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33"/>
  </p:notesMasterIdLst>
  <p:sldIdLst>
    <p:sldId id="287" r:id="rId6"/>
    <p:sldId id="272" r:id="rId7"/>
    <p:sldId id="280" r:id="rId8"/>
    <p:sldId id="273" r:id="rId9"/>
    <p:sldId id="274" r:id="rId10"/>
    <p:sldId id="298" r:id="rId11"/>
    <p:sldId id="286" r:id="rId12"/>
    <p:sldId id="271" r:id="rId13"/>
    <p:sldId id="289" r:id="rId14"/>
    <p:sldId id="258" r:id="rId15"/>
    <p:sldId id="299" r:id="rId16"/>
    <p:sldId id="259" r:id="rId17"/>
    <p:sldId id="292" r:id="rId18"/>
    <p:sldId id="293" r:id="rId19"/>
    <p:sldId id="290" r:id="rId20"/>
    <p:sldId id="297" r:id="rId21"/>
    <p:sldId id="300" r:id="rId22"/>
    <p:sldId id="301" r:id="rId23"/>
    <p:sldId id="296" r:id="rId24"/>
    <p:sldId id="294" r:id="rId25"/>
    <p:sldId id="295" r:id="rId26"/>
    <p:sldId id="291" r:id="rId27"/>
    <p:sldId id="277" r:id="rId28"/>
    <p:sldId id="284" r:id="rId29"/>
    <p:sldId id="281" r:id="rId30"/>
    <p:sldId id="275" r:id="rId31"/>
    <p:sldId id="28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ppard, Heidi S - ETA CTR" initials="SHS-EC" lastIdx="8" clrIdx="0">
    <p:extLst>
      <p:ext uri="{19B8F6BF-5375-455C-9EA6-DF929625EA0E}">
        <p15:presenceInfo xmlns:p15="http://schemas.microsoft.com/office/powerpoint/2012/main" userId="S-1-5-21-2522062978-2635407418-847139880-66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69907" autoAdjust="0"/>
  </p:normalViewPr>
  <p:slideViewPr>
    <p:cSldViewPr snapToGrid="0">
      <p:cViewPr varScale="1">
        <p:scale>
          <a:sx n="75" d="100"/>
          <a:sy n="75" d="100"/>
        </p:scale>
        <p:origin x="420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0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5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1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7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0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4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8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8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0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mericasPromise@dol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Innovative Supportive Services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High Impact Partners on behalf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of the Employment and Training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Administration, DOL</a:t>
            </a:r>
          </a:p>
          <a:p>
            <a:r>
              <a:rPr lang="en-US" sz="2400" b="1" dirty="0"/>
              <a:t>October 30, 2018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Services Strategies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Types of services offered (transportation, childcare, food pantries, etc.)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Importance of leveraging existing resources and partnerships for these services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Promising practices from the field and the impact on the project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Incorporating sustainability strategies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369" y="2678388"/>
            <a:ext cx="3983355" cy="1818203"/>
          </a:xfrm>
        </p:spPr>
        <p:txBody>
          <a:bodyPr/>
          <a:lstStyle/>
          <a:p>
            <a:r>
              <a:rPr lang="en-US" dirty="0"/>
              <a:t>Liz </a:t>
            </a:r>
            <a:r>
              <a:rPr lang="en-US" dirty="0" err="1"/>
              <a:t>Annis</a:t>
            </a:r>
            <a:endParaRPr lang="en-US" dirty="0"/>
          </a:p>
          <a:p>
            <a:pPr lvl="1"/>
            <a:r>
              <a:rPr lang="en-US" b="1" dirty="0"/>
              <a:t>Lead Navigator</a:t>
            </a:r>
          </a:p>
          <a:p>
            <a:pPr lvl="1"/>
            <a:r>
              <a:rPr lang="en-US" dirty="0"/>
              <a:t>    </a:t>
            </a:r>
            <a:r>
              <a:rPr lang="en-US" i="0" dirty="0"/>
              <a:t>New River/Mount Rogers        Workforce Investment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1801813" y="2678113"/>
            <a:ext cx="1573212" cy="1817687"/>
          </a:xfrm>
        </p:spPr>
      </p:pic>
    </p:spTree>
    <p:extLst>
      <p:ext uri="{BB962C8B-B14F-4D97-AF65-F5344CB8AC3E}">
        <p14:creationId xmlns:p14="http://schemas.microsoft.com/office/powerpoint/2010/main" val="78271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the </a:t>
            </a:r>
            <a:br>
              <a:rPr lang="en-US" dirty="0"/>
            </a:br>
            <a:r>
              <a:rPr lang="en-US" dirty="0"/>
              <a:t>American Dream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https://rbtc.tech/wp-content/uploads/2017/08/career-fair_hos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6" r="32163"/>
          <a:stretch/>
        </p:blipFill>
        <p:spPr bwMode="auto">
          <a:xfrm>
            <a:off x="6705600" y="152400"/>
            <a:ext cx="2095641" cy="1247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1416686"/>
            <a:ext cx="8567095" cy="5147230"/>
            <a:chOff x="-102717" y="1612625"/>
            <a:chExt cx="8567095" cy="51472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492" y="6021786"/>
              <a:ext cx="2329108" cy="73806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57200" y="1612625"/>
              <a:ext cx="8001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200" dirty="0"/>
                <a:t>Building a pipeline of skilled workers to help businesses fill existing job openings and meet job needs for expansion. </a:t>
              </a:r>
            </a:p>
          </p:txBody>
        </p:sp>
        <p:pic>
          <p:nvPicPr>
            <p:cNvPr id="15" name="Picture 14" descr="C:\Users\Jenny Bolte\Desktop\Pathways Map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t="10288" r="48727" b="54321"/>
            <a:stretch/>
          </p:blipFill>
          <p:spPr bwMode="auto">
            <a:xfrm>
              <a:off x="3048000" y="3528039"/>
              <a:ext cx="5181600" cy="23087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-102717" y="4066856"/>
              <a:ext cx="308918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Liz Annis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Workforce System Navigator,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New River/Mount Rogers Workforce Development Board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178" y="3328713"/>
              <a:ext cx="8077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Includes Four Workforce Development Areas (35 Jurisdictions) in the Commonwealth of Virginia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" y="2462918"/>
              <a:ext cx="792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$6,000,000 to serve 1,100 People in Manufacturing, Healthcare, and Information Technology Industries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886995"/>
          </a:xfrm>
        </p:spPr>
        <p:txBody>
          <a:bodyPr/>
          <a:lstStyle/>
          <a:p>
            <a:r>
              <a:rPr lang="en-US" dirty="0"/>
              <a:t>Program Structure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22" y="514052"/>
            <a:ext cx="2329108" cy="7380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2274" y="1502840"/>
            <a:ext cx="8851726" cy="5061942"/>
            <a:chOff x="304800" y="1752600"/>
            <a:chExt cx="8851726" cy="5061942"/>
          </a:xfrm>
        </p:grpSpPr>
        <p:pic>
          <p:nvPicPr>
            <p:cNvPr id="12" name="Picture 11"/>
            <p:cNvPicPr/>
            <p:nvPr/>
          </p:nvPicPr>
          <p:blipFill rotWithShape="1">
            <a:blip r:embed="rId4"/>
            <a:srcRect l="33796" t="17695" r="31829" b="6584"/>
            <a:stretch/>
          </p:blipFill>
          <p:spPr bwMode="auto">
            <a:xfrm>
              <a:off x="304800" y="1752600"/>
              <a:ext cx="2819400" cy="32003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781300" y="2350474"/>
              <a:ext cx="52885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Develop transformational relationships with businesses to ensure that they have an active role in workforce system activities.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4200" y="3874601"/>
              <a:ext cx="533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Provide systemic, cross-sector coordination to develop and strengthen strategic partnerships in the workforce system for a collective impact.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3490740"/>
              <a:ext cx="35287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Integrated Resource Teams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10478" y="1995175"/>
              <a:ext cx="36568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Business Solutions Teams</a:t>
              </a:r>
            </a:p>
          </p:txBody>
        </p:sp>
        <p:pic>
          <p:nvPicPr>
            <p:cNvPr id="17" name="Picture 2" descr="Image result for b2b engage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478" y="5788278"/>
              <a:ext cx="3048000" cy="84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/>
            <p:nvPr/>
          </p:nvPicPr>
          <p:blipFill rotWithShape="1">
            <a:blip r:embed="rId6"/>
            <a:srcRect l="31250" t="30452" r="41203" b="46914"/>
            <a:stretch/>
          </p:blipFill>
          <p:spPr bwMode="auto">
            <a:xfrm>
              <a:off x="4329324" y="5766792"/>
              <a:ext cx="2266950" cy="1047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841326" y="5013694"/>
              <a:ext cx="7315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 comprehensive database documenting business and participant activities supports our work.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9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and Specialized Services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78" t="32283" r="19041" b="7564"/>
          <a:stretch/>
        </p:blipFill>
        <p:spPr>
          <a:xfrm>
            <a:off x="771299" y="1600140"/>
            <a:ext cx="7265096" cy="47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2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to Success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Image result for supportive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71" y="1569239"/>
            <a:ext cx="6951837" cy="46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2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Help Participants Succeed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idx="1"/>
          </p:nvPr>
        </p:nvSpPr>
        <p:spPr>
          <a:xfrm>
            <a:off x="490330" y="1416686"/>
            <a:ext cx="8282966" cy="4868785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Teamwork to develop and fine-tune systems to provide quality service from intake to exit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Enroll applicants who demonstrate they have an ability to benefit from the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Work together to be proactive and provide for the holistic needs of shared participants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Collaborative funding model so all partners have a vested interest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59483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Help Participants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Pre-screening that asks the applicant to tell their story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Assessment tools that create a holistic view of the participant and their needs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Time spent listening and showing the participant we really care about them and their success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Consistent communication and use of data tracking system to manage needs and results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Follow-up and follow-through for both navigator and participant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2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70" y="3692263"/>
            <a:ext cx="3983355" cy="1818203"/>
          </a:xfrm>
        </p:spPr>
        <p:txBody>
          <a:bodyPr/>
          <a:lstStyle/>
          <a:p>
            <a:r>
              <a:rPr lang="en-US" dirty="0"/>
              <a:t>Kimberly Allen-Bradfield </a:t>
            </a:r>
          </a:p>
          <a:p>
            <a:pPr lvl="1"/>
            <a:r>
              <a:rPr lang="en-US" b="1" dirty="0"/>
              <a:t>Workforce Development Specialist</a:t>
            </a:r>
          </a:p>
          <a:p>
            <a:pPr lvl="2"/>
            <a:r>
              <a:rPr lang="en-US" sz="2000" dirty="0"/>
              <a:t>Oakland County Michigan Works!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9082" r="25020" b="16723"/>
          <a:stretch/>
        </p:blipFill>
        <p:spPr>
          <a:xfrm>
            <a:off x="1827004" y="1705232"/>
            <a:ext cx="1571589" cy="1694369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54670" y="1581398"/>
            <a:ext cx="3983355" cy="1818203"/>
          </a:xfrm>
        </p:spPr>
        <p:txBody>
          <a:bodyPr/>
          <a:lstStyle/>
          <a:p>
            <a:r>
              <a:rPr lang="en-US" dirty="0"/>
              <a:t>Kristina Kurtz</a:t>
            </a:r>
          </a:p>
          <a:p>
            <a:pPr lvl="1"/>
            <a:r>
              <a:rPr lang="en-US" b="1" dirty="0"/>
              <a:t>Director</a:t>
            </a:r>
          </a:p>
          <a:p>
            <a:pPr lvl="2"/>
            <a:r>
              <a:rPr lang="en-US" sz="2000" dirty="0"/>
              <a:t>Oakland County Michigan Works!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18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 Michigan Community Alliance (SEMCA)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081072"/>
            <a:ext cx="7955280" cy="2792495"/>
          </a:xfrm>
        </p:spPr>
        <p:txBody>
          <a:bodyPr/>
          <a:lstStyle/>
          <a:p>
            <a:r>
              <a:rPr lang="en-US" dirty="0"/>
              <a:t>Individual case management interview</a:t>
            </a:r>
          </a:p>
          <a:p>
            <a:r>
              <a:rPr lang="en-US" dirty="0"/>
              <a:t>Comprehensive Assessment</a:t>
            </a:r>
          </a:p>
          <a:p>
            <a:r>
              <a:rPr lang="en-US" dirty="0"/>
              <a:t>Identify barriers related to training or employability</a:t>
            </a:r>
          </a:p>
          <a:p>
            <a:pPr lvl="1"/>
            <a:r>
              <a:rPr lang="en-US" dirty="0"/>
              <a:t>Partner agencies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12085" r="12469" b="19974"/>
          <a:stretch/>
        </p:blipFill>
        <p:spPr>
          <a:xfrm>
            <a:off x="3334687" y="1520041"/>
            <a:ext cx="2000079" cy="13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Barriers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492679"/>
            <a:ext cx="7955280" cy="3684284"/>
          </a:xfrm>
        </p:spPr>
        <p:txBody>
          <a:bodyPr/>
          <a:lstStyle/>
          <a:p>
            <a:r>
              <a:rPr lang="en-US" dirty="0"/>
              <a:t>Can the participant be referred?</a:t>
            </a:r>
          </a:p>
          <a:p>
            <a:r>
              <a:rPr lang="en-US" dirty="0"/>
              <a:t>Review with a manager</a:t>
            </a:r>
          </a:p>
          <a:p>
            <a:r>
              <a:rPr lang="en-US" dirty="0"/>
              <a:t>Challenges from the field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12085" r="12469" b="19974"/>
          <a:stretch/>
        </p:blipFill>
        <p:spPr>
          <a:xfrm>
            <a:off x="6583851" y="217269"/>
            <a:ext cx="2000079" cy="13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1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Works! Services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Services offered</a:t>
            </a:r>
          </a:p>
          <a:p>
            <a:r>
              <a:rPr lang="en-US" dirty="0"/>
              <a:t>Support Service Request process and documentation</a:t>
            </a:r>
          </a:p>
          <a:p>
            <a:r>
              <a:rPr lang="en-US" dirty="0"/>
              <a:t>Reimbursable payments</a:t>
            </a:r>
          </a:p>
          <a:p>
            <a:r>
              <a:rPr lang="en-US" dirty="0"/>
              <a:t>Tracking support services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12085" r="12469" b="19974"/>
          <a:stretch/>
        </p:blipFill>
        <p:spPr>
          <a:xfrm>
            <a:off x="6583851" y="217269"/>
            <a:ext cx="2000079" cy="13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2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grantees are facing</a:t>
            </a:r>
          </a:p>
          <a:p>
            <a:r>
              <a:rPr lang="en-US" dirty="0"/>
              <a:t>Other innovative supportive services</a:t>
            </a:r>
          </a:p>
          <a:p>
            <a:r>
              <a:rPr lang="en-US" dirty="0"/>
              <a:t>Creative partnerships</a:t>
            </a:r>
          </a:p>
          <a:p>
            <a:r>
              <a:rPr lang="en-US" dirty="0"/>
              <a:t>Supportive services’ effect on participant retention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84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Toolkits</a:t>
            </a:r>
            <a:r>
              <a:rPr lang="en-US" dirty="0"/>
              <a:t>: Apprenticeships, Measuring Program Impact, Leveraging Assets and Programs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Success Story: New Rivers Mount Rogers, </a:t>
            </a:r>
            <a:r>
              <a:rPr lang="en-US" dirty="0" err="1"/>
              <a:t>Canatal</a:t>
            </a:r>
            <a:r>
              <a:rPr lang="en-US" dirty="0"/>
              <a:t> Steel Company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Integrated Case Management: Understanding the Big Picture</a:t>
            </a:r>
          </a:p>
          <a:p>
            <a:pPr lvl="1"/>
            <a:r>
              <a:rPr lang="en-US" sz="1600" dirty="0"/>
              <a:t>This presentation gives a high-level overview promotes case management techniques.</a:t>
            </a:r>
          </a:p>
          <a:p>
            <a:pPr lvl="2"/>
            <a:r>
              <a:rPr lang="en-US" dirty="0"/>
              <a:t>https://www.workforcegps.org/resources/2015/05/26/12/15/Integrated_Case_Management-_Understanding_Big_PictureName of reference item</a:t>
            </a:r>
          </a:p>
          <a:p>
            <a:r>
              <a:rPr lang="en-US" dirty="0"/>
              <a:t>Draft of Supportive Services Policy</a:t>
            </a:r>
          </a:p>
          <a:p>
            <a:pPr lvl="1"/>
            <a:r>
              <a:rPr lang="en-US" sz="1600" dirty="0"/>
              <a:t>This document is a sample of what a supportive services policy can look like for a federal grant.</a:t>
            </a:r>
          </a:p>
          <a:p>
            <a:pPr lvl="2"/>
            <a:r>
              <a:rPr lang="en-US" dirty="0"/>
              <a:t>https://youthbuild.workforcegps.org/resources/2014/08/21/10/06/draft-of-supportive-services-policy-by-brand-new-day</a:t>
            </a:r>
          </a:p>
          <a:p>
            <a:pPr lvl="2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5824" y="1120346"/>
            <a:ext cx="4032504" cy="5601130"/>
          </a:xfrm>
        </p:spPr>
        <p:txBody>
          <a:bodyPr/>
          <a:lstStyle/>
          <a:p>
            <a:r>
              <a:rPr lang="en-US" dirty="0"/>
              <a:t>Prioritizing Services for those Most in Need</a:t>
            </a:r>
          </a:p>
          <a:p>
            <a:pPr lvl="1"/>
            <a:r>
              <a:rPr lang="en-US" sz="1600" dirty="0"/>
              <a:t>These resources highlight target demographics that may require support services and how to support them.</a:t>
            </a:r>
          </a:p>
          <a:p>
            <a:pPr lvl="2"/>
            <a:r>
              <a:rPr lang="en-US" dirty="0"/>
              <a:t>https://ion.workforcegps.org/resources/2015/12/07/19/22/Prioritizing_Services_Special_Populations_Low-Income_Hard-to-Serve</a:t>
            </a:r>
          </a:p>
          <a:p>
            <a:r>
              <a:rPr lang="en-US" dirty="0"/>
              <a:t>Effective Case Management: Key Elements and Practices from the Field</a:t>
            </a:r>
          </a:p>
          <a:p>
            <a:pPr lvl="1"/>
            <a:r>
              <a:rPr lang="en-US" sz="1600" dirty="0"/>
              <a:t>This document gives key examples from the field and tools utilized to support effective case management.</a:t>
            </a:r>
          </a:p>
          <a:p>
            <a:pPr lvl="2"/>
            <a:r>
              <a:rPr lang="en-US" dirty="0"/>
              <a:t>https://strategies.workforcegps.org/resources/2015/05/04/14/48/Effective-Case-Management-Key-Elements-and-Practices-from-the-Field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982" y="1090417"/>
            <a:ext cx="3697604" cy="51657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TODAY’S PRESENTERS:</a:t>
            </a:r>
          </a:p>
          <a:p>
            <a:r>
              <a:rPr lang="en-US" dirty="0"/>
              <a:t>Liz </a:t>
            </a:r>
            <a:r>
              <a:rPr lang="en-US" dirty="0" err="1"/>
              <a:t>Annis</a:t>
            </a:r>
            <a:endParaRPr lang="en-US" dirty="0"/>
          </a:p>
          <a:p>
            <a:pPr lvl="1"/>
            <a:r>
              <a:rPr lang="en-US" dirty="0"/>
              <a:t>Lead Navigator</a:t>
            </a:r>
          </a:p>
          <a:p>
            <a:pPr lvl="2"/>
            <a:r>
              <a:rPr lang="en-US" dirty="0"/>
              <a:t>New Rivers/Mount Rogers Workforce Investment Board</a:t>
            </a:r>
          </a:p>
          <a:p>
            <a:pPr lvl="3"/>
            <a:r>
              <a:rPr lang="en-US" dirty="0"/>
              <a:t>elizabeth.annis@nrmrwib.org</a:t>
            </a:r>
          </a:p>
          <a:p>
            <a:pPr lvl="4"/>
            <a:r>
              <a:rPr lang="en-US" dirty="0"/>
              <a:t>540.633.6764</a:t>
            </a:r>
          </a:p>
          <a:p>
            <a:r>
              <a:rPr lang="en-US" dirty="0"/>
              <a:t>Kristina Kurtz</a:t>
            </a:r>
          </a:p>
          <a:p>
            <a:pPr lvl="1"/>
            <a:r>
              <a:rPr lang="en-US" dirty="0"/>
              <a:t>Director</a:t>
            </a:r>
          </a:p>
          <a:p>
            <a:pPr lvl="2"/>
            <a:r>
              <a:rPr lang="en-US" dirty="0"/>
              <a:t>Oakland County Michigan Works!</a:t>
            </a:r>
          </a:p>
          <a:p>
            <a:pPr lvl="3"/>
            <a:r>
              <a:rPr lang="en-US" dirty="0"/>
              <a:t>Kristina.kurtz@goodwilldetroit.org</a:t>
            </a:r>
          </a:p>
          <a:p>
            <a:pPr lvl="4"/>
            <a:r>
              <a:rPr lang="en-US" dirty="0"/>
              <a:t>248.889.0410</a:t>
            </a:r>
          </a:p>
          <a:p>
            <a:r>
              <a:rPr lang="en-US" dirty="0"/>
              <a:t>Kimberly Allen-Bradfield</a:t>
            </a:r>
          </a:p>
          <a:p>
            <a:pPr lvl="1"/>
            <a:r>
              <a:rPr lang="en-US" dirty="0"/>
              <a:t>Workforce Development Specialist</a:t>
            </a:r>
          </a:p>
          <a:p>
            <a:pPr lvl="2"/>
            <a:r>
              <a:rPr lang="en-US" dirty="0"/>
              <a:t>Oakland County Michigan Works!</a:t>
            </a:r>
          </a:p>
          <a:p>
            <a:pPr lvl="3"/>
            <a:r>
              <a:rPr lang="en-US" dirty="0"/>
              <a:t>Kimberly.allen-Bradfield@goodwilldetroit.org</a:t>
            </a:r>
          </a:p>
          <a:p>
            <a:pPr lvl="4"/>
            <a:r>
              <a:rPr lang="en-US" dirty="0"/>
              <a:t>248.926.1820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0F64A-4C69-41D5-B8E1-7898E739F7E0}"/>
              </a:ext>
            </a:extLst>
          </p:cNvPr>
          <p:cNvSpPr txBox="1"/>
          <p:nvPr/>
        </p:nvSpPr>
        <p:spPr>
          <a:xfrm>
            <a:off x="1092820" y="4125951"/>
            <a:ext cx="3267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America’s Promise TA Mailbox</a:t>
            </a:r>
          </a:p>
          <a:p>
            <a:r>
              <a:rPr lang="en-US" dirty="0"/>
              <a:t>U.S. Department of Labor </a:t>
            </a:r>
            <a:r>
              <a:rPr lang="en-US" dirty="0">
                <a:hlinkClick r:id="rId3"/>
              </a:rPr>
              <a:t>AmericasPromise@dol.gov</a:t>
            </a:r>
            <a:endParaRPr lang="en-US" dirty="0"/>
          </a:p>
          <a:p>
            <a:r>
              <a:rPr lang="en-US" dirty="0"/>
              <a:t>202.693.3949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Gregory </a:t>
            </a:r>
            <a:r>
              <a:rPr lang="en-US" dirty="0" err="1"/>
              <a:t>Scheib</a:t>
            </a:r>
            <a:endParaRPr lang="en-US" dirty="0"/>
          </a:p>
          <a:p>
            <a:pPr lvl="1"/>
            <a:r>
              <a:rPr lang="en-US" b="1" dirty="0"/>
              <a:t>Workforce Analyst</a:t>
            </a:r>
          </a:p>
          <a:p>
            <a:pPr lvl="2"/>
            <a:r>
              <a:rPr lang="en-US" sz="2000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2059277" y="2380818"/>
            <a:ext cx="1573212" cy="1817687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Amanda Kosty</a:t>
            </a:r>
          </a:p>
          <a:p>
            <a:pPr lvl="1"/>
            <a:r>
              <a:rPr lang="en-US" b="1" dirty="0"/>
              <a:t>TA Coach</a:t>
            </a:r>
            <a:endParaRPr lang="en-US" b="1" i="1" dirty="0"/>
          </a:p>
          <a:p>
            <a:pPr lvl="2"/>
            <a:r>
              <a:rPr lang="en-US" sz="2000" dirty="0"/>
              <a:t>American Association of Community Colleges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b="3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10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369" y="2678388"/>
            <a:ext cx="3983355" cy="1818203"/>
          </a:xfrm>
        </p:spPr>
        <p:txBody>
          <a:bodyPr/>
          <a:lstStyle/>
          <a:p>
            <a:r>
              <a:rPr lang="en-US" dirty="0"/>
              <a:t>Liz </a:t>
            </a:r>
            <a:r>
              <a:rPr lang="en-US" dirty="0" err="1"/>
              <a:t>Annis</a:t>
            </a:r>
            <a:endParaRPr lang="en-US" dirty="0"/>
          </a:p>
          <a:p>
            <a:pPr lvl="1"/>
            <a:r>
              <a:rPr lang="en-US" b="1" dirty="0"/>
              <a:t>Lead Navigator</a:t>
            </a:r>
          </a:p>
          <a:p>
            <a:pPr lvl="1"/>
            <a:r>
              <a:rPr lang="en-US" dirty="0"/>
              <a:t>    </a:t>
            </a:r>
            <a:r>
              <a:rPr lang="en-US" i="0" dirty="0"/>
              <a:t>New River/Mount Rogers        Workforce Investment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1801813" y="2678113"/>
            <a:ext cx="1573212" cy="1817687"/>
          </a:xfrm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70" y="3692263"/>
            <a:ext cx="3983355" cy="1818203"/>
          </a:xfrm>
        </p:spPr>
        <p:txBody>
          <a:bodyPr/>
          <a:lstStyle/>
          <a:p>
            <a:r>
              <a:rPr lang="en-US" dirty="0"/>
              <a:t>Kimberly Allen-Bradfield </a:t>
            </a:r>
          </a:p>
          <a:p>
            <a:pPr lvl="1"/>
            <a:r>
              <a:rPr lang="en-US" b="1" dirty="0"/>
              <a:t>Workforce Development Specialist</a:t>
            </a:r>
          </a:p>
          <a:p>
            <a:pPr lvl="2"/>
            <a:r>
              <a:rPr lang="en-US" sz="2000" dirty="0"/>
              <a:t>Oakland County Michigan Works!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9082" r="25020" b="16723"/>
          <a:stretch/>
        </p:blipFill>
        <p:spPr>
          <a:xfrm>
            <a:off x="1827004" y="1705232"/>
            <a:ext cx="1571589" cy="1694369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54670" y="1581398"/>
            <a:ext cx="3983355" cy="1818203"/>
          </a:xfrm>
        </p:spPr>
        <p:txBody>
          <a:bodyPr/>
          <a:lstStyle/>
          <a:p>
            <a:r>
              <a:rPr lang="en-US" dirty="0"/>
              <a:t>Kristina Kurtz</a:t>
            </a:r>
          </a:p>
          <a:p>
            <a:pPr lvl="1"/>
            <a:r>
              <a:rPr lang="en-US" b="1" dirty="0"/>
              <a:t>Director</a:t>
            </a:r>
          </a:p>
          <a:p>
            <a:pPr lvl="2"/>
            <a:r>
              <a:rPr lang="en-US" sz="2000" dirty="0"/>
              <a:t>Oakland County Michigan Works!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01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 various innovative supportive services</a:t>
            </a:r>
          </a:p>
          <a:p>
            <a:r>
              <a:rPr lang="en-US" dirty="0"/>
              <a:t>Discuss strategic partnerships to provide services</a:t>
            </a:r>
          </a:p>
          <a:p>
            <a:r>
              <a:rPr lang="en-US" dirty="0"/>
              <a:t>Showcase sustainability strategies that incorporate supportive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Polling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9114" y="2188127"/>
            <a:ext cx="7364627" cy="2913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(Please type your answers in the chat box)</a:t>
            </a: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What type of supportive services does your program provide to participants?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20230" y="1941534"/>
            <a:ext cx="4863699" cy="2465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Polling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9114" y="2188127"/>
            <a:ext cx="7364627" cy="2874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(Please type your answers in the chat box)</a:t>
            </a: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What are your sources of funding for the program’s supportive services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20230" y="1941534"/>
            <a:ext cx="4863699" cy="2465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1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476&quot;&gt;&lt;object type=&quot;3&quot; unique_id=&quot;10477&quot;&gt;&lt;property id=&quot;20148&quot; value=&quot;5&quot;/&gt;&lt;property id=&quot;20300&quot; value=&quot;Slide 1 - &amp;quot;Innovative Supportive Services&amp;quot;&quot;/&gt;&lt;property id=&quot;20307&quot; value=&quot;287&quot;/&gt;&lt;/object&gt;&lt;object type=&quot;3&quot; unique_id=&quot;10478&quot;&gt;&lt;property id=&quot;20148&quot; value=&quot;5&quot;/&gt;&lt;property id=&quot;20300&quot; value=&quot;Slide 2&quot;/&gt;&lt;property id=&quot;20307&quot; value=&quot;272&quot;/&gt;&lt;/object&gt;&lt;object type=&quot;3&quot; unique_id=&quot;10479&quot;&gt;&lt;property id=&quot;20148&quot; value=&quot;5&quot;/&gt;&lt;property id=&quot;20300&quot; value=&quot;Slide 3&quot;/&gt;&lt;property id=&quot;20307&quot; value=&quot;280&quot;/&gt;&lt;/object&gt;&lt;object type=&quot;3&quot; unique_id=&quot;10480&quot;&gt;&lt;property id=&quot;20148&quot; value=&quot;5&quot;/&gt;&lt;property id=&quot;20300&quot; value=&quot;Slide 4&quot;/&gt;&lt;property id=&quot;20307&quot; value=&quot;273&quot;/&gt;&lt;/object&gt;&lt;object type=&quot;3&quot; unique_id=&quot;10481&quot;&gt;&lt;property id=&quot;20148&quot; value=&quot;5&quot;/&gt;&lt;property id=&quot;20300&quot; value=&quot;Slide 5&quot;/&gt;&lt;property id=&quot;20307&quot; value=&quot;274&quot;/&gt;&lt;/object&gt;&lt;object type=&quot;3&quot; unique_id=&quot;10482&quot;&gt;&lt;property id=&quot;20148&quot; value=&quot;5&quot;/&gt;&lt;property id=&quot;20300&quot; value=&quot;Slide 6&quot;/&gt;&lt;property id=&quot;20307&quot; value=&quot;298&quot;/&gt;&lt;/object&gt;&lt;object type=&quot;3&quot; unique_id=&quot;10483&quot;&gt;&lt;property id=&quot;20148&quot; value=&quot;5&quot;/&gt;&lt;property id=&quot;20300&quot; value=&quot;Slide 7&quot;/&gt;&lt;property id=&quot;20307&quot; value=&quot;286&quot;/&gt;&lt;/object&gt;&lt;object type=&quot;3&quot; unique_id=&quot;10484&quot;&gt;&lt;property id=&quot;20148&quot; value=&quot;5&quot;/&gt;&lt;property id=&quot;20300&quot; value=&quot;Slide 8 - &amp;quot;Polling Question&amp;quot;&quot;/&gt;&lt;property id=&quot;20307&quot; value=&quot;271&quot;/&gt;&lt;/object&gt;&lt;object type=&quot;3&quot; unique_id=&quot;10485&quot;&gt;&lt;property id=&quot;20148&quot; value=&quot;5&quot;/&gt;&lt;property id=&quot;20300&quot; value=&quot;Slide 9 - &amp;quot;Polling Question&amp;quot;&quot;/&gt;&lt;property id=&quot;20307&quot; value=&quot;289&quot;/&gt;&lt;/object&gt;&lt;object type=&quot;3&quot; unique_id=&quot;10486&quot;&gt;&lt;property id=&quot;20148&quot; value=&quot;5&quot;/&gt;&lt;property id=&quot;20300&quot; value=&quot;Slide 10 - &amp;quot;Supportive Services Strategies&amp;quot;&quot;/&gt;&lt;property id=&quot;20307&quot; value=&quot;258&quot;/&gt;&lt;/object&gt;&lt;object type=&quot;3&quot; unique_id=&quot;10487&quot;&gt;&lt;property id=&quot;20148&quot; value=&quot;5&quot;/&gt;&lt;property id=&quot;20300&quot; value=&quot;Slide 11&quot;/&gt;&lt;property id=&quot;20307&quot; value=&quot;299&quot;/&gt;&lt;/object&gt;&lt;object type=&quot;3&quot; unique_id=&quot;10488&quot;&gt;&lt;property id=&quot;20148&quot; value=&quot;5&quot;/&gt;&lt;property id=&quot;20300&quot; value=&quot;Slide 12 - &amp;quot;Pathways to the  American Dream&amp;quot;&quot;/&gt;&lt;property id=&quot;20307&quot; value=&quot;259&quot;/&gt;&lt;/object&gt;&lt;object type=&quot;3&quot; unique_id=&quot;10489&quot;&gt;&lt;property id=&quot;20148&quot; value=&quot;5&quot;/&gt;&lt;property id=&quot;20300&quot; value=&quot;Slide 13 - &amp;quot;Program Structure&amp;quot;&quot;/&gt;&lt;property id=&quot;20307&quot; value=&quot;292&quot;/&gt;&lt;/object&gt;&lt;object type=&quot;3&quot; unique_id=&quot;10490&quot;&gt;&lt;property id=&quot;20148&quot; value=&quot;5&quot;/&gt;&lt;property id=&quot;20300&quot; value=&quot;Slide 14 - &amp;quot;Supportive and Specialized Services&amp;quot;&quot;/&gt;&lt;property id=&quot;20307&quot; value=&quot;293&quot;/&gt;&lt;/object&gt;&lt;object type=&quot;3&quot; unique_id=&quot;10491&quot;&gt;&lt;property id=&quot;20148&quot; value=&quot;5&quot;/&gt;&lt;property id=&quot;20300&quot; value=&quot;Slide 15 - &amp;quot;The Key to Success&amp;quot;&quot;/&gt;&lt;property id=&quot;20307&quot; value=&quot;290&quot;/&gt;&lt;/object&gt;&lt;object type=&quot;3&quot; unique_id=&quot;10492&quot;&gt;&lt;property id=&quot;20148&quot; value=&quot;5&quot;/&gt;&lt;property id=&quot;20300&quot; value=&quot;Slide 16 - &amp;quot;Relationships Help Participants Succeed&amp;quot;&quot;/&gt;&lt;property id=&quot;20307&quot; value=&quot;297&quot;/&gt;&lt;/object&gt;&lt;object type=&quot;3&quot; unique_id=&quot;10493&quot;&gt;&lt;property id=&quot;20148&quot; value=&quot;5&quot;/&gt;&lt;property id=&quot;20300&quot; value=&quot;Slide 17 - &amp;quot;Relationships Help Participants Succeed&amp;quot;&quot;/&gt;&lt;property id=&quot;20307&quot; value=&quot;300&quot;/&gt;&lt;/object&gt;&lt;object type=&quot;3&quot; unique_id=&quot;10494&quot;&gt;&lt;property id=&quot;20148&quot; value=&quot;5&quot;/&gt;&lt;property id=&quot;20300&quot; value=&quot;Slide 18&quot;/&gt;&lt;property id=&quot;20307&quot; value=&quot;301&quot;/&gt;&lt;/object&gt;&lt;object type=&quot;3&quot; unique_id=&quot;10495&quot;&gt;&lt;property id=&quot;20148&quot; value=&quot;5&quot;/&gt;&lt;property id=&quot;20300&quot; value=&quot;Slide 19 - &amp;quot;Southeast Michigan Community Alliance (SEMCA)&amp;quot;&quot;/&gt;&lt;property id=&quot;20307&quot; value=&quot;296&quot;/&gt;&lt;/object&gt;&lt;object type=&quot;3&quot; unique_id=&quot;10496&quot;&gt;&lt;property id=&quot;20148&quot; value=&quot;5&quot;/&gt;&lt;property id=&quot;20300&quot; value=&quot;Slide 20 - &amp;quot;Addressing Barriers&amp;quot;&quot;/&gt;&lt;property id=&quot;20307&quot; value=&quot;294&quot;/&gt;&lt;/object&gt;&lt;object type=&quot;3&quot; unique_id=&quot;10497&quot;&gt;&lt;property id=&quot;20148&quot; value=&quot;5&quot;/&gt;&lt;property id=&quot;20300&quot; value=&quot;Slide 21 - &amp;quot;Michigan Works! Services&amp;quot;&quot;/&gt;&lt;property id=&quot;20307&quot; value=&quot;295&quot;/&gt;&lt;/object&gt;&lt;object type=&quot;3&quot; unique_id=&quot;10498&quot;&gt;&lt;property id=&quot;20148&quot; value=&quot;5&quot;/&gt;&lt;property id=&quot;20300&quot; value=&quot;Slide 22 - &amp;quot;Peer-to-Peer Discussion&amp;quot;&quot;/&gt;&lt;property id=&quot;20307&quot; value=&quot;291&quot;/&gt;&lt;/object&gt;&lt;object type=&quot;3&quot; unique_id=&quot;10499&quot;&gt;&lt;property id=&quot;20148&quot; value=&quot;5&quot;/&gt;&lt;property id=&quot;20300&quot; value=&quot;Slide 23&quot;/&gt;&lt;property id=&quot;20307&quot; value=&quot;277&quot;/&gt;&lt;/object&gt;&lt;object type=&quot;3&quot; unique_id=&quot;10500&quot;&gt;&lt;property id=&quot;20148&quot; value=&quot;5&quot;/&gt;&lt;property id=&quot;20300&quot; value=&quot;Slide 24&quot;/&gt;&lt;property id=&quot;20307&quot; value=&quot;284&quot;/&gt;&lt;/object&gt;&lt;object type=&quot;3&quot; unique_id=&quot;10501&quot;&gt;&lt;property id=&quot;20148&quot; value=&quot;5&quot;/&gt;&lt;property id=&quot;20300&quot; value=&quot;Slide 25&quot;/&gt;&lt;property id=&quot;20307&quot; value=&quot;281&quot;/&gt;&lt;/object&gt;&lt;object type=&quot;3&quot; unique_id=&quot;10502&quot;&gt;&lt;property id=&quot;20148&quot; value=&quot;5&quot;/&gt;&lt;property id=&quot;20300&quot; value=&quot;Slide 26&quot;/&gt;&lt;property id=&quot;20307&quot; value=&quot;275&quot;/&gt;&lt;/object&gt;&lt;object type=&quot;3&quot; unique_id=&quot;10503&quot;&gt;&lt;property id=&quot;20148&quot; value=&quot;5&quot;/&gt;&lt;property id=&quot;20300&quot; value=&quot;Slide 27&quot;/&gt;&lt;property id=&quot;20307&quot; value=&quot;282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CF015E-6999-426A-BC7D-409AC2FCC98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5136</TotalTime>
  <Words>845</Words>
  <Application>Microsoft Office PowerPoint</Application>
  <PresentationFormat>On-screen Show (4:3)</PresentationFormat>
  <Paragraphs>167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Innovative Supportive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Polling Question</vt:lpstr>
      <vt:lpstr>Polling Question</vt:lpstr>
      <vt:lpstr>Supportive Services Strategies</vt:lpstr>
      <vt:lpstr>PowerPoint Presentation</vt:lpstr>
      <vt:lpstr>Pathways to the  American Dream</vt:lpstr>
      <vt:lpstr>Program Structure</vt:lpstr>
      <vt:lpstr>Supportive and Specialized Services</vt:lpstr>
      <vt:lpstr>The Key to Success</vt:lpstr>
      <vt:lpstr>Relationships Help Participants Succeed</vt:lpstr>
      <vt:lpstr>Relationships Help Participants Succeed</vt:lpstr>
      <vt:lpstr>PowerPoint Presentation</vt:lpstr>
      <vt:lpstr>Southeast Michigan Community Alliance (SEMCA)</vt:lpstr>
      <vt:lpstr>Addressing Barriers</vt:lpstr>
      <vt:lpstr>Michigan Works! Services</vt:lpstr>
      <vt:lpstr>Peer-to-Peer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212</cp:revision>
  <dcterms:created xsi:type="dcterms:W3CDTF">2017-06-21T17:13:53Z</dcterms:created>
  <dcterms:modified xsi:type="dcterms:W3CDTF">2018-10-30T17:47:47Z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