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1" r:id="rId5"/>
  </p:sldMasterIdLst>
  <p:notesMasterIdLst>
    <p:notesMasterId r:id="rId76"/>
  </p:notesMasterIdLst>
  <p:sldIdLst>
    <p:sldId id="288" r:id="rId6"/>
    <p:sldId id="287" r:id="rId7"/>
    <p:sldId id="272" r:id="rId8"/>
    <p:sldId id="280" r:id="rId9"/>
    <p:sldId id="274" r:id="rId10"/>
    <p:sldId id="389" r:id="rId11"/>
    <p:sldId id="286" r:id="rId12"/>
    <p:sldId id="332" r:id="rId13"/>
    <p:sldId id="308" r:id="rId14"/>
    <p:sldId id="310" r:id="rId15"/>
    <p:sldId id="306" r:id="rId16"/>
    <p:sldId id="339" r:id="rId17"/>
    <p:sldId id="331" r:id="rId18"/>
    <p:sldId id="342" r:id="rId19"/>
    <p:sldId id="343" r:id="rId20"/>
    <p:sldId id="344" r:id="rId21"/>
    <p:sldId id="381" r:id="rId22"/>
    <p:sldId id="333" r:id="rId23"/>
    <p:sldId id="384" r:id="rId24"/>
    <p:sldId id="336" r:id="rId25"/>
    <p:sldId id="387" r:id="rId26"/>
    <p:sldId id="338" r:id="rId27"/>
    <p:sldId id="337" r:id="rId28"/>
    <p:sldId id="327" r:id="rId29"/>
    <p:sldId id="320" r:id="rId30"/>
    <p:sldId id="382" r:id="rId31"/>
    <p:sldId id="349" r:id="rId32"/>
    <p:sldId id="385" r:id="rId33"/>
    <p:sldId id="350" r:id="rId34"/>
    <p:sldId id="351" r:id="rId35"/>
    <p:sldId id="383" r:id="rId36"/>
    <p:sldId id="353" r:id="rId37"/>
    <p:sldId id="352" r:id="rId38"/>
    <p:sldId id="354" r:id="rId39"/>
    <p:sldId id="390" r:id="rId40"/>
    <p:sldId id="355" r:id="rId41"/>
    <p:sldId id="391" r:id="rId42"/>
    <p:sldId id="357" r:id="rId43"/>
    <p:sldId id="358" r:id="rId44"/>
    <p:sldId id="386" r:id="rId45"/>
    <p:sldId id="359" r:id="rId46"/>
    <p:sldId id="360" r:id="rId47"/>
    <p:sldId id="361" r:id="rId48"/>
    <p:sldId id="362" r:id="rId49"/>
    <p:sldId id="364" r:id="rId50"/>
    <p:sldId id="365" r:id="rId51"/>
    <p:sldId id="366" r:id="rId52"/>
    <p:sldId id="367" r:id="rId53"/>
    <p:sldId id="368" r:id="rId54"/>
    <p:sldId id="369" r:id="rId55"/>
    <p:sldId id="370" r:id="rId56"/>
    <p:sldId id="371" r:id="rId57"/>
    <p:sldId id="372" r:id="rId58"/>
    <p:sldId id="373" r:id="rId59"/>
    <p:sldId id="374" r:id="rId60"/>
    <p:sldId id="375" r:id="rId61"/>
    <p:sldId id="376" r:id="rId62"/>
    <p:sldId id="377" r:id="rId63"/>
    <p:sldId id="378" r:id="rId64"/>
    <p:sldId id="379" r:id="rId65"/>
    <p:sldId id="380" r:id="rId66"/>
    <p:sldId id="347" r:id="rId67"/>
    <p:sldId id="346" r:id="rId68"/>
    <p:sldId id="341" r:id="rId69"/>
    <p:sldId id="321" r:id="rId70"/>
    <p:sldId id="277" r:id="rId71"/>
    <p:sldId id="284" r:id="rId72"/>
    <p:sldId id="281" r:id="rId73"/>
    <p:sldId id="275" r:id="rId74"/>
    <p:sldId id="282" r:id="rId75"/>
  </p:sldIdLst>
  <p:sldSz cx="9144000" cy="6858000" type="screen4x3"/>
  <p:notesSz cx="6858000" cy="9144000"/>
  <p:custDataLst>
    <p:tags r:id="rId7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0" autoAdjust="0"/>
    <p:restoredTop sz="60000" autoAdjust="0"/>
  </p:normalViewPr>
  <p:slideViewPr>
    <p:cSldViewPr snapToGrid="0">
      <p:cViewPr varScale="1">
        <p:scale>
          <a:sx n="43" d="100"/>
          <a:sy n="43" d="100"/>
        </p:scale>
        <p:origin x="203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9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88989-C4F2-419E-8CC5-53E2453B8A9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0D2C8-4E9D-4ABA-936B-5E500A1B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4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23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35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93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06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8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33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3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11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38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51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20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3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3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64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26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8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775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70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65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20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5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64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73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56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69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8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8023226" y="2924758"/>
            <a:ext cx="1120774" cy="3933242"/>
            <a:chOff x="8023226" y="2924758"/>
            <a:chExt cx="1120774" cy="3933242"/>
          </a:xfrm>
        </p:grpSpPr>
        <p:sp>
          <p:nvSpPr>
            <p:cNvPr id="8" name="Isosceles Triangle 7"/>
            <p:cNvSpPr/>
            <p:nvPr userDrawn="1"/>
          </p:nvSpPr>
          <p:spPr>
            <a:xfrm>
              <a:off x="8023226" y="2924758"/>
              <a:ext cx="1120774" cy="3933242"/>
            </a:xfrm>
            <a:prstGeom prst="triangle">
              <a:avLst>
                <a:gd name="adj" fmla="val 100000"/>
              </a:avLst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 userDrawn="1"/>
          </p:nvSpPr>
          <p:spPr>
            <a:xfrm>
              <a:off x="8239885" y="3685101"/>
              <a:ext cx="904115" cy="3172899"/>
            </a:xfrm>
            <a:prstGeom prst="triangle">
              <a:avLst>
                <a:gd name="adj" fmla="val 10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>
            <a:grpSpLocks noChangeAspect="1"/>
          </p:cNvGrpSpPr>
          <p:nvPr userDrawn="1"/>
        </p:nvGrpSpPr>
        <p:grpSpPr>
          <a:xfrm rot="16200000" flipV="1">
            <a:off x="2158718" y="-2158721"/>
            <a:ext cx="1720507" cy="6037943"/>
            <a:chOff x="8150764" y="3372336"/>
            <a:chExt cx="993237" cy="3485664"/>
          </a:xfrm>
        </p:grpSpPr>
        <p:sp>
          <p:nvSpPr>
            <p:cNvPr id="11" name="Isosceles Triangle 10"/>
            <p:cNvSpPr/>
            <p:nvPr userDrawn="1"/>
          </p:nvSpPr>
          <p:spPr>
            <a:xfrm>
              <a:off x="8150764" y="3372336"/>
              <a:ext cx="993237" cy="3485663"/>
            </a:xfrm>
            <a:prstGeom prst="triangle">
              <a:avLst>
                <a:gd name="adj" fmla="val 100000"/>
              </a:avLst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8239885" y="3685101"/>
              <a:ext cx="904115" cy="3172899"/>
            </a:xfrm>
            <a:prstGeom prst="triangle">
              <a:avLst>
                <a:gd name="adj" fmla="val 10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4" y="121812"/>
            <a:ext cx="996650" cy="983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4" y="4512772"/>
            <a:ext cx="2952750" cy="99740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3572635" y="4425121"/>
            <a:ext cx="45720" cy="140969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4" y="6424484"/>
            <a:ext cx="1890650" cy="228857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91081" y="113503"/>
            <a:ext cx="2221861" cy="356956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spc="50" baseline="0">
                <a:solidFill>
                  <a:schemeClr val="bg1">
                    <a:alpha val="8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/>
              <a:t>Month ##, 2017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1836"/>
            <a:ext cx="7772400" cy="2387600"/>
          </a:xfr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9544" y="4425121"/>
            <a:ext cx="4798656" cy="1392508"/>
          </a:xfrm>
        </p:spPr>
        <p:txBody>
          <a:bodyPr vert="horz" lIns="182880" tIns="45720" rIns="91440" bIns="4572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lang="en-US" sz="2300" dirty="0"/>
            </a:lvl1pPr>
            <a:lvl2pPr marL="457200" indent="-182880">
              <a:buClr>
                <a:schemeClr val="accent1"/>
              </a:buClr>
              <a:defRPr sz="1800"/>
            </a:lvl2pPr>
            <a:lvl3pPr>
              <a:defRPr/>
            </a:lvl3pPr>
          </a:lstStyle>
          <a:p>
            <a:pPr marL="274320" lvl="0" indent="-274320">
              <a:buSzPct val="101000"/>
            </a:pPr>
            <a:r>
              <a:rPr lang="en-US" dirty="0"/>
              <a:t>Click to edit Master subtitle style</a:t>
            </a:r>
          </a:p>
          <a:p>
            <a:pPr marL="960120" lvl="1" indent="-274320">
              <a:buSzPct val="101000"/>
            </a:pPr>
            <a:r>
              <a:rPr lang="en-US" dirty="0"/>
              <a:t>If a note is needed, list here</a:t>
            </a:r>
          </a:p>
        </p:txBody>
      </p:sp>
    </p:spTree>
    <p:extLst>
      <p:ext uri="{BB962C8B-B14F-4D97-AF65-F5344CB8AC3E}">
        <p14:creationId xmlns:p14="http://schemas.microsoft.com/office/powerpoint/2010/main" val="141454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B35F6F-244A-4CAD-AEAB-1171AE328AA0}"/>
              </a:ext>
            </a:extLst>
          </p:cNvPr>
          <p:cNvSpPr txBox="1"/>
          <p:nvPr userDrawn="1"/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Your Moderator: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0999" y="2483662"/>
            <a:ext cx="3983355" cy="1818203"/>
          </a:xfrm>
        </p:spPr>
        <p:txBody>
          <a:bodyPr anchor="ctr"/>
          <a:lstStyle>
            <a:lvl1pPr marL="0" indent="0">
              <a:buNone/>
              <a:defRPr lang="en-US" sz="24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>
              <a:spcBef>
                <a:spcPts val="500"/>
              </a:spcBef>
              <a:buNone/>
              <a:defRPr sz="2000" i="1"/>
            </a:lvl2pPr>
            <a:lvl3pPr marL="457200" indent="0">
              <a:spcBef>
                <a:spcPts val="800"/>
              </a:spcBef>
              <a:buFontTx/>
              <a:buNone/>
              <a:defRPr sz="1800">
                <a:solidFill>
                  <a:schemeClr val="tx1"/>
                </a:solidFill>
              </a:defRPr>
            </a:lvl3pPr>
            <a:lvl4pPr marL="822960" indent="-365760"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i="1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Moderator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0C6114B-D2AA-4229-BCFB-04B0363D87F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827005" y="2483663"/>
            <a:ext cx="1573420" cy="1818203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8363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B35F6F-244A-4CAD-AEAB-1171AE328AA0}"/>
              </a:ext>
            </a:extLst>
          </p:cNvPr>
          <p:cNvSpPr txBox="1"/>
          <p:nvPr userDrawn="1"/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Your Presenter: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0999" y="2483662"/>
            <a:ext cx="3983355" cy="1818203"/>
          </a:xfrm>
        </p:spPr>
        <p:txBody>
          <a:bodyPr anchor="ctr"/>
          <a:lstStyle>
            <a:lvl1pPr marL="0" indent="0">
              <a:buNone/>
              <a:defRPr lang="en-US" sz="24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>
              <a:spcBef>
                <a:spcPts val="500"/>
              </a:spcBef>
              <a:buNone/>
              <a:defRPr sz="2000" i="1"/>
            </a:lvl2pPr>
            <a:lvl3pPr marL="457200" indent="0">
              <a:spcBef>
                <a:spcPts val="800"/>
              </a:spcBef>
              <a:buFontTx/>
              <a:buNone/>
              <a:defRPr sz="1800">
                <a:solidFill>
                  <a:schemeClr val="tx1"/>
                </a:solidFill>
              </a:defRPr>
            </a:lvl3pPr>
            <a:lvl4pPr marL="822960" indent="-365760"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i="1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0C6114B-D2AA-4229-BCFB-04B0363D87F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827005" y="2483663"/>
            <a:ext cx="1573420" cy="1818203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8453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B35F6F-244A-4CAD-AEAB-1171AE328AA0}"/>
              </a:ext>
            </a:extLst>
          </p:cNvPr>
          <p:cNvSpPr txBox="1"/>
          <p:nvPr userDrawn="1"/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Your Presenters: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0999" y="1769287"/>
            <a:ext cx="3983355" cy="1818203"/>
          </a:xfrm>
        </p:spPr>
        <p:txBody>
          <a:bodyPr anchor="ctr"/>
          <a:lstStyle>
            <a:lvl1pPr marL="0" indent="0">
              <a:buNone/>
              <a:defRPr lang="en-US" sz="24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>
              <a:spcBef>
                <a:spcPts val="500"/>
              </a:spcBef>
              <a:buNone/>
              <a:defRPr sz="2000" i="1"/>
            </a:lvl2pPr>
            <a:lvl3pPr marL="457200" indent="0">
              <a:spcBef>
                <a:spcPts val="800"/>
              </a:spcBef>
              <a:buFontTx/>
              <a:buNone/>
              <a:defRPr sz="1800">
                <a:solidFill>
                  <a:schemeClr val="tx1"/>
                </a:solidFill>
              </a:defRPr>
            </a:lvl3pPr>
            <a:lvl4pPr marL="822960" indent="-365760"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i="1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0C6114B-D2AA-4229-BCFB-04B0363D87F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827005" y="1769288"/>
            <a:ext cx="1573420" cy="1818203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0BB0CF-FF39-4644-864F-D1DE162FCA0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190999" y="4115205"/>
            <a:ext cx="3983355" cy="1818203"/>
          </a:xfrm>
        </p:spPr>
        <p:txBody>
          <a:bodyPr anchor="ctr"/>
          <a:lstStyle>
            <a:lvl1pPr marL="0" indent="0">
              <a:buNone/>
              <a:defRPr lang="en-US" sz="24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>
              <a:spcBef>
                <a:spcPts val="500"/>
              </a:spcBef>
              <a:buNone/>
              <a:defRPr sz="2000" i="1"/>
            </a:lvl2pPr>
            <a:lvl3pPr marL="457200" indent="0">
              <a:spcBef>
                <a:spcPts val="800"/>
              </a:spcBef>
              <a:buFontTx/>
              <a:buNone/>
              <a:defRPr sz="1800">
                <a:solidFill>
                  <a:schemeClr val="tx1"/>
                </a:solidFill>
              </a:defRPr>
            </a:lvl3pPr>
            <a:lvl4pPr marL="822960" indent="-365760"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i="1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2CEA25B-149F-4B0D-99E1-EB15B6122285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1827005" y="4115206"/>
            <a:ext cx="1573420" cy="1818203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86560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B35F6F-244A-4CAD-AEAB-1171AE328AA0}"/>
              </a:ext>
            </a:extLst>
          </p:cNvPr>
          <p:cNvSpPr txBox="1"/>
          <p:nvPr userDrawn="1"/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Your Presenters: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04211" y="1550213"/>
            <a:ext cx="3983355" cy="1183871"/>
          </a:xfrm>
        </p:spPr>
        <p:txBody>
          <a:bodyPr anchor="ctr"/>
          <a:lstStyle>
            <a:lvl1pPr marL="0" indent="0">
              <a:buNone/>
              <a:defRPr lang="en-US" sz="2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>
              <a:spcBef>
                <a:spcPts val="300"/>
              </a:spcBef>
              <a:buNone/>
              <a:defRPr sz="1800" i="1"/>
            </a:lvl2pPr>
            <a:lvl3pPr marL="274320" indent="0">
              <a:spcBef>
                <a:spcPts val="600"/>
              </a:spcBef>
              <a:buFontTx/>
              <a:buNone/>
              <a:defRPr sz="1600">
                <a:solidFill>
                  <a:schemeClr val="tx1"/>
                </a:solidFill>
              </a:defRPr>
            </a:lvl3pPr>
            <a:lvl4pPr marL="640080" indent="-365760"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600" i="1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0C6114B-D2AA-4229-BCFB-04B0363D87F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2289149" y="1550214"/>
            <a:ext cx="1024487" cy="1183870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0BB0CF-FF39-4644-864F-D1DE162FCA0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603599" y="3169259"/>
            <a:ext cx="3983355" cy="1183871"/>
          </a:xfrm>
        </p:spPr>
        <p:txBody>
          <a:bodyPr anchor="ctr"/>
          <a:lstStyle>
            <a:lvl1pPr marL="0" indent="0">
              <a:buNone/>
              <a:defRPr lang="en-US" sz="2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>
              <a:spcBef>
                <a:spcPts val="300"/>
              </a:spcBef>
              <a:buNone/>
              <a:defRPr sz="1800" i="1"/>
            </a:lvl2pPr>
            <a:lvl3pPr marL="274320" indent="0">
              <a:spcBef>
                <a:spcPts val="600"/>
              </a:spcBef>
              <a:buFontTx/>
              <a:buNone/>
              <a:defRPr sz="1600">
                <a:solidFill>
                  <a:schemeClr val="tx1"/>
                </a:solidFill>
              </a:defRPr>
            </a:lvl3pPr>
            <a:lvl4pPr marL="640080" indent="-365760"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600" i="1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2CEA25B-149F-4B0D-99E1-EB15B6122285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1788537" y="3169260"/>
            <a:ext cx="1024487" cy="1183870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412FA4-B02E-44E6-8B54-8C543AF1254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041624" y="4788305"/>
            <a:ext cx="3983355" cy="1183871"/>
          </a:xfrm>
        </p:spPr>
        <p:txBody>
          <a:bodyPr anchor="ctr"/>
          <a:lstStyle>
            <a:lvl1pPr marL="0" indent="0">
              <a:buNone/>
              <a:defRPr lang="en-US" sz="2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>
              <a:spcBef>
                <a:spcPts val="300"/>
              </a:spcBef>
              <a:buNone/>
              <a:defRPr sz="1800" i="1"/>
            </a:lvl2pPr>
            <a:lvl3pPr marL="274320" indent="0">
              <a:spcBef>
                <a:spcPts val="600"/>
              </a:spcBef>
              <a:buFontTx/>
              <a:buNone/>
              <a:defRPr sz="1600">
                <a:solidFill>
                  <a:schemeClr val="tx1"/>
                </a:solidFill>
              </a:defRPr>
            </a:lvl3pPr>
            <a:lvl4pPr marL="640080" indent="-365760"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600" i="1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81D4FF5-6288-4D27-802B-1F68F7152C8A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1226562" y="4788306"/>
            <a:ext cx="1024487" cy="1183870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51879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2100"/>
            <a:ext cx="7955280" cy="4614863"/>
          </a:xfrm>
        </p:spPr>
        <p:txBody>
          <a:bodyPr anchor="ctr"/>
          <a:lstStyle>
            <a:lvl1pPr marL="274320" indent="-274320">
              <a:buSzPct val="130000"/>
              <a:buFont typeface="Wingdings 2" panose="05020102010507070707" pitchFamily="18" charset="2"/>
              <a:buChar char="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F1AEB-41C4-4F09-A84E-76A8A2E5FB0C}"/>
              </a:ext>
            </a:extLst>
          </p:cNvPr>
          <p:cNvSpPr txBox="1"/>
          <p:nvPr userDrawn="1"/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Today’s Objectives: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1BC28C-8AF2-4940-BDB9-E673A86117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23" y="365126"/>
            <a:ext cx="2206570" cy="10953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9BDA01-EE61-49D4-8FAA-01389FC14AC8}"/>
              </a:ext>
            </a:extLst>
          </p:cNvPr>
          <p:cNvSpPr/>
          <p:nvPr userDrawn="1"/>
        </p:nvSpPr>
        <p:spPr>
          <a:xfrm rot="5400000">
            <a:off x="4558282" y="-3103312"/>
            <a:ext cx="27432" cy="9144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6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ies 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200" y="365126"/>
            <a:ext cx="7110730" cy="10515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48CE21-7AFE-4E43-95C7-CE54C7F8E328}"/>
              </a:ext>
            </a:extLst>
          </p:cNvPr>
          <p:cNvGrpSpPr/>
          <p:nvPr userDrawn="1"/>
        </p:nvGrpSpPr>
        <p:grpSpPr>
          <a:xfrm>
            <a:off x="408972" y="0"/>
            <a:ext cx="796952" cy="1591228"/>
            <a:chOff x="628648" y="-1"/>
            <a:chExt cx="1019624" cy="1591228"/>
          </a:xfrm>
          <a:effectLst>
            <a:outerShdw blurRad="50800" dist="25400" dir="8100000" algn="tr" rotWithShape="0">
              <a:prstClr val="black">
                <a:alpha val="30000"/>
              </a:prstClr>
            </a:outerShdw>
          </a:effectLst>
        </p:grpSpPr>
        <p:sp>
          <p:nvSpPr>
            <p:cNvPr id="8" name="Pentagon 3">
              <a:extLst>
                <a:ext uri="{FF2B5EF4-FFF2-40B4-BE49-F238E27FC236}">
                  <a16:creationId xmlns:a16="http://schemas.microsoft.com/office/drawing/2014/main" id="{66EF78EF-7007-4AD8-B0B0-9D842402A112}"/>
                </a:ext>
              </a:extLst>
            </p:cNvPr>
            <p:cNvSpPr/>
            <p:nvPr userDrawn="1"/>
          </p:nvSpPr>
          <p:spPr>
            <a:xfrm rot="5400000">
              <a:off x="342847" y="285802"/>
              <a:ext cx="1591227" cy="1019623"/>
            </a:xfrm>
            <a:prstGeom prst="homePlate">
              <a:avLst>
                <a:gd name="adj" fmla="val 44467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Pentagon 3">
              <a:extLst>
                <a:ext uri="{FF2B5EF4-FFF2-40B4-BE49-F238E27FC236}">
                  <a16:creationId xmlns:a16="http://schemas.microsoft.com/office/drawing/2014/main" id="{D523D052-BBAD-4207-B109-48CB7A77CC9E}"/>
                </a:ext>
              </a:extLst>
            </p:cNvPr>
            <p:cNvSpPr/>
            <p:nvPr userDrawn="1"/>
          </p:nvSpPr>
          <p:spPr>
            <a:xfrm rot="5400000">
              <a:off x="430116" y="198531"/>
              <a:ext cx="1416687" cy="1019623"/>
            </a:xfrm>
            <a:prstGeom prst="homePlate">
              <a:avLst>
                <a:gd name="adj" fmla="val 41756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3000">
                  <a:srgbClr val="F1F1F1"/>
                </a:gs>
                <a:gs pos="25000">
                  <a:schemeClr val="bg1">
                    <a:lumMod val="95000"/>
                  </a:schemeClr>
                </a:gs>
                <a:gs pos="6000">
                  <a:schemeClr val="bg1">
                    <a:lumMod val="85000"/>
                  </a:schemeClr>
                </a:gs>
                <a:gs pos="77000">
                  <a:srgbClr val="E3E3E3"/>
                </a:gs>
                <a:gs pos="97345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2540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85000">
                    <a:schemeClr val="accent4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21EAC3E-DB16-448B-9877-1345E9FF81B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9424" y="528805"/>
            <a:ext cx="921646" cy="804862"/>
          </a:xfrm>
        </p:spPr>
        <p:txBody>
          <a:bodyPr tIns="73152">
            <a:normAutofit/>
          </a:bodyPr>
          <a:lstStyle>
            <a:lvl1pPr marL="0" indent="0" algn="ctr">
              <a:buNone/>
              <a:defRPr lang="en-US" sz="4000" b="1" i="0" kern="1200" cap="small" spc="40" baseline="0" dirty="0" smtClean="0">
                <a:ln w="15875">
                  <a:gradFill flip="none" rotWithShape="1">
                    <a:gsLst>
                      <a:gs pos="0">
                        <a:schemeClr val="accent2"/>
                      </a:gs>
                      <a:gs pos="100000">
                        <a:schemeClr val="accent5"/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innerShdw blurRad="101600" dist="76200" dir="18900000">
                    <a:prstClr val="black">
                      <a:alpha val="30000"/>
                    </a:prstClr>
                  </a:innerShdw>
                </a:effectLst>
                <a:latin typeface="+mj-lt"/>
                <a:ea typeface="+mj-ea"/>
                <a:cs typeface="Impact" panose="020B080603090205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18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025" y="4800600"/>
            <a:ext cx="6724083" cy="566738"/>
          </a:xfrm>
        </p:spPr>
        <p:txBody>
          <a:bodyPr anchor="b">
            <a:normAutofit/>
          </a:bodyPr>
          <a:lstStyle>
            <a:lvl1pPr marL="457200" indent="-457200" algn="r">
              <a:buClr>
                <a:srgbClr val="7A232E"/>
              </a:buClr>
              <a:buFont typeface="Wingdings" panose="05000000000000000000" pitchFamily="2" charset="2"/>
              <a:buChar char="Ø"/>
              <a:defRPr sz="3200" b="0" spc="40" baseline="0"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62026" y="1076325"/>
            <a:ext cx="6724650" cy="296227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Type quote here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962025" y="5398235"/>
            <a:ext cx="6724083" cy="354865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800" i="1" baseline="0">
                <a:solidFill>
                  <a:schemeClr val="accent3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Additional info if applicable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729116"/>
            <a:ext cx="962025" cy="1897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11500" dirty="0">
                <a:gradFill flip="none" rotWithShape="1">
                  <a:gsLst>
                    <a:gs pos="24000">
                      <a:schemeClr val="accent6">
                        <a:lumMod val="75000"/>
                      </a:schemeClr>
                    </a:gs>
                    <a:gs pos="83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 rot="10800000">
            <a:off x="7686675" y="2155824"/>
            <a:ext cx="971550" cy="1897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11500" dirty="0">
                <a:gradFill flip="none" rotWithShape="1">
                  <a:gsLst>
                    <a:gs pos="24000">
                      <a:schemeClr val="accent6">
                        <a:lumMod val="75000"/>
                      </a:schemeClr>
                    </a:gs>
                    <a:gs pos="83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5A52FF-C423-4C33-BA52-0EE5F11EA9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77594-847C-4D9F-8E9C-BA000729C35F}"/>
              </a:ext>
            </a:extLst>
          </p:cNvPr>
          <p:cNvSpPr/>
          <p:nvPr userDrawn="1"/>
        </p:nvSpPr>
        <p:spPr>
          <a:xfrm rot="5400000">
            <a:off x="4311972" y="1309431"/>
            <a:ext cx="27432" cy="6720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01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Langu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1B4496C-42F2-4A52-9C95-651EE6720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" y="693411"/>
            <a:ext cx="2343150" cy="76153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0525" y="1756800"/>
            <a:ext cx="8307704" cy="325194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None/>
              <a:defRPr sz="2200"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This slide format is to draw attention to precise legal language.  Place legal language here.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543174" y="1064168"/>
            <a:ext cx="6155055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i="1" baseline="0">
                <a:solidFill>
                  <a:schemeClr val="accent3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Additional info if applicable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5A52FF-C423-4C33-BA52-0EE5F11EA9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68B8A7-EB81-4FD2-82D4-E645AB5DA130}"/>
              </a:ext>
            </a:extLst>
          </p:cNvPr>
          <p:cNvSpPr/>
          <p:nvPr userDrawn="1"/>
        </p:nvSpPr>
        <p:spPr>
          <a:xfrm rot="5400000">
            <a:off x="4558282" y="-3103312"/>
            <a:ext cx="27432" cy="9144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81F1B3-A836-409F-B9E6-2E2CAEB1F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4100" y="119319"/>
            <a:ext cx="6374129" cy="86247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Section name / Title / Reference Info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3153095-E629-4333-A9E6-44B7EAB756C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90526" y="5095875"/>
            <a:ext cx="7905749" cy="119710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lang="en-US" sz="2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If needed, include a callout note about the legal language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59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11892" y="1120346"/>
            <a:ext cx="4032473" cy="5056617"/>
          </a:xfrm>
        </p:spPr>
        <p:txBody>
          <a:bodyPr>
            <a:noAutofit/>
          </a:bodyPr>
          <a:lstStyle>
            <a:lvl1pPr>
              <a:spcBef>
                <a:spcPts val="3000"/>
              </a:spcBef>
              <a:defRPr sz="2000"/>
            </a:lvl1pPr>
            <a:lvl2pPr marL="292608" indent="0">
              <a:spcBef>
                <a:spcPts val="600"/>
              </a:spcBef>
              <a:spcAft>
                <a:spcPts val="200"/>
              </a:spcAft>
              <a:buNone/>
              <a:defRPr sz="1400" i="1">
                <a:solidFill>
                  <a:schemeClr val="accent3">
                    <a:lumMod val="75000"/>
                    <a:lumOff val="25000"/>
                  </a:schemeClr>
                </a:solidFill>
              </a:defRPr>
            </a:lvl2pPr>
            <a:lvl3pPr marL="576072" indent="-274320">
              <a:spcBef>
                <a:spcPts val="400"/>
              </a:spcBef>
              <a:buClr>
                <a:schemeClr val="accent3">
                  <a:lumMod val="75000"/>
                  <a:lumOff val="25000"/>
                </a:schemeClr>
              </a:buClr>
              <a:buFont typeface="Wingdings" panose="05000000000000000000" pitchFamily="2" charset="2"/>
              <a:buChar char=""/>
              <a:defRPr sz="1300" u="sng">
                <a:solidFill>
                  <a:schemeClr val="accent6"/>
                </a:solidFill>
              </a:defRPr>
            </a:lvl3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Details about resource listed here.</a:t>
            </a:r>
          </a:p>
          <a:p>
            <a:pPr lvl="2"/>
            <a:r>
              <a:rPr lang="en-US" dirty="0"/>
              <a:t>web address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95824" y="1120346"/>
            <a:ext cx="4032504" cy="5056617"/>
          </a:xfrm>
        </p:spPr>
        <p:txBody>
          <a:bodyPr>
            <a:noAutofit/>
          </a:bodyPr>
          <a:lstStyle>
            <a:lvl1pPr>
              <a:spcBef>
                <a:spcPts val="3000"/>
              </a:spcBef>
              <a:defRPr sz="2000"/>
            </a:lvl1pPr>
            <a:lvl2pPr marL="27432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2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lang="en-US" sz="1400" i="1" kern="1200" dirty="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7502" indent="-285750">
              <a:spcBef>
                <a:spcPts val="400"/>
              </a:spcBef>
              <a:buClr>
                <a:schemeClr val="accent3">
                  <a:lumMod val="75000"/>
                  <a:lumOff val="25000"/>
                </a:schemeClr>
              </a:buClr>
              <a:buFont typeface="Wingdings" panose="05000000000000000000" pitchFamily="2" charset="2"/>
              <a:buChar char=""/>
              <a:defRPr lang="en-US" sz="1300" u="sng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Name of Resource</a:t>
            </a:r>
          </a:p>
          <a:p>
            <a:pPr marL="560070" lvl="1" indent="-2857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</a:pPr>
            <a:r>
              <a:rPr lang="en-US" dirty="0"/>
              <a:t>Details about resource listed here.</a:t>
            </a:r>
          </a:p>
          <a:p>
            <a:pPr marL="587502" lvl="2" indent="-2857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</a:pPr>
            <a:r>
              <a:rPr lang="en-US" dirty="0"/>
              <a:t>Web address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FD6786-8F98-43F6-B24B-3F32CA90C529}"/>
              </a:ext>
            </a:extLst>
          </p:cNvPr>
          <p:cNvSpPr/>
          <p:nvPr userDrawn="1"/>
        </p:nvSpPr>
        <p:spPr>
          <a:xfrm>
            <a:off x="4540808" y="1003986"/>
            <a:ext cx="45720" cy="585216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A54BF1-953C-4479-BA14-05D786F8768E}"/>
              </a:ext>
            </a:extLst>
          </p:cNvPr>
          <p:cNvSpPr/>
          <p:nvPr userDrawn="1"/>
        </p:nvSpPr>
        <p:spPr>
          <a:xfrm rot="5400000">
            <a:off x="4558284" y="-3576807"/>
            <a:ext cx="27432" cy="9144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D9F95-E05B-461F-9AB6-FCC469E64AE0}"/>
              </a:ext>
            </a:extLst>
          </p:cNvPr>
          <p:cNvSpPr txBox="1"/>
          <p:nvPr userDrawn="1"/>
        </p:nvSpPr>
        <p:spPr>
          <a:xfrm>
            <a:off x="1309816" y="365126"/>
            <a:ext cx="6880779" cy="616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dirty="0"/>
              <a:t>Resources: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C2AD0-E385-4C6D-9FC1-7C6479504B69}"/>
              </a:ext>
            </a:extLst>
          </p:cNvPr>
          <p:cNvSpPr txBox="1"/>
          <p:nvPr userDrawn="1"/>
        </p:nvSpPr>
        <p:spPr>
          <a:xfrm>
            <a:off x="2509079" y="205945"/>
            <a:ext cx="1318054" cy="9473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85000"/>
              </a:lnSpc>
            </a:pPr>
            <a:r>
              <a:rPr lang="en-US" sz="6600" dirty="0">
                <a:solidFill>
                  <a:schemeClr val="bg1">
                    <a:lumMod val="75000"/>
                  </a:schemeClr>
                </a:solidFill>
                <a:sym typeface="Webdings" panose="05030102010509060703" pitchFamily="18" charset="2"/>
              </a:rPr>
              <a:t></a:t>
            </a:r>
            <a:endParaRPr lang="en-US" sz="6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246DD3-D6C3-4914-8E87-5DA06C7256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13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5825" y="1190625"/>
            <a:ext cx="3697604" cy="5165726"/>
          </a:xfrm>
        </p:spPr>
        <p:txBody>
          <a:bodyPr anchor="ctr"/>
          <a:lstStyle>
            <a:lvl1pPr marL="0" indent="0">
              <a:spcBef>
                <a:spcPts val="3000"/>
              </a:spcBef>
              <a:buNone/>
              <a:defRPr lang="en-US" sz="2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365760" indent="0">
              <a:spcBef>
                <a:spcPts val="300"/>
              </a:spcBef>
              <a:buNone/>
              <a:defRPr sz="1600" i="1"/>
            </a:lvl2pPr>
            <a:lvl3pPr marL="365760" indent="0">
              <a:spcBef>
                <a:spcPts val="400"/>
              </a:spcBef>
              <a:buFontTx/>
              <a:buNone/>
              <a:defRPr sz="1400" b="1">
                <a:solidFill>
                  <a:schemeClr val="tx1"/>
                </a:solidFill>
              </a:defRPr>
            </a:lvl3pPr>
            <a:lvl4pPr marL="914400" indent="-274320">
              <a:spcBef>
                <a:spcPts val="12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300" i="1">
                <a:solidFill>
                  <a:schemeClr val="accent1"/>
                </a:solidFill>
              </a:defRPr>
            </a:lvl4pPr>
            <a:lvl5pPr marL="914400" indent="-274320">
              <a:spcBef>
                <a:spcPts val="200"/>
              </a:spcBef>
              <a:buClr>
                <a:schemeClr val="accent2"/>
              </a:buClr>
              <a:buSzPct val="120000"/>
              <a:buFont typeface="Wingdings" panose="05000000000000000000" pitchFamily="2" charset="2"/>
              <a:buChar char=""/>
              <a:defRPr sz="1300" b="0" i="0" spc="50" baseline="0">
                <a:solidFill>
                  <a:schemeClr val="accent3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Phone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098955-8651-419E-86A8-56788A65E260}"/>
              </a:ext>
            </a:extLst>
          </p:cNvPr>
          <p:cNvSpPr txBox="1"/>
          <p:nvPr userDrawn="1"/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Contact Information: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F4F1A-CF95-4957-953C-C908BBDF28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85" y="2543613"/>
            <a:ext cx="2974602" cy="138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55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E19837-98EC-4FB4-8EB6-9858802534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69" y="2270681"/>
            <a:ext cx="7180494" cy="15909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F84F2E-6236-45E4-BF4A-77147E5794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36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mplate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146980-D8A2-4012-978A-9289360E76CE}"/>
              </a:ext>
            </a:extLst>
          </p:cNvPr>
          <p:cNvCxnSpPr>
            <a:cxnSpLocks/>
          </p:cNvCxnSpPr>
          <p:nvPr userDrawn="1"/>
        </p:nvCxnSpPr>
        <p:spPr>
          <a:xfrm>
            <a:off x="4568467" y="5377715"/>
            <a:ext cx="4572000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 userDrawn="1"/>
        </p:nvSpPr>
        <p:spPr>
          <a:xfrm>
            <a:off x="0" y="3981452"/>
            <a:ext cx="4429402" cy="2952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100000">
                <a:schemeClr val="accent2">
                  <a:lumMod val="97000"/>
                  <a:lumOff val="3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0" y="5513221"/>
            <a:ext cx="4429402" cy="29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chemeClr val="accent1">
                  <a:lumMod val="97000"/>
                  <a:lumOff val="3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695825" y="1480004"/>
            <a:ext cx="4297680" cy="51911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en-US" sz="2000" b="1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000" b="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offerings,</a:t>
            </a:r>
          </a:p>
          <a:p>
            <a:pPr marL="0" indent="0"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1150" b="0" baseline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150" b="0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en-US" sz="1150" b="0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template contains a set of custom slides built to help you prepare your presentation.  Included are: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>
                <a:latin typeface="Arial" panose="020B0604020202020204" pitchFamily="34" charset="0"/>
                <a:cs typeface="Arial" panose="020B0604020202020204" pitchFamily="34" charset="0"/>
              </a:rPr>
              <a:t>Your Moderator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Speaker </a:t>
            </a:r>
            <a:r>
              <a:rPr lang="en-US" sz="1100" b="0" baseline="0">
                <a:latin typeface="Arial" panose="020B0604020202020204" pitchFamily="34" charset="0"/>
                <a:cs typeface="Arial" panose="020B0604020202020204" pitchFamily="34" charset="0"/>
              </a:rPr>
              <a:t>Slide choices</a:t>
            </a:r>
            <a:endParaRPr lang="en-US" sz="11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Where Are You? 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b="0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(location slide)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>
                <a:latin typeface="Arial" panose="020B0604020202020204" pitchFamily="34" charset="0"/>
                <a:cs typeface="Arial" panose="020B0604020202020204" pitchFamily="34" charset="0"/>
              </a:rPr>
              <a:t>Today’s Objectives</a:t>
            </a:r>
            <a:endParaRPr lang="en-US" sz="11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>
                <a:latin typeface="Arial" panose="020B0604020202020204" pitchFamily="34" charset="0"/>
                <a:cs typeface="Arial" panose="020B0604020202020204" pitchFamily="34" charset="0"/>
              </a:rPr>
              <a:t>Series Set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>
                <a:latin typeface="Arial" panose="020B0604020202020204" pitchFamily="34" charset="0"/>
                <a:cs typeface="Arial" panose="020B0604020202020204" pitchFamily="34" charset="0"/>
              </a:rPr>
              <a:t>Quote</a:t>
            </a:r>
          </a:p>
          <a:p>
            <a:pPr marL="0" indent="0">
              <a:spcBef>
                <a:spcPts val="3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500" b="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&amp; Name / Occupation / Org boxes:</a:t>
            </a:r>
            <a:endParaRPr lang="en-US" sz="1500" b="1" baseline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050" baseline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works like a multi-level bulleted list</a:t>
            </a:r>
            <a:r>
              <a:rPr lang="en-US" sz="1050" baseline="0">
                <a:latin typeface="Arial" panose="020B0604020202020204" pitchFamily="34" charset="0"/>
                <a:cs typeface="Arial" panose="020B0604020202020204" pitchFamily="34" charset="0"/>
              </a:rPr>
              <a:t>.  Use </a:t>
            </a: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the list level buttons on your “Home” tab to</a:t>
            </a:r>
            <a:br>
              <a:rPr lang="en-US" sz="1050" baseline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aseline="0">
                <a:latin typeface="Arial" panose="020B0604020202020204" pitchFamily="34" charset="0"/>
                <a:cs typeface="Arial" panose="020B0604020202020204" pitchFamily="34" charset="0"/>
              </a:rPr>
              <a:t>change formatting levels.</a:t>
            </a:r>
            <a:endParaRPr lang="en-US" sz="105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084799" y="4562930"/>
            <a:ext cx="1734243" cy="644333"/>
            <a:chOff x="6721200" y="5603662"/>
            <a:chExt cx="1296075" cy="481538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6721200" y="5603662"/>
              <a:ext cx="881689" cy="481538"/>
              <a:chOff x="6721200" y="5603662"/>
              <a:chExt cx="881689" cy="481538"/>
            </a:xfrm>
          </p:grpSpPr>
          <p:pic>
            <p:nvPicPr>
              <p:cNvPr id="4" name="Picture 3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6721200" y="5603662"/>
                <a:ext cx="881689" cy="481538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 userDrawn="1"/>
            </p:nvSpPr>
            <p:spPr>
              <a:xfrm>
                <a:off x="7236000" y="5644800"/>
                <a:ext cx="366889" cy="178031"/>
              </a:xfrm>
              <a:prstGeom prst="rect">
                <a:avLst/>
              </a:prstGeom>
              <a:solidFill>
                <a:srgbClr val="FFC000">
                  <a:alpha val="10000"/>
                </a:srgbClr>
              </a:solidFill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Left Arrow 16"/>
            <p:cNvSpPr/>
            <p:nvPr userDrawn="1"/>
          </p:nvSpPr>
          <p:spPr>
            <a:xfrm>
              <a:off x="7642875" y="5644800"/>
              <a:ext cx="374400" cy="178031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5040000" y="1"/>
            <a:ext cx="278130" cy="1376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4429402" y="1376381"/>
            <a:ext cx="278130" cy="54816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1736" y="1480004"/>
            <a:ext cx="4337666" cy="53522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use</a:t>
            </a:r>
            <a:r>
              <a:rPr lang="en-US" sz="2000" b="1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this template: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When creating a new slide, click the arrow under the “New Slide” button.  This will display the template master slides </a:t>
            </a:r>
            <a:r>
              <a:rPr lang="en-US" sz="1050" b="0" baseline="0">
                <a:latin typeface="Arial" panose="020B0604020202020204" pitchFamily="34" charset="0"/>
                <a:cs typeface="Arial" panose="020B0604020202020204" pitchFamily="34" charset="0"/>
              </a:rPr>
              <a:t>available.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50" b="0" baseline="0"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the layout you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need from the list.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Likewise, to </a:t>
            </a:r>
            <a:r>
              <a:rPr lang="en-US" sz="105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template master </a:t>
            </a:r>
            <a:r>
              <a:rPr lang="en-US" sz="1050" b="0" baseline="0">
                <a:latin typeface="Arial" panose="020B0604020202020204" pitchFamily="34" charset="0"/>
                <a:cs typeface="Arial" panose="020B0604020202020204" pitchFamily="34" charset="0"/>
              </a:rPr>
              <a:t>of an </a:t>
            </a:r>
            <a:br>
              <a:rPr lang="en-US" sz="1050" b="0" baseline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>
                <a:latin typeface="Arial" panose="020B0604020202020204" pitchFamily="34" charset="0"/>
                <a:cs typeface="Arial" panose="020B0604020202020204" pitchFamily="34" charset="0"/>
              </a:rPr>
              <a:t>existing slide, click the </a:t>
            </a:r>
            <a:br>
              <a:rPr lang="en-US" sz="1050" b="0" baseline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Layout” </a:t>
            </a:r>
            <a:r>
              <a:rPr lang="en-US" sz="1050" b="0" baseline="0">
                <a:latin typeface="Arial" panose="020B0604020202020204" pitchFamily="34" charset="0"/>
                <a:cs typeface="Arial" panose="020B0604020202020204" pitchFamily="34" charset="0"/>
              </a:rPr>
              <a:t>button right </a:t>
            </a:r>
            <a:br>
              <a:rPr lang="en-US" sz="1050" b="0" baseline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050" b="0" baseline="0">
                <a:latin typeface="Arial" panose="020B0604020202020204" pitchFamily="34" charset="0"/>
                <a:cs typeface="Arial" panose="020B0604020202020204" pitchFamily="34" charset="0"/>
              </a:rPr>
              <a:t>the “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New Slide” button.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Template Notes:</a:t>
            </a:r>
          </a:p>
          <a:p>
            <a:pPr marL="91440" lv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b="0" u="none" spc="60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</a:t>
            </a:r>
            <a:r>
              <a:rPr lang="en-US" sz="1800" b="1" u="none" spc="60" baseline="0"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1800" b="1" u="sng" spc="60" baseline="0"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DO </a:t>
            </a:r>
            <a:r>
              <a:rPr lang="en-US" sz="1800" b="1" u="sng" spc="60" baseline="0" dirty="0"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NOT</a:t>
            </a:r>
            <a:r>
              <a:rPr lang="en-US" sz="1800" b="1" u="none" spc="60" baseline="0" dirty="0"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:</a:t>
            </a:r>
          </a:p>
          <a:p>
            <a:pPr marL="45720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ý"/>
              <a:tabLst/>
              <a:defRPr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Space out your bullets using the “enter” key</a:t>
            </a:r>
            <a:r>
              <a:rPr lang="en-US" sz="1050" b="0" baseline="0">
                <a:latin typeface="Arial" panose="020B0604020202020204" pitchFamily="34" charset="0"/>
                <a:cs typeface="Arial" panose="020B0604020202020204" pitchFamily="34" charset="0"/>
              </a:rPr>
              <a:t>.  Please note if a spacing adjustment is required.</a:t>
            </a:r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17145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ý"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Type any titles in all uppercase or with caps lock on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, as formatting is automatic. Type using standard title caps.</a:t>
            </a:r>
          </a:p>
          <a:p>
            <a:pPr marL="457200" lvl="1" indent="-17145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ý"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Change heading alignment </a:t>
            </a:r>
            <a:r>
              <a:rPr lang="en-US" sz="1050" b="1" baseline="0">
                <a:latin typeface="Arial" panose="020B0604020202020204" pitchFamily="34" charset="0"/>
                <a:cs typeface="Arial" panose="020B0604020202020204" pitchFamily="34" charset="0"/>
              </a:rPr>
              <a:t>or location for standard content slide material</a:t>
            </a:r>
            <a:r>
              <a:rPr lang="en-US" sz="1050" b="0" baseline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0" u="none" kern="1200" spc="60" baseline="0">
                <a:solidFill>
                  <a:srgbClr val="92D050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1800" b="1" i="0" u="none" strike="noStrike" kern="1200" cap="none" spc="6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sng" strike="noStrike" kern="1200" cap="none" spc="6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DO</a:t>
            </a:r>
            <a:r>
              <a:rPr kumimoji="0" lang="en-US" sz="1800" b="1" i="0" u="none" strike="noStrike" kern="1200" cap="none" spc="6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  <a:p>
            <a:pPr marL="45720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2AF2F"/>
              </a:buClr>
              <a:buSzTx/>
              <a:buFont typeface="Wingdings" panose="05000000000000000000" pitchFamily="2" charset="2"/>
              <a:buChar char="þ"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Reference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graphics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Add a note at the top of the “Slide notes” section that indicates where your graphic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originated.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any graphics not referenced or in violation of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 Copyright Law, Title 17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 be replaced to ensure your protection.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1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308798" y="88691"/>
            <a:ext cx="3245631" cy="11028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l"/>
            <a:r>
              <a:rPr lang="en-US" sz="14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slide contains information on how to use </a:t>
            </a:r>
            <a:r>
              <a:rPr lang="en-US" sz="1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template, and is hidden. </a:t>
            </a:r>
          </a:p>
          <a:p>
            <a:pPr algn="l">
              <a:spcBef>
                <a:spcPts val="300"/>
              </a:spcBef>
            </a:pPr>
            <a:r>
              <a:rPr lang="en-US" sz="1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is not a part of </a:t>
            </a:r>
            <a:br>
              <a:rPr lang="en-US" sz="1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presentation.</a:t>
            </a:r>
            <a:endParaRPr lang="en-US" sz="1400" i="1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376381"/>
            <a:ext cx="9144000" cy="0"/>
          </a:xfrm>
          <a:prstGeom prst="line">
            <a:avLst/>
          </a:prstGeom>
          <a:ln w="1016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7084799" y="2286069"/>
            <a:ext cx="1619719" cy="16205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1" indent="-1714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baseline="0">
                <a:latin typeface="Arial" panose="020B0604020202020204" pitchFamily="34" charset="0"/>
                <a:cs typeface="Arial" panose="020B0604020202020204" pitchFamily="34" charset="0"/>
              </a:rPr>
              <a:t>Legal Language</a:t>
            </a:r>
            <a:endParaRPr lang="en-US" sz="1100" b="0" baseline="0"/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/>
              <a:t>Poll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/>
              <a:t>Save the Date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/>
              <a:t>Questions</a:t>
            </a:r>
            <a:endParaRPr lang="en-US" sz="1100" b="0" baseline="0" dirty="0"/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Resources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Contact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Thank You</a:t>
            </a:r>
            <a:endParaRPr lang="en-US" sz="1100" b="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040000" y="2252580"/>
            <a:ext cx="3362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040000" y="3766530"/>
            <a:ext cx="3362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4EBE4A4-93BC-4F5F-96D7-3EB1B9477815}"/>
              </a:ext>
            </a:extLst>
          </p:cNvPr>
          <p:cNvGrpSpPr/>
          <p:nvPr userDrawn="1"/>
        </p:nvGrpSpPr>
        <p:grpSpPr>
          <a:xfrm>
            <a:off x="5101094" y="5519741"/>
            <a:ext cx="3776420" cy="1204516"/>
            <a:chOff x="9823451" y="-913608"/>
            <a:chExt cx="3776420" cy="1204516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11200962" y="-833368"/>
              <a:ext cx="2398909" cy="104403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b="1" i="0" spc="4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Don’t delete </a:t>
              </a:r>
              <a:r>
                <a:rPr lang="en-US" sz="1200" b="1" i="0" spc="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this slide until the presentation is final.</a:t>
              </a:r>
              <a:endParaRPr lang="en-US" sz="1200" b="1" i="0" spc="4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500" b="1" i="0" spc="40" baseline="0" dirty="0">
                  <a:solidFill>
                    <a:srgbClr val="9D1C30"/>
                  </a:solidFill>
                  <a:latin typeface="+mj-lt"/>
                </a:rPr>
                <a:t>Keep it </a:t>
              </a:r>
              <a:r>
                <a:rPr lang="en-US" sz="1500" b="1" i="0" spc="40" baseline="0">
                  <a:solidFill>
                    <a:srgbClr val="9D1C30"/>
                  </a:solidFill>
                  <a:latin typeface="+mj-lt"/>
                </a:rPr>
                <a:t>in the template</a:t>
              </a:r>
              <a:r>
                <a:rPr lang="en-US" sz="1500" b="1" i="0" spc="40" baseline="0" dirty="0">
                  <a:solidFill>
                    <a:srgbClr val="9D1C30"/>
                  </a:solidFill>
                  <a:latin typeface="+mj-lt"/>
                </a:rPr>
                <a:t>.</a:t>
              </a:r>
              <a:endParaRPr lang="en-US" sz="1500" b="1" i="0" spc="40" dirty="0">
                <a:solidFill>
                  <a:srgbClr val="9D1C30"/>
                </a:solidFill>
                <a:latin typeface="+mj-lt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27DF8FF-D711-4A8A-8948-673270B8AE9D}"/>
                </a:ext>
              </a:extLst>
            </p:cNvPr>
            <p:cNvGrpSpPr/>
            <p:nvPr userDrawn="1"/>
          </p:nvGrpSpPr>
          <p:grpSpPr>
            <a:xfrm>
              <a:off x="9823451" y="-913608"/>
              <a:ext cx="1204516" cy="1204516"/>
              <a:chOff x="9823451" y="-913608"/>
              <a:chExt cx="1204516" cy="1204516"/>
            </a:xfrm>
          </p:grpSpPr>
          <p:grpSp>
            <p:nvGrpSpPr>
              <p:cNvPr id="24" name="Group 23"/>
              <p:cNvGrpSpPr/>
              <p:nvPr userDrawn="1"/>
            </p:nvGrpSpPr>
            <p:grpSpPr>
              <a:xfrm>
                <a:off x="9823451" y="-913608"/>
                <a:ext cx="1204516" cy="1204516"/>
                <a:chOff x="1714500" y="4547858"/>
                <a:chExt cx="1262157" cy="1262157"/>
              </a:xfrm>
            </p:grpSpPr>
            <p:sp>
              <p:nvSpPr>
                <p:cNvPr id="21" name="8-Point Star 20"/>
                <p:cNvSpPr/>
                <p:nvPr userDrawn="1"/>
              </p:nvSpPr>
              <p:spPr>
                <a:xfrm rot="20240074">
                  <a:off x="1714500" y="4547858"/>
                  <a:ext cx="1262157" cy="1262157"/>
                </a:xfrm>
                <a:prstGeom prst="star8">
                  <a:avLst>
                    <a:gd name="adj" fmla="val 45801"/>
                  </a:avLst>
                </a:prstGeom>
                <a:gradFill>
                  <a:gsLst>
                    <a:gs pos="0">
                      <a:srgbClr val="7A232E"/>
                    </a:gs>
                    <a:gs pos="100000">
                      <a:srgbClr val="B85759"/>
                    </a:gs>
                    <a:gs pos="55000">
                      <a:srgbClr val="9D1C30"/>
                    </a:gs>
                  </a:gsLst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8-Point Star 21"/>
                <p:cNvSpPr/>
                <p:nvPr userDrawn="1"/>
              </p:nvSpPr>
              <p:spPr>
                <a:xfrm rot="20240074">
                  <a:off x="1776599" y="4609957"/>
                  <a:ext cx="1137960" cy="1137960"/>
                </a:xfrm>
                <a:prstGeom prst="star8">
                  <a:avLst>
                    <a:gd name="adj" fmla="val 45801"/>
                  </a:avLst>
                </a:prstGeom>
                <a:noFill/>
                <a:ln w="4445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9" name="TextBox 18"/>
              <p:cNvSpPr txBox="1"/>
              <p:nvPr userDrawn="1"/>
            </p:nvSpPr>
            <p:spPr>
              <a:xfrm>
                <a:off x="9929466" y="-730460"/>
                <a:ext cx="992486" cy="838221"/>
              </a:xfrm>
              <a:prstGeom prst="rect">
                <a:avLst/>
              </a:prstGeom>
              <a:noFill/>
              <a:effectLst>
                <a:outerShdw blurRad="50800" dist="254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20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DON’T</a:t>
                </a:r>
                <a:br>
                  <a:rPr lang="en-US" sz="20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</a:br>
                <a:r>
                  <a:rPr lang="en-US" sz="20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DELETE</a:t>
                </a:r>
              </a:p>
            </p:txBody>
          </p:sp>
        </p:grpSp>
      </p:grpSp>
      <p:grpSp>
        <p:nvGrpSpPr>
          <p:cNvPr id="20" name="Group 19"/>
          <p:cNvGrpSpPr/>
          <p:nvPr userDrawn="1"/>
        </p:nvGrpSpPr>
        <p:grpSpPr>
          <a:xfrm>
            <a:off x="1939046" y="2247590"/>
            <a:ext cx="2645179" cy="1166059"/>
            <a:chOff x="1534687" y="2189208"/>
            <a:chExt cx="3049009" cy="1344077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4687" y="2189208"/>
              <a:ext cx="2695575" cy="116205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 userDrawn="1"/>
          </p:nvSpPr>
          <p:spPr>
            <a:xfrm>
              <a:off x="3454181" y="2483307"/>
              <a:ext cx="736819" cy="221793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eft Arrow 29"/>
            <p:cNvSpPr/>
            <p:nvPr userDrawn="1"/>
          </p:nvSpPr>
          <p:spPr>
            <a:xfrm>
              <a:off x="4209296" y="2514699"/>
              <a:ext cx="374400" cy="178031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3061701" y="2843369"/>
              <a:ext cx="382955" cy="322936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Left Arrow 31"/>
            <p:cNvSpPr/>
            <p:nvPr userDrawn="1"/>
          </p:nvSpPr>
          <p:spPr>
            <a:xfrm rot="7656475">
              <a:off x="3026394" y="3257070"/>
              <a:ext cx="374400" cy="178030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F6D14EF-EBC7-433A-8C95-1D2C470B7DF1}"/>
              </a:ext>
            </a:extLst>
          </p:cNvPr>
          <p:cNvSpPr txBox="1"/>
          <p:nvPr userDrawn="1"/>
        </p:nvSpPr>
        <p:spPr>
          <a:xfrm>
            <a:off x="7427" y="161985"/>
            <a:ext cx="504000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85000"/>
              </a:lnSpc>
            </a:pPr>
            <a:r>
              <a:rPr lang="en-US" sz="5000" b="1" kern="120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rPr>
              <a:t>2017 Template</a:t>
            </a:r>
          </a:p>
          <a:p>
            <a:pPr lvl="0" algn="ctr">
              <a:lnSpc>
                <a:spcPct val="85000"/>
              </a:lnSpc>
            </a:pPr>
            <a:r>
              <a:rPr lang="en-US" sz="4000" b="0" spc="60" baseline="0" dirty="0"/>
              <a:t>Usage Instructions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AAE9CEC-A7E3-43C1-AC4A-1C3889F366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43" y="626792"/>
            <a:ext cx="1736362" cy="58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90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ve the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6A5BAF-C39D-44C3-B998-7CF83B21A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0059"/>
            <a:ext cx="4955638" cy="5357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B35F6F-244A-4CAD-AEAB-1171AE328AA0}"/>
              </a:ext>
            </a:extLst>
          </p:cNvPr>
          <p:cNvSpPr txBox="1"/>
          <p:nvPr userDrawn="1"/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Save the Date: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F3C4352-E632-483B-9D34-319AB807FB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2107" y="1699826"/>
            <a:ext cx="7661189" cy="4505325"/>
          </a:xfrm>
        </p:spPr>
        <p:txBody>
          <a:bodyPr/>
          <a:lstStyle>
            <a:lvl1pPr marL="91440" indent="-365760">
              <a:buSzPct val="130000"/>
              <a:buFont typeface="Webdings" panose="05030102010509060703" pitchFamily="18" charset="2"/>
              <a:buChar char=""/>
              <a:defRPr sz="2600"/>
            </a:lvl1pPr>
            <a:lvl2pPr marL="685800" indent="0">
              <a:spcBef>
                <a:spcPts val="0"/>
              </a:spcBef>
              <a:buNone/>
              <a:defRPr sz="1700">
                <a:solidFill>
                  <a:schemeClr val="accent3">
                    <a:lumMod val="75000"/>
                    <a:lumOff val="25000"/>
                  </a:schemeClr>
                </a:solidFill>
              </a:defRPr>
            </a:lvl2pPr>
            <a:lvl3pPr marL="1005840" indent="-365760" algn="l">
              <a:spcAft>
                <a:spcPts val="1200"/>
              </a:spcAft>
              <a:buFont typeface="Webdings" panose="05030102010509060703" pitchFamily="18" charset="2"/>
              <a:buChar char=""/>
              <a:defRPr b="1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Event Title Here</a:t>
            </a:r>
          </a:p>
          <a:p>
            <a:pPr lvl="1"/>
            <a:r>
              <a:rPr lang="en-US"/>
              <a:t>Event summary goes here</a:t>
            </a:r>
          </a:p>
          <a:p>
            <a:pPr lvl="2"/>
            <a:r>
              <a:rPr lang="en-US"/>
              <a:t>Event date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7802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Room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AA60EFC-21EF-4756-ABD1-14D137A0B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4103" y="-1"/>
            <a:ext cx="3379489" cy="3456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F3C4352-E632-483B-9D34-319AB807FB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5" y="1319429"/>
            <a:ext cx="7528945" cy="1448602"/>
          </a:xfrm>
          <a:prstGeom prst="rect">
            <a:avLst/>
          </a:prstGeom>
          <a:noFill/>
          <a:ln w="9525">
            <a:gradFill flip="none" rotWithShape="1">
              <a:gsLst>
                <a:gs pos="0">
                  <a:schemeClr val="tx1">
                    <a:alpha val="15000"/>
                  </a:schemeClr>
                </a:gs>
                <a:gs pos="2000">
                  <a:schemeClr val="tx1">
                    <a:alpha val="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6200000" scaled="0"/>
              <a:tileRect/>
            </a:gra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0" rIns="0" bIns="91440" anchor="ctr">
            <a:spAutoFit/>
          </a:bodyPr>
          <a:lstStyle>
            <a:lvl1pPr marL="914400" indent="-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0000"/>
              <a:buFont typeface="Wingdings" panose="05000000000000000000" pitchFamily="2" charset="2"/>
              <a:buChar char=""/>
              <a:defRPr sz="4000" b="0" cap="none" spc="0" baseline="26000">
                <a:ln/>
                <a:pattFill prst="dkUpDiag">
                  <a:fgClr>
                    <a:schemeClr val="tx1"/>
                  </a:fgClr>
                  <a:bgClr>
                    <a:schemeClr val="tx1">
                      <a:lumMod val="90000"/>
                      <a:lumOff val="10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defRPr>
            </a:lvl1pPr>
            <a:lvl2pPr marL="0" indent="0">
              <a:spcBef>
                <a:spcPts val="600"/>
              </a:spcBef>
              <a:buNone/>
              <a:defRPr sz="1600" i="1" spc="20" baseline="0">
                <a:solidFill>
                  <a:schemeClr val="accent4">
                    <a:lumMod val="50000"/>
                  </a:schemeClr>
                </a:solidFill>
              </a:defRPr>
            </a:lvl2pPr>
            <a:lvl3pPr marL="0" indent="-320040" algn="ctr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"/>
              <a:defRPr sz="1700" b="0">
                <a:solidFill>
                  <a:schemeClr val="accent1"/>
                </a:solidFill>
              </a:defRPr>
            </a:lvl3pPr>
            <a:lvl4pPr marL="91440" indent="0">
              <a:spcAft>
                <a:spcPts val="1500"/>
              </a:spcAft>
              <a:buNone/>
              <a:defRPr sz="1200" b="1" i="0" cap="all" baseline="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Breakout Room Title</a:t>
            </a:r>
          </a:p>
          <a:p>
            <a:pPr lvl="1"/>
            <a:r>
              <a:rPr lang="en-US" dirty="0"/>
              <a:t>Breakout Room Summary / Description</a:t>
            </a:r>
          </a:p>
          <a:p>
            <a:pPr lvl="2"/>
            <a:r>
              <a:rPr lang="en-US" dirty="0"/>
              <a:t>Phone Keypad Instructions</a:t>
            </a:r>
          </a:p>
          <a:p>
            <a:pPr lvl="3"/>
            <a:r>
              <a:rPr lang="en-US" dirty="0"/>
              <a:t>Room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C394F9-EFD5-42F9-891E-4F9A50F08A68}"/>
              </a:ext>
            </a:extLst>
          </p:cNvPr>
          <p:cNvGrpSpPr/>
          <p:nvPr userDrawn="1"/>
        </p:nvGrpSpPr>
        <p:grpSpPr>
          <a:xfrm>
            <a:off x="4848225" y="193023"/>
            <a:ext cx="4019550" cy="1264286"/>
            <a:chOff x="4895850" y="193023"/>
            <a:chExt cx="4019550" cy="1264286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CFC41472-478F-4A01-9B2E-B66290F9B7CB}"/>
                </a:ext>
              </a:extLst>
            </p:cNvPr>
            <p:cNvSpPr/>
            <p:nvPr userDrawn="1"/>
          </p:nvSpPr>
          <p:spPr>
            <a:xfrm>
              <a:off x="4895850" y="193023"/>
              <a:ext cx="4019550" cy="1264286"/>
            </a:xfrm>
            <a:prstGeom prst="wedgeRoundRectCallout">
              <a:avLst>
                <a:gd name="adj1" fmla="val 1245"/>
                <a:gd name="adj2" fmla="val 95649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kern="1200" cap="none" spc="0" baseline="0" noProof="0" dirty="0">
                  <a:gradFill>
                    <a:gsLst>
                      <a:gs pos="58000">
                        <a:schemeClr val="accent6">
                          <a:lumMod val="75000"/>
                        </a:schemeClr>
                      </a:gs>
                      <a:gs pos="100000">
                        <a:schemeClr val="accent1"/>
                      </a:gs>
                      <a:gs pos="19000">
                        <a:schemeClr val="accent1">
                          <a:lumMod val="75000"/>
                        </a:schemeClr>
                      </a:gs>
                      <a:gs pos="46885">
                        <a:schemeClr val="accent1"/>
                      </a:gs>
                      <a:gs pos="59000">
                        <a:schemeClr val="accent1">
                          <a:lumMod val="70000"/>
                        </a:schemeClr>
                      </a:gs>
                    </a:gsLst>
                    <a:lin ang="5400000" scaled="1"/>
                  </a:gradFill>
                  <a:effectLst>
                    <a:innerShdw blurRad="101600" dist="50800" dir="18900000">
                      <a:schemeClr val="accent1">
                        <a:lumMod val="50000"/>
                        <a:alpha val="70000"/>
                      </a:schemeClr>
                    </a:innerShdw>
                  </a:effectLst>
                  <a:latin typeface="+mj-lt"/>
                  <a:ea typeface="+mj-ea"/>
                  <a:cs typeface="+mj-cs"/>
                </a:rPr>
                <a:t>Breakout Room</a:t>
              </a:r>
              <a:r>
                <a:rPr lang="en-US" sz="3300" b="1" kern="1200" cap="none" spc="0" noProof="0" dirty="0">
                  <a:gradFill>
                    <a:gsLst>
                      <a:gs pos="58000">
                        <a:schemeClr val="accent6">
                          <a:lumMod val="75000"/>
                        </a:schemeClr>
                      </a:gs>
                      <a:gs pos="100000">
                        <a:schemeClr val="accent1"/>
                      </a:gs>
                      <a:gs pos="19000">
                        <a:schemeClr val="accent1">
                          <a:lumMod val="75000"/>
                        </a:schemeClr>
                      </a:gs>
                      <a:gs pos="46885">
                        <a:schemeClr val="accent1"/>
                      </a:gs>
                      <a:gs pos="59000">
                        <a:schemeClr val="accent1">
                          <a:lumMod val="70000"/>
                        </a:schemeClr>
                      </a:gs>
                    </a:gsLst>
                    <a:lin ang="5400000" scaled="1"/>
                  </a:gradFill>
                  <a:effectLst>
                    <a:innerShdw blurRad="101600" dist="50800" dir="18900000">
                      <a:schemeClr val="accent1">
                        <a:lumMod val="50000"/>
                        <a:alpha val="70000"/>
                      </a:schemeClr>
                    </a:innerShdw>
                  </a:effectLst>
                  <a:latin typeface="+mj-lt"/>
                  <a:ea typeface="+mj-ea"/>
                  <a:cs typeface="+mj-cs"/>
                </a:rPr>
                <a:t> </a:t>
              </a:r>
              <a:r>
                <a:rPr lang="en-US" sz="3200" b="0" kern="1200" cap="all" spc="220" baseline="0" noProof="0">
                  <a:gradFill flip="none" rotWithShape="1">
                    <a:gsLst>
                      <a:gs pos="58000">
                        <a:srgbClr val="AF3F49"/>
                      </a:gs>
                      <a:gs pos="100000">
                        <a:srgbClr val="AD3B46"/>
                      </a:gs>
                      <a:gs pos="19000">
                        <a:schemeClr val="accent2"/>
                      </a:gs>
                      <a:gs pos="59000">
                        <a:schemeClr val="accent2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8900000">
                      <a:schemeClr val="accent5">
                        <a:lumMod val="75000"/>
                        <a:alpha val="70000"/>
                      </a:schemeClr>
                    </a:innerShdw>
                  </a:effectLst>
                  <a:latin typeface="+mj-lt"/>
                  <a:ea typeface="+mj-ea"/>
                  <a:cs typeface="+mj-cs"/>
                </a:rPr>
                <a:t>Discussions</a:t>
              </a:r>
              <a:endParaRPr lang="en-US" sz="3400" b="0" kern="1200" cap="all" spc="220" baseline="0" noProof="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D30ECD-A8EE-4AE1-AE33-FD6E6D3A1A06}"/>
                </a:ext>
              </a:extLst>
            </p:cNvPr>
            <p:cNvSpPr/>
            <p:nvPr userDrawn="1"/>
          </p:nvSpPr>
          <p:spPr>
            <a:xfrm rot="5400000">
              <a:off x="6882765" y="-738460"/>
              <a:ext cx="45720" cy="30815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5AA38BA-BC5A-4469-A67D-0B1D8AF2EB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5" y="3037379"/>
            <a:ext cx="7528945" cy="1371658"/>
          </a:xfrm>
          <a:prstGeom prst="rect">
            <a:avLst/>
          </a:prstGeom>
          <a:noFill/>
          <a:ln w="9525">
            <a:gradFill flip="none" rotWithShape="1">
              <a:gsLst>
                <a:gs pos="0">
                  <a:schemeClr val="tx1">
                    <a:alpha val="15000"/>
                  </a:schemeClr>
                </a:gs>
                <a:gs pos="2000">
                  <a:schemeClr val="tx1">
                    <a:alpha val="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6200000" scaled="0"/>
              <a:tileRect/>
            </a:gra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0" rIns="0" bIns="91440" anchor="ctr">
            <a:spAutoFit/>
          </a:bodyPr>
          <a:lstStyle>
            <a:lvl1pPr marL="914400" indent="-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0000"/>
              <a:buFont typeface="Wingdings" panose="05000000000000000000" pitchFamily="2" charset="2"/>
              <a:buChar char=""/>
              <a:defRPr sz="4000" b="0" cap="none" spc="0" baseline="26000">
                <a:ln/>
                <a:pattFill prst="dkUpDiag">
                  <a:fgClr>
                    <a:schemeClr val="tx1"/>
                  </a:fgClr>
                  <a:bgClr>
                    <a:schemeClr val="tx1">
                      <a:lumMod val="90000"/>
                      <a:lumOff val="10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defRPr>
            </a:lvl1pPr>
            <a:lvl2pPr marL="0" indent="0">
              <a:spcBef>
                <a:spcPts val="0"/>
              </a:spcBef>
              <a:buNone/>
              <a:defRPr sz="1600" i="1" spc="20" baseline="0">
                <a:solidFill>
                  <a:schemeClr val="accent4">
                    <a:lumMod val="50000"/>
                  </a:schemeClr>
                </a:solidFill>
              </a:defRPr>
            </a:lvl2pPr>
            <a:lvl3pPr marL="0" indent="-320040" algn="ctr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"/>
              <a:defRPr sz="1700" b="0">
                <a:solidFill>
                  <a:schemeClr val="accent1"/>
                </a:solidFill>
              </a:defRPr>
            </a:lvl3pPr>
            <a:lvl4pPr marL="91440" indent="0">
              <a:spcAft>
                <a:spcPts val="1500"/>
              </a:spcAft>
              <a:buNone/>
              <a:defRPr sz="1200" b="1" cap="all" baseline="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Breakout Room Title</a:t>
            </a:r>
          </a:p>
          <a:p>
            <a:pPr lvl="1"/>
            <a:r>
              <a:rPr lang="en-US" dirty="0"/>
              <a:t>Breakout Room Summary / Description</a:t>
            </a:r>
          </a:p>
          <a:p>
            <a:pPr lvl="2"/>
            <a:r>
              <a:rPr lang="en-US" dirty="0"/>
              <a:t>Phone Keypad Instructions</a:t>
            </a:r>
          </a:p>
          <a:p>
            <a:pPr lvl="3"/>
            <a:r>
              <a:rPr lang="en-US" dirty="0"/>
              <a:t>Room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09447CD6-F586-496A-B33A-672175DDF8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5" y="4678385"/>
            <a:ext cx="7528945" cy="137165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0" rIns="0" bIns="91440" anchor="ctr">
            <a:spAutoFit/>
          </a:bodyPr>
          <a:lstStyle>
            <a:lvl1pPr marL="914400" indent="-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0000"/>
              <a:buFont typeface="Wingdings" panose="05000000000000000000" pitchFamily="2" charset="2"/>
              <a:buChar char=""/>
              <a:defRPr sz="4000" b="0" cap="none" spc="0" baseline="26000">
                <a:ln/>
                <a:pattFill prst="dkUpDiag">
                  <a:fgClr>
                    <a:schemeClr val="tx1"/>
                  </a:fgClr>
                  <a:bgClr>
                    <a:schemeClr val="tx1">
                      <a:lumMod val="90000"/>
                      <a:lumOff val="10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defRPr>
            </a:lvl1pPr>
            <a:lvl2pPr marL="0" indent="0">
              <a:spcBef>
                <a:spcPts val="0"/>
              </a:spcBef>
              <a:buNone/>
              <a:defRPr sz="1600" i="1" spc="20" baseline="0">
                <a:solidFill>
                  <a:schemeClr val="accent4">
                    <a:lumMod val="50000"/>
                  </a:schemeClr>
                </a:solidFill>
              </a:defRPr>
            </a:lvl2pPr>
            <a:lvl3pPr marL="0" indent="-320040" algn="ctr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"/>
              <a:defRPr sz="1700" b="0">
                <a:solidFill>
                  <a:schemeClr val="accent1"/>
                </a:solidFill>
              </a:defRPr>
            </a:lvl3pPr>
            <a:lvl4pPr marL="91440" indent="0">
              <a:spcAft>
                <a:spcPts val="1500"/>
              </a:spcAft>
              <a:buNone/>
              <a:defRPr sz="1200" b="1" cap="all" baseline="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Breakout Room Title</a:t>
            </a:r>
          </a:p>
          <a:p>
            <a:pPr lvl="1"/>
            <a:r>
              <a:rPr lang="en-US" dirty="0"/>
              <a:t>Breakout Room Summary / Description</a:t>
            </a:r>
          </a:p>
          <a:p>
            <a:pPr lvl="2"/>
            <a:r>
              <a:rPr lang="en-US" dirty="0"/>
              <a:t>Phone Keypad Instructions</a:t>
            </a:r>
          </a:p>
          <a:p>
            <a:pPr lvl="3"/>
            <a:r>
              <a:rPr lang="en-US" dirty="0"/>
              <a:t>Room</a:t>
            </a:r>
          </a:p>
        </p:txBody>
      </p:sp>
    </p:spTree>
    <p:extLst>
      <p:ext uri="{BB962C8B-B14F-4D97-AF65-F5344CB8AC3E}">
        <p14:creationId xmlns:p14="http://schemas.microsoft.com/office/powerpoint/2010/main" val="37327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2B6C5-95AC-4CCF-A316-BB4F7630FA47}"/>
              </a:ext>
            </a:extLst>
          </p:cNvPr>
          <p:cNvSpPr txBox="1"/>
          <p:nvPr userDrawn="1"/>
        </p:nvSpPr>
        <p:spPr>
          <a:xfrm>
            <a:off x="628650" y="365126"/>
            <a:ext cx="7955279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r"/>
            <a:r>
              <a:rPr lang="en-US" sz="38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rPr>
              <a:t>Where Are You?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49B1C7-376C-4588-9479-8B7FD89AEA1C}"/>
              </a:ext>
            </a:extLst>
          </p:cNvPr>
          <p:cNvSpPr/>
          <p:nvPr userDrawn="1"/>
        </p:nvSpPr>
        <p:spPr>
          <a:xfrm rot="5400000">
            <a:off x="4946904" y="-2303737"/>
            <a:ext cx="45720" cy="7068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B10FC-1879-4D54-9DBF-A84DD1660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" y="636507"/>
            <a:ext cx="8295970" cy="5656619"/>
          </a:xfrm>
          <a:prstGeom prst="rect">
            <a:avLst/>
          </a:prstGeom>
          <a:effectLst>
            <a:innerShdw blurRad="63500" dist="25400" dir="18900000">
              <a:schemeClr val="accent1">
                <a:lumMod val="50000"/>
                <a:alpha val="50000"/>
              </a:schemeClr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6D1450-DC26-4EDD-BBBC-73EB1D776CF7}"/>
              </a:ext>
            </a:extLst>
          </p:cNvPr>
          <p:cNvSpPr txBox="1"/>
          <p:nvPr userDrawn="1"/>
        </p:nvSpPr>
        <p:spPr>
          <a:xfrm>
            <a:off x="5601600" y="1207559"/>
            <a:ext cx="29823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sz="1300" i="1">
                <a:solidFill>
                  <a:schemeClr val="accent3">
                    <a:lumMod val="75000"/>
                    <a:lumOff val="25000"/>
                  </a:schemeClr>
                </a:solidFill>
              </a:rPr>
              <a:t>Enter your location in the chat window</a:t>
            </a:r>
            <a:br>
              <a:rPr lang="en-US" sz="1300" i="1">
                <a:solidFill>
                  <a:schemeClr val="accent3">
                    <a:lumMod val="75000"/>
                    <a:lumOff val="25000"/>
                  </a:schemeClr>
                </a:solidFill>
              </a:rPr>
            </a:br>
            <a:r>
              <a:rPr lang="en-US" sz="1200" i="1">
                <a:solidFill>
                  <a:schemeClr val="accent3">
                    <a:lumMod val="50000"/>
                    <a:lumOff val="50000"/>
                  </a:schemeClr>
                </a:solidFill>
              </a:rPr>
              <a:t>(lower left of screen)</a:t>
            </a:r>
            <a:endParaRPr lang="en-US" sz="1200" i="1" dirty="0">
              <a:solidFill>
                <a:schemeClr val="accent3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54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9A1E24-4FA0-4F98-8BF9-EB39417922D0}"/>
              </a:ext>
            </a:extLst>
          </p:cNvPr>
          <p:cNvGrpSpPr/>
          <p:nvPr userDrawn="1"/>
        </p:nvGrpSpPr>
        <p:grpSpPr>
          <a:xfrm>
            <a:off x="1037844" y="4477392"/>
            <a:ext cx="7068312" cy="477054"/>
            <a:chOff x="1435608" y="1207559"/>
            <a:chExt cx="7068312" cy="4770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49B1C7-376C-4588-9479-8B7FD89AEA1C}"/>
                </a:ext>
              </a:extLst>
            </p:cNvPr>
            <p:cNvSpPr/>
            <p:nvPr userDrawn="1"/>
          </p:nvSpPr>
          <p:spPr>
            <a:xfrm rot="5400000">
              <a:off x="4946904" y="-2303737"/>
              <a:ext cx="45720" cy="70683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9049AB-A84D-4A1B-AD47-FEAF1B009A4D}"/>
                </a:ext>
              </a:extLst>
            </p:cNvPr>
            <p:cNvSpPr txBox="1"/>
            <p:nvPr userDrawn="1"/>
          </p:nvSpPr>
          <p:spPr>
            <a:xfrm>
              <a:off x="3396199" y="1207559"/>
              <a:ext cx="312632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94360" indent="-594360" algn="ctr"/>
              <a:r>
                <a:rPr lang="en-US" sz="1300" i="1" dirty="0">
                  <a:solidFill>
                    <a:schemeClr val="accent3">
                      <a:lumMod val="75000"/>
                      <a:lumOff val="25000"/>
                    </a:schemeClr>
                  </a:solidFill>
                </a:rPr>
                <a:t>Enter your questions in the chat window</a:t>
              </a:r>
              <a:br>
                <a:rPr lang="en-US" sz="1300" i="1" dirty="0">
                  <a:solidFill>
                    <a:schemeClr val="accent3">
                      <a:lumMod val="75000"/>
                      <a:lumOff val="25000"/>
                    </a:schemeClr>
                  </a:solidFill>
                </a:rPr>
              </a:br>
              <a:r>
                <a:rPr lang="en-US" sz="1200" i="1" spc="50" baseline="0" dirty="0">
                  <a:solidFill>
                    <a:schemeClr val="accent3">
                      <a:lumMod val="50000"/>
                      <a:lumOff val="50000"/>
                    </a:schemeClr>
                  </a:solidFill>
                </a:rPr>
                <a:t>(lower left of screen)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42EA7E5-CDEF-40A6-89F7-A90786611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754" y="0"/>
            <a:ext cx="3535388" cy="61503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2B6C5-95AC-4CCF-A316-BB4F7630FA47}"/>
              </a:ext>
            </a:extLst>
          </p:cNvPr>
          <p:cNvSpPr txBox="1"/>
          <p:nvPr userDrawn="1"/>
        </p:nvSpPr>
        <p:spPr>
          <a:xfrm>
            <a:off x="594360" y="2394251"/>
            <a:ext cx="5730240" cy="2120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7200" b="1" kern="120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rPr>
              <a:t>Any</a:t>
            </a:r>
          </a:p>
          <a:p>
            <a:pPr lvl="0" algn="ctr"/>
            <a:r>
              <a:rPr lang="en-US" sz="7200" b="1" kern="120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rPr>
              <a:t>Questions?</a:t>
            </a:r>
            <a:endParaRPr lang="en-US" sz="7200" b="1" kern="1200" dirty="0">
              <a:gradFill flip="none" rotWithShape="1">
                <a:gsLst>
                  <a:gs pos="58000">
                    <a:srgbClr val="AF3F49"/>
                  </a:gs>
                  <a:gs pos="100000">
                    <a:srgbClr val="AD3B46"/>
                  </a:gs>
                  <a:gs pos="19000">
                    <a:schemeClr val="accent2"/>
                  </a:gs>
                  <a:gs pos="59000">
                    <a:schemeClr val="accent2"/>
                  </a:gs>
                </a:gsLst>
                <a:lin ang="5400000" scaled="1"/>
                <a:tileRect/>
              </a:gradFill>
              <a:effectLst>
                <a:innerShdw blurRad="76200" dist="38100" dir="18900000">
                  <a:schemeClr val="accent5">
                    <a:lumMod val="75000"/>
                    <a:alpha val="70000"/>
                  </a:schemeClr>
                </a:inn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6532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Down 7">
            <a:extLst>
              <a:ext uri="{FF2B5EF4-FFF2-40B4-BE49-F238E27FC236}">
                <a16:creationId xmlns:a16="http://schemas.microsoft.com/office/drawing/2014/main" id="{8D1EBE43-28AC-4EDE-922C-0DEE355DCAF4}"/>
              </a:ext>
            </a:extLst>
          </p:cNvPr>
          <p:cNvSpPr/>
          <p:nvPr userDrawn="1"/>
        </p:nvSpPr>
        <p:spPr>
          <a:xfrm>
            <a:off x="795232" y="1197034"/>
            <a:ext cx="640080" cy="5046431"/>
          </a:xfrm>
          <a:prstGeom prst="downArrow">
            <a:avLst>
              <a:gd name="adj1" fmla="val 100000"/>
              <a:gd name="adj2" fmla="val 50000"/>
            </a:avLst>
          </a:prstGeom>
          <a:gradFill flip="none" rotWithShape="1">
            <a:gsLst>
              <a:gs pos="49000">
                <a:schemeClr val="bg1">
                  <a:lumMod val="95000"/>
                  <a:alpha val="65000"/>
                </a:schemeClr>
              </a:gs>
              <a:gs pos="51000">
                <a:schemeClr val="bg1">
                  <a:lumMod val="85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7234" y="571074"/>
            <a:ext cx="6796695" cy="105156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Type your polling question here.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9114" y="2188127"/>
            <a:ext cx="7364627" cy="3693690"/>
          </a:xfrm>
        </p:spPr>
        <p:txBody>
          <a:bodyPr anchor="ctr"/>
          <a:lstStyle>
            <a:lvl1pPr marL="514350" indent="-514350">
              <a:spcBef>
                <a:spcPts val="1800"/>
              </a:spcBef>
              <a:buFont typeface="+mj-lt"/>
              <a:buAutoNum type="arabicPeriod"/>
              <a:defRPr sz="2400"/>
            </a:lvl1pPr>
            <a:lvl2pPr marL="777240" indent="-228600">
              <a:lnSpc>
                <a:spcPct val="95000"/>
              </a:lnSpc>
              <a:spcBef>
                <a:spcPts val="200"/>
              </a:spcBef>
              <a:buSzPct val="70000"/>
              <a:buFont typeface="+mj-lt"/>
              <a:buAutoNum type="alphaLcParenR"/>
              <a:defRPr sz="2100"/>
            </a:lvl2pPr>
            <a:lvl3pPr marL="1143000" indent="-228600">
              <a:spcBef>
                <a:spcPts val="200"/>
              </a:spcBef>
              <a:buClr>
                <a:schemeClr val="accent1">
                  <a:lumMod val="60000"/>
                  <a:lumOff val="40000"/>
                </a:schemeClr>
              </a:buClr>
              <a:buSzPct val="70000"/>
              <a:buFont typeface="+mj-lt"/>
              <a:buAutoNum type="romanLcPeriod"/>
              <a:defRPr sz="1900"/>
            </a:lvl3pPr>
            <a:lvl4pPr marL="1417320" indent="-228600">
              <a:spcBef>
                <a:spcPts val="200"/>
              </a:spcBef>
              <a:buSzPct val="70000"/>
              <a:buFont typeface="+mj-lt"/>
              <a:buAutoNum type="arabicPeriod"/>
              <a:defRPr/>
            </a:lvl4pPr>
            <a:lvl5pPr marL="1645920" indent="-201168">
              <a:spcBef>
                <a:spcPts val="200"/>
              </a:spcBef>
              <a:buSzPct val="70000"/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Type your possible choices/answers here.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14D85F-6F7F-45C7-83F3-FD9113F0E7CB}"/>
              </a:ext>
            </a:extLst>
          </p:cNvPr>
          <p:cNvSpPr/>
          <p:nvPr userDrawn="1"/>
        </p:nvSpPr>
        <p:spPr>
          <a:xfrm rot="5400000">
            <a:off x="4946904" y="-1628776"/>
            <a:ext cx="45720" cy="7068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28CEE-638E-4D8A-8127-346A257906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10" y="449939"/>
            <a:ext cx="1343925" cy="1343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571A4E-C4B0-4CA2-936E-E627457E6BED}"/>
              </a:ext>
            </a:extLst>
          </p:cNvPr>
          <p:cNvSpPr txBox="1"/>
          <p:nvPr userDrawn="1"/>
        </p:nvSpPr>
        <p:spPr>
          <a:xfrm>
            <a:off x="2630804" y="1882520"/>
            <a:ext cx="59531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>
                <a:solidFill>
                  <a:schemeClr val="accent3">
                    <a:lumMod val="75000"/>
                    <a:lumOff val="25000"/>
                  </a:schemeClr>
                </a:solidFill>
              </a:rPr>
              <a:t>Choose the answer that best reflects you (or your organization)</a:t>
            </a:r>
          </a:p>
        </p:txBody>
      </p:sp>
    </p:spTree>
    <p:extLst>
      <p:ext uri="{BB962C8B-B14F-4D97-AF65-F5344CB8AC3E}">
        <p14:creationId xmlns:p14="http://schemas.microsoft.com/office/powerpoint/2010/main" val="128910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842964"/>
            <a:ext cx="7863840" cy="2852737"/>
          </a:xfr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</a:t>
            </a:r>
            <a:r>
              <a:rPr lang="en-US"/>
              <a:t>to add section heading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1021" y="4064000"/>
            <a:ext cx="7269574" cy="1866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600" i="1">
                <a:solidFill>
                  <a:schemeClr val="accent3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section subheading</a:t>
            </a:r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4549140" y="-68775"/>
            <a:ext cx="45720" cy="786384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01FC9-B0F6-44E9-9D41-A14F6DF410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10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825625"/>
            <a:ext cx="3749040" cy="435133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825" y="1825625"/>
            <a:ext cx="3749040" cy="435133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FD6786-8F98-43F6-B24B-3F32CA90C529}"/>
              </a:ext>
            </a:extLst>
          </p:cNvPr>
          <p:cNvSpPr/>
          <p:nvPr userDrawn="1"/>
        </p:nvSpPr>
        <p:spPr>
          <a:xfrm>
            <a:off x="4540806" y="1658456"/>
            <a:ext cx="45720" cy="521208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A54BF1-953C-4479-BA14-05D786F8768E}"/>
              </a:ext>
            </a:extLst>
          </p:cNvPr>
          <p:cNvSpPr/>
          <p:nvPr userDrawn="1"/>
        </p:nvSpPr>
        <p:spPr>
          <a:xfrm rot="5400000">
            <a:off x="4558282" y="-2922337"/>
            <a:ext cx="27432" cy="9144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57564-4952-4BB3-8D17-85D07E8E42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10C90F-ED6C-4D1B-A25F-8C9CF9B83DA2}"/>
              </a:ext>
            </a:extLst>
          </p:cNvPr>
          <p:cNvSpPr/>
          <p:nvPr userDrawn="1"/>
        </p:nvSpPr>
        <p:spPr>
          <a:xfrm rot="5400000">
            <a:off x="4321982" y="-2686037"/>
            <a:ext cx="500034" cy="9144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0515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68895"/>
            <a:ext cx="3868340" cy="429348"/>
          </a:xfrm>
          <a:gradFill>
            <a:gsLst>
              <a:gs pos="58000">
                <a:schemeClr val="accent6">
                  <a:lumMod val="75000"/>
                </a:schemeClr>
              </a:gs>
              <a:gs pos="100000">
                <a:schemeClr val="accent1"/>
              </a:gs>
              <a:gs pos="19000">
                <a:schemeClr val="accent1">
                  <a:lumMod val="75000"/>
                </a:schemeClr>
              </a:gs>
              <a:gs pos="46885">
                <a:schemeClr val="accent1"/>
              </a:gs>
              <a:gs pos="59000">
                <a:schemeClr val="accent1">
                  <a:lumMod val="70000"/>
                </a:schemeClr>
              </a:gs>
            </a:gsLst>
            <a:lin ang="5400000" scaled="1"/>
          </a:gradFill>
          <a:ln w="25400">
            <a:solidFill>
              <a:schemeClr val="bg1">
                <a:lumMod val="85000"/>
              </a:schemeClr>
            </a:solidFill>
            <a:miter lim="800000"/>
          </a:ln>
        </p:spPr>
        <p:txBody>
          <a:bodyPr lIns="45720" tIns="54864" rIns="45720" bIns="5486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300" b="1">
                <a:solidFill>
                  <a:schemeClr val="bg1"/>
                </a:solidFill>
                <a:effectLst>
                  <a:outerShdw blurRad="50800" dist="254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Type Section Header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567" y="2350452"/>
            <a:ext cx="3749040" cy="3839211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9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68895"/>
            <a:ext cx="3887391" cy="429348"/>
          </a:xfrm>
          <a:gradFill>
            <a:gsLst>
              <a:gs pos="58000">
                <a:schemeClr val="accent6">
                  <a:lumMod val="75000"/>
                </a:schemeClr>
              </a:gs>
              <a:gs pos="100000">
                <a:schemeClr val="accent1"/>
              </a:gs>
              <a:gs pos="19000">
                <a:schemeClr val="accent1">
                  <a:lumMod val="75000"/>
                </a:schemeClr>
              </a:gs>
              <a:gs pos="46885">
                <a:schemeClr val="accent1"/>
              </a:gs>
              <a:gs pos="59000">
                <a:schemeClr val="accent1">
                  <a:lumMod val="70000"/>
                </a:schemeClr>
              </a:gs>
            </a:gsLst>
            <a:lin ang="5400000" scaled="1"/>
          </a:gradFill>
          <a:ln w="25400">
            <a:solidFill>
              <a:schemeClr val="bg1">
                <a:lumMod val="85000"/>
              </a:schemeClr>
            </a:solidFill>
            <a:miter lim="800000"/>
          </a:ln>
        </p:spPr>
        <p:txBody>
          <a:bodyPr lIns="45720" tIns="54864" rIns="45720" bIns="5486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300" b="1">
                <a:solidFill>
                  <a:schemeClr val="bg1"/>
                </a:solidFill>
                <a:effectLst>
                  <a:outerShdw blurRad="50800" dist="254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Type Section Header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4875" y="2350452"/>
            <a:ext cx="3749040" cy="3839211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9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B3D28B-CE3D-4466-9666-609B2668EC89}"/>
              </a:ext>
            </a:extLst>
          </p:cNvPr>
          <p:cNvSpPr/>
          <p:nvPr userDrawn="1"/>
        </p:nvSpPr>
        <p:spPr>
          <a:xfrm>
            <a:off x="4540806" y="1658456"/>
            <a:ext cx="45720" cy="521208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07D7D-3897-4B51-871B-6518969A74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BD7B24-A705-44C8-8854-0D01A5CB6C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2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71510A-CF9F-4994-9B30-C2AB139BB6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4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2286000"/>
          </a:xfrm>
        </p:spPr>
        <p:txBody>
          <a:bodyPr lIns="0" rIns="0"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457200"/>
            <a:ext cx="4629150" cy="5403851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1390" y="3089276"/>
            <a:ext cx="2926080" cy="2743200"/>
          </a:xfrm>
          <a:solidFill>
            <a:schemeClr val="bg1">
              <a:lumMod val="95000"/>
            </a:schemeClr>
          </a:solidFill>
          <a:ln w="88900">
            <a:solidFill>
              <a:schemeClr val="bg1">
                <a:lumMod val="85000"/>
              </a:schemeClr>
            </a:solidFill>
            <a:miter lim="800000"/>
          </a:ln>
        </p:spPr>
        <p:txBody>
          <a:bodyPr vert="horz" lIns="182880" tIns="137160" rIns="182880" bIns="137160" rtlCol="0" anchor="ctr">
            <a:normAutofit/>
          </a:bodyPr>
          <a:lstStyle>
            <a:lvl1pPr>
              <a:lnSpc>
                <a:spcPct val="110000"/>
              </a:lnSpc>
              <a:defRPr lang="en-US" sz="1800" i="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caption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D562C-A495-48E7-A662-90C4D7E5E3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83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2286000"/>
          </a:xfrm>
        </p:spPr>
        <p:txBody>
          <a:bodyPr lIns="0" rIns="0"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494950"/>
            <a:ext cx="4629150" cy="5349323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lnSpc>
                <a:spcPct val="200000"/>
              </a:lnSpc>
              <a:buNone/>
              <a:defRPr sz="28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1390" y="3089276"/>
            <a:ext cx="292608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>
                <a:lumMod val="85000"/>
              </a:schemeClr>
            </a:solidFill>
            <a:miter lim="800000"/>
          </a:ln>
        </p:spPr>
        <p:txBody>
          <a:bodyPr vert="horz" lIns="182880" tIns="137160" rIns="182880" bIns="137160" rtlCol="0" anchor="ctr">
            <a:normAutofit/>
          </a:bodyPr>
          <a:lstStyle>
            <a:lvl1pPr>
              <a:lnSpc>
                <a:spcPct val="110000"/>
              </a:lnSpc>
              <a:defRPr lang="en-US" sz="1800" i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add caption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008F9-D6D9-4EDB-9511-1995786E12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2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8023226" y="2924758"/>
            <a:ext cx="1120774" cy="3933242"/>
            <a:chOff x="8023226" y="2924758"/>
            <a:chExt cx="1120774" cy="3933242"/>
          </a:xfrm>
        </p:grpSpPr>
        <p:sp>
          <p:nvSpPr>
            <p:cNvPr id="13" name="Isosceles Triangle 12"/>
            <p:cNvSpPr/>
            <p:nvPr userDrawn="1"/>
          </p:nvSpPr>
          <p:spPr>
            <a:xfrm>
              <a:off x="8023226" y="2924758"/>
              <a:ext cx="1120774" cy="3933242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 userDrawn="1"/>
          </p:nvSpPr>
          <p:spPr>
            <a:xfrm>
              <a:off x="8239885" y="3685101"/>
              <a:ext cx="904115" cy="3172899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>
            <a:grpSpLocks noChangeAspect="1"/>
          </p:cNvGrpSpPr>
          <p:nvPr userDrawn="1"/>
        </p:nvGrpSpPr>
        <p:grpSpPr>
          <a:xfrm rot="16200000" flipV="1">
            <a:off x="837624" y="-837625"/>
            <a:ext cx="667903" cy="2343153"/>
            <a:chOff x="8023226" y="2924758"/>
            <a:chExt cx="1120774" cy="3933243"/>
          </a:xfrm>
        </p:grpSpPr>
        <p:sp>
          <p:nvSpPr>
            <p:cNvPr id="16" name="Isosceles Triangle 15"/>
            <p:cNvSpPr/>
            <p:nvPr userDrawn="1"/>
          </p:nvSpPr>
          <p:spPr>
            <a:xfrm>
              <a:off x="8023226" y="2924758"/>
              <a:ext cx="1120774" cy="3933242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8314926" y="3948449"/>
              <a:ext cx="829074" cy="2909552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296" y="6332817"/>
            <a:ext cx="1190641" cy="40218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70615"/>
            <a:ext cx="7955280" cy="440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4" y="6424484"/>
            <a:ext cx="1890650" cy="2288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686108" y="6356350"/>
            <a:ext cx="1277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1pPr>
          </a:lstStyle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93" r:id="rId10"/>
    <p:sldLayoutId id="2147483684" r:id="rId11"/>
    <p:sldLayoutId id="2147483685" r:id="rId12"/>
    <p:sldLayoutId id="2147483686" r:id="rId13"/>
    <p:sldLayoutId id="2147483702" r:id="rId14"/>
    <p:sldLayoutId id="2147483696" r:id="rId15"/>
    <p:sldLayoutId id="2147483689" r:id="rId16"/>
    <p:sldLayoutId id="2147483701" r:id="rId17"/>
    <p:sldLayoutId id="2147483700" r:id="rId18"/>
    <p:sldLayoutId id="2147483690" r:id="rId19"/>
    <p:sldLayoutId id="2147483695" r:id="rId20"/>
    <p:sldLayoutId id="2147483704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400" b="1" i="0" u="none" kern="1200" dirty="0">
          <a:gradFill>
            <a:gsLst>
              <a:gs pos="58000">
                <a:schemeClr val="accent6">
                  <a:lumMod val="75000"/>
                </a:schemeClr>
              </a:gs>
              <a:gs pos="100000">
                <a:schemeClr val="accent1"/>
              </a:gs>
              <a:gs pos="19000">
                <a:schemeClr val="accent1">
                  <a:lumMod val="75000"/>
                </a:schemeClr>
              </a:gs>
              <a:gs pos="46885">
                <a:schemeClr val="accent1"/>
              </a:gs>
              <a:gs pos="59000">
                <a:schemeClr val="accent1">
                  <a:lumMod val="70000"/>
                </a:schemeClr>
              </a:gs>
            </a:gsLst>
            <a:lin ang="5400000" scaled="1"/>
          </a:gradFill>
          <a:effectLst>
            <a:innerShdw blurRad="101600" dist="50800" dir="18900000">
              <a:schemeClr val="accent1">
                <a:lumMod val="50000"/>
                <a:alpha val="70000"/>
              </a:scheme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 2" panose="05020102010507070707" pitchFamily="18" charset="2"/>
        <a:buChar char="¡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bg1">
            <a:lumMod val="65000"/>
          </a:schemeClr>
        </a:buClr>
        <a:buFont typeface="Wingdings 3" panose="05040102010807070707" pitchFamily="18" charset="2"/>
        <a:buChar char="}"/>
        <a:defRPr sz="24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9728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 3" panose="05040102010807070707" pitchFamily="18" charset="2"/>
        <a:buChar char="ê"/>
        <a:defRPr sz="20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554480" indent="-18288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 3" panose="05040102010807070707" pitchFamily="18" charset="2"/>
        <a:buChar char="ê"/>
        <a:defRPr sz="18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ê"/>
        <a:defRPr sz="18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3BC8923-5990-4505-8338-F181A486DCBA}"/>
              </a:ext>
            </a:extLst>
          </p:cNvPr>
          <p:cNvGrpSpPr/>
          <p:nvPr userDrawn="1"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grpSp>
          <p:nvGrpSpPr>
            <p:cNvPr id="12" name="Group 11"/>
            <p:cNvGrpSpPr>
              <a:grpSpLocks noChangeAspect="1"/>
            </p:cNvGrpSpPr>
            <p:nvPr userDrawn="1"/>
          </p:nvGrpSpPr>
          <p:grpSpPr>
            <a:xfrm>
              <a:off x="8023226" y="2924758"/>
              <a:ext cx="1120774" cy="3933242"/>
              <a:chOff x="8023226" y="2924758"/>
              <a:chExt cx="1120774" cy="3933242"/>
            </a:xfrm>
          </p:grpSpPr>
          <p:sp>
            <p:nvSpPr>
              <p:cNvPr id="13" name="Isosceles Triangle 12"/>
              <p:cNvSpPr/>
              <p:nvPr userDrawn="1"/>
            </p:nvSpPr>
            <p:spPr>
              <a:xfrm>
                <a:off x="8023226" y="2924758"/>
                <a:ext cx="1120774" cy="3933242"/>
              </a:xfrm>
              <a:prstGeom prst="triangle">
                <a:avLst>
                  <a:gd name="adj" fmla="val 100000"/>
                </a:avLst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 userDrawn="1"/>
            </p:nvSpPr>
            <p:spPr>
              <a:xfrm>
                <a:off x="8239885" y="3685101"/>
                <a:ext cx="904115" cy="3172899"/>
              </a:xfrm>
              <a:prstGeom prst="triangle">
                <a:avLst>
                  <a:gd name="adj" fmla="val 10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>
              <a:grpSpLocks noChangeAspect="1"/>
            </p:cNvGrpSpPr>
            <p:nvPr userDrawn="1"/>
          </p:nvGrpSpPr>
          <p:grpSpPr>
            <a:xfrm rot="16200000" flipV="1">
              <a:off x="837624" y="-837625"/>
              <a:ext cx="667903" cy="2343153"/>
              <a:chOff x="8023226" y="2924758"/>
              <a:chExt cx="1120774" cy="3933243"/>
            </a:xfrm>
          </p:grpSpPr>
          <p:sp>
            <p:nvSpPr>
              <p:cNvPr id="16" name="Isosceles Triangle 15"/>
              <p:cNvSpPr/>
              <p:nvPr userDrawn="1"/>
            </p:nvSpPr>
            <p:spPr>
              <a:xfrm>
                <a:off x="8023226" y="2924758"/>
                <a:ext cx="1120774" cy="3933242"/>
              </a:xfrm>
              <a:prstGeom prst="triangle">
                <a:avLst>
                  <a:gd name="adj" fmla="val 100000"/>
                </a:avLst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/>
              <p:cNvSpPr/>
              <p:nvPr userDrawn="1"/>
            </p:nvSpPr>
            <p:spPr>
              <a:xfrm>
                <a:off x="8314926" y="3948449"/>
                <a:ext cx="829074" cy="2909552"/>
              </a:xfrm>
              <a:prstGeom prst="triangle">
                <a:avLst>
                  <a:gd name="adj" fmla="val 10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296" y="6332817"/>
            <a:ext cx="1190641" cy="40218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70615"/>
            <a:ext cx="7955280" cy="440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4" y="6424484"/>
            <a:ext cx="1890650" cy="2288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686108" y="6356350"/>
            <a:ext cx="1277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706D636C-90A3-4979-BA37-BAB384B22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0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687" r:id="rId3"/>
    <p:sldLayoutId id="2147483692" r:id="rId4"/>
    <p:sldLayoutId id="214748368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400" b="1" kern="1200" dirty="0">
          <a:gradFill>
            <a:gsLst>
              <a:gs pos="58000">
                <a:schemeClr val="accent6">
                  <a:lumMod val="75000"/>
                </a:schemeClr>
              </a:gs>
              <a:gs pos="100000">
                <a:schemeClr val="accent1"/>
              </a:gs>
              <a:gs pos="19000">
                <a:schemeClr val="accent1">
                  <a:lumMod val="75000"/>
                </a:schemeClr>
              </a:gs>
              <a:gs pos="46885">
                <a:schemeClr val="accent1"/>
              </a:gs>
              <a:gs pos="59000">
                <a:schemeClr val="accent1">
                  <a:lumMod val="70000"/>
                </a:schemeClr>
              </a:gs>
            </a:gsLst>
            <a:lin ang="5400000" scaled="1"/>
          </a:gradFill>
          <a:effectLst>
            <a:innerShdw blurRad="101600" dist="50800" dir="18900000">
              <a:schemeClr val="accent1">
                <a:lumMod val="50000"/>
                <a:alpha val="70000"/>
              </a:scheme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 2" panose="05020102010507070707" pitchFamily="18" charset="2"/>
        <a:buChar char="¡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bg1">
            <a:lumMod val="65000"/>
          </a:schemeClr>
        </a:buClr>
        <a:buFont typeface="Wingdings 3" panose="05040102010807070707" pitchFamily="18" charset="2"/>
        <a:buChar char="}"/>
        <a:defRPr sz="24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9728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 3" panose="05040102010807070707" pitchFamily="18" charset="2"/>
        <a:buChar char="ê"/>
        <a:defRPr sz="20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554480" indent="-18288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 3" panose="05040102010807070707" pitchFamily="18" charset="2"/>
        <a:buChar char="ê"/>
        <a:defRPr sz="18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ê"/>
        <a:defRPr sz="18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ematica-mpr.com/-/media/publications/pdfs/labor/case_management_brief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465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Evaluation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190595" y="6356351"/>
            <a:ext cx="753001" cy="365125"/>
          </a:xfrm>
        </p:spPr>
        <p:txBody>
          <a:bodyPr/>
          <a:lstStyle/>
          <a:p>
            <a:fld id="{78651A17-9376-40A4-9325-34268FB0E92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t="29846" r="16267" b="22707"/>
          <a:stretch/>
        </p:blipFill>
        <p:spPr bwMode="auto">
          <a:xfrm>
            <a:off x="440575" y="1579418"/>
            <a:ext cx="7938250" cy="369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264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Evaluation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190595" y="6356351"/>
            <a:ext cx="753001" cy="365125"/>
          </a:xfrm>
        </p:spPr>
        <p:txBody>
          <a:bodyPr/>
          <a:lstStyle/>
          <a:p>
            <a:fld id="{78651A17-9376-40A4-9325-34268FB0E92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1" t="13333" r="15880" b="14625"/>
          <a:stretch/>
        </p:blipFill>
        <p:spPr bwMode="auto">
          <a:xfrm>
            <a:off x="2277687" y="1459217"/>
            <a:ext cx="4389120" cy="518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849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br>
              <a:rPr lang="en-US" dirty="0"/>
            </a:br>
            <a:r>
              <a:rPr lang="en-US" dirty="0"/>
              <a:t>Case Management?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Basics </a:t>
            </a:r>
          </a:p>
          <a:p>
            <a:r>
              <a:rPr lang="en-US" dirty="0"/>
              <a:t>Thoughts from the Monitors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10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190595" y="6356351"/>
            <a:ext cx="753001" cy="365125"/>
          </a:xfrm>
        </p:spPr>
        <p:txBody>
          <a:bodyPr/>
          <a:lstStyle/>
          <a:p>
            <a:fld id="{78651A17-9376-40A4-9325-34268FB0E92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95325" y="1687484"/>
            <a:ext cx="7683904" cy="448947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TEGL 5-15, Change 1 notes eight case management services that must be made available to AAW and AAIWs: </a:t>
            </a:r>
          </a:p>
          <a:p>
            <a:pPr lvl="1"/>
            <a:r>
              <a:rPr lang="en-US" dirty="0"/>
              <a:t>Assessment of skills and services needs</a:t>
            </a:r>
          </a:p>
          <a:p>
            <a:pPr lvl="1"/>
            <a:r>
              <a:rPr lang="en-US" dirty="0"/>
              <a:t>Development of an IEP </a:t>
            </a:r>
          </a:p>
          <a:p>
            <a:pPr lvl="1"/>
            <a:r>
              <a:rPr lang="en-US" dirty="0"/>
              <a:t>Information on training available, what training is suitable, and how to apply for training </a:t>
            </a:r>
          </a:p>
          <a:p>
            <a:pPr lvl="1"/>
            <a:r>
              <a:rPr lang="en-US" dirty="0"/>
              <a:t>Access and referrals to financial aid </a:t>
            </a:r>
          </a:p>
          <a:p>
            <a:pPr lvl="1"/>
            <a:r>
              <a:rPr lang="en-US" dirty="0"/>
              <a:t>Short-term prevocational services </a:t>
            </a:r>
          </a:p>
          <a:p>
            <a:pPr lvl="1"/>
            <a:r>
              <a:rPr lang="en-US" dirty="0"/>
              <a:t>Career planning </a:t>
            </a:r>
          </a:p>
          <a:p>
            <a:pPr lvl="1"/>
            <a:r>
              <a:rPr lang="en-US" dirty="0"/>
              <a:t>Provision of LMI </a:t>
            </a:r>
          </a:p>
          <a:p>
            <a:pPr lvl="1"/>
            <a:r>
              <a:rPr lang="en-US" dirty="0"/>
              <a:t>Information and referrals to supportive services </a:t>
            </a:r>
          </a:p>
        </p:txBody>
      </p:sp>
    </p:spTree>
    <p:extLst>
      <p:ext uri="{BB962C8B-B14F-4D97-AF65-F5344CB8AC3E}">
        <p14:creationId xmlns:p14="http://schemas.microsoft.com/office/powerpoint/2010/main" val="1742566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6 Criteria for TAA Training Approval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190595" y="6356351"/>
            <a:ext cx="753001" cy="365125"/>
          </a:xfrm>
        </p:spPr>
        <p:txBody>
          <a:bodyPr/>
          <a:lstStyle/>
          <a:p>
            <a:fld id="{78651A17-9376-40A4-9325-34268FB0E92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95325" y="1687484"/>
            <a:ext cx="7683904" cy="4489479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No suitable employment is available.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 would benefit from appropriate training.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There is a reasonable expectation of employment following completion of training.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Training is reasonably available.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 are qualified to undertake and complete such training.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Training is available at a reasonable cost</a:t>
            </a:r>
          </a:p>
        </p:txBody>
      </p:sp>
    </p:spTree>
    <p:extLst>
      <p:ext uri="{BB962C8B-B14F-4D97-AF65-F5344CB8AC3E}">
        <p14:creationId xmlns:p14="http://schemas.microsoft.com/office/powerpoint/2010/main" val="2522155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Training Approval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190595" y="6356351"/>
            <a:ext cx="753001" cy="365125"/>
          </a:xfrm>
        </p:spPr>
        <p:txBody>
          <a:bodyPr/>
          <a:lstStyle/>
          <a:p>
            <a:fld id="{78651A17-9376-40A4-9325-34268FB0E92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95325" y="1687484"/>
            <a:ext cx="7683904" cy="448947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/>
              <a:t>Benchmark check-ins </a:t>
            </a:r>
          </a:p>
          <a:p>
            <a:r>
              <a:rPr lang="en-US" sz="2800" dirty="0"/>
              <a:t>Refer back to IEP, as appropriate, and or modify/revise IEP </a:t>
            </a:r>
          </a:p>
          <a:p>
            <a:r>
              <a:rPr lang="en-US" sz="2800" dirty="0"/>
              <a:t>Follow-up is required if co-enrolled with Title I (good practice if not co-enrolled) </a:t>
            </a:r>
          </a:p>
          <a:p>
            <a:r>
              <a:rPr lang="en-US" sz="2800" dirty="0"/>
              <a:t>Help with resume, interviewing, and or work with business services, job club support to help secure employment </a:t>
            </a:r>
          </a:p>
          <a:p>
            <a:r>
              <a:rPr lang="en-US" sz="2800" dirty="0"/>
              <a:t>Referrals to AJC or partner agencies</a:t>
            </a:r>
          </a:p>
        </p:txBody>
      </p:sp>
    </p:spTree>
    <p:extLst>
      <p:ext uri="{BB962C8B-B14F-4D97-AF65-F5344CB8AC3E}">
        <p14:creationId xmlns:p14="http://schemas.microsoft.com/office/powerpoint/2010/main" val="1709322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Special Notes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z="2800" dirty="0"/>
              <a:t>Case management is never really over </a:t>
            </a:r>
          </a:p>
          <a:p>
            <a:r>
              <a:rPr lang="en-US" dirty="0"/>
              <a:t>E</a:t>
            </a:r>
            <a:r>
              <a:rPr lang="en-US" sz="2800" dirty="0"/>
              <a:t>mployment search is continuous – don’t have to wait until training is over!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51A17-9376-40A4-9325-34268FB0E92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04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Kathy McDonald</a:t>
            </a:r>
          </a:p>
          <a:p>
            <a:pPr lvl="1"/>
            <a:r>
              <a:rPr lang="en-US" dirty="0"/>
              <a:t>Regional TAA &amp; TRA Lead</a:t>
            </a:r>
          </a:p>
          <a:p>
            <a:pPr lvl="2"/>
            <a:r>
              <a:rPr lang="en-US" dirty="0"/>
              <a:t>Dallas Regional Office</a:t>
            </a:r>
          </a:p>
          <a:p>
            <a:pPr lvl="2"/>
            <a:r>
              <a:rPr lang="en-US" sz="1400" dirty="0"/>
              <a:t>mcdonald.kathryn.j@dol.gov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t="12299" b="1229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Jason Hudson</a:t>
            </a:r>
          </a:p>
          <a:p>
            <a:pPr lvl="1"/>
            <a:r>
              <a:rPr lang="en-US" dirty="0"/>
              <a:t>Regional TAA &amp; TRA Lead</a:t>
            </a:r>
          </a:p>
          <a:p>
            <a:pPr lvl="2"/>
            <a:r>
              <a:rPr lang="en-US" dirty="0"/>
              <a:t>Chicago Regional Office</a:t>
            </a:r>
          </a:p>
          <a:p>
            <a:pPr lvl="2"/>
            <a:r>
              <a:rPr lang="en-US" sz="1400" dirty="0"/>
              <a:t>hudson.jason.m@dol.gov</a:t>
            </a:r>
          </a:p>
          <a:p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970" r="197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2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from the monitors.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how AAWs and AAIWs get reemployed </a:t>
            </a:r>
          </a:p>
          <a:p>
            <a:r>
              <a:rPr lang="en-US" dirty="0"/>
              <a:t>It tells a story: If it wasn’t documented, did it happen?  </a:t>
            </a:r>
          </a:p>
          <a:p>
            <a:r>
              <a:rPr lang="en-US" dirty="0"/>
              <a:t>It’s not a one-size fits all; there is no check box for it!  </a:t>
            </a:r>
          </a:p>
          <a:p>
            <a:r>
              <a:rPr lang="en-US" dirty="0"/>
              <a:t>It’s continuous and hard work! </a:t>
            </a:r>
          </a:p>
          <a:p>
            <a:r>
              <a:rPr lang="en-US" dirty="0"/>
              <a:t>There are systems to help (electronic, policies/procedures, trainings)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3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Stephen Duval</a:t>
            </a:r>
          </a:p>
          <a:p>
            <a:pPr lvl="1"/>
            <a:r>
              <a:rPr lang="en-US" dirty="0"/>
              <a:t>Chief, Division of Workforce Investment</a:t>
            </a:r>
          </a:p>
          <a:p>
            <a:pPr lvl="2"/>
            <a:r>
              <a:rPr lang="en-US" dirty="0"/>
              <a:t>Philadelphia Regional Office</a:t>
            </a:r>
          </a:p>
          <a:p>
            <a:pPr lvl="2"/>
            <a:r>
              <a:rPr lang="en-US" sz="1400" dirty="0"/>
              <a:t>duval.stephen@dol.gov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21150" r="2115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75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7FF2BB-E1BF-49EA-A117-CAD4FED054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fld id="{F9B4886A-ACCF-4465-9905-FF6BD48FB85A}" type="datetime4">
              <a:rPr lang="en-US" smtClean="0"/>
              <a:t>November 15, 2018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F54E9F-EE23-4326-AFBD-5DC41FCD0D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TAA </a:t>
            </a:r>
            <a:br>
              <a:rPr lang="en-US" dirty="0"/>
            </a:br>
            <a:r>
              <a:rPr lang="en-US" dirty="0"/>
              <a:t>Case Management 101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3B88AC5-1443-4329-92A3-834FF78723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…And Beyond</a:t>
            </a:r>
          </a:p>
        </p:txBody>
      </p:sp>
    </p:spTree>
    <p:extLst>
      <p:ext uri="{BB962C8B-B14F-4D97-AF65-F5344CB8AC3E}">
        <p14:creationId xmlns:p14="http://schemas.microsoft.com/office/powerpoint/2010/main" val="357903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the Heart of Our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Story from Region 2 </a:t>
            </a:r>
          </a:p>
          <a:p>
            <a:r>
              <a:rPr lang="en-US" dirty="0"/>
              <a:t>It proves that ETA’s investment worked </a:t>
            </a:r>
          </a:p>
          <a:p>
            <a:r>
              <a:rPr lang="en-US" dirty="0"/>
              <a:t>It ensures customers don’t fall through the cracks </a:t>
            </a:r>
          </a:p>
          <a:p>
            <a:r>
              <a:rPr lang="en-US" dirty="0"/>
              <a:t>It provides opportunity to those that have lost their jobs (and careers’ work)</a:t>
            </a:r>
          </a:p>
          <a:p>
            <a:r>
              <a:rPr lang="en-US" dirty="0"/>
              <a:t>Ensure that the participant understands all the services that are available to help the participant succeed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87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Rachel Floyd-Nelson</a:t>
            </a:r>
          </a:p>
          <a:p>
            <a:pPr lvl="1"/>
            <a:r>
              <a:rPr lang="en-US" dirty="0"/>
              <a:t>Regional TAA Lead</a:t>
            </a:r>
          </a:p>
          <a:p>
            <a:pPr lvl="2"/>
            <a:r>
              <a:rPr lang="en-US" dirty="0"/>
              <a:t>Atlanta Regional Office</a:t>
            </a:r>
          </a:p>
          <a:p>
            <a:pPr lvl="2"/>
            <a:r>
              <a:rPr lang="en-US" sz="1400" dirty="0"/>
              <a:t>floyd-nelson.rachel@dol.gov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Placeholder 6"/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t="17504" b="1750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60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“Good” Case Management?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“Good, Better, Best…”</a:t>
            </a:r>
          </a:p>
          <a:p>
            <a:r>
              <a:rPr lang="en-US" dirty="0"/>
              <a:t>Thoughts from the Monitors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91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Components of Good Case 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Tells a Story  </a:t>
            </a:r>
          </a:p>
          <a:p>
            <a:r>
              <a:rPr lang="en-US" dirty="0"/>
              <a:t>Early Intervention/ Prompt Notification (Outreach) of Services </a:t>
            </a:r>
          </a:p>
          <a:p>
            <a:r>
              <a:rPr lang="en-US" dirty="0"/>
              <a:t>Leverages and Uses Case Management Systems </a:t>
            </a:r>
          </a:p>
          <a:p>
            <a:r>
              <a:rPr lang="en-US" dirty="0"/>
              <a:t>Triage/ Common Intake of Customers </a:t>
            </a:r>
          </a:p>
          <a:p>
            <a:r>
              <a:rPr lang="en-US" dirty="0"/>
              <a:t>Includes training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Includes Policies and Procedures (widely available)</a:t>
            </a:r>
          </a:p>
          <a:p>
            <a:r>
              <a:rPr lang="en-US" dirty="0"/>
              <a:t>Uses the 6 Criteria (not just a check box!) and the benchmarks as an opportunity </a:t>
            </a:r>
          </a:p>
          <a:p>
            <a:r>
              <a:rPr lang="en-US" dirty="0"/>
              <a:t>Includes follow-ups and referrals </a:t>
            </a:r>
          </a:p>
          <a:p>
            <a:r>
              <a:rPr lang="en-US" dirty="0"/>
              <a:t>It’s continuous and evolving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0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Best Practices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23888" y="4017964"/>
            <a:ext cx="7863840" cy="1912936"/>
          </a:xfrm>
        </p:spPr>
        <p:txBody>
          <a:bodyPr/>
          <a:lstStyle/>
          <a:p>
            <a:r>
              <a:rPr lang="en-US" dirty="0"/>
              <a:t>The Real Deal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8190595" y="6356351"/>
            <a:ext cx="753001" cy="365125"/>
          </a:xfrm>
        </p:spPr>
        <p:txBody>
          <a:bodyPr/>
          <a:lstStyle/>
          <a:p>
            <a:fld id="{78651A17-9376-40A4-9325-34268FB0E92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78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Presentations –</a:t>
            </a:r>
            <a:br>
              <a:rPr lang="en-US" dirty="0"/>
            </a:br>
            <a:r>
              <a:rPr lang="en-US" dirty="0"/>
              <a:t>Ideas for Discussion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190595" y="6356351"/>
            <a:ext cx="753001" cy="365125"/>
          </a:xfrm>
        </p:spPr>
        <p:txBody>
          <a:bodyPr/>
          <a:lstStyle/>
          <a:p>
            <a:fld id="{78651A17-9376-40A4-9325-34268FB0E92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95325" y="1687484"/>
            <a:ext cx="7683904" cy="4489479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1"/>
            <a:r>
              <a:rPr lang="en-US" sz="2400" dirty="0"/>
              <a:t>States to discuss:</a:t>
            </a:r>
          </a:p>
          <a:p>
            <a:pPr lvl="2"/>
            <a:r>
              <a:rPr lang="en-US" sz="2400" dirty="0"/>
              <a:t>How do you help the counselors to provide case management to customers? </a:t>
            </a:r>
          </a:p>
          <a:p>
            <a:pPr lvl="2"/>
            <a:r>
              <a:rPr lang="en-US" sz="2400" dirty="0"/>
              <a:t>How are case managers trained?  How often?</a:t>
            </a:r>
          </a:p>
          <a:p>
            <a:pPr lvl="2"/>
            <a:r>
              <a:rPr lang="en-US" sz="2400" dirty="0"/>
              <a:t>How do you communicate and work with partner programs for the participant’s benefit?</a:t>
            </a:r>
          </a:p>
          <a:p>
            <a:pPr lvl="2"/>
            <a:r>
              <a:rPr lang="en-US" sz="2400" dirty="0"/>
              <a:t>What tools are used for case management?</a:t>
            </a:r>
          </a:p>
          <a:p>
            <a:pPr lvl="2"/>
            <a:r>
              <a:rPr lang="en-US" sz="2400" dirty="0"/>
              <a:t>How do states monitor the local staff around case management? </a:t>
            </a:r>
          </a:p>
          <a:p>
            <a:pPr lvl="2"/>
            <a:r>
              <a:rPr lang="en-US" sz="2400" dirty="0"/>
              <a:t>How is case management money leveraged to support the case management of clients?</a:t>
            </a:r>
          </a:p>
        </p:txBody>
      </p:sp>
    </p:spTree>
    <p:extLst>
      <p:ext uri="{BB962C8B-B14F-4D97-AF65-F5344CB8AC3E}">
        <p14:creationId xmlns:p14="http://schemas.microsoft.com/office/powerpoint/2010/main" val="1663896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Robin Wright</a:t>
            </a:r>
          </a:p>
          <a:p>
            <a:pPr lvl="1"/>
            <a:r>
              <a:rPr lang="en-US" dirty="0"/>
              <a:t>TAA State Coordinator</a:t>
            </a:r>
          </a:p>
          <a:p>
            <a:pPr lvl="2"/>
            <a:r>
              <a:rPr lang="en-US" sz="1400" dirty="0"/>
              <a:t>Tennessee Department of Labor and Workforce Development</a:t>
            </a:r>
          </a:p>
          <a:p>
            <a:pPr lvl="2"/>
            <a:r>
              <a:rPr lang="en-US" sz="1400" dirty="0"/>
              <a:t>robin.v.wright@tn.gov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t="5365" b="536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78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Management in Tennessee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TAA is a part of Tennessee’s Combined State Plan</a:t>
            </a:r>
          </a:p>
          <a:p>
            <a:r>
              <a:rPr lang="en-US" dirty="0"/>
              <a:t>Staff and Provider Training – Conferences, Regionals, Webinars, conference calls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67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Natalie Knudson</a:t>
            </a:r>
          </a:p>
          <a:p>
            <a:pPr lvl="1"/>
            <a:r>
              <a:rPr lang="en-US" dirty="0"/>
              <a:t>Senior Business Analyst</a:t>
            </a:r>
          </a:p>
          <a:p>
            <a:pPr lvl="2"/>
            <a:r>
              <a:rPr lang="en-US" sz="1400" dirty="0"/>
              <a:t>Utah Department of Workforce Services</a:t>
            </a:r>
          </a:p>
          <a:p>
            <a:pPr lvl="2"/>
            <a:r>
              <a:rPr lang="en-US" sz="1400" dirty="0"/>
              <a:t>nkudson@utah.gov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Placeholder 9"/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11764" r="1176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53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1794510" cy="1051560"/>
          </a:xfrm>
        </p:spPr>
        <p:txBody>
          <a:bodyPr>
            <a:normAutofit/>
          </a:bodyPr>
          <a:lstStyle/>
          <a:p>
            <a:r>
              <a:rPr lang="en-US" sz="4400" dirty="0"/>
              <a:t>Utah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60320"/>
            <a:ext cx="7955280" cy="3616642"/>
          </a:xfrm>
        </p:spPr>
        <p:txBody>
          <a:bodyPr/>
          <a:lstStyle/>
          <a:p>
            <a:r>
              <a:rPr lang="en-US" sz="4000" dirty="0"/>
              <a:t>Build foundation of skills</a:t>
            </a:r>
          </a:p>
          <a:p>
            <a:pPr lvl="1"/>
            <a:r>
              <a:rPr lang="en-US" sz="3200" dirty="0"/>
              <a:t>Coaching and Motivational Interviewing</a:t>
            </a:r>
          </a:p>
          <a:p>
            <a:pPr lvl="1"/>
            <a:r>
              <a:rPr lang="en-US" sz="3200" dirty="0"/>
              <a:t>Executive functioning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669" y="0"/>
            <a:ext cx="5221235" cy="2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93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D68BA9-AB21-4A23-988F-B0FEAE20B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82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1645920" cy="1051560"/>
          </a:xfrm>
        </p:spPr>
        <p:txBody>
          <a:bodyPr/>
          <a:lstStyle/>
          <a:p>
            <a:r>
              <a:rPr lang="en-US" sz="4400" dirty="0"/>
              <a:t>Utah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43149"/>
            <a:ext cx="7955280" cy="3833813"/>
          </a:xfrm>
        </p:spPr>
        <p:txBody>
          <a:bodyPr/>
          <a:lstStyle/>
          <a:p>
            <a:r>
              <a:rPr lang="en-US" sz="3600" dirty="0"/>
              <a:t>Implementation Science (IS)</a:t>
            </a:r>
          </a:p>
          <a:p>
            <a:pPr lvl="1"/>
            <a:r>
              <a:rPr lang="en-US" sz="3200" dirty="0"/>
              <a:t>Define change</a:t>
            </a:r>
          </a:p>
          <a:p>
            <a:pPr lvl="1"/>
            <a:r>
              <a:rPr lang="en-US" sz="3200" dirty="0"/>
              <a:t>Plan change</a:t>
            </a:r>
          </a:p>
          <a:p>
            <a:pPr lvl="1"/>
            <a:r>
              <a:rPr lang="en-US" sz="3200" dirty="0"/>
              <a:t>Implement with supervisors and support staff</a:t>
            </a:r>
          </a:p>
          <a:p>
            <a:pPr lvl="1"/>
            <a:r>
              <a:rPr lang="en-US" sz="3200" dirty="0"/>
              <a:t>Implement with all staff</a:t>
            </a:r>
          </a:p>
          <a:p>
            <a:pPr lvl="1"/>
            <a:r>
              <a:rPr lang="en-US" sz="3200" dirty="0"/>
              <a:t>Track performance and outcomes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669" y="0"/>
            <a:ext cx="5221235" cy="2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18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Sheila Bouloubassis</a:t>
            </a:r>
          </a:p>
          <a:p>
            <a:pPr lvl="1"/>
            <a:r>
              <a:rPr lang="en-US" dirty="0"/>
              <a:t>TAA State Coordinator</a:t>
            </a:r>
          </a:p>
          <a:p>
            <a:pPr lvl="2"/>
            <a:r>
              <a:rPr lang="en-US" sz="1400" dirty="0"/>
              <a:t>Maryland Department of Labor</a:t>
            </a:r>
          </a:p>
          <a:p>
            <a:pPr lvl="2"/>
            <a:r>
              <a:rPr lang="en-US" sz="1400" dirty="0"/>
              <a:t>sheila.bouloubassis@maryland.gov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t="8669" b="866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Vicki </a:t>
            </a:r>
            <a:r>
              <a:rPr lang="en-US" dirty="0" err="1"/>
              <a:t>Zimmerlee</a:t>
            </a:r>
            <a:endParaRPr lang="en-US" dirty="0"/>
          </a:p>
          <a:p>
            <a:pPr lvl="1"/>
            <a:r>
              <a:rPr lang="en-US" dirty="0"/>
              <a:t>Job Service Specialist/Trade Supervisor</a:t>
            </a:r>
          </a:p>
          <a:p>
            <a:pPr lvl="2"/>
            <a:r>
              <a:rPr lang="en-US" sz="1400" dirty="0"/>
              <a:t>Baltimore County AJC</a:t>
            </a:r>
          </a:p>
          <a:p>
            <a:pPr lvl="2"/>
            <a:r>
              <a:rPr lang="en-US" sz="1400" dirty="0"/>
              <a:t>vicki.zimmerlee@maryland.gov</a:t>
            </a:r>
          </a:p>
          <a:p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5170" r="1517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1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Maryland Monitors the Case Management of our Local Staff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6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Maryland uses several methods to ensure proper case management is occurring in the local areas.</a:t>
            </a:r>
          </a:p>
          <a:p>
            <a:pPr lvl="1"/>
            <a:r>
              <a:rPr lang="en-US" dirty="0"/>
              <a:t>Formal review by the Monitoring and Compliance Unit from the Central office</a:t>
            </a:r>
          </a:p>
          <a:p>
            <a:pPr lvl="1"/>
            <a:r>
              <a:rPr lang="en-US" dirty="0"/>
              <a:t>Random reports/data checks in our Maryland Workforce Exchange</a:t>
            </a:r>
          </a:p>
          <a:p>
            <a:pPr lvl="1"/>
            <a:r>
              <a:rPr lang="en-US" dirty="0"/>
              <a:t>Results of PIRL TAADI Self Check feature</a:t>
            </a:r>
          </a:p>
          <a:p>
            <a:pPr lvl="1"/>
            <a:r>
              <a:rPr lang="en-US" dirty="0"/>
              <a:t>Questions that are generated by the staff in the field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02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During the onsite review, the Monitor will:</a:t>
            </a:r>
          </a:p>
          <a:p>
            <a:pPr lvl="1">
              <a:lnSpc>
                <a:spcPct val="150000"/>
              </a:lnSpc>
            </a:pPr>
            <a:r>
              <a:rPr lang="en" dirty="0"/>
              <a:t>Review the file in its entirety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</a:t>
            </a:r>
            <a:r>
              <a:rPr lang="en" dirty="0"/>
              <a:t>dentify findings and areas of concern</a:t>
            </a:r>
          </a:p>
          <a:p>
            <a:pPr lvl="1">
              <a:lnSpc>
                <a:spcPct val="150000"/>
              </a:lnSpc>
            </a:pPr>
            <a:r>
              <a:rPr lang="en" dirty="0"/>
              <a:t>Look for best practices and program successes</a:t>
            </a:r>
          </a:p>
          <a:p>
            <a:pPr lvl="1">
              <a:lnSpc>
                <a:spcPct val="150000"/>
              </a:lnSpc>
            </a:pPr>
            <a:r>
              <a:rPr lang="en" dirty="0"/>
              <a:t>Generate a written report</a:t>
            </a:r>
          </a:p>
          <a:p>
            <a:pPr lvl="1">
              <a:lnSpc>
                <a:spcPct val="150000"/>
              </a:lnSpc>
            </a:pPr>
            <a:r>
              <a:rPr lang="en" dirty="0"/>
              <a:t>Report reviewed by Trade Program manager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31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Taken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Report is sent to the local Labor Exchange Administrator (LEA) and AJC Supervisor </a:t>
            </a:r>
          </a:p>
          <a:p>
            <a:r>
              <a:rPr lang="en-US" dirty="0"/>
              <a:t>LEA is given 30 days to address any findings or areas of concern</a:t>
            </a:r>
          </a:p>
          <a:p>
            <a:r>
              <a:rPr lang="en-US" dirty="0"/>
              <a:t>Responses to findings are sent back to the Trade Program Manager</a:t>
            </a:r>
          </a:p>
          <a:p>
            <a:r>
              <a:rPr lang="en-US" dirty="0"/>
              <a:t>Trade Program Manager or designee will verify any corrective actions that may be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89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and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During this time, the Trade Program Manager or Coordinator will:</a:t>
            </a:r>
          </a:p>
          <a:p>
            <a:pPr lvl="1"/>
            <a:r>
              <a:rPr lang="en-US" dirty="0"/>
              <a:t>Schedule time to meet with local Trade Staff to provide a complete training on the Trade Program</a:t>
            </a:r>
          </a:p>
          <a:p>
            <a:pPr lvl="1"/>
            <a:r>
              <a:rPr lang="en-US" dirty="0"/>
              <a:t>Provide technical assistance on areas of concern</a:t>
            </a:r>
          </a:p>
          <a:p>
            <a:pPr lvl="1"/>
            <a:r>
              <a:rPr lang="en-US" dirty="0"/>
              <a:t>Conduct quarterly Trade training for all Trade staff</a:t>
            </a:r>
          </a:p>
          <a:p>
            <a:pPr lvl="2"/>
            <a:r>
              <a:rPr lang="en-US" dirty="0"/>
              <a:t>Technical Assistance</a:t>
            </a:r>
          </a:p>
          <a:p>
            <a:pPr lvl="2"/>
            <a:r>
              <a:rPr lang="en-US" dirty="0"/>
              <a:t>Best Practices</a:t>
            </a:r>
          </a:p>
          <a:p>
            <a:pPr lvl="2"/>
            <a:r>
              <a:rPr lang="en-US" dirty="0"/>
              <a:t>New information or changes regarding Trade</a:t>
            </a:r>
          </a:p>
          <a:p>
            <a:pPr lvl="2"/>
            <a:r>
              <a:rPr lang="en-US" dirty="0"/>
              <a:t>Share results of PIRL TAADI performance measures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46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area in Baltimore County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By approx. 2,000 trade-impacted steel workers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Communication with the Central Office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Improvement of overall case management and data element validation and monitoring reports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61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Google Shape;103;p21"/>
          <p:cNvPicPr preferRelativeResize="0">
            <a:picLocks noGrp="1"/>
          </p:cNvPicPr>
          <p:nvPr>
            <p:ph sz="half" idx="4294967295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7091" y="886691"/>
            <a:ext cx="4281054" cy="508245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104;p21"/>
          <p:cNvPicPr preferRelativeResize="0">
            <a:picLocks noGrp="1"/>
          </p:cNvPicPr>
          <p:nvPr>
            <p:ph sz="half" idx="4294967295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247" y="886691"/>
            <a:ext cx="4253345" cy="508245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304579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Google Shape;10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85640" y="87730"/>
            <a:ext cx="5323870" cy="618734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728266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43AF2F-C8D2-45F3-9DD0-5FBC6628D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Susan Worden</a:t>
            </a:r>
          </a:p>
          <a:p>
            <a:pPr lvl="1"/>
            <a:r>
              <a:rPr lang="en-US" dirty="0"/>
              <a:t>Program Analyst</a:t>
            </a:r>
          </a:p>
          <a:p>
            <a:pPr lvl="2"/>
            <a:r>
              <a:rPr lang="en-US" dirty="0"/>
              <a:t>USDOL/ETA/OTAA</a:t>
            </a:r>
          </a:p>
          <a:p>
            <a:pPr lvl="2"/>
            <a:r>
              <a:rPr lang="en-US" sz="1400" dirty="0"/>
              <a:t>worden.susan@dol.gov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618E1A-B751-4EF3-859E-FAFBE09EEC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9373" r="9373"/>
          <a:stretch>
            <a:fillRect/>
          </a:stretch>
        </p:blipFill>
        <p:spPr>
          <a:xfrm rot="5400000">
            <a:off x="1583164" y="2213896"/>
            <a:ext cx="1937275" cy="223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71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Susan Standen</a:t>
            </a:r>
          </a:p>
          <a:p>
            <a:pPr lvl="1"/>
            <a:r>
              <a:rPr lang="en-US" dirty="0"/>
              <a:t>TAA/TRA State Coordinator</a:t>
            </a:r>
          </a:p>
          <a:p>
            <a:pPr lvl="2"/>
            <a:r>
              <a:rPr lang="en-US" sz="1400" dirty="0"/>
              <a:t>Arizona Department of Economic Security</a:t>
            </a:r>
          </a:p>
          <a:p>
            <a:pPr lvl="2"/>
            <a:r>
              <a:rPr lang="en-US" sz="1400" dirty="0"/>
              <a:t>sstanden@azdes.gov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Placeholder 8"/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t="3305" b="330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63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Management Based on Lean Principles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705" y="4208864"/>
            <a:ext cx="3933825" cy="1722036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21021" y="5589270"/>
            <a:ext cx="45719" cy="341630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3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Lean Management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Arizona Management System – results driven management system that focuses on delivering customer value and vital mission outcomes for our program participants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Based on the principles of Lean Management; requires every state employee at every level to reflect daily on performance, while always seeking a better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Employees are empowered to make data driven decisions and use a common problem solving process, which affords them greater creativity and control while expanding their capacity to do more good for the individuals we serve</a:t>
            </a:r>
            <a:endParaRPr lang="en-US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6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Arizona TAA Case Management Overhaul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Determined the need to examine Case Management practices based on: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Implementation of a TAA Scorecard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Weekly reporting of TAA case statuses on shared drive / monthly roll-up of statewide activity</a:t>
            </a:r>
          </a:p>
          <a:p>
            <a:pPr lvl="2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Helped in developing metrics to track TAA participation and progress on all levels</a:t>
            </a:r>
          </a:p>
          <a:p>
            <a:pPr marL="1737360" lvl="3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Discovered a low number of in-person contacts</a:t>
            </a:r>
          </a:p>
          <a:p>
            <a:pPr marL="1737360" lvl="3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Individuals were staying in Job Search status for extended periods of time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Participants could easily slip through the cracks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53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could we increase staff/customer engagement for better outcomes?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685800">
              <a:lnSpc>
                <a:spcPct val="150000"/>
              </a:lnSpc>
              <a:spcBef>
                <a:spcPts val="750"/>
              </a:spcBef>
              <a:buNone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 defTabSz="6858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better tracking of TAA participants</a:t>
            </a: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Counselors to play a more active role in getting the TAA participants in their caseload back into suitable work, as quickly as possible</a:t>
            </a: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Counselors participate in determining new TAA business practices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22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L</a:t>
            </a:r>
            <a:r>
              <a:rPr lang="en-US" sz="3600" cap="small" dirty="0"/>
              <a:t>ean Components </a:t>
            </a:r>
            <a:br>
              <a:rPr lang="en-US" sz="3600" cap="small" dirty="0"/>
            </a:br>
            <a:r>
              <a:rPr lang="en-US" sz="3600" cap="small" dirty="0"/>
              <a:t>Adapted For Case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lvl="0" indent="-171450" defTabSz="685800">
              <a:lnSpc>
                <a:spcPct val="20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Standardized Work</a:t>
            </a:r>
          </a:p>
          <a:p>
            <a:pPr marL="171450" lvl="0" indent="-171450" defTabSz="685800">
              <a:lnSpc>
                <a:spcPct val="20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Visual Process Adherence – Flow Boards</a:t>
            </a:r>
          </a:p>
          <a:p>
            <a:pPr marL="171450" lvl="0" indent="-171450" defTabSz="685800">
              <a:lnSpc>
                <a:spcPct val="20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Problem Solving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14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TAA Standard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Current least waste method of carrying out normal business activities</a:t>
            </a: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Step-by-step instructions necessary for Counselors to complete a task</a:t>
            </a: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Establishes consistency across the state</a:t>
            </a: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 the absence of a Counselor, allows another staff person to assist with various program functions by following the Standard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709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" y="1840230"/>
            <a:ext cx="8632122" cy="43548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187920"/>
            <a:ext cx="7200900" cy="1261884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Arial Narrow" panose="020B0606020202030204" pitchFamily="34" charset="0"/>
              </a:rPr>
              <a:t>Standard Work</a:t>
            </a:r>
            <a:br>
              <a:rPr lang="en-US" sz="3600" b="1" dirty="0">
                <a:latin typeface="Calibri Light" panose="020F0302020204030204"/>
              </a:rPr>
            </a:br>
            <a:r>
              <a:rPr lang="en-US" sz="2000" b="1" dirty="0">
                <a:latin typeface="Arial Narrow" panose="020B0606020202030204" pitchFamily="34" charset="0"/>
              </a:rPr>
              <a:t>Process Name – TAA Enrollment			Date/Version – 09/12/18</a:t>
            </a:r>
            <a:br>
              <a:rPr lang="en-US" sz="2400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Purpose – To detail the process for enrolling an individual in the TAA program via the Arizona Job Connection (AJC) computer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2624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Counselor Testimonials: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am thoroughly enjoying the standard works because they let me know exactly what the TAA supervisor is looking for and the tasks required to submit something for approval; no additional clarification is needed.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(Judy V., TAA Counselor)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Having the Standard Works with the clear and descriptive steps to follow for the TAA benefits has made my job easier, so I am able to complete what is needed…and know I did it correctly.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(Julie T., TAA Counselor)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897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Visual Management = Flow Boards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0083"/>
            <a:ext cx="7741627" cy="4178009"/>
          </a:xfrm>
        </p:spPr>
        <p:txBody>
          <a:bodyPr>
            <a:noAutofit/>
          </a:bodyPr>
          <a:lstStyle/>
          <a:p>
            <a:pPr marL="171450" lvl="0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 indicators enable a quick, informed assessment of how a process is performing</a:t>
            </a:r>
          </a:p>
          <a:p>
            <a:pPr marL="171450" lvl="0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Creates a visual flow of the services and status of all TAA participants</a:t>
            </a:r>
          </a:p>
          <a:p>
            <a:pPr marL="171450" lvl="0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Personalized by each Counselor based on a Standard Work developed with team consensus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69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73C97B-95A2-4116-9274-303EDB06F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Amanda Poirier</a:t>
            </a:r>
          </a:p>
          <a:p>
            <a:pPr lvl="1"/>
            <a:r>
              <a:rPr lang="en-US" dirty="0"/>
              <a:t>Regional TAA &amp; TRA Lead</a:t>
            </a:r>
          </a:p>
          <a:p>
            <a:pPr lvl="2"/>
            <a:r>
              <a:rPr lang="en-US" dirty="0"/>
              <a:t>Boston Regional Office</a:t>
            </a:r>
          </a:p>
          <a:p>
            <a:pPr lvl="2"/>
            <a:r>
              <a:rPr lang="en-US" sz="1400" dirty="0"/>
              <a:t>poirier.amanda@dol.gov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A8C811-46CE-4CAB-B614-34EEC585E1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6808" r="6808"/>
          <a:stretch>
            <a:fillRect/>
          </a:stretch>
        </p:blipFill>
        <p:spPr>
          <a:xfrm>
            <a:off x="1686328" y="2212358"/>
            <a:ext cx="2152142" cy="24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49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Flow Boards for TAA Case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Wall chart categorized by TAA Service currently receiving, and the targeted industry of the employment goal</a:t>
            </a:r>
          </a:p>
          <a:p>
            <a:pPr lvl="1" indent="-342900" defTabSz="685800">
              <a:spcBef>
                <a:spcPts val="375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Job Search – 3 columns designating length of time in activity: 30, 60 or 90 days </a:t>
            </a:r>
          </a:p>
          <a:p>
            <a:pPr lvl="1" indent="-342900" defTabSz="685800">
              <a:spcBef>
                <a:spcPts val="375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In Training</a:t>
            </a:r>
          </a:p>
          <a:p>
            <a:pPr lvl="1" indent="-342900" defTabSz="685800">
              <a:spcBef>
                <a:spcPts val="375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RTAA</a:t>
            </a: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A proxy card (Yellow sticky note) is created for each new participant, to include: participant’s first name, last initial, participant ID number, date enrolled, job goal, date current activity is to be completed and the training enrollment/TRA deadline date:</a:t>
            </a:r>
          </a:p>
          <a:p>
            <a:pPr marL="685800" lvl="2" indent="0" defTabSz="685800">
              <a:spcBef>
                <a:spcPts val="375"/>
              </a:spcBef>
              <a:buNone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Bill S.   Part ID: 123456</a:t>
            </a:r>
          </a:p>
          <a:p>
            <a:pPr marL="685800" lvl="2" indent="0" defTabSz="685800">
              <a:spcBef>
                <a:spcPts val="375"/>
              </a:spcBef>
              <a:buNone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Date enrolled: 5/25/18</a:t>
            </a:r>
          </a:p>
          <a:p>
            <a:pPr marL="685800" lvl="2" indent="0" defTabSz="685800">
              <a:spcBef>
                <a:spcPts val="375"/>
              </a:spcBef>
              <a:buNone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Job goal: Dental Hygienist</a:t>
            </a:r>
          </a:p>
          <a:p>
            <a:pPr marL="685800" lvl="2" indent="0" defTabSz="685800">
              <a:spcBef>
                <a:spcPts val="375"/>
              </a:spcBef>
              <a:buNone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30 day: 6/24/18</a:t>
            </a:r>
          </a:p>
          <a:p>
            <a:pPr marL="685800" lvl="2" indent="0" defTabSz="685800">
              <a:spcBef>
                <a:spcPts val="375"/>
              </a:spcBef>
              <a:buNone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60 day: 7/24/18</a:t>
            </a:r>
          </a:p>
          <a:p>
            <a:pPr marL="685800" lvl="2" indent="0" defTabSz="685800">
              <a:spcBef>
                <a:spcPts val="375"/>
              </a:spcBef>
              <a:buNone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90 day: 8/23/18</a:t>
            </a:r>
          </a:p>
          <a:p>
            <a:pPr marL="685800" lvl="2" indent="0" defTabSz="685800">
              <a:spcBef>
                <a:spcPts val="375"/>
              </a:spcBef>
              <a:buNone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TRA Deadline Date:7/21/18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91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Board Operation: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Job Search: proxy card shall be placed on the flow board in the </a:t>
            </a:r>
            <a:r>
              <a:rPr lang="en-US" sz="1500" u="sng" dirty="0">
                <a:solidFill>
                  <a:prstClr val="black"/>
                </a:solidFill>
                <a:latin typeface="Calibri" panose="020F0502020204030204"/>
              </a:rPr>
              <a:t>row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(designated by industry)  appropriate for the type of work the participant is seeking. </a:t>
            </a:r>
          </a:p>
          <a:p>
            <a:pPr lvl="1" indent="-342900" defTabSz="685800">
              <a:spcBef>
                <a:spcPts val="375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During the first 30 days of job search, the proxy card is placed in the 30-day column. Once the 30-day follow-up is completed, the proxy card is moved to the 60-day column, etc. (if reach 90 day follow-up and still not employed, re-visit IEP to determine different course of action)</a:t>
            </a:r>
          </a:p>
          <a:p>
            <a:pPr marL="514350" lvl="1" indent="-171450" defTabSz="685800">
              <a:spcBef>
                <a:spcPts val="375"/>
              </a:spcBef>
              <a:buFont typeface="Arial" panose="020B0604020202020204" pitchFamily="34" charset="0"/>
              <a:buChar char="•"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In Training: once a participant enters training, the proxy card will be moved from the Job Search column to the In Training column. Create a new card with the following:</a:t>
            </a:r>
          </a:p>
          <a:p>
            <a:pPr lvl="1" indent="-342900" defTabSz="685800">
              <a:spcBef>
                <a:spcPts val="375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Client First name and last initial</a:t>
            </a:r>
          </a:p>
          <a:p>
            <a:pPr lvl="1" indent="-342900" defTabSz="685800">
              <a:spcBef>
                <a:spcPts val="375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Part ID</a:t>
            </a:r>
          </a:p>
          <a:p>
            <a:pPr lvl="1" indent="-342900" defTabSz="685800">
              <a:spcBef>
                <a:spcPts val="375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Training start and end date</a:t>
            </a:r>
          </a:p>
          <a:p>
            <a:pPr lvl="1" indent="-342900" defTabSz="685800">
              <a:spcBef>
                <a:spcPts val="375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Status of TRA, if applicable</a:t>
            </a:r>
          </a:p>
          <a:p>
            <a:pPr marL="342900" lvl="1" indent="0" defTabSz="685800">
              <a:spcBef>
                <a:spcPts val="375"/>
              </a:spcBef>
              <a:buNone/>
            </a:pPr>
            <a:endParaRPr lang="en-US" sz="11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lvl="1" indent="0" defTabSz="685800">
              <a:spcBef>
                <a:spcPts val="375"/>
              </a:spcBef>
              <a:buNone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**All individuals receiving TRA are designated by a blue proxy card for ease of tracking</a:t>
            </a:r>
          </a:p>
          <a:p>
            <a:pPr marL="342900" lvl="1" indent="0" defTabSz="685800">
              <a:spcBef>
                <a:spcPts val="375"/>
              </a:spcBef>
              <a:buNone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RTAA: once eligibility for RTAA is confirmed, the proxy card will be moved to the RTAA column. Create a new proxy card in GREEN that includes</a:t>
            </a:r>
          </a:p>
          <a:p>
            <a:pPr lvl="1" indent="-342900" defTabSz="685800">
              <a:spcBef>
                <a:spcPts val="375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Client first name and last initial</a:t>
            </a:r>
          </a:p>
          <a:p>
            <a:pPr lvl="1" indent="-342900" defTabSz="685800">
              <a:spcBef>
                <a:spcPts val="375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Part ID </a:t>
            </a:r>
          </a:p>
          <a:p>
            <a:pPr lvl="1" indent="-342900" defTabSz="685800">
              <a:spcBef>
                <a:spcPts val="375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RTAA eligibility period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308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3" y="-9442"/>
            <a:ext cx="9071634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147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Flow Boards: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46" y="1727885"/>
            <a:ext cx="3092994" cy="4317265"/>
          </a:xfrm>
          <a:prstGeom prst="rect">
            <a:avLst/>
          </a:prstGeom>
        </p:spPr>
      </p:pic>
      <p:pic>
        <p:nvPicPr>
          <p:cNvPr id="6" name="Content Placeholder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840" y="2045283"/>
            <a:ext cx="4392930" cy="36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520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Counselor Testimonials: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feel the flow board  is an efficient tool that I use daily to visually manage my customers, helping them move thru the process from job search to employment or if they need training to help them become reemployed. At a glance, I can visually see their progress and issues.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(Julie T., TAA Counselor)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flow board is a good, quick glance of my case load. I do imagine if management were to stop by my cubicle and see my flow board, they could get a glimpse of my daily work.       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(Judy V., TAA Counselor)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54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III. Lean Management Technique: </a:t>
            </a:r>
            <a:br>
              <a:rPr lang="en-US" sz="3600" dirty="0"/>
            </a:br>
            <a:r>
              <a:rPr lang="en-US" sz="3600" dirty="0"/>
              <a:t>Problem Solving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Through Lean Management Principles, we have learned:</a:t>
            </a:r>
          </a:p>
          <a:p>
            <a:pPr lvl="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Problems are Treasures – they require we take a step back and examine what is, or is not happening; what do we think should be happening?</a:t>
            </a:r>
          </a:p>
          <a:p>
            <a:pPr lvl="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Problem Solving is Everyone’s Job – Involves all levels of staff to evaluate the problem and determine a possible resolution </a:t>
            </a:r>
          </a:p>
          <a:p>
            <a:pPr marL="800100" lvl="1" indent="-457200" defTabSz="685800"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Staff engagement!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124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 the Problem: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252" y="1682706"/>
            <a:ext cx="6342856" cy="411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420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Solving Process:</a:t>
            </a:r>
            <a:br>
              <a:rPr lang="en-US" dirty="0"/>
            </a:br>
            <a:r>
              <a:rPr lang="en-US" sz="2000" dirty="0"/>
              <a:t>“</a:t>
            </a:r>
            <a:r>
              <a:rPr lang="en-US" sz="2000" dirty="0">
                <a:solidFill>
                  <a:srgbClr val="0070C0"/>
                </a:solidFill>
                <a:latin typeface="Calibri" panose="020F0502020204030204"/>
              </a:rPr>
              <a:t>Continuous improvement is better than delayed perfection.” Mark Twain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lvl="0" indent="-514350" defTabSz="685800">
              <a:spcBef>
                <a:spcPts val="750"/>
              </a:spcBef>
              <a:buClrTx/>
              <a:buAutoNum type="arabicParenR"/>
            </a:pPr>
            <a:r>
              <a:rPr lang="en-US" b="1" u="sng" dirty="0">
                <a:solidFill>
                  <a:prstClr val="black"/>
                </a:solidFill>
                <a:latin typeface="Calibri" panose="020F0502020204030204"/>
              </a:rPr>
              <a:t>Define the Problem:</a:t>
            </a:r>
            <a:endParaRPr lang="en-US" dirty="0"/>
          </a:p>
          <a:p>
            <a:pPr lvl="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What should be happening?</a:t>
            </a:r>
          </a:p>
          <a:p>
            <a:pPr lvl="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What is really happening?</a:t>
            </a:r>
          </a:p>
          <a:p>
            <a:pPr marL="0" lvl="0" indent="0" defTabSz="685800">
              <a:spcBef>
                <a:spcPts val="750"/>
              </a:spcBef>
              <a:buClrTx/>
              <a:buNone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0" lvl="0" indent="0" defTabSz="685800">
              <a:spcBef>
                <a:spcPts val="750"/>
              </a:spcBef>
              <a:buClrTx/>
              <a:buNone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2) 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</a:rPr>
              <a:t>Causes:</a:t>
            </a:r>
          </a:p>
          <a:p>
            <a:pPr lvl="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Explore the potential causes </a:t>
            </a:r>
          </a:p>
          <a:p>
            <a:pPr lvl="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Brainstorm (why or why not is something happening?)</a:t>
            </a:r>
          </a:p>
          <a:p>
            <a:pPr marL="171450" lvl="0" indent="-171450" defTabSz="685800">
              <a:spcBef>
                <a:spcPts val="750"/>
              </a:spcBef>
              <a:buClrTx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0" lvl="0" indent="0" defTabSz="685800">
              <a:spcBef>
                <a:spcPts val="750"/>
              </a:spcBef>
              <a:buClrTx/>
              <a:buNone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3) 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</a:rPr>
              <a:t>Countermeasures:</a:t>
            </a:r>
          </a:p>
          <a:p>
            <a:pPr lvl="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Explore countermeasures (How can we eliminate or at least mitigate the cause?)</a:t>
            </a:r>
          </a:p>
          <a:p>
            <a:pPr lvl="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Consider impact &amp; effort, urgency &amp; priority</a:t>
            </a:r>
            <a:endParaRPr lang="en-US" dirty="0"/>
          </a:p>
          <a:p>
            <a:pPr marL="0" lvl="0" indent="0" defTabSz="685800">
              <a:spcBef>
                <a:spcPts val="750"/>
              </a:spcBef>
              <a:buClrTx/>
              <a:buNone/>
            </a:pPr>
            <a:endParaRPr lang="en-US" b="1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391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97" y="516245"/>
            <a:ext cx="6443663" cy="54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76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/>
              </a:rPr>
              <a:t>Problem: Low number of TAA eligible individuals are returning their applications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95325" y="2491739"/>
            <a:ext cx="3749040" cy="3685223"/>
          </a:xfrm>
        </p:spPr>
        <p:txBody>
          <a:bodyPr>
            <a:normAutofit fontScale="92500" lnSpcReduction="20000"/>
          </a:bodyPr>
          <a:lstStyle/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Should be receiving more TAA applications, resulting in more individuals enrolling and participating in the TAA program</a:t>
            </a: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Case loads should be higher</a:t>
            </a:r>
          </a:p>
          <a:p>
            <a:pPr marL="0" lvl="0" indent="0" defTabSz="685800">
              <a:spcBef>
                <a:spcPts val="750"/>
              </a:spcBef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0" lvl="0" indent="0" defTabSz="685800">
              <a:spcBef>
                <a:spcPts val="750"/>
              </a:spcBef>
              <a:buNone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What is actually happening?</a:t>
            </a: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Very few applications are being returned</a:t>
            </a: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Number of inquiries has substantially dropped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95825" y="2491739"/>
            <a:ext cx="3749040" cy="3685223"/>
          </a:xfrm>
        </p:spPr>
        <p:txBody>
          <a:bodyPr>
            <a:normAutofit fontScale="92500" lnSpcReduction="20000"/>
          </a:bodyPr>
          <a:lstStyle/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Individuals are finding employment</a:t>
            </a: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Misunderstanding or lack of trust about the program / benefits</a:t>
            </a: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TAA application was revised; the phone number to call with inquiries was hidden in too much verbiage</a:t>
            </a: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Issue with the mail?</a:t>
            </a:r>
          </a:p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TAA missed out on Rapid Response session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8650" y="1825625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should be happening?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4390" y="1820981"/>
            <a:ext cx="368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could be the cause?</a:t>
            </a:r>
          </a:p>
        </p:txBody>
      </p:sp>
    </p:spTree>
    <p:extLst>
      <p:ext uri="{BB962C8B-B14F-4D97-AF65-F5344CB8AC3E}">
        <p14:creationId xmlns:p14="http://schemas.microsoft.com/office/powerpoint/2010/main" val="1512761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QUESTION: WORD CLOUD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one or two words, what is your biggest challenge for implementing and maintaining successful case management?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Enrolling-participants</a:t>
            </a:r>
          </a:p>
          <a:p>
            <a:pPr lvl="1"/>
            <a:r>
              <a:rPr lang="en-US" dirty="0"/>
              <a:t>Keeping-participants</a:t>
            </a:r>
          </a:p>
          <a:p>
            <a:pPr lvl="1"/>
            <a:r>
              <a:rPr lang="en-US" dirty="0"/>
              <a:t>Coordinating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021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Resolution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defTabSz="685800">
              <a:spcBef>
                <a:spcPts val="750"/>
              </a:spcBef>
              <a:buClrTx/>
              <a:buNone/>
            </a:pPr>
            <a:r>
              <a:rPr lang="en-US" sz="1900" b="1" dirty="0">
                <a:solidFill>
                  <a:prstClr val="black"/>
                </a:solidFill>
                <a:latin typeface="Calibri" panose="020F0502020204030204"/>
              </a:rPr>
              <a:t>Possible Countermeasures:</a:t>
            </a:r>
          </a:p>
          <a:p>
            <a:pPr marL="171450" lvl="0" indent="-171450" defTabSz="685800">
              <a:spcBef>
                <a:spcPts val="750"/>
              </a:spcBef>
              <a:buClrTx/>
            </a:pPr>
            <a:r>
              <a:rPr lang="en-US" sz="1700" dirty="0">
                <a:solidFill>
                  <a:prstClr val="black"/>
                </a:solidFill>
                <a:latin typeface="Calibri" panose="020F0502020204030204"/>
              </a:rPr>
              <a:t>Counselors can conduct outreach to those individuals who did not return their applications</a:t>
            </a:r>
          </a:p>
          <a:p>
            <a:pPr marL="171450" lvl="0" indent="-171450" defTabSz="685800">
              <a:spcBef>
                <a:spcPts val="750"/>
              </a:spcBef>
              <a:buClrTx/>
            </a:pPr>
            <a:r>
              <a:rPr lang="en-US" sz="1700" dirty="0">
                <a:solidFill>
                  <a:prstClr val="black"/>
                </a:solidFill>
                <a:latin typeface="Calibri" panose="020F0502020204030204"/>
              </a:rPr>
              <a:t>Examine TAA packet sent to potential TAA applicants</a:t>
            </a:r>
          </a:p>
          <a:p>
            <a:pPr marL="628650" lvl="1" defTabSz="685800">
              <a:spcBef>
                <a:spcPts val="375"/>
              </a:spcBef>
              <a:buClrTx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Intimidating?</a:t>
            </a:r>
          </a:p>
          <a:p>
            <a:pPr marL="628650" lvl="1" defTabSz="685800">
              <a:spcBef>
                <a:spcPts val="375"/>
              </a:spcBef>
              <a:buClrTx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Too wordy?</a:t>
            </a:r>
          </a:p>
          <a:p>
            <a:pPr marL="628650" lvl="1" defTabSz="685800">
              <a:spcBef>
                <a:spcPts val="375"/>
              </a:spcBef>
              <a:buClrTx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Too much information?</a:t>
            </a:r>
          </a:p>
          <a:p>
            <a:pPr marL="628650" lvl="1" defTabSz="685800">
              <a:spcBef>
                <a:spcPts val="375"/>
              </a:spcBef>
              <a:buClrTx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Is the application easy to understand and complete?</a:t>
            </a:r>
          </a:p>
          <a:p>
            <a:pPr marL="171450" lvl="0" indent="-171450" defTabSz="685800">
              <a:spcBef>
                <a:spcPts val="750"/>
              </a:spcBef>
              <a:buClrTx/>
            </a:pPr>
            <a:r>
              <a:rPr lang="en-US" sz="1700" dirty="0">
                <a:solidFill>
                  <a:prstClr val="black"/>
                </a:solidFill>
                <a:latin typeface="Calibri" panose="020F0502020204030204"/>
              </a:rPr>
              <a:t>Create an e-mail account as an alternative for returning a completed application</a:t>
            </a:r>
          </a:p>
          <a:p>
            <a:pPr marL="171450" lvl="0" indent="-171450" defTabSz="685800">
              <a:spcBef>
                <a:spcPts val="750"/>
              </a:spcBef>
              <a:buClrTx/>
            </a:pPr>
            <a:r>
              <a:rPr lang="en-US" sz="1700" dirty="0">
                <a:solidFill>
                  <a:prstClr val="black"/>
                </a:solidFill>
                <a:latin typeface="Calibri" panose="020F0502020204030204"/>
              </a:rPr>
              <a:t>Try to increase Rapid Response participation</a:t>
            </a:r>
          </a:p>
          <a:p>
            <a:pPr marL="171450" lvl="0" indent="-171450" defTabSz="685800">
              <a:spcBef>
                <a:spcPts val="750"/>
              </a:spcBef>
              <a:buClrTx/>
            </a:pPr>
            <a:endParaRPr lang="en-US" sz="1700" dirty="0">
              <a:solidFill>
                <a:prstClr val="black"/>
              </a:solidFill>
              <a:latin typeface="Calibri" panose="020F0502020204030204"/>
            </a:endParaRPr>
          </a:p>
          <a:p>
            <a:pPr marL="0" lvl="0" indent="0" defTabSz="685800">
              <a:spcBef>
                <a:spcPts val="750"/>
              </a:spcBef>
              <a:buClrTx/>
              <a:buNone/>
            </a:pP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Resolution Execution:</a:t>
            </a:r>
          </a:p>
          <a:p>
            <a:pPr marL="171450" lvl="0" indent="-171450" defTabSz="685800">
              <a:spcBef>
                <a:spcPts val="750"/>
              </a:spcBef>
              <a:buClrTx/>
            </a:pPr>
            <a:r>
              <a:rPr lang="en-US" sz="1700" dirty="0">
                <a:solidFill>
                  <a:prstClr val="black"/>
                </a:solidFill>
                <a:latin typeface="Calibri" panose="020F0502020204030204"/>
              </a:rPr>
              <a:t>Create an Outreach Standard Work</a:t>
            </a:r>
          </a:p>
          <a:p>
            <a:pPr marL="171450" lvl="0" indent="-171450" defTabSz="685800">
              <a:spcBef>
                <a:spcPts val="750"/>
              </a:spcBef>
              <a:buClrTx/>
            </a:pPr>
            <a:r>
              <a:rPr lang="en-US" sz="1700" dirty="0">
                <a:solidFill>
                  <a:prstClr val="black"/>
                </a:solidFill>
                <a:latin typeface="Calibri" panose="020F0502020204030204"/>
              </a:rPr>
              <a:t>Revise TAA Packet/Application to a more “user friendly” format</a:t>
            </a:r>
          </a:p>
          <a:p>
            <a:pPr marL="171450" lvl="0" indent="-171450" defTabSz="685800">
              <a:spcBef>
                <a:spcPts val="750"/>
              </a:spcBef>
              <a:buClrTx/>
            </a:pPr>
            <a:r>
              <a:rPr lang="en-US" sz="1700" dirty="0">
                <a:solidFill>
                  <a:prstClr val="black"/>
                </a:solidFill>
                <a:latin typeface="Calibri" panose="020F0502020204030204"/>
              </a:rPr>
              <a:t>After 6 month trial, evaluate what we learn from the outreach project and adjust, if necessary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473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Standard Work – Outreach when TAA Application Has Not Been Returned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6150" y="1596073"/>
            <a:ext cx="6409958" cy="47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43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State Presentation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Stakeholder involvement &amp; training</a:t>
            </a:r>
          </a:p>
          <a:p>
            <a:pPr lvl="1"/>
            <a:r>
              <a:rPr lang="en-US" dirty="0"/>
              <a:t>Vendors, local staff, etc.</a:t>
            </a:r>
          </a:p>
          <a:p>
            <a:r>
              <a:rPr lang="en-US" dirty="0"/>
              <a:t>Importance of personal connections</a:t>
            </a:r>
          </a:p>
          <a:p>
            <a:pPr lvl="1"/>
            <a:r>
              <a:rPr lang="en-US" dirty="0"/>
              <a:t>Outreach, coaching</a:t>
            </a:r>
          </a:p>
          <a:p>
            <a:r>
              <a:rPr lang="en-US" dirty="0"/>
              <a:t>Regular monitoring of local staff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Tools &amp; Strategies</a:t>
            </a:r>
          </a:p>
          <a:p>
            <a:pPr lvl="1"/>
            <a:r>
              <a:rPr lang="en-US" dirty="0"/>
              <a:t>Implementation Science</a:t>
            </a:r>
          </a:p>
          <a:p>
            <a:pPr lvl="1"/>
            <a:r>
              <a:rPr lang="en-US" dirty="0"/>
              <a:t>Lean Management</a:t>
            </a:r>
          </a:p>
          <a:p>
            <a:pPr lvl="1"/>
            <a:r>
              <a:rPr lang="en-US" dirty="0"/>
              <a:t>Problem Solving</a:t>
            </a:r>
          </a:p>
          <a:p>
            <a:pPr lvl="1"/>
            <a:r>
              <a:rPr lang="en-US" dirty="0"/>
              <a:t>Checklists</a:t>
            </a:r>
          </a:p>
          <a:p>
            <a:pPr lvl="1"/>
            <a:r>
              <a:rPr lang="en-US" dirty="0"/>
              <a:t>Standard Works</a:t>
            </a:r>
          </a:p>
          <a:p>
            <a:pPr lvl="1"/>
            <a:r>
              <a:rPr lang="en-US" dirty="0"/>
              <a:t>Flow Boards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750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Still There’s More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23888" y="4017964"/>
            <a:ext cx="7863840" cy="1912936"/>
          </a:xfrm>
        </p:spPr>
        <p:txBody>
          <a:bodyPr/>
          <a:lstStyle/>
          <a:p>
            <a:r>
              <a:rPr lang="en-US" dirty="0"/>
              <a:t>The Good News!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8190595" y="6356351"/>
            <a:ext cx="753001" cy="365125"/>
          </a:xfrm>
        </p:spPr>
        <p:txBody>
          <a:bodyPr/>
          <a:lstStyle/>
          <a:p>
            <a:fld id="{78651A17-9376-40A4-9325-34268FB0E92D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2698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Good News!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There’s money to support case management </a:t>
            </a:r>
          </a:p>
          <a:p>
            <a:r>
              <a:rPr lang="en-US" dirty="0"/>
              <a:t>5 percent is the minimum that can be used to support case management </a:t>
            </a:r>
          </a:p>
          <a:p>
            <a:r>
              <a:rPr lang="en-US" dirty="0"/>
              <a:t>Some examples of how to leverage case management to support continuous improvement: </a:t>
            </a:r>
          </a:p>
          <a:p>
            <a:pPr lvl="1"/>
            <a:r>
              <a:rPr lang="en-US" dirty="0"/>
              <a:t>Invest in case management systems </a:t>
            </a:r>
          </a:p>
          <a:p>
            <a:pPr lvl="1"/>
            <a:r>
              <a:rPr lang="en-US" dirty="0"/>
              <a:t>Invest in current Trade and AJC staff </a:t>
            </a:r>
          </a:p>
          <a:p>
            <a:pPr lvl="1"/>
            <a:r>
              <a:rPr lang="en-US" dirty="0"/>
              <a:t>Invest in new staff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244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Answers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190595" y="6356351"/>
            <a:ext cx="753001" cy="365125"/>
          </a:xfrm>
        </p:spPr>
        <p:txBody>
          <a:bodyPr/>
          <a:lstStyle/>
          <a:p>
            <a:fld id="{78651A17-9376-40A4-9325-34268FB0E92D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95325" y="1687484"/>
            <a:ext cx="7683904" cy="448947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786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B7022-EE58-41E1-B703-623394C9E1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B34450-107A-4130-B52C-44C08A0ADA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USITC-Related Petitions for TAA Program</a:t>
            </a:r>
          </a:p>
          <a:p>
            <a:pPr lvl="1"/>
            <a:r>
              <a:rPr lang="en-US" dirty="0"/>
              <a:t>Learn how USITC decisions relate to TAA, and understand the differences between USITC-related petitions and other petition types.</a:t>
            </a:r>
          </a:p>
          <a:p>
            <a:pPr lvl="2"/>
            <a:r>
              <a:rPr lang="en-US" dirty="0"/>
              <a:t>December 18, 2018</a:t>
            </a:r>
          </a:p>
          <a:p>
            <a:r>
              <a:rPr lang="en-US" dirty="0"/>
              <a:t>Reporting “Efforts to Improve Outcomes” in PIRL for the TAA Program</a:t>
            </a:r>
          </a:p>
          <a:p>
            <a:pPr lvl="1"/>
            <a:r>
              <a:rPr lang="en-US" dirty="0"/>
              <a:t>Learn how to write high-quality narratives for “Efforts to Improve Outcomes” in PIRL, what information to include, and what not to include.</a:t>
            </a:r>
          </a:p>
          <a:p>
            <a:pPr lvl="2"/>
            <a:r>
              <a:rPr lang="en-US" dirty="0"/>
              <a:t>January 24, 2019</a:t>
            </a:r>
          </a:p>
        </p:txBody>
      </p:sp>
    </p:spTree>
    <p:extLst>
      <p:ext uri="{BB962C8B-B14F-4D97-AF65-F5344CB8AC3E}">
        <p14:creationId xmlns:p14="http://schemas.microsoft.com/office/powerpoint/2010/main" val="6326235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7772EF-269F-4291-BE88-2FED5287E8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Practices from the Field for Improving Case Management Webinar</a:t>
            </a:r>
          </a:p>
          <a:p>
            <a:pPr lvl="2"/>
            <a:r>
              <a:rPr lang="en-US" dirty="0"/>
              <a:t>https://strategies.workforcegps.org/resources/2014/08/11/16/32/practices-from-the-field-for-improving-case-management-and-increasing-workforce-system-integration-iaddress.com</a:t>
            </a:r>
          </a:p>
          <a:p>
            <a:r>
              <a:rPr lang="en-US" dirty="0"/>
              <a:t>Practices from the Field for Improving Case Management Policy Paper</a:t>
            </a:r>
          </a:p>
          <a:p>
            <a:pPr lvl="2"/>
            <a:r>
              <a:rPr lang="en-US" dirty="0"/>
              <a:t>https://wdr.doleta.gov/research/FullText_Documents/ETAOP_2013_12.pdf </a:t>
            </a:r>
          </a:p>
          <a:p>
            <a:pPr marL="301752" lvl="2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ED3E15-B88E-4415-803F-4B69A09075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Effective Case Management Brief</a:t>
            </a:r>
          </a:p>
          <a:p>
            <a:pPr lvl="2"/>
            <a:r>
              <a:rPr lang="en-US" dirty="0">
                <a:hlinkClick r:id="rId3"/>
              </a:rPr>
              <a:t>https://www.mathematica-mpr.com/-/media/publications/pdfs/labor/case_management_brief.pdf</a:t>
            </a:r>
            <a:r>
              <a:rPr lang="en-US" dirty="0"/>
              <a:t> </a:t>
            </a:r>
          </a:p>
          <a:p>
            <a:pPr lvl="2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5D8615-B6E2-4A7E-818D-E96159DE73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0595" y="6356351"/>
            <a:ext cx="753001" cy="365125"/>
          </a:xfrm>
        </p:spPr>
        <p:txBody>
          <a:bodyPr/>
          <a:lstStyle/>
          <a:p>
            <a:fld id="{706D636C-90A3-4979-BA37-BAB384B22101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680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7C1EBB-5DB1-4804-A3A0-418D675647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709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C64D59-29FA-4179-A338-CB713E8B3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Susan Worden</a:t>
            </a:r>
          </a:p>
          <a:p>
            <a:pPr lvl="1"/>
            <a:r>
              <a:rPr lang="en-US" dirty="0"/>
              <a:t>Program Analyst</a:t>
            </a:r>
          </a:p>
          <a:p>
            <a:pPr lvl="2"/>
            <a:r>
              <a:rPr lang="en-US" dirty="0"/>
              <a:t>DOL/ETA/OTAA</a:t>
            </a:r>
          </a:p>
          <a:p>
            <a:pPr lvl="3"/>
            <a:r>
              <a:rPr lang="en-US" dirty="0"/>
              <a:t>Worden.Susan@dol.gov</a:t>
            </a:r>
          </a:p>
          <a:p>
            <a:pPr lvl="4"/>
            <a:r>
              <a:rPr lang="en-US" dirty="0"/>
              <a:t>202.693.9998</a:t>
            </a:r>
          </a:p>
          <a:p>
            <a:r>
              <a:rPr lang="en-US" dirty="0"/>
              <a:t>Amanda Poirier</a:t>
            </a:r>
          </a:p>
          <a:p>
            <a:pPr lvl="1"/>
            <a:r>
              <a:rPr lang="en-US" dirty="0"/>
              <a:t>Regional TAA &amp; TRA Lead</a:t>
            </a:r>
          </a:p>
          <a:p>
            <a:pPr lvl="2"/>
            <a:r>
              <a:rPr lang="en-US" dirty="0"/>
              <a:t>Boston Regional Office</a:t>
            </a:r>
          </a:p>
          <a:p>
            <a:pPr lvl="3"/>
            <a:r>
              <a:rPr lang="en-US" dirty="0"/>
              <a:t>Poirier.Amanda@dol.gov</a:t>
            </a:r>
          </a:p>
          <a:p>
            <a:pPr lvl="4"/>
            <a:r>
              <a:rPr lang="en-US" dirty="0"/>
              <a:t>617.788.0124</a:t>
            </a:r>
          </a:p>
          <a:p>
            <a:r>
              <a:rPr lang="en-US" dirty="0"/>
              <a:t>Tim Theberge</a:t>
            </a:r>
          </a:p>
          <a:p>
            <a:pPr lvl="1"/>
            <a:r>
              <a:rPr lang="en-US" dirty="0"/>
              <a:t>Senior Policy Analyst</a:t>
            </a:r>
          </a:p>
          <a:p>
            <a:pPr lvl="1"/>
            <a:r>
              <a:rPr lang="en-US" sz="1400" b="1" i="0" dirty="0"/>
              <a:t>DOL/ETA/OTAA</a:t>
            </a:r>
          </a:p>
          <a:p>
            <a:pPr lvl="3"/>
            <a:r>
              <a:rPr lang="en-US" dirty="0"/>
              <a:t>Theberge.Timothy@dol.gov</a:t>
            </a:r>
          </a:p>
          <a:p>
            <a:pPr lvl="4"/>
            <a:r>
              <a:rPr lang="en-US" dirty="0"/>
              <a:t>978.566.1859</a:t>
            </a:r>
          </a:p>
        </p:txBody>
      </p:sp>
    </p:spTree>
    <p:extLst>
      <p:ext uri="{BB962C8B-B14F-4D97-AF65-F5344CB8AC3E}">
        <p14:creationId xmlns:p14="http://schemas.microsoft.com/office/powerpoint/2010/main" val="4245420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E22188-D1D2-45BA-AC90-706C412C9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Case Management Principles</a:t>
            </a:r>
          </a:p>
          <a:p>
            <a:r>
              <a:rPr lang="en-US" dirty="0"/>
              <a:t>Best Practices</a:t>
            </a:r>
          </a:p>
          <a:p>
            <a:r>
              <a:rPr lang="en-US" dirty="0"/>
              <a:t>Q and A: What works in your state?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96C4BC-6A15-44C1-B2D2-31CC1EE831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443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2103DD-18C2-4FF0-9612-CE3A974CEC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0595" y="6356351"/>
            <a:ext cx="753001" cy="365125"/>
          </a:xfrm>
        </p:spPr>
        <p:txBody>
          <a:bodyPr/>
          <a:lstStyle/>
          <a:p>
            <a:fld id="{78651A17-9376-40A4-9325-34268FB0E92D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83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Case Management Matters?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The Data Says So</a:t>
            </a:r>
          </a:p>
          <a:p>
            <a:pPr marL="514350" indent="-514350">
              <a:buAutoNum type="arabicPeriod"/>
            </a:pPr>
            <a:r>
              <a:rPr lang="en-US" dirty="0"/>
              <a:t>It’s the Heart of Our Work</a:t>
            </a:r>
          </a:p>
          <a:p>
            <a:pPr marL="514350" indent="-514350">
              <a:buAutoNum type="arabicPeriod"/>
            </a:pPr>
            <a:r>
              <a:rPr lang="en-US" dirty="0"/>
              <a:t>Thoughts from the Monitors </a:t>
            </a:r>
          </a:p>
          <a:p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6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4" t="32126" r="16320" b="17716"/>
          <a:stretch/>
        </p:blipFill>
        <p:spPr bwMode="auto">
          <a:xfrm>
            <a:off x="2470222" y="1371600"/>
            <a:ext cx="4508355" cy="462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0600" y="6927"/>
            <a:ext cx="7315200" cy="1154097"/>
          </a:xfrm>
        </p:spPr>
        <p:txBody>
          <a:bodyPr/>
          <a:lstStyle/>
          <a:p>
            <a:r>
              <a:rPr lang="en-US" dirty="0"/>
              <a:t>The Data:  2016 Evaluation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6018001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Intake services: Employment and case management only once, at intake</a:t>
            </a:r>
          </a:p>
        </p:txBody>
      </p:sp>
    </p:spTree>
    <p:extLst>
      <p:ext uri="{BB962C8B-B14F-4D97-AF65-F5344CB8AC3E}">
        <p14:creationId xmlns:p14="http://schemas.microsoft.com/office/powerpoint/2010/main" val="37428260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8&quot;/&gt;&lt;/object&gt;&lt;object type=&quot;3&quot; unique_id=&quot;10005&quot;&gt;&lt;property id=&quot;20148&quot; value=&quot;5&quot;/&gt;&lt;property id=&quot;20300&quot; value=&quot;Slide 2 - &amp;quot;TAA  Case Management 101&amp;quot;&quot;/&gt;&lt;property id=&quot;20307&quot; value=&quot;287&quot;/&gt;&lt;/object&gt;&lt;object type=&quot;3&quot; unique_id=&quot;10006&quot;&gt;&lt;property id=&quot;20148&quot; value=&quot;5&quot;/&gt;&lt;property id=&quot;20300&quot; value=&quot;Slide 3&quot;/&gt;&lt;property id=&quot;20307&quot; value=&quot;272&quot;/&gt;&lt;/object&gt;&lt;object type=&quot;3&quot; unique_id=&quot;10007&quot;&gt;&lt;property id=&quot;20148&quot; value=&quot;5&quot;/&gt;&lt;property id=&quot;20300&quot; value=&quot;Slide 4&quot;/&gt;&lt;property id=&quot;20307&quot; value=&quot;280&quot;/&gt;&lt;/object&gt;&lt;object type=&quot;3&quot; unique_id=&quot;10008&quot;&gt;&lt;property id=&quot;20148&quot; value=&quot;5&quot;/&gt;&lt;property id=&quot;20300&quot; value=&quot;Slide 5&quot;/&gt;&lt;property id=&quot;20307&quot; value=&quot;274&quot;/&gt;&lt;/object&gt;&lt;object type=&quot;3&quot; unique_id=&quot;10009&quot;&gt;&lt;property id=&quot;20148&quot; value=&quot;5&quot;/&gt;&lt;property id=&quot;20300&quot; value=&quot;Slide 6 - &amp;quot;POLLING QUESTION: WORD CLOUD&amp;quot;&quot;/&gt;&lt;property id=&quot;20307&quot; value=&quot;389&quot;/&gt;&lt;/object&gt;&lt;object type=&quot;3&quot; unique_id=&quot;10010&quot;&gt;&lt;property id=&quot;20148&quot; value=&quot;5&quot;/&gt;&lt;property id=&quot;20300&quot; value=&quot;Slide 7&quot;/&gt;&lt;property id=&quot;20307&quot; value=&quot;286&quot;/&gt;&lt;/object&gt;&lt;object type=&quot;3&quot; unique_id=&quot;10011&quot;&gt;&lt;property id=&quot;20148&quot; value=&quot;5&quot;/&gt;&lt;property id=&quot;20300&quot; value=&quot;Slide 8 - &amp;quot;Why Case Management Matters?&amp;quot;&quot;/&gt;&lt;property id=&quot;20307&quot; value=&quot;332&quot;/&gt;&lt;/object&gt;&lt;object type=&quot;3&quot; unique_id=&quot;10012&quot;&gt;&lt;property id=&quot;20148&quot; value=&quot;5&quot;/&gt;&lt;property id=&quot;20300&quot; value=&quot;Slide 9 - &amp;quot;The Data:  2016 Evaluation&amp;quot;&quot;/&gt;&lt;property id=&quot;20307&quot; value=&quot;308&quot;/&gt;&lt;/object&gt;&lt;object type=&quot;3&quot; unique_id=&quot;10013&quot;&gt;&lt;property id=&quot;20148&quot; value=&quot;5&quot;/&gt;&lt;property id=&quot;20300&quot; value=&quot;Slide 10 - &amp;quot;2016 Evaluation&amp;quot;&quot;/&gt;&lt;property id=&quot;20307&quot; value=&quot;310&quot;/&gt;&lt;/object&gt;&lt;object type=&quot;3&quot; unique_id=&quot;10014&quot;&gt;&lt;property id=&quot;20148&quot; value=&quot;5&quot;/&gt;&lt;property id=&quot;20300&quot; value=&quot;Slide 11 - &amp;quot;2016 Evaluation&amp;quot;&quot;/&gt;&lt;property id=&quot;20307&quot; value=&quot;306&quot;/&gt;&lt;/object&gt;&lt;object type=&quot;3&quot; unique_id=&quot;10015&quot;&gt;&lt;property id=&quot;20148&quot; value=&quot;5&quot;/&gt;&lt;property id=&quot;20300&quot; value=&quot;Slide 12 - &amp;quot;What is  Case Management?&amp;quot;&quot;/&gt;&lt;property id=&quot;20307&quot; value=&quot;339&quot;/&gt;&lt;/object&gt;&lt;object type=&quot;3&quot; unique_id=&quot;10016&quot;&gt;&lt;property id=&quot;20148&quot; value=&quot;5&quot;/&gt;&lt;property id=&quot;20300&quot; value=&quot;Slide 13 - &amp;quot;The Basics&amp;quot;&quot;/&gt;&lt;property id=&quot;20307&quot; value=&quot;331&quot;/&gt;&lt;/object&gt;&lt;object type=&quot;3&quot; unique_id=&quot;10017&quot;&gt;&lt;property id=&quot;20148&quot; value=&quot;5&quot;/&gt;&lt;property id=&quot;20300&quot; value=&quot;Slide 14 - &amp;quot;Evaluating the 6 Criteria for TAA Training Approval&amp;quot;&quot;/&gt;&lt;property id=&quot;20307&quot; value=&quot;342&quot;/&gt;&lt;/object&gt;&lt;object type=&quot;3&quot; unique_id=&quot;10018&quot;&gt;&lt;property id=&quot;20148&quot; value=&quot;5&quot;/&gt;&lt;property id=&quot;20300&quot; value=&quot;Slide 15 - &amp;quot;Post Training Approval &amp;quot;&quot;/&gt;&lt;property id=&quot;20307&quot; value=&quot;343&quot;/&gt;&lt;/object&gt;&lt;object type=&quot;3&quot; unique_id=&quot;10019&quot;&gt;&lt;property id=&quot;20148&quot; value=&quot;5&quot;/&gt;&lt;property id=&quot;20300&quot; value=&quot;Slide 16 - &amp;quot;Special Notes &amp;quot;&quot;/&gt;&lt;property id=&quot;20307&quot; value=&quot;344&quot;/&gt;&lt;/object&gt;&lt;object type=&quot;3&quot; unique_id=&quot;10020&quot;&gt;&lt;property id=&quot;20148&quot; value=&quot;5&quot;/&gt;&lt;property id=&quot;20300&quot; value=&quot;Slide 17&quot;/&gt;&lt;property id=&quot;20307&quot; value=&quot;381&quot;/&gt;&lt;/object&gt;&lt;object type=&quot;3&quot; unique_id=&quot;10021&quot;&gt;&lt;property id=&quot;20148&quot; value=&quot;5&quot;/&gt;&lt;property id=&quot;20300&quot; value=&quot;Slide 18 - &amp;quot;Thoughts from the monitors. &amp;quot;&quot;/&gt;&lt;property id=&quot;20307&quot; value=&quot;333&quot;/&gt;&lt;/object&gt;&lt;object type=&quot;3&quot; unique_id=&quot;10022&quot;&gt;&lt;property id=&quot;20148&quot; value=&quot;5&quot;/&gt;&lt;property id=&quot;20300&quot; value=&quot;Slide 19&quot;/&gt;&lt;property id=&quot;20307&quot; value=&quot;384&quot;/&gt;&lt;/object&gt;&lt;object type=&quot;3&quot; unique_id=&quot;10023&quot;&gt;&lt;property id=&quot;20148&quot; value=&quot;5&quot;/&gt;&lt;property id=&quot;20300&quot; value=&quot;Slide 20 - &amp;quot;It’s the Heart of Our Work&amp;quot;&quot;/&gt;&lt;property id=&quot;20307&quot; value=&quot;336&quot;/&gt;&lt;/object&gt;&lt;object type=&quot;3&quot; unique_id=&quot;10024&quot;&gt;&lt;property id=&quot;20148&quot; value=&quot;5&quot;/&gt;&lt;property id=&quot;20300&quot; value=&quot;Slide 21&quot;/&gt;&lt;property id=&quot;20307&quot; value=&quot;387&quot;/&gt;&lt;/object&gt;&lt;object type=&quot;3&quot; unique_id=&quot;10025&quot;&gt;&lt;property id=&quot;20148&quot; value=&quot;5&quot;/&gt;&lt;property id=&quot;20300&quot; value=&quot;Slide 22 - &amp;quot;What is “Good” Case Management? &amp;quot;&quot;/&gt;&lt;property id=&quot;20307&quot; value=&quot;338&quot;/&gt;&lt;/object&gt;&lt;object type=&quot;3&quot; unique_id=&quot;10026&quot;&gt;&lt;property id=&quot;20148&quot; value=&quot;5&quot;/&gt;&lt;property id=&quot;20300&quot; value=&quot;Slide 23 - &amp;quot; Components of Good Case Management &amp;quot;&quot;/&gt;&lt;property id=&quot;20307&quot; value=&quot;337&quot;/&gt;&lt;/object&gt;&lt;object type=&quot;3&quot; unique_id=&quot;10027&quot;&gt;&lt;property id=&quot;20148&quot; value=&quot;5&quot;/&gt;&lt;property id=&quot;20300&quot; value=&quot;Slide 24 - &amp;quot;State Best Practices&amp;quot;&quot;/&gt;&lt;property id=&quot;20307&quot; value=&quot;327&quot;/&gt;&lt;/object&gt;&lt;object type=&quot;3&quot; unique_id=&quot;10028&quot;&gt;&lt;property id=&quot;20148&quot; value=&quot;5&quot;/&gt;&lt;property id=&quot;20300&quot; value=&quot;Slide 25 - &amp;quot;State Presentations – Ideas for Discussion &amp;quot;&quot;/&gt;&lt;property id=&quot;20307&quot; value=&quot;320&quot;/&gt;&lt;/object&gt;&lt;object type=&quot;3&quot; unique_id=&quot;10029&quot;&gt;&lt;property id=&quot;20148&quot; value=&quot;5&quot;/&gt;&lt;property id=&quot;20300&quot; value=&quot;Slide 26&quot;/&gt;&lt;property id=&quot;20307&quot; value=&quot;382&quot;/&gt;&lt;/object&gt;&lt;object type=&quot;3&quot; unique_id=&quot;10030&quot;&gt;&lt;property id=&quot;20148&quot; value=&quot;5&quot;/&gt;&lt;property id=&quot;20300&quot; value=&quot;Slide 27 - &amp;quot;Case Management in Tennessee&amp;quot;&quot;/&gt;&lt;property id=&quot;20307&quot; value=&quot;349&quot;/&gt;&lt;/object&gt;&lt;object type=&quot;3&quot; unique_id=&quot;10031&quot;&gt;&lt;property id=&quot;20148&quot; value=&quot;5&quot;/&gt;&lt;property id=&quot;20300&quot; value=&quot;Slide 28&quot;/&gt;&lt;property id=&quot;20307&quot; value=&quot;385&quot;/&gt;&lt;/object&gt;&lt;object type=&quot;3&quot; unique_id=&quot;10032&quot;&gt;&lt;property id=&quot;20148&quot; value=&quot;5&quot;/&gt;&lt;property id=&quot;20300&quot; value=&quot;Slide 29 - &amp;quot;Utah &amp;quot;&quot;/&gt;&lt;property id=&quot;20307&quot; value=&quot;350&quot;/&gt;&lt;/object&gt;&lt;object type=&quot;3&quot; unique_id=&quot;10033&quot;&gt;&lt;property id=&quot;20148&quot; value=&quot;5&quot;/&gt;&lt;property id=&quot;20300&quot; value=&quot;Slide 30 - &amp;quot;Utah&amp;quot;&quot;/&gt;&lt;property id=&quot;20307&quot; value=&quot;351&quot;/&gt;&lt;/object&gt;&lt;object type=&quot;3&quot; unique_id=&quot;10034&quot;&gt;&lt;property id=&quot;20148&quot; value=&quot;5&quot;/&gt;&lt;property id=&quot;20300&quot; value=&quot;Slide 31&quot;/&gt;&lt;property id=&quot;20307&quot; value=&quot;383&quot;/&gt;&lt;/object&gt;&lt;object type=&quot;3&quot; unique_id=&quot;10035&quot;&gt;&lt;property id=&quot;20148&quot; value=&quot;5&quot;/&gt;&lt;property id=&quot;20300&quot; value=&quot;Slide 32 - &amp;quot;How Maryland Monitors the Case Management of our Local Staff&amp;quot;&quot;/&gt;&lt;property id=&quot;20307&quot; value=&quot;353&quot;/&gt;&lt;/object&gt;&lt;object type=&quot;3&quot; unique_id=&quot;10036&quot;&gt;&lt;property id=&quot;20148&quot; value=&quot;5&quot;/&gt;&lt;property id=&quot;20300&quot; value=&quot;Slide 33 - &amp;quot;Methods for Monitoring&amp;quot;&quot;/&gt;&lt;property id=&quot;20307&quot; value=&quot;352&quot;/&gt;&lt;/object&gt;&lt;object type=&quot;3&quot; unique_id=&quot;10037&quot;&gt;&lt;property id=&quot;20148&quot; value=&quot;5&quot;/&gt;&lt;property id=&quot;20300&quot; value=&quot;Slide 34 - &amp;quot;Our Process&amp;quot;&quot;/&gt;&lt;property id=&quot;20307&quot; value=&quot;354&quot;/&gt;&lt;/object&gt;&lt;object type=&quot;3&quot; unique_id=&quot;10038&quot;&gt;&lt;property id=&quot;20148&quot; value=&quot;5&quot;/&gt;&lt;property id=&quot;20300&quot; value=&quot;Slide 35 - &amp;quot;Action Taken&amp;quot;&quot;/&gt;&lt;property id=&quot;20307&quot; value=&quot;390&quot;/&gt;&lt;/object&gt;&lt;object type=&quot;3&quot; unique_id=&quot;10039&quot;&gt;&lt;property id=&quot;20148&quot; value=&quot;5&quot;/&gt;&lt;property id=&quot;20300&quot; value=&quot;Slide 36 - &amp;quot;Results and Training&amp;quot;&quot;/&gt;&lt;property id=&quot;20307&quot; value=&quot;355&quot;/&gt;&lt;/object&gt;&lt;object type=&quot;3&quot; unique_id=&quot;10040&quot;&gt;&lt;property id=&quot;20148&quot; value=&quot;5&quot;/&gt;&lt;property id=&quot;20300&quot; value=&quot;Slide 37 - &amp;quot;Example of Best Practices&amp;quot;&quot;/&gt;&lt;property id=&quot;20307&quot; value=&quot;391&quot;/&gt;&lt;/object&gt;&lt;object type=&quot;3&quot; unique_id=&quot;10041&quot;&gt;&lt;property id=&quot;20148&quot; value=&quot;5&quot;/&gt;&lt;property id=&quot;20300&quot; value=&quot;Slide 38&quot;/&gt;&lt;property id=&quot;20307&quot; value=&quot;357&quot;/&gt;&lt;/object&gt;&lt;object type=&quot;3&quot; unique_id=&quot;10042&quot;&gt;&lt;property id=&quot;20148&quot; value=&quot;5&quot;/&gt;&lt;property id=&quot;20300&quot; value=&quot;Slide 39&quot;/&gt;&lt;property id=&quot;20307&quot; value=&quot;358&quot;/&gt;&lt;/object&gt;&lt;object type=&quot;3&quot; unique_id=&quot;10043&quot;&gt;&lt;property id=&quot;20148&quot; value=&quot;5&quot;/&gt;&lt;property id=&quot;20300&quot; value=&quot;Slide 40&quot;/&gt;&lt;property id=&quot;20307&quot; value=&quot;386&quot;/&gt;&lt;/object&gt;&lt;object type=&quot;3&quot; unique_id=&quot;10044&quot;&gt;&lt;property id=&quot;20148&quot; value=&quot;5&quot;/&gt;&lt;property id=&quot;20300&quot; value=&quot;Slide 41 - &amp;quot;Case Management Based on Lean Principles&amp;quot;&quot;/&gt;&lt;property id=&quot;20307&quot; value=&quot;359&quot;/&gt;&lt;/object&gt;&lt;object type=&quot;3&quot; unique_id=&quot;10045&quot;&gt;&lt;property id=&quot;20148&quot; value=&quot;5&quot;/&gt;&lt;property id=&quot;20300&quot; value=&quot;Slide 42 - &amp;quot;Lean Management Background&amp;quot;&quot;/&gt;&lt;property id=&quot;20307&quot; value=&quot;360&quot;/&gt;&lt;/object&gt;&lt;object type=&quot;3&quot; unique_id=&quot;10046&quot;&gt;&lt;property id=&quot;20148&quot; value=&quot;5&quot;/&gt;&lt;property id=&quot;20300&quot; value=&quot;Slide 43 - &amp;quot;Arizona TAA Case Management Overhaul&amp;quot;&quot;/&gt;&lt;property id=&quot;20307&quot; value=&quot;361&quot;/&gt;&lt;/object&gt;&lt;object type=&quot;3&quot; unique_id=&quot;10047&quot;&gt;&lt;property id=&quot;20148&quot; value=&quot;5&quot;/&gt;&lt;property id=&quot;20300&quot; value=&quot;Slide 44 - &amp;quot;How could we increase staff/customer engagement for better outcomes?&amp;quot;&quot;/&gt;&lt;property id=&quot;20307&quot; value=&quot;362&quot;/&gt;&lt;/object&gt;&lt;object type=&quot;3&quot; unique_id=&quot;10048&quot;&gt;&lt;property id=&quot;20148&quot; value=&quot;5&quot;/&gt;&lt;property id=&quot;20300&quot; value=&quot;Slide 45 - &amp;quot;Lean Components  Adapted For Case Management&amp;quot;&quot;/&gt;&lt;property id=&quot;20307&quot; value=&quot;364&quot;/&gt;&lt;/object&gt;&lt;object type=&quot;3&quot; unique_id=&quot;10049&quot;&gt;&lt;property id=&quot;20148&quot; value=&quot;5&quot;/&gt;&lt;property id=&quot;20300&quot; value=&quot;Slide 46 - &amp;quot;I. TAA Standard Works&amp;quot;&quot;/&gt;&lt;property id=&quot;20307&quot; value=&quot;365&quot;/&gt;&lt;/object&gt;&lt;object type=&quot;3&quot; unique_id=&quot;10050&quot;&gt;&lt;property id=&quot;20148&quot; value=&quot;5&quot;/&gt;&lt;property id=&quot;20300&quot; value=&quot;Slide 47&quot;/&gt;&lt;property id=&quot;20307&quot; value=&quot;366&quot;/&gt;&lt;/object&gt;&lt;object type=&quot;3&quot; unique_id=&quot;10051&quot;&gt;&lt;property id=&quot;20148&quot; value=&quot;5&quot;/&gt;&lt;property id=&quot;20300&quot; value=&quot;Slide 48 - &amp;quot;Counselor Testimonials:&amp;quot;&quot;/&gt;&lt;property id=&quot;20307&quot; value=&quot;367&quot;/&gt;&lt;/object&gt;&lt;object type=&quot;3&quot; unique_id=&quot;10052&quot;&gt;&lt;property id=&quot;20148&quot; value=&quot;5&quot;/&gt;&lt;property id=&quot;20300&quot; value=&quot;Slide 49 - &amp;quot;II. Visual Management = Flow Boards&amp;quot;&quot;/&gt;&lt;property id=&quot;20307&quot; value=&quot;368&quot;/&gt;&lt;/object&gt;&lt;object type=&quot;3&quot; unique_id=&quot;10053&quot;&gt;&lt;property id=&quot;20148&quot; value=&quot;5&quot;/&gt;&lt;property id=&quot;20300&quot; value=&quot;Slide 50 - &amp;quot;Flow Boards for TAA Case Management&amp;quot;&quot;/&gt;&lt;property id=&quot;20307&quot; value=&quot;369&quot;/&gt;&lt;/object&gt;&lt;object type=&quot;3&quot; unique_id=&quot;10054&quot;&gt;&lt;property id=&quot;20148&quot; value=&quot;5&quot;/&gt;&lt;property id=&quot;20300&quot; value=&quot;Slide 51 - &amp;quot;Flow Board Operation:&amp;quot;&quot;/&gt;&lt;property id=&quot;20307&quot; value=&quot;370&quot;/&gt;&lt;/object&gt;&lt;object type=&quot;3&quot; unique_id=&quot;10055&quot;&gt;&lt;property id=&quot;20148&quot; value=&quot;5&quot;/&gt;&lt;property id=&quot;20300&quot; value=&quot;Slide 52&quot;/&gt;&lt;property id=&quot;20307&quot; value=&quot;371&quot;/&gt;&lt;/object&gt;&lt;object type=&quot;3&quot; unique_id=&quot;10056&quot;&gt;&lt;property id=&quot;20148&quot; value=&quot;5&quot;/&gt;&lt;property id=&quot;20300&quot; value=&quot;Slide 53 - &amp;quot;Examples of Flow Boards:&amp;quot;&quot;/&gt;&lt;property id=&quot;20307&quot; value=&quot;372&quot;/&gt;&lt;/object&gt;&lt;object type=&quot;3&quot; unique_id=&quot;10057&quot;&gt;&lt;property id=&quot;20148&quot; value=&quot;5&quot;/&gt;&lt;property id=&quot;20300&quot; value=&quot;Slide 54 - &amp;quot;Counselor Testimonials:&amp;quot;&quot;/&gt;&lt;property id=&quot;20307&quot; value=&quot;373&quot;/&gt;&lt;/object&gt;&lt;object type=&quot;3&quot; unique_id=&quot;10058&quot;&gt;&lt;property id=&quot;20148&quot; value=&quot;5&quot;/&gt;&lt;property id=&quot;20300&quot; value=&quot;Slide 55 - &amp;quot;III. Lean Management Technique:  Problem Solving&amp;quot;&quot;/&gt;&lt;property id=&quot;20307&quot; value=&quot;374&quot;/&gt;&lt;/object&gt;&lt;object type=&quot;3&quot; unique_id=&quot;10059&quot;&gt;&lt;property id=&quot;20148&quot; value=&quot;5&quot;/&gt;&lt;property id=&quot;20300&quot; value=&quot;Slide 56 - &amp;quot;Evaluate the Problem:&amp;quot;&quot;/&gt;&lt;property id=&quot;20307&quot; value=&quot;375&quot;/&gt;&lt;/object&gt;&lt;object type=&quot;3&quot; unique_id=&quot;10060&quot;&gt;&lt;property id=&quot;20148&quot; value=&quot;5&quot;/&gt;&lt;property id=&quot;20300&quot; value=&quot;Slide 57 - &amp;quot;Problem Solving Process: “Continuous improvement is better than delayed perfection.” Mark Twain&amp;quot;&quot;/&gt;&lt;property id=&quot;20307&quot; value=&quot;376&quot;/&gt;&lt;/object&gt;&lt;object type=&quot;3&quot; unique_id=&quot;10061&quot;&gt;&lt;property id=&quot;20148&quot; value=&quot;5&quot;/&gt;&lt;property id=&quot;20300&quot; value=&quot;Slide 58&quot;/&gt;&lt;property id=&quot;20307&quot; value=&quot;377&quot;/&gt;&lt;/object&gt;&lt;object type=&quot;3&quot; unique_id=&quot;10062&quot;&gt;&lt;property id=&quot;20148&quot; value=&quot;5&quot;/&gt;&lt;property id=&quot;20300&quot; value=&quot;Slide 59 - &amp;quot;Problem: Low number of TAA eligible individuals are returning their applications&amp;quot;&quot;/&gt;&lt;property id=&quot;20307&quot; value=&quot;378&quot;/&gt;&lt;/object&gt;&lt;object type=&quot;3&quot; unique_id=&quot;10063&quot;&gt;&lt;property id=&quot;20148&quot; value=&quot;5&quot;/&gt;&lt;property id=&quot;20300&quot; value=&quot;Slide 60 - &amp;quot;Problem Resolution&amp;quot;&quot;/&gt;&lt;property id=&quot;20307&quot; value=&quot;379&quot;/&gt;&lt;/object&gt;&lt;object type=&quot;3&quot; unique_id=&quot;10064&quot;&gt;&lt;property id=&quot;20148&quot; value=&quot;5&quot;/&gt;&lt;property id=&quot;20300&quot; value=&quot;Slide 61 - &amp;quot;Standard Work – Outreach when TAA Application Has Not Been Returned&amp;quot;&quot;/&gt;&lt;property id=&quot;20307&quot; value=&quot;380&quot;/&gt;&lt;/object&gt;&lt;object type=&quot;3&quot; unique_id=&quot;10065&quot;&gt;&lt;property id=&quot;20148&quot; value=&quot;5&quot;/&gt;&lt;property id=&quot;20300&quot; value=&quot;Slide 62 - &amp;quot;Recap of State Presentation &amp;quot;&quot;/&gt;&lt;property id=&quot;20307&quot; value=&quot;347&quot;/&gt;&lt;/object&gt;&lt;object type=&quot;3&quot; unique_id=&quot;10066&quot;&gt;&lt;property id=&quot;20148&quot; value=&quot;5&quot;/&gt;&lt;property id=&quot;20300&quot; value=&quot;Slide 63 - &amp;quot;And Still There’s More&amp;quot;&quot;/&gt;&lt;property id=&quot;20307&quot; value=&quot;346&quot;/&gt;&lt;/object&gt;&lt;object type=&quot;3&quot; unique_id=&quot;10067&quot;&gt;&lt;property id=&quot;20148&quot; value=&quot;5&quot;/&gt;&lt;property id=&quot;20300&quot; value=&quot;Slide 64 - &amp;quot;The Good News!&amp;amp;#x09;&amp;quot;&quot;/&gt;&lt;property id=&quot;20307&quot; value=&quot;341&quot;/&gt;&lt;/object&gt;&lt;object type=&quot;3&quot; unique_id=&quot;10068&quot;&gt;&lt;property id=&quot;20148&quot; value=&quot;5&quot;/&gt;&lt;property id=&quot;20300&quot; value=&quot;Slide 65 - &amp;quot;Questions and Answers&amp;quot;&quot;/&gt;&lt;property id=&quot;20307&quot; value=&quot;321&quot;/&gt;&lt;/object&gt;&lt;object type=&quot;3&quot; unique_id=&quot;10069&quot;&gt;&lt;property id=&quot;20148&quot; value=&quot;5&quot;/&gt;&lt;property id=&quot;20300&quot; value=&quot;Slide 66&quot;/&gt;&lt;property id=&quot;20307&quot; value=&quot;277&quot;/&gt;&lt;/object&gt;&lt;object type=&quot;3&quot; unique_id=&quot;10070&quot;&gt;&lt;property id=&quot;20148&quot; value=&quot;5&quot;/&gt;&lt;property id=&quot;20300&quot; value=&quot;Slide 67&quot;/&gt;&lt;property id=&quot;20307&quot; value=&quot;284&quot;/&gt;&lt;/object&gt;&lt;object type=&quot;3&quot; unique_id=&quot;10071&quot;&gt;&lt;property id=&quot;20148&quot; value=&quot;5&quot;/&gt;&lt;property id=&quot;20300&quot; value=&quot;Slide 68&quot;/&gt;&lt;property id=&quot;20307&quot; value=&quot;281&quot;/&gt;&lt;/object&gt;&lt;object type=&quot;3&quot; unique_id=&quot;10072&quot;&gt;&lt;property id=&quot;20148&quot; value=&quot;5&quot;/&gt;&lt;property id=&quot;20300&quot; value=&quot;Slide 69&quot;/&gt;&lt;property id=&quot;20307&quot; value=&quot;275&quot;/&gt;&lt;/object&gt;&lt;object type=&quot;3&quot; unique_id=&quot;10073&quot;&gt;&lt;property id=&quot;20148&quot; value=&quot;5&quot;/&gt;&lt;property id=&quot;20300&quot; value=&quot;Slide 70&quot;/&gt;&lt;property id=&quot;20307&quot; value=&quot;282&quot;/&gt;&lt;/object&gt;&lt;/object&gt;&lt;object type=&quot;8&quot; unique_id=&quot;1014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Standard Slides">
  <a:themeElements>
    <a:clrScheme name="WFGPS">
      <a:dk1>
        <a:srgbClr val="242021"/>
      </a:dk1>
      <a:lt1>
        <a:sysClr val="window" lastClr="FFFFFF"/>
      </a:lt1>
      <a:dk2>
        <a:srgbClr val="002C47"/>
      </a:dk2>
      <a:lt2>
        <a:srgbClr val="EEECE1"/>
      </a:lt2>
      <a:accent1>
        <a:srgbClr val="124D95"/>
      </a:accent1>
      <a:accent2>
        <a:srgbClr val="9E1C30"/>
      </a:accent2>
      <a:accent3>
        <a:srgbClr val="303030"/>
      </a:accent3>
      <a:accent4>
        <a:srgbClr val="D9D9D9"/>
      </a:accent4>
      <a:accent5>
        <a:srgbClr val="7A232E"/>
      </a:accent5>
      <a:accent6>
        <a:srgbClr val="0075BF"/>
      </a:accent6>
      <a:hlink>
        <a:srgbClr val="124D95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ractive Slides">
  <a:themeElements>
    <a:clrScheme name="WFGPS">
      <a:dk1>
        <a:srgbClr val="242021"/>
      </a:dk1>
      <a:lt1>
        <a:sysClr val="window" lastClr="FFFFFF"/>
      </a:lt1>
      <a:dk2>
        <a:srgbClr val="002C47"/>
      </a:dk2>
      <a:lt2>
        <a:srgbClr val="EEECE1"/>
      </a:lt2>
      <a:accent1>
        <a:srgbClr val="124D95"/>
      </a:accent1>
      <a:accent2>
        <a:srgbClr val="9E1C30"/>
      </a:accent2>
      <a:accent3>
        <a:srgbClr val="303030"/>
      </a:accent3>
      <a:accent4>
        <a:srgbClr val="D9D9D9"/>
      </a:accent4>
      <a:accent5>
        <a:srgbClr val="7A232E"/>
      </a:accent5>
      <a:accent6>
        <a:srgbClr val="0075BF"/>
      </a:accent6>
      <a:hlink>
        <a:srgbClr val="124D95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7ECA4697952647996E3DCC2F1F08AE" ma:contentTypeVersion="0" ma:contentTypeDescription="Create a new document." ma:contentTypeScope="" ma:versionID="f2c62b2e7a6d721f16ce36fba2ae524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17E154-514E-4C5D-93EA-A1288BAA4E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89D6581-FF20-4325-BA6A-D76F7645C3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CF015E-6999-426A-BC7D-409AC2FCC986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5895</TotalTime>
  <Words>2566</Words>
  <Application>Microsoft Office PowerPoint</Application>
  <PresentationFormat>On-screen Show (4:3)</PresentationFormat>
  <Paragraphs>443</Paragraphs>
  <Slides>70</Slides>
  <Notes>27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2" baseType="lpstr">
      <vt:lpstr>Arial</vt:lpstr>
      <vt:lpstr>Arial Narrow</vt:lpstr>
      <vt:lpstr>Calibri</vt:lpstr>
      <vt:lpstr>Calibri Light</vt:lpstr>
      <vt:lpstr>Impact</vt:lpstr>
      <vt:lpstr>Times New Roman</vt:lpstr>
      <vt:lpstr>Webdings</vt:lpstr>
      <vt:lpstr>Wingdings</vt:lpstr>
      <vt:lpstr>Wingdings 2</vt:lpstr>
      <vt:lpstr>Wingdings 3</vt:lpstr>
      <vt:lpstr>Standard Slides</vt:lpstr>
      <vt:lpstr>Interactive Slides</vt:lpstr>
      <vt:lpstr>PowerPoint Presentation</vt:lpstr>
      <vt:lpstr>TAA  Case Management 101</vt:lpstr>
      <vt:lpstr>PowerPoint Presentation</vt:lpstr>
      <vt:lpstr>PowerPoint Presentation</vt:lpstr>
      <vt:lpstr>PowerPoint Presentation</vt:lpstr>
      <vt:lpstr>POLLING QUESTION: WORD CLOUD</vt:lpstr>
      <vt:lpstr>PowerPoint Presentation</vt:lpstr>
      <vt:lpstr>Why Case Management Matters?</vt:lpstr>
      <vt:lpstr>The Data:  2016 Evaluation</vt:lpstr>
      <vt:lpstr>2016 Evaluation</vt:lpstr>
      <vt:lpstr>2016 Evaluation</vt:lpstr>
      <vt:lpstr>What is  Case Management?</vt:lpstr>
      <vt:lpstr>The Basics</vt:lpstr>
      <vt:lpstr>Evaluating the 6 Criteria for TAA Training Approval</vt:lpstr>
      <vt:lpstr>Post Training Approval </vt:lpstr>
      <vt:lpstr>Special Notes </vt:lpstr>
      <vt:lpstr>PowerPoint Presentation</vt:lpstr>
      <vt:lpstr>Thoughts from the monitors. </vt:lpstr>
      <vt:lpstr>PowerPoint Presentation</vt:lpstr>
      <vt:lpstr>It’s the Heart of Our Work</vt:lpstr>
      <vt:lpstr>PowerPoint Presentation</vt:lpstr>
      <vt:lpstr>What is “Good” Case Management? </vt:lpstr>
      <vt:lpstr> Components of Good Case Management </vt:lpstr>
      <vt:lpstr>State Best Practices</vt:lpstr>
      <vt:lpstr>State Presentations – Ideas for Discussion </vt:lpstr>
      <vt:lpstr>PowerPoint Presentation</vt:lpstr>
      <vt:lpstr>Case Management in Tennessee</vt:lpstr>
      <vt:lpstr>PowerPoint Presentation</vt:lpstr>
      <vt:lpstr>Utah </vt:lpstr>
      <vt:lpstr>Utah</vt:lpstr>
      <vt:lpstr>PowerPoint Presentation</vt:lpstr>
      <vt:lpstr>How Maryland Monitors the Case Management of our Local Staff</vt:lpstr>
      <vt:lpstr>Methods for Monitoring</vt:lpstr>
      <vt:lpstr>Our Process</vt:lpstr>
      <vt:lpstr>Action Taken</vt:lpstr>
      <vt:lpstr>Results and Training</vt:lpstr>
      <vt:lpstr>Example of Best Practices</vt:lpstr>
      <vt:lpstr>PowerPoint Presentation</vt:lpstr>
      <vt:lpstr>PowerPoint Presentation</vt:lpstr>
      <vt:lpstr>PowerPoint Presentation</vt:lpstr>
      <vt:lpstr>Case Management Based on Lean Principles</vt:lpstr>
      <vt:lpstr>Lean Management Background</vt:lpstr>
      <vt:lpstr>Arizona TAA Case Management Overhaul</vt:lpstr>
      <vt:lpstr>How could we increase staff/customer engagement for better outcomes?</vt:lpstr>
      <vt:lpstr>Lean Components  Adapted For Case Management</vt:lpstr>
      <vt:lpstr>I. TAA Standard Works</vt:lpstr>
      <vt:lpstr>PowerPoint Presentation</vt:lpstr>
      <vt:lpstr>Counselor Testimonials:</vt:lpstr>
      <vt:lpstr>II. Visual Management = Flow Boards</vt:lpstr>
      <vt:lpstr>Flow Boards for TAA Case Management</vt:lpstr>
      <vt:lpstr>Flow Board Operation:</vt:lpstr>
      <vt:lpstr>PowerPoint Presentation</vt:lpstr>
      <vt:lpstr>Examples of Flow Boards:</vt:lpstr>
      <vt:lpstr>Counselor Testimonials:</vt:lpstr>
      <vt:lpstr>III. Lean Management Technique:  Problem Solving</vt:lpstr>
      <vt:lpstr>Evaluate the Problem:</vt:lpstr>
      <vt:lpstr>Problem Solving Process: “Continuous improvement is better than delayed perfection.” Mark Twain</vt:lpstr>
      <vt:lpstr>PowerPoint Presentation</vt:lpstr>
      <vt:lpstr>Problem: Low number of TAA eligible individuals are returning their applications</vt:lpstr>
      <vt:lpstr>Problem Resolution</vt:lpstr>
      <vt:lpstr>Standard Work – Outreach when TAA Application Has Not Been Returned</vt:lpstr>
      <vt:lpstr>Recap of State Presentation </vt:lpstr>
      <vt:lpstr>And Still There’s More</vt:lpstr>
      <vt:lpstr>The Good News! </vt:lpstr>
      <vt:lpstr>Questions and Answers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Robbins</dc:creator>
  <cp:lastModifiedBy>Laura Casertano</cp:lastModifiedBy>
  <cp:revision>261</cp:revision>
  <dcterms:created xsi:type="dcterms:W3CDTF">2017-06-21T17:13:53Z</dcterms:created>
  <dcterms:modified xsi:type="dcterms:W3CDTF">2018-11-15T18:53:45Z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0x010100727ECA4697952647996E3DCC2F1F08AE</vt:lpwstr>
  </property>
</Properties>
</file>