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Lst>
  <p:notesMasterIdLst>
    <p:notesMasterId r:id="rId21"/>
  </p:notesMasterIdLst>
  <p:sldIdLst>
    <p:sldId id="256" r:id="rId3"/>
    <p:sldId id="291" r:id="rId4"/>
    <p:sldId id="292" r:id="rId5"/>
    <p:sldId id="293" r:id="rId6"/>
    <p:sldId id="275" r:id="rId7"/>
    <p:sldId id="260" r:id="rId8"/>
    <p:sldId id="285" r:id="rId9"/>
    <p:sldId id="276" r:id="rId10"/>
    <p:sldId id="282" r:id="rId11"/>
    <p:sldId id="284" r:id="rId12"/>
    <p:sldId id="286" r:id="rId13"/>
    <p:sldId id="277" r:id="rId14"/>
    <p:sldId id="278" r:id="rId15"/>
    <p:sldId id="290" r:id="rId16"/>
    <p:sldId id="288" r:id="rId17"/>
    <p:sldId id="287" r:id="rId18"/>
    <p:sldId id="274" r:id="rId19"/>
    <p:sldId id="281"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174A7C"/>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65" autoAdjust="0"/>
    <p:restoredTop sz="96581" autoAdjust="0"/>
  </p:normalViewPr>
  <p:slideViewPr>
    <p:cSldViewPr>
      <p:cViewPr>
        <p:scale>
          <a:sx n="100" d="100"/>
          <a:sy n="100" d="100"/>
        </p:scale>
        <p:origin x="-180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03023614-9F6F-4AB7-BFCE-12C31EC652DA}" type="datetimeFigureOut">
              <a:rPr lang="en-US" smtClean="0"/>
              <a:t>11/16/2018</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9A34F767-E4C7-4203-B800-B302170ED1E4}" type="slidenum">
              <a:rPr lang="en-US" smtClean="0"/>
              <a:t>‹#›</a:t>
            </a:fld>
            <a:endParaRPr lang="en-US"/>
          </a:p>
        </p:txBody>
      </p:sp>
    </p:spTree>
    <p:extLst>
      <p:ext uri="{BB962C8B-B14F-4D97-AF65-F5344CB8AC3E}">
        <p14:creationId xmlns:p14="http://schemas.microsoft.com/office/powerpoint/2010/main" val="379236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2F48-4FEE-401D-A700-3BB856BDC29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26104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2F48-4FEE-401D-A700-3BB856BDC29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7665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2F48-4FEE-401D-A700-3BB856BDC29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2872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143000"/>
            <a:ext cx="68580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70623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143000"/>
            <a:ext cx="6858000" cy="2743200"/>
          </a:xfrm>
          <a:prstGeom prst="rect">
            <a:avLst/>
          </a:prstGeom>
        </p:spPr>
      </p:pic>
    </p:spTree>
    <p:extLst>
      <p:ext uri="{BB962C8B-B14F-4D97-AF65-F5344CB8AC3E}">
        <p14:creationId xmlns:p14="http://schemas.microsoft.com/office/powerpoint/2010/main" val="1823842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dirty="0"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25755"/>
            <a:ext cx="3200400" cy="1280160"/>
          </a:xfrm>
          <a:prstGeom prst="rect">
            <a:avLst/>
          </a:prstGeom>
        </p:spPr>
      </p:pic>
    </p:spTree>
    <p:extLst>
      <p:ext uri="{BB962C8B-B14F-4D97-AF65-F5344CB8AC3E}">
        <p14:creationId xmlns:p14="http://schemas.microsoft.com/office/powerpoint/2010/main" val="83302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325755"/>
            <a:ext cx="320040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121922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2116843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3699230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3174225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7708555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639427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3938599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4150765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28897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357499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8793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8393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3996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8611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3224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solidFill>
                <a:srgbClr val="66666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91327124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hyperlink" Target="mailto:tdlwd.taa@tn.gov"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ric.schweitzer@tn.gov" TargetMode="External"/><Relationship Id="rId2" Type="http://schemas.openxmlformats.org/officeDocument/2006/relationships/hyperlink" Target="mailto:robin.v.wright@tn.gov" TargetMode="External"/><Relationship Id="rId1" Type="http://schemas.openxmlformats.org/officeDocument/2006/relationships/slideLayout" Target="../slideLayouts/slideLayout6.xml"/><Relationship Id="rId6" Type="http://schemas.openxmlformats.org/officeDocument/2006/relationships/hyperlink" Target="mailto:edward.c.jenkins@tn.gov" TargetMode="External"/><Relationship Id="rId5" Type="http://schemas.openxmlformats.org/officeDocument/2006/relationships/hyperlink" Target="mailto:karen.p.carter@tn.gov" TargetMode="External"/><Relationship Id="rId4" Type="http://schemas.openxmlformats.org/officeDocument/2006/relationships/hyperlink" Target="mailto:tracy.bunch@t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TAA Regional Provider Training</a:t>
            </a:r>
            <a:endParaRPr lang="en-US" dirty="0"/>
          </a:p>
        </p:txBody>
      </p:sp>
      <p:sp>
        <p:nvSpPr>
          <p:cNvPr id="3" name="Text Placeholder 2"/>
          <p:cNvSpPr>
            <a:spLocks noGrp="1"/>
          </p:cNvSpPr>
          <p:nvPr>
            <p:ph type="body" sz="quarter" idx="12"/>
          </p:nvPr>
        </p:nvSpPr>
        <p:spPr/>
        <p:txBody>
          <a:bodyPr>
            <a:normAutofit/>
          </a:bodyPr>
          <a:lstStyle/>
          <a:p>
            <a:r>
              <a:rPr lang="en-US" dirty="0" smtClean="0"/>
              <a:t>Fall  2018 </a:t>
            </a:r>
            <a:endParaRPr lang="en-US" dirty="0"/>
          </a:p>
        </p:txBody>
      </p:sp>
      <p:sp>
        <p:nvSpPr>
          <p:cNvPr id="4" name="Text Placeholder 3"/>
          <p:cNvSpPr>
            <a:spLocks noGrp="1"/>
          </p:cNvSpPr>
          <p:nvPr>
            <p:ph type="body" sz="quarter" idx="11"/>
          </p:nvPr>
        </p:nvSpPr>
        <p:spPr/>
        <p:txBody>
          <a:bodyPr/>
          <a:lstStyle/>
          <a:p>
            <a:r>
              <a:rPr lang="en-US" dirty="0" smtClean="0"/>
              <a:t>Karen Carter-King |TAA Career Specialist| 9-26-2018 </a:t>
            </a: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301061925"/>
              </p:ext>
            </p:extLst>
          </p:nvPr>
        </p:nvGraphicFramePr>
        <p:xfrm>
          <a:off x="2743200" y="1219200"/>
          <a:ext cx="3830637" cy="4957763"/>
        </p:xfrm>
        <a:graphic>
          <a:graphicData uri="http://schemas.openxmlformats.org/presentationml/2006/ole">
            <mc:AlternateContent xmlns:mc="http://schemas.openxmlformats.org/markup-compatibility/2006">
              <mc:Choice xmlns:v="urn:schemas-microsoft-com:vml" Requires="v">
                <p:oleObj spid="_x0000_s6156" name="Acrobat Document" r:id="rId3" imgW="5829210" imgH="7543506" progId="AcroExch.Document.7">
                  <p:embed/>
                </p:oleObj>
              </mc:Choice>
              <mc:Fallback>
                <p:oleObj name="Acrobat Document" r:id="rId3" imgW="5829210" imgH="7543506" progId="AcroExch.Document.7">
                  <p:embed/>
                  <p:pic>
                    <p:nvPicPr>
                      <p:cNvPr id="0" name=""/>
                      <p:cNvPicPr/>
                      <p:nvPr/>
                    </p:nvPicPr>
                    <p:blipFill>
                      <a:blip r:embed="rId4"/>
                      <a:stretch>
                        <a:fillRect/>
                      </a:stretch>
                    </p:blipFill>
                    <p:spPr>
                      <a:xfrm>
                        <a:off x="2743200" y="1219200"/>
                        <a:ext cx="3830637" cy="4957763"/>
                      </a:xfrm>
                      <a:prstGeom prst="rect">
                        <a:avLst/>
                      </a:prstGeom>
                    </p:spPr>
                  </p:pic>
                </p:oleObj>
              </mc:Fallback>
            </mc:AlternateContent>
          </a:graphicData>
        </a:graphic>
      </p:graphicFrame>
    </p:spTree>
    <p:extLst>
      <p:ext uri="{BB962C8B-B14F-4D97-AF65-F5344CB8AC3E}">
        <p14:creationId xmlns:p14="http://schemas.microsoft.com/office/powerpoint/2010/main" val="350509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Invoicing and Payments</a:t>
            </a:r>
          </a:p>
        </p:txBody>
      </p:sp>
      <p:sp>
        <p:nvSpPr>
          <p:cNvPr id="5" name="Content Placeholder 4"/>
          <p:cNvSpPr>
            <a:spLocks noGrp="1"/>
          </p:cNvSpPr>
          <p:nvPr>
            <p:ph idx="1"/>
          </p:nvPr>
        </p:nvSpPr>
        <p:spPr>
          <a:xfrm>
            <a:off x="228600" y="1193800"/>
            <a:ext cx="8763000" cy="4958465"/>
          </a:xfrm>
        </p:spPr>
        <p:txBody>
          <a:bodyPr>
            <a:noAutofit/>
          </a:bodyPr>
          <a:lstStyle/>
          <a:p>
            <a:pPr marL="0" indent="0">
              <a:buNone/>
            </a:pPr>
            <a:r>
              <a:rPr lang="en-US" sz="2000" b="1" dirty="0"/>
              <a:t>All invoices should be submitted to: </a:t>
            </a:r>
            <a:endParaRPr lang="en-US" sz="2000" b="1" dirty="0" smtClean="0"/>
          </a:p>
          <a:p>
            <a:pPr marL="0" indent="0">
              <a:buNone/>
            </a:pPr>
            <a:r>
              <a:rPr lang="en-US" sz="2000" u="sng" dirty="0" smtClean="0">
                <a:solidFill>
                  <a:srgbClr val="0070C0"/>
                </a:solidFill>
                <a:hlinkClick r:id="rId2"/>
              </a:rPr>
              <a:t>tdlwd.taa@tn.gov</a:t>
            </a:r>
            <a:endParaRPr lang="en-US" sz="2000" dirty="0">
              <a:solidFill>
                <a:srgbClr val="0070C0"/>
              </a:solidFill>
            </a:endParaRPr>
          </a:p>
          <a:p>
            <a:endParaRPr lang="en-US" sz="2000" dirty="0" smtClean="0"/>
          </a:p>
          <a:p>
            <a:pPr marL="0" indent="0">
              <a:buNone/>
            </a:pPr>
            <a:r>
              <a:rPr lang="en-US" sz="2000" dirty="0" smtClean="0"/>
              <a:t>Payment </a:t>
            </a:r>
            <a:r>
              <a:rPr lang="en-US" sz="2000" dirty="0"/>
              <a:t>of approved training facility or vendor costs will be processed upon receipt </a:t>
            </a:r>
            <a:r>
              <a:rPr lang="en-US" sz="2000" dirty="0" smtClean="0"/>
              <a:t>of </a:t>
            </a:r>
            <a:r>
              <a:rPr lang="en-US" sz="2000" dirty="0"/>
              <a:t>following: </a:t>
            </a:r>
            <a:endParaRPr lang="en-US" dirty="0" smtClean="0"/>
          </a:p>
          <a:p>
            <a:pPr marL="685800" lvl="2"/>
            <a:r>
              <a:rPr lang="en-US" sz="2000" dirty="0" smtClean="0"/>
              <a:t>Signed </a:t>
            </a:r>
            <a:r>
              <a:rPr lang="en-US" sz="2000" dirty="0"/>
              <a:t>VoucherTA-2 (Form </a:t>
            </a:r>
            <a:r>
              <a:rPr lang="en-US" sz="2000" dirty="0" smtClean="0"/>
              <a:t>LB-1121)</a:t>
            </a:r>
          </a:p>
          <a:p>
            <a:pPr marL="685800" lvl="2"/>
            <a:r>
              <a:rPr lang="en-US" sz="2000" dirty="0" smtClean="0"/>
              <a:t>Invoice </a:t>
            </a:r>
            <a:r>
              <a:rPr lang="en-US" sz="2000" dirty="0"/>
              <a:t>with cost the breakdown for the current term from the training </a:t>
            </a:r>
            <a:r>
              <a:rPr lang="en-US" sz="2000" dirty="0" smtClean="0"/>
              <a:t>institution</a:t>
            </a:r>
          </a:p>
          <a:p>
            <a:pPr lvl="1">
              <a:buFont typeface="Arial" panose="020B0604020202020204" pitchFamily="34" charset="0"/>
              <a:buChar char="•"/>
            </a:pPr>
            <a:r>
              <a:rPr lang="en-US" dirty="0" smtClean="0"/>
              <a:t>The </a:t>
            </a:r>
            <a:r>
              <a:rPr lang="en-US" dirty="0"/>
              <a:t>Voucher must be signed by an authorized school official (person who signed the signature of authority.) </a:t>
            </a:r>
          </a:p>
          <a:p>
            <a:pPr lvl="1">
              <a:buFont typeface="Arial" panose="020B0604020202020204" pitchFamily="34" charset="0"/>
              <a:buChar char="•"/>
            </a:pPr>
            <a:r>
              <a:rPr lang="en-US" dirty="0" smtClean="0"/>
              <a:t>Each </a:t>
            </a:r>
            <a:r>
              <a:rPr lang="en-US" dirty="0"/>
              <a:t>TA-2 and backup invoice must have a unique invoice number in order to be processed</a:t>
            </a:r>
            <a:r>
              <a:rPr lang="en-US" dirty="0" smtClean="0"/>
              <a:t>.</a:t>
            </a:r>
          </a:p>
          <a:p>
            <a:pPr lvl="1">
              <a:buFont typeface="Arial" panose="020B0604020202020204" pitchFamily="34" charset="0"/>
              <a:buChar char="•"/>
            </a:pPr>
            <a:r>
              <a:rPr lang="en-US" dirty="0"/>
              <a:t>Jobs4TN SID number will replace SSN on the TA-2.</a:t>
            </a:r>
          </a:p>
          <a:p>
            <a:pPr lvl="1">
              <a:buFont typeface="Arial" panose="020B0604020202020204" pitchFamily="34" charset="0"/>
              <a:buChar char="•"/>
            </a:pPr>
            <a:r>
              <a:rPr lang="en-US" dirty="0"/>
              <a:t>There should be no highlighting on either document.</a:t>
            </a:r>
          </a:p>
          <a:p>
            <a:pPr lvl="1">
              <a:buFont typeface="Arial" panose="020B0604020202020204" pitchFamily="34" charset="0"/>
              <a:buChar char="•"/>
            </a:pPr>
            <a:endParaRPr lang="en-US" dirty="0" smtClean="0"/>
          </a:p>
          <a:p>
            <a:pPr marL="457200" lvl="1" indent="0">
              <a:buNone/>
            </a:pPr>
            <a:endParaRPr lang="en-US" dirty="0"/>
          </a:p>
          <a:p>
            <a:pPr marL="0" indent="0">
              <a:buNone/>
            </a:pPr>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37819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Invoicing and Payments</a:t>
            </a:r>
          </a:p>
        </p:txBody>
      </p:sp>
      <p:sp>
        <p:nvSpPr>
          <p:cNvPr id="5" name="Content Placeholder 4"/>
          <p:cNvSpPr>
            <a:spLocks noGrp="1"/>
          </p:cNvSpPr>
          <p:nvPr>
            <p:ph idx="1"/>
          </p:nvPr>
        </p:nvSpPr>
        <p:spPr>
          <a:xfrm>
            <a:off x="228600" y="1193800"/>
            <a:ext cx="8763000" cy="4958465"/>
          </a:xfrm>
        </p:spPr>
        <p:txBody>
          <a:bodyPr>
            <a:noAutofit/>
          </a:bodyPr>
          <a:lstStyle/>
          <a:p>
            <a:pPr lvl="1">
              <a:buFont typeface="Arial" panose="020B0604020202020204" pitchFamily="34" charset="0"/>
              <a:buChar char="•"/>
            </a:pPr>
            <a:r>
              <a:rPr lang="en-US" dirty="0" smtClean="0"/>
              <a:t>The </a:t>
            </a:r>
            <a:r>
              <a:rPr lang="en-US" dirty="0"/>
              <a:t>amount listed on the TA-2 must match the amount listed on the </a:t>
            </a:r>
            <a:r>
              <a:rPr lang="en-US" dirty="0" smtClean="0"/>
              <a:t>vendor's invoice.</a:t>
            </a:r>
          </a:p>
          <a:p>
            <a:pPr lvl="1">
              <a:buFont typeface="Arial" panose="020B0604020202020204" pitchFamily="34" charset="0"/>
              <a:buChar char="•"/>
            </a:pPr>
            <a:r>
              <a:rPr lang="en-US" dirty="0" smtClean="0"/>
              <a:t>The </a:t>
            </a:r>
            <a:r>
              <a:rPr lang="en-US" dirty="0"/>
              <a:t>charges on the bill must be for the term the voucher is </a:t>
            </a:r>
            <a:r>
              <a:rPr lang="en-US" dirty="0" smtClean="0"/>
              <a:t>issued.</a:t>
            </a:r>
          </a:p>
          <a:p>
            <a:pPr lvl="1">
              <a:buFont typeface="Arial" panose="020B0604020202020204" pitchFamily="34" charset="0"/>
              <a:buChar char="•"/>
            </a:pPr>
            <a:r>
              <a:rPr lang="en-US" dirty="0" smtClean="0"/>
              <a:t>The </a:t>
            </a:r>
            <a:r>
              <a:rPr lang="en-US" dirty="0"/>
              <a:t>TAA Fiscal Specialist </a:t>
            </a:r>
            <a:r>
              <a:rPr lang="en-US" dirty="0" smtClean="0"/>
              <a:t>or </a:t>
            </a:r>
            <a:r>
              <a:rPr lang="en-US" dirty="0"/>
              <a:t>his/her backup will review each invoice for completeness and </a:t>
            </a:r>
            <a:r>
              <a:rPr lang="en-US" dirty="0" smtClean="0"/>
              <a:t>accuracy.</a:t>
            </a:r>
            <a:endParaRPr lang="en-US" dirty="0"/>
          </a:p>
          <a:p>
            <a:pPr lvl="1">
              <a:buFont typeface="Arial" panose="020B0604020202020204" pitchFamily="34" charset="0"/>
              <a:buChar char="•"/>
            </a:pPr>
            <a:r>
              <a:rPr lang="en-US" sz="2000" dirty="0" smtClean="0"/>
              <a:t>If any changes are necessary, the TAA Specialist </a:t>
            </a:r>
            <a:r>
              <a:rPr lang="en-US" sz="2000" dirty="0"/>
              <a:t>will make </a:t>
            </a:r>
            <a:r>
              <a:rPr lang="en-US" sz="2000" dirty="0" smtClean="0"/>
              <a:t>changes </a:t>
            </a:r>
            <a:r>
              <a:rPr lang="en-US" sz="2000" dirty="0"/>
              <a:t>to the internal </a:t>
            </a:r>
            <a:r>
              <a:rPr lang="en-US" sz="2000" dirty="0" smtClean="0"/>
              <a:t>Voucher before approving and processing payment.</a:t>
            </a:r>
          </a:p>
          <a:p>
            <a:pPr marL="457200" lvl="1" indent="0">
              <a:buNone/>
            </a:pPr>
            <a:endParaRPr lang="en-US" sz="2000" dirty="0"/>
          </a:p>
          <a:p>
            <a:pPr marL="0" indent="0">
              <a:buNone/>
            </a:pPr>
            <a:r>
              <a:rPr lang="en-US" sz="2000" dirty="0" smtClean="0"/>
              <a:t>NOTE</a:t>
            </a:r>
            <a:r>
              <a:rPr lang="en-US" sz="2000" dirty="0"/>
              <a:t>:</a:t>
            </a:r>
            <a:r>
              <a:rPr lang="en-US" sz="2000" i="1" dirty="0"/>
              <a:t>  If an invoice amount is greater than the amount on the voucher issued, additional documentation will be request that justifies the increased cost. Provider’s should provide information on what changed (tuition increased), book cost increased), etc. Provider can make written notation on the voucher showing cost changes.</a:t>
            </a:r>
          </a:p>
          <a:p>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2432924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Participant Benchmarks</a:t>
            </a:r>
          </a:p>
        </p:txBody>
      </p:sp>
      <p:sp>
        <p:nvSpPr>
          <p:cNvPr id="5" name="Content Placeholder 4"/>
          <p:cNvSpPr>
            <a:spLocks noGrp="1"/>
          </p:cNvSpPr>
          <p:nvPr>
            <p:ph idx="1"/>
          </p:nvPr>
        </p:nvSpPr>
        <p:spPr>
          <a:xfrm>
            <a:off x="228600" y="1193800"/>
            <a:ext cx="8763000" cy="4958465"/>
          </a:xfrm>
        </p:spPr>
        <p:txBody>
          <a:bodyPr>
            <a:noAutofit/>
          </a:bodyPr>
          <a:lstStyle/>
          <a:p>
            <a:pPr marL="0" indent="0">
              <a:buNone/>
            </a:pPr>
            <a:r>
              <a:rPr lang="en-US" sz="2000" b="1" dirty="0"/>
              <a:t>TAA law requires participants </a:t>
            </a:r>
            <a:r>
              <a:rPr lang="en-US" sz="2000" b="1" dirty="0" smtClean="0"/>
              <a:t>to </a:t>
            </a:r>
            <a:r>
              <a:rPr lang="en-US" sz="2000" b="1" dirty="0"/>
              <a:t>report to their TAA Representative for progress report(Benchmarks) to be completed every 60 days (or less).</a:t>
            </a:r>
          </a:p>
          <a:p>
            <a:r>
              <a:rPr lang="en-US" sz="2000" dirty="0"/>
              <a:t>On average Benchmark reviews will occur about mid term and end of term for each participant.</a:t>
            </a:r>
          </a:p>
          <a:p>
            <a:r>
              <a:rPr lang="en-US" sz="2000" b="1" dirty="0"/>
              <a:t>Mid-term Benchmarks </a:t>
            </a:r>
            <a:r>
              <a:rPr lang="en-US" sz="2000" dirty="0"/>
              <a:t>should include a progress report from instructor or </a:t>
            </a:r>
            <a:r>
              <a:rPr lang="en-US" sz="2000" dirty="0" smtClean="0"/>
              <a:t> a copy of grades/progress </a:t>
            </a:r>
            <a:r>
              <a:rPr lang="en-US" sz="2000" dirty="0"/>
              <a:t>to date. </a:t>
            </a:r>
            <a:endParaRPr lang="en-US" sz="2000" dirty="0" smtClean="0"/>
          </a:p>
          <a:p>
            <a:pPr marL="0" indent="0">
              <a:buNone/>
            </a:pPr>
            <a:endParaRPr lang="en-US" sz="2000" dirty="0"/>
          </a:p>
          <a:p>
            <a:r>
              <a:rPr lang="en-US" sz="2000" b="1" dirty="0"/>
              <a:t>End of term Benchmarks requirements:</a:t>
            </a:r>
          </a:p>
          <a:p>
            <a:pPr lvl="1">
              <a:buFont typeface="Wingdings" panose="05000000000000000000" pitchFamily="2" charset="2"/>
              <a:buChar char="q"/>
            </a:pPr>
            <a:r>
              <a:rPr lang="en-US" dirty="0"/>
              <a:t>Grades</a:t>
            </a:r>
          </a:p>
          <a:p>
            <a:pPr lvl="1">
              <a:buFont typeface="Wingdings" panose="05000000000000000000" pitchFamily="2" charset="2"/>
              <a:buChar char="q"/>
            </a:pPr>
            <a:r>
              <a:rPr lang="en-US" dirty="0"/>
              <a:t>Updated Academic Plan/Course Outline (must show classes participant is registered for next term)</a:t>
            </a:r>
          </a:p>
          <a:p>
            <a:pPr lvl="1">
              <a:buFont typeface="Wingdings" panose="05000000000000000000" pitchFamily="2" charset="2"/>
              <a:buChar char="q"/>
            </a:pPr>
            <a:r>
              <a:rPr lang="en-US" dirty="0"/>
              <a:t>Updated Costs breakdowns </a:t>
            </a:r>
            <a:r>
              <a:rPr lang="en-US" dirty="0" smtClean="0"/>
              <a:t>(show </a:t>
            </a:r>
            <a:r>
              <a:rPr lang="en-US" dirty="0"/>
              <a:t>participant cost for next term)</a:t>
            </a:r>
          </a:p>
          <a:p>
            <a:pPr marL="0" indent="0">
              <a:buNone/>
            </a:pPr>
            <a:endParaRPr lang="en-US" sz="2000" dirty="0"/>
          </a:p>
          <a:p>
            <a:pPr marL="0" indent="0">
              <a:buNone/>
            </a:pPr>
            <a:endParaRPr lang="en-US" sz="1800" dirty="0"/>
          </a:p>
          <a:p>
            <a:pPr marL="0" indent="0">
              <a:lnSpc>
                <a:spcPct val="114000"/>
              </a:lnSpc>
              <a:buNone/>
            </a:pPr>
            <a:endParaRPr lang="en-US" sz="1800" dirty="0" smtClean="0"/>
          </a:p>
        </p:txBody>
      </p:sp>
    </p:spTree>
    <p:extLst>
      <p:ext uri="{BB962C8B-B14F-4D97-AF65-F5344CB8AC3E}">
        <p14:creationId xmlns:p14="http://schemas.microsoft.com/office/powerpoint/2010/main" val="3658173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Participant Benchmarks</a:t>
            </a:r>
          </a:p>
        </p:txBody>
      </p:sp>
      <p:sp>
        <p:nvSpPr>
          <p:cNvPr id="5" name="Content Placeholder 4"/>
          <p:cNvSpPr>
            <a:spLocks noGrp="1"/>
          </p:cNvSpPr>
          <p:nvPr>
            <p:ph idx="1"/>
          </p:nvPr>
        </p:nvSpPr>
        <p:spPr>
          <a:xfrm>
            <a:off x="228600" y="1193800"/>
            <a:ext cx="8763000" cy="4958465"/>
          </a:xfrm>
        </p:spPr>
        <p:txBody>
          <a:bodyPr>
            <a:noAutofit/>
          </a:bodyPr>
          <a:lstStyle/>
          <a:p>
            <a:pPr marL="0" indent="0">
              <a:buNone/>
            </a:pPr>
            <a:endParaRPr lang="en-US" sz="1600" dirty="0"/>
          </a:p>
          <a:p>
            <a:r>
              <a:rPr lang="en-US" sz="2000" b="1" dirty="0"/>
              <a:t>Why does TAA required update documents</a:t>
            </a:r>
            <a:r>
              <a:rPr lang="en-US" sz="2000" b="1" dirty="0" smtClean="0"/>
              <a:t>?</a:t>
            </a:r>
          </a:p>
          <a:p>
            <a:endParaRPr lang="en-US" sz="2000" b="1" dirty="0"/>
          </a:p>
          <a:p>
            <a:pPr lvl="1">
              <a:buFont typeface="Wingdings" panose="05000000000000000000" pitchFamily="2" charset="2"/>
              <a:buChar char="q"/>
            </a:pPr>
            <a:r>
              <a:rPr lang="en-US" dirty="0"/>
              <a:t>To verify participant is meeting his/her Benchmark</a:t>
            </a:r>
            <a:r>
              <a:rPr lang="en-US" dirty="0" smtClean="0"/>
              <a:t>.</a:t>
            </a:r>
          </a:p>
          <a:p>
            <a:pPr lvl="1">
              <a:buFont typeface="Wingdings" panose="05000000000000000000" pitchFamily="2" charset="2"/>
              <a:buChar char="q"/>
            </a:pPr>
            <a:endParaRPr lang="en-US" dirty="0"/>
          </a:p>
          <a:p>
            <a:pPr lvl="1">
              <a:buFont typeface="Wingdings" panose="05000000000000000000" pitchFamily="2" charset="2"/>
              <a:buChar char="q"/>
            </a:pPr>
            <a:r>
              <a:rPr lang="en-US" dirty="0"/>
              <a:t>To verify participant is taking classes that are in their academic </a:t>
            </a:r>
            <a:r>
              <a:rPr lang="en-US" dirty="0" smtClean="0"/>
              <a:t>plan</a:t>
            </a:r>
          </a:p>
          <a:p>
            <a:pPr lvl="1">
              <a:buFont typeface="Wingdings" panose="05000000000000000000" pitchFamily="2" charset="2"/>
              <a:buChar char="q"/>
            </a:pPr>
            <a:endParaRPr lang="en-US" dirty="0"/>
          </a:p>
          <a:p>
            <a:pPr lvl="1">
              <a:buFont typeface="Wingdings" panose="05000000000000000000" pitchFamily="2" charset="2"/>
              <a:buChar char="q"/>
            </a:pPr>
            <a:r>
              <a:rPr lang="en-US" dirty="0"/>
              <a:t>To  review and/or verify any cost increase</a:t>
            </a:r>
            <a:r>
              <a:rPr lang="en-US" dirty="0" smtClean="0"/>
              <a:t>.</a:t>
            </a:r>
          </a:p>
          <a:p>
            <a:pPr marL="457200" lvl="1" indent="0">
              <a:buNone/>
            </a:pPr>
            <a:endParaRPr lang="en-US" dirty="0"/>
          </a:p>
          <a:p>
            <a:pPr lvl="1">
              <a:buFont typeface="Wingdings" panose="05000000000000000000" pitchFamily="2" charset="2"/>
              <a:buChar char="q"/>
            </a:pPr>
            <a:r>
              <a:rPr lang="en-US" dirty="0"/>
              <a:t>To generate the voucher for the upcoming term.</a:t>
            </a:r>
          </a:p>
          <a:p>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3623861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a:t>
            </a:r>
            <a:r>
              <a:rPr lang="en-US" dirty="0" smtClean="0"/>
              <a:t>Weekly Certifications</a:t>
            </a:r>
            <a:endParaRPr lang="en-US" dirty="0"/>
          </a:p>
        </p:txBody>
      </p:sp>
      <p:sp>
        <p:nvSpPr>
          <p:cNvPr id="5" name="Content Placeholder 4"/>
          <p:cNvSpPr>
            <a:spLocks noGrp="1"/>
          </p:cNvSpPr>
          <p:nvPr>
            <p:ph idx="1"/>
          </p:nvPr>
        </p:nvSpPr>
        <p:spPr>
          <a:xfrm>
            <a:off x="228600" y="1066800"/>
            <a:ext cx="8763000" cy="5085465"/>
          </a:xfrm>
        </p:spPr>
        <p:txBody>
          <a:bodyPr>
            <a:noAutofit/>
          </a:bodyPr>
          <a:lstStyle/>
          <a:p>
            <a:pPr marL="0" indent="0">
              <a:buNone/>
            </a:pPr>
            <a:r>
              <a:rPr lang="en-US" sz="2000" b="1" dirty="0" smtClean="0"/>
              <a:t>Weekly </a:t>
            </a:r>
            <a:r>
              <a:rPr lang="en-US" sz="2000" b="1" dirty="0"/>
              <a:t>Request for Allowance by Worker in Training </a:t>
            </a:r>
            <a:r>
              <a:rPr lang="en-US" sz="2000" b="1" dirty="0" smtClean="0"/>
              <a:t>LB-0429? </a:t>
            </a:r>
          </a:p>
          <a:p>
            <a:pPr marL="0" indent="0">
              <a:buNone/>
            </a:pPr>
            <a:endParaRPr lang="en-US" sz="2000" b="1" dirty="0"/>
          </a:p>
          <a:p>
            <a:r>
              <a:rPr lang="en-US" sz="2000" dirty="0"/>
              <a:t>The TAA participant is required to </a:t>
            </a:r>
            <a:r>
              <a:rPr lang="en-US" sz="2000" dirty="0" smtClean="0"/>
              <a:t>provide the </a:t>
            </a:r>
            <a:r>
              <a:rPr lang="en-US" sz="2000" dirty="0"/>
              <a:t>signed </a:t>
            </a:r>
            <a:r>
              <a:rPr lang="en-US" sz="2000" dirty="0" smtClean="0"/>
              <a:t>completed form to their local TAA Case Manager every </a:t>
            </a:r>
            <a:r>
              <a:rPr lang="en-US" sz="2000" dirty="0"/>
              <a:t>week while he/she is in training. </a:t>
            </a:r>
            <a:endParaRPr lang="en-US" sz="2000" dirty="0" smtClean="0"/>
          </a:p>
          <a:p>
            <a:endParaRPr lang="en-US" sz="2000" dirty="0"/>
          </a:p>
          <a:p>
            <a:r>
              <a:rPr lang="en-US" sz="2000" dirty="0"/>
              <a:t> The form shows that the participant is attending training as required by law.  </a:t>
            </a:r>
            <a:endParaRPr lang="en-US" sz="2000" dirty="0" smtClean="0"/>
          </a:p>
          <a:p>
            <a:endParaRPr lang="en-US" sz="2000" dirty="0"/>
          </a:p>
          <a:p>
            <a:r>
              <a:rPr lang="en-US" sz="2000" dirty="0"/>
              <a:t>It is used to verify attendance for UI &amp; TRA payments</a:t>
            </a:r>
            <a:r>
              <a:rPr lang="en-US" sz="2000" dirty="0" smtClean="0"/>
              <a:t>.</a:t>
            </a:r>
          </a:p>
          <a:p>
            <a:endParaRPr lang="en-US" sz="2000" dirty="0"/>
          </a:p>
          <a:p>
            <a:r>
              <a:rPr lang="en-US" sz="2000" dirty="0"/>
              <a:t> It is used to verify travel days for travel </a:t>
            </a:r>
            <a:r>
              <a:rPr lang="en-US" sz="2000" dirty="0" smtClean="0"/>
              <a:t>reimbursement</a:t>
            </a:r>
          </a:p>
          <a:p>
            <a:endParaRPr lang="en-US" sz="2000" dirty="0" smtClean="0"/>
          </a:p>
          <a:p>
            <a:pPr marL="0" indent="0">
              <a:buNone/>
            </a:pPr>
            <a:r>
              <a:rPr lang="en-US" sz="1400" i="1" dirty="0" smtClean="0"/>
              <a:t>Informational </a:t>
            </a:r>
            <a:r>
              <a:rPr lang="en-US" sz="1400" i="1" dirty="0"/>
              <a:t>Note: Participants cannot sign their form before the Saturday claim week ending date. It is then submitted to the TAA/TRA Units on the following Monday for processing.</a:t>
            </a:r>
          </a:p>
          <a:p>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2103416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TAA </a:t>
            </a:r>
            <a:r>
              <a:rPr lang="en-US" dirty="0" smtClean="0"/>
              <a:t>Weekly Certifications</a:t>
            </a:r>
            <a:endParaRPr lang="en-US" dirty="0"/>
          </a:p>
        </p:txBody>
      </p:sp>
      <p:sp>
        <p:nvSpPr>
          <p:cNvPr id="5" name="Content Placeholder 4"/>
          <p:cNvSpPr>
            <a:spLocks noGrp="1"/>
          </p:cNvSpPr>
          <p:nvPr>
            <p:ph idx="1"/>
          </p:nvPr>
        </p:nvSpPr>
        <p:spPr>
          <a:xfrm>
            <a:off x="228600" y="1193800"/>
            <a:ext cx="8763000" cy="4958465"/>
          </a:xfrm>
        </p:spPr>
        <p:txBody>
          <a:bodyPr>
            <a:noAutofit/>
          </a:bodyPr>
          <a:lstStyle/>
          <a:p>
            <a:pPr marL="0" indent="0">
              <a:buNone/>
            </a:pPr>
            <a:r>
              <a:rPr lang="en-US" sz="2000" b="1" dirty="0" smtClean="0"/>
              <a:t>As </a:t>
            </a:r>
            <a:r>
              <a:rPr lang="en-US" sz="2000" b="1" dirty="0"/>
              <a:t>the A</a:t>
            </a:r>
            <a:r>
              <a:rPr lang="en-US" sz="2000" b="1" dirty="0" smtClean="0"/>
              <a:t>uthorized </a:t>
            </a:r>
            <a:r>
              <a:rPr lang="en-US" sz="2000" b="1" dirty="0"/>
              <a:t>S</a:t>
            </a:r>
            <a:r>
              <a:rPr lang="en-US" sz="2000" b="1" dirty="0" smtClean="0"/>
              <a:t>chool </a:t>
            </a:r>
            <a:r>
              <a:rPr lang="en-US" sz="2000" b="1" dirty="0"/>
              <a:t>R</a:t>
            </a:r>
            <a:r>
              <a:rPr lang="en-US" sz="2000" b="1" dirty="0" smtClean="0"/>
              <a:t>epresentative:</a:t>
            </a:r>
          </a:p>
          <a:p>
            <a:pPr marL="0" indent="0">
              <a:buNone/>
            </a:pPr>
            <a:endParaRPr lang="en-US" sz="2000" b="1" dirty="0"/>
          </a:p>
          <a:p>
            <a:pPr lvl="1"/>
            <a:r>
              <a:rPr lang="en-US" dirty="0"/>
              <a:t>Review the claim week ending date at top of form and do not sign forms for upcoming weeks. </a:t>
            </a:r>
            <a:endParaRPr lang="en-US" dirty="0" smtClean="0"/>
          </a:p>
          <a:p>
            <a:pPr lvl="1"/>
            <a:endParaRPr lang="en-US" dirty="0"/>
          </a:p>
          <a:p>
            <a:pPr lvl="1"/>
            <a:r>
              <a:rPr lang="en-US" dirty="0"/>
              <a:t>Review sheet specifically (A)(5) to see if the participant has checked the dates they </a:t>
            </a:r>
            <a:r>
              <a:rPr lang="en-US" dirty="0" smtClean="0"/>
              <a:t>attended</a:t>
            </a:r>
          </a:p>
          <a:p>
            <a:pPr lvl="1"/>
            <a:endParaRPr lang="en-US" dirty="0"/>
          </a:p>
          <a:p>
            <a:pPr lvl="1"/>
            <a:r>
              <a:rPr lang="en-US" dirty="0"/>
              <a:t>Complete (D.) Please complete and date no sooner than the last day of each week the participant attends training</a:t>
            </a:r>
            <a:r>
              <a:rPr lang="en-US" dirty="0" smtClean="0"/>
              <a:t>.</a:t>
            </a:r>
          </a:p>
          <a:p>
            <a:pPr lvl="1"/>
            <a:endParaRPr lang="en-US" dirty="0"/>
          </a:p>
          <a:p>
            <a:pPr lvl="1"/>
            <a:r>
              <a:rPr lang="en-US" dirty="0"/>
              <a:t>The participant is responsible to submit the form to the local TAA Representative by email, postal mail, or hand delivering in order for it to be uploaded and Nashville  TAA/TRA Units notified.</a:t>
            </a:r>
          </a:p>
          <a:p>
            <a:pPr marL="0" indent="0">
              <a:buNone/>
            </a:pPr>
            <a:endParaRPr lang="en-US" sz="2000" dirty="0"/>
          </a:p>
          <a:p>
            <a:pPr marL="0" indent="0">
              <a:buNone/>
            </a:pPr>
            <a:endParaRPr lang="en-US" sz="2000" dirty="0"/>
          </a:p>
          <a:p>
            <a:pPr marL="0" indent="0">
              <a:lnSpc>
                <a:spcPct val="114000"/>
              </a:lnSpc>
              <a:buNone/>
            </a:pPr>
            <a:endParaRPr lang="en-US" sz="1800" dirty="0" smtClean="0"/>
          </a:p>
        </p:txBody>
      </p:sp>
    </p:spTree>
    <p:extLst>
      <p:ext uri="{BB962C8B-B14F-4D97-AF65-F5344CB8AC3E}">
        <p14:creationId xmlns:p14="http://schemas.microsoft.com/office/powerpoint/2010/main" val="3499704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g10245\Downloads\us-1-south-trade-in-center-tramw-KyoT9S-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7899" y="1371600"/>
            <a:ext cx="4648201" cy="4495801"/>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599981"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95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2000" fill="hold" nodeType="with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Contact Information</a:t>
            </a:r>
            <a:endParaRPr lang="en-US" dirty="0"/>
          </a:p>
        </p:txBody>
      </p:sp>
      <p:sp>
        <p:nvSpPr>
          <p:cNvPr id="5" name="Content Placeholder 4"/>
          <p:cNvSpPr>
            <a:spLocks noGrp="1"/>
          </p:cNvSpPr>
          <p:nvPr>
            <p:ph idx="1"/>
          </p:nvPr>
        </p:nvSpPr>
        <p:spPr>
          <a:xfrm>
            <a:off x="228600" y="1193801"/>
            <a:ext cx="8763000" cy="4521200"/>
          </a:xfrm>
        </p:spPr>
        <p:txBody>
          <a:bodyPr>
            <a:normAutofit/>
          </a:bodyPr>
          <a:lstStyle/>
          <a:p>
            <a:pPr marL="0" indent="0">
              <a:buNone/>
            </a:pPr>
            <a:endParaRPr lang="en-US" sz="1500" dirty="0"/>
          </a:p>
          <a:p>
            <a:pPr marL="0" indent="0">
              <a:buNone/>
              <a:tabLst>
                <a:tab pos="4229100" algn="l"/>
                <a:tab pos="5943600" algn="l"/>
              </a:tabLst>
            </a:pPr>
            <a:r>
              <a:rPr lang="en-US" sz="1500" b="1" dirty="0" smtClean="0"/>
              <a:t>       Name/Title	Phone:	Email Address</a:t>
            </a:r>
          </a:p>
          <a:p>
            <a:pPr marL="0" indent="0">
              <a:buNone/>
            </a:pPr>
            <a:endParaRPr lang="en-US" sz="1500" b="1" dirty="0" smtClean="0"/>
          </a:p>
          <a:p>
            <a:pPr>
              <a:tabLst>
                <a:tab pos="4229100" algn="l"/>
                <a:tab pos="5943600" algn="l"/>
              </a:tabLst>
            </a:pPr>
            <a:r>
              <a:rPr lang="en-US" sz="1500" b="1" dirty="0" smtClean="0"/>
              <a:t>Robin V. Wright</a:t>
            </a:r>
            <a:r>
              <a:rPr lang="en-US" sz="1500" b="1" dirty="0"/>
              <a:t>-</a:t>
            </a:r>
            <a:r>
              <a:rPr lang="en-US" sz="1500" b="1" dirty="0" smtClean="0"/>
              <a:t>TAA Coordinator 	615-253-6668	</a:t>
            </a:r>
            <a:r>
              <a:rPr lang="en-US" sz="1500" b="1" dirty="0" smtClean="0">
                <a:hlinkClick r:id="rId2"/>
              </a:rPr>
              <a:t>robin.v.wright@tn.gov</a:t>
            </a:r>
            <a:endParaRPr lang="en-US" sz="1500" b="1" dirty="0" smtClean="0"/>
          </a:p>
          <a:p>
            <a:pPr marL="0" indent="0">
              <a:buNone/>
              <a:tabLst>
                <a:tab pos="4229100" algn="l"/>
                <a:tab pos="5943600" algn="l"/>
              </a:tabLst>
            </a:pPr>
            <a:endParaRPr lang="en-US" sz="1500" b="1" dirty="0" smtClean="0"/>
          </a:p>
          <a:p>
            <a:pPr>
              <a:tabLst>
                <a:tab pos="4229100" algn="l"/>
                <a:tab pos="5943600" algn="l"/>
              </a:tabLst>
            </a:pPr>
            <a:r>
              <a:rPr lang="en-US" sz="1500" b="1" dirty="0" smtClean="0"/>
              <a:t>Eric Schweitzer-TAA Specialist	615-532-1007	</a:t>
            </a:r>
            <a:r>
              <a:rPr lang="en-US" sz="1500" b="1" dirty="0" smtClean="0">
                <a:hlinkClick r:id="rId3"/>
              </a:rPr>
              <a:t>eric.schweitzer@tn.gov</a:t>
            </a:r>
            <a:endParaRPr lang="en-US" sz="1500" b="1" dirty="0"/>
          </a:p>
          <a:p>
            <a:pPr marL="0" indent="0">
              <a:buNone/>
            </a:pPr>
            <a:endParaRPr lang="en-US" sz="1500" b="1" dirty="0" smtClean="0"/>
          </a:p>
          <a:p>
            <a:pPr>
              <a:tabLst>
                <a:tab pos="4229100" algn="l"/>
                <a:tab pos="5943600" algn="l"/>
              </a:tabLst>
            </a:pPr>
            <a:r>
              <a:rPr lang="en-US" sz="1500" b="1" dirty="0" smtClean="0"/>
              <a:t>Tracy Bunch-TAA/Career Specialist	615-494-4260	</a:t>
            </a:r>
            <a:r>
              <a:rPr lang="en-US" sz="1500" b="1" dirty="0" smtClean="0">
                <a:hlinkClick r:id="rId4"/>
              </a:rPr>
              <a:t>tracy.bunch@tn.gov</a:t>
            </a:r>
            <a:endParaRPr lang="en-US" sz="1500" b="1" dirty="0" smtClean="0"/>
          </a:p>
          <a:p>
            <a:pPr marL="0" indent="0">
              <a:buNone/>
            </a:pPr>
            <a:r>
              <a:rPr lang="en-US" sz="1500" b="1" dirty="0" smtClean="0"/>
              <a:t>	East TN Region</a:t>
            </a:r>
            <a:endParaRPr lang="en-US" sz="1500" b="1" dirty="0"/>
          </a:p>
          <a:p>
            <a:pPr>
              <a:tabLst>
                <a:tab pos="4229100" algn="l"/>
                <a:tab pos="5943600" algn="l"/>
              </a:tabLst>
            </a:pPr>
            <a:r>
              <a:rPr lang="en-US" sz="1500" b="1" dirty="0" smtClean="0"/>
              <a:t>Karen Carter-King-TAA/Career Specialist	615-206-6642	</a:t>
            </a:r>
            <a:r>
              <a:rPr lang="en-US" sz="1500" b="1" dirty="0" smtClean="0">
                <a:hlinkClick r:id="rId5"/>
              </a:rPr>
              <a:t>karen.p.carter@tn.gov</a:t>
            </a:r>
            <a:endParaRPr lang="en-US" sz="1500" b="1" dirty="0" smtClean="0"/>
          </a:p>
          <a:p>
            <a:pPr marL="914400" lvl="2" indent="0">
              <a:buNone/>
            </a:pPr>
            <a:r>
              <a:rPr lang="en-US" sz="1500" b="1" dirty="0" smtClean="0"/>
              <a:t>Middle TN Region</a:t>
            </a:r>
          </a:p>
          <a:p>
            <a:pPr>
              <a:tabLst>
                <a:tab pos="4229100" algn="l"/>
                <a:tab pos="5943600" algn="l"/>
              </a:tabLst>
            </a:pPr>
            <a:r>
              <a:rPr lang="en-US" sz="1500" b="1" dirty="0" smtClean="0"/>
              <a:t>Edward Jenkins-TAA/Career Specialist	901-543-2054</a:t>
            </a:r>
            <a:r>
              <a:rPr lang="en-US" sz="1500" b="1" smtClean="0"/>
              <a:t>	</a:t>
            </a:r>
            <a:r>
              <a:rPr lang="en-US" sz="1500" b="1" smtClean="0">
                <a:hlinkClick r:id="rId6"/>
              </a:rPr>
              <a:t>edward.c.jenkins@tn.gov</a:t>
            </a:r>
            <a:endParaRPr lang="en-US" sz="1500" b="1" smtClean="0"/>
          </a:p>
          <a:p>
            <a:pPr marL="0" indent="0">
              <a:buNone/>
            </a:pPr>
            <a:r>
              <a:rPr lang="en-US" sz="1500" b="1" dirty="0" smtClean="0"/>
              <a:t>	West TN Region</a:t>
            </a:r>
          </a:p>
          <a:p>
            <a:pPr marL="0" indent="0">
              <a:buNone/>
            </a:pPr>
            <a:endParaRPr lang="en-US" sz="1500" dirty="0"/>
          </a:p>
          <a:p>
            <a:pPr marL="0" indent="0">
              <a:buNone/>
            </a:pPr>
            <a:endParaRPr lang="en-US" sz="1500" dirty="0" smtClean="0"/>
          </a:p>
          <a:p>
            <a:pPr marL="0" indent="0">
              <a:buNone/>
            </a:pPr>
            <a:endParaRPr lang="en-US" sz="1500" dirty="0"/>
          </a:p>
          <a:p>
            <a:pPr marL="0" indent="0">
              <a:lnSpc>
                <a:spcPct val="114000"/>
              </a:lnSpc>
              <a:buNone/>
            </a:pPr>
            <a:endParaRPr lang="en-US" dirty="0" smtClean="0"/>
          </a:p>
        </p:txBody>
      </p:sp>
    </p:spTree>
    <p:extLst>
      <p:ext uri="{BB962C8B-B14F-4D97-AF65-F5344CB8AC3E}">
        <p14:creationId xmlns:p14="http://schemas.microsoft.com/office/powerpoint/2010/main" val="2120246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65100"/>
            <a:ext cx="8839200" cy="825500"/>
          </a:xfrm>
        </p:spPr>
        <p:txBody>
          <a:bodyPr/>
          <a:lstStyle/>
          <a:p>
            <a:r>
              <a:rPr lang="en-US" sz="4100" dirty="0">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5" name="Content Placeholder 2"/>
          <p:cNvSpPr>
            <a:spLocks noGrp="1"/>
          </p:cNvSpPr>
          <p:nvPr>
            <p:ph idx="1"/>
          </p:nvPr>
        </p:nvSpPr>
        <p:spPr/>
        <p:txBody>
          <a:bodyPr>
            <a:normAutofit/>
          </a:bodyPr>
          <a:lstStyle/>
          <a:p>
            <a:r>
              <a:rPr lang="en-US" dirty="0" smtClean="0"/>
              <a:t>A federal program that assist workers who have lost their jobs due to foreign trade. </a:t>
            </a:r>
          </a:p>
          <a:p>
            <a:pPr lvl="1"/>
            <a:r>
              <a:rPr lang="en-US" dirty="0" smtClean="0"/>
              <a:t>The program seeks to provide trade-affected dislocated workers with opportunities to obtain the skills, resources, and support needed to become reemployed.</a:t>
            </a:r>
          </a:p>
          <a:p>
            <a:pPr marL="457200" lvl="1" indent="0">
              <a:buNone/>
            </a:pPr>
            <a:endParaRPr lang="en-US" dirty="0" smtClean="0"/>
          </a:p>
          <a:p>
            <a:r>
              <a:rPr lang="en-US" dirty="0" smtClean="0"/>
              <a:t>United States Department of Labor (USDOL) administers the program</a:t>
            </a:r>
          </a:p>
          <a:p>
            <a:pPr marL="0" indent="0">
              <a:buNone/>
            </a:pPr>
            <a:endParaRPr lang="en-US" dirty="0" smtClean="0"/>
          </a:p>
          <a:p>
            <a:r>
              <a:rPr lang="en-US" dirty="0" smtClean="0"/>
              <a:t>Tennessee Dept. of Labor &amp; Workforce Development (TDLWD) acts as an agent for USDOL in administering this program in Tennessee.</a:t>
            </a:r>
          </a:p>
          <a:p>
            <a:pPr lvl="1">
              <a:buNone/>
            </a:pPr>
            <a:endParaRPr lang="en-US" dirty="0"/>
          </a:p>
        </p:txBody>
      </p:sp>
    </p:spTree>
    <p:extLst>
      <p:ext uri="{BB962C8B-B14F-4D97-AF65-F5344CB8AC3E}">
        <p14:creationId xmlns:p14="http://schemas.microsoft.com/office/powerpoint/2010/main" val="2456853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100" dirty="0">
                <a:solidFill>
                  <a:prstClr val="white"/>
                </a:solidFill>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6" name="Rectangle 5"/>
          <p:cNvSpPr/>
          <p:nvPr/>
        </p:nvSpPr>
        <p:spPr>
          <a:xfrm>
            <a:off x="990600" y="1676400"/>
            <a:ext cx="6934200" cy="3539430"/>
          </a:xfrm>
          <a:prstGeom prst="rect">
            <a:avLst/>
          </a:prstGeom>
        </p:spPr>
        <p:txBody>
          <a:bodyPr wrap="square">
            <a:spAutoFit/>
          </a:bodyPr>
          <a:lstStyle/>
          <a:p>
            <a:r>
              <a:rPr lang="en-US" sz="2800" dirty="0" smtClean="0">
                <a:solidFill>
                  <a:prstClr val="black"/>
                </a:solidFill>
                <a:latin typeface="Lucida Sans Unicode"/>
              </a:rPr>
              <a:t>The Trade Act of 1974, P.L. 93-618, has been amended numerous times since its enactment in January 1975.</a:t>
            </a:r>
          </a:p>
          <a:p>
            <a:endParaRPr lang="en-US" sz="2800" dirty="0">
              <a:solidFill>
                <a:prstClr val="black"/>
              </a:solidFill>
              <a:latin typeface="Lucida Sans Unicode"/>
            </a:endParaRPr>
          </a:p>
          <a:p>
            <a:r>
              <a:rPr lang="en-US" sz="2800" dirty="0" smtClean="0">
                <a:solidFill>
                  <a:prstClr val="black"/>
                </a:solidFill>
                <a:latin typeface="Lucida Sans Unicode"/>
              </a:rPr>
              <a:t>The latest amendment - Trade Adjustment Assistance Reauthorization Act 2015 (TAARA)was signed into law on June 29, 2015. </a:t>
            </a:r>
            <a:endParaRPr lang="en-US" sz="2800" dirty="0">
              <a:solidFill>
                <a:prstClr val="black"/>
              </a:solidFill>
              <a:latin typeface="Lucida Sans Unicode"/>
            </a:endParaRPr>
          </a:p>
        </p:txBody>
      </p:sp>
    </p:spTree>
    <p:extLst>
      <p:ext uri="{BB962C8B-B14F-4D97-AF65-F5344CB8AC3E}">
        <p14:creationId xmlns:p14="http://schemas.microsoft.com/office/powerpoint/2010/main" val="27908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Who is considered a Trade Impacted Worker?</a:t>
            </a:r>
          </a:p>
          <a:p>
            <a:pPr marL="0" indent="0">
              <a:buNone/>
            </a:pPr>
            <a:endParaRPr lang="en-US" dirty="0"/>
          </a:p>
          <a:p>
            <a:pPr lvl="1"/>
            <a:r>
              <a:rPr lang="en-US" sz="2800" dirty="0" smtClean="0"/>
              <a:t>A worker that is covered by a certified trade petition.</a:t>
            </a:r>
          </a:p>
          <a:p>
            <a:pPr marL="457200" lvl="1" indent="0">
              <a:buNone/>
            </a:pPr>
            <a:endParaRPr lang="en-US" sz="2800" dirty="0" smtClean="0"/>
          </a:p>
          <a:p>
            <a:pPr lvl="1"/>
            <a:r>
              <a:rPr lang="en-US" sz="2800" dirty="0" smtClean="0"/>
              <a:t>A worker that has received notice of or has been laid off from a trade impacted company.</a:t>
            </a:r>
          </a:p>
          <a:p>
            <a:pPr marL="914400" lvl="2" indent="0">
              <a:buNone/>
            </a:pPr>
            <a:endParaRPr lang="en-US" sz="1100" dirty="0" smtClean="0"/>
          </a:p>
          <a:p>
            <a:pPr marL="914400" lvl="2" indent="0">
              <a:buNone/>
            </a:pPr>
            <a:endParaRPr lang="en-US" sz="1100" dirty="0" smtClean="0"/>
          </a:p>
        </p:txBody>
      </p:sp>
    </p:spTree>
    <p:extLst>
      <p:ext uri="{BB962C8B-B14F-4D97-AF65-F5344CB8AC3E}">
        <p14:creationId xmlns:p14="http://schemas.microsoft.com/office/powerpoint/2010/main" val="2359536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TAA Training </a:t>
            </a:r>
            <a:r>
              <a:rPr lang="en-US" dirty="0" smtClean="0"/>
              <a:t>Enrollment Checklist</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864219992"/>
              </p:ext>
            </p:extLst>
          </p:nvPr>
        </p:nvGraphicFramePr>
        <p:xfrm>
          <a:off x="2590800" y="1111623"/>
          <a:ext cx="3810000" cy="4930589"/>
        </p:xfrm>
        <a:graphic>
          <a:graphicData uri="http://schemas.openxmlformats.org/presentationml/2006/ole">
            <mc:AlternateContent xmlns:mc="http://schemas.openxmlformats.org/markup-compatibility/2006">
              <mc:Choice xmlns:v="urn:schemas-microsoft-com:vml" Requires="v">
                <p:oleObj spid="_x0000_s1045" name="Acrobat Document" r:id="rId3" imgW="5829210" imgH="7543506" progId="AcroExch.Document.7">
                  <p:embed/>
                </p:oleObj>
              </mc:Choice>
              <mc:Fallback>
                <p:oleObj name="Acrobat Document" r:id="rId3" imgW="5829210" imgH="7543506" progId="AcroExch.Document.7">
                  <p:embed/>
                  <p:pic>
                    <p:nvPicPr>
                      <p:cNvPr id="0" name="Content Placeholder 3"/>
                      <p:cNvPicPr>
                        <a:picLocks noGrp="1" noChangeAspect="1" noChangeArrowheads="1"/>
                      </p:cNvPicPr>
                      <p:nvPr/>
                    </p:nvPicPr>
                    <p:blipFill>
                      <a:blip r:embed="rId4"/>
                      <a:srcRect/>
                      <a:stretch>
                        <a:fillRect/>
                      </a:stretch>
                    </p:blipFill>
                    <p:spPr bwMode="auto">
                      <a:xfrm>
                        <a:off x="2590800" y="1111623"/>
                        <a:ext cx="3810000" cy="49305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863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TAA Training </a:t>
            </a:r>
            <a:r>
              <a:rPr lang="en-US" dirty="0"/>
              <a:t>Enrollment</a:t>
            </a:r>
          </a:p>
        </p:txBody>
      </p:sp>
      <p:sp>
        <p:nvSpPr>
          <p:cNvPr id="5" name="Content Placeholder 4"/>
          <p:cNvSpPr>
            <a:spLocks noGrp="1"/>
          </p:cNvSpPr>
          <p:nvPr>
            <p:ph idx="1"/>
          </p:nvPr>
        </p:nvSpPr>
        <p:spPr>
          <a:xfrm>
            <a:off x="228600" y="1143000"/>
            <a:ext cx="8763000" cy="5009265"/>
          </a:xfrm>
        </p:spPr>
        <p:txBody>
          <a:bodyPr>
            <a:noAutofit/>
          </a:bodyPr>
          <a:lstStyle/>
          <a:p>
            <a:pPr marL="0" indent="0">
              <a:buNone/>
            </a:pPr>
            <a:r>
              <a:rPr lang="en-US" sz="2000" b="1" dirty="0" smtClean="0"/>
              <a:t>Participant Checklist:</a:t>
            </a:r>
          </a:p>
          <a:p>
            <a:r>
              <a:rPr lang="en-US" sz="2000" dirty="0" smtClean="0"/>
              <a:t>When a TAA </a:t>
            </a:r>
            <a:r>
              <a:rPr lang="en-US" sz="2000" dirty="0"/>
              <a:t>participant </a:t>
            </a:r>
            <a:r>
              <a:rPr lang="en-US" sz="2000" dirty="0" smtClean="0"/>
              <a:t>visits your facility to gather training information he/she should </a:t>
            </a:r>
            <a:r>
              <a:rPr lang="en-US" sz="2000" dirty="0"/>
              <a:t>bring a copy of </a:t>
            </a:r>
            <a:r>
              <a:rPr lang="en-US" sz="2000" dirty="0" smtClean="0"/>
              <a:t> the Training Check List (form LB-0948) with </a:t>
            </a:r>
            <a:r>
              <a:rPr lang="en-US" sz="2000" dirty="0"/>
              <a:t>them when requesting information for TAA funded training.</a:t>
            </a:r>
          </a:p>
          <a:p>
            <a:r>
              <a:rPr lang="en-US" sz="2000" dirty="0"/>
              <a:t>If all items on the form are supplied there should be few if any questions</a:t>
            </a:r>
            <a:r>
              <a:rPr lang="en-US" sz="2000" dirty="0" smtClean="0"/>
              <a:t>.</a:t>
            </a:r>
            <a:endParaRPr lang="en-US" sz="2000" dirty="0"/>
          </a:p>
          <a:p>
            <a:pPr marL="0" indent="0">
              <a:buNone/>
            </a:pPr>
            <a:r>
              <a:rPr lang="en-US" sz="2000" b="1" dirty="0"/>
              <a:t>Why do we need the information? </a:t>
            </a:r>
          </a:p>
          <a:p>
            <a:pPr marL="0" indent="0">
              <a:buNone/>
            </a:pPr>
            <a:r>
              <a:rPr lang="en-US" sz="2000" dirty="0"/>
              <a:t>TAA uses this information to </a:t>
            </a:r>
            <a:r>
              <a:rPr lang="en-US" sz="2000" dirty="0" smtClean="0"/>
              <a:t>help determine </a:t>
            </a:r>
            <a:r>
              <a:rPr lang="en-US" sz="2000" dirty="0"/>
              <a:t>if the </a:t>
            </a:r>
            <a:r>
              <a:rPr lang="en-US" sz="2000" dirty="0" smtClean="0"/>
              <a:t>participants training request </a:t>
            </a:r>
            <a:r>
              <a:rPr lang="en-US" sz="2000" dirty="0"/>
              <a:t>meets Criteria for </a:t>
            </a:r>
            <a:r>
              <a:rPr lang="en-US" sz="2000" dirty="0" smtClean="0"/>
              <a:t>approval and  as guideline for participants progress throughout training.</a:t>
            </a:r>
          </a:p>
          <a:p>
            <a:pPr marL="0" indent="0">
              <a:buNone/>
            </a:pPr>
            <a:endParaRPr lang="en-US" sz="2000" dirty="0"/>
          </a:p>
          <a:p>
            <a:pPr marL="0" indent="0">
              <a:buNone/>
            </a:pPr>
            <a:r>
              <a:rPr lang="en-US" sz="1600" i="1" dirty="0" smtClean="0"/>
              <a:t>Note:  </a:t>
            </a:r>
            <a:r>
              <a:rPr lang="en-US" sz="1600" i="1" dirty="0"/>
              <a:t>If any required items are to be purchased from an outside vendor, please note and provide vendor information, along with item list and estimated cost.  </a:t>
            </a:r>
            <a:r>
              <a:rPr lang="en-US" sz="1600" i="1" dirty="0" smtClean="0"/>
              <a:t>TAA </a:t>
            </a:r>
            <a:r>
              <a:rPr lang="en-US" sz="1600" i="1" dirty="0"/>
              <a:t>must have this information up front in order to include it when determining if total cost of training is </a:t>
            </a:r>
            <a:r>
              <a:rPr lang="en-US" sz="1600" i="1" dirty="0" smtClean="0"/>
              <a:t>reasonable.</a:t>
            </a:r>
            <a:endParaRPr lang="en-US" sz="1600" i="1" dirty="0"/>
          </a:p>
          <a:p>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24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1249"/>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1249"/>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1249"/>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1249"/>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1249"/>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TAA Training </a:t>
            </a:r>
            <a:r>
              <a:rPr lang="en-US" dirty="0"/>
              <a:t>Enrollment</a:t>
            </a:r>
          </a:p>
        </p:txBody>
      </p:sp>
      <p:sp>
        <p:nvSpPr>
          <p:cNvPr id="5" name="Content Placeholder 4"/>
          <p:cNvSpPr>
            <a:spLocks noGrp="1"/>
          </p:cNvSpPr>
          <p:nvPr>
            <p:ph idx="1"/>
          </p:nvPr>
        </p:nvSpPr>
        <p:spPr>
          <a:xfrm>
            <a:off x="228600" y="1193800"/>
            <a:ext cx="8763000" cy="4958465"/>
          </a:xfrm>
        </p:spPr>
        <p:txBody>
          <a:bodyPr>
            <a:noAutofit/>
          </a:bodyPr>
          <a:lstStyle/>
          <a:p>
            <a:pPr marL="0" indent="0">
              <a:buNone/>
            </a:pPr>
            <a:r>
              <a:rPr lang="en-US" sz="2000" b="1" dirty="0" smtClean="0"/>
              <a:t>What is school information used to determine? </a:t>
            </a:r>
          </a:p>
          <a:p>
            <a:pPr marL="0" indent="0">
              <a:buNone/>
            </a:pPr>
            <a:endParaRPr lang="en-US" sz="2000" b="1" dirty="0"/>
          </a:p>
          <a:p>
            <a:pPr marL="400050" lvl="1" indent="0">
              <a:buNone/>
            </a:pPr>
            <a:r>
              <a:rPr lang="en-US" b="1" dirty="0" smtClean="0"/>
              <a:t>Total Weeks </a:t>
            </a:r>
            <a:r>
              <a:rPr lang="en-US" b="1" dirty="0"/>
              <a:t>of </a:t>
            </a:r>
            <a:r>
              <a:rPr lang="en-US" b="1" dirty="0" smtClean="0"/>
              <a:t>training: </a:t>
            </a:r>
            <a:r>
              <a:rPr lang="en-US" dirty="0" smtClean="0"/>
              <a:t>(Cannot </a:t>
            </a:r>
            <a:r>
              <a:rPr lang="en-US" dirty="0"/>
              <a:t>exceed </a:t>
            </a:r>
            <a:r>
              <a:rPr lang="en-US" dirty="0" smtClean="0"/>
              <a:t>130) </a:t>
            </a:r>
            <a:endParaRPr lang="en-US" dirty="0"/>
          </a:p>
          <a:p>
            <a:pPr marL="400050" lvl="1" indent="0">
              <a:buNone/>
            </a:pPr>
            <a:r>
              <a:rPr lang="en-US" dirty="0" smtClean="0"/>
              <a:t>The Academic Plan, Course Outline, school calendar are </a:t>
            </a:r>
            <a:r>
              <a:rPr lang="en-US" dirty="0"/>
              <a:t>used to </a:t>
            </a:r>
            <a:r>
              <a:rPr lang="en-US" dirty="0" smtClean="0"/>
              <a:t>determine total number of weeks it will take the participant to complete training.</a:t>
            </a:r>
          </a:p>
          <a:p>
            <a:pPr marL="400050" lvl="1" indent="0">
              <a:buNone/>
            </a:pPr>
            <a:r>
              <a:rPr lang="en-US" b="1" dirty="0" smtClean="0"/>
              <a:t>Reasonable Cost: </a:t>
            </a:r>
            <a:r>
              <a:rPr lang="en-US" dirty="0" smtClean="0"/>
              <a:t>Cost breakdowns </a:t>
            </a:r>
            <a:r>
              <a:rPr lang="en-US" dirty="0"/>
              <a:t>verify Reasonable Cost and </a:t>
            </a:r>
            <a:r>
              <a:rPr lang="en-US" dirty="0" smtClean="0"/>
              <a:t> </a:t>
            </a:r>
            <a:r>
              <a:rPr lang="en-US" dirty="0"/>
              <a:t>provide </a:t>
            </a:r>
            <a:r>
              <a:rPr lang="en-US" dirty="0" smtClean="0"/>
              <a:t>Information for TAA to provide accurate </a:t>
            </a:r>
            <a:r>
              <a:rPr lang="en-US" dirty="0"/>
              <a:t>vouchers</a:t>
            </a:r>
            <a:r>
              <a:rPr lang="en-US" dirty="0" smtClean="0"/>
              <a:t>.</a:t>
            </a:r>
            <a:endParaRPr lang="en-US" dirty="0"/>
          </a:p>
          <a:p>
            <a:pPr marL="400050" lvl="1" indent="0">
              <a:buNone/>
            </a:pPr>
            <a:r>
              <a:rPr lang="en-US" b="1" dirty="0" smtClean="0"/>
              <a:t>Occupation Demand: </a:t>
            </a:r>
            <a:r>
              <a:rPr lang="en-US" dirty="0" smtClean="0"/>
              <a:t>Course </a:t>
            </a:r>
            <a:r>
              <a:rPr lang="en-US" dirty="0"/>
              <a:t>Outline of Credential to be </a:t>
            </a:r>
            <a:r>
              <a:rPr lang="en-US" dirty="0" smtClean="0"/>
              <a:t>received must be verified as an In Demand or have a 70% school placement rate provided.</a:t>
            </a:r>
          </a:p>
          <a:p>
            <a:pPr marL="400050" lvl="1" indent="0">
              <a:buNone/>
            </a:pPr>
            <a:r>
              <a:rPr lang="en-US" b="1" dirty="0" smtClean="0"/>
              <a:t>Benchmarks:  </a:t>
            </a:r>
            <a:r>
              <a:rPr lang="en-US" dirty="0"/>
              <a:t> </a:t>
            </a:r>
            <a:r>
              <a:rPr lang="en-US" dirty="0" smtClean="0"/>
              <a:t>The Academic </a:t>
            </a:r>
            <a:r>
              <a:rPr lang="en-US" dirty="0"/>
              <a:t>Plan and Course Outline </a:t>
            </a:r>
            <a:r>
              <a:rPr lang="en-US" dirty="0" smtClean="0"/>
              <a:t>are used </a:t>
            </a:r>
            <a:r>
              <a:rPr lang="en-US" dirty="0"/>
              <a:t>to be sure participant is meeting Benchmarks </a:t>
            </a:r>
            <a:r>
              <a:rPr lang="en-US" dirty="0" smtClean="0"/>
              <a:t> and staying </a:t>
            </a:r>
            <a:r>
              <a:rPr lang="en-US" dirty="0"/>
              <a:t>on track throughout  </a:t>
            </a:r>
            <a:r>
              <a:rPr lang="en-US" dirty="0" smtClean="0"/>
              <a:t>their training.</a:t>
            </a:r>
          </a:p>
          <a:p>
            <a:endParaRPr lang="en-US" sz="2000" dirty="0"/>
          </a:p>
          <a:p>
            <a:pPr marL="0" indent="0">
              <a:lnSpc>
                <a:spcPct val="114000"/>
              </a:lnSpc>
              <a:buNone/>
            </a:pPr>
            <a:endParaRPr lang="en-US" sz="2000" dirty="0" smtClean="0"/>
          </a:p>
        </p:txBody>
      </p:sp>
    </p:spTree>
    <p:extLst>
      <p:ext uri="{BB962C8B-B14F-4D97-AF65-F5344CB8AC3E}">
        <p14:creationId xmlns:p14="http://schemas.microsoft.com/office/powerpoint/2010/main" val="171150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249"/>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1249"/>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1249"/>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1249"/>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1249"/>
                                          </p:stCondLst>
                                        </p:cTn>
                                        <p:tgtEl>
                                          <p:spTgt spid="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1249"/>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TAA Vouchers</a:t>
            </a:r>
            <a:endParaRPr lang="en-US" dirty="0"/>
          </a:p>
        </p:txBody>
      </p:sp>
      <p:sp>
        <p:nvSpPr>
          <p:cNvPr id="5" name="Content Placeholder 4"/>
          <p:cNvSpPr>
            <a:spLocks noGrp="1"/>
          </p:cNvSpPr>
          <p:nvPr>
            <p:ph idx="1"/>
          </p:nvPr>
        </p:nvSpPr>
        <p:spPr>
          <a:xfrm>
            <a:off x="228600" y="1193800"/>
            <a:ext cx="8763000" cy="4958465"/>
          </a:xfrm>
        </p:spPr>
        <p:txBody>
          <a:bodyPr>
            <a:normAutofit lnSpcReduction="10000"/>
          </a:bodyPr>
          <a:lstStyle/>
          <a:p>
            <a:r>
              <a:rPr lang="en-US" sz="2000" dirty="0"/>
              <a:t>Vouchers are issued on a term to term </a:t>
            </a:r>
            <a:r>
              <a:rPr lang="en-US" sz="2000" dirty="0" smtClean="0"/>
              <a:t>basis</a:t>
            </a:r>
          </a:p>
          <a:p>
            <a:endParaRPr lang="en-US" sz="2000" dirty="0"/>
          </a:p>
          <a:p>
            <a:r>
              <a:rPr lang="en-US" sz="2000" dirty="0"/>
              <a:t>Vouchers are issued as Pending to allow for changes in things such as books cost etc</a:t>
            </a:r>
            <a:r>
              <a:rPr lang="en-US" sz="2000" dirty="0" smtClean="0"/>
              <a:t>.</a:t>
            </a:r>
          </a:p>
          <a:p>
            <a:endParaRPr lang="en-US" sz="2000" dirty="0"/>
          </a:p>
          <a:p>
            <a:r>
              <a:rPr lang="en-US" sz="2000" dirty="0"/>
              <a:t>The 1st term voucher will be sent with training approval </a:t>
            </a:r>
            <a:r>
              <a:rPr lang="en-US" sz="2000" dirty="0" smtClean="0"/>
              <a:t>documents</a:t>
            </a:r>
          </a:p>
          <a:p>
            <a:endParaRPr lang="en-US" sz="2000" dirty="0"/>
          </a:p>
          <a:p>
            <a:r>
              <a:rPr lang="en-US" sz="2000" dirty="0"/>
              <a:t>Vouchers may be issued for tuition, fees, books and required supplies together or separately if  bookstore or outside vendors are used</a:t>
            </a:r>
            <a:r>
              <a:rPr lang="en-US" sz="2000" dirty="0" smtClean="0"/>
              <a:t>.</a:t>
            </a:r>
          </a:p>
          <a:p>
            <a:endParaRPr lang="en-US" sz="2000" dirty="0"/>
          </a:p>
          <a:p>
            <a:r>
              <a:rPr lang="en-US" sz="2000" dirty="0"/>
              <a:t>Previous term invoices should be submitted for payment before next term voucher is issued</a:t>
            </a:r>
            <a:r>
              <a:rPr lang="en-US" sz="2000" dirty="0" smtClean="0"/>
              <a:t>.</a:t>
            </a:r>
          </a:p>
          <a:p>
            <a:pPr marL="0" indent="0">
              <a:buNone/>
            </a:pPr>
            <a:endParaRPr lang="en-US" sz="2000" dirty="0"/>
          </a:p>
          <a:p>
            <a:r>
              <a:rPr lang="en-US" sz="2000" dirty="0"/>
              <a:t>Participant should be meeting Benchmarks for next voucher to be issued.</a:t>
            </a:r>
          </a:p>
          <a:p>
            <a:endParaRPr lang="en-US" dirty="0"/>
          </a:p>
          <a:p>
            <a:pPr marL="0" indent="0">
              <a:lnSpc>
                <a:spcPct val="114000"/>
              </a:lnSpc>
              <a:buNone/>
            </a:pPr>
            <a:endParaRPr lang="en-US" dirty="0" smtClean="0"/>
          </a:p>
        </p:txBody>
      </p:sp>
    </p:spTree>
    <p:extLst>
      <p:ext uri="{BB962C8B-B14F-4D97-AF65-F5344CB8AC3E}">
        <p14:creationId xmlns:p14="http://schemas.microsoft.com/office/powerpoint/2010/main" val="1764456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TAA Voucher Example</a:t>
            </a:r>
            <a:endParaRPr lang="en-US" dirty="0"/>
          </a:p>
        </p:txBody>
      </p:sp>
      <p:pic>
        <p:nvPicPr>
          <p:cNvPr id="45" name="Content Placeholder 4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5000" y="1219200"/>
            <a:ext cx="5306399" cy="4902200"/>
          </a:xfrm>
        </p:spPr>
      </p:pic>
    </p:spTree>
    <p:extLst>
      <p:ext uri="{BB962C8B-B14F-4D97-AF65-F5344CB8AC3E}">
        <p14:creationId xmlns:p14="http://schemas.microsoft.com/office/powerpoint/2010/main" val="3761151486"/>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B</Template>
  <TotalTime>967</TotalTime>
  <Words>1054</Words>
  <Application>Microsoft Office PowerPoint</Application>
  <PresentationFormat>On-screen Show (4:3)</PresentationFormat>
  <Paragraphs>133</Paragraphs>
  <Slides>18</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PowerPoint B</vt:lpstr>
      <vt:lpstr>1_PowerPoint B</vt:lpstr>
      <vt:lpstr>Acrobat Document</vt:lpstr>
      <vt:lpstr>TAA Regional Provider Training</vt:lpstr>
      <vt:lpstr>Trade Adjustment Assistance</vt:lpstr>
      <vt:lpstr>Trade Adjustment Assistance</vt:lpstr>
      <vt:lpstr>Trade Adjustment Assistance</vt:lpstr>
      <vt:lpstr>TAA Training Enrollment Checklist</vt:lpstr>
      <vt:lpstr>TAA Training Enrollment</vt:lpstr>
      <vt:lpstr>TAA Training Enrollment</vt:lpstr>
      <vt:lpstr>TAA Vouchers</vt:lpstr>
      <vt:lpstr>TAA Voucher Example</vt:lpstr>
      <vt:lpstr>PowerPoint Presentation</vt:lpstr>
      <vt:lpstr>TAA Invoicing and Payments</vt:lpstr>
      <vt:lpstr>TAA Invoicing and Payments</vt:lpstr>
      <vt:lpstr>TAA Participant Benchmarks</vt:lpstr>
      <vt:lpstr>TAA Participant Benchmarks</vt:lpstr>
      <vt:lpstr>TAA Weekly Certifications</vt:lpstr>
      <vt:lpstr>TAA Weekly Certifications</vt:lpstr>
      <vt:lpstr>PowerPoint Presentation</vt:lpstr>
      <vt:lpstr>Contact Information</vt:lpstr>
    </vt:vector>
  </TitlesOfParts>
  <Company>Tennessee Dept.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Bunch</dc:creator>
  <cp:lastModifiedBy>Robin V. Wright</cp:lastModifiedBy>
  <cp:revision>65</cp:revision>
  <cp:lastPrinted>2018-09-19T19:12:24Z</cp:lastPrinted>
  <dcterms:created xsi:type="dcterms:W3CDTF">2016-12-09T20:56:20Z</dcterms:created>
  <dcterms:modified xsi:type="dcterms:W3CDTF">2018-11-16T13:54:03Z</dcterms:modified>
</cp:coreProperties>
</file>