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71" r:id="rId2"/>
  </p:sldMasterIdLst>
  <p:notesMasterIdLst>
    <p:notesMasterId r:id="rId105"/>
  </p:notesMasterIdLst>
  <p:sldIdLst>
    <p:sldId id="414" r:id="rId3"/>
    <p:sldId id="339" r:id="rId4"/>
    <p:sldId id="280" r:id="rId5"/>
    <p:sldId id="290" r:id="rId6"/>
    <p:sldId id="345" r:id="rId7"/>
    <p:sldId id="403" r:id="rId8"/>
    <p:sldId id="340" r:id="rId9"/>
    <p:sldId id="348" r:id="rId10"/>
    <p:sldId id="349" r:id="rId11"/>
    <p:sldId id="350" r:id="rId12"/>
    <p:sldId id="351" r:id="rId13"/>
    <p:sldId id="352" r:id="rId14"/>
    <p:sldId id="410" r:id="rId15"/>
    <p:sldId id="353" r:id="rId16"/>
    <p:sldId id="354" r:id="rId17"/>
    <p:sldId id="355" r:id="rId18"/>
    <p:sldId id="356" r:id="rId19"/>
    <p:sldId id="357" r:id="rId20"/>
    <p:sldId id="358" r:id="rId21"/>
    <p:sldId id="360" r:id="rId22"/>
    <p:sldId id="361" r:id="rId23"/>
    <p:sldId id="362" r:id="rId24"/>
    <p:sldId id="409" r:id="rId25"/>
    <p:sldId id="363" r:id="rId26"/>
    <p:sldId id="413" r:id="rId27"/>
    <p:sldId id="364" r:id="rId28"/>
    <p:sldId id="365" r:id="rId29"/>
    <p:sldId id="404" r:id="rId30"/>
    <p:sldId id="366" r:id="rId31"/>
    <p:sldId id="367" r:id="rId32"/>
    <p:sldId id="368" r:id="rId33"/>
    <p:sldId id="369" r:id="rId34"/>
    <p:sldId id="370" r:id="rId35"/>
    <p:sldId id="371" r:id="rId36"/>
    <p:sldId id="372" r:id="rId37"/>
    <p:sldId id="373" r:id="rId38"/>
    <p:sldId id="374" r:id="rId39"/>
    <p:sldId id="375" r:id="rId40"/>
    <p:sldId id="377" r:id="rId41"/>
    <p:sldId id="408" r:id="rId42"/>
    <p:sldId id="378" r:id="rId43"/>
    <p:sldId id="298" r:id="rId44"/>
    <p:sldId id="379" r:id="rId45"/>
    <p:sldId id="380" r:id="rId46"/>
    <p:sldId id="381" r:id="rId47"/>
    <p:sldId id="382" r:id="rId48"/>
    <p:sldId id="383" r:id="rId49"/>
    <p:sldId id="384" r:id="rId50"/>
    <p:sldId id="385" r:id="rId51"/>
    <p:sldId id="386" r:id="rId52"/>
    <p:sldId id="387" r:id="rId53"/>
    <p:sldId id="388" r:id="rId54"/>
    <p:sldId id="389" r:id="rId55"/>
    <p:sldId id="390" r:id="rId56"/>
    <p:sldId id="391" r:id="rId57"/>
    <p:sldId id="392" r:id="rId58"/>
    <p:sldId id="407" r:id="rId59"/>
    <p:sldId id="393" r:id="rId60"/>
    <p:sldId id="395" r:id="rId61"/>
    <p:sldId id="396" r:id="rId62"/>
    <p:sldId id="397" r:id="rId63"/>
    <p:sldId id="398" r:id="rId64"/>
    <p:sldId id="399" r:id="rId65"/>
    <p:sldId id="400" r:id="rId66"/>
    <p:sldId id="401" r:id="rId67"/>
    <p:sldId id="406" r:id="rId68"/>
    <p:sldId id="341" r:id="rId69"/>
    <p:sldId id="271" r:id="rId70"/>
    <p:sldId id="292" r:id="rId71"/>
    <p:sldId id="306" r:id="rId72"/>
    <p:sldId id="307" r:id="rId73"/>
    <p:sldId id="308" r:id="rId74"/>
    <p:sldId id="309" r:id="rId75"/>
    <p:sldId id="310" r:id="rId76"/>
    <p:sldId id="311" r:id="rId77"/>
    <p:sldId id="312" r:id="rId78"/>
    <p:sldId id="313" r:id="rId79"/>
    <p:sldId id="314" r:id="rId80"/>
    <p:sldId id="315" r:id="rId81"/>
    <p:sldId id="316" r:id="rId82"/>
    <p:sldId id="317" r:id="rId83"/>
    <p:sldId id="318" r:id="rId84"/>
    <p:sldId id="319" r:id="rId85"/>
    <p:sldId id="411" r:id="rId86"/>
    <p:sldId id="320" r:id="rId87"/>
    <p:sldId id="322" r:id="rId88"/>
    <p:sldId id="323" r:id="rId89"/>
    <p:sldId id="324" r:id="rId90"/>
    <p:sldId id="325" r:id="rId91"/>
    <p:sldId id="412" r:id="rId92"/>
    <p:sldId id="326" r:id="rId93"/>
    <p:sldId id="327" r:id="rId94"/>
    <p:sldId id="328" r:id="rId95"/>
    <p:sldId id="329" r:id="rId96"/>
    <p:sldId id="330" r:id="rId97"/>
    <p:sldId id="331" r:id="rId98"/>
    <p:sldId id="332" r:id="rId99"/>
    <p:sldId id="333" r:id="rId100"/>
    <p:sldId id="334" r:id="rId101"/>
    <p:sldId id="337" r:id="rId102"/>
    <p:sldId id="338" r:id="rId103"/>
    <p:sldId id="275" r:id="rId104"/>
  </p:sldIdLst>
  <p:sldSz cx="9144000" cy="6858000" type="screen4x3"/>
  <p:notesSz cx="6858000" cy="9144000"/>
  <p:custDataLst>
    <p:tags r:id="rId106"/>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7FF57F0-945D-4063-BC85-4FAABFFE516B}">
          <p14:sldIdLst>
            <p14:sldId id="414"/>
            <p14:sldId id="339"/>
            <p14:sldId id="280"/>
            <p14:sldId id="290"/>
            <p14:sldId id="345"/>
            <p14:sldId id="403"/>
            <p14:sldId id="340"/>
            <p14:sldId id="348"/>
            <p14:sldId id="349"/>
            <p14:sldId id="350"/>
            <p14:sldId id="351"/>
            <p14:sldId id="352"/>
            <p14:sldId id="410"/>
            <p14:sldId id="353"/>
            <p14:sldId id="354"/>
            <p14:sldId id="355"/>
            <p14:sldId id="356"/>
            <p14:sldId id="357"/>
            <p14:sldId id="358"/>
            <p14:sldId id="360"/>
            <p14:sldId id="361"/>
            <p14:sldId id="362"/>
            <p14:sldId id="409"/>
            <p14:sldId id="363"/>
            <p14:sldId id="413"/>
            <p14:sldId id="364"/>
            <p14:sldId id="365"/>
            <p14:sldId id="404"/>
            <p14:sldId id="366"/>
            <p14:sldId id="367"/>
            <p14:sldId id="368"/>
            <p14:sldId id="369"/>
            <p14:sldId id="370"/>
            <p14:sldId id="371"/>
            <p14:sldId id="372"/>
            <p14:sldId id="373"/>
            <p14:sldId id="374"/>
            <p14:sldId id="375"/>
            <p14:sldId id="377"/>
            <p14:sldId id="408"/>
            <p14:sldId id="378"/>
            <p14:sldId id="298"/>
            <p14:sldId id="379"/>
            <p14:sldId id="380"/>
            <p14:sldId id="381"/>
            <p14:sldId id="382"/>
            <p14:sldId id="383"/>
            <p14:sldId id="384"/>
            <p14:sldId id="385"/>
            <p14:sldId id="386"/>
            <p14:sldId id="387"/>
            <p14:sldId id="388"/>
            <p14:sldId id="389"/>
            <p14:sldId id="390"/>
            <p14:sldId id="391"/>
            <p14:sldId id="392"/>
            <p14:sldId id="407"/>
            <p14:sldId id="393"/>
            <p14:sldId id="395"/>
            <p14:sldId id="396"/>
            <p14:sldId id="397"/>
            <p14:sldId id="398"/>
            <p14:sldId id="399"/>
            <p14:sldId id="400"/>
            <p14:sldId id="401"/>
            <p14:sldId id="406"/>
            <p14:sldId id="341"/>
          </p14:sldIdLst>
        </p14:section>
        <p14:section name="Transition to avery" id="{E8EFF7CB-0096-4392-89EE-745D8C58AC82}">
          <p14:sldIdLst>
            <p14:sldId id="271"/>
            <p14:sldId id="292"/>
            <p14:sldId id="306"/>
            <p14:sldId id="307"/>
            <p14:sldId id="308"/>
            <p14:sldId id="309"/>
            <p14:sldId id="310"/>
            <p14:sldId id="311"/>
            <p14:sldId id="312"/>
            <p14:sldId id="313"/>
            <p14:sldId id="314"/>
            <p14:sldId id="315"/>
            <p14:sldId id="316"/>
            <p14:sldId id="317"/>
            <p14:sldId id="318"/>
            <p14:sldId id="319"/>
            <p14:sldId id="411"/>
            <p14:sldId id="320"/>
            <p14:sldId id="322"/>
            <p14:sldId id="323"/>
            <p14:sldId id="324"/>
            <p14:sldId id="325"/>
            <p14:sldId id="412"/>
            <p14:sldId id="326"/>
            <p14:sldId id="327"/>
            <p14:sldId id="328"/>
            <p14:sldId id="329"/>
            <p14:sldId id="330"/>
            <p14:sldId id="331"/>
            <p14:sldId id="332"/>
            <p14:sldId id="333"/>
            <p14:sldId id="334"/>
            <p14:sldId id="337"/>
            <p14:sldId id="338"/>
            <p14:sldId id="275"/>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alloway, Deborah - ETA" initials="GD-E" lastIdx="1" clrIdx="0">
    <p:extLst>
      <p:ext uri="{19B8F6BF-5375-455C-9EA6-DF929625EA0E}">
        <p15:presenceInfo xmlns:p15="http://schemas.microsoft.com/office/powerpoint/2012/main" userId="S-1-5-21-2522062978-2635407418-847139880-395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B2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868" autoAdjust="0"/>
    <p:restoredTop sz="64765" autoAdjust="0"/>
  </p:normalViewPr>
  <p:slideViewPr>
    <p:cSldViewPr snapToGrid="0">
      <p:cViewPr varScale="1">
        <p:scale>
          <a:sx n="46" d="100"/>
          <a:sy n="46" d="100"/>
        </p:scale>
        <p:origin x="1302" y="6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07" Type="http://schemas.openxmlformats.org/officeDocument/2006/relationships/commentAuthors" Target="commentAuthors.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102" Type="http://schemas.openxmlformats.org/officeDocument/2006/relationships/slide" Target="slides/slide100.xml"/><Relationship Id="rId110" Type="http://schemas.openxmlformats.org/officeDocument/2006/relationships/theme" Target="theme/theme1.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slide" Target="slides/slide9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slide" Target="slides/slide101.xml"/><Relationship Id="rId108"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1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tags" Target="tags/tag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viewProps" Target="viewProps.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788989-C4F2-419E-8CC5-53E2453B8A9F}" type="datetimeFigureOut">
              <a:rPr lang="en-US" smtClean="0"/>
              <a:t>12/10/2018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B0D2C8-4E9D-4ABA-936B-5E500A1B423B}" type="slidenum">
              <a:rPr lang="en-US" smtClean="0"/>
              <a:t>‹#›</a:t>
            </a:fld>
            <a:endParaRPr lang="en-US"/>
          </a:p>
        </p:txBody>
      </p:sp>
    </p:spTree>
    <p:extLst>
      <p:ext uri="{BB962C8B-B14F-4D97-AF65-F5344CB8AC3E}">
        <p14:creationId xmlns:p14="http://schemas.microsoft.com/office/powerpoint/2010/main" val="30267409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CD21C1-7655-4D9D-85EB-580DAB94F014}" type="slidenum">
              <a:rPr lang="en-US" smtClean="0"/>
              <a:t>11</a:t>
            </a:fld>
            <a:endParaRPr lang="en-US" dirty="0"/>
          </a:p>
        </p:txBody>
      </p:sp>
      <p:sp>
        <p:nvSpPr>
          <p:cNvPr id="5" name="Header Placeholder 4"/>
          <p:cNvSpPr>
            <a:spLocks noGrp="1"/>
          </p:cNvSpPr>
          <p:nvPr>
            <p:ph type="hdr" sz="quarter" idx="11"/>
          </p:nvPr>
        </p:nvSpPr>
        <p:spPr/>
        <p:txBody>
          <a:bodyPr/>
          <a:lstStyle/>
          <a:p>
            <a:endParaRPr lang="en-US" dirty="0"/>
          </a:p>
        </p:txBody>
      </p:sp>
    </p:spTree>
    <p:extLst>
      <p:ext uri="{BB962C8B-B14F-4D97-AF65-F5344CB8AC3E}">
        <p14:creationId xmlns:p14="http://schemas.microsoft.com/office/powerpoint/2010/main" val="31189894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2C3C040-478F-47A7-B1CE-6C1E4783AC38}" type="slidenum">
              <a:rPr lang="en-US" altLang="en-US"/>
              <a:pPr/>
              <a:t>29</a:t>
            </a:fld>
            <a:endParaRPr lang="en-US" altLang="en-US" dirty="0"/>
          </a:p>
        </p:txBody>
      </p:sp>
      <p:sp>
        <p:nvSpPr>
          <p:cNvPr id="51202" name="Rectangle 2"/>
          <p:cNvSpPr>
            <a:spLocks noGrp="1" noRot="1" noChangeAspect="1" noChangeArrowheads="1" noTextEdit="1"/>
          </p:cNvSpPr>
          <p:nvPr>
            <p:ph type="sldImg"/>
          </p:nvPr>
        </p:nvSpPr>
        <p:spPr>
          <a:xfrm>
            <a:off x="1190625" y="693738"/>
            <a:ext cx="4629150" cy="3471862"/>
          </a:xfrm>
          <a:ln/>
        </p:spPr>
      </p:sp>
      <p:sp>
        <p:nvSpPr>
          <p:cNvPr id="51203" name="Rectangle 3"/>
          <p:cNvSpPr>
            <a:spLocks noGrp="1" noChangeArrowheads="1"/>
          </p:cNvSpPr>
          <p:nvPr>
            <p:ph type="body" idx="1"/>
          </p:nvPr>
        </p:nvSpPr>
        <p:spPr>
          <a:xfrm>
            <a:off x="893763" y="4379913"/>
            <a:ext cx="5164137" cy="4165600"/>
          </a:xfrm>
        </p:spPr>
        <p:txBody>
          <a:bodyPr/>
          <a:lstStyle/>
          <a:p>
            <a:endParaRPr lang="en-US" altLang="en-US" dirty="0"/>
          </a:p>
        </p:txBody>
      </p:sp>
    </p:spTree>
    <p:extLst>
      <p:ext uri="{BB962C8B-B14F-4D97-AF65-F5344CB8AC3E}">
        <p14:creationId xmlns:p14="http://schemas.microsoft.com/office/powerpoint/2010/main" val="19359836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p>
        </p:txBody>
      </p:sp>
      <p:sp>
        <p:nvSpPr>
          <p:cNvPr id="4" name="Slide Number Placeholder 3"/>
          <p:cNvSpPr>
            <a:spLocks noGrp="1"/>
          </p:cNvSpPr>
          <p:nvPr>
            <p:ph type="sldNum" sz="quarter" idx="10"/>
          </p:nvPr>
        </p:nvSpPr>
        <p:spPr/>
        <p:txBody>
          <a:bodyPr/>
          <a:lstStyle/>
          <a:p>
            <a:fld id="{BDA68BD4-2497-4C49-8023-35CCC66AF8CB}" type="slidenum">
              <a:rPr lang="en-US" smtClean="0"/>
              <a:t>33</a:t>
            </a:fld>
            <a:endParaRPr lang="en-US" dirty="0"/>
          </a:p>
        </p:txBody>
      </p:sp>
    </p:spTree>
    <p:extLst>
      <p:ext uri="{BB962C8B-B14F-4D97-AF65-F5344CB8AC3E}">
        <p14:creationId xmlns:p14="http://schemas.microsoft.com/office/powerpoint/2010/main" val="13044825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924371"/>
            <a:endParaRPr lang="en-US" dirty="0"/>
          </a:p>
        </p:txBody>
      </p:sp>
      <p:sp>
        <p:nvSpPr>
          <p:cNvPr id="4" name="Slide Number Placeholder 3"/>
          <p:cNvSpPr>
            <a:spLocks noGrp="1"/>
          </p:cNvSpPr>
          <p:nvPr>
            <p:ph type="sldNum" sz="quarter" idx="10"/>
          </p:nvPr>
        </p:nvSpPr>
        <p:spPr/>
        <p:txBody>
          <a:bodyPr/>
          <a:lstStyle/>
          <a:p>
            <a:fld id="{BDA68BD4-2497-4C49-8023-35CCC66AF8CB}" type="slidenum">
              <a:rPr lang="en-US" smtClean="0"/>
              <a:t>35</a:t>
            </a:fld>
            <a:endParaRPr lang="en-US" dirty="0"/>
          </a:p>
        </p:txBody>
      </p:sp>
    </p:spTree>
    <p:extLst>
      <p:ext uri="{BB962C8B-B14F-4D97-AF65-F5344CB8AC3E}">
        <p14:creationId xmlns:p14="http://schemas.microsoft.com/office/powerpoint/2010/main" val="35450346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E4580A5E-A1B2-4F11-BA11-6C4FFEF898D3}" type="slidenum">
              <a:rPr lang="en-US" altLang="en-US"/>
              <a:pPr/>
              <a:t>38</a:t>
            </a:fld>
            <a:endParaRPr lang="en-US" altLang="en-US" dirty="0"/>
          </a:p>
        </p:txBody>
      </p:sp>
    </p:spTree>
    <p:extLst>
      <p:ext uri="{BB962C8B-B14F-4D97-AF65-F5344CB8AC3E}">
        <p14:creationId xmlns:p14="http://schemas.microsoft.com/office/powerpoint/2010/main" val="42202342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6039D240-B9D7-45B5-A0CB-B275E1133BED}" type="slidenum">
              <a:rPr lang="en-US" altLang="en-US"/>
              <a:pPr/>
              <a:t>39</a:t>
            </a:fld>
            <a:endParaRPr lang="en-US" altLang="en-US" dirty="0"/>
          </a:p>
        </p:txBody>
      </p:sp>
    </p:spTree>
    <p:extLst>
      <p:ext uri="{BB962C8B-B14F-4D97-AF65-F5344CB8AC3E}">
        <p14:creationId xmlns:p14="http://schemas.microsoft.com/office/powerpoint/2010/main" val="36025716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605BCD-EF93-4AF9-ACFA-99C303C4352A}" type="slidenum">
              <a:rPr lang="en-US" smtClean="0"/>
              <a:t>43</a:t>
            </a:fld>
            <a:endParaRPr lang="en-US" dirty="0"/>
          </a:p>
        </p:txBody>
      </p:sp>
    </p:spTree>
    <p:extLst>
      <p:ext uri="{BB962C8B-B14F-4D97-AF65-F5344CB8AC3E}">
        <p14:creationId xmlns:p14="http://schemas.microsoft.com/office/powerpoint/2010/main" val="5498538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9179DBE-6E6E-4B5A-833E-CF11A2351919}" type="slidenum">
              <a:rPr lang="en-US" altLang="en-US"/>
              <a:pPr/>
              <a:t>44</a:t>
            </a:fld>
            <a:endParaRPr lang="en-US" altLang="en-US" dirty="0"/>
          </a:p>
        </p:txBody>
      </p:sp>
      <p:sp>
        <p:nvSpPr>
          <p:cNvPr id="93186" name="Rectangle 2"/>
          <p:cNvSpPr>
            <a:spLocks noGrp="1" noRot="1" noChangeAspect="1" noChangeArrowheads="1" noTextEdit="1"/>
          </p:cNvSpPr>
          <p:nvPr>
            <p:ph type="sldImg"/>
          </p:nvPr>
        </p:nvSpPr>
        <p:spPr>
          <a:xfrm>
            <a:off x="1182688" y="696913"/>
            <a:ext cx="4648200" cy="3486150"/>
          </a:xfrm>
          <a:ln/>
        </p:spPr>
      </p:sp>
      <p:sp>
        <p:nvSpPr>
          <p:cNvPr id="93187"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26286271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605BCD-EF93-4AF9-ACFA-99C303C4352A}" type="slidenum">
              <a:rPr lang="en-US" smtClean="0"/>
              <a:t>45</a:t>
            </a:fld>
            <a:endParaRPr lang="en-US" dirty="0"/>
          </a:p>
        </p:txBody>
      </p:sp>
    </p:spTree>
    <p:extLst>
      <p:ext uri="{BB962C8B-B14F-4D97-AF65-F5344CB8AC3E}">
        <p14:creationId xmlns:p14="http://schemas.microsoft.com/office/powerpoint/2010/main" val="19902735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605BCD-EF93-4AF9-ACFA-99C303C4352A}" type="slidenum">
              <a:rPr lang="en-US" smtClean="0"/>
              <a:t>46</a:t>
            </a:fld>
            <a:endParaRPr lang="en-US" dirty="0"/>
          </a:p>
        </p:txBody>
      </p:sp>
    </p:spTree>
    <p:extLst>
      <p:ext uri="{BB962C8B-B14F-4D97-AF65-F5344CB8AC3E}">
        <p14:creationId xmlns:p14="http://schemas.microsoft.com/office/powerpoint/2010/main" val="32521556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605BCD-EF93-4AF9-ACFA-99C303C4352A}" type="slidenum">
              <a:rPr lang="en-US" smtClean="0"/>
              <a:t>47</a:t>
            </a:fld>
            <a:endParaRPr lang="en-US" dirty="0"/>
          </a:p>
        </p:txBody>
      </p:sp>
    </p:spTree>
    <p:extLst>
      <p:ext uri="{BB962C8B-B14F-4D97-AF65-F5344CB8AC3E}">
        <p14:creationId xmlns:p14="http://schemas.microsoft.com/office/powerpoint/2010/main" val="38405924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xfrm>
            <a:off x="691921" y="4416426"/>
            <a:ext cx="5504204" cy="41830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DEFF4B04-41AD-4AF8-BF90-3D9C1CDCDD70}" type="slidenum">
              <a:rPr lang="en-US" altLang="en-US"/>
              <a:pPr/>
              <a:t>15</a:t>
            </a:fld>
            <a:endParaRPr lang="en-US" altLang="en-US" dirty="0"/>
          </a:p>
        </p:txBody>
      </p:sp>
    </p:spTree>
    <p:extLst>
      <p:ext uri="{BB962C8B-B14F-4D97-AF65-F5344CB8AC3E}">
        <p14:creationId xmlns:p14="http://schemas.microsoft.com/office/powerpoint/2010/main" val="14498154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4627" fontAlgn="base">
              <a:lnSpc>
                <a:spcPct val="90000"/>
              </a:lnSpc>
              <a:spcBef>
                <a:spcPct val="30000"/>
              </a:spcBef>
              <a:spcAft>
                <a:spcPct val="0"/>
              </a:spcAft>
              <a:defRPr/>
            </a:pPr>
            <a:endParaRPr lang="en-US" altLang="en-US" dirty="0"/>
          </a:p>
        </p:txBody>
      </p:sp>
      <p:sp>
        <p:nvSpPr>
          <p:cNvPr id="4" name="Slide Number Placeholder 3"/>
          <p:cNvSpPr>
            <a:spLocks noGrp="1"/>
          </p:cNvSpPr>
          <p:nvPr>
            <p:ph type="sldNum" sz="quarter" idx="10"/>
          </p:nvPr>
        </p:nvSpPr>
        <p:spPr/>
        <p:txBody>
          <a:bodyPr/>
          <a:lstStyle/>
          <a:p>
            <a:fld id="{83605BCD-EF93-4AF9-ACFA-99C303C4352A}" type="slidenum">
              <a:rPr lang="en-US" smtClean="0"/>
              <a:t>48</a:t>
            </a:fld>
            <a:endParaRPr lang="en-US" dirty="0"/>
          </a:p>
        </p:txBody>
      </p:sp>
    </p:spTree>
    <p:extLst>
      <p:ext uri="{BB962C8B-B14F-4D97-AF65-F5344CB8AC3E}">
        <p14:creationId xmlns:p14="http://schemas.microsoft.com/office/powerpoint/2010/main" val="32299004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605BCD-EF93-4AF9-ACFA-99C303C4352A}" type="slidenum">
              <a:rPr lang="en-US" smtClean="0"/>
              <a:t>49</a:t>
            </a:fld>
            <a:endParaRPr lang="en-US" dirty="0"/>
          </a:p>
        </p:txBody>
      </p:sp>
    </p:spTree>
    <p:extLst>
      <p:ext uri="{BB962C8B-B14F-4D97-AF65-F5344CB8AC3E}">
        <p14:creationId xmlns:p14="http://schemas.microsoft.com/office/powerpoint/2010/main" val="20680153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605BCD-EF93-4AF9-ACFA-99C303C4352A}" type="slidenum">
              <a:rPr lang="en-US" smtClean="0"/>
              <a:t>50</a:t>
            </a:fld>
            <a:endParaRPr lang="en-US" dirty="0"/>
          </a:p>
        </p:txBody>
      </p:sp>
    </p:spTree>
    <p:extLst>
      <p:ext uri="{BB962C8B-B14F-4D97-AF65-F5344CB8AC3E}">
        <p14:creationId xmlns:p14="http://schemas.microsoft.com/office/powerpoint/2010/main" val="8574851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605BCD-EF93-4AF9-ACFA-99C303C4352A}" type="slidenum">
              <a:rPr lang="en-US" smtClean="0"/>
              <a:t>51</a:t>
            </a:fld>
            <a:endParaRPr lang="en-US" dirty="0"/>
          </a:p>
        </p:txBody>
      </p:sp>
    </p:spTree>
    <p:extLst>
      <p:ext uri="{BB962C8B-B14F-4D97-AF65-F5344CB8AC3E}">
        <p14:creationId xmlns:p14="http://schemas.microsoft.com/office/powerpoint/2010/main" val="29547128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605BCD-EF93-4AF9-ACFA-99C303C4352A}" type="slidenum">
              <a:rPr lang="en-US" smtClean="0"/>
              <a:t>52</a:t>
            </a:fld>
            <a:endParaRPr lang="en-US" dirty="0"/>
          </a:p>
        </p:txBody>
      </p:sp>
    </p:spTree>
    <p:extLst>
      <p:ext uri="{BB962C8B-B14F-4D97-AF65-F5344CB8AC3E}">
        <p14:creationId xmlns:p14="http://schemas.microsoft.com/office/powerpoint/2010/main" val="29529523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605BCD-EF93-4AF9-ACFA-99C303C4352A}" type="slidenum">
              <a:rPr lang="en-US" smtClean="0"/>
              <a:t>53</a:t>
            </a:fld>
            <a:endParaRPr lang="en-US" dirty="0"/>
          </a:p>
        </p:txBody>
      </p:sp>
    </p:spTree>
    <p:extLst>
      <p:ext uri="{BB962C8B-B14F-4D97-AF65-F5344CB8AC3E}">
        <p14:creationId xmlns:p14="http://schemas.microsoft.com/office/powerpoint/2010/main" val="15147054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605BCD-EF93-4AF9-ACFA-99C303C4352A}" type="slidenum">
              <a:rPr lang="en-US" smtClean="0"/>
              <a:t>54</a:t>
            </a:fld>
            <a:endParaRPr lang="en-US" dirty="0"/>
          </a:p>
        </p:txBody>
      </p:sp>
    </p:spTree>
    <p:extLst>
      <p:ext uri="{BB962C8B-B14F-4D97-AF65-F5344CB8AC3E}">
        <p14:creationId xmlns:p14="http://schemas.microsoft.com/office/powerpoint/2010/main" val="17570763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605BCD-EF93-4AF9-ACFA-99C303C4352A}" type="slidenum">
              <a:rPr lang="en-US" smtClean="0"/>
              <a:t>55</a:t>
            </a:fld>
            <a:endParaRPr lang="en-US" dirty="0"/>
          </a:p>
        </p:txBody>
      </p:sp>
    </p:spTree>
    <p:extLst>
      <p:ext uri="{BB962C8B-B14F-4D97-AF65-F5344CB8AC3E}">
        <p14:creationId xmlns:p14="http://schemas.microsoft.com/office/powerpoint/2010/main" val="1453279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605BCD-EF93-4AF9-ACFA-99C303C4352A}" type="slidenum">
              <a:rPr lang="en-US" smtClean="0"/>
              <a:t>56</a:t>
            </a:fld>
            <a:endParaRPr lang="en-US" dirty="0"/>
          </a:p>
        </p:txBody>
      </p:sp>
    </p:spTree>
    <p:extLst>
      <p:ext uri="{BB962C8B-B14F-4D97-AF65-F5344CB8AC3E}">
        <p14:creationId xmlns:p14="http://schemas.microsoft.com/office/powerpoint/2010/main" val="159111984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415AD811-C412-4C3D-80CE-F7DE2EE1FE22}" type="slidenum">
              <a:rPr lang="en-US" altLang="en-US"/>
              <a:pPr/>
              <a:t>59</a:t>
            </a:fld>
            <a:endParaRPr lang="en-US" altLang="en-US" dirty="0"/>
          </a:p>
        </p:txBody>
      </p:sp>
    </p:spTree>
    <p:extLst>
      <p:ext uri="{BB962C8B-B14F-4D97-AF65-F5344CB8AC3E}">
        <p14:creationId xmlns:p14="http://schemas.microsoft.com/office/powerpoint/2010/main" val="30942991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92E0E826-1304-4389-994C-0580B877B518}" type="slidenum">
              <a:rPr lang="en-US" altLang="en-US"/>
              <a:pPr/>
              <a:t>18</a:t>
            </a:fld>
            <a:endParaRPr lang="en-US" altLang="en-US" dirty="0"/>
          </a:p>
        </p:txBody>
      </p:sp>
    </p:spTree>
    <p:extLst>
      <p:ext uri="{BB962C8B-B14F-4D97-AF65-F5344CB8AC3E}">
        <p14:creationId xmlns:p14="http://schemas.microsoft.com/office/powerpoint/2010/main" val="224083986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CD21C1-7655-4D9D-85EB-580DAB94F014}" type="slidenum">
              <a:rPr lang="en-US" smtClean="0">
                <a:solidFill>
                  <a:prstClr val="black"/>
                </a:solidFill>
              </a:rPr>
              <a:pPr/>
              <a:t>60</a:t>
            </a:fld>
            <a:endParaRPr lang="en-US" dirty="0">
              <a:solidFill>
                <a:prstClr val="black"/>
              </a:solidFill>
            </a:endParaRPr>
          </a:p>
        </p:txBody>
      </p:sp>
      <p:sp>
        <p:nvSpPr>
          <p:cNvPr id="5" name="Header Placeholder 4"/>
          <p:cNvSpPr>
            <a:spLocks noGrp="1"/>
          </p:cNvSpPr>
          <p:nvPr>
            <p:ph type="hdr" sz="quarter" idx="11"/>
          </p:nvPr>
        </p:nvSpPr>
        <p:spPr/>
        <p:txBody>
          <a:bodyPr/>
          <a:lstStyle/>
          <a:p>
            <a:endParaRPr lang="en-US" dirty="0">
              <a:solidFill>
                <a:prstClr val="black"/>
              </a:solidFill>
            </a:endParaRPr>
          </a:p>
        </p:txBody>
      </p:sp>
    </p:spTree>
    <p:extLst>
      <p:ext uri="{BB962C8B-B14F-4D97-AF65-F5344CB8AC3E}">
        <p14:creationId xmlns:p14="http://schemas.microsoft.com/office/powerpoint/2010/main" val="33503093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963435-CF12-4FD2-8142-C5E7E85581FA}" type="slidenum">
              <a:rPr lang="en-US" smtClean="0"/>
              <a:pPr/>
              <a:t>70</a:t>
            </a:fld>
            <a:endParaRPr lang="en-US"/>
          </a:p>
        </p:txBody>
      </p:sp>
    </p:spTree>
    <p:extLst>
      <p:ext uri="{BB962C8B-B14F-4D97-AF65-F5344CB8AC3E}">
        <p14:creationId xmlns:p14="http://schemas.microsoft.com/office/powerpoint/2010/main" val="429167653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963435-CF12-4FD2-8142-C5E7E85581FA}" type="slidenum">
              <a:rPr lang="en-US" smtClean="0"/>
              <a:pPr/>
              <a:t>71</a:t>
            </a:fld>
            <a:endParaRPr lang="en-US"/>
          </a:p>
        </p:txBody>
      </p:sp>
    </p:spTree>
    <p:extLst>
      <p:ext uri="{BB962C8B-B14F-4D97-AF65-F5344CB8AC3E}">
        <p14:creationId xmlns:p14="http://schemas.microsoft.com/office/powerpoint/2010/main" val="412120539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963435-CF12-4FD2-8142-C5E7E85581FA}" type="slidenum">
              <a:rPr lang="en-US" smtClean="0"/>
              <a:pPr/>
              <a:t>72</a:t>
            </a:fld>
            <a:endParaRPr lang="en-US"/>
          </a:p>
        </p:txBody>
      </p:sp>
    </p:spTree>
    <p:extLst>
      <p:ext uri="{BB962C8B-B14F-4D97-AF65-F5344CB8AC3E}">
        <p14:creationId xmlns:p14="http://schemas.microsoft.com/office/powerpoint/2010/main" val="74823888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963435-CF12-4FD2-8142-C5E7E85581FA}" type="slidenum">
              <a:rPr lang="en-US" smtClean="0"/>
              <a:pPr/>
              <a:t>73</a:t>
            </a:fld>
            <a:endParaRPr lang="en-US"/>
          </a:p>
        </p:txBody>
      </p:sp>
    </p:spTree>
    <p:extLst>
      <p:ext uri="{BB962C8B-B14F-4D97-AF65-F5344CB8AC3E}">
        <p14:creationId xmlns:p14="http://schemas.microsoft.com/office/powerpoint/2010/main" val="250056403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963435-CF12-4FD2-8142-C5E7E85581FA}" type="slidenum">
              <a:rPr lang="en-US" smtClean="0"/>
              <a:pPr/>
              <a:t>74</a:t>
            </a:fld>
            <a:endParaRPr lang="en-US"/>
          </a:p>
        </p:txBody>
      </p:sp>
    </p:spTree>
    <p:extLst>
      <p:ext uri="{BB962C8B-B14F-4D97-AF65-F5344CB8AC3E}">
        <p14:creationId xmlns:p14="http://schemas.microsoft.com/office/powerpoint/2010/main" val="30968879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963435-CF12-4FD2-8142-C5E7E85581FA}" type="slidenum">
              <a:rPr lang="en-US" smtClean="0"/>
              <a:pPr/>
              <a:t>75</a:t>
            </a:fld>
            <a:endParaRPr lang="en-US"/>
          </a:p>
        </p:txBody>
      </p:sp>
    </p:spTree>
    <p:extLst>
      <p:ext uri="{BB962C8B-B14F-4D97-AF65-F5344CB8AC3E}">
        <p14:creationId xmlns:p14="http://schemas.microsoft.com/office/powerpoint/2010/main" val="220538867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963435-CF12-4FD2-8142-C5E7E85581FA}" type="slidenum">
              <a:rPr lang="en-US" smtClean="0"/>
              <a:pPr/>
              <a:t>78</a:t>
            </a:fld>
            <a:endParaRPr lang="en-US"/>
          </a:p>
        </p:txBody>
      </p:sp>
    </p:spTree>
    <p:extLst>
      <p:ext uri="{BB962C8B-B14F-4D97-AF65-F5344CB8AC3E}">
        <p14:creationId xmlns:p14="http://schemas.microsoft.com/office/powerpoint/2010/main" val="175035738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142">
              <a:defRPr/>
            </a:pPr>
            <a:endParaRPr lang="en-US" dirty="0"/>
          </a:p>
        </p:txBody>
      </p:sp>
      <p:sp>
        <p:nvSpPr>
          <p:cNvPr id="4" name="Slide Number Placeholder 3"/>
          <p:cNvSpPr>
            <a:spLocks noGrp="1"/>
          </p:cNvSpPr>
          <p:nvPr>
            <p:ph type="sldNum" sz="quarter" idx="10"/>
          </p:nvPr>
        </p:nvSpPr>
        <p:spPr/>
        <p:txBody>
          <a:bodyPr/>
          <a:lstStyle/>
          <a:p>
            <a:fld id="{89963435-CF12-4FD2-8142-C5E7E85581FA}" type="slidenum">
              <a:rPr lang="en-US" smtClean="0"/>
              <a:pPr/>
              <a:t>80</a:t>
            </a:fld>
            <a:endParaRPr lang="en-US"/>
          </a:p>
        </p:txBody>
      </p:sp>
    </p:spTree>
    <p:extLst>
      <p:ext uri="{BB962C8B-B14F-4D97-AF65-F5344CB8AC3E}">
        <p14:creationId xmlns:p14="http://schemas.microsoft.com/office/powerpoint/2010/main" val="265139814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963435-CF12-4FD2-8142-C5E7E85581FA}" type="slidenum">
              <a:rPr lang="en-US" smtClean="0"/>
              <a:pPr/>
              <a:t>81</a:t>
            </a:fld>
            <a:endParaRPr lang="en-US"/>
          </a:p>
        </p:txBody>
      </p:sp>
    </p:spTree>
    <p:extLst>
      <p:ext uri="{BB962C8B-B14F-4D97-AF65-F5344CB8AC3E}">
        <p14:creationId xmlns:p14="http://schemas.microsoft.com/office/powerpoint/2010/main" val="17898922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33C496AC-881A-4D6E-959D-E522AC2BD155}" type="slidenum">
              <a:rPr lang="en-US" altLang="en-US"/>
              <a:pPr/>
              <a:t>19</a:t>
            </a:fld>
            <a:endParaRPr lang="en-US" altLang="en-US" dirty="0"/>
          </a:p>
        </p:txBody>
      </p:sp>
    </p:spTree>
    <p:extLst>
      <p:ext uri="{BB962C8B-B14F-4D97-AF65-F5344CB8AC3E}">
        <p14:creationId xmlns:p14="http://schemas.microsoft.com/office/powerpoint/2010/main" val="397959938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963435-CF12-4FD2-8142-C5E7E85581FA}" type="slidenum">
              <a:rPr lang="en-US" smtClean="0"/>
              <a:pPr/>
              <a:t>83</a:t>
            </a:fld>
            <a:endParaRPr lang="en-US"/>
          </a:p>
        </p:txBody>
      </p:sp>
    </p:spTree>
    <p:extLst>
      <p:ext uri="{BB962C8B-B14F-4D97-AF65-F5344CB8AC3E}">
        <p14:creationId xmlns:p14="http://schemas.microsoft.com/office/powerpoint/2010/main" val="378424697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933237"/>
            <a:endParaRPr lang="en-US" sz="1100" dirty="0"/>
          </a:p>
        </p:txBody>
      </p:sp>
      <p:sp>
        <p:nvSpPr>
          <p:cNvPr id="4" name="Slide Number Placeholder 3"/>
          <p:cNvSpPr>
            <a:spLocks noGrp="1"/>
          </p:cNvSpPr>
          <p:nvPr>
            <p:ph type="sldNum" sz="quarter" idx="10"/>
          </p:nvPr>
        </p:nvSpPr>
        <p:spPr/>
        <p:txBody>
          <a:bodyPr/>
          <a:lstStyle/>
          <a:p>
            <a:fld id="{BDA68BD4-2497-4C49-8023-35CCC66AF8CB}" type="slidenum">
              <a:rPr lang="en-US" smtClean="0"/>
              <a:t>85</a:t>
            </a:fld>
            <a:endParaRPr lang="en-US" dirty="0"/>
          </a:p>
        </p:txBody>
      </p:sp>
    </p:spTree>
    <p:extLst>
      <p:ext uri="{BB962C8B-B14F-4D97-AF65-F5344CB8AC3E}">
        <p14:creationId xmlns:p14="http://schemas.microsoft.com/office/powerpoint/2010/main" val="314897168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963435-CF12-4FD2-8142-C5E7E85581FA}" type="slidenum">
              <a:rPr lang="en-US" smtClean="0"/>
              <a:pPr/>
              <a:t>86</a:t>
            </a:fld>
            <a:endParaRPr lang="en-US"/>
          </a:p>
        </p:txBody>
      </p:sp>
    </p:spTree>
    <p:extLst>
      <p:ext uri="{BB962C8B-B14F-4D97-AF65-F5344CB8AC3E}">
        <p14:creationId xmlns:p14="http://schemas.microsoft.com/office/powerpoint/2010/main" val="49016015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3142">
              <a:defRPr/>
            </a:pPr>
            <a:endParaRPr lang="en-US" dirty="0"/>
          </a:p>
        </p:txBody>
      </p:sp>
      <p:sp>
        <p:nvSpPr>
          <p:cNvPr id="4" name="Slide Number Placeholder 3"/>
          <p:cNvSpPr>
            <a:spLocks noGrp="1"/>
          </p:cNvSpPr>
          <p:nvPr>
            <p:ph type="sldNum" sz="quarter" idx="10"/>
          </p:nvPr>
        </p:nvSpPr>
        <p:spPr/>
        <p:txBody>
          <a:bodyPr/>
          <a:lstStyle/>
          <a:p>
            <a:fld id="{89963435-CF12-4FD2-8142-C5E7E85581FA}" type="slidenum">
              <a:rPr lang="en-US" smtClean="0"/>
              <a:pPr/>
              <a:t>87</a:t>
            </a:fld>
            <a:endParaRPr lang="en-US"/>
          </a:p>
        </p:txBody>
      </p:sp>
    </p:spTree>
    <p:extLst>
      <p:ext uri="{BB962C8B-B14F-4D97-AF65-F5344CB8AC3E}">
        <p14:creationId xmlns:p14="http://schemas.microsoft.com/office/powerpoint/2010/main" val="121977521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9963435-CF12-4FD2-8142-C5E7E85581FA}" type="slidenum">
              <a:rPr lang="en-US" smtClean="0"/>
              <a:pPr/>
              <a:t>88</a:t>
            </a:fld>
            <a:endParaRPr lang="en-US"/>
          </a:p>
        </p:txBody>
      </p:sp>
    </p:spTree>
    <p:extLst>
      <p:ext uri="{BB962C8B-B14F-4D97-AF65-F5344CB8AC3E}">
        <p14:creationId xmlns:p14="http://schemas.microsoft.com/office/powerpoint/2010/main" val="257249879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963435-CF12-4FD2-8142-C5E7E85581FA}" type="slidenum">
              <a:rPr lang="en-US" smtClean="0"/>
              <a:pPr/>
              <a:t>89</a:t>
            </a:fld>
            <a:endParaRPr lang="en-US"/>
          </a:p>
        </p:txBody>
      </p:sp>
    </p:spTree>
    <p:extLst>
      <p:ext uri="{BB962C8B-B14F-4D97-AF65-F5344CB8AC3E}">
        <p14:creationId xmlns:p14="http://schemas.microsoft.com/office/powerpoint/2010/main" val="122301564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963435-CF12-4FD2-8142-C5E7E85581FA}" type="slidenum">
              <a:rPr lang="en-US" smtClean="0"/>
              <a:pPr/>
              <a:t>96</a:t>
            </a:fld>
            <a:endParaRPr lang="en-US"/>
          </a:p>
        </p:txBody>
      </p:sp>
    </p:spTree>
    <p:extLst>
      <p:ext uri="{BB962C8B-B14F-4D97-AF65-F5344CB8AC3E}">
        <p14:creationId xmlns:p14="http://schemas.microsoft.com/office/powerpoint/2010/main" val="267698839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963435-CF12-4FD2-8142-C5E7E85581FA}" type="slidenum">
              <a:rPr lang="en-US" smtClean="0"/>
              <a:pPr/>
              <a:t>98</a:t>
            </a:fld>
            <a:endParaRPr lang="en-US"/>
          </a:p>
        </p:txBody>
      </p:sp>
    </p:spTree>
    <p:extLst>
      <p:ext uri="{BB962C8B-B14F-4D97-AF65-F5344CB8AC3E}">
        <p14:creationId xmlns:p14="http://schemas.microsoft.com/office/powerpoint/2010/main" val="210273889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963435-CF12-4FD2-8142-C5E7E85581FA}" type="slidenum">
              <a:rPr lang="en-US" smtClean="0"/>
              <a:pPr/>
              <a:t>99</a:t>
            </a:fld>
            <a:endParaRPr lang="en-US"/>
          </a:p>
        </p:txBody>
      </p:sp>
    </p:spTree>
    <p:extLst>
      <p:ext uri="{BB962C8B-B14F-4D97-AF65-F5344CB8AC3E}">
        <p14:creationId xmlns:p14="http://schemas.microsoft.com/office/powerpoint/2010/main" val="25464781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C615B15B-DE44-49E3-B175-2A17A00F5574}" type="slidenum">
              <a:rPr lang="en-US" altLang="en-US"/>
              <a:pPr/>
              <a:t>20</a:t>
            </a:fld>
            <a:endParaRPr lang="en-US" altLang="en-US" dirty="0"/>
          </a:p>
        </p:txBody>
      </p:sp>
    </p:spTree>
    <p:extLst>
      <p:ext uri="{BB962C8B-B14F-4D97-AF65-F5344CB8AC3E}">
        <p14:creationId xmlns:p14="http://schemas.microsoft.com/office/powerpoint/2010/main" val="28056870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9C534EF2-97FA-4E5C-AA8F-7C7E8C65725F}" type="slidenum">
              <a:rPr lang="en-US" altLang="en-US"/>
              <a:pPr/>
              <a:t>21</a:t>
            </a:fld>
            <a:endParaRPr lang="en-US" altLang="en-US" dirty="0"/>
          </a:p>
        </p:txBody>
      </p:sp>
    </p:spTree>
    <p:extLst>
      <p:ext uri="{BB962C8B-B14F-4D97-AF65-F5344CB8AC3E}">
        <p14:creationId xmlns:p14="http://schemas.microsoft.com/office/powerpoint/2010/main" val="30180526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BB4B8790-39EA-4B26-95F7-AF88DD310E0F}" type="slidenum">
              <a:rPr lang="en-US" altLang="en-US"/>
              <a:pPr/>
              <a:t>22</a:t>
            </a:fld>
            <a:endParaRPr lang="en-US" altLang="en-US" dirty="0"/>
          </a:p>
        </p:txBody>
      </p:sp>
    </p:spTree>
    <p:extLst>
      <p:ext uri="{BB962C8B-B14F-4D97-AF65-F5344CB8AC3E}">
        <p14:creationId xmlns:p14="http://schemas.microsoft.com/office/powerpoint/2010/main" val="27935889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583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8B1F294A-E1E5-467E-98B0-BBE1FEDC2203}" type="slidenum">
              <a:rPr lang="en-US" altLang="en-US"/>
              <a:pPr/>
              <a:t>26</a:t>
            </a:fld>
            <a:endParaRPr lang="en-US" altLang="en-US" dirty="0"/>
          </a:p>
        </p:txBody>
      </p:sp>
    </p:spTree>
    <p:extLst>
      <p:ext uri="{BB962C8B-B14F-4D97-AF65-F5344CB8AC3E}">
        <p14:creationId xmlns:p14="http://schemas.microsoft.com/office/powerpoint/2010/main" val="26133401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A68BD4-2497-4C49-8023-35CCC66AF8CB}" type="slidenum">
              <a:rPr lang="en-US" smtClean="0"/>
              <a:t>27</a:t>
            </a:fld>
            <a:endParaRPr lang="en-US" dirty="0"/>
          </a:p>
        </p:txBody>
      </p:sp>
    </p:spTree>
    <p:extLst>
      <p:ext uri="{BB962C8B-B14F-4D97-AF65-F5344CB8AC3E}">
        <p14:creationId xmlns:p14="http://schemas.microsoft.com/office/powerpoint/2010/main" val="326615163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7" name="Group 6"/>
          <p:cNvGrpSpPr>
            <a:grpSpLocks noChangeAspect="1"/>
          </p:cNvGrpSpPr>
          <p:nvPr userDrawn="1"/>
        </p:nvGrpSpPr>
        <p:grpSpPr>
          <a:xfrm>
            <a:off x="8023226" y="2924758"/>
            <a:ext cx="1120774" cy="3933242"/>
            <a:chOff x="8023226" y="2924758"/>
            <a:chExt cx="1120774" cy="3933242"/>
          </a:xfrm>
        </p:grpSpPr>
        <p:sp>
          <p:nvSpPr>
            <p:cNvPr id="8" name="Isosceles Triangle 7"/>
            <p:cNvSpPr/>
            <p:nvPr userDrawn="1"/>
          </p:nvSpPr>
          <p:spPr>
            <a:xfrm>
              <a:off x="8023226" y="2924758"/>
              <a:ext cx="1120774" cy="3933242"/>
            </a:xfrm>
            <a:prstGeom prst="triangle">
              <a:avLst>
                <a:gd name="adj" fmla="val 100000"/>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userDrawn="1"/>
          </p:nvSpPr>
          <p:spPr>
            <a:xfrm>
              <a:off x="8239885" y="3685101"/>
              <a:ext cx="904115" cy="3172899"/>
            </a:xfrm>
            <a:prstGeom prst="triangle">
              <a:avLst>
                <a:gd name="adj" fmla="val 10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p:cNvGrpSpPr>
            <a:grpSpLocks noChangeAspect="1"/>
          </p:cNvGrpSpPr>
          <p:nvPr userDrawn="1"/>
        </p:nvGrpSpPr>
        <p:grpSpPr>
          <a:xfrm rot="16200000" flipV="1">
            <a:off x="2158718" y="-2158721"/>
            <a:ext cx="1720507" cy="6037943"/>
            <a:chOff x="8150764" y="3372336"/>
            <a:chExt cx="993237" cy="3485664"/>
          </a:xfrm>
        </p:grpSpPr>
        <p:sp>
          <p:nvSpPr>
            <p:cNvPr id="11" name="Isosceles Triangle 10"/>
            <p:cNvSpPr/>
            <p:nvPr userDrawn="1"/>
          </p:nvSpPr>
          <p:spPr>
            <a:xfrm>
              <a:off x="8150764" y="3372336"/>
              <a:ext cx="993237" cy="3485663"/>
            </a:xfrm>
            <a:prstGeom prst="triangle">
              <a:avLst>
                <a:gd name="adj" fmla="val 100000"/>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p:cNvSpPr/>
            <p:nvPr userDrawn="1"/>
          </p:nvSpPr>
          <p:spPr>
            <a:xfrm>
              <a:off x="8239885" y="3685101"/>
              <a:ext cx="904115" cy="3172899"/>
            </a:xfrm>
            <a:prstGeom prst="triangle">
              <a:avLst>
                <a:gd name="adj" fmla="val 10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3" name="Picture 12"/>
          <p:cNvPicPr>
            <a:picLocks noChangeAspect="1"/>
          </p:cNvPicPr>
          <p:nvPr userDrawn="1"/>
        </p:nvPicPr>
        <p:blipFill>
          <a:blip r:embed="rId2" cstate="screen">
            <a:clrChange>
              <a:clrFrom>
                <a:srgbClr val="231F20"/>
              </a:clrFrom>
              <a:clrTo>
                <a:srgbClr val="231F20">
                  <a:alpha val="0"/>
                </a:srgbClr>
              </a:clrTo>
            </a:clrChange>
            <a:extLst>
              <a:ext uri="{28A0092B-C50C-407E-A947-70E740481C1C}">
                <a14:useLocalDpi xmlns:a14="http://schemas.microsoft.com/office/drawing/2010/main"/>
              </a:ext>
            </a:extLst>
          </a:blip>
          <a:stretch>
            <a:fillRect/>
          </a:stretch>
        </p:blipFill>
        <p:spPr>
          <a:xfrm>
            <a:off x="360324" y="121812"/>
            <a:ext cx="996650" cy="983981"/>
          </a:xfrm>
          <a:prstGeom prst="rect">
            <a:avLst/>
          </a:prstGeom>
        </p:spPr>
      </p:pic>
      <p:pic>
        <p:nvPicPr>
          <p:cNvPr id="14" name="Picture 1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60324" y="4512772"/>
            <a:ext cx="2952750" cy="997405"/>
          </a:xfrm>
          <a:prstGeom prst="rect">
            <a:avLst/>
          </a:prstGeom>
        </p:spPr>
      </p:pic>
      <p:sp>
        <p:nvSpPr>
          <p:cNvPr id="15" name="Rectangle 14"/>
          <p:cNvSpPr/>
          <p:nvPr userDrawn="1"/>
        </p:nvSpPr>
        <p:spPr>
          <a:xfrm>
            <a:off x="3572635" y="4425121"/>
            <a:ext cx="45720" cy="1409699"/>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16" name="Picture 15"/>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60324" y="6424484"/>
            <a:ext cx="1890650" cy="228857"/>
          </a:xfrm>
          <a:prstGeom prst="rect">
            <a:avLst/>
          </a:prstGeom>
        </p:spPr>
      </p:pic>
      <p:sp>
        <p:nvSpPr>
          <p:cNvPr id="17" name="Text Placeholder 4"/>
          <p:cNvSpPr>
            <a:spLocks noGrp="1"/>
          </p:cNvSpPr>
          <p:nvPr>
            <p:ph type="body" sz="quarter" idx="12" hasCustomPrompt="1"/>
          </p:nvPr>
        </p:nvSpPr>
        <p:spPr>
          <a:xfrm>
            <a:off x="1591081" y="113503"/>
            <a:ext cx="2221861" cy="356956"/>
          </a:xfrm>
        </p:spPr>
        <p:txBody>
          <a:bodyPr anchor="ctr">
            <a:normAutofit/>
          </a:bodyPr>
          <a:lstStyle>
            <a:lvl1pPr marL="0" indent="0" algn="l">
              <a:buNone/>
              <a:defRPr sz="1200" spc="50" baseline="0">
                <a:solidFill>
                  <a:schemeClr val="bg1">
                    <a:alpha val="85000"/>
                  </a:schemeClr>
                </a:solidFill>
              </a:defRPr>
            </a:lvl1pPr>
            <a:lvl2pPr marL="457200" indent="0">
              <a:buNone/>
              <a:defRPr/>
            </a:lvl2pPr>
          </a:lstStyle>
          <a:p>
            <a:r>
              <a:rPr lang="en-US"/>
              <a:t>Month ##, 2017</a:t>
            </a:r>
            <a:endParaRPr lang="en-US" dirty="0"/>
          </a:p>
        </p:txBody>
      </p:sp>
      <p:sp>
        <p:nvSpPr>
          <p:cNvPr id="2" name="Title 1"/>
          <p:cNvSpPr>
            <a:spLocks noGrp="1"/>
          </p:cNvSpPr>
          <p:nvPr>
            <p:ph type="ctrTitle"/>
          </p:nvPr>
        </p:nvSpPr>
        <p:spPr>
          <a:xfrm>
            <a:off x="685800" y="1311836"/>
            <a:ext cx="7772400" cy="2387600"/>
          </a:xfrm>
        </p:spPr>
        <p:txBody>
          <a:bodyPr anchor="b">
            <a:normAutofit/>
          </a:bodyPr>
          <a:lstStyle>
            <a:lvl1pPr algn="ctr" defTabSz="914400" rtl="0" eaLnBrk="1" latinLnBrk="0" hangingPunct="1">
              <a:lnSpc>
                <a:spcPct val="90000"/>
              </a:lnSpc>
              <a:spcBef>
                <a:spcPct val="0"/>
              </a:spcBef>
              <a:buNone/>
              <a:defRPr lang="en-US" sz="60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stStyle>
          <a:p>
            <a:r>
              <a:rPr lang="en-US" dirty="0"/>
              <a:t>Click to edit Master title style</a:t>
            </a:r>
          </a:p>
        </p:txBody>
      </p:sp>
      <p:sp>
        <p:nvSpPr>
          <p:cNvPr id="3" name="Subtitle 2"/>
          <p:cNvSpPr>
            <a:spLocks noGrp="1"/>
          </p:cNvSpPr>
          <p:nvPr>
            <p:ph type="subTitle" idx="1"/>
          </p:nvPr>
        </p:nvSpPr>
        <p:spPr>
          <a:xfrm>
            <a:off x="3659544" y="4425121"/>
            <a:ext cx="4798656" cy="1392508"/>
          </a:xfrm>
        </p:spPr>
        <p:txBody>
          <a:bodyPr vert="horz" lIns="182880" tIns="45720" rIns="91440" bIns="45720" rtlCol="0" anchor="ctr">
            <a:normAutofit/>
          </a:bodyPr>
          <a:lstStyle>
            <a:lvl1pPr marL="0" indent="0">
              <a:lnSpc>
                <a:spcPct val="100000"/>
              </a:lnSpc>
              <a:spcBef>
                <a:spcPts val="1200"/>
              </a:spcBef>
              <a:buNone/>
              <a:defRPr lang="en-US" sz="2300" dirty="0"/>
            </a:lvl1pPr>
            <a:lvl2pPr marL="457200" indent="-182880">
              <a:buClr>
                <a:schemeClr val="accent1"/>
              </a:buClr>
              <a:defRPr sz="1800"/>
            </a:lvl2pPr>
            <a:lvl3pPr>
              <a:defRPr/>
            </a:lvl3pPr>
          </a:lstStyle>
          <a:p>
            <a:pPr marL="274320" lvl="0" indent="-274320">
              <a:buSzPct val="101000"/>
            </a:pPr>
            <a:r>
              <a:rPr lang="en-US" dirty="0"/>
              <a:t>Click to edit Master subtitle style</a:t>
            </a:r>
          </a:p>
          <a:p>
            <a:pPr marL="960120" lvl="1" indent="-274320">
              <a:buSzPct val="101000"/>
            </a:pPr>
            <a:r>
              <a:rPr lang="en-US" dirty="0"/>
              <a:t>If a note is needed, list here</a:t>
            </a:r>
          </a:p>
        </p:txBody>
      </p:sp>
    </p:spTree>
    <p:extLst>
      <p:ext uri="{BB962C8B-B14F-4D97-AF65-F5344CB8AC3E}">
        <p14:creationId xmlns:p14="http://schemas.microsoft.com/office/powerpoint/2010/main" val="14145406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Moderator">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8B35F6F-244A-4CAD-AEAB-1171AE328AA0}"/>
              </a:ext>
            </a:extLst>
          </p:cNvPr>
          <p:cNvSpPr txBox="1"/>
          <p:nvPr userDrawn="1"/>
        </p:nvSpPr>
        <p:spPr>
          <a:xfrm>
            <a:off x="628650" y="365126"/>
            <a:ext cx="7955280" cy="1051560"/>
          </a:xfrm>
          <a:prstGeom prst="rect">
            <a:avLst/>
          </a:prstGeom>
        </p:spPr>
        <p:txBody>
          <a:bodyPr vert="horz" lIns="91440" tIns="45720" rIns="91440" bIns="45720" rtlCol="0" anchor="b">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lvl="0"/>
            <a:r>
              <a:rPr lang="en-US"/>
              <a:t>Your Moderator:</a:t>
            </a:r>
            <a:endParaRPr lang="en-US" dirty="0"/>
          </a:p>
        </p:txBody>
      </p:sp>
      <p:sp>
        <p:nvSpPr>
          <p:cNvPr id="3" name="Content Placeholder 2"/>
          <p:cNvSpPr>
            <a:spLocks noGrp="1"/>
          </p:cNvSpPr>
          <p:nvPr>
            <p:ph idx="1" hasCustomPrompt="1"/>
          </p:nvPr>
        </p:nvSpPr>
        <p:spPr>
          <a:xfrm>
            <a:off x="4190999" y="2483662"/>
            <a:ext cx="3983355" cy="1818203"/>
          </a:xfrm>
        </p:spPr>
        <p:txBody>
          <a:bodyPr anchor="ctr"/>
          <a:lstStyle>
            <a:lvl1pPr marL="0" indent="0">
              <a:buNone/>
              <a:defRPr lang="en-US" sz="24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274320" indent="0">
              <a:spcBef>
                <a:spcPts val="500"/>
              </a:spcBef>
              <a:buNone/>
              <a:defRPr sz="2000" i="1"/>
            </a:lvl2pPr>
            <a:lvl3pPr marL="457200" indent="0">
              <a:spcBef>
                <a:spcPts val="800"/>
              </a:spcBef>
              <a:buFontTx/>
              <a:buNone/>
              <a:defRPr sz="1800">
                <a:solidFill>
                  <a:schemeClr val="tx1"/>
                </a:solidFill>
              </a:defRPr>
            </a:lvl3pPr>
            <a:lvl4pPr marL="822960" indent="-365760">
              <a:spcBef>
                <a:spcPts val="300"/>
              </a:spcBef>
              <a:buClr>
                <a:schemeClr val="accent6"/>
              </a:buClr>
              <a:buSzPct val="90000"/>
              <a:buFont typeface="Wingdings" panose="05000000000000000000" pitchFamily="2" charset="2"/>
              <a:buChar char=""/>
              <a:defRPr i="1">
                <a:solidFill>
                  <a:schemeClr val="accent1"/>
                </a:solidFill>
              </a:defRPr>
            </a:lvl4pPr>
          </a:lstStyle>
          <a:p>
            <a:pPr lvl="0"/>
            <a:r>
              <a:rPr lang="en-US" dirty="0"/>
              <a:t>Moderator Name</a:t>
            </a:r>
          </a:p>
          <a:p>
            <a:pPr lvl="1"/>
            <a:r>
              <a:rPr lang="en-US" dirty="0"/>
              <a:t>Position</a:t>
            </a:r>
          </a:p>
          <a:p>
            <a:pPr lvl="2"/>
            <a:r>
              <a:rPr lang="en-US" dirty="0"/>
              <a:t>Organization</a:t>
            </a:r>
          </a:p>
          <a:p>
            <a:pPr lvl="3"/>
            <a:r>
              <a:rPr lang="en-US" dirty="0"/>
              <a:t>email</a:t>
            </a:r>
          </a:p>
        </p:txBody>
      </p:sp>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a:p>
        </p:txBody>
      </p:sp>
      <p:sp>
        <p:nvSpPr>
          <p:cNvPr id="6" name="Picture Placeholder 2">
            <a:extLst>
              <a:ext uri="{FF2B5EF4-FFF2-40B4-BE49-F238E27FC236}">
                <a16:creationId xmlns:a16="http://schemas.microsoft.com/office/drawing/2014/main" id="{C0C6114B-D2AA-4229-BCFB-04B0363D87F6}"/>
              </a:ext>
            </a:extLst>
          </p:cNvPr>
          <p:cNvSpPr>
            <a:spLocks noGrp="1" noChangeAspect="1"/>
          </p:cNvSpPr>
          <p:nvPr>
            <p:ph type="pic" idx="11"/>
          </p:nvPr>
        </p:nvSpPr>
        <p:spPr>
          <a:xfrm>
            <a:off x="1827005" y="2483663"/>
            <a:ext cx="1573420" cy="1818203"/>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rmAutofit/>
          </a:bodyPr>
          <a:lstStyle>
            <a:lvl1pPr marL="0" indent="0" algn="ctr">
              <a:lnSpc>
                <a:spcPct val="100000"/>
              </a:lnSpc>
              <a:buNone/>
              <a:defRPr sz="20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Tree>
    <p:extLst>
      <p:ext uri="{BB962C8B-B14F-4D97-AF65-F5344CB8AC3E}">
        <p14:creationId xmlns:p14="http://schemas.microsoft.com/office/powerpoint/2010/main" val="29836300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resenter">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8B35F6F-244A-4CAD-AEAB-1171AE328AA0}"/>
              </a:ext>
            </a:extLst>
          </p:cNvPr>
          <p:cNvSpPr txBox="1"/>
          <p:nvPr userDrawn="1"/>
        </p:nvSpPr>
        <p:spPr>
          <a:xfrm>
            <a:off x="628650" y="365126"/>
            <a:ext cx="7955280" cy="1051560"/>
          </a:xfrm>
          <a:prstGeom prst="rect">
            <a:avLst/>
          </a:prstGeom>
        </p:spPr>
        <p:txBody>
          <a:bodyPr vert="horz" lIns="91440" tIns="45720" rIns="91440" bIns="45720" rtlCol="0" anchor="b">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lvl="0"/>
            <a:r>
              <a:rPr lang="en-US" dirty="0"/>
              <a:t>Your Presenter:</a:t>
            </a:r>
          </a:p>
        </p:txBody>
      </p:sp>
      <p:sp>
        <p:nvSpPr>
          <p:cNvPr id="3" name="Content Placeholder 2"/>
          <p:cNvSpPr>
            <a:spLocks noGrp="1"/>
          </p:cNvSpPr>
          <p:nvPr>
            <p:ph idx="1" hasCustomPrompt="1"/>
          </p:nvPr>
        </p:nvSpPr>
        <p:spPr>
          <a:xfrm>
            <a:off x="4190999" y="2483662"/>
            <a:ext cx="3983355" cy="1818203"/>
          </a:xfrm>
        </p:spPr>
        <p:txBody>
          <a:bodyPr anchor="ctr"/>
          <a:lstStyle>
            <a:lvl1pPr marL="0" indent="0">
              <a:buNone/>
              <a:defRPr lang="en-US" sz="24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274320" indent="0">
              <a:spcBef>
                <a:spcPts val="500"/>
              </a:spcBef>
              <a:buNone/>
              <a:defRPr sz="2000" i="1"/>
            </a:lvl2pPr>
            <a:lvl3pPr marL="457200" indent="0">
              <a:spcBef>
                <a:spcPts val="800"/>
              </a:spcBef>
              <a:buFontTx/>
              <a:buNone/>
              <a:defRPr sz="1800">
                <a:solidFill>
                  <a:schemeClr val="tx1"/>
                </a:solidFill>
              </a:defRPr>
            </a:lvl3pPr>
            <a:lvl4pPr marL="822960" indent="-365760">
              <a:spcBef>
                <a:spcPts val="300"/>
              </a:spcBef>
              <a:buClr>
                <a:schemeClr val="accent6"/>
              </a:buClr>
              <a:buSzPct val="90000"/>
              <a:buFont typeface="Wingdings" panose="05000000000000000000" pitchFamily="2" charset="2"/>
              <a:buChar char=""/>
              <a:defRPr i="1">
                <a:solidFill>
                  <a:schemeClr val="accent1"/>
                </a:solidFill>
              </a:defRPr>
            </a:lvl4pPr>
          </a:lstStyle>
          <a:p>
            <a:pPr lvl="0"/>
            <a:r>
              <a:rPr lang="en-US" dirty="0"/>
              <a:t>Presenter Name</a:t>
            </a:r>
          </a:p>
          <a:p>
            <a:pPr lvl="1"/>
            <a:r>
              <a:rPr lang="en-US" dirty="0"/>
              <a:t>Position</a:t>
            </a:r>
          </a:p>
          <a:p>
            <a:pPr lvl="2"/>
            <a:r>
              <a:rPr lang="en-US" dirty="0"/>
              <a:t>Organization</a:t>
            </a:r>
          </a:p>
          <a:p>
            <a:pPr lvl="3"/>
            <a:r>
              <a:rPr lang="en-US" dirty="0"/>
              <a:t>email</a:t>
            </a:r>
          </a:p>
        </p:txBody>
      </p:sp>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a:p>
        </p:txBody>
      </p:sp>
      <p:sp>
        <p:nvSpPr>
          <p:cNvPr id="6" name="Picture Placeholder 2">
            <a:extLst>
              <a:ext uri="{FF2B5EF4-FFF2-40B4-BE49-F238E27FC236}">
                <a16:creationId xmlns:a16="http://schemas.microsoft.com/office/drawing/2014/main" id="{C0C6114B-D2AA-4229-BCFB-04B0363D87F6}"/>
              </a:ext>
            </a:extLst>
          </p:cNvPr>
          <p:cNvSpPr>
            <a:spLocks noGrp="1" noChangeAspect="1"/>
          </p:cNvSpPr>
          <p:nvPr>
            <p:ph type="pic" idx="11"/>
          </p:nvPr>
        </p:nvSpPr>
        <p:spPr>
          <a:xfrm>
            <a:off x="1827005" y="2483663"/>
            <a:ext cx="1573420" cy="1818203"/>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rmAutofit/>
          </a:bodyPr>
          <a:lstStyle>
            <a:lvl1pPr marL="0" indent="0" algn="ctr">
              <a:lnSpc>
                <a:spcPct val="100000"/>
              </a:lnSpc>
              <a:buNone/>
              <a:defRPr sz="20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Tree>
    <p:extLst>
      <p:ext uri="{BB962C8B-B14F-4D97-AF65-F5344CB8AC3E}">
        <p14:creationId xmlns:p14="http://schemas.microsoft.com/office/powerpoint/2010/main" val="40845304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resenters (2)">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8B35F6F-244A-4CAD-AEAB-1171AE328AA0}"/>
              </a:ext>
            </a:extLst>
          </p:cNvPr>
          <p:cNvSpPr txBox="1"/>
          <p:nvPr userDrawn="1"/>
        </p:nvSpPr>
        <p:spPr>
          <a:xfrm>
            <a:off x="628650" y="365126"/>
            <a:ext cx="7955280" cy="1051560"/>
          </a:xfrm>
          <a:prstGeom prst="rect">
            <a:avLst/>
          </a:prstGeom>
        </p:spPr>
        <p:txBody>
          <a:bodyPr vert="horz" lIns="91440" tIns="45720" rIns="91440" bIns="45720" rtlCol="0" anchor="b">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lvl="0"/>
            <a:r>
              <a:rPr lang="en-US" dirty="0"/>
              <a:t>Your Presenters:</a:t>
            </a:r>
          </a:p>
        </p:txBody>
      </p:sp>
      <p:sp>
        <p:nvSpPr>
          <p:cNvPr id="3" name="Content Placeholder 2"/>
          <p:cNvSpPr>
            <a:spLocks noGrp="1"/>
          </p:cNvSpPr>
          <p:nvPr>
            <p:ph idx="1" hasCustomPrompt="1"/>
          </p:nvPr>
        </p:nvSpPr>
        <p:spPr>
          <a:xfrm>
            <a:off x="4190999" y="1769287"/>
            <a:ext cx="3983355" cy="1818203"/>
          </a:xfrm>
        </p:spPr>
        <p:txBody>
          <a:bodyPr anchor="ctr"/>
          <a:lstStyle>
            <a:lvl1pPr marL="0" indent="0">
              <a:buNone/>
              <a:defRPr lang="en-US" sz="24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274320" indent="0">
              <a:spcBef>
                <a:spcPts val="500"/>
              </a:spcBef>
              <a:buNone/>
              <a:defRPr sz="2000" i="1"/>
            </a:lvl2pPr>
            <a:lvl3pPr marL="457200" indent="0">
              <a:spcBef>
                <a:spcPts val="800"/>
              </a:spcBef>
              <a:buFontTx/>
              <a:buNone/>
              <a:defRPr sz="1800">
                <a:solidFill>
                  <a:schemeClr val="tx1"/>
                </a:solidFill>
              </a:defRPr>
            </a:lvl3pPr>
            <a:lvl4pPr marL="822960" indent="-365760">
              <a:spcBef>
                <a:spcPts val="300"/>
              </a:spcBef>
              <a:buClr>
                <a:schemeClr val="accent6"/>
              </a:buClr>
              <a:buSzPct val="90000"/>
              <a:buFont typeface="Wingdings" panose="05000000000000000000" pitchFamily="2" charset="2"/>
              <a:buChar char=""/>
              <a:defRPr i="1">
                <a:solidFill>
                  <a:schemeClr val="accent1"/>
                </a:solidFill>
              </a:defRPr>
            </a:lvl4pPr>
          </a:lstStyle>
          <a:p>
            <a:pPr lvl="0"/>
            <a:r>
              <a:rPr lang="en-US" dirty="0"/>
              <a:t>Presenter Name</a:t>
            </a:r>
          </a:p>
          <a:p>
            <a:pPr lvl="1"/>
            <a:r>
              <a:rPr lang="en-US" dirty="0"/>
              <a:t>Position</a:t>
            </a:r>
          </a:p>
          <a:p>
            <a:pPr lvl="2"/>
            <a:r>
              <a:rPr lang="en-US" dirty="0"/>
              <a:t>Organization</a:t>
            </a:r>
          </a:p>
          <a:p>
            <a:pPr lvl="3"/>
            <a:r>
              <a:rPr lang="en-US" dirty="0"/>
              <a:t>email</a:t>
            </a:r>
          </a:p>
        </p:txBody>
      </p:sp>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a:p>
        </p:txBody>
      </p:sp>
      <p:sp>
        <p:nvSpPr>
          <p:cNvPr id="6" name="Picture Placeholder 2">
            <a:extLst>
              <a:ext uri="{FF2B5EF4-FFF2-40B4-BE49-F238E27FC236}">
                <a16:creationId xmlns:a16="http://schemas.microsoft.com/office/drawing/2014/main" id="{C0C6114B-D2AA-4229-BCFB-04B0363D87F6}"/>
              </a:ext>
            </a:extLst>
          </p:cNvPr>
          <p:cNvSpPr>
            <a:spLocks noGrp="1" noChangeAspect="1"/>
          </p:cNvSpPr>
          <p:nvPr>
            <p:ph type="pic" idx="11"/>
          </p:nvPr>
        </p:nvSpPr>
        <p:spPr>
          <a:xfrm>
            <a:off x="1827005" y="1769288"/>
            <a:ext cx="1573420" cy="1818203"/>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rmAutofit/>
          </a:bodyPr>
          <a:lstStyle>
            <a:lvl1pPr marL="0" indent="0" algn="ctr">
              <a:lnSpc>
                <a:spcPct val="100000"/>
              </a:lnSpc>
              <a:buNone/>
              <a:defRPr sz="20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7" name="Content Placeholder 2">
            <a:extLst>
              <a:ext uri="{FF2B5EF4-FFF2-40B4-BE49-F238E27FC236}">
                <a16:creationId xmlns:a16="http://schemas.microsoft.com/office/drawing/2014/main" id="{6D0BB0CF-FF39-4644-864F-D1DE162FCA0A}"/>
              </a:ext>
            </a:extLst>
          </p:cNvPr>
          <p:cNvSpPr>
            <a:spLocks noGrp="1"/>
          </p:cNvSpPr>
          <p:nvPr>
            <p:ph idx="12" hasCustomPrompt="1"/>
          </p:nvPr>
        </p:nvSpPr>
        <p:spPr>
          <a:xfrm>
            <a:off x="4190999" y="4115205"/>
            <a:ext cx="3983355" cy="1818203"/>
          </a:xfrm>
        </p:spPr>
        <p:txBody>
          <a:bodyPr anchor="ctr"/>
          <a:lstStyle>
            <a:lvl1pPr marL="0" indent="0">
              <a:buNone/>
              <a:defRPr lang="en-US" sz="24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274320" indent="0">
              <a:spcBef>
                <a:spcPts val="500"/>
              </a:spcBef>
              <a:buNone/>
              <a:defRPr sz="2000" i="1"/>
            </a:lvl2pPr>
            <a:lvl3pPr marL="457200" indent="0">
              <a:spcBef>
                <a:spcPts val="800"/>
              </a:spcBef>
              <a:buFontTx/>
              <a:buNone/>
              <a:defRPr sz="1800">
                <a:solidFill>
                  <a:schemeClr val="tx1"/>
                </a:solidFill>
              </a:defRPr>
            </a:lvl3pPr>
            <a:lvl4pPr marL="822960" indent="-365760">
              <a:spcBef>
                <a:spcPts val="300"/>
              </a:spcBef>
              <a:buClr>
                <a:schemeClr val="accent6"/>
              </a:buClr>
              <a:buSzPct val="90000"/>
              <a:buFont typeface="Wingdings" panose="05000000000000000000" pitchFamily="2" charset="2"/>
              <a:buChar char=""/>
              <a:defRPr i="1">
                <a:solidFill>
                  <a:schemeClr val="accent1"/>
                </a:solidFill>
              </a:defRPr>
            </a:lvl4pPr>
          </a:lstStyle>
          <a:p>
            <a:pPr lvl="0"/>
            <a:r>
              <a:rPr lang="en-US" dirty="0"/>
              <a:t>Presenter Name</a:t>
            </a:r>
          </a:p>
          <a:p>
            <a:pPr lvl="1"/>
            <a:r>
              <a:rPr lang="en-US" dirty="0"/>
              <a:t>Position</a:t>
            </a:r>
          </a:p>
          <a:p>
            <a:pPr lvl="2"/>
            <a:r>
              <a:rPr lang="en-US" dirty="0"/>
              <a:t>Organization</a:t>
            </a:r>
          </a:p>
          <a:p>
            <a:pPr lvl="3"/>
            <a:r>
              <a:rPr lang="en-US" dirty="0"/>
              <a:t>email</a:t>
            </a:r>
          </a:p>
        </p:txBody>
      </p:sp>
      <p:sp>
        <p:nvSpPr>
          <p:cNvPr id="8" name="Picture Placeholder 2">
            <a:extLst>
              <a:ext uri="{FF2B5EF4-FFF2-40B4-BE49-F238E27FC236}">
                <a16:creationId xmlns:a16="http://schemas.microsoft.com/office/drawing/2014/main" id="{F2CEA25B-149F-4B0D-99E1-EB15B6122285}"/>
              </a:ext>
            </a:extLst>
          </p:cNvPr>
          <p:cNvSpPr>
            <a:spLocks noGrp="1" noChangeAspect="1"/>
          </p:cNvSpPr>
          <p:nvPr>
            <p:ph type="pic" idx="13"/>
          </p:nvPr>
        </p:nvSpPr>
        <p:spPr>
          <a:xfrm>
            <a:off x="1827005" y="4115206"/>
            <a:ext cx="1573420" cy="1818203"/>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rmAutofit/>
          </a:bodyPr>
          <a:lstStyle>
            <a:lvl1pPr marL="0" indent="0" algn="ctr">
              <a:lnSpc>
                <a:spcPct val="100000"/>
              </a:lnSpc>
              <a:buNone/>
              <a:defRPr sz="20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Tree>
    <p:extLst>
      <p:ext uri="{BB962C8B-B14F-4D97-AF65-F5344CB8AC3E}">
        <p14:creationId xmlns:p14="http://schemas.microsoft.com/office/powerpoint/2010/main" val="27865609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resenters (3)">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8B35F6F-244A-4CAD-AEAB-1171AE328AA0}"/>
              </a:ext>
            </a:extLst>
          </p:cNvPr>
          <p:cNvSpPr txBox="1"/>
          <p:nvPr userDrawn="1"/>
        </p:nvSpPr>
        <p:spPr>
          <a:xfrm>
            <a:off x="628650" y="365126"/>
            <a:ext cx="7955280" cy="1051560"/>
          </a:xfrm>
          <a:prstGeom prst="rect">
            <a:avLst/>
          </a:prstGeom>
        </p:spPr>
        <p:txBody>
          <a:bodyPr vert="horz" lIns="91440" tIns="45720" rIns="91440" bIns="45720" rtlCol="0" anchor="ctr">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lvl="0"/>
            <a:r>
              <a:rPr lang="en-US" dirty="0"/>
              <a:t>Your Presenters:</a:t>
            </a:r>
          </a:p>
        </p:txBody>
      </p:sp>
      <p:sp>
        <p:nvSpPr>
          <p:cNvPr id="3" name="Content Placeholder 2"/>
          <p:cNvSpPr>
            <a:spLocks noGrp="1"/>
          </p:cNvSpPr>
          <p:nvPr>
            <p:ph idx="1" hasCustomPrompt="1"/>
          </p:nvPr>
        </p:nvSpPr>
        <p:spPr>
          <a:xfrm>
            <a:off x="4104211" y="1550213"/>
            <a:ext cx="3983355" cy="1183871"/>
          </a:xfrm>
        </p:spPr>
        <p:txBody>
          <a:bodyPr anchor="ctr"/>
          <a:lstStyle>
            <a:lvl1pPr marL="0" indent="0">
              <a:buNone/>
              <a:defRPr lang="en-US" sz="22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274320" indent="0">
              <a:spcBef>
                <a:spcPts val="300"/>
              </a:spcBef>
              <a:buNone/>
              <a:defRPr sz="1800" i="1"/>
            </a:lvl2pPr>
            <a:lvl3pPr marL="274320" indent="0">
              <a:spcBef>
                <a:spcPts val="600"/>
              </a:spcBef>
              <a:buFontTx/>
              <a:buNone/>
              <a:defRPr sz="1600">
                <a:solidFill>
                  <a:schemeClr val="tx1"/>
                </a:solidFill>
              </a:defRPr>
            </a:lvl3pPr>
            <a:lvl4pPr marL="640080" indent="-365760">
              <a:spcBef>
                <a:spcPts val="300"/>
              </a:spcBef>
              <a:buClr>
                <a:schemeClr val="accent6"/>
              </a:buClr>
              <a:buSzPct val="90000"/>
              <a:buFont typeface="Wingdings" panose="05000000000000000000" pitchFamily="2" charset="2"/>
              <a:buChar char=""/>
              <a:defRPr sz="1600" i="1">
                <a:solidFill>
                  <a:schemeClr val="accent1"/>
                </a:solidFill>
              </a:defRPr>
            </a:lvl4pPr>
          </a:lstStyle>
          <a:p>
            <a:pPr lvl="0"/>
            <a:r>
              <a:rPr lang="en-US" dirty="0"/>
              <a:t>Presenter Name</a:t>
            </a:r>
          </a:p>
          <a:p>
            <a:pPr lvl="1"/>
            <a:r>
              <a:rPr lang="en-US" dirty="0"/>
              <a:t>Position</a:t>
            </a:r>
          </a:p>
          <a:p>
            <a:pPr lvl="2"/>
            <a:r>
              <a:rPr lang="en-US" dirty="0"/>
              <a:t>Organization</a:t>
            </a:r>
          </a:p>
          <a:p>
            <a:pPr lvl="3"/>
            <a:r>
              <a:rPr lang="en-US" dirty="0"/>
              <a:t>email</a:t>
            </a:r>
          </a:p>
        </p:txBody>
      </p:sp>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a:p>
        </p:txBody>
      </p:sp>
      <p:sp>
        <p:nvSpPr>
          <p:cNvPr id="6" name="Picture Placeholder 2">
            <a:extLst>
              <a:ext uri="{FF2B5EF4-FFF2-40B4-BE49-F238E27FC236}">
                <a16:creationId xmlns:a16="http://schemas.microsoft.com/office/drawing/2014/main" id="{C0C6114B-D2AA-4229-BCFB-04B0363D87F6}"/>
              </a:ext>
            </a:extLst>
          </p:cNvPr>
          <p:cNvSpPr>
            <a:spLocks noGrp="1" noChangeAspect="1"/>
          </p:cNvSpPr>
          <p:nvPr>
            <p:ph type="pic" idx="11"/>
          </p:nvPr>
        </p:nvSpPr>
        <p:spPr>
          <a:xfrm>
            <a:off x="2289149" y="1550214"/>
            <a:ext cx="1024487" cy="1183870"/>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Autofit/>
          </a:bodyPr>
          <a:lstStyle>
            <a:lvl1pPr marL="0" indent="0" algn="ctr">
              <a:lnSpc>
                <a:spcPct val="100000"/>
              </a:lnSpc>
              <a:buNone/>
              <a:defRPr sz="16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7" name="Content Placeholder 2">
            <a:extLst>
              <a:ext uri="{FF2B5EF4-FFF2-40B4-BE49-F238E27FC236}">
                <a16:creationId xmlns:a16="http://schemas.microsoft.com/office/drawing/2014/main" id="{6D0BB0CF-FF39-4644-864F-D1DE162FCA0A}"/>
              </a:ext>
            </a:extLst>
          </p:cNvPr>
          <p:cNvSpPr>
            <a:spLocks noGrp="1"/>
          </p:cNvSpPr>
          <p:nvPr>
            <p:ph idx="12" hasCustomPrompt="1"/>
          </p:nvPr>
        </p:nvSpPr>
        <p:spPr>
          <a:xfrm>
            <a:off x="3603599" y="3169259"/>
            <a:ext cx="3983355" cy="1183871"/>
          </a:xfrm>
        </p:spPr>
        <p:txBody>
          <a:bodyPr anchor="ctr"/>
          <a:lstStyle>
            <a:lvl1pPr marL="0" indent="0">
              <a:buNone/>
              <a:defRPr lang="en-US" sz="22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274320" indent="0">
              <a:spcBef>
                <a:spcPts val="300"/>
              </a:spcBef>
              <a:buNone/>
              <a:defRPr sz="1800" i="1"/>
            </a:lvl2pPr>
            <a:lvl3pPr marL="274320" indent="0">
              <a:spcBef>
                <a:spcPts val="600"/>
              </a:spcBef>
              <a:buFontTx/>
              <a:buNone/>
              <a:defRPr sz="1600">
                <a:solidFill>
                  <a:schemeClr val="tx1"/>
                </a:solidFill>
              </a:defRPr>
            </a:lvl3pPr>
            <a:lvl4pPr marL="640080" indent="-365760">
              <a:spcBef>
                <a:spcPts val="300"/>
              </a:spcBef>
              <a:buClr>
                <a:schemeClr val="accent6"/>
              </a:buClr>
              <a:buSzPct val="90000"/>
              <a:buFont typeface="Wingdings" panose="05000000000000000000" pitchFamily="2" charset="2"/>
              <a:buChar char=""/>
              <a:defRPr sz="1600" i="1">
                <a:solidFill>
                  <a:schemeClr val="accent1"/>
                </a:solidFill>
              </a:defRPr>
            </a:lvl4pPr>
          </a:lstStyle>
          <a:p>
            <a:pPr lvl="0"/>
            <a:r>
              <a:rPr lang="en-US" dirty="0"/>
              <a:t>Presenter Name</a:t>
            </a:r>
          </a:p>
          <a:p>
            <a:pPr lvl="1"/>
            <a:r>
              <a:rPr lang="en-US" dirty="0"/>
              <a:t>Position</a:t>
            </a:r>
          </a:p>
          <a:p>
            <a:pPr lvl="2"/>
            <a:r>
              <a:rPr lang="en-US" dirty="0"/>
              <a:t>Organization</a:t>
            </a:r>
          </a:p>
          <a:p>
            <a:pPr lvl="3"/>
            <a:r>
              <a:rPr lang="en-US" dirty="0"/>
              <a:t>email</a:t>
            </a:r>
          </a:p>
        </p:txBody>
      </p:sp>
      <p:sp>
        <p:nvSpPr>
          <p:cNvPr id="8" name="Picture Placeholder 2">
            <a:extLst>
              <a:ext uri="{FF2B5EF4-FFF2-40B4-BE49-F238E27FC236}">
                <a16:creationId xmlns:a16="http://schemas.microsoft.com/office/drawing/2014/main" id="{F2CEA25B-149F-4B0D-99E1-EB15B6122285}"/>
              </a:ext>
            </a:extLst>
          </p:cNvPr>
          <p:cNvSpPr>
            <a:spLocks noGrp="1" noChangeAspect="1"/>
          </p:cNvSpPr>
          <p:nvPr>
            <p:ph type="pic" idx="13"/>
          </p:nvPr>
        </p:nvSpPr>
        <p:spPr>
          <a:xfrm>
            <a:off x="1788537" y="3169260"/>
            <a:ext cx="1024487" cy="1183870"/>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Autofit/>
          </a:bodyPr>
          <a:lstStyle>
            <a:lvl1pPr marL="0" indent="0" algn="ctr">
              <a:lnSpc>
                <a:spcPct val="100000"/>
              </a:lnSpc>
              <a:buNone/>
              <a:defRPr sz="16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9" name="Content Placeholder 2">
            <a:extLst>
              <a:ext uri="{FF2B5EF4-FFF2-40B4-BE49-F238E27FC236}">
                <a16:creationId xmlns:a16="http://schemas.microsoft.com/office/drawing/2014/main" id="{5F412FA4-B02E-44E6-8B54-8C543AF12548}"/>
              </a:ext>
            </a:extLst>
          </p:cNvPr>
          <p:cNvSpPr>
            <a:spLocks noGrp="1"/>
          </p:cNvSpPr>
          <p:nvPr>
            <p:ph idx="14" hasCustomPrompt="1"/>
          </p:nvPr>
        </p:nvSpPr>
        <p:spPr>
          <a:xfrm>
            <a:off x="3041624" y="4788305"/>
            <a:ext cx="3983355" cy="1183871"/>
          </a:xfrm>
        </p:spPr>
        <p:txBody>
          <a:bodyPr anchor="ctr"/>
          <a:lstStyle>
            <a:lvl1pPr marL="0" indent="0">
              <a:buNone/>
              <a:defRPr lang="en-US" sz="22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274320" indent="0">
              <a:spcBef>
                <a:spcPts val="300"/>
              </a:spcBef>
              <a:buNone/>
              <a:defRPr sz="1800" i="1"/>
            </a:lvl2pPr>
            <a:lvl3pPr marL="274320" indent="0">
              <a:spcBef>
                <a:spcPts val="600"/>
              </a:spcBef>
              <a:buFontTx/>
              <a:buNone/>
              <a:defRPr sz="1600">
                <a:solidFill>
                  <a:schemeClr val="tx1"/>
                </a:solidFill>
              </a:defRPr>
            </a:lvl3pPr>
            <a:lvl4pPr marL="640080" indent="-365760">
              <a:spcBef>
                <a:spcPts val="300"/>
              </a:spcBef>
              <a:buClr>
                <a:schemeClr val="accent6"/>
              </a:buClr>
              <a:buSzPct val="90000"/>
              <a:buFont typeface="Wingdings" panose="05000000000000000000" pitchFamily="2" charset="2"/>
              <a:buChar char=""/>
              <a:defRPr sz="1600" i="1">
                <a:solidFill>
                  <a:schemeClr val="accent1"/>
                </a:solidFill>
              </a:defRPr>
            </a:lvl4pPr>
          </a:lstStyle>
          <a:p>
            <a:pPr lvl="0"/>
            <a:r>
              <a:rPr lang="en-US" dirty="0"/>
              <a:t>Presenter Name</a:t>
            </a:r>
          </a:p>
          <a:p>
            <a:pPr lvl="1"/>
            <a:r>
              <a:rPr lang="en-US" dirty="0"/>
              <a:t>Position</a:t>
            </a:r>
          </a:p>
          <a:p>
            <a:pPr lvl="2"/>
            <a:r>
              <a:rPr lang="en-US" dirty="0"/>
              <a:t>Organization</a:t>
            </a:r>
          </a:p>
          <a:p>
            <a:pPr lvl="3"/>
            <a:r>
              <a:rPr lang="en-US" dirty="0"/>
              <a:t>email</a:t>
            </a:r>
          </a:p>
        </p:txBody>
      </p:sp>
      <p:sp>
        <p:nvSpPr>
          <p:cNvPr id="10" name="Picture Placeholder 2">
            <a:extLst>
              <a:ext uri="{FF2B5EF4-FFF2-40B4-BE49-F238E27FC236}">
                <a16:creationId xmlns:a16="http://schemas.microsoft.com/office/drawing/2014/main" id="{681D4FF5-6288-4D27-802B-1F68F7152C8A}"/>
              </a:ext>
            </a:extLst>
          </p:cNvPr>
          <p:cNvSpPr>
            <a:spLocks noGrp="1" noChangeAspect="1"/>
          </p:cNvSpPr>
          <p:nvPr>
            <p:ph type="pic" idx="15"/>
          </p:nvPr>
        </p:nvSpPr>
        <p:spPr>
          <a:xfrm>
            <a:off x="1226562" y="4788306"/>
            <a:ext cx="1024487" cy="1183870"/>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Autofit/>
          </a:bodyPr>
          <a:lstStyle>
            <a:lvl1pPr marL="0" indent="0" algn="ctr">
              <a:lnSpc>
                <a:spcPct val="100000"/>
              </a:lnSpc>
              <a:buNone/>
              <a:defRPr sz="16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Tree>
    <p:extLst>
      <p:ext uri="{BB962C8B-B14F-4D97-AF65-F5344CB8AC3E}">
        <p14:creationId xmlns:p14="http://schemas.microsoft.com/office/powerpoint/2010/main" val="38518790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562100"/>
            <a:ext cx="7955280" cy="4614863"/>
          </a:xfrm>
        </p:spPr>
        <p:txBody>
          <a:bodyPr anchor="ctr"/>
          <a:lstStyle>
            <a:lvl1pPr marL="274320" indent="-274320">
              <a:buSzPct val="130000"/>
              <a:buFont typeface="Wingdings 2" panose="05020102010507070707" pitchFamily="18" charset="2"/>
              <a:buChar char=""/>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a:p>
        </p:txBody>
      </p:sp>
      <p:sp>
        <p:nvSpPr>
          <p:cNvPr id="5" name="TextBox 4">
            <a:extLst>
              <a:ext uri="{FF2B5EF4-FFF2-40B4-BE49-F238E27FC236}">
                <a16:creationId xmlns:a16="http://schemas.microsoft.com/office/drawing/2014/main" id="{4EFF1AEB-41C4-4F09-A84E-76A8A2E5FB0C}"/>
              </a:ext>
            </a:extLst>
          </p:cNvPr>
          <p:cNvSpPr txBox="1"/>
          <p:nvPr userDrawn="1"/>
        </p:nvSpPr>
        <p:spPr>
          <a:xfrm>
            <a:off x="628650" y="365126"/>
            <a:ext cx="7955280" cy="1051560"/>
          </a:xfrm>
          <a:prstGeom prst="rect">
            <a:avLst/>
          </a:prstGeom>
        </p:spPr>
        <p:txBody>
          <a:bodyPr vert="horz" lIns="91440" tIns="45720" rIns="91440" bIns="45720" rtlCol="0" anchor="b">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lvl="0"/>
            <a:r>
              <a:rPr lang="en-US"/>
              <a:t>Today’s Objectives:</a:t>
            </a:r>
            <a:endParaRPr lang="en-US" dirty="0"/>
          </a:p>
        </p:txBody>
      </p:sp>
      <p:pic>
        <p:nvPicPr>
          <p:cNvPr id="7" name="Picture 6">
            <a:extLst>
              <a:ext uri="{FF2B5EF4-FFF2-40B4-BE49-F238E27FC236}">
                <a16:creationId xmlns:a16="http://schemas.microsoft.com/office/drawing/2014/main" id="{3A1BC28C-8AF2-4940-BDB9-E673A861171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582823" y="365126"/>
            <a:ext cx="2206570" cy="1095374"/>
          </a:xfrm>
          <a:prstGeom prst="rect">
            <a:avLst/>
          </a:prstGeom>
        </p:spPr>
      </p:pic>
      <p:sp>
        <p:nvSpPr>
          <p:cNvPr id="8" name="Rectangle 7">
            <a:extLst>
              <a:ext uri="{FF2B5EF4-FFF2-40B4-BE49-F238E27FC236}">
                <a16:creationId xmlns:a16="http://schemas.microsoft.com/office/drawing/2014/main" id="{B39BDA01-EE61-49D4-8FAA-01389FC14AC8}"/>
              </a:ext>
            </a:extLst>
          </p:cNvPr>
          <p:cNvSpPr/>
          <p:nvPr userDrawn="1"/>
        </p:nvSpPr>
        <p:spPr>
          <a:xfrm rot="5400000">
            <a:off x="4558282" y="-3103312"/>
            <a:ext cx="27432" cy="9144003"/>
          </a:xfrm>
          <a:prstGeom prst="rect">
            <a:avLst/>
          </a:prstGeom>
          <a:solidFill>
            <a:schemeClr val="bg1">
              <a:lumMod val="9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9869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ries Set">
    <p:spTree>
      <p:nvGrpSpPr>
        <p:cNvPr id="1" name=""/>
        <p:cNvGrpSpPr/>
        <p:nvPr/>
      </p:nvGrpSpPr>
      <p:grpSpPr>
        <a:xfrm>
          <a:off x="0" y="0"/>
          <a:ext cx="0" cy="0"/>
          <a:chOff x="0" y="0"/>
          <a:chExt cx="0" cy="0"/>
        </a:xfrm>
      </p:grpSpPr>
      <p:sp>
        <p:nvSpPr>
          <p:cNvPr id="2" name="Title 1"/>
          <p:cNvSpPr>
            <a:spLocks noGrp="1"/>
          </p:cNvSpPr>
          <p:nvPr>
            <p:ph type="title"/>
          </p:nvPr>
        </p:nvSpPr>
        <p:spPr>
          <a:xfrm>
            <a:off x="1473200" y="365126"/>
            <a:ext cx="7110730" cy="1051560"/>
          </a:xfrm>
        </p:spPr>
        <p:txBody>
          <a:bodyPr anchor="ct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a:p>
        </p:txBody>
      </p:sp>
      <p:grpSp>
        <p:nvGrpSpPr>
          <p:cNvPr id="9" name="Group 8">
            <a:extLst>
              <a:ext uri="{FF2B5EF4-FFF2-40B4-BE49-F238E27FC236}">
                <a16:creationId xmlns:a16="http://schemas.microsoft.com/office/drawing/2014/main" id="{C748CE21-7AFE-4E43-95C7-CE54C7F8E328}"/>
              </a:ext>
            </a:extLst>
          </p:cNvPr>
          <p:cNvGrpSpPr/>
          <p:nvPr userDrawn="1"/>
        </p:nvGrpSpPr>
        <p:grpSpPr>
          <a:xfrm>
            <a:off x="408972" y="0"/>
            <a:ext cx="796952" cy="1591228"/>
            <a:chOff x="628648" y="-1"/>
            <a:chExt cx="1019624" cy="1591228"/>
          </a:xfrm>
          <a:effectLst>
            <a:outerShdw blurRad="50800" dist="25400" dir="8100000" algn="tr" rotWithShape="0">
              <a:prstClr val="black">
                <a:alpha val="30000"/>
              </a:prstClr>
            </a:outerShdw>
          </a:effectLst>
        </p:grpSpPr>
        <p:sp>
          <p:nvSpPr>
            <p:cNvPr id="8" name="Pentagon 3">
              <a:extLst>
                <a:ext uri="{FF2B5EF4-FFF2-40B4-BE49-F238E27FC236}">
                  <a16:creationId xmlns:a16="http://schemas.microsoft.com/office/drawing/2014/main" id="{66EF78EF-7007-4AD8-B0B0-9D842402A112}"/>
                </a:ext>
              </a:extLst>
            </p:cNvPr>
            <p:cNvSpPr/>
            <p:nvPr userDrawn="1"/>
          </p:nvSpPr>
          <p:spPr>
            <a:xfrm rot="5400000">
              <a:off x="342847" y="285802"/>
              <a:ext cx="1591227" cy="1019623"/>
            </a:xfrm>
            <a:prstGeom prst="homePlate">
              <a:avLst>
                <a:gd name="adj" fmla="val 44467"/>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path path="circle">
                <a:fillToRect l="100000" t="100000"/>
              </a:path>
              <a:tileRect r="-100000" b="-100000"/>
            </a:gradFill>
            <a:ln w="25400">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 name="Pentagon 3">
              <a:extLst>
                <a:ext uri="{FF2B5EF4-FFF2-40B4-BE49-F238E27FC236}">
                  <a16:creationId xmlns:a16="http://schemas.microsoft.com/office/drawing/2014/main" id="{D523D052-BBAD-4207-B109-48CB7A77CC9E}"/>
                </a:ext>
              </a:extLst>
            </p:cNvPr>
            <p:cNvSpPr/>
            <p:nvPr userDrawn="1"/>
          </p:nvSpPr>
          <p:spPr>
            <a:xfrm rot="5400000">
              <a:off x="430116" y="198531"/>
              <a:ext cx="1416687" cy="1019623"/>
            </a:xfrm>
            <a:prstGeom prst="homePlate">
              <a:avLst>
                <a:gd name="adj" fmla="val 41756"/>
              </a:avLst>
            </a:prstGeom>
            <a:gradFill flip="none" rotWithShape="1">
              <a:gsLst>
                <a:gs pos="0">
                  <a:schemeClr val="bg1">
                    <a:lumMod val="75000"/>
                  </a:schemeClr>
                </a:gs>
                <a:gs pos="53000">
                  <a:srgbClr val="F1F1F1"/>
                </a:gs>
                <a:gs pos="25000">
                  <a:schemeClr val="bg1">
                    <a:lumMod val="95000"/>
                  </a:schemeClr>
                </a:gs>
                <a:gs pos="6000">
                  <a:schemeClr val="bg1">
                    <a:lumMod val="85000"/>
                  </a:schemeClr>
                </a:gs>
                <a:gs pos="77000">
                  <a:srgbClr val="E3E3E3"/>
                </a:gs>
                <a:gs pos="97345">
                  <a:schemeClr val="bg1">
                    <a:lumMod val="75000"/>
                  </a:schemeClr>
                </a:gs>
              </a:gsLst>
              <a:lin ang="0" scaled="1"/>
              <a:tileRect/>
            </a:gradFill>
            <a:ln w="25400">
              <a:gradFill flip="none" rotWithShape="1">
                <a:gsLst>
                  <a:gs pos="100000">
                    <a:schemeClr val="bg1">
                      <a:lumMod val="75000"/>
                    </a:schemeClr>
                  </a:gs>
                  <a:gs pos="0">
                    <a:schemeClr val="accent4">
                      <a:lumMod val="67000"/>
                    </a:schemeClr>
                  </a:gs>
                  <a:gs pos="48000">
                    <a:schemeClr val="accent4">
                      <a:lumMod val="97000"/>
                      <a:lumOff val="3000"/>
                    </a:schemeClr>
                  </a:gs>
                  <a:gs pos="85000">
                    <a:schemeClr val="accent4">
                      <a:lumMod val="60000"/>
                      <a:lumOff val="40000"/>
                    </a:schemeClr>
                  </a:gs>
                </a:gsLst>
                <a:lin ang="10800000" scaled="1"/>
                <a:tileRect/>
              </a:gra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sp>
        <p:nvSpPr>
          <p:cNvPr id="10" name="Text Placeholder 3">
            <a:extLst>
              <a:ext uri="{FF2B5EF4-FFF2-40B4-BE49-F238E27FC236}">
                <a16:creationId xmlns:a16="http://schemas.microsoft.com/office/drawing/2014/main" id="{121EAC3E-DB16-448B-9877-1345E9FF81BC}"/>
              </a:ext>
            </a:extLst>
          </p:cNvPr>
          <p:cNvSpPr>
            <a:spLocks noGrp="1"/>
          </p:cNvSpPr>
          <p:nvPr>
            <p:ph type="body" sz="half" idx="2" hasCustomPrompt="1"/>
          </p:nvPr>
        </p:nvSpPr>
        <p:spPr>
          <a:xfrm>
            <a:off x="339424" y="528805"/>
            <a:ext cx="921646" cy="804862"/>
          </a:xfrm>
        </p:spPr>
        <p:txBody>
          <a:bodyPr tIns="73152">
            <a:normAutofit/>
          </a:bodyPr>
          <a:lstStyle>
            <a:lvl1pPr marL="0" indent="0" algn="ctr">
              <a:buNone/>
              <a:defRPr lang="en-US" sz="4000" b="1" i="0" kern="1200" cap="small" spc="40" baseline="0" dirty="0" smtClean="0">
                <a:ln w="15875">
                  <a:gradFill flip="none" rotWithShape="1">
                    <a:gsLst>
                      <a:gs pos="0">
                        <a:schemeClr val="accent2"/>
                      </a:gs>
                      <a:gs pos="100000">
                        <a:schemeClr val="accent5"/>
                      </a:gs>
                    </a:gsLst>
                    <a:lin ang="16200000" scaled="1"/>
                    <a:tileRect/>
                  </a:gradFill>
                </a:ln>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effectLst>
                  <a:innerShdw blurRad="101600" dist="76200" dir="18900000">
                    <a:prstClr val="black">
                      <a:alpha val="30000"/>
                    </a:prstClr>
                  </a:innerShdw>
                </a:effectLst>
                <a:latin typeface="+mj-lt"/>
                <a:ea typeface="+mj-ea"/>
                <a:cs typeface="Impact" panose="020B080603090205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a:t>
            </a:r>
            <a:endParaRPr lang="en-US" dirty="0"/>
          </a:p>
        </p:txBody>
      </p:sp>
    </p:spTree>
    <p:extLst>
      <p:ext uri="{BB962C8B-B14F-4D97-AF65-F5344CB8AC3E}">
        <p14:creationId xmlns:p14="http://schemas.microsoft.com/office/powerpoint/2010/main" val="39725188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2025" y="4800600"/>
            <a:ext cx="6724083" cy="566738"/>
          </a:xfrm>
        </p:spPr>
        <p:txBody>
          <a:bodyPr anchor="b">
            <a:normAutofit/>
          </a:bodyPr>
          <a:lstStyle>
            <a:lvl1pPr marL="457200" indent="-457200" algn="r">
              <a:buClr>
                <a:srgbClr val="7A232E"/>
              </a:buClr>
              <a:buFont typeface="Wingdings" panose="05000000000000000000" pitchFamily="2" charset="2"/>
              <a:buChar char="Ø"/>
              <a:defRPr sz="3200" b="0" spc="40" baseline="0">
                <a:gradFill>
                  <a:gsLst>
                    <a:gs pos="0">
                      <a:schemeClr val="accent6">
                        <a:lumMod val="50000"/>
                      </a:schemeClr>
                    </a:gs>
                    <a:gs pos="100000">
                      <a:schemeClr val="accent1">
                        <a:lumMod val="50000"/>
                      </a:schemeClr>
                    </a:gs>
                  </a:gsLst>
                  <a:lin ang="5400000" scaled="1"/>
                </a:gradFill>
              </a:defRPr>
            </a:lvl1pPr>
          </a:lstStyle>
          <a:p>
            <a:r>
              <a:rPr lang="en-US" dirty="0" err="1"/>
              <a:t>FirstName</a:t>
            </a:r>
            <a:r>
              <a:rPr lang="en-US" dirty="0"/>
              <a:t> </a:t>
            </a:r>
            <a:r>
              <a:rPr lang="en-US" dirty="0" err="1"/>
              <a:t>LastName</a:t>
            </a:r>
            <a:endParaRPr lang="en-US" dirty="0"/>
          </a:p>
        </p:txBody>
      </p:sp>
      <p:sp>
        <p:nvSpPr>
          <p:cNvPr id="4" name="Text Placeholder 3"/>
          <p:cNvSpPr>
            <a:spLocks noGrp="1"/>
          </p:cNvSpPr>
          <p:nvPr>
            <p:ph type="body" sz="half" idx="2" hasCustomPrompt="1"/>
          </p:nvPr>
        </p:nvSpPr>
        <p:spPr>
          <a:xfrm>
            <a:off x="962026" y="1076325"/>
            <a:ext cx="6724650" cy="2962275"/>
          </a:xfrm>
        </p:spPr>
        <p:txBody>
          <a:bodyPr anchor="ctr" anchorCtr="0">
            <a:normAutofit/>
          </a:bodyPr>
          <a:lstStyle>
            <a:lvl1pPr marL="0" indent="0">
              <a:buNone/>
              <a:defRPr sz="2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Type quote here</a:t>
            </a:r>
          </a:p>
        </p:txBody>
      </p:sp>
      <p:sp>
        <p:nvSpPr>
          <p:cNvPr id="6" name="Text Placeholder 3"/>
          <p:cNvSpPr>
            <a:spLocks noGrp="1"/>
          </p:cNvSpPr>
          <p:nvPr>
            <p:ph type="body" sz="half" idx="10" hasCustomPrompt="1"/>
          </p:nvPr>
        </p:nvSpPr>
        <p:spPr>
          <a:xfrm>
            <a:off x="962025" y="5398235"/>
            <a:ext cx="6724083" cy="354865"/>
          </a:xfrm>
        </p:spPr>
        <p:txBody>
          <a:bodyPr anchor="ctr" anchorCtr="0">
            <a:noAutofit/>
          </a:bodyPr>
          <a:lstStyle>
            <a:lvl1pPr marL="0" indent="0" algn="r">
              <a:buNone/>
              <a:defRPr sz="1800" i="1" baseline="0">
                <a:solidFill>
                  <a:schemeClr val="accent3">
                    <a:lumMod val="75000"/>
                    <a:lumOff val="2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Additional info if applicable</a:t>
            </a:r>
          </a:p>
        </p:txBody>
      </p:sp>
      <p:sp>
        <p:nvSpPr>
          <p:cNvPr id="7" name="Title 1"/>
          <p:cNvSpPr txBox="1">
            <a:spLocks/>
          </p:cNvSpPr>
          <p:nvPr userDrawn="1"/>
        </p:nvSpPr>
        <p:spPr>
          <a:xfrm>
            <a:off x="0" y="729116"/>
            <a:ext cx="962025" cy="1897061"/>
          </a:xfrm>
          <a:prstGeom prst="rect">
            <a:avLst/>
          </a:prstGeom>
        </p:spPr>
        <p:txBody>
          <a:bodyPr vert="horz" lIns="0" tIns="0" rIns="0" bIns="0" rtlCol="0" anchor="ctr">
            <a:noAutofit/>
          </a:bodyPr>
          <a:lstStyle>
            <a:lvl1pPr algn="l" defTabSz="457200" rtl="0" eaLnBrk="1" latinLnBrk="0" hangingPunct="1">
              <a:lnSpc>
                <a:spcPct val="85000"/>
              </a:lnSpc>
              <a:spcBef>
                <a:spcPct val="0"/>
              </a:spcBef>
              <a:buNone/>
              <a:defRPr sz="4400" b="1" i="0" kern="1200" cap="small" baseline="0">
                <a:gradFill>
                  <a:gsLst>
                    <a:gs pos="0">
                      <a:srgbClr val="004874"/>
                    </a:gs>
                    <a:gs pos="100000">
                      <a:srgbClr val="041F36"/>
                    </a:gs>
                  </a:gsLst>
                  <a:lin ang="5400000" scaled="1"/>
                </a:gradFill>
                <a:latin typeface="Myriad Pro Cond"/>
                <a:ea typeface="+mj-ea"/>
                <a:cs typeface="Myriad Pro Cond"/>
              </a:defRPr>
            </a:lvl1pPr>
          </a:lstStyle>
          <a:p>
            <a:pPr algn="r"/>
            <a:r>
              <a:rPr lang="en-US" sz="11500" dirty="0">
                <a:gradFill flip="none" rotWithShape="1">
                  <a:gsLst>
                    <a:gs pos="24000">
                      <a:schemeClr val="accent6">
                        <a:lumMod val="75000"/>
                      </a:schemeClr>
                    </a:gs>
                    <a:gs pos="83000">
                      <a:schemeClr val="accent1">
                        <a:lumMod val="50000"/>
                      </a:schemeClr>
                    </a:gs>
                  </a:gsLst>
                  <a:lin ang="2700000" scaled="1"/>
                  <a:tileRect/>
                </a:gradFill>
                <a:latin typeface="Times New Roman" panose="02020603050405020304" pitchFamily="18" charset="0"/>
                <a:cs typeface="Times New Roman" panose="02020603050405020304" pitchFamily="18" charset="0"/>
              </a:rPr>
              <a:t>“</a:t>
            </a:r>
          </a:p>
        </p:txBody>
      </p:sp>
      <p:sp>
        <p:nvSpPr>
          <p:cNvPr id="9" name="Title 1"/>
          <p:cNvSpPr txBox="1">
            <a:spLocks/>
          </p:cNvSpPr>
          <p:nvPr userDrawn="1"/>
        </p:nvSpPr>
        <p:spPr>
          <a:xfrm rot="10800000">
            <a:off x="7686675" y="2155824"/>
            <a:ext cx="971550" cy="1897061"/>
          </a:xfrm>
          <a:prstGeom prst="rect">
            <a:avLst/>
          </a:prstGeom>
        </p:spPr>
        <p:txBody>
          <a:bodyPr vert="horz" lIns="0" tIns="0" rIns="0" bIns="0" rtlCol="0" anchor="ctr">
            <a:noAutofit/>
          </a:bodyPr>
          <a:lstStyle>
            <a:lvl1pPr algn="l" defTabSz="457200" rtl="0" eaLnBrk="1" latinLnBrk="0" hangingPunct="1">
              <a:lnSpc>
                <a:spcPct val="85000"/>
              </a:lnSpc>
              <a:spcBef>
                <a:spcPct val="0"/>
              </a:spcBef>
              <a:buNone/>
              <a:defRPr sz="4400" b="1" i="0" kern="1200" cap="small" baseline="0">
                <a:gradFill>
                  <a:gsLst>
                    <a:gs pos="0">
                      <a:srgbClr val="004874"/>
                    </a:gs>
                    <a:gs pos="100000">
                      <a:srgbClr val="041F36"/>
                    </a:gs>
                  </a:gsLst>
                  <a:lin ang="5400000" scaled="1"/>
                </a:gradFill>
                <a:latin typeface="Myriad Pro Cond"/>
                <a:ea typeface="+mj-ea"/>
                <a:cs typeface="Myriad Pro Cond"/>
              </a:defRPr>
            </a:lvl1pPr>
          </a:lstStyle>
          <a:p>
            <a:pPr algn="r"/>
            <a:r>
              <a:rPr lang="en-US" sz="11500" dirty="0">
                <a:gradFill flip="none" rotWithShape="1">
                  <a:gsLst>
                    <a:gs pos="24000">
                      <a:schemeClr val="accent6">
                        <a:lumMod val="75000"/>
                      </a:schemeClr>
                    </a:gs>
                    <a:gs pos="83000">
                      <a:schemeClr val="accent1">
                        <a:lumMod val="50000"/>
                      </a:schemeClr>
                    </a:gs>
                  </a:gsLst>
                  <a:lin ang="2700000" scaled="1"/>
                  <a:tileRect/>
                </a:gradFill>
                <a:latin typeface="Times New Roman" panose="02020603050405020304" pitchFamily="18" charset="0"/>
                <a:cs typeface="Times New Roman" panose="02020603050405020304" pitchFamily="18" charset="0"/>
              </a:rPr>
              <a:t>“</a:t>
            </a:r>
          </a:p>
        </p:txBody>
      </p:sp>
      <p:sp>
        <p:nvSpPr>
          <p:cNvPr id="3" name="Slide Number Placeholder 2">
            <a:extLst>
              <a:ext uri="{FF2B5EF4-FFF2-40B4-BE49-F238E27FC236}">
                <a16:creationId xmlns:a16="http://schemas.microsoft.com/office/drawing/2014/main" id="{3B5A52FF-C423-4C33-BA52-0EE5F11EA94C}"/>
              </a:ext>
            </a:extLst>
          </p:cNvPr>
          <p:cNvSpPr>
            <a:spLocks noGrp="1"/>
          </p:cNvSpPr>
          <p:nvPr>
            <p:ph type="sldNum" sz="quarter" idx="11"/>
          </p:nvPr>
        </p:nvSpPr>
        <p:spPr/>
        <p:txBody>
          <a:bodyPr/>
          <a:lstStyle/>
          <a:p>
            <a:fld id="{706D636C-90A3-4979-BA37-BAB384B22101}" type="slidenum">
              <a:rPr lang="en-US" smtClean="0"/>
              <a:pPr/>
              <a:t>‹#›</a:t>
            </a:fld>
            <a:endParaRPr lang="en-US"/>
          </a:p>
        </p:txBody>
      </p:sp>
      <p:sp>
        <p:nvSpPr>
          <p:cNvPr id="8" name="Rectangle 7">
            <a:extLst>
              <a:ext uri="{FF2B5EF4-FFF2-40B4-BE49-F238E27FC236}">
                <a16:creationId xmlns:a16="http://schemas.microsoft.com/office/drawing/2014/main" id="{43D77594-847C-4D9F-8E9C-BA000729C35F}"/>
              </a:ext>
            </a:extLst>
          </p:cNvPr>
          <p:cNvSpPr/>
          <p:nvPr userDrawn="1"/>
        </p:nvSpPr>
        <p:spPr>
          <a:xfrm rot="5400000">
            <a:off x="4311972" y="1309431"/>
            <a:ext cx="27432" cy="6720840"/>
          </a:xfrm>
          <a:prstGeom prst="rect">
            <a:avLst/>
          </a:prstGeom>
          <a:solidFill>
            <a:schemeClr val="bg1">
              <a:lumMod val="9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73017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egal Languag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61B4496C-42F2-4A52-9C95-651EE67206F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85725" y="693411"/>
            <a:ext cx="2343150" cy="761532"/>
          </a:xfrm>
          <a:prstGeom prst="rect">
            <a:avLst/>
          </a:prstGeom>
        </p:spPr>
      </p:pic>
      <p:sp>
        <p:nvSpPr>
          <p:cNvPr id="4" name="Text Placeholder 3"/>
          <p:cNvSpPr>
            <a:spLocks noGrp="1"/>
          </p:cNvSpPr>
          <p:nvPr>
            <p:ph type="body" sz="half" idx="2" hasCustomPrompt="1"/>
          </p:nvPr>
        </p:nvSpPr>
        <p:spPr>
          <a:xfrm>
            <a:off x="390525" y="1756800"/>
            <a:ext cx="8307704" cy="3251942"/>
          </a:xfrm>
        </p:spPr>
        <p:txBody>
          <a:bodyPr anchor="ctr" anchorCtr="0">
            <a:normAutofit/>
          </a:bodyPr>
          <a:lstStyle>
            <a:lvl1pPr marL="0" indent="0">
              <a:lnSpc>
                <a:spcPct val="95000"/>
              </a:lnSpc>
              <a:spcBef>
                <a:spcPts val="1000"/>
              </a:spcBef>
              <a:buNone/>
              <a:defRPr sz="2200" b="0">
                <a:latin typeface="Times New Roman" panose="02020603050405020304" pitchFamily="18" charset="0"/>
                <a:cs typeface="Times New Roman" panose="02020603050405020304" pitchFamily="18"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This slide format is to draw attention to precise legal language.  Place legal language here.</a:t>
            </a:r>
            <a:endParaRPr lang="en-US" dirty="0"/>
          </a:p>
        </p:txBody>
      </p:sp>
      <p:sp>
        <p:nvSpPr>
          <p:cNvPr id="6" name="Text Placeholder 3"/>
          <p:cNvSpPr>
            <a:spLocks noGrp="1"/>
          </p:cNvSpPr>
          <p:nvPr>
            <p:ph type="body" sz="half" idx="10" hasCustomPrompt="1"/>
          </p:nvPr>
        </p:nvSpPr>
        <p:spPr>
          <a:xfrm>
            <a:off x="2543174" y="1064168"/>
            <a:ext cx="6155055" cy="354865"/>
          </a:xfrm>
        </p:spPr>
        <p:txBody>
          <a:bodyPr anchor="ctr" anchorCtr="0">
            <a:noAutofit/>
          </a:bodyPr>
          <a:lstStyle>
            <a:lvl1pPr marL="0" indent="0" algn="l">
              <a:buNone/>
              <a:defRPr sz="1800" i="1" baseline="0">
                <a:solidFill>
                  <a:schemeClr val="accent3">
                    <a:lumMod val="75000"/>
                    <a:lumOff val="2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Additional info if applicable</a:t>
            </a:r>
          </a:p>
        </p:txBody>
      </p:sp>
      <p:sp>
        <p:nvSpPr>
          <p:cNvPr id="3" name="Slide Number Placeholder 2">
            <a:extLst>
              <a:ext uri="{FF2B5EF4-FFF2-40B4-BE49-F238E27FC236}">
                <a16:creationId xmlns:a16="http://schemas.microsoft.com/office/drawing/2014/main" id="{3B5A52FF-C423-4C33-BA52-0EE5F11EA94C}"/>
              </a:ext>
            </a:extLst>
          </p:cNvPr>
          <p:cNvSpPr>
            <a:spLocks noGrp="1"/>
          </p:cNvSpPr>
          <p:nvPr>
            <p:ph type="sldNum" sz="quarter" idx="11"/>
          </p:nvPr>
        </p:nvSpPr>
        <p:spPr/>
        <p:txBody>
          <a:bodyPr/>
          <a:lstStyle/>
          <a:p>
            <a:fld id="{706D636C-90A3-4979-BA37-BAB384B22101}" type="slidenum">
              <a:rPr lang="en-US" smtClean="0"/>
              <a:pPr/>
              <a:t>‹#›</a:t>
            </a:fld>
            <a:endParaRPr lang="en-US"/>
          </a:p>
        </p:txBody>
      </p:sp>
      <p:sp>
        <p:nvSpPr>
          <p:cNvPr id="8" name="Rectangle 7">
            <a:extLst>
              <a:ext uri="{FF2B5EF4-FFF2-40B4-BE49-F238E27FC236}">
                <a16:creationId xmlns:a16="http://schemas.microsoft.com/office/drawing/2014/main" id="{4768B8A7-EB81-4FD2-82D4-E645AB5DA130}"/>
              </a:ext>
            </a:extLst>
          </p:cNvPr>
          <p:cNvSpPr/>
          <p:nvPr userDrawn="1"/>
        </p:nvSpPr>
        <p:spPr>
          <a:xfrm rot="5400000">
            <a:off x="4558282" y="-3103312"/>
            <a:ext cx="27432" cy="9144003"/>
          </a:xfrm>
          <a:prstGeom prst="rect">
            <a:avLst/>
          </a:prstGeom>
          <a:solidFill>
            <a:schemeClr val="bg1">
              <a:lumMod val="9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0A81F1B3-A836-409F-B9E6-2E2CAEB1F57F}"/>
              </a:ext>
            </a:extLst>
          </p:cNvPr>
          <p:cNvSpPr>
            <a:spLocks noGrp="1"/>
          </p:cNvSpPr>
          <p:nvPr>
            <p:ph type="title" hasCustomPrompt="1"/>
          </p:nvPr>
        </p:nvSpPr>
        <p:spPr>
          <a:xfrm>
            <a:off x="2324100" y="119319"/>
            <a:ext cx="6374129" cy="862470"/>
          </a:xfrm>
        </p:spPr>
        <p:txBody>
          <a:bodyPr>
            <a:normAutofit/>
          </a:bodyPr>
          <a:lstStyle>
            <a:lvl1pPr>
              <a:defRPr sz="2600"/>
            </a:lvl1pPr>
          </a:lstStyle>
          <a:p>
            <a:r>
              <a:rPr lang="en-US"/>
              <a:t>Section name / Title / Reference Info</a:t>
            </a:r>
          </a:p>
        </p:txBody>
      </p:sp>
      <p:sp>
        <p:nvSpPr>
          <p:cNvPr id="13" name="Text Placeholder 3">
            <a:extLst>
              <a:ext uri="{FF2B5EF4-FFF2-40B4-BE49-F238E27FC236}">
                <a16:creationId xmlns:a16="http://schemas.microsoft.com/office/drawing/2014/main" id="{73153095-E629-4333-A9E6-44B7EAB756CC}"/>
              </a:ext>
            </a:extLst>
          </p:cNvPr>
          <p:cNvSpPr>
            <a:spLocks noGrp="1"/>
          </p:cNvSpPr>
          <p:nvPr>
            <p:ph type="body" sz="half" idx="12" hasCustomPrompt="1"/>
          </p:nvPr>
        </p:nvSpPr>
        <p:spPr>
          <a:xfrm>
            <a:off x="390526" y="5095875"/>
            <a:ext cx="7905749" cy="1197102"/>
          </a:xfrm>
        </p:spPr>
        <p:txBody>
          <a:bodyPr anchor="ctr" anchorCtr="0">
            <a:noAutofit/>
          </a:bodyPr>
          <a:lstStyle>
            <a:lvl1pPr marL="0" indent="0" algn="ctr">
              <a:buNone/>
              <a:defRPr lang="en-US" sz="22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If needed, include a callout note about the legal language here.</a:t>
            </a:r>
            <a:endParaRPr lang="en-US" dirty="0"/>
          </a:p>
        </p:txBody>
      </p:sp>
    </p:spTree>
    <p:extLst>
      <p:ext uri="{BB962C8B-B14F-4D97-AF65-F5344CB8AC3E}">
        <p14:creationId xmlns:p14="http://schemas.microsoft.com/office/powerpoint/2010/main" val="25050596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Resources">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411892" y="1120346"/>
            <a:ext cx="4032473" cy="5056617"/>
          </a:xfrm>
        </p:spPr>
        <p:txBody>
          <a:bodyPr>
            <a:noAutofit/>
          </a:bodyPr>
          <a:lstStyle>
            <a:lvl1pPr>
              <a:spcBef>
                <a:spcPts val="3000"/>
              </a:spcBef>
              <a:defRPr sz="2000"/>
            </a:lvl1pPr>
            <a:lvl2pPr marL="292608" indent="0">
              <a:spcBef>
                <a:spcPts val="600"/>
              </a:spcBef>
              <a:spcAft>
                <a:spcPts val="200"/>
              </a:spcAft>
              <a:buNone/>
              <a:defRPr sz="1400" i="1">
                <a:solidFill>
                  <a:schemeClr val="accent3">
                    <a:lumMod val="75000"/>
                    <a:lumOff val="25000"/>
                  </a:schemeClr>
                </a:solidFill>
              </a:defRPr>
            </a:lvl2pPr>
            <a:lvl3pPr marL="576072" indent="-274320">
              <a:spcBef>
                <a:spcPts val="400"/>
              </a:spcBef>
              <a:buClr>
                <a:schemeClr val="accent3">
                  <a:lumMod val="75000"/>
                  <a:lumOff val="25000"/>
                </a:schemeClr>
              </a:buClr>
              <a:buFont typeface="Wingdings" panose="05000000000000000000" pitchFamily="2" charset="2"/>
              <a:buChar char=""/>
              <a:defRPr sz="1300" u="sng">
                <a:solidFill>
                  <a:schemeClr val="accent6"/>
                </a:solidFill>
              </a:defRPr>
            </a:lvl3pPr>
          </a:lstStyle>
          <a:p>
            <a:pPr lvl="0"/>
            <a:r>
              <a:rPr lang="en-US" dirty="0"/>
              <a:t>Name of Resource</a:t>
            </a:r>
          </a:p>
          <a:p>
            <a:pPr lvl="1"/>
            <a:r>
              <a:rPr lang="en-US" dirty="0"/>
              <a:t>Details about resource listed here.</a:t>
            </a:r>
          </a:p>
          <a:p>
            <a:pPr lvl="2"/>
            <a:r>
              <a:rPr lang="en-US" dirty="0"/>
              <a:t>web address</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4695824" y="1120346"/>
            <a:ext cx="4032504" cy="5056617"/>
          </a:xfrm>
        </p:spPr>
        <p:txBody>
          <a:bodyPr>
            <a:noAutofit/>
          </a:bodyPr>
          <a:lstStyle>
            <a:lvl1pPr>
              <a:spcBef>
                <a:spcPts val="3000"/>
              </a:spcBef>
              <a:defRPr sz="2000"/>
            </a:lvl1pPr>
            <a:lvl2pPr marL="274320" indent="0" algn="l" defTabSz="914400" rtl="0" eaLnBrk="1" latinLnBrk="0" hangingPunct="1">
              <a:lnSpc>
                <a:spcPct val="90000"/>
              </a:lnSpc>
              <a:spcBef>
                <a:spcPts val="800"/>
              </a:spcBef>
              <a:spcAft>
                <a:spcPts val="200"/>
              </a:spcAft>
              <a:buClr>
                <a:schemeClr val="bg1">
                  <a:lumMod val="65000"/>
                </a:schemeClr>
              </a:buClr>
              <a:buFont typeface="Arial" panose="020B0604020202020204" pitchFamily="34" charset="0"/>
              <a:buNone/>
              <a:defRPr lang="en-US" sz="1400" i="1" kern="1200" dirty="0">
                <a:solidFill>
                  <a:schemeClr val="accent3">
                    <a:lumMod val="75000"/>
                    <a:lumOff val="25000"/>
                  </a:schemeClr>
                </a:solidFill>
                <a:latin typeface="+mn-lt"/>
                <a:ea typeface="+mn-ea"/>
                <a:cs typeface="+mn-cs"/>
              </a:defRPr>
            </a:lvl2pPr>
            <a:lvl3pPr marL="587502" indent="-285750">
              <a:spcBef>
                <a:spcPts val="400"/>
              </a:spcBef>
              <a:buClr>
                <a:schemeClr val="accent3">
                  <a:lumMod val="75000"/>
                  <a:lumOff val="25000"/>
                </a:schemeClr>
              </a:buClr>
              <a:buFont typeface="Wingdings" panose="05000000000000000000" pitchFamily="2" charset="2"/>
              <a:buChar char=""/>
              <a:defRPr lang="en-US" sz="1300" u="sng" kern="1200" baseline="0" dirty="0">
                <a:solidFill>
                  <a:schemeClr val="accent6"/>
                </a:solidFill>
                <a:latin typeface="+mn-lt"/>
                <a:ea typeface="+mn-ea"/>
                <a:cs typeface="+mn-cs"/>
              </a:defRPr>
            </a:lvl3pPr>
          </a:lstStyle>
          <a:p>
            <a:pPr lvl="0"/>
            <a:r>
              <a:rPr lang="en-US" dirty="0"/>
              <a:t>Name of Resource</a:t>
            </a:r>
          </a:p>
          <a:p>
            <a:pPr marL="560070" lvl="1" indent="-285750" algn="l" defTabSz="914400" rtl="0" eaLnBrk="1" latinLnBrk="0" hangingPunct="1">
              <a:lnSpc>
                <a:spcPct val="90000"/>
              </a:lnSpc>
              <a:spcBef>
                <a:spcPts val="800"/>
              </a:spcBef>
              <a:buClr>
                <a:schemeClr val="bg1">
                  <a:lumMod val="65000"/>
                </a:schemeClr>
              </a:buClr>
            </a:pPr>
            <a:r>
              <a:rPr lang="en-US" dirty="0"/>
              <a:t>Details about resource listed here.</a:t>
            </a:r>
          </a:p>
          <a:p>
            <a:pPr marL="587502" lvl="2" indent="-285750" algn="l" defTabSz="914400" rtl="0" eaLnBrk="1" latinLnBrk="0" hangingPunct="1">
              <a:lnSpc>
                <a:spcPct val="90000"/>
              </a:lnSpc>
              <a:spcBef>
                <a:spcPts val="800"/>
              </a:spcBef>
              <a:buClr>
                <a:schemeClr val="bg1">
                  <a:lumMod val="65000"/>
                </a:schemeClr>
              </a:buClr>
            </a:pPr>
            <a:r>
              <a:rPr lang="en-US" dirty="0"/>
              <a:t>Web address</a:t>
            </a:r>
          </a:p>
          <a:p>
            <a:pPr lvl="3"/>
            <a:r>
              <a:rPr lang="en-US" dirty="0"/>
              <a:t>Fourth level</a:t>
            </a:r>
          </a:p>
          <a:p>
            <a:pPr lvl="4"/>
            <a:r>
              <a:rPr lang="en-US" dirty="0"/>
              <a:t>Fifth level</a:t>
            </a:r>
          </a:p>
        </p:txBody>
      </p:sp>
      <p:sp>
        <p:nvSpPr>
          <p:cNvPr id="6" name="Rectangle 5">
            <a:extLst>
              <a:ext uri="{FF2B5EF4-FFF2-40B4-BE49-F238E27FC236}">
                <a16:creationId xmlns:a16="http://schemas.microsoft.com/office/drawing/2014/main" id="{F7FD6786-8F98-43F6-B24B-3F32CA90C529}"/>
              </a:ext>
            </a:extLst>
          </p:cNvPr>
          <p:cNvSpPr/>
          <p:nvPr userDrawn="1"/>
        </p:nvSpPr>
        <p:spPr>
          <a:xfrm>
            <a:off x="4540808" y="1003986"/>
            <a:ext cx="45720" cy="5852160"/>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D3A54BF1-953C-4479-BA14-05D786F8768E}"/>
              </a:ext>
            </a:extLst>
          </p:cNvPr>
          <p:cNvSpPr/>
          <p:nvPr userDrawn="1"/>
        </p:nvSpPr>
        <p:spPr>
          <a:xfrm rot="5400000">
            <a:off x="4558284" y="-3576807"/>
            <a:ext cx="27432" cy="9144003"/>
          </a:xfrm>
          <a:prstGeom prst="rect">
            <a:avLst/>
          </a:prstGeom>
          <a:solidFill>
            <a:schemeClr val="bg1">
              <a:lumMod val="9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689D9F95-E05B-461F-9AB6-FCC469E64AE0}"/>
              </a:ext>
            </a:extLst>
          </p:cNvPr>
          <p:cNvSpPr txBox="1"/>
          <p:nvPr userDrawn="1"/>
        </p:nvSpPr>
        <p:spPr>
          <a:xfrm>
            <a:off x="1309816" y="365126"/>
            <a:ext cx="6880779" cy="616352"/>
          </a:xfrm>
          <a:prstGeom prst="rect">
            <a:avLst/>
          </a:prstGeom>
        </p:spPr>
        <p:txBody>
          <a:bodyPr vert="horz" lIns="91440" tIns="45720" rIns="91440" bIns="45720" rtlCol="0" anchor="b">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lvl="0" algn="ctr"/>
            <a:r>
              <a:rPr lang="en-US" dirty="0"/>
              <a:t>Resources:</a:t>
            </a:r>
          </a:p>
        </p:txBody>
      </p:sp>
      <p:sp>
        <p:nvSpPr>
          <p:cNvPr id="11" name="TextBox 10">
            <a:extLst>
              <a:ext uri="{FF2B5EF4-FFF2-40B4-BE49-F238E27FC236}">
                <a16:creationId xmlns:a16="http://schemas.microsoft.com/office/drawing/2014/main" id="{3C7C2AD0-E385-4C6D-9FC1-7C6479504B69}"/>
              </a:ext>
            </a:extLst>
          </p:cNvPr>
          <p:cNvSpPr txBox="1"/>
          <p:nvPr userDrawn="1"/>
        </p:nvSpPr>
        <p:spPr>
          <a:xfrm>
            <a:off x="2509079" y="205945"/>
            <a:ext cx="1318054" cy="947351"/>
          </a:xfrm>
          <a:prstGeom prst="rect">
            <a:avLst/>
          </a:prstGeom>
          <a:noFill/>
        </p:spPr>
        <p:txBody>
          <a:bodyPr wrap="none" rtlCol="0">
            <a:noAutofit/>
          </a:bodyPr>
          <a:lstStyle/>
          <a:p>
            <a:pPr algn="l">
              <a:lnSpc>
                <a:spcPct val="85000"/>
              </a:lnSpc>
            </a:pPr>
            <a:r>
              <a:rPr lang="en-US" sz="6600" dirty="0">
                <a:solidFill>
                  <a:schemeClr val="bg1">
                    <a:lumMod val="75000"/>
                  </a:schemeClr>
                </a:solidFill>
                <a:sym typeface="Webdings" panose="05030102010509060703" pitchFamily="18" charset="2"/>
              </a:rPr>
              <a:t></a:t>
            </a:r>
            <a:endParaRPr lang="en-US" sz="6600" dirty="0">
              <a:solidFill>
                <a:schemeClr val="bg1">
                  <a:lumMod val="75000"/>
                </a:schemeClr>
              </a:solidFill>
            </a:endParaRPr>
          </a:p>
        </p:txBody>
      </p:sp>
      <p:sp>
        <p:nvSpPr>
          <p:cNvPr id="2" name="Slide Number Placeholder 1">
            <a:extLst>
              <a:ext uri="{FF2B5EF4-FFF2-40B4-BE49-F238E27FC236}">
                <a16:creationId xmlns:a16="http://schemas.microsoft.com/office/drawing/2014/main" id="{5A246DD3-D6C3-4914-8E87-5DA06C7256DC}"/>
              </a:ext>
            </a:extLst>
          </p:cNvPr>
          <p:cNvSpPr>
            <a:spLocks noGrp="1"/>
          </p:cNvSpPr>
          <p:nvPr>
            <p:ph type="sldNum" sz="quarter" idx="10"/>
          </p:nvPr>
        </p:nvSpPr>
        <p:spPr/>
        <p:txBody>
          <a:bodyPr/>
          <a:lstStyle/>
          <a:p>
            <a:fld id="{706D636C-90A3-4979-BA37-BAB384B22101}" type="slidenum">
              <a:rPr lang="en-US" smtClean="0"/>
              <a:pPr/>
              <a:t>‹#›</a:t>
            </a:fld>
            <a:endParaRPr lang="en-US"/>
          </a:p>
        </p:txBody>
      </p:sp>
    </p:spTree>
    <p:extLst>
      <p:ext uri="{BB962C8B-B14F-4D97-AF65-F5344CB8AC3E}">
        <p14:creationId xmlns:p14="http://schemas.microsoft.com/office/powerpoint/2010/main" val="30758134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695825" y="1190625"/>
            <a:ext cx="3697604" cy="5165726"/>
          </a:xfrm>
        </p:spPr>
        <p:txBody>
          <a:bodyPr anchor="ctr"/>
          <a:lstStyle>
            <a:lvl1pPr marL="0" indent="0">
              <a:spcBef>
                <a:spcPts val="3000"/>
              </a:spcBef>
              <a:buNone/>
              <a:defRPr lang="en-US" sz="22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365760" indent="0">
              <a:spcBef>
                <a:spcPts val="300"/>
              </a:spcBef>
              <a:buNone/>
              <a:defRPr sz="1600" i="1"/>
            </a:lvl2pPr>
            <a:lvl3pPr marL="365760" indent="0">
              <a:spcBef>
                <a:spcPts val="400"/>
              </a:spcBef>
              <a:buFontTx/>
              <a:buNone/>
              <a:defRPr sz="1400" b="1">
                <a:solidFill>
                  <a:schemeClr val="tx1"/>
                </a:solidFill>
              </a:defRPr>
            </a:lvl3pPr>
            <a:lvl4pPr marL="914400" indent="-274320">
              <a:spcBef>
                <a:spcPts val="1200"/>
              </a:spcBef>
              <a:buClr>
                <a:schemeClr val="accent6"/>
              </a:buClr>
              <a:buSzPct val="90000"/>
              <a:buFont typeface="Wingdings" panose="05000000000000000000" pitchFamily="2" charset="2"/>
              <a:buChar char=""/>
              <a:defRPr sz="1300" i="1">
                <a:solidFill>
                  <a:schemeClr val="accent1"/>
                </a:solidFill>
              </a:defRPr>
            </a:lvl4pPr>
            <a:lvl5pPr marL="914400" indent="-274320">
              <a:spcBef>
                <a:spcPts val="200"/>
              </a:spcBef>
              <a:buClr>
                <a:schemeClr val="accent2"/>
              </a:buClr>
              <a:buSzPct val="120000"/>
              <a:buFont typeface="Wingdings" panose="05000000000000000000" pitchFamily="2" charset="2"/>
              <a:buChar char=""/>
              <a:defRPr sz="1300" b="0" i="0" spc="50" baseline="0">
                <a:solidFill>
                  <a:schemeClr val="accent3">
                    <a:lumMod val="75000"/>
                    <a:lumOff val="25000"/>
                  </a:schemeClr>
                </a:solidFill>
              </a:defRPr>
            </a:lvl5pPr>
          </a:lstStyle>
          <a:p>
            <a:pPr lvl="0"/>
            <a:r>
              <a:rPr lang="en-US" dirty="0"/>
              <a:t>Presenter Name</a:t>
            </a:r>
          </a:p>
          <a:p>
            <a:pPr lvl="1"/>
            <a:r>
              <a:rPr lang="en-US" dirty="0"/>
              <a:t>Position</a:t>
            </a:r>
          </a:p>
          <a:p>
            <a:pPr lvl="2"/>
            <a:r>
              <a:rPr lang="en-US" dirty="0"/>
              <a:t>Organization</a:t>
            </a:r>
          </a:p>
          <a:p>
            <a:pPr lvl="3"/>
            <a:r>
              <a:rPr lang="en-US" dirty="0"/>
              <a:t>Email</a:t>
            </a:r>
          </a:p>
          <a:p>
            <a:pPr lvl="4"/>
            <a:r>
              <a:rPr lang="en-US" dirty="0"/>
              <a:t>Phone</a:t>
            </a:r>
          </a:p>
        </p:txBody>
      </p:sp>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a:p>
        </p:txBody>
      </p:sp>
      <p:sp>
        <p:nvSpPr>
          <p:cNvPr id="8" name="TextBox 7">
            <a:extLst>
              <a:ext uri="{FF2B5EF4-FFF2-40B4-BE49-F238E27FC236}">
                <a16:creationId xmlns:a16="http://schemas.microsoft.com/office/drawing/2014/main" id="{5E098955-8651-419E-86A8-56788A65E260}"/>
              </a:ext>
            </a:extLst>
          </p:cNvPr>
          <p:cNvSpPr txBox="1"/>
          <p:nvPr userDrawn="1"/>
        </p:nvSpPr>
        <p:spPr>
          <a:xfrm>
            <a:off x="628650" y="365126"/>
            <a:ext cx="7955280" cy="1051560"/>
          </a:xfrm>
          <a:prstGeom prst="rect">
            <a:avLst/>
          </a:prstGeom>
        </p:spPr>
        <p:txBody>
          <a:bodyPr vert="horz" lIns="91440" tIns="45720" rIns="91440" bIns="45720" rtlCol="0" anchor="ctr">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lvl="0"/>
            <a:r>
              <a:rPr lang="en-US"/>
              <a:t>Contact Information:</a:t>
            </a:r>
            <a:endParaRPr lang="en-US" dirty="0"/>
          </a:p>
        </p:txBody>
      </p:sp>
      <p:pic>
        <p:nvPicPr>
          <p:cNvPr id="6" name="Picture 5">
            <a:extLst>
              <a:ext uri="{FF2B5EF4-FFF2-40B4-BE49-F238E27FC236}">
                <a16:creationId xmlns:a16="http://schemas.microsoft.com/office/drawing/2014/main" id="{184F4F1A-CF95-4957-953C-C908BBDF284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46285" y="2543613"/>
            <a:ext cx="2974602" cy="1389773"/>
          </a:xfrm>
          <a:prstGeom prst="rect">
            <a:avLst/>
          </a:prstGeom>
        </p:spPr>
      </p:pic>
    </p:spTree>
    <p:extLst>
      <p:ext uri="{BB962C8B-B14F-4D97-AF65-F5344CB8AC3E}">
        <p14:creationId xmlns:p14="http://schemas.microsoft.com/office/powerpoint/2010/main" val="39565256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a:p>
        </p:txBody>
      </p:sp>
    </p:spTree>
    <p:extLst>
      <p:ext uri="{BB962C8B-B14F-4D97-AF65-F5344CB8AC3E}">
        <p14:creationId xmlns:p14="http://schemas.microsoft.com/office/powerpoint/2010/main" val="31159551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Thank You">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41E19837-98EC-4FB4-8EB6-9858802534AD}"/>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91469" y="2270681"/>
            <a:ext cx="7180494" cy="1590924"/>
          </a:xfrm>
          <a:prstGeom prst="rect">
            <a:avLst/>
          </a:prstGeom>
        </p:spPr>
      </p:pic>
      <p:sp>
        <p:nvSpPr>
          <p:cNvPr id="2" name="Slide Number Placeholder 1">
            <a:extLst>
              <a:ext uri="{FF2B5EF4-FFF2-40B4-BE49-F238E27FC236}">
                <a16:creationId xmlns:a16="http://schemas.microsoft.com/office/drawing/2014/main" id="{A3F84F2E-6236-45E4-BF4A-77147E579450}"/>
              </a:ext>
            </a:extLst>
          </p:cNvPr>
          <p:cNvSpPr>
            <a:spLocks noGrp="1"/>
          </p:cNvSpPr>
          <p:nvPr>
            <p:ph type="sldNum" sz="quarter" idx="10"/>
          </p:nvPr>
        </p:nvSpPr>
        <p:spPr/>
        <p:txBody>
          <a:bodyPr/>
          <a:lstStyle/>
          <a:p>
            <a:fld id="{706D636C-90A3-4979-BA37-BAB384B22101}" type="slidenum">
              <a:rPr lang="en-US" smtClean="0"/>
              <a:pPr/>
              <a:t>‹#›</a:t>
            </a:fld>
            <a:endParaRPr lang="en-US"/>
          </a:p>
        </p:txBody>
      </p:sp>
    </p:spTree>
    <p:extLst>
      <p:ext uri="{BB962C8B-B14F-4D97-AF65-F5344CB8AC3E}">
        <p14:creationId xmlns:p14="http://schemas.microsoft.com/office/powerpoint/2010/main" val="33511369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emplate Information">
    <p:bg>
      <p:bgPr>
        <a:solidFill>
          <a:schemeClr val="bg1"/>
        </a:solidFill>
        <a:effectLst/>
      </p:bgPr>
    </p:bg>
    <p:spTree>
      <p:nvGrpSpPr>
        <p:cNvPr id="1" name=""/>
        <p:cNvGrpSpPr/>
        <p:nvPr/>
      </p:nvGrpSpPr>
      <p:grpSpPr>
        <a:xfrm>
          <a:off x="0" y="0"/>
          <a:ext cx="0" cy="0"/>
          <a:chOff x="0" y="0"/>
          <a:chExt cx="0" cy="0"/>
        </a:xfrm>
      </p:grpSpPr>
      <p:cxnSp>
        <p:nvCxnSpPr>
          <p:cNvPr id="41" name="Straight Connector 40">
            <a:extLst>
              <a:ext uri="{FF2B5EF4-FFF2-40B4-BE49-F238E27FC236}">
                <a16:creationId xmlns:a16="http://schemas.microsoft.com/office/drawing/2014/main" id="{8D146980-D8A2-4012-978A-9289360E76CE}"/>
              </a:ext>
            </a:extLst>
          </p:cNvPr>
          <p:cNvCxnSpPr>
            <a:cxnSpLocks/>
          </p:cNvCxnSpPr>
          <p:nvPr userDrawn="1"/>
        </p:nvCxnSpPr>
        <p:spPr>
          <a:xfrm>
            <a:off x="4568467" y="5377715"/>
            <a:ext cx="4572000" cy="0"/>
          </a:xfrm>
          <a:prstGeom prst="line">
            <a:avLst/>
          </a:prstGeom>
          <a:ln w="76200">
            <a:solidFill>
              <a:schemeClr val="bg1">
                <a:lumMod val="50000"/>
              </a:schemeClr>
            </a:solidFill>
          </a:ln>
        </p:spPr>
        <p:style>
          <a:lnRef idx="1">
            <a:schemeClr val="dk1"/>
          </a:lnRef>
          <a:fillRef idx="0">
            <a:schemeClr val="dk1"/>
          </a:fillRef>
          <a:effectRef idx="0">
            <a:schemeClr val="dk1"/>
          </a:effectRef>
          <a:fontRef idx="minor">
            <a:schemeClr val="tx1"/>
          </a:fontRef>
        </p:style>
      </p:cxnSp>
      <p:sp>
        <p:nvSpPr>
          <p:cNvPr id="33" name="Rectangle 32"/>
          <p:cNvSpPr/>
          <p:nvPr userDrawn="1"/>
        </p:nvSpPr>
        <p:spPr>
          <a:xfrm>
            <a:off x="0" y="3981452"/>
            <a:ext cx="4429402" cy="295275"/>
          </a:xfrm>
          <a:prstGeom prst="rect">
            <a:avLst/>
          </a:prstGeom>
          <a:gradFill flip="none" rotWithShape="1">
            <a:gsLst>
              <a:gs pos="0">
                <a:schemeClr val="accent2">
                  <a:lumMod val="67000"/>
                </a:schemeClr>
              </a:gs>
              <a:gs pos="100000">
                <a:schemeClr val="accent2">
                  <a:lumMod val="97000"/>
                  <a:lumOff val="3000"/>
                </a:schemeClr>
              </a:gs>
            </a:gsLst>
            <a:lin ang="16200000" scaled="1"/>
            <a:tileRect/>
          </a:gra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34" name="Rectangle 33"/>
          <p:cNvSpPr/>
          <p:nvPr userDrawn="1"/>
        </p:nvSpPr>
        <p:spPr>
          <a:xfrm>
            <a:off x="0" y="5513221"/>
            <a:ext cx="4429402" cy="295275"/>
          </a:xfrm>
          <a:prstGeom prst="rect">
            <a:avLst/>
          </a:prstGeom>
          <a:gradFill flip="none" rotWithShape="1">
            <a:gsLst>
              <a:gs pos="0">
                <a:schemeClr val="accent1">
                  <a:lumMod val="67000"/>
                </a:schemeClr>
              </a:gs>
              <a:gs pos="100000">
                <a:schemeClr val="accent1">
                  <a:lumMod val="97000"/>
                  <a:lumOff val="3000"/>
                </a:schemeClr>
              </a:gs>
            </a:gsLst>
            <a:lin ang="16200000" scaled="1"/>
            <a:tileRect/>
          </a:gradFill>
          <a:ln>
            <a:noFill/>
          </a:ln>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14" name="TextBox 13"/>
          <p:cNvSpPr txBox="1"/>
          <p:nvPr userDrawn="1"/>
        </p:nvSpPr>
        <p:spPr>
          <a:xfrm>
            <a:off x="4695825" y="1480004"/>
            <a:ext cx="4297680" cy="5191126"/>
          </a:xfrm>
          <a:prstGeom prst="rect">
            <a:avLst/>
          </a:prstGeom>
          <a:noFill/>
        </p:spPr>
        <p:txBody>
          <a:bodyPr wrap="square" rtlCol="0">
            <a:noAutofit/>
          </a:bodyPr>
          <a:lstStyle/>
          <a:p>
            <a:pPr marL="0" indent="0">
              <a:spcAft>
                <a:spcPts val="0"/>
              </a:spcAft>
              <a:buFont typeface="Arial" panose="020B0604020202020204" pitchFamily="34" charset="0"/>
              <a:buNone/>
            </a:pPr>
            <a:r>
              <a:rPr lang="en-US" sz="2000" b="1" dirty="0">
                <a:solidFill>
                  <a:schemeClr val="accent1"/>
                </a:solidFill>
                <a:latin typeface="Arial" panose="020B0604020202020204" pitchFamily="34" charset="0"/>
                <a:cs typeface="Arial" panose="020B0604020202020204" pitchFamily="34" charset="0"/>
              </a:rPr>
              <a:t>Beyond</a:t>
            </a:r>
            <a:r>
              <a:rPr lang="en-US" sz="2000" b="1" baseline="0" dirty="0">
                <a:solidFill>
                  <a:schemeClr val="accent1"/>
                </a:solidFill>
                <a:latin typeface="Arial" panose="020B0604020202020204" pitchFamily="34" charset="0"/>
                <a:cs typeface="Arial" panose="020B0604020202020204" pitchFamily="34" charset="0"/>
              </a:rPr>
              <a:t> the </a:t>
            </a:r>
            <a:r>
              <a:rPr lang="en-US" sz="2000" b="1" baseline="0">
                <a:solidFill>
                  <a:schemeClr val="accent1"/>
                </a:solidFill>
                <a:latin typeface="Arial" panose="020B0604020202020204" pitchFamily="34" charset="0"/>
                <a:cs typeface="Arial" panose="020B0604020202020204" pitchFamily="34" charset="0"/>
              </a:rPr>
              <a:t>standard offerings,</a:t>
            </a:r>
          </a:p>
          <a:p>
            <a:pPr marL="0" indent="0">
              <a:spcAft>
                <a:spcPts val="1000"/>
              </a:spcAft>
              <a:buFont typeface="Arial" panose="020B0604020202020204" pitchFamily="34" charset="0"/>
              <a:buNone/>
            </a:pPr>
            <a:r>
              <a:rPr lang="en-US" sz="1150" b="0" baseline="0">
                <a:latin typeface="Arial" panose="020B0604020202020204" pitchFamily="34" charset="0"/>
                <a:cs typeface="Arial" panose="020B0604020202020204" pitchFamily="34" charset="0"/>
              </a:rPr>
              <a:t>t</a:t>
            </a:r>
            <a:r>
              <a:rPr lang="en-US" sz="1150" b="0">
                <a:latin typeface="Arial" panose="020B0604020202020204" pitchFamily="34" charset="0"/>
                <a:cs typeface="Arial" panose="020B0604020202020204" pitchFamily="34" charset="0"/>
              </a:rPr>
              <a:t>his</a:t>
            </a:r>
            <a:r>
              <a:rPr lang="en-US" sz="1150" b="0" baseline="0">
                <a:latin typeface="Arial" panose="020B0604020202020204" pitchFamily="34" charset="0"/>
                <a:cs typeface="Arial" panose="020B0604020202020204" pitchFamily="34" charset="0"/>
              </a:rPr>
              <a:t> </a:t>
            </a:r>
            <a:r>
              <a:rPr lang="en-US" sz="1150" b="0" baseline="0" dirty="0">
                <a:latin typeface="Arial" panose="020B0604020202020204" pitchFamily="34" charset="0"/>
                <a:cs typeface="Arial" panose="020B0604020202020204" pitchFamily="34" charset="0"/>
              </a:rPr>
              <a:t>template contains a set of custom slides built to help you prepare your presentation.  Included are:</a:t>
            </a:r>
          </a:p>
          <a:p>
            <a:pPr marL="628650" lvl="1" indent="-171450">
              <a:lnSpc>
                <a:spcPct val="90000"/>
              </a:lnSpc>
              <a:spcAft>
                <a:spcPts val="400"/>
              </a:spcAft>
              <a:buFont typeface="Arial" panose="020B0604020202020204" pitchFamily="34" charset="0"/>
              <a:buChar char="•"/>
            </a:pPr>
            <a:r>
              <a:rPr lang="en-US" sz="1100" b="0" baseline="0">
                <a:latin typeface="Arial" panose="020B0604020202020204" pitchFamily="34" charset="0"/>
                <a:cs typeface="Arial" panose="020B0604020202020204" pitchFamily="34" charset="0"/>
              </a:rPr>
              <a:t>Your Moderator</a:t>
            </a:r>
          </a:p>
          <a:p>
            <a:pPr marL="628650" lvl="1" indent="-171450">
              <a:lnSpc>
                <a:spcPct val="90000"/>
              </a:lnSpc>
              <a:spcAft>
                <a:spcPts val="400"/>
              </a:spcAft>
              <a:buFont typeface="Arial" panose="020B0604020202020204" pitchFamily="34" charset="0"/>
              <a:buChar char="•"/>
            </a:pPr>
            <a:r>
              <a:rPr lang="en-US" sz="1100" b="0" baseline="0">
                <a:latin typeface="Arial" panose="020B0604020202020204" pitchFamily="34" charset="0"/>
                <a:cs typeface="Arial" panose="020B0604020202020204" pitchFamily="34" charset="0"/>
              </a:rPr>
              <a:t>3 </a:t>
            </a:r>
            <a:r>
              <a:rPr lang="en-US" sz="1100" b="0" baseline="0" dirty="0">
                <a:latin typeface="Arial" panose="020B0604020202020204" pitchFamily="34" charset="0"/>
                <a:cs typeface="Arial" panose="020B0604020202020204" pitchFamily="34" charset="0"/>
              </a:rPr>
              <a:t>Speaker </a:t>
            </a:r>
            <a:r>
              <a:rPr lang="en-US" sz="1100" b="0" baseline="0">
                <a:latin typeface="Arial" panose="020B0604020202020204" pitchFamily="34" charset="0"/>
                <a:cs typeface="Arial" panose="020B0604020202020204" pitchFamily="34" charset="0"/>
              </a:rPr>
              <a:t>Slide choices</a:t>
            </a:r>
            <a:endParaRPr lang="en-US" sz="1100" b="0" baseline="0" dirty="0">
              <a:latin typeface="Arial" panose="020B0604020202020204" pitchFamily="34" charset="0"/>
              <a:cs typeface="Arial" panose="020B0604020202020204" pitchFamily="34" charset="0"/>
            </a:endParaRPr>
          </a:p>
          <a:p>
            <a:pPr marL="628650" lvl="1" indent="-171450">
              <a:lnSpc>
                <a:spcPct val="90000"/>
              </a:lnSpc>
              <a:spcAft>
                <a:spcPts val="400"/>
              </a:spcAft>
              <a:buFont typeface="Arial" panose="020B0604020202020204" pitchFamily="34" charset="0"/>
              <a:buChar char="•"/>
            </a:pPr>
            <a:r>
              <a:rPr lang="en-US" sz="1100" b="0" baseline="0" dirty="0">
                <a:latin typeface="Arial" panose="020B0604020202020204" pitchFamily="34" charset="0"/>
                <a:cs typeface="Arial" panose="020B0604020202020204" pitchFamily="34" charset="0"/>
              </a:rPr>
              <a:t>Where Are You?  </a:t>
            </a:r>
            <a:br>
              <a:rPr lang="en-US" sz="1050" b="0" baseline="0" dirty="0">
                <a:latin typeface="Arial" panose="020B0604020202020204" pitchFamily="34" charset="0"/>
                <a:cs typeface="Arial" panose="020B0604020202020204" pitchFamily="34" charset="0"/>
              </a:rPr>
            </a:br>
            <a:r>
              <a:rPr lang="en-US" sz="1050" b="0" baseline="0" dirty="0">
                <a:latin typeface="Arial" panose="020B0604020202020204" pitchFamily="34" charset="0"/>
                <a:cs typeface="Arial" panose="020B0604020202020204" pitchFamily="34" charset="0"/>
              </a:rPr>
              <a:t>  </a:t>
            </a:r>
            <a:r>
              <a:rPr lang="en-US" sz="1000" b="0" i="1" baseline="0" dirty="0">
                <a:solidFill>
                  <a:schemeClr val="tx1">
                    <a:lumMod val="75000"/>
                    <a:lumOff val="25000"/>
                  </a:schemeClr>
                </a:solidFill>
                <a:latin typeface="Arial" panose="020B0604020202020204" pitchFamily="34" charset="0"/>
                <a:cs typeface="Arial" panose="020B0604020202020204" pitchFamily="34" charset="0"/>
              </a:rPr>
              <a:t>(location slide)</a:t>
            </a:r>
          </a:p>
          <a:p>
            <a:pPr marL="628650" lvl="1" indent="-171450">
              <a:lnSpc>
                <a:spcPct val="90000"/>
              </a:lnSpc>
              <a:spcAft>
                <a:spcPts val="400"/>
              </a:spcAft>
              <a:buFont typeface="Arial" panose="020B0604020202020204" pitchFamily="34" charset="0"/>
              <a:buChar char="•"/>
            </a:pPr>
            <a:r>
              <a:rPr lang="en-US" sz="1100" b="0" baseline="0">
                <a:latin typeface="Arial" panose="020B0604020202020204" pitchFamily="34" charset="0"/>
                <a:cs typeface="Arial" panose="020B0604020202020204" pitchFamily="34" charset="0"/>
              </a:rPr>
              <a:t>Today’s Objectives</a:t>
            </a:r>
            <a:endParaRPr lang="en-US" sz="1100" b="0" baseline="0" dirty="0">
              <a:latin typeface="Arial" panose="020B0604020202020204" pitchFamily="34" charset="0"/>
              <a:cs typeface="Arial" panose="020B0604020202020204" pitchFamily="34" charset="0"/>
            </a:endParaRPr>
          </a:p>
          <a:p>
            <a:pPr marL="628650" lvl="1" indent="-171450">
              <a:lnSpc>
                <a:spcPct val="90000"/>
              </a:lnSpc>
              <a:spcAft>
                <a:spcPts val="400"/>
              </a:spcAft>
              <a:buFont typeface="Arial" panose="020B0604020202020204" pitchFamily="34" charset="0"/>
              <a:buChar char="•"/>
            </a:pPr>
            <a:r>
              <a:rPr lang="en-US" sz="1100" b="0" baseline="0">
                <a:latin typeface="Arial" panose="020B0604020202020204" pitchFamily="34" charset="0"/>
                <a:cs typeface="Arial" panose="020B0604020202020204" pitchFamily="34" charset="0"/>
              </a:rPr>
              <a:t>Series Set</a:t>
            </a:r>
          </a:p>
          <a:p>
            <a:pPr marL="628650" lvl="1" indent="-171450">
              <a:lnSpc>
                <a:spcPct val="90000"/>
              </a:lnSpc>
              <a:spcAft>
                <a:spcPts val="400"/>
              </a:spcAft>
              <a:buFont typeface="Arial" panose="020B0604020202020204" pitchFamily="34" charset="0"/>
              <a:buChar char="•"/>
            </a:pPr>
            <a:r>
              <a:rPr lang="en-US" sz="1100" b="0" baseline="0">
                <a:latin typeface="Arial" panose="020B0604020202020204" pitchFamily="34" charset="0"/>
                <a:cs typeface="Arial" panose="020B0604020202020204" pitchFamily="34" charset="0"/>
              </a:rPr>
              <a:t>Quote</a:t>
            </a:r>
          </a:p>
          <a:p>
            <a:pPr marL="0" indent="0">
              <a:spcBef>
                <a:spcPts val="3000"/>
              </a:spcBef>
              <a:spcAft>
                <a:spcPts val="0"/>
              </a:spcAft>
              <a:buFont typeface="Arial" panose="020B0604020202020204" pitchFamily="34" charset="0"/>
              <a:buNone/>
            </a:pPr>
            <a:r>
              <a:rPr lang="en-US" sz="1500" b="1" baseline="0">
                <a:solidFill>
                  <a:schemeClr val="accent1"/>
                </a:solidFill>
                <a:latin typeface="Arial" panose="020B0604020202020204" pitchFamily="34" charset="0"/>
                <a:cs typeface="Arial" panose="020B0604020202020204" pitchFamily="34" charset="0"/>
              </a:rPr>
              <a:t>Resources &amp; Name / Occupation / Org boxes:</a:t>
            </a:r>
            <a:endParaRPr lang="en-US" sz="1500" b="1" baseline="0" dirty="0">
              <a:solidFill>
                <a:schemeClr val="accent1"/>
              </a:solidFill>
              <a:latin typeface="Arial" panose="020B0604020202020204" pitchFamily="34" charset="0"/>
              <a:cs typeface="Arial" panose="020B0604020202020204" pitchFamily="34" charset="0"/>
            </a:endParaRPr>
          </a:p>
          <a:p>
            <a:pPr marL="0" indent="0">
              <a:spcBef>
                <a:spcPts val="400"/>
              </a:spcBef>
              <a:spcAft>
                <a:spcPts val="800"/>
              </a:spcAft>
              <a:buFont typeface="Arial" panose="020B0604020202020204" pitchFamily="34" charset="0"/>
              <a:buNone/>
            </a:pPr>
            <a:r>
              <a:rPr lang="en-US" sz="1050" baseline="0">
                <a:latin typeface="Arial" panose="020B0604020202020204" pitchFamily="34" charset="0"/>
                <a:cs typeface="Arial" panose="020B0604020202020204" pitchFamily="34" charset="0"/>
              </a:rPr>
              <a:t>This </a:t>
            </a:r>
            <a:r>
              <a:rPr lang="en-US" sz="1050" baseline="0" dirty="0">
                <a:latin typeface="Arial" panose="020B0604020202020204" pitchFamily="34" charset="0"/>
                <a:cs typeface="Arial" panose="020B0604020202020204" pitchFamily="34" charset="0"/>
              </a:rPr>
              <a:t>works like a multi-level bulleted list</a:t>
            </a:r>
            <a:r>
              <a:rPr lang="en-US" sz="1050" baseline="0">
                <a:latin typeface="Arial" panose="020B0604020202020204" pitchFamily="34" charset="0"/>
                <a:cs typeface="Arial" panose="020B0604020202020204" pitchFamily="34" charset="0"/>
              </a:rPr>
              <a:t>.  Use </a:t>
            </a:r>
            <a:r>
              <a:rPr lang="en-US" sz="1050" baseline="0" dirty="0">
                <a:latin typeface="Arial" panose="020B0604020202020204" pitchFamily="34" charset="0"/>
                <a:cs typeface="Arial" panose="020B0604020202020204" pitchFamily="34" charset="0"/>
              </a:rPr>
              <a:t>the list level buttons on your “Home” tab to</a:t>
            </a:r>
            <a:br>
              <a:rPr lang="en-US" sz="1050" baseline="0">
                <a:latin typeface="Arial" panose="020B0604020202020204" pitchFamily="34" charset="0"/>
                <a:cs typeface="Arial" panose="020B0604020202020204" pitchFamily="34" charset="0"/>
              </a:rPr>
            </a:br>
            <a:r>
              <a:rPr lang="en-US" sz="1050" baseline="0">
                <a:latin typeface="Arial" panose="020B0604020202020204" pitchFamily="34" charset="0"/>
                <a:cs typeface="Arial" panose="020B0604020202020204" pitchFamily="34" charset="0"/>
              </a:rPr>
              <a:t>change formatting levels.</a:t>
            </a:r>
            <a:endParaRPr lang="en-US" sz="1050" baseline="0" dirty="0">
              <a:latin typeface="Arial" panose="020B0604020202020204" pitchFamily="34" charset="0"/>
              <a:cs typeface="Arial" panose="020B0604020202020204" pitchFamily="34" charset="0"/>
            </a:endParaRPr>
          </a:p>
          <a:p>
            <a:pPr marL="0" indent="0">
              <a:spcAft>
                <a:spcPts val="600"/>
              </a:spcAft>
              <a:buFont typeface="Arial" panose="020B0604020202020204" pitchFamily="34" charset="0"/>
              <a:buNone/>
            </a:pPr>
            <a:endParaRPr lang="en-US" sz="1050" dirty="0">
              <a:latin typeface="Arial" panose="020B0604020202020204" pitchFamily="34" charset="0"/>
              <a:cs typeface="Arial" panose="020B0604020202020204" pitchFamily="34" charset="0"/>
            </a:endParaRPr>
          </a:p>
        </p:txBody>
      </p:sp>
      <p:grpSp>
        <p:nvGrpSpPr>
          <p:cNvPr id="18" name="Group 17"/>
          <p:cNvGrpSpPr/>
          <p:nvPr userDrawn="1"/>
        </p:nvGrpSpPr>
        <p:grpSpPr>
          <a:xfrm>
            <a:off x="7084799" y="4562930"/>
            <a:ext cx="1734243" cy="644333"/>
            <a:chOff x="6721200" y="5603662"/>
            <a:chExt cx="1296075" cy="481538"/>
          </a:xfrm>
        </p:grpSpPr>
        <p:grpSp>
          <p:nvGrpSpPr>
            <p:cNvPr id="8" name="Group 7"/>
            <p:cNvGrpSpPr/>
            <p:nvPr userDrawn="1"/>
          </p:nvGrpSpPr>
          <p:grpSpPr>
            <a:xfrm>
              <a:off x="6721200" y="5603662"/>
              <a:ext cx="881689" cy="481538"/>
              <a:chOff x="6721200" y="5603662"/>
              <a:chExt cx="881689" cy="481538"/>
            </a:xfrm>
          </p:grpSpPr>
          <p:pic>
            <p:nvPicPr>
              <p:cNvPr id="4" name="Picture 3"/>
              <p:cNvPicPr>
                <a:picLocks noChangeAspect="1"/>
              </p:cNvPicPr>
              <p:nvPr userDrawn="1"/>
            </p:nvPicPr>
            <p:blipFill>
              <a:blip r:embed="rId2"/>
              <a:stretch>
                <a:fillRect/>
              </a:stretch>
            </p:blipFill>
            <p:spPr>
              <a:xfrm>
                <a:off x="6721200" y="5603662"/>
                <a:ext cx="881689" cy="481538"/>
              </a:xfrm>
              <a:prstGeom prst="rect">
                <a:avLst/>
              </a:prstGeom>
            </p:spPr>
          </p:pic>
          <p:sp>
            <p:nvSpPr>
              <p:cNvPr id="5" name="Rectangle 4"/>
              <p:cNvSpPr/>
              <p:nvPr userDrawn="1"/>
            </p:nvSpPr>
            <p:spPr>
              <a:xfrm>
                <a:off x="7236000" y="5644800"/>
                <a:ext cx="366889" cy="178031"/>
              </a:xfrm>
              <a:prstGeom prst="rect">
                <a:avLst/>
              </a:prstGeom>
              <a:solidFill>
                <a:srgbClr val="FFC000">
                  <a:alpha val="10000"/>
                </a:srgbClr>
              </a:solidFill>
              <a:ln w="1905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grpSp>
        <p:sp>
          <p:nvSpPr>
            <p:cNvPr id="17" name="Left Arrow 16"/>
            <p:cNvSpPr/>
            <p:nvPr userDrawn="1"/>
          </p:nvSpPr>
          <p:spPr>
            <a:xfrm>
              <a:off x="7642875" y="5644800"/>
              <a:ext cx="374400" cy="178031"/>
            </a:xfrm>
            <a:prstGeom prst="leftArrow">
              <a:avLst>
                <a:gd name="adj1" fmla="val 33673"/>
                <a:gd name="adj2" fmla="val 50000"/>
              </a:avLst>
            </a:prstGeom>
            <a:gradFill>
              <a:gsLst>
                <a:gs pos="0">
                  <a:srgbClr val="7A232E"/>
                </a:gs>
                <a:gs pos="98230">
                  <a:srgbClr val="B85759"/>
                </a:gs>
                <a:gs pos="45000">
                  <a:srgbClr val="9D1C30"/>
                </a:gs>
              </a:gsLst>
            </a:gradFill>
            <a:ln>
              <a:solidFill>
                <a:srgbClr val="7A232E"/>
              </a:solid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grpSp>
      <p:sp>
        <p:nvSpPr>
          <p:cNvPr id="28" name="Rectangle 27"/>
          <p:cNvSpPr/>
          <p:nvPr userDrawn="1"/>
        </p:nvSpPr>
        <p:spPr>
          <a:xfrm>
            <a:off x="5040000" y="1"/>
            <a:ext cx="278130" cy="1376380"/>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7" name="Rectangle 26"/>
          <p:cNvSpPr/>
          <p:nvPr userDrawn="1"/>
        </p:nvSpPr>
        <p:spPr>
          <a:xfrm>
            <a:off x="4429402" y="1376381"/>
            <a:ext cx="278130" cy="5481620"/>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 name="TextBox 6"/>
          <p:cNvSpPr txBox="1"/>
          <p:nvPr userDrawn="1"/>
        </p:nvSpPr>
        <p:spPr>
          <a:xfrm>
            <a:off x="91736" y="1480004"/>
            <a:ext cx="4337666" cy="5352299"/>
          </a:xfrm>
          <a:prstGeom prst="rect">
            <a:avLst/>
          </a:prstGeom>
          <a:noFill/>
        </p:spPr>
        <p:txBody>
          <a:bodyPr wrap="square" rtlCol="0">
            <a:noAutofit/>
          </a:bodyPr>
          <a:lstStyle/>
          <a:p>
            <a:pPr>
              <a:spcAft>
                <a:spcPts val="300"/>
              </a:spcAft>
            </a:pPr>
            <a:r>
              <a:rPr lang="en-US" sz="2000" b="1" dirty="0">
                <a:solidFill>
                  <a:schemeClr val="accent1"/>
                </a:solidFill>
                <a:latin typeface="Arial" panose="020B0604020202020204" pitchFamily="34" charset="0"/>
                <a:cs typeface="Arial" panose="020B0604020202020204" pitchFamily="34" charset="0"/>
              </a:rPr>
              <a:t>How to use</a:t>
            </a:r>
            <a:r>
              <a:rPr lang="en-US" sz="2000" b="1" baseline="0" dirty="0">
                <a:solidFill>
                  <a:schemeClr val="accent1"/>
                </a:solidFill>
                <a:latin typeface="Arial" panose="020B0604020202020204" pitchFamily="34" charset="0"/>
                <a:cs typeface="Arial" panose="020B0604020202020204" pitchFamily="34" charset="0"/>
              </a:rPr>
              <a:t> this template:</a:t>
            </a:r>
          </a:p>
          <a:p>
            <a:pPr marL="171450" indent="-171450">
              <a:buFont typeface="Arial" panose="020B0604020202020204" pitchFamily="34" charset="0"/>
              <a:buChar char="•"/>
            </a:pPr>
            <a:r>
              <a:rPr lang="en-US" sz="1050" b="0" baseline="0" dirty="0">
                <a:latin typeface="Arial" panose="020B0604020202020204" pitchFamily="34" charset="0"/>
                <a:cs typeface="Arial" panose="020B0604020202020204" pitchFamily="34" charset="0"/>
              </a:rPr>
              <a:t>When creating a new slide, click the arrow under the “New Slide” button.  This will display the template master slides </a:t>
            </a:r>
            <a:r>
              <a:rPr lang="en-US" sz="1050" b="0" baseline="0">
                <a:latin typeface="Arial" panose="020B0604020202020204" pitchFamily="34" charset="0"/>
                <a:cs typeface="Arial" panose="020B0604020202020204" pitchFamily="34" charset="0"/>
              </a:rPr>
              <a:t>available.</a:t>
            </a:r>
          </a:p>
          <a:p>
            <a:pPr marL="171450" indent="-171450">
              <a:spcBef>
                <a:spcPts val="600"/>
              </a:spcBef>
              <a:buFont typeface="Arial" panose="020B0604020202020204" pitchFamily="34" charset="0"/>
              <a:buChar char="•"/>
            </a:pPr>
            <a:r>
              <a:rPr lang="en-US" sz="1050" b="0" baseline="0">
                <a:latin typeface="Arial" panose="020B0604020202020204" pitchFamily="34" charset="0"/>
                <a:cs typeface="Arial" panose="020B0604020202020204" pitchFamily="34" charset="0"/>
              </a:rPr>
              <a:t>Select </a:t>
            </a:r>
            <a:r>
              <a:rPr lang="en-US" sz="1050" b="0" baseline="0" dirty="0">
                <a:latin typeface="Arial" panose="020B0604020202020204" pitchFamily="34" charset="0"/>
                <a:cs typeface="Arial" panose="020B0604020202020204" pitchFamily="34" charset="0"/>
              </a:rPr>
              <a:t>the layout you </a:t>
            </a:r>
            <a:br>
              <a:rPr lang="en-US" sz="1050" b="0" baseline="0" dirty="0">
                <a:latin typeface="Arial" panose="020B0604020202020204" pitchFamily="34" charset="0"/>
                <a:cs typeface="Arial" panose="020B0604020202020204" pitchFamily="34" charset="0"/>
              </a:rPr>
            </a:br>
            <a:r>
              <a:rPr lang="en-US" sz="1050" b="0" baseline="0" dirty="0">
                <a:latin typeface="Arial" panose="020B0604020202020204" pitchFamily="34" charset="0"/>
                <a:cs typeface="Arial" panose="020B0604020202020204" pitchFamily="34" charset="0"/>
              </a:rPr>
              <a:t>need from the list.</a:t>
            </a:r>
          </a:p>
          <a:p>
            <a:pPr marL="171450" indent="-171450">
              <a:spcBef>
                <a:spcPts val="600"/>
              </a:spcBef>
              <a:buFont typeface="Arial" panose="020B0604020202020204" pitchFamily="34" charset="0"/>
              <a:buChar char="•"/>
            </a:pPr>
            <a:r>
              <a:rPr lang="en-US" sz="1050" b="0" baseline="0" dirty="0">
                <a:latin typeface="Arial" panose="020B0604020202020204" pitchFamily="34" charset="0"/>
                <a:cs typeface="Arial" panose="020B0604020202020204" pitchFamily="34" charset="0"/>
              </a:rPr>
              <a:t>Likewise, to </a:t>
            </a:r>
            <a:r>
              <a:rPr lang="en-US" sz="1050" b="0" i="1" baseline="0" dirty="0">
                <a:latin typeface="Arial" panose="020B0604020202020204" pitchFamily="34" charset="0"/>
                <a:cs typeface="Arial" panose="020B0604020202020204" pitchFamily="34" charset="0"/>
              </a:rPr>
              <a:t>change</a:t>
            </a:r>
            <a:r>
              <a:rPr lang="en-US" sz="1050" b="0" baseline="0" dirty="0">
                <a:latin typeface="Arial" panose="020B0604020202020204" pitchFamily="34" charset="0"/>
                <a:cs typeface="Arial" panose="020B0604020202020204" pitchFamily="34" charset="0"/>
              </a:rPr>
              <a:t> the </a:t>
            </a:r>
            <a:br>
              <a:rPr lang="en-US" sz="1050" b="0" baseline="0" dirty="0">
                <a:latin typeface="Arial" panose="020B0604020202020204" pitchFamily="34" charset="0"/>
                <a:cs typeface="Arial" panose="020B0604020202020204" pitchFamily="34" charset="0"/>
              </a:rPr>
            </a:br>
            <a:r>
              <a:rPr lang="en-US" sz="1050" b="0" baseline="0" dirty="0">
                <a:latin typeface="Arial" panose="020B0604020202020204" pitchFamily="34" charset="0"/>
                <a:cs typeface="Arial" panose="020B0604020202020204" pitchFamily="34" charset="0"/>
              </a:rPr>
              <a:t>template master </a:t>
            </a:r>
            <a:r>
              <a:rPr lang="en-US" sz="1050" b="0" baseline="0">
                <a:latin typeface="Arial" panose="020B0604020202020204" pitchFamily="34" charset="0"/>
                <a:cs typeface="Arial" panose="020B0604020202020204" pitchFamily="34" charset="0"/>
              </a:rPr>
              <a:t>of an </a:t>
            </a:r>
            <a:br>
              <a:rPr lang="en-US" sz="1050" b="0" baseline="0">
                <a:latin typeface="Arial" panose="020B0604020202020204" pitchFamily="34" charset="0"/>
                <a:cs typeface="Arial" panose="020B0604020202020204" pitchFamily="34" charset="0"/>
              </a:rPr>
            </a:br>
            <a:r>
              <a:rPr lang="en-US" sz="1050" b="0" baseline="0">
                <a:latin typeface="Arial" panose="020B0604020202020204" pitchFamily="34" charset="0"/>
                <a:cs typeface="Arial" panose="020B0604020202020204" pitchFamily="34" charset="0"/>
              </a:rPr>
              <a:t>existing slide, click the </a:t>
            </a:r>
            <a:br>
              <a:rPr lang="en-US" sz="1050" b="0" baseline="0">
                <a:latin typeface="Arial" panose="020B0604020202020204" pitchFamily="34" charset="0"/>
                <a:cs typeface="Arial" panose="020B0604020202020204" pitchFamily="34" charset="0"/>
              </a:rPr>
            </a:br>
            <a:r>
              <a:rPr lang="en-US" sz="1050" b="0" baseline="0">
                <a:latin typeface="Arial" panose="020B0604020202020204" pitchFamily="34" charset="0"/>
                <a:cs typeface="Arial" panose="020B0604020202020204" pitchFamily="34" charset="0"/>
              </a:rPr>
              <a:t>“</a:t>
            </a:r>
            <a:r>
              <a:rPr lang="en-US" sz="1050" b="0" baseline="0" dirty="0">
                <a:latin typeface="Arial" panose="020B0604020202020204" pitchFamily="34" charset="0"/>
                <a:cs typeface="Arial" panose="020B0604020202020204" pitchFamily="34" charset="0"/>
              </a:rPr>
              <a:t>Layout” </a:t>
            </a:r>
            <a:r>
              <a:rPr lang="en-US" sz="1050" b="0" baseline="0">
                <a:latin typeface="Arial" panose="020B0604020202020204" pitchFamily="34" charset="0"/>
                <a:cs typeface="Arial" panose="020B0604020202020204" pitchFamily="34" charset="0"/>
              </a:rPr>
              <a:t>button right </a:t>
            </a:r>
            <a:br>
              <a:rPr lang="en-US" sz="1050" b="0" baseline="0">
                <a:latin typeface="Arial" panose="020B0604020202020204" pitchFamily="34" charset="0"/>
                <a:cs typeface="Arial" panose="020B0604020202020204" pitchFamily="34" charset="0"/>
              </a:rPr>
            </a:br>
            <a:r>
              <a:rPr lang="en-US" sz="1050" b="0" baseline="0">
                <a:latin typeface="Arial" panose="020B0604020202020204" pitchFamily="34" charset="0"/>
                <a:cs typeface="Arial" panose="020B0604020202020204" pitchFamily="34" charset="0"/>
              </a:rPr>
              <a:t>next </a:t>
            </a:r>
            <a:r>
              <a:rPr lang="en-US" sz="1050" b="0" baseline="0" dirty="0">
                <a:latin typeface="Arial" panose="020B0604020202020204" pitchFamily="34" charset="0"/>
                <a:cs typeface="Arial" panose="020B0604020202020204" pitchFamily="34" charset="0"/>
              </a:rPr>
              <a:t>to </a:t>
            </a:r>
            <a:r>
              <a:rPr lang="en-US" sz="1050" b="0" baseline="0">
                <a:latin typeface="Arial" panose="020B0604020202020204" pitchFamily="34" charset="0"/>
                <a:cs typeface="Arial" panose="020B0604020202020204" pitchFamily="34" charset="0"/>
              </a:rPr>
              <a:t>the “</a:t>
            </a:r>
            <a:r>
              <a:rPr lang="en-US" sz="1050" b="0" baseline="0" dirty="0">
                <a:latin typeface="Arial" panose="020B0604020202020204" pitchFamily="34" charset="0"/>
                <a:cs typeface="Arial" panose="020B0604020202020204" pitchFamily="34" charset="0"/>
              </a:rPr>
              <a:t>New Slide” button.</a:t>
            </a:r>
          </a:p>
          <a:p>
            <a:pPr marL="0" marR="0" lvl="0" indent="0" algn="l" defTabSz="457200" rtl="0" eaLnBrk="1" fontAlgn="auto" latinLnBrk="0" hangingPunct="1">
              <a:lnSpc>
                <a:spcPct val="100000"/>
              </a:lnSpc>
              <a:spcBef>
                <a:spcPts val="1200"/>
              </a:spcBef>
              <a:spcAft>
                <a:spcPts val="300"/>
              </a:spcAft>
              <a:buClrTx/>
              <a:buSzTx/>
              <a:buFontTx/>
              <a:buNone/>
              <a:tabLst/>
              <a:defRPr/>
            </a:pPr>
            <a:r>
              <a:rPr kumimoji="0" lang="en-US" sz="2000" b="1" i="0" u="none" strike="noStrike" kern="1200" cap="none" spc="0" normalizeH="0" baseline="0" noProof="0" dirty="0">
                <a:ln>
                  <a:noFill/>
                </a:ln>
                <a:solidFill>
                  <a:schemeClr val="accent1"/>
                </a:solidFill>
                <a:effectLst/>
                <a:uLnTx/>
                <a:uFillTx/>
                <a:latin typeface="Arial" panose="020B0604020202020204" pitchFamily="34" charset="0"/>
                <a:ea typeface="+mn-ea"/>
                <a:cs typeface="Arial" panose="020B0604020202020204" pitchFamily="34" charset="0"/>
              </a:rPr>
              <a:t>General Template Notes:</a:t>
            </a:r>
          </a:p>
          <a:p>
            <a:pPr marL="91440" lvl="0" indent="0">
              <a:spcAft>
                <a:spcPts val="600"/>
              </a:spcAft>
              <a:buFont typeface="Arial" panose="020B0604020202020204" pitchFamily="34" charset="0"/>
              <a:buNone/>
            </a:pPr>
            <a:r>
              <a:rPr lang="en-US" sz="1800" b="0" u="none" spc="60" baseline="0">
                <a:solidFill>
                  <a:schemeClr val="accent5">
                    <a:lumMod val="20000"/>
                    <a:lumOff val="80000"/>
                  </a:schemeClr>
                </a:solidFill>
                <a:effectLst>
                  <a:outerShdw blurRad="76200" dist="38100" dir="8100000" algn="tr" rotWithShape="0">
                    <a:prstClr val="black">
                      <a:alpha val="60000"/>
                    </a:prstClr>
                  </a:outerShdw>
                </a:effectLst>
                <a:latin typeface="+mj-lt"/>
                <a:cs typeface="Arial" panose="020B0604020202020204" pitchFamily="34" charset="0"/>
                <a:sym typeface="Wingdings" panose="05000000000000000000" pitchFamily="2" charset="2"/>
              </a:rPr>
              <a:t></a:t>
            </a:r>
            <a:r>
              <a:rPr lang="en-US" sz="1800" b="1" u="none" spc="60" baseline="0">
                <a:solidFill>
                  <a:schemeClr val="bg1"/>
                </a:solidFill>
                <a:effectLst>
                  <a:outerShdw blurRad="76200" dist="38100" dir="8100000" algn="tr" rotWithShape="0">
                    <a:prstClr val="black">
                      <a:alpha val="60000"/>
                    </a:prstClr>
                  </a:outerShdw>
                </a:effectLst>
                <a:latin typeface="+mj-lt"/>
                <a:cs typeface="Arial" panose="020B0604020202020204" pitchFamily="34" charset="0"/>
              </a:rPr>
              <a:t> </a:t>
            </a:r>
            <a:r>
              <a:rPr lang="en-US" sz="1800" b="1" u="sng" spc="60" baseline="0">
                <a:solidFill>
                  <a:schemeClr val="bg1"/>
                </a:solidFill>
                <a:effectLst>
                  <a:outerShdw blurRad="76200" dist="38100" dir="8100000" algn="tr" rotWithShape="0">
                    <a:prstClr val="black">
                      <a:alpha val="60000"/>
                    </a:prstClr>
                  </a:outerShdw>
                </a:effectLst>
                <a:latin typeface="+mj-lt"/>
                <a:cs typeface="Arial" panose="020B0604020202020204" pitchFamily="34" charset="0"/>
              </a:rPr>
              <a:t>DO </a:t>
            </a:r>
            <a:r>
              <a:rPr lang="en-US" sz="1800" b="1" u="sng" spc="60" baseline="0" dirty="0">
                <a:solidFill>
                  <a:schemeClr val="bg1"/>
                </a:solidFill>
                <a:effectLst>
                  <a:outerShdw blurRad="76200" dist="38100" dir="8100000" algn="tr" rotWithShape="0">
                    <a:prstClr val="black">
                      <a:alpha val="60000"/>
                    </a:prstClr>
                  </a:outerShdw>
                </a:effectLst>
                <a:latin typeface="+mj-lt"/>
                <a:cs typeface="Arial" panose="020B0604020202020204" pitchFamily="34" charset="0"/>
              </a:rPr>
              <a:t>NOT</a:t>
            </a:r>
            <a:r>
              <a:rPr lang="en-US" sz="1800" b="1" u="none" spc="60" baseline="0" dirty="0">
                <a:solidFill>
                  <a:schemeClr val="bg1"/>
                </a:solidFill>
                <a:effectLst>
                  <a:outerShdw blurRad="76200" dist="38100" dir="8100000" algn="tr" rotWithShape="0">
                    <a:prstClr val="black">
                      <a:alpha val="60000"/>
                    </a:prstClr>
                  </a:outerShdw>
                </a:effectLst>
                <a:latin typeface="+mj-lt"/>
                <a:cs typeface="Arial" panose="020B0604020202020204" pitchFamily="34" charset="0"/>
              </a:rPr>
              <a:t>:</a:t>
            </a:r>
          </a:p>
          <a:p>
            <a:pPr marL="457200" marR="0" lvl="1" indent="-171450" algn="l" defTabSz="457200" rtl="0" eaLnBrk="1" fontAlgn="auto" latinLnBrk="0" hangingPunct="1">
              <a:lnSpc>
                <a:spcPct val="100000"/>
              </a:lnSpc>
              <a:spcBef>
                <a:spcPts val="0"/>
              </a:spcBef>
              <a:spcAft>
                <a:spcPts val="600"/>
              </a:spcAft>
              <a:buClr>
                <a:schemeClr val="accent2"/>
              </a:buClr>
              <a:buSzTx/>
              <a:buFont typeface="Wingdings" panose="05000000000000000000" pitchFamily="2" charset="2"/>
              <a:buChar char="ý"/>
              <a:tabLst/>
              <a:defRPr/>
            </a:pPr>
            <a:r>
              <a:rPr lang="en-US" sz="1050" b="1" baseline="0" dirty="0">
                <a:latin typeface="Arial" panose="020B0604020202020204" pitchFamily="34" charset="0"/>
                <a:cs typeface="Arial" panose="020B0604020202020204" pitchFamily="34" charset="0"/>
              </a:rPr>
              <a:t>Space out your bullets using the “enter” key</a:t>
            </a:r>
            <a:r>
              <a:rPr lang="en-US" sz="1050" b="0" baseline="0">
                <a:latin typeface="Arial" panose="020B0604020202020204" pitchFamily="34" charset="0"/>
                <a:cs typeface="Arial" panose="020B0604020202020204" pitchFamily="34" charset="0"/>
              </a:rPr>
              <a:t>.  Please note if a spacing adjustment is required.</a:t>
            </a:r>
            <a:endParaRPr lang="en-US" sz="1050" b="0" dirty="0">
              <a:latin typeface="Arial" panose="020B0604020202020204" pitchFamily="34" charset="0"/>
              <a:cs typeface="Arial" panose="020B0604020202020204" pitchFamily="34" charset="0"/>
            </a:endParaRPr>
          </a:p>
          <a:p>
            <a:pPr marL="457200" lvl="1" indent="-171450">
              <a:spcAft>
                <a:spcPts val="600"/>
              </a:spcAft>
              <a:buClr>
                <a:schemeClr val="accent2"/>
              </a:buClr>
              <a:buFont typeface="Wingdings" panose="05000000000000000000" pitchFamily="2" charset="2"/>
              <a:buChar char="ý"/>
            </a:pPr>
            <a:r>
              <a:rPr lang="en-US" sz="1050" b="1" baseline="0" dirty="0">
                <a:latin typeface="Arial" panose="020B0604020202020204" pitchFamily="34" charset="0"/>
                <a:cs typeface="Arial" panose="020B0604020202020204" pitchFamily="34" charset="0"/>
              </a:rPr>
              <a:t>Type any titles in all uppercase or with caps lock on</a:t>
            </a:r>
            <a:r>
              <a:rPr lang="en-US" sz="1050" b="0" baseline="0" dirty="0">
                <a:latin typeface="Arial" panose="020B0604020202020204" pitchFamily="34" charset="0"/>
                <a:cs typeface="Arial" panose="020B0604020202020204" pitchFamily="34" charset="0"/>
              </a:rPr>
              <a:t>, as formatting is automatic. Type using standard title caps.</a:t>
            </a:r>
          </a:p>
          <a:p>
            <a:pPr marL="457200" lvl="1" indent="-171450">
              <a:spcAft>
                <a:spcPts val="600"/>
              </a:spcAft>
              <a:buClr>
                <a:schemeClr val="accent2"/>
              </a:buClr>
              <a:buFont typeface="Wingdings" panose="05000000000000000000" pitchFamily="2" charset="2"/>
              <a:buChar char="ý"/>
            </a:pPr>
            <a:r>
              <a:rPr lang="en-US" sz="1050" b="1" baseline="0" dirty="0">
                <a:latin typeface="Arial" panose="020B0604020202020204" pitchFamily="34" charset="0"/>
                <a:cs typeface="Arial" panose="020B0604020202020204" pitchFamily="34" charset="0"/>
              </a:rPr>
              <a:t>Change heading alignment </a:t>
            </a:r>
            <a:r>
              <a:rPr lang="en-US" sz="1050" b="1" baseline="0">
                <a:latin typeface="Arial" panose="020B0604020202020204" pitchFamily="34" charset="0"/>
                <a:cs typeface="Arial" panose="020B0604020202020204" pitchFamily="34" charset="0"/>
              </a:rPr>
              <a:t>or location for standard content slide material</a:t>
            </a:r>
            <a:r>
              <a:rPr lang="en-US" sz="1050" b="0" baseline="0">
                <a:latin typeface="Arial" panose="020B0604020202020204" pitchFamily="34" charset="0"/>
                <a:cs typeface="Arial" panose="020B0604020202020204" pitchFamily="34" charset="0"/>
              </a:rPr>
              <a:t>.</a:t>
            </a:r>
          </a:p>
          <a:p>
            <a:pPr marL="91440" marR="0" lvl="0" indent="0" algn="l" defTabSz="4572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sz="1800" b="0" u="none" kern="1200" spc="60" baseline="0">
                <a:solidFill>
                  <a:srgbClr val="92D050"/>
                </a:solidFill>
                <a:effectLst>
                  <a:outerShdw blurRad="76200" dist="38100" dir="8100000" algn="tr" rotWithShape="0">
                    <a:prstClr val="black">
                      <a:alpha val="60000"/>
                    </a:prstClr>
                  </a:outerShdw>
                </a:effectLst>
                <a:latin typeface="+mn-lt"/>
                <a:ea typeface="+mn-ea"/>
                <a:cs typeface="Arial" panose="020B0604020202020204" pitchFamily="34" charset="0"/>
                <a:sym typeface="Wingdings" panose="05000000000000000000" pitchFamily="2" charset="2"/>
              </a:rPr>
              <a:t></a:t>
            </a:r>
            <a:r>
              <a:rPr kumimoji="0" lang="en-US" sz="1800" b="1" i="0" u="none" strike="noStrike" kern="1200" cap="none" spc="60" normalizeH="0" baseline="0" noProof="0">
                <a:ln>
                  <a:noFill/>
                </a:ln>
                <a:solidFill>
                  <a:schemeClr val="bg1"/>
                </a:solidFill>
                <a:effectLst>
                  <a:outerShdw blurRad="76200" dist="38100" dir="8100000" algn="tr" rotWithShape="0">
                    <a:prstClr val="black">
                      <a:alpha val="60000"/>
                    </a:prstClr>
                  </a:outerShdw>
                </a:effectLst>
                <a:uLnTx/>
                <a:uFillTx/>
                <a:latin typeface="+mj-lt"/>
                <a:ea typeface="+mn-ea"/>
                <a:cs typeface="Arial" panose="020B0604020202020204" pitchFamily="34" charset="0"/>
              </a:rPr>
              <a:t> </a:t>
            </a:r>
            <a:r>
              <a:rPr kumimoji="0" lang="en-US" sz="1800" b="1" i="0" u="sng" strike="noStrike" kern="1200" cap="none" spc="60" normalizeH="0" baseline="0" noProof="0">
                <a:ln>
                  <a:noFill/>
                </a:ln>
                <a:solidFill>
                  <a:schemeClr val="bg1"/>
                </a:solidFill>
                <a:effectLst>
                  <a:outerShdw blurRad="76200" dist="38100" dir="8100000" algn="tr" rotWithShape="0">
                    <a:prstClr val="black">
                      <a:alpha val="60000"/>
                    </a:prstClr>
                  </a:outerShdw>
                </a:effectLst>
                <a:uLnTx/>
                <a:uFillTx/>
                <a:latin typeface="+mj-lt"/>
                <a:ea typeface="+mn-ea"/>
                <a:cs typeface="Arial" panose="020B0604020202020204" pitchFamily="34" charset="0"/>
              </a:rPr>
              <a:t>DO</a:t>
            </a:r>
            <a:r>
              <a:rPr kumimoji="0" lang="en-US" sz="1800" b="1" i="0" u="none" strike="noStrike" kern="1200" cap="none" spc="60" normalizeH="0" baseline="0" noProof="0">
                <a:ln>
                  <a:noFill/>
                </a:ln>
                <a:solidFill>
                  <a:schemeClr val="bg1"/>
                </a:solidFill>
                <a:effectLst>
                  <a:outerShdw blurRad="76200" dist="38100" dir="8100000" algn="tr" rotWithShape="0">
                    <a:prstClr val="black">
                      <a:alpha val="60000"/>
                    </a:prstClr>
                  </a:outerShdw>
                </a:effectLst>
                <a:uLnTx/>
                <a:uFillTx/>
                <a:latin typeface="+mj-lt"/>
                <a:ea typeface="+mn-ea"/>
                <a:cs typeface="Arial" panose="020B0604020202020204" pitchFamily="34" charset="0"/>
              </a:rPr>
              <a:t>:</a:t>
            </a:r>
          </a:p>
          <a:p>
            <a:pPr marL="457200" marR="0" lvl="1" indent="-171450" algn="l" defTabSz="457200" rtl="0" eaLnBrk="1" fontAlgn="auto" latinLnBrk="0" hangingPunct="1">
              <a:lnSpc>
                <a:spcPct val="100000"/>
              </a:lnSpc>
              <a:spcBef>
                <a:spcPts val="0"/>
              </a:spcBef>
              <a:spcAft>
                <a:spcPts val="600"/>
              </a:spcAft>
              <a:buClr>
                <a:srgbClr val="72AF2F"/>
              </a:buClr>
              <a:buSzTx/>
              <a:buFont typeface="Wingdings" panose="05000000000000000000" pitchFamily="2" charset="2"/>
              <a:buChar char="þ"/>
              <a:tabLst/>
              <a:defRPr/>
            </a:pPr>
            <a:r>
              <a:rPr kumimoji="0" lang="en-US" sz="105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Reference </a:t>
            </a:r>
            <a:r>
              <a:rPr kumimoji="0" lang="en-US" sz="105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graphics</a:t>
            </a:r>
            <a:r>
              <a:rPr kumimoji="0" lang="en-US"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Add a note at the top of the “Slide notes” section that indicates where your graphic </a:t>
            </a:r>
            <a:r>
              <a:rPr kumimoji="0" lang="en-US" sz="105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originated.</a:t>
            </a:r>
          </a:p>
          <a:p>
            <a:pPr marL="457200" marR="0" lvl="1" indent="0" algn="l" defTabSz="4572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105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Note </a:t>
            </a:r>
            <a:r>
              <a:rPr kumimoji="0" lang="en-US"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that any graphics not referenced or in violation of </a:t>
            </a:r>
            <a:r>
              <a:rPr kumimoji="0" lang="en-US" sz="1050" b="1" i="0" u="none" strike="noStrike" kern="1200" cap="none" spc="0" normalizeH="0" baseline="0" noProof="0" dirty="0">
                <a:ln>
                  <a:noFill/>
                </a:ln>
                <a:solidFill>
                  <a:schemeClr val="accent4">
                    <a:lumMod val="25000"/>
                  </a:schemeClr>
                </a:solidFill>
                <a:effectLst/>
                <a:uLnTx/>
                <a:uFillTx/>
                <a:latin typeface="Arial" panose="020B0604020202020204" pitchFamily="34" charset="0"/>
                <a:ea typeface="+mn-ea"/>
                <a:cs typeface="Arial" panose="020B0604020202020204" pitchFamily="34" charset="0"/>
              </a:rPr>
              <a:t>US Copyright Law, Title 17 </a:t>
            </a:r>
            <a:r>
              <a:rPr kumimoji="0" lang="en-US"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will be replaced to ensure your protection.</a:t>
            </a:r>
          </a:p>
          <a:p>
            <a:pPr marL="0" indent="0">
              <a:spcBef>
                <a:spcPts val="600"/>
              </a:spcBef>
              <a:buFont typeface="Arial" panose="020B0604020202020204" pitchFamily="34" charset="0"/>
              <a:buNone/>
            </a:pPr>
            <a:endParaRPr lang="en-US" sz="1100" b="0" baseline="0" dirty="0">
              <a:latin typeface="Arial" panose="020B0604020202020204" pitchFamily="34" charset="0"/>
              <a:cs typeface="Arial" panose="020B0604020202020204" pitchFamily="34" charset="0"/>
            </a:endParaRPr>
          </a:p>
          <a:p>
            <a:endParaRPr lang="en-US" sz="1100" dirty="0">
              <a:latin typeface="Arial" panose="020B0604020202020204" pitchFamily="34" charset="0"/>
              <a:cs typeface="Arial" panose="020B0604020202020204" pitchFamily="34" charset="0"/>
            </a:endParaRPr>
          </a:p>
        </p:txBody>
      </p:sp>
      <p:sp>
        <p:nvSpPr>
          <p:cNvPr id="10" name="TextBox 9"/>
          <p:cNvSpPr txBox="1"/>
          <p:nvPr userDrawn="1"/>
        </p:nvSpPr>
        <p:spPr>
          <a:xfrm>
            <a:off x="5308798" y="88691"/>
            <a:ext cx="3245631" cy="1102812"/>
          </a:xfrm>
          <a:prstGeom prst="rect">
            <a:avLst/>
          </a:prstGeom>
          <a:noFill/>
        </p:spPr>
        <p:txBody>
          <a:bodyPr wrap="square" rtlCol="0" anchor="ctr">
            <a:noAutofit/>
          </a:bodyPr>
          <a:lstStyle/>
          <a:p>
            <a:pPr algn="l"/>
            <a:r>
              <a:rPr lang="en-US" sz="1400" i="1" kern="1200" dirty="0">
                <a:solidFill>
                  <a:schemeClr val="tx1">
                    <a:lumMod val="65000"/>
                    <a:lumOff val="35000"/>
                  </a:schemeClr>
                </a:solidFill>
                <a:latin typeface="Arial" panose="020B0604020202020204" pitchFamily="34" charset="0"/>
                <a:ea typeface="+mn-ea"/>
                <a:cs typeface="Arial" panose="020B0604020202020204" pitchFamily="34" charset="0"/>
              </a:rPr>
              <a:t>This slide contains information on how to use </a:t>
            </a:r>
            <a:r>
              <a:rPr lang="en-US" sz="1400" i="1" kern="1200">
                <a:solidFill>
                  <a:schemeClr val="tx1">
                    <a:lumMod val="65000"/>
                    <a:lumOff val="35000"/>
                  </a:schemeClr>
                </a:solidFill>
                <a:latin typeface="Arial" panose="020B0604020202020204" pitchFamily="34" charset="0"/>
                <a:ea typeface="+mn-ea"/>
                <a:cs typeface="Arial" panose="020B0604020202020204" pitchFamily="34" charset="0"/>
              </a:rPr>
              <a:t>this template, and is hidden. </a:t>
            </a:r>
          </a:p>
          <a:p>
            <a:pPr algn="l">
              <a:spcBef>
                <a:spcPts val="300"/>
              </a:spcBef>
            </a:pPr>
            <a:r>
              <a:rPr lang="en-US" sz="1400" i="1" kern="1200">
                <a:solidFill>
                  <a:schemeClr val="tx1">
                    <a:lumMod val="65000"/>
                    <a:lumOff val="35000"/>
                  </a:schemeClr>
                </a:solidFill>
                <a:latin typeface="Arial" panose="020B0604020202020204" pitchFamily="34" charset="0"/>
                <a:ea typeface="+mn-ea"/>
                <a:cs typeface="Arial" panose="020B0604020202020204" pitchFamily="34" charset="0"/>
              </a:rPr>
              <a:t>It is not a part of </a:t>
            </a:r>
            <a:br>
              <a:rPr lang="en-US" sz="1400" i="1" kern="1200">
                <a:solidFill>
                  <a:schemeClr val="tx1">
                    <a:lumMod val="65000"/>
                    <a:lumOff val="35000"/>
                  </a:schemeClr>
                </a:solidFill>
                <a:latin typeface="Arial" panose="020B0604020202020204" pitchFamily="34" charset="0"/>
                <a:ea typeface="+mn-ea"/>
                <a:cs typeface="Arial" panose="020B0604020202020204" pitchFamily="34" charset="0"/>
              </a:rPr>
            </a:br>
            <a:r>
              <a:rPr lang="en-US" sz="1400" i="1" kern="1200">
                <a:solidFill>
                  <a:schemeClr val="tx1">
                    <a:lumMod val="65000"/>
                    <a:lumOff val="35000"/>
                  </a:schemeClr>
                </a:solidFill>
                <a:latin typeface="Arial" panose="020B0604020202020204" pitchFamily="34" charset="0"/>
                <a:ea typeface="+mn-ea"/>
                <a:cs typeface="Arial" panose="020B0604020202020204" pitchFamily="34" charset="0"/>
              </a:rPr>
              <a:t>the presentation.</a:t>
            </a:r>
            <a:endParaRPr lang="en-US" sz="1400" i="1" kern="1200" dirty="0">
              <a:solidFill>
                <a:schemeClr val="tx1">
                  <a:lumMod val="65000"/>
                  <a:lumOff val="35000"/>
                </a:schemeClr>
              </a:solidFill>
              <a:latin typeface="Arial" panose="020B0604020202020204" pitchFamily="34" charset="0"/>
              <a:ea typeface="+mn-ea"/>
              <a:cs typeface="Arial" panose="020B0604020202020204" pitchFamily="34" charset="0"/>
            </a:endParaRPr>
          </a:p>
        </p:txBody>
      </p:sp>
      <p:cxnSp>
        <p:nvCxnSpPr>
          <p:cNvPr id="9" name="Straight Connector 8"/>
          <p:cNvCxnSpPr/>
          <p:nvPr userDrawn="1"/>
        </p:nvCxnSpPr>
        <p:spPr>
          <a:xfrm>
            <a:off x="0" y="1376381"/>
            <a:ext cx="9144000" cy="0"/>
          </a:xfrm>
          <a:prstGeom prst="line">
            <a:avLst/>
          </a:prstGeom>
          <a:ln w="101600">
            <a:solidFill>
              <a:schemeClr val="bg1">
                <a:lumMod val="50000"/>
              </a:schemeClr>
            </a:solidFill>
          </a:ln>
        </p:spPr>
        <p:style>
          <a:lnRef idx="1">
            <a:schemeClr val="dk1"/>
          </a:lnRef>
          <a:fillRef idx="0">
            <a:schemeClr val="dk1"/>
          </a:fillRef>
          <a:effectRef idx="0">
            <a:schemeClr val="dk1"/>
          </a:effectRef>
          <a:fontRef idx="minor">
            <a:schemeClr val="tx1"/>
          </a:fontRef>
        </p:style>
      </p:cxnSp>
      <p:sp>
        <p:nvSpPr>
          <p:cNvPr id="15" name="TextBox 14"/>
          <p:cNvSpPr txBox="1"/>
          <p:nvPr userDrawn="1"/>
        </p:nvSpPr>
        <p:spPr>
          <a:xfrm>
            <a:off x="7084799" y="2286069"/>
            <a:ext cx="1619719" cy="1620538"/>
          </a:xfrm>
          <a:prstGeom prst="rect">
            <a:avLst/>
          </a:prstGeom>
          <a:noFill/>
        </p:spPr>
        <p:txBody>
          <a:bodyPr wrap="square" rtlCol="0">
            <a:noAutofit/>
          </a:bodyPr>
          <a:lstStyle/>
          <a:p>
            <a:pPr marL="0" marR="0" lvl="1" indent="-171450" algn="l" defTabSz="457200" rtl="0" eaLnBrk="1" fontAlgn="auto" latinLnBrk="0" hangingPunct="1">
              <a:lnSpc>
                <a:spcPct val="90000"/>
              </a:lnSpc>
              <a:spcBef>
                <a:spcPts val="0"/>
              </a:spcBef>
              <a:spcAft>
                <a:spcPts val="400"/>
              </a:spcAft>
              <a:buClrTx/>
              <a:buSzTx/>
              <a:buFont typeface="Arial" panose="020B0604020202020204" pitchFamily="34" charset="0"/>
              <a:buChar char="•"/>
              <a:tabLst/>
              <a:defRPr/>
            </a:pPr>
            <a:r>
              <a:rPr lang="en-US" sz="1100" b="0" baseline="0">
                <a:latin typeface="Arial" panose="020B0604020202020204" pitchFamily="34" charset="0"/>
                <a:cs typeface="Arial" panose="020B0604020202020204" pitchFamily="34" charset="0"/>
              </a:rPr>
              <a:t>Legal Language</a:t>
            </a:r>
            <a:endParaRPr lang="en-US" sz="1100" b="0" baseline="0"/>
          </a:p>
          <a:p>
            <a:pPr marL="0" lvl="1" indent="-171450">
              <a:lnSpc>
                <a:spcPct val="90000"/>
              </a:lnSpc>
              <a:spcAft>
                <a:spcPts val="400"/>
              </a:spcAft>
              <a:buFont typeface="Arial" panose="020B0604020202020204" pitchFamily="34" charset="0"/>
              <a:buChar char="•"/>
            </a:pPr>
            <a:r>
              <a:rPr lang="en-US" sz="1100" b="0" baseline="0"/>
              <a:t>Poll</a:t>
            </a:r>
          </a:p>
          <a:p>
            <a:pPr marL="0" lvl="1" indent="-171450">
              <a:lnSpc>
                <a:spcPct val="90000"/>
              </a:lnSpc>
              <a:spcAft>
                <a:spcPts val="400"/>
              </a:spcAft>
              <a:buFont typeface="Arial" panose="020B0604020202020204" pitchFamily="34" charset="0"/>
              <a:buChar char="•"/>
            </a:pPr>
            <a:r>
              <a:rPr lang="en-US" sz="1100" b="0" baseline="0"/>
              <a:t>Save the Date</a:t>
            </a:r>
          </a:p>
          <a:p>
            <a:pPr marL="0" lvl="1" indent="-171450">
              <a:lnSpc>
                <a:spcPct val="90000"/>
              </a:lnSpc>
              <a:spcAft>
                <a:spcPts val="400"/>
              </a:spcAft>
              <a:buFont typeface="Arial" panose="020B0604020202020204" pitchFamily="34" charset="0"/>
              <a:buChar char="•"/>
            </a:pPr>
            <a:r>
              <a:rPr lang="en-US" sz="1100" b="0" baseline="0"/>
              <a:t>Questions</a:t>
            </a:r>
            <a:endParaRPr lang="en-US" sz="1100" b="0" baseline="0" dirty="0"/>
          </a:p>
          <a:p>
            <a:pPr marL="0" lvl="1" indent="-171450">
              <a:lnSpc>
                <a:spcPct val="90000"/>
              </a:lnSpc>
              <a:spcAft>
                <a:spcPts val="400"/>
              </a:spcAft>
              <a:buFont typeface="Arial" panose="020B0604020202020204" pitchFamily="34" charset="0"/>
              <a:buChar char="•"/>
            </a:pPr>
            <a:r>
              <a:rPr lang="en-US" sz="1100" b="0" baseline="0" dirty="0"/>
              <a:t>Resources</a:t>
            </a:r>
          </a:p>
          <a:p>
            <a:pPr marL="0" lvl="1" indent="-171450">
              <a:lnSpc>
                <a:spcPct val="90000"/>
              </a:lnSpc>
              <a:spcAft>
                <a:spcPts val="400"/>
              </a:spcAft>
              <a:buFont typeface="Arial" panose="020B0604020202020204" pitchFamily="34" charset="0"/>
              <a:buChar char="•"/>
            </a:pPr>
            <a:r>
              <a:rPr lang="en-US" sz="1100" b="0" baseline="0" dirty="0"/>
              <a:t>Contact</a:t>
            </a:r>
          </a:p>
          <a:p>
            <a:pPr marL="0" lvl="1" indent="-171450">
              <a:lnSpc>
                <a:spcPct val="90000"/>
              </a:lnSpc>
              <a:spcAft>
                <a:spcPts val="400"/>
              </a:spcAft>
              <a:buFont typeface="Arial" panose="020B0604020202020204" pitchFamily="34" charset="0"/>
              <a:buChar char="•"/>
            </a:pPr>
            <a:r>
              <a:rPr lang="en-US" sz="1100" b="0" baseline="0" dirty="0"/>
              <a:t>Thank You</a:t>
            </a:r>
            <a:endParaRPr lang="en-US" sz="1100" b="0" dirty="0"/>
          </a:p>
        </p:txBody>
      </p:sp>
      <p:cxnSp>
        <p:nvCxnSpPr>
          <p:cNvPr id="3" name="Straight Connector 2"/>
          <p:cNvCxnSpPr/>
          <p:nvPr userDrawn="1"/>
        </p:nvCxnSpPr>
        <p:spPr>
          <a:xfrm>
            <a:off x="5040000" y="2252580"/>
            <a:ext cx="3362400"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16" name="Straight Connector 15"/>
          <p:cNvCxnSpPr/>
          <p:nvPr userDrawn="1"/>
        </p:nvCxnSpPr>
        <p:spPr>
          <a:xfrm>
            <a:off x="5040000" y="3766530"/>
            <a:ext cx="3362400"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grpSp>
        <p:nvGrpSpPr>
          <p:cNvPr id="40" name="Group 39">
            <a:extLst>
              <a:ext uri="{FF2B5EF4-FFF2-40B4-BE49-F238E27FC236}">
                <a16:creationId xmlns:a16="http://schemas.microsoft.com/office/drawing/2014/main" id="{54EBE4A4-93BC-4F5F-96D7-3EB1B9477815}"/>
              </a:ext>
            </a:extLst>
          </p:cNvPr>
          <p:cNvGrpSpPr/>
          <p:nvPr userDrawn="1"/>
        </p:nvGrpSpPr>
        <p:grpSpPr>
          <a:xfrm>
            <a:off x="5101094" y="5519741"/>
            <a:ext cx="3776420" cy="1204516"/>
            <a:chOff x="9823451" y="-913608"/>
            <a:chExt cx="3776420" cy="1204516"/>
          </a:xfrm>
        </p:grpSpPr>
        <p:sp>
          <p:nvSpPr>
            <p:cNvPr id="23" name="TextBox 22"/>
            <p:cNvSpPr txBox="1"/>
            <p:nvPr userDrawn="1"/>
          </p:nvSpPr>
          <p:spPr>
            <a:xfrm>
              <a:off x="11200962" y="-833368"/>
              <a:ext cx="2398909" cy="1044036"/>
            </a:xfrm>
            <a:prstGeom prst="rect">
              <a:avLst/>
            </a:prstGeom>
            <a:noFill/>
          </p:spPr>
          <p:txBody>
            <a:bodyPr wrap="square" rtlCol="0" anchor="ctr">
              <a:noAutofit/>
            </a:bodyPr>
            <a:lstStyle/>
            <a:p>
              <a:pPr algn="l">
                <a:lnSpc>
                  <a:spcPct val="90000"/>
                </a:lnSpc>
              </a:pPr>
              <a:r>
                <a:rPr lang="en-US" sz="1200" b="1" i="0" spc="40">
                  <a:solidFill>
                    <a:schemeClr val="tx1">
                      <a:lumMod val="85000"/>
                      <a:lumOff val="15000"/>
                    </a:schemeClr>
                  </a:solidFill>
                  <a:latin typeface="+mj-lt"/>
                </a:rPr>
                <a:t>Don’t delete </a:t>
              </a:r>
              <a:r>
                <a:rPr lang="en-US" sz="1200" b="1" i="0" spc="40" dirty="0">
                  <a:solidFill>
                    <a:schemeClr val="tx1">
                      <a:lumMod val="85000"/>
                      <a:lumOff val="15000"/>
                    </a:schemeClr>
                  </a:solidFill>
                  <a:latin typeface="+mj-lt"/>
                </a:rPr>
                <a:t>this slide until the presentation is final.</a:t>
              </a:r>
              <a:endParaRPr lang="en-US" sz="1200" b="1" i="0" spc="40" baseline="0" dirty="0">
                <a:solidFill>
                  <a:schemeClr val="tx1">
                    <a:lumMod val="85000"/>
                    <a:lumOff val="15000"/>
                  </a:schemeClr>
                </a:solidFill>
                <a:latin typeface="+mj-lt"/>
              </a:endParaRPr>
            </a:p>
            <a:p>
              <a:pPr algn="ctr">
                <a:lnSpc>
                  <a:spcPct val="90000"/>
                </a:lnSpc>
                <a:spcBef>
                  <a:spcPts val="600"/>
                </a:spcBef>
              </a:pPr>
              <a:r>
                <a:rPr lang="en-US" sz="1500" b="1" i="0" spc="40" baseline="0" dirty="0">
                  <a:solidFill>
                    <a:srgbClr val="9D1C30"/>
                  </a:solidFill>
                  <a:latin typeface="+mj-lt"/>
                </a:rPr>
                <a:t>Keep it </a:t>
              </a:r>
              <a:r>
                <a:rPr lang="en-US" sz="1500" b="1" i="0" spc="40" baseline="0">
                  <a:solidFill>
                    <a:srgbClr val="9D1C30"/>
                  </a:solidFill>
                  <a:latin typeface="+mj-lt"/>
                </a:rPr>
                <a:t>in the template</a:t>
              </a:r>
              <a:r>
                <a:rPr lang="en-US" sz="1500" b="1" i="0" spc="40" baseline="0" dirty="0">
                  <a:solidFill>
                    <a:srgbClr val="9D1C30"/>
                  </a:solidFill>
                  <a:latin typeface="+mj-lt"/>
                </a:rPr>
                <a:t>.</a:t>
              </a:r>
              <a:endParaRPr lang="en-US" sz="1500" b="1" i="0" spc="40" dirty="0">
                <a:solidFill>
                  <a:srgbClr val="9D1C30"/>
                </a:solidFill>
                <a:latin typeface="+mj-lt"/>
              </a:endParaRPr>
            </a:p>
          </p:txBody>
        </p:sp>
        <p:grpSp>
          <p:nvGrpSpPr>
            <p:cNvPr id="39" name="Group 38">
              <a:extLst>
                <a:ext uri="{FF2B5EF4-FFF2-40B4-BE49-F238E27FC236}">
                  <a16:creationId xmlns:a16="http://schemas.microsoft.com/office/drawing/2014/main" id="{C27DF8FF-D711-4A8A-8948-673270B8AE9D}"/>
                </a:ext>
              </a:extLst>
            </p:cNvPr>
            <p:cNvGrpSpPr/>
            <p:nvPr userDrawn="1"/>
          </p:nvGrpSpPr>
          <p:grpSpPr>
            <a:xfrm>
              <a:off x="9823451" y="-913608"/>
              <a:ext cx="1204516" cy="1204516"/>
              <a:chOff x="9823451" y="-913608"/>
              <a:chExt cx="1204516" cy="1204516"/>
            </a:xfrm>
          </p:grpSpPr>
          <p:grpSp>
            <p:nvGrpSpPr>
              <p:cNvPr id="24" name="Group 23"/>
              <p:cNvGrpSpPr/>
              <p:nvPr userDrawn="1"/>
            </p:nvGrpSpPr>
            <p:grpSpPr>
              <a:xfrm>
                <a:off x="9823451" y="-913608"/>
                <a:ext cx="1204516" cy="1204516"/>
                <a:chOff x="1714500" y="4547858"/>
                <a:chExt cx="1262157" cy="1262157"/>
              </a:xfrm>
            </p:grpSpPr>
            <p:sp>
              <p:nvSpPr>
                <p:cNvPr id="21" name="8-Point Star 20"/>
                <p:cNvSpPr/>
                <p:nvPr userDrawn="1"/>
              </p:nvSpPr>
              <p:spPr>
                <a:xfrm rot="20240074">
                  <a:off x="1714500" y="4547858"/>
                  <a:ext cx="1262157" cy="1262157"/>
                </a:xfrm>
                <a:prstGeom prst="star8">
                  <a:avLst>
                    <a:gd name="adj" fmla="val 45801"/>
                  </a:avLst>
                </a:prstGeom>
                <a:gradFill>
                  <a:gsLst>
                    <a:gs pos="0">
                      <a:srgbClr val="7A232E"/>
                    </a:gs>
                    <a:gs pos="100000">
                      <a:srgbClr val="B85759"/>
                    </a:gs>
                    <a:gs pos="55000">
                      <a:srgbClr val="9D1C30"/>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2" name="8-Point Star 21"/>
                <p:cNvSpPr/>
                <p:nvPr userDrawn="1"/>
              </p:nvSpPr>
              <p:spPr>
                <a:xfrm rot="20240074">
                  <a:off x="1776599" y="4609957"/>
                  <a:ext cx="1137960" cy="1137960"/>
                </a:xfrm>
                <a:prstGeom prst="star8">
                  <a:avLst>
                    <a:gd name="adj" fmla="val 45801"/>
                  </a:avLst>
                </a:prstGeom>
                <a:noFill/>
                <a:ln w="44450">
                  <a:solidFill>
                    <a:schemeClr val="bg1"/>
                  </a:solidFill>
                </a:ln>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sp>
            <p:nvSpPr>
              <p:cNvPr id="19" name="TextBox 18"/>
              <p:cNvSpPr txBox="1"/>
              <p:nvPr userDrawn="1"/>
            </p:nvSpPr>
            <p:spPr>
              <a:xfrm>
                <a:off x="9929466" y="-730460"/>
                <a:ext cx="992486" cy="838221"/>
              </a:xfrm>
              <a:prstGeom prst="rect">
                <a:avLst/>
              </a:prstGeom>
              <a:noFill/>
              <a:effectLst>
                <a:outerShdw blurRad="50800" dist="25400" dir="8100000" algn="tr" rotWithShape="0">
                  <a:prstClr val="black">
                    <a:alpha val="40000"/>
                  </a:prstClr>
                </a:outerShdw>
              </a:effectLst>
            </p:spPr>
            <p:txBody>
              <a:bodyPr wrap="square" rtlCol="0" anchor="ctr">
                <a:noAutofit/>
              </a:bodyPr>
              <a:lstStyle/>
              <a:p>
                <a:pPr algn="ctr"/>
                <a:r>
                  <a:rPr lang="en-US" sz="2000" b="0" i="0" spc="40" baseline="0" dirty="0">
                    <a:solidFill>
                      <a:schemeClr val="bg1"/>
                    </a:solidFill>
                    <a:latin typeface="Impact" panose="020B0806030902050204" pitchFamily="34" charset="0"/>
                  </a:rPr>
                  <a:t>DON’T</a:t>
                </a:r>
                <a:br>
                  <a:rPr lang="en-US" sz="2000" b="0" i="0" spc="40" baseline="0" dirty="0">
                    <a:solidFill>
                      <a:schemeClr val="bg1"/>
                    </a:solidFill>
                    <a:latin typeface="Impact" panose="020B0806030902050204" pitchFamily="34" charset="0"/>
                  </a:rPr>
                </a:br>
                <a:r>
                  <a:rPr lang="en-US" sz="2000" b="0" i="0" spc="40" baseline="0" dirty="0">
                    <a:solidFill>
                      <a:schemeClr val="bg1"/>
                    </a:solidFill>
                    <a:latin typeface="Impact" panose="020B0806030902050204" pitchFamily="34" charset="0"/>
                  </a:rPr>
                  <a:t>DELETE</a:t>
                </a:r>
              </a:p>
            </p:txBody>
          </p:sp>
        </p:grpSp>
      </p:grpSp>
      <p:grpSp>
        <p:nvGrpSpPr>
          <p:cNvPr id="20" name="Group 19"/>
          <p:cNvGrpSpPr/>
          <p:nvPr userDrawn="1"/>
        </p:nvGrpSpPr>
        <p:grpSpPr>
          <a:xfrm>
            <a:off x="1939046" y="2247590"/>
            <a:ext cx="2645179" cy="1166059"/>
            <a:chOff x="1534687" y="2189208"/>
            <a:chExt cx="3049009" cy="1344077"/>
          </a:xfrm>
        </p:grpSpPr>
        <p:pic>
          <p:nvPicPr>
            <p:cNvPr id="2" name="Picture 1"/>
            <p:cNvPicPr>
              <a:picLocks noChangeAspect="1"/>
            </p:cNvPicPr>
            <p:nvPr userDrawn="1"/>
          </p:nvPicPr>
          <p:blipFill>
            <a:blip r:embed="rId3"/>
            <a:stretch>
              <a:fillRect/>
            </a:stretch>
          </p:blipFill>
          <p:spPr>
            <a:xfrm>
              <a:off x="1534687" y="2189208"/>
              <a:ext cx="2695575" cy="1162050"/>
            </a:xfrm>
            <a:prstGeom prst="rect">
              <a:avLst/>
            </a:prstGeom>
          </p:spPr>
        </p:pic>
        <p:sp>
          <p:nvSpPr>
            <p:cNvPr id="29" name="Rectangle 28"/>
            <p:cNvSpPr/>
            <p:nvPr userDrawn="1"/>
          </p:nvSpPr>
          <p:spPr>
            <a:xfrm>
              <a:off x="3454181" y="2483307"/>
              <a:ext cx="736819" cy="221793"/>
            </a:xfrm>
            <a:prstGeom prst="rect">
              <a:avLst/>
            </a:prstGeom>
            <a:solidFill>
              <a:srgbClr val="FFC000">
                <a:alpha val="10000"/>
              </a:srgbClr>
            </a:solidFill>
            <a:ln w="1905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30" name="Left Arrow 29"/>
            <p:cNvSpPr/>
            <p:nvPr userDrawn="1"/>
          </p:nvSpPr>
          <p:spPr>
            <a:xfrm>
              <a:off x="4209296" y="2514699"/>
              <a:ext cx="374400" cy="178031"/>
            </a:xfrm>
            <a:prstGeom prst="leftArrow">
              <a:avLst>
                <a:gd name="adj1" fmla="val 33673"/>
                <a:gd name="adj2" fmla="val 50000"/>
              </a:avLst>
            </a:prstGeom>
            <a:gradFill>
              <a:gsLst>
                <a:gs pos="0">
                  <a:srgbClr val="7A232E"/>
                </a:gs>
                <a:gs pos="98230">
                  <a:srgbClr val="B85759"/>
                </a:gs>
                <a:gs pos="45000">
                  <a:srgbClr val="9D1C30"/>
                </a:gs>
              </a:gsLst>
            </a:gradFill>
            <a:ln>
              <a:solidFill>
                <a:srgbClr val="7A232E"/>
              </a:solid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31" name="Rectangle 30"/>
            <p:cNvSpPr/>
            <p:nvPr userDrawn="1"/>
          </p:nvSpPr>
          <p:spPr>
            <a:xfrm>
              <a:off x="3061701" y="2843369"/>
              <a:ext cx="382955" cy="322936"/>
            </a:xfrm>
            <a:prstGeom prst="rect">
              <a:avLst/>
            </a:prstGeom>
            <a:solidFill>
              <a:srgbClr val="FFC000">
                <a:alpha val="10000"/>
              </a:srgbClr>
            </a:solidFill>
            <a:ln w="1905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32" name="Left Arrow 31"/>
            <p:cNvSpPr/>
            <p:nvPr userDrawn="1"/>
          </p:nvSpPr>
          <p:spPr>
            <a:xfrm rot="7656475">
              <a:off x="3026394" y="3257070"/>
              <a:ext cx="374400" cy="178030"/>
            </a:xfrm>
            <a:prstGeom prst="leftArrow">
              <a:avLst>
                <a:gd name="adj1" fmla="val 33673"/>
                <a:gd name="adj2" fmla="val 50000"/>
              </a:avLst>
            </a:prstGeom>
            <a:gradFill>
              <a:gsLst>
                <a:gs pos="0">
                  <a:srgbClr val="7A232E"/>
                </a:gs>
                <a:gs pos="98230">
                  <a:srgbClr val="B85759"/>
                </a:gs>
                <a:gs pos="45000">
                  <a:srgbClr val="9D1C30"/>
                </a:gs>
              </a:gsLst>
            </a:gradFill>
            <a:ln>
              <a:solidFill>
                <a:srgbClr val="7A232E"/>
              </a:solid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grpSp>
      <p:sp>
        <p:nvSpPr>
          <p:cNvPr id="37" name="TextBox 36">
            <a:extLst>
              <a:ext uri="{FF2B5EF4-FFF2-40B4-BE49-F238E27FC236}">
                <a16:creationId xmlns:a16="http://schemas.microsoft.com/office/drawing/2014/main" id="{8F6D14EF-EBC7-433A-8C95-1D2C470B7DF1}"/>
              </a:ext>
            </a:extLst>
          </p:cNvPr>
          <p:cNvSpPr txBox="1"/>
          <p:nvPr userDrawn="1"/>
        </p:nvSpPr>
        <p:spPr>
          <a:xfrm>
            <a:off x="7427" y="161985"/>
            <a:ext cx="5040000" cy="1051560"/>
          </a:xfrm>
          <a:prstGeom prst="rect">
            <a:avLst/>
          </a:prstGeom>
        </p:spPr>
        <p:txBody>
          <a:bodyPr vert="horz" lIns="91440" tIns="45720" rIns="91440" bIns="45720" rtlCol="0" anchor="ctr">
            <a:no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lvl="0" algn="ctr">
              <a:lnSpc>
                <a:spcPct val="85000"/>
              </a:lnSpc>
            </a:pPr>
            <a:r>
              <a:rPr lang="en-US" sz="5000" b="1" kern="120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rPr>
              <a:t>2017 Template</a:t>
            </a:r>
          </a:p>
          <a:p>
            <a:pPr lvl="0" algn="ctr">
              <a:lnSpc>
                <a:spcPct val="85000"/>
              </a:lnSpc>
            </a:pPr>
            <a:r>
              <a:rPr lang="en-US" sz="4000" b="0" spc="60" baseline="0" dirty="0"/>
              <a:t>Usage Instructions</a:t>
            </a:r>
          </a:p>
        </p:txBody>
      </p:sp>
      <p:pic>
        <p:nvPicPr>
          <p:cNvPr id="44" name="Picture 43">
            <a:extLst>
              <a:ext uri="{FF2B5EF4-FFF2-40B4-BE49-F238E27FC236}">
                <a16:creationId xmlns:a16="http://schemas.microsoft.com/office/drawing/2014/main" id="{5AAE9CEC-A7E3-43C1-AC4A-1C3889F36668}"/>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257143" y="626792"/>
            <a:ext cx="1736362" cy="586522"/>
          </a:xfrm>
          <a:prstGeom prst="rect">
            <a:avLst/>
          </a:prstGeom>
        </p:spPr>
      </p:pic>
    </p:spTree>
    <p:extLst>
      <p:ext uri="{BB962C8B-B14F-4D97-AF65-F5344CB8AC3E}">
        <p14:creationId xmlns:p14="http://schemas.microsoft.com/office/powerpoint/2010/main" val="22588901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47" y="1122363"/>
            <a:ext cx="7773308"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685347" y="3602038"/>
            <a:ext cx="7773308"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E8E615-DDF5-41E1-AA26-44423466D30B}" type="slidenum">
              <a:rPr lang="en-US" smtClean="0"/>
              <a:pPr/>
              <a:t>‹#›</a:t>
            </a:fld>
            <a:endParaRPr lang="en-US"/>
          </a:p>
        </p:txBody>
      </p:sp>
    </p:spTree>
    <p:extLst>
      <p:ext uri="{BB962C8B-B14F-4D97-AF65-F5344CB8AC3E}">
        <p14:creationId xmlns:p14="http://schemas.microsoft.com/office/powerpoint/2010/main" val="4169055285"/>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36_Title Slide">
    <p:spTree>
      <p:nvGrpSpPr>
        <p:cNvPr id="1" name=""/>
        <p:cNvGrpSpPr/>
        <p:nvPr/>
      </p:nvGrpSpPr>
      <p:grpSpPr>
        <a:xfrm>
          <a:off x="0" y="0"/>
          <a:ext cx="0" cy="0"/>
          <a:chOff x="0" y="0"/>
          <a:chExt cx="0" cy="0"/>
        </a:xfrm>
      </p:grpSpPr>
      <p:sp>
        <p:nvSpPr>
          <p:cNvPr id="7" name="Picture Placeholder 2"/>
          <p:cNvSpPr>
            <a:spLocks noGrp="1"/>
          </p:cNvSpPr>
          <p:nvPr>
            <p:ph type="pic" sz="quarter" idx="11"/>
          </p:nvPr>
        </p:nvSpPr>
        <p:spPr>
          <a:xfrm>
            <a:off x="0" y="3"/>
            <a:ext cx="9144000" cy="3834333"/>
          </a:xfrm>
          <a:pattFill prst="pct5">
            <a:fgClr>
              <a:schemeClr val="tx1">
                <a:lumMod val="50000"/>
              </a:schemeClr>
            </a:fgClr>
            <a:bgClr>
              <a:schemeClr val="bg1">
                <a:lumMod val="95000"/>
              </a:schemeClr>
            </a:bgClr>
          </a:pattFill>
        </p:spPr>
        <p:txBody>
          <a:bodyPr anchor="ctr">
            <a:normAutofit/>
          </a:bodyPr>
          <a:lstStyle>
            <a:lvl1pPr marL="0" indent="0" algn="ctr">
              <a:buNone/>
              <a:defRPr sz="1163" baseline="0">
                <a:latin typeface="+mj-lt"/>
              </a:defRPr>
            </a:lvl1pPr>
          </a:lstStyle>
          <a:p>
            <a:pPr lvl="0"/>
            <a:r>
              <a:rPr lang="en-US" noProof="0" dirty="0"/>
              <a:t>Click icon to add picture</a:t>
            </a:r>
          </a:p>
        </p:txBody>
      </p:sp>
      <p:sp>
        <p:nvSpPr>
          <p:cNvPr id="4" name="Title 3"/>
          <p:cNvSpPr>
            <a:spLocks noGrp="1"/>
          </p:cNvSpPr>
          <p:nvPr>
            <p:ph type="title"/>
          </p:nvPr>
        </p:nvSpPr>
        <p:spPr>
          <a:xfrm>
            <a:off x="685800" y="618911"/>
            <a:ext cx="7772400" cy="817561"/>
          </a:xfrm>
        </p:spPr>
        <p:txBody>
          <a:bodyPr>
            <a:normAutofit/>
          </a:bodyPr>
          <a:lstStyle>
            <a:lvl1pPr algn="l">
              <a:defRPr sz="2963">
                <a:solidFill>
                  <a:schemeClr val="accent1"/>
                </a:solidFill>
              </a:defRPr>
            </a:lvl1pPr>
          </a:lstStyle>
          <a:p>
            <a:r>
              <a:rPr lang="en-US" dirty="0"/>
              <a:t>Click to edit Master title style</a:t>
            </a:r>
          </a:p>
        </p:txBody>
      </p:sp>
      <p:sp>
        <p:nvSpPr>
          <p:cNvPr id="6" name="Text Placeholder 5"/>
          <p:cNvSpPr>
            <a:spLocks noGrp="1"/>
          </p:cNvSpPr>
          <p:nvPr>
            <p:ph type="body" sz="quarter" idx="10"/>
          </p:nvPr>
        </p:nvSpPr>
        <p:spPr>
          <a:xfrm>
            <a:off x="685800" y="1329524"/>
            <a:ext cx="7772400" cy="198541"/>
          </a:xfrm>
        </p:spPr>
        <p:txBody>
          <a:bodyPr>
            <a:normAutofit/>
          </a:bodyPr>
          <a:lstStyle>
            <a:lvl1pPr marL="0" indent="0" algn="l">
              <a:buNone/>
              <a:defRPr sz="788">
                <a:solidFill>
                  <a:srgbClr val="FFFFFF">
                    <a:alpha val="50000"/>
                  </a:srgbClr>
                </a:solidFill>
              </a:defRPr>
            </a:lvl1pPr>
          </a:lstStyle>
          <a:p>
            <a:pPr lvl="0"/>
            <a:r>
              <a:rPr lang="en-US"/>
              <a:t>Click to edit Master text styles</a:t>
            </a:r>
          </a:p>
        </p:txBody>
      </p:sp>
    </p:spTree>
    <p:extLst>
      <p:ext uri="{BB962C8B-B14F-4D97-AF65-F5344CB8AC3E}">
        <p14:creationId xmlns:p14="http://schemas.microsoft.com/office/powerpoint/2010/main" val="14790196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ave the Dat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16A5BAF-C39D-44C3-B998-7CF83B21A06F}"/>
              </a:ext>
            </a:extLst>
          </p:cNvPr>
          <p:cNvPicPr>
            <a:picLocks noChangeAspect="1"/>
          </p:cNvPicPr>
          <p:nvPr userDrawn="1"/>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a:ext>
            </a:extLst>
          </a:blip>
          <a:stretch>
            <a:fillRect/>
          </a:stretch>
        </p:blipFill>
        <p:spPr>
          <a:xfrm>
            <a:off x="0" y="1500059"/>
            <a:ext cx="4955638" cy="5357941"/>
          </a:xfrm>
          <a:prstGeom prst="rect">
            <a:avLst/>
          </a:prstGeom>
        </p:spPr>
      </p:pic>
      <p:sp>
        <p:nvSpPr>
          <p:cNvPr id="5" name="TextBox 4">
            <a:extLst>
              <a:ext uri="{FF2B5EF4-FFF2-40B4-BE49-F238E27FC236}">
                <a16:creationId xmlns:a16="http://schemas.microsoft.com/office/drawing/2014/main" id="{98B35F6F-244A-4CAD-AEAB-1171AE328AA0}"/>
              </a:ext>
            </a:extLst>
          </p:cNvPr>
          <p:cNvSpPr txBox="1"/>
          <p:nvPr userDrawn="1"/>
        </p:nvSpPr>
        <p:spPr>
          <a:xfrm>
            <a:off x="628650" y="365126"/>
            <a:ext cx="7955280" cy="1051560"/>
          </a:xfrm>
          <a:prstGeom prst="rect">
            <a:avLst/>
          </a:prstGeom>
        </p:spPr>
        <p:txBody>
          <a:bodyPr vert="horz" lIns="91440" tIns="45720" rIns="91440" bIns="45720" rtlCol="0" anchor="b">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lvl="0"/>
            <a:r>
              <a:rPr lang="en-US"/>
              <a:t>Save the Date:</a:t>
            </a:r>
            <a:endParaRPr lang="en-US" dirty="0"/>
          </a:p>
        </p:txBody>
      </p:sp>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a:p>
        </p:txBody>
      </p:sp>
      <p:sp>
        <p:nvSpPr>
          <p:cNvPr id="9" name="Text Placeholder 8">
            <a:extLst>
              <a:ext uri="{FF2B5EF4-FFF2-40B4-BE49-F238E27FC236}">
                <a16:creationId xmlns:a16="http://schemas.microsoft.com/office/drawing/2014/main" id="{8F3C4352-E632-483B-9D34-319AB807FBFB}"/>
              </a:ext>
            </a:extLst>
          </p:cNvPr>
          <p:cNvSpPr>
            <a:spLocks noGrp="1"/>
          </p:cNvSpPr>
          <p:nvPr>
            <p:ph type="body" sz="quarter" idx="11" hasCustomPrompt="1"/>
          </p:nvPr>
        </p:nvSpPr>
        <p:spPr>
          <a:xfrm>
            <a:off x="1112107" y="1699826"/>
            <a:ext cx="7661189" cy="4505325"/>
          </a:xfrm>
        </p:spPr>
        <p:txBody>
          <a:bodyPr/>
          <a:lstStyle>
            <a:lvl1pPr marL="91440" indent="-365760">
              <a:buSzPct val="130000"/>
              <a:buFont typeface="Webdings" panose="05030102010509060703" pitchFamily="18" charset="2"/>
              <a:buChar char=""/>
              <a:defRPr sz="2600"/>
            </a:lvl1pPr>
            <a:lvl2pPr marL="685800" indent="0">
              <a:spcBef>
                <a:spcPts val="0"/>
              </a:spcBef>
              <a:buNone/>
              <a:defRPr sz="1700">
                <a:solidFill>
                  <a:schemeClr val="accent3">
                    <a:lumMod val="75000"/>
                    <a:lumOff val="25000"/>
                  </a:schemeClr>
                </a:solidFill>
              </a:defRPr>
            </a:lvl2pPr>
            <a:lvl3pPr marL="1005840" indent="-365760" algn="l">
              <a:spcAft>
                <a:spcPts val="1200"/>
              </a:spcAft>
              <a:buFont typeface="Webdings" panose="05030102010509060703" pitchFamily="18" charset="2"/>
              <a:buChar char=""/>
              <a:defRPr b="1">
                <a:solidFill>
                  <a:schemeClr val="accent1"/>
                </a:solidFill>
              </a:defRPr>
            </a:lvl3pPr>
          </a:lstStyle>
          <a:p>
            <a:pPr lvl="0"/>
            <a:r>
              <a:rPr lang="en-US"/>
              <a:t>Event Title Here</a:t>
            </a:r>
          </a:p>
          <a:p>
            <a:pPr lvl="1"/>
            <a:r>
              <a:rPr lang="en-US"/>
              <a:t>Event summary goes here</a:t>
            </a:r>
          </a:p>
          <a:p>
            <a:pPr lvl="2"/>
            <a:r>
              <a:rPr lang="en-US"/>
              <a:t>Event date</a:t>
            </a:r>
          </a:p>
          <a:p>
            <a:pPr lvl="3"/>
            <a:r>
              <a:rPr lang="en-US"/>
              <a:t>Fourth level</a:t>
            </a:r>
          </a:p>
          <a:p>
            <a:pPr lvl="4"/>
            <a:r>
              <a:rPr lang="en-US"/>
              <a:t>Fifth level</a:t>
            </a:r>
          </a:p>
        </p:txBody>
      </p:sp>
    </p:spTree>
    <p:extLst>
      <p:ext uri="{BB962C8B-B14F-4D97-AF65-F5344CB8AC3E}">
        <p14:creationId xmlns:p14="http://schemas.microsoft.com/office/powerpoint/2010/main" val="13878025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reakout Room List">
    <p:bg>
      <p:bgPr>
        <a:solidFill>
          <a:schemeClr val="bg1"/>
        </a:solidFill>
        <a:effectLst/>
      </p:bgPr>
    </p:bg>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5AA60EFC-21EF-4756-ABD1-14D137A0BAC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584103" y="-1"/>
            <a:ext cx="3379489" cy="3456222"/>
          </a:xfrm>
          <a:prstGeom prst="ellipse">
            <a:avLst/>
          </a:prstGeom>
          <a:ln>
            <a:noFill/>
          </a:ln>
          <a:effectLst>
            <a:softEdge rad="112500"/>
          </a:effectLst>
        </p:spPr>
      </p:pic>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a:p>
        </p:txBody>
      </p:sp>
      <p:sp>
        <p:nvSpPr>
          <p:cNvPr id="9" name="Text Placeholder 8">
            <a:extLst>
              <a:ext uri="{FF2B5EF4-FFF2-40B4-BE49-F238E27FC236}">
                <a16:creationId xmlns:a16="http://schemas.microsoft.com/office/drawing/2014/main" id="{8F3C4352-E632-483B-9D34-319AB807FBFB}"/>
              </a:ext>
            </a:extLst>
          </p:cNvPr>
          <p:cNvSpPr>
            <a:spLocks noGrp="1"/>
          </p:cNvSpPr>
          <p:nvPr>
            <p:ph type="body" sz="quarter" idx="11" hasCustomPrompt="1"/>
          </p:nvPr>
        </p:nvSpPr>
        <p:spPr>
          <a:xfrm>
            <a:off x="628655" y="1319429"/>
            <a:ext cx="7528945" cy="1448602"/>
          </a:xfrm>
          <a:prstGeom prst="rect">
            <a:avLst/>
          </a:prstGeom>
          <a:noFill/>
          <a:ln w="9525">
            <a:gradFill flip="none" rotWithShape="1">
              <a:gsLst>
                <a:gs pos="0">
                  <a:schemeClr val="tx1">
                    <a:alpha val="15000"/>
                  </a:schemeClr>
                </a:gs>
                <a:gs pos="2000">
                  <a:schemeClr val="tx1">
                    <a:alpha val="0"/>
                  </a:schemeClr>
                </a:gs>
                <a:gs pos="100000">
                  <a:schemeClr val="tx1">
                    <a:alpha val="0"/>
                  </a:schemeClr>
                </a:gs>
              </a:gsLst>
              <a:lin ang="16200000" scaled="0"/>
              <a:tileRect/>
            </a:gradFill>
          </a:ln>
        </p:spPr>
        <p:style>
          <a:lnRef idx="2">
            <a:schemeClr val="accent4"/>
          </a:lnRef>
          <a:fillRef idx="1">
            <a:schemeClr val="lt1"/>
          </a:fillRef>
          <a:effectRef idx="0">
            <a:schemeClr val="accent4"/>
          </a:effectRef>
          <a:fontRef idx="minor">
            <a:schemeClr val="dk1"/>
          </a:fontRef>
        </p:style>
        <p:txBody>
          <a:bodyPr wrap="square" lIns="91440" tIns="0" rIns="0" bIns="91440" anchor="ctr">
            <a:spAutoFit/>
          </a:bodyPr>
          <a:lstStyle>
            <a:lvl1pPr marL="914400" indent="-914400">
              <a:lnSpc>
                <a:spcPct val="100000"/>
              </a:lnSpc>
              <a:spcBef>
                <a:spcPts val="0"/>
              </a:spcBef>
              <a:spcAft>
                <a:spcPts val="0"/>
              </a:spcAft>
              <a:buSzPct val="140000"/>
              <a:buFont typeface="Wingdings" panose="05000000000000000000" pitchFamily="2" charset="2"/>
              <a:buChar char=""/>
              <a:defRPr sz="4000" b="0" cap="none" spc="0" baseline="26000">
                <a:ln/>
                <a:pattFill prst="dkUpDiag">
                  <a:fgClr>
                    <a:schemeClr val="tx1"/>
                  </a:fgClr>
                  <a:bgClr>
                    <a:schemeClr val="tx1">
                      <a:lumMod val="90000"/>
                      <a:lumOff val="10000"/>
                    </a:schemeClr>
                  </a:bgClr>
                </a:pattFill>
                <a:effectLst>
                  <a:outerShdw blurRad="38100" dist="19050" dir="2700000" algn="tl" rotWithShape="0">
                    <a:schemeClr val="dk1">
                      <a:lumMod val="50000"/>
                      <a:alpha val="40000"/>
                    </a:schemeClr>
                  </a:outerShdw>
                </a:effectLst>
              </a:defRPr>
            </a:lvl1pPr>
            <a:lvl2pPr marL="0" indent="0">
              <a:spcBef>
                <a:spcPts val="600"/>
              </a:spcBef>
              <a:buNone/>
              <a:defRPr sz="1600" i="1" spc="20" baseline="0">
                <a:solidFill>
                  <a:schemeClr val="accent4">
                    <a:lumMod val="50000"/>
                  </a:schemeClr>
                </a:solidFill>
              </a:defRPr>
            </a:lvl2pPr>
            <a:lvl3pPr marL="0" indent="-320040" algn="ctr">
              <a:spcBef>
                <a:spcPts val="1200"/>
              </a:spcBef>
              <a:spcAft>
                <a:spcPts val="0"/>
              </a:spcAft>
              <a:buFont typeface="Wingdings" panose="05000000000000000000" pitchFamily="2" charset="2"/>
              <a:buChar char=""/>
              <a:defRPr sz="1700" b="0">
                <a:solidFill>
                  <a:schemeClr val="accent1"/>
                </a:solidFill>
              </a:defRPr>
            </a:lvl3pPr>
            <a:lvl4pPr marL="91440" indent="0">
              <a:spcAft>
                <a:spcPts val="1500"/>
              </a:spcAft>
              <a:buNone/>
              <a:defRPr sz="1200" b="1" i="0" cap="all" baseline="0">
                <a:solidFill>
                  <a:schemeClr val="accent5"/>
                </a:solidFill>
              </a:defRPr>
            </a:lvl4pPr>
          </a:lstStyle>
          <a:p>
            <a:pPr lvl="0"/>
            <a:r>
              <a:rPr lang="en-US" dirty="0"/>
              <a:t>Breakout Room Title</a:t>
            </a:r>
          </a:p>
          <a:p>
            <a:pPr lvl="1"/>
            <a:r>
              <a:rPr lang="en-US" dirty="0"/>
              <a:t>Breakout Room Summary / Description</a:t>
            </a:r>
          </a:p>
          <a:p>
            <a:pPr lvl="2"/>
            <a:r>
              <a:rPr lang="en-US" dirty="0"/>
              <a:t>Phone Keypad Instructions</a:t>
            </a:r>
          </a:p>
          <a:p>
            <a:pPr lvl="3"/>
            <a:r>
              <a:rPr lang="en-US" dirty="0"/>
              <a:t>Room</a:t>
            </a:r>
          </a:p>
        </p:txBody>
      </p:sp>
      <p:grpSp>
        <p:nvGrpSpPr>
          <p:cNvPr id="20" name="Group 19">
            <a:extLst>
              <a:ext uri="{FF2B5EF4-FFF2-40B4-BE49-F238E27FC236}">
                <a16:creationId xmlns:a16="http://schemas.microsoft.com/office/drawing/2014/main" id="{57C394F9-EFD5-42F9-891E-4F9A50F08A68}"/>
              </a:ext>
            </a:extLst>
          </p:cNvPr>
          <p:cNvGrpSpPr/>
          <p:nvPr userDrawn="1"/>
        </p:nvGrpSpPr>
        <p:grpSpPr>
          <a:xfrm>
            <a:off x="4848225" y="193023"/>
            <a:ext cx="4019550" cy="1264286"/>
            <a:chOff x="4895850" y="193023"/>
            <a:chExt cx="4019550" cy="1264286"/>
          </a:xfrm>
        </p:grpSpPr>
        <p:sp>
          <p:nvSpPr>
            <p:cNvPr id="18" name="Speech Bubble: Rectangle with Corners Rounded 17">
              <a:extLst>
                <a:ext uri="{FF2B5EF4-FFF2-40B4-BE49-F238E27FC236}">
                  <a16:creationId xmlns:a16="http://schemas.microsoft.com/office/drawing/2014/main" id="{CFC41472-478F-4A01-9B2E-B66290F9B7CB}"/>
                </a:ext>
              </a:extLst>
            </p:cNvPr>
            <p:cNvSpPr/>
            <p:nvPr userDrawn="1"/>
          </p:nvSpPr>
          <p:spPr>
            <a:xfrm>
              <a:off x="4895850" y="193023"/>
              <a:ext cx="4019550" cy="1264286"/>
            </a:xfrm>
            <a:prstGeom prst="wedgeRoundRectCallout">
              <a:avLst>
                <a:gd name="adj1" fmla="val 1245"/>
                <a:gd name="adj2" fmla="val 95649"/>
                <a:gd name="adj3" fmla="val 16667"/>
              </a:avLst>
            </a:prstGeom>
            <a:solidFill>
              <a:schemeClr val="bg1">
                <a:lumMod val="95000"/>
              </a:schemeClr>
            </a:solidFill>
            <a:ln>
              <a:solidFill>
                <a:schemeClr val="tx1">
                  <a:lumMod val="10000"/>
                  <a:lumOff val="90000"/>
                </a:schemeClr>
              </a:solidFill>
            </a:ln>
          </p:spPr>
          <p:style>
            <a:lnRef idx="0">
              <a:scrgbClr r="0" g="0" b="0"/>
            </a:lnRef>
            <a:fillRef idx="0">
              <a:scrgbClr r="0" g="0" b="0"/>
            </a:fillRef>
            <a:effectRef idx="0">
              <a:scrgbClr r="0" g="0" b="0"/>
            </a:effectRef>
            <a:fontRef idx="minor">
              <a:schemeClr val="lt1"/>
            </a:fontRef>
          </p:style>
          <p:txBody>
            <a:bodyPr rtlCol="0" anchor="b"/>
            <a:lstStyle/>
            <a:p>
              <a:pPr marL="0" marR="0" lvl="0" indent="0" algn="ctr" defTabSz="914400" rtl="0" eaLnBrk="1" fontAlgn="auto" latinLnBrk="0" hangingPunct="1">
                <a:lnSpc>
                  <a:spcPct val="110000"/>
                </a:lnSpc>
                <a:spcBef>
                  <a:spcPct val="0"/>
                </a:spcBef>
                <a:spcAft>
                  <a:spcPts val="0"/>
                </a:spcAft>
                <a:buClrTx/>
                <a:buSzTx/>
                <a:buFontTx/>
                <a:buNone/>
                <a:tabLst/>
                <a:defRPr/>
              </a:pPr>
              <a:r>
                <a:rPr lang="en-US" sz="3300" b="1" kern="1200" cap="none" spc="0" baseline="0" noProof="0"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rPr>
                <a:t>Breakout Room</a:t>
              </a:r>
              <a:r>
                <a:rPr lang="en-US" sz="3300" b="1" kern="1200" cap="none" spc="0" noProof="0"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rPr>
                <a:t> </a:t>
              </a:r>
              <a:r>
                <a:rPr lang="en-US" sz="3200" b="0" kern="1200" cap="all" spc="220" baseline="0" noProof="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rPr>
                <a:t>Discussions</a:t>
              </a:r>
              <a:endParaRPr lang="en-US" sz="3400" b="0" kern="1200" cap="all" spc="220" baseline="0" noProof="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endParaRPr>
            </a:p>
          </p:txBody>
        </p:sp>
        <p:sp>
          <p:nvSpPr>
            <p:cNvPr id="19" name="Rectangle 18">
              <a:extLst>
                <a:ext uri="{FF2B5EF4-FFF2-40B4-BE49-F238E27FC236}">
                  <a16:creationId xmlns:a16="http://schemas.microsoft.com/office/drawing/2014/main" id="{7AD30ECD-A8EE-4AE1-AE33-FD6E6D3A1A06}"/>
                </a:ext>
              </a:extLst>
            </p:cNvPr>
            <p:cNvSpPr/>
            <p:nvPr userDrawn="1"/>
          </p:nvSpPr>
          <p:spPr>
            <a:xfrm rot="5400000">
              <a:off x="6882765" y="-738460"/>
              <a:ext cx="45720" cy="3081528"/>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sp>
        <p:nvSpPr>
          <p:cNvPr id="29" name="Text Placeholder 8">
            <a:extLst>
              <a:ext uri="{FF2B5EF4-FFF2-40B4-BE49-F238E27FC236}">
                <a16:creationId xmlns:a16="http://schemas.microsoft.com/office/drawing/2014/main" id="{D5AA38BA-BC5A-4469-A67D-0B1D8AF2EB5E}"/>
              </a:ext>
            </a:extLst>
          </p:cNvPr>
          <p:cNvSpPr>
            <a:spLocks noGrp="1"/>
          </p:cNvSpPr>
          <p:nvPr>
            <p:ph type="body" sz="quarter" idx="12" hasCustomPrompt="1"/>
          </p:nvPr>
        </p:nvSpPr>
        <p:spPr>
          <a:xfrm>
            <a:off x="628655" y="3037379"/>
            <a:ext cx="7528945" cy="1371658"/>
          </a:xfrm>
          <a:prstGeom prst="rect">
            <a:avLst/>
          </a:prstGeom>
          <a:noFill/>
          <a:ln w="9525">
            <a:gradFill flip="none" rotWithShape="1">
              <a:gsLst>
                <a:gs pos="0">
                  <a:schemeClr val="tx1">
                    <a:alpha val="15000"/>
                  </a:schemeClr>
                </a:gs>
                <a:gs pos="2000">
                  <a:schemeClr val="tx1">
                    <a:alpha val="0"/>
                  </a:schemeClr>
                </a:gs>
                <a:gs pos="100000">
                  <a:schemeClr val="tx1">
                    <a:alpha val="0"/>
                  </a:schemeClr>
                </a:gs>
              </a:gsLst>
              <a:lin ang="16200000" scaled="0"/>
              <a:tileRect/>
            </a:gradFill>
          </a:ln>
        </p:spPr>
        <p:style>
          <a:lnRef idx="2">
            <a:schemeClr val="accent4"/>
          </a:lnRef>
          <a:fillRef idx="1">
            <a:schemeClr val="lt1"/>
          </a:fillRef>
          <a:effectRef idx="0">
            <a:schemeClr val="accent4"/>
          </a:effectRef>
          <a:fontRef idx="minor">
            <a:schemeClr val="dk1"/>
          </a:fontRef>
        </p:style>
        <p:txBody>
          <a:bodyPr wrap="square" lIns="91440" tIns="0" rIns="0" bIns="91440" anchor="ctr">
            <a:spAutoFit/>
          </a:bodyPr>
          <a:lstStyle>
            <a:lvl1pPr marL="914400" indent="-914400">
              <a:lnSpc>
                <a:spcPct val="100000"/>
              </a:lnSpc>
              <a:spcBef>
                <a:spcPts val="0"/>
              </a:spcBef>
              <a:spcAft>
                <a:spcPts val="0"/>
              </a:spcAft>
              <a:buSzPct val="140000"/>
              <a:buFont typeface="Wingdings" panose="05000000000000000000" pitchFamily="2" charset="2"/>
              <a:buChar char=""/>
              <a:defRPr sz="4000" b="0" cap="none" spc="0" baseline="26000">
                <a:ln/>
                <a:pattFill prst="dkUpDiag">
                  <a:fgClr>
                    <a:schemeClr val="tx1"/>
                  </a:fgClr>
                  <a:bgClr>
                    <a:schemeClr val="tx1">
                      <a:lumMod val="90000"/>
                      <a:lumOff val="10000"/>
                    </a:schemeClr>
                  </a:bgClr>
                </a:pattFill>
                <a:effectLst>
                  <a:outerShdw blurRad="38100" dist="19050" dir="2700000" algn="tl" rotWithShape="0">
                    <a:schemeClr val="dk1">
                      <a:lumMod val="50000"/>
                      <a:alpha val="40000"/>
                    </a:schemeClr>
                  </a:outerShdw>
                </a:effectLst>
              </a:defRPr>
            </a:lvl1pPr>
            <a:lvl2pPr marL="0" indent="0">
              <a:spcBef>
                <a:spcPts val="0"/>
              </a:spcBef>
              <a:buNone/>
              <a:defRPr sz="1600" i="1" spc="20" baseline="0">
                <a:solidFill>
                  <a:schemeClr val="accent4">
                    <a:lumMod val="50000"/>
                  </a:schemeClr>
                </a:solidFill>
              </a:defRPr>
            </a:lvl2pPr>
            <a:lvl3pPr marL="0" indent="-320040" algn="ctr">
              <a:spcBef>
                <a:spcPts val="1200"/>
              </a:spcBef>
              <a:spcAft>
                <a:spcPts val="0"/>
              </a:spcAft>
              <a:buFont typeface="Wingdings" panose="05000000000000000000" pitchFamily="2" charset="2"/>
              <a:buChar char=""/>
              <a:defRPr sz="1700" b="0">
                <a:solidFill>
                  <a:schemeClr val="accent1"/>
                </a:solidFill>
              </a:defRPr>
            </a:lvl3pPr>
            <a:lvl4pPr marL="91440" indent="0">
              <a:spcAft>
                <a:spcPts val="1500"/>
              </a:spcAft>
              <a:buNone/>
              <a:defRPr sz="1200" b="1" cap="all" baseline="0">
                <a:solidFill>
                  <a:schemeClr val="accent5"/>
                </a:solidFill>
              </a:defRPr>
            </a:lvl4pPr>
          </a:lstStyle>
          <a:p>
            <a:pPr lvl="0"/>
            <a:r>
              <a:rPr lang="en-US" dirty="0"/>
              <a:t>Breakout Room Title</a:t>
            </a:r>
          </a:p>
          <a:p>
            <a:pPr lvl="1"/>
            <a:r>
              <a:rPr lang="en-US" dirty="0"/>
              <a:t>Breakout Room Summary / Description</a:t>
            </a:r>
          </a:p>
          <a:p>
            <a:pPr lvl="2"/>
            <a:r>
              <a:rPr lang="en-US" dirty="0"/>
              <a:t>Phone Keypad Instructions</a:t>
            </a:r>
          </a:p>
          <a:p>
            <a:pPr lvl="3"/>
            <a:r>
              <a:rPr lang="en-US" dirty="0"/>
              <a:t>Room</a:t>
            </a:r>
          </a:p>
        </p:txBody>
      </p:sp>
      <p:sp>
        <p:nvSpPr>
          <p:cNvPr id="30" name="Text Placeholder 8">
            <a:extLst>
              <a:ext uri="{FF2B5EF4-FFF2-40B4-BE49-F238E27FC236}">
                <a16:creationId xmlns:a16="http://schemas.microsoft.com/office/drawing/2014/main" id="{09447CD6-F586-496A-B33A-672175DDF8C4}"/>
              </a:ext>
            </a:extLst>
          </p:cNvPr>
          <p:cNvSpPr>
            <a:spLocks noGrp="1"/>
          </p:cNvSpPr>
          <p:nvPr>
            <p:ph type="body" sz="quarter" idx="13" hasCustomPrompt="1"/>
          </p:nvPr>
        </p:nvSpPr>
        <p:spPr>
          <a:xfrm>
            <a:off x="628655" y="4678385"/>
            <a:ext cx="7528945" cy="1371658"/>
          </a:xfrm>
          <a:prstGeom prst="rect">
            <a:avLst/>
          </a:prstGeom>
          <a:noFill/>
          <a:ln w="9525">
            <a:noFill/>
          </a:ln>
        </p:spPr>
        <p:style>
          <a:lnRef idx="2">
            <a:schemeClr val="accent4"/>
          </a:lnRef>
          <a:fillRef idx="1">
            <a:schemeClr val="lt1"/>
          </a:fillRef>
          <a:effectRef idx="0">
            <a:schemeClr val="accent4"/>
          </a:effectRef>
          <a:fontRef idx="minor">
            <a:schemeClr val="dk1"/>
          </a:fontRef>
        </p:style>
        <p:txBody>
          <a:bodyPr wrap="square" lIns="91440" tIns="0" rIns="0" bIns="91440" anchor="ctr">
            <a:spAutoFit/>
          </a:bodyPr>
          <a:lstStyle>
            <a:lvl1pPr marL="914400" indent="-914400">
              <a:lnSpc>
                <a:spcPct val="100000"/>
              </a:lnSpc>
              <a:spcBef>
                <a:spcPts val="0"/>
              </a:spcBef>
              <a:spcAft>
                <a:spcPts val="0"/>
              </a:spcAft>
              <a:buSzPct val="140000"/>
              <a:buFont typeface="Wingdings" panose="05000000000000000000" pitchFamily="2" charset="2"/>
              <a:buChar char=""/>
              <a:defRPr sz="4000" b="0" cap="none" spc="0" baseline="26000">
                <a:ln/>
                <a:pattFill prst="dkUpDiag">
                  <a:fgClr>
                    <a:schemeClr val="tx1"/>
                  </a:fgClr>
                  <a:bgClr>
                    <a:schemeClr val="tx1">
                      <a:lumMod val="90000"/>
                      <a:lumOff val="10000"/>
                    </a:schemeClr>
                  </a:bgClr>
                </a:pattFill>
                <a:effectLst>
                  <a:outerShdw blurRad="38100" dist="19050" dir="2700000" algn="tl" rotWithShape="0">
                    <a:schemeClr val="dk1">
                      <a:lumMod val="50000"/>
                      <a:alpha val="40000"/>
                    </a:schemeClr>
                  </a:outerShdw>
                </a:effectLst>
              </a:defRPr>
            </a:lvl1pPr>
            <a:lvl2pPr marL="0" indent="0">
              <a:spcBef>
                <a:spcPts val="0"/>
              </a:spcBef>
              <a:buNone/>
              <a:defRPr sz="1600" i="1" spc="20" baseline="0">
                <a:solidFill>
                  <a:schemeClr val="accent4">
                    <a:lumMod val="50000"/>
                  </a:schemeClr>
                </a:solidFill>
              </a:defRPr>
            </a:lvl2pPr>
            <a:lvl3pPr marL="0" indent="-320040" algn="ctr">
              <a:spcBef>
                <a:spcPts val="1200"/>
              </a:spcBef>
              <a:spcAft>
                <a:spcPts val="0"/>
              </a:spcAft>
              <a:buFont typeface="Wingdings" panose="05000000000000000000" pitchFamily="2" charset="2"/>
              <a:buChar char=""/>
              <a:defRPr sz="1700" b="0">
                <a:solidFill>
                  <a:schemeClr val="accent1"/>
                </a:solidFill>
              </a:defRPr>
            </a:lvl3pPr>
            <a:lvl4pPr marL="91440" indent="0">
              <a:spcAft>
                <a:spcPts val="1500"/>
              </a:spcAft>
              <a:buNone/>
              <a:defRPr sz="1200" b="1" cap="all" baseline="0">
                <a:solidFill>
                  <a:schemeClr val="accent5"/>
                </a:solidFill>
              </a:defRPr>
            </a:lvl4pPr>
          </a:lstStyle>
          <a:p>
            <a:pPr lvl="0"/>
            <a:r>
              <a:rPr lang="en-US" dirty="0"/>
              <a:t>Breakout Room Title</a:t>
            </a:r>
          </a:p>
          <a:p>
            <a:pPr lvl="1"/>
            <a:r>
              <a:rPr lang="en-US" dirty="0"/>
              <a:t>Breakout Room Summary / Description</a:t>
            </a:r>
          </a:p>
          <a:p>
            <a:pPr lvl="2"/>
            <a:r>
              <a:rPr lang="en-US" dirty="0"/>
              <a:t>Phone Keypad Instructions</a:t>
            </a:r>
          </a:p>
          <a:p>
            <a:pPr lvl="3"/>
            <a:r>
              <a:rPr lang="en-US" dirty="0"/>
              <a:t>Room</a:t>
            </a:r>
          </a:p>
        </p:txBody>
      </p:sp>
    </p:spTree>
    <p:extLst>
      <p:ext uri="{BB962C8B-B14F-4D97-AF65-F5344CB8AC3E}">
        <p14:creationId xmlns:p14="http://schemas.microsoft.com/office/powerpoint/2010/main" val="3732768000"/>
      </p:ext>
    </p:extLst>
  </p:cSld>
  <p:clrMapOvr>
    <a:masterClrMapping/>
  </p:clrMapOvr>
  <mc:AlternateContent xmlns:mc="http://schemas.openxmlformats.org/markup-compatibility/2006" xmlns:p14="http://schemas.microsoft.com/office/powerpoint/2010/main">
    <mc:Choice Requires="p14">
      <p:transition p14:dur="0">
        <p:sndAc>
          <p:endSnd/>
        </p:sndAc>
      </p:transition>
    </mc:Choice>
    <mc:Fallback xmlns="">
      <p:transition>
        <p:sndAc>
          <p:end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1000"/>
                                  </p:stCondLst>
                                  <p:childTnLst>
                                    <p:set>
                                      <p:cBhvr>
                                        <p:cTn id="6" dur="1" fill="hold">
                                          <p:stCondLst>
                                            <p:cond delay="0"/>
                                          </p:stCondLst>
                                        </p:cTn>
                                        <p:tgtEl>
                                          <p:spTgt spid="28"/>
                                        </p:tgtEl>
                                        <p:attrNameLst>
                                          <p:attrName>style.visibility</p:attrName>
                                        </p:attrNameLst>
                                      </p:cBhvr>
                                      <p:to>
                                        <p:strVal val="visible"/>
                                      </p:to>
                                    </p:set>
                                    <p:animEffect transition="in" filter="circle(out)">
                                      <p:cBhvr>
                                        <p:cTn id="7" dur="1000"/>
                                        <p:tgtEl>
                                          <p:spTgt spid="28"/>
                                        </p:tgtEl>
                                      </p:cBhvr>
                                    </p:animEffect>
                                  </p:childTnLst>
                                </p:cTn>
                              </p:par>
                            </p:childTnLst>
                          </p:cTn>
                        </p:par>
                        <p:par>
                          <p:cTn id="8" fill="hold">
                            <p:stCondLst>
                              <p:cond delay="2000"/>
                            </p:stCondLst>
                            <p:childTnLst>
                              <p:par>
                                <p:cTn id="9" presetID="10" presetClass="exit" presetSubtype="0" fill="hold" nodeType="afterEffect">
                                  <p:stCondLst>
                                    <p:cond delay="1500"/>
                                  </p:stCondLst>
                                  <p:childTnLst>
                                    <p:animEffect transition="out" filter="fade">
                                      <p:cBhvr>
                                        <p:cTn id="10" dur="3000"/>
                                        <p:tgtEl>
                                          <p:spTgt spid="28"/>
                                        </p:tgtEl>
                                      </p:cBhvr>
                                    </p:animEffect>
                                    <p:set>
                                      <p:cBhvr>
                                        <p:cTn id="11" dur="1" fill="hold">
                                          <p:stCondLst>
                                            <p:cond delay="2999"/>
                                          </p:stCondLst>
                                        </p:cTn>
                                        <p:tgtEl>
                                          <p:spTgt spid="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Where Are You?">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a:p>
        </p:txBody>
      </p:sp>
      <p:sp>
        <p:nvSpPr>
          <p:cNvPr id="6" name="TextBox 5">
            <a:extLst>
              <a:ext uri="{FF2B5EF4-FFF2-40B4-BE49-F238E27FC236}">
                <a16:creationId xmlns:a16="http://schemas.microsoft.com/office/drawing/2014/main" id="{CAB2B6C5-95AC-4CCF-A316-BB4F7630FA47}"/>
              </a:ext>
            </a:extLst>
          </p:cNvPr>
          <p:cNvSpPr txBox="1"/>
          <p:nvPr userDrawn="1"/>
        </p:nvSpPr>
        <p:spPr>
          <a:xfrm>
            <a:off x="628650" y="365126"/>
            <a:ext cx="7955279" cy="1051560"/>
          </a:xfrm>
          <a:prstGeom prst="rect">
            <a:avLst/>
          </a:prstGeom>
        </p:spPr>
        <p:txBody>
          <a:bodyPr vert="horz" lIns="91440" tIns="45720" rIns="91440" bIns="45720" rtlCol="0" anchor="ctr">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lvl="0" algn="r"/>
            <a:r>
              <a:rPr lang="en-US" sz="38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rPr>
              <a:t>Where Are You?</a:t>
            </a:r>
          </a:p>
        </p:txBody>
      </p:sp>
      <p:sp>
        <p:nvSpPr>
          <p:cNvPr id="8" name="Rectangle 7">
            <a:extLst>
              <a:ext uri="{FF2B5EF4-FFF2-40B4-BE49-F238E27FC236}">
                <a16:creationId xmlns:a16="http://schemas.microsoft.com/office/drawing/2014/main" id="{8449B1C7-376C-4588-9479-8B7FD89AEA1C}"/>
              </a:ext>
            </a:extLst>
          </p:cNvPr>
          <p:cNvSpPr/>
          <p:nvPr userDrawn="1"/>
        </p:nvSpPr>
        <p:spPr>
          <a:xfrm rot="5400000">
            <a:off x="4946904" y="-2303737"/>
            <a:ext cx="45720" cy="7068312"/>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E2BB10FC-1879-4D54-9DBF-A84DD1660913}"/>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7150" y="636507"/>
            <a:ext cx="8295970" cy="5656619"/>
          </a:xfrm>
          <a:prstGeom prst="rect">
            <a:avLst/>
          </a:prstGeom>
          <a:effectLst>
            <a:innerShdw blurRad="63500" dist="25400" dir="18900000">
              <a:schemeClr val="accent1">
                <a:lumMod val="50000"/>
                <a:alpha val="50000"/>
              </a:schemeClr>
            </a:innerShdw>
          </a:effectLst>
        </p:spPr>
      </p:pic>
      <p:sp>
        <p:nvSpPr>
          <p:cNvPr id="9" name="TextBox 8">
            <a:extLst>
              <a:ext uri="{FF2B5EF4-FFF2-40B4-BE49-F238E27FC236}">
                <a16:creationId xmlns:a16="http://schemas.microsoft.com/office/drawing/2014/main" id="{4F6D1450-DC26-4EDD-BBBC-73EB1D776CF7}"/>
              </a:ext>
            </a:extLst>
          </p:cNvPr>
          <p:cNvSpPr txBox="1"/>
          <p:nvPr userDrawn="1"/>
        </p:nvSpPr>
        <p:spPr>
          <a:xfrm>
            <a:off x="5601600" y="1207559"/>
            <a:ext cx="2982329" cy="492443"/>
          </a:xfrm>
          <a:prstGeom prst="rect">
            <a:avLst/>
          </a:prstGeom>
          <a:noFill/>
        </p:spPr>
        <p:txBody>
          <a:bodyPr wrap="square" rtlCol="0">
            <a:spAutoFit/>
          </a:bodyPr>
          <a:lstStyle/>
          <a:p>
            <a:pPr marL="457200" indent="-457200" algn="ctr"/>
            <a:r>
              <a:rPr lang="en-US" sz="1300" i="1">
                <a:solidFill>
                  <a:schemeClr val="accent3">
                    <a:lumMod val="75000"/>
                    <a:lumOff val="25000"/>
                  </a:schemeClr>
                </a:solidFill>
              </a:rPr>
              <a:t>Enter your location in the chat window</a:t>
            </a:r>
            <a:br>
              <a:rPr lang="en-US" sz="1300" i="1">
                <a:solidFill>
                  <a:schemeClr val="accent3">
                    <a:lumMod val="75000"/>
                    <a:lumOff val="25000"/>
                  </a:schemeClr>
                </a:solidFill>
              </a:rPr>
            </a:br>
            <a:r>
              <a:rPr lang="en-US" sz="1200" i="1">
                <a:solidFill>
                  <a:schemeClr val="accent3">
                    <a:lumMod val="50000"/>
                    <a:lumOff val="50000"/>
                  </a:schemeClr>
                </a:solidFill>
              </a:rPr>
              <a:t>(lower left of screen)</a:t>
            </a:r>
            <a:endParaRPr lang="en-US" sz="1200" i="1" dirty="0">
              <a:solidFill>
                <a:schemeClr val="accent3">
                  <a:lumMod val="50000"/>
                  <a:lumOff val="50000"/>
                </a:schemeClr>
              </a:solidFill>
            </a:endParaRPr>
          </a:p>
        </p:txBody>
      </p:sp>
    </p:spTree>
    <p:extLst>
      <p:ext uri="{BB962C8B-B14F-4D97-AF65-F5344CB8AC3E}">
        <p14:creationId xmlns:p14="http://schemas.microsoft.com/office/powerpoint/2010/main" val="22033544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D59A1E24-4FA0-4F98-8BF9-EB39417922D0}"/>
              </a:ext>
            </a:extLst>
          </p:cNvPr>
          <p:cNvGrpSpPr/>
          <p:nvPr userDrawn="1"/>
        </p:nvGrpSpPr>
        <p:grpSpPr>
          <a:xfrm>
            <a:off x="1037844" y="4477392"/>
            <a:ext cx="7068312" cy="477054"/>
            <a:chOff x="1435608" y="1207559"/>
            <a:chExt cx="7068312" cy="477054"/>
          </a:xfrm>
        </p:grpSpPr>
        <p:sp>
          <p:nvSpPr>
            <p:cNvPr id="8" name="Rectangle 7">
              <a:extLst>
                <a:ext uri="{FF2B5EF4-FFF2-40B4-BE49-F238E27FC236}">
                  <a16:creationId xmlns:a16="http://schemas.microsoft.com/office/drawing/2014/main" id="{8449B1C7-376C-4588-9479-8B7FD89AEA1C}"/>
                </a:ext>
              </a:extLst>
            </p:cNvPr>
            <p:cNvSpPr/>
            <p:nvPr userDrawn="1"/>
          </p:nvSpPr>
          <p:spPr>
            <a:xfrm rot="5400000">
              <a:off x="4946904" y="-2303737"/>
              <a:ext cx="45720" cy="7068312"/>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CE9049AB-A84D-4A1B-AD47-FEAF1B009A4D}"/>
                </a:ext>
              </a:extLst>
            </p:cNvPr>
            <p:cNvSpPr txBox="1"/>
            <p:nvPr userDrawn="1"/>
          </p:nvSpPr>
          <p:spPr>
            <a:xfrm>
              <a:off x="3396199" y="1207559"/>
              <a:ext cx="3126329" cy="477054"/>
            </a:xfrm>
            <a:prstGeom prst="rect">
              <a:avLst/>
            </a:prstGeom>
            <a:noFill/>
          </p:spPr>
          <p:txBody>
            <a:bodyPr wrap="square" rtlCol="0">
              <a:spAutoFit/>
            </a:bodyPr>
            <a:lstStyle/>
            <a:p>
              <a:pPr marL="594360" indent="-594360" algn="ctr"/>
              <a:r>
                <a:rPr lang="en-US" sz="1300" i="1" dirty="0">
                  <a:solidFill>
                    <a:schemeClr val="accent3">
                      <a:lumMod val="75000"/>
                      <a:lumOff val="25000"/>
                    </a:schemeClr>
                  </a:solidFill>
                </a:rPr>
                <a:t>Enter your questions in the chat window</a:t>
              </a:r>
              <a:br>
                <a:rPr lang="en-US" sz="1300" i="1" dirty="0">
                  <a:solidFill>
                    <a:schemeClr val="accent3">
                      <a:lumMod val="75000"/>
                      <a:lumOff val="25000"/>
                    </a:schemeClr>
                  </a:solidFill>
                </a:rPr>
              </a:br>
              <a:r>
                <a:rPr lang="en-US" sz="1200" i="1" spc="50" baseline="0" dirty="0">
                  <a:solidFill>
                    <a:schemeClr val="accent3">
                      <a:lumMod val="50000"/>
                      <a:lumOff val="50000"/>
                    </a:schemeClr>
                  </a:solidFill>
                </a:rPr>
                <a:t>(lower left of screen)</a:t>
              </a:r>
            </a:p>
          </p:txBody>
        </p:sp>
      </p:grpSp>
      <p:pic>
        <p:nvPicPr>
          <p:cNvPr id="20" name="Picture 19">
            <a:extLst>
              <a:ext uri="{FF2B5EF4-FFF2-40B4-BE49-F238E27FC236}">
                <a16:creationId xmlns:a16="http://schemas.microsoft.com/office/drawing/2014/main" id="{042EA7E5-CDEF-40A6-89F7-A9078661101A}"/>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232754" y="0"/>
            <a:ext cx="3535388" cy="6150355"/>
          </a:xfrm>
          <a:prstGeom prst="rect">
            <a:avLst/>
          </a:prstGeom>
        </p:spPr>
      </p:pic>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a:p>
        </p:txBody>
      </p:sp>
      <p:sp>
        <p:nvSpPr>
          <p:cNvPr id="6" name="TextBox 5">
            <a:extLst>
              <a:ext uri="{FF2B5EF4-FFF2-40B4-BE49-F238E27FC236}">
                <a16:creationId xmlns:a16="http://schemas.microsoft.com/office/drawing/2014/main" id="{CAB2B6C5-95AC-4CCF-A316-BB4F7630FA47}"/>
              </a:ext>
            </a:extLst>
          </p:cNvPr>
          <p:cNvSpPr txBox="1"/>
          <p:nvPr userDrawn="1"/>
        </p:nvSpPr>
        <p:spPr>
          <a:xfrm>
            <a:off x="594360" y="2394251"/>
            <a:ext cx="5730240" cy="2120786"/>
          </a:xfrm>
          <a:prstGeom prst="rect">
            <a:avLst/>
          </a:prstGeom>
        </p:spPr>
        <p:txBody>
          <a:bodyPr vert="horz" lIns="91440" tIns="45720" rIns="91440" bIns="45720" rtlCol="0" anchor="ctr">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lvl="0" algn="ctr"/>
            <a:r>
              <a:rPr lang="en-US" sz="7200" b="1" kern="120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rPr>
              <a:t>Any</a:t>
            </a:r>
          </a:p>
          <a:p>
            <a:pPr lvl="0" algn="ctr"/>
            <a:r>
              <a:rPr lang="en-US" sz="7200" b="1" kern="120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rPr>
              <a:t>Questions?</a:t>
            </a:r>
            <a:endParaRPr lang="en-US" sz="72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endParaRPr>
          </a:p>
        </p:txBody>
      </p:sp>
    </p:spTree>
    <p:extLst>
      <p:ext uri="{BB962C8B-B14F-4D97-AF65-F5344CB8AC3E}">
        <p14:creationId xmlns:p14="http://schemas.microsoft.com/office/powerpoint/2010/main" val="9665325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Poll">
    <p:spTree>
      <p:nvGrpSpPr>
        <p:cNvPr id="1" name=""/>
        <p:cNvGrpSpPr/>
        <p:nvPr/>
      </p:nvGrpSpPr>
      <p:grpSpPr>
        <a:xfrm>
          <a:off x="0" y="0"/>
          <a:ext cx="0" cy="0"/>
          <a:chOff x="0" y="0"/>
          <a:chExt cx="0" cy="0"/>
        </a:xfrm>
      </p:grpSpPr>
      <p:sp>
        <p:nvSpPr>
          <p:cNvPr id="8" name="Arrow: Down 7">
            <a:extLst>
              <a:ext uri="{FF2B5EF4-FFF2-40B4-BE49-F238E27FC236}">
                <a16:creationId xmlns:a16="http://schemas.microsoft.com/office/drawing/2014/main" id="{8D1EBE43-28AC-4EDE-922C-0DEE355DCAF4}"/>
              </a:ext>
            </a:extLst>
          </p:cNvPr>
          <p:cNvSpPr/>
          <p:nvPr userDrawn="1"/>
        </p:nvSpPr>
        <p:spPr>
          <a:xfrm>
            <a:off x="795232" y="1197034"/>
            <a:ext cx="640080" cy="5046431"/>
          </a:xfrm>
          <a:prstGeom prst="downArrow">
            <a:avLst>
              <a:gd name="adj1" fmla="val 100000"/>
              <a:gd name="adj2" fmla="val 50000"/>
            </a:avLst>
          </a:prstGeom>
          <a:gradFill flip="none" rotWithShape="1">
            <a:gsLst>
              <a:gs pos="49000">
                <a:schemeClr val="bg1">
                  <a:lumMod val="95000"/>
                  <a:alpha val="65000"/>
                </a:schemeClr>
              </a:gs>
              <a:gs pos="51000">
                <a:schemeClr val="bg1">
                  <a:lumMod val="85000"/>
                  <a:alpha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1787234" y="571074"/>
            <a:ext cx="6796695" cy="1051560"/>
          </a:xfrm>
        </p:spPr>
        <p:txBody>
          <a:bodyPr anchor="ctr"/>
          <a:lstStyle>
            <a:lvl1pPr>
              <a:defRPr/>
            </a:lvl1pPr>
          </a:lstStyle>
          <a:p>
            <a:r>
              <a:rPr lang="en-US" dirty="0"/>
              <a:t>Type your polling question here. </a:t>
            </a:r>
          </a:p>
        </p:txBody>
      </p:sp>
      <p:sp>
        <p:nvSpPr>
          <p:cNvPr id="3" name="Content Placeholder 2"/>
          <p:cNvSpPr>
            <a:spLocks noGrp="1"/>
          </p:cNvSpPr>
          <p:nvPr>
            <p:ph idx="1" hasCustomPrompt="1"/>
          </p:nvPr>
        </p:nvSpPr>
        <p:spPr>
          <a:xfrm>
            <a:off x="939114" y="2188127"/>
            <a:ext cx="7364627" cy="3693690"/>
          </a:xfrm>
        </p:spPr>
        <p:txBody>
          <a:bodyPr anchor="ctr"/>
          <a:lstStyle>
            <a:lvl1pPr marL="514350" indent="-514350">
              <a:spcBef>
                <a:spcPts val="1800"/>
              </a:spcBef>
              <a:buFont typeface="+mj-lt"/>
              <a:buAutoNum type="arabicPeriod"/>
              <a:defRPr sz="2400"/>
            </a:lvl1pPr>
            <a:lvl2pPr marL="777240" indent="-228600">
              <a:lnSpc>
                <a:spcPct val="95000"/>
              </a:lnSpc>
              <a:spcBef>
                <a:spcPts val="200"/>
              </a:spcBef>
              <a:buSzPct val="70000"/>
              <a:buFont typeface="+mj-lt"/>
              <a:buAutoNum type="alphaLcParenR"/>
              <a:defRPr sz="2100"/>
            </a:lvl2pPr>
            <a:lvl3pPr marL="1143000" indent="-228600">
              <a:spcBef>
                <a:spcPts val="200"/>
              </a:spcBef>
              <a:buClr>
                <a:schemeClr val="accent1">
                  <a:lumMod val="60000"/>
                  <a:lumOff val="40000"/>
                </a:schemeClr>
              </a:buClr>
              <a:buSzPct val="70000"/>
              <a:buFont typeface="+mj-lt"/>
              <a:buAutoNum type="romanLcPeriod"/>
              <a:defRPr sz="1900"/>
            </a:lvl3pPr>
            <a:lvl4pPr marL="1417320" indent="-228600">
              <a:spcBef>
                <a:spcPts val="200"/>
              </a:spcBef>
              <a:buSzPct val="70000"/>
              <a:buFont typeface="+mj-lt"/>
              <a:buAutoNum type="arabicPeriod"/>
              <a:defRPr/>
            </a:lvl4pPr>
            <a:lvl5pPr marL="1645920" indent="-201168">
              <a:spcBef>
                <a:spcPts val="200"/>
              </a:spcBef>
              <a:buSzPct val="70000"/>
              <a:buFont typeface="+mj-lt"/>
              <a:buAutoNum type="arabicPeriod"/>
              <a:defRPr/>
            </a:lvl5pPr>
          </a:lstStyle>
          <a:p>
            <a:pPr lvl="0"/>
            <a:r>
              <a:rPr lang="en-US" dirty="0"/>
              <a:t>Type your possible choices/answers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a:p>
        </p:txBody>
      </p:sp>
      <p:sp>
        <p:nvSpPr>
          <p:cNvPr id="5" name="Rectangle 4">
            <a:extLst>
              <a:ext uri="{FF2B5EF4-FFF2-40B4-BE49-F238E27FC236}">
                <a16:creationId xmlns:a16="http://schemas.microsoft.com/office/drawing/2014/main" id="{EA14D85F-6F7F-45C7-83F3-FD9113F0E7CB}"/>
              </a:ext>
            </a:extLst>
          </p:cNvPr>
          <p:cNvSpPr/>
          <p:nvPr userDrawn="1"/>
        </p:nvSpPr>
        <p:spPr>
          <a:xfrm rot="5400000">
            <a:off x="4946904" y="-1628776"/>
            <a:ext cx="45720" cy="7068312"/>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86728CEE-638E-4D8A-8127-346A257906FE}"/>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saturation sat="66000"/>
                    </a14:imgEffect>
                    <a14:imgEffect>
                      <a14:brightnessContrast contrast="20000"/>
                    </a14:imgEffect>
                  </a14:imgLayer>
                </a14:imgProps>
              </a:ext>
              <a:ext uri="{28A0092B-C50C-407E-A947-70E740481C1C}">
                <a14:useLocalDpi xmlns:a14="http://schemas.microsoft.com/office/drawing/2010/main"/>
              </a:ext>
            </a:extLst>
          </a:blip>
          <a:stretch>
            <a:fillRect/>
          </a:stretch>
        </p:blipFill>
        <p:spPr>
          <a:xfrm>
            <a:off x="443310" y="449939"/>
            <a:ext cx="1343925" cy="1343925"/>
          </a:xfrm>
          <a:prstGeom prst="rect">
            <a:avLst/>
          </a:prstGeom>
        </p:spPr>
      </p:pic>
      <p:sp>
        <p:nvSpPr>
          <p:cNvPr id="7" name="TextBox 6">
            <a:extLst>
              <a:ext uri="{FF2B5EF4-FFF2-40B4-BE49-F238E27FC236}">
                <a16:creationId xmlns:a16="http://schemas.microsoft.com/office/drawing/2014/main" id="{53571A4E-C4B0-4CA2-936E-E627457E6BED}"/>
              </a:ext>
            </a:extLst>
          </p:cNvPr>
          <p:cNvSpPr txBox="1"/>
          <p:nvPr userDrawn="1"/>
        </p:nvSpPr>
        <p:spPr>
          <a:xfrm>
            <a:off x="2630804" y="1882520"/>
            <a:ext cx="5953125" cy="292388"/>
          </a:xfrm>
          <a:prstGeom prst="rect">
            <a:avLst/>
          </a:prstGeom>
          <a:noFill/>
        </p:spPr>
        <p:txBody>
          <a:bodyPr wrap="square" rtlCol="0">
            <a:spAutoFit/>
          </a:bodyPr>
          <a:lstStyle/>
          <a:p>
            <a:pPr algn="r"/>
            <a:r>
              <a:rPr lang="en-US" sz="1300" i="1">
                <a:solidFill>
                  <a:schemeClr val="accent3">
                    <a:lumMod val="75000"/>
                    <a:lumOff val="25000"/>
                  </a:schemeClr>
                </a:solidFill>
              </a:rPr>
              <a:t>Choose the answer that best reflects you (or your organization)</a:t>
            </a:r>
          </a:p>
        </p:txBody>
      </p:sp>
    </p:spTree>
    <p:extLst>
      <p:ext uri="{BB962C8B-B14F-4D97-AF65-F5344CB8AC3E}">
        <p14:creationId xmlns:p14="http://schemas.microsoft.com/office/powerpoint/2010/main" val="12891068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3888" y="842964"/>
            <a:ext cx="7863840" cy="2852737"/>
          </a:xfrm>
        </p:spPr>
        <p:txBody>
          <a:bodyPr anchor="b">
            <a:normAutofit/>
          </a:bodyPr>
          <a:lstStyle>
            <a:lvl1pPr algn="ctr" defTabSz="914400" rtl="0" eaLnBrk="1" latinLnBrk="0" hangingPunct="1">
              <a:lnSpc>
                <a:spcPct val="90000"/>
              </a:lnSpc>
              <a:spcBef>
                <a:spcPct val="0"/>
              </a:spcBef>
              <a:buNone/>
              <a:defRPr lang="en-US" sz="48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stStyle>
          <a:p>
            <a:r>
              <a:rPr lang="en-US" dirty="0"/>
              <a:t>Click </a:t>
            </a:r>
            <a:r>
              <a:rPr lang="en-US"/>
              <a:t>to add section heading</a:t>
            </a:r>
            <a:endParaRPr lang="en-US" dirty="0"/>
          </a:p>
        </p:txBody>
      </p:sp>
      <p:sp>
        <p:nvSpPr>
          <p:cNvPr id="3" name="Text Placeholder 2"/>
          <p:cNvSpPr>
            <a:spLocks noGrp="1"/>
          </p:cNvSpPr>
          <p:nvPr>
            <p:ph type="body" idx="1" hasCustomPrompt="1"/>
          </p:nvPr>
        </p:nvSpPr>
        <p:spPr>
          <a:xfrm>
            <a:off x="921021" y="4064000"/>
            <a:ext cx="7269574" cy="1866900"/>
          </a:xfrm>
        </p:spPr>
        <p:txBody>
          <a:bodyPr>
            <a:normAutofit/>
          </a:bodyPr>
          <a:lstStyle>
            <a:lvl1pPr marL="0" indent="0">
              <a:lnSpc>
                <a:spcPct val="100000"/>
              </a:lnSpc>
              <a:spcBef>
                <a:spcPts val="1200"/>
              </a:spcBef>
              <a:buNone/>
              <a:defRPr sz="2600" i="1">
                <a:solidFill>
                  <a:schemeClr val="accent3">
                    <a:lumMod val="90000"/>
                    <a:lumOff val="1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add section subheading</a:t>
            </a:r>
          </a:p>
        </p:txBody>
      </p:sp>
      <p:sp>
        <p:nvSpPr>
          <p:cNvPr id="8" name="Rectangle 7"/>
          <p:cNvSpPr/>
          <p:nvPr userDrawn="1"/>
        </p:nvSpPr>
        <p:spPr>
          <a:xfrm rot="5400000">
            <a:off x="4549140" y="-68775"/>
            <a:ext cx="45720" cy="7863840"/>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2C001FC9-B0F6-44E9-9D41-A14F6DF4100A}"/>
              </a:ext>
            </a:extLst>
          </p:cNvPr>
          <p:cNvSpPr>
            <a:spLocks noGrp="1"/>
          </p:cNvSpPr>
          <p:nvPr>
            <p:ph type="sldNum" sz="quarter" idx="10"/>
          </p:nvPr>
        </p:nvSpPr>
        <p:spPr/>
        <p:txBody>
          <a:bodyPr/>
          <a:lstStyle/>
          <a:p>
            <a:fld id="{706D636C-90A3-4979-BA37-BAB384B22101}" type="slidenum">
              <a:rPr lang="en-US" smtClean="0"/>
              <a:pPr/>
              <a:t>‹#›</a:t>
            </a:fld>
            <a:endParaRPr lang="en-US"/>
          </a:p>
        </p:txBody>
      </p:sp>
    </p:spTree>
    <p:extLst>
      <p:ext uri="{BB962C8B-B14F-4D97-AF65-F5344CB8AC3E}">
        <p14:creationId xmlns:p14="http://schemas.microsoft.com/office/powerpoint/2010/main" val="22299106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95325" y="1825625"/>
            <a:ext cx="3749040" cy="4351338"/>
          </a:xfrm>
        </p:spPr>
        <p:txBody>
          <a:bodyPr/>
          <a:lstStyle>
            <a:lvl1pPr>
              <a:defRPr sz="2400"/>
            </a:lvl1pPr>
            <a:lvl2pPr>
              <a:defRPr sz="2100"/>
            </a:lvl2pPr>
            <a:lvl3pPr>
              <a:defRPr sz="1900"/>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95825" y="1825625"/>
            <a:ext cx="3749040" cy="4351338"/>
          </a:xfrm>
        </p:spPr>
        <p:txBody>
          <a:bodyPr/>
          <a:lstStyle>
            <a:lvl1pPr>
              <a:defRPr sz="2400"/>
            </a:lvl1pPr>
            <a:lvl2pPr>
              <a:defRPr sz="2100"/>
            </a:lvl2pPr>
            <a:lvl3pPr>
              <a:defRPr sz="1900"/>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Rectangle 5">
            <a:extLst>
              <a:ext uri="{FF2B5EF4-FFF2-40B4-BE49-F238E27FC236}">
                <a16:creationId xmlns:a16="http://schemas.microsoft.com/office/drawing/2014/main" id="{F7FD6786-8F98-43F6-B24B-3F32CA90C529}"/>
              </a:ext>
            </a:extLst>
          </p:cNvPr>
          <p:cNvSpPr/>
          <p:nvPr userDrawn="1"/>
        </p:nvSpPr>
        <p:spPr>
          <a:xfrm>
            <a:off x="4540806" y="1658456"/>
            <a:ext cx="45720" cy="5212080"/>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D3A54BF1-953C-4479-BA14-05D786F8768E}"/>
              </a:ext>
            </a:extLst>
          </p:cNvPr>
          <p:cNvSpPr/>
          <p:nvPr userDrawn="1"/>
        </p:nvSpPr>
        <p:spPr>
          <a:xfrm rot="5400000">
            <a:off x="4558282" y="-2922337"/>
            <a:ext cx="27432" cy="9144003"/>
          </a:xfrm>
          <a:prstGeom prst="rect">
            <a:avLst/>
          </a:prstGeom>
          <a:solidFill>
            <a:schemeClr val="bg1">
              <a:lumMod val="9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63857564-4952-4BB3-8D17-85D07E8E4219}"/>
              </a:ext>
            </a:extLst>
          </p:cNvPr>
          <p:cNvSpPr>
            <a:spLocks noGrp="1"/>
          </p:cNvSpPr>
          <p:nvPr>
            <p:ph type="sldNum" sz="quarter" idx="10"/>
          </p:nvPr>
        </p:nvSpPr>
        <p:spPr/>
        <p:txBody>
          <a:bodyPr/>
          <a:lstStyle/>
          <a:p>
            <a:fld id="{706D636C-90A3-4979-BA37-BAB384B22101}" type="slidenum">
              <a:rPr lang="en-US" smtClean="0"/>
              <a:pPr/>
              <a:t>‹#›</a:t>
            </a:fld>
            <a:endParaRPr lang="en-US"/>
          </a:p>
        </p:txBody>
      </p:sp>
    </p:spTree>
    <p:extLst>
      <p:ext uri="{BB962C8B-B14F-4D97-AF65-F5344CB8AC3E}">
        <p14:creationId xmlns:p14="http://schemas.microsoft.com/office/powerpoint/2010/main" val="4646734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110C90F-ED6C-4D1B-A25F-8C9CF9B83DA2}"/>
              </a:ext>
            </a:extLst>
          </p:cNvPr>
          <p:cNvSpPr/>
          <p:nvPr userDrawn="1"/>
        </p:nvSpPr>
        <p:spPr>
          <a:xfrm rot="5400000">
            <a:off x="4321982" y="-2686037"/>
            <a:ext cx="500034" cy="9144003"/>
          </a:xfrm>
          <a:prstGeom prst="rect">
            <a:avLst/>
          </a:prstGeom>
          <a:solidFill>
            <a:schemeClr val="bg1">
              <a:lumMod val="9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9841" y="365126"/>
            <a:ext cx="7886700" cy="1051560"/>
          </a:xfrm>
        </p:spPr>
        <p:txBody>
          <a:bodyPr vert="horz" lIns="91440" tIns="45720" rIns="91440" bIns="45720" rtlCol="0" anchor="b">
            <a:normAutofit/>
          </a:bodyPr>
          <a:lstStyle>
            <a:lvl1pPr>
              <a:defRPr lang="en-US"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defRPr>
            </a:lvl1pPr>
          </a:lstStyle>
          <a:p>
            <a:pPr lvl="0"/>
            <a:r>
              <a:rPr lang="en-US"/>
              <a:t>Click to edit Master title style</a:t>
            </a:r>
            <a:endParaRPr lang="en-US" dirty="0"/>
          </a:p>
        </p:txBody>
      </p:sp>
      <p:sp>
        <p:nvSpPr>
          <p:cNvPr id="3" name="Text Placeholder 2"/>
          <p:cNvSpPr>
            <a:spLocks noGrp="1"/>
          </p:cNvSpPr>
          <p:nvPr>
            <p:ph type="body" idx="1" hasCustomPrompt="1"/>
          </p:nvPr>
        </p:nvSpPr>
        <p:spPr>
          <a:xfrm>
            <a:off x="629842" y="1668895"/>
            <a:ext cx="3868340" cy="429348"/>
          </a:xfrm>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ln w="25400">
            <a:solidFill>
              <a:schemeClr val="bg1">
                <a:lumMod val="85000"/>
              </a:schemeClr>
            </a:solidFill>
            <a:miter lim="800000"/>
          </a:ln>
        </p:spPr>
        <p:txBody>
          <a:bodyPr lIns="45720" tIns="54864" rIns="45720" bIns="54864" anchor="ctr">
            <a:spAutoFit/>
          </a:bodyPr>
          <a:lstStyle>
            <a:lvl1pPr marL="0" indent="0" algn="ctr">
              <a:spcBef>
                <a:spcPts val="0"/>
              </a:spcBef>
              <a:buNone/>
              <a:defRPr sz="2300" b="1">
                <a:solidFill>
                  <a:schemeClr val="bg1"/>
                </a:solidFill>
                <a:effectLst>
                  <a:outerShdw blurRad="50800" dist="25400" dir="8100000" algn="tr" rotWithShape="0">
                    <a:prstClr val="black">
                      <a:alpha val="40000"/>
                    </a:prstClr>
                  </a:outerShdw>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Type Section Header Here</a:t>
            </a:r>
          </a:p>
        </p:txBody>
      </p:sp>
      <p:sp>
        <p:nvSpPr>
          <p:cNvPr id="4" name="Content Placeholder 3"/>
          <p:cNvSpPr>
            <a:spLocks noGrp="1"/>
          </p:cNvSpPr>
          <p:nvPr>
            <p:ph sz="half" idx="2"/>
          </p:nvPr>
        </p:nvSpPr>
        <p:spPr>
          <a:xfrm>
            <a:off x="715567" y="2350452"/>
            <a:ext cx="3749040" cy="3839211"/>
          </a:xfrm>
        </p:spPr>
        <p:txBody>
          <a:bodyPr/>
          <a:lstStyle>
            <a:lvl1pPr>
              <a:defRPr sz="2300"/>
            </a:lvl1pPr>
            <a:lvl2pPr>
              <a:defRPr sz="2100"/>
            </a:lvl2pPr>
            <a:lvl3pPr>
              <a:defRPr sz="19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hasCustomPrompt="1"/>
          </p:nvPr>
        </p:nvSpPr>
        <p:spPr>
          <a:xfrm>
            <a:off x="4629150" y="1668895"/>
            <a:ext cx="3887391" cy="429348"/>
          </a:xfrm>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ln w="25400">
            <a:solidFill>
              <a:schemeClr val="bg1">
                <a:lumMod val="85000"/>
              </a:schemeClr>
            </a:solidFill>
            <a:miter lim="800000"/>
          </a:ln>
        </p:spPr>
        <p:txBody>
          <a:bodyPr lIns="45720" tIns="54864" rIns="45720" bIns="54864" anchor="ctr">
            <a:spAutoFit/>
          </a:bodyPr>
          <a:lstStyle>
            <a:lvl1pPr marL="0" indent="0" algn="ctr">
              <a:spcBef>
                <a:spcPts val="0"/>
              </a:spcBef>
              <a:buNone/>
              <a:defRPr sz="2300" b="1">
                <a:solidFill>
                  <a:schemeClr val="bg1"/>
                </a:solidFill>
                <a:effectLst>
                  <a:outerShdw blurRad="50800" dist="25400" dir="8100000" algn="tr" rotWithShape="0">
                    <a:prstClr val="black">
                      <a:alpha val="40000"/>
                    </a:prstClr>
                  </a:outerShdw>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Type Section Header Here</a:t>
            </a:r>
          </a:p>
        </p:txBody>
      </p:sp>
      <p:sp>
        <p:nvSpPr>
          <p:cNvPr id="6" name="Content Placeholder 5"/>
          <p:cNvSpPr>
            <a:spLocks noGrp="1"/>
          </p:cNvSpPr>
          <p:nvPr>
            <p:ph sz="quarter" idx="4"/>
          </p:nvPr>
        </p:nvSpPr>
        <p:spPr>
          <a:xfrm>
            <a:off x="4714875" y="2350452"/>
            <a:ext cx="3749040" cy="3839211"/>
          </a:xfrm>
        </p:spPr>
        <p:txBody>
          <a:bodyPr/>
          <a:lstStyle>
            <a:lvl1pPr>
              <a:defRPr sz="2300"/>
            </a:lvl1pPr>
            <a:lvl2pPr>
              <a:defRPr sz="2100"/>
            </a:lvl2pPr>
            <a:lvl3pPr>
              <a:defRPr sz="1900"/>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id="{A0B3D28B-CE3D-4466-9666-609B2668EC89}"/>
              </a:ext>
            </a:extLst>
          </p:cNvPr>
          <p:cNvSpPr/>
          <p:nvPr userDrawn="1"/>
        </p:nvSpPr>
        <p:spPr>
          <a:xfrm>
            <a:off x="4540806" y="1658456"/>
            <a:ext cx="45720" cy="5212080"/>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7" name="Slide Number Placeholder 6">
            <a:extLst>
              <a:ext uri="{FF2B5EF4-FFF2-40B4-BE49-F238E27FC236}">
                <a16:creationId xmlns:a16="http://schemas.microsoft.com/office/drawing/2014/main" id="{BC407D7D-3897-4B51-871B-6518969A743B}"/>
              </a:ext>
            </a:extLst>
          </p:cNvPr>
          <p:cNvSpPr>
            <a:spLocks noGrp="1"/>
          </p:cNvSpPr>
          <p:nvPr>
            <p:ph type="sldNum" sz="quarter" idx="10"/>
          </p:nvPr>
        </p:nvSpPr>
        <p:spPr/>
        <p:txBody>
          <a:bodyPr/>
          <a:lstStyle/>
          <a:p>
            <a:fld id="{706D636C-90A3-4979-BA37-BAB384B22101}" type="slidenum">
              <a:rPr lang="en-US" smtClean="0"/>
              <a:pPr/>
              <a:t>‹#›</a:t>
            </a:fld>
            <a:endParaRPr lang="en-US"/>
          </a:p>
        </p:txBody>
      </p:sp>
    </p:spTree>
    <p:extLst>
      <p:ext uri="{BB962C8B-B14F-4D97-AF65-F5344CB8AC3E}">
        <p14:creationId xmlns:p14="http://schemas.microsoft.com/office/powerpoint/2010/main" val="1913920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Slide Number Placeholder 2">
            <a:extLst>
              <a:ext uri="{FF2B5EF4-FFF2-40B4-BE49-F238E27FC236}">
                <a16:creationId xmlns:a16="http://schemas.microsoft.com/office/drawing/2014/main" id="{77BD7B24-A705-44C8-8854-0D01A5CB6C9F}"/>
              </a:ext>
            </a:extLst>
          </p:cNvPr>
          <p:cNvSpPr>
            <a:spLocks noGrp="1"/>
          </p:cNvSpPr>
          <p:nvPr>
            <p:ph type="sldNum" sz="quarter" idx="10"/>
          </p:nvPr>
        </p:nvSpPr>
        <p:spPr/>
        <p:txBody>
          <a:bodyPr/>
          <a:lstStyle/>
          <a:p>
            <a:fld id="{706D636C-90A3-4979-BA37-BAB384B22101}" type="slidenum">
              <a:rPr lang="en-US" smtClean="0"/>
              <a:pPr/>
              <a:t>‹#›</a:t>
            </a:fld>
            <a:endParaRPr lang="en-US"/>
          </a:p>
        </p:txBody>
      </p:sp>
    </p:spTree>
    <p:extLst>
      <p:ext uri="{BB962C8B-B14F-4D97-AF65-F5344CB8AC3E}">
        <p14:creationId xmlns:p14="http://schemas.microsoft.com/office/powerpoint/2010/main" val="990625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971510A-CF9F-4994-9B30-C2AB139BB631}"/>
              </a:ext>
            </a:extLst>
          </p:cNvPr>
          <p:cNvSpPr>
            <a:spLocks noGrp="1"/>
          </p:cNvSpPr>
          <p:nvPr>
            <p:ph type="sldNum" sz="quarter" idx="10"/>
          </p:nvPr>
        </p:nvSpPr>
        <p:spPr/>
        <p:txBody>
          <a:bodyPr/>
          <a:lstStyle/>
          <a:p>
            <a:fld id="{706D636C-90A3-4979-BA37-BAB384B22101}" type="slidenum">
              <a:rPr lang="en-US" smtClean="0"/>
              <a:pPr/>
              <a:t>‹#›</a:t>
            </a:fld>
            <a:endParaRPr lang="en-US"/>
          </a:p>
        </p:txBody>
      </p:sp>
    </p:spTree>
    <p:extLst>
      <p:ext uri="{BB962C8B-B14F-4D97-AF65-F5344CB8AC3E}">
        <p14:creationId xmlns:p14="http://schemas.microsoft.com/office/powerpoint/2010/main" val="35799457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2286000"/>
          </a:xfrm>
        </p:spPr>
        <p:txBody>
          <a:bodyPr lIns="0" rIns="0" anchor="ctr"/>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457200"/>
            <a:ext cx="4629150" cy="5403851"/>
          </a:xfrm>
        </p:spPr>
        <p:txBody>
          <a:bodyPr anchor="ctr"/>
          <a:lstStyle>
            <a:lvl1pPr>
              <a:defRPr sz="2400"/>
            </a:lvl1pPr>
            <a:lvl2pPr>
              <a:defRPr sz="2200"/>
            </a:lvl2pPr>
            <a:lvl3pPr>
              <a:defRPr sz="1900"/>
            </a:lvl3pPr>
            <a:lvl4pPr>
              <a:defRPr sz="1800"/>
            </a:lvl4pPr>
            <a:lvl5pPr>
              <a:defRPr sz="18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hasCustomPrompt="1"/>
          </p:nvPr>
        </p:nvSpPr>
        <p:spPr>
          <a:xfrm>
            <a:off x="641390" y="3089276"/>
            <a:ext cx="2926080" cy="2743200"/>
          </a:xfrm>
          <a:solidFill>
            <a:schemeClr val="bg1">
              <a:lumMod val="95000"/>
            </a:schemeClr>
          </a:solidFill>
          <a:ln w="88900">
            <a:solidFill>
              <a:schemeClr val="bg1">
                <a:lumMod val="85000"/>
              </a:schemeClr>
            </a:solidFill>
            <a:miter lim="800000"/>
          </a:ln>
        </p:spPr>
        <p:txBody>
          <a:bodyPr vert="horz" lIns="182880" tIns="137160" rIns="182880" bIns="137160" rtlCol="0" anchor="ctr">
            <a:normAutofit/>
          </a:bodyPr>
          <a:lstStyle>
            <a:lvl1pPr>
              <a:lnSpc>
                <a:spcPct val="110000"/>
              </a:lnSpc>
              <a:defRPr lang="en-US" sz="1800" i="0" dirty="0">
                <a:solidFill>
                  <a:schemeClr val="accent2"/>
                </a:solidFill>
              </a:defRPr>
            </a:lvl1pPr>
          </a:lstStyle>
          <a:p>
            <a:pPr marL="0" lvl="0" indent="0">
              <a:buNone/>
            </a:pPr>
            <a:r>
              <a:rPr lang="en-US" dirty="0"/>
              <a:t>Click to add caption</a:t>
            </a:r>
          </a:p>
        </p:txBody>
      </p:sp>
      <p:sp>
        <p:nvSpPr>
          <p:cNvPr id="5" name="Slide Number Placeholder 4">
            <a:extLst>
              <a:ext uri="{FF2B5EF4-FFF2-40B4-BE49-F238E27FC236}">
                <a16:creationId xmlns:a16="http://schemas.microsoft.com/office/drawing/2014/main" id="{F48D562C-A495-48E7-A662-90C4D7E5E3FB}"/>
              </a:ext>
            </a:extLst>
          </p:cNvPr>
          <p:cNvSpPr>
            <a:spLocks noGrp="1"/>
          </p:cNvSpPr>
          <p:nvPr>
            <p:ph type="sldNum" sz="quarter" idx="10"/>
          </p:nvPr>
        </p:nvSpPr>
        <p:spPr/>
        <p:txBody>
          <a:bodyPr/>
          <a:lstStyle/>
          <a:p>
            <a:fld id="{706D636C-90A3-4979-BA37-BAB384B22101}" type="slidenum">
              <a:rPr lang="en-US" smtClean="0"/>
              <a:pPr/>
              <a:t>‹#›</a:t>
            </a:fld>
            <a:endParaRPr lang="en-US"/>
          </a:p>
        </p:txBody>
      </p:sp>
    </p:spTree>
    <p:extLst>
      <p:ext uri="{BB962C8B-B14F-4D97-AF65-F5344CB8AC3E}">
        <p14:creationId xmlns:p14="http://schemas.microsoft.com/office/powerpoint/2010/main" val="39512838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2286000"/>
          </a:xfrm>
        </p:spPr>
        <p:txBody>
          <a:bodyPr lIns="0" rIns="0" anchor="ct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494950"/>
            <a:ext cx="4629150" cy="5349323"/>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rmAutofit/>
          </a:bodyPr>
          <a:lstStyle>
            <a:lvl1pPr marL="0" indent="0" algn="ctr">
              <a:lnSpc>
                <a:spcPct val="200000"/>
              </a:lnSpc>
              <a:buNone/>
              <a:defRPr sz="28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hasCustomPrompt="1"/>
          </p:nvPr>
        </p:nvSpPr>
        <p:spPr>
          <a:xfrm>
            <a:off x="641390" y="3089276"/>
            <a:ext cx="2926080" cy="2743200"/>
          </a:xfrm>
          <a:prstGeom prst="rect">
            <a:avLst/>
          </a:prstGeom>
          <a:solidFill>
            <a:schemeClr val="bg1">
              <a:lumMod val="95000"/>
            </a:schemeClr>
          </a:solidFill>
          <a:ln w="88900">
            <a:solidFill>
              <a:schemeClr val="bg1">
                <a:lumMod val="85000"/>
              </a:schemeClr>
            </a:solidFill>
            <a:miter lim="800000"/>
          </a:ln>
        </p:spPr>
        <p:txBody>
          <a:bodyPr vert="horz" lIns="182880" tIns="137160" rIns="182880" bIns="137160" rtlCol="0" anchor="ctr">
            <a:normAutofit/>
          </a:bodyPr>
          <a:lstStyle>
            <a:lvl1pPr>
              <a:lnSpc>
                <a:spcPct val="110000"/>
              </a:lnSpc>
              <a:defRPr lang="en-US" sz="1800" i="0">
                <a:solidFill>
                  <a:schemeClr val="accent2"/>
                </a:solidFill>
              </a:defRPr>
            </a:lvl1pPr>
          </a:lstStyle>
          <a:p>
            <a:pPr marL="0" lvl="0" indent="0">
              <a:buNone/>
            </a:pPr>
            <a:r>
              <a:rPr lang="en-US"/>
              <a:t>Click to add caption</a:t>
            </a:r>
          </a:p>
        </p:txBody>
      </p:sp>
      <p:sp>
        <p:nvSpPr>
          <p:cNvPr id="5" name="Slide Number Placeholder 4">
            <a:extLst>
              <a:ext uri="{FF2B5EF4-FFF2-40B4-BE49-F238E27FC236}">
                <a16:creationId xmlns:a16="http://schemas.microsoft.com/office/drawing/2014/main" id="{EB6008F9-D6D9-4EDB-9511-1995786E12DA}"/>
              </a:ext>
            </a:extLst>
          </p:cNvPr>
          <p:cNvSpPr>
            <a:spLocks noGrp="1"/>
          </p:cNvSpPr>
          <p:nvPr>
            <p:ph type="sldNum" sz="quarter" idx="10"/>
          </p:nvPr>
        </p:nvSpPr>
        <p:spPr/>
        <p:txBody>
          <a:bodyPr/>
          <a:lstStyle/>
          <a:p>
            <a:fld id="{706D636C-90A3-4979-BA37-BAB384B22101}" type="slidenum">
              <a:rPr lang="en-US" smtClean="0"/>
              <a:pPr/>
              <a:t>‹#›</a:t>
            </a:fld>
            <a:endParaRPr lang="en-US"/>
          </a:p>
        </p:txBody>
      </p:sp>
    </p:spTree>
    <p:extLst>
      <p:ext uri="{BB962C8B-B14F-4D97-AF65-F5344CB8AC3E}">
        <p14:creationId xmlns:p14="http://schemas.microsoft.com/office/powerpoint/2010/main" val="28076281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2.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26.xml"/><Relationship Id="rId7" Type="http://schemas.openxmlformats.org/officeDocument/2006/relationships/image" Target="../media/image1.png"/><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theme" Target="../theme/theme2.xml"/><Relationship Id="rId5" Type="http://schemas.openxmlformats.org/officeDocument/2006/relationships/slideLayout" Target="../slideLayouts/slideLayout28.xml"/><Relationship Id="rId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2" name="Group 11"/>
          <p:cNvGrpSpPr>
            <a:grpSpLocks noChangeAspect="1"/>
          </p:cNvGrpSpPr>
          <p:nvPr userDrawn="1"/>
        </p:nvGrpSpPr>
        <p:grpSpPr>
          <a:xfrm>
            <a:off x="8023226" y="2924758"/>
            <a:ext cx="1120774" cy="3933242"/>
            <a:chOff x="8023226" y="2924758"/>
            <a:chExt cx="1120774" cy="3933242"/>
          </a:xfrm>
        </p:grpSpPr>
        <p:sp>
          <p:nvSpPr>
            <p:cNvPr id="13" name="Isosceles Triangle 12"/>
            <p:cNvSpPr/>
            <p:nvPr userDrawn="1"/>
          </p:nvSpPr>
          <p:spPr>
            <a:xfrm>
              <a:off x="8023226" y="2924758"/>
              <a:ext cx="1120774" cy="3933242"/>
            </a:xfrm>
            <a:prstGeom prst="triangle">
              <a:avLst>
                <a:gd name="adj" fmla="val 10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p:cNvSpPr/>
            <p:nvPr userDrawn="1"/>
          </p:nvSpPr>
          <p:spPr>
            <a:xfrm>
              <a:off x="8239885" y="3685101"/>
              <a:ext cx="904115" cy="3172899"/>
            </a:xfrm>
            <a:prstGeom prst="triangle">
              <a:avLst>
                <a:gd name="adj" fmla="val 10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a:grpSpLocks noChangeAspect="1"/>
          </p:cNvGrpSpPr>
          <p:nvPr userDrawn="1"/>
        </p:nvGrpSpPr>
        <p:grpSpPr>
          <a:xfrm rot="16200000" flipV="1">
            <a:off x="837624" y="-837625"/>
            <a:ext cx="667903" cy="2343153"/>
            <a:chOff x="8023226" y="2924758"/>
            <a:chExt cx="1120774" cy="3933243"/>
          </a:xfrm>
        </p:grpSpPr>
        <p:sp>
          <p:nvSpPr>
            <p:cNvPr id="16" name="Isosceles Triangle 15"/>
            <p:cNvSpPr/>
            <p:nvPr userDrawn="1"/>
          </p:nvSpPr>
          <p:spPr>
            <a:xfrm>
              <a:off x="8023226" y="2924758"/>
              <a:ext cx="1120774" cy="3933242"/>
            </a:xfrm>
            <a:prstGeom prst="triangle">
              <a:avLst>
                <a:gd name="adj" fmla="val 10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p:cNvSpPr/>
            <p:nvPr userDrawn="1"/>
          </p:nvSpPr>
          <p:spPr>
            <a:xfrm>
              <a:off x="8314926" y="3948449"/>
              <a:ext cx="829074" cy="2909552"/>
            </a:xfrm>
            <a:prstGeom prst="triangle">
              <a:avLst>
                <a:gd name="adj" fmla="val 10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8" name="Picture 17"/>
          <p:cNvPicPr>
            <a:picLocks noChangeAspect="1"/>
          </p:cNvPicPr>
          <p:nvPr userDrawn="1"/>
        </p:nvPicPr>
        <p:blipFill>
          <a:blip r:embed="rId25" cstate="screen">
            <a:extLst>
              <a:ext uri="{28A0092B-C50C-407E-A947-70E740481C1C}">
                <a14:useLocalDpi xmlns:a14="http://schemas.microsoft.com/office/drawing/2010/main"/>
              </a:ext>
            </a:extLst>
          </a:blip>
          <a:stretch>
            <a:fillRect/>
          </a:stretch>
        </p:blipFill>
        <p:spPr>
          <a:xfrm>
            <a:off x="6783296" y="6332817"/>
            <a:ext cx="1190641" cy="402184"/>
          </a:xfrm>
          <a:prstGeom prst="rect">
            <a:avLst/>
          </a:prstGeom>
        </p:spPr>
      </p:pic>
      <p:sp>
        <p:nvSpPr>
          <p:cNvPr id="2" name="Title Placeholder 1"/>
          <p:cNvSpPr>
            <a:spLocks noGrp="1"/>
          </p:cNvSpPr>
          <p:nvPr>
            <p:ph type="title"/>
          </p:nvPr>
        </p:nvSpPr>
        <p:spPr>
          <a:xfrm>
            <a:off x="628650" y="365126"/>
            <a:ext cx="7955280" cy="1051560"/>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628650" y="1770615"/>
            <a:ext cx="7955280" cy="440634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1" name="Picture 20"/>
          <p:cNvPicPr>
            <a:picLocks noChangeAspect="1"/>
          </p:cNvPicPr>
          <p:nvPr userDrawn="1"/>
        </p:nvPicPr>
        <p:blipFill>
          <a:blip r:embed="rId26" cstate="screen">
            <a:extLst>
              <a:ext uri="{28A0092B-C50C-407E-A947-70E740481C1C}">
                <a14:useLocalDpi xmlns:a14="http://schemas.microsoft.com/office/drawing/2010/main"/>
              </a:ext>
            </a:extLst>
          </a:blip>
          <a:stretch>
            <a:fillRect/>
          </a:stretch>
        </p:blipFill>
        <p:spPr>
          <a:xfrm>
            <a:off x="360324" y="6424484"/>
            <a:ext cx="1890650" cy="228857"/>
          </a:xfrm>
          <a:prstGeom prst="rect">
            <a:avLst/>
          </a:prstGeom>
        </p:spPr>
      </p:pic>
      <p:sp>
        <p:nvSpPr>
          <p:cNvPr id="4" name="Slide Number Placeholder 3"/>
          <p:cNvSpPr>
            <a:spLocks noGrp="1"/>
          </p:cNvSpPr>
          <p:nvPr>
            <p:ph type="sldNum" sz="quarter" idx="4"/>
          </p:nvPr>
        </p:nvSpPr>
        <p:spPr>
          <a:xfrm>
            <a:off x="7686108" y="6356350"/>
            <a:ext cx="1277484" cy="365125"/>
          </a:xfrm>
          <a:prstGeom prst="rect">
            <a:avLst/>
          </a:prstGeom>
        </p:spPr>
        <p:txBody>
          <a:bodyPr vert="horz" lIns="91440" tIns="45720" rIns="91440" bIns="45720" rtlCol="0" anchor="ctr"/>
          <a:lstStyle>
            <a:lvl1pPr algn="r">
              <a:defRPr sz="1400">
                <a:solidFill>
                  <a:schemeClr val="accent3">
                    <a:lumMod val="75000"/>
                    <a:lumOff val="25000"/>
                  </a:schemeClr>
                </a:solidFill>
              </a:defRPr>
            </a:lvl1pPr>
          </a:lstStyle>
          <a:p>
            <a:fld id="{706D636C-90A3-4979-BA37-BAB384B22101}" type="slidenum">
              <a:rPr lang="en-US" smtClean="0"/>
              <a:pPr/>
              <a:t>‹#›</a:t>
            </a:fld>
            <a:endParaRPr lang="en-US"/>
          </a:p>
        </p:txBody>
      </p:sp>
    </p:spTree>
    <p:extLst>
      <p:ext uri="{BB962C8B-B14F-4D97-AF65-F5344CB8AC3E}">
        <p14:creationId xmlns:p14="http://schemas.microsoft.com/office/powerpoint/2010/main" val="2577997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93" r:id="rId10"/>
    <p:sldLayoutId id="2147483684" r:id="rId11"/>
    <p:sldLayoutId id="2147483685" r:id="rId12"/>
    <p:sldLayoutId id="2147483686" r:id="rId13"/>
    <p:sldLayoutId id="2147483702" r:id="rId14"/>
    <p:sldLayoutId id="2147483696" r:id="rId15"/>
    <p:sldLayoutId id="2147483689" r:id="rId16"/>
    <p:sldLayoutId id="2147483701" r:id="rId17"/>
    <p:sldLayoutId id="2147483700" r:id="rId18"/>
    <p:sldLayoutId id="2147483690" r:id="rId19"/>
    <p:sldLayoutId id="2147483695" r:id="rId20"/>
    <p:sldLayoutId id="2147483704" r:id="rId21"/>
    <p:sldLayoutId id="2147483705" r:id="rId22"/>
    <p:sldLayoutId id="2147483707" r:id="rId23"/>
  </p:sldLayoutIdLst>
  <p:hf hdr="0" ftr="0" dt="0"/>
  <p:txStyles>
    <p:titleStyle>
      <a:lvl1pPr algn="l" defTabSz="914400" rtl="0" eaLnBrk="1" latinLnBrk="0" hangingPunct="1">
        <a:lnSpc>
          <a:spcPct val="90000"/>
        </a:lnSpc>
        <a:spcBef>
          <a:spcPct val="0"/>
        </a:spcBef>
        <a:buNone/>
        <a:defRPr lang="en-US" sz="3400" b="1" i="0" u="none" kern="1200"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p:titleStyle>
    <p:bodyStyle>
      <a:lvl1pPr marL="274320" indent="-274320" algn="l" defTabSz="914400" rtl="0" eaLnBrk="1" latinLnBrk="0" hangingPunct="1">
        <a:lnSpc>
          <a:spcPct val="90000"/>
        </a:lnSpc>
        <a:spcBef>
          <a:spcPts val="1800"/>
        </a:spcBef>
        <a:buClr>
          <a:schemeClr val="accent2"/>
        </a:buClr>
        <a:buFont typeface="Wingdings 2" panose="05020102010507070707"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800"/>
        </a:spcBef>
        <a:buClr>
          <a:schemeClr val="bg1">
            <a:lumMod val="65000"/>
          </a:schemeClr>
        </a:buClr>
        <a:buFont typeface="Wingdings 3" panose="05040102010807070707" pitchFamily="18" charset="2"/>
        <a:buChar char="}"/>
        <a:defRPr sz="2400" kern="1200">
          <a:solidFill>
            <a:schemeClr val="accent3">
              <a:lumMod val="90000"/>
              <a:lumOff val="10000"/>
            </a:schemeClr>
          </a:solidFill>
          <a:latin typeface="+mn-lt"/>
          <a:ea typeface="+mn-ea"/>
          <a:cs typeface="+mn-cs"/>
        </a:defRPr>
      </a:lvl2pPr>
      <a:lvl3pPr marL="1097280" indent="-182880" algn="l" defTabSz="914400" rtl="0" eaLnBrk="1" latinLnBrk="0" hangingPunct="1">
        <a:lnSpc>
          <a:spcPct val="90000"/>
        </a:lnSpc>
        <a:spcBef>
          <a:spcPts val="600"/>
        </a:spcBef>
        <a:buClr>
          <a:schemeClr val="accent1"/>
        </a:buClr>
        <a:buFont typeface="Wingdings 3" panose="05040102010807070707" pitchFamily="18" charset="2"/>
        <a:buChar char="ê"/>
        <a:defRPr sz="2000" kern="1200">
          <a:solidFill>
            <a:schemeClr val="accent3">
              <a:lumMod val="90000"/>
              <a:lumOff val="10000"/>
            </a:schemeClr>
          </a:solidFill>
          <a:latin typeface="+mn-lt"/>
          <a:ea typeface="+mn-ea"/>
          <a:cs typeface="+mn-cs"/>
        </a:defRPr>
      </a:lvl3pPr>
      <a:lvl4pPr marL="1554480" indent="-182880" algn="l" defTabSz="914400" rtl="0" eaLnBrk="1" latinLnBrk="0" hangingPunct="1">
        <a:lnSpc>
          <a:spcPct val="90000"/>
        </a:lnSpc>
        <a:spcBef>
          <a:spcPts val="500"/>
        </a:spcBef>
        <a:buClr>
          <a:schemeClr val="accent5"/>
        </a:buClr>
        <a:buFont typeface="Wingdings 3" panose="05040102010807070707" pitchFamily="18" charset="2"/>
        <a:buChar char="ê"/>
        <a:defRPr sz="1800" kern="1200">
          <a:solidFill>
            <a:schemeClr val="accent3">
              <a:lumMod val="90000"/>
              <a:lumOff val="10000"/>
            </a:schemeClr>
          </a:solidFill>
          <a:latin typeface="+mn-lt"/>
          <a:ea typeface="+mn-ea"/>
          <a:cs typeface="+mn-cs"/>
        </a:defRPr>
      </a:lvl4pPr>
      <a:lvl5pPr marL="2011680" indent="-182880" algn="l" defTabSz="914400" rtl="0" eaLnBrk="1" latinLnBrk="0" hangingPunct="1">
        <a:lnSpc>
          <a:spcPct val="90000"/>
        </a:lnSpc>
        <a:spcBef>
          <a:spcPts val="500"/>
        </a:spcBef>
        <a:buFont typeface="Wingdings 3" panose="05040102010807070707" pitchFamily="18" charset="2"/>
        <a:buChar char="ê"/>
        <a:defRPr sz="1800" kern="1200">
          <a:solidFill>
            <a:schemeClr val="accent3">
              <a:lumMod val="90000"/>
              <a:lumOff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E3BC8923-5990-4505-8338-F181A486DCBA}"/>
              </a:ext>
            </a:extLst>
          </p:cNvPr>
          <p:cNvGrpSpPr/>
          <p:nvPr userDrawn="1"/>
        </p:nvGrpSpPr>
        <p:grpSpPr>
          <a:xfrm>
            <a:off x="-1" y="0"/>
            <a:ext cx="9144001" cy="6858000"/>
            <a:chOff x="-1" y="0"/>
            <a:chExt cx="9144001" cy="6858000"/>
          </a:xfrm>
        </p:grpSpPr>
        <p:grpSp>
          <p:nvGrpSpPr>
            <p:cNvPr id="12" name="Group 11"/>
            <p:cNvGrpSpPr>
              <a:grpSpLocks noChangeAspect="1"/>
            </p:cNvGrpSpPr>
            <p:nvPr userDrawn="1"/>
          </p:nvGrpSpPr>
          <p:grpSpPr>
            <a:xfrm>
              <a:off x="8023226" y="2924758"/>
              <a:ext cx="1120774" cy="3933242"/>
              <a:chOff x="8023226" y="2924758"/>
              <a:chExt cx="1120774" cy="3933242"/>
            </a:xfrm>
          </p:grpSpPr>
          <p:sp>
            <p:nvSpPr>
              <p:cNvPr id="13" name="Isosceles Triangle 12"/>
              <p:cNvSpPr/>
              <p:nvPr userDrawn="1"/>
            </p:nvSpPr>
            <p:spPr>
              <a:xfrm>
                <a:off x="8023226" y="2924758"/>
                <a:ext cx="1120774" cy="3933242"/>
              </a:xfrm>
              <a:prstGeom prst="triangle">
                <a:avLst>
                  <a:gd name="adj" fmla="val 100000"/>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p:cNvSpPr/>
              <p:nvPr userDrawn="1"/>
            </p:nvSpPr>
            <p:spPr>
              <a:xfrm>
                <a:off x="8239885" y="3685101"/>
                <a:ext cx="904115" cy="3172899"/>
              </a:xfrm>
              <a:prstGeom prst="triangle">
                <a:avLst>
                  <a:gd name="adj" fmla="val 10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a:grpSpLocks noChangeAspect="1"/>
            </p:cNvGrpSpPr>
            <p:nvPr userDrawn="1"/>
          </p:nvGrpSpPr>
          <p:grpSpPr>
            <a:xfrm rot="16200000" flipV="1">
              <a:off x="837624" y="-837625"/>
              <a:ext cx="667903" cy="2343153"/>
              <a:chOff x="8023226" y="2924758"/>
              <a:chExt cx="1120774" cy="3933243"/>
            </a:xfrm>
          </p:grpSpPr>
          <p:sp>
            <p:nvSpPr>
              <p:cNvPr id="16" name="Isosceles Triangle 15"/>
              <p:cNvSpPr/>
              <p:nvPr userDrawn="1"/>
            </p:nvSpPr>
            <p:spPr>
              <a:xfrm>
                <a:off x="8023226" y="2924758"/>
                <a:ext cx="1120774" cy="3933242"/>
              </a:xfrm>
              <a:prstGeom prst="triangle">
                <a:avLst>
                  <a:gd name="adj" fmla="val 100000"/>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p:cNvSpPr/>
              <p:nvPr userDrawn="1"/>
            </p:nvSpPr>
            <p:spPr>
              <a:xfrm>
                <a:off x="8314926" y="3948449"/>
                <a:ext cx="829074" cy="2909552"/>
              </a:xfrm>
              <a:prstGeom prst="triangle">
                <a:avLst>
                  <a:gd name="adj" fmla="val 10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18" name="Picture 17"/>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6783296" y="6332817"/>
            <a:ext cx="1190641" cy="402184"/>
          </a:xfrm>
          <a:prstGeom prst="rect">
            <a:avLst/>
          </a:prstGeom>
        </p:spPr>
      </p:pic>
      <p:sp>
        <p:nvSpPr>
          <p:cNvPr id="2" name="Title Placeholder 1"/>
          <p:cNvSpPr>
            <a:spLocks noGrp="1"/>
          </p:cNvSpPr>
          <p:nvPr>
            <p:ph type="title"/>
          </p:nvPr>
        </p:nvSpPr>
        <p:spPr>
          <a:xfrm>
            <a:off x="628650" y="365126"/>
            <a:ext cx="7955280" cy="1051560"/>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628650" y="1770615"/>
            <a:ext cx="7955280" cy="440634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1" name="Picture 20"/>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360324" y="6424484"/>
            <a:ext cx="1890650" cy="228857"/>
          </a:xfrm>
          <a:prstGeom prst="rect">
            <a:avLst/>
          </a:prstGeom>
        </p:spPr>
      </p:pic>
      <p:sp>
        <p:nvSpPr>
          <p:cNvPr id="4" name="Slide Number Placeholder 3"/>
          <p:cNvSpPr>
            <a:spLocks noGrp="1"/>
          </p:cNvSpPr>
          <p:nvPr>
            <p:ph type="sldNum" sz="quarter" idx="4"/>
          </p:nvPr>
        </p:nvSpPr>
        <p:spPr>
          <a:xfrm>
            <a:off x="7686108" y="6356350"/>
            <a:ext cx="1277484" cy="365125"/>
          </a:xfrm>
          <a:prstGeom prst="rect">
            <a:avLst/>
          </a:prstGeom>
        </p:spPr>
        <p:txBody>
          <a:bodyPr vert="horz" lIns="91440" tIns="45720" rIns="91440" bIns="45720" rtlCol="0" anchor="ctr"/>
          <a:lstStyle>
            <a:lvl1pPr algn="r">
              <a:defRPr sz="1400">
                <a:solidFill>
                  <a:schemeClr val="accent1">
                    <a:lumMod val="40000"/>
                    <a:lumOff val="60000"/>
                  </a:schemeClr>
                </a:solidFill>
              </a:defRPr>
            </a:lvl1pPr>
          </a:lstStyle>
          <a:p>
            <a:fld id="{706D636C-90A3-4979-BA37-BAB384B22101}" type="slidenum">
              <a:rPr lang="en-US" smtClean="0"/>
              <a:pPr/>
              <a:t>‹#›</a:t>
            </a:fld>
            <a:endParaRPr lang="en-US"/>
          </a:p>
        </p:txBody>
      </p:sp>
    </p:spTree>
    <p:extLst>
      <p:ext uri="{BB962C8B-B14F-4D97-AF65-F5344CB8AC3E}">
        <p14:creationId xmlns:p14="http://schemas.microsoft.com/office/powerpoint/2010/main" val="1584901017"/>
      </p:ext>
    </p:extLst>
  </p:cSld>
  <p:clrMap bg1="lt1" tx1="dk1" bg2="lt2" tx2="dk2" accent1="accent1" accent2="accent2" accent3="accent3" accent4="accent4" accent5="accent5" accent6="accent6" hlink="hlink" folHlink="folHlink"/>
  <p:sldLayoutIdLst>
    <p:sldLayoutId id="2147483697" r:id="rId1"/>
    <p:sldLayoutId id="2147483699" r:id="rId2"/>
    <p:sldLayoutId id="2147483687" r:id="rId3"/>
    <p:sldLayoutId id="2147483692" r:id="rId4"/>
    <p:sldLayoutId id="2147483683" r:id="rId5"/>
  </p:sldLayoutIdLst>
  <p:hf hdr="0" ftr="0" dt="0"/>
  <p:txStyles>
    <p:titleStyle>
      <a:lvl1pPr algn="l" defTabSz="914400" rtl="0" eaLnBrk="1" latinLnBrk="0" hangingPunct="1">
        <a:lnSpc>
          <a:spcPct val="90000"/>
        </a:lnSpc>
        <a:spcBef>
          <a:spcPct val="0"/>
        </a:spcBef>
        <a:buNone/>
        <a:defRPr lang="en-US" sz="3400" b="1" kern="1200"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p:titleStyle>
    <p:bodyStyle>
      <a:lvl1pPr marL="274320" indent="-274320" algn="l" defTabSz="914400" rtl="0" eaLnBrk="1" latinLnBrk="0" hangingPunct="1">
        <a:lnSpc>
          <a:spcPct val="90000"/>
        </a:lnSpc>
        <a:spcBef>
          <a:spcPts val="1800"/>
        </a:spcBef>
        <a:buClr>
          <a:schemeClr val="accent2"/>
        </a:buClr>
        <a:buFont typeface="Wingdings 2" panose="05020102010507070707"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800"/>
        </a:spcBef>
        <a:buClr>
          <a:schemeClr val="bg1">
            <a:lumMod val="65000"/>
          </a:schemeClr>
        </a:buClr>
        <a:buFont typeface="Wingdings 3" panose="05040102010807070707" pitchFamily="18" charset="2"/>
        <a:buChar char="}"/>
        <a:defRPr sz="2400" kern="1200">
          <a:solidFill>
            <a:schemeClr val="accent3">
              <a:lumMod val="90000"/>
              <a:lumOff val="10000"/>
            </a:schemeClr>
          </a:solidFill>
          <a:latin typeface="+mn-lt"/>
          <a:ea typeface="+mn-ea"/>
          <a:cs typeface="+mn-cs"/>
        </a:defRPr>
      </a:lvl2pPr>
      <a:lvl3pPr marL="1097280" indent="-182880" algn="l" defTabSz="914400" rtl="0" eaLnBrk="1" latinLnBrk="0" hangingPunct="1">
        <a:lnSpc>
          <a:spcPct val="90000"/>
        </a:lnSpc>
        <a:spcBef>
          <a:spcPts val="600"/>
        </a:spcBef>
        <a:buClr>
          <a:schemeClr val="accent1"/>
        </a:buClr>
        <a:buFont typeface="Wingdings 3" panose="05040102010807070707" pitchFamily="18" charset="2"/>
        <a:buChar char="ê"/>
        <a:defRPr sz="2000" kern="1200">
          <a:solidFill>
            <a:schemeClr val="accent3">
              <a:lumMod val="90000"/>
              <a:lumOff val="10000"/>
            </a:schemeClr>
          </a:solidFill>
          <a:latin typeface="+mn-lt"/>
          <a:ea typeface="+mn-ea"/>
          <a:cs typeface="+mn-cs"/>
        </a:defRPr>
      </a:lvl3pPr>
      <a:lvl4pPr marL="1554480" indent="-182880" algn="l" defTabSz="914400" rtl="0" eaLnBrk="1" latinLnBrk="0" hangingPunct="1">
        <a:lnSpc>
          <a:spcPct val="90000"/>
        </a:lnSpc>
        <a:spcBef>
          <a:spcPts val="500"/>
        </a:spcBef>
        <a:buClr>
          <a:schemeClr val="accent5"/>
        </a:buClr>
        <a:buFont typeface="Wingdings 3" panose="05040102010807070707" pitchFamily="18" charset="2"/>
        <a:buChar char="ê"/>
        <a:defRPr sz="1800" kern="1200">
          <a:solidFill>
            <a:schemeClr val="accent3">
              <a:lumMod val="90000"/>
              <a:lumOff val="10000"/>
            </a:schemeClr>
          </a:solidFill>
          <a:latin typeface="+mn-lt"/>
          <a:ea typeface="+mn-ea"/>
          <a:cs typeface="+mn-cs"/>
        </a:defRPr>
      </a:lvl4pPr>
      <a:lvl5pPr marL="2011680" indent="-182880" algn="l" defTabSz="914400" rtl="0" eaLnBrk="1" latinLnBrk="0" hangingPunct="1">
        <a:lnSpc>
          <a:spcPct val="90000"/>
        </a:lnSpc>
        <a:spcBef>
          <a:spcPts val="500"/>
        </a:spcBef>
        <a:buFont typeface="Wingdings 3" panose="05040102010807070707" pitchFamily="18" charset="2"/>
        <a:buChar char="ê"/>
        <a:defRPr sz="1800" kern="1200">
          <a:solidFill>
            <a:schemeClr val="accent3">
              <a:lumMod val="90000"/>
              <a:lumOff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0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mailto:Malone.Avery@dol.gov" TargetMode="Externa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www.doleta.gov/grants/financial_reporting.cfm"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hyperlink" Target="https://grantsapplicationandmanagement.workforcegps.org/" TargetMode="Externa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hyperlink" Target="https://grantsapplicationandmanagement.workforcegps.org/" TargetMode="External"/><Relationship Id="rId2" Type="http://schemas.openxmlformats.org/officeDocument/2006/relationships/image" Target="../media/image34.png"/><Relationship Id="rId1" Type="http://schemas.openxmlformats.org/officeDocument/2006/relationships/slideLayout" Target="../slideLayouts/slideLayout23.xml"/><Relationship Id="rId4" Type="http://schemas.openxmlformats.org/officeDocument/2006/relationships/image" Target="../media/image35.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6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mailto:Strama.Deborah@dol.gov" TargetMode="External"/><Relationship Id="rId1" Type="http://schemas.openxmlformats.org/officeDocument/2006/relationships/slideLayout" Target="../slideLayouts/slideLayout19.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6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5.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hyperlink" Target="http://www.etareports.doleta.gov/grant_closeout.cfm" TargetMode="Externa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www.ecfr.gov/" TargetMode="Externa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8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8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8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hyperlink" Target="mailto:etareporting.auto-email@dol.gov" TargetMode="Externa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706D636C-90A3-4979-BA37-BAB384B22101}" type="slidenum">
              <a:rPr lang="en-US" smtClean="0"/>
              <a:pPr/>
              <a:t>1</a:t>
            </a:fld>
            <a:endParaRPr lang="en-US"/>
          </a:p>
        </p:txBody>
      </p:sp>
    </p:spTree>
    <p:extLst>
      <p:ext uri="{BB962C8B-B14F-4D97-AF65-F5344CB8AC3E}">
        <p14:creationId xmlns:p14="http://schemas.microsoft.com/office/powerpoint/2010/main" val="12587493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16183" y="136526"/>
            <a:ext cx="4193178" cy="608057"/>
          </a:xfrm>
        </p:spPr>
        <p:txBody>
          <a:bodyPr/>
          <a:lstStyle/>
          <a:p>
            <a:pPr algn="ctr"/>
            <a:r>
              <a:rPr lang="en-US" dirty="0">
                <a:solidFill>
                  <a:schemeClr val="accent1">
                    <a:lumMod val="75000"/>
                  </a:schemeClr>
                </a:solidFill>
              </a:rPr>
              <a:t>DOL Exceptions </a:t>
            </a:r>
          </a:p>
        </p:txBody>
      </p:sp>
      <p:sp>
        <p:nvSpPr>
          <p:cNvPr id="3" name="Content Placeholder 2"/>
          <p:cNvSpPr>
            <a:spLocks noGrp="1"/>
          </p:cNvSpPr>
          <p:nvPr>
            <p:ph idx="1"/>
          </p:nvPr>
        </p:nvSpPr>
        <p:spPr>
          <a:xfrm>
            <a:off x="537210" y="1052158"/>
            <a:ext cx="7955280" cy="4406348"/>
          </a:xfrm>
        </p:spPr>
        <p:txBody>
          <a:bodyPr>
            <a:normAutofit/>
          </a:bodyPr>
          <a:lstStyle/>
          <a:p>
            <a:r>
              <a:rPr lang="en-US" dirty="0"/>
              <a:t>The Department of Labor’s (DOL) adoption of the Office of Management and Budget (OMB) Guidance in the Uniform Administrative Requirements, Cost Principles, and Audit Requirements for Federal Awards is found at </a:t>
            </a:r>
            <a:r>
              <a:rPr lang="en-US" dirty="0">
                <a:solidFill>
                  <a:srgbClr val="0070C0"/>
                </a:solidFill>
              </a:rPr>
              <a:t>2 CFR 2900</a:t>
            </a:r>
            <a:r>
              <a:rPr lang="en-US" dirty="0"/>
              <a:t>. </a:t>
            </a:r>
          </a:p>
          <a:p>
            <a:pPr lvl="1">
              <a:buClr>
                <a:srgbClr val="C00000"/>
              </a:buClr>
              <a:buFont typeface="Wingdings" panose="05000000000000000000" pitchFamily="2" charset="2"/>
              <a:buChar char="Ø"/>
            </a:pPr>
            <a:r>
              <a:rPr lang="en-US" sz="2000" i="1" u="sng" dirty="0"/>
              <a:t>except</a:t>
            </a:r>
            <a:r>
              <a:rPr lang="en-US" sz="2000" i="1" dirty="0"/>
              <a:t> to the extent that an agency can demonstrate that any conflicting agency requirements are required by statute or regulations, or consistent with longstanding practice and approved by OMB.</a:t>
            </a:r>
          </a:p>
          <a:p>
            <a:pPr lvl="2"/>
            <a:r>
              <a:rPr lang="en-US" sz="1800" i="1" dirty="0"/>
              <a:t>22 exceptions were approved for DOL</a:t>
            </a:r>
          </a:p>
        </p:txBody>
      </p:sp>
    </p:spTree>
    <p:extLst>
      <p:ext uri="{BB962C8B-B14F-4D97-AF65-F5344CB8AC3E}">
        <p14:creationId xmlns:p14="http://schemas.microsoft.com/office/powerpoint/2010/main" val="581340169"/>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706D636C-90A3-4979-BA37-BAB384B22101}" type="slidenum">
              <a:rPr lang="en-US" smtClean="0"/>
              <a:pPr/>
              <a:t>100</a:t>
            </a:fld>
            <a:endParaRPr lang="en-US"/>
          </a:p>
        </p:txBody>
      </p:sp>
    </p:spTree>
    <p:extLst>
      <p:ext uri="{BB962C8B-B14F-4D97-AF65-F5344CB8AC3E}">
        <p14:creationId xmlns:p14="http://schemas.microsoft.com/office/powerpoint/2010/main" val="367203754"/>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Did you learn something new from this session </a:t>
            </a:r>
          </a:p>
        </p:txBody>
      </p:sp>
      <p:sp>
        <p:nvSpPr>
          <p:cNvPr id="4" name="Content Placeholder 3"/>
          <p:cNvSpPr>
            <a:spLocks noGrp="1"/>
          </p:cNvSpPr>
          <p:nvPr>
            <p:ph idx="1"/>
          </p:nvPr>
        </p:nvSpPr>
        <p:spPr/>
        <p:txBody>
          <a:bodyPr/>
          <a:lstStyle/>
          <a:p>
            <a:r>
              <a:rPr lang="en-US" dirty="0"/>
              <a:t>Yes</a:t>
            </a:r>
          </a:p>
          <a:p>
            <a:r>
              <a:rPr lang="en-US" dirty="0"/>
              <a:t>No</a:t>
            </a:r>
          </a:p>
          <a:p>
            <a:r>
              <a:rPr lang="en-US" dirty="0"/>
              <a:t>Not sure, let me think about it</a:t>
            </a:r>
          </a:p>
        </p:txBody>
      </p:sp>
      <p:sp>
        <p:nvSpPr>
          <p:cNvPr id="2" name="Slide Number Placeholder 1"/>
          <p:cNvSpPr>
            <a:spLocks noGrp="1"/>
          </p:cNvSpPr>
          <p:nvPr>
            <p:ph type="sldNum" sz="quarter" idx="10"/>
          </p:nvPr>
        </p:nvSpPr>
        <p:spPr/>
        <p:txBody>
          <a:bodyPr/>
          <a:lstStyle/>
          <a:p>
            <a:fld id="{706D636C-90A3-4979-BA37-BAB384B22101}" type="slidenum">
              <a:rPr lang="en-US" smtClean="0"/>
              <a:pPr/>
              <a:t>101</a:t>
            </a:fld>
            <a:endParaRPr lang="en-US"/>
          </a:p>
        </p:txBody>
      </p:sp>
    </p:spTree>
    <p:extLst>
      <p:ext uri="{BB962C8B-B14F-4D97-AF65-F5344CB8AC3E}">
        <p14:creationId xmlns:p14="http://schemas.microsoft.com/office/powerpoint/2010/main" val="251519839"/>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6EC64D59-29FA-4179-A338-CB713E8B3EEB}"/>
              </a:ext>
            </a:extLst>
          </p:cNvPr>
          <p:cNvSpPr>
            <a:spLocks noGrp="1"/>
          </p:cNvSpPr>
          <p:nvPr>
            <p:ph idx="1"/>
          </p:nvPr>
        </p:nvSpPr>
        <p:spPr>
          <a:xfrm>
            <a:off x="4251960" y="2336074"/>
            <a:ext cx="4199709" cy="2360023"/>
          </a:xfrm>
        </p:spPr>
        <p:txBody>
          <a:bodyPr>
            <a:normAutofit lnSpcReduction="10000"/>
          </a:bodyPr>
          <a:lstStyle/>
          <a:p>
            <a:pPr lvl="2"/>
            <a:endParaRPr lang="en-US" sz="1600" dirty="0"/>
          </a:p>
          <a:p>
            <a:pPr lvl="2" algn="ctr"/>
            <a:r>
              <a:rPr lang="en-US" sz="2800" dirty="0">
                <a:solidFill>
                  <a:srgbClr val="C00000"/>
                </a:solidFill>
              </a:rPr>
              <a:t>Avery Malone</a:t>
            </a:r>
          </a:p>
          <a:p>
            <a:pPr lvl="2" algn="ctr"/>
            <a:r>
              <a:rPr lang="en-US" sz="1900" dirty="0"/>
              <a:t>Closeout Resolution Specialist (Grant Officer)</a:t>
            </a:r>
          </a:p>
          <a:p>
            <a:pPr algn="ctr">
              <a:lnSpc>
                <a:spcPct val="100000"/>
              </a:lnSpc>
              <a:spcBef>
                <a:spcPts val="0"/>
              </a:spcBef>
            </a:pPr>
            <a:r>
              <a:rPr lang="en-US" sz="1900" dirty="0">
                <a:solidFill>
                  <a:schemeClr val="tx1"/>
                </a:solidFill>
              </a:rPr>
              <a:t>Office of Management and Administrative Services</a:t>
            </a:r>
          </a:p>
          <a:p>
            <a:pPr algn="ctr">
              <a:lnSpc>
                <a:spcPct val="100000"/>
              </a:lnSpc>
              <a:spcBef>
                <a:spcPts val="0"/>
              </a:spcBef>
            </a:pPr>
            <a:r>
              <a:rPr lang="en-US" sz="1900" dirty="0">
                <a:solidFill>
                  <a:schemeClr val="tx1"/>
                </a:solidFill>
              </a:rPr>
              <a:t> Office of Grants Management</a:t>
            </a:r>
          </a:p>
          <a:p>
            <a:pPr lvl="2" algn="ctr"/>
            <a:r>
              <a:rPr lang="en-US" sz="1800" dirty="0">
                <a:hlinkClick r:id="rId2"/>
              </a:rPr>
              <a:t>Malone.Avery@dol.gov</a:t>
            </a:r>
            <a:endParaRPr lang="en-US" sz="1800" dirty="0"/>
          </a:p>
          <a:p>
            <a:pPr lvl="2"/>
            <a:endParaRPr lang="en-US" dirty="0"/>
          </a:p>
          <a:p>
            <a:pPr lvl="2"/>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35905" y="4614774"/>
            <a:ext cx="1431818" cy="1377492"/>
          </a:xfrm>
          <a:prstGeom prst="rect">
            <a:avLst/>
          </a:prstGeom>
        </p:spPr>
      </p:pic>
    </p:spTree>
    <p:extLst>
      <p:ext uri="{BB962C8B-B14F-4D97-AF65-F5344CB8AC3E}">
        <p14:creationId xmlns:p14="http://schemas.microsoft.com/office/powerpoint/2010/main" val="42454201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8332470" cy="771343"/>
          </a:xfrm>
        </p:spPr>
        <p:txBody>
          <a:bodyPr>
            <a:normAutofit fontScale="90000"/>
          </a:bodyPr>
          <a:lstStyle/>
          <a:p>
            <a:pPr algn="ctr"/>
            <a:r>
              <a:rPr lang="en-US" dirty="0">
                <a:solidFill>
                  <a:schemeClr val="accent1">
                    <a:lumMod val="75000"/>
                  </a:schemeClr>
                </a:solidFill>
              </a:rPr>
              <a:t>Non-Federal Entity</a:t>
            </a:r>
            <a:br>
              <a:rPr lang="en-US" b="1" dirty="0">
                <a:solidFill>
                  <a:schemeClr val="accent1">
                    <a:lumMod val="75000"/>
                  </a:schemeClr>
                </a:solidFill>
              </a:rPr>
            </a:br>
            <a:r>
              <a:rPr lang="en-US" sz="2000" i="1" dirty="0">
                <a:solidFill>
                  <a:schemeClr val="accent1">
                    <a:lumMod val="75000"/>
                  </a:schemeClr>
                </a:solidFill>
              </a:rPr>
              <a:t>Only applicable to DOL grants</a:t>
            </a:r>
          </a:p>
        </p:txBody>
      </p:sp>
      <p:sp>
        <p:nvSpPr>
          <p:cNvPr id="5" name="TextBox 4"/>
          <p:cNvSpPr txBox="1"/>
          <p:nvPr/>
        </p:nvSpPr>
        <p:spPr>
          <a:xfrm>
            <a:off x="350787" y="1503997"/>
            <a:ext cx="8213496" cy="3598136"/>
          </a:xfrm>
          <a:prstGeom prst="rect">
            <a:avLst/>
          </a:prstGeom>
          <a:noFill/>
        </p:spPr>
        <p:txBody>
          <a:bodyPr wrap="square" rtlCol="0">
            <a:noAutofit/>
          </a:bodyPr>
          <a:lstStyle/>
          <a:p>
            <a:pPr lvl="1"/>
            <a:r>
              <a:rPr lang="en-US" dirty="0">
                <a:solidFill>
                  <a:srgbClr val="002060"/>
                </a:solidFill>
              </a:rPr>
              <a:t> </a:t>
            </a:r>
            <a:endParaRPr lang="en-US" b="1" dirty="0">
              <a:solidFill>
                <a:srgbClr val="002060"/>
              </a:solidFill>
            </a:endParaRPr>
          </a:p>
          <a:p>
            <a:pPr lvl="1"/>
            <a:r>
              <a:rPr lang="en-US" sz="2400" b="1" dirty="0"/>
              <a:t>Non-Federal Entity (NFE):  </a:t>
            </a:r>
            <a:r>
              <a:rPr lang="en-US" sz="2400" dirty="0"/>
              <a:t>Defined in </a:t>
            </a:r>
            <a:r>
              <a:rPr lang="en-US" sz="2400" b="1" dirty="0"/>
              <a:t>2 CFR 2900.2 </a:t>
            </a:r>
            <a:r>
              <a:rPr lang="en-US" sz="2400" dirty="0"/>
              <a:t>as a  State, local government, Indian tribe, institution of higher education (IHE), for-profit entity, foreign public entity, foreign organization or nonprofit organization that carries out a Federal award as a recipient or </a:t>
            </a:r>
            <a:r>
              <a:rPr lang="en-US" sz="2400" dirty="0" err="1"/>
              <a:t>subrecipient</a:t>
            </a:r>
            <a:r>
              <a:rPr lang="en-US" sz="2400" dirty="0"/>
              <a:t>.  </a:t>
            </a: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13432605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955280" cy="706028"/>
          </a:xfrm>
        </p:spPr>
        <p:txBody>
          <a:bodyPr>
            <a:normAutofit/>
          </a:bodyPr>
          <a:lstStyle/>
          <a:p>
            <a:r>
              <a:rPr lang="en-US" dirty="0">
                <a:solidFill>
                  <a:schemeClr val="accent1">
                    <a:lumMod val="75000"/>
                  </a:schemeClr>
                </a:solidFill>
              </a:rPr>
              <a:t>Pass Through Entity &amp; Subrecipient </a:t>
            </a:r>
          </a:p>
        </p:txBody>
      </p:sp>
      <p:sp>
        <p:nvSpPr>
          <p:cNvPr id="3" name="Rectangle 2"/>
          <p:cNvSpPr/>
          <p:nvPr/>
        </p:nvSpPr>
        <p:spPr>
          <a:xfrm>
            <a:off x="-91440" y="1365069"/>
            <a:ext cx="8791302" cy="3785652"/>
          </a:xfrm>
          <a:prstGeom prst="rect">
            <a:avLst/>
          </a:prstGeom>
        </p:spPr>
        <p:txBody>
          <a:bodyPr wrap="square">
            <a:spAutoFit/>
          </a:bodyPr>
          <a:lstStyle/>
          <a:p>
            <a:pPr marL="1257300" lvl="2" indent="-342900">
              <a:buClr>
                <a:schemeClr val="accent2"/>
              </a:buClr>
              <a:buFont typeface="Wingdings" panose="05000000000000000000" pitchFamily="2" charset="2"/>
              <a:buChar char="§"/>
            </a:pPr>
            <a:r>
              <a:rPr lang="en-US" sz="2400" b="1" dirty="0"/>
              <a:t>Pass-Through Entity (PTE): </a:t>
            </a:r>
          </a:p>
          <a:p>
            <a:pPr lvl="3">
              <a:buClr>
                <a:schemeClr val="accent2"/>
              </a:buClr>
            </a:pPr>
            <a:r>
              <a:rPr lang="en-US" sz="2400" dirty="0"/>
              <a:t>a non-Federal entity that provides a subaward to a </a:t>
            </a:r>
            <a:r>
              <a:rPr lang="en-US" sz="2400" dirty="0" err="1"/>
              <a:t>subrecipient</a:t>
            </a:r>
            <a:r>
              <a:rPr lang="en-US" sz="2400" dirty="0"/>
              <a:t> to carry out part of a Federal award.</a:t>
            </a:r>
          </a:p>
          <a:p>
            <a:pPr lvl="3">
              <a:buClr>
                <a:schemeClr val="accent2"/>
              </a:buClr>
            </a:pPr>
            <a:r>
              <a:rPr lang="en-US" sz="2400" b="1" dirty="0"/>
              <a:t>2 CFR 200.74</a:t>
            </a:r>
          </a:p>
          <a:p>
            <a:pPr lvl="2"/>
            <a:endParaRPr lang="en-US" sz="2400" b="1" dirty="0"/>
          </a:p>
          <a:p>
            <a:pPr marL="1257300" lvl="2" indent="-342900">
              <a:buClr>
                <a:schemeClr val="accent2"/>
              </a:buClr>
              <a:buFont typeface="Wingdings" panose="05000000000000000000" pitchFamily="2" charset="2"/>
              <a:buChar char="§"/>
            </a:pPr>
            <a:r>
              <a:rPr lang="en-US" sz="2400" b="1" dirty="0"/>
              <a:t>Subrecipient:</a:t>
            </a:r>
          </a:p>
          <a:p>
            <a:pPr lvl="3"/>
            <a:r>
              <a:rPr lang="en-US" sz="2400" dirty="0"/>
              <a:t>a non-Federal entity that receives a subaward from a pass-through entity to carry out part of a Federal program, but does not include an individual that is a beneficiary of a such program. </a:t>
            </a:r>
            <a:r>
              <a:rPr lang="en-US" sz="2400" b="1" dirty="0"/>
              <a:t>2 CFR 200.93</a:t>
            </a:r>
          </a:p>
        </p:txBody>
      </p:sp>
    </p:spTree>
    <p:extLst>
      <p:ext uri="{BB962C8B-B14F-4D97-AF65-F5344CB8AC3E}">
        <p14:creationId xmlns:p14="http://schemas.microsoft.com/office/powerpoint/2010/main" val="13150240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706D636C-90A3-4979-BA37-BAB384B22101}" type="slidenum">
              <a:rPr lang="en-US" smtClean="0"/>
              <a:pPr/>
              <a:t>13</a:t>
            </a:fld>
            <a:endParaRPr lang="en-US"/>
          </a:p>
        </p:txBody>
      </p:sp>
    </p:spTree>
    <p:extLst>
      <p:ext uri="{BB962C8B-B14F-4D97-AF65-F5344CB8AC3E}">
        <p14:creationId xmlns:p14="http://schemas.microsoft.com/office/powerpoint/2010/main" val="11794997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6088" y="1926772"/>
            <a:ext cx="7598826" cy="2451067"/>
          </a:xfrm>
        </p:spPr>
        <p:txBody>
          <a:bodyPr>
            <a:normAutofit/>
          </a:bodyPr>
          <a:lstStyle/>
          <a:p>
            <a:pPr algn="ctr"/>
            <a:r>
              <a:rPr lang="en-US" altLang="en-US" sz="4400" b="1" dirty="0">
                <a:solidFill>
                  <a:schemeClr val="accent1">
                    <a:lumMod val="75000"/>
                  </a:schemeClr>
                </a:solidFill>
              </a:rPr>
              <a:t>Standards for Financial </a:t>
            </a:r>
            <a:br>
              <a:rPr lang="en-US" altLang="en-US" sz="4400" b="1" dirty="0">
                <a:solidFill>
                  <a:schemeClr val="accent1">
                    <a:lumMod val="75000"/>
                  </a:schemeClr>
                </a:solidFill>
              </a:rPr>
            </a:br>
            <a:r>
              <a:rPr lang="en-US" altLang="en-US" sz="4400" b="1" dirty="0">
                <a:solidFill>
                  <a:schemeClr val="accent1">
                    <a:lumMod val="75000"/>
                  </a:schemeClr>
                </a:solidFill>
              </a:rPr>
              <a:t>and </a:t>
            </a:r>
            <a:br>
              <a:rPr lang="en-US" altLang="en-US" sz="4400" b="1" dirty="0">
                <a:solidFill>
                  <a:schemeClr val="accent1">
                    <a:lumMod val="75000"/>
                  </a:schemeClr>
                </a:solidFill>
              </a:rPr>
            </a:br>
            <a:r>
              <a:rPr lang="en-US" altLang="en-US" sz="4400" b="1" dirty="0">
                <a:solidFill>
                  <a:schemeClr val="accent1">
                    <a:lumMod val="75000"/>
                  </a:schemeClr>
                </a:solidFill>
              </a:rPr>
              <a:t>Program Management</a:t>
            </a:r>
            <a:br>
              <a:rPr lang="en-US" altLang="en-US" b="1" dirty="0">
                <a:solidFill>
                  <a:schemeClr val="accent1">
                    <a:lumMod val="75000"/>
                  </a:schemeClr>
                </a:solidFill>
                <a:effectLst>
                  <a:outerShdw blurRad="38100" dist="38100" dir="2700000" algn="tl">
                    <a:srgbClr val="000000">
                      <a:alpha val="43137"/>
                    </a:srgbClr>
                  </a:outerShdw>
                </a:effectLst>
                <a:cs typeface="Arial" panose="020B0604020202020204" pitchFamily="34" charset="0"/>
              </a:rPr>
            </a:br>
            <a:endParaRPr lang="en-US" dirty="0">
              <a:solidFill>
                <a:schemeClr val="accent1">
                  <a:lumMod val="75000"/>
                </a:schemeClr>
              </a:solidFill>
            </a:endParaRPr>
          </a:p>
        </p:txBody>
      </p:sp>
    </p:spTree>
    <p:extLst>
      <p:ext uri="{BB962C8B-B14F-4D97-AF65-F5344CB8AC3E}">
        <p14:creationId xmlns:p14="http://schemas.microsoft.com/office/powerpoint/2010/main" val="24080293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3508" y="168366"/>
            <a:ext cx="8830491" cy="811348"/>
          </a:xfrm>
        </p:spPr>
        <p:txBody>
          <a:bodyPr>
            <a:noAutofit/>
          </a:bodyPr>
          <a:lstStyle/>
          <a:p>
            <a:pPr>
              <a:defRPr/>
            </a:pPr>
            <a:r>
              <a:rPr lang="en-US" altLang="en-US" sz="2800" b="1" dirty="0">
                <a:solidFill>
                  <a:schemeClr val="accent1">
                    <a:lumMod val="75000"/>
                  </a:schemeClr>
                </a:solidFill>
              </a:rPr>
              <a:t>Standards for Financial and Program Management</a:t>
            </a:r>
          </a:p>
        </p:txBody>
      </p:sp>
      <p:sp>
        <p:nvSpPr>
          <p:cNvPr id="48130" name="Content Placeholder 2"/>
          <p:cNvSpPr>
            <a:spLocks noGrp="1"/>
          </p:cNvSpPr>
          <p:nvPr>
            <p:ph idx="1"/>
          </p:nvPr>
        </p:nvSpPr>
        <p:spPr>
          <a:xfrm>
            <a:off x="483326" y="1271847"/>
            <a:ext cx="7935685" cy="4221084"/>
          </a:xfrm>
        </p:spPr>
        <p:txBody>
          <a:bodyPr>
            <a:normAutofit fontScale="85000" lnSpcReduction="20000"/>
          </a:bodyPr>
          <a:lstStyle/>
          <a:p>
            <a:pPr>
              <a:buFont typeface="Wingdings" panose="05000000000000000000" pitchFamily="2" charset="2"/>
              <a:buChar char="§"/>
              <a:defRPr/>
            </a:pPr>
            <a:r>
              <a:rPr lang="en-US" sz="2200" dirty="0">
                <a:ea typeface="MS PGothic" charset="0"/>
              </a:rPr>
              <a:t>200.300 Statutory and national policy requirements</a:t>
            </a:r>
          </a:p>
          <a:p>
            <a:pPr>
              <a:buFont typeface="Wingdings" panose="05000000000000000000" pitchFamily="2" charset="2"/>
              <a:buChar char="§"/>
              <a:defRPr/>
            </a:pPr>
            <a:r>
              <a:rPr lang="en-US" sz="2200" b="1" dirty="0">
                <a:ea typeface="MS PGothic" charset="0"/>
              </a:rPr>
              <a:t>200.301 Performance measurement</a:t>
            </a:r>
          </a:p>
          <a:p>
            <a:pPr>
              <a:buFont typeface="Wingdings" panose="05000000000000000000" pitchFamily="2" charset="2"/>
              <a:buChar char="§"/>
              <a:defRPr/>
            </a:pPr>
            <a:r>
              <a:rPr lang="en-US" sz="2200" dirty="0">
                <a:ea typeface="MS PGothic" charset="0"/>
              </a:rPr>
              <a:t>200.302 Financial management</a:t>
            </a:r>
          </a:p>
          <a:p>
            <a:pPr>
              <a:buFont typeface="Wingdings" panose="05000000000000000000" pitchFamily="2" charset="2"/>
              <a:buChar char="§"/>
              <a:defRPr/>
            </a:pPr>
            <a:r>
              <a:rPr lang="en-US" sz="2200" b="1" dirty="0">
                <a:ea typeface="MS PGothic" charset="0"/>
              </a:rPr>
              <a:t>200.303 Internal controls</a:t>
            </a:r>
          </a:p>
          <a:p>
            <a:pPr>
              <a:buFont typeface="Wingdings" panose="05000000000000000000" pitchFamily="2" charset="2"/>
              <a:buChar char="§"/>
              <a:defRPr/>
            </a:pPr>
            <a:r>
              <a:rPr lang="en-US" sz="2200" dirty="0">
                <a:ea typeface="MS PGothic" charset="0"/>
              </a:rPr>
              <a:t>200.304 Bonds</a:t>
            </a:r>
          </a:p>
          <a:p>
            <a:pPr>
              <a:buFont typeface="Wingdings" panose="05000000000000000000" pitchFamily="2" charset="2"/>
              <a:buChar char="§"/>
              <a:defRPr/>
            </a:pPr>
            <a:r>
              <a:rPr lang="en-US" sz="2200" b="1" dirty="0">
                <a:ea typeface="MS PGothic" charset="0"/>
              </a:rPr>
              <a:t>200.305 Payment</a:t>
            </a:r>
          </a:p>
          <a:p>
            <a:pPr>
              <a:buFont typeface="Wingdings" panose="05000000000000000000" pitchFamily="2" charset="2"/>
              <a:buChar char="§"/>
              <a:defRPr/>
            </a:pPr>
            <a:r>
              <a:rPr lang="en-US" sz="2200" b="1" dirty="0">
                <a:ea typeface="MS PGothic" charset="0"/>
              </a:rPr>
              <a:t>200.306 Cost sharing or matching</a:t>
            </a:r>
          </a:p>
          <a:p>
            <a:pPr>
              <a:buFont typeface="Wingdings" panose="05000000000000000000" pitchFamily="2" charset="2"/>
              <a:buChar char="§"/>
              <a:defRPr/>
            </a:pPr>
            <a:r>
              <a:rPr lang="en-US" sz="2200" dirty="0">
                <a:ea typeface="MS PGothic" charset="0"/>
              </a:rPr>
              <a:t>200.307 Program income</a:t>
            </a:r>
          </a:p>
          <a:p>
            <a:pPr>
              <a:buFont typeface="Wingdings" panose="05000000000000000000" pitchFamily="2" charset="2"/>
              <a:buChar char="§"/>
              <a:defRPr/>
            </a:pPr>
            <a:r>
              <a:rPr lang="en-US" sz="2200" b="1" dirty="0">
                <a:ea typeface="MS PGothic" charset="0"/>
              </a:rPr>
              <a:t>200.308 Revision of budget and program plans</a:t>
            </a:r>
          </a:p>
          <a:p>
            <a:pPr>
              <a:buFont typeface="Wingdings" panose="05000000000000000000" pitchFamily="2" charset="2"/>
              <a:buChar char="§"/>
              <a:defRPr/>
            </a:pPr>
            <a:r>
              <a:rPr lang="en-US" sz="2200" dirty="0">
                <a:ea typeface="MS PGothic" charset="0"/>
              </a:rPr>
              <a:t>200.309 Period of performance.	</a:t>
            </a:r>
          </a:p>
        </p:txBody>
      </p:sp>
    </p:spTree>
    <p:extLst>
      <p:ext uri="{BB962C8B-B14F-4D97-AF65-F5344CB8AC3E}">
        <p14:creationId xmlns:p14="http://schemas.microsoft.com/office/powerpoint/2010/main" val="37036635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4370" y="0"/>
            <a:ext cx="7955280" cy="1051560"/>
          </a:xfrm>
        </p:spPr>
        <p:txBody>
          <a:bodyPr/>
          <a:lstStyle/>
          <a:p>
            <a:r>
              <a:rPr lang="en-US" dirty="0">
                <a:solidFill>
                  <a:schemeClr val="accent1">
                    <a:lumMod val="75000"/>
                  </a:schemeClr>
                </a:solidFill>
              </a:rPr>
              <a:t>Financial Management Systems</a:t>
            </a:r>
          </a:p>
        </p:txBody>
      </p:sp>
      <p:sp>
        <p:nvSpPr>
          <p:cNvPr id="3" name="Content Placeholder 2"/>
          <p:cNvSpPr>
            <a:spLocks noGrp="1"/>
          </p:cNvSpPr>
          <p:nvPr>
            <p:ph idx="1"/>
          </p:nvPr>
        </p:nvSpPr>
        <p:spPr>
          <a:xfrm>
            <a:off x="674370" y="1274227"/>
            <a:ext cx="7955280" cy="4406348"/>
          </a:xfrm>
        </p:spPr>
        <p:txBody>
          <a:bodyPr/>
          <a:lstStyle/>
          <a:p>
            <a:pPr marL="0" indent="0">
              <a:buFont typeface="Wingdings" panose="05000000000000000000" pitchFamily="2" charset="2"/>
              <a:buNone/>
            </a:pPr>
            <a:r>
              <a:rPr lang="en-US" altLang="en-US" dirty="0"/>
              <a:t>Must adhere to 7 separate standards</a:t>
            </a:r>
          </a:p>
          <a:p>
            <a:pPr marL="971550" lvl="1" indent="-514350">
              <a:buClr>
                <a:schemeClr val="accent2"/>
              </a:buClr>
              <a:buSzPct val="65000"/>
              <a:buFont typeface="Arial" panose="020B0604020202020204" pitchFamily="34" charset="0"/>
              <a:buAutoNum type="arabicPeriod"/>
            </a:pPr>
            <a:r>
              <a:rPr lang="en-US" altLang="en-US" dirty="0"/>
              <a:t>Financial Reporting</a:t>
            </a:r>
          </a:p>
          <a:p>
            <a:pPr marL="971550" lvl="1" indent="-514350">
              <a:buClr>
                <a:schemeClr val="accent2"/>
              </a:buClr>
              <a:buSzPct val="65000"/>
              <a:buFont typeface="Arial" panose="020B0604020202020204" pitchFamily="34" charset="0"/>
              <a:buAutoNum type="arabicPeriod"/>
            </a:pPr>
            <a:r>
              <a:rPr lang="en-US" altLang="en-US" dirty="0"/>
              <a:t>Accounting Records</a:t>
            </a:r>
          </a:p>
          <a:p>
            <a:pPr marL="971550" lvl="1" indent="-514350">
              <a:buClr>
                <a:schemeClr val="accent2"/>
              </a:buClr>
              <a:buSzPct val="65000"/>
              <a:buFont typeface="Arial" panose="020B0604020202020204" pitchFamily="34" charset="0"/>
              <a:buAutoNum type="arabicPeriod"/>
            </a:pPr>
            <a:r>
              <a:rPr lang="en-US" altLang="en-US" dirty="0"/>
              <a:t>Internal Controls</a:t>
            </a:r>
          </a:p>
          <a:p>
            <a:pPr marL="971550" lvl="1" indent="-514350">
              <a:buClr>
                <a:schemeClr val="accent2"/>
              </a:buClr>
              <a:buSzPct val="65000"/>
              <a:buFont typeface="Arial" panose="020B0604020202020204" pitchFamily="34" charset="0"/>
              <a:buAutoNum type="arabicPeriod"/>
            </a:pPr>
            <a:r>
              <a:rPr lang="en-US" altLang="en-US" dirty="0"/>
              <a:t>Budget Controls</a:t>
            </a:r>
          </a:p>
          <a:p>
            <a:pPr marL="971550" lvl="1" indent="-514350">
              <a:buClr>
                <a:schemeClr val="accent2"/>
              </a:buClr>
              <a:buSzPct val="65000"/>
              <a:buFont typeface="Arial" panose="020B0604020202020204" pitchFamily="34" charset="0"/>
              <a:buAutoNum type="arabicPeriod"/>
            </a:pPr>
            <a:r>
              <a:rPr lang="en-US" altLang="en-US" dirty="0"/>
              <a:t>Allowable Costs</a:t>
            </a:r>
          </a:p>
          <a:p>
            <a:pPr marL="971550" lvl="1" indent="-514350">
              <a:buClr>
                <a:schemeClr val="accent2"/>
              </a:buClr>
              <a:buSzPct val="65000"/>
              <a:buFont typeface="Arial" panose="020B0604020202020204" pitchFamily="34" charset="0"/>
              <a:buAutoNum type="arabicPeriod"/>
            </a:pPr>
            <a:r>
              <a:rPr lang="en-US" altLang="en-US" dirty="0"/>
              <a:t>Source Documentation</a:t>
            </a:r>
          </a:p>
          <a:p>
            <a:pPr marL="971550" lvl="1" indent="-514350">
              <a:buClr>
                <a:schemeClr val="accent2"/>
              </a:buClr>
              <a:buSzPct val="65000"/>
              <a:buFont typeface="Arial" panose="020B0604020202020204" pitchFamily="34" charset="0"/>
              <a:buAutoNum type="arabicPeriod"/>
            </a:pPr>
            <a:r>
              <a:rPr lang="en-US" altLang="en-US" dirty="0"/>
              <a:t>Cash Management</a:t>
            </a:r>
          </a:p>
          <a:p>
            <a:pPr marL="457200" lvl="1" indent="0">
              <a:buClrTx/>
              <a:buSzPct val="65000"/>
              <a:buNone/>
            </a:pPr>
            <a:endParaRPr lang="en-US" altLang="en-US" dirty="0"/>
          </a:p>
          <a:p>
            <a:endParaRPr lang="en-US" dirty="0"/>
          </a:p>
        </p:txBody>
      </p:sp>
    </p:spTree>
    <p:extLst>
      <p:ext uri="{BB962C8B-B14F-4D97-AF65-F5344CB8AC3E}">
        <p14:creationId xmlns:p14="http://schemas.microsoft.com/office/powerpoint/2010/main" val="20667114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35132"/>
            <a:ext cx="8515350" cy="1077686"/>
          </a:xfrm>
        </p:spPr>
        <p:txBody>
          <a:bodyPr>
            <a:normAutofit fontScale="90000"/>
          </a:bodyPr>
          <a:lstStyle/>
          <a:p>
            <a:r>
              <a:rPr lang="en-US" altLang="en-US" sz="3100" dirty="0">
                <a:solidFill>
                  <a:schemeClr val="accent1">
                    <a:lumMod val="75000"/>
                  </a:schemeClr>
                </a:solidFill>
              </a:rPr>
              <a:t>Are You Ready To Implement The </a:t>
            </a:r>
            <a:r>
              <a:rPr lang="en-US" altLang="en-US" sz="3100" b="1" dirty="0">
                <a:solidFill>
                  <a:srgbClr val="C00000"/>
                </a:solidFill>
              </a:rPr>
              <a:t>SCSEP</a:t>
            </a:r>
            <a:r>
              <a:rPr lang="en-US" altLang="en-US" sz="3100" b="1" dirty="0">
                <a:solidFill>
                  <a:schemeClr val="accent1">
                    <a:lumMod val="75000"/>
                  </a:schemeClr>
                </a:solidFill>
              </a:rPr>
              <a:t> </a:t>
            </a:r>
            <a:r>
              <a:rPr lang="en-US" altLang="en-US" sz="3100" dirty="0">
                <a:solidFill>
                  <a:schemeClr val="accent1">
                    <a:lumMod val="75000"/>
                  </a:schemeClr>
                </a:solidFill>
              </a:rPr>
              <a:t>Grant?  </a:t>
            </a:r>
            <a:br>
              <a:rPr lang="en-US" altLang="en-US" dirty="0"/>
            </a:br>
            <a:endParaRPr lang="en-US" dirty="0"/>
          </a:p>
        </p:txBody>
      </p:sp>
      <p:sp>
        <p:nvSpPr>
          <p:cNvPr id="3" name="Content Placeholder 2"/>
          <p:cNvSpPr>
            <a:spLocks noGrp="1"/>
          </p:cNvSpPr>
          <p:nvPr>
            <p:ph idx="1"/>
          </p:nvPr>
        </p:nvSpPr>
        <p:spPr>
          <a:xfrm>
            <a:off x="439239" y="1169724"/>
            <a:ext cx="7955280" cy="4406348"/>
          </a:xfrm>
        </p:spPr>
        <p:txBody>
          <a:bodyPr>
            <a:normAutofit/>
          </a:bodyPr>
          <a:lstStyle/>
          <a:p>
            <a:r>
              <a:rPr lang="en-US" sz="2400" dirty="0"/>
              <a:t>Is your staff trained on the program objectives and grant requirements?</a:t>
            </a:r>
          </a:p>
          <a:p>
            <a:r>
              <a:rPr lang="en-US" sz="2400" dirty="0"/>
              <a:t>Do you have policies and procedures in place to properly track performance and spending?</a:t>
            </a:r>
          </a:p>
          <a:p>
            <a:r>
              <a:rPr lang="en-US" sz="2400" dirty="0"/>
              <a:t>Are your MIS and accounting systems to reflect the FOA and Uniform Guidance requirements?</a:t>
            </a:r>
          </a:p>
          <a:p>
            <a:r>
              <a:rPr lang="en-US" sz="2400" dirty="0"/>
              <a:t>Look to the Checklist Handout – Uniform Guidance </a:t>
            </a:r>
            <a:r>
              <a:rPr lang="en-US" sz="2400" dirty="0">
                <a:solidFill>
                  <a:srgbClr val="C00000"/>
                </a:solidFill>
              </a:rPr>
              <a:t>Q</a:t>
            </a:r>
            <a:r>
              <a:rPr lang="en-US" sz="2400" dirty="0"/>
              <a:t>uick </a:t>
            </a:r>
            <a:r>
              <a:rPr lang="en-US" sz="2400" dirty="0">
                <a:solidFill>
                  <a:srgbClr val="C00000"/>
                </a:solidFill>
              </a:rPr>
              <a:t>S</a:t>
            </a:r>
            <a:r>
              <a:rPr lang="en-US" sz="2400" dirty="0"/>
              <a:t>tart </a:t>
            </a:r>
            <a:r>
              <a:rPr lang="en-US" sz="2400" dirty="0">
                <a:solidFill>
                  <a:srgbClr val="C00000"/>
                </a:solidFill>
              </a:rPr>
              <a:t>A</a:t>
            </a:r>
            <a:r>
              <a:rPr lang="en-US" sz="2400" dirty="0"/>
              <a:t>ction </a:t>
            </a:r>
            <a:r>
              <a:rPr lang="en-US" sz="2400" dirty="0">
                <a:solidFill>
                  <a:srgbClr val="C00000"/>
                </a:solidFill>
              </a:rPr>
              <a:t>P</a:t>
            </a:r>
            <a:r>
              <a:rPr lang="en-US" sz="2400" dirty="0"/>
              <a:t>lanner (QSAP)</a:t>
            </a:r>
          </a:p>
        </p:txBody>
      </p:sp>
    </p:spTree>
    <p:extLst>
      <p:ext uri="{BB962C8B-B14F-4D97-AF65-F5344CB8AC3E}">
        <p14:creationId xmlns:p14="http://schemas.microsoft.com/office/powerpoint/2010/main" val="38075334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Content Placeholder 2"/>
          <p:cNvSpPr>
            <a:spLocks noGrp="1"/>
          </p:cNvSpPr>
          <p:nvPr>
            <p:ph idx="1"/>
          </p:nvPr>
        </p:nvSpPr>
        <p:spPr>
          <a:xfrm>
            <a:off x="484089" y="1482634"/>
            <a:ext cx="7477497" cy="4525963"/>
          </a:xfrm>
        </p:spPr>
        <p:txBody>
          <a:bodyPr/>
          <a:lstStyle/>
          <a:p>
            <a:r>
              <a:rPr lang="en-US" altLang="en-US" sz="2300" b="1" dirty="0"/>
              <a:t>200.300 Statutory and national policy requirements</a:t>
            </a:r>
          </a:p>
          <a:p>
            <a:pPr lvl="1">
              <a:buClr>
                <a:schemeClr val="accent2"/>
              </a:buClr>
              <a:buFont typeface="Wingdings" panose="05000000000000000000" pitchFamily="2" charset="2"/>
              <a:buChar char="Ø"/>
            </a:pPr>
            <a:r>
              <a:rPr lang="en-US" altLang="en-US" sz="2300" dirty="0"/>
              <a:t>All Federal awards must be expended and in compliance with U.S. statutory and public policies</a:t>
            </a:r>
          </a:p>
          <a:p>
            <a:pPr lvl="2">
              <a:buClr>
                <a:schemeClr val="accent2"/>
              </a:buClr>
              <a:buFont typeface="Arial" panose="020B0604020202020204" pitchFamily="34" charset="0"/>
              <a:buChar char="•"/>
            </a:pPr>
            <a:r>
              <a:rPr lang="en-US" altLang="en-US" sz="2300" dirty="0"/>
              <a:t>FFATA, salary limits, SAM, whistleblower protection and more</a:t>
            </a:r>
          </a:p>
          <a:p>
            <a:r>
              <a:rPr lang="en-US" altLang="en-US" sz="2300" b="1" dirty="0"/>
              <a:t>200.301 Performance measurement</a:t>
            </a:r>
          </a:p>
          <a:p>
            <a:pPr lvl="1">
              <a:buClr>
                <a:schemeClr val="accent2"/>
              </a:buClr>
              <a:buFont typeface="Wingdings" panose="05000000000000000000" pitchFamily="2" charset="2"/>
              <a:buChar char="Ø"/>
            </a:pPr>
            <a:r>
              <a:rPr lang="en-US" altLang="en-US" sz="2300" dirty="0"/>
              <a:t>Require </a:t>
            </a:r>
            <a:r>
              <a:rPr lang="en-US" altLang="en-US" sz="2300" u="sng" dirty="0"/>
              <a:t>performance</a:t>
            </a:r>
            <a:r>
              <a:rPr lang="en-US" altLang="en-US" sz="2300" dirty="0"/>
              <a:t> metrics/goals to </a:t>
            </a:r>
            <a:r>
              <a:rPr lang="en-US" altLang="en-US" sz="2300" u="sng" dirty="0"/>
              <a:t>improve </a:t>
            </a:r>
            <a:r>
              <a:rPr lang="en-US" altLang="en-US" sz="2300" dirty="0"/>
              <a:t>program </a:t>
            </a:r>
            <a:r>
              <a:rPr lang="en-US" altLang="en-US" sz="2300" u="sng" dirty="0"/>
              <a:t>outcomes</a:t>
            </a:r>
            <a:r>
              <a:rPr lang="en-US" altLang="en-US" sz="2300" dirty="0"/>
              <a:t> and use </a:t>
            </a:r>
            <a:r>
              <a:rPr lang="en-US" altLang="en-US" sz="2300" u="sng" dirty="0"/>
              <a:t>cost effective</a:t>
            </a:r>
            <a:r>
              <a:rPr lang="en-US" altLang="en-US" sz="2300" dirty="0"/>
              <a:t> practices </a:t>
            </a:r>
          </a:p>
          <a:p>
            <a:endParaRPr lang="en-US" altLang="en-US" sz="2400" dirty="0"/>
          </a:p>
        </p:txBody>
      </p:sp>
      <p:sp>
        <p:nvSpPr>
          <p:cNvPr id="5" name="Title 1"/>
          <p:cNvSpPr>
            <a:spLocks noGrp="1"/>
          </p:cNvSpPr>
          <p:nvPr>
            <p:ph type="title"/>
          </p:nvPr>
        </p:nvSpPr>
        <p:spPr>
          <a:xfrm>
            <a:off x="254726" y="148771"/>
            <a:ext cx="8889274" cy="870132"/>
          </a:xfrm>
        </p:spPr>
        <p:txBody>
          <a:bodyPr>
            <a:noAutofit/>
          </a:bodyPr>
          <a:lstStyle/>
          <a:p>
            <a:pPr>
              <a:defRPr/>
            </a:pPr>
            <a:r>
              <a:rPr lang="en-US" altLang="en-US" sz="2600" b="1" dirty="0">
                <a:solidFill>
                  <a:schemeClr val="accent1">
                    <a:lumMod val="75000"/>
                  </a:schemeClr>
                </a:solidFill>
              </a:rPr>
              <a:t>Standards for Financial and Program Management (2)</a:t>
            </a:r>
          </a:p>
        </p:txBody>
      </p:sp>
    </p:spTree>
    <p:extLst>
      <p:ext uri="{BB962C8B-B14F-4D97-AF65-F5344CB8AC3E}">
        <p14:creationId xmlns:p14="http://schemas.microsoft.com/office/powerpoint/2010/main" val="33260103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91440" y="168366"/>
            <a:ext cx="8941526" cy="876663"/>
          </a:xfrm>
        </p:spPr>
        <p:txBody>
          <a:bodyPr>
            <a:noAutofit/>
          </a:bodyPr>
          <a:lstStyle/>
          <a:p>
            <a:pPr>
              <a:defRPr/>
            </a:pPr>
            <a:r>
              <a:rPr lang="en-US" altLang="en-US" sz="2600" b="1" dirty="0">
                <a:solidFill>
                  <a:schemeClr val="accent1">
                    <a:lumMod val="75000"/>
                  </a:schemeClr>
                </a:solidFill>
              </a:rPr>
              <a:t>Standards for Financial and Program Management (3)</a:t>
            </a:r>
          </a:p>
        </p:txBody>
      </p:sp>
      <p:sp>
        <p:nvSpPr>
          <p:cNvPr id="7" name="Content Placeholder 2"/>
          <p:cNvSpPr>
            <a:spLocks noGrp="1"/>
          </p:cNvSpPr>
          <p:nvPr>
            <p:ph idx="1"/>
          </p:nvPr>
        </p:nvSpPr>
        <p:spPr>
          <a:xfrm>
            <a:off x="394755" y="1449977"/>
            <a:ext cx="7795657" cy="4799013"/>
          </a:xfrm>
        </p:spPr>
        <p:txBody>
          <a:bodyPr>
            <a:normAutofit fontScale="92500"/>
          </a:bodyPr>
          <a:lstStyle/>
          <a:p>
            <a:r>
              <a:rPr lang="en-US" altLang="en-US" sz="2300" dirty="0"/>
              <a:t>200.302 Financial systems must provide:</a:t>
            </a:r>
          </a:p>
          <a:p>
            <a:pPr lvl="1" eaLnBrk="1" hangingPunct="1">
              <a:buClr>
                <a:schemeClr val="accent2"/>
              </a:buClr>
              <a:buFont typeface="Wingdings" panose="05000000000000000000" pitchFamily="2" charset="2"/>
              <a:buChar char="Ø"/>
            </a:pPr>
            <a:r>
              <a:rPr lang="en-US" altLang="en-US" sz="2300" dirty="0"/>
              <a:t>Identification of all Federal cash receipts and expenditures</a:t>
            </a:r>
          </a:p>
          <a:p>
            <a:pPr lvl="2" eaLnBrk="1" hangingPunct="1">
              <a:buClr>
                <a:schemeClr val="accent2"/>
              </a:buClr>
              <a:buFont typeface="Arial" panose="020B0604020202020204" pitchFamily="34" charset="0"/>
              <a:buChar char="•"/>
            </a:pPr>
            <a:r>
              <a:rPr lang="en-US" altLang="en-US" sz="2300" b="1" dirty="0"/>
              <a:t>By CFDA title and number, grant number, year and name of entity awarding the funds </a:t>
            </a:r>
          </a:p>
          <a:p>
            <a:pPr lvl="2" eaLnBrk="1" hangingPunct="1">
              <a:buClr>
                <a:schemeClr val="accent2"/>
              </a:buClr>
              <a:buFont typeface="Arial" panose="020B0604020202020204" pitchFamily="34" charset="0"/>
              <a:buChar char="•"/>
            </a:pPr>
            <a:r>
              <a:rPr lang="en-US" altLang="en-US" sz="2300" dirty="0"/>
              <a:t>By obligations, unobligated balances, assets, income and interest</a:t>
            </a:r>
          </a:p>
          <a:p>
            <a:pPr lvl="2" eaLnBrk="1" hangingPunct="1">
              <a:buClr>
                <a:schemeClr val="accent2"/>
              </a:buClr>
              <a:buFont typeface="Arial" panose="020B0604020202020204" pitchFamily="34" charset="0"/>
              <a:buChar char="•"/>
            </a:pPr>
            <a:r>
              <a:rPr lang="en-US" altLang="en-US" sz="2300" dirty="0"/>
              <a:t>Accurate, current, and complete disclosure including accruals</a:t>
            </a:r>
          </a:p>
          <a:p>
            <a:pPr lvl="1" eaLnBrk="1" hangingPunct="1">
              <a:buClr>
                <a:schemeClr val="accent2"/>
              </a:buClr>
              <a:buFont typeface="Wingdings" panose="05000000000000000000" pitchFamily="2" charset="2"/>
              <a:buChar char="Ø"/>
            </a:pPr>
            <a:r>
              <a:rPr lang="en-US" altLang="en-US" sz="2300" dirty="0"/>
              <a:t>Comparison of expenditures to budgets and performance</a:t>
            </a:r>
          </a:p>
          <a:p>
            <a:pPr lvl="1" eaLnBrk="1" hangingPunct="1">
              <a:buClr>
                <a:schemeClr val="accent2"/>
              </a:buClr>
              <a:buFont typeface="Wingdings" panose="05000000000000000000" pitchFamily="2" charset="2"/>
              <a:buChar char="Ø"/>
            </a:pPr>
            <a:r>
              <a:rPr lang="en-US" altLang="en-US" sz="2300" b="1" dirty="0"/>
              <a:t>Written procedures for payments and allowablilty of  costs</a:t>
            </a:r>
          </a:p>
          <a:p>
            <a:pPr lvl="1" eaLnBrk="1" hangingPunct="1">
              <a:buFont typeface="Arial" panose="020B0604020202020204" pitchFamily="34" charset="0"/>
              <a:buNone/>
            </a:pPr>
            <a:r>
              <a:rPr lang="en-US" altLang="en-US" sz="2300" i="1" dirty="0"/>
              <a:t>States continue to follow their laws in expending federal awards</a:t>
            </a:r>
          </a:p>
          <a:p>
            <a:pPr marL="0" indent="0" eaLnBrk="1" hangingPunct="1">
              <a:buNone/>
            </a:pPr>
            <a:endParaRPr lang="en-US" altLang="en-US" sz="2000" dirty="0"/>
          </a:p>
          <a:p>
            <a:pPr eaLnBrk="1" hangingPunct="1"/>
            <a:endParaRPr lang="en-US" altLang="en-US" sz="2000" dirty="0"/>
          </a:p>
        </p:txBody>
      </p:sp>
    </p:spTree>
    <p:extLst>
      <p:ext uri="{BB962C8B-B14F-4D97-AF65-F5344CB8AC3E}">
        <p14:creationId xmlns:p14="http://schemas.microsoft.com/office/powerpoint/2010/main" val="283421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2"/>
          </p:nvPr>
        </p:nvSpPr>
        <p:spPr/>
        <p:txBody>
          <a:bodyPr/>
          <a:lstStyle/>
          <a:p>
            <a:r>
              <a:rPr lang="en-US" dirty="0"/>
              <a:t>December 11, 2018</a:t>
            </a:r>
          </a:p>
        </p:txBody>
      </p:sp>
      <p:sp>
        <p:nvSpPr>
          <p:cNvPr id="3" name="Title 2"/>
          <p:cNvSpPr>
            <a:spLocks noGrp="1"/>
          </p:cNvSpPr>
          <p:nvPr>
            <p:ph type="ctrTitle"/>
          </p:nvPr>
        </p:nvSpPr>
        <p:spPr>
          <a:xfrm>
            <a:off x="-1" y="1525197"/>
            <a:ext cx="9013371" cy="1914689"/>
          </a:xfrm>
        </p:spPr>
        <p:txBody>
          <a:bodyPr>
            <a:normAutofit/>
          </a:bodyPr>
          <a:lstStyle/>
          <a:p>
            <a:r>
              <a:rPr lang="en-US" sz="5400" dirty="0"/>
              <a:t>GRANT MANAGEMENT ESSENTIALS</a:t>
            </a:r>
          </a:p>
        </p:txBody>
      </p:sp>
      <p:sp>
        <p:nvSpPr>
          <p:cNvPr id="2" name="Slide Number Placeholder 1"/>
          <p:cNvSpPr>
            <a:spLocks noGrp="1"/>
          </p:cNvSpPr>
          <p:nvPr>
            <p:ph type="sldNum" sz="quarter" idx="4294967295"/>
          </p:nvPr>
        </p:nvSpPr>
        <p:spPr>
          <a:xfrm>
            <a:off x="7867650" y="6356350"/>
            <a:ext cx="1276350" cy="365125"/>
          </a:xfrm>
        </p:spPr>
        <p:txBody>
          <a:bodyPr/>
          <a:lstStyle/>
          <a:p>
            <a:fld id="{706D636C-90A3-4979-BA37-BAB384B22101}" type="slidenum">
              <a:rPr lang="en-US" smtClean="0"/>
              <a:pPr/>
              <a:t>2</a:t>
            </a:fld>
            <a:endParaRPr lang="en-US"/>
          </a:p>
        </p:txBody>
      </p:sp>
      <p:pic>
        <p:nvPicPr>
          <p:cNvPr id="6" name="Picture 5"/>
          <p:cNvPicPr>
            <a:picLocks noChangeAspect="1"/>
          </p:cNvPicPr>
          <p:nvPr/>
        </p:nvPicPr>
        <p:blipFill>
          <a:blip r:embed="rId2"/>
          <a:stretch>
            <a:fillRect/>
          </a:stretch>
        </p:blipFill>
        <p:spPr>
          <a:xfrm>
            <a:off x="3812942" y="4513136"/>
            <a:ext cx="1325115" cy="1317036"/>
          </a:xfrm>
          <a:prstGeom prst="rect">
            <a:avLst/>
          </a:prstGeom>
        </p:spPr>
      </p:pic>
      <p:pic>
        <p:nvPicPr>
          <p:cNvPr id="7" name="Picture 6"/>
          <p:cNvPicPr>
            <a:picLocks noChangeAspect="1"/>
          </p:cNvPicPr>
          <p:nvPr/>
        </p:nvPicPr>
        <p:blipFill>
          <a:blip r:embed="rId3"/>
          <a:stretch>
            <a:fillRect/>
          </a:stretch>
        </p:blipFill>
        <p:spPr>
          <a:xfrm>
            <a:off x="5704603" y="4513136"/>
            <a:ext cx="1287892" cy="1287892"/>
          </a:xfrm>
          <a:prstGeom prst="rect">
            <a:avLst/>
          </a:prstGeom>
        </p:spPr>
      </p:pic>
    </p:spTree>
    <p:extLst>
      <p:ext uri="{BB962C8B-B14F-4D97-AF65-F5344CB8AC3E}">
        <p14:creationId xmlns:p14="http://schemas.microsoft.com/office/powerpoint/2010/main" val="16813526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8239" y="169049"/>
            <a:ext cx="7763691" cy="856385"/>
          </a:xfrm>
        </p:spPr>
        <p:txBody>
          <a:bodyPr>
            <a:normAutofit/>
          </a:bodyPr>
          <a:lstStyle/>
          <a:p>
            <a:pPr eaLnBrk="1" hangingPunct="1">
              <a:defRPr/>
            </a:pPr>
            <a:r>
              <a:rPr lang="en-US" altLang="en-US" sz="3600" b="1" dirty="0">
                <a:solidFill>
                  <a:schemeClr val="accent1">
                    <a:lumMod val="75000"/>
                  </a:schemeClr>
                </a:solidFill>
              </a:rPr>
              <a:t>Internal Controls &amp; Payments</a:t>
            </a:r>
          </a:p>
        </p:txBody>
      </p:sp>
      <p:sp>
        <p:nvSpPr>
          <p:cNvPr id="43011" name="Content Placeholder 2"/>
          <p:cNvSpPr>
            <a:spLocks noGrp="1"/>
          </p:cNvSpPr>
          <p:nvPr>
            <p:ph idx="1"/>
          </p:nvPr>
        </p:nvSpPr>
        <p:spPr>
          <a:xfrm>
            <a:off x="248245" y="1123950"/>
            <a:ext cx="8229600" cy="5734050"/>
          </a:xfrm>
        </p:spPr>
        <p:txBody>
          <a:bodyPr/>
          <a:lstStyle/>
          <a:p>
            <a:pPr eaLnBrk="1" hangingPunct="1"/>
            <a:r>
              <a:rPr lang="en-US" altLang="en-US" sz="2000" b="1" dirty="0"/>
              <a:t>200.303 Internal controls</a:t>
            </a:r>
          </a:p>
          <a:p>
            <a:pPr lvl="1" eaLnBrk="1" hangingPunct="1">
              <a:buClr>
                <a:schemeClr val="accent2"/>
              </a:buClr>
              <a:buFont typeface="Wingdings" panose="05000000000000000000" pitchFamily="2" charset="2"/>
              <a:buChar char="Ø"/>
            </a:pPr>
            <a:r>
              <a:rPr lang="en-US" altLang="en-US" sz="2000" dirty="0"/>
              <a:t>Must establish adequate internal controls using sound management practices that </a:t>
            </a:r>
            <a:r>
              <a:rPr lang="en-US" altLang="en-US" sz="2000" u="sng" dirty="0"/>
              <a:t>may</a:t>
            </a:r>
            <a:r>
              <a:rPr lang="en-US" altLang="en-US" sz="2000" dirty="0"/>
              <a:t> include:</a:t>
            </a:r>
          </a:p>
          <a:p>
            <a:pPr lvl="2" eaLnBrk="1" hangingPunct="1">
              <a:buClr>
                <a:schemeClr val="accent2"/>
              </a:buClr>
              <a:buFont typeface="Arial" panose="020B0604020202020204" pitchFamily="34" charset="0"/>
              <a:buChar char="•"/>
            </a:pPr>
            <a:r>
              <a:rPr lang="en-US" altLang="en-US" sz="1800" dirty="0"/>
              <a:t>Standards for Internal Control in the Federal Government (Green Book) or “Internal Control – Integrated Framework (COSO)”</a:t>
            </a:r>
            <a:endParaRPr lang="en-US" altLang="ja-JP" sz="1800" dirty="0"/>
          </a:p>
          <a:p>
            <a:pPr eaLnBrk="1" hangingPunct="1"/>
            <a:r>
              <a:rPr lang="en-US" altLang="en-US" sz="2000" dirty="0"/>
              <a:t>200.304 Bonds - No change</a:t>
            </a:r>
          </a:p>
          <a:p>
            <a:pPr eaLnBrk="1" hangingPunct="1"/>
            <a:r>
              <a:rPr lang="en-US" altLang="en-US" sz="2000" b="1" dirty="0"/>
              <a:t>200.305 Payments</a:t>
            </a:r>
          </a:p>
          <a:p>
            <a:pPr lvl="1" eaLnBrk="1" hangingPunct="1">
              <a:buClr>
                <a:schemeClr val="accent2"/>
              </a:buClr>
              <a:buFont typeface="Wingdings" panose="05000000000000000000" pitchFamily="2" charset="2"/>
              <a:buChar char="Ø"/>
            </a:pPr>
            <a:r>
              <a:rPr lang="en-US" altLang="en-US" sz="2000" dirty="0"/>
              <a:t>Incorporates IPERA improper payments requirements</a:t>
            </a:r>
          </a:p>
          <a:p>
            <a:pPr lvl="1" eaLnBrk="1" hangingPunct="1">
              <a:buClr>
                <a:schemeClr val="accent2"/>
              </a:buClr>
              <a:buFont typeface="Wingdings" panose="05000000000000000000" pitchFamily="2" charset="2"/>
              <a:buChar char="Ø"/>
            </a:pPr>
            <a:r>
              <a:rPr lang="en-US" altLang="en-US" sz="2000" dirty="0"/>
              <a:t>Remittance of interest income of $500 annually</a:t>
            </a:r>
          </a:p>
          <a:p>
            <a:pPr lvl="1" eaLnBrk="1" hangingPunct="1">
              <a:buClr>
                <a:schemeClr val="accent2"/>
              </a:buClr>
              <a:buFont typeface="Wingdings" panose="05000000000000000000" pitchFamily="2" charset="2"/>
              <a:buChar char="Ø"/>
            </a:pPr>
            <a:r>
              <a:rPr lang="en-US" altLang="en-US" sz="2000" dirty="0"/>
              <a:t>DOL Exceptions 2900.6 and 2900.7</a:t>
            </a:r>
          </a:p>
          <a:p>
            <a:pPr lvl="2" eaLnBrk="1" hangingPunct="1">
              <a:buClr>
                <a:schemeClr val="accent2"/>
              </a:buClr>
              <a:buFont typeface="Arial" panose="020B0604020202020204" pitchFamily="34" charset="0"/>
              <a:buChar char="•"/>
            </a:pPr>
            <a:r>
              <a:rPr lang="en-US" altLang="en-US" sz="1800" dirty="0"/>
              <a:t>Impose restrictions on advances depending on specific conditions</a:t>
            </a:r>
          </a:p>
          <a:p>
            <a:pPr lvl="2" eaLnBrk="1" hangingPunct="1">
              <a:buClr>
                <a:schemeClr val="accent2"/>
              </a:buClr>
              <a:buFont typeface="Arial" panose="020B0604020202020204" pitchFamily="34" charset="0"/>
              <a:buChar char="•"/>
            </a:pPr>
            <a:r>
              <a:rPr lang="en-US" altLang="en-US" sz="1800" dirty="0"/>
              <a:t>Requires liquidation of existing advances before new request </a:t>
            </a:r>
          </a:p>
        </p:txBody>
      </p:sp>
    </p:spTree>
    <p:extLst>
      <p:ext uri="{BB962C8B-B14F-4D97-AF65-F5344CB8AC3E}">
        <p14:creationId xmlns:p14="http://schemas.microsoft.com/office/powerpoint/2010/main" val="7540669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Content Placeholder 2"/>
          <p:cNvSpPr>
            <a:spLocks noGrp="1"/>
          </p:cNvSpPr>
          <p:nvPr>
            <p:ph idx="1"/>
          </p:nvPr>
        </p:nvSpPr>
        <p:spPr>
          <a:xfrm>
            <a:off x="685366" y="1306286"/>
            <a:ext cx="7459757" cy="4687887"/>
          </a:xfrm>
        </p:spPr>
        <p:txBody>
          <a:bodyPr>
            <a:normAutofit/>
          </a:bodyPr>
          <a:lstStyle/>
          <a:p>
            <a:r>
              <a:rPr lang="en-US" altLang="en-US" sz="2300" b="1" dirty="0"/>
              <a:t>200.306 Cost sharing or matching</a:t>
            </a:r>
          </a:p>
          <a:p>
            <a:pPr lvl="1" eaLnBrk="1" hangingPunct="1">
              <a:spcAft>
                <a:spcPct val="5000"/>
              </a:spcAft>
              <a:buClr>
                <a:schemeClr val="accent2"/>
              </a:buClr>
              <a:buFont typeface="Wingdings" panose="05000000000000000000" pitchFamily="2" charset="2"/>
              <a:buChar char="Ø"/>
            </a:pPr>
            <a:r>
              <a:rPr lang="en-US" altLang="en-US" sz="2300" dirty="0"/>
              <a:t>Higher standards for documentation</a:t>
            </a:r>
          </a:p>
          <a:p>
            <a:pPr lvl="1" eaLnBrk="1" hangingPunct="1">
              <a:spcAft>
                <a:spcPct val="5000"/>
              </a:spcAft>
              <a:buClr>
                <a:schemeClr val="accent2"/>
              </a:buClr>
              <a:buFont typeface="Wingdings" panose="05000000000000000000" pitchFamily="2" charset="2"/>
              <a:buChar char="Ø"/>
            </a:pPr>
            <a:r>
              <a:rPr lang="en-US" altLang="en-US" sz="2300" dirty="0"/>
              <a:t>Must be verifiable through adequate records </a:t>
            </a:r>
          </a:p>
          <a:p>
            <a:pPr lvl="1" eaLnBrk="1" hangingPunct="1">
              <a:spcAft>
                <a:spcPct val="5000"/>
              </a:spcAft>
              <a:buClr>
                <a:schemeClr val="accent2"/>
              </a:buClr>
              <a:buFont typeface="Wingdings" panose="05000000000000000000" pitchFamily="2" charset="2"/>
              <a:buChar char="Ø"/>
            </a:pPr>
            <a:r>
              <a:rPr lang="en-US" altLang="en-US" sz="2300" dirty="0"/>
              <a:t>2900.8 DOL exceptions requires that contributions/funds received for match purposes must be expended on program purposes.</a:t>
            </a:r>
          </a:p>
          <a:p>
            <a:r>
              <a:rPr lang="en-US" altLang="en-US" sz="2300" b="1" dirty="0"/>
              <a:t>200.307 Program income</a:t>
            </a:r>
          </a:p>
          <a:p>
            <a:pPr lvl="1" eaLnBrk="1" hangingPunct="1">
              <a:spcAft>
                <a:spcPct val="5000"/>
              </a:spcAft>
              <a:buClr>
                <a:schemeClr val="accent2"/>
              </a:buClr>
              <a:buFont typeface="Wingdings" panose="05000000000000000000" pitchFamily="2" charset="2"/>
              <a:buChar char="Ø"/>
            </a:pPr>
            <a:r>
              <a:rPr lang="en-US" altLang="en-US" sz="2300" dirty="0"/>
              <a:t>Addition method required for ETA grants (Deduction is default in Uniform Guidance) </a:t>
            </a:r>
          </a:p>
        </p:txBody>
      </p:sp>
      <p:sp>
        <p:nvSpPr>
          <p:cNvPr id="5" name="Title 1"/>
          <p:cNvSpPr>
            <a:spLocks noGrp="1"/>
          </p:cNvSpPr>
          <p:nvPr>
            <p:ph type="title"/>
          </p:nvPr>
        </p:nvSpPr>
        <p:spPr>
          <a:xfrm>
            <a:off x="111034" y="300446"/>
            <a:ext cx="8608423" cy="764178"/>
          </a:xfrm>
        </p:spPr>
        <p:txBody>
          <a:bodyPr>
            <a:noAutofit/>
          </a:bodyPr>
          <a:lstStyle/>
          <a:p>
            <a:pPr>
              <a:defRPr/>
            </a:pPr>
            <a:r>
              <a:rPr lang="en-US" altLang="en-US" sz="2600" b="1" dirty="0">
                <a:solidFill>
                  <a:schemeClr val="accent1">
                    <a:lumMod val="75000"/>
                  </a:schemeClr>
                </a:solidFill>
              </a:rPr>
              <a:t>Standards for Financial and Program Management (4)</a:t>
            </a:r>
          </a:p>
        </p:txBody>
      </p:sp>
    </p:spTree>
    <p:extLst>
      <p:ext uri="{BB962C8B-B14F-4D97-AF65-F5344CB8AC3E}">
        <p14:creationId xmlns:p14="http://schemas.microsoft.com/office/powerpoint/2010/main" val="23244901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78188"/>
            <a:ext cx="9339942" cy="686435"/>
          </a:xfrm>
        </p:spPr>
        <p:txBody>
          <a:bodyPr>
            <a:normAutofit/>
          </a:bodyPr>
          <a:lstStyle/>
          <a:p>
            <a:pPr marL="342900" indent="-342900">
              <a:defRPr/>
            </a:pPr>
            <a:r>
              <a:rPr lang="en-US" altLang="en-US" sz="2700" b="1" dirty="0">
                <a:solidFill>
                  <a:schemeClr val="accent1">
                    <a:lumMod val="75000"/>
                  </a:schemeClr>
                </a:solidFill>
              </a:rPr>
              <a:t>Budget and Program Plans and Period of Performance</a:t>
            </a:r>
          </a:p>
        </p:txBody>
      </p:sp>
      <p:sp>
        <p:nvSpPr>
          <p:cNvPr id="47107" name="Content Placeholder 2"/>
          <p:cNvSpPr>
            <a:spLocks noGrp="1"/>
          </p:cNvSpPr>
          <p:nvPr>
            <p:ph idx="1"/>
          </p:nvPr>
        </p:nvSpPr>
        <p:spPr>
          <a:xfrm>
            <a:off x="714357" y="1214846"/>
            <a:ext cx="7169077" cy="4075611"/>
          </a:xfrm>
        </p:spPr>
        <p:txBody>
          <a:bodyPr>
            <a:normAutofit/>
          </a:bodyPr>
          <a:lstStyle/>
          <a:p>
            <a:pPr>
              <a:spcBef>
                <a:spcPts val="600"/>
              </a:spcBef>
            </a:pPr>
            <a:r>
              <a:rPr lang="en-US" altLang="en-US" sz="2000" b="1" dirty="0"/>
              <a:t>200.308 Revision of budget and program plans</a:t>
            </a:r>
          </a:p>
          <a:p>
            <a:pPr lvl="1">
              <a:spcBef>
                <a:spcPts val="600"/>
              </a:spcBef>
              <a:buClr>
                <a:schemeClr val="accent2"/>
              </a:buClr>
              <a:buFont typeface="Wingdings" panose="05000000000000000000" pitchFamily="2" charset="2"/>
              <a:buChar char="Ø"/>
            </a:pPr>
            <a:r>
              <a:rPr lang="en-US" altLang="en-US" sz="2000" dirty="0"/>
              <a:t>If Federal award is over the Simplified Acquisition Threshold, prior approval is needed for any cumulative change of 10% of the total budget </a:t>
            </a:r>
            <a:endParaRPr lang="en-US" altLang="en-US" sz="2000" dirty="0">
              <a:solidFill>
                <a:schemeClr val="tx2">
                  <a:lumMod val="75000"/>
                </a:schemeClr>
              </a:solidFill>
            </a:endParaRPr>
          </a:p>
          <a:p>
            <a:pPr lvl="1">
              <a:spcBef>
                <a:spcPts val="600"/>
              </a:spcBef>
              <a:buClr>
                <a:schemeClr val="accent2"/>
              </a:buClr>
              <a:buFont typeface="Wingdings" panose="05000000000000000000" pitchFamily="2" charset="2"/>
              <a:buChar char="Ø"/>
            </a:pPr>
            <a:r>
              <a:rPr lang="en-US" altLang="en-US" sz="2000" dirty="0">
                <a:solidFill>
                  <a:schemeClr val="tx2">
                    <a:lumMod val="75000"/>
                  </a:schemeClr>
                </a:solidFill>
              </a:rPr>
              <a:t>2 CFR 2900.9-12 - DOL Exceptions</a:t>
            </a:r>
          </a:p>
          <a:p>
            <a:pPr lvl="2" eaLnBrk="1" hangingPunct="1">
              <a:spcBef>
                <a:spcPts val="600"/>
              </a:spcBef>
              <a:spcAft>
                <a:spcPct val="5000"/>
              </a:spcAft>
              <a:buClr>
                <a:schemeClr val="accent2"/>
              </a:buClr>
              <a:buFont typeface="Arial" panose="020B0604020202020204" pitchFamily="34" charset="0"/>
              <a:buChar char="•"/>
            </a:pPr>
            <a:r>
              <a:rPr lang="en-US" altLang="en-US" dirty="0"/>
              <a:t>No blanket approval </a:t>
            </a:r>
          </a:p>
          <a:p>
            <a:pPr lvl="2" eaLnBrk="1" hangingPunct="1">
              <a:spcBef>
                <a:spcPts val="600"/>
              </a:spcBef>
              <a:spcAft>
                <a:spcPct val="5000"/>
              </a:spcAft>
              <a:buClr>
                <a:schemeClr val="accent2"/>
              </a:buClr>
              <a:buFont typeface="Arial" panose="020B0604020202020204" pitchFamily="34" charset="0"/>
              <a:buChar char="•"/>
            </a:pPr>
            <a:r>
              <a:rPr lang="en-US" altLang="en-US" dirty="0"/>
              <a:t>Submission 30 days before effective date</a:t>
            </a:r>
          </a:p>
          <a:p>
            <a:pPr lvl="2" eaLnBrk="1" hangingPunct="1">
              <a:spcBef>
                <a:spcPts val="600"/>
              </a:spcBef>
              <a:spcAft>
                <a:spcPct val="5000"/>
              </a:spcAft>
              <a:buClr>
                <a:schemeClr val="accent2"/>
              </a:buClr>
              <a:buFont typeface="Arial" panose="020B0604020202020204" pitchFamily="34" charset="0"/>
              <a:buChar char="•"/>
            </a:pPr>
            <a:r>
              <a:rPr lang="en-US" altLang="en-US" dirty="0"/>
              <a:t>Must be writing</a:t>
            </a:r>
          </a:p>
          <a:p>
            <a:pPr lvl="2">
              <a:spcBef>
                <a:spcPts val="600"/>
              </a:spcBef>
              <a:buClr>
                <a:schemeClr val="accent2"/>
              </a:buClr>
              <a:buFont typeface="Arial" panose="020B0604020202020204" pitchFamily="34" charset="0"/>
              <a:buChar char="•"/>
            </a:pPr>
            <a:r>
              <a:rPr lang="en-US" altLang="en-US" dirty="0">
                <a:solidFill>
                  <a:srgbClr val="03070D"/>
                </a:solidFill>
              </a:rPr>
              <a:t>Only approving official is the Grant Officer</a:t>
            </a:r>
            <a:endParaRPr lang="en-US" altLang="en-US" b="1" dirty="0"/>
          </a:p>
          <a:p>
            <a:pPr>
              <a:spcBef>
                <a:spcPts val="600"/>
              </a:spcBef>
            </a:pPr>
            <a:r>
              <a:rPr lang="en-US" altLang="en-US" sz="2000" b="1" dirty="0"/>
              <a:t>200.309 Period of performance</a:t>
            </a:r>
          </a:p>
        </p:txBody>
      </p:sp>
    </p:spTree>
    <p:extLst>
      <p:ext uri="{BB962C8B-B14F-4D97-AF65-F5344CB8AC3E}">
        <p14:creationId xmlns:p14="http://schemas.microsoft.com/office/powerpoint/2010/main" val="38604517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706D636C-90A3-4979-BA37-BAB384B22101}" type="slidenum">
              <a:rPr lang="en-US" smtClean="0"/>
              <a:pPr/>
              <a:t>23</a:t>
            </a:fld>
            <a:endParaRPr lang="en-US"/>
          </a:p>
        </p:txBody>
      </p:sp>
    </p:spTree>
    <p:extLst>
      <p:ext uri="{BB962C8B-B14F-4D97-AF65-F5344CB8AC3E}">
        <p14:creationId xmlns:p14="http://schemas.microsoft.com/office/powerpoint/2010/main" val="22404858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6831" y="2275007"/>
            <a:ext cx="7052431" cy="1150535"/>
          </a:xfrm>
        </p:spPr>
        <p:txBody>
          <a:bodyPr>
            <a:normAutofit/>
          </a:bodyPr>
          <a:lstStyle/>
          <a:p>
            <a:pPr algn="ctr"/>
            <a:r>
              <a:rPr lang="en-US" sz="4800" b="1" dirty="0">
                <a:solidFill>
                  <a:schemeClr val="accent1">
                    <a:lumMod val="75000"/>
                  </a:schemeClr>
                </a:solidFill>
                <a:effectLst>
                  <a:outerShdw blurRad="38100" dist="38100" dir="2700000" algn="tl">
                    <a:srgbClr val="000000">
                      <a:alpha val="43137"/>
                    </a:srgbClr>
                  </a:outerShdw>
                </a:effectLst>
              </a:rPr>
              <a:t>Financial Reporting</a:t>
            </a:r>
          </a:p>
        </p:txBody>
      </p:sp>
    </p:spTree>
    <p:extLst>
      <p:ext uri="{BB962C8B-B14F-4D97-AF65-F5344CB8AC3E}">
        <p14:creationId xmlns:p14="http://schemas.microsoft.com/office/powerpoint/2010/main" val="12402373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What is a 9130?</a:t>
            </a:r>
          </a:p>
        </p:txBody>
      </p:sp>
      <p:sp>
        <p:nvSpPr>
          <p:cNvPr id="5" name="Content Placeholder 4"/>
          <p:cNvSpPr>
            <a:spLocks noGrp="1"/>
          </p:cNvSpPr>
          <p:nvPr>
            <p:ph idx="1"/>
          </p:nvPr>
        </p:nvSpPr>
        <p:spPr/>
        <p:txBody>
          <a:bodyPr/>
          <a:lstStyle/>
          <a:p>
            <a:r>
              <a:rPr lang="en-US" dirty="0"/>
              <a:t>A versatile pre-main amplifier</a:t>
            </a:r>
          </a:p>
          <a:p>
            <a:r>
              <a:rPr lang="en-US" dirty="0"/>
              <a:t>ETA Financial Report</a:t>
            </a:r>
          </a:p>
          <a:p>
            <a:r>
              <a:rPr lang="en-US" dirty="0"/>
              <a:t>Quarterly Narrative Progress Report</a:t>
            </a:r>
          </a:p>
          <a:p>
            <a:endParaRPr lang="en-US" dirty="0"/>
          </a:p>
        </p:txBody>
      </p:sp>
      <p:sp>
        <p:nvSpPr>
          <p:cNvPr id="3" name="Slide Number Placeholder 2"/>
          <p:cNvSpPr>
            <a:spLocks noGrp="1"/>
          </p:cNvSpPr>
          <p:nvPr>
            <p:ph type="sldNum" sz="quarter" idx="10"/>
          </p:nvPr>
        </p:nvSpPr>
        <p:spPr/>
        <p:txBody>
          <a:bodyPr/>
          <a:lstStyle/>
          <a:p>
            <a:fld id="{706D636C-90A3-4979-BA37-BAB384B22101}" type="slidenum">
              <a:rPr lang="en-US" smtClean="0"/>
              <a:pPr/>
              <a:t>25</a:t>
            </a:fld>
            <a:endParaRPr lang="en-US"/>
          </a:p>
        </p:txBody>
      </p:sp>
    </p:spTree>
    <p:extLst>
      <p:ext uri="{BB962C8B-B14F-4D97-AF65-F5344CB8AC3E}">
        <p14:creationId xmlns:p14="http://schemas.microsoft.com/office/powerpoint/2010/main" val="27090896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Content Placeholder 2"/>
          <p:cNvSpPr>
            <a:spLocks noGrp="1"/>
          </p:cNvSpPr>
          <p:nvPr>
            <p:ph idx="1"/>
          </p:nvPr>
        </p:nvSpPr>
        <p:spPr>
          <a:xfrm>
            <a:off x="446562" y="1365069"/>
            <a:ext cx="7724585" cy="4441371"/>
          </a:xfrm>
        </p:spPr>
        <p:txBody>
          <a:bodyPr>
            <a:normAutofit/>
          </a:bodyPr>
          <a:lstStyle/>
          <a:p>
            <a:r>
              <a:rPr lang="en-US" altLang="en-US" sz="2400" dirty="0"/>
              <a:t>2 CFR 2900.14 -  DOL exception </a:t>
            </a:r>
          </a:p>
          <a:p>
            <a:pPr lvl="2" eaLnBrk="1" hangingPunct="1">
              <a:buClr>
                <a:schemeClr val="accent2"/>
              </a:buClr>
              <a:buFont typeface="Wingdings" panose="05000000000000000000" pitchFamily="2" charset="2"/>
              <a:buChar char="Ø"/>
            </a:pPr>
            <a:r>
              <a:rPr lang="en-US" altLang="en-US" sz="2400" dirty="0"/>
              <a:t>ETA requires accrual reporting using the ETA-9130</a:t>
            </a:r>
          </a:p>
          <a:p>
            <a:r>
              <a:rPr lang="en-US" altLang="en-US" sz="2400" dirty="0"/>
              <a:t>Reports are due 45 calendar days after quarter end</a:t>
            </a:r>
          </a:p>
          <a:p>
            <a:r>
              <a:rPr lang="en-US" altLang="en-US" sz="2400" dirty="0"/>
              <a:t>A </a:t>
            </a:r>
            <a:r>
              <a:rPr lang="en-US" altLang="en-US" sz="2400" u="sng" dirty="0"/>
              <a:t>FINA</a:t>
            </a:r>
            <a:r>
              <a:rPr lang="en-US" altLang="en-US" sz="2400" dirty="0"/>
              <a:t>L 9130 is due 45 calendar days after the end of the grant’s POP (expiration)</a:t>
            </a:r>
          </a:p>
          <a:p>
            <a:r>
              <a:rPr lang="en-US" altLang="en-US" sz="2400" dirty="0"/>
              <a:t>A </a:t>
            </a:r>
            <a:r>
              <a:rPr lang="en-US" altLang="en-US" sz="2400" u="sng" dirty="0"/>
              <a:t>CLOSEOUT</a:t>
            </a:r>
            <a:r>
              <a:rPr lang="en-US" altLang="en-US" sz="2400" dirty="0"/>
              <a:t> 9130 is due 90 calendar days after grant’s expiration</a:t>
            </a:r>
          </a:p>
          <a:p>
            <a:endParaRPr lang="en-US" altLang="en-US" dirty="0">
              <a:cs typeface="Arial" panose="020B0604020202020204" pitchFamily="34" charset="0"/>
            </a:endParaRPr>
          </a:p>
        </p:txBody>
      </p:sp>
      <p:sp>
        <p:nvSpPr>
          <p:cNvPr id="7" name="Title 1"/>
          <p:cNvSpPr>
            <a:spLocks noGrp="1"/>
          </p:cNvSpPr>
          <p:nvPr>
            <p:ph type="title"/>
          </p:nvPr>
        </p:nvSpPr>
        <p:spPr>
          <a:xfrm>
            <a:off x="306977" y="370540"/>
            <a:ext cx="9189720" cy="674489"/>
          </a:xfrm>
        </p:spPr>
        <p:txBody>
          <a:bodyPr>
            <a:normAutofit/>
          </a:bodyPr>
          <a:lstStyle/>
          <a:p>
            <a:pPr eaLnBrk="1" hangingPunct="1">
              <a:defRPr/>
            </a:pPr>
            <a:r>
              <a:rPr lang="en-US" altLang="en-US" sz="3200" b="1" dirty="0">
                <a:solidFill>
                  <a:schemeClr val="accent1">
                    <a:lumMod val="75000"/>
                  </a:schemeClr>
                </a:solidFill>
                <a:cs typeface="Arial" panose="020B0604020202020204" pitchFamily="34" charset="0"/>
              </a:rPr>
              <a:t>Financial Reporting Quarterly ETA-9130</a:t>
            </a:r>
          </a:p>
        </p:txBody>
      </p:sp>
    </p:spTree>
    <p:extLst>
      <p:ext uri="{BB962C8B-B14F-4D97-AF65-F5344CB8AC3E}">
        <p14:creationId xmlns:p14="http://schemas.microsoft.com/office/powerpoint/2010/main" val="7589281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6977" y="365126"/>
            <a:ext cx="8837023" cy="608057"/>
          </a:xfrm>
        </p:spPr>
        <p:txBody>
          <a:bodyPr>
            <a:normAutofit/>
          </a:bodyPr>
          <a:lstStyle/>
          <a:p>
            <a:r>
              <a:rPr lang="en-US" sz="2800" b="1" dirty="0">
                <a:solidFill>
                  <a:schemeClr val="accent1">
                    <a:lumMod val="75000"/>
                  </a:schemeClr>
                </a:solidFill>
              </a:rPr>
              <a:t>Financial Report - ETA-9130 (K) SCSEP Changes</a:t>
            </a:r>
          </a:p>
        </p:txBody>
      </p:sp>
      <p:sp>
        <p:nvSpPr>
          <p:cNvPr id="4" name="Slide Number Placeholder 3"/>
          <p:cNvSpPr>
            <a:spLocks noGrp="1"/>
          </p:cNvSpPr>
          <p:nvPr>
            <p:ph type="sldNum" sz="quarter" idx="4294967295"/>
          </p:nvPr>
        </p:nvSpPr>
        <p:spPr/>
        <p:txBody>
          <a:bodyPr/>
          <a:lstStyle/>
          <a:p>
            <a:fld id="{0B26CA81-FE99-4FF7-B4BA-B7FE37BCD98C}" type="slidenum">
              <a:rPr lang="en-US" smtClean="0"/>
              <a:t>27</a:t>
            </a:fld>
            <a:endParaRPr lang="en-US" dirty="0"/>
          </a:p>
        </p:txBody>
      </p:sp>
      <p:sp>
        <p:nvSpPr>
          <p:cNvPr id="6" name="Content Placeholder 5"/>
          <p:cNvSpPr>
            <a:spLocks noGrp="1"/>
          </p:cNvSpPr>
          <p:nvPr>
            <p:ph idx="1"/>
          </p:nvPr>
        </p:nvSpPr>
        <p:spPr>
          <a:xfrm>
            <a:off x="615587" y="1300352"/>
            <a:ext cx="7955280" cy="4406348"/>
          </a:xfrm>
        </p:spPr>
        <p:txBody>
          <a:bodyPr/>
          <a:lstStyle/>
          <a:p>
            <a:r>
              <a:rPr lang="en-US" sz="2800" dirty="0"/>
              <a:t>Updates the instructions for the following reporting fields:</a:t>
            </a:r>
          </a:p>
          <a:p>
            <a:endParaRPr lang="en-US" sz="2800" dirty="0"/>
          </a:p>
          <a:p>
            <a:pPr lvl="1">
              <a:buClr>
                <a:schemeClr val="accent1">
                  <a:lumMod val="75000"/>
                </a:schemeClr>
              </a:buClr>
              <a:buFont typeface="Wingdings" panose="05000000000000000000" pitchFamily="2" charset="2"/>
              <a:buChar char="Ø"/>
            </a:pPr>
            <a:r>
              <a:rPr lang="en-US" sz="2400" b="1" dirty="0">
                <a:solidFill>
                  <a:srgbClr val="C00000"/>
                </a:solidFill>
              </a:rPr>
              <a:t>Administration – Headquarters</a:t>
            </a:r>
          </a:p>
          <a:p>
            <a:pPr lvl="1">
              <a:buClr>
                <a:schemeClr val="accent1">
                  <a:lumMod val="75000"/>
                </a:schemeClr>
              </a:buClr>
              <a:buFont typeface="Wingdings" panose="05000000000000000000" pitchFamily="2" charset="2"/>
              <a:buChar char="Ø"/>
            </a:pPr>
            <a:r>
              <a:rPr lang="en-US" sz="2400" b="1" dirty="0">
                <a:solidFill>
                  <a:srgbClr val="C00000"/>
                </a:solidFill>
              </a:rPr>
              <a:t>Administration – Local</a:t>
            </a:r>
          </a:p>
          <a:p>
            <a:pPr lvl="1">
              <a:buClr>
                <a:schemeClr val="accent1">
                  <a:lumMod val="75000"/>
                </a:schemeClr>
              </a:buClr>
              <a:buFont typeface="Wingdings" panose="05000000000000000000" pitchFamily="2" charset="2"/>
              <a:buChar char="Ø"/>
            </a:pPr>
            <a:r>
              <a:rPr lang="en-US" sz="2400" b="1" dirty="0">
                <a:solidFill>
                  <a:srgbClr val="C00000"/>
                </a:solidFill>
              </a:rPr>
              <a:t>Other Enrollee Expenditures</a:t>
            </a:r>
          </a:p>
        </p:txBody>
      </p:sp>
    </p:spTree>
    <p:extLst>
      <p:ext uri="{BB962C8B-B14F-4D97-AF65-F5344CB8AC3E}">
        <p14:creationId xmlns:p14="http://schemas.microsoft.com/office/powerpoint/2010/main" val="31145416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solidFill>
                  <a:schemeClr val="accent1">
                    <a:lumMod val="75000"/>
                  </a:schemeClr>
                </a:solidFill>
              </a:rPr>
              <a:t>What is the cost limitation for Administrative Cost? </a:t>
            </a:r>
          </a:p>
        </p:txBody>
      </p:sp>
      <p:sp>
        <p:nvSpPr>
          <p:cNvPr id="6" name="Content Placeholder 5"/>
          <p:cNvSpPr>
            <a:spLocks noGrp="1"/>
          </p:cNvSpPr>
          <p:nvPr>
            <p:ph idx="1"/>
          </p:nvPr>
        </p:nvSpPr>
        <p:spPr/>
        <p:txBody>
          <a:bodyPr>
            <a:normAutofit/>
          </a:bodyPr>
          <a:lstStyle/>
          <a:p>
            <a:r>
              <a:rPr lang="en-US" dirty="0"/>
              <a:t>11.5%</a:t>
            </a:r>
          </a:p>
          <a:p>
            <a:r>
              <a:rPr lang="en-US" dirty="0"/>
              <a:t>10.0%</a:t>
            </a:r>
          </a:p>
          <a:p>
            <a:r>
              <a:rPr lang="en-US" dirty="0"/>
              <a:t>13.5%</a:t>
            </a:r>
          </a:p>
          <a:p>
            <a:r>
              <a:rPr lang="en-US" dirty="0"/>
              <a:t>15.0%</a:t>
            </a:r>
          </a:p>
          <a:p>
            <a:r>
              <a:rPr lang="en-US" dirty="0"/>
              <a:t>I don’t know</a:t>
            </a:r>
          </a:p>
          <a:p>
            <a:r>
              <a:rPr lang="en-US" dirty="0"/>
              <a:t>There isn’t any </a:t>
            </a:r>
          </a:p>
        </p:txBody>
      </p:sp>
      <p:sp>
        <p:nvSpPr>
          <p:cNvPr id="4" name="Slide Number Placeholder 3"/>
          <p:cNvSpPr>
            <a:spLocks noGrp="1"/>
          </p:cNvSpPr>
          <p:nvPr>
            <p:ph type="sldNum" sz="quarter" idx="10"/>
          </p:nvPr>
        </p:nvSpPr>
        <p:spPr/>
        <p:txBody>
          <a:bodyPr/>
          <a:lstStyle/>
          <a:p>
            <a:fld id="{706D636C-90A3-4979-BA37-BAB384B22101}" type="slidenum">
              <a:rPr lang="en-US" smtClean="0"/>
              <a:pPr/>
              <a:t>28</a:t>
            </a:fld>
            <a:endParaRPr lang="en-US"/>
          </a:p>
        </p:txBody>
      </p:sp>
    </p:spTree>
    <p:extLst>
      <p:ext uri="{BB962C8B-B14F-4D97-AF65-F5344CB8AC3E}">
        <p14:creationId xmlns:p14="http://schemas.microsoft.com/office/powerpoint/2010/main" val="17954241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628650" y="365126"/>
            <a:ext cx="7955280" cy="516617"/>
          </a:xfrm>
        </p:spPr>
        <p:txBody>
          <a:bodyPr>
            <a:noAutofit/>
          </a:bodyPr>
          <a:lstStyle/>
          <a:p>
            <a:pPr algn="ctr"/>
            <a:r>
              <a:rPr lang="en-US" altLang="en-US" sz="4000" dirty="0">
                <a:solidFill>
                  <a:schemeClr val="accent1">
                    <a:lumMod val="75000"/>
                  </a:schemeClr>
                </a:solidFill>
              </a:rPr>
              <a:t>Administrative Costs</a:t>
            </a:r>
          </a:p>
        </p:txBody>
      </p:sp>
      <p:sp>
        <p:nvSpPr>
          <p:cNvPr id="50179" name="Rectangle 3"/>
          <p:cNvSpPr>
            <a:spLocks noGrp="1" noChangeArrowheads="1"/>
          </p:cNvSpPr>
          <p:nvPr>
            <p:ph type="body" idx="1"/>
          </p:nvPr>
        </p:nvSpPr>
        <p:spPr>
          <a:xfrm>
            <a:off x="386987" y="1306883"/>
            <a:ext cx="7955280" cy="4406348"/>
          </a:xfrm>
        </p:spPr>
        <p:txBody>
          <a:bodyPr/>
          <a:lstStyle/>
          <a:p>
            <a:r>
              <a:rPr lang="en-US" altLang="en-US" dirty="0"/>
              <a:t>SCSEP Definition -- 20 CFR 641.856 &amp; .859</a:t>
            </a:r>
          </a:p>
          <a:p>
            <a:pPr lvl="1">
              <a:buClr>
                <a:schemeClr val="accent2"/>
              </a:buClr>
              <a:buFont typeface="Wingdings" panose="05000000000000000000" pitchFamily="2" charset="2"/>
              <a:buChar char="Ø"/>
            </a:pPr>
            <a:r>
              <a:rPr lang="en-US" altLang="en-US" dirty="0"/>
              <a:t>Not related to direct services</a:t>
            </a:r>
          </a:p>
          <a:p>
            <a:pPr lvl="2">
              <a:buClr>
                <a:schemeClr val="accent2"/>
              </a:buClr>
              <a:buFont typeface="Arial" panose="020B0604020202020204" pitchFamily="34" charset="0"/>
              <a:buChar char="•"/>
            </a:pPr>
            <a:r>
              <a:rPr lang="en-US" altLang="en-US" dirty="0"/>
              <a:t>Either to clients or employers</a:t>
            </a:r>
          </a:p>
          <a:p>
            <a:r>
              <a:rPr lang="en-US" altLang="en-US" dirty="0"/>
              <a:t>List of specific functions</a:t>
            </a:r>
          </a:p>
          <a:p>
            <a:pPr lvl="1">
              <a:buClr>
                <a:schemeClr val="accent2"/>
              </a:buClr>
              <a:buFont typeface="Wingdings" panose="05000000000000000000" pitchFamily="2" charset="2"/>
              <a:buChar char="Ø"/>
            </a:pPr>
            <a:r>
              <a:rPr lang="en-US" altLang="en-US" dirty="0"/>
              <a:t>Unlike traditional definitions</a:t>
            </a:r>
          </a:p>
          <a:p>
            <a:r>
              <a:rPr lang="en-US" altLang="en-US" dirty="0"/>
              <a:t>Limitation is 13.5% (in grant agreement)</a:t>
            </a:r>
          </a:p>
          <a:p>
            <a:r>
              <a:rPr lang="en-US" altLang="en-US" dirty="0"/>
              <a:t>Measured at conclusion of grant period</a:t>
            </a:r>
          </a:p>
          <a:p>
            <a:pPr marL="0" indent="0">
              <a:buNone/>
            </a:pPr>
            <a:endParaRPr lang="en-US" altLang="en-US" dirty="0"/>
          </a:p>
        </p:txBody>
      </p:sp>
    </p:spTree>
    <p:extLst>
      <p:ext uri="{BB962C8B-B14F-4D97-AF65-F5344CB8AC3E}">
        <p14:creationId xmlns:p14="http://schemas.microsoft.com/office/powerpoint/2010/main" val="16625466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2000"/>
            <a:lum/>
          </a:blip>
          <a:srcRect/>
          <a:stretch>
            <a:fillRect t="-16000" b="-16000"/>
          </a:stretch>
        </a:blipFill>
        <a:effectLst/>
      </p:bgPr>
    </p:bg>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043AF2F-C8D2-45F3-9DD0-5FBC6628D72C}"/>
              </a:ext>
            </a:extLst>
          </p:cNvPr>
          <p:cNvSpPr>
            <a:spLocks noGrp="1"/>
          </p:cNvSpPr>
          <p:nvPr>
            <p:ph idx="1"/>
          </p:nvPr>
        </p:nvSpPr>
        <p:spPr>
          <a:xfrm>
            <a:off x="1429182" y="2577737"/>
            <a:ext cx="5067412" cy="2081349"/>
          </a:xfrm>
        </p:spPr>
        <p:txBody>
          <a:bodyPr>
            <a:normAutofit/>
          </a:bodyPr>
          <a:lstStyle/>
          <a:p>
            <a:pPr lvl="2" algn="ctr"/>
            <a:r>
              <a:rPr lang="en-US" sz="4000" b="1" dirty="0">
                <a:solidFill>
                  <a:srgbClr val="C00000"/>
                </a:solidFill>
                <a:latin typeface="Garamond" panose="02020404030301010803" pitchFamily="18" charset="0"/>
              </a:rPr>
              <a:t>Susanna Troxler </a:t>
            </a:r>
          </a:p>
          <a:p>
            <a:pPr lvl="2" algn="ctr"/>
            <a:r>
              <a:rPr lang="en-US" sz="2400" dirty="0"/>
              <a:t>Workforce Analyst</a:t>
            </a:r>
          </a:p>
          <a:p>
            <a:pPr lvl="2" algn="ctr"/>
            <a:r>
              <a:rPr lang="en-US" sz="2400" dirty="0"/>
              <a:t>Office of Workforce Investment</a:t>
            </a:r>
          </a:p>
          <a:p>
            <a:pPr lvl="2" algn="ctr"/>
            <a:r>
              <a:rPr lang="en-US" sz="2400" dirty="0"/>
              <a:t>Older Workers Unit</a:t>
            </a:r>
          </a:p>
        </p:txBody>
      </p:sp>
      <p:sp>
        <p:nvSpPr>
          <p:cNvPr id="3" name="Slide Number Placeholder 2">
            <a:extLst>
              <a:ext uri="{FF2B5EF4-FFF2-40B4-BE49-F238E27FC236}">
                <a16:creationId xmlns:a16="http://schemas.microsoft.com/office/drawing/2014/main" id="{06618E1A-B751-4EF3-859E-FAFBE09EEC66}"/>
              </a:ext>
            </a:extLst>
          </p:cNvPr>
          <p:cNvSpPr>
            <a:spLocks noGrp="1"/>
          </p:cNvSpPr>
          <p:nvPr>
            <p:ph type="sldNum" sz="quarter" idx="10"/>
          </p:nvPr>
        </p:nvSpPr>
        <p:spPr/>
        <p:txBody>
          <a:bodyPr/>
          <a:lstStyle/>
          <a:p>
            <a:fld id="{706D636C-90A3-4979-BA37-BAB384B22101}" type="slidenum">
              <a:rPr lang="en-US" smtClean="0"/>
              <a:pPr/>
              <a:t>3</a:t>
            </a:fld>
            <a:endParaRPr lang="en-US"/>
          </a:p>
        </p:txBody>
      </p:sp>
    </p:spTree>
    <p:extLst>
      <p:ext uri="{BB962C8B-B14F-4D97-AF65-F5344CB8AC3E}">
        <p14:creationId xmlns:p14="http://schemas.microsoft.com/office/powerpoint/2010/main" val="12103712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955280" cy="712560"/>
          </a:xfrm>
        </p:spPr>
        <p:txBody>
          <a:bodyPr/>
          <a:lstStyle/>
          <a:p>
            <a:pPr algn="ctr"/>
            <a:r>
              <a:rPr lang="en-US" dirty="0">
                <a:solidFill>
                  <a:schemeClr val="accent1">
                    <a:lumMod val="75000"/>
                  </a:schemeClr>
                </a:solidFill>
              </a:rPr>
              <a:t>Financial reporting website </a:t>
            </a:r>
          </a:p>
        </p:txBody>
      </p:sp>
      <p:sp>
        <p:nvSpPr>
          <p:cNvPr id="3" name="Content Placeholder 2"/>
          <p:cNvSpPr>
            <a:spLocks noGrp="1"/>
          </p:cNvSpPr>
          <p:nvPr>
            <p:ph idx="1"/>
          </p:nvPr>
        </p:nvSpPr>
        <p:spPr>
          <a:xfrm>
            <a:off x="2234915" y="1205315"/>
            <a:ext cx="6284213" cy="4242815"/>
          </a:xfrm>
        </p:spPr>
        <p:txBody>
          <a:bodyPr>
            <a:normAutofit/>
          </a:bodyPr>
          <a:lstStyle/>
          <a:p>
            <a:pPr marL="0" indent="0">
              <a:spcBef>
                <a:spcPts val="1800"/>
              </a:spcBef>
              <a:buNone/>
            </a:pPr>
            <a:r>
              <a:rPr lang="en-US" sz="2800" dirty="0"/>
              <a:t>For line-by-line directions on how to complete quarterly financial reports, please refer to the applicable program/fund stream’s instructions at:  </a:t>
            </a:r>
            <a:r>
              <a:rPr lang="en-US" sz="2800" dirty="0">
                <a:hlinkClick r:id="rId2"/>
              </a:rPr>
              <a:t>https://www.doleta.gov/grants/financial_reporting.cfm</a:t>
            </a:r>
            <a:r>
              <a:rPr lang="en-US" sz="2800" dirty="0"/>
              <a:t>   </a:t>
            </a:r>
          </a:p>
          <a:p>
            <a:pPr marL="0" indent="0">
              <a:spcBef>
                <a:spcPts val="1800"/>
              </a:spcBef>
              <a:buNone/>
            </a:pPr>
            <a:r>
              <a:rPr lang="en-US" sz="2800" dirty="0"/>
              <a:t>For additional information, you may also refer to </a:t>
            </a:r>
            <a:r>
              <a:rPr lang="en-US" sz="2800" b="1" dirty="0">
                <a:solidFill>
                  <a:srgbClr val="C00000"/>
                </a:solidFill>
              </a:rPr>
              <a:t>TEGL 02-16</a:t>
            </a:r>
            <a:r>
              <a:rPr lang="en-US" sz="2800" dirty="0"/>
              <a:t>, Updated ETA-9130 Financial Report, Instructions, and Additional Guidance.</a:t>
            </a:r>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3444289"/>
            <a:ext cx="2234914" cy="1911482"/>
          </a:xfrm>
          <a:prstGeom prst="rect">
            <a:avLst/>
          </a:prstGeom>
          <a:effectLst>
            <a:outerShdw blurRad="76200" dir="16200000" sx="98000" sy="98000" rotWithShape="0">
              <a:prstClr val="black">
                <a:alpha val="40000"/>
              </a:prstClr>
            </a:outerShdw>
          </a:effectLst>
        </p:spPr>
      </p:pic>
    </p:spTree>
    <p:extLst>
      <p:ext uri="{BB962C8B-B14F-4D97-AF65-F5344CB8AC3E}">
        <p14:creationId xmlns:p14="http://schemas.microsoft.com/office/powerpoint/2010/main" val="3097267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955280" cy="804000"/>
          </a:xfrm>
        </p:spPr>
        <p:txBody>
          <a:bodyPr/>
          <a:lstStyle/>
          <a:p>
            <a:pPr algn="ctr"/>
            <a:r>
              <a:rPr lang="en-US" dirty="0">
                <a:solidFill>
                  <a:schemeClr val="accent1">
                    <a:lumMod val="75000"/>
                  </a:schemeClr>
                </a:solidFill>
              </a:rPr>
              <a:t>Financial Reporting Deadlines </a:t>
            </a:r>
          </a:p>
        </p:txBody>
      </p:sp>
      <p:pic>
        <p:nvPicPr>
          <p:cNvPr id="4" name="Content Placeholder 3"/>
          <p:cNvPicPr>
            <a:picLocks noGrp="1" noChangeAspect="1"/>
          </p:cNvPicPr>
          <p:nvPr>
            <p:ph idx="1"/>
          </p:nvPr>
        </p:nvPicPr>
        <p:blipFill>
          <a:blip r:embed="rId2"/>
          <a:stretch>
            <a:fillRect/>
          </a:stretch>
        </p:blipFill>
        <p:spPr>
          <a:xfrm>
            <a:off x="0" y="1914868"/>
            <a:ext cx="8899904" cy="1853766"/>
          </a:xfrm>
          <a:prstGeom prst="rect">
            <a:avLst/>
          </a:prstGeom>
        </p:spPr>
      </p:pic>
    </p:spTree>
    <p:extLst>
      <p:ext uri="{BB962C8B-B14F-4D97-AF65-F5344CB8AC3E}">
        <p14:creationId xmlns:p14="http://schemas.microsoft.com/office/powerpoint/2010/main" val="17898490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955280" cy="732154"/>
          </a:xfrm>
        </p:spPr>
        <p:txBody>
          <a:bodyPr>
            <a:normAutofit/>
          </a:bodyPr>
          <a:lstStyle/>
          <a:p>
            <a:pPr algn="ctr"/>
            <a:r>
              <a:rPr lang="en-US" sz="3600" dirty="0">
                <a:solidFill>
                  <a:schemeClr val="accent1">
                    <a:lumMod val="75000"/>
                  </a:schemeClr>
                </a:solidFill>
              </a:rPr>
              <a:t>ETA-9130 Report </a:t>
            </a:r>
          </a:p>
        </p:txBody>
      </p:sp>
      <p:pic>
        <p:nvPicPr>
          <p:cNvPr id="4" name="Content Placeholder 3"/>
          <p:cNvPicPr>
            <a:picLocks noGrp="1" noChangeAspect="1"/>
          </p:cNvPicPr>
          <p:nvPr>
            <p:ph idx="1"/>
          </p:nvPr>
        </p:nvPicPr>
        <p:blipFill>
          <a:blip r:embed="rId2"/>
          <a:stretch>
            <a:fillRect/>
          </a:stretch>
        </p:blipFill>
        <p:spPr>
          <a:xfrm>
            <a:off x="1019164" y="1592263"/>
            <a:ext cx="7353322" cy="4151312"/>
          </a:xfrm>
          <a:prstGeom prst="rect">
            <a:avLst/>
          </a:prstGeom>
        </p:spPr>
      </p:pic>
    </p:spTree>
    <p:extLst>
      <p:ext uri="{BB962C8B-B14F-4D97-AF65-F5344CB8AC3E}">
        <p14:creationId xmlns:p14="http://schemas.microsoft.com/office/powerpoint/2010/main" val="27262715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28650" y="365126"/>
            <a:ext cx="7955280" cy="712560"/>
          </a:xfrm>
        </p:spPr>
        <p:txBody>
          <a:bodyPr>
            <a:normAutofit/>
          </a:bodyPr>
          <a:lstStyle/>
          <a:p>
            <a:pPr algn="ctr"/>
            <a:r>
              <a:rPr lang="en-US" sz="4000" dirty="0">
                <a:solidFill>
                  <a:schemeClr val="accent1">
                    <a:lumMod val="75000"/>
                  </a:schemeClr>
                </a:solidFill>
              </a:rPr>
              <a:t>Cost Sharing or Match</a:t>
            </a:r>
          </a:p>
        </p:txBody>
      </p:sp>
      <p:sp>
        <p:nvSpPr>
          <p:cNvPr id="4" name="Content Placeholder 3"/>
          <p:cNvSpPr>
            <a:spLocks noGrp="1"/>
          </p:cNvSpPr>
          <p:nvPr>
            <p:ph idx="1"/>
          </p:nvPr>
        </p:nvSpPr>
        <p:spPr>
          <a:xfrm>
            <a:off x="341267" y="1346073"/>
            <a:ext cx="7955280" cy="4406348"/>
          </a:xfrm>
        </p:spPr>
        <p:txBody>
          <a:bodyPr/>
          <a:lstStyle/>
          <a:p>
            <a:r>
              <a:rPr lang="en-US" b="1" dirty="0"/>
              <a:t>RECIPIENT SHARE </a:t>
            </a:r>
          </a:p>
          <a:p>
            <a:pPr lvl="1">
              <a:buClr>
                <a:schemeClr val="accent2"/>
              </a:buClr>
              <a:buFont typeface="Wingdings" panose="05000000000000000000" pitchFamily="2" charset="2"/>
              <a:buChar char="Ø"/>
            </a:pPr>
            <a:r>
              <a:rPr lang="en-US" dirty="0"/>
              <a:t>Section updated to reflect DOL’s exception to the Uniform Guidance at </a:t>
            </a:r>
            <a:r>
              <a:rPr lang="en-US" b="1" dirty="0"/>
              <a:t>2 CFR 2900.8 Cost Sharing or Matching.</a:t>
            </a:r>
          </a:p>
          <a:p>
            <a:pPr lvl="1"/>
            <a:endParaRPr lang="en-US" b="1" dirty="0"/>
          </a:p>
          <a:p>
            <a:r>
              <a:rPr lang="en-US" b="1" dirty="0"/>
              <a:t>Report matching funds when </a:t>
            </a:r>
            <a:r>
              <a:rPr lang="en-US" b="1" dirty="0">
                <a:solidFill>
                  <a:srgbClr val="C00000"/>
                </a:solidFill>
              </a:rPr>
              <a:t>EXPENDED. </a:t>
            </a:r>
            <a:endParaRPr lang="en-US" dirty="0">
              <a:solidFill>
                <a:srgbClr val="C00000"/>
              </a:solidFill>
            </a:endParaRPr>
          </a:p>
        </p:txBody>
      </p:sp>
      <p:sp>
        <p:nvSpPr>
          <p:cNvPr id="2" name="Slide Number Placeholder 1"/>
          <p:cNvSpPr>
            <a:spLocks noGrp="1"/>
          </p:cNvSpPr>
          <p:nvPr>
            <p:ph type="sldNum" sz="quarter" idx="4294967295"/>
          </p:nvPr>
        </p:nvSpPr>
        <p:spPr/>
        <p:txBody>
          <a:bodyPr/>
          <a:lstStyle/>
          <a:p>
            <a:fld id="{35631FA6-7561-4635-B67D-863E083683B4}" type="slidenum">
              <a:rPr lang="en-US" smtClean="0"/>
              <a:t>33</a:t>
            </a:fld>
            <a:endParaRPr lang="en-US" dirty="0"/>
          </a:p>
        </p:txBody>
      </p:sp>
    </p:spTree>
    <p:extLst>
      <p:ext uri="{BB962C8B-B14F-4D97-AF65-F5344CB8AC3E}">
        <p14:creationId xmlns:p14="http://schemas.microsoft.com/office/powerpoint/2010/main" val="16948069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955280" cy="647245"/>
          </a:xfrm>
        </p:spPr>
        <p:txBody>
          <a:bodyPr>
            <a:normAutofit/>
          </a:bodyPr>
          <a:lstStyle/>
          <a:p>
            <a:pPr algn="ctr"/>
            <a:r>
              <a:rPr lang="en-US" sz="3600" dirty="0">
                <a:solidFill>
                  <a:schemeClr val="accent1">
                    <a:lumMod val="75000"/>
                  </a:schemeClr>
                </a:solidFill>
              </a:rPr>
              <a:t>Expenditures and Obligations </a:t>
            </a:r>
          </a:p>
        </p:txBody>
      </p:sp>
      <p:sp>
        <p:nvSpPr>
          <p:cNvPr id="3" name="Content Placeholder 2"/>
          <p:cNvSpPr>
            <a:spLocks noGrp="1"/>
          </p:cNvSpPr>
          <p:nvPr>
            <p:ph idx="1"/>
          </p:nvPr>
        </p:nvSpPr>
        <p:spPr>
          <a:xfrm>
            <a:off x="341267" y="1163191"/>
            <a:ext cx="8384722" cy="5067791"/>
          </a:xfrm>
        </p:spPr>
        <p:txBody>
          <a:bodyPr>
            <a:noAutofit/>
          </a:bodyPr>
          <a:lstStyle/>
          <a:p>
            <a:r>
              <a:rPr lang="en-US" sz="2200" b="1" dirty="0">
                <a:solidFill>
                  <a:schemeClr val="tx2">
                    <a:lumMod val="50000"/>
                  </a:schemeClr>
                </a:solidFill>
              </a:rPr>
              <a:t>Accruals</a:t>
            </a:r>
            <a:r>
              <a:rPr lang="en-US" sz="2200" b="1" dirty="0">
                <a:solidFill>
                  <a:srgbClr val="FFC000"/>
                </a:solidFill>
              </a:rPr>
              <a:t> </a:t>
            </a:r>
          </a:p>
          <a:p>
            <a:pPr lvl="1">
              <a:buClr>
                <a:schemeClr val="accent2"/>
              </a:buClr>
              <a:buFont typeface="Wingdings" panose="05000000000000000000" pitchFamily="2" charset="2"/>
              <a:buChar char="Ø"/>
            </a:pPr>
            <a:r>
              <a:rPr lang="en-US" sz="2200" dirty="0"/>
              <a:t>Accruals (according to GAAP): matching principles.  </a:t>
            </a:r>
          </a:p>
          <a:p>
            <a:pPr marL="1774248" lvl="1" indent="-685800">
              <a:buClr>
                <a:schemeClr val="accent2"/>
              </a:buClr>
              <a:buSzPct val="100000"/>
              <a:buFont typeface="Arial" panose="020B0604020202020204" pitchFamily="34" charset="0"/>
              <a:buChar char="•"/>
            </a:pPr>
            <a:r>
              <a:rPr lang="en-US" sz="2200" dirty="0"/>
              <a:t>Amount owed for good and/or service received or rendered</a:t>
            </a:r>
          </a:p>
          <a:p>
            <a:pPr marL="1774248" lvl="1" indent="-685800">
              <a:buClr>
                <a:schemeClr val="accent2"/>
              </a:buClr>
              <a:buSzPct val="100000"/>
              <a:buFont typeface="Arial" panose="020B0604020202020204" pitchFamily="34" charset="0"/>
              <a:buChar char="•"/>
            </a:pPr>
            <a:r>
              <a:rPr lang="en-US" sz="2200" dirty="0"/>
              <a:t>Line 10e = Cash outlays + accruals</a:t>
            </a:r>
          </a:p>
          <a:p>
            <a:pPr>
              <a:buSzPct val="150000"/>
              <a:buFont typeface="Wingdings" panose="05000000000000000000" pitchFamily="2" charset="2"/>
              <a:buChar char="§"/>
            </a:pPr>
            <a:r>
              <a:rPr lang="en-US" sz="2200" b="1" dirty="0">
                <a:solidFill>
                  <a:schemeClr val="tx2">
                    <a:lumMod val="50000"/>
                  </a:schemeClr>
                </a:solidFill>
              </a:rPr>
              <a:t>Obligations</a:t>
            </a:r>
          </a:p>
          <a:p>
            <a:pPr lvl="1">
              <a:buClr>
                <a:schemeClr val="accent2"/>
              </a:buClr>
              <a:buFont typeface="Wingdings" panose="05000000000000000000" pitchFamily="2" charset="2"/>
              <a:buChar char="Ø"/>
            </a:pPr>
            <a:r>
              <a:rPr lang="en-US" sz="2200" dirty="0"/>
              <a:t>Obligations (2 CFR 200.71): orders placed for property and services, contracts and subawards made, and similar transactions during a given period that require payment by the non-Federal entity during the same or a future period. </a:t>
            </a:r>
          </a:p>
          <a:p>
            <a:pPr marL="1774248" lvl="1" indent="-685800">
              <a:buClr>
                <a:schemeClr val="accent2"/>
              </a:buClr>
              <a:buFont typeface="Arial" panose="020B0604020202020204" pitchFamily="34" charset="0"/>
              <a:buChar char="•"/>
            </a:pPr>
            <a:r>
              <a:rPr lang="en-US" sz="2200" dirty="0"/>
              <a:t>Reported on line 10g</a:t>
            </a:r>
          </a:p>
        </p:txBody>
      </p:sp>
    </p:spTree>
    <p:extLst>
      <p:ext uri="{BB962C8B-B14F-4D97-AF65-F5344CB8AC3E}">
        <p14:creationId xmlns:p14="http://schemas.microsoft.com/office/powerpoint/2010/main" val="12091382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28650" y="365126"/>
            <a:ext cx="7955280" cy="621120"/>
          </a:xfrm>
        </p:spPr>
        <p:txBody>
          <a:bodyPr>
            <a:normAutofit/>
          </a:bodyPr>
          <a:lstStyle/>
          <a:p>
            <a:pPr algn="ctr"/>
            <a:r>
              <a:rPr lang="en-US" sz="3600" dirty="0">
                <a:solidFill>
                  <a:schemeClr val="accent1">
                    <a:lumMod val="75000"/>
                  </a:schemeClr>
                </a:solidFill>
              </a:rPr>
              <a:t>New Section - Indirect Costs</a:t>
            </a:r>
          </a:p>
        </p:txBody>
      </p:sp>
      <p:sp>
        <p:nvSpPr>
          <p:cNvPr id="6" name="Content Placeholder 5"/>
          <p:cNvSpPr>
            <a:spLocks noGrp="1"/>
          </p:cNvSpPr>
          <p:nvPr>
            <p:ph idx="1"/>
          </p:nvPr>
        </p:nvSpPr>
        <p:spPr>
          <a:xfrm>
            <a:off x="304800" y="3048002"/>
            <a:ext cx="8279130" cy="2608216"/>
          </a:xfrm>
        </p:spPr>
        <p:txBody>
          <a:bodyPr anchor="ctr">
            <a:normAutofit fontScale="92500" lnSpcReduction="10000"/>
          </a:bodyPr>
          <a:lstStyle/>
          <a:p>
            <a:r>
              <a:rPr lang="en-US" dirty="0">
                <a:solidFill>
                  <a:srgbClr val="C00000"/>
                </a:solidFill>
              </a:rPr>
              <a:t>Indirect cost </a:t>
            </a:r>
            <a:r>
              <a:rPr lang="en-US" dirty="0"/>
              <a:t>reporting line items have been added.</a:t>
            </a:r>
          </a:p>
          <a:p>
            <a:endParaRPr lang="en-US" sz="1000" dirty="0"/>
          </a:p>
          <a:p>
            <a:r>
              <a:rPr lang="en-US" dirty="0"/>
              <a:t>Indirect cost expenses are only to be reported by the non-federal entity receiving </a:t>
            </a:r>
            <a:r>
              <a:rPr lang="en-US" dirty="0">
                <a:solidFill>
                  <a:srgbClr val="C00000"/>
                </a:solidFill>
              </a:rPr>
              <a:t>direct awards from DOL</a:t>
            </a:r>
            <a:r>
              <a:rPr lang="en-US" dirty="0"/>
              <a:t>.</a:t>
            </a:r>
          </a:p>
          <a:p>
            <a:endParaRPr lang="en-US" sz="1000" dirty="0"/>
          </a:p>
          <a:p>
            <a:r>
              <a:rPr lang="en-US" dirty="0"/>
              <a:t>Indirect cost expenses are only </a:t>
            </a:r>
            <a:r>
              <a:rPr lang="en-US" dirty="0">
                <a:solidFill>
                  <a:srgbClr val="C00000"/>
                </a:solidFill>
              </a:rPr>
              <a:t>reported annually</a:t>
            </a:r>
            <a:r>
              <a:rPr lang="en-US" dirty="0"/>
              <a:t>.</a:t>
            </a:r>
          </a:p>
        </p:txBody>
      </p:sp>
      <p:sp>
        <p:nvSpPr>
          <p:cNvPr id="2" name="Slide Number Placeholder 1"/>
          <p:cNvSpPr>
            <a:spLocks noGrp="1"/>
          </p:cNvSpPr>
          <p:nvPr>
            <p:ph type="sldNum" sz="quarter" idx="4294967295"/>
          </p:nvPr>
        </p:nvSpPr>
        <p:spPr/>
        <p:txBody>
          <a:bodyPr/>
          <a:lstStyle/>
          <a:p>
            <a:fld id="{35631FA6-7561-4635-B67D-863E083683B4}" type="slidenum">
              <a:rPr lang="en-US" smtClean="0"/>
              <a:t>35</a:t>
            </a:fld>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330" y="1579396"/>
            <a:ext cx="8229600" cy="112896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9502525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8194" y="365126"/>
            <a:ext cx="8804366" cy="699497"/>
          </a:xfrm>
        </p:spPr>
        <p:txBody>
          <a:bodyPr>
            <a:normAutofit/>
          </a:bodyPr>
          <a:lstStyle/>
          <a:p>
            <a:r>
              <a:rPr lang="en-US" sz="3000" dirty="0">
                <a:solidFill>
                  <a:schemeClr val="accent1">
                    <a:lumMod val="75000"/>
                  </a:schemeClr>
                </a:solidFill>
              </a:rPr>
              <a:t>Accounting Records &amp; Source Documentation</a:t>
            </a:r>
          </a:p>
        </p:txBody>
      </p:sp>
      <p:sp>
        <p:nvSpPr>
          <p:cNvPr id="3" name="Content Placeholder 2"/>
          <p:cNvSpPr>
            <a:spLocks noGrp="1"/>
          </p:cNvSpPr>
          <p:nvPr>
            <p:ph idx="1"/>
          </p:nvPr>
        </p:nvSpPr>
        <p:spPr>
          <a:xfrm>
            <a:off x="491490" y="1189318"/>
            <a:ext cx="7955280" cy="4406348"/>
          </a:xfrm>
        </p:spPr>
        <p:txBody>
          <a:bodyPr>
            <a:normAutofit/>
          </a:bodyPr>
          <a:lstStyle/>
          <a:p>
            <a:pPr marL="0" lvl="2" indent="0">
              <a:buNone/>
              <a:defRPr/>
            </a:pPr>
            <a:r>
              <a:rPr lang="en-US" b="1" dirty="0">
                <a:solidFill>
                  <a:schemeClr val="tx2">
                    <a:lumMod val="50000"/>
                  </a:schemeClr>
                </a:solidFill>
                <a:cs typeface="Arial" panose="020B0604020202020204" pitchFamily="34" charset="0"/>
              </a:rPr>
              <a:t>Accounting Records</a:t>
            </a:r>
          </a:p>
          <a:p>
            <a:pPr marL="0" lvl="2" indent="0">
              <a:buNone/>
              <a:defRPr/>
            </a:pPr>
            <a:r>
              <a:rPr lang="en-US" dirty="0">
                <a:cs typeface="Arial" panose="020B0604020202020204" pitchFamily="34" charset="0"/>
              </a:rPr>
              <a:t>Must demonstrate the ability to maintain records that adequately identify the source and application of funds for approved financial activities aligned with the FOA and grant agreement. </a:t>
            </a:r>
          </a:p>
          <a:p>
            <a:pPr>
              <a:defRPr/>
            </a:pPr>
            <a:r>
              <a:rPr lang="en-US" altLang="en-US" sz="2000" dirty="0">
                <a:cs typeface="Arial" panose="020B0604020202020204" pitchFamily="34" charset="0"/>
              </a:rPr>
              <a:t>The General Ledger is the official books where all transactions are posted and this information is transferred to ETA’s Quarterly ETA-9130 Report.</a:t>
            </a:r>
          </a:p>
          <a:p>
            <a:pPr marL="0" indent="0">
              <a:buFont typeface="Wingdings" panose="05000000000000000000" pitchFamily="2" charset="2"/>
              <a:buNone/>
              <a:defRPr/>
            </a:pPr>
            <a:r>
              <a:rPr lang="en-US" altLang="en-US" sz="2000" b="1" dirty="0">
                <a:cs typeface="Arial" panose="020B0604020202020204" pitchFamily="34" charset="0"/>
              </a:rPr>
              <a:t>Source Documentation</a:t>
            </a:r>
          </a:p>
          <a:p>
            <a:pPr>
              <a:defRPr/>
            </a:pPr>
            <a:r>
              <a:rPr lang="en-US" altLang="en-US" sz="2000" dirty="0">
                <a:cs typeface="Arial" panose="020B0604020202020204" pitchFamily="34" charset="0"/>
              </a:rPr>
              <a:t>Accounting records and payments must be supported by documentation such as actual invoices, canceled checks, time and attendance records, reimbursement to employers for OJT, eligibility for stipends, justification for needs-related payments.</a:t>
            </a:r>
          </a:p>
          <a:p>
            <a:pPr lvl="1">
              <a:buNone/>
              <a:defRPr/>
            </a:pPr>
            <a:endParaRPr lang="en-US" dirty="0"/>
          </a:p>
          <a:p>
            <a:endParaRPr lang="en-US" dirty="0"/>
          </a:p>
        </p:txBody>
      </p:sp>
    </p:spTree>
    <p:extLst>
      <p:ext uri="{BB962C8B-B14F-4D97-AF65-F5344CB8AC3E}">
        <p14:creationId xmlns:p14="http://schemas.microsoft.com/office/powerpoint/2010/main" val="25889009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672738" y="2278465"/>
            <a:ext cx="7796892" cy="1150535"/>
          </a:xfrm>
        </p:spPr>
        <p:txBody>
          <a:bodyPr>
            <a:noAutofit/>
          </a:bodyPr>
          <a:lstStyle/>
          <a:p>
            <a:r>
              <a:rPr lang="en-US" sz="4000" dirty="0">
                <a:solidFill>
                  <a:schemeClr val="accent1">
                    <a:lumMod val="75000"/>
                  </a:schemeClr>
                </a:solidFill>
              </a:rPr>
              <a:t>PROCUREMENT STANDARDS</a:t>
            </a:r>
          </a:p>
        </p:txBody>
      </p:sp>
    </p:spTree>
    <p:extLst>
      <p:ext uri="{BB962C8B-B14F-4D97-AF65-F5344CB8AC3E}">
        <p14:creationId xmlns:p14="http://schemas.microsoft.com/office/powerpoint/2010/main" val="15055899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Content Placeholder 2"/>
          <p:cNvSpPr>
            <a:spLocks noGrp="1"/>
          </p:cNvSpPr>
          <p:nvPr>
            <p:ph idx="1"/>
          </p:nvPr>
        </p:nvSpPr>
        <p:spPr>
          <a:xfrm>
            <a:off x="433500" y="1097280"/>
            <a:ext cx="8229600" cy="4867275"/>
          </a:xfrm>
        </p:spPr>
        <p:txBody>
          <a:bodyPr/>
          <a:lstStyle/>
          <a:p>
            <a:pPr eaLnBrk="1" hangingPunct="1"/>
            <a:r>
              <a:rPr lang="en-US" altLang="en-US" sz="2400" dirty="0"/>
              <a:t>200.317 to 200.326 </a:t>
            </a:r>
          </a:p>
          <a:p>
            <a:pPr lvl="1" eaLnBrk="1" hangingPunct="1">
              <a:buClr>
                <a:schemeClr val="accent2"/>
              </a:buClr>
              <a:buFont typeface="Wingdings" panose="05000000000000000000" pitchFamily="2" charset="2"/>
              <a:buChar char="Ø"/>
            </a:pPr>
            <a:r>
              <a:rPr lang="en-US" altLang="en-US" sz="2400" dirty="0"/>
              <a:t>New or expanded items</a:t>
            </a:r>
          </a:p>
          <a:p>
            <a:pPr lvl="2" eaLnBrk="1" hangingPunct="1">
              <a:buClr>
                <a:schemeClr val="accent2"/>
              </a:buClr>
              <a:buFont typeface="Arial" panose="020B0604020202020204" pitchFamily="34" charset="0"/>
              <a:buChar char="•"/>
            </a:pPr>
            <a:r>
              <a:rPr lang="en-US" altLang="en-US" sz="2400" dirty="0"/>
              <a:t>Micro-purchases</a:t>
            </a:r>
          </a:p>
          <a:p>
            <a:pPr lvl="2" eaLnBrk="1" hangingPunct="1">
              <a:buClr>
                <a:schemeClr val="accent2"/>
              </a:buClr>
              <a:buFont typeface="Arial" panose="020B0604020202020204" pitchFamily="34" charset="0"/>
              <a:buChar char="•"/>
            </a:pPr>
            <a:r>
              <a:rPr lang="en-US" altLang="en-US" sz="2400" dirty="0"/>
              <a:t>Conflict of Interest</a:t>
            </a:r>
          </a:p>
          <a:p>
            <a:pPr lvl="2" eaLnBrk="1" hangingPunct="1">
              <a:buClr>
                <a:schemeClr val="accent2"/>
              </a:buClr>
              <a:buFont typeface="Arial" panose="020B0604020202020204" pitchFamily="34" charset="0"/>
              <a:buChar char="•"/>
            </a:pPr>
            <a:r>
              <a:rPr lang="en-US" altLang="en-US" sz="2400" dirty="0"/>
              <a:t>Simplified acquisition threshold</a:t>
            </a:r>
          </a:p>
          <a:p>
            <a:pPr lvl="2" eaLnBrk="1" hangingPunct="1">
              <a:buClr>
                <a:schemeClr val="accent2"/>
              </a:buClr>
              <a:buFont typeface="Arial" panose="020B0604020202020204" pitchFamily="34" charset="0"/>
              <a:buChar char="•"/>
            </a:pPr>
            <a:r>
              <a:rPr lang="en-US" altLang="en-US" sz="2400" dirty="0"/>
              <a:t>Consultants</a:t>
            </a:r>
          </a:p>
          <a:p>
            <a:pPr eaLnBrk="1" hangingPunct="1"/>
            <a:r>
              <a:rPr lang="en-US" altLang="en-US" sz="2400" i="1" dirty="0">
                <a:cs typeface="Arial" panose="020B0604020202020204" pitchFamily="34" charset="0"/>
              </a:rPr>
              <a:t>States continue to follow state standards</a:t>
            </a:r>
          </a:p>
          <a:p>
            <a:pPr lvl="1" eaLnBrk="1" hangingPunct="1">
              <a:buClr>
                <a:schemeClr val="accent2"/>
              </a:buClr>
              <a:buFont typeface="Wingdings" panose="05000000000000000000" pitchFamily="2" charset="2"/>
              <a:buChar char="Ø"/>
            </a:pPr>
            <a:r>
              <a:rPr lang="en-US" altLang="en-US" sz="2400" i="1" dirty="0"/>
              <a:t>Subrecipients of states follow the Uniform Guidance standards</a:t>
            </a:r>
          </a:p>
        </p:txBody>
      </p:sp>
      <p:sp>
        <p:nvSpPr>
          <p:cNvPr id="5" name="Title 1"/>
          <p:cNvSpPr>
            <a:spLocks noGrp="1"/>
          </p:cNvSpPr>
          <p:nvPr>
            <p:ph type="title"/>
          </p:nvPr>
        </p:nvSpPr>
        <p:spPr>
          <a:xfrm>
            <a:off x="1465677" y="227442"/>
            <a:ext cx="6543373" cy="739210"/>
          </a:xfrm>
        </p:spPr>
        <p:txBody>
          <a:bodyPr>
            <a:normAutofit/>
          </a:bodyPr>
          <a:lstStyle/>
          <a:p>
            <a:pPr algn="ctr" eaLnBrk="1" hangingPunct="1">
              <a:defRPr/>
            </a:pPr>
            <a:r>
              <a:rPr lang="en-US" altLang="en-US" sz="3600" b="1" dirty="0">
                <a:solidFill>
                  <a:schemeClr val="accent1">
                    <a:lumMod val="75000"/>
                  </a:schemeClr>
                </a:solidFill>
                <a:cs typeface="Arial" panose="020B0604020202020204" pitchFamily="34" charset="0"/>
              </a:rPr>
              <a:t>Procurement Standards</a:t>
            </a:r>
          </a:p>
        </p:txBody>
      </p:sp>
    </p:spTree>
    <p:extLst>
      <p:ext uri="{BB962C8B-B14F-4D97-AF65-F5344CB8AC3E}">
        <p14:creationId xmlns:p14="http://schemas.microsoft.com/office/powerpoint/2010/main" val="27774903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Content Placeholder 2"/>
          <p:cNvSpPr>
            <a:spLocks noGrp="1"/>
          </p:cNvSpPr>
          <p:nvPr>
            <p:ph idx="1"/>
          </p:nvPr>
        </p:nvSpPr>
        <p:spPr>
          <a:xfrm>
            <a:off x="522507" y="1195252"/>
            <a:ext cx="7447942" cy="4525963"/>
          </a:xfrm>
        </p:spPr>
        <p:txBody>
          <a:bodyPr/>
          <a:lstStyle/>
          <a:p>
            <a:pPr marL="0" indent="0" eaLnBrk="1" hangingPunct="1">
              <a:buNone/>
            </a:pPr>
            <a:r>
              <a:rPr lang="en-US" altLang="en-US" sz="2400" b="1" dirty="0">
                <a:cs typeface="Arial" panose="020B0604020202020204" pitchFamily="34" charset="0"/>
              </a:rPr>
              <a:t>200.326  </a:t>
            </a:r>
            <a:r>
              <a:rPr lang="en-US" sz="2400" b="1" dirty="0"/>
              <a:t>Contract provisions</a:t>
            </a:r>
            <a:endParaRPr lang="en-US" altLang="en-US" sz="2400" dirty="0">
              <a:cs typeface="Arial" panose="020B0604020202020204" pitchFamily="34" charset="0"/>
            </a:endParaRPr>
          </a:p>
          <a:p>
            <a:pPr eaLnBrk="1" hangingPunct="1"/>
            <a:r>
              <a:rPr lang="en-US" altLang="en-US" sz="2400" dirty="0">
                <a:cs typeface="Arial" panose="020B0604020202020204" pitchFamily="34" charset="0"/>
              </a:rPr>
              <a:t>All contracts made must contain 10 possible contractual provisions at Appendix II</a:t>
            </a:r>
          </a:p>
          <a:p>
            <a:pPr lvl="1" eaLnBrk="1" hangingPunct="1">
              <a:buClr>
                <a:schemeClr val="accent2"/>
              </a:buClr>
              <a:buFont typeface="Wingdings" panose="05000000000000000000" pitchFamily="2" charset="2"/>
              <a:buChar char="Ø"/>
            </a:pPr>
            <a:r>
              <a:rPr lang="en-US" altLang="en-US" sz="2400" dirty="0"/>
              <a:t>Simplified acquisition threshold determines which provisions are applicable</a:t>
            </a:r>
          </a:p>
          <a:p>
            <a:pPr lvl="1" eaLnBrk="1" hangingPunct="1">
              <a:buClr>
                <a:schemeClr val="accent2"/>
              </a:buClr>
              <a:buFont typeface="Wingdings" panose="05000000000000000000" pitchFamily="2" charset="2"/>
              <a:buChar char="Ø"/>
            </a:pPr>
            <a:r>
              <a:rPr lang="en-US" altLang="en-US" sz="2400" dirty="0"/>
              <a:t>December 19, 2014 Federal Register</a:t>
            </a:r>
          </a:p>
          <a:p>
            <a:pPr lvl="2" eaLnBrk="1" hangingPunct="1">
              <a:buClr>
                <a:schemeClr val="accent2"/>
              </a:buClr>
              <a:buFont typeface="Arial" panose="020B0604020202020204" pitchFamily="34" charset="0"/>
              <a:buChar char="•"/>
            </a:pPr>
            <a:r>
              <a:rPr lang="en-US" altLang="en-US" sz="2400" dirty="0"/>
              <a:t>Contractual provisions from H to K are reordered and the Energy Policy and Conservation Act (42 U.S. 6201) is removed</a:t>
            </a:r>
          </a:p>
          <a:p>
            <a:pPr eaLnBrk="1" hangingPunct="1">
              <a:buFont typeface="Arial" panose="020B0604020202020204" pitchFamily="34" charset="0"/>
              <a:buChar char="•"/>
            </a:pPr>
            <a:endParaRPr lang="en-US" altLang="en-US" sz="2400" dirty="0">
              <a:cs typeface="Arial" panose="020B0604020202020204" pitchFamily="34" charset="0"/>
            </a:endParaRPr>
          </a:p>
        </p:txBody>
      </p:sp>
      <p:sp>
        <p:nvSpPr>
          <p:cNvPr id="5" name="Title 1"/>
          <p:cNvSpPr>
            <a:spLocks noGrp="1"/>
          </p:cNvSpPr>
          <p:nvPr>
            <p:ph type="title"/>
          </p:nvPr>
        </p:nvSpPr>
        <p:spPr>
          <a:xfrm>
            <a:off x="1366677" y="254726"/>
            <a:ext cx="6543373" cy="620485"/>
          </a:xfrm>
        </p:spPr>
        <p:txBody>
          <a:bodyPr>
            <a:normAutofit/>
          </a:bodyPr>
          <a:lstStyle/>
          <a:p>
            <a:pPr algn="ctr" eaLnBrk="1" hangingPunct="1">
              <a:defRPr/>
            </a:pPr>
            <a:r>
              <a:rPr lang="en-US" altLang="en-US" sz="3600" b="1" dirty="0">
                <a:solidFill>
                  <a:schemeClr val="accent1">
                    <a:lumMod val="75000"/>
                  </a:schemeClr>
                </a:solidFill>
                <a:cs typeface="Arial" panose="020B0604020202020204" pitchFamily="34" charset="0"/>
              </a:rPr>
              <a:t>Contractual Provisions</a:t>
            </a:r>
          </a:p>
        </p:txBody>
      </p:sp>
    </p:spTree>
    <p:extLst>
      <p:ext uri="{BB962C8B-B14F-4D97-AF65-F5344CB8AC3E}">
        <p14:creationId xmlns:p14="http://schemas.microsoft.com/office/powerpoint/2010/main" val="28633179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000"/>
            <a:lum/>
          </a:blip>
          <a:srcRect/>
          <a:stretch>
            <a:fillRect t="-14000" b="-14000"/>
          </a:stretch>
        </a:blipFill>
        <a:effectLst/>
      </p:bgPr>
    </p:bg>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F9EB6CA-D8C2-4C4F-8791-8FE410CCF4D3}"/>
              </a:ext>
            </a:extLst>
          </p:cNvPr>
          <p:cNvSpPr>
            <a:spLocks noGrp="1"/>
          </p:cNvSpPr>
          <p:nvPr>
            <p:ph idx="1"/>
          </p:nvPr>
        </p:nvSpPr>
        <p:spPr>
          <a:xfrm>
            <a:off x="879565" y="1497857"/>
            <a:ext cx="7106135" cy="1913301"/>
          </a:xfrm>
        </p:spPr>
        <p:txBody>
          <a:bodyPr>
            <a:normAutofit fontScale="92500" lnSpcReduction="20000"/>
          </a:bodyPr>
          <a:lstStyle/>
          <a:p>
            <a:pPr algn="ctr"/>
            <a:r>
              <a:rPr lang="en-US" sz="4300" dirty="0">
                <a:solidFill>
                  <a:srgbClr val="C00000"/>
                </a:solidFill>
                <a:effectLst/>
                <a:latin typeface="Garamond" panose="02020404030301010803" pitchFamily="18" charset="0"/>
              </a:rPr>
              <a:t>Debbie Strama</a:t>
            </a:r>
          </a:p>
          <a:p>
            <a:pPr algn="ctr"/>
            <a:r>
              <a:rPr lang="en-US" b="0" dirty="0">
                <a:solidFill>
                  <a:schemeClr val="tx1"/>
                </a:solidFill>
              </a:rPr>
              <a:t>Supervisor Grant Management Policy </a:t>
            </a:r>
          </a:p>
          <a:p>
            <a:pPr algn="ctr"/>
            <a:r>
              <a:rPr lang="en-US" b="0" dirty="0">
                <a:solidFill>
                  <a:schemeClr val="tx1"/>
                </a:solidFill>
              </a:rPr>
              <a:t>Office of Management and Administrative Services</a:t>
            </a:r>
          </a:p>
          <a:p>
            <a:pPr algn="ctr"/>
            <a:r>
              <a:rPr lang="en-US" b="0" dirty="0">
                <a:solidFill>
                  <a:schemeClr val="tx1"/>
                </a:solidFill>
              </a:rPr>
              <a:t> Office of Grants Management</a:t>
            </a:r>
          </a:p>
        </p:txBody>
      </p:sp>
      <p:sp>
        <p:nvSpPr>
          <p:cNvPr id="3" name="Slide Number Placeholder 2">
            <a:extLst>
              <a:ext uri="{FF2B5EF4-FFF2-40B4-BE49-F238E27FC236}">
                <a16:creationId xmlns:a16="http://schemas.microsoft.com/office/drawing/2014/main" id="{D5C04AE6-C0BD-4087-86D8-3481F9A6528B}"/>
              </a:ext>
            </a:extLst>
          </p:cNvPr>
          <p:cNvSpPr>
            <a:spLocks noGrp="1"/>
          </p:cNvSpPr>
          <p:nvPr>
            <p:ph type="sldNum" sz="quarter" idx="10"/>
          </p:nvPr>
        </p:nvSpPr>
        <p:spPr/>
        <p:txBody>
          <a:bodyPr/>
          <a:lstStyle/>
          <a:p>
            <a:fld id="{706D636C-90A3-4979-BA37-BAB384B22101}" type="slidenum">
              <a:rPr lang="en-US" smtClean="0"/>
              <a:pPr/>
              <a:t>4</a:t>
            </a:fld>
            <a:endParaRPr lang="en-US"/>
          </a:p>
        </p:txBody>
      </p:sp>
      <p:sp>
        <p:nvSpPr>
          <p:cNvPr id="7" name="Content Placeholder 6">
            <a:extLst>
              <a:ext uri="{FF2B5EF4-FFF2-40B4-BE49-F238E27FC236}">
                <a16:creationId xmlns:a16="http://schemas.microsoft.com/office/drawing/2014/main" id="{B15C7BBC-1D16-476A-9F3B-B163B38D9E32}"/>
              </a:ext>
            </a:extLst>
          </p:cNvPr>
          <p:cNvSpPr>
            <a:spLocks noGrp="1"/>
          </p:cNvSpPr>
          <p:nvPr>
            <p:ph idx="12"/>
          </p:nvPr>
        </p:nvSpPr>
        <p:spPr>
          <a:xfrm>
            <a:off x="1127760" y="3731623"/>
            <a:ext cx="6418218" cy="1857286"/>
          </a:xfrm>
        </p:spPr>
        <p:txBody>
          <a:bodyPr>
            <a:normAutofit fontScale="92500" lnSpcReduction="20000"/>
          </a:bodyPr>
          <a:lstStyle/>
          <a:p>
            <a:pPr algn="ctr"/>
            <a:r>
              <a:rPr lang="en-US" sz="4300" dirty="0">
                <a:solidFill>
                  <a:srgbClr val="C00000"/>
                </a:solidFill>
                <a:latin typeface="Garamond" panose="02020404030301010803" pitchFamily="18" charset="0"/>
              </a:rPr>
              <a:t>Avery Malone</a:t>
            </a:r>
          </a:p>
          <a:p>
            <a:pPr algn="ctr"/>
            <a:r>
              <a:rPr lang="en-US" b="0" dirty="0">
                <a:solidFill>
                  <a:schemeClr val="tx1"/>
                </a:solidFill>
              </a:rPr>
              <a:t>Closeout Resolution Specialist (Grant Officer)</a:t>
            </a:r>
          </a:p>
          <a:p>
            <a:pPr algn="ctr"/>
            <a:r>
              <a:rPr lang="en-US" b="0" dirty="0">
                <a:solidFill>
                  <a:schemeClr val="tx1"/>
                </a:solidFill>
              </a:rPr>
              <a:t> Office of Management and Administrative Services</a:t>
            </a:r>
          </a:p>
          <a:p>
            <a:pPr algn="ctr"/>
            <a:r>
              <a:rPr lang="en-US" b="0" dirty="0">
                <a:solidFill>
                  <a:schemeClr val="tx1"/>
                </a:solidFill>
              </a:rPr>
              <a:t> Office of Grants Management</a:t>
            </a:r>
          </a:p>
        </p:txBody>
      </p:sp>
    </p:spTree>
    <p:extLst>
      <p:ext uri="{BB962C8B-B14F-4D97-AF65-F5344CB8AC3E}">
        <p14:creationId xmlns:p14="http://schemas.microsoft.com/office/powerpoint/2010/main" val="266156221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706D636C-90A3-4979-BA37-BAB384B22101}" type="slidenum">
              <a:rPr lang="en-US" smtClean="0"/>
              <a:pPr/>
              <a:t>40</a:t>
            </a:fld>
            <a:endParaRPr lang="en-US"/>
          </a:p>
        </p:txBody>
      </p:sp>
    </p:spTree>
    <p:extLst>
      <p:ext uri="{BB962C8B-B14F-4D97-AF65-F5344CB8AC3E}">
        <p14:creationId xmlns:p14="http://schemas.microsoft.com/office/powerpoint/2010/main" val="299464328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77395" y="2506295"/>
            <a:ext cx="7052431" cy="1150535"/>
          </a:xfrm>
        </p:spPr>
        <p:txBody>
          <a:bodyPr>
            <a:normAutofit/>
          </a:bodyPr>
          <a:lstStyle/>
          <a:p>
            <a:pPr algn="ctr"/>
            <a:r>
              <a:rPr lang="en-US" sz="4000" b="1" dirty="0">
                <a:solidFill>
                  <a:schemeClr val="accent1">
                    <a:lumMod val="75000"/>
                  </a:schemeClr>
                </a:solidFill>
                <a:effectLst>
                  <a:outerShdw blurRad="38100" dist="38100" dir="2700000" algn="tl">
                    <a:srgbClr val="000000">
                      <a:alpha val="43137"/>
                    </a:srgbClr>
                  </a:outerShdw>
                </a:effectLst>
              </a:rPr>
              <a:t>MATCH REQUIREMENTS</a:t>
            </a:r>
          </a:p>
        </p:txBody>
      </p:sp>
    </p:spTree>
    <p:extLst>
      <p:ext uri="{BB962C8B-B14F-4D97-AF65-F5344CB8AC3E}">
        <p14:creationId xmlns:p14="http://schemas.microsoft.com/office/powerpoint/2010/main" val="19883986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87234" y="400594"/>
            <a:ext cx="7176358" cy="1317833"/>
          </a:xfrm>
        </p:spPr>
        <p:txBody>
          <a:bodyPr>
            <a:normAutofit/>
          </a:bodyPr>
          <a:lstStyle/>
          <a:p>
            <a:r>
              <a:rPr lang="en-US" dirty="0"/>
              <a:t>What is a Match?</a:t>
            </a:r>
          </a:p>
        </p:txBody>
      </p:sp>
      <p:sp>
        <p:nvSpPr>
          <p:cNvPr id="4" name="Slide Number Placeholder 3"/>
          <p:cNvSpPr>
            <a:spLocks noGrp="1"/>
          </p:cNvSpPr>
          <p:nvPr>
            <p:ph type="sldNum" sz="quarter" idx="10"/>
          </p:nvPr>
        </p:nvSpPr>
        <p:spPr/>
        <p:txBody>
          <a:bodyPr/>
          <a:lstStyle/>
          <a:p>
            <a:fld id="{706D636C-90A3-4979-BA37-BAB384B22101}" type="slidenum">
              <a:rPr lang="en-US" smtClean="0"/>
              <a:pPr/>
              <a:t>42</a:t>
            </a:fld>
            <a:endParaRPr lang="en-US"/>
          </a:p>
        </p:txBody>
      </p:sp>
      <p:sp>
        <p:nvSpPr>
          <p:cNvPr id="5" name="Content Placeholder 3"/>
          <p:cNvSpPr>
            <a:spLocks noGrp="1"/>
          </p:cNvSpPr>
          <p:nvPr>
            <p:ph idx="1"/>
          </p:nvPr>
        </p:nvSpPr>
        <p:spPr>
          <a:xfrm>
            <a:off x="939114" y="2188127"/>
            <a:ext cx="7364627" cy="3693690"/>
          </a:xfrm>
        </p:spPr>
        <p:txBody>
          <a:bodyPr/>
          <a:lstStyle/>
          <a:p>
            <a:r>
              <a:rPr lang="en-US" dirty="0"/>
              <a:t>Match is an instrument used to spark a fire</a:t>
            </a:r>
          </a:p>
          <a:p>
            <a:r>
              <a:rPr lang="en-US" dirty="0"/>
              <a:t>Match is the non-federal share of costs that grantees are required to contribute</a:t>
            </a:r>
          </a:p>
          <a:p>
            <a:r>
              <a:rPr lang="en-US" dirty="0"/>
              <a:t>Match is the dating website</a:t>
            </a:r>
          </a:p>
          <a:p>
            <a:r>
              <a:rPr lang="en-US" dirty="0"/>
              <a:t>Match is a contest which people or teams compete against each other</a:t>
            </a:r>
          </a:p>
          <a:p>
            <a:r>
              <a:rPr lang="en-US" dirty="0"/>
              <a:t>All of the above</a:t>
            </a:r>
          </a:p>
        </p:txBody>
      </p:sp>
    </p:spTree>
    <p:extLst>
      <p:ext uri="{BB962C8B-B14F-4D97-AF65-F5344CB8AC3E}">
        <p14:creationId xmlns:p14="http://schemas.microsoft.com/office/powerpoint/2010/main" val="105269640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pPr marL="457200" lvl="1" algn="ctr" rtl="0">
              <a:lnSpc>
                <a:spcPct val="90000"/>
              </a:lnSpc>
              <a:spcBef>
                <a:spcPts val="800"/>
              </a:spcBef>
              <a:buClr>
                <a:schemeClr val="bg1">
                  <a:lumMod val="65000"/>
                </a:schemeClr>
              </a:buClr>
            </a:pPr>
            <a:r>
              <a:rPr lang="en-US" sz="4000" b="1" dirty="0">
                <a:solidFill>
                  <a:schemeClr val="accent1">
                    <a:lumMod val="75000"/>
                  </a:schemeClr>
                </a:solidFill>
              </a:rPr>
              <a:t>What is Match?</a:t>
            </a:r>
            <a:br>
              <a:rPr lang="en-US" sz="4000" dirty="0">
                <a:solidFill>
                  <a:schemeClr val="accent1">
                    <a:lumMod val="75000"/>
                  </a:schemeClr>
                </a:solidFill>
              </a:rPr>
            </a:br>
            <a:r>
              <a:rPr lang="en-US" sz="3200" b="1" kern="1200" dirty="0">
                <a:solidFill>
                  <a:srgbClr val="FFC000"/>
                </a:solidFill>
                <a:latin typeface="+mn-lt"/>
                <a:ea typeface="+mn-ea"/>
                <a:cs typeface="+mn-cs"/>
              </a:rPr>
              <a:t>2 CFR 200.29</a:t>
            </a:r>
          </a:p>
        </p:txBody>
      </p:sp>
      <p:sp>
        <p:nvSpPr>
          <p:cNvPr id="4" name="Content Placeholder 3"/>
          <p:cNvSpPr>
            <a:spLocks noGrp="1"/>
          </p:cNvSpPr>
          <p:nvPr>
            <p:ph idx="1"/>
          </p:nvPr>
        </p:nvSpPr>
        <p:spPr>
          <a:xfrm>
            <a:off x="400050" y="1416686"/>
            <a:ext cx="7955280" cy="4406348"/>
          </a:xfrm>
        </p:spPr>
        <p:txBody>
          <a:bodyPr>
            <a:normAutofit/>
          </a:bodyPr>
          <a:lstStyle/>
          <a:p>
            <a:r>
              <a:rPr lang="en-US" sz="2800" dirty="0"/>
              <a:t>Cost-Sharing or Matching</a:t>
            </a:r>
          </a:p>
          <a:p>
            <a:pPr lvl="1">
              <a:buClr>
                <a:schemeClr val="accent2"/>
              </a:buClr>
              <a:buFont typeface="Wingdings" panose="05000000000000000000" pitchFamily="2" charset="2"/>
              <a:buChar char="Ø"/>
            </a:pPr>
            <a:r>
              <a:rPr lang="en-US" sz="2400" dirty="0"/>
              <a:t>The portion of project costs that are </a:t>
            </a:r>
            <a:r>
              <a:rPr lang="en-US" sz="2400" b="1" u="sng" dirty="0"/>
              <a:t>not</a:t>
            </a:r>
            <a:r>
              <a:rPr lang="en-US" sz="2400" dirty="0"/>
              <a:t> paid from Federal funds (unless authorized by Federal statute)</a:t>
            </a:r>
          </a:p>
          <a:p>
            <a:pPr lvl="1">
              <a:buClr>
                <a:schemeClr val="accent2"/>
              </a:buClr>
              <a:buFont typeface="Wingdings" panose="05000000000000000000" pitchFamily="2" charset="2"/>
              <a:buChar char="Ø"/>
            </a:pPr>
            <a:r>
              <a:rPr lang="en-US" sz="2400" dirty="0"/>
              <a:t>See also </a:t>
            </a:r>
            <a:r>
              <a:rPr lang="en-US" sz="2400" b="1" dirty="0">
                <a:solidFill>
                  <a:srgbClr val="FFC000"/>
                </a:solidFill>
              </a:rPr>
              <a:t>2 CFR 200.306</a:t>
            </a:r>
          </a:p>
          <a:p>
            <a:pPr lvl="1">
              <a:buClr>
                <a:schemeClr val="accent2"/>
              </a:buClr>
              <a:buFont typeface="Wingdings" panose="05000000000000000000" pitchFamily="2" charset="2"/>
              <a:buChar char="Ø"/>
            </a:pPr>
            <a:r>
              <a:rPr lang="en-US" sz="2400" dirty="0"/>
              <a:t>Spent to support </a:t>
            </a:r>
            <a:r>
              <a:rPr lang="en-US" sz="2400" b="1" dirty="0"/>
              <a:t>grant activities </a:t>
            </a:r>
            <a:r>
              <a:rPr lang="en-US" sz="2400" dirty="0"/>
              <a:t>and </a:t>
            </a:r>
            <a:r>
              <a:rPr lang="en-US" sz="2400" b="1" dirty="0"/>
              <a:t>grant objectives</a:t>
            </a:r>
          </a:p>
          <a:p>
            <a:pPr lvl="1">
              <a:buClr>
                <a:schemeClr val="accent2"/>
              </a:buClr>
              <a:buFont typeface="Wingdings" panose="05000000000000000000" pitchFamily="2" charset="2"/>
              <a:buChar char="Ø"/>
            </a:pPr>
            <a:r>
              <a:rPr lang="en-US" sz="2400" dirty="0"/>
              <a:t>When </a:t>
            </a:r>
            <a:r>
              <a:rPr lang="en-US" sz="2400" b="1" dirty="0"/>
              <a:t>required</a:t>
            </a:r>
            <a:r>
              <a:rPr lang="en-US" sz="2400" dirty="0"/>
              <a:t> by statute, or in the Funding Opportunity Announcement (FOA), as a condition of funding</a:t>
            </a:r>
          </a:p>
          <a:p>
            <a:pPr lvl="1">
              <a:buClr>
                <a:schemeClr val="accent2"/>
              </a:buClr>
              <a:buFont typeface="Wingdings" panose="05000000000000000000" pitchFamily="2" charset="2"/>
              <a:buChar char="Ø"/>
            </a:pPr>
            <a:r>
              <a:rPr lang="en-US" sz="2400" dirty="0"/>
              <a:t>Must be spent on </a:t>
            </a:r>
            <a:r>
              <a:rPr lang="en-US" sz="2400" b="1" dirty="0"/>
              <a:t>allowable </a:t>
            </a:r>
            <a:r>
              <a:rPr lang="en-US" sz="2400" dirty="0"/>
              <a:t>grant activities</a:t>
            </a:r>
          </a:p>
        </p:txBody>
      </p:sp>
    </p:spTree>
    <p:extLst>
      <p:ext uri="{BB962C8B-B14F-4D97-AF65-F5344CB8AC3E}">
        <p14:creationId xmlns:p14="http://schemas.microsoft.com/office/powerpoint/2010/main" val="20834430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698863" y="304800"/>
            <a:ext cx="8210005" cy="668383"/>
          </a:xfrm>
        </p:spPr>
        <p:txBody>
          <a:bodyPr>
            <a:noAutofit/>
          </a:bodyPr>
          <a:lstStyle/>
          <a:p>
            <a:pPr algn="ctr"/>
            <a:r>
              <a:rPr lang="en-US" altLang="en-US" sz="3600" dirty="0">
                <a:solidFill>
                  <a:schemeClr val="accent1">
                    <a:lumMod val="75000"/>
                  </a:schemeClr>
                </a:solidFill>
              </a:rPr>
              <a:t>SCSEP Match Requirements</a:t>
            </a:r>
          </a:p>
        </p:txBody>
      </p:sp>
      <p:sp>
        <p:nvSpPr>
          <p:cNvPr id="92163" name="Rectangle 3"/>
          <p:cNvSpPr>
            <a:spLocks noGrp="1" noChangeArrowheads="1"/>
          </p:cNvSpPr>
          <p:nvPr>
            <p:ph type="body" idx="1"/>
          </p:nvPr>
        </p:nvSpPr>
        <p:spPr>
          <a:xfrm>
            <a:off x="511084" y="1221975"/>
            <a:ext cx="7955280" cy="4406348"/>
          </a:xfrm>
        </p:spPr>
        <p:txBody>
          <a:bodyPr>
            <a:normAutofit/>
          </a:bodyPr>
          <a:lstStyle/>
          <a:p>
            <a:pPr>
              <a:lnSpc>
                <a:spcPct val="90000"/>
              </a:lnSpc>
            </a:pPr>
            <a:r>
              <a:rPr lang="en-US" altLang="en-US" dirty="0"/>
              <a:t>At least 10% non-Federal funds</a:t>
            </a:r>
          </a:p>
          <a:p>
            <a:pPr>
              <a:lnSpc>
                <a:spcPct val="90000"/>
              </a:lnSpc>
            </a:pPr>
            <a:r>
              <a:rPr lang="en-US" altLang="en-US" dirty="0"/>
              <a:t>Except…. can not require match as a condition of a:   </a:t>
            </a:r>
          </a:p>
          <a:p>
            <a:pPr lvl="1">
              <a:lnSpc>
                <a:spcPct val="90000"/>
              </a:lnSpc>
              <a:buClr>
                <a:schemeClr val="accent2"/>
              </a:buClr>
              <a:buFont typeface="Wingdings" panose="05000000000000000000" pitchFamily="2" charset="2"/>
              <a:buChar char="Ø"/>
            </a:pPr>
            <a:r>
              <a:rPr lang="en-US" altLang="en-US" sz="2800" dirty="0">
                <a:solidFill>
                  <a:schemeClr val="tx1"/>
                </a:solidFill>
              </a:rPr>
              <a:t>Subrecipient or host agencies agreement (20 CFR 641.809(e))</a:t>
            </a:r>
          </a:p>
          <a:p>
            <a:pPr lvl="2">
              <a:buClr>
                <a:schemeClr val="accent2"/>
              </a:buClr>
              <a:buFont typeface="Arial" panose="020B0604020202020204" pitchFamily="34" charset="0"/>
              <a:buChar char="•"/>
            </a:pPr>
            <a:r>
              <a:rPr lang="en-US" altLang="en-US" sz="2800" dirty="0">
                <a:solidFill>
                  <a:schemeClr val="tx1"/>
                </a:solidFill>
              </a:rPr>
              <a:t>Can volunteer or offer</a:t>
            </a:r>
          </a:p>
          <a:p>
            <a:pPr lvl="1">
              <a:lnSpc>
                <a:spcPct val="90000"/>
              </a:lnSpc>
              <a:buClr>
                <a:schemeClr val="accent2"/>
              </a:buClr>
              <a:buFont typeface="Wingdings" panose="05000000000000000000" pitchFamily="2" charset="2"/>
              <a:buChar char="Ø"/>
            </a:pPr>
            <a:r>
              <a:rPr lang="en-US" altLang="en-US" sz="2800" dirty="0">
                <a:solidFill>
                  <a:schemeClr val="tx1"/>
                </a:solidFill>
              </a:rPr>
              <a:t>502(e) grants, disasters, or distressed areas </a:t>
            </a:r>
          </a:p>
          <a:p>
            <a:pPr lvl="1">
              <a:lnSpc>
                <a:spcPct val="90000"/>
              </a:lnSpc>
              <a:buClr>
                <a:schemeClr val="accent2"/>
              </a:buClr>
              <a:buFont typeface="Wingdings" panose="05000000000000000000" pitchFamily="2" charset="2"/>
              <a:buChar char="Ø"/>
            </a:pPr>
            <a:endParaRPr lang="en-US" altLang="en-US" sz="28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4243912067"/>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52063"/>
            <a:ext cx="7955280" cy="732154"/>
          </a:xfrm>
        </p:spPr>
        <p:txBody>
          <a:bodyPr/>
          <a:lstStyle/>
          <a:p>
            <a:pPr algn="ctr"/>
            <a:r>
              <a:rPr lang="en-US" dirty="0">
                <a:solidFill>
                  <a:schemeClr val="accent1">
                    <a:lumMod val="75000"/>
                  </a:schemeClr>
                </a:solidFill>
              </a:rPr>
              <a:t>Basic Criteria for Match (cont.)</a:t>
            </a:r>
          </a:p>
        </p:txBody>
      </p:sp>
      <p:sp>
        <p:nvSpPr>
          <p:cNvPr id="3" name="Content Placeholder 2"/>
          <p:cNvSpPr>
            <a:spLocks noGrp="1"/>
          </p:cNvSpPr>
          <p:nvPr>
            <p:ph idx="1"/>
          </p:nvPr>
        </p:nvSpPr>
        <p:spPr>
          <a:xfrm>
            <a:off x="241663" y="1346072"/>
            <a:ext cx="8342267" cy="4406348"/>
          </a:xfrm>
        </p:spPr>
        <p:txBody>
          <a:bodyPr>
            <a:normAutofit/>
          </a:bodyPr>
          <a:lstStyle/>
          <a:p>
            <a:r>
              <a:rPr lang="en-US" dirty="0"/>
              <a:t>Costs that are </a:t>
            </a:r>
            <a:r>
              <a:rPr lang="en-US" b="1" dirty="0"/>
              <a:t>not allowable </a:t>
            </a:r>
            <a:r>
              <a:rPr lang="en-US" dirty="0"/>
              <a:t>to a grant </a:t>
            </a:r>
            <a:r>
              <a:rPr lang="en-US" u="sng" dirty="0"/>
              <a:t>cannot</a:t>
            </a:r>
            <a:r>
              <a:rPr lang="en-US" dirty="0"/>
              <a:t> be used to fulfill a match requirement. </a:t>
            </a:r>
          </a:p>
          <a:p>
            <a:pPr lvl="1">
              <a:buClr>
                <a:schemeClr val="accent2"/>
              </a:buClr>
              <a:buFont typeface="Wingdings" panose="05000000000000000000" pitchFamily="2" charset="2"/>
              <a:buChar char="Ø"/>
            </a:pPr>
            <a:r>
              <a:rPr lang="en-US" dirty="0"/>
              <a:t>Like Federal costs, match must met </a:t>
            </a:r>
            <a:r>
              <a:rPr lang="en-US" b="1" dirty="0"/>
              <a:t>ALL</a:t>
            </a:r>
            <a:r>
              <a:rPr lang="en-US" dirty="0"/>
              <a:t> seven factors for allowable grant costs under </a:t>
            </a:r>
            <a:r>
              <a:rPr lang="en-US" b="1" dirty="0">
                <a:solidFill>
                  <a:srgbClr val="FFC000"/>
                </a:solidFill>
              </a:rPr>
              <a:t>2 CFR 200.403(a-g)</a:t>
            </a:r>
            <a:r>
              <a:rPr lang="en-US" dirty="0"/>
              <a:t>:</a:t>
            </a:r>
          </a:p>
          <a:p>
            <a:pPr lvl="2">
              <a:buClr>
                <a:schemeClr val="accent2"/>
              </a:buClr>
              <a:buFont typeface="Arial" panose="020B0604020202020204" pitchFamily="34" charset="0"/>
              <a:buChar char="•"/>
            </a:pPr>
            <a:r>
              <a:rPr lang="en-US" dirty="0"/>
              <a:t>Necessary and reasonable</a:t>
            </a:r>
          </a:p>
          <a:p>
            <a:pPr lvl="2">
              <a:buClr>
                <a:schemeClr val="accent2"/>
              </a:buClr>
              <a:buFont typeface="Arial" panose="020B0604020202020204" pitchFamily="34" charset="0"/>
              <a:buChar char="•"/>
            </a:pPr>
            <a:r>
              <a:rPr lang="en-US" dirty="0"/>
              <a:t>Conform to any limitations or exclusions</a:t>
            </a:r>
          </a:p>
          <a:p>
            <a:pPr lvl="2">
              <a:buClr>
                <a:schemeClr val="accent2"/>
              </a:buClr>
              <a:buFont typeface="Arial" panose="020B0604020202020204" pitchFamily="34" charset="0"/>
              <a:buChar char="•"/>
            </a:pPr>
            <a:r>
              <a:rPr lang="en-US" dirty="0"/>
              <a:t>Consistent with policies and procedures</a:t>
            </a:r>
          </a:p>
          <a:p>
            <a:pPr lvl="2">
              <a:buClr>
                <a:schemeClr val="accent2"/>
              </a:buClr>
              <a:buFont typeface="Arial" panose="020B0604020202020204" pitchFamily="34" charset="0"/>
              <a:buChar char="•"/>
            </a:pPr>
            <a:r>
              <a:rPr lang="en-US" dirty="0"/>
              <a:t>Consistent treatment</a:t>
            </a:r>
          </a:p>
          <a:p>
            <a:pPr lvl="2">
              <a:buClr>
                <a:schemeClr val="accent2"/>
              </a:buClr>
              <a:buFont typeface="Arial" panose="020B0604020202020204" pitchFamily="34" charset="0"/>
              <a:buChar char="•"/>
            </a:pPr>
            <a:r>
              <a:rPr lang="en-US" dirty="0"/>
              <a:t>In accordance with GAAP</a:t>
            </a:r>
          </a:p>
          <a:p>
            <a:pPr lvl="2">
              <a:buClr>
                <a:schemeClr val="accent2"/>
              </a:buClr>
              <a:buFont typeface="Arial" panose="020B0604020202020204" pitchFamily="34" charset="0"/>
              <a:buChar char="•"/>
            </a:pPr>
            <a:r>
              <a:rPr lang="en-US" dirty="0"/>
              <a:t>Not included as a cost or used to meet cost-sharing or matching of any other Federally–financed program</a:t>
            </a:r>
          </a:p>
          <a:p>
            <a:pPr lvl="2">
              <a:buClr>
                <a:schemeClr val="accent2"/>
              </a:buClr>
              <a:buFont typeface="Arial" panose="020B0604020202020204" pitchFamily="34" charset="0"/>
              <a:buChar char="•"/>
            </a:pPr>
            <a:r>
              <a:rPr lang="en-US" dirty="0"/>
              <a:t>Adequately documented</a:t>
            </a:r>
          </a:p>
        </p:txBody>
      </p:sp>
    </p:spTree>
    <p:extLst>
      <p:ext uri="{BB962C8B-B14F-4D97-AF65-F5344CB8AC3E}">
        <p14:creationId xmlns:p14="http://schemas.microsoft.com/office/powerpoint/2010/main" val="280296387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solidFill>
                  <a:schemeClr val="accent1">
                    <a:lumMod val="75000"/>
                  </a:schemeClr>
                </a:solidFill>
              </a:rPr>
              <a:t>Basic Criteria for Match?</a:t>
            </a:r>
          </a:p>
        </p:txBody>
      </p:sp>
      <p:sp>
        <p:nvSpPr>
          <p:cNvPr id="3" name="Content Placeholder 2"/>
          <p:cNvSpPr>
            <a:spLocks noGrp="1"/>
          </p:cNvSpPr>
          <p:nvPr>
            <p:ph idx="1"/>
          </p:nvPr>
        </p:nvSpPr>
        <p:spPr>
          <a:xfrm>
            <a:off x="876300" y="1592665"/>
            <a:ext cx="7639049" cy="537887"/>
          </a:xfrm>
        </p:spPr>
        <p:txBody>
          <a:bodyPr/>
          <a:lstStyle/>
          <a:p>
            <a:pPr marL="0" indent="0" algn="ctr">
              <a:buNone/>
            </a:pPr>
            <a:r>
              <a:rPr lang="en-US" dirty="0"/>
              <a:t>DOL exception </a:t>
            </a:r>
            <a:r>
              <a:rPr lang="en-US" b="1" dirty="0">
                <a:solidFill>
                  <a:srgbClr val="FFC000"/>
                </a:solidFill>
              </a:rPr>
              <a:t>2 CFR 2900.8</a:t>
            </a:r>
          </a:p>
        </p:txBody>
      </p:sp>
      <p:pic>
        <p:nvPicPr>
          <p:cNvPr id="4" name="Picture 3"/>
          <p:cNvPicPr>
            <a:picLocks noChangeAspect="1"/>
          </p:cNvPicPr>
          <p:nvPr/>
        </p:nvPicPr>
        <p:blipFill>
          <a:blip r:embed="rId3"/>
          <a:stretch>
            <a:fillRect/>
          </a:stretch>
        </p:blipFill>
        <p:spPr>
          <a:xfrm>
            <a:off x="2185416" y="2130552"/>
            <a:ext cx="4342184" cy="3639312"/>
          </a:xfrm>
          <a:prstGeom prst="rect">
            <a:avLst/>
          </a:prstGeom>
        </p:spPr>
      </p:pic>
    </p:spTree>
    <p:extLst>
      <p:ext uri="{BB962C8B-B14F-4D97-AF65-F5344CB8AC3E}">
        <p14:creationId xmlns:p14="http://schemas.microsoft.com/office/powerpoint/2010/main" val="298755103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a:solidFill>
                  <a:schemeClr val="accent1">
                    <a:lumMod val="75000"/>
                  </a:schemeClr>
                </a:solidFill>
              </a:rPr>
              <a:t>Two Types of Match</a:t>
            </a:r>
          </a:p>
        </p:txBody>
      </p:sp>
      <p:sp>
        <p:nvSpPr>
          <p:cNvPr id="4" name="Content Placeholder 3"/>
          <p:cNvSpPr>
            <a:spLocks noGrp="1"/>
          </p:cNvSpPr>
          <p:nvPr>
            <p:ph sz="half" idx="1"/>
          </p:nvPr>
        </p:nvSpPr>
        <p:spPr/>
        <p:txBody>
          <a:bodyPr>
            <a:normAutofit fontScale="92500"/>
          </a:bodyPr>
          <a:lstStyle/>
          <a:p>
            <a:r>
              <a:rPr lang="en-US" u="sng" dirty="0"/>
              <a:t>Non-Federal Cash Expenditures</a:t>
            </a:r>
            <a:r>
              <a:rPr lang="en-US" dirty="0"/>
              <a:t>:</a:t>
            </a:r>
          </a:p>
          <a:p>
            <a:pPr lvl="1">
              <a:buClr>
                <a:schemeClr val="accent2"/>
              </a:buClr>
              <a:buFont typeface="Wingdings" panose="05000000000000000000" pitchFamily="2" charset="2"/>
              <a:buChar char="Ø"/>
            </a:pPr>
            <a:r>
              <a:rPr lang="en-US" dirty="0"/>
              <a:t>Funds or services provided and paid for by direct grant recipient or </a:t>
            </a:r>
            <a:r>
              <a:rPr lang="en-US" dirty="0" err="1"/>
              <a:t>subrecipient</a:t>
            </a:r>
            <a:r>
              <a:rPr lang="en-US" dirty="0"/>
              <a:t> non-Federal funds.</a:t>
            </a:r>
          </a:p>
          <a:p>
            <a:pPr lvl="1">
              <a:buClr>
                <a:schemeClr val="accent2"/>
              </a:buClr>
              <a:buFont typeface="Wingdings" panose="05000000000000000000" pitchFamily="2" charset="2"/>
              <a:buChar char="Ø"/>
            </a:pPr>
            <a:r>
              <a:rPr lang="en-US" dirty="0"/>
              <a:t>Payment for services or goods that are allowable under the grant.</a:t>
            </a:r>
          </a:p>
          <a:p>
            <a:pPr lvl="1">
              <a:buClr>
                <a:schemeClr val="accent2"/>
              </a:buClr>
              <a:buFont typeface="Wingdings" panose="05000000000000000000" pitchFamily="2" charset="2"/>
              <a:buChar char="Ø"/>
            </a:pPr>
            <a:r>
              <a:rPr lang="en-US" dirty="0"/>
              <a:t>Can include 3</a:t>
            </a:r>
            <a:r>
              <a:rPr lang="en-US" baseline="30000" dirty="0"/>
              <a:t>rd</a:t>
            </a:r>
            <a:r>
              <a:rPr lang="en-US" dirty="0"/>
              <a:t> party cash contributions to the direct grant recipient and spent on allowable costs.</a:t>
            </a:r>
          </a:p>
        </p:txBody>
      </p:sp>
      <p:sp>
        <p:nvSpPr>
          <p:cNvPr id="5" name="Content Placeholder 4"/>
          <p:cNvSpPr>
            <a:spLocks noGrp="1"/>
          </p:cNvSpPr>
          <p:nvPr>
            <p:ph sz="half" idx="2"/>
          </p:nvPr>
        </p:nvSpPr>
        <p:spPr/>
        <p:txBody>
          <a:bodyPr>
            <a:normAutofit fontScale="92500"/>
          </a:bodyPr>
          <a:lstStyle/>
          <a:p>
            <a:r>
              <a:rPr lang="en-US" u="sng" dirty="0"/>
              <a:t>In-Kind Contributions</a:t>
            </a:r>
            <a:r>
              <a:rPr lang="en-US" dirty="0"/>
              <a:t>:</a:t>
            </a:r>
          </a:p>
          <a:p>
            <a:pPr lvl="1">
              <a:buClr>
                <a:schemeClr val="accent2"/>
              </a:buClr>
              <a:buFont typeface="Wingdings" panose="05000000000000000000" pitchFamily="2" charset="2"/>
              <a:buChar char="Ø"/>
            </a:pPr>
            <a:r>
              <a:rPr lang="en-US" dirty="0"/>
              <a:t>Products, space, or service provided by the direct grant recipient, </a:t>
            </a:r>
            <a:r>
              <a:rPr lang="en-US" dirty="0" err="1"/>
              <a:t>subrecipient</a:t>
            </a:r>
            <a:r>
              <a:rPr lang="en-US" dirty="0"/>
              <a:t>, or 3</a:t>
            </a:r>
            <a:r>
              <a:rPr lang="en-US" baseline="30000" dirty="0"/>
              <a:t>rd</a:t>
            </a:r>
            <a:r>
              <a:rPr lang="en-US" dirty="0"/>
              <a:t> party and not funded by Federal funds.</a:t>
            </a:r>
          </a:p>
          <a:p>
            <a:pPr lvl="1">
              <a:buClr>
                <a:schemeClr val="accent2"/>
              </a:buClr>
              <a:buFont typeface="Wingdings" panose="05000000000000000000" pitchFamily="2" charset="2"/>
              <a:buChar char="Ø"/>
            </a:pPr>
            <a:r>
              <a:rPr lang="en-US" dirty="0"/>
              <a:t>These contributions allow the grant to achieve its objectives.</a:t>
            </a:r>
          </a:p>
        </p:txBody>
      </p:sp>
    </p:spTree>
    <p:extLst>
      <p:ext uri="{BB962C8B-B14F-4D97-AF65-F5344CB8AC3E}">
        <p14:creationId xmlns:p14="http://schemas.microsoft.com/office/powerpoint/2010/main" val="60908284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28650" y="365126"/>
            <a:ext cx="7955280" cy="810531"/>
          </a:xfrm>
        </p:spPr>
        <p:txBody>
          <a:bodyPr>
            <a:normAutofit/>
          </a:bodyPr>
          <a:lstStyle/>
          <a:p>
            <a:pPr algn="ctr"/>
            <a:r>
              <a:rPr lang="en-US" sz="4000" dirty="0">
                <a:solidFill>
                  <a:schemeClr val="accent1">
                    <a:lumMod val="75000"/>
                  </a:schemeClr>
                </a:solidFill>
              </a:rPr>
              <a:t>Match Examples</a:t>
            </a:r>
          </a:p>
        </p:txBody>
      </p:sp>
      <p:pic>
        <p:nvPicPr>
          <p:cNvPr id="6" name="Picture 5"/>
          <p:cNvPicPr>
            <a:picLocks noChangeAspect="1"/>
          </p:cNvPicPr>
          <p:nvPr/>
        </p:nvPicPr>
        <p:blipFill>
          <a:blip r:embed="rId3"/>
          <a:stretch>
            <a:fillRect/>
          </a:stretch>
        </p:blipFill>
        <p:spPr>
          <a:xfrm>
            <a:off x="1014984" y="1398920"/>
            <a:ext cx="7428928" cy="4239880"/>
          </a:xfrm>
          <a:prstGeom prst="rect">
            <a:avLst/>
          </a:prstGeom>
        </p:spPr>
      </p:pic>
    </p:spTree>
    <p:extLst>
      <p:ext uri="{BB962C8B-B14F-4D97-AF65-F5344CB8AC3E}">
        <p14:creationId xmlns:p14="http://schemas.microsoft.com/office/powerpoint/2010/main" val="188209905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28650" y="365126"/>
            <a:ext cx="7955280" cy="804000"/>
          </a:xfrm>
        </p:spPr>
        <p:txBody>
          <a:bodyPr>
            <a:normAutofit/>
          </a:bodyPr>
          <a:lstStyle/>
          <a:p>
            <a:pPr algn="ctr"/>
            <a:r>
              <a:rPr lang="en-US" sz="4000" dirty="0">
                <a:solidFill>
                  <a:schemeClr val="accent1">
                    <a:lumMod val="75000"/>
                  </a:schemeClr>
                </a:solidFill>
              </a:rPr>
              <a:t>Match Examples (cont.)</a:t>
            </a:r>
          </a:p>
        </p:txBody>
      </p:sp>
      <p:pic>
        <p:nvPicPr>
          <p:cNvPr id="2" name="Picture 1"/>
          <p:cNvPicPr>
            <a:picLocks noChangeAspect="1"/>
          </p:cNvPicPr>
          <p:nvPr/>
        </p:nvPicPr>
        <p:blipFill>
          <a:blip r:embed="rId3"/>
          <a:stretch>
            <a:fillRect/>
          </a:stretch>
        </p:blipFill>
        <p:spPr>
          <a:xfrm>
            <a:off x="1005840" y="1431770"/>
            <a:ext cx="7333297" cy="4107017"/>
          </a:xfrm>
          <a:prstGeom prst="rect">
            <a:avLst/>
          </a:prstGeom>
        </p:spPr>
      </p:pic>
    </p:spTree>
    <p:extLst>
      <p:ext uri="{BB962C8B-B14F-4D97-AF65-F5344CB8AC3E}">
        <p14:creationId xmlns:p14="http://schemas.microsoft.com/office/powerpoint/2010/main" val="9464292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706D636C-90A3-4979-BA37-BAB384B22101}" type="slidenum">
              <a:rPr lang="en-US" smtClean="0"/>
              <a:pPr/>
              <a:t>5</a:t>
            </a:fld>
            <a:endParaRPr lang="en-US"/>
          </a:p>
        </p:txBody>
      </p:sp>
      <p:sp>
        <p:nvSpPr>
          <p:cNvPr id="2" name="Content Placeholder 1"/>
          <p:cNvSpPr>
            <a:spLocks noGrp="1"/>
          </p:cNvSpPr>
          <p:nvPr>
            <p:ph idx="1"/>
          </p:nvPr>
        </p:nvSpPr>
        <p:spPr>
          <a:xfrm>
            <a:off x="359228" y="1583644"/>
            <a:ext cx="8152856" cy="4772706"/>
          </a:xfrm>
        </p:spPr>
        <p:txBody>
          <a:bodyPr>
            <a:normAutofit/>
          </a:bodyPr>
          <a:lstStyle/>
          <a:p>
            <a:pPr lvl="0">
              <a:buClr>
                <a:srgbClr val="9E1C30"/>
              </a:buClr>
            </a:pPr>
            <a:r>
              <a:rPr lang="en-US" sz="1400" dirty="0">
                <a:solidFill>
                  <a:srgbClr val="242021"/>
                </a:solidFill>
              </a:rPr>
              <a:t>Subject matter experts will provide an essential overview of several key federal grant and financial management topics.  You will gain a better understanding of DOL’s financial and grants management processes and your responsibilities as federal grantees.</a:t>
            </a:r>
          </a:p>
          <a:p>
            <a:pPr lvl="0">
              <a:buClr>
                <a:srgbClr val="9E1C30"/>
              </a:buClr>
              <a:buFont typeface="Wingdings" panose="05000000000000000000" pitchFamily="2" charset="2"/>
              <a:buChar char="ü"/>
              <a:defRPr/>
            </a:pPr>
            <a:r>
              <a:rPr lang="en-US" sz="1400" dirty="0">
                <a:solidFill>
                  <a:srgbClr val="242021"/>
                </a:solidFill>
                <a:cs typeface="Arial"/>
              </a:rPr>
              <a:t>At the end of the training,  you will have a better understanding of the following: </a:t>
            </a:r>
          </a:p>
          <a:p>
            <a:pPr lvl="1">
              <a:buClr>
                <a:srgbClr val="C00000"/>
              </a:buClr>
              <a:buFont typeface="Wingdings" panose="05000000000000000000" pitchFamily="2" charset="2"/>
              <a:buChar char="Ø"/>
              <a:defRPr/>
            </a:pPr>
            <a:r>
              <a:rPr lang="en-US" altLang="en-US" sz="1400" dirty="0">
                <a:solidFill>
                  <a:srgbClr val="002C47">
                    <a:lumMod val="10000"/>
                  </a:srgbClr>
                </a:solidFill>
              </a:rPr>
              <a:t>How to apply the different financial and grant management requirements applicable to your grant  </a:t>
            </a:r>
          </a:p>
          <a:p>
            <a:pPr lvl="1">
              <a:buClr>
                <a:srgbClr val="C00000"/>
              </a:buClr>
              <a:buFont typeface="Wingdings" panose="05000000000000000000" pitchFamily="2" charset="2"/>
              <a:buChar char="Ø"/>
              <a:defRPr/>
            </a:pPr>
            <a:r>
              <a:rPr lang="en-US" altLang="en-US" sz="1400" dirty="0">
                <a:solidFill>
                  <a:srgbClr val="002C47">
                    <a:lumMod val="10000"/>
                  </a:srgbClr>
                </a:solidFill>
              </a:rPr>
              <a:t>Standards for Financial and Program Management</a:t>
            </a:r>
          </a:p>
          <a:p>
            <a:pPr lvl="1">
              <a:buClr>
                <a:srgbClr val="C00000"/>
              </a:buClr>
              <a:buFont typeface="Wingdings" panose="05000000000000000000" pitchFamily="2" charset="2"/>
              <a:buChar char="Ø"/>
              <a:defRPr/>
            </a:pPr>
            <a:r>
              <a:rPr lang="en-US" altLang="en-US" sz="1400" dirty="0">
                <a:solidFill>
                  <a:srgbClr val="002C47">
                    <a:lumMod val="10000"/>
                  </a:srgbClr>
                </a:solidFill>
              </a:rPr>
              <a:t>Financial Reporting using the ETA-9130</a:t>
            </a:r>
          </a:p>
          <a:p>
            <a:pPr lvl="1">
              <a:buClr>
                <a:srgbClr val="C00000"/>
              </a:buClr>
              <a:buFont typeface="Wingdings" panose="05000000000000000000" pitchFamily="2" charset="2"/>
              <a:buChar char="Ø"/>
              <a:defRPr/>
            </a:pPr>
            <a:r>
              <a:rPr lang="en-US" altLang="en-US" sz="1400" dirty="0">
                <a:solidFill>
                  <a:srgbClr val="002C47">
                    <a:lumMod val="10000"/>
                  </a:srgbClr>
                </a:solidFill>
              </a:rPr>
              <a:t>Procurement Standards</a:t>
            </a:r>
          </a:p>
          <a:p>
            <a:pPr lvl="1">
              <a:buClr>
                <a:srgbClr val="C00000"/>
              </a:buClr>
              <a:buFont typeface="Wingdings" panose="05000000000000000000" pitchFamily="2" charset="2"/>
              <a:buChar char="Ø"/>
              <a:defRPr/>
            </a:pPr>
            <a:r>
              <a:rPr lang="en-US" altLang="en-US" sz="1400" dirty="0">
                <a:solidFill>
                  <a:srgbClr val="002C47">
                    <a:lumMod val="10000"/>
                  </a:srgbClr>
                </a:solidFill>
              </a:rPr>
              <a:t>Match Requirements</a:t>
            </a:r>
          </a:p>
          <a:p>
            <a:pPr lvl="1">
              <a:buClr>
                <a:srgbClr val="C00000"/>
              </a:buClr>
              <a:buFont typeface="Wingdings" panose="05000000000000000000" pitchFamily="2" charset="2"/>
              <a:buChar char="Ø"/>
              <a:defRPr/>
            </a:pPr>
            <a:r>
              <a:rPr lang="en-US" altLang="en-US" sz="1400" dirty="0">
                <a:solidFill>
                  <a:srgbClr val="002C47">
                    <a:lumMod val="10000"/>
                  </a:srgbClr>
                </a:solidFill>
              </a:rPr>
              <a:t>Subrecipient Management and Oversight </a:t>
            </a:r>
          </a:p>
          <a:p>
            <a:pPr lvl="1">
              <a:buClr>
                <a:srgbClr val="C00000"/>
              </a:buClr>
              <a:buFont typeface="Wingdings" panose="05000000000000000000" pitchFamily="2" charset="2"/>
              <a:buChar char="Ø"/>
              <a:defRPr/>
            </a:pPr>
            <a:r>
              <a:rPr lang="en-US" sz="1400" dirty="0">
                <a:solidFill>
                  <a:srgbClr val="002C47">
                    <a:lumMod val="10000"/>
                  </a:srgbClr>
                </a:solidFill>
              </a:rPr>
              <a:t>Discover how to prepare for closeout </a:t>
            </a:r>
          </a:p>
          <a:p>
            <a:pPr lvl="1">
              <a:buClr>
                <a:srgbClr val="C00000"/>
              </a:buClr>
              <a:buFont typeface="Wingdings" panose="05000000000000000000" pitchFamily="2" charset="2"/>
              <a:buChar char="Ø"/>
              <a:defRPr/>
            </a:pPr>
            <a:r>
              <a:rPr lang="en-US" sz="1400" dirty="0">
                <a:solidFill>
                  <a:srgbClr val="002C47">
                    <a:lumMod val="10000"/>
                  </a:srgbClr>
                </a:solidFill>
              </a:rPr>
              <a:t>Learn about the elements of the grant closeout package</a:t>
            </a:r>
          </a:p>
          <a:p>
            <a:pPr lvl="1">
              <a:buClr>
                <a:srgbClr val="C00000"/>
              </a:buClr>
              <a:buFont typeface="Wingdings" panose="05000000000000000000" pitchFamily="2" charset="2"/>
              <a:buChar char="Ø"/>
              <a:defRPr/>
            </a:pPr>
            <a:r>
              <a:rPr lang="en-US" sz="1400" dirty="0">
                <a:solidFill>
                  <a:srgbClr val="002C47">
                    <a:lumMod val="10000"/>
                  </a:srgbClr>
                </a:solidFill>
              </a:rPr>
              <a:t>Learn about common issues which can delay closeout</a:t>
            </a:r>
          </a:p>
          <a:p>
            <a:endParaRPr lang="en-US" dirty="0"/>
          </a:p>
        </p:txBody>
      </p:sp>
    </p:spTree>
    <p:extLst>
      <p:ext uri="{BB962C8B-B14F-4D97-AF65-F5344CB8AC3E}">
        <p14:creationId xmlns:p14="http://schemas.microsoft.com/office/powerpoint/2010/main" val="186080723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solidFill>
                  <a:schemeClr val="accent1">
                    <a:lumMod val="75000"/>
                  </a:schemeClr>
                </a:solidFill>
              </a:rPr>
              <a:t>In-Kind Contribution Examples</a:t>
            </a:r>
          </a:p>
        </p:txBody>
      </p:sp>
      <p:pic>
        <p:nvPicPr>
          <p:cNvPr id="3" name="Picture 2"/>
          <p:cNvPicPr>
            <a:picLocks noChangeAspect="1"/>
          </p:cNvPicPr>
          <p:nvPr/>
        </p:nvPicPr>
        <p:blipFill>
          <a:blip r:embed="rId3"/>
          <a:stretch>
            <a:fillRect/>
          </a:stretch>
        </p:blipFill>
        <p:spPr>
          <a:xfrm>
            <a:off x="1229938" y="1627632"/>
            <a:ext cx="7433049" cy="4006405"/>
          </a:xfrm>
          <a:prstGeom prst="rect">
            <a:avLst/>
          </a:prstGeom>
        </p:spPr>
      </p:pic>
    </p:spTree>
    <p:extLst>
      <p:ext uri="{BB962C8B-B14F-4D97-AF65-F5344CB8AC3E}">
        <p14:creationId xmlns:p14="http://schemas.microsoft.com/office/powerpoint/2010/main" val="87032713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955280" cy="869314"/>
          </a:xfrm>
        </p:spPr>
        <p:txBody>
          <a:bodyPr>
            <a:normAutofit/>
          </a:bodyPr>
          <a:lstStyle/>
          <a:p>
            <a:pPr algn="ctr"/>
            <a:r>
              <a:rPr lang="en-US" sz="4000" dirty="0">
                <a:solidFill>
                  <a:schemeClr val="accent1">
                    <a:lumMod val="75000"/>
                  </a:schemeClr>
                </a:solidFill>
              </a:rPr>
              <a:t>Valuation Standards for Match</a:t>
            </a:r>
          </a:p>
        </p:txBody>
      </p:sp>
      <p:sp>
        <p:nvSpPr>
          <p:cNvPr id="3" name="Content Placeholder 2"/>
          <p:cNvSpPr>
            <a:spLocks noGrp="1"/>
          </p:cNvSpPr>
          <p:nvPr>
            <p:ph idx="1"/>
          </p:nvPr>
        </p:nvSpPr>
        <p:spPr>
          <a:xfrm>
            <a:off x="202474" y="1541417"/>
            <a:ext cx="8381456" cy="4635546"/>
          </a:xfrm>
        </p:spPr>
        <p:txBody>
          <a:bodyPr/>
          <a:lstStyle/>
          <a:p>
            <a:r>
              <a:rPr lang="en-US" b="1" dirty="0">
                <a:solidFill>
                  <a:srgbClr val="FFC000"/>
                </a:solidFill>
              </a:rPr>
              <a:t>2 CFR 200.306 &amp; 200.434</a:t>
            </a:r>
          </a:p>
          <a:p>
            <a:r>
              <a:rPr lang="en-US" dirty="0"/>
              <a:t>Uniform Guidance narrowed and strengthened valuation standards.</a:t>
            </a:r>
          </a:p>
          <a:p>
            <a:r>
              <a:rPr lang="en-US" dirty="0"/>
              <a:t>Donated real and personal property, supplies, </a:t>
            </a:r>
            <a:r>
              <a:rPr lang="en-US" dirty="0" err="1"/>
              <a:t>etc</a:t>
            </a:r>
            <a:r>
              <a:rPr lang="en-US" dirty="0"/>
              <a:t>:</a:t>
            </a:r>
          </a:p>
          <a:p>
            <a:pPr lvl="1">
              <a:buClr>
                <a:schemeClr val="accent2"/>
              </a:buClr>
              <a:buFont typeface="Wingdings" panose="05000000000000000000" pitchFamily="2" charset="2"/>
              <a:buChar char="Ø"/>
            </a:pPr>
            <a:r>
              <a:rPr lang="en-US" dirty="0"/>
              <a:t>Fair market value at the time of the donation</a:t>
            </a:r>
          </a:p>
          <a:p>
            <a:pPr lvl="1">
              <a:buClr>
                <a:schemeClr val="accent2"/>
              </a:buClr>
              <a:buFont typeface="Wingdings" panose="05000000000000000000" pitchFamily="2" charset="2"/>
              <a:buChar char="Ø"/>
            </a:pPr>
            <a:r>
              <a:rPr lang="en-US" dirty="0"/>
              <a:t>Appraisal required for donated buildings and space use</a:t>
            </a:r>
          </a:p>
        </p:txBody>
      </p:sp>
    </p:spTree>
    <p:extLst>
      <p:ext uri="{BB962C8B-B14F-4D97-AF65-F5344CB8AC3E}">
        <p14:creationId xmlns:p14="http://schemas.microsoft.com/office/powerpoint/2010/main" val="187099268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8650" y="365126"/>
            <a:ext cx="7955280" cy="849720"/>
          </a:xfrm>
        </p:spPr>
        <p:txBody>
          <a:bodyPr/>
          <a:lstStyle/>
          <a:p>
            <a:pPr algn="ctr"/>
            <a:r>
              <a:rPr lang="en-US" dirty="0">
                <a:solidFill>
                  <a:schemeClr val="accent1">
                    <a:lumMod val="75000"/>
                  </a:schemeClr>
                </a:solidFill>
              </a:rPr>
              <a:t>Valuation Standards for Match  </a:t>
            </a:r>
            <a:r>
              <a:rPr lang="en-US" sz="2400" dirty="0">
                <a:solidFill>
                  <a:schemeClr val="accent1">
                    <a:lumMod val="75000"/>
                  </a:schemeClr>
                </a:solidFill>
              </a:rPr>
              <a:t>cont.</a:t>
            </a:r>
          </a:p>
        </p:txBody>
      </p:sp>
      <p:sp>
        <p:nvSpPr>
          <p:cNvPr id="5" name="Content Placeholder 4"/>
          <p:cNvSpPr>
            <a:spLocks noGrp="1"/>
          </p:cNvSpPr>
          <p:nvPr>
            <p:ph sz="half" idx="1"/>
          </p:nvPr>
        </p:nvSpPr>
        <p:spPr/>
        <p:txBody>
          <a:bodyPr>
            <a:normAutofit lnSpcReduction="10000"/>
          </a:bodyPr>
          <a:lstStyle/>
          <a:p>
            <a:r>
              <a:rPr lang="en-US" dirty="0"/>
              <a:t>Donated services</a:t>
            </a:r>
          </a:p>
          <a:p>
            <a:pPr lvl="1">
              <a:buClr>
                <a:schemeClr val="accent2"/>
              </a:buClr>
              <a:buFont typeface="Wingdings" panose="05000000000000000000" pitchFamily="2" charset="2"/>
              <a:buChar char="Ø"/>
            </a:pPr>
            <a:r>
              <a:rPr lang="en-US" dirty="0"/>
              <a:t>Integral and necessary part the grant/ project</a:t>
            </a:r>
          </a:p>
          <a:p>
            <a:pPr lvl="1">
              <a:buClr>
                <a:schemeClr val="accent2"/>
              </a:buClr>
              <a:buFont typeface="Wingdings" panose="05000000000000000000" pitchFamily="2" charset="2"/>
              <a:buChar char="Ø"/>
            </a:pPr>
            <a:r>
              <a:rPr lang="en-US" dirty="0"/>
              <a:t>Rate consistent with those paid for similar work</a:t>
            </a:r>
          </a:p>
          <a:p>
            <a:pPr lvl="1">
              <a:buClr>
                <a:schemeClr val="accent2"/>
              </a:buClr>
              <a:buFont typeface="Wingdings" panose="05000000000000000000" pitchFamily="2" charset="2"/>
              <a:buChar char="Ø"/>
            </a:pPr>
            <a:r>
              <a:rPr lang="en-US" dirty="0"/>
              <a:t>Same documentation as regular personnel services</a:t>
            </a:r>
          </a:p>
        </p:txBody>
      </p:sp>
      <p:sp>
        <p:nvSpPr>
          <p:cNvPr id="6" name="Content Placeholder 5"/>
          <p:cNvSpPr>
            <a:spLocks noGrp="1"/>
          </p:cNvSpPr>
          <p:nvPr>
            <p:ph sz="half" idx="2"/>
          </p:nvPr>
        </p:nvSpPr>
        <p:spPr>
          <a:xfrm>
            <a:off x="4606290" y="1825625"/>
            <a:ext cx="3819525" cy="2343913"/>
          </a:xfrm>
        </p:spPr>
        <p:txBody>
          <a:bodyPr>
            <a:normAutofit lnSpcReduction="10000"/>
          </a:bodyPr>
          <a:lstStyle/>
          <a:p>
            <a:r>
              <a:rPr lang="en-US" dirty="0"/>
              <a:t>Non-profits: if value of donated series material and supported by indirect costs, donated service must receive allocable share of indirect costs</a:t>
            </a:r>
          </a:p>
        </p:txBody>
      </p:sp>
    </p:spTree>
    <p:extLst>
      <p:ext uri="{BB962C8B-B14F-4D97-AF65-F5344CB8AC3E}">
        <p14:creationId xmlns:p14="http://schemas.microsoft.com/office/powerpoint/2010/main" val="411369133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955280" cy="843188"/>
          </a:xfrm>
        </p:spPr>
        <p:txBody>
          <a:bodyPr>
            <a:normAutofit/>
          </a:bodyPr>
          <a:lstStyle/>
          <a:p>
            <a:pPr algn="ctr"/>
            <a:r>
              <a:rPr lang="en-US" sz="4400" dirty="0">
                <a:solidFill>
                  <a:schemeClr val="accent1">
                    <a:lumMod val="75000"/>
                  </a:schemeClr>
                </a:solidFill>
              </a:rPr>
              <a:t>Valuation of In-Kind</a:t>
            </a:r>
          </a:p>
        </p:txBody>
      </p:sp>
      <p:pic>
        <p:nvPicPr>
          <p:cNvPr id="5" name="Picture 4"/>
          <p:cNvPicPr>
            <a:picLocks noChangeAspect="1"/>
          </p:cNvPicPr>
          <p:nvPr/>
        </p:nvPicPr>
        <p:blipFill>
          <a:blip r:embed="rId3"/>
          <a:stretch>
            <a:fillRect/>
          </a:stretch>
        </p:blipFill>
        <p:spPr>
          <a:xfrm>
            <a:off x="680792" y="1453890"/>
            <a:ext cx="7576566" cy="4165316"/>
          </a:xfrm>
          <a:prstGeom prst="rect">
            <a:avLst/>
          </a:prstGeom>
        </p:spPr>
      </p:pic>
    </p:spTree>
    <p:extLst>
      <p:ext uri="{BB962C8B-B14F-4D97-AF65-F5344CB8AC3E}">
        <p14:creationId xmlns:p14="http://schemas.microsoft.com/office/powerpoint/2010/main" val="332136389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solidFill>
                  <a:schemeClr val="accent1">
                    <a:lumMod val="75000"/>
                  </a:schemeClr>
                </a:solidFill>
              </a:rPr>
              <a:t>Valuation of In-Kind </a:t>
            </a:r>
            <a:r>
              <a:rPr lang="en-US" sz="2400" dirty="0">
                <a:solidFill>
                  <a:schemeClr val="accent1">
                    <a:lumMod val="75000"/>
                  </a:schemeClr>
                </a:solidFill>
              </a:rPr>
              <a:t>cont.</a:t>
            </a:r>
          </a:p>
        </p:txBody>
      </p:sp>
      <p:pic>
        <p:nvPicPr>
          <p:cNvPr id="3" name="Picture 2"/>
          <p:cNvPicPr>
            <a:picLocks noChangeAspect="1"/>
          </p:cNvPicPr>
          <p:nvPr/>
        </p:nvPicPr>
        <p:blipFill>
          <a:blip r:embed="rId3"/>
          <a:stretch>
            <a:fillRect/>
          </a:stretch>
        </p:blipFill>
        <p:spPr>
          <a:xfrm>
            <a:off x="531659" y="1511141"/>
            <a:ext cx="7763256" cy="4178141"/>
          </a:xfrm>
          <a:prstGeom prst="rect">
            <a:avLst/>
          </a:prstGeom>
        </p:spPr>
      </p:pic>
    </p:spTree>
    <p:extLst>
      <p:ext uri="{BB962C8B-B14F-4D97-AF65-F5344CB8AC3E}">
        <p14:creationId xmlns:p14="http://schemas.microsoft.com/office/powerpoint/2010/main" val="182375251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dirty="0">
                <a:solidFill>
                  <a:schemeClr val="accent1">
                    <a:lumMod val="75000"/>
                  </a:schemeClr>
                </a:solidFill>
              </a:rPr>
              <a:t>Documentation</a:t>
            </a:r>
          </a:p>
        </p:txBody>
      </p:sp>
      <p:pic>
        <p:nvPicPr>
          <p:cNvPr id="3" name="Picture 2"/>
          <p:cNvPicPr>
            <a:picLocks noChangeAspect="1"/>
          </p:cNvPicPr>
          <p:nvPr/>
        </p:nvPicPr>
        <p:blipFill>
          <a:blip r:embed="rId3"/>
          <a:stretch>
            <a:fillRect/>
          </a:stretch>
        </p:blipFill>
        <p:spPr>
          <a:xfrm>
            <a:off x="543414" y="1550157"/>
            <a:ext cx="7780210" cy="4106467"/>
          </a:xfrm>
          <a:prstGeom prst="rect">
            <a:avLst/>
          </a:prstGeom>
        </p:spPr>
      </p:pic>
    </p:spTree>
    <p:extLst>
      <p:ext uri="{BB962C8B-B14F-4D97-AF65-F5344CB8AC3E}">
        <p14:creationId xmlns:p14="http://schemas.microsoft.com/office/powerpoint/2010/main" val="1845557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4949" y="365126"/>
            <a:ext cx="8654141" cy="699497"/>
          </a:xfrm>
        </p:spPr>
        <p:txBody>
          <a:bodyPr/>
          <a:lstStyle/>
          <a:p>
            <a:r>
              <a:rPr lang="en-US" dirty="0">
                <a:solidFill>
                  <a:schemeClr val="accent1">
                    <a:lumMod val="75000"/>
                  </a:schemeClr>
                </a:solidFill>
              </a:rPr>
              <a:t>Summary Uniform Guidance Provisions</a:t>
            </a:r>
          </a:p>
        </p:txBody>
      </p:sp>
      <p:pic>
        <p:nvPicPr>
          <p:cNvPr id="3" name="Picture 2"/>
          <p:cNvPicPr>
            <a:picLocks noChangeAspect="1"/>
          </p:cNvPicPr>
          <p:nvPr/>
        </p:nvPicPr>
        <p:blipFill>
          <a:blip r:embed="rId3"/>
          <a:stretch>
            <a:fillRect/>
          </a:stretch>
        </p:blipFill>
        <p:spPr>
          <a:xfrm>
            <a:off x="404949" y="1306442"/>
            <a:ext cx="7935685" cy="4306670"/>
          </a:xfrm>
          <a:prstGeom prst="rect">
            <a:avLst/>
          </a:prstGeom>
        </p:spPr>
      </p:pic>
    </p:spTree>
    <p:extLst>
      <p:ext uri="{BB962C8B-B14F-4D97-AF65-F5344CB8AC3E}">
        <p14:creationId xmlns:p14="http://schemas.microsoft.com/office/powerpoint/2010/main" val="109233113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706D636C-90A3-4979-BA37-BAB384B22101}" type="slidenum">
              <a:rPr lang="en-US" smtClean="0"/>
              <a:pPr/>
              <a:t>57</a:t>
            </a:fld>
            <a:endParaRPr lang="en-US"/>
          </a:p>
        </p:txBody>
      </p:sp>
    </p:spTree>
    <p:extLst>
      <p:ext uri="{BB962C8B-B14F-4D97-AF65-F5344CB8AC3E}">
        <p14:creationId xmlns:p14="http://schemas.microsoft.com/office/powerpoint/2010/main" val="189665901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29047" y="2480170"/>
            <a:ext cx="8341306" cy="1150535"/>
          </a:xfrm>
        </p:spPr>
        <p:txBody>
          <a:bodyPr>
            <a:noAutofit/>
          </a:bodyPr>
          <a:lstStyle/>
          <a:p>
            <a:pPr algn="ctr"/>
            <a:r>
              <a:rPr lang="en-US" sz="4400" b="1" dirty="0">
                <a:solidFill>
                  <a:schemeClr val="accent1">
                    <a:lumMod val="75000"/>
                  </a:schemeClr>
                </a:solidFill>
                <a:effectLst>
                  <a:outerShdw blurRad="38100" dist="38100" dir="2700000" algn="tl">
                    <a:srgbClr val="000000">
                      <a:alpha val="43137"/>
                    </a:srgbClr>
                  </a:outerShdw>
                </a:effectLst>
              </a:rPr>
              <a:t>Subrecipient Management</a:t>
            </a:r>
          </a:p>
        </p:txBody>
      </p:sp>
    </p:spTree>
    <p:extLst>
      <p:ext uri="{BB962C8B-B14F-4D97-AF65-F5344CB8AC3E}">
        <p14:creationId xmlns:p14="http://schemas.microsoft.com/office/powerpoint/2010/main" val="32370537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Content Placeholder 2"/>
          <p:cNvSpPr>
            <a:spLocks noGrp="1"/>
          </p:cNvSpPr>
          <p:nvPr>
            <p:ph idx="1"/>
          </p:nvPr>
        </p:nvSpPr>
        <p:spPr>
          <a:xfrm>
            <a:off x="457200" y="1322911"/>
            <a:ext cx="7763441" cy="4525963"/>
          </a:xfrm>
        </p:spPr>
        <p:txBody>
          <a:bodyPr>
            <a:normAutofit fontScale="92500" lnSpcReduction="20000"/>
          </a:bodyPr>
          <a:lstStyle/>
          <a:p>
            <a:pPr eaLnBrk="1" hangingPunct="1"/>
            <a:r>
              <a:rPr lang="en-US" altLang="en-US" sz="2400" dirty="0">
                <a:cs typeface="Arial" panose="020B0604020202020204" pitchFamily="34" charset="0"/>
              </a:rPr>
              <a:t>Ensure subawards appropriately identified</a:t>
            </a:r>
          </a:p>
          <a:p>
            <a:pPr lvl="1">
              <a:buClr>
                <a:schemeClr val="accent2"/>
              </a:buClr>
              <a:buFont typeface="Wingdings" panose="05000000000000000000" pitchFamily="2" charset="2"/>
              <a:buChar char="Ø"/>
            </a:pPr>
            <a:r>
              <a:rPr lang="en-US" sz="2000" dirty="0"/>
              <a:t>Identify financial and performance reporting requirements</a:t>
            </a:r>
          </a:p>
          <a:p>
            <a:pPr lvl="1">
              <a:buClr>
                <a:schemeClr val="accent2"/>
              </a:buClr>
              <a:buFont typeface="Wingdings" panose="05000000000000000000" pitchFamily="2" charset="2"/>
              <a:buChar char="Ø"/>
            </a:pPr>
            <a:r>
              <a:rPr lang="en-US" sz="2000" dirty="0"/>
              <a:t>Establish a system/platform to ensure timely receipt of financial and performance data.</a:t>
            </a:r>
          </a:p>
          <a:p>
            <a:pPr eaLnBrk="1" hangingPunct="1"/>
            <a:r>
              <a:rPr lang="en-US" altLang="en-US" sz="2400" dirty="0">
                <a:cs typeface="Arial" panose="020B0604020202020204" pitchFamily="34" charset="0"/>
              </a:rPr>
              <a:t>Specifies required information for each award</a:t>
            </a:r>
          </a:p>
          <a:p>
            <a:pPr lvl="1" eaLnBrk="1" hangingPunct="1">
              <a:buClr>
                <a:schemeClr val="accent2"/>
              </a:buClr>
              <a:buFont typeface="Wingdings" panose="05000000000000000000" pitchFamily="2" charset="2"/>
              <a:buChar char="Ø"/>
            </a:pPr>
            <a:r>
              <a:rPr lang="en-US" altLang="en-US" sz="2400" dirty="0"/>
              <a:t>Includes Federal Award Identification Number (FAIN) and DUNS numbers</a:t>
            </a:r>
          </a:p>
          <a:p>
            <a:pPr lvl="1" eaLnBrk="1" hangingPunct="1">
              <a:buClr>
                <a:schemeClr val="accent2"/>
              </a:buClr>
              <a:buFont typeface="Wingdings" panose="05000000000000000000" pitchFamily="2" charset="2"/>
              <a:buChar char="Ø"/>
            </a:pPr>
            <a:r>
              <a:rPr lang="en-US" altLang="en-US" sz="2400" dirty="0"/>
              <a:t>CFDA Number and dollar amount of each</a:t>
            </a:r>
          </a:p>
          <a:p>
            <a:pPr eaLnBrk="1" hangingPunct="1"/>
            <a:r>
              <a:rPr lang="en-US" altLang="en-US" sz="2400" dirty="0">
                <a:cs typeface="Arial" panose="020B0604020202020204" pitchFamily="34" charset="0"/>
              </a:rPr>
              <a:t>Evaluate risk of non-compliance</a:t>
            </a:r>
          </a:p>
          <a:p>
            <a:pPr eaLnBrk="1" hangingPunct="1"/>
            <a:r>
              <a:rPr lang="en-US" altLang="en-US" sz="2400" dirty="0">
                <a:cs typeface="Arial" panose="020B0604020202020204" pitchFamily="34" charset="0"/>
              </a:rPr>
              <a:t>Monitor subaward activities</a:t>
            </a:r>
          </a:p>
          <a:p>
            <a:pPr lvl="1" eaLnBrk="1" hangingPunct="1">
              <a:buClr>
                <a:schemeClr val="accent2"/>
              </a:buClr>
              <a:buFont typeface="Wingdings" panose="05000000000000000000" pitchFamily="2" charset="2"/>
              <a:buChar char="Ø"/>
            </a:pPr>
            <a:r>
              <a:rPr lang="en-US" altLang="en-US" sz="2400" dirty="0"/>
              <a:t>Specified actions</a:t>
            </a:r>
          </a:p>
          <a:p>
            <a:pPr eaLnBrk="1" hangingPunct="1"/>
            <a:r>
              <a:rPr lang="en-US" altLang="en-US" sz="2400" dirty="0">
                <a:cs typeface="Arial" panose="020B0604020202020204" pitchFamily="34" charset="0"/>
              </a:rPr>
              <a:t>Verify audit coverage as required</a:t>
            </a:r>
          </a:p>
        </p:txBody>
      </p:sp>
      <p:sp>
        <p:nvSpPr>
          <p:cNvPr id="5" name="Title 1"/>
          <p:cNvSpPr>
            <a:spLocks noGrp="1"/>
          </p:cNvSpPr>
          <p:nvPr>
            <p:ph type="title"/>
          </p:nvPr>
        </p:nvSpPr>
        <p:spPr>
          <a:xfrm>
            <a:off x="457200" y="162616"/>
            <a:ext cx="8686800" cy="908538"/>
          </a:xfrm>
        </p:spPr>
        <p:txBody>
          <a:bodyPr>
            <a:normAutofit/>
          </a:bodyPr>
          <a:lstStyle/>
          <a:p>
            <a:pPr>
              <a:defRPr/>
            </a:pPr>
            <a:r>
              <a:rPr lang="en-US" altLang="en-US" sz="3200" b="1" dirty="0">
                <a:solidFill>
                  <a:schemeClr val="accent1">
                    <a:lumMod val="75000"/>
                  </a:schemeClr>
                </a:solidFill>
              </a:rPr>
              <a:t>Subrecipient Monitoring and Management </a:t>
            </a:r>
            <a:endParaRPr lang="en-US" altLang="en-US" sz="3200" b="1" i="1" dirty="0">
              <a:solidFill>
                <a:schemeClr val="accent1">
                  <a:lumMod val="75000"/>
                </a:schemeClr>
              </a:solidFill>
            </a:endParaRPr>
          </a:p>
        </p:txBody>
      </p:sp>
    </p:spTree>
    <p:extLst>
      <p:ext uri="{BB962C8B-B14F-4D97-AF65-F5344CB8AC3E}">
        <p14:creationId xmlns:p14="http://schemas.microsoft.com/office/powerpoint/2010/main" val="40595236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Who is Responsible for Financial Management?</a:t>
            </a:r>
          </a:p>
        </p:txBody>
      </p:sp>
      <p:sp>
        <p:nvSpPr>
          <p:cNvPr id="5" name="Content Placeholder 4"/>
          <p:cNvSpPr>
            <a:spLocks noGrp="1"/>
          </p:cNvSpPr>
          <p:nvPr>
            <p:ph idx="1"/>
          </p:nvPr>
        </p:nvSpPr>
        <p:spPr/>
        <p:txBody>
          <a:bodyPr/>
          <a:lstStyle/>
          <a:p>
            <a:r>
              <a:rPr lang="en-US" dirty="0"/>
              <a:t>Senior Executives/Managers</a:t>
            </a:r>
          </a:p>
          <a:p>
            <a:r>
              <a:rPr lang="en-US" dirty="0"/>
              <a:t>All Employees</a:t>
            </a:r>
          </a:p>
          <a:p>
            <a:r>
              <a:rPr lang="en-US" dirty="0"/>
              <a:t>Middle Managers</a:t>
            </a:r>
          </a:p>
          <a:p>
            <a:r>
              <a:rPr lang="en-US" dirty="0"/>
              <a:t>Funders</a:t>
            </a:r>
          </a:p>
          <a:p>
            <a:r>
              <a:rPr lang="en-US" dirty="0"/>
              <a:t>Accountants</a:t>
            </a:r>
          </a:p>
        </p:txBody>
      </p:sp>
      <p:sp>
        <p:nvSpPr>
          <p:cNvPr id="3" name="Slide Number Placeholder 2"/>
          <p:cNvSpPr>
            <a:spLocks noGrp="1"/>
          </p:cNvSpPr>
          <p:nvPr>
            <p:ph type="sldNum" sz="quarter" idx="10"/>
          </p:nvPr>
        </p:nvSpPr>
        <p:spPr/>
        <p:txBody>
          <a:bodyPr/>
          <a:lstStyle/>
          <a:p>
            <a:fld id="{706D636C-90A3-4979-BA37-BAB384B22101}" type="slidenum">
              <a:rPr lang="en-US" smtClean="0"/>
              <a:pPr/>
              <a:t>6</a:t>
            </a:fld>
            <a:endParaRPr lang="en-US"/>
          </a:p>
        </p:txBody>
      </p:sp>
    </p:spTree>
    <p:extLst>
      <p:ext uri="{BB962C8B-B14F-4D97-AF65-F5344CB8AC3E}">
        <p14:creationId xmlns:p14="http://schemas.microsoft.com/office/powerpoint/2010/main" val="344876141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97199"/>
            <a:ext cx="7955280" cy="780487"/>
          </a:xfrm>
        </p:spPr>
        <p:txBody>
          <a:bodyPr>
            <a:normAutofit/>
          </a:bodyPr>
          <a:lstStyle/>
          <a:p>
            <a:pPr algn="ctr"/>
            <a:r>
              <a:rPr lang="en-US" sz="4000" dirty="0">
                <a:solidFill>
                  <a:schemeClr val="accent1">
                    <a:lumMod val="75000"/>
                  </a:schemeClr>
                </a:solidFill>
                <a:effectLst>
                  <a:outerShdw blurRad="38100" dist="38100" dir="2700000" algn="tl">
                    <a:srgbClr val="000000">
                      <a:alpha val="43137"/>
                    </a:srgbClr>
                  </a:outerShdw>
                </a:effectLst>
                <a:latin typeface="+mn-lt"/>
              </a:rPr>
              <a:t>Selection of Subrecipients</a:t>
            </a:r>
          </a:p>
        </p:txBody>
      </p:sp>
      <p:sp>
        <p:nvSpPr>
          <p:cNvPr id="5" name="TextBox 4"/>
          <p:cNvSpPr txBox="1"/>
          <p:nvPr/>
        </p:nvSpPr>
        <p:spPr>
          <a:xfrm>
            <a:off x="290535" y="1077686"/>
            <a:ext cx="8443748" cy="4901819"/>
          </a:xfrm>
          <a:prstGeom prst="rect">
            <a:avLst/>
          </a:prstGeom>
          <a:noFill/>
        </p:spPr>
        <p:txBody>
          <a:bodyPr wrap="square" rtlCol="0">
            <a:noAutofit/>
          </a:bodyPr>
          <a:lstStyle/>
          <a:p>
            <a:r>
              <a:rPr lang="en-US" sz="2400" dirty="0"/>
              <a:t>Evaluate risk of non-compliance when awarding  to a </a:t>
            </a:r>
            <a:r>
              <a:rPr lang="en-US" sz="2400" dirty="0" err="1"/>
              <a:t>subrecipient</a:t>
            </a:r>
            <a:r>
              <a:rPr lang="en-US" sz="2400" dirty="0"/>
              <a:t> (</a:t>
            </a:r>
            <a:r>
              <a:rPr lang="en-US" sz="2400" b="1" dirty="0">
                <a:solidFill>
                  <a:srgbClr val="FFC000"/>
                </a:solidFill>
                <a:effectLst>
                  <a:outerShdw blurRad="38100" dist="38100" dir="2700000" algn="tl">
                    <a:srgbClr val="000000">
                      <a:alpha val="43137"/>
                    </a:srgbClr>
                  </a:outerShdw>
                </a:effectLst>
              </a:rPr>
              <a:t>2 CFR 200.331(b)</a:t>
            </a:r>
            <a:r>
              <a:rPr lang="en-US" sz="2400" dirty="0"/>
              <a:t>):</a:t>
            </a:r>
          </a:p>
          <a:p>
            <a:pPr marL="800100" lvl="1" indent="-342900">
              <a:buFont typeface="Wingdings" panose="05000000000000000000" pitchFamily="2" charset="2"/>
              <a:buChar char="Ø"/>
            </a:pPr>
            <a:r>
              <a:rPr lang="en-US" sz="2400" dirty="0"/>
              <a:t>Prior experience with same or similar activities</a:t>
            </a:r>
          </a:p>
          <a:p>
            <a:pPr marL="800100" lvl="1" indent="-342900">
              <a:buFont typeface="Wingdings" panose="05000000000000000000" pitchFamily="2" charset="2"/>
              <a:buChar char="Ø"/>
            </a:pPr>
            <a:r>
              <a:rPr lang="en-US" sz="2400" b="1" dirty="0"/>
              <a:t>Past Performance </a:t>
            </a:r>
          </a:p>
          <a:p>
            <a:pPr marL="742950" lvl="1" indent="-285750">
              <a:buFont typeface="Wingdings" panose="05000000000000000000" pitchFamily="2" charset="2"/>
              <a:buChar char="Ø"/>
            </a:pPr>
            <a:r>
              <a:rPr lang="en-US" sz="2400" dirty="0"/>
              <a:t>New personnel or new systems</a:t>
            </a:r>
          </a:p>
          <a:p>
            <a:pPr marL="742950" lvl="1" indent="-285750">
              <a:buFont typeface="Wingdings" panose="05000000000000000000" pitchFamily="2" charset="2"/>
              <a:buChar char="Ø"/>
            </a:pPr>
            <a:r>
              <a:rPr lang="en-US" sz="2400" dirty="0"/>
              <a:t>Results of Federal agency </a:t>
            </a:r>
          </a:p>
          <a:p>
            <a:pPr marL="742950" lvl="1" indent="-285750">
              <a:buFont typeface="Wingdings" panose="05000000000000000000" pitchFamily="2" charset="2"/>
              <a:buChar char="Ø"/>
            </a:pPr>
            <a:r>
              <a:rPr lang="en-US" sz="2400" dirty="0"/>
              <a:t>Monitoring and results of previous audits</a:t>
            </a:r>
          </a:p>
          <a:p>
            <a:endParaRPr lang="en-US" sz="2400" dirty="0"/>
          </a:p>
          <a:p>
            <a:r>
              <a:rPr lang="en-US" sz="2400" dirty="0"/>
              <a:t>Other factors to consider:  qualifications of staff, timeliness and accuracy of past reports.</a:t>
            </a:r>
          </a:p>
          <a:p>
            <a:endParaRPr lang="en-US" sz="2400" dirty="0"/>
          </a:p>
          <a:p>
            <a:r>
              <a:rPr lang="en-US" sz="2400" dirty="0"/>
              <a:t>Selecting a </a:t>
            </a:r>
            <a:r>
              <a:rPr lang="en-US" sz="2400" b="1" dirty="0">
                <a:solidFill>
                  <a:srgbClr val="C00000"/>
                </a:solidFill>
                <a:effectLst>
                  <a:outerShdw blurRad="38100" dist="38100" dir="2700000" algn="tl">
                    <a:srgbClr val="000000">
                      <a:alpha val="43137"/>
                    </a:srgbClr>
                  </a:outerShdw>
                </a:effectLst>
              </a:rPr>
              <a:t>responsible</a:t>
            </a:r>
            <a:r>
              <a:rPr lang="en-US" sz="2400" dirty="0"/>
              <a:t> subrecipient(s) will mitigate potential risk of non-compliance.  </a:t>
            </a:r>
          </a:p>
          <a:p>
            <a:pPr marL="285750" indent="-285750">
              <a:buFont typeface="Wingdings" panose="05000000000000000000" pitchFamily="2" charset="2"/>
              <a:buChar char="Ø"/>
            </a:pPr>
            <a:endParaRPr lang="en-US" dirty="0">
              <a:solidFill>
                <a:srgbClr val="242852"/>
              </a:solidFill>
            </a:endParaRPr>
          </a:p>
        </p:txBody>
      </p:sp>
    </p:spTree>
    <p:extLst>
      <p:ext uri="{BB962C8B-B14F-4D97-AF65-F5344CB8AC3E}">
        <p14:creationId xmlns:p14="http://schemas.microsoft.com/office/powerpoint/2010/main" val="270681710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955280" cy="830125"/>
          </a:xfrm>
        </p:spPr>
        <p:txBody>
          <a:bodyPr>
            <a:normAutofit/>
          </a:bodyPr>
          <a:lstStyle/>
          <a:p>
            <a:pPr algn="ctr"/>
            <a:r>
              <a:rPr lang="en-US" sz="3600" dirty="0">
                <a:solidFill>
                  <a:schemeClr val="accent1">
                    <a:lumMod val="75000"/>
                  </a:schemeClr>
                </a:solidFill>
              </a:rPr>
              <a:t>Oversight and Monitoring </a:t>
            </a:r>
          </a:p>
        </p:txBody>
      </p:sp>
      <p:sp>
        <p:nvSpPr>
          <p:cNvPr id="3" name="Content Placeholder 2"/>
          <p:cNvSpPr>
            <a:spLocks noGrp="1"/>
          </p:cNvSpPr>
          <p:nvPr>
            <p:ph idx="1"/>
          </p:nvPr>
        </p:nvSpPr>
        <p:spPr>
          <a:xfrm>
            <a:off x="367392" y="1489763"/>
            <a:ext cx="7955280" cy="4406348"/>
          </a:xfrm>
        </p:spPr>
        <p:txBody>
          <a:bodyPr/>
          <a:lstStyle/>
          <a:p>
            <a:r>
              <a:rPr lang="en-US" dirty="0"/>
              <a:t>Grantee’s responsibilities of </a:t>
            </a:r>
            <a:r>
              <a:rPr lang="en-US" dirty="0" err="1"/>
              <a:t>subrecipients</a:t>
            </a:r>
            <a:endParaRPr lang="en-US" dirty="0"/>
          </a:p>
          <a:p>
            <a:pPr lvl="1">
              <a:buClr>
                <a:schemeClr val="accent2"/>
              </a:buClr>
              <a:buFont typeface="Wingdings" panose="05000000000000000000" pitchFamily="2" charset="2"/>
              <a:buChar char="Ø"/>
            </a:pPr>
            <a:r>
              <a:rPr lang="en-US" dirty="0"/>
              <a:t>2 CFR 200.331(d) – Monitor the activities of the </a:t>
            </a:r>
            <a:r>
              <a:rPr lang="en-US" b="1" dirty="0" err="1">
                <a:solidFill>
                  <a:schemeClr val="tx2">
                    <a:lumMod val="50000"/>
                  </a:schemeClr>
                </a:solidFill>
              </a:rPr>
              <a:t>subrecipient</a:t>
            </a:r>
            <a:r>
              <a:rPr lang="en-US" dirty="0"/>
              <a:t> as necessary to ensure that the subaward is used for authorized purposes, in compliance with Federal statutes, regulations, and the terms and conditions of the subaward; and that subaward performance goals are achieved.</a:t>
            </a:r>
          </a:p>
          <a:p>
            <a:endParaRPr lang="en-US" dirty="0"/>
          </a:p>
        </p:txBody>
      </p:sp>
    </p:spTree>
    <p:extLst>
      <p:ext uri="{BB962C8B-B14F-4D97-AF65-F5344CB8AC3E}">
        <p14:creationId xmlns:p14="http://schemas.microsoft.com/office/powerpoint/2010/main" val="144746318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955280" cy="830125"/>
          </a:xfrm>
        </p:spPr>
        <p:txBody>
          <a:bodyPr>
            <a:normAutofit/>
          </a:bodyPr>
          <a:lstStyle/>
          <a:p>
            <a:pPr algn="ctr"/>
            <a:r>
              <a:rPr lang="en-US" sz="4000" dirty="0">
                <a:solidFill>
                  <a:schemeClr val="accent1">
                    <a:lumMod val="75000"/>
                  </a:schemeClr>
                </a:solidFill>
              </a:rPr>
              <a:t>Subrecipient Management </a:t>
            </a:r>
          </a:p>
        </p:txBody>
      </p:sp>
      <p:sp>
        <p:nvSpPr>
          <p:cNvPr id="3" name="Content Placeholder 2"/>
          <p:cNvSpPr>
            <a:spLocks noGrp="1"/>
          </p:cNvSpPr>
          <p:nvPr>
            <p:ph idx="1"/>
          </p:nvPr>
        </p:nvSpPr>
        <p:spPr>
          <a:xfrm>
            <a:off x="347799" y="1548546"/>
            <a:ext cx="7955280" cy="4406348"/>
          </a:xfrm>
        </p:spPr>
        <p:txBody>
          <a:bodyPr>
            <a:normAutofit/>
          </a:bodyPr>
          <a:lstStyle/>
          <a:p>
            <a:pPr>
              <a:buClr>
                <a:schemeClr val="accent1">
                  <a:lumMod val="75000"/>
                </a:schemeClr>
              </a:buClr>
            </a:pPr>
            <a:r>
              <a:rPr lang="en-US" sz="2400" b="1" dirty="0">
                <a:solidFill>
                  <a:schemeClr val="accent2"/>
                </a:solidFill>
                <a:effectLst>
                  <a:outerShdw blurRad="38100" dist="38100" dir="2700000" algn="tl">
                    <a:srgbClr val="000000">
                      <a:alpha val="43137"/>
                    </a:srgbClr>
                  </a:outerShdw>
                </a:effectLst>
              </a:rPr>
              <a:t>IF THEY FAIL, YOU FAIL</a:t>
            </a:r>
          </a:p>
          <a:p>
            <a:pPr marL="697230" lvl="1" indent="-285750">
              <a:buClr>
                <a:schemeClr val="accent2"/>
              </a:buClr>
              <a:buFont typeface="Wingdings" panose="05000000000000000000" pitchFamily="2" charset="2"/>
              <a:buChar char="Ø"/>
            </a:pPr>
            <a:r>
              <a:rPr lang="en-US" sz="2800" dirty="0">
                <a:solidFill>
                  <a:srgbClr val="242852"/>
                </a:solidFill>
              </a:rPr>
              <a:t>No entity receives a “</a:t>
            </a:r>
            <a:r>
              <a:rPr lang="en-US" sz="2800" b="1" dirty="0">
                <a:solidFill>
                  <a:schemeClr val="accent2"/>
                </a:solidFill>
                <a:effectLst>
                  <a:outerShdw blurRad="38100" dist="38100" dir="2700000" algn="tl">
                    <a:srgbClr val="000000">
                      <a:alpha val="43137"/>
                    </a:srgbClr>
                  </a:outerShdw>
                </a:effectLst>
              </a:rPr>
              <a:t>pass</a:t>
            </a:r>
            <a:r>
              <a:rPr lang="en-US" sz="2800" dirty="0">
                <a:solidFill>
                  <a:srgbClr val="242852"/>
                </a:solidFill>
              </a:rPr>
              <a:t>” on accountability.</a:t>
            </a:r>
          </a:p>
          <a:p>
            <a:pPr marL="697230" lvl="1" indent="-285750">
              <a:buClr>
                <a:schemeClr val="accent2"/>
              </a:buClr>
              <a:buFont typeface="Wingdings" panose="05000000000000000000" pitchFamily="2" charset="2"/>
              <a:buChar char="Ø"/>
            </a:pPr>
            <a:r>
              <a:rPr lang="en-US" sz="2800" dirty="0">
                <a:solidFill>
                  <a:srgbClr val="242852"/>
                </a:solidFill>
              </a:rPr>
              <a:t>Funds to </a:t>
            </a:r>
            <a:r>
              <a:rPr lang="en-US" sz="2800" dirty="0" err="1">
                <a:solidFill>
                  <a:srgbClr val="242852"/>
                </a:solidFill>
              </a:rPr>
              <a:t>subrecipients</a:t>
            </a:r>
            <a:r>
              <a:rPr lang="en-US" sz="2800" dirty="0">
                <a:solidFill>
                  <a:srgbClr val="242852"/>
                </a:solidFill>
              </a:rPr>
              <a:t> are provided to meet the </a:t>
            </a:r>
            <a:r>
              <a:rPr lang="en-US" sz="2800" b="1" u="sng" dirty="0">
                <a:solidFill>
                  <a:srgbClr val="242852"/>
                </a:solidFill>
              </a:rPr>
              <a:t>pass-through entity’s </a:t>
            </a:r>
            <a:r>
              <a:rPr lang="en-US" sz="2800" dirty="0">
                <a:solidFill>
                  <a:srgbClr val="242852"/>
                </a:solidFill>
              </a:rPr>
              <a:t>program and  performance objectives.</a:t>
            </a:r>
          </a:p>
          <a:p>
            <a:pPr marL="697230" lvl="1" indent="-285750">
              <a:buClr>
                <a:schemeClr val="accent2"/>
              </a:buClr>
              <a:buFont typeface="Wingdings" panose="05000000000000000000" pitchFamily="2" charset="2"/>
              <a:buChar char="Ø"/>
            </a:pPr>
            <a:r>
              <a:rPr lang="en-US" sz="2800" dirty="0">
                <a:solidFill>
                  <a:srgbClr val="242852"/>
                </a:solidFill>
              </a:rPr>
              <a:t>Pass-through entity is as accountable as if it were providing the service itself.</a:t>
            </a:r>
          </a:p>
          <a:p>
            <a:endParaRPr lang="en-US" sz="2400" dirty="0">
              <a:solidFill>
                <a:srgbClr val="242852"/>
              </a:solidFill>
            </a:endParaRPr>
          </a:p>
          <a:p>
            <a:endParaRPr lang="en-US" dirty="0"/>
          </a:p>
        </p:txBody>
      </p:sp>
    </p:spTree>
    <p:extLst>
      <p:ext uri="{BB962C8B-B14F-4D97-AF65-F5344CB8AC3E}">
        <p14:creationId xmlns:p14="http://schemas.microsoft.com/office/powerpoint/2010/main" val="416095656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691" y="769441"/>
            <a:ext cx="8850086" cy="739319"/>
          </a:xfrm>
        </p:spPr>
        <p:txBody>
          <a:bodyPr>
            <a:normAutofit fontScale="90000"/>
          </a:bodyPr>
          <a:lstStyle/>
          <a:p>
            <a:r>
              <a:rPr lang="en-US" altLang="en-US" dirty="0">
                <a:solidFill>
                  <a:schemeClr val="accent1">
                    <a:lumMod val="75000"/>
                  </a:schemeClr>
                </a:solidFill>
                <a:ea typeface="ＭＳ Ｐゴシック" pitchFamily="34" charset="-128"/>
              </a:rPr>
              <a:t> </a:t>
            </a:r>
            <a:br>
              <a:rPr lang="en-US" altLang="en-US" dirty="0">
                <a:solidFill>
                  <a:schemeClr val="accent1">
                    <a:lumMod val="75000"/>
                  </a:schemeClr>
                </a:solidFill>
                <a:ea typeface="ＭＳ Ｐゴシック" pitchFamily="34" charset="-128"/>
              </a:rPr>
            </a:br>
            <a:r>
              <a:rPr lang="en-US" altLang="en-US" sz="2400" i="1" dirty="0">
                <a:solidFill>
                  <a:schemeClr val="accent1">
                    <a:lumMod val="75000"/>
                  </a:schemeClr>
                </a:solidFill>
                <a:ea typeface="ＭＳ Ｐゴシック" pitchFamily="34" charset="-128"/>
              </a:rPr>
              <a:t>How Can Staff Help In Effectively Managing Their </a:t>
            </a:r>
            <a:r>
              <a:rPr lang="en-US" altLang="en-US" sz="2400" b="1" i="1" dirty="0">
                <a:solidFill>
                  <a:schemeClr val="accent2"/>
                </a:solidFill>
                <a:ea typeface="ＭＳ Ｐゴシック" pitchFamily="34" charset="-128"/>
              </a:rPr>
              <a:t>SCSEP </a:t>
            </a:r>
            <a:r>
              <a:rPr lang="en-US" altLang="en-US" sz="2400" i="1" dirty="0">
                <a:solidFill>
                  <a:schemeClr val="accent1">
                    <a:lumMod val="75000"/>
                  </a:schemeClr>
                </a:solidFill>
                <a:ea typeface="ＭＳ Ｐゴシック" pitchFamily="34" charset="-128"/>
              </a:rPr>
              <a:t>Grant?</a:t>
            </a:r>
            <a:endParaRPr lang="en-US" sz="2400" i="1" dirty="0">
              <a:solidFill>
                <a:schemeClr val="accent1">
                  <a:lumMod val="75000"/>
                </a:schemeClr>
              </a:solidFill>
            </a:endParaRPr>
          </a:p>
        </p:txBody>
      </p:sp>
      <p:sp>
        <p:nvSpPr>
          <p:cNvPr id="4" name="Content Placeholder 3"/>
          <p:cNvSpPr>
            <a:spLocks noGrp="1"/>
          </p:cNvSpPr>
          <p:nvPr>
            <p:ph idx="1"/>
          </p:nvPr>
        </p:nvSpPr>
        <p:spPr>
          <a:xfrm>
            <a:off x="569323" y="1776939"/>
            <a:ext cx="7639049" cy="3600876"/>
          </a:xfrm>
        </p:spPr>
        <p:txBody>
          <a:bodyPr>
            <a:normAutofit fontScale="92500"/>
          </a:bodyPr>
          <a:lstStyle/>
          <a:p>
            <a:r>
              <a:rPr lang="en-US" sz="2200" dirty="0"/>
              <a:t>Share &amp; Coordinate</a:t>
            </a:r>
          </a:p>
          <a:p>
            <a:pPr lvl="1">
              <a:buClr>
                <a:schemeClr val="accent2"/>
              </a:buClr>
              <a:buFont typeface="Wingdings" panose="05000000000000000000" pitchFamily="2" charset="2"/>
              <a:buChar char="Ø"/>
            </a:pPr>
            <a:r>
              <a:rPr lang="en-US" sz="2200" dirty="0"/>
              <a:t>Share statement of work with project manager and </a:t>
            </a:r>
            <a:r>
              <a:rPr lang="en-US" sz="2200" dirty="0" err="1"/>
              <a:t>subrecipients</a:t>
            </a:r>
            <a:r>
              <a:rPr lang="en-US" sz="2200" dirty="0"/>
              <a:t>. Coordinate collection and submission of program and fiscal reports between program and fiscal staff  </a:t>
            </a:r>
          </a:p>
          <a:p>
            <a:r>
              <a:rPr lang="en-US" sz="2200" dirty="0"/>
              <a:t>Periodic status checks</a:t>
            </a:r>
          </a:p>
          <a:p>
            <a:pPr lvl="1">
              <a:buClr>
                <a:schemeClr val="accent2"/>
              </a:buClr>
              <a:buFont typeface="Wingdings" panose="05000000000000000000" pitchFamily="2" charset="2"/>
              <a:buChar char="Ø"/>
            </a:pPr>
            <a:r>
              <a:rPr lang="en-US" sz="2200" dirty="0"/>
              <a:t>Provide regular updates to program staff on meeting performance goals, budgets, modifications, deadlines, and cost allocation processes</a:t>
            </a:r>
          </a:p>
          <a:p>
            <a:r>
              <a:rPr lang="en-US" sz="2200" dirty="0"/>
              <a:t>Establish an open line of communication</a:t>
            </a:r>
          </a:p>
          <a:p>
            <a:pPr lvl="1">
              <a:buClr>
                <a:schemeClr val="accent2"/>
              </a:buClr>
              <a:buFont typeface="Wingdings" panose="05000000000000000000" pitchFamily="2" charset="2"/>
              <a:buChar char="Ø"/>
            </a:pPr>
            <a:r>
              <a:rPr lang="en-US" sz="2200" dirty="0"/>
              <a:t>Maintain an open dialogue with FPO</a:t>
            </a:r>
          </a:p>
          <a:p>
            <a:pPr>
              <a:buFont typeface="Wingdings" panose="05000000000000000000" pitchFamily="2" charset="2"/>
              <a:buChar char="Ø"/>
            </a:pPr>
            <a:endParaRPr lang="en-US" dirty="0"/>
          </a:p>
        </p:txBody>
      </p:sp>
      <p:sp>
        <p:nvSpPr>
          <p:cNvPr id="5" name="TextBox 4"/>
          <p:cNvSpPr txBox="1"/>
          <p:nvPr/>
        </p:nvSpPr>
        <p:spPr>
          <a:xfrm>
            <a:off x="2854234" y="0"/>
            <a:ext cx="3077958" cy="769441"/>
          </a:xfrm>
          <a:prstGeom prst="rect">
            <a:avLst/>
          </a:prstGeom>
          <a:noFill/>
        </p:spPr>
        <p:txBody>
          <a:bodyPr wrap="none" rtlCol="0">
            <a:spAutoFit/>
          </a:bodyPr>
          <a:lstStyle/>
          <a:p>
            <a:r>
              <a:rPr lang="en-US" altLang="en-US" sz="4400" b="1" dirty="0">
                <a:solidFill>
                  <a:schemeClr val="accent1">
                    <a:lumMod val="75000"/>
                  </a:schemeClr>
                </a:solidFill>
                <a:ea typeface="ＭＳ Ｐゴシック" pitchFamily="34" charset="-128"/>
              </a:rPr>
              <a:t>SUMMARY</a:t>
            </a:r>
            <a:endParaRPr lang="en-US" sz="4400" b="1" dirty="0">
              <a:solidFill>
                <a:schemeClr val="accent1">
                  <a:lumMod val="75000"/>
                </a:schemeClr>
              </a:solidFill>
            </a:endParaRPr>
          </a:p>
        </p:txBody>
      </p:sp>
    </p:spTree>
    <p:extLst>
      <p:ext uri="{BB962C8B-B14F-4D97-AF65-F5344CB8AC3E}">
        <p14:creationId xmlns:p14="http://schemas.microsoft.com/office/powerpoint/2010/main" val="158146672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8060" y="169184"/>
            <a:ext cx="8110401" cy="706028"/>
          </a:xfrm>
        </p:spPr>
        <p:txBody>
          <a:bodyPr>
            <a:normAutofit/>
          </a:bodyPr>
          <a:lstStyle/>
          <a:p>
            <a:pPr algn="ctr"/>
            <a:r>
              <a:rPr lang="en-US" sz="4400" dirty="0">
                <a:solidFill>
                  <a:schemeClr val="accent1">
                    <a:lumMod val="75000"/>
                  </a:schemeClr>
                </a:solidFill>
              </a:rPr>
              <a:t>Need More Training</a:t>
            </a:r>
          </a:p>
        </p:txBody>
      </p:sp>
      <p:sp>
        <p:nvSpPr>
          <p:cNvPr id="3" name="Content Placeholder 2"/>
          <p:cNvSpPr>
            <a:spLocks noGrp="1"/>
          </p:cNvSpPr>
          <p:nvPr>
            <p:ph idx="1"/>
          </p:nvPr>
        </p:nvSpPr>
        <p:spPr>
          <a:xfrm>
            <a:off x="523986" y="1409785"/>
            <a:ext cx="7783991" cy="4200712"/>
          </a:xfrm>
        </p:spPr>
        <p:txBody>
          <a:bodyPr>
            <a:noAutofit/>
          </a:bodyPr>
          <a:lstStyle/>
          <a:p>
            <a:r>
              <a:rPr lang="en-US" sz="2000" b="1" dirty="0"/>
              <a:t>WORKFORCEGPS.org</a:t>
            </a:r>
          </a:p>
          <a:p>
            <a:pPr lvl="1">
              <a:buClr>
                <a:schemeClr val="accent2"/>
              </a:buClr>
              <a:buFont typeface="Wingdings" panose="05000000000000000000" pitchFamily="2" charset="2"/>
              <a:buChar char="Ø"/>
            </a:pPr>
            <a:r>
              <a:rPr lang="en-US" sz="2000" dirty="0">
                <a:solidFill>
                  <a:schemeClr val="tx2">
                    <a:lumMod val="75000"/>
                  </a:schemeClr>
                </a:solidFill>
              </a:rPr>
              <a:t>Community of Practice (COP)</a:t>
            </a:r>
          </a:p>
          <a:p>
            <a:pPr lvl="1">
              <a:buClr>
                <a:schemeClr val="accent2"/>
              </a:buClr>
              <a:buFont typeface="Wingdings" panose="05000000000000000000" pitchFamily="2" charset="2"/>
              <a:buChar char="Ø"/>
            </a:pPr>
            <a:r>
              <a:rPr lang="en-US" sz="2000" dirty="0">
                <a:solidFill>
                  <a:schemeClr val="tx2">
                    <a:lumMod val="75000"/>
                  </a:schemeClr>
                </a:solidFill>
              </a:rPr>
              <a:t>Grants Application and Management </a:t>
            </a:r>
          </a:p>
          <a:p>
            <a:r>
              <a:rPr lang="en-US" sz="2000" b="1" dirty="0">
                <a:solidFill>
                  <a:srgbClr val="000000"/>
                </a:solidFill>
              </a:rPr>
              <a:t>Uniform Guidance Training Modules Such As:</a:t>
            </a:r>
          </a:p>
          <a:p>
            <a:pPr lvl="1">
              <a:buClr>
                <a:schemeClr val="accent2"/>
              </a:buClr>
              <a:buFont typeface="Wingdings" panose="05000000000000000000" pitchFamily="2" charset="2"/>
              <a:buChar char="Ø"/>
            </a:pPr>
            <a:r>
              <a:rPr lang="en-US" altLang="en-US" sz="2000" dirty="0">
                <a:solidFill>
                  <a:schemeClr val="tx1">
                    <a:lumMod val="90000"/>
                    <a:lumOff val="10000"/>
                  </a:schemeClr>
                </a:solidFill>
                <a:latin typeface="Arial" pitchFamily="34" charset="0"/>
              </a:rPr>
              <a:t>Financial Reporting</a:t>
            </a:r>
          </a:p>
          <a:p>
            <a:pPr lvl="1">
              <a:buClr>
                <a:schemeClr val="accent2"/>
              </a:buClr>
              <a:buFont typeface="Wingdings" panose="05000000000000000000" pitchFamily="2" charset="2"/>
              <a:buChar char="Ø"/>
            </a:pPr>
            <a:r>
              <a:rPr lang="en-US" altLang="en-US" sz="2000" dirty="0">
                <a:solidFill>
                  <a:schemeClr val="tx1">
                    <a:lumMod val="90000"/>
                    <a:lumOff val="10000"/>
                  </a:schemeClr>
                </a:solidFill>
                <a:latin typeface="Arial" pitchFamily="34" charset="0"/>
              </a:rPr>
              <a:t>Subrecipient management and oversight</a:t>
            </a:r>
          </a:p>
          <a:p>
            <a:pPr lvl="1">
              <a:buClr>
                <a:schemeClr val="accent2"/>
              </a:buClr>
              <a:buFont typeface="Wingdings" panose="05000000000000000000" pitchFamily="2" charset="2"/>
              <a:buChar char="Ø"/>
            </a:pPr>
            <a:r>
              <a:rPr lang="en-US" altLang="en-US" sz="2000" dirty="0">
                <a:solidFill>
                  <a:schemeClr val="tx1">
                    <a:lumMod val="90000"/>
                    <a:lumOff val="10000"/>
                  </a:schemeClr>
                </a:solidFill>
                <a:latin typeface="Arial" pitchFamily="34" charset="0"/>
              </a:rPr>
              <a:t>Indirect cost rates</a:t>
            </a:r>
          </a:p>
          <a:p>
            <a:pPr lvl="1">
              <a:buClr>
                <a:schemeClr val="accent2"/>
              </a:buClr>
              <a:buFont typeface="Wingdings" panose="05000000000000000000" pitchFamily="2" charset="2"/>
              <a:buChar char="Ø"/>
            </a:pPr>
            <a:r>
              <a:rPr lang="en-US" altLang="en-US" sz="2000" dirty="0">
                <a:solidFill>
                  <a:schemeClr val="tx1">
                    <a:lumMod val="90000"/>
                    <a:lumOff val="10000"/>
                  </a:schemeClr>
                </a:solidFill>
                <a:latin typeface="Arial" pitchFamily="34" charset="0"/>
              </a:rPr>
              <a:t>Policies and Procedures</a:t>
            </a:r>
          </a:p>
          <a:p>
            <a:pPr lvl="1">
              <a:buClr>
                <a:schemeClr val="accent2"/>
              </a:buClr>
              <a:buFont typeface="Wingdings" panose="05000000000000000000" pitchFamily="2" charset="2"/>
              <a:buChar char="Ø"/>
            </a:pPr>
            <a:r>
              <a:rPr lang="en-US" altLang="en-US" sz="2000" dirty="0">
                <a:solidFill>
                  <a:schemeClr val="tx1">
                    <a:lumMod val="90000"/>
                    <a:lumOff val="10000"/>
                  </a:schemeClr>
                </a:solidFill>
                <a:latin typeface="Arial" pitchFamily="34" charset="0"/>
              </a:rPr>
              <a:t>Procurement and Performance Based Contracts</a:t>
            </a:r>
          </a:p>
          <a:p>
            <a:pPr lvl="1">
              <a:buClr>
                <a:schemeClr val="accent2"/>
              </a:buClr>
              <a:buFont typeface="Wingdings" panose="05000000000000000000" pitchFamily="2" charset="2"/>
              <a:buChar char="Ø"/>
            </a:pPr>
            <a:r>
              <a:rPr lang="en-US" altLang="en-US" sz="2000" dirty="0">
                <a:solidFill>
                  <a:schemeClr val="tx1">
                    <a:lumMod val="90000"/>
                    <a:lumOff val="10000"/>
                  </a:schemeClr>
                </a:solidFill>
                <a:latin typeface="Arial" pitchFamily="34" charset="0"/>
              </a:rPr>
              <a:t>Capital assets and more</a:t>
            </a:r>
          </a:p>
          <a:p>
            <a:pPr lvl="1"/>
            <a:endParaRPr lang="en-US" altLang="en-US" sz="2000" b="1" dirty="0">
              <a:solidFill>
                <a:schemeClr val="accent2">
                  <a:lumMod val="75000"/>
                </a:schemeClr>
              </a:solidFill>
              <a:latin typeface="Arial" pitchFamily="34" charset="0"/>
            </a:endParaRPr>
          </a:p>
          <a:p>
            <a:pPr marL="0" indent="0">
              <a:buNone/>
            </a:pPr>
            <a:r>
              <a:rPr lang="en-US" altLang="en-US" sz="2000" b="1" dirty="0">
                <a:latin typeface="Arial" pitchFamily="34" charset="0"/>
                <a:hlinkClick r:id="rId2"/>
              </a:rPr>
              <a:t>https://grantsapplicationandmanagement.workforcegps.org/</a:t>
            </a:r>
            <a:endParaRPr lang="en-US" altLang="en-US" sz="2000" b="1" dirty="0">
              <a:latin typeface="Arial" pitchFamily="34" charset="0"/>
            </a:endParaRPr>
          </a:p>
          <a:p>
            <a:pPr marL="0" indent="0">
              <a:buNone/>
            </a:pPr>
            <a:br>
              <a:rPr lang="en-US" altLang="en-US" sz="2000" b="1" dirty="0">
                <a:solidFill>
                  <a:schemeClr val="bg1">
                    <a:lumMod val="50000"/>
                  </a:schemeClr>
                </a:solidFill>
                <a:latin typeface="Arial" pitchFamily="34" charset="0"/>
              </a:rPr>
            </a:br>
            <a:endParaRPr lang="en-US" sz="2000" dirty="0">
              <a:solidFill>
                <a:schemeClr val="bg1">
                  <a:lumMod val="50000"/>
                </a:schemeClr>
              </a:solidFill>
            </a:endParaRPr>
          </a:p>
        </p:txBody>
      </p:sp>
    </p:spTree>
    <p:extLst>
      <p:ext uri="{BB962C8B-B14F-4D97-AF65-F5344CB8AC3E}">
        <p14:creationId xmlns:p14="http://schemas.microsoft.com/office/powerpoint/2010/main" val="64545933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1"/>
          </p:nvPr>
        </p:nvSpPr>
        <p:spPr>
          <a:pattFill prst="pct5">
            <a:fgClr>
              <a:srgbClr val="5BE79A"/>
            </a:fgClr>
            <a:bgClr>
              <a:schemeClr val="tx2">
                <a:lumMod val="75000"/>
              </a:schemeClr>
            </a:bgClr>
          </a:pattFill>
        </p:spPr>
      </p:sp>
      <p:pic>
        <p:nvPicPr>
          <p:cNvPr id="35843"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4214" y="-58190"/>
            <a:ext cx="7154209" cy="4456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txBox="1">
            <a:spLocks/>
          </p:cNvSpPr>
          <p:nvPr/>
        </p:nvSpPr>
        <p:spPr bwMode="auto">
          <a:xfrm>
            <a:off x="465576" y="4530702"/>
            <a:ext cx="8129720" cy="417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491" tIns="40746" rIns="81491" bIns="40746" anchor="ctr"/>
          <a:lstStyle>
            <a:lvl1pPr algn="ctr" defTabSz="1087438" rtl="0" fontAlgn="base">
              <a:spcBef>
                <a:spcPct val="0"/>
              </a:spcBef>
              <a:spcAft>
                <a:spcPct val="0"/>
              </a:spcAft>
              <a:defRPr sz="6000" kern="1200">
                <a:solidFill>
                  <a:schemeClr val="bg2"/>
                </a:solidFill>
                <a:latin typeface="Open Sans"/>
                <a:ea typeface="Open Sans"/>
                <a:cs typeface="Open Sans"/>
              </a:defRPr>
            </a:lvl1pPr>
            <a:lvl2pPr algn="ctr" defTabSz="1087438" rtl="0" fontAlgn="base">
              <a:spcBef>
                <a:spcPct val="0"/>
              </a:spcBef>
              <a:spcAft>
                <a:spcPct val="0"/>
              </a:spcAft>
              <a:defRPr sz="6000">
                <a:solidFill>
                  <a:schemeClr val="bg2"/>
                </a:solidFill>
                <a:latin typeface="Open Sans"/>
                <a:ea typeface="Open Sans"/>
                <a:cs typeface="Open Sans"/>
              </a:defRPr>
            </a:lvl2pPr>
            <a:lvl3pPr algn="ctr" defTabSz="1087438" rtl="0" fontAlgn="base">
              <a:spcBef>
                <a:spcPct val="0"/>
              </a:spcBef>
              <a:spcAft>
                <a:spcPct val="0"/>
              </a:spcAft>
              <a:defRPr sz="6000">
                <a:solidFill>
                  <a:schemeClr val="bg2"/>
                </a:solidFill>
                <a:latin typeface="Open Sans"/>
                <a:ea typeface="Open Sans"/>
                <a:cs typeface="Open Sans"/>
              </a:defRPr>
            </a:lvl3pPr>
            <a:lvl4pPr algn="ctr" defTabSz="1087438" rtl="0" fontAlgn="base">
              <a:spcBef>
                <a:spcPct val="0"/>
              </a:spcBef>
              <a:spcAft>
                <a:spcPct val="0"/>
              </a:spcAft>
              <a:defRPr sz="6000">
                <a:solidFill>
                  <a:schemeClr val="bg2"/>
                </a:solidFill>
                <a:latin typeface="Open Sans"/>
                <a:ea typeface="Open Sans"/>
                <a:cs typeface="Open Sans"/>
              </a:defRPr>
            </a:lvl4pPr>
            <a:lvl5pPr algn="ctr" defTabSz="1087438" rtl="0" fontAlgn="base">
              <a:spcBef>
                <a:spcPct val="0"/>
              </a:spcBef>
              <a:spcAft>
                <a:spcPct val="0"/>
              </a:spcAft>
              <a:defRPr sz="6000">
                <a:solidFill>
                  <a:schemeClr val="bg2"/>
                </a:solidFill>
                <a:latin typeface="Open Sans"/>
                <a:ea typeface="Open Sans"/>
                <a:cs typeface="Open Sans"/>
              </a:defRPr>
            </a:lvl5pPr>
            <a:lvl6pPr marL="457200" algn="ctr" defTabSz="1087438" rtl="0" fontAlgn="base">
              <a:spcBef>
                <a:spcPct val="0"/>
              </a:spcBef>
              <a:spcAft>
                <a:spcPct val="0"/>
              </a:spcAft>
              <a:defRPr sz="6000">
                <a:solidFill>
                  <a:schemeClr val="bg2"/>
                </a:solidFill>
                <a:latin typeface="Open Sans"/>
                <a:ea typeface="Open Sans"/>
                <a:cs typeface="Open Sans"/>
              </a:defRPr>
            </a:lvl6pPr>
            <a:lvl7pPr marL="914400" algn="ctr" defTabSz="1087438" rtl="0" fontAlgn="base">
              <a:spcBef>
                <a:spcPct val="0"/>
              </a:spcBef>
              <a:spcAft>
                <a:spcPct val="0"/>
              </a:spcAft>
              <a:defRPr sz="6000">
                <a:solidFill>
                  <a:schemeClr val="bg2"/>
                </a:solidFill>
                <a:latin typeface="Open Sans"/>
                <a:ea typeface="Open Sans"/>
                <a:cs typeface="Open Sans"/>
              </a:defRPr>
            </a:lvl7pPr>
            <a:lvl8pPr marL="1371600" algn="ctr" defTabSz="1087438" rtl="0" fontAlgn="base">
              <a:spcBef>
                <a:spcPct val="0"/>
              </a:spcBef>
              <a:spcAft>
                <a:spcPct val="0"/>
              </a:spcAft>
              <a:defRPr sz="6000">
                <a:solidFill>
                  <a:schemeClr val="bg2"/>
                </a:solidFill>
                <a:latin typeface="Open Sans"/>
                <a:ea typeface="Open Sans"/>
                <a:cs typeface="Open Sans"/>
              </a:defRPr>
            </a:lvl8pPr>
            <a:lvl9pPr marL="1828800" algn="ctr" defTabSz="1087438" rtl="0" fontAlgn="base">
              <a:spcBef>
                <a:spcPct val="0"/>
              </a:spcBef>
              <a:spcAft>
                <a:spcPct val="0"/>
              </a:spcAft>
              <a:defRPr sz="6000">
                <a:solidFill>
                  <a:schemeClr val="bg2"/>
                </a:solidFill>
                <a:latin typeface="Open Sans"/>
                <a:ea typeface="Open Sans"/>
                <a:cs typeface="Open Sans"/>
              </a:defRPr>
            </a:lvl9pPr>
          </a:lstStyle>
          <a:p>
            <a:pPr>
              <a:defRPr/>
            </a:pPr>
            <a:r>
              <a:rPr lang="en-US" altLang="en-US" sz="3600" b="1" dirty="0">
                <a:solidFill>
                  <a:schemeClr val="accent2">
                    <a:lumMod val="75000"/>
                  </a:schemeClr>
                </a:solidFill>
                <a:ea typeface="+mn-ea"/>
              </a:rPr>
              <a:t>WorkforceGPS</a:t>
            </a:r>
            <a:br>
              <a:rPr lang="en-US" altLang="en-US" sz="3300" dirty="0">
                <a:solidFill>
                  <a:srgbClr val="EEECE1"/>
                </a:solidFill>
              </a:rPr>
            </a:br>
            <a:endParaRPr lang="en-US" altLang="en-US" sz="3300" dirty="0">
              <a:solidFill>
                <a:srgbClr val="EEECE1"/>
              </a:solidFill>
            </a:endParaRPr>
          </a:p>
        </p:txBody>
      </p:sp>
      <p:sp>
        <p:nvSpPr>
          <p:cNvPr id="35846" name="Rectangle 6"/>
          <p:cNvSpPr>
            <a:spLocks noChangeArrowheads="1"/>
          </p:cNvSpPr>
          <p:nvPr/>
        </p:nvSpPr>
        <p:spPr bwMode="auto">
          <a:xfrm>
            <a:off x="0" y="5081293"/>
            <a:ext cx="8898340" cy="697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1580" tIns="40790" rIns="81580" bIns="40790">
            <a:spAutoFit/>
          </a:bodyPr>
          <a:lstStyle>
            <a:lvl1pPr>
              <a:defRPr sz="4300">
                <a:solidFill>
                  <a:schemeClr val="tx1"/>
                </a:solidFill>
                <a:latin typeface="Calibri" pitchFamily="34" charset="0"/>
              </a:defRPr>
            </a:lvl1pPr>
            <a:lvl2pPr marL="742950" indent="-285750">
              <a:defRPr sz="4300">
                <a:solidFill>
                  <a:schemeClr val="tx1"/>
                </a:solidFill>
                <a:latin typeface="Calibri" pitchFamily="34" charset="0"/>
              </a:defRPr>
            </a:lvl2pPr>
            <a:lvl3pPr marL="1143000" indent="-228600">
              <a:defRPr sz="4300">
                <a:solidFill>
                  <a:schemeClr val="tx1"/>
                </a:solidFill>
                <a:latin typeface="Calibri" pitchFamily="34" charset="0"/>
              </a:defRPr>
            </a:lvl3pPr>
            <a:lvl4pPr marL="1600200" indent="-228600">
              <a:defRPr sz="4300">
                <a:solidFill>
                  <a:schemeClr val="tx1"/>
                </a:solidFill>
                <a:latin typeface="Calibri" pitchFamily="34" charset="0"/>
              </a:defRPr>
            </a:lvl4pPr>
            <a:lvl5pPr marL="2057400" indent="-228600">
              <a:defRPr sz="4300">
                <a:solidFill>
                  <a:schemeClr val="tx1"/>
                </a:solidFill>
                <a:latin typeface="Calibri" pitchFamily="34" charset="0"/>
              </a:defRPr>
            </a:lvl5pPr>
            <a:lvl6pPr marL="2514600" indent="-228600" defTabSz="1087438" eaLnBrk="0" fontAlgn="base" hangingPunct="0">
              <a:spcBef>
                <a:spcPct val="0"/>
              </a:spcBef>
              <a:spcAft>
                <a:spcPct val="0"/>
              </a:spcAft>
              <a:defRPr sz="4300">
                <a:solidFill>
                  <a:schemeClr val="tx1"/>
                </a:solidFill>
                <a:latin typeface="Calibri" pitchFamily="34" charset="0"/>
              </a:defRPr>
            </a:lvl6pPr>
            <a:lvl7pPr marL="2971800" indent="-228600" defTabSz="1087438" eaLnBrk="0" fontAlgn="base" hangingPunct="0">
              <a:spcBef>
                <a:spcPct val="0"/>
              </a:spcBef>
              <a:spcAft>
                <a:spcPct val="0"/>
              </a:spcAft>
              <a:defRPr sz="4300">
                <a:solidFill>
                  <a:schemeClr val="tx1"/>
                </a:solidFill>
                <a:latin typeface="Calibri" pitchFamily="34" charset="0"/>
              </a:defRPr>
            </a:lvl7pPr>
            <a:lvl8pPr marL="3429000" indent="-228600" defTabSz="1087438" eaLnBrk="0" fontAlgn="base" hangingPunct="0">
              <a:spcBef>
                <a:spcPct val="0"/>
              </a:spcBef>
              <a:spcAft>
                <a:spcPct val="0"/>
              </a:spcAft>
              <a:defRPr sz="4300">
                <a:solidFill>
                  <a:schemeClr val="tx1"/>
                </a:solidFill>
                <a:latin typeface="Calibri" pitchFamily="34" charset="0"/>
              </a:defRPr>
            </a:lvl8pPr>
            <a:lvl9pPr marL="3886200" indent="-228600" defTabSz="1087438" eaLnBrk="0" fontAlgn="base" hangingPunct="0">
              <a:spcBef>
                <a:spcPct val="0"/>
              </a:spcBef>
              <a:spcAft>
                <a:spcPct val="0"/>
              </a:spcAft>
              <a:defRPr sz="4300">
                <a:solidFill>
                  <a:schemeClr val="tx1"/>
                </a:solidFill>
                <a:latin typeface="Calibri" pitchFamily="34" charset="0"/>
              </a:defRPr>
            </a:lvl9pPr>
          </a:lstStyle>
          <a:p>
            <a:pPr algn="ctr" defTabSz="407502" fontAlgn="base">
              <a:spcBef>
                <a:spcPct val="0"/>
              </a:spcBef>
              <a:spcAft>
                <a:spcPct val="0"/>
              </a:spcAft>
            </a:pPr>
            <a:r>
              <a:rPr lang="en-US" altLang="en-US" sz="2000" b="1" dirty="0">
                <a:latin typeface="Arial" pitchFamily="34" charset="0"/>
                <a:hlinkClick r:id="rId3"/>
              </a:rPr>
              <a:t>https://grantsapplicationandmanagement.workforcegps.org/</a:t>
            </a:r>
            <a:endParaRPr lang="en-US" altLang="en-US" sz="2000" b="1" dirty="0">
              <a:latin typeface="Arial" pitchFamily="34" charset="0"/>
            </a:endParaRPr>
          </a:p>
          <a:p>
            <a:pPr algn="ctr" defTabSz="407502" fontAlgn="base">
              <a:spcBef>
                <a:spcPct val="0"/>
              </a:spcBef>
              <a:spcAft>
                <a:spcPct val="0"/>
              </a:spcAft>
            </a:pPr>
            <a:endParaRPr lang="en-US" altLang="en-US" sz="2000" b="1" dirty="0">
              <a:latin typeface="Arial" pitchFamily="34" charset="0"/>
            </a:endParaRPr>
          </a:p>
        </p:txBody>
      </p:sp>
      <p:pic>
        <p:nvPicPr>
          <p:cNvPr id="3" name="Picture 2"/>
          <p:cNvPicPr>
            <a:picLocks noChangeAspect="1"/>
          </p:cNvPicPr>
          <p:nvPr/>
        </p:nvPicPr>
        <p:blipFill>
          <a:blip r:embed="rId4"/>
          <a:stretch>
            <a:fillRect/>
          </a:stretch>
        </p:blipFill>
        <p:spPr>
          <a:xfrm>
            <a:off x="2501875" y="522405"/>
            <a:ext cx="4057122" cy="2940230"/>
          </a:xfrm>
          <a:prstGeom prst="rect">
            <a:avLst/>
          </a:prstGeom>
        </p:spPr>
      </p:pic>
    </p:spTree>
    <p:extLst>
      <p:ext uri="{BB962C8B-B14F-4D97-AF65-F5344CB8AC3E}">
        <p14:creationId xmlns:p14="http://schemas.microsoft.com/office/powerpoint/2010/main" val="1396505647"/>
      </p:ext>
    </p:extLst>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569773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206240" y="1190625"/>
            <a:ext cx="4408714" cy="5165726"/>
          </a:xfrm>
        </p:spPr>
        <p:txBody>
          <a:bodyPr/>
          <a:lstStyle/>
          <a:p>
            <a:pPr algn="ctr"/>
            <a:r>
              <a:rPr lang="en-US" sz="2800" dirty="0"/>
              <a:t>Debbie Strama </a:t>
            </a:r>
          </a:p>
          <a:p>
            <a:pPr algn="ctr">
              <a:lnSpc>
                <a:spcPct val="100000"/>
              </a:lnSpc>
              <a:spcBef>
                <a:spcPts val="0"/>
              </a:spcBef>
            </a:pPr>
            <a:r>
              <a:rPr lang="en-US" sz="1800" dirty="0">
                <a:solidFill>
                  <a:schemeClr val="tx1"/>
                </a:solidFill>
              </a:rPr>
              <a:t>Supervisor Grant Management Policy </a:t>
            </a:r>
          </a:p>
          <a:p>
            <a:pPr algn="ctr">
              <a:lnSpc>
                <a:spcPct val="100000"/>
              </a:lnSpc>
              <a:spcBef>
                <a:spcPts val="0"/>
              </a:spcBef>
            </a:pPr>
            <a:r>
              <a:rPr lang="en-US" sz="1800" dirty="0">
                <a:solidFill>
                  <a:schemeClr val="tx1"/>
                </a:solidFill>
              </a:rPr>
              <a:t>Office of Management and Administrative Services</a:t>
            </a:r>
          </a:p>
          <a:p>
            <a:pPr algn="ctr">
              <a:lnSpc>
                <a:spcPct val="100000"/>
              </a:lnSpc>
              <a:spcBef>
                <a:spcPts val="0"/>
              </a:spcBef>
            </a:pPr>
            <a:r>
              <a:rPr lang="en-US" sz="1800" dirty="0">
                <a:solidFill>
                  <a:schemeClr val="tx1"/>
                </a:solidFill>
              </a:rPr>
              <a:t> Office of Grants Management</a:t>
            </a:r>
          </a:p>
          <a:p>
            <a:pPr algn="ctr">
              <a:lnSpc>
                <a:spcPct val="100000"/>
              </a:lnSpc>
              <a:spcBef>
                <a:spcPts val="0"/>
              </a:spcBef>
            </a:pPr>
            <a:r>
              <a:rPr lang="en-US" sz="1800" b="0" dirty="0">
                <a:solidFill>
                  <a:schemeClr val="tx1"/>
                </a:solidFill>
                <a:hlinkClick r:id="rId2"/>
              </a:rPr>
              <a:t>Strama.Deborah@dol.gov</a:t>
            </a:r>
            <a:endParaRPr lang="en-US" sz="1800" b="0" dirty="0">
              <a:solidFill>
                <a:schemeClr val="tx1"/>
              </a:solidFill>
            </a:endParaRPr>
          </a:p>
          <a:p>
            <a:pPr algn="ctr">
              <a:lnSpc>
                <a:spcPct val="100000"/>
              </a:lnSpc>
              <a:spcBef>
                <a:spcPts val="0"/>
              </a:spcBef>
            </a:pPr>
            <a:endParaRPr lang="en-US" sz="1800" b="0" dirty="0">
              <a:solidFill>
                <a:schemeClr val="tx1"/>
              </a:solidFill>
            </a:endParaRPr>
          </a:p>
          <a:p>
            <a:endParaRPr lang="en-US" dirty="0"/>
          </a:p>
        </p:txBody>
      </p:sp>
      <p:sp>
        <p:nvSpPr>
          <p:cNvPr id="4" name="Slide Number Placeholder 3"/>
          <p:cNvSpPr>
            <a:spLocks noGrp="1"/>
          </p:cNvSpPr>
          <p:nvPr>
            <p:ph type="sldNum" sz="quarter" idx="10"/>
          </p:nvPr>
        </p:nvSpPr>
        <p:spPr/>
        <p:txBody>
          <a:bodyPr/>
          <a:lstStyle/>
          <a:p>
            <a:fld id="{706D636C-90A3-4979-BA37-BAB384B22101}" type="slidenum">
              <a:rPr lang="en-US" smtClean="0"/>
              <a:pPr/>
              <a:t>67</a:t>
            </a:fld>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94688" y="4601711"/>
            <a:ext cx="1431818" cy="1377492"/>
          </a:xfrm>
          <a:prstGeom prst="rect">
            <a:avLst/>
          </a:prstGeom>
        </p:spPr>
      </p:pic>
    </p:spTree>
    <p:extLst>
      <p:ext uri="{BB962C8B-B14F-4D97-AF65-F5344CB8AC3E}">
        <p14:creationId xmlns:p14="http://schemas.microsoft.com/office/powerpoint/2010/main" val="399902286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2400" b="0" dirty="0">
                <a:solidFill>
                  <a:schemeClr val="tx1"/>
                </a:solidFill>
              </a:rPr>
              <a:t>Are you aware there is a grant closeout process?</a:t>
            </a:r>
          </a:p>
        </p:txBody>
      </p:sp>
      <p:sp>
        <p:nvSpPr>
          <p:cNvPr id="6" name="Content Placeholder 5"/>
          <p:cNvSpPr>
            <a:spLocks noGrp="1"/>
          </p:cNvSpPr>
          <p:nvPr>
            <p:ph idx="1"/>
          </p:nvPr>
        </p:nvSpPr>
        <p:spPr>
          <a:xfrm>
            <a:off x="1503267" y="2142647"/>
            <a:ext cx="7364627" cy="3693690"/>
          </a:xfrm>
        </p:spPr>
        <p:txBody>
          <a:bodyPr/>
          <a:lstStyle/>
          <a:p>
            <a:r>
              <a:rPr lang="en-US" dirty="0"/>
              <a:t>Not sure – but I will after this session</a:t>
            </a:r>
          </a:p>
          <a:p>
            <a:r>
              <a:rPr lang="en-US" dirty="0"/>
              <a:t>Yes- I am very aware of the closeout process</a:t>
            </a:r>
          </a:p>
          <a:p>
            <a:r>
              <a:rPr lang="en-US" dirty="0"/>
              <a:t>No – never knew there was such a thing</a:t>
            </a:r>
          </a:p>
          <a:p>
            <a:r>
              <a:rPr lang="en-US" dirty="0"/>
              <a:t>I thought it meant there was a closeout sale at the end of each program year</a:t>
            </a:r>
          </a:p>
        </p:txBody>
      </p:sp>
      <p:sp>
        <p:nvSpPr>
          <p:cNvPr id="4" name="Slide Number Placeholder 3"/>
          <p:cNvSpPr>
            <a:spLocks noGrp="1"/>
          </p:cNvSpPr>
          <p:nvPr>
            <p:ph type="sldNum" sz="quarter" idx="10"/>
          </p:nvPr>
        </p:nvSpPr>
        <p:spPr/>
        <p:txBody>
          <a:bodyPr/>
          <a:lstStyle/>
          <a:p>
            <a:fld id="{78651A17-9376-40A4-9325-34268FB0E92D}" type="slidenum">
              <a:rPr lang="en-US" smtClean="0"/>
              <a:pPr/>
              <a:t>68</a:t>
            </a:fld>
            <a:endParaRPr lang="en-US" dirty="0"/>
          </a:p>
        </p:txBody>
      </p:sp>
    </p:spTree>
    <p:extLst>
      <p:ext uri="{BB962C8B-B14F-4D97-AF65-F5344CB8AC3E}">
        <p14:creationId xmlns:p14="http://schemas.microsoft.com/office/powerpoint/2010/main" val="212390156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000"/>
            <a:lum/>
          </a:blip>
          <a:srcRect/>
          <a:stretch>
            <a:fillRect t="-14000" b="-14000"/>
          </a:stretch>
        </a:blipFill>
        <a:effectLst/>
      </p:bgPr>
    </p:bg>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2B8000EA-12CE-4DC3-9570-419E11DA9455}"/>
              </a:ext>
            </a:extLst>
          </p:cNvPr>
          <p:cNvSpPr>
            <a:spLocks noGrp="1"/>
          </p:cNvSpPr>
          <p:nvPr>
            <p:ph idx="1"/>
          </p:nvPr>
        </p:nvSpPr>
        <p:spPr>
          <a:xfrm>
            <a:off x="473952" y="1757170"/>
            <a:ext cx="7955280" cy="2037987"/>
          </a:xfrm>
        </p:spPr>
        <p:txBody>
          <a:bodyPr>
            <a:normAutofit fontScale="92500"/>
          </a:bodyPr>
          <a:lstStyle/>
          <a:p>
            <a:pPr marL="0" indent="0" algn="ctr">
              <a:lnSpc>
                <a:spcPct val="150000"/>
              </a:lnSpc>
              <a:buNone/>
            </a:pPr>
            <a:r>
              <a:rPr lang="en-US" sz="4000" b="1" dirty="0">
                <a:solidFill>
                  <a:schemeClr val="accent1">
                    <a:lumMod val="75000"/>
                  </a:schemeClr>
                </a:solidFill>
              </a:rPr>
              <a:t>GRANTS CLOSEOUT PROCESS</a:t>
            </a:r>
          </a:p>
          <a:p>
            <a:pPr marL="0" indent="0" algn="ctr">
              <a:lnSpc>
                <a:spcPct val="150000"/>
              </a:lnSpc>
              <a:buNone/>
            </a:pPr>
            <a:r>
              <a:rPr lang="en-US" sz="4000" b="1" dirty="0">
                <a:solidFill>
                  <a:schemeClr val="accent1">
                    <a:lumMod val="75000"/>
                  </a:schemeClr>
                </a:solidFill>
              </a:rPr>
              <a:t>FOR SCSEP GRANT RECIPIENTS</a:t>
            </a:r>
          </a:p>
          <a:p>
            <a:pPr marL="0" lvl="0" indent="0" algn="ctr" defTabSz="457200">
              <a:lnSpc>
                <a:spcPct val="100000"/>
              </a:lnSpc>
              <a:spcBef>
                <a:spcPts val="0"/>
              </a:spcBef>
              <a:buClrTx/>
              <a:buNone/>
            </a:pPr>
            <a:endParaRPr lang="en-US" dirty="0">
              <a:effectLst>
                <a:outerShdw blurRad="38100" dist="38100" dir="2700000" algn="tl">
                  <a:srgbClr val="000000">
                    <a:alpha val="43137"/>
                  </a:srgbClr>
                </a:outerShdw>
              </a:effectLst>
            </a:endParaRPr>
          </a:p>
        </p:txBody>
      </p:sp>
      <p:sp>
        <p:nvSpPr>
          <p:cNvPr id="3" name="Slide Number Placeholder 2">
            <a:extLst>
              <a:ext uri="{FF2B5EF4-FFF2-40B4-BE49-F238E27FC236}">
                <a16:creationId xmlns:a16="http://schemas.microsoft.com/office/drawing/2014/main" id="{FD5F1E20-7983-45EE-956D-2C5CBBB617B5}"/>
              </a:ext>
            </a:extLst>
          </p:cNvPr>
          <p:cNvSpPr>
            <a:spLocks noGrp="1"/>
          </p:cNvSpPr>
          <p:nvPr>
            <p:ph type="sldNum" sz="quarter" idx="10"/>
          </p:nvPr>
        </p:nvSpPr>
        <p:spPr/>
        <p:txBody>
          <a:bodyPr/>
          <a:lstStyle/>
          <a:p>
            <a:fld id="{706D636C-90A3-4979-BA37-BAB384B22101}" type="slidenum">
              <a:rPr lang="en-US" smtClean="0"/>
              <a:pPr/>
              <a:t>69</a:t>
            </a:fld>
            <a:endParaRPr lang="en-US"/>
          </a:p>
        </p:txBody>
      </p:sp>
      <p:sp>
        <p:nvSpPr>
          <p:cNvPr id="6" name="Text Placeholder 5">
            <a:extLst>
              <a:ext uri="{FF2B5EF4-FFF2-40B4-BE49-F238E27FC236}">
                <a16:creationId xmlns:a16="http://schemas.microsoft.com/office/drawing/2014/main" id="{15F459CC-2EE6-401A-838E-2215242C59A0}"/>
              </a:ext>
            </a:extLst>
          </p:cNvPr>
          <p:cNvSpPr>
            <a:spLocks noGrp="1"/>
          </p:cNvSpPr>
          <p:nvPr>
            <p:ph type="body" sz="half" idx="2"/>
          </p:nvPr>
        </p:nvSpPr>
        <p:spPr>
          <a:xfrm>
            <a:off x="339424" y="528805"/>
            <a:ext cx="921646" cy="804862"/>
          </a:xfrm>
        </p:spPr>
        <p:txBody>
          <a:bodyPr/>
          <a:lstStyle/>
          <a:p>
            <a:r>
              <a:rPr lang="en-US" dirty="0"/>
              <a:t>2</a:t>
            </a:r>
          </a:p>
        </p:txBody>
      </p:sp>
      <p:sp>
        <p:nvSpPr>
          <p:cNvPr id="2" name="Rectangle 1"/>
          <p:cNvSpPr/>
          <p:nvPr/>
        </p:nvSpPr>
        <p:spPr>
          <a:xfrm>
            <a:off x="1985556" y="4218660"/>
            <a:ext cx="5336176" cy="646331"/>
          </a:xfrm>
          <a:prstGeom prst="rect">
            <a:avLst/>
          </a:prstGeom>
        </p:spPr>
        <p:txBody>
          <a:bodyPr wrap="square">
            <a:spAutoFit/>
          </a:bodyPr>
          <a:lstStyle/>
          <a:p>
            <a:pPr algn="ctr"/>
            <a:r>
              <a:rPr lang="en-US" dirty="0">
                <a:solidFill>
                  <a:schemeClr val="tx2">
                    <a:lumMod val="10000"/>
                  </a:schemeClr>
                </a:solidFill>
              </a:rPr>
              <a:t>Division of Policy Review and Resolution</a:t>
            </a:r>
          </a:p>
          <a:p>
            <a:pPr algn="ctr"/>
            <a:r>
              <a:rPr lang="en-US" dirty="0">
                <a:solidFill>
                  <a:schemeClr val="tx2">
                    <a:lumMod val="10000"/>
                  </a:schemeClr>
                </a:solidFill>
              </a:rPr>
              <a:t>ETA Office of Grants Management</a:t>
            </a:r>
          </a:p>
        </p:txBody>
      </p:sp>
    </p:spTree>
    <p:extLst>
      <p:ext uri="{BB962C8B-B14F-4D97-AF65-F5344CB8AC3E}">
        <p14:creationId xmlns:p14="http://schemas.microsoft.com/office/powerpoint/2010/main" val="41279749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000"/>
            <a:lum/>
          </a:blip>
          <a:srcRect/>
          <a:stretch>
            <a:fillRect t="-14000" b="-14000"/>
          </a:stretch>
        </a:blip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D5F1E20-7983-45EE-956D-2C5CBBB617B5}"/>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06D636C-90A3-4979-BA37-BAB384B22101}" type="slidenum">
              <a:rPr kumimoji="0" lang="en-US" sz="1400" b="0" i="0" u="none" strike="noStrike" kern="1200" cap="none" spc="0" normalizeH="0" baseline="0" noProof="0" smtClean="0">
                <a:ln>
                  <a:noFill/>
                </a:ln>
                <a:solidFill>
                  <a:srgbClr val="303030">
                    <a:lumMod val="75000"/>
                    <a:lumOff val="25000"/>
                  </a:srgbClr>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400" b="0" i="0" u="none" strike="noStrike" kern="1200" cap="none" spc="0" normalizeH="0" baseline="0" noProof="0">
              <a:ln>
                <a:noFill/>
              </a:ln>
              <a:solidFill>
                <a:srgbClr val="303030">
                  <a:lumMod val="75000"/>
                  <a:lumOff val="25000"/>
                </a:srgbClr>
              </a:solidFill>
              <a:effectLst/>
              <a:uLnTx/>
              <a:uFillTx/>
              <a:latin typeface="Arial" panose="020B0604020202020204"/>
              <a:ea typeface="+mn-ea"/>
              <a:cs typeface="+mn-cs"/>
            </a:endParaRPr>
          </a:p>
        </p:txBody>
      </p:sp>
      <p:sp>
        <p:nvSpPr>
          <p:cNvPr id="6" name="Text Placeholder 5">
            <a:extLst>
              <a:ext uri="{FF2B5EF4-FFF2-40B4-BE49-F238E27FC236}">
                <a16:creationId xmlns:a16="http://schemas.microsoft.com/office/drawing/2014/main" id="{15F459CC-2EE6-401A-838E-2215242C59A0}"/>
              </a:ext>
            </a:extLst>
          </p:cNvPr>
          <p:cNvSpPr>
            <a:spLocks noGrp="1"/>
          </p:cNvSpPr>
          <p:nvPr>
            <p:ph type="body" sz="half" idx="2"/>
          </p:nvPr>
        </p:nvSpPr>
        <p:spPr>
          <a:xfrm>
            <a:off x="339424" y="528805"/>
            <a:ext cx="921646" cy="804862"/>
          </a:xfrm>
        </p:spPr>
        <p:txBody>
          <a:bodyPr/>
          <a:lstStyle/>
          <a:p>
            <a:r>
              <a:rPr lang="en-US" dirty="0"/>
              <a:t>1</a:t>
            </a:r>
          </a:p>
        </p:txBody>
      </p:sp>
      <p:sp>
        <p:nvSpPr>
          <p:cNvPr id="7" name="Title 7"/>
          <p:cNvSpPr>
            <a:spLocks noGrp="1"/>
          </p:cNvSpPr>
          <p:nvPr>
            <p:ph idx="1"/>
          </p:nvPr>
        </p:nvSpPr>
        <p:spPr>
          <a:xfrm>
            <a:off x="522514" y="1680754"/>
            <a:ext cx="7820297" cy="4589417"/>
          </a:xfrm>
        </p:spPr>
        <p:txBody>
          <a:bodyPr>
            <a:normAutofit fontScale="75000" lnSpcReduction="20000"/>
          </a:bodyPr>
          <a:lstStyle/>
          <a:p>
            <a:pPr marL="0" indent="0" algn="ctr">
              <a:lnSpc>
                <a:spcPct val="110000"/>
              </a:lnSpc>
              <a:spcBef>
                <a:spcPts val="0"/>
              </a:spcBef>
              <a:buNone/>
            </a:pPr>
            <a:r>
              <a:rPr lang="en-US" sz="5300" b="1" dirty="0">
                <a:solidFill>
                  <a:schemeClr val="accent1">
                    <a:lumMod val="75000"/>
                  </a:schemeClr>
                </a:solidFill>
              </a:rPr>
              <a:t>Financial Grants Management </a:t>
            </a:r>
            <a:br>
              <a:rPr lang="en-US" sz="5300" b="1" dirty="0">
                <a:solidFill>
                  <a:schemeClr val="accent1">
                    <a:lumMod val="75000"/>
                  </a:schemeClr>
                </a:solidFill>
              </a:rPr>
            </a:br>
            <a:endParaRPr lang="en-US" sz="2700" b="1" dirty="0">
              <a:solidFill>
                <a:schemeClr val="accent1">
                  <a:lumMod val="75000"/>
                </a:schemeClr>
              </a:solidFill>
            </a:endParaRPr>
          </a:p>
          <a:p>
            <a:pPr marL="0" indent="0" algn="ctr">
              <a:lnSpc>
                <a:spcPct val="110000"/>
              </a:lnSpc>
              <a:spcBef>
                <a:spcPts val="0"/>
              </a:spcBef>
              <a:buNone/>
            </a:pPr>
            <a:r>
              <a:rPr lang="en-US" sz="5300" b="1" dirty="0">
                <a:solidFill>
                  <a:schemeClr val="accent1">
                    <a:lumMod val="75000"/>
                  </a:schemeClr>
                </a:solidFill>
              </a:rPr>
              <a:t>for</a:t>
            </a:r>
          </a:p>
          <a:p>
            <a:pPr marL="0" indent="0" algn="ctr">
              <a:lnSpc>
                <a:spcPct val="110000"/>
              </a:lnSpc>
              <a:buNone/>
            </a:pPr>
            <a:r>
              <a:rPr lang="en-US" sz="5300" b="1" dirty="0">
                <a:solidFill>
                  <a:schemeClr val="accent1">
                    <a:lumMod val="75000"/>
                  </a:schemeClr>
                </a:solidFill>
              </a:rPr>
              <a:t> SCSEP Grant Recipients &amp; Subrecipients</a:t>
            </a:r>
          </a:p>
          <a:p>
            <a:pPr marL="0" indent="0" algn="ctr">
              <a:buNone/>
            </a:pPr>
            <a:endParaRPr lang="en-US" sz="4000" dirty="0"/>
          </a:p>
          <a:p>
            <a:pPr marL="0" indent="0" algn="ctr">
              <a:buNone/>
            </a:pPr>
            <a:r>
              <a:rPr lang="en-US" sz="3100" dirty="0"/>
              <a:t>Office of Grants Management</a:t>
            </a:r>
          </a:p>
        </p:txBody>
      </p:sp>
    </p:spTree>
    <p:extLst>
      <p:ext uri="{BB962C8B-B14F-4D97-AF65-F5344CB8AC3E}">
        <p14:creationId xmlns:p14="http://schemas.microsoft.com/office/powerpoint/2010/main" val="236606126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6247" y="97972"/>
            <a:ext cx="7870372" cy="947057"/>
          </a:xfrm>
        </p:spPr>
        <p:txBody>
          <a:bodyPr>
            <a:normAutofit/>
          </a:bodyPr>
          <a:lstStyle/>
          <a:p>
            <a:pPr algn="ctr"/>
            <a:r>
              <a:rPr lang="en-US" sz="4000" cap="none" dirty="0">
                <a:solidFill>
                  <a:schemeClr val="accent1">
                    <a:lumMod val="75000"/>
                  </a:schemeClr>
                </a:solidFill>
                <a:effectLst/>
                <a:latin typeface="+mn-lt"/>
              </a:rPr>
              <a:t>What is Grant Closeout?</a:t>
            </a:r>
          </a:p>
        </p:txBody>
      </p:sp>
      <p:sp>
        <p:nvSpPr>
          <p:cNvPr id="3" name="Content Placeholder 2"/>
          <p:cNvSpPr>
            <a:spLocks noGrp="1"/>
          </p:cNvSpPr>
          <p:nvPr>
            <p:ph idx="1"/>
          </p:nvPr>
        </p:nvSpPr>
        <p:spPr>
          <a:xfrm>
            <a:off x="674914" y="1164772"/>
            <a:ext cx="7890933" cy="4114800"/>
          </a:xfrm>
        </p:spPr>
        <p:txBody>
          <a:bodyPr>
            <a:normAutofit fontScale="77500" lnSpcReduction="20000"/>
          </a:bodyPr>
          <a:lstStyle/>
          <a:p>
            <a:pPr>
              <a:lnSpc>
                <a:spcPct val="150000"/>
              </a:lnSpc>
              <a:spcBef>
                <a:spcPts val="600"/>
              </a:spcBef>
            </a:pPr>
            <a:r>
              <a:rPr lang="en-US" dirty="0">
                <a:solidFill>
                  <a:schemeClr val="tx2">
                    <a:lumMod val="10000"/>
                  </a:schemeClr>
                </a:solidFill>
                <a:effectLst/>
              </a:rPr>
              <a:t>The completion of the grant life cycle</a:t>
            </a:r>
          </a:p>
          <a:p>
            <a:pPr>
              <a:lnSpc>
                <a:spcPct val="150000"/>
              </a:lnSpc>
              <a:spcBef>
                <a:spcPts val="600"/>
              </a:spcBef>
            </a:pPr>
            <a:r>
              <a:rPr lang="en-US" dirty="0">
                <a:solidFill>
                  <a:schemeClr val="tx2">
                    <a:lumMod val="10000"/>
                  </a:schemeClr>
                </a:solidFill>
                <a:effectLst/>
              </a:rPr>
              <a:t>The official end of the government’s relationship with the grantee</a:t>
            </a:r>
          </a:p>
          <a:p>
            <a:pPr>
              <a:lnSpc>
                <a:spcPct val="150000"/>
              </a:lnSpc>
              <a:spcBef>
                <a:spcPts val="600"/>
              </a:spcBef>
            </a:pPr>
            <a:r>
              <a:rPr lang="en-US" dirty="0">
                <a:solidFill>
                  <a:schemeClr val="tx2">
                    <a:lumMod val="10000"/>
                  </a:schemeClr>
                </a:solidFill>
                <a:effectLst/>
              </a:rPr>
              <a:t>2 CFR 200.343:   </a:t>
            </a:r>
            <a:r>
              <a:rPr lang="en-US" sz="2000" dirty="0">
                <a:solidFill>
                  <a:schemeClr val="tx2">
                    <a:lumMod val="10000"/>
                  </a:schemeClr>
                </a:solidFill>
                <a:effectLst/>
              </a:rPr>
              <a:t>Closeout</a:t>
            </a:r>
          </a:p>
          <a:p>
            <a:pPr>
              <a:lnSpc>
                <a:spcPct val="150000"/>
              </a:lnSpc>
              <a:spcBef>
                <a:spcPts val="600"/>
              </a:spcBef>
            </a:pPr>
            <a:r>
              <a:rPr lang="en-US" dirty="0">
                <a:solidFill>
                  <a:schemeClr val="tx2">
                    <a:lumMod val="10000"/>
                  </a:schemeClr>
                </a:solidFill>
                <a:effectLst/>
              </a:rPr>
              <a:t>2 CFR 200.344:   </a:t>
            </a:r>
            <a:r>
              <a:rPr lang="en-US" sz="2000" dirty="0">
                <a:solidFill>
                  <a:schemeClr val="tx2">
                    <a:lumMod val="10000"/>
                  </a:schemeClr>
                </a:solidFill>
                <a:effectLst/>
              </a:rPr>
              <a:t>Post-closeout adjustment </a:t>
            </a:r>
          </a:p>
          <a:p>
            <a:pPr>
              <a:lnSpc>
                <a:spcPct val="150000"/>
              </a:lnSpc>
              <a:spcBef>
                <a:spcPts val="600"/>
              </a:spcBef>
            </a:pPr>
            <a:r>
              <a:rPr lang="en-US" dirty="0">
                <a:solidFill>
                  <a:schemeClr val="tx2">
                    <a:lumMod val="10000"/>
                  </a:schemeClr>
                </a:solidFill>
                <a:effectLst/>
              </a:rPr>
              <a:t>2 CFR 200.345:   </a:t>
            </a:r>
            <a:r>
              <a:rPr lang="en-US" sz="2000" dirty="0">
                <a:solidFill>
                  <a:schemeClr val="tx2">
                    <a:lumMod val="10000"/>
                  </a:schemeClr>
                </a:solidFill>
                <a:effectLst/>
              </a:rPr>
              <a:t>Collection of Amounts Due</a:t>
            </a:r>
          </a:p>
          <a:p>
            <a:pPr>
              <a:lnSpc>
                <a:spcPct val="150000"/>
              </a:lnSpc>
              <a:spcBef>
                <a:spcPts val="600"/>
              </a:spcBef>
            </a:pPr>
            <a:r>
              <a:rPr lang="en-US" dirty="0">
                <a:solidFill>
                  <a:schemeClr val="tx2">
                    <a:lumMod val="10000"/>
                  </a:schemeClr>
                </a:solidFill>
                <a:effectLst/>
              </a:rPr>
              <a:t>2 CFR 2900.15 and 2 CFR 2900.17</a:t>
            </a:r>
          </a:p>
          <a:p>
            <a:pPr>
              <a:lnSpc>
                <a:spcPct val="150000"/>
              </a:lnSpc>
              <a:spcBef>
                <a:spcPts val="600"/>
              </a:spcBef>
            </a:pPr>
            <a:r>
              <a:rPr lang="en-US" dirty="0">
                <a:solidFill>
                  <a:schemeClr val="tx2">
                    <a:lumMod val="10000"/>
                  </a:schemeClr>
                </a:solidFill>
                <a:effectLst/>
              </a:rPr>
              <a:t>Post Federal Award Requirements</a:t>
            </a:r>
          </a:p>
          <a:p>
            <a:pPr marL="301943" lvl="1" indent="0">
              <a:spcBef>
                <a:spcPts val="600"/>
              </a:spcBef>
              <a:buNone/>
            </a:pPr>
            <a:endParaRPr lang="en-US" dirty="0"/>
          </a:p>
          <a:p>
            <a:pPr lvl="1">
              <a:spcBef>
                <a:spcPts val="600"/>
              </a:spcBef>
            </a:pPr>
            <a:endParaRPr lang="en-US" dirty="0"/>
          </a:p>
          <a:p>
            <a:pPr>
              <a:spcBef>
                <a:spcPts val="600"/>
              </a:spcBef>
            </a:pPr>
            <a:endParaRPr lang="en-US" dirty="0"/>
          </a:p>
          <a:p>
            <a:pPr lvl="1">
              <a:spcBef>
                <a:spcPts val="600"/>
              </a:spcBef>
            </a:pPr>
            <a:endParaRPr lang="en-US" dirty="0"/>
          </a:p>
          <a:p>
            <a:pPr lvl="1">
              <a:spcBef>
                <a:spcPts val="600"/>
              </a:spcBef>
            </a:pPr>
            <a:endParaRPr lang="en-US" dirty="0"/>
          </a:p>
        </p:txBody>
      </p:sp>
    </p:spTree>
    <p:extLst>
      <p:ext uri="{BB962C8B-B14F-4D97-AF65-F5344CB8AC3E}">
        <p14:creationId xmlns:p14="http://schemas.microsoft.com/office/powerpoint/2010/main" val="19094957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4383" y="35387"/>
            <a:ext cx="4343400" cy="838200"/>
          </a:xfrm>
        </p:spPr>
        <p:txBody>
          <a:bodyPr>
            <a:normAutofit/>
          </a:bodyPr>
          <a:lstStyle/>
          <a:p>
            <a:r>
              <a:rPr lang="en-US" sz="4400" cap="none" dirty="0">
                <a:solidFill>
                  <a:schemeClr val="accent1">
                    <a:lumMod val="75000"/>
                  </a:schemeClr>
                </a:solidFill>
                <a:effectLst/>
                <a:latin typeface="+mn-lt"/>
              </a:rPr>
              <a:t>Who We Are</a:t>
            </a:r>
          </a:p>
        </p:txBody>
      </p:sp>
      <p:sp>
        <p:nvSpPr>
          <p:cNvPr id="3" name="Content Placeholder 2"/>
          <p:cNvSpPr>
            <a:spLocks noGrp="1"/>
          </p:cNvSpPr>
          <p:nvPr>
            <p:ph idx="1"/>
          </p:nvPr>
        </p:nvSpPr>
        <p:spPr>
          <a:xfrm>
            <a:off x="722812" y="937992"/>
            <a:ext cx="7576458" cy="4798825"/>
          </a:xfrm>
          <a:solidFill>
            <a:srgbClr val="FFFAB7">
              <a:alpha val="60000"/>
            </a:srgbClr>
          </a:solidFill>
          <a:effectLst>
            <a:outerShdw blurRad="50800" dist="38100" dir="2700000" algn="tl" rotWithShape="0">
              <a:prstClr val="black">
                <a:alpha val="40000"/>
              </a:prstClr>
            </a:outerShdw>
          </a:effectLst>
        </p:spPr>
        <p:txBody>
          <a:bodyPr>
            <a:normAutofit/>
          </a:bodyPr>
          <a:lstStyle/>
          <a:p>
            <a:pPr marL="0" indent="0">
              <a:buNone/>
            </a:pPr>
            <a:r>
              <a:rPr lang="en-US" sz="3200" dirty="0">
                <a:solidFill>
                  <a:schemeClr val="tx2">
                    <a:lumMod val="10000"/>
                  </a:schemeClr>
                </a:solidFill>
                <a:effectLst/>
              </a:rPr>
              <a:t>Office of Grants Management</a:t>
            </a:r>
          </a:p>
        </p:txBody>
      </p:sp>
      <p:sp>
        <p:nvSpPr>
          <p:cNvPr id="17" name="Content Placeholder 2"/>
          <p:cNvSpPr txBox="1">
            <a:spLocks/>
          </p:cNvSpPr>
          <p:nvPr/>
        </p:nvSpPr>
        <p:spPr>
          <a:xfrm>
            <a:off x="1371601" y="1981200"/>
            <a:ext cx="6476999" cy="4038600"/>
          </a:xfrm>
          <a:prstGeom prst="rect">
            <a:avLst/>
          </a:prstGeom>
          <a:solidFill>
            <a:srgbClr val="FFFAB7">
              <a:alpha val="69804"/>
            </a:srgbClr>
          </a:solidFill>
          <a:effectLst>
            <a:outerShdw blurRad="50800" dist="38100" dir="2700000" algn="tl" rotWithShape="0">
              <a:prstClr val="black">
                <a:alpha val="40000"/>
              </a:prstClr>
            </a:outerShdw>
          </a:effectLst>
        </p:spPr>
        <p:txBody>
          <a:bodyPr vert="horz">
            <a:normAutofit/>
          </a:bodyPr>
          <a:lst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a:lstStyle>
          <a:p>
            <a:pPr marL="125413" lvl="1" indent="0">
              <a:buNone/>
            </a:pPr>
            <a:r>
              <a:rPr lang="en-US" dirty="0">
                <a:solidFill>
                  <a:schemeClr val="tx2">
                    <a:lumMod val="10000"/>
                  </a:schemeClr>
                </a:solidFill>
              </a:rPr>
              <a:t>Division of Policy, Review and Resolution   </a:t>
            </a:r>
          </a:p>
          <a:p>
            <a:pPr marL="125413" lvl="1" indent="0">
              <a:buNone/>
            </a:pPr>
            <a:r>
              <a:rPr lang="en-US" sz="2000" i="1" dirty="0">
                <a:solidFill>
                  <a:schemeClr val="tx2">
                    <a:lumMod val="10000"/>
                  </a:schemeClr>
                </a:solidFill>
              </a:rPr>
              <a:t>Latonya Torrence, Division Chief</a:t>
            </a:r>
          </a:p>
          <a:p>
            <a:endParaRPr lang="en-US" dirty="0"/>
          </a:p>
        </p:txBody>
      </p:sp>
      <p:sp>
        <p:nvSpPr>
          <p:cNvPr id="13" name="Content Placeholder 2"/>
          <p:cNvSpPr txBox="1">
            <a:spLocks/>
          </p:cNvSpPr>
          <p:nvPr/>
        </p:nvSpPr>
        <p:spPr>
          <a:xfrm>
            <a:off x="1752600" y="2896544"/>
            <a:ext cx="5791200" cy="764866"/>
          </a:xfrm>
          <a:prstGeom prst="rect">
            <a:avLst/>
          </a:prstGeom>
          <a:solidFill>
            <a:srgbClr val="FFFAB7">
              <a:alpha val="85098"/>
            </a:srgbClr>
          </a:solidFill>
          <a:effectLst>
            <a:outerShdw blurRad="50800" dist="38100" dir="2700000" algn="tl" rotWithShape="0">
              <a:prstClr val="black">
                <a:alpha val="40000"/>
              </a:prstClr>
            </a:outerShdw>
          </a:effectLst>
        </p:spPr>
        <p:txBody>
          <a:bodyPr vert="horz">
            <a:normAutofit/>
          </a:bodyPr>
          <a:lst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a:lstStyle>
          <a:p>
            <a:pPr marL="125413" lvl="1" indent="0">
              <a:buNone/>
            </a:pPr>
            <a:r>
              <a:rPr lang="en-US" sz="2000" dirty="0">
                <a:solidFill>
                  <a:schemeClr val="tx2">
                    <a:lumMod val="10000"/>
                  </a:schemeClr>
                </a:solidFill>
              </a:rPr>
              <a:t>Policy Unit</a:t>
            </a:r>
          </a:p>
          <a:p>
            <a:pPr marL="125413" lvl="1" indent="0">
              <a:buNone/>
            </a:pPr>
            <a:r>
              <a:rPr lang="en-US" sz="1800" i="1" dirty="0">
                <a:solidFill>
                  <a:schemeClr val="tx2">
                    <a:lumMod val="10000"/>
                  </a:schemeClr>
                </a:solidFill>
              </a:rPr>
              <a:t>Debbie Strama, Supervisor + 3 Specialists</a:t>
            </a:r>
          </a:p>
          <a:p>
            <a:endParaRPr lang="en-US" dirty="0"/>
          </a:p>
        </p:txBody>
      </p:sp>
      <p:sp>
        <p:nvSpPr>
          <p:cNvPr id="14" name="Content Placeholder 2"/>
          <p:cNvSpPr txBox="1">
            <a:spLocks/>
          </p:cNvSpPr>
          <p:nvPr/>
        </p:nvSpPr>
        <p:spPr>
          <a:xfrm>
            <a:off x="1752600" y="4876800"/>
            <a:ext cx="5791200" cy="860017"/>
          </a:xfrm>
          <a:prstGeom prst="rect">
            <a:avLst/>
          </a:prstGeom>
          <a:solidFill>
            <a:srgbClr val="FFFAB7">
              <a:alpha val="85098"/>
            </a:srgbClr>
          </a:solidFill>
          <a:effectLst>
            <a:outerShdw blurRad="50800" dist="38100" dir="2700000" algn="tl" rotWithShape="0">
              <a:prstClr val="black">
                <a:alpha val="40000"/>
              </a:prstClr>
            </a:outerShdw>
          </a:effectLst>
        </p:spPr>
        <p:txBody>
          <a:bodyPr vert="horz">
            <a:noAutofit/>
          </a:bodyPr>
          <a:lst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a:lstStyle>
          <a:p>
            <a:pPr marL="125413" lvl="1" indent="0">
              <a:buNone/>
            </a:pPr>
            <a:r>
              <a:rPr lang="en-US" sz="2000" dirty="0">
                <a:solidFill>
                  <a:schemeClr val="tx2">
                    <a:lumMod val="10000"/>
                  </a:schemeClr>
                </a:solidFill>
              </a:rPr>
              <a:t>Audit Unit</a:t>
            </a:r>
          </a:p>
          <a:p>
            <a:pPr marL="125413" lvl="1" indent="0">
              <a:buNone/>
            </a:pPr>
            <a:r>
              <a:rPr lang="en-US" sz="1800" i="1" dirty="0">
                <a:solidFill>
                  <a:schemeClr val="tx2">
                    <a:lumMod val="10000"/>
                  </a:schemeClr>
                </a:solidFill>
              </a:rPr>
              <a:t>Ana Mulero, Grant Officer + 5 Resolution Specialists</a:t>
            </a:r>
          </a:p>
        </p:txBody>
      </p:sp>
      <p:sp>
        <p:nvSpPr>
          <p:cNvPr id="16" name="Content Placeholder 2"/>
          <p:cNvSpPr txBox="1">
            <a:spLocks/>
          </p:cNvSpPr>
          <p:nvPr/>
        </p:nvSpPr>
        <p:spPr>
          <a:xfrm>
            <a:off x="1749330" y="3811905"/>
            <a:ext cx="5794470" cy="914400"/>
          </a:xfrm>
          <a:prstGeom prst="rect">
            <a:avLst/>
          </a:prstGeom>
          <a:solidFill>
            <a:srgbClr val="FFFAB7">
              <a:alpha val="85098"/>
            </a:srgbClr>
          </a:solidFill>
          <a:effectLst>
            <a:outerShdw blurRad="50800" dist="38100" dir="2700000" algn="tl" rotWithShape="0">
              <a:prstClr val="black">
                <a:alpha val="40000"/>
              </a:prstClr>
            </a:outerShdw>
          </a:effectLst>
        </p:spPr>
        <p:txBody>
          <a:bodyPr vert="horz" rIns="0">
            <a:noAutofit/>
          </a:bodyPr>
          <a:lst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a:lstStyle>
          <a:p>
            <a:pPr marL="125413" lvl="1" indent="0">
              <a:buNone/>
            </a:pPr>
            <a:r>
              <a:rPr lang="en-US" sz="2000" dirty="0">
                <a:solidFill>
                  <a:schemeClr val="tx2">
                    <a:lumMod val="10000"/>
                  </a:schemeClr>
                </a:solidFill>
              </a:rPr>
              <a:t>Closeout Unit</a:t>
            </a:r>
          </a:p>
          <a:p>
            <a:pPr marL="125413" lvl="1" indent="0">
              <a:buNone/>
            </a:pPr>
            <a:r>
              <a:rPr lang="en-US" sz="1800" i="1" dirty="0">
                <a:solidFill>
                  <a:schemeClr val="tx2">
                    <a:lumMod val="10000"/>
                  </a:schemeClr>
                </a:solidFill>
              </a:rPr>
              <a:t>Meron Assefa, Grant Officer + 7 Resolution Specialists</a:t>
            </a:r>
          </a:p>
        </p:txBody>
      </p:sp>
    </p:spTree>
    <p:extLst>
      <p:ext uri="{BB962C8B-B14F-4D97-AF65-F5344CB8AC3E}">
        <p14:creationId xmlns:p14="http://schemas.microsoft.com/office/powerpoint/2010/main" val="122499010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0801" y="108857"/>
            <a:ext cx="6248400" cy="1043475"/>
          </a:xfrm>
        </p:spPr>
        <p:txBody>
          <a:bodyPr>
            <a:normAutofit/>
          </a:bodyPr>
          <a:lstStyle/>
          <a:p>
            <a:r>
              <a:rPr lang="en-US" sz="4000" cap="none" dirty="0">
                <a:solidFill>
                  <a:schemeClr val="accent1">
                    <a:lumMod val="75000"/>
                  </a:schemeClr>
                </a:solidFill>
                <a:effectLst/>
                <a:latin typeface="+mn-lt"/>
              </a:rPr>
              <a:t>Preparing for Closeout </a:t>
            </a:r>
          </a:p>
        </p:txBody>
      </p:sp>
      <p:sp>
        <p:nvSpPr>
          <p:cNvPr id="3" name="Content Placeholder 2"/>
          <p:cNvSpPr>
            <a:spLocks noGrp="1"/>
          </p:cNvSpPr>
          <p:nvPr>
            <p:ph idx="1"/>
          </p:nvPr>
        </p:nvSpPr>
        <p:spPr>
          <a:xfrm>
            <a:off x="609601" y="1267097"/>
            <a:ext cx="8024948" cy="4594519"/>
          </a:xfrm>
        </p:spPr>
        <p:txBody>
          <a:bodyPr>
            <a:normAutofit/>
          </a:bodyPr>
          <a:lstStyle/>
          <a:p>
            <a:pPr>
              <a:spcBef>
                <a:spcPts val="1800"/>
              </a:spcBef>
            </a:pPr>
            <a:r>
              <a:rPr lang="en-US" sz="2400" dirty="0">
                <a:solidFill>
                  <a:schemeClr val="tx2">
                    <a:lumMod val="10000"/>
                  </a:schemeClr>
                </a:solidFill>
                <a:effectLst/>
              </a:rPr>
              <a:t>We track anticipated workload one year out</a:t>
            </a:r>
          </a:p>
          <a:p>
            <a:pPr>
              <a:spcBef>
                <a:spcPts val="1800"/>
              </a:spcBef>
            </a:pPr>
            <a:r>
              <a:rPr lang="en-US" sz="2400" dirty="0">
                <a:solidFill>
                  <a:schemeClr val="tx2">
                    <a:lumMod val="10000"/>
                  </a:schemeClr>
                </a:solidFill>
                <a:effectLst/>
              </a:rPr>
              <a:t>Not less than quarterly, Office of Information System &amp; Technology (OIST) runs a report that identifies grants whose period of performance end date is approaching</a:t>
            </a:r>
          </a:p>
          <a:p>
            <a:pPr>
              <a:spcBef>
                <a:spcPts val="1800"/>
              </a:spcBef>
            </a:pPr>
            <a:r>
              <a:rPr lang="en-US" sz="2400" dirty="0">
                <a:solidFill>
                  <a:schemeClr val="tx2">
                    <a:lumMod val="10000"/>
                  </a:schemeClr>
                </a:solidFill>
                <a:effectLst/>
              </a:rPr>
              <a:t>The OIST report is then compared against information identified in the E-Grants Closeout System</a:t>
            </a:r>
          </a:p>
          <a:p>
            <a:pPr>
              <a:spcBef>
                <a:spcPts val="1800"/>
              </a:spcBef>
            </a:pPr>
            <a:r>
              <a:rPr lang="en-US" sz="2400" dirty="0">
                <a:solidFill>
                  <a:schemeClr val="tx2">
                    <a:lumMod val="10000"/>
                  </a:schemeClr>
                </a:solidFill>
                <a:effectLst/>
              </a:rPr>
              <a:t>Not Less than 7 days prior to POP end date – Closeout specialist sends out initial closeout notification letter to grantee</a:t>
            </a:r>
          </a:p>
        </p:txBody>
      </p:sp>
    </p:spTree>
    <p:extLst>
      <p:ext uri="{BB962C8B-B14F-4D97-AF65-F5344CB8AC3E}">
        <p14:creationId xmlns:p14="http://schemas.microsoft.com/office/powerpoint/2010/main" val="400972178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2133" y="134984"/>
            <a:ext cx="4648200" cy="862148"/>
          </a:xfrm>
        </p:spPr>
        <p:txBody>
          <a:bodyPr>
            <a:normAutofit/>
          </a:bodyPr>
          <a:lstStyle/>
          <a:p>
            <a:r>
              <a:rPr lang="en-US" sz="4000" cap="none" dirty="0">
                <a:solidFill>
                  <a:schemeClr val="accent1">
                    <a:lumMod val="75000"/>
                  </a:schemeClr>
                </a:solidFill>
                <a:effectLst/>
                <a:latin typeface="+mn-lt"/>
              </a:rPr>
              <a:t>Closeout Begins</a:t>
            </a:r>
          </a:p>
        </p:txBody>
      </p:sp>
      <p:sp>
        <p:nvSpPr>
          <p:cNvPr id="3" name="Content Placeholder 2"/>
          <p:cNvSpPr>
            <a:spLocks noGrp="1"/>
          </p:cNvSpPr>
          <p:nvPr>
            <p:ph idx="1"/>
          </p:nvPr>
        </p:nvSpPr>
        <p:spPr>
          <a:xfrm>
            <a:off x="643467" y="997132"/>
            <a:ext cx="7625322" cy="4926874"/>
          </a:xfrm>
        </p:spPr>
        <p:txBody>
          <a:bodyPr>
            <a:normAutofit/>
          </a:bodyPr>
          <a:lstStyle/>
          <a:p>
            <a:pPr>
              <a:spcBef>
                <a:spcPts val="1800"/>
              </a:spcBef>
            </a:pPr>
            <a:r>
              <a:rPr lang="en-US" sz="2400" dirty="0">
                <a:solidFill>
                  <a:schemeClr val="tx2">
                    <a:lumMod val="10000"/>
                  </a:schemeClr>
                </a:solidFill>
                <a:effectLst/>
              </a:rPr>
              <a:t>Within 45 days after period of performance (PoP) end date - Grantee must submit final 9130 for last quarter.  Checks box 6 as “Final.”</a:t>
            </a:r>
          </a:p>
          <a:p>
            <a:pPr>
              <a:spcBef>
                <a:spcPts val="1800"/>
              </a:spcBef>
            </a:pPr>
            <a:r>
              <a:rPr lang="en-US" sz="2400" dirty="0">
                <a:solidFill>
                  <a:schemeClr val="tx2">
                    <a:lumMod val="10000"/>
                  </a:schemeClr>
                </a:solidFill>
                <a:effectLst/>
              </a:rPr>
              <a:t>Approx. 70-75 days after PoP end date – Specialist sends follow up reminder to grantee to submit all documents.</a:t>
            </a:r>
          </a:p>
          <a:p>
            <a:pPr>
              <a:spcBef>
                <a:spcPts val="1800"/>
              </a:spcBef>
            </a:pPr>
            <a:r>
              <a:rPr lang="en-US" sz="2400" dirty="0">
                <a:solidFill>
                  <a:schemeClr val="tx2">
                    <a:lumMod val="10000"/>
                  </a:schemeClr>
                </a:solidFill>
                <a:effectLst/>
              </a:rPr>
              <a:t>Grantee must submit all remaining closeout documentation - No later than 90 calendar days after the end date of PoP</a:t>
            </a:r>
          </a:p>
          <a:p>
            <a:pPr lvl="2">
              <a:spcBef>
                <a:spcPts val="1800"/>
              </a:spcBef>
              <a:buClr>
                <a:schemeClr val="tx1">
                  <a:lumMod val="75000"/>
                  <a:lumOff val="25000"/>
                </a:schemeClr>
              </a:buClr>
              <a:buFont typeface="Wingdings" panose="05000000000000000000" pitchFamily="2" charset="2"/>
              <a:buChar char="Ø"/>
            </a:pPr>
            <a:r>
              <a:rPr lang="en-US" sz="1600" dirty="0">
                <a:solidFill>
                  <a:schemeClr val="tx2">
                    <a:lumMod val="10000"/>
                  </a:schemeClr>
                </a:solidFill>
                <a:effectLst/>
              </a:rPr>
              <a:t>2 CFR 200.343</a:t>
            </a:r>
          </a:p>
          <a:p>
            <a:pPr lvl="2">
              <a:spcBef>
                <a:spcPts val="1800"/>
              </a:spcBef>
              <a:buClr>
                <a:schemeClr val="tx1">
                  <a:lumMod val="75000"/>
                  <a:lumOff val="25000"/>
                </a:schemeClr>
              </a:buClr>
              <a:buFont typeface="Wingdings" panose="05000000000000000000" pitchFamily="2" charset="2"/>
              <a:buChar char="Ø"/>
            </a:pPr>
            <a:r>
              <a:rPr lang="en-US" sz="1600" dirty="0">
                <a:solidFill>
                  <a:schemeClr val="tx2">
                    <a:lumMod val="10000"/>
                  </a:schemeClr>
                </a:solidFill>
                <a:effectLst/>
              </a:rPr>
              <a:t>Grantee may not direct charge staff time to work on closeout of grant after PoP end date.</a:t>
            </a:r>
            <a:endParaRPr lang="en-US" sz="1600" dirty="0"/>
          </a:p>
          <a:p>
            <a:pPr lvl="1"/>
            <a:endParaRPr lang="en-US" sz="1600" dirty="0"/>
          </a:p>
        </p:txBody>
      </p:sp>
    </p:spTree>
    <p:extLst>
      <p:ext uri="{BB962C8B-B14F-4D97-AF65-F5344CB8AC3E}">
        <p14:creationId xmlns:p14="http://schemas.microsoft.com/office/powerpoint/2010/main" val="115828343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1680" y="58783"/>
            <a:ext cx="5638800" cy="824397"/>
          </a:xfrm>
        </p:spPr>
        <p:txBody>
          <a:bodyPr>
            <a:normAutofit/>
          </a:bodyPr>
          <a:lstStyle/>
          <a:p>
            <a:r>
              <a:rPr lang="en-US" sz="4000" cap="none" dirty="0">
                <a:solidFill>
                  <a:schemeClr val="accent1">
                    <a:lumMod val="75000"/>
                  </a:schemeClr>
                </a:solidFill>
                <a:effectLst/>
                <a:latin typeface="+mn-lt"/>
              </a:rPr>
              <a:t>Closeout Continues</a:t>
            </a:r>
          </a:p>
        </p:txBody>
      </p:sp>
      <p:sp>
        <p:nvSpPr>
          <p:cNvPr id="3" name="Content Placeholder 2"/>
          <p:cNvSpPr>
            <a:spLocks noGrp="1"/>
          </p:cNvSpPr>
          <p:nvPr>
            <p:ph idx="1"/>
          </p:nvPr>
        </p:nvSpPr>
        <p:spPr>
          <a:xfrm>
            <a:off x="470262" y="1009454"/>
            <a:ext cx="8001001" cy="4814403"/>
          </a:xfrm>
        </p:spPr>
        <p:txBody>
          <a:bodyPr>
            <a:normAutofit fontScale="92500" lnSpcReduction="10000"/>
          </a:bodyPr>
          <a:lstStyle/>
          <a:p>
            <a:pPr>
              <a:spcBef>
                <a:spcPts val="1800"/>
              </a:spcBef>
            </a:pPr>
            <a:r>
              <a:rPr lang="en-US" dirty="0">
                <a:solidFill>
                  <a:schemeClr val="tx2">
                    <a:lumMod val="10000"/>
                  </a:schemeClr>
                </a:solidFill>
                <a:effectLst/>
              </a:rPr>
              <a:t>91+ days after POP end – Compliance and reconciliation</a:t>
            </a:r>
          </a:p>
          <a:p>
            <a:pPr>
              <a:spcBef>
                <a:spcPts val="1800"/>
              </a:spcBef>
            </a:pPr>
            <a:r>
              <a:rPr lang="en-US" dirty="0">
                <a:solidFill>
                  <a:schemeClr val="tx2">
                    <a:lumMod val="10000"/>
                  </a:schemeClr>
                </a:solidFill>
                <a:effectLst/>
              </a:rPr>
              <a:t>All grants should be closed within 1 year of expiration (DLMS-2 Chapter 800)</a:t>
            </a:r>
          </a:p>
          <a:p>
            <a:pPr>
              <a:spcBef>
                <a:spcPts val="1800"/>
              </a:spcBef>
            </a:pPr>
            <a:r>
              <a:rPr lang="en-US" dirty="0">
                <a:solidFill>
                  <a:schemeClr val="tx2">
                    <a:lumMod val="10000"/>
                  </a:schemeClr>
                </a:solidFill>
                <a:effectLst/>
              </a:rPr>
              <a:t>Under new Uniform Guidance (UG), awards must be closed within one year of receipt and acceptance of all required final reports</a:t>
            </a:r>
          </a:p>
          <a:p>
            <a:pPr>
              <a:spcBef>
                <a:spcPts val="1800"/>
              </a:spcBef>
            </a:pPr>
            <a:r>
              <a:rPr lang="en-US" dirty="0">
                <a:solidFill>
                  <a:schemeClr val="tx2">
                    <a:lumMod val="10000"/>
                  </a:schemeClr>
                </a:solidFill>
                <a:effectLst/>
              </a:rPr>
              <a:t>Grants Oversight and New Efficiency Act (GONE Act) (Public Law 114-117) requires agencies to report federal grant awards which have not yet been closeout for the period of performance has elapsed for more than two years.</a:t>
            </a:r>
          </a:p>
          <a:p>
            <a:pPr marL="0" indent="0">
              <a:buNone/>
            </a:pPr>
            <a:endParaRPr lang="en-US" dirty="0">
              <a:effectLst>
                <a:outerShdw dist="38100" dir="2700000" algn="tl" rotWithShape="0">
                  <a:schemeClr val="bg1">
                    <a:lumMod val="50000"/>
                    <a:alpha val="48000"/>
                  </a:schemeClr>
                </a:outerShdw>
              </a:effectLst>
            </a:endParaRPr>
          </a:p>
        </p:txBody>
      </p:sp>
    </p:spTree>
    <p:extLst>
      <p:ext uri="{BB962C8B-B14F-4D97-AF65-F5344CB8AC3E}">
        <p14:creationId xmlns:p14="http://schemas.microsoft.com/office/powerpoint/2010/main" val="415254758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307772" y="0"/>
            <a:ext cx="6392091" cy="809897"/>
          </a:xfrm>
        </p:spPr>
        <p:txBody>
          <a:bodyPr>
            <a:normAutofit/>
          </a:bodyPr>
          <a:lstStyle/>
          <a:p>
            <a:r>
              <a:rPr lang="en-US" sz="4000" cap="none" dirty="0">
                <a:solidFill>
                  <a:schemeClr val="accent1">
                    <a:lumMod val="75000"/>
                  </a:schemeClr>
                </a:solidFill>
                <a:effectLst/>
                <a:latin typeface="+mn-lt"/>
              </a:rPr>
              <a:t>Closeout Deadline</a:t>
            </a:r>
          </a:p>
        </p:txBody>
      </p:sp>
      <p:sp>
        <p:nvSpPr>
          <p:cNvPr id="2" name="Content Placeholder 1"/>
          <p:cNvSpPr>
            <a:spLocks noGrp="1"/>
          </p:cNvSpPr>
          <p:nvPr>
            <p:ph idx="1"/>
          </p:nvPr>
        </p:nvSpPr>
        <p:spPr>
          <a:xfrm>
            <a:off x="799011" y="1073907"/>
            <a:ext cx="7900852" cy="3733224"/>
          </a:xfrm>
        </p:spPr>
        <p:txBody>
          <a:bodyPr>
            <a:normAutofit/>
          </a:bodyPr>
          <a:lstStyle/>
          <a:p>
            <a:pPr>
              <a:spcBef>
                <a:spcPts val="1800"/>
              </a:spcBef>
            </a:pPr>
            <a:r>
              <a:rPr lang="en-US" dirty="0">
                <a:solidFill>
                  <a:schemeClr val="tx2">
                    <a:lumMod val="10000"/>
                  </a:schemeClr>
                </a:solidFill>
                <a:effectLst/>
              </a:rPr>
              <a:t>June 30, 2018 – Grant expires, closeout begins.</a:t>
            </a:r>
          </a:p>
          <a:p>
            <a:pPr>
              <a:spcBef>
                <a:spcPts val="1800"/>
              </a:spcBef>
            </a:pPr>
            <a:r>
              <a:rPr lang="en-US" dirty="0">
                <a:solidFill>
                  <a:schemeClr val="tx2">
                    <a:lumMod val="10000"/>
                  </a:schemeClr>
                </a:solidFill>
                <a:effectLst/>
              </a:rPr>
              <a:t>August 14, 2018 – Final quarterly 9130 due.</a:t>
            </a:r>
          </a:p>
          <a:p>
            <a:pPr>
              <a:spcBef>
                <a:spcPts val="1800"/>
              </a:spcBef>
            </a:pPr>
            <a:r>
              <a:rPr lang="en-US" dirty="0">
                <a:solidFill>
                  <a:schemeClr val="tx2">
                    <a:lumMod val="10000"/>
                  </a:schemeClr>
                </a:solidFill>
                <a:effectLst/>
              </a:rPr>
              <a:t>September 30, 2018 –  Closeout 9130 and remaining closeout documents due.  Last day to draw down funds without permission from closeout unit.</a:t>
            </a:r>
          </a:p>
          <a:p>
            <a:endParaRPr lang="en-US" dirty="0"/>
          </a:p>
        </p:txBody>
      </p:sp>
      <p:sp>
        <p:nvSpPr>
          <p:cNvPr id="3" name="Slide Number Placeholder 2"/>
          <p:cNvSpPr>
            <a:spLocks noGrp="1"/>
          </p:cNvSpPr>
          <p:nvPr>
            <p:ph type="sldNum" sz="quarter" idx="4294967295"/>
          </p:nvPr>
        </p:nvSpPr>
        <p:spPr>
          <a:xfrm>
            <a:off x="8534400" y="6181725"/>
            <a:ext cx="609600" cy="457200"/>
          </a:xfrm>
        </p:spPr>
        <p:txBody>
          <a:bodyPr>
            <a:normAutofit/>
          </a:bodyPr>
          <a:lstStyle/>
          <a:p>
            <a:fld id="{39F6D10C-CCFF-4702-8CF9-D0CF86FD10E9}" type="slidenum">
              <a:rPr lang="en-US" smtClean="0"/>
              <a:t>75</a:t>
            </a:fld>
            <a:endParaRPr lang="en-US"/>
          </a:p>
        </p:txBody>
      </p:sp>
    </p:spTree>
    <p:extLst>
      <p:ext uri="{BB962C8B-B14F-4D97-AF65-F5344CB8AC3E}">
        <p14:creationId xmlns:p14="http://schemas.microsoft.com/office/powerpoint/2010/main" val="302152854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60269" y="152430"/>
            <a:ext cx="6812280" cy="822930"/>
          </a:xfrm>
        </p:spPr>
        <p:txBody>
          <a:bodyPr>
            <a:noAutofit/>
          </a:bodyPr>
          <a:lstStyle/>
          <a:p>
            <a:r>
              <a:rPr lang="en-US" sz="4000" cap="none" dirty="0">
                <a:solidFill>
                  <a:schemeClr val="accent1">
                    <a:lumMod val="75000"/>
                  </a:schemeClr>
                </a:solidFill>
                <a:effectLst/>
                <a:latin typeface="+mn-lt"/>
              </a:rPr>
              <a:t>Initial Notification Letter</a:t>
            </a:r>
          </a:p>
        </p:txBody>
      </p:sp>
      <p:sp>
        <p:nvSpPr>
          <p:cNvPr id="2" name="Content Placeholder 1"/>
          <p:cNvSpPr>
            <a:spLocks noGrp="1"/>
          </p:cNvSpPr>
          <p:nvPr>
            <p:ph idx="1"/>
          </p:nvPr>
        </p:nvSpPr>
        <p:spPr>
          <a:xfrm>
            <a:off x="319983" y="1135578"/>
            <a:ext cx="7831240" cy="4907734"/>
          </a:xfrm>
          <a:solidFill>
            <a:srgbClr val="FFFAB7">
              <a:alpha val="74902"/>
            </a:srgbClr>
          </a:solidFill>
          <a:effectLst>
            <a:outerShdw blurRad="50800" dist="38100" dir="8100000" algn="tr" rotWithShape="0">
              <a:prstClr val="black">
                <a:alpha val="40000"/>
              </a:prstClr>
            </a:outerShdw>
          </a:effectLst>
        </p:spPr>
        <p:txBody>
          <a:bodyPr lIns="182880" tIns="182880" rIns="182880">
            <a:noAutofit/>
          </a:bodyPr>
          <a:lstStyle/>
          <a:p>
            <a:pPr marL="0" indent="0">
              <a:spcBef>
                <a:spcPts val="1200"/>
              </a:spcBef>
              <a:spcAft>
                <a:spcPts val="600"/>
              </a:spcAft>
              <a:buNone/>
            </a:pPr>
            <a:r>
              <a:rPr lang="en-US" sz="1300" dirty="0">
                <a:solidFill>
                  <a:schemeClr val="tx2">
                    <a:lumMod val="10000"/>
                  </a:schemeClr>
                </a:solidFill>
                <a:effectLst/>
              </a:rPr>
              <a:t>Dear Grantee,</a:t>
            </a:r>
          </a:p>
          <a:p>
            <a:pPr marL="0" indent="0">
              <a:spcBef>
                <a:spcPts val="1200"/>
              </a:spcBef>
              <a:spcAft>
                <a:spcPts val="600"/>
              </a:spcAft>
              <a:buNone/>
            </a:pPr>
            <a:r>
              <a:rPr lang="en-US" sz="1300" dirty="0">
                <a:solidFill>
                  <a:schemeClr val="tx2">
                    <a:lumMod val="10000"/>
                  </a:schemeClr>
                </a:solidFill>
                <a:effectLst/>
              </a:rPr>
              <a:t>This email is to notify you that your grant number AB222441460A0 with the Employment and Training Administration (ETA) will expire/expired on 06/30/17.</a:t>
            </a:r>
          </a:p>
          <a:p>
            <a:pPr marL="0" indent="0">
              <a:spcBef>
                <a:spcPts val="1200"/>
              </a:spcBef>
              <a:spcAft>
                <a:spcPts val="600"/>
              </a:spcAft>
              <a:buNone/>
            </a:pPr>
            <a:r>
              <a:rPr lang="en-US" sz="1300" dirty="0">
                <a:solidFill>
                  <a:schemeClr val="tx2">
                    <a:lumMod val="10000"/>
                  </a:schemeClr>
                </a:solidFill>
                <a:effectLst/>
              </a:rPr>
              <a:t>If you agreed with the expiration, as specified at 2 CFR 200.343, 2 CFR 2900.15, 29 CFR 97.40(b)(1), 97.41(b)(1), 97.50(b), you are required to submit electronically all the closeout forms in your specified closeout package in the Grant Closeout System (GCS) no later than 90 days from the expiration date.</a:t>
            </a:r>
          </a:p>
          <a:p>
            <a:pPr marL="0" indent="0">
              <a:spcBef>
                <a:spcPts val="1200"/>
              </a:spcBef>
              <a:spcAft>
                <a:spcPts val="600"/>
              </a:spcAft>
              <a:buNone/>
            </a:pPr>
            <a:r>
              <a:rPr lang="en-US" sz="1300" dirty="0">
                <a:solidFill>
                  <a:schemeClr val="tx2">
                    <a:lumMod val="10000"/>
                  </a:schemeClr>
                </a:solidFill>
                <a:effectLst/>
              </a:rPr>
              <a:t>NOTE: After you have completed the final expenditure report(s) Form 9130, you must certify the </a:t>
            </a:r>
            <a:br>
              <a:rPr lang="en-US" sz="1300" dirty="0">
                <a:solidFill>
                  <a:schemeClr val="tx2">
                    <a:lumMod val="10000"/>
                  </a:schemeClr>
                </a:solidFill>
                <a:effectLst/>
              </a:rPr>
            </a:br>
            <a:r>
              <a:rPr lang="en-US" sz="1300" dirty="0">
                <a:solidFill>
                  <a:schemeClr val="tx2">
                    <a:lumMod val="10000"/>
                  </a:schemeClr>
                </a:solidFill>
                <a:effectLst/>
              </a:rPr>
              <a:t>closeout financial report(s) as well.  The Grant Closeout System (GCS) is accessed via the following URL:</a:t>
            </a:r>
            <a:br>
              <a:rPr lang="en-US" sz="1300" dirty="0">
                <a:solidFill>
                  <a:schemeClr val="tx2">
                    <a:lumMod val="10000"/>
                  </a:schemeClr>
                </a:solidFill>
                <a:effectLst/>
              </a:rPr>
            </a:br>
            <a:r>
              <a:rPr lang="en-US" sz="1300" u="sng" dirty="0">
                <a:solidFill>
                  <a:schemeClr val="tx2">
                    <a:lumMod val="10000"/>
                  </a:schemeClr>
                </a:solidFill>
                <a:effectLst/>
                <a:hlinkClick r:id="rId2"/>
              </a:rPr>
              <a:t>http://www.etareports.doleta.gov/grant_closeout.cfm</a:t>
            </a:r>
            <a:endParaRPr lang="en-US" sz="1300" u="sng" dirty="0">
              <a:solidFill>
                <a:schemeClr val="tx2">
                  <a:lumMod val="10000"/>
                </a:schemeClr>
              </a:solidFill>
              <a:effectLst/>
            </a:endParaRPr>
          </a:p>
          <a:p>
            <a:pPr marL="0" indent="0">
              <a:spcBef>
                <a:spcPts val="1200"/>
              </a:spcBef>
              <a:spcAft>
                <a:spcPts val="600"/>
              </a:spcAft>
              <a:buNone/>
            </a:pPr>
            <a:r>
              <a:rPr lang="en-US" sz="1300" dirty="0">
                <a:solidFill>
                  <a:schemeClr val="tx2">
                    <a:lumMod val="10000"/>
                  </a:schemeClr>
                </a:solidFill>
                <a:effectLst/>
              </a:rPr>
              <a:t>Please enter the password assigned to you for your financial reporting to log into your Financial Reporting System home page, and then click on the Grant Closeout System menu on this page to </a:t>
            </a:r>
            <a:br>
              <a:rPr lang="en-US" sz="1300" dirty="0">
                <a:solidFill>
                  <a:schemeClr val="tx2">
                    <a:lumMod val="10000"/>
                  </a:schemeClr>
                </a:solidFill>
                <a:effectLst/>
              </a:rPr>
            </a:br>
            <a:r>
              <a:rPr lang="en-US" sz="1300" dirty="0">
                <a:solidFill>
                  <a:schemeClr val="tx2">
                    <a:lumMod val="10000"/>
                  </a:schemeClr>
                </a:solidFill>
                <a:effectLst/>
              </a:rPr>
              <a:t>go to the GCS system.</a:t>
            </a:r>
          </a:p>
          <a:p>
            <a:pPr marL="0" indent="0">
              <a:spcBef>
                <a:spcPts val="1200"/>
              </a:spcBef>
              <a:spcAft>
                <a:spcPts val="600"/>
              </a:spcAft>
              <a:buNone/>
            </a:pPr>
            <a:r>
              <a:rPr lang="en-US" sz="1300" dirty="0">
                <a:solidFill>
                  <a:schemeClr val="tx2">
                    <a:lumMod val="10000"/>
                  </a:schemeClr>
                </a:solidFill>
                <a:effectLst/>
              </a:rPr>
              <a:t>You will receive the Grant Closeout System End User's manual in another email shortly. Please use </a:t>
            </a:r>
            <a:br>
              <a:rPr lang="en-US" sz="1300" dirty="0">
                <a:solidFill>
                  <a:schemeClr val="tx2">
                    <a:lumMod val="10000"/>
                  </a:schemeClr>
                </a:solidFill>
                <a:effectLst/>
              </a:rPr>
            </a:br>
            <a:r>
              <a:rPr lang="en-US" sz="1300" dirty="0">
                <a:solidFill>
                  <a:schemeClr val="tx2">
                    <a:lumMod val="10000"/>
                  </a:schemeClr>
                </a:solidFill>
                <a:effectLst/>
              </a:rPr>
              <a:t>the End User's Manual and the Closeout Instructions posted in the Grant Closeout System to assist you in doing your closeout reporting.</a:t>
            </a:r>
          </a:p>
          <a:p>
            <a:pPr marL="0" indent="0">
              <a:spcBef>
                <a:spcPts val="1200"/>
              </a:spcBef>
              <a:spcAft>
                <a:spcPts val="600"/>
              </a:spcAft>
              <a:buNone/>
            </a:pPr>
            <a:r>
              <a:rPr lang="en-US" sz="1300" dirty="0">
                <a:solidFill>
                  <a:schemeClr val="tx2">
                    <a:lumMod val="10000"/>
                  </a:schemeClr>
                </a:solidFill>
                <a:effectLst/>
              </a:rPr>
              <a:t>Inquiries should be directed to the Resolution Specialist.</a:t>
            </a:r>
          </a:p>
        </p:txBody>
      </p:sp>
      <p:sp>
        <p:nvSpPr>
          <p:cNvPr id="3" name="Slide Number Placeholder 2"/>
          <p:cNvSpPr>
            <a:spLocks noGrp="1"/>
          </p:cNvSpPr>
          <p:nvPr>
            <p:ph type="sldNum" sz="quarter" idx="4294967295"/>
          </p:nvPr>
        </p:nvSpPr>
        <p:spPr>
          <a:xfrm>
            <a:off x="8534400" y="6181725"/>
            <a:ext cx="609600" cy="457200"/>
          </a:xfrm>
        </p:spPr>
        <p:txBody>
          <a:bodyPr>
            <a:normAutofit/>
          </a:bodyPr>
          <a:lstStyle/>
          <a:p>
            <a:fld id="{39F6D10C-CCFF-4702-8CF9-D0CF86FD10E9}" type="slidenum">
              <a:rPr lang="en-US" smtClean="0"/>
              <a:t>76</a:t>
            </a:fld>
            <a:endParaRPr lang="en-US"/>
          </a:p>
        </p:txBody>
      </p:sp>
    </p:spTree>
    <p:extLst>
      <p:ext uri="{BB962C8B-B14F-4D97-AF65-F5344CB8AC3E}">
        <p14:creationId xmlns:p14="http://schemas.microsoft.com/office/powerpoint/2010/main" val="403940251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8617" y="91405"/>
            <a:ext cx="5370860" cy="975813"/>
          </a:xfrm>
        </p:spPr>
        <p:txBody>
          <a:bodyPr>
            <a:normAutofit/>
          </a:bodyPr>
          <a:lstStyle/>
          <a:p>
            <a:r>
              <a:rPr lang="en-US" sz="4000" cap="none" dirty="0">
                <a:solidFill>
                  <a:schemeClr val="accent1">
                    <a:lumMod val="75000"/>
                  </a:schemeClr>
                </a:solidFill>
                <a:effectLst/>
                <a:latin typeface="+mn-lt"/>
              </a:rPr>
              <a:t>End User Manual</a:t>
            </a:r>
          </a:p>
        </p:txBody>
      </p:sp>
      <p:sp>
        <p:nvSpPr>
          <p:cNvPr id="4" name="Content Placeholder 1"/>
          <p:cNvSpPr txBox="1">
            <a:spLocks/>
          </p:cNvSpPr>
          <p:nvPr/>
        </p:nvSpPr>
        <p:spPr>
          <a:xfrm>
            <a:off x="1134610" y="1555273"/>
            <a:ext cx="6602486" cy="2838461"/>
          </a:xfrm>
          <a:prstGeom prst="rect">
            <a:avLst/>
          </a:prstGeom>
          <a:solidFill>
            <a:srgbClr val="FFFAB7">
              <a:alpha val="74902"/>
            </a:srgbClr>
          </a:solidFill>
          <a:effectLst>
            <a:outerShdw blurRad="50800" dist="38100" dir="8100000" algn="tr" rotWithShape="0">
              <a:prstClr val="black">
                <a:alpha val="40000"/>
              </a:prstClr>
            </a:outerShdw>
          </a:effectLst>
        </p:spPr>
        <p:txBody>
          <a:bodyPr vert="horz" lIns="182880" tIns="182880" rIns="182880" bIns="45720" rtlCol="0">
            <a:no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marL="0" indent="0">
              <a:buNone/>
            </a:pPr>
            <a:r>
              <a:rPr lang="en-US" sz="1300" dirty="0">
                <a:solidFill>
                  <a:schemeClr val="tx2">
                    <a:lumMod val="10000"/>
                  </a:schemeClr>
                </a:solidFill>
                <a:effectLst/>
              </a:rPr>
              <a:t>Dear Grantee,</a:t>
            </a:r>
          </a:p>
          <a:p>
            <a:pPr marL="82296" indent="0">
              <a:buNone/>
            </a:pPr>
            <a:r>
              <a:rPr lang="en-US" sz="1300" dirty="0">
                <a:solidFill>
                  <a:schemeClr val="tx2">
                    <a:lumMod val="10000"/>
                  </a:schemeClr>
                </a:solidFill>
                <a:effectLst/>
              </a:rPr>
              <a:t> Please find the Grant Closeout System (GCS) End User’s Manual in the attachment and use it to assist you in doing your closeout reporting in the GCS system. the URL for GCS system is:</a:t>
            </a:r>
          </a:p>
          <a:p>
            <a:pPr marL="384239" lvl="1" indent="0">
              <a:buNone/>
            </a:pPr>
            <a:r>
              <a:rPr lang="en-US" sz="1300" dirty="0">
                <a:solidFill>
                  <a:schemeClr val="tx2">
                    <a:lumMod val="10000"/>
                  </a:schemeClr>
                </a:solidFill>
                <a:effectLst/>
              </a:rPr>
              <a:t>https://www.doleta.gov/grants/grant_closeout.cfm </a:t>
            </a:r>
          </a:p>
          <a:p>
            <a:pPr marL="82296" indent="0">
              <a:buNone/>
            </a:pPr>
            <a:r>
              <a:rPr lang="en-US" sz="1300" dirty="0">
                <a:solidFill>
                  <a:schemeClr val="tx2">
                    <a:lumMod val="10000"/>
                  </a:schemeClr>
                </a:solidFill>
                <a:effectLst/>
              </a:rPr>
              <a:t>Inquiries should be directed to the Resolution Specialist. </a:t>
            </a:r>
          </a:p>
          <a:p>
            <a:pPr marL="0" indent="0">
              <a:buNone/>
            </a:pPr>
            <a:endParaRPr lang="en-US" sz="1300" dirty="0">
              <a:solidFill>
                <a:schemeClr val="tx2">
                  <a:lumMod val="10000"/>
                </a:schemeClr>
              </a:solidFill>
              <a:effectLst/>
            </a:endParaRPr>
          </a:p>
        </p:txBody>
      </p:sp>
    </p:spTree>
    <p:extLst>
      <p:ext uri="{BB962C8B-B14F-4D97-AF65-F5344CB8AC3E}">
        <p14:creationId xmlns:p14="http://schemas.microsoft.com/office/powerpoint/2010/main" val="11730258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8890" y="248194"/>
            <a:ext cx="8109978" cy="809897"/>
          </a:xfrm>
        </p:spPr>
        <p:txBody>
          <a:bodyPr>
            <a:noAutofit/>
          </a:bodyPr>
          <a:lstStyle/>
          <a:p>
            <a:r>
              <a:rPr lang="en-US" sz="3200" cap="none" dirty="0">
                <a:solidFill>
                  <a:schemeClr val="accent1">
                    <a:lumMod val="75000"/>
                  </a:schemeClr>
                </a:solidFill>
                <a:effectLst/>
                <a:latin typeface="+mn-lt"/>
              </a:rPr>
              <a:t>Elements of the Grant Closeout Package</a:t>
            </a:r>
          </a:p>
        </p:txBody>
      </p:sp>
      <p:sp>
        <p:nvSpPr>
          <p:cNvPr id="3" name="Content Placeholder 2"/>
          <p:cNvSpPr>
            <a:spLocks noGrp="1"/>
          </p:cNvSpPr>
          <p:nvPr>
            <p:ph idx="1"/>
          </p:nvPr>
        </p:nvSpPr>
        <p:spPr>
          <a:xfrm>
            <a:off x="859004" y="1217973"/>
            <a:ext cx="7408333" cy="4287705"/>
          </a:xfrm>
        </p:spPr>
        <p:txBody>
          <a:bodyPr>
            <a:normAutofit/>
          </a:bodyPr>
          <a:lstStyle/>
          <a:p>
            <a:r>
              <a:rPr lang="en-US" dirty="0">
                <a:solidFill>
                  <a:schemeClr val="tx2">
                    <a:lumMod val="10000"/>
                  </a:schemeClr>
                </a:solidFill>
                <a:effectLst/>
              </a:rPr>
              <a:t>Documents to be submitted:</a:t>
            </a:r>
          </a:p>
          <a:p>
            <a:pPr lvl="1">
              <a:buClr>
                <a:srgbClr val="C00000"/>
              </a:buClr>
              <a:buFont typeface="Wingdings" panose="05000000000000000000" pitchFamily="2" charset="2"/>
              <a:buChar char="Ø"/>
            </a:pPr>
            <a:r>
              <a:rPr lang="en-US" sz="2000" dirty="0">
                <a:solidFill>
                  <a:schemeClr val="tx2">
                    <a:lumMod val="10000"/>
                  </a:schemeClr>
                </a:solidFill>
                <a:effectLst/>
              </a:rPr>
              <a:t>Final Quarter 9130 and Closeout 9130</a:t>
            </a:r>
          </a:p>
          <a:p>
            <a:pPr lvl="1">
              <a:buClr>
                <a:srgbClr val="C00000"/>
              </a:buClr>
              <a:buFont typeface="Wingdings" panose="05000000000000000000" pitchFamily="2" charset="2"/>
              <a:buChar char="Ø"/>
            </a:pPr>
            <a:r>
              <a:rPr lang="en-US" sz="2000" dirty="0">
                <a:solidFill>
                  <a:schemeClr val="tx2">
                    <a:lumMod val="10000"/>
                  </a:schemeClr>
                </a:solidFill>
                <a:effectLst/>
              </a:rPr>
              <a:t>Grantee’s Detailed Statement of Costs</a:t>
            </a:r>
          </a:p>
          <a:p>
            <a:pPr lvl="1">
              <a:buClr>
                <a:srgbClr val="C00000"/>
              </a:buClr>
              <a:buFont typeface="Wingdings" panose="05000000000000000000" pitchFamily="2" charset="2"/>
              <a:buChar char="Ø"/>
            </a:pPr>
            <a:r>
              <a:rPr lang="en-US" sz="2000" dirty="0">
                <a:solidFill>
                  <a:schemeClr val="tx2">
                    <a:lumMod val="10000"/>
                  </a:schemeClr>
                </a:solidFill>
                <a:effectLst/>
              </a:rPr>
              <a:t>Grantee’s Release</a:t>
            </a:r>
          </a:p>
          <a:p>
            <a:pPr lvl="1">
              <a:buClr>
                <a:srgbClr val="C00000"/>
              </a:buClr>
              <a:buFont typeface="Wingdings" panose="05000000000000000000" pitchFamily="2" charset="2"/>
              <a:buChar char="Ø"/>
            </a:pPr>
            <a:r>
              <a:rPr lang="en-US" sz="2000" dirty="0">
                <a:solidFill>
                  <a:schemeClr val="tx2">
                    <a:lumMod val="10000"/>
                  </a:schemeClr>
                </a:solidFill>
                <a:effectLst/>
              </a:rPr>
              <a:t>Government Property Inventory Certification</a:t>
            </a:r>
          </a:p>
          <a:p>
            <a:pPr lvl="2">
              <a:buClr>
                <a:srgbClr val="C00000"/>
              </a:buClr>
              <a:buFont typeface="Wingdings" panose="05000000000000000000" pitchFamily="2" charset="2"/>
              <a:buChar char="ü"/>
            </a:pPr>
            <a:r>
              <a:rPr lang="en-US" sz="2000" dirty="0">
                <a:solidFill>
                  <a:schemeClr val="tx2">
                    <a:lumMod val="10000"/>
                  </a:schemeClr>
                </a:solidFill>
                <a:effectLst/>
              </a:rPr>
              <a:t>Inventory List</a:t>
            </a:r>
          </a:p>
          <a:p>
            <a:pPr lvl="2">
              <a:buClr>
                <a:srgbClr val="C00000"/>
              </a:buClr>
              <a:buFont typeface="Wingdings" panose="05000000000000000000" pitchFamily="2" charset="2"/>
              <a:buChar char="ü"/>
            </a:pPr>
            <a:r>
              <a:rPr lang="en-US" sz="2000" dirty="0">
                <a:solidFill>
                  <a:schemeClr val="tx2">
                    <a:lumMod val="10000"/>
                  </a:schemeClr>
                </a:solidFill>
                <a:effectLst/>
              </a:rPr>
              <a:t>NICRA &amp; breakdown</a:t>
            </a:r>
          </a:p>
          <a:p>
            <a:pPr lvl="1">
              <a:buClr>
                <a:srgbClr val="C00000"/>
              </a:buClr>
              <a:buFont typeface="Wingdings" panose="05000000000000000000" pitchFamily="2" charset="2"/>
              <a:buChar char="Ø"/>
            </a:pPr>
            <a:r>
              <a:rPr lang="en-US" sz="2000" dirty="0">
                <a:solidFill>
                  <a:schemeClr val="tx2">
                    <a:lumMod val="10000"/>
                  </a:schemeClr>
                </a:solidFill>
                <a:effectLst/>
              </a:rPr>
              <a:t>Grantee’s Assignment of Refunds, Rebates and Credits</a:t>
            </a:r>
          </a:p>
          <a:p>
            <a:pPr lvl="1">
              <a:buClr>
                <a:srgbClr val="C00000"/>
              </a:buClr>
              <a:buFont typeface="Wingdings" panose="05000000000000000000" pitchFamily="2" charset="2"/>
              <a:buChar char="Ø"/>
            </a:pPr>
            <a:r>
              <a:rPr lang="en-US" sz="2000" dirty="0">
                <a:solidFill>
                  <a:schemeClr val="tx2">
                    <a:lumMod val="10000"/>
                  </a:schemeClr>
                </a:solidFill>
                <a:effectLst/>
              </a:rPr>
              <a:t>Grantee’s Close-out Tax Certification </a:t>
            </a:r>
          </a:p>
        </p:txBody>
      </p:sp>
    </p:spTree>
    <p:extLst>
      <p:ext uri="{BB962C8B-B14F-4D97-AF65-F5344CB8AC3E}">
        <p14:creationId xmlns:p14="http://schemas.microsoft.com/office/powerpoint/2010/main" val="318585829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90748" y="156453"/>
            <a:ext cx="7178040" cy="731821"/>
          </a:xfrm>
        </p:spPr>
        <p:txBody>
          <a:bodyPr>
            <a:normAutofit/>
          </a:bodyPr>
          <a:lstStyle/>
          <a:p>
            <a:r>
              <a:rPr lang="en-US" sz="3200" cap="none" dirty="0">
                <a:solidFill>
                  <a:schemeClr val="accent1">
                    <a:lumMod val="75000"/>
                  </a:schemeClr>
                </a:solidFill>
                <a:effectLst/>
                <a:latin typeface="+mn-lt"/>
              </a:rPr>
              <a:t>ETA-9130 Forms: Final &amp; Closeout</a:t>
            </a:r>
          </a:p>
        </p:txBody>
      </p:sp>
      <p:sp>
        <p:nvSpPr>
          <p:cNvPr id="3" name="Slide Number Placeholder 2"/>
          <p:cNvSpPr>
            <a:spLocks noGrp="1"/>
          </p:cNvSpPr>
          <p:nvPr>
            <p:ph type="sldNum" sz="quarter" idx="4294967295"/>
          </p:nvPr>
        </p:nvSpPr>
        <p:spPr>
          <a:xfrm>
            <a:off x="8534400" y="6181725"/>
            <a:ext cx="609600" cy="457200"/>
          </a:xfrm>
        </p:spPr>
        <p:txBody>
          <a:bodyPr/>
          <a:lstStyle/>
          <a:p>
            <a:fld id="{39F6D10C-CCFF-4702-8CF9-D0CF86FD10E9}" type="slidenum">
              <a:rPr lang="en-US" smtClean="0"/>
              <a:t>79</a:t>
            </a:fld>
            <a:endParaRPr lang="en-US"/>
          </a:p>
        </p:txBody>
      </p:sp>
      <p:pic>
        <p:nvPicPr>
          <p:cNvPr id="6" name="Picture 5"/>
          <p:cNvPicPr>
            <a:picLocks noChangeAspect="1"/>
          </p:cNvPicPr>
          <p:nvPr/>
        </p:nvPicPr>
        <p:blipFill>
          <a:blip r:embed="rId2"/>
          <a:stretch>
            <a:fillRect/>
          </a:stretch>
        </p:blipFill>
        <p:spPr>
          <a:xfrm>
            <a:off x="163286" y="1084216"/>
            <a:ext cx="8248650" cy="4787537"/>
          </a:xfrm>
          <a:prstGeom prst="rect">
            <a:avLst/>
          </a:prstGeom>
        </p:spPr>
      </p:pic>
    </p:spTree>
    <p:extLst>
      <p:ext uri="{BB962C8B-B14F-4D97-AF65-F5344CB8AC3E}">
        <p14:creationId xmlns:p14="http://schemas.microsoft.com/office/powerpoint/2010/main" val="22291401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272832" y="62128"/>
            <a:ext cx="3683832" cy="636736"/>
          </a:xfrm>
        </p:spPr>
        <p:txBody>
          <a:bodyPr>
            <a:normAutofit/>
          </a:bodyPr>
          <a:lstStyle/>
          <a:p>
            <a:pPr algn="ctr"/>
            <a:r>
              <a:rPr lang="en-US" dirty="0">
                <a:solidFill>
                  <a:schemeClr val="accent1">
                    <a:lumMod val="75000"/>
                  </a:schemeClr>
                </a:solidFill>
              </a:rPr>
              <a:t>Applicability</a:t>
            </a:r>
          </a:p>
        </p:txBody>
      </p:sp>
      <p:sp>
        <p:nvSpPr>
          <p:cNvPr id="5" name="Rectangle 4"/>
          <p:cNvSpPr/>
          <p:nvPr/>
        </p:nvSpPr>
        <p:spPr>
          <a:xfrm>
            <a:off x="1025766" y="5317066"/>
            <a:ext cx="7952723" cy="800219"/>
          </a:xfrm>
          <a:prstGeom prst="rect">
            <a:avLst/>
          </a:prstGeom>
        </p:spPr>
        <p:txBody>
          <a:bodyPr wrap="square">
            <a:spAutoFit/>
          </a:bodyPr>
          <a:lstStyle/>
          <a:p>
            <a:r>
              <a:rPr lang="en-US" dirty="0">
                <a:latin typeface="Calibri" panose="020F0502020204030204" pitchFamily="34" charset="0"/>
                <a:ea typeface="Calibri" panose="020F0502020204030204" pitchFamily="34" charset="0"/>
                <a:cs typeface="Times New Roman" panose="02020603050405020304" pitchFamily="18" charset="0"/>
              </a:rPr>
              <a:t>2 CFR 200 and 2 CFR Part 2900 may be found at </a:t>
            </a:r>
            <a:r>
              <a:rPr lang="en-US" sz="2800"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2"/>
              </a:rPr>
              <a:t>www.ecfr.gov</a:t>
            </a:r>
            <a:r>
              <a:rPr lang="en-US" sz="2800" dirty="0">
                <a:latin typeface="Calibri" panose="020F0502020204030204" pitchFamily="34" charset="0"/>
                <a:ea typeface="Calibri" panose="020F0502020204030204" pitchFamily="34" charset="0"/>
                <a:cs typeface="Times New Roman" panose="02020603050405020304" pitchFamily="18" charset="0"/>
              </a:rPr>
              <a:t>.  </a:t>
            </a:r>
          </a:p>
          <a:p>
            <a:r>
              <a:rPr lang="en-US" dirty="0">
                <a:latin typeface="Calibri" panose="020F0502020204030204" pitchFamily="34" charset="0"/>
                <a:ea typeface="Calibri" panose="020F0502020204030204" pitchFamily="34" charset="0"/>
                <a:cs typeface="Times New Roman" panose="02020603050405020304" pitchFamily="18" charset="0"/>
              </a:rPr>
              <a:t> </a:t>
            </a:r>
          </a:p>
        </p:txBody>
      </p:sp>
      <p:pic>
        <p:nvPicPr>
          <p:cNvPr id="3" name="Picture 2"/>
          <p:cNvPicPr>
            <a:picLocks noChangeAspect="1"/>
          </p:cNvPicPr>
          <p:nvPr/>
        </p:nvPicPr>
        <p:blipFill>
          <a:blip r:embed="rId3"/>
          <a:stretch>
            <a:fillRect/>
          </a:stretch>
        </p:blipFill>
        <p:spPr>
          <a:xfrm>
            <a:off x="718789" y="765757"/>
            <a:ext cx="7375835" cy="4374960"/>
          </a:xfrm>
          <a:prstGeom prst="rect">
            <a:avLst/>
          </a:prstGeom>
        </p:spPr>
      </p:pic>
    </p:spTree>
    <p:extLst>
      <p:ext uri="{BB962C8B-B14F-4D97-AF65-F5344CB8AC3E}">
        <p14:creationId xmlns:p14="http://schemas.microsoft.com/office/powerpoint/2010/main" val="183485672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a:grpSpLocks noChangeAspect="1"/>
          </p:cNvGrpSpPr>
          <p:nvPr/>
        </p:nvGrpSpPr>
        <p:grpSpPr>
          <a:xfrm>
            <a:off x="724321" y="1222260"/>
            <a:ext cx="7054914" cy="4867621"/>
            <a:chOff x="334108" y="3405555"/>
            <a:chExt cx="3780692" cy="3223845"/>
          </a:xfrm>
          <a:effectLst>
            <a:outerShdw blurRad="50800" dist="38100" dir="2700000" algn="tl" rotWithShape="0">
              <a:prstClr val="black">
                <a:alpha val="40000"/>
              </a:prstClr>
            </a:outerShdw>
          </a:effectLst>
        </p:grpSpPr>
        <p:pic>
          <p:nvPicPr>
            <p:cNvPr id="3" name="Picture 5"/>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282" t="12649" r="17564" b="12138"/>
            <a:stretch/>
          </p:blipFill>
          <p:spPr bwMode="auto">
            <a:xfrm>
              <a:off x="334108" y="3405555"/>
              <a:ext cx="3780692" cy="32238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Oval 1"/>
            <p:cNvSpPr/>
            <p:nvPr/>
          </p:nvSpPr>
          <p:spPr>
            <a:xfrm>
              <a:off x="3581400" y="5105400"/>
              <a:ext cx="533400" cy="152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itle 3"/>
          <p:cNvSpPr>
            <a:spLocks noGrp="1"/>
          </p:cNvSpPr>
          <p:nvPr>
            <p:ph type="title"/>
          </p:nvPr>
        </p:nvSpPr>
        <p:spPr>
          <a:xfrm>
            <a:off x="1678213" y="200297"/>
            <a:ext cx="5147130" cy="792162"/>
          </a:xfrm>
        </p:spPr>
        <p:txBody>
          <a:bodyPr>
            <a:normAutofit/>
          </a:bodyPr>
          <a:lstStyle/>
          <a:p>
            <a:r>
              <a:rPr lang="en-US" sz="4000" cap="none" dirty="0">
                <a:solidFill>
                  <a:schemeClr val="accent1">
                    <a:lumMod val="75000"/>
                  </a:schemeClr>
                </a:solidFill>
                <a:effectLst/>
                <a:latin typeface="+mn-lt"/>
              </a:rPr>
              <a:t>Final Quarterly 9130</a:t>
            </a:r>
          </a:p>
        </p:txBody>
      </p:sp>
    </p:spTree>
    <p:extLst>
      <p:ext uri="{BB962C8B-B14F-4D97-AF65-F5344CB8AC3E}">
        <p14:creationId xmlns:p14="http://schemas.microsoft.com/office/powerpoint/2010/main" val="33493092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a:grpSpLocks noChangeAspect="1"/>
          </p:cNvGrpSpPr>
          <p:nvPr/>
        </p:nvGrpSpPr>
        <p:grpSpPr>
          <a:xfrm>
            <a:off x="1149351" y="1316753"/>
            <a:ext cx="6479827" cy="5025708"/>
            <a:chOff x="4800600" y="3434506"/>
            <a:chExt cx="3533014" cy="3194894"/>
          </a:xfrm>
          <a:effectLst>
            <a:outerShdw blurRad="50800" dist="38100" dir="2700000" algn="tl" rotWithShape="0">
              <a:prstClr val="black">
                <a:alpha val="40000"/>
              </a:prstClr>
            </a:outerShdw>
          </a:effectLst>
        </p:grpSpPr>
        <p:pic>
          <p:nvPicPr>
            <p:cNvPr id="512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796" t="12650" r="17564" b="8205"/>
            <a:stretch/>
          </p:blipFill>
          <p:spPr bwMode="auto">
            <a:xfrm>
              <a:off x="4800600" y="3434506"/>
              <a:ext cx="3533014" cy="31948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Oval 5"/>
            <p:cNvSpPr/>
            <p:nvPr/>
          </p:nvSpPr>
          <p:spPr>
            <a:xfrm>
              <a:off x="7315200" y="5181600"/>
              <a:ext cx="533400" cy="152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a:xfrm>
            <a:off x="678324" y="261256"/>
            <a:ext cx="7421880" cy="838200"/>
          </a:xfrm>
        </p:spPr>
        <p:txBody>
          <a:bodyPr>
            <a:noAutofit/>
          </a:bodyPr>
          <a:lstStyle/>
          <a:p>
            <a:pPr algn="ctr"/>
            <a:r>
              <a:rPr lang="en-US" sz="3600" cap="none" dirty="0">
                <a:solidFill>
                  <a:schemeClr val="accent1">
                    <a:lumMod val="75000"/>
                  </a:schemeClr>
                </a:solidFill>
                <a:effectLst/>
                <a:latin typeface="+mn-lt"/>
              </a:rPr>
              <a:t>Closeout 9130 Financial Report</a:t>
            </a:r>
          </a:p>
        </p:txBody>
      </p:sp>
    </p:spTree>
    <p:extLst>
      <p:ext uri="{BB962C8B-B14F-4D97-AF65-F5344CB8AC3E}">
        <p14:creationId xmlns:p14="http://schemas.microsoft.com/office/powerpoint/2010/main" val="111602577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634323" y="137903"/>
            <a:ext cx="8076605" cy="1342850"/>
          </a:xfrm>
          <a:prstGeom prst="rect">
            <a:avLst/>
          </a:prstGeom>
          <a:noFill/>
          <a:ln w="76200">
            <a:noFill/>
          </a:ln>
          <a:effectLst/>
        </p:spPr>
        <p:style>
          <a:lnRef idx="1">
            <a:schemeClr val="accent1"/>
          </a:lnRef>
          <a:fillRef idx="3">
            <a:schemeClr val="accent1"/>
          </a:fillRef>
          <a:effectRef idx="2">
            <a:schemeClr val="accent1"/>
          </a:effectRef>
          <a:fontRef idx="minor">
            <a:schemeClr val="lt1"/>
          </a:fontRef>
        </p:style>
        <p:txBody>
          <a:bodyPr lIns="34261" tIns="17131" rIns="34261" bIns="17131" anchor="ctr"/>
          <a:lstStyle/>
          <a:p>
            <a:pPr algn="ctr" defTabSz="407502" eaLnBrk="0" fontAlgn="base" hangingPunct="0">
              <a:spcBef>
                <a:spcPct val="0"/>
              </a:spcBef>
              <a:spcAft>
                <a:spcPct val="0"/>
              </a:spcAft>
              <a:defRPr/>
            </a:pPr>
            <a:r>
              <a:rPr lang="en-US" sz="3600" b="1" dirty="0">
                <a:solidFill>
                  <a:schemeClr val="accent1">
                    <a:lumMod val="75000"/>
                  </a:schemeClr>
                </a:solidFill>
                <a:ea typeface="+mj-ea"/>
                <a:cs typeface="+mj-cs"/>
              </a:rPr>
              <a:t>Final vs Closeout ETA 9130 Forms</a:t>
            </a:r>
          </a:p>
        </p:txBody>
      </p:sp>
      <p:sp>
        <p:nvSpPr>
          <p:cNvPr id="6146" name="TextBox 94"/>
          <p:cNvSpPr txBox="1">
            <a:spLocks noChangeArrowheads="1"/>
          </p:cNvSpPr>
          <p:nvPr/>
        </p:nvSpPr>
        <p:spPr bwMode="auto">
          <a:xfrm>
            <a:off x="905600" y="1375954"/>
            <a:ext cx="7066590" cy="4745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28" tIns="34263" rIns="68528" bIns="34263">
            <a:spAutoFit/>
          </a:bodyPr>
          <a:lstStyle>
            <a:lvl1pPr marL="685800" indent="-685800">
              <a:defRPr sz="4300">
                <a:solidFill>
                  <a:schemeClr val="tx1"/>
                </a:solidFill>
                <a:latin typeface="Calibri" pitchFamily="34" charset="0"/>
              </a:defRPr>
            </a:lvl1pPr>
            <a:lvl2pPr marL="742950" indent="-285750">
              <a:defRPr sz="4300">
                <a:solidFill>
                  <a:schemeClr val="tx1"/>
                </a:solidFill>
                <a:latin typeface="Calibri" pitchFamily="34" charset="0"/>
              </a:defRPr>
            </a:lvl2pPr>
            <a:lvl3pPr marL="1143000" indent="-228600">
              <a:defRPr sz="4300">
                <a:solidFill>
                  <a:schemeClr val="tx1"/>
                </a:solidFill>
                <a:latin typeface="Calibri" pitchFamily="34" charset="0"/>
              </a:defRPr>
            </a:lvl3pPr>
            <a:lvl4pPr marL="1600200" indent="-228600">
              <a:defRPr sz="4300">
                <a:solidFill>
                  <a:schemeClr val="tx1"/>
                </a:solidFill>
                <a:latin typeface="Calibri" pitchFamily="34" charset="0"/>
              </a:defRPr>
            </a:lvl4pPr>
            <a:lvl5pPr marL="2057400" indent="-228600">
              <a:defRPr sz="4300">
                <a:solidFill>
                  <a:schemeClr val="tx1"/>
                </a:solidFill>
                <a:latin typeface="Calibri" pitchFamily="34" charset="0"/>
              </a:defRPr>
            </a:lvl5pPr>
            <a:lvl6pPr marL="2514600" indent="-228600" defTabSz="1087438" eaLnBrk="0" fontAlgn="base" hangingPunct="0">
              <a:spcBef>
                <a:spcPct val="0"/>
              </a:spcBef>
              <a:spcAft>
                <a:spcPct val="0"/>
              </a:spcAft>
              <a:defRPr sz="4300">
                <a:solidFill>
                  <a:schemeClr val="tx1"/>
                </a:solidFill>
                <a:latin typeface="Calibri" pitchFamily="34" charset="0"/>
              </a:defRPr>
            </a:lvl6pPr>
            <a:lvl7pPr marL="2971800" indent="-228600" defTabSz="1087438" eaLnBrk="0" fontAlgn="base" hangingPunct="0">
              <a:spcBef>
                <a:spcPct val="0"/>
              </a:spcBef>
              <a:spcAft>
                <a:spcPct val="0"/>
              </a:spcAft>
              <a:defRPr sz="4300">
                <a:solidFill>
                  <a:schemeClr val="tx1"/>
                </a:solidFill>
                <a:latin typeface="Calibri" pitchFamily="34" charset="0"/>
              </a:defRPr>
            </a:lvl7pPr>
            <a:lvl8pPr marL="3429000" indent="-228600" defTabSz="1087438" eaLnBrk="0" fontAlgn="base" hangingPunct="0">
              <a:spcBef>
                <a:spcPct val="0"/>
              </a:spcBef>
              <a:spcAft>
                <a:spcPct val="0"/>
              </a:spcAft>
              <a:defRPr sz="4300">
                <a:solidFill>
                  <a:schemeClr val="tx1"/>
                </a:solidFill>
                <a:latin typeface="Calibri" pitchFamily="34" charset="0"/>
              </a:defRPr>
            </a:lvl8pPr>
            <a:lvl9pPr marL="3886200" indent="-228600" defTabSz="1087438" eaLnBrk="0" fontAlgn="base" hangingPunct="0">
              <a:spcBef>
                <a:spcPct val="0"/>
              </a:spcBef>
              <a:spcAft>
                <a:spcPct val="0"/>
              </a:spcAft>
              <a:defRPr sz="4300">
                <a:solidFill>
                  <a:schemeClr val="tx1"/>
                </a:solidFill>
                <a:latin typeface="Calibri" pitchFamily="34" charset="0"/>
              </a:defRPr>
            </a:lvl9pPr>
          </a:lstStyle>
          <a:p>
            <a:pPr marL="342900" indent="-342900" defTabSz="914400">
              <a:lnSpc>
                <a:spcPct val="120000"/>
              </a:lnSpc>
              <a:spcAft>
                <a:spcPts val="1600"/>
              </a:spcAft>
              <a:buClr>
                <a:srgbClr val="C00000"/>
              </a:buClr>
              <a:buFont typeface="Wingdings" panose="05000000000000000000" pitchFamily="2" charset="2"/>
              <a:buChar char="§"/>
            </a:pPr>
            <a:r>
              <a:rPr lang="en-US" sz="2000" dirty="0">
                <a:solidFill>
                  <a:schemeClr val="tx2">
                    <a:lumMod val="10000"/>
                  </a:schemeClr>
                </a:solidFill>
                <a:latin typeface="+mn-lt"/>
              </a:rPr>
              <a:t>2 separate reports</a:t>
            </a:r>
          </a:p>
          <a:p>
            <a:pPr marL="342900" indent="-342900" defTabSz="914400">
              <a:lnSpc>
                <a:spcPct val="120000"/>
              </a:lnSpc>
              <a:spcAft>
                <a:spcPts val="1600"/>
              </a:spcAft>
              <a:buClr>
                <a:srgbClr val="C00000"/>
              </a:buClr>
              <a:buFont typeface="Wingdings" panose="05000000000000000000" pitchFamily="2" charset="2"/>
              <a:buChar char="§"/>
            </a:pPr>
            <a:r>
              <a:rPr lang="en-US" sz="2000" dirty="0">
                <a:solidFill>
                  <a:schemeClr val="tx2">
                    <a:lumMod val="10000"/>
                  </a:schemeClr>
                </a:solidFill>
                <a:latin typeface="+mn-lt"/>
              </a:rPr>
              <a:t>FINAL is due 45 calendar days after the reporting period in which the grant’s POP expires</a:t>
            </a:r>
          </a:p>
          <a:p>
            <a:pPr marL="342900" lvl="1" indent="-342900" defTabSz="914400">
              <a:lnSpc>
                <a:spcPct val="120000"/>
              </a:lnSpc>
              <a:spcAft>
                <a:spcPts val="1600"/>
              </a:spcAft>
              <a:buClr>
                <a:srgbClr val="C00000"/>
              </a:buClr>
              <a:buFont typeface="Wingdings" panose="05000000000000000000" pitchFamily="2" charset="2"/>
              <a:buChar char="§"/>
            </a:pPr>
            <a:r>
              <a:rPr lang="en-US" sz="2000" dirty="0">
                <a:solidFill>
                  <a:schemeClr val="tx2">
                    <a:lumMod val="10000"/>
                  </a:schemeClr>
                </a:solidFill>
                <a:latin typeface="+mn-lt"/>
              </a:rPr>
              <a:t>Or all funds are expended, whichever comes first</a:t>
            </a:r>
          </a:p>
          <a:p>
            <a:pPr marL="342900" lvl="1" indent="-342900" defTabSz="914400">
              <a:lnSpc>
                <a:spcPct val="120000"/>
              </a:lnSpc>
              <a:spcAft>
                <a:spcPts val="1600"/>
              </a:spcAft>
              <a:buClr>
                <a:srgbClr val="C00000"/>
              </a:buClr>
              <a:buFont typeface="Wingdings" panose="05000000000000000000" pitchFamily="2" charset="2"/>
              <a:buChar char="§"/>
            </a:pPr>
            <a:r>
              <a:rPr lang="en-US" sz="2000" dirty="0">
                <a:solidFill>
                  <a:schemeClr val="tx2">
                    <a:lumMod val="10000"/>
                  </a:schemeClr>
                </a:solidFill>
                <a:latin typeface="+mn-lt"/>
              </a:rPr>
              <a:t>Marked “Yes” in line item 6 of the final report</a:t>
            </a:r>
          </a:p>
          <a:p>
            <a:pPr marL="342900" indent="-342900" defTabSz="914400">
              <a:lnSpc>
                <a:spcPct val="120000"/>
              </a:lnSpc>
              <a:spcAft>
                <a:spcPts val="1600"/>
              </a:spcAft>
              <a:buClr>
                <a:srgbClr val="C00000"/>
              </a:buClr>
              <a:buFont typeface="Wingdings" panose="05000000000000000000" pitchFamily="2" charset="2"/>
              <a:buChar char="§"/>
            </a:pPr>
            <a:r>
              <a:rPr lang="en-US" sz="2000" dirty="0">
                <a:solidFill>
                  <a:schemeClr val="tx2">
                    <a:lumMod val="10000"/>
                  </a:schemeClr>
                </a:solidFill>
                <a:latin typeface="+mn-lt"/>
              </a:rPr>
              <a:t>CLOSEOUT is due no later than 90 calendar days after the expiration of POP</a:t>
            </a:r>
          </a:p>
          <a:p>
            <a:pPr marL="342900" lvl="1" indent="-342900" defTabSz="914400">
              <a:lnSpc>
                <a:spcPct val="120000"/>
              </a:lnSpc>
              <a:spcAft>
                <a:spcPts val="1600"/>
              </a:spcAft>
              <a:buClr>
                <a:srgbClr val="C00000"/>
              </a:buClr>
              <a:buFont typeface="Wingdings" panose="05000000000000000000" pitchFamily="2" charset="2"/>
              <a:buChar char="§"/>
            </a:pPr>
            <a:r>
              <a:rPr lang="en-US" sz="2000" dirty="0">
                <a:solidFill>
                  <a:schemeClr val="tx2">
                    <a:lumMod val="10000"/>
                  </a:schemeClr>
                </a:solidFill>
                <a:latin typeface="+mn-lt"/>
              </a:rPr>
              <a:t>Accessible online after final 9130 is submitted</a:t>
            </a:r>
          </a:p>
          <a:p>
            <a:pPr marL="342900" lvl="1" indent="-342900" defTabSz="914400">
              <a:lnSpc>
                <a:spcPct val="120000"/>
              </a:lnSpc>
              <a:spcAft>
                <a:spcPts val="1600"/>
              </a:spcAft>
              <a:buClr>
                <a:srgbClr val="C00000"/>
              </a:buClr>
              <a:buFont typeface="Wingdings" panose="05000000000000000000" pitchFamily="2" charset="2"/>
              <a:buChar char="§"/>
            </a:pPr>
            <a:r>
              <a:rPr lang="en-US" sz="2000" dirty="0">
                <a:solidFill>
                  <a:schemeClr val="tx2">
                    <a:lumMod val="10000"/>
                  </a:schemeClr>
                </a:solidFill>
                <a:latin typeface="+mn-lt"/>
              </a:rPr>
              <a:t>Closeout unit in National Office reviews docs</a:t>
            </a:r>
          </a:p>
        </p:txBody>
      </p:sp>
      <p:sp>
        <p:nvSpPr>
          <p:cNvPr id="97" name="TextBox 96"/>
          <p:cNvSpPr txBox="1"/>
          <p:nvPr/>
        </p:nvSpPr>
        <p:spPr>
          <a:xfrm>
            <a:off x="4488041" y="1324978"/>
            <a:ext cx="184585" cy="311551"/>
          </a:xfrm>
          <a:prstGeom prst="rect">
            <a:avLst/>
          </a:prstGeom>
          <a:noFill/>
        </p:spPr>
        <p:txBody>
          <a:bodyPr wrap="none" lIns="91368" tIns="45684" rIns="91368" bIns="45684">
            <a:spAutoFit/>
          </a:bodyPr>
          <a:lstStyle/>
          <a:p>
            <a:pPr algn="ctr" defTabSz="407506">
              <a:defRPr/>
            </a:pPr>
            <a:endParaRPr lang="en-US" sz="1425" dirty="0">
              <a:solidFill>
                <a:prstClr val="white">
                  <a:lumMod val="50000"/>
                </a:prstClr>
              </a:solidFill>
              <a:latin typeface="Open Sans Light"/>
              <a:cs typeface="Open Sans Light"/>
            </a:endParaRPr>
          </a:p>
        </p:txBody>
      </p:sp>
      <p:sp>
        <p:nvSpPr>
          <p:cNvPr id="2" name="TextBox 1"/>
          <p:cNvSpPr txBox="1"/>
          <p:nvPr/>
        </p:nvSpPr>
        <p:spPr>
          <a:xfrm>
            <a:off x="1657730" y="2000436"/>
            <a:ext cx="184731" cy="196208"/>
          </a:xfrm>
          <a:prstGeom prst="rect">
            <a:avLst/>
          </a:prstGeom>
          <a:noFill/>
        </p:spPr>
        <p:txBody>
          <a:bodyPr wrap="none" rtlCol="0">
            <a:spAutoFit/>
          </a:bodyPr>
          <a:lstStyle/>
          <a:p>
            <a:endParaRPr lang="en-US" sz="675" dirty="0"/>
          </a:p>
        </p:txBody>
      </p:sp>
    </p:spTree>
    <p:extLst>
      <p:ext uri="{BB962C8B-B14F-4D97-AF65-F5344CB8AC3E}">
        <p14:creationId xmlns:p14="http://schemas.microsoft.com/office/powerpoint/2010/main" val="118464627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9675" y="348343"/>
            <a:ext cx="7707085" cy="609600"/>
          </a:xfrm>
        </p:spPr>
        <p:txBody>
          <a:bodyPr>
            <a:noAutofit/>
          </a:bodyPr>
          <a:lstStyle/>
          <a:p>
            <a:pPr algn="ctr"/>
            <a:r>
              <a:rPr lang="en-US" cap="none" dirty="0">
                <a:solidFill>
                  <a:schemeClr val="accent1">
                    <a:lumMod val="75000"/>
                  </a:schemeClr>
                </a:solidFill>
                <a:effectLst/>
                <a:latin typeface="+mn-lt"/>
              </a:rPr>
              <a:t>Final Quarterly 9130 | Closeout 9130</a:t>
            </a:r>
          </a:p>
        </p:txBody>
      </p:sp>
      <p:grpSp>
        <p:nvGrpSpPr>
          <p:cNvPr id="4" name="Group 3"/>
          <p:cNvGrpSpPr/>
          <p:nvPr/>
        </p:nvGrpSpPr>
        <p:grpSpPr>
          <a:xfrm>
            <a:off x="298270" y="1371600"/>
            <a:ext cx="4214948" cy="4219303"/>
            <a:chOff x="381000" y="1219200"/>
            <a:chExt cx="4287521" cy="4495800"/>
          </a:xfrm>
          <a:effectLst>
            <a:outerShdw blurRad="50800" dist="38100" dir="8100000" algn="tr" rotWithShape="0">
              <a:prstClr val="black">
                <a:alpha val="40000"/>
              </a:prstClr>
            </a:outerShdw>
          </a:effectLst>
        </p:grpSpPr>
        <p:pic>
          <p:nvPicPr>
            <p:cNvPr id="5" name="Picture 5"/>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282" t="12649" r="17564" b="12138"/>
            <a:stretch/>
          </p:blipFill>
          <p:spPr bwMode="auto">
            <a:xfrm>
              <a:off x="381000" y="1219200"/>
              <a:ext cx="4267200" cy="449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Oval 9"/>
            <p:cNvSpPr/>
            <p:nvPr/>
          </p:nvSpPr>
          <p:spPr>
            <a:xfrm>
              <a:off x="3962401" y="3581400"/>
              <a:ext cx="706120" cy="23262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p:cNvGrpSpPr/>
          <p:nvPr/>
        </p:nvGrpSpPr>
        <p:grpSpPr>
          <a:xfrm>
            <a:off x="4611189" y="1371600"/>
            <a:ext cx="3847011" cy="4219303"/>
            <a:chOff x="4668520" y="1219200"/>
            <a:chExt cx="4018084" cy="4495800"/>
          </a:xfrm>
          <a:effectLst>
            <a:outerShdw blurRad="50800" dist="38100" dir="8100000" algn="tr" rotWithShape="0">
              <a:prstClr val="black">
                <a:alpha val="40000"/>
              </a:prstClr>
            </a:outerShdw>
          </a:effectLst>
        </p:grpSpPr>
        <p:pic>
          <p:nvPicPr>
            <p:cNvPr id="8"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6796" t="12650" r="17564" b="8205"/>
            <a:stretch/>
          </p:blipFill>
          <p:spPr bwMode="auto">
            <a:xfrm>
              <a:off x="4668520" y="1219200"/>
              <a:ext cx="4018084" cy="449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Oval 10"/>
            <p:cNvSpPr/>
            <p:nvPr/>
          </p:nvSpPr>
          <p:spPr>
            <a:xfrm>
              <a:off x="7980484" y="3621514"/>
              <a:ext cx="706120" cy="23262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95715416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706D636C-90A3-4979-BA37-BAB384B22101}" type="slidenum">
              <a:rPr lang="en-US" smtClean="0"/>
              <a:pPr/>
              <a:t>84</a:t>
            </a:fld>
            <a:endParaRPr lang="en-US"/>
          </a:p>
        </p:txBody>
      </p:sp>
    </p:spTree>
    <p:extLst>
      <p:ext uri="{BB962C8B-B14F-4D97-AF65-F5344CB8AC3E}">
        <p14:creationId xmlns:p14="http://schemas.microsoft.com/office/powerpoint/2010/main" val="62114699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767149" y="102853"/>
            <a:ext cx="3790405" cy="791953"/>
          </a:xfrm>
        </p:spPr>
        <p:txBody>
          <a:bodyPr>
            <a:normAutofit/>
          </a:bodyPr>
          <a:lstStyle/>
          <a:p>
            <a:r>
              <a:rPr lang="en-US" sz="4000" cap="none" dirty="0">
                <a:solidFill>
                  <a:schemeClr val="accent1">
                    <a:lumMod val="75000"/>
                  </a:schemeClr>
                </a:solidFill>
                <a:effectLst/>
                <a:latin typeface="+mn-lt"/>
              </a:rPr>
              <a:t>Indirect Costs</a:t>
            </a:r>
          </a:p>
        </p:txBody>
      </p:sp>
      <p:sp>
        <p:nvSpPr>
          <p:cNvPr id="6" name="Content Placeholder 5"/>
          <p:cNvSpPr>
            <a:spLocks noGrp="1"/>
          </p:cNvSpPr>
          <p:nvPr>
            <p:ph idx="1"/>
          </p:nvPr>
        </p:nvSpPr>
        <p:spPr>
          <a:xfrm>
            <a:off x="690153" y="2222862"/>
            <a:ext cx="7125788" cy="3638006"/>
          </a:xfrm>
        </p:spPr>
        <p:txBody>
          <a:bodyPr anchor="ctr">
            <a:noAutofit/>
          </a:bodyPr>
          <a:lstStyle/>
          <a:p>
            <a:pPr>
              <a:spcBef>
                <a:spcPts val="0"/>
              </a:spcBef>
              <a:spcAft>
                <a:spcPts val="1800"/>
              </a:spcAft>
            </a:pPr>
            <a:r>
              <a:rPr lang="en-US" dirty="0">
                <a:solidFill>
                  <a:schemeClr val="tx2">
                    <a:lumMod val="10000"/>
                  </a:schemeClr>
                </a:solidFill>
                <a:effectLst/>
              </a:rPr>
              <a:t>Indirect cost reporting line items have been added.</a:t>
            </a:r>
          </a:p>
          <a:p>
            <a:pPr>
              <a:spcBef>
                <a:spcPts val="0"/>
              </a:spcBef>
              <a:spcAft>
                <a:spcPts val="1800"/>
              </a:spcAft>
            </a:pPr>
            <a:r>
              <a:rPr lang="en-US" dirty="0">
                <a:solidFill>
                  <a:schemeClr val="tx2">
                    <a:lumMod val="10000"/>
                  </a:schemeClr>
                </a:solidFill>
                <a:effectLst/>
              </a:rPr>
              <a:t>Indirect cost expenses are only to be reported by the non-federal entity receiving direct awards from DOL.</a:t>
            </a:r>
          </a:p>
          <a:p>
            <a:pPr>
              <a:spcBef>
                <a:spcPts val="0"/>
              </a:spcBef>
              <a:spcAft>
                <a:spcPts val="1800"/>
              </a:spcAft>
            </a:pPr>
            <a:r>
              <a:rPr lang="en-US" dirty="0">
                <a:solidFill>
                  <a:schemeClr val="tx2">
                    <a:lumMod val="10000"/>
                  </a:schemeClr>
                </a:solidFill>
                <a:effectLst/>
              </a:rPr>
              <a:t>Indirect cost expenses are reported only on the FINAL ETA-9130 report. </a:t>
            </a:r>
          </a:p>
        </p:txBody>
      </p:sp>
      <p:sp>
        <p:nvSpPr>
          <p:cNvPr id="2" name="Slide Number Placeholder 1"/>
          <p:cNvSpPr>
            <a:spLocks noGrp="1"/>
          </p:cNvSpPr>
          <p:nvPr>
            <p:ph type="sldNum" sz="quarter" idx="4294967295"/>
          </p:nvPr>
        </p:nvSpPr>
        <p:spPr/>
        <p:txBody>
          <a:bodyPr/>
          <a:lstStyle/>
          <a:p>
            <a:fld id="{35631FA6-7561-4635-B67D-863E083683B4}" type="slidenum">
              <a:rPr lang="en-US" smtClean="0"/>
              <a:t>85</a:t>
            </a:fld>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 y="958911"/>
            <a:ext cx="8229600" cy="1128969"/>
          </a:xfrm>
          <a:prstGeom prst="rect">
            <a:avLst/>
          </a:prstGeom>
          <a:ln w="38100" cap="sq">
            <a:no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46702049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1153" y="274320"/>
            <a:ext cx="7589520" cy="999309"/>
          </a:xfrm>
        </p:spPr>
        <p:txBody>
          <a:bodyPr>
            <a:noAutofit/>
          </a:bodyPr>
          <a:lstStyle/>
          <a:p>
            <a:pPr algn="ctr"/>
            <a:r>
              <a:rPr lang="en-US" sz="3200" cap="none" dirty="0">
                <a:solidFill>
                  <a:schemeClr val="accent1">
                    <a:lumMod val="75000"/>
                  </a:schemeClr>
                </a:solidFill>
                <a:effectLst/>
                <a:latin typeface="+mn-lt"/>
              </a:rPr>
              <a:t>Liquidation of </a:t>
            </a:r>
            <a:r>
              <a:rPr lang="en-US" sz="3200" cap="none" dirty="0">
                <a:solidFill>
                  <a:schemeClr val="accent1">
                    <a:lumMod val="75000"/>
                  </a:schemeClr>
                </a:solidFill>
                <a:effectLst/>
              </a:rPr>
              <a:t>Accrued Expenditures</a:t>
            </a:r>
            <a:br>
              <a:rPr lang="en-US" sz="3200" cap="none" dirty="0">
                <a:solidFill>
                  <a:schemeClr val="accent1">
                    <a:lumMod val="75000"/>
                  </a:schemeClr>
                </a:solidFill>
                <a:effectLst/>
                <a:latin typeface="+mn-lt"/>
              </a:rPr>
            </a:br>
            <a:r>
              <a:rPr lang="en-US" sz="3200" cap="none" dirty="0">
                <a:solidFill>
                  <a:schemeClr val="accent1">
                    <a:lumMod val="75000"/>
                  </a:schemeClr>
                </a:solidFill>
                <a:effectLst/>
                <a:latin typeface="+mn-lt"/>
              </a:rPr>
              <a:t>2 CFR 2900.15</a:t>
            </a:r>
          </a:p>
        </p:txBody>
      </p:sp>
      <p:sp>
        <p:nvSpPr>
          <p:cNvPr id="3" name="Content Placeholder 2"/>
          <p:cNvSpPr>
            <a:spLocks noGrp="1"/>
          </p:cNvSpPr>
          <p:nvPr>
            <p:ph idx="1"/>
          </p:nvPr>
        </p:nvSpPr>
        <p:spPr>
          <a:xfrm>
            <a:off x="431075" y="1569720"/>
            <a:ext cx="8229598" cy="3796838"/>
          </a:xfrm>
        </p:spPr>
        <p:txBody>
          <a:bodyPr>
            <a:normAutofit/>
          </a:bodyPr>
          <a:lstStyle/>
          <a:p>
            <a:pPr>
              <a:spcBef>
                <a:spcPts val="0"/>
              </a:spcBef>
              <a:spcAft>
                <a:spcPts val="1800"/>
              </a:spcAft>
            </a:pPr>
            <a:r>
              <a:rPr lang="en-US" dirty="0">
                <a:solidFill>
                  <a:schemeClr val="tx2">
                    <a:lumMod val="10000"/>
                  </a:schemeClr>
                </a:solidFill>
                <a:effectLst/>
              </a:rPr>
              <a:t> No new obligations may be incurred. </a:t>
            </a:r>
          </a:p>
          <a:p>
            <a:pPr>
              <a:spcBef>
                <a:spcPts val="0"/>
              </a:spcBef>
              <a:spcAft>
                <a:spcPts val="1800"/>
              </a:spcAft>
            </a:pPr>
            <a:r>
              <a:rPr lang="en-US" dirty="0">
                <a:solidFill>
                  <a:schemeClr val="tx2">
                    <a:lumMod val="10000"/>
                  </a:schemeClr>
                </a:solidFill>
                <a:effectLst/>
              </a:rPr>
              <a:t>The only liquidation that can occur during closeout is the liquidation of accrued expenditures (NOT obligations) for goods and/or services received during the grant period.</a:t>
            </a:r>
          </a:p>
          <a:p>
            <a:pPr>
              <a:spcBef>
                <a:spcPts val="0"/>
              </a:spcBef>
              <a:spcAft>
                <a:spcPts val="1800"/>
              </a:spcAft>
            </a:pPr>
            <a:r>
              <a:rPr lang="en-US" dirty="0">
                <a:solidFill>
                  <a:schemeClr val="tx2">
                    <a:lumMod val="10000"/>
                  </a:schemeClr>
                </a:solidFill>
                <a:effectLst/>
              </a:rPr>
              <a:t>Grant recipients may not direct charge staff time to work on closeout of grant after PoP end date.</a:t>
            </a:r>
          </a:p>
        </p:txBody>
      </p:sp>
    </p:spTree>
    <p:extLst>
      <p:ext uri="{BB962C8B-B14F-4D97-AF65-F5344CB8AC3E}">
        <p14:creationId xmlns:p14="http://schemas.microsoft.com/office/powerpoint/2010/main" val="386800138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399" y="616425"/>
            <a:ext cx="8839201" cy="526576"/>
          </a:xfrm>
        </p:spPr>
        <p:txBody>
          <a:bodyPr>
            <a:noAutofit/>
          </a:bodyPr>
          <a:lstStyle/>
          <a:p>
            <a:pPr algn="l"/>
            <a:r>
              <a:rPr lang="en-US" sz="2800" cap="none" dirty="0">
                <a:solidFill>
                  <a:schemeClr val="accent1">
                    <a:lumMod val="75000"/>
                  </a:schemeClr>
                </a:solidFill>
                <a:effectLst/>
                <a:latin typeface="+mn-lt"/>
              </a:rPr>
              <a:t>Compliance: Drawdowns &amp; Administrative Costs</a:t>
            </a:r>
          </a:p>
        </p:txBody>
      </p:sp>
      <p:pic>
        <p:nvPicPr>
          <p:cNvPr id="5"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796" t="12650" r="17564" b="27114"/>
          <a:stretch/>
        </p:blipFill>
        <p:spPr bwMode="auto">
          <a:xfrm>
            <a:off x="370803" y="1427097"/>
            <a:ext cx="6629400" cy="4378375"/>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7000203" y="3016121"/>
            <a:ext cx="1991398" cy="1200329"/>
          </a:xfrm>
          <a:prstGeom prst="rect">
            <a:avLst/>
          </a:prstGeom>
          <a:solidFill>
            <a:srgbClr val="FFFAB7">
              <a:alpha val="82000"/>
            </a:srgbClr>
          </a:solidFill>
          <a:ln w="12700" cmpd="dbl">
            <a:noFill/>
          </a:ln>
          <a:effectLst>
            <a:outerShdw blurRad="50800" dist="38100" dir="2700000" algn="tl" rotWithShape="0">
              <a:prstClr val="black">
                <a:alpha val="0"/>
              </a:prstClr>
            </a:outerShdw>
          </a:effectLst>
        </p:spPr>
        <p:txBody>
          <a:bodyPr wrap="square" rIns="0" rtlCol="0">
            <a:spAutoFit/>
          </a:bodyPr>
          <a:lstStyle/>
          <a:p>
            <a:pPr marL="0" lvl="1" defTabSz="914400">
              <a:spcBef>
                <a:spcPts val="600"/>
              </a:spcBef>
            </a:pPr>
            <a:r>
              <a:rPr lang="en-US" dirty="0">
                <a:solidFill>
                  <a:schemeClr val="tx2">
                    <a:lumMod val="10000"/>
                  </a:schemeClr>
                </a:solidFill>
              </a:rPr>
              <a:t>There is a 13.5% limitation on administrative costs.</a:t>
            </a:r>
          </a:p>
        </p:txBody>
      </p:sp>
      <p:grpSp>
        <p:nvGrpSpPr>
          <p:cNvPr id="3" name="Group 2"/>
          <p:cNvGrpSpPr/>
          <p:nvPr/>
        </p:nvGrpSpPr>
        <p:grpSpPr>
          <a:xfrm rot="249955">
            <a:off x="6180179" y="3174116"/>
            <a:ext cx="2067707" cy="2392740"/>
            <a:chOff x="6238093" y="3322260"/>
            <a:chExt cx="2001813" cy="2194397"/>
          </a:xfrm>
        </p:grpSpPr>
        <p:sp>
          <p:nvSpPr>
            <p:cNvPr id="12" name="Arc 11"/>
            <p:cNvSpPr/>
            <p:nvPr/>
          </p:nvSpPr>
          <p:spPr>
            <a:xfrm rot="4724041">
              <a:off x="6172200" y="3388153"/>
              <a:ext cx="2133600" cy="2001813"/>
            </a:xfrm>
            <a:prstGeom prst="arc">
              <a:avLst/>
            </a:prstGeom>
            <a:ln/>
          </p:spPr>
          <p:style>
            <a:lnRef idx="2">
              <a:schemeClr val="accent4"/>
            </a:lnRef>
            <a:fillRef idx="0">
              <a:schemeClr val="accent4"/>
            </a:fillRef>
            <a:effectRef idx="1">
              <a:schemeClr val="accent4"/>
            </a:effectRef>
            <a:fontRef idx="minor">
              <a:schemeClr val="tx1"/>
            </a:fontRef>
          </p:style>
          <p:txBody>
            <a:bodyPr rtlCol="0" anchor="ctr"/>
            <a:lstStyle/>
            <a:p>
              <a:pPr algn="ctr"/>
              <a:endParaRPr lang="en-US"/>
            </a:p>
          </p:txBody>
        </p:sp>
        <p:sp>
          <p:nvSpPr>
            <p:cNvPr id="13" name="Isosceles Triangle 12"/>
            <p:cNvSpPr/>
            <p:nvPr/>
          </p:nvSpPr>
          <p:spPr>
            <a:xfrm rot="15463467">
              <a:off x="7329452" y="5360982"/>
              <a:ext cx="123895" cy="187456"/>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21117361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1797" t="13528" r="28175" b="6062"/>
          <a:stretch/>
        </p:blipFill>
        <p:spPr bwMode="auto">
          <a:xfrm>
            <a:off x="228600" y="1004398"/>
            <a:ext cx="4563181" cy="4165213"/>
          </a:xfrm>
          <a:prstGeom prst="rect">
            <a:avLst/>
          </a:prstGeom>
          <a:ln>
            <a:noFill/>
          </a:ln>
          <a:effectLst>
            <a:outerShdw blurRad="292100" dist="139700" dir="78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1940" t="15066" r="52099" b="38852"/>
          <a:stretch/>
        </p:blipFill>
        <p:spPr bwMode="auto">
          <a:xfrm>
            <a:off x="5159712" y="1004398"/>
            <a:ext cx="3507492" cy="3370990"/>
          </a:xfrm>
          <a:prstGeom prst="rect">
            <a:avLst/>
          </a:prstGeom>
          <a:ln>
            <a:noFill/>
          </a:ln>
          <a:effectLst>
            <a:outerShdw blurRad="292100" dist="139700" dir="78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le 1"/>
          <p:cNvSpPr txBox="1">
            <a:spLocks/>
          </p:cNvSpPr>
          <p:nvPr/>
        </p:nvSpPr>
        <p:spPr>
          <a:xfrm>
            <a:off x="228600" y="5727700"/>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mj-lt"/>
              <a:ea typeface="+mj-ea"/>
              <a:cs typeface="+mj-cs"/>
            </a:endParaRPr>
          </a:p>
        </p:txBody>
      </p:sp>
      <p:sp>
        <p:nvSpPr>
          <p:cNvPr id="4" name="Title 3"/>
          <p:cNvSpPr>
            <a:spLocks noGrp="1"/>
          </p:cNvSpPr>
          <p:nvPr>
            <p:ph type="title"/>
          </p:nvPr>
        </p:nvSpPr>
        <p:spPr>
          <a:xfrm>
            <a:off x="1770017" y="169816"/>
            <a:ext cx="6992982" cy="587829"/>
          </a:xfrm>
        </p:spPr>
        <p:txBody>
          <a:bodyPr>
            <a:normAutofit/>
          </a:bodyPr>
          <a:lstStyle/>
          <a:p>
            <a:r>
              <a:rPr lang="en-US" sz="3600" cap="none" dirty="0">
                <a:solidFill>
                  <a:schemeClr val="accent1">
                    <a:lumMod val="75000"/>
                  </a:schemeClr>
                </a:solidFill>
                <a:effectLst/>
                <a:latin typeface="+mn-lt"/>
              </a:rPr>
              <a:t>Compliance: Indirect Costs</a:t>
            </a:r>
          </a:p>
        </p:txBody>
      </p:sp>
      <p:sp>
        <p:nvSpPr>
          <p:cNvPr id="5" name="TextBox 4"/>
          <p:cNvSpPr txBox="1"/>
          <p:nvPr/>
        </p:nvSpPr>
        <p:spPr>
          <a:xfrm>
            <a:off x="80438" y="5480324"/>
            <a:ext cx="8525924" cy="494751"/>
          </a:xfrm>
          <a:prstGeom prst="rect">
            <a:avLst/>
          </a:prstGeom>
          <a:noFill/>
        </p:spPr>
        <p:txBody>
          <a:bodyPr wrap="none" rtlCol="0">
            <a:spAutoFit/>
          </a:bodyPr>
          <a:lstStyle/>
          <a:p>
            <a:pPr marL="342900" indent="-342900" defTabSz="914400">
              <a:lnSpc>
                <a:spcPct val="120000"/>
              </a:lnSpc>
              <a:spcBef>
                <a:spcPts val="1000"/>
              </a:spcBef>
              <a:buClr>
                <a:srgbClr val="C00000"/>
              </a:buClr>
              <a:buFont typeface="Wingdings" panose="05000000000000000000" pitchFamily="2" charset="2"/>
              <a:buChar char="§"/>
            </a:pPr>
            <a:r>
              <a:rPr lang="en-US" sz="2400" b="1" dirty="0"/>
              <a:t>Have indirect costs been reported on the FINAL 9130? </a:t>
            </a:r>
          </a:p>
        </p:txBody>
      </p:sp>
    </p:spTree>
    <p:extLst>
      <p:ext uri="{BB962C8B-B14F-4D97-AF65-F5344CB8AC3E}">
        <p14:creationId xmlns:p14="http://schemas.microsoft.com/office/powerpoint/2010/main" val="128152372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357" t="20684" r="1449" b="27008"/>
          <a:stretch/>
        </p:blipFill>
        <p:spPr bwMode="auto">
          <a:xfrm>
            <a:off x="436570" y="3429763"/>
            <a:ext cx="7772400" cy="2819400"/>
          </a:xfrm>
          <a:prstGeom prst="rect">
            <a:avLst/>
          </a:prstGeom>
          <a:ln>
            <a:noFill/>
          </a:ln>
          <a:effectLst>
            <a:outerShdw blurRad="292100" dist="508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pic>
        <p:nvPicPr>
          <p:cNvPr id="3"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4441" t="28034" r="16666" b="14359"/>
          <a:stretch/>
        </p:blipFill>
        <p:spPr bwMode="auto">
          <a:xfrm>
            <a:off x="1801125" y="1044474"/>
            <a:ext cx="4768050" cy="2261989"/>
          </a:xfrm>
          <a:prstGeom prst="rect">
            <a:avLst/>
          </a:prstGeom>
          <a:ln>
            <a:noFill/>
          </a:ln>
          <a:effectLst>
            <a:outerShdw blurRad="292100" dist="508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7" name="Title 1"/>
          <p:cNvSpPr txBox="1">
            <a:spLocks/>
          </p:cNvSpPr>
          <p:nvPr/>
        </p:nvSpPr>
        <p:spPr>
          <a:xfrm>
            <a:off x="-949447" y="2438400"/>
            <a:ext cx="7162800" cy="1143000"/>
          </a:xfrm>
          <a:prstGeom prst="rect">
            <a:avLst/>
          </a:prstGeom>
        </p:spPr>
        <p:txBody>
          <a:bodyPr anchor="ctr">
            <a:normAutofit fontScale="97500"/>
          </a:bodyPr>
          <a:lstStyle>
            <a:lvl1pPr>
              <a:spcBef>
                <a:spcPct val="0"/>
              </a:spcBef>
              <a:buNone/>
              <a:defRPr kumimoji="0" sz="43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endParaRPr lang="en-US" dirty="0"/>
          </a:p>
        </p:txBody>
      </p:sp>
      <p:sp>
        <p:nvSpPr>
          <p:cNvPr id="2" name="Title 1"/>
          <p:cNvSpPr>
            <a:spLocks noGrp="1"/>
          </p:cNvSpPr>
          <p:nvPr>
            <p:ph type="title"/>
          </p:nvPr>
        </p:nvSpPr>
        <p:spPr>
          <a:xfrm>
            <a:off x="1131016" y="255087"/>
            <a:ext cx="7765321" cy="733697"/>
          </a:xfrm>
        </p:spPr>
        <p:txBody>
          <a:bodyPr>
            <a:normAutofit/>
          </a:bodyPr>
          <a:lstStyle/>
          <a:p>
            <a:r>
              <a:rPr lang="en-US" sz="4000" cap="none" dirty="0">
                <a:solidFill>
                  <a:schemeClr val="accent1">
                    <a:lumMod val="75000"/>
                  </a:schemeClr>
                </a:solidFill>
                <a:effectLst/>
                <a:latin typeface="+mn-lt"/>
              </a:rPr>
              <a:t>Property Certification Form</a:t>
            </a:r>
          </a:p>
        </p:txBody>
      </p:sp>
    </p:spTree>
    <p:extLst>
      <p:ext uri="{BB962C8B-B14F-4D97-AF65-F5344CB8AC3E}">
        <p14:creationId xmlns:p14="http://schemas.microsoft.com/office/powerpoint/2010/main" val="14921734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0565" y="221065"/>
            <a:ext cx="6974784" cy="719461"/>
          </a:xfrm>
        </p:spPr>
        <p:txBody>
          <a:bodyPr>
            <a:normAutofit/>
          </a:bodyPr>
          <a:lstStyle/>
          <a:p>
            <a:r>
              <a:rPr lang="en-US" dirty="0">
                <a:solidFill>
                  <a:schemeClr val="accent1">
                    <a:lumMod val="75000"/>
                  </a:schemeClr>
                </a:solidFill>
              </a:rPr>
              <a:t>Authorization vs. Appropriation</a:t>
            </a:r>
          </a:p>
        </p:txBody>
      </p:sp>
      <p:sp>
        <p:nvSpPr>
          <p:cNvPr id="3" name="Content Placeholder 2"/>
          <p:cNvSpPr>
            <a:spLocks noGrp="1"/>
          </p:cNvSpPr>
          <p:nvPr>
            <p:ph idx="1"/>
          </p:nvPr>
        </p:nvSpPr>
        <p:spPr>
          <a:xfrm>
            <a:off x="560069" y="1176255"/>
            <a:ext cx="7955280" cy="4406348"/>
          </a:xfrm>
        </p:spPr>
        <p:txBody>
          <a:bodyPr>
            <a:normAutofit/>
          </a:bodyPr>
          <a:lstStyle/>
          <a:p>
            <a:pPr marL="457200"/>
            <a:r>
              <a:rPr lang="en-US" sz="2200" dirty="0">
                <a:latin typeface="Arial" panose="020B0604020202020204" pitchFamily="34" charset="0"/>
              </a:rPr>
              <a:t>Authorizing legislation such as the </a:t>
            </a:r>
            <a:r>
              <a:rPr lang="en-US" sz="2200" i="1" dirty="0">
                <a:latin typeface="Arial" panose="020B0604020202020204" pitchFamily="34" charset="0"/>
              </a:rPr>
              <a:t>Older Americans Act of 1965 through Public Law (P.L.) 89–73 and amended on April 19, 2016</a:t>
            </a:r>
            <a:r>
              <a:rPr lang="en-US" sz="2200" dirty="0">
                <a:latin typeface="Arial" panose="020B0604020202020204" pitchFamily="34" charset="0"/>
              </a:rPr>
              <a:t> through P.L. 114–144 or WIOA P.L. 113 -128 establishes policies and funding limits for programs and agencies.             </a:t>
            </a:r>
            <a:endParaRPr lang="en-US" sz="2200" dirty="0"/>
          </a:p>
          <a:p>
            <a:pPr marL="457200"/>
            <a:r>
              <a:rPr lang="en-US" sz="2200" dirty="0">
                <a:latin typeface="Arial" panose="020B0604020202020204" pitchFamily="34" charset="0"/>
              </a:rPr>
              <a:t>Appropriations legislation gives Departments authority to obligate and expend federal funds related to the program authorizations.  Appropriations can further restrict the purpose, time, and amount of the program authorizations.  </a:t>
            </a:r>
          </a:p>
          <a:p>
            <a:pPr marL="937260" lvl="1" indent="-342900">
              <a:buClr>
                <a:srgbClr val="C00000"/>
              </a:buClr>
              <a:buFont typeface="Wingdings" panose="05000000000000000000" pitchFamily="2" charset="2"/>
              <a:buChar char="Ø"/>
            </a:pPr>
            <a:r>
              <a:rPr lang="en-US" sz="2400" dirty="0">
                <a:latin typeface="Arial" panose="020B0604020202020204" pitchFamily="34" charset="0"/>
              </a:rPr>
              <a:t>Through the Anti-Deficiency Act, Departments are prohibited from overobligating or overspending an appropriation.  </a:t>
            </a:r>
            <a:endParaRPr lang="en-US" sz="2400" dirty="0"/>
          </a:p>
          <a:p>
            <a:pPr marL="274320" marR="0">
              <a:lnSpc>
                <a:spcPct val="107000"/>
              </a:lnSpc>
              <a:spcBef>
                <a:spcPts val="0"/>
              </a:spcBef>
              <a:spcAft>
                <a:spcPts val="800"/>
              </a:spcAft>
            </a:pPr>
            <a:endParaRPr lang="en-US" dirty="0">
              <a:solidFill>
                <a:srgbClr val="2D2D30"/>
              </a:solidFill>
              <a:latin typeface="Myriad Pro" panose="020B0503030403020204" charset="0"/>
              <a:ea typeface="Myriad Pro" panose="020B0503030403020204" charset="0"/>
              <a:cs typeface="Times New Roman" panose="02020603050405020304" pitchFamily="18" charset="0"/>
            </a:endParaRPr>
          </a:p>
        </p:txBody>
      </p:sp>
    </p:spTree>
    <p:extLst>
      <p:ext uri="{BB962C8B-B14F-4D97-AF65-F5344CB8AC3E}">
        <p14:creationId xmlns:p14="http://schemas.microsoft.com/office/powerpoint/2010/main" val="83552014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706D636C-90A3-4979-BA37-BAB384B22101}" type="slidenum">
              <a:rPr lang="en-US" smtClean="0"/>
              <a:pPr/>
              <a:t>90</a:t>
            </a:fld>
            <a:endParaRPr lang="en-US"/>
          </a:p>
        </p:txBody>
      </p:sp>
    </p:spTree>
    <p:extLst>
      <p:ext uri="{BB962C8B-B14F-4D97-AF65-F5344CB8AC3E}">
        <p14:creationId xmlns:p14="http://schemas.microsoft.com/office/powerpoint/2010/main" val="223372440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68137" y="102346"/>
            <a:ext cx="5791200" cy="685800"/>
          </a:xfrm>
          <a:noFill/>
          <a:ln w="76200">
            <a:noFill/>
          </a:ln>
          <a:effectLst/>
        </p:spPr>
        <p:style>
          <a:lnRef idx="1">
            <a:schemeClr val="accent1"/>
          </a:lnRef>
          <a:fillRef idx="3">
            <a:schemeClr val="accent1"/>
          </a:fillRef>
          <a:effectRef idx="2">
            <a:schemeClr val="accent1"/>
          </a:effectRef>
          <a:fontRef idx="minor">
            <a:schemeClr val="lt1"/>
          </a:fontRef>
        </p:style>
        <p:txBody>
          <a:bodyPr lIns="34261" tIns="17131" rIns="34261" bIns="17131" anchor="ctr">
            <a:noAutofit/>
          </a:bodyPr>
          <a:lstStyle/>
          <a:p>
            <a:pPr algn="ctr" defTabSz="407502" eaLnBrk="0" fontAlgn="base" hangingPunct="0">
              <a:spcAft>
                <a:spcPct val="0"/>
              </a:spcAft>
            </a:pPr>
            <a:r>
              <a:rPr lang="en-US" sz="4000" cap="none" dirty="0">
                <a:solidFill>
                  <a:schemeClr val="accent1">
                    <a:lumMod val="75000"/>
                  </a:schemeClr>
                </a:solidFill>
                <a:effectLst/>
                <a:ea typeface="+mj-ea"/>
                <a:cs typeface="+mj-cs"/>
              </a:rPr>
              <a:t>Match Requirement</a:t>
            </a:r>
          </a:p>
        </p:txBody>
      </p:sp>
      <p:sp>
        <p:nvSpPr>
          <p:cNvPr id="3" name="Slide Number Placeholder 2"/>
          <p:cNvSpPr>
            <a:spLocks noGrp="1"/>
          </p:cNvSpPr>
          <p:nvPr>
            <p:ph type="sldNum" sz="quarter" idx="4294967295"/>
          </p:nvPr>
        </p:nvSpPr>
        <p:spPr>
          <a:xfrm>
            <a:off x="8534400" y="6181725"/>
            <a:ext cx="609600" cy="457200"/>
          </a:xfrm>
        </p:spPr>
        <p:txBody>
          <a:bodyPr/>
          <a:lstStyle/>
          <a:p>
            <a:fld id="{39F6D10C-CCFF-4702-8CF9-D0CF86FD10E9}" type="slidenum">
              <a:rPr lang="en-US" smtClean="0"/>
              <a:t>91</a:t>
            </a:fld>
            <a:endParaRPr lang="en-US"/>
          </a:p>
        </p:txBody>
      </p:sp>
      <p:sp>
        <p:nvSpPr>
          <p:cNvPr id="2" name="Content Placeholder 1"/>
          <p:cNvSpPr>
            <a:spLocks noGrp="1"/>
          </p:cNvSpPr>
          <p:nvPr>
            <p:ph idx="1"/>
          </p:nvPr>
        </p:nvSpPr>
        <p:spPr>
          <a:xfrm>
            <a:off x="228600" y="1015181"/>
            <a:ext cx="7765322" cy="4634505"/>
          </a:xfrm>
        </p:spPr>
        <p:txBody>
          <a:bodyPr>
            <a:normAutofit fontScale="92500" lnSpcReduction="20000"/>
          </a:bodyPr>
          <a:lstStyle/>
          <a:p>
            <a:endParaRPr lang="en-US" dirty="0">
              <a:solidFill>
                <a:schemeClr val="tx2">
                  <a:lumMod val="10000"/>
                </a:schemeClr>
              </a:solidFill>
              <a:effectLst/>
            </a:endParaRPr>
          </a:p>
          <a:p>
            <a:r>
              <a:rPr lang="en-US" dirty="0">
                <a:solidFill>
                  <a:schemeClr val="tx2">
                    <a:lumMod val="10000"/>
                  </a:schemeClr>
                </a:solidFill>
                <a:effectLst/>
              </a:rPr>
              <a:t>OAA Sec. 502(c)(2) </a:t>
            </a:r>
          </a:p>
          <a:p>
            <a:pPr marL="685800" lvl="2">
              <a:spcBef>
                <a:spcPts val="1000"/>
              </a:spcBef>
              <a:buClr>
                <a:srgbClr val="C00000"/>
              </a:buClr>
            </a:pPr>
            <a:r>
              <a:rPr lang="en-US" sz="1800" b="1" dirty="0">
                <a:solidFill>
                  <a:schemeClr val="tx2">
                    <a:lumMod val="10000"/>
                  </a:schemeClr>
                </a:solidFill>
                <a:effectLst/>
              </a:rPr>
              <a:t>Non Federal Share (Match)</a:t>
            </a:r>
            <a:r>
              <a:rPr lang="en-US" sz="1800" dirty="0">
                <a:solidFill>
                  <a:schemeClr val="tx2">
                    <a:lumMod val="10000"/>
                  </a:schemeClr>
                </a:solidFill>
                <a:effectLst/>
              </a:rPr>
              <a:t>: </a:t>
            </a:r>
            <a:r>
              <a:rPr lang="en-US" sz="1800" i="1" dirty="0">
                <a:solidFill>
                  <a:schemeClr val="tx2">
                    <a:lumMod val="10000"/>
                  </a:schemeClr>
                </a:solidFill>
                <a:effectLst/>
              </a:rPr>
              <a:t>The non-federal share shall be in cash or in-kind.  </a:t>
            </a:r>
            <a:endParaRPr lang="en-US" sz="2000" dirty="0">
              <a:solidFill>
                <a:schemeClr val="tx2">
                  <a:lumMod val="10000"/>
                </a:schemeClr>
              </a:solidFill>
              <a:effectLst/>
            </a:endParaRPr>
          </a:p>
          <a:p>
            <a:pPr>
              <a:lnSpc>
                <a:spcPct val="100000"/>
              </a:lnSpc>
              <a:spcBef>
                <a:spcPts val="1800"/>
              </a:spcBef>
            </a:pPr>
            <a:r>
              <a:rPr lang="en-US" dirty="0">
                <a:solidFill>
                  <a:schemeClr val="tx2">
                    <a:lumMod val="10000"/>
                  </a:schemeClr>
                </a:solidFill>
                <a:effectLst/>
              </a:rPr>
              <a:t>If match is not met by the end of the period of performance end date, the unmet match will be disallowed and repay back with non-federal fund</a:t>
            </a:r>
          </a:p>
          <a:p>
            <a:pPr>
              <a:lnSpc>
                <a:spcPct val="100000"/>
              </a:lnSpc>
              <a:spcBef>
                <a:spcPts val="1800"/>
              </a:spcBef>
            </a:pPr>
            <a:r>
              <a:rPr lang="en-US" dirty="0">
                <a:solidFill>
                  <a:schemeClr val="tx2">
                    <a:lumMod val="10000"/>
                  </a:schemeClr>
                </a:solidFill>
                <a:effectLst/>
              </a:rPr>
              <a:t>Shortfall may affect future award potential.</a:t>
            </a:r>
          </a:p>
          <a:p>
            <a:pPr marL="0" indent="0">
              <a:lnSpc>
                <a:spcPct val="100000"/>
              </a:lnSpc>
              <a:spcBef>
                <a:spcPts val="1800"/>
              </a:spcBef>
              <a:buNone/>
            </a:pPr>
            <a:r>
              <a:rPr lang="en-US" i="1" dirty="0">
                <a:solidFill>
                  <a:schemeClr val="tx2">
                    <a:lumMod val="10000"/>
                  </a:schemeClr>
                </a:solidFill>
                <a:effectLst/>
              </a:rPr>
              <a:t>Remember that required match must be reported on the ETA 9130 under line 10j (Total recipient share required)</a:t>
            </a:r>
          </a:p>
        </p:txBody>
      </p:sp>
      <p:sp>
        <p:nvSpPr>
          <p:cNvPr id="6" name="Content Placeholder 1"/>
          <p:cNvSpPr txBox="1">
            <a:spLocks/>
          </p:cNvSpPr>
          <p:nvPr/>
        </p:nvSpPr>
        <p:spPr>
          <a:xfrm>
            <a:off x="2670539" y="4724400"/>
            <a:ext cx="6016261" cy="2362200"/>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marL="0" indent="0">
              <a:buNone/>
            </a:pPr>
            <a:endParaRPr lang="en-US" dirty="0">
              <a:solidFill>
                <a:schemeClr val="tx2">
                  <a:lumMod val="10000"/>
                </a:schemeClr>
              </a:solidFill>
              <a:effectLst/>
            </a:endParaRPr>
          </a:p>
        </p:txBody>
      </p:sp>
      <p:sp>
        <p:nvSpPr>
          <p:cNvPr id="7" name="TextBox 6"/>
          <p:cNvSpPr txBox="1"/>
          <p:nvPr/>
        </p:nvSpPr>
        <p:spPr>
          <a:xfrm>
            <a:off x="5678669" y="1044937"/>
            <a:ext cx="1513935" cy="461665"/>
          </a:xfrm>
          <a:prstGeom prst="rect">
            <a:avLst/>
          </a:prstGeom>
          <a:solidFill>
            <a:srgbClr val="FFFAB7">
              <a:alpha val="92000"/>
            </a:srgbClr>
          </a:solidFill>
          <a:ln w="12700" cmpd="dbl">
            <a:noFill/>
          </a:ln>
          <a:effectLst>
            <a:outerShdw blurRad="50800" dist="38100" dir="2700000" algn="tl" rotWithShape="0">
              <a:prstClr val="black">
                <a:alpha val="40000"/>
              </a:prstClr>
            </a:outerShdw>
          </a:effectLst>
        </p:spPr>
        <p:txBody>
          <a:bodyPr wrap="square" rIns="0" rtlCol="0">
            <a:spAutoFit/>
          </a:bodyPr>
          <a:lstStyle/>
          <a:p>
            <a:pPr marL="0" lvl="1" algn="ctr" defTabSz="914400">
              <a:spcBef>
                <a:spcPts val="600"/>
              </a:spcBef>
            </a:pPr>
            <a:r>
              <a:rPr lang="en-US" sz="2400" b="1" dirty="0">
                <a:solidFill>
                  <a:schemeClr val="accent5">
                    <a:lumMod val="75000"/>
                  </a:schemeClr>
                </a:solidFill>
              </a:rPr>
              <a:t>Match</a:t>
            </a:r>
          </a:p>
        </p:txBody>
      </p:sp>
    </p:spTree>
    <p:extLst>
      <p:ext uri="{BB962C8B-B14F-4D97-AF65-F5344CB8AC3E}">
        <p14:creationId xmlns:p14="http://schemas.microsoft.com/office/powerpoint/2010/main" val="96681985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96388" y="382543"/>
            <a:ext cx="8525692" cy="566691"/>
          </a:xfrm>
        </p:spPr>
        <p:txBody>
          <a:bodyPr>
            <a:normAutofit/>
          </a:bodyPr>
          <a:lstStyle/>
          <a:p>
            <a:pPr algn="ctr"/>
            <a:r>
              <a:rPr lang="en-US" sz="2800" cap="none" dirty="0">
                <a:solidFill>
                  <a:schemeClr val="accent1">
                    <a:lumMod val="75000"/>
                  </a:schemeClr>
                </a:solidFill>
                <a:effectLst/>
                <a:latin typeface="+mn-lt"/>
              </a:rPr>
              <a:t>SCSEP Statutory &amp; Regulation </a:t>
            </a:r>
            <a:r>
              <a:rPr lang="en-US" sz="2800" dirty="0">
                <a:solidFill>
                  <a:schemeClr val="accent1">
                    <a:lumMod val="75000"/>
                  </a:schemeClr>
                </a:solidFill>
                <a:effectLst/>
                <a:latin typeface="+mn-lt"/>
              </a:rPr>
              <a:t>R</a:t>
            </a:r>
            <a:r>
              <a:rPr lang="en-US" sz="2800" cap="none" dirty="0">
                <a:solidFill>
                  <a:schemeClr val="accent1">
                    <a:lumMod val="75000"/>
                  </a:schemeClr>
                </a:solidFill>
                <a:effectLst/>
                <a:latin typeface="+mn-lt"/>
              </a:rPr>
              <a:t>equirements </a:t>
            </a:r>
          </a:p>
        </p:txBody>
      </p:sp>
      <p:sp>
        <p:nvSpPr>
          <p:cNvPr id="2" name="Content Placeholder 1"/>
          <p:cNvSpPr>
            <a:spLocks noGrp="1"/>
          </p:cNvSpPr>
          <p:nvPr>
            <p:ph idx="1"/>
          </p:nvPr>
        </p:nvSpPr>
        <p:spPr>
          <a:xfrm>
            <a:off x="418010" y="1430383"/>
            <a:ext cx="8023949" cy="4484903"/>
          </a:xfrm>
        </p:spPr>
        <p:txBody>
          <a:bodyPr>
            <a:normAutofit fontScale="92500" lnSpcReduction="20000"/>
          </a:bodyPr>
          <a:lstStyle/>
          <a:p>
            <a:r>
              <a:rPr lang="en-US" dirty="0">
                <a:solidFill>
                  <a:schemeClr val="tx2">
                    <a:lumMod val="10000"/>
                  </a:schemeClr>
                </a:solidFill>
                <a:effectLst/>
              </a:rPr>
              <a:t>OAA Sec. 502(c)(2) </a:t>
            </a:r>
          </a:p>
          <a:p>
            <a:pPr marL="788670" lvl="2" indent="-285750">
              <a:spcBef>
                <a:spcPts val="1000"/>
              </a:spcBef>
              <a:buClr>
                <a:srgbClr val="C00000"/>
              </a:buClr>
              <a:buFont typeface="Wingdings" panose="05000000000000000000" pitchFamily="2" charset="2"/>
              <a:buChar char="Ø"/>
            </a:pPr>
            <a:r>
              <a:rPr lang="en-US" sz="1800" b="1" dirty="0">
                <a:solidFill>
                  <a:schemeClr val="tx2">
                    <a:lumMod val="10000"/>
                  </a:schemeClr>
                </a:solidFill>
                <a:effectLst/>
              </a:rPr>
              <a:t>Non Federal Share (Match)</a:t>
            </a:r>
            <a:r>
              <a:rPr lang="en-US" sz="1800" dirty="0">
                <a:solidFill>
                  <a:schemeClr val="tx2">
                    <a:lumMod val="10000"/>
                  </a:schemeClr>
                </a:solidFill>
                <a:effectLst/>
              </a:rPr>
              <a:t>: </a:t>
            </a:r>
            <a:r>
              <a:rPr lang="en-US" sz="1800" i="1" dirty="0">
                <a:solidFill>
                  <a:schemeClr val="tx2">
                    <a:lumMod val="10000"/>
                  </a:schemeClr>
                </a:solidFill>
                <a:effectLst/>
              </a:rPr>
              <a:t>The non-federal share shall be in cash or in-kind.  </a:t>
            </a:r>
            <a:endParaRPr lang="en-US" sz="2000" dirty="0">
              <a:solidFill>
                <a:schemeClr val="tx2">
                  <a:lumMod val="10000"/>
                </a:schemeClr>
              </a:solidFill>
              <a:effectLst/>
            </a:endParaRPr>
          </a:p>
          <a:p>
            <a:pPr marL="365760" lvl="1" indent="0">
              <a:buNone/>
            </a:pPr>
            <a:r>
              <a:rPr lang="en-US" sz="2000" dirty="0">
                <a:solidFill>
                  <a:schemeClr val="tx2">
                    <a:lumMod val="10000"/>
                  </a:schemeClr>
                </a:solidFill>
                <a:effectLst/>
              </a:rPr>
              <a:t>OAA Sec. 502(c)(3)</a:t>
            </a:r>
          </a:p>
          <a:p>
            <a:pPr marL="365760" lvl="1" indent="0">
              <a:buNone/>
            </a:pPr>
            <a:r>
              <a:rPr lang="en-US" sz="2000" b="1" dirty="0">
                <a:solidFill>
                  <a:schemeClr val="tx2">
                    <a:lumMod val="10000"/>
                  </a:schemeClr>
                </a:solidFill>
                <a:effectLst/>
              </a:rPr>
              <a:t>        Administrative Costs: </a:t>
            </a:r>
            <a:r>
              <a:rPr lang="en-US" sz="2000" i="1" dirty="0">
                <a:solidFill>
                  <a:schemeClr val="tx2">
                    <a:lumMod val="10000"/>
                  </a:schemeClr>
                </a:solidFill>
                <a:effectLst/>
              </a:rPr>
              <a:t>not to exceed 13.5 percent shall be available for any fiscal year to pay the administrative costs </a:t>
            </a:r>
            <a:endParaRPr lang="en-US" sz="1800" i="1" dirty="0">
              <a:solidFill>
                <a:schemeClr val="tx2">
                  <a:lumMod val="10000"/>
                </a:schemeClr>
              </a:solidFill>
              <a:effectLst/>
            </a:endParaRPr>
          </a:p>
          <a:p>
            <a:pPr marL="1245870" lvl="3" indent="-285750">
              <a:spcBef>
                <a:spcPts val="1000"/>
              </a:spcBef>
              <a:buClr>
                <a:srgbClr val="C00000"/>
              </a:buClr>
              <a:buFont typeface="Wingdings" panose="05000000000000000000" pitchFamily="2" charset="2"/>
              <a:buChar char="ü"/>
            </a:pPr>
            <a:r>
              <a:rPr lang="en-US" b="1" dirty="0">
                <a:solidFill>
                  <a:schemeClr val="tx2">
                    <a:lumMod val="10000"/>
                  </a:schemeClr>
                </a:solidFill>
                <a:effectLst/>
              </a:rPr>
              <a:t>Sec. 502 (c)(3)(A): </a:t>
            </a:r>
            <a:r>
              <a:rPr lang="en-US" i="1" dirty="0">
                <a:solidFill>
                  <a:schemeClr val="tx2">
                    <a:lumMod val="10000"/>
                  </a:schemeClr>
                </a:solidFill>
                <a:effectLst/>
              </a:rPr>
              <a:t>the Secretary may increase the amount available to pay the admin. Costs to an amount not to exceed 15 percent of the grant amount if the Secretary determines, based on information submitted by the  grantee</a:t>
            </a:r>
            <a:r>
              <a:rPr lang="en-US" sz="1600" i="1" dirty="0">
                <a:solidFill>
                  <a:schemeClr val="tx2">
                    <a:lumMod val="10000"/>
                  </a:schemeClr>
                </a:solidFill>
                <a:effectLst/>
              </a:rPr>
              <a:t>  </a:t>
            </a:r>
          </a:p>
          <a:p>
            <a:pPr marL="365760" lvl="1" indent="0">
              <a:buNone/>
            </a:pPr>
            <a:r>
              <a:rPr lang="en-US" sz="2000" dirty="0">
                <a:solidFill>
                  <a:schemeClr val="tx2">
                    <a:lumMod val="10000"/>
                  </a:schemeClr>
                </a:solidFill>
                <a:effectLst/>
              </a:rPr>
              <a:t>OAA Sec. 502(c)(6)(B)(i) and (ii)</a:t>
            </a:r>
          </a:p>
          <a:p>
            <a:pPr marL="845820" lvl="2" indent="-342900">
              <a:spcBef>
                <a:spcPts val="1000"/>
              </a:spcBef>
              <a:buClr>
                <a:srgbClr val="C00000"/>
              </a:buClr>
              <a:buFont typeface="Wingdings" panose="05000000000000000000" pitchFamily="2" charset="2"/>
              <a:buChar char="Ø"/>
            </a:pPr>
            <a:r>
              <a:rPr lang="en-US" b="1" dirty="0">
                <a:solidFill>
                  <a:schemeClr val="tx2">
                    <a:lumMod val="10000"/>
                  </a:schemeClr>
                </a:solidFill>
                <a:effectLst/>
              </a:rPr>
              <a:t>Use of Funds for Wages &amp; Benefits</a:t>
            </a:r>
            <a:r>
              <a:rPr lang="en-US" sz="2000" dirty="0">
                <a:solidFill>
                  <a:schemeClr val="tx2">
                    <a:lumMod val="10000"/>
                  </a:schemeClr>
                </a:solidFill>
                <a:effectLst/>
              </a:rPr>
              <a:t>: </a:t>
            </a:r>
            <a:r>
              <a:rPr lang="en-US" sz="1800" b="1" i="1" u="sng" dirty="0">
                <a:solidFill>
                  <a:schemeClr val="tx2">
                    <a:lumMod val="10000"/>
                  </a:schemeClr>
                </a:solidFill>
                <a:effectLst/>
              </a:rPr>
              <a:t>Not less than 75 percent </a:t>
            </a:r>
            <a:r>
              <a:rPr lang="en-US" sz="1800" i="1" dirty="0">
                <a:solidFill>
                  <a:schemeClr val="tx2">
                    <a:lumMod val="10000"/>
                  </a:schemeClr>
                </a:solidFill>
                <a:effectLst/>
              </a:rPr>
              <a:t>of SCSEP funds made available through a grant must be used to pay PWFB.</a:t>
            </a:r>
          </a:p>
          <a:p>
            <a:pPr marL="845820" lvl="2" indent="-342900">
              <a:spcBef>
                <a:spcPts val="1000"/>
              </a:spcBef>
              <a:buClr>
                <a:srgbClr val="C00000"/>
              </a:buClr>
              <a:buFont typeface="Wingdings" panose="05000000000000000000" pitchFamily="2" charset="2"/>
              <a:buChar char="Ø"/>
            </a:pPr>
            <a:r>
              <a:rPr lang="en-US" b="1" dirty="0">
                <a:solidFill>
                  <a:schemeClr val="tx2">
                    <a:lumMod val="10000"/>
                  </a:schemeClr>
                </a:solidFill>
                <a:effectLst/>
              </a:rPr>
              <a:t>Waiver: </a:t>
            </a:r>
            <a:r>
              <a:rPr lang="en-US" sz="1800" i="1" dirty="0">
                <a:solidFill>
                  <a:schemeClr val="tx2">
                    <a:lumMod val="10000"/>
                  </a:schemeClr>
                </a:solidFill>
                <a:effectLst/>
              </a:rPr>
              <a:t>obtain prior approval to use not less than 65 percent of the grant funds to pay PWFB  </a:t>
            </a:r>
          </a:p>
          <a:p>
            <a:pPr marL="365760" lvl="1" indent="0">
              <a:buNone/>
            </a:pPr>
            <a:r>
              <a:rPr lang="en-US" sz="2000" b="1" dirty="0">
                <a:solidFill>
                  <a:schemeClr val="tx2">
                    <a:lumMod val="10000"/>
                  </a:schemeClr>
                </a:solidFill>
                <a:effectLst/>
              </a:rPr>
              <a:t>	 </a:t>
            </a:r>
          </a:p>
          <a:p>
            <a:pPr marL="365760" lvl="1" indent="0">
              <a:buNone/>
            </a:pPr>
            <a:endParaRPr lang="en-US" sz="2000" i="1" dirty="0"/>
          </a:p>
        </p:txBody>
      </p:sp>
      <p:sp>
        <p:nvSpPr>
          <p:cNvPr id="3" name="Slide Number Placeholder 2"/>
          <p:cNvSpPr>
            <a:spLocks noGrp="1"/>
          </p:cNvSpPr>
          <p:nvPr>
            <p:ph type="sldNum" sz="quarter" idx="4294967295"/>
          </p:nvPr>
        </p:nvSpPr>
        <p:spPr>
          <a:xfrm>
            <a:off x="8534400" y="6181725"/>
            <a:ext cx="609600" cy="457200"/>
          </a:xfrm>
        </p:spPr>
        <p:txBody>
          <a:bodyPr/>
          <a:lstStyle/>
          <a:p>
            <a:fld id="{39F6D10C-CCFF-4702-8CF9-D0CF86FD10E9}" type="slidenum">
              <a:rPr lang="en-US" smtClean="0"/>
              <a:t>92</a:t>
            </a:fld>
            <a:endParaRPr lang="en-US"/>
          </a:p>
        </p:txBody>
      </p:sp>
    </p:spTree>
    <p:extLst>
      <p:ext uri="{BB962C8B-B14F-4D97-AF65-F5344CB8AC3E}">
        <p14:creationId xmlns:p14="http://schemas.microsoft.com/office/powerpoint/2010/main" val="215135037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274320"/>
            <a:ext cx="8229600" cy="779417"/>
          </a:xfrm>
        </p:spPr>
        <p:txBody>
          <a:bodyPr>
            <a:normAutofit/>
          </a:bodyPr>
          <a:lstStyle/>
          <a:p>
            <a:pPr algn="ctr"/>
            <a:r>
              <a:rPr lang="en-US" sz="3600" cap="none" dirty="0">
                <a:solidFill>
                  <a:schemeClr val="accent1">
                    <a:lumMod val="75000"/>
                  </a:schemeClr>
                </a:solidFill>
                <a:effectLst/>
                <a:latin typeface="+mn-lt"/>
              </a:rPr>
              <a:t>Submission Confirmation Letter</a:t>
            </a:r>
          </a:p>
        </p:txBody>
      </p:sp>
      <p:sp>
        <p:nvSpPr>
          <p:cNvPr id="2" name="Content Placeholder 1"/>
          <p:cNvSpPr>
            <a:spLocks noGrp="1"/>
          </p:cNvSpPr>
          <p:nvPr>
            <p:ph idx="1"/>
          </p:nvPr>
        </p:nvSpPr>
        <p:spPr>
          <a:xfrm>
            <a:off x="418012" y="1294181"/>
            <a:ext cx="7811588" cy="4122550"/>
          </a:xfrm>
          <a:solidFill>
            <a:srgbClr val="FFFAB7">
              <a:alpha val="74902"/>
            </a:srgbClr>
          </a:solidFill>
          <a:effectLst>
            <a:outerShdw blurRad="50800" dist="50800" algn="ctr" rotWithShape="0">
              <a:srgbClr val="000000">
                <a:alpha val="43137"/>
              </a:srgbClr>
            </a:outerShdw>
          </a:effectLst>
        </p:spPr>
        <p:txBody>
          <a:bodyPr>
            <a:normAutofit/>
          </a:bodyPr>
          <a:lstStyle/>
          <a:p>
            <a:pPr marL="0" marR="0" indent="0">
              <a:spcBef>
                <a:spcPts val="0"/>
              </a:spcBef>
              <a:spcAft>
                <a:spcPts val="0"/>
              </a:spcAft>
              <a:buNone/>
            </a:pPr>
            <a:endParaRPr lang="en-US" sz="1600" dirty="0">
              <a:effectLst/>
              <a:latin typeface="Calibri"/>
              <a:ea typeface="Calibri"/>
              <a:cs typeface="Times New Roman"/>
            </a:endParaRPr>
          </a:p>
          <a:p>
            <a:pPr marL="0" marR="0" indent="0">
              <a:spcBef>
                <a:spcPts val="0"/>
              </a:spcBef>
              <a:spcAft>
                <a:spcPts val="0"/>
              </a:spcAft>
              <a:buNone/>
            </a:pPr>
            <a:r>
              <a:rPr lang="en-US" sz="1600" dirty="0">
                <a:effectLst/>
                <a:latin typeface="Calibri"/>
                <a:ea typeface="Calibri"/>
                <a:cs typeface="Times New Roman"/>
              </a:rPr>
              <a:t>From</a:t>
            </a:r>
            <a:r>
              <a:rPr lang="en-US" sz="1600" dirty="0">
                <a:solidFill>
                  <a:schemeClr val="accent3"/>
                </a:solidFill>
                <a:effectLst/>
                <a:latin typeface="Calibri"/>
                <a:ea typeface="Calibri"/>
                <a:cs typeface="Times New Roman"/>
              </a:rPr>
              <a:t>: </a:t>
            </a:r>
            <a:r>
              <a:rPr lang="en-US" sz="1600" u="sng" dirty="0">
                <a:solidFill>
                  <a:schemeClr val="accent3"/>
                </a:solidFill>
                <a:effectLst/>
                <a:latin typeface="Calibri"/>
                <a:ea typeface="Calibri"/>
                <a:cs typeface="Times New Roman"/>
                <a:hlinkClick r:id="rId2"/>
              </a:rPr>
              <a:t>etareporting.auto-email@dol.gov</a:t>
            </a:r>
            <a:r>
              <a:rPr lang="en-US" sz="1600" dirty="0">
                <a:solidFill>
                  <a:schemeClr val="accent3"/>
                </a:solidFill>
                <a:effectLst/>
                <a:latin typeface="Calibri"/>
                <a:ea typeface="Calibri"/>
                <a:cs typeface="Times New Roman"/>
              </a:rPr>
              <a:t> </a:t>
            </a:r>
            <a:r>
              <a:rPr lang="en-US" sz="1600" dirty="0">
                <a:effectLst/>
                <a:latin typeface="Calibri"/>
                <a:ea typeface="Calibri"/>
                <a:cs typeface="Times New Roman"/>
              </a:rPr>
              <a:t>[</a:t>
            </a:r>
            <a:r>
              <a:rPr lang="en-US" sz="1600" u="sng" dirty="0">
                <a:solidFill>
                  <a:srgbClr val="0000FF"/>
                </a:solidFill>
                <a:effectLst/>
                <a:latin typeface="Calibri"/>
                <a:ea typeface="Calibri"/>
                <a:cs typeface="Times New Roman"/>
                <a:hlinkClick r:id="rId2"/>
              </a:rPr>
              <a:t>mailto:etareporting.auto-email@dol.gov</a:t>
            </a:r>
            <a:r>
              <a:rPr lang="en-US" sz="1600" dirty="0">
                <a:effectLst/>
                <a:latin typeface="Calibri"/>
                <a:ea typeface="Calibri"/>
                <a:cs typeface="Times New Roman"/>
              </a:rPr>
              <a:t>] </a:t>
            </a:r>
          </a:p>
          <a:p>
            <a:pPr marL="0" marR="0" indent="0">
              <a:spcBef>
                <a:spcPts val="0"/>
              </a:spcBef>
              <a:spcAft>
                <a:spcPts val="0"/>
              </a:spcAft>
              <a:buNone/>
            </a:pPr>
            <a:r>
              <a:rPr lang="en-US" sz="1600" dirty="0">
                <a:effectLst/>
                <a:latin typeface="Calibri"/>
                <a:ea typeface="Calibri"/>
                <a:cs typeface="Times New Roman"/>
              </a:rPr>
              <a:t>Sent: Thursday, February 08, 2018 9:27 AM</a:t>
            </a:r>
          </a:p>
          <a:p>
            <a:pPr marL="0" marR="0" indent="0">
              <a:spcBef>
                <a:spcPts val="0"/>
              </a:spcBef>
              <a:spcAft>
                <a:spcPts val="0"/>
              </a:spcAft>
              <a:buNone/>
            </a:pPr>
            <a:r>
              <a:rPr lang="en-US" sz="1600" dirty="0">
                <a:effectLst/>
                <a:latin typeface="Calibri"/>
                <a:ea typeface="Calibri"/>
                <a:cs typeface="Times New Roman"/>
              </a:rPr>
              <a:t>To: Mathew, Joe - ETA</a:t>
            </a:r>
          </a:p>
          <a:p>
            <a:pPr marL="0" marR="0" indent="0">
              <a:spcBef>
                <a:spcPts val="0"/>
              </a:spcBef>
              <a:spcAft>
                <a:spcPts val="0"/>
              </a:spcAft>
              <a:buNone/>
            </a:pPr>
            <a:r>
              <a:rPr lang="en-US" sz="1600" dirty="0">
                <a:effectLst/>
                <a:latin typeface="Calibri"/>
                <a:ea typeface="Calibri"/>
                <a:cs typeface="Times New Roman"/>
              </a:rPr>
              <a:t> </a:t>
            </a:r>
            <a:endParaRPr lang="en-US" dirty="0">
              <a:effectLst/>
              <a:latin typeface="Calibri"/>
              <a:ea typeface="Calibri"/>
              <a:cs typeface="Times New Roman"/>
            </a:endParaRPr>
          </a:p>
          <a:p>
            <a:pPr marL="0" marR="0" indent="0">
              <a:spcBef>
                <a:spcPts val="0"/>
              </a:spcBef>
              <a:spcAft>
                <a:spcPts val="0"/>
              </a:spcAft>
              <a:buNone/>
            </a:pPr>
            <a:endParaRPr lang="en-US" sz="1600" dirty="0">
              <a:effectLst/>
              <a:latin typeface="Calibri"/>
              <a:ea typeface="Calibri"/>
              <a:cs typeface="Times New Roman"/>
            </a:endParaRPr>
          </a:p>
          <a:p>
            <a:pPr marL="0" marR="0" indent="0">
              <a:spcBef>
                <a:spcPts val="0"/>
              </a:spcBef>
              <a:spcAft>
                <a:spcPts val="0"/>
              </a:spcAft>
              <a:buNone/>
            </a:pPr>
            <a:r>
              <a:rPr lang="en-US" sz="1600" dirty="0">
                <a:effectLst/>
                <a:latin typeface="Calibri"/>
                <a:ea typeface="Calibri"/>
                <a:cs typeface="Times New Roman"/>
              </a:rPr>
              <a:t>	Subject: Submission confirmation of Closeout Report</a:t>
            </a:r>
          </a:p>
          <a:p>
            <a:pPr marL="0" marR="0" indent="0">
              <a:spcBef>
                <a:spcPts val="0"/>
              </a:spcBef>
              <a:spcAft>
                <a:spcPts val="0"/>
              </a:spcAft>
              <a:buNone/>
            </a:pPr>
            <a:r>
              <a:rPr lang="en-US" sz="1600" dirty="0">
                <a:effectLst/>
                <a:latin typeface="Calibri"/>
                <a:ea typeface="Calibri"/>
                <a:cs typeface="Times New Roman"/>
              </a:rPr>
              <a:t>	Please do not respond to this message!!!</a:t>
            </a:r>
          </a:p>
          <a:p>
            <a:pPr marL="0" marR="0" indent="0">
              <a:spcBef>
                <a:spcPts val="0"/>
              </a:spcBef>
              <a:spcAft>
                <a:spcPts val="0"/>
              </a:spcAft>
              <a:buNone/>
            </a:pPr>
            <a:r>
              <a:rPr lang="en-US" sz="1600" dirty="0">
                <a:effectLst/>
                <a:latin typeface="Calibri"/>
                <a:ea typeface="Calibri"/>
                <a:cs typeface="Times New Roman"/>
              </a:rPr>
              <a:t>	Closeout Report</a:t>
            </a:r>
          </a:p>
          <a:p>
            <a:pPr marL="0" marR="0" indent="0">
              <a:spcBef>
                <a:spcPts val="0"/>
              </a:spcBef>
              <a:spcAft>
                <a:spcPts val="0"/>
              </a:spcAft>
              <a:buNone/>
            </a:pPr>
            <a:r>
              <a:rPr lang="en-US" sz="1600" dirty="0">
                <a:effectLst/>
                <a:latin typeface="Calibri"/>
                <a:ea typeface="Calibri"/>
                <a:cs typeface="Times New Roman"/>
              </a:rPr>
              <a:t>	Grant Number: </a:t>
            </a:r>
            <a:r>
              <a:rPr lang="en-US" sz="1600" dirty="0">
                <a:effectLst/>
              </a:rPr>
              <a:t>AD222441460A0</a:t>
            </a:r>
          </a:p>
          <a:p>
            <a:pPr marL="0" marR="0" indent="0">
              <a:spcBef>
                <a:spcPts val="0"/>
              </a:spcBef>
              <a:spcAft>
                <a:spcPts val="0"/>
              </a:spcAft>
              <a:buNone/>
            </a:pPr>
            <a:r>
              <a:rPr lang="en-US" sz="1600" dirty="0">
                <a:effectLst/>
                <a:latin typeface="Calibri"/>
                <a:ea typeface="Calibri"/>
                <a:cs typeface="Times New Roman"/>
              </a:rPr>
              <a:t>	Has been successfully submitted on 9/30/17 09:26A.M.</a:t>
            </a:r>
          </a:p>
          <a:p>
            <a:pPr marL="0" marR="0" indent="0">
              <a:spcBef>
                <a:spcPts val="0"/>
              </a:spcBef>
              <a:spcAft>
                <a:spcPts val="0"/>
              </a:spcAft>
              <a:buNone/>
            </a:pPr>
            <a:r>
              <a:rPr lang="en-US" sz="1600" dirty="0">
                <a:effectLst/>
                <a:latin typeface="Calibri"/>
                <a:ea typeface="Calibri"/>
                <a:cs typeface="Times New Roman"/>
              </a:rPr>
              <a:t>	And is now certified</a:t>
            </a:r>
          </a:p>
          <a:p>
            <a:endParaRPr lang="en-US" dirty="0"/>
          </a:p>
        </p:txBody>
      </p:sp>
      <p:sp>
        <p:nvSpPr>
          <p:cNvPr id="3" name="Slide Number Placeholder 2"/>
          <p:cNvSpPr>
            <a:spLocks noGrp="1"/>
          </p:cNvSpPr>
          <p:nvPr>
            <p:ph type="sldNum" sz="quarter" idx="4294967295"/>
          </p:nvPr>
        </p:nvSpPr>
        <p:spPr>
          <a:xfrm>
            <a:off x="8534400" y="6181725"/>
            <a:ext cx="609600" cy="457200"/>
          </a:xfrm>
        </p:spPr>
        <p:txBody>
          <a:bodyPr>
            <a:normAutofit/>
          </a:bodyPr>
          <a:lstStyle/>
          <a:p>
            <a:fld id="{39F6D10C-CCFF-4702-8CF9-D0CF86FD10E9}" type="slidenum">
              <a:rPr lang="en-US" smtClean="0"/>
              <a:t>93</a:t>
            </a:fld>
            <a:endParaRPr lang="en-US"/>
          </a:p>
        </p:txBody>
      </p:sp>
    </p:spTree>
    <p:extLst>
      <p:ext uri="{BB962C8B-B14F-4D97-AF65-F5344CB8AC3E}">
        <p14:creationId xmlns:p14="http://schemas.microsoft.com/office/powerpoint/2010/main" val="25251130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98944" y="139336"/>
            <a:ext cx="7335456" cy="775063"/>
          </a:xfrm>
        </p:spPr>
        <p:txBody>
          <a:bodyPr>
            <a:normAutofit/>
          </a:bodyPr>
          <a:lstStyle/>
          <a:p>
            <a:pPr algn="ctr"/>
            <a:r>
              <a:rPr lang="en-US" sz="3600" cap="none" dirty="0">
                <a:solidFill>
                  <a:schemeClr val="accent1">
                    <a:lumMod val="75000"/>
                  </a:schemeClr>
                </a:solidFill>
                <a:effectLst/>
                <a:latin typeface="+mn-lt"/>
              </a:rPr>
              <a:t>Preliminary Settlement Letter</a:t>
            </a:r>
          </a:p>
        </p:txBody>
      </p:sp>
      <p:sp>
        <p:nvSpPr>
          <p:cNvPr id="2" name="Content Placeholder 1"/>
          <p:cNvSpPr>
            <a:spLocks noGrp="1"/>
          </p:cNvSpPr>
          <p:nvPr>
            <p:ph idx="1"/>
          </p:nvPr>
        </p:nvSpPr>
        <p:spPr>
          <a:xfrm>
            <a:off x="836023" y="1029484"/>
            <a:ext cx="7350034" cy="4970722"/>
          </a:xfrm>
          <a:solidFill>
            <a:srgbClr val="FFFAB7">
              <a:alpha val="75000"/>
            </a:srgbClr>
          </a:solidFill>
          <a:effectLst>
            <a:outerShdw blurRad="50800" dist="38100" algn="tl" rotWithShape="0">
              <a:prstClr val="black">
                <a:alpha val="40000"/>
              </a:prstClr>
            </a:outerShdw>
          </a:effectLst>
        </p:spPr>
        <p:txBody>
          <a:bodyPr lIns="182880" tIns="182880" rIns="182880">
            <a:noAutofit/>
          </a:bodyPr>
          <a:lstStyle/>
          <a:p>
            <a:pPr marL="0" indent="0">
              <a:lnSpc>
                <a:spcPct val="100000"/>
              </a:lnSpc>
              <a:spcBef>
                <a:spcPts val="0"/>
              </a:spcBef>
              <a:spcAft>
                <a:spcPts val="600"/>
              </a:spcAft>
              <a:buNone/>
            </a:pPr>
            <a:r>
              <a:rPr lang="en-US" sz="1400" dirty="0">
                <a:effectLst/>
              </a:rPr>
              <a:t>Dear Grantee,</a:t>
            </a:r>
          </a:p>
          <a:p>
            <a:pPr marL="0" indent="0">
              <a:lnSpc>
                <a:spcPct val="100000"/>
              </a:lnSpc>
              <a:spcBef>
                <a:spcPts val="0"/>
              </a:spcBef>
              <a:spcAft>
                <a:spcPts val="600"/>
              </a:spcAft>
              <a:buNone/>
            </a:pPr>
            <a:endParaRPr lang="en-US" sz="1400" dirty="0">
              <a:effectLst/>
            </a:endParaRPr>
          </a:p>
          <a:p>
            <a:pPr marL="0" indent="0">
              <a:lnSpc>
                <a:spcPct val="100000"/>
              </a:lnSpc>
              <a:spcBef>
                <a:spcPts val="0"/>
              </a:spcBef>
              <a:spcAft>
                <a:spcPts val="600"/>
              </a:spcAft>
              <a:buNone/>
            </a:pPr>
            <a:r>
              <a:rPr lang="en-US" sz="1400" dirty="0">
                <a:effectLst/>
              </a:rPr>
              <a:t>This letter is to notify you that the Department of Labor has closed grant number AD222441460A0  and no further costs may be charged to this agreement. The total amount of allowed Federal cost at the time of close is $21963109.4. At this time, no action is required by your organization. As specified at 29 CFR 95.72, 2 CFR 200.343 and 2 CFR 2900.15, this closeout does not affect:</a:t>
            </a:r>
            <a:br>
              <a:rPr lang="en-US" sz="1400" dirty="0">
                <a:effectLst/>
              </a:rPr>
            </a:br>
            <a:br>
              <a:rPr lang="en-US" sz="1400" dirty="0">
                <a:effectLst/>
              </a:rPr>
            </a:br>
            <a:r>
              <a:rPr lang="en-US" sz="1400" dirty="0">
                <a:effectLst/>
              </a:rPr>
              <a:t>1) ETA's right to disallow costs and recover funds on the basis of a later audit or other review; or</a:t>
            </a:r>
            <a:br>
              <a:rPr lang="en-US" sz="1400" dirty="0">
                <a:effectLst/>
              </a:rPr>
            </a:br>
            <a:br>
              <a:rPr lang="en-US" sz="1400" dirty="0">
                <a:effectLst/>
              </a:rPr>
            </a:br>
            <a:r>
              <a:rPr lang="en-US" sz="1400" dirty="0">
                <a:effectLst/>
              </a:rPr>
              <a:t>2) Your obligation to return any funds due to the Federal Government as a result of later refunds, corrections, or other transactions; or</a:t>
            </a:r>
            <a:br>
              <a:rPr lang="en-US" sz="1400" dirty="0">
                <a:effectLst/>
              </a:rPr>
            </a:br>
            <a:br>
              <a:rPr lang="en-US" sz="1400" dirty="0">
                <a:effectLst/>
              </a:rPr>
            </a:br>
            <a:r>
              <a:rPr lang="en-US" sz="1400" dirty="0">
                <a:effectLst/>
              </a:rPr>
              <a:t>3) Your responsibilities for retention and access requirements, real property and equipment management, and audit requirements, as specified at 2 CFR 200.343, 2 CFR 2900.15 , 29 CFR 95.53, 95.32, and 95.26 respectively.</a:t>
            </a:r>
            <a:br>
              <a:rPr lang="en-US" sz="1400" dirty="0">
                <a:effectLst/>
              </a:rPr>
            </a:br>
            <a:br>
              <a:rPr lang="en-US" sz="1400" dirty="0">
                <a:effectLst/>
              </a:rPr>
            </a:br>
            <a:r>
              <a:rPr lang="en-US" sz="1400" dirty="0">
                <a:effectLst/>
              </a:rPr>
              <a:t>Inquires regarding this closeout may be directed to the Resolution Specialist.</a:t>
            </a:r>
          </a:p>
          <a:p>
            <a:pPr marL="0" indent="0">
              <a:lnSpc>
                <a:spcPct val="100000"/>
              </a:lnSpc>
              <a:spcBef>
                <a:spcPts val="0"/>
              </a:spcBef>
              <a:spcAft>
                <a:spcPts val="600"/>
              </a:spcAft>
              <a:buNone/>
            </a:pPr>
            <a:endParaRPr lang="en-US" sz="1400" dirty="0">
              <a:effectLst/>
            </a:endParaRPr>
          </a:p>
          <a:p>
            <a:pPr marL="0" indent="0">
              <a:lnSpc>
                <a:spcPct val="100000"/>
              </a:lnSpc>
              <a:spcBef>
                <a:spcPts val="0"/>
              </a:spcBef>
              <a:spcAft>
                <a:spcPts val="600"/>
              </a:spcAft>
              <a:buNone/>
            </a:pPr>
            <a:r>
              <a:rPr lang="en-US" sz="1400" dirty="0">
                <a:effectLst/>
              </a:rPr>
              <a:t>Sincerely,  </a:t>
            </a:r>
            <a:endParaRPr lang="en-US" sz="600" dirty="0">
              <a:effectLst/>
            </a:endParaRPr>
          </a:p>
        </p:txBody>
      </p:sp>
      <p:sp>
        <p:nvSpPr>
          <p:cNvPr id="3" name="Slide Number Placeholder 2"/>
          <p:cNvSpPr>
            <a:spLocks noGrp="1"/>
          </p:cNvSpPr>
          <p:nvPr>
            <p:ph type="sldNum" sz="quarter" idx="4294967295"/>
          </p:nvPr>
        </p:nvSpPr>
        <p:spPr>
          <a:xfrm>
            <a:off x="8534400" y="6181725"/>
            <a:ext cx="609600" cy="457200"/>
          </a:xfrm>
        </p:spPr>
        <p:txBody>
          <a:bodyPr>
            <a:normAutofit/>
          </a:bodyPr>
          <a:lstStyle/>
          <a:p>
            <a:fld id="{39F6D10C-CCFF-4702-8CF9-D0CF86FD10E9}" type="slidenum">
              <a:rPr lang="en-US" smtClean="0"/>
              <a:t>94</a:t>
            </a:fld>
            <a:endParaRPr lang="en-US"/>
          </a:p>
        </p:txBody>
      </p:sp>
    </p:spTree>
    <p:extLst>
      <p:ext uri="{BB962C8B-B14F-4D97-AF65-F5344CB8AC3E}">
        <p14:creationId xmlns:p14="http://schemas.microsoft.com/office/powerpoint/2010/main" val="197249078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227909" y="64350"/>
            <a:ext cx="6987628" cy="954554"/>
          </a:xfrm>
        </p:spPr>
        <p:txBody>
          <a:bodyPr>
            <a:normAutofit/>
          </a:bodyPr>
          <a:lstStyle/>
          <a:p>
            <a:pPr algn="ctr"/>
            <a:r>
              <a:rPr lang="en-US" sz="4400" cap="none" dirty="0">
                <a:solidFill>
                  <a:schemeClr val="accent1">
                    <a:lumMod val="75000"/>
                  </a:schemeClr>
                </a:solidFill>
                <a:effectLst/>
                <a:latin typeface="+mn-lt"/>
              </a:rPr>
              <a:t>Closeout Actions</a:t>
            </a:r>
          </a:p>
        </p:txBody>
      </p:sp>
      <p:sp>
        <p:nvSpPr>
          <p:cNvPr id="8" name="Content Placeholder 7"/>
          <p:cNvSpPr>
            <a:spLocks noGrp="1"/>
          </p:cNvSpPr>
          <p:nvPr>
            <p:ph idx="1"/>
          </p:nvPr>
        </p:nvSpPr>
        <p:spPr>
          <a:xfrm>
            <a:off x="431074" y="1375956"/>
            <a:ext cx="7955280" cy="4406348"/>
          </a:xfrm>
        </p:spPr>
        <p:txBody>
          <a:bodyPr>
            <a:normAutofit/>
          </a:bodyPr>
          <a:lstStyle/>
          <a:p>
            <a:pPr marL="0" indent="0">
              <a:lnSpc>
                <a:spcPct val="100000"/>
              </a:lnSpc>
              <a:buClr>
                <a:schemeClr val="bg1">
                  <a:lumMod val="90000"/>
                </a:schemeClr>
              </a:buClr>
              <a:buNone/>
            </a:pPr>
            <a:r>
              <a:rPr lang="en-US" dirty="0">
                <a:solidFill>
                  <a:schemeClr val="tx2">
                    <a:lumMod val="10000"/>
                  </a:schemeClr>
                </a:solidFill>
                <a:effectLst/>
              </a:rPr>
              <a:t>The grantee must perform the following during closeout:</a:t>
            </a:r>
          </a:p>
          <a:p>
            <a:pPr lvl="1">
              <a:lnSpc>
                <a:spcPct val="100000"/>
              </a:lnSpc>
              <a:buClr>
                <a:srgbClr val="C00000"/>
              </a:buClr>
              <a:buFont typeface="Wingdings" panose="05000000000000000000" pitchFamily="2" charset="2"/>
              <a:buChar char="Ø"/>
            </a:pPr>
            <a:r>
              <a:rPr lang="en-US" sz="2000" dirty="0">
                <a:solidFill>
                  <a:schemeClr val="tx2">
                    <a:lumMod val="10000"/>
                  </a:schemeClr>
                </a:solidFill>
                <a:effectLst/>
              </a:rPr>
              <a:t> Liquidate all accrued expenditures</a:t>
            </a:r>
          </a:p>
          <a:p>
            <a:pPr lvl="1">
              <a:lnSpc>
                <a:spcPct val="100000"/>
              </a:lnSpc>
              <a:buClr>
                <a:srgbClr val="C00000"/>
              </a:buClr>
              <a:buFont typeface="Wingdings" panose="05000000000000000000" pitchFamily="2" charset="2"/>
              <a:buChar char="Ø"/>
            </a:pPr>
            <a:r>
              <a:rPr lang="en-US" sz="2000" dirty="0">
                <a:solidFill>
                  <a:schemeClr val="tx2">
                    <a:lumMod val="10000"/>
                  </a:schemeClr>
                </a:solidFill>
                <a:effectLst/>
              </a:rPr>
              <a:t> Submit all required closeout documents</a:t>
            </a:r>
          </a:p>
          <a:p>
            <a:pPr lvl="1">
              <a:lnSpc>
                <a:spcPct val="100000"/>
              </a:lnSpc>
              <a:buClr>
                <a:srgbClr val="C00000"/>
              </a:buClr>
              <a:buFont typeface="Wingdings" panose="05000000000000000000" pitchFamily="2" charset="2"/>
              <a:buChar char="Ø"/>
            </a:pPr>
            <a:r>
              <a:rPr lang="en-US" sz="2000" dirty="0">
                <a:solidFill>
                  <a:schemeClr val="tx2">
                    <a:lumMod val="10000"/>
                  </a:schemeClr>
                </a:solidFill>
                <a:effectLst/>
              </a:rPr>
              <a:t> Refund any obligated funds/ cash</a:t>
            </a:r>
          </a:p>
          <a:p>
            <a:pPr lvl="1">
              <a:lnSpc>
                <a:spcPct val="100000"/>
              </a:lnSpc>
              <a:buClr>
                <a:srgbClr val="C00000"/>
              </a:buClr>
              <a:buFont typeface="Wingdings" panose="05000000000000000000" pitchFamily="2" charset="2"/>
              <a:buChar char="Ø"/>
            </a:pPr>
            <a:r>
              <a:rPr lang="en-US" sz="2000" dirty="0">
                <a:solidFill>
                  <a:schemeClr val="tx2">
                    <a:lumMod val="10000"/>
                  </a:schemeClr>
                </a:solidFill>
                <a:effectLst/>
              </a:rPr>
              <a:t> Account for all real or personal property</a:t>
            </a:r>
          </a:p>
          <a:p>
            <a:pPr lvl="3">
              <a:buFont typeface="Arial" panose="020B0604020202020204" pitchFamily="34" charset="0"/>
              <a:buChar char="•"/>
            </a:pPr>
            <a:endParaRPr lang="en-US" sz="6000" dirty="0">
              <a:latin typeface="Open Sans Light"/>
            </a:endParaRPr>
          </a:p>
          <a:p>
            <a:pPr>
              <a:buClr>
                <a:schemeClr val="bg2">
                  <a:lumMod val="50000"/>
                </a:schemeClr>
              </a:buClr>
              <a:buFont typeface="Wingdings" panose="05000000000000000000" pitchFamily="2" charset="2"/>
              <a:buChar char="§"/>
            </a:pPr>
            <a:endParaRPr lang="en-US" dirty="0"/>
          </a:p>
        </p:txBody>
      </p:sp>
      <p:sp>
        <p:nvSpPr>
          <p:cNvPr id="3" name="Slide Number Placeholder 2"/>
          <p:cNvSpPr>
            <a:spLocks noGrp="1"/>
          </p:cNvSpPr>
          <p:nvPr>
            <p:ph type="sldNum" sz="quarter" idx="4294967295"/>
          </p:nvPr>
        </p:nvSpPr>
        <p:spPr>
          <a:xfrm>
            <a:off x="8534400" y="6181725"/>
            <a:ext cx="609600" cy="457200"/>
          </a:xfrm>
        </p:spPr>
        <p:txBody>
          <a:bodyPr/>
          <a:lstStyle/>
          <a:p>
            <a:fld id="{39F6D10C-CCFF-4702-8CF9-D0CF86FD10E9}" type="slidenum">
              <a:rPr lang="en-US" smtClean="0"/>
              <a:t>95</a:t>
            </a:fld>
            <a:endParaRPr lang="en-US"/>
          </a:p>
        </p:txBody>
      </p:sp>
    </p:spTree>
    <p:extLst>
      <p:ext uri="{BB962C8B-B14F-4D97-AF65-F5344CB8AC3E}">
        <p14:creationId xmlns:p14="http://schemas.microsoft.com/office/powerpoint/2010/main" val="369761128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069848" y="4876800"/>
            <a:ext cx="8229600" cy="1143000"/>
          </a:xfrm>
          <a:prstGeom prst="rect">
            <a:avLst/>
          </a:prstGeom>
        </p:spPr>
        <p:txBody>
          <a:bodyPr anchor="ctr">
            <a:normAutofit fontScale="97500"/>
          </a:bodyPr>
          <a:lstStyle>
            <a:lvl1pPr>
              <a:spcBef>
                <a:spcPct val="0"/>
              </a:spcBef>
              <a:buNone/>
              <a:defRPr kumimoji="0" sz="43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endParaRPr lang="en-US" dirty="0"/>
          </a:p>
        </p:txBody>
      </p:sp>
      <p:sp>
        <p:nvSpPr>
          <p:cNvPr id="2" name="Title 1"/>
          <p:cNvSpPr>
            <a:spLocks noGrp="1"/>
          </p:cNvSpPr>
          <p:nvPr>
            <p:ph type="title"/>
          </p:nvPr>
        </p:nvSpPr>
        <p:spPr>
          <a:xfrm>
            <a:off x="963386" y="342900"/>
            <a:ext cx="7239000" cy="824049"/>
          </a:xfrm>
        </p:spPr>
        <p:txBody>
          <a:bodyPr>
            <a:noAutofit/>
          </a:bodyPr>
          <a:lstStyle/>
          <a:p>
            <a:pPr algn="l"/>
            <a:r>
              <a:rPr lang="en-US" sz="4000" cap="none" dirty="0">
                <a:solidFill>
                  <a:schemeClr val="accent1">
                    <a:lumMod val="75000"/>
                  </a:schemeClr>
                </a:solidFill>
                <a:effectLst/>
                <a:latin typeface="+mn-lt"/>
              </a:rPr>
              <a:t>Common Misunderstandings</a:t>
            </a:r>
          </a:p>
        </p:txBody>
      </p:sp>
      <p:sp>
        <p:nvSpPr>
          <p:cNvPr id="3" name="Content Placeholder 2"/>
          <p:cNvSpPr>
            <a:spLocks noGrp="1"/>
          </p:cNvSpPr>
          <p:nvPr>
            <p:ph idx="1"/>
          </p:nvPr>
        </p:nvSpPr>
        <p:spPr>
          <a:xfrm>
            <a:off x="562792" y="1421674"/>
            <a:ext cx="7848600" cy="3886200"/>
          </a:xfrm>
        </p:spPr>
        <p:txBody>
          <a:bodyPr/>
          <a:lstStyle/>
          <a:p>
            <a:pPr>
              <a:lnSpc>
                <a:spcPct val="100000"/>
              </a:lnSpc>
              <a:spcBef>
                <a:spcPts val="0"/>
              </a:spcBef>
              <a:spcAft>
                <a:spcPts val="2400"/>
              </a:spcAft>
            </a:pPr>
            <a:r>
              <a:rPr lang="en-US" dirty="0">
                <a:solidFill>
                  <a:schemeClr val="tx2">
                    <a:lumMod val="10000"/>
                  </a:schemeClr>
                </a:solidFill>
                <a:effectLst/>
              </a:rPr>
              <a:t>Expenditure amount higher than drawdown amount.  </a:t>
            </a:r>
          </a:p>
          <a:p>
            <a:pPr marL="0" indent="0">
              <a:lnSpc>
                <a:spcPct val="100000"/>
              </a:lnSpc>
              <a:spcBef>
                <a:spcPts val="0"/>
              </a:spcBef>
              <a:spcAft>
                <a:spcPts val="2400"/>
              </a:spcAft>
              <a:buNone/>
            </a:pPr>
            <a:r>
              <a:rPr lang="en-US" dirty="0">
                <a:solidFill>
                  <a:schemeClr val="tx2">
                    <a:lumMod val="10000"/>
                  </a:schemeClr>
                </a:solidFill>
                <a:effectLst/>
              </a:rPr>
              <a:t>		</a:t>
            </a:r>
            <a:r>
              <a:rPr lang="en-US" dirty="0">
                <a:solidFill>
                  <a:srgbClr val="C00000"/>
                </a:solidFill>
                <a:effectLst/>
              </a:rPr>
              <a:t>*</a:t>
            </a:r>
            <a:r>
              <a:rPr lang="en-US" dirty="0">
                <a:solidFill>
                  <a:schemeClr val="tx2">
                    <a:lumMod val="10000"/>
                  </a:schemeClr>
                </a:solidFill>
                <a:effectLst/>
              </a:rPr>
              <a:t>They need to match</a:t>
            </a:r>
            <a:r>
              <a:rPr lang="en-US" dirty="0">
                <a:solidFill>
                  <a:srgbClr val="C00000"/>
                </a:solidFill>
                <a:effectLst/>
              </a:rPr>
              <a:t>*</a:t>
            </a:r>
          </a:p>
          <a:p>
            <a:pPr>
              <a:lnSpc>
                <a:spcPct val="100000"/>
              </a:lnSpc>
              <a:spcBef>
                <a:spcPts val="0"/>
              </a:spcBef>
              <a:spcAft>
                <a:spcPts val="2400"/>
              </a:spcAft>
            </a:pPr>
            <a:r>
              <a:rPr lang="en-US" dirty="0">
                <a:solidFill>
                  <a:schemeClr val="tx2">
                    <a:lumMod val="10000"/>
                  </a:schemeClr>
                </a:solidFill>
                <a:effectLst/>
              </a:rPr>
              <a:t>Completing the equipment form correctly.</a:t>
            </a:r>
          </a:p>
          <a:p>
            <a:pPr>
              <a:lnSpc>
                <a:spcPct val="100000"/>
              </a:lnSpc>
              <a:spcBef>
                <a:spcPts val="0"/>
              </a:spcBef>
              <a:spcAft>
                <a:spcPts val="2400"/>
              </a:spcAft>
            </a:pPr>
            <a:r>
              <a:rPr lang="en-US" dirty="0">
                <a:solidFill>
                  <a:schemeClr val="tx2">
                    <a:lumMod val="10000"/>
                  </a:schemeClr>
                </a:solidFill>
                <a:effectLst/>
              </a:rPr>
              <a:t>All required forms and documents to be submitted.</a:t>
            </a:r>
          </a:p>
          <a:p>
            <a:endParaRPr lang="en-US" dirty="0"/>
          </a:p>
        </p:txBody>
      </p:sp>
    </p:spTree>
    <p:extLst>
      <p:ext uri="{BB962C8B-B14F-4D97-AF65-F5344CB8AC3E}">
        <p14:creationId xmlns:p14="http://schemas.microsoft.com/office/powerpoint/2010/main" val="20999509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40229" y="366648"/>
            <a:ext cx="7933507" cy="671849"/>
          </a:xfrm>
        </p:spPr>
        <p:txBody>
          <a:bodyPr>
            <a:normAutofit/>
          </a:bodyPr>
          <a:lstStyle/>
          <a:p>
            <a:pPr algn="l"/>
            <a:r>
              <a:rPr lang="en-US" sz="3200" cap="none" dirty="0">
                <a:solidFill>
                  <a:schemeClr val="accent1">
                    <a:lumMod val="75000"/>
                  </a:schemeClr>
                </a:solidFill>
                <a:effectLst/>
                <a:latin typeface="+mn-lt"/>
              </a:rPr>
              <a:t>Common Issues That Delay Closeout</a:t>
            </a:r>
          </a:p>
        </p:txBody>
      </p:sp>
      <p:sp>
        <p:nvSpPr>
          <p:cNvPr id="2" name="Content Placeholder 1"/>
          <p:cNvSpPr>
            <a:spLocks noGrp="1"/>
          </p:cNvSpPr>
          <p:nvPr>
            <p:ph idx="1"/>
          </p:nvPr>
        </p:nvSpPr>
        <p:spPr>
          <a:xfrm>
            <a:off x="472440" y="1624148"/>
            <a:ext cx="7738533" cy="4367349"/>
          </a:xfrm>
        </p:spPr>
        <p:txBody>
          <a:bodyPr>
            <a:normAutofit/>
          </a:bodyPr>
          <a:lstStyle/>
          <a:p>
            <a:r>
              <a:rPr lang="en-US" dirty="0">
                <a:solidFill>
                  <a:schemeClr val="tx2">
                    <a:lumMod val="10000"/>
                  </a:schemeClr>
                </a:solidFill>
                <a:effectLst/>
              </a:rPr>
              <a:t>Non-responsive grantees</a:t>
            </a:r>
          </a:p>
          <a:p>
            <a:r>
              <a:rPr lang="en-US" dirty="0">
                <a:solidFill>
                  <a:schemeClr val="tx2">
                    <a:lumMod val="10000"/>
                  </a:schemeClr>
                </a:solidFill>
                <a:effectLst/>
              </a:rPr>
              <a:t>Refunds</a:t>
            </a:r>
          </a:p>
          <a:p>
            <a:r>
              <a:rPr lang="en-US" dirty="0">
                <a:solidFill>
                  <a:schemeClr val="tx2">
                    <a:lumMod val="10000"/>
                  </a:schemeClr>
                </a:solidFill>
                <a:effectLst/>
              </a:rPr>
              <a:t>Equipment disposition</a:t>
            </a:r>
          </a:p>
          <a:p>
            <a:r>
              <a:rPr lang="en-US" dirty="0">
                <a:solidFill>
                  <a:schemeClr val="tx2">
                    <a:lumMod val="10000"/>
                  </a:schemeClr>
                </a:solidFill>
                <a:effectLst/>
              </a:rPr>
              <a:t>9130 issues</a:t>
            </a:r>
          </a:p>
          <a:p>
            <a:r>
              <a:rPr lang="en-US" dirty="0">
                <a:solidFill>
                  <a:schemeClr val="tx2">
                    <a:lumMod val="10000"/>
                  </a:schemeClr>
                </a:solidFill>
                <a:effectLst/>
              </a:rPr>
              <a:t>Administrative cost issues</a:t>
            </a:r>
          </a:p>
          <a:p>
            <a:r>
              <a:rPr lang="en-US" dirty="0">
                <a:solidFill>
                  <a:schemeClr val="tx2">
                    <a:lumMod val="10000"/>
                  </a:schemeClr>
                </a:solidFill>
                <a:effectLst/>
              </a:rPr>
              <a:t>Indirect cost issues</a:t>
            </a:r>
          </a:p>
          <a:p>
            <a:r>
              <a:rPr lang="en-US" dirty="0">
                <a:solidFill>
                  <a:schemeClr val="tx2">
                    <a:lumMod val="10000"/>
                  </a:schemeClr>
                </a:solidFill>
                <a:effectLst/>
              </a:rPr>
              <a:t>Question and disallowed costs/ID’s and FD’s</a:t>
            </a:r>
          </a:p>
          <a:p>
            <a:pPr marL="0" indent="0">
              <a:buNone/>
            </a:pPr>
            <a:endParaRPr lang="en-US" dirty="0"/>
          </a:p>
          <a:p>
            <a:endParaRPr lang="en-US" dirty="0"/>
          </a:p>
        </p:txBody>
      </p:sp>
      <p:sp>
        <p:nvSpPr>
          <p:cNvPr id="3" name="Slide Number Placeholder 2"/>
          <p:cNvSpPr>
            <a:spLocks noGrp="1"/>
          </p:cNvSpPr>
          <p:nvPr>
            <p:ph type="sldNum" sz="quarter" idx="4294967295"/>
          </p:nvPr>
        </p:nvSpPr>
        <p:spPr>
          <a:xfrm>
            <a:off x="8534400" y="6181725"/>
            <a:ext cx="609600" cy="457200"/>
          </a:xfrm>
        </p:spPr>
        <p:txBody>
          <a:bodyPr>
            <a:normAutofit/>
          </a:bodyPr>
          <a:lstStyle/>
          <a:p>
            <a:fld id="{39F6D10C-CCFF-4702-8CF9-D0CF86FD10E9}" type="slidenum">
              <a:rPr lang="en-US" smtClean="0"/>
              <a:t>97</a:t>
            </a:fld>
            <a:endParaRPr lang="en-US"/>
          </a:p>
        </p:txBody>
      </p:sp>
    </p:spTree>
    <p:extLst>
      <p:ext uri="{BB962C8B-B14F-4D97-AF65-F5344CB8AC3E}">
        <p14:creationId xmlns:p14="http://schemas.microsoft.com/office/powerpoint/2010/main" val="71786071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1367246" y="0"/>
            <a:ext cx="6078583" cy="949234"/>
          </a:xfrm>
        </p:spPr>
        <p:txBody>
          <a:bodyPr>
            <a:normAutofit/>
          </a:bodyPr>
          <a:lstStyle/>
          <a:p>
            <a:pPr algn="ctr"/>
            <a:r>
              <a:rPr lang="en-US" sz="4400" cap="none" dirty="0">
                <a:solidFill>
                  <a:schemeClr val="accent1">
                    <a:lumMod val="75000"/>
                  </a:schemeClr>
                </a:solidFill>
                <a:effectLst/>
                <a:latin typeface="+mn-lt"/>
              </a:rPr>
              <a:t>Refunds</a:t>
            </a:r>
            <a:endParaRPr lang="en-US" sz="3600" cap="none" dirty="0">
              <a:solidFill>
                <a:schemeClr val="accent1">
                  <a:lumMod val="75000"/>
                </a:schemeClr>
              </a:solidFill>
              <a:effectLst/>
              <a:latin typeface="+mn-lt"/>
            </a:endParaRPr>
          </a:p>
        </p:txBody>
      </p:sp>
      <p:sp>
        <p:nvSpPr>
          <p:cNvPr id="9" name="Text Placeholder 8"/>
          <p:cNvSpPr>
            <a:spLocks noGrp="1"/>
          </p:cNvSpPr>
          <p:nvPr>
            <p:ph idx="1"/>
          </p:nvPr>
        </p:nvSpPr>
        <p:spPr>
          <a:xfrm>
            <a:off x="680357" y="1463040"/>
            <a:ext cx="7757160" cy="4191000"/>
          </a:xfrm>
        </p:spPr>
        <p:txBody>
          <a:bodyPr>
            <a:normAutofit fontScale="85000" lnSpcReduction="10000"/>
          </a:bodyPr>
          <a:lstStyle/>
          <a:p>
            <a:pPr>
              <a:lnSpc>
                <a:spcPct val="100000"/>
              </a:lnSpc>
              <a:spcBef>
                <a:spcPts val="0"/>
              </a:spcBef>
              <a:spcAft>
                <a:spcPts val="2400"/>
              </a:spcAft>
            </a:pPr>
            <a:r>
              <a:rPr lang="en-US" dirty="0">
                <a:solidFill>
                  <a:schemeClr val="tx2">
                    <a:lumMod val="10000"/>
                  </a:schemeClr>
                </a:solidFill>
                <a:effectLst/>
              </a:rPr>
              <a:t>2 CFR 200.343 (d)</a:t>
            </a:r>
          </a:p>
          <a:p>
            <a:pPr>
              <a:lnSpc>
                <a:spcPct val="100000"/>
              </a:lnSpc>
              <a:spcBef>
                <a:spcPts val="0"/>
              </a:spcBef>
              <a:spcAft>
                <a:spcPts val="2400"/>
              </a:spcAft>
            </a:pPr>
            <a:r>
              <a:rPr lang="en-US" dirty="0">
                <a:solidFill>
                  <a:schemeClr val="tx2">
                    <a:lumMod val="10000"/>
                  </a:schemeClr>
                </a:solidFill>
                <a:effectLst/>
              </a:rPr>
              <a:t>Grant closeout does not affect recipients obligation to return funds due to DOL as a result of refund.</a:t>
            </a:r>
          </a:p>
          <a:p>
            <a:pPr>
              <a:lnSpc>
                <a:spcPct val="100000"/>
              </a:lnSpc>
              <a:spcBef>
                <a:spcPts val="0"/>
              </a:spcBef>
              <a:spcAft>
                <a:spcPts val="2400"/>
              </a:spcAft>
            </a:pPr>
            <a:r>
              <a:rPr lang="en-US" dirty="0">
                <a:solidFill>
                  <a:schemeClr val="tx2">
                    <a:lumMod val="10000"/>
                  </a:schemeClr>
                </a:solidFill>
                <a:effectLst/>
              </a:rPr>
              <a:t>Prompt refund of any balances of unobligated funds.</a:t>
            </a:r>
          </a:p>
          <a:p>
            <a:pPr>
              <a:lnSpc>
                <a:spcPct val="100000"/>
              </a:lnSpc>
              <a:spcBef>
                <a:spcPts val="0"/>
              </a:spcBef>
              <a:spcAft>
                <a:spcPts val="2400"/>
              </a:spcAft>
            </a:pPr>
            <a:r>
              <a:rPr lang="en-US" dirty="0">
                <a:solidFill>
                  <a:schemeClr val="tx2">
                    <a:lumMod val="10000"/>
                  </a:schemeClr>
                </a:solidFill>
                <a:effectLst/>
              </a:rPr>
              <a:t>Refunds may require revising final expenditure report.</a:t>
            </a:r>
          </a:p>
          <a:p>
            <a:pPr>
              <a:lnSpc>
                <a:spcPct val="100000"/>
              </a:lnSpc>
              <a:spcBef>
                <a:spcPts val="0"/>
              </a:spcBef>
              <a:spcAft>
                <a:spcPts val="2400"/>
              </a:spcAft>
            </a:pPr>
            <a:r>
              <a:rPr lang="en-US" dirty="0">
                <a:solidFill>
                  <a:schemeClr val="tx2">
                    <a:lumMod val="10000"/>
                  </a:schemeClr>
                </a:solidFill>
                <a:effectLst/>
              </a:rPr>
              <a:t>Refunds can be submitted electronically through PMS or </a:t>
            </a:r>
            <a:r>
              <a:rPr lang="en-US" dirty="0" err="1">
                <a:solidFill>
                  <a:schemeClr val="tx2">
                    <a:lumMod val="10000"/>
                  </a:schemeClr>
                </a:solidFill>
                <a:effectLst/>
              </a:rPr>
              <a:t>Pay.Gov</a:t>
            </a:r>
            <a:endParaRPr lang="en-US" dirty="0">
              <a:solidFill>
                <a:schemeClr val="tx2">
                  <a:lumMod val="10000"/>
                </a:schemeClr>
              </a:solidFill>
              <a:effectLst/>
            </a:endParaRPr>
          </a:p>
          <a:p>
            <a:pPr marL="457200" indent="-457200">
              <a:lnSpc>
                <a:spcPct val="100000"/>
              </a:lnSpc>
              <a:spcBef>
                <a:spcPts val="0"/>
              </a:spcBef>
              <a:spcAft>
                <a:spcPts val="2400"/>
              </a:spcAft>
              <a:buFont typeface="Arial" panose="020B0604020202020204" pitchFamily="34" charset="0"/>
              <a:buChar char="•"/>
            </a:pPr>
            <a:endParaRPr lang="en-US" dirty="0"/>
          </a:p>
        </p:txBody>
      </p:sp>
    </p:spTree>
    <p:extLst>
      <p:ext uri="{BB962C8B-B14F-4D97-AF65-F5344CB8AC3E}">
        <p14:creationId xmlns:p14="http://schemas.microsoft.com/office/powerpoint/2010/main" val="2579722038"/>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1143000" y="1295400"/>
            <a:ext cx="8001000" cy="5257800"/>
          </a:xfrm>
          <a:prstGeom prst="rect">
            <a:avLst/>
          </a:prstGeom>
        </p:spPr>
        <p:txBody>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endParaRPr lang="en-US" sz="3000" dirty="0"/>
          </a:p>
        </p:txBody>
      </p:sp>
      <p:sp>
        <p:nvSpPr>
          <p:cNvPr id="2" name="Title 1"/>
          <p:cNvSpPr>
            <a:spLocks noGrp="1"/>
          </p:cNvSpPr>
          <p:nvPr>
            <p:ph type="title"/>
          </p:nvPr>
        </p:nvSpPr>
        <p:spPr>
          <a:xfrm>
            <a:off x="674915" y="311489"/>
            <a:ext cx="8229600" cy="792162"/>
          </a:xfrm>
        </p:spPr>
        <p:txBody>
          <a:bodyPr>
            <a:normAutofit/>
          </a:bodyPr>
          <a:lstStyle/>
          <a:p>
            <a:pPr algn="ctr"/>
            <a:r>
              <a:rPr lang="en-US" sz="4000" cap="none" dirty="0">
                <a:solidFill>
                  <a:schemeClr val="accent1">
                    <a:lumMod val="75000"/>
                  </a:schemeClr>
                </a:solidFill>
                <a:effectLst/>
                <a:latin typeface="+mn-lt"/>
              </a:rPr>
              <a:t>Frequently Asked Questions</a:t>
            </a:r>
          </a:p>
        </p:txBody>
      </p:sp>
      <p:sp>
        <p:nvSpPr>
          <p:cNvPr id="3" name="Content Placeholder 2"/>
          <p:cNvSpPr>
            <a:spLocks noGrp="1"/>
          </p:cNvSpPr>
          <p:nvPr>
            <p:ph idx="1"/>
          </p:nvPr>
        </p:nvSpPr>
        <p:spPr>
          <a:xfrm>
            <a:off x="674915" y="1418951"/>
            <a:ext cx="7728856" cy="4546419"/>
          </a:xfrm>
        </p:spPr>
        <p:txBody>
          <a:bodyPr>
            <a:normAutofit fontScale="85000" lnSpcReduction="10000"/>
          </a:bodyPr>
          <a:lstStyle/>
          <a:p>
            <a:pPr>
              <a:lnSpc>
                <a:spcPct val="110000"/>
              </a:lnSpc>
            </a:pPr>
            <a:r>
              <a:rPr lang="en-US" sz="3200" dirty="0">
                <a:solidFill>
                  <a:schemeClr val="tx2">
                    <a:lumMod val="10000"/>
                  </a:schemeClr>
                </a:solidFill>
                <a:effectLst/>
              </a:rPr>
              <a:t>Does marking “Yes” on Box 6 on the ETA 9130 trigger the closeout process?</a:t>
            </a:r>
          </a:p>
          <a:p>
            <a:pPr>
              <a:lnSpc>
                <a:spcPct val="110000"/>
              </a:lnSpc>
            </a:pPr>
            <a:r>
              <a:rPr lang="en-US" sz="3200" dirty="0">
                <a:solidFill>
                  <a:schemeClr val="tx2">
                    <a:lumMod val="10000"/>
                  </a:schemeClr>
                </a:solidFill>
                <a:effectLst/>
              </a:rPr>
              <a:t>Grant ends June 30, 2019, when does the grantee need to submit the final 9130 and the Closeout 9130?</a:t>
            </a:r>
          </a:p>
          <a:p>
            <a:pPr marL="1023938" lvl="2" indent="-457200">
              <a:lnSpc>
                <a:spcPct val="110000"/>
              </a:lnSpc>
              <a:buClr>
                <a:srgbClr val="C00000"/>
              </a:buClr>
              <a:buFont typeface="Wingdings" panose="05000000000000000000" pitchFamily="2" charset="2"/>
              <a:buChar char="Ø"/>
            </a:pPr>
            <a:r>
              <a:rPr lang="en-US" sz="3200" b="1" dirty="0">
                <a:solidFill>
                  <a:schemeClr val="tx2">
                    <a:lumMod val="10000"/>
                  </a:schemeClr>
                </a:solidFill>
                <a:effectLst/>
              </a:rPr>
              <a:t>August 14, 2019/September 30, 2019</a:t>
            </a:r>
          </a:p>
          <a:p>
            <a:pPr>
              <a:lnSpc>
                <a:spcPct val="110000"/>
              </a:lnSpc>
            </a:pPr>
            <a:r>
              <a:rPr lang="en-US" sz="3200" dirty="0">
                <a:solidFill>
                  <a:schemeClr val="tx2">
                    <a:lumMod val="10000"/>
                  </a:schemeClr>
                </a:solidFill>
                <a:effectLst/>
              </a:rPr>
              <a:t>When is the last time I can draw down funds?</a:t>
            </a:r>
          </a:p>
          <a:p>
            <a:pPr marL="1023938" lvl="2" indent="-457200">
              <a:lnSpc>
                <a:spcPct val="110000"/>
              </a:lnSpc>
              <a:buClr>
                <a:srgbClr val="C00000"/>
              </a:buClr>
              <a:buFont typeface="Wingdings" panose="05000000000000000000" pitchFamily="2" charset="2"/>
              <a:buChar char="Ø"/>
            </a:pPr>
            <a:r>
              <a:rPr lang="en-US" sz="3200" b="1" dirty="0">
                <a:solidFill>
                  <a:schemeClr val="tx2">
                    <a:lumMod val="10000"/>
                  </a:schemeClr>
                </a:solidFill>
                <a:effectLst/>
              </a:rPr>
              <a:t>September 30, 2019</a:t>
            </a:r>
          </a:p>
          <a:p>
            <a:pPr marL="0" indent="0">
              <a:buNone/>
            </a:pPr>
            <a:endParaRPr lang="en-US" dirty="0">
              <a:solidFill>
                <a:schemeClr val="tx2">
                  <a:lumMod val="10000"/>
                </a:schemeClr>
              </a:solidFill>
              <a:effectLst/>
            </a:endParaRPr>
          </a:p>
          <a:p>
            <a:endParaRPr lang="en-US" dirty="0"/>
          </a:p>
        </p:txBody>
      </p:sp>
    </p:spTree>
    <p:extLst>
      <p:ext uri="{BB962C8B-B14F-4D97-AF65-F5344CB8AC3E}">
        <p14:creationId xmlns:p14="http://schemas.microsoft.com/office/powerpoint/2010/main" val="84859250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quot;/&gt;&lt;property id=&quot;20307&quot; value=&quot;414&quot;/&gt;&lt;/object&gt;&lt;object type=&quot;3&quot; unique_id=&quot;10004&quot;&gt;&lt;property id=&quot;20148&quot; value=&quot;5&quot;/&gt;&lt;property id=&quot;20300&quot; value=&quot;Slide 2 - &amp;quot;GRANT MANAGEMENT ESSENTIALS&amp;quot;&quot;/&gt;&lt;property id=&quot;20307&quot; value=&quot;339&quot;/&gt;&lt;/object&gt;&lt;object type=&quot;3&quot; unique_id=&quot;10005&quot;&gt;&lt;property id=&quot;20148&quot; value=&quot;5&quot;/&gt;&lt;property id=&quot;20300&quot; value=&quot;Slide 3&quot;/&gt;&lt;property id=&quot;20307&quot; value=&quot;280&quot;/&gt;&lt;/object&gt;&lt;object type=&quot;3&quot; unique_id=&quot;10006&quot;&gt;&lt;property id=&quot;20148&quot; value=&quot;5&quot;/&gt;&lt;property id=&quot;20300&quot; value=&quot;Slide 4&quot;/&gt;&lt;property id=&quot;20307&quot; value=&quot;290&quot;/&gt;&lt;/object&gt;&lt;object type=&quot;3&quot; unique_id=&quot;10007&quot;&gt;&lt;property id=&quot;20148&quot; value=&quot;5&quot;/&gt;&lt;property id=&quot;20300&quot; value=&quot;Slide 5&quot;/&gt;&lt;property id=&quot;20307&quot; value=&quot;345&quot;/&gt;&lt;/object&gt;&lt;object type=&quot;3&quot; unique_id=&quot;10008&quot;&gt;&lt;property id=&quot;20148&quot; value=&quot;5&quot;/&gt;&lt;property id=&quot;20300&quot; value=&quot;Slide 6 - &amp;quot;Who is Responsible for Financial Management?&amp;quot;&quot;/&gt;&lt;property id=&quot;20307&quot; value=&quot;403&quot;/&gt;&lt;/object&gt;&lt;object type=&quot;3&quot; unique_id=&quot;10009&quot;&gt;&lt;property id=&quot;20148&quot; value=&quot;5&quot;/&gt;&lt;property id=&quot;20300&quot; value=&quot;Slide 7&quot;/&gt;&lt;property id=&quot;20307&quot; value=&quot;340&quot;/&gt;&lt;/object&gt;&lt;object type=&quot;3&quot; unique_id=&quot;10010&quot;&gt;&lt;property id=&quot;20148&quot; value=&quot;5&quot;/&gt;&lt;property id=&quot;20300&quot; value=&quot;Slide 8 - &amp;quot;Applicability&amp;quot;&quot;/&gt;&lt;property id=&quot;20307&quot; value=&quot;348&quot;/&gt;&lt;/object&gt;&lt;object type=&quot;3&quot; unique_id=&quot;10011&quot;&gt;&lt;property id=&quot;20148&quot; value=&quot;5&quot;/&gt;&lt;property id=&quot;20300&quot; value=&quot;Slide 9 - &amp;quot;Authorization vs. Appropriation&amp;quot;&quot;/&gt;&lt;property id=&quot;20307&quot; value=&quot;349&quot;/&gt;&lt;/object&gt;&lt;object type=&quot;3&quot; unique_id=&quot;10012&quot;&gt;&lt;property id=&quot;20148&quot; value=&quot;5&quot;/&gt;&lt;property id=&quot;20300&quot; value=&quot;Slide 10 - &amp;quot;DOL Exceptions &amp;quot;&quot;/&gt;&lt;property id=&quot;20307&quot; value=&quot;350&quot;/&gt;&lt;/object&gt;&lt;object type=&quot;3&quot; unique_id=&quot;10013&quot;&gt;&lt;property id=&quot;20148&quot; value=&quot;5&quot;/&gt;&lt;property id=&quot;20300&quot; value=&quot;Slide 11 - &amp;quot;Non-Federal Entity Only applicable to DOL grants&amp;quot;&quot;/&gt;&lt;property id=&quot;20307&quot; value=&quot;351&quot;/&gt;&lt;/object&gt;&lt;object type=&quot;3&quot; unique_id=&quot;10014&quot;&gt;&lt;property id=&quot;20148&quot; value=&quot;5&quot;/&gt;&lt;property id=&quot;20300&quot; value=&quot;Slide 12 - &amp;quot;Pass Through Entity &amp;amp; Subrecipient &amp;quot;&quot;/&gt;&lt;property id=&quot;20307&quot; value=&quot;352&quot;/&gt;&lt;/object&gt;&lt;object type=&quot;3&quot; unique_id=&quot;10015&quot;&gt;&lt;property id=&quot;20148&quot; value=&quot;5&quot;/&gt;&lt;property id=&quot;20300&quot; value=&quot;Slide 13&quot;/&gt;&lt;property id=&quot;20307&quot; value=&quot;410&quot;/&gt;&lt;/object&gt;&lt;object type=&quot;3&quot; unique_id=&quot;10016&quot;&gt;&lt;property id=&quot;20148&quot; value=&quot;5&quot;/&gt;&lt;property id=&quot;20300&quot; value=&quot;Slide 14 - &amp;quot;Standards for Financial  and  Program Management &amp;quot;&quot;/&gt;&lt;property id=&quot;20307&quot; value=&quot;353&quot;/&gt;&lt;/object&gt;&lt;object type=&quot;3&quot; unique_id=&quot;10017&quot;&gt;&lt;property id=&quot;20148&quot; value=&quot;5&quot;/&gt;&lt;property id=&quot;20300&quot; value=&quot;Slide 15 - &amp;quot;Standards for Financial and Program Management&amp;quot;&quot;/&gt;&lt;property id=&quot;20307&quot; value=&quot;354&quot;/&gt;&lt;/object&gt;&lt;object type=&quot;3&quot; unique_id=&quot;10018&quot;&gt;&lt;property id=&quot;20148&quot; value=&quot;5&quot;/&gt;&lt;property id=&quot;20300&quot; value=&quot;Slide 16 - &amp;quot;Financial Management Systems&amp;quot;&quot;/&gt;&lt;property id=&quot;20307&quot; value=&quot;355&quot;/&gt;&lt;/object&gt;&lt;object type=&quot;3&quot; unique_id=&quot;10019&quot;&gt;&lt;property id=&quot;20148&quot; value=&quot;5&quot;/&gt;&lt;property id=&quot;20300&quot; value=&quot;Slide 17 - &amp;quot;Are You Ready To Implement The SCSEP Grant?   &amp;quot;&quot;/&gt;&lt;property id=&quot;20307&quot; value=&quot;356&quot;/&gt;&lt;/object&gt;&lt;object type=&quot;3&quot; unique_id=&quot;10020&quot;&gt;&lt;property id=&quot;20148&quot; value=&quot;5&quot;/&gt;&lt;property id=&quot;20300&quot; value=&quot;Slide 18 - &amp;quot;Standards for Financial and Program Management (2)&amp;quot;&quot;/&gt;&lt;property id=&quot;20307&quot; value=&quot;357&quot;/&gt;&lt;/object&gt;&lt;object type=&quot;3&quot; unique_id=&quot;10021&quot;&gt;&lt;property id=&quot;20148&quot; value=&quot;5&quot;/&gt;&lt;property id=&quot;20300&quot; value=&quot;Slide 19 - &amp;quot;Standards for Financial and Program Management (3)&amp;quot;&quot;/&gt;&lt;property id=&quot;20307&quot; value=&quot;358&quot;/&gt;&lt;/object&gt;&lt;object type=&quot;3&quot; unique_id=&quot;10022&quot;&gt;&lt;property id=&quot;20148&quot; value=&quot;5&quot;/&gt;&lt;property id=&quot;20300&quot; value=&quot;Slide 20 - &amp;quot;Internal Controls &amp;amp; Payments&amp;quot;&quot;/&gt;&lt;property id=&quot;20307&quot; value=&quot;360&quot;/&gt;&lt;/object&gt;&lt;object type=&quot;3&quot; unique_id=&quot;10023&quot;&gt;&lt;property id=&quot;20148&quot; value=&quot;5&quot;/&gt;&lt;property id=&quot;20300&quot; value=&quot;Slide 21 - &amp;quot;Standards for Financial and Program Management (4)&amp;quot;&quot;/&gt;&lt;property id=&quot;20307&quot; value=&quot;361&quot;/&gt;&lt;/object&gt;&lt;object type=&quot;3&quot; unique_id=&quot;10024&quot;&gt;&lt;property id=&quot;20148&quot; value=&quot;5&quot;/&gt;&lt;property id=&quot;20300&quot; value=&quot;Slide 22 - &amp;quot;Budget and Program Plans and Period of Performance&amp;quot;&quot;/&gt;&lt;property id=&quot;20307&quot; value=&quot;362&quot;/&gt;&lt;/object&gt;&lt;object type=&quot;3&quot; unique_id=&quot;10025&quot;&gt;&lt;property id=&quot;20148&quot; value=&quot;5&quot;/&gt;&lt;property id=&quot;20300&quot; value=&quot;Slide 23&quot;/&gt;&lt;property id=&quot;20307&quot; value=&quot;409&quot;/&gt;&lt;/object&gt;&lt;object type=&quot;3&quot; unique_id=&quot;10026&quot;&gt;&lt;property id=&quot;20148&quot; value=&quot;5&quot;/&gt;&lt;property id=&quot;20300&quot; value=&quot;Slide 24 - &amp;quot;Financial Reporting&amp;quot;&quot;/&gt;&lt;property id=&quot;20307&quot; value=&quot;363&quot;/&gt;&lt;/object&gt;&lt;object type=&quot;3&quot; unique_id=&quot;10027&quot;&gt;&lt;property id=&quot;20148&quot; value=&quot;5&quot;/&gt;&lt;property id=&quot;20300&quot; value=&quot;Slide 25 - &amp;quot;What is a 9130?&amp;quot;&quot;/&gt;&lt;property id=&quot;20307&quot; value=&quot;413&quot;/&gt;&lt;/object&gt;&lt;object type=&quot;3&quot; unique_id=&quot;10028&quot;&gt;&lt;property id=&quot;20148&quot; value=&quot;5&quot;/&gt;&lt;property id=&quot;20300&quot; value=&quot;Slide 26 - &amp;quot;Financial Reporting Quarterly ETA-9130&amp;quot;&quot;/&gt;&lt;property id=&quot;20307&quot; value=&quot;364&quot;/&gt;&lt;/object&gt;&lt;object type=&quot;3&quot; unique_id=&quot;10029&quot;&gt;&lt;property id=&quot;20148&quot; value=&quot;5&quot;/&gt;&lt;property id=&quot;20300&quot; value=&quot;Slide 27 - &amp;quot;Financial Report - ETA-9130 (K) SCSEP Changes&amp;quot;&quot;/&gt;&lt;property id=&quot;20307&quot; value=&quot;365&quot;/&gt;&lt;/object&gt;&lt;object type=&quot;3&quot; unique_id=&quot;10030&quot;&gt;&lt;property id=&quot;20148&quot; value=&quot;5&quot;/&gt;&lt;property id=&quot;20300&quot; value=&quot;Slide 28 - &amp;quot;What is the cost limitation for Administrative Cost? &amp;quot;&quot;/&gt;&lt;property id=&quot;20307&quot; value=&quot;404&quot;/&gt;&lt;/object&gt;&lt;object type=&quot;3&quot; unique_id=&quot;10031&quot;&gt;&lt;property id=&quot;20148&quot; value=&quot;5&quot;/&gt;&lt;property id=&quot;20300&quot; value=&quot;Slide 29 - &amp;quot;Administrative Costs&amp;quot;&quot;/&gt;&lt;property id=&quot;20307&quot; value=&quot;366&quot;/&gt;&lt;/object&gt;&lt;object type=&quot;3&quot; unique_id=&quot;10032&quot;&gt;&lt;property id=&quot;20148&quot; value=&quot;5&quot;/&gt;&lt;property id=&quot;20300&quot; value=&quot;Slide 30 - &amp;quot;Financial reporting website &amp;quot;&quot;/&gt;&lt;property id=&quot;20307&quot; value=&quot;367&quot;/&gt;&lt;/object&gt;&lt;object type=&quot;3&quot; unique_id=&quot;10033&quot;&gt;&lt;property id=&quot;20148&quot; value=&quot;5&quot;/&gt;&lt;property id=&quot;20300&quot; value=&quot;Slide 31 - &amp;quot;Financial Reporting Deadlines &amp;quot;&quot;/&gt;&lt;property id=&quot;20307&quot; value=&quot;368&quot;/&gt;&lt;/object&gt;&lt;object type=&quot;3&quot; unique_id=&quot;10034&quot;&gt;&lt;property id=&quot;20148&quot; value=&quot;5&quot;/&gt;&lt;property id=&quot;20300&quot; value=&quot;Slide 32 - &amp;quot;ETA-9130 Report &amp;quot;&quot;/&gt;&lt;property id=&quot;20307&quot; value=&quot;369&quot;/&gt;&lt;/object&gt;&lt;object type=&quot;3&quot; unique_id=&quot;10035&quot;&gt;&lt;property id=&quot;20148&quot; value=&quot;5&quot;/&gt;&lt;property id=&quot;20300&quot; value=&quot;Slide 33 - &amp;quot;Cost Sharing or Match&amp;quot;&quot;/&gt;&lt;property id=&quot;20307&quot; value=&quot;370&quot;/&gt;&lt;/object&gt;&lt;object type=&quot;3&quot; unique_id=&quot;10036&quot;&gt;&lt;property id=&quot;20148&quot; value=&quot;5&quot;/&gt;&lt;property id=&quot;20300&quot; value=&quot;Slide 34 - &amp;quot;Expenditures and Obligations &amp;quot;&quot;/&gt;&lt;property id=&quot;20307&quot; value=&quot;371&quot;/&gt;&lt;/object&gt;&lt;object type=&quot;3&quot; unique_id=&quot;10037&quot;&gt;&lt;property id=&quot;20148&quot; value=&quot;5&quot;/&gt;&lt;property id=&quot;20300&quot; value=&quot;Slide 35 - &amp;quot;New Section - Indirect Costs&amp;quot;&quot;/&gt;&lt;property id=&quot;20307&quot; value=&quot;372&quot;/&gt;&lt;/object&gt;&lt;object type=&quot;3&quot; unique_id=&quot;10038&quot;&gt;&lt;property id=&quot;20148&quot; value=&quot;5&quot;/&gt;&lt;property id=&quot;20300&quot; value=&quot;Slide 36 - &amp;quot;Accounting Records &amp;amp; Source Documentation&amp;quot;&quot;/&gt;&lt;property id=&quot;20307&quot; value=&quot;373&quot;/&gt;&lt;/object&gt;&lt;object type=&quot;3&quot; unique_id=&quot;10039&quot;&gt;&lt;property id=&quot;20148&quot; value=&quot;5&quot;/&gt;&lt;property id=&quot;20300&quot; value=&quot;Slide 37 - &amp;quot;PROCUREMENT STANDARDS&amp;quot;&quot;/&gt;&lt;property id=&quot;20307&quot; value=&quot;374&quot;/&gt;&lt;/object&gt;&lt;object type=&quot;3&quot; unique_id=&quot;10040&quot;&gt;&lt;property id=&quot;20148&quot; value=&quot;5&quot;/&gt;&lt;property id=&quot;20300&quot; value=&quot;Slide 38 - &amp;quot;Procurement Standards&amp;quot;&quot;/&gt;&lt;property id=&quot;20307&quot; value=&quot;375&quot;/&gt;&lt;/object&gt;&lt;object type=&quot;3&quot; unique_id=&quot;10041&quot;&gt;&lt;property id=&quot;20148&quot; value=&quot;5&quot;/&gt;&lt;property id=&quot;20300&quot; value=&quot;Slide 39 - &amp;quot;Contractual Provisions&amp;quot;&quot;/&gt;&lt;property id=&quot;20307&quot; value=&quot;377&quot;/&gt;&lt;/object&gt;&lt;object type=&quot;3&quot; unique_id=&quot;10042&quot;&gt;&lt;property id=&quot;20148&quot; value=&quot;5&quot;/&gt;&lt;property id=&quot;20300&quot; value=&quot;Slide 40&quot;/&gt;&lt;property id=&quot;20307&quot; value=&quot;408&quot;/&gt;&lt;/object&gt;&lt;object type=&quot;3&quot; unique_id=&quot;10043&quot;&gt;&lt;property id=&quot;20148&quot; value=&quot;5&quot;/&gt;&lt;property id=&quot;20300&quot; value=&quot;Slide 41 - &amp;quot;MATCH REQUIREMENTS&amp;quot;&quot;/&gt;&lt;property id=&quot;20307&quot; value=&quot;378&quot;/&gt;&lt;/object&gt;&lt;object type=&quot;3&quot; unique_id=&quot;10044&quot;&gt;&lt;property id=&quot;20148&quot; value=&quot;5&quot;/&gt;&lt;property id=&quot;20300&quot; value=&quot;Slide 42 - &amp;quot;What is a Match?&amp;quot;&quot;/&gt;&lt;property id=&quot;20307&quot; value=&quot;298&quot;/&gt;&lt;/object&gt;&lt;object type=&quot;3&quot; unique_id=&quot;10045&quot;&gt;&lt;property id=&quot;20148&quot; value=&quot;5&quot;/&gt;&lt;property id=&quot;20300&quot; value=&quot;Slide 43 - &amp;quot;What is Match? 2 CFR 200.29&amp;quot;&quot;/&gt;&lt;property id=&quot;20307&quot; value=&quot;379&quot;/&gt;&lt;/object&gt;&lt;object type=&quot;3&quot; unique_id=&quot;10046&quot;&gt;&lt;property id=&quot;20148&quot; value=&quot;5&quot;/&gt;&lt;property id=&quot;20300&quot; value=&quot;Slide 44 - &amp;quot;SCSEP Match Requirements&amp;quot;&quot;/&gt;&lt;property id=&quot;20307&quot; value=&quot;380&quot;/&gt;&lt;/object&gt;&lt;object type=&quot;3&quot; unique_id=&quot;10047&quot;&gt;&lt;property id=&quot;20148&quot; value=&quot;5&quot;/&gt;&lt;property id=&quot;20300&quot; value=&quot;Slide 45 - &amp;quot;Basic Criteria for Match (cont.)&amp;quot;&quot;/&gt;&lt;property id=&quot;20307&quot; value=&quot;381&quot;/&gt;&lt;/object&gt;&lt;object type=&quot;3&quot; unique_id=&quot;10048&quot;&gt;&lt;property id=&quot;20148&quot; value=&quot;5&quot;/&gt;&lt;property id=&quot;20300&quot; value=&quot;Slide 46 - &amp;quot;Basic Criteria for Match?&amp;quot;&quot;/&gt;&lt;property id=&quot;20307&quot; value=&quot;382&quot;/&gt;&lt;/object&gt;&lt;object type=&quot;3&quot; unique_id=&quot;10049&quot;&gt;&lt;property id=&quot;20148&quot; value=&quot;5&quot;/&gt;&lt;property id=&quot;20300&quot; value=&quot;Slide 47 - &amp;quot;Two Types of Match&amp;quot;&quot;/&gt;&lt;property id=&quot;20307&quot; value=&quot;383&quot;/&gt;&lt;/object&gt;&lt;object type=&quot;3&quot; unique_id=&quot;10050&quot;&gt;&lt;property id=&quot;20148&quot; value=&quot;5&quot;/&gt;&lt;property id=&quot;20300&quot; value=&quot;Slide 48 - &amp;quot;Match Examples&amp;quot;&quot;/&gt;&lt;property id=&quot;20307&quot; value=&quot;384&quot;/&gt;&lt;/object&gt;&lt;object type=&quot;3&quot; unique_id=&quot;10051&quot;&gt;&lt;property id=&quot;20148&quot; value=&quot;5&quot;/&gt;&lt;property id=&quot;20300&quot; value=&quot;Slide 49 - &amp;quot;Match Examples (cont.)&amp;quot;&quot;/&gt;&lt;property id=&quot;20307&quot; value=&quot;385&quot;/&gt;&lt;/object&gt;&lt;object type=&quot;3&quot; unique_id=&quot;10052&quot;&gt;&lt;property id=&quot;20148&quot; value=&quot;5&quot;/&gt;&lt;property id=&quot;20300&quot; value=&quot;Slide 50 - &amp;quot;In-Kind Contribution Examples&amp;quot;&quot;/&gt;&lt;property id=&quot;20307&quot; value=&quot;386&quot;/&gt;&lt;/object&gt;&lt;object type=&quot;3&quot; unique_id=&quot;10053&quot;&gt;&lt;property id=&quot;20148&quot; value=&quot;5&quot;/&gt;&lt;property id=&quot;20300&quot; value=&quot;Slide 51 - &amp;quot;Valuation Standards for Match&amp;quot;&quot;/&gt;&lt;property id=&quot;20307&quot; value=&quot;387&quot;/&gt;&lt;/object&gt;&lt;object type=&quot;3&quot; unique_id=&quot;10054&quot;&gt;&lt;property id=&quot;20148&quot; value=&quot;5&quot;/&gt;&lt;property id=&quot;20300&quot; value=&quot;Slide 52 - &amp;quot;Valuation Standards for Match  cont.&amp;quot;&quot;/&gt;&lt;property id=&quot;20307&quot; value=&quot;388&quot;/&gt;&lt;/object&gt;&lt;object type=&quot;3&quot; unique_id=&quot;10055&quot;&gt;&lt;property id=&quot;20148&quot; value=&quot;5&quot;/&gt;&lt;property id=&quot;20300&quot; value=&quot;Slide 53 - &amp;quot;Valuation of In-Kind&amp;quot;&quot;/&gt;&lt;property id=&quot;20307&quot; value=&quot;389&quot;/&gt;&lt;/object&gt;&lt;object type=&quot;3&quot; unique_id=&quot;10056&quot;&gt;&lt;property id=&quot;20148&quot; value=&quot;5&quot;/&gt;&lt;property id=&quot;20300&quot; value=&quot;Slide 54 - &amp;quot;Valuation of In-Kind cont.&amp;quot;&quot;/&gt;&lt;property id=&quot;20307&quot; value=&quot;390&quot;/&gt;&lt;/object&gt;&lt;object type=&quot;3&quot; unique_id=&quot;10057&quot;&gt;&lt;property id=&quot;20148&quot; value=&quot;5&quot;/&gt;&lt;property id=&quot;20300&quot; value=&quot;Slide 55 - &amp;quot;Documentation&amp;quot;&quot;/&gt;&lt;property id=&quot;20307&quot; value=&quot;391&quot;/&gt;&lt;/object&gt;&lt;object type=&quot;3&quot; unique_id=&quot;10058&quot;&gt;&lt;property id=&quot;20148&quot; value=&quot;5&quot;/&gt;&lt;property id=&quot;20300&quot; value=&quot;Slide 56 - &amp;quot;Summary Uniform Guidance Provisions&amp;quot;&quot;/&gt;&lt;property id=&quot;20307&quot; value=&quot;392&quot;/&gt;&lt;/object&gt;&lt;object type=&quot;3&quot; unique_id=&quot;10059&quot;&gt;&lt;property id=&quot;20148&quot; value=&quot;5&quot;/&gt;&lt;property id=&quot;20300&quot; value=&quot;Slide 57&quot;/&gt;&lt;property id=&quot;20307&quot; value=&quot;407&quot;/&gt;&lt;/object&gt;&lt;object type=&quot;3&quot; unique_id=&quot;10060&quot;&gt;&lt;property id=&quot;20148&quot; value=&quot;5&quot;/&gt;&lt;property id=&quot;20300&quot; value=&quot;Slide 58 - &amp;quot;Subrecipient Management&amp;quot;&quot;/&gt;&lt;property id=&quot;20307&quot; value=&quot;393&quot;/&gt;&lt;/object&gt;&lt;object type=&quot;3&quot; unique_id=&quot;10061&quot;&gt;&lt;property id=&quot;20148&quot; value=&quot;5&quot;/&gt;&lt;property id=&quot;20300&quot; value=&quot;Slide 59 - &amp;quot;Subrecipient Monitoring and Management &amp;quot;&quot;/&gt;&lt;property id=&quot;20307&quot; value=&quot;395&quot;/&gt;&lt;/object&gt;&lt;object type=&quot;3&quot; unique_id=&quot;10062&quot;&gt;&lt;property id=&quot;20148&quot; value=&quot;5&quot;/&gt;&lt;property id=&quot;20300&quot; value=&quot;Slide 60 - &amp;quot;Selection of Subrecipients&amp;quot;&quot;/&gt;&lt;property id=&quot;20307&quot; value=&quot;396&quot;/&gt;&lt;/object&gt;&lt;object type=&quot;3&quot; unique_id=&quot;10063&quot;&gt;&lt;property id=&quot;20148&quot; value=&quot;5&quot;/&gt;&lt;property id=&quot;20300&quot; value=&quot;Slide 61 - &amp;quot;Oversight and Monitoring &amp;quot;&quot;/&gt;&lt;property id=&quot;20307&quot; value=&quot;397&quot;/&gt;&lt;/object&gt;&lt;object type=&quot;3&quot; unique_id=&quot;10064&quot;&gt;&lt;property id=&quot;20148&quot; value=&quot;5&quot;/&gt;&lt;property id=&quot;20300&quot; value=&quot;Slide 62 - &amp;quot;Subrecipient Management &amp;quot;&quot;/&gt;&lt;property id=&quot;20307&quot; value=&quot;398&quot;/&gt;&lt;/object&gt;&lt;object type=&quot;3&quot; unique_id=&quot;10065&quot;&gt;&lt;property id=&quot;20148&quot; value=&quot;5&quot;/&gt;&lt;property id=&quot;20300&quot; value=&quot;Slide 63 - &amp;quot;  How Can Staff Help In Effectively Managing Their SCSEP Grant?&amp;quot;&quot;/&gt;&lt;property id=&quot;20307&quot; value=&quot;399&quot;/&gt;&lt;/object&gt;&lt;object type=&quot;3&quot; unique_id=&quot;10066&quot;&gt;&lt;property id=&quot;20148&quot; value=&quot;5&quot;/&gt;&lt;property id=&quot;20300&quot; value=&quot;Slide 64 - &amp;quot;Need More Training&amp;quot;&quot;/&gt;&lt;property id=&quot;20307&quot; value=&quot;400&quot;/&gt;&lt;/object&gt;&lt;object type=&quot;3&quot; unique_id=&quot;10067&quot;&gt;&lt;property id=&quot;20148&quot; value=&quot;5&quot;/&gt;&lt;property id=&quot;20300&quot; value=&quot;Slide 65&quot;/&gt;&lt;property id=&quot;20307&quot; value=&quot;401&quot;/&gt;&lt;/object&gt;&lt;object type=&quot;3&quot; unique_id=&quot;10068&quot;&gt;&lt;property id=&quot;20148&quot; value=&quot;5&quot;/&gt;&lt;property id=&quot;20300&quot; value=&quot;Slide 66&quot;/&gt;&lt;property id=&quot;20307&quot; value=&quot;406&quot;/&gt;&lt;/object&gt;&lt;object type=&quot;3&quot; unique_id=&quot;10069&quot;&gt;&lt;property id=&quot;20148&quot; value=&quot;5&quot;/&gt;&lt;property id=&quot;20300&quot; value=&quot;Slide 67&quot;/&gt;&lt;property id=&quot;20307&quot; value=&quot;341&quot;/&gt;&lt;/object&gt;&lt;object type=&quot;3&quot; unique_id=&quot;10070&quot;&gt;&lt;property id=&quot;20148&quot; value=&quot;5&quot;/&gt;&lt;property id=&quot;20300&quot; value=&quot;Slide 68 - &amp;quot;Are you aware there is a grant closeout process?&amp;quot;&quot;/&gt;&lt;property id=&quot;20307&quot; value=&quot;271&quot;/&gt;&lt;/object&gt;&lt;object type=&quot;3&quot; unique_id=&quot;10071&quot;&gt;&lt;property id=&quot;20148&quot; value=&quot;5&quot;/&gt;&lt;property id=&quot;20300&quot; value=&quot;Slide 69&quot;/&gt;&lt;property id=&quot;20307&quot; value=&quot;292&quot;/&gt;&lt;/object&gt;&lt;object type=&quot;3&quot; unique_id=&quot;10072&quot;&gt;&lt;property id=&quot;20148&quot; value=&quot;5&quot;/&gt;&lt;property id=&quot;20300&quot; value=&quot;Slide 70 - &amp;quot;What is Grant Closeout?&amp;quot;&quot;/&gt;&lt;property id=&quot;20307&quot; value=&quot;306&quot;/&gt;&lt;/object&gt;&lt;object type=&quot;3&quot; unique_id=&quot;10073&quot;&gt;&lt;property id=&quot;20148&quot; value=&quot;5&quot;/&gt;&lt;property id=&quot;20300&quot; value=&quot;Slide 71 - &amp;quot;Who We Are&amp;quot;&quot;/&gt;&lt;property id=&quot;20307&quot; value=&quot;307&quot;/&gt;&lt;/object&gt;&lt;object type=&quot;3&quot; unique_id=&quot;10074&quot;&gt;&lt;property id=&quot;20148&quot; value=&quot;5&quot;/&gt;&lt;property id=&quot;20300&quot; value=&quot;Slide 72 - &amp;quot;Preparing for Closeout &amp;quot;&quot;/&gt;&lt;property id=&quot;20307&quot; value=&quot;308&quot;/&gt;&lt;/object&gt;&lt;object type=&quot;3&quot; unique_id=&quot;10075&quot;&gt;&lt;property id=&quot;20148&quot; value=&quot;5&quot;/&gt;&lt;property id=&quot;20300&quot; value=&quot;Slide 73 - &amp;quot;Closeout Begins&amp;quot;&quot;/&gt;&lt;property id=&quot;20307&quot; value=&quot;309&quot;/&gt;&lt;/object&gt;&lt;object type=&quot;3&quot; unique_id=&quot;10076&quot;&gt;&lt;property id=&quot;20148&quot; value=&quot;5&quot;/&gt;&lt;property id=&quot;20300&quot; value=&quot;Slide 74 - &amp;quot;Closeout Continues&amp;quot;&quot;/&gt;&lt;property id=&quot;20307&quot; value=&quot;310&quot;/&gt;&lt;/object&gt;&lt;object type=&quot;3&quot; unique_id=&quot;10077&quot;&gt;&lt;property id=&quot;20148&quot; value=&quot;5&quot;/&gt;&lt;property id=&quot;20300&quot; value=&quot;Slide 75 - &amp;quot;Closeout Deadline&amp;quot;&quot;/&gt;&lt;property id=&quot;20307&quot; value=&quot;311&quot;/&gt;&lt;/object&gt;&lt;object type=&quot;3&quot; unique_id=&quot;10078&quot;&gt;&lt;property id=&quot;20148&quot; value=&quot;5&quot;/&gt;&lt;property id=&quot;20300&quot; value=&quot;Slide 76 - &amp;quot;Initial Notification Letter&amp;quot;&quot;/&gt;&lt;property id=&quot;20307&quot; value=&quot;312&quot;/&gt;&lt;/object&gt;&lt;object type=&quot;3&quot; unique_id=&quot;10079&quot;&gt;&lt;property id=&quot;20148&quot; value=&quot;5&quot;/&gt;&lt;property id=&quot;20300&quot; value=&quot;Slide 77 - &amp;quot;End User Manual&amp;quot;&quot;/&gt;&lt;property id=&quot;20307&quot; value=&quot;313&quot;/&gt;&lt;/object&gt;&lt;object type=&quot;3&quot; unique_id=&quot;10080&quot;&gt;&lt;property id=&quot;20148&quot; value=&quot;5&quot;/&gt;&lt;property id=&quot;20300&quot; value=&quot;Slide 78 - &amp;quot;Elements of the Grant Closeout Package&amp;quot;&quot;/&gt;&lt;property id=&quot;20307&quot; value=&quot;314&quot;/&gt;&lt;/object&gt;&lt;object type=&quot;3&quot; unique_id=&quot;10081&quot;&gt;&lt;property id=&quot;20148&quot; value=&quot;5&quot;/&gt;&lt;property id=&quot;20300&quot; value=&quot;Slide 79 - &amp;quot;ETA-9130 Forms: Final &amp;amp; Closeout&amp;quot;&quot;/&gt;&lt;property id=&quot;20307&quot; value=&quot;315&quot;/&gt;&lt;/object&gt;&lt;object type=&quot;3&quot; unique_id=&quot;10082&quot;&gt;&lt;property id=&quot;20148&quot; value=&quot;5&quot;/&gt;&lt;property id=&quot;20300&quot; value=&quot;Slide 80 - &amp;quot;Final Quarterly 9130&amp;quot;&quot;/&gt;&lt;property id=&quot;20307&quot; value=&quot;316&quot;/&gt;&lt;/object&gt;&lt;object type=&quot;3&quot; unique_id=&quot;10083&quot;&gt;&lt;property id=&quot;20148&quot; value=&quot;5&quot;/&gt;&lt;property id=&quot;20300&quot; value=&quot;Slide 81 - &amp;quot;Closeout 9130 Financial Report&amp;quot;&quot;/&gt;&lt;property id=&quot;20307&quot; value=&quot;317&quot;/&gt;&lt;/object&gt;&lt;object type=&quot;3&quot; unique_id=&quot;10084&quot;&gt;&lt;property id=&quot;20148&quot; value=&quot;5&quot;/&gt;&lt;property id=&quot;20300&quot; value=&quot;Slide 82&quot;/&gt;&lt;property id=&quot;20307&quot; value=&quot;318&quot;/&gt;&lt;/object&gt;&lt;object type=&quot;3&quot; unique_id=&quot;10085&quot;&gt;&lt;property id=&quot;20148&quot; value=&quot;5&quot;/&gt;&lt;property id=&quot;20300&quot; value=&quot;Slide 83 - &amp;quot;Final Quarterly 9130 | Closeout 9130&amp;quot;&quot;/&gt;&lt;property id=&quot;20307&quot; value=&quot;319&quot;/&gt;&lt;/object&gt;&lt;object type=&quot;3&quot; unique_id=&quot;10086&quot;&gt;&lt;property id=&quot;20148&quot; value=&quot;5&quot;/&gt;&lt;property id=&quot;20300&quot; value=&quot;Slide 84&quot;/&gt;&lt;property id=&quot;20307&quot; value=&quot;411&quot;/&gt;&lt;/object&gt;&lt;object type=&quot;3&quot; unique_id=&quot;10087&quot;&gt;&lt;property id=&quot;20148&quot; value=&quot;5&quot;/&gt;&lt;property id=&quot;20300&quot; value=&quot;Slide 85 - &amp;quot;Indirect Costs&amp;quot;&quot;/&gt;&lt;property id=&quot;20307&quot; value=&quot;320&quot;/&gt;&lt;/object&gt;&lt;object type=&quot;3&quot; unique_id=&quot;10088&quot;&gt;&lt;property id=&quot;20148&quot; value=&quot;5&quot;/&gt;&lt;property id=&quot;20300&quot; value=&quot;Slide 86 - &amp;quot;Liquidation of Accrued Expenditures 2 CFR 2900.15&amp;quot;&quot;/&gt;&lt;property id=&quot;20307&quot; value=&quot;322&quot;/&gt;&lt;/object&gt;&lt;object type=&quot;3&quot; unique_id=&quot;10089&quot;&gt;&lt;property id=&quot;20148&quot; value=&quot;5&quot;/&gt;&lt;property id=&quot;20300&quot; value=&quot;Slide 87 - &amp;quot;Compliance: Drawdowns &amp;amp; Administrative Costs&amp;quot;&quot;/&gt;&lt;property id=&quot;20307&quot; value=&quot;323&quot;/&gt;&lt;/object&gt;&lt;object type=&quot;3&quot; unique_id=&quot;10090&quot;&gt;&lt;property id=&quot;20148&quot; value=&quot;5&quot;/&gt;&lt;property id=&quot;20300&quot; value=&quot;Slide 88 - &amp;quot;Compliance: Indirect Costs&amp;quot;&quot;/&gt;&lt;property id=&quot;20307&quot; value=&quot;324&quot;/&gt;&lt;/object&gt;&lt;object type=&quot;3&quot; unique_id=&quot;10091&quot;&gt;&lt;property id=&quot;20148&quot; value=&quot;5&quot;/&gt;&lt;property id=&quot;20300&quot; value=&quot;Slide 89 - &amp;quot;Property Certification Form&amp;quot;&quot;/&gt;&lt;property id=&quot;20307&quot; value=&quot;325&quot;/&gt;&lt;/object&gt;&lt;object type=&quot;3&quot; unique_id=&quot;10092&quot;&gt;&lt;property id=&quot;20148&quot; value=&quot;5&quot;/&gt;&lt;property id=&quot;20300&quot; value=&quot;Slide 90&quot;/&gt;&lt;property id=&quot;20307&quot; value=&quot;412&quot;/&gt;&lt;/object&gt;&lt;object type=&quot;3&quot; unique_id=&quot;10093&quot;&gt;&lt;property id=&quot;20148&quot; value=&quot;5&quot;/&gt;&lt;property id=&quot;20300&quot; value=&quot;Slide 91 - &amp;quot;Match Requirement&amp;quot;&quot;/&gt;&lt;property id=&quot;20307&quot; value=&quot;326&quot;/&gt;&lt;/object&gt;&lt;object type=&quot;3&quot; unique_id=&quot;10094&quot;&gt;&lt;property id=&quot;20148&quot; value=&quot;5&quot;/&gt;&lt;property id=&quot;20300&quot; value=&quot;Slide 92 - &amp;quot;SCSEP Statutory &amp;amp; Regulation Requirements &amp;quot;&quot;/&gt;&lt;property id=&quot;20307&quot; value=&quot;327&quot;/&gt;&lt;/object&gt;&lt;object type=&quot;3&quot; unique_id=&quot;10095&quot;&gt;&lt;property id=&quot;20148&quot; value=&quot;5&quot;/&gt;&lt;property id=&quot;20300&quot; value=&quot;Slide 93 - &amp;quot;Submission Confirmation Letter&amp;quot;&quot;/&gt;&lt;property id=&quot;20307&quot; value=&quot;328&quot;/&gt;&lt;/object&gt;&lt;object type=&quot;3&quot; unique_id=&quot;10096&quot;&gt;&lt;property id=&quot;20148&quot; value=&quot;5&quot;/&gt;&lt;property id=&quot;20300&quot; value=&quot;Slide 94 - &amp;quot;Preliminary Settlement Letter&amp;quot;&quot;/&gt;&lt;property id=&quot;20307&quot; value=&quot;329&quot;/&gt;&lt;/object&gt;&lt;object type=&quot;3&quot; unique_id=&quot;10097&quot;&gt;&lt;property id=&quot;20148&quot; value=&quot;5&quot;/&gt;&lt;property id=&quot;20300&quot; value=&quot;Slide 95 - &amp;quot;Closeout Actions&amp;quot;&quot;/&gt;&lt;property id=&quot;20307&quot; value=&quot;330&quot;/&gt;&lt;/object&gt;&lt;object type=&quot;3&quot; unique_id=&quot;10098&quot;&gt;&lt;property id=&quot;20148&quot; value=&quot;5&quot;/&gt;&lt;property id=&quot;20300&quot; value=&quot;Slide 96 - &amp;quot;Common Misunderstandings&amp;quot;&quot;/&gt;&lt;property id=&quot;20307&quot; value=&quot;331&quot;/&gt;&lt;/object&gt;&lt;object type=&quot;3&quot; unique_id=&quot;10099&quot;&gt;&lt;property id=&quot;20148&quot; value=&quot;5&quot;/&gt;&lt;property id=&quot;20300&quot; value=&quot;Slide 97 - &amp;quot;Common Issues That Delay Closeout&amp;quot;&quot;/&gt;&lt;property id=&quot;20307&quot; value=&quot;332&quot;/&gt;&lt;/object&gt;&lt;object type=&quot;3&quot; unique_id=&quot;10100&quot;&gt;&lt;property id=&quot;20148&quot; value=&quot;5&quot;/&gt;&lt;property id=&quot;20300&quot; value=&quot;Slide 98 - &amp;quot;Refunds&amp;quot;&quot;/&gt;&lt;property id=&quot;20307&quot; value=&quot;333&quot;/&gt;&lt;/object&gt;&lt;object type=&quot;3&quot; unique_id=&quot;10101&quot;&gt;&lt;property id=&quot;20148&quot; value=&quot;5&quot;/&gt;&lt;property id=&quot;20300&quot; value=&quot;Slide 99 - &amp;quot;Frequently Asked Questions&amp;quot;&quot;/&gt;&lt;property id=&quot;20307&quot; value=&quot;334&quot;/&gt;&lt;/object&gt;&lt;object type=&quot;3&quot; unique_id=&quot;10102&quot;&gt;&lt;property id=&quot;20148&quot; value=&quot;5&quot;/&gt;&lt;property id=&quot;20300&quot; value=&quot;Slide 100&quot;/&gt;&lt;property id=&quot;20307&quot; value=&quot;337&quot;/&gt;&lt;/object&gt;&lt;object type=&quot;3&quot; unique_id=&quot;10103&quot;&gt;&lt;property id=&quot;20148&quot; value=&quot;5&quot;/&gt;&lt;property id=&quot;20300&quot; value=&quot;Slide 101 - &amp;quot;Did you learn something new from this session &amp;quot;&quot;/&gt;&lt;property id=&quot;20307&quot; value=&quot;338&quot;/&gt;&lt;/object&gt;&lt;object type=&quot;3&quot; unique_id=&quot;10104&quot;&gt;&lt;property id=&quot;20148&quot; value=&quot;5&quot;/&gt;&lt;property id=&quot;20300&quot; value=&quot;Slide 102&quot;/&gt;&lt;property id=&quot;20307&quot; value=&quot;275&quot;/&gt;&lt;/object&gt;&lt;/object&gt;&lt;object type=&quot;8&quot; unique_id=&quot;10208&quot;&gt;&lt;/object&gt;&lt;/object&gt;&lt;/database&gt;"/>
  <p:tag name="MMPROD_NEXTUNIQUEID" val="10009"/>
  <p:tag name="SECTOMILLISECCONVERTED" val="1"/>
</p:tagLst>
</file>

<file path=ppt/theme/theme1.xml><?xml version="1.0" encoding="utf-8"?>
<a:theme xmlns:a="http://schemas.openxmlformats.org/drawingml/2006/main" name="Standard Slides">
  <a:themeElements>
    <a:clrScheme name="WFGPS">
      <a:dk1>
        <a:srgbClr val="242021"/>
      </a:dk1>
      <a:lt1>
        <a:sysClr val="window" lastClr="FFFFFF"/>
      </a:lt1>
      <a:dk2>
        <a:srgbClr val="002C47"/>
      </a:dk2>
      <a:lt2>
        <a:srgbClr val="EEECE1"/>
      </a:lt2>
      <a:accent1>
        <a:srgbClr val="124D95"/>
      </a:accent1>
      <a:accent2>
        <a:srgbClr val="9E1C30"/>
      </a:accent2>
      <a:accent3>
        <a:srgbClr val="303030"/>
      </a:accent3>
      <a:accent4>
        <a:srgbClr val="D9D9D9"/>
      </a:accent4>
      <a:accent5>
        <a:srgbClr val="7A232E"/>
      </a:accent5>
      <a:accent6>
        <a:srgbClr val="0075BF"/>
      </a:accent6>
      <a:hlink>
        <a:srgbClr val="124D95"/>
      </a:hlink>
      <a:folHlink>
        <a:srgbClr val="66666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Interactive Slides">
  <a:themeElements>
    <a:clrScheme name="WFGPS">
      <a:dk1>
        <a:srgbClr val="242021"/>
      </a:dk1>
      <a:lt1>
        <a:sysClr val="window" lastClr="FFFFFF"/>
      </a:lt1>
      <a:dk2>
        <a:srgbClr val="002C47"/>
      </a:dk2>
      <a:lt2>
        <a:srgbClr val="EEECE1"/>
      </a:lt2>
      <a:accent1>
        <a:srgbClr val="124D95"/>
      </a:accent1>
      <a:accent2>
        <a:srgbClr val="9E1C30"/>
      </a:accent2>
      <a:accent3>
        <a:srgbClr val="303030"/>
      </a:accent3>
      <a:accent4>
        <a:srgbClr val="D9D9D9"/>
      </a:accent4>
      <a:accent5>
        <a:srgbClr val="7A232E"/>
      </a:accent5>
      <a:accent6>
        <a:srgbClr val="0075BF"/>
      </a:accent6>
      <a:hlink>
        <a:srgbClr val="124D95"/>
      </a:hlink>
      <a:folHlink>
        <a:srgbClr val="66666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12696</TotalTime>
  <Words>4085</Words>
  <Application>Microsoft Office PowerPoint</Application>
  <PresentationFormat>On-screen Show (4:3)</PresentationFormat>
  <Paragraphs>585</Paragraphs>
  <Slides>102</Slides>
  <Notes>48</Notes>
  <HiddenSlides>0</HiddenSlides>
  <MMClips>0</MMClips>
  <ScaleCrop>false</ScaleCrop>
  <HeadingPairs>
    <vt:vector size="6" baseType="variant">
      <vt:variant>
        <vt:lpstr>Fonts Used</vt:lpstr>
      </vt:variant>
      <vt:variant>
        <vt:i4>15</vt:i4>
      </vt:variant>
      <vt:variant>
        <vt:lpstr>Theme</vt:lpstr>
      </vt:variant>
      <vt:variant>
        <vt:i4>2</vt:i4>
      </vt:variant>
      <vt:variant>
        <vt:lpstr>Slide Titles</vt:lpstr>
      </vt:variant>
      <vt:variant>
        <vt:i4>102</vt:i4>
      </vt:variant>
    </vt:vector>
  </HeadingPairs>
  <TitlesOfParts>
    <vt:vector size="119" baseType="lpstr">
      <vt:lpstr>ＭＳ Ｐゴシック</vt:lpstr>
      <vt:lpstr>ＭＳ Ｐゴシック</vt:lpstr>
      <vt:lpstr>Arial</vt:lpstr>
      <vt:lpstr>Calibri</vt:lpstr>
      <vt:lpstr>Comic Sans MS</vt:lpstr>
      <vt:lpstr>Garamond</vt:lpstr>
      <vt:lpstr>Impact</vt:lpstr>
      <vt:lpstr>Myriad Pro</vt:lpstr>
      <vt:lpstr>Open Sans</vt:lpstr>
      <vt:lpstr>Open Sans Light</vt:lpstr>
      <vt:lpstr>Times New Roman</vt:lpstr>
      <vt:lpstr>Webdings</vt:lpstr>
      <vt:lpstr>Wingdings</vt:lpstr>
      <vt:lpstr>Wingdings 2</vt:lpstr>
      <vt:lpstr>Wingdings 3</vt:lpstr>
      <vt:lpstr>Standard Slides</vt:lpstr>
      <vt:lpstr>Interactive Slides</vt:lpstr>
      <vt:lpstr>PowerPoint Presentation</vt:lpstr>
      <vt:lpstr>GRANT MANAGEMENT ESSENTIALS</vt:lpstr>
      <vt:lpstr>PowerPoint Presentation</vt:lpstr>
      <vt:lpstr>PowerPoint Presentation</vt:lpstr>
      <vt:lpstr>PowerPoint Presentation</vt:lpstr>
      <vt:lpstr>Who is Responsible for Financial Management?</vt:lpstr>
      <vt:lpstr>PowerPoint Presentation</vt:lpstr>
      <vt:lpstr>Applicability</vt:lpstr>
      <vt:lpstr>Authorization vs. Appropriation</vt:lpstr>
      <vt:lpstr>DOL Exceptions </vt:lpstr>
      <vt:lpstr>Non-Federal Entity Only applicable to DOL grants</vt:lpstr>
      <vt:lpstr>Pass Through Entity &amp; Subrecipient </vt:lpstr>
      <vt:lpstr>PowerPoint Presentation</vt:lpstr>
      <vt:lpstr>Standards for Financial  and  Program Management </vt:lpstr>
      <vt:lpstr>Standards for Financial and Program Management</vt:lpstr>
      <vt:lpstr>Financial Management Systems</vt:lpstr>
      <vt:lpstr>Are You Ready To Implement The SCSEP Grant?   </vt:lpstr>
      <vt:lpstr>Standards for Financial and Program Management (2)</vt:lpstr>
      <vt:lpstr>Standards for Financial and Program Management (3)</vt:lpstr>
      <vt:lpstr>Internal Controls &amp; Payments</vt:lpstr>
      <vt:lpstr>Standards for Financial and Program Management (4)</vt:lpstr>
      <vt:lpstr>Budget and Program Plans and Period of Performance</vt:lpstr>
      <vt:lpstr>PowerPoint Presentation</vt:lpstr>
      <vt:lpstr>Financial Reporting</vt:lpstr>
      <vt:lpstr>What is a 9130?</vt:lpstr>
      <vt:lpstr>Financial Reporting Quarterly ETA-9130</vt:lpstr>
      <vt:lpstr>Financial Report - ETA-9130 (K) SCSEP Changes</vt:lpstr>
      <vt:lpstr>What is the cost limitation for Administrative Cost? </vt:lpstr>
      <vt:lpstr>Administrative Costs</vt:lpstr>
      <vt:lpstr>Financial reporting website </vt:lpstr>
      <vt:lpstr>Financial Reporting Deadlines </vt:lpstr>
      <vt:lpstr>ETA-9130 Report </vt:lpstr>
      <vt:lpstr>Cost Sharing or Match</vt:lpstr>
      <vt:lpstr>Expenditures and Obligations </vt:lpstr>
      <vt:lpstr>New Section - Indirect Costs</vt:lpstr>
      <vt:lpstr>Accounting Records &amp; Source Documentation</vt:lpstr>
      <vt:lpstr>PROCUREMENT STANDARDS</vt:lpstr>
      <vt:lpstr>Procurement Standards</vt:lpstr>
      <vt:lpstr>Contractual Provisions</vt:lpstr>
      <vt:lpstr>PowerPoint Presentation</vt:lpstr>
      <vt:lpstr>MATCH REQUIREMENTS</vt:lpstr>
      <vt:lpstr>What is a Match?</vt:lpstr>
      <vt:lpstr>What is Match? 2 CFR 200.29</vt:lpstr>
      <vt:lpstr>SCSEP Match Requirements</vt:lpstr>
      <vt:lpstr>Basic Criteria for Match (cont.)</vt:lpstr>
      <vt:lpstr>Basic Criteria for Match?</vt:lpstr>
      <vt:lpstr>Two Types of Match</vt:lpstr>
      <vt:lpstr>Match Examples</vt:lpstr>
      <vt:lpstr>Match Examples (cont.)</vt:lpstr>
      <vt:lpstr>In-Kind Contribution Examples</vt:lpstr>
      <vt:lpstr>Valuation Standards for Match</vt:lpstr>
      <vt:lpstr>Valuation Standards for Match  cont.</vt:lpstr>
      <vt:lpstr>Valuation of In-Kind</vt:lpstr>
      <vt:lpstr>Valuation of In-Kind cont.</vt:lpstr>
      <vt:lpstr>Documentation</vt:lpstr>
      <vt:lpstr>Summary Uniform Guidance Provisions</vt:lpstr>
      <vt:lpstr>PowerPoint Presentation</vt:lpstr>
      <vt:lpstr>Subrecipient Management</vt:lpstr>
      <vt:lpstr>Subrecipient Monitoring and Management </vt:lpstr>
      <vt:lpstr>Selection of Subrecipients</vt:lpstr>
      <vt:lpstr>Oversight and Monitoring </vt:lpstr>
      <vt:lpstr>Subrecipient Management </vt:lpstr>
      <vt:lpstr>  How Can Staff Help In Effectively Managing Their SCSEP Grant?</vt:lpstr>
      <vt:lpstr>Need More Training</vt:lpstr>
      <vt:lpstr>PowerPoint Presentation</vt:lpstr>
      <vt:lpstr>PowerPoint Presentation</vt:lpstr>
      <vt:lpstr>PowerPoint Presentation</vt:lpstr>
      <vt:lpstr>Are you aware there is a grant closeout process?</vt:lpstr>
      <vt:lpstr>PowerPoint Presentation</vt:lpstr>
      <vt:lpstr>What is Grant Closeout?</vt:lpstr>
      <vt:lpstr>Who We Are</vt:lpstr>
      <vt:lpstr>Preparing for Closeout </vt:lpstr>
      <vt:lpstr>Closeout Begins</vt:lpstr>
      <vt:lpstr>Closeout Continues</vt:lpstr>
      <vt:lpstr>Closeout Deadline</vt:lpstr>
      <vt:lpstr>Initial Notification Letter</vt:lpstr>
      <vt:lpstr>End User Manual</vt:lpstr>
      <vt:lpstr>Elements of the Grant Closeout Package</vt:lpstr>
      <vt:lpstr>ETA-9130 Forms: Final &amp; Closeout</vt:lpstr>
      <vt:lpstr>Final Quarterly 9130</vt:lpstr>
      <vt:lpstr>Closeout 9130 Financial Report</vt:lpstr>
      <vt:lpstr>PowerPoint Presentation</vt:lpstr>
      <vt:lpstr>Final Quarterly 9130 | Closeout 9130</vt:lpstr>
      <vt:lpstr>PowerPoint Presentation</vt:lpstr>
      <vt:lpstr>Indirect Costs</vt:lpstr>
      <vt:lpstr>Liquidation of Accrued Expenditures 2 CFR 2900.15</vt:lpstr>
      <vt:lpstr>Compliance: Drawdowns &amp; Administrative Costs</vt:lpstr>
      <vt:lpstr>Compliance: Indirect Costs</vt:lpstr>
      <vt:lpstr>Property Certification Form</vt:lpstr>
      <vt:lpstr>PowerPoint Presentation</vt:lpstr>
      <vt:lpstr>Match Requirement</vt:lpstr>
      <vt:lpstr>SCSEP Statutory &amp; Regulation Requirements </vt:lpstr>
      <vt:lpstr>Submission Confirmation Letter</vt:lpstr>
      <vt:lpstr>Preliminary Settlement Letter</vt:lpstr>
      <vt:lpstr>Closeout Actions</vt:lpstr>
      <vt:lpstr>Common Misunderstandings</vt:lpstr>
      <vt:lpstr>Common Issues That Delay Closeout</vt:lpstr>
      <vt:lpstr>Refunds</vt:lpstr>
      <vt:lpstr>Frequently Asked Questions</vt:lpstr>
      <vt:lpstr>PowerPoint Presentation</vt:lpstr>
      <vt:lpstr>Did you learn something new from this session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Michi McNeace</dc:creator>
  <cp:lastModifiedBy>Laura Casertano</cp:lastModifiedBy>
  <cp:revision>240</cp:revision>
  <dcterms:created xsi:type="dcterms:W3CDTF">2017-06-21T17:13:53Z</dcterms:created>
  <dcterms:modified xsi:type="dcterms:W3CDTF">2018-12-10T22:11:43Z</dcterms:modified>
</cp:coreProperties>
</file>