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9"/>
  </p:notesMasterIdLst>
  <p:sldIdLst>
    <p:sldId id="350" r:id="rId3"/>
    <p:sldId id="322" r:id="rId4"/>
    <p:sldId id="290" r:id="rId5"/>
    <p:sldId id="286" r:id="rId6"/>
    <p:sldId id="340" r:id="rId7"/>
    <p:sldId id="341" r:id="rId8"/>
    <p:sldId id="346" r:id="rId9"/>
    <p:sldId id="343" r:id="rId10"/>
    <p:sldId id="347" r:id="rId11"/>
    <p:sldId id="345" r:id="rId12"/>
    <p:sldId id="349" r:id="rId13"/>
    <p:sldId id="336" r:id="rId14"/>
    <p:sldId id="348" r:id="rId15"/>
    <p:sldId id="321" r:id="rId16"/>
    <p:sldId id="316" r:id="rId17"/>
    <p:sldId id="329" r:id="rId18"/>
    <p:sldId id="337" r:id="rId19"/>
    <p:sldId id="339" r:id="rId20"/>
    <p:sldId id="351" r:id="rId21"/>
    <p:sldId id="338" r:id="rId22"/>
    <p:sldId id="352" r:id="rId23"/>
    <p:sldId id="318" r:id="rId24"/>
    <p:sldId id="320" r:id="rId25"/>
    <p:sldId id="328" r:id="rId26"/>
    <p:sldId id="353" r:id="rId27"/>
    <p:sldId id="31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C13E5F-F730-4A42-ACD1-9C67CBA62E58}">
          <p14:sldIdLst>
            <p14:sldId id="350"/>
            <p14:sldId id="322"/>
            <p14:sldId id="290"/>
            <p14:sldId id="286"/>
            <p14:sldId id="340"/>
            <p14:sldId id="341"/>
            <p14:sldId id="346"/>
            <p14:sldId id="343"/>
            <p14:sldId id="347"/>
            <p14:sldId id="345"/>
            <p14:sldId id="349"/>
            <p14:sldId id="336"/>
            <p14:sldId id="348"/>
            <p14:sldId id="321"/>
            <p14:sldId id="316"/>
            <p14:sldId id="329"/>
            <p14:sldId id="337"/>
            <p14:sldId id="339"/>
            <p14:sldId id="351"/>
            <p14:sldId id="338"/>
            <p14:sldId id="352"/>
            <p14:sldId id="318"/>
            <p14:sldId id="320"/>
            <p14:sldId id="328"/>
            <p14:sldId id="353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5799" autoAdjust="0"/>
  </p:normalViewPr>
  <p:slideViewPr>
    <p:cSldViewPr snapToGrid="0">
      <p:cViewPr varScale="1">
        <p:scale>
          <a:sx n="54" d="100"/>
          <a:sy n="54" d="100"/>
        </p:scale>
        <p:origin x="17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Non-Technical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Must Have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Learning Agility</c:v>
                </c:pt>
                <c:pt idx="1">
                  <c:v>Communication</c:v>
                </c:pt>
                <c:pt idx="2">
                  <c:v>Emotional Intelligence</c:v>
                </c:pt>
                <c:pt idx="3">
                  <c:v>Problem Solving</c:v>
                </c:pt>
                <c:pt idx="4">
                  <c:v>Execution Skills</c:v>
                </c:pt>
                <c:pt idx="5">
                  <c:v>Motivated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36.285714285714285</c:v>
                </c:pt>
                <c:pt idx="1">
                  <c:v>28.25</c:v>
                </c:pt>
                <c:pt idx="2">
                  <c:v>28</c:v>
                </c:pt>
                <c:pt idx="3" formatCode="General">
                  <c:v>23</c:v>
                </c:pt>
                <c:pt idx="4">
                  <c:v>25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A-44B5-A4CD-E9B64AA24B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Nice to Have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Learning Agility</c:v>
                </c:pt>
                <c:pt idx="1">
                  <c:v>Communication</c:v>
                </c:pt>
                <c:pt idx="2">
                  <c:v>Emotional Intelligence</c:v>
                </c:pt>
                <c:pt idx="3">
                  <c:v>Problem Solving</c:v>
                </c:pt>
                <c:pt idx="4">
                  <c:v>Execution Skills</c:v>
                </c:pt>
                <c:pt idx="5">
                  <c:v>Motivated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13.714285714285714</c:v>
                </c:pt>
                <c:pt idx="1">
                  <c:v>16.583333333333332</c:v>
                </c:pt>
                <c:pt idx="2">
                  <c:v>15</c:v>
                </c:pt>
                <c:pt idx="3" formatCode="General">
                  <c:v>14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A-44B5-A4CD-E9B64AA24B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Care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Learning Agility</c:v>
                </c:pt>
                <c:pt idx="1">
                  <c:v>Communication</c:v>
                </c:pt>
                <c:pt idx="2">
                  <c:v>Emotional Intelligence</c:v>
                </c:pt>
                <c:pt idx="3">
                  <c:v>Problem Solving</c:v>
                </c:pt>
                <c:pt idx="4">
                  <c:v>Execution Skills</c:v>
                </c:pt>
                <c:pt idx="5">
                  <c:v>Motivated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</c:v>
                </c:pt>
                <c:pt idx="1">
                  <c:v>1.75</c:v>
                </c:pt>
                <c:pt idx="2">
                  <c:v>1</c:v>
                </c:pt>
                <c:pt idx="3" formatCode="General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A-44B5-A4CD-E9B64AA24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3968047"/>
        <c:axId val="1723974703"/>
        <c:axId val="0"/>
      </c:bar3DChart>
      <c:catAx>
        <c:axId val="172396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974703"/>
        <c:crosses val="autoZero"/>
        <c:auto val="1"/>
        <c:lblAlgn val="ctr"/>
        <c:lblOffset val="100"/>
        <c:noMultiLvlLbl val="0"/>
      </c:catAx>
      <c:valAx>
        <c:axId val="172397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96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A617E-04B6-4871-9701-DDDB85A2E2EE}" type="doc">
      <dgm:prSet loTypeId="urn:microsoft.com/office/officeart/2009/3/layout/PhasedProcess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8D27770-2E05-473B-8DBD-93CC4ED43565}">
      <dgm:prSet phldrT="[Text]"/>
      <dgm:spPr/>
      <dgm:t>
        <a:bodyPr/>
        <a:lstStyle/>
        <a:p>
          <a:r>
            <a:rPr lang="en-US" dirty="0"/>
            <a:t>On-boarding for Non-Technical Skills</a:t>
          </a:r>
        </a:p>
      </dgm:t>
    </dgm:pt>
    <dgm:pt modelId="{B789B101-36DE-4D82-A0A7-889CF082E225}" type="parTrans" cxnId="{36A9EBAE-D32F-4BC5-A032-A3B405DA5BE2}">
      <dgm:prSet/>
      <dgm:spPr/>
      <dgm:t>
        <a:bodyPr/>
        <a:lstStyle/>
        <a:p>
          <a:endParaRPr lang="en-US"/>
        </a:p>
      </dgm:t>
    </dgm:pt>
    <dgm:pt modelId="{9731E128-D836-4B53-B594-2A72016A283D}" type="sibTrans" cxnId="{36A9EBAE-D32F-4BC5-A032-A3B405DA5BE2}">
      <dgm:prSet/>
      <dgm:spPr/>
      <dgm:t>
        <a:bodyPr/>
        <a:lstStyle/>
        <a:p>
          <a:endParaRPr lang="en-US"/>
        </a:p>
      </dgm:t>
    </dgm:pt>
    <dgm:pt modelId="{1B216210-0AB9-4CED-9EC7-13802FDD887A}">
      <dgm:prSet phldrT="[Text]"/>
      <dgm:spPr/>
      <dgm:t>
        <a:bodyPr/>
        <a:lstStyle/>
        <a:p>
          <a:r>
            <a:rPr lang="en-US" dirty="0"/>
            <a:t>Learning Agility</a:t>
          </a:r>
        </a:p>
      </dgm:t>
    </dgm:pt>
    <dgm:pt modelId="{8EEE9D8E-B277-48B5-BB6B-922AC05B4263}" type="parTrans" cxnId="{7E2BEFDB-8EBF-4C02-9E90-A08A9AE4C6B6}">
      <dgm:prSet/>
      <dgm:spPr/>
      <dgm:t>
        <a:bodyPr/>
        <a:lstStyle/>
        <a:p>
          <a:endParaRPr lang="en-US"/>
        </a:p>
      </dgm:t>
    </dgm:pt>
    <dgm:pt modelId="{E284CA26-1BDE-41B1-8B90-92C7C19BB854}" type="sibTrans" cxnId="{7E2BEFDB-8EBF-4C02-9E90-A08A9AE4C6B6}">
      <dgm:prSet/>
      <dgm:spPr/>
      <dgm:t>
        <a:bodyPr/>
        <a:lstStyle/>
        <a:p>
          <a:endParaRPr lang="en-US"/>
        </a:p>
      </dgm:t>
    </dgm:pt>
    <dgm:pt modelId="{2319EFCA-386C-40D1-9ED3-DCF0DB1EF376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FEC5B6B5-CB34-4645-9F8F-A032969EDEC5}" type="parTrans" cxnId="{F4DF7449-5249-49ED-961B-0DA9F16FA310}">
      <dgm:prSet/>
      <dgm:spPr/>
      <dgm:t>
        <a:bodyPr/>
        <a:lstStyle/>
        <a:p>
          <a:endParaRPr lang="en-US"/>
        </a:p>
      </dgm:t>
    </dgm:pt>
    <dgm:pt modelId="{3AFFF456-7592-4C65-A0E3-B2F2AAFE2133}" type="sibTrans" cxnId="{F4DF7449-5249-49ED-961B-0DA9F16FA310}">
      <dgm:prSet/>
      <dgm:spPr/>
      <dgm:t>
        <a:bodyPr/>
        <a:lstStyle/>
        <a:p>
          <a:endParaRPr lang="en-US"/>
        </a:p>
      </dgm:t>
    </dgm:pt>
    <dgm:pt modelId="{C9135926-ECE5-4E93-BDFB-21233F18B47A}">
      <dgm:prSet phldrT="[Text]"/>
      <dgm:spPr/>
      <dgm:t>
        <a:bodyPr/>
        <a:lstStyle/>
        <a:p>
          <a:r>
            <a:rPr lang="en-US" dirty="0"/>
            <a:t>Execution </a:t>
          </a:r>
        </a:p>
      </dgm:t>
    </dgm:pt>
    <dgm:pt modelId="{88AC1748-9E4D-4351-A36D-F605FB96CECB}" type="parTrans" cxnId="{B5902CEB-FAF2-4B19-80EA-A19EFBB206E8}">
      <dgm:prSet/>
      <dgm:spPr/>
      <dgm:t>
        <a:bodyPr/>
        <a:lstStyle/>
        <a:p>
          <a:endParaRPr lang="en-US"/>
        </a:p>
      </dgm:t>
    </dgm:pt>
    <dgm:pt modelId="{8C0E0615-6554-4756-81DF-8FE3A9F0CC3B}" type="sibTrans" cxnId="{B5902CEB-FAF2-4B19-80EA-A19EFBB206E8}">
      <dgm:prSet/>
      <dgm:spPr/>
      <dgm:t>
        <a:bodyPr/>
        <a:lstStyle/>
        <a:p>
          <a:endParaRPr lang="en-US"/>
        </a:p>
      </dgm:t>
    </dgm:pt>
    <dgm:pt modelId="{EB08ACE0-0B89-4967-853F-3CBD62CF69CF}">
      <dgm:prSet phldrT="[Text]"/>
      <dgm:spPr/>
      <dgm:t>
        <a:bodyPr/>
        <a:lstStyle/>
        <a:p>
          <a:r>
            <a:rPr lang="en-US" dirty="0"/>
            <a:t>Upskilling for Non-Technical and Technical Skills</a:t>
          </a:r>
        </a:p>
      </dgm:t>
    </dgm:pt>
    <dgm:pt modelId="{99A4B896-B0D0-4B6C-B325-3C649E28AD03}" type="parTrans" cxnId="{18FEE9F4-FBBA-4437-880A-9BD1CE2F1B37}">
      <dgm:prSet/>
      <dgm:spPr/>
      <dgm:t>
        <a:bodyPr/>
        <a:lstStyle/>
        <a:p>
          <a:endParaRPr lang="en-US"/>
        </a:p>
      </dgm:t>
    </dgm:pt>
    <dgm:pt modelId="{9038487C-ECA2-4BD7-BDD2-ACEEA43BC86F}" type="sibTrans" cxnId="{18FEE9F4-FBBA-4437-880A-9BD1CE2F1B37}">
      <dgm:prSet/>
      <dgm:spPr/>
      <dgm:t>
        <a:bodyPr/>
        <a:lstStyle/>
        <a:p>
          <a:endParaRPr lang="en-US"/>
        </a:p>
      </dgm:t>
    </dgm:pt>
    <dgm:pt modelId="{41BF1D3B-12F4-453B-9C75-5D37F23688B0}">
      <dgm:prSet phldrT="[Text]"/>
      <dgm:spPr/>
      <dgm:t>
        <a:bodyPr/>
        <a:lstStyle/>
        <a:p>
          <a:r>
            <a:rPr lang="en-US" dirty="0"/>
            <a:t>Non-technical skills</a:t>
          </a:r>
        </a:p>
      </dgm:t>
    </dgm:pt>
    <dgm:pt modelId="{EC2BA65D-EB8F-46CF-82A5-0942871EA416}" type="parTrans" cxnId="{173AB038-0386-4068-B4F0-8E132559DC39}">
      <dgm:prSet/>
      <dgm:spPr/>
      <dgm:t>
        <a:bodyPr/>
        <a:lstStyle/>
        <a:p>
          <a:endParaRPr lang="en-US"/>
        </a:p>
      </dgm:t>
    </dgm:pt>
    <dgm:pt modelId="{BC8E22A3-9FD4-4D97-89BD-59611C63A5F0}" type="sibTrans" cxnId="{173AB038-0386-4068-B4F0-8E132559DC39}">
      <dgm:prSet/>
      <dgm:spPr/>
      <dgm:t>
        <a:bodyPr/>
        <a:lstStyle/>
        <a:p>
          <a:endParaRPr lang="en-US"/>
        </a:p>
      </dgm:t>
    </dgm:pt>
    <dgm:pt modelId="{BCF831CB-0CD6-48EC-8705-A32F8635B14F}">
      <dgm:prSet phldrT="[Text]"/>
      <dgm:spPr/>
      <dgm:t>
        <a:bodyPr/>
        <a:lstStyle/>
        <a:p>
          <a:r>
            <a:rPr lang="en-US" dirty="0"/>
            <a:t>Technical skills</a:t>
          </a:r>
        </a:p>
      </dgm:t>
    </dgm:pt>
    <dgm:pt modelId="{15BCFE52-C569-4FF4-B923-DFF490DF503E}" type="parTrans" cxnId="{4FB01ABD-1951-4BDF-BAFF-0E1DA535A4C7}">
      <dgm:prSet/>
      <dgm:spPr/>
      <dgm:t>
        <a:bodyPr/>
        <a:lstStyle/>
        <a:p>
          <a:endParaRPr lang="en-US"/>
        </a:p>
      </dgm:t>
    </dgm:pt>
    <dgm:pt modelId="{D3550F1E-31BE-431F-982A-6E1F1ED2F622}" type="sibTrans" cxnId="{4FB01ABD-1951-4BDF-BAFF-0E1DA535A4C7}">
      <dgm:prSet/>
      <dgm:spPr/>
      <dgm:t>
        <a:bodyPr/>
        <a:lstStyle/>
        <a:p>
          <a:endParaRPr lang="en-US"/>
        </a:p>
      </dgm:t>
    </dgm:pt>
    <dgm:pt modelId="{BDEC7612-59C8-4D9B-AE15-C8377320EF30}">
      <dgm:prSet phldrT="[Text]"/>
      <dgm:spPr/>
      <dgm:t>
        <a:bodyPr/>
        <a:lstStyle/>
        <a:p>
          <a:r>
            <a:rPr lang="en-US" dirty="0"/>
            <a:t>Long term employee developed into company career path</a:t>
          </a:r>
        </a:p>
      </dgm:t>
    </dgm:pt>
    <dgm:pt modelId="{895F6E36-8B70-4AE4-A1A0-7688DD0BF5E8}" type="parTrans" cxnId="{4A8531D5-7D4A-4C19-9A63-99BDAF7E33E2}">
      <dgm:prSet/>
      <dgm:spPr/>
      <dgm:t>
        <a:bodyPr/>
        <a:lstStyle/>
        <a:p>
          <a:endParaRPr lang="en-US"/>
        </a:p>
      </dgm:t>
    </dgm:pt>
    <dgm:pt modelId="{DAFF5BC9-53BE-432C-8C07-63414747D0BC}" type="sibTrans" cxnId="{4A8531D5-7D4A-4C19-9A63-99BDAF7E33E2}">
      <dgm:prSet/>
      <dgm:spPr/>
      <dgm:t>
        <a:bodyPr/>
        <a:lstStyle/>
        <a:p>
          <a:endParaRPr lang="en-US"/>
        </a:p>
      </dgm:t>
    </dgm:pt>
    <dgm:pt modelId="{5D51E553-5F3F-4240-B138-B4D9CE2D21AE}">
      <dgm:prSet phldrT="[Text]"/>
      <dgm:spPr/>
      <dgm:t>
        <a:bodyPr/>
        <a:lstStyle/>
        <a:p>
          <a:r>
            <a:rPr lang="en-US" dirty="0"/>
            <a:t>Fully engaged employee </a:t>
          </a:r>
        </a:p>
      </dgm:t>
    </dgm:pt>
    <dgm:pt modelId="{764AAEBB-2605-442C-AD17-32678A65F269}" type="parTrans" cxnId="{461CE0C0-8C0C-457A-B592-3A54B35FE713}">
      <dgm:prSet/>
      <dgm:spPr/>
      <dgm:t>
        <a:bodyPr/>
        <a:lstStyle/>
        <a:p>
          <a:endParaRPr lang="en-US"/>
        </a:p>
      </dgm:t>
    </dgm:pt>
    <dgm:pt modelId="{F1FEA2D9-3BFA-441F-ABD1-FCEE5715FD5C}" type="sibTrans" cxnId="{461CE0C0-8C0C-457A-B592-3A54B35FE713}">
      <dgm:prSet/>
      <dgm:spPr/>
      <dgm:t>
        <a:bodyPr/>
        <a:lstStyle/>
        <a:p>
          <a:endParaRPr lang="en-US"/>
        </a:p>
      </dgm:t>
    </dgm:pt>
    <dgm:pt modelId="{23EBB7D6-5B69-4336-B832-0711177731FD}" type="pres">
      <dgm:prSet presAssocID="{6D5A617E-04B6-4871-9701-DDDB85A2E2E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6711F153-3D94-4E36-9345-FD2D39F6559F}" type="pres">
      <dgm:prSet presAssocID="{6D5A617E-04B6-4871-9701-DDDB85A2E2EE}" presName="arc1" presStyleLbl="node1" presStyleIdx="0" presStyleCnt="4"/>
      <dgm:spPr/>
    </dgm:pt>
    <dgm:pt modelId="{6C2E257E-4E66-45B2-A642-B17E039BDB7C}" type="pres">
      <dgm:prSet presAssocID="{6D5A617E-04B6-4871-9701-DDDB85A2E2EE}" presName="arc3" presStyleLbl="node1" presStyleIdx="1" presStyleCnt="4"/>
      <dgm:spPr/>
    </dgm:pt>
    <dgm:pt modelId="{22B4B50B-6FA2-4234-81BF-C64B5814F480}" type="pres">
      <dgm:prSet presAssocID="{6D5A617E-04B6-4871-9701-DDDB85A2E2EE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26C87BFD-EAD9-4C44-98FC-295FFF5317FE}" type="pres">
      <dgm:prSet presAssocID="{6D5A617E-04B6-4871-9701-DDDB85A2E2EE}" presName="arc2" presStyleLbl="node1" presStyleIdx="2" presStyleCnt="4"/>
      <dgm:spPr/>
    </dgm:pt>
    <dgm:pt modelId="{314F882B-4923-4E2F-B5E0-ED1ACCB36A2A}" type="pres">
      <dgm:prSet presAssocID="{6D5A617E-04B6-4871-9701-DDDB85A2E2EE}" presName="arc4" presStyleLbl="node1" presStyleIdx="3" presStyleCnt="4"/>
      <dgm:spPr/>
    </dgm:pt>
    <dgm:pt modelId="{CC1E4718-06ED-400D-B3A6-DC32A3D65F16}" type="pres">
      <dgm:prSet presAssocID="{6D5A617E-04B6-4871-9701-DDDB85A2E2EE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A02546B-F1EA-46C8-AC1A-6DB69C370107}" type="pres">
      <dgm:prSet presAssocID="{6D5A617E-04B6-4871-9701-DDDB85A2E2EE}" presName="middleComposite" presStyleCnt="0"/>
      <dgm:spPr/>
    </dgm:pt>
    <dgm:pt modelId="{3A6CA61E-0227-4E00-AC11-DCF25D2F2D28}" type="pres">
      <dgm:prSet presAssocID="{41BF1D3B-12F4-453B-9C75-5D37F23688B0}" presName="circ1" presStyleLbl="vennNode1" presStyleIdx="0" presStyleCnt="8"/>
      <dgm:spPr/>
    </dgm:pt>
    <dgm:pt modelId="{89E5F43F-40E1-407B-B602-92AD85CCB135}" type="pres">
      <dgm:prSet presAssocID="{41BF1D3B-12F4-453B-9C75-5D37F23688B0}" presName="circ1Tx" presStyleLbl="revTx" presStyleIdx="1" presStyleCnt="3">
        <dgm:presLayoutVars>
          <dgm:chMax val="0"/>
          <dgm:chPref val="0"/>
        </dgm:presLayoutVars>
      </dgm:prSet>
      <dgm:spPr/>
    </dgm:pt>
    <dgm:pt modelId="{520DCE9C-C9B6-482E-B141-5FF12BC18F7E}" type="pres">
      <dgm:prSet presAssocID="{BCF831CB-0CD6-48EC-8705-A32F8635B14F}" presName="circ2" presStyleLbl="vennNode1" presStyleIdx="1" presStyleCnt="8"/>
      <dgm:spPr/>
    </dgm:pt>
    <dgm:pt modelId="{4E3F64E1-A8AF-4FF1-B1F4-3CB051929FF9}" type="pres">
      <dgm:prSet presAssocID="{BCF831CB-0CD6-48EC-8705-A32F8635B14F}" presName="circ2Tx" presStyleLbl="revTx" presStyleIdx="1" presStyleCnt="3">
        <dgm:presLayoutVars>
          <dgm:chMax val="0"/>
          <dgm:chPref val="0"/>
        </dgm:presLayoutVars>
      </dgm:prSet>
      <dgm:spPr/>
    </dgm:pt>
    <dgm:pt modelId="{D77F5B25-F439-4995-8A0A-4B8E2A5B5481}" type="pres">
      <dgm:prSet presAssocID="{6D5A617E-04B6-4871-9701-DDDB85A2E2EE}" presName="leftComposite" presStyleCnt="0"/>
      <dgm:spPr/>
    </dgm:pt>
    <dgm:pt modelId="{127EEBC3-C103-4D2B-97D2-0CBB83A29BC4}" type="pres">
      <dgm:prSet presAssocID="{1B216210-0AB9-4CED-9EC7-13802FDD887A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D196B148-CA0B-4474-A0B3-1B214682345E}" type="pres">
      <dgm:prSet presAssocID="{1B216210-0AB9-4CED-9EC7-13802FDD887A}" presName="ellipse1" presStyleLbl="vennNode1" presStyleIdx="3" presStyleCnt="8"/>
      <dgm:spPr/>
    </dgm:pt>
    <dgm:pt modelId="{E80CEA1B-43EE-4CF2-9F0F-55A7C6348E04}" type="pres">
      <dgm:prSet presAssocID="{1B216210-0AB9-4CED-9EC7-13802FDD887A}" presName="ellipse2" presStyleLbl="vennNode1" presStyleIdx="4" presStyleCnt="8"/>
      <dgm:spPr/>
    </dgm:pt>
    <dgm:pt modelId="{CF974AB7-16AF-4E4B-94E2-F7632C7836AF}" type="pres">
      <dgm:prSet presAssocID="{2319EFCA-386C-40D1-9ED3-DCF0DB1EF376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10FC4460-8487-4C95-8354-73462D8142CF}" type="pres">
      <dgm:prSet presAssocID="{2319EFCA-386C-40D1-9ED3-DCF0DB1EF376}" presName="ellipse3" presStyleLbl="vennNode1" presStyleIdx="6" presStyleCnt="8"/>
      <dgm:spPr/>
    </dgm:pt>
    <dgm:pt modelId="{3C914798-7A08-4CAF-9378-7048D1E210E3}" type="pres">
      <dgm:prSet presAssocID="{C9135926-ECE5-4E93-BDFB-21233F18B47A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DD3832EB-FE52-4AAA-9C44-B203242D0087}" type="pres">
      <dgm:prSet presAssocID="{6D5A617E-04B6-4871-9701-DDDB85A2E2EE}" presName="rightChild" presStyleLbl="node2" presStyleIdx="0" presStyleCnt="1">
        <dgm:presLayoutVars>
          <dgm:chMax val="0"/>
          <dgm:chPref val="0"/>
        </dgm:presLayoutVars>
      </dgm:prSet>
      <dgm:spPr/>
    </dgm:pt>
    <dgm:pt modelId="{0A9DE6B4-9BEF-4AA4-9667-D7EDFE222DF6}" type="pres">
      <dgm:prSet presAssocID="{6D5A617E-04B6-4871-9701-DDDB85A2E2EE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8EC86020-DEFF-4001-9E56-582FE1574700}" type="presOf" srcId="{5D51E553-5F3F-4240-B138-B4D9CE2D21AE}" destId="{DD3832EB-FE52-4AAA-9C44-B203242D0087}" srcOrd="0" destOrd="0" presId="urn:microsoft.com/office/officeart/2009/3/layout/PhasedProcess"/>
    <dgm:cxn modelId="{749F2823-B5C8-43C9-892F-EC44AC07FB01}" type="presOf" srcId="{BCF831CB-0CD6-48EC-8705-A32F8635B14F}" destId="{4E3F64E1-A8AF-4FF1-B1F4-3CB051929FF9}" srcOrd="1" destOrd="0" presId="urn:microsoft.com/office/officeart/2009/3/layout/PhasedProcess"/>
    <dgm:cxn modelId="{3BB65626-8483-4144-9113-88B78AB72294}" type="presOf" srcId="{C9135926-ECE5-4E93-BDFB-21233F18B47A}" destId="{3C914798-7A08-4CAF-9378-7048D1E210E3}" srcOrd="0" destOrd="0" presId="urn:microsoft.com/office/officeart/2009/3/layout/PhasedProcess"/>
    <dgm:cxn modelId="{173AB038-0386-4068-B4F0-8E132559DC39}" srcId="{EB08ACE0-0B89-4967-853F-3CBD62CF69CF}" destId="{41BF1D3B-12F4-453B-9C75-5D37F23688B0}" srcOrd="0" destOrd="0" parTransId="{EC2BA65D-EB8F-46CF-82A5-0942871EA416}" sibTransId="{BC8E22A3-9FD4-4D97-89BD-59611C63A5F0}"/>
    <dgm:cxn modelId="{24FD0566-B5E0-4646-B635-6D1C31125B91}" type="presOf" srcId="{2319EFCA-386C-40D1-9ED3-DCF0DB1EF376}" destId="{CF974AB7-16AF-4E4B-94E2-F7632C7836AF}" srcOrd="0" destOrd="0" presId="urn:microsoft.com/office/officeart/2009/3/layout/PhasedProcess"/>
    <dgm:cxn modelId="{F4DF7449-5249-49ED-961B-0DA9F16FA310}" srcId="{78D27770-2E05-473B-8DBD-93CC4ED43565}" destId="{2319EFCA-386C-40D1-9ED3-DCF0DB1EF376}" srcOrd="1" destOrd="0" parTransId="{FEC5B6B5-CB34-4645-9F8F-A032969EDEC5}" sibTransId="{3AFFF456-7592-4C65-A0E3-B2F2AAFE2133}"/>
    <dgm:cxn modelId="{9CADB752-8890-43C6-BDFE-95201302E529}" type="presOf" srcId="{41BF1D3B-12F4-453B-9C75-5D37F23688B0}" destId="{3A6CA61E-0227-4E00-AC11-DCF25D2F2D28}" srcOrd="0" destOrd="0" presId="urn:microsoft.com/office/officeart/2009/3/layout/PhasedProcess"/>
    <dgm:cxn modelId="{C60ABF56-5533-4E8C-A5A9-E6FB2E097DAB}" type="presOf" srcId="{BDEC7612-59C8-4D9B-AE15-C8377320EF30}" destId="{CC1E4718-06ED-400D-B3A6-DC32A3D65F16}" srcOrd="0" destOrd="0" presId="urn:microsoft.com/office/officeart/2009/3/layout/PhasedProcess"/>
    <dgm:cxn modelId="{36A9EBAE-D32F-4BC5-A032-A3B405DA5BE2}" srcId="{6D5A617E-04B6-4871-9701-DDDB85A2E2EE}" destId="{78D27770-2E05-473B-8DBD-93CC4ED43565}" srcOrd="0" destOrd="0" parTransId="{B789B101-36DE-4D82-A0A7-889CF082E225}" sibTransId="{9731E128-D836-4B53-B594-2A72016A283D}"/>
    <dgm:cxn modelId="{EED92BB9-5FED-4A52-ADEE-E0CD2129E82D}" type="presOf" srcId="{78D27770-2E05-473B-8DBD-93CC4ED43565}" destId="{0A9DE6B4-9BEF-4AA4-9667-D7EDFE222DF6}" srcOrd="0" destOrd="0" presId="urn:microsoft.com/office/officeart/2009/3/layout/PhasedProcess"/>
    <dgm:cxn modelId="{A11D99BB-B9F5-491D-AAB4-16D08B5F8231}" type="presOf" srcId="{BCF831CB-0CD6-48EC-8705-A32F8635B14F}" destId="{520DCE9C-C9B6-482E-B141-5FF12BC18F7E}" srcOrd="0" destOrd="0" presId="urn:microsoft.com/office/officeart/2009/3/layout/PhasedProcess"/>
    <dgm:cxn modelId="{4FB01ABD-1951-4BDF-BAFF-0E1DA535A4C7}" srcId="{EB08ACE0-0B89-4967-853F-3CBD62CF69CF}" destId="{BCF831CB-0CD6-48EC-8705-A32F8635B14F}" srcOrd="1" destOrd="0" parTransId="{15BCFE52-C569-4FF4-B923-DFF490DF503E}" sibTransId="{D3550F1E-31BE-431F-982A-6E1F1ED2F622}"/>
    <dgm:cxn modelId="{461CE0C0-8C0C-457A-B592-3A54B35FE713}" srcId="{BDEC7612-59C8-4D9B-AE15-C8377320EF30}" destId="{5D51E553-5F3F-4240-B138-B4D9CE2D21AE}" srcOrd="0" destOrd="0" parTransId="{764AAEBB-2605-442C-AD17-32678A65F269}" sibTransId="{F1FEA2D9-3BFA-441F-ABD1-FCEE5715FD5C}"/>
    <dgm:cxn modelId="{FE1D97C6-EFB6-4263-8C8F-E8E5F2056489}" type="presOf" srcId="{EB08ACE0-0B89-4967-853F-3CBD62CF69CF}" destId="{22B4B50B-6FA2-4234-81BF-C64B5814F480}" srcOrd="0" destOrd="0" presId="urn:microsoft.com/office/officeart/2009/3/layout/PhasedProcess"/>
    <dgm:cxn modelId="{4A8531D5-7D4A-4C19-9A63-99BDAF7E33E2}" srcId="{6D5A617E-04B6-4871-9701-DDDB85A2E2EE}" destId="{BDEC7612-59C8-4D9B-AE15-C8377320EF30}" srcOrd="2" destOrd="0" parTransId="{895F6E36-8B70-4AE4-A1A0-7688DD0BF5E8}" sibTransId="{DAFF5BC9-53BE-432C-8C07-63414747D0BC}"/>
    <dgm:cxn modelId="{7E2BEFDB-8EBF-4C02-9E90-A08A9AE4C6B6}" srcId="{78D27770-2E05-473B-8DBD-93CC4ED43565}" destId="{1B216210-0AB9-4CED-9EC7-13802FDD887A}" srcOrd="0" destOrd="0" parTransId="{8EEE9D8E-B277-48B5-BB6B-922AC05B4263}" sibTransId="{E284CA26-1BDE-41B1-8B90-92C7C19BB854}"/>
    <dgm:cxn modelId="{6F6C52E3-097B-441F-BC8A-CEB261CD399D}" type="presOf" srcId="{41BF1D3B-12F4-453B-9C75-5D37F23688B0}" destId="{89E5F43F-40E1-407B-B602-92AD85CCB135}" srcOrd="1" destOrd="0" presId="urn:microsoft.com/office/officeart/2009/3/layout/PhasedProcess"/>
    <dgm:cxn modelId="{B5902CEB-FAF2-4B19-80EA-A19EFBB206E8}" srcId="{78D27770-2E05-473B-8DBD-93CC4ED43565}" destId="{C9135926-ECE5-4E93-BDFB-21233F18B47A}" srcOrd="2" destOrd="0" parTransId="{88AC1748-9E4D-4351-A36D-F605FB96CECB}" sibTransId="{8C0E0615-6554-4756-81DF-8FE3A9F0CC3B}"/>
    <dgm:cxn modelId="{B1F593EC-5370-4149-B4DC-675E1DDA56D9}" type="presOf" srcId="{1B216210-0AB9-4CED-9EC7-13802FDD887A}" destId="{127EEBC3-C103-4D2B-97D2-0CBB83A29BC4}" srcOrd="0" destOrd="0" presId="urn:microsoft.com/office/officeart/2009/3/layout/PhasedProcess"/>
    <dgm:cxn modelId="{18FEE9F4-FBBA-4437-880A-9BD1CE2F1B37}" srcId="{6D5A617E-04B6-4871-9701-DDDB85A2E2EE}" destId="{EB08ACE0-0B89-4967-853F-3CBD62CF69CF}" srcOrd="1" destOrd="0" parTransId="{99A4B896-B0D0-4B6C-B325-3C649E28AD03}" sibTransId="{9038487C-ECA2-4BD7-BDD2-ACEEA43BC86F}"/>
    <dgm:cxn modelId="{DCD4E1F5-7710-468D-8A36-5B120EE34EB7}" type="presOf" srcId="{6D5A617E-04B6-4871-9701-DDDB85A2E2EE}" destId="{23EBB7D6-5B69-4336-B832-0711177731FD}" srcOrd="0" destOrd="0" presId="urn:microsoft.com/office/officeart/2009/3/layout/PhasedProcess"/>
    <dgm:cxn modelId="{67378D33-0942-4391-BE89-1CF4B7B6646E}" type="presParOf" srcId="{23EBB7D6-5B69-4336-B832-0711177731FD}" destId="{6711F153-3D94-4E36-9345-FD2D39F6559F}" srcOrd="0" destOrd="0" presId="urn:microsoft.com/office/officeart/2009/3/layout/PhasedProcess"/>
    <dgm:cxn modelId="{F4F40F70-816C-43DC-9E2F-67832B751A92}" type="presParOf" srcId="{23EBB7D6-5B69-4336-B832-0711177731FD}" destId="{6C2E257E-4E66-45B2-A642-B17E039BDB7C}" srcOrd="1" destOrd="0" presId="urn:microsoft.com/office/officeart/2009/3/layout/PhasedProcess"/>
    <dgm:cxn modelId="{B4A9861D-C86B-4A1E-B2E7-4ABA337D2F69}" type="presParOf" srcId="{23EBB7D6-5B69-4336-B832-0711177731FD}" destId="{22B4B50B-6FA2-4234-81BF-C64B5814F480}" srcOrd="2" destOrd="0" presId="urn:microsoft.com/office/officeart/2009/3/layout/PhasedProcess"/>
    <dgm:cxn modelId="{8789B6AD-63B3-45DB-8E1F-F4D044E51CA7}" type="presParOf" srcId="{23EBB7D6-5B69-4336-B832-0711177731FD}" destId="{26C87BFD-EAD9-4C44-98FC-295FFF5317FE}" srcOrd="3" destOrd="0" presId="urn:microsoft.com/office/officeart/2009/3/layout/PhasedProcess"/>
    <dgm:cxn modelId="{551E5C40-ADD1-409C-8B49-6C615733245F}" type="presParOf" srcId="{23EBB7D6-5B69-4336-B832-0711177731FD}" destId="{314F882B-4923-4E2F-B5E0-ED1ACCB36A2A}" srcOrd="4" destOrd="0" presId="urn:microsoft.com/office/officeart/2009/3/layout/PhasedProcess"/>
    <dgm:cxn modelId="{9A9E8E6B-D734-426E-B806-390685B38128}" type="presParOf" srcId="{23EBB7D6-5B69-4336-B832-0711177731FD}" destId="{CC1E4718-06ED-400D-B3A6-DC32A3D65F16}" srcOrd="5" destOrd="0" presId="urn:microsoft.com/office/officeart/2009/3/layout/PhasedProcess"/>
    <dgm:cxn modelId="{A99ED5B6-0EA1-441A-A39F-1C752EF23DBD}" type="presParOf" srcId="{23EBB7D6-5B69-4336-B832-0711177731FD}" destId="{FA02546B-F1EA-46C8-AC1A-6DB69C370107}" srcOrd="6" destOrd="0" presId="urn:microsoft.com/office/officeart/2009/3/layout/PhasedProcess"/>
    <dgm:cxn modelId="{A7B1FC7D-5279-457C-8B41-743BE39C2505}" type="presParOf" srcId="{FA02546B-F1EA-46C8-AC1A-6DB69C370107}" destId="{3A6CA61E-0227-4E00-AC11-DCF25D2F2D28}" srcOrd="0" destOrd="0" presId="urn:microsoft.com/office/officeart/2009/3/layout/PhasedProcess"/>
    <dgm:cxn modelId="{DABDA45F-551D-49D0-BA48-2CD4B59EEA47}" type="presParOf" srcId="{FA02546B-F1EA-46C8-AC1A-6DB69C370107}" destId="{89E5F43F-40E1-407B-B602-92AD85CCB135}" srcOrd="1" destOrd="0" presId="urn:microsoft.com/office/officeart/2009/3/layout/PhasedProcess"/>
    <dgm:cxn modelId="{3A0B05B4-6754-428E-B338-77E02E5EC536}" type="presParOf" srcId="{FA02546B-F1EA-46C8-AC1A-6DB69C370107}" destId="{520DCE9C-C9B6-482E-B141-5FF12BC18F7E}" srcOrd="2" destOrd="0" presId="urn:microsoft.com/office/officeart/2009/3/layout/PhasedProcess"/>
    <dgm:cxn modelId="{51DED6F4-DE9D-4E41-BFDB-70EAEC8973DB}" type="presParOf" srcId="{FA02546B-F1EA-46C8-AC1A-6DB69C370107}" destId="{4E3F64E1-A8AF-4FF1-B1F4-3CB051929FF9}" srcOrd="3" destOrd="0" presId="urn:microsoft.com/office/officeart/2009/3/layout/PhasedProcess"/>
    <dgm:cxn modelId="{B219C929-78F9-48A3-BA69-FB91BF43E737}" type="presParOf" srcId="{23EBB7D6-5B69-4336-B832-0711177731FD}" destId="{D77F5B25-F439-4995-8A0A-4B8E2A5B5481}" srcOrd="7" destOrd="0" presId="urn:microsoft.com/office/officeart/2009/3/layout/PhasedProcess"/>
    <dgm:cxn modelId="{4DF40597-6C32-44D3-9148-B485BE65860F}" type="presParOf" srcId="{D77F5B25-F439-4995-8A0A-4B8E2A5B5481}" destId="{127EEBC3-C103-4D2B-97D2-0CBB83A29BC4}" srcOrd="0" destOrd="0" presId="urn:microsoft.com/office/officeart/2009/3/layout/PhasedProcess"/>
    <dgm:cxn modelId="{47074B15-8FA3-4788-985C-C0736685678C}" type="presParOf" srcId="{D77F5B25-F439-4995-8A0A-4B8E2A5B5481}" destId="{D196B148-CA0B-4474-A0B3-1B214682345E}" srcOrd="1" destOrd="0" presId="urn:microsoft.com/office/officeart/2009/3/layout/PhasedProcess"/>
    <dgm:cxn modelId="{71D7C609-8ED0-47A6-93CA-39DAF4BE20DD}" type="presParOf" srcId="{D77F5B25-F439-4995-8A0A-4B8E2A5B5481}" destId="{E80CEA1B-43EE-4CF2-9F0F-55A7C6348E04}" srcOrd="2" destOrd="0" presId="urn:microsoft.com/office/officeart/2009/3/layout/PhasedProcess"/>
    <dgm:cxn modelId="{7D7FC613-881B-4089-8C6D-19F857EE48E2}" type="presParOf" srcId="{D77F5B25-F439-4995-8A0A-4B8E2A5B5481}" destId="{CF974AB7-16AF-4E4B-94E2-F7632C7836AF}" srcOrd="3" destOrd="0" presId="urn:microsoft.com/office/officeart/2009/3/layout/PhasedProcess"/>
    <dgm:cxn modelId="{99027993-7F44-4F9B-8EAB-10DDFD894B4A}" type="presParOf" srcId="{D77F5B25-F439-4995-8A0A-4B8E2A5B5481}" destId="{10FC4460-8487-4C95-8354-73462D8142CF}" srcOrd="4" destOrd="0" presId="urn:microsoft.com/office/officeart/2009/3/layout/PhasedProcess"/>
    <dgm:cxn modelId="{A4491513-C4D7-4EF4-A1BA-0E737DFC5511}" type="presParOf" srcId="{D77F5B25-F439-4995-8A0A-4B8E2A5B5481}" destId="{3C914798-7A08-4CAF-9378-7048D1E210E3}" srcOrd="5" destOrd="0" presId="urn:microsoft.com/office/officeart/2009/3/layout/PhasedProcess"/>
    <dgm:cxn modelId="{5313D9DD-AE01-4E57-B7B8-6559B3AFC6EE}" type="presParOf" srcId="{23EBB7D6-5B69-4336-B832-0711177731FD}" destId="{DD3832EB-FE52-4AAA-9C44-B203242D0087}" srcOrd="8" destOrd="0" presId="urn:microsoft.com/office/officeart/2009/3/layout/PhasedProcess"/>
    <dgm:cxn modelId="{E774A5E4-1495-4922-A706-7A343A803AEA}" type="presParOf" srcId="{23EBB7D6-5B69-4336-B832-0711177731FD}" destId="{0A9DE6B4-9BEF-4AA4-9667-D7EDFE222DF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F153-3D94-4E36-9345-FD2D39F6559F}">
      <dsp:nvSpPr>
        <dsp:cNvPr id="0" name=""/>
        <dsp:cNvSpPr/>
      </dsp:nvSpPr>
      <dsp:spPr>
        <a:xfrm rot="5400000">
          <a:off x="217" y="1212057"/>
          <a:ext cx="2834210" cy="28346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2E257E-4E66-45B2-A642-B17E039BDB7C}">
      <dsp:nvSpPr>
        <dsp:cNvPr id="0" name=""/>
        <dsp:cNvSpPr/>
      </dsp:nvSpPr>
      <dsp:spPr>
        <a:xfrm rot="16200000">
          <a:off x="2917201" y="1212057"/>
          <a:ext cx="2834210" cy="28346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6">
                <a:shade val="50000"/>
                <a:hueOff val="410347"/>
                <a:satOff val="-29710"/>
                <a:lumOff val="25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410347"/>
                <a:satOff val="-29710"/>
                <a:lumOff val="25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410347"/>
                <a:satOff val="-29710"/>
                <a:lumOff val="25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B4B50B-6FA2-4234-81BF-C64B5814F480}">
      <dsp:nvSpPr>
        <dsp:cNvPr id="0" name=""/>
        <dsp:cNvSpPr/>
      </dsp:nvSpPr>
      <dsp:spPr>
        <a:xfrm>
          <a:off x="3252337" y="3674224"/>
          <a:ext cx="2151929" cy="56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Upskilling for Non-Technical and Technical Skills</a:t>
          </a:r>
        </a:p>
      </dsp:txBody>
      <dsp:txXfrm>
        <a:off x="3252337" y="3674224"/>
        <a:ext cx="2151929" cy="567023"/>
      </dsp:txXfrm>
    </dsp:sp>
    <dsp:sp modelId="{26C87BFD-EAD9-4C44-98FC-295FFF5317FE}">
      <dsp:nvSpPr>
        <dsp:cNvPr id="0" name=""/>
        <dsp:cNvSpPr/>
      </dsp:nvSpPr>
      <dsp:spPr>
        <a:xfrm rot="5400000">
          <a:off x="2826286" y="1212057"/>
          <a:ext cx="2834210" cy="28346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6">
                <a:shade val="50000"/>
                <a:hueOff val="820693"/>
                <a:satOff val="-59419"/>
                <a:lumOff val="51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820693"/>
                <a:satOff val="-59419"/>
                <a:lumOff val="51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820693"/>
                <a:satOff val="-59419"/>
                <a:lumOff val="51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4F882B-4923-4E2F-B5E0-ED1ACCB36A2A}">
      <dsp:nvSpPr>
        <dsp:cNvPr id="0" name=""/>
        <dsp:cNvSpPr/>
      </dsp:nvSpPr>
      <dsp:spPr>
        <a:xfrm rot="16200000">
          <a:off x="5742412" y="1212057"/>
          <a:ext cx="2834210" cy="28346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6">
                <a:shade val="50000"/>
                <a:hueOff val="410347"/>
                <a:satOff val="-29710"/>
                <a:lumOff val="25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410347"/>
                <a:satOff val="-29710"/>
                <a:lumOff val="25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410347"/>
                <a:satOff val="-29710"/>
                <a:lumOff val="25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1E4718-06ED-400D-B3A6-DC32A3D65F16}">
      <dsp:nvSpPr>
        <dsp:cNvPr id="0" name=""/>
        <dsp:cNvSpPr/>
      </dsp:nvSpPr>
      <dsp:spPr>
        <a:xfrm>
          <a:off x="5870846" y="3674224"/>
          <a:ext cx="2151929" cy="56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Long term employee developed into company career path</a:t>
          </a:r>
        </a:p>
      </dsp:txBody>
      <dsp:txXfrm>
        <a:off x="5870846" y="3674224"/>
        <a:ext cx="2151929" cy="567023"/>
      </dsp:txXfrm>
    </dsp:sp>
    <dsp:sp modelId="{3A6CA61E-0227-4E00-AC11-DCF25D2F2D28}">
      <dsp:nvSpPr>
        <dsp:cNvPr id="0" name=""/>
        <dsp:cNvSpPr/>
      </dsp:nvSpPr>
      <dsp:spPr>
        <a:xfrm>
          <a:off x="3183191" y="2025531"/>
          <a:ext cx="1298567" cy="1298567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Non-technical skills</a:t>
          </a:r>
        </a:p>
      </dsp:txBody>
      <dsp:txXfrm>
        <a:off x="3364522" y="2178660"/>
        <a:ext cx="748723" cy="992309"/>
      </dsp:txXfrm>
    </dsp:sp>
    <dsp:sp modelId="{520DCE9C-C9B6-482E-B141-5FF12BC18F7E}">
      <dsp:nvSpPr>
        <dsp:cNvPr id="0" name=""/>
        <dsp:cNvSpPr/>
      </dsp:nvSpPr>
      <dsp:spPr>
        <a:xfrm>
          <a:off x="4119096" y="2025531"/>
          <a:ext cx="1298567" cy="1298567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skills</a:t>
          </a:r>
        </a:p>
      </dsp:txBody>
      <dsp:txXfrm>
        <a:off x="4487608" y="2178660"/>
        <a:ext cx="748723" cy="992309"/>
      </dsp:txXfrm>
    </dsp:sp>
    <dsp:sp modelId="{127EEBC3-C103-4D2B-97D2-0CBB83A29BC4}">
      <dsp:nvSpPr>
        <dsp:cNvPr id="0" name=""/>
        <dsp:cNvSpPr/>
      </dsp:nvSpPr>
      <dsp:spPr>
        <a:xfrm>
          <a:off x="817519" y="1642526"/>
          <a:ext cx="898044" cy="8980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Learning Agility</a:t>
          </a:r>
        </a:p>
      </dsp:txBody>
      <dsp:txXfrm>
        <a:off x="949034" y="1774045"/>
        <a:ext cx="635014" cy="635027"/>
      </dsp:txXfrm>
    </dsp:sp>
    <dsp:sp modelId="{D196B148-CA0B-4474-A0B3-1B214682345E}">
      <dsp:nvSpPr>
        <dsp:cNvPr id="0" name=""/>
        <dsp:cNvSpPr/>
      </dsp:nvSpPr>
      <dsp:spPr>
        <a:xfrm>
          <a:off x="486306" y="2393348"/>
          <a:ext cx="441126" cy="44095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80CEA1B-43EE-4CF2-9F0F-55A7C6348E04}">
      <dsp:nvSpPr>
        <dsp:cNvPr id="0" name=""/>
        <dsp:cNvSpPr/>
      </dsp:nvSpPr>
      <dsp:spPr>
        <a:xfrm>
          <a:off x="1789260" y="1819179"/>
          <a:ext cx="256674" cy="25650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863960"/>
                <a:satOff val="-60118"/>
                <a:lumOff val="47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863960"/>
                <a:satOff val="-60118"/>
                <a:lumOff val="47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863960"/>
                <a:satOff val="-60118"/>
                <a:lumOff val="47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F974AB7-16AF-4E4B-94E2-F7632C7836AF}">
      <dsp:nvSpPr>
        <dsp:cNvPr id="0" name=""/>
        <dsp:cNvSpPr/>
      </dsp:nvSpPr>
      <dsp:spPr>
        <a:xfrm>
          <a:off x="1693876" y="2178911"/>
          <a:ext cx="898044" cy="8980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647970"/>
                <a:satOff val="-45088"/>
                <a:lumOff val="35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Collaboration</a:t>
          </a:r>
        </a:p>
      </dsp:txBody>
      <dsp:txXfrm>
        <a:off x="1825391" y="2310430"/>
        <a:ext cx="635014" cy="635027"/>
      </dsp:txXfrm>
    </dsp:sp>
    <dsp:sp modelId="{10FC4460-8487-4C95-8354-73462D8142CF}">
      <dsp:nvSpPr>
        <dsp:cNvPr id="0" name=""/>
        <dsp:cNvSpPr/>
      </dsp:nvSpPr>
      <dsp:spPr>
        <a:xfrm>
          <a:off x="1787786" y="3131901"/>
          <a:ext cx="256674" cy="25650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431980"/>
                <a:satOff val="-30059"/>
                <a:lumOff val="236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C914798-7A08-4CAF-9378-7048D1E210E3}">
      <dsp:nvSpPr>
        <dsp:cNvPr id="0" name=""/>
        <dsp:cNvSpPr/>
      </dsp:nvSpPr>
      <dsp:spPr>
        <a:xfrm>
          <a:off x="833522" y="2692119"/>
          <a:ext cx="898044" cy="8980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alpha val="50000"/>
                <a:hueOff val="215990"/>
                <a:satOff val="-15029"/>
                <a:lumOff val="118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Execution </a:t>
          </a:r>
        </a:p>
      </dsp:txBody>
      <dsp:txXfrm>
        <a:off x="965037" y="2823638"/>
        <a:ext cx="635014" cy="635027"/>
      </dsp:txXfrm>
    </dsp:sp>
    <dsp:sp modelId="{DD3832EB-FE52-4AAA-9C44-B203242D0087}">
      <dsp:nvSpPr>
        <dsp:cNvPr id="0" name=""/>
        <dsp:cNvSpPr/>
      </dsp:nvSpPr>
      <dsp:spPr>
        <a:xfrm>
          <a:off x="6115286" y="1798078"/>
          <a:ext cx="1655330" cy="165503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Fully engaged employee </a:t>
          </a:r>
        </a:p>
      </dsp:txBody>
      <dsp:txXfrm>
        <a:off x="6357703" y="2040452"/>
        <a:ext cx="1170496" cy="1170282"/>
      </dsp:txXfrm>
    </dsp:sp>
    <dsp:sp modelId="{0A9DE6B4-9BEF-4AA4-9667-D7EDFE222DF6}">
      <dsp:nvSpPr>
        <dsp:cNvPr id="0" name=""/>
        <dsp:cNvSpPr/>
      </dsp:nvSpPr>
      <dsp:spPr>
        <a:xfrm>
          <a:off x="532621" y="3674224"/>
          <a:ext cx="2151929" cy="56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On-boarding for Non-Technical Skills</a:t>
          </a:r>
        </a:p>
      </dsp:txBody>
      <dsp:txXfrm>
        <a:off x="532621" y="3674224"/>
        <a:ext cx="2151929" cy="56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4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5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7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74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4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8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4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068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Jeff@dol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mfreigang@lsiwins.com" TargetMode="External"/><Relationship Id="rId4" Type="http://schemas.openxmlformats.org/officeDocument/2006/relationships/hyperlink" Target="mailto:Cameron.Cassidy@workforcesnohomish.or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“Skilled Workers”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125776"/>
              </p:ext>
            </p:extLst>
          </p:nvPr>
        </p:nvGraphicFramePr>
        <p:xfrm>
          <a:off x="196770" y="902826"/>
          <a:ext cx="8576840" cy="545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Business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Key Principles for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i="1" dirty="0">
                <a:solidFill>
                  <a:schemeClr val="accent2"/>
                </a:solidFill>
              </a:rPr>
              <a:t>primary</a:t>
            </a:r>
            <a:r>
              <a:rPr lang="en-US" dirty="0"/>
              <a:t> purpose of business engagement is to get jobseekers hired?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1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08670" cy="78549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Exactly is Business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221975"/>
            <a:ext cx="7955280" cy="4406348"/>
          </a:xfrm>
        </p:spPr>
        <p:txBody>
          <a:bodyPr/>
          <a:lstStyle/>
          <a:p>
            <a:r>
              <a:rPr lang="en-US" dirty="0"/>
              <a:t>A comprehensive, value-added set of strategies, activities, and partnerships designed to support and promote economic prosperity by providing valuable solutions to address the needs of businesses</a:t>
            </a:r>
          </a:p>
          <a:p>
            <a:r>
              <a:rPr lang="en-US" dirty="0"/>
              <a:t>The purpose of business engagement programs is to </a:t>
            </a:r>
            <a:r>
              <a:rPr lang="en-US" dirty="0">
                <a:solidFill>
                  <a:schemeClr val="accent2"/>
                </a:solidFill>
              </a:rPr>
              <a:t>promote long-term economic stability, competitiveness, and growth 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689272" cy="7702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Some Principles of Business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359135"/>
            <a:ext cx="7955280" cy="4406348"/>
          </a:xfrm>
        </p:spPr>
        <p:txBody>
          <a:bodyPr/>
          <a:lstStyle/>
          <a:p>
            <a:r>
              <a:rPr lang="en-US" dirty="0"/>
              <a:t>One team, one goal</a:t>
            </a:r>
          </a:p>
          <a:p>
            <a:r>
              <a:rPr lang="en-US" dirty="0"/>
              <a:t>Know your customer, and understand their needs</a:t>
            </a:r>
          </a:p>
          <a:p>
            <a:r>
              <a:rPr lang="en-US" dirty="0"/>
              <a:t>Deliver value to build relationships</a:t>
            </a:r>
          </a:p>
          <a:p>
            <a:r>
              <a:rPr lang="en-US" dirty="0"/>
              <a:t>Know your story (and be able to tell it compellingly)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Opportunities for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Partnering for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your SCSEP program part of the business engagement efforts in your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we are active partners</a:t>
            </a:r>
          </a:p>
          <a:p>
            <a:r>
              <a:rPr lang="en-US" dirty="0"/>
              <a:t>Somewhat—we participate occasionally </a:t>
            </a:r>
          </a:p>
          <a:p>
            <a:r>
              <a:rPr lang="en-US" dirty="0"/>
              <a:t>No, we are not actively engaged</a:t>
            </a:r>
          </a:p>
          <a:p>
            <a:r>
              <a:rPr lang="en-US" dirty="0"/>
              <a:t>Unsure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95754"/>
            <a:ext cx="7955280" cy="64289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Go-It-Alone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5091" y="1376816"/>
            <a:ext cx="7954962" cy="4979534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4184" y="3059598"/>
            <a:ext cx="1838325" cy="11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</a:t>
            </a:r>
          </a:p>
        </p:txBody>
      </p:sp>
      <p:sp>
        <p:nvSpPr>
          <p:cNvPr id="8" name="Oval 7"/>
          <p:cNvSpPr/>
          <p:nvPr/>
        </p:nvSpPr>
        <p:spPr>
          <a:xfrm>
            <a:off x="1608685" y="4605824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TAA</a:t>
            </a:r>
          </a:p>
        </p:txBody>
      </p:sp>
      <p:sp>
        <p:nvSpPr>
          <p:cNvPr id="9" name="Oval 8"/>
          <p:cNvSpPr/>
          <p:nvPr/>
        </p:nvSpPr>
        <p:spPr>
          <a:xfrm>
            <a:off x="1309947" y="2596049"/>
            <a:ext cx="1744663" cy="10985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AJC Business Services</a:t>
            </a:r>
          </a:p>
        </p:txBody>
      </p:sp>
      <p:sp>
        <p:nvSpPr>
          <p:cNvPr id="10" name="Oval 9"/>
          <p:cNvSpPr/>
          <p:nvPr/>
        </p:nvSpPr>
        <p:spPr>
          <a:xfrm>
            <a:off x="1881447" y="1827699"/>
            <a:ext cx="1303338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 Response </a:t>
            </a:r>
          </a:p>
        </p:txBody>
      </p:sp>
      <p:sp>
        <p:nvSpPr>
          <p:cNvPr id="11" name="Oval 10"/>
          <p:cNvSpPr/>
          <p:nvPr/>
        </p:nvSpPr>
        <p:spPr>
          <a:xfrm>
            <a:off x="4205547" y="1827699"/>
            <a:ext cx="1143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 Corps</a:t>
            </a:r>
          </a:p>
        </p:txBody>
      </p:sp>
      <p:sp>
        <p:nvSpPr>
          <p:cNvPr id="12" name="Oval 11"/>
          <p:cNvSpPr/>
          <p:nvPr/>
        </p:nvSpPr>
        <p:spPr>
          <a:xfrm>
            <a:off x="5996247" y="1751499"/>
            <a:ext cx="176309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Education</a:t>
            </a:r>
          </a:p>
        </p:txBody>
      </p:sp>
      <p:sp>
        <p:nvSpPr>
          <p:cNvPr id="13" name="Oval 12"/>
          <p:cNvSpPr/>
          <p:nvPr/>
        </p:nvSpPr>
        <p:spPr>
          <a:xfrm>
            <a:off x="6377246" y="2900849"/>
            <a:ext cx="1494213" cy="11811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orgs like MEP,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20046" y="4266099"/>
            <a:ext cx="2541963" cy="10679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SCSEP</a:t>
            </a:r>
          </a:p>
        </p:txBody>
      </p:sp>
      <p:sp>
        <p:nvSpPr>
          <p:cNvPr id="15" name="Oval 14"/>
          <p:cNvSpPr/>
          <p:nvPr/>
        </p:nvSpPr>
        <p:spPr>
          <a:xfrm>
            <a:off x="3862647" y="4875699"/>
            <a:ext cx="1752600" cy="9556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 Development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18097" y="2357924"/>
            <a:ext cx="576262" cy="70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4"/>
          </p:cNvCxnSpPr>
          <p:nvPr/>
        </p:nvCxnSpPr>
        <p:spPr>
          <a:xfrm flipH="1">
            <a:off x="4511141" y="2437299"/>
            <a:ext cx="265906" cy="622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19683" y="2399183"/>
            <a:ext cx="1248065" cy="660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flipH="1" flipV="1">
            <a:off x="5319683" y="3436620"/>
            <a:ext cx="1057563" cy="5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 flipH="1" flipV="1">
            <a:off x="5302510" y="4189933"/>
            <a:ext cx="617536" cy="610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flipH="1" flipV="1">
            <a:off x="4521747" y="4189931"/>
            <a:ext cx="217200" cy="68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7"/>
          </p:cNvCxnSpPr>
          <p:nvPr/>
        </p:nvCxnSpPr>
        <p:spPr>
          <a:xfrm flipV="1">
            <a:off x="2583410" y="3618399"/>
            <a:ext cx="863600" cy="1076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3054610" y="3145324"/>
            <a:ext cx="409575" cy="13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414847" y="5237583"/>
            <a:ext cx="11430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31604" y="4189931"/>
            <a:ext cx="594806" cy="1034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4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0033"/>
                </a:solidFill>
              </a:rPr>
              <a:t>Strong Partnerships I  Business Engagement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87" y="4441414"/>
            <a:ext cx="1325115" cy="131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54" y="4470558"/>
            <a:ext cx="1287892" cy="12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Let’s Envision a Different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: Rounded Corners 146"/>
          <p:cNvSpPr/>
          <p:nvPr/>
        </p:nvSpPr>
        <p:spPr>
          <a:xfrm rot="5400000">
            <a:off x="2322955" y="-126102"/>
            <a:ext cx="424362" cy="25594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4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7200000"/>
            </a:lightRig>
          </a:scene3d>
          <a:sp3d contourW="12700" prstMaterial="flat">
            <a:bevelT w="914400" h="165100"/>
            <a:contourClr>
              <a:schemeClr val="accen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1941" y="1"/>
            <a:ext cx="8737172" cy="6749934"/>
            <a:chOff x="1" y="-612561"/>
            <a:chExt cx="9345265" cy="7266410"/>
          </a:xfrm>
        </p:grpSpPr>
        <p:sp>
          <p:nvSpPr>
            <p:cNvPr id="148" name="Rectangle: Single Corner Rounded 147"/>
            <p:cNvSpPr/>
            <p:nvPr/>
          </p:nvSpPr>
          <p:spPr>
            <a:xfrm flipV="1">
              <a:off x="1" y="-1"/>
              <a:ext cx="4854018" cy="1478977"/>
            </a:xfrm>
            <a:prstGeom prst="round1Rect">
              <a:avLst>
                <a:gd name="adj" fmla="val 40726"/>
              </a:avLst>
            </a:prstGeom>
            <a:gradFill flip="none" rotWithShape="1">
              <a:gsLst>
                <a:gs pos="100000">
                  <a:srgbClr val="E6E6E6"/>
                </a:gs>
                <a:gs pos="79000">
                  <a:schemeClr val="bg1">
                    <a:lumMod val="95000"/>
                  </a:schemeClr>
                </a:gs>
                <a:gs pos="49000">
                  <a:schemeClr val="bg1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20724" y="110589"/>
              <a:ext cx="4824952" cy="1311128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Comprehensive Business Engagement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all" spc="300" normalizeH="0" baseline="0" noProof="0" dirty="0">
                  <a:ln>
                    <a:noFill/>
                  </a:ln>
                  <a:solidFill>
                    <a:srgbClr val="0B366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Conceptual model</a:t>
              </a:r>
            </a:p>
          </p:txBody>
        </p:sp>
        <p:sp>
          <p:nvSpPr>
            <p:cNvPr id="151" name="Flowchart: Stored Data 24"/>
            <p:cNvSpPr/>
            <p:nvPr/>
          </p:nvSpPr>
          <p:spPr>
            <a:xfrm rot="7097782">
              <a:off x="4565983" y="-140474"/>
              <a:ext cx="5251370" cy="430719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363 w 10000"/>
                <a:gd name="connsiteY2" fmla="*/ 4579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1022"/>
                <a:gd name="connsiteY0" fmla="*/ 840 h 10000"/>
                <a:gd name="connsiteX1" fmla="*/ 10000 w 11022"/>
                <a:gd name="connsiteY1" fmla="*/ 0 h 10000"/>
                <a:gd name="connsiteX2" fmla="*/ 10000 w 11022"/>
                <a:gd name="connsiteY2" fmla="*/ 10000 h 10000"/>
                <a:gd name="connsiteX3" fmla="*/ 1811 w 11022"/>
                <a:gd name="connsiteY3" fmla="*/ 9086 h 10000"/>
                <a:gd name="connsiteX4" fmla="*/ 0 w 11022"/>
                <a:gd name="connsiteY4" fmla="*/ 5000 h 10000"/>
                <a:gd name="connsiteX5" fmla="*/ 1833 w 11022"/>
                <a:gd name="connsiteY5" fmla="*/ 840 h 10000"/>
                <a:gd name="connsiteX0" fmla="*/ 1833 w 11022"/>
                <a:gd name="connsiteY0" fmla="*/ 840 h 10000"/>
                <a:gd name="connsiteX1" fmla="*/ 5968 w 11022"/>
                <a:gd name="connsiteY1" fmla="*/ 368 h 10000"/>
                <a:gd name="connsiteX2" fmla="*/ 10000 w 11022"/>
                <a:gd name="connsiteY2" fmla="*/ 0 h 10000"/>
                <a:gd name="connsiteX3" fmla="*/ 10000 w 11022"/>
                <a:gd name="connsiteY3" fmla="*/ 10000 h 10000"/>
                <a:gd name="connsiteX4" fmla="*/ 1811 w 11022"/>
                <a:gd name="connsiteY4" fmla="*/ 9086 h 10000"/>
                <a:gd name="connsiteX5" fmla="*/ 0 w 11022"/>
                <a:gd name="connsiteY5" fmla="*/ 5000 h 10000"/>
                <a:gd name="connsiteX6" fmla="*/ 1833 w 11022"/>
                <a:gd name="connsiteY6" fmla="*/ 840 h 10000"/>
                <a:gd name="connsiteX0" fmla="*/ 1833 w 11022"/>
                <a:gd name="connsiteY0" fmla="*/ 840 h 10000"/>
                <a:gd name="connsiteX1" fmla="*/ 6762 w 11022"/>
                <a:gd name="connsiteY1" fmla="*/ 399 h 10000"/>
                <a:gd name="connsiteX2" fmla="*/ 10000 w 11022"/>
                <a:gd name="connsiteY2" fmla="*/ 0 h 10000"/>
                <a:gd name="connsiteX3" fmla="*/ 10000 w 11022"/>
                <a:gd name="connsiteY3" fmla="*/ 10000 h 10000"/>
                <a:gd name="connsiteX4" fmla="*/ 1811 w 11022"/>
                <a:gd name="connsiteY4" fmla="*/ 9086 h 10000"/>
                <a:gd name="connsiteX5" fmla="*/ 0 w 11022"/>
                <a:gd name="connsiteY5" fmla="*/ 5000 h 10000"/>
                <a:gd name="connsiteX6" fmla="*/ 1833 w 11022"/>
                <a:gd name="connsiteY6" fmla="*/ 840 h 10000"/>
                <a:gd name="connsiteX0" fmla="*/ 5277 w 11145"/>
                <a:gd name="connsiteY0" fmla="*/ 0 h 16237"/>
                <a:gd name="connsiteX1" fmla="*/ 6885 w 11145"/>
                <a:gd name="connsiteY1" fmla="*/ 6636 h 16237"/>
                <a:gd name="connsiteX2" fmla="*/ 10123 w 11145"/>
                <a:gd name="connsiteY2" fmla="*/ 6237 h 16237"/>
                <a:gd name="connsiteX3" fmla="*/ 10123 w 11145"/>
                <a:gd name="connsiteY3" fmla="*/ 16237 h 16237"/>
                <a:gd name="connsiteX4" fmla="*/ 1934 w 11145"/>
                <a:gd name="connsiteY4" fmla="*/ 15323 h 16237"/>
                <a:gd name="connsiteX5" fmla="*/ 123 w 11145"/>
                <a:gd name="connsiteY5" fmla="*/ 11237 h 16237"/>
                <a:gd name="connsiteX6" fmla="*/ 5277 w 11145"/>
                <a:gd name="connsiteY6" fmla="*/ 0 h 16237"/>
                <a:gd name="connsiteX0" fmla="*/ 5277 w 11145"/>
                <a:gd name="connsiteY0" fmla="*/ 0 h 16237"/>
                <a:gd name="connsiteX1" fmla="*/ 6885 w 11145"/>
                <a:gd name="connsiteY1" fmla="*/ 6636 h 16237"/>
                <a:gd name="connsiteX2" fmla="*/ 10123 w 11145"/>
                <a:gd name="connsiteY2" fmla="*/ 6237 h 16237"/>
                <a:gd name="connsiteX3" fmla="*/ 10123 w 11145"/>
                <a:gd name="connsiteY3" fmla="*/ 16237 h 16237"/>
                <a:gd name="connsiteX4" fmla="*/ 1934 w 11145"/>
                <a:gd name="connsiteY4" fmla="*/ 15323 h 16237"/>
                <a:gd name="connsiteX5" fmla="*/ 123 w 11145"/>
                <a:gd name="connsiteY5" fmla="*/ 11237 h 16237"/>
                <a:gd name="connsiteX6" fmla="*/ 5277 w 11145"/>
                <a:gd name="connsiteY6" fmla="*/ 0 h 16237"/>
                <a:gd name="connsiteX0" fmla="*/ 5277 w 11145"/>
                <a:gd name="connsiteY0" fmla="*/ 0 h 16237"/>
                <a:gd name="connsiteX1" fmla="*/ 6885 w 11145"/>
                <a:gd name="connsiteY1" fmla="*/ 6636 h 16237"/>
                <a:gd name="connsiteX2" fmla="*/ 10123 w 11145"/>
                <a:gd name="connsiteY2" fmla="*/ 6237 h 16237"/>
                <a:gd name="connsiteX3" fmla="*/ 10123 w 11145"/>
                <a:gd name="connsiteY3" fmla="*/ 16237 h 16237"/>
                <a:gd name="connsiteX4" fmla="*/ 1934 w 11145"/>
                <a:gd name="connsiteY4" fmla="*/ 15323 h 16237"/>
                <a:gd name="connsiteX5" fmla="*/ 123 w 11145"/>
                <a:gd name="connsiteY5" fmla="*/ 11237 h 16237"/>
                <a:gd name="connsiteX6" fmla="*/ 5277 w 11145"/>
                <a:gd name="connsiteY6" fmla="*/ 0 h 16237"/>
                <a:gd name="connsiteX0" fmla="*/ 5277 w 11145"/>
                <a:gd name="connsiteY0" fmla="*/ 169 h 16406"/>
                <a:gd name="connsiteX1" fmla="*/ 5646 w 11145"/>
                <a:gd name="connsiteY1" fmla="*/ 4774 h 16406"/>
                <a:gd name="connsiteX2" fmla="*/ 6885 w 11145"/>
                <a:gd name="connsiteY2" fmla="*/ 6805 h 16406"/>
                <a:gd name="connsiteX3" fmla="*/ 10123 w 11145"/>
                <a:gd name="connsiteY3" fmla="*/ 6406 h 16406"/>
                <a:gd name="connsiteX4" fmla="*/ 10123 w 11145"/>
                <a:gd name="connsiteY4" fmla="*/ 16406 h 16406"/>
                <a:gd name="connsiteX5" fmla="*/ 1934 w 11145"/>
                <a:gd name="connsiteY5" fmla="*/ 15492 h 16406"/>
                <a:gd name="connsiteX6" fmla="*/ 123 w 11145"/>
                <a:gd name="connsiteY6" fmla="*/ 11406 h 16406"/>
                <a:gd name="connsiteX7" fmla="*/ 5277 w 11145"/>
                <a:gd name="connsiteY7" fmla="*/ 169 h 16406"/>
                <a:gd name="connsiteX0" fmla="*/ 5277 w 11145"/>
                <a:gd name="connsiteY0" fmla="*/ 169 h 16406"/>
                <a:gd name="connsiteX1" fmla="*/ 5646 w 11145"/>
                <a:gd name="connsiteY1" fmla="*/ 4774 h 16406"/>
                <a:gd name="connsiteX2" fmla="*/ 6885 w 11145"/>
                <a:gd name="connsiteY2" fmla="*/ 6805 h 16406"/>
                <a:gd name="connsiteX3" fmla="*/ 10123 w 11145"/>
                <a:gd name="connsiteY3" fmla="*/ 6406 h 16406"/>
                <a:gd name="connsiteX4" fmla="*/ 10123 w 11145"/>
                <a:gd name="connsiteY4" fmla="*/ 16406 h 16406"/>
                <a:gd name="connsiteX5" fmla="*/ 1934 w 11145"/>
                <a:gd name="connsiteY5" fmla="*/ 15492 h 16406"/>
                <a:gd name="connsiteX6" fmla="*/ 123 w 11145"/>
                <a:gd name="connsiteY6" fmla="*/ 11406 h 16406"/>
                <a:gd name="connsiteX7" fmla="*/ 5277 w 11145"/>
                <a:gd name="connsiteY7" fmla="*/ 169 h 16406"/>
                <a:gd name="connsiteX0" fmla="*/ 5277 w 11145"/>
                <a:gd name="connsiteY0" fmla="*/ 169 h 16406"/>
                <a:gd name="connsiteX1" fmla="*/ 5646 w 11145"/>
                <a:gd name="connsiteY1" fmla="*/ 4774 h 16406"/>
                <a:gd name="connsiteX2" fmla="*/ 6885 w 11145"/>
                <a:gd name="connsiteY2" fmla="*/ 6805 h 16406"/>
                <a:gd name="connsiteX3" fmla="*/ 10123 w 11145"/>
                <a:gd name="connsiteY3" fmla="*/ 6406 h 16406"/>
                <a:gd name="connsiteX4" fmla="*/ 10123 w 11145"/>
                <a:gd name="connsiteY4" fmla="*/ 16406 h 16406"/>
                <a:gd name="connsiteX5" fmla="*/ 1934 w 11145"/>
                <a:gd name="connsiteY5" fmla="*/ 15492 h 16406"/>
                <a:gd name="connsiteX6" fmla="*/ 123 w 11145"/>
                <a:gd name="connsiteY6" fmla="*/ 11406 h 16406"/>
                <a:gd name="connsiteX7" fmla="*/ 5277 w 11145"/>
                <a:gd name="connsiteY7" fmla="*/ 169 h 16406"/>
                <a:gd name="connsiteX0" fmla="*/ 5277 w 11145"/>
                <a:gd name="connsiteY0" fmla="*/ 169 h 16406"/>
                <a:gd name="connsiteX1" fmla="*/ 5646 w 11145"/>
                <a:gd name="connsiteY1" fmla="*/ 4774 h 16406"/>
                <a:gd name="connsiteX2" fmla="*/ 6885 w 11145"/>
                <a:gd name="connsiteY2" fmla="*/ 6805 h 16406"/>
                <a:gd name="connsiteX3" fmla="*/ 10123 w 11145"/>
                <a:gd name="connsiteY3" fmla="*/ 6406 h 16406"/>
                <a:gd name="connsiteX4" fmla="*/ 10123 w 11145"/>
                <a:gd name="connsiteY4" fmla="*/ 16406 h 16406"/>
                <a:gd name="connsiteX5" fmla="*/ 1934 w 11145"/>
                <a:gd name="connsiteY5" fmla="*/ 15492 h 16406"/>
                <a:gd name="connsiteX6" fmla="*/ 123 w 11145"/>
                <a:gd name="connsiteY6" fmla="*/ 11406 h 16406"/>
                <a:gd name="connsiteX7" fmla="*/ 5277 w 11145"/>
                <a:gd name="connsiteY7" fmla="*/ 169 h 16406"/>
                <a:gd name="connsiteX0" fmla="*/ 5277 w 11145"/>
                <a:gd name="connsiteY0" fmla="*/ 162 h 16399"/>
                <a:gd name="connsiteX1" fmla="*/ 5646 w 11145"/>
                <a:gd name="connsiteY1" fmla="*/ 4767 h 16399"/>
                <a:gd name="connsiteX2" fmla="*/ 6885 w 11145"/>
                <a:gd name="connsiteY2" fmla="*/ 6798 h 16399"/>
                <a:gd name="connsiteX3" fmla="*/ 10123 w 11145"/>
                <a:gd name="connsiteY3" fmla="*/ 6399 h 16399"/>
                <a:gd name="connsiteX4" fmla="*/ 10123 w 11145"/>
                <a:gd name="connsiteY4" fmla="*/ 16399 h 16399"/>
                <a:gd name="connsiteX5" fmla="*/ 1934 w 11145"/>
                <a:gd name="connsiteY5" fmla="*/ 15485 h 16399"/>
                <a:gd name="connsiteX6" fmla="*/ 123 w 11145"/>
                <a:gd name="connsiteY6" fmla="*/ 11399 h 16399"/>
                <a:gd name="connsiteX7" fmla="*/ 5277 w 11145"/>
                <a:gd name="connsiteY7" fmla="*/ 162 h 16399"/>
                <a:gd name="connsiteX0" fmla="*/ 5277 w 11145"/>
                <a:gd name="connsiteY0" fmla="*/ 162 h 16399"/>
                <a:gd name="connsiteX1" fmla="*/ 5646 w 11145"/>
                <a:gd name="connsiteY1" fmla="*/ 4767 h 16399"/>
                <a:gd name="connsiteX2" fmla="*/ 6885 w 11145"/>
                <a:gd name="connsiteY2" fmla="*/ 6798 h 16399"/>
                <a:gd name="connsiteX3" fmla="*/ 10123 w 11145"/>
                <a:gd name="connsiteY3" fmla="*/ 6399 h 16399"/>
                <a:gd name="connsiteX4" fmla="*/ 10123 w 11145"/>
                <a:gd name="connsiteY4" fmla="*/ 16399 h 16399"/>
                <a:gd name="connsiteX5" fmla="*/ 1934 w 11145"/>
                <a:gd name="connsiteY5" fmla="*/ 15485 h 16399"/>
                <a:gd name="connsiteX6" fmla="*/ 123 w 11145"/>
                <a:gd name="connsiteY6" fmla="*/ 11399 h 16399"/>
                <a:gd name="connsiteX7" fmla="*/ 5277 w 11145"/>
                <a:gd name="connsiteY7" fmla="*/ 162 h 16399"/>
                <a:gd name="connsiteX0" fmla="*/ 5277 w 11145"/>
                <a:gd name="connsiteY0" fmla="*/ 164 h 16401"/>
                <a:gd name="connsiteX1" fmla="*/ 5838 w 11145"/>
                <a:gd name="connsiteY1" fmla="*/ 4657 h 16401"/>
                <a:gd name="connsiteX2" fmla="*/ 6885 w 11145"/>
                <a:gd name="connsiteY2" fmla="*/ 6800 h 16401"/>
                <a:gd name="connsiteX3" fmla="*/ 10123 w 11145"/>
                <a:gd name="connsiteY3" fmla="*/ 6401 h 16401"/>
                <a:gd name="connsiteX4" fmla="*/ 10123 w 11145"/>
                <a:gd name="connsiteY4" fmla="*/ 16401 h 16401"/>
                <a:gd name="connsiteX5" fmla="*/ 1934 w 11145"/>
                <a:gd name="connsiteY5" fmla="*/ 15487 h 16401"/>
                <a:gd name="connsiteX6" fmla="*/ 123 w 11145"/>
                <a:gd name="connsiteY6" fmla="*/ 11401 h 16401"/>
                <a:gd name="connsiteX7" fmla="*/ 5277 w 11145"/>
                <a:gd name="connsiteY7" fmla="*/ 164 h 16401"/>
                <a:gd name="connsiteX0" fmla="*/ 5277 w 11145"/>
                <a:gd name="connsiteY0" fmla="*/ 164 h 16401"/>
                <a:gd name="connsiteX1" fmla="*/ 5838 w 11145"/>
                <a:gd name="connsiteY1" fmla="*/ 4657 h 16401"/>
                <a:gd name="connsiteX2" fmla="*/ 6885 w 11145"/>
                <a:gd name="connsiteY2" fmla="*/ 6800 h 16401"/>
                <a:gd name="connsiteX3" fmla="*/ 10123 w 11145"/>
                <a:gd name="connsiteY3" fmla="*/ 6401 h 16401"/>
                <a:gd name="connsiteX4" fmla="*/ 10123 w 11145"/>
                <a:gd name="connsiteY4" fmla="*/ 16401 h 16401"/>
                <a:gd name="connsiteX5" fmla="*/ 1934 w 11145"/>
                <a:gd name="connsiteY5" fmla="*/ 15487 h 16401"/>
                <a:gd name="connsiteX6" fmla="*/ 123 w 11145"/>
                <a:gd name="connsiteY6" fmla="*/ 11401 h 16401"/>
                <a:gd name="connsiteX7" fmla="*/ 5277 w 11145"/>
                <a:gd name="connsiteY7" fmla="*/ 164 h 16401"/>
                <a:gd name="connsiteX0" fmla="*/ 5277 w 11145"/>
                <a:gd name="connsiteY0" fmla="*/ 164 h 16401"/>
                <a:gd name="connsiteX1" fmla="*/ 5838 w 11145"/>
                <a:gd name="connsiteY1" fmla="*/ 4657 h 16401"/>
                <a:gd name="connsiteX2" fmla="*/ 6885 w 11145"/>
                <a:gd name="connsiteY2" fmla="*/ 6800 h 16401"/>
                <a:gd name="connsiteX3" fmla="*/ 10123 w 11145"/>
                <a:gd name="connsiteY3" fmla="*/ 6401 h 16401"/>
                <a:gd name="connsiteX4" fmla="*/ 10123 w 11145"/>
                <a:gd name="connsiteY4" fmla="*/ 16401 h 16401"/>
                <a:gd name="connsiteX5" fmla="*/ 1934 w 11145"/>
                <a:gd name="connsiteY5" fmla="*/ 15487 h 16401"/>
                <a:gd name="connsiteX6" fmla="*/ 123 w 11145"/>
                <a:gd name="connsiteY6" fmla="*/ 11401 h 16401"/>
                <a:gd name="connsiteX7" fmla="*/ 5277 w 11145"/>
                <a:gd name="connsiteY7" fmla="*/ 164 h 16401"/>
                <a:gd name="connsiteX0" fmla="*/ 4721 w 11118"/>
                <a:gd name="connsiteY0" fmla="*/ 153 h 16819"/>
                <a:gd name="connsiteX1" fmla="*/ 5811 w 11118"/>
                <a:gd name="connsiteY1" fmla="*/ 5075 h 16819"/>
                <a:gd name="connsiteX2" fmla="*/ 6858 w 11118"/>
                <a:gd name="connsiteY2" fmla="*/ 7218 h 16819"/>
                <a:gd name="connsiteX3" fmla="*/ 10096 w 11118"/>
                <a:gd name="connsiteY3" fmla="*/ 6819 h 16819"/>
                <a:gd name="connsiteX4" fmla="*/ 10096 w 11118"/>
                <a:gd name="connsiteY4" fmla="*/ 16819 h 16819"/>
                <a:gd name="connsiteX5" fmla="*/ 1907 w 11118"/>
                <a:gd name="connsiteY5" fmla="*/ 15905 h 16819"/>
                <a:gd name="connsiteX6" fmla="*/ 96 w 11118"/>
                <a:gd name="connsiteY6" fmla="*/ 11819 h 16819"/>
                <a:gd name="connsiteX7" fmla="*/ 4721 w 11118"/>
                <a:gd name="connsiteY7" fmla="*/ 153 h 16819"/>
                <a:gd name="connsiteX0" fmla="*/ 5835 w 11175"/>
                <a:gd name="connsiteY0" fmla="*/ 480 h 12975"/>
                <a:gd name="connsiteX1" fmla="*/ 5868 w 11175"/>
                <a:gd name="connsiteY1" fmla="*/ 1231 h 12975"/>
                <a:gd name="connsiteX2" fmla="*/ 6915 w 11175"/>
                <a:gd name="connsiteY2" fmla="*/ 3374 h 12975"/>
                <a:gd name="connsiteX3" fmla="*/ 10153 w 11175"/>
                <a:gd name="connsiteY3" fmla="*/ 2975 h 12975"/>
                <a:gd name="connsiteX4" fmla="*/ 10153 w 11175"/>
                <a:gd name="connsiteY4" fmla="*/ 12975 h 12975"/>
                <a:gd name="connsiteX5" fmla="*/ 1964 w 11175"/>
                <a:gd name="connsiteY5" fmla="*/ 12061 h 12975"/>
                <a:gd name="connsiteX6" fmla="*/ 153 w 11175"/>
                <a:gd name="connsiteY6" fmla="*/ 7975 h 12975"/>
                <a:gd name="connsiteX7" fmla="*/ 5835 w 11175"/>
                <a:gd name="connsiteY7" fmla="*/ 480 h 12975"/>
                <a:gd name="connsiteX0" fmla="*/ 6049 w 11389"/>
                <a:gd name="connsiteY0" fmla="*/ 480 h 12975"/>
                <a:gd name="connsiteX1" fmla="*/ 6082 w 11389"/>
                <a:gd name="connsiteY1" fmla="*/ 1231 h 12975"/>
                <a:gd name="connsiteX2" fmla="*/ 7129 w 11389"/>
                <a:gd name="connsiteY2" fmla="*/ 3374 h 12975"/>
                <a:gd name="connsiteX3" fmla="*/ 10367 w 11389"/>
                <a:gd name="connsiteY3" fmla="*/ 2975 h 12975"/>
                <a:gd name="connsiteX4" fmla="*/ 10367 w 11389"/>
                <a:gd name="connsiteY4" fmla="*/ 12975 h 12975"/>
                <a:gd name="connsiteX5" fmla="*/ 2178 w 11389"/>
                <a:gd name="connsiteY5" fmla="*/ 12061 h 12975"/>
                <a:gd name="connsiteX6" fmla="*/ 738 w 11389"/>
                <a:gd name="connsiteY6" fmla="*/ 10925 h 12975"/>
                <a:gd name="connsiteX7" fmla="*/ 367 w 11389"/>
                <a:gd name="connsiteY7" fmla="*/ 7975 h 12975"/>
                <a:gd name="connsiteX8" fmla="*/ 6049 w 11389"/>
                <a:gd name="connsiteY8" fmla="*/ 480 h 12975"/>
                <a:gd name="connsiteX0" fmla="*/ 6176 w 11516"/>
                <a:gd name="connsiteY0" fmla="*/ 480 h 12975"/>
                <a:gd name="connsiteX1" fmla="*/ 6209 w 11516"/>
                <a:gd name="connsiteY1" fmla="*/ 1231 h 12975"/>
                <a:gd name="connsiteX2" fmla="*/ 7256 w 11516"/>
                <a:gd name="connsiteY2" fmla="*/ 3374 h 12975"/>
                <a:gd name="connsiteX3" fmla="*/ 10494 w 11516"/>
                <a:gd name="connsiteY3" fmla="*/ 2975 h 12975"/>
                <a:gd name="connsiteX4" fmla="*/ 10494 w 11516"/>
                <a:gd name="connsiteY4" fmla="*/ 12975 h 12975"/>
                <a:gd name="connsiteX5" fmla="*/ 2305 w 11516"/>
                <a:gd name="connsiteY5" fmla="*/ 12061 h 12975"/>
                <a:gd name="connsiteX6" fmla="*/ 499 w 11516"/>
                <a:gd name="connsiteY6" fmla="*/ 11691 h 12975"/>
                <a:gd name="connsiteX7" fmla="*/ 494 w 11516"/>
                <a:gd name="connsiteY7" fmla="*/ 7975 h 12975"/>
                <a:gd name="connsiteX8" fmla="*/ 6176 w 11516"/>
                <a:gd name="connsiteY8" fmla="*/ 480 h 12975"/>
                <a:gd name="connsiteX0" fmla="*/ 6197 w 11537"/>
                <a:gd name="connsiteY0" fmla="*/ 480 h 12975"/>
                <a:gd name="connsiteX1" fmla="*/ 6230 w 11537"/>
                <a:gd name="connsiteY1" fmla="*/ 1231 h 12975"/>
                <a:gd name="connsiteX2" fmla="*/ 7277 w 11537"/>
                <a:gd name="connsiteY2" fmla="*/ 3374 h 12975"/>
                <a:gd name="connsiteX3" fmla="*/ 10515 w 11537"/>
                <a:gd name="connsiteY3" fmla="*/ 2975 h 12975"/>
                <a:gd name="connsiteX4" fmla="*/ 10515 w 11537"/>
                <a:gd name="connsiteY4" fmla="*/ 12975 h 12975"/>
                <a:gd name="connsiteX5" fmla="*/ 2326 w 11537"/>
                <a:gd name="connsiteY5" fmla="*/ 12061 h 12975"/>
                <a:gd name="connsiteX6" fmla="*/ 520 w 11537"/>
                <a:gd name="connsiteY6" fmla="*/ 11691 h 12975"/>
                <a:gd name="connsiteX7" fmla="*/ 515 w 11537"/>
                <a:gd name="connsiteY7" fmla="*/ 7975 h 12975"/>
                <a:gd name="connsiteX8" fmla="*/ 6197 w 11537"/>
                <a:gd name="connsiteY8" fmla="*/ 480 h 12975"/>
                <a:gd name="connsiteX0" fmla="*/ 3585 w 11367"/>
                <a:gd name="connsiteY0" fmla="*/ 75 h 22840"/>
                <a:gd name="connsiteX1" fmla="*/ 6060 w 11367"/>
                <a:gd name="connsiteY1" fmla="*/ 11096 h 22840"/>
                <a:gd name="connsiteX2" fmla="*/ 7107 w 11367"/>
                <a:gd name="connsiteY2" fmla="*/ 13239 h 22840"/>
                <a:gd name="connsiteX3" fmla="*/ 10345 w 11367"/>
                <a:gd name="connsiteY3" fmla="*/ 12840 h 22840"/>
                <a:gd name="connsiteX4" fmla="*/ 10345 w 11367"/>
                <a:gd name="connsiteY4" fmla="*/ 22840 h 22840"/>
                <a:gd name="connsiteX5" fmla="*/ 2156 w 11367"/>
                <a:gd name="connsiteY5" fmla="*/ 21926 h 22840"/>
                <a:gd name="connsiteX6" fmla="*/ 350 w 11367"/>
                <a:gd name="connsiteY6" fmla="*/ 21556 h 22840"/>
                <a:gd name="connsiteX7" fmla="*/ 345 w 11367"/>
                <a:gd name="connsiteY7" fmla="*/ 17840 h 22840"/>
                <a:gd name="connsiteX8" fmla="*/ 3585 w 11367"/>
                <a:gd name="connsiteY8" fmla="*/ 75 h 22840"/>
                <a:gd name="connsiteX0" fmla="*/ 6547 w 14329"/>
                <a:gd name="connsiteY0" fmla="*/ 75 h 22840"/>
                <a:gd name="connsiteX1" fmla="*/ 9022 w 14329"/>
                <a:gd name="connsiteY1" fmla="*/ 11096 h 22840"/>
                <a:gd name="connsiteX2" fmla="*/ 10069 w 14329"/>
                <a:gd name="connsiteY2" fmla="*/ 13239 h 22840"/>
                <a:gd name="connsiteX3" fmla="*/ 13307 w 14329"/>
                <a:gd name="connsiteY3" fmla="*/ 12840 h 22840"/>
                <a:gd name="connsiteX4" fmla="*/ 13307 w 14329"/>
                <a:gd name="connsiteY4" fmla="*/ 22840 h 22840"/>
                <a:gd name="connsiteX5" fmla="*/ 5118 w 14329"/>
                <a:gd name="connsiteY5" fmla="*/ 21926 h 22840"/>
                <a:gd name="connsiteX6" fmla="*/ 3312 w 14329"/>
                <a:gd name="connsiteY6" fmla="*/ 21556 h 22840"/>
                <a:gd name="connsiteX7" fmla="*/ 57 w 14329"/>
                <a:gd name="connsiteY7" fmla="*/ 7861 h 22840"/>
                <a:gd name="connsiteX8" fmla="*/ 6547 w 14329"/>
                <a:gd name="connsiteY8" fmla="*/ 75 h 22840"/>
                <a:gd name="connsiteX0" fmla="*/ 6547 w 14329"/>
                <a:gd name="connsiteY0" fmla="*/ 75 h 22840"/>
                <a:gd name="connsiteX1" fmla="*/ 9022 w 14329"/>
                <a:gd name="connsiteY1" fmla="*/ 11096 h 22840"/>
                <a:gd name="connsiteX2" fmla="*/ 9821 w 14329"/>
                <a:gd name="connsiteY2" fmla="*/ 10152 h 22840"/>
                <a:gd name="connsiteX3" fmla="*/ 13307 w 14329"/>
                <a:gd name="connsiteY3" fmla="*/ 12840 h 22840"/>
                <a:gd name="connsiteX4" fmla="*/ 13307 w 14329"/>
                <a:gd name="connsiteY4" fmla="*/ 22840 h 22840"/>
                <a:gd name="connsiteX5" fmla="*/ 5118 w 14329"/>
                <a:gd name="connsiteY5" fmla="*/ 21926 h 22840"/>
                <a:gd name="connsiteX6" fmla="*/ 3312 w 14329"/>
                <a:gd name="connsiteY6" fmla="*/ 21556 h 22840"/>
                <a:gd name="connsiteX7" fmla="*/ 57 w 14329"/>
                <a:gd name="connsiteY7" fmla="*/ 7861 h 22840"/>
                <a:gd name="connsiteX8" fmla="*/ 6547 w 14329"/>
                <a:gd name="connsiteY8" fmla="*/ 75 h 22840"/>
                <a:gd name="connsiteX0" fmla="*/ 6547 w 14034"/>
                <a:gd name="connsiteY0" fmla="*/ 75 h 21926"/>
                <a:gd name="connsiteX1" fmla="*/ 9022 w 14034"/>
                <a:gd name="connsiteY1" fmla="*/ 11096 h 21926"/>
                <a:gd name="connsiteX2" fmla="*/ 9821 w 14034"/>
                <a:gd name="connsiteY2" fmla="*/ 10152 h 21926"/>
                <a:gd name="connsiteX3" fmla="*/ 13307 w 14034"/>
                <a:gd name="connsiteY3" fmla="*/ 12840 h 21926"/>
                <a:gd name="connsiteX4" fmla="*/ 12578 w 14034"/>
                <a:gd name="connsiteY4" fmla="*/ 19602 h 21926"/>
                <a:gd name="connsiteX5" fmla="*/ 5118 w 14034"/>
                <a:gd name="connsiteY5" fmla="*/ 21926 h 21926"/>
                <a:gd name="connsiteX6" fmla="*/ 3312 w 14034"/>
                <a:gd name="connsiteY6" fmla="*/ 21556 h 21926"/>
                <a:gd name="connsiteX7" fmla="*/ 57 w 14034"/>
                <a:gd name="connsiteY7" fmla="*/ 7861 h 21926"/>
                <a:gd name="connsiteX8" fmla="*/ 6547 w 14034"/>
                <a:gd name="connsiteY8" fmla="*/ 75 h 21926"/>
                <a:gd name="connsiteX0" fmla="*/ 6547 w 13961"/>
                <a:gd name="connsiteY0" fmla="*/ 75 h 21926"/>
                <a:gd name="connsiteX1" fmla="*/ 9022 w 13961"/>
                <a:gd name="connsiteY1" fmla="*/ 11096 h 21926"/>
                <a:gd name="connsiteX2" fmla="*/ 9821 w 13961"/>
                <a:gd name="connsiteY2" fmla="*/ 10152 h 21926"/>
                <a:gd name="connsiteX3" fmla="*/ 13199 w 13961"/>
                <a:gd name="connsiteY3" fmla="*/ 15407 h 21926"/>
                <a:gd name="connsiteX4" fmla="*/ 12578 w 13961"/>
                <a:gd name="connsiteY4" fmla="*/ 19602 h 21926"/>
                <a:gd name="connsiteX5" fmla="*/ 5118 w 13961"/>
                <a:gd name="connsiteY5" fmla="*/ 21926 h 21926"/>
                <a:gd name="connsiteX6" fmla="*/ 3312 w 13961"/>
                <a:gd name="connsiteY6" fmla="*/ 21556 h 21926"/>
                <a:gd name="connsiteX7" fmla="*/ 57 w 13961"/>
                <a:gd name="connsiteY7" fmla="*/ 7861 h 21926"/>
                <a:gd name="connsiteX8" fmla="*/ 6547 w 13961"/>
                <a:gd name="connsiteY8" fmla="*/ 75 h 21926"/>
                <a:gd name="connsiteX0" fmla="*/ 6547 w 13961"/>
                <a:gd name="connsiteY0" fmla="*/ 75 h 21926"/>
                <a:gd name="connsiteX1" fmla="*/ 9022 w 13961"/>
                <a:gd name="connsiteY1" fmla="*/ 11096 h 21926"/>
                <a:gd name="connsiteX2" fmla="*/ 9821 w 13961"/>
                <a:gd name="connsiteY2" fmla="*/ 10152 h 21926"/>
                <a:gd name="connsiteX3" fmla="*/ 13199 w 13961"/>
                <a:gd name="connsiteY3" fmla="*/ 15407 h 21926"/>
                <a:gd name="connsiteX4" fmla="*/ 12578 w 13961"/>
                <a:gd name="connsiteY4" fmla="*/ 19602 h 21926"/>
                <a:gd name="connsiteX5" fmla="*/ 5118 w 13961"/>
                <a:gd name="connsiteY5" fmla="*/ 21926 h 21926"/>
                <a:gd name="connsiteX6" fmla="*/ 3312 w 13961"/>
                <a:gd name="connsiteY6" fmla="*/ 21556 h 21926"/>
                <a:gd name="connsiteX7" fmla="*/ 57 w 13961"/>
                <a:gd name="connsiteY7" fmla="*/ 7861 h 21926"/>
                <a:gd name="connsiteX8" fmla="*/ 6547 w 13961"/>
                <a:gd name="connsiteY8" fmla="*/ 75 h 21926"/>
                <a:gd name="connsiteX0" fmla="*/ 6547 w 13961"/>
                <a:gd name="connsiteY0" fmla="*/ 75 h 21926"/>
                <a:gd name="connsiteX1" fmla="*/ 9022 w 13961"/>
                <a:gd name="connsiteY1" fmla="*/ 11096 h 21926"/>
                <a:gd name="connsiteX2" fmla="*/ 9821 w 13961"/>
                <a:gd name="connsiteY2" fmla="*/ 10152 h 21926"/>
                <a:gd name="connsiteX3" fmla="*/ 13199 w 13961"/>
                <a:gd name="connsiteY3" fmla="*/ 15407 h 21926"/>
                <a:gd name="connsiteX4" fmla="*/ 12578 w 13961"/>
                <a:gd name="connsiteY4" fmla="*/ 19602 h 21926"/>
                <a:gd name="connsiteX5" fmla="*/ 5118 w 13961"/>
                <a:gd name="connsiteY5" fmla="*/ 21926 h 21926"/>
                <a:gd name="connsiteX6" fmla="*/ 3312 w 13961"/>
                <a:gd name="connsiteY6" fmla="*/ 21556 h 21926"/>
                <a:gd name="connsiteX7" fmla="*/ 57 w 13961"/>
                <a:gd name="connsiteY7" fmla="*/ 7861 h 21926"/>
                <a:gd name="connsiteX8" fmla="*/ 6547 w 13961"/>
                <a:gd name="connsiteY8" fmla="*/ 75 h 21926"/>
                <a:gd name="connsiteX0" fmla="*/ 6547 w 13700"/>
                <a:gd name="connsiteY0" fmla="*/ 75 h 22261"/>
                <a:gd name="connsiteX1" fmla="*/ 9022 w 13700"/>
                <a:gd name="connsiteY1" fmla="*/ 11096 h 22261"/>
                <a:gd name="connsiteX2" fmla="*/ 9821 w 13700"/>
                <a:gd name="connsiteY2" fmla="*/ 10152 h 22261"/>
                <a:gd name="connsiteX3" fmla="*/ 13199 w 13700"/>
                <a:gd name="connsiteY3" fmla="*/ 15407 h 22261"/>
                <a:gd name="connsiteX4" fmla="*/ 11500 w 13700"/>
                <a:gd name="connsiteY4" fmla="*/ 22261 h 22261"/>
                <a:gd name="connsiteX5" fmla="*/ 5118 w 13700"/>
                <a:gd name="connsiteY5" fmla="*/ 21926 h 22261"/>
                <a:gd name="connsiteX6" fmla="*/ 3312 w 13700"/>
                <a:gd name="connsiteY6" fmla="*/ 21556 h 22261"/>
                <a:gd name="connsiteX7" fmla="*/ 57 w 13700"/>
                <a:gd name="connsiteY7" fmla="*/ 7861 h 22261"/>
                <a:gd name="connsiteX8" fmla="*/ 6547 w 13700"/>
                <a:gd name="connsiteY8" fmla="*/ 75 h 22261"/>
                <a:gd name="connsiteX0" fmla="*/ 6563 w 13716"/>
                <a:gd name="connsiteY0" fmla="*/ 75 h 22261"/>
                <a:gd name="connsiteX1" fmla="*/ 9038 w 13716"/>
                <a:gd name="connsiteY1" fmla="*/ 11096 h 22261"/>
                <a:gd name="connsiteX2" fmla="*/ 9837 w 13716"/>
                <a:gd name="connsiteY2" fmla="*/ 10152 h 22261"/>
                <a:gd name="connsiteX3" fmla="*/ 13215 w 13716"/>
                <a:gd name="connsiteY3" fmla="*/ 15407 h 22261"/>
                <a:gd name="connsiteX4" fmla="*/ 11516 w 13716"/>
                <a:gd name="connsiteY4" fmla="*/ 22261 h 22261"/>
                <a:gd name="connsiteX5" fmla="*/ 5134 w 13716"/>
                <a:gd name="connsiteY5" fmla="*/ 21926 h 22261"/>
                <a:gd name="connsiteX6" fmla="*/ 3025 w 13716"/>
                <a:gd name="connsiteY6" fmla="*/ 21665 h 22261"/>
                <a:gd name="connsiteX7" fmla="*/ 73 w 13716"/>
                <a:gd name="connsiteY7" fmla="*/ 7861 h 22261"/>
                <a:gd name="connsiteX8" fmla="*/ 6563 w 13716"/>
                <a:gd name="connsiteY8" fmla="*/ 75 h 22261"/>
                <a:gd name="connsiteX0" fmla="*/ 7319 w 14472"/>
                <a:gd name="connsiteY0" fmla="*/ 75 h 22261"/>
                <a:gd name="connsiteX1" fmla="*/ 9794 w 14472"/>
                <a:gd name="connsiteY1" fmla="*/ 11096 h 22261"/>
                <a:gd name="connsiteX2" fmla="*/ 10593 w 14472"/>
                <a:gd name="connsiteY2" fmla="*/ 10152 h 22261"/>
                <a:gd name="connsiteX3" fmla="*/ 13971 w 14472"/>
                <a:gd name="connsiteY3" fmla="*/ 15407 h 22261"/>
                <a:gd name="connsiteX4" fmla="*/ 12272 w 14472"/>
                <a:gd name="connsiteY4" fmla="*/ 22261 h 22261"/>
                <a:gd name="connsiteX5" fmla="*/ 5890 w 14472"/>
                <a:gd name="connsiteY5" fmla="*/ 21926 h 22261"/>
                <a:gd name="connsiteX6" fmla="*/ 3781 w 14472"/>
                <a:gd name="connsiteY6" fmla="*/ 21665 h 22261"/>
                <a:gd name="connsiteX7" fmla="*/ 60 w 14472"/>
                <a:gd name="connsiteY7" fmla="*/ 6885 h 22261"/>
                <a:gd name="connsiteX8" fmla="*/ 7319 w 14472"/>
                <a:gd name="connsiteY8" fmla="*/ 75 h 22261"/>
                <a:gd name="connsiteX0" fmla="*/ 7319 w 13424"/>
                <a:gd name="connsiteY0" fmla="*/ 75 h 22261"/>
                <a:gd name="connsiteX1" fmla="*/ 9794 w 13424"/>
                <a:gd name="connsiteY1" fmla="*/ 11096 h 22261"/>
                <a:gd name="connsiteX2" fmla="*/ 10593 w 13424"/>
                <a:gd name="connsiteY2" fmla="*/ 10152 h 22261"/>
                <a:gd name="connsiteX3" fmla="*/ 12517 w 13424"/>
                <a:gd name="connsiteY3" fmla="*/ 13209 h 22261"/>
                <a:gd name="connsiteX4" fmla="*/ 12272 w 13424"/>
                <a:gd name="connsiteY4" fmla="*/ 22261 h 22261"/>
                <a:gd name="connsiteX5" fmla="*/ 5890 w 13424"/>
                <a:gd name="connsiteY5" fmla="*/ 21926 h 22261"/>
                <a:gd name="connsiteX6" fmla="*/ 3781 w 13424"/>
                <a:gd name="connsiteY6" fmla="*/ 21665 h 22261"/>
                <a:gd name="connsiteX7" fmla="*/ 60 w 13424"/>
                <a:gd name="connsiteY7" fmla="*/ 6885 h 22261"/>
                <a:gd name="connsiteX8" fmla="*/ 7319 w 13424"/>
                <a:gd name="connsiteY8" fmla="*/ 75 h 22261"/>
                <a:gd name="connsiteX0" fmla="*/ 7319 w 13424"/>
                <a:gd name="connsiteY0" fmla="*/ 75 h 22261"/>
                <a:gd name="connsiteX1" fmla="*/ 9794 w 13424"/>
                <a:gd name="connsiteY1" fmla="*/ 11096 h 22261"/>
                <a:gd name="connsiteX2" fmla="*/ 10593 w 13424"/>
                <a:gd name="connsiteY2" fmla="*/ 10152 h 22261"/>
                <a:gd name="connsiteX3" fmla="*/ 12517 w 13424"/>
                <a:gd name="connsiteY3" fmla="*/ 13209 h 22261"/>
                <a:gd name="connsiteX4" fmla="*/ 12272 w 13424"/>
                <a:gd name="connsiteY4" fmla="*/ 22261 h 22261"/>
                <a:gd name="connsiteX5" fmla="*/ 5890 w 13424"/>
                <a:gd name="connsiteY5" fmla="*/ 21926 h 22261"/>
                <a:gd name="connsiteX6" fmla="*/ 3781 w 13424"/>
                <a:gd name="connsiteY6" fmla="*/ 21665 h 22261"/>
                <a:gd name="connsiteX7" fmla="*/ 60 w 13424"/>
                <a:gd name="connsiteY7" fmla="*/ 6885 h 22261"/>
                <a:gd name="connsiteX8" fmla="*/ 7319 w 13424"/>
                <a:gd name="connsiteY8" fmla="*/ 75 h 22261"/>
                <a:gd name="connsiteX0" fmla="*/ 7319 w 13409"/>
                <a:gd name="connsiteY0" fmla="*/ 75 h 22836"/>
                <a:gd name="connsiteX1" fmla="*/ 9794 w 13409"/>
                <a:gd name="connsiteY1" fmla="*/ 11096 h 22836"/>
                <a:gd name="connsiteX2" fmla="*/ 10593 w 13409"/>
                <a:gd name="connsiteY2" fmla="*/ 10152 h 22836"/>
                <a:gd name="connsiteX3" fmla="*/ 12517 w 13409"/>
                <a:gd name="connsiteY3" fmla="*/ 13209 h 22836"/>
                <a:gd name="connsiteX4" fmla="*/ 12237 w 13409"/>
                <a:gd name="connsiteY4" fmla="*/ 22836 h 22836"/>
                <a:gd name="connsiteX5" fmla="*/ 5890 w 13409"/>
                <a:gd name="connsiteY5" fmla="*/ 21926 h 22836"/>
                <a:gd name="connsiteX6" fmla="*/ 3781 w 13409"/>
                <a:gd name="connsiteY6" fmla="*/ 21665 h 22836"/>
                <a:gd name="connsiteX7" fmla="*/ 60 w 13409"/>
                <a:gd name="connsiteY7" fmla="*/ 6885 h 22836"/>
                <a:gd name="connsiteX8" fmla="*/ 7319 w 13409"/>
                <a:gd name="connsiteY8" fmla="*/ 75 h 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9" h="22836">
                  <a:moveTo>
                    <a:pt x="7319" y="75"/>
                  </a:moveTo>
                  <a:cubicBezTo>
                    <a:pt x="8239" y="-1030"/>
                    <a:pt x="9995" y="10282"/>
                    <a:pt x="9794" y="11096"/>
                  </a:cubicBezTo>
                  <a:cubicBezTo>
                    <a:pt x="10211" y="11831"/>
                    <a:pt x="9847" y="9880"/>
                    <a:pt x="10593" y="10152"/>
                  </a:cubicBezTo>
                  <a:cubicBezTo>
                    <a:pt x="11719" y="11904"/>
                    <a:pt x="9569" y="13951"/>
                    <a:pt x="12517" y="13209"/>
                  </a:cubicBezTo>
                  <a:cubicBezTo>
                    <a:pt x="13878" y="14736"/>
                    <a:pt x="13602" y="21322"/>
                    <a:pt x="12237" y="22836"/>
                  </a:cubicBezTo>
                  <a:lnTo>
                    <a:pt x="5890" y="21926"/>
                  </a:lnTo>
                  <a:lnTo>
                    <a:pt x="3781" y="21665"/>
                  </a:lnTo>
                  <a:cubicBezTo>
                    <a:pt x="3403" y="19744"/>
                    <a:pt x="-530" y="10483"/>
                    <a:pt x="60" y="6885"/>
                  </a:cubicBezTo>
                  <a:cubicBezTo>
                    <a:pt x="650" y="3287"/>
                    <a:pt x="6398" y="75"/>
                    <a:pt x="7319" y="75"/>
                  </a:cubicBezTo>
                  <a:close/>
                </a:path>
              </a:pathLst>
            </a:custGeom>
            <a:gradFill flip="none" rotWithShape="1">
              <a:gsLst>
                <a:gs pos="53110">
                  <a:srgbClr val="2A7FE9">
                    <a:alpha val="20000"/>
                  </a:srgbClr>
                </a:gs>
                <a:gs pos="34000">
                  <a:schemeClr val="tx2">
                    <a:lumMod val="60000"/>
                    <a:lumOff val="40000"/>
                    <a:alpha val="0"/>
                  </a:schemeClr>
                </a:gs>
                <a:gs pos="83000">
                  <a:schemeClr val="tx2">
                    <a:lumMod val="60000"/>
                    <a:lumOff val="40000"/>
                    <a:alpha val="60000"/>
                  </a:schemeClr>
                </a:gs>
              </a:gsLst>
              <a:lin ang="27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7200000"/>
              </a:lightRig>
            </a:scene3d>
            <a:sp3d prstMaterial="flat">
              <a:contourClr>
                <a:schemeClr val="accent5">
                  <a:lumMod val="75000"/>
                </a:schemeClr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0572180">
              <a:off x="6513067" y="4386372"/>
              <a:ext cx="1110664" cy="1144484"/>
              <a:chOff x="6770084" y="4254488"/>
              <a:chExt cx="897840" cy="925181"/>
            </a:xfrm>
          </p:grpSpPr>
          <p:sp>
            <p:nvSpPr>
              <p:cNvPr id="114" name="Teardrop 113"/>
              <p:cNvSpPr/>
              <p:nvPr/>
            </p:nvSpPr>
            <p:spPr>
              <a:xfrm>
                <a:off x="6801607" y="4254488"/>
                <a:ext cx="866317" cy="866317"/>
              </a:xfrm>
              <a:prstGeom prst="teardrop">
                <a:avLst>
                  <a:gd name="adj" fmla="val 130823"/>
                </a:avLst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Teardrop 115"/>
              <p:cNvSpPr/>
              <p:nvPr/>
            </p:nvSpPr>
            <p:spPr>
              <a:xfrm rot="1800000">
                <a:off x="6775876" y="4289289"/>
                <a:ext cx="866317" cy="866317"/>
              </a:xfrm>
              <a:prstGeom prst="teardrop">
                <a:avLst>
                  <a:gd name="adj" fmla="val 130823"/>
                </a:avLst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Teardrop 126"/>
              <p:cNvSpPr/>
              <p:nvPr/>
            </p:nvSpPr>
            <p:spPr>
              <a:xfrm rot="3600000">
                <a:off x="6784851" y="4289288"/>
                <a:ext cx="866317" cy="866317"/>
              </a:xfrm>
              <a:prstGeom prst="teardrop">
                <a:avLst>
                  <a:gd name="adj" fmla="val 130823"/>
                </a:avLst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Teardrop 127"/>
              <p:cNvSpPr/>
              <p:nvPr/>
            </p:nvSpPr>
            <p:spPr>
              <a:xfrm rot="5400000">
                <a:off x="6775168" y="4279384"/>
                <a:ext cx="866317" cy="866317"/>
              </a:xfrm>
              <a:prstGeom prst="teardrop">
                <a:avLst>
                  <a:gd name="adj" fmla="val 130823"/>
                </a:avLst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Teardrop 138"/>
              <p:cNvSpPr/>
              <p:nvPr/>
            </p:nvSpPr>
            <p:spPr>
              <a:xfrm rot="7200000">
                <a:off x="6770084" y="4313352"/>
                <a:ext cx="866317" cy="866317"/>
              </a:xfrm>
              <a:prstGeom prst="teardrop">
                <a:avLst>
                  <a:gd name="adj" fmla="val 130823"/>
                </a:avLst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lowchart: Stored Data 24"/>
            <p:cNvSpPr/>
            <p:nvPr/>
          </p:nvSpPr>
          <p:spPr>
            <a:xfrm rot="255874">
              <a:off x="252314" y="2528908"/>
              <a:ext cx="5376255" cy="263815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755 w 10000"/>
                <a:gd name="connsiteY2" fmla="*/ 4770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0000"/>
                <a:gd name="connsiteY0" fmla="*/ 840 h 10000"/>
                <a:gd name="connsiteX1" fmla="*/ 10000 w 10000"/>
                <a:gd name="connsiteY1" fmla="*/ 0 h 10000"/>
                <a:gd name="connsiteX2" fmla="*/ 7363 w 10000"/>
                <a:gd name="connsiteY2" fmla="*/ 4579 h 10000"/>
                <a:gd name="connsiteX3" fmla="*/ 10000 w 10000"/>
                <a:gd name="connsiteY3" fmla="*/ 10000 h 10000"/>
                <a:gd name="connsiteX4" fmla="*/ 1811 w 10000"/>
                <a:gd name="connsiteY4" fmla="*/ 9086 h 10000"/>
                <a:gd name="connsiteX5" fmla="*/ 0 w 10000"/>
                <a:gd name="connsiteY5" fmla="*/ 5000 h 10000"/>
                <a:gd name="connsiteX6" fmla="*/ 1833 w 10000"/>
                <a:gd name="connsiteY6" fmla="*/ 840 h 10000"/>
                <a:gd name="connsiteX0" fmla="*/ 1833 w 11022"/>
                <a:gd name="connsiteY0" fmla="*/ 840 h 10000"/>
                <a:gd name="connsiteX1" fmla="*/ 10000 w 11022"/>
                <a:gd name="connsiteY1" fmla="*/ 0 h 10000"/>
                <a:gd name="connsiteX2" fmla="*/ 10000 w 11022"/>
                <a:gd name="connsiteY2" fmla="*/ 10000 h 10000"/>
                <a:gd name="connsiteX3" fmla="*/ 1811 w 11022"/>
                <a:gd name="connsiteY3" fmla="*/ 9086 h 10000"/>
                <a:gd name="connsiteX4" fmla="*/ 0 w 11022"/>
                <a:gd name="connsiteY4" fmla="*/ 5000 h 10000"/>
                <a:gd name="connsiteX5" fmla="*/ 1833 w 11022"/>
                <a:gd name="connsiteY5" fmla="*/ 84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2" h="10000">
                  <a:moveTo>
                    <a:pt x="1833" y="840"/>
                  </a:moveTo>
                  <a:lnTo>
                    <a:pt x="10000" y="0"/>
                  </a:lnTo>
                  <a:cubicBezTo>
                    <a:pt x="11361" y="1527"/>
                    <a:pt x="11365" y="8486"/>
                    <a:pt x="10000" y="10000"/>
                  </a:cubicBezTo>
                  <a:lnTo>
                    <a:pt x="1811" y="9086"/>
                  </a:lnTo>
                  <a:cubicBezTo>
                    <a:pt x="890" y="9086"/>
                    <a:pt x="-4" y="6374"/>
                    <a:pt x="0" y="5000"/>
                  </a:cubicBezTo>
                  <a:cubicBezTo>
                    <a:pt x="4" y="3626"/>
                    <a:pt x="912" y="840"/>
                    <a:pt x="1833" y="84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5">
                    <a:lumMod val="75000"/>
                    <a:alpha val="0"/>
                  </a:schemeClr>
                </a:gs>
                <a:gs pos="100000">
                  <a:srgbClr val="F99505">
                    <a:alpha val="60000"/>
                  </a:srgbClr>
                </a:gs>
              </a:gsLst>
              <a:lin ang="213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7200000"/>
              </a:lightRig>
            </a:scene3d>
            <a:sp3d prstMaterial="flat">
              <a:contourClr>
                <a:schemeClr val="accent5">
                  <a:lumMod val="75000"/>
                </a:schemeClr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529157" y="136371"/>
              <a:ext cx="2648364" cy="3300118"/>
              <a:chOff x="6529157" y="136371"/>
              <a:chExt cx="2648364" cy="3300118"/>
            </a:xfrm>
          </p:grpSpPr>
          <p:sp>
            <p:nvSpPr>
              <p:cNvPr id="77" name="Rectangle: Rounded Corners 76"/>
              <p:cNvSpPr/>
              <p:nvPr/>
            </p:nvSpPr>
            <p:spPr>
              <a:xfrm>
                <a:off x="6529158" y="136371"/>
                <a:ext cx="2476966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: Rounded Corners 101"/>
              <p:cNvSpPr/>
              <p:nvPr/>
            </p:nvSpPr>
            <p:spPr>
              <a:xfrm>
                <a:off x="6529158" y="622668"/>
                <a:ext cx="2476966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Rectangle: Rounded Corners 102"/>
              <p:cNvSpPr/>
              <p:nvPr/>
            </p:nvSpPr>
            <p:spPr>
              <a:xfrm>
                <a:off x="6700555" y="1116527"/>
                <a:ext cx="2476966" cy="37285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0" bIns="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tangle: Rounded Corners 103"/>
              <p:cNvSpPr/>
              <p:nvPr/>
            </p:nvSpPr>
            <p:spPr>
              <a:xfrm>
                <a:off x="6529157" y="1602744"/>
                <a:ext cx="2414817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Rectangle: Rounded Corners 104"/>
              <p:cNvSpPr/>
              <p:nvPr/>
            </p:nvSpPr>
            <p:spPr>
              <a:xfrm>
                <a:off x="6535198" y="2088933"/>
                <a:ext cx="2414817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2608" t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Exports/</a:t>
                </a:r>
                <a:b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Trade</a:t>
                </a:r>
              </a:p>
            </p:txBody>
          </p:sp>
          <p:sp>
            <p:nvSpPr>
              <p:cNvPr id="106" name="Rectangle: Rounded Corners 105"/>
              <p:cNvSpPr/>
              <p:nvPr/>
            </p:nvSpPr>
            <p:spPr>
              <a:xfrm>
                <a:off x="6541095" y="2578199"/>
                <a:ext cx="2414817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2608" t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Efficiency</a:t>
                </a:r>
                <a:b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programs</a:t>
                </a:r>
              </a:p>
            </p:txBody>
          </p:sp>
          <p:sp>
            <p:nvSpPr>
              <p:cNvPr id="107" name="Rectangle: Rounded Corners 106"/>
              <p:cNvSpPr/>
              <p:nvPr/>
            </p:nvSpPr>
            <p:spPr>
              <a:xfrm>
                <a:off x="6538984" y="3063632"/>
                <a:ext cx="2414817" cy="3728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2608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Education and other partners and programs as necessary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30984" y="131081"/>
              <a:ext cx="2384317" cy="384632"/>
              <a:chOff x="6022669" y="131081"/>
              <a:chExt cx="2384317" cy="384632"/>
            </a:xfrm>
          </p:grpSpPr>
          <p:sp>
            <p:nvSpPr>
              <p:cNvPr id="54" name="Callout: Bent Line with No Border 53"/>
              <p:cNvSpPr/>
              <p:nvPr/>
            </p:nvSpPr>
            <p:spPr>
              <a:xfrm>
                <a:off x="6120986" y="131081"/>
                <a:ext cx="2286000" cy="384632"/>
              </a:xfrm>
              <a:prstGeom prst="callout2">
                <a:avLst>
                  <a:gd name="adj1" fmla="val -14268"/>
                  <a:gd name="adj2" fmla="val 108206"/>
                  <a:gd name="adj3" fmla="val -10967"/>
                  <a:gd name="adj4" fmla="val -23551"/>
                  <a:gd name="adj5" fmla="val 667578"/>
                  <a:gd name="adj6" fmla="val -92544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Workforce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Development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6022669" y="131081"/>
                <a:ext cx="371814" cy="371814"/>
                <a:chOff x="6276975" y="1009650"/>
                <a:chExt cx="1362075" cy="1362075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6857" y="1219378"/>
                  <a:ext cx="822311" cy="822311"/>
                </a:xfrm>
                <a:prstGeom prst="rect">
                  <a:avLst/>
                </a:prstGeom>
                <a:effectLst>
                  <a:innerShdw blurRad="38100" dist="12700" dir="18900000">
                    <a:prstClr val="black">
                      <a:alpha val="60000"/>
                    </a:prstClr>
                  </a:innerShdw>
                </a:effectLst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6430984" y="619895"/>
              <a:ext cx="2581472" cy="384632"/>
              <a:chOff x="6022669" y="627277"/>
              <a:chExt cx="2581472" cy="384632"/>
            </a:xfrm>
          </p:grpSpPr>
          <p:sp>
            <p:nvSpPr>
              <p:cNvPr id="55" name="Callout: Bent Line with No Border 54"/>
              <p:cNvSpPr/>
              <p:nvPr/>
            </p:nvSpPr>
            <p:spPr>
              <a:xfrm>
                <a:off x="6134296" y="627277"/>
                <a:ext cx="2469845" cy="384632"/>
              </a:xfrm>
              <a:prstGeom prst="callout2">
                <a:avLst>
                  <a:gd name="adj1" fmla="val 31957"/>
                  <a:gd name="adj2" fmla="val -4347"/>
                  <a:gd name="adj3" fmla="val -20308"/>
                  <a:gd name="adj4" fmla="val -8259"/>
                  <a:gd name="adj5" fmla="val -82535"/>
                  <a:gd name="adj6" fmla="val -4411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Economic</a:t>
                </a:r>
                <a:b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Development</a:t>
                </a: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6022669" y="627277"/>
                <a:ext cx="371814" cy="371814"/>
                <a:chOff x="6276975" y="1009650"/>
                <a:chExt cx="1362075" cy="1362075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88" r="49037"/>
                <a:stretch/>
              </p:blipFill>
              <p:spPr>
                <a:xfrm>
                  <a:off x="6703774" y="1128957"/>
                  <a:ext cx="486731" cy="1109320"/>
                </a:xfrm>
                <a:prstGeom prst="rect">
                  <a:avLst/>
                </a:prstGeom>
                <a:effectLst>
                  <a:innerShdw blurRad="38100" dist="12700" dir="18900000">
                    <a:prstClr val="black">
                      <a:alpha val="60000"/>
                    </a:prstClr>
                  </a:innerShdw>
                </a:effectLst>
              </p:spPr>
            </p:pic>
          </p:grpSp>
        </p:grpSp>
        <p:grpSp>
          <p:nvGrpSpPr>
            <p:cNvPr id="45" name="Group 44"/>
            <p:cNvGrpSpPr/>
            <p:nvPr/>
          </p:nvGrpSpPr>
          <p:grpSpPr>
            <a:xfrm>
              <a:off x="6430984" y="1108709"/>
              <a:ext cx="2384317" cy="384632"/>
              <a:chOff x="6022669" y="1144987"/>
              <a:chExt cx="2384317" cy="384632"/>
            </a:xfrm>
          </p:grpSpPr>
          <p:sp>
            <p:nvSpPr>
              <p:cNvPr id="56" name="Callout: Bent Line with No Border 55"/>
              <p:cNvSpPr/>
              <p:nvPr/>
            </p:nvSpPr>
            <p:spPr>
              <a:xfrm>
                <a:off x="6120986" y="1144987"/>
                <a:ext cx="2286000" cy="384632"/>
              </a:xfrm>
              <a:prstGeom prst="callout2">
                <a:avLst>
                  <a:gd name="adj1" fmla="val 39800"/>
                  <a:gd name="adj2" fmla="val -4295"/>
                  <a:gd name="adj3" fmla="val -21546"/>
                  <a:gd name="adj4" fmla="val -8208"/>
                  <a:gd name="adj5" fmla="val -72390"/>
                  <a:gd name="adj6" fmla="val -4109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Incentive</a:t>
                </a:r>
                <a:b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programs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6022669" y="1144987"/>
                <a:ext cx="371814" cy="371814"/>
                <a:chOff x="6276975" y="1009650"/>
                <a:chExt cx="1362075" cy="1362075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1717" y="1187706"/>
                  <a:ext cx="966590" cy="966590"/>
                </a:xfrm>
                <a:prstGeom prst="rect">
                  <a:avLst/>
                </a:prstGeom>
                <a:effectLst>
                  <a:innerShdw blurRad="38100" dist="12700" dir="18900000">
                    <a:prstClr val="black">
                      <a:alpha val="60000"/>
                    </a:prstClr>
                  </a:innerShdw>
                </a:effectLst>
              </p:spPr>
            </p:pic>
          </p:grpSp>
        </p:grpSp>
        <p:grpSp>
          <p:nvGrpSpPr>
            <p:cNvPr id="38" name="Group 37"/>
            <p:cNvGrpSpPr/>
            <p:nvPr/>
          </p:nvGrpSpPr>
          <p:grpSpPr>
            <a:xfrm>
              <a:off x="6430984" y="1597523"/>
              <a:ext cx="2384317" cy="384632"/>
              <a:chOff x="6022669" y="1651680"/>
              <a:chExt cx="2384317" cy="384632"/>
            </a:xfrm>
          </p:grpSpPr>
          <p:sp>
            <p:nvSpPr>
              <p:cNvPr id="57" name="Callout: Bent Line with No Border 56"/>
              <p:cNvSpPr/>
              <p:nvPr/>
            </p:nvSpPr>
            <p:spPr>
              <a:xfrm>
                <a:off x="6120986" y="1651680"/>
                <a:ext cx="2286000" cy="384632"/>
              </a:xfrm>
              <a:prstGeom prst="callout2">
                <a:avLst>
                  <a:gd name="adj1" fmla="val 34021"/>
                  <a:gd name="adj2" fmla="val -4225"/>
                  <a:gd name="adj3" fmla="val -18808"/>
                  <a:gd name="adj4" fmla="val -8547"/>
                  <a:gd name="adj5" fmla="val -73215"/>
                  <a:gd name="adj6" fmla="val -4063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38328" tIns="0" rIns="9144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Business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66B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Assistance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6022669" y="1651680"/>
                <a:ext cx="371814" cy="371814"/>
                <a:chOff x="6276975" y="1009650"/>
                <a:chExt cx="1362075" cy="1362075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6697" y="1185515"/>
                  <a:ext cx="970748" cy="970748"/>
                </a:xfrm>
                <a:prstGeom prst="rect">
                  <a:avLst/>
                </a:prstGeom>
                <a:effectLst>
                  <a:innerShdw blurRad="38100" dist="12700" dir="18900000">
                    <a:prstClr val="black">
                      <a:alpha val="60000"/>
                    </a:prstClr>
                  </a:innerShdw>
                </a:effectLst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 rot="20588799">
              <a:off x="588629" y="2712141"/>
              <a:ext cx="3643554" cy="2169582"/>
              <a:chOff x="-1384380" y="4515981"/>
              <a:chExt cx="4244842" cy="2527623"/>
            </a:xfrm>
            <a:effectLst>
              <a:outerShdw blurRad="25400" dist="381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129" name="Arrow: Right 12"/>
              <p:cNvSpPr/>
              <p:nvPr/>
            </p:nvSpPr>
            <p:spPr>
              <a:xfrm rot="1246837">
                <a:off x="-696799" y="4515981"/>
                <a:ext cx="3557261" cy="713941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11906 w 2521677"/>
                  <a:gd name="connsiteY0" fmla="*/ 48355 h 709178"/>
                  <a:gd name="connsiteX1" fmla="*/ 2348889 w 2521677"/>
                  <a:gd name="connsiteY1" fmla="*/ 48355 h 709178"/>
                  <a:gd name="connsiteX2" fmla="*/ 2348889 w 2521677"/>
                  <a:gd name="connsiteY2" fmla="*/ 0 h 709178"/>
                  <a:gd name="connsiteX3" fmla="*/ 2521677 w 2521677"/>
                  <a:gd name="connsiteY3" fmla="*/ 172789 h 709178"/>
                  <a:gd name="connsiteX4" fmla="*/ 2348889 w 2521677"/>
                  <a:gd name="connsiteY4" fmla="*/ 345577 h 709178"/>
                  <a:gd name="connsiteX5" fmla="*/ 2348889 w 2521677"/>
                  <a:gd name="connsiteY5" fmla="*/ 297222 h 709178"/>
                  <a:gd name="connsiteX6" fmla="*/ 0 w 2521677"/>
                  <a:gd name="connsiteY6" fmla="*/ 709178 h 709178"/>
                  <a:gd name="connsiteX7" fmla="*/ 11906 w 2521677"/>
                  <a:gd name="connsiteY7" fmla="*/ 48355 h 709178"/>
                  <a:gd name="connsiteX0" fmla="*/ 16669 w 2526440"/>
                  <a:gd name="connsiteY0" fmla="*/ 48355 h 713941"/>
                  <a:gd name="connsiteX1" fmla="*/ 2353652 w 2526440"/>
                  <a:gd name="connsiteY1" fmla="*/ 48355 h 713941"/>
                  <a:gd name="connsiteX2" fmla="*/ 2353652 w 2526440"/>
                  <a:gd name="connsiteY2" fmla="*/ 0 h 713941"/>
                  <a:gd name="connsiteX3" fmla="*/ 2526440 w 2526440"/>
                  <a:gd name="connsiteY3" fmla="*/ 172789 h 713941"/>
                  <a:gd name="connsiteX4" fmla="*/ 2353652 w 2526440"/>
                  <a:gd name="connsiteY4" fmla="*/ 345577 h 713941"/>
                  <a:gd name="connsiteX5" fmla="*/ 2353652 w 2526440"/>
                  <a:gd name="connsiteY5" fmla="*/ 297222 h 713941"/>
                  <a:gd name="connsiteX6" fmla="*/ 0 w 2526440"/>
                  <a:gd name="connsiteY6" fmla="*/ 713941 h 713941"/>
                  <a:gd name="connsiteX7" fmla="*/ 16669 w 2526440"/>
                  <a:gd name="connsiteY7" fmla="*/ 48355 h 713941"/>
                  <a:gd name="connsiteX0" fmla="*/ 161925 w 2526440"/>
                  <a:gd name="connsiteY0" fmla="*/ 546036 h 713941"/>
                  <a:gd name="connsiteX1" fmla="*/ 2353652 w 2526440"/>
                  <a:gd name="connsiteY1" fmla="*/ 48355 h 713941"/>
                  <a:gd name="connsiteX2" fmla="*/ 2353652 w 2526440"/>
                  <a:gd name="connsiteY2" fmla="*/ 0 h 713941"/>
                  <a:gd name="connsiteX3" fmla="*/ 2526440 w 2526440"/>
                  <a:gd name="connsiteY3" fmla="*/ 172789 h 713941"/>
                  <a:gd name="connsiteX4" fmla="*/ 2353652 w 2526440"/>
                  <a:gd name="connsiteY4" fmla="*/ 345577 h 713941"/>
                  <a:gd name="connsiteX5" fmla="*/ 2353652 w 2526440"/>
                  <a:gd name="connsiteY5" fmla="*/ 297222 h 713941"/>
                  <a:gd name="connsiteX6" fmla="*/ 0 w 2526440"/>
                  <a:gd name="connsiteY6" fmla="*/ 713941 h 713941"/>
                  <a:gd name="connsiteX7" fmla="*/ 161925 w 2526440"/>
                  <a:gd name="connsiteY7" fmla="*/ 546036 h 713941"/>
                  <a:gd name="connsiteX0" fmla="*/ 7144 w 2526440"/>
                  <a:gd name="connsiteY0" fmla="*/ 557943 h 713941"/>
                  <a:gd name="connsiteX1" fmla="*/ 2353652 w 2526440"/>
                  <a:gd name="connsiteY1" fmla="*/ 48355 h 713941"/>
                  <a:gd name="connsiteX2" fmla="*/ 2353652 w 2526440"/>
                  <a:gd name="connsiteY2" fmla="*/ 0 h 713941"/>
                  <a:gd name="connsiteX3" fmla="*/ 2526440 w 2526440"/>
                  <a:gd name="connsiteY3" fmla="*/ 172789 h 713941"/>
                  <a:gd name="connsiteX4" fmla="*/ 2353652 w 2526440"/>
                  <a:gd name="connsiteY4" fmla="*/ 345577 h 713941"/>
                  <a:gd name="connsiteX5" fmla="*/ 2353652 w 2526440"/>
                  <a:gd name="connsiteY5" fmla="*/ 297222 h 713941"/>
                  <a:gd name="connsiteX6" fmla="*/ 0 w 2526440"/>
                  <a:gd name="connsiteY6" fmla="*/ 713941 h 713941"/>
                  <a:gd name="connsiteX7" fmla="*/ 7144 w 2526440"/>
                  <a:gd name="connsiteY7" fmla="*/ 557943 h 713941"/>
                  <a:gd name="connsiteX0" fmla="*/ 7144 w 2535965"/>
                  <a:gd name="connsiteY0" fmla="*/ 557943 h 713941"/>
                  <a:gd name="connsiteX1" fmla="*/ 2353652 w 2535965"/>
                  <a:gd name="connsiteY1" fmla="*/ 48355 h 713941"/>
                  <a:gd name="connsiteX2" fmla="*/ 2353652 w 2535965"/>
                  <a:gd name="connsiteY2" fmla="*/ 0 h 713941"/>
                  <a:gd name="connsiteX3" fmla="*/ 2535965 w 2535965"/>
                  <a:gd name="connsiteY3" fmla="*/ 122783 h 713941"/>
                  <a:gd name="connsiteX4" fmla="*/ 2353652 w 2535965"/>
                  <a:gd name="connsiteY4" fmla="*/ 345577 h 713941"/>
                  <a:gd name="connsiteX5" fmla="*/ 2353652 w 2535965"/>
                  <a:gd name="connsiteY5" fmla="*/ 297222 h 713941"/>
                  <a:gd name="connsiteX6" fmla="*/ 0 w 2535965"/>
                  <a:gd name="connsiteY6" fmla="*/ 713941 h 713941"/>
                  <a:gd name="connsiteX7" fmla="*/ 7144 w 2535965"/>
                  <a:gd name="connsiteY7" fmla="*/ 557943 h 71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5965" h="713941">
                    <a:moveTo>
                      <a:pt x="7144" y="557943"/>
                    </a:moveTo>
                    <a:lnTo>
                      <a:pt x="2353652" y="48355"/>
                    </a:lnTo>
                    <a:lnTo>
                      <a:pt x="2353652" y="0"/>
                    </a:lnTo>
                    <a:lnTo>
                      <a:pt x="2535965" y="122783"/>
                    </a:lnTo>
                    <a:lnTo>
                      <a:pt x="2353652" y="345577"/>
                    </a:lnTo>
                    <a:lnTo>
                      <a:pt x="2353652" y="297222"/>
                    </a:lnTo>
                    <a:lnTo>
                      <a:pt x="0" y="713941"/>
                    </a:lnTo>
                    <a:lnTo>
                      <a:pt x="7144" y="5579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Arrow: Right 13"/>
              <p:cNvSpPr/>
              <p:nvPr/>
            </p:nvSpPr>
            <p:spPr>
              <a:xfrm rot="1246837">
                <a:off x="-1037833" y="5144371"/>
                <a:ext cx="3270351" cy="394853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16668 w 2526439"/>
                  <a:gd name="connsiteY0" fmla="*/ 48355 h 394853"/>
                  <a:gd name="connsiteX1" fmla="*/ 2353651 w 2526439"/>
                  <a:gd name="connsiteY1" fmla="*/ 48355 h 394853"/>
                  <a:gd name="connsiteX2" fmla="*/ 2353651 w 2526439"/>
                  <a:gd name="connsiteY2" fmla="*/ 0 h 394853"/>
                  <a:gd name="connsiteX3" fmla="*/ 2526439 w 2526439"/>
                  <a:gd name="connsiteY3" fmla="*/ 172789 h 394853"/>
                  <a:gd name="connsiteX4" fmla="*/ 2353651 w 2526439"/>
                  <a:gd name="connsiteY4" fmla="*/ 345577 h 394853"/>
                  <a:gd name="connsiteX5" fmla="*/ 2353651 w 2526439"/>
                  <a:gd name="connsiteY5" fmla="*/ 297222 h 394853"/>
                  <a:gd name="connsiteX6" fmla="*/ 0 w 2526439"/>
                  <a:gd name="connsiteY6" fmla="*/ 394853 h 394853"/>
                  <a:gd name="connsiteX7" fmla="*/ 16668 w 2526439"/>
                  <a:gd name="connsiteY7" fmla="*/ 48355 h 394853"/>
                  <a:gd name="connsiteX0" fmla="*/ 0 w 2531202"/>
                  <a:gd name="connsiteY0" fmla="*/ 245999 h 394853"/>
                  <a:gd name="connsiteX1" fmla="*/ 2358414 w 2531202"/>
                  <a:gd name="connsiteY1" fmla="*/ 48355 h 394853"/>
                  <a:gd name="connsiteX2" fmla="*/ 2358414 w 2531202"/>
                  <a:gd name="connsiteY2" fmla="*/ 0 h 394853"/>
                  <a:gd name="connsiteX3" fmla="*/ 2531202 w 2531202"/>
                  <a:gd name="connsiteY3" fmla="*/ 172789 h 394853"/>
                  <a:gd name="connsiteX4" fmla="*/ 2358414 w 2531202"/>
                  <a:gd name="connsiteY4" fmla="*/ 345577 h 394853"/>
                  <a:gd name="connsiteX5" fmla="*/ 2358414 w 2531202"/>
                  <a:gd name="connsiteY5" fmla="*/ 297222 h 394853"/>
                  <a:gd name="connsiteX6" fmla="*/ 4763 w 2531202"/>
                  <a:gd name="connsiteY6" fmla="*/ 394853 h 394853"/>
                  <a:gd name="connsiteX7" fmla="*/ 0 w 2531202"/>
                  <a:gd name="connsiteY7" fmla="*/ 245999 h 394853"/>
                  <a:gd name="connsiteX0" fmla="*/ 0 w 2526440"/>
                  <a:gd name="connsiteY0" fmla="*/ 245999 h 394853"/>
                  <a:gd name="connsiteX1" fmla="*/ 2358414 w 2526440"/>
                  <a:gd name="connsiteY1" fmla="*/ 48355 h 394853"/>
                  <a:gd name="connsiteX2" fmla="*/ 2358414 w 2526440"/>
                  <a:gd name="connsiteY2" fmla="*/ 0 h 394853"/>
                  <a:gd name="connsiteX3" fmla="*/ 2526440 w 2526440"/>
                  <a:gd name="connsiteY3" fmla="*/ 151358 h 394853"/>
                  <a:gd name="connsiteX4" fmla="*/ 2358414 w 2526440"/>
                  <a:gd name="connsiteY4" fmla="*/ 345577 h 394853"/>
                  <a:gd name="connsiteX5" fmla="*/ 2358414 w 2526440"/>
                  <a:gd name="connsiteY5" fmla="*/ 297222 h 394853"/>
                  <a:gd name="connsiteX6" fmla="*/ 4763 w 2526440"/>
                  <a:gd name="connsiteY6" fmla="*/ 394853 h 394853"/>
                  <a:gd name="connsiteX7" fmla="*/ 0 w 2526440"/>
                  <a:gd name="connsiteY7" fmla="*/ 245999 h 39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440" h="394853">
                    <a:moveTo>
                      <a:pt x="0" y="245999"/>
                    </a:moveTo>
                    <a:lnTo>
                      <a:pt x="2358414" y="48355"/>
                    </a:lnTo>
                    <a:lnTo>
                      <a:pt x="2358414" y="0"/>
                    </a:lnTo>
                    <a:lnTo>
                      <a:pt x="2526440" y="151358"/>
                    </a:lnTo>
                    <a:lnTo>
                      <a:pt x="2358414" y="345577"/>
                    </a:lnTo>
                    <a:lnTo>
                      <a:pt x="2358414" y="297222"/>
                    </a:lnTo>
                    <a:lnTo>
                      <a:pt x="4763" y="394853"/>
                    </a:lnTo>
                    <a:lnTo>
                      <a:pt x="0" y="245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Arrow: Right 116"/>
              <p:cNvSpPr/>
              <p:nvPr/>
            </p:nvSpPr>
            <p:spPr>
              <a:xfrm rot="1246837">
                <a:off x="-1195586" y="5489365"/>
                <a:ext cx="3243476" cy="345577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3376 w 2513147"/>
                  <a:gd name="connsiteY0" fmla="*/ 48355 h 345577"/>
                  <a:gd name="connsiteX1" fmla="*/ 2340359 w 2513147"/>
                  <a:gd name="connsiteY1" fmla="*/ 48355 h 345577"/>
                  <a:gd name="connsiteX2" fmla="*/ 2340359 w 2513147"/>
                  <a:gd name="connsiteY2" fmla="*/ 0 h 345577"/>
                  <a:gd name="connsiteX3" fmla="*/ 2513147 w 2513147"/>
                  <a:gd name="connsiteY3" fmla="*/ 172789 h 345577"/>
                  <a:gd name="connsiteX4" fmla="*/ 2340359 w 2513147"/>
                  <a:gd name="connsiteY4" fmla="*/ 345577 h 345577"/>
                  <a:gd name="connsiteX5" fmla="*/ 2340359 w 2513147"/>
                  <a:gd name="connsiteY5" fmla="*/ 297222 h 345577"/>
                  <a:gd name="connsiteX6" fmla="*/ 3376 w 2513147"/>
                  <a:gd name="connsiteY6" fmla="*/ 297222 h 345577"/>
                  <a:gd name="connsiteX7" fmla="*/ 0 w 2513147"/>
                  <a:gd name="connsiteY7" fmla="*/ 158321 h 345577"/>
                  <a:gd name="connsiteX8" fmla="*/ 3376 w 2513147"/>
                  <a:gd name="connsiteY8" fmla="*/ 48355 h 345577"/>
                  <a:gd name="connsiteX0" fmla="*/ 292122 w 2801893"/>
                  <a:gd name="connsiteY0" fmla="*/ 48355 h 345577"/>
                  <a:gd name="connsiteX1" fmla="*/ 2629105 w 2801893"/>
                  <a:gd name="connsiteY1" fmla="*/ 48355 h 345577"/>
                  <a:gd name="connsiteX2" fmla="*/ 2629105 w 2801893"/>
                  <a:gd name="connsiteY2" fmla="*/ 0 h 345577"/>
                  <a:gd name="connsiteX3" fmla="*/ 2801893 w 2801893"/>
                  <a:gd name="connsiteY3" fmla="*/ 172789 h 345577"/>
                  <a:gd name="connsiteX4" fmla="*/ 2629105 w 2801893"/>
                  <a:gd name="connsiteY4" fmla="*/ 345577 h 345577"/>
                  <a:gd name="connsiteX5" fmla="*/ 2629105 w 2801893"/>
                  <a:gd name="connsiteY5" fmla="*/ 297222 h 345577"/>
                  <a:gd name="connsiteX6" fmla="*/ 292122 w 2801893"/>
                  <a:gd name="connsiteY6" fmla="*/ 297222 h 345577"/>
                  <a:gd name="connsiteX7" fmla="*/ 292122 w 2801893"/>
                  <a:gd name="connsiteY7" fmla="*/ 48355 h 345577"/>
                  <a:gd name="connsiteX0" fmla="*/ 173110 w 2682881"/>
                  <a:gd name="connsiteY0" fmla="*/ 48355 h 345577"/>
                  <a:gd name="connsiteX1" fmla="*/ 2510093 w 2682881"/>
                  <a:gd name="connsiteY1" fmla="*/ 48355 h 345577"/>
                  <a:gd name="connsiteX2" fmla="*/ 2510093 w 2682881"/>
                  <a:gd name="connsiteY2" fmla="*/ 0 h 345577"/>
                  <a:gd name="connsiteX3" fmla="*/ 2682881 w 2682881"/>
                  <a:gd name="connsiteY3" fmla="*/ 172789 h 345577"/>
                  <a:gd name="connsiteX4" fmla="*/ 2510093 w 2682881"/>
                  <a:gd name="connsiteY4" fmla="*/ 345577 h 345577"/>
                  <a:gd name="connsiteX5" fmla="*/ 2510093 w 2682881"/>
                  <a:gd name="connsiteY5" fmla="*/ 297222 h 345577"/>
                  <a:gd name="connsiteX6" fmla="*/ 173110 w 2682881"/>
                  <a:gd name="connsiteY6" fmla="*/ 297222 h 345577"/>
                  <a:gd name="connsiteX7" fmla="*/ 173110 w 2682881"/>
                  <a:gd name="connsiteY7" fmla="*/ 48355 h 345577"/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48251 w 2558022"/>
                  <a:gd name="connsiteY0" fmla="*/ 48355 h 345577"/>
                  <a:gd name="connsiteX1" fmla="*/ 2385234 w 2558022"/>
                  <a:gd name="connsiteY1" fmla="*/ 48355 h 345577"/>
                  <a:gd name="connsiteX2" fmla="*/ 2385234 w 2558022"/>
                  <a:gd name="connsiteY2" fmla="*/ 0 h 345577"/>
                  <a:gd name="connsiteX3" fmla="*/ 2558022 w 2558022"/>
                  <a:gd name="connsiteY3" fmla="*/ 172789 h 345577"/>
                  <a:gd name="connsiteX4" fmla="*/ 2385234 w 2558022"/>
                  <a:gd name="connsiteY4" fmla="*/ 345577 h 345577"/>
                  <a:gd name="connsiteX5" fmla="*/ 2385234 w 2558022"/>
                  <a:gd name="connsiteY5" fmla="*/ 297222 h 345577"/>
                  <a:gd name="connsiteX6" fmla="*/ 48251 w 2558022"/>
                  <a:gd name="connsiteY6" fmla="*/ 297222 h 345577"/>
                  <a:gd name="connsiteX7" fmla="*/ 0 w 2558022"/>
                  <a:gd name="connsiteY7" fmla="*/ 160547 h 345577"/>
                  <a:gd name="connsiteX8" fmla="*/ 48251 w 2558022"/>
                  <a:gd name="connsiteY8" fmla="*/ 48355 h 345577"/>
                  <a:gd name="connsiteX0" fmla="*/ 292122 w 2801893"/>
                  <a:gd name="connsiteY0" fmla="*/ 48355 h 345577"/>
                  <a:gd name="connsiteX1" fmla="*/ 2629105 w 2801893"/>
                  <a:gd name="connsiteY1" fmla="*/ 48355 h 345577"/>
                  <a:gd name="connsiteX2" fmla="*/ 2629105 w 2801893"/>
                  <a:gd name="connsiteY2" fmla="*/ 0 h 345577"/>
                  <a:gd name="connsiteX3" fmla="*/ 2801893 w 2801893"/>
                  <a:gd name="connsiteY3" fmla="*/ 172789 h 345577"/>
                  <a:gd name="connsiteX4" fmla="*/ 2629105 w 2801893"/>
                  <a:gd name="connsiteY4" fmla="*/ 345577 h 345577"/>
                  <a:gd name="connsiteX5" fmla="*/ 2629105 w 2801893"/>
                  <a:gd name="connsiteY5" fmla="*/ 297222 h 345577"/>
                  <a:gd name="connsiteX6" fmla="*/ 292122 w 2801893"/>
                  <a:gd name="connsiteY6" fmla="*/ 297222 h 345577"/>
                  <a:gd name="connsiteX7" fmla="*/ 292122 w 2801893"/>
                  <a:gd name="connsiteY7" fmla="*/ 48355 h 345577"/>
                  <a:gd name="connsiteX0" fmla="*/ 173110 w 2682881"/>
                  <a:gd name="connsiteY0" fmla="*/ 48355 h 345577"/>
                  <a:gd name="connsiteX1" fmla="*/ 2510093 w 2682881"/>
                  <a:gd name="connsiteY1" fmla="*/ 48355 h 345577"/>
                  <a:gd name="connsiteX2" fmla="*/ 2510093 w 2682881"/>
                  <a:gd name="connsiteY2" fmla="*/ 0 h 345577"/>
                  <a:gd name="connsiteX3" fmla="*/ 2682881 w 2682881"/>
                  <a:gd name="connsiteY3" fmla="*/ 172789 h 345577"/>
                  <a:gd name="connsiteX4" fmla="*/ 2510093 w 2682881"/>
                  <a:gd name="connsiteY4" fmla="*/ 345577 h 345577"/>
                  <a:gd name="connsiteX5" fmla="*/ 2510093 w 2682881"/>
                  <a:gd name="connsiteY5" fmla="*/ 297222 h 345577"/>
                  <a:gd name="connsiteX6" fmla="*/ 173110 w 2682881"/>
                  <a:gd name="connsiteY6" fmla="*/ 297222 h 345577"/>
                  <a:gd name="connsiteX7" fmla="*/ 173110 w 2682881"/>
                  <a:gd name="connsiteY7" fmla="*/ 48355 h 345577"/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16668 w 2526439"/>
                  <a:gd name="connsiteY0" fmla="*/ 48355 h 345577"/>
                  <a:gd name="connsiteX1" fmla="*/ 2353651 w 2526439"/>
                  <a:gd name="connsiteY1" fmla="*/ 48355 h 345577"/>
                  <a:gd name="connsiteX2" fmla="*/ 2353651 w 2526439"/>
                  <a:gd name="connsiteY2" fmla="*/ 0 h 345577"/>
                  <a:gd name="connsiteX3" fmla="*/ 2526439 w 2526439"/>
                  <a:gd name="connsiteY3" fmla="*/ 172789 h 345577"/>
                  <a:gd name="connsiteX4" fmla="*/ 2353651 w 2526439"/>
                  <a:gd name="connsiteY4" fmla="*/ 345577 h 345577"/>
                  <a:gd name="connsiteX5" fmla="*/ 2353651 w 2526439"/>
                  <a:gd name="connsiteY5" fmla="*/ 297222 h 345577"/>
                  <a:gd name="connsiteX6" fmla="*/ 0 w 2526439"/>
                  <a:gd name="connsiteY6" fmla="*/ 240072 h 345577"/>
                  <a:gd name="connsiteX7" fmla="*/ 16668 w 2526439"/>
                  <a:gd name="connsiteY7" fmla="*/ 48355 h 345577"/>
                  <a:gd name="connsiteX0" fmla="*/ 0 w 2531203"/>
                  <a:gd name="connsiteY0" fmla="*/ 95980 h 345577"/>
                  <a:gd name="connsiteX1" fmla="*/ 2358415 w 2531203"/>
                  <a:gd name="connsiteY1" fmla="*/ 48355 h 345577"/>
                  <a:gd name="connsiteX2" fmla="*/ 2358415 w 2531203"/>
                  <a:gd name="connsiteY2" fmla="*/ 0 h 345577"/>
                  <a:gd name="connsiteX3" fmla="*/ 2531203 w 2531203"/>
                  <a:gd name="connsiteY3" fmla="*/ 172789 h 345577"/>
                  <a:gd name="connsiteX4" fmla="*/ 2358415 w 2531203"/>
                  <a:gd name="connsiteY4" fmla="*/ 345577 h 345577"/>
                  <a:gd name="connsiteX5" fmla="*/ 2358415 w 2531203"/>
                  <a:gd name="connsiteY5" fmla="*/ 297222 h 345577"/>
                  <a:gd name="connsiteX6" fmla="*/ 4764 w 2531203"/>
                  <a:gd name="connsiteY6" fmla="*/ 240072 h 345577"/>
                  <a:gd name="connsiteX7" fmla="*/ 0 w 2531203"/>
                  <a:gd name="connsiteY7" fmla="*/ 95980 h 34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1203" h="345577">
                    <a:moveTo>
                      <a:pt x="0" y="95980"/>
                    </a:moveTo>
                    <a:lnTo>
                      <a:pt x="2358415" y="48355"/>
                    </a:lnTo>
                    <a:lnTo>
                      <a:pt x="2358415" y="0"/>
                    </a:lnTo>
                    <a:lnTo>
                      <a:pt x="2531203" y="172789"/>
                    </a:lnTo>
                    <a:lnTo>
                      <a:pt x="2358415" y="345577"/>
                    </a:lnTo>
                    <a:lnTo>
                      <a:pt x="2358415" y="297222"/>
                    </a:lnTo>
                    <a:lnTo>
                      <a:pt x="4764" y="240072"/>
                    </a:lnTo>
                    <a:lnTo>
                      <a:pt x="0" y="959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Arrow: Right 15"/>
              <p:cNvSpPr/>
              <p:nvPr/>
            </p:nvSpPr>
            <p:spPr>
              <a:xfrm rot="1246837">
                <a:off x="-1285299" y="5808196"/>
                <a:ext cx="3267270" cy="406760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0 w 2526440"/>
                  <a:gd name="connsiteY0" fmla="*/ 0 h 406760"/>
                  <a:gd name="connsiteX1" fmla="*/ 2353652 w 2526440"/>
                  <a:gd name="connsiteY1" fmla="*/ 109538 h 406760"/>
                  <a:gd name="connsiteX2" fmla="*/ 2353652 w 2526440"/>
                  <a:gd name="connsiteY2" fmla="*/ 61183 h 406760"/>
                  <a:gd name="connsiteX3" fmla="*/ 2526440 w 2526440"/>
                  <a:gd name="connsiteY3" fmla="*/ 233972 h 406760"/>
                  <a:gd name="connsiteX4" fmla="*/ 2353652 w 2526440"/>
                  <a:gd name="connsiteY4" fmla="*/ 406760 h 406760"/>
                  <a:gd name="connsiteX5" fmla="*/ 2353652 w 2526440"/>
                  <a:gd name="connsiteY5" fmla="*/ 358405 h 406760"/>
                  <a:gd name="connsiteX6" fmla="*/ 16669 w 2526440"/>
                  <a:gd name="connsiteY6" fmla="*/ 358405 h 406760"/>
                  <a:gd name="connsiteX7" fmla="*/ 0 w 2526440"/>
                  <a:gd name="connsiteY7" fmla="*/ 0 h 406760"/>
                  <a:gd name="connsiteX0" fmla="*/ 0 w 2526440"/>
                  <a:gd name="connsiteY0" fmla="*/ 0 h 406760"/>
                  <a:gd name="connsiteX1" fmla="*/ 2353652 w 2526440"/>
                  <a:gd name="connsiteY1" fmla="*/ 109538 h 406760"/>
                  <a:gd name="connsiteX2" fmla="*/ 2353652 w 2526440"/>
                  <a:gd name="connsiteY2" fmla="*/ 61183 h 406760"/>
                  <a:gd name="connsiteX3" fmla="*/ 2526440 w 2526440"/>
                  <a:gd name="connsiteY3" fmla="*/ 233972 h 406760"/>
                  <a:gd name="connsiteX4" fmla="*/ 2353652 w 2526440"/>
                  <a:gd name="connsiteY4" fmla="*/ 406760 h 406760"/>
                  <a:gd name="connsiteX5" fmla="*/ 2353652 w 2526440"/>
                  <a:gd name="connsiteY5" fmla="*/ 358405 h 406760"/>
                  <a:gd name="connsiteX6" fmla="*/ 0 w 2526440"/>
                  <a:gd name="connsiteY6" fmla="*/ 148855 h 406760"/>
                  <a:gd name="connsiteX7" fmla="*/ 0 w 2526440"/>
                  <a:gd name="connsiteY7" fmla="*/ 0 h 406760"/>
                  <a:gd name="connsiteX0" fmla="*/ 0 w 2524059"/>
                  <a:gd name="connsiteY0" fmla="*/ 0 h 406760"/>
                  <a:gd name="connsiteX1" fmla="*/ 2353652 w 2524059"/>
                  <a:gd name="connsiteY1" fmla="*/ 109538 h 406760"/>
                  <a:gd name="connsiteX2" fmla="*/ 2353652 w 2524059"/>
                  <a:gd name="connsiteY2" fmla="*/ 61183 h 406760"/>
                  <a:gd name="connsiteX3" fmla="*/ 2524059 w 2524059"/>
                  <a:gd name="connsiteY3" fmla="*/ 253022 h 406760"/>
                  <a:gd name="connsiteX4" fmla="*/ 2353652 w 2524059"/>
                  <a:gd name="connsiteY4" fmla="*/ 406760 h 406760"/>
                  <a:gd name="connsiteX5" fmla="*/ 2353652 w 2524059"/>
                  <a:gd name="connsiteY5" fmla="*/ 358405 h 406760"/>
                  <a:gd name="connsiteX6" fmla="*/ 0 w 2524059"/>
                  <a:gd name="connsiteY6" fmla="*/ 148855 h 406760"/>
                  <a:gd name="connsiteX7" fmla="*/ 0 w 2524059"/>
                  <a:gd name="connsiteY7" fmla="*/ 0 h 40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059" h="406760">
                    <a:moveTo>
                      <a:pt x="0" y="0"/>
                    </a:moveTo>
                    <a:lnTo>
                      <a:pt x="2353652" y="109538"/>
                    </a:lnTo>
                    <a:lnTo>
                      <a:pt x="2353652" y="61183"/>
                    </a:lnTo>
                    <a:lnTo>
                      <a:pt x="2524059" y="253022"/>
                    </a:lnTo>
                    <a:lnTo>
                      <a:pt x="2353652" y="406760"/>
                    </a:lnTo>
                    <a:lnTo>
                      <a:pt x="2353652" y="358405"/>
                    </a:lnTo>
                    <a:lnTo>
                      <a:pt x="0" y="14885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Arrow: Right 16"/>
              <p:cNvSpPr/>
              <p:nvPr/>
            </p:nvSpPr>
            <p:spPr>
              <a:xfrm rot="1246837">
                <a:off x="-1292723" y="6065616"/>
                <a:ext cx="3287307" cy="556778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0 w 2521677"/>
                  <a:gd name="connsiteY0" fmla="*/ 0 h 556778"/>
                  <a:gd name="connsiteX1" fmla="*/ 2348889 w 2521677"/>
                  <a:gd name="connsiteY1" fmla="*/ 259556 h 556778"/>
                  <a:gd name="connsiteX2" fmla="*/ 2348889 w 2521677"/>
                  <a:gd name="connsiteY2" fmla="*/ 211201 h 556778"/>
                  <a:gd name="connsiteX3" fmla="*/ 2521677 w 2521677"/>
                  <a:gd name="connsiteY3" fmla="*/ 383990 h 556778"/>
                  <a:gd name="connsiteX4" fmla="*/ 2348889 w 2521677"/>
                  <a:gd name="connsiteY4" fmla="*/ 556778 h 556778"/>
                  <a:gd name="connsiteX5" fmla="*/ 2348889 w 2521677"/>
                  <a:gd name="connsiteY5" fmla="*/ 508423 h 556778"/>
                  <a:gd name="connsiteX6" fmla="*/ 11906 w 2521677"/>
                  <a:gd name="connsiteY6" fmla="*/ 508423 h 556778"/>
                  <a:gd name="connsiteX7" fmla="*/ 0 w 2521677"/>
                  <a:gd name="connsiteY7" fmla="*/ 0 h 556778"/>
                  <a:gd name="connsiteX0" fmla="*/ 4762 w 2526439"/>
                  <a:gd name="connsiteY0" fmla="*/ 0 h 556778"/>
                  <a:gd name="connsiteX1" fmla="*/ 2353651 w 2526439"/>
                  <a:gd name="connsiteY1" fmla="*/ 259556 h 556778"/>
                  <a:gd name="connsiteX2" fmla="*/ 2353651 w 2526439"/>
                  <a:gd name="connsiteY2" fmla="*/ 211201 h 556778"/>
                  <a:gd name="connsiteX3" fmla="*/ 2526439 w 2526439"/>
                  <a:gd name="connsiteY3" fmla="*/ 383990 h 556778"/>
                  <a:gd name="connsiteX4" fmla="*/ 2353651 w 2526439"/>
                  <a:gd name="connsiteY4" fmla="*/ 556778 h 556778"/>
                  <a:gd name="connsiteX5" fmla="*/ 2353651 w 2526439"/>
                  <a:gd name="connsiteY5" fmla="*/ 508423 h 556778"/>
                  <a:gd name="connsiteX6" fmla="*/ 0 w 2526439"/>
                  <a:gd name="connsiteY6" fmla="*/ 148854 h 556778"/>
                  <a:gd name="connsiteX7" fmla="*/ 4762 w 2526439"/>
                  <a:gd name="connsiteY7" fmla="*/ 0 h 556778"/>
                  <a:gd name="connsiteX0" fmla="*/ 4762 w 2526439"/>
                  <a:gd name="connsiteY0" fmla="*/ 0 h 556778"/>
                  <a:gd name="connsiteX1" fmla="*/ 2353651 w 2526439"/>
                  <a:gd name="connsiteY1" fmla="*/ 259556 h 556778"/>
                  <a:gd name="connsiteX2" fmla="*/ 2353651 w 2526439"/>
                  <a:gd name="connsiteY2" fmla="*/ 211201 h 556778"/>
                  <a:gd name="connsiteX3" fmla="*/ 2526439 w 2526439"/>
                  <a:gd name="connsiteY3" fmla="*/ 412565 h 556778"/>
                  <a:gd name="connsiteX4" fmla="*/ 2353651 w 2526439"/>
                  <a:gd name="connsiteY4" fmla="*/ 556778 h 556778"/>
                  <a:gd name="connsiteX5" fmla="*/ 2353651 w 2526439"/>
                  <a:gd name="connsiteY5" fmla="*/ 508423 h 556778"/>
                  <a:gd name="connsiteX6" fmla="*/ 0 w 2526439"/>
                  <a:gd name="connsiteY6" fmla="*/ 148854 h 556778"/>
                  <a:gd name="connsiteX7" fmla="*/ 4762 w 2526439"/>
                  <a:gd name="connsiteY7" fmla="*/ 0 h 5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6439" h="556778">
                    <a:moveTo>
                      <a:pt x="4762" y="0"/>
                    </a:moveTo>
                    <a:lnTo>
                      <a:pt x="2353651" y="259556"/>
                    </a:lnTo>
                    <a:lnTo>
                      <a:pt x="2353651" y="211201"/>
                    </a:lnTo>
                    <a:lnTo>
                      <a:pt x="2526439" y="412565"/>
                    </a:lnTo>
                    <a:lnTo>
                      <a:pt x="2353651" y="556778"/>
                    </a:lnTo>
                    <a:lnTo>
                      <a:pt x="2353651" y="508423"/>
                    </a:lnTo>
                    <a:lnTo>
                      <a:pt x="0" y="148854"/>
                    </a:lnTo>
                    <a:lnTo>
                      <a:pt x="476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Arrow: Right 17"/>
              <p:cNvSpPr/>
              <p:nvPr/>
            </p:nvSpPr>
            <p:spPr>
              <a:xfrm rot="1246837">
                <a:off x="-1384380" y="6324901"/>
                <a:ext cx="3550581" cy="718703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0 w 2526440"/>
                  <a:gd name="connsiteY0" fmla="*/ 0 h 718703"/>
                  <a:gd name="connsiteX1" fmla="*/ 2353652 w 2526440"/>
                  <a:gd name="connsiteY1" fmla="*/ 421481 h 718703"/>
                  <a:gd name="connsiteX2" fmla="*/ 2353652 w 2526440"/>
                  <a:gd name="connsiteY2" fmla="*/ 373126 h 718703"/>
                  <a:gd name="connsiteX3" fmla="*/ 2526440 w 2526440"/>
                  <a:gd name="connsiteY3" fmla="*/ 545915 h 718703"/>
                  <a:gd name="connsiteX4" fmla="*/ 2353652 w 2526440"/>
                  <a:gd name="connsiteY4" fmla="*/ 718703 h 718703"/>
                  <a:gd name="connsiteX5" fmla="*/ 2353652 w 2526440"/>
                  <a:gd name="connsiteY5" fmla="*/ 670348 h 718703"/>
                  <a:gd name="connsiteX6" fmla="*/ 16669 w 2526440"/>
                  <a:gd name="connsiteY6" fmla="*/ 670348 h 718703"/>
                  <a:gd name="connsiteX7" fmla="*/ 0 w 2526440"/>
                  <a:gd name="connsiteY7" fmla="*/ 0 h 718703"/>
                  <a:gd name="connsiteX0" fmla="*/ 0 w 2526440"/>
                  <a:gd name="connsiteY0" fmla="*/ 0 h 718703"/>
                  <a:gd name="connsiteX1" fmla="*/ 2353652 w 2526440"/>
                  <a:gd name="connsiteY1" fmla="*/ 421481 h 718703"/>
                  <a:gd name="connsiteX2" fmla="*/ 2353652 w 2526440"/>
                  <a:gd name="connsiteY2" fmla="*/ 373126 h 718703"/>
                  <a:gd name="connsiteX3" fmla="*/ 2526440 w 2526440"/>
                  <a:gd name="connsiteY3" fmla="*/ 545915 h 718703"/>
                  <a:gd name="connsiteX4" fmla="*/ 2353652 w 2526440"/>
                  <a:gd name="connsiteY4" fmla="*/ 718703 h 718703"/>
                  <a:gd name="connsiteX5" fmla="*/ 2353652 w 2526440"/>
                  <a:gd name="connsiteY5" fmla="*/ 670348 h 718703"/>
                  <a:gd name="connsiteX6" fmla="*/ 2382 w 2526440"/>
                  <a:gd name="connsiteY6" fmla="*/ 165523 h 718703"/>
                  <a:gd name="connsiteX7" fmla="*/ 0 w 2526440"/>
                  <a:gd name="connsiteY7" fmla="*/ 0 h 718703"/>
                  <a:gd name="connsiteX0" fmla="*/ 0 w 2531203"/>
                  <a:gd name="connsiteY0" fmla="*/ 0 h 718703"/>
                  <a:gd name="connsiteX1" fmla="*/ 2353652 w 2531203"/>
                  <a:gd name="connsiteY1" fmla="*/ 421481 h 718703"/>
                  <a:gd name="connsiteX2" fmla="*/ 2353652 w 2531203"/>
                  <a:gd name="connsiteY2" fmla="*/ 373126 h 718703"/>
                  <a:gd name="connsiteX3" fmla="*/ 2531203 w 2531203"/>
                  <a:gd name="connsiteY3" fmla="*/ 569727 h 718703"/>
                  <a:gd name="connsiteX4" fmla="*/ 2353652 w 2531203"/>
                  <a:gd name="connsiteY4" fmla="*/ 718703 h 718703"/>
                  <a:gd name="connsiteX5" fmla="*/ 2353652 w 2531203"/>
                  <a:gd name="connsiteY5" fmla="*/ 670348 h 718703"/>
                  <a:gd name="connsiteX6" fmla="*/ 2382 w 2531203"/>
                  <a:gd name="connsiteY6" fmla="*/ 165523 h 718703"/>
                  <a:gd name="connsiteX7" fmla="*/ 0 w 2531203"/>
                  <a:gd name="connsiteY7" fmla="*/ 0 h 71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1203" h="718703">
                    <a:moveTo>
                      <a:pt x="0" y="0"/>
                    </a:moveTo>
                    <a:lnTo>
                      <a:pt x="2353652" y="421481"/>
                    </a:lnTo>
                    <a:lnTo>
                      <a:pt x="2353652" y="373126"/>
                    </a:lnTo>
                    <a:lnTo>
                      <a:pt x="2531203" y="569727"/>
                    </a:lnTo>
                    <a:lnTo>
                      <a:pt x="2353652" y="718703"/>
                    </a:lnTo>
                    <a:lnTo>
                      <a:pt x="2353652" y="670348"/>
                    </a:lnTo>
                    <a:lnTo>
                      <a:pt x="2382" y="16552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Arrow: Right 18"/>
              <p:cNvSpPr/>
              <p:nvPr/>
            </p:nvSpPr>
            <p:spPr>
              <a:xfrm rot="1246837">
                <a:off x="-820912" y="4823195"/>
                <a:ext cx="3284210" cy="554397"/>
              </a:xfrm>
              <a:custGeom>
                <a:avLst/>
                <a:gdLst>
                  <a:gd name="connsiteX0" fmla="*/ 0 w 2509771"/>
                  <a:gd name="connsiteY0" fmla="*/ 48355 h 345577"/>
                  <a:gd name="connsiteX1" fmla="*/ 2336983 w 2509771"/>
                  <a:gd name="connsiteY1" fmla="*/ 48355 h 345577"/>
                  <a:gd name="connsiteX2" fmla="*/ 2336983 w 2509771"/>
                  <a:gd name="connsiteY2" fmla="*/ 0 h 345577"/>
                  <a:gd name="connsiteX3" fmla="*/ 2509771 w 2509771"/>
                  <a:gd name="connsiteY3" fmla="*/ 172789 h 345577"/>
                  <a:gd name="connsiteX4" fmla="*/ 2336983 w 2509771"/>
                  <a:gd name="connsiteY4" fmla="*/ 345577 h 345577"/>
                  <a:gd name="connsiteX5" fmla="*/ 2336983 w 2509771"/>
                  <a:gd name="connsiteY5" fmla="*/ 297222 h 345577"/>
                  <a:gd name="connsiteX6" fmla="*/ 0 w 2509771"/>
                  <a:gd name="connsiteY6" fmla="*/ 297222 h 345577"/>
                  <a:gd name="connsiteX7" fmla="*/ 0 w 2509771"/>
                  <a:gd name="connsiteY7" fmla="*/ 48355 h 345577"/>
                  <a:gd name="connsiteX0" fmla="*/ 16669 w 2526440"/>
                  <a:gd name="connsiteY0" fmla="*/ 48355 h 554397"/>
                  <a:gd name="connsiteX1" fmla="*/ 2353652 w 2526440"/>
                  <a:gd name="connsiteY1" fmla="*/ 48355 h 554397"/>
                  <a:gd name="connsiteX2" fmla="*/ 2353652 w 2526440"/>
                  <a:gd name="connsiteY2" fmla="*/ 0 h 554397"/>
                  <a:gd name="connsiteX3" fmla="*/ 2526440 w 2526440"/>
                  <a:gd name="connsiteY3" fmla="*/ 172789 h 554397"/>
                  <a:gd name="connsiteX4" fmla="*/ 2353652 w 2526440"/>
                  <a:gd name="connsiteY4" fmla="*/ 345577 h 554397"/>
                  <a:gd name="connsiteX5" fmla="*/ 2353652 w 2526440"/>
                  <a:gd name="connsiteY5" fmla="*/ 297222 h 554397"/>
                  <a:gd name="connsiteX6" fmla="*/ 0 w 2526440"/>
                  <a:gd name="connsiteY6" fmla="*/ 554397 h 554397"/>
                  <a:gd name="connsiteX7" fmla="*/ 16669 w 2526440"/>
                  <a:gd name="connsiteY7" fmla="*/ 48355 h 554397"/>
                  <a:gd name="connsiteX0" fmla="*/ 0 w 2526440"/>
                  <a:gd name="connsiteY0" fmla="*/ 403161 h 554397"/>
                  <a:gd name="connsiteX1" fmla="*/ 2353652 w 2526440"/>
                  <a:gd name="connsiteY1" fmla="*/ 48355 h 554397"/>
                  <a:gd name="connsiteX2" fmla="*/ 2353652 w 2526440"/>
                  <a:gd name="connsiteY2" fmla="*/ 0 h 554397"/>
                  <a:gd name="connsiteX3" fmla="*/ 2526440 w 2526440"/>
                  <a:gd name="connsiteY3" fmla="*/ 172789 h 554397"/>
                  <a:gd name="connsiteX4" fmla="*/ 2353652 w 2526440"/>
                  <a:gd name="connsiteY4" fmla="*/ 345577 h 554397"/>
                  <a:gd name="connsiteX5" fmla="*/ 2353652 w 2526440"/>
                  <a:gd name="connsiteY5" fmla="*/ 297222 h 554397"/>
                  <a:gd name="connsiteX6" fmla="*/ 0 w 2526440"/>
                  <a:gd name="connsiteY6" fmla="*/ 554397 h 554397"/>
                  <a:gd name="connsiteX7" fmla="*/ 0 w 2526440"/>
                  <a:gd name="connsiteY7" fmla="*/ 403161 h 554397"/>
                  <a:gd name="connsiteX0" fmla="*/ 0 w 2524059"/>
                  <a:gd name="connsiteY0" fmla="*/ 403161 h 554397"/>
                  <a:gd name="connsiteX1" fmla="*/ 2353652 w 2524059"/>
                  <a:gd name="connsiteY1" fmla="*/ 48355 h 554397"/>
                  <a:gd name="connsiteX2" fmla="*/ 2353652 w 2524059"/>
                  <a:gd name="connsiteY2" fmla="*/ 0 h 554397"/>
                  <a:gd name="connsiteX3" fmla="*/ 2524059 w 2524059"/>
                  <a:gd name="connsiteY3" fmla="*/ 151357 h 554397"/>
                  <a:gd name="connsiteX4" fmla="*/ 2353652 w 2524059"/>
                  <a:gd name="connsiteY4" fmla="*/ 345577 h 554397"/>
                  <a:gd name="connsiteX5" fmla="*/ 2353652 w 2524059"/>
                  <a:gd name="connsiteY5" fmla="*/ 297222 h 554397"/>
                  <a:gd name="connsiteX6" fmla="*/ 0 w 2524059"/>
                  <a:gd name="connsiteY6" fmla="*/ 554397 h 554397"/>
                  <a:gd name="connsiteX7" fmla="*/ 0 w 2524059"/>
                  <a:gd name="connsiteY7" fmla="*/ 403161 h 55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059" h="554397">
                    <a:moveTo>
                      <a:pt x="0" y="403161"/>
                    </a:moveTo>
                    <a:lnTo>
                      <a:pt x="2353652" y="48355"/>
                    </a:lnTo>
                    <a:lnTo>
                      <a:pt x="2353652" y="0"/>
                    </a:lnTo>
                    <a:lnTo>
                      <a:pt x="2524059" y="151357"/>
                    </a:lnTo>
                    <a:lnTo>
                      <a:pt x="2353652" y="345577"/>
                    </a:lnTo>
                    <a:lnTo>
                      <a:pt x="2353652" y="297222"/>
                    </a:lnTo>
                    <a:lnTo>
                      <a:pt x="0" y="554397"/>
                    </a:lnTo>
                    <a:lnTo>
                      <a:pt x="0" y="4031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rgbClr val="F99505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w="63500" h="635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30984" y="2086337"/>
              <a:ext cx="2384317" cy="384632"/>
              <a:chOff x="6022669" y="2138285"/>
              <a:chExt cx="2384317" cy="384632"/>
            </a:xfrm>
          </p:grpSpPr>
          <p:sp>
            <p:nvSpPr>
              <p:cNvPr id="58" name="Callout: Bent Line with No Border 57"/>
              <p:cNvSpPr/>
              <p:nvPr/>
            </p:nvSpPr>
            <p:spPr>
              <a:xfrm>
                <a:off x="6120986" y="2138285"/>
                <a:ext cx="2286000" cy="384632"/>
              </a:xfrm>
              <a:prstGeom prst="callout2">
                <a:avLst>
                  <a:gd name="adj1" fmla="val 25355"/>
                  <a:gd name="adj2" fmla="val -3877"/>
                  <a:gd name="adj3" fmla="val -20459"/>
                  <a:gd name="adj4" fmla="val -7778"/>
                  <a:gd name="adj5" fmla="val -75022"/>
                  <a:gd name="adj6" fmla="val -4477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6022669" y="2138285"/>
                <a:ext cx="371814" cy="371814"/>
                <a:chOff x="6276975" y="1009650"/>
                <a:chExt cx="1362075" cy="1362075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2527" y="1205202"/>
                  <a:ext cx="1002370" cy="1002370"/>
                </a:xfrm>
                <a:prstGeom prst="rect">
                  <a:avLst/>
                </a:prstGeom>
                <a:effectLst>
                  <a:innerShdw blurRad="38100" dist="12700" dir="18900000">
                    <a:prstClr val="black">
                      <a:alpha val="60000"/>
                    </a:prstClr>
                  </a:innerShdw>
                </a:effectLst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6080716" y="4080311"/>
              <a:ext cx="1696818" cy="1696818"/>
              <a:chOff x="6394483" y="4080311"/>
              <a:chExt cx="1696818" cy="1696818"/>
            </a:xfrm>
          </p:grpSpPr>
          <p:sp>
            <p:nvSpPr>
              <p:cNvPr id="17" name="Oval 16"/>
              <p:cNvSpPr/>
              <p:nvPr/>
            </p:nvSpPr>
            <p:spPr>
              <a:xfrm rot="5400000">
                <a:off x="6394483" y="4080311"/>
                <a:ext cx="1696818" cy="169681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107E15">
                      <a:lumMod val="20000"/>
                    </a:srgbClr>
                  </a:gs>
                  <a:gs pos="48000">
                    <a:srgbClr val="107E15"/>
                  </a:gs>
                  <a:gs pos="0">
                    <a:srgbClr val="92D05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rgbClr val="107E15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 rot="19800000">
                <a:off x="6603227" y="4241873"/>
                <a:ext cx="1333588" cy="1402465"/>
              </a:xfrm>
              <a:prstGeom prst="rect">
                <a:avLst/>
              </a:prstGeom>
              <a:noFill/>
            </p:spPr>
            <p:txBody>
              <a:bodyPr wrap="square" rtlCol="0" anchor="ctr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25400" dir="8100000" algn="tr" rotWithShape="0">
                        <a:prstClr val="black">
                          <a:alpha val="6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Business Success!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6726053" y="4386043"/>
                <a:ext cx="1053967" cy="1053968"/>
                <a:chOff x="6276975" y="1009650"/>
                <a:chExt cx="1362075" cy="136207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6276975" y="1009650"/>
                  <a:ext cx="1362075" cy="1362076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0608" y="1207838"/>
                  <a:ext cx="1074810" cy="1074810"/>
                </a:xfrm>
                <a:prstGeom prst="rect">
                  <a:avLst/>
                </a:prstGeom>
                <a:effectLst>
                  <a:innerShdw blurRad="101600" dist="50800" dir="18900000">
                    <a:prstClr val="black">
                      <a:alpha val="50000"/>
                    </a:prstClr>
                  </a:innerShdw>
                </a:effectLst>
              </p:spPr>
            </p:pic>
          </p:grpSp>
        </p:grpSp>
        <p:grpSp>
          <p:nvGrpSpPr>
            <p:cNvPr id="3" name="Group 2"/>
            <p:cNvGrpSpPr/>
            <p:nvPr/>
          </p:nvGrpSpPr>
          <p:grpSpPr>
            <a:xfrm>
              <a:off x="3579302" y="2614619"/>
              <a:ext cx="2683991" cy="3114077"/>
              <a:chOff x="2899402" y="2614619"/>
              <a:chExt cx="2683991" cy="311407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855108" y="5130807"/>
                <a:ext cx="696378" cy="597889"/>
                <a:chOff x="2745145" y="6778698"/>
                <a:chExt cx="952092" cy="1658116"/>
              </a:xfrm>
            </p:grpSpPr>
            <p:sp>
              <p:nvSpPr>
                <p:cNvPr id="88" name="Flowchart: Stored Data 87"/>
                <p:cNvSpPr/>
                <p:nvPr/>
              </p:nvSpPr>
              <p:spPr>
                <a:xfrm rot="16200000">
                  <a:off x="2510681" y="7250260"/>
                  <a:ext cx="1421022" cy="952085"/>
                </a:xfrm>
                <a:prstGeom prst="flowChartOnlineStorage">
                  <a:avLst/>
                </a:prstGeom>
                <a:gradFill flip="none" rotWithShape="1">
                  <a:gsLst>
                    <a:gs pos="10000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7200000"/>
                  </a:lightRig>
                </a:scene3d>
                <a:sp3d prstMaterial="flat">
                  <a:bevelT w="914400" h="165100"/>
                  <a:contourClr>
                    <a:schemeClr val="accent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lowchart: Stored Data 25"/>
                <p:cNvSpPr/>
                <p:nvPr/>
              </p:nvSpPr>
              <p:spPr>
                <a:xfrm rot="16200000">
                  <a:off x="2484177" y="7176128"/>
                  <a:ext cx="1474035" cy="952085"/>
                </a:xfrm>
                <a:prstGeom prst="flowChartOnlineStorage">
                  <a:avLst/>
                </a:prstGeom>
                <a:gradFill>
                  <a:gsLst>
                    <a:gs pos="50000">
                      <a:srgbClr val="444444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lowchart: Stored Data 86"/>
                <p:cNvSpPr/>
                <p:nvPr/>
              </p:nvSpPr>
              <p:spPr>
                <a:xfrm rot="5400000">
                  <a:off x="2510677" y="7013166"/>
                  <a:ext cx="1421022" cy="952085"/>
                </a:xfrm>
                <a:prstGeom prst="flowChartOnlineStorage">
                  <a:avLst/>
                </a:prstGeom>
                <a:gradFill flip="none" rotWithShape="1">
                  <a:gsLst>
                    <a:gs pos="10000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7200000"/>
                  </a:lightRig>
                </a:scene3d>
                <a:sp3d contourW="12700" prstMaterial="flat">
                  <a:bevelT w="781050" h="209550"/>
                  <a:contourClr>
                    <a:schemeClr val="accent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2899402" y="2614619"/>
                <a:ext cx="2683991" cy="2683991"/>
                <a:chOff x="2899402" y="2614619"/>
                <a:chExt cx="2683991" cy="2683991"/>
              </a:xfrm>
            </p:grpSpPr>
            <p:sp>
              <p:nvSpPr>
                <p:cNvPr id="11" name="Oval 10"/>
                <p:cNvSpPr/>
                <p:nvPr/>
              </p:nvSpPr>
              <p:spPr>
                <a:xfrm rot="5400000">
                  <a:off x="2899402" y="2614619"/>
                  <a:ext cx="2683991" cy="268399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7200000"/>
                  </a:lightRig>
                </a:scene3d>
                <a:sp3d contourW="12700" prstMaterial="flat">
                  <a:bevelT w="914400" h="165100"/>
                  <a:contourClr>
                    <a:schemeClr val="accent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3128329" y="2875246"/>
                  <a:ext cx="2259403" cy="2312495"/>
                  <a:chOff x="3082609" y="2799046"/>
                  <a:chExt cx="2259403" cy="2312495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 rot="19800000">
                    <a:off x="3082609" y="2799046"/>
                    <a:ext cx="2259403" cy="231249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prstTxWarp prst="textArchUp">
                      <a:avLst/>
                    </a:prstTxWarp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50800" dist="25400" dir="8100000" algn="tr" rotWithShape="0">
                            <a:prstClr val="black">
                              <a:alpha val="60000"/>
                            </a:prst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Business Engagement Strategy</a:t>
                    </a: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50649" y="3012704"/>
                    <a:ext cx="1901277" cy="1910913"/>
                    <a:chOff x="3267159" y="3125734"/>
                    <a:chExt cx="1901277" cy="1910913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3290295" y="3148870"/>
                      <a:ext cx="1855005" cy="1855005"/>
                    </a:xfrm>
                    <a:prstGeom prst="ellipse">
                      <a:avLst/>
                    </a:prstGeom>
                    <a:ln w="539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3267159" y="3125734"/>
                      <a:ext cx="1901277" cy="1910913"/>
                      <a:chOff x="3266694" y="3125734"/>
                      <a:chExt cx="1901277" cy="1910913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3337678" y="3199832"/>
                        <a:ext cx="1680046" cy="1836815"/>
                        <a:chOff x="2986722" y="-2585686"/>
                        <a:chExt cx="1680046" cy="1836815"/>
                      </a:xfrm>
                      <a:solidFill>
                        <a:srgbClr val="666666"/>
                      </a:solidFill>
                    </p:grpSpPr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3752836" y="-1819105"/>
                          <a:ext cx="139795" cy="139795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>
                          <a:innerShdw blurRad="1016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Arrow: Right 109"/>
                        <p:cNvSpPr/>
                        <p:nvPr/>
                      </p:nvSpPr>
                      <p:spPr>
                        <a:xfrm rot="2700000">
                          <a:off x="3137379" y="-2346106"/>
                          <a:ext cx="863792" cy="384632"/>
                        </a:xfrm>
                        <a:prstGeom prst="rightArrow">
                          <a:avLst/>
                        </a:prstGeom>
                        <a:grpFill/>
                        <a:ln>
                          <a:noFill/>
                        </a:ln>
                        <a:effectLst>
                          <a:innerShdw blurRad="1016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Outreach</a:t>
                          </a:r>
                        </a:p>
                      </p:txBody>
                    </p:sp>
                    <p:sp>
                      <p:nvSpPr>
                        <p:cNvPr id="111" name="Arrow: Right 110"/>
                        <p:cNvSpPr/>
                        <p:nvPr/>
                      </p:nvSpPr>
                      <p:spPr>
                        <a:xfrm rot="18900000">
                          <a:off x="2986722" y="-1679091"/>
                          <a:ext cx="863792" cy="384632"/>
                        </a:xfrm>
                        <a:prstGeom prst="rightArrow">
                          <a:avLst/>
                        </a:prstGeom>
                        <a:grpFill/>
                        <a:ln>
                          <a:noFill/>
                        </a:ln>
                        <a:effectLst>
                          <a:innerShdw blurRad="1016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Planning</a:t>
                          </a:r>
                        </a:p>
                      </p:txBody>
                    </p:sp>
                    <p:sp>
                      <p:nvSpPr>
                        <p:cNvPr id="112" name="Arrow: Left 111"/>
                        <p:cNvSpPr/>
                        <p:nvPr/>
                      </p:nvSpPr>
                      <p:spPr>
                        <a:xfrm rot="18900000">
                          <a:off x="3802976" y="-2182346"/>
                          <a:ext cx="863792" cy="384632"/>
                        </a:xfrm>
                        <a:prstGeom prst="leftArrow">
                          <a:avLst/>
                        </a:prstGeom>
                        <a:grpFill/>
                        <a:ln>
                          <a:noFill/>
                        </a:ln>
                        <a:effectLst>
                          <a:innerShdw blurRad="1016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Decisions</a:t>
                          </a:r>
                        </a:p>
                      </p:txBody>
                    </p:sp>
                    <p:sp>
                      <p:nvSpPr>
                        <p:cNvPr id="113" name="Arrow: Left 112"/>
                        <p:cNvSpPr/>
                        <p:nvPr/>
                      </p:nvSpPr>
                      <p:spPr>
                        <a:xfrm rot="2700000">
                          <a:off x="3622284" y="-1463375"/>
                          <a:ext cx="1044376" cy="384632"/>
                        </a:xfrm>
                        <a:prstGeom prst="leftArrow">
                          <a:avLst/>
                        </a:prstGeom>
                        <a:grpFill/>
                        <a:ln>
                          <a:noFill/>
                        </a:ln>
                        <a:effectLst>
                          <a:innerShdw blurRad="1016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Collaboration</a:t>
                          </a:r>
                        </a:p>
                      </p:txBody>
                    </p:sp>
                  </p:grp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3266694" y="3125734"/>
                        <a:ext cx="1901277" cy="1901277"/>
                        <a:chOff x="3266694" y="3125734"/>
                        <a:chExt cx="1901277" cy="1901277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3266694" y="3125734"/>
                          <a:ext cx="1901277" cy="1901277"/>
                        </a:xfrm>
                        <a:prstGeom prst="ellipse">
                          <a:avLst/>
                        </a:prstGeom>
                        <a:noFill/>
                        <a:ln w="1047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</p:spPr>
                      <p:style>
                        <a:lnRef idx="0">
                          <a:schemeClr val="accent3"/>
                        </a:lnRef>
                        <a:fillRef idx="3">
                          <a:schemeClr val="accent3"/>
                        </a:fillRef>
                        <a:effectRef idx="3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Circle: Hollow 89"/>
                        <p:cNvSpPr/>
                        <p:nvPr/>
                      </p:nvSpPr>
                      <p:spPr>
                        <a:xfrm>
                          <a:off x="3308582" y="3167457"/>
                          <a:ext cx="1817500" cy="1817831"/>
                        </a:xfrm>
                        <a:prstGeom prst="donut">
                          <a:avLst>
                            <a:gd name="adj" fmla="val 2496"/>
                          </a:avLst>
                        </a:prstGeom>
                        <a:ln w="53975">
                          <a:noFill/>
                        </a:ln>
                        <a:effectLst/>
                      </p:spPr>
                      <p:style>
                        <a:lnRef idx="0">
                          <a:schemeClr val="accent3"/>
                        </a:lnRef>
                        <a:fillRef idx="3">
                          <a:schemeClr val="accent3"/>
                        </a:fillRef>
                        <a:effectRef idx="3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8" name="Arrow: U-Turn 27"/>
            <p:cNvSpPr/>
            <p:nvPr/>
          </p:nvSpPr>
          <p:spPr>
            <a:xfrm flipV="1">
              <a:off x="4705350" y="5559957"/>
              <a:ext cx="2479221" cy="956256"/>
            </a:xfrm>
            <a:prstGeom prst="uturnArrow">
              <a:avLst>
                <a:gd name="adj1" fmla="val 34539"/>
                <a:gd name="adj2" fmla="val 25000"/>
                <a:gd name="adj3" fmla="val 25541"/>
                <a:gd name="adj4" fmla="val 75714"/>
                <a:gd name="adj5" fmla="val 97375"/>
              </a:avLst>
            </a:prstGeom>
            <a:gradFill flip="none" rotWithShape="1">
              <a:gsLst>
                <a:gs pos="100000">
                  <a:srgbClr val="143E7C"/>
                </a:gs>
                <a:gs pos="79000">
                  <a:schemeClr val="accent1">
                    <a:lumMod val="67000"/>
                    <a:alpha val="95000"/>
                  </a:schemeClr>
                </a:gs>
                <a:gs pos="54000">
                  <a:schemeClr val="accent1">
                    <a:lumMod val="67000"/>
                    <a:alpha val="74000"/>
                  </a:schemeClr>
                </a:gs>
                <a:gs pos="24000">
                  <a:schemeClr val="tx1">
                    <a:alpha val="19000"/>
                  </a:schemeClr>
                </a:gs>
                <a:gs pos="4000">
                  <a:schemeClr val="tx1">
                    <a:alpha val="2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986620" y="5744962"/>
              <a:ext cx="1798934" cy="48628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Customized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Solutions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430984" y="2575151"/>
              <a:ext cx="2377440" cy="384632"/>
              <a:chOff x="6022669" y="2624890"/>
              <a:chExt cx="2655664" cy="384632"/>
            </a:xfrm>
          </p:grpSpPr>
          <p:sp>
            <p:nvSpPr>
              <p:cNvPr id="92" name="Callout: Bent Line with No Border 91"/>
              <p:cNvSpPr/>
              <p:nvPr/>
            </p:nvSpPr>
            <p:spPr>
              <a:xfrm>
                <a:off x="6120986" y="2624890"/>
                <a:ext cx="2557347" cy="384632"/>
              </a:xfrm>
              <a:prstGeom prst="callout2">
                <a:avLst>
                  <a:gd name="adj1" fmla="val 42277"/>
                  <a:gd name="adj2" fmla="val -3526"/>
                  <a:gd name="adj3" fmla="val -20459"/>
                  <a:gd name="adj4" fmla="val -8106"/>
                  <a:gd name="adj5" fmla="val -73109"/>
                  <a:gd name="adj6" fmla="val -3850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0" rIns="0" bIns="0"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022669" y="2624890"/>
                <a:ext cx="418778" cy="371814"/>
              </a:xfrm>
              <a:prstGeom prst="ellipse">
                <a:avLst/>
              </a:prstGeom>
              <a:ln w="539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30986" y="3063966"/>
              <a:ext cx="2475613" cy="384632"/>
              <a:chOff x="6022669" y="3063966"/>
              <a:chExt cx="2479257" cy="384632"/>
            </a:xfrm>
          </p:grpSpPr>
          <p:sp>
            <p:nvSpPr>
              <p:cNvPr id="93" name="Callout: Bent Line with No Border 92"/>
              <p:cNvSpPr/>
              <p:nvPr/>
            </p:nvSpPr>
            <p:spPr>
              <a:xfrm>
                <a:off x="6120986" y="3063966"/>
                <a:ext cx="2380940" cy="384632"/>
              </a:xfrm>
              <a:prstGeom prst="callout2">
                <a:avLst>
                  <a:gd name="adj1" fmla="val 104599"/>
                  <a:gd name="adj2" fmla="val 105086"/>
                  <a:gd name="adj3" fmla="val 102665"/>
                  <a:gd name="adj4" fmla="val -9475"/>
                  <a:gd name="adj5" fmla="val 57072"/>
                  <a:gd name="adj6" fmla="val -18991"/>
                </a:avLst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0" rIns="0" bIns="0"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22669" y="3063966"/>
                <a:ext cx="371814" cy="371814"/>
              </a:xfrm>
              <a:prstGeom prst="ellipse">
                <a:avLst/>
              </a:prstGeom>
              <a:ln w="539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0" name="Flowchart: Stored Data 119"/>
            <p:cNvSpPr/>
            <p:nvPr/>
          </p:nvSpPr>
          <p:spPr>
            <a:xfrm rot="5400000">
              <a:off x="4617033" y="5036992"/>
              <a:ext cx="512397" cy="696373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4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7200000"/>
              </a:lightRig>
            </a:scene3d>
            <a:sp3d contourW="12700" prstMaterial="flat">
              <a:bevelT w="781050" h="209550"/>
              <a:contourClr>
                <a:schemeClr val="accent1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8693" y="2850028"/>
              <a:ext cx="1839842" cy="1876823"/>
              <a:chOff x="340464" y="1522604"/>
              <a:chExt cx="1839842" cy="1876823"/>
            </a:xfrm>
          </p:grpSpPr>
          <p:sp>
            <p:nvSpPr>
              <p:cNvPr id="8" name="Oval 7"/>
              <p:cNvSpPr/>
              <p:nvPr/>
            </p:nvSpPr>
            <p:spPr>
              <a:xfrm rot="5400000">
                <a:off x="340464" y="1522604"/>
                <a:ext cx="1839842" cy="183984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8E2900"/>
                  </a:gs>
                  <a:gs pos="48000">
                    <a:schemeClr val="accent5">
                      <a:lumMod val="75000"/>
                    </a:schemeClr>
                  </a:gs>
                  <a:gs pos="0">
                    <a:srgbClr val="F99505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200000"/>
                </a:lightRig>
              </a:scene3d>
              <a:sp3d contourW="12700" prstMaterial="flat">
                <a:bevelT w="914400" h="165100"/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 rot="19800000">
                <a:off x="550809" y="1693194"/>
                <a:ext cx="1553764" cy="1706233"/>
              </a:xfrm>
              <a:prstGeom prst="rect">
                <a:avLst/>
              </a:prstGeom>
              <a:noFill/>
            </p:spPr>
            <p:txBody>
              <a:bodyPr wrap="square" rtlCol="0" anchor="ctr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25400" dir="8100000" algn="tr" rotWithShape="0">
                        <a:prstClr val="black">
                          <a:alpha val="6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Business Needs</a:t>
                </a: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671152" y="1870770"/>
                <a:ext cx="1189065" cy="1189065"/>
                <a:chOff x="6276975" y="1009650"/>
                <a:chExt cx="1362075" cy="1362075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6276975" y="1009650"/>
                  <a:ext cx="1362075" cy="1362075"/>
                </a:xfrm>
                <a:prstGeom prst="ellipse">
                  <a:avLst/>
                </a:prstGeom>
                <a:ln w="539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2698" y="1095373"/>
                  <a:ext cx="1190628" cy="1190628"/>
                </a:xfrm>
                <a:prstGeom prst="rect">
                  <a:avLst/>
                </a:prstGeom>
                <a:effectLst>
                  <a:innerShdw blurRad="101600" dist="50800" dir="18900000">
                    <a:prstClr val="black">
                      <a:alpha val="50000"/>
                    </a:prstClr>
                  </a:innerShdw>
                </a:effectLst>
              </p:spPr>
            </p:pic>
          </p:grpSp>
        </p:grpSp>
        <p:sp>
          <p:nvSpPr>
            <p:cNvPr id="117" name="Rectangle 116"/>
            <p:cNvSpPr/>
            <p:nvPr/>
          </p:nvSpPr>
          <p:spPr>
            <a:xfrm rot="260473">
              <a:off x="1796167" y="3691741"/>
              <a:ext cx="1527994" cy="22618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New customers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 rot="408889">
              <a:off x="1782826" y="4000509"/>
              <a:ext cx="1876128" cy="2579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Process improvement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 rot="158768">
              <a:off x="1827950" y="3400997"/>
              <a:ext cx="1615091" cy="22618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60000"/>
              </a:camera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New markets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63031" y="3125300"/>
              <a:ext cx="1591675" cy="22618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Modernized plant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 rot="21383115">
              <a:off x="1795429" y="2830144"/>
              <a:ext cx="2070194" cy="2437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50" normalizeH="0" baseline="0" noProof="0" dirty="0">
                  <a:ln>
                    <a:noFill/>
                  </a:ln>
                  <a:solidFill>
                    <a:srgbClr val="0075BF">
                      <a:lumMod val="60000"/>
                      <a:lumOff val="40000"/>
                    </a:srgbClr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Skilled workforce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 rot="568909">
              <a:off x="1702097" y="4288504"/>
              <a:ext cx="1955071" cy="2114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Reduce </a:t>
              </a:r>
              <a:r>
                <a:rPr kumimoji="0" lang="en-US" sz="1200" b="1" i="0" u="none" strike="noStrike" kern="1200" cap="none" spc="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operting</a:t>
              </a: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costs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 rot="701248">
              <a:off x="1437536" y="4532540"/>
              <a:ext cx="2233735" cy="2549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Other needs as identified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18083287">
              <a:off x="3535182" y="857183"/>
              <a:ext cx="2771915" cy="7847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Strategic Partners &amp; Resources (i.e. resources supporting B.E. efforts)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 rot="18436839">
              <a:off x="7140897" y="3617110"/>
              <a:ext cx="112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Talent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retention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19800000">
              <a:off x="7618000" y="4030893"/>
              <a:ext cx="112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Increased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profits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881649" y="4684195"/>
              <a:ext cx="1197213" cy="56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Competitive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 rot="1800000">
              <a:off x="7685089" y="5402115"/>
              <a:ext cx="112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production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 rot="3600000">
              <a:off x="7148688" y="5860779"/>
              <a:ext cx="112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customers</a:t>
              </a: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57" y="2609133"/>
              <a:ext cx="307898" cy="307898"/>
            </a:xfrm>
            <a:prstGeom prst="rect">
              <a:avLst/>
            </a:prstGeom>
            <a:effectLst>
              <a:innerShdw blurRad="38100" dist="12700" dir="18900000">
                <a:prstClr val="black">
                  <a:alpha val="60000"/>
                </a:prstClr>
              </a:innerShdw>
            </a:effectLst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762" y="3125711"/>
              <a:ext cx="271845" cy="271845"/>
            </a:xfrm>
            <a:prstGeom prst="rect">
              <a:avLst/>
            </a:prstGeom>
            <a:effectLst>
              <a:innerShdw blurRad="38100" dist="12700" dir="18900000">
                <a:prstClr val="black">
                  <a:alpha val="60000"/>
                </a:prstClr>
              </a:innerShdw>
            </a:effectLst>
          </p:spPr>
        </p:pic>
        <p:sp>
          <p:nvSpPr>
            <p:cNvPr id="152" name="Rectangle 151"/>
            <p:cNvSpPr/>
            <p:nvPr/>
          </p:nvSpPr>
          <p:spPr>
            <a:xfrm>
              <a:off x="7666581" y="130038"/>
              <a:ext cx="1445114" cy="372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career pathways,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rapid response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767639" y="570970"/>
              <a:ext cx="1249694" cy="5048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capital access,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infrastructure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881649" y="1112090"/>
              <a:ext cx="1068084" cy="372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taxes, hiring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767640" y="1597650"/>
              <a:ext cx="1249693" cy="372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MEP, LEAN,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TAA for Firms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96440" y="2083083"/>
              <a:ext cx="1354894" cy="372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Trade.gov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687739" y="2570969"/>
              <a:ext cx="1247907" cy="372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 energy,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B366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production</a:t>
              </a:r>
            </a:p>
          </p:txBody>
        </p:sp>
      </p:grpSp>
      <p:sp>
        <p:nvSpPr>
          <p:cNvPr id="158" name="Callout: Bent Line with No Border 91"/>
          <p:cNvSpPr/>
          <p:nvPr/>
        </p:nvSpPr>
        <p:spPr>
          <a:xfrm>
            <a:off x="6457917" y="3560361"/>
            <a:ext cx="2289423" cy="384632"/>
          </a:xfrm>
          <a:prstGeom prst="callout2">
            <a:avLst>
              <a:gd name="adj1" fmla="val 48467"/>
              <a:gd name="adj2" fmla="val -4566"/>
              <a:gd name="adj3" fmla="val -6839"/>
              <a:gd name="adj4" fmla="val -8106"/>
              <a:gd name="adj5" fmla="val -64442"/>
              <a:gd name="adj6" fmla="val -4474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019113" y="47765"/>
            <a:ext cx="0" cy="344372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7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36" y="365126"/>
            <a:ext cx="8506392" cy="10515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Responsibility and Opportunity for SCSEP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78" y="1585420"/>
            <a:ext cx="7955280" cy="44063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pay into the workforce system, so you should demand a seat at the business engagement table</a:t>
            </a:r>
          </a:p>
          <a:p>
            <a:r>
              <a:rPr lang="en-US" dirty="0"/>
              <a:t>Responsibility lies with both workforce board and with grantee to ensure partnership</a:t>
            </a:r>
          </a:p>
          <a:p>
            <a:r>
              <a:rPr lang="en-US" dirty="0"/>
              <a:t>Expand your reach by having access to many more customers than you can reach on your own</a:t>
            </a:r>
          </a:p>
          <a:p>
            <a:r>
              <a:rPr lang="en-US" dirty="0"/>
              <a:t>Allows you to focus on developing clients while being part of an expanded outreach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2006" y="842963"/>
            <a:ext cx="6512469" cy="247500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Our 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1860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206637" y="1611085"/>
            <a:ext cx="5375660" cy="2220687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>
                <a:solidFill>
                  <a:srgbClr val="990033"/>
                </a:solidFill>
                <a:effectLst/>
              </a:rPr>
              <a:t>Jeff Ryan</a:t>
            </a:r>
          </a:p>
          <a:p>
            <a:pPr lvl="0" algn="ctr" defTabSz="457200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400" b="0" dirty="0">
                <a:solidFill>
                  <a:srgbClr val="242021"/>
                </a:solidFill>
                <a:effectLst/>
              </a:rPr>
              <a:t>Business Engagement Specialist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endParaRPr lang="en-US" sz="800" b="0" dirty="0">
              <a:solidFill>
                <a:srgbClr val="242021"/>
              </a:solidFill>
              <a:effectLst/>
            </a:endParaRPr>
          </a:p>
          <a:p>
            <a:pPr lvl="0" algn="ctr" defTabSz="457200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400" b="0" dirty="0">
                <a:solidFill>
                  <a:srgbClr val="242021"/>
                </a:solidFill>
                <a:effectLst/>
              </a:rPr>
              <a:t>U.S. Department of Labor – </a:t>
            </a:r>
          </a:p>
          <a:p>
            <a:pPr lvl="0" algn="ctr" defTabSz="457200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400" b="0" dirty="0">
                <a:solidFill>
                  <a:srgbClr val="242021"/>
                </a:solidFill>
                <a:effectLst/>
              </a:rPr>
              <a:t>Employment &amp; Training Administration</a:t>
            </a:r>
          </a:p>
          <a:p>
            <a:pPr lvl="0" algn="ctr" defTabSz="457200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400" b="0" dirty="0">
                <a:solidFill>
                  <a:srgbClr val="242021"/>
                </a:solidFill>
                <a:effectLst/>
                <a:hlinkClick r:id="rId3"/>
              </a:rPr>
              <a:t>Ryan.Jeff@dol.gov</a:t>
            </a:r>
            <a:endParaRPr lang="en-US" sz="1400" b="0" dirty="0">
              <a:solidFill>
                <a:srgbClr val="242021"/>
              </a:solidFill>
              <a:effectLst/>
            </a:endParaRPr>
          </a:p>
          <a:p>
            <a:pPr lvl="0" algn="ctr" defTabSz="457200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400" b="0" dirty="0">
                <a:solidFill>
                  <a:srgbClr val="242021"/>
                </a:solidFill>
                <a:effectLst/>
              </a:rPr>
              <a:t>  </a:t>
            </a:r>
          </a:p>
          <a:p>
            <a:pPr lvl="0" algn="ctr">
              <a:spcBef>
                <a:spcPts val="0"/>
              </a:spcBef>
              <a:buClr>
                <a:srgbClr val="9E1C30"/>
              </a:buClr>
            </a:pPr>
            <a:endParaRPr lang="en-US" sz="1200" dirty="0">
              <a:solidFill>
                <a:schemeClr val="tx1"/>
              </a:solidFill>
              <a:effectLst>
                <a:innerShdw blurRad="76200" dist="38100" dir="18900000">
                  <a:srgbClr val="7A232E">
                    <a:lumMod val="75000"/>
                    <a:alpha val="70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850" y="303611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Cameron Cassidy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Manager of Service Delivery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Workforce Snohomish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Cameron.Cassidy@workforcesnohomish.org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0719" y="4378217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Melissa Freigang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Vice President, Social Innovation and Workforce Initiatives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Logistic Specialties, Inc.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mfreigang@lsiwins.com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3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04AE6-C0BD-4087-86D8-3481F9A65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235621-0C8F-454B-9CE4-F14503AE0F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30782" y="3265838"/>
            <a:ext cx="3962006" cy="16370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90033"/>
                </a:solidFill>
              </a:rPr>
              <a:t>Cameron Cassidy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b="0" i="1" dirty="0">
                <a:solidFill>
                  <a:srgbClr val="242021"/>
                </a:solidFill>
                <a:effectLst/>
                <a:ea typeface="+mn-ea"/>
                <a:cs typeface="+mn-cs"/>
              </a:rPr>
              <a:t>Manager of Service Delivery 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endParaRPr lang="en-US" sz="1800" b="0" dirty="0">
              <a:solidFill>
                <a:srgbClr val="242021"/>
              </a:solidFill>
              <a:effectLst/>
              <a:ea typeface="+mn-ea"/>
              <a:cs typeface="+mn-cs"/>
            </a:endParaRP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b="0" dirty="0">
                <a:solidFill>
                  <a:srgbClr val="242021"/>
                </a:solidFill>
                <a:effectLst/>
                <a:ea typeface="+mn-ea"/>
                <a:cs typeface="+mn-cs"/>
              </a:rPr>
              <a:t>Workforce Snohomish   </a:t>
            </a:r>
          </a:p>
          <a:p>
            <a:pPr algn="ctr"/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2720" y="1470453"/>
            <a:ext cx="38436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33"/>
                </a:solidFill>
              </a:rPr>
              <a:t>Jeff Ryan</a:t>
            </a:r>
          </a:p>
          <a:p>
            <a:pPr algn="ctr"/>
            <a:r>
              <a:rPr lang="en-US" sz="1700" i="1" dirty="0"/>
              <a:t>Business Engagement Specialist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/>
              <a:t>U.S. Department of Labor – Employment &amp; Training Administration  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37" y="1470453"/>
            <a:ext cx="1094971" cy="109497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F9EB6CA-D8C2-4C4F-8791-8FE410CC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20" y="4491144"/>
            <a:ext cx="3998130" cy="16440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500" dirty="0">
                <a:solidFill>
                  <a:srgbClr val="990033"/>
                </a:solidFill>
              </a:rPr>
              <a:t>Melissa Freigang</a:t>
            </a:r>
          </a:p>
          <a:p>
            <a:pPr algn="ctr"/>
            <a:r>
              <a:rPr lang="en-US" sz="1800" b="0" i="1" dirty="0">
                <a:solidFill>
                  <a:schemeClr val="tx1"/>
                </a:solidFill>
              </a:rPr>
              <a:t>Vice President, Social Innovation and Workforce Initiatives 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Logistic Specialties, Inc.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27" y="4557131"/>
            <a:ext cx="2170659" cy="1162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64" y="3003088"/>
            <a:ext cx="2131348" cy="8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5" y="909551"/>
            <a:ext cx="9050095" cy="5629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Business engagement is the cornerstone for transitioning participants into today’s competitive workforce.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This session highlights the concepts for business engagement in the workforce system and how American Job Centers (AJCs) put it into action.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In addition, learn from the business perspective on hiring older workers, techniques on how to cultivate better partnerships, and ways to increase employment opportunities for your participants 	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Share a </a:t>
            </a:r>
            <a:r>
              <a:rPr lang="en-US" sz="1800" b="1" dirty="0">
                <a:solidFill>
                  <a:schemeClr val="accent2"/>
                </a:solidFill>
              </a:rPr>
              <a:t>demand-side, industry need perspective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Outline</a:t>
            </a:r>
            <a:r>
              <a:rPr lang="en-US" sz="1800" b="1" dirty="0">
                <a:solidFill>
                  <a:schemeClr val="accent2"/>
                </a:solidFill>
              </a:rPr>
              <a:t> Principles</a:t>
            </a:r>
            <a:r>
              <a:rPr lang="en-US" sz="1800" dirty="0"/>
              <a:t> of business engagement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Discuss </a:t>
            </a:r>
            <a:r>
              <a:rPr lang="en-US" sz="1800" b="1" dirty="0">
                <a:solidFill>
                  <a:schemeClr val="accent2"/>
                </a:solidFill>
              </a:rPr>
              <a:t>opportunities for SCSEP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participation in business engagement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Businesses Need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Demand-Side View of Talent and Employability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571074"/>
            <a:ext cx="7176358" cy="105156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effectLst/>
              </a:rPr>
              <a:t>We know that employers are saying they have a demand for “skilled labor.” What do you think is the MOST important skill?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3267" y="2142647"/>
            <a:ext cx="7364627" cy="3693690"/>
          </a:xfrm>
        </p:spPr>
        <p:txBody>
          <a:bodyPr>
            <a:normAutofit/>
          </a:bodyPr>
          <a:lstStyle/>
          <a:p>
            <a:pPr lvl="1">
              <a:buClr>
                <a:srgbClr val="990033"/>
              </a:buClr>
              <a:buFont typeface="+mj-lt"/>
              <a:buAutoNum type="arabicPeriod"/>
            </a:pPr>
            <a:r>
              <a:rPr lang="en-US" sz="4000" dirty="0"/>
              <a:t> Technical skills</a:t>
            </a:r>
          </a:p>
          <a:p>
            <a:pPr lvl="1">
              <a:buClr>
                <a:srgbClr val="990033"/>
              </a:buClr>
              <a:buFont typeface="+mj-lt"/>
              <a:buAutoNum type="arabicPeriod"/>
            </a:pPr>
            <a:r>
              <a:rPr lang="en-US" sz="4000" dirty="0"/>
              <a:t> Soft Skills</a:t>
            </a:r>
          </a:p>
          <a:p>
            <a:pPr lvl="1">
              <a:buClr>
                <a:srgbClr val="990033"/>
              </a:buClr>
              <a:buFont typeface="+mj-lt"/>
              <a:buAutoNum type="arabicPeriod"/>
            </a:pPr>
            <a:r>
              <a:rPr lang="en-US" sz="4000" dirty="0"/>
              <a:t> Life Skills</a:t>
            </a:r>
          </a:p>
          <a:p>
            <a:pPr lvl="1">
              <a:buClr>
                <a:srgbClr val="990033"/>
              </a:buClr>
              <a:buFont typeface="+mj-lt"/>
              <a:buAutoNum type="arabicPeriod"/>
            </a:pPr>
            <a:r>
              <a:rPr lang="en-US" sz="4000" dirty="0"/>
              <a:t> Education 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Let’s talk about the concept of “skilled workforce”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do businesses mean when they say they want and need “skilled” workers?</a:t>
            </a:r>
          </a:p>
          <a:p>
            <a:r>
              <a:rPr lang="en-US" sz="4000" dirty="0"/>
              <a:t>How can their needs be met?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66226" cy="73079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“Skilled workers”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11821593"/>
              </p:ext>
            </p:extLst>
          </p:nvPr>
        </p:nvGraphicFramePr>
        <p:xfrm>
          <a:off x="1226916" y="1275304"/>
          <a:ext cx="6459192" cy="446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25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25" y="385297"/>
            <a:ext cx="7955280" cy="67957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Deeper Look a Soft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9566"/>
              </p:ext>
            </p:extLst>
          </p:nvPr>
        </p:nvGraphicFramePr>
        <p:xfrm>
          <a:off x="494425" y="1662953"/>
          <a:ext cx="7955280" cy="3858172"/>
        </p:xfrm>
        <a:graphic>
          <a:graphicData uri="http://schemas.openxmlformats.org/drawingml/2006/table">
            <a:tbl>
              <a:tblPr/>
              <a:tblGrid>
                <a:gridCol w="6076950">
                  <a:extLst>
                    <a:ext uri="{9D8B030D-6E8A-4147-A177-3AD203B41FA5}">
                      <a16:colId xmlns:a16="http://schemas.microsoft.com/office/drawing/2014/main" val="2486553324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443588790"/>
                    </a:ext>
                  </a:extLst>
                </a:gridCol>
                <a:gridCol w="671147">
                  <a:extLst>
                    <a:ext uri="{9D8B030D-6E8A-4147-A177-3AD203B41FA5}">
                      <a16:colId xmlns:a16="http://schemas.microsoft.com/office/drawing/2014/main" val="723847793"/>
                    </a:ext>
                  </a:extLst>
                </a:gridCol>
                <a:gridCol w="617903">
                  <a:extLst>
                    <a:ext uri="{9D8B030D-6E8A-4147-A177-3AD203B41FA5}">
                      <a16:colId xmlns:a16="http://schemas.microsoft.com/office/drawing/2014/main" val="923470810"/>
                    </a:ext>
                  </a:extLst>
                </a:gridCol>
              </a:tblGrid>
              <a:tr h="497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Agility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 Have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 to have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Care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142901"/>
                  </a:ext>
                </a:extLst>
              </a:tr>
              <a:tr h="35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Recognize when there is a learning gap and take initiative to find answers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556338"/>
                  </a:ext>
                </a:extLst>
              </a:tr>
              <a:tr h="35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Highly trainable on our products and processes and comfortable with technical data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95820"/>
                  </a:ext>
                </a:extLst>
              </a:tr>
              <a:tr h="35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Learn our business and understand how their job connects to our business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277792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Can constantly learn and adapt, are flexible as the business and technology constantly changes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374191"/>
                  </a:ext>
                </a:extLst>
              </a:tr>
              <a:tr h="35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Exercise strong problem solving skills to small and large challenges we face daily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805253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Process large amounts of information from multiple inputs, filter, and know which data to utilize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95848"/>
                  </a:ext>
                </a:extLst>
              </a:tr>
              <a:tr h="35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Utilize technology in real time to find information to do their job</a:t>
                      </a:r>
                    </a:p>
                  </a:txBody>
                  <a:tcPr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32838"/>
                  </a:ext>
                </a:extLst>
              </a:tr>
              <a:tr h="45364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515" marR="3515" marT="35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15" marR="3515" marT="3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08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358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26&quot;&gt;&lt;object type=&quot;3&quot; unique_id=&quot;10227&quot;&gt;&lt;property id=&quot;20148&quot; value=&quot;5&quot;/&gt;&lt;property id=&quot;20300&quot; value=&quot;Slide 1&quot;/&gt;&lt;property id=&quot;20307&quot; value=&quot;350&quot;/&gt;&lt;/object&gt;&lt;object type=&quot;3&quot; unique_id=&quot;10228&quot;&gt;&lt;property id=&quot;20148&quot; value=&quot;5&quot;/&gt;&lt;property id=&quot;20300&quot; value=&quot;Slide 2 - &amp;quot;Strong Partnerships I  Business Engagement &amp;quot;&quot;/&gt;&lt;property id=&quot;20307&quot; value=&quot;322&quot;/&gt;&lt;/object&gt;&lt;object type=&quot;3&quot; unique_id=&quot;10229&quot;&gt;&lt;property id=&quot;20148&quot; value=&quot;5&quot;/&gt;&lt;property id=&quot;20300&quot; value=&quot;Slide 3&quot;/&gt;&lt;property id=&quot;20307&quot; value=&quot;290&quot;/&gt;&lt;/object&gt;&lt;object type=&quot;3&quot; unique_id=&quot;10230&quot;&gt;&lt;property id=&quot;20148&quot; value=&quot;5&quot;/&gt;&lt;property id=&quot;20300&quot; value=&quot;Slide 4&quot;/&gt;&lt;property id=&quot;20307&quot; value=&quot;286&quot;/&gt;&lt;/object&gt;&lt;object type=&quot;3&quot; unique_id=&quot;10231&quot;&gt;&lt;property id=&quot;20148&quot; value=&quot;5&quot;/&gt;&lt;property id=&quot;20300&quot; value=&quot;Slide 5 - &amp;quot;What Businesses Need&amp;quot;&quot;/&gt;&lt;property id=&quot;20307&quot; value=&quot;340&quot;/&gt;&lt;/object&gt;&lt;object type=&quot;3&quot; unique_id=&quot;10232&quot;&gt;&lt;property id=&quot;20148&quot; value=&quot;5&quot;/&gt;&lt;property id=&quot;20300&quot; value=&quot;Slide 6 - &amp;quot;We know that employers are saying they have a demand for “skilled labor.” What do you think is the MOST important s&quot;/&gt;&lt;property id=&quot;20307&quot; value=&quot;341&quot;/&gt;&lt;/object&gt;&lt;object type=&quot;3&quot; unique_id=&quot;10233&quot;&gt;&lt;property id=&quot;20148&quot; value=&quot;5&quot;/&gt;&lt;property id=&quot;20300&quot; value=&quot;Slide 7 - &amp;quot;Let’s talk about the concept of “skilled workforce”&amp;quot;&quot;/&gt;&lt;property id=&quot;20307&quot; value=&quot;346&quot;/&gt;&lt;/object&gt;&lt;object type=&quot;3&quot; unique_id=&quot;10234&quot;&gt;&lt;property id=&quot;20148&quot; value=&quot;5&quot;/&gt;&lt;property id=&quot;20300&quot; value=&quot;Slide 8 - &amp;quot;“Skilled workers”&amp;quot;&quot;/&gt;&lt;property id=&quot;20307&quot; value=&quot;343&quot;/&gt;&lt;/object&gt;&lt;object type=&quot;3&quot; unique_id=&quot;10235&quot;&gt;&lt;property id=&quot;20148&quot; value=&quot;5&quot;/&gt;&lt;property id=&quot;20300&quot; value=&quot;Slide 9 - &amp;quot;A Deeper Look a Soft Skills&amp;quot;&quot;/&gt;&lt;property id=&quot;20307&quot; value=&quot;347&quot;/&gt;&lt;/object&gt;&lt;object type=&quot;3&quot; unique_id=&quot;10236&quot;&gt;&lt;property id=&quot;20148&quot; value=&quot;5&quot;/&gt;&lt;property id=&quot;20300&quot; value=&quot;Slide 10 - &amp;quot;“Skilled Workers”&amp;quot;&quot;/&gt;&lt;property id=&quot;20307&quot; value=&quot;345&quot;/&gt;&lt;/object&gt;&lt;object type=&quot;3&quot; unique_id=&quot;10237&quot;&gt;&lt;property id=&quot;20148&quot; value=&quot;5&quot;/&gt;&lt;property id=&quot;20300&quot; value=&quot;Slide 11&quot;/&gt;&lt;property id=&quot;20307&quot; value=&quot;349&quot;/&gt;&lt;/object&gt;&lt;object type=&quot;3&quot; unique_id=&quot;10238&quot;&gt;&lt;property id=&quot;20148&quot; value=&quot;5&quot;/&gt;&lt;property id=&quot;20300&quot; value=&quot;Slide 12 - &amp;quot;Business Engagement&amp;quot;&quot;/&gt;&lt;property id=&quot;20307&quot; value=&quot;336&quot;/&gt;&lt;/object&gt;&lt;object type=&quot;3&quot; unique_id=&quot;10239&quot;&gt;&lt;property id=&quot;20148&quot; value=&quot;5&quot;/&gt;&lt;property id=&quot;20300&quot; value=&quot;Slide 13 - &amp;quot;The primary purpose of business engagement is to get jobseekers hired?&amp;quot;&quot;/&gt;&lt;property id=&quot;20307&quot; value=&quot;348&quot;/&gt;&lt;/object&gt;&lt;object type=&quot;3&quot; unique_id=&quot;10240&quot;&gt;&lt;property id=&quot;20148&quot; value=&quot;5&quot;/&gt;&lt;property id=&quot;20300&quot; value=&quot;Slide 14 - &amp;quot;What Exactly is Business Engagement?&amp;quot;&quot;/&gt;&lt;property id=&quot;20307&quot; value=&quot;321&quot;/&gt;&lt;/object&gt;&lt;object type=&quot;3&quot; unique_id=&quot;10241&quot;&gt;&lt;property id=&quot;20148&quot; value=&quot;5&quot;/&gt;&lt;property id=&quot;20300&quot; value=&quot;Slide 15 - &amp;quot;Some Principles of Business Engagement&amp;quot;&quot;/&gt;&lt;property id=&quot;20307&quot; value=&quot;316&quot;/&gt;&lt;/object&gt;&lt;object type=&quot;3&quot; unique_id=&quot;10242&quot;&gt;&lt;property id=&quot;20148&quot; value=&quot;5&quot;/&gt;&lt;property id=&quot;20300&quot; value=&quot;Slide 16&quot;/&gt;&lt;property id=&quot;20307&quot; value=&quot;329&quot;/&gt;&lt;/object&gt;&lt;object type=&quot;3&quot; unique_id=&quot;10243&quot;&gt;&lt;property id=&quot;20148&quot; value=&quot;5&quot;/&gt;&lt;property id=&quot;20300&quot; value=&quot;Slide 17 - &amp;quot;Opportunities for Engagement&amp;quot;&quot;/&gt;&lt;property id=&quot;20307&quot; value=&quot;337&quot;/&gt;&lt;/object&gt;&lt;object type=&quot;3&quot; unique_id=&quot;10244&quot;&gt;&lt;property id=&quot;20148&quot; value=&quot;5&quot;/&gt;&lt;property id=&quot;20300&quot; value=&quot;Slide 18 - &amp;quot;Is your SCSEP program part of the business engagement efforts in your area?&amp;quot;&quot;/&gt;&lt;property id=&quot;20307&quot; value=&quot;339&quot;/&gt;&lt;/object&gt;&lt;object type=&quot;3&quot; unique_id=&quot;10245&quot;&gt;&lt;property id=&quot;20148&quot; value=&quot;5&quot;/&gt;&lt;property id=&quot;20300&quot; value=&quot;Slide 19 - &amp;quot;Go-It-Alone Model&amp;quot;&quot;/&gt;&lt;property id=&quot;20307&quot; value=&quot;351&quot;/&gt;&lt;/object&gt;&lt;object type=&quot;3&quot; unique_id=&quot;10246&quot;&gt;&lt;property id=&quot;20148&quot; value=&quot;5&quot;/&gt;&lt;property id=&quot;20300&quot; value=&quot;Slide 20 - &amp;quot;Let’s Envision a Different Approach&amp;quot;&quot;/&gt;&lt;property id=&quot;20307&quot; value=&quot;338&quot;/&gt;&lt;/object&gt;&lt;object type=&quot;3&quot; unique_id=&quot;10247&quot;&gt;&lt;property id=&quot;20148&quot; value=&quot;5&quot;/&gt;&lt;property id=&quot;20300&quot; value=&quot;Slide 21&quot;/&gt;&lt;property id=&quot;20307&quot; value=&quot;352&quot;/&gt;&lt;/object&gt;&lt;object type=&quot;3&quot; unique_id=&quot;10248&quot;&gt;&lt;property id=&quot;20148&quot; value=&quot;5&quot;/&gt;&lt;property id=&quot;20300&quot; value=&quot;Slide 22 - &amp;quot;Responsibility and Opportunity for SCSEP Grantees&amp;quot;&quot;/&gt;&lt;property id=&quot;20307&quot; value=&quot;318&quot;/&gt;&lt;/object&gt;&lt;object type=&quot;3&quot; unique_id=&quot;10249&quot;&gt;&lt;property id=&quot;20148&quot; value=&quot;5&quot;/&gt;&lt;property id=&quot;20300&quot; value=&quot;Slide 23 - &amp;quot;Our Final Thoughts&amp;quot;&quot;/&gt;&lt;property id=&quot;20307&quot; value=&quot;320&quot;/&gt;&lt;/object&gt;&lt;object type=&quot;3&quot; unique_id=&quot;10250&quot;&gt;&lt;property id=&quot;20148&quot; value=&quot;5&quot;/&gt;&lt;property id=&quot;20300&quot; value=&quot;Slide 24&quot;/&gt;&lt;property id=&quot;20307&quot; value=&quot;328&quot;/&gt;&lt;/object&gt;&lt;object type=&quot;3&quot; unique_id=&quot;10251&quot;&gt;&lt;property id=&quot;20148&quot; value=&quot;5&quot;/&gt;&lt;property id=&quot;20300&quot; value=&quot;Slide 25&quot;/&gt;&lt;property id=&quot;20307&quot; value=&quot;353&quot;/&gt;&lt;/object&gt;&lt;object type=&quot;3&quot; unique_id=&quot;10252&quot;&gt;&lt;property id=&quot;20148&quot; value=&quot;5&quot;/&gt;&lt;property id=&quot;20300&quot; value=&quot;Slide 26&quot;/&gt;&lt;property id=&quot;20307&quot; value=&quot;314&quot;/&gt;&lt;/object&gt;&lt;/object&gt;&lt;object type=&quot;8&quot; unique_id=&quot;1028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8619</TotalTime>
  <Words>814</Words>
  <Application>Microsoft Office PowerPoint</Application>
  <PresentationFormat>On-screen Show (4:3)</PresentationFormat>
  <Paragraphs>219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Strong Partnerships I  Business Engagement </vt:lpstr>
      <vt:lpstr>PowerPoint Presentation</vt:lpstr>
      <vt:lpstr>PowerPoint Presentation</vt:lpstr>
      <vt:lpstr>What Businesses Need</vt:lpstr>
      <vt:lpstr>We know that employers are saying they have a demand for “skilled labor.” What do you think is the MOST important skill?</vt:lpstr>
      <vt:lpstr>Let’s talk about the concept of “skilled workforce”</vt:lpstr>
      <vt:lpstr>“Skilled workers”</vt:lpstr>
      <vt:lpstr>A Deeper Look a Soft Skills</vt:lpstr>
      <vt:lpstr>“Skilled Workers”</vt:lpstr>
      <vt:lpstr>PowerPoint Presentation</vt:lpstr>
      <vt:lpstr>Business Engagement</vt:lpstr>
      <vt:lpstr>The primary purpose of business engagement is to get jobseekers hired?</vt:lpstr>
      <vt:lpstr>What Exactly is Business Engagement?</vt:lpstr>
      <vt:lpstr>Some Principles of Business Engagement</vt:lpstr>
      <vt:lpstr>PowerPoint Presentation</vt:lpstr>
      <vt:lpstr>Opportunities for Engagement</vt:lpstr>
      <vt:lpstr>Is your SCSEP program part of the business engagement efforts in your area?</vt:lpstr>
      <vt:lpstr>Go-It-Alone Model</vt:lpstr>
      <vt:lpstr>Let’s Envision a Different Approach</vt:lpstr>
      <vt:lpstr>PowerPoint Presentation</vt:lpstr>
      <vt:lpstr>Responsibility and Opportunity for SCSEP Grantees</vt:lpstr>
      <vt:lpstr>Our Final Thoughts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 McNeace</dc:creator>
  <cp:lastModifiedBy>Laura Casertano</cp:lastModifiedBy>
  <cp:revision>259</cp:revision>
  <dcterms:created xsi:type="dcterms:W3CDTF">2017-06-21T17:13:53Z</dcterms:created>
  <dcterms:modified xsi:type="dcterms:W3CDTF">2018-12-12T16:21:07Z</dcterms:modified>
</cp:coreProperties>
</file>