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1" r:id="rId5"/>
  </p:sldMasterIdLst>
  <p:notesMasterIdLst>
    <p:notesMasterId r:id="rId26"/>
  </p:notesMasterIdLst>
  <p:sldIdLst>
    <p:sldId id="287" r:id="rId6"/>
    <p:sldId id="272" r:id="rId7"/>
    <p:sldId id="274" r:id="rId8"/>
    <p:sldId id="286" r:id="rId9"/>
    <p:sldId id="258" r:id="rId10"/>
    <p:sldId id="260" r:id="rId11"/>
    <p:sldId id="294" r:id="rId12"/>
    <p:sldId id="295" r:id="rId13"/>
    <p:sldId id="290" r:id="rId14"/>
    <p:sldId id="293" r:id="rId15"/>
    <p:sldId id="291" r:id="rId16"/>
    <p:sldId id="292" r:id="rId17"/>
    <p:sldId id="296" r:id="rId18"/>
    <p:sldId id="297" r:id="rId19"/>
    <p:sldId id="271" r:id="rId20"/>
    <p:sldId id="298" r:id="rId21"/>
    <p:sldId id="281" r:id="rId22"/>
    <p:sldId id="277" r:id="rId23"/>
    <p:sldId id="275" r:id="rId24"/>
    <p:sldId id="282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erine Limon" initials="KL" lastIdx="6" clrIdx="0">
    <p:extLst>
      <p:ext uri="{19B8F6BF-5375-455C-9EA6-DF929625EA0E}">
        <p15:presenceInfo xmlns:p15="http://schemas.microsoft.com/office/powerpoint/2012/main" userId="Katherine Limon" providerId="None"/>
      </p:ext>
    </p:extLst>
  </p:cmAuthor>
  <p:cmAuthor id="2" name="Lessmeier, Michael J - ETA" initials="LMJ-E" lastIdx="4" clrIdx="1">
    <p:extLst>
      <p:ext uri="{19B8F6BF-5375-455C-9EA6-DF929625EA0E}">
        <p15:presenceInfo xmlns:p15="http://schemas.microsoft.com/office/powerpoint/2012/main" userId="S-1-5-21-2522062978-2635407418-847139880-47852" providerId="AD"/>
      </p:ext>
    </p:extLst>
  </p:cmAuthor>
  <p:cmAuthor id="3" name="Cheryl Martin" initials="CM" lastIdx="2" clrIdx="2">
    <p:extLst>
      <p:ext uri="{19B8F6BF-5375-455C-9EA6-DF929625EA0E}">
        <p15:presenceInfo xmlns:p15="http://schemas.microsoft.com/office/powerpoint/2012/main" userId="Cheryl Martin" providerId="None"/>
      </p:ext>
    </p:extLst>
  </p:cmAuthor>
  <p:cmAuthor id="4" name="Sheppard, Heidi S - ETA CTR" initials="SHS-EC" lastIdx="2" clrIdx="3">
    <p:extLst>
      <p:ext uri="{19B8F6BF-5375-455C-9EA6-DF929625EA0E}">
        <p15:presenceInfo xmlns:p15="http://schemas.microsoft.com/office/powerpoint/2012/main" userId="S-1-5-21-2522062978-2635407418-847139880-669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3" autoAdjust="0"/>
    <p:restoredTop sz="53927" autoAdjust="0"/>
  </p:normalViewPr>
  <p:slideViewPr>
    <p:cSldViewPr snapToGrid="0">
      <p:cViewPr varScale="1">
        <p:scale>
          <a:sx n="39" d="100"/>
          <a:sy n="39" d="100"/>
        </p:scale>
        <p:origin x="218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50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30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92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55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01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20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20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49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09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049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09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495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91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76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83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65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62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77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28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04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Your Moderator: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Today’s Objectives: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Contact Information: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0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Speaker </a:t>
            </a: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Slide choices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  <a:endParaRPr lang="en-US" sz="1500" b="1" baseline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works like a multi-level bulleted list</a:t>
            </a: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.  Use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list level buttons on your “Home” tab to</a:t>
            </a:r>
            <a:b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of an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Layout”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button right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the 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</a:t>
            </a:r>
            <a:r>
              <a:rPr lang="en-US" sz="1050" b="1" baseline="0">
                <a:latin typeface="Arial" panose="020B0604020202020204" pitchFamily="34" charset="0"/>
                <a:cs typeface="Arial" panose="020B0604020202020204" pitchFamily="34" charset="0"/>
              </a:rPr>
              <a:t>or location for standard content slide material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</a:t>
            </a: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  <a:endParaRPr lang="en-US" sz="1400" i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Questions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</a:t>
              </a: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</a:t>
              </a:r>
              <a:r>
                <a:rPr lang="en-US" sz="1500" b="1" i="0" spc="40" baseline="0">
                  <a:solidFill>
                    <a:srgbClr val="9D1C30"/>
                  </a:solidFill>
                  <a:latin typeface="+mj-lt"/>
                </a:rPr>
                <a:t>in the template</a:t>
              </a: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Save the Date: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  <a:endParaRPr lang="en-US" sz="1200" i="1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  <a:endParaRPr lang="en-US" sz="7200" b="1" kern="1200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1bap.workforcegps.org/resources/2018/09/28/18/15/Better-Together-Career-and-Guided-Pathway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F54E9F-EE23-4326-AFBD-5DC41FCD0D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America’s Promise Success Factors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B88AC5-1443-4329-92A3-834FF787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2942" y="4402666"/>
            <a:ext cx="4599553" cy="1776025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200" dirty="0"/>
              <a:t>High Impact Partners on behalf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200" dirty="0"/>
              <a:t>of the Employment and Training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200" dirty="0"/>
              <a:t>Administration, DOL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4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200" b="1" dirty="0"/>
              <a:t>December 5,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3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9090"/>
            <a:ext cx="7955280" cy="1051560"/>
          </a:xfrm>
        </p:spPr>
        <p:txBody>
          <a:bodyPr/>
          <a:lstStyle/>
          <a:p>
            <a:r>
              <a:rPr lang="en-US" dirty="0"/>
              <a:t>4. Effective Employer Engagement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6685"/>
            <a:ext cx="7955280" cy="4762441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Engage multiple employers in a sector </a:t>
            </a:r>
          </a:p>
          <a:p>
            <a:pPr lvl="0"/>
            <a:r>
              <a:rPr lang="en-US" dirty="0"/>
              <a:t>Know the needs and goals of employers</a:t>
            </a:r>
          </a:p>
          <a:p>
            <a:pPr lvl="0"/>
            <a:r>
              <a:rPr lang="en-US" dirty="0"/>
              <a:t>Leverage employer partners’ resources and abilities</a:t>
            </a:r>
          </a:p>
          <a:p>
            <a:pPr lvl="0"/>
            <a:r>
              <a:rPr lang="en-US" dirty="0"/>
              <a:t>Use advisory councils</a:t>
            </a:r>
          </a:p>
          <a:p>
            <a:pPr lvl="0"/>
            <a:r>
              <a:rPr lang="en-US" dirty="0"/>
              <a:t>Recruit employers to offer hands-on experiences </a:t>
            </a:r>
          </a:p>
          <a:p>
            <a:pPr lvl="0"/>
            <a:r>
              <a:rPr lang="en-US" dirty="0"/>
              <a:t>Engage employers to work directly with faculty </a:t>
            </a:r>
          </a:p>
          <a:p>
            <a:pPr lvl="0"/>
            <a:r>
              <a:rPr lang="en-US" dirty="0"/>
              <a:t>Obtain support from employers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8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705201"/>
            <a:ext cx="7955280" cy="1051560"/>
          </a:xfrm>
        </p:spPr>
        <p:txBody>
          <a:bodyPr/>
          <a:lstStyle/>
          <a:p>
            <a:r>
              <a:rPr lang="en-US" dirty="0"/>
              <a:t>5. Effective Partner Engagement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1756761"/>
            <a:ext cx="7955280" cy="4406348"/>
          </a:xfrm>
        </p:spPr>
        <p:txBody>
          <a:bodyPr/>
          <a:lstStyle/>
          <a:p>
            <a:pPr lvl="0"/>
            <a:r>
              <a:rPr lang="en-US" dirty="0"/>
              <a:t>Engage in regular communication with all partners</a:t>
            </a:r>
          </a:p>
          <a:p>
            <a:pPr lvl="0"/>
            <a:r>
              <a:rPr lang="en-US" dirty="0"/>
              <a:t>Leverage partners’ resources and abilities</a:t>
            </a:r>
          </a:p>
          <a:p>
            <a:pPr lvl="0"/>
            <a:r>
              <a:rPr lang="en-US" dirty="0"/>
              <a:t>Recruit new partners as needed</a:t>
            </a:r>
          </a:p>
          <a:p>
            <a:pPr lvl="0"/>
            <a:r>
              <a:rPr lang="en-US" dirty="0"/>
              <a:t>Systemize and coordinate partner activities</a:t>
            </a:r>
          </a:p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17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Effective Participant Engagement along a Career Pathway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8650" y="1517724"/>
            <a:ext cx="7955280" cy="4838626"/>
          </a:xfrm>
        </p:spPr>
        <p:txBody>
          <a:bodyPr numCol="2">
            <a:normAutofit fontScale="92500" lnSpcReduction="10000"/>
          </a:bodyPr>
          <a:lstStyle/>
          <a:p>
            <a:pPr lvl="0"/>
            <a:r>
              <a:rPr lang="en-US" sz="2600" dirty="0"/>
              <a:t>Conduct effective outreach and recruitment</a:t>
            </a:r>
          </a:p>
          <a:p>
            <a:pPr lvl="0"/>
            <a:r>
              <a:rPr lang="en-US" sz="2600" dirty="0"/>
              <a:t>Develop on-boarding processes </a:t>
            </a:r>
          </a:p>
          <a:p>
            <a:pPr lvl="0"/>
            <a:r>
              <a:rPr lang="en-US" sz="2600" dirty="0"/>
              <a:t>Develop a case management approach</a:t>
            </a:r>
          </a:p>
          <a:p>
            <a:pPr lvl="0"/>
            <a:r>
              <a:rPr lang="en-US" sz="2600" dirty="0"/>
              <a:t>Provide quality training services </a:t>
            </a:r>
          </a:p>
          <a:p>
            <a:pPr lvl="0"/>
            <a:r>
              <a:rPr lang="en-US" sz="2600" dirty="0"/>
              <a:t>Evaluate training design and services</a:t>
            </a:r>
          </a:p>
          <a:p>
            <a:pPr lvl="0"/>
            <a:r>
              <a:rPr lang="en-US" sz="2600" dirty="0"/>
              <a:t>Match participants to jobs</a:t>
            </a:r>
          </a:p>
          <a:p>
            <a:pPr lvl="0"/>
            <a:r>
              <a:rPr lang="en-US" sz="2600" dirty="0"/>
              <a:t>Provide appropriate supportive services</a:t>
            </a:r>
          </a:p>
          <a:p>
            <a:pPr lvl="0"/>
            <a:r>
              <a:rPr lang="en-US" sz="2600" dirty="0"/>
              <a:t>Connect program message and value to individual participants </a:t>
            </a:r>
          </a:p>
          <a:p>
            <a:pPr lvl="0"/>
            <a:r>
              <a:rPr lang="en-US" sz="2600" dirty="0"/>
              <a:t>Stay in touch </a:t>
            </a:r>
          </a:p>
          <a:p>
            <a:pPr lvl="0"/>
            <a:r>
              <a:rPr lang="en-US" sz="2600" dirty="0"/>
              <a:t>Monitor for continuous improvement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78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America’s Promise Grant Program is nearing the grant mid-point.</a:t>
            </a:r>
          </a:p>
          <a:p>
            <a:pPr lvl="1"/>
            <a:r>
              <a:rPr lang="en-US" dirty="0"/>
              <a:t>A voluntary self-assessment tool based on these success factors will be introduced in January 2019.</a:t>
            </a:r>
          </a:p>
          <a:p>
            <a:r>
              <a:rPr lang="en-US" dirty="0"/>
              <a:t>Mid-Grant reviews with FPOs are just around the corner.</a:t>
            </a:r>
            <a:endParaRPr lang="en-US" strike="sngStrike" dirty="0"/>
          </a:p>
          <a:p>
            <a:r>
              <a:rPr lang="en-US" dirty="0"/>
              <a:t>Inform future Technical Assistance services. </a:t>
            </a:r>
          </a:p>
          <a:p>
            <a:pPr lvl="1"/>
            <a:r>
              <a:rPr lang="en-US" dirty="0"/>
              <a:t>Use the self-assessment tool and the TA Effectiveness Feedback Tool.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58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this help you, the grantees?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Greater specificity of what can lead to success</a:t>
            </a:r>
          </a:p>
          <a:p>
            <a:r>
              <a:rPr lang="en-US" dirty="0"/>
              <a:t>TA services and products provided will support your progress </a:t>
            </a:r>
          </a:p>
          <a:p>
            <a:r>
              <a:rPr lang="en-US" dirty="0"/>
              <a:t>Coaches will incorporate these factors into their  coaching services </a:t>
            </a:r>
          </a:p>
          <a:p>
            <a:r>
              <a:rPr lang="en-US" dirty="0"/>
              <a:t>Useful for the self-assessment tool and subsequently for the mid-grant report to the FPOs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Of these success factors, where do you feel your grant program is strong?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39114" y="2188126"/>
            <a:ext cx="7364627" cy="4009473"/>
          </a:xfrm>
        </p:spPr>
        <p:txBody>
          <a:bodyPr>
            <a:normAutofit fontScale="92500" lnSpcReduction="10000"/>
          </a:bodyPr>
          <a:lstStyle/>
          <a:p>
            <a:pPr marL="457200" lvl="0" indent="-457200"/>
            <a:endParaRPr lang="en-US" dirty="0"/>
          </a:p>
          <a:p>
            <a:pPr marL="457200" lvl="0" indent="-457200"/>
            <a:r>
              <a:rPr lang="en-US" sz="2800" dirty="0"/>
              <a:t>Strong Organizational Management</a:t>
            </a:r>
          </a:p>
          <a:p>
            <a:pPr marL="457200" lvl="0" indent="-457200"/>
            <a:r>
              <a:rPr lang="en-US" sz="2800" dirty="0"/>
              <a:t>Strong Operational Systems</a:t>
            </a:r>
          </a:p>
          <a:p>
            <a:pPr marL="457200" lvl="0" indent="-457200"/>
            <a:r>
              <a:rPr lang="en-US" sz="2800" dirty="0"/>
              <a:t>Sustainability Thinking</a:t>
            </a:r>
          </a:p>
          <a:p>
            <a:pPr marL="457200" lvl="0" indent="-457200"/>
            <a:r>
              <a:rPr lang="en-US" sz="2800" dirty="0"/>
              <a:t>Effective Employer Engagement</a:t>
            </a:r>
          </a:p>
          <a:p>
            <a:pPr marL="457200" lvl="0" indent="-457200"/>
            <a:r>
              <a:rPr lang="en-US" sz="2800" dirty="0"/>
              <a:t>Effective Partner Engagement</a:t>
            </a:r>
          </a:p>
          <a:p>
            <a:pPr marL="457200" lvl="0" indent="-457200"/>
            <a:r>
              <a:rPr lang="en-US" sz="2800" dirty="0"/>
              <a:t>Effective Participant Engagement along a Career Pathway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901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Choose the success factors for which technical assistance would be most valuable.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223" y="2207431"/>
            <a:ext cx="7364627" cy="4148919"/>
          </a:xfrm>
        </p:spPr>
        <p:txBody>
          <a:bodyPr>
            <a:normAutofit lnSpcReduction="10000"/>
          </a:bodyPr>
          <a:lstStyle/>
          <a:p>
            <a:pPr marL="457200" lvl="0" indent="-457200"/>
            <a:endParaRPr lang="en-US" dirty="0"/>
          </a:p>
          <a:p>
            <a:pPr marL="457200" lvl="0" indent="-457200"/>
            <a:r>
              <a:rPr lang="en-US" sz="2600" dirty="0"/>
              <a:t>Strong Organizational Management</a:t>
            </a:r>
          </a:p>
          <a:p>
            <a:pPr marL="457200" lvl="0" indent="-457200"/>
            <a:r>
              <a:rPr lang="en-US" sz="2600" dirty="0"/>
              <a:t>Strong Operational Systems</a:t>
            </a:r>
          </a:p>
          <a:p>
            <a:pPr marL="457200" lvl="0" indent="-457200"/>
            <a:r>
              <a:rPr lang="en-US" sz="2600" dirty="0"/>
              <a:t>Sustainability Thinking</a:t>
            </a:r>
          </a:p>
          <a:p>
            <a:pPr marL="457200" lvl="0" indent="-457200"/>
            <a:r>
              <a:rPr lang="en-US" sz="2600" dirty="0"/>
              <a:t>Effective Employer Engagement</a:t>
            </a:r>
          </a:p>
          <a:p>
            <a:pPr marL="457200" lvl="0" indent="-457200"/>
            <a:r>
              <a:rPr lang="en-US" sz="2600" dirty="0"/>
              <a:t>Effective Partner Engagement</a:t>
            </a:r>
          </a:p>
          <a:p>
            <a:pPr marL="457200" lvl="0" indent="-457200"/>
            <a:r>
              <a:rPr lang="en-US" sz="2600" dirty="0"/>
              <a:t>Effective Participant Engagement along a Career Pathway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02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70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B7022-EE58-41E1-B703-623394C9E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B34450-107A-4130-B52C-44C08A0AD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Assessing Your Progress at the Mid-Point of Your America’s Promise Grant – A Two-Part Webinar Program</a:t>
            </a:r>
          </a:p>
          <a:p>
            <a:pPr lvl="2"/>
            <a:r>
              <a:rPr lang="en-US" sz="2400" dirty="0"/>
              <a:t>Part One: January 24, 2019</a:t>
            </a:r>
          </a:p>
          <a:p>
            <a:pPr lvl="2"/>
            <a:r>
              <a:rPr lang="en-US" sz="2400" dirty="0"/>
              <a:t>Part Two: February 28, 2019</a:t>
            </a:r>
            <a:endParaRPr lang="en-US" sz="2400" i="1" dirty="0"/>
          </a:p>
          <a:p>
            <a:r>
              <a:rPr lang="en-US" b="1" dirty="0"/>
              <a:t>Grantee Infographic Template</a:t>
            </a:r>
          </a:p>
          <a:p>
            <a:pPr lvl="2"/>
            <a:r>
              <a:rPr lang="en-US" sz="2400" dirty="0"/>
              <a:t>January 2019</a:t>
            </a:r>
          </a:p>
          <a:p>
            <a:r>
              <a:rPr lang="en-US" b="1" i="1" dirty="0"/>
              <a:t>Community of Practice</a:t>
            </a:r>
          </a:p>
          <a:p>
            <a:pPr lvl="1"/>
            <a:r>
              <a:rPr lang="en-US" sz="2800" dirty="0">
                <a:hlinkClick r:id="rId3"/>
              </a:rPr>
              <a:t>https://h1bap.workforcegps.org/</a:t>
            </a:r>
            <a:endParaRPr lang="en-US" sz="280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623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America’s Promise </a:t>
            </a:r>
            <a:br>
              <a:rPr lang="en-US" sz="2400" dirty="0"/>
            </a:br>
            <a:r>
              <a:rPr lang="en-US" sz="2400" dirty="0"/>
              <a:t>   phone and mailbox</a:t>
            </a:r>
          </a:p>
          <a:p>
            <a:pPr lvl="2"/>
            <a:r>
              <a:rPr lang="en-US" sz="2400" dirty="0"/>
              <a:t>U.S. Department of Labor</a:t>
            </a:r>
          </a:p>
          <a:p>
            <a:pPr lvl="3"/>
            <a:r>
              <a:rPr lang="en-US" sz="2400" dirty="0"/>
              <a:t>AmericasPromise@dol.gov</a:t>
            </a:r>
          </a:p>
          <a:p>
            <a:pPr lvl="4"/>
            <a:r>
              <a:rPr lang="en-US" sz="2400" dirty="0"/>
              <a:t>202.693.3949</a:t>
            </a:r>
          </a:p>
        </p:txBody>
      </p:sp>
    </p:spTree>
    <p:extLst>
      <p:ext uri="{BB962C8B-B14F-4D97-AF65-F5344CB8AC3E}">
        <p14:creationId xmlns:p14="http://schemas.microsoft.com/office/powerpoint/2010/main" val="42454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68BA9-AB21-4A23-988F-B0FEAE20B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82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103DD-18C2-4FF0-9612-CE3A974CE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8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9" y="1769287"/>
            <a:ext cx="3983355" cy="1818203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Cheryl Martin</a:t>
            </a:r>
          </a:p>
          <a:p>
            <a:pPr lvl="1"/>
            <a:r>
              <a:rPr lang="en-US" sz="2200" b="1" dirty="0"/>
              <a:t>Program Manager, Competitive Grants Unit</a:t>
            </a:r>
          </a:p>
          <a:p>
            <a:pPr lvl="2"/>
            <a:r>
              <a:rPr lang="en-US" sz="1900" dirty="0"/>
              <a:t>U.S. Department of Labor, Employment and Training Administration, Division of Strategic Investments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9" b="4609"/>
          <a:stretch>
            <a:fillRect/>
          </a:stretch>
        </p:blipFill>
        <p:spPr>
          <a:xfrm>
            <a:off x="1827005" y="1769288"/>
            <a:ext cx="1573420" cy="1818204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190999" y="4115205"/>
            <a:ext cx="3983355" cy="1818203"/>
          </a:xfrm>
        </p:spPr>
        <p:txBody>
          <a:bodyPr/>
          <a:lstStyle/>
          <a:p>
            <a:r>
              <a:rPr lang="en-US" dirty="0"/>
              <a:t>Heidi Sheppard</a:t>
            </a:r>
          </a:p>
          <a:p>
            <a:pPr lvl="1"/>
            <a:r>
              <a:rPr lang="en-US" b="1" dirty="0"/>
              <a:t>HIP Project Lead, America’s Promise</a:t>
            </a:r>
          </a:p>
          <a:p>
            <a:pPr lvl="2"/>
            <a:r>
              <a:rPr lang="en-US" dirty="0"/>
              <a:t>High Impact Partners</a:t>
            </a: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FC4133F1-2748-4053-BBC3-21539A87753D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7" r="7567"/>
          <a:stretch>
            <a:fillRect/>
          </a:stretch>
        </p:blipFill>
        <p:spPr>
          <a:xfrm>
            <a:off x="1827213" y="4114800"/>
            <a:ext cx="1573212" cy="1819275"/>
          </a:xfrm>
        </p:spPr>
      </p:pic>
    </p:spTree>
    <p:extLst>
      <p:ext uri="{BB962C8B-B14F-4D97-AF65-F5344CB8AC3E}">
        <p14:creationId xmlns:p14="http://schemas.microsoft.com/office/powerpoint/2010/main" val="367274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the Success Factors</a:t>
            </a:r>
          </a:p>
          <a:p>
            <a:r>
              <a:rPr lang="en-US" dirty="0"/>
              <a:t>Explain how future technical assistance will be informed by these factors</a:t>
            </a:r>
          </a:p>
          <a:p>
            <a:r>
              <a:rPr lang="en-US" dirty="0"/>
              <a:t>Help you understand how the factors benefit you</a:t>
            </a:r>
          </a:p>
          <a:p>
            <a:r>
              <a:rPr lang="en-US" dirty="0"/>
              <a:t>Answer any questions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44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Success Factors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Aligns with the FOA and Core Monitoring Guide, developed with input from DSI and the AP coaches, and reviewed by the FPOs</a:t>
            </a:r>
          </a:p>
          <a:p>
            <a:r>
              <a:rPr lang="en-US" dirty="0"/>
              <a:t>Adds clarity and specificity to what makes a successful grantee program</a:t>
            </a:r>
          </a:p>
          <a:p>
            <a:r>
              <a:rPr lang="en-US" dirty="0"/>
              <a:t>Informs decisions on technical assistance services</a:t>
            </a:r>
          </a:p>
          <a:p>
            <a:pPr marL="0" indent="0">
              <a:buNone/>
            </a:pPr>
            <a:r>
              <a:rPr lang="en-US" i="1" dirty="0"/>
              <a:t>The hope is that being attentive to these factors can help your program be successful and meet your grant goals.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3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Factors Leading to Success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Strong Organizational Management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Strong Operational Systems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Sustainability Thinking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Effective Employer Engagement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Effective Partner Engagement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Effective Participant Engagement along a Career Pathway</a:t>
            </a:r>
          </a:p>
          <a:p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62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39668"/>
            <a:ext cx="7711786" cy="105156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1. Strong Organizational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Secure highly qualified management and staff</a:t>
            </a:r>
          </a:p>
          <a:p>
            <a:pPr lvl="0"/>
            <a:r>
              <a:rPr lang="en-US" dirty="0"/>
              <a:t>Implement regular communication channels</a:t>
            </a:r>
          </a:p>
          <a:p>
            <a:pPr lvl="0"/>
            <a:r>
              <a:rPr lang="en-US" dirty="0"/>
              <a:t>Translate federal grant expectations to all partners</a:t>
            </a:r>
          </a:p>
          <a:p>
            <a:pPr lvl="0"/>
            <a:r>
              <a:rPr lang="en-US" dirty="0"/>
              <a:t>Develop consortium/team management plans</a:t>
            </a:r>
          </a:p>
          <a:p>
            <a:pPr lvl="0"/>
            <a:r>
              <a:rPr lang="en-US" dirty="0"/>
              <a:t>Employ effective project management tools.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25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29362"/>
            <a:ext cx="7955280" cy="1051560"/>
          </a:xfrm>
        </p:spPr>
        <p:txBody>
          <a:bodyPr/>
          <a:lstStyle/>
          <a:p>
            <a:r>
              <a:rPr lang="en-US" dirty="0">
                <a:effectLst/>
              </a:rPr>
              <a:t>2. Strong Operational Systems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Employ data-driven decision making.</a:t>
            </a:r>
          </a:p>
          <a:p>
            <a:pPr lvl="0"/>
            <a:r>
              <a:rPr lang="en-US" dirty="0"/>
              <a:t>Conduct program evaluation and implement continuous improvement.</a:t>
            </a:r>
          </a:p>
          <a:p>
            <a:pPr lvl="0"/>
            <a:r>
              <a:rPr lang="en-US" dirty="0"/>
              <a:t>Use data collection tools:</a:t>
            </a:r>
          </a:p>
          <a:p>
            <a:pPr lvl="1"/>
            <a:r>
              <a:rPr lang="en-US" dirty="0"/>
              <a:t>Fully understand the reporting requirements.</a:t>
            </a:r>
          </a:p>
          <a:p>
            <a:pPr lvl="1"/>
            <a:r>
              <a:rPr lang="en-US" dirty="0"/>
              <a:t>Dedicate resources in reliable data system and staff to administer.</a:t>
            </a:r>
          </a:p>
          <a:p>
            <a:pPr lvl="1"/>
            <a:r>
              <a:rPr lang="en-US" dirty="0"/>
              <a:t>Employ a strong data collection process to ensure grantee is fully equipped to manage the reporting and tracking component.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41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8650" y="629362"/>
            <a:ext cx="7955280" cy="1051560"/>
          </a:xfrm>
        </p:spPr>
        <p:txBody>
          <a:bodyPr/>
          <a:lstStyle/>
          <a:p>
            <a:r>
              <a:rPr lang="en-US" dirty="0"/>
              <a:t>3. Sustainability Thinking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Understand the current and emerging goals of organization and key partners</a:t>
            </a:r>
          </a:p>
          <a:p>
            <a:r>
              <a:rPr lang="en-US" dirty="0"/>
              <a:t>Engage these organization and partner leaders as champions</a:t>
            </a:r>
          </a:p>
          <a:p>
            <a:r>
              <a:rPr lang="en-US" dirty="0"/>
              <a:t>Explain how the grant program helps meet those goals</a:t>
            </a:r>
          </a:p>
          <a:p>
            <a:r>
              <a:rPr lang="en-US" dirty="0"/>
              <a:t>Develop a sustainability plan using tools provided   </a:t>
            </a:r>
          </a:p>
          <a:p>
            <a:r>
              <a:rPr lang="en-US" dirty="0"/>
              <a:t>Align state programs and resources with sector strategy</a:t>
            </a:r>
          </a:p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43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America’s Promise Success Factors&amp;quot;&quot;/&gt;&lt;property id=&quot;20307&quot; value=&quot;287&quot;/&gt;&lt;/object&gt;&lt;object type=&quot;3&quot; unique_id=&quot;10004&quot;&gt;&lt;property id=&quot;20148&quot; value=&quot;5&quot;/&gt;&lt;property id=&quot;20300&quot; value=&quot;Slide 2&quot;/&gt;&lt;property id=&quot;20307&quot; value=&quot;272&quot;/&gt;&lt;/object&gt;&lt;object type=&quot;3&quot; unique_id=&quot;10005&quot;&gt;&lt;property id=&quot;20148&quot; value=&quot;5&quot;/&gt;&lt;property id=&quot;20300&quot; value=&quot;Slide 3&quot;/&gt;&lt;property id=&quot;20307&quot; value=&quot;274&quot;/&gt;&lt;/object&gt;&lt;object type=&quot;3&quot; unique_id=&quot;10006&quot;&gt;&lt;property id=&quot;20148&quot; value=&quot;5&quot;/&gt;&lt;property id=&quot;20300&quot; value=&quot;Slide 4&quot;/&gt;&lt;property id=&quot;20307&quot; value=&quot;286&quot;/&gt;&lt;/object&gt;&lt;object type=&quot;3&quot; unique_id=&quot;10007&quot;&gt;&lt;property id=&quot;20148&quot; value=&quot;5&quot;/&gt;&lt;property id=&quot;20300&quot; value=&quot;Slide 5 - &amp;quot;Success Factors&amp;quot;&quot;/&gt;&lt;property id=&quot;20307&quot; value=&quot;258&quot;/&gt;&lt;/object&gt;&lt;object type=&quot;3&quot; unique_id=&quot;10008&quot;&gt;&lt;property id=&quot;20148&quot; value=&quot;5&quot;/&gt;&lt;property id=&quot;20300&quot; value=&quot;Slide 6 - &amp;quot;Factors Leading to Success&amp;quot;&quot;/&gt;&lt;property id=&quot;20307&quot; value=&quot;260&quot;/&gt;&lt;/object&gt;&lt;object type=&quot;3&quot; unique_id=&quot;10009&quot;&gt;&lt;property id=&quot;20148&quot; value=&quot;5&quot;/&gt;&lt;property id=&quot;20300&quot; value=&quot;Slide 7 - &amp;quot;    1. Strong Organizational Management&amp;quot;&quot;/&gt;&lt;property id=&quot;20307&quot; value=&quot;294&quot;/&gt;&lt;/object&gt;&lt;object type=&quot;3&quot; unique_id=&quot;10010&quot;&gt;&lt;property id=&quot;20148&quot; value=&quot;5&quot;/&gt;&lt;property id=&quot;20300&quot; value=&quot;Slide 8 - &amp;quot;2. Strong Operational Systems  &amp;quot;&quot;/&gt;&lt;property id=&quot;20307&quot; value=&quot;295&quot;/&gt;&lt;/object&gt;&lt;object type=&quot;3&quot; unique_id=&quot;10011&quot;&gt;&lt;property id=&quot;20148&quot; value=&quot;5&quot;/&gt;&lt;property id=&quot;20300&quot; value=&quot;Slide 9 - &amp;quot;3. Sustainability Thinking &amp;quot;&quot;/&gt;&lt;property id=&quot;20307&quot; value=&quot;290&quot;/&gt;&lt;/object&gt;&lt;object type=&quot;3&quot; unique_id=&quot;10012&quot;&gt;&lt;property id=&quot;20148&quot; value=&quot;5&quot;/&gt;&lt;property id=&quot;20300&quot; value=&quot;Slide 10 - &amp;quot;4. Effective Employer Engagement &amp;quot;&quot;/&gt;&lt;property id=&quot;20307&quot; value=&quot;293&quot;/&gt;&lt;/object&gt;&lt;object type=&quot;3&quot; unique_id=&quot;10013&quot;&gt;&lt;property id=&quot;20148&quot; value=&quot;5&quot;/&gt;&lt;property id=&quot;20300&quot; value=&quot;Slide 11 - &amp;quot;5. Effective Partner Engagement &amp;quot;&quot;/&gt;&lt;property id=&quot;20307&quot; value=&quot;291&quot;/&gt;&lt;/object&gt;&lt;object type=&quot;3&quot; unique_id=&quot;10014&quot;&gt;&lt;property id=&quot;20148&quot; value=&quot;5&quot;/&gt;&lt;property id=&quot;20300&quot; value=&quot;Slide 12 - &amp;quot;6. Effective Participant Engagement along a Career Pathway&amp;quot;&quot;/&gt;&lt;property id=&quot;20307&quot; value=&quot;292&quot;/&gt;&lt;/object&gt;&lt;object type=&quot;3&quot; unique_id=&quot;10015&quot;&gt;&lt;property id=&quot;20148&quot; value=&quot;5&quot;/&gt;&lt;property id=&quot;20300&quot; value=&quot;Slide 13 - &amp;quot;Why now?&amp;quot;&quot;/&gt;&lt;property id=&quot;20307&quot; value=&quot;296&quot;/&gt;&lt;/object&gt;&lt;object type=&quot;3&quot; unique_id=&quot;10016&quot;&gt;&lt;property id=&quot;20148&quot; value=&quot;5&quot;/&gt;&lt;property id=&quot;20300&quot; value=&quot;Slide 14 - &amp;quot;How will this help you, the grantees?&amp;quot;&quot;/&gt;&lt;property id=&quot;20307&quot; value=&quot;297&quot;/&gt;&lt;/object&gt;&lt;object type=&quot;3&quot; unique_id=&quot;10017&quot;&gt;&lt;property id=&quot;20148&quot; value=&quot;5&quot;/&gt;&lt;property id=&quot;20300&quot; value=&quot;Slide 15 - &amp;quot;Of these success factors, where do you feel your grant program is strong?&amp;quot;&quot;/&gt;&lt;property id=&quot;20307&quot; value=&quot;271&quot;/&gt;&lt;/object&gt;&lt;object type=&quot;3&quot; unique_id=&quot;10018&quot;&gt;&lt;property id=&quot;20148&quot; value=&quot;5&quot;/&gt;&lt;property id=&quot;20300&quot; value=&quot;Slide 16 - &amp;quot;Choose the success factors for which technical assistance would be most valuable.&amp;quot;&quot;/&gt;&lt;property id=&quot;20307&quot; value=&quot;298&quot;/&gt;&lt;/object&gt;&lt;object type=&quot;3&quot; unique_id=&quot;10019&quot;&gt;&lt;property id=&quot;20148&quot; value=&quot;5&quot;/&gt;&lt;property id=&quot;20300&quot; value=&quot;Slide 17&quot;/&gt;&lt;property id=&quot;20307&quot; value=&quot;281&quot;/&gt;&lt;/object&gt;&lt;object type=&quot;3&quot; unique_id=&quot;10020&quot;&gt;&lt;property id=&quot;20148&quot; value=&quot;5&quot;/&gt;&lt;property id=&quot;20300&quot; value=&quot;Slide 18&quot;/&gt;&lt;property id=&quot;20307&quot; value=&quot;277&quot;/&gt;&lt;/object&gt;&lt;object type=&quot;3&quot; unique_id=&quot;10021&quot;&gt;&lt;property id=&quot;20148&quot; value=&quot;5&quot;/&gt;&lt;property id=&quot;20300&quot; value=&quot;Slide 19&quot;/&gt;&lt;property id=&quot;20307&quot; value=&quot;275&quot;/&gt;&lt;/object&gt;&lt;object type=&quot;3&quot; unique_id=&quot;10022&quot;&gt;&lt;property id=&quot;20148&quot; value=&quot;5&quot;/&gt;&lt;property id=&quot;20300&quot; value=&quot;Slide 20&quot;/&gt;&lt;property id=&quot;20307&quot; value=&quot;282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7ECA4697952647996E3DCC2F1F08AE" ma:contentTypeVersion="0" ma:contentTypeDescription="Create a new document." ma:contentTypeScope="" ma:versionID="f2c62b2e7a6d721f16ce36fba2ae524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CF015E-6999-426A-BC7D-409AC2FCC986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917E154-514E-4C5D-93EA-A1288BAA4E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89D6581-FF20-4325-BA6A-D76F7645C3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5858</TotalTime>
  <Words>679</Words>
  <Application>Microsoft Office PowerPoint</Application>
  <PresentationFormat>On-screen Show (4:3)</PresentationFormat>
  <Paragraphs>148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Impact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America’s Promise Success Factors</vt:lpstr>
      <vt:lpstr>PowerPoint Presentation</vt:lpstr>
      <vt:lpstr>PowerPoint Presentation</vt:lpstr>
      <vt:lpstr>PowerPoint Presentation</vt:lpstr>
      <vt:lpstr>Success Factors</vt:lpstr>
      <vt:lpstr>Factors Leading to Success</vt:lpstr>
      <vt:lpstr>    1. Strong Organizational Management</vt:lpstr>
      <vt:lpstr>2. Strong Operational Systems  </vt:lpstr>
      <vt:lpstr>3. Sustainability Thinking </vt:lpstr>
      <vt:lpstr>4. Effective Employer Engagement </vt:lpstr>
      <vt:lpstr>5. Effective Partner Engagement </vt:lpstr>
      <vt:lpstr>6. Effective Participant Engagement along a Career Pathway</vt:lpstr>
      <vt:lpstr>Why now?</vt:lpstr>
      <vt:lpstr>How will this help you, the grantees?</vt:lpstr>
      <vt:lpstr>Of these success factors, where do you feel your grant program is strong?</vt:lpstr>
      <vt:lpstr>Choose the success factors for which technical assistance would be most valuable.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Laura Casertano</cp:lastModifiedBy>
  <cp:revision>261</cp:revision>
  <dcterms:created xsi:type="dcterms:W3CDTF">2017-06-21T17:13:53Z</dcterms:created>
  <dcterms:modified xsi:type="dcterms:W3CDTF">2018-12-13T18:44:07Z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0x010100727ECA4697952647996E3DCC2F1F08AE</vt:lpwstr>
  </property>
</Properties>
</file>