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49"/>
  </p:notesMasterIdLst>
  <p:sldIdLst>
    <p:sldId id="272" r:id="rId3"/>
    <p:sldId id="289" r:id="rId4"/>
    <p:sldId id="274" r:id="rId5"/>
    <p:sldId id="304" r:id="rId6"/>
    <p:sldId id="316" r:id="rId7"/>
    <p:sldId id="290" r:id="rId8"/>
    <p:sldId id="307" r:id="rId9"/>
    <p:sldId id="335" r:id="rId10"/>
    <p:sldId id="299" r:id="rId11"/>
    <p:sldId id="308" r:id="rId12"/>
    <p:sldId id="318" r:id="rId13"/>
    <p:sldId id="317" r:id="rId14"/>
    <p:sldId id="331" r:id="rId15"/>
    <p:sldId id="336" r:id="rId16"/>
    <p:sldId id="337" r:id="rId17"/>
    <p:sldId id="338" r:id="rId18"/>
    <p:sldId id="346" r:id="rId19"/>
    <p:sldId id="339" r:id="rId20"/>
    <p:sldId id="340" r:id="rId21"/>
    <p:sldId id="341" r:id="rId22"/>
    <p:sldId id="342" r:id="rId23"/>
    <p:sldId id="343" r:id="rId24"/>
    <p:sldId id="328" r:id="rId25"/>
    <p:sldId id="323" r:id="rId26"/>
    <p:sldId id="324" r:id="rId27"/>
    <p:sldId id="325" r:id="rId28"/>
    <p:sldId id="348" r:id="rId29"/>
    <p:sldId id="349" r:id="rId30"/>
    <p:sldId id="350" r:id="rId31"/>
    <p:sldId id="321" r:id="rId32"/>
    <p:sldId id="351" r:id="rId33"/>
    <p:sldId id="352" r:id="rId34"/>
    <p:sldId id="364" r:id="rId35"/>
    <p:sldId id="365" r:id="rId36"/>
    <p:sldId id="366" r:id="rId37"/>
    <p:sldId id="356" r:id="rId38"/>
    <p:sldId id="357" r:id="rId39"/>
    <p:sldId id="359" r:id="rId40"/>
    <p:sldId id="360" r:id="rId41"/>
    <p:sldId id="361" r:id="rId42"/>
    <p:sldId id="362" r:id="rId43"/>
    <p:sldId id="363" r:id="rId44"/>
    <p:sldId id="344" r:id="rId45"/>
    <p:sldId id="347" r:id="rId46"/>
    <p:sldId id="281" r:id="rId47"/>
    <p:sldId id="275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ik, Megan - ASP" initials="LM-A" lastIdx="5" clrIdx="1">
    <p:extLst>
      <p:ext uri="{19B8F6BF-5375-455C-9EA6-DF929625EA0E}">
        <p15:presenceInfo xmlns:p15="http://schemas.microsoft.com/office/powerpoint/2012/main" userId="S-1-5-21-625881431-3029617060-3355961844-88300" providerId="AD"/>
      </p:ext>
    </p:extLst>
  </p:cmAuthor>
  <p:cmAuthor id="2" name="Salas-Kos, Gloria - ETA" initials="SG-E" lastIdx="2" clrIdx="2">
    <p:extLst>
      <p:ext uri="{19B8F6BF-5375-455C-9EA6-DF929625EA0E}">
        <p15:presenceInfo xmlns:p15="http://schemas.microsoft.com/office/powerpoint/2012/main" userId="Salas-Kos, Gloria - 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4" autoAdjust="0"/>
    <p:restoredTop sz="79449" autoAdjust="0"/>
  </p:normalViewPr>
  <p:slideViewPr>
    <p:cSldViewPr snapToGrid="0">
      <p:cViewPr varScale="1">
        <p:scale>
          <a:sx n="72" d="100"/>
          <a:sy n="72" d="100"/>
        </p:scale>
        <p:origin x="426" y="72"/>
      </p:cViewPr>
      <p:guideLst/>
    </p:cSldViewPr>
  </p:slideViewPr>
  <p:outlineViewPr>
    <p:cViewPr>
      <p:scale>
        <a:sx n="33" d="100"/>
        <a:sy n="33" d="100"/>
      </p:scale>
      <p:origin x="0" y="-74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4670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73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98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70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64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42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47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1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52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06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9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78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14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60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7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02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20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59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66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68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54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2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0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78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8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260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760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5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194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73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893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0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6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4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0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0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8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4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5"/>
            <a:ext cx="7863840" cy="1644204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2990533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32948" y="-1232026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hyperlink" Target="https://wdr.doleta.gov/directives/attach/UIPL/UIPL_7-19_Attachment_1.pdf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lear.dol.gov/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.dol.gov/topic-area/reemployme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.dol.gov/sites/default/files/CLEAR%20Reemployment%20Synthesis%20November%202018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clear.dol.gov/sites/default/files/CLEAR_EvidenceGuidelines_V2.1_12312015.pdf" TargetMode="External"/><Relationship Id="rId4" Type="http://schemas.openxmlformats.org/officeDocument/2006/relationships/hyperlink" Target="https://clear.dol.gov/sites/default/files/CLEAR%20Reemployment%20Synthesis%20Supplement%20November%202018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es.workforcegps.org/announcements/2018/05/04/20/17/Connect-Your-Peers-to-Workforce-System-Strategi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valhub.workforcegps.org/abou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hub.workforcegps.org/resources/2018/09/07/19/45/Evaluation-Readiness-Assessment-Too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evalhub.workforcegps.org/resources/2018/09/07/16/10/The-Evidence-Says-Work-Based-Learning" TargetMode="External"/><Relationship Id="rId4" Type="http://schemas.openxmlformats.org/officeDocument/2006/relationships/hyperlink" Target="https://evalhub.workforcegps.org/resources/2018/09/07/19/53/Evaluation-Design-Assessment-Too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dr.doleta.gov/directives/corr_doc.cfm?docn=808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cfr/text/20/683.21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web/grants/applicants/appy-for-grant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web/grants/search-grants.html" TargetMode="External"/><Relationship Id="rId2" Type="http://schemas.openxmlformats.org/officeDocument/2006/relationships/hyperlink" Target="http://www.grants.gov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Lizik.megan@dol.gov" TargetMode="External"/><Relationship Id="rId2" Type="http://schemas.openxmlformats.org/officeDocument/2006/relationships/hyperlink" Target="mailto:Burns.Lawrence@dol.gov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dr.doleta.gov/directives/corr_doc.cfm?docn=839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6270" y="159386"/>
            <a:ext cx="7955280" cy="1051560"/>
          </a:xfrm>
        </p:spPr>
        <p:txBody>
          <a:bodyPr>
            <a:normAutofit/>
          </a:bodyPr>
          <a:lstStyle/>
          <a:p>
            <a:r>
              <a:rPr lang="en-US" dirty="0"/>
              <a:t>Laws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51510" y="1496295"/>
            <a:ext cx="7955280" cy="4406348"/>
          </a:xfrm>
        </p:spPr>
        <p:txBody>
          <a:bodyPr/>
          <a:lstStyle/>
          <a:p>
            <a:r>
              <a:rPr lang="en-US" dirty="0"/>
              <a:t>Consolidated Appropriations Act of 2018</a:t>
            </a:r>
          </a:p>
          <a:p>
            <a:pPr lvl="1"/>
            <a:r>
              <a:rPr lang="en-US" dirty="0"/>
              <a:t>Postponed the immediate implementation of the new RESEA program established by the BBA.</a:t>
            </a:r>
          </a:p>
          <a:p>
            <a:r>
              <a:rPr lang="en-US" dirty="0"/>
              <a:t>Department of Defense and Labor, Health, and Human Services, and Education Act, 2019 and Continuing Appropriations Act, 2019 </a:t>
            </a:r>
          </a:p>
          <a:p>
            <a:pPr lvl="1"/>
            <a:r>
              <a:rPr lang="en-US" dirty="0"/>
              <a:t>Provides FY 19 Funding</a:t>
            </a:r>
          </a:p>
          <a:p>
            <a:pPr lvl="1"/>
            <a:r>
              <a:rPr lang="en-US" dirty="0"/>
              <a:t>Clarifies RESEA Eligibility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29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Funding and </a:t>
            </a:r>
            <a:br>
              <a:rPr lang="en-US" dirty="0"/>
            </a:br>
            <a:r>
              <a:rPr lang="en-US" dirty="0"/>
              <a:t>Award Limits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3888" y="2601685"/>
            <a:ext cx="7863840" cy="331727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2019 Provides $150 million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25 percent increase over FY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2019 Funding Caps (</a:t>
            </a:r>
            <a:r>
              <a:rPr lang="en-US" dirty="0">
                <a:hlinkClick r:id="rId7"/>
              </a:rPr>
              <a:t>UIPL 7-19, Attachment I</a:t>
            </a:r>
            <a:r>
              <a:rPr lang="en-US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ATB 25% increase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New states level based primarily on workload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Beginning in FY 2021- Transition to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08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8" y="842965"/>
            <a:ext cx="7863840" cy="2405562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Implementation of</a:t>
            </a:r>
            <a:br>
              <a:rPr lang="en-US" dirty="0"/>
            </a:br>
            <a:r>
              <a:rPr lang="en-US" dirty="0"/>
              <a:t>Evidence-Based Strategies and Evaluation Requirements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3888" y="4017964"/>
            <a:ext cx="7863840" cy="1912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Definitions and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Support for States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58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DF8E-DEAC-450D-B2D6-83994D6B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Strategies and Evaluation Requirements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7650-F0B5-4C90-B022-7238CC22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770615"/>
            <a:ext cx="8241030" cy="4406348"/>
          </a:xfrm>
        </p:spPr>
        <p:txBody>
          <a:bodyPr>
            <a:normAutofit/>
          </a:bodyPr>
          <a:lstStyle/>
          <a:p>
            <a:r>
              <a:rPr lang="en-US" dirty="0"/>
              <a:t>General Requirements:</a:t>
            </a:r>
          </a:p>
          <a:p>
            <a:pPr lvl="1"/>
            <a:r>
              <a:rPr lang="en-US" dirty="0"/>
              <a:t>Funds must only be used for interventions or service delivery strategies demonstrated to reduce the average number of weeks participants receive benefits by improving employment outcomes, including earnings.</a:t>
            </a:r>
          </a:p>
          <a:p>
            <a:r>
              <a:rPr lang="en-US" dirty="0"/>
              <a:t>Moderate or High Causal Evidence Rating</a:t>
            </a:r>
          </a:p>
          <a:p>
            <a:pPr lvl="1"/>
            <a:r>
              <a:rPr lang="en-US" dirty="0"/>
              <a:t>Defined by the Secretary of Labor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56D52-74EA-4EDA-BA75-66ACCA79A8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5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DF8E-DEAC-450D-B2D6-83994D6B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Strategies and Evaluation Requirements-Cont.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7650-F0B5-4C90-B022-7238CC22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770615"/>
            <a:ext cx="8241030" cy="4406348"/>
          </a:xfrm>
        </p:spPr>
        <p:txBody>
          <a:bodyPr>
            <a:normAutofit/>
          </a:bodyPr>
          <a:lstStyle/>
          <a:p>
            <a:r>
              <a:rPr lang="en-US" dirty="0"/>
              <a:t>Evaluations</a:t>
            </a:r>
          </a:p>
          <a:p>
            <a:pPr lvl="1"/>
            <a:r>
              <a:rPr lang="en-US" dirty="0"/>
              <a:t>Interventions and strategies not backed by evidence (moderate or high causal evidence rating) must be under evaluation while in use. </a:t>
            </a:r>
          </a:p>
          <a:p>
            <a:pPr lvl="1"/>
            <a:r>
              <a:rPr lang="en-US" dirty="0"/>
              <a:t>Up to 10 percent of a State’s RESEA funds may be used for evaluations. </a:t>
            </a:r>
          </a:p>
          <a:p>
            <a:pPr lvl="1"/>
            <a:r>
              <a:rPr lang="en-US" dirty="0"/>
              <a:t>States are encouraged to consult with DOL and, when possible, partner with other states to conduct evaluations.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56D52-74EA-4EDA-BA75-66ACCA79A8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Allocation and Funding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Beginning in FY 2023 states </a:t>
            </a:r>
            <a:r>
              <a:rPr lang="en-US" sz="2400" u="sng" dirty="0"/>
              <a:t>will be required </a:t>
            </a:r>
            <a:r>
              <a:rPr lang="en-US" sz="2400" dirty="0"/>
              <a:t>to use a percentage of their grant funds on evidence-based strategies with high or moderate causal evidence ratings.</a:t>
            </a:r>
          </a:p>
          <a:p>
            <a:r>
              <a:rPr lang="en-US" sz="2400" dirty="0"/>
              <a:t>This rate will increase over time from 25% to 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22271"/>
              </p:ext>
            </p:extLst>
          </p:nvPr>
        </p:nvGraphicFramePr>
        <p:xfrm>
          <a:off x="939438" y="3973789"/>
          <a:ext cx="652272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Evidenced- Based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19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Resources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3208668"/>
            <a:ext cx="7863840" cy="1912936"/>
          </a:xfrm>
        </p:spPr>
        <p:txBody>
          <a:bodyPr/>
          <a:lstStyle/>
          <a:p>
            <a:r>
              <a:rPr lang="en-US" dirty="0"/>
              <a:t>Accessible and Easy to Use Evidence and Tools for your Programs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4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RESEA Evaluation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Contract from DOL/CEO to Abt Associates-led team (w/Urban Institute, Capital Research Corporation)</a:t>
            </a:r>
          </a:p>
          <a:p>
            <a:pPr lvl="1"/>
            <a:r>
              <a:rPr lang="en-US" dirty="0"/>
              <a:t>Working in close collaboration with OUI and OPDR</a:t>
            </a:r>
          </a:p>
          <a:p>
            <a:r>
              <a:rPr lang="en-US" dirty="0"/>
              <a:t>To provide support to DOL and states on implementing statute. Includes:</a:t>
            </a:r>
          </a:p>
          <a:p>
            <a:pPr lvl="1"/>
            <a:r>
              <a:rPr lang="en-US" dirty="0"/>
              <a:t>Developing options for evidence standards and building the evidence base</a:t>
            </a:r>
          </a:p>
          <a:p>
            <a:pPr lvl="1"/>
            <a:r>
              <a:rPr lang="en-US" dirty="0"/>
              <a:t>Describing states’ current RESEA programs</a:t>
            </a:r>
          </a:p>
          <a:p>
            <a:pPr lvl="1"/>
            <a:r>
              <a:rPr lang="en-US" dirty="0"/>
              <a:t>Providing evaluation technical assistance to states</a:t>
            </a:r>
          </a:p>
          <a:p>
            <a:r>
              <a:rPr lang="en-US" dirty="0"/>
              <a:t>Period of performance: Sept 2018-Sept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460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201" y="365126"/>
            <a:ext cx="7110730" cy="105156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Clearinghouse for Labor Evaluation and Research (CLEAR)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0615"/>
            <a:ext cx="8334942" cy="4406348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CLEAR’s mission: to make research on labor topics more accessible to practitioners, policymakers, researchers, and the public so that it can inform decisions about labor policies and programs</a:t>
            </a:r>
          </a:p>
          <a:p>
            <a:r>
              <a:rPr lang="en-US" sz="3200" dirty="0"/>
              <a:t>CLEAR does this by conducting systematic evidence reviews of research and evaluation reports on labor topics</a:t>
            </a:r>
          </a:p>
          <a:p>
            <a:pPr lvl="1"/>
            <a:r>
              <a:rPr lang="en-US" sz="3000" dirty="0"/>
              <a:t>How much research is out there?  What does it say?  Where are the gaps?</a:t>
            </a:r>
          </a:p>
          <a:p>
            <a:r>
              <a:rPr lang="en-US" sz="3500" dirty="0"/>
              <a:t>All studies in CLEAR have:</a:t>
            </a:r>
          </a:p>
          <a:p>
            <a:pPr lvl="1"/>
            <a:r>
              <a:rPr lang="en-US" sz="3100" dirty="0"/>
              <a:t>Profiles with summaries of study design and findings</a:t>
            </a:r>
          </a:p>
          <a:p>
            <a:pPr lvl="1"/>
            <a:r>
              <a:rPr lang="en-US" sz="3100" dirty="0"/>
              <a:t>Links to original publications </a:t>
            </a:r>
          </a:p>
          <a:p>
            <a:r>
              <a:rPr lang="en-US" sz="3500" dirty="0"/>
              <a:t>Causal studies are rated based on the strength of the methods used and study quality </a:t>
            </a:r>
          </a:p>
          <a:p>
            <a:r>
              <a:rPr lang="en-US" sz="3500" dirty="0"/>
              <a:t>Syntheses provide an overall look at the state of the evidence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8" name="Picture 2" descr="Image result for dol clearing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19" y="512051"/>
            <a:ext cx="742951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49412" y="5115250"/>
            <a:ext cx="1362456" cy="457200"/>
            <a:chOff x="7095744" y="3733800"/>
            <a:chExt cx="1591056" cy="49377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2" t="19069" r="69294" b="74139"/>
            <a:stretch/>
          </p:blipFill>
          <p:spPr bwMode="auto">
            <a:xfrm>
              <a:off x="7095744" y="3733800"/>
              <a:ext cx="512064" cy="47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36" t="45951" r="69234" b="47779"/>
            <a:stretch/>
          </p:blipFill>
          <p:spPr bwMode="auto">
            <a:xfrm>
              <a:off x="7607808" y="3770376"/>
              <a:ext cx="566928" cy="43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4" t="68939" r="69402" b="24008"/>
            <a:stretch/>
          </p:blipFill>
          <p:spPr bwMode="auto">
            <a:xfrm>
              <a:off x="8174736" y="3733800"/>
              <a:ext cx="512064" cy="49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171500" y="6061162"/>
            <a:ext cx="25146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5"/>
              </a:rPr>
              <a:t>https://clear.dol.gov/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0561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187" y="365126"/>
            <a:ext cx="7527378" cy="1051560"/>
          </a:xfrm>
        </p:spPr>
        <p:txBody>
          <a:bodyPr/>
          <a:lstStyle/>
          <a:p>
            <a:r>
              <a:rPr lang="en-US" dirty="0"/>
              <a:t>CLEAR Reemployment Topic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Focuses on interventions designed to promote faster reemployment of unemployment insurance (UI) claimants. </a:t>
            </a:r>
          </a:p>
          <a:p>
            <a:r>
              <a:rPr lang="en-US" dirty="0"/>
              <a:t>CLEAR identified causal research (impact studies) that looked at whether interventions focused on UI claimants reduced their UI benefit receipt, increased their reemployment rate, or improved their longer-term employment and earnings outcomes.</a:t>
            </a:r>
          </a:p>
          <a:p>
            <a:r>
              <a:rPr lang="en-US" dirty="0"/>
              <a:t>Includes summaries (profiles) of 43 reports of studies published from 1978 to August 2018</a:t>
            </a:r>
          </a:p>
          <a:p>
            <a:r>
              <a:rPr lang="en-US" dirty="0"/>
              <a:t>Find it: </a:t>
            </a:r>
            <a:r>
              <a:rPr lang="en-US" dirty="0">
                <a:hlinkClick r:id="rId3"/>
              </a:rPr>
              <a:t>https://clear.dol.gov/topic-area/reemployment#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2" descr="Image result for dol clearing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5" y="543578"/>
            <a:ext cx="742951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3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11F46-80EC-40D4-8519-EEF5F39E2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January,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907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Reemployment Services and Eligibility Assessment Grants (RESEA)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 2019 Funding Allotments and Operating Guidance</a:t>
            </a:r>
          </a:p>
        </p:txBody>
      </p:sp>
    </p:spTree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187" y="365126"/>
            <a:ext cx="7527378" cy="1051560"/>
          </a:xfrm>
        </p:spPr>
        <p:txBody>
          <a:bodyPr/>
          <a:lstStyle/>
          <a:p>
            <a:r>
              <a:rPr lang="en-US" dirty="0"/>
              <a:t>Other CLEAR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70614"/>
            <a:ext cx="8252591" cy="45857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1600" dirty="0"/>
              <a:t>Reemployment Topic Area Synthesis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Highlights key findings from studies identified through  CLEAR’s systematic evidence review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Provides an overview of the evidence base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Find it: </a:t>
            </a:r>
            <a:r>
              <a:rPr lang="en-US" sz="1400" dirty="0">
                <a:hlinkClick r:id="rId3"/>
              </a:rPr>
              <a:t>https://clear.dol.gov/sites/default/files/CLEAR%20Reemployment%20Synthesis%20November%202018.pdf</a:t>
            </a:r>
            <a:r>
              <a:rPr lang="en-US" sz="1400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1600" dirty="0"/>
              <a:t>Reemployment Topic Area Supplement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Companion to the research synthesis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Provides a brief description of the findings for all reports reviewed in the reemployment topic area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Find it: </a:t>
            </a:r>
            <a:r>
              <a:rPr lang="en-US" sz="1400" dirty="0">
                <a:hlinkClick r:id="rId4"/>
              </a:rPr>
              <a:t>https://clear.dol.gov/sites/default/files/CLEAR%20Reemployment%20Synthesis%20Supplement%20November%202018.pdf</a:t>
            </a:r>
            <a:r>
              <a:rPr lang="en-US" sz="1400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1600" dirty="0"/>
              <a:t>Causal evidence guidelines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Causal evidence ratings tell you something about the quality of the study, or how confident you should be in study findings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Can serve as a guidepost for new studies being designed; more on this in future webinars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Find it: </a:t>
            </a:r>
            <a:r>
              <a:rPr lang="en-US" sz="1400" dirty="0">
                <a:hlinkClick r:id="rId5"/>
              </a:rPr>
              <a:t>https://clear.dol.gov/sites/default/files/CLEAR_EvidenceGuidelines_V2.1_12312015.pdf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Image result for dol clearingh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5" y="543578"/>
            <a:ext cx="742951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8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WorkforceGPS Evaluation Tools and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Workforce System Strategies </a:t>
            </a:r>
          </a:p>
          <a:p>
            <a:pPr lvl="1"/>
            <a:r>
              <a:rPr lang="en-US" dirty="0"/>
              <a:t>Research clearinghouse that profiles evidence-based and emerging practices in workforce development</a:t>
            </a:r>
          </a:p>
          <a:p>
            <a:pPr lvl="1"/>
            <a:r>
              <a:rPr lang="en-US" dirty="0"/>
              <a:t>Resource Library contains more than 1,200 profiles including evaluation reports, policy and practice briefs, and how-to guides</a:t>
            </a:r>
          </a:p>
          <a:p>
            <a:pPr lvl="1"/>
            <a:r>
              <a:rPr lang="en-US" sz="2800" dirty="0"/>
              <a:t>Find it: </a:t>
            </a:r>
            <a:r>
              <a:rPr lang="en-US" sz="2800" dirty="0">
                <a:hlinkClick r:id="rId3"/>
              </a:rPr>
              <a:t>https://strategies.workforcegps.org/announcements/2018/05/04/20/17/Connect-Your-Peers-to-Workforce-System-Strategies</a:t>
            </a:r>
            <a:r>
              <a:rPr lang="en-US" sz="2800" dirty="0"/>
              <a:t> </a:t>
            </a:r>
          </a:p>
          <a:p>
            <a:r>
              <a:rPr lang="en-US" dirty="0"/>
              <a:t>Evaluation and Research Hub</a:t>
            </a:r>
          </a:p>
          <a:p>
            <a:pPr lvl="1"/>
            <a:r>
              <a:rPr lang="en-US" dirty="0"/>
              <a:t>Community point of access to support workforce development professionals in their efforts to </a:t>
            </a:r>
          </a:p>
          <a:p>
            <a:pPr lvl="2"/>
            <a:r>
              <a:rPr lang="en-US" b="1" i="1" dirty="0"/>
              <a:t>use</a:t>
            </a:r>
            <a:r>
              <a:rPr lang="en-US" b="1" dirty="0"/>
              <a:t> </a:t>
            </a:r>
            <a:r>
              <a:rPr lang="en-US" dirty="0"/>
              <a:t>evaluations to improve workforce system services and strategies and </a:t>
            </a:r>
          </a:p>
          <a:p>
            <a:pPr lvl="2"/>
            <a:r>
              <a:rPr lang="en-US" b="1" i="1" dirty="0"/>
              <a:t>choose</a:t>
            </a:r>
            <a:r>
              <a:rPr lang="en-US" b="1" dirty="0"/>
              <a:t> </a:t>
            </a:r>
            <a:r>
              <a:rPr lang="en-US" dirty="0"/>
              <a:t>evaluations and research to help inform program policies and evidence-based practices</a:t>
            </a:r>
          </a:p>
          <a:p>
            <a:pPr lvl="1"/>
            <a:r>
              <a:rPr lang="en-US" sz="2800" dirty="0"/>
              <a:t>Find it: </a:t>
            </a:r>
            <a:r>
              <a:rPr lang="en-US" sz="2800" dirty="0">
                <a:hlinkClick r:id="rId4"/>
              </a:rPr>
              <a:t>https://evalhub.workforcegps.org/about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8069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Evaluation TA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Peer Learning Cohort</a:t>
            </a:r>
          </a:p>
          <a:p>
            <a:pPr lvl="1"/>
            <a:r>
              <a:rPr lang="en-US" dirty="0"/>
              <a:t>Share ideas and disseminate helpful products that build towards increasing the quantity and quality of research and evaluations of workforce development programs</a:t>
            </a:r>
          </a:p>
          <a:p>
            <a:pPr lvl="1"/>
            <a:r>
              <a:rPr lang="en-US" dirty="0"/>
              <a:t>Develop tools and resources that increase Workforce Development organizations’ capacity toward these goals</a:t>
            </a:r>
          </a:p>
          <a:p>
            <a:r>
              <a:rPr lang="en-US" dirty="0"/>
              <a:t>Resources address questions like, “Where and how do we start?”</a:t>
            </a:r>
          </a:p>
          <a:p>
            <a:pPr lvl="1"/>
            <a:r>
              <a:rPr lang="en-US" dirty="0"/>
              <a:t>Evaluation Readiness Assessment Tool: </a:t>
            </a:r>
            <a:r>
              <a:rPr lang="en-US" dirty="0">
                <a:hlinkClick r:id="rId3"/>
              </a:rPr>
              <a:t>https://evalhub.workforcegps.org/resources/2018/09/07/19/45/Evaluation-Readiness-Assessment-Tool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Evaluation Design Assessment Tool: </a:t>
            </a:r>
            <a:r>
              <a:rPr lang="en-US" dirty="0">
                <a:hlinkClick r:id="rId4"/>
              </a:rPr>
              <a:t>https://evalhub.workforcegps.org/resources/2018/09/07/19/53/Evaluation-Design-Assessment-Tool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Evidence Says: Work-based Learning: </a:t>
            </a:r>
            <a:r>
              <a:rPr lang="en-US" dirty="0">
                <a:hlinkClick r:id="rId5"/>
              </a:rPr>
              <a:t>https://evalhub.workforcegps.org/resources/2018/09/07/16/10/The-Evidence-Says-Work-Based-Learning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45128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Program Requirements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3888" y="2874963"/>
            <a:ext cx="7863840" cy="2238457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Targeted Populations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Worker Profiling and Reemployment Service Program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Required RESEA Services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General Program Requirements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Performance Reporting </a:t>
            </a:r>
          </a:p>
          <a:p>
            <a:pPr marL="742950" indent="-742950">
              <a:buFont typeface="+mj-lt"/>
              <a:buAutoNum type="arabicPeriod"/>
            </a:pPr>
            <a:endParaRPr lang="en-US" sz="4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070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5CE-FB96-45C7-ABA0-5783D0CB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Claimant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35FB7-9E60-4BA8-BB1A-F4981C39B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States may identify target groups from UI claimants.</a:t>
            </a:r>
          </a:p>
          <a:p>
            <a:pPr lvl="1"/>
            <a:r>
              <a:rPr lang="en-US" dirty="0"/>
              <a:t>No longer limited to WPRS and UCX</a:t>
            </a:r>
          </a:p>
          <a:p>
            <a:r>
              <a:rPr lang="en-US" dirty="0"/>
              <a:t>Flexibility to target claimants from a variety of backgrounds or lengths of time receiving UI benefits.</a:t>
            </a:r>
          </a:p>
          <a:p>
            <a:r>
              <a:rPr lang="en-US" dirty="0"/>
              <a:t>Targeted claimant population must be supported by local labor market information, economic trends, and other available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11F38-E941-4B6A-A6D6-E2E90239E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38E78-9CEA-4E69-A440-360320DE3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631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D15D5-7DA8-47BD-967D-F9DD07AB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Worker Profiling and Reemployment Service Program (WPRS)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C13BF-C11A-43FD-B649-BD22AC4C1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WPRS remains a separate stand-alone program authorized under Section 303(j)of the SSA. </a:t>
            </a:r>
          </a:p>
          <a:p>
            <a:r>
              <a:rPr lang="en-US" dirty="0"/>
              <a:t>Historically states operating RESEA were exempt from WPRS because participants were the same.</a:t>
            </a:r>
          </a:p>
          <a:p>
            <a:r>
              <a:rPr lang="en-US" dirty="0"/>
              <a:t>States that opt to no longer include a profiling model in RESEA design </a:t>
            </a:r>
            <a:r>
              <a:rPr lang="en-US" u="sng" dirty="0"/>
              <a:t>will be subject to WPRS.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B0C82-CD77-4E0C-84AF-8D8D896C9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CDAD1-07AA-460C-9E10-6266C3475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7342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580F-FB8C-420B-A3BE-98DE77DF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 Required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E85F-ED24-4AFF-A250-2ADF6A7BE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Unchanged from FY 2018 (See </a:t>
            </a:r>
            <a:r>
              <a:rPr lang="en-US" dirty="0">
                <a:hlinkClick r:id="rId3"/>
              </a:rPr>
              <a:t>UIPL 8-18</a:t>
            </a:r>
            <a:r>
              <a:rPr lang="en-US" dirty="0"/>
              <a:t>)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UI eligibility assessment, including review of work search activities, and referral to adjudication if an issue or potential issue is identified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Provision of labor market and career information, customized for the claimant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Enrollment in Wagner Peyser Act funded employment services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Support in the development of individual reemployment plan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Provide information and access to AJC services, and referrals to reemployment services and training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1281E-1E10-413C-8446-6BEAA9849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FE961-292A-45B6-834B-C2CA15143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1069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580F-FB8C-420B-A3BE-98DE77DF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Program Requirements (Caps &amp; Limits)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E85F-ED24-4AFF-A250-2ADF6A7BE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Administrative Cost Cap</a:t>
            </a:r>
          </a:p>
          <a:p>
            <a:pPr lvl="1"/>
            <a:r>
              <a:rPr lang="en-US" dirty="0"/>
              <a:t>15 percent of total grant award</a:t>
            </a:r>
          </a:p>
          <a:p>
            <a:pPr lvl="1"/>
            <a:r>
              <a:rPr lang="en-US" dirty="0"/>
              <a:t>Applies definition of WIOA administrative costs at </a:t>
            </a:r>
            <a:r>
              <a:rPr lang="en-US" dirty="0">
                <a:hlinkClick r:id="rId3"/>
              </a:rPr>
              <a:t>20 CFR 683.215</a:t>
            </a:r>
            <a:r>
              <a:rPr lang="en-US" dirty="0"/>
              <a:t>, excluding 683.215(c)(6)</a:t>
            </a:r>
          </a:p>
          <a:p>
            <a:r>
              <a:rPr lang="en-US" dirty="0"/>
              <a:t>Evaluation Cap</a:t>
            </a:r>
          </a:p>
          <a:p>
            <a:pPr lvl="1"/>
            <a:r>
              <a:rPr lang="en-US" dirty="0"/>
              <a:t>10 percent of total grant award </a:t>
            </a:r>
          </a:p>
          <a:p>
            <a:pPr lvl="1"/>
            <a:r>
              <a:rPr lang="en-US" dirty="0"/>
              <a:t>Report using ETA 9130 comment section</a:t>
            </a:r>
          </a:p>
          <a:p>
            <a:r>
              <a:rPr lang="en-US" dirty="0"/>
              <a:t>Initial and Subsequent RESEA Cost Limits</a:t>
            </a:r>
          </a:p>
          <a:p>
            <a:pPr lvl="1"/>
            <a:r>
              <a:rPr lang="en-US" dirty="0"/>
              <a:t>Discontinued in FY 19</a:t>
            </a:r>
          </a:p>
          <a:p>
            <a:pPr lvl="1"/>
            <a:r>
              <a:rPr lang="en-US" dirty="0"/>
              <a:t>Expected averages: Initial: $155-$175 Subsequent: $80-$100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1281E-1E10-413C-8446-6BEAA9849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FE961-292A-45B6-834B-C2CA15143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7600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580F-FB8C-420B-A3BE-98DE77DF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Program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E85F-ED24-4AFF-A250-2ADF6A7BE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Process Assurance</a:t>
            </a:r>
          </a:p>
          <a:p>
            <a:pPr lvl="1"/>
            <a:r>
              <a:rPr lang="en-US" dirty="0"/>
              <a:t>Procedures in place to provide claimants with proper notifications, including consequences of not attending</a:t>
            </a:r>
          </a:p>
          <a:p>
            <a:pPr lvl="1"/>
            <a:r>
              <a:rPr lang="en-US" dirty="0"/>
              <a:t>Reasonable rescheduling.</a:t>
            </a:r>
          </a:p>
          <a:p>
            <a:r>
              <a:rPr lang="en-US" dirty="0"/>
              <a:t>Period of Performance</a:t>
            </a:r>
          </a:p>
          <a:p>
            <a:pPr lvl="1"/>
            <a:r>
              <a:rPr lang="en-US" dirty="0"/>
              <a:t>January 1, 2019- September 30, 2020</a:t>
            </a:r>
          </a:p>
          <a:p>
            <a:pPr lvl="1"/>
            <a:r>
              <a:rPr lang="en-US" dirty="0"/>
              <a:t>Funds liquidated by December 28,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1281E-1E10-413C-8446-6BEAA9849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FE961-292A-45B6-834B-C2CA15143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7586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580F-FB8C-420B-A3BE-98DE77DF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E85F-ED24-4AFF-A250-2ADF6A7BE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Required Reports:</a:t>
            </a:r>
          </a:p>
          <a:p>
            <a:pPr lvl="1"/>
            <a:r>
              <a:rPr lang="en-US" dirty="0"/>
              <a:t>ETA 9128: Reemployment Services and Eligibility Assessments (RESEA) Workload Report </a:t>
            </a:r>
          </a:p>
          <a:p>
            <a:pPr lvl="1"/>
            <a:r>
              <a:rPr lang="en-US" dirty="0"/>
              <a:t>ETA 9129: Reemployment Services and Eligibility Assessments (RESEA) Outcome Report</a:t>
            </a:r>
          </a:p>
          <a:p>
            <a:pPr lvl="1"/>
            <a:r>
              <a:rPr lang="en-US" dirty="0"/>
              <a:t>ETA 9178: Quarterly Narrative Progress Report</a:t>
            </a:r>
          </a:p>
          <a:p>
            <a:r>
              <a:rPr lang="en-US" dirty="0"/>
              <a:t>9128x and 9129x (UCX specific) will be discontinued</a:t>
            </a:r>
          </a:p>
          <a:p>
            <a:r>
              <a:rPr lang="en-US" dirty="0"/>
              <a:t>Wagner-Peyser funded Employment Services</a:t>
            </a:r>
          </a:p>
          <a:p>
            <a:pPr lvl="1"/>
            <a:r>
              <a:rPr lang="en-US" dirty="0"/>
              <a:t>Appropriately document RESEA participants in case management and performance systems.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1281E-1E10-413C-8446-6BEAA9849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FE961-292A-45B6-834B-C2CA15143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002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66" y="1606003"/>
            <a:ext cx="5089358" cy="1818203"/>
          </a:xfrm>
        </p:spPr>
        <p:txBody>
          <a:bodyPr>
            <a:normAutofit/>
          </a:bodyPr>
          <a:lstStyle/>
          <a:p>
            <a:r>
              <a:rPr lang="en-US" sz="1600" dirty="0"/>
              <a:t>Gay Gilbert</a:t>
            </a:r>
          </a:p>
          <a:p>
            <a:pPr lvl="1"/>
            <a:r>
              <a:rPr lang="en-US" sz="1600" dirty="0"/>
              <a:t>Administrator</a:t>
            </a:r>
          </a:p>
          <a:p>
            <a:pPr lvl="1"/>
            <a:r>
              <a:rPr lang="en-US" sz="1600" dirty="0"/>
              <a:t>Office of Unemployment Insurance</a:t>
            </a:r>
          </a:p>
          <a:p>
            <a:pPr lvl="1"/>
            <a:r>
              <a:rPr lang="en-US" sz="1600" dirty="0"/>
              <a:t>ETA/U.S. DOL</a:t>
            </a:r>
          </a:p>
          <a:p>
            <a:pPr lvl="1"/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62666" y="3024193"/>
            <a:ext cx="4133134" cy="1343738"/>
          </a:xfrm>
        </p:spPr>
        <p:txBody>
          <a:bodyPr>
            <a:normAutofit/>
          </a:bodyPr>
          <a:lstStyle/>
          <a:p>
            <a:r>
              <a:rPr lang="en-US" sz="1600" dirty="0"/>
              <a:t>Lawrence Burns</a:t>
            </a:r>
          </a:p>
          <a:p>
            <a:pPr lvl="1"/>
            <a:r>
              <a:rPr lang="en-US" sz="1600" dirty="0"/>
              <a:t>Reemployment Coordinator</a:t>
            </a:r>
          </a:p>
          <a:p>
            <a:pPr lvl="1"/>
            <a:r>
              <a:rPr lang="en-US" sz="1600" dirty="0"/>
              <a:t>Office of Unemployment Insurance </a:t>
            </a:r>
          </a:p>
          <a:p>
            <a:pPr lvl="1"/>
            <a:r>
              <a:rPr lang="en-US" sz="1600" dirty="0"/>
              <a:t>ETA/U.S DOL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387875" y="4367931"/>
            <a:ext cx="3164306" cy="1234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1800"/>
              </a:spcBef>
              <a:buClr>
                <a:schemeClr val="accent2"/>
              </a:buClr>
            </a:pPr>
            <a:r>
              <a:rPr lang="en-US" sz="1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Megan Lizik</a:t>
            </a:r>
          </a:p>
          <a:p>
            <a:pPr lvl="1"/>
            <a:r>
              <a:rPr lang="en-US" sz="1600" dirty="0"/>
              <a:t>Senior Evaluation Specialist</a:t>
            </a:r>
          </a:p>
          <a:p>
            <a:pPr lvl="1"/>
            <a:r>
              <a:rPr lang="en-US" sz="1600" dirty="0"/>
              <a:t>Chief Evaluation Office </a:t>
            </a:r>
          </a:p>
          <a:p>
            <a:pPr lvl="1"/>
            <a:r>
              <a:rPr lang="en-US" sz="1600" dirty="0"/>
              <a:t>U.S. DOL</a:t>
            </a:r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4572000" y="1435787"/>
            <a:ext cx="5089358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1800"/>
              </a:spcBef>
              <a:buClr>
                <a:schemeClr val="accent2"/>
              </a:buClr>
            </a:pPr>
            <a:r>
              <a:rPr lang="en-US" sz="1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Gloria Salas-Kos</a:t>
            </a:r>
          </a:p>
          <a:p>
            <a:pPr lvl="1"/>
            <a:r>
              <a:rPr lang="en-US" sz="1600" dirty="0"/>
              <a:t>Senior Program Analysis</a:t>
            </a:r>
          </a:p>
          <a:p>
            <a:pPr lvl="1"/>
            <a:r>
              <a:rPr lang="en-US" sz="1600" dirty="0"/>
              <a:t>Office of Policy Development and Research</a:t>
            </a:r>
          </a:p>
          <a:p>
            <a:pPr lvl="1"/>
            <a:r>
              <a:rPr lang="en-US" sz="1600" dirty="0"/>
              <a:t>ETA/U.S. DOL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4495800" y="2781445"/>
            <a:ext cx="5089358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1800"/>
              </a:spcBef>
              <a:buClr>
                <a:schemeClr val="accent2"/>
              </a:buClr>
            </a:pPr>
            <a:r>
              <a:rPr lang="en-US" sz="1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Serena Boyd</a:t>
            </a:r>
          </a:p>
          <a:p>
            <a:pPr lvl="1"/>
            <a:r>
              <a:rPr lang="en-US" sz="1600" dirty="0"/>
              <a:t>Grant Officer</a:t>
            </a:r>
          </a:p>
          <a:p>
            <a:pPr lvl="1"/>
            <a:r>
              <a:rPr lang="en-US" sz="1600" dirty="0"/>
              <a:t>Office of Grant Management</a:t>
            </a:r>
          </a:p>
          <a:p>
            <a:pPr lvl="1"/>
            <a:r>
              <a:rPr lang="en-US" sz="1600" dirty="0"/>
              <a:t>ETA/U.S. DOL</a:t>
            </a:r>
          </a:p>
        </p:txBody>
      </p:sp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Submission Requirements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3888" y="3027365"/>
            <a:ext cx="7863840" cy="1912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Transition to Grants.gov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704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1886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/>
              <a:t>Application Submission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1306286"/>
            <a:ext cx="8434137" cy="5050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Applicants registration with the System for Award Management (SAM) must be active before an application can be submitted in Grants.gov.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must register with Grants.gov to submit the required application package.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https://www.grants.gov/web/grants/applicants/appy-for-grants.html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is a one time process, and applicants who already have a Grants.gov account do not need to register again.</a:t>
            </a:r>
          </a:p>
          <a:p>
            <a:pPr marL="0" indent="0" fontAlgn="base">
              <a:spcAft>
                <a:spcPct val="0"/>
              </a:spcAft>
              <a:buClr>
                <a:srgbClr val="660000"/>
              </a:buClr>
              <a:buSzPct val="70000"/>
              <a:buFont typeface="Arial" pitchFamily="34" charset="0"/>
              <a:buNone/>
              <a:defRPr/>
            </a:pPr>
            <a:endParaRPr lang="en-US" sz="2000" b="1" kern="0" dirty="0">
              <a:solidFill>
                <a:srgbClr val="420000">
                  <a:lumMod val="90000"/>
                  <a:lumOff val="1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988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4497"/>
            <a:ext cx="7955280" cy="1051560"/>
          </a:xfrm>
        </p:spPr>
        <p:txBody>
          <a:bodyPr/>
          <a:lstStyle/>
          <a:p>
            <a:r>
              <a:rPr lang="en-US" dirty="0"/>
              <a:t>Application Submission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8215"/>
            <a:ext cx="7955280" cy="4406348"/>
          </a:xfrm>
        </p:spPr>
        <p:txBody>
          <a:bodyPr>
            <a:normAutofit lnSpcReduction="10000"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endParaRPr lang="en-US" sz="2000" kern="0" dirty="0">
              <a:solidFill>
                <a:srgbClr val="000000"/>
              </a:solidFill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/>
              </a:rPr>
              <a:t>To submit, States must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endParaRPr lang="en-US" sz="2000" kern="0" dirty="0">
              <a:solidFill>
                <a:srgbClr val="000000"/>
              </a:solidFill>
              <a:latin typeface="Calibri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/>
              </a:rPr>
              <a:t>Go to </a:t>
            </a:r>
            <a:r>
              <a:rPr lang="en-US" sz="2000" kern="0" dirty="0">
                <a:solidFill>
                  <a:srgbClr val="000000"/>
                </a:solidFill>
                <a:latin typeface="Calibri"/>
                <a:hlinkClick r:id="rId2"/>
              </a:rPr>
              <a:t>grants.gov</a:t>
            </a:r>
            <a:r>
              <a:rPr lang="en-US" sz="2000" kern="0" dirty="0">
                <a:solidFill>
                  <a:srgbClr val="000000"/>
                </a:solidFill>
                <a:latin typeface="Calibri"/>
              </a:rPr>
              <a:t> and click on the blue applicants tab 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r>
              <a:rPr lang="en-US" sz="1600" kern="0" dirty="0">
                <a:solidFill>
                  <a:srgbClr val="000000"/>
                </a:solidFill>
                <a:latin typeface="Calibri"/>
              </a:rPr>
              <a:t>Scroll to applicant actions/apply for grants and click 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r>
              <a:rPr lang="en-US" sz="1600" kern="0" dirty="0">
                <a:solidFill>
                  <a:srgbClr val="000000"/>
                </a:solidFill>
                <a:latin typeface="Calibri"/>
              </a:rPr>
              <a:t>then click on the “Get Application Package” red button on the right </a:t>
            </a:r>
          </a:p>
          <a:p>
            <a:pPr marL="914400" lvl="2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endParaRPr lang="en-US" sz="2000" kern="0" dirty="0">
              <a:solidFill>
                <a:srgbClr val="000000"/>
              </a:solidFill>
              <a:latin typeface="Calibri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/>
              </a:rPr>
              <a:t>Or navigate directly to: </a:t>
            </a:r>
          </a:p>
          <a:p>
            <a:pPr marL="914400" lvl="2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Calibri"/>
                <a:hlinkClick r:id="rId3"/>
              </a:rPr>
              <a:t>https://www.grants.gov/web/grants/search-grants.html</a:t>
            </a:r>
            <a:endParaRPr lang="en-US" sz="2000" kern="0" dirty="0">
              <a:solidFill>
                <a:srgbClr val="000000"/>
              </a:solidFill>
              <a:latin typeface="Calibri"/>
            </a:endParaRPr>
          </a:p>
          <a:p>
            <a:pPr marL="914400" lvl="2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endParaRPr lang="en-US" sz="2000" kern="0" dirty="0">
              <a:solidFill>
                <a:srgbClr val="000000"/>
              </a:solidFill>
              <a:latin typeface="Calibri"/>
            </a:endParaRPr>
          </a:p>
          <a:p>
            <a:pPr marL="914400" lvl="2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endParaRPr lang="en-US" sz="2000" kern="0" dirty="0">
              <a:solidFill>
                <a:srgbClr val="000000"/>
              </a:solidFill>
              <a:latin typeface="Calibri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r>
              <a:rPr lang="en-US" sz="2000" kern="0" dirty="0">
                <a:solidFill>
                  <a:srgbClr val="000000"/>
                </a:solidFill>
                <a:latin typeface="Calibri"/>
              </a:rPr>
              <a:t>DO NOT search through “Find Grants” which is for discretionary awards only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defRPr/>
            </a:pPr>
            <a:endParaRPr lang="en-US" sz="2400" kern="0" dirty="0">
              <a:solidFill>
                <a:srgbClr val="000000"/>
              </a:solidFill>
              <a:latin typeface="Calibri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/>
              </a:rPr>
              <a:t>Applications will be received until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400" kern="0" dirty="0">
                <a:solidFill>
                  <a:srgbClr val="FF0000"/>
                </a:solidFill>
                <a:latin typeface="Calibri"/>
              </a:rPr>
              <a:t>February 11, 2019.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52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32" y="745847"/>
            <a:ext cx="5966460" cy="788670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Submitting Application – Grants.gov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832" y="1534517"/>
            <a:ext cx="5966460" cy="3304761"/>
          </a:xfrm>
        </p:spPr>
        <p:txBody>
          <a:bodyPr>
            <a:norm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To submit the required application package, applicants must:</a:t>
            </a: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Select the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SEARCH GRANTS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tab on the Grants.gov homepage.</a:t>
            </a:r>
          </a:p>
          <a:p>
            <a:pPr marL="0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342900"/>
            <a:fld id="{7F951FB2-FF4F-467D-949B-FBDF6036DA1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342900"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182" t="13015" r="13163"/>
          <a:stretch/>
        </p:blipFill>
        <p:spPr>
          <a:xfrm>
            <a:off x="1444752" y="2279947"/>
            <a:ext cx="5971032" cy="3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6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946666"/>
            <a:ext cx="5966460" cy="531071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Submitting Application – Grants.Gov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184" y="1477736"/>
            <a:ext cx="5966460" cy="3304761"/>
          </a:xfrm>
        </p:spPr>
        <p:txBody>
          <a:bodyPr>
            <a:normAutofit/>
          </a:bodyPr>
          <a:lstStyle/>
          <a:p>
            <a:r>
              <a:rPr lang="en-US" sz="1500" dirty="0"/>
              <a:t>Under the Section, </a:t>
            </a:r>
            <a:r>
              <a:rPr lang="en-US" sz="1500" b="1" dirty="0"/>
              <a:t>Basic Search Criteria</a:t>
            </a:r>
            <a:r>
              <a:rPr lang="en-US" sz="1500" dirty="0"/>
              <a:t>, enter the Funding Opportunity Number:  </a:t>
            </a:r>
            <a:r>
              <a:rPr lang="en-US" sz="1500" b="1" dirty="0"/>
              <a:t>ETA-UIPL-07-19</a:t>
            </a:r>
          </a:p>
          <a:p>
            <a:endParaRPr lang="en-US" sz="1500" b="1" dirty="0"/>
          </a:p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342900"/>
            <a:fld id="{7F951FB2-FF4F-467D-949B-FBDF6036DA1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342900"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471" t="8650" r="27461" b="48448"/>
          <a:stretch/>
        </p:blipFill>
        <p:spPr>
          <a:xfrm>
            <a:off x="1329741" y="2008807"/>
            <a:ext cx="6202904" cy="35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7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857250"/>
            <a:ext cx="5966460" cy="788670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Submitting Application – Grants.Gov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645920"/>
            <a:ext cx="5966460" cy="3304761"/>
          </a:xfrm>
        </p:spPr>
        <p:txBody>
          <a:bodyPr>
            <a:norm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Select the link to the applicable Opportunity Number provided in the search results.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342900"/>
            <a:fld id="{7F951FB2-FF4F-467D-949B-FBDF6036DA1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342900"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35" t="14452" r="26882" b="43534"/>
          <a:stretch/>
        </p:blipFill>
        <p:spPr>
          <a:xfrm>
            <a:off x="1298151" y="2154934"/>
            <a:ext cx="6318206" cy="34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01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-222459"/>
            <a:ext cx="7955280" cy="1051560"/>
          </a:xfrm>
        </p:spPr>
        <p:txBody>
          <a:bodyPr/>
          <a:lstStyle/>
          <a:p>
            <a:r>
              <a:rPr lang="en-US" dirty="0"/>
              <a:t>Submitting Application – Grants.Gov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9566" y="923109"/>
            <a:ext cx="5100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dirty="0"/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61" t="10046" r="26886" b="42729"/>
          <a:stretch/>
        </p:blipFill>
        <p:spPr>
          <a:xfrm>
            <a:off x="457200" y="1417321"/>
            <a:ext cx="8229600" cy="42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52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-190046"/>
            <a:ext cx="7955280" cy="1051560"/>
          </a:xfrm>
        </p:spPr>
        <p:txBody>
          <a:bodyPr/>
          <a:lstStyle/>
          <a:p>
            <a:r>
              <a:rPr lang="en-US" dirty="0"/>
              <a:t>Submitting Application – Grants.Gov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2778"/>
            <a:ext cx="8229600" cy="5133386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column (lower right hand column),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861" t="10046" r="26886" b="42729"/>
          <a:stretch/>
        </p:blipFill>
        <p:spPr>
          <a:xfrm>
            <a:off x="87085" y="1968137"/>
            <a:ext cx="8832027" cy="41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83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52" y="408175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/>
              <a:t>Application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813094"/>
            <a:ext cx="8674769" cy="688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9152" y="989640"/>
            <a:ext cx="8229600" cy="473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400" kern="0" dirty="0">
              <a:solidFill>
                <a:srgbClr val="000000"/>
              </a:solidFill>
              <a:latin typeface="Calibri"/>
            </a:endParaRPr>
          </a:p>
          <a:p>
            <a:pPr marL="469900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400" kern="0" dirty="0">
              <a:solidFill>
                <a:srgbClr val="000000"/>
              </a:solidFill>
              <a:latin typeface="Calibri"/>
            </a:endParaRPr>
          </a:p>
          <a:p>
            <a:pPr marL="469900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 – SF-424 Application for Federal Assistance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 No. 4040-0004 – Expiration Date 12/31/2019</a:t>
            </a:r>
          </a:p>
          <a:p>
            <a:pPr marL="40005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 – SF-424A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OMB No. 4040-0006 – Expiration Date 01/31/2019</a:t>
            </a:r>
          </a:p>
          <a:p>
            <a:pPr marL="469900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Indirect Cost Rate Agreement</a:t>
            </a:r>
          </a:p>
          <a:p>
            <a:pPr marL="469900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 II -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Elements of an Unemployment Insurance Reemployment Services and Eligibility Assessment (RESEA) Grant Proposal Summary</a:t>
            </a:r>
            <a:endParaRPr lang="en-U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400" kern="0" dirty="0">
              <a:solidFill>
                <a:srgbClr val="000000"/>
              </a:solidFill>
              <a:latin typeface="Calibri"/>
            </a:endParaRPr>
          </a:p>
          <a:p>
            <a:pPr marL="469900" lvl="1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400" kern="0" dirty="0">
              <a:solidFill>
                <a:srgbClr val="000000"/>
              </a:solidFill>
              <a:latin typeface="Calibri"/>
            </a:endParaRPr>
          </a:p>
          <a:p>
            <a:pPr marL="869950" lvl="2" indent="-46990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kern="0" dirty="0">
              <a:solidFill>
                <a:srgbClr val="000000"/>
              </a:solidFill>
              <a:latin typeface="Calibri"/>
            </a:endParaRPr>
          </a:p>
          <a:p>
            <a:pPr marL="0" indent="0" fontAlgn="base">
              <a:spcAft>
                <a:spcPct val="0"/>
              </a:spcAft>
              <a:buClr>
                <a:srgbClr val="660000"/>
              </a:buClr>
              <a:buSzPct val="70000"/>
              <a:buFont typeface="Arial" pitchFamily="34" charset="0"/>
              <a:buNone/>
              <a:defRPr/>
            </a:pPr>
            <a:endParaRPr lang="en-US" sz="2000" b="1" kern="0" dirty="0">
              <a:solidFill>
                <a:srgbClr val="420000">
                  <a:lumMod val="90000"/>
                  <a:lumOff val="1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628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SF-424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79" y="550799"/>
            <a:ext cx="8542421" cy="4830763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endParaRPr lang="en-US" sz="2400" dirty="0">
              <a:solidFill>
                <a:srgbClr val="B52F33"/>
              </a:solidFill>
            </a:endParaRPr>
          </a:p>
          <a:p>
            <a:pPr marL="0" lvl="0" indent="0" algn="ctr">
              <a:buNone/>
            </a:pPr>
            <a:endParaRPr lang="en-US" sz="2400" dirty="0">
              <a:solidFill>
                <a:srgbClr val="B52F33"/>
              </a:solidFill>
            </a:endParaRPr>
          </a:p>
          <a:p>
            <a:pPr marL="0" lvl="0" indent="0" algn="ctr">
              <a:buNone/>
            </a:pPr>
            <a:endParaRPr lang="en-US" sz="2400" dirty="0">
              <a:solidFill>
                <a:srgbClr val="B52F33"/>
              </a:solidFill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SF-424: Application for Federal Assistance</a:t>
            </a: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 Applicant must supply their Data Universal Numbering System </a:t>
            </a:r>
          </a:p>
          <a:p>
            <a:pPr marL="457200" lvl="1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 (D-U-N-S) on line 8c.</a:t>
            </a: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Include the announcement number </a:t>
            </a:r>
            <a:r>
              <a:rPr lang="en-US" sz="2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ETA-UIPL-07-19</a:t>
            </a:r>
            <a:r>
              <a:rPr lang="en-US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line 12</a:t>
            </a:r>
          </a:p>
          <a:p>
            <a:pPr marL="40005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Funding Opportunity Number.</a:t>
            </a:r>
          </a:p>
          <a:p>
            <a:pPr marL="40005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Provide the ENTIRE award amount on line 18. (See  Attachment I)</a:t>
            </a:r>
          </a:p>
          <a:p>
            <a:pPr marL="4572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005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r>
              <a:rPr lang="en-US" sz="2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guidance for completing the SF424 is provided in Attachments III and IV in the UIPL.</a:t>
            </a:r>
          </a:p>
          <a:p>
            <a:pPr marL="40005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endParaRPr lang="en-US" sz="2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endParaRPr lang="en-US" sz="2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endParaRPr lang="en-US" sz="2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endParaRPr lang="en-US" sz="2400" kern="0" dirty="0">
              <a:solidFill>
                <a:srgbClr val="000000"/>
              </a:solidFill>
              <a:latin typeface="Calibri"/>
            </a:endParaRPr>
          </a:p>
          <a:p>
            <a:pPr marL="400050" lvl="1" indent="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  <a:defRPr/>
            </a:pPr>
            <a:endParaRPr lang="en-US" sz="2400" kern="0" dirty="0">
              <a:solidFill>
                <a:srgbClr val="000000"/>
              </a:solidFill>
              <a:latin typeface="Calibri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Opening Message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20651" y="2508250"/>
            <a:ext cx="5410200" cy="20701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Gay Gilbert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Administrator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Office of Unemployment Insurance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Employment &amp; Training Administration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U.S. Department of Labor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6916" y="2362200"/>
            <a:ext cx="1615284" cy="2362200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5992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-102960"/>
            <a:ext cx="7955280" cy="1051560"/>
          </a:xfrm>
        </p:spPr>
        <p:txBody>
          <a:bodyPr/>
          <a:lstStyle/>
          <a:p>
            <a:r>
              <a:rPr lang="en-US" dirty="0"/>
              <a:t>SF424A and Indirect Cost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229"/>
            <a:ext cx="8229600" cy="5140868"/>
          </a:xfrm>
        </p:spPr>
        <p:txBody>
          <a:bodyPr>
            <a:normAutofit fontScale="47500" lnSpcReduction="20000"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Budget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SF-424A: Budget Information Form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Indirect Cost Rate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_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Applicants that include indirect costs in the budget must include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either: 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The approved indirect cost rate with a copy of a current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Indirect Cost Rate Agreement (NICRA), a description of the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base used to calculate indirect costs along with the amount of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base, and the total indirect costs requested; OR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For those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applicants that meet the requirements to use the 10 percent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de minimis rate as described in 2 CFR 200.414(f), a description of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the modified total direct cost base (see 2 CFR 200.68 for definition)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used in the calculation along with the amount of the base, and the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total indirect costs requested based on the based on the 10 percent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de minimis rate. 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43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5126"/>
            <a:ext cx="7955280" cy="4406348"/>
          </a:xfrm>
        </p:spPr>
        <p:txBody>
          <a:bodyPr>
            <a:norm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Attachment II – Elements of an Unemployment Insurance Reemployment Services and Eligibility Assessment (RESEA) Grant Proposal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83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4481117" y="1098456"/>
            <a:ext cx="4724399" cy="57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Grants Management Specialist Contact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b="0" i="0" kern="1200" cap="small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3871517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Chanta Ferrell </a:t>
            </a:r>
          </a:p>
          <a:p>
            <a:r>
              <a:rPr lang="en-US" dirty="0"/>
              <a:t>Grants Management Specialist</a:t>
            </a:r>
          </a:p>
          <a:p>
            <a:r>
              <a:rPr lang="en-US" dirty="0"/>
              <a:t>Ferrell.Chanta@dol.gov</a:t>
            </a:r>
          </a:p>
          <a:p>
            <a:r>
              <a:rPr lang="en-US" dirty="0"/>
              <a:t>(202) 693-3622</a:t>
            </a:r>
          </a:p>
        </p:txBody>
      </p:sp>
    </p:spTree>
    <p:extLst>
      <p:ext uri="{BB962C8B-B14F-4D97-AF65-F5344CB8AC3E}">
        <p14:creationId xmlns:p14="http://schemas.microsoft.com/office/powerpoint/2010/main" val="2349719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b="1" u="sng" dirty="0"/>
              <a:t>RESEA Submissions:  Due February 11</a:t>
            </a:r>
            <a:r>
              <a:rPr lang="en-US" sz="2300" b="1" u="sng" baseline="30000" dirty="0"/>
              <a:t>th</a:t>
            </a:r>
            <a:r>
              <a:rPr lang="en-US" sz="2300" b="1" u="sng" dirty="0"/>
              <a:t> via grants.gov</a:t>
            </a:r>
            <a:endParaRPr lang="en-US" sz="2300" dirty="0"/>
          </a:p>
          <a:p>
            <a:pPr>
              <a:spcAft>
                <a:spcPts val="0"/>
              </a:spcAft>
            </a:pPr>
            <a:r>
              <a:rPr lang="en-US" sz="2300" dirty="0"/>
              <a:t>Webinar: Evaluation Information and Resources for RESEA Programs – Tuesday, January 22</a:t>
            </a:r>
            <a:r>
              <a:rPr lang="en-US" sz="2300" baseline="30000" dirty="0"/>
              <a:t>nd</a:t>
            </a:r>
            <a:r>
              <a:rPr lang="en-US" sz="2300" dirty="0"/>
              <a:t> </a:t>
            </a:r>
          </a:p>
          <a:p>
            <a:pPr lvl="1"/>
            <a:r>
              <a:rPr lang="en-US" sz="2100" dirty="0"/>
              <a:t>Overview of RESEA evaluation </a:t>
            </a:r>
          </a:p>
          <a:p>
            <a:pPr lvl="1"/>
            <a:r>
              <a:rPr lang="en-US" sz="2100" dirty="0"/>
              <a:t>More on evaluation resources and tools, including the CLEAR evaluation resources and WIOA TA tools</a:t>
            </a:r>
          </a:p>
          <a:p>
            <a:pPr lvl="1"/>
            <a:r>
              <a:rPr lang="en-US" sz="2100" dirty="0"/>
              <a:t>Deeper dive into the evidence base</a:t>
            </a:r>
          </a:p>
          <a:p>
            <a:pPr lvl="1"/>
            <a:r>
              <a:rPr lang="en-US" sz="2100" dirty="0"/>
              <a:t>Hearing from you about what you need from the evaluation 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33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Public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RESEA State Plan Information Collection Request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Formula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Performance Measures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69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25" y="1255939"/>
            <a:ext cx="3697604" cy="5165726"/>
          </a:xfrm>
        </p:spPr>
        <p:txBody>
          <a:bodyPr/>
          <a:lstStyle/>
          <a:p>
            <a:r>
              <a:rPr lang="en-US" dirty="0"/>
              <a:t>Lawrence Burns</a:t>
            </a:r>
          </a:p>
          <a:p>
            <a:pPr lvl="1"/>
            <a:r>
              <a:rPr lang="en-US" dirty="0"/>
              <a:t>Reemployment Coordinator</a:t>
            </a:r>
          </a:p>
          <a:p>
            <a:pPr lvl="2"/>
            <a:r>
              <a:rPr lang="en-US" dirty="0"/>
              <a:t>U.S. DOL, Office of Unemployment Insurance</a:t>
            </a:r>
          </a:p>
          <a:p>
            <a:pPr lvl="3"/>
            <a:r>
              <a:rPr lang="en-US" dirty="0">
                <a:hlinkClick r:id="rId2"/>
              </a:rPr>
              <a:t>Burns.Lawrence@dol.gov</a:t>
            </a:r>
            <a:endParaRPr lang="en-US" dirty="0"/>
          </a:p>
          <a:p>
            <a:r>
              <a:rPr lang="en-US" dirty="0"/>
              <a:t>Megan E. Lizik</a:t>
            </a:r>
          </a:p>
          <a:p>
            <a:pPr lvl="1"/>
            <a:r>
              <a:rPr lang="en-US" dirty="0"/>
              <a:t>Senior Evaluation Specialist and Project Officer for RESEA Evaluation</a:t>
            </a:r>
          </a:p>
          <a:p>
            <a:pPr lvl="2"/>
            <a:r>
              <a:rPr lang="en-US" dirty="0"/>
              <a:t>U.S. DOL, Chief Evaluation Office</a:t>
            </a:r>
          </a:p>
          <a:p>
            <a:pPr lvl="3"/>
            <a:r>
              <a:rPr lang="en-US" dirty="0">
                <a:hlinkClick r:id="rId3"/>
              </a:rPr>
              <a:t>Lizik.megan@dol.gov</a:t>
            </a:r>
            <a:r>
              <a:rPr lang="en-US" dirty="0"/>
              <a:t> </a:t>
            </a:r>
          </a:p>
          <a:p>
            <a:r>
              <a:rPr lang="en-US" dirty="0"/>
              <a:t>Gloria Salas-Kos</a:t>
            </a:r>
          </a:p>
          <a:p>
            <a:pPr lvl="1"/>
            <a:r>
              <a:rPr lang="en-US" dirty="0"/>
              <a:t>Senior Evaluation Program Analyst</a:t>
            </a:r>
          </a:p>
          <a:p>
            <a:pPr lvl="2"/>
            <a:r>
              <a:rPr lang="en-US" dirty="0"/>
              <a:t>U.S. DOL, Office of Policy Development and Research</a:t>
            </a:r>
          </a:p>
          <a:p>
            <a:pPr lvl="3"/>
            <a:r>
              <a:rPr lang="en-US" dirty="0"/>
              <a:t>Salas-Kos.Gloria@dol.gov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6655AE-0E41-40F7-9B01-7910F8654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>
            <a:normAutofit/>
          </a:bodyPr>
          <a:lstStyle/>
          <a:p>
            <a:r>
              <a:rPr lang="en-US" dirty="0"/>
              <a:t>Short Overview of Bipartisan Budget Act of 2018</a:t>
            </a:r>
          </a:p>
          <a:p>
            <a:pPr marL="347663" indent="-347663"/>
            <a:r>
              <a:rPr lang="en-US" dirty="0"/>
              <a:t>Walk-Through of FY 2019 RESEA Operating Guidance (</a:t>
            </a:r>
            <a:r>
              <a:rPr lang="en-US" dirty="0">
                <a:hlinkClick r:id="rId3"/>
              </a:rPr>
              <a:t>UIPL 7-19</a:t>
            </a:r>
            <a:r>
              <a:rPr lang="en-US" dirty="0"/>
              <a:t>)</a:t>
            </a:r>
          </a:p>
          <a:p>
            <a:r>
              <a:rPr lang="en-US" dirty="0"/>
              <a:t>Available Tools and Resources</a:t>
            </a:r>
          </a:p>
          <a:p>
            <a:r>
              <a:rPr lang="en-US" dirty="0"/>
              <a:t>Introduction to Grants.gov</a:t>
            </a:r>
          </a:p>
          <a:p>
            <a:r>
              <a:rPr lang="en-US" dirty="0"/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BB858-8DE4-4D76-82D3-AAAD52295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0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RESEA Legislation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21021" y="2769815"/>
            <a:ext cx="7269574" cy="2550296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Bipartisan Budget Act of 2018 (BBA)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Social Security Act (SSA), Section 306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Consolidated Appropriations Act of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Department of Defense and Labor, Health, and Human Services, and Education Act, 2019 and Continuing Appropriations Act, 2019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60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6270" y="159386"/>
            <a:ext cx="7955280" cy="1051560"/>
          </a:xfrm>
        </p:spPr>
        <p:txBody>
          <a:bodyPr>
            <a:normAutofit/>
          </a:bodyPr>
          <a:lstStyle/>
          <a:p>
            <a:r>
              <a:rPr lang="en-US" dirty="0"/>
              <a:t>Laws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51510" y="1496295"/>
            <a:ext cx="7955280" cy="4406348"/>
          </a:xfrm>
        </p:spPr>
        <p:txBody>
          <a:bodyPr>
            <a:normAutofit/>
          </a:bodyPr>
          <a:lstStyle/>
          <a:p>
            <a:r>
              <a:rPr lang="en-US" dirty="0"/>
              <a:t>Bipartisan Budget Act of 2018 (BBA) enacted new Section 306 of the Social Security Act (SSA)</a:t>
            </a:r>
          </a:p>
          <a:p>
            <a:pPr lvl="1"/>
            <a:r>
              <a:rPr lang="en-US" dirty="0"/>
              <a:t>Establishes a permanent authorization for the RESEA program</a:t>
            </a:r>
          </a:p>
          <a:p>
            <a:pPr lvl="1"/>
            <a:r>
              <a:rPr lang="en-US" dirty="0"/>
              <a:t>Maintains RESEA as a voluntary program</a:t>
            </a:r>
          </a:p>
          <a:p>
            <a:pPr lvl="1"/>
            <a:r>
              <a:rPr lang="en-US" dirty="0"/>
              <a:t>Requires a tiered-evidence approach</a:t>
            </a:r>
          </a:p>
          <a:p>
            <a:pPr lvl="1"/>
            <a:r>
              <a:rPr lang="en-US" dirty="0"/>
              <a:t>Phased implementation starting at enactment</a:t>
            </a:r>
          </a:p>
          <a:p>
            <a:pPr lvl="1"/>
            <a:r>
              <a:rPr lang="en-US" dirty="0"/>
              <a:t>Includes multiple new program requirements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75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BBA/SSA: New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of evidence-based strategies or required evaluations.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Increased state discretion in participant selection.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Submission and approval of annual RESEA state plan (FY 2020)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Formula allocation of funding and new funding requirements (FY 2021)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3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487B74-92EE-41C9-96F9-4C2A8F95D158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90525" y="1656989"/>
            <a:ext cx="8307704" cy="4330415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6800" dirty="0">
                <a:latin typeface="+mn-lt"/>
                <a:cs typeface="+mn-cs"/>
              </a:rPr>
              <a:t>“To improve employment outcomes and reduce benefit duration, or that the intervention or service delivery strategy are being evaluated to determine their effectiveness in achieving these goals.</a:t>
            </a:r>
          </a:p>
          <a:p>
            <a:pPr marL="514350" indent="-514350">
              <a:lnSpc>
                <a:spcPct val="11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6800" dirty="0">
                <a:latin typeface="+mn-lt"/>
                <a:cs typeface="+mn-cs"/>
              </a:rPr>
              <a:t>To strengthen program integrity and reduce improper payments of unemployment compensation.</a:t>
            </a:r>
          </a:p>
          <a:p>
            <a:pPr marL="514350" indent="-514350">
              <a:lnSpc>
                <a:spcPct val="11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6800" dirty="0">
                <a:latin typeface="+mn-lt"/>
                <a:cs typeface="+mn-cs"/>
              </a:rPr>
              <a:t>To promote integration with the vision of the Workforce Innovation and Opportunity Act. </a:t>
            </a:r>
          </a:p>
          <a:p>
            <a:pPr marL="514350" indent="-514350">
              <a:lnSpc>
                <a:spcPct val="11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6800" dirty="0">
                <a:latin typeface="+mn-lt"/>
                <a:cs typeface="+mn-cs"/>
              </a:rPr>
              <a:t>Establish RESEA as an entry point to other workforce system partners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98836-9ABF-4E10-896A-C24724D63955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A2D095-79B2-48E6-B1BB-FC18BA88E04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06980" y="119319"/>
            <a:ext cx="6191249" cy="862470"/>
          </a:xfrm>
        </p:spPr>
        <p:txBody>
          <a:bodyPr>
            <a:normAutofit fontScale="90000"/>
          </a:bodyPr>
          <a:lstStyle/>
          <a:p>
            <a:pPr algn="r"/>
            <a:r>
              <a:rPr lang="en-US" sz="3400" dirty="0"/>
              <a:t>Social Security Act (SSA) </a:t>
            </a:r>
            <a:br>
              <a:rPr lang="en-US" sz="3400" dirty="0"/>
            </a:br>
            <a:r>
              <a:rPr lang="en-US" sz="3400" dirty="0"/>
              <a:t>Section 306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14C678D-0F44-426D-9408-B3BC89B9407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90525" y="500843"/>
            <a:ext cx="6191249" cy="8624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i="0" u="none" kern="120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2"/>
                </a:solidFill>
                <a:latin typeface="+mn-lt"/>
              </a:rPr>
              <a:t>RESEA Goals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15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482&quot;&gt;&lt;object type=&quot;3&quot; unique_id=&quot;10484&quot;&gt;&lt;property id=&quot;20148&quot; value=&quot;5&quot;/&gt;&lt;property id=&quot;20300&quot; value=&quot;Slide 2 - &amp;quot;Reemployment Services and Eligibility Assessment Grants (RESEA)&amp;quot;&quot;/&gt;&lt;property id=&quot;20307&quot; value=&quot;289&quot;/&gt;&lt;/object&gt;&lt;object type=&quot;3&quot; unique_id=&quot;10487&quot;&gt;&lt;property id=&quot;20148&quot; value=&quot;5&quot;/&gt;&lt;property id=&quot;20300&quot; value=&quot;Slide 3&quot;/&gt;&lt;property id=&quot;20307&quot; value=&quot;274&quot;/&gt;&lt;/object&gt;&lt;object type=&quot;3&quot; unique_id=&quot;10489&quot;&gt;&lt;property id=&quot;20148&quot; value=&quot;5&quot;/&gt;&lt;property id=&quot;20300&quot; value=&quot;Slide 1&quot;/&gt;&lt;property id=&quot;20307&quot; value=&quot;272&quot;/&gt;&lt;/object&gt;&lt;object type=&quot;3&quot; unique_id=&quot;10502&quot;&gt;&lt;property id=&quot;20148&quot; value=&quot;5&quot;/&gt;&lt;property id=&quot;20300&quot; value=&quot;Slide 45&quot;/&gt;&lt;property id=&quot;20307&quot; value=&quot;281&quot;/&gt;&lt;/object&gt;&lt;object type=&quot;3&quot; unique_id=&quot;10503&quot;&gt;&lt;property id=&quot;20148&quot; value=&quot;5&quot;/&gt;&lt;property id=&quot;20300&quot; value=&quot;Slide 46&quot;/&gt;&lt;property id=&quot;20307&quot; value=&quot;275&quot;/&gt;&lt;/object&gt;&lt;object type=&quot;3&quot; unique_id=&quot;10670&quot;&gt;&lt;property id=&quot;20148&quot; value=&quot;5&quot;/&gt;&lt;property id=&quot;20300&quot; value=&quot;Slide 6 - &amp;quot;RESEA Legislation&amp;quot;&quot;/&gt;&lt;property id=&quot;20307&quot; value=&quot;290&quot;/&gt;&lt;/object&gt;&lt;object type=&quot;3&quot; unique_id=&quot;10671&quot;&gt;&lt;property id=&quot;20148&quot; value=&quot;5&quot;/&gt;&lt;property id=&quot;20300&quot; value=&quot;Slide 7 - &amp;quot;Laws You Should Know&amp;quot;&quot;/&gt;&lt;property id=&quot;20307&quot; value=&quot;307&quot;/&gt;&lt;/object&gt;&lt;object type=&quot;3&quot; unique_id=&quot;10672&quot;&gt;&lt;property id=&quot;20148&quot; value=&quot;5&quot;/&gt;&lt;property id=&quot;20300&quot; value=&quot;Slide 10 - &amp;quot;Laws You Should Know&amp;quot;&quot;/&gt;&lt;property id=&quot;20307&quot; value=&quot;308&quot;/&gt;&lt;/object&gt;&lt;object type=&quot;3&quot; unique_id=&quot;10673&quot;&gt;&lt;property id=&quot;20148&quot; value=&quot;5&quot;/&gt;&lt;property id=&quot;20300&quot; value=&quot;Slide 9 - &amp;quot;Social Security Act (SSA)  Section 306&amp;quot;&quot;/&gt;&lt;property id=&quot;20307&quot; value=&quot;299&quot;/&gt;&lt;/object&gt;&lt;object type=&quot;3&quot; unique_id=&quot;11071&quot;&gt;&lt;property id=&quot;20148&quot; value=&quot;5&quot;/&gt;&lt;property id=&quot;20300&quot; value=&quot;Slide 4 - &amp;quot;Opening Message&amp;quot;&quot;/&gt;&lt;property id=&quot;20307&quot; value=&quot;304&quot;/&gt;&lt;/object&gt;&lt;object type=&quot;3&quot; unique_id=&quot;11072&quot;&gt;&lt;property id=&quot;20148&quot; value=&quot;5&quot;/&gt;&lt;property id=&quot;20300&quot; value=&quot;Slide 5&quot;/&gt;&lt;property id=&quot;20307&quot; value=&quot;316&quot;/&gt;&lt;/object&gt;&lt;object type=&quot;3&quot; unique_id=&quot;11073&quot;&gt;&lt;property id=&quot;20148&quot; value=&quot;5&quot;/&gt;&lt;property id=&quot;20300&quot; value=&quot;Slide 8 - &amp;quot;BBA/SSA: New Requirements &amp;quot;&quot;/&gt;&lt;property id=&quot;20307&quot; value=&quot;335&quot;/&gt;&lt;/object&gt;&lt;object type=&quot;3&quot; unique_id=&quot;11074&quot;&gt;&lt;property id=&quot;20148&quot; value=&quot;5&quot;/&gt;&lt;property id=&quot;20300&quot; value=&quot;Slide 11 - &amp;quot;Funding and  Award Limits&amp;quot;&quot;/&gt;&lt;property id=&quot;20307&quot; value=&quot;318&quot;/&gt;&lt;/object&gt;&lt;object type=&quot;3&quot; unique_id=&quot;11075&quot;&gt;&lt;property id=&quot;20148&quot; value=&quot;5&quot;/&gt;&lt;property id=&quot;20300&quot; value=&quot;Slide 12 - &amp;quot;Implementation of Evidence-Based Strategies and Evaluation Requirements&amp;quot;&quot;/&gt;&lt;property id=&quot;20307&quot; value=&quot;317&quot;/&gt;&lt;/object&gt;&lt;object type=&quot;3&quot; unique_id=&quot;11076&quot;&gt;&lt;property id=&quot;20148&quot; value=&quot;5&quot;/&gt;&lt;property id=&quot;20300&quot; value=&quot;Slide 13 - &amp;quot;Evidence-Based Strategies and Evaluation Requirements&amp;amp;#x09;&amp;quot;&quot;/&gt;&lt;property id=&quot;20307&quot; value=&quot;331&quot;/&gt;&lt;/object&gt;&lt;object type=&quot;3&quot; unique_id=&quot;11077&quot;&gt;&lt;property id=&quot;20148&quot; value=&quot;5&quot;/&gt;&lt;property id=&quot;20300&quot; value=&quot;Slide 14 - &amp;quot;Evidence-Based Strategies and Evaluation Requirements-Cont.&amp;amp;#x09;&amp;quot;&quot;/&gt;&lt;property id=&quot;20307&quot; value=&quot;336&quot;/&gt;&lt;/object&gt;&lt;object type=&quot;3&quot; unique_id=&quot;11078&quot;&gt;&lt;property id=&quot;20148&quot; value=&quot;5&quot;/&gt;&lt;property id=&quot;20300&quot; value=&quot;Slide 15 - &amp;quot;Formula Allocation and Funding Requirements&amp;quot;&quot;/&gt;&lt;property id=&quot;20307&quot; value=&quot;337&quot;/&gt;&lt;/object&gt;&lt;object type=&quot;3&quot; unique_id=&quot;11079&quot;&gt;&lt;property id=&quot;20148&quot; value=&quot;5&quot;/&gt;&lt;property id=&quot;20300&quot; value=&quot;Slide 16 - &amp;quot;Evaluation Resources&amp;quot;&quot;/&gt;&lt;property id=&quot;20307&quot; value=&quot;338&quot;/&gt;&lt;/object&gt;&lt;object type=&quot;3&quot; unique_id=&quot;11080&quot;&gt;&lt;property id=&quot;20148&quot; value=&quot;5&quot;/&gt;&lt;property id=&quot;20300&quot; value=&quot;Slide 17 - &amp;quot;About the RESEA Evaluation&amp;quot;&quot;/&gt;&lt;property id=&quot;20307&quot; value=&quot;346&quot;/&gt;&lt;/object&gt;&lt;object type=&quot;3&quot; unique_id=&quot;11081&quot;&gt;&lt;property id=&quot;20148&quot; value=&quot;5&quot;/&gt;&lt;property id=&quot;20300&quot; value=&quot;Slide 18 - &amp;quot;Clearinghouse for Labor Evaluation and Research (CLEAR)&amp;quot;&quot;/&gt;&lt;property id=&quot;20307&quot; value=&quot;339&quot;/&gt;&lt;/object&gt;&lt;object type=&quot;3&quot; unique_id=&quot;11082&quot;&gt;&lt;property id=&quot;20148&quot; value=&quot;5&quot;/&gt;&lt;property id=&quot;20300&quot; value=&quot;Slide 19 - &amp;quot;CLEAR Reemployment Topic Area&amp;quot;&quot;/&gt;&lt;property id=&quot;20307&quot; value=&quot;340&quot;/&gt;&lt;/object&gt;&lt;object type=&quot;3&quot; unique_id=&quot;11083&quot;&gt;&lt;property id=&quot;20148&quot; value=&quot;5&quot;/&gt;&lt;property id=&quot;20300&quot; value=&quot;Slide 20 - &amp;quot;Other CLEAR Resources&amp;quot;&quot;/&gt;&lt;property id=&quot;20307&quot; value=&quot;341&quot;/&gt;&lt;/object&gt;&lt;object type=&quot;3&quot; unique_id=&quot;11084&quot;&gt;&lt;property id=&quot;20148&quot; value=&quot;5&quot;/&gt;&lt;property id=&quot;20300&quot; value=&quot;Slide 21 - &amp;quot;WorkforceGPS Evaluation Tools and Resources&amp;quot;&quot;/&gt;&lt;property id=&quot;20307&quot; value=&quot;342&quot;/&gt;&lt;/object&gt;&lt;object type=&quot;3&quot; unique_id=&quot;11085&quot;&gt;&lt;property id=&quot;20148&quot; value=&quot;5&quot;/&gt;&lt;property id=&quot;20300&quot; value=&quot;Slide 22 - &amp;quot;WIOA Evaluation TA Tools&amp;quot;&quot;/&gt;&lt;property id=&quot;20307&quot; value=&quot;343&quot;/&gt;&lt;/object&gt;&lt;object type=&quot;3&quot; unique_id=&quot;11086&quot;&gt;&lt;property id=&quot;20148&quot; value=&quot;5&quot;/&gt;&lt;property id=&quot;20300&quot; value=&quot;Slide 23 - &amp;quot;General Program Requirements&amp;quot;&quot;/&gt;&lt;property id=&quot;20307&quot; value=&quot;328&quot;/&gt;&lt;/object&gt;&lt;object type=&quot;3&quot; unique_id=&quot;11087&quot;&gt;&lt;property id=&quot;20148&quot; value=&quot;5&quot;/&gt;&lt;property id=&quot;20300&quot; value=&quot;Slide 24 - &amp;quot;Targeted Claimant Population&amp;quot;&quot;/&gt;&lt;property id=&quot;20307&quot; value=&quot;323&quot;/&gt;&lt;/object&gt;&lt;object type=&quot;3&quot; unique_id=&quot;11088&quot;&gt;&lt;property id=&quot;20148&quot; value=&quot;5&quot;/&gt;&lt;property id=&quot;20300&quot; value=&quot;Slide 25 - &amp;quot;Worker Profiling and Reemployment Service Program (WPRS) Considerations&amp;quot;&quot;/&gt;&lt;property id=&quot;20307&quot; value=&quot;324&quot;/&gt;&lt;/object&gt;&lt;object type=&quot;3&quot; unique_id=&quot;11089&quot;&gt;&lt;property id=&quot;20148&quot; value=&quot;5&quot;/&gt;&lt;property id=&quot;20300&quot; value=&quot;Slide 26 - &amp;quot;RESEA Required Services&amp;quot;&quot;/&gt;&lt;property id=&quot;20307&quot; value=&quot;325&quot;/&gt;&lt;/object&gt;&lt;object type=&quot;3&quot; unique_id=&quot;11090&quot;&gt;&lt;property id=&quot;20148&quot; value=&quot;5&quot;/&gt;&lt;property id=&quot;20300&quot; value=&quot;Slide 27 - &amp;quot;General Program Requirements (Caps &amp;amp; Limits)&amp;quot;&quot;/&gt;&lt;property id=&quot;20307&quot; value=&quot;348&quot;/&gt;&lt;/object&gt;&lt;object type=&quot;3&quot; unique_id=&quot;11091&quot;&gt;&lt;property id=&quot;20148&quot; value=&quot;5&quot;/&gt;&lt;property id=&quot;20300&quot; value=&quot;Slide 28 - &amp;quot;General Program Requirements&amp;quot;&quot;/&gt;&lt;property id=&quot;20307&quot; value=&quot;349&quot;/&gt;&lt;/object&gt;&lt;object type=&quot;3&quot; unique_id=&quot;11092&quot;&gt;&lt;property id=&quot;20148&quot; value=&quot;5&quot;/&gt;&lt;property id=&quot;20300&quot; value=&quot;Slide 29 - &amp;quot;Performance Reporting&amp;quot;&quot;/&gt;&lt;property id=&quot;20307&quot; value=&quot;350&quot;/&gt;&lt;/object&gt;&lt;object type=&quot;3&quot; unique_id=&quot;11093&quot;&gt;&lt;property id=&quot;20148&quot; value=&quot;5&quot;/&gt;&lt;property id=&quot;20300&quot; value=&quot;Slide 30 - &amp;quot;Application Submission Requirements&amp;quot;&quot;/&gt;&lt;property id=&quot;20307&quot; value=&quot;321&quot;/&gt;&lt;/object&gt;&lt;object type=&quot;3&quot; unique_id=&quot;11094&quot;&gt;&lt;property id=&quot;20148&quot; value=&quot;5&quot;/&gt;&lt;property id=&quot;20300&quot; value=&quot;Slide 31 - &amp;quot;Application Submission Process&amp;quot;&quot;/&gt;&lt;property id=&quot;20307&quot; value=&quot;351&quot;/&gt;&lt;/object&gt;&lt;object type=&quot;3&quot; unique_id=&quot;11095&quot;&gt;&lt;property id=&quot;20148&quot; value=&quot;5&quot;/&gt;&lt;property id=&quot;20300&quot; value=&quot;Slide 32 - &amp;quot;Application Submission Process&amp;quot;&quot;/&gt;&lt;property id=&quot;20307&quot; value=&quot;352&quot;/&gt;&lt;/object&gt;&lt;object type=&quot;3&quot; unique_id=&quot;11099&quot;&gt;&lt;property id=&quot;20148&quot; value=&quot;5&quot;/&gt;&lt;property id=&quot;20300&quot; value=&quot;Slide 36 - &amp;quot;Submitting Application – Grants.Gov&amp;quot;&quot;/&gt;&lt;property id=&quot;20307&quot; value=&quot;356&quot;/&gt;&lt;/object&gt;&lt;object type=&quot;3&quot; unique_id=&quot;11100&quot;&gt;&lt;property id=&quot;20148&quot; value=&quot;5&quot;/&gt;&lt;property id=&quot;20300&quot; value=&quot;Slide 37 - &amp;quot;Submitting Application – Grants.Gov&amp;quot;&quot;/&gt;&lt;property id=&quot;20307&quot; value=&quot;357&quot;/&gt;&lt;/object&gt;&lt;object type=&quot;3&quot; unique_id=&quot;11101&quot;&gt;&lt;property id=&quot;20148&quot; value=&quot;5&quot;/&gt;&lt;property id=&quot;20300&quot; value=&quot;Slide 38 - &amp;quot;Application Requirements&amp;quot;&quot;/&gt;&lt;property id=&quot;20307&quot; value=&quot;359&quot;/&gt;&lt;/object&gt;&lt;object type=&quot;3&quot; unique_id=&quot;11102&quot;&gt;&lt;property id=&quot;20148&quot; value=&quot;5&quot;/&gt;&lt;property id=&quot;20300&quot; value=&quot;Slide 39 - &amp;quot;SF-424 &amp;quot;&quot;/&gt;&lt;property id=&quot;20307&quot; value=&quot;360&quot;/&gt;&lt;/object&gt;&lt;object type=&quot;3&quot; unique_id=&quot;11103&quot;&gt;&lt;property id=&quot;20148&quot; value=&quot;5&quot;/&gt;&lt;property id=&quot;20300&quot; value=&quot;Slide 40 - &amp;quot;SF424A and Indirect Cost Rate&amp;quot;&quot;/&gt;&lt;property id=&quot;20307&quot; value=&quot;361&quot;/&gt;&lt;/object&gt;&lt;object type=&quot;3&quot; unique_id=&quot;11104&quot;&gt;&lt;property id=&quot;20148&quot; value=&quot;5&quot;/&gt;&lt;property id=&quot;20300&quot; value=&quot;Slide 41 - &amp;quot;Attachment II&amp;quot;&quot;/&gt;&lt;property id=&quot;20307&quot; value=&quot;362&quot;/&gt;&lt;/object&gt;&lt;object type=&quot;3&quot; unique_id=&quot;11105&quot;&gt;&lt;property id=&quot;20148&quot; value=&quot;5&quot;/&gt;&lt;property id=&quot;20300&quot; value=&quot;Slide 42 - &amp;quot;Grants Management Specialist Contact&amp;quot;&quot;/&gt;&lt;property id=&quot;20307&quot; value=&quot;363&quot;/&gt;&lt;/object&gt;&lt;object type=&quot;3&quot; unique_id=&quot;11106&quot;&gt;&lt;property id=&quot;20148&quot; value=&quot;5&quot;/&gt;&lt;property id=&quot;20300&quot; value=&quot;Slide 43 - &amp;quot;Important Dates&amp;quot;&quot;/&gt;&lt;property id=&quot;20307&quot; value=&quot;344&quot;/&gt;&lt;/object&gt;&lt;object type=&quot;3&quot; unique_id=&quot;11107&quot;&gt;&lt;property id=&quot;20148&quot; value=&quot;5&quot;/&gt;&lt;property id=&quot;20300&quot; value=&quot;Slide 44 - &amp;quot;Opportunities for Public Comment&amp;quot;&quot;/&gt;&lt;property id=&quot;20307&quot; value=&quot;347&quot;/&gt;&lt;/object&gt;&lt;object type=&quot;3&quot; unique_id=&quot;11378&quot;&gt;&lt;property id=&quot;20148&quot; value=&quot;5&quot;/&gt;&lt;property id=&quot;20300&quot; value=&quot;Slide 33 - &amp;quot;Submitting Application – Grants.gov&amp;quot;&quot;/&gt;&lt;property id=&quot;20307&quot; value=&quot;364&quot;/&gt;&lt;/object&gt;&lt;object type=&quot;3&quot; unique_id=&quot;11379&quot;&gt;&lt;property id=&quot;20148&quot; value=&quot;5&quot;/&gt;&lt;property id=&quot;20300&quot; value=&quot;Slide 34 - &amp;quot;Submitting Application – Grants.Gov&amp;quot;&quot;/&gt;&lt;property id=&quot;20307&quot; value=&quot;365&quot;/&gt;&lt;/object&gt;&lt;object type=&quot;3&quot; unique_id=&quot;11380&quot;&gt;&lt;property id=&quot;20148&quot; value=&quot;5&quot;/&gt;&lt;property id=&quot;20300&quot; value=&quot;Slide 35 - &amp;quot;Submitting Application – Grants.Gov&amp;quot;&quot;/&gt;&lt;property id=&quot;20307&quot; value=&quot;366&quot;/&gt;&lt;/object&gt;&lt;/object&gt;&lt;object type=&quot;8&quot; unique_id=&quot;1052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B1433FB1-5B94-475F-8969-A78DB5492DC8}_5.png&quot;/&gt;&lt;left val=&quot;644&quot;/&gt;&lt;top val=&quot;499&quot;/&gt;&lt;width val=&quot;61&quot;/&gt;&lt;height val=&quot;32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AE1597D-4688-4154-9270-87A6A1BD1961}&quot;/&gt;&lt;isInvalidForFieldText val=&quot;0&quot;/&gt;&lt;Image&gt;&lt;filename val=&quot;C:\Users\jvehlow\AppData\Local\Temp\PR\data\asimages\{FAE1597D-4688-4154-9270-87A6A1BD1961}_6.png&quot;/&gt;&lt;left val=&quot;49&quot;/&gt;&lt;top val=&quot;12&quot;/&gt;&lt;width val=&quot;627&quot;/&gt;&lt;height val=&quot;84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44&quot;/&gt;&lt;lineCharCount val=&quot;43&quot;/&gt;&lt;lineCharCount val=&quot;6&quot;/&gt;&lt;lineCharCount val=&quot;46&quot;/&gt;&lt;lineCharCount val=&quot;14&quot;/&gt;&lt;lineCharCount val=&quot;39&quot;/&gt;&lt;lineCharCount val=&quot;48&quot;/&gt;&lt;lineCharCount val=&quot;33&quot;/&gt;&lt;lineCharCount val=&quot;36&quot;/&gt;&lt;lineCharCount val=&quot;44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8186AAF4-5090-4BCD-A25F-49B0FD98093F}_6.png&quot;/&gt;&lt;left val=&quot;43&quot;/&gt;&lt;top val=&quot;109&quot;/&gt;&lt;width val=&quot;634&quot;/&gt;&lt;height val=&quot;35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8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0&quot;/&gt;&lt;lineCharCount val=&quot;60&quot;/&gt;&lt;lineCharCount val=&quot;51&quot;/&gt;&lt;lineCharCount val=&quot;61&quot;/&gt;&lt;lineCharCount val=&quot;29&quot;/&gt;&lt;lineCharCount val=&quot;54&quot;/&gt;&lt;lineCharCount val=&quot;64&quot;/&gt;&lt;lineCharCount val=&quot;21&quot;/&gt;&lt;lineCharCount val=&quot;60&quot;/&gt;&lt;lineCharCount val=&quot;9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FA0A5F8E-AD4C-4C93-B4C6-675776C712FD}_8.png&quot;/&gt;&lt;left val=&quot;22&quot;/&gt;&lt;top val=&quot;142&quot;/&gt;&lt;width val=&quot;666&quot;/&gt;&lt;height val=&quot;32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ADC31A49-6C31-46C0-9B4B-A004C068779D}_8.png&quot;/&gt;&lt;left val=&quot;604&quot;/&gt;&lt;top val=&quot;499&quot;/&gt;&lt;width val=&quot;102&quot;/&gt;&lt;height val=&quot;3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35030C10-C951-421A-BA3E-44B6379BE493}&quot;/&gt;&lt;isInvalidForFieldText val=&quot;0&quot;/&gt;&lt;Image&gt;&lt;filename val=&quot;C:\Users\jvehlow\AppData\Local\Temp\PR\data\asimages\{35030C10-C951-421A-BA3E-44B6379BE493}_8.png&quot;/&gt;&lt;left val=&quot;196&quot;/&gt;&lt;top val=&quot;9&quot;/&gt;&lt;width val=&quot;488&quot;/&gt;&lt;height val=&quot;6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35030C10-C951-421A-BA3E-44B6379BE493}&quot;/&gt;&lt;isInvalidForFieldText val=&quot;0&quot;/&gt;&lt;Image&gt;&lt;filename val=&quot;C:\Users\jvehlow\AppData\Local\Temp\PR\data\asimages\{35030C10-C951-421A-BA3E-44B6379BE493}_8.png&quot;/&gt;&lt;left val=&quot;196&quot;/&gt;&lt;top val=&quot;9&quot;/&gt;&lt;width val=&quot;488&quot;/&gt;&lt;height val=&quot;69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7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91C84D98-EABD-4084-AAD3-B78A15805FA9}&quot;/&gt;&lt;isInvalidForFieldText val=&quot;0&quot;/&gt;&lt;Image&gt;&lt;filename val=&quot;C:\Users\jvehlow\AppData\Local\Temp\PR\data\asimages\{91C84D98-EABD-4084-AAD3-B78A15805FA9}_7.png&quot;/&gt;&lt;left val=&quot;49&quot;/&gt;&lt;top val=&quot;12&quot;/&gt;&lt;width val=&quot;627&quot;/&gt;&lt;height val=&quot;84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46&quot;/&gt;&lt;lineCharCount val=&quot;13&quot;/&gt;&lt;lineCharCount val=&quot;37&quot;/&gt;&lt;lineCharCount val=&quot;34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34E6B895-A365-4413-B28A-CB1543C0435C}_7.png&quot;/&gt;&lt;left val=&quot;43&quot;/&gt;&lt;top val=&quot;109&quot;/&gt;&lt;width val=&quot;634&quot;/&gt;&lt;height val=&quot;35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5.PNG&quot;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9&quot;/&gt;&lt;/TableIndex&gt;&lt;/ShapeTextInfo&gt;"/>
  <p:tag name="PRESENTER_SHAPEINFO" val="&lt;ThreeDShapeInfo&gt;&lt;uuid val=&quot;{5E570310-9B8A-4E0E-967B-3A48156DCDEF}&quot;/&gt;&lt;isInvalidForFieldText val=&quot;0&quot;/&gt;&lt;Image&gt;&lt;filename val=&quot;C:\Users\jvehlow\AppData\Local\Temp\PR\data\asimages\{5E570310-9B8A-4E0E-967B-3A48156DCDEF}_5.png&quot;/&gt;&lt;left val=&quot;48&quot;/&gt;&lt;top val=&quot;66&quot;/&gt;&lt;width val=&quot;620&quot;/&gt;&lt;height val=&quot;22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42&quot;/&gt;&lt;lineCharCount val=&quot;41&quot;/&gt;&lt;lineCharCount val=&quot;36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14D4A107-F11F-4B89-9FE6-8254DEEA77A1}_5.png&quot;/&gt;&lt;left val=&quot;41&quot;/&gt;&lt;top val=&quot;309&quot;/&gt;&lt;width val=&quot;627&quot;/&gt;&lt;height val=&quot;16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B1433FB1-5B94-475F-8969-A78DB5492DC8}_5.png&quot;/&gt;&lt;left val=&quot;644&quot;/&gt;&lt;top val=&quot;499&quot;/&gt;&lt;width val=&quot;61&quot;/&gt;&lt;height val=&quot;3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5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9&quot;/&gt;&lt;/TableIndex&gt;&lt;/ShapeTextInfo&gt;"/>
  <p:tag name="PRESENTER_SHAPEINFO" val="&lt;ThreeDShapeInfo&gt;&lt;uuid val=&quot;{5E570310-9B8A-4E0E-967B-3A48156DCDEF}&quot;/&gt;&lt;isInvalidForFieldText val=&quot;0&quot;/&gt;&lt;Image&gt;&lt;filename val=&quot;C:\Users\jvehlow\AppData\Local\Temp\PR\data\asimages\{5E570310-9B8A-4E0E-967B-3A48156DCDEF}_5.png&quot;/&gt;&lt;left val=&quot;48&quot;/&gt;&lt;top val=&quot;66&quot;/&gt;&lt;width val=&quot;620&quot;/&gt;&lt;height val=&quot;22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42&quot;/&gt;&lt;lineCharCount val=&quot;41&quot;/&gt;&lt;lineCharCount val=&quot;36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14D4A107-F11F-4B89-9FE6-8254DEEA77A1}_5.png&quot;/&gt;&lt;left val=&quot;41&quot;/&gt;&lt;top val=&quot;309&quot;/&gt;&lt;width val=&quot;627&quot;/&gt;&lt;height val=&quot;16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B1433FB1-5B94-475F-8969-A78DB5492DC8}_5.png&quot;/&gt;&lt;left val=&quot;644&quot;/&gt;&lt;top val=&quot;499&quot;/&gt;&lt;width val=&quot;61&quot;/&gt;&lt;height val=&quot;3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93B8DBB5-FC65-47F2-93E2-6199A38F9E2E}&quot;/&gt;&lt;isInvalidForFieldText val=&quot;0&quot;/&gt;&lt;Image&gt;&lt;filename val=&quot;C:\Users\jvehlow\AppData\Local\Temp\PR\data\asimages\{93B8DBB5-FC65-47F2-93E2-6199A38F9E2E}_3.png&quot;/&gt;&lt;left val=&quot;49&quot;/&gt;&lt;top val=&quot;28&quot;/&gt;&lt;width val=&quot;627&quot;/&gt;&lt;height val=&quot;84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5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9&quot;/&gt;&lt;/TableIndex&gt;&lt;/ShapeTextInfo&gt;"/>
  <p:tag name="PRESENTER_SHAPEINFO" val="&lt;ThreeDShapeInfo&gt;&lt;uuid val=&quot;{5E570310-9B8A-4E0E-967B-3A48156DCDEF}&quot;/&gt;&lt;isInvalidForFieldText val=&quot;0&quot;/&gt;&lt;Image&gt;&lt;filename val=&quot;C:\Users\jvehlow\AppData\Local\Temp\PR\data\asimages\{5E570310-9B8A-4E0E-967B-3A48156DCDEF}_5.png&quot;/&gt;&lt;left val=&quot;48&quot;/&gt;&lt;top val=&quot;66&quot;/&gt;&lt;width val=&quot;620&quot;/&gt;&lt;height val=&quot;22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42&quot;/&gt;&lt;lineCharCount val=&quot;41&quot;/&gt;&lt;lineCharCount val=&quot;36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14D4A107-F11F-4B89-9FE6-8254DEEA77A1}_5.png&quot;/&gt;&lt;left val=&quot;41&quot;/&gt;&lt;top val=&quot;309&quot;/&gt;&lt;width val=&quot;627&quot;/&gt;&lt;height val=&quot;16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B1433FB1-5B94-475F-8969-A78DB5492DC8}_5.png&quot;/&gt;&lt;left val=&quot;644&quot;/&gt;&lt;top val=&quot;499&quot;/&gt;&lt;width val=&quot;61&quot;/&gt;&lt;height val=&quot;3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5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9&quot;/&gt;&lt;/TableIndex&gt;&lt;/ShapeTextInfo&gt;"/>
  <p:tag name="PRESENTER_SHAPEINFO" val="&lt;ThreeDShapeInfo&gt;&lt;uuid val=&quot;{5E570310-9B8A-4E0E-967B-3A48156DCDEF}&quot;/&gt;&lt;isInvalidForFieldText val=&quot;0&quot;/&gt;&lt;Image&gt;&lt;filename val=&quot;C:\Users\jvehlow\AppData\Local\Temp\PR\data\asimages\{5E570310-9B8A-4E0E-967B-3A48156DCDEF}_5.png&quot;/&gt;&lt;left val=&quot;48&quot;/&gt;&lt;top val=&quot;66&quot;/&gt;&lt;width val=&quot;620&quot;/&gt;&lt;height val=&quot;22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42&quot;/&gt;&lt;lineCharCount val=&quot;41&quot;/&gt;&lt;lineCharCount val=&quot;36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14D4A107-F11F-4B89-9FE6-8254DEEA77A1}_5.png&quot;/&gt;&lt;left val=&quot;41&quot;/&gt;&lt;top val=&quot;309&quot;/&gt;&lt;width val=&quot;627&quot;/&gt;&lt;height val=&quot;16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B1433FB1-5B94-475F-8969-A78DB5492DC8}_5.png&quot;/&gt;&lt;left val=&quot;644&quot;/&gt;&lt;top val=&quot;499&quot;/&gt;&lt;width val=&quot;61&quot;/&gt;&lt;height val=&quot;3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2&quot;/&gt;&lt;lineCharCount val=&quot;14&quot;/&gt;&lt;lineCharCount val=&quot;33&quot;/&gt;&lt;lineCharCount val=&quot;37&quot;/&gt;&lt;lineCharCount val=&quot;24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F97106FD-DE3E-48C8-A3FE-1D8800B26508}_3.png&quot;/&gt;&lt;left val=&quot;199&quot;/&gt;&lt;top val=&quot;189&quot;/&gt;&lt;width val=&quot;433&quot;/&gt;&lt;height val=&quot;17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CDD4BE1C-DE83-498A-BFD4-3F9FAA4BE74B}_3.png&quot;/&gt;&lt;left val=&quot;497&quot;/&gt;&lt;top val=&quot;504&quot;/&gt;&lt;width val=&quot;170&quot;/&gt;&lt;height val=&quot;3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A00BBD-D2B1-45B1-897C-5CE5D5FE5B87}&quot;/&gt;&lt;isInvalidForFieldText val=&quot;0&quot;/&gt;&lt;Image&gt;&lt;filename val=&quot;C:\Users\jvehlow\AppData\Local\Temp\PR\data\asimages\{7FA00BBD-D2B1-45B1-897C-5CE5D5FE5B87}_3.png&quot;/&gt;&lt;left val=&quot;58&quot;/&gt;&lt;top val=&quot;185&quot;/&gt;&lt;width val=&quot;128&quot;/&gt;&lt;height val=&quot;18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5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9&quot;/&gt;&lt;/TableIndex&gt;&lt;/ShapeTextInfo&gt;"/>
  <p:tag name="PRESENTER_SHAPEINFO" val="&lt;ThreeDShapeInfo&gt;&lt;uuid val=&quot;{5E570310-9B8A-4E0E-967B-3A48156DCDEF}&quot;/&gt;&lt;isInvalidForFieldText val=&quot;0&quot;/&gt;&lt;Image&gt;&lt;filename val=&quot;C:\Users\jvehlow\AppData\Local\Temp\PR\data\asimages\{5E570310-9B8A-4E0E-967B-3A48156DCDEF}_5.png&quot;/&gt;&lt;left val=&quot;48&quot;/&gt;&lt;top val=&quot;66&quot;/&gt;&lt;width val=&quot;620&quot;/&gt;&lt;height val=&quot;22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42&quot;/&gt;&lt;lineCharCount val=&quot;41&quot;/&gt;&lt;lineCharCount val=&quot;36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14D4A107-F11F-4B89-9FE6-8254DEEA77A1}_5.png&quot;/&gt;&lt;left val=&quot;41&quot;/&gt;&lt;top val=&quot;309&quot;/&gt;&lt;width val=&quot;627&quot;/&gt;&lt;height val=&quot;165&quot;/&gt;&lt;hasText val=&quot;1&quot;/&gt;&lt;/Image&gt;&lt;/ThreeDShapeInfo&gt;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8619</TotalTime>
  <Words>2547</Words>
  <Application>Microsoft Office PowerPoint</Application>
  <PresentationFormat>On-screen Show (4:3)</PresentationFormat>
  <Paragraphs>424</Paragraphs>
  <Slides>46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Impact</vt:lpstr>
      <vt:lpstr>Segoe UI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Reemployment Services and Eligibility Assessment Grants (RESEA)</vt:lpstr>
      <vt:lpstr>PowerPoint Presentation</vt:lpstr>
      <vt:lpstr>Opening Message</vt:lpstr>
      <vt:lpstr>PowerPoint Presentation</vt:lpstr>
      <vt:lpstr>RESEA Legislation</vt:lpstr>
      <vt:lpstr>Laws You Should Know</vt:lpstr>
      <vt:lpstr>BBA/SSA: New Requirements </vt:lpstr>
      <vt:lpstr>Social Security Act (SSA)  Section 306</vt:lpstr>
      <vt:lpstr>Laws You Should Know</vt:lpstr>
      <vt:lpstr>Funding and  Award Limits</vt:lpstr>
      <vt:lpstr>Implementation of Evidence-Based Strategies and Evaluation Requirements</vt:lpstr>
      <vt:lpstr>Evidence-Based Strategies and Evaluation Requirements </vt:lpstr>
      <vt:lpstr>Evidence-Based Strategies and Evaluation Requirements-Cont. </vt:lpstr>
      <vt:lpstr>Formula Allocation and Funding Requirements</vt:lpstr>
      <vt:lpstr>Evaluation Resources</vt:lpstr>
      <vt:lpstr>About the RESEA Evaluation</vt:lpstr>
      <vt:lpstr>Clearinghouse for Labor Evaluation and Research (CLEAR)</vt:lpstr>
      <vt:lpstr>CLEAR Reemployment Topic Area</vt:lpstr>
      <vt:lpstr>Other CLEAR Resources</vt:lpstr>
      <vt:lpstr>WorkforceGPS Evaluation Tools and Resources</vt:lpstr>
      <vt:lpstr>WIOA Evaluation TA Tools</vt:lpstr>
      <vt:lpstr>General Program Requirements</vt:lpstr>
      <vt:lpstr>Targeted Claimant Population</vt:lpstr>
      <vt:lpstr>Worker Profiling and Reemployment Service Program (WPRS) Considerations</vt:lpstr>
      <vt:lpstr>RESEA Required Services</vt:lpstr>
      <vt:lpstr>General Program Requirements (Caps &amp; Limits)</vt:lpstr>
      <vt:lpstr>General Program Requirements</vt:lpstr>
      <vt:lpstr>Performance Reporting</vt:lpstr>
      <vt:lpstr>Application Submission Requirements</vt:lpstr>
      <vt:lpstr>Application Submission Process</vt:lpstr>
      <vt:lpstr>Application Submission Process</vt:lpstr>
      <vt:lpstr>Submitting Application – Grants.gov</vt:lpstr>
      <vt:lpstr>Submitting Application – Grants.Gov</vt:lpstr>
      <vt:lpstr>Submitting Application – Grants.Gov</vt:lpstr>
      <vt:lpstr>Submitting Application – Grants.Gov</vt:lpstr>
      <vt:lpstr>Submitting Application – Grants.Gov</vt:lpstr>
      <vt:lpstr>Application Requirements</vt:lpstr>
      <vt:lpstr>SF-424 </vt:lpstr>
      <vt:lpstr>SF424A and Indirect Cost Rate</vt:lpstr>
      <vt:lpstr>Attachment II</vt:lpstr>
      <vt:lpstr>Grants Management Specialist Contact</vt:lpstr>
      <vt:lpstr>Important Dates</vt:lpstr>
      <vt:lpstr>Opportunities for Public Comment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273</cp:revision>
  <dcterms:created xsi:type="dcterms:W3CDTF">2017-06-21T17:13:53Z</dcterms:created>
  <dcterms:modified xsi:type="dcterms:W3CDTF">2019-01-17T18:08:10Z</dcterms:modified>
</cp:coreProperties>
</file>