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68" r:id="rId2"/>
    <p:sldMasterId id="2147483691" r:id="rId3"/>
  </p:sldMasterIdLst>
  <p:notesMasterIdLst>
    <p:notesMasterId r:id="rId48"/>
  </p:notesMasterIdLst>
  <p:handoutMasterIdLst>
    <p:handoutMasterId r:id="rId49"/>
  </p:handoutMasterIdLst>
  <p:sldIdLst>
    <p:sldId id="256" r:id="rId4"/>
    <p:sldId id="371" r:id="rId5"/>
    <p:sldId id="398" r:id="rId6"/>
    <p:sldId id="353" r:id="rId7"/>
    <p:sldId id="383" r:id="rId8"/>
    <p:sldId id="332" r:id="rId9"/>
    <p:sldId id="343" r:id="rId10"/>
    <p:sldId id="360" r:id="rId11"/>
    <p:sldId id="340" r:id="rId12"/>
    <p:sldId id="388" r:id="rId13"/>
    <p:sldId id="342" r:id="rId14"/>
    <p:sldId id="345" r:id="rId15"/>
    <p:sldId id="346" r:id="rId16"/>
    <p:sldId id="350" r:id="rId17"/>
    <p:sldId id="399" r:id="rId18"/>
    <p:sldId id="400" r:id="rId19"/>
    <p:sldId id="354" r:id="rId20"/>
    <p:sldId id="389" r:id="rId21"/>
    <p:sldId id="390" r:id="rId22"/>
    <p:sldId id="391" r:id="rId23"/>
    <p:sldId id="356" r:id="rId24"/>
    <p:sldId id="362" r:id="rId25"/>
    <p:sldId id="357" r:id="rId26"/>
    <p:sldId id="361" r:id="rId27"/>
    <p:sldId id="394" r:id="rId28"/>
    <p:sldId id="395" r:id="rId29"/>
    <p:sldId id="384" r:id="rId30"/>
    <p:sldId id="380" r:id="rId31"/>
    <p:sldId id="333" r:id="rId32"/>
    <p:sldId id="334" r:id="rId33"/>
    <p:sldId id="401" r:id="rId34"/>
    <p:sldId id="402" r:id="rId35"/>
    <p:sldId id="374" r:id="rId36"/>
    <p:sldId id="375" r:id="rId37"/>
    <p:sldId id="370" r:id="rId38"/>
    <p:sldId id="364" r:id="rId39"/>
    <p:sldId id="386" r:id="rId40"/>
    <p:sldId id="369" r:id="rId41"/>
    <p:sldId id="367" r:id="rId42"/>
    <p:sldId id="368" r:id="rId43"/>
    <p:sldId id="365" r:id="rId44"/>
    <p:sldId id="387" r:id="rId45"/>
    <p:sldId id="378" r:id="rId46"/>
    <p:sldId id="376" r:id="rId47"/>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 userDrawn="1">
          <p15:clr>
            <a:srgbClr val="A4A3A4"/>
          </p15:clr>
        </p15:guide>
        <p15:guide id="2" pos="192" userDrawn="1">
          <p15:clr>
            <a:srgbClr val="A4A3A4"/>
          </p15:clr>
        </p15:guide>
        <p15:guide id="3" orient="horz" pos="11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iobhan Mills" initials="SM" lastIdx="1" clrIdx="6">
    <p:extLst>
      <p:ext uri="{19B8F6BF-5375-455C-9EA6-DF929625EA0E}">
        <p15:presenceInfo xmlns:p15="http://schemas.microsoft.com/office/powerpoint/2012/main" userId="S-1-5-21-4161449151-3199555679-2224323722-26450" providerId="AD"/>
      </p:ext>
    </p:extLst>
  </p:cmAuthor>
  <p:cmAuthor id="1" name="Lizik, Megan - ASP" initials="LM-A" lastIdx="38" clrIdx="0">
    <p:extLst/>
  </p:cmAuthor>
  <p:cmAuthor id="2" name="Jacob Klerman" initials="JK" lastIdx="2" clrIdx="1">
    <p:extLst/>
  </p:cmAuthor>
  <p:cmAuthor id="3" name="Salas-Kos, Gloria - ETA" initials="SG-E" lastIdx="18" clrIdx="2">
    <p:extLst/>
  </p:cmAuthor>
  <p:cmAuthor id="4" name="Erin Miles" initials="EM" lastIdx="1" clrIdx="3"/>
  <p:cmAuthor id="5" name="Andrew Clarkwest" initials="AC" lastIdx="30" clrIdx="4">
    <p:extLst>
      <p:ext uri="{19B8F6BF-5375-455C-9EA6-DF929625EA0E}">
        <p15:presenceInfo xmlns:p15="http://schemas.microsoft.com/office/powerpoint/2012/main" userId="S-1-5-21-4161449151-3199555679-2224323722-66131" providerId="AD"/>
      </p:ext>
    </p:extLst>
  </p:cmAuthor>
  <p:cmAuthor id="6" name="Glen Schneider" initials="GS" lastIdx="5" clrIdx="5">
    <p:extLst>
      <p:ext uri="{19B8F6BF-5375-455C-9EA6-DF929625EA0E}">
        <p15:presenceInfo xmlns:p15="http://schemas.microsoft.com/office/powerpoint/2012/main" userId="S-1-5-21-4161449151-3199555679-2224323722-5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243C"/>
    <a:srgbClr val="BC2238"/>
    <a:srgbClr val="9E1C30"/>
    <a:srgbClr val="DA291C"/>
    <a:srgbClr val="FF9900"/>
    <a:srgbClr val="E81A1C"/>
    <a:srgbClr val="DA29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70" autoAdjust="0"/>
    <p:restoredTop sz="78711" autoAdjust="0"/>
  </p:normalViewPr>
  <p:slideViewPr>
    <p:cSldViewPr>
      <p:cViewPr varScale="1">
        <p:scale>
          <a:sx n="84" d="100"/>
          <a:sy n="84" d="100"/>
        </p:scale>
        <p:origin x="108" y="204"/>
      </p:cViewPr>
      <p:guideLst>
        <p:guide orient="horz" pos="84"/>
        <p:guide pos="192"/>
        <p:guide orient="horz" pos="11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76A75B-E977-AD48-81ED-6E4E8E345AB3}" type="datetimeFigureOut">
              <a:rPr lang="en-US" smtClean="0"/>
              <a:t>1/22/2019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F599F9-C382-8547-A9B9-3E60B7640D35}" type="slidenum">
              <a:rPr lang="en-US" smtClean="0"/>
              <a:t>‹#›</a:t>
            </a:fld>
            <a:endParaRPr lang="en-US" dirty="0"/>
          </a:p>
        </p:txBody>
      </p:sp>
    </p:spTree>
    <p:extLst>
      <p:ext uri="{BB962C8B-B14F-4D97-AF65-F5344CB8AC3E}">
        <p14:creationId xmlns:p14="http://schemas.microsoft.com/office/powerpoint/2010/main" val="22697294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6A0A6-E529-4B0D-8D55-D6FE67A2FE84}" type="datetimeFigureOut">
              <a:rPr lang="en-US" smtClean="0"/>
              <a:t>1/22/2019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432089-C4ED-4AD8-B775-86BFA05D461F}" type="slidenum">
              <a:rPr lang="en-US" smtClean="0"/>
              <a:t>‹#›</a:t>
            </a:fld>
            <a:endParaRPr lang="en-US" dirty="0"/>
          </a:p>
        </p:txBody>
      </p:sp>
    </p:spTree>
    <p:extLst>
      <p:ext uri="{BB962C8B-B14F-4D97-AF65-F5344CB8AC3E}">
        <p14:creationId xmlns:p14="http://schemas.microsoft.com/office/powerpoint/2010/main" val="19899848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a:t>
            </a:fld>
            <a:endParaRPr lang="en-US" dirty="0"/>
          </a:p>
        </p:txBody>
      </p:sp>
    </p:spTree>
    <p:extLst>
      <p:ext uri="{BB962C8B-B14F-4D97-AF65-F5344CB8AC3E}">
        <p14:creationId xmlns:p14="http://schemas.microsoft.com/office/powerpoint/2010/main" val="367758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11</a:t>
            </a:fld>
            <a:endParaRPr lang="en-US" dirty="0"/>
          </a:p>
        </p:txBody>
      </p:sp>
    </p:spTree>
    <p:extLst>
      <p:ext uri="{BB962C8B-B14F-4D97-AF65-F5344CB8AC3E}">
        <p14:creationId xmlns:p14="http://schemas.microsoft.com/office/powerpoint/2010/main" val="154243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12</a:t>
            </a:fld>
            <a:endParaRPr lang="en-US" dirty="0"/>
          </a:p>
        </p:txBody>
      </p:sp>
    </p:spTree>
    <p:extLst>
      <p:ext uri="{BB962C8B-B14F-4D97-AF65-F5344CB8AC3E}">
        <p14:creationId xmlns:p14="http://schemas.microsoft.com/office/powerpoint/2010/main" val="206378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13</a:t>
            </a:fld>
            <a:endParaRPr lang="en-US" dirty="0"/>
          </a:p>
        </p:txBody>
      </p:sp>
    </p:spTree>
    <p:extLst>
      <p:ext uri="{BB962C8B-B14F-4D97-AF65-F5344CB8AC3E}">
        <p14:creationId xmlns:p14="http://schemas.microsoft.com/office/powerpoint/2010/main" val="188925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14</a:t>
            </a:fld>
            <a:endParaRPr lang="en-US" dirty="0"/>
          </a:p>
        </p:txBody>
      </p:sp>
    </p:spTree>
    <p:extLst>
      <p:ext uri="{BB962C8B-B14F-4D97-AF65-F5344CB8AC3E}">
        <p14:creationId xmlns:p14="http://schemas.microsoft.com/office/powerpoint/2010/main" val="1120898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15</a:t>
            </a:fld>
            <a:endParaRPr lang="en-US" dirty="0"/>
          </a:p>
        </p:txBody>
      </p:sp>
    </p:spTree>
    <p:extLst>
      <p:ext uri="{BB962C8B-B14F-4D97-AF65-F5344CB8AC3E}">
        <p14:creationId xmlns:p14="http://schemas.microsoft.com/office/powerpoint/2010/main" val="3048549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16</a:t>
            </a:fld>
            <a:endParaRPr lang="en-US" dirty="0"/>
          </a:p>
        </p:txBody>
      </p:sp>
    </p:spTree>
    <p:extLst>
      <p:ext uri="{BB962C8B-B14F-4D97-AF65-F5344CB8AC3E}">
        <p14:creationId xmlns:p14="http://schemas.microsoft.com/office/powerpoint/2010/main" val="228762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17</a:t>
            </a:fld>
            <a:endParaRPr lang="en-US" dirty="0"/>
          </a:p>
        </p:txBody>
      </p:sp>
    </p:spTree>
    <p:extLst>
      <p:ext uri="{BB962C8B-B14F-4D97-AF65-F5344CB8AC3E}">
        <p14:creationId xmlns:p14="http://schemas.microsoft.com/office/powerpoint/2010/main" val="342569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18</a:t>
            </a:fld>
            <a:endParaRPr lang="en-US" dirty="0"/>
          </a:p>
        </p:txBody>
      </p:sp>
    </p:spTree>
    <p:extLst>
      <p:ext uri="{BB962C8B-B14F-4D97-AF65-F5344CB8AC3E}">
        <p14:creationId xmlns:p14="http://schemas.microsoft.com/office/powerpoint/2010/main" val="880303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19</a:t>
            </a:fld>
            <a:endParaRPr lang="en-US" dirty="0"/>
          </a:p>
        </p:txBody>
      </p:sp>
    </p:spTree>
    <p:extLst>
      <p:ext uri="{BB962C8B-B14F-4D97-AF65-F5344CB8AC3E}">
        <p14:creationId xmlns:p14="http://schemas.microsoft.com/office/powerpoint/2010/main" val="1622210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20</a:t>
            </a:fld>
            <a:endParaRPr lang="en-US" dirty="0"/>
          </a:p>
        </p:txBody>
      </p:sp>
    </p:spTree>
    <p:extLst>
      <p:ext uri="{BB962C8B-B14F-4D97-AF65-F5344CB8AC3E}">
        <p14:creationId xmlns:p14="http://schemas.microsoft.com/office/powerpoint/2010/main" val="320908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B6DCA-37A6-4FF5-BA4F-DAD77114D5DE}" type="slidenum">
              <a:rPr lang="en-US" smtClean="0"/>
              <a:t>2</a:t>
            </a:fld>
            <a:endParaRPr lang="en-US" dirty="0"/>
          </a:p>
        </p:txBody>
      </p:sp>
    </p:spTree>
    <p:extLst>
      <p:ext uri="{BB962C8B-B14F-4D97-AF65-F5344CB8AC3E}">
        <p14:creationId xmlns:p14="http://schemas.microsoft.com/office/powerpoint/2010/main" val="184014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21</a:t>
            </a:fld>
            <a:endParaRPr lang="en-US" dirty="0"/>
          </a:p>
        </p:txBody>
      </p:sp>
    </p:spTree>
    <p:extLst>
      <p:ext uri="{BB962C8B-B14F-4D97-AF65-F5344CB8AC3E}">
        <p14:creationId xmlns:p14="http://schemas.microsoft.com/office/powerpoint/2010/main" val="4035878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22</a:t>
            </a:fld>
            <a:endParaRPr lang="en-US" dirty="0"/>
          </a:p>
        </p:txBody>
      </p:sp>
    </p:spTree>
    <p:extLst>
      <p:ext uri="{BB962C8B-B14F-4D97-AF65-F5344CB8AC3E}">
        <p14:creationId xmlns:p14="http://schemas.microsoft.com/office/powerpoint/2010/main" val="167771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0"/>
              </a:spcAft>
            </a:pPr>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23</a:t>
            </a:fld>
            <a:endParaRPr lang="en-US" dirty="0"/>
          </a:p>
        </p:txBody>
      </p:sp>
    </p:spTree>
    <p:extLst>
      <p:ext uri="{BB962C8B-B14F-4D97-AF65-F5344CB8AC3E}">
        <p14:creationId xmlns:p14="http://schemas.microsoft.com/office/powerpoint/2010/main" val="2221838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24</a:t>
            </a:fld>
            <a:endParaRPr lang="en-US" dirty="0"/>
          </a:p>
        </p:txBody>
      </p:sp>
    </p:spTree>
    <p:extLst>
      <p:ext uri="{BB962C8B-B14F-4D97-AF65-F5344CB8AC3E}">
        <p14:creationId xmlns:p14="http://schemas.microsoft.com/office/powerpoint/2010/main" val="730875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25</a:t>
            </a:fld>
            <a:endParaRPr lang="en-US" dirty="0"/>
          </a:p>
        </p:txBody>
      </p:sp>
    </p:spTree>
    <p:extLst>
      <p:ext uri="{BB962C8B-B14F-4D97-AF65-F5344CB8AC3E}">
        <p14:creationId xmlns:p14="http://schemas.microsoft.com/office/powerpoint/2010/main" val="4035894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26</a:t>
            </a:fld>
            <a:endParaRPr lang="en-US" dirty="0"/>
          </a:p>
        </p:txBody>
      </p:sp>
    </p:spTree>
    <p:extLst>
      <p:ext uri="{BB962C8B-B14F-4D97-AF65-F5344CB8AC3E}">
        <p14:creationId xmlns:p14="http://schemas.microsoft.com/office/powerpoint/2010/main" val="1521871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27</a:t>
            </a:fld>
            <a:endParaRPr lang="en-US" dirty="0"/>
          </a:p>
        </p:txBody>
      </p:sp>
    </p:spTree>
    <p:extLst>
      <p:ext uri="{BB962C8B-B14F-4D97-AF65-F5344CB8AC3E}">
        <p14:creationId xmlns:p14="http://schemas.microsoft.com/office/powerpoint/2010/main" val="1357797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28</a:t>
            </a:fld>
            <a:endParaRPr lang="en-US" dirty="0"/>
          </a:p>
        </p:txBody>
      </p:sp>
    </p:spTree>
    <p:extLst>
      <p:ext uri="{BB962C8B-B14F-4D97-AF65-F5344CB8AC3E}">
        <p14:creationId xmlns:p14="http://schemas.microsoft.com/office/powerpoint/2010/main" val="3386335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29</a:t>
            </a:fld>
            <a:endParaRPr lang="en-US" dirty="0"/>
          </a:p>
        </p:txBody>
      </p:sp>
    </p:spTree>
    <p:extLst>
      <p:ext uri="{BB962C8B-B14F-4D97-AF65-F5344CB8AC3E}">
        <p14:creationId xmlns:p14="http://schemas.microsoft.com/office/powerpoint/2010/main" val="2664621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30</a:t>
            </a:fld>
            <a:endParaRPr lang="en-US" dirty="0"/>
          </a:p>
        </p:txBody>
      </p:sp>
    </p:spTree>
    <p:extLst>
      <p:ext uri="{BB962C8B-B14F-4D97-AF65-F5344CB8AC3E}">
        <p14:creationId xmlns:p14="http://schemas.microsoft.com/office/powerpoint/2010/main" val="139821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4</a:t>
            </a:fld>
            <a:endParaRPr lang="en-US" dirty="0"/>
          </a:p>
        </p:txBody>
      </p:sp>
    </p:spTree>
    <p:extLst>
      <p:ext uri="{BB962C8B-B14F-4D97-AF65-F5344CB8AC3E}">
        <p14:creationId xmlns:p14="http://schemas.microsoft.com/office/powerpoint/2010/main" val="2681112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31</a:t>
            </a:fld>
            <a:endParaRPr lang="en-US" dirty="0"/>
          </a:p>
        </p:txBody>
      </p:sp>
    </p:spTree>
    <p:extLst>
      <p:ext uri="{BB962C8B-B14F-4D97-AF65-F5344CB8AC3E}">
        <p14:creationId xmlns:p14="http://schemas.microsoft.com/office/powerpoint/2010/main" val="757206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33</a:t>
            </a:fld>
            <a:endParaRPr lang="en-US" dirty="0"/>
          </a:p>
        </p:txBody>
      </p:sp>
    </p:spTree>
    <p:extLst>
      <p:ext uri="{BB962C8B-B14F-4D97-AF65-F5344CB8AC3E}">
        <p14:creationId xmlns:p14="http://schemas.microsoft.com/office/powerpoint/2010/main" val="3967898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34</a:t>
            </a:fld>
            <a:endParaRPr lang="en-US" dirty="0"/>
          </a:p>
        </p:txBody>
      </p:sp>
    </p:spTree>
    <p:extLst>
      <p:ext uri="{BB962C8B-B14F-4D97-AF65-F5344CB8AC3E}">
        <p14:creationId xmlns:p14="http://schemas.microsoft.com/office/powerpoint/2010/main" val="3693576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C50AD-00BF-481D-957D-3DD1663514DF}" type="slidenum">
              <a:rPr lang="en-US" smtClean="0"/>
              <a:t>39</a:t>
            </a:fld>
            <a:endParaRPr lang="en-US" dirty="0"/>
          </a:p>
        </p:txBody>
      </p:sp>
    </p:spTree>
    <p:extLst>
      <p:ext uri="{BB962C8B-B14F-4D97-AF65-F5344CB8AC3E}">
        <p14:creationId xmlns:p14="http://schemas.microsoft.com/office/powerpoint/2010/main" val="1856588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C50AD-00BF-481D-957D-3DD1663514DF}" type="slidenum">
              <a:rPr lang="en-US" smtClean="0"/>
              <a:t>40</a:t>
            </a:fld>
            <a:endParaRPr lang="en-US" dirty="0"/>
          </a:p>
        </p:txBody>
      </p:sp>
    </p:spTree>
    <p:extLst>
      <p:ext uri="{BB962C8B-B14F-4D97-AF65-F5344CB8AC3E}">
        <p14:creationId xmlns:p14="http://schemas.microsoft.com/office/powerpoint/2010/main" val="4268522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70833-D229-4E60-8079-E3F80C39ADC8}" type="slidenum">
              <a:rPr lang="en-US" smtClean="0"/>
              <a:t>41</a:t>
            </a:fld>
            <a:endParaRPr lang="en-US" dirty="0"/>
          </a:p>
        </p:txBody>
      </p:sp>
    </p:spTree>
    <p:extLst>
      <p:ext uri="{BB962C8B-B14F-4D97-AF65-F5344CB8AC3E}">
        <p14:creationId xmlns:p14="http://schemas.microsoft.com/office/powerpoint/2010/main" val="521456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43</a:t>
            </a:fld>
            <a:endParaRPr lang="en-US" dirty="0"/>
          </a:p>
        </p:txBody>
      </p:sp>
    </p:spTree>
    <p:extLst>
      <p:ext uri="{BB962C8B-B14F-4D97-AF65-F5344CB8AC3E}">
        <p14:creationId xmlns:p14="http://schemas.microsoft.com/office/powerpoint/2010/main" val="3594427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44</a:t>
            </a:fld>
            <a:endParaRPr lang="en-US" dirty="0"/>
          </a:p>
        </p:txBody>
      </p:sp>
    </p:spTree>
    <p:extLst>
      <p:ext uri="{BB962C8B-B14F-4D97-AF65-F5344CB8AC3E}">
        <p14:creationId xmlns:p14="http://schemas.microsoft.com/office/powerpoint/2010/main" val="219427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5</a:t>
            </a:fld>
            <a:endParaRPr lang="en-US" dirty="0"/>
          </a:p>
        </p:txBody>
      </p:sp>
    </p:spTree>
    <p:extLst>
      <p:ext uri="{BB962C8B-B14F-4D97-AF65-F5344CB8AC3E}">
        <p14:creationId xmlns:p14="http://schemas.microsoft.com/office/powerpoint/2010/main" val="383044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6</a:t>
            </a:fld>
            <a:endParaRPr lang="en-US" dirty="0"/>
          </a:p>
        </p:txBody>
      </p:sp>
    </p:spTree>
    <p:extLst>
      <p:ext uri="{BB962C8B-B14F-4D97-AF65-F5344CB8AC3E}">
        <p14:creationId xmlns:p14="http://schemas.microsoft.com/office/powerpoint/2010/main" val="415954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7</a:t>
            </a:fld>
            <a:endParaRPr lang="en-US" dirty="0"/>
          </a:p>
        </p:txBody>
      </p:sp>
    </p:spTree>
    <p:extLst>
      <p:ext uri="{BB962C8B-B14F-4D97-AF65-F5344CB8AC3E}">
        <p14:creationId xmlns:p14="http://schemas.microsoft.com/office/powerpoint/2010/main" val="48377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8</a:t>
            </a:fld>
            <a:endParaRPr lang="en-US" dirty="0"/>
          </a:p>
        </p:txBody>
      </p:sp>
    </p:spTree>
    <p:extLst>
      <p:ext uri="{BB962C8B-B14F-4D97-AF65-F5344CB8AC3E}">
        <p14:creationId xmlns:p14="http://schemas.microsoft.com/office/powerpoint/2010/main" val="427107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9</a:t>
            </a:fld>
            <a:endParaRPr lang="en-US" dirty="0"/>
          </a:p>
        </p:txBody>
      </p:sp>
    </p:spTree>
    <p:extLst>
      <p:ext uri="{BB962C8B-B14F-4D97-AF65-F5344CB8AC3E}">
        <p14:creationId xmlns:p14="http://schemas.microsoft.com/office/powerpoint/2010/main" val="1134172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432089-C4ED-4AD8-B775-86BFA05D461F}" type="slidenum">
              <a:rPr lang="en-US" smtClean="0"/>
              <a:t>10</a:t>
            </a:fld>
            <a:endParaRPr lang="en-US" dirty="0"/>
          </a:p>
        </p:txBody>
      </p:sp>
    </p:spTree>
    <p:extLst>
      <p:ext uri="{BB962C8B-B14F-4D97-AF65-F5344CB8AC3E}">
        <p14:creationId xmlns:p14="http://schemas.microsoft.com/office/powerpoint/2010/main" val="3048970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parator Slide">
    <p:bg>
      <p:bgPr>
        <a:solidFill>
          <a:srgbClr val="DA291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77800"/>
            <a:ext cx="4953000" cy="2286000"/>
          </a:xfrm>
        </p:spPr>
        <p:txBody>
          <a:bodyPr>
            <a:normAutofit/>
          </a:bodyPr>
          <a:lstStyle>
            <a:lvl1pPr>
              <a:defRPr sz="3600"/>
            </a:lvl1pPr>
          </a:lstStyle>
          <a:p>
            <a:r>
              <a:rPr lang="en-US" dirty="0"/>
              <a:t>Click to edit Master title style</a:t>
            </a:r>
          </a:p>
        </p:txBody>
      </p:sp>
      <p:sp>
        <p:nvSpPr>
          <p:cNvPr id="4" name="Content Placeholder 3"/>
          <p:cNvSpPr>
            <a:spLocks noGrp="1"/>
          </p:cNvSpPr>
          <p:nvPr>
            <p:ph sz="quarter" idx="10" hasCustomPrompt="1"/>
          </p:nvPr>
        </p:nvSpPr>
        <p:spPr>
          <a:xfrm>
            <a:off x="304801" y="3937000"/>
            <a:ext cx="3948113" cy="2743200"/>
          </a:xfrm>
          <a:prstGeom prst="rect">
            <a:avLst/>
          </a:prstGeom>
        </p:spPr>
        <p:txBody>
          <a:bodyPr anchor="b" anchorCtr="0"/>
          <a:lstStyle>
            <a:lvl1pPr marL="0" indent="0">
              <a:buNone/>
              <a:defRPr sz="28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Subtitle</a:t>
            </a:r>
          </a:p>
        </p:txBody>
      </p:sp>
    </p:spTree>
    <p:custDataLst>
      <p:tags r:id="rId1"/>
    </p:custDataLst>
    <p:extLst>
      <p:ext uri="{BB962C8B-B14F-4D97-AF65-F5344CB8AC3E}">
        <p14:creationId xmlns:p14="http://schemas.microsoft.com/office/powerpoint/2010/main" val="250311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1"/>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7D25712-7EF9-6A44-9FCE-F730B9616BE0}" type="slidenum">
              <a:rPr lang="en-US" smtClean="0"/>
              <a:t>‹#›</a:t>
            </a:fld>
            <a:endParaRPr lang="en-US" dirty="0"/>
          </a:p>
        </p:txBody>
      </p:sp>
    </p:spTree>
    <p:extLst>
      <p:ext uri="{BB962C8B-B14F-4D97-AF65-F5344CB8AC3E}">
        <p14:creationId xmlns:p14="http://schemas.microsoft.com/office/powerpoint/2010/main" val="395128382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1"/>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7D25712-7EF9-6A44-9FCE-F730B9616BE0}" type="slidenum">
              <a:rPr lang="en-US" smtClean="0"/>
              <a:t>‹#›</a:t>
            </a:fld>
            <a:endParaRPr lang="en-US" dirty="0"/>
          </a:p>
        </p:txBody>
      </p:sp>
    </p:spTree>
    <p:extLst>
      <p:ext uri="{BB962C8B-B14F-4D97-AF65-F5344CB8AC3E}">
        <p14:creationId xmlns:p14="http://schemas.microsoft.com/office/powerpoint/2010/main" val="280762811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7"/>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Moderator:</a:t>
            </a:r>
          </a:p>
        </p:txBody>
      </p:sp>
      <p:sp>
        <p:nvSpPr>
          <p:cNvPr id="3" name="Content Placeholder 2"/>
          <p:cNvSpPr>
            <a:spLocks noGrp="1"/>
          </p:cNvSpPr>
          <p:nvPr>
            <p:ph idx="1" hasCustomPrompt="1"/>
          </p:nvPr>
        </p:nvSpPr>
        <p:spPr>
          <a:xfrm>
            <a:off x="4191001" y="2483663"/>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7D25712-7EF9-6A44-9FCE-F730B9616BE0}" type="slidenum">
              <a:rPr lang="en-US" smtClean="0"/>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4"/>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7"/>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1001" y="2483663"/>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7D25712-7EF9-6A44-9FCE-F730B9616BE0}" type="slidenum">
              <a:rPr lang="en-US" smtClean="0"/>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4"/>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7"/>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1001" y="1769288"/>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7D25712-7EF9-6A44-9FCE-F730B9616BE0}" type="slidenum">
              <a:rPr lang="en-US" smtClean="0"/>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9"/>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1001"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7"/>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p:nvSpPr>
        <p:spPr>
          <a:xfrm>
            <a:off x="628650" y="365127"/>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3" y="1550214"/>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7D25712-7EF9-6A44-9FCE-F730B9616BE0}" type="slidenum">
              <a:rPr lang="en-US" smtClean="0"/>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51" y="1550214"/>
            <a:ext cx="1024487" cy="1183871"/>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601" y="3169261"/>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8" y="3169261"/>
            <a:ext cx="1024487" cy="1183871"/>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6" y="4788306"/>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4" y="4788306"/>
            <a:ext cx="1024487" cy="1183871"/>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2"/>
            <a:ext cx="7955280" cy="4614863"/>
          </a:xfrm>
        </p:spPr>
        <p:txBody>
          <a:bodyPr anchor="ctr"/>
          <a:lstStyle>
            <a:lvl1pPr marL="274320" indent="-274320">
              <a:buSzPct val="130000"/>
              <a:buFont typeface="Wingdings 2" panose="05020102010507070707" pitchFamily="18"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7D25712-7EF9-6A44-9FCE-F730B9616BE0}" type="slidenum">
              <a:rPr lang="en-US" smtClean="0"/>
              <a:t>‹#›</a:t>
            </a:fld>
            <a:endParaRPr lang="en-US" dirty="0"/>
          </a:p>
        </p:txBody>
      </p:sp>
      <p:sp>
        <p:nvSpPr>
          <p:cNvPr id="5" name="TextBox 4">
            <a:extLst>
              <a:ext uri="{FF2B5EF4-FFF2-40B4-BE49-F238E27FC236}">
                <a16:creationId xmlns:a16="http://schemas.microsoft.com/office/drawing/2014/main" id="{4EFF1AEB-41C4-4F09-A84E-76A8A2E5FB0C}"/>
              </a:ext>
            </a:extLst>
          </p:cNvPr>
          <p:cNvSpPr txBox="1"/>
          <p:nvPr/>
        </p:nvSpPr>
        <p:spPr>
          <a:xfrm>
            <a:off x="628650" y="365127"/>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5"/>
          </a:xfrm>
          <a:prstGeom prst="rect">
            <a:avLst/>
          </a:prstGeom>
        </p:spPr>
      </p:pic>
      <p:sp>
        <p:nvSpPr>
          <p:cNvPr id="8" name="Rectangle 7">
            <a:extLst>
              <a:ext uri="{FF2B5EF4-FFF2-40B4-BE49-F238E27FC236}">
                <a16:creationId xmlns:a16="http://schemas.microsoft.com/office/drawing/2014/main" id="{B39BDA01-EE61-49D4-8FAA-01389FC14AC8}"/>
              </a:ext>
            </a:extLst>
          </p:cNvPr>
          <p:cNvSpPr/>
          <p:nvPr/>
        </p:nvSpPr>
        <p:spPr>
          <a:xfrm rot="5400000">
            <a:off x="4558282" y="-3103311"/>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98697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7"/>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7D25712-7EF9-6A44-9FCE-F730B9616BE0}" type="slidenum">
              <a:rPr lang="en-US" smtClean="0"/>
              <a:t>‹#›</a:t>
            </a:fld>
            <a:endParaRPr lang="en-US" dirty="0"/>
          </a:p>
        </p:txBody>
      </p:sp>
      <p:grpSp>
        <p:nvGrpSpPr>
          <p:cNvPr id="9" name="Group 8">
            <a:extLst>
              <a:ext uri="{FF2B5EF4-FFF2-40B4-BE49-F238E27FC236}">
                <a16:creationId xmlns:a16="http://schemas.microsoft.com/office/drawing/2014/main" id="{C748CE21-7AFE-4E43-95C7-CE54C7F8E328}"/>
              </a:ext>
            </a:extLst>
          </p:cNvPr>
          <p:cNvGrpSpPr/>
          <p:nvPr/>
        </p:nvGrpSpPr>
        <p:grpSpPr>
          <a:xfrm>
            <a:off x="408972" y="1"/>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6"/>
            <a:ext cx="921646" cy="804863"/>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7" y="4800600"/>
            <a:ext cx="6724083" cy="566739"/>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7" y="5398237"/>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p:nvSpPr>
        <p:spPr>
          <a:xfrm>
            <a:off x="2"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7D25712-7EF9-6A44-9FCE-F730B9616BE0}" type="slidenum">
              <a:rPr lang="en-US" smtClean="0"/>
              <a:t>‹#›</a:t>
            </a:fld>
            <a:endParaRPr lang="en-US" dirty="0"/>
          </a:p>
        </p:txBody>
      </p:sp>
      <p:sp>
        <p:nvSpPr>
          <p:cNvPr id="8" name="Rectangle 7">
            <a:extLst>
              <a:ext uri="{FF2B5EF4-FFF2-40B4-BE49-F238E27FC236}">
                <a16:creationId xmlns:a16="http://schemas.microsoft.com/office/drawing/2014/main" id="{43D77594-847C-4D9F-8E9C-BA000729C35F}"/>
              </a:ext>
            </a:extLst>
          </p:cNvPr>
          <p:cNvSpPr/>
          <p:nvPr/>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301779"/>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1"/>
            <a:ext cx="8307704" cy="3251943"/>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6" y="1064169"/>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7D25712-7EF9-6A44-9FCE-F730B9616BE0}" type="slidenum">
              <a:rPr lang="en-US" smtClean="0"/>
              <a:t>‹#›</a:t>
            </a:fld>
            <a:endParaRPr lang="en-US" dirty="0"/>
          </a:p>
        </p:txBody>
      </p:sp>
      <p:sp>
        <p:nvSpPr>
          <p:cNvPr id="8" name="Rectangle 7">
            <a:extLst>
              <a:ext uri="{FF2B5EF4-FFF2-40B4-BE49-F238E27FC236}">
                <a16:creationId xmlns:a16="http://schemas.microsoft.com/office/drawing/2014/main" id="{4768B8A7-EB81-4FD2-82D4-E645AB5DA130}"/>
              </a:ext>
            </a:extLst>
          </p:cNvPr>
          <p:cNvSpPr/>
          <p:nvPr/>
        </p:nvSpPr>
        <p:spPr>
          <a:xfrm rot="5400000">
            <a:off x="4558282" y="-3103311"/>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2" y="119319"/>
            <a:ext cx="6374129" cy="862471"/>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8" y="5095875"/>
            <a:ext cx="7905749" cy="1197103"/>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ing_slide">
    <p:bg>
      <p:bgPr>
        <a:solidFill>
          <a:srgbClr val="DA291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79400"/>
            <a:ext cx="4953000" cy="3302000"/>
          </a:xfrm>
        </p:spPr>
        <p:txBody>
          <a:bodyPr anchor="t" anchorCtr="0"/>
          <a:lstStyle>
            <a:lvl1pPr>
              <a:defRPr sz="4400"/>
            </a:lvl1pPr>
          </a:lstStyle>
          <a:p>
            <a:r>
              <a:rPr lang="en-US" sz="2400" b="1" dirty="0"/>
              <a:t>Contact</a:t>
            </a:r>
            <a:br>
              <a:rPr lang="en-US" dirty="0"/>
            </a:br>
            <a:r>
              <a:rPr lang="en-US" sz="1800" b="1" dirty="0">
                <a:solidFill>
                  <a:schemeClr val="bg1"/>
                </a:solidFill>
              </a:rPr>
              <a:t>Insert name</a:t>
            </a:r>
            <a:br>
              <a:rPr lang="en-US" sz="1800" b="1" dirty="0">
                <a:solidFill>
                  <a:schemeClr val="bg1"/>
                </a:solidFill>
              </a:rPr>
            </a:br>
            <a:r>
              <a:rPr lang="en-US" sz="1800" i="1" dirty="0">
                <a:solidFill>
                  <a:schemeClr val="bg1"/>
                </a:solidFill>
              </a:rPr>
              <a:t>Title</a:t>
            </a:r>
            <a:br>
              <a:rPr lang="en-US" sz="1800" dirty="0">
                <a:solidFill>
                  <a:schemeClr val="bg1"/>
                </a:solidFill>
              </a:rPr>
            </a:br>
            <a:r>
              <a:rPr lang="en-US" sz="1800" dirty="0">
                <a:solidFill>
                  <a:schemeClr val="bg1"/>
                </a:solidFill>
              </a:rPr>
              <a:t>first_last@abtassoc.com</a:t>
            </a:r>
            <a:br>
              <a:rPr lang="en-US" sz="1800" dirty="0">
                <a:solidFill>
                  <a:schemeClr val="bg1"/>
                </a:solidFill>
              </a:rPr>
            </a:br>
            <a:r>
              <a:rPr lang="en-US" sz="1800" dirty="0">
                <a:solidFill>
                  <a:schemeClr val="bg1"/>
                </a:solidFill>
              </a:rPr>
              <a:t>+1 xxx-xxx-</a:t>
            </a:r>
            <a:r>
              <a:rPr lang="en-US" sz="1800" dirty="0" err="1">
                <a:solidFill>
                  <a:schemeClr val="bg1"/>
                </a:solidFill>
              </a:rPr>
              <a:t>xxxx</a:t>
            </a:r>
            <a:endParaRPr lang="en-US" dirty="0"/>
          </a:p>
        </p:txBody>
      </p:sp>
      <p:sp>
        <p:nvSpPr>
          <p:cNvPr id="5" name="TextBox 4"/>
          <p:cNvSpPr txBox="1"/>
          <p:nvPr userDrawn="1"/>
        </p:nvSpPr>
        <p:spPr>
          <a:xfrm>
            <a:off x="311825" y="5257801"/>
            <a:ext cx="3200405"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abtassociates.com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1" y="5975929"/>
            <a:ext cx="2035473" cy="49641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501" y="3284284"/>
            <a:ext cx="3061054" cy="1870941"/>
          </a:xfrm>
          <a:prstGeom prst="rect">
            <a:avLst/>
          </a:prstGeom>
        </p:spPr>
      </p:pic>
    </p:spTree>
    <p:extLst>
      <p:ext uri="{BB962C8B-B14F-4D97-AF65-F5344CB8AC3E}">
        <p14:creationId xmlns:p14="http://schemas.microsoft.com/office/powerpoint/2010/main" val="274428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4" y="1120348"/>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8"/>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p:nvSpPr>
        <p:spPr>
          <a:xfrm>
            <a:off x="4540808" y="1003987"/>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p:nvSpPr>
        <p:spPr>
          <a:xfrm rot="5400000">
            <a:off x="4558284" y="-3576806"/>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89D9F95-E05B-461F-9AB6-FCC469E64AE0}"/>
              </a:ext>
            </a:extLst>
          </p:cNvPr>
          <p:cNvSpPr txBox="1"/>
          <p:nvPr/>
        </p:nvSpPr>
        <p:spPr>
          <a:xfrm>
            <a:off x="1309818" y="365127"/>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p:nvSpPr>
        <p:spPr>
          <a:xfrm>
            <a:off x="2509079" y="205946"/>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7D25712-7EF9-6A44-9FCE-F730B9616BE0}" type="slidenum">
              <a:rPr lang="en-US" smtClean="0"/>
              <a:t>‹#›</a:t>
            </a:fld>
            <a:endParaRPr lang="en-US" dirty="0"/>
          </a:p>
        </p:txBody>
      </p:sp>
    </p:spTree>
    <p:extLst>
      <p:ext uri="{BB962C8B-B14F-4D97-AF65-F5344CB8AC3E}">
        <p14:creationId xmlns:p14="http://schemas.microsoft.com/office/powerpoint/2010/main" val="307581343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6"/>
            <a:ext cx="3697604" cy="5165727"/>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7D25712-7EF9-6A44-9FCE-F730B9616BE0}" type="slidenum">
              <a:rPr lang="en-US" smtClean="0"/>
              <a:t>‹#›</a:t>
            </a:fld>
            <a:endParaRPr lang="en-US" dirty="0"/>
          </a:p>
        </p:txBody>
      </p:sp>
      <p:sp>
        <p:nvSpPr>
          <p:cNvPr id="8" name="TextBox 7">
            <a:extLst>
              <a:ext uri="{FF2B5EF4-FFF2-40B4-BE49-F238E27FC236}">
                <a16:creationId xmlns:a16="http://schemas.microsoft.com/office/drawing/2014/main" id="{5E098955-8651-419E-86A8-56788A65E260}"/>
              </a:ext>
            </a:extLst>
          </p:cNvPr>
          <p:cNvSpPr txBox="1"/>
          <p:nvPr/>
        </p:nvSpPr>
        <p:spPr>
          <a:xfrm>
            <a:off x="628650" y="365127"/>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6285" y="2543614"/>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1469" y="2270682"/>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7D25712-7EF9-6A44-9FCE-F730B9616BE0}" type="slidenum">
              <a:rPr lang="en-US" smtClean="0"/>
              <a:t>‹#›</a:t>
            </a:fld>
            <a:endParaRPr lang="en-US" dirty="0"/>
          </a:p>
        </p:txBody>
      </p:sp>
    </p:spTree>
    <p:extLst>
      <p:ext uri="{BB962C8B-B14F-4D97-AF65-F5344CB8AC3E}">
        <p14:creationId xmlns:p14="http://schemas.microsoft.com/office/powerpoint/2010/main" val="3351136966"/>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0" y="3981453"/>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p:nvSpPr>
        <p:spPr>
          <a:xfrm>
            <a:off x="4695825" y="1480005"/>
            <a:ext cx="4297680" cy="5191127"/>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standard offerings,</a:t>
            </a:r>
          </a:p>
          <a:p>
            <a:pPr marL="0" indent="0">
              <a:spcAft>
                <a:spcPts val="1000"/>
              </a:spcAft>
              <a:buFont typeface="Arial" panose="020B0604020202020204" pitchFamily="34" charset="0"/>
              <a:buNone/>
            </a:pP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dirty="0">
                <a:solidFill>
                  <a:schemeClr val="accent1"/>
                </a:solidFill>
                <a:latin typeface="Arial" panose="020B0604020202020204" pitchFamily="34" charset="0"/>
                <a:cs typeface="Arial" panose="020B0604020202020204" pitchFamily="34" charset="0"/>
              </a:rPr>
              <a:t>Resources &amp; Name / Occupation / Org boxes:</a:t>
            </a:r>
          </a:p>
          <a:p>
            <a:pPr marL="0" indent="0">
              <a:spcBef>
                <a:spcPts val="400"/>
              </a:spcBef>
              <a:spcAft>
                <a:spcPts val="800"/>
              </a:spcAft>
              <a:buFont typeface="Arial" panose="020B0604020202020204" pitchFamily="34" charset="0"/>
              <a:buNone/>
            </a:pP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formatting levels.</a:t>
            </a: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p:nvGrpSpPr>
        <p:grpSpPr>
          <a:xfrm>
            <a:off x="7084801" y="4562931"/>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p:nvSpPr>
        <p:spPr>
          <a:xfrm>
            <a:off x="5040000" y="2"/>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p:nvSpPr>
        <p:spPr>
          <a:xfrm>
            <a:off x="4429402" y="1376382"/>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p:nvSpPr>
        <p:spPr>
          <a:xfrm>
            <a:off x="91736" y="1480005"/>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existing slide, click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“Layout” button right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next to the “New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dirty="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or location for standard content slide material</a:t>
            </a:r>
            <a:r>
              <a:rPr lang="en-US" sz="1050" b="0" baseline="0" dirty="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dirty="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p:nvSpPr>
        <p:spPr>
          <a:xfrm>
            <a:off x="5308800"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this template, and is hidden. </a:t>
            </a:r>
          </a:p>
          <a:p>
            <a:pPr algn="l">
              <a:spcBef>
                <a:spcPts val="300"/>
              </a:spcBef>
            </a:pP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the presentation.</a:t>
            </a:r>
          </a:p>
        </p:txBody>
      </p:sp>
      <p:cxnSp>
        <p:nvCxnSpPr>
          <p:cNvPr id="9" name="Straight Connector 8"/>
          <p:cNvCxnSpPr/>
          <p:nvPr/>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7084801" y="2286069"/>
            <a:ext cx="1619719" cy="1620539"/>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Legal Language</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Poll</a:t>
            </a:r>
          </a:p>
          <a:p>
            <a:pPr marL="0" lvl="1" indent="-171450">
              <a:lnSpc>
                <a:spcPct val="90000"/>
              </a:lnSpc>
              <a:spcAft>
                <a:spcPts val="400"/>
              </a:spcAft>
              <a:buFont typeface="Arial" panose="020B0604020202020204" pitchFamily="34" charset="0"/>
              <a:buChar char="•"/>
            </a:pPr>
            <a:r>
              <a:rPr lang="en-US" sz="1100" b="0" baseline="0" dirty="0"/>
              <a:t>Save the Date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040000" y="3766531"/>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p:nvGrpSpPr>
        <p:grpSpPr>
          <a:xfrm>
            <a:off x="5101094" y="5519742"/>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dirty="0">
                  <a:solidFill>
                    <a:schemeClr val="tx1">
                      <a:lumMod val="85000"/>
                      <a:lumOff val="15000"/>
                    </a:schemeClr>
                  </a:solidFill>
                  <a:latin typeface="+mj-lt"/>
                </a:rPr>
                <a:t>Don’t delete 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p:nvGrpSpPr>
        <p:grpSpPr>
          <a:xfrm>
            <a:off x="1939048" y="2247591"/>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8F6D14EF-EBC7-433A-8C95-1D2C470B7DF1}"/>
              </a:ext>
            </a:extLst>
          </p:cNvPr>
          <p:cNvSpPr txBox="1"/>
          <p:nvPr/>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3"/>
          </a:xfrm>
          <a:prstGeom prst="rect">
            <a:avLst/>
          </a:prstGeom>
        </p:spPr>
      </p:pic>
    </p:spTree>
    <p:extLst>
      <p:ext uri="{BB962C8B-B14F-4D97-AF65-F5344CB8AC3E}">
        <p14:creationId xmlns:p14="http://schemas.microsoft.com/office/powerpoint/2010/main" val="2258890196"/>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DA291C"/>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303653"/>
            <a:ext cx="2786197" cy="1702947"/>
          </a:xfrm>
          <a:prstGeom prst="rect">
            <a:avLst/>
          </a:prstGeom>
        </p:spPr>
      </p:pic>
      <p:sp>
        <p:nvSpPr>
          <p:cNvPr id="8" name="Content Placeholder 3"/>
          <p:cNvSpPr>
            <a:spLocks noGrp="1"/>
          </p:cNvSpPr>
          <p:nvPr>
            <p:ph sz="quarter" idx="10" hasCustomPrompt="1"/>
          </p:nvPr>
        </p:nvSpPr>
        <p:spPr>
          <a:xfrm>
            <a:off x="304801" y="3937000"/>
            <a:ext cx="3948113" cy="2743200"/>
          </a:xfrm>
        </p:spPr>
        <p:txBody>
          <a:bodyPr anchor="b" anchorCtr="0">
            <a:normAutofit/>
          </a:bodyPr>
          <a:lstStyle>
            <a:lvl1pPr marL="0" indent="0">
              <a:buNone/>
              <a:defRPr sz="2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Subtitle</a:t>
            </a:r>
          </a:p>
        </p:txBody>
      </p:sp>
      <p:sp>
        <p:nvSpPr>
          <p:cNvPr id="10" name="Title 1"/>
          <p:cNvSpPr>
            <a:spLocks noGrp="1"/>
          </p:cNvSpPr>
          <p:nvPr>
            <p:ph type="ctrTitle"/>
          </p:nvPr>
        </p:nvSpPr>
        <p:spPr>
          <a:xfrm>
            <a:off x="304802" y="2413001"/>
            <a:ext cx="3947615" cy="1470025"/>
          </a:xfrm>
        </p:spPr>
        <p:txBody>
          <a:bodyPr/>
          <a:lstStyle/>
          <a:p>
            <a:r>
              <a:rPr lang="en-US"/>
              <a:t>Click to edit Master title style</a:t>
            </a:r>
            <a:endParaRPr lang="en-US"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19595" b="10695"/>
          <a:stretch/>
        </p:blipFill>
        <p:spPr>
          <a:xfrm>
            <a:off x="5562600" y="279401"/>
            <a:ext cx="3352800" cy="4074772"/>
          </a:xfrm>
          <a:prstGeom prst="rect">
            <a:avLst/>
          </a:prstGeom>
        </p:spPr>
      </p:pic>
    </p:spTree>
    <p:extLst>
      <p:ext uri="{BB962C8B-B14F-4D97-AF65-F5344CB8AC3E}">
        <p14:creationId xmlns:p14="http://schemas.microsoft.com/office/powerpoint/2010/main" val="3172571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60"/>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7"/>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Save the Date: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13" y="1699828"/>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8" y="2"/>
            <a:ext cx="3379489" cy="3456223"/>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61" y="1333282"/>
            <a:ext cx="7528945" cy="14209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6"/>
            <a:ext cx="4019550" cy="1264287"/>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61" y="3051230"/>
            <a:ext cx="7528945" cy="13439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61" y="4692238"/>
            <a:ext cx="7528945" cy="13439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6" y="365127"/>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9"/>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6" y="1207560"/>
            <a:ext cx="2982329" cy="477054"/>
          </a:xfrm>
          <a:prstGeom prst="rect">
            <a:avLst/>
          </a:prstGeom>
          <a:noFill/>
        </p:spPr>
        <p:txBody>
          <a:bodyPr wrap="square" rtlCol="0">
            <a:spAutoFit/>
          </a:bodyPr>
          <a:lstStyle/>
          <a:p>
            <a:pPr marL="457200" indent="-457200" algn="ctr"/>
            <a:r>
              <a:rPr lang="en-US" sz="1300" i="1" dirty="0">
                <a:solidFill>
                  <a:schemeClr val="accent3">
                    <a:lumMod val="75000"/>
                    <a:lumOff val="25000"/>
                  </a:schemeClr>
                </a:solidFill>
              </a:rPr>
              <a:t>Enter your location in the chat window</a:t>
            </a:r>
            <a:br>
              <a:rPr lang="en-US" sz="1300" i="1" dirty="0">
                <a:solidFill>
                  <a:schemeClr val="accent3">
                    <a:lumMod val="75000"/>
                    <a:lumOff val="25000"/>
                  </a:schemeClr>
                </a:solidFill>
              </a:rPr>
            </a:br>
            <a:r>
              <a:rPr lang="en-US" sz="1200" i="1" dirty="0">
                <a:solidFill>
                  <a:schemeClr val="accent3">
                    <a:lumMod val="50000"/>
                    <a:lumOff val="50000"/>
                  </a:schemeClr>
                </a:solidFill>
              </a:rPr>
              <a:t>(lower left of screen)</a:t>
            </a:r>
          </a:p>
        </p:txBody>
      </p:sp>
    </p:spTree>
    <p:extLst>
      <p:ext uri="{BB962C8B-B14F-4D97-AF65-F5344CB8AC3E}">
        <p14:creationId xmlns:p14="http://schemas.microsoft.com/office/powerpoint/2010/main" val="2203354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6"/>
            <a:ext cx="7068312" cy="477055"/>
            <a:chOff x="1435608" y="1207559"/>
            <a:chExt cx="7068312" cy="477053"/>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3"/>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1"/>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2"/>
            <a:ext cx="5730240" cy="2120787"/>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966532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8"/>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787240" y="571075"/>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9" y="2188129"/>
            <a:ext cx="7364627" cy="3693691"/>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6"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10" y="1882520"/>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7" name="Group 6"/>
          <p:cNvGrpSpPr>
            <a:grpSpLocks noChangeAspect="1"/>
          </p:cNvGrpSpPr>
          <p:nvPr/>
        </p:nvGrpSpPr>
        <p:grpSpPr>
          <a:xfrm>
            <a:off x="8023226" y="2924757"/>
            <a:ext cx="1120774" cy="3933243"/>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a:grpSpLocks noChangeAspect="1"/>
          </p:cNvGrpSpPr>
          <p:nvPr/>
        </p:nvGrpSpPr>
        <p:grpSpPr>
          <a:xfrm rot="16200000" flipV="1">
            <a:off x="2158719" y="-2158720"/>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324" y="6424485"/>
            <a:ext cx="1890650" cy="228857"/>
          </a:xfrm>
          <a:prstGeom prst="rect">
            <a:avLst/>
          </a:prstGeom>
        </p:spPr>
      </p:pic>
      <p:sp>
        <p:nvSpPr>
          <p:cNvPr id="17" name="Text Placeholder 4"/>
          <p:cNvSpPr>
            <a:spLocks noGrp="1"/>
          </p:cNvSpPr>
          <p:nvPr>
            <p:ph type="body" sz="quarter" idx="12" hasCustomPrompt="1"/>
          </p:nvPr>
        </p:nvSpPr>
        <p:spPr>
          <a:xfrm>
            <a:off x="1591083"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659544" y="4425122"/>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a:t>Click to edit Master subtitle style</a:t>
            </a:r>
            <a:endParaRPr lang="en-US" dirty="0"/>
          </a:p>
        </p:txBody>
      </p:sp>
    </p:spTree>
    <p:extLst>
      <p:ext uri="{BB962C8B-B14F-4D97-AF65-F5344CB8AC3E}">
        <p14:creationId xmlns:p14="http://schemas.microsoft.com/office/powerpoint/2010/main" val="141454066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71675D4-2FF5-4E41-98B6-36D689383CD1}" type="slidenum">
              <a:rPr lang="en-US" smtClean="0"/>
              <a:t>‹#›</a:t>
            </a:fld>
            <a:endParaRPr lang="en-US" dirty="0"/>
          </a:p>
        </p:txBody>
      </p:sp>
    </p:spTree>
    <p:extLst>
      <p:ext uri="{BB962C8B-B14F-4D97-AF65-F5344CB8AC3E}">
        <p14:creationId xmlns:p14="http://schemas.microsoft.com/office/powerpoint/2010/main" val="311595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5"/>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1"/>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7D25712-7EF9-6A44-9FCE-F730B9616BE0}" type="slidenum">
              <a:rPr lang="en-US" smtClean="0"/>
              <a:t>‹#›</a:t>
            </a:fld>
            <a:endParaRPr lang="en-US" dirty="0"/>
          </a:p>
        </p:txBody>
      </p:sp>
    </p:spTree>
    <p:extLst>
      <p:ext uri="{BB962C8B-B14F-4D97-AF65-F5344CB8AC3E}">
        <p14:creationId xmlns:p14="http://schemas.microsoft.com/office/powerpoint/2010/main" val="222991066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9"/>
          </a:xfrm>
        </p:spPr>
        <p:txBody>
          <a:bodyPr/>
          <a:lstStyle>
            <a:lvl1pPr>
              <a:defRPr sz="2400"/>
            </a:lvl1pPr>
            <a:lvl2pPr>
              <a:defRPr sz="2100"/>
            </a:lvl2pPr>
            <a:lvl3pPr>
              <a:defRPr sz="19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9"/>
          </a:xfrm>
        </p:spPr>
        <p:txBody>
          <a:bodyPr/>
          <a:lstStyle>
            <a:lvl1pPr>
              <a:defRPr sz="2400"/>
            </a:lvl1pPr>
            <a:lvl2pPr>
              <a:defRPr sz="2100"/>
            </a:lvl2pPr>
            <a:lvl3pPr>
              <a:defRPr sz="19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p:nvSpPr>
        <p:spPr>
          <a:xfrm rot="5400000">
            <a:off x="4558282" y="-2922336"/>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171675D4-2FF5-4E41-98B6-36D689383CD1}" type="slidenum">
              <a:rPr lang="en-US" smtClean="0"/>
              <a:t>‹#›</a:t>
            </a:fld>
            <a:endParaRPr lang="en-US" dirty="0"/>
          </a:p>
        </p:txBody>
      </p:sp>
    </p:spTree>
    <p:extLst>
      <p:ext uri="{BB962C8B-B14F-4D97-AF65-F5344CB8AC3E}">
        <p14:creationId xmlns:p14="http://schemas.microsoft.com/office/powerpoint/2010/main" val="46467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p:nvSpPr>
        <p:spPr>
          <a:xfrm rot="5400000">
            <a:off x="4321982" y="-2686036"/>
            <a:ext cx="500035"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365127"/>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3"/>
            <a:ext cx="3749040" cy="3839211"/>
          </a:xfrm>
        </p:spPr>
        <p:txBody>
          <a:bodyPr/>
          <a:lstStyle>
            <a:lvl1pPr>
              <a:defRPr sz="2300"/>
            </a:lvl1pPr>
            <a:lvl2pPr>
              <a:defRPr sz="2100"/>
            </a:lvl2pPr>
            <a:lvl3pPr>
              <a:defRPr sz="19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29152"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3"/>
            <a:ext cx="3749040" cy="3839211"/>
          </a:xfrm>
        </p:spPr>
        <p:txBody>
          <a:bodyPr/>
          <a:lstStyle>
            <a:lvl1pPr>
              <a:defRPr sz="2300"/>
            </a:lvl1pPr>
            <a:lvl2pPr>
              <a:defRPr sz="2100"/>
            </a:lvl2pPr>
            <a:lvl3pPr>
              <a:defRPr sz="19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171675D4-2FF5-4E41-98B6-36D689383CD1}" type="slidenum">
              <a:rPr lang="en-US" smtClean="0"/>
              <a:t>‹#›</a:t>
            </a:fld>
            <a:endParaRPr lang="en-US" dirty="0"/>
          </a:p>
        </p:txBody>
      </p:sp>
    </p:spTree>
    <p:extLst>
      <p:ext uri="{BB962C8B-B14F-4D97-AF65-F5344CB8AC3E}">
        <p14:creationId xmlns:p14="http://schemas.microsoft.com/office/powerpoint/2010/main" val="19139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171675D4-2FF5-4E41-98B6-36D689383CD1}" type="slidenum">
              <a:rPr lang="en-US" smtClean="0"/>
              <a:t>‹#›</a:t>
            </a:fld>
            <a:endParaRPr lang="en-US" dirty="0"/>
          </a:p>
        </p:txBody>
      </p:sp>
    </p:spTree>
    <p:extLst>
      <p:ext uri="{BB962C8B-B14F-4D97-AF65-F5344CB8AC3E}">
        <p14:creationId xmlns:p14="http://schemas.microsoft.com/office/powerpoint/2010/main" val="99062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7D25712-7EF9-6A44-9FCE-F730B9616BE0}" type="slidenum">
              <a:rPr lang="en-US" smtClean="0"/>
              <a:t>‹#›</a:t>
            </a:fld>
            <a:endParaRPr lang="en-US" dirty="0"/>
          </a:p>
        </p:txBody>
      </p:sp>
    </p:spTree>
    <p:extLst>
      <p:ext uri="{BB962C8B-B14F-4D97-AF65-F5344CB8AC3E}">
        <p14:creationId xmlns:p14="http://schemas.microsoft.com/office/powerpoint/2010/main" val="3579945741"/>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image" Target="../media/image7.png"/><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image" Target="../media/image6.png"/><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image" Target="../media/image5.pn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image" Target="../media/image5.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A291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5715000" cy="1828800"/>
          </a:xfrm>
          <a:prstGeom prst="rect">
            <a:avLst/>
          </a:prstGeom>
        </p:spPr>
        <p:txBody>
          <a:bodyPr vert="horz" lIns="91440" tIns="45720" rIns="91440" bIns="45720" rtlCol="0" anchor="ctr">
            <a:normAutofit/>
          </a:bodyPr>
          <a:lstStyle/>
          <a:p>
            <a:r>
              <a:rPr lang="en-US" dirty="0"/>
              <a:t>Click to edit Master title style</a:t>
            </a:r>
          </a:p>
        </p:txBody>
      </p:sp>
      <p:grpSp>
        <p:nvGrpSpPr>
          <p:cNvPr id="12" name="Group 11"/>
          <p:cNvGrpSpPr/>
          <p:nvPr userDrawn="1"/>
        </p:nvGrpSpPr>
        <p:grpSpPr>
          <a:xfrm>
            <a:off x="4648201" y="0"/>
            <a:ext cx="4519911" cy="6867493"/>
            <a:chOff x="3613575" y="555858"/>
            <a:chExt cx="5530425" cy="6302142"/>
          </a:xfrm>
        </p:grpSpPr>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r="18088" b="19766"/>
            <a:stretch/>
          </p:blipFill>
          <p:spPr>
            <a:xfrm>
              <a:off x="3613575" y="1865255"/>
              <a:ext cx="5530425" cy="4992745"/>
            </a:xfrm>
            <a:prstGeom prst="rect">
              <a:avLst/>
            </a:prstGeom>
          </p:spPr>
        </p:pic>
        <p:pic>
          <p:nvPicPr>
            <p:cNvPr id="11" name="Picture 10" descr="abt_geo_icon_white_size_2-01.png"/>
            <p:cNvPicPr>
              <a:picLocks noChangeAspect="1"/>
            </p:cNvPicPr>
            <p:nvPr userDrawn="1"/>
          </p:nvPicPr>
          <p:blipFill rotWithShape="1">
            <a:blip r:embed="rId5" cstate="print">
              <a:extLst>
                <a:ext uri="{28A0092B-C50C-407E-A947-70E740481C1C}">
                  <a14:useLocalDpi xmlns:a14="http://schemas.microsoft.com/office/drawing/2010/main" val="0"/>
                </a:ext>
              </a:extLst>
            </a:blip>
            <a:srcRect t="50000" r="50000"/>
            <a:stretch/>
          </p:blipFill>
          <p:spPr>
            <a:xfrm>
              <a:off x="7099190" y="555858"/>
              <a:ext cx="2015309" cy="2015308"/>
            </a:xfrm>
            <a:prstGeom prst="rect">
              <a:avLst/>
            </a:prstGeom>
          </p:spPr>
        </p:pic>
      </p:grpSp>
    </p:spTree>
    <p:extLst>
      <p:ext uri="{BB962C8B-B14F-4D97-AF65-F5344CB8AC3E}">
        <p14:creationId xmlns:p14="http://schemas.microsoft.com/office/powerpoint/2010/main" val="365544032"/>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dt="0"/>
  <p:txStyles>
    <p:titleStyle>
      <a:lvl1pPr algn="l" defTabSz="457200" rtl="0" eaLnBrk="1" latinLnBrk="0" hangingPunct="1">
        <a:spcBef>
          <a:spcPct val="0"/>
        </a:spcBef>
        <a:buNone/>
        <a:defRPr sz="4400" b="0" i="0" u="none"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p:nvGrpSpPr>
        <p:grpSpPr>
          <a:xfrm>
            <a:off x="8023226" y="2924757"/>
            <a:ext cx="1120774" cy="3933243"/>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p:nvGrpSpPr>
        <p:grpSpPr>
          <a:xfrm rot="16200000" flipV="1">
            <a:off x="837626"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6783298" y="6332817"/>
            <a:ext cx="1190641" cy="402184"/>
          </a:xfrm>
          <a:prstGeom prst="rect">
            <a:avLst/>
          </a:prstGeom>
        </p:spPr>
      </p:pic>
      <p:sp>
        <p:nvSpPr>
          <p:cNvPr id="2" name="Title Placeholder 1"/>
          <p:cNvSpPr>
            <a:spLocks noGrp="1"/>
          </p:cNvSpPr>
          <p:nvPr>
            <p:ph type="title"/>
          </p:nvPr>
        </p:nvSpPr>
        <p:spPr>
          <a:xfrm>
            <a:off x="628650" y="365127"/>
            <a:ext cx="7955280" cy="105156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360324" y="6424485"/>
            <a:ext cx="1890650" cy="228857"/>
          </a:xfrm>
          <a:prstGeom prst="rect">
            <a:avLst/>
          </a:prstGeom>
        </p:spPr>
      </p:pic>
      <p:sp>
        <p:nvSpPr>
          <p:cNvPr id="4" name="Slide Number Placeholder 3"/>
          <p:cNvSpPr>
            <a:spLocks noGrp="1"/>
          </p:cNvSpPr>
          <p:nvPr>
            <p:ph type="sldNum" sz="quarter" idx="4"/>
          </p:nvPr>
        </p:nvSpPr>
        <p:spPr>
          <a:xfrm>
            <a:off x="7686108" y="6356351"/>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7D25712-7EF9-6A44-9FCE-F730B9616BE0}" type="slidenum">
              <a:rPr lang="en-US" smtClean="0"/>
              <a:t>‹#›</a:t>
            </a:fld>
            <a:endParaRPr lang="en-US" dirty="0"/>
          </a:p>
        </p:txBody>
      </p:sp>
      <p:pic>
        <p:nvPicPr>
          <p:cNvPr id="20" name="Picture 19" descr="abt_geo_icon_white_size_2-01.png"/>
          <p:cNvPicPr>
            <a:picLocks noChangeAspect="1"/>
          </p:cNvPicPr>
          <p:nvPr userDrawn="1"/>
        </p:nvPicPr>
        <p:blipFill rotWithShape="1">
          <a:blip r:embed="rId26" cstate="print">
            <a:extLst>
              <a:ext uri="{28A0092B-C50C-407E-A947-70E740481C1C}">
                <a14:useLocalDpi xmlns:a14="http://schemas.microsoft.com/office/drawing/2010/main" val="0"/>
              </a:ext>
            </a:extLst>
          </a:blip>
          <a:srcRect t="67424" r="12122"/>
          <a:stretch/>
        </p:blipFill>
        <p:spPr>
          <a:xfrm>
            <a:off x="6934200" y="0"/>
            <a:ext cx="2209800" cy="1092200"/>
          </a:xfrm>
          <a:prstGeom prst="rect">
            <a:avLst/>
          </a:prstGeom>
        </p:spPr>
      </p:pic>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Lst>
  <p:hf hd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83300" y="6332817"/>
            <a:ext cx="1190641" cy="402184"/>
          </a:xfrm>
          <a:prstGeom prst="rect">
            <a:avLst/>
          </a:prstGeom>
        </p:spPr>
      </p:pic>
      <p:sp>
        <p:nvSpPr>
          <p:cNvPr id="2" name="Title Placeholder 1"/>
          <p:cNvSpPr>
            <a:spLocks noGrp="1"/>
          </p:cNvSpPr>
          <p:nvPr>
            <p:ph type="title"/>
          </p:nvPr>
        </p:nvSpPr>
        <p:spPr>
          <a:xfrm>
            <a:off x="628650" y="365127"/>
            <a:ext cx="7955280" cy="105156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0324" y="6424486"/>
            <a:ext cx="1890650" cy="228857"/>
          </a:xfrm>
          <a:prstGeom prst="rect">
            <a:avLst/>
          </a:prstGeom>
        </p:spPr>
      </p:pic>
      <p:sp>
        <p:nvSpPr>
          <p:cNvPr id="4" name="Slide Number Placeholder 3"/>
          <p:cNvSpPr>
            <a:spLocks noGrp="1"/>
          </p:cNvSpPr>
          <p:nvPr>
            <p:ph type="sldNum" sz="quarter" idx="4"/>
          </p:nvPr>
        </p:nvSpPr>
        <p:spPr>
          <a:xfrm>
            <a:off x="7686108" y="6356352"/>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clear.dol.gov/" TargetMode="Externa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hyperlink" Target="https://clear.dol.gov/topic-area/reemploymen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clear.dol.gov/sites/default/files/CLEAR%20Reemployment%20Synthesis%20November%202018.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clear.dol.gov/sites/default/files/CLEAR%20Reemployment%20Synthesis%20Supplement%20November%202018.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clear.dol.gov/study/impact-reemployment-and-eligibility-assessment-initiative-poe-yamagata-et-al-2011-1" TargetMode="External"/><Relationship Id="rId7" Type="http://schemas.openxmlformats.org/officeDocument/2006/relationships/hyperlink" Target="https://clear.dol.gov/study/back-work-testing-reemployment-services-displaced-workers-bloom-1990"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clear.dol.gov/study/evaluation-worker-profiling-and-reemployment-services-systems-final-report-dickinson-et-al" TargetMode="External"/><Relationship Id="rId5" Type="http://schemas.openxmlformats.org/officeDocument/2006/relationships/hyperlink" Target="https://clear.dol.gov/study/labor-market-effects-us-reemployment-programs-during-great-recession-michaelides-mueser-2016" TargetMode="External"/><Relationship Id="rId4" Type="http://schemas.openxmlformats.org/officeDocument/2006/relationships/hyperlink" Target="https://clear.dol.gov/study/impact-reemployment-and-eligibility-assessment-initiative-poe-yamagata-et-al-201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strategies.workforcegps.org/announcements/2018/05/04/20/17/Connect-Your-Peers-to-Workforce-System-Strategie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evalhub.workforcegps.org/abou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valhub.workforcegps.org/resources/2018/09/07/19/45/Evaluation-Readiness-Assessment-Tool"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evalhub.workforcegps.org/resources/2018/09/07/16/10/The-Evidence-Says-Work-Based-Learning" TargetMode="External"/><Relationship Id="rId4" Type="http://schemas.openxmlformats.org/officeDocument/2006/relationships/hyperlink" Target="https://evalhub.workforcegps.org/resources/2018/09/07/19/53/Evaluation-Design-Assessment-Too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clear.dol.gov/sites/default/files/CLEAR_EvidenceGuidelines_V2.1_12312015.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8" Type="http://schemas.openxmlformats.org/officeDocument/2006/relationships/hyperlink" Target="mailto:resea@abtassoc.com" TargetMode="External"/><Relationship Id="rId3" Type="http://schemas.openxmlformats.org/officeDocument/2006/relationships/hyperlink" Target="mailto:burns.lawrence@dol.gov" TargetMode="External"/><Relationship Id="rId7" Type="http://schemas.openxmlformats.org/officeDocument/2006/relationships/hyperlink" Target="mailto:Siobhan_Mills@abtassoc.com"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mailto:Andrew_Clarkwest@abtassoc.com" TargetMode="External"/><Relationship Id="rId5" Type="http://schemas.openxmlformats.org/officeDocument/2006/relationships/hyperlink" Target="mailto:salas-kos.gloria@dol.gov" TargetMode="External"/><Relationship Id="rId4" Type="http://schemas.openxmlformats.org/officeDocument/2006/relationships/hyperlink" Target="mailto:Lizik.megan@dol.gov" TargetMode="External"/><Relationship Id="rId9"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clear.dol.gov/synthesis-report/reemployment-synthesis" TargetMode="External"/><Relationship Id="rId7" Type="http://schemas.openxmlformats.org/officeDocument/2006/relationships/hyperlink" Target="https://clear.dol.gov/reference-documents/policies-and-procedures-version-31" TargetMode="External"/><Relationship Id="rId2" Type="http://schemas.openxmlformats.org/officeDocument/2006/relationships/hyperlink" Target="https://clear.dol.gov/" TargetMode="External"/><Relationship Id="rId1" Type="http://schemas.openxmlformats.org/officeDocument/2006/relationships/slideLayout" Target="../slideLayouts/slideLayout4.xml"/><Relationship Id="rId6" Type="http://schemas.openxmlformats.org/officeDocument/2006/relationships/hyperlink" Target="https://clear.dol.gov/study-summary-relationships/reemployment-and-eligibility-assessment" TargetMode="External"/><Relationship Id="rId5" Type="http://schemas.openxmlformats.org/officeDocument/2006/relationships/hyperlink" Target="https://clear.dol.gov/taxonomy/term/522" TargetMode="External"/><Relationship Id="rId4" Type="http://schemas.openxmlformats.org/officeDocument/2006/relationships/hyperlink" Target="https://clear.dol.gov/topic-area/reemploymen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clear.dol.gov/sites/default/files/CLEAR_EvidenceGuidelines_V2.1_12312015.pdf" TargetMode="External"/><Relationship Id="rId2" Type="http://schemas.openxmlformats.org/officeDocument/2006/relationships/hyperlink" Target="https://evalhub.workforcegps.org/"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lear.dol.gov/" TargetMode="Externa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clear.dol.gov/sites/default/files/CLEAROperationalDescriptiveStudyGuidelines.pdf" TargetMode="External"/><Relationship Id="rId2" Type="http://schemas.openxmlformats.org/officeDocument/2006/relationships/hyperlink" Target="https://clear.dol.gov/sites/default/files/CLEAR_EvidenceGuidelines_V2.1_12312015.pdf" TargetMode="Externa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s://clear.dol.gov/sites/default/files/CLEAR_Operational%20Implementation%20Study%20Guidelines.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hyperlink" Target="https://strategies.workforcegps.org/announcements/2018/05/04/20/17/Connect-Your-Peers-to-Workforce-System-Strategies" TargetMode="External"/><Relationship Id="rId5" Type="http://schemas.openxmlformats.org/officeDocument/2006/relationships/image" Target="../media/image39.emf"/><Relationship Id="rId4" Type="http://schemas.openxmlformats.org/officeDocument/2006/relationships/image" Target="../media/image38.emf"/></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hyperlink" Target="https://evalhub.workforcegps.org/abou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January 22, 2019</a:t>
            </a:r>
          </a:p>
        </p:txBody>
      </p:sp>
      <p:sp>
        <p:nvSpPr>
          <p:cNvPr id="15" name="Title 14"/>
          <p:cNvSpPr>
            <a:spLocks noGrp="1"/>
          </p:cNvSpPr>
          <p:nvPr>
            <p:ph type="ctrTitle"/>
          </p:nvPr>
        </p:nvSpPr>
        <p:spPr>
          <a:xfrm>
            <a:off x="685800" y="1447800"/>
            <a:ext cx="7772400" cy="2514600"/>
          </a:xfrm>
        </p:spPr>
        <p:txBody>
          <a:bodyPr>
            <a:normAutofit fontScale="90000"/>
          </a:bodyPr>
          <a:lstStyle/>
          <a:p>
            <a:r>
              <a:rPr lang="en-US" dirty="0"/>
              <a:t>Evaluation Information and Resources for RESEA Programs	</a:t>
            </a:r>
          </a:p>
        </p:txBody>
      </p:sp>
      <p:sp>
        <p:nvSpPr>
          <p:cNvPr id="14" name="Content Placeholder 13"/>
          <p:cNvSpPr>
            <a:spLocks noGrp="1"/>
          </p:cNvSpPr>
          <p:nvPr>
            <p:ph type="subTitle" idx="1"/>
          </p:nvPr>
        </p:nvSpPr>
        <p:spPr/>
        <p:txBody>
          <a:bodyPr>
            <a:normAutofit fontScale="92500" lnSpcReduction="10000"/>
          </a:bodyPr>
          <a:lstStyle/>
          <a:p>
            <a:r>
              <a:rPr lang="en-US" sz="2000" dirty="0"/>
              <a:t>U.S. Department of Labor – Larry Burns, Megan Lizik, Gloria Salas-Kos</a:t>
            </a:r>
          </a:p>
          <a:p>
            <a:r>
              <a:rPr lang="en-US" sz="2000" dirty="0"/>
              <a:t>Abt Associates – Andrew Clarkwest and Siobhan Mills De La Rosa</a:t>
            </a:r>
            <a:endParaRPr lang="en-US" sz="2000" dirty="0">
              <a:solidFill>
                <a:schemeClr val="accent2"/>
              </a:solidFill>
            </a:endParaRPr>
          </a:p>
        </p:txBody>
      </p:sp>
      <p:pic>
        <p:nvPicPr>
          <p:cNvPr id="5" name="Picture 4" descr="abt_logo.tag_rgb.jpg"/>
          <p:cNvPicPr>
            <a:picLocks noChangeAspect="1"/>
          </p:cNvPicPr>
          <p:nvPr/>
        </p:nvPicPr>
        <p:blipFill>
          <a:blip r:embed="rId4"/>
          <a:srcRect/>
          <a:stretch>
            <a:fillRect/>
          </a:stretch>
        </p:blipFill>
        <p:spPr bwMode="auto">
          <a:xfrm>
            <a:off x="3821344" y="5943600"/>
            <a:ext cx="1817456" cy="830333"/>
          </a:xfrm>
          <a:prstGeom prst="rect">
            <a:avLst/>
          </a:prstGeom>
          <a:noFill/>
          <a:ln w="9525">
            <a:noFill/>
            <a:miter lim="800000"/>
            <a:headEnd/>
            <a:tailEnd/>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63253" y="6050280"/>
            <a:ext cx="561933" cy="731520"/>
          </a:xfrm>
          <a:prstGeom prst="rect">
            <a:avLst/>
          </a:prstGeom>
          <a:noFill/>
        </p:spPr>
      </p:pic>
      <p:pic>
        <p:nvPicPr>
          <p:cNvPr id="7" name="Picture 8" descr="Image result for urban institute logo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6096000"/>
            <a:ext cx="1146983" cy="685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67733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States Must Do </a:t>
            </a:r>
          </a:p>
        </p:txBody>
      </p:sp>
      <p:sp>
        <p:nvSpPr>
          <p:cNvPr id="8" name="Content Placeholder 7"/>
          <p:cNvSpPr>
            <a:spLocks noGrp="1"/>
          </p:cNvSpPr>
          <p:nvPr>
            <p:ph sz="half" idx="1"/>
          </p:nvPr>
        </p:nvSpPr>
        <p:spPr/>
        <p:txBody>
          <a:bodyPr>
            <a:normAutofit/>
          </a:bodyPr>
          <a:lstStyle/>
          <a:p>
            <a:pPr marL="0" indent="0">
              <a:buNone/>
            </a:pPr>
            <a:r>
              <a:rPr lang="en-US" i="1" dirty="0"/>
              <a:t>… interventions demonstrated to </a:t>
            </a:r>
            <a:r>
              <a:rPr lang="en-US" i="1" dirty="0">
                <a:solidFill>
                  <a:schemeClr val="accent2"/>
                </a:solidFill>
              </a:rPr>
              <a:t>reduce the number of weeks for which program participants receive unemployment compensation </a:t>
            </a:r>
            <a:r>
              <a:rPr lang="en-US" i="1" dirty="0"/>
              <a:t>by </a:t>
            </a:r>
            <a:r>
              <a:rPr lang="en-US" i="1" dirty="0">
                <a:solidFill>
                  <a:schemeClr val="accent2"/>
                </a:solidFill>
              </a:rPr>
              <a:t>improving employment outcomes </a:t>
            </a:r>
            <a:r>
              <a:rPr lang="en-US" i="1" dirty="0"/>
              <a:t>for program participants. </a:t>
            </a:r>
          </a:p>
          <a:p>
            <a:pPr marL="0" indent="0" algn="r">
              <a:buNone/>
            </a:pPr>
            <a:r>
              <a:rPr lang="en-US" sz="2000" dirty="0"/>
              <a:t>Bipartisan Budget Act of 2018</a:t>
            </a:r>
          </a:p>
          <a:p>
            <a:endParaRPr lang="en-US" dirty="0"/>
          </a:p>
          <a:p>
            <a:endParaRPr lang="en-US" dirty="0"/>
          </a:p>
          <a:p>
            <a:endParaRPr lang="en-US" dirty="0"/>
          </a:p>
        </p:txBody>
      </p:sp>
      <p:sp>
        <p:nvSpPr>
          <p:cNvPr id="4" name="Content Placeholder 3"/>
          <p:cNvSpPr>
            <a:spLocks noGrp="1"/>
          </p:cNvSpPr>
          <p:nvPr>
            <p:ph sz="half" idx="2"/>
          </p:nvPr>
        </p:nvSpPr>
        <p:spPr/>
        <p:txBody>
          <a:bodyPr>
            <a:normAutofit/>
          </a:bodyPr>
          <a:lstStyle/>
          <a:p>
            <a:r>
              <a:rPr lang="en-US" dirty="0"/>
              <a:t>States need to:</a:t>
            </a:r>
          </a:p>
          <a:p>
            <a:pPr lvl="1"/>
            <a:r>
              <a:rPr lang="en-US" dirty="0"/>
              <a:t>Select proven interventions, and/or</a:t>
            </a:r>
          </a:p>
          <a:p>
            <a:pPr lvl="1"/>
            <a:r>
              <a:rPr lang="en-US" dirty="0"/>
              <a:t>Conduct evaluations</a:t>
            </a:r>
          </a:p>
          <a:p>
            <a:r>
              <a:rPr lang="en-US" dirty="0"/>
              <a:t>That </a:t>
            </a:r>
          </a:p>
          <a:p>
            <a:pPr lvl="1"/>
            <a:r>
              <a:rPr lang="en-US" dirty="0">
                <a:solidFill>
                  <a:schemeClr val="accent2"/>
                </a:solidFill>
              </a:rPr>
              <a:t>Reduce weeks of UI</a:t>
            </a:r>
          </a:p>
          <a:p>
            <a:pPr lvl="1"/>
            <a:r>
              <a:rPr lang="en-US" dirty="0">
                <a:solidFill>
                  <a:schemeClr val="accent2"/>
                </a:solidFill>
              </a:rPr>
              <a:t>Increase employment—when would otherwise be on UI</a:t>
            </a:r>
          </a:p>
          <a:p>
            <a:pPr lvl="1"/>
            <a:endParaRPr lang="en-US" dirty="0">
              <a:solidFill>
                <a:schemeClr val="accent2"/>
              </a:solidFill>
            </a:endParaRPr>
          </a:p>
        </p:txBody>
      </p:sp>
      <p:sp>
        <p:nvSpPr>
          <p:cNvPr id="5" name="Slide Number Placeholder 4"/>
          <p:cNvSpPr>
            <a:spLocks noGrp="1"/>
          </p:cNvSpPr>
          <p:nvPr>
            <p:ph type="sldNum" sz="quarter" idx="10"/>
          </p:nvPr>
        </p:nvSpPr>
        <p:spPr/>
        <p:txBody>
          <a:bodyPr/>
          <a:lstStyle/>
          <a:p>
            <a:fld id="{171675D4-2FF5-4E41-98B6-36D689383CD1}" type="slidenum">
              <a:rPr lang="en-US" smtClean="0"/>
              <a:pPr/>
              <a:t>10</a:t>
            </a:fld>
            <a:endParaRPr lang="en-US" dirty="0"/>
          </a:p>
        </p:txBody>
      </p:sp>
    </p:spTree>
    <p:extLst>
      <p:ext uri="{BB962C8B-B14F-4D97-AF65-F5344CB8AC3E}">
        <p14:creationId xmlns:p14="http://schemas.microsoft.com/office/powerpoint/2010/main" val="132006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Crucial Concept is “Impact”</a:t>
            </a:r>
          </a:p>
        </p:txBody>
      </p:sp>
      <p:sp>
        <p:nvSpPr>
          <p:cNvPr id="8" name="Content Placeholder 7"/>
          <p:cNvSpPr>
            <a:spLocks noGrp="1"/>
          </p:cNvSpPr>
          <p:nvPr>
            <p:ph sz="half" idx="1"/>
          </p:nvPr>
        </p:nvSpPr>
        <p:spPr/>
        <p:txBody>
          <a:bodyPr>
            <a:normAutofit/>
          </a:bodyPr>
          <a:lstStyle/>
          <a:p>
            <a:pPr marL="0" indent="0">
              <a:buNone/>
            </a:pPr>
            <a:r>
              <a:rPr lang="en-US" i="1" dirty="0"/>
              <a:t>… interventions </a:t>
            </a:r>
            <a:r>
              <a:rPr lang="en-US" i="1" dirty="0">
                <a:solidFill>
                  <a:schemeClr val="accent2"/>
                </a:solidFill>
              </a:rPr>
              <a:t>demonstrated to reduce </a:t>
            </a:r>
            <a:r>
              <a:rPr lang="en-US" i="1" dirty="0"/>
              <a:t>the number of weeks for which program participants receive unemployment compensation by </a:t>
            </a:r>
            <a:r>
              <a:rPr lang="en-US" i="1" dirty="0">
                <a:solidFill>
                  <a:schemeClr val="accent2"/>
                </a:solidFill>
              </a:rPr>
              <a:t>improving</a:t>
            </a:r>
            <a:r>
              <a:rPr lang="en-US" i="1" dirty="0"/>
              <a:t> employment outcomes for program participants. </a:t>
            </a:r>
          </a:p>
          <a:p>
            <a:pPr marL="0" indent="0" algn="r">
              <a:buNone/>
            </a:pPr>
            <a:r>
              <a:rPr lang="en-US" sz="2000" dirty="0"/>
              <a:t>Bipartisan Budget Act of 2018</a:t>
            </a:r>
          </a:p>
          <a:p>
            <a:endParaRPr lang="en-US" dirty="0"/>
          </a:p>
          <a:p>
            <a:endParaRPr lang="en-US" dirty="0"/>
          </a:p>
          <a:p>
            <a:endParaRPr lang="en-US" dirty="0"/>
          </a:p>
        </p:txBody>
      </p:sp>
      <p:sp>
        <p:nvSpPr>
          <p:cNvPr id="4" name="Content Placeholder 3"/>
          <p:cNvSpPr>
            <a:spLocks noGrp="1"/>
          </p:cNvSpPr>
          <p:nvPr>
            <p:ph sz="half" idx="2"/>
          </p:nvPr>
        </p:nvSpPr>
        <p:spPr/>
        <p:txBody>
          <a:bodyPr>
            <a:normAutofit/>
          </a:bodyPr>
          <a:lstStyle/>
          <a:p>
            <a:r>
              <a:rPr lang="en-US" dirty="0"/>
              <a:t>“Reduce” and “Improv[e]”</a:t>
            </a:r>
          </a:p>
          <a:p>
            <a:r>
              <a:rPr lang="en-US" dirty="0">
                <a:solidFill>
                  <a:schemeClr val="accent2"/>
                </a:solidFill>
              </a:rPr>
              <a:t>Impacts</a:t>
            </a:r>
            <a:r>
              <a:rPr lang="en-US" dirty="0"/>
              <a:t> = Are outcomes different than they would have been without the service? </a:t>
            </a:r>
          </a:p>
          <a:p>
            <a:r>
              <a:rPr lang="en-US" dirty="0"/>
              <a:t>More on “impact”—what it is and how to estimate it—soon</a:t>
            </a:r>
          </a:p>
        </p:txBody>
      </p:sp>
      <p:sp>
        <p:nvSpPr>
          <p:cNvPr id="5" name="Slide Number Placeholder 4"/>
          <p:cNvSpPr>
            <a:spLocks noGrp="1"/>
          </p:cNvSpPr>
          <p:nvPr>
            <p:ph type="sldNum" sz="quarter" idx="10"/>
          </p:nvPr>
        </p:nvSpPr>
        <p:spPr/>
        <p:txBody>
          <a:bodyPr/>
          <a:lstStyle/>
          <a:p>
            <a:fld id="{171675D4-2FF5-4E41-98B6-36D689383CD1}" type="slidenum">
              <a:rPr lang="en-US" smtClean="0"/>
              <a:pPr/>
              <a:t>11</a:t>
            </a:fld>
            <a:endParaRPr lang="en-US" dirty="0"/>
          </a:p>
        </p:txBody>
      </p:sp>
    </p:spTree>
    <p:extLst>
      <p:ext uri="{BB962C8B-B14F-4D97-AF65-F5344CB8AC3E}">
        <p14:creationId xmlns:p14="http://schemas.microsoft.com/office/powerpoint/2010/main" val="413067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Resources </a:t>
            </a:r>
            <a:br>
              <a:rPr lang="en-US" dirty="0"/>
            </a:br>
            <a:r>
              <a:rPr lang="en-US" dirty="0"/>
              <a:t>for States</a:t>
            </a:r>
          </a:p>
        </p:txBody>
      </p:sp>
      <p:sp>
        <p:nvSpPr>
          <p:cNvPr id="10" name="Text Placeholder 9"/>
          <p:cNvSpPr>
            <a:spLocks noGrp="1"/>
          </p:cNvSpPr>
          <p:nvPr>
            <p:ph type="body" idx="1"/>
          </p:nvPr>
        </p:nvSpPr>
        <p:spPr/>
        <p:txBody>
          <a:bodyPr/>
          <a:lstStyle/>
          <a:p>
            <a:r>
              <a:rPr lang="en-US" dirty="0"/>
              <a:t>Where can I find them? </a:t>
            </a:r>
            <a:br>
              <a:rPr lang="en-US" dirty="0"/>
            </a:br>
            <a:r>
              <a:rPr lang="en-US" dirty="0"/>
              <a:t>What does that evidence say?</a:t>
            </a:r>
          </a:p>
        </p:txBody>
      </p:sp>
      <p:sp>
        <p:nvSpPr>
          <p:cNvPr id="3" name="Slide Number Placeholder 2"/>
          <p:cNvSpPr>
            <a:spLocks noGrp="1"/>
          </p:cNvSpPr>
          <p:nvPr>
            <p:ph type="sldNum" sz="quarter" idx="10"/>
          </p:nvPr>
        </p:nvSpPr>
        <p:spPr/>
        <p:txBody>
          <a:bodyPr/>
          <a:lstStyle/>
          <a:p>
            <a:fld id="{171675D4-2FF5-4E41-98B6-36D689383CD1}" type="slidenum">
              <a:rPr lang="en-US" smtClean="0"/>
              <a:pPr/>
              <a:t>12</a:t>
            </a:fld>
            <a:endParaRPr lang="en-US" dirty="0"/>
          </a:p>
        </p:txBody>
      </p:sp>
    </p:spTree>
    <p:extLst>
      <p:ext uri="{BB962C8B-B14F-4D97-AF65-F5344CB8AC3E}">
        <p14:creationId xmlns:p14="http://schemas.microsoft.com/office/powerpoint/2010/main" val="122355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Clearinghouse for Labor Evaluation and Research (CLEAR)</a:t>
            </a:r>
          </a:p>
        </p:txBody>
      </p:sp>
      <p:sp>
        <p:nvSpPr>
          <p:cNvPr id="8" name="Content Placeholder 7"/>
          <p:cNvSpPr>
            <a:spLocks noGrp="1"/>
          </p:cNvSpPr>
          <p:nvPr>
            <p:ph idx="1"/>
          </p:nvPr>
        </p:nvSpPr>
        <p:spPr>
          <a:xfrm>
            <a:off x="628650" y="1603725"/>
            <a:ext cx="7955280" cy="4782585"/>
          </a:xfrm>
        </p:spPr>
        <p:txBody>
          <a:bodyPr>
            <a:normAutofit fontScale="62500" lnSpcReduction="20000"/>
          </a:bodyPr>
          <a:lstStyle/>
          <a:p>
            <a:r>
              <a:rPr lang="en-US" sz="3500" dirty="0"/>
              <a:t>CLEAR’s mission: to make research on labor topics more accessible to practitioners, policymakers, researchers, and the public so that it can inform decisions about labor policies and programs</a:t>
            </a:r>
          </a:p>
          <a:p>
            <a:r>
              <a:rPr lang="en-US" sz="3500" dirty="0"/>
              <a:t>CLEAR does this by conducting systematic evidence reviews of research and evaluation reports on labor topics</a:t>
            </a:r>
          </a:p>
          <a:p>
            <a:pPr lvl="1"/>
            <a:r>
              <a:rPr lang="en-US" sz="3000" dirty="0"/>
              <a:t>How much research is out there?  What does it say?  Where are the gaps?</a:t>
            </a:r>
          </a:p>
          <a:p>
            <a:r>
              <a:rPr lang="en-US" sz="3500" dirty="0"/>
              <a:t>All studies in CLEAR have:</a:t>
            </a:r>
          </a:p>
          <a:p>
            <a:pPr lvl="1"/>
            <a:r>
              <a:rPr lang="en-US" sz="3100" dirty="0"/>
              <a:t>Profiles with summaries of study design and findings</a:t>
            </a:r>
          </a:p>
          <a:p>
            <a:pPr lvl="1"/>
            <a:r>
              <a:rPr lang="en-US" sz="3100" dirty="0"/>
              <a:t>Links to original publications </a:t>
            </a:r>
          </a:p>
          <a:p>
            <a:r>
              <a:rPr lang="en-US" sz="3500" dirty="0"/>
              <a:t>Causal studies are rated based on the strength of the methods used and study quality </a:t>
            </a:r>
          </a:p>
          <a:p>
            <a:r>
              <a:rPr lang="en-US" sz="3500" dirty="0"/>
              <a:t>Syntheses provide an overall look at the state of the evidence</a:t>
            </a:r>
            <a:endParaRPr lang="en-US" sz="3200" dirty="0"/>
          </a:p>
        </p:txBody>
      </p:sp>
      <p:sp>
        <p:nvSpPr>
          <p:cNvPr id="5" name="Slide Number Placeholder 4"/>
          <p:cNvSpPr>
            <a:spLocks noGrp="1"/>
          </p:cNvSpPr>
          <p:nvPr>
            <p:ph type="sldNum" sz="quarter" idx="10"/>
          </p:nvPr>
        </p:nvSpPr>
        <p:spPr/>
        <p:txBody>
          <a:bodyPr/>
          <a:lstStyle/>
          <a:p>
            <a:fld id="{171675D4-2FF5-4E41-98B6-36D689383CD1}" type="slidenum">
              <a:rPr lang="en-US" smtClean="0"/>
              <a:pPr/>
              <a:t>13</a:t>
            </a:fld>
            <a:endParaRPr lang="en-US" dirty="0"/>
          </a:p>
        </p:txBody>
      </p:sp>
      <p:pic>
        <p:nvPicPr>
          <p:cNvPr id="6" name="Picture 2" descr="Image result for dol clearing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81000"/>
            <a:ext cx="742951" cy="9906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81600" y="5257800"/>
            <a:ext cx="1362456" cy="457200"/>
            <a:chOff x="7095744" y="3733800"/>
            <a:chExt cx="1591056" cy="493776"/>
          </a:xfrm>
        </p:grpSpPr>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982" t="19069" r="69294" b="74139"/>
            <a:stretch/>
          </p:blipFill>
          <p:spPr bwMode="auto">
            <a:xfrm>
              <a:off x="7095744" y="3733800"/>
              <a:ext cx="512064"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536" t="45951" r="69234" b="47779"/>
            <a:stretch/>
          </p:blipFill>
          <p:spPr bwMode="auto">
            <a:xfrm>
              <a:off x="7607808" y="3770376"/>
              <a:ext cx="566928" cy="43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5874" t="68939" r="69402" b="24008"/>
            <a:stretch/>
          </p:blipFill>
          <p:spPr bwMode="auto">
            <a:xfrm>
              <a:off x="8174736" y="3733800"/>
              <a:ext cx="512064" cy="49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Box 12"/>
          <p:cNvSpPr txBox="1"/>
          <p:nvPr/>
        </p:nvSpPr>
        <p:spPr>
          <a:xfrm>
            <a:off x="3171500" y="6229290"/>
            <a:ext cx="2514600" cy="369332"/>
          </a:xfrm>
          <a:prstGeom prst="rect">
            <a:avLst/>
          </a:prstGeom>
          <a:solidFill>
            <a:schemeClr val="bg1">
              <a:lumMod val="95000"/>
            </a:schemeClr>
          </a:solidFill>
          <a:ln>
            <a:solidFill>
              <a:schemeClr val="tx1"/>
            </a:solidFill>
          </a:ln>
        </p:spPr>
        <p:txBody>
          <a:bodyPr wrap="square" rtlCol="0">
            <a:spAutoFit/>
          </a:bodyPr>
          <a:lstStyle/>
          <a:p>
            <a:pPr algn="ctr"/>
            <a:r>
              <a:rPr lang="en-US" dirty="0">
                <a:hlinkClick r:id="rId5"/>
              </a:rPr>
              <a:t>https://clear.dol.gov/</a:t>
            </a:r>
            <a:endParaRPr lang="en-US" dirty="0"/>
          </a:p>
        </p:txBody>
      </p:sp>
    </p:spTree>
    <p:extLst>
      <p:ext uri="{BB962C8B-B14F-4D97-AF65-F5344CB8AC3E}">
        <p14:creationId xmlns:p14="http://schemas.microsoft.com/office/powerpoint/2010/main" val="871290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 Reemployment Topic Area</a:t>
            </a:r>
          </a:p>
        </p:txBody>
      </p:sp>
      <p:sp>
        <p:nvSpPr>
          <p:cNvPr id="3" name="Content Placeholder 2"/>
          <p:cNvSpPr>
            <a:spLocks noGrp="1"/>
          </p:cNvSpPr>
          <p:nvPr>
            <p:ph idx="1"/>
          </p:nvPr>
        </p:nvSpPr>
        <p:spPr/>
        <p:txBody>
          <a:bodyPr>
            <a:normAutofit fontScale="85000" lnSpcReduction="10000"/>
          </a:bodyPr>
          <a:lstStyle/>
          <a:p>
            <a:r>
              <a:rPr lang="en-US" dirty="0"/>
              <a:t>Focuses on interventions designed to promote faster reemployment of unemployment insurance (UI) claimants. </a:t>
            </a:r>
          </a:p>
          <a:p>
            <a:r>
              <a:rPr lang="en-US" dirty="0"/>
              <a:t>Specifically, includes causal research (impact studies) that examine whether interventions reduced claimants’ their UI benefit receipt, increased their reemployment rate, or improved their longer-term employment and earnings outcomes.</a:t>
            </a:r>
          </a:p>
          <a:p>
            <a:r>
              <a:rPr lang="en-US" dirty="0"/>
              <a:t>Includes summaries (profiles) of 43 reports of studies published from 1978 to August 2018</a:t>
            </a:r>
          </a:p>
          <a:p>
            <a:pPr lvl="1"/>
            <a:r>
              <a:rPr lang="en-US" dirty="0"/>
              <a:t>See Appendix for screenshots of how to navigate CLEAR</a:t>
            </a:r>
          </a:p>
          <a:p>
            <a:r>
              <a:rPr lang="en-US" dirty="0"/>
              <a:t>Find it: </a:t>
            </a:r>
            <a:r>
              <a:rPr lang="en-US" dirty="0">
                <a:hlinkClick r:id="rId3"/>
              </a:rPr>
              <a:t>https://clear.dol.gov/topic-area/reemployment#</a:t>
            </a:r>
            <a:r>
              <a:rPr lang="en-US" dirty="0"/>
              <a:t> </a:t>
            </a:r>
          </a:p>
        </p:txBody>
      </p:sp>
      <p:sp>
        <p:nvSpPr>
          <p:cNvPr id="4" name="Slide Number Placeholder 3"/>
          <p:cNvSpPr>
            <a:spLocks noGrp="1"/>
          </p:cNvSpPr>
          <p:nvPr>
            <p:ph type="sldNum" sz="quarter" idx="10"/>
          </p:nvPr>
        </p:nvSpPr>
        <p:spPr/>
        <p:txBody>
          <a:bodyPr/>
          <a:lstStyle/>
          <a:p>
            <a:fld id="{171675D4-2FF5-4E41-98B6-36D689383CD1}" type="slidenum">
              <a:rPr lang="en-US" smtClean="0"/>
              <a:pPr/>
              <a:t>14</a:t>
            </a:fld>
            <a:endParaRPr lang="en-US" dirty="0"/>
          </a:p>
        </p:txBody>
      </p:sp>
    </p:spTree>
    <p:extLst>
      <p:ext uri="{BB962C8B-B14F-4D97-AF65-F5344CB8AC3E}">
        <p14:creationId xmlns:p14="http://schemas.microsoft.com/office/powerpoint/2010/main" val="797348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7"/>
            <a:ext cx="8050530" cy="1051560"/>
          </a:xfrm>
        </p:spPr>
        <p:txBody>
          <a:bodyPr/>
          <a:lstStyle/>
          <a:p>
            <a:r>
              <a:rPr lang="en-US" dirty="0"/>
              <a:t>CLEAR’s Reemployment Synthesis</a:t>
            </a:r>
          </a:p>
        </p:txBody>
      </p:sp>
      <p:sp>
        <p:nvSpPr>
          <p:cNvPr id="3" name="Content Placeholder 2"/>
          <p:cNvSpPr>
            <a:spLocks noGrp="1"/>
          </p:cNvSpPr>
          <p:nvPr>
            <p:ph idx="1"/>
          </p:nvPr>
        </p:nvSpPr>
        <p:spPr>
          <a:xfrm>
            <a:off x="533400" y="1712430"/>
            <a:ext cx="3028950" cy="3655217"/>
          </a:xfrm>
        </p:spPr>
        <p:txBody>
          <a:bodyPr>
            <a:noAutofit/>
          </a:bodyPr>
          <a:lstStyle/>
          <a:p>
            <a:r>
              <a:rPr lang="en-US" sz="2000" dirty="0"/>
              <a:t>Highlights key findings </a:t>
            </a:r>
            <a:br>
              <a:rPr lang="en-US" sz="2000" dirty="0"/>
            </a:br>
            <a:r>
              <a:rPr lang="en-US" sz="2000" dirty="0"/>
              <a:t>from studies identified through CLEAR’s systematic evidence </a:t>
            </a:r>
            <a:br>
              <a:rPr lang="en-US" sz="2000" dirty="0"/>
            </a:br>
            <a:r>
              <a:rPr lang="en-US" sz="2000" dirty="0"/>
              <a:t>review </a:t>
            </a:r>
          </a:p>
          <a:p>
            <a:r>
              <a:rPr lang="en-US" sz="2000" dirty="0"/>
              <a:t>Provides an overview </a:t>
            </a:r>
            <a:br>
              <a:rPr lang="en-US" sz="2000" dirty="0"/>
            </a:br>
            <a:r>
              <a:rPr lang="en-US" sz="2000" dirty="0"/>
              <a:t>of the evidence base</a:t>
            </a:r>
          </a:p>
          <a:p>
            <a:r>
              <a:rPr lang="en-US" sz="2000" dirty="0"/>
              <a:t>Identifies gaps in the research</a:t>
            </a:r>
          </a:p>
          <a:p>
            <a:pPr lvl="1"/>
            <a:endParaRPr lang="en-US" sz="1600" dirty="0"/>
          </a:p>
          <a:p>
            <a:r>
              <a:rPr lang="en-US" sz="2000" dirty="0"/>
              <a:t>Find it:</a:t>
            </a:r>
          </a:p>
        </p:txBody>
      </p:sp>
      <p:sp>
        <p:nvSpPr>
          <p:cNvPr id="4" name="Slide Number Placeholder 3"/>
          <p:cNvSpPr>
            <a:spLocks noGrp="1"/>
          </p:cNvSpPr>
          <p:nvPr>
            <p:ph type="sldNum" sz="quarter" idx="10"/>
          </p:nvPr>
        </p:nvSpPr>
        <p:spPr/>
        <p:txBody>
          <a:bodyPr/>
          <a:lstStyle/>
          <a:p>
            <a:fld id="{171675D4-2FF5-4E41-98B6-36D689383CD1}" type="slidenum">
              <a:rPr lang="en-US" smtClean="0"/>
              <a:pPr/>
              <a:t>15</a:t>
            </a:fld>
            <a:endParaRPr lang="en-US" dirty="0"/>
          </a:p>
        </p:txBody>
      </p:sp>
      <p:pic>
        <p:nvPicPr>
          <p:cNvPr id="19" name="Picture 18"/>
          <p:cNvPicPr>
            <a:picLocks noChangeAspect="1"/>
          </p:cNvPicPr>
          <p:nvPr/>
        </p:nvPicPr>
        <p:blipFill rotWithShape="1">
          <a:blip r:embed="rId3"/>
          <a:srcRect l="24000" t="15580" r="25000" b="20232"/>
          <a:stretch/>
        </p:blipFill>
        <p:spPr>
          <a:xfrm>
            <a:off x="3429000" y="1712430"/>
            <a:ext cx="5406887" cy="3657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38200" y="5536351"/>
            <a:ext cx="7315200" cy="584775"/>
          </a:xfrm>
          <a:prstGeom prst="rect">
            <a:avLst/>
          </a:prstGeom>
          <a:noFill/>
        </p:spPr>
        <p:txBody>
          <a:bodyPr wrap="square" rtlCol="0">
            <a:spAutoFit/>
          </a:bodyPr>
          <a:lstStyle/>
          <a:p>
            <a:r>
              <a:rPr lang="en-US" sz="1600" dirty="0">
                <a:hlinkClick r:id="rId4"/>
              </a:rPr>
              <a:t>https://clear.dol.gov/sites/default/files/CLEAR%20Reemployment%20Synthesis%20November%202018.pdf</a:t>
            </a:r>
            <a:r>
              <a:rPr lang="en-US" sz="1600" dirty="0"/>
              <a:t> </a:t>
            </a:r>
          </a:p>
        </p:txBody>
      </p:sp>
    </p:spTree>
    <p:extLst>
      <p:ext uri="{BB962C8B-B14F-4D97-AF65-F5344CB8AC3E}">
        <p14:creationId xmlns:p14="http://schemas.microsoft.com/office/powerpoint/2010/main" val="266428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7"/>
            <a:ext cx="8050530" cy="1051560"/>
          </a:xfrm>
        </p:spPr>
        <p:txBody>
          <a:bodyPr/>
          <a:lstStyle/>
          <a:p>
            <a:r>
              <a:rPr lang="en-US" dirty="0"/>
              <a:t>CLEAR’s Reemployment Supplement</a:t>
            </a:r>
          </a:p>
        </p:txBody>
      </p:sp>
      <p:sp>
        <p:nvSpPr>
          <p:cNvPr id="3" name="Content Placeholder 2"/>
          <p:cNvSpPr>
            <a:spLocks noGrp="1"/>
          </p:cNvSpPr>
          <p:nvPr>
            <p:ph idx="1"/>
          </p:nvPr>
        </p:nvSpPr>
        <p:spPr>
          <a:xfrm>
            <a:off x="533400" y="1748118"/>
            <a:ext cx="2895600" cy="3960409"/>
          </a:xfrm>
        </p:spPr>
        <p:txBody>
          <a:bodyPr>
            <a:normAutofit lnSpcReduction="10000"/>
          </a:bodyPr>
          <a:lstStyle/>
          <a:p>
            <a:r>
              <a:rPr lang="en-US" sz="2000" dirty="0"/>
              <a:t>Supplement to the research synthesis</a:t>
            </a:r>
          </a:p>
          <a:p>
            <a:r>
              <a:rPr lang="en-US" sz="2000" dirty="0"/>
              <a:t>Provides a brief description of the findings for all reports reviewed in the reemployment topic area</a:t>
            </a:r>
          </a:p>
          <a:p>
            <a:r>
              <a:rPr lang="en-US" sz="2000" dirty="0"/>
              <a:t>Links to the study’s profiles where you can learn more</a:t>
            </a:r>
          </a:p>
          <a:p>
            <a:r>
              <a:rPr lang="en-US" sz="2000" dirty="0"/>
              <a:t>Find it:</a:t>
            </a:r>
          </a:p>
        </p:txBody>
      </p:sp>
      <p:sp>
        <p:nvSpPr>
          <p:cNvPr id="4" name="Slide Number Placeholder 3"/>
          <p:cNvSpPr>
            <a:spLocks noGrp="1"/>
          </p:cNvSpPr>
          <p:nvPr>
            <p:ph type="sldNum" sz="quarter" idx="10"/>
          </p:nvPr>
        </p:nvSpPr>
        <p:spPr/>
        <p:txBody>
          <a:bodyPr/>
          <a:lstStyle/>
          <a:p>
            <a:fld id="{171675D4-2FF5-4E41-98B6-36D689383CD1}" type="slidenum">
              <a:rPr lang="en-US" smtClean="0"/>
              <a:pPr/>
              <a:t>16</a:t>
            </a:fld>
            <a:endParaRPr lang="en-US" dirty="0"/>
          </a:p>
        </p:txBody>
      </p:sp>
      <p:pic>
        <p:nvPicPr>
          <p:cNvPr id="18" name="Picture 17"/>
          <p:cNvPicPr>
            <a:picLocks noChangeAspect="1"/>
          </p:cNvPicPr>
          <p:nvPr/>
        </p:nvPicPr>
        <p:blipFill rotWithShape="1">
          <a:blip r:embed="rId3"/>
          <a:srcRect l="24000" t="15582" r="25500" b="21162"/>
          <a:stretch/>
        </p:blipFill>
        <p:spPr>
          <a:xfrm>
            <a:off x="3429000" y="1748118"/>
            <a:ext cx="5410200" cy="3642511"/>
          </a:xfrm>
          <a:prstGeom prst="rect">
            <a:avLst/>
          </a:prstGeom>
          <a:ln>
            <a:noFill/>
          </a:ln>
          <a:effectLst>
            <a:outerShdw blurRad="190500" algn="tl" rotWithShape="0">
              <a:srgbClr val="000000">
                <a:alpha val="70000"/>
              </a:srgbClr>
            </a:outerShdw>
          </a:effectLst>
        </p:spPr>
      </p:pic>
      <p:sp>
        <p:nvSpPr>
          <p:cNvPr id="5" name="TextBox 4"/>
          <p:cNvSpPr txBox="1"/>
          <p:nvPr/>
        </p:nvSpPr>
        <p:spPr>
          <a:xfrm>
            <a:off x="762000" y="5606612"/>
            <a:ext cx="7315200" cy="584775"/>
          </a:xfrm>
          <a:prstGeom prst="rect">
            <a:avLst/>
          </a:prstGeom>
          <a:noFill/>
        </p:spPr>
        <p:txBody>
          <a:bodyPr wrap="square" rtlCol="0">
            <a:spAutoFit/>
          </a:bodyPr>
          <a:lstStyle/>
          <a:p>
            <a:r>
              <a:rPr lang="en-US" sz="1600" dirty="0">
                <a:hlinkClick r:id="rId4"/>
              </a:rPr>
              <a:t>https://clear.dol.gov/sites/default/files/CLEAR%20Reemployment%20Synthesis%20Supplement%20November%202018.pdf</a:t>
            </a:r>
            <a:endParaRPr lang="en-US" sz="1600" dirty="0"/>
          </a:p>
        </p:txBody>
      </p:sp>
    </p:spTree>
    <p:extLst>
      <p:ext uri="{BB962C8B-B14F-4D97-AF65-F5344CB8AC3E}">
        <p14:creationId xmlns:p14="http://schemas.microsoft.com/office/powerpoint/2010/main" val="528758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Digging in to the evidence base…</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a:t>CLEAR’s reemployment topic area has reviewed over 50 studies</a:t>
            </a:r>
          </a:p>
          <a:p>
            <a:pPr>
              <a:buFont typeface="Wingdings" panose="05000000000000000000" pitchFamily="2" charset="2"/>
              <a:buChar char="§"/>
            </a:pPr>
            <a:r>
              <a:rPr lang="en-US" dirty="0"/>
              <a:t>CLEAR groups the interventions studied into various types </a:t>
            </a:r>
          </a:p>
          <a:p>
            <a:pPr marL="868680" lvl="1" indent="-457200">
              <a:buFont typeface="+mj-lt"/>
              <a:buAutoNum type="arabicPeriod"/>
            </a:pPr>
            <a:r>
              <a:rPr lang="en-US" dirty="0"/>
              <a:t>REA</a:t>
            </a:r>
          </a:p>
          <a:p>
            <a:pPr marL="868680" lvl="1" indent="-457200">
              <a:buFont typeface="+mj-lt"/>
              <a:buAutoNum type="arabicPeriod"/>
            </a:pPr>
            <a:r>
              <a:rPr lang="en-US" dirty="0"/>
              <a:t>Profiling</a:t>
            </a:r>
          </a:p>
          <a:p>
            <a:pPr marL="868680" lvl="1" indent="-457200">
              <a:buFont typeface="+mj-lt"/>
              <a:buAutoNum type="arabicPeriod"/>
            </a:pPr>
            <a:r>
              <a:rPr lang="en-US" dirty="0"/>
              <a:t>More Employer Contacts	</a:t>
            </a:r>
          </a:p>
          <a:p>
            <a:pPr marL="868680" lvl="1" indent="-457200">
              <a:buFont typeface="+mj-lt"/>
              <a:buAutoNum type="arabicPeriod"/>
            </a:pPr>
            <a:r>
              <a:rPr lang="en-US" dirty="0"/>
              <a:t>Fewer Employer Contacts</a:t>
            </a:r>
          </a:p>
          <a:p>
            <a:pPr marL="868680" lvl="1" indent="-457200">
              <a:buFont typeface="+mj-lt"/>
              <a:buAutoNum type="arabicPeriod"/>
            </a:pPr>
            <a:r>
              <a:rPr lang="en-US" dirty="0"/>
              <a:t>Job Search Assistance</a:t>
            </a:r>
          </a:p>
          <a:p>
            <a:pPr marL="868680" lvl="1" indent="-457200">
              <a:buFont typeface="+mj-lt"/>
              <a:buAutoNum type="arabicPeriod"/>
            </a:pPr>
            <a:r>
              <a:rPr lang="en-US" dirty="0"/>
              <a:t>Reemployment Bonuses</a:t>
            </a:r>
          </a:p>
          <a:p>
            <a:pPr marL="868680" lvl="1" indent="-457200">
              <a:buFont typeface="+mj-lt"/>
              <a:buAutoNum type="arabicPeriod"/>
            </a:pPr>
            <a:r>
              <a:rPr lang="en-US" dirty="0"/>
              <a:t>Other</a:t>
            </a:r>
          </a:p>
          <a:p>
            <a:endParaRPr lang="en-US" dirty="0"/>
          </a:p>
        </p:txBody>
      </p:sp>
      <p:sp>
        <p:nvSpPr>
          <p:cNvPr id="4" name="Slide Number Placeholder 3"/>
          <p:cNvSpPr>
            <a:spLocks noGrp="1"/>
          </p:cNvSpPr>
          <p:nvPr>
            <p:ph type="sldNum" sz="quarter" idx="10"/>
          </p:nvPr>
        </p:nvSpPr>
        <p:spPr/>
        <p:txBody>
          <a:bodyPr/>
          <a:lstStyle/>
          <a:p>
            <a:fld id="{171675D4-2FF5-4E41-98B6-36D689383CD1}" type="slidenum">
              <a:rPr lang="en-US" smtClean="0"/>
              <a:pPr/>
              <a:t>17</a:t>
            </a:fld>
            <a:endParaRPr lang="en-US" dirty="0"/>
          </a:p>
        </p:txBody>
      </p:sp>
    </p:spTree>
    <p:extLst>
      <p:ext uri="{BB962C8B-B14F-4D97-AF65-F5344CB8AC3E}">
        <p14:creationId xmlns:p14="http://schemas.microsoft.com/office/powerpoint/2010/main" val="3050985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9667"/>
            <a:ext cx="7955280" cy="1051560"/>
          </a:xfrm>
        </p:spPr>
        <p:txBody>
          <a:bodyPr/>
          <a:lstStyle/>
          <a:p>
            <a:r>
              <a:rPr lang="en-US" dirty="0"/>
              <a:t>Winnowing to Relevant, Strong Studies </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a:t>Omit studies of interventions using strategies </a:t>
            </a:r>
            <a:r>
              <a:rPr lang="en-US" i="1" dirty="0"/>
              <a:t>not</a:t>
            </a:r>
            <a:r>
              <a:rPr lang="en-US" dirty="0"/>
              <a:t> included in RESEA programs</a:t>
            </a:r>
          </a:p>
          <a:p>
            <a:pPr marL="868680" lvl="1" indent="-457200">
              <a:buFont typeface="+mj-lt"/>
              <a:buAutoNum type="arabicPeriod"/>
            </a:pPr>
            <a:r>
              <a:rPr lang="en-US" dirty="0"/>
              <a:t>REA</a:t>
            </a:r>
          </a:p>
          <a:p>
            <a:pPr marL="868680" lvl="1" indent="-457200">
              <a:buFont typeface="+mj-lt"/>
              <a:buAutoNum type="arabicPeriod"/>
            </a:pPr>
            <a:r>
              <a:rPr lang="en-US" dirty="0"/>
              <a:t>Profiling</a:t>
            </a:r>
          </a:p>
          <a:p>
            <a:pPr marL="868680" lvl="1" indent="-457200">
              <a:buFont typeface="+mj-lt"/>
              <a:buAutoNum type="arabicPeriod"/>
            </a:pPr>
            <a:r>
              <a:rPr lang="en-US" dirty="0"/>
              <a:t>More Employer Contacts	</a:t>
            </a:r>
          </a:p>
          <a:p>
            <a:pPr marL="868680" lvl="1" indent="-457200">
              <a:buFont typeface="+mj-lt"/>
              <a:buAutoNum type="arabicPeriod"/>
            </a:pPr>
            <a:r>
              <a:rPr lang="en-US" dirty="0"/>
              <a:t>Fewer Employer Contacts</a:t>
            </a:r>
          </a:p>
          <a:p>
            <a:pPr marL="868680" lvl="1" indent="-457200">
              <a:buFont typeface="+mj-lt"/>
              <a:buAutoNum type="arabicPeriod"/>
            </a:pPr>
            <a:r>
              <a:rPr lang="en-US" dirty="0"/>
              <a:t>Job Search Assistance</a:t>
            </a:r>
          </a:p>
          <a:p>
            <a:pPr marL="868680" lvl="1" indent="-457200">
              <a:buFont typeface="+mj-lt"/>
              <a:buAutoNum type="arabicPeriod"/>
            </a:pPr>
            <a:r>
              <a:rPr lang="en-US" strike="sngStrike" dirty="0"/>
              <a:t>Reemployment Bonuses</a:t>
            </a:r>
          </a:p>
          <a:p>
            <a:pPr marL="868680" lvl="1" indent="-457200">
              <a:buFont typeface="+mj-lt"/>
              <a:buAutoNum type="arabicPeriod"/>
            </a:pPr>
            <a:r>
              <a:rPr lang="en-US" strike="sngStrike" dirty="0"/>
              <a:t>Other</a:t>
            </a:r>
          </a:p>
          <a:p>
            <a:pPr>
              <a:buFont typeface="Wingdings" panose="05000000000000000000" pitchFamily="2" charset="2"/>
              <a:buChar char="§"/>
            </a:pPr>
            <a:r>
              <a:rPr lang="en-US" dirty="0"/>
              <a:t>Omit studies CLEAR rates as “low” quality </a:t>
            </a:r>
          </a:p>
          <a:p>
            <a:endParaRPr lang="en-US" dirty="0"/>
          </a:p>
        </p:txBody>
      </p:sp>
      <p:sp>
        <p:nvSpPr>
          <p:cNvPr id="4" name="Slide Number Placeholder 3"/>
          <p:cNvSpPr>
            <a:spLocks noGrp="1"/>
          </p:cNvSpPr>
          <p:nvPr>
            <p:ph type="sldNum" sz="quarter" idx="10"/>
          </p:nvPr>
        </p:nvSpPr>
        <p:spPr/>
        <p:txBody>
          <a:bodyPr/>
          <a:lstStyle/>
          <a:p>
            <a:fld id="{171675D4-2FF5-4E41-98B6-36D689383CD1}" type="slidenum">
              <a:rPr lang="en-US" smtClean="0"/>
              <a:pPr/>
              <a:t>18</a:t>
            </a:fld>
            <a:endParaRPr lang="en-US" dirty="0"/>
          </a:p>
        </p:txBody>
      </p:sp>
    </p:spTree>
    <p:extLst>
      <p:ext uri="{BB962C8B-B14F-4D97-AF65-F5344CB8AC3E}">
        <p14:creationId xmlns:p14="http://schemas.microsoft.com/office/powerpoint/2010/main" val="193351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6037"/>
            <a:ext cx="7955280" cy="1051560"/>
          </a:xfrm>
        </p:spPr>
        <p:txBody>
          <a:bodyPr/>
          <a:lstStyle/>
          <a:p>
            <a:r>
              <a:rPr lang="en-US" dirty="0"/>
              <a:t>Focus on Studies Showing Positive Program Impacts</a:t>
            </a:r>
          </a:p>
        </p:txBody>
      </p:sp>
      <p:sp>
        <p:nvSpPr>
          <p:cNvPr id="3" name="Content Placeholder 2"/>
          <p:cNvSpPr>
            <a:spLocks noGrp="1"/>
          </p:cNvSpPr>
          <p:nvPr>
            <p:ph idx="1"/>
          </p:nvPr>
        </p:nvSpPr>
        <p:spPr>
          <a:xfrm>
            <a:off x="628650" y="1828800"/>
            <a:ext cx="7955280" cy="4406348"/>
          </a:xfrm>
        </p:spPr>
        <p:txBody>
          <a:bodyPr>
            <a:normAutofit/>
          </a:bodyPr>
          <a:lstStyle/>
          <a:p>
            <a:r>
              <a:rPr lang="en-US" dirty="0"/>
              <a:t>Studies showing positive impacts on </a:t>
            </a:r>
            <a:r>
              <a:rPr lang="en-US" i="1" dirty="0"/>
              <a:t>both</a:t>
            </a:r>
            <a:r>
              <a:rPr lang="en-US" dirty="0"/>
              <a:t> UI and employment</a:t>
            </a:r>
          </a:p>
          <a:p>
            <a:pPr lvl="1"/>
            <a:r>
              <a:rPr lang="en-US" dirty="0">
                <a:solidFill>
                  <a:schemeClr val="tx1"/>
                </a:solidFill>
              </a:rPr>
              <a:t>Nevada REA</a:t>
            </a:r>
          </a:p>
          <a:p>
            <a:pPr lvl="1"/>
            <a:r>
              <a:rPr lang="en-US" dirty="0">
                <a:solidFill>
                  <a:schemeClr val="tx1"/>
                </a:solidFill>
              </a:rPr>
              <a:t>Florida REA</a:t>
            </a:r>
            <a:endParaRPr lang="en-US" dirty="0">
              <a:solidFill>
                <a:srgbClr val="00B050"/>
              </a:solidFill>
            </a:endParaRPr>
          </a:p>
          <a:p>
            <a:r>
              <a:rPr lang="en-US" dirty="0"/>
              <a:t>Few studies find employment impacts. Look at those as well:</a:t>
            </a:r>
          </a:p>
          <a:p>
            <a:pPr lvl="1"/>
            <a:r>
              <a:rPr lang="en-US" dirty="0">
                <a:solidFill>
                  <a:schemeClr val="tx1"/>
                </a:solidFill>
              </a:rPr>
              <a:t>Florida WPRS</a:t>
            </a:r>
          </a:p>
          <a:p>
            <a:pPr lvl="1"/>
            <a:r>
              <a:rPr lang="en-US" dirty="0">
                <a:solidFill>
                  <a:schemeClr val="tx1"/>
                </a:solidFill>
              </a:rPr>
              <a:t>Maine WPRS</a:t>
            </a:r>
          </a:p>
          <a:p>
            <a:pPr lvl="1"/>
            <a:r>
              <a:rPr lang="en-US" dirty="0">
                <a:solidFill>
                  <a:schemeClr val="tx1"/>
                </a:solidFill>
              </a:rPr>
              <a:t>Texas JSA</a:t>
            </a:r>
            <a:endParaRPr lang="en-US" dirty="0"/>
          </a:p>
          <a:p>
            <a:endParaRPr lang="en-US" dirty="0"/>
          </a:p>
        </p:txBody>
      </p:sp>
      <p:sp>
        <p:nvSpPr>
          <p:cNvPr id="4" name="Slide Number Placeholder 3"/>
          <p:cNvSpPr>
            <a:spLocks noGrp="1"/>
          </p:cNvSpPr>
          <p:nvPr>
            <p:ph type="sldNum" sz="quarter" idx="10"/>
          </p:nvPr>
        </p:nvSpPr>
        <p:spPr/>
        <p:txBody>
          <a:bodyPr/>
          <a:lstStyle/>
          <a:p>
            <a:fld id="{171675D4-2FF5-4E41-98B6-36D689383CD1}" type="slidenum">
              <a:rPr lang="en-US" smtClean="0"/>
              <a:pPr/>
              <a:t>19</a:t>
            </a:fld>
            <a:endParaRPr lang="en-US" dirty="0"/>
          </a:p>
        </p:txBody>
      </p:sp>
    </p:spTree>
    <p:extLst>
      <p:ext uri="{BB962C8B-B14F-4D97-AF65-F5344CB8AC3E}">
        <p14:creationId xmlns:p14="http://schemas.microsoft.com/office/powerpoint/2010/main" val="73432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644" y="2971800"/>
            <a:ext cx="3983355" cy="1818203"/>
          </a:xfrm>
        </p:spPr>
        <p:txBody>
          <a:bodyPr>
            <a:normAutofit/>
          </a:bodyPr>
          <a:lstStyle/>
          <a:p>
            <a:r>
              <a:rPr lang="en-US" sz="1800" dirty="0"/>
              <a:t>Megan Lizik</a:t>
            </a:r>
          </a:p>
          <a:p>
            <a:pPr lvl="1"/>
            <a:r>
              <a:rPr lang="en-US" sz="1800" dirty="0"/>
              <a:t>Senior Evaluation Specialist</a:t>
            </a:r>
          </a:p>
          <a:p>
            <a:pPr lvl="2"/>
            <a:r>
              <a:rPr lang="en-US" dirty="0"/>
              <a:t>DOL Chief Evaluation Office</a:t>
            </a:r>
          </a:p>
        </p:txBody>
      </p:sp>
      <p:sp>
        <p:nvSpPr>
          <p:cNvPr id="8" name="Content Placeholder 7"/>
          <p:cNvSpPr>
            <a:spLocks noGrp="1"/>
          </p:cNvSpPr>
          <p:nvPr>
            <p:ph idx="12"/>
          </p:nvPr>
        </p:nvSpPr>
        <p:spPr>
          <a:xfrm>
            <a:off x="588643" y="4419600"/>
            <a:ext cx="3983355" cy="1818203"/>
          </a:xfrm>
        </p:spPr>
        <p:txBody>
          <a:bodyPr>
            <a:normAutofit/>
          </a:bodyPr>
          <a:lstStyle/>
          <a:p>
            <a:r>
              <a:rPr lang="en-US" sz="1800" dirty="0"/>
              <a:t>Gloria Salas-Kos</a:t>
            </a:r>
          </a:p>
          <a:p>
            <a:pPr lvl="1"/>
            <a:r>
              <a:rPr lang="en-US" sz="1800" dirty="0"/>
              <a:t>Senior Program Analyst</a:t>
            </a:r>
          </a:p>
          <a:p>
            <a:pPr lvl="2"/>
            <a:r>
              <a:rPr lang="en-US" dirty="0"/>
              <a:t>DOL Office of Policy Development and Research</a:t>
            </a:r>
          </a:p>
        </p:txBody>
      </p:sp>
      <p:sp>
        <p:nvSpPr>
          <p:cNvPr id="6" name="Content Placeholder 2"/>
          <p:cNvSpPr txBox="1">
            <a:spLocks/>
          </p:cNvSpPr>
          <p:nvPr/>
        </p:nvSpPr>
        <p:spPr>
          <a:xfrm>
            <a:off x="588645" y="1600200"/>
            <a:ext cx="3983355" cy="181820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500"/>
              </a:spcBef>
              <a:buClr>
                <a:schemeClr val="bg1">
                  <a:lumMod val="65000"/>
                </a:schemeClr>
              </a:buClr>
              <a:buFont typeface="Wingdings 3" panose="05040102010807070707" pitchFamily="18" charset="2"/>
              <a:buNone/>
              <a:defRPr sz="2000" i="1" kern="1200">
                <a:solidFill>
                  <a:schemeClr val="accent3">
                    <a:lumMod val="90000"/>
                    <a:lumOff val="10000"/>
                  </a:schemeClr>
                </a:solidFill>
                <a:latin typeface="+mn-lt"/>
                <a:ea typeface="+mn-ea"/>
                <a:cs typeface="+mn-cs"/>
              </a:defRPr>
            </a:lvl2pPr>
            <a:lvl3pPr marL="457200" indent="0" algn="l" defTabSz="914400" rtl="0" eaLnBrk="1" latinLnBrk="0" hangingPunct="1">
              <a:lnSpc>
                <a:spcPct val="90000"/>
              </a:lnSpc>
              <a:spcBef>
                <a:spcPts val="800"/>
              </a:spcBef>
              <a:buClr>
                <a:schemeClr val="accent1"/>
              </a:buClr>
              <a:buFontTx/>
              <a:buNone/>
              <a:defRPr sz="1800" kern="1200">
                <a:solidFill>
                  <a:schemeClr val="tx1"/>
                </a:solidFill>
                <a:latin typeface="+mn-lt"/>
                <a:ea typeface="+mn-ea"/>
                <a:cs typeface="+mn-cs"/>
              </a:defRPr>
            </a:lvl3pPr>
            <a:lvl4pPr marL="82296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Lawrence Burns</a:t>
            </a:r>
          </a:p>
          <a:p>
            <a:pPr lvl="1"/>
            <a:r>
              <a:rPr lang="en-US" sz="1800" dirty="0"/>
              <a:t>Reemployment Coordinator</a:t>
            </a:r>
          </a:p>
          <a:p>
            <a:pPr lvl="2"/>
            <a:r>
              <a:rPr lang="en-US" dirty="0"/>
              <a:t>DOL Office of Unemployment Insurance</a:t>
            </a:r>
          </a:p>
        </p:txBody>
      </p:sp>
      <p:sp>
        <p:nvSpPr>
          <p:cNvPr id="10" name="Content Placeholder 2"/>
          <p:cNvSpPr txBox="1">
            <a:spLocks/>
          </p:cNvSpPr>
          <p:nvPr/>
        </p:nvSpPr>
        <p:spPr>
          <a:xfrm>
            <a:off x="4551045" y="2220397"/>
            <a:ext cx="3983355" cy="181820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500"/>
              </a:spcBef>
              <a:buClr>
                <a:schemeClr val="bg1">
                  <a:lumMod val="65000"/>
                </a:schemeClr>
              </a:buClr>
              <a:buFont typeface="Wingdings 3" panose="05040102010807070707" pitchFamily="18" charset="2"/>
              <a:buNone/>
              <a:defRPr sz="2000" i="1" kern="1200">
                <a:solidFill>
                  <a:schemeClr val="accent3">
                    <a:lumMod val="90000"/>
                    <a:lumOff val="10000"/>
                  </a:schemeClr>
                </a:solidFill>
                <a:latin typeface="+mn-lt"/>
                <a:ea typeface="+mn-ea"/>
                <a:cs typeface="+mn-cs"/>
              </a:defRPr>
            </a:lvl2pPr>
            <a:lvl3pPr marL="457200" indent="0" algn="l" defTabSz="914400" rtl="0" eaLnBrk="1" latinLnBrk="0" hangingPunct="1">
              <a:lnSpc>
                <a:spcPct val="90000"/>
              </a:lnSpc>
              <a:spcBef>
                <a:spcPts val="800"/>
              </a:spcBef>
              <a:buClr>
                <a:schemeClr val="accent1"/>
              </a:buClr>
              <a:buFontTx/>
              <a:buNone/>
              <a:defRPr sz="1800" kern="1200">
                <a:solidFill>
                  <a:schemeClr val="tx1"/>
                </a:solidFill>
                <a:latin typeface="+mn-lt"/>
                <a:ea typeface="+mn-ea"/>
                <a:cs typeface="+mn-cs"/>
              </a:defRPr>
            </a:lvl3pPr>
            <a:lvl4pPr marL="82296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Andrew </a:t>
            </a:r>
            <a:r>
              <a:rPr lang="en-US" sz="1800" dirty="0" err="1"/>
              <a:t>Clark</a:t>
            </a:r>
            <a:r>
              <a:rPr lang="en-US" sz="1800" dirty="0" err="1">
                <a:solidFill>
                  <a:schemeClr val="accent2"/>
                </a:solidFill>
              </a:rPr>
              <a:t>west</a:t>
            </a:r>
            <a:endParaRPr lang="en-US" sz="1800" dirty="0">
              <a:solidFill>
                <a:schemeClr val="accent2"/>
              </a:solidFill>
            </a:endParaRPr>
          </a:p>
          <a:p>
            <a:pPr lvl="1"/>
            <a:r>
              <a:rPr lang="en-US" sz="1800" dirty="0"/>
              <a:t>RESEA Evaluation Project Director</a:t>
            </a:r>
          </a:p>
          <a:p>
            <a:pPr lvl="2"/>
            <a:r>
              <a:rPr lang="en-US" dirty="0" err="1"/>
              <a:t>Abt</a:t>
            </a:r>
            <a:r>
              <a:rPr lang="en-US" dirty="0"/>
              <a:t> Associates</a:t>
            </a:r>
          </a:p>
        </p:txBody>
      </p:sp>
      <p:sp>
        <p:nvSpPr>
          <p:cNvPr id="11" name="Content Placeholder 6"/>
          <p:cNvSpPr txBox="1">
            <a:spLocks/>
          </p:cNvSpPr>
          <p:nvPr/>
        </p:nvSpPr>
        <p:spPr>
          <a:xfrm>
            <a:off x="4551045" y="3972997"/>
            <a:ext cx="3983355" cy="181820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500"/>
              </a:spcBef>
              <a:buClr>
                <a:schemeClr val="bg1">
                  <a:lumMod val="65000"/>
                </a:schemeClr>
              </a:buClr>
              <a:buFont typeface="Wingdings 3" panose="05040102010807070707" pitchFamily="18" charset="2"/>
              <a:buNone/>
              <a:defRPr sz="2000" i="1" kern="1200">
                <a:solidFill>
                  <a:schemeClr val="accent3">
                    <a:lumMod val="90000"/>
                    <a:lumOff val="10000"/>
                  </a:schemeClr>
                </a:solidFill>
                <a:latin typeface="+mn-lt"/>
                <a:ea typeface="+mn-ea"/>
                <a:cs typeface="+mn-cs"/>
              </a:defRPr>
            </a:lvl2pPr>
            <a:lvl3pPr marL="457200" indent="0" algn="l" defTabSz="914400" rtl="0" eaLnBrk="1" latinLnBrk="0" hangingPunct="1">
              <a:lnSpc>
                <a:spcPct val="90000"/>
              </a:lnSpc>
              <a:spcBef>
                <a:spcPts val="800"/>
              </a:spcBef>
              <a:buClr>
                <a:schemeClr val="accent1"/>
              </a:buClr>
              <a:buFontTx/>
              <a:buNone/>
              <a:defRPr sz="1800" kern="1200">
                <a:solidFill>
                  <a:schemeClr val="tx1"/>
                </a:solidFill>
                <a:latin typeface="+mn-lt"/>
                <a:ea typeface="+mn-ea"/>
                <a:cs typeface="+mn-cs"/>
              </a:defRPr>
            </a:lvl3pPr>
            <a:lvl4pPr marL="82296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Siobhan Mills De La Rosa</a:t>
            </a:r>
            <a:endParaRPr lang="en-US" sz="1800" dirty="0">
              <a:solidFill>
                <a:schemeClr val="accent2"/>
              </a:solidFill>
            </a:endParaRPr>
          </a:p>
          <a:p>
            <a:pPr lvl="1"/>
            <a:r>
              <a:rPr lang="en-US" sz="1800" dirty="0"/>
              <a:t>RESEA Evaluation Technical Assistance Task Leader</a:t>
            </a:r>
          </a:p>
          <a:p>
            <a:pPr lvl="2"/>
            <a:r>
              <a:rPr lang="en-US" dirty="0" err="1"/>
              <a:t>Abt</a:t>
            </a:r>
            <a:r>
              <a:rPr lang="en-US" dirty="0"/>
              <a:t> Associates</a:t>
            </a:r>
          </a:p>
        </p:txBody>
      </p:sp>
    </p:spTree>
    <p:extLst>
      <p:ext uri="{BB962C8B-B14F-4D97-AF65-F5344CB8AC3E}">
        <p14:creationId xmlns:p14="http://schemas.microsoft.com/office/powerpoint/2010/main" val="2872339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233" y="597850"/>
            <a:ext cx="7955280" cy="1051560"/>
          </a:xfrm>
        </p:spPr>
        <p:txBody>
          <a:bodyPr/>
          <a:lstStyle/>
          <a:p>
            <a:r>
              <a:rPr lang="en-US" dirty="0"/>
              <a:t>But What Should I Do with those Studies? </a:t>
            </a:r>
          </a:p>
        </p:txBody>
      </p:sp>
      <p:sp>
        <p:nvSpPr>
          <p:cNvPr id="3" name="Content Placeholder 2"/>
          <p:cNvSpPr>
            <a:spLocks noGrp="1"/>
          </p:cNvSpPr>
          <p:nvPr>
            <p:ph idx="1"/>
          </p:nvPr>
        </p:nvSpPr>
        <p:spPr>
          <a:xfrm>
            <a:off x="628650" y="1828799"/>
            <a:ext cx="8210550" cy="4348163"/>
          </a:xfrm>
        </p:spPr>
        <p:txBody>
          <a:bodyPr>
            <a:normAutofit/>
          </a:bodyPr>
          <a:lstStyle/>
          <a:p>
            <a:r>
              <a:rPr lang="en-US" dirty="0"/>
              <a:t>Review CLEAR’s profiles of the studies</a:t>
            </a:r>
          </a:p>
          <a:p>
            <a:r>
              <a:rPr lang="en-US" dirty="0"/>
              <a:t>Consider consulting the full text of the studies </a:t>
            </a:r>
          </a:p>
          <a:p>
            <a:r>
              <a:rPr lang="en-US" dirty="0"/>
              <a:t>Learn what the programs studied consisted of</a:t>
            </a:r>
          </a:p>
          <a:p>
            <a:pPr lvl="1"/>
            <a:r>
              <a:rPr lang="en-US" dirty="0"/>
              <a:t>Were they similar to what your state does? </a:t>
            </a:r>
          </a:p>
          <a:p>
            <a:pPr lvl="2"/>
            <a:r>
              <a:rPr lang="en-US" dirty="0"/>
              <a:t>If yes, that evidence may support your RESEA program’s approach</a:t>
            </a:r>
          </a:p>
          <a:p>
            <a:pPr lvl="1"/>
            <a:r>
              <a:rPr lang="en-US" dirty="0"/>
              <a:t>Do they involve approaches/elements that might inform changes to your states program? </a:t>
            </a:r>
          </a:p>
          <a:p>
            <a:pPr lvl="2"/>
            <a:r>
              <a:rPr lang="en-US" dirty="0"/>
              <a:t>If yes, that evidence may support new elements of your RESEA program</a:t>
            </a:r>
          </a:p>
        </p:txBody>
      </p:sp>
      <p:sp>
        <p:nvSpPr>
          <p:cNvPr id="4" name="Slide Number Placeholder 3"/>
          <p:cNvSpPr>
            <a:spLocks noGrp="1"/>
          </p:cNvSpPr>
          <p:nvPr>
            <p:ph type="sldNum" sz="quarter" idx="10"/>
          </p:nvPr>
        </p:nvSpPr>
        <p:spPr/>
        <p:txBody>
          <a:bodyPr/>
          <a:lstStyle/>
          <a:p>
            <a:fld id="{171675D4-2FF5-4E41-98B6-36D689383CD1}" type="slidenum">
              <a:rPr lang="en-US" smtClean="0"/>
              <a:pPr/>
              <a:t>20</a:t>
            </a:fld>
            <a:endParaRPr lang="en-US" dirty="0"/>
          </a:p>
        </p:txBody>
      </p:sp>
    </p:spTree>
    <p:extLst>
      <p:ext uri="{BB962C8B-B14F-4D97-AF65-F5344CB8AC3E}">
        <p14:creationId xmlns:p14="http://schemas.microsoft.com/office/powerpoint/2010/main" val="1540112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to Selected Studies</a:t>
            </a:r>
          </a:p>
        </p:txBody>
      </p:sp>
      <p:sp>
        <p:nvSpPr>
          <p:cNvPr id="7" name="Content Placeholder 6"/>
          <p:cNvSpPr>
            <a:spLocks noGrp="1"/>
          </p:cNvSpPr>
          <p:nvPr>
            <p:ph idx="1"/>
          </p:nvPr>
        </p:nvSpPr>
        <p:spPr/>
        <p:txBody>
          <a:bodyPr>
            <a:normAutofit fontScale="70000" lnSpcReduction="20000"/>
          </a:bodyPr>
          <a:lstStyle/>
          <a:p>
            <a:pPr marL="514350" indent="-514350">
              <a:buFont typeface="+mj-lt"/>
              <a:buAutoNum type="arabicPeriod"/>
            </a:pPr>
            <a:r>
              <a:rPr lang="en-US" dirty="0"/>
              <a:t>REA/Nevada</a:t>
            </a:r>
          </a:p>
          <a:p>
            <a:pPr lvl="1"/>
            <a:r>
              <a:rPr lang="en-US" dirty="0">
                <a:hlinkClick r:id="rId3"/>
              </a:rPr>
              <a:t>https://clear.dol.gov/study/impact-reemployment-and-eligibility-assessment-initiative-poe-yamagata-et-al-2011-1</a:t>
            </a:r>
            <a:r>
              <a:rPr lang="en-US" dirty="0"/>
              <a:t> </a:t>
            </a:r>
          </a:p>
          <a:p>
            <a:pPr marL="514350" indent="-514350">
              <a:buFont typeface="+mj-lt"/>
              <a:buAutoNum type="arabicPeriod"/>
            </a:pPr>
            <a:r>
              <a:rPr lang="en-US" dirty="0"/>
              <a:t>REA/Florida</a:t>
            </a:r>
          </a:p>
          <a:p>
            <a:pPr lvl="1"/>
            <a:r>
              <a:rPr lang="en-US" dirty="0">
                <a:hlinkClick r:id="rId4"/>
              </a:rPr>
              <a:t>https://clear.dol.gov/study/impact-reemployment-and-eligibility-assessment-initiative-poe-yamagata-et-al-2011</a:t>
            </a:r>
            <a:r>
              <a:rPr lang="en-US" dirty="0"/>
              <a:t> </a:t>
            </a:r>
          </a:p>
          <a:p>
            <a:pPr marL="514350" indent="-514350">
              <a:buFont typeface="+mj-lt"/>
              <a:buAutoNum type="arabicPeriod"/>
            </a:pPr>
            <a:r>
              <a:rPr lang="en-US" dirty="0"/>
              <a:t>Profiling/Florida</a:t>
            </a:r>
          </a:p>
          <a:p>
            <a:pPr lvl="1"/>
            <a:r>
              <a:rPr lang="en-US" dirty="0">
                <a:hlinkClick r:id="rId5"/>
              </a:rPr>
              <a:t>https://clear.dol.gov/study/labor-market-effects-us-reemployment-programs-during-great-recession-michaelides-mueser-2016 </a:t>
            </a:r>
            <a:endParaRPr lang="en-US" dirty="0"/>
          </a:p>
          <a:p>
            <a:pPr marL="514350" indent="-514350">
              <a:buFont typeface="+mj-lt"/>
              <a:buAutoNum type="arabicPeriod"/>
            </a:pPr>
            <a:r>
              <a:rPr lang="en-US" dirty="0"/>
              <a:t>Profiling/Maine</a:t>
            </a:r>
          </a:p>
          <a:p>
            <a:pPr lvl="1"/>
            <a:r>
              <a:rPr lang="en-US" dirty="0">
                <a:hlinkClick r:id="rId6"/>
              </a:rPr>
              <a:t>https://clear.dol.gov/study/evaluation-worker-profiling-and-reemployment-services-systems-final-report-dickinson-et-al</a:t>
            </a:r>
            <a:r>
              <a:rPr lang="en-US" dirty="0"/>
              <a:t> </a:t>
            </a:r>
          </a:p>
          <a:p>
            <a:pPr marL="514350" indent="-514350">
              <a:buFont typeface="+mj-lt"/>
              <a:buAutoNum type="arabicPeriod"/>
            </a:pPr>
            <a:r>
              <a:rPr lang="en-US" dirty="0"/>
              <a:t>JSA/Texas</a:t>
            </a:r>
          </a:p>
          <a:p>
            <a:pPr lvl="1"/>
            <a:r>
              <a:rPr lang="en-US" dirty="0">
                <a:hlinkClick r:id="rId7"/>
              </a:rPr>
              <a:t>https://clear.dol.gov/study/back-work-testing-reemployment-services-displaced-workers-bloom-1990</a:t>
            </a:r>
            <a:r>
              <a:rPr lang="en-US" dirty="0"/>
              <a:t>   </a:t>
            </a:r>
          </a:p>
        </p:txBody>
      </p:sp>
      <p:sp>
        <p:nvSpPr>
          <p:cNvPr id="5" name="Slide Number Placeholder 4"/>
          <p:cNvSpPr>
            <a:spLocks noGrp="1"/>
          </p:cNvSpPr>
          <p:nvPr>
            <p:ph type="sldNum" sz="quarter" idx="10"/>
          </p:nvPr>
        </p:nvSpPr>
        <p:spPr/>
        <p:txBody>
          <a:bodyPr/>
          <a:lstStyle/>
          <a:p>
            <a:fld id="{171675D4-2FF5-4E41-98B6-36D689383CD1}" type="slidenum">
              <a:rPr lang="en-US" smtClean="0"/>
              <a:pPr/>
              <a:t>21</a:t>
            </a:fld>
            <a:endParaRPr lang="en-US" dirty="0"/>
          </a:p>
        </p:txBody>
      </p:sp>
    </p:spTree>
    <p:extLst>
      <p:ext uri="{BB962C8B-B14F-4D97-AF65-F5344CB8AC3E}">
        <p14:creationId xmlns:p14="http://schemas.microsoft.com/office/powerpoint/2010/main" val="3015272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Details of Nevada REA</a:t>
            </a:r>
          </a:p>
        </p:txBody>
      </p:sp>
      <p:sp>
        <p:nvSpPr>
          <p:cNvPr id="3" name="Content Placeholder 2"/>
          <p:cNvSpPr>
            <a:spLocks noGrp="1"/>
          </p:cNvSpPr>
          <p:nvPr>
            <p:ph idx="1"/>
          </p:nvPr>
        </p:nvSpPr>
        <p:spPr/>
        <p:txBody>
          <a:bodyPr>
            <a:normAutofit fontScale="92500" lnSpcReduction="10000"/>
          </a:bodyPr>
          <a:lstStyle/>
          <a:p>
            <a:r>
              <a:rPr lang="en-US" b="1" dirty="0"/>
              <a:t>Date conducted:</a:t>
            </a:r>
            <a:r>
              <a:rPr lang="en-US" dirty="0"/>
              <a:t> 2009  </a:t>
            </a:r>
          </a:p>
          <a:p>
            <a:r>
              <a:rPr lang="en-US" b="1" dirty="0"/>
              <a:t>Key program elements:</a:t>
            </a:r>
            <a:r>
              <a:rPr lang="en-US" dirty="0"/>
              <a:t> </a:t>
            </a:r>
          </a:p>
          <a:p>
            <a:pPr lvl="1"/>
            <a:r>
              <a:rPr lang="en-US" dirty="0"/>
              <a:t>Integration of REA &amp; RES (provided by the same staff)</a:t>
            </a:r>
          </a:p>
          <a:p>
            <a:pPr lvl="1"/>
            <a:r>
              <a:rPr lang="en-US" dirty="0"/>
              <a:t>Participants selected within 2-3 weeks of the claim</a:t>
            </a:r>
          </a:p>
          <a:p>
            <a:pPr lvl="1"/>
            <a:r>
              <a:rPr lang="en-US" dirty="0"/>
              <a:t>Immediate hold placed on “no shows’” claims</a:t>
            </a:r>
          </a:p>
          <a:p>
            <a:r>
              <a:rPr lang="en-US" b="1" dirty="0"/>
              <a:t>RESEA population:</a:t>
            </a:r>
            <a:r>
              <a:rPr lang="en-US" dirty="0"/>
              <a:t> First time claimants with no return-to work date or current training participation</a:t>
            </a:r>
          </a:p>
          <a:p>
            <a:r>
              <a:rPr lang="en-US" b="1" dirty="0"/>
              <a:t>Setting:</a:t>
            </a:r>
          </a:p>
          <a:p>
            <a:pPr lvl="1"/>
            <a:r>
              <a:rPr lang="en-US" dirty="0"/>
              <a:t>State with small population, highly dispersed</a:t>
            </a:r>
          </a:p>
          <a:p>
            <a:pPr lvl="1"/>
            <a:r>
              <a:rPr lang="en-US" dirty="0"/>
              <a:t>EUC was in effect, reflecting weak labor market</a:t>
            </a:r>
          </a:p>
        </p:txBody>
      </p:sp>
      <p:sp>
        <p:nvSpPr>
          <p:cNvPr id="4" name="Slide Number Placeholder 3"/>
          <p:cNvSpPr>
            <a:spLocks noGrp="1"/>
          </p:cNvSpPr>
          <p:nvPr>
            <p:ph type="sldNum" sz="quarter" idx="10"/>
          </p:nvPr>
        </p:nvSpPr>
        <p:spPr/>
        <p:txBody>
          <a:bodyPr/>
          <a:lstStyle/>
          <a:p>
            <a:fld id="{171675D4-2FF5-4E41-98B6-36D689383CD1}" type="slidenum">
              <a:rPr lang="en-US" smtClean="0"/>
              <a:pPr/>
              <a:t>22</a:t>
            </a:fld>
            <a:endParaRPr lang="en-US" dirty="0"/>
          </a:p>
        </p:txBody>
      </p:sp>
    </p:spTree>
    <p:extLst>
      <p:ext uri="{BB962C8B-B14F-4D97-AF65-F5344CB8AC3E}">
        <p14:creationId xmlns:p14="http://schemas.microsoft.com/office/powerpoint/2010/main" val="2552946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239000" y="783400"/>
            <a:ext cx="1513319" cy="617216"/>
            <a:chOff x="7095744" y="3733800"/>
            <a:chExt cx="1591056" cy="493776"/>
          </a:xfrm>
        </p:grpSpPr>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82" t="19069" r="69294" b="74139"/>
            <a:stretch/>
          </p:blipFill>
          <p:spPr bwMode="auto">
            <a:xfrm>
              <a:off x="7095744" y="3733800"/>
              <a:ext cx="512064"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536" t="45951" r="69234" b="47779"/>
            <a:stretch/>
          </p:blipFill>
          <p:spPr bwMode="auto">
            <a:xfrm>
              <a:off x="7607808" y="3770376"/>
              <a:ext cx="566928" cy="43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874" t="68939" r="69402" b="24008"/>
            <a:stretch/>
          </p:blipFill>
          <p:spPr bwMode="auto">
            <a:xfrm>
              <a:off x="8174736" y="3733800"/>
              <a:ext cx="512064" cy="49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p:txBody>
          <a:bodyPr/>
          <a:lstStyle/>
          <a:p>
            <a:r>
              <a:rPr lang="en-US" dirty="0"/>
              <a:t>Other Things to Keep in Mind…</a:t>
            </a:r>
          </a:p>
        </p:txBody>
      </p:sp>
      <p:sp>
        <p:nvSpPr>
          <p:cNvPr id="7" name="Content Placeholder 6"/>
          <p:cNvSpPr>
            <a:spLocks noGrp="1"/>
          </p:cNvSpPr>
          <p:nvPr>
            <p:ph idx="1"/>
          </p:nvPr>
        </p:nvSpPr>
        <p:spPr/>
        <p:txBody>
          <a:bodyPr>
            <a:normAutofit lnSpcReduction="10000"/>
          </a:bodyPr>
          <a:lstStyle/>
          <a:p>
            <a:r>
              <a:rPr lang="en-US" dirty="0"/>
              <a:t>Additional studies in CLEAR could be relevant</a:t>
            </a:r>
          </a:p>
          <a:p>
            <a:r>
              <a:rPr lang="en-US" dirty="0"/>
              <a:t>A study answers questions about whether an intervention worked in a specific context.</a:t>
            </a:r>
          </a:p>
          <a:p>
            <a:r>
              <a:rPr lang="en-US" dirty="0"/>
              <a:t>A single study’s findings aren’t definitive</a:t>
            </a:r>
          </a:p>
          <a:p>
            <a:r>
              <a:rPr lang="en-US" dirty="0"/>
              <a:t>More insights about evidence on the effectiveness of interventions will be shared for FY2020.</a:t>
            </a:r>
          </a:p>
          <a:p>
            <a:r>
              <a:rPr lang="en-US" dirty="0"/>
              <a:t>The evidence base will grow and change in the future as more studies are conducted. </a:t>
            </a:r>
          </a:p>
        </p:txBody>
      </p:sp>
      <p:sp>
        <p:nvSpPr>
          <p:cNvPr id="5" name="Slide Number Placeholder 4"/>
          <p:cNvSpPr>
            <a:spLocks noGrp="1"/>
          </p:cNvSpPr>
          <p:nvPr>
            <p:ph type="sldNum" sz="quarter" idx="10"/>
          </p:nvPr>
        </p:nvSpPr>
        <p:spPr/>
        <p:txBody>
          <a:bodyPr/>
          <a:lstStyle/>
          <a:p>
            <a:fld id="{171675D4-2FF5-4E41-98B6-36D689383CD1}" type="slidenum">
              <a:rPr lang="en-US" smtClean="0"/>
              <a:pPr/>
              <a:t>23</a:t>
            </a:fld>
            <a:endParaRPr lang="en-US" dirty="0"/>
          </a:p>
        </p:txBody>
      </p:sp>
    </p:spTree>
    <p:extLst>
      <p:ext uri="{BB962C8B-B14F-4D97-AF65-F5344CB8AC3E}">
        <p14:creationId xmlns:p14="http://schemas.microsoft.com/office/powerpoint/2010/main" val="4031973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Resources for States</a:t>
            </a:r>
          </a:p>
        </p:txBody>
      </p:sp>
      <p:sp>
        <p:nvSpPr>
          <p:cNvPr id="6" name="Text Placeholder 5"/>
          <p:cNvSpPr>
            <a:spLocks noGrp="1"/>
          </p:cNvSpPr>
          <p:nvPr>
            <p:ph type="body" idx="1"/>
          </p:nvPr>
        </p:nvSpPr>
        <p:spPr/>
        <p:txBody>
          <a:bodyPr/>
          <a:lstStyle/>
          <a:p>
            <a:r>
              <a:rPr lang="en-US" dirty="0"/>
              <a:t>What if my state is considering conducting an evaluation of our program? Where can I start?</a:t>
            </a:r>
          </a:p>
        </p:txBody>
      </p:sp>
      <p:sp>
        <p:nvSpPr>
          <p:cNvPr id="3" name="Slide Number Placeholder 2"/>
          <p:cNvSpPr>
            <a:spLocks noGrp="1"/>
          </p:cNvSpPr>
          <p:nvPr>
            <p:ph type="sldNum" sz="quarter" idx="10"/>
          </p:nvPr>
        </p:nvSpPr>
        <p:spPr/>
        <p:txBody>
          <a:bodyPr/>
          <a:lstStyle/>
          <a:p>
            <a:fld id="{171675D4-2FF5-4E41-98B6-36D689383CD1}" type="slidenum">
              <a:rPr lang="en-US" smtClean="0"/>
              <a:pPr/>
              <a:t>24</a:t>
            </a:fld>
            <a:endParaRPr lang="en-US" dirty="0"/>
          </a:p>
        </p:txBody>
      </p:sp>
    </p:spTree>
    <p:extLst>
      <p:ext uri="{BB962C8B-B14F-4D97-AF65-F5344CB8AC3E}">
        <p14:creationId xmlns:p14="http://schemas.microsoft.com/office/powerpoint/2010/main" val="2540367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04" y="517896"/>
            <a:ext cx="7955280" cy="1051560"/>
          </a:xfrm>
        </p:spPr>
        <p:txBody>
          <a:bodyPr/>
          <a:lstStyle/>
          <a:p>
            <a:r>
              <a:rPr lang="en-US" dirty="0" err="1"/>
              <a:t>WorkforceGPS</a:t>
            </a:r>
            <a:r>
              <a:rPr lang="en-US" dirty="0"/>
              <a:t> Evaluation Tools and Resources</a:t>
            </a:r>
          </a:p>
        </p:txBody>
      </p:sp>
      <p:sp>
        <p:nvSpPr>
          <p:cNvPr id="3" name="Content Placeholder 2"/>
          <p:cNvSpPr>
            <a:spLocks noGrp="1"/>
          </p:cNvSpPr>
          <p:nvPr>
            <p:ph idx="1"/>
          </p:nvPr>
        </p:nvSpPr>
        <p:spPr/>
        <p:txBody>
          <a:bodyPr>
            <a:normAutofit fontScale="77500" lnSpcReduction="20000"/>
          </a:bodyPr>
          <a:lstStyle/>
          <a:p>
            <a:r>
              <a:rPr lang="en-US" dirty="0"/>
              <a:t>Workforce System Strategies </a:t>
            </a:r>
          </a:p>
          <a:p>
            <a:pPr lvl="1"/>
            <a:r>
              <a:rPr lang="en-US" dirty="0"/>
              <a:t>Research clearinghouse that profiles evidence-based and emerging practices in workforce development</a:t>
            </a:r>
          </a:p>
          <a:p>
            <a:pPr lvl="1"/>
            <a:r>
              <a:rPr lang="en-US" dirty="0"/>
              <a:t>Resource Library contains more than 1,200 profiles including evaluation reports, policy and practice briefs, and how-to guides</a:t>
            </a:r>
          </a:p>
          <a:p>
            <a:pPr lvl="1"/>
            <a:r>
              <a:rPr lang="en-US" sz="2800" dirty="0"/>
              <a:t>Find it: </a:t>
            </a:r>
            <a:r>
              <a:rPr lang="en-US" sz="2800" dirty="0">
                <a:hlinkClick r:id="rId3"/>
              </a:rPr>
              <a:t>https://strategies.workforcegps.org/announcements/2018/05/04/20/17/Connect-Your-Peers-to-Workforce-System-Strategies</a:t>
            </a:r>
            <a:r>
              <a:rPr lang="en-US" sz="2800" dirty="0"/>
              <a:t> </a:t>
            </a:r>
          </a:p>
          <a:p>
            <a:r>
              <a:rPr lang="en-US" dirty="0"/>
              <a:t>Evaluation and Research Hub</a:t>
            </a:r>
          </a:p>
          <a:p>
            <a:pPr lvl="1"/>
            <a:r>
              <a:rPr lang="en-US" dirty="0"/>
              <a:t>Community point of access to support workforce development professionals in their efforts to </a:t>
            </a:r>
          </a:p>
          <a:p>
            <a:pPr lvl="2"/>
            <a:r>
              <a:rPr lang="en-US" b="1" i="1" dirty="0"/>
              <a:t>use</a:t>
            </a:r>
            <a:r>
              <a:rPr lang="en-US" b="1" dirty="0"/>
              <a:t> </a:t>
            </a:r>
            <a:r>
              <a:rPr lang="en-US" dirty="0"/>
              <a:t>evaluations to improve workforce system services and strategies and </a:t>
            </a:r>
          </a:p>
          <a:p>
            <a:pPr lvl="2"/>
            <a:r>
              <a:rPr lang="en-US" b="1" i="1" dirty="0"/>
              <a:t>choose</a:t>
            </a:r>
            <a:r>
              <a:rPr lang="en-US" b="1" dirty="0"/>
              <a:t> </a:t>
            </a:r>
            <a:r>
              <a:rPr lang="en-US" dirty="0"/>
              <a:t>evaluations and research to help inform program policies and evidence-based practices</a:t>
            </a:r>
          </a:p>
          <a:p>
            <a:pPr lvl="1"/>
            <a:r>
              <a:rPr lang="en-US" sz="2800" dirty="0"/>
              <a:t>Find it: </a:t>
            </a:r>
            <a:r>
              <a:rPr lang="en-US" sz="2800" dirty="0">
                <a:hlinkClick r:id="rId4"/>
              </a:rPr>
              <a:t>https://evalhub.workforcegps.org/about</a:t>
            </a:r>
            <a:r>
              <a:rPr lang="en-US" sz="2800" dirty="0"/>
              <a:t> </a:t>
            </a:r>
          </a:p>
        </p:txBody>
      </p:sp>
      <p:sp>
        <p:nvSpPr>
          <p:cNvPr id="4" name="Slide Number Placeholder 3"/>
          <p:cNvSpPr>
            <a:spLocks noGrp="1"/>
          </p:cNvSpPr>
          <p:nvPr>
            <p:ph type="sldNum" sz="quarter" idx="10"/>
          </p:nvPr>
        </p:nvSpPr>
        <p:spPr/>
        <p:txBody>
          <a:bodyPr/>
          <a:lstStyle/>
          <a:p>
            <a:fld id="{171675D4-2FF5-4E41-98B6-36D689383CD1}" type="slidenum">
              <a:rPr lang="en-US" smtClean="0"/>
              <a:t>25</a:t>
            </a:fld>
            <a:endParaRPr lang="en-US" dirty="0"/>
          </a:p>
        </p:txBody>
      </p:sp>
    </p:spTree>
    <p:extLst>
      <p:ext uri="{BB962C8B-B14F-4D97-AF65-F5344CB8AC3E}">
        <p14:creationId xmlns:p14="http://schemas.microsoft.com/office/powerpoint/2010/main" val="2641629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Evaluation TA Tools</a:t>
            </a:r>
          </a:p>
        </p:txBody>
      </p:sp>
      <p:sp>
        <p:nvSpPr>
          <p:cNvPr id="3" name="Content Placeholder 2"/>
          <p:cNvSpPr>
            <a:spLocks noGrp="1"/>
          </p:cNvSpPr>
          <p:nvPr>
            <p:ph idx="1"/>
          </p:nvPr>
        </p:nvSpPr>
        <p:spPr/>
        <p:txBody>
          <a:bodyPr>
            <a:normAutofit fontScale="77500" lnSpcReduction="20000"/>
          </a:bodyPr>
          <a:lstStyle/>
          <a:p>
            <a:r>
              <a:rPr lang="en-US" dirty="0"/>
              <a:t>Peer Learning Cohort</a:t>
            </a:r>
          </a:p>
          <a:p>
            <a:pPr lvl="1"/>
            <a:r>
              <a:rPr lang="en-US" dirty="0"/>
              <a:t>Share ideas and disseminate helpful products that build towards increasing the quantity and quality of research and evaluations of workforce development programs</a:t>
            </a:r>
          </a:p>
          <a:p>
            <a:pPr lvl="1"/>
            <a:r>
              <a:rPr lang="en-US" dirty="0"/>
              <a:t>Develop tools and resources that </a:t>
            </a:r>
            <a:r>
              <a:rPr lang="en-US" dirty="0" err="1"/>
              <a:t>increas</a:t>
            </a:r>
            <a:r>
              <a:rPr lang="en-US" dirty="0"/>
              <a:t> Workforce Development organizations’ capacity toward these goals</a:t>
            </a:r>
          </a:p>
          <a:p>
            <a:r>
              <a:rPr lang="en-US" dirty="0"/>
              <a:t>Resources address questions like, “Where and how do we start?”</a:t>
            </a:r>
          </a:p>
          <a:p>
            <a:pPr lvl="1"/>
            <a:r>
              <a:rPr lang="en-US" dirty="0"/>
              <a:t>Evaluation Readiness Assessment Tool: </a:t>
            </a:r>
            <a:r>
              <a:rPr lang="en-US" dirty="0">
                <a:hlinkClick r:id="rId3"/>
              </a:rPr>
              <a:t>https://evalhub.workforcegps.org/resources/2018/09/07/19/45/Evaluation-Readiness-Assessment-Tool</a:t>
            </a:r>
            <a:r>
              <a:rPr lang="en-US" dirty="0"/>
              <a:t> </a:t>
            </a:r>
          </a:p>
          <a:p>
            <a:pPr lvl="1"/>
            <a:r>
              <a:rPr lang="en-US" dirty="0"/>
              <a:t>Evaluation Design Assessment Tool: </a:t>
            </a:r>
            <a:r>
              <a:rPr lang="en-US" dirty="0">
                <a:hlinkClick r:id="rId4"/>
              </a:rPr>
              <a:t>https://evalhub.workforcegps.org/resources/2018/09/07/19/53/Evaluation-Design-Assessment-Tool</a:t>
            </a:r>
            <a:r>
              <a:rPr lang="en-US" dirty="0"/>
              <a:t> </a:t>
            </a:r>
          </a:p>
          <a:p>
            <a:pPr lvl="1"/>
            <a:r>
              <a:rPr lang="en-US" dirty="0"/>
              <a:t>Evidence Says: Work-based Learning: </a:t>
            </a:r>
            <a:r>
              <a:rPr lang="en-US" dirty="0">
                <a:hlinkClick r:id="rId5"/>
              </a:rPr>
              <a:t>https://evalhub.workforcegps.org/resources/2018/09/07/16/10/The-Evidence-Says-Work-Based-Learning</a:t>
            </a:r>
            <a:r>
              <a:rPr lang="en-US" dirty="0"/>
              <a:t> </a:t>
            </a:r>
          </a:p>
          <a:p>
            <a:endParaRPr lang="en-US" dirty="0"/>
          </a:p>
        </p:txBody>
      </p:sp>
      <p:sp>
        <p:nvSpPr>
          <p:cNvPr id="4" name="Slide Number Placeholder 3"/>
          <p:cNvSpPr>
            <a:spLocks noGrp="1"/>
          </p:cNvSpPr>
          <p:nvPr>
            <p:ph type="sldNum" sz="quarter" idx="10"/>
          </p:nvPr>
        </p:nvSpPr>
        <p:spPr/>
        <p:txBody>
          <a:bodyPr/>
          <a:lstStyle/>
          <a:p>
            <a:fld id="{171675D4-2FF5-4E41-98B6-36D689383CD1}" type="slidenum">
              <a:rPr lang="en-US" smtClean="0"/>
              <a:t>26</a:t>
            </a:fld>
            <a:endParaRPr lang="en-US" dirty="0"/>
          </a:p>
        </p:txBody>
      </p:sp>
    </p:spTree>
    <p:extLst>
      <p:ext uri="{BB962C8B-B14F-4D97-AF65-F5344CB8AC3E}">
        <p14:creationId xmlns:p14="http://schemas.microsoft.com/office/powerpoint/2010/main" val="1940758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00400" y="2362200"/>
            <a:ext cx="1513319" cy="617216"/>
            <a:chOff x="7095744" y="3733800"/>
            <a:chExt cx="1591056" cy="493776"/>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82" t="19069" r="69294" b="74139"/>
            <a:stretch/>
          </p:blipFill>
          <p:spPr bwMode="auto">
            <a:xfrm>
              <a:off x="7095744" y="3733800"/>
              <a:ext cx="512064"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536" t="45951" r="69234" b="47779"/>
            <a:stretch/>
          </p:blipFill>
          <p:spPr bwMode="auto">
            <a:xfrm>
              <a:off x="7607808" y="3770376"/>
              <a:ext cx="566928" cy="43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874" t="68939" r="69402" b="24008"/>
            <a:stretch/>
          </p:blipFill>
          <p:spPr bwMode="auto">
            <a:xfrm>
              <a:off x="8174736" y="3733800"/>
              <a:ext cx="512064" cy="49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p:txBody>
          <a:bodyPr/>
          <a:lstStyle/>
          <a:p>
            <a:r>
              <a:rPr lang="en-US" dirty="0"/>
              <a:t>CLEAR Causal Evidence Guidelines</a:t>
            </a:r>
          </a:p>
        </p:txBody>
      </p:sp>
      <p:sp>
        <p:nvSpPr>
          <p:cNvPr id="3" name="Content Placeholder 2"/>
          <p:cNvSpPr>
            <a:spLocks noGrp="1"/>
          </p:cNvSpPr>
          <p:nvPr>
            <p:ph idx="1"/>
          </p:nvPr>
        </p:nvSpPr>
        <p:spPr/>
        <p:txBody>
          <a:bodyPr>
            <a:normAutofit fontScale="92500" lnSpcReduction="10000"/>
          </a:bodyPr>
          <a:lstStyle/>
          <a:p>
            <a:r>
              <a:rPr lang="en-US" dirty="0"/>
              <a:t>Causal studies are rated according to the causal evidence guidelines, based on the strength of the methods used </a:t>
            </a:r>
          </a:p>
          <a:p>
            <a:r>
              <a:rPr lang="en-US" dirty="0"/>
              <a:t>Causal evidence ratings tell you something about the quality of the study, or how confident you should be in study findings</a:t>
            </a:r>
          </a:p>
          <a:p>
            <a:r>
              <a:rPr lang="en-US" dirty="0"/>
              <a:t>Can serve as a guidepost for new studies being designed; more on this in future webinars</a:t>
            </a:r>
          </a:p>
          <a:p>
            <a:r>
              <a:rPr lang="en-US" dirty="0"/>
              <a:t>Find it: </a:t>
            </a:r>
            <a:r>
              <a:rPr lang="en-US" dirty="0">
                <a:hlinkClick r:id="rId4"/>
              </a:rPr>
              <a:t>https://clear.dol.gov/sites/default/files/CLEAR_EvidenceGuidelines_V2.1_12312015.pdf</a:t>
            </a:r>
            <a:endParaRPr lang="en-US" dirty="0"/>
          </a:p>
          <a:p>
            <a:endParaRPr lang="en-US" dirty="0"/>
          </a:p>
        </p:txBody>
      </p:sp>
      <p:sp>
        <p:nvSpPr>
          <p:cNvPr id="4" name="Slide Number Placeholder 3"/>
          <p:cNvSpPr>
            <a:spLocks noGrp="1"/>
          </p:cNvSpPr>
          <p:nvPr>
            <p:ph type="sldNum" sz="quarter" idx="10"/>
          </p:nvPr>
        </p:nvSpPr>
        <p:spPr/>
        <p:txBody>
          <a:bodyPr/>
          <a:lstStyle/>
          <a:p>
            <a:fld id="{171675D4-2FF5-4E41-98B6-36D689383CD1}" type="slidenum">
              <a:rPr lang="en-US" smtClean="0"/>
              <a:pPr/>
              <a:t>27</a:t>
            </a:fld>
            <a:endParaRPr lang="en-US" dirty="0"/>
          </a:p>
        </p:txBody>
      </p:sp>
    </p:spTree>
    <p:extLst>
      <p:ext uri="{BB962C8B-B14F-4D97-AF65-F5344CB8AC3E}">
        <p14:creationId xmlns:p14="http://schemas.microsoft.com/office/powerpoint/2010/main" val="3180089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Evaluation Technical Assistance</a:t>
            </a:r>
          </a:p>
        </p:txBody>
      </p:sp>
      <p:sp>
        <p:nvSpPr>
          <p:cNvPr id="3" name="Content Placeholder 2"/>
          <p:cNvSpPr>
            <a:spLocks noGrp="1"/>
          </p:cNvSpPr>
          <p:nvPr>
            <p:ph type="body" idx="1"/>
          </p:nvPr>
        </p:nvSpPr>
        <p:spPr/>
        <p:txBody>
          <a:bodyPr/>
          <a:lstStyle/>
          <a:p>
            <a:r>
              <a:rPr lang="en-US" dirty="0"/>
              <a:t>What’s next?</a:t>
            </a:r>
          </a:p>
        </p:txBody>
      </p:sp>
      <p:sp>
        <p:nvSpPr>
          <p:cNvPr id="4" name="Slide Number Placeholder 3"/>
          <p:cNvSpPr>
            <a:spLocks noGrp="1"/>
          </p:cNvSpPr>
          <p:nvPr>
            <p:ph type="sldNum" sz="quarter" idx="10"/>
          </p:nvPr>
        </p:nvSpPr>
        <p:spPr/>
        <p:txBody>
          <a:bodyPr/>
          <a:lstStyle/>
          <a:p>
            <a:fld id="{171675D4-2FF5-4E41-98B6-36D689383CD1}" type="slidenum">
              <a:rPr lang="en-US" smtClean="0"/>
              <a:pPr/>
              <a:t>28</a:t>
            </a:fld>
            <a:endParaRPr lang="en-US" dirty="0"/>
          </a:p>
        </p:txBody>
      </p:sp>
      <p:pic>
        <p:nvPicPr>
          <p:cNvPr id="5" name="Picture 4" descr="abt_logo.tag_rgb.jpg"/>
          <p:cNvPicPr>
            <a:picLocks noChangeAspect="1"/>
          </p:cNvPicPr>
          <p:nvPr/>
        </p:nvPicPr>
        <p:blipFill>
          <a:blip r:embed="rId3"/>
          <a:srcRect/>
          <a:stretch>
            <a:fillRect/>
          </a:stretch>
        </p:blipFill>
        <p:spPr bwMode="auto">
          <a:xfrm>
            <a:off x="3534252" y="5895640"/>
            <a:ext cx="1952148" cy="891869"/>
          </a:xfrm>
          <a:prstGeom prst="rect">
            <a:avLst/>
          </a:prstGeom>
          <a:noFill/>
          <a:ln w="9525">
            <a:noFill/>
            <a:miter lim="800000"/>
            <a:headEnd/>
            <a:tailEnd/>
          </a:ln>
        </p:spPr>
      </p:pic>
      <p:pic>
        <p:nvPicPr>
          <p:cNvPr id="6" name="Picture 5">
            <a:extLst>
              <a:ext uri="{FF2B5EF4-FFF2-40B4-BE49-F238E27FC236}">
                <a16:creationId xmlns:a16="http://schemas.microsoft.com/office/drawing/2014/main" id="{E102645B-41D8-4BB4-9B94-6A05A5E15C65}"/>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0" b="100000" l="0" r="99720">
                        <a14:foregroundMark x1="58543" y1="11538" x2="58543" y2="11538"/>
                        <a14:foregroundMark x1="58543" y1="3846" x2="58543" y2="3846"/>
                        <a14:foregroundMark x1="87115" y1="15705" x2="87115" y2="15705"/>
                        <a14:foregroundMark x1="94398" y1="53526" x2="94398" y2="53526"/>
                        <a14:backgroundMark x1="24370" y1="7372" x2="24370" y2="7372"/>
                        <a14:backgroundMark x1="7843" y1="75321" x2="7563" y2="75000"/>
                      </a14:backgroundRemoval>
                    </a14:imgEffect>
                  </a14:imgLayer>
                </a14:imgProps>
              </a:ext>
            </a:extLst>
          </a:blip>
          <a:stretch>
            <a:fillRect/>
          </a:stretch>
        </p:blipFill>
        <p:spPr>
          <a:xfrm>
            <a:off x="3534252" y="609600"/>
            <a:ext cx="1573558" cy="1371599"/>
          </a:xfrm>
          <a:prstGeom prst="rect">
            <a:avLst/>
          </a:prstGeom>
          <a:ln>
            <a:noFill/>
          </a:ln>
        </p:spPr>
      </p:pic>
    </p:spTree>
    <p:extLst>
      <p:ext uri="{BB962C8B-B14F-4D97-AF65-F5344CB8AC3E}">
        <p14:creationId xmlns:p14="http://schemas.microsoft.com/office/powerpoint/2010/main" val="611336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Evaluation-TA for States</a:t>
            </a:r>
          </a:p>
        </p:txBody>
      </p:sp>
      <p:sp>
        <p:nvSpPr>
          <p:cNvPr id="8" name="Content Placeholder 7"/>
          <p:cNvSpPr>
            <a:spLocks noGrp="1"/>
          </p:cNvSpPr>
          <p:nvPr>
            <p:ph idx="1"/>
          </p:nvPr>
        </p:nvSpPr>
        <p:spPr>
          <a:xfrm>
            <a:off x="643890" y="1621900"/>
            <a:ext cx="7955280" cy="4199465"/>
          </a:xfrm>
        </p:spPr>
        <p:txBody>
          <a:bodyPr>
            <a:normAutofit lnSpcReduction="10000"/>
          </a:bodyPr>
          <a:lstStyle/>
          <a:p>
            <a:r>
              <a:rPr lang="en-US" dirty="0"/>
              <a:t>DOL and the evaluation team will develop technical assistance to help states with the  new evaluation requirements </a:t>
            </a:r>
          </a:p>
          <a:p>
            <a:r>
              <a:rPr lang="en-US" dirty="0"/>
              <a:t>E-TA will include a mix of: </a:t>
            </a:r>
          </a:p>
          <a:p>
            <a:pPr lvl="1"/>
            <a:r>
              <a:rPr lang="en-US" dirty="0"/>
              <a:t>Written materials (e.g., overviews of evaluation evidence, “Evaluation Toolkits,” etc.)</a:t>
            </a:r>
          </a:p>
          <a:p>
            <a:pPr lvl="1"/>
            <a:r>
              <a:rPr lang="en-US" dirty="0"/>
              <a:t>Webinars</a:t>
            </a:r>
          </a:p>
          <a:p>
            <a:pPr lvl="1"/>
            <a:r>
              <a:rPr lang="en-US" dirty="0"/>
              <a:t>State-specific or small group consultations </a:t>
            </a:r>
            <a:br>
              <a:rPr lang="en-US" dirty="0"/>
            </a:br>
            <a:r>
              <a:rPr lang="en-US" dirty="0"/>
              <a:t>(i.e., conference calls)</a:t>
            </a:r>
          </a:p>
          <a:p>
            <a:pPr lvl="1"/>
            <a:r>
              <a:rPr lang="en-US" dirty="0"/>
              <a:t>Review of state materials (e.g., proposals, design or final reports)</a:t>
            </a:r>
          </a:p>
        </p:txBody>
      </p:sp>
      <p:sp>
        <p:nvSpPr>
          <p:cNvPr id="5" name="Slide Number Placeholder 4"/>
          <p:cNvSpPr>
            <a:spLocks noGrp="1"/>
          </p:cNvSpPr>
          <p:nvPr>
            <p:ph type="sldNum" sz="quarter" idx="10"/>
          </p:nvPr>
        </p:nvSpPr>
        <p:spPr/>
        <p:txBody>
          <a:bodyPr/>
          <a:lstStyle/>
          <a:p>
            <a:fld id="{171675D4-2FF5-4E41-98B6-36D689383CD1}" type="slidenum">
              <a:rPr lang="en-US" smtClean="0"/>
              <a:pPr/>
              <a:t>29</a:t>
            </a:fld>
            <a:endParaRPr lang="en-US" dirty="0"/>
          </a:p>
        </p:txBody>
      </p:sp>
      <p:sp>
        <p:nvSpPr>
          <p:cNvPr id="6" name="TextBox 5"/>
          <p:cNvSpPr txBox="1"/>
          <p:nvPr/>
        </p:nvSpPr>
        <p:spPr>
          <a:xfrm>
            <a:off x="300361" y="5821365"/>
            <a:ext cx="8382000" cy="461665"/>
          </a:xfrm>
          <a:prstGeom prst="rect">
            <a:avLst/>
          </a:prstGeom>
          <a:noFill/>
        </p:spPr>
        <p:txBody>
          <a:bodyPr wrap="square" rtlCol="0">
            <a:spAutoFit/>
          </a:bodyPr>
          <a:lstStyle/>
          <a:p>
            <a:pPr algn="ctr"/>
            <a:r>
              <a:rPr lang="en-US" sz="2400" b="1" i="1" dirty="0">
                <a:solidFill>
                  <a:schemeClr val="accent2"/>
                </a:solidFill>
              </a:rPr>
              <a:t>Driven by your RESEA proposals and your TA needs</a:t>
            </a:r>
          </a:p>
        </p:txBody>
      </p:sp>
    </p:spTree>
    <p:extLst>
      <p:ext uri="{BB962C8B-B14F-4D97-AF65-F5344CB8AC3E}">
        <p14:creationId xmlns:p14="http://schemas.microsoft.com/office/powerpoint/2010/main" val="230508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What is your level of experience using research and evaluation evidence to help you design or improve your programs?</a:t>
            </a:r>
          </a:p>
        </p:txBody>
      </p:sp>
      <p:sp>
        <p:nvSpPr>
          <p:cNvPr id="6" name="Content Placeholder 5"/>
          <p:cNvSpPr>
            <a:spLocks noGrp="1"/>
          </p:cNvSpPr>
          <p:nvPr>
            <p:ph idx="1"/>
          </p:nvPr>
        </p:nvSpPr>
        <p:spPr>
          <a:xfrm>
            <a:off x="914400" y="2188129"/>
            <a:ext cx="7391399" cy="4060271"/>
          </a:xfrm>
        </p:spPr>
        <p:txBody>
          <a:bodyPr>
            <a:normAutofit fontScale="92500"/>
          </a:bodyPr>
          <a:lstStyle/>
          <a:p>
            <a:pPr lvl="1">
              <a:buFont typeface="+mj-lt"/>
              <a:buAutoNum type="arabicPeriod"/>
            </a:pPr>
            <a:r>
              <a:rPr lang="en-US" dirty="0"/>
              <a:t>Not much – I’m new to this and here to learn!</a:t>
            </a:r>
          </a:p>
          <a:p>
            <a:pPr lvl="1">
              <a:buFont typeface="+mj-lt"/>
              <a:buAutoNum type="arabicPeriod"/>
            </a:pPr>
            <a:r>
              <a:rPr lang="en-US" dirty="0"/>
              <a:t>Some – I have used evidence like data or information from studies to help inform my work.</a:t>
            </a:r>
          </a:p>
          <a:p>
            <a:pPr lvl="1">
              <a:buFont typeface="+mj-lt"/>
              <a:buAutoNum type="arabicPeriod"/>
            </a:pPr>
            <a:r>
              <a:rPr lang="en-US" dirty="0"/>
              <a:t>A lot – I regularly use evaluation data or findings from studies to inform my work/decisions. I know where to look for and how to interpret research and evaluations.</a:t>
            </a:r>
          </a:p>
          <a:p>
            <a:pPr lvl="1">
              <a:buFont typeface="+mj-lt"/>
              <a:buAutoNum type="arabicPeriod"/>
            </a:pPr>
            <a:r>
              <a:rPr lang="en-US" dirty="0"/>
              <a:t>Expert – I always use evaluation findings and evidence reviews from studies to inform my work/decisions. I know where to find evaluation findings and evidence, how to synthesize it, and how to apply it. (Ex. develop statements of work for evaluations, use independent evaluators, make decisions about program strategies and/or policies, share with decision makers)</a:t>
            </a:r>
          </a:p>
          <a:p>
            <a:pPr lvl="1">
              <a:buFont typeface="+mj-lt"/>
              <a:buAutoNum type="arabicPeriod"/>
            </a:pPr>
            <a:r>
              <a:rPr lang="en-US" dirty="0"/>
              <a:t>Other – Enter your response in the Chat window.</a:t>
            </a:r>
          </a:p>
        </p:txBody>
      </p:sp>
      <p:sp>
        <p:nvSpPr>
          <p:cNvPr id="4" name="Slide Number Placeholder 3"/>
          <p:cNvSpPr>
            <a:spLocks noGrp="1"/>
          </p:cNvSpPr>
          <p:nvPr>
            <p:ph type="sldNum" sz="quarter" idx="10"/>
          </p:nvPr>
        </p:nvSpPr>
        <p:spPr/>
        <p:txBody>
          <a:bodyPr/>
          <a:lstStyle/>
          <a:p>
            <a:fld id="{706D636C-90A3-4979-BA37-BAB384B22101}" type="slidenum">
              <a:rPr lang="en-US" smtClean="0"/>
              <a:pPr/>
              <a:t>3</a:t>
            </a:fld>
            <a:endParaRPr lang="en-US"/>
          </a:p>
        </p:txBody>
      </p:sp>
    </p:spTree>
    <p:extLst>
      <p:ext uri="{BB962C8B-B14F-4D97-AF65-F5344CB8AC3E}">
        <p14:creationId xmlns:p14="http://schemas.microsoft.com/office/powerpoint/2010/main" val="2441666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Potential E-TA topics</a:t>
            </a:r>
          </a:p>
        </p:txBody>
      </p:sp>
      <p:sp>
        <p:nvSpPr>
          <p:cNvPr id="8" name="Content Placeholder 7"/>
          <p:cNvSpPr>
            <a:spLocks noGrp="1"/>
          </p:cNvSpPr>
          <p:nvPr>
            <p:ph idx="1"/>
          </p:nvPr>
        </p:nvSpPr>
        <p:spPr/>
        <p:txBody>
          <a:bodyPr>
            <a:normAutofit fontScale="92500" lnSpcReduction="20000"/>
          </a:bodyPr>
          <a:lstStyle/>
          <a:p>
            <a:r>
              <a:rPr lang="en-US" dirty="0"/>
              <a:t>Evaluation Capacity Building, such as:</a:t>
            </a:r>
          </a:p>
          <a:p>
            <a:pPr lvl="1"/>
            <a:r>
              <a:rPr lang="en-US" dirty="0"/>
              <a:t>Evaluation 101/Basic Evaluation Concepts</a:t>
            </a:r>
          </a:p>
          <a:p>
            <a:pPr lvl="1"/>
            <a:r>
              <a:rPr lang="en-US" dirty="0"/>
              <a:t>Understanding the Evidence Base</a:t>
            </a:r>
          </a:p>
          <a:p>
            <a:pPr lvl="1"/>
            <a:r>
              <a:rPr lang="en-US" dirty="0"/>
              <a:t>Assessing Program Readiness for Evaluation</a:t>
            </a:r>
          </a:p>
          <a:p>
            <a:pPr lvl="1"/>
            <a:r>
              <a:rPr lang="en-US" dirty="0"/>
              <a:t>Types of Evaluations (and what they can tell us…)</a:t>
            </a:r>
          </a:p>
          <a:p>
            <a:r>
              <a:rPr lang="en-US" dirty="0"/>
              <a:t>More on Impact Evaluations</a:t>
            </a:r>
          </a:p>
          <a:p>
            <a:pPr lvl="1"/>
            <a:r>
              <a:rPr lang="en-US" dirty="0"/>
              <a:t>The kind of evaluations required by BBA 2018</a:t>
            </a:r>
          </a:p>
          <a:p>
            <a:pPr lvl="1"/>
            <a:r>
              <a:rPr lang="en-US" dirty="0"/>
              <a:t>Randomized Controlled Trials and other methods</a:t>
            </a:r>
          </a:p>
          <a:p>
            <a:r>
              <a:rPr lang="en-US" dirty="0"/>
              <a:t>Planning and Conducting Evaluations</a:t>
            </a:r>
          </a:p>
          <a:p>
            <a:pPr lvl="1"/>
            <a:r>
              <a:rPr lang="en-US" dirty="0"/>
              <a:t>Design, procurement, budget, timeline and other issues</a:t>
            </a:r>
          </a:p>
          <a:p>
            <a:r>
              <a:rPr lang="en-US" dirty="0"/>
              <a:t>More on the statute’s evaluation requirements</a:t>
            </a:r>
          </a:p>
          <a:p>
            <a:pPr lvl="1"/>
            <a:endParaRPr lang="en-US" dirty="0"/>
          </a:p>
        </p:txBody>
      </p:sp>
      <p:sp>
        <p:nvSpPr>
          <p:cNvPr id="5" name="Slide Number Placeholder 4"/>
          <p:cNvSpPr>
            <a:spLocks noGrp="1"/>
          </p:cNvSpPr>
          <p:nvPr>
            <p:ph type="sldNum" sz="quarter" idx="10"/>
          </p:nvPr>
        </p:nvSpPr>
        <p:spPr/>
        <p:txBody>
          <a:bodyPr/>
          <a:lstStyle/>
          <a:p>
            <a:fld id="{171675D4-2FF5-4E41-98B6-36D689383CD1}" type="slidenum">
              <a:rPr lang="en-US" smtClean="0"/>
              <a:pPr/>
              <a:t>30</a:t>
            </a:fld>
            <a:endParaRPr lang="en-US" dirty="0"/>
          </a:p>
        </p:txBody>
      </p:sp>
    </p:spTree>
    <p:extLst>
      <p:ext uri="{BB962C8B-B14F-4D97-AF65-F5344CB8AC3E}">
        <p14:creationId xmlns:p14="http://schemas.microsoft.com/office/powerpoint/2010/main" val="2201664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7"/>
            <a:ext cx="7110730" cy="1226100"/>
          </a:xfrm>
        </p:spPr>
        <p:txBody>
          <a:bodyPr>
            <a:normAutofit fontScale="90000"/>
          </a:bodyPr>
          <a:lstStyle/>
          <a:p>
            <a:r>
              <a:rPr lang="en-US" dirty="0"/>
              <a:t>Which key elements of program evaluations and evidence are the most important to you?</a:t>
            </a:r>
          </a:p>
        </p:txBody>
      </p:sp>
      <p:sp>
        <p:nvSpPr>
          <p:cNvPr id="5" name="Content Placeholder 4"/>
          <p:cNvSpPr>
            <a:spLocks noGrp="1"/>
          </p:cNvSpPr>
          <p:nvPr>
            <p:ph idx="1"/>
          </p:nvPr>
        </p:nvSpPr>
        <p:spPr/>
        <p:txBody>
          <a:bodyPr>
            <a:normAutofit fontScale="92500" lnSpcReduction="20000"/>
          </a:bodyPr>
          <a:lstStyle/>
          <a:p>
            <a:pPr marL="514350" indent="-514350">
              <a:buFont typeface="+mj-lt"/>
              <a:buAutoNum type="arabicParenR"/>
            </a:pPr>
            <a:r>
              <a:rPr lang="en-US" dirty="0"/>
              <a:t>Planning and Capacity Building</a:t>
            </a:r>
          </a:p>
          <a:p>
            <a:pPr marL="925830" lvl="1" indent="-514350">
              <a:buFont typeface="+mj-lt"/>
              <a:buAutoNum type="alphaLcParenR"/>
            </a:pPr>
            <a:r>
              <a:rPr lang="en-US" dirty="0"/>
              <a:t>Evaluation Culture and Awareness</a:t>
            </a:r>
          </a:p>
          <a:p>
            <a:pPr marL="925830" lvl="1" indent="-514350">
              <a:buFont typeface="+mj-lt"/>
              <a:buAutoNum type="alphaLcParenR"/>
            </a:pPr>
            <a:r>
              <a:rPr lang="en-US" dirty="0"/>
              <a:t>Funding Strategies</a:t>
            </a:r>
          </a:p>
          <a:p>
            <a:pPr marL="925830" lvl="1" indent="-514350">
              <a:buFont typeface="+mj-lt"/>
              <a:buAutoNum type="alphaLcParenR"/>
            </a:pPr>
            <a:r>
              <a:rPr lang="en-US" dirty="0"/>
              <a:t>Data Management</a:t>
            </a:r>
          </a:p>
          <a:p>
            <a:pPr marL="925830" lvl="1" indent="-514350">
              <a:buFont typeface="+mj-lt"/>
              <a:buAutoNum type="alphaLcParenR"/>
            </a:pPr>
            <a:r>
              <a:rPr lang="en-US" dirty="0"/>
              <a:t>Staff Skills, Capacity and Knowledge</a:t>
            </a:r>
          </a:p>
          <a:p>
            <a:pPr marL="925830" lvl="1" indent="-514350">
              <a:buFont typeface="+mj-lt"/>
              <a:buAutoNum type="alphaLcParenR"/>
            </a:pPr>
            <a:r>
              <a:rPr lang="en-US" dirty="0"/>
              <a:t>Strategic Planning</a:t>
            </a:r>
          </a:p>
          <a:p>
            <a:pPr marL="514350" indent="-514350">
              <a:buFont typeface="+mj-lt"/>
              <a:buAutoNum type="arabicParenR"/>
            </a:pPr>
            <a:r>
              <a:rPr lang="en-US" dirty="0"/>
              <a:t>Evaluation Design and Implementation</a:t>
            </a:r>
          </a:p>
          <a:p>
            <a:pPr marL="914400" lvl="1" indent="-457200">
              <a:buFont typeface="+mj-lt"/>
              <a:buAutoNum type="alphaLcParenR"/>
            </a:pPr>
            <a:r>
              <a:rPr lang="en-US" dirty="0"/>
              <a:t>Evaluation Design and Research Questions</a:t>
            </a:r>
          </a:p>
          <a:p>
            <a:pPr marL="914400" lvl="1" indent="-457200">
              <a:buFont typeface="+mj-lt"/>
              <a:buAutoNum type="alphaLcParenR"/>
            </a:pPr>
            <a:r>
              <a:rPr lang="en-US" dirty="0"/>
              <a:t>Data Collection and Analysis Plan</a:t>
            </a:r>
          </a:p>
          <a:p>
            <a:pPr marL="914400" lvl="1" indent="-457200">
              <a:buFont typeface="+mj-lt"/>
              <a:buAutoNum type="alphaLcParenR"/>
            </a:pPr>
            <a:r>
              <a:rPr lang="en-US" dirty="0"/>
              <a:t>Evaluator Selection</a:t>
            </a:r>
          </a:p>
          <a:p>
            <a:pPr marL="914400" lvl="1" indent="-457200">
              <a:buFont typeface="+mj-lt"/>
              <a:buAutoNum type="alphaLcParenR"/>
            </a:pPr>
            <a:r>
              <a:rPr lang="en-US" dirty="0"/>
              <a:t>Participant Rights</a:t>
            </a:r>
          </a:p>
          <a:p>
            <a:pPr marL="914400" lvl="1" indent="-457200">
              <a:buFont typeface="+mj-lt"/>
              <a:buAutoNum type="alphaLcParenR"/>
            </a:pPr>
            <a:r>
              <a:rPr lang="en-US" dirty="0"/>
              <a:t>Reporting</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31</a:t>
            </a:fld>
            <a:endParaRPr lang="en-US" dirty="0"/>
          </a:p>
        </p:txBody>
      </p:sp>
      <p:sp>
        <p:nvSpPr>
          <p:cNvPr id="6" name="Text Placeholder 5"/>
          <p:cNvSpPr>
            <a:spLocks noGrp="1"/>
          </p:cNvSpPr>
          <p:nvPr>
            <p:ph type="body" sz="half" idx="2"/>
          </p:nvPr>
        </p:nvSpPr>
        <p:spPr/>
        <p:txBody>
          <a:bodyPr/>
          <a:lstStyle/>
          <a:p>
            <a:r>
              <a:rPr lang="en-US" dirty="0"/>
              <a:t>1</a:t>
            </a:r>
          </a:p>
        </p:txBody>
      </p:sp>
    </p:spTree>
    <p:extLst>
      <p:ext uri="{BB962C8B-B14F-4D97-AF65-F5344CB8AC3E}">
        <p14:creationId xmlns:p14="http://schemas.microsoft.com/office/powerpoint/2010/main" val="2541119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E-TA resources would be most helpful to you?</a:t>
            </a:r>
          </a:p>
        </p:txBody>
      </p:sp>
      <p:sp>
        <p:nvSpPr>
          <p:cNvPr id="3" name="Content Placeholder 2"/>
          <p:cNvSpPr>
            <a:spLocks noGrp="1"/>
          </p:cNvSpPr>
          <p:nvPr>
            <p:ph idx="1"/>
          </p:nvPr>
        </p:nvSpPr>
        <p:spPr>
          <a:xfrm>
            <a:off x="762000" y="1770615"/>
            <a:ext cx="7821930" cy="4406348"/>
          </a:xfrm>
        </p:spPr>
        <p:txBody>
          <a:bodyPr>
            <a:normAutofit fontScale="92500" lnSpcReduction="20000"/>
          </a:bodyPr>
          <a:lstStyle/>
          <a:p>
            <a:pPr marL="514350" indent="-514350">
              <a:buFont typeface="+mj-lt"/>
              <a:buAutoNum type="arabicParenR"/>
            </a:pPr>
            <a:r>
              <a:rPr lang="en-US" dirty="0"/>
              <a:t>Extensive written guidance (toolkits, evidence reviews)</a:t>
            </a:r>
          </a:p>
          <a:p>
            <a:pPr marL="514350" indent="-514350">
              <a:buFont typeface="+mj-lt"/>
              <a:buAutoNum type="arabicParenR"/>
            </a:pPr>
            <a:r>
              <a:rPr lang="en-US" dirty="0"/>
              <a:t>Short written guidance (desk guides, check lists)</a:t>
            </a:r>
          </a:p>
          <a:p>
            <a:pPr marL="514350" indent="-514350">
              <a:buFont typeface="+mj-lt"/>
              <a:buAutoNum type="arabicParenR"/>
            </a:pPr>
            <a:r>
              <a:rPr lang="en-US" dirty="0"/>
              <a:t>Webinar series</a:t>
            </a:r>
          </a:p>
          <a:p>
            <a:pPr marL="514350" indent="-514350">
              <a:buFont typeface="+mj-lt"/>
              <a:buAutoNum type="arabicParenR"/>
            </a:pPr>
            <a:r>
              <a:rPr lang="en-US" dirty="0"/>
              <a:t>Roundtables and group Q&amp;A sessions</a:t>
            </a:r>
          </a:p>
          <a:p>
            <a:pPr marL="514350" indent="-514350">
              <a:buFont typeface="+mj-lt"/>
              <a:buAutoNum type="arabicParenR"/>
            </a:pPr>
            <a:r>
              <a:rPr lang="en-US" dirty="0"/>
              <a:t>Peer learning community</a:t>
            </a:r>
          </a:p>
          <a:p>
            <a:pPr marL="514350" indent="-514350">
              <a:buFont typeface="+mj-lt"/>
              <a:buAutoNum type="arabicParenR"/>
            </a:pPr>
            <a:r>
              <a:rPr lang="en-US" dirty="0"/>
              <a:t>One on one conference calls with E-TA staff</a:t>
            </a:r>
          </a:p>
          <a:p>
            <a:pPr marL="514350" indent="-514350">
              <a:buFont typeface="+mj-lt"/>
              <a:buAutoNum type="arabicParenR"/>
            </a:pPr>
            <a:r>
              <a:rPr lang="en-US" dirty="0"/>
              <a:t>E-TA staff review of your written materials (Evaluation RPFs, Evaluation Design Plans, etc.)</a:t>
            </a:r>
          </a:p>
          <a:p>
            <a:endParaRPr lang="en-US" b="1" dirty="0"/>
          </a:p>
        </p:txBody>
      </p:sp>
      <p:sp>
        <p:nvSpPr>
          <p:cNvPr id="4" name="Slide Number Placeholder 3"/>
          <p:cNvSpPr>
            <a:spLocks noGrp="1"/>
          </p:cNvSpPr>
          <p:nvPr>
            <p:ph type="sldNum" sz="quarter" idx="10"/>
          </p:nvPr>
        </p:nvSpPr>
        <p:spPr/>
        <p:txBody>
          <a:bodyPr/>
          <a:lstStyle/>
          <a:p>
            <a:fld id="{77D25712-7EF9-6A44-9FCE-F730B9616BE0}" type="slidenum">
              <a:rPr lang="en-US" smtClean="0"/>
              <a:t>32</a:t>
            </a:fld>
            <a:endParaRPr lang="en-US" dirty="0"/>
          </a:p>
        </p:txBody>
      </p:sp>
      <p:sp>
        <p:nvSpPr>
          <p:cNvPr id="5" name="Text Placeholder 4"/>
          <p:cNvSpPr>
            <a:spLocks noGrp="1"/>
          </p:cNvSpPr>
          <p:nvPr>
            <p:ph type="body" sz="half" idx="2"/>
          </p:nvPr>
        </p:nvSpPr>
        <p:spPr/>
        <p:txBody>
          <a:bodyPr/>
          <a:lstStyle/>
          <a:p>
            <a:r>
              <a:rPr lang="en-US" dirty="0"/>
              <a:t>2</a:t>
            </a:r>
          </a:p>
        </p:txBody>
      </p:sp>
    </p:spTree>
    <p:extLst>
      <p:ext uri="{BB962C8B-B14F-4D97-AF65-F5344CB8AC3E}">
        <p14:creationId xmlns:p14="http://schemas.microsoft.com/office/powerpoint/2010/main" val="1961535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sp>
        <p:nvSpPr>
          <p:cNvPr id="20" name="Text Placeholder 19"/>
          <p:cNvSpPr>
            <a:spLocks noGrp="1"/>
          </p:cNvSpPr>
          <p:nvPr>
            <p:ph type="body" idx="1"/>
          </p:nvPr>
        </p:nvSpPr>
        <p:spPr/>
        <p:txBody>
          <a:bodyPr/>
          <a:lstStyle/>
          <a:p>
            <a:r>
              <a:rPr lang="en-US" dirty="0"/>
              <a:t>What are your questions, thoughts or ideas about the RESEA evaluation requirements, implementation study, Evaluation-TA, or the evaluation resources?</a:t>
            </a:r>
          </a:p>
          <a:p>
            <a:endParaRPr lang="en-US" dirty="0"/>
          </a:p>
        </p:txBody>
      </p:sp>
      <p:sp>
        <p:nvSpPr>
          <p:cNvPr id="4" name="Slide Number Placeholder 3"/>
          <p:cNvSpPr>
            <a:spLocks noGrp="1"/>
          </p:cNvSpPr>
          <p:nvPr>
            <p:ph type="sldNum" sz="quarter" idx="10"/>
          </p:nvPr>
        </p:nvSpPr>
        <p:spPr/>
        <p:txBody>
          <a:bodyPr/>
          <a:lstStyle/>
          <a:p>
            <a:fld id="{171675D4-2FF5-4E41-98B6-36D689383CD1}" type="slidenum">
              <a:rPr lang="en-US" smtClean="0"/>
              <a:pPr/>
              <a:t>33</a:t>
            </a:fld>
            <a:endParaRPr lang="en-US" dirty="0"/>
          </a:p>
        </p:txBody>
      </p:sp>
      <p:pic>
        <p:nvPicPr>
          <p:cNvPr id="5" name="Picture 4"/>
          <p:cNvPicPr>
            <a:picLocks noChangeAspect="1"/>
          </p:cNvPicPr>
          <p:nvPr/>
        </p:nvPicPr>
        <p:blipFill>
          <a:blip r:embed="rId3">
            <a:duotone>
              <a:schemeClr val="accent1">
                <a:shade val="45000"/>
                <a:satMod val="135000"/>
              </a:schemeClr>
              <a:prstClr val="white"/>
            </a:duotone>
          </a:blip>
          <a:stretch>
            <a:fillRect/>
          </a:stretch>
        </p:blipFill>
        <p:spPr>
          <a:xfrm>
            <a:off x="2689454" y="1659152"/>
            <a:ext cx="1220362" cy="1220362"/>
          </a:xfrm>
          <a:prstGeom prst="rect">
            <a:avLst/>
          </a:prstGeom>
        </p:spPr>
      </p:pic>
      <p:pic>
        <p:nvPicPr>
          <p:cNvPr id="6" name="Picture 5"/>
          <p:cNvPicPr>
            <a:picLocks noChangeAspect="1"/>
          </p:cNvPicPr>
          <p:nvPr/>
        </p:nvPicPr>
        <p:blipFill>
          <a:blip r:embed="rId4">
            <a:duotone>
              <a:schemeClr val="accent1">
                <a:shade val="45000"/>
                <a:satMod val="135000"/>
              </a:schemeClr>
              <a:prstClr val="white"/>
            </a:duotone>
          </a:blip>
          <a:stretch>
            <a:fillRect/>
          </a:stretch>
        </p:blipFill>
        <p:spPr>
          <a:xfrm>
            <a:off x="4079966" y="747950"/>
            <a:ext cx="1227512" cy="1227512"/>
          </a:xfrm>
          <a:prstGeom prst="rect">
            <a:avLst/>
          </a:prstGeom>
        </p:spPr>
      </p:pic>
      <p:pic>
        <p:nvPicPr>
          <p:cNvPr id="7" name="Picture 6"/>
          <p:cNvPicPr>
            <a:picLocks noChangeAspect="1"/>
          </p:cNvPicPr>
          <p:nvPr/>
        </p:nvPicPr>
        <p:blipFill>
          <a:blip r:embed="rId3">
            <a:duotone>
              <a:schemeClr val="accent1">
                <a:shade val="45000"/>
                <a:satMod val="135000"/>
              </a:schemeClr>
              <a:prstClr val="white"/>
            </a:duotone>
          </a:blip>
          <a:stretch>
            <a:fillRect/>
          </a:stretch>
        </p:blipFill>
        <p:spPr>
          <a:xfrm>
            <a:off x="5477628" y="1659152"/>
            <a:ext cx="1220362" cy="1220362"/>
          </a:xfrm>
          <a:prstGeom prst="rect">
            <a:avLst/>
          </a:prstGeom>
        </p:spPr>
      </p:pic>
    </p:spTree>
    <p:extLst>
      <p:ext uri="{BB962C8B-B14F-4D97-AF65-F5344CB8AC3E}">
        <p14:creationId xmlns:p14="http://schemas.microsoft.com/office/powerpoint/2010/main" val="2804881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Content Placeholder 2"/>
          <p:cNvSpPr>
            <a:spLocks noGrp="1"/>
          </p:cNvSpPr>
          <p:nvPr>
            <p:ph idx="1"/>
          </p:nvPr>
        </p:nvSpPr>
        <p:spPr>
          <a:xfrm>
            <a:off x="628650" y="1524000"/>
            <a:ext cx="7955280" cy="4406348"/>
          </a:xfrm>
        </p:spPr>
        <p:txBody>
          <a:bodyPr>
            <a:normAutofit fontScale="92500" lnSpcReduction="10000"/>
          </a:bodyPr>
          <a:lstStyle/>
          <a:p>
            <a:r>
              <a:rPr lang="en-US" dirty="0"/>
              <a:t>Larry Burns, DOL ETA OUI, </a:t>
            </a:r>
            <a:r>
              <a:rPr lang="en-US" dirty="0">
                <a:hlinkClick r:id="rId3"/>
              </a:rPr>
              <a:t>burns.lawrence@dol.gov</a:t>
            </a:r>
            <a:r>
              <a:rPr lang="en-US" dirty="0"/>
              <a:t> </a:t>
            </a:r>
          </a:p>
          <a:p>
            <a:r>
              <a:rPr lang="en-US" dirty="0"/>
              <a:t>Megan Lizik, DOL CEO, </a:t>
            </a:r>
            <a:r>
              <a:rPr lang="en-US" dirty="0">
                <a:hlinkClick r:id="rId4"/>
              </a:rPr>
              <a:t>Lizik.megan@dol.gov</a:t>
            </a:r>
            <a:endParaRPr lang="en-US" dirty="0"/>
          </a:p>
          <a:p>
            <a:r>
              <a:rPr lang="en-US" dirty="0"/>
              <a:t>Gloria Salas-Kos, DOL ETA OPDR, </a:t>
            </a:r>
            <a:br>
              <a:rPr lang="en-US" dirty="0"/>
            </a:br>
            <a:r>
              <a:rPr lang="en-US" dirty="0">
                <a:hlinkClick r:id="rId5"/>
              </a:rPr>
              <a:t>salas-kos.gloria@dol.gov</a:t>
            </a:r>
            <a:r>
              <a:rPr lang="en-US" dirty="0"/>
              <a:t> </a:t>
            </a:r>
          </a:p>
          <a:p>
            <a:r>
              <a:rPr lang="en-US" dirty="0"/>
              <a:t>Andrew Clarkwest, Abt Associates, </a:t>
            </a:r>
            <a:r>
              <a:rPr lang="en-US" dirty="0">
                <a:hlinkClick r:id="rId6"/>
              </a:rPr>
              <a:t>Andrew_Clarkwest@abtassoc.com</a:t>
            </a:r>
            <a:r>
              <a:rPr lang="en-US" dirty="0"/>
              <a:t> </a:t>
            </a:r>
            <a:endParaRPr lang="en-US" dirty="0">
              <a:solidFill>
                <a:schemeClr val="accent2"/>
              </a:solidFill>
            </a:endParaRPr>
          </a:p>
          <a:p>
            <a:r>
              <a:rPr lang="en-US" dirty="0"/>
              <a:t>Siobhan Mills De La Rosa, Abt Associates, </a:t>
            </a:r>
            <a:r>
              <a:rPr lang="en-US" dirty="0">
                <a:hlinkClick r:id="rId7"/>
              </a:rPr>
              <a:t>Siobhan_Mills@abtassoc.com</a:t>
            </a:r>
            <a:r>
              <a:rPr lang="en-US" dirty="0"/>
              <a:t> </a:t>
            </a:r>
          </a:p>
          <a:p>
            <a:r>
              <a:rPr lang="en-US" dirty="0"/>
              <a:t>Evaluation Helpline – </a:t>
            </a:r>
            <a:r>
              <a:rPr lang="en-US" dirty="0">
                <a:hlinkClick r:id="rId8"/>
              </a:rPr>
              <a:t>resea@abtassoc.com</a:t>
            </a:r>
            <a:r>
              <a:rPr lang="en-US" dirty="0"/>
              <a:t> </a:t>
            </a:r>
          </a:p>
        </p:txBody>
      </p:sp>
      <p:sp>
        <p:nvSpPr>
          <p:cNvPr id="4" name="Slide Number Placeholder 3"/>
          <p:cNvSpPr>
            <a:spLocks noGrp="1"/>
          </p:cNvSpPr>
          <p:nvPr>
            <p:ph type="sldNum" sz="quarter" idx="10"/>
          </p:nvPr>
        </p:nvSpPr>
        <p:spPr/>
        <p:txBody>
          <a:bodyPr/>
          <a:lstStyle/>
          <a:p>
            <a:fld id="{171675D4-2FF5-4E41-98B6-36D689383CD1}" type="slidenum">
              <a:rPr lang="en-US" smtClean="0"/>
              <a:pPr/>
              <a:t>34</a:t>
            </a:fld>
            <a:endParaRPr lang="en-US" dirty="0"/>
          </a:p>
        </p:txBody>
      </p:sp>
      <p:pic>
        <p:nvPicPr>
          <p:cNvPr id="5" name="Picture 4" descr="abt_logo.tag_rgb.jpg"/>
          <p:cNvPicPr>
            <a:picLocks noChangeAspect="1"/>
          </p:cNvPicPr>
          <p:nvPr/>
        </p:nvPicPr>
        <p:blipFill>
          <a:blip r:embed="rId9"/>
          <a:srcRect/>
          <a:stretch>
            <a:fillRect/>
          </a:stretch>
        </p:blipFill>
        <p:spPr bwMode="auto">
          <a:xfrm>
            <a:off x="3733800" y="5981096"/>
            <a:ext cx="1752600" cy="800703"/>
          </a:xfrm>
          <a:prstGeom prst="rect">
            <a:avLst/>
          </a:prstGeom>
          <a:noFill/>
          <a:ln w="9525">
            <a:noFill/>
            <a:miter lim="800000"/>
            <a:headEnd/>
            <a:tailEnd/>
          </a:ln>
        </p:spPr>
      </p:pic>
    </p:spTree>
    <p:extLst>
      <p:ext uri="{BB962C8B-B14F-4D97-AF65-F5344CB8AC3E}">
        <p14:creationId xmlns:p14="http://schemas.microsoft.com/office/powerpoint/2010/main" val="279471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10" name="Text Placeholder 9"/>
          <p:cNvSpPr>
            <a:spLocks noGrp="1"/>
          </p:cNvSpPr>
          <p:nvPr>
            <p:ph type="body" idx="1"/>
          </p:nvPr>
        </p:nvSpPr>
        <p:spPr>
          <a:xfrm>
            <a:off x="921021" y="4064000"/>
            <a:ext cx="7269574" cy="2489199"/>
          </a:xfrm>
        </p:spPr>
        <p:txBody>
          <a:bodyPr>
            <a:normAutofit/>
          </a:bodyPr>
          <a:lstStyle/>
          <a:p>
            <a:pPr marL="457200" indent="-457200">
              <a:buFont typeface="Arial" panose="020B0604020202020204" pitchFamily="34" charset="0"/>
              <a:buChar char="•"/>
            </a:pPr>
            <a:r>
              <a:rPr lang="en-US" dirty="0"/>
              <a:t>Summary of evaluation resources</a:t>
            </a:r>
          </a:p>
          <a:p>
            <a:pPr marL="457200" indent="-457200">
              <a:buFont typeface="Arial" panose="020B0604020202020204" pitchFamily="34" charset="0"/>
              <a:buChar char="•"/>
            </a:pPr>
            <a:r>
              <a:rPr lang="en-US" dirty="0"/>
              <a:t>Navigating CLEAR</a:t>
            </a:r>
          </a:p>
          <a:p>
            <a:pPr marL="457200" indent="-457200">
              <a:buFont typeface="Arial" panose="020B0604020202020204" pitchFamily="34" charset="0"/>
              <a:buChar char="•"/>
            </a:pPr>
            <a:r>
              <a:rPr lang="en-US" dirty="0"/>
              <a:t>More on WSS and the Evaluation and Research Hub</a:t>
            </a:r>
          </a:p>
        </p:txBody>
      </p:sp>
      <p:sp>
        <p:nvSpPr>
          <p:cNvPr id="3" name="Slide Number Placeholder 2"/>
          <p:cNvSpPr>
            <a:spLocks noGrp="1"/>
          </p:cNvSpPr>
          <p:nvPr>
            <p:ph type="sldNum" sz="quarter" idx="10"/>
          </p:nvPr>
        </p:nvSpPr>
        <p:spPr/>
        <p:txBody>
          <a:bodyPr/>
          <a:lstStyle/>
          <a:p>
            <a:fld id="{171675D4-2FF5-4E41-98B6-36D689383CD1}" type="slidenum">
              <a:rPr lang="en-US" smtClean="0"/>
              <a:pPr/>
              <a:t>35</a:t>
            </a:fld>
            <a:endParaRPr lang="en-US" dirty="0"/>
          </a:p>
        </p:txBody>
      </p:sp>
    </p:spTree>
    <p:extLst>
      <p:ext uri="{BB962C8B-B14F-4D97-AF65-F5344CB8AC3E}">
        <p14:creationId xmlns:p14="http://schemas.microsoft.com/office/powerpoint/2010/main" val="3856616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Summary of Evaluation Resources</a:t>
            </a:r>
          </a:p>
        </p:txBody>
      </p:sp>
      <p:sp>
        <p:nvSpPr>
          <p:cNvPr id="8" name="Content Placeholder 7"/>
          <p:cNvSpPr>
            <a:spLocks noGrp="1"/>
          </p:cNvSpPr>
          <p:nvPr>
            <p:ph idx="1"/>
          </p:nvPr>
        </p:nvSpPr>
        <p:spPr>
          <a:xfrm>
            <a:off x="628650" y="1573766"/>
            <a:ext cx="8134350" cy="5284234"/>
          </a:xfrm>
        </p:spPr>
        <p:txBody>
          <a:bodyPr>
            <a:normAutofit fontScale="70000" lnSpcReduction="20000"/>
          </a:bodyPr>
          <a:lstStyle/>
          <a:p>
            <a:pPr>
              <a:lnSpc>
                <a:spcPct val="110000"/>
              </a:lnSpc>
              <a:spcBef>
                <a:spcPts val="600"/>
              </a:spcBef>
            </a:pPr>
            <a:r>
              <a:rPr lang="en-US" dirty="0"/>
              <a:t>On the </a:t>
            </a:r>
            <a:r>
              <a:rPr lang="en-US" u="sng" dirty="0"/>
              <a:t>current evaluation evidence base</a:t>
            </a:r>
            <a:r>
              <a:rPr lang="en-US" dirty="0"/>
              <a:t>, see DOL’s Clearinghouse for Labor Evaluation and Research (CLEAR): </a:t>
            </a:r>
            <a:r>
              <a:rPr lang="en-US" dirty="0">
                <a:hlinkClick r:id="rId2"/>
              </a:rPr>
              <a:t>https://clear.dol.gov/</a:t>
            </a:r>
            <a:endParaRPr lang="en-US" dirty="0"/>
          </a:p>
          <a:p>
            <a:pPr lvl="1">
              <a:lnSpc>
                <a:spcPct val="110000"/>
              </a:lnSpc>
              <a:spcBef>
                <a:spcPts val="600"/>
              </a:spcBef>
            </a:pPr>
            <a:r>
              <a:rPr lang="en-US" dirty="0"/>
              <a:t>CLEAR’s syntheses of reemployment evidence: </a:t>
            </a:r>
            <a:r>
              <a:rPr lang="en-US" dirty="0">
                <a:hlinkClick r:id="rId3"/>
              </a:rPr>
              <a:t>https://clear.dol.gov/synthesis-report/reemployment-synthesis</a:t>
            </a:r>
            <a:r>
              <a:rPr lang="en-US" dirty="0"/>
              <a:t> </a:t>
            </a:r>
          </a:p>
          <a:p>
            <a:pPr lvl="2">
              <a:lnSpc>
                <a:spcPct val="110000"/>
              </a:lnSpc>
            </a:pPr>
            <a:r>
              <a:rPr lang="en-US" dirty="0"/>
              <a:t>The synthesis is a high level overview of what we know from studies examining reemployment interventions and gaps where new studies could add important information to the evidence base</a:t>
            </a:r>
          </a:p>
          <a:p>
            <a:pPr lvl="2">
              <a:lnSpc>
                <a:spcPct val="110000"/>
              </a:lnSpc>
            </a:pPr>
            <a:r>
              <a:rPr lang="en-US" dirty="0"/>
              <a:t>The supplement provides a brief description of the research findings for all reports in the topic area </a:t>
            </a:r>
          </a:p>
          <a:p>
            <a:pPr lvl="1">
              <a:lnSpc>
                <a:spcPct val="110000"/>
              </a:lnSpc>
              <a:spcBef>
                <a:spcPts val="600"/>
              </a:spcBef>
            </a:pPr>
            <a:r>
              <a:rPr lang="en-US" dirty="0"/>
              <a:t>CLEAR profile summaries of all individual reemployment studies, see: </a:t>
            </a:r>
            <a:r>
              <a:rPr lang="en-US" dirty="0">
                <a:hlinkClick r:id="rId4"/>
              </a:rPr>
              <a:t>https://clear.dol.gov/topic-area/reemployment#</a:t>
            </a:r>
            <a:r>
              <a:rPr lang="en-US" dirty="0"/>
              <a:t> </a:t>
            </a:r>
          </a:p>
          <a:p>
            <a:pPr lvl="2">
              <a:lnSpc>
                <a:spcPct val="110000"/>
              </a:lnSpc>
            </a:pPr>
            <a:r>
              <a:rPr lang="en-US" dirty="0"/>
              <a:t>To see just the Job Search Assistance studies: </a:t>
            </a:r>
            <a:r>
              <a:rPr lang="en-US" dirty="0">
                <a:hlinkClick r:id="rId5"/>
              </a:rPr>
              <a:t>https://clear.dol.gov/taxonomy/term/522</a:t>
            </a:r>
            <a:endParaRPr lang="en-US" dirty="0"/>
          </a:p>
          <a:p>
            <a:pPr lvl="2">
              <a:lnSpc>
                <a:spcPct val="110000"/>
              </a:lnSpc>
            </a:pPr>
            <a:r>
              <a:rPr lang="en-US" dirty="0"/>
              <a:t>To see just the REA studies: </a:t>
            </a:r>
            <a:r>
              <a:rPr lang="en-US" dirty="0">
                <a:hlinkClick r:id="rId6"/>
              </a:rPr>
              <a:t>https://clear.dol.gov/study-summary-relationships/reemployment-and-eligibility-assessment</a:t>
            </a:r>
            <a:r>
              <a:rPr lang="en-US" dirty="0"/>
              <a:t> </a:t>
            </a:r>
          </a:p>
          <a:p>
            <a:pPr lvl="1">
              <a:lnSpc>
                <a:spcPct val="110000"/>
              </a:lnSpc>
              <a:spcBef>
                <a:spcPts val="600"/>
              </a:spcBef>
            </a:pPr>
            <a:r>
              <a:rPr lang="en-US" dirty="0"/>
              <a:t>CLEAR’s Policies and Procedures provides more information about CLEAR and its evidence reviews: </a:t>
            </a:r>
            <a:r>
              <a:rPr lang="en-US" dirty="0">
                <a:hlinkClick r:id="rId7"/>
              </a:rPr>
              <a:t>https://clear.dol.gov/reference-documents/policies-and-procedures-version-31</a:t>
            </a:r>
            <a:r>
              <a:rPr lang="en-US" dirty="0"/>
              <a:t> </a:t>
            </a:r>
          </a:p>
          <a:p>
            <a:pPr>
              <a:lnSpc>
                <a:spcPct val="110000"/>
              </a:lnSpc>
              <a:spcBef>
                <a:spcPts val="600"/>
              </a:spcBef>
            </a:pPr>
            <a:r>
              <a:rPr lang="en-US" i="1" dirty="0"/>
              <a:t>See other Appendix slides on how to use and navigate CLEAR</a:t>
            </a:r>
          </a:p>
        </p:txBody>
      </p:sp>
      <p:sp>
        <p:nvSpPr>
          <p:cNvPr id="5" name="Slide Number Placeholder 4"/>
          <p:cNvSpPr>
            <a:spLocks noGrp="1"/>
          </p:cNvSpPr>
          <p:nvPr>
            <p:ph type="sldNum" sz="quarter" idx="10"/>
          </p:nvPr>
        </p:nvSpPr>
        <p:spPr/>
        <p:txBody>
          <a:bodyPr/>
          <a:lstStyle/>
          <a:p>
            <a:fld id="{171675D4-2FF5-4E41-98B6-36D689383CD1}" type="slidenum">
              <a:rPr lang="en-US" smtClean="0"/>
              <a:pPr/>
              <a:t>36</a:t>
            </a:fld>
            <a:endParaRPr lang="en-US" dirty="0"/>
          </a:p>
        </p:txBody>
      </p:sp>
    </p:spTree>
    <p:extLst>
      <p:ext uri="{BB962C8B-B14F-4D97-AF65-F5344CB8AC3E}">
        <p14:creationId xmlns:p14="http://schemas.microsoft.com/office/powerpoint/2010/main" val="1891388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Evaluation Resources (con’t)</a:t>
            </a:r>
          </a:p>
        </p:txBody>
      </p:sp>
      <p:sp>
        <p:nvSpPr>
          <p:cNvPr id="3" name="Content Placeholder 2"/>
          <p:cNvSpPr>
            <a:spLocks noGrp="1"/>
          </p:cNvSpPr>
          <p:nvPr>
            <p:ph idx="1"/>
          </p:nvPr>
        </p:nvSpPr>
        <p:spPr/>
        <p:txBody>
          <a:bodyPr/>
          <a:lstStyle/>
          <a:p>
            <a:r>
              <a:rPr lang="en-US" dirty="0"/>
              <a:t>On </a:t>
            </a:r>
            <a:r>
              <a:rPr lang="en-US" u="sng" dirty="0"/>
              <a:t>planning for your own evaluation</a:t>
            </a:r>
            <a:r>
              <a:rPr lang="en-US" dirty="0"/>
              <a:t>:</a:t>
            </a:r>
          </a:p>
          <a:p>
            <a:pPr lvl="1"/>
            <a:r>
              <a:rPr lang="en-US" dirty="0"/>
              <a:t>For WorkforceGPS Evaluation and Research Hub: </a:t>
            </a:r>
            <a:r>
              <a:rPr lang="en-US" dirty="0">
                <a:hlinkClick r:id="rId2"/>
              </a:rPr>
              <a:t>https://evalhub.workforcegps.org/</a:t>
            </a:r>
            <a:endParaRPr lang="en-US" dirty="0"/>
          </a:p>
          <a:p>
            <a:pPr lvl="1"/>
            <a:r>
              <a:rPr lang="en-US" dirty="0"/>
              <a:t>CLEAR’s Causal Evidence Guidelines: </a:t>
            </a:r>
            <a:r>
              <a:rPr lang="en-US" dirty="0">
                <a:hlinkClick r:id="rId3"/>
              </a:rPr>
              <a:t>https://clear.dol.gov/sites/default/files/CLEAR_EvidenceGuidelines_V2.1_12312015.pdf</a:t>
            </a:r>
            <a:r>
              <a:rPr lang="en-US" dirty="0"/>
              <a:t> </a:t>
            </a:r>
          </a:p>
          <a:p>
            <a:pPr lvl="2"/>
            <a:r>
              <a:rPr lang="en-US" dirty="0"/>
              <a:t>Tells you how impact studies are rated (“high,” “medium,” or “low”)</a:t>
            </a:r>
          </a:p>
          <a:p>
            <a:pPr lvl="2"/>
            <a:r>
              <a:rPr lang="en-US" dirty="0"/>
              <a:t>Gives you parameters for a high-quality impact study</a:t>
            </a:r>
          </a:p>
        </p:txBody>
      </p:sp>
      <p:sp>
        <p:nvSpPr>
          <p:cNvPr id="4" name="Slide Number Placeholder 3"/>
          <p:cNvSpPr>
            <a:spLocks noGrp="1"/>
          </p:cNvSpPr>
          <p:nvPr>
            <p:ph type="sldNum" sz="quarter" idx="10"/>
          </p:nvPr>
        </p:nvSpPr>
        <p:spPr/>
        <p:txBody>
          <a:bodyPr/>
          <a:lstStyle/>
          <a:p>
            <a:fld id="{171675D4-2FF5-4E41-98B6-36D689383CD1}" type="slidenum">
              <a:rPr lang="en-US" smtClean="0"/>
              <a:t>37</a:t>
            </a:fld>
            <a:endParaRPr lang="en-US" dirty="0"/>
          </a:p>
        </p:txBody>
      </p:sp>
    </p:spTree>
    <p:extLst>
      <p:ext uri="{BB962C8B-B14F-4D97-AF65-F5344CB8AC3E}">
        <p14:creationId xmlns:p14="http://schemas.microsoft.com/office/powerpoint/2010/main" val="2426953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CLEAR</a:t>
            </a:r>
          </a:p>
        </p:txBody>
      </p:sp>
      <p:sp>
        <p:nvSpPr>
          <p:cNvPr id="3" name="Content Placeholder 2"/>
          <p:cNvSpPr>
            <a:spLocks noGrp="1"/>
          </p:cNvSpPr>
          <p:nvPr>
            <p:ph idx="1"/>
          </p:nvPr>
        </p:nvSpPr>
        <p:spPr>
          <a:xfrm>
            <a:off x="628650" y="1770615"/>
            <a:ext cx="3562350" cy="4406348"/>
          </a:xfrm>
        </p:spPr>
        <p:txBody>
          <a:bodyPr>
            <a:normAutofit/>
          </a:bodyPr>
          <a:lstStyle/>
          <a:p>
            <a:r>
              <a:rPr lang="en-US" sz="2600" dirty="0"/>
              <a:t>Find CLEAR at </a:t>
            </a:r>
            <a:r>
              <a:rPr lang="en-US" sz="2600" dirty="0">
                <a:hlinkClick r:id="rId2"/>
              </a:rPr>
              <a:t>https://clear.dol.gov/</a:t>
            </a:r>
            <a:endParaRPr lang="en-US" sz="2600" dirty="0"/>
          </a:p>
        </p:txBody>
      </p:sp>
      <p:sp>
        <p:nvSpPr>
          <p:cNvPr id="4" name="Slide Number Placeholder 3"/>
          <p:cNvSpPr>
            <a:spLocks noGrp="1"/>
          </p:cNvSpPr>
          <p:nvPr>
            <p:ph type="sldNum" sz="quarter" idx="10"/>
          </p:nvPr>
        </p:nvSpPr>
        <p:spPr/>
        <p:txBody>
          <a:bodyPr/>
          <a:lstStyle/>
          <a:p>
            <a:fld id="{171675D4-2FF5-4E41-98B6-36D689383CD1}" type="slidenum">
              <a:rPr lang="en-US" smtClean="0"/>
              <a:pPr/>
              <a:t>38</a:t>
            </a:fld>
            <a:endParaRPr lang="en-US" dirty="0"/>
          </a:p>
        </p:txBody>
      </p:sp>
      <p:pic>
        <p:nvPicPr>
          <p:cNvPr id="6" name="Picture 2" descr="Image result for dol clearing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41281"/>
            <a:ext cx="7143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0555" t="1934" r="21207"/>
          <a:stretch/>
        </p:blipFill>
        <p:spPr bwMode="auto">
          <a:xfrm>
            <a:off x="4343400" y="1770615"/>
            <a:ext cx="3990052" cy="3786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936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Navigating a CLEAR topic area</a:t>
            </a:r>
          </a:p>
        </p:txBody>
      </p:sp>
      <p:pic>
        <p:nvPicPr>
          <p:cNvPr id="7" name="Picture 2" descr="Image result for dol clearing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81000"/>
            <a:ext cx="714375" cy="9525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320364" y="2792065"/>
            <a:ext cx="1513490" cy="523220"/>
          </a:xfrm>
          <a:prstGeom prst="rect">
            <a:avLst/>
          </a:prstGeom>
          <a:ln>
            <a:solidFill>
              <a:schemeClr val="accent2"/>
            </a:solidFill>
          </a:ln>
        </p:spPr>
        <p:txBody>
          <a:bodyPr wrap="square">
            <a:spAutoFit/>
          </a:bodyPr>
          <a:lstStyle/>
          <a:p>
            <a:pPr algn="ctr"/>
            <a:r>
              <a:rPr lang="en-US" sz="1400" dirty="0">
                <a:solidFill>
                  <a:schemeClr val="accent2"/>
                </a:solidFill>
              </a:rPr>
              <a:t>Topic area protocol</a:t>
            </a:r>
          </a:p>
        </p:txBody>
      </p:sp>
      <p:pic>
        <p:nvPicPr>
          <p:cNvPr id="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1867" t="10489" r="22800"/>
          <a:stretch/>
        </p:blipFill>
        <p:spPr bwMode="auto">
          <a:xfrm>
            <a:off x="3082179" y="1698536"/>
            <a:ext cx="4233020" cy="3858668"/>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cxnSp>
        <p:nvCxnSpPr>
          <p:cNvPr id="25" name="Straight Arrow Connector 24"/>
          <p:cNvCxnSpPr>
            <a:stCxn id="21" idx="3"/>
          </p:cNvCxnSpPr>
          <p:nvPr/>
        </p:nvCxnSpPr>
        <p:spPr>
          <a:xfrm flipV="1">
            <a:off x="2833854" y="2989492"/>
            <a:ext cx="378371" cy="64183"/>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320364" y="3363751"/>
            <a:ext cx="1513490" cy="307777"/>
          </a:xfrm>
          <a:prstGeom prst="rect">
            <a:avLst/>
          </a:prstGeom>
          <a:ln>
            <a:solidFill>
              <a:schemeClr val="accent2"/>
            </a:solidFill>
          </a:ln>
        </p:spPr>
        <p:txBody>
          <a:bodyPr wrap="square">
            <a:spAutoFit/>
          </a:bodyPr>
          <a:lstStyle/>
          <a:p>
            <a:pPr algn="ctr"/>
            <a:r>
              <a:rPr lang="en-US" sz="1400" dirty="0">
                <a:solidFill>
                  <a:schemeClr val="accent2"/>
                </a:solidFill>
              </a:rPr>
              <a:t>Syntheses</a:t>
            </a:r>
          </a:p>
        </p:txBody>
      </p:sp>
      <p:cxnSp>
        <p:nvCxnSpPr>
          <p:cNvPr id="27" name="Straight Arrow Connector 26"/>
          <p:cNvCxnSpPr>
            <a:stCxn id="26" idx="3"/>
          </p:cNvCxnSpPr>
          <p:nvPr/>
        </p:nvCxnSpPr>
        <p:spPr>
          <a:xfrm>
            <a:off x="2833854" y="3517640"/>
            <a:ext cx="1253356" cy="27471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320363" y="3733800"/>
            <a:ext cx="1513490" cy="1015663"/>
          </a:xfrm>
          <a:prstGeom prst="rect">
            <a:avLst/>
          </a:prstGeom>
          <a:ln>
            <a:solidFill>
              <a:schemeClr val="accent2"/>
            </a:solidFill>
          </a:ln>
        </p:spPr>
        <p:txBody>
          <a:bodyPr wrap="square">
            <a:spAutoFit/>
          </a:bodyPr>
          <a:lstStyle/>
          <a:p>
            <a:pPr algn="ctr"/>
            <a:r>
              <a:rPr lang="en-US" sz="1200" dirty="0">
                <a:solidFill>
                  <a:schemeClr val="accent2"/>
                </a:solidFill>
              </a:rPr>
              <a:t>Tabs with list of research for this topic area, icon key, and related external resources</a:t>
            </a:r>
          </a:p>
        </p:txBody>
      </p:sp>
      <p:cxnSp>
        <p:nvCxnSpPr>
          <p:cNvPr id="29" name="Straight Arrow Connector 28"/>
          <p:cNvCxnSpPr/>
          <p:nvPr/>
        </p:nvCxnSpPr>
        <p:spPr>
          <a:xfrm>
            <a:off x="2833851" y="4230090"/>
            <a:ext cx="1280949" cy="26571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320364" y="2004934"/>
            <a:ext cx="1513490" cy="738664"/>
          </a:xfrm>
          <a:prstGeom prst="rect">
            <a:avLst/>
          </a:prstGeom>
          <a:ln>
            <a:solidFill>
              <a:schemeClr val="accent2"/>
            </a:solidFill>
          </a:ln>
        </p:spPr>
        <p:txBody>
          <a:bodyPr wrap="square">
            <a:spAutoFit/>
          </a:bodyPr>
          <a:lstStyle/>
          <a:p>
            <a:pPr algn="ctr"/>
            <a:r>
              <a:rPr lang="en-US" sz="1400" dirty="0">
                <a:solidFill>
                  <a:schemeClr val="accent2"/>
                </a:solidFill>
              </a:rPr>
              <a:t>Navigate around CLEAR from the top bar</a:t>
            </a:r>
          </a:p>
        </p:txBody>
      </p:sp>
      <p:cxnSp>
        <p:nvCxnSpPr>
          <p:cNvPr id="33" name="Straight Arrow Connector 32"/>
          <p:cNvCxnSpPr>
            <a:stCxn id="30" idx="3"/>
          </p:cNvCxnSpPr>
          <p:nvPr/>
        </p:nvCxnSpPr>
        <p:spPr>
          <a:xfrm>
            <a:off x="2833854" y="2374266"/>
            <a:ext cx="248325" cy="19744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916012" y="2704058"/>
            <a:ext cx="1856387" cy="307777"/>
          </a:xfrm>
          <a:prstGeom prst="rect">
            <a:avLst/>
          </a:prstGeom>
          <a:ln>
            <a:solidFill>
              <a:schemeClr val="tx2"/>
            </a:solidFill>
          </a:ln>
        </p:spPr>
        <p:txBody>
          <a:bodyPr wrap="square">
            <a:spAutoFit/>
          </a:bodyPr>
          <a:lstStyle/>
          <a:p>
            <a:pPr algn="ctr"/>
            <a:r>
              <a:rPr lang="en-US" sz="1400" dirty="0">
                <a:solidFill>
                  <a:schemeClr val="accent2"/>
                </a:solidFill>
              </a:rPr>
              <a:t>Name of topic area</a:t>
            </a:r>
          </a:p>
        </p:txBody>
      </p:sp>
      <p:cxnSp>
        <p:nvCxnSpPr>
          <p:cNvPr id="35" name="Straight Arrow Connector 34"/>
          <p:cNvCxnSpPr/>
          <p:nvPr/>
        </p:nvCxnSpPr>
        <p:spPr>
          <a:xfrm flipH="1">
            <a:off x="5667698" y="2842557"/>
            <a:ext cx="252247"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320364" y="4837003"/>
            <a:ext cx="1513490" cy="830997"/>
          </a:xfrm>
          <a:prstGeom prst="rect">
            <a:avLst/>
          </a:prstGeom>
          <a:ln>
            <a:solidFill>
              <a:schemeClr val="accent2"/>
            </a:solidFill>
          </a:ln>
        </p:spPr>
        <p:txBody>
          <a:bodyPr wrap="square">
            <a:spAutoFit/>
          </a:bodyPr>
          <a:lstStyle/>
          <a:p>
            <a:pPr algn="ctr"/>
            <a:r>
              <a:rPr lang="en-US" sz="1200" dirty="0">
                <a:solidFill>
                  <a:schemeClr val="accent2"/>
                </a:solidFill>
              </a:rPr>
              <a:t>Scroll down and click to see individual study profiles</a:t>
            </a:r>
          </a:p>
        </p:txBody>
      </p:sp>
      <p:cxnSp>
        <p:nvCxnSpPr>
          <p:cNvPr id="37" name="Straight Arrow Connector 36"/>
          <p:cNvCxnSpPr>
            <a:stCxn id="36" idx="3"/>
          </p:cNvCxnSpPr>
          <p:nvPr/>
        </p:nvCxnSpPr>
        <p:spPr>
          <a:xfrm>
            <a:off x="2833854" y="5252502"/>
            <a:ext cx="1087819"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20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p:txBody>
          <a:bodyPr/>
          <a:lstStyle/>
          <a:p>
            <a:r>
              <a:rPr lang="en-US" dirty="0"/>
              <a:t>Introductions</a:t>
            </a:r>
          </a:p>
          <a:p>
            <a:r>
              <a:rPr lang="en-US" dirty="0"/>
              <a:t>About the RESEA Program Evaluation</a:t>
            </a:r>
          </a:p>
          <a:p>
            <a:r>
              <a:rPr lang="en-US" dirty="0"/>
              <a:t>Background – a quick look at the requirements</a:t>
            </a:r>
          </a:p>
          <a:p>
            <a:r>
              <a:rPr lang="en-US" dirty="0"/>
              <a:t>Evidence Resources for States</a:t>
            </a:r>
          </a:p>
          <a:p>
            <a:pPr lvl="1"/>
            <a:r>
              <a:rPr lang="en-US" dirty="0"/>
              <a:t>The current evidence base</a:t>
            </a:r>
          </a:p>
          <a:p>
            <a:pPr lvl="1"/>
            <a:r>
              <a:rPr lang="en-US" dirty="0"/>
              <a:t>Other evaluation tools and resources</a:t>
            </a:r>
          </a:p>
          <a:p>
            <a:r>
              <a:rPr lang="en-US" dirty="0"/>
              <a:t>Early Evaluation Technical Assistance</a:t>
            </a:r>
          </a:p>
          <a:p>
            <a:endParaRPr lang="en-US" dirty="0"/>
          </a:p>
        </p:txBody>
      </p:sp>
      <p:sp>
        <p:nvSpPr>
          <p:cNvPr id="4" name="Slide Number Placeholder 3"/>
          <p:cNvSpPr>
            <a:spLocks noGrp="1"/>
          </p:cNvSpPr>
          <p:nvPr>
            <p:ph type="sldNum" sz="quarter" idx="10"/>
          </p:nvPr>
        </p:nvSpPr>
        <p:spPr/>
        <p:txBody>
          <a:bodyPr/>
          <a:lstStyle/>
          <a:p>
            <a:fld id="{171675D4-2FF5-4E41-98B6-36D689383CD1}" type="slidenum">
              <a:rPr lang="en-US" smtClean="0"/>
              <a:pPr/>
              <a:t>4</a:t>
            </a:fld>
            <a:endParaRPr lang="en-US" dirty="0"/>
          </a:p>
        </p:txBody>
      </p:sp>
    </p:spTree>
    <p:extLst>
      <p:ext uri="{BB962C8B-B14F-4D97-AF65-F5344CB8AC3E}">
        <p14:creationId xmlns:p14="http://schemas.microsoft.com/office/powerpoint/2010/main" val="2446170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Navigating a CLEAR profile</a:t>
            </a:r>
          </a:p>
        </p:txBody>
      </p:sp>
      <p:pic>
        <p:nvPicPr>
          <p:cNvPr id="7" name="Picture 2" descr="Image result for dol clearing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42900"/>
            <a:ext cx="7143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109" t="10692" r="21953"/>
          <a:stretch/>
        </p:blipFill>
        <p:spPr bwMode="auto">
          <a:xfrm>
            <a:off x="3058511" y="1562726"/>
            <a:ext cx="4293489" cy="3862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Rectangle 19"/>
          <p:cNvSpPr/>
          <p:nvPr/>
        </p:nvSpPr>
        <p:spPr>
          <a:xfrm>
            <a:off x="1295400" y="1638633"/>
            <a:ext cx="1600200" cy="954107"/>
          </a:xfrm>
          <a:prstGeom prst="rect">
            <a:avLst/>
          </a:prstGeom>
          <a:ln>
            <a:solidFill>
              <a:schemeClr val="tx1"/>
            </a:solidFill>
          </a:ln>
        </p:spPr>
        <p:txBody>
          <a:bodyPr wrap="square">
            <a:spAutoFit/>
          </a:bodyPr>
          <a:lstStyle/>
          <a:p>
            <a:pPr algn="ctr"/>
            <a:r>
              <a:rPr lang="en-US" sz="1400" dirty="0"/>
              <a:t>One study profile under the “Opportunities for Youth” topic area</a:t>
            </a:r>
          </a:p>
        </p:txBody>
      </p:sp>
      <p:sp>
        <p:nvSpPr>
          <p:cNvPr id="21" name="Rectangle 20"/>
          <p:cNvSpPr/>
          <p:nvPr/>
        </p:nvSpPr>
        <p:spPr>
          <a:xfrm>
            <a:off x="1295400" y="4343906"/>
            <a:ext cx="1600200" cy="1417320"/>
          </a:xfrm>
          <a:prstGeom prst="rect">
            <a:avLst/>
          </a:prstGeom>
          <a:ln>
            <a:solidFill>
              <a:schemeClr val="accent2"/>
            </a:solidFill>
          </a:ln>
        </p:spPr>
        <p:txBody>
          <a:bodyPr wrap="square">
            <a:spAutoFit/>
          </a:bodyPr>
          <a:lstStyle/>
          <a:p>
            <a:pPr algn="ctr"/>
            <a:r>
              <a:rPr lang="en-US" sz="1200" dirty="0">
                <a:solidFill>
                  <a:schemeClr val="accent2"/>
                </a:solidFill>
              </a:rPr>
              <a:t>Scroll down to read the full profile summary of the study </a:t>
            </a:r>
            <a:r>
              <a:rPr lang="en-US" sz="900" dirty="0">
                <a:solidFill>
                  <a:schemeClr val="accent2"/>
                </a:solidFill>
              </a:rPr>
              <a:t>(highlights, features of the intervention, features of the study design, findings and considerations for interpreting findings)</a:t>
            </a:r>
          </a:p>
        </p:txBody>
      </p:sp>
      <p:cxnSp>
        <p:nvCxnSpPr>
          <p:cNvPr id="22" name="Straight Arrow Connector 21"/>
          <p:cNvCxnSpPr>
            <a:stCxn id="21" idx="3"/>
          </p:cNvCxnSpPr>
          <p:nvPr/>
        </p:nvCxnSpPr>
        <p:spPr>
          <a:xfrm>
            <a:off x="2895600" y="5052566"/>
            <a:ext cx="859222"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295400" y="2741943"/>
            <a:ext cx="1600200" cy="461665"/>
          </a:xfrm>
          <a:prstGeom prst="rect">
            <a:avLst/>
          </a:prstGeom>
          <a:ln>
            <a:solidFill>
              <a:schemeClr val="accent2"/>
            </a:solidFill>
          </a:ln>
        </p:spPr>
        <p:txBody>
          <a:bodyPr wrap="square">
            <a:spAutoFit/>
          </a:bodyPr>
          <a:lstStyle/>
          <a:p>
            <a:pPr algn="ctr"/>
            <a:r>
              <a:rPr lang="en-US" sz="1200" dirty="0">
                <a:solidFill>
                  <a:schemeClr val="accent2"/>
                </a:solidFill>
              </a:rPr>
              <a:t>Citation and link to original publication</a:t>
            </a:r>
          </a:p>
        </p:txBody>
      </p:sp>
      <p:cxnSp>
        <p:nvCxnSpPr>
          <p:cNvPr id="24" name="Straight Arrow Connector 23"/>
          <p:cNvCxnSpPr>
            <a:stCxn id="23" idx="3"/>
          </p:cNvCxnSpPr>
          <p:nvPr/>
        </p:nvCxnSpPr>
        <p:spPr>
          <a:xfrm>
            <a:off x="2895600" y="2972776"/>
            <a:ext cx="1066800" cy="173704"/>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295400" y="3751339"/>
            <a:ext cx="1600200" cy="457200"/>
          </a:xfrm>
          <a:prstGeom prst="rect">
            <a:avLst/>
          </a:prstGeom>
          <a:ln>
            <a:solidFill>
              <a:schemeClr val="accent2"/>
            </a:solidFill>
          </a:ln>
        </p:spPr>
        <p:txBody>
          <a:bodyPr wrap="square">
            <a:spAutoFit/>
          </a:bodyPr>
          <a:lstStyle/>
          <a:p>
            <a:pPr algn="ctr"/>
            <a:r>
              <a:rPr lang="en-US" sz="1200" dirty="0">
                <a:solidFill>
                  <a:schemeClr val="accent2"/>
                </a:solidFill>
              </a:rPr>
              <a:t>Snapshot of findings and evidence rating</a:t>
            </a:r>
          </a:p>
        </p:txBody>
      </p:sp>
      <p:cxnSp>
        <p:nvCxnSpPr>
          <p:cNvPr id="26" name="Straight Arrow Connector 25"/>
          <p:cNvCxnSpPr>
            <a:stCxn id="25" idx="3"/>
          </p:cNvCxnSpPr>
          <p:nvPr/>
        </p:nvCxnSpPr>
        <p:spPr>
          <a:xfrm flipV="1">
            <a:off x="2895600" y="3733800"/>
            <a:ext cx="3590598" cy="24613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295400" y="3338974"/>
            <a:ext cx="1600200" cy="276999"/>
          </a:xfrm>
          <a:prstGeom prst="rect">
            <a:avLst/>
          </a:prstGeom>
          <a:ln>
            <a:solidFill>
              <a:schemeClr val="accent2"/>
            </a:solidFill>
          </a:ln>
        </p:spPr>
        <p:txBody>
          <a:bodyPr wrap="square">
            <a:spAutoFit/>
          </a:bodyPr>
          <a:lstStyle/>
          <a:p>
            <a:pPr algn="ctr"/>
            <a:r>
              <a:rPr lang="en-US" sz="1200" dirty="0">
                <a:solidFill>
                  <a:schemeClr val="accent2"/>
                </a:solidFill>
              </a:rPr>
              <a:t>Link to guidelines</a:t>
            </a:r>
          </a:p>
        </p:txBody>
      </p:sp>
      <p:cxnSp>
        <p:nvCxnSpPr>
          <p:cNvPr id="28" name="Straight Arrow Connector 27"/>
          <p:cNvCxnSpPr>
            <a:stCxn id="27" idx="3"/>
          </p:cNvCxnSpPr>
          <p:nvPr/>
        </p:nvCxnSpPr>
        <p:spPr>
          <a:xfrm>
            <a:off x="2895600" y="3477474"/>
            <a:ext cx="283779" cy="15541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326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use CLEAR</a:t>
            </a:r>
          </a:p>
        </p:txBody>
      </p:sp>
      <p:sp>
        <p:nvSpPr>
          <p:cNvPr id="3" name="Content Placeholder 2"/>
          <p:cNvSpPr>
            <a:spLocks noGrp="1"/>
          </p:cNvSpPr>
          <p:nvPr>
            <p:ph idx="1"/>
          </p:nvPr>
        </p:nvSpPr>
        <p:spPr/>
        <p:txBody>
          <a:bodyPr>
            <a:normAutofit fontScale="92500" lnSpcReduction="10000"/>
          </a:bodyPr>
          <a:lstStyle/>
          <a:p>
            <a:r>
              <a:rPr lang="en-US" dirty="0"/>
              <a:t>Search CLEAR’s study database</a:t>
            </a:r>
          </a:p>
          <a:p>
            <a:pPr lvl="1"/>
            <a:r>
              <a:rPr lang="en-US" dirty="0"/>
              <a:t>How much research is out there?</a:t>
            </a:r>
          </a:p>
          <a:p>
            <a:r>
              <a:rPr lang="en-US" dirty="0"/>
              <a:t>Review topics of interest</a:t>
            </a:r>
          </a:p>
          <a:p>
            <a:pPr lvl="1"/>
            <a:r>
              <a:rPr lang="en-US" dirty="0"/>
              <a:t>Read profiles summarizing individual studies, and link to the original publications</a:t>
            </a:r>
          </a:p>
          <a:p>
            <a:pPr lvl="1"/>
            <a:r>
              <a:rPr lang="en-US" dirty="0"/>
              <a:t>Consider the strength of the evidence and whether favorable impacts were found</a:t>
            </a:r>
          </a:p>
          <a:p>
            <a:pPr lvl="1"/>
            <a:r>
              <a:rPr lang="en-US" dirty="0"/>
              <a:t>Check if the topic has a research synthesis of findings</a:t>
            </a:r>
          </a:p>
          <a:p>
            <a:r>
              <a:rPr lang="en-US" dirty="0"/>
              <a:t>“Search the site” more broadly for keywords of interest that might be in multiple topic areas or studies</a:t>
            </a:r>
          </a:p>
          <a:p>
            <a:endParaRPr lang="en-US" dirty="0"/>
          </a:p>
        </p:txBody>
      </p:sp>
      <p:sp>
        <p:nvSpPr>
          <p:cNvPr id="4" name="Slide Number Placeholder 3"/>
          <p:cNvSpPr>
            <a:spLocks noGrp="1"/>
          </p:cNvSpPr>
          <p:nvPr>
            <p:ph type="sldNum" sz="quarter" idx="10"/>
          </p:nvPr>
        </p:nvSpPr>
        <p:spPr/>
        <p:txBody>
          <a:bodyPr/>
          <a:lstStyle/>
          <a:p>
            <a:fld id="{9D89D34C-3A27-4583-A82F-DDFE0BD636AA}" type="slidenum">
              <a:rPr lang="en-US" smtClean="0"/>
              <a:pPr/>
              <a:t>41</a:t>
            </a:fld>
            <a:endParaRPr lang="en-US" dirty="0"/>
          </a:p>
        </p:txBody>
      </p:sp>
      <p:pic>
        <p:nvPicPr>
          <p:cNvPr id="3074" name="Picture 2" descr="Image result for dol clearing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1000"/>
            <a:ext cx="7143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469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to use CLEAR (con’t)</a:t>
            </a:r>
          </a:p>
        </p:txBody>
      </p:sp>
      <p:sp>
        <p:nvSpPr>
          <p:cNvPr id="3" name="Content Placeholder 2"/>
          <p:cNvSpPr>
            <a:spLocks noGrp="1"/>
          </p:cNvSpPr>
          <p:nvPr>
            <p:ph idx="1"/>
          </p:nvPr>
        </p:nvSpPr>
        <p:spPr/>
        <p:txBody>
          <a:bodyPr>
            <a:normAutofit fontScale="92500" lnSpcReduction="20000"/>
          </a:bodyPr>
          <a:lstStyle/>
          <a:p>
            <a:r>
              <a:rPr lang="en-US" dirty="0"/>
              <a:t>Review syntheses to learn about what the evidence base says and identify gaps in the research</a:t>
            </a:r>
          </a:p>
          <a:p>
            <a:r>
              <a:rPr lang="en-US" dirty="0"/>
              <a:t>Use the evidence guidelines to design high quality studies</a:t>
            </a:r>
          </a:p>
          <a:p>
            <a:pPr lvl="1"/>
            <a:r>
              <a:rPr lang="en-US" dirty="0"/>
              <a:t>Causal evidence guidelines - </a:t>
            </a:r>
            <a:r>
              <a:rPr lang="en-US" dirty="0">
                <a:hlinkClick r:id="rId2"/>
              </a:rPr>
              <a:t>https://clear.dol.gov/sites/default/files/CLEAR_EvidenceGuidelines_V2.1_12312015.pdf</a:t>
            </a:r>
            <a:r>
              <a:rPr lang="en-US" dirty="0"/>
              <a:t> </a:t>
            </a:r>
          </a:p>
          <a:p>
            <a:pPr lvl="1"/>
            <a:r>
              <a:rPr lang="en-US" dirty="0"/>
              <a:t>Quantitative descriptive study guidelines - </a:t>
            </a:r>
            <a:r>
              <a:rPr lang="en-US" dirty="0">
                <a:hlinkClick r:id="rId3"/>
              </a:rPr>
              <a:t>https://clear.dol.gov/sites/default/files/CLEAROperationalDescriptiveStudyGuidelines.pdf</a:t>
            </a:r>
            <a:r>
              <a:rPr lang="en-US" dirty="0"/>
              <a:t> </a:t>
            </a:r>
          </a:p>
          <a:p>
            <a:pPr lvl="1"/>
            <a:r>
              <a:rPr lang="en-US" dirty="0"/>
              <a:t>Implementation study guidelines - </a:t>
            </a:r>
            <a:r>
              <a:rPr lang="en-US" dirty="0">
                <a:hlinkClick r:id="rId4"/>
              </a:rPr>
              <a:t>https://clear.dol.gov/sites/default/files/CLEAR_Operational%20Implementation%20Study%20Guidelines.pdf</a:t>
            </a:r>
            <a:r>
              <a:rPr lang="en-US" dirty="0"/>
              <a:t> </a:t>
            </a:r>
          </a:p>
        </p:txBody>
      </p:sp>
      <p:sp>
        <p:nvSpPr>
          <p:cNvPr id="4" name="Slide Number Placeholder 3"/>
          <p:cNvSpPr>
            <a:spLocks noGrp="1"/>
          </p:cNvSpPr>
          <p:nvPr>
            <p:ph type="sldNum" sz="quarter" idx="10"/>
          </p:nvPr>
        </p:nvSpPr>
        <p:spPr/>
        <p:txBody>
          <a:bodyPr/>
          <a:lstStyle/>
          <a:p>
            <a:fld id="{171675D4-2FF5-4E41-98B6-36D689383CD1}" type="slidenum">
              <a:rPr lang="en-US" smtClean="0"/>
              <a:t>42</a:t>
            </a:fld>
            <a:endParaRPr lang="en-US" dirty="0"/>
          </a:p>
        </p:txBody>
      </p:sp>
      <p:pic>
        <p:nvPicPr>
          <p:cNvPr id="5" name="Picture 2" descr="Image result for dol clearingh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8425" y="381000"/>
            <a:ext cx="7143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958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Workforce System Strategies</a:t>
            </a:r>
          </a:p>
        </p:txBody>
      </p:sp>
      <p:sp>
        <p:nvSpPr>
          <p:cNvPr id="4" name="Slide Number Placeholder 3"/>
          <p:cNvSpPr>
            <a:spLocks noGrp="1"/>
          </p:cNvSpPr>
          <p:nvPr>
            <p:ph type="sldNum" sz="quarter" idx="10"/>
          </p:nvPr>
        </p:nvSpPr>
        <p:spPr/>
        <p:txBody>
          <a:bodyPr/>
          <a:lstStyle/>
          <a:p>
            <a:fld id="{171675D4-2FF5-4E41-98B6-36D689383CD1}" type="slidenum">
              <a:rPr lang="en-US" smtClean="0"/>
              <a:pPr/>
              <a:t>43</a:t>
            </a:fld>
            <a:endParaRPr lang="en-US" dirty="0"/>
          </a:p>
        </p:txBody>
      </p:sp>
      <p:sp>
        <p:nvSpPr>
          <p:cNvPr id="9" name="Rectangle 8"/>
          <p:cNvSpPr/>
          <p:nvPr/>
        </p:nvSpPr>
        <p:spPr>
          <a:xfrm>
            <a:off x="304800" y="3042055"/>
            <a:ext cx="2590800" cy="1569660"/>
          </a:xfrm>
          <a:prstGeom prst="rect">
            <a:avLst/>
          </a:prstGeom>
        </p:spPr>
        <p:txBody>
          <a:bodyPr wrap="square">
            <a:spAutoFit/>
          </a:bodyPr>
          <a:lstStyle/>
          <a:p>
            <a:r>
              <a:rPr lang="en-US" sz="1600" b="1" dirty="0">
                <a:solidFill>
                  <a:srgbClr val="004B8E"/>
                </a:solidFill>
                <a:latin typeface="Arial" panose="020B0604020202020204" pitchFamily="34" charset="0"/>
              </a:rPr>
              <a:t>Level 1 resources </a:t>
            </a:r>
            <a:r>
              <a:rPr lang="en-US" sz="1600" dirty="0">
                <a:solidFill>
                  <a:srgbClr val="221E1F"/>
                </a:solidFill>
                <a:latin typeface="Arial" panose="020B0604020202020204" pitchFamily="34" charset="0"/>
              </a:rPr>
              <a:t>are impact analyses that include experimental (randomized controlled trials) and non-experimental analyses.</a:t>
            </a:r>
            <a:endParaRPr lang="en-US" sz="1600" dirty="0"/>
          </a:p>
        </p:txBody>
      </p:sp>
      <p:sp>
        <p:nvSpPr>
          <p:cNvPr id="10" name="Rectangle 9"/>
          <p:cNvSpPr/>
          <p:nvPr/>
        </p:nvSpPr>
        <p:spPr>
          <a:xfrm>
            <a:off x="3037273" y="3042055"/>
            <a:ext cx="2818660" cy="1815882"/>
          </a:xfrm>
          <a:prstGeom prst="rect">
            <a:avLst/>
          </a:prstGeom>
        </p:spPr>
        <p:txBody>
          <a:bodyPr wrap="square">
            <a:spAutoFit/>
          </a:bodyPr>
          <a:lstStyle/>
          <a:p>
            <a:r>
              <a:rPr lang="en-US" sz="1600" b="1" dirty="0">
                <a:solidFill>
                  <a:srgbClr val="004B8E"/>
                </a:solidFill>
                <a:latin typeface="Arial" panose="020B0604020202020204" pitchFamily="34" charset="0"/>
              </a:rPr>
              <a:t>Level 2 resources </a:t>
            </a:r>
            <a:r>
              <a:rPr lang="en-US" sz="1600" dirty="0">
                <a:solidFill>
                  <a:srgbClr val="221E1F"/>
                </a:solidFill>
                <a:latin typeface="Arial" panose="020B0604020202020204" pitchFamily="34" charset="0"/>
              </a:rPr>
              <a:t>include quantification analyses, cost analyses, implementation/ process analyses, literature reviews, and outcome/performance analyses.</a:t>
            </a:r>
            <a:endParaRPr lang="en-US" sz="1600" dirty="0"/>
          </a:p>
        </p:txBody>
      </p:sp>
      <p:sp>
        <p:nvSpPr>
          <p:cNvPr id="11" name="Rectangle 10"/>
          <p:cNvSpPr/>
          <p:nvPr/>
        </p:nvSpPr>
        <p:spPr>
          <a:xfrm>
            <a:off x="5997606" y="3042055"/>
            <a:ext cx="2820140" cy="1815882"/>
          </a:xfrm>
          <a:prstGeom prst="rect">
            <a:avLst/>
          </a:prstGeom>
        </p:spPr>
        <p:txBody>
          <a:bodyPr wrap="square">
            <a:spAutoFit/>
          </a:bodyPr>
          <a:lstStyle/>
          <a:p>
            <a:r>
              <a:rPr lang="en-US" sz="1600" b="1" dirty="0">
                <a:solidFill>
                  <a:srgbClr val="004B8E"/>
                </a:solidFill>
                <a:latin typeface="Arial" panose="020B0604020202020204" pitchFamily="34" charset="0"/>
              </a:rPr>
              <a:t>Level 3 resources </a:t>
            </a:r>
            <a:r>
              <a:rPr lang="en-US" sz="1600" dirty="0">
                <a:solidFill>
                  <a:srgbClr val="221E1F"/>
                </a:solidFill>
                <a:latin typeface="Arial" panose="020B0604020202020204" pitchFamily="34" charset="0"/>
              </a:rPr>
              <a:t>are supporting resources that provide insights into effective strategies and practices or describe current workforce system initiatives, organizations, and services.</a:t>
            </a:r>
            <a:endParaRPr lang="en-US" sz="1600" dirty="0"/>
          </a:p>
        </p:txBody>
      </p:sp>
      <p:pic>
        <p:nvPicPr>
          <p:cNvPr id="20" name="Content Placeholder 4"/>
          <p:cNvPicPr>
            <a:picLocks noChangeAspect="1"/>
          </p:cNvPicPr>
          <p:nvPr/>
        </p:nvPicPr>
        <p:blipFill>
          <a:blip r:embed="rId3"/>
          <a:stretch>
            <a:fillRect/>
          </a:stretch>
        </p:blipFill>
        <p:spPr>
          <a:xfrm>
            <a:off x="1020825" y="1905000"/>
            <a:ext cx="1158750" cy="865000"/>
          </a:xfrm>
          <a:prstGeom prst="rect">
            <a:avLst/>
          </a:prstGeom>
        </p:spPr>
      </p:pic>
      <p:pic>
        <p:nvPicPr>
          <p:cNvPr id="21" name="Picture 20"/>
          <p:cNvPicPr>
            <a:picLocks noChangeAspect="1"/>
          </p:cNvPicPr>
          <p:nvPr/>
        </p:nvPicPr>
        <p:blipFill>
          <a:blip r:embed="rId4"/>
          <a:stretch>
            <a:fillRect/>
          </a:stretch>
        </p:blipFill>
        <p:spPr>
          <a:xfrm>
            <a:off x="3867228" y="1920721"/>
            <a:ext cx="1158750" cy="865000"/>
          </a:xfrm>
          <a:prstGeom prst="rect">
            <a:avLst/>
          </a:prstGeom>
        </p:spPr>
      </p:pic>
      <p:pic>
        <p:nvPicPr>
          <p:cNvPr id="22" name="Picture 21"/>
          <p:cNvPicPr>
            <a:picLocks noChangeAspect="1"/>
          </p:cNvPicPr>
          <p:nvPr/>
        </p:nvPicPr>
        <p:blipFill>
          <a:blip r:embed="rId5"/>
          <a:stretch>
            <a:fillRect/>
          </a:stretch>
        </p:blipFill>
        <p:spPr>
          <a:xfrm>
            <a:off x="6828301" y="1905000"/>
            <a:ext cx="1158750" cy="865000"/>
          </a:xfrm>
          <a:prstGeom prst="rect">
            <a:avLst/>
          </a:prstGeom>
        </p:spPr>
      </p:pic>
      <p:sp>
        <p:nvSpPr>
          <p:cNvPr id="12" name="TextBox 11"/>
          <p:cNvSpPr txBox="1"/>
          <p:nvPr/>
        </p:nvSpPr>
        <p:spPr>
          <a:xfrm>
            <a:off x="1600200" y="5181600"/>
            <a:ext cx="5791200" cy="1200329"/>
          </a:xfrm>
          <a:prstGeom prst="rect">
            <a:avLst/>
          </a:prstGeom>
          <a:noFill/>
        </p:spPr>
        <p:txBody>
          <a:bodyPr wrap="square" rtlCol="0">
            <a:spAutoFit/>
          </a:bodyPr>
          <a:lstStyle/>
          <a:p>
            <a:pPr algn="ctr"/>
            <a:r>
              <a:rPr lang="en-US" dirty="0"/>
              <a:t>Find it: </a:t>
            </a:r>
            <a:r>
              <a:rPr lang="en-US" dirty="0">
                <a:hlinkClick r:id="rId6"/>
              </a:rPr>
              <a:t>https://strategies.workforcegps.org/announcements/2018/05/04/20/17/Connect-Your-Peers-to-Workforce-System-Strategies</a:t>
            </a:r>
            <a:r>
              <a:rPr lang="en-US" dirty="0"/>
              <a:t> </a:t>
            </a:r>
          </a:p>
        </p:txBody>
      </p:sp>
    </p:spTree>
    <p:extLst>
      <p:ext uri="{BB962C8B-B14F-4D97-AF65-F5344CB8AC3E}">
        <p14:creationId xmlns:p14="http://schemas.microsoft.com/office/powerpoint/2010/main" val="3986406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Research Hub</a:t>
            </a:r>
          </a:p>
        </p:txBody>
      </p:sp>
      <p:sp>
        <p:nvSpPr>
          <p:cNvPr id="4" name="Slide Number Placeholder 3"/>
          <p:cNvSpPr>
            <a:spLocks noGrp="1"/>
          </p:cNvSpPr>
          <p:nvPr>
            <p:ph type="sldNum" sz="quarter" idx="10"/>
          </p:nvPr>
        </p:nvSpPr>
        <p:spPr/>
        <p:txBody>
          <a:bodyPr/>
          <a:lstStyle/>
          <a:p>
            <a:fld id="{171675D4-2FF5-4E41-98B6-36D689383CD1}" type="slidenum">
              <a:rPr lang="en-US" smtClean="0"/>
              <a:pPr/>
              <a:t>44</a:t>
            </a:fld>
            <a:endParaRPr lang="en-US" dirty="0"/>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378" y="2146008"/>
            <a:ext cx="7215244" cy="2565985"/>
          </a:xfrm>
          <a:prstGeom prst="rect">
            <a:avLst/>
          </a:prstGeom>
        </p:spPr>
      </p:pic>
      <p:sp>
        <p:nvSpPr>
          <p:cNvPr id="3" name="TextBox 2"/>
          <p:cNvSpPr txBox="1"/>
          <p:nvPr/>
        </p:nvSpPr>
        <p:spPr>
          <a:xfrm>
            <a:off x="1524000" y="5257800"/>
            <a:ext cx="5791200" cy="369332"/>
          </a:xfrm>
          <a:prstGeom prst="rect">
            <a:avLst/>
          </a:prstGeom>
          <a:noFill/>
        </p:spPr>
        <p:txBody>
          <a:bodyPr wrap="square" rtlCol="0">
            <a:spAutoFit/>
          </a:bodyPr>
          <a:lstStyle/>
          <a:p>
            <a:pPr algn="ctr"/>
            <a:r>
              <a:rPr lang="en-US" dirty="0"/>
              <a:t>Find it: </a:t>
            </a:r>
            <a:r>
              <a:rPr lang="en-US" dirty="0">
                <a:hlinkClick r:id="rId4"/>
              </a:rPr>
              <a:t>https://evalhub.workforcegps.org/about</a:t>
            </a:r>
            <a:r>
              <a:rPr lang="en-US" dirty="0"/>
              <a:t> </a:t>
            </a:r>
          </a:p>
        </p:txBody>
      </p:sp>
    </p:spTree>
    <p:extLst>
      <p:ext uri="{BB962C8B-B14F-4D97-AF65-F5344CB8AC3E}">
        <p14:creationId xmlns:p14="http://schemas.microsoft.com/office/powerpoint/2010/main" val="264910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the RESEA Evaluation</a:t>
            </a:r>
          </a:p>
        </p:txBody>
      </p:sp>
      <p:sp>
        <p:nvSpPr>
          <p:cNvPr id="7" name="Content Placeholder 6"/>
          <p:cNvSpPr>
            <a:spLocks noGrp="1"/>
          </p:cNvSpPr>
          <p:nvPr>
            <p:ph type="body" idx="1"/>
          </p:nvPr>
        </p:nvSpPr>
        <p:spPr/>
        <p:txBody>
          <a:bodyPr/>
          <a:lstStyle/>
          <a:p>
            <a:r>
              <a:rPr lang="en-US" dirty="0"/>
              <a:t>Current Plans and Expectations for States</a:t>
            </a:r>
          </a:p>
        </p:txBody>
      </p:sp>
      <p:sp>
        <p:nvSpPr>
          <p:cNvPr id="5" name="Slide Number Placeholder 4"/>
          <p:cNvSpPr>
            <a:spLocks noGrp="1"/>
          </p:cNvSpPr>
          <p:nvPr>
            <p:ph type="sldNum" sz="quarter" idx="10"/>
          </p:nvPr>
        </p:nvSpPr>
        <p:spPr/>
        <p:txBody>
          <a:bodyPr/>
          <a:lstStyle/>
          <a:p>
            <a:fld id="{171675D4-2FF5-4E41-98B6-36D689383CD1}" type="slidenum">
              <a:rPr lang="en-US" smtClean="0"/>
              <a:pPr/>
              <a:t>5</a:t>
            </a:fld>
            <a:endParaRPr lang="en-US" dirty="0"/>
          </a:p>
        </p:txBody>
      </p:sp>
    </p:spTree>
    <p:extLst>
      <p:ext uri="{BB962C8B-B14F-4D97-AF65-F5344CB8AC3E}">
        <p14:creationId xmlns:p14="http://schemas.microsoft.com/office/powerpoint/2010/main" val="146833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RESEA Evaluation</a:t>
            </a:r>
          </a:p>
        </p:txBody>
      </p:sp>
      <p:sp>
        <p:nvSpPr>
          <p:cNvPr id="9" name="Content Placeholder 8"/>
          <p:cNvSpPr>
            <a:spLocks noGrp="1"/>
          </p:cNvSpPr>
          <p:nvPr>
            <p:ph idx="1"/>
          </p:nvPr>
        </p:nvSpPr>
        <p:spPr/>
        <p:txBody>
          <a:bodyPr>
            <a:normAutofit fontScale="92500" lnSpcReduction="10000"/>
          </a:bodyPr>
          <a:lstStyle/>
          <a:p>
            <a:r>
              <a:rPr lang="en-US" dirty="0"/>
              <a:t>Contract from DOL/CEO to Abt Associates-led team (w/Urban Institute, Capital Research Corporation)</a:t>
            </a:r>
          </a:p>
          <a:p>
            <a:pPr lvl="1"/>
            <a:r>
              <a:rPr lang="en-US" dirty="0"/>
              <a:t>Working in close collaboration with OUI and OPDR</a:t>
            </a:r>
          </a:p>
          <a:p>
            <a:r>
              <a:rPr lang="en-US" dirty="0"/>
              <a:t>To provide support to DOL and states on implementing statute. Includes:</a:t>
            </a:r>
          </a:p>
          <a:p>
            <a:pPr lvl="1"/>
            <a:r>
              <a:rPr lang="en-US" dirty="0"/>
              <a:t>Developing options for evidence standards and building the evidence base</a:t>
            </a:r>
          </a:p>
          <a:p>
            <a:pPr lvl="1"/>
            <a:r>
              <a:rPr lang="en-US" dirty="0"/>
              <a:t>Describing states’ current RESEA programs</a:t>
            </a:r>
          </a:p>
          <a:p>
            <a:pPr lvl="1"/>
            <a:r>
              <a:rPr lang="en-US" dirty="0"/>
              <a:t>Providing evaluation technical assistance to states</a:t>
            </a:r>
          </a:p>
          <a:p>
            <a:r>
              <a:rPr lang="en-US" dirty="0"/>
              <a:t>Period of performance: Sept 2018-Sept 2021</a:t>
            </a:r>
          </a:p>
        </p:txBody>
      </p:sp>
      <p:sp>
        <p:nvSpPr>
          <p:cNvPr id="4" name="Slide Number Placeholder 3"/>
          <p:cNvSpPr>
            <a:spLocks noGrp="1"/>
          </p:cNvSpPr>
          <p:nvPr>
            <p:ph type="sldNum" sz="quarter" idx="10"/>
          </p:nvPr>
        </p:nvSpPr>
        <p:spPr/>
        <p:txBody>
          <a:bodyPr/>
          <a:lstStyle/>
          <a:p>
            <a:fld id="{171675D4-2FF5-4E41-98B6-36D689383CD1}" type="slidenum">
              <a:rPr lang="en-US" smtClean="0"/>
              <a:pPr/>
              <a:t>6</a:t>
            </a:fld>
            <a:endParaRPr lang="en-US" dirty="0"/>
          </a:p>
        </p:txBody>
      </p:sp>
    </p:spTree>
    <p:custDataLst>
      <p:tags r:id="rId1"/>
    </p:custDataLst>
    <p:extLst>
      <p:ext uri="{BB962C8B-B14F-4D97-AF65-F5344CB8AC3E}">
        <p14:creationId xmlns:p14="http://schemas.microsoft.com/office/powerpoint/2010/main" val="46972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States Expect?</a:t>
            </a:r>
          </a:p>
        </p:txBody>
      </p:sp>
      <p:sp>
        <p:nvSpPr>
          <p:cNvPr id="9" name="Content Placeholder 8"/>
          <p:cNvSpPr>
            <a:spLocks noGrp="1"/>
          </p:cNvSpPr>
          <p:nvPr>
            <p:ph sz="half" idx="1"/>
          </p:nvPr>
        </p:nvSpPr>
        <p:spPr/>
        <p:txBody>
          <a:bodyPr>
            <a:normAutofit fontScale="92500" lnSpcReduction="10000"/>
          </a:bodyPr>
          <a:lstStyle/>
          <a:p>
            <a:r>
              <a:rPr lang="en-US" dirty="0"/>
              <a:t>Implementation study will include:</a:t>
            </a:r>
          </a:p>
          <a:p>
            <a:pPr lvl="1"/>
            <a:r>
              <a:rPr lang="en-US" dirty="0"/>
              <a:t>Clarifying calls with select states (Dec 2018-Jan 2019);</a:t>
            </a:r>
          </a:p>
          <a:p>
            <a:pPr lvl="1"/>
            <a:r>
              <a:rPr lang="en-US" dirty="0"/>
              <a:t>Phone interviews with RESEA leadership from 25 states in late spring/early summer 2019;</a:t>
            </a:r>
          </a:p>
          <a:p>
            <a:pPr lvl="1"/>
            <a:r>
              <a:rPr lang="en-US" dirty="0"/>
              <a:t>Site visits to 10 states in summer 2019; and</a:t>
            </a:r>
          </a:p>
          <a:p>
            <a:pPr lvl="1"/>
            <a:r>
              <a:rPr lang="en-US" dirty="0"/>
              <a:t>Surveys of all 51 RESEA programs in fall 2019.</a:t>
            </a:r>
          </a:p>
          <a:p>
            <a:r>
              <a:rPr lang="en-US" dirty="0"/>
              <a:t>Reports and other resources</a:t>
            </a:r>
          </a:p>
        </p:txBody>
      </p:sp>
      <p:sp>
        <p:nvSpPr>
          <p:cNvPr id="5" name="Content Placeholder 8"/>
          <p:cNvSpPr>
            <a:spLocks noGrp="1"/>
          </p:cNvSpPr>
          <p:nvPr>
            <p:ph sz="half" idx="2"/>
          </p:nvPr>
        </p:nvSpPr>
        <p:spPr>
          <a:xfrm>
            <a:off x="4695825" y="1825625"/>
            <a:ext cx="3749040" cy="4530726"/>
          </a:xfrm>
        </p:spPr>
        <p:txBody>
          <a:bodyPr>
            <a:normAutofit fontScale="92500" lnSpcReduction="10000"/>
          </a:bodyPr>
          <a:lstStyle/>
          <a:p>
            <a:r>
              <a:rPr lang="en-US" dirty="0"/>
              <a:t>E-TA/Evaluation Technical Assistance to help:</a:t>
            </a:r>
          </a:p>
          <a:p>
            <a:pPr lvl="1"/>
            <a:r>
              <a:rPr lang="en-US" dirty="0"/>
              <a:t>Build evaluation capacity</a:t>
            </a:r>
          </a:p>
          <a:p>
            <a:pPr lvl="1"/>
            <a:r>
              <a:rPr lang="en-US" dirty="0"/>
              <a:t>Understand the evidence base</a:t>
            </a:r>
          </a:p>
          <a:p>
            <a:pPr lvl="1"/>
            <a:r>
              <a:rPr lang="en-US" dirty="0"/>
              <a:t>Support states’ explorations and implementations of new evaluations</a:t>
            </a:r>
          </a:p>
          <a:p>
            <a:r>
              <a:rPr lang="en-US" dirty="0"/>
              <a:t>We also want to ask you about your TA needs! </a:t>
            </a:r>
          </a:p>
        </p:txBody>
      </p:sp>
      <p:sp>
        <p:nvSpPr>
          <p:cNvPr id="4" name="Slide Number Placeholder 3"/>
          <p:cNvSpPr>
            <a:spLocks noGrp="1"/>
          </p:cNvSpPr>
          <p:nvPr>
            <p:ph type="sldNum" sz="quarter" idx="10"/>
          </p:nvPr>
        </p:nvSpPr>
        <p:spPr/>
        <p:txBody>
          <a:bodyPr/>
          <a:lstStyle/>
          <a:p>
            <a:fld id="{171675D4-2FF5-4E41-98B6-36D689383CD1}" type="slidenum">
              <a:rPr lang="en-US" smtClean="0"/>
              <a:pPr/>
              <a:t>7</a:t>
            </a:fld>
            <a:endParaRPr lang="en-US" dirty="0"/>
          </a:p>
        </p:txBody>
      </p:sp>
    </p:spTree>
    <p:custDataLst>
      <p:tags r:id="rId1"/>
    </p:custDataLst>
    <p:extLst>
      <p:ext uri="{BB962C8B-B14F-4D97-AF65-F5344CB8AC3E}">
        <p14:creationId xmlns:p14="http://schemas.microsoft.com/office/powerpoint/2010/main" val="229323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Quick Look at the Evaluation Requirements</a:t>
            </a:r>
          </a:p>
        </p:txBody>
      </p:sp>
      <p:sp>
        <p:nvSpPr>
          <p:cNvPr id="10" name="Text Placeholder 9"/>
          <p:cNvSpPr>
            <a:spLocks noGrp="1"/>
          </p:cNvSpPr>
          <p:nvPr>
            <p:ph type="body" idx="1"/>
          </p:nvPr>
        </p:nvSpPr>
        <p:spPr/>
        <p:txBody>
          <a:bodyPr/>
          <a:lstStyle/>
          <a:p>
            <a:r>
              <a:rPr lang="en-US" dirty="0"/>
              <a:t>RESEA Outcomes that Demonstrate Impacts</a:t>
            </a:r>
          </a:p>
        </p:txBody>
      </p:sp>
      <p:sp>
        <p:nvSpPr>
          <p:cNvPr id="3" name="Slide Number Placeholder 2"/>
          <p:cNvSpPr>
            <a:spLocks noGrp="1"/>
          </p:cNvSpPr>
          <p:nvPr>
            <p:ph type="sldNum" sz="quarter" idx="10"/>
          </p:nvPr>
        </p:nvSpPr>
        <p:spPr/>
        <p:txBody>
          <a:bodyPr/>
          <a:lstStyle/>
          <a:p>
            <a:fld id="{171675D4-2FF5-4E41-98B6-36D689383CD1}" type="slidenum">
              <a:rPr lang="en-US" smtClean="0"/>
              <a:pPr/>
              <a:t>8</a:t>
            </a:fld>
            <a:endParaRPr lang="en-US" dirty="0"/>
          </a:p>
        </p:txBody>
      </p:sp>
      <p:pic>
        <p:nvPicPr>
          <p:cNvPr id="5" name="Picture 4" descr="abt_logo.tag_rgb.jpg"/>
          <p:cNvPicPr>
            <a:picLocks noChangeAspect="1"/>
          </p:cNvPicPr>
          <p:nvPr/>
        </p:nvPicPr>
        <p:blipFill>
          <a:blip r:embed="rId3"/>
          <a:srcRect/>
          <a:stretch>
            <a:fillRect/>
          </a:stretch>
        </p:blipFill>
        <p:spPr bwMode="auto">
          <a:xfrm>
            <a:off x="3657600" y="5819440"/>
            <a:ext cx="1905000" cy="870329"/>
          </a:xfrm>
          <a:prstGeom prst="rect">
            <a:avLst/>
          </a:prstGeom>
          <a:noFill/>
          <a:ln w="9525">
            <a:noFill/>
            <a:miter lim="800000"/>
            <a:headEnd/>
            <a:tailEnd/>
          </a:ln>
        </p:spPr>
      </p:pic>
    </p:spTree>
    <p:extLst>
      <p:ext uri="{BB962C8B-B14F-4D97-AF65-F5344CB8AC3E}">
        <p14:creationId xmlns:p14="http://schemas.microsoft.com/office/powerpoint/2010/main" val="165353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States Must Do</a:t>
            </a:r>
          </a:p>
        </p:txBody>
      </p:sp>
      <p:sp>
        <p:nvSpPr>
          <p:cNvPr id="4" name="Content Placeholder 3"/>
          <p:cNvSpPr>
            <a:spLocks noGrp="1"/>
          </p:cNvSpPr>
          <p:nvPr>
            <p:ph sz="half" idx="2"/>
          </p:nvPr>
        </p:nvSpPr>
        <p:spPr/>
        <p:txBody>
          <a:bodyPr>
            <a:normAutofit/>
          </a:bodyPr>
          <a:lstStyle/>
          <a:p>
            <a:r>
              <a:rPr lang="en-US" dirty="0"/>
              <a:t>States need to:</a:t>
            </a:r>
          </a:p>
          <a:p>
            <a:pPr lvl="1"/>
            <a:r>
              <a:rPr lang="en-US" dirty="0"/>
              <a:t>Select proven interventions, and/or</a:t>
            </a:r>
          </a:p>
          <a:p>
            <a:pPr lvl="1"/>
            <a:r>
              <a:rPr lang="en-US" dirty="0"/>
              <a:t>Conduct evaluations</a:t>
            </a:r>
          </a:p>
        </p:txBody>
      </p:sp>
      <p:sp>
        <p:nvSpPr>
          <p:cNvPr id="5" name="Slide Number Placeholder 4"/>
          <p:cNvSpPr>
            <a:spLocks noGrp="1"/>
          </p:cNvSpPr>
          <p:nvPr>
            <p:ph type="sldNum" sz="quarter" idx="10"/>
          </p:nvPr>
        </p:nvSpPr>
        <p:spPr/>
        <p:txBody>
          <a:bodyPr/>
          <a:lstStyle/>
          <a:p>
            <a:fld id="{171675D4-2FF5-4E41-98B6-36D689383CD1}" type="slidenum">
              <a:rPr lang="en-US" smtClean="0"/>
              <a:pPr/>
              <a:t>9</a:t>
            </a:fld>
            <a:endParaRPr lang="en-US" dirty="0"/>
          </a:p>
        </p:txBody>
      </p:sp>
    </p:spTree>
    <p:extLst>
      <p:ext uri="{BB962C8B-B14F-4D97-AF65-F5344CB8AC3E}">
        <p14:creationId xmlns:p14="http://schemas.microsoft.com/office/powerpoint/2010/main" val="3357558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 name="MMPROD_UIDATA" val="&lt;database version=&quot;11.0&quot;&gt;&lt;object type=&quot;1&quot; unique_id=&quot;10001&quot;&gt;&lt;object type=&quot;2&quot; unique_id=&quot;10185&quot;&gt;&lt;object type=&quot;3&quot; unique_id=&quot;10186&quot;&gt;&lt;property id=&quot;20148&quot; value=&quot;5&quot;/&gt;&lt;property id=&quot;20300&quot; value=&quot;Slide 1 - &amp;quot;Evaluation Information and Resources for RESEA Programs&amp;amp;#x09;&amp;quot;&quot;/&gt;&lt;property id=&quot;20307&quot; value=&quot;256&quot;/&gt;&lt;/object&gt;&lt;object type=&quot;3&quot; unique_id=&quot;10187&quot;&gt;&lt;property id=&quot;20148&quot; value=&quot;5&quot;/&gt;&lt;property id=&quot;20300&quot; value=&quot;Slide 2&quot;/&gt;&lt;property id=&quot;20307&quot; value=&quot;371&quot;/&gt;&lt;/object&gt;&lt;object type=&quot;3&quot; unique_id=&quot;10188&quot;&gt;&lt;property id=&quot;20148&quot; value=&quot;5&quot;/&gt;&lt;property id=&quot;20300&quot; value=&quot;Slide 3 - &amp;quot;What is your level of experience using research and evaluation evidence to help you design or improve your programs&quot;/&gt;&lt;property id=&quot;20307&quot; value=&quot;398&quot;/&gt;&lt;/object&gt;&lt;object type=&quot;3&quot; unique_id=&quot;10189&quot;&gt;&lt;property id=&quot;20148&quot; value=&quot;5&quot;/&gt;&lt;property id=&quot;20300&quot; value=&quot;Slide 4 - &amp;quot;Today’s Agenda&amp;quot;&quot;/&gt;&lt;property id=&quot;20307&quot; value=&quot;353&quot;/&gt;&lt;/object&gt;&lt;object type=&quot;3&quot; unique_id=&quot;10190&quot;&gt;&lt;property id=&quot;20148&quot; value=&quot;5&quot;/&gt;&lt;property id=&quot;20300&quot; value=&quot;Slide 5 - &amp;quot;About the RESEA Evaluation&amp;quot;&quot;/&gt;&lt;property id=&quot;20307&quot; value=&quot;383&quot;/&gt;&lt;/object&gt;&lt;object type=&quot;3&quot; unique_id=&quot;10191&quot;&gt;&lt;property id=&quot;20148&quot; value=&quot;5&quot;/&gt;&lt;property id=&quot;20300&quot; value=&quot;Slide 6 - &amp;quot;About the RESEA Evaluation&amp;quot;&quot;/&gt;&lt;property id=&quot;20307&quot; value=&quot;332&quot;/&gt;&lt;/object&gt;&lt;object type=&quot;3&quot; unique_id=&quot;10192&quot;&gt;&lt;property id=&quot;20148&quot; value=&quot;5&quot;/&gt;&lt;property id=&quot;20300&quot; value=&quot;Slide 7 - &amp;quot;What Should States Expect?&amp;quot;&quot;/&gt;&lt;property id=&quot;20307&quot; value=&quot;343&quot;/&gt;&lt;/object&gt;&lt;object type=&quot;3&quot; unique_id=&quot;10193&quot;&gt;&lt;property id=&quot;20148&quot; value=&quot;5&quot;/&gt;&lt;property id=&quot;20300&quot; value=&quot;Slide 8 - &amp;quot;A Quick Look at the Evaluation Requirements&amp;quot;&quot;/&gt;&lt;property id=&quot;20307&quot; value=&quot;360&quot;/&gt;&lt;/object&gt;&lt;object type=&quot;3&quot; unique_id=&quot;10194&quot;&gt;&lt;property id=&quot;20148&quot; value=&quot;5&quot;/&gt;&lt;property id=&quot;20300&quot; value=&quot;Slide 9 - &amp;quot;What States Must Do&amp;quot;&quot;/&gt;&lt;property id=&quot;20307&quot; value=&quot;340&quot;/&gt;&lt;/object&gt;&lt;object type=&quot;3&quot; unique_id=&quot;10195&quot;&gt;&lt;property id=&quot;20148&quot; value=&quot;5&quot;/&gt;&lt;property id=&quot;20300&quot; value=&quot;Slide 10 - &amp;quot;What States Must Do &amp;quot;&quot;/&gt;&lt;property id=&quot;20307&quot; value=&quot;388&quot;/&gt;&lt;/object&gt;&lt;object type=&quot;3&quot; unique_id=&quot;10196&quot;&gt;&lt;property id=&quot;20148&quot; value=&quot;5&quot;/&gt;&lt;property id=&quot;20300&quot; value=&quot;Slide 11 - &amp;quot;Crucial Concept is “Impact”&amp;quot;&quot;/&gt;&lt;property id=&quot;20307&quot; value=&quot;342&quot;/&gt;&lt;/object&gt;&lt;object type=&quot;3&quot; unique_id=&quot;10197&quot;&gt;&lt;property id=&quot;20148&quot; value=&quot;5&quot;/&gt;&lt;property id=&quot;20300&quot; value=&quot;Slide 12 - &amp;quot;Evidence Resources  for States&amp;quot;&quot;/&gt;&lt;property id=&quot;20307&quot; value=&quot;345&quot;/&gt;&lt;/object&gt;&lt;object type=&quot;3&quot; unique_id=&quot;10198&quot;&gt;&lt;property id=&quot;20148&quot; value=&quot;5&quot;/&gt;&lt;property id=&quot;20300&quot; value=&quot;Slide 13 - &amp;quot;Clearinghouse for Labor Evaluation and Research (CLEAR)&amp;quot;&quot;/&gt;&lt;property id=&quot;20307&quot; value=&quot;346&quot;/&gt;&lt;/object&gt;&lt;object type=&quot;3&quot; unique_id=&quot;10199&quot;&gt;&lt;property id=&quot;20148&quot; value=&quot;5&quot;/&gt;&lt;property id=&quot;20300&quot; value=&quot;Slide 14 - &amp;quot;CLEAR Reemployment Topic Area&amp;quot;&quot;/&gt;&lt;property id=&quot;20307&quot; value=&quot;350&quot;/&gt;&lt;/object&gt;&lt;object type=&quot;3&quot; unique_id=&quot;10200&quot;&gt;&lt;property id=&quot;20148&quot; value=&quot;5&quot;/&gt;&lt;property id=&quot;20300&quot; value=&quot;Slide 15 - &amp;quot;CLEAR’s Reemployment Synthesis&amp;quot;&quot;/&gt;&lt;property id=&quot;20307&quot; value=&quot;399&quot;/&gt;&lt;/object&gt;&lt;object type=&quot;3&quot; unique_id=&quot;10201&quot;&gt;&lt;property id=&quot;20148&quot; value=&quot;5&quot;/&gt;&lt;property id=&quot;20300&quot; value=&quot;Slide 16 - &amp;quot;CLEAR’s Reemployment Supplement&amp;quot;&quot;/&gt;&lt;property id=&quot;20307&quot; value=&quot;400&quot;/&gt;&lt;/object&gt;&lt;object type=&quot;3&quot; unique_id=&quot;10202&quot;&gt;&lt;property id=&quot;20148&quot; value=&quot;5&quot;/&gt;&lt;property id=&quot;20300&quot; value=&quot;Slide 17 - &amp;quot;Digging in to the evidence base…&amp;quot;&quot;/&gt;&lt;property id=&quot;20307&quot; value=&quot;354&quot;/&gt;&lt;/object&gt;&lt;object type=&quot;3&quot; unique_id=&quot;10203&quot;&gt;&lt;property id=&quot;20148&quot; value=&quot;5&quot;/&gt;&lt;property id=&quot;20300&quot; value=&quot;Slide 18 - &amp;quot;Winnowing to Relevant, Strong Studies &amp;quot;&quot;/&gt;&lt;property id=&quot;20307&quot; value=&quot;389&quot;/&gt;&lt;/object&gt;&lt;object type=&quot;3&quot; unique_id=&quot;10204&quot;&gt;&lt;property id=&quot;20148&quot; value=&quot;5&quot;/&gt;&lt;property id=&quot;20300&quot; value=&quot;Slide 19 - &amp;quot;Focus on Studies Showing Positive Program Impacts&amp;quot;&quot;/&gt;&lt;property id=&quot;20307&quot; value=&quot;390&quot;/&gt;&lt;/object&gt;&lt;object type=&quot;3&quot; unique_id=&quot;10205&quot;&gt;&lt;property id=&quot;20148&quot; value=&quot;5&quot;/&gt;&lt;property id=&quot;20300&quot; value=&quot;Slide 20 - &amp;quot;But What Should I Do with those Studies? &amp;quot;&quot;/&gt;&lt;property id=&quot;20307&quot; value=&quot;391&quot;/&gt;&lt;/object&gt;&lt;object type=&quot;3&quot; unique_id=&quot;10206&quot;&gt;&lt;property id=&quot;20148&quot; value=&quot;5&quot;/&gt;&lt;property id=&quot;20300&quot; value=&quot;Slide 21 - &amp;quot;Links to Selected Studies&amp;quot;&quot;/&gt;&lt;property id=&quot;20307&quot; value=&quot;356&quot;/&gt;&lt;/object&gt;&lt;object type=&quot;3&quot; unique_id=&quot;10207&quot;&gt;&lt;property id=&quot;20148&quot; value=&quot;5&quot;/&gt;&lt;property id=&quot;20300&quot; value=&quot;Slide 22 - &amp;quot;Example – Details of Nevada REA&amp;quot;&quot;/&gt;&lt;property id=&quot;20307&quot; value=&quot;362&quot;/&gt;&lt;/object&gt;&lt;object type=&quot;3&quot; unique_id=&quot;10208&quot;&gt;&lt;property id=&quot;20148&quot; value=&quot;5&quot;/&gt;&lt;property id=&quot;20300&quot; value=&quot;Slide 23 - &amp;quot;Other Things to Keep in Mind…&amp;quot;&quot;/&gt;&lt;property id=&quot;20307&quot; value=&quot;357&quot;/&gt;&lt;/object&gt;&lt;object type=&quot;3&quot; unique_id=&quot;10209&quot;&gt;&lt;property id=&quot;20148&quot; value=&quot;5&quot;/&gt;&lt;property id=&quot;20300&quot; value=&quot;Slide 24 - &amp;quot;Evaluation Resources for States&amp;quot;&quot;/&gt;&lt;property id=&quot;20307&quot; value=&quot;361&quot;/&gt;&lt;/object&gt;&lt;object type=&quot;3&quot; unique_id=&quot;10210&quot;&gt;&lt;property id=&quot;20148&quot; value=&quot;5&quot;/&gt;&lt;property id=&quot;20300&quot; value=&quot;Slide 25 - &amp;quot;WorkforceGPS Evaluation Tools and Resources&amp;quot;&quot;/&gt;&lt;property id=&quot;20307&quot; value=&quot;394&quot;/&gt;&lt;/object&gt;&lt;object type=&quot;3&quot; unique_id=&quot;10211&quot;&gt;&lt;property id=&quot;20148&quot; value=&quot;5&quot;/&gt;&lt;property id=&quot;20300&quot; value=&quot;Slide 26 - &amp;quot;WIOA Evaluation TA Tools&amp;quot;&quot;/&gt;&lt;property id=&quot;20307&quot; value=&quot;395&quot;/&gt;&lt;/object&gt;&lt;object type=&quot;3&quot; unique_id=&quot;10212&quot;&gt;&lt;property id=&quot;20148&quot; value=&quot;5&quot;/&gt;&lt;property id=&quot;20300&quot; value=&quot;Slide 27 - &amp;quot;CLEAR Causal Evidence Guidelines&amp;quot;&quot;/&gt;&lt;property id=&quot;20307&quot; value=&quot;384&quot;/&gt;&lt;/object&gt;&lt;object type=&quot;3&quot; unique_id=&quot;10213&quot;&gt;&lt;property id=&quot;20148&quot; value=&quot;5&quot;/&gt;&lt;property id=&quot;20300&quot; value=&quot;Slide 28 - &amp;quot;Evaluation Technical Assistance&amp;quot;&quot;/&gt;&lt;property id=&quot;20307&quot; value=&quot;380&quot;/&gt;&lt;/object&gt;&lt;object type=&quot;3&quot; unique_id=&quot;10214&quot;&gt;&lt;property id=&quot;20148&quot; value=&quot;5&quot;/&gt;&lt;property id=&quot;20300&quot; value=&quot;Slide 29 - &amp;quot;Evaluation-TA for States&amp;quot;&quot;/&gt;&lt;property id=&quot;20307&quot; value=&quot;333&quot;/&gt;&lt;/object&gt;&lt;object type=&quot;3&quot; unique_id=&quot;10215&quot;&gt;&lt;property id=&quot;20148&quot; value=&quot;5&quot;/&gt;&lt;property id=&quot;20300&quot; value=&quot;Slide 30 - &amp;quot;Potential E-TA topics&amp;quot;&quot;/&gt;&lt;property id=&quot;20307&quot; value=&quot;334&quot;/&gt;&lt;/object&gt;&lt;object type=&quot;3&quot; unique_id=&quot;10216&quot;&gt;&lt;property id=&quot;20148&quot; value=&quot;5&quot;/&gt;&lt;property id=&quot;20300&quot; value=&quot;Slide 31 - &amp;quot;Which key elements of program evaluations and evidence are the most important to you?&amp;quot;&quot;/&gt;&lt;property id=&quot;20307&quot; value=&quot;401&quot;/&gt;&lt;/object&gt;&lt;object type=&quot;3&quot; unique_id=&quot;10217&quot;&gt;&lt;property id=&quot;20148&quot; value=&quot;5&quot;/&gt;&lt;property id=&quot;20300&quot; value=&quot;Slide 32 - &amp;quot;What E-TA resources would be most helpful to you?&amp;quot;&quot;/&gt;&lt;property id=&quot;20307&quot; value=&quot;402&quot;/&gt;&lt;/object&gt;&lt;object type=&quot;3&quot; unique_id=&quot;10218&quot;&gt;&lt;property id=&quot;20148&quot; value=&quot;5&quot;/&gt;&lt;property id=&quot;20300&quot; value=&quot;Slide 33 - &amp;quot;Questions and Discussion&amp;quot;&quot;/&gt;&lt;property id=&quot;20307&quot; value=&quot;374&quot;/&gt;&lt;/object&gt;&lt;object type=&quot;3&quot; unique_id=&quot;10219&quot;&gt;&lt;property id=&quot;20148&quot; value=&quot;5&quot;/&gt;&lt;property id=&quot;20300&quot; value=&quot;Slide 34 - &amp;quot;Contact&amp;quot;&quot;/&gt;&lt;property id=&quot;20307&quot; value=&quot;375&quot;/&gt;&lt;/object&gt;&lt;object type=&quot;3&quot; unique_id=&quot;10220&quot;&gt;&lt;property id=&quot;20148&quot; value=&quot;5&quot;/&gt;&lt;property id=&quot;20300&quot; value=&quot;Slide 35 - &amp;quot;Appendix&amp;quot;&quot;/&gt;&lt;property id=&quot;20307&quot; value=&quot;370&quot;/&gt;&lt;/object&gt;&lt;object type=&quot;3&quot; unique_id=&quot;10221&quot;&gt;&lt;property id=&quot;20148&quot; value=&quot;5&quot;/&gt;&lt;property id=&quot;20300&quot; value=&quot;Slide 36 - &amp;quot;Summary of Evaluation Resources&amp;quot;&quot;/&gt;&lt;property id=&quot;20307&quot; value=&quot;364&quot;/&gt;&lt;/object&gt;&lt;object type=&quot;3&quot; unique_id=&quot;10222&quot;&gt;&lt;property id=&quot;20148&quot; value=&quot;5&quot;/&gt;&lt;property id=&quot;20300&quot; value=&quot;Slide 37 - &amp;quot;Summary of Evaluation Resources (con’t)&amp;quot;&quot;/&gt;&lt;property id=&quot;20307&quot; value=&quot;386&quot;/&gt;&lt;/object&gt;&lt;object type=&quot;3&quot; unique_id=&quot;10223&quot;&gt;&lt;property id=&quot;20148&quot; value=&quot;5&quot;/&gt;&lt;property id=&quot;20300&quot; value=&quot;Slide 38 - &amp;quot;More on CLEAR&amp;quot;&quot;/&gt;&lt;property id=&quot;20307&quot; value=&quot;369&quot;/&gt;&lt;/object&gt;&lt;object type=&quot;3&quot; unique_id=&quot;10224&quot;&gt;&lt;property id=&quot;20148&quot; value=&quot;5&quot;/&gt;&lt;property id=&quot;20300&quot; value=&quot;Slide 39 - &amp;quot;Navigating a CLEAR topic area&amp;quot;&quot;/&gt;&lt;property id=&quot;20307&quot; value=&quot;367&quot;/&gt;&lt;/object&gt;&lt;object type=&quot;3&quot; unique_id=&quot;10225&quot;&gt;&lt;property id=&quot;20148&quot; value=&quot;5&quot;/&gt;&lt;property id=&quot;20300&quot; value=&quot;Slide 40 - &amp;quot;Navigating a CLEAR profile&amp;quot;&quot;/&gt;&lt;property id=&quot;20307&quot; value=&quot;368&quot;/&gt;&lt;/object&gt;&lt;object type=&quot;3&quot; unique_id=&quot;10226&quot;&gt;&lt;property id=&quot;20148&quot; value=&quot;5&quot;/&gt;&lt;property id=&quot;20300&quot; value=&quot;Slide 41 - &amp;quot;Ways to use CLEAR&amp;quot;&quot;/&gt;&lt;property id=&quot;20307&quot; value=&quot;365&quot;/&gt;&lt;/object&gt;&lt;object type=&quot;3&quot; unique_id=&quot;10227&quot;&gt;&lt;property id=&quot;20148&quot; value=&quot;5&quot;/&gt;&lt;property id=&quot;20300&quot; value=&quot;Slide 42 - &amp;quot;Ways to use CLEAR (con’t)&amp;quot;&quot;/&gt;&lt;property id=&quot;20307&quot; value=&quot;387&quot;/&gt;&lt;/object&gt;&lt;object type=&quot;3&quot; unique_id=&quot;10228&quot;&gt;&lt;property id=&quot;20148&quot; value=&quot;5&quot;/&gt;&lt;property id=&quot;20300&quot; value=&quot;Slide 43 - &amp;quot;Workforce System Strategies&amp;quot;&quot;/&gt;&lt;property id=&quot;20307&quot; value=&quot;378&quot;/&gt;&lt;/object&gt;&lt;object type=&quot;3&quot; unique_id=&quot;10229&quot;&gt;&lt;property id=&quot;20148&quot; value=&quot;5&quot;/&gt;&lt;property id=&quot;20300&quot; value=&quot;Slide 44 - &amp;quot;Evaluation and Research Hub&amp;quot;&quot;/&gt;&lt;property id=&quot;20307&quot; value=&quot;376&quot;/&gt;&lt;/object&gt;&lt;/object&gt;&lt;object type=&quot;8&quot; unique_id=&quot;10275&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eparator Slide">
  <a:themeElements>
    <a:clrScheme name="Abt Theme Colors">
      <a:dk1>
        <a:sysClr val="windowText" lastClr="000000"/>
      </a:dk1>
      <a:lt1>
        <a:sysClr val="window" lastClr="FFFFFF"/>
      </a:lt1>
      <a:dk2>
        <a:srgbClr val="DA291C"/>
      </a:dk2>
      <a:lt2>
        <a:srgbClr val="898D8D"/>
      </a:lt2>
      <a:accent1>
        <a:srgbClr val="48A9C5"/>
      </a:accent1>
      <a:accent2>
        <a:srgbClr val="E87722"/>
      </a:accent2>
      <a:accent3>
        <a:srgbClr val="7566A0"/>
      </a:accent3>
      <a:accent4>
        <a:srgbClr val="789D4A"/>
      </a:accent4>
      <a:accent5>
        <a:srgbClr val="E7E8E8"/>
      </a:accent5>
      <a:accent6>
        <a:srgbClr val="B7C9D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9 Ratio Abt External PPT Template.pptx" id="{3B610A19-05F2-4096-B7A9-7DBDD5305C72}" vid="{BCA491EC-AEB0-4614-874E-4AD61BD74B1B}"/>
    </a:ext>
  </a:extLst>
</a:theme>
</file>

<file path=ppt/theme/theme2.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16-9 Ratio Abt External PPT Template</Template>
  <TotalTime>5044</TotalTime>
  <Words>2750</Words>
  <Application>Microsoft Office PowerPoint</Application>
  <PresentationFormat>On-screen Show (4:3)</PresentationFormat>
  <Paragraphs>384</Paragraphs>
  <Slides>44</Slides>
  <Notes>37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Impact</vt:lpstr>
      <vt:lpstr>Times New Roman</vt:lpstr>
      <vt:lpstr>Webdings</vt:lpstr>
      <vt:lpstr>Wingdings</vt:lpstr>
      <vt:lpstr>Wingdings 2</vt:lpstr>
      <vt:lpstr>Wingdings 3</vt:lpstr>
      <vt:lpstr>Separator Slide</vt:lpstr>
      <vt:lpstr>Standard Slides</vt:lpstr>
      <vt:lpstr>Interactive Slides</vt:lpstr>
      <vt:lpstr>Evaluation Information and Resources for RESEA Programs </vt:lpstr>
      <vt:lpstr>PowerPoint Presentation</vt:lpstr>
      <vt:lpstr>What is your level of experience using research and evaluation evidence to help you design or improve your programs?</vt:lpstr>
      <vt:lpstr>Today’s Agenda</vt:lpstr>
      <vt:lpstr>About the RESEA Evaluation</vt:lpstr>
      <vt:lpstr>About the RESEA Evaluation</vt:lpstr>
      <vt:lpstr>What Should States Expect?</vt:lpstr>
      <vt:lpstr>A Quick Look at the Evaluation Requirements</vt:lpstr>
      <vt:lpstr>What States Must Do</vt:lpstr>
      <vt:lpstr>What States Must Do </vt:lpstr>
      <vt:lpstr>Crucial Concept is “Impact”</vt:lpstr>
      <vt:lpstr>Evidence Resources  for States</vt:lpstr>
      <vt:lpstr>Clearinghouse for Labor Evaluation and Research (CLEAR)</vt:lpstr>
      <vt:lpstr>CLEAR Reemployment Topic Area</vt:lpstr>
      <vt:lpstr>CLEAR’s Reemployment Synthesis</vt:lpstr>
      <vt:lpstr>CLEAR’s Reemployment Supplement</vt:lpstr>
      <vt:lpstr>Digging in to the evidence base…</vt:lpstr>
      <vt:lpstr>Winnowing to Relevant, Strong Studies </vt:lpstr>
      <vt:lpstr>Focus on Studies Showing Positive Program Impacts</vt:lpstr>
      <vt:lpstr>But What Should I Do with those Studies? </vt:lpstr>
      <vt:lpstr>Links to Selected Studies</vt:lpstr>
      <vt:lpstr>Example – Details of Nevada REA</vt:lpstr>
      <vt:lpstr>Other Things to Keep in Mind…</vt:lpstr>
      <vt:lpstr>Evaluation Resources for States</vt:lpstr>
      <vt:lpstr>WorkforceGPS Evaluation Tools and Resources</vt:lpstr>
      <vt:lpstr>WIOA Evaluation TA Tools</vt:lpstr>
      <vt:lpstr>CLEAR Causal Evidence Guidelines</vt:lpstr>
      <vt:lpstr>Evaluation Technical Assistance</vt:lpstr>
      <vt:lpstr>Evaluation-TA for States</vt:lpstr>
      <vt:lpstr>Potential E-TA topics</vt:lpstr>
      <vt:lpstr>Which key elements of program evaluations and evidence are the most important to you?</vt:lpstr>
      <vt:lpstr>What E-TA resources would be most helpful to you?</vt:lpstr>
      <vt:lpstr>Questions and Discussion</vt:lpstr>
      <vt:lpstr>Contact</vt:lpstr>
      <vt:lpstr>Appendix</vt:lpstr>
      <vt:lpstr>Summary of Evaluation Resources</vt:lpstr>
      <vt:lpstr>Summary of Evaluation Resources (con’t)</vt:lpstr>
      <vt:lpstr>More on CLEAR</vt:lpstr>
      <vt:lpstr>Navigating a CLEAR topic area</vt:lpstr>
      <vt:lpstr>Navigating a CLEAR profile</vt:lpstr>
      <vt:lpstr>Ways to use CLEAR</vt:lpstr>
      <vt:lpstr>Ways to use CLEAR (con’t)</vt:lpstr>
      <vt:lpstr>Workforce System Strategies</vt:lpstr>
      <vt:lpstr>Evaluation and Research Hub</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Evidence: RESEA and CLEAR</dc:title>
  <dc:creator>Siobhan Mills</dc:creator>
  <cp:lastModifiedBy>Laura Casertano</cp:lastModifiedBy>
  <cp:revision>238</cp:revision>
  <dcterms:created xsi:type="dcterms:W3CDTF">2019-01-02T15:21:45Z</dcterms:created>
  <dcterms:modified xsi:type="dcterms:W3CDTF">2019-01-22T17:07:10Z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AD77156F-FE8D-4B0A-B3D9-B4204820DF79</vt:lpwstr>
  </property>
  <property fmtid="{D5CDD505-2E9C-101B-9397-08002B2CF9AE}" pid="3" name="ArticulatePath">
    <vt:lpwstr>16-9 Ratio Abt External PPT Template</vt:lpwstr>
  </property>
</Properties>
</file>