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5"/>
  </p:notesMasterIdLst>
  <p:sldIdLst>
    <p:sldId id="288" r:id="rId3"/>
    <p:sldId id="272" r:id="rId4"/>
    <p:sldId id="289" r:id="rId5"/>
    <p:sldId id="290" r:id="rId6"/>
    <p:sldId id="280" r:id="rId7"/>
    <p:sldId id="274" r:id="rId8"/>
    <p:sldId id="338" r:id="rId9"/>
    <p:sldId id="292" r:id="rId10"/>
    <p:sldId id="286" r:id="rId11"/>
    <p:sldId id="293" r:id="rId12"/>
    <p:sldId id="335" r:id="rId13"/>
    <p:sldId id="339" r:id="rId14"/>
    <p:sldId id="313" r:id="rId15"/>
    <p:sldId id="260" r:id="rId16"/>
    <p:sldId id="300" r:id="rId17"/>
    <p:sldId id="336" r:id="rId18"/>
    <p:sldId id="334" r:id="rId19"/>
    <p:sldId id="318" r:id="rId20"/>
    <p:sldId id="337" r:id="rId21"/>
    <p:sldId id="317" r:id="rId22"/>
    <p:sldId id="319" r:id="rId23"/>
    <p:sldId id="320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Lamback" initials="SL" lastIdx="2" clrIdx="0">
    <p:extLst>
      <p:ext uri="{19B8F6BF-5375-455C-9EA6-DF929625EA0E}">
        <p15:presenceInfo xmlns:p15="http://schemas.microsoft.com/office/powerpoint/2012/main" userId="2dbf61e5-010f-4de9-9b53-fe055948de19" providerId="Windows Live"/>
      </p:ext>
    </p:extLst>
  </p:cmAuthor>
  <p:cmAuthor id="2" name="Harrell, Akeelah B - ETA CTR" initials="HAB-EC" lastIdx="1" clrIdx="1">
    <p:extLst>
      <p:ext uri="{19B8F6BF-5375-455C-9EA6-DF929625EA0E}">
        <p15:presenceInfo xmlns:p15="http://schemas.microsoft.com/office/powerpoint/2012/main" userId="S-1-5-21-2522062978-2635407418-847139880-65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9" autoAdjust="0"/>
    <p:restoredTop sz="82514" autoAdjust="0"/>
  </p:normalViewPr>
  <p:slideViewPr>
    <p:cSldViewPr snapToGrid="0">
      <p:cViewPr varScale="1">
        <p:scale>
          <a:sx n="81" d="100"/>
          <a:sy n="81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Compared to your project’s plan, how many of your total TH participants are now employed?</a:t>
          </a:r>
        </a:p>
        <a:p>
          <a:r>
            <a:rPr lang="en-US" sz="18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your project’s actual performance versus total planned goal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Y="-67045" custLinFactNeighborX="51268" custLinFactNeighborY="-100000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7AA7252D-C2D5-4B41-B30F-F21CC1A03197}" type="presOf" srcId="{FC9D8059-D2E0-4C91-8D8D-A79D1FB79854}" destId="{7A996C81-500F-4B1F-B5A4-1B476941A02A}" srcOrd="0" destOrd="0" presId="urn:microsoft.com/office/officeart/2005/8/layout/hierarchy3"/>
    <dgm:cxn modelId="{83F7B9CE-F133-4453-836D-F66812325419}" type="presOf" srcId="{FC9D8059-D2E0-4C91-8D8D-A79D1FB79854}" destId="{326860F1-B8CF-451E-A26A-39B929BC3F19}" srcOrd="1" destOrd="0" presId="urn:microsoft.com/office/officeart/2005/8/layout/hierarchy3"/>
    <dgm:cxn modelId="{581484EE-9435-4931-81BC-AE0E64A75814}" type="presOf" srcId="{9F318CA6-08AB-4ABE-B349-676605B65D6C}" destId="{855749C9-25BC-45AC-B787-9457C050449F}" srcOrd="0" destOrd="0" presId="urn:microsoft.com/office/officeart/2005/8/layout/hierarchy3"/>
    <dgm:cxn modelId="{9D6158E5-A089-4793-869B-20A1A8C27B5F}" type="presParOf" srcId="{855749C9-25BC-45AC-B787-9457C050449F}" destId="{1E4DC371-F7C6-47CE-B90E-1AFFF13B3F0E}" srcOrd="0" destOrd="0" presId="urn:microsoft.com/office/officeart/2005/8/layout/hierarchy3"/>
    <dgm:cxn modelId="{58277EA8-91AC-461D-9DF3-A50413C6411C}" type="presParOf" srcId="{1E4DC371-F7C6-47CE-B90E-1AFFF13B3F0E}" destId="{77B1561D-399D-4DFB-9AB8-7B690400EE7B}" srcOrd="0" destOrd="0" presId="urn:microsoft.com/office/officeart/2005/8/layout/hierarchy3"/>
    <dgm:cxn modelId="{121CE8A2-BD39-42F3-BB9C-66AA70A9A997}" type="presParOf" srcId="{77B1561D-399D-4DFB-9AB8-7B690400EE7B}" destId="{7A996C81-500F-4B1F-B5A4-1B476941A02A}" srcOrd="0" destOrd="0" presId="urn:microsoft.com/office/officeart/2005/8/layout/hierarchy3"/>
    <dgm:cxn modelId="{A0B476DE-6247-45C9-BD79-2129B8E745F0}" type="presParOf" srcId="{77B1561D-399D-4DFB-9AB8-7B690400EE7B}" destId="{326860F1-B8CF-451E-A26A-39B929BC3F19}" srcOrd="1" destOrd="0" presId="urn:microsoft.com/office/officeart/2005/8/layout/hierarchy3"/>
    <dgm:cxn modelId="{5124F1F8-4363-4CD4-847C-B94590D9AF13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4912" y="107338"/>
          <a:ext cx="7359500" cy="1323002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Compared to your project’s plan, how many of your total TH participants are now employed?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Choose the answer that best reflects your project’s actual performance versus total planned goal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3661" y="146087"/>
        <a:ext cx="7282002" cy="1245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8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6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3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5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5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2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71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1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70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80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32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7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5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7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5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3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8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4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5" r:id="rId6"/>
    <p:sldLayoutId id="214748370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730" y="195749"/>
            <a:ext cx="7955280" cy="763959"/>
          </a:xfrm>
        </p:spPr>
        <p:txBody>
          <a:bodyPr>
            <a:normAutofit/>
          </a:bodyPr>
          <a:lstStyle/>
          <a:p>
            <a:r>
              <a:rPr lang="en-US" sz="3100" dirty="0"/>
              <a:t>Today’s 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730" y="1098497"/>
            <a:ext cx="6875628" cy="5295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3:00 p.m. </a:t>
            </a:r>
            <a:r>
              <a:rPr lang="en-US" sz="2400" dirty="0"/>
              <a:t>| Welcome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3:10 </a:t>
            </a:r>
            <a:r>
              <a:rPr lang="en-US" sz="2400" dirty="0"/>
              <a:t>| Employ Milwaukee, Inc.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Qs &amp; As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3:25</a:t>
            </a:r>
            <a:r>
              <a:rPr lang="en-US" sz="2400" dirty="0"/>
              <a:t> | Montgomery College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Qs &amp; As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3:40 </a:t>
            </a:r>
            <a:r>
              <a:rPr lang="en-US" sz="2400" dirty="0"/>
              <a:t>| JFF </a:t>
            </a:r>
          </a:p>
          <a:p>
            <a:pPr marL="697230" lvl="1" indent="-285750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Qs &amp; As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b="1" dirty="0"/>
              <a:t>3:55 </a:t>
            </a:r>
            <a:r>
              <a:rPr lang="en-US" sz="2400" dirty="0"/>
              <a:t>| Discussion, Next Steps, and Closing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4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9154" y="1233638"/>
            <a:ext cx="6678121" cy="53467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/>
              <a:t>Cindy Andersen: </a:t>
            </a:r>
            <a:r>
              <a:rPr lang="en-US" sz="2400" dirty="0"/>
              <a:t>“Don’t take any knowledge base for granted”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Training Curricula Supports Successful Employment Outcomes </a:t>
            </a:r>
          </a:p>
          <a:p>
            <a:pPr lvl="2"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Job Search Skills Training</a:t>
            </a:r>
          </a:p>
          <a:p>
            <a:pPr lvl="3">
              <a:lnSpc>
                <a:spcPct val="150000"/>
              </a:lnSpc>
              <a:spcBef>
                <a:spcPts val="1200"/>
              </a:spcBef>
            </a:pPr>
            <a:r>
              <a:rPr lang="en-US" sz="2400" dirty="0"/>
              <a:t>Broker Relationships with Hiring Managers</a:t>
            </a:r>
          </a:p>
          <a:p>
            <a:pPr lvl="2">
              <a:lnSpc>
                <a:spcPct val="150000"/>
              </a:lnSpc>
              <a:spcBef>
                <a:spcPts val="1200"/>
              </a:spcBef>
            </a:pPr>
            <a:endParaRPr lang="en-US" sz="2400" dirty="0"/>
          </a:p>
          <a:p>
            <a:pPr marL="457200" lvl="1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923374-6397-444A-A136-D7DE5E523B51}"/>
              </a:ext>
            </a:extLst>
          </p:cNvPr>
          <p:cNvSpPr txBox="1">
            <a:spLocks/>
          </p:cNvSpPr>
          <p:nvPr/>
        </p:nvSpPr>
        <p:spPr>
          <a:xfrm>
            <a:off x="2214790" y="681036"/>
            <a:ext cx="6424158" cy="498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Employ Milwaukee, Inc.</a:t>
            </a:r>
          </a:p>
        </p:txBody>
      </p:sp>
      <p:pic>
        <p:nvPicPr>
          <p:cNvPr id="7" name="Picture Placeholder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09F75D1-C0DE-4F85-A840-467267198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487"/>
          <a:stretch>
            <a:fillRect/>
          </a:stretch>
        </p:blipFill>
        <p:spPr>
          <a:xfrm>
            <a:off x="525734" y="1406807"/>
            <a:ext cx="1573420" cy="18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9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923374-6397-444A-A136-D7DE5E523B51}"/>
              </a:ext>
            </a:extLst>
          </p:cNvPr>
          <p:cNvSpPr txBox="1">
            <a:spLocks/>
          </p:cNvSpPr>
          <p:nvPr/>
        </p:nvSpPr>
        <p:spPr>
          <a:xfrm>
            <a:off x="1054125" y="87539"/>
            <a:ext cx="6864437" cy="437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Employ Milwaukee, Inc., cont’d</a:t>
            </a:r>
          </a:p>
        </p:txBody>
      </p:sp>
      <p:pic>
        <p:nvPicPr>
          <p:cNvPr id="1026" name="Picture 9" descr="image002">
            <a:extLst>
              <a:ext uri="{FF2B5EF4-FFF2-40B4-BE49-F238E27FC236}">
                <a16:creationId xmlns:a16="http://schemas.microsoft.com/office/drawing/2014/main" id="{E647602E-3AA8-4CB6-BE35-8FE424C8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" y="634808"/>
            <a:ext cx="7531849" cy="564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6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93" y="219506"/>
            <a:ext cx="6605709" cy="733451"/>
          </a:xfrm>
        </p:spPr>
        <p:txBody>
          <a:bodyPr/>
          <a:lstStyle/>
          <a:p>
            <a:r>
              <a:rPr lang="en-US" dirty="0"/>
              <a:t>Montgomery Technical College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45891" y="1086252"/>
            <a:ext cx="7220525" cy="522139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/>
              <a:t>LaToria Strickland: </a:t>
            </a:r>
            <a:r>
              <a:rPr lang="en-US" sz="2400" dirty="0"/>
              <a:t>“Targeted Outreach + Dedicated Job Developers = Successful Employment Outcomes” </a:t>
            </a:r>
          </a:p>
          <a:p>
            <a:pPr lvl="1">
              <a:spcBef>
                <a:spcPts val="1200"/>
              </a:spcBef>
            </a:pP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Design your program to: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Screen in appropriate participants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Identify support needs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Pair participants with dedicated job development staff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Placeholder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F324DA7-13AE-43FA-A8F7-77F6DB40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b="6669"/>
          <a:stretch>
            <a:fillRect/>
          </a:stretch>
        </p:blipFill>
        <p:spPr>
          <a:xfrm>
            <a:off x="72471" y="1235936"/>
            <a:ext cx="1573420" cy="18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4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88603" y="1410486"/>
            <a:ext cx="6571435" cy="476919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b="1" dirty="0"/>
              <a:t>Raymond </a:t>
            </a:r>
            <a:r>
              <a:rPr lang="pt-BR" sz="2400" b="1" dirty="0"/>
              <a:t>Barbosa</a:t>
            </a:r>
            <a:r>
              <a:rPr lang="en-US" sz="2400" b="1" dirty="0"/>
              <a:t>:</a:t>
            </a:r>
            <a:r>
              <a:rPr lang="en-US" sz="2400" dirty="0"/>
              <a:t> It’s all about the service providers!</a:t>
            </a:r>
            <a:r>
              <a:rPr lang="en-US" sz="2400" b="1" dirty="0"/>
              <a:t> </a:t>
            </a:r>
            <a:endParaRPr 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/>
              <a:t>JFF Service Providers </a:t>
            </a:r>
            <a:r>
              <a:rPr lang="en-US" sz="2400" dirty="0"/>
              <a:t>Sarah Conte Wessel (Per Scholas) &amp; Macia Batista (General Assembly): “Comprehensive, long-term participant support are the keys to placement and retention success!”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923374-6397-444A-A136-D7DE5E523B51}"/>
              </a:ext>
            </a:extLst>
          </p:cNvPr>
          <p:cNvSpPr txBox="1">
            <a:spLocks/>
          </p:cNvSpPr>
          <p:nvPr/>
        </p:nvSpPr>
        <p:spPr>
          <a:xfrm>
            <a:off x="564170" y="446775"/>
            <a:ext cx="8448410" cy="1322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Jobs For the Future</a:t>
            </a:r>
          </a:p>
        </p:txBody>
      </p:sp>
      <p:pic>
        <p:nvPicPr>
          <p:cNvPr id="9" name="Picture Placeholder 15">
            <a:extLst>
              <a:ext uri="{FF2B5EF4-FFF2-40B4-BE49-F238E27FC236}">
                <a16:creationId xmlns:a16="http://schemas.microsoft.com/office/drawing/2014/main" id="{D64EBCAE-3FED-4967-A194-A3CA615E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5" y="4381813"/>
            <a:ext cx="1448005" cy="1432670"/>
          </a:xfrm>
          <a:prstGeom prst="rect">
            <a:avLst/>
          </a:prstGeom>
        </p:spPr>
      </p:pic>
      <p:pic>
        <p:nvPicPr>
          <p:cNvPr id="11" name="Picture Placeholder 15">
            <a:extLst>
              <a:ext uri="{FF2B5EF4-FFF2-40B4-BE49-F238E27FC236}">
                <a16:creationId xmlns:a16="http://schemas.microsoft.com/office/drawing/2014/main" id="{7C8CBE4E-8DC2-4B5A-8788-5F6A3DF17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5" y="2542029"/>
            <a:ext cx="1429407" cy="143267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960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3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182" y="1658679"/>
            <a:ext cx="7179985" cy="28920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Enter one word or phrase that springs to mind as  you reflect on your peers’ presentations today into the chat box.</a:t>
            </a:r>
            <a:b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3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522" y="1698124"/>
            <a:ext cx="6995259" cy="26824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two ideas that you heard today will you apply to your own project?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B81F4-8F54-6947-AEFB-4AE2091DD7A8}"/>
              </a:ext>
            </a:extLst>
          </p:cNvPr>
          <p:cNvSpPr txBox="1"/>
          <p:nvPr/>
        </p:nvSpPr>
        <p:spPr>
          <a:xfrm>
            <a:off x="5749871" y="867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Upcoming TA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400" b="1" dirty="0"/>
              <a:t>Please stay tuned for upcoming TA Events, including: </a:t>
            </a:r>
            <a:endParaRPr lang="en-US" sz="2400" b="1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February 21, 2019 @ 12:30PM EST – </a:t>
            </a:r>
            <a:r>
              <a:rPr lang="en-US" dirty="0">
                <a:solidFill>
                  <a:schemeClr val="tx1"/>
                </a:solidFill>
              </a:rPr>
              <a:t>Data-Driven Decision-Making: Tools to Review and Manage Performance. Registration is now open.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8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  <a:t>TechHire Grantee Mailbox</a:t>
            </a:r>
            <a:br>
              <a:rPr lang="en-US" sz="2400" b="0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</a:br>
            <a:r>
              <a:rPr lang="en-US" sz="2400" b="0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  <a:t>TechHire@dol.gov </a:t>
            </a:r>
            <a:br>
              <a:rPr lang="en-US" sz="2400" b="0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5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September, 5,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13622"/>
            <a:ext cx="8738815" cy="22485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/>
              <a:t>H-1B TechHire Grants Webinar</a:t>
            </a:r>
            <a:br>
              <a:rPr lang="en-US" sz="3600" b="0" dirty="0"/>
            </a:br>
            <a:r>
              <a:rPr lang="en-US" sz="3600" b="0" i="1" dirty="0"/>
              <a:t>From Training to Working: Strategies to Support Employment Placement for TechHire Participants</a:t>
            </a:r>
            <a:r>
              <a:rPr lang="en-US" sz="3600" i="1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DOL/ETA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Grantee Polling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467333"/>
              </p:ext>
            </p:extLst>
          </p:nvPr>
        </p:nvGraphicFramePr>
        <p:xfrm>
          <a:off x="939800" y="2187575"/>
          <a:ext cx="7364413" cy="369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11"/>
          <p:cNvSpPr txBox="1">
            <a:spLocks/>
          </p:cNvSpPr>
          <p:nvPr/>
        </p:nvSpPr>
        <p:spPr>
          <a:xfrm>
            <a:off x="1157401" y="3787188"/>
            <a:ext cx="3695700" cy="324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/>
              <a:t>More than we planned!</a:t>
            </a:r>
          </a:p>
          <a:p>
            <a:pPr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/>
              <a:t>Pretty close to plan.</a:t>
            </a:r>
          </a:p>
          <a:p>
            <a:pPr>
              <a:lnSpc>
                <a:spcPct val="11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/>
              <a:t>We’re a little behind our planned goals…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893615" y="3787188"/>
            <a:ext cx="3181350" cy="172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US" sz="1800" dirty="0"/>
              <a:t>We’re so far behind, we can’t see our goals from here – HELP!</a:t>
            </a:r>
          </a:p>
          <a:p>
            <a:pPr marL="0" indent="0">
              <a:lnSpc>
                <a:spcPct val="110000"/>
              </a:lnSpc>
              <a:buFont typeface="Wingdings 2" panose="05020102010507070707" pitchFamily="18" charset="2"/>
              <a:buNone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en-US" sz="1800" dirty="0"/>
              <a:t>Wait – there’s a plan?</a:t>
            </a:r>
          </a:p>
        </p:txBody>
      </p:sp>
    </p:spTree>
    <p:extLst>
      <p:ext uri="{BB962C8B-B14F-4D97-AF65-F5344CB8AC3E}">
        <p14:creationId xmlns:p14="http://schemas.microsoft.com/office/powerpoint/2010/main" val="241849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209" y="1766970"/>
            <a:ext cx="4460114" cy="1501015"/>
          </a:xfrm>
        </p:spPr>
        <p:txBody>
          <a:bodyPr>
            <a:normAutofit/>
          </a:bodyPr>
          <a:lstStyle/>
          <a:p>
            <a:r>
              <a:rPr lang="en-US" dirty="0"/>
              <a:t>Megan Baird</a:t>
            </a:r>
          </a:p>
          <a:p>
            <a:pPr marL="0" lvl="2"/>
            <a:r>
              <a:rPr lang="en-US" i="1" dirty="0"/>
              <a:t>H1-B Grants Program Manager </a:t>
            </a:r>
          </a:p>
          <a:p>
            <a:pPr marL="0" lvl="2"/>
            <a:r>
              <a:rPr lang="en-US" dirty="0"/>
              <a:t>U.S. Department of Labor,           Employment and Training Administration</a:t>
            </a:r>
          </a:p>
          <a:p>
            <a:pPr lvl="2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FCBFB31-175A-4FAC-B4C4-C17BFC9DE0B9}"/>
              </a:ext>
            </a:extLst>
          </p:cNvPr>
          <p:cNvSpPr txBox="1">
            <a:spLocks/>
          </p:cNvSpPr>
          <p:nvPr/>
        </p:nvSpPr>
        <p:spPr>
          <a:xfrm>
            <a:off x="2859103" y="4205862"/>
            <a:ext cx="4460114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Ingrid Schonfield, MA, GCDF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i="1" dirty="0">
                <a:solidFill>
                  <a:schemeClr val="tx1"/>
                </a:solidFill>
                <a:latin typeface="+mn-lt"/>
              </a:rPr>
              <a:t>TechHire Grantee Coach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Maher and Maher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954AB2A2-C822-4381-9933-DA874E801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53" y="4205568"/>
            <a:ext cx="1361859" cy="1854424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686C50-AB9E-C54C-A41C-B81A56DF4692}"/>
              </a:ext>
            </a:extLst>
          </p:cNvPr>
          <p:cNvSpPr txBox="1"/>
          <p:nvPr/>
        </p:nvSpPr>
        <p:spPr>
          <a:xfrm>
            <a:off x="786809" y="3429000"/>
            <a:ext cx="3615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Your Facilitator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8" name="Picture 4" descr="C:\Users\baird.megan\Desktop\pics\MB head shot 2.jpg">
            <a:extLst>
              <a:ext uri="{FF2B5EF4-FFF2-40B4-BE49-F238E27FC236}">
                <a16:creationId xmlns:a16="http://schemas.microsoft.com/office/drawing/2014/main" id="{EC7D3012-BDD3-4642-BEAF-A70FA76195E4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6782"/>
          <a:stretch>
            <a:fillRect/>
          </a:stretch>
        </p:blipFill>
        <p:spPr bwMode="auto">
          <a:xfrm>
            <a:off x="1082459" y="1536212"/>
            <a:ext cx="1498600" cy="1731479"/>
          </a:xfrm>
          <a:prstGeom prst="rect">
            <a:avLst/>
          </a:prstGeom>
          <a:noFill/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767" y="3677684"/>
            <a:ext cx="3670035" cy="1675188"/>
          </a:xfrm>
        </p:spPr>
        <p:txBody>
          <a:bodyPr>
            <a:normAutofit/>
          </a:bodyPr>
          <a:lstStyle/>
          <a:p>
            <a:r>
              <a:rPr lang="en-US" dirty="0"/>
              <a:t>Tori Strickland</a:t>
            </a:r>
          </a:p>
          <a:p>
            <a:pPr lvl="1"/>
            <a:r>
              <a:rPr lang="en-US" sz="1800" dirty="0"/>
              <a:t>TechHire Program Manager</a:t>
            </a:r>
          </a:p>
          <a:p>
            <a:pPr lvl="1"/>
            <a:r>
              <a:rPr lang="en-US" sz="1800" i="0" dirty="0"/>
              <a:t>Montgomery College, MD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430494" y="1364651"/>
            <a:ext cx="5137369" cy="1675188"/>
          </a:xfrm>
        </p:spPr>
        <p:txBody>
          <a:bodyPr>
            <a:normAutofit/>
          </a:bodyPr>
          <a:lstStyle/>
          <a:p>
            <a:r>
              <a:rPr lang="en-US" dirty="0"/>
              <a:t>Cindy Andersen</a:t>
            </a:r>
          </a:p>
          <a:p>
            <a:pPr lvl="1"/>
            <a:r>
              <a:rPr lang="en-US" sz="1800" dirty="0"/>
              <a:t>TechHire Program Manager</a:t>
            </a:r>
          </a:p>
          <a:p>
            <a:pPr lvl="1"/>
            <a:r>
              <a:rPr lang="en-US" sz="1800" i="0" dirty="0"/>
              <a:t>Employ Milwaukee, WI</a:t>
            </a:r>
          </a:p>
        </p:txBody>
      </p:sp>
      <p:pic>
        <p:nvPicPr>
          <p:cNvPr id="12" name="Picture Placeholder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D324DCE-BA80-4786-BA67-E35AB5A78ADB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 b="11487"/>
          <a:stretch>
            <a:fillRect/>
          </a:stretch>
        </p:blipFill>
        <p:spPr>
          <a:xfrm>
            <a:off x="843310" y="1433621"/>
            <a:ext cx="1573420" cy="1818203"/>
          </a:xfrm>
        </p:spPr>
      </p:pic>
      <p:pic>
        <p:nvPicPr>
          <p:cNvPr id="16" name="Picture Placeholder 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2966BF7-C5D1-4009-B6F0-86329979840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b="6669"/>
          <a:stretch>
            <a:fillRect/>
          </a:stretch>
        </p:blipFill>
        <p:spPr>
          <a:xfrm>
            <a:off x="857074" y="3606177"/>
            <a:ext cx="1573420" cy="1818203"/>
          </a:xfrm>
        </p:spPr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1" y="1451796"/>
            <a:ext cx="4454083" cy="1207565"/>
          </a:xfrm>
        </p:spPr>
        <p:txBody>
          <a:bodyPr>
            <a:normAutofit/>
          </a:bodyPr>
          <a:lstStyle/>
          <a:p>
            <a:r>
              <a:rPr lang="en-US" dirty="0"/>
              <a:t>Raymond Barbosa, </a:t>
            </a:r>
            <a:r>
              <a:rPr lang="en-US" sz="1800" b="0" dirty="0"/>
              <a:t>TechHire Program Manager, </a:t>
            </a:r>
            <a:r>
              <a:rPr lang="en-US" sz="1800" b="0" i="0" dirty="0"/>
              <a:t>Jobs for the Future (JFF)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CFB2397-357B-344F-9BC9-89EBACDD4C6D}"/>
              </a:ext>
            </a:extLst>
          </p:cNvPr>
          <p:cNvSpPr txBox="1">
            <a:spLocks/>
          </p:cNvSpPr>
          <p:nvPr/>
        </p:nvSpPr>
        <p:spPr>
          <a:xfrm>
            <a:off x="2500172" y="3006572"/>
            <a:ext cx="4069072" cy="167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Sarah Conte Wessel</a:t>
            </a:r>
          </a:p>
          <a:p>
            <a:pPr lvl="1"/>
            <a:r>
              <a:rPr lang="en-US" sz="1800" dirty="0"/>
              <a:t>TH Program Manager, </a:t>
            </a:r>
            <a:r>
              <a:rPr lang="en-US" sz="1800" i="0" dirty="0"/>
              <a:t>Per Scholas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2966BF7-C5D1-4009-B6F0-86329979840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9" y="4923680"/>
            <a:ext cx="1448005" cy="1432670"/>
          </a:xfr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42E7568-842A-47E4-BD01-DE252AB43E3D}"/>
              </a:ext>
            </a:extLst>
          </p:cNvPr>
          <p:cNvSpPr txBox="1">
            <a:spLocks/>
          </p:cNvSpPr>
          <p:nvPr/>
        </p:nvSpPr>
        <p:spPr>
          <a:xfrm>
            <a:off x="2500172" y="4802421"/>
            <a:ext cx="4754872" cy="167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Macia Batista</a:t>
            </a:r>
          </a:p>
          <a:p>
            <a:pPr lvl="1"/>
            <a:r>
              <a:rPr lang="en-US" sz="1800" dirty="0"/>
              <a:t>TH Program Manager, </a:t>
            </a:r>
            <a:r>
              <a:rPr lang="en-US" sz="1800" i="0" dirty="0"/>
              <a:t>General Assembly</a:t>
            </a:r>
            <a:endParaRPr lang="en-US" dirty="0"/>
          </a:p>
        </p:txBody>
      </p:sp>
      <p:pic>
        <p:nvPicPr>
          <p:cNvPr id="25" name="Picture Placeholder 15">
            <a:extLst>
              <a:ext uri="{FF2B5EF4-FFF2-40B4-BE49-F238E27FC236}">
                <a16:creationId xmlns:a16="http://schemas.microsoft.com/office/drawing/2014/main" id="{766E6046-570B-48E9-994C-DF3E9C38C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9" y="3231212"/>
            <a:ext cx="1429407" cy="1432670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D5300C5-A752-EB4D-B45C-7A327B25ECD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8" y="1493427"/>
            <a:ext cx="1438706" cy="14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7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781139"/>
            <a:ext cx="6796695" cy="105156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Let’s Chat: reflect and enter your thoughts into the chat box on the following two questions – be specific!</a:t>
            </a:r>
            <a:br>
              <a:rPr lang="en-US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2229" y="2245014"/>
            <a:ext cx="6994963" cy="2780287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10000"/>
              </a:lnSpc>
              <a:buClr>
                <a:schemeClr val="accent2">
                  <a:lumMod val="50000"/>
                </a:schemeClr>
              </a:buClr>
            </a:pPr>
            <a:r>
              <a:rPr lang="en-US" sz="2000" dirty="0"/>
              <a:t>What’s one thing you’d like to hear / learn about TechHire participant placement into employment in the next 60 minutes? </a:t>
            </a:r>
          </a:p>
          <a:p>
            <a:pPr marL="274320" indent="-274320">
              <a:lnSpc>
                <a:spcPct val="110000"/>
              </a:lnSpc>
              <a:buClr>
                <a:schemeClr val="accent2">
                  <a:lumMod val="50000"/>
                </a:schemeClr>
              </a:buClr>
            </a:pPr>
            <a:r>
              <a:rPr lang="en-US" sz="2000" dirty="0"/>
              <a:t>What’s one thing you’d like to share with your peers in the next 60 minutes pertaining to participant placement into employment?</a:t>
            </a:r>
          </a:p>
        </p:txBody>
      </p:sp>
    </p:spTree>
    <p:extLst>
      <p:ext uri="{BB962C8B-B14F-4D97-AF65-F5344CB8AC3E}">
        <p14:creationId xmlns:p14="http://schemas.microsoft.com/office/powerpoint/2010/main" val="405925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2172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2400" dirty="0"/>
          </a:p>
          <a:p>
            <a:pPr lvl="0"/>
            <a:r>
              <a:rPr lang="en-US" sz="2400" dirty="0"/>
              <a:t>Learn concrete strategies for working with businesses to employ TechHire participants</a:t>
            </a:r>
          </a:p>
          <a:p>
            <a:pPr lvl="0"/>
            <a:r>
              <a:rPr lang="en-US" sz="2400" dirty="0"/>
              <a:t>Learn key programmatic fixes that better prepare participants for employment</a:t>
            </a:r>
          </a:p>
          <a:p>
            <a:pPr lvl="0"/>
            <a:r>
              <a:rPr lang="en-US" sz="2400" dirty="0"/>
              <a:t>Meet peers who can partner with you to refine your own approach to connecting participants with employment</a:t>
            </a:r>
          </a:p>
          <a:p>
            <a:pPr lvl="0">
              <a:lnSpc>
                <a:spcPct val="130000"/>
              </a:lnSpc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3&quot;&gt;&lt;property id=&quot;20148&quot; value=&quot;5&quot;/&gt;&lt;property id=&quot;20300&quot; value=&quot;Slide 1&quot;/&gt;&lt;property id=&quot;20307&quot; value=&quot;288&quot;/&gt;&lt;/object&gt;&lt;object type=&quot;3&quot; unique_id=&quot;10484&quot;&gt;&lt;property id=&quot;20148&quot; value=&quot;5&quot;/&gt;&lt;property id=&quot;20300&quot; value=&quot;Slide 3 - &amp;quot;H-1B TechHire Grants Webinar From Training to Working: Strategies to Support Employment Placement for TechHire Part&quot;/&gt;&lt;property id=&quot;20307&quot; value=&quot;289&quot;/&gt;&lt;/object&gt;&lt;object type=&quot;3&quot; unique_id=&quot;10485&quot;&gt;&lt;property id=&quot;20148&quot; value=&quot;5&quot;/&gt;&lt;property id=&quot;20300&quot; value=&quot;Slide 5&quot;/&gt;&lt;property id=&quot;20307&quot; value=&quot;280&quot;/&gt;&lt;/object&gt;&lt;object type=&quot;3&quot; unique_id=&quot;10487&quot;&gt;&lt;property id=&quot;20148&quot; value=&quot;5&quot;/&gt;&lt;property id=&quot;20300&quot; value=&quot;Slide 6&quot;/&gt;&lt;property id=&quot;20307&quot; value=&quot;274&quot;/&gt;&lt;/object&gt;&lt;object type=&quot;3&quot; unique_id=&quot;10488&quot;&gt;&lt;property id=&quot;20148&quot; value=&quot;5&quot;/&gt;&lt;property id=&quot;20300&quot; value=&quot;Slide 9&quot;/&gt;&lt;property id=&quot;20307&quot; value=&quot;286&quot;/&gt;&lt;/object&gt;&lt;object type=&quot;3&quot; unique_id=&quot;10489&quot;&gt;&lt;property id=&quot;20148&quot; value=&quot;5&quot;/&gt;&lt;property id=&quot;20300&quot; value=&quot;Slide 2&quot;/&gt;&lt;property id=&quot;20307&quot; value=&quot;272&quot;/&gt;&lt;/object&gt;&lt;object type=&quot;3&quot; unique_id=&quot;10492&quot;&gt;&lt;property id=&quot;20148&quot; value=&quot;5&quot;/&gt;&lt;property id=&quot;20300&quot; value=&quot;Slide 14 - &amp;quot;Montgomery Technical College&amp;quot;&quot;/&gt;&lt;property id=&quot;20307&quot; value=&quot;260&quot;/&gt;&lt;/object&gt;&lt;object type=&quot;3&quot; unique_id=&quot;10529&quot;&gt;&lt;property id=&quot;20148&quot; value=&quot;5&quot;/&gt;&lt;property id=&quot;20300&quot; value=&quot;Slide 4 - &amp;quot;Grantee Polling Question&amp;quot;&quot;/&gt;&lt;property id=&quot;20307&quot; value=&quot;290&quot;/&gt;&lt;/object&gt;&lt;object type=&quot;3&quot; unique_id=&quot;10530&quot;&gt;&lt;property id=&quot;20148&quot; value=&quot;5&quot;/&gt;&lt;property id=&quot;20300&quot; value=&quot;Slide 7&quot;/&gt;&lt;property id=&quot;20307&quot; value=&quot;338&quot;/&gt;&lt;/object&gt;&lt;object type=&quot;3&quot; unique_id=&quot;10531&quot;&gt;&lt;property id=&quot;20148&quot; value=&quot;5&quot;/&gt;&lt;property id=&quot;20300&quot; value=&quot;Slide 8 - &amp;quot;Let’s Chat: reflect and enter your thoughts into the chat box on the following two questions – be specific! &amp;quot;&quot;/&gt;&lt;property id=&quot;20307&quot; value=&quot;292&quot;/&gt;&lt;/object&gt;&lt;object type=&quot;3&quot; unique_id=&quot;10532&quot;&gt;&lt;property id=&quot;20148&quot; value=&quot;5&quot;/&gt;&lt;property id=&quot;20300&quot; value=&quot;Slide 10 - &amp;quot;Today’s Agenda&amp;quot;&quot;/&gt;&lt;property id=&quot;20307&quot; value=&quot;293&quot;/&gt;&lt;/object&gt;&lt;object type=&quot;3&quot; unique_id=&quot;10533&quot;&gt;&lt;property id=&quot;20148&quot; value=&quot;5&quot;/&gt;&lt;property id=&quot;20300&quot; value=&quot;Slide 11&quot;/&gt;&lt;property id=&quot;20307&quot; value=&quot;335&quot;/&gt;&lt;/object&gt;&lt;object type=&quot;3&quot; unique_id=&quot;10534&quot;&gt;&lt;property id=&quot;20148&quot; value=&quot;5&quot;/&gt;&lt;property id=&quot;20300&quot; value=&quot;Slide 12&quot;/&gt;&lt;property id=&quot;20307&quot; value=&quot;339&quot;/&gt;&lt;/object&gt;&lt;object type=&quot;3&quot; unique_id=&quot;10535&quot;&gt;&lt;property id=&quot;20148&quot; value=&quot;5&quot;/&gt;&lt;property id=&quot;20300&quot; value=&quot;Slide 13&quot;/&gt;&lt;property id=&quot;20307&quot; value=&quot;313&quot;/&gt;&lt;/object&gt;&lt;object type=&quot;3&quot; unique_id=&quot;10536&quot;&gt;&lt;property id=&quot;20148&quot; value=&quot;5&quot;/&gt;&lt;property id=&quot;20300&quot; value=&quot;Slide 15&quot;/&gt;&lt;property id=&quot;20307&quot; value=&quot;300&quot;/&gt;&lt;/object&gt;&lt;object type=&quot;3&quot; unique_id=&quot;10537&quot;&gt;&lt;property id=&quot;20148&quot; value=&quot;5&quot;/&gt;&lt;property id=&quot;20300&quot; value=&quot;Slide 16&quot;/&gt;&lt;property id=&quot;20307&quot; value=&quot;336&quot;/&gt;&lt;/object&gt;&lt;object type=&quot;3&quot; unique_id=&quot;10538&quot;&gt;&lt;property id=&quot;20148&quot; value=&quot;5&quot;/&gt;&lt;property id=&quot;20300&quot; value=&quot;Slide 17&quot;/&gt;&lt;property id=&quot;20307&quot; value=&quot;334&quot;/&gt;&lt;/object&gt;&lt;object type=&quot;3&quot; unique_id=&quot;10539&quot;&gt;&lt;property id=&quot;20148&quot; value=&quot;5&quot;/&gt;&lt;property id=&quot;20300&quot; value=&quot;Slide 18 - &amp;quot;Enter one word or phrase that springs to mind as  you reflect on your peers’ presentations today into the chat box&quot;/&gt;&lt;property id=&quot;20307&quot; value=&quot;318&quot;/&gt;&lt;/object&gt;&lt;object type=&quot;3&quot; unique_id=&quot;10540&quot;&gt;&lt;property id=&quot;20148&quot; value=&quot;5&quot;/&gt;&lt;property id=&quot;20300&quot; value=&quot;Slide 19 - &amp;quot;What two ideas that you heard today will you apply to your own project?&amp;quot;&quot;/&gt;&lt;property id=&quot;20307&quot; value=&quot;337&quot;/&gt;&lt;/object&gt;&lt;object type=&quot;3&quot; unique_id=&quot;10541&quot;&gt;&lt;property id=&quot;20148&quot; value=&quot;5&quot;/&gt;&lt;property id=&quot;20300&quot; value=&quot;Slide 20 - &amp;quot;Upcoming TA Next Steps&amp;quot;&quot;/&gt;&lt;property id=&quot;20307&quot; value=&quot;317&quot;/&gt;&lt;/object&gt;&lt;object type=&quot;3&quot; unique_id=&quot;10542&quot;&gt;&lt;property id=&quot;20148&quot; value=&quot;5&quot;/&gt;&lt;property id=&quot;20300&quot; value=&quot;Slide 21&quot;/&gt;&lt;property id=&quot;20307&quot; value=&quot;319&quot;/&gt;&lt;/object&gt;&lt;object type=&quot;3&quot; unique_id=&quot;10543&quot;&gt;&lt;property id=&quot;20148&quot; value=&quot;5&quot;/&gt;&lt;property id=&quot;20300&quot; value=&quot;Slide 22&quot;/&gt;&lt;property id=&quot;20307&quot; value=&quot;320&quot;/&gt;&lt;/object&gt;&lt;/object&gt;&lt;object type=&quot;8&quot; unique_id=&quot;10528&quot;&gt;&lt;/object&gt;&lt;/object&gt;&lt;/database&gt;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9704</TotalTime>
  <Words>558</Words>
  <Application>Microsoft Office PowerPoint</Application>
  <PresentationFormat>On-screen Show (4:3)</PresentationFormat>
  <Paragraphs>112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PowerPoint Presentation</vt:lpstr>
      <vt:lpstr>H-1B TechHire Grants Webinar From Training to Working: Strategies to Support Employment Placement for TechHire Participants </vt:lpstr>
      <vt:lpstr>Grantee Polling Question</vt:lpstr>
      <vt:lpstr>PowerPoint Presentation</vt:lpstr>
      <vt:lpstr>PowerPoint Presentation</vt:lpstr>
      <vt:lpstr>PowerPoint Presentation</vt:lpstr>
      <vt:lpstr>Let’s Chat: reflect and enter your thoughts into the chat box on the following two questions – be specific! </vt:lpstr>
      <vt:lpstr>PowerPoint Presentation</vt:lpstr>
      <vt:lpstr>Today’s Agenda</vt:lpstr>
      <vt:lpstr>PowerPoint Presentation</vt:lpstr>
      <vt:lpstr>PowerPoint Presentation</vt:lpstr>
      <vt:lpstr>PowerPoint Presentation</vt:lpstr>
      <vt:lpstr>Montgomery Technical College</vt:lpstr>
      <vt:lpstr>PowerPoint Presentation</vt:lpstr>
      <vt:lpstr>PowerPoint Presentation</vt:lpstr>
      <vt:lpstr>PowerPoint Presentation</vt:lpstr>
      <vt:lpstr>Enter one word or phrase that springs to mind as  you reflect on your peers’ presentations today into the chat box. </vt:lpstr>
      <vt:lpstr>What two ideas that you heard today will you apply to your own project?</vt:lpstr>
      <vt:lpstr>Upcoming TA 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306</cp:revision>
  <dcterms:created xsi:type="dcterms:W3CDTF">2017-06-21T17:13:53Z</dcterms:created>
  <dcterms:modified xsi:type="dcterms:W3CDTF">2019-01-30T21:43:20Z</dcterms:modified>
</cp:coreProperties>
</file>