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1" r:id="rId5"/>
  </p:sldMasterIdLst>
  <p:notesMasterIdLst>
    <p:notesMasterId r:id="rId25"/>
  </p:notesMasterIdLst>
  <p:sldIdLst>
    <p:sldId id="289" r:id="rId6"/>
    <p:sldId id="312" r:id="rId7"/>
    <p:sldId id="317" r:id="rId8"/>
    <p:sldId id="311" r:id="rId9"/>
    <p:sldId id="314" r:id="rId10"/>
    <p:sldId id="290" r:id="rId11"/>
    <p:sldId id="295" r:id="rId12"/>
    <p:sldId id="259" r:id="rId13"/>
    <p:sldId id="298" r:id="rId14"/>
    <p:sldId id="299" r:id="rId15"/>
    <p:sldId id="300" r:id="rId16"/>
    <p:sldId id="291" r:id="rId17"/>
    <p:sldId id="307" r:id="rId18"/>
    <p:sldId id="296" r:id="rId19"/>
    <p:sldId id="306" r:id="rId20"/>
    <p:sldId id="260" r:id="rId21"/>
    <p:sldId id="309" r:id="rId22"/>
    <p:sldId id="310" r:id="rId23"/>
    <p:sldId id="316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, Toquir - ETA" initials="AT-E" lastIdx="1" clrIdx="0">
    <p:extLst/>
  </p:cmAuthor>
  <p:cmAuthor id="2" name="Eckenroth, Christina - ETA" initials="EC-E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01" autoAdjust="0"/>
    <p:restoredTop sz="98698" autoAdjust="0"/>
  </p:normalViewPr>
  <p:slideViewPr>
    <p:cSldViewPr snapToGrid="0">
      <p:cViewPr varScale="1">
        <p:scale>
          <a:sx n="86" d="100"/>
          <a:sy n="86" d="100"/>
        </p:scale>
        <p:origin x="16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2/4/2019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/>
              <a:t>Month ##,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AC0728C-1BAF-4DEF-8A4E-787FBD93D88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Moderator: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ACE65D-AD26-4F9E-8533-BEBF4A18AF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5DDDA1-F01C-47F3-BC0B-F2112F9EC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5B5064-49AD-4B7D-B0B5-D20847C6CE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BE31CD-24A1-401D-85E2-F858B63C8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Today’s Objectives: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5988F-9C1C-46E7-AC6C-635EECE89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C0A95A-B064-4CB3-95D8-7744BD9B9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9AC325-244F-435D-9653-4A957AE08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B19CC3-78D1-4823-AA94-42CE1A2FAD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59254D-5AD8-4E34-A2CC-33E2C72A59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Contact Information: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F7BF8F-11B6-430F-81BA-77788193AA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9912A-062B-43A9-A75A-E1516C830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9AD7B7-E323-4769-BA63-FD454CC2AB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“Layout” button right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next to the 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 for standard content slide material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 dirty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8DDF5DF-A67E-4030-9765-052EDAE7DA4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59101" y="2105653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37637" y="2126917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2DE780-F959-4632-ABB0-B9B0A0279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75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Save the Date: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5F56BA-BFF5-452E-AC46-84A3E2D2E1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out Roo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 dirty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4CD24E-D0E9-4AB5-954D-680ED5725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 dirty="0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636507"/>
            <a:ext cx="8295970" cy="5656619"/>
          </a:xfrm>
          <a:prstGeom prst="rect">
            <a:avLst/>
          </a:prstGeom>
          <a:effectLst>
            <a:innerShdw blurRad="63500" dist="25400" dir="18900000">
              <a:schemeClr val="accent1">
                <a:lumMod val="50000"/>
                <a:alpha val="50000"/>
              </a:schemeClr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56551-24A2-43E2-BF98-001423BA5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316466-F621-4A1F-9726-E327A75E6F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 dirty="0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427305-73F8-4872-B6FE-F6347A31D8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DF5220-72FB-47A6-A768-98013FE28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414BDA-3A31-4523-8AD9-F9C2543B56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4BAE9-7B64-48CD-9054-9CEB4EC62F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0170F9-4236-43AE-9CC0-6310E6E533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1D711-4494-4CA9-8A61-93C272AED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426FC-4B07-4648-B8C8-01B829A566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D52972-05A6-49D3-BA03-654D8ADA57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AE54934-1211-4734-847A-2BFA4EF78654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  <p:sldLayoutId id="2147483705" r:id="rId22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1EBD1A-A50A-487F-A81C-006BA99B9E0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F54E9F-EE23-4326-AFBD-5DC41FCD0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112" y="2378894"/>
            <a:ext cx="5421089" cy="1583871"/>
          </a:xfrm>
        </p:spPr>
        <p:txBody>
          <a:bodyPr>
            <a:normAutofit fontScale="90000"/>
          </a:bodyPr>
          <a:lstStyle/>
          <a:p>
            <a:pPr lvl="2"/>
            <a:r>
              <a:rPr lang="en-US" sz="1900" b="1" dirty="0">
                <a:solidFill>
                  <a:schemeClr val="tx1"/>
                </a:solidFill>
              </a:rPr>
              <a:t>An Overview of the Guidance for Validating Jointly Required Performance Data Submitted under the </a:t>
            </a:r>
            <a:r>
              <a:rPr lang="en-US" sz="1900" b="1" i="1" dirty="0">
                <a:solidFill>
                  <a:schemeClr val="tx1"/>
                </a:solidFill>
              </a:rPr>
              <a:t>Workforce Innovation and Opportunity Act </a:t>
            </a:r>
            <a:r>
              <a:rPr lang="en-US" sz="1900" b="1" dirty="0">
                <a:solidFill>
                  <a:schemeClr val="tx1"/>
                </a:solidFill>
              </a:rPr>
              <a:t>(</a:t>
            </a:r>
            <a:r>
              <a:rPr lang="en-US" sz="1900" b="1" i="1" dirty="0">
                <a:solidFill>
                  <a:schemeClr val="tx1"/>
                </a:solidFill>
              </a:rPr>
              <a:t>WIOA</a:t>
            </a:r>
            <a:r>
              <a:rPr lang="en-US" sz="1900" b="1" dirty="0">
                <a:solidFill>
                  <a:schemeClr val="tx1"/>
                </a:solidFill>
              </a:rPr>
              <a:t>)</a:t>
            </a:r>
            <a:br>
              <a:rPr lang="en-US" sz="1600" b="1" dirty="0">
                <a:solidFill>
                  <a:schemeClr val="tx1"/>
                </a:solidFill>
              </a:rPr>
            </a:b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February 6, 2019</a:t>
            </a:r>
            <a:br>
              <a:rPr lang="en-US" sz="1400" b="1" dirty="0">
                <a:solidFill>
                  <a:schemeClr val="tx1"/>
                </a:solidFill>
              </a:rPr>
            </a:br>
            <a:br>
              <a:rPr lang="en-US" sz="1400" dirty="0">
                <a:solidFill>
                  <a:schemeClr val="tx1"/>
                </a:solidFill>
              </a:rPr>
            </a:b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John.LeMaster\AppData\Local\Microsoft\Windows\Temporary Internet Files\Content.IE5\JSWGO49T\observacion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64" y="3415574"/>
            <a:ext cx="1920240" cy="20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3138" y="1280713"/>
            <a:ext cx="802739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Technical Assistance 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112" y="3962765"/>
            <a:ext cx="3350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Employment and Training Administration</a:t>
            </a:r>
            <a:br>
              <a:rPr lang="en-US" sz="1000" b="1" dirty="0"/>
            </a:br>
            <a:r>
              <a:rPr lang="en-US" sz="1000" b="1" dirty="0"/>
              <a:t>U.S. Department of Labor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751112" y="4436654"/>
            <a:ext cx="3212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Rehabilitation Services Administration</a:t>
            </a:r>
            <a:br>
              <a:rPr lang="en-US" sz="1000" b="1" dirty="0"/>
            </a:br>
            <a:r>
              <a:rPr lang="en-US" sz="1000" b="1" dirty="0"/>
              <a:t>U.S. Department of Education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51112" y="4910543"/>
            <a:ext cx="398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Office of Career, Technical, and Adult Education </a:t>
            </a:r>
            <a:br>
              <a:rPr lang="en-US" sz="1000" b="1" dirty="0"/>
            </a:br>
            <a:r>
              <a:rPr lang="en-US" sz="1000" b="1" dirty="0"/>
              <a:t>U.S. Department of Education</a:t>
            </a:r>
            <a:endParaRPr lang="en-US" sz="1000" dirty="0"/>
          </a:p>
        </p:txBody>
      </p:sp>
      <p:pic>
        <p:nvPicPr>
          <p:cNvPr id="1027" name="Picture 3" descr="C:\Users\John.LeMaster\AppData\Local\Microsoft\Windows\Temporary Internet Files\Content.IE5\JSWGO49T\Seal_of_the_United_States_Department_of_Labor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21" y="446875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John.LeMaster\AppData\Local\Microsoft\Windows\Temporary Internet Files\Content.IE5\JSWGO49T\dept_of_ed_sm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32" y="4468753"/>
            <a:ext cx="934439" cy="9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0628F2-8A13-4294-829C-31B7FC840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36" y="613775"/>
            <a:ext cx="8251435" cy="126827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Data Validation Procedures include?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25787"/>
            <a:ext cx="5159830" cy="3789264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review</a:t>
            </a:r>
            <a:r>
              <a:rPr lang="en-US" sz="2000" dirty="0"/>
              <a:t> of program data (e.g., quarterly) for errors, missing data, out-of-range values, and anomalies.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Documentation</a:t>
            </a:r>
            <a:r>
              <a:rPr lang="en-US" sz="2000" dirty="0"/>
              <a:t> that missing and erroneous data identified during the review process have been corrected.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assessment</a:t>
            </a:r>
            <a:r>
              <a:rPr lang="en-US" sz="2000" dirty="0"/>
              <a:t> of the effectiveness of the data validation process (e.g., at least annually) and revisions to that process as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7" name="Picture 3" descr="C:\Users\John.LeMaster\AppData\Local\Microsoft\Windows\Temporary Internet Files\Content.IE5\2D8APDXB\missing-pie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881" y="2645229"/>
            <a:ext cx="3044190" cy="228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DF747E-D3D0-4253-9FCE-8F222ED75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813" y="577398"/>
            <a:ext cx="7102929" cy="105156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and Optional </a:t>
            </a:r>
            <a:b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0615"/>
            <a:ext cx="4931229" cy="4406348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States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</a:t>
            </a:r>
            <a:r>
              <a:rPr lang="en-US" sz="2000" dirty="0"/>
              <a:t> include regular data element validation through core program monitoring on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common data elements</a:t>
            </a:r>
            <a:r>
              <a:rPr lang="en-US" sz="2000" dirty="0"/>
              <a:t> in the joint </a:t>
            </a:r>
            <a:r>
              <a:rPr lang="en-US" sz="2000" i="1" dirty="0"/>
              <a:t>WIOA</a:t>
            </a:r>
            <a:r>
              <a:rPr lang="en-US" sz="2000" dirty="0"/>
              <a:t> Participant Individual Record Layout (PIRL) which are listed in Attachment I of the guidance.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States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</a:t>
            </a:r>
            <a:r>
              <a:rPr lang="en-US" sz="2000" dirty="0"/>
              <a:t>: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Maintain supporting documentation for program-specific data elements not included in this joint guidance.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Conduct additional source document validation on more data elements.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Require additional source documentation in their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172" name="Picture 4" descr="C:\Users\John.LeMaster\AppData\Local\Microsoft\Windows\Temporary Internet Files\Content.IE5\2D8APDXB\Puzzle-Pieces-e13612549169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348" y="2653336"/>
            <a:ext cx="34051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40B85-052B-4152-AF6E-2C9F01499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69" y="304393"/>
            <a:ext cx="7955280" cy="105156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Common Data Elements Require Source Documentation?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88972"/>
            <a:ext cx="7955280" cy="5062892"/>
          </a:xfrm>
        </p:spPr>
        <p:txBody>
          <a:bodyPr numCol="2" spcCol="274320">
            <a:noAutofit/>
          </a:bodyPr>
          <a:lstStyle/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of Program Entry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of Program Exit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Other Reasons for Exit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Type of Training Service #1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Type of Training Service #2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Type of Training Service #3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Participated in Postsecondary Education During Program Participation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Enrolled in Secondary Education Program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Enrolled in Post Exit Education or Training Program Leading to a Recognized Postsecondary Credential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Employed in 1st Quarter After Exit Quarter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Employed in 2nd Quarter After Exit Quarter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Employed in 3rd Quarter After Exit Quarter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Employed in 4th Quarter After Exit Quarter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Wages 2nd Quarter After Exit Quarter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Type of Recognized Credential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Attained Recognized Credential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of Most Recent Measurable Skill Gains:  Educational Functioning Level (EFL)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of Most Recent Measurable Skill Gains:  Postsecondary Transcript/Report Card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of Most Recent Measurable Skill Gains:  Secondary Transcript/Report Card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of Most Recent Measurable Skill Gains:  Training Milestone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of Most Recent Measurable Skill Gains:   Skills Progression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Date Enrolled During Program Participation in an Education or Training Program Leading to a Recognized Postsecondary Credential or Employment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Youth 2nd Quarter Placement (Title I)</a:t>
            </a:r>
          </a:p>
          <a:p>
            <a:pPr marL="285750" indent="-285750">
              <a:buClrTx/>
              <a:buFont typeface="+mj-lt"/>
              <a:buAutoNum type="arabicPeriod"/>
            </a:pPr>
            <a:r>
              <a:rPr lang="en-US" sz="1000" b="1" dirty="0"/>
              <a:t>Youth 4th Quarter Placement (Title 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220" name="Picture 4" descr="C:\Users\John.LeMaster\AppData\Local\Microsoft\Windows\Temporary Internet Files\Content.IE5\2D8APDXB\check-lis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62" y="2198916"/>
            <a:ext cx="1300163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John.LeMaster\AppData\Local\Microsoft\Windows\Temporary Internet Files\Content.IE5\SO2QDM4H\160px-Documents-small.sv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979" y="129437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CDBBAD-B260-441D-AA03-5CA8555CFB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08" y="136525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7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556089" y="775606"/>
            <a:ext cx="7955280" cy="10940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Documentation Example #1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of Program Exit</a:t>
            </a: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6D636C-90A3-4979-BA37-BAB384B221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03539" y="5447548"/>
            <a:ext cx="49102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State program may choose any of the source documents listed, as appropriate.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" y="2445204"/>
            <a:ext cx="832246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858000" y="2302329"/>
            <a:ext cx="2041072" cy="18859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5" descr="C:\Users\John.LeMaster\AppData\Local\Microsoft\Windows\Temporary Internet Files\Content.IE5\CL1AZE2V\mystica-Arrow-set-Happy-Left-Right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2368">
            <a:off x="5013086" y="3955779"/>
            <a:ext cx="1898609" cy="14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6089" y="775606"/>
            <a:ext cx="7955280" cy="10940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Documentation Example #2</a:t>
            </a:r>
            <a:b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Employed in the 2</a:t>
            </a:r>
            <a:r>
              <a:rPr lang="en-US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Quarter after Exit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" y="2454048"/>
            <a:ext cx="8365331" cy="282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923314" y="2374103"/>
            <a:ext cx="2041072" cy="30371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45" name="Picture 5" descr="C:\Users\John.LeMaster\AppData\Local\Microsoft\Windows\Temporary Internet Files\Content.IE5\CL1AZE2V\mystica-Arrow-set-Happy-Left-Right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3865">
            <a:off x="4910386" y="4208445"/>
            <a:ext cx="1898609" cy="14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78069" y="5695052"/>
            <a:ext cx="49102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State program may choose any of the source documents listed, as appropriate.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A336DD-152B-4179-9A50-E33FD66E0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556089" y="538619"/>
            <a:ext cx="7955280" cy="1616751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Documentation Example #3</a:t>
            </a:r>
            <a:b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of Most Recent Measurable Skill Gains:  Educational Functioning Level (EFL)</a:t>
            </a:r>
          </a:p>
        </p:txBody>
      </p:sp>
      <p:sp>
        <p:nvSpPr>
          <p:cNvPr id="12" name="Slide Number Placeholder 6"/>
          <p:cNvSpPr txBox="1">
            <a:spLocks/>
          </p:cNvSpPr>
          <p:nvPr/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6D636C-90A3-4979-BA37-BAB384B221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" y="2545217"/>
            <a:ext cx="8315325" cy="169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923314" y="2374104"/>
            <a:ext cx="2041072" cy="2042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5" descr="C:\Users\John.LeMaster\AppData\Local\Microsoft\Windows\Temporary Internet Files\Content.IE5\CL1AZE2V\mystica-Arrow-set-Happy-Left-Right-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0568">
            <a:off x="5013083" y="4047330"/>
            <a:ext cx="1898609" cy="14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78070" y="5496378"/>
            <a:ext cx="491020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The State program may choose any of the source documents listed,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25215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0" y="475990"/>
            <a:ext cx="8340547" cy="91439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Validation – Federal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21" y="1703540"/>
            <a:ext cx="5225144" cy="4146115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000" dirty="0"/>
              <a:t>ETA, RSA, and OCTAE will review data validation procedures of State agencies, in accordance with established procedures.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2000" dirty="0"/>
              <a:t>Federal reviews may include: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Review of state agency policies, procedures, protocols, training, and their deployment.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Review of reporting and validation process, including state data systems.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</a:rPr>
              <a:t>Review of the state agency’s data validation methodology.</a:t>
            </a:r>
            <a:endParaRPr lang="en-US" dirty="0"/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195" name="Picture 3" descr="C:\Users\John.LeMaster\AppData\Local\Microsoft\Windows\Temporary Internet Files\Content.IE5\JSWGO49T\training_ico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47" y="235947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44AA6-83BA-4D4F-A064-16F13CC76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5" y="210097"/>
            <a:ext cx="8100288" cy="86714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Sharing and Discussion</a:t>
            </a:r>
            <a:b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(Please enter your responses in the chat box. 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790" y="1239442"/>
            <a:ext cx="5633358" cy="5046563"/>
          </a:xfrm>
        </p:spPr>
        <p:txBody>
          <a:bodyPr>
            <a:no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altLang="en-US" sz="1600" b="1" dirty="0"/>
              <a:t>Do you have written procedures for data validation in your State?  </a:t>
            </a:r>
            <a:r>
              <a:rPr lang="en-US" sz="1600" b="1" dirty="0"/>
              <a:t>How have you adapted those procedures, based on your experience in implementing them?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b="1" dirty="0"/>
              <a:t>Does your State agency conduct regular data validation training for appropriate program staff?  If so, how often?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b="1" dirty="0"/>
              <a:t>What are your State agency’s monitoring protocols to ensure that program staff are following the written data validation procedures?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b="1" dirty="0"/>
              <a:t>How does your State agency review program data for errors, missing data, out-of-range values, and anomalies?  Who does that in your program?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b="1" dirty="0"/>
              <a:t>How do you regularly assess the effectiveness of your State agency’s data validation process?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600" b="1" dirty="0"/>
              <a:t>What challenges do you see for implementing data validation procedures in the future?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318" name="Picture 6" descr="C:\Users\John.LeMaster\AppData\Local\Microsoft\Windows\Temporary Internet Files\Content.IE5\SO2QDM4H\round_table_illo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442" y="3268640"/>
            <a:ext cx="29337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hn.LeMaster\AppData\Local\Microsoft\Windows\Temporary Internet Files\Content.IE5\2D8APDXB\Internet-group-chat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90" y="121919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3B83D-127F-4008-B25F-6D5A2F021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818" y="868250"/>
            <a:ext cx="6180365" cy="1204414"/>
          </a:xfrm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30" descr="C:\Users\john.lemaster\AppData\Local\Microsoft\Windows\Temporary Internet Files\Content.IE5\Y3OTPR5E\MC90032673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7894" y="2824162"/>
            <a:ext cx="2728913" cy="12096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4" descr="C:\Users\john.lemaster\AppData\Local\Microsoft\Windows\Temporary Internet Files\Content.IE5\LEP3YELQ\MC90038352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6964" y="2376317"/>
            <a:ext cx="1651000" cy="18208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1" descr="C:\Users\john.lemaster\AppData\Local\Microsoft\Windows\Temporary Internet Files\Content.IE5\AAZAC5D5\MC90007883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7964" y="4197180"/>
            <a:ext cx="1906587" cy="191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7165F-C8AD-41CA-9794-70585C2A4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16" y="851770"/>
            <a:ext cx="6873369" cy="1200493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 free to contact us!  We’re here to help!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80348" y="3516960"/>
            <a:ext cx="2783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ETA</a:t>
            </a:r>
          </a:p>
          <a:p>
            <a:pPr algn="ctr"/>
            <a:r>
              <a:rPr lang="en-US" b="1" dirty="0"/>
              <a:t>ETAperforms@dol.gov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4016" y="3516959"/>
            <a:ext cx="1719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OCTAE</a:t>
            </a:r>
          </a:p>
          <a:p>
            <a:pPr algn="ctr"/>
            <a:r>
              <a:rPr lang="en-US" b="1" dirty="0"/>
              <a:t>NRS@ed.gov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962" y="3516958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RSA</a:t>
            </a:r>
          </a:p>
          <a:p>
            <a:pPr algn="ctr"/>
            <a:r>
              <a:rPr lang="en-US" b="1" dirty="0"/>
              <a:t>RSAData@ed.gov</a:t>
            </a:r>
          </a:p>
        </p:txBody>
      </p:sp>
      <p:pic>
        <p:nvPicPr>
          <p:cNvPr id="3074" name="Picture 2" descr="C:\Users\John.LeMaster\AppData\Local\Microsoft\Windows\Temporary Internet Files\Content.IE5\2D8APDXB\customer-servic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2240250"/>
            <a:ext cx="1101725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ohn.LeMaster\AppData\Local\Microsoft\Windows\Temporary Internet Files\Content.IE5\2D8APDXB\thank-you-smiley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850" y="4515028"/>
            <a:ext cx="1980300" cy="18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1CFEB7-D688-4FB5-850E-4F28755F7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8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2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8234"/>
          <a:stretch>
            <a:fillRect/>
          </a:stretch>
        </p:blipFill>
        <p:spPr>
          <a:xfrm>
            <a:off x="1840859" y="2539081"/>
            <a:ext cx="1573420" cy="1818203"/>
          </a:xfr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4147" y="2397826"/>
            <a:ext cx="4430980" cy="23431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Christina Eckenroth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tx1"/>
                </a:solidFill>
              </a:rPr>
              <a:t>Chief, Division of Workforce Investment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Employment and Training Administration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dirty="0"/>
              <a:t>U.S.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26840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3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C4A4C43-9D9E-4AEC-B6F4-D7F125677847}"/>
              </a:ext>
            </a:extLst>
          </p:cNvPr>
          <p:cNvSpPr txBox="1">
            <a:spLocks/>
          </p:cNvSpPr>
          <p:nvPr/>
        </p:nvSpPr>
        <p:spPr>
          <a:xfrm>
            <a:off x="4007814" y="2803702"/>
            <a:ext cx="4336086" cy="1556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Toquir Ahmed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dirty="0">
                <a:solidFill>
                  <a:schemeClr val="tx1"/>
                </a:solidFill>
              </a:rPr>
              <a:t>Workforce Analyst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Employment and Training Administration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U.S. Department of Labor</a:t>
            </a:r>
          </a:p>
        </p:txBody>
      </p:sp>
      <p:pic>
        <p:nvPicPr>
          <p:cNvPr id="6" name="Picture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>
          <a:xfrm>
            <a:off x="1801585" y="2562824"/>
            <a:ext cx="1572768" cy="1797185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17935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4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94614" y="2733798"/>
            <a:ext cx="5006168" cy="18182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Christopher Pope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600" i="1" dirty="0">
                <a:solidFill>
                  <a:schemeClr val="tx1"/>
                </a:solidFill>
              </a:rPr>
              <a:t>WIOA </a:t>
            </a:r>
            <a:r>
              <a:rPr lang="en-US" sz="1600" dirty="0">
                <a:solidFill>
                  <a:schemeClr val="tx1"/>
                </a:solidFill>
              </a:rPr>
              <a:t>Implementation Team Facilitator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/>
              <a:t>Rehabilitation Services Administration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/>
              <a:t>U.S. Department of Education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34" y="2562346"/>
            <a:ext cx="1387735" cy="2330783"/>
          </a:xfrm>
        </p:spPr>
      </p:pic>
    </p:spTree>
    <p:extLst>
      <p:ext uri="{BB962C8B-B14F-4D97-AF65-F5344CB8AC3E}">
        <p14:creationId xmlns:p14="http://schemas.microsoft.com/office/powerpoint/2010/main" val="175391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>
                <a:solidFill>
                  <a:srgbClr val="303030">
                    <a:lumMod val="75000"/>
                    <a:lumOff val="25000"/>
                  </a:srgbClr>
                </a:solidFill>
              </a:rPr>
              <a:pPr/>
              <a:t>5</a:t>
            </a:fld>
            <a:endParaRPr lang="en-US" dirty="0">
              <a:solidFill>
                <a:srgbClr val="30303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271256A7-54C8-4105-A6C4-47BF54044923}"/>
              </a:ext>
            </a:extLst>
          </p:cNvPr>
          <p:cNvSpPr txBox="1">
            <a:spLocks/>
          </p:cNvSpPr>
          <p:nvPr/>
        </p:nvSpPr>
        <p:spPr>
          <a:xfrm>
            <a:off x="3804555" y="2665722"/>
            <a:ext cx="4947557" cy="1818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2"/>
              </a:buClr>
              <a:buFont typeface="Wingdings 2" panose="05020102010507070707" pitchFamily="18" charset="2"/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Wingdings 3" panose="05040102010807070707" pitchFamily="18" charset="2"/>
              <a:buNone/>
              <a:defRPr sz="2000" i="1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57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36576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8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11680" indent="-18288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3" panose="05040102010807070707" pitchFamily="18" charset="2"/>
              <a:buChar char="ê"/>
              <a:defRPr sz="1800" kern="1200">
                <a:solidFill>
                  <a:schemeClr val="accent3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Jay LeMaster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dirty="0">
                <a:solidFill>
                  <a:schemeClr val="tx1"/>
                </a:solidFill>
              </a:rPr>
              <a:t>Education Program Supervisor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Office of Career, Technical, and Adult Education 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700" dirty="0"/>
              <a:t>U.S. Department of Education</a:t>
            </a: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8" r="8648"/>
          <a:stretch>
            <a:fillRect/>
          </a:stretch>
        </p:blipFill>
        <p:spPr>
          <a:xfrm>
            <a:off x="1827003" y="2665723"/>
            <a:ext cx="1573420" cy="1818203"/>
          </a:xfrm>
          <a:prstGeom prst="rect">
            <a:avLst/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957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5608" y="883692"/>
            <a:ext cx="3045279" cy="583929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22188-D1D2-45BA-AC90-706C412C9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9" y="1827765"/>
            <a:ext cx="7698921" cy="4189314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Joint Data Validation Guidance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WIOA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116(d)(5) </a:t>
            </a:r>
            <a:r>
              <a:rPr lang="en-US" sz="1800" dirty="0">
                <a:solidFill>
                  <a:schemeClr val="tx1"/>
                </a:solidFill>
              </a:rPr>
              <a:t>requires the States to establish procedures, consistent with guidelines issued by the Departments to ensure that the data reported is valid and reliable.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These 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 were developed jointly</a:t>
            </a:r>
            <a:r>
              <a:rPr lang="en-US" sz="1800" dirty="0">
                <a:solidFill>
                  <a:schemeClr val="tx1"/>
                </a:solidFill>
              </a:rPr>
              <a:t> between the Department of Education (ED) and Labor (DOL). </a:t>
            </a:r>
          </a:p>
          <a:p>
            <a:pPr lvl="2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Workgroup representing three core programs – Employment and Training Administration (ETA), Office of Career, Technical, and Adult Education (OCTAE), and Rehabilitation Services Administration (RSA)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b="1" dirty="0"/>
              <a:t>DOL Specific Guidance</a:t>
            </a:r>
            <a:endParaRPr lang="en-US" sz="2000" dirty="0"/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DOL will issue guidance specifically for DOL programs. It is currently being developed. </a:t>
            </a:r>
          </a:p>
        </p:txBody>
      </p:sp>
      <p:pic>
        <p:nvPicPr>
          <p:cNvPr id="2053" name="Picture 5" descr="C:\Users\John.LeMaster\AppData\Local\Microsoft\Windows\Temporary Internet Files\Content.IE5\2D8APDXB\smiley_reading_boo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506" y="673554"/>
            <a:ext cx="1680210" cy="138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BB647-05CC-4618-B97A-4AC1EF9F6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964" y="544741"/>
            <a:ext cx="7955280" cy="74521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573" y="1730830"/>
            <a:ext cx="7048706" cy="4286250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Prior to </a:t>
            </a:r>
            <a:r>
              <a:rPr lang="en-US" sz="2000" i="1" dirty="0"/>
              <a:t>WIOA</a:t>
            </a:r>
            <a:r>
              <a:rPr lang="en-US" sz="2000" dirty="0"/>
              <a:t>, ETA, RSA, and OCTAE had separate mechanisms for ensuring data reported by State agencies is valid and reliable.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Clarification about this guidance: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specific statistical validation methodology</a:t>
            </a:r>
            <a:r>
              <a:rPr lang="en-US" sz="2000" dirty="0">
                <a:solidFill>
                  <a:schemeClr val="tx1"/>
                </a:solidFill>
              </a:rPr>
              <a:t> provided by Federal agencies (e.g. No performance report as in the past for DOL programs.  However, reports on aspects of processes or about other issues may be required.)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specific data validation software</a:t>
            </a:r>
            <a:r>
              <a:rPr lang="en-US" sz="2000" dirty="0">
                <a:solidFill>
                  <a:schemeClr val="tx1"/>
                </a:solidFill>
              </a:rPr>
              <a:t> identified or required.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This guidance sets parameters for ensuring data quality consistent with the Departments’ guidelines to assist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agencies </a:t>
            </a: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their own data validation procedures</a:t>
            </a:r>
            <a:r>
              <a:rPr lang="en-US" sz="2000" dirty="0">
                <a:solidFill>
                  <a:schemeClr val="tx1"/>
                </a:solidFill>
              </a:rPr>
              <a:t> as required by </a:t>
            </a:r>
            <a:r>
              <a:rPr lang="en-US" sz="2000" i="1" dirty="0">
                <a:solidFill>
                  <a:schemeClr val="tx1"/>
                </a:solidFill>
              </a:rPr>
              <a:t>section 116(d)(5)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i="1" dirty="0">
                <a:solidFill>
                  <a:schemeClr val="tx1"/>
                </a:solidFill>
              </a:rPr>
              <a:t>WIOA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5" name="Picture 3" descr="C:\Users\John.LeMaster\AppData\Local\Microsoft\Windows\Temporary Internet Files\Content.IE5\CL1AZE2V\student_presentin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84" y="404589"/>
            <a:ext cx="1752121" cy="247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F28FC-CE87-4294-A3B4-2CE7B5760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2" y="551145"/>
            <a:ext cx="6854866" cy="130214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Purpose of Data Validation?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95995" y="2067605"/>
            <a:ext cx="5119005" cy="419644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verify </a:t>
            </a:r>
            <a:r>
              <a:rPr lang="en-US" sz="2000" dirty="0"/>
              <a:t>that the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data </a:t>
            </a:r>
            <a:r>
              <a:rPr lang="en-US" sz="2000" dirty="0"/>
              <a:t>reported by States to the Departments are valid, accurate, reliable, and comparable across programs.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anomalies</a:t>
            </a:r>
            <a:r>
              <a:rPr lang="en-US" sz="2000" dirty="0"/>
              <a:t> in the data and resolve issues that may cause inaccurate reporting.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 source documentation </a:t>
            </a:r>
            <a:r>
              <a:rPr lang="en-US" sz="2000" dirty="0"/>
              <a:t>required for common data elements.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To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program performance accountability</a:t>
            </a:r>
            <a:r>
              <a:rPr lang="en-US" sz="2000" dirty="0"/>
              <a:t> through the results of data validation efforts.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102" name="Picture 6" descr="C:\Users\John.LeMaster\AppData\Local\Microsoft\Windows\Temporary Internet Files\Content.IE5\SO2QDM4H\ascending-graph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64" y="2880463"/>
            <a:ext cx="3048000" cy="203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E079C3-DEE2-430A-99D2-2A7558C1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01" y="288099"/>
            <a:ext cx="7215766" cy="138421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must Data Validation Procedures include?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322" y="1958393"/>
            <a:ext cx="5363936" cy="4406348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procedures</a:t>
            </a:r>
            <a:r>
              <a:rPr lang="en-US" sz="2000" dirty="0"/>
              <a:t> for data validation that contain a description of the process for identifying and correcting errors or missing data, which may include electronic data checks.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Regular data validation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en-US" sz="2000" dirty="0"/>
              <a:t> for appropriate program staff ( e.g., at least annually).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 protocols</a:t>
            </a:r>
            <a:r>
              <a:rPr lang="en-US" sz="2000" dirty="0"/>
              <a:t> to ensure that program staff are following the written data validation procedures and take appropriate corrective action if those procedures are not being followed.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3" name="Picture 3" descr="C:\Users\John.LeMaster\AppData\Local\Microsoft\Windows\Temporary Internet Files\Content.IE5\CL1AZE2V\Computer%20Lab_0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41" y="3729719"/>
            <a:ext cx="31813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John.LeMaster\AppData\Local\Microsoft\Windows\Temporary Internet Files\Content.IE5\SO2QDM4H\book-30752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7" y="1672318"/>
            <a:ext cx="161210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07B98F-4BC7-4CCB-BF69-161D6577CB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6330892"/>
            <a:ext cx="1277484" cy="4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2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n Overview of the Guidance for Validating Jointly Required Performance Data Submitted under the Workforce Innovati&quot;/&gt;&lt;property id=&quot;20307&quot; value=&quot;289&quot;/&gt;&lt;/object&gt;&lt;object type=&quot;3&quot; unique_id=&quot;10004&quot;&gt;&lt;property id=&quot;20148&quot; value=&quot;5&quot;/&gt;&lt;property id=&quot;20300&quot; value=&quot;Slide 2&quot;/&gt;&lt;property id=&quot;20307&quot; value=&quot;312&quot;/&gt;&lt;/object&gt;&lt;object type=&quot;3&quot; unique_id=&quot;10005&quot;&gt;&lt;property id=&quot;20148&quot; value=&quot;5&quot;/&gt;&lt;property id=&quot;20300&quot; value=&quot;Slide 3&quot;/&gt;&lt;property id=&quot;20307&quot; value=&quot;317&quot;/&gt;&lt;/object&gt;&lt;object type=&quot;3&quot; unique_id=&quot;10006&quot;&gt;&lt;property id=&quot;20148&quot; value=&quot;5&quot;/&gt;&lt;property id=&quot;20300&quot; value=&quot;Slide 4&quot;/&gt;&lt;property id=&quot;20307&quot; value=&quot;311&quot;/&gt;&lt;/object&gt;&lt;object type=&quot;3&quot; unique_id=&quot;10007&quot;&gt;&lt;property id=&quot;20148&quot; value=&quot;5&quot;/&gt;&lt;property id=&quot;20300&quot; value=&quot;Slide 5&quot;/&gt;&lt;property id=&quot;20307&quot; value=&quot;314&quot;/&gt;&lt;/object&gt;&lt;object type=&quot;3&quot; unique_id=&quot;10008&quot;&gt;&lt;property id=&quot;20148&quot; value=&quot;5&quot;/&gt;&lt;property id=&quot;20300&quot; value=&quot;Slide 6 - &amp;quot;Overview&amp;quot;&quot;/&gt;&lt;property id=&quot;20307&quot; value=&quot;290&quot;/&gt;&lt;/object&gt;&lt;object type=&quot;3&quot; unique_id=&quot;10009&quot;&gt;&lt;property id=&quot;20148&quot; value=&quot;5&quot;/&gt;&lt;property id=&quot;20300&quot; value=&quot;Slide 7 - &amp;quot;Background&amp;quot;&quot;/&gt;&lt;property id=&quot;20307&quot; value=&quot;295&quot;/&gt;&lt;/object&gt;&lt;object type=&quot;3&quot; unique_id=&quot;10010&quot;&gt;&lt;property id=&quot;20148&quot; value=&quot;5&quot;/&gt;&lt;property id=&quot;20300&quot; value=&quot;Slide 8 - &amp;quot;What is the Purpose of Data Validation?&amp;quot;&quot;/&gt;&lt;property id=&quot;20307&quot; value=&quot;259&quot;/&gt;&lt;/object&gt;&lt;object type=&quot;3&quot; unique_id=&quot;10011&quot;&gt;&lt;property id=&quot;20148&quot; value=&quot;5&quot;/&gt;&lt;property id=&quot;20300&quot; value=&quot;Slide 9 - &amp;quot;What must Data Validation Procedures include? &amp;quot;&quot;/&gt;&lt;property id=&quot;20307&quot; value=&quot;298&quot;/&gt;&lt;/object&gt;&lt;object type=&quot;3&quot; unique_id=&quot;10012&quot;&gt;&lt;property id=&quot;20148&quot; value=&quot;5&quot;/&gt;&lt;property id=&quot;20300&quot; value=&quot;Slide 10 - &amp;quot;What must Data Validation Procedures include? (continued)&amp;quot;&quot;/&gt;&lt;property id=&quot;20307&quot; value=&quot;299&quot;/&gt;&lt;/object&gt;&lt;object type=&quot;3&quot; unique_id=&quot;10013&quot;&gt;&lt;property id=&quot;20148&quot; value=&quot;5&quot;/&gt;&lt;property id=&quot;20300&quot; value=&quot;Slide 11 - &amp;quot;Required and Optional  Data Validation&amp;quot;&quot;/&gt;&lt;property id=&quot;20307&quot; value=&quot;300&quot;/&gt;&lt;/object&gt;&lt;object type=&quot;3&quot; unique_id=&quot;10014&quot;&gt;&lt;property id=&quot;20148&quot; value=&quot;5&quot;/&gt;&lt;property id=&quot;20300&quot; value=&quot;Slide 12 - &amp;quot;Which Common Data Elements Require Source Documentation? &amp;quot;&quot;/&gt;&lt;property id=&quot;20307&quot; value=&quot;291&quot;/&gt;&lt;/object&gt;&lt;object type=&quot;3&quot; unique_id=&quot;10015&quot;&gt;&lt;property id=&quot;20148&quot; value=&quot;5&quot;/&gt;&lt;property id=&quot;20300&quot; value=&quot;Slide 13 - &amp;quot;Source Documentation Example #1 Date of Program Exit&amp;quot;&quot;/&gt;&lt;property id=&quot;20307&quot; value=&quot;307&quot;/&gt;&lt;/object&gt;&lt;object type=&quot;3&quot; unique_id=&quot;10016&quot;&gt;&lt;property id=&quot;20148&quot; value=&quot;5&quot;/&gt;&lt;property id=&quot;20300&quot; value=&quot;Slide 14 - &amp;quot;Source Documentation Example #2 Employed in the 2nd Quarter after Exit&amp;quot;&quot;/&gt;&lt;property id=&quot;20307&quot; value=&quot;296&quot;/&gt;&lt;/object&gt;&lt;object type=&quot;3&quot; unique_id=&quot;10017&quot;&gt;&lt;property id=&quot;20148&quot; value=&quot;5&quot;/&gt;&lt;property id=&quot;20300&quot; value=&quot;Slide 15 - &amp;quot;Source Documentation Example #3 Date of Most Recent Measurable Skill Gains:  Educational Functioning Level (EFL)&amp;quot;&quot;/&gt;&lt;property id=&quot;20307&quot; value=&quot;306&quot;/&gt;&lt;/object&gt;&lt;object type=&quot;3&quot; unique_id=&quot;10018&quot;&gt;&lt;property id=&quot;20148&quot; value=&quot;5&quot;/&gt;&lt;property id=&quot;20300&quot; value=&quot;Slide 16 - &amp;quot;Data Validation – Federal Review&amp;quot;&quot;/&gt;&lt;property id=&quot;20307&quot; value=&quot;260&quot;/&gt;&lt;/object&gt;&lt;object type=&quot;3&quot; unique_id=&quot;10019&quot;&gt;&lt;property id=&quot;20148&quot; value=&quot;5&quot;/&gt;&lt;property id=&quot;20300&quot; value=&quot;Slide 17 - &amp;quot;State Sharing and Discussion (Please enter your responses in the chat box.  )&amp;quot;&quot;/&gt;&lt;property id=&quot;20307&quot; value=&quot;309&quot;/&gt;&lt;/object&gt;&lt;object type=&quot;3&quot; unique_id=&quot;10020&quot;&gt;&lt;property id=&quot;20148&quot; value=&quot;5&quot;/&gt;&lt;property id=&quot;20300&quot; value=&quot;Slide 18 - &amp;quot;Questions?&amp;quot;&quot;/&gt;&lt;property id=&quot;20307&quot; value=&quot;310&quot;/&gt;&lt;/object&gt;&lt;object type=&quot;3&quot; unique_id=&quot;10021&quot;&gt;&lt;property id=&quot;20148&quot; value=&quot;5&quot;/&gt;&lt;property id=&quot;20300&quot; value=&quot;Slide 19 - &amp;quot;Feel free to contact us!  We’re here to help!&amp;quot;&quot;/&gt;&lt;property id=&quot;20307&quot; value=&quot;316&quot;/&gt;&lt;/object&gt;&lt;/object&gt;&lt;object type=&quot;8&quot; unique_id=&quot;1004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7ECA4697952647996E3DCC2F1F08AE" ma:contentTypeVersion="0" ma:contentTypeDescription="Create a new document." ma:contentTypeScope="" ma:versionID="f2c62b2e7a6d721f16ce36fba2ae524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CF015E-6999-426A-BC7D-409AC2FCC98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17E154-514E-4C5D-93EA-A1288BAA4E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89D6581-FF20-4325-BA6A-D76F7645C3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6333</TotalTime>
  <Words>1144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An Overview of the Guidance for Validating Jointly Required Performance Data Submitted under the Workforce Innovation and Opportunity Act (WIOA)  February 6, 2019  </vt:lpstr>
      <vt:lpstr>PowerPoint Presentation</vt:lpstr>
      <vt:lpstr>PowerPoint Presentation</vt:lpstr>
      <vt:lpstr>PowerPoint Presentation</vt:lpstr>
      <vt:lpstr>PowerPoint Presentation</vt:lpstr>
      <vt:lpstr>Overview</vt:lpstr>
      <vt:lpstr>Background</vt:lpstr>
      <vt:lpstr>What is the Purpose of Data Validation?</vt:lpstr>
      <vt:lpstr>What must Data Validation Procedures include? </vt:lpstr>
      <vt:lpstr>What must Data Validation Procedures include? (continued)</vt:lpstr>
      <vt:lpstr>Required and Optional  Data Validation</vt:lpstr>
      <vt:lpstr>Which Common Data Elements Require Source Documentation? </vt:lpstr>
      <vt:lpstr>Source Documentation Example #1 Date of Program Exit</vt:lpstr>
      <vt:lpstr>Source Documentation Example #2 Employed in the 2nd Quarter after Exit</vt:lpstr>
      <vt:lpstr>Source Documentation Example #3 Date of Most Recent Measurable Skill Gains:  Educational Functioning Level (EFL)</vt:lpstr>
      <vt:lpstr>Data Validation – Federal Review</vt:lpstr>
      <vt:lpstr>State Sharing and Discussion (Please enter your responses in the chat box.  )</vt:lpstr>
      <vt:lpstr>Questions?</vt:lpstr>
      <vt:lpstr>Feel free to contact us!  We’re here to help!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Jonathan Vehlow</cp:lastModifiedBy>
  <cp:revision>295</cp:revision>
  <dcterms:created xsi:type="dcterms:W3CDTF">2017-06-21T17:13:53Z</dcterms:created>
  <dcterms:modified xsi:type="dcterms:W3CDTF">2019-02-04T18:50:57Z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0x010100727ECA4697952647996E3DCC2F1F08AE</vt:lpwstr>
  </property>
</Properties>
</file>