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comments/comment3.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4.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 id="2147483762" r:id="rId3"/>
  </p:sldMasterIdLst>
  <p:notesMasterIdLst>
    <p:notesMasterId r:id="rId73"/>
  </p:notesMasterIdLst>
  <p:sldIdLst>
    <p:sldId id="288" r:id="rId4"/>
    <p:sldId id="290" r:id="rId5"/>
    <p:sldId id="272" r:id="rId6"/>
    <p:sldId id="289" r:id="rId7"/>
    <p:sldId id="330" r:id="rId8"/>
    <p:sldId id="331" r:id="rId9"/>
    <p:sldId id="332" r:id="rId10"/>
    <p:sldId id="291" r:id="rId11"/>
    <p:sldId id="292" r:id="rId12"/>
    <p:sldId id="293" r:id="rId13"/>
    <p:sldId id="294" r:id="rId14"/>
    <p:sldId id="295" r:id="rId15"/>
    <p:sldId id="296" r:id="rId16"/>
    <p:sldId id="371" r:id="rId17"/>
    <p:sldId id="297" r:id="rId18"/>
    <p:sldId id="336" r:id="rId19"/>
    <p:sldId id="337" r:id="rId20"/>
    <p:sldId id="338" r:id="rId21"/>
    <p:sldId id="339" r:id="rId22"/>
    <p:sldId id="340" r:id="rId23"/>
    <p:sldId id="341" r:id="rId24"/>
    <p:sldId id="370" r:id="rId25"/>
    <p:sldId id="386" r:id="rId26"/>
    <p:sldId id="305" r:id="rId27"/>
    <p:sldId id="313" r:id="rId28"/>
    <p:sldId id="307" r:id="rId29"/>
    <p:sldId id="312" r:id="rId30"/>
    <p:sldId id="377" r:id="rId31"/>
    <p:sldId id="311" r:id="rId32"/>
    <p:sldId id="310" r:id="rId33"/>
    <p:sldId id="403" r:id="rId34"/>
    <p:sldId id="327" r:id="rId35"/>
    <p:sldId id="372" r:id="rId36"/>
    <p:sldId id="342" r:id="rId37"/>
    <p:sldId id="259" r:id="rId38"/>
    <p:sldId id="298" r:id="rId39"/>
    <p:sldId id="299" r:id="rId40"/>
    <p:sldId id="300" r:id="rId41"/>
    <p:sldId id="387" r:id="rId42"/>
    <p:sldId id="388" r:id="rId43"/>
    <p:sldId id="389" r:id="rId44"/>
    <p:sldId id="316" r:id="rId45"/>
    <p:sldId id="378" r:id="rId46"/>
    <p:sldId id="379" r:id="rId47"/>
    <p:sldId id="380" r:id="rId48"/>
    <p:sldId id="381" r:id="rId49"/>
    <p:sldId id="382" r:id="rId50"/>
    <p:sldId id="383" r:id="rId51"/>
    <p:sldId id="384" r:id="rId52"/>
    <p:sldId id="385" r:id="rId53"/>
    <p:sldId id="374" r:id="rId54"/>
    <p:sldId id="346" r:id="rId55"/>
    <p:sldId id="390" r:id="rId56"/>
    <p:sldId id="391" r:id="rId57"/>
    <p:sldId id="402" r:id="rId58"/>
    <p:sldId id="393" r:id="rId59"/>
    <p:sldId id="394" r:id="rId60"/>
    <p:sldId id="395" r:id="rId61"/>
    <p:sldId id="396" r:id="rId62"/>
    <p:sldId id="397" r:id="rId63"/>
    <p:sldId id="398" r:id="rId64"/>
    <p:sldId id="399" r:id="rId65"/>
    <p:sldId id="400" r:id="rId66"/>
    <p:sldId id="401" r:id="rId67"/>
    <p:sldId id="375" r:id="rId68"/>
    <p:sldId id="376" r:id="rId69"/>
    <p:sldId id="304" r:id="rId70"/>
    <p:sldId id="281" r:id="rId71"/>
    <p:sldId id="282" r:id="rId72"/>
  </p:sldIdLst>
  <p:sldSz cx="9144000" cy="6858000" type="screen4x3"/>
  <p:notesSz cx="6858000" cy="9144000"/>
  <p:custDataLst>
    <p:tags r:id="rId7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Gallant" initials="KG" lastIdx="1" clrIdx="0">
    <p:extLst>
      <p:ext uri="{19B8F6BF-5375-455C-9EA6-DF929625EA0E}">
        <p15:presenceInfo xmlns:p15="http://schemas.microsoft.com/office/powerpoint/2012/main" userId="Kathleen Gallant" providerId="None"/>
      </p:ext>
    </p:extLst>
  </p:cmAuthor>
  <p:cmAuthor id="2" name="Smith, Brian W - ETA" initials="BWS" lastIdx="3" clrIdx="1">
    <p:extLst>
      <p:ext uri="{19B8F6BF-5375-455C-9EA6-DF929625EA0E}">
        <p15:presenceInfo xmlns:p15="http://schemas.microsoft.com/office/powerpoint/2012/main" userId="Smith, Brian W - E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2" autoAdjust="0"/>
    <p:restoredTop sz="87592" autoAdjust="0"/>
  </p:normalViewPr>
  <p:slideViewPr>
    <p:cSldViewPr snapToGrid="0">
      <p:cViewPr varScale="1">
        <p:scale>
          <a:sx n="72" d="100"/>
          <a:sy n="72" d="100"/>
        </p:scale>
        <p:origin x="12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ta-940-01.eta.dir.labor.gov\Shared\BRG\5%20-%20H1B%20Skills%20Training%20Grants\4%20-%20Performance%20-%20ALL\04%20H-1B%20Performance%20TA\Performance%20Webinars\Data-Driven%20Decision%20Making%20Feb%202019\TechHire\TechHire%20DDD%20Chart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eta-940-01.eta.dir.labor.gov\Shared\BRG\5%20-%20H1B%20Skills%20Training%20Grants\4%20-%20Performance%20-%20ALL\04%20H-1B%20Performance%20TA\Performance%20Webinars\Data-Driven%20Decision%20Making%20Feb%202019\TechHire\TechHire%20DDD%20Chart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eta-940-01.eta.dir.labor.gov\Shared\BRG\5%20-%20H1B%20Skills%20Training%20Grants\4%20-%20Performance%20-%20ALL\04%20H-1B%20Performance%20TA\Performance%20Webinars\Data-Driven%20Decision%20Making%20Feb%202019\TechHire\TechHire%20DDD%20Chart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eta-940-01.eta.dir.labor.gov\Shared\BRG\5%20-%20H1B%20Skills%20Training%20Grants\4%20-%20Performance%20-%20ALL\04%20H-1B%20Performance%20TA\Performance%20Webinars\Data-Driven%20Decision%20Making%20Feb%202019\TechHire\TechHire%20DDD%20Chart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eta-940-01.eta.dir.labor.gov\Shared\BRG\5%20-%20H1B%20Skills%20Training%20Grants\4%20-%20Performance%20-%20ALL\04%20H-1B%20Performance%20TA\Performance%20Webinars\Data-Driven%20Decision%20Making%20Feb%202019\TechHire\TechHire%20DDD%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dirty="0"/>
              <a:t>Target Populations </a:t>
            </a:r>
          </a:p>
        </c:rich>
      </c:tx>
      <c:layout>
        <c:manualLayout>
          <c:xMode val="edge"/>
          <c:yMode val="edge"/>
          <c:x val="0.16983503473346417"/>
          <c:y val="4.968252109883322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622483906455469"/>
          <c:y val="0.23175282994657762"/>
          <c:w val="0.88802759655043118"/>
          <c:h val="0.23618501329717892"/>
        </c:manualLayout>
      </c:layout>
      <c:barChart>
        <c:barDir val="col"/>
        <c:grouping val="clustered"/>
        <c:varyColors val="0"/>
        <c:ser>
          <c:idx val="0"/>
          <c:order val="0"/>
          <c:tx>
            <c:strRef>
              <c:f>Demographics!$A$21</c:f>
              <c:strCache>
                <c:ptCount val="1"/>
                <c:pt idx="0">
                  <c:v>Youth and Young Adults, Ages 17-29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Demographics!$B$20</c:f>
              <c:strCache>
                <c:ptCount val="1"/>
                <c:pt idx="0">
                  <c:v>Total</c:v>
                </c:pt>
              </c:strCache>
            </c:strRef>
          </c:cat>
          <c:val>
            <c:numRef>
              <c:f>Demographics!$B$21</c:f>
              <c:numCache>
                <c:formatCode>General</c:formatCode>
                <c:ptCount val="1"/>
                <c:pt idx="0">
                  <c:v>7605</c:v>
                </c:pt>
              </c:numCache>
            </c:numRef>
          </c:val>
          <c:extLst>
            <c:ext xmlns:c16="http://schemas.microsoft.com/office/drawing/2014/chart" uri="{C3380CC4-5D6E-409C-BE32-E72D297353CC}">
              <c16:uniqueId val="{00000000-4A7D-4F71-AFE1-C38F48D7FE3F}"/>
            </c:ext>
          </c:extLst>
        </c:ser>
        <c:ser>
          <c:idx val="1"/>
          <c:order val="1"/>
          <c:tx>
            <c:strRef>
              <c:f>Demographics!$A$22</c:f>
              <c:strCache>
                <c:ptCount val="1"/>
                <c:pt idx="0">
                  <c:v>Individuals with a Disability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Demographics!$B$20</c:f>
              <c:strCache>
                <c:ptCount val="1"/>
                <c:pt idx="0">
                  <c:v>Total</c:v>
                </c:pt>
              </c:strCache>
            </c:strRef>
          </c:cat>
          <c:val>
            <c:numRef>
              <c:f>Demographics!$B$22</c:f>
              <c:numCache>
                <c:formatCode>General</c:formatCode>
                <c:ptCount val="1"/>
                <c:pt idx="0">
                  <c:v>707</c:v>
                </c:pt>
              </c:numCache>
            </c:numRef>
          </c:val>
          <c:extLst>
            <c:ext xmlns:c16="http://schemas.microsoft.com/office/drawing/2014/chart" uri="{C3380CC4-5D6E-409C-BE32-E72D297353CC}">
              <c16:uniqueId val="{00000001-4A7D-4F71-AFE1-C38F48D7FE3F}"/>
            </c:ext>
          </c:extLst>
        </c:ser>
        <c:ser>
          <c:idx val="2"/>
          <c:order val="2"/>
          <c:tx>
            <c:strRef>
              <c:f>Demographics!$A$23</c:f>
              <c:strCache>
                <c:ptCount val="1"/>
                <c:pt idx="0">
                  <c:v>Individuals with Limited English Proficiency (English Language Learners)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Demographics!$B$20</c:f>
              <c:strCache>
                <c:ptCount val="1"/>
                <c:pt idx="0">
                  <c:v>Total</c:v>
                </c:pt>
              </c:strCache>
            </c:strRef>
          </c:cat>
          <c:val>
            <c:numRef>
              <c:f>Demographics!$B$23</c:f>
              <c:numCache>
                <c:formatCode>General</c:formatCode>
                <c:ptCount val="1"/>
                <c:pt idx="0">
                  <c:v>858</c:v>
                </c:pt>
              </c:numCache>
            </c:numRef>
          </c:val>
          <c:extLst>
            <c:ext xmlns:c16="http://schemas.microsoft.com/office/drawing/2014/chart" uri="{C3380CC4-5D6E-409C-BE32-E72D297353CC}">
              <c16:uniqueId val="{00000002-4A7D-4F71-AFE1-C38F48D7FE3F}"/>
            </c:ext>
          </c:extLst>
        </c:ser>
        <c:ser>
          <c:idx val="3"/>
          <c:order val="3"/>
          <c:tx>
            <c:strRef>
              <c:f>Demographics!$A$24</c:f>
              <c:strCache>
                <c:ptCount val="1"/>
                <c:pt idx="0">
                  <c:v>Individuals with Criminal Records (Ex-Offenders)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Demographics!$B$20</c:f>
              <c:strCache>
                <c:ptCount val="1"/>
                <c:pt idx="0">
                  <c:v>Total</c:v>
                </c:pt>
              </c:strCache>
            </c:strRef>
          </c:cat>
          <c:val>
            <c:numRef>
              <c:f>Demographics!$B$24</c:f>
              <c:numCache>
                <c:formatCode>General</c:formatCode>
                <c:ptCount val="1"/>
                <c:pt idx="0">
                  <c:v>983</c:v>
                </c:pt>
              </c:numCache>
            </c:numRef>
          </c:val>
          <c:extLst>
            <c:ext xmlns:c16="http://schemas.microsoft.com/office/drawing/2014/chart" uri="{C3380CC4-5D6E-409C-BE32-E72D297353CC}">
              <c16:uniqueId val="{00000003-4A7D-4F71-AFE1-C38F48D7FE3F}"/>
            </c:ext>
          </c:extLst>
        </c:ser>
        <c:dLbls>
          <c:showLegendKey val="0"/>
          <c:showVal val="0"/>
          <c:showCatName val="0"/>
          <c:showSerName val="0"/>
          <c:showPercent val="0"/>
          <c:showBubbleSize val="0"/>
        </c:dLbls>
        <c:gapWidth val="219"/>
        <c:overlap val="-27"/>
        <c:axId val="570275544"/>
        <c:axId val="570274232"/>
        <c:extLst>
          <c:ext xmlns:c15="http://schemas.microsoft.com/office/drawing/2012/chart" uri="{02D57815-91ED-43cb-92C2-25804820EDAC}">
            <c15:filteredBarSeries>
              <c15:ser>
                <c:idx val="4"/>
                <c:order val="4"/>
                <c:tx>
                  <c:strRef>
                    <c:extLst>
                      <c:ext uri="{02D57815-91ED-43cb-92C2-25804820EDAC}">
                        <c15:formulaRef>
                          <c15:sqref>Demographics!#REF!</c15:sqref>
                        </c15:formulaRef>
                      </c:ext>
                    </c:extLst>
                    <c:strCache>
                      <c:ptCount val="1"/>
                      <c:pt idx="0">
                        <c:v>#REF!</c:v>
                      </c:pt>
                    </c:strCache>
                  </c:strRef>
                </c:tx>
                <c:spPr>
                  <a:solidFill>
                    <a:schemeClr val="accent5"/>
                  </a:solidFill>
                  <a:ln>
                    <a:noFill/>
                  </a:ln>
                  <a:effectLst/>
                </c:spPr>
                <c:invertIfNegative val="0"/>
                <c:cat>
                  <c:strRef>
                    <c:extLst>
                      <c:ext uri="{02D57815-91ED-43cb-92C2-25804820EDAC}">
                        <c15:formulaRef>
                          <c15:sqref>Demographics!$B$20</c15:sqref>
                        </c15:formulaRef>
                      </c:ext>
                    </c:extLst>
                    <c:strCache>
                      <c:ptCount val="1"/>
                      <c:pt idx="0">
                        <c:v>Total</c:v>
                      </c:pt>
                    </c:strCache>
                  </c:strRef>
                </c:cat>
                <c:val>
                  <c:numRef>
                    <c:extLst>
                      <c:ext uri="{02D57815-91ED-43cb-92C2-25804820EDAC}">
                        <c15:formulaRef>
                          <c15:sqref>Demographics!#REF!</c15:sqref>
                        </c15:formulaRef>
                      </c:ext>
                    </c:extLst>
                    <c:numCache>
                      <c:formatCode>General</c:formatCode>
                      <c:ptCount val="1"/>
                      <c:pt idx="0">
                        <c:v>1</c:v>
                      </c:pt>
                    </c:numCache>
                  </c:numRef>
                </c:val>
                <c:extLst>
                  <c:ext xmlns:c16="http://schemas.microsoft.com/office/drawing/2014/chart" uri="{C3380CC4-5D6E-409C-BE32-E72D297353CC}">
                    <c16:uniqueId val="{00000004-4A7D-4F71-AFE1-C38F48D7FE3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Demographics!#REF!</c15:sqref>
                        </c15:formulaRef>
                      </c:ext>
                    </c:extLst>
                    <c:strCache>
                      <c:ptCount val="1"/>
                      <c:pt idx="0">
                        <c:v>#REF!</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Demographics!$B$20</c15:sqref>
                        </c15:formulaRef>
                      </c:ext>
                    </c:extLst>
                    <c:strCache>
                      <c:ptCount val="1"/>
                      <c:pt idx="0">
                        <c:v>Total</c:v>
                      </c:pt>
                    </c:strCache>
                  </c:strRef>
                </c:cat>
                <c:val>
                  <c:numRef>
                    <c:extLst xmlns:c15="http://schemas.microsoft.com/office/drawing/2012/chart">
                      <c:ext xmlns:c15="http://schemas.microsoft.com/office/drawing/2012/chart" uri="{02D57815-91ED-43cb-92C2-25804820EDAC}">
                        <c15:formulaRef>
                          <c15:sqref>Demographics!#REF!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5-4A7D-4F71-AFE1-C38F48D7FE3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Demographics!#REF!</c15:sqref>
                        </c15:formulaRef>
                      </c:ext>
                    </c:extLst>
                    <c:strCache>
                      <c:ptCount val="1"/>
                      <c:pt idx="0">
                        <c:v>#REF!</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Demographics!$B$20</c15:sqref>
                        </c15:formulaRef>
                      </c:ext>
                    </c:extLst>
                    <c:strCache>
                      <c:ptCount val="1"/>
                      <c:pt idx="0">
                        <c:v>Total</c:v>
                      </c:pt>
                    </c:strCache>
                  </c:strRef>
                </c:cat>
                <c:val>
                  <c:numRef>
                    <c:extLst xmlns:c15="http://schemas.microsoft.com/office/drawing/2012/chart">
                      <c:ext xmlns:c15="http://schemas.microsoft.com/office/drawing/2012/chart" uri="{02D57815-91ED-43cb-92C2-25804820EDAC}">
                        <c15:formulaRef>
                          <c15:sqref>Demographics!#REF!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6-4A7D-4F71-AFE1-C38F48D7FE3F}"/>
                  </c:ext>
                </c:extLst>
              </c15:ser>
            </c15:filteredBarSeries>
          </c:ext>
        </c:extLst>
      </c:barChart>
      <c:catAx>
        <c:axId val="570275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0274232"/>
        <c:crosses val="autoZero"/>
        <c:auto val="1"/>
        <c:lblAlgn val="ctr"/>
        <c:lblOffset val="100"/>
        <c:noMultiLvlLbl val="0"/>
      </c:catAx>
      <c:valAx>
        <c:axId val="570274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0275544"/>
        <c:crosses val="autoZero"/>
        <c:crossBetween val="between"/>
        <c:majorUnit val="2000"/>
      </c:valAx>
      <c:spPr>
        <a:noFill/>
        <a:ln>
          <a:noFill/>
        </a:ln>
        <a:effectLst/>
      </c:spPr>
    </c:plotArea>
    <c:legend>
      <c:legendPos val="b"/>
      <c:layout>
        <c:manualLayout>
          <c:xMode val="edge"/>
          <c:yMode val="edge"/>
          <c:x val="4.3058557726190577E-2"/>
          <c:y val="0.56456593141780553"/>
          <c:w val="0.88049686717587483"/>
          <c:h val="0.3816185307123923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w="38100">
      <a:solidFill>
        <a:srgbClr val="0070C0"/>
      </a:solidFill>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dirty="0"/>
              <a:t>Employment Status at Participation </a:t>
            </a:r>
          </a:p>
        </c:rich>
      </c:tx>
      <c:layout>
        <c:manualLayout>
          <c:xMode val="edge"/>
          <c:yMode val="edge"/>
          <c:x val="9.6222537723874499E-2"/>
          <c:y val="2.2357130017371274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580927384077"/>
          <c:y val="0.21510326550896455"/>
          <c:w val="0.86486351706036746"/>
          <c:h val="0.36325845515732369"/>
        </c:manualLayout>
      </c:layout>
      <c:barChart>
        <c:barDir val="col"/>
        <c:grouping val="clustered"/>
        <c:varyColors val="0"/>
        <c:ser>
          <c:idx val="0"/>
          <c:order val="0"/>
          <c:tx>
            <c:strRef>
              <c:f>Demographics!$A$27</c:f>
              <c:strCache>
                <c:ptCount val="1"/>
                <c:pt idx="0">
                  <c:v>Unemployed Individuals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Demographics!$B$26</c:f>
              <c:strCache>
                <c:ptCount val="1"/>
                <c:pt idx="0">
                  <c:v>Total</c:v>
                </c:pt>
              </c:strCache>
            </c:strRef>
          </c:cat>
          <c:val>
            <c:numRef>
              <c:f>Demographics!$B$27</c:f>
              <c:numCache>
                <c:formatCode>0</c:formatCode>
                <c:ptCount val="1"/>
                <c:pt idx="0">
                  <c:v>6112</c:v>
                </c:pt>
              </c:numCache>
            </c:numRef>
          </c:val>
          <c:extLst>
            <c:ext xmlns:c16="http://schemas.microsoft.com/office/drawing/2014/chart" uri="{C3380CC4-5D6E-409C-BE32-E72D297353CC}">
              <c16:uniqueId val="{00000000-A444-4071-85D0-73F13DD4E8B7}"/>
            </c:ext>
          </c:extLst>
        </c:ser>
        <c:ser>
          <c:idx val="1"/>
          <c:order val="1"/>
          <c:tx>
            <c:strRef>
              <c:f>Demographics!$A$28</c:f>
              <c:strCache>
                <c:ptCount val="1"/>
                <c:pt idx="0">
                  <c:v>Underemployed Worker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Demographics!$B$26</c:f>
              <c:strCache>
                <c:ptCount val="1"/>
                <c:pt idx="0">
                  <c:v>Total</c:v>
                </c:pt>
              </c:strCache>
            </c:strRef>
          </c:cat>
          <c:val>
            <c:numRef>
              <c:f>Demographics!$B$28</c:f>
              <c:numCache>
                <c:formatCode>0</c:formatCode>
                <c:ptCount val="1"/>
                <c:pt idx="0">
                  <c:v>2720</c:v>
                </c:pt>
              </c:numCache>
            </c:numRef>
          </c:val>
          <c:extLst>
            <c:ext xmlns:c16="http://schemas.microsoft.com/office/drawing/2014/chart" uri="{C3380CC4-5D6E-409C-BE32-E72D297353CC}">
              <c16:uniqueId val="{00000001-A444-4071-85D0-73F13DD4E8B7}"/>
            </c:ext>
          </c:extLst>
        </c:ser>
        <c:ser>
          <c:idx val="3"/>
          <c:order val="3"/>
          <c:tx>
            <c:strRef>
              <c:f>Demographics!$A$29</c:f>
              <c:strCache>
                <c:ptCount val="1"/>
                <c:pt idx="0">
                  <c:v>Incumbent Workers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Demographics!$B$26</c:f>
              <c:strCache>
                <c:ptCount val="1"/>
                <c:pt idx="0">
                  <c:v>Total</c:v>
                </c:pt>
              </c:strCache>
            </c:strRef>
          </c:cat>
          <c:val>
            <c:numRef>
              <c:f>Demographics!$B$29</c:f>
              <c:numCache>
                <c:formatCode>0</c:formatCode>
                <c:ptCount val="1"/>
                <c:pt idx="0">
                  <c:v>1331</c:v>
                </c:pt>
              </c:numCache>
            </c:numRef>
          </c:val>
          <c:extLst>
            <c:ext xmlns:c16="http://schemas.microsoft.com/office/drawing/2014/chart" uri="{C3380CC4-5D6E-409C-BE32-E72D297353CC}">
              <c16:uniqueId val="{00000002-A444-4071-85D0-73F13DD4E8B7}"/>
            </c:ext>
          </c:extLst>
        </c:ser>
        <c:dLbls>
          <c:showLegendKey val="0"/>
          <c:showVal val="0"/>
          <c:showCatName val="0"/>
          <c:showSerName val="0"/>
          <c:showPercent val="0"/>
          <c:showBubbleSize val="0"/>
        </c:dLbls>
        <c:gapWidth val="219"/>
        <c:overlap val="-27"/>
        <c:axId val="440646296"/>
        <c:axId val="440647608"/>
        <c:extLst>
          <c:ext xmlns:c15="http://schemas.microsoft.com/office/drawing/2012/chart" uri="{02D57815-91ED-43cb-92C2-25804820EDAC}">
            <c15:filteredBarSeries>
              <c15:ser>
                <c:idx val="2"/>
                <c:order val="2"/>
                <c:tx>
                  <c:strRef>
                    <c:extLst>
                      <c:ext uri="{02D57815-91ED-43cb-92C2-25804820EDAC}">
                        <c15:formulaRef>
                          <c15:sqref>Demographics!#REF!</c15:sqref>
                        </c15:formulaRef>
                      </c:ext>
                    </c:extLst>
                    <c:strCache>
                      <c:ptCount val="1"/>
                      <c:pt idx="0">
                        <c:v>#REF!</c:v>
                      </c:pt>
                    </c:strCache>
                  </c:strRef>
                </c:tx>
                <c:spPr>
                  <a:solidFill>
                    <a:schemeClr val="accent3"/>
                  </a:solidFill>
                  <a:ln>
                    <a:noFill/>
                  </a:ln>
                  <a:effectLst/>
                </c:spPr>
                <c:invertIfNegative val="0"/>
                <c:cat>
                  <c:strRef>
                    <c:extLst>
                      <c:ext uri="{02D57815-91ED-43cb-92C2-25804820EDAC}">
                        <c15:formulaRef>
                          <c15:sqref>Demographics!$B$26</c15:sqref>
                        </c15:formulaRef>
                      </c:ext>
                    </c:extLst>
                    <c:strCache>
                      <c:ptCount val="1"/>
                      <c:pt idx="0">
                        <c:v>Total</c:v>
                      </c:pt>
                    </c:strCache>
                  </c:strRef>
                </c:cat>
                <c:val>
                  <c:numRef>
                    <c:extLst>
                      <c:ext uri="{02D57815-91ED-43cb-92C2-25804820EDAC}">
                        <c15:formulaRef>
                          <c15:sqref>Demographics!#REF!</c15:sqref>
                        </c15:formulaRef>
                      </c:ext>
                    </c:extLst>
                    <c:numCache>
                      <c:formatCode>General</c:formatCode>
                      <c:ptCount val="1"/>
                      <c:pt idx="0">
                        <c:v>1</c:v>
                      </c:pt>
                    </c:numCache>
                  </c:numRef>
                </c:val>
                <c:extLst>
                  <c:ext xmlns:c16="http://schemas.microsoft.com/office/drawing/2014/chart" uri="{C3380CC4-5D6E-409C-BE32-E72D297353CC}">
                    <c16:uniqueId val="{00000003-A444-4071-85D0-73F13DD4E8B7}"/>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Demographics!#REF!</c15:sqref>
                        </c15:formulaRef>
                      </c:ext>
                    </c:extLst>
                    <c:strCache>
                      <c:ptCount val="1"/>
                      <c:pt idx="0">
                        <c:v>#REF!</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Demographics!$B$26</c15:sqref>
                        </c15:formulaRef>
                      </c:ext>
                    </c:extLst>
                    <c:strCache>
                      <c:ptCount val="1"/>
                      <c:pt idx="0">
                        <c:v>Total</c:v>
                      </c:pt>
                    </c:strCache>
                  </c:strRef>
                </c:cat>
                <c:val>
                  <c:numRef>
                    <c:extLst xmlns:c15="http://schemas.microsoft.com/office/drawing/2012/chart">
                      <c:ext xmlns:c15="http://schemas.microsoft.com/office/drawing/2012/chart" uri="{02D57815-91ED-43cb-92C2-25804820EDAC}">
                        <c15:formulaRef>
                          <c15:sqref>Demographics!#REF!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4-A444-4071-85D0-73F13DD4E8B7}"/>
                  </c:ext>
                </c:extLst>
              </c15:ser>
            </c15:filteredBarSeries>
          </c:ext>
        </c:extLst>
      </c:barChart>
      <c:catAx>
        <c:axId val="440646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0647608"/>
        <c:crosses val="autoZero"/>
        <c:auto val="1"/>
        <c:lblAlgn val="ctr"/>
        <c:lblOffset val="100"/>
        <c:noMultiLvlLbl val="0"/>
      </c:catAx>
      <c:valAx>
        <c:axId val="440647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0646296"/>
        <c:crosses val="autoZero"/>
        <c:crossBetween val="between"/>
        <c:majorUnit val="1000"/>
      </c:valAx>
      <c:spPr>
        <a:noFill/>
        <a:ln>
          <a:noFill/>
        </a:ln>
        <a:effectLst/>
      </c:spPr>
    </c:plotArea>
    <c:legend>
      <c:legendPos val="b"/>
      <c:layout>
        <c:manualLayout>
          <c:xMode val="edge"/>
          <c:yMode val="edge"/>
          <c:x val="3.8767873590361143E-2"/>
          <c:y val="0.75292173063249757"/>
          <c:w val="0.90181676520682763"/>
          <c:h val="0.1560017863247500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w="38100">
      <a:solidFill>
        <a:srgbClr val="0070C0"/>
      </a:solidFill>
    </a:ln>
    <a:effectLst/>
  </c:spPr>
  <c:txPr>
    <a:bodyPr/>
    <a:lstStyle/>
    <a:p>
      <a:pPr>
        <a:defRPr sz="14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'Training Outcomes'!$B$3</c:f>
              <c:strCache>
                <c:ptCount val="1"/>
                <c:pt idx="0">
                  <c:v>9.30.18 Outcome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'Training Outcomes'!$A$4:$A$6</c:f>
              <c:strCache>
                <c:ptCount val="3"/>
                <c:pt idx="0">
                  <c:v>Participants Served</c:v>
                </c:pt>
                <c:pt idx="1">
                  <c:v>Participants Began Ed/Job Training</c:v>
                </c:pt>
                <c:pt idx="2">
                  <c:v>Participants Completed Training </c:v>
                </c:pt>
              </c:strCache>
            </c:strRef>
          </c:cat>
          <c:val>
            <c:numRef>
              <c:f>'Training Outcomes'!$B$4:$B$6</c:f>
              <c:numCache>
                <c:formatCode>General</c:formatCode>
                <c:ptCount val="3"/>
                <c:pt idx="0">
                  <c:v>11006</c:v>
                </c:pt>
                <c:pt idx="1">
                  <c:v>8999</c:v>
                </c:pt>
                <c:pt idx="2">
                  <c:v>2577</c:v>
                </c:pt>
              </c:numCache>
            </c:numRef>
          </c:val>
          <c:extLst>
            <c:ext xmlns:c16="http://schemas.microsoft.com/office/drawing/2014/chart" uri="{C3380CC4-5D6E-409C-BE32-E72D297353CC}">
              <c16:uniqueId val="{00000000-D3F9-4D59-8C35-D1A10F226711}"/>
            </c:ext>
          </c:extLst>
        </c:ser>
        <c:dLbls>
          <c:showLegendKey val="0"/>
          <c:showVal val="0"/>
          <c:showCatName val="0"/>
          <c:showSerName val="0"/>
          <c:showPercent val="0"/>
          <c:showBubbleSize val="0"/>
        </c:dLbls>
        <c:gapWidth val="219"/>
        <c:overlap val="-27"/>
        <c:axId val="687590032"/>
        <c:axId val="687591696"/>
      </c:barChart>
      <c:lineChart>
        <c:grouping val="standard"/>
        <c:varyColors val="0"/>
        <c:ser>
          <c:idx val="1"/>
          <c:order val="1"/>
          <c:tx>
            <c:strRef>
              <c:f>'Training Outcomes'!$C$3</c:f>
              <c:strCache>
                <c:ptCount val="1"/>
                <c:pt idx="0">
                  <c:v> Year 3 Target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'Training Outcomes'!$A$4:$A$6</c:f>
              <c:strCache>
                <c:ptCount val="3"/>
                <c:pt idx="0">
                  <c:v>Participants Served</c:v>
                </c:pt>
                <c:pt idx="1">
                  <c:v>Participants Began Ed/Job Training</c:v>
                </c:pt>
                <c:pt idx="2">
                  <c:v>Participants Completed Training </c:v>
                </c:pt>
              </c:strCache>
            </c:strRef>
          </c:cat>
          <c:val>
            <c:numRef>
              <c:f>'Training Outcomes'!$C$4:$C$6</c:f>
              <c:numCache>
                <c:formatCode>General</c:formatCode>
                <c:ptCount val="3"/>
                <c:pt idx="0">
                  <c:v>15281</c:v>
                </c:pt>
                <c:pt idx="1">
                  <c:v>14195</c:v>
                </c:pt>
                <c:pt idx="2">
                  <c:v>11377</c:v>
                </c:pt>
              </c:numCache>
            </c:numRef>
          </c:val>
          <c:smooth val="0"/>
          <c:extLst>
            <c:ext xmlns:c16="http://schemas.microsoft.com/office/drawing/2014/chart" uri="{C3380CC4-5D6E-409C-BE32-E72D297353CC}">
              <c16:uniqueId val="{00000001-D3F9-4D59-8C35-D1A10F226711}"/>
            </c:ext>
          </c:extLst>
        </c:ser>
        <c:ser>
          <c:idx val="2"/>
          <c:order val="2"/>
          <c:tx>
            <c:strRef>
              <c:f>'Training Outcomes'!$D$3</c:f>
              <c:strCache>
                <c:ptCount val="1"/>
                <c:pt idx="0">
                  <c:v>Year 4 Target</c:v>
                </c:pt>
              </c:strCache>
            </c:strRef>
          </c:tx>
          <c:spPr>
            <a:ln w="28575" cap="rnd">
              <a:solidFill>
                <a:schemeClr val="accent3"/>
              </a:solidFill>
              <a:round/>
            </a:ln>
            <a:effectLst/>
          </c:spPr>
          <c:marker>
            <c:symbol val="none"/>
          </c:marker>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B69-4DBC-9564-E9B7759A52AE}"/>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B69-4DBC-9564-E9B7759A52AE}"/>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5B69-4DBC-9564-E9B7759A52A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'Training Outcomes'!$A$4:$A$6</c:f>
              <c:strCache>
                <c:ptCount val="3"/>
                <c:pt idx="0">
                  <c:v>Participants Served</c:v>
                </c:pt>
                <c:pt idx="1">
                  <c:v>Participants Began Ed/Job Training</c:v>
                </c:pt>
                <c:pt idx="2">
                  <c:v>Participants Completed Training </c:v>
                </c:pt>
              </c:strCache>
            </c:strRef>
          </c:cat>
          <c:val>
            <c:numRef>
              <c:f>'Training Outcomes'!$D$4:$D$6</c:f>
              <c:numCache>
                <c:formatCode>General</c:formatCode>
                <c:ptCount val="3"/>
                <c:pt idx="0">
                  <c:v>19772</c:v>
                </c:pt>
                <c:pt idx="1">
                  <c:v>18461</c:v>
                </c:pt>
                <c:pt idx="2">
                  <c:v>14844</c:v>
                </c:pt>
              </c:numCache>
            </c:numRef>
          </c:val>
          <c:smooth val="0"/>
          <c:extLst>
            <c:ext xmlns:c16="http://schemas.microsoft.com/office/drawing/2014/chart" uri="{C3380CC4-5D6E-409C-BE32-E72D297353CC}">
              <c16:uniqueId val="{00000002-D3F9-4D59-8C35-D1A10F226711}"/>
            </c:ext>
          </c:extLst>
        </c:ser>
        <c:dLbls>
          <c:showLegendKey val="0"/>
          <c:showVal val="0"/>
          <c:showCatName val="0"/>
          <c:showSerName val="0"/>
          <c:showPercent val="0"/>
          <c:showBubbleSize val="0"/>
        </c:dLbls>
        <c:marker val="1"/>
        <c:smooth val="0"/>
        <c:axId val="687590032"/>
        <c:axId val="687591696"/>
      </c:lineChart>
      <c:catAx>
        <c:axId val="68759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87591696"/>
        <c:crosses val="autoZero"/>
        <c:auto val="1"/>
        <c:lblAlgn val="ctr"/>
        <c:lblOffset val="100"/>
        <c:noMultiLvlLbl val="0"/>
      </c:catAx>
      <c:valAx>
        <c:axId val="687591696"/>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87590032"/>
        <c:crosses val="autoZero"/>
        <c:crossBetween val="between"/>
        <c:majorUnit val="4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w="38100">
      <a:solidFill>
        <a:srgbClr val="0070C0"/>
      </a:solid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Aggregate Employment Outcomes 9.30.18</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'Training Outcomes'!$B$8</c:f>
              <c:strCache>
                <c:ptCount val="1"/>
                <c:pt idx="0">
                  <c:v>9.30.18 Outcome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'Training Outcomes'!$A$9:$A$10</c:f>
              <c:strCache>
                <c:ptCount val="2"/>
                <c:pt idx="0">
                  <c:v>Training-Related Employment </c:v>
                </c:pt>
                <c:pt idx="1">
                  <c:v>Entered Employment</c:v>
                </c:pt>
              </c:strCache>
            </c:strRef>
          </c:cat>
          <c:val>
            <c:numRef>
              <c:f>'Training Outcomes'!$B$9:$B$10</c:f>
              <c:numCache>
                <c:formatCode>General</c:formatCode>
                <c:ptCount val="2"/>
                <c:pt idx="0">
                  <c:v>1033</c:v>
                </c:pt>
                <c:pt idx="1">
                  <c:v>1615</c:v>
                </c:pt>
              </c:numCache>
            </c:numRef>
          </c:val>
          <c:extLst>
            <c:ext xmlns:c16="http://schemas.microsoft.com/office/drawing/2014/chart" uri="{C3380CC4-5D6E-409C-BE32-E72D297353CC}">
              <c16:uniqueId val="{00000000-7B67-4F39-A025-F51C5091BBF4}"/>
            </c:ext>
          </c:extLst>
        </c:ser>
        <c:ser>
          <c:idx val="1"/>
          <c:order val="1"/>
          <c:tx>
            <c:strRef>
              <c:f>'Training Outcomes'!$C$8</c:f>
              <c:strCache>
                <c:ptCount val="1"/>
                <c:pt idx="0">
                  <c:v>Year 3 Target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'Training Outcomes'!$A$9:$A$10</c:f>
              <c:strCache>
                <c:ptCount val="2"/>
                <c:pt idx="0">
                  <c:v>Training-Related Employment </c:v>
                </c:pt>
                <c:pt idx="1">
                  <c:v>Entered Employment</c:v>
                </c:pt>
              </c:strCache>
            </c:strRef>
          </c:cat>
          <c:val>
            <c:numRef>
              <c:f>'Training Outcomes'!$C$9:$C$10</c:f>
              <c:numCache>
                <c:formatCode>General</c:formatCode>
                <c:ptCount val="2"/>
                <c:pt idx="1">
                  <c:v>7391</c:v>
                </c:pt>
              </c:numCache>
            </c:numRef>
          </c:val>
          <c:extLst>
            <c:ext xmlns:c16="http://schemas.microsoft.com/office/drawing/2014/chart" uri="{C3380CC4-5D6E-409C-BE32-E72D297353CC}">
              <c16:uniqueId val="{00000001-7B67-4F39-A025-F51C5091BBF4}"/>
            </c:ext>
          </c:extLst>
        </c:ser>
        <c:dLbls>
          <c:showLegendKey val="0"/>
          <c:showVal val="0"/>
          <c:showCatName val="0"/>
          <c:showSerName val="0"/>
          <c:showPercent val="0"/>
          <c:showBubbleSize val="0"/>
        </c:dLbls>
        <c:gapWidth val="182"/>
        <c:axId val="416288944"/>
        <c:axId val="416288112"/>
      </c:barChart>
      <c:catAx>
        <c:axId val="416288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16288112"/>
        <c:crosses val="autoZero"/>
        <c:auto val="1"/>
        <c:lblAlgn val="ctr"/>
        <c:lblOffset val="100"/>
        <c:noMultiLvlLbl val="0"/>
      </c:catAx>
      <c:valAx>
        <c:axId val="4162881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16288944"/>
        <c:crosses val="autoZero"/>
        <c:crossBetween val="between"/>
      </c:valAx>
      <c:spPr>
        <a:noFill/>
        <a:ln>
          <a:noFill/>
        </a:ln>
        <a:effectLst/>
      </c:spPr>
    </c:plotArea>
    <c:legend>
      <c:legendPos val="b"/>
      <c:layout>
        <c:manualLayout>
          <c:xMode val="edge"/>
          <c:yMode val="edge"/>
          <c:x val="0.26858892995479677"/>
          <c:y val="0.93407746942295033"/>
          <c:w val="0.48197986590258191"/>
          <c:h val="6.592253057704962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w="38100">
      <a:solidFill>
        <a:srgbClr val="0070C0"/>
      </a:solid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Participants Served vs Participants Began Education/Job Training vs Participants Completed Training  </a:t>
            </a:r>
          </a:p>
        </c:rich>
      </c:tx>
      <c:layout>
        <c:manualLayout>
          <c:xMode val="edge"/>
          <c:yMode val="edge"/>
          <c:x val="0.12549989233136596"/>
          <c:y val="2.3299313210445594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'Grantee Level'!$A$14</c:f>
              <c:strCache>
                <c:ptCount val="1"/>
                <c:pt idx="0">
                  <c:v>On Target (75% or &gt;)</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'Grantee Level'!$B$13:$D$13</c:f>
              <c:strCache>
                <c:ptCount val="3"/>
                <c:pt idx="0">
                  <c:v>Participants Served</c:v>
                </c:pt>
                <c:pt idx="1">
                  <c:v>Participant Began Training</c:v>
                </c:pt>
                <c:pt idx="2">
                  <c:v>Participants Completed Training </c:v>
                </c:pt>
              </c:strCache>
            </c:strRef>
          </c:cat>
          <c:val>
            <c:numRef>
              <c:f>'Grantee Level'!$B$14:$D$14</c:f>
              <c:numCache>
                <c:formatCode>General</c:formatCode>
                <c:ptCount val="3"/>
                <c:pt idx="0">
                  <c:v>16</c:v>
                </c:pt>
                <c:pt idx="1">
                  <c:v>14</c:v>
                </c:pt>
                <c:pt idx="2">
                  <c:v>2</c:v>
                </c:pt>
              </c:numCache>
            </c:numRef>
          </c:val>
          <c:extLst>
            <c:ext xmlns:c16="http://schemas.microsoft.com/office/drawing/2014/chart" uri="{C3380CC4-5D6E-409C-BE32-E72D297353CC}">
              <c16:uniqueId val="{00000000-3695-4B05-9821-CAF70EE146D6}"/>
            </c:ext>
          </c:extLst>
        </c:ser>
        <c:ser>
          <c:idx val="1"/>
          <c:order val="1"/>
          <c:tx>
            <c:strRef>
              <c:f>'Grantee Level'!$A$15</c:f>
              <c:strCache>
                <c:ptCount val="1"/>
                <c:pt idx="0">
                  <c:v>Ramping-Up (50 % - 74%)</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'Grantee Level'!$B$13:$D$13</c:f>
              <c:strCache>
                <c:ptCount val="3"/>
                <c:pt idx="0">
                  <c:v>Participants Served</c:v>
                </c:pt>
                <c:pt idx="1">
                  <c:v>Participant Began Training</c:v>
                </c:pt>
                <c:pt idx="2">
                  <c:v>Participants Completed Training </c:v>
                </c:pt>
              </c:strCache>
            </c:strRef>
          </c:cat>
          <c:val>
            <c:numRef>
              <c:f>'Grantee Level'!$B$15:$D$15</c:f>
              <c:numCache>
                <c:formatCode>General</c:formatCode>
                <c:ptCount val="3"/>
                <c:pt idx="0">
                  <c:v>12</c:v>
                </c:pt>
                <c:pt idx="1">
                  <c:v>11</c:v>
                </c:pt>
                <c:pt idx="2">
                  <c:v>5</c:v>
                </c:pt>
              </c:numCache>
            </c:numRef>
          </c:val>
          <c:extLst>
            <c:ext xmlns:c16="http://schemas.microsoft.com/office/drawing/2014/chart" uri="{C3380CC4-5D6E-409C-BE32-E72D297353CC}">
              <c16:uniqueId val="{00000001-3695-4B05-9821-CAF70EE146D6}"/>
            </c:ext>
          </c:extLst>
        </c:ser>
        <c:ser>
          <c:idx val="2"/>
          <c:order val="2"/>
          <c:tx>
            <c:strRef>
              <c:f>'Grantee Level'!$A$16</c:f>
              <c:strCache>
                <c:ptCount val="1"/>
                <c:pt idx="0">
                  <c:v>At Risk (25 % - 49%)</c:v>
                </c:pt>
              </c:strCache>
            </c:strRef>
          </c:tx>
          <c:spPr>
            <a:solidFill>
              <a:srgbClr val="FF7C8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'Grantee Level'!$B$13:$D$13</c:f>
              <c:strCache>
                <c:ptCount val="3"/>
                <c:pt idx="0">
                  <c:v>Participants Served</c:v>
                </c:pt>
                <c:pt idx="1">
                  <c:v>Participant Began Training</c:v>
                </c:pt>
                <c:pt idx="2">
                  <c:v>Participants Completed Training </c:v>
                </c:pt>
              </c:strCache>
            </c:strRef>
          </c:cat>
          <c:val>
            <c:numRef>
              <c:f>'Grantee Level'!$B$16:$D$16</c:f>
              <c:numCache>
                <c:formatCode>General</c:formatCode>
                <c:ptCount val="3"/>
                <c:pt idx="0">
                  <c:v>7</c:v>
                </c:pt>
                <c:pt idx="1">
                  <c:v>9</c:v>
                </c:pt>
                <c:pt idx="2">
                  <c:v>10</c:v>
                </c:pt>
              </c:numCache>
            </c:numRef>
          </c:val>
          <c:extLst>
            <c:ext xmlns:c16="http://schemas.microsoft.com/office/drawing/2014/chart" uri="{C3380CC4-5D6E-409C-BE32-E72D297353CC}">
              <c16:uniqueId val="{00000002-3695-4B05-9821-CAF70EE146D6}"/>
            </c:ext>
          </c:extLst>
        </c:ser>
        <c:ser>
          <c:idx val="3"/>
          <c:order val="3"/>
          <c:tx>
            <c:strRef>
              <c:f>'Grantee Level'!$A$17</c:f>
              <c:strCache>
                <c:ptCount val="1"/>
                <c:pt idx="0">
                  <c:v>High-Risk (0% - 24%)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'Grantee Level'!$B$13:$D$13</c:f>
              <c:strCache>
                <c:ptCount val="3"/>
                <c:pt idx="0">
                  <c:v>Participants Served</c:v>
                </c:pt>
                <c:pt idx="1">
                  <c:v>Participant Began Training</c:v>
                </c:pt>
                <c:pt idx="2">
                  <c:v>Participants Completed Training </c:v>
                </c:pt>
              </c:strCache>
            </c:strRef>
          </c:cat>
          <c:val>
            <c:numRef>
              <c:f>'Grantee Level'!$B$17:$D$17</c:f>
              <c:numCache>
                <c:formatCode>General</c:formatCode>
                <c:ptCount val="3"/>
                <c:pt idx="0">
                  <c:v>4</c:v>
                </c:pt>
                <c:pt idx="1">
                  <c:v>5</c:v>
                </c:pt>
                <c:pt idx="2">
                  <c:v>22</c:v>
                </c:pt>
              </c:numCache>
            </c:numRef>
          </c:val>
          <c:extLst>
            <c:ext xmlns:c16="http://schemas.microsoft.com/office/drawing/2014/chart" uri="{C3380CC4-5D6E-409C-BE32-E72D297353CC}">
              <c16:uniqueId val="{00000003-3695-4B05-9821-CAF70EE146D6}"/>
            </c:ext>
          </c:extLst>
        </c:ser>
        <c:dLbls>
          <c:showLegendKey val="0"/>
          <c:showVal val="0"/>
          <c:showCatName val="0"/>
          <c:showSerName val="0"/>
          <c:showPercent val="0"/>
          <c:showBubbleSize val="0"/>
        </c:dLbls>
        <c:gapWidth val="219"/>
        <c:overlap val="-27"/>
        <c:axId val="859155744"/>
        <c:axId val="859157408"/>
      </c:barChart>
      <c:catAx>
        <c:axId val="85915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9157408"/>
        <c:crosses val="autoZero"/>
        <c:auto val="1"/>
        <c:lblAlgn val="ctr"/>
        <c:lblOffset val="100"/>
        <c:noMultiLvlLbl val="0"/>
      </c:catAx>
      <c:valAx>
        <c:axId val="859157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9155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57150">
      <a:solidFill>
        <a:srgbClr val="0070C0"/>
      </a:solidFill>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9-02-21T12:18:19.780" idx="2">
    <p:pos x="10" y="10"/>
    <p:text>This tool is available in the File Share section of the webinar screen.</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2-21T12:15:23.147" idx="1">
    <p:pos x="10" y="10"/>
    <p:text>Fill in the cells below. It is not necessary to fill in every cell, however, the more cells with information entered the more useful this tool will be in providing an accurate analysis of performance progress.   Enter the most recent cumulative aggregate participant data for the grant into the "current cumulative results" column, based on data reported to ETA in your grant's Quarterly Progress Report, which includes both the performance report form (i.e. H-1B QPR Form) and narrative report,  or internal grantee records.  In addition, enter data for the "grant targets" column using the projected goals identified in your grant's statement of work (SOW), or internal grantee records. Once data is entered in the Input tab, key ratio results will be reflected in the "Output" tab.
Current Cumulative Results and Grant Targets shown below are for illustration purposes only; they should be replaced with your own grant's information.  Doing so will automatically populate the other tabs with your grant's information.</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2-21T12:22:13.144" idx="3">
    <p:pos x="10" y="10"/>
    <p:text>Here's an overview of the Output tab, which will be visible in the tool itself. The next three slides take a closer look at the three outcomes that the tool provides.</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1-24T16:01:14.420"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FDB50-3B97-4A40-8740-7655F75BB0DF}"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n-US"/>
        </a:p>
      </dgm:t>
    </dgm:pt>
    <dgm:pt modelId="{983F1D90-DC6A-4712-893B-2740779722A9}">
      <dgm:prSet phldrT="[Text]" custT="1"/>
      <dgm:spPr/>
      <dgm:t>
        <a:bodyPr/>
        <a:lstStyle/>
        <a:p>
          <a:r>
            <a:rPr lang="en-US" sz="2600" dirty="0"/>
            <a:t>Team Effort</a:t>
          </a:r>
        </a:p>
      </dgm:t>
    </dgm:pt>
    <dgm:pt modelId="{9F33B8A9-E16E-431A-9CBE-D6BEDAEF683F}" type="parTrans" cxnId="{8CE9A5E5-520D-4DE2-8F08-F63CD63724A5}">
      <dgm:prSet/>
      <dgm:spPr/>
      <dgm:t>
        <a:bodyPr/>
        <a:lstStyle/>
        <a:p>
          <a:endParaRPr lang="en-US"/>
        </a:p>
      </dgm:t>
    </dgm:pt>
    <dgm:pt modelId="{3557E897-E39B-436B-A166-9DE05CCA842B}" type="sibTrans" cxnId="{8CE9A5E5-520D-4DE2-8F08-F63CD63724A5}">
      <dgm:prSet/>
      <dgm:spPr/>
      <dgm:t>
        <a:bodyPr/>
        <a:lstStyle/>
        <a:p>
          <a:endParaRPr lang="en-US"/>
        </a:p>
      </dgm:t>
    </dgm:pt>
    <dgm:pt modelId="{622026F5-6A97-4A9F-BEA9-828812636C3C}">
      <dgm:prSet phldrT="[Text]" custT="1"/>
      <dgm:spPr/>
      <dgm:t>
        <a:bodyPr/>
        <a:lstStyle/>
        <a:p>
          <a:r>
            <a:rPr lang="en-US" sz="2600" dirty="0"/>
            <a:t>Effective</a:t>
          </a:r>
        </a:p>
      </dgm:t>
    </dgm:pt>
    <dgm:pt modelId="{20580E26-8B07-4954-B809-754530F31590}" type="parTrans" cxnId="{2D44CA50-DE2E-4860-A029-6AE70C909ED7}">
      <dgm:prSet/>
      <dgm:spPr/>
      <dgm:t>
        <a:bodyPr/>
        <a:lstStyle/>
        <a:p>
          <a:endParaRPr lang="en-US"/>
        </a:p>
      </dgm:t>
    </dgm:pt>
    <dgm:pt modelId="{BC5FCFD0-7927-444F-9FB7-94E96BD5C6C9}" type="sibTrans" cxnId="{2D44CA50-DE2E-4860-A029-6AE70C909ED7}">
      <dgm:prSet/>
      <dgm:spPr/>
      <dgm:t>
        <a:bodyPr/>
        <a:lstStyle/>
        <a:p>
          <a:endParaRPr lang="en-US"/>
        </a:p>
      </dgm:t>
    </dgm:pt>
    <dgm:pt modelId="{DCBEA651-B988-4BF7-ABFC-873F3BD518EB}">
      <dgm:prSet phldrT="[Text]" custT="1"/>
      <dgm:spPr/>
      <dgm:t>
        <a:bodyPr/>
        <a:lstStyle/>
        <a:p>
          <a:r>
            <a:rPr lang="en-US" sz="2400" dirty="0"/>
            <a:t>Attainable</a:t>
          </a:r>
        </a:p>
      </dgm:t>
    </dgm:pt>
    <dgm:pt modelId="{203574FD-8C29-4E27-A9FD-44FDDF854402}" type="parTrans" cxnId="{807ADE15-7007-4DD4-9DA9-5BA3E7F1E930}">
      <dgm:prSet/>
      <dgm:spPr/>
      <dgm:t>
        <a:bodyPr/>
        <a:lstStyle/>
        <a:p>
          <a:endParaRPr lang="en-US"/>
        </a:p>
      </dgm:t>
    </dgm:pt>
    <dgm:pt modelId="{B03FD28D-7132-4B26-99C4-47A9427E0C80}" type="sibTrans" cxnId="{807ADE15-7007-4DD4-9DA9-5BA3E7F1E930}">
      <dgm:prSet/>
      <dgm:spPr/>
      <dgm:t>
        <a:bodyPr/>
        <a:lstStyle/>
        <a:p>
          <a:endParaRPr lang="en-US"/>
        </a:p>
      </dgm:t>
    </dgm:pt>
    <dgm:pt modelId="{C2DE2132-C8F9-4794-A36E-62BC964D5749}" type="pres">
      <dgm:prSet presAssocID="{47FFDB50-3B97-4A40-8740-7655F75BB0DF}" presName="Name0" presStyleCnt="0">
        <dgm:presLayoutVars>
          <dgm:chMax val="7"/>
          <dgm:chPref val="7"/>
          <dgm:dir/>
          <dgm:animLvl val="lvl"/>
        </dgm:presLayoutVars>
      </dgm:prSet>
      <dgm:spPr/>
    </dgm:pt>
    <dgm:pt modelId="{55802A20-7587-44BA-A62C-E1D07B88AC9B}" type="pres">
      <dgm:prSet presAssocID="{983F1D90-DC6A-4712-893B-2740779722A9}" presName="Accent1" presStyleCnt="0"/>
      <dgm:spPr/>
    </dgm:pt>
    <dgm:pt modelId="{BAE781DA-CFBE-441B-84CB-95F738850BCD}" type="pres">
      <dgm:prSet presAssocID="{983F1D90-DC6A-4712-893B-2740779722A9}" presName="Accent" presStyleLbl="node1" presStyleIdx="0" presStyleCnt="3" custLinFactNeighborX="15860" custLinFactNeighborY="-6559"/>
      <dgm:spPr/>
    </dgm:pt>
    <dgm:pt modelId="{C83060F5-6799-4061-A8FA-11F77111D401}" type="pres">
      <dgm:prSet presAssocID="{983F1D90-DC6A-4712-893B-2740779722A9}" presName="Parent1" presStyleLbl="revTx" presStyleIdx="0" presStyleCnt="3" custLinFactNeighborX="21898" custLinFactNeighborY="-21519">
        <dgm:presLayoutVars>
          <dgm:chMax val="1"/>
          <dgm:chPref val="1"/>
          <dgm:bulletEnabled val="1"/>
        </dgm:presLayoutVars>
      </dgm:prSet>
      <dgm:spPr/>
    </dgm:pt>
    <dgm:pt modelId="{B8FB0249-5969-4D35-B97E-4D713A079003}" type="pres">
      <dgm:prSet presAssocID="{622026F5-6A97-4A9F-BEA9-828812636C3C}" presName="Accent2" presStyleCnt="0"/>
      <dgm:spPr/>
    </dgm:pt>
    <dgm:pt modelId="{0D08FDBC-C234-4433-9F08-3102C0FC369E}" type="pres">
      <dgm:prSet presAssocID="{622026F5-6A97-4A9F-BEA9-828812636C3C}" presName="Accent" presStyleLbl="node1" presStyleIdx="1" presStyleCnt="3" custLinFactNeighborX="9226" custLinFactNeighborY="64"/>
      <dgm:spPr/>
    </dgm:pt>
    <dgm:pt modelId="{80288A27-0B59-48FB-B0C4-009D66DAA6F9}" type="pres">
      <dgm:prSet presAssocID="{622026F5-6A97-4A9F-BEA9-828812636C3C}" presName="Parent2" presStyleLbl="revTx" presStyleIdx="1" presStyleCnt="3" custScaleX="149381" custLinFactNeighborX="36730" custLinFactNeighborY="1605">
        <dgm:presLayoutVars>
          <dgm:chMax val="1"/>
          <dgm:chPref val="1"/>
          <dgm:bulletEnabled val="1"/>
        </dgm:presLayoutVars>
      </dgm:prSet>
      <dgm:spPr/>
    </dgm:pt>
    <dgm:pt modelId="{0E412B3B-2BC8-4DCD-AE55-615DDCD523CB}" type="pres">
      <dgm:prSet presAssocID="{DCBEA651-B988-4BF7-ABFC-873F3BD518EB}" presName="Accent3" presStyleCnt="0"/>
      <dgm:spPr/>
    </dgm:pt>
    <dgm:pt modelId="{62FCFC8C-4417-4CFA-9828-FCD4DC749D37}" type="pres">
      <dgm:prSet presAssocID="{DCBEA651-B988-4BF7-ABFC-873F3BD518EB}" presName="Accent" presStyleLbl="node1" presStyleIdx="2" presStyleCnt="3" custLinFactNeighborX="18748" custLinFactNeighborY="-2450"/>
      <dgm:spPr/>
    </dgm:pt>
    <dgm:pt modelId="{0A2BC157-E419-4E0F-96D5-D0B7EA2E9CE6}" type="pres">
      <dgm:prSet presAssocID="{DCBEA651-B988-4BF7-ABFC-873F3BD518EB}" presName="Parent3" presStyleLbl="revTx" presStyleIdx="2" presStyleCnt="3" custScaleX="175954" custLinFactNeighborX="26506" custLinFactNeighborY="-13776">
        <dgm:presLayoutVars>
          <dgm:chMax val="1"/>
          <dgm:chPref val="1"/>
          <dgm:bulletEnabled val="1"/>
        </dgm:presLayoutVars>
      </dgm:prSet>
      <dgm:spPr/>
    </dgm:pt>
  </dgm:ptLst>
  <dgm:cxnLst>
    <dgm:cxn modelId="{CAC61208-A596-4F48-BAA2-664797480F51}" type="presOf" srcId="{983F1D90-DC6A-4712-893B-2740779722A9}" destId="{C83060F5-6799-4061-A8FA-11F77111D401}" srcOrd="0" destOrd="0" presId="urn:microsoft.com/office/officeart/2009/layout/CircleArrowProcess"/>
    <dgm:cxn modelId="{807ADE15-7007-4DD4-9DA9-5BA3E7F1E930}" srcId="{47FFDB50-3B97-4A40-8740-7655F75BB0DF}" destId="{DCBEA651-B988-4BF7-ABFC-873F3BD518EB}" srcOrd="2" destOrd="0" parTransId="{203574FD-8C29-4E27-A9FD-44FDDF854402}" sibTransId="{B03FD28D-7132-4B26-99C4-47A9427E0C80}"/>
    <dgm:cxn modelId="{2D44CA50-DE2E-4860-A029-6AE70C909ED7}" srcId="{47FFDB50-3B97-4A40-8740-7655F75BB0DF}" destId="{622026F5-6A97-4A9F-BEA9-828812636C3C}" srcOrd="1" destOrd="0" parTransId="{20580E26-8B07-4954-B809-754530F31590}" sibTransId="{BC5FCFD0-7927-444F-9FB7-94E96BD5C6C9}"/>
    <dgm:cxn modelId="{5A52A490-D95D-E54B-AF6F-554028ADDB30}" type="presOf" srcId="{DCBEA651-B988-4BF7-ABFC-873F3BD518EB}" destId="{0A2BC157-E419-4E0F-96D5-D0B7EA2E9CE6}" srcOrd="0" destOrd="0" presId="urn:microsoft.com/office/officeart/2009/layout/CircleArrowProcess"/>
    <dgm:cxn modelId="{3AA6DDA3-5A83-1F44-A7D2-B0A837D3D885}" type="presOf" srcId="{47FFDB50-3B97-4A40-8740-7655F75BB0DF}" destId="{C2DE2132-C8F9-4794-A36E-62BC964D5749}" srcOrd="0" destOrd="0" presId="urn:microsoft.com/office/officeart/2009/layout/CircleArrowProcess"/>
    <dgm:cxn modelId="{B67B9FE1-A744-3546-966F-2123137F4E96}" type="presOf" srcId="{622026F5-6A97-4A9F-BEA9-828812636C3C}" destId="{80288A27-0B59-48FB-B0C4-009D66DAA6F9}" srcOrd="0" destOrd="0" presId="urn:microsoft.com/office/officeart/2009/layout/CircleArrowProcess"/>
    <dgm:cxn modelId="{8CE9A5E5-520D-4DE2-8F08-F63CD63724A5}" srcId="{47FFDB50-3B97-4A40-8740-7655F75BB0DF}" destId="{983F1D90-DC6A-4712-893B-2740779722A9}" srcOrd="0" destOrd="0" parTransId="{9F33B8A9-E16E-431A-9CBE-D6BEDAEF683F}" sibTransId="{3557E897-E39B-436B-A166-9DE05CCA842B}"/>
    <dgm:cxn modelId="{6A5D70B4-B803-DF46-A35A-B3BDFB4AC304}" type="presParOf" srcId="{C2DE2132-C8F9-4794-A36E-62BC964D5749}" destId="{55802A20-7587-44BA-A62C-E1D07B88AC9B}" srcOrd="0" destOrd="0" presId="urn:microsoft.com/office/officeart/2009/layout/CircleArrowProcess"/>
    <dgm:cxn modelId="{85C07CAF-BEC5-0B4A-9361-8BD0BC970DF2}" type="presParOf" srcId="{55802A20-7587-44BA-A62C-E1D07B88AC9B}" destId="{BAE781DA-CFBE-441B-84CB-95F738850BCD}" srcOrd="0" destOrd="0" presId="urn:microsoft.com/office/officeart/2009/layout/CircleArrowProcess"/>
    <dgm:cxn modelId="{01A1BEFE-65CC-D84F-A68C-A8AC76B106B4}" type="presParOf" srcId="{C2DE2132-C8F9-4794-A36E-62BC964D5749}" destId="{C83060F5-6799-4061-A8FA-11F77111D401}" srcOrd="1" destOrd="0" presId="urn:microsoft.com/office/officeart/2009/layout/CircleArrowProcess"/>
    <dgm:cxn modelId="{68B73F47-39B0-AD4B-BB60-D809C62755B2}" type="presParOf" srcId="{C2DE2132-C8F9-4794-A36E-62BC964D5749}" destId="{B8FB0249-5969-4D35-B97E-4D713A079003}" srcOrd="2" destOrd="0" presId="urn:microsoft.com/office/officeart/2009/layout/CircleArrowProcess"/>
    <dgm:cxn modelId="{F438FE3F-E903-A047-9173-39ED6BF9255F}" type="presParOf" srcId="{B8FB0249-5969-4D35-B97E-4D713A079003}" destId="{0D08FDBC-C234-4433-9F08-3102C0FC369E}" srcOrd="0" destOrd="0" presId="urn:microsoft.com/office/officeart/2009/layout/CircleArrowProcess"/>
    <dgm:cxn modelId="{24C5E64E-BEB4-CF4A-80D5-E069C5ED7735}" type="presParOf" srcId="{C2DE2132-C8F9-4794-A36E-62BC964D5749}" destId="{80288A27-0B59-48FB-B0C4-009D66DAA6F9}" srcOrd="3" destOrd="0" presId="urn:microsoft.com/office/officeart/2009/layout/CircleArrowProcess"/>
    <dgm:cxn modelId="{6A7CD2CA-50CC-8942-9715-B9C06493E602}" type="presParOf" srcId="{C2DE2132-C8F9-4794-A36E-62BC964D5749}" destId="{0E412B3B-2BC8-4DCD-AE55-615DDCD523CB}" srcOrd="4" destOrd="0" presId="urn:microsoft.com/office/officeart/2009/layout/CircleArrowProcess"/>
    <dgm:cxn modelId="{285F7153-680C-654A-BDE7-4A4D97EA93B9}" type="presParOf" srcId="{0E412B3B-2BC8-4DCD-AE55-615DDCD523CB}" destId="{62FCFC8C-4417-4CFA-9828-FCD4DC749D37}" srcOrd="0" destOrd="0" presId="urn:microsoft.com/office/officeart/2009/layout/CircleArrowProcess"/>
    <dgm:cxn modelId="{36C9AA3B-A227-844E-BF5F-3F31F3FF76F9}" type="presParOf" srcId="{C2DE2132-C8F9-4794-A36E-62BC964D5749}" destId="{0A2BC157-E419-4E0F-96D5-D0B7EA2E9CE6}"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1B721B-4CB7-40F2-A3F1-E221BBBD8F4A}" type="doc">
      <dgm:prSet loTypeId="urn:microsoft.com/office/officeart/2005/8/layout/gear1" loCatId="cycle" qsTypeId="urn:microsoft.com/office/officeart/2005/8/quickstyle/simple1" qsCatId="simple" csTypeId="urn:microsoft.com/office/officeart/2005/8/colors/colorful5" csCatId="colorful" phldr="1"/>
      <dgm:spPr/>
    </dgm:pt>
    <dgm:pt modelId="{026C7B40-AA5B-41BD-A9C7-4BBD44BF63FE}">
      <dgm:prSet phldrT="[Text]" custT="1"/>
      <dgm:spPr/>
      <dgm:t>
        <a:bodyPr/>
        <a:lstStyle/>
        <a:p>
          <a:r>
            <a:rPr lang="en-US" sz="1800" b="1" dirty="0"/>
            <a:t>Process Improvements</a:t>
          </a:r>
        </a:p>
      </dgm:t>
    </dgm:pt>
    <dgm:pt modelId="{74ED6B02-3AF7-406D-B6CB-5E3372985941}" type="parTrans" cxnId="{A25F0A7D-9345-4F8F-9A94-AAC1377B4586}">
      <dgm:prSet/>
      <dgm:spPr/>
      <dgm:t>
        <a:bodyPr/>
        <a:lstStyle/>
        <a:p>
          <a:endParaRPr lang="en-US"/>
        </a:p>
      </dgm:t>
    </dgm:pt>
    <dgm:pt modelId="{70D2B1B3-1221-49BD-AB7E-691FA35706B2}" type="sibTrans" cxnId="{A25F0A7D-9345-4F8F-9A94-AAC1377B4586}">
      <dgm:prSet/>
      <dgm:spPr/>
      <dgm:t>
        <a:bodyPr/>
        <a:lstStyle/>
        <a:p>
          <a:endParaRPr lang="en-US"/>
        </a:p>
      </dgm:t>
    </dgm:pt>
    <dgm:pt modelId="{10B56000-BE21-4210-8490-FC912DA2C33F}">
      <dgm:prSet phldrT="[Text]" custT="1"/>
      <dgm:spPr/>
      <dgm:t>
        <a:bodyPr/>
        <a:lstStyle/>
        <a:p>
          <a:r>
            <a:rPr lang="en-US" sz="1800" b="0" dirty="0"/>
            <a:t>Program</a:t>
          </a:r>
          <a:r>
            <a:rPr lang="en-US" sz="2300" b="0" dirty="0"/>
            <a:t> </a:t>
          </a:r>
          <a:r>
            <a:rPr lang="en-US" sz="1800" b="0" dirty="0"/>
            <a:t>Design</a:t>
          </a:r>
        </a:p>
      </dgm:t>
    </dgm:pt>
    <dgm:pt modelId="{F0A8A440-C09E-466E-B304-ACA3BEE692BA}" type="parTrans" cxnId="{60E64900-FF0D-44B7-8781-B57E43669B14}">
      <dgm:prSet/>
      <dgm:spPr/>
      <dgm:t>
        <a:bodyPr/>
        <a:lstStyle/>
        <a:p>
          <a:endParaRPr lang="en-US"/>
        </a:p>
      </dgm:t>
    </dgm:pt>
    <dgm:pt modelId="{4EEBFF13-E0E2-42F4-959D-D3C840F9A9C8}" type="sibTrans" cxnId="{60E64900-FF0D-44B7-8781-B57E43669B14}">
      <dgm:prSet/>
      <dgm:spPr/>
      <dgm:t>
        <a:bodyPr/>
        <a:lstStyle/>
        <a:p>
          <a:endParaRPr lang="en-US"/>
        </a:p>
      </dgm:t>
    </dgm:pt>
    <dgm:pt modelId="{7C9C5E8F-EA30-4514-98F5-41DA0D745975}">
      <dgm:prSet phldrT="[Text]" custT="1"/>
      <dgm:spPr/>
      <dgm:t>
        <a:bodyPr/>
        <a:lstStyle/>
        <a:p>
          <a:r>
            <a:rPr lang="en-US" sz="1800" dirty="0"/>
            <a:t>Program Management</a:t>
          </a:r>
        </a:p>
      </dgm:t>
    </dgm:pt>
    <dgm:pt modelId="{CBF149C1-85B9-4489-998D-D1DCEA29FFE8}" type="parTrans" cxnId="{9D90CC0B-D2D2-4991-9D3F-6A6D67713468}">
      <dgm:prSet/>
      <dgm:spPr/>
      <dgm:t>
        <a:bodyPr/>
        <a:lstStyle/>
        <a:p>
          <a:endParaRPr lang="en-US"/>
        </a:p>
      </dgm:t>
    </dgm:pt>
    <dgm:pt modelId="{B65CE405-925D-40AE-833A-2F36C05727B9}" type="sibTrans" cxnId="{9D90CC0B-D2D2-4991-9D3F-6A6D67713468}">
      <dgm:prSet/>
      <dgm:spPr/>
      <dgm:t>
        <a:bodyPr/>
        <a:lstStyle/>
        <a:p>
          <a:endParaRPr lang="en-US"/>
        </a:p>
      </dgm:t>
    </dgm:pt>
    <dgm:pt modelId="{2FFB4332-9560-453E-8ACC-CD7B35FAF461}" type="pres">
      <dgm:prSet presAssocID="{B41B721B-4CB7-40F2-A3F1-E221BBBD8F4A}" presName="composite" presStyleCnt="0">
        <dgm:presLayoutVars>
          <dgm:chMax val="3"/>
          <dgm:animLvl val="lvl"/>
          <dgm:resizeHandles val="exact"/>
        </dgm:presLayoutVars>
      </dgm:prSet>
      <dgm:spPr/>
    </dgm:pt>
    <dgm:pt modelId="{858EFAC6-B3D2-445E-ADBC-493C07308F45}" type="pres">
      <dgm:prSet presAssocID="{026C7B40-AA5B-41BD-A9C7-4BBD44BF63FE}" presName="gear1" presStyleLbl="node1" presStyleIdx="0" presStyleCnt="3" custAng="501766" custLinFactNeighborX="-7249" custLinFactNeighborY="-1581">
        <dgm:presLayoutVars>
          <dgm:chMax val="1"/>
          <dgm:bulletEnabled val="1"/>
        </dgm:presLayoutVars>
      </dgm:prSet>
      <dgm:spPr/>
    </dgm:pt>
    <dgm:pt modelId="{52CF4558-235E-416A-8350-DCC528A8DBF7}" type="pres">
      <dgm:prSet presAssocID="{026C7B40-AA5B-41BD-A9C7-4BBD44BF63FE}" presName="gear1srcNode" presStyleLbl="node1" presStyleIdx="0" presStyleCnt="3"/>
      <dgm:spPr/>
    </dgm:pt>
    <dgm:pt modelId="{AF939386-C1DC-4818-8C22-7502C33EA9C7}" type="pres">
      <dgm:prSet presAssocID="{026C7B40-AA5B-41BD-A9C7-4BBD44BF63FE}" presName="gear1dstNode" presStyleLbl="node1" presStyleIdx="0" presStyleCnt="3"/>
      <dgm:spPr/>
    </dgm:pt>
    <dgm:pt modelId="{FFBAADF9-76EC-4AED-8673-DFEC72BE59D0}" type="pres">
      <dgm:prSet presAssocID="{10B56000-BE21-4210-8490-FC912DA2C33F}" presName="gear2" presStyleLbl="node1" presStyleIdx="1" presStyleCnt="3" custAng="20250686" custScaleX="114523" custScaleY="108228" custLinFactNeighborX="-26387" custLinFactNeighborY="-23610">
        <dgm:presLayoutVars>
          <dgm:chMax val="1"/>
          <dgm:bulletEnabled val="1"/>
        </dgm:presLayoutVars>
      </dgm:prSet>
      <dgm:spPr/>
    </dgm:pt>
    <dgm:pt modelId="{C0AC2FFA-260D-4BD6-9539-EC624BD56770}" type="pres">
      <dgm:prSet presAssocID="{10B56000-BE21-4210-8490-FC912DA2C33F}" presName="gear2srcNode" presStyleLbl="node1" presStyleIdx="1" presStyleCnt="3"/>
      <dgm:spPr/>
    </dgm:pt>
    <dgm:pt modelId="{7CA316F7-5437-476F-9D23-7CF8290F8716}" type="pres">
      <dgm:prSet presAssocID="{10B56000-BE21-4210-8490-FC912DA2C33F}" presName="gear2dstNode" presStyleLbl="node1" presStyleIdx="1" presStyleCnt="3"/>
      <dgm:spPr/>
    </dgm:pt>
    <dgm:pt modelId="{CF7BD55B-AF59-44FF-BB7F-B434C693550B}" type="pres">
      <dgm:prSet presAssocID="{7C9C5E8F-EA30-4514-98F5-41DA0D745975}" presName="gear3" presStyleLbl="node1" presStyleIdx="2" presStyleCnt="3" custAng="409626" custScaleX="118650" custScaleY="113171" custLinFactNeighborX="7112" custLinFactNeighborY="-5825"/>
      <dgm:spPr/>
    </dgm:pt>
    <dgm:pt modelId="{8CD720CC-CF1D-4F61-9E5E-3C220544ED1C}" type="pres">
      <dgm:prSet presAssocID="{7C9C5E8F-EA30-4514-98F5-41DA0D745975}" presName="gear3tx" presStyleLbl="node1" presStyleIdx="2" presStyleCnt="3">
        <dgm:presLayoutVars>
          <dgm:chMax val="1"/>
          <dgm:bulletEnabled val="1"/>
        </dgm:presLayoutVars>
      </dgm:prSet>
      <dgm:spPr/>
    </dgm:pt>
    <dgm:pt modelId="{3C23859D-721D-4250-810F-09E129AAA750}" type="pres">
      <dgm:prSet presAssocID="{7C9C5E8F-EA30-4514-98F5-41DA0D745975}" presName="gear3srcNode" presStyleLbl="node1" presStyleIdx="2" presStyleCnt="3"/>
      <dgm:spPr/>
    </dgm:pt>
    <dgm:pt modelId="{704366EF-0DEA-4317-B5FF-599D9A119770}" type="pres">
      <dgm:prSet presAssocID="{7C9C5E8F-EA30-4514-98F5-41DA0D745975}" presName="gear3dstNode" presStyleLbl="node1" presStyleIdx="2" presStyleCnt="3"/>
      <dgm:spPr/>
    </dgm:pt>
    <dgm:pt modelId="{7AC5C0E1-89AF-4466-860A-7991AD2EFA78}" type="pres">
      <dgm:prSet presAssocID="{70D2B1B3-1221-49BD-AB7E-691FA35706B2}" presName="connector1" presStyleLbl="sibTrans2D1" presStyleIdx="0" presStyleCnt="3" custLinFactNeighborX="-876" custLinFactNeighborY="-3347"/>
      <dgm:spPr/>
    </dgm:pt>
    <dgm:pt modelId="{76D12C14-81DB-465A-983B-79710EAF1A0E}" type="pres">
      <dgm:prSet presAssocID="{4EEBFF13-E0E2-42F4-959D-D3C840F9A9C8}" presName="connector2" presStyleLbl="sibTrans2D1" presStyleIdx="1" presStyleCnt="3" custAng="1242114" custLinFactNeighborX="-12687" custLinFactNeighborY="-33508"/>
      <dgm:spPr/>
    </dgm:pt>
    <dgm:pt modelId="{B62CF628-43AB-4E61-9C15-70F52E5BFD20}" type="pres">
      <dgm:prSet presAssocID="{B65CE405-925D-40AE-833A-2F36C05727B9}" presName="connector3" presStyleLbl="sibTrans2D1" presStyleIdx="2" presStyleCnt="3" custAng="6565554" custScaleX="121141" custLinFactNeighborX="15952" custLinFactNeighborY="11400"/>
      <dgm:spPr/>
    </dgm:pt>
  </dgm:ptLst>
  <dgm:cxnLst>
    <dgm:cxn modelId="{60E64900-FF0D-44B7-8781-B57E43669B14}" srcId="{B41B721B-4CB7-40F2-A3F1-E221BBBD8F4A}" destId="{10B56000-BE21-4210-8490-FC912DA2C33F}" srcOrd="1" destOrd="0" parTransId="{F0A8A440-C09E-466E-B304-ACA3BEE692BA}" sibTransId="{4EEBFF13-E0E2-42F4-959D-D3C840F9A9C8}"/>
    <dgm:cxn modelId="{9D90CC0B-D2D2-4991-9D3F-6A6D67713468}" srcId="{B41B721B-4CB7-40F2-A3F1-E221BBBD8F4A}" destId="{7C9C5E8F-EA30-4514-98F5-41DA0D745975}" srcOrd="2" destOrd="0" parTransId="{CBF149C1-85B9-4489-998D-D1DCEA29FFE8}" sibTransId="{B65CE405-925D-40AE-833A-2F36C05727B9}"/>
    <dgm:cxn modelId="{2A40B222-8096-4730-93A6-FECAA9C94EB4}" type="presOf" srcId="{7C9C5E8F-EA30-4514-98F5-41DA0D745975}" destId="{704366EF-0DEA-4317-B5FF-599D9A119770}" srcOrd="3" destOrd="0" presId="urn:microsoft.com/office/officeart/2005/8/layout/gear1"/>
    <dgm:cxn modelId="{4D909F35-8469-496D-848F-FC910CEF3B98}" type="presOf" srcId="{10B56000-BE21-4210-8490-FC912DA2C33F}" destId="{FFBAADF9-76EC-4AED-8673-DFEC72BE59D0}" srcOrd="0" destOrd="0" presId="urn:microsoft.com/office/officeart/2005/8/layout/gear1"/>
    <dgm:cxn modelId="{A1DE005C-4E04-4E95-8828-BDDE57E94521}" type="presOf" srcId="{026C7B40-AA5B-41BD-A9C7-4BBD44BF63FE}" destId="{AF939386-C1DC-4818-8C22-7502C33EA9C7}" srcOrd="2" destOrd="0" presId="urn:microsoft.com/office/officeart/2005/8/layout/gear1"/>
    <dgm:cxn modelId="{10E97465-0611-4BC6-BB09-3CAB40ECCF99}" type="presOf" srcId="{7C9C5E8F-EA30-4514-98F5-41DA0D745975}" destId="{3C23859D-721D-4250-810F-09E129AAA750}" srcOrd="2" destOrd="0" presId="urn:microsoft.com/office/officeart/2005/8/layout/gear1"/>
    <dgm:cxn modelId="{121BAD4E-480F-469F-B09C-365F2F9E3F9C}" type="presOf" srcId="{7C9C5E8F-EA30-4514-98F5-41DA0D745975}" destId="{CF7BD55B-AF59-44FF-BB7F-B434C693550B}" srcOrd="0" destOrd="0" presId="urn:microsoft.com/office/officeart/2005/8/layout/gear1"/>
    <dgm:cxn modelId="{CED8214F-DAF4-40BC-A0FC-448EE5E829CB}" type="presOf" srcId="{10B56000-BE21-4210-8490-FC912DA2C33F}" destId="{C0AC2FFA-260D-4BD6-9539-EC624BD56770}" srcOrd="1" destOrd="0" presId="urn:microsoft.com/office/officeart/2005/8/layout/gear1"/>
    <dgm:cxn modelId="{C00E8556-E2FB-4412-B8B4-7BA9E7F58E56}" type="presOf" srcId="{B41B721B-4CB7-40F2-A3F1-E221BBBD8F4A}" destId="{2FFB4332-9560-453E-8ACC-CD7B35FAF461}" srcOrd="0" destOrd="0" presId="urn:microsoft.com/office/officeart/2005/8/layout/gear1"/>
    <dgm:cxn modelId="{A25F0A7D-9345-4F8F-9A94-AAC1377B4586}" srcId="{B41B721B-4CB7-40F2-A3F1-E221BBBD8F4A}" destId="{026C7B40-AA5B-41BD-A9C7-4BBD44BF63FE}" srcOrd="0" destOrd="0" parTransId="{74ED6B02-3AF7-406D-B6CB-5E3372985941}" sibTransId="{70D2B1B3-1221-49BD-AB7E-691FA35706B2}"/>
    <dgm:cxn modelId="{2C9F3C8F-5A8E-4C43-82B9-5BF1A38D394A}" type="presOf" srcId="{10B56000-BE21-4210-8490-FC912DA2C33F}" destId="{7CA316F7-5437-476F-9D23-7CF8290F8716}" srcOrd="2" destOrd="0" presId="urn:microsoft.com/office/officeart/2005/8/layout/gear1"/>
    <dgm:cxn modelId="{B1D7B496-7C86-4DCB-A0BE-4FE81B301493}" type="presOf" srcId="{B65CE405-925D-40AE-833A-2F36C05727B9}" destId="{B62CF628-43AB-4E61-9C15-70F52E5BFD20}" srcOrd="0" destOrd="0" presId="urn:microsoft.com/office/officeart/2005/8/layout/gear1"/>
    <dgm:cxn modelId="{18BF52CE-19FA-47B6-8026-576AEF9B6406}" type="presOf" srcId="{026C7B40-AA5B-41BD-A9C7-4BBD44BF63FE}" destId="{858EFAC6-B3D2-445E-ADBC-493C07308F45}" srcOrd="0" destOrd="0" presId="urn:microsoft.com/office/officeart/2005/8/layout/gear1"/>
    <dgm:cxn modelId="{080601D9-28A6-4BB5-88B1-32FBA9A4650B}" type="presOf" srcId="{026C7B40-AA5B-41BD-A9C7-4BBD44BF63FE}" destId="{52CF4558-235E-416A-8350-DCC528A8DBF7}" srcOrd="1" destOrd="0" presId="urn:microsoft.com/office/officeart/2005/8/layout/gear1"/>
    <dgm:cxn modelId="{B13288E8-7A89-46C7-82F2-2074489997D5}" type="presOf" srcId="{7C9C5E8F-EA30-4514-98F5-41DA0D745975}" destId="{8CD720CC-CF1D-4F61-9E5E-3C220544ED1C}" srcOrd="1" destOrd="0" presId="urn:microsoft.com/office/officeart/2005/8/layout/gear1"/>
    <dgm:cxn modelId="{F26553EA-9A3C-4333-8497-0B297CF8831F}" type="presOf" srcId="{70D2B1B3-1221-49BD-AB7E-691FA35706B2}" destId="{7AC5C0E1-89AF-4466-860A-7991AD2EFA78}" srcOrd="0" destOrd="0" presId="urn:microsoft.com/office/officeart/2005/8/layout/gear1"/>
    <dgm:cxn modelId="{5C99B9F3-1C57-43F7-BCA6-A6F0EB6A5FEF}" type="presOf" srcId="{4EEBFF13-E0E2-42F4-959D-D3C840F9A9C8}" destId="{76D12C14-81DB-465A-983B-79710EAF1A0E}" srcOrd="0" destOrd="0" presId="urn:microsoft.com/office/officeart/2005/8/layout/gear1"/>
    <dgm:cxn modelId="{4D01FCE4-401C-4A8B-A99F-B75D5257C590}" type="presParOf" srcId="{2FFB4332-9560-453E-8ACC-CD7B35FAF461}" destId="{858EFAC6-B3D2-445E-ADBC-493C07308F45}" srcOrd="0" destOrd="0" presId="urn:microsoft.com/office/officeart/2005/8/layout/gear1"/>
    <dgm:cxn modelId="{8A669BEC-37B7-4514-BC97-77DC66FAB1A6}" type="presParOf" srcId="{2FFB4332-9560-453E-8ACC-CD7B35FAF461}" destId="{52CF4558-235E-416A-8350-DCC528A8DBF7}" srcOrd="1" destOrd="0" presId="urn:microsoft.com/office/officeart/2005/8/layout/gear1"/>
    <dgm:cxn modelId="{08135C2D-3FCF-49AB-8C0D-6B9E1FCA71ED}" type="presParOf" srcId="{2FFB4332-9560-453E-8ACC-CD7B35FAF461}" destId="{AF939386-C1DC-4818-8C22-7502C33EA9C7}" srcOrd="2" destOrd="0" presId="urn:microsoft.com/office/officeart/2005/8/layout/gear1"/>
    <dgm:cxn modelId="{31719D0A-4DB4-4FE3-A6AB-744075529B86}" type="presParOf" srcId="{2FFB4332-9560-453E-8ACC-CD7B35FAF461}" destId="{FFBAADF9-76EC-4AED-8673-DFEC72BE59D0}" srcOrd="3" destOrd="0" presId="urn:microsoft.com/office/officeart/2005/8/layout/gear1"/>
    <dgm:cxn modelId="{F07E95D8-B118-40EE-A4EF-A7AD5873AB2A}" type="presParOf" srcId="{2FFB4332-9560-453E-8ACC-CD7B35FAF461}" destId="{C0AC2FFA-260D-4BD6-9539-EC624BD56770}" srcOrd="4" destOrd="0" presId="urn:microsoft.com/office/officeart/2005/8/layout/gear1"/>
    <dgm:cxn modelId="{06998BC6-6A6D-48C4-9732-3879C9274E23}" type="presParOf" srcId="{2FFB4332-9560-453E-8ACC-CD7B35FAF461}" destId="{7CA316F7-5437-476F-9D23-7CF8290F8716}" srcOrd="5" destOrd="0" presId="urn:microsoft.com/office/officeart/2005/8/layout/gear1"/>
    <dgm:cxn modelId="{2CA83C8D-CCCF-4716-924C-21791E5E382E}" type="presParOf" srcId="{2FFB4332-9560-453E-8ACC-CD7B35FAF461}" destId="{CF7BD55B-AF59-44FF-BB7F-B434C693550B}" srcOrd="6" destOrd="0" presId="urn:microsoft.com/office/officeart/2005/8/layout/gear1"/>
    <dgm:cxn modelId="{648C0B04-DE33-41F8-A949-0FC96F13DB5B}" type="presParOf" srcId="{2FFB4332-9560-453E-8ACC-CD7B35FAF461}" destId="{8CD720CC-CF1D-4F61-9E5E-3C220544ED1C}" srcOrd="7" destOrd="0" presId="urn:microsoft.com/office/officeart/2005/8/layout/gear1"/>
    <dgm:cxn modelId="{E845B6D2-CCB9-4565-92C4-99DD44E7AD89}" type="presParOf" srcId="{2FFB4332-9560-453E-8ACC-CD7B35FAF461}" destId="{3C23859D-721D-4250-810F-09E129AAA750}" srcOrd="8" destOrd="0" presId="urn:microsoft.com/office/officeart/2005/8/layout/gear1"/>
    <dgm:cxn modelId="{4A872DBC-FC5A-4960-8B4A-BA18025792D5}" type="presParOf" srcId="{2FFB4332-9560-453E-8ACC-CD7B35FAF461}" destId="{704366EF-0DEA-4317-B5FF-599D9A119770}" srcOrd="9" destOrd="0" presId="urn:microsoft.com/office/officeart/2005/8/layout/gear1"/>
    <dgm:cxn modelId="{2BAB2E86-9E3A-4656-B4D4-36BEAC783B32}" type="presParOf" srcId="{2FFB4332-9560-453E-8ACC-CD7B35FAF461}" destId="{7AC5C0E1-89AF-4466-860A-7991AD2EFA78}" srcOrd="10" destOrd="0" presId="urn:microsoft.com/office/officeart/2005/8/layout/gear1"/>
    <dgm:cxn modelId="{C8C46694-73C2-4AFF-9359-A4E6079A9A71}" type="presParOf" srcId="{2FFB4332-9560-453E-8ACC-CD7B35FAF461}" destId="{76D12C14-81DB-465A-983B-79710EAF1A0E}" srcOrd="11" destOrd="0" presId="urn:microsoft.com/office/officeart/2005/8/layout/gear1"/>
    <dgm:cxn modelId="{D6EB37E3-13EB-4E14-BEF3-939BBE18BEB1}" type="presParOf" srcId="{2FFB4332-9560-453E-8ACC-CD7B35FAF461}" destId="{B62CF628-43AB-4E61-9C15-70F52E5BFD2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781DA-CFBE-441B-84CB-95F738850BCD}">
      <dsp:nvSpPr>
        <dsp:cNvPr id="0" name=""/>
        <dsp:cNvSpPr/>
      </dsp:nvSpPr>
      <dsp:spPr>
        <a:xfrm>
          <a:off x="1559849" y="746887"/>
          <a:ext cx="2118093" cy="2118415"/>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3060F5-6799-4061-A8FA-11F77111D401}">
      <dsp:nvSpPr>
        <dsp:cNvPr id="0" name=""/>
        <dsp:cNvSpPr/>
      </dsp:nvSpPr>
      <dsp:spPr>
        <a:xfrm>
          <a:off x="1949823" y="1524039"/>
          <a:ext cx="1176983" cy="58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Team Effort</a:t>
          </a:r>
        </a:p>
      </dsp:txBody>
      <dsp:txXfrm>
        <a:off x="1949823" y="1524039"/>
        <a:ext cx="1176983" cy="588350"/>
      </dsp:txXfrm>
    </dsp:sp>
    <dsp:sp modelId="{0D08FDBC-C234-4433-9F08-3102C0FC369E}">
      <dsp:nvSpPr>
        <dsp:cNvPr id="0" name=""/>
        <dsp:cNvSpPr/>
      </dsp:nvSpPr>
      <dsp:spPr>
        <a:xfrm>
          <a:off x="831042" y="2104377"/>
          <a:ext cx="2118093" cy="2118415"/>
        </a:xfrm>
        <a:prstGeom prst="leftCircularArrow">
          <a:avLst>
            <a:gd name="adj1" fmla="val 10980"/>
            <a:gd name="adj2" fmla="val 1142322"/>
            <a:gd name="adj3" fmla="val 6300000"/>
            <a:gd name="adj4" fmla="val 18900000"/>
            <a:gd name="adj5" fmla="val 12500"/>
          </a:avLst>
        </a:prstGeom>
        <a:solidFill>
          <a:schemeClr val="accent2">
            <a:hueOff val="-10522997"/>
            <a:satOff val="-34947"/>
            <a:lumOff val="-88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88A27-0B59-48FB-B0C4-009D66DAA6F9}">
      <dsp:nvSpPr>
        <dsp:cNvPr id="0" name=""/>
        <dsp:cNvSpPr/>
      </dsp:nvSpPr>
      <dsp:spPr>
        <a:xfrm>
          <a:off x="1247884" y="2884317"/>
          <a:ext cx="1758189" cy="58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Effective</a:t>
          </a:r>
        </a:p>
      </dsp:txBody>
      <dsp:txXfrm>
        <a:off x="1247884" y="2884317"/>
        <a:ext cx="1758189" cy="588350"/>
      </dsp:txXfrm>
    </dsp:sp>
    <dsp:sp modelId="{62FCFC8C-4417-4CFA-9828-FCD4DC749D37}">
      <dsp:nvSpPr>
        <dsp:cNvPr id="0" name=""/>
        <dsp:cNvSpPr/>
      </dsp:nvSpPr>
      <dsp:spPr>
        <a:xfrm>
          <a:off x="1715842" y="3421263"/>
          <a:ext cx="1819770" cy="1820499"/>
        </a:xfrm>
        <a:prstGeom prst="blockArc">
          <a:avLst>
            <a:gd name="adj1" fmla="val 13500000"/>
            <a:gd name="adj2" fmla="val 10800000"/>
            <a:gd name="adj3" fmla="val 12740"/>
          </a:avLst>
        </a:prstGeom>
        <a:solidFill>
          <a:schemeClr val="accent2">
            <a:hueOff val="-21045994"/>
            <a:satOff val="-69895"/>
            <a:lumOff val="-176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2BC157-E419-4E0F-96D5-D0B7EA2E9CE6}">
      <dsp:nvSpPr>
        <dsp:cNvPr id="0" name=""/>
        <dsp:cNvSpPr/>
      </dsp:nvSpPr>
      <dsp:spPr>
        <a:xfrm>
          <a:off x="1559860" y="4019811"/>
          <a:ext cx="2070949" cy="58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Attainable</a:t>
          </a:r>
        </a:p>
      </dsp:txBody>
      <dsp:txXfrm>
        <a:off x="1559860" y="4019811"/>
        <a:ext cx="2070949" cy="588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EFAC6-B3D2-445E-ADBC-493C07308F45}">
      <dsp:nvSpPr>
        <dsp:cNvPr id="0" name=""/>
        <dsp:cNvSpPr/>
      </dsp:nvSpPr>
      <dsp:spPr>
        <a:xfrm rot="501766">
          <a:off x="3508339" y="2434353"/>
          <a:ext cx="2929043" cy="2929043"/>
        </a:xfrm>
        <a:prstGeom prst="gear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Process Improvements</a:t>
          </a:r>
        </a:p>
      </dsp:txBody>
      <dsp:txXfrm>
        <a:off x="4100932" y="3120739"/>
        <a:ext cx="1751307" cy="1505589"/>
      </dsp:txXfrm>
    </dsp:sp>
    <dsp:sp modelId="{FFBAADF9-76EC-4AED-8673-DFEC72BE59D0}">
      <dsp:nvSpPr>
        <dsp:cNvPr id="0" name=""/>
        <dsp:cNvSpPr/>
      </dsp:nvSpPr>
      <dsp:spPr>
        <a:xfrm rot="20250686">
          <a:off x="1299709" y="1197761"/>
          <a:ext cx="2439584" cy="2305487"/>
        </a:xfrm>
        <a:prstGeom prst="gear6">
          <a:avLst/>
        </a:prstGeom>
        <a:solidFill>
          <a:schemeClr val="accent5">
            <a:hueOff val="-4475109"/>
            <a:satOff val="22295"/>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t>Program</a:t>
          </a:r>
          <a:r>
            <a:rPr lang="en-US" sz="2300" b="0" kern="1200" dirty="0"/>
            <a:t> </a:t>
          </a:r>
          <a:r>
            <a:rPr lang="en-US" sz="1800" b="0" kern="1200" dirty="0"/>
            <a:t>Design</a:t>
          </a:r>
        </a:p>
      </dsp:txBody>
      <dsp:txXfrm>
        <a:off x="1899615" y="1781682"/>
        <a:ext cx="1239772" cy="1137645"/>
      </dsp:txXfrm>
    </dsp:sp>
    <dsp:sp modelId="{CF7BD55B-AF59-44FF-BB7F-B434C693550B}">
      <dsp:nvSpPr>
        <dsp:cNvPr id="0" name=""/>
        <dsp:cNvSpPr/>
      </dsp:nvSpPr>
      <dsp:spPr>
        <a:xfrm rot="21109626">
          <a:off x="3175875" y="202189"/>
          <a:ext cx="2518289" cy="2320218"/>
        </a:xfrm>
        <a:prstGeom prst="gear6">
          <a:avLst/>
        </a:prstGeom>
        <a:solidFill>
          <a:schemeClr val="accent5">
            <a:hueOff val="-8950217"/>
            <a:satOff val="44589"/>
            <a:lumOff val="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Program Management</a:t>
          </a:r>
        </a:p>
      </dsp:txBody>
      <dsp:txXfrm rot="-20700000">
        <a:off x="3739958" y="699333"/>
        <a:ext cx="1390124" cy="1325931"/>
      </dsp:txXfrm>
    </dsp:sp>
    <dsp:sp modelId="{7AC5C0E1-89AF-4466-860A-7991AD2EFA78}">
      <dsp:nvSpPr>
        <dsp:cNvPr id="0" name=""/>
        <dsp:cNvSpPr/>
      </dsp:nvSpPr>
      <dsp:spPr>
        <a:xfrm>
          <a:off x="3475217" y="1905976"/>
          <a:ext cx="3749175" cy="3749175"/>
        </a:xfrm>
        <a:prstGeom prst="circularArrow">
          <a:avLst>
            <a:gd name="adj1" fmla="val 4687"/>
            <a:gd name="adj2" fmla="val 299029"/>
            <a:gd name="adj3" fmla="val 2537875"/>
            <a:gd name="adj4" fmla="val 15815277"/>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D12C14-81DB-465A-983B-79710EAF1A0E}">
      <dsp:nvSpPr>
        <dsp:cNvPr id="0" name=""/>
        <dsp:cNvSpPr/>
      </dsp:nvSpPr>
      <dsp:spPr>
        <a:xfrm rot="1242114">
          <a:off x="1293642" y="399390"/>
          <a:ext cx="2724010" cy="2724010"/>
        </a:xfrm>
        <a:prstGeom prst="leftCircularArrow">
          <a:avLst>
            <a:gd name="adj1" fmla="val 6452"/>
            <a:gd name="adj2" fmla="val 429999"/>
            <a:gd name="adj3" fmla="val 10489124"/>
            <a:gd name="adj4" fmla="val 14837806"/>
            <a:gd name="adj5" fmla="val 7527"/>
          </a:avLst>
        </a:prstGeom>
        <a:solidFill>
          <a:schemeClr val="accent5">
            <a:hueOff val="-4475109"/>
            <a:satOff val="22295"/>
            <a:lumOff val="33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2CF628-43AB-4E61-9C15-70F52E5BFD20}">
      <dsp:nvSpPr>
        <dsp:cNvPr id="0" name=""/>
        <dsp:cNvSpPr/>
      </dsp:nvSpPr>
      <dsp:spPr>
        <a:xfrm rot="6565554">
          <a:off x="2884903" y="191509"/>
          <a:ext cx="3557949" cy="2937032"/>
        </a:xfrm>
        <a:prstGeom prst="circularArrow">
          <a:avLst>
            <a:gd name="adj1" fmla="val 5984"/>
            <a:gd name="adj2" fmla="val 394124"/>
            <a:gd name="adj3" fmla="val 13313824"/>
            <a:gd name="adj4" fmla="val 10508221"/>
            <a:gd name="adj5" fmla="val 6981"/>
          </a:avLst>
        </a:prstGeom>
        <a:solidFill>
          <a:schemeClr val="accent5">
            <a:hueOff val="-8950217"/>
            <a:satOff val="44589"/>
            <a:lumOff val="666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2/26/2019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B0D2C8-4E9D-4ABA-936B-5E500A1B423B}" type="slidenum">
              <a:rPr lang="en-US" smtClean="0"/>
              <a:t>1</a:t>
            </a:fld>
            <a:endParaRPr lang="en-US"/>
          </a:p>
        </p:txBody>
      </p:sp>
    </p:spTree>
    <p:extLst>
      <p:ext uri="{BB962C8B-B14F-4D97-AF65-F5344CB8AC3E}">
        <p14:creationId xmlns:p14="http://schemas.microsoft.com/office/powerpoint/2010/main" val="2776082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14</a:t>
            </a:fld>
            <a:endParaRPr lang="en-US"/>
          </a:p>
        </p:txBody>
      </p:sp>
    </p:spTree>
    <p:extLst>
      <p:ext uri="{BB962C8B-B14F-4D97-AF65-F5344CB8AC3E}">
        <p14:creationId xmlns:p14="http://schemas.microsoft.com/office/powerpoint/2010/main" val="3264920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15</a:t>
            </a:fld>
            <a:endParaRPr lang="en-US"/>
          </a:p>
        </p:txBody>
      </p:sp>
    </p:spTree>
    <p:extLst>
      <p:ext uri="{BB962C8B-B14F-4D97-AF65-F5344CB8AC3E}">
        <p14:creationId xmlns:p14="http://schemas.microsoft.com/office/powerpoint/2010/main" val="3924646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16</a:t>
            </a:fld>
            <a:endParaRPr lang="en-US"/>
          </a:p>
        </p:txBody>
      </p:sp>
    </p:spTree>
    <p:extLst>
      <p:ext uri="{BB962C8B-B14F-4D97-AF65-F5344CB8AC3E}">
        <p14:creationId xmlns:p14="http://schemas.microsoft.com/office/powerpoint/2010/main" val="1408617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17</a:t>
            </a:fld>
            <a:endParaRPr lang="en-US"/>
          </a:p>
        </p:txBody>
      </p:sp>
    </p:spTree>
    <p:extLst>
      <p:ext uri="{BB962C8B-B14F-4D97-AF65-F5344CB8AC3E}">
        <p14:creationId xmlns:p14="http://schemas.microsoft.com/office/powerpoint/2010/main" val="3555585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18</a:t>
            </a:fld>
            <a:endParaRPr lang="en-US"/>
          </a:p>
        </p:txBody>
      </p:sp>
    </p:spTree>
    <p:extLst>
      <p:ext uri="{BB962C8B-B14F-4D97-AF65-F5344CB8AC3E}">
        <p14:creationId xmlns:p14="http://schemas.microsoft.com/office/powerpoint/2010/main" val="1267615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19</a:t>
            </a:fld>
            <a:endParaRPr lang="en-US"/>
          </a:p>
        </p:txBody>
      </p:sp>
    </p:spTree>
    <p:extLst>
      <p:ext uri="{BB962C8B-B14F-4D97-AF65-F5344CB8AC3E}">
        <p14:creationId xmlns:p14="http://schemas.microsoft.com/office/powerpoint/2010/main" val="537309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20</a:t>
            </a:fld>
            <a:endParaRPr lang="en-US"/>
          </a:p>
        </p:txBody>
      </p:sp>
    </p:spTree>
    <p:extLst>
      <p:ext uri="{BB962C8B-B14F-4D97-AF65-F5344CB8AC3E}">
        <p14:creationId xmlns:p14="http://schemas.microsoft.com/office/powerpoint/2010/main" val="3148802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21</a:t>
            </a:fld>
            <a:endParaRPr lang="en-US"/>
          </a:p>
        </p:txBody>
      </p:sp>
    </p:spTree>
    <p:extLst>
      <p:ext uri="{BB962C8B-B14F-4D97-AF65-F5344CB8AC3E}">
        <p14:creationId xmlns:p14="http://schemas.microsoft.com/office/powerpoint/2010/main" val="589417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22</a:t>
            </a:fld>
            <a:endParaRPr lang="en-US"/>
          </a:p>
        </p:txBody>
      </p:sp>
    </p:spTree>
    <p:extLst>
      <p:ext uri="{BB962C8B-B14F-4D97-AF65-F5344CB8AC3E}">
        <p14:creationId xmlns:p14="http://schemas.microsoft.com/office/powerpoint/2010/main" val="1320136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23</a:t>
            </a:fld>
            <a:endParaRPr lang="en-US"/>
          </a:p>
        </p:txBody>
      </p:sp>
    </p:spTree>
    <p:extLst>
      <p:ext uri="{BB962C8B-B14F-4D97-AF65-F5344CB8AC3E}">
        <p14:creationId xmlns:p14="http://schemas.microsoft.com/office/powerpoint/2010/main" val="344552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a:t>
            </a:fld>
            <a:endParaRPr lang="en-US"/>
          </a:p>
        </p:txBody>
      </p:sp>
    </p:spTree>
    <p:extLst>
      <p:ext uri="{BB962C8B-B14F-4D97-AF65-F5344CB8AC3E}">
        <p14:creationId xmlns:p14="http://schemas.microsoft.com/office/powerpoint/2010/main" val="4167954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24</a:t>
            </a:fld>
            <a:endParaRPr lang="en-US"/>
          </a:p>
        </p:txBody>
      </p:sp>
    </p:spTree>
    <p:extLst>
      <p:ext uri="{BB962C8B-B14F-4D97-AF65-F5344CB8AC3E}">
        <p14:creationId xmlns:p14="http://schemas.microsoft.com/office/powerpoint/2010/main" val="377303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25</a:t>
            </a:fld>
            <a:endParaRPr lang="en-US"/>
          </a:p>
        </p:txBody>
      </p:sp>
    </p:spTree>
    <p:extLst>
      <p:ext uri="{BB962C8B-B14F-4D97-AF65-F5344CB8AC3E}">
        <p14:creationId xmlns:p14="http://schemas.microsoft.com/office/powerpoint/2010/main" val="2060468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26</a:t>
            </a:fld>
            <a:endParaRPr lang="en-US"/>
          </a:p>
        </p:txBody>
      </p:sp>
    </p:spTree>
    <p:extLst>
      <p:ext uri="{BB962C8B-B14F-4D97-AF65-F5344CB8AC3E}">
        <p14:creationId xmlns:p14="http://schemas.microsoft.com/office/powerpoint/2010/main" val="1417703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27</a:t>
            </a:fld>
            <a:endParaRPr lang="en-US"/>
          </a:p>
        </p:txBody>
      </p:sp>
    </p:spTree>
    <p:extLst>
      <p:ext uri="{BB962C8B-B14F-4D97-AF65-F5344CB8AC3E}">
        <p14:creationId xmlns:p14="http://schemas.microsoft.com/office/powerpoint/2010/main" val="3364527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28</a:t>
            </a:fld>
            <a:endParaRPr lang="en-US"/>
          </a:p>
        </p:txBody>
      </p:sp>
    </p:spTree>
    <p:extLst>
      <p:ext uri="{BB962C8B-B14F-4D97-AF65-F5344CB8AC3E}">
        <p14:creationId xmlns:p14="http://schemas.microsoft.com/office/powerpoint/2010/main" val="1910900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29</a:t>
            </a:fld>
            <a:endParaRPr lang="en-US"/>
          </a:p>
        </p:txBody>
      </p:sp>
    </p:spTree>
    <p:extLst>
      <p:ext uri="{BB962C8B-B14F-4D97-AF65-F5344CB8AC3E}">
        <p14:creationId xmlns:p14="http://schemas.microsoft.com/office/powerpoint/2010/main" val="378368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30</a:t>
            </a:fld>
            <a:endParaRPr lang="en-US"/>
          </a:p>
        </p:txBody>
      </p:sp>
    </p:spTree>
    <p:extLst>
      <p:ext uri="{BB962C8B-B14F-4D97-AF65-F5344CB8AC3E}">
        <p14:creationId xmlns:p14="http://schemas.microsoft.com/office/powerpoint/2010/main" val="3743921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06B74F-99FB-4706-9934-05AAE97AFB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4588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32</a:t>
            </a:fld>
            <a:endParaRPr lang="en-US"/>
          </a:p>
        </p:txBody>
      </p:sp>
    </p:spTree>
    <p:extLst>
      <p:ext uri="{BB962C8B-B14F-4D97-AF65-F5344CB8AC3E}">
        <p14:creationId xmlns:p14="http://schemas.microsoft.com/office/powerpoint/2010/main" val="466492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33</a:t>
            </a:fld>
            <a:endParaRPr lang="en-US"/>
          </a:p>
        </p:txBody>
      </p:sp>
    </p:spTree>
    <p:extLst>
      <p:ext uri="{BB962C8B-B14F-4D97-AF65-F5344CB8AC3E}">
        <p14:creationId xmlns:p14="http://schemas.microsoft.com/office/powerpoint/2010/main" val="211146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a:t>
            </a:fld>
            <a:endParaRPr lang="en-US"/>
          </a:p>
        </p:txBody>
      </p:sp>
    </p:spTree>
    <p:extLst>
      <p:ext uri="{BB962C8B-B14F-4D97-AF65-F5344CB8AC3E}">
        <p14:creationId xmlns:p14="http://schemas.microsoft.com/office/powerpoint/2010/main" val="3030103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34</a:t>
            </a:fld>
            <a:endParaRPr lang="en-US"/>
          </a:p>
        </p:txBody>
      </p:sp>
    </p:spTree>
    <p:extLst>
      <p:ext uri="{BB962C8B-B14F-4D97-AF65-F5344CB8AC3E}">
        <p14:creationId xmlns:p14="http://schemas.microsoft.com/office/powerpoint/2010/main" val="1019638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35</a:t>
            </a:fld>
            <a:endParaRPr lang="en-US"/>
          </a:p>
        </p:txBody>
      </p:sp>
    </p:spTree>
    <p:extLst>
      <p:ext uri="{BB962C8B-B14F-4D97-AF65-F5344CB8AC3E}">
        <p14:creationId xmlns:p14="http://schemas.microsoft.com/office/powerpoint/2010/main" val="3134744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36</a:t>
            </a:fld>
            <a:endParaRPr lang="en-US"/>
          </a:p>
        </p:txBody>
      </p:sp>
    </p:spTree>
    <p:extLst>
      <p:ext uri="{BB962C8B-B14F-4D97-AF65-F5344CB8AC3E}">
        <p14:creationId xmlns:p14="http://schemas.microsoft.com/office/powerpoint/2010/main" val="1655398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37</a:t>
            </a:fld>
            <a:endParaRPr lang="en-US"/>
          </a:p>
        </p:txBody>
      </p:sp>
    </p:spTree>
    <p:extLst>
      <p:ext uri="{BB962C8B-B14F-4D97-AF65-F5344CB8AC3E}">
        <p14:creationId xmlns:p14="http://schemas.microsoft.com/office/powerpoint/2010/main" val="2699265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38</a:t>
            </a:fld>
            <a:endParaRPr lang="en-US"/>
          </a:p>
        </p:txBody>
      </p:sp>
    </p:spTree>
    <p:extLst>
      <p:ext uri="{BB962C8B-B14F-4D97-AF65-F5344CB8AC3E}">
        <p14:creationId xmlns:p14="http://schemas.microsoft.com/office/powerpoint/2010/main" val="1969155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40</a:t>
            </a:fld>
            <a:endParaRPr lang="en-US"/>
          </a:p>
        </p:txBody>
      </p:sp>
    </p:spTree>
    <p:extLst>
      <p:ext uri="{BB962C8B-B14F-4D97-AF65-F5344CB8AC3E}">
        <p14:creationId xmlns:p14="http://schemas.microsoft.com/office/powerpoint/2010/main" val="4222805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41</a:t>
            </a:fld>
            <a:endParaRPr lang="en-US"/>
          </a:p>
        </p:txBody>
      </p:sp>
    </p:spTree>
    <p:extLst>
      <p:ext uri="{BB962C8B-B14F-4D97-AF65-F5344CB8AC3E}">
        <p14:creationId xmlns:p14="http://schemas.microsoft.com/office/powerpoint/2010/main" val="2986866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02CF9-52A4-684F-B0AA-B26510637730}" type="slidenum">
              <a:rPr lang="en-US" smtClean="0"/>
              <a:t>43</a:t>
            </a:fld>
            <a:endParaRPr lang="en-US" dirty="0"/>
          </a:p>
        </p:txBody>
      </p:sp>
    </p:spTree>
    <p:extLst>
      <p:ext uri="{BB962C8B-B14F-4D97-AF65-F5344CB8AC3E}">
        <p14:creationId xmlns:p14="http://schemas.microsoft.com/office/powerpoint/2010/main" val="2901073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02CF9-52A4-684F-B0AA-B26510637730}" type="slidenum">
              <a:rPr lang="en-US" smtClean="0"/>
              <a:t>44</a:t>
            </a:fld>
            <a:endParaRPr lang="en-US"/>
          </a:p>
        </p:txBody>
      </p:sp>
    </p:spTree>
    <p:extLst>
      <p:ext uri="{BB962C8B-B14F-4D97-AF65-F5344CB8AC3E}">
        <p14:creationId xmlns:p14="http://schemas.microsoft.com/office/powerpoint/2010/main" val="2426558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46</a:t>
            </a:fld>
            <a:endParaRPr lang="en-US"/>
          </a:p>
        </p:txBody>
      </p:sp>
    </p:spTree>
    <p:extLst>
      <p:ext uri="{BB962C8B-B14F-4D97-AF65-F5344CB8AC3E}">
        <p14:creationId xmlns:p14="http://schemas.microsoft.com/office/powerpoint/2010/main" val="164862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8</a:t>
            </a:fld>
            <a:endParaRPr lang="en-US"/>
          </a:p>
        </p:txBody>
      </p:sp>
    </p:spTree>
    <p:extLst>
      <p:ext uri="{BB962C8B-B14F-4D97-AF65-F5344CB8AC3E}">
        <p14:creationId xmlns:p14="http://schemas.microsoft.com/office/powerpoint/2010/main" val="16702757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12" name="Google Shape;412;p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52</a:t>
            </a:fld>
            <a:endParaRPr/>
          </a:p>
        </p:txBody>
      </p:sp>
    </p:spTree>
    <p:extLst>
      <p:ext uri="{BB962C8B-B14F-4D97-AF65-F5344CB8AC3E}">
        <p14:creationId xmlns:p14="http://schemas.microsoft.com/office/powerpoint/2010/main" val="3641902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20" name="Google Shape;420;p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53</a:t>
            </a:fld>
            <a:endParaRPr/>
          </a:p>
        </p:txBody>
      </p:sp>
    </p:spTree>
    <p:extLst>
      <p:ext uri="{BB962C8B-B14F-4D97-AF65-F5344CB8AC3E}">
        <p14:creationId xmlns:p14="http://schemas.microsoft.com/office/powerpoint/2010/main" val="3569616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28" name="Google Shape;428;p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54</a:t>
            </a:fld>
            <a:endParaRPr/>
          </a:p>
        </p:txBody>
      </p:sp>
    </p:spTree>
    <p:extLst>
      <p:ext uri="{BB962C8B-B14F-4D97-AF65-F5344CB8AC3E}">
        <p14:creationId xmlns:p14="http://schemas.microsoft.com/office/powerpoint/2010/main" val="35797836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35" name="Google Shape;435;p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43056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42" name="Google Shape;442;p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56</a:t>
            </a:fld>
            <a:endParaRPr/>
          </a:p>
        </p:txBody>
      </p:sp>
    </p:spTree>
    <p:extLst>
      <p:ext uri="{BB962C8B-B14F-4D97-AF65-F5344CB8AC3E}">
        <p14:creationId xmlns:p14="http://schemas.microsoft.com/office/powerpoint/2010/main" val="2859532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0" name="Google Shape;450;p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51" name="Google Shape;451;p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57</a:t>
            </a:fld>
            <a:endParaRPr/>
          </a:p>
        </p:txBody>
      </p:sp>
    </p:spTree>
    <p:extLst>
      <p:ext uri="{BB962C8B-B14F-4D97-AF65-F5344CB8AC3E}">
        <p14:creationId xmlns:p14="http://schemas.microsoft.com/office/powerpoint/2010/main" val="6794899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59" name="Google Shape;459;p1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58</a:t>
            </a:fld>
            <a:endParaRPr/>
          </a:p>
        </p:txBody>
      </p:sp>
    </p:spTree>
    <p:extLst>
      <p:ext uri="{BB962C8B-B14F-4D97-AF65-F5344CB8AC3E}">
        <p14:creationId xmlns:p14="http://schemas.microsoft.com/office/powerpoint/2010/main" val="1866161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1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67" name="Google Shape;467;p1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59</a:t>
            </a:fld>
            <a:endParaRPr/>
          </a:p>
        </p:txBody>
      </p:sp>
    </p:spTree>
    <p:extLst>
      <p:ext uri="{BB962C8B-B14F-4D97-AF65-F5344CB8AC3E}">
        <p14:creationId xmlns:p14="http://schemas.microsoft.com/office/powerpoint/2010/main" val="3933990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1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88" name="Google Shape;488;p1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60</a:t>
            </a:fld>
            <a:endParaRPr/>
          </a:p>
        </p:txBody>
      </p:sp>
    </p:spTree>
    <p:extLst>
      <p:ext uri="{BB962C8B-B14F-4D97-AF65-F5344CB8AC3E}">
        <p14:creationId xmlns:p14="http://schemas.microsoft.com/office/powerpoint/2010/main" val="36989337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4cc884b633_0_0:notes"/>
          <p:cNvSpPr txBox="1">
            <a:spLocks noGrp="1"/>
          </p:cNvSpPr>
          <p:nvPr>
            <p:ph type="body" idx="1"/>
          </p:nvPr>
        </p:nvSpPr>
        <p:spPr>
          <a:xfrm>
            <a:off x="702300" y="4421800"/>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94" name="Google Shape;494;g4cc884b633_0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653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fontAlgn="base">
              <a:buClr>
                <a:srgbClr val="CC0000"/>
              </a:buClr>
              <a:defRPr/>
            </a:pPr>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9</a:t>
            </a:fld>
            <a:endParaRPr lang="en-US"/>
          </a:p>
        </p:txBody>
      </p:sp>
    </p:spTree>
    <p:extLst>
      <p:ext uri="{BB962C8B-B14F-4D97-AF65-F5344CB8AC3E}">
        <p14:creationId xmlns:p14="http://schemas.microsoft.com/office/powerpoint/2010/main" val="11237519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1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23" name="Google Shape;523;p1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62</a:t>
            </a:fld>
            <a:endParaRPr/>
          </a:p>
        </p:txBody>
      </p:sp>
    </p:spTree>
    <p:extLst>
      <p:ext uri="{BB962C8B-B14F-4D97-AF65-F5344CB8AC3E}">
        <p14:creationId xmlns:p14="http://schemas.microsoft.com/office/powerpoint/2010/main" val="17598723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4cc884b633_0_0:notes"/>
          <p:cNvSpPr txBox="1">
            <a:spLocks noGrp="1"/>
          </p:cNvSpPr>
          <p:nvPr>
            <p:ph type="body" idx="1"/>
          </p:nvPr>
        </p:nvSpPr>
        <p:spPr>
          <a:xfrm>
            <a:off x="702300" y="4421800"/>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94" name="Google Shape;494;g4cc884b633_0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2338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4cc884b633_0_618:notes"/>
          <p:cNvSpPr txBox="1">
            <a:spLocks noGrp="1"/>
          </p:cNvSpPr>
          <p:nvPr>
            <p:ph type="body" idx="1"/>
          </p:nvPr>
        </p:nvSpPr>
        <p:spPr>
          <a:xfrm>
            <a:off x="702300" y="4421800"/>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515" name="Google Shape;515;g4cc884b633_0_61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7015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65</a:t>
            </a:fld>
            <a:endParaRPr lang="en-US"/>
          </a:p>
        </p:txBody>
      </p:sp>
    </p:spTree>
    <p:extLst>
      <p:ext uri="{BB962C8B-B14F-4D97-AF65-F5344CB8AC3E}">
        <p14:creationId xmlns:p14="http://schemas.microsoft.com/office/powerpoint/2010/main" val="20895079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237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67</a:t>
            </a:fld>
            <a:endParaRPr lang="en-US"/>
          </a:p>
        </p:txBody>
      </p:sp>
    </p:spTree>
    <p:extLst>
      <p:ext uri="{BB962C8B-B14F-4D97-AF65-F5344CB8AC3E}">
        <p14:creationId xmlns:p14="http://schemas.microsoft.com/office/powerpoint/2010/main" val="1058004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10</a:t>
            </a:fld>
            <a:endParaRPr lang="en-US"/>
          </a:p>
        </p:txBody>
      </p:sp>
    </p:spTree>
    <p:extLst>
      <p:ext uri="{BB962C8B-B14F-4D97-AF65-F5344CB8AC3E}">
        <p14:creationId xmlns:p14="http://schemas.microsoft.com/office/powerpoint/2010/main" val="10511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11</a:t>
            </a:fld>
            <a:endParaRPr lang="en-US"/>
          </a:p>
        </p:txBody>
      </p:sp>
    </p:spTree>
    <p:extLst>
      <p:ext uri="{BB962C8B-B14F-4D97-AF65-F5344CB8AC3E}">
        <p14:creationId xmlns:p14="http://schemas.microsoft.com/office/powerpoint/2010/main" val="101037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12</a:t>
            </a:fld>
            <a:endParaRPr lang="en-US"/>
          </a:p>
        </p:txBody>
      </p:sp>
    </p:spTree>
    <p:extLst>
      <p:ext uri="{BB962C8B-B14F-4D97-AF65-F5344CB8AC3E}">
        <p14:creationId xmlns:p14="http://schemas.microsoft.com/office/powerpoint/2010/main" val="3754423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13</a:t>
            </a:fld>
            <a:endParaRPr lang="en-US"/>
          </a:p>
        </p:txBody>
      </p:sp>
    </p:spTree>
    <p:extLst>
      <p:ext uri="{BB962C8B-B14F-4D97-AF65-F5344CB8AC3E}">
        <p14:creationId xmlns:p14="http://schemas.microsoft.com/office/powerpoint/2010/main" val="2731155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dirty="0"/>
              <a:t>Month ##, 2017</a:t>
            </a:r>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57460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857975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fld id="{B61BEF0D-F0BB-DE4B-95CE-6DB70DBA9567}" type="datetimeFigureOut">
              <a:rPr lang="en-US" smtClean="0"/>
              <a:pPr/>
              <a:t>2/26/2019</a:t>
            </a:fld>
            <a:endParaRPr lang="en-US" dirty="0"/>
          </a:p>
        </p:txBody>
      </p:sp>
      <p:sp>
        <p:nvSpPr>
          <p:cNvPr id="17" name="Footer Placeholder 16"/>
          <p:cNvSpPr>
            <a:spLocks noGrp="1"/>
          </p:cNvSpPr>
          <p:nvPr>
            <p:ph type="ftr" sz="quarter" idx="11"/>
          </p:nvPr>
        </p:nvSpPr>
        <p:spPr>
          <a:xfrm>
            <a:off x="2085393" y="236540"/>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329488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2"/>
          <p:cNvSpPr txBox="1">
            <a:spLocks noGrp="1"/>
          </p:cNvSpPr>
          <p:nvPr>
            <p:ph type="title"/>
          </p:nvPr>
        </p:nvSpPr>
        <p:spPr>
          <a:xfrm>
            <a:off x="623888" y="842964"/>
            <a:ext cx="7863840" cy="2852737"/>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rgbClr val="AF3F49"/>
              </a:buClr>
              <a:buSzPts val="4800"/>
              <a:buFont typeface="Arial"/>
              <a:buNone/>
              <a:defRPr sz="4800" b="1">
                <a:solidFill>
                  <a:srgbClr val="AF3F4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
          <p:cNvSpPr txBox="1">
            <a:spLocks noGrp="1"/>
          </p:cNvSpPr>
          <p:nvPr>
            <p:ph type="body" idx="1"/>
          </p:nvPr>
        </p:nvSpPr>
        <p:spPr>
          <a:xfrm>
            <a:off x="921021" y="4064000"/>
            <a:ext cx="7269574" cy="1866900"/>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1200"/>
              </a:spcBef>
              <a:spcAft>
                <a:spcPts val="0"/>
              </a:spcAft>
              <a:buSzPts val="2600"/>
              <a:buNone/>
              <a:defRPr sz="2600" i="1">
                <a:solidFill>
                  <a:srgbClr val="444444"/>
                </a:solidFill>
              </a:defRPr>
            </a:lvl1pPr>
            <a:lvl2pPr marL="914400" lvl="1" indent="-228600" algn="l">
              <a:lnSpc>
                <a:spcPct val="90000"/>
              </a:lnSpc>
              <a:spcBef>
                <a:spcPts val="800"/>
              </a:spcBef>
              <a:spcAft>
                <a:spcPts val="0"/>
              </a:spcAft>
              <a:buSzPts val="2000"/>
              <a:buNone/>
              <a:defRPr sz="2000">
                <a:solidFill>
                  <a:srgbClr val="8A8A8A"/>
                </a:solidFill>
              </a:defRPr>
            </a:lvl2pPr>
            <a:lvl3pPr marL="1371600" lvl="2" indent="-228600" algn="l">
              <a:lnSpc>
                <a:spcPct val="90000"/>
              </a:lnSpc>
              <a:spcBef>
                <a:spcPts val="600"/>
              </a:spcBef>
              <a:spcAft>
                <a:spcPts val="0"/>
              </a:spcAft>
              <a:buSzPts val="1800"/>
              <a:buNone/>
              <a:defRPr sz="1800">
                <a:solidFill>
                  <a:srgbClr val="8A8A8A"/>
                </a:solidFill>
              </a:defRPr>
            </a:lvl3pPr>
            <a:lvl4pPr marL="1828800" lvl="3" indent="-228600" algn="l">
              <a:lnSpc>
                <a:spcPct val="90000"/>
              </a:lnSpc>
              <a:spcBef>
                <a:spcPts val="500"/>
              </a:spcBef>
              <a:spcAft>
                <a:spcPts val="0"/>
              </a:spcAft>
              <a:buSzPts val="1600"/>
              <a:buNone/>
              <a:defRPr sz="1600">
                <a:solidFill>
                  <a:srgbClr val="8A8A8A"/>
                </a:solidFill>
              </a:defRPr>
            </a:lvl4pPr>
            <a:lvl5pPr marL="2286000" lvl="4" indent="-228600" algn="l">
              <a:lnSpc>
                <a:spcPct val="90000"/>
              </a:lnSpc>
              <a:spcBef>
                <a:spcPts val="5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
        <p:nvSpPr>
          <p:cNvPr id="24" name="Google Shape;24;p2"/>
          <p:cNvSpPr/>
          <p:nvPr/>
        </p:nvSpPr>
        <p:spPr>
          <a:xfrm rot="5400000">
            <a:off x="4549140" y="-68775"/>
            <a:ext cx="45720" cy="786384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2"/>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69361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578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628650" y="1770615"/>
            <a:ext cx="7955280" cy="440634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78811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578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695325" y="1825625"/>
            <a:ext cx="3749040" cy="4351338"/>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800"/>
              </a:spcBef>
              <a:spcAft>
                <a:spcPts val="0"/>
              </a:spcAft>
              <a:buSzPts val="2400"/>
              <a:buChar char="◼"/>
              <a:defRPr sz="2400"/>
            </a:lvl1pPr>
            <a:lvl2pPr marL="914400" lvl="1" indent="-361950" algn="l">
              <a:lnSpc>
                <a:spcPct val="90000"/>
              </a:lnSpc>
              <a:spcBef>
                <a:spcPts val="800"/>
              </a:spcBef>
              <a:spcAft>
                <a:spcPts val="0"/>
              </a:spcAft>
              <a:buSzPts val="2100"/>
              <a:buChar char="▶"/>
              <a:defRPr sz="2100"/>
            </a:lvl2pPr>
            <a:lvl3pPr marL="1371600" lvl="2" indent="-349250" algn="l">
              <a:lnSpc>
                <a:spcPct val="90000"/>
              </a:lnSpc>
              <a:spcBef>
                <a:spcPts val="600"/>
              </a:spcBef>
              <a:spcAft>
                <a:spcPts val="0"/>
              </a:spcAft>
              <a:buSzPts val="1900"/>
              <a:buChar char="↘"/>
              <a:defRPr sz="19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body" idx="2"/>
          </p:nvPr>
        </p:nvSpPr>
        <p:spPr>
          <a:xfrm>
            <a:off x="4695825" y="1825625"/>
            <a:ext cx="3749040" cy="4351338"/>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800"/>
              </a:spcBef>
              <a:spcAft>
                <a:spcPts val="0"/>
              </a:spcAft>
              <a:buSzPts val="2400"/>
              <a:buChar char="◼"/>
              <a:defRPr sz="2400"/>
            </a:lvl1pPr>
            <a:lvl2pPr marL="914400" lvl="1" indent="-361950" algn="l">
              <a:lnSpc>
                <a:spcPct val="90000"/>
              </a:lnSpc>
              <a:spcBef>
                <a:spcPts val="800"/>
              </a:spcBef>
              <a:spcAft>
                <a:spcPts val="0"/>
              </a:spcAft>
              <a:buSzPts val="2100"/>
              <a:buChar char="▶"/>
              <a:defRPr sz="2100"/>
            </a:lvl2pPr>
            <a:lvl3pPr marL="1371600" lvl="2" indent="-349250" algn="l">
              <a:lnSpc>
                <a:spcPct val="90000"/>
              </a:lnSpc>
              <a:spcBef>
                <a:spcPts val="600"/>
              </a:spcBef>
              <a:spcAft>
                <a:spcPts val="0"/>
              </a:spcAft>
              <a:buSzPts val="1900"/>
              <a:buChar char="↘"/>
              <a:defRPr sz="19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p:nvPr/>
        </p:nvSpPr>
        <p:spPr>
          <a:xfrm>
            <a:off x="4540806" y="1658456"/>
            <a:ext cx="45720" cy="52120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4"/>
          <p:cNvSpPr/>
          <p:nvPr/>
        </p:nvSpPr>
        <p:spPr>
          <a:xfrm rot="5400000">
            <a:off x="4558282" y="-2922337"/>
            <a:ext cx="27432" cy="914400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6" name="Google Shape;36;p4"/>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3642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7"/>
        <p:cNvGrpSpPr/>
        <p:nvPr/>
      </p:nvGrpSpPr>
      <p:grpSpPr>
        <a:xfrm>
          <a:off x="0" y="0"/>
          <a:ext cx="0" cy="0"/>
          <a:chOff x="0" y="0"/>
          <a:chExt cx="0" cy="0"/>
        </a:xfrm>
      </p:grpSpPr>
      <p:grpSp>
        <p:nvGrpSpPr>
          <p:cNvPr id="38" name="Google Shape;38;p5"/>
          <p:cNvGrpSpPr/>
          <p:nvPr/>
        </p:nvGrpSpPr>
        <p:grpSpPr>
          <a:xfrm>
            <a:off x="8023226" y="2924758"/>
            <a:ext cx="1120774" cy="3933242"/>
            <a:chOff x="8023226" y="2924758"/>
            <a:chExt cx="1120774" cy="3933242"/>
          </a:xfrm>
        </p:grpSpPr>
        <p:sp>
          <p:nvSpPr>
            <p:cNvPr id="39" name="Google Shape;39;p5"/>
            <p:cNvSpPr/>
            <p:nvPr/>
          </p:nvSpPr>
          <p:spPr>
            <a:xfrm>
              <a:off x="8023226" y="2924758"/>
              <a:ext cx="1120774" cy="3933242"/>
            </a:xfrm>
            <a:prstGeom prst="triangle">
              <a:avLst>
                <a:gd name="adj" fmla="val 100000"/>
              </a:avLst>
            </a:prstGeom>
            <a:solidFill>
              <a:srgbClr val="0046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 name="Google Shape;40;p5"/>
            <p:cNvSpPr/>
            <p:nvPr/>
          </p:nvSpPr>
          <p:spPr>
            <a:xfrm>
              <a:off x="8239885" y="3685101"/>
              <a:ext cx="904115" cy="3172899"/>
            </a:xfrm>
            <a:prstGeom prst="triangle">
              <a:avLst>
                <a:gd name="adj" fmla="val 100000"/>
              </a:avLst>
            </a:prstGeom>
            <a:solidFill>
              <a:srgbClr val="0057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1" name="Google Shape;41;p5"/>
          <p:cNvGrpSpPr/>
          <p:nvPr/>
        </p:nvGrpSpPr>
        <p:grpSpPr>
          <a:xfrm rot="5400000" flipH="1">
            <a:off x="2158718" y="-2158720"/>
            <a:ext cx="1720507" cy="6037944"/>
            <a:chOff x="8150764" y="3372336"/>
            <a:chExt cx="993237" cy="3485664"/>
          </a:xfrm>
        </p:grpSpPr>
        <p:sp>
          <p:nvSpPr>
            <p:cNvPr id="42" name="Google Shape;42;p5"/>
            <p:cNvSpPr/>
            <p:nvPr/>
          </p:nvSpPr>
          <p:spPr>
            <a:xfrm>
              <a:off x="8150764" y="3372336"/>
              <a:ext cx="993237" cy="3485663"/>
            </a:xfrm>
            <a:prstGeom prst="triangle">
              <a:avLst>
                <a:gd name="adj" fmla="val 100000"/>
              </a:avLst>
            </a:prstGeom>
            <a:solidFill>
              <a:srgbClr val="0046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 name="Google Shape;43;p5"/>
            <p:cNvSpPr/>
            <p:nvPr/>
          </p:nvSpPr>
          <p:spPr>
            <a:xfrm>
              <a:off x="8239885" y="3685101"/>
              <a:ext cx="904115" cy="3172899"/>
            </a:xfrm>
            <a:prstGeom prst="triangle">
              <a:avLst>
                <a:gd name="adj" fmla="val 100000"/>
              </a:avLst>
            </a:prstGeom>
            <a:solidFill>
              <a:srgbClr val="0057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44" name="Google Shape;44;p5"/>
          <p:cNvPicPr preferRelativeResize="0"/>
          <p:nvPr/>
        </p:nvPicPr>
        <p:blipFill rotWithShape="1">
          <a:blip r:embed="rId2">
            <a:alphaModFix/>
          </a:blip>
          <a:srcRect/>
          <a:stretch/>
        </p:blipFill>
        <p:spPr>
          <a:xfrm>
            <a:off x="360324" y="121812"/>
            <a:ext cx="996650" cy="983981"/>
          </a:xfrm>
          <a:prstGeom prst="rect">
            <a:avLst/>
          </a:prstGeom>
          <a:noFill/>
          <a:ln>
            <a:noFill/>
          </a:ln>
        </p:spPr>
      </p:pic>
      <p:pic>
        <p:nvPicPr>
          <p:cNvPr id="45" name="Google Shape;45;p5"/>
          <p:cNvPicPr preferRelativeResize="0"/>
          <p:nvPr/>
        </p:nvPicPr>
        <p:blipFill rotWithShape="1">
          <a:blip r:embed="rId3">
            <a:alphaModFix/>
          </a:blip>
          <a:srcRect/>
          <a:stretch/>
        </p:blipFill>
        <p:spPr>
          <a:xfrm>
            <a:off x="360324" y="4512772"/>
            <a:ext cx="2952750" cy="997405"/>
          </a:xfrm>
          <a:prstGeom prst="rect">
            <a:avLst/>
          </a:prstGeom>
          <a:noFill/>
          <a:ln>
            <a:noFill/>
          </a:ln>
        </p:spPr>
      </p:pic>
      <p:sp>
        <p:nvSpPr>
          <p:cNvPr id="46" name="Google Shape;46;p5"/>
          <p:cNvSpPr/>
          <p:nvPr/>
        </p:nvSpPr>
        <p:spPr>
          <a:xfrm>
            <a:off x="3572635" y="4425121"/>
            <a:ext cx="45720" cy="1409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7" name="Google Shape;47;p5"/>
          <p:cNvPicPr preferRelativeResize="0"/>
          <p:nvPr/>
        </p:nvPicPr>
        <p:blipFill rotWithShape="1">
          <a:blip r:embed="rId4">
            <a:alphaModFix/>
          </a:blip>
          <a:srcRect/>
          <a:stretch/>
        </p:blipFill>
        <p:spPr>
          <a:xfrm>
            <a:off x="360324" y="6424484"/>
            <a:ext cx="1890650" cy="228857"/>
          </a:xfrm>
          <a:prstGeom prst="rect">
            <a:avLst/>
          </a:prstGeom>
          <a:noFill/>
          <a:ln>
            <a:noFill/>
          </a:ln>
        </p:spPr>
      </p:pic>
      <p:sp>
        <p:nvSpPr>
          <p:cNvPr id="48" name="Google Shape;48;p5"/>
          <p:cNvSpPr txBox="1">
            <a:spLocks noGrp="1"/>
          </p:cNvSpPr>
          <p:nvPr>
            <p:ph type="body" idx="1"/>
          </p:nvPr>
        </p:nvSpPr>
        <p:spPr>
          <a:xfrm>
            <a:off x="1591081" y="113503"/>
            <a:ext cx="2221861" cy="356956"/>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1200"/>
              <a:buNone/>
              <a:defRPr sz="1200">
                <a:solidFill>
                  <a:schemeClr val="lt1"/>
                </a:solidFill>
              </a:defRPr>
            </a:lvl1pPr>
            <a:lvl2pPr marL="914400" lvl="1" indent="-228600" algn="l">
              <a:lnSpc>
                <a:spcPct val="90000"/>
              </a:lnSpc>
              <a:spcBef>
                <a:spcPts val="800"/>
              </a:spcBef>
              <a:spcAft>
                <a:spcPts val="0"/>
              </a:spcAft>
              <a:buSzPts val="2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
          <p:cNvSpPr txBox="1">
            <a:spLocks noGrp="1"/>
          </p:cNvSpPr>
          <p:nvPr>
            <p:ph type="ctrTitle"/>
          </p:nvPr>
        </p:nvSpPr>
        <p:spPr>
          <a:xfrm>
            <a:off x="685800" y="1311836"/>
            <a:ext cx="77724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rgbClr val="AF3F49"/>
              </a:buClr>
              <a:buSzPts val="6000"/>
              <a:buFont typeface="Arial"/>
              <a:buNone/>
              <a:defRPr sz="6000" b="1">
                <a:solidFill>
                  <a:srgbClr val="AF3F4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
          <p:cNvSpPr txBox="1">
            <a:spLocks noGrp="1"/>
          </p:cNvSpPr>
          <p:nvPr>
            <p:ph type="subTitle" idx="2"/>
          </p:nvPr>
        </p:nvSpPr>
        <p:spPr>
          <a:xfrm>
            <a:off x="3659544" y="4425121"/>
            <a:ext cx="4798656" cy="1392508"/>
          </a:xfrm>
          <a:prstGeom prst="rect">
            <a:avLst/>
          </a:prstGeom>
          <a:noFill/>
          <a:ln>
            <a:noFill/>
          </a:ln>
        </p:spPr>
        <p:txBody>
          <a:bodyPr spcFirstLastPara="1" wrap="square" lIns="182875" tIns="45700" rIns="91425" bIns="45700" anchor="ctr" anchorCtr="0"/>
          <a:lstStyle>
            <a:lvl1pPr lvl="0" algn="l">
              <a:lnSpc>
                <a:spcPct val="100000"/>
              </a:lnSpc>
              <a:spcBef>
                <a:spcPts val="1200"/>
              </a:spcBef>
              <a:spcAft>
                <a:spcPts val="0"/>
              </a:spcAft>
              <a:buSzPts val="2300"/>
              <a:buNone/>
              <a:defRPr sz="2300"/>
            </a:lvl1pPr>
            <a:lvl2pPr lvl="1" algn="l">
              <a:lnSpc>
                <a:spcPct val="90000"/>
              </a:lnSpc>
              <a:spcBef>
                <a:spcPts val="800"/>
              </a:spcBef>
              <a:spcAft>
                <a:spcPts val="0"/>
              </a:spcAft>
              <a:buClr>
                <a:schemeClr val="accent1"/>
              </a:buClr>
              <a:buSzPts val="1800"/>
              <a:buChar char="▶"/>
              <a:defRPr sz="1800"/>
            </a:lvl2pPr>
            <a:lvl3pPr lvl="2" algn="l">
              <a:lnSpc>
                <a:spcPct val="90000"/>
              </a:lnSpc>
              <a:spcBef>
                <a:spcPts val="6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Clr>
                <a:srgbClr val="444444"/>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6672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6"/>
          <p:cNvSpPr/>
          <p:nvPr/>
        </p:nvSpPr>
        <p:spPr>
          <a:xfrm rot="5400000">
            <a:off x="4321982" y="-2686037"/>
            <a:ext cx="500034" cy="914400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 name="Google Shape;53;p6"/>
          <p:cNvSpPr txBox="1">
            <a:spLocks noGrp="1"/>
          </p:cNvSpPr>
          <p:nvPr>
            <p:ph type="title"/>
          </p:nvPr>
        </p:nvSpPr>
        <p:spPr>
          <a:xfrm>
            <a:off x="629841" y="365126"/>
            <a:ext cx="7886700" cy="105156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578F"/>
              </a:buClr>
              <a:buSzPts val="3400"/>
              <a:buFont typeface="Arial"/>
              <a:buNone/>
              <a:defRPr>
                <a:solidFill>
                  <a:srgbClr val="00578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body" idx="1"/>
          </p:nvPr>
        </p:nvSpPr>
        <p:spPr>
          <a:xfrm>
            <a:off x="629842" y="1668895"/>
            <a:ext cx="3868340" cy="429348"/>
          </a:xfrm>
          <a:prstGeom prst="rect">
            <a:avLst/>
          </a:prstGeom>
          <a:gradFill>
            <a:gsLst>
              <a:gs pos="0">
                <a:srgbClr val="0D396F"/>
              </a:gs>
              <a:gs pos="19000">
                <a:srgbClr val="0D396F"/>
              </a:gs>
              <a:gs pos="46885">
                <a:schemeClr val="accent1"/>
              </a:gs>
              <a:gs pos="58000">
                <a:srgbClr val="00578F"/>
              </a:gs>
              <a:gs pos="58999">
                <a:srgbClr val="0C3568"/>
              </a:gs>
              <a:gs pos="100000">
                <a:schemeClr val="accent1"/>
              </a:gs>
            </a:gsLst>
            <a:lin ang="5400000" scaled="0"/>
          </a:gradFill>
          <a:ln w="25400" cap="flat" cmpd="sng">
            <a:solidFill>
              <a:srgbClr val="D8D8D8"/>
            </a:solidFill>
            <a:prstDash val="solid"/>
            <a:miter lim="800000"/>
            <a:headEnd type="none" w="sm" len="sm"/>
            <a:tailEnd type="none" w="sm" len="sm"/>
          </a:ln>
        </p:spPr>
        <p:txBody>
          <a:bodyPr spcFirstLastPara="1" wrap="square" lIns="45700" tIns="54850" rIns="45700" bIns="54850" anchor="ctr" anchorCtr="0"/>
          <a:lstStyle>
            <a:lvl1pPr marL="457200" lvl="0" indent="-228600" algn="ctr">
              <a:lnSpc>
                <a:spcPct val="90000"/>
              </a:lnSpc>
              <a:spcBef>
                <a:spcPts val="0"/>
              </a:spcBef>
              <a:spcAft>
                <a:spcPts val="0"/>
              </a:spcAft>
              <a:buSzPts val="2300"/>
              <a:buNone/>
              <a:defRPr sz="2300" b="1">
                <a:solidFill>
                  <a:schemeClr val="lt1"/>
                </a:solidFill>
              </a:defRPr>
            </a:lvl1pPr>
            <a:lvl2pPr marL="914400" lvl="1" indent="-228600" algn="l">
              <a:lnSpc>
                <a:spcPct val="90000"/>
              </a:lnSpc>
              <a:spcBef>
                <a:spcPts val="800"/>
              </a:spcBef>
              <a:spcAft>
                <a:spcPts val="0"/>
              </a:spcAft>
              <a:buSzPts val="2000"/>
              <a:buNone/>
              <a:defRPr sz="2000" b="1"/>
            </a:lvl2pPr>
            <a:lvl3pPr marL="1371600" lvl="2" indent="-228600" algn="l">
              <a:lnSpc>
                <a:spcPct val="90000"/>
              </a:lnSpc>
              <a:spcBef>
                <a:spcPts val="6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rgbClr val="44444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6"/>
          <p:cNvSpPr txBox="1">
            <a:spLocks noGrp="1"/>
          </p:cNvSpPr>
          <p:nvPr>
            <p:ph type="body" idx="2"/>
          </p:nvPr>
        </p:nvSpPr>
        <p:spPr>
          <a:xfrm>
            <a:off x="715567" y="2350452"/>
            <a:ext cx="3749040" cy="3839211"/>
          </a:xfrm>
          <a:prstGeom prst="rect">
            <a:avLst/>
          </a:prstGeom>
          <a:noFill/>
          <a:ln>
            <a:noFill/>
          </a:ln>
        </p:spPr>
        <p:txBody>
          <a:bodyPr spcFirstLastPara="1" wrap="square" lIns="91425" tIns="45700" rIns="91425" bIns="45700" anchor="t" anchorCtr="0"/>
          <a:lstStyle>
            <a:lvl1pPr marL="457200" lvl="0" indent="-374650" algn="l">
              <a:lnSpc>
                <a:spcPct val="90000"/>
              </a:lnSpc>
              <a:spcBef>
                <a:spcPts val="1800"/>
              </a:spcBef>
              <a:spcAft>
                <a:spcPts val="0"/>
              </a:spcAft>
              <a:buSzPts val="2300"/>
              <a:buChar char="◼"/>
              <a:defRPr sz="2300"/>
            </a:lvl1pPr>
            <a:lvl2pPr marL="914400" lvl="1" indent="-361950" algn="l">
              <a:lnSpc>
                <a:spcPct val="90000"/>
              </a:lnSpc>
              <a:spcBef>
                <a:spcPts val="800"/>
              </a:spcBef>
              <a:spcAft>
                <a:spcPts val="0"/>
              </a:spcAft>
              <a:buSzPts val="2100"/>
              <a:buChar char="▶"/>
              <a:defRPr sz="2100"/>
            </a:lvl2pPr>
            <a:lvl3pPr marL="1371600" lvl="2" indent="-349250" algn="l">
              <a:lnSpc>
                <a:spcPct val="90000"/>
              </a:lnSpc>
              <a:spcBef>
                <a:spcPts val="600"/>
              </a:spcBef>
              <a:spcAft>
                <a:spcPts val="0"/>
              </a:spcAft>
              <a:buSzPts val="1900"/>
              <a:buChar char="↘"/>
              <a:defRPr sz="19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6"/>
          <p:cNvSpPr txBox="1">
            <a:spLocks noGrp="1"/>
          </p:cNvSpPr>
          <p:nvPr>
            <p:ph type="body" idx="3"/>
          </p:nvPr>
        </p:nvSpPr>
        <p:spPr>
          <a:xfrm>
            <a:off x="4629150" y="1668895"/>
            <a:ext cx="3887391" cy="429348"/>
          </a:xfrm>
          <a:prstGeom prst="rect">
            <a:avLst/>
          </a:prstGeom>
          <a:gradFill>
            <a:gsLst>
              <a:gs pos="0">
                <a:srgbClr val="0D396F"/>
              </a:gs>
              <a:gs pos="19000">
                <a:srgbClr val="0D396F"/>
              </a:gs>
              <a:gs pos="46885">
                <a:schemeClr val="accent1"/>
              </a:gs>
              <a:gs pos="58000">
                <a:srgbClr val="00578F"/>
              </a:gs>
              <a:gs pos="58999">
                <a:srgbClr val="0C3568"/>
              </a:gs>
              <a:gs pos="100000">
                <a:schemeClr val="accent1"/>
              </a:gs>
            </a:gsLst>
            <a:lin ang="5400000" scaled="0"/>
          </a:gradFill>
          <a:ln w="25400" cap="flat" cmpd="sng">
            <a:solidFill>
              <a:srgbClr val="D8D8D8"/>
            </a:solidFill>
            <a:prstDash val="solid"/>
            <a:miter lim="800000"/>
            <a:headEnd type="none" w="sm" len="sm"/>
            <a:tailEnd type="none" w="sm" len="sm"/>
          </a:ln>
        </p:spPr>
        <p:txBody>
          <a:bodyPr spcFirstLastPara="1" wrap="square" lIns="45700" tIns="54850" rIns="45700" bIns="54850" anchor="ctr" anchorCtr="0"/>
          <a:lstStyle>
            <a:lvl1pPr marL="457200" lvl="0" indent="-228600" algn="ctr">
              <a:lnSpc>
                <a:spcPct val="90000"/>
              </a:lnSpc>
              <a:spcBef>
                <a:spcPts val="0"/>
              </a:spcBef>
              <a:spcAft>
                <a:spcPts val="0"/>
              </a:spcAft>
              <a:buSzPts val="2300"/>
              <a:buNone/>
              <a:defRPr sz="2300" b="1">
                <a:solidFill>
                  <a:schemeClr val="lt1"/>
                </a:solidFill>
              </a:defRPr>
            </a:lvl1pPr>
            <a:lvl2pPr marL="914400" lvl="1" indent="-228600" algn="l">
              <a:lnSpc>
                <a:spcPct val="90000"/>
              </a:lnSpc>
              <a:spcBef>
                <a:spcPts val="800"/>
              </a:spcBef>
              <a:spcAft>
                <a:spcPts val="0"/>
              </a:spcAft>
              <a:buSzPts val="2000"/>
              <a:buNone/>
              <a:defRPr sz="2000" b="1"/>
            </a:lvl2pPr>
            <a:lvl3pPr marL="1371600" lvl="2" indent="-228600" algn="l">
              <a:lnSpc>
                <a:spcPct val="90000"/>
              </a:lnSpc>
              <a:spcBef>
                <a:spcPts val="6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rgbClr val="44444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6"/>
          <p:cNvSpPr txBox="1">
            <a:spLocks noGrp="1"/>
          </p:cNvSpPr>
          <p:nvPr>
            <p:ph type="body" idx="4"/>
          </p:nvPr>
        </p:nvSpPr>
        <p:spPr>
          <a:xfrm>
            <a:off x="4714875" y="2350452"/>
            <a:ext cx="3749040" cy="3839211"/>
          </a:xfrm>
          <a:prstGeom prst="rect">
            <a:avLst/>
          </a:prstGeom>
          <a:noFill/>
          <a:ln>
            <a:noFill/>
          </a:ln>
        </p:spPr>
        <p:txBody>
          <a:bodyPr spcFirstLastPara="1" wrap="square" lIns="91425" tIns="45700" rIns="91425" bIns="45700" anchor="t" anchorCtr="0"/>
          <a:lstStyle>
            <a:lvl1pPr marL="457200" lvl="0" indent="-374650" algn="l">
              <a:lnSpc>
                <a:spcPct val="90000"/>
              </a:lnSpc>
              <a:spcBef>
                <a:spcPts val="1800"/>
              </a:spcBef>
              <a:spcAft>
                <a:spcPts val="0"/>
              </a:spcAft>
              <a:buSzPts val="2300"/>
              <a:buChar char="◼"/>
              <a:defRPr sz="2300"/>
            </a:lvl1pPr>
            <a:lvl2pPr marL="914400" lvl="1" indent="-361950" algn="l">
              <a:lnSpc>
                <a:spcPct val="90000"/>
              </a:lnSpc>
              <a:spcBef>
                <a:spcPts val="800"/>
              </a:spcBef>
              <a:spcAft>
                <a:spcPts val="0"/>
              </a:spcAft>
              <a:buSzPts val="2100"/>
              <a:buChar char="▶"/>
              <a:defRPr sz="2100"/>
            </a:lvl2pPr>
            <a:lvl3pPr marL="1371600" lvl="2" indent="-349250" algn="l">
              <a:lnSpc>
                <a:spcPct val="90000"/>
              </a:lnSpc>
              <a:spcBef>
                <a:spcPts val="600"/>
              </a:spcBef>
              <a:spcAft>
                <a:spcPts val="0"/>
              </a:spcAft>
              <a:buSzPts val="1900"/>
              <a:buChar char="↘"/>
              <a:defRPr sz="19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6"/>
          <p:cNvSpPr/>
          <p:nvPr/>
        </p:nvSpPr>
        <p:spPr>
          <a:xfrm>
            <a:off x="4540806" y="1658456"/>
            <a:ext cx="45720" cy="52120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6"/>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54510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578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7"/>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8796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8"/>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31498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629841" y="457200"/>
            <a:ext cx="2949178" cy="2286000"/>
          </a:xfrm>
          <a:prstGeom prst="rect">
            <a:avLst/>
          </a:prstGeom>
          <a:noFill/>
          <a:ln>
            <a:noFill/>
          </a:ln>
        </p:spPr>
        <p:txBody>
          <a:bodyPr spcFirstLastPara="1" wrap="square" lIns="0" tIns="45700" rIns="0" bIns="45700" anchor="ctr" anchorCtr="0"/>
          <a:lstStyle>
            <a:lvl1pPr lvl="0" algn="l">
              <a:lnSpc>
                <a:spcPct val="90000"/>
              </a:lnSpc>
              <a:spcBef>
                <a:spcPts val="0"/>
              </a:spcBef>
              <a:spcAft>
                <a:spcPts val="0"/>
              </a:spcAft>
              <a:buClr>
                <a:srgbClr val="00578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
          <p:cNvSpPr txBox="1">
            <a:spLocks noGrp="1"/>
          </p:cNvSpPr>
          <p:nvPr>
            <p:ph type="body" idx="1"/>
          </p:nvPr>
        </p:nvSpPr>
        <p:spPr>
          <a:xfrm>
            <a:off x="3887391" y="457200"/>
            <a:ext cx="4629150" cy="5403851"/>
          </a:xfrm>
          <a:prstGeom prst="rect">
            <a:avLst/>
          </a:prstGeom>
          <a:noFill/>
          <a:ln>
            <a:noFill/>
          </a:ln>
        </p:spPr>
        <p:txBody>
          <a:bodyPr spcFirstLastPara="1" wrap="square" lIns="91425" tIns="45700" rIns="91425" bIns="45700" anchor="ctr" anchorCtr="0"/>
          <a:lstStyle>
            <a:lvl1pPr marL="457200" lvl="0" indent="-381000" algn="l">
              <a:lnSpc>
                <a:spcPct val="90000"/>
              </a:lnSpc>
              <a:spcBef>
                <a:spcPts val="1800"/>
              </a:spcBef>
              <a:spcAft>
                <a:spcPts val="0"/>
              </a:spcAft>
              <a:buSzPts val="2400"/>
              <a:buChar char="◼"/>
              <a:defRPr sz="2400"/>
            </a:lvl1pPr>
            <a:lvl2pPr marL="914400" lvl="1" indent="-368300" algn="l">
              <a:lnSpc>
                <a:spcPct val="90000"/>
              </a:lnSpc>
              <a:spcBef>
                <a:spcPts val="800"/>
              </a:spcBef>
              <a:spcAft>
                <a:spcPts val="0"/>
              </a:spcAft>
              <a:buSzPts val="2200"/>
              <a:buChar char="▶"/>
              <a:defRPr sz="2200"/>
            </a:lvl2pPr>
            <a:lvl3pPr marL="1371600" lvl="2" indent="-349250" algn="l">
              <a:lnSpc>
                <a:spcPct val="90000"/>
              </a:lnSpc>
              <a:spcBef>
                <a:spcPts val="600"/>
              </a:spcBef>
              <a:spcAft>
                <a:spcPts val="0"/>
              </a:spcAft>
              <a:buSzPts val="1900"/>
              <a:buChar char="↘"/>
              <a:defRPr sz="1900"/>
            </a:lvl3pPr>
            <a:lvl4pPr marL="1828800" lvl="3" indent="-342900" algn="l">
              <a:lnSpc>
                <a:spcPct val="90000"/>
              </a:lnSpc>
              <a:spcBef>
                <a:spcPts val="500"/>
              </a:spcBef>
              <a:spcAft>
                <a:spcPts val="0"/>
              </a:spcAft>
              <a:buSzPts val="1800"/>
              <a:buChar char="↘"/>
              <a:defRPr sz="1800"/>
            </a:lvl4pPr>
            <a:lvl5pPr marL="2286000" lvl="4" indent="-342900" algn="l">
              <a:lnSpc>
                <a:spcPct val="90000"/>
              </a:lnSpc>
              <a:spcBef>
                <a:spcPts val="500"/>
              </a:spcBef>
              <a:spcAft>
                <a:spcPts val="0"/>
              </a:spcAft>
              <a:buClr>
                <a:srgbClr val="444444"/>
              </a:buClr>
              <a:buSzPts val="1800"/>
              <a:buChar char="↘"/>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9"/>
          <p:cNvSpPr txBox="1">
            <a:spLocks noGrp="1"/>
          </p:cNvSpPr>
          <p:nvPr>
            <p:ph type="body" idx="2"/>
          </p:nvPr>
        </p:nvSpPr>
        <p:spPr>
          <a:xfrm>
            <a:off x="641390" y="3089276"/>
            <a:ext cx="2926080" cy="2743200"/>
          </a:xfrm>
          <a:prstGeom prst="rect">
            <a:avLst/>
          </a:prstGeom>
          <a:solidFill>
            <a:srgbClr val="F2F2F2"/>
          </a:solidFill>
          <a:ln w="88900" cap="flat" cmpd="sng">
            <a:solidFill>
              <a:srgbClr val="D8D8D8"/>
            </a:solidFill>
            <a:prstDash val="solid"/>
            <a:miter lim="800000"/>
            <a:headEnd type="none" w="sm" len="sm"/>
            <a:tailEnd type="none" w="sm" len="sm"/>
          </a:ln>
        </p:spPr>
        <p:txBody>
          <a:bodyPr spcFirstLastPara="1" wrap="square" lIns="182875" tIns="137150" rIns="182875" bIns="137150" anchor="ctr" anchorCtr="0"/>
          <a:lstStyle>
            <a:lvl1pPr marL="457200" lvl="0" indent="-342900" algn="l">
              <a:lnSpc>
                <a:spcPct val="110000"/>
              </a:lnSpc>
              <a:spcBef>
                <a:spcPts val="1800"/>
              </a:spcBef>
              <a:spcAft>
                <a:spcPts val="0"/>
              </a:spcAft>
              <a:buSzPts val="1800"/>
              <a:buChar char="◼"/>
              <a:defRPr sz="1800" i="0">
                <a:solidFill>
                  <a:schemeClr val="accent2"/>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9"/>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55517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629841" y="457200"/>
            <a:ext cx="2949178" cy="2286000"/>
          </a:xfrm>
          <a:prstGeom prst="rect">
            <a:avLst/>
          </a:prstGeom>
          <a:noFill/>
          <a:ln>
            <a:noFill/>
          </a:ln>
        </p:spPr>
        <p:txBody>
          <a:bodyPr spcFirstLastPara="1" wrap="square" lIns="0" tIns="45700" rIns="0" bIns="45700" anchor="ctr" anchorCtr="0"/>
          <a:lstStyle>
            <a:lvl1pPr lvl="0" algn="l">
              <a:lnSpc>
                <a:spcPct val="90000"/>
              </a:lnSpc>
              <a:spcBef>
                <a:spcPts val="0"/>
              </a:spcBef>
              <a:spcAft>
                <a:spcPts val="0"/>
              </a:spcAft>
              <a:buClr>
                <a:srgbClr val="00578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0"/>
          <p:cNvSpPr>
            <a:spLocks noGrp="1"/>
          </p:cNvSpPr>
          <p:nvPr>
            <p:ph type="pic" idx="2"/>
          </p:nvPr>
        </p:nvSpPr>
        <p:spPr>
          <a:xfrm>
            <a:off x="3887391" y="494950"/>
            <a:ext cx="4629150" cy="5349323"/>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200000"/>
              </a:lnSpc>
              <a:spcBef>
                <a:spcPts val="1800"/>
              </a:spcBef>
              <a:spcAft>
                <a:spcPts val="0"/>
              </a:spcAft>
              <a:buClr>
                <a:schemeClr val="accent2"/>
              </a:buClr>
              <a:buSzPts val="2800"/>
              <a:buFont typeface="Noto Sans Symbols"/>
              <a:buNone/>
              <a:defRPr sz="28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3" name="Google Shape;73;p10"/>
          <p:cNvSpPr txBox="1">
            <a:spLocks noGrp="1"/>
          </p:cNvSpPr>
          <p:nvPr>
            <p:ph type="body" idx="1"/>
          </p:nvPr>
        </p:nvSpPr>
        <p:spPr>
          <a:xfrm>
            <a:off x="641390" y="3089276"/>
            <a:ext cx="2926080" cy="2743200"/>
          </a:xfrm>
          <a:prstGeom prst="rect">
            <a:avLst/>
          </a:prstGeom>
          <a:solidFill>
            <a:srgbClr val="F2F2F2"/>
          </a:solidFill>
          <a:ln w="88900" cap="flat" cmpd="sng">
            <a:solidFill>
              <a:srgbClr val="D8D8D8"/>
            </a:solidFill>
            <a:prstDash val="solid"/>
            <a:miter lim="800000"/>
            <a:headEnd type="none" w="sm" len="sm"/>
            <a:tailEnd type="none" w="sm" len="sm"/>
          </a:ln>
        </p:spPr>
        <p:txBody>
          <a:bodyPr spcFirstLastPara="1" wrap="square" lIns="182875" tIns="137150" rIns="182875" bIns="137150" anchor="ctr" anchorCtr="0"/>
          <a:lstStyle>
            <a:lvl1pPr marL="457200" lvl="0" indent="-342900" algn="l">
              <a:lnSpc>
                <a:spcPct val="110000"/>
              </a:lnSpc>
              <a:spcBef>
                <a:spcPts val="1800"/>
              </a:spcBef>
              <a:spcAft>
                <a:spcPts val="0"/>
              </a:spcAft>
              <a:buSzPts val="1800"/>
              <a:buChar char="◼"/>
              <a:defRPr sz="1800" i="0">
                <a:solidFill>
                  <a:schemeClr val="accent2"/>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0"/>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71933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oderator">
  <p:cSld name="Moderator">
    <p:spTree>
      <p:nvGrpSpPr>
        <p:cNvPr id="1" name="Shape 75"/>
        <p:cNvGrpSpPr/>
        <p:nvPr/>
      </p:nvGrpSpPr>
      <p:grpSpPr>
        <a:xfrm>
          <a:off x="0" y="0"/>
          <a:ext cx="0" cy="0"/>
          <a:chOff x="0" y="0"/>
          <a:chExt cx="0" cy="0"/>
        </a:xfrm>
      </p:grpSpPr>
      <p:sp>
        <p:nvSpPr>
          <p:cNvPr id="76" name="Google Shape;76;p11"/>
          <p:cNvSpPr txBox="1"/>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Your Moderator:</a:t>
            </a:r>
            <a:endParaRPr sz="3400" b="1">
              <a:solidFill>
                <a:srgbClr val="00578F"/>
              </a:solidFill>
              <a:latin typeface="Arial"/>
              <a:ea typeface="Arial"/>
              <a:cs typeface="Arial"/>
              <a:sym typeface="Arial"/>
            </a:endParaRPr>
          </a:p>
        </p:txBody>
      </p:sp>
      <p:sp>
        <p:nvSpPr>
          <p:cNvPr id="77" name="Google Shape;77;p11"/>
          <p:cNvSpPr txBox="1">
            <a:spLocks noGrp="1"/>
          </p:cNvSpPr>
          <p:nvPr>
            <p:ph type="body" idx="1"/>
          </p:nvPr>
        </p:nvSpPr>
        <p:spPr>
          <a:xfrm>
            <a:off x="4190999" y="2483662"/>
            <a:ext cx="3983355" cy="1818203"/>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400"/>
              <a:buNone/>
              <a:defRPr sz="2400" b="1">
                <a:solidFill>
                  <a:srgbClr val="AF3F49"/>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i="1"/>
            </a:lvl2pPr>
            <a:lvl3pPr marL="1371600" lvl="2" indent="-228600" algn="l">
              <a:lnSpc>
                <a:spcPct val="90000"/>
              </a:lnSpc>
              <a:spcBef>
                <a:spcPts val="800"/>
              </a:spcBef>
              <a:spcAft>
                <a:spcPts val="0"/>
              </a:spcAft>
              <a:buSzPts val="1800"/>
              <a:buFont typeface="Arial"/>
              <a:buNone/>
              <a:defRPr sz="1800">
                <a:solidFill>
                  <a:schemeClr val="dk1"/>
                </a:solidFill>
              </a:defRPr>
            </a:lvl3pPr>
            <a:lvl4pPr marL="1828800" lvl="3" indent="-331469" algn="l">
              <a:lnSpc>
                <a:spcPct val="90000"/>
              </a:lnSpc>
              <a:spcBef>
                <a:spcPts val="300"/>
              </a:spcBef>
              <a:spcAft>
                <a:spcPts val="0"/>
              </a:spcAft>
              <a:buClr>
                <a:schemeClr val="accent6"/>
              </a:buClr>
              <a:buSzPts val="1620"/>
              <a:buFont typeface="Noto Sans Symbols"/>
              <a:buChar char="✉"/>
              <a:defRPr i="1">
                <a:solidFill>
                  <a:schemeClr val="accent1"/>
                </a:solidFill>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1"/>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1"/>
          <p:cNvSpPr>
            <a:spLocks noGrp="1"/>
          </p:cNvSpPr>
          <p:nvPr>
            <p:ph type="pic" idx="2"/>
          </p:nvPr>
        </p:nvSpPr>
        <p:spPr>
          <a:xfrm>
            <a:off x="1827005" y="2483663"/>
            <a:ext cx="1573420" cy="1818203"/>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2000"/>
              <a:buFont typeface="Noto Sans Symbols"/>
              <a:buNone/>
              <a:defRPr sz="20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4538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resenter">
  <p:cSld name="Presenter">
    <p:spTree>
      <p:nvGrpSpPr>
        <p:cNvPr id="1" name="Shape 80"/>
        <p:cNvGrpSpPr/>
        <p:nvPr/>
      </p:nvGrpSpPr>
      <p:grpSpPr>
        <a:xfrm>
          <a:off x="0" y="0"/>
          <a:ext cx="0" cy="0"/>
          <a:chOff x="0" y="0"/>
          <a:chExt cx="0" cy="0"/>
        </a:xfrm>
      </p:grpSpPr>
      <p:sp>
        <p:nvSpPr>
          <p:cNvPr id="81" name="Google Shape;81;p12"/>
          <p:cNvSpPr txBox="1"/>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Your Presenter:</a:t>
            </a:r>
            <a:endParaRPr/>
          </a:p>
        </p:txBody>
      </p:sp>
      <p:sp>
        <p:nvSpPr>
          <p:cNvPr id="82" name="Google Shape;82;p12"/>
          <p:cNvSpPr txBox="1">
            <a:spLocks noGrp="1"/>
          </p:cNvSpPr>
          <p:nvPr>
            <p:ph type="body" idx="1"/>
          </p:nvPr>
        </p:nvSpPr>
        <p:spPr>
          <a:xfrm>
            <a:off x="4190999" y="2483662"/>
            <a:ext cx="3983355" cy="1818203"/>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400"/>
              <a:buNone/>
              <a:defRPr sz="2400" b="1">
                <a:solidFill>
                  <a:srgbClr val="AF3F49"/>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i="1"/>
            </a:lvl2pPr>
            <a:lvl3pPr marL="1371600" lvl="2" indent="-228600" algn="l">
              <a:lnSpc>
                <a:spcPct val="90000"/>
              </a:lnSpc>
              <a:spcBef>
                <a:spcPts val="800"/>
              </a:spcBef>
              <a:spcAft>
                <a:spcPts val="0"/>
              </a:spcAft>
              <a:buSzPts val="1800"/>
              <a:buFont typeface="Arial"/>
              <a:buNone/>
              <a:defRPr sz="1800">
                <a:solidFill>
                  <a:schemeClr val="dk1"/>
                </a:solidFill>
              </a:defRPr>
            </a:lvl3pPr>
            <a:lvl4pPr marL="1828800" lvl="3" indent="-331469" algn="l">
              <a:lnSpc>
                <a:spcPct val="90000"/>
              </a:lnSpc>
              <a:spcBef>
                <a:spcPts val="300"/>
              </a:spcBef>
              <a:spcAft>
                <a:spcPts val="0"/>
              </a:spcAft>
              <a:buClr>
                <a:schemeClr val="accent6"/>
              </a:buClr>
              <a:buSzPts val="1620"/>
              <a:buFont typeface="Noto Sans Symbols"/>
              <a:buChar char="✉"/>
              <a:defRPr i="1">
                <a:solidFill>
                  <a:schemeClr val="accent1"/>
                </a:solidFill>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2"/>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12"/>
          <p:cNvSpPr>
            <a:spLocks noGrp="1"/>
          </p:cNvSpPr>
          <p:nvPr>
            <p:ph type="pic" idx="2"/>
          </p:nvPr>
        </p:nvSpPr>
        <p:spPr>
          <a:xfrm>
            <a:off x="1827005" y="2483663"/>
            <a:ext cx="1573420" cy="1818203"/>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2000"/>
              <a:buFont typeface="Noto Sans Symbols"/>
              <a:buNone/>
              <a:defRPr sz="20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86971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resenters (2)">
  <p:cSld name="Presenters (2)">
    <p:spTree>
      <p:nvGrpSpPr>
        <p:cNvPr id="1" name="Shape 85"/>
        <p:cNvGrpSpPr/>
        <p:nvPr/>
      </p:nvGrpSpPr>
      <p:grpSpPr>
        <a:xfrm>
          <a:off x="0" y="0"/>
          <a:ext cx="0" cy="0"/>
          <a:chOff x="0" y="0"/>
          <a:chExt cx="0" cy="0"/>
        </a:xfrm>
      </p:grpSpPr>
      <p:sp>
        <p:nvSpPr>
          <p:cNvPr id="86" name="Google Shape;86;p13"/>
          <p:cNvSpPr txBox="1"/>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Your Presenters:</a:t>
            </a:r>
            <a:endParaRPr/>
          </a:p>
        </p:txBody>
      </p:sp>
      <p:sp>
        <p:nvSpPr>
          <p:cNvPr id="87" name="Google Shape;87;p13"/>
          <p:cNvSpPr txBox="1">
            <a:spLocks noGrp="1"/>
          </p:cNvSpPr>
          <p:nvPr>
            <p:ph type="body" idx="1"/>
          </p:nvPr>
        </p:nvSpPr>
        <p:spPr>
          <a:xfrm>
            <a:off x="4190999" y="1769287"/>
            <a:ext cx="3983355" cy="1818203"/>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400"/>
              <a:buNone/>
              <a:defRPr sz="2400" b="1">
                <a:solidFill>
                  <a:srgbClr val="AF3F49"/>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i="1"/>
            </a:lvl2pPr>
            <a:lvl3pPr marL="1371600" lvl="2" indent="-228600" algn="l">
              <a:lnSpc>
                <a:spcPct val="90000"/>
              </a:lnSpc>
              <a:spcBef>
                <a:spcPts val="800"/>
              </a:spcBef>
              <a:spcAft>
                <a:spcPts val="0"/>
              </a:spcAft>
              <a:buSzPts val="1800"/>
              <a:buFont typeface="Arial"/>
              <a:buNone/>
              <a:defRPr sz="1800">
                <a:solidFill>
                  <a:schemeClr val="dk1"/>
                </a:solidFill>
              </a:defRPr>
            </a:lvl3pPr>
            <a:lvl4pPr marL="1828800" lvl="3" indent="-331469" algn="l">
              <a:lnSpc>
                <a:spcPct val="90000"/>
              </a:lnSpc>
              <a:spcBef>
                <a:spcPts val="300"/>
              </a:spcBef>
              <a:spcAft>
                <a:spcPts val="0"/>
              </a:spcAft>
              <a:buClr>
                <a:schemeClr val="accent6"/>
              </a:buClr>
              <a:buSzPts val="1620"/>
              <a:buFont typeface="Noto Sans Symbols"/>
              <a:buChar char="✉"/>
              <a:defRPr i="1">
                <a:solidFill>
                  <a:schemeClr val="accent1"/>
                </a:solidFill>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3"/>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3"/>
          <p:cNvSpPr>
            <a:spLocks noGrp="1"/>
          </p:cNvSpPr>
          <p:nvPr>
            <p:ph type="pic" idx="2"/>
          </p:nvPr>
        </p:nvSpPr>
        <p:spPr>
          <a:xfrm>
            <a:off x="1827005" y="1769288"/>
            <a:ext cx="1573420" cy="1818203"/>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2000"/>
              <a:buFont typeface="Noto Sans Symbols"/>
              <a:buNone/>
              <a:defRPr sz="20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0" name="Google Shape;90;p13"/>
          <p:cNvSpPr txBox="1">
            <a:spLocks noGrp="1"/>
          </p:cNvSpPr>
          <p:nvPr>
            <p:ph type="body" idx="3"/>
          </p:nvPr>
        </p:nvSpPr>
        <p:spPr>
          <a:xfrm>
            <a:off x="4190999" y="4115205"/>
            <a:ext cx="3983355" cy="1818203"/>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400"/>
              <a:buNone/>
              <a:defRPr sz="2400" b="1">
                <a:solidFill>
                  <a:srgbClr val="AF3F49"/>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i="1"/>
            </a:lvl2pPr>
            <a:lvl3pPr marL="1371600" lvl="2" indent="-228600" algn="l">
              <a:lnSpc>
                <a:spcPct val="90000"/>
              </a:lnSpc>
              <a:spcBef>
                <a:spcPts val="800"/>
              </a:spcBef>
              <a:spcAft>
                <a:spcPts val="0"/>
              </a:spcAft>
              <a:buSzPts val="1800"/>
              <a:buFont typeface="Arial"/>
              <a:buNone/>
              <a:defRPr sz="1800">
                <a:solidFill>
                  <a:schemeClr val="dk1"/>
                </a:solidFill>
              </a:defRPr>
            </a:lvl3pPr>
            <a:lvl4pPr marL="1828800" lvl="3" indent="-331469" algn="l">
              <a:lnSpc>
                <a:spcPct val="90000"/>
              </a:lnSpc>
              <a:spcBef>
                <a:spcPts val="300"/>
              </a:spcBef>
              <a:spcAft>
                <a:spcPts val="0"/>
              </a:spcAft>
              <a:buClr>
                <a:schemeClr val="accent6"/>
              </a:buClr>
              <a:buSzPts val="1620"/>
              <a:buFont typeface="Noto Sans Symbols"/>
              <a:buChar char="✉"/>
              <a:defRPr i="1">
                <a:solidFill>
                  <a:schemeClr val="accent1"/>
                </a:solidFill>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3"/>
          <p:cNvSpPr>
            <a:spLocks noGrp="1"/>
          </p:cNvSpPr>
          <p:nvPr>
            <p:ph type="pic" idx="4"/>
          </p:nvPr>
        </p:nvSpPr>
        <p:spPr>
          <a:xfrm>
            <a:off x="1827005" y="4115206"/>
            <a:ext cx="1573420" cy="1818203"/>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2000"/>
              <a:buFont typeface="Noto Sans Symbols"/>
              <a:buNone/>
              <a:defRPr sz="20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73961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resenters (3)">
  <p:cSld name="Presenters (3)">
    <p:spTree>
      <p:nvGrpSpPr>
        <p:cNvPr id="1" name="Shape 92"/>
        <p:cNvGrpSpPr/>
        <p:nvPr/>
      </p:nvGrpSpPr>
      <p:grpSpPr>
        <a:xfrm>
          <a:off x="0" y="0"/>
          <a:ext cx="0" cy="0"/>
          <a:chOff x="0" y="0"/>
          <a:chExt cx="0" cy="0"/>
        </a:xfrm>
      </p:grpSpPr>
      <p:sp>
        <p:nvSpPr>
          <p:cNvPr id="93" name="Google Shape;93;p14"/>
          <p:cNvSpPr txBox="1"/>
          <p:nvPr/>
        </p:nvSpPr>
        <p:spPr>
          <a:xfrm>
            <a:off x="628650" y="365126"/>
            <a:ext cx="7955280" cy="10515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Your Presenters:</a:t>
            </a:r>
            <a:endParaRPr/>
          </a:p>
        </p:txBody>
      </p:sp>
      <p:sp>
        <p:nvSpPr>
          <p:cNvPr id="94" name="Google Shape;94;p14"/>
          <p:cNvSpPr txBox="1">
            <a:spLocks noGrp="1"/>
          </p:cNvSpPr>
          <p:nvPr>
            <p:ph type="body" idx="1"/>
          </p:nvPr>
        </p:nvSpPr>
        <p:spPr>
          <a:xfrm>
            <a:off x="4104211" y="1550213"/>
            <a:ext cx="3983355" cy="1183871"/>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200"/>
              <a:buNone/>
              <a:defRPr sz="2200" b="1">
                <a:solidFill>
                  <a:srgbClr val="AF3F49"/>
                </a:solidFill>
                <a:latin typeface="Arial"/>
                <a:ea typeface="Arial"/>
                <a:cs typeface="Arial"/>
                <a:sym typeface="Arial"/>
              </a:defRPr>
            </a:lvl1pPr>
            <a:lvl2pPr marL="914400" lvl="1" indent="-228600" algn="l">
              <a:lnSpc>
                <a:spcPct val="90000"/>
              </a:lnSpc>
              <a:spcBef>
                <a:spcPts val="300"/>
              </a:spcBef>
              <a:spcAft>
                <a:spcPts val="0"/>
              </a:spcAft>
              <a:buSzPts val="1800"/>
              <a:buNone/>
              <a:defRPr sz="1800" i="1"/>
            </a:lvl2pPr>
            <a:lvl3pPr marL="1371600" lvl="2" indent="-228600" algn="l">
              <a:lnSpc>
                <a:spcPct val="90000"/>
              </a:lnSpc>
              <a:spcBef>
                <a:spcPts val="600"/>
              </a:spcBef>
              <a:spcAft>
                <a:spcPts val="0"/>
              </a:spcAft>
              <a:buSzPts val="1600"/>
              <a:buFont typeface="Arial"/>
              <a:buNone/>
              <a:defRPr sz="1600">
                <a:solidFill>
                  <a:schemeClr val="dk1"/>
                </a:solidFill>
              </a:defRPr>
            </a:lvl3pPr>
            <a:lvl4pPr marL="1828800" lvl="3" indent="-320039" algn="l">
              <a:lnSpc>
                <a:spcPct val="90000"/>
              </a:lnSpc>
              <a:spcBef>
                <a:spcPts val="300"/>
              </a:spcBef>
              <a:spcAft>
                <a:spcPts val="0"/>
              </a:spcAft>
              <a:buClr>
                <a:schemeClr val="accent6"/>
              </a:buClr>
              <a:buSzPts val="1440"/>
              <a:buFont typeface="Noto Sans Symbols"/>
              <a:buChar char="✉"/>
              <a:defRPr sz="1600" i="1">
                <a:solidFill>
                  <a:schemeClr val="accent1"/>
                </a:solidFill>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4"/>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14"/>
          <p:cNvSpPr>
            <a:spLocks noGrp="1"/>
          </p:cNvSpPr>
          <p:nvPr>
            <p:ph type="pic" idx="2"/>
          </p:nvPr>
        </p:nvSpPr>
        <p:spPr>
          <a:xfrm>
            <a:off x="2289149" y="1550214"/>
            <a:ext cx="1024487" cy="1183870"/>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1600"/>
              <a:buFont typeface="Noto Sans Symbols"/>
              <a:buNone/>
              <a:defRPr sz="16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7" name="Google Shape;97;p14"/>
          <p:cNvSpPr txBox="1">
            <a:spLocks noGrp="1"/>
          </p:cNvSpPr>
          <p:nvPr>
            <p:ph type="body" idx="3"/>
          </p:nvPr>
        </p:nvSpPr>
        <p:spPr>
          <a:xfrm>
            <a:off x="3603599" y="3169259"/>
            <a:ext cx="3983355" cy="1183871"/>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200"/>
              <a:buNone/>
              <a:defRPr sz="2200" b="1">
                <a:solidFill>
                  <a:srgbClr val="AF3F49"/>
                </a:solidFill>
                <a:latin typeface="Arial"/>
                <a:ea typeface="Arial"/>
                <a:cs typeface="Arial"/>
                <a:sym typeface="Arial"/>
              </a:defRPr>
            </a:lvl1pPr>
            <a:lvl2pPr marL="914400" lvl="1" indent="-228600" algn="l">
              <a:lnSpc>
                <a:spcPct val="90000"/>
              </a:lnSpc>
              <a:spcBef>
                <a:spcPts val="300"/>
              </a:spcBef>
              <a:spcAft>
                <a:spcPts val="0"/>
              </a:spcAft>
              <a:buSzPts val="1800"/>
              <a:buNone/>
              <a:defRPr sz="1800" i="1"/>
            </a:lvl2pPr>
            <a:lvl3pPr marL="1371600" lvl="2" indent="-228600" algn="l">
              <a:lnSpc>
                <a:spcPct val="90000"/>
              </a:lnSpc>
              <a:spcBef>
                <a:spcPts val="600"/>
              </a:spcBef>
              <a:spcAft>
                <a:spcPts val="0"/>
              </a:spcAft>
              <a:buSzPts val="1600"/>
              <a:buFont typeface="Arial"/>
              <a:buNone/>
              <a:defRPr sz="1600">
                <a:solidFill>
                  <a:schemeClr val="dk1"/>
                </a:solidFill>
              </a:defRPr>
            </a:lvl3pPr>
            <a:lvl4pPr marL="1828800" lvl="3" indent="-320039" algn="l">
              <a:lnSpc>
                <a:spcPct val="90000"/>
              </a:lnSpc>
              <a:spcBef>
                <a:spcPts val="300"/>
              </a:spcBef>
              <a:spcAft>
                <a:spcPts val="0"/>
              </a:spcAft>
              <a:buClr>
                <a:schemeClr val="accent6"/>
              </a:buClr>
              <a:buSzPts val="1440"/>
              <a:buFont typeface="Noto Sans Symbols"/>
              <a:buChar char="✉"/>
              <a:defRPr sz="1600" i="1">
                <a:solidFill>
                  <a:schemeClr val="accent1"/>
                </a:solidFill>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4"/>
          <p:cNvSpPr>
            <a:spLocks noGrp="1"/>
          </p:cNvSpPr>
          <p:nvPr>
            <p:ph type="pic" idx="4"/>
          </p:nvPr>
        </p:nvSpPr>
        <p:spPr>
          <a:xfrm>
            <a:off x="1788537" y="3169260"/>
            <a:ext cx="1024487" cy="1183870"/>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1600"/>
              <a:buFont typeface="Noto Sans Symbols"/>
              <a:buNone/>
              <a:defRPr sz="16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9" name="Google Shape;99;p14"/>
          <p:cNvSpPr txBox="1">
            <a:spLocks noGrp="1"/>
          </p:cNvSpPr>
          <p:nvPr>
            <p:ph type="body" idx="5"/>
          </p:nvPr>
        </p:nvSpPr>
        <p:spPr>
          <a:xfrm>
            <a:off x="3041624" y="4788305"/>
            <a:ext cx="3983355" cy="1183871"/>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200"/>
              <a:buNone/>
              <a:defRPr sz="2200" b="1">
                <a:solidFill>
                  <a:srgbClr val="AF3F49"/>
                </a:solidFill>
                <a:latin typeface="Arial"/>
                <a:ea typeface="Arial"/>
                <a:cs typeface="Arial"/>
                <a:sym typeface="Arial"/>
              </a:defRPr>
            </a:lvl1pPr>
            <a:lvl2pPr marL="914400" lvl="1" indent="-228600" algn="l">
              <a:lnSpc>
                <a:spcPct val="90000"/>
              </a:lnSpc>
              <a:spcBef>
                <a:spcPts val="300"/>
              </a:spcBef>
              <a:spcAft>
                <a:spcPts val="0"/>
              </a:spcAft>
              <a:buSzPts val="1800"/>
              <a:buNone/>
              <a:defRPr sz="1800" i="1"/>
            </a:lvl2pPr>
            <a:lvl3pPr marL="1371600" lvl="2" indent="-228600" algn="l">
              <a:lnSpc>
                <a:spcPct val="90000"/>
              </a:lnSpc>
              <a:spcBef>
                <a:spcPts val="600"/>
              </a:spcBef>
              <a:spcAft>
                <a:spcPts val="0"/>
              </a:spcAft>
              <a:buSzPts val="1600"/>
              <a:buFont typeface="Arial"/>
              <a:buNone/>
              <a:defRPr sz="1600">
                <a:solidFill>
                  <a:schemeClr val="dk1"/>
                </a:solidFill>
              </a:defRPr>
            </a:lvl3pPr>
            <a:lvl4pPr marL="1828800" lvl="3" indent="-320039" algn="l">
              <a:lnSpc>
                <a:spcPct val="90000"/>
              </a:lnSpc>
              <a:spcBef>
                <a:spcPts val="300"/>
              </a:spcBef>
              <a:spcAft>
                <a:spcPts val="0"/>
              </a:spcAft>
              <a:buClr>
                <a:schemeClr val="accent6"/>
              </a:buClr>
              <a:buSzPts val="1440"/>
              <a:buFont typeface="Noto Sans Symbols"/>
              <a:buChar char="✉"/>
              <a:defRPr sz="1600" i="1">
                <a:solidFill>
                  <a:schemeClr val="accent1"/>
                </a:solidFill>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4"/>
          <p:cNvSpPr>
            <a:spLocks noGrp="1"/>
          </p:cNvSpPr>
          <p:nvPr>
            <p:ph type="pic" idx="6"/>
          </p:nvPr>
        </p:nvSpPr>
        <p:spPr>
          <a:xfrm>
            <a:off x="1226562" y="4788306"/>
            <a:ext cx="1024487" cy="1183870"/>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1600"/>
              <a:buFont typeface="Noto Sans Symbols"/>
              <a:buNone/>
              <a:defRPr sz="16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96928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bjectives">
  <p:cSld name="Objectives">
    <p:spTree>
      <p:nvGrpSpPr>
        <p:cNvPr id="1" name="Shape 101"/>
        <p:cNvGrpSpPr/>
        <p:nvPr/>
      </p:nvGrpSpPr>
      <p:grpSpPr>
        <a:xfrm>
          <a:off x="0" y="0"/>
          <a:ext cx="0" cy="0"/>
          <a:chOff x="0" y="0"/>
          <a:chExt cx="0" cy="0"/>
        </a:xfrm>
      </p:grpSpPr>
      <p:sp>
        <p:nvSpPr>
          <p:cNvPr id="102" name="Google Shape;102;p15"/>
          <p:cNvSpPr txBox="1">
            <a:spLocks noGrp="1"/>
          </p:cNvSpPr>
          <p:nvPr>
            <p:ph type="body" idx="1"/>
          </p:nvPr>
        </p:nvSpPr>
        <p:spPr>
          <a:xfrm>
            <a:off x="628650" y="1562100"/>
            <a:ext cx="7955280" cy="4614863"/>
          </a:xfrm>
          <a:prstGeom prst="rect">
            <a:avLst/>
          </a:prstGeom>
          <a:noFill/>
          <a:ln>
            <a:noFill/>
          </a:ln>
        </p:spPr>
        <p:txBody>
          <a:bodyPr spcFirstLastPara="1" wrap="square" lIns="91425" tIns="45700" rIns="91425" bIns="45700" anchor="ctr" anchorCtr="0"/>
          <a:lstStyle>
            <a:lvl1pPr marL="457200" lvl="0" indent="-459740" algn="l">
              <a:lnSpc>
                <a:spcPct val="90000"/>
              </a:lnSpc>
              <a:spcBef>
                <a:spcPts val="1800"/>
              </a:spcBef>
              <a:spcAft>
                <a:spcPts val="0"/>
              </a:spcAft>
              <a:buSzPts val="3640"/>
              <a:buFont typeface="Noto Sans Symbols"/>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5"/>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15"/>
          <p:cNvSpPr txBox="1"/>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Today’s Objectives:</a:t>
            </a:r>
            <a:endParaRPr sz="3400" b="1">
              <a:solidFill>
                <a:srgbClr val="00578F"/>
              </a:solidFill>
              <a:latin typeface="Arial"/>
              <a:ea typeface="Arial"/>
              <a:cs typeface="Arial"/>
              <a:sym typeface="Arial"/>
            </a:endParaRPr>
          </a:p>
        </p:txBody>
      </p:sp>
      <p:pic>
        <p:nvPicPr>
          <p:cNvPr id="105" name="Google Shape;105;p15"/>
          <p:cNvPicPr preferRelativeResize="0"/>
          <p:nvPr/>
        </p:nvPicPr>
        <p:blipFill rotWithShape="1">
          <a:blip r:embed="rId2">
            <a:alphaModFix/>
          </a:blip>
          <a:srcRect/>
          <a:stretch/>
        </p:blipFill>
        <p:spPr>
          <a:xfrm>
            <a:off x="6582823" y="365126"/>
            <a:ext cx="2206570" cy="1095374"/>
          </a:xfrm>
          <a:prstGeom prst="rect">
            <a:avLst/>
          </a:prstGeom>
          <a:noFill/>
          <a:ln>
            <a:noFill/>
          </a:ln>
        </p:spPr>
      </p:pic>
      <p:sp>
        <p:nvSpPr>
          <p:cNvPr id="106" name="Google Shape;106;p15"/>
          <p:cNvSpPr/>
          <p:nvPr/>
        </p:nvSpPr>
        <p:spPr>
          <a:xfrm rot="5400000">
            <a:off x="4558282" y="-3103312"/>
            <a:ext cx="27432" cy="914400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20189811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ries Set">
  <p:cSld name="Series Set">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1473200" y="365126"/>
            <a:ext cx="7110730" cy="105156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00578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6"/>
          <p:cNvSpPr txBox="1">
            <a:spLocks noGrp="1"/>
          </p:cNvSpPr>
          <p:nvPr>
            <p:ph type="body" idx="1"/>
          </p:nvPr>
        </p:nvSpPr>
        <p:spPr>
          <a:xfrm>
            <a:off x="628650" y="1770615"/>
            <a:ext cx="7955280" cy="440634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6"/>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1" name="Google Shape;111;p16"/>
          <p:cNvGrpSpPr/>
          <p:nvPr/>
        </p:nvGrpSpPr>
        <p:grpSpPr>
          <a:xfrm>
            <a:off x="408972" y="0"/>
            <a:ext cx="796952" cy="1591228"/>
            <a:chOff x="628648" y="-1"/>
            <a:chExt cx="1019624" cy="1591228"/>
          </a:xfrm>
        </p:grpSpPr>
        <p:sp>
          <p:nvSpPr>
            <p:cNvPr id="112" name="Google Shape;112;p16"/>
            <p:cNvSpPr/>
            <p:nvPr/>
          </p:nvSpPr>
          <p:spPr>
            <a:xfrm rot="5400000">
              <a:off x="342847" y="285802"/>
              <a:ext cx="1591227" cy="1019623"/>
            </a:xfrm>
            <a:prstGeom prst="homePlate">
              <a:avLst>
                <a:gd name="adj" fmla="val 44467"/>
              </a:avLst>
            </a:prstGeom>
            <a:gradFill>
              <a:gsLst>
                <a:gs pos="0">
                  <a:srgbClr val="691220"/>
                </a:gs>
                <a:gs pos="48000">
                  <a:srgbClr val="A61D31"/>
                </a:gs>
                <a:gs pos="100000">
                  <a:srgbClr val="E2576C"/>
                </a:gs>
              </a:gsLst>
              <a:path path="circle">
                <a:fillToRect l="100000" t="100000"/>
              </a:path>
              <a:tileRect r="-100000" b="-100000"/>
            </a:gradFill>
            <a:ln w="25400" cap="flat" cmpd="sng">
              <a:solidFill>
                <a:srgbClr val="7F7F7F"/>
              </a:solidFill>
              <a:prstDash val="solid"/>
              <a:miter lim="800000"/>
              <a:headEnd type="none" w="sm" len="sm"/>
              <a:tailEnd type="none" w="sm" len="sm"/>
            </a:ln>
            <a:effectLst>
              <a:outerShdw blurRad="50800" dist="25400" dir="8100000" algn="tr"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13" name="Google Shape;113;p16"/>
            <p:cNvSpPr/>
            <p:nvPr/>
          </p:nvSpPr>
          <p:spPr>
            <a:xfrm rot="5400000">
              <a:off x="430116" y="198531"/>
              <a:ext cx="1416687" cy="1019623"/>
            </a:xfrm>
            <a:prstGeom prst="homePlate">
              <a:avLst>
                <a:gd name="adj" fmla="val 41756"/>
              </a:avLst>
            </a:prstGeom>
            <a:gradFill>
              <a:gsLst>
                <a:gs pos="0">
                  <a:srgbClr val="BFBFBF"/>
                </a:gs>
                <a:gs pos="6000">
                  <a:srgbClr val="D8D8D8"/>
                </a:gs>
                <a:gs pos="25000">
                  <a:srgbClr val="F2F2F2"/>
                </a:gs>
                <a:gs pos="52999">
                  <a:srgbClr val="F1F1F1"/>
                </a:gs>
                <a:gs pos="77000">
                  <a:srgbClr val="E3E3E3"/>
                </a:gs>
                <a:gs pos="97345">
                  <a:srgbClr val="BFBFBF"/>
                </a:gs>
                <a:gs pos="100000">
                  <a:srgbClr val="BFBFBF"/>
                </a:gs>
              </a:gsLst>
              <a:lin ang="0" scaled="0"/>
            </a:gradFill>
            <a:ln w="25400" cap="flat" cmpd="sng">
              <a:solidFill>
                <a:srgbClr val="BFBFBF"/>
              </a:solidFill>
              <a:prstDash val="solid"/>
              <a:miter lim="800000"/>
              <a:headEnd type="none" w="sm" len="sm"/>
              <a:tailEnd type="none" w="sm" len="sm"/>
            </a:ln>
            <a:effectLst>
              <a:outerShdw blurRad="50800" dist="25400" dir="8100000" algn="tr"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114" name="Google Shape;114;p16"/>
          <p:cNvSpPr txBox="1">
            <a:spLocks noGrp="1"/>
          </p:cNvSpPr>
          <p:nvPr>
            <p:ph type="body" idx="2"/>
          </p:nvPr>
        </p:nvSpPr>
        <p:spPr>
          <a:xfrm>
            <a:off x="339424" y="528805"/>
            <a:ext cx="921646" cy="804862"/>
          </a:xfrm>
          <a:prstGeom prst="rect">
            <a:avLst/>
          </a:prstGeom>
          <a:noFill/>
          <a:ln>
            <a:noFill/>
          </a:ln>
        </p:spPr>
        <p:txBody>
          <a:bodyPr spcFirstLastPara="1" wrap="square" lIns="91425" tIns="73150" rIns="91425" bIns="45700" anchor="t" anchorCtr="0"/>
          <a:lstStyle>
            <a:lvl1pPr marL="457200" lvl="0" indent="-228600" algn="ctr">
              <a:lnSpc>
                <a:spcPct val="90000"/>
              </a:lnSpc>
              <a:spcBef>
                <a:spcPts val="1800"/>
              </a:spcBef>
              <a:spcAft>
                <a:spcPts val="0"/>
              </a:spcAft>
              <a:buSzPts val="4000"/>
              <a:buNone/>
              <a:defRPr sz="4000" b="1" i="0" cap="small">
                <a:solidFill>
                  <a:srgbClr val="EB909E"/>
                </a:solidFill>
                <a:latin typeface="Arial"/>
                <a:ea typeface="Arial"/>
                <a:cs typeface="Arial"/>
                <a:sym typeface="Arial"/>
              </a:defRPr>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658162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962025" y="4800600"/>
            <a:ext cx="6724083" cy="566738"/>
          </a:xfrm>
          <a:prstGeom prst="rect">
            <a:avLst/>
          </a:prstGeom>
          <a:noFill/>
          <a:ln>
            <a:noFill/>
          </a:ln>
        </p:spPr>
        <p:txBody>
          <a:bodyPr spcFirstLastPara="1" wrap="square" lIns="91425" tIns="45700" rIns="91425" bIns="45700" anchor="b" anchorCtr="0"/>
          <a:lstStyle>
            <a:lvl1pPr lvl="0" algn="r">
              <a:lnSpc>
                <a:spcPct val="90000"/>
              </a:lnSpc>
              <a:spcBef>
                <a:spcPts val="0"/>
              </a:spcBef>
              <a:spcAft>
                <a:spcPts val="0"/>
              </a:spcAft>
              <a:buClr>
                <a:srgbClr val="7A232E"/>
              </a:buClr>
              <a:buSzPts val="3200"/>
              <a:buFont typeface="Noto Sans Symbols"/>
              <a:buChar char="➢"/>
              <a:defRPr sz="3200" b="0">
                <a:solidFill>
                  <a:srgbClr val="003A5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7"/>
          <p:cNvSpPr txBox="1">
            <a:spLocks noGrp="1"/>
          </p:cNvSpPr>
          <p:nvPr>
            <p:ph type="body" idx="1"/>
          </p:nvPr>
        </p:nvSpPr>
        <p:spPr>
          <a:xfrm>
            <a:off x="962026" y="1076325"/>
            <a:ext cx="6724650" cy="2962275"/>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800"/>
              <a:buNone/>
              <a:defRPr sz="2800"/>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18" name="Google Shape;118;p17"/>
          <p:cNvSpPr txBox="1">
            <a:spLocks noGrp="1"/>
          </p:cNvSpPr>
          <p:nvPr>
            <p:ph type="body" idx="2"/>
          </p:nvPr>
        </p:nvSpPr>
        <p:spPr>
          <a:xfrm>
            <a:off x="962025" y="5398235"/>
            <a:ext cx="6724083" cy="354865"/>
          </a:xfrm>
          <a:prstGeom prst="rect">
            <a:avLst/>
          </a:prstGeom>
          <a:noFill/>
          <a:ln>
            <a:noFill/>
          </a:ln>
        </p:spPr>
        <p:txBody>
          <a:bodyPr spcFirstLastPara="1" wrap="square" lIns="91425" tIns="45700" rIns="91425" bIns="45700" anchor="ctr" anchorCtr="0"/>
          <a:lstStyle>
            <a:lvl1pPr marL="457200" lvl="0" indent="-228600" algn="r">
              <a:lnSpc>
                <a:spcPct val="90000"/>
              </a:lnSpc>
              <a:spcBef>
                <a:spcPts val="1800"/>
              </a:spcBef>
              <a:spcAft>
                <a:spcPts val="0"/>
              </a:spcAft>
              <a:buSzPts val="1800"/>
              <a:buNone/>
              <a:defRPr sz="1800" i="1">
                <a:solidFill>
                  <a:srgbClr val="636363"/>
                </a:solidFill>
              </a:defRPr>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19" name="Google Shape;119;p17"/>
          <p:cNvSpPr txBox="1"/>
          <p:nvPr/>
        </p:nvSpPr>
        <p:spPr>
          <a:xfrm>
            <a:off x="0" y="729116"/>
            <a:ext cx="962025" cy="1897061"/>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00578F"/>
              </a:buClr>
              <a:buSzPts val="11500"/>
              <a:buFont typeface="Times New Roman"/>
              <a:buNone/>
            </a:pPr>
            <a:r>
              <a:rPr lang="en-US" sz="11500" b="1" i="0" cap="small">
                <a:solidFill>
                  <a:srgbClr val="00578F"/>
                </a:solidFill>
                <a:latin typeface="Times New Roman"/>
                <a:ea typeface="Times New Roman"/>
                <a:cs typeface="Times New Roman"/>
                <a:sym typeface="Times New Roman"/>
              </a:rPr>
              <a:t>“</a:t>
            </a:r>
            <a:endParaRPr/>
          </a:p>
        </p:txBody>
      </p:sp>
      <p:sp>
        <p:nvSpPr>
          <p:cNvPr id="120" name="Google Shape;120;p17"/>
          <p:cNvSpPr txBox="1"/>
          <p:nvPr/>
        </p:nvSpPr>
        <p:spPr>
          <a:xfrm rot="10800000">
            <a:off x="7686675" y="2155824"/>
            <a:ext cx="971550" cy="1897061"/>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00578F"/>
              </a:buClr>
              <a:buSzPts val="11500"/>
              <a:buFont typeface="Times New Roman"/>
              <a:buNone/>
            </a:pPr>
            <a:r>
              <a:rPr lang="en-US" sz="11500" b="1" i="0" cap="small">
                <a:solidFill>
                  <a:srgbClr val="00578F"/>
                </a:solidFill>
                <a:latin typeface="Times New Roman"/>
                <a:ea typeface="Times New Roman"/>
                <a:cs typeface="Times New Roman"/>
                <a:sym typeface="Times New Roman"/>
              </a:rPr>
              <a:t>“</a:t>
            </a:r>
            <a:endParaRPr/>
          </a:p>
        </p:txBody>
      </p:sp>
      <p:sp>
        <p:nvSpPr>
          <p:cNvPr id="121" name="Google Shape;121;p17"/>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7"/>
          <p:cNvSpPr/>
          <p:nvPr/>
        </p:nvSpPr>
        <p:spPr>
          <a:xfrm rot="5400000">
            <a:off x="4311972" y="1309431"/>
            <a:ext cx="27432" cy="67208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77784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egal Language">
  <p:cSld name="Legal Language">
    <p:spTree>
      <p:nvGrpSpPr>
        <p:cNvPr id="1" name="Shape 123"/>
        <p:cNvGrpSpPr/>
        <p:nvPr/>
      </p:nvGrpSpPr>
      <p:grpSpPr>
        <a:xfrm>
          <a:off x="0" y="0"/>
          <a:ext cx="0" cy="0"/>
          <a:chOff x="0" y="0"/>
          <a:chExt cx="0" cy="0"/>
        </a:xfrm>
      </p:grpSpPr>
      <p:pic>
        <p:nvPicPr>
          <p:cNvPr id="124" name="Google Shape;124;p18"/>
          <p:cNvPicPr preferRelativeResize="0"/>
          <p:nvPr/>
        </p:nvPicPr>
        <p:blipFill rotWithShape="1">
          <a:blip r:embed="rId2">
            <a:alphaModFix/>
          </a:blip>
          <a:srcRect/>
          <a:stretch/>
        </p:blipFill>
        <p:spPr>
          <a:xfrm>
            <a:off x="85725" y="693411"/>
            <a:ext cx="2343150" cy="761532"/>
          </a:xfrm>
          <a:prstGeom prst="rect">
            <a:avLst/>
          </a:prstGeom>
          <a:noFill/>
          <a:ln>
            <a:noFill/>
          </a:ln>
        </p:spPr>
      </p:pic>
      <p:sp>
        <p:nvSpPr>
          <p:cNvPr id="125" name="Google Shape;125;p18"/>
          <p:cNvSpPr txBox="1">
            <a:spLocks noGrp="1"/>
          </p:cNvSpPr>
          <p:nvPr>
            <p:ph type="body" idx="1"/>
          </p:nvPr>
        </p:nvSpPr>
        <p:spPr>
          <a:xfrm>
            <a:off x="390525" y="1756800"/>
            <a:ext cx="8307704" cy="3251942"/>
          </a:xfrm>
          <a:prstGeom prst="rect">
            <a:avLst/>
          </a:prstGeom>
          <a:noFill/>
          <a:ln>
            <a:noFill/>
          </a:ln>
        </p:spPr>
        <p:txBody>
          <a:bodyPr spcFirstLastPara="1" wrap="square" lIns="91425" tIns="45700" rIns="91425" bIns="45700" anchor="ctr" anchorCtr="0"/>
          <a:lstStyle>
            <a:lvl1pPr marL="457200" lvl="0" indent="-228600" algn="l">
              <a:lnSpc>
                <a:spcPct val="95000"/>
              </a:lnSpc>
              <a:spcBef>
                <a:spcPts val="1000"/>
              </a:spcBef>
              <a:spcAft>
                <a:spcPts val="0"/>
              </a:spcAft>
              <a:buSzPts val="2200"/>
              <a:buNone/>
              <a:defRPr sz="2200" b="0">
                <a:latin typeface="Times New Roman"/>
                <a:ea typeface="Times New Roman"/>
                <a:cs typeface="Times New Roman"/>
                <a:sym typeface="Times New Roman"/>
              </a:defRPr>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26" name="Google Shape;126;p18"/>
          <p:cNvSpPr txBox="1">
            <a:spLocks noGrp="1"/>
          </p:cNvSpPr>
          <p:nvPr>
            <p:ph type="body" idx="2"/>
          </p:nvPr>
        </p:nvSpPr>
        <p:spPr>
          <a:xfrm>
            <a:off x="2543174" y="1064168"/>
            <a:ext cx="6155055" cy="354865"/>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1800"/>
              <a:buNone/>
              <a:defRPr sz="1800" i="1">
                <a:solidFill>
                  <a:srgbClr val="636363"/>
                </a:solidFill>
              </a:defRPr>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27" name="Google Shape;127;p18"/>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p18"/>
          <p:cNvSpPr/>
          <p:nvPr/>
        </p:nvSpPr>
        <p:spPr>
          <a:xfrm rot="5400000">
            <a:off x="4558282" y="-3103312"/>
            <a:ext cx="27432" cy="914400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 name="Google Shape;129;p18"/>
          <p:cNvSpPr txBox="1">
            <a:spLocks noGrp="1"/>
          </p:cNvSpPr>
          <p:nvPr>
            <p:ph type="title"/>
          </p:nvPr>
        </p:nvSpPr>
        <p:spPr>
          <a:xfrm>
            <a:off x="2324100" y="119319"/>
            <a:ext cx="6374129" cy="86247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578F"/>
              </a:buClr>
              <a:buSzPts val="2600"/>
              <a:buFont typeface="Arial"/>
              <a:buNone/>
              <a:defRPr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8"/>
          <p:cNvSpPr txBox="1">
            <a:spLocks noGrp="1"/>
          </p:cNvSpPr>
          <p:nvPr>
            <p:ph type="body" idx="3"/>
          </p:nvPr>
        </p:nvSpPr>
        <p:spPr>
          <a:xfrm>
            <a:off x="390526" y="5095875"/>
            <a:ext cx="7905749" cy="1197102"/>
          </a:xfrm>
          <a:prstGeom prst="rect">
            <a:avLst/>
          </a:prstGeom>
          <a:noFill/>
          <a:ln>
            <a:noFill/>
          </a:ln>
        </p:spPr>
        <p:txBody>
          <a:bodyPr spcFirstLastPara="1" wrap="square" lIns="91425" tIns="45700" rIns="91425" bIns="45700" anchor="ctr" anchorCtr="0"/>
          <a:lstStyle>
            <a:lvl1pPr marL="457200" lvl="0" indent="-228600" algn="ctr">
              <a:lnSpc>
                <a:spcPct val="90000"/>
              </a:lnSpc>
              <a:spcBef>
                <a:spcPts val="1800"/>
              </a:spcBef>
              <a:spcAft>
                <a:spcPts val="0"/>
              </a:spcAft>
              <a:buSzPts val="2200"/>
              <a:buNone/>
              <a:defRPr sz="2200" b="1">
                <a:solidFill>
                  <a:srgbClr val="AF3F49"/>
                </a:solidFill>
                <a:latin typeface="Arial"/>
                <a:ea typeface="Arial"/>
                <a:cs typeface="Arial"/>
                <a:sym typeface="Arial"/>
              </a:defRPr>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38425006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131"/>
        <p:cNvGrpSpPr/>
        <p:nvPr/>
      </p:nvGrpSpPr>
      <p:grpSpPr>
        <a:xfrm>
          <a:off x="0" y="0"/>
          <a:ext cx="0" cy="0"/>
          <a:chOff x="0" y="0"/>
          <a:chExt cx="0" cy="0"/>
        </a:xfrm>
      </p:grpSpPr>
      <p:sp>
        <p:nvSpPr>
          <p:cNvPr id="132" name="Google Shape;132;p19"/>
          <p:cNvSpPr txBox="1">
            <a:spLocks noGrp="1"/>
          </p:cNvSpPr>
          <p:nvPr>
            <p:ph type="body" idx="1"/>
          </p:nvPr>
        </p:nvSpPr>
        <p:spPr>
          <a:xfrm>
            <a:off x="411892" y="1120346"/>
            <a:ext cx="4032473" cy="5056617"/>
          </a:xfrm>
          <a:prstGeom prst="rect">
            <a:avLst/>
          </a:prstGeom>
          <a:noFill/>
          <a:ln>
            <a:noFill/>
          </a:ln>
        </p:spPr>
        <p:txBody>
          <a:bodyPr spcFirstLastPara="1" wrap="square" lIns="91425" tIns="45700" rIns="91425" bIns="45700" anchor="t" anchorCtr="0"/>
          <a:lstStyle>
            <a:lvl1pPr marL="457200" lvl="0" indent="-355600" algn="l">
              <a:lnSpc>
                <a:spcPct val="90000"/>
              </a:lnSpc>
              <a:spcBef>
                <a:spcPts val="3000"/>
              </a:spcBef>
              <a:spcAft>
                <a:spcPts val="0"/>
              </a:spcAft>
              <a:buSzPts val="2000"/>
              <a:buChar char="◼"/>
              <a:defRPr sz="2000"/>
            </a:lvl1pPr>
            <a:lvl2pPr marL="914400" lvl="1" indent="-228600" algn="l">
              <a:lnSpc>
                <a:spcPct val="90000"/>
              </a:lnSpc>
              <a:spcBef>
                <a:spcPts val="600"/>
              </a:spcBef>
              <a:spcAft>
                <a:spcPts val="0"/>
              </a:spcAft>
              <a:buSzPts val="1400"/>
              <a:buNone/>
              <a:defRPr sz="1400" i="1">
                <a:solidFill>
                  <a:srgbClr val="636363"/>
                </a:solidFill>
              </a:defRPr>
            </a:lvl2pPr>
            <a:lvl3pPr marL="1371600" lvl="2" indent="-311150" algn="l">
              <a:lnSpc>
                <a:spcPct val="90000"/>
              </a:lnSpc>
              <a:spcBef>
                <a:spcPts val="400"/>
              </a:spcBef>
              <a:spcAft>
                <a:spcPts val="0"/>
              </a:spcAft>
              <a:buClr>
                <a:srgbClr val="636363"/>
              </a:buClr>
              <a:buSzPts val="1300"/>
              <a:buFont typeface="Noto Sans Symbols"/>
              <a:buChar char="⇨"/>
              <a:defRPr sz="1300" u="sng">
                <a:solidFill>
                  <a:schemeClr val="accent6"/>
                </a:solidFill>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19"/>
          <p:cNvSpPr txBox="1">
            <a:spLocks noGrp="1"/>
          </p:cNvSpPr>
          <p:nvPr>
            <p:ph type="body" idx="2"/>
          </p:nvPr>
        </p:nvSpPr>
        <p:spPr>
          <a:xfrm>
            <a:off x="4695824" y="1120346"/>
            <a:ext cx="4032504" cy="5056617"/>
          </a:xfrm>
          <a:prstGeom prst="rect">
            <a:avLst/>
          </a:prstGeom>
          <a:noFill/>
          <a:ln>
            <a:noFill/>
          </a:ln>
        </p:spPr>
        <p:txBody>
          <a:bodyPr spcFirstLastPara="1" wrap="square" lIns="91425" tIns="45700" rIns="91425" bIns="45700" anchor="t" anchorCtr="0"/>
          <a:lstStyle>
            <a:lvl1pPr marL="457200" lvl="0" indent="-355600" algn="l">
              <a:lnSpc>
                <a:spcPct val="90000"/>
              </a:lnSpc>
              <a:spcBef>
                <a:spcPts val="3000"/>
              </a:spcBef>
              <a:spcAft>
                <a:spcPts val="0"/>
              </a:spcAft>
              <a:buSzPts val="2000"/>
              <a:buChar char="◼"/>
              <a:defRPr sz="2000"/>
            </a:lvl1pPr>
            <a:lvl2pPr marL="914400" lvl="1" indent="-228600" algn="l">
              <a:lnSpc>
                <a:spcPct val="90000"/>
              </a:lnSpc>
              <a:spcBef>
                <a:spcPts val="800"/>
              </a:spcBef>
              <a:spcAft>
                <a:spcPts val="0"/>
              </a:spcAft>
              <a:buClr>
                <a:srgbClr val="A5A5A5"/>
              </a:buClr>
              <a:buSzPts val="1400"/>
              <a:buFont typeface="Arial"/>
              <a:buNone/>
              <a:defRPr sz="1400" i="1">
                <a:solidFill>
                  <a:srgbClr val="636363"/>
                </a:solidFill>
                <a:latin typeface="Arial"/>
                <a:ea typeface="Arial"/>
                <a:cs typeface="Arial"/>
                <a:sym typeface="Arial"/>
              </a:defRPr>
            </a:lvl2pPr>
            <a:lvl3pPr marL="1371600" lvl="2" indent="-311150" algn="l">
              <a:lnSpc>
                <a:spcPct val="90000"/>
              </a:lnSpc>
              <a:spcBef>
                <a:spcPts val="400"/>
              </a:spcBef>
              <a:spcAft>
                <a:spcPts val="0"/>
              </a:spcAft>
              <a:buClr>
                <a:srgbClr val="636363"/>
              </a:buClr>
              <a:buSzPts val="1300"/>
              <a:buFont typeface="Noto Sans Symbols"/>
              <a:buChar char="⇨"/>
              <a:defRPr sz="1300" u="sng">
                <a:solidFill>
                  <a:schemeClr val="accent6"/>
                </a:solidFill>
                <a:latin typeface="Arial"/>
                <a:ea typeface="Arial"/>
                <a:cs typeface="Arial"/>
                <a:sym typeface="Arial"/>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19"/>
          <p:cNvSpPr/>
          <p:nvPr/>
        </p:nvSpPr>
        <p:spPr>
          <a:xfrm>
            <a:off x="4540808" y="1003986"/>
            <a:ext cx="45720" cy="58521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 name="Google Shape;135;p19"/>
          <p:cNvSpPr/>
          <p:nvPr/>
        </p:nvSpPr>
        <p:spPr>
          <a:xfrm rot="5400000">
            <a:off x="4558284" y="-3576807"/>
            <a:ext cx="27432" cy="914400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 name="Google Shape;136;p19"/>
          <p:cNvSpPr txBox="1"/>
          <p:nvPr/>
        </p:nvSpPr>
        <p:spPr>
          <a:xfrm>
            <a:off x="1309816" y="365126"/>
            <a:ext cx="6880779" cy="61635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Resources:</a:t>
            </a:r>
            <a:endParaRPr/>
          </a:p>
        </p:txBody>
      </p:sp>
      <p:sp>
        <p:nvSpPr>
          <p:cNvPr id="137" name="Google Shape;137;p19"/>
          <p:cNvSpPr txBox="1"/>
          <p:nvPr/>
        </p:nvSpPr>
        <p:spPr>
          <a:xfrm>
            <a:off x="2509079" y="205945"/>
            <a:ext cx="1318054" cy="947351"/>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pPr>
            <a:r>
              <a:rPr lang="en-US" sz="6600">
                <a:solidFill>
                  <a:srgbClr val="BFBFBF"/>
                </a:solidFill>
                <a:latin typeface="Arial"/>
                <a:ea typeface="Arial"/>
                <a:cs typeface="Arial"/>
                <a:sym typeface="Arial"/>
              </a:rPr>
              <a:t></a:t>
            </a:r>
            <a:endParaRPr sz="6600">
              <a:solidFill>
                <a:srgbClr val="BFBFBF"/>
              </a:solidFill>
              <a:latin typeface="Arial"/>
              <a:ea typeface="Arial"/>
              <a:cs typeface="Arial"/>
              <a:sym typeface="Arial"/>
            </a:endParaRPr>
          </a:p>
        </p:txBody>
      </p:sp>
      <p:sp>
        <p:nvSpPr>
          <p:cNvPr id="138" name="Google Shape;138;p19"/>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249875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act">
  <p:cSld name="Contact">
    <p:spTree>
      <p:nvGrpSpPr>
        <p:cNvPr id="1" name="Shape 139"/>
        <p:cNvGrpSpPr/>
        <p:nvPr/>
      </p:nvGrpSpPr>
      <p:grpSpPr>
        <a:xfrm>
          <a:off x="0" y="0"/>
          <a:ext cx="0" cy="0"/>
          <a:chOff x="0" y="0"/>
          <a:chExt cx="0" cy="0"/>
        </a:xfrm>
      </p:grpSpPr>
      <p:sp>
        <p:nvSpPr>
          <p:cNvPr id="140" name="Google Shape;140;p20"/>
          <p:cNvSpPr txBox="1">
            <a:spLocks noGrp="1"/>
          </p:cNvSpPr>
          <p:nvPr>
            <p:ph type="body" idx="1"/>
          </p:nvPr>
        </p:nvSpPr>
        <p:spPr>
          <a:xfrm>
            <a:off x="4695825" y="1190625"/>
            <a:ext cx="3697604" cy="5165726"/>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3000"/>
              </a:spcBef>
              <a:spcAft>
                <a:spcPts val="0"/>
              </a:spcAft>
              <a:buSzPts val="2200"/>
              <a:buNone/>
              <a:defRPr sz="2200" b="1">
                <a:solidFill>
                  <a:srgbClr val="AF3F49"/>
                </a:solidFill>
                <a:latin typeface="Arial"/>
                <a:ea typeface="Arial"/>
                <a:cs typeface="Arial"/>
                <a:sym typeface="Arial"/>
              </a:defRPr>
            </a:lvl1pPr>
            <a:lvl2pPr marL="914400" lvl="1" indent="-228600" algn="l">
              <a:lnSpc>
                <a:spcPct val="90000"/>
              </a:lnSpc>
              <a:spcBef>
                <a:spcPts val="300"/>
              </a:spcBef>
              <a:spcAft>
                <a:spcPts val="0"/>
              </a:spcAft>
              <a:buSzPts val="1600"/>
              <a:buNone/>
              <a:defRPr sz="1600" i="1"/>
            </a:lvl2pPr>
            <a:lvl3pPr marL="1371600" lvl="2" indent="-228600" algn="l">
              <a:lnSpc>
                <a:spcPct val="90000"/>
              </a:lnSpc>
              <a:spcBef>
                <a:spcPts val="400"/>
              </a:spcBef>
              <a:spcAft>
                <a:spcPts val="0"/>
              </a:spcAft>
              <a:buSzPts val="1400"/>
              <a:buFont typeface="Arial"/>
              <a:buNone/>
              <a:defRPr sz="1400" b="1">
                <a:solidFill>
                  <a:schemeClr val="dk1"/>
                </a:solidFill>
              </a:defRPr>
            </a:lvl3pPr>
            <a:lvl4pPr marL="1828800" lvl="3" indent="-302894" algn="l">
              <a:lnSpc>
                <a:spcPct val="90000"/>
              </a:lnSpc>
              <a:spcBef>
                <a:spcPts val="1200"/>
              </a:spcBef>
              <a:spcAft>
                <a:spcPts val="0"/>
              </a:spcAft>
              <a:buClr>
                <a:schemeClr val="accent6"/>
              </a:buClr>
              <a:buSzPts val="1170"/>
              <a:buFont typeface="Noto Sans Symbols"/>
              <a:buChar char="✉"/>
              <a:defRPr sz="1300" i="1">
                <a:solidFill>
                  <a:schemeClr val="accent1"/>
                </a:solidFill>
              </a:defRPr>
            </a:lvl4pPr>
            <a:lvl5pPr marL="2286000" lvl="4" indent="-327660" algn="l">
              <a:lnSpc>
                <a:spcPct val="90000"/>
              </a:lnSpc>
              <a:spcBef>
                <a:spcPts val="200"/>
              </a:spcBef>
              <a:spcAft>
                <a:spcPts val="0"/>
              </a:spcAft>
              <a:buClr>
                <a:schemeClr val="accent2"/>
              </a:buClr>
              <a:buSzPts val="1560"/>
              <a:buFont typeface="Noto Sans Symbols"/>
              <a:buChar char="✆"/>
              <a:defRPr sz="1300" b="0" i="0">
                <a:solidFill>
                  <a:srgbClr val="63636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20"/>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20"/>
          <p:cNvSpPr txBox="1"/>
          <p:nvPr/>
        </p:nvSpPr>
        <p:spPr>
          <a:xfrm>
            <a:off x="628650" y="365126"/>
            <a:ext cx="7955280" cy="10515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Contact Information:</a:t>
            </a:r>
            <a:endParaRPr sz="3400" b="1">
              <a:solidFill>
                <a:srgbClr val="00578F"/>
              </a:solidFill>
              <a:latin typeface="Arial"/>
              <a:ea typeface="Arial"/>
              <a:cs typeface="Arial"/>
              <a:sym typeface="Arial"/>
            </a:endParaRPr>
          </a:p>
        </p:txBody>
      </p:sp>
      <p:pic>
        <p:nvPicPr>
          <p:cNvPr id="143" name="Google Shape;143;p20"/>
          <p:cNvPicPr preferRelativeResize="0"/>
          <p:nvPr/>
        </p:nvPicPr>
        <p:blipFill rotWithShape="1">
          <a:blip r:embed="rId2">
            <a:alphaModFix/>
          </a:blip>
          <a:srcRect/>
          <a:stretch/>
        </p:blipFill>
        <p:spPr>
          <a:xfrm>
            <a:off x="1046285" y="2543613"/>
            <a:ext cx="2974602" cy="1389773"/>
          </a:xfrm>
          <a:prstGeom prst="rect">
            <a:avLst/>
          </a:prstGeom>
          <a:noFill/>
          <a:ln>
            <a:noFill/>
          </a:ln>
        </p:spPr>
      </p:pic>
    </p:spTree>
    <p:extLst>
      <p:ext uri="{BB962C8B-B14F-4D97-AF65-F5344CB8AC3E}">
        <p14:creationId xmlns:p14="http://schemas.microsoft.com/office/powerpoint/2010/main" val="3670393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44"/>
        <p:cNvGrpSpPr/>
        <p:nvPr/>
      </p:nvGrpSpPr>
      <p:grpSpPr>
        <a:xfrm>
          <a:off x="0" y="0"/>
          <a:ext cx="0" cy="0"/>
          <a:chOff x="0" y="0"/>
          <a:chExt cx="0" cy="0"/>
        </a:xfrm>
      </p:grpSpPr>
      <p:pic>
        <p:nvPicPr>
          <p:cNvPr id="145" name="Google Shape;145;p21"/>
          <p:cNvPicPr preferRelativeResize="0"/>
          <p:nvPr/>
        </p:nvPicPr>
        <p:blipFill rotWithShape="1">
          <a:blip r:embed="rId2">
            <a:alphaModFix/>
          </a:blip>
          <a:srcRect/>
          <a:stretch/>
        </p:blipFill>
        <p:spPr>
          <a:xfrm>
            <a:off x="691469" y="2270681"/>
            <a:ext cx="7180494" cy="1590924"/>
          </a:xfrm>
          <a:prstGeom prst="rect">
            <a:avLst/>
          </a:prstGeom>
          <a:noFill/>
          <a:ln>
            <a:noFill/>
          </a:ln>
        </p:spPr>
      </p:pic>
      <p:sp>
        <p:nvSpPr>
          <p:cNvPr id="146" name="Google Shape;146;p21"/>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335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emplate Information">
  <p:cSld name="Template Information">
    <p:bg>
      <p:bgPr>
        <a:solidFill>
          <a:schemeClr val="lt1"/>
        </a:solidFill>
        <a:effectLst/>
      </p:bgPr>
    </p:bg>
    <p:spTree>
      <p:nvGrpSpPr>
        <p:cNvPr id="1" name="Shape 147"/>
        <p:cNvGrpSpPr/>
        <p:nvPr/>
      </p:nvGrpSpPr>
      <p:grpSpPr>
        <a:xfrm>
          <a:off x="0" y="0"/>
          <a:ext cx="0" cy="0"/>
          <a:chOff x="0" y="0"/>
          <a:chExt cx="0" cy="0"/>
        </a:xfrm>
      </p:grpSpPr>
      <p:cxnSp>
        <p:nvCxnSpPr>
          <p:cNvPr id="148" name="Google Shape;148;p22"/>
          <p:cNvCxnSpPr/>
          <p:nvPr/>
        </p:nvCxnSpPr>
        <p:spPr>
          <a:xfrm>
            <a:off x="4568467" y="5377715"/>
            <a:ext cx="4572000" cy="0"/>
          </a:xfrm>
          <a:prstGeom prst="straightConnector1">
            <a:avLst/>
          </a:prstGeom>
          <a:noFill/>
          <a:ln w="76200" cap="flat" cmpd="sng">
            <a:solidFill>
              <a:srgbClr val="7F7F7F"/>
            </a:solidFill>
            <a:prstDash val="solid"/>
            <a:miter lim="800000"/>
            <a:headEnd type="none" w="sm" len="sm"/>
            <a:tailEnd type="none" w="sm" len="sm"/>
          </a:ln>
        </p:spPr>
      </p:cxnSp>
      <p:sp>
        <p:nvSpPr>
          <p:cNvPr id="149" name="Google Shape;149;p22"/>
          <p:cNvSpPr/>
          <p:nvPr/>
        </p:nvSpPr>
        <p:spPr>
          <a:xfrm>
            <a:off x="0" y="3981452"/>
            <a:ext cx="4429402" cy="295275"/>
          </a:xfrm>
          <a:prstGeom prst="rect">
            <a:avLst/>
          </a:prstGeom>
          <a:gradFill>
            <a:gsLst>
              <a:gs pos="0">
                <a:srgbClr val="691220"/>
              </a:gs>
              <a:gs pos="100000">
                <a:srgbClr val="A61D3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Google Shape;150;p22"/>
          <p:cNvSpPr/>
          <p:nvPr/>
        </p:nvSpPr>
        <p:spPr>
          <a:xfrm>
            <a:off x="0" y="5513221"/>
            <a:ext cx="4429402" cy="295275"/>
          </a:xfrm>
          <a:prstGeom prst="rect">
            <a:avLst/>
          </a:prstGeom>
          <a:gradFill>
            <a:gsLst>
              <a:gs pos="0">
                <a:srgbClr val="0C3363"/>
              </a:gs>
              <a:gs pos="100000">
                <a:srgbClr val="12519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22"/>
          <p:cNvSpPr txBox="1"/>
          <p:nvPr/>
        </p:nvSpPr>
        <p:spPr>
          <a:xfrm>
            <a:off x="4695825" y="1480004"/>
            <a:ext cx="4297680" cy="51911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00"/>
              <a:buFont typeface="Arial"/>
              <a:buNone/>
            </a:pPr>
            <a:r>
              <a:rPr lang="en-US" sz="2000" b="1">
                <a:solidFill>
                  <a:schemeClr val="accent1"/>
                </a:solidFill>
                <a:latin typeface="Arial"/>
                <a:ea typeface="Arial"/>
                <a:cs typeface="Arial"/>
                <a:sym typeface="Arial"/>
              </a:rPr>
              <a:t>Beyond the standard offerings,</a:t>
            </a:r>
            <a:endParaRPr/>
          </a:p>
          <a:p>
            <a:pPr marL="0" marR="0" lvl="0" indent="0" algn="l" rtl="0">
              <a:spcBef>
                <a:spcPts val="0"/>
              </a:spcBef>
              <a:spcAft>
                <a:spcPts val="0"/>
              </a:spcAft>
              <a:buClr>
                <a:schemeClr val="dk1"/>
              </a:buClr>
              <a:buSzPts val="1150"/>
              <a:buFont typeface="Arial"/>
              <a:buNone/>
            </a:pPr>
            <a:r>
              <a:rPr lang="en-US" sz="1150" b="0">
                <a:solidFill>
                  <a:schemeClr val="dk1"/>
                </a:solidFill>
                <a:latin typeface="Arial"/>
                <a:ea typeface="Arial"/>
                <a:cs typeface="Arial"/>
                <a:sym typeface="Arial"/>
              </a:rPr>
              <a:t>this template contains a set of custom slides built to help you prepare your presentation.  Included are:</a:t>
            </a:r>
            <a:endParaRPr/>
          </a:p>
          <a:p>
            <a:pPr marL="628650" marR="0" lvl="1" indent="-171450" algn="l" rtl="0">
              <a:lnSpc>
                <a:spcPct val="90000"/>
              </a:lnSpc>
              <a:spcBef>
                <a:spcPts val="10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Your Moderator</a:t>
            </a:r>
            <a:endParaRPr/>
          </a:p>
          <a:p>
            <a:pPr marL="628650" marR="0" lvl="1" indent="-17145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3 Speaker Slide choices</a:t>
            </a:r>
            <a:endParaRPr sz="1100" b="0" i="0" u="none" strike="noStrike" cap="none">
              <a:solidFill>
                <a:schemeClr val="dk1"/>
              </a:solidFill>
              <a:latin typeface="Arial"/>
              <a:ea typeface="Arial"/>
              <a:cs typeface="Arial"/>
              <a:sym typeface="Arial"/>
            </a:endParaRPr>
          </a:p>
          <a:p>
            <a:pPr marL="628650" marR="0" lvl="1" indent="-17145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Where Are You?  </a:t>
            </a:r>
            <a:br>
              <a:rPr lang="en-US" sz="1050" b="0" i="0" u="none" strike="noStrike" cap="none">
                <a:solidFill>
                  <a:schemeClr val="dk1"/>
                </a:solidFill>
                <a:latin typeface="Arial"/>
                <a:ea typeface="Arial"/>
                <a:cs typeface="Arial"/>
                <a:sym typeface="Arial"/>
              </a:rPr>
            </a:br>
            <a:r>
              <a:rPr lang="en-US" sz="1050" b="0" i="0" u="none" strike="noStrike" cap="none">
                <a:solidFill>
                  <a:schemeClr val="dk1"/>
                </a:solidFill>
                <a:latin typeface="Arial"/>
                <a:ea typeface="Arial"/>
                <a:cs typeface="Arial"/>
                <a:sym typeface="Arial"/>
              </a:rPr>
              <a:t>  </a:t>
            </a:r>
            <a:r>
              <a:rPr lang="en-US" sz="1000" b="0" i="1" u="none" strike="noStrike" cap="none">
                <a:solidFill>
                  <a:srgbClr val="5E5353"/>
                </a:solidFill>
                <a:latin typeface="Arial"/>
                <a:ea typeface="Arial"/>
                <a:cs typeface="Arial"/>
                <a:sym typeface="Arial"/>
              </a:rPr>
              <a:t>(location slide)</a:t>
            </a:r>
            <a:endParaRPr/>
          </a:p>
          <a:p>
            <a:pPr marL="628650" marR="0" lvl="1" indent="-17145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Today’s Objectives</a:t>
            </a:r>
            <a:endParaRPr sz="1100" b="0" i="0" u="none" strike="noStrike" cap="none">
              <a:solidFill>
                <a:schemeClr val="dk1"/>
              </a:solidFill>
              <a:latin typeface="Arial"/>
              <a:ea typeface="Arial"/>
              <a:cs typeface="Arial"/>
              <a:sym typeface="Arial"/>
            </a:endParaRPr>
          </a:p>
          <a:p>
            <a:pPr marL="628650" marR="0" lvl="1" indent="-17145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Series Set</a:t>
            </a:r>
            <a:endParaRPr/>
          </a:p>
          <a:p>
            <a:pPr marL="628650" marR="0" lvl="1" indent="-17145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Quote</a:t>
            </a:r>
            <a:endParaRPr/>
          </a:p>
          <a:p>
            <a:pPr marL="0" marR="0" lvl="0" indent="0" algn="l" rtl="0">
              <a:spcBef>
                <a:spcPts val="3400"/>
              </a:spcBef>
              <a:spcAft>
                <a:spcPts val="0"/>
              </a:spcAft>
              <a:buClr>
                <a:schemeClr val="accent1"/>
              </a:buClr>
              <a:buSzPts val="1500"/>
              <a:buFont typeface="Arial"/>
              <a:buNone/>
            </a:pPr>
            <a:r>
              <a:rPr lang="en-US" sz="1500" b="1">
                <a:solidFill>
                  <a:schemeClr val="accent1"/>
                </a:solidFill>
                <a:latin typeface="Arial"/>
                <a:ea typeface="Arial"/>
                <a:cs typeface="Arial"/>
                <a:sym typeface="Arial"/>
              </a:rPr>
              <a:t>Resources &amp; Name / Occupation / Org boxes:</a:t>
            </a:r>
            <a:endParaRPr sz="1500" b="1">
              <a:solidFill>
                <a:schemeClr val="accent1"/>
              </a:solidFill>
              <a:latin typeface="Arial"/>
              <a:ea typeface="Arial"/>
              <a:cs typeface="Arial"/>
              <a:sym typeface="Arial"/>
            </a:endParaRPr>
          </a:p>
          <a:p>
            <a:pPr marL="0" marR="0" lvl="0" indent="0" algn="l" rtl="0">
              <a:spcBef>
                <a:spcPts val="400"/>
              </a:spcBef>
              <a:spcAft>
                <a:spcPts val="0"/>
              </a:spcAft>
              <a:buClr>
                <a:schemeClr val="dk1"/>
              </a:buClr>
              <a:buSzPts val="1050"/>
              <a:buFont typeface="Arial"/>
              <a:buNone/>
            </a:pPr>
            <a:r>
              <a:rPr lang="en-US" sz="1050">
                <a:solidFill>
                  <a:schemeClr val="dk1"/>
                </a:solidFill>
                <a:latin typeface="Arial"/>
                <a:ea typeface="Arial"/>
                <a:cs typeface="Arial"/>
                <a:sym typeface="Arial"/>
              </a:rPr>
              <a:t>This works like a multi-level bulleted list.  Use the list level buttons on your “Home” tab to</a:t>
            </a:r>
            <a:br>
              <a:rPr lang="en-US" sz="1050">
                <a:solidFill>
                  <a:schemeClr val="dk1"/>
                </a:solidFill>
                <a:latin typeface="Arial"/>
                <a:ea typeface="Arial"/>
                <a:cs typeface="Arial"/>
                <a:sym typeface="Arial"/>
              </a:rPr>
            </a:br>
            <a:r>
              <a:rPr lang="en-US" sz="1050">
                <a:solidFill>
                  <a:schemeClr val="dk1"/>
                </a:solidFill>
                <a:latin typeface="Arial"/>
                <a:ea typeface="Arial"/>
                <a:cs typeface="Arial"/>
                <a:sym typeface="Arial"/>
              </a:rPr>
              <a:t>change formatting levels.</a:t>
            </a:r>
            <a:endParaRPr sz="1050">
              <a:solidFill>
                <a:schemeClr val="dk1"/>
              </a:solidFill>
              <a:latin typeface="Arial"/>
              <a:ea typeface="Arial"/>
              <a:cs typeface="Arial"/>
              <a:sym typeface="Arial"/>
            </a:endParaRPr>
          </a:p>
          <a:p>
            <a:pPr marL="0" marR="0" lvl="0" indent="0" algn="l" rtl="0">
              <a:spcBef>
                <a:spcPts val="800"/>
              </a:spcBef>
              <a:spcAft>
                <a:spcPts val="0"/>
              </a:spcAft>
              <a:buClr>
                <a:schemeClr val="dk1"/>
              </a:buClr>
              <a:buSzPts val="1050"/>
              <a:buFont typeface="Arial"/>
              <a:buNone/>
            </a:pPr>
            <a:endParaRPr sz="1050">
              <a:solidFill>
                <a:schemeClr val="dk1"/>
              </a:solidFill>
              <a:latin typeface="Arial"/>
              <a:ea typeface="Arial"/>
              <a:cs typeface="Arial"/>
              <a:sym typeface="Arial"/>
            </a:endParaRPr>
          </a:p>
        </p:txBody>
      </p:sp>
      <p:grpSp>
        <p:nvGrpSpPr>
          <p:cNvPr id="152" name="Google Shape;152;p22"/>
          <p:cNvGrpSpPr/>
          <p:nvPr/>
        </p:nvGrpSpPr>
        <p:grpSpPr>
          <a:xfrm>
            <a:off x="7084799" y="4562930"/>
            <a:ext cx="1734243" cy="644333"/>
            <a:chOff x="6721200" y="5603662"/>
            <a:chExt cx="1296075" cy="481538"/>
          </a:xfrm>
        </p:grpSpPr>
        <p:grpSp>
          <p:nvGrpSpPr>
            <p:cNvPr id="153" name="Google Shape;153;p22"/>
            <p:cNvGrpSpPr/>
            <p:nvPr/>
          </p:nvGrpSpPr>
          <p:grpSpPr>
            <a:xfrm>
              <a:off x="6721200" y="5603662"/>
              <a:ext cx="881689" cy="481538"/>
              <a:chOff x="6721200" y="5603662"/>
              <a:chExt cx="881689" cy="481538"/>
            </a:xfrm>
          </p:grpSpPr>
          <p:pic>
            <p:nvPicPr>
              <p:cNvPr id="154" name="Google Shape;154;p22"/>
              <p:cNvPicPr preferRelativeResize="0"/>
              <p:nvPr/>
            </p:nvPicPr>
            <p:blipFill rotWithShape="1">
              <a:blip r:embed="rId2">
                <a:alphaModFix/>
              </a:blip>
              <a:srcRect/>
              <a:stretch/>
            </p:blipFill>
            <p:spPr>
              <a:xfrm>
                <a:off x="6721200" y="5603662"/>
                <a:ext cx="881689" cy="481538"/>
              </a:xfrm>
              <a:prstGeom prst="rect">
                <a:avLst/>
              </a:prstGeom>
              <a:noFill/>
              <a:ln>
                <a:noFill/>
              </a:ln>
            </p:spPr>
          </p:pic>
          <p:sp>
            <p:nvSpPr>
              <p:cNvPr id="155" name="Google Shape;155;p22"/>
              <p:cNvSpPr/>
              <p:nvPr/>
            </p:nvSpPr>
            <p:spPr>
              <a:xfrm>
                <a:off x="7236000" y="5644800"/>
                <a:ext cx="366889" cy="178031"/>
              </a:xfrm>
              <a:prstGeom prst="rect">
                <a:avLst/>
              </a:prstGeom>
              <a:solidFill>
                <a:srgbClr val="FFC000">
                  <a:alpha val="9803"/>
                </a:srgbClr>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156" name="Google Shape;156;p22"/>
            <p:cNvSpPr/>
            <p:nvPr/>
          </p:nvSpPr>
          <p:spPr>
            <a:xfrm>
              <a:off x="7642875" y="5644800"/>
              <a:ext cx="374400" cy="178031"/>
            </a:xfrm>
            <a:prstGeom prst="leftArrow">
              <a:avLst>
                <a:gd name="adj1" fmla="val 33673"/>
                <a:gd name="adj2" fmla="val 50000"/>
              </a:avLst>
            </a:prstGeom>
            <a:gradFill>
              <a:gsLst>
                <a:gs pos="0">
                  <a:srgbClr val="7A232E"/>
                </a:gs>
                <a:gs pos="45000">
                  <a:srgbClr val="9D1C30"/>
                </a:gs>
                <a:gs pos="98230">
                  <a:srgbClr val="B85759"/>
                </a:gs>
                <a:gs pos="100000">
                  <a:srgbClr val="B85759"/>
                </a:gs>
              </a:gsLst>
              <a:lin ang="5400000" scaled="0"/>
            </a:gradFill>
            <a:ln w="9525" cap="flat" cmpd="sng">
              <a:solidFill>
                <a:srgbClr val="7A23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57" name="Google Shape;157;p22"/>
          <p:cNvSpPr/>
          <p:nvPr/>
        </p:nvSpPr>
        <p:spPr>
          <a:xfrm>
            <a:off x="5040000" y="1"/>
            <a:ext cx="278130" cy="137638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8" name="Google Shape;158;p22"/>
          <p:cNvSpPr/>
          <p:nvPr/>
        </p:nvSpPr>
        <p:spPr>
          <a:xfrm>
            <a:off x="4429402" y="1376381"/>
            <a:ext cx="278130" cy="548162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9" name="Google Shape;159;p22"/>
          <p:cNvSpPr txBox="1"/>
          <p:nvPr/>
        </p:nvSpPr>
        <p:spPr>
          <a:xfrm>
            <a:off x="91736" y="1480004"/>
            <a:ext cx="4337666" cy="53522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accent1"/>
                </a:solidFill>
                <a:latin typeface="Arial"/>
                <a:ea typeface="Arial"/>
                <a:cs typeface="Arial"/>
                <a:sym typeface="Arial"/>
              </a:rPr>
              <a:t>How to use this template:</a:t>
            </a:r>
            <a:endParaRPr/>
          </a:p>
          <a:p>
            <a:pPr marL="171450" marR="0" lvl="0" indent="-171450" algn="l" rtl="0">
              <a:spcBef>
                <a:spcPts val="300"/>
              </a:spcBef>
              <a:spcAft>
                <a:spcPts val="0"/>
              </a:spcAft>
              <a:buClr>
                <a:schemeClr val="dk1"/>
              </a:buClr>
              <a:buSzPts val="1050"/>
              <a:buFont typeface="Arial"/>
              <a:buChar char="•"/>
            </a:pPr>
            <a:r>
              <a:rPr lang="en-US" sz="1050" b="0">
                <a:solidFill>
                  <a:schemeClr val="dk1"/>
                </a:solidFill>
                <a:latin typeface="Arial"/>
                <a:ea typeface="Arial"/>
                <a:cs typeface="Arial"/>
                <a:sym typeface="Arial"/>
              </a:rPr>
              <a:t>When creating a new slide, click the arrow under the “New Slide” button.  This will display the template master slides available.</a:t>
            </a:r>
            <a:endParaRPr/>
          </a:p>
          <a:p>
            <a:pPr marL="171450" marR="0" lvl="0" indent="-171450" algn="l" rtl="0">
              <a:spcBef>
                <a:spcPts val="600"/>
              </a:spcBef>
              <a:spcAft>
                <a:spcPts val="0"/>
              </a:spcAft>
              <a:buClr>
                <a:schemeClr val="dk1"/>
              </a:buClr>
              <a:buSzPts val="1050"/>
              <a:buFont typeface="Arial"/>
              <a:buChar char="•"/>
            </a:pPr>
            <a:r>
              <a:rPr lang="en-US" sz="1050" b="0">
                <a:solidFill>
                  <a:schemeClr val="dk1"/>
                </a:solidFill>
                <a:latin typeface="Arial"/>
                <a:ea typeface="Arial"/>
                <a:cs typeface="Arial"/>
                <a:sym typeface="Arial"/>
              </a:rPr>
              <a:t>Select the layout you </a:t>
            </a:r>
            <a:br>
              <a:rPr lang="en-US" sz="1050" b="0">
                <a:solidFill>
                  <a:schemeClr val="dk1"/>
                </a:solidFill>
                <a:latin typeface="Arial"/>
                <a:ea typeface="Arial"/>
                <a:cs typeface="Arial"/>
                <a:sym typeface="Arial"/>
              </a:rPr>
            </a:br>
            <a:r>
              <a:rPr lang="en-US" sz="1050" b="0">
                <a:solidFill>
                  <a:schemeClr val="dk1"/>
                </a:solidFill>
                <a:latin typeface="Arial"/>
                <a:ea typeface="Arial"/>
                <a:cs typeface="Arial"/>
                <a:sym typeface="Arial"/>
              </a:rPr>
              <a:t>need from the list.</a:t>
            </a:r>
            <a:endParaRPr/>
          </a:p>
          <a:p>
            <a:pPr marL="171450" marR="0" lvl="0" indent="-171450" algn="l" rtl="0">
              <a:spcBef>
                <a:spcPts val="600"/>
              </a:spcBef>
              <a:spcAft>
                <a:spcPts val="0"/>
              </a:spcAft>
              <a:buClr>
                <a:schemeClr val="dk1"/>
              </a:buClr>
              <a:buSzPts val="1050"/>
              <a:buFont typeface="Arial"/>
              <a:buChar char="•"/>
            </a:pPr>
            <a:r>
              <a:rPr lang="en-US" sz="1050" b="0">
                <a:solidFill>
                  <a:schemeClr val="dk1"/>
                </a:solidFill>
                <a:latin typeface="Arial"/>
                <a:ea typeface="Arial"/>
                <a:cs typeface="Arial"/>
                <a:sym typeface="Arial"/>
              </a:rPr>
              <a:t>Likewise, to </a:t>
            </a:r>
            <a:r>
              <a:rPr lang="en-US" sz="1050" b="0" i="1">
                <a:solidFill>
                  <a:schemeClr val="dk1"/>
                </a:solidFill>
                <a:latin typeface="Arial"/>
                <a:ea typeface="Arial"/>
                <a:cs typeface="Arial"/>
                <a:sym typeface="Arial"/>
              </a:rPr>
              <a:t>change</a:t>
            </a:r>
            <a:r>
              <a:rPr lang="en-US" sz="1050" b="0">
                <a:solidFill>
                  <a:schemeClr val="dk1"/>
                </a:solidFill>
                <a:latin typeface="Arial"/>
                <a:ea typeface="Arial"/>
                <a:cs typeface="Arial"/>
                <a:sym typeface="Arial"/>
              </a:rPr>
              <a:t> the </a:t>
            </a:r>
            <a:br>
              <a:rPr lang="en-US" sz="1050" b="0">
                <a:solidFill>
                  <a:schemeClr val="dk1"/>
                </a:solidFill>
                <a:latin typeface="Arial"/>
                <a:ea typeface="Arial"/>
                <a:cs typeface="Arial"/>
                <a:sym typeface="Arial"/>
              </a:rPr>
            </a:br>
            <a:r>
              <a:rPr lang="en-US" sz="1050" b="0">
                <a:solidFill>
                  <a:schemeClr val="dk1"/>
                </a:solidFill>
                <a:latin typeface="Arial"/>
                <a:ea typeface="Arial"/>
                <a:cs typeface="Arial"/>
                <a:sym typeface="Arial"/>
              </a:rPr>
              <a:t>template master of an </a:t>
            </a:r>
            <a:br>
              <a:rPr lang="en-US" sz="1050" b="0">
                <a:solidFill>
                  <a:schemeClr val="dk1"/>
                </a:solidFill>
                <a:latin typeface="Arial"/>
                <a:ea typeface="Arial"/>
                <a:cs typeface="Arial"/>
                <a:sym typeface="Arial"/>
              </a:rPr>
            </a:br>
            <a:r>
              <a:rPr lang="en-US" sz="1050" b="0">
                <a:solidFill>
                  <a:schemeClr val="dk1"/>
                </a:solidFill>
                <a:latin typeface="Arial"/>
                <a:ea typeface="Arial"/>
                <a:cs typeface="Arial"/>
                <a:sym typeface="Arial"/>
              </a:rPr>
              <a:t>existing slide, click the </a:t>
            </a:r>
            <a:br>
              <a:rPr lang="en-US" sz="1050" b="0">
                <a:solidFill>
                  <a:schemeClr val="dk1"/>
                </a:solidFill>
                <a:latin typeface="Arial"/>
                <a:ea typeface="Arial"/>
                <a:cs typeface="Arial"/>
                <a:sym typeface="Arial"/>
              </a:rPr>
            </a:br>
            <a:r>
              <a:rPr lang="en-US" sz="1050" b="0">
                <a:solidFill>
                  <a:schemeClr val="dk1"/>
                </a:solidFill>
                <a:latin typeface="Arial"/>
                <a:ea typeface="Arial"/>
                <a:cs typeface="Arial"/>
                <a:sym typeface="Arial"/>
              </a:rPr>
              <a:t>“Layout” button right </a:t>
            </a:r>
            <a:br>
              <a:rPr lang="en-US" sz="1050" b="0">
                <a:solidFill>
                  <a:schemeClr val="dk1"/>
                </a:solidFill>
                <a:latin typeface="Arial"/>
                <a:ea typeface="Arial"/>
                <a:cs typeface="Arial"/>
                <a:sym typeface="Arial"/>
              </a:rPr>
            </a:br>
            <a:r>
              <a:rPr lang="en-US" sz="1050" b="0">
                <a:solidFill>
                  <a:schemeClr val="dk1"/>
                </a:solidFill>
                <a:latin typeface="Arial"/>
                <a:ea typeface="Arial"/>
                <a:cs typeface="Arial"/>
                <a:sym typeface="Arial"/>
              </a:rPr>
              <a:t>next to the “New Slide” button.</a:t>
            </a:r>
            <a:endParaRPr/>
          </a:p>
          <a:p>
            <a:pPr marL="0" marR="0" lvl="0" indent="0" algn="l" rtl="0">
              <a:lnSpc>
                <a:spcPct val="100000"/>
              </a:lnSpc>
              <a:spcBef>
                <a:spcPts val="1200"/>
              </a:spcBef>
              <a:spcAft>
                <a:spcPts val="0"/>
              </a:spcAft>
              <a:buClr>
                <a:schemeClr val="accent1"/>
              </a:buClr>
              <a:buSzPts val="2000"/>
              <a:buFont typeface="Arial"/>
              <a:buNone/>
            </a:pPr>
            <a:r>
              <a:rPr lang="en-US" sz="2000" b="1" i="0" u="none" strike="noStrike" cap="none">
                <a:solidFill>
                  <a:schemeClr val="accent1"/>
                </a:solidFill>
                <a:latin typeface="Arial"/>
                <a:ea typeface="Arial"/>
                <a:cs typeface="Arial"/>
                <a:sym typeface="Arial"/>
              </a:rPr>
              <a:t>General Template Notes:</a:t>
            </a:r>
            <a:endParaRPr/>
          </a:p>
          <a:p>
            <a:pPr marL="91440" marR="0" lvl="0" indent="0" algn="l" rtl="0">
              <a:spcBef>
                <a:spcPts val="300"/>
              </a:spcBef>
              <a:spcAft>
                <a:spcPts val="0"/>
              </a:spcAft>
              <a:buClr>
                <a:srgbClr val="EEC8CC"/>
              </a:buClr>
              <a:buSzPts val="1800"/>
              <a:buFont typeface="Arial"/>
              <a:buNone/>
            </a:pPr>
            <a:r>
              <a:rPr lang="en-US" sz="1800" b="0" u="none">
                <a:solidFill>
                  <a:srgbClr val="EEC8CC"/>
                </a:solidFill>
                <a:latin typeface="Arial"/>
                <a:ea typeface="Arial"/>
                <a:cs typeface="Arial"/>
                <a:sym typeface="Arial"/>
              </a:rPr>
              <a:t>☒</a:t>
            </a:r>
            <a:r>
              <a:rPr lang="en-US" sz="1800" b="1" u="none">
                <a:solidFill>
                  <a:schemeClr val="lt1"/>
                </a:solidFill>
                <a:latin typeface="Arial"/>
                <a:ea typeface="Arial"/>
                <a:cs typeface="Arial"/>
                <a:sym typeface="Arial"/>
              </a:rPr>
              <a:t> </a:t>
            </a:r>
            <a:r>
              <a:rPr lang="en-US" sz="1800" b="1" u="sng">
                <a:solidFill>
                  <a:schemeClr val="lt1"/>
                </a:solidFill>
                <a:latin typeface="Arial"/>
                <a:ea typeface="Arial"/>
                <a:cs typeface="Arial"/>
                <a:sym typeface="Arial"/>
              </a:rPr>
              <a:t>DO NOT</a:t>
            </a:r>
            <a:r>
              <a:rPr lang="en-US" sz="1800" b="1" u="none">
                <a:solidFill>
                  <a:schemeClr val="lt1"/>
                </a:solidFill>
                <a:latin typeface="Arial"/>
                <a:ea typeface="Arial"/>
                <a:cs typeface="Arial"/>
                <a:sym typeface="Arial"/>
              </a:rPr>
              <a:t>:</a:t>
            </a:r>
            <a:endParaRPr/>
          </a:p>
          <a:p>
            <a:pPr marL="457200" marR="0" lvl="1" indent="-171450" algn="l" rtl="0">
              <a:lnSpc>
                <a:spcPct val="100000"/>
              </a:lnSpc>
              <a:spcBef>
                <a:spcPts val="600"/>
              </a:spcBef>
              <a:spcAft>
                <a:spcPts val="0"/>
              </a:spcAft>
              <a:buClr>
                <a:schemeClr val="accent2"/>
              </a:buClr>
              <a:buSzPts val="1050"/>
              <a:buFont typeface="Noto Sans Symbols"/>
              <a:buChar char="☒"/>
            </a:pPr>
            <a:r>
              <a:rPr lang="en-US" sz="1050" b="1" i="0" u="none" strike="noStrike" cap="none">
                <a:solidFill>
                  <a:schemeClr val="dk1"/>
                </a:solidFill>
                <a:latin typeface="Arial"/>
                <a:ea typeface="Arial"/>
                <a:cs typeface="Arial"/>
                <a:sym typeface="Arial"/>
              </a:rPr>
              <a:t>Space out your bullets using the “enter” key</a:t>
            </a:r>
            <a:r>
              <a:rPr lang="en-US" sz="1050" b="0" i="0" u="none" strike="noStrike" cap="none">
                <a:solidFill>
                  <a:schemeClr val="dk1"/>
                </a:solidFill>
                <a:latin typeface="Arial"/>
                <a:ea typeface="Arial"/>
                <a:cs typeface="Arial"/>
                <a:sym typeface="Arial"/>
              </a:rPr>
              <a:t>.  Please note if a spacing adjustment is required.</a:t>
            </a:r>
            <a:endParaRPr sz="1050" b="0" i="0" u="none" strike="noStrike" cap="none">
              <a:solidFill>
                <a:schemeClr val="dk1"/>
              </a:solidFill>
              <a:latin typeface="Arial"/>
              <a:ea typeface="Arial"/>
              <a:cs typeface="Arial"/>
              <a:sym typeface="Arial"/>
            </a:endParaRPr>
          </a:p>
          <a:p>
            <a:pPr marL="457200" marR="0" lvl="1" indent="-171450" algn="l" rtl="0">
              <a:spcBef>
                <a:spcPts val="600"/>
              </a:spcBef>
              <a:spcAft>
                <a:spcPts val="0"/>
              </a:spcAft>
              <a:buClr>
                <a:schemeClr val="accent2"/>
              </a:buClr>
              <a:buSzPts val="1050"/>
              <a:buFont typeface="Noto Sans Symbols"/>
              <a:buChar char="☒"/>
            </a:pPr>
            <a:r>
              <a:rPr lang="en-US" sz="1050" b="1" i="0" u="none" strike="noStrike" cap="none">
                <a:solidFill>
                  <a:schemeClr val="dk1"/>
                </a:solidFill>
                <a:latin typeface="Arial"/>
                <a:ea typeface="Arial"/>
                <a:cs typeface="Arial"/>
                <a:sym typeface="Arial"/>
              </a:rPr>
              <a:t>Type any titles in all uppercase or with caps lock on</a:t>
            </a:r>
            <a:r>
              <a:rPr lang="en-US" sz="1050" b="0" i="0" u="none" strike="noStrike" cap="none">
                <a:solidFill>
                  <a:schemeClr val="dk1"/>
                </a:solidFill>
                <a:latin typeface="Arial"/>
                <a:ea typeface="Arial"/>
                <a:cs typeface="Arial"/>
                <a:sym typeface="Arial"/>
              </a:rPr>
              <a:t>, as formatting is automatic. Type using standard title caps.</a:t>
            </a:r>
            <a:endParaRPr/>
          </a:p>
          <a:p>
            <a:pPr marL="457200" marR="0" lvl="1" indent="-171450" algn="l" rtl="0">
              <a:spcBef>
                <a:spcPts val="600"/>
              </a:spcBef>
              <a:spcAft>
                <a:spcPts val="0"/>
              </a:spcAft>
              <a:buClr>
                <a:schemeClr val="accent2"/>
              </a:buClr>
              <a:buSzPts val="1050"/>
              <a:buFont typeface="Noto Sans Symbols"/>
              <a:buChar char="☒"/>
            </a:pPr>
            <a:r>
              <a:rPr lang="en-US" sz="1050" b="1" i="0" u="none" strike="noStrike" cap="none">
                <a:solidFill>
                  <a:schemeClr val="dk1"/>
                </a:solidFill>
                <a:latin typeface="Arial"/>
                <a:ea typeface="Arial"/>
                <a:cs typeface="Arial"/>
                <a:sym typeface="Arial"/>
              </a:rPr>
              <a:t>Change heading alignment or location for standard content slide material</a:t>
            </a:r>
            <a:r>
              <a:rPr lang="en-US" sz="1050" b="0" i="0" u="none" strike="noStrike" cap="none">
                <a:solidFill>
                  <a:schemeClr val="dk1"/>
                </a:solidFill>
                <a:latin typeface="Arial"/>
                <a:ea typeface="Arial"/>
                <a:cs typeface="Arial"/>
                <a:sym typeface="Arial"/>
              </a:rPr>
              <a:t>.</a:t>
            </a:r>
            <a:endParaRPr/>
          </a:p>
          <a:p>
            <a:pPr marL="91440" marR="0" lvl="0" indent="0" algn="l" rtl="0">
              <a:lnSpc>
                <a:spcPct val="100000"/>
              </a:lnSpc>
              <a:spcBef>
                <a:spcPts val="600"/>
              </a:spcBef>
              <a:spcAft>
                <a:spcPts val="0"/>
              </a:spcAft>
              <a:buClr>
                <a:srgbClr val="92D050"/>
              </a:buClr>
              <a:buSzPts val="1800"/>
              <a:buFont typeface="Arial"/>
              <a:buNone/>
            </a:pPr>
            <a:r>
              <a:rPr lang="en-US" sz="1800" b="0" u="none">
                <a:solidFill>
                  <a:srgbClr val="92D050"/>
                </a:solidFill>
                <a:latin typeface="Arial"/>
                <a:ea typeface="Arial"/>
                <a:cs typeface="Arial"/>
                <a:sym typeface="Arial"/>
              </a:rPr>
              <a:t>☑</a:t>
            </a:r>
            <a:r>
              <a:rPr lang="en-US" sz="1800" b="1" i="0" u="none" strike="noStrike" cap="none">
                <a:solidFill>
                  <a:schemeClr val="lt1"/>
                </a:solidFill>
                <a:latin typeface="Arial"/>
                <a:ea typeface="Arial"/>
                <a:cs typeface="Arial"/>
                <a:sym typeface="Arial"/>
              </a:rPr>
              <a:t> </a:t>
            </a:r>
            <a:r>
              <a:rPr lang="en-US" sz="1800" b="1" i="0" u="sng" strike="noStrike" cap="none">
                <a:solidFill>
                  <a:schemeClr val="lt1"/>
                </a:solidFill>
                <a:latin typeface="Arial"/>
                <a:ea typeface="Arial"/>
                <a:cs typeface="Arial"/>
                <a:sym typeface="Arial"/>
              </a:rPr>
              <a:t>DO</a:t>
            </a:r>
            <a:r>
              <a:rPr lang="en-US" sz="1800" b="1" i="0" u="none" strike="noStrike" cap="none">
                <a:solidFill>
                  <a:schemeClr val="lt1"/>
                </a:solidFill>
                <a:latin typeface="Arial"/>
                <a:ea typeface="Arial"/>
                <a:cs typeface="Arial"/>
                <a:sym typeface="Arial"/>
              </a:rPr>
              <a:t>:</a:t>
            </a:r>
            <a:endParaRPr/>
          </a:p>
          <a:p>
            <a:pPr marL="457200" marR="0" lvl="1" indent="-171450" algn="l" rtl="0">
              <a:lnSpc>
                <a:spcPct val="100000"/>
              </a:lnSpc>
              <a:spcBef>
                <a:spcPts val="600"/>
              </a:spcBef>
              <a:spcAft>
                <a:spcPts val="0"/>
              </a:spcAft>
              <a:buClr>
                <a:srgbClr val="72AF2F"/>
              </a:buClr>
              <a:buSzPts val="1050"/>
              <a:buFont typeface="Noto Sans Symbols"/>
              <a:buChar char="☑"/>
            </a:pPr>
            <a:r>
              <a:rPr lang="en-US" sz="1050" b="1" i="0" u="none" strike="noStrike" cap="none">
                <a:solidFill>
                  <a:srgbClr val="000000"/>
                </a:solidFill>
                <a:latin typeface="Arial"/>
                <a:ea typeface="Arial"/>
                <a:cs typeface="Arial"/>
                <a:sym typeface="Arial"/>
              </a:rPr>
              <a:t>Reference your graphics</a:t>
            </a:r>
            <a:r>
              <a:rPr lang="en-US" sz="1050" b="0" i="0" u="none" strike="noStrike" cap="none">
                <a:solidFill>
                  <a:srgbClr val="000000"/>
                </a:solidFill>
                <a:latin typeface="Arial"/>
                <a:ea typeface="Arial"/>
                <a:cs typeface="Arial"/>
                <a:sym typeface="Arial"/>
              </a:rPr>
              <a:t>.  Add a note at the top of the “Slide notes” section that indicates where your graphic originated.</a:t>
            </a:r>
            <a:endParaRPr/>
          </a:p>
          <a:p>
            <a:pPr marL="457200" marR="0" lvl="1" indent="0" algn="l" rtl="0">
              <a:lnSpc>
                <a:spcPct val="100000"/>
              </a:lnSpc>
              <a:spcBef>
                <a:spcPts val="60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Note that any graphics not referenced or in violation of </a:t>
            </a:r>
            <a:r>
              <a:rPr lang="en-US" sz="1050" b="1" i="0" u="none" strike="noStrike" cap="none">
                <a:solidFill>
                  <a:srgbClr val="363636"/>
                </a:solidFill>
                <a:latin typeface="Arial"/>
                <a:ea typeface="Arial"/>
                <a:cs typeface="Arial"/>
                <a:sym typeface="Arial"/>
              </a:rPr>
              <a:t>US Copyright Law, Title 17 </a:t>
            </a:r>
            <a:r>
              <a:rPr lang="en-US" sz="1050" b="0" i="0" u="none" strike="noStrike" cap="none">
                <a:solidFill>
                  <a:srgbClr val="000000"/>
                </a:solidFill>
                <a:latin typeface="Arial"/>
                <a:ea typeface="Arial"/>
                <a:cs typeface="Arial"/>
                <a:sym typeface="Arial"/>
              </a:rPr>
              <a:t>will be replaced to ensure your protection.</a:t>
            </a:r>
            <a:endParaRPr/>
          </a:p>
          <a:p>
            <a:pPr marL="0" marR="0" lvl="0" indent="0" algn="l" rtl="0">
              <a:spcBef>
                <a:spcPts val="1200"/>
              </a:spcBef>
              <a:spcAft>
                <a:spcPts val="0"/>
              </a:spcAft>
              <a:buClr>
                <a:schemeClr val="dk1"/>
              </a:buClr>
              <a:buSzPts val="1100"/>
              <a:buFont typeface="Arial"/>
              <a:buNone/>
            </a:pPr>
            <a:endParaRPr sz="1100" b="0">
              <a:solidFill>
                <a:schemeClr val="dk1"/>
              </a:solidFill>
              <a:latin typeface="Arial"/>
              <a:ea typeface="Arial"/>
              <a:cs typeface="Arial"/>
              <a:sym typeface="Arial"/>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160" name="Google Shape;160;p22"/>
          <p:cNvSpPr txBox="1"/>
          <p:nvPr/>
        </p:nvSpPr>
        <p:spPr>
          <a:xfrm>
            <a:off x="5308798" y="88691"/>
            <a:ext cx="3245631" cy="110281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rgbClr val="76676C"/>
                </a:solidFill>
                <a:latin typeface="Arial"/>
                <a:ea typeface="Arial"/>
                <a:cs typeface="Arial"/>
                <a:sym typeface="Arial"/>
              </a:rPr>
              <a:t>This slide contains information on how to use this template, and is hidden. </a:t>
            </a:r>
            <a:endParaRPr/>
          </a:p>
          <a:p>
            <a:pPr marL="0" marR="0" lvl="0" indent="0" algn="l" rtl="0">
              <a:spcBef>
                <a:spcPts val="300"/>
              </a:spcBef>
              <a:spcAft>
                <a:spcPts val="0"/>
              </a:spcAft>
              <a:buNone/>
            </a:pPr>
            <a:r>
              <a:rPr lang="en-US" sz="1400" i="1">
                <a:solidFill>
                  <a:srgbClr val="76676C"/>
                </a:solidFill>
                <a:latin typeface="Arial"/>
                <a:ea typeface="Arial"/>
                <a:cs typeface="Arial"/>
                <a:sym typeface="Arial"/>
              </a:rPr>
              <a:t>It is not a part of </a:t>
            </a:r>
            <a:br>
              <a:rPr lang="en-US" sz="1400" i="1">
                <a:solidFill>
                  <a:srgbClr val="76676C"/>
                </a:solidFill>
                <a:latin typeface="Arial"/>
                <a:ea typeface="Arial"/>
                <a:cs typeface="Arial"/>
                <a:sym typeface="Arial"/>
              </a:rPr>
            </a:br>
            <a:r>
              <a:rPr lang="en-US" sz="1400" i="1">
                <a:solidFill>
                  <a:srgbClr val="76676C"/>
                </a:solidFill>
                <a:latin typeface="Arial"/>
                <a:ea typeface="Arial"/>
                <a:cs typeface="Arial"/>
                <a:sym typeface="Arial"/>
              </a:rPr>
              <a:t>the presentation.</a:t>
            </a:r>
            <a:endParaRPr sz="1400" i="1">
              <a:solidFill>
                <a:srgbClr val="76676C"/>
              </a:solidFill>
              <a:latin typeface="Arial"/>
              <a:ea typeface="Arial"/>
              <a:cs typeface="Arial"/>
              <a:sym typeface="Arial"/>
            </a:endParaRPr>
          </a:p>
        </p:txBody>
      </p:sp>
      <p:cxnSp>
        <p:nvCxnSpPr>
          <p:cNvPr id="161" name="Google Shape;161;p22"/>
          <p:cNvCxnSpPr/>
          <p:nvPr/>
        </p:nvCxnSpPr>
        <p:spPr>
          <a:xfrm>
            <a:off x="0" y="1376381"/>
            <a:ext cx="9144000" cy="0"/>
          </a:xfrm>
          <a:prstGeom prst="straightConnector1">
            <a:avLst/>
          </a:prstGeom>
          <a:noFill/>
          <a:ln w="101600" cap="flat" cmpd="sng">
            <a:solidFill>
              <a:srgbClr val="7F7F7F"/>
            </a:solidFill>
            <a:prstDash val="solid"/>
            <a:miter lim="800000"/>
            <a:headEnd type="none" w="sm" len="sm"/>
            <a:tailEnd type="none" w="sm" len="sm"/>
          </a:ln>
        </p:spPr>
      </p:cxnSp>
      <p:sp>
        <p:nvSpPr>
          <p:cNvPr id="162" name="Google Shape;162;p22"/>
          <p:cNvSpPr txBox="1"/>
          <p:nvPr/>
        </p:nvSpPr>
        <p:spPr>
          <a:xfrm>
            <a:off x="7084799" y="2286069"/>
            <a:ext cx="1619719" cy="1620538"/>
          </a:xfrm>
          <a:prstGeom prst="rect">
            <a:avLst/>
          </a:prstGeom>
          <a:noFill/>
          <a:ln>
            <a:noFill/>
          </a:ln>
        </p:spPr>
        <p:txBody>
          <a:bodyPr spcFirstLastPara="1" wrap="square" lIns="91425" tIns="45700" rIns="91425" bIns="45700" anchor="t" anchorCtr="0">
            <a:noAutofit/>
          </a:bodyPr>
          <a:lstStyle/>
          <a:p>
            <a:pPr marL="0" marR="0" lvl="1" indent="0" algn="l" rtl="0">
              <a:lnSpc>
                <a:spcPct val="9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Legal Language</a:t>
            </a:r>
            <a:endParaRPr sz="1100" b="0" i="0" u="none" strike="noStrike" cap="none">
              <a:solidFill>
                <a:schemeClr val="dk1"/>
              </a:solidFill>
              <a:latin typeface="Arial"/>
              <a:ea typeface="Arial"/>
              <a:cs typeface="Arial"/>
              <a:sym typeface="Arial"/>
            </a:endParaRPr>
          </a:p>
          <a:p>
            <a:pPr marL="0" marR="0" lvl="1" indent="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Poll</a:t>
            </a:r>
            <a:endParaRPr/>
          </a:p>
          <a:p>
            <a:pPr marL="0" marR="0" lvl="1" indent="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Save the Date</a:t>
            </a:r>
            <a:endParaRPr/>
          </a:p>
          <a:p>
            <a:pPr marL="0" marR="0" lvl="1" indent="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Questions</a:t>
            </a:r>
            <a:endParaRPr sz="1100" b="0" i="0" u="none" strike="noStrike" cap="none">
              <a:solidFill>
                <a:schemeClr val="dk1"/>
              </a:solidFill>
              <a:latin typeface="Arial"/>
              <a:ea typeface="Arial"/>
              <a:cs typeface="Arial"/>
              <a:sym typeface="Arial"/>
            </a:endParaRPr>
          </a:p>
          <a:p>
            <a:pPr marL="0" marR="0" lvl="1" indent="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Resources</a:t>
            </a:r>
            <a:endParaRPr/>
          </a:p>
          <a:p>
            <a:pPr marL="0" marR="0" lvl="1" indent="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Contact</a:t>
            </a:r>
            <a:endParaRPr/>
          </a:p>
          <a:p>
            <a:pPr marL="0" marR="0" lvl="1" indent="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Thank You</a:t>
            </a:r>
            <a:endParaRPr sz="1100" b="0" i="0" u="none" strike="noStrike" cap="none">
              <a:solidFill>
                <a:schemeClr val="dk1"/>
              </a:solidFill>
              <a:latin typeface="Arial"/>
              <a:ea typeface="Arial"/>
              <a:cs typeface="Arial"/>
              <a:sym typeface="Arial"/>
            </a:endParaRPr>
          </a:p>
        </p:txBody>
      </p:sp>
      <p:cxnSp>
        <p:nvCxnSpPr>
          <p:cNvPr id="163" name="Google Shape;163;p22"/>
          <p:cNvCxnSpPr/>
          <p:nvPr/>
        </p:nvCxnSpPr>
        <p:spPr>
          <a:xfrm>
            <a:off x="5040000" y="2252580"/>
            <a:ext cx="3362400" cy="0"/>
          </a:xfrm>
          <a:prstGeom prst="straightConnector1">
            <a:avLst/>
          </a:prstGeom>
          <a:noFill/>
          <a:ln w="9525" cap="flat" cmpd="sng">
            <a:solidFill>
              <a:srgbClr val="BFBFBF"/>
            </a:solidFill>
            <a:prstDash val="solid"/>
            <a:miter lim="800000"/>
            <a:headEnd type="none" w="sm" len="sm"/>
            <a:tailEnd type="none" w="sm" len="sm"/>
          </a:ln>
        </p:spPr>
      </p:cxnSp>
      <p:cxnSp>
        <p:nvCxnSpPr>
          <p:cNvPr id="164" name="Google Shape;164;p22"/>
          <p:cNvCxnSpPr/>
          <p:nvPr/>
        </p:nvCxnSpPr>
        <p:spPr>
          <a:xfrm>
            <a:off x="5040000" y="3766530"/>
            <a:ext cx="3362400" cy="0"/>
          </a:xfrm>
          <a:prstGeom prst="straightConnector1">
            <a:avLst/>
          </a:prstGeom>
          <a:noFill/>
          <a:ln w="9525" cap="flat" cmpd="sng">
            <a:solidFill>
              <a:srgbClr val="BFBFBF"/>
            </a:solidFill>
            <a:prstDash val="solid"/>
            <a:miter lim="800000"/>
            <a:headEnd type="none" w="sm" len="sm"/>
            <a:tailEnd type="none" w="sm" len="sm"/>
          </a:ln>
        </p:spPr>
      </p:cxnSp>
      <p:grpSp>
        <p:nvGrpSpPr>
          <p:cNvPr id="165" name="Google Shape;165;p22"/>
          <p:cNvGrpSpPr/>
          <p:nvPr/>
        </p:nvGrpSpPr>
        <p:grpSpPr>
          <a:xfrm>
            <a:off x="4915526" y="5334173"/>
            <a:ext cx="3961987" cy="1575652"/>
            <a:chOff x="9637883" y="-1099176"/>
            <a:chExt cx="3961987" cy="1575652"/>
          </a:xfrm>
        </p:grpSpPr>
        <p:sp>
          <p:nvSpPr>
            <p:cNvPr id="166" name="Google Shape;166;p22"/>
            <p:cNvSpPr txBox="1"/>
            <p:nvPr/>
          </p:nvSpPr>
          <p:spPr>
            <a:xfrm>
              <a:off x="11200962" y="-833368"/>
              <a:ext cx="2398909" cy="104403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1200" b="1" i="0">
                  <a:solidFill>
                    <a:srgbClr val="463F41"/>
                  </a:solidFill>
                  <a:latin typeface="Arial"/>
                  <a:ea typeface="Arial"/>
                  <a:cs typeface="Arial"/>
                  <a:sym typeface="Arial"/>
                </a:rPr>
                <a:t>Don’t delete this slide until the presentation is final.</a:t>
              </a:r>
              <a:endParaRPr sz="1200" b="1" i="0">
                <a:solidFill>
                  <a:srgbClr val="463F41"/>
                </a:solidFill>
                <a:latin typeface="Arial"/>
                <a:ea typeface="Arial"/>
                <a:cs typeface="Arial"/>
                <a:sym typeface="Arial"/>
              </a:endParaRPr>
            </a:p>
            <a:p>
              <a:pPr marL="0" marR="0" lvl="0" indent="0" algn="ctr" rtl="0">
                <a:lnSpc>
                  <a:spcPct val="90000"/>
                </a:lnSpc>
                <a:spcBef>
                  <a:spcPts val="600"/>
                </a:spcBef>
                <a:spcAft>
                  <a:spcPts val="0"/>
                </a:spcAft>
                <a:buNone/>
              </a:pPr>
              <a:r>
                <a:rPr lang="en-US" sz="1500" b="1" i="0">
                  <a:solidFill>
                    <a:srgbClr val="9D1C30"/>
                  </a:solidFill>
                  <a:latin typeface="Arial"/>
                  <a:ea typeface="Arial"/>
                  <a:cs typeface="Arial"/>
                  <a:sym typeface="Arial"/>
                </a:rPr>
                <a:t>Keep it in the template.</a:t>
              </a:r>
              <a:endParaRPr sz="1500" b="1" i="0">
                <a:solidFill>
                  <a:srgbClr val="9D1C30"/>
                </a:solidFill>
                <a:latin typeface="Arial"/>
                <a:ea typeface="Arial"/>
                <a:cs typeface="Arial"/>
                <a:sym typeface="Arial"/>
              </a:endParaRPr>
            </a:p>
          </p:txBody>
        </p:sp>
        <p:grpSp>
          <p:nvGrpSpPr>
            <p:cNvPr id="167" name="Google Shape;167;p22"/>
            <p:cNvGrpSpPr/>
            <p:nvPr/>
          </p:nvGrpSpPr>
          <p:grpSpPr>
            <a:xfrm>
              <a:off x="9637883" y="-1099176"/>
              <a:ext cx="1575652" cy="1575652"/>
              <a:chOff x="9637883" y="-1099176"/>
              <a:chExt cx="1575652" cy="1575652"/>
            </a:xfrm>
          </p:grpSpPr>
          <p:grpSp>
            <p:nvGrpSpPr>
              <p:cNvPr id="168" name="Google Shape;168;p22"/>
              <p:cNvGrpSpPr/>
              <p:nvPr/>
            </p:nvGrpSpPr>
            <p:grpSpPr>
              <a:xfrm>
                <a:off x="9637883" y="-1099176"/>
                <a:ext cx="1575652" cy="1575652"/>
                <a:chOff x="1520052" y="4353410"/>
                <a:chExt cx="1651053" cy="1651053"/>
              </a:xfrm>
            </p:grpSpPr>
            <p:sp>
              <p:nvSpPr>
                <p:cNvPr id="169" name="Google Shape;169;p22"/>
                <p:cNvSpPr/>
                <p:nvPr/>
              </p:nvSpPr>
              <p:spPr>
                <a:xfrm rot="-1359926">
                  <a:off x="1714500" y="4547858"/>
                  <a:ext cx="1262157" cy="1262157"/>
                </a:xfrm>
                <a:prstGeom prst="star8">
                  <a:avLst>
                    <a:gd name="adj" fmla="val 45801"/>
                  </a:avLst>
                </a:prstGeom>
                <a:gradFill>
                  <a:gsLst>
                    <a:gs pos="0">
                      <a:srgbClr val="7A232E"/>
                    </a:gs>
                    <a:gs pos="55000">
                      <a:srgbClr val="9D1C30"/>
                    </a:gs>
                    <a:gs pos="100000">
                      <a:srgbClr val="B8575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70" name="Google Shape;170;p22"/>
                <p:cNvSpPr/>
                <p:nvPr/>
              </p:nvSpPr>
              <p:spPr>
                <a:xfrm rot="-1359926">
                  <a:off x="1776599" y="4609957"/>
                  <a:ext cx="1137960" cy="1137960"/>
                </a:xfrm>
                <a:prstGeom prst="star8">
                  <a:avLst>
                    <a:gd name="adj" fmla="val 45801"/>
                  </a:avLst>
                </a:prstGeom>
                <a:noFill/>
                <a:ln w="44450" cap="flat" cmpd="sng">
                  <a:solidFill>
                    <a:schemeClr val="lt1"/>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171" name="Google Shape;171;p22"/>
              <p:cNvSpPr txBox="1"/>
              <p:nvPr/>
            </p:nvSpPr>
            <p:spPr>
              <a:xfrm>
                <a:off x="9929466" y="-730460"/>
                <a:ext cx="992486" cy="838221"/>
              </a:xfrm>
              <a:prstGeom prst="rect">
                <a:avLst/>
              </a:prstGeom>
              <a:noFill/>
              <a:ln>
                <a:noFill/>
              </a:ln>
              <a:effectLst>
                <a:outerShdw blurRad="50800" dist="254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a:solidFill>
                      <a:schemeClr val="lt1"/>
                    </a:solidFill>
                    <a:latin typeface="Impact"/>
                    <a:ea typeface="Impact"/>
                    <a:cs typeface="Impact"/>
                    <a:sym typeface="Impact"/>
                  </a:rPr>
                  <a:t>DON’T</a:t>
                </a:r>
                <a:br>
                  <a:rPr lang="en-US" sz="2000" b="0" i="0">
                    <a:solidFill>
                      <a:schemeClr val="lt1"/>
                    </a:solidFill>
                    <a:latin typeface="Impact"/>
                    <a:ea typeface="Impact"/>
                    <a:cs typeface="Impact"/>
                    <a:sym typeface="Impact"/>
                  </a:rPr>
                </a:br>
                <a:r>
                  <a:rPr lang="en-US" sz="2000" b="0" i="0">
                    <a:solidFill>
                      <a:schemeClr val="lt1"/>
                    </a:solidFill>
                    <a:latin typeface="Impact"/>
                    <a:ea typeface="Impact"/>
                    <a:cs typeface="Impact"/>
                    <a:sym typeface="Impact"/>
                  </a:rPr>
                  <a:t>DELETE</a:t>
                </a:r>
                <a:endParaRPr/>
              </a:p>
            </p:txBody>
          </p:sp>
        </p:grpSp>
      </p:grpSp>
      <p:grpSp>
        <p:nvGrpSpPr>
          <p:cNvPr id="172" name="Google Shape;172;p22"/>
          <p:cNvGrpSpPr/>
          <p:nvPr/>
        </p:nvGrpSpPr>
        <p:grpSpPr>
          <a:xfrm>
            <a:off x="1939046" y="2247590"/>
            <a:ext cx="2645179" cy="1179439"/>
            <a:chOff x="1534687" y="2189208"/>
            <a:chExt cx="3049009" cy="1359500"/>
          </a:xfrm>
        </p:grpSpPr>
        <p:pic>
          <p:nvPicPr>
            <p:cNvPr id="173" name="Google Shape;173;p22"/>
            <p:cNvPicPr preferRelativeResize="0"/>
            <p:nvPr/>
          </p:nvPicPr>
          <p:blipFill rotWithShape="1">
            <a:blip r:embed="rId3">
              <a:alphaModFix/>
            </a:blip>
            <a:srcRect/>
            <a:stretch/>
          </p:blipFill>
          <p:spPr>
            <a:xfrm>
              <a:off x="1534687" y="2189208"/>
              <a:ext cx="2695575" cy="1162050"/>
            </a:xfrm>
            <a:prstGeom prst="rect">
              <a:avLst/>
            </a:prstGeom>
            <a:noFill/>
            <a:ln>
              <a:noFill/>
            </a:ln>
          </p:spPr>
        </p:pic>
        <p:sp>
          <p:nvSpPr>
            <p:cNvPr id="174" name="Google Shape;174;p22"/>
            <p:cNvSpPr/>
            <p:nvPr/>
          </p:nvSpPr>
          <p:spPr>
            <a:xfrm>
              <a:off x="3454181" y="2483307"/>
              <a:ext cx="736819" cy="221793"/>
            </a:xfrm>
            <a:prstGeom prst="rect">
              <a:avLst/>
            </a:prstGeom>
            <a:solidFill>
              <a:srgbClr val="FFC000">
                <a:alpha val="9803"/>
              </a:srgbClr>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75" name="Google Shape;175;p22"/>
            <p:cNvSpPr/>
            <p:nvPr/>
          </p:nvSpPr>
          <p:spPr>
            <a:xfrm>
              <a:off x="4209296" y="2514699"/>
              <a:ext cx="374400" cy="178031"/>
            </a:xfrm>
            <a:prstGeom prst="leftArrow">
              <a:avLst>
                <a:gd name="adj1" fmla="val 33673"/>
                <a:gd name="adj2" fmla="val 50000"/>
              </a:avLst>
            </a:prstGeom>
            <a:gradFill>
              <a:gsLst>
                <a:gs pos="0">
                  <a:srgbClr val="7A232E"/>
                </a:gs>
                <a:gs pos="45000">
                  <a:srgbClr val="9D1C30"/>
                </a:gs>
                <a:gs pos="98230">
                  <a:srgbClr val="B85759"/>
                </a:gs>
                <a:gs pos="100000">
                  <a:srgbClr val="B85759"/>
                </a:gs>
              </a:gsLst>
              <a:lin ang="5400000" scaled="0"/>
            </a:gradFill>
            <a:ln w="9525" cap="flat" cmpd="sng">
              <a:solidFill>
                <a:srgbClr val="7A23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6" name="Google Shape;176;p22"/>
            <p:cNvSpPr/>
            <p:nvPr/>
          </p:nvSpPr>
          <p:spPr>
            <a:xfrm>
              <a:off x="3061701" y="2843369"/>
              <a:ext cx="382955" cy="322936"/>
            </a:xfrm>
            <a:prstGeom prst="rect">
              <a:avLst/>
            </a:prstGeom>
            <a:solidFill>
              <a:srgbClr val="FFC000">
                <a:alpha val="9803"/>
              </a:srgbClr>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22"/>
            <p:cNvSpPr/>
            <p:nvPr/>
          </p:nvSpPr>
          <p:spPr>
            <a:xfrm rot="7656475">
              <a:off x="3026394" y="3257070"/>
              <a:ext cx="374400" cy="178030"/>
            </a:xfrm>
            <a:prstGeom prst="leftArrow">
              <a:avLst>
                <a:gd name="adj1" fmla="val 33673"/>
                <a:gd name="adj2" fmla="val 50000"/>
              </a:avLst>
            </a:prstGeom>
            <a:gradFill>
              <a:gsLst>
                <a:gs pos="0">
                  <a:srgbClr val="7A232E"/>
                </a:gs>
                <a:gs pos="45000">
                  <a:srgbClr val="9D1C30"/>
                </a:gs>
                <a:gs pos="98230">
                  <a:srgbClr val="B85759"/>
                </a:gs>
                <a:gs pos="100000">
                  <a:srgbClr val="B85759"/>
                </a:gs>
              </a:gsLst>
              <a:lin ang="5400000" scaled="0"/>
            </a:gradFill>
            <a:ln w="9525" cap="flat" cmpd="sng">
              <a:solidFill>
                <a:srgbClr val="7A23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78" name="Google Shape;178;p22"/>
          <p:cNvSpPr txBox="1"/>
          <p:nvPr/>
        </p:nvSpPr>
        <p:spPr>
          <a:xfrm>
            <a:off x="7427" y="161985"/>
            <a:ext cx="5040000" cy="1051560"/>
          </a:xfrm>
          <a:prstGeom prst="rect">
            <a:avLst/>
          </a:prstGeom>
          <a:no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AF3F49"/>
              </a:buClr>
              <a:buSzPts val="5000"/>
              <a:buFont typeface="Arial"/>
              <a:buNone/>
            </a:pPr>
            <a:r>
              <a:rPr lang="en-US" sz="5000" b="1">
                <a:solidFill>
                  <a:srgbClr val="AF3F49"/>
                </a:solidFill>
                <a:latin typeface="Arial"/>
                <a:ea typeface="Arial"/>
                <a:cs typeface="Arial"/>
                <a:sym typeface="Arial"/>
              </a:rPr>
              <a:t>2017 Template</a:t>
            </a:r>
            <a:endParaRPr/>
          </a:p>
          <a:p>
            <a:pPr marL="0" marR="0" lvl="0" indent="0" algn="ctr" rtl="0">
              <a:lnSpc>
                <a:spcPct val="85000"/>
              </a:lnSpc>
              <a:spcBef>
                <a:spcPts val="0"/>
              </a:spcBef>
              <a:spcAft>
                <a:spcPts val="0"/>
              </a:spcAft>
              <a:buClr>
                <a:srgbClr val="00578F"/>
              </a:buClr>
              <a:buSzPts val="4000"/>
              <a:buFont typeface="Arial"/>
              <a:buNone/>
            </a:pPr>
            <a:r>
              <a:rPr lang="en-US" sz="4000" b="0">
                <a:solidFill>
                  <a:srgbClr val="00578F"/>
                </a:solidFill>
                <a:latin typeface="Arial"/>
                <a:ea typeface="Arial"/>
                <a:cs typeface="Arial"/>
                <a:sym typeface="Arial"/>
              </a:rPr>
              <a:t>Usage Instructions</a:t>
            </a:r>
            <a:endParaRPr/>
          </a:p>
        </p:txBody>
      </p:sp>
      <p:pic>
        <p:nvPicPr>
          <p:cNvPr id="179" name="Google Shape;179;p22"/>
          <p:cNvPicPr preferRelativeResize="0"/>
          <p:nvPr/>
        </p:nvPicPr>
        <p:blipFill rotWithShape="1">
          <a:blip r:embed="rId4">
            <a:alphaModFix/>
          </a:blip>
          <a:srcRect/>
          <a:stretch/>
        </p:blipFill>
        <p:spPr>
          <a:xfrm>
            <a:off x="7257143" y="626792"/>
            <a:ext cx="1736362" cy="586522"/>
          </a:xfrm>
          <a:prstGeom prst="rect">
            <a:avLst/>
          </a:prstGeom>
          <a:noFill/>
          <a:ln>
            <a:noFill/>
          </a:ln>
        </p:spPr>
      </p:pic>
    </p:spTree>
    <p:extLst>
      <p:ext uri="{BB962C8B-B14F-4D97-AF65-F5344CB8AC3E}">
        <p14:creationId xmlns:p14="http://schemas.microsoft.com/office/powerpoint/2010/main" val="17833911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80"/>
        <p:cNvGrpSpPr/>
        <p:nvPr/>
      </p:nvGrpSpPr>
      <p:grpSpPr>
        <a:xfrm>
          <a:off x="0" y="0"/>
          <a:ext cx="0" cy="0"/>
          <a:chOff x="0" y="0"/>
          <a:chExt cx="0" cy="0"/>
        </a:xfrm>
      </p:grpSpPr>
      <p:pic>
        <p:nvPicPr>
          <p:cNvPr id="181" name="Google Shape;181;p23"/>
          <p:cNvPicPr preferRelativeResize="0"/>
          <p:nvPr/>
        </p:nvPicPr>
        <p:blipFill rotWithShape="1">
          <a:blip r:embed="rId2">
            <a:alphaModFix/>
          </a:blip>
          <a:srcRect/>
          <a:stretch/>
        </p:blipFill>
        <p:spPr>
          <a:xfrm>
            <a:off x="4937876" y="0"/>
            <a:ext cx="2803928" cy="2041991"/>
          </a:xfrm>
          <a:prstGeom prst="rect">
            <a:avLst/>
          </a:prstGeom>
          <a:noFill/>
          <a:ln>
            <a:noFill/>
          </a:ln>
        </p:spPr>
      </p:pic>
      <p:sp>
        <p:nvSpPr>
          <p:cNvPr id="182" name="Google Shape;182;p23"/>
          <p:cNvSpPr txBox="1"/>
          <p:nvPr/>
        </p:nvSpPr>
        <p:spPr>
          <a:xfrm>
            <a:off x="457200" y="217489"/>
            <a:ext cx="6908800" cy="774492"/>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4874"/>
              </a:buClr>
              <a:buSzPts val="3800"/>
              <a:buFont typeface="Impact"/>
              <a:buNone/>
            </a:pPr>
            <a:r>
              <a:rPr lang="en-US" sz="3800" b="0" i="0" cap="small">
                <a:solidFill>
                  <a:srgbClr val="004874"/>
                </a:solidFill>
                <a:latin typeface="Impact"/>
                <a:ea typeface="Impact"/>
                <a:cs typeface="Impact"/>
                <a:sym typeface="Impact"/>
              </a:rPr>
              <a:t>Today’s Agenda</a:t>
            </a:r>
            <a:endParaRPr/>
          </a:p>
        </p:txBody>
      </p:sp>
      <p:sp>
        <p:nvSpPr>
          <p:cNvPr id="183" name="Google Shape;183;p23"/>
          <p:cNvSpPr txBox="1">
            <a:spLocks noGrp="1"/>
          </p:cNvSpPr>
          <p:nvPr>
            <p:ph type="body" idx="1"/>
          </p:nvPr>
        </p:nvSpPr>
        <p:spPr>
          <a:xfrm>
            <a:off x="457200" y="1209470"/>
            <a:ext cx="6908800" cy="4654617"/>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0"/>
              </a:spcBef>
              <a:spcAft>
                <a:spcPts val="0"/>
              </a:spcAft>
              <a:buSzPts val="2800"/>
              <a:buFont typeface="Noto Sans Symbols"/>
              <a:buChar char="➢"/>
              <a:defRPr/>
            </a:lvl1pPr>
            <a:lvl2pPr marL="914400" lvl="1" indent="-381000" algn="l">
              <a:lnSpc>
                <a:spcPct val="90000"/>
              </a:lnSpc>
              <a:spcBef>
                <a:spcPts val="600"/>
              </a:spcBef>
              <a:spcAft>
                <a:spcPts val="0"/>
              </a:spcAft>
              <a:buSzPts val="2400"/>
              <a:buChar char="▶"/>
              <a:defRPr/>
            </a:lvl2pPr>
            <a:lvl3pPr marL="1371600" lvl="2" indent="-355600" algn="l">
              <a:lnSpc>
                <a:spcPct val="90000"/>
              </a:lnSpc>
              <a:spcBef>
                <a:spcPts val="600"/>
              </a:spcBef>
              <a:spcAft>
                <a:spcPts val="0"/>
              </a:spcAft>
              <a:buSzPts val="20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rgbClr val="444444"/>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4" name="Google Shape;184;p23" descr="wrfgps-logo.png"/>
          <p:cNvPicPr preferRelativeResize="0"/>
          <p:nvPr/>
        </p:nvPicPr>
        <p:blipFill rotWithShape="1">
          <a:blip r:embed="rId3">
            <a:alphaModFix/>
          </a:blip>
          <a:srcRect/>
          <a:stretch/>
        </p:blipFill>
        <p:spPr>
          <a:xfrm>
            <a:off x="75107" y="6106511"/>
            <a:ext cx="2230783" cy="754553"/>
          </a:xfrm>
          <a:prstGeom prst="rect">
            <a:avLst/>
          </a:prstGeom>
          <a:noFill/>
          <a:ln>
            <a:noFill/>
          </a:ln>
        </p:spPr>
      </p:pic>
    </p:spTree>
    <p:extLst>
      <p:ext uri="{BB962C8B-B14F-4D97-AF65-F5344CB8AC3E}">
        <p14:creationId xmlns:p14="http://schemas.microsoft.com/office/powerpoint/2010/main" val="42200814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Contact">
  <p:cSld name="1_Contact">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1772085" y="2600200"/>
            <a:ext cx="5095324" cy="566738"/>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7A232E"/>
              </a:buClr>
              <a:buSzPts val="3600"/>
              <a:buFont typeface="Noto Sans Symbols"/>
              <a:buNone/>
              <a:defRPr sz="3600" b="0">
                <a:solidFill>
                  <a:srgbClr val="00487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24"/>
          <p:cNvSpPr txBox="1">
            <a:spLocks noGrp="1"/>
          </p:cNvSpPr>
          <p:nvPr>
            <p:ph type="body" idx="1"/>
          </p:nvPr>
        </p:nvSpPr>
        <p:spPr>
          <a:xfrm>
            <a:off x="1772085" y="3202597"/>
            <a:ext cx="5095324" cy="354865"/>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400"/>
              <a:buNone/>
              <a:defRPr sz="2400" i="1"/>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88" name="Google Shape;188;p24"/>
          <p:cNvSpPr txBox="1">
            <a:spLocks noGrp="1"/>
          </p:cNvSpPr>
          <p:nvPr>
            <p:ph type="body" idx="2"/>
          </p:nvPr>
        </p:nvSpPr>
        <p:spPr>
          <a:xfrm>
            <a:off x="1772085" y="3653875"/>
            <a:ext cx="5095324" cy="354865"/>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000"/>
              <a:buNone/>
              <a:defRPr sz="2000" i="0"/>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89" name="Google Shape;189;p24"/>
          <p:cNvSpPr txBox="1">
            <a:spLocks noGrp="1"/>
          </p:cNvSpPr>
          <p:nvPr>
            <p:ph type="body" idx="3"/>
          </p:nvPr>
        </p:nvSpPr>
        <p:spPr>
          <a:xfrm>
            <a:off x="1772085" y="3593121"/>
            <a:ext cx="3840480" cy="27432"/>
          </a:xfrm>
          <a:prstGeom prst="rect">
            <a:avLst/>
          </a:prstGeom>
          <a:solidFill>
            <a:srgbClr val="4A7EBB"/>
          </a:solidFill>
          <a:ln>
            <a:noFill/>
          </a:ln>
        </p:spPr>
        <p:txBody>
          <a:bodyPr spcFirstLastPara="1" wrap="square" lIns="91425" tIns="45700" rIns="91425" bIns="45700" anchor="t" anchorCtr="0"/>
          <a:lstStyle>
            <a:lvl1pPr marL="457200" lvl="0" indent="-228600" algn="l">
              <a:lnSpc>
                <a:spcPct val="90000"/>
              </a:lnSpc>
              <a:spcBef>
                <a:spcPts val="1800"/>
              </a:spcBef>
              <a:spcAft>
                <a:spcPts val="0"/>
              </a:spcAft>
              <a:buSzPts val="100"/>
              <a:buNone/>
              <a:defRPr sz="100">
                <a:solidFill>
                  <a:schemeClr val="accent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24"/>
          <p:cNvSpPr txBox="1">
            <a:spLocks noGrp="1"/>
          </p:cNvSpPr>
          <p:nvPr>
            <p:ph type="body" idx="4"/>
          </p:nvPr>
        </p:nvSpPr>
        <p:spPr>
          <a:xfrm>
            <a:off x="1772085" y="4261387"/>
            <a:ext cx="5095324" cy="354865"/>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000"/>
              <a:buNone/>
              <a:defRPr sz="2000" i="0"/>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pic>
        <p:nvPicPr>
          <p:cNvPr id="191" name="Google Shape;191;p24"/>
          <p:cNvPicPr preferRelativeResize="0"/>
          <p:nvPr/>
        </p:nvPicPr>
        <p:blipFill rotWithShape="1">
          <a:blip r:embed="rId2">
            <a:alphaModFix/>
          </a:blip>
          <a:srcRect/>
          <a:stretch/>
        </p:blipFill>
        <p:spPr>
          <a:xfrm>
            <a:off x="170922" y="128938"/>
            <a:ext cx="2182188" cy="2304097"/>
          </a:xfrm>
          <a:prstGeom prst="rect">
            <a:avLst/>
          </a:prstGeom>
          <a:noFill/>
          <a:ln>
            <a:noFill/>
          </a:ln>
        </p:spPr>
      </p:pic>
      <p:sp>
        <p:nvSpPr>
          <p:cNvPr id="192" name="Google Shape;192;p24"/>
          <p:cNvSpPr txBox="1">
            <a:spLocks noGrp="1"/>
          </p:cNvSpPr>
          <p:nvPr>
            <p:ph type="body" idx="5"/>
          </p:nvPr>
        </p:nvSpPr>
        <p:spPr>
          <a:xfrm>
            <a:off x="1772085" y="4680671"/>
            <a:ext cx="5095324" cy="354865"/>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000"/>
              <a:buNone/>
              <a:defRPr sz="2000" i="0"/>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93" name="Google Shape;193;p24"/>
          <p:cNvSpPr txBox="1"/>
          <p:nvPr/>
        </p:nvSpPr>
        <p:spPr>
          <a:xfrm rot="-4256045">
            <a:off x="6363212" y="4800076"/>
            <a:ext cx="3474685" cy="533400"/>
          </a:xfrm>
          <a:prstGeom prst="rect">
            <a:avLst/>
          </a:prstGeom>
          <a:noFill/>
          <a:ln>
            <a:noFill/>
          </a:ln>
        </p:spPr>
        <p:txBody>
          <a:bodyPr spcFirstLastPara="1" wrap="square" lIns="0" tIns="0" rIns="0" bIns="0" anchor="t" anchorCtr="0">
            <a:noAutofit/>
          </a:bodyPr>
          <a:lstStyle/>
          <a:p>
            <a:pPr marL="0" marR="0" lvl="0" indent="0" algn="ctr" rtl="0">
              <a:lnSpc>
                <a:spcPct val="85000"/>
              </a:lnSpc>
              <a:spcBef>
                <a:spcPts val="0"/>
              </a:spcBef>
              <a:spcAft>
                <a:spcPts val="0"/>
              </a:spcAft>
              <a:buClr>
                <a:srgbClr val="004874"/>
              </a:buClr>
              <a:buSzPts val="3500"/>
              <a:buFont typeface="Impact"/>
              <a:buNone/>
            </a:pPr>
            <a:r>
              <a:rPr lang="en-US" sz="3500" b="0" i="0" cap="small">
                <a:solidFill>
                  <a:srgbClr val="004874"/>
                </a:solidFill>
                <a:latin typeface="Impact"/>
                <a:ea typeface="Impact"/>
                <a:cs typeface="Impact"/>
                <a:sym typeface="Impact"/>
              </a:rPr>
              <a:t>Contact</a:t>
            </a:r>
            <a:endParaRPr/>
          </a:p>
        </p:txBody>
      </p:sp>
      <p:pic>
        <p:nvPicPr>
          <p:cNvPr id="194" name="Google Shape;194;p24" descr="wrfgps-logo.png"/>
          <p:cNvPicPr preferRelativeResize="0"/>
          <p:nvPr/>
        </p:nvPicPr>
        <p:blipFill rotWithShape="1">
          <a:blip r:embed="rId3">
            <a:alphaModFix/>
          </a:blip>
          <a:srcRect/>
          <a:stretch/>
        </p:blipFill>
        <p:spPr>
          <a:xfrm>
            <a:off x="75107" y="6106511"/>
            <a:ext cx="2230783" cy="754553"/>
          </a:xfrm>
          <a:prstGeom prst="rect">
            <a:avLst/>
          </a:prstGeom>
          <a:noFill/>
          <a:ln>
            <a:noFill/>
          </a:ln>
        </p:spPr>
      </p:pic>
    </p:spTree>
    <p:extLst>
      <p:ext uri="{BB962C8B-B14F-4D97-AF65-F5344CB8AC3E}">
        <p14:creationId xmlns:p14="http://schemas.microsoft.com/office/powerpoint/2010/main" val="4238409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ave the Date">
  <p:cSld name="Save the Date">
    <p:spTree>
      <p:nvGrpSpPr>
        <p:cNvPr id="1" name="Shape 195"/>
        <p:cNvGrpSpPr/>
        <p:nvPr/>
      </p:nvGrpSpPr>
      <p:grpSpPr>
        <a:xfrm>
          <a:off x="0" y="0"/>
          <a:ext cx="0" cy="0"/>
          <a:chOff x="0" y="0"/>
          <a:chExt cx="0" cy="0"/>
        </a:xfrm>
      </p:grpSpPr>
      <p:pic>
        <p:nvPicPr>
          <p:cNvPr id="196" name="Google Shape;196;p25"/>
          <p:cNvPicPr preferRelativeResize="0"/>
          <p:nvPr/>
        </p:nvPicPr>
        <p:blipFill rotWithShape="1">
          <a:blip r:embed="rId2">
            <a:alphaModFix/>
          </a:blip>
          <a:srcRect/>
          <a:stretch/>
        </p:blipFill>
        <p:spPr>
          <a:xfrm>
            <a:off x="0" y="1500059"/>
            <a:ext cx="4955638" cy="5357941"/>
          </a:xfrm>
          <a:prstGeom prst="rect">
            <a:avLst/>
          </a:prstGeom>
          <a:noFill/>
          <a:ln>
            <a:noFill/>
          </a:ln>
        </p:spPr>
      </p:pic>
      <p:sp>
        <p:nvSpPr>
          <p:cNvPr id="197" name="Google Shape;197;p25"/>
          <p:cNvSpPr txBox="1"/>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Save the Date:</a:t>
            </a:r>
            <a:endParaRPr sz="3400" b="1">
              <a:solidFill>
                <a:srgbClr val="00578F"/>
              </a:solidFill>
              <a:latin typeface="Arial"/>
              <a:ea typeface="Arial"/>
              <a:cs typeface="Arial"/>
              <a:sym typeface="Arial"/>
            </a:endParaRPr>
          </a:p>
        </p:txBody>
      </p:sp>
      <p:sp>
        <p:nvSpPr>
          <p:cNvPr id="198" name="Google Shape;198;p25"/>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9" name="Google Shape;199;p25"/>
          <p:cNvSpPr txBox="1">
            <a:spLocks noGrp="1"/>
          </p:cNvSpPr>
          <p:nvPr>
            <p:ph type="body" idx="1"/>
          </p:nvPr>
        </p:nvSpPr>
        <p:spPr>
          <a:xfrm>
            <a:off x="1112107" y="1699826"/>
            <a:ext cx="7661189" cy="4505325"/>
          </a:xfrm>
          <a:prstGeom prst="rect">
            <a:avLst/>
          </a:prstGeom>
          <a:noFill/>
          <a:ln>
            <a:noFill/>
          </a:ln>
        </p:spPr>
        <p:txBody>
          <a:bodyPr spcFirstLastPara="1" wrap="square" lIns="91425" tIns="45700" rIns="91425" bIns="45700" anchor="t" anchorCtr="0"/>
          <a:lstStyle>
            <a:lvl1pPr marL="457200" lvl="0" indent="-443230" algn="l">
              <a:lnSpc>
                <a:spcPct val="90000"/>
              </a:lnSpc>
              <a:spcBef>
                <a:spcPts val="1800"/>
              </a:spcBef>
              <a:spcAft>
                <a:spcPts val="0"/>
              </a:spcAft>
              <a:buSzPts val="3380"/>
              <a:buFont typeface="Arimo"/>
              <a:buChar char=""/>
              <a:defRPr sz="2600"/>
            </a:lvl1pPr>
            <a:lvl2pPr marL="914400" lvl="1" indent="-228600" algn="l">
              <a:lnSpc>
                <a:spcPct val="90000"/>
              </a:lnSpc>
              <a:spcBef>
                <a:spcPts val="0"/>
              </a:spcBef>
              <a:spcAft>
                <a:spcPts val="0"/>
              </a:spcAft>
              <a:buSzPts val="1700"/>
              <a:buNone/>
              <a:defRPr sz="1700">
                <a:solidFill>
                  <a:srgbClr val="636363"/>
                </a:solidFill>
              </a:defRPr>
            </a:lvl2pPr>
            <a:lvl3pPr marL="1371600" lvl="2" indent="-355600" algn="l">
              <a:lnSpc>
                <a:spcPct val="90000"/>
              </a:lnSpc>
              <a:spcBef>
                <a:spcPts val="600"/>
              </a:spcBef>
              <a:spcAft>
                <a:spcPts val="0"/>
              </a:spcAft>
              <a:buSzPts val="2000"/>
              <a:buFont typeface="Arimo"/>
              <a:buChar char=""/>
              <a:defRPr b="1">
                <a:solidFill>
                  <a:schemeClr val="accent1"/>
                </a:solidFill>
              </a:defRPr>
            </a:lvl3pPr>
            <a:lvl4pPr marL="1828800" lvl="3" indent="-342900" algn="l">
              <a:lnSpc>
                <a:spcPct val="90000"/>
              </a:lnSpc>
              <a:spcBef>
                <a:spcPts val="12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896317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reakout Room List">
  <p:cSld name="Breakout Room List">
    <p:bg>
      <p:bgPr>
        <a:solidFill>
          <a:schemeClr val="lt1"/>
        </a:solidFill>
        <a:effectLst/>
      </p:bgPr>
    </p:bg>
    <p:spTree>
      <p:nvGrpSpPr>
        <p:cNvPr id="1" name="Shape 200"/>
        <p:cNvGrpSpPr/>
        <p:nvPr/>
      </p:nvGrpSpPr>
      <p:grpSpPr>
        <a:xfrm>
          <a:off x="0" y="0"/>
          <a:ext cx="0" cy="0"/>
          <a:chOff x="0" y="0"/>
          <a:chExt cx="0" cy="0"/>
        </a:xfrm>
      </p:grpSpPr>
      <p:pic>
        <p:nvPicPr>
          <p:cNvPr id="201" name="Google Shape;201;p26"/>
          <p:cNvPicPr preferRelativeResize="0"/>
          <p:nvPr/>
        </p:nvPicPr>
        <p:blipFill rotWithShape="1">
          <a:blip r:embed="rId2">
            <a:alphaModFix/>
          </a:blip>
          <a:srcRect/>
          <a:stretch/>
        </p:blipFill>
        <p:spPr>
          <a:xfrm>
            <a:off x="5584103" y="-1"/>
            <a:ext cx="3379489" cy="3456222"/>
          </a:xfrm>
          <a:prstGeom prst="ellipse">
            <a:avLst/>
          </a:prstGeom>
          <a:noFill/>
          <a:ln>
            <a:noFill/>
          </a:ln>
        </p:spPr>
      </p:pic>
      <p:sp>
        <p:nvSpPr>
          <p:cNvPr id="202" name="Google Shape;202;p26"/>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3" name="Google Shape;203;p26"/>
          <p:cNvSpPr txBox="1">
            <a:spLocks noGrp="1"/>
          </p:cNvSpPr>
          <p:nvPr>
            <p:ph type="body" idx="1"/>
          </p:nvPr>
        </p:nvSpPr>
        <p:spPr>
          <a:xfrm>
            <a:off x="628655" y="1319429"/>
            <a:ext cx="7528945" cy="1448602"/>
          </a:xfrm>
          <a:prstGeom prst="rect">
            <a:avLst/>
          </a:prstGeom>
          <a:noFill/>
          <a:ln w="9525" cap="flat" cmpd="sng">
            <a:solidFill>
              <a:schemeClr val="dk1">
                <a:alpha val="14901"/>
              </a:schemeClr>
            </a:solidFill>
            <a:prstDash val="solid"/>
            <a:miter lim="800000"/>
            <a:headEnd type="none" w="sm" len="sm"/>
            <a:tailEnd type="none" w="sm" len="sm"/>
          </a:ln>
        </p:spPr>
        <p:txBody>
          <a:bodyPr spcFirstLastPara="1" wrap="square" lIns="91425" tIns="0" rIns="0" bIns="91425" anchor="ctr" anchorCtr="0"/>
          <a:lstStyle>
            <a:lvl1pPr marL="457200" lvl="0" indent="-584200" algn="l">
              <a:lnSpc>
                <a:spcPct val="100000"/>
              </a:lnSpc>
              <a:spcBef>
                <a:spcPts val="0"/>
              </a:spcBef>
              <a:spcAft>
                <a:spcPts val="0"/>
              </a:spcAft>
              <a:buSzPts val="5600"/>
              <a:buFont typeface="Noto Sans Symbols"/>
              <a:buChar char="❶"/>
              <a:defRPr sz="4000" b="0" cap="none" baseline="30000">
                <a:solidFill>
                  <a:srgbClr val="3B3335"/>
                </a:solidFill>
                <a:latin typeface="Arial"/>
                <a:ea typeface="Arial"/>
                <a:cs typeface="Arial"/>
                <a:sym typeface="Arial"/>
              </a:defRPr>
            </a:lvl1pPr>
            <a:lvl2pPr marL="914400" lvl="1" indent="-228600" algn="l">
              <a:lnSpc>
                <a:spcPct val="90000"/>
              </a:lnSpc>
              <a:spcBef>
                <a:spcPts val="600"/>
              </a:spcBef>
              <a:spcAft>
                <a:spcPts val="0"/>
              </a:spcAft>
              <a:buSzPts val="1600"/>
              <a:buNone/>
              <a:defRPr sz="1600" i="1">
                <a:solidFill>
                  <a:srgbClr val="6C6C6C"/>
                </a:solidFill>
                <a:latin typeface="Arial"/>
                <a:ea typeface="Arial"/>
                <a:cs typeface="Arial"/>
                <a:sym typeface="Arial"/>
              </a:defRPr>
            </a:lvl2pPr>
            <a:lvl3pPr marL="1371600" lvl="2" indent="-336550" algn="ctr">
              <a:lnSpc>
                <a:spcPct val="90000"/>
              </a:lnSpc>
              <a:spcBef>
                <a:spcPts val="1200"/>
              </a:spcBef>
              <a:spcAft>
                <a:spcPts val="0"/>
              </a:spcAft>
              <a:buSzPts val="1700"/>
              <a:buFont typeface="Noto Sans Symbols"/>
              <a:buChar char="✆"/>
              <a:defRPr sz="1700" b="0">
                <a:solidFill>
                  <a:schemeClr val="accent1"/>
                </a:solidFill>
                <a:latin typeface="Arial"/>
                <a:ea typeface="Arial"/>
                <a:cs typeface="Arial"/>
                <a:sym typeface="Arial"/>
              </a:defRPr>
            </a:lvl3pPr>
            <a:lvl4pPr marL="1828800" lvl="3" indent="-228600" algn="l">
              <a:lnSpc>
                <a:spcPct val="90000"/>
              </a:lnSpc>
              <a:spcBef>
                <a:spcPts val="500"/>
              </a:spcBef>
              <a:spcAft>
                <a:spcPts val="0"/>
              </a:spcAft>
              <a:buSzPts val="1200"/>
              <a:buNone/>
              <a:defRPr sz="1200" b="1" i="0" cap="none">
                <a:solidFill>
                  <a:schemeClr val="accent5"/>
                </a:solidFill>
                <a:latin typeface="Arial"/>
                <a:ea typeface="Arial"/>
                <a:cs typeface="Arial"/>
                <a:sym typeface="Arial"/>
              </a:defRPr>
            </a:lvl4pPr>
            <a:lvl5pPr marL="2286000" lvl="4" indent="-342900" algn="l">
              <a:lnSpc>
                <a:spcPct val="90000"/>
              </a:lnSpc>
              <a:spcBef>
                <a:spcPts val="1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04" name="Google Shape;204;p26"/>
          <p:cNvGrpSpPr/>
          <p:nvPr/>
        </p:nvGrpSpPr>
        <p:grpSpPr>
          <a:xfrm>
            <a:off x="4848225" y="193023"/>
            <a:ext cx="4019550" cy="1264286"/>
            <a:chOff x="4895850" y="193023"/>
            <a:chExt cx="4019550" cy="1264286"/>
          </a:xfrm>
        </p:grpSpPr>
        <p:sp>
          <p:nvSpPr>
            <p:cNvPr id="205" name="Google Shape;205;p26"/>
            <p:cNvSpPr/>
            <p:nvPr/>
          </p:nvSpPr>
          <p:spPr>
            <a:xfrm>
              <a:off x="4895850" y="193023"/>
              <a:ext cx="4019550" cy="1264286"/>
            </a:xfrm>
            <a:prstGeom prst="wedgeRoundRectCallout">
              <a:avLst>
                <a:gd name="adj1" fmla="val 1245"/>
                <a:gd name="adj2" fmla="val 95649"/>
                <a:gd name="adj3" fmla="val 16667"/>
              </a:avLst>
            </a:prstGeom>
            <a:solidFill>
              <a:srgbClr val="F2F2F2"/>
            </a:solidFill>
            <a:ln w="9525" cap="flat" cmpd="sng">
              <a:solidFill>
                <a:srgbClr val="E8E8E8"/>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110000"/>
                </a:lnSpc>
                <a:spcBef>
                  <a:spcPts val="0"/>
                </a:spcBef>
                <a:spcAft>
                  <a:spcPts val="0"/>
                </a:spcAft>
                <a:buClr>
                  <a:srgbClr val="00578F"/>
                </a:buClr>
                <a:buSzPts val="3300"/>
                <a:buFont typeface="Arial"/>
                <a:buNone/>
              </a:pPr>
              <a:r>
                <a:rPr lang="en-US" sz="3300" b="1" cap="none">
                  <a:solidFill>
                    <a:srgbClr val="00578F"/>
                  </a:solidFill>
                  <a:latin typeface="Arial"/>
                  <a:ea typeface="Arial"/>
                  <a:cs typeface="Arial"/>
                  <a:sym typeface="Arial"/>
                </a:rPr>
                <a:t>Breakout Room </a:t>
              </a:r>
              <a:r>
                <a:rPr lang="en-US" sz="3200" b="0" cap="none">
                  <a:solidFill>
                    <a:srgbClr val="AF3F49"/>
                  </a:solidFill>
                  <a:latin typeface="Arial"/>
                  <a:ea typeface="Arial"/>
                  <a:cs typeface="Arial"/>
                  <a:sym typeface="Arial"/>
                </a:rPr>
                <a:t>DISCUSSIONS</a:t>
              </a:r>
              <a:endParaRPr sz="3400" b="0" cap="none">
                <a:solidFill>
                  <a:srgbClr val="AF3F49"/>
                </a:solidFill>
                <a:latin typeface="Arial"/>
                <a:ea typeface="Arial"/>
                <a:cs typeface="Arial"/>
                <a:sym typeface="Arial"/>
              </a:endParaRPr>
            </a:p>
          </p:txBody>
        </p:sp>
        <p:sp>
          <p:nvSpPr>
            <p:cNvPr id="206" name="Google Shape;206;p26"/>
            <p:cNvSpPr/>
            <p:nvPr/>
          </p:nvSpPr>
          <p:spPr>
            <a:xfrm rot="5400000">
              <a:off x="6882765" y="-738460"/>
              <a:ext cx="45720" cy="308152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07" name="Google Shape;207;p26"/>
          <p:cNvSpPr txBox="1">
            <a:spLocks noGrp="1"/>
          </p:cNvSpPr>
          <p:nvPr>
            <p:ph type="body" idx="2"/>
          </p:nvPr>
        </p:nvSpPr>
        <p:spPr>
          <a:xfrm>
            <a:off x="628655" y="3037379"/>
            <a:ext cx="7528945" cy="1371658"/>
          </a:xfrm>
          <a:prstGeom prst="rect">
            <a:avLst/>
          </a:prstGeom>
          <a:noFill/>
          <a:ln w="9525" cap="flat" cmpd="sng">
            <a:solidFill>
              <a:schemeClr val="dk1">
                <a:alpha val="14901"/>
              </a:schemeClr>
            </a:solidFill>
            <a:prstDash val="solid"/>
            <a:miter lim="800000"/>
            <a:headEnd type="none" w="sm" len="sm"/>
            <a:tailEnd type="none" w="sm" len="sm"/>
          </a:ln>
        </p:spPr>
        <p:txBody>
          <a:bodyPr spcFirstLastPara="1" wrap="square" lIns="91425" tIns="0" rIns="0" bIns="91425" anchor="ctr" anchorCtr="0"/>
          <a:lstStyle>
            <a:lvl1pPr marL="457200" lvl="0" indent="-584200" algn="l">
              <a:lnSpc>
                <a:spcPct val="100000"/>
              </a:lnSpc>
              <a:spcBef>
                <a:spcPts val="0"/>
              </a:spcBef>
              <a:spcAft>
                <a:spcPts val="0"/>
              </a:spcAft>
              <a:buSzPts val="5600"/>
              <a:buFont typeface="Noto Sans Symbols"/>
              <a:buChar char="❷"/>
              <a:defRPr sz="4000" b="0" cap="none" baseline="30000">
                <a:solidFill>
                  <a:srgbClr val="3B3335"/>
                </a:solidFill>
                <a:latin typeface="Arial"/>
                <a:ea typeface="Arial"/>
                <a:cs typeface="Arial"/>
                <a:sym typeface="Arial"/>
              </a:defRPr>
            </a:lvl1pPr>
            <a:lvl2pPr marL="914400" lvl="1" indent="-228600" algn="l">
              <a:lnSpc>
                <a:spcPct val="90000"/>
              </a:lnSpc>
              <a:spcBef>
                <a:spcPts val="0"/>
              </a:spcBef>
              <a:spcAft>
                <a:spcPts val="0"/>
              </a:spcAft>
              <a:buSzPts val="1600"/>
              <a:buNone/>
              <a:defRPr sz="1600" i="1">
                <a:solidFill>
                  <a:srgbClr val="6C6C6C"/>
                </a:solidFill>
                <a:latin typeface="Arial"/>
                <a:ea typeface="Arial"/>
                <a:cs typeface="Arial"/>
                <a:sym typeface="Arial"/>
              </a:defRPr>
            </a:lvl2pPr>
            <a:lvl3pPr marL="1371600" lvl="2" indent="-336550" algn="ctr">
              <a:lnSpc>
                <a:spcPct val="90000"/>
              </a:lnSpc>
              <a:spcBef>
                <a:spcPts val="1200"/>
              </a:spcBef>
              <a:spcAft>
                <a:spcPts val="0"/>
              </a:spcAft>
              <a:buSzPts val="1700"/>
              <a:buFont typeface="Noto Sans Symbols"/>
              <a:buChar char="✆"/>
              <a:defRPr sz="1700" b="0">
                <a:solidFill>
                  <a:schemeClr val="accent1"/>
                </a:solidFill>
                <a:latin typeface="Arial"/>
                <a:ea typeface="Arial"/>
                <a:cs typeface="Arial"/>
                <a:sym typeface="Arial"/>
              </a:defRPr>
            </a:lvl3pPr>
            <a:lvl4pPr marL="1828800" lvl="3" indent="-228600" algn="l">
              <a:lnSpc>
                <a:spcPct val="90000"/>
              </a:lnSpc>
              <a:spcBef>
                <a:spcPts val="500"/>
              </a:spcBef>
              <a:spcAft>
                <a:spcPts val="0"/>
              </a:spcAft>
              <a:buSzPts val="1200"/>
              <a:buNone/>
              <a:defRPr sz="1200" b="1" cap="none">
                <a:solidFill>
                  <a:schemeClr val="accent5"/>
                </a:solidFill>
                <a:latin typeface="Arial"/>
                <a:ea typeface="Arial"/>
                <a:cs typeface="Arial"/>
                <a:sym typeface="Arial"/>
              </a:defRPr>
            </a:lvl4pPr>
            <a:lvl5pPr marL="2286000" lvl="4" indent="-342900" algn="l">
              <a:lnSpc>
                <a:spcPct val="90000"/>
              </a:lnSpc>
              <a:spcBef>
                <a:spcPts val="1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26"/>
          <p:cNvSpPr txBox="1">
            <a:spLocks noGrp="1"/>
          </p:cNvSpPr>
          <p:nvPr>
            <p:ph type="body" idx="3"/>
          </p:nvPr>
        </p:nvSpPr>
        <p:spPr>
          <a:xfrm>
            <a:off x="628655" y="4678385"/>
            <a:ext cx="7528945" cy="1371658"/>
          </a:xfrm>
          <a:prstGeom prst="rect">
            <a:avLst/>
          </a:prstGeom>
          <a:noFill/>
          <a:ln>
            <a:noFill/>
          </a:ln>
        </p:spPr>
        <p:txBody>
          <a:bodyPr spcFirstLastPara="1" wrap="square" lIns="91425" tIns="0" rIns="0" bIns="91425" anchor="ctr" anchorCtr="0"/>
          <a:lstStyle>
            <a:lvl1pPr marL="457200" lvl="0" indent="-584200" algn="l">
              <a:lnSpc>
                <a:spcPct val="100000"/>
              </a:lnSpc>
              <a:spcBef>
                <a:spcPts val="0"/>
              </a:spcBef>
              <a:spcAft>
                <a:spcPts val="0"/>
              </a:spcAft>
              <a:buSzPts val="5600"/>
              <a:buFont typeface="Noto Sans Symbols"/>
              <a:buChar char="❸"/>
              <a:defRPr sz="4000" b="0" cap="none" baseline="30000">
                <a:solidFill>
                  <a:srgbClr val="3B3335"/>
                </a:solidFill>
                <a:latin typeface="Arial"/>
                <a:ea typeface="Arial"/>
                <a:cs typeface="Arial"/>
                <a:sym typeface="Arial"/>
              </a:defRPr>
            </a:lvl1pPr>
            <a:lvl2pPr marL="914400" lvl="1" indent="-228600" algn="l">
              <a:lnSpc>
                <a:spcPct val="90000"/>
              </a:lnSpc>
              <a:spcBef>
                <a:spcPts val="0"/>
              </a:spcBef>
              <a:spcAft>
                <a:spcPts val="0"/>
              </a:spcAft>
              <a:buSzPts val="1600"/>
              <a:buNone/>
              <a:defRPr sz="1600" i="1">
                <a:solidFill>
                  <a:srgbClr val="6C6C6C"/>
                </a:solidFill>
                <a:latin typeface="Arial"/>
                <a:ea typeface="Arial"/>
                <a:cs typeface="Arial"/>
                <a:sym typeface="Arial"/>
              </a:defRPr>
            </a:lvl2pPr>
            <a:lvl3pPr marL="1371600" lvl="2" indent="-336550" algn="ctr">
              <a:lnSpc>
                <a:spcPct val="90000"/>
              </a:lnSpc>
              <a:spcBef>
                <a:spcPts val="1200"/>
              </a:spcBef>
              <a:spcAft>
                <a:spcPts val="0"/>
              </a:spcAft>
              <a:buSzPts val="1700"/>
              <a:buFont typeface="Noto Sans Symbols"/>
              <a:buChar char="✆"/>
              <a:defRPr sz="1700" b="0">
                <a:solidFill>
                  <a:schemeClr val="accent1"/>
                </a:solidFill>
                <a:latin typeface="Arial"/>
                <a:ea typeface="Arial"/>
                <a:cs typeface="Arial"/>
                <a:sym typeface="Arial"/>
              </a:defRPr>
            </a:lvl3pPr>
            <a:lvl4pPr marL="1828800" lvl="3" indent="-228600" algn="l">
              <a:lnSpc>
                <a:spcPct val="90000"/>
              </a:lnSpc>
              <a:spcBef>
                <a:spcPts val="500"/>
              </a:spcBef>
              <a:spcAft>
                <a:spcPts val="0"/>
              </a:spcAft>
              <a:buSzPts val="1200"/>
              <a:buNone/>
              <a:defRPr sz="1200" b="1" cap="none">
                <a:solidFill>
                  <a:schemeClr val="accent5"/>
                </a:solidFill>
                <a:latin typeface="Arial"/>
                <a:ea typeface="Arial"/>
                <a:cs typeface="Arial"/>
                <a:sym typeface="Arial"/>
              </a:defRPr>
            </a:lvl4pPr>
            <a:lvl5pPr marL="2286000" lvl="4" indent="-342900" algn="l">
              <a:lnSpc>
                <a:spcPct val="90000"/>
              </a:lnSpc>
              <a:spcBef>
                <a:spcPts val="1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600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par>
                          <p:cTn id="8" fill="hold">
                            <p:stCondLst>
                              <p:cond delay="1000"/>
                            </p:stCondLst>
                            <p:childTnLst>
                              <p:par>
                                <p:cTn id="9" presetID="10" presetClass="exit" presetSubtype="0" fill="hold" nodeType="afterEffect">
                                  <p:stCondLst>
                                    <p:cond delay="1500"/>
                                  </p:stCondLst>
                                  <p:childTnLst>
                                    <p:animEffect transition="out" filter="fade">
                                      <p:cBhvr>
                                        <p:cTn id="10" dur="3000"/>
                                        <p:tgtEl>
                                          <p:spTgt spid="201"/>
                                        </p:tgtEl>
                                      </p:cBhvr>
                                    </p:animEffect>
                                    <p:set>
                                      <p:cBhvr>
                                        <p:cTn id="11" dur="1" fill="hold">
                                          <p:stCondLst>
                                            <p:cond delay="3000"/>
                                          </p:stCondLst>
                                        </p:cTn>
                                        <p:tgtEl>
                                          <p:spTgt spid="2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2.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heme" Target="../theme/theme3.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image" Target="../media/image2.png"/><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 id="2147483705" r:id="rId22"/>
    <p:sldLayoutId id="2147483706" r:id="rId23"/>
    <p:sldLayoutId id="2147483761" r:id="rId24"/>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8023226" y="2924758"/>
            <a:ext cx="1120774" cy="3933242"/>
            <a:chOff x="8023226" y="2924758"/>
            <a:chExt cx="1120774" cy="3933242"/>
          </a:xfrm>
        </p:grpSpPr>
        <p:sp>
          <p:nvSpPr>
            <p:cNvPr id="11" name="Google Shape;11;p1"/>
            <p:cNvSpPr/>
            <p:nvPr/>
          </p:nvSpPr>
          <p:spPr>
            <a:xfrm>
              <a:off x="8023226" y="2924758"/>
              <a:ext cx="1120774" cy="3933242"/>
            </a:xfrm>
            <a:prstGeom prst="triangle">
              <a:avLst>
                <a:gd name="adj" fmla="val 10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1"/>
            <p:cNvSpPr/>
            <p:nvPr/>
          </p:nvSpPr>
          <p:spPr>
            <a:xfrm>
              <a:off x="8239885" y="3685101"/>
              <a:ext cx="904115" cy="3172899"/>
            </a:xfrm>
            <a:prstGeom prst="triangle">
              <a:avLst>
                <a:gd name="adj" fmla="val 10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13" name="Google Shape;13;p1"/>
          <p:cNvGrpSpPr/>
          <p:nvPr/>
        </p:nvGrpSpPr>
        <p:grpSpPr>
          <a:xfrm rot="5400000" flipH="1">
            <a:off x="837624" y="-837625"/>
            <a:ext cx="667903" cy="2343153"/>
            <a:chOff x="8023226" y="2924758"/>
            <a:chExt cx="1120774" cy="3933243"/>
          </a:xfrm>
        </p:grpSpPr>
        <p:sp>
          <p:nvSpPr>
            <p:cNvPr id="14" name="Google Shape;14;p1"/>
            <p:cNvSpPr/>
            <p:nvPr/>
          </p:nvSpPr>
          <p:spPr>
            <a:xfrm>
              <a:off x="8023226" y="2924758"/>
              <a:ext cx="1120774" cy="3933242"/>
            </a:xfrm>
            <a:prstGeom prst="triangle">
              <a:avLst>
                <a:gd name="adj" fmla="val 10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Google Shape;15;p1"/>
            <p:cNvSpPr/>
            <p:nvPr/>
          </p:nvSpPr>
          <p:spPr>
            <a:xfrm>
              <a:off x="8314926" y="3948449"/>
              <a:ext cx="829074" cy="2909552"/>
            </a:xfrm>
            <a:prstGeom prst="triangle">
              <a:avLst>
                <a:gd name="adj" fmla="val 10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6" name="Google Shape;16;p1"/>
          <p:cNvPicPr preferRelativeResize="0"/>
          <p:nvPr/>
        </p:nvPicPr>
        <p:blipFill rotWithShape="1">
          <a:blip r:embed="rId27">
            <a:alphaModFix/>
          </a:blip>
          <a:srcRect/>
          <a:stretch/>
        </p:blipFill>
        <p:spPr>
          <a:xfrm>
            <a:off x="6783296" y="6332817"/>
            <a:ext cx="1190641" cy="402184"/>
          </a:xfrm>
          <a:prstGeom prst="rect">
            <a:avLst/>
          </a:prstGeom>
          <a:noFill/>
          <a:ln>
            <a:noFill/>
          </a:ln>
        </p:spPr>
      </p:pic>
      <p:sp>
        <p:nvSpPr>
          <p:cNvPr id="17" name="Google Shape;17;p1"/>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00578F"/>
              </a:buClr>
              <a:buSzPts val="3400"/>
              <a:buFont typeface="Arial"/>
              <a:buNone/>
              <a:defRPr sz="3400" b="1" i="0" u="none" strike="noStrike" cap="none">
                <a:solidFill>
                  <a:srgbClr val="00578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1"/>
          <p:cNvSpPr txBox="1">
            <a:spLocks noGrp="1"/>
          </p:cNvSpPr>
          <p:nvPr>
            <p:ph type="body" idx="1"/>
          </p:nvPr>
        </p:nvSpPr>
        <p:spPr>
          <a:xfrm>
            <a:off x="628650" y="1770615"/>
            <a:ext cx="7955280" cy="440634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800"/>
              </a:spcBef>
              <a:spcAft>
                <a:spcPts val="0"/>
              </a:spcAft>
              <a:buClr>
                <a:schemeClr val="accent2"/>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800"/>
              </a:spcBef>
              <a:spcAft>
                <a:spcPts val="0"/>
              </a:spcAft>
              <a:buClr>
                <a:srgbClr val="A5A5A5"/>
              </a:buClr>
              <a:buSzPts val="2400"/>
              <a:buFont typeface="Noto Sans Symbols"/>
              <a:buChar char="▶"/>
              <a:defRPr sz="2400" b="0" i="0" u="none" strike="noStrike" cap="none">
                <a:solidFill>
                  <a:srgbClr val="444444"/>
                </a:solidFill>
                <a:latin typeface="Arial"/>
                <a:ea typeface="Arial"/>
                <a:cs typeface="Arial"/>
                <a:sym typeface="Arial"/>
              </a:defRPr>
            </a:lvl2pPr>
            <a:lvl3pPr marL="1371600" marR="0" lvl="2" indent="-355600" algn="l" rtl="0">
              <a:lnSpc>
                <a:spcPct val="90000"/>
              </a:lnSpc>
              <a:spcBef>
                <a:spcPts val="600"/>
              </a:spcBef>
              <a:spcAft>
                <a:spcPts val="0"/>
              </a:spcAft>
              <a:buClr>
                <a:schemeClr val="accent1"/>
              </a:buClr>
              <a:buSzPts val="2000"/>
              <a:buFont typeface="Noto Sans Symbols"/>
              <a:buChar char="↘"/>
              <a:defRPr sz="2000" b="0" i="0" u="none" strike="noStrike" cap="none">
                <a:solidFill>
                  <a:srgbClr val="444444"/>
                </a:solidFill>
                <a:latin typeface="Arial"/>
                <a:ea typeface="Arial"/>
                <a:cs typeface="Arial"/>
                <a:sym typeface="Arial"/>
              </a:defRPr>
            </a:lvl3pPr>
            <a:lvl4pPr marL="1828800" marR="0" lvl="3" indent="-342900" algn="l" rtl="0">
              <a:lnSpc>
                <a:spcPct val="90000"/>
              </a:lnSpc>
              <a:spcBef>
                <a:spcPts val="500"/>
              </a:spcBef>
              <a:spcAft>
                <a:spcPts val="0"/>
              </a:spcAft>
              <a:buClr>
                <a:schemeClr val="accent5"/>
              </a:buClr>
              <a:buSzPts val="1800"/>
              <a:buFont typeface="Noto Sans Symbols"/>
              <a:buChar char="↘"/>
              <a:defRPr sz="1800" b="0" i="0" u="none" strike="noStrike" cap="none">
                <a:solidFill>
                  <a:srgbClr val="444444"/>
                </a:solidFill>
                <a:latin typeface="Arial"/>
                <a:ea typeface="Arial"/>
                <a:cs typeface="Arial"/>
                <a:sym typeface="Arial"/>
              </a:defRPr>
            </a:lvl4pPr>
            <a:lvl5pPr marL="2286000" marR="0" lvl="4" indent="-342900" algn="l" rtl="0">
              <a:lnSpc>
                <a:spcPct val="90000"/>
              </a:lnSpc>
              <a:spcBef>
                <a:spcPts val="500"/>
              </a:spcBef>
              <a:spcAft>
                <a:spcPts val="0"/>
              </a:spcAft>
              <a:buClr>
                <a:srgbClr val="444444"/>
              </a:buClr>
              <a:buSzPts val="1800"/>
              <a:buFont typeface="Noto Sans Symbols"/>
              <a:buChar char="↘"/>
              <a:defRPr sz="1800" b="0" i="0" u="none" strike="noStrike" cap="none">
                <a:solidFill>
                  <a:srgbClr val="44444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9" name="Google Shape;19;p1"/>
          <p:cNvPicPr preferRelativeResize="0"/>
          <p:nvPr/>
        </p:nvPicPr>
        <p:blipFill rotWithShape="1">
          <a:blip r:embed="rId28">
            <a:alphaModFix/>
          </a:blip>
          <a:srcRect/>
          <a:stretch/>
        </p:blipFill>
        <p:spPr>
          <a:xfrm>
            <a:off x="360324" y="6424484"/>
            <a:ext cx="1890650" cy="228857"/>
          </a:xfrm>
          <a:prstGeom prst="rect">
            <a:avLst/>
          </a:prstGeom>
          <a:noFill/>
          <a:ln>
            <a:noFill/>
          </a:ln>
        </p:spPr>
      </p:pic>
      <p:sp>
        <p:nvSpPr>
          <p:cNvPr id="20" name="Google Shape;20;p1"/>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rgbClr val="636363"/>
                </a:solidFill>
                <a:latin typeface="Arial"/>
                <a:ea typeface="Arial"/>
                <a:cs typeface="Arial"/>
                <a:sym typeface="Arial"/>
              </a:defRPr>
            </a:lvl1pPr>
            <a:lvl2pPr marL="0" marR="0" lvl="1" indent="0" algn="r" rtl="0">
              <a:spcBef>
                <a:spcPts val="0"/>
              </a:spcBef>
              <a:buNone/>
              <a:defRPr sz="1400" b="0" i="0" u="none" strike="noStrike" cap="none">
                <a:solidFill>
                  <a:srgbClr val="636363"/>
                </a:solidFill>
                <a:latin typeface="Arial"/>
                <a:ea typeface="Arial"/>
                <a:cs typeface="Arial"/>
                <a:sym typeface="Arial"/>
              </a:defRPr>
            </a:lvl2pPr>
            <a:lvl3pPr marL="0" marR="0" lvl="2" indent="0" algn="r" rtl="0">
              <a:spcBef>
                <a:spcPts val="0"/>
              </a:spcBef>
              <a:buNone/>
              <a:defRPr sz="1400" b="0" i="0" u="none" strike="noStrike" cap="none">
                <a:solidFill>
                  <a:srgbClr val="636363"/>
                </a:solidFill>
                <a:latin typeface="Arial"/>
                <a:ea typeface="Arial"/>
                <a:cs typeface="Arial"/>
                <a:sym typeface="Arial"/>
              </a:defRPr>
            </a:lvl3pPr>
            <a:lvl4pPr marL="0" marR="0" lvl="3" indent="0" algn="r" rtl="0">
              <a:spcBef>
                <a:spcPts val="0"/>
              </a:spcBef>
              <a:buNone/>
              <a:defRPr sz="1400" b="0" i="0" u="none" strike="noStrike" cap="none">
                <a:solidFill>
                  <a:srgbClr val="636363"/>
                </a:solidFill>
                <a:latin typeface="Arial"/>
                <a:ea typeface="Arial"/>
                <a:cs typeface="Arial"/>
                <a:sym typeface="Arial"/>
              </a:defRPr>
            </a:lvl4pPr>
            <a:lvl5pPr marL="0" marR="0" lvl="4" indent="0" algn="r" rtl="0">
              <a:spcBef>
                <a:spcPts val="0"/>
              </a:spcBef>
              <a:buNone/>
              <a:defRPr sz="1400" b="0" i="0" u="none" strike="noStrike" cap="none">
                <a:solidFill>
                  <a:srgbClr val="636363"/>
                </a:solidFill>
                <a:latin typeface="Arial"/>
                <a:ea typeface="Arial"/>
                <a:cs typeface="Arial"/>
                <a:sym typeface="Arial"/>
              </a:defRPr>
            </a:lvl5pPr>
            <a:lvl6pPr marL="0" marR="0" lvl="5" indent="0" algn="r" rtl="0">
              <a:spcBef>
                <a:spcPts val="0"/>
              </a:spcBef>
              <a:buNone/>
              <a:defRPr sz="1400" b="0" i="0" u="none" strike="noStrike" cap="none">
                <a:solidFill>
                  <a:srgbClr val="636363"/>
                </a:solidFill>
                <a:latin typeface="Arial"/>
                <a:ea typeface="Arial"/>
                <a:cs typeface="Arial"/>
                <a:sym typeface="Arial"/>
              </a:defRPr>
            </a:lvl6pPr>
            <a:lvl7pPr marL="0" marR="0" lvl="6" indent="0" algn="r" rtl="0">
              <a:spcBef>
                <a:spcPts val="0"/>
              </a:spcBef>
              <a:buNone/>
              <a:defRPr sz="1400" b="0" i="0" u="none" strike="noStrike" cap="none">
                <a:solidFill>
                  <a:srgbClr val="636363"/>
                </a:solidFill>
                <a:latin typeface="Arial"/>
                <a:ea typeface="Arial"/>
                <a:cs typeface="Arial"/>
                <a:sym typeface="Arial"/>
              </a:defRPr>
            </a:lvl7pPr>
            <a:lvl8pPr marL="0" marR="0" lvl="7" indent="0" algn="r" rtl="0">
              <a:spcBef>
                <a:spcPts val="0"/>
              </a:spcBef>
              <a:buNone/>
              <a:defRPr sz="1400" b="0" i="0" u="none" strike="noStrike" cap="none">
                <a:solidFill>
                  <a:srgbClr val="636363"/>
                </a:solidFill>
                <a:latin typeface="Arial"/>
                <a:ea typeface="Arial"/>
                <a:cs typeface="Arial"/>
                <a:sym typeface="Arial"/>
              </a:defRPr>
            </a:lvl8pPr>
            <a:lvl9pPr marL="0" marR="0" lvl="8" indent="0" algn="r" rtl="0">
              <a:spcBef>
                <a:spcPts val="0"/>
              </a:spcBef>
              <a:buNone/>
              <a:defRPr sz="1400" b="0" i="0" u="none" strike="noStrike" cap="none">
                <a:solidFill>
                  <a:srgbClr val="6363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4038556"/>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na01.safelinks.protection.outlook.com/?url=https://h1bskillstraining.workforcegps.org/resources/2018/01/09/20/16/H-1B_Training_Activities_and_Outcomes_Diagram&amp;data=02|01|Dudley.Timmy.T@dol.gov|6f8745dc073c40c8580e08d69033692f|75a6305472044e0c9126adab971d4aca|0|0|636854947822923170&amp;sdata=myogIjhXRr2JlBV3aDQ33FjiLFAa/ii5V7JlrY2kFdM%3D&amp;reserved=0"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36.emf"/></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39.tiff"/></Relationships>
</file>

<file path=ppt/slides/_rels/slide4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tiff"/><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31.jp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8" Type="http://schemas.openxmlformats.org/officeDocument/2006/relationships/hyperlink" Target="https://h1bskillstraining.workforcegps.org/resources/2018/10/04/14/44/WIOA-Primary-Indicators-of-Performance-E-Learning-Modules" TargetMode="External"/><Relationship Id="rId3" Type="http://schemas.openxmlformats.org/officeDocument/2006/relationships/hyperlink" Target="https://h1bskillstraining.workforcegps.org/resources/2017/06/06/14/32/Amended_ETA-9712_DOL_PIRL_for_H-1B_Grants" TargetMode="External"/><Relationship Id="rId7" Type="http://schemas.openxmlformats.org/officeDocument/2006/relationships/hyperlink" Target="https://h1bskillstraining.workforcegps.org/resources/2018/02/08/22/22/H-1B_WIPS_TIPS"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hyperlink" Target="https://h1bskillstraining.workforcegps.org/resources/2018/01/09/20/16/H-1B_Training_Activities_and_Outcomes_Diagram" TargetMode="External"/><Relationship Id="rId5" Type="http://schemas.openxmlformats.org/officeDocument/2006/relationships/hyperlink" Target="https://h1bskillstraining.workforcegps.org/resources/2017/06/23/16/31/H-1B-Performance-TA-Sample-Case-Management-and-Data-File" TargetMode="External"/><Relationship Id="rId4" Type="http://schemas.openxmlformats.org/officeDocument/2006/relationships/hyperlink" Target="https://h1bskillstraining.workforcegps.org/resources/2017/07/07/12/48/H-1B_Grants_Performance_Reporting_Handbook_-_WIPS_Reporting_Guidance" TargetMode="External"/><Relationship Id="rId9" Type="http://schemas.openxmlformats.org/officeDocument/2006/relationships/image" Target="../media/image48.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46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672306"/>
          </a:xfrm>
        </p:spPr>
        <p:txBody>
          <a:bodyPr>
            <a:normAutofit/>
          </a:bodyPr>
          <a:lstStyle/>
          <a:p>
            <a:r>
              <a:rPr lang="en-US" b="1" dirty="0"/>
              <a:t>The Value of Performance Reporting</a:t>
            </a:r>
            <a:endParaRPr lang="en-US" dirty="0"/>
          </a:p>
        </p:txBody>
      </p:sp>
      <p:sp>
        <p:nvSpPr>
          <p:cNvPr id="3" name="Content Placeholder 2"/>
          <p:cNvSpPr>
            <a:spLocks noGrp="1"/>
          </p:cNvSpPr>
          <p:nvPr>
            <p:ph idx="1"/>
          </p:nvPr>
        </p:nvSpPr>
        <p:spPr>
          <a:xfrm>
            <a:off x="181777" y="1037432"/>
            <a:ext cx="8705549" cy="4654617"/>
          </a:xfrm>
        </p:spPr>
        <p:txBody>
          <a:bodyPr>
            <a:noAutofit/>
          </a:bodyPr>
          <a:lstStyle/>
          <a:p>
            <a:pPr marL="0" indent="0">
              <a:lnSpc>
                <a:spcPct val="150000"/>
              </a:lnSpc>
              <a:spcBef>
                <a:spcPts val="0"/>
              </a:spcBef>
              <a:buNone/>
            </a:pPr>
            <a:r>
              <a:rPr lang="en-US" b="1" dirty="0"/>
              <a:t>Performance data is used to:</a:t>
            </a:r>
          </a:p>
          <a:p>
            <a:pPr>
              <a:lnSpc>
                <a:spcPct val="150000"/>
              </a:lnSpc>
              <a:spcBef>
                <a:spcPts val="0"/>
              </a:spcBef>
            </a:pPr>
            <a:r>
              <a:rPr lang="en-US" dirty="0"/>
              <a:t>Illustrate Success</a:t>
            </a:r>
          </a:p>
          <a:p>
            <a:pPr>
              <a:lnSpc>
                <a:spcPct val="150000"/>
              </a:lnSpc>
              <a:spcBef>
                <a:spcPts val="0"/>
              </a:spcBef>
            </a:pPr>
            <a:r>
              <a:rPr lang="en-US" dirty="0"/>
              <a:t>Show Continuous Improvement</a:t>
            </a:r>
          </a:p>
          <a:p>
            <a:pPr>
              <a:lnSpc>
                <a:spcPct val="150000"/>
              </a:lnSpc>
              <a:spcBef>
                <a:spcPts val="0"/>
              </a:spcBef>
            </a:pPr>
            <a:r>
              <a:rPr lang="en-US" dirty="0"/>
              <a:t>Promote your Programs for Employer and Partner Engagement</a:t>
            </a:r>
          </a:p>
          <a:p>
            <a:pPr>
              <a:lnSpc>
                <a:spcPct val="150000"/>
              </a:lnSpc>
              <a:spcBef>
                <a:spcPts val="0"/>
              </a:spcBef>
            </a:pPr>
            <a:r>
              <a:rPr lang="en-US" dirty="0"/>
              <a:t>Ensure Sustainability and Evaluate Effectiveness</a:t>
            </a:r>
          </a:p>
          <a:p>
            <a:pPr>
              <a:lnSpc>
                <a:spcPct val="150000"/>
              </a:lnSpc>
              <a:spcBef>
                <a:spcPts val="0"/>
              </a:spcBef>
            </a:pPr>
            <a:r>
              <a:rPr lang="en-US" dirty="0"/>
              <a:t>Identify Areas for Opportunity</a:t>
            </a:r>
          </a:p>
        </p:txBody>
      </p:sp>
      <p:sp>
        <p:nvSpPr>
          <p:cNvPr id="4" name="Content Placeholder 2"/>
          <p:cNvSpPr txBox="1">
            <a:spLocks/>
          </p:cNvSpPr>
          <p:nvPr/>
        </p:nvSpPr>
        <p:spPr>
          <a:xfrm>
            <a:off x="962526" y="5692049"/>
            <a:ext cx="7924800" cy="1066799"/>
          </a:xfrm>
          <a:prstGeom prst="rect">
            <a:avLst/>
          </a:prstGeom>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a:solidFill>
                  <a:schemeClr val="accent2">
                    <a:lumMod val="75000"/>
                  </a:schemeClr>
                </a:solidFill>
                <a:latin typeface="+mn-lt"/>
              </a:rPr>
              <a:t>Great Programs</a:t>
            </a:r>
            <a:r>
              <a:rPr lang="en-US" sz="2000" dirty="0">
                <a:solidFill>
                  <a:schemeClr val="accent2">
                    <a:lumMod val="75000"/>
                  </a:schemeClr>
                </a:solidFill>
                <a:latin typeface="+mn-lt"/>
              </a:rPr>
              <a:t> </a:t>
            </a:r>
            <a:r>
              <a:rPr lang="en-US" sz="2000" dirty="0">
                <a:latin typeface="+mn-lt"/>
              </a:rPr>
              <a:t>+ </a:t>
            </a:r>
            <a:r>
              <a:rPr lang="en-US" sz="2000" b="1" dirty="0">
                <a:solidFill>
                  <a:schemeClr val="accent2">
                    <a:lumMod val="75000"/>
                  </a:schemeClr>
                </a:solidFill>
                <a:latin typeface="+mn-lt"/>
              </a:rPr>
              <a:t>Great Data</a:t>
            </a:r>
            <a:r>
              <a:rPr lang="en-US" sz="2000" dirty="0">
                <a:solidFill>
                  <a:schemeClr val="accent2">
                    <a:lumMod val="75000"/>
                  </a:schemeClr>
                </a:solidFill>
                <a:latin typeface="+mn-lt"/>
              </a:rPr>
              <a:t> </a:t>
            </a:r>
            <a:r>
              <a:rPr lang="en-US" sz="2000" dirty="0">
                <a:latin typeface="+mn-lt"/>
              </a:rPr>
              <a:t>+ </a:t>
            </a:r>
            <a:r>
              <a:rPr lang="en-US" sz="2000" b="1" dirty="0">
                <a:solidFill>
                  <a:schemeClr val="accent2">
                    <a:lumMod val="75000"/>
                  </a:schemeClr>
                </a:solidFill>
                <a:latin typeface="+mn-lt"/>
              </a:rPr>
              <a:t>Great   Outcomes</a:t>
            </a:r>
            <a:r>
              <a:rPr lang="en-US" sz="2000" dirty="0">
                <a:solidFill>
                  <a:schemeClr val="accent2">
                    <a:lumMod val="75000"/>
                  </a:schemeClr>
                </a:solidFill>
                <a:latin typeface="+mn-lt"/>
              </a:rPr>
              <a:t> </a:t>
            </a:r>
            <a:r>
              <a:rPr lang="en-US" sz="2000" dirty="0">
                <a:latin typeface="+mn-lt"/>
              </a:rPr>
              <a:t>= </a:t>
            </a:r>
          </a:p>
          <a:p>
            <a:pPr marL="0" indent="0" algn="ctr">
              <a:buFont typeface="Arial" pitchFamily="34" charset="0"/>
              <a:buNone/>
            </a:pPr>
            <a:r>
              <a:rPr lang="en-US" sz="2000" b="1" dirty="0">
                <a:latin typeface="+mn-lt"/>
              </a:rPr>
              <a:t>Greater Success for American  Workers!</a:t>
            </a:r>
          </a:p>
        </p:txBody>
      </p:sp>
    </p:spTree>
    <p:extLst>
      <p:ext uri="{BB962C8B-B14F-4D97-AF65-F5344CB8AC3E}">
        <p14:creationId xmlns:p14="http://schemas.microsoft.com/office/powerpoint/2010/main" val="34374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Driven Decision Making</a:t>
            </a:r>
          </a:p>
        </p:txBody>
      </p:sp>
      <p:sp>
        <p:nvSpPr>
          <p:cNvPr id="3" name="Content Placeholder 2"/>
          <p:cNvSpPr>
            <a:spLocks noGrp="1"/>
          </p:cNvSpPr>
          <p:nvPr>
            <p:ph idx="1"/>
          </p:nvPr>
        </p:nvSpPr>
        <p:spPr>
          <a:xfrm>
            <a:off x="0" y="1986710"/>
            <a:ext cx="5839326" cy="4654617"/>
          </a:xfrm>
        </p:spPr>
        <p:txBody>
          <a:bodyPr>
            <a:normAutofit/>
          </a:bodyPr>
          <a:lstStyle/>
          <a:p>
            <a:pPr algn="r"/>
            <a:r>
              <a:rPr lang="en-US" sz="3600" dirty="0"/>
              <a:t>Grantee Assessment</a:t>
            </a:r>
          </a:p>
          <a:p>
            <a:pPr marL="0" indent="0" algn="r">
              <a:buNone/>
            </a:pPr>
            <a:endParaRPr lang="en-US" sz="3600" dirty="0"/>
          </a:p>
          <a:p>
            <a:pPr algn="r"/>
            <a:r>
              <a:rPr lang="en-US" sz="3600" dirty="0"/>
              <a:t>Program Analysis</a:t>
            </a:r>
          </a:p>
          <a:p>
            <a:pPr algn="r"/>
            <a:endParaRPr lang="en-US" sz="3600" dirty="0"/>
          </a:p>
          <a:p>
            <a:pPr algn="r"/>
            <a:r>
              <a:rPr lang="en-US" sz="3600" dirty="0"/>
              <a:t>Goals Achievement</a:t>
            </a:r>
          </a:p>
        </p:txBody>
      </p:sp>
      <p:graphicFrame>
        <p:nvGraphicFramePr>
          <p:cNvPr id="4" name="Diagram 3"/>
          <p:cNvGraphicFramePr/>
          <p:nvPr>
            <p:extLst>
              <p:ext uri="{D42A27DB-BD31-4B8C-83A1-F6EECF244321}">
                <p14:modId xmlns:p14="http://schemas.microsoft.com/office/powerpoint/2010/main" val="1766992921"/>
              </p:ext>
            </p:extLst>
          </p:nvPr>
        </p:nvGraphicFramePr>
        <p:xfrm>
          <a:off x="5026393" y="685800"/>
          <a:ext cx="397764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304800" y="1144381"/>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3800" b="0" i="0" kern="1200" cap="small" spc="40" baseline="0">
                <a:gradFill flip="none" rotWithShape="1">
                  <a:gsLst>
                    <a:gs pos="0">
                      <a:srgbClr val="004874"/>
                    </a:gs>
                    <a:gs pos="100000">
                      <a:srgbClr val="041F36"/>
                    </a:gs>
                  </a:gsLst>
                  <a:lin ang="5400000" scaled="1"/>
                  <a:tileRect/>
                </a:gradFill>
                <a:latin typeface="Impact" panose="020B0806030902050204" pitchFamily="34" charset="0"/>
                <a:ea typeface="+mj-ea"/>
                <a:cs typeface="Impact" panose="020B0806030902050204" pitchFamily="34" charset="0"/>
              </a:defRPr>
            </a:lvl1pPr>
          </a:lstStyle>
          <a:p>
            <a:r>
              <a:rPr lang="en-US" dirty="0"/>
              <a:t>		</a:t>
            </a:r>
            <a:r>
              <a:rPr lang="en-US" sz="3600" b="1" dirty="0">
                <a:latin typeface="+mn-lt"/>
              </a:rPr>
              <a:t>Map in Your Glove Box</a:t>
            </a:r>
          </a:p>
        </p:txBody>
      </p:sp>
    </p:spTree>
    <p:extLst>
      <p:ext uri="{BB962C8B-B14F-4D97-AF65-F5344CB8AC3E}">
        <p14:creationId xmlns:p14="http://schemas.microsoft.com/office/powerpoint/2010/main" val="76262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Stoplight Q’s</a:t>
            </a:r>
          </a:p>
        </p:txBody>
      </p:sp>
      <p:sp>
        <p:nvSpPr>
          <p:cNvPr id="3" name="Content Placeholder 2"/>
          <p:cNvSpPr>
            <a:spLocks noGrp="1"/>
          </p:cNvSpPr>
          <p:nvPr>
            <p:ph idx="1"/>
          </p:nvPr>
        </p:nvSpPr>
        <p:spPr/>
        <p:txBody>
          <a:bodyPr/>
          <a:lstStyle/>
          <a:p>
            <a:pPr marL="0" indent="0">
              <a:lnSpc>
                <a:spcPct val="150000"/>
              </a:lnSpc>
              <a:buNone/>
            </a:pPr>
            <a:r>
              <a:rPr lang="en-US" b="1" dirty="0"/>
              <a:t>It’s </a:t>
            </a:r>
            <a:r>
              <a:rPr lang="en-US" b="1" dirty="0">
                <a:solidFill>
                  <a:srgbClr val="FF0000"/>
                </a:solidFill>
              </a:rPr>
              <a:t>OK</a:t>
            </a:r>
            <a:r>
              <a:rPr lang="en-US" b="1" dirty="0"/>
              <a:t> to Ask For Directions!</a:t>
            </a:r>
            <a:endParaRPr lang="en-US" dirty="0"/>
          </a:p>
          <a:p>
            <a:pPr>
              <a:lnSpc>
                <a:spcPct val="150000"/>
              </a:lnSpc>
            </a:pPr>
            <a:r>
              <a:rPr lang="en-US" dirty="0"/>
              <a:t>What should you already know?</a:t>
            </a:r>
          </a:p>
          <a:p>
            <a:pPr>
              <a:lnSpc>
                <a:spcPct val="150000"/>
              </a:lnSpc>
            </a:pPr>
            <a:r>
              <a:rPr lang="en-US" dirty="0"/>
              <a:t>What are your target outcomes?</a:t>
            </a:r>
          </a:p>
          <a:p>
            <a:pPr>
              <a:lnSpc>
                <a:spcPct val="150000"/>
              </a:lnSpc>
            </a:pPr>
            <a:r>
              <a:rPr lang="en-US" dirty="0"/>
              <a:t>How is your performance to date?</a:t>
            </a:r>
          </a:p>
          <a:p>
            <a:pPr>
              <a:lnSpc>
                <a:spcPct val="150000"/>
              </a:lnSpc>
            </a:pPr>
            <a:r>
              <a:rPr lang="en-US" dirty="0"/>
              <a:t>What else do you need to know?</a:t>
            </a:r>
          </a:p>
        </p:txBody>
      </p:sp>
      <p:pic>
        <p:nvPicPr>
          <p:cNvPr id="1028" name="Picture 4" descr="C:\Users\Harlins.Angel.Y\AppData\Local\Microsoft\Windows\Temporary Internet Files\Content.IE5\R0UQ1JN2\Direction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508" y="4230571"/>
            <a:ext cx="2173667" cy="18669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5721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Polling Question</a:t>
            </a:r>
          </a:p>
        </p:txBody>
      </p:sp>
      <p:sp>
        <p:nvSpPr>
          <p:cNvPr id="3" name="Content Placeholder 2"/>
          <p:cNvSpPr>
            <a:spLocks noGrp="1"/>
          </p:cNvSpPr>
          <p:nvPr>
            <p:ph idx="1"/>
          </p:nvPr>
        </p:nvSpPr>
        <p:spPr/>
        <p:txBody>
          <a:bodyPr>
            <a:normAutofit lnSpcReduction="10000"/>
          </a:bodyPr>
          <a:lstStyle/>
          <a:p>
            <a:pPr marL="0" indent="0">
              <a:buNone/>
            </a:pPr>
            <a:r>
              <a:rPr lang="en-US" dirty="0"/>
              <a:t>We review our performance data…</a:t>
            </a:r>
          </a:p>
          <a:p>
            <a:pPr marL="0" indent="0">
              <a:buNone/>
            </a:pPr>
            <a:r>
              <a:rPr lang="en-US" sz="2400" dirty="0"/>
              <a:t>(Select which answer is most applicable)</a:t>
            </a:r>
          </a:p>
          <a:p>
            <a:pPr marL="0" indent="0">
              <a:buNone/>
            </a:pPr>
            <a:endParaRPr lang="en-US" sz="2400" dirty="0"/>
          </a:p>
          <a:p>
            <a:pPr>
              <a:buFont typeface="Wingdings" panose="05000000000000000000" pitchFamily="2" charset="2"/>
              <a:buChar char="q"/>
            </a:pPr>
            <a:r>
              <a:rPr lang="en-US" dirty="0"/>
              <a:t> Every day</a:t>
            </a:r>
          </a:p>
          <a:p>
            <a:pPr>
              <a:buFont typeface="Wingdings" panose="05000000000000000000" pitchFamily="2" charset="2"/>
              <a:buChar char="q"/>
            </a:pPr>
            <a:r>
              <a:rPr lang="en-US" dirty="0"/>
              <a:t> Every other week</a:t>
            </a:r>
          </a:p>
          <a:p>
            <a:pPr>
              <a:buFont typeface="Wingdings" panose="05000000000000000000" pitchFamily="2" charset="2"/>
              <a:buChar char="q"/>
            </a:pPr>
            <a:r>
              <a:rPr lang="en-US" dirty="0"/>
              <a:t> Every month</a:t>
            </a:r>
          </a:p>
          <a:p>
            <a:pPr>
              <a:buFont typeface="Wingdings" panose="05000000000000000000" pitchFamily="2" charset="2"/>
              <a:buChar char="q"/>
            </a:pPr>
            <a:r>
              <a:rPr lang="en-US" dirty="0"/>
              <a:t> Quarterly </a:t>
            </a:r>
          </a:p>
          <a:p>
            <a:pPr>
              <a:buFont typeface="Wingdings" panose="05000000000000000000" pitchFamily="2" charset="2"/>
              <a:buChar char="q"/>
            </a:pPr>
            <a:r>
              <a:rPr lang="en-US" dirty="0"/>
              <a:t> Never</a:t>
            </a:r>
          </a:p>
        </p:txBody>
      </p:sp>
    </p:spTree>
    <p:extLst>
      <p:ext uri="{BB962C8B-B14F-4D97-AF65-F5344CB8AC3E}">
        <p14:creationId xmlns:p14="http://schemas.microsoft.com/office/powerpoint/2010/main" val="178020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srgbClr val="124D95">
                  <a:lumMod val="40000"/>
                  <a:lumOff val="6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61928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Performance Data Progress Indicator Tool</a:t>
            </a:r>
          </a:p>
        </p:txBody>
      </p:sp>
      <p:sp>
        <p:nvSpPr>
          <p:cNvPr id="7" name="Text Placeholder 6"/>
          <p:cNvSpPr>
            <a:spLocks noGrp="1"/>
          </p:cNvSpPr>
          <p:nvPr>
            <p:ph type="body" idx="1"/>
          </p:nvPr>
        </p:nvSpPr>
        <p:spPr>
          <a:xfrm>
            <a:off x="623888" y="4017964"/>
            <a:ext cx="7863840" cy="1912936"/>
          </a:xfrm>
        </p:spPr>
        <p:txBody>
          <a:bodyPr/>
          <a:lstStyle/>
          <a:p>
            <a:r>
              <a:rPr lang="en-US" dirty="0"/>
              <a:t>Sample Template for Analyzing Your Data</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15</a:t>
            </a:fld>
            <a:endParaRPr lang="en-US" dirty="0"/>
          </a:p>
        </p:txBody>
      </p:sp>
    </p:spTree>
    <p:extLst>
      <p:ext uri="{BB962C8B-B14F-4D97-AF65-F5344CB8AC3E}">
        <p14:creationId xmlns:p14="http://schemas.microsoft.com/office/powerpoint/2010/main" val="4029306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12580" cy="625474"/>
          </a:xfrm>
        </p:spPr>
        <p:txBody>
          <a:bodyPr/>
          <a:lstStyle/>
          <a:p>
            <a:pPr algn="ctr"/>
            <a:r>
              <a:rPr lang="en-US" dirty="0"/>
              <a:t>Performance Data Progress Indicator Tool</a:t>
            </a:r>
          </a:p>
        </p:txBody>
      </p:sp>
      <p:sp>
        <p:nvSpPr>
          <p:cNvPr id="3" name="Content Placeholder 2"/>
          <p:cNvSpPr>
            <a:spLocks noGrp="1"/>
          </p:cNvSpPr>
          <p:nvPr>
            <p:ph idx="1"/>
          </p:nvPr>
        </p:nvSpPr>
        <p:spPr>
          <a:xfrm>
            <a:off x="469900" y="1257300"/>
            <a:ext cx="8114030" cy="4978399"/>
          </a:xfrm>
        </p:spPr>
        <p:txBody>
          <a:bodyPr/>
          <a:lstStyle/>
          <a:p>
            <a:pPr>
              <a:lnSpc>
                <a:spcPct val="150000"/>
              </a:lnSpc>
            </a:pPr>
            <a:r>
              <a:rPr lang="en-US" dirty="0"/>
              <a:t>Using spreadsheet software, including MS Excel and others, you can track your progress towards outcomes targets, and/or internally set targets.</a:t>
            </a:r>
          </a:p>
          <a:p>
            <a:pPr>
              <a:lnSpc>
                <a:spcPct val="150000"/>
              </a:lnSpc>
            </a:pPr>
            <a:r>
              <a:rPr lang="en-US" dirty="0"/>
              <a:t>The following resource is an example of a performance data indicator tool that can help you track progress, and inform data-driven decision-making.</a:t>
            </a:r>
          </a:p>
          <a:p>
            <a:pPr>
              <a:lnSpc>
                <a:spcPct val="150000"/>
              </a:lnSpc>
            </a:pPr>
            <a:endParaRPr lang="en-US" dirty="0"/>
          </a:p>
        </p:txBody>
      </p:sp>
    </p:spTree>
    <p:extLst>
      <p:ext uri="{BB962C8B-B14F-4D97-AF65-F5344CB8AC3E}">
        <p14:creationId xmlns:p14="http://schemas.microsoft.com/office/powerpoint/2010/main" val="238754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52400" y="73458"/>
            <a:ext cx="9245600" cy="498042"/>
          </a:xfrm>
        </p:spPr>
        <p:txBody>
          <a:bodyPr>
            <a:noAutofit/>
          </a:bodyPr>
          <a:lstStyle/>
          <a:p>
            <a:pPr>
              <a:lnSpc>
                <a:spcPct val="150000"/>
              </a:lnSpc>
            </a:pPr>
            <a:r>
              <a:rPr lang="en-US" sz="2400" dirty="0"/>
              <a:t>Enter outcomes targets and results to date…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616"/>
          <a:stretch/>
        </p:blipFill>
        <p:spPr>
          <a:xfrm>
            <a:off x="152400" y="791737"/>
            <a:ext cx="8785967" cy="5430644"/>
          </a:xfrm>
          <a:prstGeom prst="rect">
            <a:avLst/>
          </a:prstGeom>
          <a:ln w="9525">
            <a:solidFill>
              <a:schemeClr val="accent6"/>
            </a:solidFill>
          </a:ln>
        </p:spPr>
      </p:pic>
    </p:spTree>
    <p:extLst>
      <p:ext uri="{BB962C8B-B14F-4D97-AF65-F5344CB8AC3E}">
        <p14:creationId xmlns:p14="http://schemas.microsoft.com/office/powerpoint/2010/main" val="3368598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7173" t="13696" r="18057" b="12399"/>
          <a:stretch/>
        </p:blipFill>
        <p:spPr>
          <a:xfrm>
            <a:off x="266700" y="546100"/>
            <a:ext cx="8610600" cy="5778500"/>
          </a:xfrm>
          <a:prstGeom prst="rect">
            <a:avLst/>
          </a:prstGeom>
          <a:ln>
            <a:solidFill>
              <a:schemeClr val="accent6"/>
            </a:solidFill>
          </a:ln>
        </p:spPr>
      </p:pic>
      <p:sp>
        <p:nvSpPr>
          <p:cNvPr id="8" name="Title 1"/>
          <p:cNvSpPr>
            <a:spLocks noGrp="1"/>
          </p:cNvSpPr>
          <p:nvPr>
            <p:ph type="title"/>
          </p:nvPr>
        </p:nvSpPr>
        <p:spPr>
          <a:xfrm>
            <a:off x="2349500" y="-12700"/>
            <a:ext cx="6781800" cy="574242"/>
          </a:xfrm>
        </p:spPr>
        <p:txBody>
          <a:bodyPr>
            <a:noAutofit/>
          </a:bodyPr>
          <a:lstStyle/>
          <a:p>
            <a:pPr>
              <a:lnSpc>
                <a:spcPct val="150000"/>
              </a:lnSpc>
            </a:pPr>
            <a:r>
              <a:rPr lang="en-US" sz="2400" dirty="0"/>
              <a:t>…and see your performance data visualized.</a:t>
            </a:r>
          </a:p>
        </p:txBody>
      </p:sp>
    </p:spTree>
    <p:extLst>
      <p:ext uri="{BB962C8B-B14F-4D97-AF65-F5344CB8AC3E}">
        <p14:creationId xmlns:p14="http://schemas.microsoft.com/office/powerpoint/2010/main" val="3025037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030" y="3393643"/>
            <a:ext cx="8586470" cy="3032557"/>
          </a:xfrm>
        </p:spPr>
        <p:txBody>
          <a:bodyPr>
            <a:normAutofit fontScale="62500" lnSpcReduction="20000"/>
          </a:bodyPr>
          <a:lstStyle/>
          <a:p>
            <a:pPr>
              <a:lnSpc>
                <a:spcPct val="120000"/>
              </a:lnSpc>
            </a:pPr>
            <a:r>
              <a:rPr lang="en-US" sz="2900" dirty="0"/>
              <a:t>Participant Progression</a:t>
            </a:r>
          </a:p>
          <a:p>
            <a:pPr marL="411480" lvl="1" indent="0">
              <a:lnSpc>
                <a:spcPct val="120000"/>
              </a:lnSpc>
              <a:buNone/>
            </a:pPr>
            <a:r>
              <a:rPr lang="en-US" sz="2900" dirty="0">
                <a:solidFill>
                  <a:schemeClr val="tx1"/>
                </a:solidFill>
              </a:rPr>
              <a:t>The Participant Progression Chart shows the number of people that have achieved each type of grant-funded service in blue, and the number of additional participants needed to reach the target goals of the grant as indicated in the grant Statement of Work (SOW).  </a:t>
            </a:r>
          </a:p>
          <a:p>
            <a:pPr>
              <a:lnSpc>
                <a:spcPct val="120000"/>
              </a:lnSpc>
            </a:pPr>
            <a:r>
              <a:rPr lang="en-US" sz="2900" dirty="0"/>
              <a:t>Target Populations</a:t>
            </a:r>
          </a:p>
          <a:p>
            <a:pPr marL="411480" lvl="1" indent="0">
              <a:lnSpc>
                <a:spcPct val="120000"/>
              </a:lnSpc>
              <a:buNone/>
            </a:pPr>
            <a:r>
              <a:rPr lang="en-US" sz="2900" dirty="0">
                <a:solidFill>
                  <a:schemeClr val="tx1"/>
                </a:solidFill>
              </a:rPr>
              <a:t>The two columns on the right measures outcomes for target populations. Participants in each group are in blue, and the remaining number of participants needed to reach the target goal are in green. </a:t>
            </a:r>
          </a:p>
          <a:p>
            <a:pPr>
              <a:lnSpc>
                <a:spcPct val="120000"/>
              </a:lnSpc>
            </a:pPr>
            <a:endParaRPr lang="en-US" dirty="0"/>
          </a:p>
        </p:txBody>
      </p:sp>
      <p:sp>
        <p:nvSpPr>
          <p:cNvPr id="5" name="Title 1"/>
          <p:cNvSpPr>
            <a:spLocks noGrp="1"/>
          </p:cNvSpPr>
          <p:nvPr>
            <p:ph type="title"/>
          </p:nvPr>
        </p:nvSpPr>
        <p:spPr>
          <a:xfrm>
            <a:off x="341630" y="63500"/>
            <a:ext cx="7637780" cy="574242"/>
          </a:xfrm>
        </p:spPr>
        <p:txBody>
          <a:bodyPr>
            <a:noAutofit/>
          </a:bodyPr>
          <a:lstStyle/>
          <a:p>
            <a:pPr>
              <a:lnSpc>
                <a:spcPct val="150000"/>
              </a:lnSpc>
            </a:pPr>
            <a:r>
              <a:rPr lang="en-US" sz="2800" dirty="0"/>
              <a:t>Output 1: Outcome Progression Charts</a:t>
            </a:r>
          </a:p>
        </p:txBody>
      </p:sp>
      <p:pic>
        <p:nvPicPr>
          <p:cNvPr id="6" name="Picture 5"/>
          <p:cNvPicPr>
            <a:picLocks noChangeAspect="1"/>
          </p:cNvPicPr>
          <p:nvPr/>
        </p:nvPicPr>
        <p:blipFill rotWithShape="1">
          <a:blip r:embed="rId3"/>
          <a:srcRect l="8387" t="16706" r="20261" b="52137"/>
          <a:stretch/>
        </p:blipFill>
        <p:spPr>
          <a:xfrm>
            <a:off x="367030" y="650442"/>
            <a:ext cx="8216900" cy="2628901"/>
          </a:xfrm>
          <a:prstGeom prst="rect">
            <a:avLst/>
          </a:prstGeom>
          <a:ln w="38100">
            <a:solidFill>
              <a:srgbClr val="FF0000"/>
            </a:solidFill>
          </a:ln>
        </p:spPr>
      </p:pic>
    </p:spTree>
    <p:extLst>
      <p:ext uri="{BB962C8B-B14F-4D97-AF65-F5344CB8AC3E}">
        <p14:creationId xmlns:p14="http://schemas.microsoft.com/office/powerpoint/2010/main" val="16694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217"/>
            <a:ext cx="7955280" cy="1051560"/>
          </a:xfrm>
        </p:spPr>
        <p:txBody>
          <a:bodyPr/>
          <a:lstStyle/>
          <a:p>
            <a:r>
              <a:rPr lang="en-US" dirty="0"/>
              <a:t>Polling Question</a:t>
            </a:r>
          </a:p>
        </p:txBody>
      </p:sp>
      <p:sp>
        <p:nvSpPr>
          <p:cNvPr id="3" name="Content Placeholder 2"/>
          <p:cNvSpPr>
            <a:spLocks noGrp="1"/>
          </p:cNvSpPr>
          <p:nvPr>
            <p:ph idx="1"/>
          </p:nvPr>
        </p:nvSpPr>
        <p:spPr>
          <a:xfrm>
            <a:off x="457200" y="1209470"/>
            <a:ext cx="7472598" cy="4654617"/>
          </a:xfrm>
        </p:spPr>
        <p:txBody>
          <a:bodyPr>
            <a:noAutofit/>
          </a:bodyPr>
          <a:lstStyle/>
          <a:p>
            <a:pPr>
              <a:buNone/>
            </a:pPr>
            <a:r>
              <a:rPr lang="en-US" sz="2000" b="1" dirty="0"/>
              <a:t>Polling Question # 1</a:t>
            </a:r>
            <a:endParaRPr lang="en-US" sz="2000" dirty="0"/>
          </a:p>
          <a:p>
            <a:pPr>
              <a:buFont typeface="Arial" panose="020B0604020202020204" pitchFamily="34" charset="0"/>
              <a:buChar char="•"/>
            </a:pPr>
            <a:r>
              <a:rPr lang="en-US" sz="2000" dirty="0"/>
              <a:t>Let’s get to know who is on the call today. Using the poll, select the role that you play in your H-1B </a:t>
            </a:r>
            <a:r>
              <a:rPr lang="en-US" sz="2000" dirty="0" err="1"/>
              <a:t>TechHire</a:t>
            </a:r>
            <a:r>
              <a:rPr lang="en-US" sz="2000" dirty="0"/>
              <a:t> grant. </a:t>
            </a:r>
          </a:p>
          <a:p>
            <a:pPr>
              <a:buFont typeface="Arial" panose="020B0604020202020204" pitchFamily="34" charset="0"/>
              <a:buChar char="•"/>
            </a:pPr>
            <a:r>
              <a:rPr lang="en-US" sz="2000" dirty="0"/>
              <a:t>For this grant initiative I am the:</a:t>
            </a:r>
          </a:p>
          <a:p>
            <a:pPr lvl="1">
              <a:buFont typeface="Wingdings" pitchFamily="2" charset="2"/>
              <a:buChar char="q"/>
            </a:pPr>
            <a:r>
              <a:rPr lang="en-US" sz="1800" dirty="0"/>
              <a:t>Authorized Representative</a:t>
            </a:r>
          </a:p>
          <a:p>
            <a:pPr lvl="1">
              <a:buFont typeface="Wingdings" pitchFamily="2" charset="2"/>
              <a:buChar char="q"/>
            </a:pPr>
            <a:r>
              <a:rPr lang="en-US" sz="1800" dirty="0"/>
              <a:t>Program Director/Manager</a:t>
            </a:r>
          </a:p>
          <a:p>
            <a:pPr lvl="1">
              <a:buFont typeface="Wingdings" pitchFamily="2" charset="2"/>
              <a:buChar char="q"/>
            </a:pPr>
            <a:r>
              <a:rPr lang="en-US" sz="1800" dirty="0"/>
              <a:t>IT/Data Manager or staff</a:t>
            </a:r>
          </a:p>
          <a:p>
            <a:pPr lvl="1">
              <a:buFont typeface="Wingdings" pitchFamily="2" charset="2"/>
              <a:buChar char="q"/>
            </a:pPr>
            <a:r>
              <a:rPr lang="en-US" sz="1800" dirty="0"/>
              <a:t>Training Partner</a:t>
            </a:r>
          </a:p>
          <a:p>
            <a:pPr lvl="1">
              <a:buFont typeface="Wingdings" pitchFamily="2" charset="2"/>
              <a:buChar char="q"/>
            </a:pPr>
            <a:r>
              <a:rPr lang="en-US" sz="1800" dirty="0"/>
              <a:t>Employer Partner</a:t>
            </a:r>
          </a:p>
          <a:p>
            <a:pPr lvl="1">
              <a:buFont typeface="Wingdings" pitchFamily="2" charset="2"/>
              <a:buChar char="q"/>
            </a:pPr>
            <a:r>
              <a:rPr lang="en-US" sz="1800" dirty="0"/>
              <a:t>Service Provider</a:t>
            </a:r>
          </a:p>
          <a:p>
            <a:pPr lvl="1">
              <a:buFont typeface="Wingdings" pitchFamily="2" charset="2"/>
              <a:buChar char="q"/>
            </a:pPr>
            <a:r>
              <a:rPr lang="en-US" sz="1800" dirty="0"/>
              <a:t>Other (case manager, job developer or employment   specialist)</a:t>
            </a:r>
          </a:p>
        </p:txBody>
      </p:sp>
    </p:spTree>
    <p:extLst>
      <p:ext uri="{BB962C8B-B14F-4D97-AF65-F5344CB8AC3E}">
        <p14:creationId xmlns:p14="http://schemas.microsoft.com/office/powerpoint/2010/main" val="1933042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7962" y="0"/>
            <a:ext cx="8816038" cy="641986"/>
          </a:xfrm>
        </p:spPr>
        <p:txBody>
          <a:bodyPr>
            <a:noAutofit/>
          </a:bodyPr>
          <a:lstStyle/>
          <a:p>
            <a:pPr>
              <a:lnSpc>
                <a:spcPct val="150000"/>
              </a:lnSpc>
            </a:pPr>
            <a:r>
              <a:rPr lang="en-US" sz="2800" dirty="0"/>
              <a:t>Output 2: Process Indicator Table</a:t>
            </a:r>
          </a:p>
        </p:txBody>
      </p:sp>
      <p:pic>
        <p:nvPicPr>
          <p:cNvPr id="4" name="Picture 3"/>
          <p:cNvPicPr>
            <a:picLocks noChangeAspect="1"/>
          </p:cNvPicPr>
          <p:nvPr/>
        </p:nvPicPr>
        <p:blipFill rotWithShape="1">
          <a:blip r:embed="rId3"/>
          <a:srcRect l="8276" t="47712" r="30727" b="40731"/>
          <a:stretch/>
        </p:blipFill>
        <p:spPr>
          <a:xfrm>
            <a:off x="353362" y="641986"/>
            <a:ext cx="8488076" cy="1771014"/>
          </a:xfrm>
          <a:prstGeom prst="rect">
            <a:avLst/>
          </a:prstGeom>
          <a:ln w="38100">
            <a:solidFill>
              <a:srgbClr val="FF0000"/>
            </a:solidFill>
          </a:ln>
        </p:spPr>
      </p:pic>
      <p:sp>
        <p:nvSpPr>
          <p:cNvPr id="6" name="Content Placeholder 2"/>
          <p:cNvSpPr txBox="1">
            <a:spLocks/>
          </p:cNvSpPr>
          <p:nvPr/>
        </p:nvSpPr>
        <p:spPr>
          <a:xfrm>
            <a:off x="327962" y="2603500"/>
            <a:ext cx="8488076" cy="3860800"/>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50" dirty="0"/>
              <a:t>Process Indicators are used to measure outcomes for the number of participants that Complete Training after Starting Training and Obtained Credential after Completing Training.</a:t>
            </a:r>
          </a:p>
          <a:p>
            <a:pPr>
              <a:lnSpc>
                <a:spcPct val="100000"/>
              </a:lnSpc>
              <a:spcBef>
                <a:spcPts val="0"/>
              </a:spcBef>
            </a:pPr>
            <a:endParaRPr lang="en-US" sz="1000" dirty="0"/>
          </a:p>
          <a:p>
            <a:pPr>
              <a:lnSpc>
                <a:spcPct val="100000"/>
              </a:lnSpc>
              <a:spcBef>
                <a:spcPts val="0"/>
              </a:spcBef>
            </a:pPr>
            <a:r>
              <a:rPr lang="en-US" sz="1750" dirty="0"/>
              <a:t>Current Ratio vs. Target Ratio: For each of the indicators, two ratios are provided: </a:t>
            </a:r>
          </a:p>
          <a:p>
            <a:pPr>
              <a:lnSpc>
                <a:spcPct val="100000"/>
              </a:lnSpc>
              <a:spcBef>
                <a:spcPts val="0"/>
              </a:spcBef>
            </a:pPr>
            <a:endParaRPr lang="en-US" sz="1000" dirty="0"/>
          </a:p>
          <a:p>
            <a:pPr lvl="1">
              <a:lnSpc>
                <a:spcPct val="100000"/>
              </a:lnSpc>
              <a:spcBef>
                <a:spcPts val="0"/>
              </a:spcBef>
            </a:pPr>
            <a:r>
              <a:rPr lang="en-US" sz="1750" dirty="0">
                <a:solidFill>
                  <a:schemeClr val="tx1"/>
                </a:solidFill>
              </a:rPr>
              <a:t>The first is titled the “Current Ratio” and represents the percent of participants that have successfully moved from the first service listed to the second (for example, from starting training to completing training). </a:t>
            </a:r>
          </a:p>
          <a:p>
            <a:pPr lvl="1">
              <a:lnSpc>
                <a:spcPct val="100000"/>
              </a:lnSpc>
              <a:spcBef>
                <a:spcPts val="0"/>
              </a:spcBef>
            </a:pPr>
            <a:endParaRPr lang="en-US" sz="1000" dirty="0">
              <a:solidFill>
                <a:schemeClr val="tx1"/>
              </a:solidFill>
            </a:endParaRPr>
          </a:p>
          <a:p>
            <a:pPr lvl="1">
              <a:lnSpc>
                <a:spcPct val="100000"/>
              </a:lnSpc>
              <a:spcBef>
                <a:spcPts val="0"/>
              </a:spcBef>
            </a:pPr>
            <a:r>
              <a:rPr lang="en-US" sz="1750" dirty="0">
                <a:solidFill>
                  <a:schemeClr val="tx1"/>
                </a:solidFill>
              </a:rPr>
              <a:t>The second is titled the “Target Ratio” and represents the percent of participants who were targeted in the grant’s SOW, or the grantee’s internal records, to successfully move from the first service listed to the second.</a:t>
            </a:r>
          </a:p>
        </p:txBody>
      </p:sp>
    </p:spTree>
    <p:extLst>
      <p:ext uri="{BB962C8B-B14F-4D97-AF65-F5344CB8AC3E}">
        <p14:creationId xmlns:p14="http://schemas.microsoft.com/office/powerpoint/2010/main" val="134805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fade">
                                      <p:cBhvr>
                                        <p:cTn id="1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480" y="3429000"/>
            <a:ext cx="8783320" cy="3149600"/>
          </a:xfrm>
        </p:spPr>
        <p:txBody>
          <a:bodyPr>
            <a:noAutofit/>
          </a:bodyPr>
          <a:lstStyle/>
          <a:p>
            <a:pPr>
              <a:lnSpc>
                <a:spcPct val="100000"/>
              </a:lnSpc>
              <a:spcBef>
                <a:spcPts val="0"/>
              </a:spcBef>
            </a:pPr>
            <a:r>
              <a:rPr lang="en-US" sz="1900" dirty="0"/>
              <a:t>The first of three charts at the bottom compares the percentage of participants who complete training both with and without receiving a credential.  </a:t>
            </a:r>
          </a:p>
          <a:p>
            <a:pPr>
              <a:lnSpc>
                <a:spcPct val="100000"/>
              </a:lnSpc>
              <a:spcBef>
                <a:spcPts val="0"/>
              </a:spcBef>
            </a:pPr>
            <a:endParaRPr lang="en-US" sz="1000" dirty="0"/>
          </a:p>
          <a:p>
            <a:pPr>
              <a:lnSpc>
                <a:spcPct val="100000"/>
              </a:lnSpc>
              <a:spcBef>
                <a:spcPts val="0"/>
              </a:spcBef>
            </a:pPr>
            <a:r>
              <a:rPr lang="en-US" sz="1900" dirty="0"/>
              <a:t>The second chart compares the number of participants who are employed workers at the start of the program and advanced to new position.  </a:t>
            </a:r>
          </a:p>
          <a:p>
            <a:pPr>
              <a:lnSpc>
                <a:spcPct val="100000"/>
              </a:lnSpc>
              <a:spcBef>
                <a:spcPts val="0"/>
              </a:spcBef>
            </a:pPr>
            <a:endParaRPr lang="en-US" sz="1000" dirty="0"/>
          </a:p>
          <a:p>
            <a:pPr>
              <a:lnSpc>
                <a:spcPct val="100000"/>
              </a:lnSpc>
              <a:spcBef>
                <a:spcPts val="0"/>
              </a:spcBef>
            </a:pPr>
            <a:r>
              <a:rPr lang="en-US" sz="1900" dirty="0"/>
              <a:t>The third chart compares the number of participants that were unemployed when they entered the program and subsequently obtained employment.  Grantees can also use these chart formats to track progress against other targets set internally.</a:t>
            </a:r>
          </a:p>
        </p:txBody>
      </p:sp>
      <p:sp>
        <p:nvSpPr>
          <p:cNvPr id="5" name="Title 1"/>
          <p:cNvSpPr>
            <a:spLocks noGrp="1"/>
          </p:cNvSpPr>
          <p:nvPr>
            <p:ph type="title"/>
          </p:nvPr>
        </p:nvSpPr>
        <p:spPr>
          <a:xfrm>
            <a:off x="260350" y="63500"/>
            <a:ext cx="8717280" cy="464186"/>
          </a:xfrm>
        </p:spPr>
        <p:txBody>
          <a:bodyPr>
            <a:noAutofit/>
          </a:bodyPr>
          <a:lstStyle/>
          <a:p>
            <a:pPr>
              <a:lnSpc>
                <a:spcPct val="150000"/>
              </a:lnSpc>
            </a:pPr>
            <a:r>
              <a:rPr lang="en-US" sz="2100" dirty="0"/>
              <a:t>Output 3: Credential Attainment and Employment Outcomes Chart</a:t>
            </a:r>
          </a:p>
        </p:txBody>
      </p:sp>
      <p:pic>
        <p:nvPicPr>
          <p:cNvPr id="4" name="Picture 3"/>
          <p:cNvPicPr>
            <a:picLocks noChangeAspect="1"/>
          </p:cNvPicPr>
          <p:nvPr/>
        </p:nvPicPr>
        <p:blipFill rotWithShape="1">
          <a:blip r:embed="rId3"/>
          <a:srcRect l="8458" t="59562" r="20126" b="11906"/>
          <a:stretch/>
        </p:blipFill>
        <p:spPr>
          <a:xfrm>
            <a:off x="182880" y="629286"/>
            <a:ext cx="8717280" cy="2743489"/>
          </a:xfrm>
          <a:prstGeom prst="rect">
            <a:avLst/>
          </a:prstGeom>
          <a:ln w="38100">
            <a:solidFill>
              <a:srgbClr val="FF0000"/>
            </a:solidFill>
          </a:ln>
        </p:spPr>
      </p:pic>
    </p:spTree>
    <p:extLst>
      <p:ext uri="{BB962C8B-B14F-4D97-AF65-F5344CB8AC3E}">
        <p14:creationId xmlns:p14="http://schemas.microsoft.com/office/powerpoint/2010/main" val="75838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srgbClr val="124D95">
                  <a:lumMod val="40000"/>
                  <a:lumOff val="6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7910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Polling Question #3</a:t>
            </a:r>
          </a:p>
        </p:txBody>
      </p:sp>
      <p:sp>
        <p:nvSpPr>
          <p:cNvPr id="3" name="Content Placeholder 2"/>
          <p:cNvSpPr>
            <a:spLocks noGrp="1"/>
          </p:cNvSpPr>
          <p:nvPr>
            <p:ph idx="1"/>
          </p:nvPr>
        </p:nvSpPr>
        <p:spPr>
          <a:xfrm>
            <a:off x="939114" y="2118732"/>
            <a:ext cx="7364627" cy="4259765"/>
          </a:xfrm>
        </p:spPr>
        <p:txBody>
          <a:bodyPr>
            <a:normAutofit/>
          </a:bodyPr>
          <a:lstStyle/>
          <a:p>
            <a:pPr marL="0" indent="0">
              <a:buNone/>
            </a:pPr>
            <a:r>
              <a:rPr lang="en-US" sz="3200" b="1" dirty="0"/>
              <a:t>Do you use any tools to review and analyze your data? </a:t>
            </a:r>
          </a:p>
          <a:p>
            <a:pPr marL="0" indent="0">
              <a:buNone/>
            </a:pPr>
            <a:r>
              <a:rPr lang="en-US" sz="2000" dirty="0"/>
              <a:t>(Select which answer is most applicable)</a:t>
            </a:r>
          </a:p>
          <a:p>
            <a:pPr>
              <a:buFont typeface="Wingdings" panose="05000000000000000000" pitchFamily="2" charset="2"/>
              <a:buChar char="q"/>
            </a:pPr>
            <a:r>
              <a:rPr lang="en-US" dirty="0"/>
              <a:t>Yes, we use a proprietary tool customized to meet our needs. </a:t>
            </a:r>
          </a:p>
          <a:p>
            <a:pPr>
              <a:buFont typeface="Wingdings" panose="05000000000000000000" pitchFamily="2" charset="2"/>
              <a:buChar char="q"/>
            </a:pPr>
            <a:r>
              <a:rPr lang="en-US" dirty="0"/>
              <a:t>Yes, we use an Excel spreadsheet, and it works just fine.</a:t>
            </a:r>
          </a:p>
          <a:p>
            <a:pPr>
              <a:buFont typeface="Wingdings" panose="05000000000000000000" pitchFamily="2" charset="2"/>
              <a:buChar char="q"/>
            </a:pPr>
            <a:r>
              <a:rPr lang="en-US" dirty="0"/>
              <a:t>No, I’d like some help in tailoring something to meet our needs. </a:t>
            </a:r>
          </a:p>
        </p:txBody>
      </p:sp>
    </p:spTree>
    <p:extLst>
      <p:ext uri="{BB962C8B-B14F-4D97-AF65-F5344CB8AC3E}">
        <p14:creationId xmlns:p14="http://schemas.microsoft.com/office/powerpoint/2010/main" val="1700211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TechHire Grants</a:t>
            </a:r>
            <a:br>
              <a:rPr lang="en-US" dirty="0"/>
            </a:br>
            <a:r>
              <a:rPr lang="en-US" dirty="0"/>
              <a:t>Performance To Date</a:t>
            </a:r>
          </a:p>
        </p:txBody>
      </p:sp>
      <p:sp>
        <p:nvSpPr>
          <p:cNvPr id="7" name="Text Placeholder 6"/>
          <p:cNvSpPr>
            <a:spLocks noGrp="1"/>
          </p:cNvSpPr>
          <p:nvPr>
            <p:ph type="body" idx="1"/>
          </p:nvPr>
        </p:nvSpPr>
        <p:spPr>
          <a:xfrm>
            <a:off x="623888" y="4017964"/>
            <a:ext cx="7863840" cy="1912936"/>
          </a:xfrm>
        </p:spPr>
        <p:txBody>
          <a:bodyPr/>
          <a:lstStyle/>
          <a:p>
            <a:r>
              <a:rPr lang="en-US" dirty="0"/>
              <a:t>Cumulative Grant to Date Outcomes for the </a:t>
            </a:r>
          </a:p>
          <a:p>
            <a:r>
              <a:rPr lang="en-US" dirty="0"/>
              <a:t>Quarter Ending September 30, 2018</a:t>
            </a:r>
          </a:p>
          <a:p>
            <a:endParaRPr lang="en-US" dirty="0"/>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24</a:t>
            </a:fld>
            <a:endParaRPr lang="en-US" dirty="0"/>
          </a:p>
        </p:txBody>
      </p:sp>
    </p:spTree>
    <p:extLst>
      <p:ext uri="{BB962C8B-B14F-4D97-AF65-F5344CB8AC3E}">
        <p14:creationId xmlns:p14="http://schemas.microsoft.com/office/powerpoint/2010/main" val="2975510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9" y="163923"/>
            <a:ext cx="8691153" cy="1051560"/>
          </a:xfrm>
        </p:spPr>
        <p:txBody>
          <a:bodyPr anchor="ctr">
            <a:normAutofit/>
          </a:bodyPr>
          <a:lstStyle/>
          <a:p>
            <a:pPr algn="ctr"/>
            <a:r>
              <a:rPr lang="en-US" dirty="0"/>
              <a:t>TechHire Participants: National Aggregate Totals Q 9.30.18</a:t>
            </a:r>
            <a:endParaRPr lang="en-US" sz="360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68852270"/>
              </p:ext>
            </p:extLst>
          </p:nvPr>
        </p:nvGraphicFramePr>
        <p:xfrm>
          <a:off x="313508" y="1538867"/>
          <a:ext cx="4080071" cy="4817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3"/>
          <p:cNvGraphicFramePr>
            <a:graphicFrameLocks/>
          </p:cNvGraphicFramePr>
          <p:nvPr>
            <p:extLst>
              <p:ext uri="{D42A27DB-BD31-4B8C-83A1-F6EECF244321}">
                <p14:modId xmlns:p14="http://schemas.microsoft.com/office/powerpoint/2010/main" val="2495672975"/>
              </p:ext>
            </p:extLst>
          </p:nvPr>
        </p:nvGraphicFramePr>
        <p:xfrm>
          <a:off x="4659085" y="1538868"/>
          <a:ext cx="4187335" cy="48173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3336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0"/>
            <a:ext cx="8758017" cy="1138989"/>
          </a:xfrm>
        </p:spPr>
        <p:txBody>
          <a:bodyPr>
            <a:normAutofit fontScale="90000"/>
          </a:bodyPr>
          <a:lstStyle/>
          <a:p>
            <a:r>
              <a:rPr lang="en-US" dirty="0"/>
              <a:t>TechHire Grants – Quarter Ending 9.30.18</a:t>
            </a:r>
            <a:br>
              <a:rPr lang="en-US" dirty="0"/>
            </a:br>
            <a:r>
              <a:rPr lang="en-US" dirty="0"/>
              <a:t>Training and Program Completion Outcomes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87509068"/>
              </p:ext>
            </p:extLst>
          </p:nvPr>
        </p:nvGraphicFramePr>
        <p:xfrm>
          <a:off x="256674" y="1138988"/>
          <a:ext cx="8646694" cy="56074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4551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TechHire Grants – Quarter Ending 9.30.18</a:t>
            </a:r>
            <a:br>
              <a:rPr lang="en-US" dirty="0"/>
            </a:br>
            <a:r>
              <a:rPr lang="en-US" dirty="0"/>
              <a:t>Employment Placement Outcomes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6001812"/>
              </p:ext>
            </p:extLst>
          </p:nvPr>
        </p:nvGraphicFramePr>
        <p:xfrm>
          <a:off x="628650" y="1658551"/>
          <a:ext cx="7954963" cy="4406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168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582728"/>
          </a:xfrm>
        </p:spPr>
        <p:txBody>
          <a:bodyPr>
            <a:normAutofit/>
          </a:bodyPr>
          <a:lstStyle/>
          <a:p>
            <a:r>
              <a:rPr lang="en-US" sz="2800" dirty="0"/>
              <a:t>TechHire Grants Performance Outcomes</a:t>
            </a:r>
          </a:p>
        </p:txBody>
      </p:sp>
      <p:sp>
        <p:nvSpPr>
          <p:cNvPr id="3" name="Content Placeholder 2"/>
          <p:cNvSpPr>
            <a:spLocks noGrp="1"/>
          </p:cNvSpPr>
          <p:nvPr>
            <p:ph idx="1"/>
          </p:nvPr>
        </p:nvSpPr>
        <p:spPr>
          <a:xfrm>
            <a:off x="494000" y="2163761"/>
            <a:ext cx="7955280" cy="3904698"/>
          </a:xfrm>
        </p:spPr>
        <p:txBody>
          <a:bodyPr>
            <a:normAutofit fontScale="92500" lnSpcReduction="10000"/>
          </a:bodyPr>
          <a:lstStyle/>
          <a:p>
            <a:r>
              <a:rPr lang="en-US" sz="2400" dirty="0"/>
              <a:t>% QPR Outcome compared to cumulative to Year 3 Target Outcomes from Statement of Work (SOW)</a:t>
            </a:r>
          </a:p>
          <a:p>
            <a:r>
              <a:rPr lang="en-US" sz="2400" dirty="0"/>
              <a:t>Every grantee has different Year 3 Target Outcomes</a:t>
            </a:r>
          </a:p>
          <a:p>
            <a:r>
              <a:rPr lang="en-US" sz="2400" dirty="0"/>
              <a:t>Grantees are ranked from highest to lowest using their Began Training or Education % to their Year 3 Target Outcomes</a:t>
            </a:r>
          </a:p>
          <a:p>
            <a:r>
              <a:rPr lang="en-US" sz="2400" dirty="0"/>
              <a:t>This chart allows TechHire grantees to see where they stand in comparison to reaching their target outcomes</a:t>
            </a:r>
          </a:p>
          <a:p>
            <a:r>
              <a:rPr lang="en-US" sz="2400" b="1" i="1" dirty="0"/>
              <a:t>Program Completion Outcomes are low for a variety of reasons.</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28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06049589"/>
              </p:ext>
            </p:extLst>
          </p:nvPr>
        </p:nvGraphicFramePr>
        <p:xfrm>
          <a:off x="141349" y="947854"/>
          <a:ext cx="8822243" cy="1103630"/>
        </p:xfrm>
        <a:graphic>
          <a:graphicData uri="http://schemas.openxmlformats.org/drawingml/2006/table">
            <a:tbl>
              <a:tblPr firstRow="1" bandRow="1">
                <a:tableStyleId>{5C22544A-7EE6-4342-B048-85BDC9FD1C3A}</a:tableStyleId>
              </a:tblPr>
              <a:tblGrid>
                <a:gridCol w="4170033">
                  <a:extLst>
                    <a:ext uri="{9D8B030D-6E8A-4147-A177-3AD203B41FA5}">
                      <a16:colId xmlns:a16="http://schemas.microsoft.com/office/drawing/2014/main" val="2208807500"/>
                    </a:ext>
                  </a:extLst>
                </a:gridCol>
                <a:gridCol w="2438400">
                  <a:extLst>
                    <a:ext uri="{9D8B030D-6E8A-4147-A177-3AD203B41FA5}">
                      <a16:colId xmlns:a16="http://schemas.microsoft.com/office/drawing/2014/main" val="3839502271"/>
                    </a:ext>
                  </a:extLst>
                </a:gridCol>
                <a:gridCol w="2213810">
                  <a:extLst>
                    <a:ext uri="{9D8B030D-6E8A-4147-A177-3AD203B41FA5}">
                      <a16:colId xmlns:a16="http://schemas.microsoft.com/office/drawing/2014/main" val="3313167272"/>
                    </a:ext>
                  </a:extLst>
                </a:gridCol>
              </a:tblGrid>
              <a:tr h="849212">
                <a:tc>
                  <a:txBody>
                    <a:bodyPr/>
                    <a:lstStyle/>
                    <a:p>
                      <a:pPr algn="ctr" fontAlgn="b"/>
                      <a:r>
                        <a:rPr lang="en-US" sz="1800" b="1" i="0" u="none" strike="noStrike" dirty="0">
                          <a:solidFill>
                            <a:srgbClr val="000000"/>
                          </a:solidFill>
                          <a:effectLst/>
                          <a:latin typeface="Calibri" panose="020F0502020204030204" pitchFamily="34" charset="0"/>
                        </a:rPr>
                        <a:t>TechHire Grantee</a:t>
                      </a:r>
                    </a:p>
                  </a:txBody>
                  <a:tcPr marL="6350" marR="6350" marT="6350" marB="0" anchor="ctr">
                    <a:solidFill>
                      <a:schemeClr val="tx2">
                        <a:lumMod val="25000"/>
                        <a:lumOff val="75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Began Training</a:t>
                      </a:r>
                    </a:p>
                    <a:p>
                      <a:pPr algn="ctr" fontAlgn="b"/>
                      <a:r>
                        <a:rPr lang="en-US" sz="1800" b="1" i="0" u="none" strike="noStrike" dirty="0">
                          <a:solidFill>
                            <a:srgbClr val="000000"/>
                          </a:solidFill>
                          <a:effectLst/>
                          <a:latin typeface="Calibri" panose="020F0502020204030204" pitchFamily="34" charset="0"/>
                        </a:rPr>
                        <a:t>% to</a:t>
                      </a:r>
                      <a:r>
                        <a:rPr lang="en-US" sz="1800" b="1" i="0" u="none" strike="noStrike" baseline="0" dirty="0">
                          <a:solidFill>
                            <a:srgbClr val="000000"/>
                          </a:solidFill>
                          <a:effectLst/>
                          <a:latin typeface="Calibri" panose="020F0502020204030204" pitchFamily="34" charset="0"/>
                        </a:rPr>
                        <a:t> Target Outcomes (Year 3)</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tx2">
                        <a:lumMod val="25000"/>
                        <a:lumOff val="75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Number Completed Training Program</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 to</a:t>
                      </a:r>
                      <a:r>
                        <a:rPr lang="en-US" sz="1800" b="1" i="0" u="none" strike="noStrike" baseline="0" dirty="0">
                          <a:solidFill>
                            <a:srgbClr val="000000"/>
                          </a:solidFill>
                          <a:effectLst/>
                          <a:latin typeface="Calibri" panose="020F0502020204030204" pitchFamily="34" charset="0"/>
                        </a:rPr>
                        <a:t> Target Outcomes (Year 3)</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tx2">
                        <a:lumMod val="25000"/>
                        <a:lumOff val="75000"/>
                      </a:schemeClr>
                    </a:solidFill>
                  </a:tcPr>
                </a:tc>
                <a:extLst>
                  <a:ext uri="{0D108BD9-81ED-4DB2-BD59-A6C34878D82A}">
                    <a16:rowId xmlns:a16="http://schemas.microsoft.com/office/drawing/2014/main" val="690755834"/>
                  </a:ext>
                </a:extLst>
              </a:tr>
            </a:tbl>
          </a:graphicData>
        </a:graphic>
      </p:graphicFrame>
      <p:sp>
        <p:nvSpPr>
          <p:cNvPr id="6" name="Rectangle 5"/>
          <p:cNvSpPr/>
          <p:nvPr/>
        </p:nvSpPr>
        <p:spPr>
          <a:xfrm>
            <a:off x="2266470" y="5826793"/>
            <a:ext cx="4572000" cy="707886"/>
          </a:xfrm>
          <a:prstGeom prst="rect">
            <a:avLst/>
          </a:prstGeom>
          <a:solidFill>
            <a:schemeClr val="accent6">
              <a:lumMod val="20000"/>
              <a:lumOff val="80000"/>
            </a:schemeClr>
          </a:solidFill>
        </p:spPr>
        <p:txBody>
          <a:bodyPr>
            <a:spAutoFit/>
          </a:bodyPr>
          <a:lstStyle/>
          <a:p>
            <a:pPr algn="ctr">
              <a:defRPr sz="2000" b="1" i="0" u="none" strike="noStrike" kern="1200" spc="0" baseline="0">
                <a:solidFill>
                  <a:prstClr val="black">
                    <a:lumMod val="65000"/>
                    <a:lumOff val="35000"/>
                  </a:prstClr>
                </a:solidFill>
                <a:latin typeface="+mn-lt"/>
                <a:ea typeface="+mn-ea"/>
                <a:cs typeface="+mn-cs"/>
              </a:defRPr>
            </a:pPr>
            <a:r>
              <a:rPr lang="en-US" b="1" dirty="0"/>
              <a:t>Percentage Rate of Cumulative YR 3 Targets for Quarter Ending 9.30.18</a:t>
            </a:r>
          </a:p>
        </p:txBody>
      </p:sp>
    </p:spTree>
    <p:extLst>
      <p:ext uri="{BB962C8B-B14F-4D97-AF65-F5344CB8AC3E}">
        <p14:creationId xmlns:p14="http://schemas.microsoft.com/office/powerpoint/2010/main" val="3587081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717087"/>
              </p:ext>
            </p:extLst>
          </p:nvPr>
        </p:nvGraphicFramePr>
        <p:xfrm>
          <a:off x="0" y="2"/>
          <a:ext cx="9144000" cy="7081011"/>
        </p:xfrm>
        <a:graphic>
          <a:graphicData uri="http://schemas.openxmlformats.org/drawingml/2006/table">
            <a:tbl>
              <a:tblPr firstRow="1" bandRow="1">
                <a:tableStyleId>{5C22544A-7EE6-4342-B048-85BDC9FD1C3A}</a:tableStyleId>
              </a:tblPr>
              <a:tblGrid>
                <a:gridCol w="4322119">
                  <a:extLst>
                    <a:ext uri="{9D8B030D-6E8A-4147-A177-3AD203B41FA5}">
                      <a16:colId xmlns:a16="http://schemas.microsoft.com/office/drawing/2014/main" val="1834760138"/>
                    </a:ext>
                  </a:extLst>
                </a:gridCol>
                <a:gridCol w="2527331">
                  <a:extLst>
                    <a:ext uri="{9D8B030D-6E8A-4147-A177-3AD203B41FA5}">
                      <a16:colId xmlns:a16="http://schemas.microsoft.com/office/drawing/2014/main" val="1767805224"/>
                    </a:ext>
                  </a:extLst>
                </a:gridCol>
                <a:gridCol w="2294550">
                  <a:extLst>
                    <a:ext uri="{9D8B030D-6E8A-4147-A177-3AD203B41FA5}">
                      <a16:colId xmlns:a16="http://schemas.microsoft.com/office/drawing/2014/main" val="1094154956"/>
                    </a:ext>
                  </a:extLst>
                </a:gridCol>
              </a:tblGrid>
              <a:tr h="1233464">
                <a:tc>
                  <a:txBody>
                    <a:bodyPr/>
                    <a:lstStyle/>
                    <a:p>
                      <a:pPr algn="ctr" fontAlgn="b"/>
                      <a:r>
                        <a:rPr lang="en-US" sz="1800" b="1" i="0" u="none" strike="noStrike" dirty="0">
                          <a:solidFill>
                            <a:srgbClr val="000000"/>
                          </a:solidFill>
                          <a:effectLst/>
                          <a:latin typeface="Calibri" panose="020F0502020204030204" pitchFamily="34" charset="0"/>
                        </a:rPr>
                        <a:t>TechHire Grantee</a:t>
                      </a:r>
                    </a:p>
                  </a:txBody>
                  <a:tcPr marL="6350" marR="6350" marT="6350" marB="0" anchor="ctr">
                    <a:solidFill>
                      <a:schemeClr val="tx2">
                        <a:lumMod val="25000"/>
                        <a:lumOff val="75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Began Training</a:t>
                      </a:r>
                    </a:p>
                    <a:p>
                      <a:pPr algn="ctr" fontAlgn="b"/>
                      <a:r>
                        <a:rPr lang="en-US" sz="1800" b="1" i="0" u="none" strike="noStrike" dirty="0">
                          <a:solidFill>
                            <a:srgbClr val="000000"/>
                          </a:solidFill>
                          <a:effectLst/>
                          <a:latin typeface="Calibri" panose="020F0502020204030204" pitchFamily="34" charset="0"/>
                        </a:rPr>
                        <a:t>% to</a:t>
                      </a:r>
                      <a:r>
                        <a:rPr lang="en-US" sz="1800" b="1" i="0" u="none" strike="noStrike" baseline="0" dirty="0">
                          <a:solidFill>
                            <a:srgbClr val="000000"/>
                          </a:solidFill>
                          <a:effectLst/>
                          <a:latin typeface="Calibri" panose="020F0502020204030204" pitchFamily="34" charset="0"/>
                        </a:rPr>
                        <a:t> Target Outcomes (Year 3)</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tx2">
                        <a:lumMod val="25000"/>
                        <a:lumOff val="75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Number Completed Training Program</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 to</a:t>
                      </a:r>
                      <a:r>
                        <a:rPr lang="en-US" sz="1800" b="1" i="0" u="none" strike="noStrike" baseline="0" dirty="0">
                          <a:solidFill>
                            <a:srgbClr val="000000"/>
                          </a:solidFill>
                          <a:effectLst/>
                          <a:latin typeface="Calibri" panose="020F0502020204030204" pitchFamily="34" charset="0"/>
                        </a:rPr>
                        <a:t> Target Outcomes</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effectLst/>
                          <a:latin typeface="Calibri" panose="020F0502020204030204" pitchFamily="34" charset="0"/>
                        </a:rPr>
                        <a:t>(Year 3)</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tx2">
                        <a:lumMod val="25000"/>
                        <a:lumOff val="75000"/>
                      </a:schemeClr>
                    </a:solidFill>
                  </a:tcPr>
                </a:tc>
                <a:extLst>
                  <a:ext uri="{0D108BD9-81ED-4DB2-BD59-A6C34878D82A}">
                    <a16:rowId xmlns:a16="http://schemas.microsoft.com/office/drawing/2014/main" val="2299026489"/>
                  </a:ext>
                </a:extLst>
              </a:tr>
              <a:tr h="313689">
                <a:tc>
                  <a:txBody>
                    <a:bodyPr/>
                    <a:lstStyle/>
                    <a:p>
                      <a:pPr algn="l" fontAlgn="b"/>
                      <a:r>
                        <a:rPr lang="en-US" sz="1800" b="0" i="0" u="none" strike="noStrike" dirty="0" err="1">
                          <a:solidFill>
                            <a:srgbClr val="000000"/>
                          </a:solidFill>
                          <a:effectLst/>
                          <a:latin typeface="Calibri" panose="020F0502020204030204" pitchFamily="34" charset="0"/>
                        </a:rPr>
                        <a:t>Pellissippi</a:t>
                      </a:r>
                      <a:r>
                        <a:rPr lang="en-US" sz="1800" b="0" i="0" u="none" strike="noStrike" dirty="0">
                          <a:solidFill>
                            <a:srgbClr val="000000"/>
                          </a:solidFill>
                          <a:effectLst/>
                          <a:latin typeface="Calibri" panose="020F0502020204030204" pitchFamily="34" charset="0"/>
                        </a:rPr>
                        <a:t> State Community College</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202%</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27%</a:t>
                      </a:r>
                    </a:p>
                  </a:txBody>
                  <a:tcPr marL="6350" marR="6350" marT="6350" marB="0"/>
                </a:tc>
                <a:extLst>
                  <a:ext uri="{0D108BD9-81ED-4DB2-BD59-A6C34878D82A}">
                    <a16:rowId xmlns:a16="http://schemas.microsoft.com/office/drawing/2014/main" val="1165567790"/>
                  </a:ext>
                </a:extLst>
              </a:tr>
              <a:tr h="313689">
                <a:tc>
                  <a:txBody>
                    <a:bodyPr/>
                    <a:lstStyle/>
                    <a:p>
                      <a:pPr algn="l" fontAlgn="b"/>
                      <a:r>
                        <a:rPr lang="en-US" sz="1800" b="0" i="0" u="none" strike="noStrike" dirty="0">
                          <a:solidFill>
                            <a:srgbClr val="000000"/>
                          </a:solidFill>
                          <a:effectLst/>
                          <a:latin typeface="Calibri" panose="020F0502020204030204" pitchFamily="34" charset="0"/>
                        </a:rPr>
                        <a:t>Atlanta Technical College</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175%</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26%</a:t>
                      </a:r>
                    </a:p>
                  </a:txBody>
                  <a:tcPr marL="6350" marR="6350" marT="6350" marB="0"/>
                </a:tc>
                <a:extLst>
                  <a:ext uri="{0D108BD9-81ED-4DB2-BD59-A6C34878D82A}">
                    <a16:rowId xmlns:a16="http://schemas.microsoft.com/office/drawing/2014/main" val="3765479666"/>
                  </a:ext>
                </a:extLst>
              </a:tr>
              <a:tr h="313689">
                <a:tc>
                  <a:txBody>
                    <a:bodyPr/>
                    <a:lstStyle/>
                    <a:p>
                      <a:pPr algn="l" fontAlgn="b"/>
                      <a:r>
                        <a:rPr lang="en-US" sz="1800" b="0" i="0" u="none" strike="noStrike" dirty="0">
                          <a:solidFill>
                            <a:srgbClr val="000000"/>
                          </a:solidFill>
                          <a:effectLst/>
                          <a:latin typeface="Calibri" panose="020F0502020204030204" pitchFamily="34" charset="0"/>
                        </a:rPr>
                        <a:t>Miami Dade College</a:t>
                      </a:r>
                    </a:p>
                  </a:txBody>
                  <a:tcPr marL="6350" marR="6350" marT="6350" marB="0"/>
                </a:tc>
                <a:tc>
                  <a:txBody>
                    <a:bodyPr/>
                    <a:lstStyle/>
                    <a:p>
                      <a:pPr algn="r" fontAlgn="b"/>
                      <a:r>
                        <a:rPr lang="en-US" sz="1800" b="0" i="0" u="none" strike="noStrike">
                          <a:solidFill>
                            <a:srgbClr val="000000"/>
                          </a:solidFill>
                          <a:effectLst/>
                          <a:latin typeface="Calibri" panose="020F0502020204030204" pitchFamily="34" charset="0"/>
                        </a:rPr>
                        <a:t>116%</a:t>
                      </a:r>
                    </a:p>
                  </a:txBody>
                  <a:tcPr marL="6350" marR="6350" marT="6350" marB="0"/>
                </a:tc>
                <a:tc>
                  <a:txBody>
                    <a:bodyPr/>
                    <a:lstStyle/>
                    <a:p>
                      <a:pPr algn="r" fontAlgn="b"/>
                      <a:r>
                        <a:rPr lang="en-US" sz="1800" b="0" i="0" u="none" strike="noStrike">
                          <a:solidFill>
                            <a:srgbClr val="000000"/>
                          </a:solidFill>
                          <a:effectLst/>
                          <a:latin typeface="Calibri" panose="020F0502020204030204" pitchFamily="34" charset="0"/>
                        </a:rPr>
                        <a:t>117%</a:t>
                      </a:r>
                    </a:p>
                  </a:txBody>
                  <a:tcPr marL="6350" marR="6350" marT="6350" marB="0"/>
                </a:tc>
                <a:extLst>
                  <a:ext uri="{0D108BD9-81ED-4DB2-BD59-A6C34878D82A}">
                    <a16:rowId xmlns:a16="http://schemas.microsoft.com/office/drawing/2014/main" val="2675155172"/>
                  </a:ext>
                </a:extLst>
              </a:tr>
              <a:tr h="313689">
                <a:tc>
                  <a:txBody>
                    <a:bodyPr/>
                    <a:lstStyle/>
                    <a:p>
                      <a:pPr algn="l" fontAlgn="b"/>
                      <a:r>
                        <a:rPr lang="en-US" sz="1800" b="0" i="0" u="none" strike="noStrike" dirty="0">
                          <a:solidFill>
                            <a:srgbClr val="000000"/>
                          </a:solidFill>
                          <a:effectLst/>
                          <a:latin typeface="Calibri" panose="020F0502020204030204" pitchFamily="34" charset="0"/>
                        </a:rPr>
                        <a:t>Flying HIGH Inc.</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102%</a:t>
                      </a:r>
                    </a:p>
                  </a:txBody>
                  <a:tcPr marL="6350" marR="6350" marT="6350" marB="0"/>
                </a:tc>
                <a:tc>
                  <a:txBody>
                    <a:bodyPr/>
                    <a:lstStyle/>
                    <a:p>
                      <a:pPr algn="r" fontAlgn="b"/>
                      <a:r>
                        <a:rPr lang="en-US" sz="1800" b="0" i="0" u="none" strike="noStrike">
                          <a:solidFill>
                            <a:srgbClr val="000000"/>
                          </a:solidFill>
                          <a:effectLst/>
                          <a:latin typeface="Calibri" panose="020F0502020204030204" pitchFamily="34" charset="0"/>
                        </a:rPr>
                        <a:t>75%</a:t>
                      </a:r>
                    </a:p>
                  </a:txBody>
                  <a:tcPr marL="6350" marR="6350" marT="6350" marB="0"/>
                </a:tc>
                <a:extLst>
                  <a:ext uri="{0D108BD9-81ED-4DB2-BD59-A6C34878D82A}">
                    <a16:rowId xmlns:a16="http://schemas.microsoft.com/office/drawing/2014/main" val="1347745726"/>
                  </a:ext>
                </a:extLst>
              </a:tr>
              <a:tr h="313689">
                <a:tc>
                  <a:txBody>
                    <a:bodyPr/>
                    <a:lstStyle/>
                    <a:p>
                      <a:pPr algn="l" fontAlgn="b"/>
                      <a:r>
                        <a:rPr lang="en-US" sz="1800" b="0" i="0" u="none" strike="noStrike" dirty="0">
                          <a:solidFill>
                            <a:srgbClr val="000000"/>
                          </a:solidFill>
                          <a:effectLst/>
                          <a:latin typeface="Calibri" panose="020F0502020204030204" pitchFamily="34" charset="0"/>
                        </a:rPr>
                        <a:t>Daytona State College</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98%</a:t>
                      </a:r>
                    </a:p>
                  </a:txBody>
                  <a:tcPr marL="6350" marR="6350" marT="6350" marB="0"/>
                </a:tc>
                <a:tc>
                  <a:txBody>
                    <a:bodyPr/>
                    <a:lstStyle/>
                    <a:p>
                      <a:pPr algn="r" fontAlgn="b"/>
                      <a:r>
                        <a:rPr lang="en-US" sz="1800" b="0" i="0" u="none" strike="noStrike">
                          <a:solidFill>
                            <a:srgbClr val="000000"/>
                          </a:solidFill>
                          <a:effectLst/>
                          <a:latin typeface="Calibri" panose="020F0502020204030204" pitchFamily="34" charset="0"/>
                        </a:rPr>
                        <a:t>0%</a:t>
                      </a:r>
                    </a:p>
                  </a:txBody>
                  <a:tcPr marL="6350" marR="6350" marT="6350" marB="0"/>
                </a:tc>
                <a:extLst>
                  <a:ext uri="{0D108BD9-81ED-4DB2-BD59-A6C34878D82A}">
                    <a16:rowId xmlns:a16="http://schemas.microsoft.com/office/drawing/2014/main" val="1475816889"/>
                  </a:ext>
                </a:extLst>
              </a:tr>
              <a:tr h="620281">
                <a:tc>
                  <a:txBody>
                    <a:bodyPr/>
                    <a:lstStyle/>
                    <a:p>
                      <a:pPr algn="l" fontAlgn="b"/>
                      <a:r>
                        <a:rPr lang="en-US" sz="1800" b="0" i="0" u="none" strike="noStrike" dirty="0">
                          <a:solidFill>
                            <a:srgbClr val="000000"/>
                          </a:solidFill>
                          <a:effectLst/>
                          <a:latin typeface="Calibri" panose="020F0502020204030204" pitchFamily="34" charset="0"/>
                        </a:rPr>
                        <a:t>Tampa Bay Workforce Alliance, Inc. dba CareerSource Tampa Bay</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97%</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24%</a:t>
                      </a:r>
                    </a:p>
                  </a:txBody>
                  <a:tcPr marL="6350" marR="6350" marT="6350" marB="0"/>
                </a:tc>
                <a:extLst>
                  <a:ext uri="{0D108BD9-81ED-4DB2-BD59-A6C34878D82A}">
                    <a16:rowId xmlns:a16="http://schemas.microsoft.com/office/drawing/2014/main" val="3486273603"/>
                  </a:ext>
                </a:extLst>
              </a:tr>
              <a:tr h="313689">
                <a:tc>
                  <a:txBody>
                    <a:bodyPr/>
                    <a:lstStyle/>
                    <a:p>
                      <a:pPr algn="l" fontAlgn="b"/>
                      <a:r>
                        <a:rPr lang="en-US" sz="1800" b="0" i="0" u="none" strike="noStrike">
                          <a:solidFill>
                            <a:srgbClr val="000000"/>
                          </a:solidFill>
                          <a:effectLst/>
                          <a:latin typeface="Calibri" panose="020F0502020204030204" pitchFamily="34" charset="0"/>
                        </a:rPr>
                        <a:t>Chippewa Valley Technical College</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95%</a:t>
                      </a:r>
                    </a:p>
                  </a:txBody>
                  <a:tcPr marL="6350" marR="6350" marT="6350" marB="0"/>
                </a:tc>
                <a:tc>
                  <a:txBody>
                    <a:bodyPr/>
                    <a:lstStyle/>
                    <a:p>
                      <a:pPr algn="r" fontAlgn="b"/>
                      <a:r>
                        <a:rPr lang="en-US" sz="1800" b="0" i="0" u="none" strike="noStrike">
                          <a:solidFill>
                            <a:srgbClr val="000000"/>
                          </a:solidFill>
                          <a:effectLst/>
                          <a:latin typeface="Calibri" panose="020F0502020204030204" pitchFamily="34" charset="0"/>
                        </a:rPr>
                        <a:t>46%</a:t>
                      </a:r>
                    </a:p>
                  </a:txBody>
                  <a:tcPr marL="6350" marR="6350" marT="6350" marB="0"/>
                </a:tc>
                <a:extLst>
                  <a:ext uri="{0D108BD9-81ED-4DB2-BD59-A6C34878D82A}">
                    <a16:rowId xmlns:a16="http://schemas.microsoft.com/office/drawing/2014/main" val="3740564337"/>
                  </a:ext>
                </a:extLst>
              </a:tr>
              <a:tr h="313689">
                <a:tc>
                  <a:txBody>
                    <a:bodyPr/>
                    <a:lstStyle/>
                    <a:p>
                      <a:pPr algn="l" fontAlgn="b"/>
                      <a:r>
                        <a:rPr lang="en-US" sz="1800" b="0" i="0" u="none" strike="noStrike">
                          <a:solidFill>
                            <a:srgbClr val="000000"/>
                          </a:solidFill>
                          <a:effectLst/>
                          <a:latin typeface="Calibri" panose="020F0502020204030204" pitchFamily="34" charset="0"/>
                        </a:rPr>
                        <a:t>Everett Community College</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90%</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35%</a:t>
                      </a:r>
                    </a:p>
                  </a:txBody>
                  <a:tcPr marL="6350" marR="6350" marT="6350" marB="0"/>
                </a:tc>
                <a:extLst>
                  <a:ext uri="{0D108BD9-81ED-4DB2-BD59-A6C34878D82A}">
                    <a16:rowId xmlns:a16="http://schemas.microsoft.com/office/drawing/2014/main" val="1264447685"/>
                  </a:ext>
                </a:extLst>
              </a:tr>
              <a:tr h="313689">
                <a:tc>
                  <a:txBody>
                    <a:bodyPr/>
                    <a:lstStyle/>
                    <a:p>
                      <a:pPr algn="l" fontAlgn="b"/>
                      <a:r>
                        <a:rPr lang="en-US" sz="1800" b="0" i="0" u="none" strike="noStrike">
                          <a:solidFill>
                            <a:srgbClr val="000000"/>
                          </a:solidFill>
                          <a:effectLst/>
                          <a:latin typeface="Calibri" panose="020F0502020204030204" pitchFamily="34" charset="0"/>
                        </a:rPr>
                        <a:t>BridgeValley Community &amp; Technical College</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85%</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0%</a:t>
                      </a:r>
                    </a:p>
                  </a:txBody>
                  <a:tcPr marL="6350" marR="6350" marT="6350" marB="0"/>
                </a:tc>
                <a:extLst>
                  <a:ext uri="{0D108BD9-81ED-4DB2-BD59-A6C34878D82A}">
                    <a16:rowId xmlns:a16="http://schemas.microsoft.com/office/drawing/2014/main" val="1928541735"/>
                  </a:ext>
                </a:extLst>
              </a:tr>
              <a:tr h="497943">
                <a:tc>
                  <a:txBody>
                    <a:bodyPr/>
                    <a:lstStyle/>
                    <a:p>
                      <a:pPr algn="l" fontAlgn="b"/>
                      <a:r>
                        <a:rPr lang="en-US" sz="1800" b="0" i="0" u="none" strike="noStrike">
                          <a:solidFill>
                            <a:srgbClr val="000000"/>
                          </a:solidFill>
                          <a:effectLst/>
                          <a:latin typeface="Calibri" panose="020F0502020204030204" pitchFamily="34" charset="0"/>
                        </a:rPr>
                        <a:t>Citadel Community Development Corporation</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85%</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47%</a:t>
                      </a:r>
                    </a:p>
                  </a:txBody>
                  <a:tcPr marL="6350" marR="6350" marT="6350" marB="0"/>
                </a:tc>
                <a:extLst>
                  <a:ext uri="{0D108BD9-81ED-4DB2-BD59-A6C34878D82A}">
                    <a16:rowId xmlns:a16="http://schemas.microsoft.com/office/drawing/2014/main" val="4235107641"/>
                  </a:ext>
                </a:extLst>
              </a:tr>
              <a:tr h="313689">
                <a:tc>
                  <a:txBody>
                    <a:bodyPr/>
                    <a:lstStyle/>
                    <a:p>
                      <a:pPr algn="l" fontAlgn="b"/>
                      <a:r>
                        <a:rPr lang="en-US" sz="1800" b="0" i="0" u="none" strike="noStrike" dirty="0">
                          <a:solidFill>
                            <a:srgbClr val="000000"/>
                          </a:solidFill>
                          <a:effectLst/>
                          <a:latin typeface="Calibri" panose="020F0502020204030204" pitchFamily="34" charset="0"/>
                        </a:rPr>
                        <a:t>Midlands Technical College</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83%</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69%</a:t>
                      </a:r>
                    </a:p>
                  </a:txBody>
                  <a:tcPr marL="6350" marR="6350" marT="6350" marB="0"/>
                </a:tc>
                <a:extLst>
                  <a:ext uri="{0D108BD9-81ED-4DB2-BD59-A6C34878D82A}">
                    <a16:rowId xmlns:a16="http://schemas.microsoft.com/office/drawing/2014/main" val="2488533583"/>
                  </a:ext>
                </a:extLst>
              </a:tr>
              <a:tr h="313689">
                <a:tc>
                  <a:txBody>
                    <a:bodyPr/>
                    <a:lstStyle/>
                    <a:p>
                      <a:pPr algn="l" fontAlgn="b"/>
                      <a:r>
                        <a:rPr lang="en-US" sz="1800" b="0" i="0" u="none" strike="noStrike" dirty="0">
                          <a:solidFill>
                            <a:srgbClr val="000000"/>
                          </a:solidFill>
                          <a:effectLst/>
                          <a:latin typeface="Calibri" panose="020F0502020204030204" pitchFamily="34" charset="0"/>
                        </a:rPr>
                        <a:t>James </a:t>
                      </a:r>
                      <a:r>
                        <a:rPr lang="en-US" sz="1800" b="0" i="0" u="none" strike="noStrike" dirty="0" err="1">
                          <a:solidFill>
                            <a:srgbClr val="000000"/>
                          </a:solidFill>
                          <a:effectLst/>
                          <a:latin typeface="Calibri" panose="020F0502020204030204" pitchFamily="34" charset="0"/>
                        </a:rPr>
                        <a:t>Sprunt</a:t>
                      </a:r>
                      <a:r>
                        <a:rPr lang="en-US" sz="1800" b="0" i="0" u="none" strike="noStrike" dirty="0">
                          <a:solidFill>
                            <a:srgbClr val="000000"/>
                          </a:solidFill>
                          <a:effectLst/>
                          <a:latin typeface="Calibri" panose="020F0502020204030204" pitchFamily="34" charset="0"/>
                        </a:rPr>
                        <a:t> Community College</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81%</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22%</a:t>
                      </a:r>
                    </a:p>
                  </a:txBody>
                  <a:tcPr marL="6350" marR="6350" marT="6350" marB="0"/>
                </a:tc>
                <a:extLst>
                  <a:ext uri="{0D108BD9-81ED-4DB2-BD59-A6C34878D82A}">
                    <a16:rowId xmlns:a16="http://schemas.microsoft.com/office/drawing/2014/main" val="3133058610"/>
                  </a:ext>
                </a:extLst>
              </a:tr>
              <a:tr h="313689">
                <a:tc>
                  <a:txBody>
                    <a:bodyPr/>
                    <a:lstStyle/>
                    <a:p>
                      <a:pPr algn="l" fontAlgn="b"/>
                      <a:r>
                        <a:rPr lang="en-US" sz="1800" b="0" i="0" u="none" strike="noStrike" dirty="0">
                          <a:solidFill>
                            <a:srgbClr val="000000"/>
                          </a:solidFill>
                          <a:effectLst/>
                          <a:latin typeface="Calibri" panose="020F0502020204030204" pitchFamily="34" charset="0"/>
                        </a:rPr>
                        <a:t>Polk State College</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81%</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55%</a:t>
                      </a:r>
                    </a:p>
                  </a:txBody>
                  <a:tcPr marL="6350" marR="6350" marT="6350" marB="0"/>
                </a:tc>
                <a:extLst>
                  <a:ext uri="{0D108BD9-81ED-4DB2-BD59-A6C34878D82A}">
                    <a16:rowId xmlns:a16="http://schemas.microsoft.com/office/drawing/2014/main" val="665220313"/>
                  </a:ext>
                </a:extLst>
              </a:tr>
              <a:tr h="313689">
                <a:tc>
                  <a:txBody>
                    <a:bodyPr/>
                    <a:lstStyle/>
                    <a:p>
                      <a:pPr algn="l" fontAlgn="b"/>
                      <a:r>
                        <a:rPr lang="en-US" sz="1800" b="0" i="0" u="none" strike="noStrike" dirty="0">
                          <a:solidFill>
                            <a:srgbClr val="000000"/>
                          </a:solidFill>
                          <a:effectLst/>
                          <a:latin typeface="Calibri" panose="020F0502020204030204" pitchFamily="34" charset="0"/>
                        </a:rPr>
                        <a:t>Suffolk County Community College</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78%</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0%</a:t>
                      </a:r>
                    </a:p>
                  </a:txBody>
                  <a:tcPr marL="6350" marR="6350" marT="6350" marB="0"/>
                </a:tc>
                <a:extLst>
                  <a:ext uri="{0D108BD9-81ED-4DB2-BD59-A6C34878D82A}">
                    <a16:rowId xmlns:a16="http://schemas.microsoft.com/office/drawing/2014/main" val="360210654"/>
                  </a:ext>
                </a:extLst>
              </a:tr>
              <a:tr h="497943">
                <a:tc>
                  <a:txBody>
                    <a:bodyPr/>
                    <a:lstStyle/>
                    <a:p>
                      <a:pPr algn="l" fontAlgn="b"/>
                      <a:r>
                        <a:rPr lang="en-US" sz="1800" b="0" i="0" u="none" strike="noStrike">
                          <a:solidFill>
                            <a:srgbClr val="000000"/>
                          </a:solidFill>
                          <a:effectLst/>
                          <a:latin typeface="Calibri" panose="020F0502020204030204" pitchFamily="34" charset="0"/>
                        </a:rPr>
                        <a:t>Workforce Connection Of Central New Mexico</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74%</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55%</a:t>
                      </a:r>
                    </a:p>
                  </a:txBody>
                  <a:tcPr marL="6350" marR="6350" marT="6350" marB="0"/>
                </a:tc>
                <a:extLst>
                  <a:ext uri="{0D108BD9-81ED-4DB2-BD59-A6C34878D82A}">
                    <a16:rowId xmlns:a16="http://schemas.microsoft.com/office/drawing/2014/main" val="1647861611"/>
                  </a:ext>
                </a:extLst>
              </a:tr>
              <a:tr h="467112">
                <a:tc>
                  <a:txBody>
                    <a:bodyPr/>
                    <a:lstStyle/>
                    <a:p>
                      <a:pPr algn="l" fontAlgn="b"/>
                      <a:r>
                        <a:rPr lang="en-US" sz="1800" b="0" i="0" u="none" strike="noStrike" dirty="0">
                          <a:solidFill>
                            <a:srgbClr val="000000"/>
                          </a:solidFill>
                          <a:effectLst/>
                          <a:latin typeface="Calibri" panose="020F0502020204030204" pitchFamily="34" charset="0"/>
                        </a:rPr>
                        <a:t>Westchester County Dept. of Social Services</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73%</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7%</a:t>
                      </a:r>
                    </a:p>
                  </a:txBody>
                  <a:tcPr marL="6350" marR="6350" marT="6350" marB="0"/>
                </a:tc>
                <a:extLst>
                  <a:ext uri="{0D108BD9-81ED-4DB2-BD59-A6C34878D82A}">
                    <a16:rowId xmlns:a16="http://schemas.microsoft.com/office/drawing/2014/main" val="3788826805"/>
                  </a:ext>
                </a:extLst>
              </a:tr>
            </a:tbl>
          </a:graphicData>
        </a:graphic>
      </p:graphicFrame>
    </p:spTree>
    <p:extLst>
      <p:ext uri="{BB962C8B-B14F-4D97-AF65-F5344CB8AC3E}">
        <p14:creationId xmlns:p14="http://schemas.microsoft.com/office/powerpoint/2010/main" val="1690350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3</a:t>
            </a:fld>
            <a:endParaRPr lang="en-US"/>
          </a:p>
        </p:txBody>
      </p:sp>
    </p:spTree>
    <p:extLst>
      <p:ext uri="{BB962C8B-B14F-4D97-AF65-F5344CB8AC3E}">
        <p14:creationId xmlns:p14="http://schemas.microsoft.com/office/powerpoint/2010/main" val="2904282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230735995"/>
              </p:ext>
            </p:extLst>
          </p:nvPr>
        </p:nvGraphicFramePr>
        <p:xfrm>
          <a:off x="2" y="-2"/>
          <a:ext cx="9143998" cy="6858000"/>
        </p:xfrm>
        <a:graphic>
          <a:graphicData uri="http://schemas.openxmlformats.org/drawingml/2006/table">
            <a:tbl>
              <a:tblPr firstRow="1" bandRow="1">
                <a:tableStyleId>{5C22544A-7EE6-4342-B048-85BDC9FD1C3A}</a:tableStyleId>
              </a:tblPr>
              <a:tblGrid>
                <a:gridCol w="4874495">
                  <a:extLst>
                    <a:ext uri="{9D8B030D-6E8A-4147-A177-3AD203B41FA5}">
                      <a16:colId xmlns:a16="http://schemas.microsoft.com/office/drawing/2014/main" val="1834760138"/>
                    </a:ext>
                  </a:extLst>
                </a:gridCol>
                <a:gridCol w="2112846">
                  <a:extLst>
                    <a:ext uri="{9D8B030D-6E8A-4147-A177-3AD203B41FA5}">
                      <a16:colId xmlns:a16="http://schemas.microsoft.com/office/drawing/2014/main" val="1767805224"/>
                    </a:ext>
                  </a:extLst>
                </a:gridCol>
                <a:gridCol w="2156657">
                  <a:extLst>
                    <a:ext uri="{9D8B030D-6E8A-4147-A177-3AD203B41FA5}">
                      <a16:colId xmlns:a16="http://schemas.microsoft.com/office/drawing/2014/main" val="1094154956"/>
                    </a:ext>
                  </a:extLst>
                </a:gridCol>
              </a:tblGrid>
              <a:tr h="1124349">
                <a:tc>
                  <a:txBody>
                    <a:bodyPr/>
                    <a:lstStyle/>
                    <a:p>
                      <a:pPr algn="ctr" fontAlgn="b"/>
                      <a:r>
                        <a:rPr lang="en-US" sz="1800" b="1" i="0" u="none" strike="noStrike" dirty="0">
                          <a:solidFill>
                            <a:srgbClr val="000000"/>
                          </a:solidFill>
                          <a:effectLst/>
                          <a:latin typeface="Calibri" panose="020F0502020204030204" pitchFamily="34" charset="0"/>
                        </a:rPr>
                        <a:t>TechHire Grantee</a:t>
                      </a:r>
                    </a:p>
                  </a:txBody>
                  <a:tcPr marL="6350" marR="6350" marT="6350" marB="0" anchor="ctr">
                    <a:solidFill>
                      <a:schemeClr val="tx2">
                        <a:lumMod val="25000"/>
                        <a:lumOff val="75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Began Training</a:t>
                      </a:r>
                    </a:p>
                    <a:p>
                      <a:pPr algn="ctr" fontAlgn="b"/>
                      <a:r>
                        <a:rPr lang="en-US" sz="1800" b="1" i="0" u="none" strike="noStrike" dirty="0">
                          <a:solidFill>
                            <a:srgbClr val="000000"/>
                          </a:solidFill>
                          <a:effectLst/>
                          <a:latin typeface="Calibri" panose="020F0502020204030204" pitchFamily="34" charset="0"/>
                        </a:rPr>
                        <a:t>% to</a:t>
                      </a:r>
                      <a:r>
                        <a:rPr lang="en-US" sz="1800" b="1" i="0" u="none" strike="noStrike" baseline="0" dirty="0">
                          <a:solidFill>
                            <a:srgbClr val="000000"/>
                          </a:solidFill>
                          <a:effectLst/>
                          <a:latin typeface="Calibri" panose="020F0502020204030204" pitchFamily="34" charset="0"/>
                        </a:rPr>
                        <a:t> Target Outcomes</a:t>
                      </a:r>
                    </a:p>
                    <a:p>
                      <a:pPr algn="ctr" fontAlgn="b"/>
                      <a:r>
                        <a:rPr lang="en-US" sz="1800" b="1" i="0" u="none" strike="noStrike" baseline="0" dirty="0">
                          <a:solidFill>
                            <a:srgbClr val="000000"/>
                          </a:solidFill>
                          <a:effectLst/>
                          <a:latin typeface="Calibri" panose="020F0502020204030204" pitchFamily="34" charset="0"/>
                        </a:rPr>
                        <a:t>(Year 3)</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tx2">
                        <a:lumMod val="25000"/>
                        <a:lumOff val="75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Number Completed Training Program</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 to</a:t>
                      </a:r>
                      <a:r>
                        <a:rPr lang="en-US" sz="1800" b="1" i="0" u="none" strike="noStrike" baseline="0" dirty="0">
                          <a:solidFill>
                            <a:srgbClr val="000000"/>
                          </a:solidFill>
                          <a:effectLst/>
                          <a:latin typeface="Calibri" panose="020F0502020204030204" pitchFamily="34" charset="0"/>
                        </a:rPr>
                        <a:t> Target Outcomes</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effectLst/>
                          <a:latin typeface="Calibri" panose="020F0502020204030204" pitchFamily="34" charset="0"/>
                        </a:rPr>
                        <a:t>(Year 3)</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tx2">
                        <a:lumMod val="25000"/>
                        <a:lumOff val="75000"/>
                      </a:schemeClr>
                    </a:solidFill>
                  </a:tcPr>
                </a:tc>
                <a:extLst>
                  <a:ext uri="{0D108BD9-81ED-4DB2-BD59-A6C34878D82A}">
                    <a16:rowId xmlns:a16="http://schemas.microsoft.com/office/drawing/2014/main" val="2299026489"/>
                  </a:ext>
                </a:extLst>
              </a:tr>
              <a:tr h="285939">
                <a:tc>
                  <a:txBody>
                    <a:bodyPr/>
                    <a:lstStyle/>
                    <a:p>
                      <a:pPr algn="l" fontAlgn="b"/>
                      <a:r>
                        <a:rPr lang="en-US" sz="1800" b="0" i="0" u="none" strike="noStrike" dirty="0">
                          <a:solidFill>
                            <a:srgbClr val="000000"/>
                          </a:solidFill>
                          <a:effectLst/>
                          <a:latin typeface="Calibri" panose="020F0502020204030204" pitchFamily="34" charset="0"/>
                        </a:rPr>
                        <a:t>Jobs for the Future, Inc.</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68%</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53%</a:t>
                      </a:r>
                    </a:p>
                  </a:txBody>
                  <a:tcPr marL="6350" marR="6350" marT="6350" marB="0" anchor="b"/>
                </a:tc>
                <a:extLst>
                  <a:ext uri="{0D108BD9-81ED-4DB2-BD59-A6C34878D82A}">
                    <a16:rowId xmlns:a16="http://schemas.microsoft.com/office/drawing/2014/main" val="2111132016"/>
                  </a:ext>
                </a:extLst>
              </a:tr>
              <a:tr h="285939">
                <a:tc>
                  <a:txBody>
                    <a:bodyPr/>
                    <a:lstStyle/>
                    <a:p>
                      <a:pPr algn="l" fontAlgn="b"/>
                      <a:r>
                        <a:rPr lang="en-US" sz="1800" b="0" i="0" u="none" strike="noStrike" dirty="0">
                          <a:solidFill>
                            <a:srgbClr val="000000"/>
                          </a:solidFill>
                          <a:effectLst/>
                          <a:latin typeface="Calibri" panose="020F0502020204030204" pitchFamily="34" charset="0"/>
                        </a:rPr>
                        <a:t>Wake Technical Community College</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67%</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34%</a:t>
                      </a:r>
                    </a:p>
                  </a:txBody>
                  <a:tcPr marL="6350" marR="6350" marT="6350" marB="0" anchor="b"/>
                </a:tc>
                <a:extLst>
                  <a:ext uri="{0D108BD9-81ED-4DB2-BD59-A6C34878D82A}">
                    <a16:rowId xmlns:a16="http://schemas.microsoft.com/office/drawing/2014/main" val="4139814401"/>
                  </a:ext>
                </a:extLst>
              </a:tr>
              <a:tr h="285939">
                <a:tc>
                  <a:txBody>
                    <a:bodyPr/>
                    <a:lstStyle/>
                    <a:p>
                      <a:pPr algn="l" fontAlgn="b"/>
                      <a:r>
                        <a:rPr lang="en-US" sz="1800" b="0" i="0" u="none" strike="noStrike" dirty="0">
                          <a:solidFill>
                            <a:srgbClr val="000000"/>
                          </a:solidFill>
                          <a:effectLst/>
                          <a:latin typeface="Calibri" panose="020F0502020204030204" pitchFamily="34" charset="0"/>
                        </a:rPr>
                        <a:t>Montgomery College</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66%</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49%</a:t>
                      </a:r>
                    </a:p>
                  </a:txBody>
                  <a:tcPr marL="6350" marR="6350" marT="6350" marB="0" anchor="b"/>
                </a:tc>
                <a:extLst>
                  <a:ext uri="{0D108BD9-81ED-4DB2-BD59-A6C34878D82A}">
                    <a16:rowId xmlns:a16="http://schemas.microsoft.com/office/drawing/2014/main" val="2871301479"/>
                  </a:ext>
                </a:extLst>
              </a:tr>
              <a:tr h="285939">
                <a:tc>
                  <a:txBody>
                    <a:bodyPr/>
                    <a:lstStyle/>
                    <a:p>
                      <a:pPr algn="l" fontAlgn="b"/>
                      <a:r>
                        <a:rPr lang="en-US" sz="1800" b="0" i="0" u="none" strike="noStrike" dirty="0">
                          <a:solidFill>
                            <a:srgbClr val="000000"/>
                          </a:solidFill>
                          <a:effectLst/>
                          <a:latin typeface="Calibri" panose="020F0502020204030204" pitchFamily="34" charset="0"/>
                        </a:rPr>
                        <a:t>Mount </a:t>
                      </a:r>
                      <a:r>
                        <a:rPr lang="en-US" sz="1800" b="0" i="0" u="none" strike="noStrike" dirty="0" err="1">
                          <a:solidFill>
                            <a:srgbClr val="000000"/>
                          </a:solidFill>
                          <a:effectLst/>
                          <a:latin typeface="Calibri" panose="020F0502020204030204" pitchFamily="34" charset="0"/>
                        </a:rPr>
                        <a:t>Wachusett</a:t>
                      </a:r>
                      <a:r>
                        <a:rPr lang="en-US" sz="1800" b="0" i="0" u="none" strike="noStrike" dirty="0">
                          <a:solidFill>
                            <a:srgbClr val="000000"/>
                          </a:solidFill>
                          <a:effectLst/>
                          <a:latin typeface="Calibri" panose="020F0502020204030204" pitchFamily="34" charset="0"/>
                        </a:rPr>
                        <a:t> Community College</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64%</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61%</a:t>
                      </a:r>
                    </a:p>
                  </a:txBody>
                  <a:tcPr marL="6350" marR="6350" marT="6350" marB="0" anchor="b"/>
                </a:tc>
                <a:extLst>
                  <a:ext uri="{0D108BD9-81ED-4DB2-BD59-A6C34878D82A}">
                    <a16:rowId xmlns:a16="http://schemas.microsoft.com/office/drawing/2014/main" val="1716322292"/>
                  </a:ext>
                </a:extLst>
              </a:tr>
              <a:tr h="285939">
                <a:tc>
                  <a:txBody>
                    <a:bodyPr/>
                    <a:lstStyle/>
                    <a:p>
                      <a:pPr algn="l" fontAlgn="b"/>
                      <a:r>
                        <a:rPr lang="en-US" sz="1800" b="0" i="0" u="none" strike="noStrike" dirty="0">
                          <a:solidFill>
                            <a:srgbClr val="000000"/>
                          </a:solidFill>
                          <a:effectLst/>
                          <a:latin typeface="Calibri" panose="020F0502020204030204" pitchFamily="34" charset="0"/>
                        </a:rPr>
                        <a:t>State Technical College of Missouri</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59%</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18%</a:t>
                      </a:r>
                    </a:p>
                  </a:txBody>
                  <a:tcPr marL="6350" marR="6350" marT="6350" marB="0" anchor="b"/>
                </a:tc>
                <a:extLst>
                  <a:ext uri="{0D108BD9-81ED-4DB2-BD59-A6C34878D82A}">
                    <a16:rowId xmlns:a16="http://schemas.microsoft.com/office/drawing/2014/main" val="3366668341"/>
                  </a:ext>
                </a:extLst>
              </a:tr>
              <a:tr h="285939">
                <a:tc>
                  <a:txBody>
                    <a:bodyPr/>
                    <a:lstStyle/>
                    <a:p>
                      <a:pPr algn="l" fontAlgn="b"/>
                      <a:r>
                        <a:rPr lang="en-US" sz="1800" b="0" i="0" u="none" strike="noStrike" dirty="0">
                          <a:solidFill>
                            <a:srgbClr val="000000"/>
                          </a:solidFill>
                          <a:effectLst/>
                          <a:latin typeface="Calibri" panose="020F0502020204030204" pitchFamily="34" charset="0"/>
                        </a:rPr>
                        <a:t>North Central Texas College</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58%</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13%</a:t>
                      </a:r>
                    </a:p>
                  </a:txBody>
                  <a:tcPr marL="6350" marR="6350" marT="6350" marB="0" anchor="b"/>
                </a:tc>
                <a:extLst>
                  <a:ext uri="{0D108BD9-81ED-4DB2-BD59-A6C34878D82A}">
                    <a16:rowId xmlns:a16="http://schemas.microsoft.com/office/drawing/2014/main" val="4121792444"/>
                  </a:ext>
                </a:extLst>
              </a:tr>
              <a:tr h="285939">
                <a:tc>
                  <a:txBody>
                    <a:bodyPr/>
                    <a:lstStyle/>
                    <a:p>
                      <a:pPr algn="l" fontAlgn="b"/>
                      <a:r>
                        <a:rPr lang="en-US" sz="1800" b="0" i="0" u="none" strike="noStrike" dirty="0">
                          <a:solidFill>
                            <a:srgbClr val="000000"/>
                          </a:solidFill>
                          <a:effectLst/>
                          <a:latin typeface="Calibri" panose="020F0502020204030204" pitchFamily="34" charset="0"/>
                        </a:rPr>
                        <a:t>Employ Milwaukee</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53%</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45%</a:t>
                      </a:r>
                    </a:p>
                  </a:txBody>
                  <a:tcPr marL="6350" marR="6350" marT="6350" marB="0" anchor="b"/>
                </a:tc>
                <a:extLst>
                  <a:ext uri="{0D108BD9-81ED-4DB2-BD59-A6C34878D82A}">
                    <a16:rowId xmlns:a16="http://schemas.microsoft.com/office/drawing/2014/main" val="479907302"/>
                  </a:ext>
                </a:extLst>
              </a:tr>
              <a:tr h="565409">
                <a:tc>
                  <a:txBody>
                    <a:bodyPr/>
                    <a:lstStyle/>
                    <a:p>
                      <a:pPr algn="l" fontAlgn="b"/>
                      <a:r>
                        <a:rPr lang="en-US" sz="1800" b="0" i="0" u="none" strike="noStrike" dirty="0">
                          <a:solidFill>
                            <a:srgbClr val="000000"/>
                          </a:solidFill>
                          <a:effectLst/>
                          <a:latin typeface="Calibri" panose="020F0502020204030204" pitchFamily="34" charset="0"/>
                        </a:rPr>
                        <a:t>Northwest Regional Workforce Investment Board</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53%</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30%</a:t>
                      </a:r>
                    </a:p>
                  </a:txBody>
                  <a:tcPr marL="6350" marR="6350" marT="6350" marB="0" anchor="b"/>
                </a:tc>
                <a:extLst>
                  <a:ext uri="{0D108BD9-81ED-4DB2-BD59-A6C34878D82A}">
                    <a16:rowId xmlns:a16="http://schemas.microsoft.com/office/drawing/2014/main" val="82231507"/>
                  </a:ext>
                </a:extLst>
              </a:tr>
              <a:tr h="565409">
                <a:tc>
                  <a:txBody>
                    <a:bodyPr/>
                    <a:lstStyle/>
                    <a:p>
                      <a:pPr algn="l" fontAlgn="b"/>
                      <a:r>
                        <a:rPr lang="en-US" sz="1800" b="0" i="0" u="none" strike="noStrike" dirty="0">
                          <a:solidFill>
                            <a:srgbClr val="000000"/>
                          </a:solidFill>
                          <a:effectLst/>
                          <a:latin typeface="Calibri" panose="020F0502020204030204" pitchFamily="34" charset="0"/>
                        </a:rPr>
                        <a:t>UAW-Labor Employment and Training Corporation</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51%</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0%</a:t>
                      </a:r>
                    </a:p>
                  </a:txBody>
                  <a:tcPr marL="6350" marR="6350" marT="6350" marB="0" anchor="b"/>
                </a:tc>
                <a:extLst>
                  <a:ext uri="{0D108BD9-81ED-4DB2-BD59-A6C34878D82A}">
                    <a16:rowId xmlns:a16="http://schemas.microsoft.com/office/drawing/2014/main" val="1257381633"/>
                  </a:ext>
                </a:extLst>
              </a:tr>
              <a:tr h="285939">
                <a:tc>
                  <a:txBody>
                    <a:bodyPr/>
                    <a:lstStyle/>
                    <a:p>
                      <a:pPr algn="l" fontAlgn="b"/>
                      <a:r>
                        <a:rPr lang="en-US" sz="1800" b="0" i="0" u="none" strike="noStrike" dirty="0">
                          <a:solidFill>
                            <a:srgbClr val="000000"/>
                          </a:solidFill>
                          <a:effectLst/>
                          <a:latin typeface="Calibri" panose="020F0502020204030204" pitchFamily="34" charset="0"/>
                        </a:rPr>
                        <a:t>Full Employment Council, Inc.</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48%</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13%</a:t>
                      </a:r>
                    </a:p>
                  </a:txBody>
                  <a:tcPr marL="6350" marR="6350" marT="6350" marB="0" anchor="b"/>
                </a:tc>
                <a:extLst>
                  <a:ext uri="{0D108BD9-81ED-4DB2-BD59-A6C34878D82A}">
                    <a16:rowId xmlns:a16="http://schemas.microsoft.com/office/drawing/2014/main" val="3246913812"/>
                  </a:ext>
                </a:extLst>
              </a:tr>
              <a:tr h="565409">
                <a:tc>
                  <a:txBody>
                    <a:bodyPr/>
                    <a:lstStyle/>
                    <a:p>
                      <a:pPr algn="l" fontAlgn="b"/>
                      <a:r>
                        <a:rPr lang="en-US" sz="1800" b="0" i="0" u="none" strike="noStrike" dirty="0">
                          <a:solidFill>
                            <a:srgbClr val="000000"/>
                          </a:solidFill>
                          <a:effectLst/>
                          <a:latin typeface="Calibri" panose="020F0502020204030204" pitchFamily="34" charset="0"/>
                        </a:rPr>
                        <a:t>Waukesha-Ozaukee-Washington Workforce Development Board, Inc.</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46%</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27%</a:t>
                      </a:r>
                    </a:p>
                  </a:txBody>
                  <a:tcPr marL="6350" marR="6350" marT="6350" marB="0" anchor="b"/>
                </a:tc>
                <a:extLst>
                  <a:ext uri="{0D108BD9-81ED-4DB2-BD59-A6C34878D82A}">
                    <a16:rowId xmlns:a16="http://schemas.microsoft.com/office/drawing/2014/main" val="3369263882"/>
                  </a:ext>
                </a:extLst>
              </a:tr>
              <a:tr h="313007">
                <a:tc>
                  <a:txBody>
                    <a:bodyPr/>
                    <a:lstStyle/>
                    <a:p>
                      <a:pPr algn="l" fontAlgn="b"/>
                      <a:r>
                        <a:rPr lang="en-US" sz="1800" b="0" i="0" u="none" strike="noStrike" dirty="0">
                          <a:solidFill>
                            <a:srgbClr val="000000"/>
                          </a:solidFill>
                          <a:effectLst/>
                          <a:latin typeface="Calibri" panose="020F0502020204030204" pitchFamily="34" charset="0"/>
                        </a:rPr>
                        <a:t>United Migrant Opportunity Services/UMOS, Inc.</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44%</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0%</a:t>
                      </a:r>
                    </a:p>
                  </a:txBody>
                  <a:tcPr marL="6350" marR="6350" marT="6350" marB="0" anchor="b"/>
                </a:tc>
                <a:extLst>
                  <a:ext uri="{0D108BD9-81ED-4DB2-BD59-A6C34878D82A}">
                    <a16:rowId xmlns:a16="http://schemas.microsoft.com/office/drawing/2014/main" val="4009138909"/>
                  </a:ext>
                </a:extLst>
              </a:tr>
              <a:tr h="285939">
                <a:tc>
                  <a:txBody>
                    <a:bodyPr/>
                    <a:lstStyle/>
                    <a:p>
                      <a:pPr algn="l" fontAlgn="b"/>
                      <a:r>
                        <a:rPr lang="en-US" sz="1800" b="0" i="0" u="none" strike="noStrike" dirty="0">
                          <a:solidFill>
                            <a:srgbClr val="000000"/>
                          </a:solidFill>
                          <a:effectLst/>
                          <a:latin typeface="Calibri" panose="020F0502020204030204" pitchFamily="34" charset="0"/>
                        </a:rPr>
                        <a:t>Goodwill Industries International, Inc.</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43%</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0%</a:t>
                      </a:r>
                    </a:p>
                  </a:txBody>
                  <a:tcPr marL="6350" marR="6350" marT="6350" marB="0" anchor="b"/>
                </a:tc>
                <a:extLst>
                  <a:ext uri="{0D108BD9-81ED-4DB2-BD59-A6C34878D82A}">
                    <a16:rowId xmlns:a16="http://schemas.microsoft.com/office/drawing/2014/main" val="2884185606"/>
                  </a:ext>
                </a:extLst>
              </a:tr>
              <a:tr h="285939">
                <a:tc>
                  <a:txBody>
                    <a:bodyPr/>
                    <a:lstStyle/>
                    <a:p>
                      <a:pPr algn="l" fontAlgn="b"/>
                      <a:r>
                        <a:rPr lang="en-US" sz="1800" b="0" i="0" u="none" strike="noStrike" dirty="0">
                          <a:solidFill>
                            <a:srgbClr val="000000"/>
                          </a:solidFill>
                          <a:effectLst/>
                          <a:latin typeface="Calibri" panose="020F0502020204030204" pitchFamily="34" charset="0"/>
                        </a:rPr>
                        <a:t>Clackamas Community College</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35%</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10%</a:t>
                      </a:r>
                    </a:p>
                  </a:txBody>
                  <a:tcPr marL="6350" marR="6350" marT="6350" marB="0" anchor="b"/>
                </a:tc>
                <a:extLst>
                  <a:ext uri="{0D108BD9-81ED-4DB2-BD59-A6C34878D82A}">
                    <a16:rowId xmlns:a16="http://schemas.microsoft.com/office/drawing/2014/main" val="3154326585"/>
                  </a:ext>
                </a:extLst>
              </a:tr>
              <a:tr h="316538">
                <a:tc>
                  <a:txBody>
                    <a:bodyPr/>
                    <a:lstStyle/>
                    <a:p>
                      <a:pPr algn="l" fontAlgn="b"/>
                      <a:r>
                        <a:rPr lang="en-US" sz="1800" b="0" i="0" u="none" strike="noStrike" dirty="0" err="1">
                          <a:solidFill>
                            <a:srgbClr val="000000"/>
                          </a:solidFill>
                          <a:effectLst/>
                          <a:latin typeface="Calibri" panose="020F0502020204030204" pitchFamily="34" charset="0"/>
                        </a:rPr>
                        <a:t>Worksystems</a:t>
                      </a:r>
                      <a:r>
                        <a:rPr lang="en-US" sz="1800" b="0" i="0" u="none" strike="noStrike" dirty="0">
                          <a:solidFill>
                            <a:srgbClr val="000000"/>
                          </a:solidFill>
                          <a:effectLst/>
                          <a:latin typeface="Calibri" panose="020F0502020204030204" pitchFamily="34" charset="0"/>
                        </a:rPr>
                        <a:t>, Inc.</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30%</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0%</a:t>
                      </a:r>
                    </a:p>
                  </a:txBody>
                  <a:tcPr marL="6350" marR="6350" marT="6350" marB="0" anchor="b"/>
                </a:tc>
                <a:extLst>
                  <a:ext uri="{0D108BD9-81ED-4DB2-BD59-A6C34878D82A}">
                    <a16:rowId xmlns:a16="http://schemas.microsoft.com/office/drawing/2014/main" val="3110335492"/>
                  </a:ext>
                </a:extLst>
              </a:tr>
              <a:tr h="548489">
                <a:tc>
                  <a:txBody>
                    <a:bodyPr/>
                    <a:lstStyle/>
                    <a:p>
                      <a:pPr algn="l" fontAlgn="b"/>
                      <a:r>
                        <a:rPr lang="en-US" sz="1800" b="0" i="0" u="none" strike="noStrike" dirty="0">
                          <a:solidFill>
                            <a:srgbClr val="000000"/>
                          </a:solidFill>
                          <a:effectLst/>
                          <a:latin typeface="Calibri" panose="020F0502020204030204" pitchFamily="34" charset="0"/>
                        </a:rPr>
                        <a:t>Youth Policy Institute</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29%</a:t>
                      </a:r>
                    </a:p>
                  </a:txBody>
                  <a:tcPr marL="6350" marR="6350" marT="6350" marB="0"/>
                </a:tc>
                <a:tc>
                  <a:txBody>
                    <a:bodyPr/>
                    <a:lstStyle/>
                    <a:p>
                      <a:pPr algn="r" fontAlgn="b"/>
                      <a:r>
                        <a:rPr lang="en-US" sz="1800" b="0" i="0" u="none" strike="noStrike" dirty="0">
                          <a:solidFill>
                            <a:srgbClr val="000000"/>
                          </a:solidFill>
                          <a:effectLst/>
                          <a:latin typeface="Calibri" panose="020F0502020204030204" pitchFamily="34" charset="0"/>
                        </a:rPr>
                        <a:t>0%</a:t>
                      </a:r>
                    </a:p>
                  </a:txBody>
                  <a:tcPr marL="6350" marR="6350" marT="6350" marB="0"/>
                </a:tc>
                <a:extLst>
                  <a:ext uri="{0D108BD9-81ED-4DB2-BD59-A6C34878D82A}">
                    <a16:rowId xmlns:a16="http://schemas.microsoft.com/office/drawing/2014/main" val="1167372721"/>
                  </a:ext>
                </a:extLst>
              </a:tr>
            </a:tbl>
          </a:graphicData>
        </a:graphic>
      </p:graphicFrame>
    </p:spTree>
    <p:extLst>
      <p:ext uri="{BB962C8B-B14F-4D97-AF65-F5344CB8AC3E}">
        <p14:creationId xmlns:p14="http://schemas.microsoft.com/office/powerpoint/2010/main" val="4194849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720666214"/>
              </p:ext>
            </p:extLst>
          </p:nvPr>
        </p:nvGraphicFramePr>
        <p:xfrm>
          <a:off x="2" y="-2"/>
          <a:ext cx="9143998" cy="3109034"/>
        </p:xfrm>
        <a:graphic>
          <a:graphicData uri="http://schemas.openxmlformats.org/drawingml/2006/table">
            <a:tbl>
              <a:tblPr firstRow="1" bandRow="1">
                <a:tableStyleId>{5C22544A-7EE6-4342-B048-85BDC9FD1C3A}</a:tableStyleId>
              </a:tblPr>
              <a:tblGrid>
                <a:gridCol w="4874495">
                  <a:extLst>
                    <a:ext uri="{9D8B030D-6E8A-4147-A177-3AD203B41FA5}">
                      <a16:colId xmlns:a16="http://schemas.microsoft.com/office/drawing/2014/main" val="1834760138"/>
                    </a:ext>
                  </a:extLst>
                </a:gridCol>
                <a:gridCol w="2112846">
                  <a:extLst>
                    <a:ext uri="{9D8B030D-6E8A-4147-A177-3AD203B41FA5}">
                      <a16:colId xmlns:a16="http://schemas.microsoft.com/office/drawing/2014/main" val="1767805224"/>
                    </a:ext>
                  </a:extLst>
                </a:gridCol>
                <a:gridCol w="2156657">
                  <a:extLst>
                    <a:ext uri="{9D8B030D-6E8A-4147-A177-3AD203B41FA5}">
                      <a16:colId xmlns:a16="http://schemas.microsoft.com/office/drawing/2014/main" val="1094154956"/>
                    </a:ext>
                  </a:extLst>
                </a:gridCol>
              </a:tblGrid>
              <a:tr h="1124349">
                <a:tc>
                  <a:txBody>
                    <a:bodyPr/>
                    <a:lstStyle/>
                    <a:p>
                      <a:pPr algn="ctr" fontAlgn="b"/>
                      <a:r>
                        <a:rPr lang="en-US" sz="1800" b="1" i="0" u="none" strike="noStrike" dirty="0">
                          <a:solidFill>
                            <a:srgbClr val="000000"/>
                          </a:solidFill>
                          <a:effectLst/>
                          <a:latin typeface="Calibri" panose="020F0502020204030204" pitchFamily="34" charset="0"/>
                        </a:rPr>
                        <a:t>TechHire Grantee</a:t>
                      </a:r>
                    </a:p>
                  </a:txBody>
                  <a:tcPr marL="6350" marR="6350" marT="6350" marB="0" anchor="ctr">
                    <a:solidFill>
                      <a:schemeClr val="tx2">
                        <a:lumMod val="25000"/>
                        <a:lumOff val="75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Began Training</a:t>
                      </a:r>
                    </a:p>
                    <a:p>
                      <a:pPr algn="ctr" fontAlgn="b"/>
                      <a:r>
                        <a:rPr lang="en-US" sz="1800" b="1" i="0" u="none" strike="noStrike" dirty="0">
                          <a:solidFill>
                            <a:srgbClr val="000000"/>
                          </a:solidFill>
                          <a:effectLst/>
                          <a:latin typeface="Calibri" panose="020F0502020204030204" pitchFamily="34" charset="0"/>
                        </a:rPr>
                        <a:t>% to</a:t>
                      </a:r>
                      <a:r>
                        <a:rPr lang="en-US" sz="1800" b="1" i="0" u="none" strike="noStrike" baseline="0" dirty="0">
                          <a:solidFill>
                            <a:srgbClr val="000000"/>
                          </a:solidFill>
                          <a:effectLst/>
                          <a:latin typeface="Calibri" panose="020F0502020204030204" pitchFamily="34" charset="0"/>
                        </a:rPr>
                        <a:t> Target Outcomes</a:t>
                      </a:r>
                    </a:p>
                    <a:p>
                      <a:pPr algn="ctr" fontAlgn="b"/>
                      <a:r>
                        <a:rPr lang="en-US" sz="1800" b="1" i="0" u="none" strike="noStrike" baseline="0" dirty="0">
                          <a:solidFill>
                            <a:srgbClr val="000000"/>
                          </a:solidFill>
                          <a:effectLst/>
                          <a:latin typeface="Calibri" panose="020F0502020204030204" pitchFamily="34" charset="0"/>
                        </a:rPr>
                        <a:t>(Year 3)</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tx2">
                        <a:lumMod val="25000"/>
                        <a:lumOff val="75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Number Completed Training Program</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Calibri" panose="020F0502020204030204" pitchFamily="34" charset="0"/>
                        </a:rPr>
                        <a:t>% to</a:t>
                      </a:r>
                      <a:r>
                        <a:rPr lang="en-US" sz="1800" b="1" i="0" u="none" strike="noStrike" baseline="0" dirty="0">
                          <a:solidFill>
                            <a:srgbClr val="000000"/>
                          </a:solidFill>
                          <a:effectLst/>
                          <a:latin typeface="Calibri" panose="020F0502020204030204" pitchFamily="34" charset="0"/>
                        </a:rPr>
                        <a:t> Target Outcomes</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effectLst/>
                          <a:latin typeface="Calibri" panose="020F0502020204030204" pitchFamily="34" charset="0"/>
                        </a:rPr>
                        <a:t>(Year 3)</a:t>
                      </a:r>
                      <a:endParaRPr lang="en-US" sz="1800" b="1" i="0" u="none" strike="noStrike" dirty="0">
                        <a:solidFill>
                          <a:srgbClr val="000000"/>
                        </a:solidFill>
                        <a:effectLst/>
                        <a:latin typeface="Calibri" panose="020F0502020204030204" pitchFamily="34" charset="0"/>
                      </a:endParaRPr>
                    </a:p>
                  </a:txBody>
                  <a:tcPr marL="6350" marR="6350" marT="6350" marB="0" anchor="ctr">
                    <a:solidFill>
                      <a:schemeClr val="tx2">
                        <a:lumMod val="25000"/>
                        <a:lumOff val="75000"/>
                      </a:schemeClr>
                    </a:solidFill>
                  </a:tcPr>
                </a:tc>
                <a:extLst>
                  <a:ext uri="{0D108BD9-81ED-4DB2-BD59-A6C34878D82A}">
                    <a16:rowId xmlns:a16="http://schemas.microsoft.com/office/drawing/2014/main" val="2299026489"/>
                  </a:ext>
                </a:extLst>
              </a:tr>
              <a:tr h="285939">
                <a:tc>
                  <a:txBody>
                    <a:bodyPr/>
                    <a:lstStyle/>
                    <a:p>
                      <a:pPr algn="l" fontAlgn="b"/>
                      <a:r>
                        <a:rPr lang="en-US" sz="1800" b="0" i="0" u="none" strike="noStrike" dirty="0">
                          <a:solidFill>
                            <a:srgbClr val="000000"/>
                          </a:solidFill>
                          <a:effectLst/>
                          <a:latin typeface="Calibri" panose="020F0502020204030204" pitchFamily="34" charset="0"/>
                        </a:rPr>
                        <a:t>Research Foundation of CUNY on behalf of LaGuardia Community College</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29%</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7%</a:t>
                      </a:r>
                    </a:p>
                  </a:txBody>
                  <a:tcPr marL="6350" marR="6350" marT="6350" marB="0" anchor="b"/>
                </a:tc>
                <a:extLst>
                  <a:ext uri="{0D108BD9-81ED-4DB2-BD59-A6C34878D82A}">
                    <a16:rowId xmlns:a16="http://schemas.microsoft.com/office/drawing/2014/main" val="2111132016"/>
                  </a:ext>
                </a:extLst>
              </a:tr>
              <a:tr h="285939">
                <a:tc>
                  <a:txBody>
                    <a:bodyPr/>
                    <a:lstStyle/>
                    <a:p>
                      <a:pPr algn="l" fontAlgn="b"/>
                      <a:r>
                        <a:rPr lang="en-US" sz="1800" b="0" i="0" u="none" strike="noStrike" dirty="0">
                          <a:solidFill>
                            <a:srgbClr val="000000"/>
                          </a:solidFill>
                          <a:effectLst/>
                          <a:latin typeface="Calibri" panose="020F0502020204030204" pitchFamily="34" charset="0"/>
                        </a:rPr>
                        <a:t>Coastal Counties Workforce Inc.</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26%</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10%</a:t>
                      </a:r>
                    </a:p>
                  </a:txBody>
                  <a:tcPr marL="6350" marR="6350" marT="6350" marB="0" anchor="b"/>
                </a:tc>
                <a:extLst>
                  <a:ext uri="{0D108BD9-81ED-4DB2-BD59-A6C34878D82A}">
                    <a16:rowId xmlns:a16="http://schemas.microsoft.com/office/drawing/2014/main" val="4139814401"/>
                  </a:ext>
                </a:extLst>
              </a:tr>
              <a:tr h="285939">
                <a:tc>
                  <a:txBody>
                    <a:bodyPr/>
                    <a:lstStyle/>
                    <a:p>
                      <a:pPr algn="l" fontAlgn="b"/>
                      <a:r>
                        <a:rPr lang="en-US" sz="1800" b="0" i="0" u="none" strike="noStrike" dirty="0">
                          <a:solidFill>
                            <a:srgbClr val="000000"/>
                          </a:solidFill>
                          <a:effectLst/>
                          <a:latin typeface="Calibri" panose="020F0502020204030204" pitchFamily="34" charset="0"/>
                        </a:rPr>
                        <a:t>Seattle Central College</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19%</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0%</a:t>
                      </a:r>
                    </a:p>
                  </a:txBody>
                  <a:tcPr marL="6350" marR="6350" marT="6350" marB="0" anchor="b"/>
                </a:tc>
                <a:extLst>
                  <a:ext uri="{0D108BD9-81ED-4DB2-BD59-A6C34878D82A}">
                    <a16:rowId xmlns:a16="http://schemas.microsoft.com/office/drawing/2014/main" val="2871301479"/>
                  </a:ext>
                </a:extLst>
              </a:tr>
              <a:tr h="285939">
                <a:tc>
                  <a:txBody>
                    <a:bodyPr/>
                    <a:lstStyle/>
                    <a:p>
                      <a:pPr algn="l" fontAlgn="b"/>
                      <a:r>
                        <a:rPr lang="en-US" sz="1800" b="0" i="0" u="none" strike="noStrike">
                          <a:solidFill>
                            <a:srgbClr val="000000"/>
                          </a:solidFill>
                          <a:effectLst/>
                          <a:latin typeface="Calibri" panose="020F0502020204030204" pitchFamily="34" charset="0"/>
                        </a:rPr>
                        <a:t>Indiana AFL-CIO Labor Institute for Training, Inc.</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16%</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0%</a:t>
                      </a:r>
                    </a:p>
                  </a:txBody>
                  <a:tcPr marL="6350" marR="6350" marT="6350" marB="0" anchor="b"/>
                </a:tc>
                <a:extLst>
                  <a:ext uri="{0D108BD9-81ED-4DB2-BD59-A6C34878D82A}">
                    <a16:rowId xmlns:a16="http://schemas.microsoft.com/office/drawing/2014/main" val="1716322292"/>
                  </a:ext>
                </a:extLst>
              </a:tr>
              <a:tr h="285939">
                <a:tc>
                  <a:txBody>
                    <a:bodyPr/>
                    <a:lstStyle/>
                    <a:p>
                      <a:pPr algn="l" fontAlgn="b"/>
                      <a:r>
                        <a:rPr lang="en-US" sz="1800" b="0" i="0" u="none" strike="noStrike">
                          <a:solidFill>
                            <a:srgbClr val="000000"/>
                          </a:solidFill>
                          <a:effectLst/>
                          <a:latin typeface="Calibri" panose="020F0502020204030204" pitchFamily="34" charset="0"/>
                        </a:rPr>
                        <a:t>Atlanta Workforce Development Agency</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2%</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0%</a:t>
                      </a:r>
                    </a:p>
                  </a:txBody>
                  <a:tcPr marL="6350" marR="6350" marT="6350" marB="0" anchor="b"/>
                </a:tc>
                <a:extLst>
                  <a:ext uri="{0D108BD9-81ED-4DB2-BD59-A6C34878D82A}">
                    <a16:rowId xmlns:a16="http://schemas.microsoft.com/office/drawing/2014/main" val="3366668341"/>
                  </a:ext>
                </a:extLst>
              </a:tr>
              <a:tr h="285939">
                <a:tc>
                  <a:txBody>
                    <a:bodyPr/>
                    <a:lstStyle/>
                    <a:p>
                      <a:pPr algn="l" fontAlgn="b"/>
                      <a:r>
                        <a:rPr lang="en-US" sz="1800" b="0" i="0" u="none" strike="noStrike">
                          <a:solidFill>
                            <a:srgbClr val="000000"/>
                          </a:solidFill>
                          <a:effectLst/>
                          <a:latin typeface="Calibri" panose="020F0502020204030204" pitchFamily="34" charset="0"/>
                        </a:rPr>
                        <a:t>Ivy Tech Community College of Indiana</a:t>
                      </a:r>
                    </a:p>
                  </a:txBody>
                  <a:tcPr marL="6350" marR="6350" marT="6350" marB="0" anchor="b"/>
                </a:tc>
                <a:tc>
                  <a:txBody>
                    <a:bodyPr/>
                    <a:lstStyle/>
                    <a:p>
                      <a:pPr algn="r" fontAlgn="b"/>
                      <a:r>
                        <a:rPr lang="en-US" sz="1800" b="0" i="0" u="none" strike="noStrike">
                          <a:solidFill>
                            <a:srgbClr val="000000"/>
                          </a:solidFill>
                          <a:effectLst/>
                          <a:latin typeface="Calibri" panose="020F0502020204030204" pitchFamily="34" charset="0"/>
                        </a:rPr>
                        <a:t>0%</a:t>
                      </a:r>
                    </a:p>
                  </a:txBody>
                  <a:tcPr marL="6350" marR="6350" marT="6350" marB="0" anchor="b"/>
                </a:tc>
                <a:tc>
                  <a:txBody>
                    <a:bodyPr/>
                    <a:lstStyle/>
                    <a:p>
                      <a:pPr algn="r" fontAlgn="b"/>
                      <a:r>
                        <a:rPr lang="en-US" sz="1800" b="0" i="0" u="none" strike="noStrike" dirty="0">
                          <a:solidFill>
                            <a:srgbClr val="000000"/>
                          </a:solidFill>
                          <a:effectLst/>
                          <a:latin typeface="Calibri" panose="020F0502020204030204" pitchFamily="34" charset="0"/>
                        </a:rPr>
                        <a:t>0%</a:t>
                      </a:r>
                    </a:p>
                  </a:txBody>
                  <a:tcPr marL="6350" marR="6350" marT="6350" marB="0" anchor="b"/>
                </a:tc>
                <a:extLst>
                  <a:ext uri="{0D108BD9-81ED-4DB2-BD59-A6C34878D82A}">
                    <a16:rowId xmlns:a16="http://schemas.microsoft.com/office/drawing/2014/main" val="4121792444"/>
                  </a:ext>
                </a:extLst>
              </a:tr>
            </a:tbl>
          </a:graphicData>
        </a:graphic>
      </p:graphicFrame>
    </p:spTree>
    <p:extLst>
      <p:ext uri="{BB962C8B-B14F-4D97-AF65-F5344CB8AC3E}">
        <p14:creationId xmlns:p14="http://schemas.microsoft.com/office/powerpoint/2010/main" val="552891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97"/>
            <a:ext cx="7955280" cy="705391"/>
          </a:xfrm>
        </p:spPr>
        <p:txBody>
          <a:bodyPr/>
          <a:lstStyle/>
          <a:p>
            <a:pPr algn="ctr"/>
            <a:r>
              <a:rPr lang="en-US" dirty="0"/>
              <a:t>Grantee Training Outcomes Progress</a:t>
            </a:r>
          </a:p>
        </p:txBody>
      </p:sp>
      <p:sp>
        <p:nvSpPr>
          <p:cNvPr id="4" name="Slide Number Placeholder 3"/>
          <p:cNvSpPr>
            <a:spLocks noGrp="1"/>
          </p:cNvSpPr>
          <p:nvPr>
            <p:ph type="sldNum" sz="quarter" idx="10"/>
          </p:nvPr>
        </p:nvSpPr>
        <p:spPr/>
        <p:txBody>
          <a:bodyPr/>
          <a:lstStyle/>
          <a:p>
            <a:fld id="{706D636C-90A3-4979-BA37-BAB384B22101}" type="slidenum">
              <a:rPr lang="en-US" smtClean="0"/>
              <a:pPr/>
              <a:t>32</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8620432"/>
              </p:ext>
            </p:extLst>
          </p:nvPr>
        </p:nvGraphicFramePr>
        <p:xfrm>
          <a:off x="628650" y="931852"/>
          <a:ext cx="7954963" cy="490572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185639" y="5966540"/>
            <a:ext cx="4995745" cy="707886"/>
          </a:xfrm>
          <a:prstGeom prst="rect">
            <a:avLst/>
          </a:prstGeom>
        </p:spPr>
        <p:txBody>
          <a:bodyPr wrap="square">
            <a:spAutoFit/>
          </a:bodyPr>
          <a:lstStyle/>
          <a:p>
            <a:pPr algn="ctr">
              <a:defRPr sz="2000" b="1" i="0" u="none" strike="noStrike" kern="1200" spc="0" baseline="0">
                <a:solidFill>
                  <a:prstClr val="black">
                    <a:lumMod val="65000"/>
                    <a:lumOff val="35000"/>
                  </a:prstClr>
                </a:solidFill>
                <a:latin typeface="+mn-lt"/>
                <a:ea typeface="+mn-ea"/>
                <a:cs typeface="+mn-cs"/>
              </a:defRPr>
            </a:pPr>
            <a:r>
              <a:rPr lang="en-US" b="1" dirty="0"/>
              <a:t>Percentage Rate of Cumulative YR 3 Targets for Quarter ending 9.30.18</a:t>
            </a:r>
          </a:p>
        </p:txBody>
      </p:sp>
    </p:spTree>
    <p:extLst>
      <p:ext uri="{BB962C8B-B14F-4D97-AF65-F5344CB8AC3E}">
        <p14:creationId xmlns:p14="http://schemas.microsoft.com/office/powerpoint/2010/main" val="1260633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a:ln>
                <a:noFill/>
              </a:ln>
              <a:solidFill>
                <a:srgbClr val="124D95">
                  <a:lumMod val="40000"/>
                  <a:lumOff val="6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99050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Polling Question # 4</a:t>
            </a:r>
          </a:p>
        </p:txBody>
      </p:sp>
      <p:sp>
        <p:nvSpPr>
          <p:cNvPr id="3" name="Content Placeholder 2"/>
          <p:cNvSpPr>
            <a:spLocks noGrp="1"/>
          </p:cNvSpPr>
          <p:nvPr>
            <p:ph idx="1"/>
          </p:nvPr>
        </p:nvSpPr>
        <p:spPr/>
        <p:txBody>
          <a:bodyPr/>
          <a:lstStyle/>
          <a:p>
            <a:pPr marL="0" indent="0">
              <a:buNone/>
            </a:pPr>
            <a:r>
              <a:rPr lang="en-US" sz="3200" b="1" dirty="0"/>
              <a:t>After reviewing this performance data, I am … </a:t>
            </a:r>
            <a:r>
              <a:rPr lang="en-US" sz="2000" dirty="0"/>
              <a:t>(Select which answer is most applicable)</a:t>
            </a:r>
          </a:p>
          <a:p>
            <a:pPr>
              <a:buFont typeface="Wingdings" panose="05000000000000000000" pitchFamily="2" charset="2"/>
              <a:buChar char="q"/>
            </a:pPr>
            <a:r>
              <a:rPr lang="en-US" dirty="0"/>
              <a:t> Not surprised. I knew exactly where we are to meeting our target outcomes. </a:t>
            </a:r>
          </a:p>
          <a:p>
            <a:pPr>
              <a:buFont typeface="Wingdings" panose="05000000000000000000" pitchFamily="2" charset="2"/>
              <a:buChar char="q"/>
            </a:pPr>
            <a:r>
              <a:rPr lang="en-US" dirty="0"/>
              <a:t>Surprised! I didn’t know where we stood on these outcome measures.</a:t>
            </a:r>
          </a:p>
          <a:p>
            <a:pPr>
              <a:buFont typeface="Wingdings" panose="05000000000000000000" pitchFamily="2" charset="2"/>
              <a:buChar char="q"/>
            </a:pPr>
            <a:r>
              <a:rPr lang="en-US" dirty="0"/>
              <a:t>Not sure…I need more information. </a:t>
            </a:r>
          </a:p>
          <a:p>
            <a:pPr marL="0" indent="0">
              <a:buNone/>
            </a:pPr>
            <a:endParaRPr lang="en-US" dirty="0"/>
          </a:p>
        </p:txBody>
      </p:sp>
    </p:spTree>
    <p:extLst>
      <p:ext uri="{BB962C8B-B14F-4D97-AF65-F5344CB8AC3E}">
        <p14:creationId xmlns:p14="http://schemas.microsoft.com/office/powerpoint/2010/main" val="1227278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Data Analysis </a:t>
            </a:r>
            <a:br>
              <a:rPr lang="en-US" dirty="0"/>
            </a:br>
            <a:r>
              <a:rPr lang="en-US" dirty="0"/>
              <a:t>Tips and Strategies</a:t>
            </a:r>
          </a:p>
        </p:txBody>
      </p:sp>
      <p:sp>
        <p:nvSpPr>
          <p:cNvPr id="3" name="Text Placeholder 2"/>
          <p:cNvSpPr>
            <a:spLocks noGrp="1"/>
          </p:cNvSpPr>
          <p:nvPr>
            <p:ph type="body" idx="1"/>
          </p:nvPr>
        </p:nvSpPr>
        <p:spPr/>
        <p:txBody>
          <a:bodyPr/>
          <a:lstStyle/>
          <a:p>
            <a:endParaRPr lang="en-US" dirty="0"/>
          </a:p>
        </p:txBody>
      </p:sp>
      <p:sp>
        <p:nvSpPr>
          <p:cNvPr id="11" name="Slide Number Placeholder 10"/>
          <p:cNvSpPr>
            <a:spLocks noGrp="1"/>
          </p:cNvSpPr>
          <p:nvPr>
            <p:ph type="sldNum" sz="quarter" idx="10"/>
          </p:nvPr>
        </p:nvSpPr>
        <p:spPr/>
        <p:txBody>
          <a:bodyPr/>
          <a:lstStyle/>
          <a:p>
            <a:fld id="{78651A17-9376-40A4-9325-34268FB0E92D}" type="slidenum">
              <a:rPr lang="en-US" smtClean="0"/>
              <a:pPr/>
              <a:t>35</a:t>
            </a:fld>
            <a:endParaRPr lang="en-US" dirty="0"/>
          </a:p>
        </p:txBody>
      </p:sp>
    </p:spTree>
    <p:extLst>
      <p:ext uri="{BB962C8B-B14F-4D97-AF65-F5344CB8AC3E}">
        <p14:creationId xmlns:p14="http://schemas.microsoft.com/office/powerpoint/2010/main" val="619871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Assessment Questions	</a:t>
            </a:r>
          </a:p>
        </p:txBody>
      </p:sp>
      <p:sp>
        <p:nvSpPr>
          <p:cNvPr id="3" name="Content Placeholder 2"/>
          <p:cNvSpPr>
            <a:spLocks noGrp="1"/>
          </p:cNvSpPr>
          <p:nvPr>
            <p:ph idx="1"/>
          </p:nvPr>
        </p:nvSpPr>
        <p:spPr/>
        <p:txBody>
          <a:bodyPr/>
          <a:lstStyle/>
          <a:p>
            <a:pPr>
              <a:lnSpc>
                <a:spcPct val="150000"/>
              </a:lnSpc>
            </a:pPr>
            <a:r>
              <a:rPr lang="en-US" dirty="0"/>
              <a:t>What is happening with this data?</a:t>
            </a:r>
          </a:p>
          <a:p>
            <a:pPr>
              <a:lnSpc>
                <a:spcPct val="150000"/>
              </a:lnSpc>
            </a:pPr>
            <a:r>
              <a:rPr lang="en-US" dirty="0"/>
              <a:t>What area needs improvement?</a:t>
            </a:r>
          </a:p>
          <a:p>
            <a:pPr>
              <a:lnSpc>
                <a:spcPct val="150000"/>
              </a:lnSpc>
            </a:pPr>
            <a:r>
              <a:rPr lang="en-US" dirty="0"/>
              <a:t>How would you address these areas for improvement?</a:t>
            </a:r>
          </a:p>
          <a:p>
            <a:pPr>
              <a:lnSpc>
                <a:spcPct val="150000"/>
              </a:lnSpc>
            </a:pPr>
            <a:r>
              <a:rPr lang="en-US" dirty="0"/>
              <a:t>What have you done or will do resolve it?</a:t>
            </a:r>
          </a:p>
        </p:txBody>
      </p:sp>
    </p:spTree>
    <p:extLst>
      <p:ext uri="{BB962C8B-B14F-4D97-AF65-F5344CB8AC3E}">
        <p14:creationId xmlns:p14="http://schemas.microsoft.com/office/powerpoint/2010/main" val="172181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68" y="0"/>
            <a:ext cx="7955280" cy="1051560"/>
          </a:xfrm>
        </p:spPr>
        <p:txBody>
          <a:bodyPr>
            <a:normAutofit/>
          </a:bodyPr>
          <a:lstStyle/>
          <a:p>
            <a:r>
              <a:rPr lang="en-US" dirty="0"/>
              <a:t>Making Decisions Based on Data</a:t>
            </a:r>
          </a:p>
        </p:txBody>
      </p:sp>
      <p:sp>
        <p:nvSpPr>
          <p:cNvPr id="3" name="Content Placeholder 2"/>
          <p:cNvSpPr>
            <a:spLocks noGrp="1"/>
          </p:cNvSpPr>
          <p:nvPr>
            <p:ph idx="1"/>
          </p:nvPr>
        </p:nvSpPr>
        <p:spPr>
          <a:xfrm>
            <a:off x="368968" y="1200447"/>
            <a:ext cx="8534400" cy="4991806"/>
          </a:xfrm>
        </p:spPr>
        <p:txBody>
          <a:bodyPr numCol="2">
            <a:noAutofit/>
          </a:bodyPr>
          <a:lstStyle/>
          <a:p>
            <a:pPr marL="0" indent="0">
              <a:lnSpc>
                <a:spcPct val="150000"/>
              </a:lnSpc>
              <a:spcBef>
                <a:spcPts val="1200"/>
              </a:spcBef>
              <a:buNone/>
            </a:pPr>
            <a:r>
              <a:rPr lang="en-US" sz="3200" b="1" dirty="0"/>
              <a:t>Program Factors</a:t>
            </a:r>
            <a:endParaRPr lang="en-US" sz="3200" dirty="0"/>
          </a:p>
          <a:p>
            <a:pPr>
              <a:lnSpc>
                <a:spcPct val="150000"/>
              </a:lnSpc>
              <a:spcBef>
                <a:spcPts val="1200"/>
              </a:spcBef>
            </a:pPr>
            <a:r>
              <a:rPr lang="en-US" sz="3200" dirty="0"/>
              <a:t>Recruitment and Enrollment</a:t>
            </a:r>
          </a:p>
          <a:p>
            <a:pPr>
              <a:lnSpc>
                <a:spcPct val="150000"/>
              </a:lnSpc>
              <a:spcBef>
                <a:spcPts val="1200"/>
              </a:spcBef>
            </a:pPr>
            <a:r>
              <a:rPr lang="en-US" sz="3200" dirty="0"/>
              <a:t>Length of Training Design</a:t>
            </a:r>
          </a:p>
          <a:p>
            <a:pPr>
              <a:lnSpc>
                <a:spcPct val="150000"/>
              </a:lnSpc>
              <a:spcBef>
                <a:spcPts val="1200"/>
              </a:spcBef>
            </a:pPr>
            <a:r>
              <a:rPr lang="en-US" sz="3200" dirty="0"/>
              <a:t>Program Completion</a:t>
            </a:r>
          </a:p>
          <a:p>
            <a:pPr>
              <a:lnSpc>
                <a:spcPct val="150000"/>
              </a:lnSpc>
              <a:spcBef>
                <a:spcPts val="1200"/>
              </a:spcBef>
            </a:pPr>
            <a:endParaRPr lang="en-US" sz="3200" dirty="0"/>
          </a:p>
          <a:p>
            <a:pPr>
              <a:lnSpc>
                <a:spcPct val="150000"/>
              </a:lnSpc>
              <a:spcBef>
                <a:spcPts val="1200"/>
              </a:spcBef>
            </a:pPr>
            <a:r>
              <a:rPr lang="en-US" sz="3200" dirty="0"/>
              <a:t>Credential Attainment</a:t>
            </a:r>
          </a:p>
          <a:p>
            <a:pPr>
              <a:lnSpc>
                <a:spcPct val="150000"/>
              </a:lnSpc>
              <a:spcBef>
                <a:spcPts val="1200"/>
              </a:spcBef>
            </a:pPr>
            <a:r>
              <a:rPr lang="en-US" sz="3200" dirty="0"/>
              <a:t>Challenges to Employment</a:t>
            </a:r>
          </a:p>
          <a:p>
            <a:pPr>
              <a:lnSpc>
                <a:spcPct val="150000"/>
              </a:lnSpc>
              <a:spcBef>
                <a:spcPts val="1200"/>
              </a:spcBef>
            </a:pPr>
            <a:r>
              <a:rPr lang="en-US" sz="3200" dirty="0"/>
              <a:t>Industry and Occupations</a:t>
            </a:r>
          </a:p>
        </p:txBody>
      </p:sp>
    </p:spTree>
    <p:extLst>
      <p:ext uri="{BB962C8B-B14F-4D97-AF65-F5344CB8AC3E}">
        <p14:creationId xmlns:p14="http://schemas.microsoft.com/office/powerpoint/2010/main" val="346973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659" y="3960089"/>
            <a:ext cx="2447947" cy="2308324"/>
          </a:xfrm>
          <a:prstGeom prst="rect">
            <a:avLst/>
          </a:prstGeom>
        </p:spPr>
        <p:txBody>
          <a:bodyPr wrap="square">
            <a:spAutoFit/>
          </a:bodyPr>
          <a:lstStyle/>
          <a:p>
            <a:r>
              <a:rPr lang="en-US" b="1" dirty="0">
                <a:solidFill>
                  <a:srgbClr val="FF0000"/>
                </a:solidFill>
              </a:rPr>
              <a:t>A modification to your Statement of Work takes careful consideration and should be discussed with your Federal Project Officer (FPO).  </a:t>
            </a:r>
          </a:p>
        </p:txBody>
      </p:sp>
      <p:sp>
        <p:nvSpPr>
          <p:cNvPr id="6" name="Title 1"/>
          <p:cNvSpPr txBox="1">
            <a:spLocks/>
          </p:cNvSpPr>
          <p:nvPr/>
        </p:nvSpPr>
        <p:spPr>
          <a:xfrm>
            <a:off x="387440" y="480291"/>
            <a:ext cx="8417893" cy="92517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dirty="0"/>
              <a:t>Performance Data Feedback Loops</a:t>
            </a:r>
          </a:p>
        </p:txBody>
      </p:sp>
      <p:graphicFrame>
        <p:nvGraphicFramePr>
          <p:cNvPr id="7" name="Diagram 6"/>
          <p:cNvGraphicFramePr/>
          <p:nvPr>
            <p:extLst>
              <p:ext uri="{D42A27DB-BD31-4B8C-83A1-F6EECF244321}">
                <p14:modId xmlns:p14="http://schemas.microsoft.com/office/powerpoint/2010/main" val="2661620556"/>
              </p:ext>
            </p:extLst>
          </p:nvPr>
        </p:nvGraphicFramePr>
        <p:xfrm>
          <a:off x="649666" y="942879"/>
          <a:ext cx="7973885" cy="5325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ircular Arrow 8"/>
          <p:cNvSpPr/>
          <p:nvPr/>
        </p:nvSpPr>
        <p:spPr>
          <a:xfrm rot="8955270">
            <a:off x="3430032" y="3147067"/>
            <a:ext cx="3749175" cy="3749175"/>
          </a:xfrm>
          <a:prstGeom prst="circularArrow">
            <a:avLst>
              <a:gd name="adj1" fmla="val 4687"/>
              <a:gd name="adj2" fmla="val 299029"/>
              <a:gd name="adj3" fmla="val 2537875"/>
              <a:gd name="adj4" fmla="val 15815277"/>
              <a:gd name="adj5" fmla="val 5469"/>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Tree>
    <p:extLst>
      <p:ext uri="{BB962C8B-B14F-4D97-AF65-F5344CB8AC3E}">
        <p14:creationId xmlns:p14="http://schemas.microsoft.com/office/powerpoint/2010/main" val="335155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TechHire Policy and Performance FAQ</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39</a:t>
            </a:fld>
            <a:endParaRPr lang="en-US" dirty="0"/>
          </a:p>
        </p:txBody>
      </p:sp>
    </p:spTree>
    <p:extLst>
      <p:ext uri="{BB962C8B-B14F-4D97-AF65-F5344CB8AC3E}">
        <p14:creationId xmlns:p14="http://schemas.microsoft.com/office/powerpoint/2010/main" val="48572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082DEB-E088-4320-B6CC-7723C9843A3A}"/>
              </a:ext>
            </a:extLst>
          </p:cNvPr>
          <p:cNvSpPr>
            <a:spLocks noGrp="1"/>
          </p:cNvSpPr>
          <p:nvPr>
            <p:ph type="ctrTitle"/>
          </p:nvPr>
        </p:nvSpPr>
        <p:spPr/>
        <p:txBody>
          <a:bodyPr>
            <a:noAutofit/>
          </a:bodyPr>
          <a:lstStyle/>
          <a:p>
            <a:r>
              <a:rPr lang="en-US" sz="4000" dirty="0"/>
              <a:t>Data-Driven Decision Making Webinar: Tools to Review and Manage Grant Performance</a:t>
            </a:r>
          </a:p>
        </p:txBody>
      </p:sp>
      <p:sp>
        <p:nvSpPr>
          <p:cNvPr id="4" name="Subtitle 3">
            <a:extLst>
              <a:ext uri="{FF2B5EF4-FFF2-40B4-BE49-F238E27FC236}">
                <a16:creationId xmlns:a16="http://schemas.microsoft.com/office/drawing/2014/main" id="{7812105D-7087-476E-B554-1ABF350DD772}"/>
              </a:ext>
            </a:extLst>
          </p:cNvPr>
          <p:cNvSpPr>
            <a:spLocks noGrp="1"/>
          </p:cNvSpPr>
          <p:nvPr>
            <p:ph type="subTitle" idx="1"/>
          </p:nvPr>
        </p:nvSpPr>
        <p:spPr/>
        <p:txBody>
          <a:bodyPr/>
          <a:lstStyle/>
          <a:p>
            <a:r>
              <a:rPr lang="en-US" dirty="0"/>
              <a:t>H-1B </a:t>
            </a:r>
            <a:r>
              <a:rPr lang="en-US" dirty="0" err="1"/>
              <a:t>TechHire</a:t>
            </a:r>
            <a:r>
              <a:rPr lang="en-US" dirty="0"/>
              <a:t> Grants</a:t>
            </a:r>
          </a:p>
          <a:p>
            <a:r>
              <a:rPr lang="en-US" dirty="0"/>
              <a:t>February 21, 2019 </a:t>
            </a:r>
          </a:p>
        </p:txBody>
      </p:sp>
    </p:spTree>
    <p:extLst>
      <p:ext uri="{BB962C8B-B14F-4D97-AF65-F5344CB8AC3E}">
        <p14:creationId xmlns:p14="http://schemas.microsoft.com/office/powerpoint/2010/main" val="3764629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Performance FAQs</a:t>
            </a:r>
          </a:p>
        </p:txBody>
      </p:sp>
      <p:sp>
        <p:nvSpPr>
          <p:cNvPr id="6" name="Content Placeholder 5"/>
          <p:cNvSpPr>
            <a:spLocks noGrp="1"/>
          </p:cNvSpPr>
          <p:nvPr>
            <p:ph idx="1"/>
          </p:nvPr>
        </p:nvSpPr>
        <p:spPr>
          <a:xfrm>
            <a:off x="628650" y="1770615"/>
            <a:ext cx="7731579" cy="4238299"/>
          </a:xfrm>
        </p:spPr>
        <p:txBody>
          <a:bodyPr>
            <a:normAutofit fontScale="85000" lnSpcReduction="10000"/>
          </a:bodyPr>
          <a:lstStyle/>
          <a:p>
            <a:r>
              <a:rPr lang="en-US" sz="3300" dirty="0"/>
              <a:t>Request to change the definition of Performance Outcome Measures on the QPR</a:t>
            </a:r>
          </a:p>
          <a:p>
            <a:r>
              <a:rPr lang="en-US" sz="3300" dirty="0"/>
              <a:t>Participants Served vs Participants who Began Training</a:t>
            </a:r>
          </a:p>
          <a:p>
            <a:r>
              <a:rPr lang="en-US" sz="3300" dirty="0"/>
              <a:t>Recording Grant Funded Services</a:t>
            </a:r>
          </a:p>
          <a:p>
            <a:r>
              <a:rPr lang="en-US" sz="3300" dirty="0"/>
              <a:t>Reporting Participants exiting the H-1B program</a:t>
            </a:r>
          </a:p>
          <a:p>
            <a:r>
              <a:rPr lang="en-US" sz="3300" dirty="0"/>
              <a:t>Reporting Credentials and Measurable Skill Gains</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40</a:t>
            </a:fld>
            <a:endParaRPr lang="en-US"/>
          </a:p>
        </p:txBody>
      </p:sp>
    </p:spTree>
    <p:extLst>
      <p:ext uri="{BB962C8B-B14F-4D97-AF65-F5344CB8AC3E}">
        <p14:creationId xmlns:p14="http://schemas.microsoft.com/office/powerpoint/2010/main" val="1990965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6118"/>
            <a:ext cx="7955280" cy="769434"/>
          </a:xfrm>
        </p:spPr>
        <p:txBody>
          <a:bodyPr>
            <a:normAutofit fontScale="90000"/>
          </a:bodyPr>
          <a:lstStyle/>
          <a:p>
            <a:pPr algn="ctr"/>
            <a:r>
              <a:rPr lang="en-US" sz="2700" dirty="0"/>
              <a:t>Reporting Program Completion, Credential Outcomes and Employment Outcomes </a:t>
            </a:r>
            <a:endParaRPr lang="en-US" dirty="0"/>
          </a:p>
        </p:txBody>
      </p:sp>
      <p:sp>
        <p:nvSpPr>
          <p:cNvPr id="3" name="Content Placeholder 2"/>
          <p:cNvSpPr>
            <a:spLocks noGrp="1"/>
          </p:cNvSpPr>
          <p:nvPr>
            <p:ph idx="1"/>
          </p:nvPr>
        </p:nvSpPr>
        <p:spPr>
          <a:xfrm>
            <a:off x="323385" y="925552"/>
            <a:ext cx="8640207" cy="5620213"/>
          </a:xfrm>
        </p:spPr>
        <p:txBody>
          <a:bodyPr>
            <a:noAutofit/>
          </a:bodyPr>
          <a:lstStyle/>
          <a:p>
            <a:pPr>
              <a:lnSpc>
                <a:spcPct val="120000"/>
              </a:lnSpc>
              <a:spcBef>
                <a:spcPts val="600"/>
              </a:spcBef>
              <a:spcAft>
                <a:spcPts val="600"/>
              </a:spcAft>
            </a:pPr>
            <a:r>
              <a:rPr lang="en-US" sz="2000" b="1" dirty="0"/>
              <a:t>PIRL 1813:</a:t>
            </a:r>
            <a:r>
              <a:rPr lang="en-US" sz="2000" dirty="0"/>
              <a:t> Date Completed, During Program Participation, an Education or Training Program Leading to a Recognized Postsecondary Credential or Employment (WIOA) </a:t>
            </a:r>
          </a:p>
          <a:p>
            <a:pPr lvl="1">
              <a:lnSpc>
                <a:spcPct val="120000"/>
              </a:lnSpc>
              <a:spcBef>
                <a:spcPts val="600"/>
              </a:spcBef>
              <a:spcAft>
                <a:spcPts val="600"/>
              </a:spcAft>
            </a:pPr>
            <a:r>
              <a:rPr lang="en-US" sz="1600" dirty="0"/>
              <a:t>Report the date an H-1B participant completes the </a:t>
            </a:r>
            <a:r>
              <a:rPr lang="en-US" sz="1600" u="sng" dirty="0"/>
              <a:t>final</a:t>
            </a:r>
            <a:r>
              <a:rPr lang="en-US" sz="1600" dirty="0"/>
              <a:t> training they participated in during the grant.  The data  element does </a:t>
            </a:r>
            <a:r>
              <a:rPr lang="en-US" sz="1600" u="sng" dirty="0"/>
              <a:t>not</a:t>
            </a:r>
            <a:r>
              <a:rPr lang="en-US" sz="1600" dirty="0"/>
              <a:t> reflect either that a participant has successfully received a recognized postsecondary credential, or employment.  </a:t>
            </a:r>
          </a:p>
          <a:p>
            <a:pPr lvl="0">
              <a:lnSpc>
                <a:spcPct val="120000"/>
              </a:lnSpc>
              <a:spcBef>
                <a:spcPts val="600"/>
              </a:spcBef>
              <a:spcAft>
                <a:spcPts val="600"/>
              </a:spcAft>
            </a:pPr>
            <a:r>
              <a:rPr lang="en-US" sz="2000" b="1" dirty="0"/>
              <a:t>Credential attainment</a:t>
            </a:r>
            <a:r>
              <a:rPr lang="en-US" sz="2000" dirty="0"/>
              <a:t> is captured by </a:t>
            </a:r>
            <a:r>
              <a:rPr lang="en-US" sz="2000" b="1" dirty="0"/>
              <a:t>PIRL 1800, 1802 and 1804</a:t>
            </a:r>
            <a:r>
              <a:rPr lang="en-US" sz="2000" dirty="0"/>
              <a:t> “Type of Recognized Credential (WIOA),” and </a:t>
            </a:r>
            <a:r>
              <a:rPr lang="en-US" sz="2000" b="1" dirty="0"/>
              <a:t>PIRL 1801, 1803, 1805 </a:t>
            </a:r>
            <a:r>
              <a:rPr lang="en-US" sz="2000" dirty="0"/>
              <a:t>“Date Attained Recognized Credential (WIOA)”</a:t>
            </a:r>
          </a:p>
          <a:p>
            <a:pPr lvl="0">
              <a:lnSpc>
                <a:spcPct val="120000"/>
              </a:lnSpc>
              <a:spcBef>
                <a:spcPts val="600"/>
              </a:spcBef>
              <a:spcAft>
                <a:spcPts val="600"/>
              </a:spcAft>
            </a:pPr>
            <a:r>
              <a:rPr lang="en-US" sz="2000" b="1" dirty="0"/>
              <a:t>Employment</a:t>
            </a:r>
            <a:r>
              <a:rPr lang="en-US" sz="2000" dirty="0"/>
              <a:t>  is captured in PIRL 2118 “Date Entered Employment (Discretionary Grants)” and PIRL 2126 “Entered Training-Related Employment”</a:t>
            </a:r>
          </a:p>
          <a:p>
            <a:pPr>
              <a:lnSpc>
                <a:spcPct val="120000"/>
              </a:lnSpc>
              <a:spcBef>
                <a:spcPts val="600"/>
              </a:spcBef>
              <a:spcAft>
                <a:spcPts val="600"/>
              </a:spcAft>
            </a:pPr>
            <a:r>
              <a:rPr lang="en-US" sz="2000" dirty="0"/>
              <a:t>Refer the </a:t>
            </a:r>
            <a:r>
              <a:rPr lang="en-US" sz="2000" u="sng" dirty="0">
                <a:hlinkClick r:id="rId3"/>
              </a:rPr>
              <a:t>H-1B Training Activities and Outcomes Diagram</a:t>
            </a:r>
            <a:r>
              <a:rPr lang="en-US" sz="2000" dirty="0"/>
              <a:t> for guidance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41</a:t>
            </a:fld>
            <a:endParaRPr lang="en-US"/>
          </a:p>
        </p:txBody>
      </p:sp>
    </p:spTree>
    <p:extLst>
      <p:ext uri="{BB962C8B-B14F-4D97-AF65-F5344CB8AC3E}">
        <p14:creationId xmlns:p14="http://schemas.microsoft.com/office/powerpoint/2010/main" val="1941928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TechHire Grantee Profile Flying High</a:t>
            </a:r>
          </a:p>
        </p:txBody>
      </p:sp>
      <p:sp>
        <p:nvSpPr>
          <p:cNvPr id="4" name="Slide Number Placeholder 3"/>
          <p:cNvSpPr>
            <a:spLocks noGrp="1"/>
          </p:cNvSpPr>
          <p:nvPr>
            <p:ph type="sldNum" sz="quarter" idx="10"/>
          </p:nvPr>
        </p:nvSpPr>
        <p:spPr/>
        <p:txBody>
          <a:bodyPr/>
          <a:lstStyle/>
          <a:p>
            <a:fld id="{706D636C-90A3-4979-BA37-BAB384B22101}" type="slidenum">
              <a:rPr lang="en-US" smtClean="0"/>
              <a:pPr/>
              <a:t>42</a:t>
            </a:fld>
            <a:endParaRPr lang="en-US"/>
          </a:p>
        </p:txBody>
      </p:sp>
    </p:spTree>
    <p:extLst>
      <p:ext uri="{BB962C8B-B14F-4D97-AF65-F5344CB8AC3E}">
        <p14:creationId xmlns:p14="http://schemas.microsoft.com/office/powerpoint/2010/main" val="2580773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52B8-0319-4A4C-82EA-996D187B093C}"/>
              </a:ext>
            </a:extLst>
          </p:cNvPr>
          <p:cNvSpPr>
            <a:spLocks noGrp="1"/>
          </p:cNvSpPr>
          <p:nvPr>
            <p:ph type="ctrTitle"/>
          </p:nvPr>
        </p:nvSpPr>
        <p:spPr>
          <a:xfrm>
            <a:off x="1011250" y="1711809"/>
            <a:ext cx="7077674" cy="1234727"/>
          </a:xfrm>
        </p:spPr>
        <p:txBody>
          <a:bodyPr>
            <a:normAutofit/>
          </a:bodyPr>
          <a:lstStyle/>
          <a:p>
            <a:pPr algn="ctr"/>
            <a:r>
              <a:rPr lang="en-US" sz="3300" dirty="0">
                <a:solidFill>
                  <a:schemeClr val="tx1"/>
                </a:solidFill>
                <a:latin typeface="Raleway" panose="020B0003030101060003" pitchFamily="34" charset="0"/>
              </a:rPr>
              <a:t>MVPE Project: </a:t>
            </a:r>
            <a:br>
              <a:rPr lang="en-US" sz="3300" dirty="0">
                <a:solidFill>
                  <a:schemeClr val="tx1"/>
                </a:solidFill>
                <a:latin typeface="Raleway" panose="020B0003030101060003" pitchFamily="34" charset="0"/>
              </a:rPr>
            </a:br>
            <a:r>
              <a:rPr lang="en-US" sz="3300" dirty="0">
                <a:solidFill>
                  <a:schemeClr val="tx1"/>
                </a:solidFill>
                <a:latin typeface="Raleway" panose="020B0003030101060003" pitchFamily="34" charset="0"/>
              </a:rPr>
              <a:t>Data Driven Decision Making</a:t>
            </a:r>
          </a:p>
        </p:txBody>
      </p:sp>
      <p:sp>
        <p:nvSpPr>
          <p:cNvPr id="3" name="Subtitle 2">
            <a:extLst>
              <a:ext uri="{FF2B5EF4-FFF2-40B4-BE49-F238E27FC236}">
                <a16:creationId xmlns:a16="http://schemas.microsoft.com/office/drawing/2014/main" id="{35A41AD6-2D3F-E34A-9660-CA8F814B26EA}"/>
              </a:ext>
            </a:extLst>
          </p:cNvPr>
          <p:cNvSpPr>
            <a:spLocks noGrp="1"/>
          </p:cNvSpPr>
          <p:nvPr>
            <p:ph type="subTitle" idx="1"/>
          </p:nvPr>
        </p:nvSpPr>
        <p:spPr>
          <a:xfrm>
            <a:off x="1189935" y="3091360"/>
            <a:ext cx="5825202" cy="822674"/>
          </a:xfrm>
        </p:spPr>
        <p:txBody>
          <a:bodyPr>
            <a:normAutofit fontScale="25000" lnSpcReduction="20000"/>
          </a:bodyPr>
          <a:lstStyle/>
          <a:p>
            <a:pPr algn="ctr"/>
            <a:r>
              <a:rPr lang="en-US" dirty="0">
                <a:solidFill>
                  <a:schemeClr val="tx1"/>
                </a:solidFill>
              </a:rPr>
              <a:t>Presented by: </a:t>
            </a:r>
          </a:p>
          <a:p>
            <a:pPr algn="ctr"/>
            <a:r>
              <a:rPr lang="en-US" dirty="0">
                <a:solidFill>
                  <a:schemeClr val="tx1"/>
                </a:solidFill>
              </a:rPr>
              <a:t>Jeffrey M. Magada, Project Director, Flying HIGH Inc.</a:t>
            </a:r>
          </a:p>
          <a:p>
            <a:pPr algn="ctr"/>
            <a:r>
              <a:rPr lang="en-US" dirty="0">
                <a:solidFill>
                  <a:schemeClr val="tx1"/>
                </a:solidFill>
              </a:rPr>
              <a:t>Gretchen Hammond, CEO, Mighty Crow</a:t>
            </a:r>
          </a:p>
          <a:p>
            <a:pPr algn="ctr"/>
            <a:r>
              <a:rPr lang="en-US" dirty="0">
                <a:solidFill>
                  <a:schemeClr val="tx1"/>
                </a:solidFill>
              </a:rPr>
              <a:t>Kathleen Gallant, Project Manager, Mighty Crow</a:t>
            </a:r>
          </a:p>
          <a:p>
            <a:endParaRPr lang="en-US" dirty="0"/>
          </a:p>
        </p:txBody>
      </p:sp>
      <p:pic>
        <p:nvPicPr>
          <p:cNvPr id="4" name="Picture 3">
            <a:extLst>
              <a:ext uri="{FF2B5EF4-FFF2-40B4-BE49-F238E27FC236}">
                <a16:creationId xmlns:a16="http://schemas.microsoft.com/office/drawing/2014/main" id="{C62FE46B-544B-DF4B-8F94-15B496D0A4DB}"/>
              </a:ext>
            </a:extLst>
          </p:cNvPr>
          <p:cNvPicPr>
            <a:picLocks noChangeAspect="1"/>
          </p:cNvPicPr>
          <p:nvPr/>
        </p:nvPicPr>
        <p:blipFill>
          <a:blip r:embed="rId3"/>
          <a:stretch>
            <a:fillRect/>
          </a:stretch>
        </p:blipFill>
        <p:spPr>
          <a:xfrm>
            <a:off x="139013" y="4202612"/>
            <a:ext cx="3394820" cy="906536"/>
          </a:xfrm>
          <a:prstGeom prst="rect">
            <a:avLst/>
          </a:prstGeom>
        </p:spPr>
      </p:pic>
      <p:pic>
        <p:nvPicPr>
          <p:cNvPr id="6" name="Picture 5">
            <a:extLst>
              <a:ext uri="{FF2B5EF4-FFF2-40B4-BE49-F238E27FC236}">
                <a16:creationId xmlns:a16="http://schemas.microsoft.com/office/drawing/2014/main" id="{147AE9BE-FF3D-A447-ACE8-AD6F791242AD}"/>
              </a:ext>
            </a:extLst>
          </p:cNvPr>
          <p:cNvPicPr>
            <a:picLocks noChangeAspect="1"/>
          </p:cNvPicPr>
          <p:nvPr/>
        </p:nvPicPr>
        <p:blipFill>
          <a:blip r:embed="rId4"/>
          <a:stretch>
            <a:fillRect/>
          </a:stretch>
        </p:blipFill>
        <p:spPr>
          <a:xfrm>
            <a:off x="7685943" y="4058857"/>
            <a:ext cx="930520" cy="1058818"/>
          </a:xfrm>
          <a:prstGeom prst="rect">
            <a:avLst/>
          </a:prstGeom>
        </p:spPr>
      </p:pic>
    </p:spTree>
    <p:extLst>
      <p:ext uri="{BB962C8B-B14F-4D97-AF65-F5344CB8AC3E}">
        <p14:creationId xmlns:p14="http://schemas.microsoft.com/office/powerpoint/2010/main" val="3712588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B90E9-104A-1249-8730-E8593EC3C5D4}"/>
              </a:ext>
            </a:extLst>
          </p:cNvPr>
          <p:cNvSpPr>
            <a:spLocks noGrp="1"/>
          </p:cNvSpPr>
          <p:nvPr>
            <p:ph type="title"/>
          </p:nvPr>
        </p:nvSpPr>
        <p:spPr/>
        <p:txBody>
          <a:bodyPr/>
          <a:lstStyle/>
          <a:p>
            <a:r>
              <a:rPr lang="en-US" dirty="0"/>
              <a:t>MVPE Project Information	</a:t>
            </a:r>
          </a:p>
        </p:txBody>
      </p:sp>
      <p:sp>
        <p:nvSpPr>
          <p:cNvPr id="3" name="Content Placeholder 2">
            <a:extLst>
              <a:ext uri="{FF2B5EF4-FFF2-40B4-BE49-F238E27FC236}">
                <a16:creationId xmlns:a16="http://schemas.microsoft.com/office/drawing/2014/main" id="{45061EDA-F9F2-BD47-A059-AC964851B033}"/>
              </a:ext>
            </a:extLst>
          </p:cNvPr>
          <p:cNvSpPr>
            <a:spLocks noGrp="1"/>
          </p:cNvSpPr>
          <p:nvPr>
            <p:ph sz="quarter" idx="1"/>
          </p:nvPr>
        </p:nvSpPr>
        <p:spPr>
          <a:xfrm>
            <a:off x="356037" y="2938653"/>
            <a:ext cx="4450842" cy="2890647"/>
          </a:xfrm>
        </p:spPr>
        <p:txBody>
          <a:bodyPr>
            <a:noAutofit/>
          </a:bodyPr>
          <a:lstStyle/>
          <a:p>
            <a:r>
              <a:rPr lang="en-US" sz="1650" dirty="0"/>
              <a:t>Employment Tracks:</a:t>
            </a:r>
          </a:p>
          <a:p>
            <a:pPr lvl="1"/>
            <a:r>
              <a:rPr lang="en-US" sz="1650" dirty="0"/>
              <a:t>Healthcare tracks includes an on-site STNA and CDCA training program, and partnerships with local training providers for LPN &amp; RN programs.</a:t>
            </a:r>
          </a:p>
          <a:p>
            <a:pPr lvl="1"/>
            <a:r>
              <a:rPr lang="en-US" sz="1650" dirty="0"/>
              <a:t>Manufacturing tracks includes a on-site certified Welding School and a fast-track Machining certification program through a local community college.</a:t>
            </a:r>
          </a:p>
        </p:txBody>
      </p:sp>
      <p:sp>
        <p:nvSpPr>
          <p:cNvPr id="5" name="TextBox 4">
            <a:extLst>
              <a:ext uri="{FF2B5EF4-FFF2-40B4-BE49-F238E27FC236}">
                <a16:creationId xmlns:a16="http://schemas.microsoft.com/office/drawing/2014/main" id="{49D9351C-1FC4-D347-9110-B5C66836301C}"/>
              </a:ext>
            </a:extLst>
          </p:cNvPr>
          <p:cNvSpPr txBox="1"/>
          <p:nvPr/>
        </p:nvSpPr>
        <p:spPr>
          <a:xfrm>
            <a:off x="233172" y="2057401"/>
            <a:ext cx="8798814" cy="923330"/>
          </a:xfrm>
          <a:prstGeom prst="rect">
            <a:avLst/>
          </a:prstGeom>
          <a:noFill/>
        </p:spPr>
        <p:txBody>
          <a:bodyPr wrap="square" rtlCol="0">
            <a:spAutoFit/>
          </a:bodyPr>
          <a:lstStyle/>
          <a:p>
            <a:r>
              <a:rPr lang="en-US" dirty="0"/>
              <a:t>The Mahoning Valley Partnership for Employment (MVPE) is a program of Flying HIGH, Inc. in Youngstown, OH that provides accelerated job training in two industries: Healthcare and Manufacturing.</a:t>
            </a:r>
          </a:p>
        </p:txBody>
      </p:sp>
      <p:pic>
        <p:nvPicPr>
          <p:cNvPr id="6" name="Picture 5">
            <a:extLst>
              <a:ext uri="{FF2B5EF4-FFF2-40B4-BE49-F238E27FC236}">
                <a16:creationId xmlns:a16="http://schemas.microsoft.com/office/drawing/2014/main" id="{EB982008-FB11-FB41-9CEA-849388F3514A}"/>
              </a:ext>
            </a:extLst>
          </p:cNvPr>
          <p:cNvPicPr>
            <a:picLocks noChangeAspect="1"/>
          </p:cNvPicPr>
          <p:nvPr/>
        </p:nvPicPr>
        <p:blipFill>
          <a:blip r:embed="rId3"/>
          <a:stretch>
            <a:fillRect/>
          </a:stretch>
        </p:blipFill>
        <p:spPr>
          <a:xfrm>
            <a:off x="4929744" y="2808351"/>
            <a:ext cx="4054236" cy="2743200"/>
          </a:xfrm>
          <a:prstGeom prst="rect">
            <a:avLst/>
          </a:prstGeom>
        </p:spPr>
      </p:pic>
    </p:spTree>
    <p:extLst>
      <p:ext uri="{BB962C8B-B14F-4D97-AF65-F5344CB8AC3E}">
        <p14:creationId xmlns:p14="http://schemas.microsoft.com/office/powerpoint/2010/main" val="1970132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F75A1-3D4C-C84D-B4FC-B4056065EFFC}"/>
              </a:ext>
            </a:extLst>
          </p:cNvPr>
          <p:cNvSpPr>
            <a:spLocks noGrp="1"/>
          </p:cNvSpPr>
          <p:nvPr>
            <p:ph type="title"/>
          </p:nvPr>
        </p:nvSpPr>
        <p:spPr/>
        <p:txBody>
          <a:bodyPr>
            <a:normAutofit/>
          </a:bodyPr>
          <a:lstStyle/>
          <a:p>
            <a:r>
              <a:rPr lang="en-US" dirty="0"/>
              <a:t>Performance Management Tools	</a:t>
            </a:r>
          </a:p>
        </p:txBody>
      </p:sp>
      <p:sp>
        <p:nvSpPr>
          <p:cNvPr id="3" name="Content Placeholder 2">
            <a:extLst>
              <a:ext uri="{FF2B5EF4-FFF2-40B4-BE49-F238E27FC236}">
                <a16:creationId xmlns:a16="http://schemas.microsoft.com/office/drawing/2014/main" id="{1133CCF0-630D-9F4C-AD8D-9F99F6E2BF7C}"/>
              </a:ext>
            </a:extLst>
          </p:cNvPr>
          <p:cNvSpPr>
            <a:spLocks noGrp="1"/>
          </p:cNvSpPr>
          <p:nvPr>
            <p:ph sz="quarter" idx="1"/>
          </p:nvPr>
        </p:nvSpPr>
        <p:spPr>
          <a:xfrm>
            <a:off x="612648" y="2057400"/>
            <a:ext cx="8153400" cy="3669030"/>
          </a:xfrm>
        </p:spPr>
        <p:txBody>
          <a:bodyPr>
            <a:normAutofit lnSpcReduction="10000"/>
          </a:bodyPr>
          <a:lstStyle/>
          <a:p>
            <a:r>
              <a:rPr lang="en-US" dirty="0"/>
              <a:t>Tools are interconnected:</a:t>
            </a:r>
          </a:p>
          <a:p>
            <a:pPr lvl="1"/>
            <a:r>
              <a:rPr lang="en-US" dirty="0"/>
              <a:t>Web-based </a:t>
            </a:r>
            <a:r>
              <a:rPr lang="en-US" dirty="0">
                <a:solidFill>
                  <a:schemeClr val="accent2"/>
                </a:solidFill>
              </a:rPr>
              <a:t>participant survey</a:t>
            </a:r>
            <a:r>
              <a:rPr lang="en-US" dirty="0"/>
              <a:t> collects PIRL demographic elements.</a:t>
            </a:r>
          </a:p>
          <a:p>
            <a:pPr lvl="1"/>
            <a:r>
              <a:rPr lang="en-US" dirty="0"/>
              <a:t>Internal </a:t>
            </a:r>
            <a:r>
              <a:rPr lang="en-US" dirty="0">
                <a:solidFill>
                  <a:schemeClr val="accent2"/>
                </a:solidFill>
              </a:rPr>
              <a:t>spreadsheet</a:t>
            </a:r>
            <a:r>
              <a:rPr lang="en-US" dirty="0"/>
              <a:t> tracks all PIRL elements.</a:t>
            </a:r>
          </a:p>
          <a:p>
            <a:pPr lvl="2"/>
            <a:r>
              <a:rPr lang="en-US" dirty="0"/>
              <a:t>Data from participant survey is inputted into this document.</a:t>
            </a:r>
          </a:p>
          <a:p>
            <a:pPr lvl="1"/>
            <a:r>
              <a:rPr lang="en-US" dirty="0"/>
              <a:t>Spreadsheet feeds into </a:t>
            </a:r>
            <a:r>
              <a:rPr lang="en-US" dirty="0">
                <a:solidFill>
                  <a:schemeClr val="accent2"/>
                </a:solidFill>
              </a:rPr>
              <a:t>dashboard</a:t>
            </a:r>
            <a:r>
              <a:rPr lang="en-US" dirty="0"/>
              <a:t> that updates in real-time.</a:t>
            </a:r>
          </a:p>
          <a:p>
            <a:pPr lvl="2"/>
            <a:r>
              <a:rPr lang="en-US" dirty="0"/>
              <a:t>The same spreadsheet is used for WIPS uploads and the dashboard- staff time does not have to be duplicated.</a:t>
            </a:r>
          </a:p>
          <a:p>
            <a:pPr lvl="1"/>
            <a:r>
              <a:rPr lang="en-US" dirty="0"/>
              <a:t>Yearly </a:t>
            </a:r>
            <a:r>
              <a:rPr lang="en-US" dirty="0">
                <a:solidFill>
                  <a:schemeClr val="accent2"/>
                </a:solidFill>
              </a:rPr>
              <a:t>deep-dive</a:t>
            </a:r>
            <a:r>
              <a:rPr lang="en-US" dirty="0"/>
              <a:t> into data.</a:t>
            </a:r>
          </a:p>
        </p:txBody>
      </p:sp>
    </p:spTree>
    <p:extLst>
      <p:ext uri="{BB962C8B-B14F-4D97-AF65-F5344CB8AC3E}">
        <p14:creationId xmlns:p14="http://schemas.microsoft.com/office/powerpoint/2010/main" val="9634830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5EA8-A2EE-E446-A767-2452A6EB141F}"/>
              </a:ext>
            </a:extLst>
          </p:cNvPr>
          <p:cNvSpPr>
            <a:spLocks noGrp="1"/>
          </p:cNvSpPr>
          <p:nvPr>
            <p:ph type="title"/>
          </p:nvPr>
        </p:nvSpPr>
        <p:spPr>
          <a:xfrm>
            <a:off x="384561" y="1028700"/>
            <a:ext cx="8381487" cy="742950"/>
          </a:xfrm>
        </p:spPr>
        <p:txBody>
          <a:bodyPr>
            <a:normAutofit fontScale="90000"/>
          </a:bodyPr>
          <a:lstStyle/>
          <a:p>
            <a:r>
              <a:rPr lang="en-US" sz="2700" dirty="0"/>
              <a:t>Using Performance Data for Ongoing Process Improvements</a:t>
            </a:r>
          </a:p>
        </p:txBody>
      </p:sp>
      <p:sp>
        <p:nvSpPr>
          <p:cNvPr id="3" name="Content Placeholder 2">
            <a:extLst>
              <a:ext uri="{FF2B5EF4-FFF2-40B4-BE49-F238E27FC236}">
                <a16:creationId xmlns:a16="http://schemas.microsoft.com/office/drawing/2014/main" id="{FA41BA9E-AF18-504D-B9AD-2AF3CF42B2FC}"/>
              </a:ext>
            </a:extLst>
          </p:cNvPr>
          <p:cNvSpPr>
            <a:spLocks noGrp="1"/>
          </p:cNvSpPr>
          <p:nvPr>
            <p:ph sz="quarter" idx="1"/>
          </p:nvPr>
        </p:nvSpPr>
        <p:spPr>
          <a:xfrm>
            <a:off x="612648" y="2057400"/>
            <a:ext cx="8153400" cy="1153105"/>
          </a:xfrm>
        </p:spPr>
        <p:txBody>
          <a:bodyPr>
            <a:normAutofit fontScale="70000" lnSpcReduction="20000"/>
          </a:bodyPr>
          <a:lstStyle/>
          <a:p>
            <a:r>
              <a:rPr lang="en-US" dirty="0"/>
              <a:t>Dashboard allows staff to see performance outcome measures in real-time and track progress throughout the quarter.</a:t>
            </a:r>
          </a:p>
          <a:p>
            <a:r>
              <a:rPr lang="en-US" dirty="0"/>
              <a:t>Dashboard visualizations parallel WIPS measures:</a:t>
            </a:r>
          </a:p>
          <a:p>
            <a:pPr marL="274320" lvl="1" indent="0">
              <a:buNone/>
            </a:pPr>
            <a:endParaRPr lang="en-US" dirty="0"/>
          </a:p>
          <a:p>
            <a:pPr marL="274320" lvl="1" indent="0">
              <a:buNone/>
            </a:pPr>
            <a:endParaRPr lang="en-US" dirty="0"/>
          </a:p>
          <a:p>
            <a:pPr marL="274320" lvl="1" indent="0">
              <a:buNone/>
            </a:pPr>
            <a:endParaRPr lang="en-US" dirty="0"/>
          </a:p>
          <a:p>
            <a:pPr marL="274320" lvl="1" indent="0">
              <a:buNone/>
            </a:pPr>
            <a:endParaRPr lang="en-US" dirty="0"/>
          </a:p>
        </p:txBody>
      </p:sp>
      <p:pic>
        <p:nvPicPr>
          <p:cNvPr id="5" name="Picture 4">
            <a:extLst>
              <a:ext uri="{FF2B5EF4-FFF2-40B4-BE49-F238E27FC236}">
                <a16:creationId xmlns:a16="http://schemas.microsoft.com/office/drawing/2014/main" id="{E30E6282-1C57-EA4C-B8D2-BD369E2D47F7}"/>
              </a:ext>
            </a:extLst>
          </p:cNvPr>
          <p:cNvPicPr>
            <a:picLocks noChangeAspect="1"/>
          </p:cNvPicPr>
          <p:nvPr/>
        </p:nvPicPr>
        <p:blipFill>
          <a:blip r:embed="rId3"/>
          <a:stretch>
            <a:fillRect/>
          </a:stretch>
        </p:blipFill>
        <p:spPr>
          <a:xfrm>
            <a:off x="1112789" y="3210505"/>
            <a:ext cx="6186079" cy="785298"/>
          </a:xfrm>
          <a:prstGeom prst="rect">
            <a:avLst/>
          </a:prstGeom>
          <a:ln w="19050">
            <a:noFill/>
          </a:ln>
        </p:spPr>
      </p:pic>
      <p:pic>
        <p:nvPicPr>
          <p:cNvPr id="7" name="Picture 6">
            <a:extLst>
              <a:ext uri="{FF2B5EF4-FFF2-40B4-BE49-F238E27FC236}">
                <a16:creationId xmlns:a16="http://schemas.microsoft.com/office/drawing/2014/main" id="{CFB17E4E-6574-FB48-B5E4-6E174CCC90D4}"/>
              </a:ext>
            </a:extLst>
          </p:cNvPr>
          <p:cNvPicPr>
            <a:picLocks noChangeAspect="1"/>
          </p:cNvPicPr>
          <p:nvPr/>
        </p:nvPicPr>
        <p:blipFill>
          <a:blip r:embed="rId4"/>
          <a:stretch>
            <a:fillRect/>
          </a:stretch>
        </p:blipFill>
        <p:spPr>
          <a:xfrm>
            <a:off x="1112789" y="4124718"/>
            <a:ext cx="6186079" cy="2186057"/>
          </a:xfrm>
          <a:prstGeom prst="rect">
            <a:avLst/>
          </a:prstGeom>
          <a:ln w="19050">
            <a:solidFill>
              <a:schemeClr val="tx1"/>
            </a:solidFill>
          </a:ln>
        </p:spPr>
      </p:pic>
    </p:spTree>
    <p:extLst>
      <p:ext uri="{BB962C8B-B14F-4D97-AF65-F5344CB8AC3E}">
        <p14:creationId xmlns:p14="http://schemas.microsoft.com/office/powerpoint/2010/main" val="619668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B81C-8487-AA40-A45B-16A41C1D0F50}"/>
              </a:ext>
            </a:extLst>
          </p:cNvPr>
          <p:cNvSpPr>
            <a:spLocks noGrp="1"/>
          </p:cNvSpPr>
          <p:nvPr>
            <p:ph type="title"/>
          </p:nvPr>
        </p:nvSpPr>
        <p:spPr>
          <a:xfrm>
            <a:off x="413461" y="741040"/>
            <a:ext cx="8349440" cy="742950"/>
          </a:xfrm>
        </p:spPr>
        <p:txBody>
          <a:bodyPr>
            <a:noAutofit/>
          </a:bodyPr>
          <a:lstStyle/>
          <a:p>
            <a:r>
              <a:rPr lang="en-US" sz="2700" dirty="0"/>
              <a:t>Using Performance Data for Ongoing Process Improvements</a:t>
            </a:r>
          </a:p>
        </p:txBody>
      </p:sp>
      <p:sp>
        <p:nvSpPr>
          <p:cNvPr id="3" name="Content Placeholder 2">
            <a:extLst>
              <a:ext uri="{FF2B5EF4-FFF2-40B4-BE49-F238E27FC236}">
                <a16:creationId xmlns:a16="http://schemas.microsoft.com/office/drawing/2014/main" id="{0835AC46-C0BD-7147-938F-73228ABDCFAC}"/>
              </a:ext>
            </a:extLst>
          </p:cNvPr>
          <p:cNvSpPr>
            <a:spLocks noGrp="1"/>
          </p:cNvSpPr>
          <p:nvPr>
            <p:ph sz="quarter" idx="1"/>
          </p:nvPr>
        </p:nvSpPr>
        <p:spPr>
          <a:xfrm>
            <a:off x="514628" y="1650492"/>
            <a:ext cx="8153400" cy="3371850"/>
          </a:xfrm>
        </p:spPr>
        <p:txBody>
          <a:bodyPr>
            <a:normAutofit fontScale="92500" lnSpcReduction="20000"/>
          </a:bodyPr>
          <a:lstStyle/>
          <a:p>
            <a:r>
              <a:rPr lang="en-US" sz="1800" dirty="0"/>
              <a:t>Dashboard can track progress-to-date, or an individual quarter.</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r>
              <a:rPr lang="en-US" sz="1800" dirty="0"/>
              <a:t>Additions to outcomes measures were added to dashboard based on staff needs. </a:t>
            </a:r>
          </a:p>
          <a:p>
            <a:pPr lvl="1"/>
            <a:r>
              <a:rPr lang="en-US" sz="1350" dirty="0" err="1"/>
              <a:t>Eg.</a:t>
            </a:r>
            <a:r>
              <a:rPr lang="en-US" sz="1350" dirty="0"/>
              <a:t> WIPS report gives ”Credential Rate.” A </a:t>
            </a:r>
            <a:r>
              <a:rPr lang="en-US" sz="1350" dirty="0" err="1"/>
              <a:t>klip</a:t>
            </a:r>
            <a:r>
              <a:rPr lang="en-US" sz="1350" dirty="0"/>
              <a:t> was added to see what programs were earning credentials and when.</a:t>
            </a:r>
          </a:p>
        </p:txBody>
      </p:sp>
      <p:pic>
        <p:nvPicPr>
          <p:cNvPr id="4" name="Picture 3">
            <a:extLst>
              <a:ext uri="{FF2B5EF4-FFF2-40B4-BE49-F238E27FC236}">
                <a16:creationId xmlns:a16="http://schemas.microsoft.com/office/drawing/2014/main" id="{CFCA511B-3AAB-454A-8449-DA3EFC60BF97}"/>
              </a:ext>
            </a:extLst>
          </p:cNvPr>
          <p:cNvPicPr>
            <a:picLocks noChangeAspect="1"/>
          </p:cNvPicPr>
          <p:nvPr/>
        </p:nvPicPr>
        <p:blipFill>
          <a:blip r:embed="rId2"/>
          <a:stretch>
            <a:fillRect/>
          </a:stretch>
        </p:blipFill>
        <p:spPr>
          <a:xfrm>
            <a:off x="1297770" y="5022342"/>
            <a:ext cx="6580823" cy="960120"/>
          </a:xfrm>
          <a:prstGeom prst="rect">
            <a:avLst/>
          </a:prstGeom>
          <a:ln w="19050">
            <a:solidFill>
              <a:schemeClr val="tx1"/>
            </a:solidFill>
          </a:ln>
        </p:spPr>
      </p:pic>
      <p:pic>
        <p:nvPicPr>
          <p:cNvPr id="6" name="Picture 5">
            <a:extLst>
              <a:ext uri="{FF2B5EF4-FFF2-40B4-BE49-F238E27FC236}">
                <a16:creationId xmlns:a16="http://schemas.microsoft.com/office/drawing/2014/main" id="{D7119D25-96D1-3F4E-83A2-F68E532B2610}"/>
              </a:ext>
            </a:extLst>
          </p:cNvPr>
          <p:cNvPicPr>
            <a:picLocks noChangeAspect="1"/>
          </p:cNvPicPr>
          <p:nvPr/>
        </p:nvPicPr>
        <p:blipFill>
          <a:blip r:embed="rId3"/>
          <a:stretch>
            <a:fillRect/>
          </a:stretch>
        </p:blipFill>
        <p:spPr>
          <a:xfrm>
            <a:off x="1297770" y="2067179"/>
            <a:ext cx="2694432" cy="1682073"/>
          </a:xfrm>
          <a:prstGeom prst="rect">
            <a:avLst/>
          </a:prstGeom>
          <a:ln w="19050">
            <a:solidFill>
              <a:schemeClr val="tx1"/>
            </a:solidFill>
          </a:ln>
        </p:spPr>
      </p:pic>
      <p:pic>
        <p:nvPicPr>
          <p:cNvPr id="8" name="Picture 7">
            <a:extLst>
              <a:ext uri="{FF2B5EF4-FFF2-40B4-BE49-F238E27FC236}">
                <a16:creationId xmlns:a16="http://schemas.microsoft.com/office/drawing/2014/main" id="{40F4B9F6-A90B-1C49-9991-189E0C28B7C2}"/>
              </a:ext>
            </a:extLst>
          </p:cNvPr>
          <p:cNvPicPr>
            <a:picLocks noChangeAspect="1"/>
          </p:cNvPicPr>
          <p:nvPr/>
        </p:nvPicPr>
        <p:blipFill>
          <a:blip r:embed="rId4"/>
          <a:stretch>
            <a:fillRect/>
          </a:stretch>
        </p:blipFill>
        <p:spPr>
          <a:xfrm>
            <a:off x="4341249" y="2073921"/>
            <a:ext cx="2770633" cy="1699322"/>
          </a:xfrm>
          <a:prstGeom prst="rect">
            <a:avLst/>
          </a:prstGeom>
          <a:ln w="19050">
            <a:solidFill>
              <a:schemeClr val="tx1"/>
            </a:solidFill>
          </a:ln>
        </p:spPr>
      </p:pic>
    </p:spTree>
    <p:extLst>
      <p:ext uri="{BB962C8B-B14F-4D97-AF65-F5344CB8AC3E}">
        <p14:creationId xmlns:p14="http://schemas.microsoft.com/office/powerpoint/2010/main" val="3130928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407A-D834-B444-A250-1D94165CDE91}"/>
              </a:ext>
            </a:extLst>
          </p:cNvPr>
          <p:cNvSpPr>
            <a:spLocks noGrp="1"/>
          </p:cNvSpPr>
          <p:nvPr>
            <p:ph type="title"/>
          </p:nvPr>
        </p:nvSpPr>
        <p:spPr>
          <a:xfrm>
            <a:off x="220717" y="1028700"/>
            <a:ext cx="8545331" cy="742950"/>
          </a:xfrm>
        </p:spPr>
        <p:txBody>
          <a:bodyPr>
            <a:normAutofit fontScale="90000"/>
          </a:bodyPr>
          <a:lstStyle/>
          <a:p>
            <a:r>
              <a:rPr lang="en-US" sz="2700" dirty="0"/>
              <a:t>Using Performance Data for Ongoing Process Improvements</a:t>
            </a:r>
          </a:p>
        </p:txBody>
      </p:sp>
      <p:sp>
        <p:nvSpPr>
          <p:cNvPr id="3" name="Content Placeholder 2">
            <a:extLst>
              <a:ext uri="{FF2B5EF4-FFF2-40B4-BE49-F238E27FC236}">
                <a16:creationId xmlns:a16="http://schemas.microsoft.com/office/drawing/2014/main" id="{94AB8747-B98C-944C-811B-6201A89C7FAA}"/>
              </a:ext>
            </a:extLst>
          </p:cNvPr>
          <p:cNvSpPr>
            <a:spLocks noGrp="1"/>
          </p:cNvSpPr>
          <p:nvPr>
            <p:ph sz="quarter" idx="1"/>
          </p:nvPr>
        </p:nvSpPr>
        <p:spPr>
          <a:xfrm>
            <a:off x="612649" y="2057399"/>
            <a:ext cx="7587134" cy="3831188"/>
          </a:xfrm>
        </p:spPr>
        <p:txBody>
          <a:bodyPr>
            <a:normAutofit fontScale="85000" lnSpcReduction="20000"/>
          </a:bodyPr>
          <a:lstStyle/>
          <a:p>
            <a:r>
              <a:rPr lang="en-US" sz="2400" dirty="0"/>
              <a:t>Hired a third-party evaluator (Mighty Crow)</a:t>
            </a:r>
          </a:p>
          <a:p>
            <a:pPr lvl="1"/>
            <a:r>
              <a:rPr lang="en-US" sz="2175" dirty="0"/>
              <a:t>Meet regularly to review data.</a:t>
            </a:r>
          </a:p>
          <a:p>
            <a:pPr marL="274320" lvl="1" indent="0">
              <a:buNone/>
            </a:pPr>
            <a:endParaRPr lang="en-US" sz="2175" dirty="0"/>
          </a:p>
          <a:p>
            <a:r>
              <a:rPr lang="en-US" sz="2400" dirty="0"/>
              <a:t>Set up whiteboard to </a:t>
            </a:r>
            <a:r>
              <a:rPr lang="en-US" sz="2400"/>
              <a:t>track clients</a:t>
            </a:r>
          </a:p>
          <a:p>
            <a:endParaRPr lang="en-US" sz="2400" dirty="0"/>
          </a:p>
          <a:p>
            <a:r>
              <a:rPr lang="en-US" sz="2700" dirty="0"/>
              <a:t>Staff use dashboard to inform their work:</a:t>
            </a:r>
          </a:p>
          <a:p>
            <a:pPr lvl="1"/>
            <a:r>
              <a:rPr lang="en-US" sz="2700" dirty="0"/>
              <a:t>Evaluate trends – demographics</a:t>
            </a:r>
          </a:p>
          <a:p>
            <a:pPr lvl="1"/>
            <a:r>
              <a:rPr lang="en-US" sz="2700" dirty="0"/>
              <a:t>Reveals where trainings are lacking</a:t>
            </a:r>
          </a:p>
          <a:p>
            <a:pPr lvl="1"/>
            <a:r>
              <a:rPr lang="en-US" sz="2700" dirty="0"/>
              <a:t>Effectiveness of support services</a:t>
            </a:r>
          </a:p>
          <a:p>
            <a:pPr lvl="1"/>
            <a:r>
              <a:rPr lang="en-US" sz="2700" dirty="0"/>
              <a:t>Identifies client success indicators</a:t>
            </a:r>
          </a:p>
          <a:p>
            <a:endParaRPr lang="en-US" sz="2400" dirty="0"/>
          </a:p>
        </p:txBody>
      </p:sp>
    </p:spTree>
    <p:extLst>
      <p:ext uri="{BB962C8B-B14F-4D97-AF65-F5344CB8AC3E}">
        <p14:creationId xmlns:p14="http://schemas.microsoft.com/office/powerpoint/2010/main" val="64189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A06EB-DEA7-4344-BDC0-26B8A451B80B}"/>
              </a:ext>
            </a:extLst>
          </p:cNvPr>
          <p:cNvSpPr>
            <a:spLocks noGrp="1"/>
          </p:cNvSpPr>
          <p:nvPr>
            <p:ph type="title"/>
          </p:nvPr>
        </p:nvSpPr>
        <p:spPr>
          <a:xfrm>
            <a:off x="442245" y="1028700"/>
            <a:ext cx="8323803" cy="742950"/>
          </a:xfrm>
        </p:spPr>
        <p:txBody>
          <a:bodyPr>
            <a:noAutofit/>
          </a:bodyPr>
          <a:lstStyle/>
          <a:p>
            <a:r>
              <a:rPr lang="en-US" sz="2700" dirty="0"/>
              <a:t>Using Performance Data for Ongoing Process Improvements</a:t>
            </a:r>
          </a:p>
        </p:txBody>
      </p:sp>
      <p:sp>
        <p:nvSpPr>
          <p:cNvPr id="3" name="Content Placeholder 2">
            <a:extLst>
              <a:ext uri="{FF2B5EF4-FFF2-40B4-BE49-F238E27FC236}">
                <a16:creationId xmlns:a16="http://schemas.microsoft.com/office/drawing/2014/main" id="{DEE50B39-8083-5C45-B31D-26134B508F6D}"/>
              </a:ext>
            </a:extLst>
          </p:cNvPr>
          <p:cNvSpPr>
            <a:spLocks noGrp="1"/>
          </p:cNvSpPr>
          <p:nvPr>
            <p:ph sz="quarter" idx="1"/>
          </p:nvPr>
        </p:nvSpPr>
        <p:spPr>
          <a:xfrm>
            <a:off x="612648" y="2057400"/>
            <a:ext cx="8153400" cy="742950"/>
          </a:xfrm>
        </p:spPr>
        <p:txBody>
          <a:bodyPr>
            <a:normAutofit fontScale="77500" lnSpcReduction="20000"/>
          </a:bodyPr>
          <a:lstStyle/>
          <a:p>
            <a:r>
              <a:rPr lang="en-US" dirty="0"/>
              <a:t>Deep dives into data spot trends are done yearly. Information is used to adjust programming going forward:</a:t>
            </a:r>
          </a:p>
        </p:txBody>
      </p:sp>
      <p:pic>
        <p:nvPicPr>
          <p:cNvPr id="5" name="Content Placeholder 8">
            <a:extLst>
              <a:ext uri="{FF2B5EF4-FFF2-40B4-BE49-F238E27FC236}">
                <a16:creationId xmlns:a16="http://schemas.microsoft.com/office/drawing/2014/main" id="{5E16FF05-0546-7D4E-BCDF-11756B38DAE4}"/>
              </a:ext>
            </a:extLst>
          </p:cNvPr>
          <p:cNvPicPr>
            <a:picLocks noChangeAspect="1"/>
          </p:cNvPicPr>
          <p:nvPr/>
        </p:nvPicPr>
        <p:blipFill>
          <a:blip r:embed="rId2"/>
          <a:stretch>
            <a:fillRect/>
          </a:stretch>
        </p:blipFill>
        <p:spPr>
          <a:xfrm>
            <a:off x="1010267" y="3086100"/>
            <a:ext cx="3356439" cy="2350398"/>
          </a:xfrm>
          <a:prstGeom prst="rect">
            <a:avLst/>
          </a:prstGeom>
          <a:ln w="19050">
            <a:solidFill>
              <a:schemeClr val="tx1"/>
            </a:solidFill>
          </a:ln>
        </p:spPr>
      </p:pic>
      <p:sp>
        <p:nvSpPr>
          <p:cNvPr id="6" name="TextBox 5">
            <a:extLst>
              <a:ext uri="{FF2B5EF4-FFF2-40B4-BE49-F238E27FC236}">
                <a16:creationId xmlns:a16="http://schemas.microsoft.com/office/drawing/2014/main" id="{340F84DA-7E76-D54A-840D-B4C2D1120042}"/>
              </a:ext>
            </a:extLst>
          </p:cNvPr>
          <p:cNvSpPr txBox="1"/>
          <p:nvPr/>
        </p:nvSpPr>
        <p:spPr>
          <a:xfrm>
            <a:off x="4483292" y="3248371"/>
            <a:ext cx="3543300" cy="2793072"/>
          </a:xfrm>
          <a:prstGeom prst="rect">
            <a:avLst/>
          </a:prstGeom>
          <a:noFill/>
        </p:spPr>
        <p:txBody>
          <a:bodyPr wrap="square" rtlCol="0">
            <a:spAutoFit/>
          </a:bodyPr>
          <a:lstStyle/>
          <a:p>
            <a:pPr>
              <a:buClr>
                <a:schemeClr val="accent1"/>
              </a:buClr>
            </a:pPr>
            <a:r>
              <a:rPr lang="en-US" sz="1350" b="1" dirty="0"/>
              <a:t>E.g. 1:</a:t>
            </a:r>
          </a:p>
          <a:p>
            <a:pPr marL="214313" indent="-214313">
              <a:buClr>
                <a:schemeClr val="accent1"/>
              </a:buClr>
              <a:buFont typeface="Wingdings" pitchFamily="2" charset="2"/>
              <a:buChar char="§"/>
            </a:pPr>
            <a:r>
              <a:rPr lang="en-US" sz="1350" dirty="0"/>
              <a:t>Special populations are more likely to exit before completing training and complete training at a lower rate than the general population.</a:t>
            </a:r>
          </a:p>
          <a:p>
            <a:pPr>
              <a:buClr>
                <a:schemeClr val="accent1"/>
              </a:buClr>
            </a:pPr>
            <a:endParaRPr lang="en-US" sz="1350" dirty="0"/>
          </a:p>
          <a:p>
            <a:pPr marL="214313" indent="-214313">
              <a:buClr>
                <a:schemeClr val="accent1"/>
              </a:buClr>
              <a:buFont typeface="Wingdings" pitchFamily="2" charset="2"/>
              <a:buChar char="§"/>
            </a:pPr>
            <a:r>
              <a:rPr lang="en-US" sz="1350" dirty="0"/>
              <a:t>Increased vetting prior to program enrollment (</a:t>
            </a:r>
            <a:r>
              <a:rPr lang="en-US" sz="1350" dirty="0" err="1"/>
              <a:t>ie</a:t>
            </a:r>
            <a:r>
              <a:rPr lang="en-US" sz="1350" dirty="0"/>
              <a:t>. Career Match Assessment to evaluate career suitability, Welding Bootcamp to evaluate Aptitude, Attitude, and Attendance)</a:t>
            </a:r>
          </a:p>
          <a:p>
            <a:pPr marL="214313" indent="-214313">
              <a:buClr>
                <a:schemeClr val="accent1"/>
              </a:buClr>
              <a:buFont typeface="Wingdings" pitchFamily="2" charset="2"/>
              <a:buChar char="§"/>
            </a:pPr>
            <a:r>
              <a:rPr lang="en-US" sz="1350" dirty="0"/>
              <a:t>Increased engagement by case manager and use of support services</a:t>
            </a:r>
          </a:p>
        </p:txBody>
      </p:sp>
    </p:spTree>
    <p:extLst>
      <p:ext uri="{BB962C8B-B14F-4D97-AF65-F5344CB8AC3E}">
        <p14:creationId xmlns:p14="http://schemas.microsoft.com/office/powerpoint/2010/main" val="161019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a:xfrm>
            <a:off x="389428" y="3237323"/>
            <a:ext cx="3234926" cy="1021224"/>
          </a:xfrm>
        </p:spPr>
        <p:txBody>
          <a:bodyPr>
            <a:normAutofit lnSpcReduction="10000"/>
          </a:bodyPr>
          <a:lstStyle/>
          <a:p>
            <a:r>
              <a:rPr lang="en-US" dirty="0"/>
              <a:t>Ayreen Cadwallader</a:t>
            </a:r>
          </a:p>
          <a:p>
            <a:pPr lvl="1"/>
            <a:r>
              <a:rPr lang="en-US" dirty="0"/>
              <a:t>Workforce Analyst</a:t>
            </a:r>
          </a:p>
          <a:p>
            <a:pPr lvl="1"/>
            <a:r>
              <a:rPr lang="en-US" sz="1800" i="0" dirty="0"/>
              <a:t>Department of Labor</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5</a:t>
            </a:fld>
            <a:endParaRPr lang="en-US"/>
          </a:p>
        </p:txBody>
      </p:sp>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a:xfrm>
            <a:off x="5225462" y="3237323"/>
            <a:ext cx="3269162" cy="1086711"/>
          </a:xfrm>
        </p:spPr>
        <p:txBody>
          <a:bodyPr>
            <a:normAutofit lnSpcReduction="10000"/>
          </a:bodyPr>
          <a:lstStyle/>
          <a:p>
            <a:r>
              <a:rPr lang="en-US" dirty="0"/>
              <a:t>Brian Smith</a:t>
            </a:r>
          </a:p>
          <a:p>
            <a:pPr lvl="1"/>
            <a:r>
              <a:rPr lang="en-US" dirty="0"/>
              <a:t>Workforce Analyst</a:t>
            </a:r>
          </a:p>
          <a:p>
            <a:pPr lvl="1"/>
            <a:r>
              <a:rPr lang="en-US" i="0" dirty="0"/>
              <a:t>Department of Labor</a:t>
            </a:r>
          </a:p>
        </p:txBody>
      </p:sp>
      <p:pic>
        <p:nvPicPr>
          <p:cNvPr id="2" name="Picture Placeholder 1"/>
          <p:cNvPicPr>
            <a:picLocks noGrp="1" noChangeAspect="1"/>
          </p:cNvPicPr>
          <p:nvPr>
            <p:ph type="pic" idx="13"/>
          </p:nvPr>
        </p:nvPicPr>
        <p:blipFill>
          <a:blip r:embed="rId2" cstate="hqprint">
            <a:extLst>
              <a:ext uri="{28A0092B-C50C-407E-A947-70E740481C1C}">
                <a14:useLocalDpi xmlns:a14="http://schemas.microsoft.com/office/drawing/2010/main" val="0"/>
              </a:ext>
            </a:extLst>
          </a:blip>
          <a:srcRect l="9620" r="9620"/>
          <a:stretch>
            <a:fillRect/>
          </a:stretch>
        </p:blipFill>
        <p:spPr>
          <a:xfrm>
            <a:off x="4492040" y="1590823"/>
            <a:ext cx="1258887" cy="1476375"/>
          </a:xfrm>
        </p:spPr>
      </p:pic>
      <p:sp>
        <p:nvSpPr>
          <p:cNvPr id="14" name="Content Placeholder 7">
            <a:extLst>
              <a:ext uri="{FF2B5EF4-FFF2-40B4-BE49-F238E27FC236}">
                <a16:creationId xmlns:a16="http://schemas.microsoft.com/office/drawing/2014/main" id="{2873C97B-95A2-4116-9274-303EDB06FE9F}"/>
              </a:ext>
            </a:extLst>
          </p:cNvPr>
          <p:cNvSpPr txBox="1">
            <a:spLocks/>
          </p:cNvSpPr>
          <p:nvPr/>
        </p:nvSpPr>
        <p:spPr>
          <a:xfrm>
            <a:off x="4341495" y="5335126"/>
            <a:ext cx="3983355" cy="1021224"/>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800"/>
              </a:spcBef>
              <a:buClr>
                <a:schemeClr val="accent2"/>
              </a:buClr>
              <a:buFont typeface="Wingdings 2" panose="05020102010507070707" pitchFamily="18" charset="2"/>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914400" rtl="0" eaLnBrk="1" latinLnBrk="0" hangingPunct="1">
              <a:lnSpc>
                <a:spcPct val="90000"/>
              </a:lnSpc>
              <a:spcBef>
                <a:spcPts val="500"/>
              </a:spcBef>
              <a:buClr>
                <a:schemeClr val="bg1">
                  <a:lumMod val="65000"/>
                </a:schemeClr>
              </a:buClr>
              <a:buFont typeface="Wingdings 3" panose="05040102010807070707" pitchFamily="18" charset="2"/>
              <a:buNone/>
              <a:defRPr sz="2000" i="1" kern="1200">
                <a:solidFill>
                  <a:schemeClr val="accent3">
                    <a:lumMod val="90000"/>
                    <a:lumOff val="10000"/>
                  </a:schemeClr>
                </a:solidFill>
                <a:latin typeface="+mn-lt"/>
                <a:ea typeface="+mn-ea"/>
                <a:cs typeface="+mn-cs"/>
              </a:defRPr>
            </a:lvl2pPr>
            <a:lvl3pPr marL="457200" indent="0" algn="l" defTabSz="914400" rtl="0" eaLnBrk="1" latinLnBrk="0" hangingPunct="1">
              <a:lnSpc>
                <a:spcPct val="90000"/>
              </a:lnSpc>
              <a:spcBef>
                <a:spcPts val="800"/>
              </a:spcBef>
              <a:buClr>
                <a:schemeClr val="accent1"/>
              </a:buClr>
              <a:buFontTx/>
              <a:buNone/>
              <a:defRPr sz="1800" kern="1200">
                <a:solidFill>
                  <a:schemeClr val="tx1"/>
                </a:solidFill>
                <a:latin typeface="+mn-lt"/>
                <a:ea typeface="+mn-ea"/>
                <a:cs typeface="+mn-cs"/>
              </a:defRPr>
            </a:lvl3pPr>
            <a:lvl4pPr marL="822960" indent="-365760" algn="l" defTabSz="914400" rtl="0" eaLnBrk="1" latinLnBrk="0" hangingPunct="1">
              <a:lnSpc>
                <a:spcPct val="90000"/>
              </a:lnSpc>
              <a:spcBef>
                <a:spcPts val="300"/>
              </a:spcBef>
              <a:buClr>
                <a:schemeClr val="accent6"/>
              </a:buClr>
              <a:buSzPct val="90000"/>
              <a:buFont typeface="Wingdings" panose="05000000000000000000" pitchFamily="2" charset="2"/>
              <a:buChar char=""/>
              <a:defRPr sz="1800" i="1" kern="1200">
                <a:solidFill>
                  <a:schemeClr val="accent1"/>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Timmy Dudley</a:t>
            </a:r>
          </a:p>
          <a:p>
            <a:pPr lvl="1"/>
            <a:r>
              <a:rPr lang="en-US" dirty="0"/>
              <a:t>Sr. Associate</a:t>
            </a:r>
          </a:p>
          <a:p>
            <a:pPr lvl="1"/>
            <a:r>
              <a:rPr lang="en-US" sz="1800" i="0" dirty="0"/>
              <a:t>ICF</a:t>
            </a:r>
          </a:p>
        </p:txBody>
      </p:sp>
      <p:pic>
        <p:nvPicPr>
          <p:cNvPr id="4" name="Picture Placeholder 3"/>
          <p:cNvPicPr>
            <a:picLocks noGrp="1" noChangeAspect="1"/>
          </p:cNvPicPr>
          <p:nvPr>
            <p:ph type="pic" idx="11"/>
          </p:nvPr>
        </p:nvPicPr>
        <p:blipFill>
          <a:blip r:embed="rId3">
            <a:extLst>
              <a:ext uri="{28A0092B-C50C-407E-A947-70E740481C1C}">
                <a14:useLocalDpi xmlns:a14="http://schemas.microsoft.com/office/drawing/2010/main" val="0"/>
              </a:ext>
            </a:extLst>
          </a:blip>
          <a:srcRect l="4310" r="4310"/>
          <a:stretch>
            <a:fillRect/>
          </a:stretch>
        </p:blipFill>
        <p:spPr>
          <a:xfrm>
            <a:off x="2381105" y="1558941"/>
            <a:ext cx="1305202" cy="1508257"/>
          </a:xfrm>
        </p:spPr>
      </p:pic>
      <p:sp>
        <p:nvSpPr>
          <p:cNvPr id="13" name="Picture Placeholder 6">
            <a:extLst>
              <a:ext uri="{FF2B5EF4-FFF2-40B4-BE49-F238E27FC236}">
                <a16:creationId xmlns:a16="http://schemas.microsoft.com/office/drawing/2014/main" id="{26952524-654E-46B1-8710-1306277FF00A}"/>
              </a:ext>
            </a:extLst>
          </p:cNvPr>
          <p:cNvSpPr>
            <a:spLocks noGrp="1"/>
          </p:cNvSpPr>
          <p:nvPr/>
        </p:nvSpPr>
        <p:spPr>
          <a:xfrm>
            <a:off x="3273506" y="4741260"/>
            <a:ext cx="1067989" cy="1521001"/>
          </a:xfrm>
          <a:prstGeom prst="rect">
            <a:avLst/>
          </a:prstGeom>
          <a:solidFill>
            <a:srgbClr val="FFFFFF"/>
          </a:solidFill>
          <a:ln w="76200" cap="sq">
            <a:solidFill>
              <a:srgbClr val="124D95">
                <a:lumMod val="50000"/>
              </a:srgbClr>
            </a:solidFill>
            <a:miter lim="800000"/>
          </a:ln>
          <a:effectLst/>
          <a:scene3d>
            <a:camera prst="orthographicFront"/>
            <a:lightRig rig="threePt" dir="t">
              <a:rot lat="0" lon="0" rev="2700000"/>
            </a:lightRig>
          </a:scene3d>
          <a:sp3d contourW="50800">
            <a:bevelT h="38100"/>
            <a:contourClr>
              <a:srgbClr val="C0C0C0"/>
            </a:contourClr>
          </a:sp3d>
        </p:spPr>
        <p:txBody>
          <a:bodyPr vert="horz" lIns="91440" tIns="45720" rIns="91440" bIns="45720" rtlCol="0" anchor="t">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7" name="Picture 6"/>
          <p:cNvPicPr>
            <a:picLocks noChangeAspect="1"/>
          </p:cNvPicPr>
          <p:nvPr/>
        </p:nvPicPr>
        <p:blipFill>
          <a:blip r:embed="rId4"/>
          <a:stretch>
            <a:fillRect/>
          </a:stretch>
        </p:blipFill>
        <p:spPr>
          <a:xfrm>
            <a:off x="3272757" y="4741260"/>
            <a:ext cx="1068738" cy="1521001"/>
          </a:xfrm>
          <a:prstGeom prst="rect">
            <a:avLst/>
          </a:prstGeom>
        </p:spPr>
      </p:pic>
    </p:spTree>
    <p:extLst>
      <p:ext uri="{BB962C8B-B14F-4D97-AF65-F5344CB8AC3E}">
        <p14:creationId xmlns:p14="http://schemas.microsoft.com/office/powerpoint/2010/main" val="1555843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C36E-D540-6840-A880-C44C8D13AADE}"/>
              </a:ext>
            </a:extLst>
          </p:cNvPr>
          <p:cNvSpPr>
            <a:spLocks noGrp="1"/>
          </p:cNvSpPr>
          <p:nvPr>
            <p:ph type="title"/>
          </p:nvPr>
        </p:nvSpPr>
        <p:spPr>
          <a:xfrm>
            <a:off x="402753" y="1028700"/>
            <a:ext cx="8363295" cy="742950"/>
          </a:xfrm>
        </p:spPr>
        <p:txBody>
          <a:bodyPr>
            <a:noAutofit/>
          </a:bodyPr>
          <a:lstStyle/>
          <a:p>
            <a:r>
              <a:rPr lang="en-US" sz="2700" dirty="0"/>
              <a:t>Using Performance Data for Ongoing Process Improvements</a:t>
            </a:r>
          </a:p>
        </p:txBody>
      </p:sp>
      <p:pic>
        <p:nvPicPr>
          <p:cNvPr id="4" name="Content Placeholder 3">
            <a:extLst>
              <a:ext uri="{FF2B5EF4-FFF2-40B4-BE49-F238E27FC236}">
                <a16:creationId xmlns:a16="http://schemas.microsoft.com/office/drawing/2014/main" id="{23C8E964-E1BD-8E4D-A7F6-A558A5423887}"/>
              </a:ext>
            </a:extLst>
          </p:cNvPr>
          <p:cNvPicPr>
            <a:picLocks noChangeAspect="1"/>
          </p:cNvPicPr>
          <p:nvPr/>
        </p:nvPicPr>
        <p:blipFill>
          <a:blip r:embed="rId2"/>
          <a:stretch>
            <a:fillRect/>
          </a:stretch>
        </p:blipFill>
        <p:spPr>
          <a:xfrm>
            <a:off x="350836" y="2091690"/>
            <a:ext cx="3527846" cy="2423900"/>
          </a:xfrm>
          <a:prstGeom prst="rect">
            <a:avLst/>
          </a:prstGeom>
          <a:ln w="19050">
            <a:solidFill>
              <a:schemeClr val="tx1"/>
            </a:solidFill>
          </a:ln>
        </p:spPr>
      </p:pic>
      <p:sp>
        <p:nvSpPr>
          <p:cNvPr id="5" name="TextBox 4">
            <a:extLst>
              <a:ext uri="{FF2B5EF4-FFF2-40B4-BE49-F238E27FC236}">
                <a16:creationId xmlns:a16="http://schemas.microsoft.com/office/drawing/2014/main" id="{86C5E89E-F132-9D4C-A319-76B1C524F52C}"/>
              </a:ext>
            </a:extLst>
          </p:cNvPr>
          <p:cNvSpPr txBox="1"/>
          <p:nvPr/>
        </p:nvSpPr>
        <p:spPr>
          <a:xfrm>
            <a:off x="402754" y="4536164"/>
            <a:ext cx="3592514" cy="1384995"/>
          </a:xfrm>
          <a:prstGeom prst="rect">
            <a:avLst/>
          </a:prstGeom>
          <a:noFill/>
        </p:spPr>
        <p:txBody>
          <a:bodyPr wrap="square" rtlCol="0">
            <a:spAutoFit/>
          </a:bodyPr>
          <a:lstStyle/>
          <a:p>
            <a:pPr>
              <a:buClr>
                <a:schemeClr val="accent1"/>
              </a:buClr>
            </a:pPr>
            <a:r>
              <a:rPr lang="en-US" sz="1200" b="1" dirty="0"/>
              <a:t>E.g. 2</a:t>
            </a:r>
          </a:p>
          <a:p>
            <a:pPr marL="214313" indent="-214313">
              <a:buClr>
                <a:schemeClr val="accent1"/>
              </a:buClr>
              <a:buFont typeface="Wingdings" pitchFamily="2" charset="2"/>
              <a:buChar char="§"/>
            </a:pPr>
            <a:r>
              <a:rPr lang="en-US" sz="1200" dirty="0"/>
              <a:t>STNA is most popular program, but credential attainment rate is low. Machining has fewer participants, but higher credential attainment.</a:t>
            </a:r>
          </a:p>
          <a:p>
            <a:pPr>
              <a:buClr>
                <a:schemeClr val="accent1"/>
              </a:buClr>
            </a:pPr>
            <a:endParaRPr lang="en-US" sz="1200" dirty="0"/>
          </a:p>
          <a:p>
            <a:pPr marL="214313" indent="-214313">
              <a:buClr>
                <a:schemeClr val="accent1"/>
              </a:buClr>
              <a:buFont typeface="Wingdings" pitchFamily="2" charset="2"/>
              <a:buChar char="§"/>
            </a:pPr>
            <a:r>
              <a:rPr lang="en-US" sz="1200" dirty="0"/>
              <a:t>STNA program added test-taking courses and staff support to improve exam results.</a:t>
            </a:r>
          </a:p>
        </p:txBody>
      </p:sp>
      <p:pic>
        <p:nvPicPr>
          <p:cNvPr id="6" name="Content Placeholder 3">
            <a:extLst>
              <a:ext uri="{FF2B5EF4-FFF2-40B4-BE49-F238E27FC236}">
                <a16:creationId xmlns:a16="http://schemas.microsoft.com/office/drawing/2014/main" id="{1FD4B5BA-4F95-D442-A4A8-D7F9D1D3534F}"/>
              </a:ext>
            </a:extLst>
          </p:cNvPr>
          <p:cNvPicPr>
            <a:picLocks noChangeAspect="1"/>
          </p:cNvPicPr>
          <p:nvPr/>
        </p:nvPicPr>
        <p:blipFill>
          <a:blip r:embed="rId3"/>
          <a:stretch>
            <a:fillRect/>
          </a:stretch>
        </p:blipFill>
        <p:spPr>
          <a:xfrm>
            <a:off x="4689348" y="2082997"/>
            <a:ext cx="3725419" cy="2459327"/>
          </a:xfrm>
          <a:prstGeom prst="rect">
            <a:avLst/>
          </a:prstGeom>
          <a:ln w="19050">
            <a:solidFill>
              <a:schemeClr val="tx1"/>
            </a:solidFill>
          </a:ln>
        </p:spPr>
      </p:pic>
      <p:sp>
        <p:nvSpPr>
          <p:cNvPr id="7" name="TextBox 6">
            <a:extLst>
              <a:ext uri="{FF2B5EF4-FFF2-40B4-BE49-F238E27FC236}">
                <a16:creationId xmlns:a16="http://schemas.microsoft.com/office/drawing/2014/main" id="{7B822D2B-FDF6-E741-8D24-6B8C35B90123}"/>
              </a:ext>
            </a:extLst>
          </p:cNvPr>
          <p:cNvSpPr txBox="1"/>
          <p:nvPr/>
        </p:nvSpPr>
        <p:spPr>
          <a:xfrm>
            <a:off x="4745736" y="4542324"/>
            <a:ext cx="3669030" cy="1384995"/>
          </a:xfrm>
          <a:prstGeom prst="rect">
            <a:avLst/>
          </a:prstGeom>
          <a:noFill/>
        </p:spPr>
        <p:txBody>
          <a:bodyPr wrap="square" rtlCol="0">
            <a:spAutoFit/>
          </a:bodyPr>
          <a:lstStyle/>
          <a:p>
            <a:pPr>
              <a:buClr>
                <a:schemeClr val="accent1"/>
              </a:buClr>
            </a:pPr>
            <a:r>
              <a:rPr lang="en-US" sz="1200" b="1" dirty="0"/>
              <a:t>E.g. 3</a:t>
            </a:r>
          </a:p>
          <a:p>
            <a:pPr marL="214313" indent="-214313">
              <a:buClr>
                <a:schemeClr val="accent1"/>
              </a:buClr>
              <a:buFont typeface="Wingdings" pitchFamily="2" charset="2"/>
              <a:buChar char="§"/>
            </a:pPr>
            <a:r>
              <a:rPr lang="en-US" sz="1200" dirty="0"/>
              <a:t>Participants who come in with no identified vocational track are unlikely to engage in the program.</a:t>
            </a:r>
          </a:p>
          <a:p>
            <a:pPr>
              <a:buClr>
                <a:schemeClr val="accent1"/>
              </a:buClr>
            </a:pPr>
            <a:endParaRPr lang="en-US" sz="1200" dirty="0"/>
          </a:p>
          <a:p>
            <a:pPr marL="214313" indent="-214313">
              <a:buClr>
                <a:schemeClr val="accent1"/>
              </a:buClr>
              <a:buFont typeface="Wingdings" pitchFamily="2" charset="2"/>
              <a:buChar char="§"/>
            </a:pPr>
            <a:r>
              <a:rPr lang="en-US" sz="1200" dirty="0"/>
              <a:t>Staff began working to identify a track before entering clients in program. </a:t>
            </a:r>
          </a:p>
        </p:txBody>
      </p:sp>
    </p:spTree>
    <p:extLst>
      <p:ext uri="{BB962C8B-B14F-4D97-AF65-F5344CB8AC3E}">
        <p14:creationId xmlns:p14="http://schemas.microsoft.com/office/powerpoint/2010/main" val="2789696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400" b="0" i="0" u="none" strike="noStrike" kern="1200" cap="none" spc="0" normalizeH="0" baseline="0" noProof="0">
              <a:ln>
                <a:noFill/>
              </a:ln>
              <a:solidFill>
                <a:srgbClr val="124D95">
                  <a:lumMod val="40000"/>
                  <a:lumOff val="6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98760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3"/>
          <p:cNvSpPr txBox="1">
            <a:spLocks noGrp="1"/>
          </p:cNvSpPr>
          <p:nvPr>
            <p:ph type="title"/>
          </p:nvPr>
        </p:nvSpPr>
        <p:spPr>
          <a:xfrm>
            <a:off x="623888" y="842964"/>
            <a:ext cx="7863840" cy="285273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AF3F49"/>
              </a:buClr>
              <a:buSzPts val="4800"/>
              <a:buFont typeface="Arial"/>
              <a:buNone/>
            </a:pPr>
            <a:r>
              <a:rPr lang="en-US"/>
              <a:t>Performance Data for Evaluation Purposes </a:t>
            </a:r>
            <a:endParaRPr/>
          </a:p>
        </p:txBody>
      </p:sp>
      <p:sp>
        <p:nvSpPr>
          <p:cNvPr id="415" name="Google Shape;415;p53"/>
          <p:cNvSpPr txBox="1">
            <a:spLocks noGrp="1"/>
          </p:cNvSpPr>
          <p:nvPr>
            <p:ph type="body" idx="1"/>
          </p:nvPr>
        </p:nvSpPr>
        <p:spPr>
          <a:xfrm>
            <a:off x="921021" y="4064000"/>
            <a:ext cx="7269574" cy="1866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600"/>
              <a:buNone/>
            </a:pPr>
            <a:endParaRPr/>
          </a:p>
        </p:txBody>
      </p:sp>
      <p:sp>
        <p:nvSpPr>
          <p:cNvPr id="416" name="Google Shape;416;p53"/>
          <p:cNvSpPr txBox="1">
            <a:spLocks noGrp="1"/>
          </p:cNvSpPr>
          <p:nvPr>
            <p:ph type="sldNum" idx="4294967295"/>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36363"/>
              </a:buClr>
              <a:buSzPts val="1400"/>
              <a:buFont typeface="Arial"/>
              <a:buNone/>
            </a:pPr>
            <a:fld id="{00000000-1234-1234-1234-123412341234}" type="slidenum">
              <a:rPr lang="en-US" sz="1400" b="0" i="0" u="none" strike="noStrike" cap="none">
                <a:solidFill>
                  <a:srgbClr val="636363"/>
                </a:solidFill>
                <a:latin typeface="Arial"/>
                <a:ea typeface="Arial"/>
                <a:cs typeface="Arial"/>
                <a:sym typeface="Arial"/>
              </a:rPr>
              <a:t>52</a:t>
            </a:fld>
            <a:endParaRPr sz="1400" b="0" i="0" u="none" strike="noStrike" cap="none">
              <a:solidFill>
                <a:srgbClr val="636363"/>
              </a:solidFill>
              <a:latin typeface="Arial"/>
              <a:ea typeface="Arial"/>
              <a:cs typeface="Arial"/>
              <a:sym typeface="Arial"/>
            </a:endParaRPr>
          </a:p>
        </p:txBody>
      </p:sp>
    </p:spTree>
    <p:extLst>
      <p:ext uri="{BB962C8B-B14F-4D97-AF65-F5344CB8AC3E}">
        <p14:creationId xmlns:p14="http://schemas.microsoft.com/office/powerpoint/2010/main" val="2506011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4"/>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a:t>Agenda	</a:t>
            </a:r>
            <a:endParaRPr/>
          </a:p>
        </p:txBody>
      </p:sp>
      <p:sp>
        <p:nvSpPr>
          <p:cNvPr id="423" name="Google Shape;423;p54"/>
          <p:cNvSpPr txBox="1">
            <a:spLocks noGrp="1"/>
          </p:cNvSpPr>
          <p:nvPr>
            <p:ph type="body" idx="1"/>
          </p:nvPr>
        </p:nvSpPr>
        <p:spPr>
          <a:xfrm>
            <a:off x="628650" y="1770615"/>
            <a:ext cx="7955280" cy="4406348"/>
          </a:xfrm>
          <a:prstGeom prst="rect">
            <a:avLst/>
          </a:prstGeom>
          <a:noFill/>
          <a:ln>
            <a:noFill/>
          </a:ln>
        </p:spPr>
        <p:txBody>
          <a:bodyPr spcFirstLastPara="1" wrap="square" lIns="91425" tIns="45700" rIns="91425" bIns="45700" anchor="t" anchorCtr="0">
            <a:noAutofit/>
          </a:bodyPr>
          <a:lstStyle/>
          <a:p>
            <a:pPr lvl="0" algn="l" rtl="0">
              <a:lnSpc>
                <a:spcPct val="90000"/>
              </a:lnSpc>
              <a:spcBef>
                <a:spcPts val="0"/>
              </a:spcBef>
              <a:spcAft>
                <a:spcPts val="0"/>
              </a:spcAft>
              <a:buSzPts val="2800"/>
              <a:buFont typeface="Wingdings" panose="05000000000000000000" pitchFamily="2" charset="2"/>
              <a:buChar char="§"/>
            </a:pPr>
            <a:r>
              <a:rPr lang="en-US" dirty="0"/>
              <a:t>Same data, different purposes: Performance vs. Evaluation</a:t>
            </a:r>
            <a:endParaRPr dirty="0"/>
          </a:p>
          <a:p>
            <a:pPr lvl="0" algn="l" rtl="0">
              <a:lnSpc>
                <a:spcPct val="90000"/>
              </a:lnSpc>
              <a:spcBef>
                <a:spcPts val="1800"/>
              </a:spcBef>
              <a:spcAft>
                <a:spcPts val="0"/>
              </a:spcAft>
              <a:buSzPts val="2800"/>
              <a:buFont typeface="Wingdings" panose="05000000000000000000" pitchFamily="2" charset="2"/>
              <a:buChar char="§"/>
            </a:pPr>
            <a:r>
              <a:rPr lang="en-US" dirty="0"/>
              <a:t>How and why to leverage evaluation for continuous learning</a:t>
            </a:r>
            <a:endParaRPr dirty="0"/>
          </a:p>
          <a:p>
            <a:pPr lvl="0" algn="l" rtl="0">
              <a:lnSpc>
                <a:spcPct val="90000"/>
              </a:lnSpc>
              <a:spcBef>
                <a:spcPts val="1800"/>
              </a:spcBef>
              <a:spcAft>
                <a:spcPts val="0"/>
              </a:spcAft>
              <a:buSzPts val="2800"/>
              <a:buFont typeface="Wingdings" panose="05000000000000000000" pitchFamily="2" charset="2"/>
              <a:buChar char="§"/>
            </a:pPr>
            <a:r>
              <a:rPr lang="en-US" dirty="0"/>
              <a:t>Updates on the national evaluation</a:t>
            </a:r>
            <a:endParaRPr dirty="0"/>
          </a:p>
        </p:txBody>
      </p:sp>
      <p:sp>
        <p:nvSpPr>
          <p:cNvPr id="424" name="Google Shape;424;p54"/>
          <p:cNvSpPr txBox="1">
            <a:spLocks noGrp="1"/>
          </p:cNvSpPr>
          <p:nvPr>
            <p:ph type="sldNum" idx="4294967295"/>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Tree>
    <p:extLst>
      <p:ext uri="{BB962C8B-B14F-4D97-AF65-F5344CB8AC3E}">
        <p14:creationId xmlns:p14="http://schemas.microsoft.com/office/powerpoint/2010/main" val="3157706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5"/>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a:t>Performance vs. Evaluation </a:t>
            </a:r>
            <a:endParaRPr/>
          </a:p>
        </p:txBody>
      </p:sp>
      <p:sp>
        <p:nvSpPr>
          <p:cNvPr id="431" name="Google Shape;431;p55"/>
          <p:cNvSpPr txBox="1">
            <a:spLocks noGrp="1"/>
          </p:cNvSpPr>
          <p:nvPr>
            <p:ph type="body" idx="1"/>
          </p:nvPr>
        </p:nvSpPr>
        <p:spPr>
          <a:xfrm>
            <a:off x="628650" y="1828800"/>
            <a:ext cx="6827981" cy="3284067"/>
          </a:xfrm>
          <a:prstGeom prst="rect">
            <a:avLst/>
          </a:prstGeom>
          <a:noFill/>
          <a:ln>
            <a:noFill/>
          </a:ln>
        </p:spPr>
        <p:txBody>
          <a:bodyPr spcFirstLastPara="1" wrap="square" lIns="91425" tIns="45700" rIns="91425" bIns="45700" anchor="t" anchorCtr="0">
            <a:noAutofit/>
          </a:bodyPr>
          <a:lstStyle/>
          <a:p>
            <a:pPr lvl="0" algn="l" rtl="0">
              <a:lnSpc>
                <a:spcPct val="70000"/>
              </a:lnSpc>
              <a:spcBef>
                <a:spcPts val="0"/>
              </a:spcBef>
              <a:spcAft>
                <a:spcPts val="0"/>
              </a:spcAft>
              <a:buSzPts val="2380"/>
              <a:buFont typeface="Wingdings" panose="05000000000000000000" pitchFamily="2" charset="2"/>
              <a:buChar char="§"/>
            </a:pPr>
            <a:r>
              <a:rPr lang="en-US" sz="2380" b="1" dirty="0"/>
              <a:t>Performance measurement </a:t>
            </a:r>
            <a:r>
              <a:rPr lang="en-US" sz="2380" dirty="0"/>
              <a:t>is the </a:t>
            </a:r>
            <a:r>
              <a:rPr lang="en-US" sz="2380" b="1" dirty="0"/>
              <a:t>ongoing </a:t>
            </a:r>
            <a:r>
              <a:rPr lang="en-US" sz="2380" dirty="0"/>
              <a:t>monitoring and reporting of program accomplishments, particularly progress toward pre-established goals, benchmarks, and targets.</a:t>
            </a:r>
            <a:endParaRPr dirty="0"/>
          </a:p>
          <a:p>
            <a:pPr lvl="0" algn="l" rtl="0">
              <a:lnSpc>
                <a:spcPct val="70000"/>
              </a:lnSpc>
              <a:spcBef>
                <a:spcPts val="1800"/>
              </a:spcBef>
              <a:spcAft>
                <a:spcPts val="0"/>
              </a:spcAft>
              <a:buSzPts val="2380"/>
              <a:buFont typeface="Wingdings" panose="05000000000000000000" pitchFamily="2" charset="2"/>
              <a:buChar char="§"/>
            </a:pPr>
            <a:endParaRPr sz="2380" dirty="0"/>
          </a:p>
          <a:p>
            <a:pPr lvl="0" algn="l" rtl="0">
              <a:lnSpc>
                <a:spcPct val="70000"/>
              </a:lnSpc>
              <a:spcBef>
                <a:spcPts val="1800"/>
              </a:spcBef>
              <a:spcAft>
                <a:spcPts val="0"/>
              </a:spcAft>
              <a:buSzPts val="2380"/>
              <a:buFont typeface="Wingdings" panose="05000000000000000000" pitchFamily="2" charset="2"/>
              <a:buChar char="§"/>
            </a:pPr>
            <a:r>
              <a:rPr lang="en-US" sz="2380" b="1" dirty="0"/>
              <a:t>Program evaluation </a:t>
            </a:r>
            <a:r>
              <a:rPr lang="en-US" sz="2380" dirty="0"/>
              <a:t>is the </a:t>
            </a:r>
            <a:r>
              <a:rPr lang="en-US" sz="2380" b="1" dirty="0"/>
              <a:t>episodic and</a:t>
            </a:r>
            <a:r>
              <a:rPr lang="en-US" sz="2380" dirty="0"/>
              <a:t> </a:t>
            </a:r>
            <a:r>
              <a:rPr lang="en-US" sz="2380" b="1" dirty="0"/>
              <a:t>systematic</a:t>
            </a:r>
            <a:r>
              <a:rPr lang="en-US" sz="2380" dirty="0"/>
              <a:t> collection of information about the activities, characteristics, and outcomes of programs.</a:t>
            </a:r>
            <a:endParaRPr sz="2380" dirty="0"/>
          </a:p>
        </p:txBody>
      </p:sp>
    </p:spTree>
    <p:extLst>
      <p:ext uri="{BB962C8B-B14F-4D97-AF65-F5344CB8AC3E}">
        <p14:creationId xmlns:p14="http://schemas.microsoft.com/office/powerpoint/2010/main" val="1843303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6"/>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a:t>Performance vs. Evaluation </a:t>
            </a:r>
            <a:endParaRPr/>
          </a:p>
        </p:txBody>
      </p:sp>
      <p:pic>
        <p:nvPicPr>
          <p:cNvPr id="2" name="Picture 1"/>
          <p:cNvPicPr>
            <a:picLocks noChangeAspect="1"/>
          </p:cNvPicPr>
          <p:nvPr/>
        </p:nvPicPr>
        <p:blipFill>
          <a:blip r:embed="rId3"/>
          <a:stretch>
            <a:fillRect/>
          </a:stretch>
        </p:blipFill>
        <p:spPr>
          <a:xfrm>
            <a:off x="843973" y="1718924"/>
            <a:ext cx="7456054" cy="3420152"/>
          </a:xfrm>
          <a:prstGeom prst="rect">
            <a:avLst/>
          </a:prstGeom>
        </p:spPr>
      </p:pic>
    </p:spTree>
    <p:extLst>
      <p:ext uri="{BB962C8B-B14F-4D97-AF65-F5344CB8AC3E}">
        <p14:creationId xmlns:p14="http://schemas.microsoft.com/office/powerpoint/2010/main" val="3653933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7"/>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a:t>Answering Different Questions</a:t>
            </a:r>
            <a:endParaRPr/>
          </a:p>
        </p:txBody>
      </p:sp>
      <p:sp>
        <p:nvSpPr>
          <p:cNvPr id="445" name="Google Shape;445;p57"/>
          <p:cNvSpPr txBox="1">
            <a:spLocks noGrp="1"/>
          </p:cNvSpPr>
          <p:nvPr>
            <p:ph type="body" idx="1"/>
          </p:nvPr>
        </p:nvSpPr>
        <p:spPr>
          <a:xfrm>
            <a:off x="695325" y="1825625"/>
            <a:ext cx="3749040" cy="4351338"/>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SzPts val="2040"/>
              <a:buNone/>
            </a:pPr>
            <a:r>
              <a:rPr lang="en-US" sz="2040" dirty="0"/>
              <a:t>Performance</a:t>
            </a:r>
            <a:endParaRPr sz="1615" dirty="0"/>
          </a:p>
          <a:p>
            <a:pPr lvl="0" algn="l" rtl="0">
              <a:lnSpc>
                <a:spcPct val="110000"/>
              </a:lnSpc>
              <a:spcBef>
                <a:spcPts val="1800"/>
              </a:spcBef>
              <a:spcAft>
                <a:spcPts val="0"/>
              </a:spcAft>
              <a:buSzPts val="1615"/>
              <a:buFont typeface="Wingdings" panose="05000000000000000000" pitchFamily="2" charset="2"/>
              <a:buChar char="§"/>
            </a:pPr>
            <a:r>
              <a:rPr lang="en-US" sz="1615" dirty="0"/>
              <a:t>What percentage of participants completed program services compared to last quarter?</a:t>
            </a:r>
            <a:endParaRPr dirty="0"/>
          </a:p>
          <a:p>
            <a:pPr marL="388303" lvl="0" indent="-285750" algn="l" rtl="0">
              <a:lnSpc>
                <a:spcPct val="110000"/>
              </a:lnSpc>
              <a:spcBef>
                <a:spcPts val="1800"/>
              </a:spcBef>
              <a:spcAft>
                <a:spcPts val="0"/>
              </a:spcAft>
              <a:buSzPts val="1615"/>
              <a:buFont typeface="Wingdings" panose="05000000000000000000" pitchFamily="2" charset="2"/>
              <a:buChar char="§"/>
            </a:pPr>
            <a:endParaRPr sz="1615" dirty="0"/>
          </a:p>
          <a:p>
            <a:pPr lvl="0" algn="l" rtl="0">
              <a:lnSpc>
                <a:spcPct val="80000"/>
              </a:lnSpc>
              <a:spcBef>
                <a:spcPts val="1800"/>
              </a:spcBef>
              <a:spcAft>
                <a:spcPts val="0"/>
              </a:spcAft>
              <a:buSzPts val="1615"/>
              <a:buFont typeface="Wingdings" panose="05000000000000000000" pitchFamily="2" charset="2"/>
              <a:buChar char="§"/>
            </a:pPr>
            <a:r>
              <a:rPr lang="en-US" sz="1615" dirty="0"/>
              <a:t>What is the employment status of program completers?</a:t>
            </a:r>
            <a:endParaRPr sz="1615" dirty="0"/>
          </a:p>
        </p:txBody>
      </p:sp>
      <p:sp>
        <p:nvSpPr>
          <p:cNvPr id="446" name="Google Shape;446;p57"/>
          <p:cNvSpPr txBox="1">
            <a:spLocks noGrp="1"/>
          </p:cNvSpPr>
          <p:nvPr>
            <p:ph type="body" idx="2"/>
          </p:nvPr>
        </p:nvSpPr>
        <p:spPr>
          <a:xfrm>
            <a:off x="4695825" y="1825625"/>
            <a:ext cx="3749040" cy="4351338"/>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2040"/>
              <a:buNone/>
            </a:pPr>
            <a:r>
              <a:rPr lang="en-US" sz="2040" dirty="0"/>
              <a:t>Evaluation</a:t>
            </a:r>
            <a:endParaRPr dirty="0"/>
          </a:p>
          <a:p>
            <a:pPr>
              <a:lnSpc>
                <a:spcPct val="110000"/>
              </a:lnSpc>
              <a:buClr>
                <a:srgbClr val="9E1C30"/>
              </a:buClr>
              <a:buSzPts val="1615"/>
              <a:buFont typeface="Wingdings" panose="05000000000000000000" pitchFamily="2" charset="2"/>
              <a:buChar char="§"/>
            </a:pPr>
            <a:r>
              <a:rPr lang="en-US" sz="1600" dirty="0">
                <a:solidFill>
                  <a:schemeClr val="tx1">
                    <a:lumMod val="90000"/>
                    <a:lumOff val="10000"/>
                  </a:schemeClr>
                </a:solidFill>
              </a:rPr>
              <a:t>How does completion of training vary by participant characteristics?</a:t>
            </a:r>
            <a:endParaRPr lang="en-US" sz="1615" dirty="0">
              <a:solidFill>
                <a:srgbClr val="242021"/>
              </a:solidFill>
            </a:endParaRPr>
          </a:p>
          <a:p>
            <a:pPr lvl="0" algn="l" rtl="0">
              <a:lnSpc>
                <a:spcPct val="110000"/>
              </a:lnSpc>
              <a:spcBef>
                <a:spcPts val="1800"/>
              </a:spcBef>
              <a:spcAft>
                <a:spcPts val="0"/>
              </a:spcAft>
              <a:buClr>
                <a:srgbClr val="9E1C30"/>
              </a:buClr>
              <a:buSzPts val="1615"/>
              <a:buFont typeface="Wingdings" panose="05000000000000000000" pitchFamily="2" charset="2"/>
              <a:buChar char="§"/>
            </a:pPr>
            <a:r>
              <a:rPr lang="en-US" sz="1615" dirty="0">
                <a:solidFill>
                  <a:srgbClr val="242021"/>
                </a:solidFill>
              </a:rPr>
              <a:t>What percentage of the participants receiving the supportive services completed training compared to participants who did not receive the supportive services?</a:t>
            </a:r>
          </a:p>
          <a:p>
            <a:pPr lvl="0" algn="l" rtl="0">
              <a:lnSpc>
                <a:spcPct val="110000"/>
              </a:lnSpc>
              <a:spcBef>
                <a:spcPts val="1800"/>
              </a:spcBef>
              <a:spcAft>
                <a:spcPts val="0"/>
              </a:spcAft>
              <a:buClr>
                <a:srgbClr val="9E1C30"/>
              </a:buClr>
              <a:buSzPts val="1615"/>
              <a:buFont typeface="Wingdings" panose="05000000000000000000" pitchFamily="2" charset="2"/>
              <a:buChar char="§"/>
            </a:pPr>
            <a:r>
              <a:rPr lang="en-US" sz="1615" dirty="0">
                <a:solidFill>
                  <a:srgbClr val="242021"/>
                </a:solidFill>
              </a:rPr>
              <a:t>What is the employment status of training completers compared to those who did not complete training?</a:t>
            </a:r>
          </a:p>
          <a:p>
            <a:pPr marL="0" lvl="0" indent="0" algn="ctr" rtl="0">
              <a:lnSpc>
                <a:spcPct val="80000"/>
              </a:lnSpc>
              <a:spcBef>
                <a:spcPts val="1800"/>
              </a:spcBef>
              <a:spcAft>
                <a:spcPts val="0"/>
              </a:spcAft>
              <a:buSzPts val="2040"/>
              <a:buNone/>
            </a:pPr>
            <a:endParaRPr sz="2040" dirty="0"/>
          </a:p>
        </p:txBody>
      </p:sp>
      <p:sp>
        <p:nvSpPr>
          <p:cNvPr id="447" name="Google Shape;447;p57"/>
          <p:cNvSpPr txBox="1">
            <a:spLocks noGrp="1"/>
          </p:cNvSpPr>
          <p:nvPr>
            <p:ph type="sldNum" idx="4294967295"/>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Tree>
    <p:extLst>
      <p:ext uri="{BB962C8B-B14F-4D97-AF65-F5344CB8AC3E}">
        <p14:creationId xmlns:p14="http://schemas.microsoft.com/office/powerpoint/2010/main" val="2826845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8"/>
          <p:cNvSpPr txBox="1">
            <a:spLocks noGrp="1"/>
          </p:cNvSpPr>
          <p:nvPr>
            <p:ph type="body" idx="1"/>
          </p:nvPr>
        </p:nvSpPr>
        <p:spPr>
          <a:xfrm>
            <a:off x="304800" y="1417639"/>
            <a:ext cx="8534400" cy="49903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600"/>
              </a:spcBef>
              <a:spcAft>
                <a:spcPts val="0"/>
              </a:spcAft>
              <a:buNone/>
            </a:pPr>
            <a:endParaRPr sz="1800" dirty="0"/>
          </a:p>
          <a:p>
            <a:pPr marL="514350" indent="-152400">
              <a:spcBef>
                <a:spcPts val="600"/>
              </a:spcBef>
              <a:buSzPts val="2400"/>
            </a:pPr>
            <a:r>
              <a:rPr lang="en-US" sz="2400" dirty="0">
                <a:solidFill>
                  <a:schemeClr val="tx1"/>
                </a:solidFill>
              </a:rPr>
              <a:t>Refine measures and definitions; clarify  links in the logic models</a:t>
            </a:r>
            <a:endParaRPr sz="2400" dirty="0">
              <a:solidFill>
                <a:schemeClr val="tx1"/>
              </a:solidFill>
            </a:endParaRPr>
          </a:p>
          <a:p>
            <a:pPr marL="514350" indent="-152400">
              <a:spcBef>
                <a:spcPts val="600"/>
              </a:spcBef>
              <a:buSzPts val="2400"/>
            </a:pPr>
            <a:r>
              <a:rPr lang="en-US" sz="2400" dirty="0">
                <a:solidFill>
                  <a:schemeClr val="tx1"/>
                </a:solidFill>
              </a:rPr>
              <a:t>Share your results </a:t>
            </a:r>
            <a:endParaRPr sz="2400" dirty="0">
              <a:solidFill>
                <a:schemeClr val="tx1"/>
              </a:solidFill>
            </a:endParaRPr>
          </a:p>
          <a:p>
            <a:pPr marL="514350" indent="-152400">
              <a:spcBef>
                <a:spcPts val="600"/>
              </a:spcBef>
              <a:buSzPts val="2400"/>
            </a:pPr>
            <a:r>
              <a:rPr lang="en-US" sz="2400" dirty="0">
                <a:solidFill>
                  <a:schemeClr val="tx1"/>
                </a:solidFill>
              </a:rPr>
              <a:t>Adapt and apply for similar objectives and populations served </a:t>
            </a:r>
            <a:endParaRPr sz="2400" dirty="0">
              <a:solidFill>
                <a:schemeClr val="tx1"/>
              </a:solidFill>
            </a:endParaRPr>
          </a:p>
          <a:p>
            <a:pPr marL="514350" indent="-152400">
              <a:spcBef>
                <a:spcPts val="600"/>
              </a:spcBef>
              <a:buSzPts val="2400"/>
            </a:pPr>
            <a:r>
              <a:rPr lang="en-US" sz="2400" dirty="0">
                <a:solidFill>
                  <a:schemeClr val="tx1"/>
                </a:solidFill>
              </a:rPr>
              <a:t>Integrate with other evidence for learning and program improvement on the ground</a:t>
            </a:r>
            <a:endParaRPr sz="2400" dirty="0">
              <a:solidFill>
                <a:schemeClr val="tx1"/>
              </a:solidFill>
            </a:endParaRPr>
          </a:p>
          <a:p>
            <a:pPr marL="514350" indent="-152400">
              <a:spcBef>
                <a:spcPts val="600"/>
              </a:spcBef>
              <a:buSzPts val="2400"/>
            </a:pPr>
            <a:r>
              <a:rPr lang="en-US" sz="2400" dirty="0">
                <a:solidFill>
                  <a:schemeClr val="tx1"/>
                </a:solidFill>
              </a:rPr>
              <a:t>Use findings in Budget Justifications and/or grant applications </a:t>
            </a:r>
            <a:endParaRPr sz="2400" dirty="0">
              <a:solidFill>
                <a:schemeClr val="tx1"/>
              </a:solidFill>
            </a:endParaRPr>
          </a:p>
          <a:p>
            <a:pPr marL="685800" lvl="1" indent="-114300" algn="l" rtl="0">
              <a:lnSpc>
                <a:spcPct val="90000"/>
              </a:lnSpc>
              <a:spcBef>
                <a:spcPts val="600"/>
              </a:spcBef>
              <a:spcAft>
                <a:spcPts val="0"/>
              </a:spcAft>
              <a:buSzPts val="1800"/>
              <a:buNone/>
            </a:pPr>
            <a:endParaRPr sz="1800" dirty="0"/>
          </a:p>
        </p:txBody>
      </p:sp>
      <p:sp>
        <p:nvSpPr>
          <p:cNvPr id="454" name="Google Shape;454;p58"/>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200"/>
              <a:buFont typeface="Arial"/>
              <a:buNone/>
            </a:pPr>
            <a:r>
              <a:rPr lang="en-US" sz="3200" dirty="0">
                <a:solidFill>
                  <a:srgbClr val="00578F"/>
                </a:solidFill>
              </a:rPr>
              <a:t>What can you do with evaluation reports and results</a:t>
            </a:r>
            <a:endParaRPr dirty="0"/>
          </a:p>
        </p:txBody>
      </p:sp>
      <p:sp>
        <p:nvSpPr>
          <p:cNvPr id="455" name="Google Shape;455;p58"/>
          <p:cNvSpPr txBox="1">
            <a:spLocks noGrp="1"/>
          </p:cNvSpPr>
          <p:nvPr>
            <p:ph type="sldNum" idx="4294967295"/>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Tree>
    <p:extLst>
      <p:ext uri="{BB962C8B-B14F-4D97-AF65-F5344CB8AC3E}">
        <p14:creationId xmlns:p14="http://schemas.microsoft.com/office/powerpoint/2010/main" val="31018580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9"/>
          <p:cNvSpPr txBox="1">
            <a:spLocks noGrp="1"/>
          </p:cNvSpPr>
          <p:nvPr>
            <p:ph type="body" idx="1"/>
          </p:nvPr>
        </p:nvSpPr>
        <p:spPr>
          <a:xfrm>
            <a:off x="491490" y="1728726"/>
            <a:ext cx="8229600" cy="5129274"/>
          </a:xfrm>
          <a:prstGeom prst="rect">
            <a:avLst/>
          </a:prstGeom>
          <a:noFill/>
          <a:ln>
            <a:noFill/>
          </a:ln>
        </p:spPr>
        <p:txBody>
          <a:bodyPr spcFirstLastPara="1" wrap="square" lIns="91425" tIns="45700" rIns="91425" bIns="45700" anchor="t" anchorCtr="0">
            <a:noAutofit/>
          </a:bodyPr>
          <a:lstStyle/>
          <a:p>
            <a:pPr lvl="0" algn="l" rtl="0">
              <a:lnSpc>
                <a:spcPct val="90000"/>
              </a:lnSpc>
              <a:spcBef>
                <a:spcPts val="0"/>
              </a:spcBef>
              <a:spcAft>
                <a:spcPts val="0"/>
              </a:spcAft>
              <a:buSzPts val="2000"/>
              <a:buFont typeface="Wingdings" panose="05000000000000000000" pitchFamily="2" charset="2"/>
              <a:buChar char="§"/>
            </a:pPr>
            <a:r>
              <a:rPr lang="en-US" sz="2000" dirty="0">
                <a:latin typeface="Calibri"/>
                <a:ea typeface="Calibri"/>
                <a:cs typeface="Calibri"/>
                <a:sym typeface="Calibri"/>
              </a:rPr>
              <a:t>Competitive program grant solicitations have an evaluation/evidence provision</a:t>
            </a:r>
            <a:endParaRPr dirty="0"/>
          </a:p>
          <a:p>
            <a:pPr lvl="0" algn="l" rtl="0">
              <a:lnSpc>
                <a:spcPct val="90000"/>
              </a:lnSpc>
              <a:spcBef>
                <a:spcPts val="600"/>
              </a:spcBef>
              <a:spcAft>
                <a:spcPts val="0"/>
              </a:spcAft>
              <a:buSzPts val="2000"/>
              <a:buFont typeface="Wingdings" panose="05000000000000000000" pitchFamily="2" charset="2"/>
              <a:buChar char="§"/>
            </a:pPr>
            <a:r>
              <a:rPr lang="en-US" sz="2000" dirty="0">
                <a:latin typeface="Calibri"/>
                <a:ea typeface="Calibri"/>
                <a:cs typeface="Calibri"/>
                <a:sym typeface="Calibri"/>
              </a:rPr>
              <a:t>Evidence-based tiered grant programs as one example:</a:t>
            </a:r>
            <a:endParaRPr dirty="0"/>
          </a:p>
          <a:p>
            <a:pPr lvl="1" algn="l" rtl="0">
              <a:lnSpc>
                <a:spcPct val="90000"/>
              </a:lnSpc>
              <a:spcBef>
                <a:spcPts val="600"/>
              </a:spcBef>
              <a:spcAft>
                <a:spcPts val="0"/>
              </a:spcAft>
              <a:buSzPts val="2000"/>
              <a:buFont typeface="Wingdings" panose="05000000000000000000" pitchFamily="2" charset="2"/>
              <a:buChar char="Ø"/>
            </a:pPr>
            <a:r>
              <a:rPr lang="en-US" sz="2000" dirty="0">
                <a:latin typeface="Calibri"/>
                <a:ea typeface="Calibri"/>
                <a:cs typeface="Calibri"/>
                <a:sym typeface="Calibri"/>
              </a:rPr>
              <a:t>Higher grant amounts for evidence-based applications and rigorous strong evaluations (e.g., using “points” in scoring applications)</a:t>
            </a:r>
            <a:endParaRPr dirty="0"/>
          </a:p>
          <a:p>
            <a:pPr lvl="1" algn="l" rtl="0">
              <a:lnSpc>
                <a:spcPct val="90000"/>
              </a:lnSpc>
              <a:spcBef>
                <a:spcPts val="600"/>
              </a:spcBef>
              <a:spcAft>
                <a:spcPts val="0"/>
              </a:spcAft>
              <a:buSzPts val="2000"/>
              <a:buFont typeface="Wingdings" panose="05000000000000000000" pitchFamily="2" charset="2"/>
              <a:buChar char="Ø"/>
            </a:pPr>
            <a:r>
              <a:rPr lang="en-US" sz="2000" dirty="0">
                <a:latin typeface="Calibri"/>
                <a:ea typeface="Calibri"/>
                <a:cs typeface="Calibri"/>
                <a:sym typeface="Calibri"/>
              </a:rPr>
              <a:t>Encouraging adoption of proven strategies</a:t>
            </a:r>
            <a:endParaRPr dirty="0"/>
          </a:p>
          <a:p>
            <a:pPr lvl="1" algn="l" rtl="0">
              <a:lnSpc>
                <a:spcPct val="90000"/>
              </a:lnSpc>
              <a:spcBef>
                <a:spcPts val="600"/>
              </a:spcBef>
              <a:spcAft>
                <a:spcPts val="0"/>
              </a:spcAft>
              <a:buSzPts val="2000"/>
              <a:buFont typeface="Wingdings" panose="05000000000000000000" pitchFamily="2" charset="2"/>
              <a:buChar char="Ø"/>
            </a:pPr>
            <a:r>
              <a:rPr lang="en-US" sz="2000" dirty="0">
                <a:latin typeface="Calibri"/>
                <a:ea typeface="Calibri"/>
                <a:cs typeface="Calibri"/>
                <a:sym typeface="Calibri"/>
              </a:rPr>
              <a:t>Supporting new innovations but requiring rigorous evaluation:</a:t>
            </a:r>
            <a:endParaRPr dirty="0"/>
          </a:p>
          <a:p>
            <a:pPr lvl="0" algn="l" rtl="0">
              <a:lnSpc>
                <a:spcPct val="90000"/>
              </a:lnSpc>
              <a:spcBef>
                <a:spcPts val="600"/>
              </a:spcBef>
              <a:spcAft>
                <a:spcPts val="0"/>
              </a:spcAft>
              <a:buSzPts val="2000"/>
              <a:buFont typeface="Wingdings" panose="05000000000000000000" pitchFamily="2" charset="2"/>
              <a:buChar char="§"/>
            </a:pPr>
            <a:r>
              <a:rPr lang="en-US" sz="2000" dirty="0">
                <a:latin typeface="Calibri"/>
                <a:ea typeface="Calibri"/>
                <a:cs typeface="Calibri"/>
                <a:sym typeface="Calibri"/>
              </a:rPr>
              <a:t>Examples of evidence-based grants:</a:t>
            </a:r>
            <a:endParaRPr dirty="0"/>
          </a:p>
          <a:p>
            <a:pPr lvl="1" algn="l" rtl="0">
              <a:lnSpc>
                <a:spcPct val="90000"/>
              </a:lnSpc>
              <a:spcBef>
                <a:spcPts val="600"/>
              </a:spcBef>
              <a:spcAft>
                <a:spcPts val="0"/>
              </a:spcAft>
              <a:buSzPts val="2000"/>
              <a:buFont typeface="Wingdings" panose="05000000000000000000" pitchFamily="2" charset="2"/>
              <a:buChar char="Ø"/>
            </a:pPr>
            <a:r>
              <a:rPr lang="en-US" sz="2000" dirty="0">
                <a:latin typeface="Calibri"/>
                <a:ea typeface="Calibri"/>
                <a:cs typeface="Calibri"/>
                <a:sym typeface="Calibri"/>
              </a:rPr>
              <a:t>TechHire</a:t>
            </a:r>
            <a:endParaRPr sz="2000" dirty="0">
              <a:latin typeface="Calibri"/>
              <a:ea typeface="Calibri"/>
              <a:cs typeface="Calibri"/>
              <a:sym typeface="Calibri"/>
            </a:endParaRPr>
          </a:p>
          <a:p>
            <a:pPr lvl="1" algn="l" rtl="0">
              <a:lnSpc>
                <a:spcPct val="90000"/>
              </a:lnSpc>
              <a:spcBef>
                <a:spcPts val="600"/>
              </a:spcBef>
              <a:spcAft>
                <a:spcPts val="0"/>
              </a:spcAft>
              <a:buSzPts val="2000"/>
              <a:buFont typeface="Wingdings" panose="05000000000000000000" pitchFamily="2" charset="2"/>
              <a:buChar char="Ø"/>
            </a:pPr>
            <a:r>
              <a:rPr lang="en-US" sz="2000" dirty="0">
                <a:latin typeface="Calibri"/>
                <a:ea typeface="Calibri"/>
                <a:cs typeface="Calibri"/>
                <a:sym typeface="Calibri"/>
              </a:rPr>
              <a:t>Workforce Innovation Fund/Pay for Success</a:t>
            </a:r>
            <a:endParaRPr dirty="0"/>
          </a:p>
          <a:p>
            <a:pPr lvl="1" algn="l" rtl="0">
              <a:lnSpc>
                <a:spcPct val="90000"/>
              </a:lnSpc>
              <a:spcBef>
                <a:spcPts val="600"/>
              </a:spcBef>
              <a:spcAft>
                <a:spcPts val="0"/>
              </a:spcAft>
              <a:buSzPts val="2000"/>
              <a:buFont typeface="Wingdings" panose="05000000000000000000" pitchFamily="2" charset="2"/>
              <a:buChar char="Ø"/>
            </a:pPr>
            <a:r>
              <a:rPr lang="en-US" sz="2000" dirty="0">
                <a:latin typeface="Calibri"/>
                <a:ea typeface="Calibri"/>
                <a:cs typeface="Calibri"/>
                <a:sym typeface="Calibri"/>
              </a:rPr>
              <a:t>P3 (Performance Partnership Pilots)</a:t>
            </a:r>
            <a:endParaRPr dirty="0"/>
          </a:p>
          <a:p>
            <a:pPr lvl="1" algn="l" rtl="0">
              <a:lnSpc>
                <a:spcPct val="90000"/>
              </a:lnSpc>
              <a:spcBef>
                <a:spcPts val="600"/>
              </a:spcBef>
              <a:spcAft>
                <a:spcPts val="0"/>
              </a:spcAft>
              <a:buSzPts val="2000"/>
              <a:buFont typeface="Wingdings" panose="05000000000000000000" pitchFamily="2" charset="2"/>
              <a:buChar char="Ø"/>
            </a:pPr>
            <a:r>
              <a:rPr lang="en-US" sz="2000" dirty="0">
                <a:latin typeface="Calibri"/>
                <a:ea typeface="Calibri"/>
                <a:cs typeface="Calibri"/>
                <a:sym typeface="Calibri"/>
              </a:rPr>
              <a:t>Ready-to-Work</a:t>
            </a:r>
            <a:endParaRPr sz="2000" dirty="0">
              <a:latin typeface="Calibri"/>
              <a:ea typeface="Calibri"/>
              <a:cs typeface="Calibri"/>
              <a:sym typeface="Calibri"/>
            </a:endParaRPr>
          </a:p>
        </p:txBody>
      </p:sp>
      <p:sp>
        <p:nvSpPr>
          <p:cNvPr id="462" name="Google Shape;462;p59"/>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240"/>
              <a:buFont typeface="Arial"/>
              <a:buNone/>
            </a:pPr>
            <a:r>
              <a:rPr lang="en-US" sz="3240">
                <a:solidFill>
                  <a:srgbClr val="00578F"/>
                </a:solidFill>
              </a:rPr>
              <a:t>Evidence-based grant funding at DOL</a:t>
            </a:r>
            <a:endParaRPr sz="3240">
              <a:solidFill>
                <a:srgbClr val="00578F"/>
              </a:solidFill>
            </a:endParaRPr>
          </a:p>
        </p:txBody>
      </p:sp>
      <p:sp>
        <p:nvSpPr>
          <p:cNvPr id="463" name="Google Shape;463;p59"/>
          <p:cNvSpPr txBox="1">
            <a:spLocks noGrp="1"/>
          </p:cNvSpPr>
          <p:nvPr>
            <p:ph type="sldNum" idx="4294967295"/>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Tree>
    <p:extLst>
      <p:ext uri="{BB962C8B-B14F-4D97-AF65-F5344CB8AC3E}">
        <p14:creationId xmlns:p14="http://schemas.microsoft.com/office/powerpoint/2010/main" val="3838055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0"/>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a:t>TechHire/SWFI Evaluation Overview</a:t>
            </a:r>
            <a:endParaRPr/>
          </a:p>
        </p:txBody>
      </p:sp>
      <p:sp>
        <p:nvSpPr>
          <p:cNvPr id="470" name="Google Shape;470;p60"/>
          <p:cNvSpPr txBox="1">
            <a:spLocks noGrp="1"/>
          </p:cNvSpPr>
          <p:nvPr>
            <p:ph type="body" idx="1"/>
          </p:nvPr>
        </p:nvSpPr>
        <p:spPr>
          <a:xfrm>
            <a:off x="628650" y="1770615"/>
            <a:ext cx="7955280" cy="4406348"/>
          </a:xfrm>
          <a:prstGeom prst="rect">
            <a:avLst/>
          </a:prstGeom>
          <a:noFill/>
          <a:ln>
            <a:noFill/>
          </a:ln>
        </p:spPr>
        <p:txBody>
          <a:bodyPr spcFirstLastPara="1" wrap="square" lIns="91425" tIns="45700" rIns="91425" bIns="45700" anchor="t" anchorCtr="0">
            <a:noAutofit/>
          </a:bodyPr>
          <a:lstStyle/>
          <a:p>
            <a:pPr lvl="0" algn="l" rtl="0">
              <a:lnSpc>
                <a:spcPct val="80000"/>
              </a:lnSpc>
              <a:spcBef>
                <a:spcPts val="0"/>
              </a:spcBef>
              <a:spcAft>
                <a:spcPts val="0"/>
              </a:spcAft>
              <a:buSzPts val="2800"/>
              <a:buFont typeface="Wingdings" panose="05000000000000000000" pitchFamily="2" charset="2"/>
              <a:buChar char="§"/>
            </a:pPr>
            <a:r>
              <a:rPr lang="en-US" dirty="0"/>
              <a:t>Implementation study</a:t>
            </a:r>
            <a:endParaRPr dirty="0"/>
          </a:p>
          <a:p>
            <a:pPr lvl="1" algn="l" rtl="0">
              <a:lnSpc>
                <a:spcPct val="80000"/>
              </a:lnSpc>
              <a:spcBef>
                <a:spcPts val="800"/>
              </a:spcBef>
              <a:spcAft>
                <a:spcPts val="0"/>
              </a:spcAft>
              <a:buSzPts val="2400"/>
              <a:buFont typeface="Wingdings" panose="05000000000000000000" pitchFamily="2" charset="2"/>
              <a:buChar char="Ø"/>
            </a:pPr>
            <a:r>
              <a:rPr lang="en-US" dirty="0"/>
              <a:t>Description of program implementation, partnerships, factors influencing implementation, lessons learned</a:t>
            </a:r>
            <a:endParaRPr dirty="0"/>
          </a:p>
          <a:p>
            <a:pPr lvl="0" algn="l" rtl="0">
              <a:lnSpc>
                <a:spcPct val="80000"/>
              </a:lnSpc>
              <a:spcBef>
                <a:spcPts val="1800"/>
              </a:spcBef>
              <a:spcAft>
                <a:spcPts val="0"/>
              </a:spcAft>
              <a:buSzPts val="2800"/>
              <a:buFont typeface="Wingdings" panose="05000000000000000000" pitchFamily="2" charset="2"/>
              <a:buChar char="§"/>
            </a:pPr>
            <a:r>
              <a:rPr lang="en-US" dirty="0"/>
              <a:t>Impact study</a:t>
            </a:r>
            <a:endParaRPr dirty="0"/>
          </a:p>
          <a:p>
            <a:pPr lvl="1" algn="l" rtl="0">
              <a:lnSpc>
                <a:spcPct val="80000"/>
              </a:lnSpc>
              <a:spcBef>
                <a:spcPts val="800"/>
              </a:spcBef>
              <a:spcAft>
                <a:spcPts val="0"/>
              </a:spcAft>
              <a:buSzPts val="2400"/>
              <a:buFont typeface="Wingdings" panose="05000000000000000000" pitchFamily="2" charset="2"/>
              <a:buChar char="Ø"/>
            </a:pPr>
            <a:r>
              <a:rPr lang="en-US" dirty="0"/>
              <a:t>Randomized controlled trial (RCT)</a:t>
            </a:r>
            <a:endParaRPr dirty="0"/>
          </a:p>
          <a:p>
            <a:pPr lvl="2">
              <a:lnSpc>
                <a:spcPct val="80000"/>
              </a:lnSpc>
              <a:buClr>
                <a:srgbClr val="124D95"/>
              </a:buClr>
              <a:buSzPts val="2000"/>
              <a:buFont typeface="Noto Sans Symbols"/>
              <a:buChar char="↘"/>
            </a:pPr>
            <a:r>
              <a:rPr lang="en-US" kern="0" dirty="0">
                <a:solidFill>
                  <a:srgbClr val="444444"/>
                </a:solidFill>
                <a:cs typeface="Arial"/>
                <a:sym typeface="Arial"/>
              </a:rPr>
              <a:t>Subset of 5 grantees</a:t>
            </a:r>
          </a:p>
          <a:p>
            <a:pPr lvl="2">
              <a:lnSpc>
                <a:spcPct val="80000"/>
              </a:lnSpc>
              <a:buClr>
                <a:srgbClr val="124D95"/>
              </a:buClr>
              <a:buSzPts val="2000"/>
              <a:buFont typeface="Noto Sans Symbols"/>
              <a:buChar char="↘"/>
            </a:pPr>
            <a:r>
              <a:rPr lang="en-US" kern="0" dirty="0">
                <a:solidFill>
                  <a:srgbClr val="444444"/>
                </a:solidFill>
                <a:cs typeface="Arial"/>
                <a:sym typeface="Arial"/>
              </a:rPr>
              <a:t>Rigorous evidence of the impact on employment, earnings, and other outcomes</a:t>
            </a:r>
          </a:p>
          <a:p>
            <a:pPr marL="1097280" lvl="2" indent="-182880" algn="l" rtl="0">
              <a:lnSpc>
                <a:spcPct val="80000"/>
              </a:lnSpc>
              <a:spcBef>
                <a:spcPts val="600"/>
              </a:spcBef>
              <a:spcAft>
                <a:spcPts val="0"/>
              </a:spcAft>
              <a:buSzPts val="2000"/>
              <a:buChar char="↘"/>
            </a:pPr>
            <a:endParaRPr dirty="0"/>
          </a:p>
        </p:txBody>
      </p:sp>
      <p:sp>
        <p:nvSpPr>
          <p:cNvPr id="471" name="Google Shape;471;p60"/>
          <p:cNvSpPr txBox="1">
            <a:spLocks noGrp="1"/>
          </p:cNvSpPr>
          <p:nvPr>
            <p:ph type="sldNum" idx="4294967295"/>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Tree>
    <p:extLst>
      <p:ext uri="{BB962C8B-B14F-4D97-AF65-F5344CB8AC3E}">
        <p14:creationId xmlns:p14="http://schemas.microsoft.com/office/powerpoint/2010/main" val="366189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6</a:t>
            </a:fld>
            <a:endParaRPr lang="en-US"/>
          </a:p>
        </p:txBody>
      </p:sp>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a:xfrm>
            <a:off x="4717952" y="5187863"/>
            <a:ext cx="2522070" cy="1086711"/>
          </a:xfrm>
        </p:spPr>
        <p:txBody>
          <a:bodyPr>
            <a:normAutofit/>
          </a:bodyPr>
          <a:lstStyle/>
          <a:p>
            <a:pPr>
              <a:spcBef>
                <a:spcPts val="0"/>
              </a:spcBef>
            </a:pPr>
            <a:r>
              <a:rPr lang="en-US" dirty="0">
                <a:effectLst/>
                <a:latin typeface="Calibri" panose="020F0502020204030204" pitchFamily="34" charset="0"/>
                <a:ea typeface="Calibri" panose="020F0502020204030204" pitchFamily="34" charset="0"/>
              </a:rPr>
              <a:t>Joe Gaspar, Ph.D.</a:t>
            </a:r>
          </a:p>
          <a:p>
            <a:pPr>
              <a:spcBef>
                <a:spcPts val="0"/>
              </a:spcBef>
            </a:pPr>
            <a:r>
              <a:rPr lang="en-US" b="0" i="1" dirty="0">
                <a:solidFill>
                  <a:srgbClr val="000000"/>
                </a:solidFill>
                <a:effectLst/>
                <a:latin typeface="Calibri" panose="020F0502020204030204" pitchFamily="34" charset="0"/>
                <a:ea typeface="Calibri" panose="020F0502020204030204" pitchFamily="34" charset="0"/>
              </a:rPr>
              <a:t>Associate Director</a:t>
            </a:r>
            <a:endParaRPr lang="en-US" b="0" i="1" dirty="0">
              <a:effectLst/>
              <a:latin typeface="Calibri" panose="020F0502020204030204" pitchFamily="34" charset="0"/>
              <a:ea typeface="Calibri" panose="020F0502020204030204" pitchFamily="34" charset="0"/>
            </a:endParaRPr>
          </a:p>
          <a:p>
            <a:pPr>
              <a:spcBef>
                <a:spcPts val="0"/>
              </a:spcBef>
            </a:pPr>
            <a:r>
              <a:rPr lang="en-US" b="0" dirty="0" err="1">
                <a:solidFill>
                  <a:srgbClr val="000000"/>
                </a:solidFill>
                <a:effectLst/>
                <a:latin typeface="Calibri" panose="020F0502020204030204" pitchFamily="34" charset="0"/>
                <a:ea typeface="Calibri" panose="020F0502020204030204" pitchFamily="34" charset="0"/>
              </a:rPr>
              <a:t>Westat</a:t>
            </a:r>
            <a:endParaRPr lang="en-US" b="0" dirty="0">
              <a:effectLst/>
              <a:latin typeface="Calibri" panose="020F0502020204030204" pitchFamily="34" charset="0"/>
              <a:ea typeface="Calibri" panose="020F0502020204030204" pitchFamily="34" charset="0"/>
            </a:endParaRPr>
          </a:p>
        </p:txBody>
      </p:sp>
      <p:sp>
        <p:nvSpPr>
          <p:cNvPr id="9" name="Content Placeholder 9">
            <a:extLst>
              <a:ext uri="{FF2B5EF4-FFF2-40B4-BE49-F238E27FC236}">
                <a16:creationId xmlns:a16="http://schemas.microsoft.com/office/drawing/2014/main" id="{271256A7-54C8-4105-A6C4-47BF54044923}"/>
              </a:ext>
            </a:extLst>
          </p:cNvPr>
          <p:cNvSpPr txBox="1">
            <a:spLocks/>
          </p:cNvSpPr>
          <p:nvPr/>
        </p:nvSpPr>
        <p:spPr>
          <a:xfrm>
            <a:off x="5275412" y="3511425"/>
            <a:ext cx="2891460" cy="10867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800"/>
              </a:spcBef>
              <a:buClr>
                <a:schemeClr val="accent2"/>
              </a:buClr>
              <a:buFont typeface="Wingdings 2" panose="05020102010507070707" pitchFamily="18" charset="2"/>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914400" rtl="0" eaLnBrk="1" latinLnBrk="0" hangingPunct="1">
              <a:lnSpc>
                <a:spcPct val="90000"/>
              </a:lnSpc>
              <a:spcBef>
                <a:spcPts val="500"/>
              </a:spcBef>
              <a:buClr>
                <a:schemeClr val="bg1">
                  <a:lumMod val="65000"/>
                </a:schemeClr>
              </a:buClr>
              <a:buFont typeface="Wingdings 3" panose="05040102010807070707" pitchFamily="18" charset="2"/>
              <a:buNone/>
              <a:defRPr sz="2000" i="1" kern="1200">
                <a:solidFill>
                  <a:schemeClr val="accent3">
                    <a:lumMod val="90000"/>
                    <a:lumOff val="10000"/>
                  </a:schemeClr>
                </a:solidFill>
                <a:latin typeface="+mn-lt"/>
                <a:ea typeface="+mn-ea"/>
                <a:cs typeface="+mn-cs"/>
              </a:defRPr>
            </a:lvl2pPr>
            <a:lvl3pPr marL="457200" indent="0" algn="l" defTabSz="914400" rtl="0" eaLnBrk="1" latinLnBrk="0" hangingPunct="1">
              <a:lnSpc>
                <a:spcPct val="90000"/>
              </a:lnSpc>
              <a:spcBef>
                <a:spcPts val="800"/>
              </a:spcBef>
              <a:buClr>
                <a:schemeClr val="accent1"/>
              </a:buClr>
              <a:buFontTx/>
              <a:buNone/>
              <a:defRPr sz="1800" kern="1200">
                <a:solidFill>
                  <a:schemeClr val="tx1"/>
                </a:solidFill>
                <a:latin typeface="+mn-lt"/>
                <a:ea typeface="+mn-ea"/>
                <a:cs typeface="+mn-cs"/>
              </a:defRPr>
            </a:lvl3pPr>
            <a:lvl4pPr marL="822960" indent="-365760" algn="l" defTabSz="914400" rtl="0" eaLnBrk="1" latinLnBrk="0" hangingPunct="1">
              <a:lnSpc>
                <a:spcPct val="90000"/>
              </a:lnSpc>
              <a:spcBef>
                <a:spcPts val="300"/>
              </a:spcBef>
              <a:buClr>
                <a:schemeClr val="accent6"/>
              </a:buClr>
              <a:buSzPct val="90000"/>
              <a:buFont typeface="Wingdings" panose="05000000000000000000" pitchFamily="2" charset="2"/>
              <a:buChar char=""/>
              <a:defRPr sz="1800" i="1" kern="1200">
                <a:solidFill>
                  <a:schemeClr val="accent1"/>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Jenn Daley, Ph.D.</a:t>
            </a:r>
          </a:p>
          <a:p>
            <a:pPr lvl="1"/>
            <a:r>
              <a:rPr lang="en-US" dirty="0"/>
              <a:t>Evaluation Specialist</a:t>
            </a:r>
          </a:p>
          <a:p>
            <a:pPr lvl="1"/>
            <a:r>
              <a:rPr lang="en-US" i="0" dirty="0"/>
              <a:t>Department of Labor</a:t>
            </a:r>
          </a:p>
        </p:txBody>
      </p:sp>
      <p:sp>
        <p:nvSpPr>
          <p:cNvPr id="13" name="Content Placeholder 9">
            <a:extLst>
              <a:ext uri="{FF2B5EF4-FFF2-40B4-BE49-F238E27FC236}">
                <a16:creationId xmlns:a16="http://schemas.microsoft.com/office/drawing/2014/main" id="{271256A7-54C8-4105-A6C4-47BF54044923}"/>
              </a:ext>
            </a:extLst>
          </p:cNvPr>
          <p:cNvSpPr txBox="1">
            <a:spLocks/>
          </p:cNvSpPr>
          <p:nvPr/>
        </p:nvSpPr>
        <p:spPr>
          <a:xfrm>
            <a:off x="296721" y="3511427"/>
            <a:ext cx="3479632" cy="108671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800"/>
              </a:spcBef>
              <a:buClr>
                <a:schemeClr val="accent2"/>
              </a:buClr>
              <a:buFont typeface="Wingdings 2" panose="05020102010507070707" pitchFamily="18" charset="2"/>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914400" rtl="0" eaLnBrk="1" latinLnBrk="0" hangingPunct="1">
              <a:lnSpc>
                <a:spcPct val="90000"/>
              </a:lnSpc>
              <a:spcBef>
                <a:spcPts val="500"/>
              </a:spcBef>
              <a:buClr>
                <a:schemeClr val="bg1">
                  <a:lumMod val="65000"/>
                </a:schemeClr>
              </a:buClr>
              <a:buFont typeface="Wingdings 3" panose="05040102010807070707" pitchFamily="18" charset="2"/>
              <a:buNone/>
              <a:defRPr sz="2000" i="1" kern="1200">
                <a:solidFill>
                  <a:schemeClr val="accent3">
                    <a:lumMod val="90000"/>
                    <a:lumOff val="10000"/>
                  </a:schemeClr>
                </a:solidFill>
                <a:latin typeface="+mn-lt"/>
                <a:ea typeface="+mn-ea"/>
                <a:cs typeface="+mn-cs"/>
              </a:defRPr>
            </a:lvl2pPr>
            <a:lvl3pPr marL="457200" indent="0" algn="l" defTabSz="914400" rtl="0" eaLnBrk="1" latinLnBrk="0" hangingPunct="1">
              <a:lnSpc>
                <a:spcPct val="90000"/>
              </a:lnSpc>
              <a:spcBef>
                <a:spcPts val="800"/>
              </a:spcBef>
              <a:buClr>
                <a:schemeClr val="accent1"/>
              </a:buClr>
              <a:buFontTx/>
              <a:buNone/>
              <a:defRPr sz="1800" kern="1200">
                <a:solidFill>
                  <a:schemeClr val="tx1"/>
                </a:solidFill>
                <a:latin typeface="+mn-lt"/>
                <a:ea typeface="+mn-ea"/>
                <a:cs typeface="+mn-cs"/>
              </a:defRPr>
            </a:lvl3pPr>
            <a:lvl4pPr marL="822960" indent="-365760" algn="l" defTabSz="914400" rtl="0" eaLnBrk="1" latinLnBrk="0" hangingPunct="1">
              <a:lnSpc>
                <a:spcPct val="90000"/>
              </a:lnSpc>
              <a:spcBef>
                <a:spcPts val="300"/>
              </a:spcBef>
              <a:buClr>
                <a:schemeClr val="accent6"/>
              </a:buClr>
              <a:buSzPct val="90000"/>
              <a:buFont typeface="Wingdings" panose="05000000000000000000" pitchFamily="2" charset="2"/>
              <a:buChar char=""/>
              <a:defRPr sz="1800" i="1" kern="1200">
                <a:solidFill>
                  <a:schemeClr val="accent1"/>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Christina Yancey, Ph.D. </a:t>
            </a:r>
          </a:p>
          <a:p>
            <a:pPr lvl="1"/>
            <a:r>
              <a:rPr lang="en-US" dirty="0"/>
              <a:t>Evaluation Team Manager</a:t>
            </a:r>
          </a:p>
          <a:p>
            <a:pPr lvl="1"/>
            <a:r>
              <a:rPr lang="en-US" i="0" dirty="0"/>
              <a:t>Department of Labor</a:t>
            </a:r>
          </a:p>
        </p:txBody>
      </p:sp>
      <p:pic>
        <p:nvPicPr>
          <p:cNvPr id="8" name="Picture Placeholder 7"/>
          <p:cNvPicPr>
            <a:picLocks noGrp="1" noChangeAspect="1"/>
          </p:cNvPicPr>
          <p:nvPr>
            <p:ph type="pic" idx="13"/>
          </p:nvPr>
        </p:nvPicPr>
        <p:blipFill>
          <a:blip r:embed="rId2" cstate="hqprint">
            <a:extLst>
              <a:ext uri="{28A0092B-C50C-407E-A947-70E740481C1C}">
                <a14:useLocalDpi xmlns:a14="http://schemas.microsoft.com/office/drawing/2010/main" val="0"/>
              </a:ext>
            </a:extLst>
          </a:blip>
          <a:srcRect l="2510" r="2510"/>
          <a:stretch>
            <a:fillRect/>
          </a:stretch>
        </p:blipFill>
        <p:spPr>
          <a:xfrm>
            <a:off x="4898426" y="1605139"/>
            <a:ext cx="1434599" cy="1657532"/>
          </a:xfrm>
        </p:spPr>
      </p:pic>
      <p:pic>
        <p:nvPicPr>
          <p:cNvPr id="14" name="Picture 13"/>
          <p:cNvPicPr>
            <a:picLocks noChangeAspect="1"/>
          </p:cNvPicPr>
          <p:nvPr/>
        </p:nvPicPr>
        <p:blipFill rotWithShape="1">
          <a:blip r:embed="rId3" cstate="hqprint">
            <a:extLst>
              <a:ext uri="{28A0092B-C50C-407E-A947-70E740481C1C}">
                <a14:useLocalDpi xmlns:a14="http://schemas.microsoft.com/office/drawing/2010/main" val="0"/>
              </a:ext>
            </a:extLst>
          </a:blip>
          <a:srcRect l="18149" r="18327"/>
          <a:stretch/>
        </p:blipFill>
        <p:spPr>
          <a:xfrm>
            <a:off x="2960120" y="4846892"/>
            <a:ext cx="1572764" cy="1768654"/>
          </a:xfrm>
          <a:prstGeom prst="rect">
            <a:avLst/>
          </a:prstGeom>
        </p:spPr>
      </p:pic>
      <p:pic>
        <p:nvPicPr>
          <p:cNvPr id="17" name="Picture Placeholder 16"/>
          <p:cNvPicPr>
            <a:picLocks noGrp="1" noChangeAspect="1"/>
          </p:cNvPicPr>
          <p:nvPr>
            <p:ph type="pic" idx="11"/>
          </p:nvPr>
        </p:nvPicPr>
        <p:blipFill>
          <a:blip r:embed="rId4">
            <a:extLst>
              <a:ext uri="{28A0092B-C50C-407E-A947-70E740481C1C}">
                <a14:useLocalDpi xmlns:a14="http://schemas.microsoft.com/office/drawing/2010/main" val="0"/>
              </a:ext>
            </a:extLst>
          </a:blip>
          <a:srcRect l="5580" r="5580"/>
          <a:stretch>
            <a:fillRect/>
          </a:stretch>
        </p:blipFill>
        <p:spPr>
          <a:xfrm>
            <a:off x="1742451" y="1605139"/>
            <a:ext cx="1433345" cy="1657532"/>
          </a:xfrm>
        </p:spPr>
      </p:pic>
    </p:spTree>
    <p:extLst>
      <p:ext uri="{BB962C8B-B14F-4D97-AF65-F5344CB8AC3E}">
        <p14:creationId xmlns:p14="http://schemas.microsoft.com/office/powerpoint/2010/main" val="17652567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3"/>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dirty="0"/>
              <a:t>Linking Your Program Data with Other Data to Measure Outcomes</a:t>
            </a:r>
            <a:endParaRPr dirty="0"/>
          </a:p>
        </p:txBody>
      </p:sp>
      <p:sp>
        <p:nvSpPr>
          <p:cNvPr id="491" name="Google Shape;491;p63"/>
          <p:cNvSpPr txBox="1">
            <a:spLocks noGrp="1"/>
          </p:cNvSpPr>
          <p:nvPr>
            <p:ph type="body" idx="1"/>
          </p:nvPr>
        </p:nvSpPr>
        <p:spPr>
          <a:xfrm>
            <a:off x="628650" y="1770615"/>
            <a:ext cx="7955280" cy="4406348"/>
          </a:xfrm>
          <a:prstGeom prst="rect">
            <a:avLst/>
          </a:prstGeom>
          <a:noFill/>
          <a:ln>
            <a:noFill/>
          </a:ln>
        </p:spPr>
        <p:txBody>
          <a:bodyPr spcFirstLastPara="1" wrap="square" lIns="91425" tIns="45700" rIns="91425" bIns="45700" anchor="t" anchorCtr="0">
            <a:noAutofit/>
          </a:bodyPr>
          <a:lstStyle/>
          <a:p>
            <a:pPr lvl="0" algn="l" rtl="0">
              <a:lnSpc>
                <a:spcPct val="90000"/>
              </a:lnSpc>
              <a:spcBef>
                <a:spcPts val="0"/>
              </a:spcBef>
              <a:spcAft>
                <a:spcPts val="0"/>
              </a:spcAft>
              <a:buSzPts val="2800"/>
              <a:buFont typeface="Wingdings" panose="05000000000000000000" pitchFamily="2" charset="2"/>
              <a:buChar char="§"/>
            </a:pPr>
            <a:r>
              <a:rPr lang="en-US" dirty="0">
                <a:latin typeface="Calibri" panose="020F0502020204030204" pitchFamily="34" charset="0"/>
                <a:cs typeface="Calibri" panose="020F0502020204030204" pitchFamily="34" charset="0"/>
              </a:rPr>
              <a:t>National Directory of New Hires (NDNH)</a:t>
            </a:r>
          </a:p>
          <a:p>
            <a:pPr marL="731520" lvl="1" indent="-274320">
              <a:spcBef>
                <a:spcPts val="0"/>
              </a:spcBef>
              <a:buSzPts val="2800"/>
            </a:pPr>
            <a:r>
              <a:rPr lang="en-US" dirty="0">
                <a:latin typeface="Calibri" panose="020F0502020204030204" pitchFamily="34" charset="0"/>
                <a:cs typeface="Calibri" panose="020F0502020204030204" pitchFamily="34" charset="0"/>
              </a:rPr>
              <a:t>Quarterly earnings from state Unemployment Insurance (UI) wage records</a:t>
            </a:r>
          </a:p>
          <a:p>
            <a:pPr marL="457200" lvl="1" indent="0">
              <a:spcBef>
                <a:spcPts val="0"/>
              </a:spcBef>
              <a:buSzPts val="2800"/>
              <a:buNone/>
            </a:pPr>
            <a:endParaRPr lang="en-US" dirty="0">
              <a:latin typeface="Calibri" panose="020F0502020204030204" pitchFamily="34" charset="0"/>
              <a:cs typeface="Calibri" panose="020F0502020204030204" pitchFamily="34" charset="0"/>
            </a:endParaRPr>
          </a:p>
          <a:p>
            <a:pPr>
              <a:spcBef>
                <a:spcPts val="0"/>
              </a:spcBef>
              <a:buSzPts val="2800"/>
              <a:buFont typeface="Wingdings" panose="05000000000000000000" pitchFamily="2" charset="2"/>
              <a:buChar char="§"/>
            </a:pPr>
            <a:r>
              <a:rPr lang="en-US" dirty="0">
                <a:latin typeface="Calibri" panose="020F0502020204030204" pitchFamily="34" charset="0"/>
                <a:cs typeface="Calibri" panose="020F0502020204030204" pitchFamily="34" charset="0"/>
              </a:rPr>
              <a:t>Research questions that can be answered:</a:t>
            </a:r>
          </a:p>
          <a:p>
            <a:pPr marL="731520" lvl="1" indent="-274320">
              <a:spcBef>
                <a:spcPts val="0"/>
              </a:spcBef>
              <a:buSzPts val="2800"/>
            </a:pPr>
            <a:r>
              <a:rPr lang="en-US" dirty="0">
                <a:latin typeface="Calibri" panose="020F0502020204030204" pitchFamily="34" charset="0"/>
                <a:cs typeface="Calibri" panose="020F0502020204030204" pitchFamily="34" charset="0"/>
              </a:rPr>
              <a:t>Are employment and earnings related to training completion?</a:t>
            </a:r>
          </a:p>
          <a:p>
            <a:pPr marL="731520" lvl="1" indent="-274320">
              <a:spcBef>
                <a:spcPts val="0"/>
              </a:spcBef>
              <a:buSzPts val="2800"/>
            </a:pPr>
            <a:r>
              <a:rPr lang="en-US" dirty="0">
                <a:latin typeface="Calibri" panose="020F0502020204030204" pitchFamily="34" charset="0"/>
                <a:cs typeface="Calibri" panose="020F0502020204030204" pitchFamily="34" charset="0"/>
              </a:rPr>
              <a:t>How many participants work in the H1-B industries for which they were trained?</a:t>
            </a:r>
          </a:p>
          <a:p>
            <a:pPr marL="731520" lvl="1" indent="-274320">
              <a:spcBef>
                <a:spcPts val="0"/>
              </a:spcBef>
              <a:buSzPts val="2800"/>
            </a:pPr>
            <a:r>
              <a:rPr lang="en-US" dirty="0">
                <a:latin typeface="Calibri" panose="020F0502020204030204" pitchFamily="34" charset="0"/>
                <a:cs typeface="Calibri" panose="020F0502020204030204" pitchFamily="34" charset="0"/>
              </a:rPr>
              <a:t>How many participants are retained in employment after one or two years?</a:t>
            </a:r>
          </a:p>
          <a:p>
            <a:pPr marL="731520" lvl="1" indent="-274320">
              <a:spcBef>
                <a:spcPts val="0"/>
              </a:spcBef>
              <a:buSzPts val="2800"/>
            </a:pPr>
            <a:r>
              <a:rPr lang="en-US" dirty="0">
                <a:latin typeface="Calibri" panose="020F0502020204030204" pitchFamily="34" charset="0"/>
                <a:cs typeface="Calibri" panose="020F0502020204030204" pitchFamily="34" charset="0"/>
              </a:rPr>
              <a:t>How do employment and earnings trajectories change before and after the program?</a:t>
            </a:r>
          </a:p>
          <a:p>
            <a:pPr marL="274320" lvl="0" indent="-274320" algn="l" rtl="0">
              <a:lnSpc>
                <a:spcPct val="90000"/>
              </a:lnSpc>
              <a:spcBef>
                <a:spcPts val="0"/>
              </a:spcBef>
              <a:spcAft>
                <a:spcPts val="0"/>
              </a:spcAft>
              <a:buSzPts val="2800"/>
              <a:buChar char="◼"/>
            </a:pPr>
            <a:endParaRPr dirty="0"/>
          </a:p>
          <a:p>
            <a:pPr marL="685800" lvl="1" indent="-76200" algn="l" rtl="0">
              <a:lnSpc>
                <a:spcPct val="90000"/>
              </a:lnSpc>
              <a:spcBef>
                <a:spcPts val="800"/>
              </a:spcBef>
              <a:spcAft>
                <a:spcPts val="0"/>
              </a:spcAft>
              <a:buSzPts val="2400"/>
              <a:buNone/>
            </a:pPr>
            <a:endParaRPr dirty="0"/>
          </a:p>
          <a:p>
            <a:pPr marL="274320" lvl="0" indent="-96520" algn="l" rtl="0">
              <a:lnSpc>
                <a:spcPct val="90000"/>
              </a:lnSpc>
              <a:spcBef>
                <a:spcPts val="1800"/>
              </a:spcBef>
              <a:spcAft>
                <a:spcPts val="0"/>
              </a:spcAft>
              <a:buSzPts val="2800"/>
              <a:buNone/>
            </a:pPr>
            <a:endParaRPr dirty="0"/>
          </a:p>
        </p:txBody>
      </p:sp>
    </p:spTree>
    <p:extLst>
      <p:ext uri="{BB962C8B-B14F-4D97-AF65-F5344CB8AC3E}">
        <p14:creationId xmlns:p14="http://schemas.microsoft.com/office/powerpoint/2010/main" val="17521166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4"/>
          <p:cNvSpPr txBox="1">
            <a:spLocks noGrp="1"/>
          </p:cNvSpPr>
          <p:nvPr>
            <p:ph type="title"/>
          </p:nvPr>
        </p:nvSpPr>
        <p:spPr>
          <a:xfrm>
            <a:off x="628650" y="365126"/>
            <a:ext cx="7955400" cy="1051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a:t>Evaluation Update</a:t>
            </a:r>
            <a:endParaRPr/>
          </a:p>
        </p:txBody>
      </p:sp>
      <p:sp>
        <p:nvSpPr>
          <p:cNvPr id="497" name="Google Shape;497;p64"/>
          <p:cNvSpPr txBox="1">
            <a:spLocks noGrp="1"/>
          </p:cNvSpPr>
          <p:nvPr>
            <p:ph type="body" idx="1"/>
          </p:nvPr>
        </p:nvSpPr>
        <p:spPr>
          <a:xfrm>
            <a:off x="628650" y="1569501"/>
            <a:ext cx="7955400" cy="4607400"/>
          </a:xfrm>
          <a:prstGeom prst="rect">
            <a:avLst/>
          </a:prstGeom>
          <a:noFill/>
          <a:ln>
            <a:noFill/>
          </a:ln>
        </p:spPr>
        <p:txBody>
          <a:bodyPr spcFirstLastPara="1" wrap="square" lIns="91425" tIns="45700" rIns="91425" bIns="45700" anchor="t" anchorCtr="0">
            <a:noAutofit/>
          </a:bodyPr>
          <a:lstStyle/>
          <a:p>
            <a:pPr marL="469900" lvl="0" indent="-457200" algn="l" rtl="0">
              <a:lnSpc>
                <a:spcPct val="80000"/>
              </a:lnSpc>
              <a:spcBef>
                <a:spcPts val="0"/>
              </a:spcBef>
              <a:spcAft>
                <a:spcPts val="0"/>
              </a:spcAft>
              <a:buSzPts val="2600"/>
              <a:buFont typeface="Wingdings" panose="05000000000000000000" pitchFamily="2" charset="2"/>
              <a:buChar char="§"/>
            </a:pPr>
            <a:r>
              <a:rPr lang="en-US" sz="2600" dirty="0"/>
              <a:t>Reviewed grantee applications and quarterly progress and narrative reports</a:t>
            </a:r>
            <a:endParaRPr sz="2600" dirty="0"/>
          </a:p>
          <a:p>
            <a:pPr marL="469900" lvl="0" indent="-457200" algn="l" rtl="0">
              <a:lnSpc>
                <a:spcPct val="80000"/>
              </a:lnSpc>
              <a:spcBef>
                <a:spcPts val="1800"/>
              </a:spcBef>
              <a:spcAft>
                <a:spcPts val="0"/>
              </a:spcAft>
              <a:buSzPts val="2600"/>
              <a:buFont typeface="Wingdings" panose="05000000000000000000" pitchFamily="2" charset="2"/>
              <a:buChar char="§"/>
            </a:pPr>
            <a:r>
              <a:rPr lang="en-US" sz="2600" dirty="0"/>
              <a:t>Conducted telephone calls with all 53 grantees to learn about programs</a:t>
            </a:r>
            <a:endParaRPr sz="2600" dirty="0"/>
          </a:p>
          <a:p>
            <a:pPr marL="469900" lvl="0" indent="-457200" algn="l" rtl="0">
              <a:lnSpc>
                <a:spcPct val="80000"/>
              </a:lnSpc>
              <a:spcBef>
                <a:spcPts val="1800"/>
              </a:spcBef>
              <a:spcAft>
                <a:spcPts val="0"/>
              </a:spcAft>
              <a:buSzPts val="2600"/>
              <a:buFont typeface="Wingdings" panose="05000000000000000000" pitchFamily="2" charset="2"/>
              <a:buChar char="§"/>
            </a:pPr>
            <a:r>
              <a:rPr lang="en-US" sz="2600" dirty="0"/>
              <a:t>Finalized evaluation design</a:t>
            </a:r>
            <a:endParaRPr sz="2600" dirty="0"/>
          </a:p>
          <a:p>
            <a:pPr marL="469900" lvl="0" indent="-457200" algn="l" rtl="0">
              <a:lnSpc>
                <a:spcPct val="80000"/>
              </a:lnSpc>
              <a:spcBef>
                <a:spcPts val="1800"/>
              </a:spcBef>
              <a:spcAft>
                <a:spcPts val="0"/>
              </a:spcAft>
              <a:buSzPts val="2600"/>
              <a:buFont typeface="Wingdings" panose="05000000000000000000" pitchFamily="2" charset="2"/>
              <a:buChar char="§"/>
            </a:pPr>
            <a:r>
              <a:rPr lang="en-US" sz="2600" b="1" i="1" dirty="0"/>
              <a:t>Started random assignment with 5 grantees between April and August 2018</a:t>
            </a:r>
            <a:endParaRPr sz="2600" dirty="0"/>
          </a:p>
          <a:p>
            <a:pPr marL="469900" lvl="0" indent="-457200" algn="l" rtl="0">
              <a:lnSpc>
                <a:spcPct val="80000"/>
              </a:lnSpc>
              <a:spcBef>
                <a:spcPts val="1800"/>
              </a:spcBef>
              <a:spcAft>
                <a:spcPts val="0"/>
              </a:spcAft>
              <a:buSzPts val="2600"/>
              <a:buFont typeface="Wingdings" panose="05000000000000000000" pitchFamily="2" charset="2"/>
              <a:buChar char="§"/>
            </a:pPr>
            <a:r>
              <a:rPr lang="en-US" sz="2600" dirty="0"/>
              <a:t>Began 6-month follow-up survey with RCT participants in January 2019</a:t>
            </a:r>
            <a:endParaRPr sz="2600" dirty="0"/>
          </a:p>
        </p:txBody>
      </p:sp>
      <p:sp>
        <p:nvSpPr>
          <p:cNvPr id="498" name="Google Shape;498;p64"/>
          <p:cNvSpPr txBox="1">
            <a:spLocks noGrp="1"/>
          </p:cNvSpPr>
          <p:nvPr>
            <p:ph type="sldNum" idx="4294967295"/>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spTree>
    <p:extLst>
      <p:ext uri="{BB962C8B-B14F-4D97-AF65-F5344CB8AC3E}">
        <p14:creationId xmlns:p14="http://schemas.microsoft.com/office/powerpoint/2010/main" val="1326191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8"/>
          <p:cNvSpPr txBox="1">
            <a:spLocks noGrp="1"/>
          </p:cNvSpPr>
          <p:nvPr>
            <p:ph type="title"/>
          </p:nvPr>
        </p:nvSpPr>
        <p:spPr>
          <a:xfrm>
            <a:off x="609600" y="117687"/>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a:t>Updated Data Collection Schedule</a:t>
            </a:r>
            <a:endParaRPr/>
          </a:p>
        </p:txBody>
      </p:sp>
      <p:pic>
        <p:nvPicPr>
          <p:cNvPr id="2" name="Picture 1"/>
          <p:cNvPicPr>
            <a:picLocks noChangeAspect="1"/>
          </p:cNvPicPr>
          <p:nvPr/>
        </p:nvPicPr>
        <p:blipFill>
          <a:blip r:embed="rId3"/>
          <a:stretch>
            <a:fillRect/>
          </a:stretch>
        </p:blipFill>
        <p:spPr>
          <a:xfrm>
            <a:off x="413502" y="1260687"/>
            <a:ext cx="8266892" cy="5072312"/>
          </a:xfrm>
          <a:prstGeom prst="rect">
            <a:avLst/>
          </a:prstGeom>
        </p:spPr>
      </p:pic>
    </p:spTree>
    <p:extLst>
      <p:ext uri="{BB962C8B-B14F-4D97-AF65-F5344CB8AC3E}">
        <p14:creationId xmlns:p14="http://schemas.microsoft.com/office/powerpoint/2010/main" val="3136009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4"/>
          <p:cNvSpPr txBox="1">
            <a:spLocks noGrp="1"/>
          </p:cNvSpPr>
          <p:nvPr>
            <p:ph type="title"/>
          </p:nvPr>
        </p:nvSpPr>
        <p:spPr>
          <a:xfrm>
            <a:off x="628650" y="365126"/>
            <a:ext cx="7955400" cy="1051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dirty="0"/>
              <a:t>Immediate Next Steps</a:t>
            </a:r>
            <a:endParaRPr dirty="0"/>
          </a:p>
        </p:txBody>
      </p:sp>
      <p:sp>
        <p:nvSpPr>
          <p:cNvPr id="497" name="Google Shape;497;p64"/>
          <p:cNvSpPr txBox="1">
            <a:spLocks noGrp="1"/>
          </p:cNvSpPr>
          <p:nvPr>
            <p:ph type="body" idx="1"/>
          </p:nvPr>
        </p:nvSpPr>
        <p:spPr>
          <a:xfrm>
            <a:off x="628650" y="1569501"/>
            <a:ext cx="7955400" cy="4607400"/>
          </a:xfrm>
          <a:prstGeom prst="rect">
            <a:avLst/>
          </a:prstGeom>
          <a:noFill/>
          <a:ln>
            <a:noFill/>
          </a:ln>
        </p:spPr>
        <p:txBody>
          <a:bodyPr spcFirstLastPara="1" wrap="square" lIns="91425" tIns="45700" rIns="91425" bIns="45700" anchor="t" anchorCtr="0">
            <a:noAutofit/>
          </a:bodyPr>
          <a:lstStyle/>
          <a:p>
            <a:pPr marL="469900" lvl="0" indent="-457200" algn="l" rtl="0">
              <a:lnSpc>
                <a:spcPct val="80000"/>
              </a:lnSpc>
              <a:spcBef>
                <a:spcPts val="0"/>
              </a:spcBef>
              <a:spcAft>
                <a:spcPts val="0"/>
              </a:spcAft>
              <a:buSzPts val="2600"/>
              <a:buFont typeface="Wingdings" panose="05000000000000000000" pitchFamily="2" charset="2"/>
              <a:buChar char="§"/>
            </a:pPr>
            <a:r>
              <a:rPr lang="en-US" sz="2600" b="1" u="sng" dirty="0">
                <a:latin typeface="Calibri" panose="020F0502020204030204" pitchFamily="34" charset="0"/>
                <a:cs typeface="Calibri" panose="020F0502020204030204" pitchFamily="34" charset="0"/>
              </a:rPr>
              <a:t>May:</a:t>
            </a:r>
            <a:r>
              <a:rPr lang="en-US" sz="2600" dirty="0">
                <a:latin typeface="Calibri" panose="020F0502020204030204" pitchFamily="34" charset="0"/>
                <a:cs typeface="Calibri" panose="020F0502020204030204" pitchFamily="34" charset="0"/>
              </a:rPr>
              <a:t> All grantees will receive an email from Westat inviting to complete a web survey</a:t>
            </a:r>
            <a:endParaRPr sz="2600" dirty="0">
              <a:latin typeface="Calibri" panose="020F0502020204030204" pitchFamily="34" charset="0"/>
              <a:cs typeface="Calibri" panose="020F0502020204030204" pitchFamily="34" charset="0"/>
            </a:endParaRPr>
          </a:p>
          <a:p>
            <a:pPr marL="469900" lvl="0" indent="-457200">
              <a:lnSpc>
                <a:spcPct val="80000"/>
              </a:lnSpc>
              <a:buSzPts val="2600"/>
              <a:buFont typeface="Wingdings" panose="05000000000000000000" pitchFamily="2" charset="2"/>
              <a:buChar char="§"/>
            </a:pPr>
            <a:r>
              <a:rPr lang="en-US" sz="2600" b="1" u="sng" dirty="0">
                <a:latin typeface="Calibri" panose="020F0502020204030204" pitchFamily="34" charset="0"/>
                <a:cs typeface="Calibri" panose="020F0502020204030204" pitchFamily="34" charset="0"/>
              </a:rPr>
              <a:t>June:</a:t>
            </a:r>
            <a:r>
              <a:rPr lang="en-US" sz="2600" dirty="0">
                <a:latin typeface="Calibri" panose="020F0502020204030204" pitchFamily="34" charset="0"/>
                <a:cs typeface="Calibri" panose="020F0502020204030204" pitchFamily="34" charset="0"/>
              </a:rPr>
              <a:t> All grantees will receive an email from Westat asking them to complete a form with contact information for their key partners</a:t>
            </a:r>
            <a:endParaRPr sz="2600" dirty="0">
              <a:latin typeface="Calibri" panose="020F0502020204030204" pitchFamily="34" charset="0"/>
              <a:cs typeface="Calibri" panose="020F0502020204030204" pitchFamily="34" charset="0"/>
            </a:endParaRPr>
          </a:p>
          <a:p>
            <a:pPr marL="469900" lvl="0" indent="-457200" algn="l" rtl="0">
              <a:lnSpc>
                <a:spcPct val="80000"/>
              </a:lnSpc>
              <a:spcBef>
                <a:spcPts val="1800"/>
              </a:spcBef>
              <a:spcAft>
                <a:spcPts val="0"/>
              </a:spcAft>
              <a:buSzPts val="2600"/>
              <a:buFont typeface="Wingdings" panose="05000000000000000000" pitchFamily="2" charset="2"/>
              <a:buChar char="§"/>
            </a:pPr>
            <a:r>
              <a:rPr lang="en-US" sz="2600" b="1" u="sng" dirty="0">
                <a:latin typeface="Calibri" panose="020F0502020204030204" pitchFamily="34" charset="0"/>
                <a:cs typeface="Calibri" panose="020F0502020204030204" pitchFamily="34" charset="0"/>
              </a:rPr>
              <a:t>July:</a:t>
            </a:r>
            <a:r>
              <a:rPr lang="en-US" sz="2600" dirty="0">
                <a:latin typeface="Calibri" panose="020F0502020204030204" pitchFamily="34" charset="0"/>
                <a:cs typeface="Calibri" panose="020F0502020204030204" pitchFamily="34" charset="0"/>
              </a:rPr>
              <a:t> Partners will receive an email from Westat inviting them to complete a web survey</a:t>
            </a:r>
            <a:endParaRPr sz="2600" dirty="0">
              <a:latin typeface="Calibri" panose="020F0502020204030204" pitchFamily="34" charset="0"/>
              <a:cs typeface="Calibri" panose="020F0502020204030204" pitchFamily="34" charset="0"/>
            </a:endParaRPr>
          </a:p>
        </p:txBody>
      </p:sp>
      <p:sp>
        <p:nvSpPr>
          <p:cNvPr id="498" name="Google Shape;498;p64"/>
          <p:cNvSpPr txBox="1">
            <a:spLocks noGrp="1"/>
          </p:cNvSpPr>
          <p:nvPr>
            <p:ph type="sldNum" idx="4294967295"/>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spTree>
    <p:extLst>
      <p:ext uri="{BB962C8B-B14F-4D97-AF65-F5344CB8AC3E}">
        <p14:creationId xmlns:p14="http://schemas.microsoft.com/office/powerpoint/2010/main" val="29185312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7"/>
          <p:cNvSpPr txBox="1">
            <a:spLocks noGrp="1"/>
          </p:cNvSpPr>
          <p:nvPr>
            <p:ph type="title"/>
          </p:nvPr>
        </p:nvSpPr>
        <p:spPr>
          <a:xfrm>
            <a:off x="628650" y="365126"/>
            <a:ext cx="7955400" cy="1051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dirty="0"/>
              <a:t>RCT Progress</a:t>
            </a:r>
            <a:endParaRPr dirty="0"/>
          </a:p>
        </p:txBody>
      </p:sp>
      <p:sp>
        <p:nvSpPr>
          <p:cNvPr id="518" name="Google Shape;518;p67"/>
          <p:cNvSpPr txBox="1">
            <a:spLocks noGrp="1"/>
          </p:cNvSpPr>
          <p:nvPr>
            <p:ph type="body" idx="1"/>
          </p:nvPr>
        </p:nvSpPr>
        <p:spPr>
          <a:xfrm>
            <a:off x="628650" y="1770615"/>
            <a:ext cx="7955400" cy="4406400"/>
          </a:xfrm>
          <a:prstGeom prst="rect">
            <a:avLst/>
          </a:prstGeom>
          <a:noFill/>
          <a:ln>
            <a:noFill/>
          </a:ln>
        </p:spPr>
        <p:txBody>
          <a:bodyPr spcFirstLastPara="1" wrap="square" lIns="91425" tIns="45700" rIns="91425" bIns="45700" anchor="t" anchorCtr="0">
            <a:noAutofit/>
          </a:bodyPr>
          <a:lstStyle/>
          <a:p>
            <a:pPr lvl="0" algn="l" rtl="0">
              <a:lnSpc>
                <a:spcPct val="90000"/>
              </a:lnSpc>
              <a:spcBef>
                <a:spcPts val="0"/>
              </a:spcBef>
              <a:spcAft>
                <a:spcPts val="0"/>
              </a:spcAft>
              <a:buSzPts val="2800"/>
              <a:buFont typeface="Wingdings" panose="05000000000000000000" pitchFamily="2" charset="2"/>
              <a:buChar char="§"/>
            </a:pPr>
            <a:r>
              <a:rPr lang="en-US" dirty="0"/>
              <a:t>RCT grantees have worked hard to collectively recruit and enroll over 500 individuals in the study to date</a:t>
            </a:r>
            <a:endParaRPr dirty="0"/>
          </a:p>
          <a:p>
            <a:pPr lvl="0" algn="l" rtl="0">
              <a:lnSpc>
                <a:spcPct val="90000"/>
              </a:lnSpc>
              <a:spcBef>
                <a:spcPts val="1800"/>
              </a:spcBef>
              <a:spcAft>
                <a:spcPts val="0"/>
              </a:spcAft>
              <a:buSzPts val="2800"/>
              <a:buFont typeface="Wingdings" panose="05000000000000000000" pitchFamily="2" charset="2"/>
              <a:buChar char="§"/>
            </a:pPr>
            <a:r>
              <a:rPr lang="en-US" dirty="0"/>
              <a:t>One grantee has already met its enrollment target for the RCT</a:t>
            </a:r>
            <a:endParaRPr dirty="0"/>
          </a:p>
          <a:p>
            <a:pPr lvl="0" algn="l" rtl="0">
              <a:lnSpc>
                <a:spcPct val="90000"/>
              </a:lnSpc>
              <a:spcBef>
                <a:spcPts val="1800"/>
              </a:spcBef>
              <a:spcAft>
                <a:spcPts val="0"/>
              </a:spcAft>
              <a:buSzPts val="2800"/>
              <a:buFont typeface="Wingdings" panose="05000000000000000000" pitchFamily="2" charset="2"/>
              <a:buChar char="§"/>
            </a:pPr>
            <a:r>
              <a:rPr lang="en-US" dirty="0"/>
              <a:t>RCT grantees are more than one-third of the way to meeting the overall sample size target for the RCT</a:t>
            </a:r>
            <a:endParaRPr dirty="0"/>
          </a:p>
          <a:p>
            <a:pPr marL="274320" lvl="0" indent="-96520" algn="l" rtl="0">
              <a:lnSpc>
                <a:spcPct val="90000"/>
              </a:lnSpc>
              <a:spcBef>
                <a:spcPts val="1800"/>
              </a:spcBef>
              <a:spcAft>
                <a:spcPts val="0"/>
              </a:spcAft>
              <a:buSzPts val="2800"/>
              <a:buNone/>
            </a:pPr>
            <a:endParaRPr dirty="0"/>
          </a:p>
        </p:txBody>
      </p:sp>
      <p:sp>
        <p:nvSpPr>
          <p:cNvPr id="519" name="Google Shape;519;p67"/>
          <p:cNvSpPr txBox="1">
            <a:spLocks noGrp="1"/>
          </p:cNvSpPr>
          <p:nvPr>
            <p:ph type="sldNum" idx="4294967295"/>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Tree>
    <p:extLst>
      <p:ext uri="{BB962C8B-B14F-4D97-AF65-F5344CB8AC3E}">
        <p14:creationId xmlns:p14="http://schemas.microsoft.com/office/powerpoint/2010/main" val="1599235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400" b="0" i="0" u="none" strike="noStrike" kern="1200" cap="none" spc="0" normalizeH="0" baseline="0" noProof="0">
              <a:ln>
                <a:noFill/>
              </a:ln>
              <a:solidFill>
                <a:srgbClr val="124D95">
                  <a:lumMod val="40000"/>
                  <a:lumOff val="6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207915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4294967295"/>
          </p:nvPr>
        </p:nvSpPr>
        <p:spPr/>
        <p:txBody>
          <a:bodyPr/>
          <a:lstStyle/>
          <a:p>
            <a:pPr defTabSz="457178">
              <a:defRPr/>
            </a:pPr>
            <a:fld id="{706D636C-90A3-4979-BA37-BAB384B22101}" type="slidenum">
              <a:rPr lang="en-US">
                <a:solidFill>
                  <a:srgbClr val="124D95">
                    <a:lumMod val="40000"/>
                    <a:lumOff val="60000"/>
                  </a:srgbClr>
                </a:solidFill>
                <a:latin typeface="Arial" panose="020B0604020202020204"/>
              </a:rPr>
              <a:pPr defTabSz="457178">
                <a:defRPr/>
              </a:pPr>
              <a:t>66</a:t>
            </a:fld>
            <a:endParaRPr lang="en-US" dirty="0">
              <a:solidFill>
                <a:srgbClr val="124D95">
                  <a:lumMod val="40000"/>
                  <a:lumOff val="60000"/>
                </a:srgbClr>
              </a:solidFill>
              <a:latin typeface="Arial" panose="020B0604020202020204"/>
            </a:endParaRPr>
          </a:p>
        </p:txBody>
      </p:sp>
      <p:sp>
        <p:nvSpPr>
          <p:cNvPr id="5" name="Title 1"/>
          <p:cNvSpPr txBox="1">
            <a:spLocks/>
          </p:cNvSpPr>
          <p:nvPr/>
        </p:nvSpPr>
        <p:spPr>
          <a:xfrm>
            <a:off x="782243" y="283250"/>
            <a:ext cx="7852229" cy="785131"/>
          </a:xfrm>
          <a:prstGeom prst="rect">
            <a:avLst/>
          </a:prstGeom>
        </p:spPr>
        <p:txBody>
          <a:bodyPr>
            <a:normAutofit fontScale="92500"/>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defTabSz="914354">
              <a:defRPr/>
            </a:pPr>
            <a:r>
              <a:rPr lang="en-US" sz="45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rPr>
              <a:t>H-1B Performance Resources</a:t>
            </a:r>
          </a:p>
        </p:txBody>
      </p:sp>
      <p:sp>
        <p:nvSpPr>
          <p:cNvPr id="9" name="Content Placeholder 5"/>
          <p:cNvSpPr txBox="1">
            <a:spLocks/>
          </p:cNvSpPr>
          <p:nvPr/>
        </p:nvSpPr>
        <p:spPr>
          <a:xfrm>
            <a:off x="782243" y="4249058"/>
            <a:ext cx="7852229" cy="1480456"/>
          </a:xfrm>
          <a:prstGeom prst="rect">
            <a:avLst/>
          </a:prstGeom>
        </p:spPr>
        <p:txBody>
          <a:bodyPr>
            <a:normAutofit fontScale="25000" lnSpcReduction="20000"/>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82" indent="-342882" defTabSz="914354">
              <a:lnSpc>
                <a:spcPct val="100000"/>
              </a:lnSpc>
              <a:spcBef>
                <a:spcPts val="600"/>
              </a:spcBef>
              <a:spcAft>
                <a:spcPts val="600"/>
              </a:spcAft>
              <a:buClr>
                <a:srgbClr val="9E1C30"/>
              </a:buClr>
              <a:buFont typeface="Wingdings" panose="05000000000000000000" pitchFamily="2" charset="2"/>
              <a:buChar char="Ø"/>
              <a:defRPr/>
            </a:pPr>
            <a:r>
              <a:rPr lang="en-US" sz="5600" b="1" dirty="0">
                <a:solidFill>
                  <a:srgbClr val="242021"/>
                </a:solidFill>
                <a:latin typeface="Arial" panose="020B0604020202020204" pitchFamily="34" charset="0"/>
                <a:cs typeface="Arial" panose="020B0604020202020204" pitchFamily="34" charset="0"/>
              </a:rPr>
              <a:t>Recently Updated Performance Resources</a:t>
            </a:r>
          </a:p>
          <a:p>
            <a:pPr lvl="1">
              <a:spcBef>
                <a:spcPts val="0"/>
              </a:spcBef>
            </a:pPr>
            <a:endParaRPr lang="en-US" sz="5200" dirty="0">
              <a:latin typeface="Calibri" panose="020F0502020204030204" pitchFamily="34" charset="0"/>
              <a:cs typeface="Calibri" panose="020F0502020204030204" pitchFamily="34" charset="0"/>
            </a:endParaRPr>
          </a:p>
          <a:p>
            <a:pPr lvl="1">
              <a:spcBef>
                <a:spcPts val="0"/>
              </a:spcBef>
              <a:buClr>
                <a:srgbClr val="C00000"/>
              </a:buClr>
              <a:buFont typeface="Wingdings" panose="05000000000000000000" pitchFamily="2" charset="2"/>
              <a:buChar char="§"/>
            </a:pPr>
            <a:r>
              <a:rPr lang="en-US" sz="5200" b="1" u="sng" dirty="0">
                <a:solidFill>
                  <a:srgbClr val="004990"/>
                </a:solidFill>
                <a:latin typeface="Calibri" panose="020F0502020204030204" pitchFamily="34" charset="0"/>
                <a:cs typeface="Calibri" panose="020F0502020204030204" pitchFamily="34" charset="0"/>
                <a:hlinkClick r:id="rId3" tooltip="opens in new window"/>
              </a:rPr>
              <a:t>Amended ETA-9172 DOL PIRL for H-1B Grants</a:t>
            </a:r>
            <a:r>
              <a:rPr lang="en-US" sz="5200" b="1" dirty="0">
                <a:solidFill>
                  <a:srgbClr val="333333"/>
                </a:solidFill>
                <a:latin typeface="Calibri" panose="020F0502020204030204" pitchFamily="34" charset="0"/>
                <a:cs typeface="Calibri" panose="020F0502020204030204" pitchFamily="34" charset="0"/>
              </a:rPr>
              <a:t> </a:t>
            </a:r>
          </a:p>
          <a:p>
            <a:pPr lvl="1">
              <a:spcBef>
                <a:spcPts val="0"/>
              </a:spcBef>
              <a:buClr>
                <a:srgbClr val="C00000"/>
              </a:buClr>
              <a:buFont typeface="Wingdings" panose="05000000000000000000" pitchFamily="2" charset="2"/>
              <a:buChar char="§"/>
            </a:pPr>
            <a:endParaRPr lang="en-US" sz="5200" dirty="0">
              <a:latin typeface="Calibri" panose="020F0502020204030204" pitchFamily="34" charset="0"/>
              <a:cs typeface="Calibri" panose="020F0502020204030204" pitchFamily="34" charset="0"/>
            </a:endParaRPr>
          </a:p>
          <a:p>
            <a:pPr lvl="1">
              <a:spcBef>
                <a:spcPts val="0"/>
              </a:spcBef>
              <a:buClr>
                <a:srgbClr val="C00000"/>
              </a:buClr>
              <a:buFont typeface="Wingdings" panose="05000000000000000000" pitchFamily="2" charset="2"/>
              <a:buChar char="§"/>
            </a:pPr>
            <a:r>
              <a:rPr lang="en-US" sz="5200" dirty="0">
                <a:latin typeface="Calibri" panose="020F0502020204030204" pitchFamily="34" charset="0"/>
                <a:ea typeface="Calibri" panose="020F0502020204030204" pitchFamily="34" charset="0"/>
                <a:cs typeface="Calibri" panose="020F0502020204030204" pitchFamily="34" charset="0"/>
              </a:rPr>
              <a:t> </a:t>
            </a:r>
            <a:r>
              <a:rPr lang="en-US" sz="5200" b="1" u="sng" dirty="0">
                <a:solidFill>
                  <a:srgbClr val="004990"/>
                </a:solidFill>
                <a:latin typeface="Calibri" panose="020F0502020204030204" pitchFamily="34" charset="0"/>
                <a:cs typeface="Calibri" panose="020F0502020204030204" pitchFamily="34" charset="0"/>
                <a:hlinkClick r:id="rId4" tooltip="Opens in new window"/>
              </a:rPr>
              <a:t>H-1B Grants Performance Reporting Handbook &amp; WIPS Reporting Guidance</a:t>
            </a:r>
            <a:endParaRPr lang="en-US" sz="5200" b="1" u="sng" dirty="0">
              <a:solidFill>
                <a:srgbClr val="004990"/>
              </a:solidFill>
              <a:latin typeface="Calibri" panose="020F0502020204030204" pitchFamily="34" charset="0"/>
              <a:cs typeface="Calibri" panose="020F0502020204030204" pitchFamily="34" charset="0"/>
            </a:endParaRPr>
          </a:p>
          <a:p>
            <a:pPr lvl="1">
              <a:spcBef>
                <a:spcPts val="0"/>
              </a:spcBef>
              <a:buClr>
                <a:srgbClr val="C00000"/>
              </a:buClr>
              <a:buFont typeface="Wingdings" panose="05000000000000000000" pitchFamily="2" charset="2"/>
              <a:buChar char="§"/>
            </a:pPr>
            <a:endParaRPr lang="en-US" sz="5200" dirty="0">
              <a:latin typeface="Calibri" panose="020F0502020204030204" pitchFamily="34" charset="0"/>
              <a:cs typeface="Calibri" panose="020F0502020204030204" pitchFamily="34" charset="0"/>
            </a:endParaRPr>
          </a:p>
          <a:p>
            <a:pPr lvl="1">
              <a:spcBef>
                <a:spcPts val="0"/>
              </a:spcBef>
              <a:buClr>
                <a:srgbClr val="C00000"/>
              </a:buClr>
              <a:buFont typeface="Wingdings" panose="05000000000000000000" pitchFamily="2" charset="2"/>
              <a:buChar char="§"/>
            </a:pPr>
            <a:r>
              <a:rPr lang="en-US" sz="5200" dirty="0">
                <a:latin typeface="Calibri" panose="020F0502020204030204" pitchFamily="34" charset="0"/>
                <a:cs typeface="Calibri" panose="020F0502020204030204" pitchFamily="34" charset="0"/>
              </a:rPr>
              <a:t> </a:t>
            </a:r>
            <a:r>
              <a:rPr lang="en-US" sz="5200" b="1" u="sng" dirty="0">
                <a:solidFill>
                  <a:srgbClr val="004990"/>
                </a:solidFill>
                <a:latin typeface="Calibri" panose="020F0502020204030204" pitchFamily="34" charset="0"/>
                <a:cs typeface="Calibri" panose="020F0502020204030204" pitchFamily="34" charset="0"/>
                <a:hlinkClick r:id="rId5" tooltip="Opens in new window"/>
              </a:rPr>
              <a:t>Sample Case Management and Data File</a:t>
            </a:r>
            <a:endParaRPr lang="en-US" sz="5200" b="1" u="sng" dirty="0">
              <a:solidFill>
                <a:srgbClr val="004990"/>
              </a:solidFill>
              <a:latin typeface="Calibri" panose="020F0502020204030204" pitchFamily="34" charset="0"/>
              <a:cs typeface="Calibri" panose="020F0502020204030204" pitchFamily="34" charset="0"/>
            </a:endParaRPr>
          </a:p>
          <a:p>
            <a:pPr lvl="1">
              <a:spcBef>
                <a:spcPts val="0"/>
              </a:spcBef>
              <a:buClr>
                <a:srgbClr val="C00000"/>
              </a:buClr>
              <a:buFont typeface="Wingdings" panose="05000000000000000000" pitchFamily="2" charset="2"/>
              <a:buChar char="§"/>
            </a:pPr>
            <a:endParaRPr lang="en-US" sz="5200" dirty="0">
              <a:latin typeface="Calibri" panose="020F0502020204030204" pitchFamily="34" charset="0"/>
              <a:cs typeface="Calibri" panose="020F0502020204030204" pitchFamily="34" charset="0"/>
            </a:endParaRPr>
          </a:p>
          <a:p>
            <a:pPr lvl="1">
              <a:spcBef>
                <a:spcPts val="0"/>
              </a:spcBef>
              <a:buClr>
                <a:srgbClr val="C00000"/>
              </a:buClr>
              <a:buFont typeface="Wingdings" panose="05000000000000000000" pitchFamily="2" charset="2"/>
              <a:buChar char="§"/>
            </a:pPr>
            <a:r>
              <a:rPr lang="en-US" sz="5200" b="1" u="sng" dirty="0">
                <a:solidFill>
                  <a:srgbClr val="004990"/>
                </a:solidFill>
                <a:latin typeface="Calibri" panose="020F0502020204030204" pitchFamily="34" charset="0"/>
                <a:cs typeface="Calibri" panose="020F0502020204030204" pitchFamily="34" charset="0"/>
                <a:hlinkClick r:id="rId6"/>
              </a:rPr>
              <a:t>H-1B Training Activities and Outcomes Diagram</a:t>
            </a:r>
            <a:r>
              <a:rPr lang="en-US" sz="5200" dirty="0">
                <a:solidFill>
                  <a:srgbClr val="333333"/>
                </a:solidFill>
                <a:latin typeface="Calibri" panose="020F0502020204030204" pitchFamily="34" charset="0"/>
                <a:cs typeface="Calibri" panose="020F0502020204030204" pitchFamily="34" charset="0"/>
              </a:rPr>
              <a:t>:</a:t>
            </a:r>
          </a:p>
          <a:p>
            <a:pPr marL="1097280" lvl="1" indent="-685800">
              <a:spcBef>
                <a:spcPts val="0"/>
              </a:spcBef>
              <a:buClr>
                <a:srgbClr val="C00000"/>
              </a:buClr>
              <a:buFont typeface="Wingdings" panose="05000000000000000000" pitchFamily="2" charset="2"/>
              <a:buChar char="§"/>
            </a:pPr>
            <a:endParaRPr lang="en-US" sz="5200" dirty="0">
              <a:latin typeface="Calibri" panose="020F0502020204030204" pitchFamily="34" charset="0"/>
              <a:cs typeface="Calibri" panose="020F0502020204030204" pitchFamily="34" charset="0"/>
            </a:endParaRPr>
          </a:p>
          <a:p>
            <a:pPr lvl="1">
              <a:spcBef>
                <a:spcPts val="0"/>
              </a:spcBef>
              <a:buClr>
                <a:srgbClr val="C00000"/>
              </a:buClr>
              <a:buFont typeface="Wingdings" panose="05000000000000000000" pitchFamily="2" charset="2"/>
              <a:buChar char="§"/>
            </a:pPr>
            <a:r>
              <a:rPr lang="en-US" sz="5200" b="1" u="sng" dirty="0">
                <a:solidFill>
                  <a:srgbClr val="004990"/>
                </a:solidFill>
                <a:latin typeface="Calibri" panose="020F0502020204030204" pitchFamily="34" charset="0"/>
                <a:cs typeface="Calibri" panose="020F0502020204030204" pitchFamily="34" charset="0"/>
                <a:hlinkClick r:id="rId7"/>
              </a:rPr>
              <a:t>H-1B WIPS TIPS</a:t>
            </a:r>
            <a:endParaRPr lang="en-US" sz="5200" b="1" u="sng" dirty="0">
              <a:solidFill>
                <a:srgbClr val="004990"/>
              </a:solidFill>
              <a:latin typeface="Calibri" panose="020F0502020204030204" pitchFamily="34" charset="0"/>
              <a:cs typeface="Calibri" panose="020F0502020204030204" pitchFamily="34" charset="0"/>
            </a:endParaRPr>
          </a:p>
          <a:p>
            <a:pPr lvl="1">
              <a:spcBef>
                <a:spcPts val="0"/>
              </a:spcBef>
              <a:buClr>
                <a:srgbClr val="C00000"/>
              </a:buClr>
              <a:buFont typeface="Wingdings" panose="05000000000000000000" pitchFamily="2" charset="2"/>
              <a:buChar char="§"/>
            </a:pPr>
            <a:endParaRPr lang="en-US" sz="5200" dirty="0">
              <a:latin typeface="Calibri" panose="020F0502020204030204" pitchFamily="34" charset="0"/>
              <a:cs typeface="Calibri" panose="020F0502020204030204" pitchFamily="34" charset="0"/>
            </a:endParaRPr>
          </a:p>
          <a:p>
            <a:pPr lvl="1">
              <a:spcBef>
                <a:spcPts val="0"/>
              </a:spcBef>
              <a:buClr>
                <a:srgbClr val="C00000"/>
              </a:buClr>
              <a:buFont typeface="Wingdings" panose="05000000000000000000" pitchFamily="2" charset="2"/>
              <a:buChar char="§"/>
            </a:pPr>
            <a:r>
              <a:rPr lang="en-US" sz="5200" b="1" dirty="0">
                <a:latin typeface="Calibri" panose="020F0502020204030204" pitchFamily="34" charset="0"/>
                <a:cs typeface="Calibri" panose="020F0502020204030204" pitchFamily="34" charset="0"/>
                <a:hlinkClick r:id="rId8"/>
              </a:rPr>
              <a:t>WIOA Primary Indicators of Performance Learning Modules </a:t>
            </a:r>
            <a:r>
              <a:rPr lang="en-US" sz="5200" dirty="0">
                <a:latin typeface="Calibri" panose="020F0502020204030204" pitchFamily="34" charset="0"/>
                <a:cs typeface="Calibri" panose="020F0502020204030204" pitchFamily="34" charset="0"/>
              </a:rPr>
              <a:t>  </a:t>
            </a:r>
          </a:p>
          <a:p>
            <a:pPr marL="0" indent="0">
              <a:spcBef>
                <a:spcPts val="0"/>
              </a:spcBef>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rotWithShape="1">
          <a:blip r:embed="rId9"/>
          <a:srcRect l="535" t="5698" b="6173"/>
          <a:stretch/>
        </p:blipFill>
        <p:spPr bwMode="auto">
          <a:xfrm>
            <a:off x="1427388" y="881743"/>
            <a:ext cx="6258719" cy="32548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25468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65400"/>
            <a:ext cx="7073899" cy="3187700"/>
          </a:xfrm>
        </p:spPr>
        <p:txBody>
          <a:bodyPr>
            <a:normAutofit/>
          </a:bodyPr>
          <a:lstStyle/>
          <a:p>
            <a:pPr algn="ctr"/>
            <a:r>
              <a:rPr lang="en-US" dirty="0"/>
              <a:t>TechHire Grantee Mailbox</a:t>
            </a:r>
            <a:br>
              <a:rPr lang="en-US" dirty="0"/>
            </a:br>
            <a:r>
              <a:rPr lang="en-US" dirty="0"/>
              <a:t>TechHire@dol.gov </a:t>
            </a:r>
            <a:br>
              <a:rPr lang="en-US" dirty="0"/>
            </a:br>
            <a:br>
              <a:rPr lang="en-US" dirty="0"/>
            </a:br>
            <a:r>
              <a:rPr lang="en-US" dirty="0"/>
              <a:t>To Reach your Federal Project Officer, DOL National Office and Technical Assistance Providers</a:t>
            </a:r>
          </a:p>
        </p:txBody>
      </p:sp>
    </p:spTree>
    <p:extLst>
      <p:ext uri="{BB962C8B-B14F-4D97-AF65-F5344CB8AC3E}">
        <p14:creationId xmlns:p14="http://schemas.microsoft.com/office/powerpoint/2010/main" val="7343738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68</a:t>
            </a:fld>
            <a:endParaRPr lang="en-US"/>
          </a:p>
        </p:txBody>
      </p:sp>
    </p:spTree>
    <p:extLst>
      <p:ext uri="{BB962C8B-B14F-4D97-AF65-F5344CB8AC3E}">
        <p14:creationId xmlns:p14="http://schemas.microsoft.com/office/powerpoint/2010/main" val="14894709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69</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7</a:t>
            </a:fld>
            <a:endParaRPr lang="en-US"/>
          </a:p>
        </p:txBody>
      </p:sp>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a:xfrm>
            <a:off x="5475465" y="1747451"/>
            <a:ext cx="3983355" cy="1086711"/>
          </a:xfrm>
        </p:spPr>
        <p:txBody>
          <a:bodyPr>
            <a:normAutofit lnSpcReduction="10000"/>
          </a:bodyPr>
          <a:lstStyle/>
          <a:p>
            <a:r>
              <a:rPr lang="en-US" dirty="0"/>
              <a:t>Gretchen Hammond</a:t>
            </a:r>
          </a:p>
          <a:p>
            <a:pPr lvl="1"/>
            <a:r>
              <a:rPr lang="en-US" dirty="0"/>
              <a:t>CEO </a:t>
            </a:r>
          </a:p>
          <a:p>
            <a:pPr lvl="1"/>
            <a:r>
              <a:rPr lang="en-US" i="0" dirty="0"/>
              <a:t>Mighty Crow</a:t>
            </a:r>
          </a:p>
        </p:txBody>
      </p:sp>
      <p:sp>
        <p:nvSpPr>
          <p:cNvPr id="9" name="Content Placeholder 9">
            <a:extLst>
              <a:ext uri="{FF2B5EF4-FFF2-40B4-BE49-F238E27FC236}">
                <a16:creationId xmlns:a16="http://schemas.microsoft.com/office/drawing/2014/main" id="{271256A7-54C8-4105-A6C4-47BF54044923}"/>
              </a:ext>
            </a:extLst>
          </p:cNvPr>
          <p:cNvSpPr txBox="1">
            <a:spLocks/>
          </p:cNvSpPr>
          <p:nvPr/>
        </p:nvSpPr>
        <p:spPr>
          <a:xfrm>
            <a:off x="1980252" y="3786078"/>
            <a:ext cx="2891460" cy="1086711"/>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800"/>
              </a:spcBef>
              <a:buClr>
                <a:schemeClr val="accent2"/>
              </a:buClr>
              <a:buFont typeface="Wingdings 2" panose="05020102010507070707" pitchFamily="18" charset="2"/>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914400" rtl="0" eaLnBrk="1" latinLnBrk="0" hangingPunct="1">
              <a:lnSpc>
                <a:spcPct val="90000"/>
              </a:lnSpc>
              <a:spcBef>
                <a:spcPts val="500"/>
              </a:spcBef>
              <a:buClr>
                <a:schemeClr val="bg1">
                  <a:lumMod val="65000"/>
                </a:schemeClr>
              </a:buClr>
              <a:buFont typeface="Wingdings 3" panose="05040102010807070707" pitchFamily="18" charset="2"/>
              <a:buNone/>
              <a:defRPr sz="2000" i="1" kern="1200">
                <a:solidFill>
                  <a:schemeClr val="accent3">
                    <a:lumMod val="90000"/>
                    <a:lumOff val="10000"/>
                  </a:schemeClr>
                </a:solidFill>
                <a:latin typeface="+mn-lt"/>
                <a:ea typeface="+mn-ea"/>
                <a:cs typeface="+mn-cs"/>
              </a:defRPr>
            </a:lvl2pPr>
            <a:lvl3pPr marL="457200" indent="0" algn="l" defTabSz="914400" rtl="0" eaLnBrk="1" latinLnBrk="0" hangingPunct="1">
              <a:lnSpc>
                <a:spcPct val="90000"/>
              </a:lnSpc>
              <a:spcBef>
                <a:spcPts val="800"/>
              </a:spcBef>
              <a:buClr>
                <a:schemeClr val="accent1"/>
              </a:buClr>
              <a:buFontTx/>
              <a:buNone/>
              <a:defRPr sz="1800" kern="1200">
                <a:solidFill>
                  <a:schemeClr val="tx1"/>
                </a:solidFill>
                <a:latin typeface="+mn-lt"/>
                <a:ea typeface="+mn-ea"/>
                <a:cs typeface="+mn-cs"/>
              </a:defRPr>
            </a:lvl3pPr>
            <a:lvl4pPr marL="822960" indent="-365760" algn="l" defTabSz="914400" rtl="0" eaLnBrk="1" latinLnBrk="0" hangingPunct="1">
              <a:lnSpc>
                <a:spcPct val="90000"/>
              </a:lnSpc>
              <a:spcBef>
                <a:spcPts val="300"/>
              </a:spcBef>
              <a:buClr>
                <a:schemeClr val="accent6"/>
              </a:buClr>
              <a:buSzPct val="90000"/>
              <a:buFont typeface="Wingdings" panose="05000000000000000000" pitchFamily="2" charset="2"/>
              <a:buChar char=""/>
              <a:defRPr sz="1800" i="1" kern="1200">
                <a:solidFill>
                  <a:schemeClr val="accent1"/>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Kathleen Gallant</a:t>
            </a:r>
          </a:p>
          <a:p>
            <a:pPr lvl="1"/>
            <a:r>
              <a:rPr lang="en-US" dirty="0"/>
              <a:t>Project Manager</a:t>
            </a:r>
          </a:p>
          <a:p>
            <a:pPr lvl="1"/>
            <a:r>
              <a:rPr lang="en-US" i="0" dirty="0"/>
              <a:t>Mighty Crow</a:t>
            </a:r>
          </a:p>
        </p:txBody>
      </p:sp>
      <p:sp>
        <p:nvSpPr>
          <p:cNvPr id="13" name="Content Placeholder 9">
            <a:extLst>
              <a:ext uri="{FF2B5EF4-FFF2-40B4-BE49-F238E27FC236}">
                <a16:creationId xmlns:a16="http://schemas.microsoft.com/office/drawing/2014/main" id="{271256A7-54C8-4105-A6C4-47BF54044923}"/>
              </a:ext>
            </a:extLst>
          </p:cNvPr>
          <p:cNvSpPr txBox="1">
            <a:spLocks/>
          </p:cNvSpPr>
          <p:nvPr/>
        </p:nvSpPr>
        <p:spPr>
          <a:xfrm>
            <a:off x="1980251" y="1774386"/>
            <a:ext cx="2891461" cy="1086711"/>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800"/>
              </a:spcBef>
              <a:buClr>
                <a:schemeClr val="accent2"/>
              </a:buClr>
              <a:buFont typeface="Wingdings 2" panose="05020102010507070707" pitchFamily="18" charset="2"/>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914400" rtl="0" eaLnBrk="1" latinLnBrk="0" hangingPunct="1">
              <a:lnSpc>
                <a:spcPct val="90000"/>
              </a:lnSpc>
              <a:spcBef>
                <a:spcPts val="500"/>
              </a:spcBef>
              <a:buClr>
                <a:schemeClr val="bg1">
                  <a:lumMod val="65000"/>
                </a:schemeClr>
              </a:buClr>
              <a:buFont typeface="Wingdings 3" panose="05040102010807070707" pitchFamily="18" charset="2"/>
              <a:buNone/>
              <a:defRPr sz="2000" i="1" kern="1200">
                <a:solidFill>
                  <a:schemeClr val="accent3">
                    <a:lumMod val="90000"/>
                    <a:lumOff val="10000"/>
                  </a:schemeClr>
                </a:solidFill>
                <a:latin typeface="+mn-lt"/>
                <a:ea typeface="+mn-ea"/>
                <a:cs typeface="+mn-cs"/>
              </a:defRPr>
            </a:lvl2pPr>
            <a:lvl3pPr marL="457200" indent="0" algn="l" defTabSz="914400" rtl="0" eaLnBrk="1" latinLnBrk="0" hangingPunct="1">
              <a:lnSpc>
                <a:spcPct val="90000"/>
              </a:lnSpc>
              <a:spcBef>
                <a:spcPts val="800"/>
              </a:spcBef>
              <a:buClr>
                <a:schemeClr val="accent1"/>
              </a:buClr>
              <a:buFontTx/>
              <a:buNone/>
              <a:defRPr sz="1800" kern="1200">
                <a:solidFill>
                  <a:schemeClr val="tx1"/>
                </a:solidFill>
                <a:latin typeface="+mn-lt"/>
                <a:ea typeface="+mn-ea"/>
                <a:cs typeface="+mn-cs"/>
              </a:defRPr>
            </a:lvl3pPr>
            <a:lvl4pPr marL="822960" indent="-365760" algn="l" defTabSz="914400" rtl="0" eaLnBrk="1" latinLnBrk="0" hangingPunct="1">
              <a:lnSpc>
                <a:spcPct val="90000"/>
              </a:lnSpc>
              <a:spcBef>
                <a:spcPts val="300"/>
              </a:spcBef>
              <a:buClr>
                <a:schemeClr val="accent6"/>
              </a:buClr>
              <a:buSzPct val="90000"/>
              <a:buFont typeface="Wingdings" panose="05000000000000000000" pitchFamily="2" charset="2"/>
              <a:buChar char=""/>
              <a:defRPr sz="1800" i="1" kern="1200">
                <a:solidFill>
                  <a:schemeClr val="accent1"/>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Jeff M. </a:t>
            </a:r>
            <a:r>
              <a:rPr lang="en-US" dirty="0" err="1"/>
              <a:t>Magada</a:t>
            </a:r>
            <a:endParaRPr lang="en-US" dirty="0"/>
          </a:p>
          <a:p>
            <a:pPr lvl="1"/>
            <a:r>
              <a:rPr lang="en-US" dirty="0"/>
              <a:t>Project Director</a:t>
            </a:r>
          </a:p>
          <a:p>
            <a:pPr lvl="1"/>
            <a:r>
              <a:rPr lang="en-US" i="0" dirty="0"/>
              <a:t>Flying High, Inc. </a:t>
            </a:r>
          </a:p>
        </p:txBody>
      </p:sp>
    </p:spTree>
    <p:extLst>
      <p:ext uri="{BB962C8B-B14F-4D97-AF65-F5344CB8AC3E}">
        <p14:creationId xmlns:p14="http://schemas.microsoft.com/office/powerpoint/2010/main" val="733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439" y="1209470"/>
            <a:ext cx="7722824" cy="5147263"/>
          </a:xfrm>
        </p:spPr>
        <p:txBody>
          <a:bodyPr>
            <a:noAutofit/>
          </a:bodyPr>
          <a:lstStyle/>
          <a:p>
            <a:pPr>
              <a:spcBef>
                <a:spcPts val="1200"/>
              </a:spcBef>
              <a:spcAft>
                <a:spcPts val="1200"/>
              </a:spcAft>
            </a:pPr>
            <a:r>
              <a:rPr lang="en-US" sz="2400" dirty="0"/>
              <a:t>Learn numerous ways your performance data can benefit your </a:t>
            </a:r>
            <a:r>
              <a:rPr lang="en-US" sz="2400" dirty="0" err="1"/>
              <a:t>TechHire</a:t>
            </a:r>
            <a:r>
              <a:rPr lang="en-US" sz="2400" dirty="0"/>
              <a:t> grant </a:t>
            </a:r>
          </a:p>
          <a:p>
            <a:pPr>
              <a:spcBef>
                <a:spcPts val="1200"/>
              </a:spcBef>
              <a:spcAft>
                <a:spcPts val="1200"/>
              </a:spcAft>
            </a:pPr>
            <a:r>
              <a:rPr lang="en-US" sz="2400" dirty="0"/>
              <a:t>Learn how to use the H-1B Grantee Performance Data Indicators Tool </a:t>
            </a:r>
          </a:p>
          <a:p>
            <a:pPr>
              <a:spcBef>
                <a:spcPts val="1200"/>
              </a:spcBef>
              <a:spcAft>
                <a:spcPts val="1200"/>
              </a:spcAft>
            </a:pPr>
            <a:r>
              <a:rPr lang="en-US" sz="2400" dirty="0"/>
              <a:t>Learn how </a:t>
            </a:r>
            <a:r>
              <a:rPr lang="en-US" sz="2400" dirty="0" err="1"/>
              <a:t>TechHire</a:t>
            </a:r>
            <a:r>
              <a:rPr lang="en-US" sz="2400" dirty="0"/>
              <a:t> Grantee Flying High, Inc. tracks their performance outcomes </a:t>
            </a:r>
          </a:p>
          <a:p>
            <a:pPr>
              <a:spcBef>
                <a:spcPts val="1200"/>
              </a:spcBef>
              <a:spcAft>
                <a:spcPts val="1200"/>
              </a:spcAft>
            </a:pPr>
            <a:r>
              <a:rPr lang="en-US" sz="2400" dirty="0"/>
              <a:t>Learn about the action steps you can take to start using the data for your organization benefits </a:t>
            </a:r>
          </a:p>
          <a:p>
            <a:pPr>
              <a:spcBef>
                <a:spcPts val="1200"/>
              </a:spcBef>
              <a:spcAft>
                <a:spcPts val="1200"/>
              </a:spcAft>
            </a:pPr>
            <a:r>
              <a:rPr lang="en-US" sz="2400" dirty="0"/>
              <a:t>Discuss strategies for incorporating the data to help with employer engagement and partnership </a:t>
            </a:r>
          </a:p>
        </p:txBody>
      </p:sp>
    </p:spTree>
    <p:extLst>
      <p:ext uri="{BB962C8B-B14F-4D97-AF65-F5344CB8AC3E}">
        <p14:creationId xmlns:p14="http://schemas.microsoft.com/office/powerpoint/2010/main" val="282741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885" y="1637416"/>
            <a:ext cx="8013031" cy="4654617"/>
          </a:xfrm>
        </p:spPr>
        <p:txBody>
          <a:bodyPr>
            <a:normAutofit/>
          </a:bodyPr>
          <a:lstStyle/>
          <a:p>
            <a:pPr>
              <a:lnSpc>
                <a:spcPct val="150000"/>
              </a:lnSpc>
            </a:pPr>
            <a:r>
              <a:rPr lang="en-US" dirty="0"/>
              <a:t>Why Data? Data-Driven Decision Making</a:t>
            </a:r>
          </a:p>
          <a:p>
            <a:pPr>
              <a:lnSpc>
                <a:spcPct val="150000"/>
              </a:lnSpc>
            </a:pPr>
            <a:r>
              <a:rPr lang="en-US" dirty="0"/>
              <a:t>TechHire Grants Performance Data To Date</a:t>
            </a:r>
          </a:p>
          <a:p>
            <a:pPr>
              <a:lnSpc>
                <a:spcPct val="150000"/>
              </a:lnSpc>
            </a:pPr>
            <a:r>
              <a:rPr lang="en-US" dirty="0"/>
              <a:t>Performance Progress Indicator Tool</a:t>
            </a:r>
          </a:p>
          <a:p>
            <a:pPr>
              <a:lnSpc>
                <a:spcPct val="150000"/>
              </a:lnSpc>
            </a:pPr>
            <a:r>
              <a:rPr lang="en-US" dirty="0"/>
              <a:t>Grantee Profile: Flying High</a:t>
            </a:r>
          </a:p>
          <a:p>
            <a:pPr>
              <a:lnSpc>
                <a:spcPct val="150000"/>
              </a:lnSpc>
            </a:pPr>
            <a:r>
              <a:rPr lang="en-US" dirty="0"/>
              <a:t>Performance Data for Evaluation Purposes</a:t>
            </a:r>
          </a:p>
          <a:p>
            <a:pPr>
              <a:lnSpc>
                <a:spcPct val="150000"/>
              </a:lnSpc>
            </a:pPr>
            <a:r>
              <a:rPr lang="en-US" dirty="0"/>
              <a:t>Performance Reporting FAQ</a:t>
            </a:r>
          </a:p>
          <a:p>
            <a:endParaRPr lang="en-US" dirty="0"/>
          </a:p>
        </p:txBody>
      </p:sp>
    </p:spTree>
    <p:extLst>
      <p:ext uri="{BB962C8B-B14F-4D97-AF65-F5344CB8AC3E}">
        <p14:creationId xmlns:p14="http://schemas.microsoft.com/office/powerpoint/2010/main" val="126658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SECTOMILLISECCONVERTED" val="1"/>
  <p:tag name="MMPROD_NEXTUNIQUEID" val="10010"/>
  <p:tag name="MMPROD_UIDATA" val="&lt;database version=&quot;11.0&quot;&gt;&lt;object type=&quot;1&quot; unique_id=&quot;10001&quot;&gt;&lt;object type=&quot;2&quot; unique_id=&quot;10482&quot;&gt;&lt;object type=&quot;3&quot; unique_id=&quot;10483&quot;&gt;&lt;property id=&quot;20148&quot; value=&quot;5&quot;/&gt;&lt;property id=&quot;20300&quot; value=&quot;Slide 1&quot;/&gt;&lt;property id=&quot;20307&quot; value=&quot;288&quot;/&gt;&lt;/object&gt;&lt;object type=&quot;3&quot; unique_id=&quot;10484&quot;&gt;&lt;property id=&quot;20148&quot; value=&quot;5&quot;/&gt;&lt;property id=&quot;20300&quot; value=&quot;Slide 4 - &amp;quot;Data-Driven Decision Making Webinar: Tools to Review and Manage Grant Performance&amp;quot;&quot;/&gt;&lt;property id=&quot;20307&quot; value=&quot;289&quot;/&gt;&lt;/object&gt;&lt;object type=&quot;3&quot; unique_id=&quot;10489&quot;&gt;&lt;property id=&quot;20148&quot; value=&quot;5&quot;/&gt;&lt;property id=&quot;20300&quot; value=&quot;Slide 3&quot;/&gt;&lt;property id=&quot;20307&quot; value=&quot;272&quot;/&gt;&lt;/object&gt;&lt;object type=&quot;3&quot; unique_id=&quot;10491&quot;&gt;&lt;property id=&quot;20148&quot; value=&quot;5&quot;/&gt;&lt;property id=&quot;20300&quot; value=&quot;Slide 35 - &amp;quot;Performance Data Analysis  Tips and Strategies&amp;quot;&quot;/&gt;&lt;property id=&quot;20307&quot; value=&quot;259&quot;/&gt;&lt;/object&gt;&lt;object type=&quot;3&quot; unique_id=&quot;10502&quot;&gt;&lt;property id=&quot;20148&quot; value=&quot;5&quot;/&gt;&lt;property id=&quot;20300&quot; value=&quot;Slide 68&quot;/&gt;&lt;property id=&quot;20307&quot; value=&quot;281&quot;/&gt;&lt;/object&gt;&lt;object type=&quot;3&quot; unique_id=&quot;10504&quot;&gt;&lt;property id=&quot;20148&quot; value=&quot;5&quot;/&gt;&lt;property id=&quot;20300&quot; value=&quot;Slide 69&quot;/&gt;&lt;property id=&quot;20307&quot; value=&quot;282&quot;/&gt;&lt;/object&gt;&lt;object type=&quot;3&quot; unique_id=&quot;10529&quot;&gt;&lt;property id=&quot;20148&quot; value=&quot;5&quot;/&gt;&lt;property id=&quot;20300&quot; value=&quot;Slide 2 - &amp;quot;Polling Question&amp;quot;&quot;/&gt;&lt;property id=&quot;20307&quot; value=&quot;290&quot;/&gt;&lt;/object&gt;&lt;object type=&quot;3&quot; unique_id=&quot;10530&quot;&gt;&lt;property id=&quot;20148&quot; value=&quot;5&quot;/&gt;&lt;property id=&quot;20300&quot; value=&quot;Slide 5&quot;/&gt;&lt;property id=&quot;20307&quot; value=&quot;330&quot;/&gt;&lt;/object&gt;&lt;object type=&quot;3&quot; unique_id=&quot;10531&quot;&gt;&lt;property id=&quot;20148&quot; value=&quot;5&quot;/&gt;&lt;property id=&quot;20300&quot; value=&quot;Slide 6&quot;/&gt;&lt;property id=&quot;20307&quot; value=&quot;331&quot;/&gt;&lt;/object&gt;&lt;object type=&quot;3&quot; unique_id=&quot;10532&quot;&gt;&lt;property id=&quot;20148&quot; value=&quot;5&quot;/&gt;&lt;property id=&quot;20300&quot; value=&quot;Slide 7&quot;/&gt;&lt;property id=&quot;20307&quot; value=&quot;332&quot;/&gt;&lt;/object&gt;&lt;object type=&quot;3&quot; unique_id=&quot;10533&quot;&gt;&lt;property id=&quot;20148&quot; value=&quot;5&quot;/&gt;&lt;property id=&quot;20300&quot; value=&quot;Slide 8&quot;/&gt;&lt;property id=&quot;20307&quot; value=&quot;291&quot;/&gt;&lt;/object&gt;&lt;object type=&quot;3&quot; unique_id=&quot;10534&quot;&gt;&lt;property id=&quot;20148&quot; value=&quot;5&quot;/&gt;&lt;property id=&quot;20300&quot; value=&quot;Slide 9&quot;/&gt;&lt;property id=&quot;20307&quot; value=&quot;292&quot;/&gt;&lt;/object&gt;&lt;object type=&quot;3&quot; unique_id=&quot;10535&quot;&gt;&lt;property id=&quot;20148&quot; value=&quot;5&quot;/&gt;&lt;property id=&quot;20300&quot; value=&quot;Slide 10 - &amp;quot;The Value of Performance Reporting&amp;quot;&quot;/&gt;&lt;property id=&quot;20307&quot; value=&quot;293&quot;/&gt;&lt;/object&gt;&lt;object type=&quot;3&quot; unique_id=&quot;10536&quot;&gt;&lt;property id=&quot;20148&quot; value=&quot;5&quot;/&gt;&lt;property id=&quot;20300&quot; value=&quot;Slide 11 - &amp;quot;Data- Driven Decision Making&amp;quot;&quot;/&gt;&lt;property id=&quot;20307&quot; value=&quot;294&quot;/&gt;&lt;/object&gt;&lt;object type=&quot;3&quot; unique_id=&quot;10537&quot;&gt;&lt;property id=&quot;20148&quot; value=&quot;5&quot;/&gt;&lt;property id=&quot;20300&quot; value=&quot;Slide 12 - &amp;quot;Quarterly Stoplight Q’s&amp;quot;&quot;/&gt;&lt;property id=&quot;20307&quot; value=&quot;295&quot;/&gt;&lt;/object&gt;&lt;object type=&quot;3&quot; unique_id=&quot;10538&quot;&gt;&lt;property id=&quot;20148&quot; value=&quot;5&quot;/&gt;&lt;property id=&quot;20300&quot; value=&quot;Slide 13 - &amp;quot;Participant Polling Question&amp;quot;&quot;/&gt;&lt;property id=&quot;20307&quot; value=&quot;296&quot;/&gt;&lt;/object&gt;&lt;object type=&quot;3&quot; unique_id=&quot;10539&quot;&gt;&lt;property id=&quot;20148&quot; value=&quot;5&quot;/&gt;&lt;property id=&quot;20300&quot; value=&quot;Slide 14&quot;/&gt;&lt;property id=&quot;20307&quot; value=&quot;371&quot;/&gt;&lt;/object&gt;&lt;object type=&quot;3&quot; unique_id=&quot;10540&quot;&gt;&lt;property id=&quot;20148&quot; value=&quot;5&quot;/&gt;&lt;property id=&quot;20300&quot; value=&quot;Slide 15 - &amp;quot;Performance Data Progress Indicator Tool&amp;quot;&quot;/&gt;&lt;property id=&quot;20307&quot; value=&quot;297&quot;/&gt;&lt;/object&gt;&lt;object type=&quot;3&quot; unique_id=&quot;10541&quot;&gt;&lt;property id=&quot;20148&quot; value=&quot;5&quot;/&gt;&lt;property id=&quot;20300&quot; value=&quot;Slide 16 - &amp;quot;Performance Data Progress Indicator Tool&amp;quot;&quot;/&gt;&lt;property id=&quot;20307&quot; value=&quot;336&quot;/&gt;&lt;/object&gt;&lt;object type=&quot;3&quot; unique_id=&quot;10542&quot;&gt;&lt;property id=&quot;20148&quot; value=&quot;5&quot;/&gt;&lt;property id=&quot;20300&quot; value=&quot;Slide 17 - &amp;quot;Enter outcomes targets and results to date…&amp;quot;&quot;/&gt;&lt;property id=&quot;20307&quot; value=&quot;337&quot;/&gt;&lt;/object&gt;&lt;object type=&quot;3&quot; unique_id=&quot;10543&quot;&gt;&lt;property id=&quot;20148&quot; value=&quot;5&quot;/&gt;&lt;property id=&quot;20300&quot; value=&quot;Slide 18 - &amp;quot;…and see your performance data visualized.&amp;quot;&quot;/&gt;&lt;property id=&quot;20307&quot; value=&quot;338&quot;/&gt;&lt;/object&gt;&lt;object type=&quot;3&quot; unique_id=&quot;10544&quot;&gt;&lt;property id=&quot;20148&quot; value=&quot;5&quot;/&gt;&lt;property id=&quot;20300&quot; value=&quot;Slide 19 - &amp;quot;Output 1: Outcome Progression Charts&amp;quot;&quot;/&gt;&lt;property id=&quot;20307&quot; value=&quot;339&quot;/&gt;&lt;/object&gt;&lt;object type=&quot;3&quot; unique_id=&quot;10545&quot;&gt;&lt;property id=&quot;20148&quot; value=&quot;5&quot;/&gt;&lt;property id=&quot;20300&quot; value=&quot;Slide 20 - &amp;quot;Output 2: Process Indicator Table&amp;quot;&quot;/&gt;&lt;property id=&quot;20307&quot; value=&quot;340&quot;/&gt;&lt;/object&gt;&lt;object type=&quot;3&quot; unique_id=&quot;10546&quot;&gt;&lt;property id=&quot;20148&quot; value=&quot;5&quot;/&gt;&lt;property id=&quot;20300&quot; value=&quot;Slide 21 - &amp;quot;Output 3: Credential Attainment and Employment Outcomes Chart&amp;quot;&quot;/&gt;&lt;property id=&quot;20307&quot; value=&quot;341&quot;/&gt;&lt;/object&gt;&lt;object type=&quot;3&quot; unique_id=&quot;10547&quot;&gt;&lt;property id=&quot;20148&quot; value=&quot;5&quot;/&gt;&lt;property id=&quot;20300&quot; value=&quot;Slide 22&quot;/&gt;&lt;property id=&quot;20307&quot; value=&quot;370&quot;/&gt;&lt;/object&gt;&lt;object type=&quot;3&quot; unique_id=&quot;10548&quot;&gt;&lt;property id=&quot;20148&quot; value=&quot;5&quot;/&gt;&lt;property id=&quot;20300&quot; value=&quot;Slide 23 - &amp;quot;Participant Polling Question #3&amp;quot;&quot;/&gt;&lt;property id=&quot;20307&quot; value=&quot;386&quot;/&gt;&lt;/object&gt;&lt;object type=&quot;3&quot; unique_id=&quot;10549&quot;&gt;&lt;property id=&quot;20148&quot; value=&quot;5&quot;/&gt;&lt;property id=&quot;20300&quot; value=&quot;Slide 24 - &amp;quot;TechHire Grants Performance To Date&amp;quot;&quot;/&gt;&lt;property id=&quot;20307&quot; value=&quot;305&quot;/&gt;&lt;/object&gt;&lt;object type=&quot;3&quot; unique_id=&quot;10550&quot;&gt;&lt;property id=&quot;20148&quot; value=&quot;5&quot;/&gt;&lt;property id=&quot;20300&quot; value=&quot;Slide 25 - &amp;quot;TechHire Participants: National Aggregate Totals Q 9.30.18&amp;quot;&quot;/&gt;&lt;property id=&quot;20307&quot; value=&quot;313&quot;/&gt;&lt;/object&gt;&lt;object type=&quot;3&quot; unique_id=&quot;10551&quot;&gt;&lt;property id=&quot;20148&quot; value=&quot;5&quot;/&gt;&lt;property id=&quot;20300&quot; value=&quot;Slide 26 - &amp;quot;TechHire Grants – Quarter Ending 9.30.18 Training and Program Completion Outcomes&amp;quot;&quot;/&gt;&lt;property id=&quot;20307&quot; value=&quot;307&quot;/&gt;&lt;/object&gt;&lt;object type=&quot;3&quot; unique_id=&quot;10552&quot;&gt;&lt;property id=&quot;20148&quot; value=&quot;5&quot;/&gt;&lt;property id=&quot;20300&quot; value=&quot;Slide 27 - &amp;quot;TechHire Grants – Quarter Ending 9.30.18 Employment Placement Outcomes&amp;quot;&quot;/&gt;&lt;property id=&quot;20307&quot; value=&quot;312&quot;/&gt;&lt;/object&gt;&lt;object type=&quot;3&quot; unique_id=&quot;10553&quot;&gt;&lt;property id=&quot;20148&quot; value=&quot;5&quot;/&gt;&lt;property id=&quot;20300&quot; value=&quot;Slide 28 - &amp;quot;TechHire Grants Performance Outcomes&amp;quot;&quot;/&gt;&lt;property id=&quot;20307&quot; value=&quot;377&quot;/&gt;&lt;/object&gt;&lt;object type=&quot;3&quot; unique_id=&quot;10554&quot;&gt;&lt;property id=&quot;20148&quot; value=&quot;5&quot;/&gt;&lt;property id=&quot;20300&quot; value=&quot;Slide 29&quot;/&gt;&lt;property id=&quot;20307&quot; value=&quot;311&quot;/&gt;&lt;/object&gt;&lt;object type=&quot;3&quot; unique_id=&quot;10555&quot;&gt;&lt;property id=&quot;20148&quot; value=&quot;5&quot;/&gt;&lt;property id=&quot;20300&quot; value=&quot;Slide 30&quot;/&gt;&lt;property id=&quot;20307&quot; value=&quot;310&quot;/&gt;&lt;/object&gt;&lt;object type=&quot;3&quot; unique_id=&quot;10556&quot;&gt;&lt;property id=&quot;20148&quot; value=&quot;5&quot;/&gt;&lt;property id=&quot;20300&quot; value=&quot;Slide 31&quot;/&gt;&lt;property id=&quot;20307&quot; value=&quot;403&quot;/&gt;&lt;/object&gt;&lt;object type=&quot;3&quot; unique_id=&quot;10557&quot;&gt;&lt;property id=&quot;20148&quot; value=&quot;5&quot;/&gt;&lt;property id=&quot;20300&quot; value=&quot;Slide 32 - &amp;quot;Grantee Training Outcomes Progress&amp;quot;&quot;/&gt;&lt;property id=&quot;20307&quot; value=&quot;327&quot;/&gt;&lt;/object&gt;&lt;object type=&quot;3&quot; unique_id=&quot;10558&quot;&gt;&lt;property id=&quot;20148&quot; value=&quot;5&quot;/&gt;&lt;property id=&quot;20300&quot; value=&quot;Slide 33&quot;/&gt;&lt;property id=&quot;20307&quot; value=&quot;372&quot;/&gt;&lt;/object&gt;&lt;object type=&quot;3&quot; unique_id=&quot;10559&quot;&gt;&lt;property id=&quot;20148&quot; value=&quot;5&quot;/&gt;&lt;property id=&quot;20300&quot; value=&quot;Slide 34 - &amp;quot;Participant Polling Question # 4&amp;quot;&quot;/&gt;&lt;property id=&quot;20307&quot; value=&quot;342&quot;/&gt;&lt;/object&gt;&lt;object type=&quot;3&quot; unique_id=&quot;10560&quot;&gt;&lt;property id=&quot;20148&quot; value=&quot;5&quot;/&gt;&lt;property id=&quot;20300&quot; value=&quot;Slide 36 - &amp;quot;Data Assessment Questions&amp;amp;#x09;&amp;quot;&quot;/&gt;&lt;property id=&quot;20307&quot; value=&quot;298&quot;/&gt;&lt;/object&gt;&lt;object type=&quot;3&quot; unique_id=&quot;10561&quot;&gt;&lt;property id=&quot;20148&quot; value=&quot;5&quot;/&gt;&lt;property id=&quot;20300&quot; value=&quot;Slide 37 - &amp;quot;Making Decisions Based on Data&amp;quot;&quot;/&gt;&lt;property id=&quot;20307&quot; value=&quot;299&quot;/&gt;&lt;/object&gt;&lt;object type=&quot;3&quot; unique_id=&quot;10562&quot;&gt;&lt;property id=&quot;20148&quot; value=&quot;5&quot;/&gt;&lt;property id=&quot;20300&quot; value=&quot;Slide 38&quot;/&gt;&lt;property id=&quot;20307&quot; value=&quot;300&quot;/&gt;&lt;/object&gt;&lt;object type=&quot;3&quot; unique_id=&quot;10563&quot;&gt;&lt;property id=&quot;20148&quot; value=&quot;5&quot;/&gt;&lt;property id=&quot;20300&quot; value=&quot;Slide 39 - &amp;quot;TechHire Policy and Performance FAQ&amp;quot;&quot;/&gt;&lt;property id=&quot;20307&quot; value=&quot;387&quot;/&gt;&lt;/object&gt;&lt;object type=&quot;3&quot; unique_id=&quot;10564&quot;&gt;&lt;property id=&quot;20148&quot; value=&quot;5&quot;/&gt;&lt;property id=&quot;20300&quot; value=&quot;Slide 40 - &amp;quot;Performance FAQs&amp;quot;&quot;/&gt;&lt;property id=&quot;20307&quot; value=&quot;388&quot;/&gt;&lt;/object&gt;&lt;object type=&quot;3&quot; unique_id=&quot;10565&quot;&gt;&lt;property id=&quot;20148&quot; value=&quot;5&quot;/&gt;&lt;property id=&quot;20300&quot; value=&quot;Slide 41 - &amp;quot;Reporting Program Completion, Credential Outcomes and Employment Outcomes &amp;quot;&quot;/&gt;&lt;property id=&quot;20307&quot; value=&quot;389&quot;/&gt;&lt;/object&gt;&lt;object type=&quot;3&quot; unique_id=&quot;10566&quot;&gt;&lt;property id=&quot;20148&quot; value=&quot;5&quot;/&gt;&lt;property id=&quot;20300&quot; value=&quot;Slide 42 - &amp;quot;TechHire Grantee Profile Flying High&amp;quot;&quot;/&gt;&lt;property id=&quot;20307&quot; value=&quot;316&quot;/&gt;&lt;/object&gt;&lt;object type=&quot;3&quot; unique_id=&quot;10567&quot;&gt;&lt;property id=&quot;20148&quot; value=&quot;5&quot;/&gt;&lt;property id=&quot;20300&quot; value=&quot;Slide 43 - &amp;quot;MVPE Project:  Data Driven Decision Making&amp;quot;&quot;/&gt;&lt;property id=&quot;20307&quot; value=&quot;378&quot;/&gt;&lt;/object&gt;&lt;object type=&quot;3&quot; unique_id=&quot;10568&quot;&gt;&lt;property id=&quot;20148&quot; value=&quot;5&quot;/&gt;&lt;property id=&quot;20300&quot; value=&quot;Slide 44 - &amp;quot;MVPE Project Information&amp;amp;#x09;&amp;quot;&quot;/&gt;&lt;property id=&quot;20307&quot; value=&quot;379&quot;/&gt;&lt;/object&gt;&lt;object type=&quot;3&quot; unique_id=&quot;10569&quot;&gt;&lt;property id=&quot;20148&quot; value=&quot;5&quot;/&gt;&lt;property id=&quot;20300&quot; value=&quot;Slide 45 - &amp;quot;Performance Management Tools&amp;amp;#x09;&amp;quot;&quot;/&gt;&lt;property id=&quot;20307&quot; value=&quot;380&quot;/&gt;&lt;/object&gt;&lt;object type=&quot;3&quot; unique_id=&quot;10570&quot;&gt;&lt;property id=&quot;20148&quot; value=&quot;5&quot;/&gt;&lt;property id=&quot;20300&quot; value=&quot;Slide 46 - &amp;quot;Using Performance Data for Ongoing Process Improvements&amp;quot;&quot;/&gt;&lt;property id=&quot;20307&quot; value=&quot;381&quot;/&gt;&lt;/object&gt;&lt;object type=&quot;3&quot; unique_id=&quot;10571&quot;&gt;&lt;property id=&quot;20148&quot; value=&quot;5&quot;/&gt;&lt;property id=&quot;20300&quot; value=&quot;Slide 47 - &amp;quot;Using Performance Data for Ongoing Process Improvements&amp;quot;&quot;/&gt;&lt;property id=&quot;20307&quot; value=&quot;382&quot;/&gt;&lt;/object&gt;&lt;object type=&quot;3&quot; unique_id=&quot;10572&quot;&gt;&lt;property id=&quot;20148&quot; value=&quot;5&quot;/&gt;&lt;property id=&quot;20300&quot; value=&quot;Slide 48 - &amp;quot;Using Performance Data for Ongoing Process Improvements&amp;quot;&quot;/&gt;&lt;property id=&quot;20307&quot; value=&quot;383&quot;/&gt;&lt;/object&gt;&lt;object type=&quot;3&quot; unique_id=&quot;10573&quot;&gt;&lt;property id=&quot;20148&quot; value=&quot;5&quot;/&gt;&lt;property id=&quot;20300&quot; value=&quot;Slide 49 - &amp;quot;Using Performance Data for Ongoing Process Improvements&amp;quot;&quot;/&gt;&lt;property id=&quot;20307&quot; value=&quot;384&quot;/&gt;&lt;/object&gt;&lt;object type=&quot;3&quot; unique_id=&quot;10574&quot;&gt;&lt;property id=&quot;20148&quot; value=&quot;5&quot;/&gt;&lt;property id=&quot;20300&quot; value=&quot;Slide 50 - &amp;quot;Using Performance Data for Ongoing Process Improvements&amp;quot;&quot;/&gt;&lt;property id=&quot;20307&quot; value=&quot;385&quot;/&gt;&lt;/object&gt;&lt;object type=&quot;3&quot; unique_id=&quot;10575&quot;&gt;&lt;property id=&quot;20148&quot; value=&quot;5&quot;/&gt;&lt;property id=&quot;20300&quot; value=&quot;Slide 51&quot;/&gt;&lt;property id=&quot;20307&quot; value=&quot;374&quot;/&gt;&lt;/object&gt;&lt;object type=&quot;3&quot; unique_id=&quot;10576&quot;&gt;&lt;property id=&quot;20148&quot; value=&quot;5&quot;/&gt;&lt;property id=&quot;20300&quot; value=&quot;Slide 52 - &amp;quot;Performance Data for Evaluation Purposes &amp;quot;&quot;/&gt;&lt;property id=&quot;20307&quot; value=&quot;346&quot;/&gt;&lt;/object&gt;&lt;object type=&quot;3&quot; unique_id=&quot;10577&quot;&gt;&lt;property id=&quot;20148&quot; value=&quot;5&quot;/&gt;&lt;property id=&quot;20300&quot; value=&quot;Slide 53 - &amp;quot;Agenda&amp;amp;#x09;&amp;quot;&quot;/&gt;&lt;property id=&quot;20307&quot; value=&quot;390&quot;/&gt;&lt;/object&gt;&lt;object type=&quot;3&quot; unique_id=&quot;10578&quot;&gt;&lt;property id=&quot;20148&quot; value=&quot;5&quot;/&gt;&lt;property id=&quot;20300&quot; value=&quot;Slide 54 - &amp;quot;Performance vs. Evaluation &amp;quot;&quot;/&gt;&lt;property id=&quot;20307&quot; value=&quot;391&quot;/&gt;&lt;/object&gt;&lt;object type=&quot;3&quot; unique_id=&quot;10579&quot;&gt;&lt;property id=&quot;20148&quot; value=&quot;5&quot;/&gt;&lt;property id=&quot;20300&quot; value=&quot;Slide 55 - &amp;quot;Performance vs. Evaluation &amp;quot;&quot;/&gt;&lt;property id=&quot;20307&quot; value=&quot;402&quot;/&gt;&lt;/object&gt;&lt;object type=&quot;3&quot; unique_id=&quot;10580&quot;&gt;&lt;property id=&quot;20148&quot; value=&quot;5&quot;/&gt;&lt;property id=&quot;20300&quot; value=&quot;Slide 56 - &amp;quot;Answering Different Questions&amp;quot;&quot;/&gt;&lt;property id=&quot;20307&quot; value=&quot;393&quot;/&gt;&lt;/object&gt;&lt;object type=&quot;3&quot; unique_id=&quot;10581&quot;&gt;&lt;property id=&quot;20148&quot; value=&quot;5&quot;/&gt;&lt;property id=&quot;20300&quot; value=&quot;Slide 57 - &amp;quot;What can you do with evaluation reports and results&amp;quot;&quot;/&gt;&lt;property id=&quot;20307&quot; value=&quot;394&quot;/&gt;&lt;/object&gt;&lt;object type=&quot;3&quot; unique_id=&quot;10582&quot;&gt;&lt;property id=&quot;20148&quot; value=&quot;5&quot;/&gt;&lt;property id=&quot;20300&quot; value=&quot;Slide 58 - &amp;quot;Evidence-based grant funding at DOL&amp;quot;&quot;/&gt;&lt;property id=&quot;20307&quot; value=&quot;395&quot;/&gt;&lt;/object&gt;&lt;object type=&quot;3&quot; unique_id=&quot;10583&quot;&gt;&lt;property id=&quot;20148&quot; value=&quot;5&quot;/&gt;&lt;property id=&quot;20300&quot; value=&quot;Slide 59 - &amp;quot;TechHire/SWFI Evaluation Overview&amp;quot;&quot;/&gt;&lt;property id=&quot;20307&quot; value=&quot;396&quot;/&gt;&lt;/object&gt;&lt;object type=&quot;3&quot; unique_id=&quot;10584&quot;&gt;&lt;property id=&quot;20148&quot; value=&quot;5&quot;/&gt;&lt;property id=&quot;20300&quot; value=&quot;Slide 60 - &amp;quot;Linking Your Program Data with Other Data to Measure Outcomes&amp;quot;&quot;/&gt;&lt;property id=&quot;20307&quot; value=&quot;397&quot;/&gt;&lt;/object&gt;&lt;object type=&quot;3&quot; unique_id=&quot;10585&quot;&gt;&lt;property id=&quot;20148&quot; value=&quot;5&quot;/&gt;&lt;property id=&quot;20300&quot; value=&quot;Slide 61 - &amp;quot;Evaluation Update&amp;quot;&quot;/&gt;&lt;property id=&quot;20307&quot; value=&quot;398&quot;/&gt;&lt;/object&gt;&lt;object type=&quot;3&quot; unique_id=&quot;10586&quot;&gt;&lt;property id=&quot;20148&quot; value=&quot;5&quot;/&gt;&lt;property id=&quot;20300&quot; value=&quot;Slide 62 - &amp;quot;Updated Data Collection Schedule&amp;quot;&quot;/&gt;&lt;property id=&quot;20307&quot; value=&quot;399&quot;/&gt;&lt;/object&gt;&lt;object type=&quot;3&quot; unique_id=&quot;10587&quot;&gt;&lt;property id=&quot;20148&quot; value=&quot;5&quot;/&gt;&lt;property id=&quot;20300&quot; value=&quot;Slide 63 - &amp;quot;Immediate Next Steps&amp;quot;&quot;/&gt;&lt;property id=&quot;20307&quot; value=&quot;400&quot;/&gt;&lt;/object&gt;&lt;object type=&quot;3&quot; unique_id=&quot;10588&quot;&gt;&lt;property id=&quot;20148&quot; value=&quot;5&quot;/&gt;&lt;property id=&quot;20300&quot; value=&quot;Slide 64 - &amp;quot;RCT Progress&amp;quot;&quot;/&gt;&lt;property id=&quot;20307&quot; value=&quot;401&quot;/&gt;&lt;/object&gt;&lt;object type=&quot;3&quot; unique_id=&quot;10589&quot;&gt;&lt;property id=&quot;20148&quot; value=&quot;5&quot;/&gt;&lt;property id=&quot;20300&quot; value=&quot;Slide 65&quot;/&gt;&lt;property id=&quot;20307&quot; value=&quot;375&quot;/&gt;&lt;/object&gt;&lt;object type=&quot;3&quot; unique_id=&quot;10590&quot;&gt;&lt;property id=&quot;20148&quot; value=&quot;5&quot;/&gt;&lt;property id=&quot;20300&quot; value=&quot;Slide 66&quot;/&gt;&lt;property id=&quot;20307&quot; value=&quot;376&quot;/&gt;&lt;/object&gt;&lt;object type=&quot;3&quot; unique_id=&quot;10591&quot;&gt;&lt;property id=&quot;20148&quot; value=&quot;5&quot;/&gt;&lt;property id=&quot;20300&quot; value=&quot;Slide 67 - &amp;quot;TechHire Grantee Mailbox TechHire@dol.gov   To Reach your Federal Project Officer, DOL National Office and Technic&quot;/&gt;&lt;property id=&quot;20307&quot; value=&quot;304&quot;/&gt;&lt;/object&gt;&lt;/object&gt;&lt;object type=&quot;8&quot; unique_id=&quot;10528&quot;&gt;&lt;/object&gt;&lt;/object&gt;&lt;/database&gt;"/>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andard Slides">
  <a:themeElements>
    <a:clrScheme name="WFGPS">
      <a:dk1>
        <a:srgbClr val="242021"/>
      </a:dk1>
      <a:lt1>
        <a:srgbClr val="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5148</TotalTime>
  <Words>2870</Words>
  <Application>Microsoft Office PowerPoint</Application>
  <PresentationFormat>On-screen Show (4:3)</PresentationFormat>
  <Paragraphs>543</Paragraphs>
  <Slides>69</Slides>
  <Notes>55</Notes>
  <HiddenSlides>1</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69</vt:i4>
      </vt:variant>
    </vt:vector>
  </HeadingPairs>
  <TitlesOfParts>
    <vt:vector size="84" baseType="lpstr">
      <vt:lpstr>Arial</vt:lpstr>
      <vt:lpstr>Arimo</vt:lpstr>
      <vt:lpstr>Calibri</vt:lpstr>
      <vt:lpstr>Impact</vt:lpstr>
      <vt:lpstr>Myriad Pro Cond</vt:lpstr>
      <vt:lpstr>Noto Sans Symbols</vt:lpstr>
      <vt:lpstr>Raleway</vt:lpstr>
      <vt:lpstr>Times New Roman</vt:lpstr>
      <vt:lpstr>Webdings</vt:lpstr>
      <vt:lpstr>Wingdings</vt:lpstr>
      <vt:lpstr>Wingdings 2</vt:lpstr>
      <vt:lpstr>Wingdings 3</vt:lpstr>
      <vt:lpstr>Standard Slides</vt:lpstr>
      <vt:lpstr>Interactive Slides</vt:lpstr>
      <vt:lpstr>1_Standard Slides</vt:lpstr>
      <vt:lpstr>PowerPoint Presentation</vt:lpstr>
      <vt:lpstr>Polling Question</vt:lpstr>
      <vt:lpstr>PowerPoint Presentation</vt:lpstr>
      <vt:lpstr>Data-Driven Decision Making Webinar: Tools to Review and Manage Grant Performance</vt:lpstr>
      <vt:lpstr>PowerPoint Presentation</vt:lpstr>
      <vt:lpstr>PowerPoint Presentation</vt:lpstr>
      <vt:lpstr>PowerPoint Presentation</vt:lpstr>
      <vt:lpstr>PowerPoint Presentation</vt:lpstr>
      <vt:lpstr>PowerPoint Presentation</vt:lpstr>
      <vt:lpstr>The Value of Performance Reporting</vt:lpstr>
      <vt:lpstr>Data- Driven Decision Making</vt:lpstr>
      <vt:lpstr>Quarterly Stoplight Q’s</vt:lpstr>
      <vt:lpstr>Participant Polling Question</vt:lpstr>
      <vt:lpstr>PowerPoint Presentation</vt:lpstr>
      <vt:lpstr>Performance Data Progress Indicator Tool</vt:lpstr>
      <vt:lpstr>Performance Data Progress Indicator Tool</vt:lpstr>
      <vt:lpstr>Enter outcomes targets and results to date…</vt:lpstr>
      <vt:lpstr>…and see your performance data visualized.</vt:lpstr>
      <vt:lpstr>Output 1: Outcome Progression Charts</vt:lpstr>
      <vt:lpstr>Output 2: Process Indicator Table</vt:lpstr>
      <vt:lpstr>Output 3: Credential Attainment and Employment Outcomes Chart</vt:lpstr>
      <vt:lpstr>PowerPoint Presentation</vt:lpstr>
      <vt:lpstr>Participant Polling Question #3</vt:lpstr>
      <vt:lpstr>TechHire Grants Performance To Date</vt:lpstr>
      <vt:lpstr>TechHire Participants: National Aggregate Totals Q 9.30.18</vt:lpstr>
      <vt:lpstr>TechHire Grants – Quarter Ending 9.30.18 Training and Program Completion Outcomes</vt:lpstr>
      <vt:lpstr>TechHire Grants – Quarter Ending 9.30.18 Employment Placement Outcomes</vt:lpstr>
      <vt:lpstr>TechHire Grants Performance Outcomes</vt:lpstr>
      <vt:lpstr>PowerPoint Presentation</vt:lpstr>
      <vt:lpstr>PowerPoint Presentation</vt:lpstr>
      <vt:lpstr>PowerPoint Presentation</vt:lpstr>
      <vt:lpstr>Grantee Training Outcomes Progress</vt:lpstr>
      <vt:lpstr>PowerPoint Presentation</vt:lpstr>
      <vt:lpstr>Participant Polling Question # 4</vt:lpstr>
      <vt:lpstr>Performance Data Analysis  Tips and Strategies</vt:lpstr>
      <vt:lpstr>Data Assessment Questions </vt:lpstr>
      <vt:lpstr>Making Decisions Based on Data</vt:lpstr>
      <vt:lpstr>PowerPoint Presentation</vt:lpstr>
      <vt:lpstr>TechHire Policy and Performance FAQ</vt:lpstr>
      <vt:lpstr>Performance FAQs</vt:lpstr>
      <vt:lpstr>Reporting Program Completion, Credential Outcomes and Employment Outcomes </vt:lpstr>
      <vt:lpstr>TechHire Grantee Profile Flying High</vt:lpstr>
      <vt:lpstr>MVPE Project:  Data Driven Decision Making</vt:lpstr>
      <vt:lpstr>MVPE Project Information </vt:lpstr>
      <vt:lpstr>Performance Management Tools </vt:lpstr>
      <vt:lpstr>Using Performance Data for Ongoing Process Improvements</vt:lpstr>
      <vt:lpstr>Using Performance Data for Ongoing Process Improvements</vt:lpstr>
      <vt:lpstr>Using Performance Data for Ongoing Process Improvements</vt:lpstr>
      <vt:lpstr>Using Performance Data for Ongoing Process Improvements</vt:lpstr>
      <vt:lpstr>Using Performance Data for Ongoing Process Improvements</vt:lpstr>
      <vt:lpstr>PowerPoint Presentation</vt:lpstr>
      <vt:lpstr>Performance Data for Evaluation Purposes </vt:lpstr>
      <vt:lpstr>Agenda </vt:lpstr>
      <vt:lpstr>Performance vs. Evaluation </vt:lpstr>
      <vt:lpstr>Performance vs. Evaluation </vt:lpstr>
      <vt:lpstr>Answering Different Questions</vt:lpstr>
      <vt:lpstr>What can you do with evaluation reports and results</vt:lpstr>
      <vt:lpstr>Evidence-based grant funding at DOL</vt:lpstr>
      <vt:lpstr>TechHire/SWFI Evaluation Overview</vt:lpstr>
      <vt:lpstr>Linking Your Program Data with Other Data to Measure Outcomes</vt:lpstr>
      <vt:lpstr>Evaluation Update</vt:lpstr>
      <vt:lpstr>Updated Data Collection Schedule</vt:lpstr>
      <vt:lpstr>Immediate Next Steps</vt:lpstr>
      <vt:lpstr>RCT Progress</vt:lpstr>
      <vt:lpstr>PowerPoint Presentation</vt:lpstr>
      <vt:lpstr>PowerPoint Presentation</vt:lpstr>
      <vt:lpstr>TechHire Grantee Mailbox TechHire@dol.gov   To Reach your Federal Project Officer, DOL National Office and Technical Assistance Providers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298</cp:revision>
  <dcterms:created xsi:type="dcterms:W3CDTF">2017-06-21T17:13:53Z</dcterms:created>
  <dcterms:modified xsi:type="dcterms:W3CDTF">2019-02-26T22:05:23Z</dcterms:modified>
</cp:coreProperties>
</file>