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1" r:id="rId3"/>
    <p:sldMasterId id="2147483693" r:id="rId4"/>
    <p:sldMasterId id="2147483705" r:id="rId5"/>
  </p:sldMasterIdLst>
  <p:notesMasterIdLst>
    <p:notesMasterId r:id="rId27"/>
  </p:notesMasterIdLst>
  <p:handoutMasterIdLst>
    <p:handoutMasterId r:id="rId28"/>
  </p:handoutMasterIdLst>
  <p:sldIdLst>
    <p:sldId id="339" r:id="rId6"/>
    <p:sldId id="340" r:id="rId7"/>
    <p:sldId id="411" r:id="rId8"/>
    <p:sldId id="294" r:id="rId9"/>
    <p:sldId id="413" r:id="rId10"/>
    <p:sldId id="298" r:id="rId11"/>
    <p:sldId id="371" r:id="rId12"/>
    <p:sldId id="283" r:id="rId13"/>
    <p:sldId id="284" r:id="rId14"/>
    <p:sldId id="407" r:id="rId15"/>
    <p:sldId id="296" r:id="rId16"/>
    <p:sldId id="291" r:id="rId17"/>
    <p:sldId id="285" r:id="rId18"/>
    <p:sldId id="417" r:id="rId19"/>
    <p:sldId id="415" r:id="rId20"/>
    <p:sldId id="409" r:id="rId21"/>
    <p:sldId id="410" r:id="rId22"/>
    <p:sldId id="418" r:id="rId23"/>
    <p:sldId id="400" r:id="rId24"/>
    <p:sldId id="401" r:id="rId25"/>
    <p:sldId id="4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Burke" initials="EB" lastIdx="1" clrIdx="0">
    <p:extLst>
      <p:ext uri="{19B8F6BF-5375-455C-9EA6-DF929625EA0E}">
        <p15:presenceInfo xmlns:p15="http://schemas.microsoft.com/office/powerpoint/2012/main" userId="Evan Burke" providerId="None"/>
      </p:ext>
    </p:extLst>
  </p:cmAuthor>
  <p:cmAuthor id="2" name="L. Eugenie Agia" initials="LEA" lastIdx="2" clrIdx="1">
    <p:extLst>
      <p:ext uri="{19B8F6BF-5375-455C-9EA6-DF929625EA0E}">
        <p15:presenceInfo xmlns:p15="http://schemas.microsoft.com/office/powerpoint/2012/main" userId="L. Eugenie A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59BFF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4" autoAdjust="0"/>
    <p:restoredTop sz="96265" autoAdjust="0"/>
  </p:normalViewPr>
  <p:slideViewPr>
    <p:cSldViewPr snapToGrid="0" snapToObjects="1">
      <p:cViewPr varScale="1">
        <p:scale>
          <a:sx n="67" d="100"/>
          <a:sy n="67" d="100"/>
        </p:scale>
        <p:origin x="1388" y="48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7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4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9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80594-8C7B-B847-9B81-BE6A37F40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3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6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543-1B7C-994C-B4F8-54CDAB338BF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C3E-A3E2-A844-BDDF-9953AB291B8A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FE78-D0F5-E340-BB2A-62984C9F6404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946A-5D73-F540-9175-FEE06607D38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3764-8F9E-D940-9246-A7DCC7AB5862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2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36005" indent="0" algn="r">
              <a:buNone/>
              <a:defRPr>
                <a:solidFill>
                  <a:schemeClr val="tx2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13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13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013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ED1665-86AC-454A-8483-BA39EA9A4FE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6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5381-9C87-4589-B28E-D88381709A5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86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2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1294">
                <a:solidFill>
                  <a:schemeClr val="tx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89DE-547E-4390-9FA8-206E8BF41084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13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13"/>
          </a:p>
        </p:txBody>
      </p:sp>
    </p:spTree>
    <p:extLst>
      <p:ext uri="{BB962C8B-B14F-4D97-AF65-F5344CB8AC3E}">
        <p14:creationId xmlns:p14="http://schemas.microsoft.com/office/powerpoint/2010/main" val="1342204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6214-E590-46E5-8D58-EEED90CB932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184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EC9-09A1-474A-A74F-869019A0CCE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7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5883-6A73-4121-B39D-06A78215F64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8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8776-2C6B-41C1-AE9B-E9E070B6471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1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406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900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A70BF7F-0C24-4014-946F-34BBBBE2C8A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8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0287" indent="0" algn="r">
              <a:buNone/>
              <a:defRPr sz="788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18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1472A-F8DF-4F7A-B2B9-5E497B6C7DA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1688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endParaRPr kumimoji="0" lang="en-US" sz="1013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endParaRPr kumimoji="0" lang="en-US" sz="1013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anchor="ctr" compatLnSpc="1"/>
          <a:lstStyle/>
          <a:p>
            <a:pPr algn="ctr" eaLnBrk="1" latinLnBrk="0" hangingPunct="1"/>
            <a:endParaRPr kumimoji="0" lang="en-US" sz="1013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13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13"/>
          </a:p>
        </p:txBody>
      </p:sp>
    </p:spTree>
    <p:extLst>
      <p:ext uri="{BB962C8B-B14F-4D97-AF65-F5344CB8AC3E}">
        <p14:creationId xmlns:p14="http://schemas.microsoft.com/office/powerpoint/2010/main" val="2118306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6E81-EBC3-4575-82D2-1C60F6D1324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4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6FD-B93B-6840-8F2D-18DB3FB06E9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6F2C-EAC4-4D4D-94A3-4E120726953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5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7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13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91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1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1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0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08FF-22CE-BE42-8B2A-E7C4F0452D5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9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111D-AFCC-254B-9B67-176B9711A30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89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3B6C-149C-9445-8DD4-A1104F07888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35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905B-9210-3944-A8D7-AA33FEA32D99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962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F592-E49B-4C40-ABB1-24EF2A88DB99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03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F105-FC71-8E41-A9D4-8F99C54B3C2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19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581C-FDA5-A040-965D-06FED10F28B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24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A6B6-122B-B941-A679-C1034E7ADD1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8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59C-17FA-6F44-81C6-A94343AD662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0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A3A9-85C6-C247-BB23-A11EB88BDDA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81C-2BBD-284E-A4CA-2058080C58C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13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AB8-48A9-8241-A222-87359A9A9A1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494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EBB9-A5D1-D04D-BDB4-DFE7FF78F2C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5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122E-45EC-DF4F-A3C8-166F4605B1D1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4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6EC3-45FA-FE4F-82EE-6C085A4A9B51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6856-15C3-6245-AFF2-8B52213B088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824-3574-8042-8A7F-3ACA719C8C3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FEF3-5127-F043-9E35-B576398B90F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72D1AC0-4E70-2247-A49D-FA5FCF58CAE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endParaRPr kumimoji="0" lang="en-US" sz="1013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endParaRPr kumimoji="0" lang="en-US" sz="1013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anchor="ctr" compatLnSpc="1"/>
          <a:lstStyle/>
          <a:p>
            <a:pPr algn="ctr" eaLnBrk="1" latinLnBrk="0" hangingPunct="1"/>
            <a:endParaRPr kumimoji="0" lang="en-US" sz="1013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563">
                <a:solidFill>
                  <a:schemeClr val="tx1"/>
                </a:solidFill>
              </a:defRPr>
            </a:lvl1pPr>
            <a:extLst/>
          </a:lstStyle>
          <a:p>
            <a:fld id="{C36B61FE-60CC-478D-A3BD-9CFBC792AE9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563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563" b="0">
                <a:solidFill>
                  <a:schemeClr val="tx1"/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5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2306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05740" indent="-144018" algn="l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49758" indent="-128588" algn="l" rtl="0" eaLnBrk="1" latinLnBrk="0" hangingPunct="1">
        <a:spcBef>
          <a:spcPts val="182"/>
        </a:spcBef>
        <a:buClr>
          <a:schemeClr val="accent1"/>
        </a:buClr>
        <a:buFont typeface="Verdana"/>
        <a:buChar char="◦"/>
        <a:defRPr kumimoji="0" sz="1294" kern="1200">
          <a:solidFill>
            <a:schemeClr val="tx1"/>
          </a:solidFill>
          <a:latin typeface="+mn-lt"/>
          <a:ea typeface="+mn-ea"/>
          <a:cs typeface="+mn-cs"/>
        </a:defRPr>
      </a:lvl2pPr>
      <a:lvl3pPr marL="483489" indent="-128588" algn="l" rtl="0" eaLnBrk="1" latinLnBrk="0" hangingPunct="1">
        <a:spcBef>
          <a:spcPts val="197"/>
        </a:spcBef>
        <a:buClr>
          <a:schemeClr val="accent2"/>
        </a:buClr>
        <a:buSzPct val="100000"/>
        <a:buFont typeface="Wingdings 2"/>
        <a:buChar char=""/>
        <a:defRPr kumimoji="0"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28588" algn="l" rtl="0" eaLnBrk="1" latinLnBrk="0" hangingPunct="1">
        <a:spcBef>
          <a:spcPts val="197"/>
        </a:spcBef>
        <a:buClr>
          <a:schemeClr val="accent2"/>
        </a:buClr>
        <a:buFont typeface="Wingdings 2"/>
        <a:buChar char=""/>
        <a:defRPr kumimoji="0"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1" latinLnBrk="0" hangingPunct="1">
        <a:spcBef>
          <a:spcPts val="197"/>
        </a:spcBef>
        <a:buClr>
          <a:schemeClr val="accent2"/>
        </a:buClr>
        <a:buFont typeface="Wingdings 2"/>
        <a:buChar char="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900113" indent="-128588" algn="l" rtl="0" eaLnBrk="1" latinLnBrk="0" hangingPunct="1">
        <a:spcBef>
          <a:spcPts val="197"/>
        </a:spcBef>
        <a:buClr>
          <a:schemeClr val="accent3"/>
        </a:buClr>
        <a:buFont typeface="Wingdings 2"/>
        <a:buChar char="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indent="-128588" algn="l" rtl="0" eaLnBrk="1" latinLnBrk="0" hangingPunct="1">
        <a:spcBef>
          <a:spcPts val="197"/>
        </a:spcBef>
        <a:buClr>
          <a:schemeClr val="accent3"/>
        </a:buClr>
        <a:buFont typeface="Wingdings 2"/>
        <a:buChar char="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8" indent="-128588" algn="l" rtl="0" eaLnBrk="1" latinLnBrk="0" hangingPunct="1">
        <a:spcBef>
          <a:spcPts val="197"/>
        </a:spcBef>
        <a:buClr>
          <a:schemeClr val="accent3"/>
        </a:buClr>
        <a:buFont typeface="Wingdings 2"/>
        <a:buChar char="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85875" indent="-128588" algn="l" rtl="0" eaLnBrk="1" latinLnBrk="0" hangingPunct="1">
        <a:spcBef>
          <a:spcPts val="197"/>
        </a:spcBef>
        <a:buClr>
          <a:schemeClr val="accent3"/>
        </a:buClr>
        <a:buFont typeface="Wingdings 2"/>
        <a:buChar char="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190D-B40C-4018-8CF8-72D6524700B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C6DE-90CE-40C9-BD89-973C3A6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AAE49E-F888-9947-B2D1-B402175787E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8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8/22/17/45/Resource_Innovations_Leading_to_Career_Success_Webinar_Series_Part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aaccct.workforcegps.org/resources/2019/01/24/17/23/Resource_Employer_Engagement_Case_Study" TargetMode="External"/><Relationship Id="rId3" Type="http://schemas.openxmlformats.org/officeDocument/2006/relationships/hyperlink" Target="https://taaccct.workforcegps.org/" TargetMode="External"/><Relationship Id="rId7" Type="http://schemas.openxmlformats.org/officeDocument/2006/relationships/hyperlink" Target="https://taaccct.workforcegps.org/resources/2019/03/02/19/41/Resource_From_Programs_to_System_Change_Series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aaccct.workforcegps.org/resources/2019/01/07/17/48/Resource_Employer_Perspectives_Study" TargetMode="External"/><Relationship Id="rId11" Type="http://schemas.openxmlformats.org/officeDocument/2006/relationships/hyperlink" Target="http://support.skillscommons.org/showcases/field-guide/" TargetMode="External"/><Relationship Id="rId5" Type="http://schemas.openxmlformats.org/officeDocument/2006/relationships/hyperlink" Target="http://support.skillscommons.org/showcases/eees/" TargetMode="External"/><Relationship Id="rId10" Type="http://schemas.openxmlformats.org/officeDocument/2006/relationships/hyperlink" Target="https://taaccct.workforcegps.org/resources/2019/03/02/19/31/Resource_The_Case_for_Expanding_Navigators_in_Mississippi" TargetMode="External"/><Relationship Id="rId4" Type="http://schemas.openxmlformats.org/officeDocument/2006/relationships/hyperlink" Target="https://taaccct.workforcegps.org/resources/2018/11/09/20/13/Resource_Accelerated_Pathways_Adult_Learners" TargetMode="External"/><Relationship Id="rId9" Type="http://schemas.openxmlformats.org/officeDocument/2006/relationships/hyperlink" Target="https://taaccct.workforcegps.org/resources/2019/03/02/19/18/Resource_When_Commitment_Leads_to_Transformative_Chan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www.skillscommons.org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taacc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9144" y="585905"/>
            <a:ext cx="811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TAACCCT Learning Network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Employer Partnerships for Students’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Success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20, 2019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145485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5" y="6203058"/>
            <a:ext cx="2007910" cy="6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15" y="1599278"/>
            <a:ext cx="5664597" cy="15009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7871" y="4995692"/>
            <a:ext cx="3564974" cy="844316"/>
            <a:chOff x="365239" y="5717619"/>
            <a:chExt cx="4753299" cy="1125755"/>
          </a:xfrm>
        </p:grpSpPr>
        <p:sp>
          <p:nvSpPr>
            <p:cNvPr id="5" name="TextBox 4"/>
            <p:cNvSpPr txBox="1"/>
            <p:nvPr/>
          </p:nvSpPr>
          <p:spPr>
            <a:xfrm>
              <a:off x="365239" y="6443265"/>
              <a:ext cx="47532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srgbClr val="FFFFFF"/>
                  </a:solidFill>
                  <a:latin typeface="Lucida Sans Unicode"/>
                </a:rPr>
                <a:t>            ECONOMIC DEVELOPMENT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19" y="5717619"/>
              <a:ext cx="3883554" cy="677884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719418" y="3526359"/>
            <a:ext cx="7495391" cy="1502709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/>
            <a:r>
              <a:rPr lang="en-US" sz="2700" dirty="0">
                <a:solidFill>
                  <a:srgbClr val="F79420"/>
                </a:solidFill>
                <a:latin typeface="Lucida Sans Unicode"/>
              </a:rPr>
              <a:t>DESIGNED BY INDUSTRY FOR INDUSTRY</a:t>
            </a:r>
          </a:p>
          <a:p>
            <a:pPr algn="ctr" defTabSz="685800"/>
            <a:endParaRPr lang="en-US" sz="2400" dirty="0">
              <a:solidFill>
                <a:srgbClr val="F79420"/>
              </a:solidFill>
              <a:latin typeface="Lucida Sans Unicode"/>
            </a:endParaRPr>
          </a:p>
          <a:p>
            <a:pPr algn="ctr" defTabSz="685800"/>
            <a:endParaRPr lang="en-US" sz="1500" dirty="0">
              <a:solidFill>
                <a:srgbClr val="000000"/>
              </a:solidFill>
              <a:latin typeface="Lucida Sans Unicode"/>
            </a:endParaRPr>
          </a:p>
          <a:p>
            <a:pPr algn="ctr" defTabSz="685800"/>
            <a:endParaRPr lang="en-US" sz="2400" dirty="0">
              <a:solidFill>
                <a:srgbClr val="F79420"/>
              </a:solidFill>
              <a:latin typeface="Lucida Sans Unicode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05" y="6226805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8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879" y="1959910"/>
            <a:ext cx="8196550" cy="3956228"/>
          </a:xfrm>
        </p:spPr>
        <p:txBody>
          <a:bodyPr>
            <a:noAutofit/>
          </a:bodyPr>
          <a:lstStyle/>
          <a:p>
            <a:pPr marL="346472" indent="-284560">
              <a:spcAft>
                <a:spcPts val="225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500" b="1" dirty="0"/>
              <a:t>First Public-Private Partnership in California</a:t>
            </a:r>
          </a:p>
          <a:p>
            <a:pPr marL="346472" indent="-284560"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en-US" sz="1500" b="1" dirty="0"/>
              <a:t>$15M TAACCCT Award Oct. 2014 / Grand Opening March 2016</a:t>
            </a:r>
            <a:endParaRPr lang="en-US" sz="1500" dirty="0"/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/>
              <a:t>10 Community Colleges / 2 Universities /  2 Workforce Boards = $7.6M</a:t>
            </a:r>
          </a:p>
          <a:p>
            <a:pPr marL="346472" indent="-284560">
              <a:spcAft>
                <a:spcPts val="225"/>
              </a:spcAft>
              <a:buClr>
                <a:srgbClr val="03678A"/>
              </a:buClr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3678A"/>
                </a:solidFill>
              </a:rPr>
              <a:t>Funding Breakdown ($7.4M)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/>
              <a:t>$2.2M Renovations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/>
              <a:t>$2.7M Operations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/>
              <a:t>$1.1M Equipment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/>
              <a:t>$1M    Evaluator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/>
              <a:t>$388K Indirect</a:t>
            </a:r>
          </a:p>
          <a:p>
            <a:pPr marL="346472" lvl="3" indent="-304800">
              <a:spcAft>
                <a:spcPts val="225"/>
              </a:spcAft>
              <a:buClr>
                <a:srgbClr val="03678A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Business/Industry Engagement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3678A"/>
                </a:solidFill>
              </a:rPr>
              <a:t>CSI - $1.9MM investment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3678A"/>
                </a:solidFill>
              </a:rPr>
              <a:t> MCIE</a:t>
            </a:r>
          </a:p>
          <a:p>
            <a:pPr lvl="4">
              <a:spcAft>
                <a:spcPts val="225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3678A"/>
                </a:solidFill>
              </a:rPr>
              <a:t> 150 Employers</a:t>
            </a:r>
          </a:p>
          <a:p>
            <a:pPr marL="170260" lvl="4" indent="0">
              <a:spcAft>
                <a:spcPts val="225"/>
              </a:spcAft>
              <a:buClr>
                <a:srgbClr val="03678A"/>
              </a:buClr>
              <a:buNone/>
            </a:pPr>
            <a:endParaRPr lang="en-US" sz="1744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25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79" y="1087930"/>
            <a:ext cx="8717096" cy="610985"/>
          </a:xfrm>
        </p:spPr>
        <p:txBody>
          <a:bodyPr>
            <a:noAutofit/>
          </a:bodyPr>
          <a:lstStyle/>
          <a:p>
            <a:pPr algn="ctr"/>
            <a:br>
              <a:rPr lang="en-US" sz="3000" dirty="0"/>
            </a:br>
            <a:r>
              <a:rPr lang="en-US" sz="3000" dirty="0"/>
              <a:t>Industrial Technical Learning Center (INTECH)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60" y="3318308"/>
            <a:ext cx="3317027" cy="2211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0" y="6301620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2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507" y="1761829"/>
            <a:ext cx="8120987" cy="3859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3678A"/>
                </a:solidFill>
              </a:rPr>
              <a:t>Collaboration with Victor Valley College</a:t>
            </a:r>
            <a:endParaRPr lang="en-US" sz="1800" b="1" dirty="0">
              <a:solidFill>
                <a:srgbClr val="03678A"/>
              </a:solidFill>
            </a:endParaRPr>
          </a:p>
          <a:p>
            <a:pPr lvl="2">
              <a:spcBef>
                <a:spcPts val="0"/>
              </a:spcBef>
              <a:spcAft>
                <a:spcPts val="900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3678A"/>
                </a:solidFill>
              </a:rPr>
              <a:t>Technical training center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Clr>
                <a:srgbClr val="F7942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3678A"/>
                </a:solidFill>
              </a:rPr>
              <a:t>Deliver registered apprenticeship training to High Desert manufacturers</a:t>
            </a:r>
          </a:p>
          <a:p>
            <a:pPr marL="221171" lvl="1" indent="0">
              <a:buNone/>
            </a:pPr>
            <a:endParaRPr lang="en-US" sz="1875" dirty="0">
              <a:solidFill>
                <a:schemeClr val="accent2"/>
              </a:solidFill>
            </a:endParaRPr>
          </a:p>
          <a:p>
            <a:pPr marL="221171" lvl="1" indent="0">
              <a:buNone/>
            </a:pPr>
            <a:endParaRPr lang="en-US" sz="165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979217"/>
            <a:ext cx="6172200" cy="64293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SCALING INTECH</a:t>
            </a:r>
          </a:p>
        </p:txBody>
      </p:sp>
      <p:sp>
        <p:nvSpPr>
          <p:cNvPr id="4" name="AutoShape 2" descr="https://photos-4.dropbox.com/t/2/AADEBwcXLbV3t7EiMCJJdhEsj04CAWB2Ya8-IXSpZux3kA/12/623733549/png/32x32/1/_/1/2/Gear_1.png/EIrx5oYFGIQLIAcoBw/kqdnIZDpNfIIRTVgjQkeoC6Dgtz2j7HMxKsGsqtMnmk?size=800x600&amp;size_mode=3"/>
          <p:cNvSpPr>
            <a:spLocks noChangeAspect="1" noChangeArrowheads="1"/>
          </p:cNvSpPr>
          <p:nvPr/>
        </p:nvSpPr>
        <p:spPr bwMode="auto">
          <a:xfrm>
            <a:off x="1230511" y="141892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013">
              <a:solidFill>
                <a:srgbClr val="03678A"/>
              </a:solidFill>
              <a:latin typeface="Lucida Sans Unicode"/>
            </a:endParaRPr>
          </a:p>
        </p:txBody>
      </p:sp>
      <p:sp>
        <p:nvSpPr>
          <p:cNvPr id="5" name="AutoShape 4" descr="https://photos-4.dropbox.com/t/2/AADEBwcXLbV3t7EiMCJJdhEsj04CAWB2Ya8-IXSpZux3kA/12/623733549/png/32x32/1/_/1/2/Gear_1.png/EIrx5oYFGIQLIAcoBw/kqdnIZDpNfIIRTVgjQkeoC6Dgtz2j7HMxKsGsqtMnmk?size=800x600&amp;size_mode=3"/>
          <p:cNvSpPr>
            <a:spLocks noChangeAspect="1" noChangeArrowheads="1"/>
          </p:cNvSpPr>
          <p:nvPr/>
        </p:nvSpPr>
        <p:spPr bwMode="auto">
          <a:xfrm>
            <a:off x="1316236" y="1504653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013">
              <a:solidFill>
                <a:srgbClr val="03678A"/>
              </a:solidFill>
              <a:latin typeface="Lucida Sans Unicode"/>
            </a:endParaRPr>
          </a:p>
        </p:txBody>
      </p:sp>
      <p:pic>
        <p:nvPicPr>
          <p:cNvPr id="1026" name="Picture 2" descr="https://www.vvng.com/wp-content/uploads/2015/11/vv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60" y="3227040"/>
            <a:ext cx="3811607" cy="2550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4" y="3227040"/>
            <a:ext cx="3152618" cy="2101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36" y="6370737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9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082" y="1643903"/>
            <a:ext cx="7278018" cy="3248118"/>
          </a:xfrm>
        </p:spPr>
        <p:txBody>
          <a:bodyPr>
            <a:normAutofit fontScale="77500" lnSpcReduction="20000"/>
          </a:bodyPr>
          <a:lstStyle/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Construction Laborer – </a:t>
            </a:r>
            <a:r>
              <a:rPr lang="en-US" sz="1500" dirty="0">
                <a:solidFill>
                  <a:schemeClr val="bg2"/>
                </a:solidFill>
              </a:rPr>
              <a:t>Dormant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Conventional / CNC Machining </a:t>
            </a:r>
            <a:r>
              <a:rPr lang="en-US" sz="1500" dirty="0">
                <a:solidFill>
                  <a:schemeClr val="bg2"/>
                </a:solidFill>
              </a:rPr>
              <a:t>– </a:t>
            </a:r>
            <a:r>
              <a:rPr lang="en-US" sz="1500" b="1" i="1" dirty="0">
                <a:solidFill>
                  <a:schemeClr val="bg2"/>
                </a:solidFill>
              </a:rPr>
              <a:t>Coming Soon!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Computer Skills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Forklift - </a:t>
            </a:r>
            <a:r>
              <a:rPr lang="en-US" sz="1500" dirty="0">
                <a:solidFill>
                  <a:schemeClr val="bg2"/>
                </a:solidFill>
              </a:rPr>
              <a:t>Dormant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HVAC/R &amp; Plumbing - </a:t>
            </a:r>
            <a:r>
              <a:rPr lang="en-US" sz="1500" dirty="0">
                <a:solidFill>
                  <a:schemeClr val="tx2"/>
                </a:solidFill>
              </a:rPr>
              <a:t>Noncredit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Industrial Electrical &amp; Mechanical - </a:t>
            </a:r>
            <a:r>
              <a:rPr lang="en-US" sz="1500" dirty="0">
                <a:solidFill>
                  <a:srgbClr val="F79420"/>
                </a:solidFill>
              </a:rPr>
              <a:t>Pre-Apprenticeship (noncredit)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Industrial Maintenance Electrician- </a:t>
            </a:r>
            <a:r>
              <a:rPr lang="en-US" sz="1500" dirty="0">
                <a:solidFill>
                  <a:srgbClr val="F79420"/>
                </a:solidFill>
              </a:rPr>
              <a:t>Registered Apprenticeship (noncredit)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Industrial Mechanic- </a:t>
            </a:r>
            <a:r>
              <a:rPr lang="en-US" sz="1500" dirty="0">
                <a:solidFill>
                  <a:srgbClr val="F79420"/>
                </a:solidFill>
              </a:rPr>
              <a:t>Registered Apprenticeship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Mechatronics / Industrial Automation – </a:t>
            </a:r>
            <a:r>
              <a:rPr lang="en-US" sz="1500" b="1" i="1" dirty="0">
                <a:solidFill>
                  <a:schemeClr val="bg2"/>
                </a:solidFill>
              </a:rPr>
              <a:t>Associate Degree!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Office Occupations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Pre-Engineering / Additive Manufacturing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Youth / Tour of Manufacturing – </a:t>
            </a:r>
            <a:r>
              <a:rPr lang="en-US" sz="1500" dirty="0">
                <a:solidFill>
                  <a:schemeClr val="bg2"/>
                </a:solidFill>
              </a:rPr>
              <a:t>Summer Boot Camp</a:t>
            </a:r>
          </a:p>
          <a:p>
            <a:pPr marL="404622" indent="-342900"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</a:pPr>
            <a:r>
              <a:rPr lang="en-US" sz="1500" dirty="0"/>
              <a:t>Welding</a:t>
            </a:r>
          </a:p>
          <a:p>
            <a:pPr marL="61722" indent="0">
              <a:spcBef>
                <a:spcPts val="0"/>
              </a:spcBef>
              <a:spcAft>
                <a:spcPts val="675"/>
              </a:spcAft>
              <a:buNone/>
            </a:pPr>
            <a:endParaRPr lang="en-US" sz="15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885578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TRAINING PROGRAMS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023153" y="4142395"/>
            <a:ext cx="2451539" cy="55967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75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/>
            <a:endParaRPr lang="en-US" sz="1800" i="1" dirty="0">
              <a:solidFill>
                <a:srgbClr val="F79420"/>
              </a:solidFill>
              <a:latin typeface="Lucida Sans Unicode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039061" y="4594373"/>
            <a:ext cx="2765151" cy="10965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44" indent="-171450" algn="l" rtl="0" eaLnBrk="1" latinLnBrk="0" hangingPunct="1">
              <a:spcBef>
                <a:spcPts val="243"/>
              </a:spcBef>
              <a:buClr>
                <a:schemeClr val="accent1"/>
              </a:buClr>
              <a:buFont typeface="Verdana"/>
              <a:buChar char="◦"/>
              <a:defRPr kumimoji="0"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4652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Wingdings 2"/>
              <a:buChar char=""/>
              <a:defRPr kumimoji="0"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30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1722" indent="0" defTabSz="685800">
              <a:spcBef>
                <a:spcPts val="0"/>
              </a:spcBef>
              <a:spcAft>
                <a:spcPts val="675"/>
              </a:spcAft>
              <a:buClr>
                <a:srgbClr val="03678A"/>
              </a:buClr>
              <a:buNone/>
            </a:pPr>
            <a:r>
              <a:rPr lang="en-US" sz="1500" dirty="0">
                <a:solidFill>
                  <a:srgbClr val="03678A"/>
                </a:solidFill>
                <a:latin typeface="Lucida Sans Unicode"/>
              </a:rPr>
              <a:t> </a:t>
            </a:r>
            <a:endParaRPr lang="en-US" sz="1519" dirty="0">
              <a:solidFill>
                <a:srgbClr val="03678A"/>
              </a:solidFill>
              <a:latin typeface="Lucida Sans Unico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11" y="2264769"/>
            <a:ext cx="2059026" cy="262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23090" y="1490469"/>
            <a:ext cx="2451539" cy="55967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75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/>
            <a:endParaRPr lang="en-US" sz="1800" dirty="0">
              <a:solidFill>
                <a:srgbClr val="F79420"/>
              </a:solidFill>
              <a:latin typeface="Lucida Sans Unicode"/>
            </a:endParaRPr>
          </a:p>
        </p:txBody>
      </p:sp>
      <p:sp>
        <p:nvSpPr>
          <p:cNvPr id="13" name="Explosion 2 12"/>
          <p:cNvSpPr/>
          <p:nvPr/>
        </p:nvSpPr>
        <p:spPr>
          <a:xfrm rot="1270124">
            <a:off x="4174563" y="4228773"/>
            <a:ext cx="2854916" cy="1970647"/>
          </a:xfrm>
          <a:prstGeom prst="irregularSeal2">
            <a:avLst/>
          </a:prstGeom>
          <a:ln>
            <a:solidFill>
              <a:srgbClr val="F79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1278" y="4724612"/>
            <a:ext cx="1688283" cy="895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Aft>
                <a:spcPts val="675"/>
              </a:spcAft>
            </a:pPr>
            <a:r>
              <a:rPr lang="en-US" sz="1350" b="1" dirty="0">
                <a:solidFill>
                  <a:srgbClr val="FFFFFF"/>
                </a:solidFill>
                <a:latin typeface="Lucida Sans Unicode"/>
              </a:rPr>
              <a:t>Professional Skills</a:t>
            </a:r>
          </a:p>
          <a:p>
            <a:pPr algn="ctr" defTabSz="685800">
              <a:spcAft>
                <a:spcPts val="675"/>
              </a:spcAft>
            </a:pPr>
            <a:r>
              <a:rPr lang="en-US" sz="1350" b="1" dirty="0">
                <a:solidFill>
                  <a:srgbClr val="FFFFFF"/>
                </a:solidFill>
                <a:latin typeface="Lucida Sans Unicode"/>
              </a:rPr>
              <a:t>Resume Writing</a:t>
            </a:r>
          </a:p>
          <a:p>
            <a:pPr algn="ctr" defTabSz="685800">
              <a:spcAft>
                <a:spcPts val="675"/>
              </a:spcAft>
            </a:pPr>
            <a:r>
              <a:rPr lang="en-US" sz="1350" b="1" dirty="0">
                <a:solidFill>
                  <a:srgbClr val="FFFFFF"/>
                </a:solidFill>
                <a:latin typeface="Lucida Sans Unicode"/>
              </a:rPr>
              <a:t>Interview Skills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78" y="632655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2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02" y="107576"/>
            <a:ext cx="5436196" cy="61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1351722"/>
            <a:ext cx="7593005" cy="4904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Range in length from a few years (21) to decades (12)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than half (29) of partnerships focus on a single education and training program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Almost two-thirds (27) involve more than one staff person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 SUPPORT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Fewer employers (5) make financial contributions, or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Help the college apply for grants (7)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Strong Relationships are Diverse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3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1351722"/>
            <a:ext cx="7593005" cy="4904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Colleges initiate most relationships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Employers value colleges meeting them where they were–in their offices, industry associations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Up-to-date facilities and the chance to shape programs are important to attract employers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Industry-savvy college staff with a customer service orientation are critical to maintaining relationships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do these relationships develop?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8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1351722"/>
            <a:ext cx="7593005" cy="4904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hires, reduced time for on-boarding, retention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Perception of positive return on investment (ROI), but not formal calculations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Opportunity to leverage these relationships to build a strong business case for more skeptical, potential employer partners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455829" cy="8706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the value of these relationships to employers?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2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" y="265185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2307" y="1107495"/>
            <a:ext cx="7237703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Sunita Cooke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President,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Miracosta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College</a:t>
            </a: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" y="6438529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44EFD6-6F12-824B-AA6F-88C3076B71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43" y="1167150"/>
            <a:ext cx="1511065" cy="1669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DD92E7-8110-624E-A2CF-ED784E5724E1}"/>
              </a:ext>
            </a:extLst>
          </p:cNvPr>
          <p:cNvSpPr txBox="1">
            <a:spLocks/>
          </p:cNvSpPr>
          <p:nvPr/>
        </p:nvSpPr>
        <p:spPr>
          <a:xfrm>
            <a:off x="3142307" y="2926776"/>
            <a:ext cx="7237703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Sandra Sisco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Center, Chaffey College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AC0517-F5DF-9E4D-833B-4394763885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91" y="3010996"/>
            <a:ext cx="1522317" cy="152231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2CE4B7-E20D-F349-8006-01956B11B19D}"/>
              </a:ext>
            </a:extLst>
          </p:cNvPr>
          <p:cNvSpPr txBox="1">
            <a:spLocks/>
          </p:cNvSpPr>
          <p:nvPr/>
        </p:nvSpPr>
        <p:spPr>
          <a:xfrm>
            <a:off x="3260933" y="4707958"/>
            <a:ext cx="5420223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Molly M. Scott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Research Associate, Metropolitan Housing and Communities Policy Center, Urban Institute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56351-97C1-C64A-9818-A50B127F63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43" y="4707958"/>
            <a:ext cx="1511064" cy="16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9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A407E9-AA90-4894-9B46-42741AEC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189"/>
            <a:endParaRPr lang="en-US" dirty="0">
              <a:latin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3E6EFC-503A-4083-91E9-EACFD1F81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6479" y="1839134"/>
            <a:ext cx="5371042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679" y="1188685"/>
            <a:ext cx="5075943" cy="50671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Robin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Fernkas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Manager, Division of Strategic Investments, Employment and Training Administration, U.S. Department of Labor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BB43E-475A-E14F-907C-E620EE35C4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79" y="1188685"/>
            <a:ext cx="1978554" cy="197855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2F740-5939-2E42-841C-A4865C20F4B2}"/>
              </a:ext>
            </a:extLst>
          </p:cNvPr>
          <p:cNvSpPr txBox="1">
            <a:spLocks/>
          </p:cNvSpPr>
          <p:nvPr/>
        </p:nvSpPr>
        <p:spPr>
          <a:xfrm>
            <a:off x="3232679" y="3523806"/>
            <a:ext cx="5358872" cy="224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College Program Specialist, Office of Career, Technical, and Adult Education, U.S. Department of Education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2EC28E-60CF-FA45-A3D0-666EEB07E2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7" r="11228" b="3703"/>
          <a:stretch/>
        </p:blipFill>
        <p:spPr>
          <a:xfrm>
            <a:off x="1137179" y="3523806"/>
            <a:ext cx="1967168" cy="22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0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4" y="1265173"/>
            <a:ext cx="8641977" cy="46078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 Past webinar topics include: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see these and other past recordings, please visit: </a:t>
            </a: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Innovations Leading to Career Success Webinar Series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8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4" y="1265173"/>
            <a:ext cx="8641977" cy="46078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more resources on strategies and successes like those featured on this webinar on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TAACCCT Community of Practice on WorkforceGPS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such as: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Accelerating Pathways to Careers for Adult Learners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Effective Employer Engagement Strategies Showcase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The Employer Perspectives Study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From Programs to System Change Series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Statewide Employer Engagement in Iowa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When Commitment Leads to Transformative Change: How Partnerships Pave the Road to Careers for High-Needs Students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The Case for Expanding Navigators in Mississippi to Support Adult Learners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Field Guide of TAACCCT Innovations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RESOURCES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58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65,000+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193236"/>
            <a:ext cx="224443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19" y="6288850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55546" y="6142538"/>
            <a:ext cx="6964752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Find Open Educational Resources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  <a:hlinkClick r:id="rId6"/>
              </a:rPr>
              <a:t>www.skillscommons.org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15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webinar showcases strategies and resources developed by community colleges that are of broad interest to educational institutions engaged in career-focused education and training. Specifically: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Presenters will discuss strategies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for building long-lasting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scalable partnerships across multiple employers within an industry sector for the benefit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of colleges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the business community, and students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strategies were produced by grantees of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Trade Adjustment Assistance Community College and Career Training (TAACCCT) program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collaboration between the US Department of Labor and the US Department of Education.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About this Webinar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6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Employer Engagement Model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epening Employer Engagement. From Advisory Roles to Strategic Partnerships: Advisory Partners - Many community colleges have employer advisory councils that meet periodically to review curriculum content. Individual colleges adapt curricula to the skill requirements of individual employers. Hands on Partners - Employers work closely with faculty to develop curriculum in response to skill profiles for highdemand jobs. Employers offer hands-on, work-based learning opportunities, and industry staff serve as instructors Strategic Partners - Community colleges work collaboratively with multiple employers across an industry sector to design career pathway programs with stackable credentials. Employers may cover tuition; make hiring commitments; contribute equipment, in-kind, or financial resources; or establish Registered Apprenticeships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3969" r="17195" b="84318"/>
          <a:stretch/>
        </p:blipFill>
        <p:spPr bwMode="auto">
          <a:xfrm>
            <a:off x="9524" y="1092198"/>
            <a:ext cx="9124952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>
            <a:off x="425825" y="1820376"/>
            <a:ext cx="2457075" cy="508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Advisory Partners</a:t>
            </a:r>
          </a:p>
        </p:txBody>
      </p:sp>
      <p:sp>
        <p:nvSpPr>
          <p:cNvPr id="9" name="Pentagon 8"/>
          <p:cNvSpPr/>
          <p:nvPr/>
        </p:nvSpPr>
        <p:spPr>
          <a:xfrm>
            <a:off x="425824" y="3462945"/>
            <a:ext cx="2457075" cy="508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Hands-on Partners</a:t>
            </a:r>
          </a:p>
        </p:txBody>
      </p:sp>
      <p:sp>
        <p:nvSpPr>
          <p:cNvPr id="10" name="Pentagon 9"/>
          <p:cNvSpPr/>
          <p:nvPr/>
        </p:nvSpPr>
        <p:spPr>
          <a:xfrm>
            <a:off x="425823" y="5105514"/>
            <a:ext cx="2457075" cy="50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Partners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6718" y="1833076"/>
            <a:ext cx="5714081" cy="1439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Many community colleges have employer advisory councils that meet periodically to review curriculum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Individual colleges adapt curricula to the skill requirements of individual employers.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26718" y="3462945"/>
            <a:ext cx="5714081" cy="1439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Employers work closely with faculty to develop curriculum in response to skill profiles for high-demand jobs.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Employers offer hands-on, work-based learning opportunities, and industry staff serves as instructors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6718" y="5105628"/>
            <a:ext cx="5714081" cy="163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Community colleges work collaboratively with multiple employers across an industry sector to design career pathway programs with stackable credentials.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Employers may cover tuition, make hiring commitments; contribute equipment, in-kind, or financial resources, or establish Registered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76470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130531"/>
            <a:ext cx="6867059" cy="4602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would you describe the role of employers in your college-employer partnership?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Choose all that apply.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Primarily advisory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Primarily hands-on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Primarily strategic </a:t>
            </a:r>
          </a:p>
          <a:p>
            <a:pPr marL="0" indent="0" algn="ctr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708" y="-28356"/>
            <a:ext cx="9163121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08730" y="768658"/>
              <a:ext cx="1101784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5588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" y="265185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2307" y="1107495"/>
            <a:ext cx="7237703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Sunita Cooke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President,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Miracosta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College</a:t>
            </a: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" y="6438529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44EFD6-6F12-824B-AA6F-88C3076B71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43" y="1167150"/>
            <a:ext cx="1511065" cy="1669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DD92E7-8110-624E-A2CF-ED784E5724E1}"/>
              </a:ext>
            </a:extLst>
          </p:cNvPr>
          <p:cNvSpPr txBox="1">
            <a:spLocks/>
          </p:cNvSpPr>
          <p:nvPr/>
        </p:nvSpPr>
        <p:spPr>
          <a:xfrm>
            <a:off x="3142307" y="2926776"/>
            <a:ext cx="7237703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Sandra Sisco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Center, Chaffey College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AC0517-F5DF-9E4D-833B-4394763885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91" y="3010996"/>
            <a:ext cx="1522317" cy="152231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2CE4B7-E20D-F349-8006-01956B11B19D}"/>
              </a:ext>
            </a:extLst>
          </p:cNvPr>
          <p:cNvSpPr txBox="1">
            <a:spLocks/>
          </p:cNvSpPr>
          <p:nvPr/>
        </p:nvSpPr>
        <p:spPr>
          <a:xfrm>
            <a:off x="3260933" y="4707958"/>
            <a:ext cx="5420223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Molly M. Scott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Research Associate, Metropolitan Housing and Communities Policy Center, Urban Institute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56351-97C1-C64A-9818-A50B127F63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43" y="4707958"/>
            <a:ext cx="1511064" cy="16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" y="540326"/>
            <a:ext cx="8678486" cy="5777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" y="274319"/>
            <a:ext cx="8678486" cy="577734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04" y="6226805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9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55" y="632823"/>
            <a:ext cx="3309177" cy="248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3" y="3887048"/>
            <a:ext cx="3134562" cy="235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2" y="632823"/>
            <a:ext cx="4080786" cy="255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50" y="3706559"/>
            <a:ext cx="3827126" cy="253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29797" y="3333050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11430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Welding Certification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8616" y="229813"/>
            <a:ext cx="273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11430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Machining Technology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8861" y="3473896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11430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Biomedical Equipment Technician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5636" y="180661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11430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Technician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11" y="6348285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940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ourse">
  <a:themeElements>
    <a:clrScheme name="Custom 2">
      <a:dk1>
        <a:srgbClr val="03678A"/>
      </a:dk1>
      <a:lt1>
        <a:srgbClr val="FFFFFF"/>
      </a:lt1>
      <a:dk2>
        <a:srgbClr val="F79420"/>
      </a:dk2>
      <a:lt2>
        <a:srgbClr val="F79420"/>
      </a:lt2>
      <a:accent1>
        <a:srgbClr val="03678A"/>
      </a:accent1>
      <a:accent2>
        <a:srgbClr val="000000"/>
      </a:accent2>
      <a:accent3>
        <a:srgbClr val="EB641B"/>
      </a:accent3>
      <a:accent4>
        <a:srgbClr val="03678A"/>
      </a:accent4>
      <a:accent5>
        <a:srgbClr val="03678A"/>
      </a:accent5>
      <a:accent6>
        <a:srgbClr val="03678A"/>
      </a:accent6>
      <a:hlink>
        <a:srgbClr val="FF8119"/>
      </a:hlink>
      <a:folHlink>
        <a:srgbClr val="FFFF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4367</TotalTime>
  <Words>936</Words>
  <Application>Microsoft Office PowerPoint</Application>
  <PresentationFormat>On-screen Show (4:3)</PresentationFormat>
  <Paragraphs>163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Lucida Sans Unicode</vt:lpstr>
      <vt:lpstr>News Gothic MT</vt:lpstr>
      <vt:lpstr>Verdana</vt:lpstr>
      <vt:lpstr>Wingdings</vt:lpstr>
      <vt:lpstr>Wingdings 2</vt:lpstr>
      <vt:lpstr>Wingdings 3</vt:lpstr>
      <vt:lpstr>Breeze</vt:lpstr>
      <vt:lpstr>Office Theme</vt:lpstr>
      <vt:lpstr>Concourse</vt:lpstr>
      <vt:lpstr>1_Office Theme</vt:lpstr>
      <vt:lpstr>1_Breeze</vt:lpstr>
      <vt:lpstr>PowerPoint Presentation</vt:lpstr>
      <vt:lpstr>Moderators</vt:lpstr>
      <vt:lpstr>                                 .org An online library of 65,000+ free workforce development resources ready to be downloaded, adapted, and used</vt:lpstr>
      <vt:lpstr>About this Webinar</vt:lpstr>
      <vt:lpstr>Employer Engagement Model</vt:lpstr>
      <vt:lpstr>Polling Question</vt:lpstr>
      <vt:lpstr>Presenters</vt:lpstr>
      <vt:lpstr>PowerPoint Presentation</vt:lpstr>
      <vt:lpstr>PowerPoint Presentation</vt:lpstr>
      <vt:lpstr>PowerPoint Presentation</vt:lpstr>
      <vt:lpstr> Industrial Technical Learning Center (INTECH)</vt:lpstr>
      <vt:lpstr>SCALING INTECH</vt:lpstr>
      <vt:lpstr>TRAINING PROGRAMS</vt:lpstr>
      <vt:lpstr>PowerPoint Presentation</vt:lpstr>
      <vt:lpstr>Strong Relationships are Diverse</vt:lpstr>
      <vt:lpstr>How do these relationships develop?</vt:lpstr>
      <vt:lpstr>What is the value of these relationships to employers?</vt:lpstr>
      <vt:lpstr>Presenters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Grace McCall</cp:lastModifiedBy>
  <cp:revision>227</cp:revision>
  <dcterms:created xsi:type="dcterms:W3CDTF">2017-08-28T16:24:28Z</dcterms:created>
  <dcterms:modified xsi:type="dcterms:W3CDTF">2019-03-20T14:57:22Z</dcterms:modified>
</cp:coreProperties>
</file>