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48"/>
  </p:notesMasterIdLst>
  <p:handoutMasterIdLst>
    <p:handoutMasterId r:id="rId49"/>
  </p:handoutMasterIdLst>
  <p:sldIdLst>
    <p:sldId id="272" r:id="rId3"/>
    <p:sldId id="290" r:id="rId4"/>
    <p:sldId id="289" r:id="rId5"/>
    <p:sldId id="424" r:id="rId6"/>
    <p:sldId id="330" r:id="rId7"/>
    <p:sldId id="425" r:id="rId8"/>
    <p:sldId id="291" r:id="rId9"/>
    <p:sldId id="293" r:id="rId10"/>
    <p:sldId id="294" r:id="rId11"/>
    <p:sldId id="295" r:id="rId12"/>
    <p:sldId id="430" r:id="rId13"/>
    <p:sldId id="386" r:id="rId14"/>
    <p:sldId id="305" r:id="rId15"/>
    <p:sldId id="313" r:id="rId16"/>
    <p:sldId id="417" r:id="rId17"/>
    <p:sldId id="418" r:id="rId18"/>
    <p:sldId id="419" r:id="rId19"/>
    <p:sldId id="420" r:id="rId20"/>
    <p:sldId id="342" r:id="rId21"/>
    <p:sldId id="436" r:id="rId22"/>
    <p:sldId id="412" r:id="rId23"/>
    <p:sldId id="413" r:id="rId24"/>
    <p:sldId id="414" r:id="rId25"/>
    <p:sldId id="415" r:id="rId26"/>
    <p:sldId id="416" r:id="rId27"/>
    <p:sldId id="435" r:id="rId28"/>
    <p:sldId id="406" r:id="rId29"/>
    <p:sldId id="407" r:id="rId30"/>
    <p:sldId id="408" r:id="rId31"/>
    <p:sldId id="403" r:id="rId32"/>
    <p:sldId id="404" r:id="rId33"/>
    <p:sldId id="316" r:id="rId34"/>
    <p:sldId id="427" r:id="rId35"/>
    <p:sldId id="428" r:id="rId36"/>
    <p:sldId id="426" r:id="rId37"/>
    <p:sldId id="431" r:id="rId38"/>
    <p:sldId id="432" r:id="rId39"/>
    <p:sldId id="346" r:id="rId40"/>
    <p:sldId id="422" r:id="rId41"/>
    <p:sldId id="423" r:id="rId42"/>
    <p:sldId id="375" r:id="rId43"/>
    <p:sldId id="433" r:id="rId44"/>
    <p:sldId id="376" r:id="rId45"/>
    <p:sldId id="304" r:id="rId46"/>
    <p:sldId id="282" r:id="rId47"/>
  </p:sldIdLst>
  <p:sldSz cx="9144000" cy="6858000" type="screen4x3"/>
  <p:notesSz cx="7010400" cy="92964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Gallant" initials="KG" lastIdx="1" clrIdx="0">
    <p:extLst>
      <p:ext uri="{19B8F6BF-5375-455C-9EA6-DF929625EA0E}">
        <p15:presenceInfo xmlns:p15="http://schemas.microsoft.com/office/powerpoint/2012/main" userId="Kathleen Gallant" providerId="None"/>
      </p:ext>
    </p:extLst>
  </p:cmAuthor>
  <p:cmAuthor id="2" name="Smith, Brian W - ETA" initials="BWS" lastIdx="3" clrIdx="1">
    <p:extLst>
      <p:ext uri="{19B8F6BF-5375-455C-9EA6-DF929625EA0E}">
        <p15:presenceInfo xmlns:p15="http://schemas.microsoft.com/office/powerpoint/2012/main" userId="Smith, Brian W - 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1" autoAdjust="0"/>
    <p:restoredTop sz="90409" autoAdjust="0"/>
  </p:normalViewPr>
  <p:slideViewPr>
    <p:cSldViewPr snapToGrid="0">
      <p:cViewPr varScale="1">
        <p:scale>
          <a:sx n="69" d="100"/>
          <a:sy n="69" d="100"/>
        </p:scale>
        <p:origin x="72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7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eta-940-01.eta.dir.labor.gov\Shared\BRG\5%20-%20H1B%20Skills%20Training%20Grants\97%20-%20America's%20Promise\006%20-%20Performance\DDD%20Webinar%20Char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eta-940-01.eta.dir.labor.gov\Shared\BRG\5%20-%20H1B%20Skills%20Training%20Grants\97%20-%20America's%20Promise\006%20-%20Performance\DDD%20Webinar%20Char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eta-940-01.eta.dir.labor.gov\Shared\BRG\5%20-%20H1B%20Skills%20Training%20Grants\97%20-%20America's%20Promise\006%20-%20Performance\DDD%20Webinar%20Char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eta-940-01.eta.dir.labor.gov\Shared\BRG\5%20-%20H1B%20Skills%20Training%20Grants\97%20-%20America's%20Promise\006%20-%20Performance\DDD%20Webinar%20Char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eta-940-01.eta.dir.labor.gov\Shared\BRG\5%20-%20H1B%20Skills%20Training%20Grants\97%20-%20America's%20Promise\006%20-%20Performance\DDD%20Webinar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595959"/>
                </a:solidFill>
              </a:rPr>
              <a:t>America's Promise Grantees - Basic Performance Measures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'YR2 Dashboard'!$AS$33</c:f>
              <c:strCache>
                <c:ptCount val="1"/>
                <c:pt idx="0">
                  <c:v>Actual 12.31.18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Dashboard'!$AT$32:$AV$32</c:f>
              <c:strCache>
                <c:ptCount val="3"/>
                <c:pt idx="0">
                  <c:v>Total Participants Served</c:v>
                </c:pt>
                <c:pt idx="1">
                  <c:v>Participants Began Education/Job Training</c:v>
                </c:pt>
                <c:pt idx="2">
                  <c:v>Total Entered Employment</c:v>
                </c:pt>
              </c:strCache>
            </c:strRef>
          </c:cat>
          <c:val>
            <c:numRef>
              <c:f>'YR2 Dashboard'!$AT$33:$AV$33</c:f>
              <c:numCache>
                <c:formatCode>#,##0</c:formatCode>
                <c:ptCount val="3"/>
                <c:pt idx="0">
                  <c:v>12557</c:v>
                </c:pt>
                <c:pt idx="1">
                  <c:v>9580</c:v>
                </c:pt>
                <c:pt idx="2">
                  <c:v>3686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0-4099-A640-FD8F398DADC9}"/>
            </c:ext>
          </c:extLst>
        </c:ser>
        <c:ser>
          <c:idx val="1"/>
          <c:order val="1"/>
          <c:tx>
            <c:strRef>
              <c:f>'YR2 Dashboard'!$AS$34</c:f>
              <c:strCache>
                <c:ptCount val="1"/>
                <c:pt idx="0">
                  <c:v>12.31.18 Benchmark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Dashboard'!$AT$32:$AV$32</c:f>
              <c:strCache>
                <c:ptCount val="3"/>
                <c:pt idx="0">
                  <c:v>Total Participants Served</c:v>
                </c:pt>
                <c:pt idx="1">
                  <c:v>Participants Began Education/Job Training</c:v>
                </c:pt>
                <c:pt idx="2">
                  <c:v>Total Entered Employment</c:v>
                </c:pt>
              </c:strCache>
            </c:strRef>
          </c:cat>
          <c:val>
            <c:numRef>
              <c:f>'YR2 Dashboard'!$AT$34:$AV$34</c:f>
              <c:numCache>
                <c:formatCode>#,##0</c:formatCode>
                <c:ptCount val="3"/>
                <c:pt idx="0">
                  <c:v>10072</c:v>
                </c:pt>
                <c:pt idx="1">
                  <c:v>8421</c:v>
                </c:pt>
                <c:pt idx="2">
                  <c:v>4790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0-4099-A640-FD8F398DADC9}"/>
            </c:ext>
          </c:extLst>
        </c:ser>
        <c:ser>
          <c:idx val="2"/>
          <c:order val="2"/>
          <c:tx>
            <c:strRef>
              <c:f>'YR2 Dashboard'!$AS$35</c:f>
              <c:strCache>
                <c:ptCount val="1"/>
                <c:pt idx="0">
                  <c:v>Total Target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Dashboard'!$AT$32:$AV$32</c:f>
              <c:strCache>
                <c:ptCount val="3"/>
                <c:pt idx="0">
                  <c:v>Total Participants Served</c:v>
                </c:pt>
                <c:pt idx="1">
                  <c:v>Participants Began Education/Job Training</c:v>
                </c:pt>
                <c:pt idx="2">
                  <c:v>Total Entered Employment</c:v>
                </c:pt>
              </c:strCache>
            </c:strRef>
          </c:cat>
          <c:val>
            <c:numRef>
              <c:f>'YR2 Dashboard'!$AT$35:$AV$35</c:f>
              <c:numCache>
                <c:formatCode>#,##0</c:formatCode>
                <c:ptCount val="3"/>
                <c:pt idx="0">
                  <c:v>21716</c:v>
                </c:pt>
                <c:pt idx="1">
                  <c:v>18222</c:v>
                </c:pt>
                <c:pt idx="2">
                  <c:v>11102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20-4099-A640-FD8F398DAD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2815536"/>
        <c:axId val="632829264"/>
      </c:barChart>
      <c:catAx>
        <c:axId val="63281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829264"/>
        <c:crosses val="autoZero"/>
        <c:auto val="1"/>
        <c:lblAlgn val="ctr"/>
        <c:lblOffset val="100"/>
        <c:noMultiLvlLbl val="0"/>
      </c:catAx>
      <c:valAx>
        <c:axId val="63282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815536"/>
        <c:crosses val="autoZero"/>
        <c:crossBetween val="between"/>
      </c:valAx>
      <c:spPr>
        <a:solidFill>
          <a:sysClr val="window" lastClr="FFFFFF"/>
        </a:solidFill>
        <a:ln>
          <a:solidFill>
            <a:sysClr val="window" lastClr="FFFFFF">
              <a:lumMod val="85000"/>
            </a:sys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APG Program Goals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'[MCL APG goals tracking summary.xlsx]Sheet1'!$A$7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'[MCL APG goals tracking summary.xlsx]Sheet1'!$B$3:$T$6</c:f>
              <c:strCache>
                <c:ptCount val="7"/>
                <c:pt idx="0">
                  <c:v>Participants Served </c:v>
                </c:pt>
                <c:pt idx="1">
                  <c:v>Trainee Enrolled into Education/Training Activities</c:v>
                </c:pt>
                <c:pt idx="2">
                  <c:v>Trainee Participants Completing Education/Training Activiites</c:v>
                </c:pt>
                <c:pt idx="3">
                  <c:v>Trainee Participants Who Complete Educ/Trng Activities and Receive Certificate</c:v>
                </c:pt>
                <c:pt idx="4">
                  <c:v>Trainees Complete Education/Training Activities and Obtain Employment </c:v>
                </c:pt>
                <c:pt idx="5">
                  <c:v>IWT Participants Enrolled info Education Activity</c:v>
                </c:pt>
                <c:pt idx="6">
                  <c:v>IWT Participants Completing Training Activity</c:v>
                </c:pt>
              </c:strCache>
            </c:strRef>
          </c:cat>
          <c:val>
            <c:numRef>
              <c:f>'[MCL APG goals tracking summary.xlsx]Sheet1'!$B$7:$T$7</c:f>
            </c:numRef>
          </c:val>
          <c:extLst>
            <c:ext xmlns:c16="http://schemas.microsoft.com/office/drawing/2014/chart" uri="{C3380CC4-5D6E-409C-BE32-E72D297353CC}">
              <c16:uniqueId val="{00000000-8281-49B8-B819-C3079E7CA6FF}"/>
            </c:ext>
          </c:extLst>
        </c:ser>
        <c:ser>
          <c:idx val="1"/>
          <c:order val="1"/>
          <c:tx>
            <c:strRef>
              <c:f>'[MCL APG goals tracking summary.xlsx]Sheet1'!$A$8</c:f>
              <c:strCache>
                <c:ptCount val="1"/>
                <c:pt idx="0">
                  <c:v>Current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81-49B8-B819-C3079E7CA6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81-49B8-B819-C3079E7CA6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81-49B8-B819-C3079E7CA6F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81-49B8-B819-C3079E7CA6F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81-49B8-B819-C3079E7CA6F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81-49B8-B819-C3079E7CA6F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81-49B8-B819-C3079E7CA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'[MCL APG goals tracking summary.xlsx]Sheet1'!$B$3:$T$6</c:f>
              <c:strCache>
                <c:ptCount val="7"/>
                <c:pt idx="0">
                  <c:v>Participants Served </c:v>
                </c:pt>
                <c:pt idx="1">
                  <c:v>Trainee Enrolled into Education/Training Activities</c:v>
                </c:pt>
                <c:pt idx="2">
                  <c:v>Trainee Participants Completing Education/Training Activiites</c:v>
                </c:pt>
                <c:pt idx="3">
                  <c:v>Trainee Participants Who Complete Educ/Trng Activities and Receive Certificate</c:v>
                </c:pt>
                <c:pt idx="4">
                  <c:v>Trainees Complete Education/Training Activities and Obtain Employment </c:v>
                </c:pt>
                <c:pt idx="5">
                  <c:v>IWT Participants Enrolled info Education Activity</c:v>
                </c:pt>
                <c:pt idx="6">
                  <c:v>IWT Participants Completing Training Activity</c:v>
                </c:pt>
              </c:strCache>
            </c:strRef>
          </c:cat>
          <c:val>
            <c:numRef>
              <c:f>'[MCL APG goals tracking summary.xlsx]Sheet1'!$B$8:$T$8</c:f>
              <c:numCache>
                <c:formatCode>General</c:formatCode>
                <c:ptCount val="8"/>
                <c:pt idx="0">
                  <c:v>1007</c:v>
                </c:pt>
                <c:pt idx="1">
                  <c:v>878</c:v>
                </c:pt>
                <c:pt idx="2">
                  <c:v>732</c:v>
                </c:pt>
                <c:pt idx="3" formatCode="_(* #,##0_);_(* \(#,##0\);_(* &quot;-&quot;??_);_(@_)">
                  <c:v>700</c:v>
                </c:pt>
                <c:pt idx="4" formatCode="_(* #,##0_);_(* \(#,##0\);_(* &quot;-&quot;??_);_(@_)">
                  <c:v>600</c:v>
                </c:pt>
                <c:pt idx="5">
                  <c:v>51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81-49B8-B819-C3079E7CA6FF}"/>
            </c:ext>
          </c:extLst>
        </c:ser>
        <c:ser>
          <c:idx val="2"/>
          <c:order val="2"/>
          <c:tx>
            <c:strRef>
              <c:f>'[MCL APG goals tracking summary.xlsx]Sheet1'!$A$9</c:f>
              <c:strCache>
                <c:ptCount val="1"/>
                <c:pt idx="0">
                  <c:v>Performance Outcomes Goal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'[MCL APG goals tracking summary.xlsx]Sheet1'!$B$3:$T$6</c:f>
              <c:strCache>
                <c:ptCount val="7"/>
                <c:pt idx="0">
                  <c:v>Participants Served </c:v>
                </c:pt>
                <c:pt idx="1">
                  <c:v>Trainee Enrolled into Education/Training Activities</c:v>
                </c:pt>
                <c:pt idx="2">
                  <c:v>Trainee Participants Completing Education/Training Activiites</c:v>
                </c:pt>
                <c:pt idx="3">
                  <c:v>Trainee Participants Who Complete Educ/Trng Activities and Receive Certificate</c:v>
                </c:pt>
                <c:pt idx="4">
                  <c:v>Trainees Complete Education/Training Activities and Obtain Employment </c:v>
                </c:pt>
                <c:pt idx="5">
                  <c:v>IWT Participants Enrolled info Education Activity</c:v>
                </c:pt>
                <c:pt idx="6">
                  <c:v>IWT Participants Completing Training Activity</c:v>
                </c:pt>
              </c:strCache>
            </c:strRef>
          </c:cat>
          <c:val>
            <c:numRef>
              <c:f>'[MCL APG goals tracking summary.xlsx]Sheet1'!$B$9:$T$9</c:f>
              <c:numCache>
                <c:formatCode>General</c:formatCode>
                <c:ptCount val="8"/>
                <c:pt idx="0">
                  <c:v>1124</c:v>
                </c:pt>
                <c:pt idx="1">
                  <c:v>1124</c:v>
                </c:pt>
                <c:pt idx="2">
                  <c:v>915</c:v>
                </c:pt>
                <c:pt idx="3">
                  <c:v>815</c:v>
                </c:pt>
                <c:pt idx="4">
                  <c:v>616</c:v>
                </c:pt>
                <c:pt idx="5">
                  <c:v>160</c:v>
                </c:pt>
                <c:pt idx="6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281-49B8-B819-C3079E7CA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7695552"/>
        <c:axId val="1897690656"/>
      </c:barChart>
      <c:catAx>
        <c:axId val="18976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690656"/>
        <c:crosses val="autoZero"/>
        <c:auto val="1"/>
        <c:lblAlgn val="ctr"/>
        <c:lblOffset val="100"/>
        <c:noMultiLvlLbl val="0"/>
      </c:catAx>
      <c:valAx>
        <c:axId val="189769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69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America's</a:t>
            </a:r>
            <a:r>
              <a:rPr lang="en-US" sz="2000" b="1" baseline="0" dirty="0"/>
              <a:t> Promise Grants - Participants Served Cumulative to Date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46542769616958"/>
          <c:y val="0.18880634004505656"/>
          <c:w val="0.89308735784311866"/>
          <c:h val="0.66244617189773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'YR2 Dashboard'!$L$34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093457943925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F3-4AA3-9BB5-4CCE4CF74DE5}"/>
                </c:ext>
              </c:extLst>
            </c:dLbl>
            <c:dLbl>
              <c:idx val="1"/>
              <c:layout>
                <c:manualLayout>
                  <c:x val="-2.3212589687541139E-3"/>
                  <c:y val="1.5406346933905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F3-4AA3-9BB5-4CCE4CF74DE5}"/>
                </c:ext>
              </c:extLst>
            </c:dLbl>
            <c:dLbl>
              <c:idx val="2"/>
              <c:layout>
                <c:manualLayout>
                  <c:x val="-1.4035087719298245E-3"/>
                  <c:y val="7.0093457943925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F3-4AA3-9BB5-4CCE4CF74D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Dashboard'!$K$35:$K$38</c:f>
              <c:strCache>
                <c:ptCount val="4"/>
                <c:pt idx="0">
                  <c:v>QTR 3.31.18</c:v>
                </c:pt>
                <c:pt idx="1">
                  <c:v>QTR 6.30.18</c:v>
                </c:pt>
                <c:pt idx="2">
                  <c:v>QTR 9.30.18</c:v>
                </c:pt>
                <c:pt idx="3">
                  <c:v>QTR 12.31.18</c:v>
                </c:pt>
              </c:strCache>
            </c:strRef>
          </c:cat>
          <c:val>
            <c:numRef>
              <c:f>'YR2 Dashboard'!$L$35:$L$38</c:f>
              <c:numCache>
                <c:formatCode>0</c:formatCode>
                <c:ptCount val="4"/>
                <c:pt idx="0">
                  <c:v>6483</c:v>
                </c:pt>
                <c:pt idx="1">
                  <c:v>8768</c:v>
                </c:pt>
                <c:pt idx="2">
                  <c:v>11021</c:v>
                </c:pt>
                <c:pt idx="3">
                  <c:v>12557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F3-4AA3-9BB5-4CCE4CF74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266976"/>
        <c:axId val="5332690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'YR2 Dashboard'!$N$34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'YR2 Dashboard'!$K$35:$K$38</c15:sqref>
                        </c15:formulaRef>
                      </c:ext>
                    </c:extLst>
                    <c:strCache>
                      <c:ptCount val="4"/>
                      <c:pt idx="0">
                        <c:v>QTR 3.31.18</c:v>
                      </c:pt>
                      <c:pt idx="1">
                        <c:v>QTR 6.30.18</c:v>
                      </c:pt>
                      <c:pt idx="2">
                        <c:v>QTR 9.30.18</c:v>
                      </c:pt>
                      <c:pt idx="3">
                        <c:v>QTR 12.31.18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'YR2 Dashboard'!$N$35:$N$38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BF3-4AA3-9BB5-4CCE4CF74DE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'YR2 Dashboard'!$M$34</c:f>
              <c:strCache>
                <c:ptCount val="1"/>
                <c:pt idx="0">
                  <c:v>12.31.18 Benchmark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F3-4AA3-9BB5-4CCE4CF74DE5}"/>
                </c:ext>
              </c:extLst>
            </c:dLbl>
            <c:dLbl>
              <c:idx val="1"/>
              <c:layout>
                <c:manualLayout>
                  <c:x val="7.4211415298591488E-2"/>
                  <c:y val="-2.015008351228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F3-4AA3-9BB5-4CCE4CF74D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F3-4AA3-9BB5-4CCE4CF74D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F3-4AA3-9BB5-4CCE4CF74D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Dashboard'!$K$35:$K$38</c:f>
              <c:strCache>
                <c:ptCount val="4"/>
                <c:pt idx="0">
                  <c:v>QTR 3.31.18</c:v>
                </c:pt>
                <c:pt idx="1">
                  <c:v>QTR 6.30.18</c:v>
                </c:pt>
                <c:pt idx="2">
                  <c:v>QTR 9.30.18</c:v>
                </c:pt>
                <c:pt idx="3">
                  <c:v>QTR 12.31.18</c:v>
                </c:pt>
              </c:strCache>
            </c:strRef>
          </c:cat>
          <c:val>
            <c:numRef>
              <c:f>'YR2 Dashboard'!$M$35:$M$38</c:f>
              <c:numCache>
                <c:formatCode>0</c:formatCode>
                <c:ptCount val="4"/>
                <c:pt idx="0">
                  <c:v>10072</c:v>
                </c:pt>
                <c:pt idx="1">
                  <c:v>10072</c:v>
                </c:pt>
                <c:pt idx="2">
                  <c:v>10072</c:v>
                </c:pt>
                <c:pt idx="3">
                  <c:v>10072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BF3-4AA3-9BB5-4CCE4CF74DE5}"/>
            </c:ext>
          </c:extLst>
        </c:ser>
        <c:ser>
          <c:idx val="3"/>
          <c:order val="3"/>
          <c:tx>
            <c:strRef>
              <c:f>'YR2 Dashboard'!$O$34</c:f>
              <c:strCache>
                <c:ptCount val="1"/>
                <c:pt idx="0">
                  <c:v>Total Target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F3-4AA3-9BB5-4CCE4CF74DE5}"/>
                </c:ext>
              </c:extLst>
            </c:dLbl>
            <c:dLbl>
              <c:idx val="1"/>
              <c:layout>
                <c:manualLayout>
                  <c:x val="6.9855540490387336E-2"/>
                  <c:y val="-1.9674302075876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F3-4AA3-9BB5-4CCE4CF74D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F3-4AA3-9BB5-4CCE4CF74D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F3-4AA3-9BB5-4CCE4CF74D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'YR2 Dashboard'!$K$35:$K$38</c:f>
              <c:strCache>
                <c:ptCount val="4"/>
                <c:pt idx="0">
                  <c:v>QTR 3.31.18</c:v>
                </c:pt>
                <c:pt idx="1">
                  <c:v>QTR 6.30.18</c:v>
                </c:pt>
                <c:pt idx="2">
                  <c:v>QTR 9.30.18</c:v>
                </c:pt>
                <c:pt idx="3">
                  <c:v>QTR 12.31.18</c:v>
                </c:pt>
              </c:strCache>
            </c:strRef>
          </c:cat>
          <c:val>
            <c:numRef>
              <c:f>'YR2 Dashboard'!$O$35:$O$38</c:f>
              <c:numCache>
                <c:formatCode>0</c:formatCode>
                <c:ptCount val="4"/>
                <c:pt idx="0">
                  <c:v>21716</c:v>
                </c:pt>
                <c:pt idx="1">
                  <c:v>21716</c:v>
                </c:pt>
                <c:pt idx="2">
                  <c:v>21716</c:v>
                </c:pt>
                <c:pt idx="3">
                  <c:v>21716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BF3-4AA3-9BB5-4CCE4CF74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266976"/>
        <c:axId val="533269056"/>
      </c:lineChart>
      <c:catAx>
        <c:axId val="5332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269056"/>
        <c:crosses val="autoZero"/>
        <c:auto val="1"/>
        <c:lblAlgn val="ctr"/>
        <c:lblOffset val="100"/>
        <c:noMultiLvlLbl val="0"/>
      </c:catAx>
      <c:valAx>
        <c:axId val="5332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2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America's</a:t>
            </a:r>
            <a:r>
              <a:rPr lang="en-US" sz="2000" b="1" baseline="0" dirty="0"/>
              <a:t> </a:t>
            </a:r>
            <a:r>
              <a:rPr lang="en-US" sz="2000" b="1" baseline="0" dirty="0">
                <a:solidFill>
                  <a:srgbClr val="595959"/>
                </a:solidFill>
              </a:rPr>
              <a:t>Promise </a:t>
            </a:r>
            <a:r>
              <a:rPr lang="en-US" sz="2000" b="1" baseline="0" dirty="0"/>
              <a:t>Grants - Participants Began Training Cumulative to Date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927154640294719E-2"/>
          <c:y val="0.20857575757575758"/>
          <c:w val="0.90411716066601577"/>
          <c:h val="0.6518079217370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'YR2 Dashboard'!$T$34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941492216854536E-3"/>
                  <c:y val="6.0606060606060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4B-4470-B598-040EB415150A}"/>
                </c:ext>
              </c:extLst>
            </c:dLbl>
            <c:dLbl>
              <c:idx val="1"/>
              <c:layout>
                <c:manualLayout>
                  <c:x val="-7.8725159624471452E-17"/>
                  <c:y val="1.515151515151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B-4470-B598-040EB415150A}"/>
                </c:ext>
              </c:extLst>
            </c:dLbl>
            <c:dLbl>
              <c:idx val="2"/>
              <c:layout>
                <c:manualLayout>
                  <c:x val="0"/>
                  <c:y val="1.5151515151515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4B-4470-B598-040EB4151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Dashboard'!$S$35:$S$38</c:f>
              <c:strCache>
                <c:ptCount val="4"/>
                <c:pt idx="0">
                  <c:v>QTR 3.31.18</c:v>
                </c:pt>
                <c:pt idx="1">
                  <c:v>QTR 6.30.18</c:v>
                </c:pt>
                <c:pt idx="2">
                  <c:v>QTR 9.30.18</c:v>
                </c:pt>
                <c:pt idx="3">
                  <c:v>QTR 12.31.18</c:v>
                </c:pt>
              </c:strCache>
            </c:strRef>
          </c:cat>
          <c:val>
            <c:numRef>
              <c:f>'YR2 Dashboard'!$T$35:$T$38</c:f>
              <c:numCache>
                <c:formatCode>#,##0</c:formatCode>
                <c:ptCount val="4"/>
                <c:pt idx="0">
                  <c:v>5129</c:v>
                </c:pt>
                <c:pt idx="1">
                  <c:v>6757</c:v>
                </c:pt>
                <c:pt idx="2">
                  <c:v>8547</c:v>
                </c:pt>
                <c:pt idx="3">
                  <c:v>9580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B-4470-B598-040EB4151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266976"/>
        <c:axId val="533269056"/>
      </c:barChart>
      <c:lineChart>
        <c:grouping val="standard"/>
        <c:varyColors val="0"/>
        <c:ser>
          <c:idx val="1"/>
          <c:order val="1"/>
          <c:tx>
            <c:strRef>
              <c:f>'YR2 Dashboard'!$U$34</c:f>
              <c:strCache>
                <c:ptCount val="1"/>
                <c:pt idx="0">
                  <c:v>12.31.18 Benchmark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4B-4470-B598-040EB415150A}"/>
                </c:ext>
              </c:extLst>
            </c:dLbl>
            <c:dLbl>
              <c:idx val="1"/>
              <c:layout>
                <c:manualLayout>
                  <c:x val="7.035956435609482E-2"/>
                  <c:y val="-2.424242424242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4B-4470-B598-040EB415150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B-4470-B598-040EB415150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4B-4470-B598-040EB4151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'YR2 Dashboard'!$S$35:$S$38</c:f>
              <c:strCache>
                <c:ptCount val="4"/>
                <c:pt idx="0">
                  <c:v>QTR 3.31.18</c:v>
                </c:pt>
                <c:pt idx="1">
                  <c:v>QTR 6.30.18</c:v>
                </c:pt>
                <c:pt idx="2">
                  <c:v>QTR 9.30.18</c:v>
                </c:pt>
                <c:pt idx="3">
                  <c:v>QTR 12.31.18</c:v>
                </c:pt>
              </c:strCache>
            </c:strRef>
          </c:cat>
          <c:val>
            <c:numRef>
              <c:f>'YR2 Dashboard'!$U$35:$U$38</c:f>
              <c:numCache>
                <c:formatCode>#,##0</c:formatCode>
                <c:ptCount val="4"/>
                <c:pt idx="0">
                  <c:v>8421</c:v>
                </c:pt>
                <c:pt idx="1">
                  <c:v>8421</c:v>
                </c:pt>
                <c:pt idx="2">
                  <c:v>8421</c:v>
                </c:pt>
                <c:pt idx="3">
                  <c:v>8421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F4B-4470-B598-040EB415150A}"/>
            </c:ext>
          </c:extLst>
        </c:ser>
        <c:ser>
          <c:idx val="2"/>
          <c:order val="2"/>
          <c:tx>
            <c:strRef>
              <c:f>'YR2 Dashboard'!$V$34</c:f>
              <c:strCache>
                <c:ptCount val="1"/>
                <c:pt idx="0">
                  <c:v>Total Target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4B-4470-B598-040EB415150A}"/>
                </c:ext>
              </c:extLst>
            </c:dLbl>
            <c:dLbl>
              <c:idx val="1"/>
              <c:layout>
                <c:manualLayout>
                  <c:x val="6.9664277443064873E-2"/>
                  <c:y val="-2.1212121212121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4B-4470-B598-040EB415150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4B-4470-B598-040EB415150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4B-4470-B598-040EB4151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Dashboard'!$S$35:$S$38</c:f>
              <c:strCache>
                <c:ptCount val="4"/>
                <c:pt idx="0">
                  <c:v>QTR 3.31.18</c:v>
                </c:pt>
                <c:pt idx="1">
                  <c:v>QTR 6.30.18</c:v>
                </c:pt>
                <c:pt idx="2">
                  <c:v>QTR 9.30.18</c:v>
                </c:pt>
                <c:pt idx="3">
                  <c:v>QTR 12.31.18</c:v>
                </c:pt>
              </c:strCache>
            </c:strRef>
          </c:cat>
          <c:val>
            <c:numRef>
              <c:f>'YR2 Dashboard'!$V$35:$V$38</c:f>
              <c:numCache>
                <c:formatCode>#,##0</c:formatCode>
                <c:ptCount val="4"/>
                <c:pt idx="0">
                  <c:v>18222</c:v>
                </c:pt>
                <c:pt idx="1">
                  <c:v>18222</c:v>
                </c:pt>
                <c:pt idx="2">
                  <c:v>18222</c:v>
                </c:pt>
                <c:pt idx="3">
                  <c:v>18222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F4B-4470-B598-040EB4151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266976"/>
        <c:axId val="533269056"/>
      </c:lineChart>
      <c:catAx>
        <c:axId val="5332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269056"/>
        <c:crosses val="autoZero"/>
        <c:auto val="1"/>
        <c:lblAlgn val="ctr"/>
        <c:lblOffset val="100"/>
        <c:noMultiLvlLbl val="0"/>
      </c:catAx>
      <c:valAx>
        <c:axId val="5332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2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595959"/>
                </a:solidFill>
              </a:rPr>
              <a:t>America's Promise Grantees </a:t>
            </a:r>
          </a:p>
          <a:p>
            <a:pPr>
              <a:defRPr sz="2000"/>
            </a:pPr>
            <a:r>
              <a:rPr lang="en-US" sz="2000" b="1" dirty="0">
                <a:solidFill>
                  <a:srgbClr val="595959"/>
                </a:solidFill>
              </a:rPr>
              <a:t>Special Populations Served vs Targets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9081448543022E-2"/>
          <c:y val="0.17159144893111639"/>
          <c:w val="0.90522501719599746"/>
          <c:h val="0.60925181264455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'YR2 Dashboard'!$AD$33</c:f>
              <c:strCache>
                <c:ptCount val="1"/>
                <c:pt idx="0">
                  <c:v>Population 1a (Unemployed and Underempolyed Participants)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Dashboard'!$AB$34:$AB$38</c:f>
              <c:strCache>
                <c:ptCount val="5"/>
                <c:pt idx="0">
                  <c:v>Quarter ending 12.31.17</c:v>
                </c:pt>
                <c:pt idx="1">
                  <c:v>Quarter ending 3.31.18</c:v>
                </c:pt>
                <c:pt idx="2">
                  <c:v>Quarter ending 6.30.18</c:v>
                </c:pt>
                <c:pt idx="3">
                  <c:v>Quarter ending 9.30.18</c:v>
                </c:pt>
                <c:pt idx="4">
                  <c:v>Quarter ending 12.31.18</c:v>
                </c:pt>
              </c:strCache>
            </c:strRef>
          </c:cat>
          <c:val>
            <c:numRef>
              <c:f>'YR2 Dashboard'!$AD$34:$AD$38</c:f>
              <c:numCache>
                <c:formatCode>#,##0</c:formatCode>
                <c:ptCount val="5"/>
                <c:pt idx="0">
                  <c:v>3025</c:v>
                </c:pt>
                <c:pt idx="1">
                  <c:v>5901</c:v>
                </c:pt>
                <c:pt idx="2">
                  <c:v>7691</c:v>
                </c:pt>
                <c:pt idx="3">
                  <c:v>9597</c:v>
                </c:pt>
                <c:pt idx="4" formatCode="0">
                  <c:v>10886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6-4BAB-9728-431F987B88CC}"/>
            </c:ext>
          </c:extLst>
        </c:ser>
        <c:ser>
          <c:idx val="2"/>
          <c:order val="2"/>
          <c:tx>
            <c:strRef>
              <c:f>'YR2 Dashboard'!$AF$33</c:f>
              <c:strCache>
                <c:ptCount val="1"/>
                <c:pt idx="0">
                  <c:v>Population 1b (Incumbent Worker Participants)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Dashboard'!$AB$34:$AB$38</c:f>
              <c:strCache>
                <c:ptCount val="5"/>
                <c:pt idx="0">
                  <c:v>Quarter ending 12.31.17</c:v>
                </c:pt>
                <c:pt idx="1">
                  <c:v>Quarter ending 3.31.18</c:v>
                </c:pt>
                <c:pt idx="2">
                  <c:v>Quarter ending 6.30.18</c:v>
                </c:pt>
                <c:pt idx="3">
                  <c:v>Quarter ending 9.30.18</c:v>
                </c:pt>
                <c:pt idx="4">
                  <c:v>Quarter ending 12.31.18</c:v>
                </c:pt>
              </c:strCache>
            </c:strRef>
          </c:cat>
          <c:val>
            <c:numRef>
              <c:f>'YR2 Dashboard'!$AF$34:$AF$38</c:f>
              <c:numCache>
                <c:formatCode>#,##0</c:formatCode>
                <c:ptCount val="5"/>
                <c:pt idx="0">
                  <c:v>227</c:v>
                </c:pt>
                <c:pt idx="1">
                  <c:v>578</c:v>
                </c:pt>
                <c:pt idx="2">
                  <c:v>882</c:v>
                </c:pt>
                <c:pt idx="3">
                  <c:v>1045</c:v>
                </c:pt>
                <c:pt idx="4" formatCode="0">
                  <c:v>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6-4BAB-9728-431F987B88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1906560"/>
        <c:axId val="451918208"/>
      </c:barChart>
      <c:lineChart>
        <c:grouping val="standard"/>
        <c:varyColors val="0"/>
        <c:ser>
          <c:idx val="1"/>
          <c:order val="1"/>
          <c:tx>
            <c:strRef>
              <c:f>'YR2 Dashboard'!$AE$33</c:f>
              <c:strCache>
                <c:ptCount val="1"/>
                <c:pt idx="0">
                  <c:v>Population 1a Total Target</c:v>
                </c:pt>
              </c:strCache>
            </c:strRef>
          </c:tx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96-4BAB-9728-431F987B88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96-4BAB-9728-431F987B88C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96-4BAB-9728-431F987B88C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96-4BAB-9728-431F987B8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Dashboard'!$AB$34:$AB$38</c:f>
              <c:strCache>
                <c:ptCount val="5"/>
                <c:pt idx="0">
                  <c:v>Quarter ending 12.31.17</c:v>
                </c:pt>
                <c:pt idx="1">
                  <c:v>Quarter ending 3.31.18</c:v>
                </c:pt>
                <c:pt idx="2">
                  <c:v>Quarter ending 6.30.18</c:v>
                </c:pt>
                <c:pt idx="3">
                  <c:v>Quarter ending 9.30.18</c:v>
                </c:pt>
                <c:pt idx="4">
                  <c:v>Quarter ending 12.31.18</c:v>
                </c:pt>
              </c:strCache>
            </c:strRef>
          </c:cat>
          <c:val>
            <c:numRef>
              <c:f>'YR2 Dashboard'!$AE$34:$AE$38</c:f>
              <c:numCache>
                <c:formatCode>#,##0</c:formatCode>
                <c:ptCount val="5"/>
                <c:pt idx="0">
                  <c:v>16467</c:v>
                </c:pt>
                <c:pt idx="1">
                  <c:v>16467</c:v>
                </c:pt>
                <c:pt idx="2">
                  <c:v>16467</c:v>
                </c:pt>
                <c:pt idx="3">
                  <c:v>16467</c:v>
                </c:pt>
                <c:pt idx="4">
                  <c:v>16467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96-4BAB-9728-431F987B88CC}"/>
            </c:ext>
          </c:extLst>
        </c:ser>
        <c:ser>
          <c:idx val="3"/>
          <c:order val="3"/>
          <c:tx>
            <c:strRef>
              <c:f>'YR2 Dashboard'!$AG$33</c:f>
              <c:strCache>
                <c:ptCount val="1"/>
                <c:pt idx="0">
                  <c:v>Population 1b Total Target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96-4BAB-9728-431F987B88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96-4BAB-9728-431F987B88C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96-4BAB-9728-431F987B88C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96-4BAB-9728-431F987B8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'YR2 Dashboard'!$AB$34:$AB$38</c:f>
              <c:strCache>
                <c:ptCount val="5"/>
                <c:pt idx="0">
                  <c:v>Quarter ending 12.31.17</c:v>
                </c:pt>
                <c:pt idx="1">
                  <c:v>Quarter ending 3.31.18</c:v>
                </c:pt>
                <c:pt idx="2">
                  <c:v>Quarter ending 6.30.18</c:v>
                </c:pt>
                <c:pt idx="3">
                  <c:v>Quarter ending 9.30.18</c:v>
                </c:pt>
                <c:pt idx="4">
                  <c:v>Quarter ending 12.31.18</c:v>
                </c:pt>
              </c:strCache>
            </c:strRef>
          </c:cat>
          <c:val>
            <c:numRef>
              <c:f>'YR2 Dashboard'!$AG$34:$AG$38</c:f>
              <c:numCache>
                <c:formatCode>#,##0</c:formatCode>
                <c:ptCount val="5"/>
                <c:pt idx="0">
                  <c:v>5311</c:v>
                </c:pt>
                <c:pt idx="1">
                  <c:v>5311</c:v>
                </c:pt>
                <c:pt idx="2">
                  <c:v>5311</c:v>
                </c:pt>
                <c:pt idx="3">
                  <c:v>5311</c:v>
                </c:pt>
                <c:pt idx="4">
                  <c:v>5311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396-4BAB-9728-431F987B88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1906560"/>
        <c:axId val="451918208"/>
      </c:lineChart>
      <c:catAx>
        <c:axId val="4519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918208"/>
        <c:crosses val="autoZero"/>
        <c:auto val="1"/>
        <c:lblAlgn val="ctr"/>
        <c:lblOffset val="100"/>
        <c:noMultiLvlLbl val="0"/>
      </c:catAx>
      <c:valAx>
        <c:axId val="45191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90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298870036928773E-3"/>
          <c:y val="0.8886744250805092"/>
          <c:w val="0.9941701129963072"/>
          <c:h val="9.7418931075464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America's Promise</a:t>
            </a:r>
            <a:r>
              <a:rPr lang="en-US" sz="2000" b="1" baseline="0" dirty="0"/>
              <a:t> Racial Demographic </a:t>
            </a:r>
            <a:r>
              <a:rPr lang="en-US" sz="2000" b="1" dirty="0"/>
              <a:t>Training and</a:t>
            </a:r>
            <a:r>
              <a:rPr lang="en-US" sz="2000" b="1" baseline="0" dirty="0"/>
              <a:t> </a:t>
            </a:r>
            <a:r>
              <a:rPr lang="en-US" sz="2000" b="1" dirty="0"/>
              <a:t>Completion Outcomes Q. 12.31.18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Race!$B$3</c:f>
              <c:strCache>
                <c:ptCount val="1"/>
                <c:pt idx="0">
                  <c:v>Completed Training Outcome (N=4,225)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72910662824206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E9-4700-880B-2BFAD978ABE2}"/>
                </c:ext>
              </c:extLst>
            </c:dLbl>
            <c:dLbl>
              <c:idx val="1"/>
              <c:layout>
                <c:manualLayout>
                  <c:x val="0"/>
                  <c:y val="1.440922190201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E9-4700-880B-2BFAD978ABE2}"/>
                </c:ext>
              </c:extLst>
            </c:dLbl>
            <c:dLbl>
              <c:idx val="2"/>
              <c:layout>
                <c:manualLayout>
                  <c:x val="0"/>
                  <c:y val="5.7636887608068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E9-4700-880B-2BFAD978ABE2}"/>
                </c:ext>
              </c:extLst>
            </c:dLbl>
            <c:dLbl>
              <c:idx val="3"/>
              <c:layout>
                <c:manualLayout>
                  <c:x val="0"/>
                  <c:y val="-1.9223273107108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9-4700-880B-2BFAD978ABE2}"/>
                </c:ext>
              </c:extLst>
            </c:dLbl>
            <c:dLbl>
              <c:idx val="4"/>
              <c:layout>
                <c:manualLayout>
                  <c:x val="0"/>
                  <c:y val="-3.05607056474988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E9-4700-880B-2BFAD978A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Race!$A$4:$A$9</c:f>
              <c:strCache>
                <c:ptCount val="6"/>
                <c:pt idx="0">
                  <c:v>Hispanic (N=1,869)</c:v>
                </c:pt>
                <c:pt idx="1">
                  <c:v>American Indian (N=246)</c:v>
                </c:pt>
                <c:pt idx="2">
                  <c:v>Asian (N= 735)</c:v>
                </c:pt>
                <c:pt idx="3">
                  <c:v>Black (N= 3,312)</c:v>
                </c:pt>
                <c:pt idx="4">
                  <c:v>Native Hawaiian / Other Pacific Islander (N= 88 )  </c:v>
                </c:pt>
                <c:pt idx="5">
                  <c:v>White (N= 6,500)</c:v>
                </c:pt>
              </c:strCache>
            </c:strRef>
          </c:cat>
          <c:val>
            <c:numRef>
              <c:f>Race!$B$4:$B$9</c:f>
              <c:numCache>
                <c:formatCode>0%</c:formatCode>
                <c:ptCount val="6"/>
                <c:pt idx="0">
                  <c:v>0.24</c:v>
                </c:pt>
                <c:pt idx="1">
                  <c:v>0.25</c:v>
                </c:pt>
                <c:pt idx="2">
                  <c:v>0.23</c:v>
                </c:pt>
                <c:pt idx="3">
                  <c:v>0.31</c:v>
                </c:pt>
                <c:pt idx="4">
                  <c:v>0.3</c:v>
                </c:pt>
                <c:pt idx="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3-42E1-A67E-A953E7AED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7590032"/>
        <c:axId val="687591696"/>
      </c:barChart>
      <c:lineChart>
        <c:grouping val="standard"/>
        <c:varyColors val="0"/>
        <c:ser>
          <c:idx val="1"/>
          <c:order val="1"/>
          <c:tx>
            <c:strRef>
              <c:f>Race!$C$3</c:f>
              <c:strCache>
                <c:ptCount val="1"/>
                <c:pt idx="0">
                  <c:v>All Participants Completion (N=12,558)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93-42E1-A67E-A953E7AED2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93-42E1-A67E-A953E7AED2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93-42E1-A67E-A953E7AED2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93-42E1-A67E-A953E7AED2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93-42E1-A67E-A953E7AED2E5}"/>
                </c:ext>
              </c:extLst>
            </c:dLbl>
            <c:dLbl>
              <c:idx val="5"/>
              <c:layout>
                <c:manualLayout>
                  <c:x val="1.223362069691564E-2"/>
                  <c:y val="9.716580816445879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93-42E1-A67E-A953E7AED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Race!$A$4:$A$9</c:f>
              <c:strCache>
                <c:ptCount val="6"/>
                <c:pt idx="0">
                  <c:v>Hispanic (N=1,869)</c:v>
                </c:pt>
                <c:pt idx="1">
                  <c:v>American Indian (N=246)</c:v>
                </c:pt>
                <c:pt idx="2">
                  <c:v>Asian (N= 735)</c:v>
                </c:pt>
                <c:pt idx="3">
                  <c:v>Black (N= 3,312)</c:v>
                </c:pt>
                <c:pt idx="4">
                  <c:v>Native Hawaiian / Other Pacific Islander (N= 88 )  </c:v>
                </c:pt>
                <c:pt idx="5">
                  <c:v>White (N= 6,500)</c:v>
                </c:pt>
              </c:strCache>
            </c:strRef>
          </c:cat>
          <c:val>
            <c:numRef>
              <c:f>Race!$C$4:$C$9</c:f>
              <c:numCache>
                <c:formatCode>0%</c:formatCode>
                <c:ptCount val="6"/>
                <c:pt idx="0">
                  <c:v>0.34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  <c:pt idx="4">
                  <c:v>0.34</c:v>
                </c:pt>
                <c:pt idx="5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093-42E1-A67E-A953E7AED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590032"/>
        <c:axId val="687591696"/>
      </c:lineChart>
      <c:catAx>
        <c:axId val="6875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91696"/>
        <c:crosses val="autoZero"/>
        <c:auto val="1"/>
        <c:lblAlgn val="ctr"/>
        <c:lblOffset val="100"/>
        <c:noMultiLvlLbl val="0"/>
      </c:catAx>
      <c:valAx>
        <c:axId val="6875916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9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 dirty="0">
                <a:effectLst/>
              </a:rPr>
              <a:t>America's Promise </a:t>
            </a:r>
            <a:r>
              <a:rPr lang="en-US" sz="2000" b="1" dirty="0"/>
              <a:t>Veterans Training and Completion Outcomes Q. 12.31.18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Veterans!$B$3</c:f>
              <c:strCache>
                <c:ptCount val="1"/>
                <c:pt idx="0">
                  <c:v>Completed Training (N=4,225)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5964876266552673E-3"/>
                  <c:y val="-2.5597200835234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D-4D7C-A5FB-238909CA0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Veterans!$A$4:$A$7</c:f>
              <c:strCache>
                <c:ptCount val="4"/>
                <c:pt idx="0">
                  <c:v>Not Veteran (N=10,679)</c:v>
                </c:pt>
                <c:pt idx="1">
                  <c:v>Yes &lt;=180 (N=69)</c:v>
                </c:pt>
                <c:pt idx="2">
                  <c:v>Eligible Veteran (N=476)</c:v>
                </c:pt>
                <c:pt idx="3">
                  <c:v>Other Eligible Veterans (N=29)</c:v>
                </c:pt>
              </c:strCache>
            </c:strRef>
          </c:cat>
          <c:val>
            <c:numRef>
              <c:f>Veterans!$B$4:$B$7</c:f>
              <c:numCache>
                <c:formatCode>0%</c:formatCode>
                <c:ptCount val="4"/>
                <c:pt idx="0">
                  <c:v>0.37</c:v>
                </c:pt>
                <c:pt idx="1">
                  <c:v>0.3</c:v>
                </c:pt>
                <c:pt idx="2">
                  <c:v>0.4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4-495F-BAC2-B4759461E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7590032"/>
        <c:axId val="687591696"/>
      </c:barChart>
      <c:lineChart>
        <c:grouping val="standard"/>
        <c:varyColors val="0"/>
        <c:ser>
          <c:idx val="1"/>
          <c:order val="1"/>
          <c:tx>
            <c:strRef>
              <c:f>Veterans!$C$3</c:f>
              <c:strCache>
                <c:ptCount val="1"/>
                <c:pt idx="0">
                  <c:v>All Participants (N=12,558)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54-495F-BAC2-B4759461E3A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54-495F-BAC2-B4759461E3A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54-495F-BAC2-B4759461E3AB}"/>
                </c:ext>
              </c:extLst>
            </c:dLbl>
            <c:dLbl>
              <c:idx val="3"/>
              <c:layout>
                <c:manualLayout>
                  <c:x val="2.7140289653138434E-2"/>
                  <c:y val="-2.5597200835235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D-4D7C-A5FB-238909CA0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Veterans!$A$4:$A$7</c:f>
              <c:strCache>
                <c:ptCount val="4"/>
                <c:pt idx="0">
                  <c:v>Not Veteran (N=10,679)</c:v>
                </c:pt>
                <c:pt idx="1">
                  <c:v>Yes &lt;=180 (N=69)</c:v>
                </c:pt>
                <c:pt idx="2">
                  <c:v>Eligible Veteran (N=476)</c:v>
                </c:pt>
                <c:pt idx="3">
                  <c:v>Other Eligible Veterans (N=29)</c:v>
                </c:pt>
              </c:strCache>
            </c:strRef>
          </c:cat>
          <c:val>
            <c:numRef>
              <c:f>Veterans!$C$4:$C$7</c:f>
              <c:numCache>
                <c:formatCode>0%</c:formatCode>
                <c:ptCount val="4"/>
                <c:pt idx="0">
                  <c:v>0.34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54-495F-BAC2-B4759461E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590032"/>
        <c:axId val="687591696"/>
      </c:lineChart>
      <c:catAx>
        <c:axId val="6875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91696"/>
        <c:crosses val="autoZero"/>
        <c:auto val="1"/>
        <c:lblAlgn val="ctr"/>
        <c:lblOffset val="100"/>
        <c:noMultiLvlLbl val="0"/>
      </c:catAx>
      <c:valAx>
        <c:axId val="68759169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9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effectLst/>
              </a:rPr>
              <a:t>America's Promise </a:t>
            </a:r>
            <a:r>
              <a:rPr lang="en-US" sz="1800" b="1" dirty="0"/>
              <a:t>Education Level Training and Completion Outcomes Q. 12.31.18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'Education Level'!$B$3</c:f>
              <c:strCache>
                <c:ptCount val="1"/>
                <c:pt idx="0">
                  <c:v>Completed Training (N=4,225)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'Education Level'!$A$4:$A$11</c:f>
              <c:strCache>
                <c:ptCount val="8"/>
                <c:pt idx="0">
                  <c:v>No Education Level Completed (N=520)</c:v>
                </c:pt>
                <c:pt idx="1">
                  <c:v>Attained Secondary Diploma (N=4,988)</c:v>
                </c:pt>
                <c:pt idx="2">
                  <c:v>Attained a secondary school equivalency (N=1,013)</c:v>
                </c:pt>
                <c:pt idx="3">
                  <c:v>Completed one of more years of postsecondary education (N=2,205)</c:v>
                </c:pt>
                <c:pt idx="4">
                  <c:v>Attained a postsecondary technical or vocational certificate (non-degree) (N=618)</c:v>
                </c:pt>
                <c:pt idx="5">
                  <c:v>Attained an Associate's degree (N=1,121)</c:v>
                </c:pt>
                <c:pt idx="6">
                  <c:v>Attained a Bachelor's degree (N=1,609)</c:v>
                </c:pt>
                <c:pt idx="7">
                  <c:v>Attained a degree beyond a Bachelor's degree (N=448)</c:v>
                </c:pt>
              </c:strCache>
            </c:strRef>
          </c:cat>
          <c:val>
            <c:numRef>
              <c:f>'Education Level'!$B$4:$B$11</c:f>
              <c:numCache>
                <c:formatCode>0%</c:formatCode>
                <c:ptCount val="8"/>
                <c:pt idx="0">
                  <c:v>0.23</c:v>
                </c:pt>
                <c:pt idx="1">
                  <c:v>0.35</c:v>
                </c:pt>
                <c:pt idx="2">
                  <c:v>0.35</c:v>
                </c:pt>
                <c:pt idx="3">
                  <c:v>0.35</c:v>
                </c:pt>
                <c:pt idx="4">
                  <c:v>0.42</c:v>
                </c:pt>
                <c:pt idx="5">
                  <c:v>0.34</c:v>
                </c:pt>
                <c:pt idx="6">
                  <c:v>0.31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8-40F2-BD5D-92A740DDB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7590032"/>
        <c:axId val="687591696"/>
      </c:barChart>
      <c:lineChart>
        <c:grouping val="standard"/>
        <c:varyColors val="0"/>
        <c:ser>
          <c:idx val="1"/>
          <c:order val="1"/>
          <c:tx>
            <c:strRef>
              <c:f>'Education Level'!$C$3</c:f>
              <c:strCache>
                <c:ptCount val="1"/>
                <c:pt idx="0">
                  <c:v>All Participants (N=12,558)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18-40F2-BD5D-92A740DDB4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18-40F2-BD5D-92A740DDB4A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18-40F2-BD5D-92A740DDB4A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18-40F2-BD5D-92A740DDB4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18-40F2-BD5D-92A740DDB4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18-40F2-BD5D-92A740DDB4A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18-40F2-BD5D-92A740DDB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'Education Level'!$A$4:$A$11</c:f>
              <c:strCache>
                <c:ptCount val="8"/>
                <c:pt idx="0">
                  <c:v>No Education Level Completed (N=520)</c:v>
                </c:pt>
                <c:pt idx="1">
                  <c:v>Attained Secondary Diploma (N=4,988)</c:v>
                </c:pt>
                <c:pt idx="2">
                  <c:v>Attained a secondary school equivalency (N=1,013)</c:v>
                </c:pt>
                <c:pt idx="3">
                  <c:v>Completed one of more years of postsecondary education (N=2,205)</c:v>
                </c:pt>
                <c:pt idx="4">
                  <c:v>Attained a postsecondary technical or vocational certificate (non-degree) (N=618)</c:v>
                </c:pt>
                <c:pt idx="5">
                  <c:v>Attained an Associate's degree (N=1,121)</c:v>
                </c:pt>
                <c:pt idx="6">
                  <c:v>Attained a Bachelor's degree (N=1,609)</c:v>
                </c:pt>
                <c:pt idx="7">
                  <c:v>Attained a degree beyond a Bachelor's degree (N=448)</c:v>
                </c:pt>
              </c:strCache>
            </c:strRef>
          </c:cat>
          <c:val>
            <c:numRef>
              <c:f>'Education Level'!$C$4:$C$11</c:f>
              <c:numCache>
                <c:formatCode>0%</c:formatCode>
                <c:ptCount val="8"/>
                <c:pt idx="0">
                  <c:v>0.34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  <c:pt idx="4">
                  <c:v>0.34</c:v>
                </c:pt>
                <c:pt idx="5">
                  <c:v>0.34</c:v>
                </c:pt>
                <c:pt idx="6">
                  <c:v>0.34</c:v>
                </c:pt>
                <c:pt idx="7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18-40F2-BD5D-92A740DDB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590032"/>
        <c:axId val="687591696"/>
      </c:lineChart>
      <c:catAx>
        <c:axId val="6875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91696"/>
        <c:crosses val="autoZero"/>
        <c:auto val="1"/>
        <c:lblAlgn val="ctr"/>
        <c:lblOffset val="100"/>
        <c:noMultiLvlLbl val="0"/>
      </c:catAx>
      <c:valAx>
        <c:axId val="687591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9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 dirty="0">
                <a:effectLst/>
              </a:rPr>
              <a:t>America's Promise </a:t>
            </a:r>
            <a:r>
              <a:rPr lang="en-US" sz="2000" b="1" baseline="0" dirty="0"/>
              <a:t>Employment Demographic </a:t>
            </a:r>
            <a:r>
              <a:rPr lang="en-US" sz="2000" b="1" dirty="0"/>
              <a:t>Training and Completion Outcomes Q. 12.31.18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030407055318791E-2"/>
          <c:y val="0.15613832853025936"/>
          <c:w val="0.92661876617150829"/>
          <c:h val="0.71108534343869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'Employment Status'!$B$3</c:f>
              <c:strCache>
                <c:ptCount val="1"/>
                <c:pt idx="0">
                  <c:v>Completed Training (N=4,225)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Status'!$A$4:$A$6</c:f>
              <c:strCache>
                <c:ptCount val="3"/>
                <c:pt idx="0">
                  <c:v>Unemployed (N=6,749)</c:v>
                </c:pt>
                <c:pt idx="1">
                  <c:v>Underemployed (N=4,069)</c:v>
                </c:pt>
                <c:pt idx="2">
                  <c:v>Incumbent (N=1,121)</c:v>
                </c:pt>
              </c:strCache>
            </c:strRef>
          </c:cat>
          <c:val>
            <c:numRef>
              <c:f>'Employment Status'!$B$4:$B$6</c:f>
              <c:numCache>
                <c:formatCode>0%</c:formatCode>
                <c:ptCount val="3"/>
                <c:pt idx="0">
                  <c:v>0.37</c:v>
                </c:pt>
                <c:pt idx="1">
                  <c:v>0.37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5-4702-8778-189E5A68B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7590032"/>
        <c:axId val="687591696"/>
      </c:barChart>
      <c:lineChart>
        <c:grouping val="standard"/>
        <c:varyColors val="0"/>
        <c:ser>
          <c:idx val="1"/>
          <c:order val="1"/>
          <c:tx>
            <c:strRef>
              <c:f>'Employment Status'!$C$3</c:f>
              <c:strCache>
                <c:ptCount val="1"/>
                <c:pt idx="0">
                  <c:v>All Participants (N=12,558)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15-4702-8778-189E5A68BC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15-4702-8778-189E5A68B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Status'!$A$4:$A$6</c:f>
              <c:strCache>
                <c:ptCount val="3"/>
                <c:pt idx="0">
                  <c:v>Unemployed (N=6,749)</c:v>
                </c:pt>
                <c:pt idx="1">
                  <c:v>Underemployed (N=4,069)</c:v>
                </c:pt>
                <c:pt idx="2">
                  <c:v>Incumbent (N=1,121)</c:v>
                </c:pt>
              </c:strCache>
            </c:strRef>
          </c:cat>
          <c:val>
            <c:numRef>
              <c:f>'Employment Status'!$C$4:$C$6</c:f>
              <c:numCache>
                <c:formatCode>0%</c:formatCode>
                <c:ptCount val="3"/>
                <c:pt idx="0">
                  <c:v>0.34</c:v>
                </c:pt>
                <c:pt idx="1">
                  <c:v>0.34</c:v>
                </c:pt>
                <c:pt idx="2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15-4702-8778-189E5A68B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590032"/>
        <c:axId val="687591696"/>
      </c:lineChart>
      <c:catAx>
        <c:axId val="6875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91696"/>
        <c:crosses val="autoZero"/>
        <c:auto val="1"/>
        <c:lblAlgn val="ctr"/>
        <c:lblOffset val="100"/>
        <c:noMultiLvlLbl val="0"/>
      </c:catAx>
      <c:valAx>
        <c:axId val="6875916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9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America's Promise Training Service 1 </a:t>
            </a:r>
          </a:p>
          <a:p>
            <a:pPr>
              <a:defRPr sz="2000" b="1"/>
            </a:pPr>
            <a:r>
              <a:rPr lang="en-US" sz="2000" b="1" dirty="0"/>
              <a:t>Outcomes by Gender</a:t>
            </a:r>
            <a:r>
              <a:rPr lang="en-US" sz="2000" b="1" baseline="0" dirty="0"/>
              <a:t> Q. 12.31.18 </a:t>
            </a:r>
            <a:r>
              <a:rPr lang="en-US" sz="2000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069660411996883E-2"/>
          <c:y val="0.17957726323596993"/>
          <c:w val="0.9211760004414854"/>
          <c:h val="0.60394599998387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'Sex- Training '!$B$3</c:f>
              <c:strCache>
                <c:ptCount val="1"/>
                <c:pt idx="0">
                  <c:v>Male (N=5,550  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78946287996562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7E-4AA3-A67C-EF2B265C54D2}"/>
                </c:ext>
              </c:extLst>
            </c:dLbl>
            <c:dLbl>
              <c:idx val="3"/>
              <c:layout>
                <c:manualLayout>
                  <c:x val="-6.3859505066208352E-3"/>
                  <c:y val="-7.0521296064883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7E-4AA3-A67C-EF2B265C54D2}"/>
                </c:ext>
              </c:extLst>
            </c:dLbl>
            <c:dLbl>
              <c:idx val="4"/>
              <c:layout>
                <c:manualLayout>
                  <c:x val="-1.5964876266553259E-3"/>
                  <c:y val="-5.1194401670469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7E-4AA3-A67C-EF2B265C54D2}"/>
                </c:ext>
              </c:extLst>
            </c:dLbl>
            <c:dLbl>
              <c:idx val="5"/>
              <c:layout>
                <c:manualLayout>
                  <c:x val="-1.59648762665532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7E-4AA3-A67C-EF2B265C5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'Sex- Training '!$A$4:$A$9</c:f>
              <c:strCache>
                <c:ptCount val="6"/>
                <c:pt idx="0">
                  <c:v>No Training Service (N=440)</c:v>
                </c:pt>
                <c:pt idx="1">
                  <c:v>On The Job Training (N=236)</c:v>
                </c:pt>
                <c:pt idx="2">
                  <c:v>Skills Upgrading (N=2,755)</c:v>
                </c:pt>
                <c:pt idx="3">
                  <c:v>Customized Training (N=874)</c:v>
                </c:pt>
                <c:pt idx="4">
                  <c:v>Occupational Skills Training (N=5,594)</c:v>
                </c:pt>
                <c:pt idx="5">
                  <c:v>Registered Apprenticeship (N=140)</c:v>
                </c:pt>
              </c:strCache>
            </c:strRef>
          </c:cat>
          <c:val>
            <c:numRef>
              <c:f>'Sex- Training '!$B$4:$B$9</c:f>
              <c:numCache>
                <c:formatCode>0%</c:formatCode>
                <c:ptCount val="6"/>
                <c:pt idx="0">
                  <c:v>0.03</c:v>
                </c:pt>
                <c:pt idx="1">
                  <c:v>0.03</c:v>
                </c:pt>
                <c:pt idx="2">
                  <c:v>0.27</c:v>
                </c:pt>
                <c:pt idx="3">
                  <c:v>0.08</c:v>
                </c:pt>
                <c:pt idx="4">
                  <c:v>0.57999999999999996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5-4D49-B5C3-8F71C37401AD}"/>
            </c:ext>
          </c:extLst>
        </c:ser>
        <c:ser>
          <c:idx val="1"/>
          <c:order val="1"/>
          <c:tx>
            <c:strRef>
              <c:f>'Sex- Training '!$C$3</c:f>
              <c:strCache>
                <c:ptCount val="1"/>
                <c:pt idx="0">
                  <c:v>Female (N=4,429)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'Sex- Training '!$A$4:$A$9</c:f>
              <c:strCache>
                <c:ptCount val="6"/>
                <c:pt idx="0">
                  <c:v>No Training Service (N=440)</c:v>
                </c:pt>
                <c:pt idx="1">
                  <c:v>On The Job Training (N=236)</c:v>
                </c:pt>
                <c:pt idx="2">
                  <c:v>Skills Upgrading (N=2,755)</c:v>
                </c:pt>
                <c:pt idx="3">
                  <c:v>Customized Training (N=874)</c:v>
                </c:pt>
                <c:pt idx="4">
                  <c:v>Occupational Skills Training (N=5,594)</c:v>
                </c:pt>
                <c:pt idx="5">
                  <c:v>Registered Apprenticeship (N=140)</c:v>
                </c:pt>
              </c:strCache>
            </c:strRef>
          </c:cat>
          <c:val>
            <c:numRef>
              <c:f>'Sex- Training '!$C$4:$C$9</c:f>
              <c:numCache>
                <c:formatCode>0%</c:formatCode>
                <c:ptCount val="6"/>
                <c:pt idx="0">
                  <c:v>0.06</c:v>
                </c:pt>
                <c:pt idx="1">
                  <c:v>0.02</c:v>
                </c:pt>
                <c:pt idx="2">
                  <c:v>0.28000000000000003</c:v>
                </c:pt>
                <c:pt idx="3">
                  <c:v>0.1</c:v>
                </c:pt>
                <c:pt idx="4">
                  <c:v>0.53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5-4D49-B5C3-8F71C37401AD}"/>
            </c:ext>
          </c:extLst>
        </c:ser>
        <c:ser>
          <c:idx val="2"/>
          <c:order val="2"/>
          <c:tx>
            <c:strRef>
              <c:f>'Sex- Training '!$D$3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'Sex- Training '!$A$4:$A$9</c:f>
              <c:strCache>
                <c:ptCount val="6"/>
                <c:pt idx="0">
                  <c:v>No Training Service (N=440)</c:v>
                </c:pt>
                <c:pt idx="1">
                  <c:v>On The Job Training (N=236)</c:v>
                </c:pt>
                <c:pt idx="2">
                  <c:v>Skills Upgrading (N=2,755)</c:v>
                </c:pt>
                <c:pt idx="3">
                  <c:v>Customized Training (N=874)</c:v>
                </c:pt>
                <c:pt idx="4">
                  <c:v>Occupational Skills Training (N=5,594)</c:v>
                </c:pt>
                <c:pt idx="5">
                  <c:v>Registered Apprenticeship (N=140)</c:v>
                </c:pt>
              </c:strCache>
            </c:strRef>
          </c:cat>
          <c:val>
            <c:numRef>
              <c:f>'Sex- Training '!$D$4:$D$9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6675-4D49-B5C3-8F71C3740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7590032"/>
        <c:axId val="687591696"/>
      </c:barChart>
      <c:lineChart>
        <c:grouping val="standard"/>
        <c:varyColors val="0"/>
        <c:ser>
          <c:idx val="3"/>
          <c:order val="3"/>
          <c:tx>
            <c:strRef>
              <c:f>'Sex- Training '!$E$3</c:f>
              <c:strCache>
                <c:ptCount val="1"/>
                <c:pt idx="0">
                  <c:v>All Participants (N=12,558)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543802026483355E-2"/>
                  <c:y val="-6.3400576368876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7E-4AA3-A67C-EF2B265C54D2}"/>
                </c:ext>
              </c:extLst>
            </c:dLbl>
            <c:dLbl>
              <c:idx val="1"/>
              <c:layout>
                <c:manualLayout>
                  <c:x val="-2.3947314399828133E-2"/>
                  <c:y val="-2.305475504322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7E-4AA3-A67C-EF2B265C54D2}"/>
                </c:ext>
              </c:extLst>
            </c:dLbl>
            <c:dLbl>
              <c:idx val="2"/>
              <c:layout>
                <c:manualLayout>
                  <c:x val="-1.9157851519862507E-2"/>
                  <c:y val="-3.746397694524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7E-4AA3-A67C-EF2B265C54D2}"/>
                </c:ext>
              </c:extLst>
            </c:dLbl>
            <c:dLbl>
              <c:idx val="3"/>
              <c:layout>
                <c:manualLayout>
                  <c:x val="-2.3947314399828133E-2"/>
                  <c:y val="-4.6109510086455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7E-4AA3-A67C-EF2B265C54D2}"/>
                </c:ext>
              </c:extLst>
            </c:dLbl>
            <c:dLbl>
              <c:idx val="4"/>
              <c:layout>
                <c:manualLayout>
                  <c:x val="-1.7561363893207296E-2"/>
                  <c:y val="-2.2105702330756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7E-4AA3-A67C-EF2B265C54D2}"/>
                </c:ext>
              </c:extLst>
            </c:dLbl>
            <c:dLbl>
              <c:idx val="5"/>
              <c:layout>
                <c:manualLayout>
                  <c:x val="-1.5964876266552089E-2"/>
                  <c:y val="-3.4582221433926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7E-4AA3-A67C-EF2B265C5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'Sex- Training '!$A$4:$A$9</c:f>
              <c:strCache>
                <c:ptCount val="6"/>
                <c:pt idx="0">
                  <c:v>No Training Service (N=440)</c:v>
                </c:pt>
                <c:pt idx="1">
                  <c:v>On The Job Training (N=236)</c:v>
                </c:pt>
                <c:pt idx="2">
                  <c:v>Skills Upgrading (N=2,755)</c:v>
                </c:pt>
                <c:pt idx="3">
                  <c:v>Customized Training (N=874)</c:v>
                </c:pt>
                <c:pt idx="4">
                  <c:v>Occupational Skills Training (N=5,594)</c:v>
                </c:pt>
                <c:pt idx="5">
                  <c:v>Registered Apprenticeship (N=140)</c:v>
                </c:pt>
              </c:strCache>
            </c:strRef>
          </c:cat>
          <c:val>
            <c:numRef>
              <c:f>'Sex- Training '!$E$4:$E$9</c:f>
              <c:numCache>
                <c:formatCode>0%</c:formatCode>
                <c:ptCount val="6"/>
                <c:pt idx="0">
                  <c:v>0.04</c:v>
                </c:pt>
                <c:pt idx="1">
                  <c:v>0.02</c:v>
                </c:pt>
                <c:pt idx="2">
                  <c:v>0.27</c:v>
                </c:pt>
                <c:pt idx="3">
                  <c:v>0.09</c:v>
                </c:pt>
                <c:pt idx="4">
                  <c:v>0.56000000000000005</c:v>
                </c:pt>
                <c:pt idx="5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75-4D49-B5C3-8F71C3740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590032"/>
        <c:axId val="687591696"/>
      </c:lineChart>
      <c:catAx>
        <c:axId val="6875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91696"/>
        <c:crosses val="autoZero"/>
        <c:auto val="1"/>
        <c:lblAlgn val="ctr"/>
        <c:lblOffset val="100"/>
        <c:noMultiLvlLbl val="0"/>
      </c:catAx>
      <c:valAx>
        <c:axId val="6875916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9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D622DB-1ACA-4210-BBD0-EC1DB59F8DC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851B82-37CD-42E2-8D74-04952807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03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23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6B74F-99FB-4706-9934-05AAE97AF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2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3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8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5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1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3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54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844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4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0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35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7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6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831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9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9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03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43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50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21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65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0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21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47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2688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1:notes"/>
          <p:cNvSpPr txBox="1">
            <a:spLocks noGrp="1"/>
          </p:cNvSpPr>
          <p:nvPr>
            <p:ph type="body" idx="1"/>
          </p:nvPr>
        </p:nvSpPr>
        <p:spPr>
          <a:xfrm>
            <a:off x="717917" y="4554671"/>
            <a:ext cx="5743335" cy="372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73" tIns="47536" rIns="95073" bIns="47536" anchor="t" anchorCtr="0">
            <a:noAutofit/>
          </a:bodyPr>
          <a:lstStyle/>
          <a:p>
            <a:endParaRPr dirty="0"/>
          </a:p>
        </p:txBody>
      </p:sp>
      <p:sp>
        <p:nvSpPr>
          <p:cNvPr id="412" name="Google Shape;412;p1:notes"/>
          <p:cNvSpPr txBox="1">
            <a:spLocks noGrp="1"/>
          </p:cNvSpPr>
          <p:nvPr>
            <p:ph type="sldNum" idx="12"/>
          </p:nvPr>
        </p:nvSpPr>
        <p:spPr>
          <a:xfrm>
            <a:off x="4066535" y="8989397"/>
            <a:ext cx="3110973" cy="47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73" tIns="47536" rIns="95073" bIns="47536" anchor="b" anchorCtr="0">
            <a:noAutofit/>
          </a:bodyPr>
          <a:lstStyle/>
          <a:p>
            <a:fld id="{00000000-1234-1234-1234-123412341234}" type="slidenum">
              <a:rPr lang="en-US"/>
              <a:p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9027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6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72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79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079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562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0DB0D2C8-4E9D-4ABA-936B-5E500A1B423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43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0237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4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7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B74F-99FB-4706-9934-05AAE97AFB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7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75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7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2974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6" r:id="rId22"/>
    <p:sldLayoutId id="2147483707" r:id="rId23"/>
    <p:sldLayoutId id="2147483708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s://h1bskillstraining.workforcegps.org/resources/2018/01/09/20/16/H-1B_Training_Activities_and_Outcomes_Diagram&amp;data=02|01|Dudley.Timmy.T@dol.gov|6f8745dc073c40c8580e08d69033692f|75a6305472044e0c9126adab971d4aca|0|0|636854947822923170&amp;sdata=myogIjhXRr2JlBV3aDQ33FjiLFAa/ii5V7JlrY2kFdM%3D&amp;reserved=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h1bskillstraining.workforcegps.org/resources/2018/10/04/14/44/WIOA-Primary-Indicators-of-Performance-E-Learning-Modules" TargetMode="External"/><Relationship Id="rId3" Type="http://schemas.openxmlformats.org/officeDocument/2006/relationships/hyperlink" Target="https://h1bskillstraining.workforcegps.org/resources/2017/06/06/14/32/Amended_ETA-9712_DOL_PIRL_for_H-1B_Grants" TargetMode="External"/><Relationship Id="rId7" Type="http://schemas.openxmlformats.org/officeDocument/2006/relationships/hyperlink" Target="https://h1bskillstraining.workforcegps.org/resources/2018/02/08/22/22/H-1B_WIPS_TIP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1bskillstraining.workforcegps.org/resources/2018/01/09/20/16/H-1B_Training_Activities_and_Outcomes_Diagram" TargetMode="External"/><Relationship Id="rId5" Type="http://schemas.openxmlformats.org/officeDocument/2006/relationships/hyperlink" Target="https://h1bskillstraining.workforcegps.org/resources/2017/06/23/16/31/H-1B-Performance-TA-Sample-Case-Management-and-Data-File" TargetMode="External"/><Relationship Id="rId4" Type="http://schemas.openxmlformats.org/officeDocument/2006/relationships/hyperlink" Target="https://h1bskillstraining.workforcegps.org/resources/2017/07/07/12/48/H-1B_Grants_Performance_Reporting_Handbook_-_WIPS_Reporting_Guidance" TargetMode="External"/><Relationship Id="rId9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AmericasPromise@dol.gov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And it’s </a:t>
            </a:r>
            <a:r>
              <a:rPr lang="en-US" b="1" i="1" u="sng" dirty="0"/>
              <a:t>OK</a:t>
            </a:r>
            <a:r>
              <a:rPr lang="en-US" b="1" dirty="0"/>
              <a:t> to Ask For Directions!</a:t>
            </a:r>
            <a:endParaRPr lang="en-US" dirty="0"/>
          </a:p>
          <a:p>
            <a:pPr marL="457200" indent="-457200">
              <a:lnSpc>
                <a:spcPct val="150000"/>
              </a:lnSpc>
            </a:pPr>
            <a:r>
              <a:rPr lang="en-US" dirty="0"/>
              <a:t>What should you already know?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/>
              <a:t>What are your target outcomes?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/>
              <a:t>How is your performance to date?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/>
              <a:t>What else do you need to know?</a:t>
            </a:r>
          </a:p>
        </p:txBody>
      </p:sp>
      <p:pic>
        <p:nvPicPr>
          <p:cNvPr id="1028" name="Picture 4" descr="C:\Users\Harlins.Angel.Y\AppData\Local\Microsoft\Windows\Temporary Internet Files\Content.IE5\R0UQ1JN2\Direction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22" y="3544772"/>
            <a:ext cx="2173667" cy="186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1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4" y="2118732"/>
            <a:ext cx="7364627" cy="42597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We review our performance data…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(Select which answer is most applicable)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Every day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Every other week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Every month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Quarterly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Never</a:t>
            </a:r>
          </a:p>
        </p:txBody>
      </p:sp>
    </p:spTree>
    <p:extLst>
      <p:ext uri="{BB962C8B-B14F-4D97-AF65-F5344CB8AC3E}">
        <p14:creationId xmlns:p14="http://schemas.microsoft.com/office/powerpoint/2010/main" val="214275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4" y="2118733"/>
            <a:ext cx="7364627" cy="40137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Do you use any tools to review and analyze your data? </a:t>
            </a:r>
            <a:r>
              <a:rPr lang="en-US" sz="2000" dirty="0"/>
              <a:t>(Select which answer is most applicable)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Yes, we use a proprietary tool customized to meet our needs.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Yes, we use an Excel spreadsheet, and it works just fine.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No, I’d like some help in tailoring something to meet our needs. </a:t>
            </a:r>
          </a:p>
        </p:txBody>
      </p:sp>
    </p:spTree>
    <p:extLst>
      <p:ext uri="{BB962C8B-B14F-4D97-AF65-F5344CB8AC3E}">
        <p14:creationId xmlns:p14="http://schemas.microsoft.com/office/powerpoint/2010/main" val="170021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America’s Promise Grants</a:t>
            </a:r>
            <a:br>
              <a:rPr lang="en-US" dirty="0"/>
            </a:br>
            <a:r>
              <a:rPr lang="en-US" dirty="0"/>
              <a:t>Performance To Date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r>
              <a:rPr lang="en-US" dirty="0"/>
              <a:t>Cumulative Grant to Date Outcomes for the </a:t>
            </a:r>
          </a:p>
          <a:p>
            <a:r>
              <a:rPr lang="en-US" dirty="0"/>
              <a:t>Quarter Ending December 31,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1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163923"/>
            <a:ext cx="8691153" cy="1051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Participants: </a:t>
            </a:r>
            <a:br>
              <a:rPr lang="en-US" dirty="0"/>
            </a:br>
            <a:r>
              <a:rPr lang="en-US" dirty="0"/>
              <a:t>National Aggregate Totals Q 12.31.18</a:t>
            </a:r>
            <a:endParaRPr lang="en-US" sz="3600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570252"/>
              </p:ext>
            </p:extLst>
          </p:nvPr>
        </p:nvGraphicFramePr>
        <p:xfrm>
          <a:off x="505319" y="1427130"/>
          <a:ext cx="8078611" cy="464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333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163923"/>
            <a:ext cx="8691153" cy="1051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Participants Served Over Time</a:t>
            </a:r>
            <a:endParaRPr lang="en-US" sz="3600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450765"/>
              </p:ext>
            </p:extLst>
          </p:nvPr>
        </p:nvGraphicFramePr>
        <p:xfrm>
          <a:off x="974951" y="1311728"/>
          <a:ext cx="7368268" cy="471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639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163923"/>
            <a:ext cx="8691153" cy="1051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Participants Began Training Over Time</a:t>
            </a:r>
            <a:endParaRPr lang="en-US" sz="3600" i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343909"/>
              </p:ext>
            </p:extLst>
          </p:nvPr>
        </p:nvGraphicFramePr>
        <p:xfrm>
          <a:off x="903513" y="1355270"/>
          <a:ext cx="7511143" cy="4708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287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163923"/>
            <a:ext cx="8691153" cy="1051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Special Populations Served vs Targets</a:t>
            </a:r>
            <a:endParaRPr lang="en-US" sz="3600" i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447407"/>
              </p:ext>
            </p:extLst>
          </p:nvPr>
        </p:nvGraphicFramePr>
        <p:xfrm>
          <a:off x="487134" y="1215483"/>
          <a:ext cx="8343901" cy="498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3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2438" y="163513"/>
            <a:ext cx="8691562" cy="4191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400" dirty="0"/>
              <a:t>America’s Promise Year 2 Targets: Participants Served</a:t>
            </a:r>
            <a:endParaRPr lang="en-US" sz="24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53550"/>
              </p:ext>
            </p:extLst>
          </p:nvPr>
        </p:nvGraphicFramePr>
        <p:xfrm>
          <a:off x="783963" y="760066"/>
          <a:ext cx="7376064" cy="5991778"/>
        </p:xfrm>
        <a:graphic>
          <a:graphicData uri="http://schemas.openxmlformats.org/drawingml/2006/table">
            <a:tbl>
              <a:tblPr/>
              <a:tblGrid>
                <a:gridCol w="5934890">
                  <a:extLst>
                    <a:ext uri="{9D8B030D-6E8A-4147-A177-3AD203B41FA5}">
                      <a16:colId xmlns:a16="http://schemas.microsoft.com/office/drawing/2014/main" val="255847727"/>
                    </a:ext>
                  </a:extLst>
                </a:gridCol>
                <a:gridCol w="1441174">
                  <a:extLst>
                    <a:ext uri="{9D8B030D-6E8A-4147-A177-3AD203B41FA5}">
                      <a16:colId xmlns:a16="http://schemas.microsoft.com/office/drawing/2014/main" val="871730045"/>
                    </a:ext>
                  </a:extLst>
                </a:gridCol>
              </a:tblGrid>
              <a:tr h="4823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Grantee Name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</a:t>
                      </a:r>
                    </a:p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40408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Memphis Alliance for a Competitive Workforce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117188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Delaware Technical Community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2653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Montgomery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227030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Florida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College at Jacksonville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55709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Brevard Workforce Development Board, Inc.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161905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University of Alabama at Birmingham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5539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Southeast Michigan Community Alliance (SEMCA)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660962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Alamo Community College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44772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 Milwaukee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577456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 Alliance of South Central Kansas, Inc.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24907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Springfield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545058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Illinois Manufacturing Excellence Center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944449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Worksystems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455018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River Mount Rogers Workforce Investment Area Consortium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380782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Wyoming Community College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610874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Virginia Higher Education Policy Commission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310494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Rhode Island Department of Labor and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157282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Way of Central Iowa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45801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RFCUNY on behalf of CUNY OAA-CEWP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35070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Tecumseh Area Partnership, Inc. d/b/a Region 4 Workforce Board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557426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Rapids Community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507217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Monroe Community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68467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MiraCosta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Community College District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0250"/>
                  </a:ext>
                </a:extLst>
              </a:tr>
              <a:tr h="251653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Grant Programs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593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65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After reviewing this performance data, I am 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(Select which answer is most applicable)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Not surprised. I knew exactly where we are to meeting our target outcomes.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Surprised! I didn’t know where we stood on these outcome measures.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Not sure…I need more information.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7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217"/>
            <a:ext cx="7955280" cy="1051560"/>
          </a:xfrm>
        </p:spPr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472598" cy="46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/>
              <a:t>Polling Question # 1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Let’s get to know who is on the call today. Using the poll, select the role that you play in your H-1B America’s Promise grant.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this grant initiative I am the: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b="1" dirty="0"/>
              <a:t>Authorized Representative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b="1" dirty="0"/>
              <a:t>Program Director/Manager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b="1" dirty="0"/>
              <a:t>IT/Data Manager or staff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b="1" dirty="0"/>
              <a:t>Training Partner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b="1" dirty="0"/>
              <a:t>Employer Partner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b="1" dirty="0"/>
              <a:t>Service Provider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b="1" dirty="0"/>
              <a:t>Other </a:t>
            </a:r>
            <a:r>
              <a:rPr lang="en-US" sz="1800" dirty="0"/>
              <a:t>(case manager, job developer or employment specialist)</a:t>
            </a:r>
          </a:p>
        </p:txBody>
      </p:sp>
    </p:spTree>
    <p:extLst>
      <p:ext uri="{BB962C8B-B14F-4D97-AF65-F5344CB8AC3E}">
        <p14:creationId xmlns:p14="http://schemas.microsoft.com/office/powerpoint/2010/main" val="193304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21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163923"/>
            <a:ext cx="8691153" cy="1051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Completed Training:</a:t>
            </a:r>
            <a:br>
              <a:rPr lang="en-US" dirty="0"/>
            </a:br>
            <a:r>
              <a:rPr lang="en-US" dirty="0"/>
              <a:t>by Race</a:t>
            </a:r>
            <a:endParaRPr lang="en-US" sz="36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0100"/>
              </p:ext>
            </p:extLst>
          </p:nvPr>
        </p:nvGraphicFramePr>
        <p:xfrm>
          <a:off x="313509" y="1215483"/>
          <a:ext cx="8323057" cy="501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47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163923"/>
            <a:ext cx="8691153" cy="1051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Completed Training: </a:t>
            </a:r>
            <a:br>
              <a:rPr lang="en-US" dirty="0"/>
            </a:br>
            <a:r>
              <a:rPr lang="en-US" dirty="0"/>
              <a:t>Veterans</a:t>
            </a:r>
            <a:endParaRPr lang="en-US" sz="3600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492895"/>
              </p:ext>
            </p:extLst>
          </p:nvPr>
        </p:nvGraphicFramePr>
        <p:xfrm>
          <a:off x="628650" y="1215483"/>
          <a:ext cx="7954963" cy="496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256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163923"/>
            <a:ext cx="8691153" cy="1051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Completed Training: </a:t>
            </a:r>
            <a:br>
              <a:rPr lang="en-US" dirty="0"/>
            </a:br>
            <a:r>
              <a:rPr lang="en-US" dirty="0"/>
              <a:t>Education Levels</a:t>
            </a:r>
            <a:endParaRPr lang="en-US" sz="36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000075"/>
              </p:ext>
            </p:extLst>
          </p:nvPr>
        </p:nvGraphicFramePr>
        <p:xfrm>
          <a:off x="313509" y="1215483"/>
          <a:ext cx="8574517" cy="506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2886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163923"/>
            <a:ext cx="8691153" cy="1051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Completed Training:</a:t>
            </a:r>
            <a:br>
              <a:rPr lang="en-US" dirty="0"/>
            </a:br>
            <a:r>
              <a:rPr lang="en-US" dirty="0"/>
              <a:t>Employment Type</a:t>
            </a:r>
            <a:endParaRPr lang="en-US" sz="3600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968641"/>
              </p:ext>
            </p:extLst>
          </p:nvPr>
        </p:nvGraphicFramePr>
        <p:xfrm>
          <a:off x="313510" y="1215483"/>
          <a:ext cx="8270104" cy="496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398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163923"/>
            <a:ext cx="8691153" cy="1051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Training Service</a:t>
            </a:r>
            <a:endParaRPr lang="en-US" sz="3600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899651"/>
              </p:ext>
            </p:extLst>
          </p:nvPr>
        </p:nvGraphicFramePr>
        <p:xfrm>
          <a:off x="628650" y="1215483"/>
          <a:ext cx="7954963" cy="496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90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219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212580" cy="625474"/>
          </a:xfrm>
        </p:spPr>
        <p:txBody>
          <a:bodyPr/>
          <a:lstStyle/>
          <a:p>
            <a:pPr algn="ctr"/>
            <a:r>
              <a:rPr lang="en-US" dirty="0"/>
              <a:t>Performance Data Progress Indicator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57300"/>
            <a:ext cx="8114030" cy="4978399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Using spreadsheet software, including MS Excel and others, you can track your progress towards outcomes targets, and/or internally set targets.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600" dirty="0"/>
          </a:p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The following resource is </a:t>
            </a:r>
            <a:r>
              <a:rPr lang="en-US" sz="2600"/>
              <a:t>a simple </a:t>
            </a:r>
            <a:r>
              <a:rPr lang="en-US" sz="2600" dirty="0"/>
              <a:t>example of a performance data indicator tool that can help you track progress, and inform data-driven decision-making.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99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73458"/>
            <a:ext cx="9245600" cy="4980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Enter outcomes targets and results to date…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1501"/>
            <a:ext cx="6916615" cy="58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5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49500" y="-12700"/>
            <a:ext cx="6781800" cy="5742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…and see your performance data visualized.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b="2246"/>
          <a:stretch/>
        </p:blipFill>
        <p:spPr>
          <a:xfrm>
            <a:off x="0" y="561543"/>
            <a:ext cx="9144000" cy="58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9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17275"/>
            <a:ext cx="7772400" cy="2387600"/>
          </a:xfrm>
        </p:spPr>
        <p:txBody>
          <a:bodyPr>
            <a:noAutofit/>
          </a:bodyPr>
          <a:lstStyle/>
          <a:p>
            <a:r>
              <a:rPr lang="en-US" sz="4000" dirty="0"/>
              <a:t>Data-Driven Decision Making: Using Data for Strategic Planning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America’s Promise Grants</a:t>
            </a:r>
          </a:p>
          <a:p>
            <a:r>
              <a:rPr lang="en-US" dirty="0"/>
              <a:t>April 24, 2019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2" y="1717275"/>
            <a:ext cx="7402095" cy="6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Performance FAQs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770615"/>
            <a:ext cx="7731579" cy="4238299"/>
          </a:xfrm>
        </p:spPr>
        <p:txBody>
          <a:bodyPr>
            <a:normAutofit/>
          </a:bodyPr>
          <a:lstStyle/>
          <a:p>
            <a:r>
              <a:rPr lang="en-US" sz="3300" dirty="0"/>
              <a:t>Participants Served vs Participants who Began Training</a:t>
            </a:r>
          </a:p>
          <a:p>
            <a:r>
              <a:rPr lang="en-US" sz="3300" dirty="0"/>
              <a:t>Recording Grant Funded Services</a:t>
            </a:r>
          </a:p>
          <a:p>
            <a:r>
              <a:rPr lang="en-US" sz="3300" dirty="0"/>
              <a:t>Reporting Participants exiting the H-1B program</a:t>
            </a:r>
          </a:p>
          <a:p>
            <a:r>
              <a:rPr lang="en-US" sz="3300" dirty="0"/>
              <a:t>Reporting Credentials and Measurable Skill Gains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98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6118"/>
            <a:ext cx="7955280" cy="7694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Reporting Program Completion, Credential Outcomes and Employment Outcomes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925552"/>
            <a:ext cx="8640207" cy="56202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PIRL 1813:</a:t>
            </a:r>
            <a:r>
              <a:rPr lang="en-US" sz="2000" dirty="0"/>
              <a:t> Date Completed, During Program Participation, an Education or Training Program Leading to a Recognized Postsecondary Credential or Employment (WIOA)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Report the date an H-1B participant completes the </a:t>
            </a:r>
            <a:r>
              <a:rPr lang="en-US" sz="1600" u="sng" dirty="0"/>
              <a:t>final</a:t>
            </a:r>
            <a:r>
              <a:rPr lang="en-US" sz="1600" dirty="0"/>
              <a:t> training they participated in during the grant.  The data  element does </a:t>
            </a:r>
            <a:r>
              <a:rPr lang="en-US" sz="1600" u="sng" dirty="0"/>
              <a:t>not</a:t>
            </a:r>
            <a:r>
              <a:rPr lang="en-US" sz="1600" dirty="0"/>
              <a:t> reflect either that a participant has successfully received a recognized postsecondary credential, or employment.  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Credential attainment</a:t>
            </a:r>
            <a:r>
              <a:rPr lang="en-US" sz="2000" dirty="0"/>
              <a:t> is captured by </a:t>
            </a:r>
            <a:r>
              <a:rPr lang="en-US" sz="2000" b="1" dirty="0"/>
              <a:t>PIRL 1800, 1802 and 1804</a:t>
            </a:r>
            <a:r>
              <a:rPr lang="en-US" sz="2000" dirty="0"/>
              <a:t> “Type of Recognized Credential (WIOA),” and </a:t>
            </a:r>
            <a:r>
              <a:rPr lang="en-US" sz="2000" b="1" dirty="0"/>
              <a:t>PIRL 1801, 1803, 1805 </a:t>
            </a:r>
            <a:r>
              <a:rPr lang="en-US" sz="2000" dirty="0"/>
              <a:t>“Date Attained Recognized Credential (WIOA)”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Employment</a:t>
            </a:r>
            <a:r>
              <a:rPr lang="en-US" sz="2000" dirty="0"/>
              <a:t>  is captured in PIRL 2118 “Date Entered Employment (Discretionary Grants)” and PIRL 2126 “Entered Training-Related Employment”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Refer the </a:t>
            </a:r>
            <a:r>
              <a:rPr lang="en-US" sz="2000" u="sng" dirty="0">
                <a:hlinkClick r:id="rId3"/>
              </a:rPr>
              <a:t>H-1B Training Activities and Outcomes Diagram</a:t>
            </a:r>
            <a:r>
              <a:rPr lang="en-US" sz="2000" dirty="0"/>
              <a:t> for guidance</a:t>
            </a:r>
          </a:p>
        </p:txBody>
      </p:sp>
    </p:spTree>
    <p:extLst>
      <p:ext uri="{BB962C8B-B14F-4D97-AF65-F5344CB8AC3E}">
        <p14:creationId xmlns:p14="http://schemas.microsoft.com/office/powerpoint/2010/main" val="140761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Grantee Profile</a:t>
            </a:r>
            <a:br>
              <a:rPr lang="en-US" dirty="0"/>
            </a:br>
            <a:r>
              <a:rPr lang="en-US" dirty="0"/>
              <a:t>Region 4 Workforce Board</a:t>
            </a:r>
            <a:br>
              <a:rPr lang="en-US" dirty="0"/>
            </a:br>
            <a:r>
              <a:rPr lang="en-US" dirty="0"/>
              <a:t>Lafayette, Indiana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43" y="4248566"/>
            <a:ext cx="3987130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73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28787"/>
          </a:xfrm>
        </p:spPr>
        <p:txBody>
          <a:bodyPr/>
          <a:lstStyle/>
          <a:p>
            <a:r>
              <a:rPr lang="en-US" dirty="0"/>
              <a:t>Cohort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" y="1351722"/>
            <a:ext cx="8821352" cy="48458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9198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18848"/>
          </a:xfrm>
        </p:spPr>
        <p:txBody>
          <a:bodyPr/>
          <a:lstStyle/>
          <a:p>
            <a:r>
              <a:rPr lang="en-US" dirty="0"/>
              <a:t>Goals Tracking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1940"/>
          <a:stretch/>
        </p:blipFill>
        <p:spPr>
          <a:xfrm>
            <a:off x="139666" y="1061140"/>
            <a:ext cx="8823926" cy="52180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754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589031"/>
          </a:xfrm>
        </p:spPr>
        <p:txBody>
          <a:bodyPr/>
          <a:lstStyle/>
          <a:p>
            <a:r>
              <a:rPr lang="en-US" dirty="0"/>
              <a:t>Goals Tracking Summary Chart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957350"/>
              </p:ext>
            </p:extLst>
          </p:nvPr>
        </p:nvGraphicFramePr>
        <p:xfrm>
          <a:off x="373380" y="954157"/>
          <a:ext cx="8465820" cy="522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8456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559213"/>
          </a:xfrm>
        </p:spPr>
        <p:txBody>
          <a:bodyPr/>
          <a:lstStyle/>
          <a:p>
            <a:r>
              <a:rPr lang="en-US" dirty="0"/>
              <a:t>Goals Tracking with Budget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8" y="1003714"/>
            <a:ext cx="8662524" cy="52732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409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77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3"/>
          <p:cNvSpPr txBox="1">
            <a:spLocks noGrp="1"/>
          </p:cNvSpPr>
          <p:nvPr>
            <p:ph type="title"/>
          </p:nvPr>
        </p:nvSpPr>
        <p:spPr>
          <a:xfrm>
            <a:off x="623888" y="842964"/>
            <a:ext cx="786384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3F49"/>
              </a:buClr>
              <a:buSzPts val="4800"/>
              <a:buFont typeface="Arial"/>
              <a:buNone/>
            </a:pPr>
            <a:r>
              <a:rPr lang="en-US"/>
              <a:t>Performance Data for Evaluation Purposes 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4111433"/>
            <a:ext cx="3222271" cy="985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808" y="3937833"/>
            <a:ext cx="3860620" cy="10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1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3000" b="1" dirty="0">
                <a:latin typeface="Calibri" panose="020F0502020204030204" pitchFamily="34" charset="0"/>
              </a:rPr>
              <a:t>Implementation study</a:t>
            </a:r>
          </a:p>
          <a:p>
            <a:pPr marL="713232"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100" b="1" dirty="0">
                <a:latin typeface="Calibri" panose="020F0502020204030204" pitchFamily="34" charset="0"/>
              </a:rPr>
              <a:t>How were regional partnerships developed and maintained?</a:t>
            </a:r>
          </a:p>
          <a:p>
            <a:pPr marL="713232"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100" b="1" dirty="0">
                <a:latin typeface="Calibri" panose="020F0502020204030204" pitchFamily="34" charset="0"/>
              </a:rPr>
              <a:t>What are the types and combinations of services and approaches provided? How were they implemented?</a:t>
            </a:r>
          </a:p>
          <a:p>
            <a:pPr marL="713232"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100" b="1" dirty="0">
                <a:latin typeface="Calibri" panose="020F0502020204030204" pitchFamily="34" charset="0"/>
              </a:rPr>
              <a:t>What are the characteristics of those served?</a:t>
            </a:r>
          </a:p>
          <a:p>
            <a:pPr marL="713232"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100" b="1" dirty="0">
                <a:latin typeface="Calibri" panose="020F0502020204030204" pitchFamily="34" charset="0"/>
              </a:rPr>
              <a:t>What is the community context of America’s Promise grantees?</a:t>
            </a:r>
          </a:p>
          <a:p>
            <a:pPr marL="713232"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endParaRPr lang="en-US" sz="2100" b="1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000" b="1" dirty="0">
                <a:latin typeface="Calibri" panose="020F0502020204030204" pitchFamily="34" charset="0"/>
              </a:rPr>
              <a:t>Impact study</a:t>
            </a:r>
          </a:p>
          <a:p>
            <a:pPr marL="713232"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100" b="1" dirty="0">
                <a:latin typeface="Calibri" panose="020F0502020204030204" pitchFamily="34" charset="0"/>
              </a:rPr>
              <a:t>What effect did America’s Promise have on education, training, and skill development? On labor market outcomes?</a:t>
            </a:r>
          </a:p>
          <a:p>
            <a:pPr marL="713232"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100" b="1" dirty="0">
                <a:latin typeface="Calibri" panose="020F0502020204030204" pitchFamily="34" charset="0"/>
              </a:rPr>
              <a:t>Did effects vary by participant characteristics or program components?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alibri" panose="020F0502020204030204" pitchFamily="34" charset="0"/>
              </a:rPr>
              <a:t>America’s Promise Evaluation</a:t>
            </a:r>
          </a:p>
        </p:txBody>
      </p:sp>
    </p:spTree>
    <p:extLst>
      <p:ext uri="{BB962C8B-B14F-4D97-AF65-F5344CB8AC3E}">
        <p14:creationId xmlns:p14="http://schemas.microsoft.com/office/powerpoint/2010/main" val="32379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0999" y="2483662"/>
            <a:ext cx="4581526" cy="181820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Gregory Scheib</a:t>
            </a:r>
          </a:p>
          <a:p>
            <a:pPr>
              <a:spcBef>
                <a:spcPts val="0"/>
              </a:spcBef>
            </a:pPr>
            <a:r>
              <a:rPr lang="en-US" sz="2000" b="0" i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    America’s Promise, Program Lead</a:t>
            </a:r>
          </a:p>
          <a:p>
            <a:pPr>
              <a:spcBef>
                <a:spcPts val="0"/>
              </a:spcBef>
            </a:pPr>
            <a:r>
              <a:rPr lang="en-US" sz="2000" b="0" i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en-US" sz="20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U.S Department of Labor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6232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alibri" panose="020F0502020204030204" pitchFamily="34" charset="0"/>
              </a:rPr>
              <a:t>Data collection activities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7200" y="1419468"/>
            <a:ext cx="7772400" cy="4752731"/>
            <a:chOff x="2032000" y="917525"/>
            <a:chExt cx="9421092" cy="521538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121702" y="3079795"/>
              <a:ext cx="10758" cy="1818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54609" y="3138427"/>
              <a:ext cx="10758" cy="1818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032000" y="917525"/>
              <a:ext cx="9421092" cy="5215383"/>
              <a:chOff x="2032000" y="917525"/>
              <a:chExt cx="9421092" cy="521538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032000" y="4931171"/>
                <a:ext cx="9421092" cy="1201737"/>
              </a:xfrm>
              <a:custGeom>
                <a:avLst/>
                <a:gdLst>
                  <a:gd name="connsiteX0" fmla="*/ 0 w 8128000"/>
                  <a:gd name="connsiteY0" fmla="*/ 120174 h 1201737"/>
                  <a:gd name="connsiteX1" fmla="*/ 120174 w 8128000"/>
                  <a:gd name="connsiteY1" fmla="*/ 0 h 1201737"/>
                  <a:gd name="connsiteX2" fmla="*/ 8007826 w 8128000"/>
                  <a:gd name="connsiteY2" fmla="*/ 0 h 1201737"/>
                  <a:gd name="connsiteX3" fmla="*/ 8128000 w 8128000"/>
                  <a:gd name="connsiteY3" fmla="*/ 120174 h 1201737"/>
                  <a:gd name="connsiteX4" fmla="*/ 8128000 w 8128000"/>
                  <a:gd name="connsiteY4" fmla="*/ 1081563 h 1201737"/>
                  <a:gd name="connsiteX5" fmla="*/ 8007826 w 8128000"/>
                  <a:gd name="connsiteY5" fmla="*/ 1201737 h 1201737"/>
                  <a:gd name="connsiteX6" fmla="*/ 120174 w 8128000"/>
                  <a:gd name="connsiteY6" fmla="*/ 1201737 h 1201737"/>
                  <a:gd name="connsiteX7" fmla="*/ 0 w 8128000"/>
                  <a:gd name="connsiteY7" fmla="*/ 1081563 h 1201737"/>
                  <a:gd name="connsiteX8" fmla="*/ 0 w 8128000"/>
                  <a:gd name="connsiteY8" fmla="*/ 120174 h 12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8000" h="1201737">
                    <a:moveTo>
                      <a:pt x="0" y="120174"/>
                    </a:moveTo>
                    <a:cubicBezTo>
                      <a:pt x="0" y="53804"/>
                      <a:pt x="53804" y="0"/>
                      <a:pt x="120174" y="0"/>
                    </a:cubicBezTo>
                    <a:lnTo>
                      <a:pt x="8007826" y="0"/>
                    </a:lnTo>
                    <a:cubicBezTo>
                      <a:pt x="8074196" y="0"/>
                      <a:pt x="8128000" y="53804"/>
                      <a:pt x="8128000" y="120174"/>
                    </a:cubicBezTo>
                    <a:lnTo>
                      <a:pt x="8128000" y="1081563"/>
                    </a:lnTo>
                    <a:cubicBezTo>
                      <a:pt x="8128000" y="1147933"/>
                      <a:pt x="8074196" y="1201737"/>
                      <a:pt x="8007826" y="1201737"/>
                    </a:cubicBezTo>
                    <a:lnTo>
                      <a:pt x="120174" y="1201737"/>
                    </a:lnTo>
                    <a:cubicBezTo>
                      <a:pt x="53804" y="1201737"/>
                      <a:pt x="0" y="1147933"/>
                      <a:pt x="0" y="1081563"/>
                    </a:cubicBezTo>
                    <a:lnTo>
                      <a:pt x="0" y="1201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99136" rIns="58887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/>
                  <a:t>Late</a:t>
                </a:r>
                <a:r>
                  <a:rPr lang="en-US" sz="1200" kern="1200" dirty="0"/>
                  <a:t> 2019/</a:t>
                </a: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Early 2020</a:t>
                </a: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032000" y="3593290"/>
                <a:ext cx="9421092" cy="1201737"/>
              </a:xfrm>
              <a:custGeom>
                <a:avLst/>
                <a:gdLst>
                  <a:gd name="connsiteX0" fmla="*/ 0 w 8128000"/>
                  <a:gd name="connsiteY0" fmla="*/ 120174 h 1201737"/>
                  <a:gd name="connsiteX1" fmla="*/ 120174 w 8128000"/>
                  <a:gd name="connsiteY1" fmla="*/ 0 h 1201737"/>
                  <a:gd name="connsiteX2" fmla="*/ 8007826 w 8128000"/>
                  <a:gd name="connsiteY2" fmla="*/ 0 h 1201737"/>
                  <a:gd name="connsiteX3" fmla="*/ 8128000 w 8128000"/>
                  <a:gd name="connsiteY3" fmla="*/ 120174 h 1201737"/>
                  <a:gd name="connsiteX4" fmla="*/ 8128000 w 8128000"/>
                  <a:gd name="connsiteY4" fmla="*/ 1081563 h 1201737"/>
                  <a:gd name="connsiteX5" fmla="*/ 8007826 w 8128000"/>
                  <a:gd name="connsiteY5" fmla="*/ 1201737 h 1201737"/>
                  <a:gd name="connsiteX6" fmla="*/ 120174 w 8128000"/>
                  <a:gd name="connsiteY6" fmla="*/ 1201737 h 1201737"/>
                  <a:gd name="connsiteX7" fmla="*/ 0 w 8128000"/>
                  <a:gd name="connsiteY7" fmla="*/ 1081563 h 1201737"/>
                  <a:gd name="connsiteX8" fmla="*/ 0 w 8128000"/>
                  <a:gd name="connsiteY8" fmla="*/ 120174 h 12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8000" h="1201737">
                    <a:moveTo>
                      <a:pt x="0" y="120174"/>
                    </a:moveTo>
                    <a:cubicBezTo>
                      <a:pt x="0" y="53804"/>
                      <a:pt x="53804" y="0"/>
                      <a:pt x="120174" y="0"/>
                    </a:cubicBezTo>
                    <a:lnTo>
                      <a:pt x="8007826" y="0"/>
                    </a:lnTo>
                    <a:cubicBezTo>
                      <a:pt x="8074196" y="0"/>
                      <a:pt x="8128000" y="53804"/>
                      <a:pt x="8128000" y="120174"/>
                    </a:cubicBezTo>
                    <a:lnTo>
                      <a:pt x="8128000" y="1081563"/>
                    </a:lnTo>
                    <a:cubicBezTo>
                      <a:pt x="8128000" y="1147933"/>
                      <a:pt x="8074196" y="1201737"/>
                      <a:pt x="8007826" y="1201737"/>
                    </a:cubicBezTo>
                    <a:lnTo>
                      <a:pt x="120174" y="1201737"/>
                    </a:lnTo>
                    <a:cubicBezTo>
                      <a:pt x="53804" y="1201737"/>
                      <a:pt x="0" y="1147933"/>
                      <a:pt x="0" y="1081563"/>
                    </a:cubicBezTo>
                    <a:lnTo>
                      <a:pt x="0" y="1201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99136" rIns="58887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Spring 2019 </a:t>
                </a: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/>
                  <a:t>and</a:t>
                </a:r>
                <a:endParaRPr lang="en-US" sz="1200" kern="1200" dirty="0"/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Sprin</a:t>
                </a:r>
                <a:r>
                  <a:rPr lang="en-US" sz="1200" dirty="0"/>
                  <a:t>g 2020</a:t>
                </a:r>
                <a:endParaRPr lang="en-US" sz="1200" kern="1200" dirty="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032000" y="2255407"/>
                <a:ext cx="9421092" cy="1201737"/>
              </a:xfrm>
              <a:custGeom>
                <a:avLst/>
                <a:gdLst>
                  <a:gd name="connsiteX0" fmla="*/ 0 w 8128000"/>
                  <a:gd name="connsiteY0" fmla="*/ 120174 h 1201737"/>
                  <a:gd name="connsiteX1" fmla="*/ 120174 w 8128000"/>
                  <a:gd name="connsiteY1" fmla="*/ 0 h 1201737"/>
                  <a:gd name="connsiteX2" fmla="*/ 8007826 w 8128000"/>
                  <a:gd name="connsiteY2" fmla="*/ 0 h 1201737"/>
                  <a:gd name="connsiteX3" fmla="*/ 8128000 w 8128000"/>
                  <a:gd name="connsiteY3" fmla="*/ 120174 h 1201737"/>
                  <a:gd name="connsiteX4" fmla="*/ 8128000 w 8128000"/>
                  <a:gd name="connsiteY4" fmla="*/ 1081563 h 1201737"/>
                  <a:gd name="connsiteX5" fmla="*/ 8007826 w 8128000"/>
                  <a:gd name="connsiteY5" fmla="*/ 1201737 h 1201737"/>
                  <a:gd name="connsiteX6" fmla="*/ 120174 w 8128000"/>
                  <a:gd name="connsiteY6" fmla="*/ 1201737 h 1201737"/>
                  <a:gd name="connsiteX7" fmla="*/ 0 w 8128000"/>
                  <a:gd name="connsiteY7" fmla="*/ 1081563 h 1201737"/>
                  <a:gd name="connsiteX8" fmla="*/ 0 w 8128000"/>
                  <a:gd name="connsiteY8" fmla="*/ 120174 h 12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8000" h="1201737">
                    <a:moveTo>
                      <a:pt x="0" y="120174"/>
                    </a:moveTo>
                    <a:cubicBezTo>
                      <a:pt x="0" y="53804"/>
                      <a:pt x="53804" y="0"/>
                      <a:pt x="120174" y="0"/>
                    </a:cubicBezTo>
                    <a:lnTo>
                      <a:pt x="8007826" y="0"/>
                    </a:lnTo>
                    <a:cubicBezTo>
                      <a:pt x="8074196" y="0"/>
                      <a:pt x="8128000" y="53804"/>
                      <a:pt x="8128000" y="120174"/>
                    </a:cubicBezTo>
                    <a:lnTo>
                      <a:pt x="8128000" y="1081563"/>
                    </a:lnTo>
                    <a:cubicBezTo>
                      <a:pt x="8128000" y="1147933"/>
                      <a:pt x="8074196" y="1201737"/>
                      <a:pt x="8007826" y="1201737"/>
                    </a:cubicBezTo>
                    <a:lnTo>
                      <a:pt x="120174" y="1201737"/>
                    </a:lnTo>
                    <a:cubicBezTo>
                      <a:pt x="53804" y="1201737"/>
                      <a:pt x="0" y="1147933"/>
                      <a:pt x="0" y="1081563"/>
                    </a:cubicBezTo>
                    <a:lnTo>
                      <a:pt x="0" y="1201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99136" rIns="58887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Spring 2019</a:t>
                </a: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032001" y="917525"/>
                <a:ext cx="9421091" cy="1201737"/>
              </a:xfrm>
              <a:custGeom>
                <a:avLst/>
                <a:gdLst>
                  <a:gd name="connsiteX0" fmla="*/ 0 w 8128000"/>
                  <a:gd name="connsiteY0" fmla="*/ 120174 h 1201737"/>
                  <a:gd name="connsiteX1" fmla="*/ 120174 w 8128000"/>
                  <a:gd name="connsiteY1" fmla="*/ 0 h 1201737"/>
                  <a:gd name="connsiteX2" fmla="*/ 8007826 w 8128000"/>
                  <a:gd name="connsiteY2" fmla="*/ 0 h 1201737"/>
                  <a:gd name="connsiteX3" fmla="*/ 8128000 w 8128000"/>
                  <a:gd name="connsiteY3" fmla="*/ 120174 h 1201737"/>
                  <a:gd name="connsiteX4" fmla="*/ 8128000 w 8128000"/>
                  <a:gd name="connsiteY4" fmla="*/ 1081563 h 1201737"/>
                  <a:gd name="connsiteX5" fmla="*/ 8007826 w 8128000"/>
                  <a:gd name="connsiteY5" fmla="*/ 1201737 h 1201737"/>
                  <a:gd name="connsiteX6" fmla="*/ 120174 w 8128000"/>
                  <a:gd name="connsiteY6" fmla="*/ 1201737 h 1201737"/>
                  <a:gd name="connsiteX7" fmla="*/ 0 w 8128000"/>
                  <a:gd name="connsiteY7" fmla="*/ 1081563 h 1201737"/>
                  <a:gd name="connsiteX8" fmla="*/ 0 w 8128000"/>
                  <a:gd name="connsiteY8" fmla="*/ 120174 h 12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8000" h="1201737">
                    <a:moveTo>
                      <a:pt x="0" y="120174"/>
                    </a:moveTo>
                    <a:cubicBezTo>
                      <a:pt x="0" y="53804"/>
                      <a:pt x="53804" y="0"/>
                      <a:pt x="120174" y="0"/>
                    </a:cubicBezTo>
                    <a:lnTo>
                      <a:pt x="8007826" y="0"/>
                    </a:lnTo>
                    <a:cubicBezTo>
                      <a:pt x="8074196" y="0"/>
                      <a:pt x="8128000" y="53804"/>
                      <a:pt x="8128000" y="120174"/>
                    </a:cubicBezTo>
                    <a:lnTo>
                      <a:pt x="8128000" y="1081563"/>
                    </a:lnTo>
                    <a:cubicBezTo>
                      <a:pt x="8128000" y="1147933"/>
                      <a:pt x="8074196" y="1201737"/>
                      <a:pt x="8007826" y="1201737"/>
                    </a:cubicBezTo>
                    <a:lnTo>
                      <a:pt x="120174" y="1201737"/>
                    </a:lnTo>
                    <a:cubicBezTo>
                      <a:pt x="53804" y="1201737"/>
                      <a:pt x="0" y="1147933"/>
                      <a:pt x="0" y="1081563"/>
                    </a:cubicBezTo>
                    <a:lnTo>
                      <a:pt x="0" y="1201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99136" rIns="58887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Summer 2017</a:t>
                </a: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/>
                  <a:t>through</a:t>
                </a: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Winter 2020</a:t>
                </a: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3955001" y="1012159"/>
                <a:ext cx="3895907" cy="1001445"/>
              </a:xfrm>
              <a:custGeom>
                <a:avLst/>
                <a:gdLst>
                  <a:gd name="connsiteX0" fmla="*/ 0 w 5204019"/>
                  <a:gd name="connsiteY0" fmla="*/ 100145 h 1001447"/>
                  <a:gd name="connsiteX1" fmla="*/ 100145 w 5204019"/>
                  <a:gd name="connsiteY1" fmla="*/ 0 h 1001447"/>
                  <a:gd name="connsiteX2" fmla="*/ 5103874 w 5204019"/>
                  <a:gd name="connsiteY2" fmla="*/ 0 h 1001447"/>
                  <a:gd name="connsiteX3" fmla="*/ 5204019 w 5204019"/>
                  <a:gd name="connsiteY3" fmla="*/ 100145 h 1001447"/>
                  <a:gd name="connsiteX4" fmla="*/ 5204019 w 5204019"/>
                  <a:gd name="connsiteY4" fmla="*/ 901302 h 1001447"/>
                  <a:gd name="connsiteX5" fmla="*/ 5103874 w 5204019"/>
                  <a:gd name="connsiteY5" fmla="*/ 1001447 h 1001447"/>
                  <a:gd name="connsiteX6" fmla="*/ 100145 w 5204019"/>
                  <a:gd name="connsiteY6" fmla="*/ 1001447 h 1001447"/>
                  <a:gd name="connsiteX7" fmla="*/ 0 w 5204019"/>
                  <a:gd name="connsiteY7" fmla="*/ 901302 h 1001447"/>
                  <a:gd name="connsiteX8" fmla="*/ 0 w 5204019"/>
                  <a:gd name="connsiteY8" fmla="*/ 100145 h 100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04019" h="1001447">
                    <a:moveTo>
                      <a:pt x="0" y="100145"/>
                    </a:moveTo>
                    <a:cubicBezTo>
                      <a:pt x="0" y="44836"/>
                      <a:pt x="44836" y="0"/>
                      <a:pt x="100145" y="0"/>
                    </a:cubicBezTo>
                    <a:lnTo>
                      <a:pt x="5103874" y="0"/>
                    </a:lnTo>
                    <a:cubicBezTo>
                      <a:pt x="5159183" y="0"/>
                      <a:pt x="5204019" y="44836"/>
                      <a:pt x="5204019" y="100145"/>
                    </a:cubicBezTo>
                    <a:lnTo>
                      <a:pt x="5204019" y="901302"/>
                    </a:lnTo>
                    <a:cubicBezTo>
                      <a:pt x="5204019" y="956611"/>
                      <a:pt x="5159183" y="1001447"/>
                      <a:pt x="5103874" y="1001447"/>
                    </a:cubicBezTo>
                    <a:lnTo>
                      <a:pt x="100145" y="1001447"/>
                    </a:lnTo>
                    <a:cubicBezTo>
                      <a:pt x="44836" y="1001447"/>
                      <a:pt x="0" y="956611"/>
                      <a:pt x="0" y="901302"/>
                    </a:cubicBezTo>
                    <a:lnTo>
                      <a:pt x="0" y="100145"/>
                    </a:lnTo>
                    <a:close/>
                  </a:path>
                </a:pathLst>
              </a:custGeom>
              <a:solidFill>
                <a:srgbClr val="1F497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671" tIns="82671" rIns="82671" bIns="8267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/>
                  <a:t>Document review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(23 grantees)</a:t>
                </a: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3955003" y="2372080"/>
                <a:ext cx="3895907" cy="1001446"/>
              </a:xfrm>
              <a:custGeom>
                <a:avLst/>
                <a:gdLst>
                  <a:gd name="connsiteX0" fmla="*/ 0 w 5099137"/>
                  <a:gd name="connsiteY0" fmla="*/ 100145 h 1001447"/>
                  <a:gd name="connsiteX1" fmla="*/ 100145 w 5099137"/>
                  <a:gd name="connsiteY1" fmla="*/ 0 h 1001447"/>
                  <a:gd name="connsiteX2" fmla="*/ 4998992 w 5099137"/>
                  <a:gd name="connsiteY2" fmla="*/ 0 h 1001447"/>
                  <a:gd name="connsiteX3" fmla="*/ 5099137 w 5099137"/>
                  <a:gd name="connsiteY3" fmla="*/ 100145 h 1001447"/>
                  <a:gd name="connsiteX4" fmla="*/ 5099137 w 5099137"/>
                  <a:gd name="connsiteY4" fmla="*/ 901302 h 1001447"/>
                  <a:gd name="connsiteX5" fmla="*/ 4998992 w 5099137"/>
                  <a:gd name="connsiteY5" fmla="*/ 1001447 h 1001447"/>
                  <a:gd name="connsiteX6" fmla="*/ 100145 w 5099137"/>
                  <a:gd name="connsiteY6" fmla="*/ 1001447 h 1001447"/>
                  <a:gd name="connsiteX7" fmla="*/ 0 w 5099137"/>
                  <a:gd name="connsiteY7" fmla="*/ 901302 h 1001447"/>
                  <a:gd name="connsiteX8" fmla="*/ 0 w 5099137"/>
                  <a:gd name="connsiteY8" fmla="*/ 100145 h 100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9137" h="1001447">
                    <a:moveTo>
                      <a:pt x="0" y="100145"/>
                    </a:moveTo>
                    <a:cubicBezTo>
                      <a:pt x="0" y="44836"/>
                      <a:pt x="44836" y="0"/>
                      <a:pt x="100145" y="0"/>
                    </a:cubicBezTo>
                    <a:lnTo>
                      <a:pt x="4998992" y="0"/>
                    </a:lnTo>
                    <a:cubicBezTo>
                      <a:pt x="5054301" y="0"/>
                      <a:pt x="5099137" y="44836"/>
                      <a:pt x="5099137" y="100145"/>
                    </a:cubicBezTo>
                    <a:lnTo>
                      <a:pt x="5099137" y="901302"/>
                    </a:lnTo>
                    <a:cubicBezTo>
                      <a:pt x="5099137" y="956611"/>
                      <a:pt x="5054301" y="1001447"/>
                      <a:pt x="4998992" y="1001447"/>
                    </a:cubicBezTo>
                    <a:lnTo>
                      <a:pt x="100145" y="1001447"/>
                    </a:lnTo>
                    <a:cubicBezTo>
                      <a:pt x="44836" y="1001447"/>
                      <a:pt x="0" y="956611"/>
                      <a:pt x="0" y="901302"/>
                    </a:cubicBezTo>
                    <a:lnTo>
                      <a:pt x="0" y="100145"/>
                    </a:lnTo>
                    <a:close/>
                  </a:path>
                </a:pathLst>
              </a:custGeom>
              <a:solidFill>
                <a:srgbClr val="1F497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671" tIns="82671" rIns="82671" bIns="8267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/>
                  <a:t>Grantee survey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(23 grantees)</a:t>
                </a: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955001" y="5002035"/>
                <a:ext cx="2278878" cy="1047256"/>
              </a:xfrm>
              <a:custGeom>
                <a:avLst/>
                <a:gdLst>
                  <a:gd name="connsiteX0" fmla="*/ 0 w 2467377"/>
                  <a:gd name="connsiteY0" fmla="*/ 100145 h 1001447"/>
                  <a:gd name="connsiteX1" fmla="*/ 100145 w 2467377"/>
                  <a:gd name="connsiteY1" fmla="*/ 0 h 1001447"/>
                  <a:gd name="connsiteX2" fmla="*/ 2367232 w 2467377"/>
                  <a:gd name="connsiteY2" fmla="*/ 0 h 1001447"/>
                  <a:gd name="connsiteX3" fmla="*/ 2467377 w 2467377"/>
                  <a:gd name="connsiteY3" fmla="*/ 100145 h 1001447"/>
                  <a:gd name="connsiteX4" fmla="*/ 2467377 w 2467377"/>
                  <a:gd name="connsiteY4" fmla="*/ 901302 h 1001447"/>
                  <a:gd name="connsiteX5" fmla="*/ 2367232 w 2467377"/>
                  <a:gd name="connsiteY5" fmla="*/ 1001447 h 1001447"/>
                  <a:gd name="connsiteX6" fmla="*/ 100145 w 2467377"/>
                  <a:gd name="connsiteY6" fmla="*/ 1001447 h 1001447"/>
                  <a:gd name="connsiteX7" fmla="*/ 0 w 2467377"/>
                  <a:gd name="connsiteY7" fmla="*/ 901302 h 1001447"/>
                  <a:gd name="connsiteX8" fmla="*/ 0 w 2467377"/>
                  <a:gd name="connsiteY8" fmla="*/ 100145 h 100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67377" h="1001447">
                    <a:moveTo>
                      <a:pt x="0" y="100145"/>
                    </a:moveTo>
                    <a:cubicBezTo>
                      <a:pt x="0" y="44836"/>
                      <a:pt x="44836" y="0"/>
                      <a:pt x="100145" y="0"/>
                    </a:cubicBezTo>
                    <a:lnTo>
                      <a:pt x="2367232" y="0"/>
                    </a:lnTo>
                    <a:cubicBezTo>
                      <a:pt x="2422541" y="0"/>
                      <a:pt x="2467377" y="44836"/>
                      <a:pt x="2467377" y="100145"/>
                    </a:cubicBezTo>
                    <a:lnTo>
                      <a:pt x="2467377" y="901302"/>
                    </a:lnTo>
                    <a:cubicBezTo>
                      <a:pt x="2467377" y="956611"/>
                      <a:pt x="2422541" y="1001447"/>
                      <a:pt x="2367232" y="1001447"/>
                    </a:cubicBezTo>
                    <a:lnTo>
                      <a:pt x="100145" y="1001447"/>
                    </a:lnTo>
                    <a:cubicBezTo>
                      <a:pt x="44836" y="1001447"/>
                      <a:pt x="0" y="956611"/>
                      <a:pt x="0" y="901302"/>
                    </a:cubicBezTo>
                    <a:lnTo>
                      <a:pt x="0" y="100145"/>
                    </a:lnTo>
                    <a:close/>
                  </a:path>
                </a:pathLst>
              </a:custGeom>
              <a:solidFill>
                <a:srgbClr val="1B72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671" tIns="82671" rIns="82671" bIns="8267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/>
                  <a:t>Site visits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(12 grantees, including partner network survey grantees)</a:t>
                </a: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364665" y="5028464"/>
                <a:ext cx="1486245" cy="1020828"/>
              </a:xfrm>
              <a:custGeom>
                <a:avLst/>
                <a:gdLst>
                  <a:gd name="connsiteX0" fmla="*/ 0 w 2309889"/>
                  <a:gd name="connsiteY0" fmla="*/ 100145 h 1001447"/>
                  <a:gd name="connsiteX1" fmla="*/ 100145 w 2309889"/>
                  <a:gd name="connsiteY1" fmla="*/ 0 h 1001447"/>
                  <a:gd name="connsiteX2" fmla="*/ 2209744 w 2309889"/>
                  <a:gd name="connsiteY2" fmla="*/ 0 h 1001447"/>
                  <a:gd name="connsiteX3" fmla="*/ 2309889 w 2309889"/>
                  <a:gd name="connsiteY3" fmla="*/ 100145 h 1001447"/>
                  <a:gd name="connsiteX4" fmla="*/ 2309889 w 2309889"/>
                  <a:gd name="connsiteY4" fmla="*/ 901302 h 1001447"/>
                  <a:gd name="connsiteX5" fmla="*/ 2209744 w 2309889"/>
                  <a:gd name="connsiteY5" fmla="*/ 1001447 h 1001447"/>
                  <a:gd name="connsiteX6" fmla="*/ 100145 w 2309889"/>
                  <a:gd name="connsiteY6" fmla="*/ 1001447 h 1001447"/>
                  <a:gd name="connsiteX7" fmla="*/ 0 w 2309889"/>
                  <a:gd name="connsiteY7" fmla="*/ 901302 h 1001447"/>
                  <a:gd name="connsiteX8" fmla="*/ 0 w 2309889"/>
                  <a:gd name="connsiteY8" fmla="*/ 100145 h 100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889" h="1001447">
                    <a:moveTo>
                      <a:pt x="0" y="100145"/>
                    </a:moveTo>
                    <a:cubicBezTo>
                      <a:pt x="0" y="44836"/>
                      <a:pt x="44836" y="0"/>
                      <a:pt x="100145" y="0"/>
                    </a:cubicBezTo>
                    <a:lnTo>
                      <a:pt x="2209744" y="0"/>
                    </a:lnTo>
                    <a:cubicBezTo>
                      <a:pt x="2265053" y="0"/>
                      <a:pt x="2309889" y="44836"/>
                      <a:pt x="2309889" y="100145"/>
                    </a:cubicBezTo>
                    <a:lnTo>
                      <a:pt x="2309889" y="901302"/>
                    </a:lnTo>
                    <a:cubicBezTo>
                      <a:pt x="2309889" y="956611"/>
                      <a:pt x="2265053" y="1001447"/>
                      <a:pt x="2209744" y="1001447"/>
                    </a:cubicBezTo>
                    <a:lnTo>
                      <a:pt x="100145" y="1001447"/>
                    </a:lnTo>
                    <a:cubicBezTo>
                      <a:pt x="44836" y="1001447"/>
                      <a:pt x="0" y="956611"/>
                      <a:pt x="0" y="901302"/>
                    </a:cubicBezTo>
                    <a:lnTo>
                      <a:pt x="0" y="100145"/>
                    </a:lnTo>
                    <a:close/>
                  </a:path>
                </a:pathLst>
              </a:custGeom>
              <a:solidFill>
                <a:srgbClr val="0098A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671" tIns="82671" rIns="82671" bIns="8267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/>
                  <a:t>Phone interviews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(11 grantees)</a:t>
                </a: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367945" y="3693434"/>
                <a:ext cx="1373329" cy="1001446"/>
              </a:xfrm>
              <a:custGeom>
                <a:avLst/>
                <a:gdLst>
                  <a:gd name="connsiteX0" fmla="*/ 0 w 1502171"/>
                  <a:gd name="connsiteY0" fmla="*/ 100145 h 1001447"/>
                  <a:gd name="connsiteX1" fmla="*/ 100145 w 1502171"/>
                  <a:gd name="connsiteY1" fmla="*/ 0 h 1001447"/>
                  <a:gd name="connsiteX2" fmla="*/ 1402026 w 1502171"/>
                  <a:gd name="connsiteY2" fmla="*/ 0 h 1001447"/>
                  <a:gd name="connsiteX3" fmla="*/ 1502171 w 1502171"/>
                  <a:gd name="connsiteY3" fmla="*/ 100145 h 1001447"/>
                  <a:gd name="connsiteX4" fmla="*/ 1502171 w 1502171"/>
                  <a:gd name="connsiteY4" fmla="*/ 901302 h 1001447"/>
                  <a:gd name="connsiteX5" fmla="*/ 1402026 w 1502171"/>
                  <a:gd name="connsiteY5" fmla="*/ 1001447 h 1001447"/>
                  <a:gd name="connsiteX6" fmla="*/ 100145 w 1502171"/>
                  <a:gd name="connsiteY6" fmla="*/ 1001447 h 1001447"/>
                  <a:gd name="connsiteX7" fmla="*/ 0 w 1502171"/>
                  <a:gd name="connsiteY7" fmla="*/ 901302 h 1001447"/>
                  <a:gd name="connsiteX8" fmla="*/ 0 w 1502171"/>
                  <a:gd name="connsiteY8" fmla="*/ 100145 h 100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2171" h="1001447">
                    <a:moveTo>
                      <a:pt x="0" y="100145"/>
                    </a:moveTo>
                    <a:cubicBezTo>
                      <a:pt x="0" y="44836"/>
                      <a:pt x="44836" y="0"/>
                      <a:pt x="100145" y="0"/>
                    </a:cubicBezTo>
                    <a:lnTo>
                      <a:pt x="1402026" y="0"/>
                    </a:lnTo>
                    <a:cubicBezTo>
                      <a:pt x="1457335" y="0"/>
                      <a:pt x="1502171" y="44836"/>
                      <a:pt x="1502171" y="100145"/>
                    </a:cubicBezTo>
                    <a:lnTo>
                      <a:pt x="1502171" y="901302"/>
                    </a:lnTo>
                    <a:cubicBezTo>
                      <a:pt x="1502171" y="956611"/>
                      <a:pt x="1457335" y="1001447"/>
                      <a:pt x="1402026" y="1001447"/>
                    </a:cubicBezTo>
                    <a:lnTo>
                      <a:pt x="100145" y="1001447"/>
                    </a:lnTo>
                    <a:cubicBezTo>
                      <a:pt x="44836" y="1001447"/>
                      <a:pt x="0" y="956611"/>
                      <a:pt x="0" y="901302"/>
                    </a:cubicBezTo>
                    <a:lnTo>
                      <a:pt x="0" y="100145"/>
                    </a:lnTo>
                    <a:close/>
                  </a:path>
                </a:pathLst>
              </a:custGeom>
              <a:solidFill>
                <a:srgbClr val="1B72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671" tIns="82671" rIns="82671" bIns="8267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/>
                  <a:t>Partner network survey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/>
                  <a:t>(6 grantees)</a:t>
                </a:r>
              </a:p>
            </p:txBody>
          </p:sp>
        </p:grpSp>
      </p:grpSp>
      <p:cxnSp>
        <p:nvCxnSpPr>
          <p:cNvPr id="37" name="Straight Connector 36"/>
          <p:cNvCxnSpPr/>
          <p:nvPr/>
        </p:nvCxnSpPr>
        <p:spPr>
          <a:xfrm>
            <a:off x="3777181" y="2172139"/>
            <a:ext cx="0" cy="181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5410200" y="2765212"/>
            <a:ext cx="2652820" cy="892388"/>
          </a:xfrm>
          <a:custGeom>
            <a:avLst/>
            <a:gdLst>
              <a:gd name="connsiteX0" fmla="*/ 0 w 5204019"/>
              <a:gd name="connsiteY0" fmla="*/ 100145 h 1001447"/>
              <a:gd name="connsiteX1" fmla="*/ 100145 w 5204019"/>
              <a:gd name="connsiteY1" fmla="*/ 0 h 1001447"/>
              <a:gd name="connsiteX2" fmla="*/ 5103874 w 5204019"/>
              <a:gd name="connsiteY2" fmla="*/ 0 h 1001447"/>
              <a:gd name="connsiteX3" fmla="*/ 5204019 w 5204019"/>
              <a:gd name="connsiteY3" fmla="*/ 100145 h 1001447"/>
              <a:gd name="connsiteX4" fmla="*/ 5204019 w 5204019"/>
              <a:gd name="connsiteY4" fmla="*/ 901302 h 1001447"/>
              <a:gd name="connsiteX5" fmla="*/ 5103874 w 5204019"/>
              <a:gd name="connsiteY5" fmla="*/ 1001447 h 1001447"/>
              <a:gd name="connsiteX6" fmla="*/ 100145 w 5204019"/>
              <a:gd name="connsiteY6" fmla="*/ 1001447 h 1001447"/>
              <a:gd name="connsiteX7" fmla="*/ 0 w 5204019"/>
              <a:gd name="connsiteY7" fmla="*/ 901302 h 1001447"/>
              <a:gd name="connsiteX8" fmla="*/ 0 w 5204019"/>
              <a:gd name="connsiteY8" fmla="*/ 100145 h 100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4019" h="1001447">
                <a:moveTo>
                  <a:pt x="0" y="100145"/>
                </a:moveTo>
                <a:cubicBezTo>
                  <a:pt x="0" y="44836"/>
                  <a:pt x="44836" y="0"/>
                  <a:pt x="100145" y="0"/>
                </a:cubicBezTo>
                <a:lnTo>
                  <a:pt x="5103874" y="0"/>
                </a:lnTo>
                <a:cubicBezTo>
                  <a:pt x="5159183" y="0"/>
                  <a:pt x="5204019" y="44836"/>
                  <a:pt x="5204019" y="100145"/>
                </a:cubicBezTo>
                <a:lnTo>
                  <a:pt x="5204019" y="901302"/>
                </a:lnTo>
                <a:cubicBezTo>
                  <a:pt x="5204019" y="956611"/>
                  <a:pt x="5159183" y="1001447"/>
                  <a:pt x="5103874" y="1001447"/>
                </a:cubicBezTo>
                <a:lnTo>
                  <a:pt x="100145" y="1001447"/>
                </a:lnTo>
                <a:cubicBezTo>
                  <a:pt x="44836" y="1001447"/>
                  <a:pt x="0" y="956611"/>
                  <a:pt x="0" y="901302"/>
                </a:cubicBezTo>
                <a:lnTo>
                  <a:pt x="0" y="100145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671" tIns="82671" rIns="82671" bIns="8267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/>
              <a:t>Outreach to states for administrative records</a:t>
            </a:r>
          </a:p>
        </p:txBody>
      </p:sp>
    </p:spTree>
    <p:extLst>
      <p:ext uri="{BB962C8B-B14F-4D97-AF65-F5344CB8AC3E}">
        <p14:creationId xmlns:p14="http://schemas.microsoft.com/office/powerpoint/2010/main" val="3442756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791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Reporting 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Quarter Ending 3/31/19: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Thursday, April 25, 2019 </a:t>
            </a:r>
          </a:p>
          <a:p>
            <a:pPr marL="746125" lvl="1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3:00 – 4:00 PM EST</a:t>
            </a:r>
          </a:p>
          <a:p>
            <a:pPr marL="746125" lvl="1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Wednesday, May 1, 2019 </a:t>
            </a:r>
          </a:p>
          <a:p>
            <a:pPr marL="746125" lvl="1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1:00 – 2:00 PM EST</a:t>
            </a:r>
          </a:p>
          <a:p>
            <a:pPr marL="746125" lvl="1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Tuesday, May 7, 2019 </a:t>
            </a:r>
          </a:p>
          <a:p>
            <a:pPr marL="746125" lvl="1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2:00 – 3:00 PM 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21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2243" y="283250"/>
            <a:ext cx="7852229" cy="7851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defRPr/>
            </a:pPr>
            <a:r>
              <a:rPr lang="en-US" sz="4500" dirty="0"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  <a:latin typeface="Arial" panose="020B0604020202020204"/>
              </a:rPr>
              <a:t>H-1B Performance Resources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82243" y="4249058"/>
            <a:ext cx="7852229" cy="148045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82" indent="-342882" defTabSz="91435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Ø"/>
              <a:defRPr/>
            </a:pPr>
            <a:r>
              <a:rPr lang="en-US" sz="56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Updated Performance Resources</a:t>
            </a:r>
          </a:p>
          <a:p>
            <a:pPr lvl="1">
              <a:spcBef>
                <a:spcPts val="0"/>
              </a:spcBef>
            </a:pP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5200" b="1" u="sng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tooltip="opens in new window"/>
              </a:rPr>
              <a:t>Amended ETA-9172 DOL PIRL for H-1B Grants</a:t>
            </a:r>
            <a:r>
              <a:rPr lang="en-US" sz="5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5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00" b="1" u="sng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tooltip="Opens in new window"/>
              </a:rPr>
              <a:t>H-1B Grants Performance Reporting Handbook &amp; WIPS Reporting Guidance</a:t>
            </a:r>
            <a:endParaRPr lang="en-US" sz="5200" b="1" u="sng" dirty="0">
              <a:solidFill>
                <a:srgbClr val="004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00" b="1" u="sng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tooltip="Opens in new window"/>
              </a:rPr>
              <a:t>Sample Case Management and Data File</a:t>
            </a:r>
            <a:endParaRPr lang="en-US" sz="5200" b="1" u="sng" dirty="0">
              <a:solidFill>
                <a:srgbClr val="004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5200" b="1" u="sng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H-1B Training Activities and Outcomes Diagram</a:t>
            </a:r>
            <a:r>
              <a:rPr lang="en-US" sz="5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97280" lvl="1" indent="-6858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5200" b="1" u="sng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H-1B WIPS TIPS</a:t>
            </a:r>
            <a:endParaRPr lang="en-US" sz="5200" b="1" u="sng" dirty="0">
              <a:solidFill>
                <a:srgbClr val="004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5200" b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WIOA Primary Indicators of Performance Learning Modules </a:t>
            </a:r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9"/>
          <a:srcRect l="535" t="5698" b="6173"/>
          <a:stretch/>
        </p:blipFill>
        <p:spPr bwMode="auto">
          <a:xfrm>
            <a:off x="1427388" y="881743"/>
            <a:ext cx="6258719" cy="3254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2546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65400"/>
            <a:ext cx="7073899" cy="3187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America’s Promise Grantee Mailbox</a:t>
            </a:r>
            <a:br>
              <a:rPr lang="en-US" dirty="0"/>
            </a:br>
            <a:r>
              <a:rPr lang="en-US" dirty="0">
                <a:effectLst/>
                <a:hlinkClick r:id="rId3"/>
              </a:rPr>
              <a:t>AmericasPromise</a:t>
            </a:r>
            <a:r>
              <a:rPr lang="en-US" dirty="0">
                <a:hlinkClick r:id="rId3"/>
              </a:rPr>
              <a:t>@dol.gov</a:t>
            </a:r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Reach your Federal Project Officer, DOL National Office and Technical Assistance Providers</a:t>
            </a:r>
          </a:p>
        </p:txBody>
      </p:sp>
    </p:spTree>
    <p:extLst>
      <p:ext uri="{BB962C8B-B14F-4D97-AF65-F5344CB8AC3E}">
        <p14:creationId xmlns:p14="http://schemas.microsoft.com/office/powerpoint/2010/main" val="734373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Timmy Dudley</a:t>
            </a:r>
          </a:p>
          <a:p>
            <a:pPr lvl="1"/>
            <a:r>
              <a:rPr lang="en-US" dirty="0"/>
              <a:t>Senior Technical Project Management Analyst</a:t>
            </a:r>
          </a:p>
          <a:p>
            <a:pPr lvl="1"/>
            <a:r>
              <a:rPr lang="en-US" dirty="0"/>
              <a:t>ICF</a:t>
            </a:r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Kevin Mauro</a:t>
            </a:r>
          </a:p>
          <a:p>
            <a:pPr lvl="1"/>
            <a:r>
              <a:rPr lang="en-US" dirty="0"/>
              <a:t>H-1B Performance Lead</a:t>
            </a:r>
          </a:p>
          <a:p>
            <a:pPr lvl="1"/>
            <a:r>
              <a:rPr lang="en-US" i="0" dirty="0"/>
              <a:t>High Impact Partners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763"/>
          <a:stretch>
            <a:fillRect/>
          </a:stretch>
        </p:blipFill>
        <p:spPr/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1060133" y="3440084"/>
            <a:ext cx="3983355" cy="1021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b="1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lvl="1" indent="0" defTabSz="914400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2pPr>
            <a:lvl3pPr marL="457200" indent="0" defTabSz="9144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</a:lvl3pPr>
            <a:lvl4pPr marL="822960" indent="-365760" defTabSz="914400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  <a:lvl5pPr marL="2011680" indent="-182880" defTabSz="914400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4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</a:t>
            </a:r>
            <a:r>
              <a:rPr lang="en-US" i="1" dirty="0">
                <a:effectLst/>
              </a:rPr>
              <a:t>eborah Waymire</a:t>
            </a:r>
            <a:endParaRPr lang="en-US" dirty="0">
              <a:effectLst/>
            </a:endParaRPr>
          </a:p>
          <a:p>
            <a:pPr lvl="1"/>
            <a:r>
              <a:rPr lang="en-US" sz="2200" dirty="0"/>
              <a:t>Chief Operations Officer</a:t>
            </a:r>
          </a:p>
          <a:p>
            <a:pPr lvl="1"/>
            <a:r>
              <a:rPr lang="en-US" sz="2200" dirty="0"/>
              <a:t>Region 4 Workforce Board</a:t>
            </a:r>
          </a:p>
          <a:p>
            <a:pPr lvl="1"/>
            <a:r>
              <a:rPr lang="en-US" sz="2200" dirty="0"/>
              <a:t>Lafayette, IN</a:t>
            </a:r>
          </a:p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" b="6686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effectLst/>
              </a:rPr>
              <a:t>Megan Lizik</a:t>
            </a:r>
          </a:p>
          <a:p>
            <a:pPr>
              <a:spcBef>
                <a:spcPts val="0"/>
              </a:spcBef>
            </a:pPr>
            <a:r>
              <a:rPr lang="en-US" sz="2200" b="0" i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    Evaluation Team Manager</a:t>
            </a:r>
          </a:p>
          <a:p>
            <a:pPr>
              <a:spcBef>
                <a:spcPts val="0"/>
              </a:spcBef>
            </a:pPr>
            <a:r>
              <a:rPr lang="en-US" sz="2200" i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en-US" sz="22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U.S Department of Labor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 b="8403"/>
          <a:stretch>
            <a:fillRect/>
          </a:stretch>
        </p:blipFill>
        <p:spPr>
          <a:xfrm>
            <a:off x="1776905" y="3184060"/>
            <a:ext cx="1024487" cy="1183870"/>
          </a:xfrm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1060133" y="3440084"/>
            <a:ext cx="3983355" cy="1021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b="1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lvl="1" indent="0" defTabSz="914400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2pPr>
            <a:lvl3pPr marL="457200" indent="0" defTabSz="9144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</a:lvl3pPr>
            <a:lvl4pPr marL="822960" indent="-365760" defTabSz="914400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  <a:lvl5pPr marL="2011680" indent="-182880" defTabSz="914400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3051810" y="4788305"/>
            <a:ext cx="4535144" cy="1183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8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effectLst/>
              </a:rPr>
              <a:t>Robert </a:t>
            </a:r>
            <a:r>
              <a:rPr lang="en-US" i="1" dirty="0" err="1">
                <a:effectLst/>
              </a:rPr>
              <a:t>Santillano</a:t>
            </a:r>
            <a:endParaRPr lang="en-US" i="1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b="0" i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    Mathematica Policy Research</a:t>
            </a:r>
            <a:endParaRPr lang="en-US" b="0" dirty="0">
              <a:solidFill>
                <a:schemeClr val="accent3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6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139" y="1209470"/>
            <a:ext cx="7542124" cy="51472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Review the America’s Promise mid-grant data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Explore ways your performance data can inform your program implementation and design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Share an H-1B grantee performance data Indicator tool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/>
              <a:t>Hear </a:t>
            </a:r>
            <a:r>
              <a:rPr lang="en-US" sz="2400" dirty="0"/>
              <a:t>how one of our grant partners is using data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An update on our national evaluation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Answer your questions </a:t>
            </a:r>
          </a:p>
        </p:txBody>
      </p:sp>
    </p:spTree>
    <p:extLst>
      <p:ext uri="{BB962C8B-B14F-4D97-AF65-F5344CB8AC3E}">
        <p14:creationId xmlns:p14="http://schemas.microsoft.com/office/powerpoint/2010/main" val="282741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72306"/>
          </a:xfrm>
        </p:spPr>
        <p:txBody>
          <a:bodyPr>
            <a:normAutofit/>
          </a:bodyPr>
          <a:lstStyle/>
          <a:p>
            <a:r>
              <a:rPr lang="en-US" b="1" dirty="0"/>
              <a:t>The Value of Performance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1037432"/>
            <a:ext cx="8420187" cy="46546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Performance data is used to:</a:t>
            </a:r>
          </a:p>
          <a:p>
            <a:pPr marL="344488" indent="-344488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Illustrate program accomplishments</a:t>
            </a:r>
          </a:p>
          <a:p>
            <a:pPr marL="344488" indent="-344488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Identify improvement areas </a:t>
            </a:r>
          </a:p>
          <a:p>
            <a:pPr marL="344488" indent="-344488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Support continuous improvement</a:t>
            </a:r>
          </a:p>
          <a:p>
            <a:pPr marL="344488" indent="-344488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Promote your programs for employer and partner engagement</a:t>
            </a:r>
          </a:p>
          <a:p>
            <a:pPr marL="344488" indent="-344488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Evaluate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4374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637"/>
            <a:ext cx="5839326" cy="46546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457200" indent="-457200">
              <a:spcBef>
                <a:spcPts val="2400"/>
              </a:spcBef>
            </a:pPr>
            <a:r>
              <a:rPr lang="en-US" sz="3600" dirty="0"/>
              <a:t>Grantee Assessment</a:t>
            </a:r>
          </a:p>
          <a:p>
            <a:pPr marL="457200" indent="-457200">
              <a:spcBef>
                <a:spcPts val="2400"/>
              </a:spcBef>
            </a:pPr>
            <a:r>
              <a:rPr lang="en-US" sz="3600" dirty="0"/>
              <a:t>Program Analysis</a:t>
            </a:r>
          </a:p>
          <a:p>
            <a:pPr marL="457200" indent="-457200">
              <a:spcBef>
                <a:spcPts val="2400"/>
              </a:spcBef>
            </a:pPr>
            <a:r>
              <a:rPr lang="en-US" sz="3600" dirty="0"/>
              <a:t>Goals Achievement</a:t>
            </a:r>
          </a:p>
        </p:txBody>
      </p:sp>
    </p:spTree>
    <p:extLst>
      <p:ext uri="{BB962C8B-B14F-4D97-AF65-F5344CB8AC3E}">
        <p14:creationId xmlns:p14="http://schemas.microsoft.com/office/powerpoint/2010/main" val="76262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482&quot;&gt;&lt;object type=&quot;3&quot; unique_id=&quot;10483&quot;&gt;&lt;property id=&quot;20148&quot; value=&quot;5&quot;/&gt;&lt;property id=&quot;20300&quot; value=&quot;Slide 1&quot;/&gt;&lt;property id=&quot;20307&quot; value=&quot;288&quot;/&gt;&lt;/object&gt;&lt;object type=&quot;3&quot; unique_id=&quot;10484&quot;&gt;&lt;property id=&quot;20148&quot; value=&quot;5&quot;/&gt;&lt;property id=&quot;20300&quot; value=&quot;Slide 2&quot;/&gt;&lt;property id=&quot;20307&quot; value=&quot;289&quot;/&gt;&lt;/object&gt;&lt;object type=&quot;3&quot; unique_id=&quot;10485&quot;&gt;&lt;property id=&quot;20148&quot; value=&quot;5&quot;/&gt;&lt;property id=&quot;20300&quot; value=&quot;Slide 3&quot;/&gt;&lt;property id=&quot;20307&quot; value=&quot;280&quot;/&gt;&lt;/object&gt;&lt;object type=&quot;3&quot; unique_id=&quot;10486&quot;&gt;&lt;property id=&quot;20148&quot; value=&quot;5&quot;/&gt;&lt;property id=&quot;20300&quot; value=&quot;Slide 4&quot;/&gt;&lt;property id=&quot;20307&quot; value=&quot;273&quot;/&gt;&lt;/object&gt;&lt;object type=&quot;3&quot; unique_id=&quot;10487&quot;&gt;&lt;property id=&quot;20148&quot; value=&quot;5&quot;/&gt;&lt;property id=&quot;20300&quot; value=&quot;Slide 5&quot;/&gt;&lt;property id=&quot;20307&quot; value=&quot;274&quot;/&gt;&lt;/object&gt;&lt;object type=&quot;3&quot; unique_id=&quot;10488&quot;&gt;&lt;property id=&quot;20148&quot; value=&quot;5&quot;/&gt;&lt;property id=&quot;20300&quot; value=&quot;Slide 6&quot;/&gt;&lt;property id=&quot;20307&quot; value=&quot;286&quot;/&gt;&lt;/object&gt;&lt;object type=&quot;3&quot; unique_id=&quot;10489&quot;&gt;&lt;property id=&quot;20148&quot; value=&quot;5&quot;/&gt;&lt;property id=&quot;20300&quot; value=&quot;Slide 7&quot;/&gt;&lt;property id=&quot;20307&quot; value=&quot;272&quot;/&gt;&lt;/object&gt;&lt;object type=&quot;3&quot; unique_id=&quot;10490&quot;&gt;&lt;property id=&quot;20148&quot; value=&quot;5&quot;/&gt;&lt;property id=&quot;20300&quot; value=&quot;Slide 8&quot;/&gt;&lt;property id=&quot;20307&quot; value=&quot;258&quot;/&gt;&lt;/object&gt;&lt;object type=&quot;3&quot; unique_id=&quot;10491&quot;&gt;&lt;property id=&quot;20148&quot; value=&quot;5&quot;/&gt;&lt;property id=&quot;20300&quot; value=&quot;Slide 9&quot;/&gt;&lt;property id=&quot;20307&quot; value=&quot;259&quot;/&gt;&lt;/object&gt;&lt;object type=&quot;3&quot; unique_id=&quot;10492&quot;&gt;&lt;property id=&quot;20148&quot; value=&quot;5&quot;/&gt;&lt;property id=&quot;20300&quot; value=&quot;Slide 10&quot;/&gt;&lt;property id=&quot;20307&quot; value=&quot;260&quot;/&gt;&lt;/object&gt;&lt;object type=&quot;3&quot; unique_id=&quot;10493&quot;&gt;&lt;property id=&quot;20148&quot; value=&quot;5&quot;/&gt;&lt;property id=&quot;20300&quot; value=&quot;Slide 11&quot;/&gt;&lt;property id=&quot;20307&quot; value=&quot;262&quot;/&gt;&lt;/object&gt;&lt;object type=&quot;3&quot; unique_id=&quot;10494&quot;&gt;&lt;property id=&quot;20148&quot; value=&quot;5&quot;/&gt;&lt;property id=&quot;20300&quot; value=&quot;Slide 12&quot;/&gt;&lt;property id=&quot;20307&quot; value=&quot;263&quot;/&gt;&lt;/object&gt;&lt;object type=&quot;3&quot; unique_id=&quot;10495&quot;&gt;&lt;property id=&quot;20148&quot; value=&quot;5&quot;/&gt;&lt;property id=&quot;20300&quot; value=&quot;Slide 13&quot;/&gt;&lt;property id=&quot;20307&quot; value=&quot;276&quot;/&gt;&lt;/object&gt;&lt;object type=&quot;3&quot; unique_id=&quot;10496&quot;&gt;&lt;property id=&quot;20148&quot; value=&quot;5&quot;/&gt;&lt;property id=&quot;20300&quot; value=&quot;Slide 14&quot;/&gt;&lt;property id=&quot;20307&quot; value=&quot;279&quot;/&gt;&lt;/object&gt;&lt;object type=&quot;3&quot; unique_id=&quot;10497&quot;&gt;&lt;property id=&quot;20148&quot; value=&quot;5&quot;/&gt;&lt;property id=&quot;20300&quot; value=&quot;Slide 15&quot;/&gt;&lt;property id=&quot;20307&quot; value=&quot;285&quot;/&gt;&lt;/object&gt;&lt;object type=&quot;3&quot; unique_id=&quot;10498&quot;&gt;&lt;property id=&quot;20148&quot; value=&quot;5&quot;/&gt;&lt;property id=&quot;20300&quot; value=&quot;Slide 16&quot;/&gt;&lt;property id=&quot;20307&quot; value=&quot;271&quot;/&gt;&lt;/object&gt;&lt;object type=&quot;3&quot; unique_id=&quot;10499&quot;&gt;&lt;property id=&quot;20148&quot; value=&quot;5&quot;/&gt;&lt;property id=&quot;20300&quot; value=&quot;Slide 17&quot;/&gt;&lt;property id=&quot;20307&quot; value=&quot;277&quot;/&gt;&lt;/object&gt;&lt;object type=&quot;3&quot; unique_id=&quot;10500&quot;&gt;&lt;property id=&quot;20148&quot; value=&quot;5&quot;/&gt;&lt;property id=&quot;20300&quot; value=&quot;Slide 18&quot;/&gt;&lt;property id=&quot;20307&quot; value=&quot;283&quot;/&gt;&lt;/object&gt;&lt;object type=&quot;3&quot; unique_id=&quot;10501&quot;&gt;&lt;property id=&quot;20148&quot; value=&quot;5&quot;/&gt;&lt;property id=&quot;20300&quot; value=&quot;Slide 19&quot;/&gt;&lt;property id=&quot;20307&quot; value=&quot;284&quot;/&gt;&lt;/object&gt;&lt;object type=&quot;3&quot; unique_id=&quot;10502&quot;&gt;&lt;property id=&quot;20148&quot; value=&quot;5&quot;/&gt;&lt;property id=&quot;20300&quot; value=&quot;Slide 20&quot;/&gt;&lt;property id=&quot;20307&quot; value=&quot;281&quot;/&gt;&lt;/object&gt;&lt;object type=&quot;3&quot; unique_id=&quot;10503&quot;&gt;&lt;property id=&quot;20148&quot; value=&quot;5&quot;/&gt;&lt;property id=&quot;20300&quot; value=&quot;Slide 21&quot;/&gt;&lt;property id=&quot;20307&quot; value=&quot;275&quot;/&gt;&lt;/object&gt;&lt;object type=&quot;3&quot; unique_id=&quot;10504&quot;&gt;&lt;property id=&quot;20148&quot; value=&quot;5&quot;/&gt;&lt;property id=&quot;20300&quot; value=&quot;Slide 22&quot;/&gt;&lt;property id=&quot;20307&quot; value=&quot;282&quot;/&gt;&lt;/object&gt;&lt;/object&gt;&lt;object type=&quot;8&quot; unique_id=&quot;10528&quot;&gt;&lt;/object&gt;&lt;/object&gt;&lt;/database&gt;"/>
  <p:tag name="SECTOMILLISECCONVERTED" val="1"/>
  <p:tag name="MMPROD_NEXTUNIQUEID" val="10010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6939</TotalTime>
  <Words>1187</Words>
  <Application>Microsoft Office PowerPoint</Application>
  <PresentationFormat>On-screen Show (4:3)</PresentationFormat>
  <Paragraphs>287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Courier New</vt:lpstr>
      <vt:lpstr>Impact</vt:lpstr>
      <vt:lpstr>Symbol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Polling Question</vt:lpstr>
      <vt:lpstr>Data-Driven Decision Making: Using Data for Strategic Planning</vt:lpstr>
      <vt:lpstr>PowerPoint Presentation</vt:lpstr>
      <vt:lpstr>PowerPoint Presentation</vt:lpstr>
      <vt:lpstr>PowerPoint Presentation</vt:lpstr>
      <vt:lpstr>PowerPoint Presentation</vt:lpstr>
      <vt:lpstr>The Value of Performance Reporting</vt:lpstr>
      <vt:lpstr>Data-Driven Decision Making</vt:lpstr>
      <vt:lpstr>Questions to Ask</vt:lpstr>
      <vt:lpstr>Participant Polling Question</vt:lpstr>
      <vt:lpstr>Participant Polling Question</vt:lpstr>
      <vt:lpstr>America’s Promise Grants Performance To Date</vt:lpstr>
      <vt:lpstr>Participants:  National Aggregate Totals Q 12.31.18</vt:lpstr>
      <vt:lpstr>Participants Served Over Time</vt:lpstr>
      <vt:lpstr>Participants Began Training Over Time</vt:lpstr>
      <vt:lpstr>Special Populations Served vs Targets</vt:lpstr>
      <vt:lpstr>America’s Promise Year 2 Targets: Participants Served</vt:lpstr>
      <vt:lpstr>Participant Polling Question</vt:lpstr>
      <vt:lpstr>PowerPoint Presentation</vt:lpstr>
      <vt:lpstr>Completed Training: by Race</vt:lpstr>
      <vt:lpstr>Completed Training:  Veterans</vt:lpstr>
      <vt:lpstr>Completed Training:  Education Levels</vt:lpstr>
      <vt:lpstr>Completed Training: Employment Type</vt:lpstr>
      <vt:lpstr>Training Service</vt:lpstr>
      <vt:lpstr>PowerPoint Presentation</vt:lpstr>
      <vt:lpstr>Performance Data Progress Indicator Tool</vt:lpstr>
      <vt:lpstr>Enter outcomes targets and results to date…</vt:lpstr>
      <vt:lpstr>…and see your performance data visualized.</vt:lpstr>
      <vt:lpstr>Performance FAQs</vt:lpstr>
      <vt:lpstr>Reporting Program Completion, Credential Outcomes and Employment Outcomes </vt:lpstr>
      <vt:lpstr>Grantee Profile Region 4 Workforce Board Lafayette, Indiana</vt:lpstr>
      <vt:lpstr>Cohort Data</vt:lpstr>
      <vt:lpstr>Goals Tracking Summary</vt:lpstr>
      <vt:lpstr>Goals Tracking Summary Chart</vt:lpstr>
      <vt:lpstr>Goals Tracking with Budget</vt:lpstr>
      <vt:lpstr>PowerPoint Presentation</vt:lpstr>
      <vt:lpstr>Performance Data for Evaluation Purposes </vt:lpstr>
      <vt:lpstr>America’s Promise Evaluation</vt:lpstr>
      <vt:lpstr>Data collection activities</vt:lpstr>
      <vt:lpstr>PowerPoint Presentation</vt:lpstr>
      <vt:lpstr>Performance Reporting Office Hours</vt:lpstr>
      <vt:lpstr>PowerPoint Presentation</vt:lpstr>
      <vt:lpstr>America’s Promise Grantee Mailbox AmericasPromise@dol.gov    To Reach your Federal Project Officer, DOL National Office and Technical Assistance Providers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418</cp:revision>
  <cp:lastPrinted>2019-04-17T14:43:57Z</cp:lastPrinted>
  <dcterms:created xsi:type="dcterms:W3CDTF">2017-06-21T17:13:53Z</dcterms:created>
  <dcterms:modified xsi:type="dcterms:W3CDTF">2019-04-24T16:44:53Z</dcterms:modified>
</cp:coreProperties>
</file>