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76" d="100"/>
          <a:sy n="76" d="100"/>
        </p:scale>
        <p:origin x="802" y="10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5/3/2019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5/3/2019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About/MemberDirectory/MemberDetails?uid=99861" TargetMode="External"/><Relationship Id="rId7" Type="http://schemas.openxmlformats.org/officeDocument/2006/relationships/hyperlink" Target="https://gcc01.safelinks.protection.outlook.com/?url=https%3A%2F%2Fyouth.workforcegps.org%2Fresources%2F2018%2F02%2F26%2F16%2F55%2FOur-Journey-Together-Resource-Page&amp;data=02%7C01%7Celdridge-bailey.a%40dol.gov%7C7657f7a6dcf74674a83908d6cf02abe6%7C75a6305472044e0c9126adab971d4aca%7C0%7C0%7C636924007710115382&amp;sdata=RwaaWazVe2VKiJ6cmUSbKfLZImBsbEgYHxaCr%2FV86LQ%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gcc01.safelinks.protection.outlook.com/?url=https%3A%2F%2Fion.workforcegps.org%2Fresources%2F2016%2F01%2F29%2F22%2F51%2FEnough_Is_Known_for_Action_Youth_Webinar_Series&amp;data=02%7C01%7Celdridge-bailey.a%40dol.gov%7C7657f7a6dcf74674a83908d6cf02abe6%7C75a6305472044e0c9126adab971d4aca%7C0%7C0%7C636924007710105380&amp;sdata=5n5kK3QFLT0epsJhPe49b4cFKaxBHyWaY2a0Zx7R6qs%3D&amp;reserved=0" TargetMode="External"/><Relationship Id="rId5" Type="http://schemas.openxmlformats.org/officeDocument/2006/relationships/hyperlink" Target="https://www.workforcegps.org/About/MemberDirectory/MemberDetails?uid=112218" TargetMode="External"/><Relationship Id="rId4" Type="http://schemas.openxmlformats.org/officeDocument/2006/relationships/hyperlink" Target="https://www.workforcegps.org/About/MemberDirectory/MemberDetails?uid=1179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446310"/>
            <a:ext cx="5200164" cy="1467478"/>
          </a:xfrm>
        </p:spPr>
        <p:txBody>
          <a:bodyPr>
            <a:normAutofit fontScale="90000"/>
          </a:bodyPr>
          <a:lstStyle/>
          <a:p>
            <a:pPr marL="0" marR="0">
              <a:lnSpc>
                <a:spcPct val="100000"/>
              </a:lnSpc>
              <a:spcBef>
                <a:spcPts val="0"/>
              </a:spcBef>
            </a:pPr>
            <a:r>
              <a:rPr lang="en-US" sz="2400" dirty="0"/>
              <a:t>Executive Summary</a:t>
            </a:r>
            <a:br>
              <a:rPr lang="en-US" sz="2400" dirty="0"/>
            </a:br>
            <a:r>
              <a:rPr lang="en-US" sz="1600" dirty="0"/>
              <a:t>Event Title:  </a:t>
            </a:r>
            <a:r>
              <a:rPr lang="en-US" sz="1600" dirty="0">
                <a:effectLst/>
                <a:latin typeface="Arial" panose="020B0604020202020204" pitchFamily="34" charset="0"/>
                <a:ea typeface="Calibri" panose="020F0502020204030204" pitchFamily="34" charset="0"/>
                <a:cs typeface="Arial" panose="020B0604020202020204" pitchFamily="34" charset="0"/>
              </a:rPr>
              <a:t>A WIOA Youth Program Technical Assistance Conversation: What do we have and what do we need?</a:t>
            </a:r>
            <a:br>
              <a:rPr lang="en-US" sz="1600" dirty="0">
                <a:effectLst/>
                <a:latin typeface="Arial" panose="020B0604020202020204" pitchFamily="34" charset="0"/>
                <a:ea typeface="Calibri" panose="020F0502020204030204" pitchFamily="34" charset="0"/>
                <a:cs typeface="Arial" panose="020B0604020202020204" pitchFamily="34" charset="0"/>
              </a:rPr>
            </a:br>
            <a:r>
              <a:rPr lang="en-US" sz="1100" dirty="0"/>
              <a:t>Date: 4/29/2019</a:t>
            </a:r>
            <a:br>
              <a:rPr lang="en-US" sz="1600" dirty="0"/>
            </a:br>
            <a:r>
              <a:rPr lang="en-US" sz="1100" dirty="0"/>
              <a:t>Moderator(s): </a:t>
            </a:r>
            <a:r>
              <a:rPr lang="en-US" sz="1100" dirty="0">
                <a:effectLst/>
                <a:latin typeface="Arial" panose="020B0604020202020204" pitchFamily="34" charset="0"/>
                <a:ea typeface="Calibri" panose="020F0502020204030204" pitchFamily="34" charset="0"/>
                <a:cs typeface="Arial" panose="020B0604020202020204" pitchFamily="34" charset="0"/>
                <a:hlinkClick r:id="rId3"/>
              </a:rPr>
              <a:t>Sara Hastings</a:t>
            </a:r>
            <a:br>
              <a:rPr lang="en-US" sz="1100" dirty="0"/>
            </a:br>
            <a:r>
              <a:rPr lang="en-US" sz="1100" dirty="0"/>
              <a:t>Speaker(s): </a:t>
            </a:r>
            <a:r>
              <a:rPr lang="en-US" sz="1100" dirty="0">
                <a:effectLst/>
                <a:latin typeface="Arial" panose="020B0604020202020204" pitchFamily="34" charset="0"/>
                <a:ea typeface="Calibri" panose="020F0502020204030204" pitchFamily="34" charset="0"/>
                <a:cs typeface="Arial" panose="020B0604020202020204" pitchFamily="34" charset="0"/>
                <a:hlinkClick r:id="rId4"/>
              </a:rPr>
              <a:t>Evan Rosenberg </a:t>
            </a:r>
            <a:r>
              <a:rPr lang="en-US" sz="1100" dirty="0">
                <a:effectLst/>
                <a:latin typeface="Arial" panose="020B0604020202020204" pitchFamily="34" charset="0"/>
                <a:ea typeface="Calibri" panose="020F0502020204030204" pitchFamily="34" charset="0"/>
                <a:cs typeface="Arial" panose="020B0604020202020204" pitchFamily="34" charset="0"/>
              </a:rPr>
              <a:t>, </a:t>
            </a:r>
            <a:r>
              <a:rPr lang="en-US" sz="1100" dirty="0">
                <a:effectLst/>
                <a:latin typeface="Arial" panose="020B0604020202020204" pitchFamily="34" charset="0"/>
                <a:ea typeface="Calibri" panose="020F0502020204030204" pitchFamily="34" charset="0"/>
                <a:cs typeface="Arial" panose="020B0604020202020204" pitchFamily="34" charset="0"/>
                <a:hlinkClick r:id="rId5"/>
              </a:rPr>
              <a:t>Maisha Meminger</a:t>
            </a:r>
            <a:br>
              <a:rPr lang="en-US" sz="1100" dirty="0">
                <a:effectLst/>
                <a:latin typeface="Arial" panose="020B0604020202020204" pitchFamily="34" charset="0"/>
                <a:ea typeface="Calibri" panose="020F0502020204030204" pitchFamily="34" charset="0"/>
                <a:cs typeface="Arial" panose="020B0604020202020204" pitchFamily="34" charset="0"/>
              </a:rPr>
            </a:b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213734" y="1355540"/>
            <a:ext cx="5079403" cy="4758933"/>
          </a:xfrm>
          <a:ln w="12700"/>
        </p:spPr>
        <p:txBody>
          <a:bodyPr lIns="182880" anchor="t">
            <a:normAutofit fontScale="47500" lnSpcReduction="20000"/>
          </a:bodyPr>
          <a:lstStyle/>
          <a:p>
            <a:pPr marL="0" indent="0">
              <a:buNone/>
            </a:pPr>
            <a:r>
              <a:rPr lang="en-US" sz="2500" dirty="0">
                <a:solidFill>
                  <a:schemeClr val="tx1"/>
                </a:solidFill>
              </a:rPr>
              <a:t>After the Workforce Innovation and Opportunity Act (WIOA) Act was passed in 2014, the Division of Youth Services (DYS) began the </a:t>
            </a:r>
            <a:r>
              <a:rPr lang="en-US" sz="2500" u="sng" dirty="0">
                <a:solidFill>
                  <a:schemeClr val="tx1"/>
                </a:solidFill>
                <a:hlinkClick r:id="rId6"/>
              </a:rPr>
              <a:t>“Enough is Known for Action” </a:t>
            </a:r>
            <a:r>
              <a:rPr lang="en-US" sz="2500" dirty="0">
                <a:solidFill>
                  <a:schemeClr val="tx1"/>
                </a:solidFill>
              </a:rPr>
              <a:t>series that aimed to educate the workforce system on the new legislation, the major changes from the Workforce Investment Act, and its focus on out-of-school youth and work experiences.  Once the regulations were published, DYS engaged in the </a:t>
            </a:r>
            <a:r>
              <a:rPr lang="en-US" sz="2500" u="sng" dirty="0">
                <a:solidFill>
                  <a:schemeClr val="tx1"/>
                </a:solidFill>
                <a:hlinkClick r:id="rId7"/>
              </a:rPr>
              <a:t>“Our Journey Together”</a:t>
            </a:r>
            <a:r>
              <a:rPr lang="en-US" sz="2500" dirty="0">
                <a:solidFill>
                  <a:schemeClr val="tx1"/>
                </a:solidFill>
              </a:rPr>
              <a:t> technical assistance series to help practitioners implement the WIOA Youth program requirements. </a:t>
            </a:r>
            <a:br>
              <a:rPr lang="en-US" sz="2500" dirty="0">
                <a:solidFill>
                  <a:schemeClr val="tx1"/>
                </a:solidFill>
              </a:rPr>
            </a:br>
            <a:br>
              <a:rPr lang="en-US" sz="2500" dirty="0">
                <a:solidFill>
                  <a:schemeClr val="tx1"/>
                </a:solidFill>
              </a:rPr>
            </a:br>
            <a:r>
              <a:rPr lang="en-US" sz="2500" dirty="0">
                <a:solidFill>
                  <a:schemeClr val="tx1"/>
                </a:solidFill>
              </a:rPr>
              <a:t>DYS hosted this webinar to have a conversation with youth practitioners to discuss what additional technical assistance needs still exist.  During the webinar presenters reviewed essential Technical Assistance (TA) resources to ensure the youth workforce development field knows what resources are available to assist them in delivering comprehensive services to youth. </a:t>
            </a:r>
          </a:p>
          <a:p>
            <a:pPr marL="0" indent="0">
              <a:buNone/>
            </a:pPr>
            <a:r>
              <a:rPr lang="en-US" sz="2500" dirty="0">
                <a:solidFill>
                  <a:schemeClr val="tx1"/>
                </a:solidFill>
              </a:rPr>
              <a:t>During the webinar the speakers:</a:t>
            </a:r>
          </a:p>
          <a:p>
            <a:pPr lvl="1">
              <a:lnSpc>
                <a:spcPct val="120000"/>
              </a:lnSpc>
              <a:spcBef>
                <a:spcPts val="0"/>
              </a:spcBef>
            </a:pPr>
            <a:endParaRPr lang="en-US" sz="2500" dirty="0"/>
          </a:p>
          <a:p>
            <a:pPr lvl="1">
              <a:lnSpc>
                <a:spcPct val="120000"/>
              </a:lnSpc>
              <a:spcBef>
                <a:spcPts val="0"/>
              </a:spcBef>
            </a:pPr>
            <a:r>
              <a:rPr lang="en-US" sz="2500" dirty="0"/>
              <a:t>Shared what Technical Assistance (TA) has been produced</a:t>
            </a:r>
          </a:p>
          <a:p>
            <a:pPr lvl="1">
              <a:lnSpc>
                <a:spcPct val="120000"/>
              </a:lnSpc>
              <a:spcBef>
                <a:spcPts val="0"/>
              </a:spcBef>
            </a:pPr>
            <a:r>
              <a:rPr lang="en-US" sz="2500" dirty="0"/>
              <a:t>Explored what TA is still needed</a:t>
            </a:r>
          </a:p>
          <a:p>
            <a:pPr lvl="1">
              <a:lnSpc>
                <a:spcPct val="120000"/>
              </a:lnSpc>
              <a:spcBef>
                <a:spcPts val="0"/>
              </a:spcBef>
            </a:pPr>
            <a:r>
              <a:rPr lang="en-US" sz="2500" dirty="0"/>
              <a:t>Shared the plans for the next phase of TA</a:t>
            </a:r>
          </a:p>
          <a:p>
            <a:pPr marL="0" indent="0">
              <a:lnSpc>
                <a:spcPct val="120000"/>
              </a:lnSpc>
              <a:spcBef>
                <a:spcPts val="0"/>
              </a:spcBef>
              <a:buNone/>
            </a:pPr>
            <a:endParaRPr lang="en-US" dirty="0"/>
          </a:p>
          <a:p>
            <a:pPr marL="0" indent="0">
              <a:lnSpc>
                <a:spcPct val="120000"/>
              </a:lnSpc>
              <a:spcBef>
                <a:spcPts val="0"/>
              </a:spcBef>
              <a:buNone/>
            </a:pPr>
            <a:endParaRPr lang="en-US" sz="12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1583801600"/>
              </p:ext>
            </p:extLst>
          </p:nvPr>
        </p:nvGraphicFramePr>
        <p:xfrm>
          <a:off x="5506262" y="58245"/>
          <a:ext cx="3402846" cy="6056228"/>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61300">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399794">
                <a:tc>
                  <a:txBody>
                    <a:bodyPr/>
                    <a:lstStyle/>
                    <a:p>
                      <a:pPr marL="0" indent="0">
                        <a:buFont typeface="Arial" panose="020B0604020202020204" pitchFamily="34" charset="0"/>
                        <a:buNone/>
                      </a:pPr>
                      <a:r>
                        <a:rPr lang="en-US" sz="1000" b="1" kern="1200" dirty="0">
                          <a:solidFill>
                            <a:schemeClr val="dk1"/>
                          </a:solidFill>
                          <a:effectLst/>
                          <a:latin typeface="+mn-lt"/>
                          <a:ea typeface="+mn-ea"/>
                          <a:cs typeface="+mn-cs"/>
                        </a:rPr>
                        <a:t>WIOA Youth Program Resources that Exist</a:t>
                      </a:r>
                      <a:endParaRPr lang="en-US" sz="1000" b="1" dirty="0"/>
                    </a:p>
                  </a:txBody>
                  <a:tcPr/>
                </a:tc>
                <a:tc>
                  <a:txBody>
                    <a:bodyPr/>
                    <a:lstStyle/>
                    <a:p>
                      <a:pPr marL="0" indent="0" algn="ctr"/>
                      <a:r>
                        <a:rPr lang="en-US" sz="900" dirty="0"/>
                        <a:t>8:48</a:t>
                      </a:r>
                    </a:p>
                  </a:txBody>
                  <a:tcPr anchor="ctr"/>
                </a:tc>
                <a:extLst>
                  <a:ext uri="{0D108BD9-81ED-4DB2-BD59-A6C34878D82A}">
                    <a16:rowId xmlns:a16="http://schemas.microsoft.com/office/drawing/2014/main" val="3310568495"/>
                  </a:ext>
                </a:extLst>
              </a:tr>
              <a:tr h="246027">
                <a:tc>
                  <a:txBody>
                    <a:bodyPr/>
                    <a:lstStyle/>
                    <a:p>
                      <a:pPr marL="0" indent="0" algn="l">
                        <a:buFont typeface="Arial" panose="020B0604020202020204" pitchFamily="34" charset="0"/>
                        <a:buNone/>
                      </a:pPr>
                      <a:r>
                        <a:rPr lang="en-US" sz="1000" kern="1200" dirty="0">
                          <a:solidFill>
                            <a:schemeClr val="dk1"/>
                          </a:solidFill>
                          <a:effectLst/>
                          <a:latin typeface="+mn-lt"/>
                          <a:ea typeface="+mn-ea"/>
                          <a:cs typeface="+mn-cs"/>
                        </a:rPr>
                        <a:t>How to Join WorkforceGPS</a:t>
                      </a:r>
                      <a:endParaRPr lang="en-US" sz="1000" b="0" dirty="0"/>
                    </a:p>
                  </a:txBody>
                  <a:tcPr/>
                </a:tc>
                <a:tc>
                  <a:txBody>
                    <a:bodyPr/>
                    <a:lstStyle/>
                    <a:p>
                      <a:pPr algn="ctr"/>
                      <a:r>
                        <a:rPr lang="en-US" sz="900" dirty="0"/>
                        <a:t>9:48</a:t>
                      </a:r>
                    </a:p>
                  </a:txBody>
                  <a:tcPr anchor="ctr"/>
                </a:tc>
                <a:extLst>
                  <a:ext uri="{0D108BD9-81ED-4DB2-BD59-A6C34878D82A}">
                    <a16:rowId xmlns:a16="http://schemas.microsoft.com/office/drawing/2014/main" val="2075400689"/>
                  </a:ext>
                </a:extLst>
              </a:tr>
              <a:tr h="3997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Welcome to Youth Connections Community of Practice</a:t>
                      </a:r>
                      <a:endParaRPr lang="en-US" sz="1000" b="0" dirty="0"/>
                    </a:p>
                  </a:txBody>
                  <a:tcPr/>
                </a:tc>
                <a:tc>
                  <a:txBody>
                    <a:bodyPr/>
                    <a:lstStyle/>
                    <a:p>
                      <a:pPr algn="ctr"/>
                      <a:r>
                        <a:rPr lang="en-US" sz="900" dirty="0"/>
                        <a:t>10:30</a:t>
                      </a:r>
                    </a:p>
                  </a:txBody>
                  <a:tcPr anchor="ctr"/>
                </a:tc>
                <a:extLst>
                  <a:ext uri="{0D108BD9-81ED-4DB2-BD59-A6C34878D82A}">
                    <a16:rowId xmlns:a16="http://schemas.microsoft.com/office/drawing/2014/main" val="812580546"/>
                  </a:ext>
                </a:extLst>
              </a:tr>
              <a:tr h="24602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WIOA Youth Program Resources Page</a:t>
                      </a:r>
                      <a:endParaRPr lang="en-US" sz="1000" b="0" dirty="0"/>
                    </a:p>
                  </a:txBody>
                  <a:tcPr/>
                </a:tc>
                <a:tc>
                  <a:txBody>
                    <a:bodyPr/>
                    <a:lstStyle/>
                    <a:p>
                      <a:pPr algn="ctr"/>
                      <a:r>
                        <a:rPr lang="en-US" sz="900" dirty="0"/>
                        <a:t>11:03</a:t>
                      </a:r>
                    </a:p>
                  </a:txBody>
                  <a:tcPr anchor="ctr"/>
                </a:tc>
                <a:extLst>
                  <a:ext uri="{0D108BD9-81ED-4DB2-BD59-A6C34878D82A}">
                    <a16:rowId xmlns:a16="http://schemas.microsoft.com/office/drawing/2014/main" val="10004"/>
                  </a:ext>
                </a:extLst>
              </a:tr>
              <a:tr h="246027">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WIOA Youth Overview </a:t>
                      </a:r>
                      <a:endParaRPr lang="en-US" sz="1000" b="0" dirty="0"/>
                    </a:p>
                  </a:txBody>
                  <a:tcPr/>
                </a:tc>
                <a:tc>
                  <a:txBody>
                    <a:bodyPr/>
                    <a:lstStyle/>
                    <a:p>
                      <a:pPr algn="ctr"/>
                      <a:r>
                        <a:rPr lang="en-US" sz="900" dirty="0"/>
                        <a:t>11:31</a:t>
                      </a:r>
                    </a:p>
                  </a:txBody>
                  <a:tcPr anchor="ctr"/>
                </a:tc>
                <a:extLst>
                  <a:ext uri="{0D108BD9-81ED-4DB2-BD59-A6C34878D82A}">
                    <a16:rowId xmlns:a16="http://schemas.microsoft.com/office/drawing/2014/main" val="10005"/>
                  </a:ext>
                </a:extLst>
              </a:tr>
              <a:tr h="246027">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WIOA Youth Program Eligibility</a:t>
                      </a:r>
                      <a:endParaRPr lang="en-US" sz="1000" b="0" dirty="0"/>
                    </a:p>
                  </a:txBody>
                  <a:tcPr/>
                </a:tc>
                <a:tc>
                  <a:txBody>
                    <a:bodyPr/>
                    <a:lstStyle/>
                    <a:p>
                      <a:pPr algn="ctr"/>
                      <a:r>
                        <a:rPr lang="en-US" sz="900" dirty="0"/>
                        <a:t>12:41</a:t>
                      </a:r>
                    </a:p>
                  </a:txBody>
                  <a:tcPr anchor="ctr"/>
                </a:tc>
                <a:extLst>
                  <a:ext uri="{0D108BD9-81ED-4DB2-BD59-A6C34878D82A}">
                    <a16:rowId xmlns:a16="http://schemas.microsoft.com/office/drawing/2014/main" val="10006"/>
                  </a:ext>
                </a:extLst>
              </a:tr>
              <a:tr h="246027">
                <a:tc>
                  <a:txBody>
                    <a:bodyPr/>
                    <a:lstStyle/>
                    <a:p>
                      <a:pPr marL="0" indent="0">
                        <a:buFont typeface="Arial" panose="020B0604020202020204" pitchFamily="34" charset="0"/>
                        <a:buNone/>
                      </a:pPr>
                      <a:r>
                        <a:rPr lang="en-US" sz="1000" kern="1200" dirty="0">
                          <a:solidFill>
                            <a:schemeClr val="dk1"/>
                          </a:solidFill>
                          <a:effectLst/>
                          <a:latin typeface="+mn-lt"/>
                          <a:ea typeface="+mn-ea"/>
                          <a:cs typeface="+mn-cs"/>
                        </a:rPr>
                        <a:t>WIOA Youth Program Performance Page</a:t>
                      </a:r>
                      <a:endParaRPr lang="en-US" sz="1000" b="0" dirty="0"/>
                    </a:p>
                  </a:txBody>
                  <a:tcPr/>
                </a:tc>
                <a:tc>
                  <a:txBody>
                    <a:bodyPr/>
                    <a:lstStyle/>
                    <a:p>
                      <a:pPr algn="ctr"/>
                      <a:r>
                        <a:rPr lang="en-US" sz="900" dirty="0"/>
                        <a:t>14:29</a:t>
                      </a:r>
                    </a:p>
                  </a:txBody>
                  <a:tcPr anchor="ctr"/>
                </a:tc>
                <a:extLst>
                  <a:ext uri="{0D108BD9-81ED-4DB2-BD59-A6C34878D82A}">
                    <a16:rowId xmlns:a16="http://schemas.microsoft.com/office/drawing/2014/main" val="1365116506"/>
                  </a:ext>
                </a:extLst>
              </a:tr>
              <a:tr h="399794">
                <a:tc>
                  <a:txBody>
                    <a:bodyPr/>
                    <a:lstStyle/>
                    <a:p>
                      <a:pPr marL="0" indent="0">
                        <a:buFont typeface="Arial" panose="020B0604020202020204" pitchFamily="34" charset="0"/>
                        <a:buNone/>
                      </a:pPr>
                      <a:r>
                        <a:rPr lang="en-US" sz="1000" kern="1200" dirty="0">
                          <a:solidFill>
                            <a:schemeClr val="dk1"/>
                          </a:solidFill>
                          <a:effectLst/>
                          <a:latin typeface="+mn-lt"/>
                          <a:ea typeface="+mn-ea"/>
                          <a:cs typeface="+mn-cs"/>
                        </a:rPr>
                        <a:t>Our Journey Together TA Series:  Comprehensive Service Delivery for Youth</a:t>
                      </a:r>
                      <a:endParaRPr lang="en-US" sz="1000" b="0" dirty="0"/>
                    </a:p>
                  </a:txBody>
                  <a:tcPr/>
                </a:tc>
                <a:tc>
                  <a:txBody>
                    <a:bodyPr/>
                    <a:lstStyle/>
                    <a:p>
                      <a:pPr algn="ctr"/>
                      <a:r>
                        <a:rPr lang="en-US" sz="900" dirty="0"/>
                        <a:t>16:25</a:t>
                      </a:r>
                    </a:p>
                  </a:txBody>
                  <a:tcPr anchor="ctr"/>
                </a:tc>
                <a:extLst>
                  <a:ext uri="{0D108BD9-81ED-4DB2-BD59-A6C34878D82A}">
                    <a16:rowId xmlns:a16="http://schemas.microsoft.com/office/drawing/2014/main" val="10009"/>
                  </a:ext>
                </a:extLst>
              </a:tr>
              <a:tr h="246027">
                <a:tc>
                  <a:txBody>
                    <a:bodyPr/>
                    <a:lstStyle/>
                    <a:p>
                      <a:pPr marL="0" indent="0">
                        <a:buFont typeface="Arial" panose="020B0604020202020204" pitchFamily="34" charset="0"/>
                        <a:buNone/>
                      </a:pPr>
                      <a:r>
                        <a:rPr lang="en-US" sz="1000" kern="1200" dirty="0">
                          <a:solidFill>
                            <a:schemeClr val="dk1"/>
                          </a:solidFill>
                          <a:effectLst/>
                          <a:latin typeface="+mn-lt"/>
                          <a:ea typeface="+mn-ea"/>
                          <a:cs typeface="+mn-cs"/>
                        </a:rPr>
                        <a:t>WIOA Youth Monitoring Supplement (2018)</a:t>
                      </a:r>
                      <a:endParaRPr lang="en-US" sz="1000" b="0" dirty="0"/>
                    </a:p>
                  </a:txBody>
                  <a:tcPr/>
                </a:tc>
                <a:tc>
                  <a:txBody>
                    <a:bodyPr/>
                    <a:lstStyle/>
                    <a:p>
                      <a:pPr algn="ctr"/>
                      <a:r>
                        <a:rPr lang="en-US" sz="900" dirty="0"/>
                        <a:t>17:40</a:t>
                      </a:r>
                    </a:p>
                  </a:txBody>
                  <a:tcPr anchor="ctr"/>
                </a:tc>
                <a:extLst>
                  <a:ext uri="{0D108BD9-81ED-4DB2-BD59-A6C34878D82A}">
                    <a16:rowId xmlns:a16="http://schemas.microsoft.com/office/drawing/2014/main" val="2501489609"/>
                  </a:ext>
                </a:extLst>
              </a:tr>
              <a:tr h="246027">
                <a:tc>
                  <a:txBody>
                    <a:bodyPr/>
                    <a:lstStyle/>
                    <a:p>
                      <a:pPr marL="0" indent="0">
                        <a:buFont typeface="Arial" panose="020B0604020202020204" pitchFamily="34" charset="0"/>
                        <a:buNone/>
                      </a:pPr>
                      <a:r>
                        <a:rPr lang="en-US" sz="1000" kern="1200" dirty="0">
                          <a:solidFill>
                            <a:schemeClr val="dk1"/>
                          </a:solidFill>
                          <a:effectLst/>
                          <a:latin typeface="+mn-lt"/>
                          <a:ea typeface="+mn-ea"/>
                          <a:cs typeface="+mn-cs"/>
                        </a:rPr>
                        <a:t>Youth Committees under WIOA	</a:t>
                      </a:r>
                      <a:endParaRPr lang="en-US" sz="1000" b="0" dirty="0"/>
                    </a:p>
                  </a:txBody>
                  <a:tcPr/>
                </a:tc>
                <a:tc>
                  <a:txBody>
                    <a:bodyPr/>
                    <a:lstStyle/>
                    <a:p>
                      <a:pPr algn="ctr"/>
                      <a:r>
                        <a:rPr lang="en-US" sz="900" dirty="0"/>
                        <a:t>19:08</a:t>
                      </a:r>
                    </a:p>
                  </a:txBody>
                  <a:tcPr anchor="ctr"/>
                </a:tc>
                <a:extLst>
                  <a:ext uri="{0D108BD9-81ED-4DB2-BD59-A6C34878D82A}">
                    <a16:rowId xmlns:a16="http://schemas.microsoft.com/office/drawing/2014/main" val="1577649460"/>
                  </a:ext>
                </a:extLst>
              </a:tr>
              <a:tr h="246027">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dk1"/>
                          </a:solidFill>
                          <a:effectLst/>
                          <a:latin typeface="+mn-lt"/>
                          <a:ea typeface="+mn-ea"/>
                          <a:cs typeface="+mn-cs"/>
                        </a:rPr>
                        <a:t>The 14 WIOA Youth Program Elements</a:t>
                      </a:r>
                      <a:endParaRPr lang="en-US" sz="1000" b="0" dirty="0"/>
                    </a:p>
                  </a:txBody>
                  <a:tcPr/>
                </a:tc>
                <a:tc>
                  <a:txBody>
                    <a:bodyPr/>
                    <a:lstStyle/>
                    <a:p>
                      <a:pPr algn="ctr"/>
                      <a:r>
                        <a:rPr lang="en-US" sz="900" dirty="0"/>
                        <a:t>20:35</a:t>
                      </a:r>
                    </a:p>
                  </a:txBody>
                  <a:tcPr anchor="ctr"/>
                </a:tc>
                <a:extLst>
                  <a:ext uri="{0D108BD9-81ED-4DB2-BD59-A6C34878D82A}">
                    <a16:rowId xmlns:a16="http://schemas.microsoft.com/office/drawing/2014/main" val="3231640449"/>
                  </a:ext>
                </a:extLst>
              </a:tr>
              <a:tr h="246027">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WIOA Youth Program Element Resources</a:t>
                      </a:r>
                      <a:endParaRPr lang="en-US" sz="1000" b="0" kern="1200" dirty="0">
                        <a:solidFill>
                          <a:schemeClr val="dk1"/>
                        </a:solidFill>
                        <a:latin typeface="+mn-lt"/>
                        <a:ea typeface="+mn-ea"/>
                        <a:cs typeface="+mn-cs"/>
                      </a:endParaRPr>
                    </a:p>
                  </a:txBody>
                  <a:tcPr/>
                </a:tc>
                <a:tc>
                  <a:txBody>
                    <a:bodyPr/>
                    <a:lstStyle/>
                    <a:p>
                      <a:pPr algn="ctr"/>
                      <a:r>
                        <a:rPr lang="en-US" sz="900" dirty="0"/>
                        <a:t>21:59</a:t>
                      </a:r>
                    </a:p>
                  </a:txBody>
                  <a:tcPr anchor="ctr"/>
                </a:tc>
                <a:extLst>
                  <a:ext uri="{0D108BD9-81ED-4DB2-BD59-A6C34878D82A}">
                    <a16:rowId xmlns:a16="http://schemas.microsoft.com/office/drawing/2014/main" val="1716858679"/>
                  </a:ext>
                </a:extLst>
              </a:tr>
              <a:tr h="246027">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Financial Literacy Education </a:t>
                      </a:r>
                      <a:endParaRPr lang="en-US" sz="1000" b="0" kern="1200" dirty="0">
                        <a:solidFill>
                          <a:schemeClr val="dk1"/>
                        </a:solidFill>
                        <a:latin typeface="+mn-lt"/>
                        <a:ea typeface="+mn-ea"/>
                        <a:cs typeface="+mn-cs"/>
                      </a:endParaRPr>
                    </a:p>
                  </a:txBody>
                  <a:tcPr/>
                </a:tc>
                <a:tc>
                  <a:txBody>
                    <a:bodyPr/>
                    <a:lstStyle/>
                    <a:p>
                      <a:pPr algn="ctr"/>
                      <a:r>
                        <a:rPr lang="en-US" sz="900" dirty="0"/>
                        <a:t>22:30</a:t>
                      </a:r>
                    </a:p>
                  </a:txBody>
                  <a:tcPr anchor="ctr"/>
                </a:tc>
                <a:extLst>
                  <a:ext uri="{0D108BD9-81ED-4DB2-BD59-A6C34878D82A}">
                    <a16:rowId xmlns:a16="http://schemas.microsoft.com/office/drawing/2014/main" val="3995260037"/>
                  </a:ext>
                </a:extLst>
              </a:tr>
              <a:tr h="238612">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Youth Case Management </a:t>
                      </a:r>
                      <a:endParaRPr lang="en-US" sz="1000" b="0" kern="1200" dirty="0">
                        <a:solidFill>
                          <a:schemeClr val="dk1"/>
                        </a:solidFill>
                        <a:latin typeface="+mn-lt"/>
                        <a:ea typeface="+mn-ea"/>
                        <a:cs typeface="+mn-cs"/>
                      </a:endParaRPr>
                    </a:p>
                  </a:txBody>
                  <a:tcPr/>
                </a:tc>
                <a:tc>
                  <a:txBody>
                    <a:bodyPr/>
                    <a:lstStyle/>
                    <a:p>
                      <a:pPr algn="ctr"/>
                      <a:r>
                        <a:rPr lang="en-US" sz="900" dirty="0"/>
                        <a:t>23:58</a:t>
                      </a:r>
                    </a:p>
                  </a:txBody>
                  <a:tcPr anchor="ctr"/>
                </a:tc>
                <a:extLst>
                  <a:ext uri="{0D108BD9-81ED-4DB2-BD59-A6C34878D82A}">
                    <a16:rowId xmlns:a16="http://schemas.microsoft.com/office/drawing/2014/main" val="3130188558"/>
                  </a:ext>
                </a:extLst>
              </a:tr>
              <a:tr h="399794">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Updates to US Department of Labor’s GetMyFuture site!</a:t>
                      </a:r>
                      <a:endParaRPr lang="en-US" sz="1000" b="0" kern="1200" dirty="0">
                        <a:solidFill>
                          <a:schemeClr val="dk1"/>
                        </a:solidFill>
                        <a:latin typeface="+mn-lt"/>
                        <a:ea typeface="+mn-ea"/>
                        <a:cs typeface="+mn-cs"/>
                      </a:endParaRPr>
                    </a:p>
                  </a:txBody>
                  <a:tcPr/>
                </a:tc>
                <a:tc>
                  <a:txBody>
                    <a:bodyPr/>
                    <a:lstStyle/>
                    <a:p>
                      <a:pPr algn="ctr"/>
                      <a:r>
                        <a:rPr lang="en-US" sz="900" dirty="0"/>
                        <a:t>24:53</a:t>
                      </a:r>
                    </a:p>
                  </a:txBody>
                  <a:tcPr anchor="ctr"/>
                </a:tc>
                <a:extLst>
                  <a:ext uri="{0D108BD9-81ED-4DB2-BD59-A6C34878D82A}">
                    <a16:rowId xmlns:a16="http://schemas.microsoft.com/office/drawing/2014/main" val="2122160807"/>
                  </a:ext>
                </a:extLst>
              </a:tr>
              <a:tr h="399794">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Partnering to Serve Specific Youth Populations</a:t>
                      </a:r>
                      <a:endParaRPr lang="en-US" sz="1000" b="0" kern="1200" dirty="0">
                        <a:solidFill>
                          <a:schemeClr val="dk1"/>
                        </a:solidFill>
                        <a:latin typeface="+mn-lt"/>
                        <a:ea typeface="+mn-ea"/>
                        <a:cs typeface="+mn-cs"/>
                      </a:endParaRPr>
                    </a:p>
                  </a:txBody>
                  <a:tcPr/>
                </a:tc>
                <a:tc>
                  <a:txBody>
                    <a:bodyPr/>
                    <a:lstStyle/>
                    <a:p>
                      <a:pPr algn="ctr"/>
                      <a:r>
                        <a:rPr lang="en-US" sz="900" dirty="0"/>
                        <a:t>27:30</a:t>
                      </a:r>
                    </a:p>
                  </a:txBody>
                  <a:tcPr anchor="ctr"/>
                </a:tc>
                <a:extLst>
                  <a:ext uri="{0D108BD9-81ED-4DB2-BD59-A6C34878D82A}">
                    <a16:rowId xmlns:a16="http://schemas.microsoft.com/office/drawing/2014/main" val="1080788399"/>
                  </a:ext>
                </a:extLst>
              </a:tr>
              <a:tr h="399794">
                <a:tc>
                  <a:txBody>
                    <a:bodyPr/>
                    <a:lstStyle/>
                    <a:p>
                      <a:pPr marL="0" indent="0" algn="l" defTabSz="914400" rtl="0" eaLnBrk="1" latinLnBrk="0" hangingPunct="1">
                        <a:buFont typeface="Arial" panose="020B0604020202020204" pitchFamily="34" charset="0"/>
                        <a:buNone/>
                      </a:pPr>
                      <a:r>
                        <a:rPr lang="en-US" sz="1000" kern="1200" dirty="0">
                          <a:solidFill>
                            <a:schemeClr val="dk1"/>
                          </a:solidFill>
                          <a:effectLst/>
                          <a:latin typeface="+mn-lt"/>
                          <a:ea typeface="+mn-ea"/>
                          <a:cs typeface="+mn-cs"/>
                        </a:rPr>
                        <a:t>2018 Youth Resource Connections Newsletter</a:t>
                      </a:r>
                      <a:endParaRPr lang="en-US" sz="1000" b="0" kern="1200" dirty="0">
                        <a:solidFill>
                          <a:schemeClr val="dk1"/>
                        </a:solidFill>
                        <a:latin typeface="+mn-lt"/>
                        <a:ea typeface="+mn-ea"/>
                        <a:cs typeface="+mn-cs"/>
                      </a:endParaRPr>
                    </a:p>
                  </a:txBody>
                  <a:tcPr/>
                </a:tc>
                <a:tc>
                  <a:txBody>
                    <a:bodyPr/>
                    <a:lstStyle/>
                    <a:p>
                      <a:pPr algn="ctr"/>
                      <a:r>
                        <a:rPr lang="en-US" sz="900" dirty="0"/>
                        <a:t>28:18</a:t>
                      </a:r>
                    </a:p>
                  </a:txBody>
                  <a:tcPr anchor="ctr"/>
                </a:tc>
                <a:extLst>
                  <a:ext uri="{0D108BD9-81ED-4DB2-BD59-A6C34878D82A}">
                    <a16:rowId xmlns:a16="http://schemas.microsoft.com/office/drawing/2014/main" val="1990730680"/>
                  </a:ext>
                </a:extLst>
              </a:tr>
              <a:tr h="246027">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effectLst/>
                          <a:latin typeface="+mn-lt"/>
                          <a:ea typeface="+mn-ea"/>
                          <a:cs typeface="+mn-cs"/>
                        </a:rPr>
                        <a:t>Technical Assistance Needs</a:t>
                      </a:r>
                      <a:endParaRPr lang="en-US" sz="1000" b="1" kern="1200" dirty="0">
                        <a:solidFill>
                          <a:schemeClr val="dk1"/>
                        </a:solidFill>
                        <a:latin typeface="+mn-lt"/>
                        <a:ea typeface="+mn-ea"/>
                        <a:cs typeface="+mn-cs"/>
                      </a:endParaRPr>
                    </a:p>
                  </a:txBody>
                  <a:tcPr/>
                </a:tc>
                <a:tc>
                  <a:txBody>
                    <a:bodyPr/>
                    <a:lstStyle/>
                    <a:p>
                      <a:pPr algn="ctr"/>
                      <a:r>
                        <a:rPr lang="en-US" sz="900" dirty="0"/>
                        <a:t>29:07</a:t>
                      </a:r>
                    </a:p>
                  </a:txBody>
                  <a:tcPr anchor="ctr"/>
                </a:tc>
                <a:extLst>
                  <a:ext uri="{0D108BD9-81ED-4DB2-BD59-A6C34878D82A}">
                    <a16:rowId xmlns:a16="http://schemas.microsoft.com/office/drawing/2014/main" val="465298209"/>
                  </a:ext>
                </a:extLst>
              </a:tr>
              <a:tr h="246027">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effectLst/>
                          <a:latin typeface="+mn-lt"/>
                          <a:ea typeface="+mn-ea"/>
                          <a:cs typeface="+mn-cs"/>
                        </a:rPr>
                        <a:t>What’s Next?</a:t>
                      </a:r>
                      <a:endParaRPr lang="en-US" sz="1000" b="1" kern="1200" dirty="0">
                        <a:solidFill>
                          <a:schemeClr val="dk1"/>
                        </a:solidFill>
                        <a:latin typeface="+mn-lt"/>
                        <a:ea typeface="+mn-ea"/>
                        <a:cs typeface="+mn-cs"/>
                      </a:endParaRPr>
                    </a:p>
                  </a:txBody>
                  <a:tcPr/>
                </a:tc>
                <a:tc>
                  <a:txBody>
                    <a:bodyPr/>
                    <a:lstStyle/>
                    <a:p>
                      <a:pPr algn="ctr"/>
                      <a:r>
                        <a:rPr lang="en-US" sz="900" dirty="0"/>
                        <a:t>49:10</a:t>
                      </a:r>
                    </a:p>
                  </a:txBody>
                  <a:tcPr anchor="ctr"/>
                </a:tc>
                <a:extLst>
                  <a:ext uri="{0D108BD9-81ED-4DB2-BD59-A6C34878D82A}">
                    <a16:rowId xmlns:a16="http://schemas.microsoft.com/office/drawing/2014/main" val="841098678"/>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A WIOA Youth Program Technical Assistance Conversation: What do we have and what do&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6286</TotalTime>
  <Words>189</Words>
  <Application>Microsoft Office PowerPoint</Application>
  <PresentationFormat>On-screen Show (4:3)</PresentationFormat>
  <Paragraphs>47</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A WIOA Youth Program Technical Assistance Conversation: What do we have and what do we need? Date: 4/29/2019 Moderator(s): Sara Hastings Speaker(s): Evan Rosenberg , Maisha Meminger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115</cp:revision>
  <dcterms:created xsi:type="dcterms:W3CDTF">2017-09-27T21:43:17Z</dcterms:created>
  <dcterms:modified xsi:type="dcterms:W3CDTF">2019-05-03T14:08:59Z</dcterms:modified>
</cp:coreProperties>
</file>