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1" r:id="rId5"/>
  </p:sldMasterIdLst>
  <p:notesMasterIdLst>
    <p:notesMasterId r:id="rId33"/>
  </p:notesMasterIdLst>
  <p:sldIdLst>
    <p:sldId id="287" r:id="rId6"/>
    <p:sldId id="297" r:id="rId7"/>
    <p:sldId id="286" r:id="rId8"/>
    <p:sldId id="258" r:id="rId9"/>
    <p:sldId id="259" r:id="rId10"/>
    <p:sldId id="260" r:id="rId11"/>
    <p:sldId id="262" r:id="rId12"/>
    <p:sldId id="263" r:id="rId13"/>
    <p:sldId id="280" r:id="rId14"/>
    <p:sldId id="276" r:id="rId15"/>
    <p:sldId id="279" r:id="rId16"/>
    <p:sldId id="290" r:id="rId17"/>
    <p:sldId id="292" r:id="rId18"/>
    <p:sldId id="293" r:id="rId19"/>
    <p:sldId id="294" r:id="rId20"/>
    <p:sldId id="298" r:id="rId21"/>
    <p:sldId id="299" r:id="rId22"/>
    <p:sldId id="300" r:id="rId23"/>
    <p:sldId id="301" r:id="rId24"/>
    <p:sldId id="305" r:id="rId25"/>
    <p:sldId id="302" r:id="rId26"/>
    <p:sldId id="303" r:id="rId27"/>
    <p:sldId id="295" r:id="rId28"/>
    <p:sldId id="304" r:id="rId29"/>
    <p:sldId id="281" r:id="rId30"/>
    <p:sldId id="284" r:id="rId31"/>
    <p:sldId id="275" r:id="rId32"/>
  </p:sldIdLst>
  <p:sldSz cx="9144000" cy="6858000" type="screen4x3"/>
  <p:notesSz cx="6858000" cy="9144000"/>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na Lenhoff" initials="DL" lastIdx="13" clrIdx="0">
    <p:extLst>
      <p:ext uri="{19B8F6BF-5375-455C-9EA6-DF929625EA0E}">
        <p15:presenceInfo xmlns:p15="http://schemas.microsoft.com/office/powerpoint/2012/main" userId="5c094e3c56d96501" providerId="Windows Live"/>
      </p:ext>
    </p:extLst>
  </p:cmAuthor>
  <p:cmAuthor id="2" name="Suzie Duffin" initials="SD" lastIdx="2" clrIdx="1">
    <p:extLst>
      <p:ext uri="{19B8F6BF-5375-455C-9EA6-DF929625EA0E}">
        <p15:presenceInfo xmlns:p15="http://schemas.microsoft.com/office/powerpoint/2012/main" userId="abfc2eff64f27a6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13" autoAdjust="0"/>
    <p:restoredTop sz="75696" autoAdjust="0"/>
  </p:normalViewPr>
  <p:slideViewPr>
    <p:cSldViewPr snapToGrid="0">
      <p:cViewPr varScale="1">
        <p:scale>
          <a:sx n="57" d="100"/>
          <a:sy n="57" d="100"/>
        </p:scale>
        <p:origin x="1356" y="66"/>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88989-C4F2-419E-8CC5-53E2453B8A9F}" type="datetimeFigureOut">
              <a:rPr lang="en-US" smtClean="0"/>
              <a:t>4/30/2019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0D2C8-4E9D-4ABA-936B-5E500A1B423B}" type="slidenum">
              <a:rPr lang="en-US" smtClean="0"/>
              <a:t>‹#›</a:t>
            </a:fld>
            <a:endParaRPr lang="en-US" dirty="0"/>
          </a:p>
        </p:txBody>
      </p:sp>
    </p:spTree>
    <p:extLst>
      <p:ext uri="{BB962C8B-B14F-4D97-AF65-F5344CB8AC3E}">
        <p14:creationId xmlns:p14="http://schemas.microsoft.com/office/powerpoint/2010/main" val="302674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1</a:t>
            </a:fld>
            <a:endParaRPr lang="en-US" dirty="0"/>
          </a:p>
        </p:txBody>
      </p:sp>
    </p:spTree>
    <p:extLst>
      <p:ext uri="{BB962C8B-B14F-4D97-AF65-F5344CB8AC3E}">
        <p14:creationId xmlns:p14="http://schemas.microsoft.com/office/powerpoint/2010/main" val="1962635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10</a:t>
            </a:fld>
            <a:endParaRPr lang="en-US" dirty="0"/>
          </a:p>
        </p:txBody>
      </p:sp>
    </p:spTree>
    <p:extLst>
      <p:ext uri="{BB962C8B-B14F-4D97-AF65-F5344CB8AC3E}">
        <p14:creationId xmlns:p14="http://schemas.microsoft.com/office/powerpoint/2010/main" val="1489772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11</a:t>
            </a:fld>
            <a:endParaRPr lang="en-US" dirty="0"/>
          </a:p>
        </p:txBody>
      </p:sp>
    </p:spTree>
    <p:extLst>
      <p:ext uri="{BB962C8B-B14F-4D97-AF65-F5344CB8AC3E}">
        <p14:creationId xmlns:p14="http://schemas.microsoft.com/office/powerpoint/2010/main" val="2333380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12</a:t>
            </a:fld>
            <a:endParaRPr lang="en-US" dirty="0"/>
          </a:p>
        </p:txBody>
      </p:sp>
    </p:spTree>
    <p:extLst>
      <p:ext uri="{BB962C8B-B14F-4D97-AF65-F5344CB8AC3E}">
        <p14:creationId xmlns:p14="http://schemas.microsoft.com/office/powerpoint/2010/main" val="1559168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13</a:t>
            </a:fld>
            <a:endParaRPr lang="en-US" dirty="0"/>
          </a:p>
        </p:txBody>
      </p:sp>
    </p:spTree>
    <p:extLst>
      <p:ext uri="{BB962C8B-B14F-4D97-AF65-F5344CB8AC3E}">
        <p14:creationId xmlns:p14="http://schemas.microsoft.com/office/powerpoint/2010/main" val="3312764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14</a:t>
            </a:fld>
            <a:endParaRPr lang="en-US" dirty="0"/>
          </a:p>
        </p:txBody>
      </p:sp>
    </p:spTree>
    <p:extLst>
      <p:ext uri="{BB962C8B-B14F-4D97-AF65-F5344CB8AC3E}">
        <p14:creationId xmlns:p14="http://schemas.microsoft.com/office/powerpoint/2010/main" val="2331807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15</a:t>
            </a:fld>
            <a:endParaRPr lang="en-US" dirty="0"/>
          </a:p>
        </p:txBody>
      </p:sp>
    </p:spTree>
    <p:extLst>
      <p:ext uri="{BB962C8B-B14F-4D97-AF65-F5344CB8AC3E}">
        <p14:creationId xmlns:p14="http://schemas.microsoft.com/office/powerpoint/2010/main" val="3713733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16</a:t>
            </a:fld>
            <a:endParaRPr lang="en-US" dirty="0"/>
          </a:p>
        </p:txBody>
      </p:sp>
    </p:spTree>
    <p:extLst>
      <p:ext uri="{BB962C8B-B14F-4D97-AF65-F5344CB8AC3E}">
        <p14:creationId xmlns:p14="http://schemas.microsoft.com/office/powerpoint/2010/main" val="4167684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17</a:t>
            </a:fld>
            <a:endParaRPr lang="en-US" dirty="0"/>
          </a:p>
        </p:txBody>
      </p:sp>
    </p:spTree>
    <p:extLst>
      <p:ext uri="{BB962C8B-B14F-4D97-AF65-F5344CB8AC3E}">
        <p14:creationId xmlns:p14="http://schemas.microsoft.com/office/powerpoint/2010/main" val="3390896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18</a:t>
            </a:fld>
            <a:endParaRPr lang="en-US" dirty="0"/>
          </a:p>
        </p:txBody>
      </p:sp>
    </p:spTree>
    <p:extLst>
      <p:ext uri="{BB962C8B-B14F-4D97-AF65-F5344CB8AC3E}">
        <p14:creationId xmlns:p14="http://schemas.microsoft.com/office/powerpoint/2010/main" val="1217137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19</a:t>
            </a:fld>
            <a:endParaRPr lang="en-US" dirty="0"/>
          </a:p>
        </p:txBody>
      </p:sp>
    </p:spTree>
    <p:extLst>
      <p:ext uri="{BB962C8B-B14F-4D97-AF65-F5344CB8AC3E}">
        <p14:creationId xmlns:p14="http://schemas.microsoft.com/office/powerpoint/2010/main" val="3435653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2</a:t>
            </a:fld>
            <a:endParaRPr lang="en-US" dirty="0"/>
          </a:p>
        </p:txBody>
      </p:sp>
    </p:spTree>
    <p:extLst>
      <p:ext uri="{BB962C8B-B14F-4D97-AF65-F5344CB8AC3E}">
        <p14:creationId xmlns:p14="http://schemas.microsoft.com/office/powerpoint/2010/main" val="1978562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20</a:t>
            </a:fld>
            <a:endParaRPr lang="en-US" dirty="0"/>
          </a:p>
        </p:txBody>
      </p:sp>
    </p:spTree>
    <p:extLst>
      <p:ext uri="{BB962C8B-B14F-4D97-AF65-F5344CB8AC3E}">
        <p14:creationId xmlns:p14="http://schemas.microsoft.com/office/powerpoint/2010/main" val="2723983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21</a:t>
            </a:fld>
            <a:endParaRPr lang="en-US" dirty="0"/>
          </a:p>
        </p:txBody>
      </p:sp>
    </p:spTree>
    <p:extLst>
      <p:ext uri="{BB962C8B-B14F-4D97-AF65-F5344CB8AC3E}">
        <p14:creationId xmlns:p14="http://schemas.microsoft.com/office/powerpoint/2010/main" val="4203853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22</a:t>
            </a:fld>
            <a:endParaRPr lang="en-US" dirty="0"/>
          </a:p>
        </p:txBody>
      </p:sp>
    </p:spTree>
    <p:extLst>
      <p:ext uri="{BB962C8B-B14F-4D97-AF65-F5344CB8AC3E}">
        <p14:creationId xmlns:p14="http://schemas.microsoft.com/office/powerpoint/2010/main" val="2094503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23</a:t>
            </a:fld>
            <a:endParaRPr lang="en-US" dirty="0"/>
          </a:p>
        </p:txBody>
      </p:sp>
    </p:spTree>
    <p:extLst>
      <p:ext uri="{BB962C8B-B14F-4D97-AF65-F5344CB8AC3E}">
        <p14:creationId xmlns:p14="http://schemas.microsoft.com/office/powerpoint/2010/main" val="33075880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24</a:t>
            </a:fld>
            <a:endParaRPr lang="en-US" dirty="0"/>
          </a:p>
        </p:txBody>
      </p:sp>
    </p:spTree>
    <p:extLst>
      <p:ext uri="{BB962C8B-B14F-4D97-AF65-F5344CB8AC3E}">
        <p14:creationId xmlns:p14="http://schemas.microsoft.com/office/powerpoint/2010/main" val="3776540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25</a:t>
            </a:fld>
            <a:endParaRPr lang="en-US" dirty="0"/>
          </a:p>
        </p:txBody>
      </p:sp>
    </p:spTree>
    <p:extLst>
      <p:ext uri="{BB962C8B-B14F-4D97-AF65-F5344CB8AC3E}">
        <p14:creationId xmlns:p14="http://schemas.microsoft.com/office/powerpoint/2010/main" val="1860340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26</a:t>
            </a:fld>
            <a:endParaRPr lang="en-US" dirty="0"/>
          </a:p>
        </p:txBody>
      </p:sp>
    </p:spTree>
    <p:extLst>
      <p:ext uri="{BB962C8B-B14F-4D97-AF65-F5344CB8AC3E}">
        <p14:creationId xmlns:p14="http://schemas.microsoft.com/office/powerpoint/2010/main" val="1360014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27</a:t>
            </a:fld>
            <a:endParaRPr lang="en-US" dirty="0"/>
          </a:p>
        </p:txBody>
      </p:sp>
    </p:spTree>
    <p:extLst>
      <p:ext uri="{BB962C8B-B14F-4D97-AF65-F5344CB8AC3E}">
        <p14:creationId xmlns:p14="http://schemas.microsoft.com/office/powerpoint/2010/main" val="1741051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a:t>
            </a:fld>
            <a:endParaRPr lang="en-US" dirty="0"/>
          </a:p>
        </p:txBody>
      </p:sp>
    </p:spTree>
    <p:extLst>
      <p:ext uri="{BB962C8B-B14F-4D97-AF65-F5344CB8AC3E}">
        <p14:creationId xmlns:p14="http://schemas.microsoft.com/office/powerpoint/2010/main" val="727100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a:t>
            </a:fld>
            <a:endParaRPr lang="en-US" dirty="0"/>
          </a:p>
        </p:txBody>
      </p:sp>
    </p:spTree>
    <p:extLst>
      <p:ext uri="{BB962C8B-B14F-4D97-AF65-F5344CB8AC3E}">
        <p14:creationId xmlns:p14="http://schemas.microsoft.com/office/powerpoint/2010/main" val="2205691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5</a:t>
            </a:fld>
            <a:endParaRPr lang="en-US" dirty="0"/>
          </a:p>
        </p:txBody>
      </p:sp>
    </p:spTree>
    <p:extLst>
      <p:ext uri="{BB962C8B-B14F-4D97-AF65-F5344CB8AC3E}">
        <p14:creationId xmlns:p14="http://schemas.microsoft.com/office/powerpoint/2010/main" val="3392788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6</a:t>
            </a:fld>
            <a:endParaRPr lang="en-US" dirty="0"/>
          </a:p>
        </p:txBody>
      </p:sp>
    </p:spTree>
    <p:extLst>
      <p:ext uri="{BB962C8B-B14F-4D97-AF65-F5344CB8AC3E}">
        <p14:creationId xmlns:p14="http://schemas.microsoft.com/office/powerpoint/2010/main" val="3238448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7</a:t>
            </a:fld>
            <a:endParaRPr lang="en-US" dirty="0"/>
          </a:p>
        </p:txBody>
      </p:sp>
    </p:spTree>
    <p:extLst>
      <p:ext uri="{BB962C8B-B14F-4D97-AF65-F5344CB8AC3E}">
        <p14:creationId xmlns:p14="http://schemas.microsoft.com/office/powerpoint/2010/main" val="3104733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8</a:t>
            </a:fld>
            <a:endParaRPr lang="en-US" dirty="0"/>
          </a:p>
        </p:txBody>
      </p:sp>
    </p:spTree>
    <p:extLst>
      <p:ext uri="{BB962C8B-B14F-4D97-AF65-F5344CB8AC3E}">
        <p14:creationId xmlns:p14="http://schemas.microsoft.com/office/powerpoint/2010/main" val="3933268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9</a:t>
            </a:fld>
            <a:endParaRPr lang="en-US" dirty="0"/>
          </a:p>
        </p:txBody>
      </p:sp>
    </p:spTree>
    <p:extLst>
      <p:ext uri="{BB962C8B-B14F-4D97-AF65-F5344CB8AC3E}">
        <p14:creationId xmlns:p14="http://schemas.microsoft.com/office/powerpoint/2010/main" val="17033788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6"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p:cNvGrpSpPr>
            <a:grpSpLocks noChangeAspect="1"/>
          </p:cNvGrpSpPr>
          <p:nvPr userDrawn="1"/>
        </p:nvGrpSpPr>
        <p:grpSpPr>
          <a:xfrm rot="16200000" flipV="1">
            <a:off x="2158718"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userDrawn="1"/>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17" name="Text Placeholder 4"/>
          <p:cNvSpPr>
            <a:spLocks noGrp="1"/>
          </p:cNvSpPr>
          <p:nvPr>
            <p:ph type="body" sz="quarter" idx="12" hasCustomPrompt="1"/>
          </p:nvPr>
        </p:nvSpPr>
        <p:spPr>
          <a:xfrm>
            <a:off x="1591081"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141454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Moderator: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983630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08453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90999" y="176928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176928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5" y="4115206"/>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786560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04211" y="1550213"/>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49"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599" y="3169259"/>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7"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4" y="478830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2"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851879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0"/>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Today’s Objectives:</a:t>
            </a:r>
          </a:p>
        </p:txBody>
      </p:sp>
      <p:pic>
        <p:nvPicPr>
          <p:cNvPr id="7" name="Picture 6">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3"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986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4"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3972518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5"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5" y="5398235"/>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dirty="0"/>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7301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5"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68"/>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dirty="0"/>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0"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6"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2505059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2" y="1120346"/>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6"/>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6"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dirty="0"/>
              <a:t>Resources:</a:t>
            </a:r>
          </a:p>
        </p:txBody>
      </p:sp>
      <p:sp>
        <p:nvSpPr>
          <p:cNvPr id="11" name="TextBox 10">
            <a:extLst>
              <a:ext uri="{FF2B5EF4-FFF2-40B4-BE49-F238E27FC236}">
                <a16:creationId xmlns:a16="http://schemas.microsoft.com/office/drawing/2014/main" id="{3C7C2AD0-E385-4C6D-9FC1-7C6479504B69}"/>
              </a:ext>
            </a:extLst>
          </p:cNvPr>
          <p:cNvSpPr txBox="1"/>
          <p:nvPr userDrawn="1"/>
        </p:nvSpPr>
        <p:spPr>
          <a:xfrm>
            <a:off x="2509079" y="205945"/>
            <a:ext cx="1318054" cy="947351"/>
          </a:xfrm>
          <a:prstGeom prst="rect">
            <a:avLst/>
          </a:prstGeom>
          <a:noFill/>
        </p:spPr>
        <p:txBody>
          <a:bodyPr wrap="none" rtlCol="0">
            <a:noAutofit/>
          </a:bodyPr>
          <a:lstStyle/>
          <a:p>
            <a:pPr algn="l">
              <a:lnSpc>
                <a:spcPct val="85000"/>
              </a:lnSpc>
            </a:pPr>
            <a:r>
              <a:rPr lang="en-US" sz="6600" dirty="0">
                <a:solidFill>
                  <a:schemeClr val="bg1">
                    <a:lumMod val="75000"/>
                  </a:schemeClr>
                </a:solidFill>
                <a:sym typeface="Webdings" panose="05030102010509060703" pitchFamily="18" charset="2"/>
              </a:rPr>
              <a:t></a:t>
            </a:r>
            <a:endParaRPr lang="en-US" sz="6600" dirty="0">
              <a:solidFill>
                <a:schemeClr val="bg1">
                  <a:lumMod val="75000"/>
                </a:scheme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3075813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5"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Contact Information:</a:t>
            </a:r>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3"/>
            <a:ext cx="2974602" cy="1389773"/>
          </a:xfrm>
          <a:prstGeom prst="rect">
            <a:avLst/>
          </a:prstGeom>
        </p:spPr>
      </p:pic>
    </p:spTree>
    <p:extLst>
      <p:ext uri="{BB962C8B-B14F-4D97-AF65-F5344CB8AC3E}">
        <p14:creationId xmlns:p14="http://schemas.microsoft.com/office/powerpoint/2010/main" val="395652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3115955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335113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2"/>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4" name="Rectangle 33"/>
          <p:cNvSpPr/>
          <p:nvPr userDrawn="1"/>
        </p:nvSpPr>
        <p:spPr>
          <a:xfrm>
            <a:off x="0" y="5513221"/>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marL="0" indent="0">
              <a:spcAft>
                <a:spcPts val="0"/>
              </a:spcAft>
              <a:buFont typeface="Arial" panose="020B0604020202020204" pitchFamily="34" charset="0"/>
              <a:buNone/>
            </a:pPr>
            <a:r>
              <a:rPr lang="en-US" sz="2000" b="1" dirty="0">
                <a:solidFill>
                  <a:schemeClr val="accent1"/>
                </a:solidFill>
                <a:latin typeface="Arial" panose="020B0604020202020204" pitchFamily="34" charset="0"/>
                <a:cs typeface="Arial" panose="020B0604020202020204" pitchFamily="34" charset="0"/>
              </a:rPr>
              <a:t>Beyond</a:t>
            </a:r>
            <a:r>
              <a:rPr lang="en-US" sz="2000" b="1" baseline="0" dirty="0">
                <a:solidFill>
                  <a:schemeClr val="accent1"/>
                </a:solidFill>
                <a:latin typeface="Arial" panose="020B0604020202020204" pitchFamily="34" charset="0"/>
                <a:cs typeface="Arial" panose="020B0604020202020204" pitchFamily="34" charset="0"/>
              </a:rPr>
              <a:t> the standard offerings,</a:t>
            </a:r>
          </a:p>
          <a:p>
            <a:pPr marL="0" indent="0">
              <a:spcAft>
                <a:spcPts val="1000"/>
              </a:spcAft>
              <a:buFont typeface="Arial" panose="020B0604020202020204" pitchFamily="34" charset="0"/>
              <a:buNone/>
            </a:pPr>
            <a:r>
              <a:rPr lang="en-US" sz="1150" b="0" baseline="0" dirty="0">
                <a:latin typeface="Arial" panose="020B0604020202020204" pitchFamily="34" charset="0"/>
                <a:cs typeface="Arial" panose="020B0604020202020204" pitchFamily="34" charset="0"/>
              </a:rPr>
              <a:t>t</a:t>
            </a:r>
            <a:r>
              <a:rPr lang="en-US" sz="1150" b="0" dirty="0">
                <a:latin typeface="Arial" panose="020B0604020202020204" pitchFamily="34" charset="0"/>
                <a:cs typeface="Arial" panose="020B0604020202020204" pitchFamily="34" charset="0"/>
              </a:rPr>
              <a:t>his</a:t>
            </a:r>
            <a:r>
              <a:rPr lang="en-US" sz="1150" b="0" baseline="0" dirty="0">
                <a:latin typeface="Arial" panose="020B0604020202020204" pitchFamily="34" charset="0"/>
                <a:cs typeface="Arial" panose="020B0604020202020204" pitchFamily="34" charset="0"/>
              </a:rPr>
              <a:t> 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3 Speaker Slide choices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Today’s Objectives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Quote</a:t>
            </a:r>
          </a:p>
          <a:p>
            <a:pPr marL="0" indent="0">
              <a:spcBef>
                <a:spcPts val="3000"/>
              </a:spcBef>
              <a:spcAft>
                <a:spcPts val="0"/>
              </a:spcAft>
              <a:buFont typeface="Arial" panose="020B0604020202020204" pitchFamily="34" charset="0"/>
              <a:buNone/>
            </a:pPr>
            <a:r>
              <a:rPr lang="en-US" sz="1500" b="1" baseline="0" dirty="0">
                <a:solidFill>
                  <a:schemeClr val="accent1"/>
                </a:solidFill>
                <a:latin typeface="Arial" panose="020B0604020202020204" pitchFamily="34" charset="0"/>
                <a:cs typeface="Arial" panose="020B0604020202020204" pitchFamily="34" charset="0"/>
              </a:rPr>
              <a:t>Resources &amp; Name / Occupation / Org boxes:</a:t>
            </a:r>
          </a:p>
          <a:p>
            <a:pPr marL="0" indent="0">
              <a:spcBef>
                <a:spcPts val="400"/>
              </a:spcBef>
              <a:spcAft>
                <a:spcPts val="800"/>
              </a:spcAft>
              <a:buFont typeface="Arial" panose="020B0604020202020204" pitchFamily="34" charset="0"/>
              <a:buNone/>
            </a:pPr>
            <a:r>
              <a:rPr lang="en-US" sz="1050" baseline="0" dirty="0">
                <a:latin typeface="Arial" panose="020B0604020202020204" pitchFamily="34" charset="0"/>
                <a:cs typeface="Arial" panose="020B0604020202020204" pitchFamily="34" charset="0"/>
              </a:rPr>
              <a:t>This works like a multi-level bulleted list.  Use the list level buttons on your “Home” tab to</a:t>
            </a:r>
            <a:br>
              <a:rPr lang="en-US" sz="1050"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change formatting levels.</a:t>
            </a: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7084799" y="4562930"/>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 name="TextBox 6"/>
          <p:cNvSpPr txBox="1"/>
          <p:nvPr userDrawn="1"/>
        </p:nvSpPr>
        <p:spPr>
          <a:xfrm>
            <a:off x="91736" y="1480004"/>
            <a:ext cx="4337666" cy="5352299"/>
          </a:xfrm>
          <a:prstGeom prst="rect">
            <a:avLst/>
          </a:prstGeom>
          <a:noFill/>
        </p:spPr>
        <p:txBody>
          <a:bodyPr wrap="square" rtlCol="0">
            <a:noAutofit/>
          </a:bodyPr>
          <a:lstStyle/>
          <a:p>
            <a:pPr>
              <a:spcAft>
                <a:spcPts val="300"/>
              </a:spcAft>
            </a:pPr>
            <a:r>
              <a:rPr lang="en-US" sz="2000" b="1" dirty="0">
                <a:solidFill>
                  <a:schemeClr val="accent1"/>
                </a:solidFill>
                <a:latin typeface="Arial" panose="020B0604020202020204" pitchFamily="34" charset="0"/>
                <a:cs typeface="Arial" panose="020B0604020202020204" pitchFamily="34" charset="0"/>
              </a:rPr>
              <a:t>How to use</a:t>
            </a:r>
            <a:r>
              <a:rPr lang="en-US" sz="2000" b="1" baseline="0" dirty="0">
                <a:solidFill>
                  <a:schemeClr val="accent1"/>
                </a:solidFill>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available.</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Select 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of an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existing slide, click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“Layout” button right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next to the “New Slide” button.</a:t>
            </a:r>
          </a:p>
          <a:p>
            <a:pPr marL="0" marR="0" lvl="0" indent="0" algn="l" defTabSz="457200" rtl="0" eaLnBrk="1" fontAlgn="auto" latinLnBrk="0" hangingPunct="1">
              <a:lnSpc>
                <a:spcPct val="100000"/>
              </a:lnSpc>
              <a:spcBef>
                <a:spcPts val="120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General Template Notes:</a:t>
            </a:r>
          </a:p>
          <a:p>
            <a:pPr marL="91440" lvl="0" indent="0">
              <a:spcAft>
                <a:spcPts val="600"/>
              </a:spcAft>
              <a:buFont typeface="Arial" panose="020B0604020202020204" pitchFamily="34" charset="0"/>
              <a:buNone/>
            </a:pPr>
            <a:r>
              <a:rPr lang="en-US" sz="1800" b="0" u="none" spc="60" baseline="0" dirty="0">
                <a:solidFill>
                  <a:schemeClr val="accent5">
                    <a:lumMod val="20000"/>
                    <a:lumOff val="80000"/>
                  </a:schemeClr>
                </a:solidFill>
                <a:effectLst>
                  <a:outerShdw blurRad="76200" dist="38100" dir="8100000" algn="tr" rotWithShape="0">
                    <a:prstClr val="black">
                      <a:alpha val="60000"/>
                    </a:prstClr>
                  </a:outerShdw>
                </a:effectLst>
                <a:latin typeface="+mj-lt"/>
                <a:cs typeface="Arial" panose="020B0604020202020204" pitchFamily="34" charset="0"/>
                <a:sym typeface="Wingdings" panose="05000000000000000000" pitchFamily="2" charset="2"/>
              </a:rPr>
              <a:t></a:t>
            </a:r>
            <a:r>
              <a:rPr lang="en-US" sz="1800" b="1" u="none"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 </a:t>
            </a:r>
            <a:r>
              <a:rPr lang="en-US" sz="1800" b="1" u="sng"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DO NOT</a:t>
            </a:r>
            <a:r>
              <a:rPr lang="en-US" sz="1800" b="1" u="none"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chemeClr val="accent2"/>
              </a:buClr>
              <a:buSzTx/>
              <a:buFont typeface="Wingdings" panose="05000000000000000000" pitchFamily="2" charset="2"/>
              <a:buChar char="ý"/>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dirty="0">
                <a:latin typeface="Arial" panose="020B0604020202020204" pitchFamily="34" charset="0"/>
                <a:cs typeface="Arial" panose="020B0604020202020204" pitchFamily="34" charset="0"/>
              </a:rPr>
              <a:t>.  Please note if a spacing adjustment is required.</a:t>
            </a:r>
            <a:endParaRPr lang="en-US" sz="1050" b="0" dirty="0">
              <a:latin typeface="Arial" panose="020B0604020202020204" pitchFamily="34" charset="0"/>
              <a:cs typeface="Arial" panose="020B0604020202020204" pitchFamily="34" charset="0"/>
            </a:endParaRP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Change heading alignment or location for standard content slide material</a:t>
            </a:r>
            <a:r>
              <a:rPr lang="en-US" sz="1050" b="0" baseline="0" dirty="0">
                <a:latin typeface="Arial" panose="020B0604020202020204" pitchFamily="34" charset="0"/>
                <a:cs typeface="Arial" panose="020B0604020202020204" pitchFamily="34" charset="0"/>
              </a:rPr>
              <a:t>.</a:t>
            </a:r>
          </a:p>
          <a:p>
            <a:pPr marL="9144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b="0" u="none" kern="1200" spc="60" baseline="0" dirty="0">
                <a:solidFill>
                  <a:srgbClr val="92D050"/>
                </a:solidFill>
                <a:effectLst>
                  <a:outerShdw blurRad="76200" dist="38100" dir="8100000" algn="tr" rotWithShape="0">
                    <a:prstClr val="black">
                      <a:alpha val="60000"/>
                    </a:prstClr>
                  </a:outerShdw>
                </a:effectLst>
                <a:latin typeface="+mn-lt"/>
                <a:ea typeface="+mn-ea"/>
                <a:cs typeface="Arial" panose="020B0604020202020204" pitchFamily="34" charset="0"/>
                <a:sym typeface="Wingdings" panose="05000000000000000000" pitchFamily="2" charset="2"/>
              </a:rPr>
              <a:t></a:t>
            </a:r>
            <a:r>
              <a:rPr kumimoji="0" lang="en-US" sz="1800" b="1" i="0" u="none"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 </a:t>
            </a:r>
            <a:r>
              <a:rPr kumimoji="0" lang="en-US" sz="1800" b="1" i="0" u="sng"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DO</a:t>
            </a:r>
            <a:r>
              <a:rPr kumimoji="0" lang="en-US" sz="1800" b="1" i="0" u="none"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rgbClr val="72AF2F"/>
              </a:buClr>
              <a:buSzTx/>
              <a:buFont typeface="Wingdings" panose="05000000000000000000" pitchFamily="2" charset="2"/>
              <a:buChar char="þ"/>
              <a:tabLst/>
              <a:defRPr/>
            </a:pP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Reference 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originated.</a:t>
            </a:r>
          </a:p>
          <a:p>
            <a:pPr marL="457200" marR="0" lvl="1"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Note that any graphics not referenced or in violation of </a:t>
            </a:r>
            <a:r>
              <a:rPr kumimoji="0" lang="en-US" sz="1050" b="1" i="0" u="none" strike="noStrike" kern="1200" cap="none" spc="0" normalizeH="0" baseline="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10" name="TextBox 9"/>
          <p:cNvSpPr txBox="1"/>
          <p:nvPr userDrawn="1"/>
        </p:nvSpPr>
        <p:spPr>
          <a:xfrm>
            <a:off x="5308798" y="88691"/>
            <a:ext cx="3245631" cy="1102812"/>
          </a:xfrm>
          <a:prstGeom prst="rect">
            <a:avLst/>
          </a:prstGeom>
          <a:noFill/>
        </p:spPr>
        <p:txBody>
          <a:bodyPr wrap="square" rtlCol="0" anchor="ctr">
            <a:noAutofit/>
          </a:bodyPr>
          <a:lstStyle/>
          <a:p>
            <a:pPr algn="l"/>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This slide contains information on how to use this template, and is hidden. </a:t>
            </a:r>
          </a:p>
          <a:p>
            <a:pPr algn="l">
              <a:spcBef>
                <a:spcPts val="300"/>
              </a:spcBef>
            </a:pPr>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It is not a part of </a:t>
            </a:r>
            <a:b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br>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the presentation.</a:t>
            </a: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799" y="2286069"/>
            <a:ext cx="1619719" cy="1620538"/>
          </a:xfrm>
          <a:prstGeom prst="rect">
            <a:avLst/>
          </a:prstGeom>
          <a:noFill/>
        </p:spPr>
        <p:txBody>
          <a:bodyPr wrap="square" rtlCol="0">
            <a:noAutofit/>
          </a:bodyPr>
          <a:lstStyle/>
          <a:p>
            <a:pPr marL="0" marR="0" lvl="1" indent="-171450" algn="l" defTabSz="457200" rtl="0" eaLnBrk="1" fontAlgn="auto" latinLnBrk="0" hangingPunct="1">
              <a:lnSpc>
                <a:spcPct val="90000"/>
              </a:lnSpc>
              <a:spcBef>
                <a:spcPts val="0"/>
              </a:spcBef>
              <a:spcAft>
                <a:spcPts val="400"/>
              </a:spcAft>
              <a:buClrTx/>
              <a:buSzTx/>
              <a:buFont typeface="Arial" panose="020B0604020202020204" pitchFamily="34" charset="0"/>
              <a:buChar char="•"/>
              <a:tabLst/>
              <a:defRPr/>
            </a:pPr>
            <a:r>
              <a:rPr lang="en-US" sz="1100" b="0" baseline="0" dirty="0">
                <a:latin typeface="Arial" panose="020B0604020202020204" pitchFamily="34" charset="0"/>
                <a:cs typeface="Arial" panose="020B0604020202020204" pitchFamily="34" charset="0"/>
              </a:rPr>
              <a:t>Legal Language</a:t>
            </a:r>
            <a:endParaRPr lang="en-US" sz="1100" b="0" baseline="0" dirty="0"/>
          </a:p>
          <a:p>
            <a:pPr marL="0" lvl="1" indent="-171450">
              <a:lnSpc>
                <a:spcPct val="90000"/>
              </a:lnSpc>
              <a:spcAft>
                <a:spcPts val="400"/>
              </a:spcAft>
              <a:buFont typeface="Arial" panose="020B0604020202020204" pitchFamily="34" charset="0"/>
              <a:buChar char="•"/>
            </a:pPr>
            <a:r>
              <a:rPr lang="en-US" sz="1100" b="0" baseline="0" dirty="0"/>
              <a:t>Poll</a:t>
            </a:r>
          </a:p>
          <a:p>
            <a:pPr marL="0" lvl="1" indent="-171450">
              <a:lnSpc>
                <a:spcPct val="90000"/>
              </a:lnSpc>
              <a:spcAft>
                <a:spcPts val="400"/>
              </a:spcAft>
              <a:buFont typeface="Arial" panose="020B0604020202020204" pitchFamily="34" charset="0"/>
              <a:buChar char="•"/>
            </a:pPr>
            <a:r>
              <a:rPr lang="en-US" sz="1100" b="0" baseline="0" dirty="0"/>
              <a:t>Save the Date</a:t>
            </a:r>
          </a:p>
          <a:p>
            <a:pPr marL="0" lvl="1" indent="-171450">
              <a:lnSpc>
                <a:spcPct val="90000"/>
              </a:lnSpc>
              <a:spcAft>
                <a:spcPts val="400"/>
              </a:spcAft>
              <a:buFont typeface="Arial" panose="020B0604020202020204" pitchFamily="34" charset="0"/>
              <a:buChar char="•"/>
            </a:pPr>
            <a:r>
              <a:rPr lang="en-US" sz="1100" b="0" baseline="0" dirty="0"/>
              <a:t>Questions</a:t>
            </a:r>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4"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gn="l">
                <a:lnSpc>
                  <a:spcPct val="90000"/>
                </a:lnSpc>
              </a:pPr>
              <a:r>
                <a:rPr lang="en-US" sz="1200" b="1" i="0" spc="40" dirty="0">
                  <a:solidFill>
                    <a:schemeClr val="tx1">
                      <a:lumMod val="85000"/>
                      <a:lumOff val="15000"/>
                    </a:schemeClr>
                  </a:solidFill>
                  <a:latin typeface="+mj-lt"/>
                </a:rPr>
                <a:t>Don’t delete this slide until the presentation is final.</a:t>
              </a:r>
              <a:endParaRPr lang="en-US" sz="12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in the template.</a:t>
              </a:r>
              <a:endParaRPr lang="en-US" sz="1500" b="1" i="0" spc="40" dirty="0">
                <a:solidFill>
                  <a:srgbClr val="9D1C30"/>
                </a:solidFill>
                <a:latin typeface="+mj-lt"/>
              </a:endParaRP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b="0" i="0" spc="40" baseline="0" dirty="0">
                    <a:solidFill>
                      <a:schemeClr val="bg1"/>
                    </a:solidFill>
                    <a:latin typeface="Impact" panose="020B0806030902050204" pitchFamily="34" charset="0"/>
                  </a:rPr>
                  <a:t>DON’T</a:t>
                </a:r>
                <a:br>
                  <a:rPr lang="en-US" sz="2000" b="0" i="0" spc="40" baseline="0" dirty="0">
                    <a:solidFill>
                      <a:schemeClr val="bg1"/>
                    </a:solidFill>
                    <a:latin typeface="Impact" panose="020B0806030902050204" pitchFamily="34" charset="0"/>
                  </a:rPr>
                </a:br>
                <a:r>
                  <a:rPr lang="en-US" sz="20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247590"/>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lnSpc>
                <a:spcPct val="85000"/>
              </a:lnSpc>
            </a:pPr>
            <a:r>
              <a:rPr lang="en-US" sz="5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2017 Template</a:t>
            </a:r>
          </a:p>
          <a:p>
            <a:pPr lvl="0" algn="ctr">
              <a:lnSpc>
                <a:spcPct val="85000"/>
              </a:lnSpc>
            </a:pPr>
            <a:r>
              <a:rPr lang="en-US" sz="4000" b="0" spc="60" baseline="0" dirty="0"/>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3" y="626792"/>
            <a:ext cx="1736362" cy="586522"/>
          </a:xfrm>
          <a:prstGeom prst="rect">
            <a:avLst/>
          </a:prstGeom>
        </p:spPr>
      </p:pic>
    </p:spTree>
    <p:extLst>
      <p:ext uri="{BB962C8B-B14F-4D97-AF65-F5344CB8AC3E}">
        <p14:creationId xmlns:p14="http://schemas.microsoft.com/office/powerpoint/2010/main" val="2258890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6A5BAF-C39D-44C3-B998-7CF83B21A06F}"/>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1500059"/>
            <a:ext cx="4955638" cy="5357941"/>
          </a:xfrm>
          <a:prstGeom prst="rect">
            <a:avLst/>
          </a:prstGeom>
        </p:spPr>
      </p:pic>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Save the Date: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1112107" y="1699826"/>
            <a:ext cx="7661189" cy="4505325"/>
          </a:xfrm>
        </p:spPr>
        <p:txBody>
          <a:bodyPr/>
          <a:lstStyle>
            <a:lvl1pPr marL="91440" indent="-365760">
              <a:buSzPct val="130000"/>
              <a:buFont typeface="Webdings" panose="05030102010509060703" pitchFamily="18" charset="2"/>
              <a:buChar char=""/>
              <a:defRPr sz="2600"/>
            </a:lvl1pPr>
            <a:lvl2pPr marL="685800" indent="0">
              <a:spcBef>
                <a:spcPts val="0"/>
              </a:spcBef>
              <a:buNone/>
              <a:defRPr sz="1700">
                <a:solidFill>
                  <a:schemeClr val="accent3">
                    <a:lumMod val="75000"/>
                    <a:lumOff val="25000"/>
                  </a:schemeClr>
                </a:solidFill>
              </a:defRPr>
            </a:lvl2pPr>
            <a:lvl3pPr marL="1005840" indent="-365760" algn="l">
              <a:spcAft>
                <a:spcPts val="1200"/>
              </a:spcAft>
              <a:buFont typeface="Webdings" panose="05030102010509060703" pitchFamily="18" charset="2"/>
              <a:buChar char=""/>
              <a:defRPr b="1">
                <a:solidFill>
                  <a:schemeClr val="accent1"/>
                </a:solidFill>
              </a:defRPr>
            </a:lvl3pPr>
          </a:lstStyle>
          <a:p>
            <a:pPr lvl="0"/>
            <a:r>
              <a:rPr lang="en-US"/>
              <a:t>Event Title Here</a:t>
            </a:r>
          </a:p>
          <a:p>
            <a:pPr lvl="1"/>
            <a:r>
              <a:rPr lang="en-US"/>
              <a:t>Event summary goes here</a:t>
            </a:r>
          </a:p>
          <a:p>
            <a:pPr lvl="2"/>
            <a:r>
              <a:rPr lang="en-US"/>
              <a:t>Event date</a:t>
            </a:r>
          </a:p>
          <a:p>
            <a:pPr lvl="3"/>
            <a:r>
              <a:rPr lang="en-US"/>
              <a:t>Fourth level</a:t>
            </a:r>
          </a:p>
          <a:p>
            <a:pPr lvl="4"/>
            <a:r>
              <a:rPr lang="en-US"/>
              <a:t>Fifth level</a:t>
            </a:r>
          </a:p>
        </p:txBody>
      </p:sp>
    </p:spTree>
    <p:extLst>
      <p:ext uri="{BB962C8B-B14F-4D97-AF65-F5344CB8AC3E}">
        <p14:creationId xmlns:p14="http://schemas.microsoft.com/office/powerpoint/2010/main" val="1387802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out Room List">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AA60EFC-21EF-4756-ABD1-14D137A0BA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4103" y="-1"/>
            <a:ext cx="3379489" cy="3456222"/>
          </a:xfrm>
          <a:prstGeom prst="ellipse">
            <a:avLst/>
          </a:prstGeom>
          <a:ln>
            <a:noFill/>
          </a:ln>
          <a:effectLst>
            <a:softEdge rad="112500"/>
          </a:effectLst>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628655" y="1319429"/>
            <a:ext cx="7528945" cy="1448602"/>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60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i="0"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grpSp>
        <p:nvGrpSpPr>
          <p:cNvPr id="20" name="Group 19">
            <a:extLst>
              <a:ext uri="{FF2B5EF4-FFF2-40B4-BE49-F238E27FC236}">
                <a16:creationId xmlns:a16="http://schemas.microsoft.com/office/drawing/2014/main" id="{57C394F9-EFD5-42F9-891E-4F9A50F08A68}"/>
              </a:ext>
            </a:extLst>
          </p:cNvPr>
          <p:cNvGrpSpPr/>
          <p:nvPr userDrawn="1"/>
        </p:nvGrpSpPr>
        <p:grpSpPr>
          <a:xfrm>
            <a:off x="4848225" y="193023"/>
            <a:ext cx="4019550" cy="1264286"/>
            <a:chOff x="4895850" y="193023"/>
            <a:chExt cx="4019550" cy="1264286"/>
          </a:xfrm>
        </p:grpSpPr>
        <p:sp>
          <p:nvSpPr>
            <p:cNvPr id="18" name="Speech Bubble: Rectangle with Corners Rounded 17">
              <a:extLst>
                <a:ext uri="{FF2B5EF4-FFF2-40B4-BE49-F238E27FC236}">
                  <a16:creationId xmlns:a16="http://schemas.microsoft.com/office/drawing/2014/main" id="{CFC41472-478F-4A01-9B2E-B66290F9B7CB}"/>
                </a:ext>
              </a:extLst>
            </p:cNvPr>
            <p:cNvSpPr/>
            <p:nvPr userDrawn="1"/>
          </p:nvSpPr>
          <p:spPr>
            <a:xfrm>
              <a:off x="4895850" y="193023"/>
              <a:ext cx="4019550" cy="1264286"/>
            </a:xfrm>
            <a:prstGeom prst="wedgeRoundRectCallout">
              <a:avLst>
                <a:gd name="adj1" fmla="val 1245"/>
                <a:gd name="adj2" fmla="val 95649"/>
                <a:gd name="adj3" fmla="val 16667"/>
              </a:avLst>
            </a:prstGeom>
            <a:solidFill>
              <a:schemeClr val="bg1">
                <a:lumMod val="95000"/>
              </a:schemeClr>
            </a:solidFill>
            <a:ln>
              <a:solidFill>
                <a:schemeClr val="tx1">
                  <a:lumMod val="10000"/>
                  <a:lumOff val="90000"/>
                </a:schemeClr>
              </a:solidFill>
            </a:ln>
          </p:spPr>
          <p:style>
            <a:lnRef idx="0">
              <a:scrgbClr r="0" g="0" b="0"/>
            </a:lnRef>
            <a:fillRef idx="0">
              <a:scrgbClr r="0" g="0" b="0"/>
            </a:fillRef>
            <a:effectRef idx="0">
              <a:scrgbClr r="0" g="0" b="0"/>
            </a:effectRef>
            <a:fontRef idx="minor">
              <a:schemeClr val="lt1"/>
            </a:fontRef>
          </p:style>
          <p:txBody>
            <a:bodyPr rtlCol="0" anchor="b"/>
            <a:lstStyle/>
            <a:p>
              <a:pPr marL="0" marR="0" lvl="0" indent="0" algn="ctr" defTabSz="914400" rtl="0" eaLnBrk="1" fontAlgn="auto" latinLnBrk="0" hangingPunct="1">
                <a:lnSpc>
                  <a:spcPct val="110000"/>
                </a:lnSpc>
                <a:spcBef>
                  <a:spcPct val="0"/>
                </a:spcBef>
                <a:spcAft>
                  <a:spcPts val="0"/>
                </a:spcAft>
                <a:buClrTx/>
                <a:buSzTx/>
                <a:buFontTx/>
                <a:buNone/>
                <a:tabLst/>
                <a:defRPr/>
              </a:pPr>
              <a:r>
                <a:rPr lang="en-US" sz="3300" b="1" kern="1200" cap="none" spc="0" baseline="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Breakout Room</a:t>
              </a:r>
              <a:r>
                <a:rPr lang="en-US" sz="3300" b="1" kern="1200" cap="none" spc="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 </a:t>
              </a:r>
              <a:r>
                <a:rPr lang="en-US" sz="32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Discussions</a:t>
              </a:r>
              <a:endParaRPr lang="en-US" sz="34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
          <p:nvSpPr>
            <p:cNvPr id="19" name="Rectangle 18">
              <a:extLst>
                <a:ext uri="{FF2B5EF4-FFF2-40B4-BE49-F238E27FC236}">
                  <a16:creationId xmlns:a16="http://schemas.microsoft.com/office/drawing/2014/main" id="{7AD30ECD-A8EE-4AE1-AE33-FD6E6D3A1A06}"/>
                </a:ext>
              </a:extLst>
            </p:cNvPr>
            <p:cNvSpPr/>
            <p:nvPr userDrawn="1"/>
          </p:nvSpPr>
          <p:spPr>
            <a:xfrm rot="5400000">
              <a:off x="6882765" y="-738460"/>
              <a:ext cx="45720" cy="308152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sp>
        <p:nvSpPr>
          <p:cNvPr id="29" name="Text Placeholder 8">
            <a:extLst>
              <a:ext uri="{FF2B5EF4-FFF2-40B4-BE49-F238E27FC236}">
                <a16:creationId xmlns:a16="http://schemas.microsoft.com/office/drawing/2014/main" id="{D5AA38BA-BC5A-4469-A67D-0B1D8AF2EB5E}"/>
              </a:ext>
            </a:extLst>
          </p:cNvPr>
          <p:cNvSpPr>
            <a:spLocks noGrp="1"/>
          </p:cNvSpPr>
          <p:nvPr>
            <p:ph type="body" sz="quarter" idx="12" hasCustomPrompt="1"/>
          </p:nvPr>
        </p:nvSpPr>
        <p:spPr>
          <a:xfrm>
            <a:off x="628655" y="3037379"/>
            <a:ext cx="7528945" cy="1371658"/>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
        <p:nvSpPr>
          <p:cNvPr id="30" name="Text Placeholder 8">
            <a:extLst>
              <a:ext uri="{FF2B5EF4-FFF2-40B4-BE49-F238E27FC236}">
                <a16:creationId xmlns:a16="http://schemas.microsoft.com/office/drawing/2014/main" id="{09447CD6-F586-496A-B33A-672175DDF8C4}"/>
              </a:ext>
            </a:extLst>
          </p:cNvPr>
          <p:cNvSpPr>
            <a:spLocks noGrp="1"/>
          </p:cNvSpPr>
          <p:nvPr>
            <p:ph type="body" sz="quarter" idx="13" hasCustomPrompt="1"/>
          </p:nvPr>
        </p:nvSpPr>
        <p:spPr>
          <a:xfrm>
            <a:off x="628655" y="4678385"/>
            <a:ext cx="7528945" cy="1371658"/>
          </a:xfrm>
          <a:prstGeom prst="rect">
            <a:avLst/>
          </a:prstGeom>
          <a:noFill/>
          <a:ln w="9525">
            <a:no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Tree>
    <p:extLst>
      <p:ext uri="{BB962C8B-B14F-4D97-AF65-F5344CB8AC3E}">
        <p14:creationId xmlns:p14="http://schemas.microsoft.com/office/powerpoint/2010/main" val="3732768000"/>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circle(out)">
                                      <p:cBhvr>
                                        <p:cTn id="7" dur="1000"/>
                                        <p:tgtEl>
                                          <p:spTgt spid="28"/>
                                        </p:tgtEl>
                                      </p:cBhvr>
                                    </p:animEffect>
                                  </p:childTnLst>
                                </p:cTn>
                              </p:par>
                            </p:childTnLst>
                          </p:cTn>
                        </p:par>
                        <p:par>
                          <p:cTn id="8" fill="hold">
                            <p:stCondLst>
                              <p:cond delay="2000"/>
                            </p:stCondLst>
                            <p:childTnLst>
                              <p:par>
                                <p:cTn id="9" presetID="10" presetClass="exit" presetSubtype="0" fill="hold" nodeType="afterEffect">
                                  <p:stCondLst>
                                    <p:cond delay="1500"/>
                                  </p:stCondLst>
                                  <p:childTnLst>
                                    <p:animEffect transition="out" filter="fade">
                                      <p:cBhvr>
                                        <p:cTn id="10" dur="3000"/>
                                        <p:tgtEl>
                                          <p:spTgt spid="28"/>
                                        </p:tgtEl>
                                      </p:cBhvr>
                                    </p:animEffect>
                                    <p:set>
                                      <p:cBhvr>
                                        <p:cTn id="11" dur="1" fill="hold">
                                          <p:stCondLst>
                                            <p:cond delay="2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628650" y="365126"/>
            <a:ext cx="7955279"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r"/>
            <a:r>
              <a:rPr lang="en-US" sz="3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Where Are You?</a:t>
            </a:r>
          </a:p>
        </p:txBody>
      </p:sp>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2BB10FC-1879-4D54-9DBF-A84DD16609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 y="636507"/>
            <a:ext cx="8295970" cy="5656619"/>
          </a:xfrm>
          <a:prstGeom prst="rect">
            <a:avLst/>
          </a:prstGeom>
          <a:effectLst>
            <a:innerShdw blurRad="63500" dist="25400" dir="18900000">
              <a:schemeClr val="accent1">
                <a:lumMod val="50000"/>
                <a:alpha val="50000"/>
              </a:schemeClr>
            </a:innerShdw>
          </a:effectLst>
        </p:spPr>
      </p:pic>
      <p:sp>
        <p:nvSpPr>
          <p:cNvPr id="9" name="TextBox 8">
            <a:extLst>
              <a:ext uri="{FF2B5EF4-FFF2-40B4-BE49-F238E27FC236}">
                <a16:creationId xmlns:a16="http://schemas.microsoft.com/office/drawing/2014/main" id="{4F6D1450-DC26-4EDD-BBBC-73EB1D776CF7}"/>
              </a:ext>
            </a:extLst>
          </p:cNvPr>
          <p:cNvSpPr txBox="1"/>
          <p:nvPr userDrawn="1"/>
        </p:nvSpPr>
        <p:spPr>
          <a:xfrm>
            <a:off x="5601600" y="1207559"/>
            <a:ext cx="2982329" cy="492443"/>
          </a:xfrm>
          <a:prstGeom prst="rect">
            <a:avLst/>
          </a:prstGeom>
          <a:noFill/>
        </p:spPr>
        <p:txBody>
          <a:bodyPr wrap="square" rtlCol="0">
            <a:spAutoFit/>
          </a:bodyPr>
          <a:lstStyle/>
          <a:p>
            <a:pPr marL="457200" indent="-457200" algn="ctr"/>
            <a:r>
              <a:rPr lang="en-US" sz="1300" i="1" dirty="0">
                <a:solidFill>
                  <a:schemeClr val="accent3">
                    <a:lumMod val="75000"/>
                    <a:lumOff val="25000"/>
                  </a:schemeClr>
                </a:solidFill>
              </a:rPr>
              <a:t>Enter your location in the chat window</a:t>
            </a:r>
            <a:br>
              <a:rPr lang="en-US" sz="1300" i="1" dirty="0">
                <a:solidFill>
                  <a:schemeClr val="accent3">
                    <a:lumMod val="75000"/>
                    <a:lumOff val="25000"/>
                  </a:schemeClr>
                </a:solidFill>
              </a:rPr>
            </a:br>
            <a:r>
              <a:rPr lang="en-US" sz="1200" i="1" dirty="0">
                <a:solidFill>
                  <a:schemeClr val="accent3">
                    <a:lumMod val="50000"/>
                    <a:lumOff val="50000"/>
                  </a:schemeClr>
                </a:solidFill>
              </a:rPr>
              <a:t>(lower left of screen)</a:t>
            </a:r>
          </a:p>
        </p:txBody>
      </p:sp>
    </p:spTree>
    <p:extLst>
      <p:ext uri="{BB962C8B-B14F-4D97-AF65-F5344CB8AC3E}">
        <p14:creationId xmlns:p14="http://schemas.microsoft.com/office/powerpoint/2010/main" val="2203354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037844" y="4477392"/>
            <a:ext cx="7068312"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0" baseline="0" dirty="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32754" y="0"/>
            <a:ext cx="3535388"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594360" y="2394251"/>
            <a:ext cx="573024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p>
        </p:txBody>
      </p:sp>
    </p:spTree>
    <p:extLst>
      <p:ext uri="{BB962C8B-B14F-4D97-AF65-F5344CB8AC3E}">
        <p14:creationId xmlns:p14="http://schemas.microsoft.com/office/powerpoint/2010/main" val="966532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Poll">
    <p:spTree>
      <p:nvGrpSpPr>
        <p:cNvPr id="1" name=""/>
        <p:cNvGrpSpPr/>
        <p:nvPr/>
      </p:nvGrpSpPr>
      <p:grpSpPr>
        <a:xfrm>
          <a:off x="0" y="0"/>
          <a:ext cx="0" cy="0"/>
          <a:chOff x="0" y="0"/>
          <a:chExt cx="0" cy="0"/>
        </a:xfrm>
      </p:grpSpPr>
      <p:sp>
        <p:nvSpPr>
          <p:cNvPr id="8" name="Arrow: Down 7">
            <a:extLst>
              <a:ext uri="{FF2B5EF4-FFF2-40B4-BE49-F238E27FC236}">
                <a16:creationId xmlns:a16="http://schemas.microsoft.com/office/drawing/2014/main" id="{8D1EBE43-28AC-4EDE-922C-0DEE355DCAF4}"/>
              </a:ext>
            </a:extLst>
          </p:cNvPr>
          <p:cNvSpPr/>
          <p:nvPr userDrawn="1"/>
        </p:nvSpPr>
        <p:spPr>
          <a:xfrm>
            <a:off x="795232" y="1197034"/>
            <a:ext cx="640080" cy="5046431"/>
          </a:xfrm>
          <a:prstGeom prst="downArrow">
            <a:avLst>
              <a:gd name="adj1" fmla="val 100000"/>
              <a:gd name="adj2" fmla="val 50000"/>
            </a:avLst>
          </a:prstGeom>
          <a:gradFill flip="none" rotWithShape="1">
            <a:gsLst>
              <a:gs pos="49000">
                <a:schemeClr val="bg1">
                  <a:lumMod val="95000"/>
                  <a:alpha val="65000"/>
                </a:schemeClr>
              </a:gs>
              <a:gs pos="51000">
                <a:schemeClr val="bg1">
                  <a:lumMod val="8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787234" y="571074"/>
            <a:ext cx="6796695" cy="1051560"/>
          </a:xfrm>
        </p:spPr>
        <p:txBody>
          <a:bodyPr anchor="ctr"/>
          <a:lstStyle>
            <a:lvl1pPr>
              <a:defRPr/>
            </a:lvl1pPr>
          </a:lstStyle>
          <a:p>
            <a:r>
              <a:rPr lang="en-US" dirty="0"/>
              <a:t>Type your polling question here. </a:t>
            </a:r>
          </a:p>
        </p:txBody>
      </p:sp>
      <p:sp>
        <p:nvSpPr>
          <p:cNvPr id="3" name="Content Placeholder 2"/>
          <p:cNvSpPr>
            <a:spLocks noGrp="1"/>
          </p:cNvSpPr>
          <p:nvPr>
            <p:ph idx="1" hasCustomPrompt="1"/>
          </p:nvPr>
        </p:nvSpPr>
        <p:spPr>
          <a:xfrm>
            <a:off x="939114" y="2188127"/>
            <a:ext cx="7364627" cy="3693690"/>
          </a:xfrm>
        </p:spPr>
        <p:txBody>
          <a:bodyPr anchor="ctr"/>
          <a:lstStyle>
            <a:lvl1pPr marL="514350" indent="-514350">
              <a:spcBef>
                <a:spcPts val="1800"/>
              </a:spcBef>
              <a:buFont typeface="+mj-lt"/>
              <a:buAutoNum type="arabicPeriod"/>
              <a:defRPr sz="2400"/>
            </a:lvl1pPr>
            <a:lvl2pPr marL="777240" indent="-228600">
              <a:lnSpc>
                <a:spcPct val="95000"/>
              </a:lnSpc>
              <a:spcBef>
                <a:spcPts val="200"/>
              </a:spcBef>
              <a:buSzPct val="70000"/>
              <a:buFont typeface="+mj-lt"/>
              <a:buAutoNum type="alphaLcParenR"/>
              <a:defRPr sz="2100"/>
            </a:lvl2pPr>
            <a:lvl3pPr marL="1143000" indent="-228600">
              <a:spcBef>
                <a:spcPts val="200"/>
              </a:spcBef>
              <a:buClr>
                <a:schemeClr val="accent1">
                  <a:lumMod val="60000"/>
                  <a:lumOff val="40000"/>
                </a:schemeClr>
              </a:buClr>
              <a:buSzPct val="70000"/>
              <a:buFont typeface="+mj-lt"/>
              <a:buAutoNum type="romanLcPeriod"/>
              <a:defRPr sz="1900"/>
            </a:lvl3pPr>
            <a:lvl4pPr marL="1417320" indent="-228600">
              <a:spcBef>
                <a:spcPts val="200"/>
              </a:spcBef>
              <a:buSzPct val="70000"/>
              <a:buFont typeface="+mj-lt"/>
              <a:buAutoNum type="arabicPeriod"/>
              <a:defRPr/>
            </a:lvl4pPr>
            <a:lvl5pPr marL="1645920" indent="-201168">
              <a:spcBef>
                <a:spcPts val="200"/>
              </a:spcBef>
              <a:buSzPct val="70000"/>
              <a:buFont typeface="+mj-lt"/>
              <a:buAutoNum type="arabicPeriod"/>
              <a:defRPr/>
            </a:lvl5pPr>
          </a:lstStyle>
          <a:p>
            <a:pPr lvl="0"/>
            <a:r>
              <a:rPr lang="en-US" dirty="0"/>
              <a:t>Type your possible choices/answers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5" name="Rectangle 4">
            <a:extLst>
              <a:ext uri="{FF2B5EF4-FFF2-40B4-BE49-F238E27FC236}">
                <a16:creationId xmlns:a16="http://schemas.microsoft.com/office/drawing/2014/main" id="{EA14D85F-6F7F-45C7-83F3-FD9113F0E7CB}"/>
              </a:ext>
            </a:extLst>
          </p:cNvPr>
          <p:cNvSpPr/>
          <p:nvPr userDrawn="1"/>
        </p:nvSpPr>
        <p:spPr>
          <a:xfrm rot="5400000">
            <a:off x="4946904" y="-1628776"/>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6728CEE-638E-4D8A-8127-346A257906F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
        <p:nvSpPr>
          <p:cNvPr id="7" name="TextBox 6">
            <a:extLst>
              <a:ext uri="{FF2B5EF4-FFF2-40B4-BE49-F238E27FC236}">
                <a16:creationId xmlns:a16="http://schemas.microsoft.com/office/drawing/2014/main" id="{53571A4E-C4B0-4CA2-936E-E627457E6BED}"/>
              </a:ext>
            </a:extLst>
          </p:cNvPr>
          <p:cNvSpPr txBox="1"/>
          <p:nvPr userDrawn="1"/>
        </p:nvSpPr>
        <p:spPr>
          <a:xfrm>
            <a:off x="2630804" y="1882520"/>
            <a:ext cx="5953125" cy="292388"/>
          </a:xfrm>
          <a:prstGeom prst="rect">
            <a:avLst/>
          </a:prstGeom>
          <a:noFill/>
        </p:spPr>
        <p:txBody>
          <a:bodyPr wrap="square" rtlCol="0">
            <a:spAutoFit/>
          </a:bodyPr>
          <a:lstStyle/>
          <a:p>
            <a:pPr algn="r"/>
            <a:r>
              <a:rPr lang="en-US" sz="1300" i="1" dirty="0">
                <a:solidFill>
                  <a:schemeClr val="accent3">
                    <a:lumMod val="75000"/>
                    <a:lumOff val="25000"/>
                  </a:schemeClr>
                </a:solidFill>
              </a:rPr>
              <a:t>Choose the answer that best reflects you (or your organization)</a:t>
            </a:r>
          </a:p>
        </p:txBody>
      </p:sp>
    </p:spTree>
    <p:extLst>
      <p:ext uri="{BB962C8B-B14F-4D97-AF65-F5344CB8AC3E}">
        <p14:creationId xmlns:p14="http://schemas.microsoft.com/office/powerpoint/2010/main" val="128910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4"/>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2229910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2" y="-292233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46467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userDrawn="1"/>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2"/>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2"/>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19139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99062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357994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0"/>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395128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0"/>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280762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2.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257799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3" r:id="rId10"/>
    <p:sldLayoutId id="2147483684" r:id="rId11"/>
    <p:sldLayoutId id="2147483685" r:id="rId12"/>
    <p:sldLayoutId id="2147483686" r:id="rId13"/>
    <p:sldLayoutId id="2147483702" r:id="rId14"/>
    <p:sldLayoutId id="2147483696" r:id="rId15"/>
    <p:sldLayoutId id="2147483689" r:id="rId16"/>
    <p:sldLayoutId id="2147483701" r:id="rId17"/>
    <p:sldLayoutId id="2147483700" r:id="rId18"/>
    <p:sldLayoutId id="2147483690" r:id="rId19"/>
    <p:sldLayoutId id="2147483695" r:id="rId20"/>
    <p:sldLayoutId id="2147483704" r:id="rId21"/>
  </p:sldLayoutIdLst>
  <p:hf hdr="0" ftr="0" dt="0"/>
  <p:txStyles>
    <p:titleStyle>
      <a:lvl1pPr algn="l" defTabSz="914400" rtl="0" eaLnBrk="1" latinLnBrk="0" hangingPunct="1">
        <a:lnSpc>
          <a:spcPct val="90000"/>
        </a:lnSpc>
        <a:spcBef>
          <a:spcPct val="0"/>
        </a:spcBef>
        <a:buNone/>
        <a:defRPr lang="en-US" sz="3400" b="1" i="0" u="none"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3BC8923-5990-4505-8338-F181A486DCBA}"/>
              </a:ext>
            </a:extLst>
          </p:cNvPr>
          <p:cNvGrpSpPr/>
          <p:nvPr userDrawn="1"/>
        </p:nvGrpSpPr>
        <p:grpSpPr>
          <a:xfrm>
            <a:off x="-1" y="0"/>
            <a:ext cx="9144001" cy="6858000"/>
            <a:chOff x="-1" y="0"/>
            <a:chExt cx="9144001" cy="685800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userDrawn="1"/>
            </p:nvSpPr>
            <p:spPr>
              <a:xfrm>
                <a:off x="8314926" y="3948449"/>
                <a:ext cx="829074" cy="2909552"/>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18" name="Picture 1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1584901017"/>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87" r:id="rId3"/>
    <p:sldLayoutId id="2147483692" r:id="rId4"/>
    <p:sldLayoutId id="2147483683" r:id="rId5"/>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skearn.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viscardicenter.org/wp-content/uploads/2016/09/2015_NBDC_Guide_Self_identification_01.10.15.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hyperlink" Target="http://www.askearn.org/" TargetMode="External"/><Relationship Id="rId4" Type="http://schemas.openxmlformats.org/officeDocument/2006/relationships/hyperlink" Target="http://usbln.org/wp-content/uploads/2017/05/GFG-Self-ID-Strategies-for-an-Effective-Campaign-1.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dol.gov/ofccp/SelfIdVideo.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dol.gov/ofccp/regs/compliance/Resources.ht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hyperlink" Target="http://www.doleta.gov/oa/eeo" TargetMode="External"/><Relationship Id="rId2" Type="http://schemas.openxmlformats.org/officeDocument/2006/relationships/notesSlide" Target="../notesSlides/notesSlide26.xml"/><Relationship Id="rId1" Type="http://schemas.openxmlformats.org/officeDocument/2006/relationships/slideLayout" Target="../slideLayouts/slideLayout18.xml"/><Relationship Id="rId5" Type="http://schemas.openxmlformats.org/officeDocument/2006/relationships/hyperlink" Target="http://www.apprenticeship.gov/" TargetMode="External"/><Relationship Id="rId4" Type="http://schemas.openxmlformats.org/officeDocument/2006/relationships/hyperlink" Target="http://www.doleta.gov/oa/eeo/tools/disabililty-self-identification.cf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apprenticeship@dol.gov" TargetMode="External"/><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doleta.gov/oa/eeo/tools/docs/Disability_Disclosure_form-671_20180823_Final.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7FF2BB-E1BF-49EA-A117-CAD4FED05404}"/>
              </a:ext>
            </a:extLst>
          </p:cNvPr>
          <p:cNvSpPr>
            <a:spLocks noGrp="1"/>
          </p:cNvSpPr>
          <p:nvPr>
            <p:ph type="body" sz="quarter" idx="12"/>
          </p:nvPr>
        </p:nvSpPr>
        <p:spPr/>
        <p:txBody>
          <a:bodyPr/>
          <a:lstStyle/>
          <a:p>
            <a:r>
              <a:rPr lang="en-US" dirty="0"/>
              <a:t>May 1, 2019</a:t>
            </a:r>
          </a:p>
        </p:txBody>
      </p:sp>
      <p:sp>
        <p:nvSpPr>
          <p:cNvPr id="3" name="Title 2">
            <a:extLst>
              <a:ext uri="{FF2B5EF4-FFF2-40B4-BE49-F238E27FC236}">
                <a16:creationId xmlns:a16="http://schemas.microsoft.com/office/drawing/2014/main" id="{EBF54E9F-EE23-4326-AFBD-5DC41FCD0D5C}"/>
              </a:ext>
            </a:extLst>
          </p:cNvPr>
          <p:cNvSpPr>
            <a:spLocks noGrp="1"/>
          </p:cNvSpPr>
          <p:nvPr>
            <p:ph type="ctrTitle"/>
          </p:nvPr>
        </p:nvSpPr>
        <p:spPr>
          <a:xfrm>
            <a:off x="1088136" y="1823900"/>
            <a:ext cx="7772400" cy="2387600"/>
          </a:xfrm>
        </p:spPr>
        <p:txBody>
          <a:bodyPr>
            <a:normAutofit fontScale="90000"/>
          </a:bodyPr>
          <a:lstStyle/>
          <a:p>
            <a:r>
              <a:rPr lang="en-US" dirty="0"/>
              <a:t>Best Practices for Encouraging Disability Self-Identification by Apprentices</a:t>
            </a:r>
          </a:p>
        </p:txBody>
      </p:sp>
      <p:sp>
        <p:nvSpPr>
          <p:cNvPr id="4" name="Subtitle 3">
            <a:extLst>
              <a:ext uri="{FF2B5EF4-FFF2-40B4-BE49-F238E27FC236}">
                <a16:creationId xmlns:a16="http://schemas.microsoft.com/office/drawing/2014/main" id="{93B88AC5-1443-4329-92A3-834FF78723F4}"/>
              </a:ext>
            </a:extLst>
          </p:cNvPr>
          <p:cNvSpPr>
            <a:spLocks noGrp="1"/>
          </p:cNvSpPr>
          <p:nvPr>
            <p:ph type="subTitle" idx="1"/>
          </p:nvPr>
        </p:nvSpPr>
        <p:spPr>
          <a:xfrm>
            <a:off x="3541303" y="4406203"/>
            <a:ext cx="4916897" cy="1392508"/>
          </a:xfrm>
        </p:spPr>
        <p:txBody>
          <a:bodyPr>
            <a:normAutofit/>
          </a:bodyPr>
          <a:lstStyle/>
          <a:p>
            <a:r>
              <a:rPr lang="en-US" b="1" dirty="0"/>
              <a:t>Presented By: </a:t>
            </a:r>
          </a:p>
          <a:p>
            <a:r>
              <a:rPr lang="en-US" dirty="0"/>
              <a:t>Office of Apprenticeship</a:t>
            </a:r>
          </a:p>
        </p:txBody>
      </p:sp>
    </p:spTree>
    <p:extLst>
      <p:ext uri="{BB962C8B-B14F-4D97-AF65-F5344CB8AC3E}">
        <p14:creationId xmlns:p14="http://schemas.microsoft.com/office/powerpoint/2010/main" val="3579039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5094A-B607-4B39-9E4B-033315DC32B4}"/>
              </a:ext>
            </a:extLst>
          </p:cNvPr>
          <p:cNvSpPr>
            <a:spLocks noGrp="1"/>
          </p:cNvSpPr>
          <p:nvPr>
            <p:ph type="title"/>
          </p:nvPr>
        </p:nvSpPr>
        <p:spPr/>
        <p:txBody>
          <a:bodyPr>
            <a:normAutofit fontScale="90000"/>
          </a:bodyPr>
          <a:lstStyle/>
          <a:p>
            <a:r>
              <a:rPr lang="en-US" dirty="0"/>
              <a:t>Employer Assistance and Resource Network on Disability Inclusion (EARN)</a:t>
            </a:r>
          </a:p>
        </p:txBody>
      </p:sp>
      <p:sp>
        <p:nvSpPr>
          <p:cNvPr id="7" name="Text Placeholder 6">
            <a:extLst>
              <a:ext uri="{FF2B5EF4-FFF2-40B4-BE49-F238E27FC236}">
                <a16:creationId xmlns:a16="http://schemas.microsoft.com/office/drawing/2014/main" id="{3ACD02CE-7175-4437-B605-E1C551FAD63B}"/>
              </a:ext>
            </a:extLst>
          </p:cNvPr>
          <p:cNvSpPr>
            <a:spLocks noGrp="1"/>
          </p:cNvSpPr>
          <p:nvPr>
            <p:ph idx="1"/>
          </p:nvPr>
        </p:nvSpPr>
        <p:spPr/>
        <p:txBody>
          <a:bodyPr>
            <a:normAutofit fontScale="92500" lnSpcReduction="10000"/>
          </a:bodyPr>
          <a:lstStyle/>
          <a:p>
            <a:pPr>
              <a:spcAft>
                <a:spcPts val="300"/>
              </a:spcAft>
            </a:pPr>
            <a:r>
              <a:rPr lang="en-US" dirty="0">
                <a:solidFill>
                  <a:srgbClr val="000000"/>
                </a:solidFill>
              </a:rPr>
              <a:t>Resource for employers seeking to proactively recruit, hire, retain and advance people with disabilities</a:t>
            </a:r>
          </a:p>
          <a:p>
            <a:pPr>
              <a:spcAft>
                <a:spcPts val="300"/>
              </a:spcAft>
            </a:pPr>
            <a:r>
              <a:rPr lang="en-US" dirty="0">
                <a:solidFill>
                  <a:srgbClr val="000000"/>
                </a:solidFill>
              </a:rPr>
              <a:t>Access trainings, webinars and publications</a:t>
            </a:r>
          </a:p>
          <a:p>
            <a:pPr>
              <a:spcAft>
                <a:spcPts val="300"/>
              </a:spcAft>
            </a:pPr>
            <a:r>
              <a:rPr lang="en-US" dirty="0">
                <a:solidFill>
                  <a:srgbClr val="000000"/>
                </a:solidFill>
              </a:rPr>
              <a:t>Funded by U.S. Department of Labor’s Office of Disability Employment Policy (ODEP) under a cooperative agreement with The Viscardi Center</a:t>
            </a:r>
          </a:p>
          <a:p>
            <a:pPr>
              <a:spcAft>
                <a:spcPts val="300"/>
              </a:spcAft>
            </a:pPr>
            <a:r>
              <a:rPr lang="en-US" dirty="0">
                <a:solidFill>
                  <a:srgbClr val="000000"/>
                </a:solidFill>
              </a:rPr>
              <a:t>Collaborative of multiple partners with different perspectives</a:t>
            </a:r>
          </a:p>
          <a:p>
            <a:pPr>
              <a:spcAft>
                <a:spcPts val="300"/>
              </a:spcAft>
            </a:pPr>
            <a:r>
              <a:rPr lang="en-US" dirty="0">
                <a:solidFill>
                  <a:srgbClr val="000000"/>
                </a:solidFill>
              </a:rPr>
              <a:t>Visit us at </a:t>
            </a:r>
            <a:r>
              <a:rPr lang="en-US" b="1" dirty="0">
                <a:solidFill>
                  <a:srgbClr val="002060"/>
                </a:solidFill>
                <a:hlinkClick r:id="rId3"/>
              </a:rPr>
              <a:t>AskEARN.org</a:t>
            </a:r>
            <a:endParaRPr lang="en-US" b="1" dirty="0">
              <a:solidFill>
                <a:srgbClr val="002060"/>
              </a:solidFill>
            </a:endParaRPr>
          </a:p>
          <a:p>
            <a:pPr marL="0" indent="0">
              <a:buNone/>
            </a:pPr>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10</a:t>
            </a:fld>
            <a:endParaRPr lang="en-US" dirty="0"/>
          </a:p>
        </p:txBody>
      </p:sp>
    </p:spTree>
    <p:extLst>
      <p:ext uri="{BB962C8B-B14F-4D97-AF65-F5344CB8AC3E}">
        <p14:creationId xmlns:p14="http://schemas.microsoft.com/office/powerpoint/2010/main" val="756852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951B61-A914-4A9B-A26E-C9E25AB2FBFF}"/>
              </a:ext>
            </a:extLst>
          </p:cNvPr>
          <p:cNvSpPr>
            <a:spLocks noGrp="1"/>
          </p:cNvSpPr>
          <p:nvPr>
            <p:ph type="title"/>
          </p:nvPr>
        </p:nvSpPr>
        <p:spPr/>
        <p:txBody>
          <a:bodyPr/>
          <a:lstStyle/>
          <a:p>
            <a:r>
              <a:rPr lang="en-US" dirty="0"/>
              <a:t>Hire (and Keep) the Best:  Talent Acquisition and Retention Processes</a:t>
            </a:r>
          </a:p>
        </p:txBody>
      </p:sp>
      <p:sp>
        <p:nvSpPr>
          <p:cNvPr id="2" name="Slide Number Placeholder 1">
            <a:extLst>
              <a:ext uri="{FF2B5EF4-FFF2-40B4-BE49-F238E27FC236}">
                <a16:creationId xmlns:a16="http://schemas.microsoft.com/office/drawing/2014/main" id="{14DB36A3-B7D1-4A0C-8484-36E325CD081B}"/>
              </a:ext>
            </a:extLst>
          </p:cNvPr>
          <p:cNvSpPr>
            <a:spLocks noGrp="1"/>
          </p:cNvSpPr>
          <p:nvPr>
            <p:ph type="sldNum" sz="quarter" idx="10"/>
          </p:nvPr>
        </p:nvSpPr>
        <p:spPr/>
        <p:txBody>
          <a:bodyPr/>
          <a:lstStyle/>
          <a:p>
            <a:fld id="{78651A17-9376-40A4-9325-34268FB0E92D}" type="slidenum">
              <a:rPr lang="en-US" smtClean="0"/>
              <a:pPr/>
              <a:t>11</a:t>
            </a:fld>
            <a:endParaRPr lang="en-US" dirty="0"/>
          </a:p>
        </p:txBody>
      </p:sp>
      <p:pic>
        <p:nvPicPr>
          <p:cNvPr id="5" name="Content Placeholder 4">
            <a:extLst>
              <a:ext uri="{FF2B5EF4-FFF2-40B4-BE49-F238E27FC236}">
                <a16:creationId xmlns:a16="http://schemas.microsoft.com/office/drawing/2014/main" id="{62DFED7C-625E-4689-B2F0-4EF8C7D3AB1B}"/>
              </a:ext>
            </a:extLst>
          </p:cNvPr>
          <p:cNvPicPr>
            <a:picLocks noGrp="1" noChangeAspect="1"/>
          </p:cNvPicPr>
          <p:nvPr>
            <p:ph idx="1"/>
          </p:nvPr>
        </p:nvPicPr>
        <p:blipFill>
          <a:blip r:embed="rId3"/>
          <a:stretch>
            <a:fillRect/>
          </a:stretch>
        </p:blipFill>
        <p:spPr>
          <a:xfrm>
            <a:off x="466376" y="1675318"/>
            <a:ext cx="3566160" cy="3703386"/>
          </a:xfrm>
          <a:prstGeom prst="rect">
            <a:avLst/>
          </a:prstGeom>
        </p:spPr>
      </p:pic>
      <p:sp>
        <p:nvSpPr>
          <p:cNvPr id="3" name="Rectangle 2">
            <a:extLst>
              <a:ext uri="{FF2B5EF4-FFF2-40B4-BE49-F238E27FC236}">
                <a16:creationId xmlns:a16="http://schemas.microsoft.com/office/drawing/2014/main" id="{75AFAFEC-4913-4DD2-84AB-752A3AD9109F}"/>
              </a:ext>
            </a:extLst>
          </p:cNvPr>
          <p:cNvSpPr/>
          <p:nvPr/>
        </p:nvSpPr>
        <p:spPr>
          <a:xfrm>
            <a:off x="3858768" y="2030998"/>
            <a:ext cx="4572000" cy="3416320"/>
          </a:xfrm>
          <a:prstGeom prst="rect">
            <a:avLst/>
          </a:prstGeom>
        </p:spPr>
        <p:txBody>
          <a:bodyPr>
            <a:spAutoFit/>
          </a:bodyPr>
          <a:lstStyle/>
          <a:p>
            <a:pPr marL="285750" indent="-285750">
              <a:buFont typeface="Arial" panose="020B0604020202020204" pitchFamily="34" charset="0"/>
              <a:buChar char="•"/>
            </a:pPr>
            <a:r>
              <a:rPr lang="en-US" sz="2400" b="1" dirty="0"/>
              <a:t>Disability Disclosure</a:t>
            </a:r>
          </a:p>
          <a:p>
            <a:pPr marL="285750" indent="-285750">
              <a:buFont typeface="Arial" panose="020B0604020202020204" pitchFamily="34" charset="0"/>
              <a:buChar char="•"/>
            </a:pPr>
            <a:r>
              <a:rPr lang="en-US" sz="2400" b="1" dirty="0"/>
              <a:t>Invitations to Self-Identify </a:t>
            </a:r>
            <a:endParaRPr lang="en-US" sz="2400" dirty="0"/>
          </a:p>
          <a:p>
            <a:pPr marL="285750" indent="-285750">
              <a:buFont typeface="Arial" panose="020B0604020202020204" pitchFamily="34" charset="0"/>
              <a:buChar char="•"/>
            </a:pPr>
            <a:r>
              <a:rPr lang="en-US" sz="2400" dirty="0"/>
              <a:t>Qualification Standards</a:t>
            </a:r>
          </a:p>
          <a:p>
            <a:pPr marL="285750" indent="-285750">
              <a:buFont typeface="Arial" panose="020B0604020202020204" pitchFamily="34" charset="0"/>
              <a:buChar char="•"/>
            </a:pPr>
            <a:r>
              <a:rPr lang="en-US" sz="2400" dirty="0"/>
              <a:t>Job Announcements</a:t>
            </a:r>
          </a:p>
          <a:p>
            <a:pPr marL="285750" indent="-285750">
              <a:buFont typeface="Arial" panose="020B0604020202020204" pitchFamily="34" charset="0"/>
              <a:buChar char="•"/>
            </a:pPr>
            <a:r>
              <a:rPr lang="en-US" sz="2400" dirty="0"/>
              <a:t>Hiring Process</a:t>
            </a:r>
          </a:p>
          <a:p>
            <a:pPr marL="285750" indent="-285750">
              <a:buFont typeface="Arial" panose="020B0604020202020204" pitchFamily="34" charset="0"/>
              <a:buChar char="•"/>
            </a:pPr>
            <a:r>
              <a:rPr lang="en-US" sz="2400" dirty="0"/>
              <a:t>Accommodations</a:t>
            </a:r>
          </a:p>
          <a:p>
            <a:pPr marL="285750" indent="-285750">
              <a:buFont typeface="Arial" panose="020B0604020202020204" pitchFamily="34" charset="0"/>
              <a:buChar char="•"/>
            </a:pPr>
            <a:r>
              <a:rPr lang="en-US" sz="2400" dirty="0"/>
              <a:t>Career Development and Advancement</a:t>
            </a:r>
          </a:p>
          <a:p>
            <a:pPr marL="285750" indent="-285750">
              <a:buFont typeface="Arial" panose="020B0604020202020204" pitchFamily="34" charset="0"/>
              <a:buChar char="•"/>
            </a:pPr>
            <a:r>
              <a:rPr lang="en-US" sz="2400" dirty="0"/>
              <a:t>Retention/Promotion</a:t>
            </a:r>
          </a:p>
        </p:txBody>
      </p:sp>
    </p:spTree>
    <p:extLst>
      <p:ext uri="{BB962C8B-B14F-4D97-AF65-F5344CB8AC3E}">
        <p14:creationId xmlns:p14="http://schemas.microsoft.com/office/powerpoint/2010/main" val="4199234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C163-0581-49D0-87D3-BEE5E58B16C2}"/>
              </a:ext>
            </a:extLst>
          </p:cNvPr>
          <p:cNvSpPr>
            <a:spLocks noGrp="1"/>
          </p:cNvSpPr>
          <p:nvPr>
            <p:ph type="title"/>
          </p:nvPr>
        </p:nvSpPr>
        <p:spPr/>
        <p:txBody>
          <a:bodyPr>
            <a:normAutofit fontScale="90000"/>
          </a:bodyPr>
          <a:lstStyle/>
          <a:p>
            <a:r>
              <a:rPr lang="en-US" dirty="0"/>
              <a:t>Strategies for Creating an Environment that Encourages Self-Identification</a:t>
            </a:r>
          </a:p>
        </p:txBody>
      </p:sp>
      <p:sp>
        <p:nvSpPr>
          <p:cNvPr id="3" name="Content Placeholder 2">
            <a:extLst>
              <a:ext uri="{FF2B5EF4-FFF2-40B4-BE49-F238E27FC236}">
                <a16:creationId xmlns:a16="http://schemas.microsoft.com/office/drawing/2014/main" id="{953AD6B1-A59B-41C6-A2B7-610746AA1359}"/>
              </a:ext>
            </a:extLst>
          </p:cNvPr>
          <p:cNvSpPr>
            <a:spLocks noGrp="1"/>
          </p:cNvSpPr>
          <p:nvPr>
            <p:ph idx="1"/>
          </p:nvPr>
        </p:nvSpPr>
        <p:spPr/>
        <p:txBody>
          <a:bodyPr/>
          <a:lstStyle/>
          <a:p>
            <a:r>
              <a:rPr lang="en-US" dirty="0"/>
              <a:t>Include disability in your company’s diversity statement</a:t>
            </a:r>
          </a:p>
          <a:p>
            <a:r>
              <a:rPr lang="en-US" dirty="0"/>
              <a:t>Enhance recruitment efforts to target and appeal to job seekers with disabilities</a:t>
            </a:r>
          </a:p>
          <a:p>
            <a:r>
              <a:rPr lang="en-US" dirty="0"/>
              <a:t>Mention individuals with disabilities in standard EEO statements in recruitment materials</a:t>
            </a:r>
          </a:p>
          <a:p>
            <a:r>
              <a:rPr lang="en-US" dirty="0"/>
              <a:t>Create accessible and universally-designed workplaces, spaces, process and opportunities</a:t>
            </a:r>
          </a:p>
        </p:txBody>
      </p:sp>
      <p:sp>
        <p:nvSpPr>
          <p:cNvPr id="4" name="Slide Number Placeholder 3"/>
          <p:cNvSpPr>
            <a:spLocks noGrp="1"/>
          </p:cNvSpPr>
          <p:nvPr>
            <p:ph type="sldNum" sz="quarter" idx="10"/>
          </p:nvPr>
        </p:nvSpPr>
        <p:spPr/>
        <p:txBody>
          <a:bodyPr/>
          <a:lstStyle/>
          <a:p>
            <a:fld id="{78651A17-9376-40A4-9325-34268FB0E92D}" type="slidenum">
              <a:rPr lang="en-US" smtClean="0"/>
              <a:pPr/>
              <a:t>12</a:t>
            </a:fld>
            <a:endParaRPr lang="en-US" dirty="0"/>
          </a:p>
        </p:txBody>
      </p:sp>
    </p:spTree>
    <p:extLst>
      <p:ext uri="{BB962C8B-B14F-4D97-AF65-F5344CB8AC3E}">
        <p14:creationId xmlns:p14="http://schemas.microsoft.com/office/powerpoint/2010/main" val="997928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83C69C-521F-4FFA-A92E-092A02E1F147}"/>
              </a:ext>
            </a:extLst>
          </p:cNvPr>
          <p:cNvSpPr>
            <a:spLocks noGrp="1"/>
          </p:cNvSpPr>
          <p:nvPr>
            <p:ph type="title"/>
          </p:nvPr>
        </p:nvSpPr>
        <p:spPr/>
        <p:txBody>
          <a:bodyPr>
            <a:normAutofit fontScale="90000"/>
          </a:bodyPr>
          <a:lstStyle/>
          <a:p>
            <a:r>
              <a:rPr lang="en-US" dirty="0"/>
              <a:t>Strategies for Creating an Environment that Encourages Self-Identification</a:t>
            </a:r>
          </a:p>
        </p:txBody>
      </p:sp>
      <p:sp>
        <p:nvSpPr>
          <p:cNvPr id="6" name="Content Placeholder 5">
            <a:extLst>
              <a:ext uri="{FF2B5EF4-FFF2-40B4-BE49-F238E27FC236}">
                <a16:creationId xmlns:a16="http://schemas.microsoft.com/office/drawing/2014/main" id="{EA615051-46F9-44BE-A35A-AC690A7BB885}"/>
              </a:ext>
            </a:extLst>
          </p:cNvPr>
          <p:cNvSpPr>
            <a:spLocks noGrp="1"/>
          </p:cNvSpPr>
          <p:nvPr>
            <p:ph idx="1"/>
          </p:nvPr>
        </p:nvSpPr>
        <p:spPr/>
        <p:txBody>
          <a:bodyPr>
            <a:normAutofit fontScale="92500" lnSpcReduction="10000"/>
          </a:bodyPr>
          <a:lstStyle/>
          <a:p>
            <a:r>
              <a:rPr lang="en-US" dirty="0"/>
              <a:t>Conduct disability diversity training</a:t>
            </a:r>
          </a:p>
          <a:p>
            <a:r>
              <a:rPr lang="en-US" dirty="0"/>
              <a:t>Enact flexible workplace policies and options</a:t>
            </a:r>
          </a:p>
          <a:p>
            <a:r>
              <a:rPr lang="en-US" dirty="0"/>
              <a:t>Design, implement and communicate fair systems for apprentices to raise/address issues or complaints</a:t>
            </a:r>
          </a:p>
          <a:p>
            <a:r>
              <a:rPr lang="en-US" dirty="0"/>
              <a:t>Hold all apprentices to the same performance standards and expectations</a:t>
            </a:r>
          </a:p>
          <a:p>
            <a:r>
              <a:rPr lang="en-US" dirty="0"/>
              <a:t>Develop and communicate a clear process for requesting and considering reasonable accommodations</a:t>
            </a:r>
          </a:p>
        </p:txBody>
      </p:sp>
      <p:sp>
        <p:nvSpPr>
          <p:cNvPr id="4" name="Slide Number Placeholder 3">
            <a:extLst>
              <a:ext uri="{FF2B5EF4-FFF2-40B4-BE49-F238E27FC236}">
                <a16:creationId xmlns:a16="http://schemas.microsoft.com/office/drawing/2014/main" id="{87859140-7425-416B-A53F-DF962A3422DF}"/>
              </a:ext>
            </a:extLst>
          </p:cNvPr>
          <p:cNvSpPr>
            <a:spLocks noGrp="1"/>
          </p:cNvSpPr>
          <p:nvPr>
            <p:ph type="sldNum" sz="quarter" idx="10"/>
          </p:nvPr>
        </p:nvSpPr>
        <p:spPr/>
        <p:txBody>
          <a:bodyPr/>
          <a:lstStyle/>
          <a:p>
            <a:fld id="{706D636C-90A3-4979-BA37-BAB384B22101}" type="slidenum">
              <a:rPr lang="en-US" smtClean="0"/>
              <a:pPr/>
              <a:t>13</a:t>
            </a:fld>
            <a:endParaRPr lang="en-US" dirty="0"/>
          </a:p>
        </p:txBody>
      </p:sp>
    </p:spTree>
    <p:extLst>
      <p:ext uri="{BB962C8B-B14F-4D97-AF65-F5344CB8AC3E}">
        <p14:creationId xmlns:p14="http://schemas.microsoft.com/office/powerpoint/2010/main" val="1567345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A615051-46F9-44BE-A35A-AC690A7BB885}"/>
              </a:ext>
            </a:extLst>
          </p:cNvPr>
          <p:cNvSpPr>
            <a:spLocks noGrp="1"/>
          </p:cNvSpPr>
          <p:nvPr>
            <p:ph idx="1"/>
          </p:nvPr>
        </p:nvSpPr>
        <p:spPr/>
        <p:txBody>
          <a:bodyPr/>
          <a:lstStyle/>
          <a:p>
            <a:r>
              <a:rPr lang="en-US" dirty="0"/>
              <a:t>Risk of being fired or not hired</a:t>
            </a:r>
          </a:p>
          <a:p>
            <a:r>
              <a:rPr lang="en-US" dirty="0"/>
              <a:t>Employer may focus on disability</a:t>
            </a:r>
          </a:p>
          <a:p>
            <a:r>
              <a:rPr lang="en-US" dirty="0"/>
              <a:t>Risk of losing health care</a:t>
            </a:r>
          </a:p>
          <a:p>
            <a:r>
              <a:rPr lang="en-US" dirty="0"/>
              <a:t>Fear of limited opportunities</a:t>
            </a:r>
          </a:p>
          <a:p>
            <a:r>
              <a:rPr lang="en-US" dirty="0"/>
              <a:t>Supervisor may not be supportive</a:t>
            </a:r>
          </a:p>
          <a:p>
            <a:r>
              <a:rPr lang="en-US" dirty="0"/>
              <a:t>Risk of being treated differently</a:t>
            </a:r>
          </a:p>
          <a:p>
            <a:r>
              <a:rPr lang="en-US" dirty="0"/>
              <a:t>Desire for privacy</a:t>
            </a:r>
          </a:p>
        </p:txBody>
      </p:sp>
      <p:sp>
        <p:nvSpPr>
          <p:cNvPr id="4" name="Slide Number Placeholder 3">
            <a:extLst>
              <a:ext uri="{FF2B5EF4-FFF2-40B4-BE49-F238E27FC236}">
                <a16:creationId xmlns:a16="http://schemas.microsoft.com/office/drawing/2014/main" id="{87859140-7425-416B-A53F-DF962A3422DF}"/>
              </a:ext>
            </a:extLst>
          </p:cNvPr>
          <p:cNvSpPr>
            <a:spLocks noGrp="1"/>
          </p:cNvSpPr>
          <p:nvPr>
            <p:ph type="sldNum" sz="quarter" idx="10"/>
          </p:nvPr>
        </p:nvSpPr>
        <p:spPr/>
        <p:txBody>
          <a:bodyPr/>
          <a:lstStyle/>
          <a:p>
            <a:fld id="{706D636C-90A3-4979-BA37-BAB384B22101}" type="slidenum">
              <a:rPr lang="en-US" smtClean="0"/>
              <a:pPr/>
              <a:t>14</a:t>
            </a:fld>
            <a:endParaRPr lang="en-US" dirty="0"/>
          </a:p>
        </p:txBody>
      </p:sp>
      <p:sp>
        <p:nvSpPr>
          <p:cNvPr id="3" name="Title 2">
            <a:extLst>
              <a:ext uri="{FF2B5EF4-FFF2-40B4-BE49-F238E27FC236}">
                <a16:creationId xmlns:a16="http://schemas.microsoft.com/office/drawing/2014/main" id="{2D0F91AA-7F13-47F2-BA06-655108A0D43E}"/>
              </a:ext>
            </a:extLst>
          </p:cNvPr>
          <p:cNvSpPr>
            <a:spLocks noGrp="1"/>
          </p:cNvSpPr>
          <p:nvPr>
            <p:ph type="title"/>
          </p:nvPr>
        </p:nvSpPr>
        <p:spPr/>
        <p:txBody>
          <a:bodyPr/>
          <a:lstStyle/>
          <a:p>
            <a:r>
              <a:rPr lang="en-US" dirty="0"/>
              <a:t>Reasons Employees are Fearful of Disclosing a Disability</a:t>
            </a:r>
          </a:p>
        </p:txBody>
      </p:sp>
    </p:spTree>
    <p:extLst>
      <p:ext uri="{BB962C8B-B14F-4D97-AF65-F5344CB8AC3E}">
        <p14:creationId xmlns:p14="http://schemas.microsoft.com/office/powerpoint/2010/main" val="1128269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83C69C-521F-4FFA-A92E-092A02E1F147}"/>
              </a:ext>
            </a:extLst>
          </p:cNvPr>
          <p:cNvSpPr>
            <a:spLocks noGrp="1"/>
          </p:cNvSpPr>
          <p:nvPr>
            <p:ph type="title"/>
          </p:nvPr>
        </p:nvSpPr>
        <p:spPr/>
        <p:txBody>
          <a:bodyPr/>
          <a:lstStyle/>
          <a:p>
            <a:r>
              <a:rPr lang="en-US" dirty="0"/>
              <a:t>Important Factors For Disclosing a Disability</a:t>
            </a:r>
          </a:p>
        </p:txBody>
      </p:sp>
      <p:sp>
        <p:nvSpPr>
          <p:cNvPr id="6" name="Content Placeholder 5">
            <a:extLst>
              <a:ext uri="{FF2B5EF4-FFF2-40B4-BE49-F238E27FC236}">
                <a16:creationId xmlns:a16="http://schemas.microsoft.com/office/drawing/2014/main" id="{EA615051-46F9-44BE-A35A-AC690A7BB885}"/>
              </a:ext>
            </a:extLst>
          </p:cNvPr>
          <p:cNvSpPr>
            <a:spLocks noGrp="1"/>
          </p:cNvSpPr>
          <p:nvPr>
            <p:ph idx="1"/>
          </p:nvPr>
        </p:nvSpPr>
        <p:spPr/>
        <p:txBody>
          <a:bodyPr>
            <a:normAutofit fontScale="85000" lnSpcReduction="20000"/>
          </a:bodyPr>
          <a:lstStyle/>
          <a:p>
            <a:r>
              <a:rPr lang="en-US" dirty="0"/>
              <a:t>Need for an accommodation</a:t>
            </a:r>
          </a:p>
          <a:p>
            <a:r>
              <a:rPr lang="en-US" dirty="0"/>
              <a:t>Supportive supervisor relationship</a:t>
            </a:r>
          </a:p>
          <a:p>
            <a:r>
              <a:rPr lang="en-US" dirty="0"/>
              <a:t>Disability-friendly workplace</a:t>
            </a:r>
          </a:p>
          <a:p>
            <a:r>
              <a:rPr lang="en-US" dirty="0"/>
              <a:t>Active disability recruiting</a:t>
            </a:r>
          </a:p>
          <a:p>
            <a:r>
              <a:rPr lang="en-US" dirty="0"/>
              <a:t>Knowing of the successes of others</a:t>
            </a:r>
          </a:p>
          <a:p>
            <a:r>
              <a:rPr lang="en-US" dirty="0"/>
              <a:t>Disability included in company’s diversity statement</a:t>
            </a:r>
          </a:p>
          <a:p>
            <a:r>
              <a:rPr lang="en-US" dirty="0"/>
              <a:t>Company offers flexible work opportunities</a:t>
            </a:r>
          </a:p>
          <a:p>
            <a:r>
              <a:rPr lang="en-US" dirty="0"/>
              <a:t>Belief in new opportunities</a:t>
            </a:r>
          </a:p>
          <a:p>
            <a:r>
              <a:rPr lang="en-US" dirty="0"/>
              <a:t>Disability awareness training provided to all employees</a:t>
            </a:r>
          </a:p>
        </p:txBody>
      </p:sp>
      <p:sp>
        <p:nvSpPr>
          <p:cNvPr id="4" name="Slide Number Placeholder 3">
            <a:extLst>
              <a:ext uri="{FF2B5EF4-FFF2-40B4-BE49-F238E27FC236}">
                <a16:creationId xmlns:a16="http://schemas.microsoft.com/office/drawing/2014/main" id="{87859140-7425-416B-A53F-DF962A3422DF}"/>
              </a:ext>
            </a:extLst>
          </p:cNvPr>
          <p:cNvSpPr>
            <a:spLocks noGrp="1"/>
          </p:cNvSpPr>
          <p:nvPr>
            <p:ph type="sldNum" sz="quarter" idx="10"/>
          </p:nvPr>
        </p:nvSpPr>
        <p:spPr/>
        <p:txBody>
          <a:bodyPr/>
          <a:lstStyle/>
          <a:p>
            <a:fld id="{706D636C-90A3-4979-BA37-BAB384B22101}" type="slidenum">
              <a:rPr lang="en-US" smtClean="0"/>
              <a:pPr/>
              <a:t>15</a:t>
            </a:fld>
            <a:endParaRPr lang="en-US" dirty="0"/>
          </a:p>
        </p:txBody>
      </p:sp>
    </p:spTree>
    <p:extLst>
      <p:ext uri="{BB962C8B-B14F-4D97-AF65-F5344CB8AC3E}">
        <p14:creationId xmlns:p14="http://schemas.microsoft.com/office/powerpoint/2010/main" val="2919902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3247F-BC0F-4F17-988D-BFA31152EE36}"/>
              </a:ext>
            </a:extLst>
          </p:cNvPr>
          <p:cNvSpPr>
            <a:spLocks noGrp="1"/>
          </p:cNvSpPr>
          <p:nvPr>
            <p:ph type="title"/>
          </p:nvPr>
        </p:nvSpPr>
        <p:spPr/>
        <p:txBody>
          <a:bodyPr/>
          <a:lstStyle/>
          <a:p>
            <a:r>
              <a:rPr lang="en-US" dirty="0"/>
              <a:t>Disability Disclosure:  Research Conclusions &amp; Takeaways</a:t>
            </a:r>
          </a:p>
        </p:txBody>
      </p:sp>
      <p:sp>
        <p:nvSpPr>
          <p:cNvPr id="3" name="Content Placeholder 2">
            <a:extLst>
              <a:ext uri="{FF2B5EF4-FFF2-40B4-BE49-F238E27FC236}">
                <a16:creationId xmlns:a16="http://schemas.microsoft.com/office/drawing/2014/main" id="{237DBC1C-3312-45D8-8D3A-E37AB8B0470F}"/>
              </a:ext>
            </a:extLst>
          </p:cNvPr>
          <p:cNvSpPr>
            <a:spLocks noGrp="1"/>
          </p:cNvSpPr>
          <p:nvPr>
            <p:ph idx="1"/>
          </p:nvPr>
        </p:nvSpPr>
        <p:spPr/>
        <p:txBody>
          <a:bodyPr>
            <a:normAutofit fontScale="92500" lnSpcReduction="10000"/>
          </a:bodyPr>
          <a:lstStyle/>
          <a:p>
            <a:r>
              <a:rPr lang="en-US" dirty="0"/>
              <a:t>Important for employers to understand issues around disability disclosure</a:t>
            </a:r>
          </a:p>
          <a:p>
            <a:r>
              <a:rPr lang="en-US" dirty="0"/>
              <a:t>Timing of disclosure and to whom they disclose is important to individuals with disabilities</a:t>
            </a:r>
          </a:p>
          <a:p>
            <a:r>
              <a:rPr lang="en-US" dirty="0"/>
              <a:t>Supportive workplaces – progressive policies aren’t enough; culture is key</a:t>
            </a:r>
          </a:p>
          <a:p>
            <a:r>
              <a:rPr lang="en-US" dirty="0"/>
              <a:t>Disability identity:  Many people do not identify themselves as part of disability community</a:t>
            </a:r>
          </a:p>
          <a:p>
            <a:r>
              <a:rPr lang="en-US" dirty="0"/>
              <a:t>Stigma associated with disability and being viewed differently</a:t>
            </a:r>
          </a:p>
        </p:txBody>
      </p:sp>
      <p:sp>
        <p:nvSpPr>
          <p:cNvPr id="4" name="Slide Number Placeholder 3">
            <a:extLst>
              <a:ext uri="{FF2B5EF4-FFF2-40B4-BE49-F238E27FC236}">
                <a16:creationId xmlns:a16="http://schemas.microsoft.com/office/drawing/2014/main" id="{C2127091-FA6E-4461-B15D-962EE3AA994A}"/>
              </a:ext>
            </a:extLst>
          </p:cNvPr>
          <p:cNvSpPr>
            <a:spLocks noGrp="1"/>
          </p:cNvSpPr>
          <p:nvPr>
            <p:ph type="sldNum" sz="quarter" idx="10"/>
          </p:nvPr>
        </p:nvSpPr>
        <p:spPr/>
        <p:txBody>
          <a:bodyPr/>
          <a:lstStyle/>
          <a:p>
            <a:fld id="{706D636C-90A3-4979-BA37-BAB384B22101}" type="slidenum">
              <a:rPr lang="en-US" smtClean="0"/>
              <a:pPr/>
              <a:t>16</a:t>
            </a:fld>
            <a:endParaRPr lang="en-US" dirty="0"/>
          </a:p>
        </p:txBody>
      </p:sp>
    </p:spTree>
    <p:extLst>
      <p:ext uri="{BB962C8B-B14F-4D97-AF65-F5344CB8AC3E}">
        <p14:creationId xmlns:p14="http://schemas.microsoft.com/office/powerpoint/2010/main" val="479212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51B7D-59CF-4F7C-A3E3-0A5B6C669AEA}"/>
              </a:ext>
            </a:extLst>
          </p:cNvPr>
          <p:cNvSpPr>
            <a:spLocks noGrp="1"/>
          </p:cNvSpPr>
          <p:nvPr>
            <p:ph type="title"/>
          </p:nvPr>
        </p:nvSpPr>
        <p:spPr/>
        <p:txBody>
          <a:bodyPr/>
          <a:lstStyle/>
          <a:p>
            <a:r>
              <a:rPr lang="en-US" dirty="0"/>
              <a:t>How to Encourage Self-Identification</a:t>
            </a:r>
          </a:p>
        </p:txBody>
      </p:sp>
      <p:sp>
        <p:nvSpPr>
          <p:cNvPr id="3" name="Content Placeholder 2">
            <a:extLst>
              <a:ext uri="{FF2B5EF4-FFF2-40B4-BE49-F238E27FC236}">
                <a16:creationId xmlns:a16="http://schemas.microsoft.com/office/drawing/2014/main" id="{5EB535F3-F2E5-45D4-8F5B-0B841AFF6421}"/>
              </a:ext>
            </a:extLst>
          </p:cNvPr>
          <p:cNvSpPr>
            <a:spLocks noGrp="1"/>
          </p:cNvSpPr>
          <p:nvPr>
            <p:ph idx="1"/>
          </p:nvPr>
        </p:nvSpPr>
        <p:spPr>
          <a:xfrm>
            <a:off x="628650" y="1818094"/>
            <a:ext cx="7955280" cy="4406348"/>
          </a:xfrm>
        </p:spPr>
        <p:txBody>
          <a:bodyPr>
            <a:normAutofit/>
          </a:bodyPr>
          <a:lstStyle/>
          <a:p>
            <a:r>
              <a:rPr lang="en-US" dirty="0"/>
              <a:t>Communicate why you are asking, starting with the regulatory requirement</a:t>
            </a:r>
          </a:p>
          <a:p>
            <a:pPr>
              <a:spcBef>
                <a:spcPts val="600"/>
              </a:spcBef>
            </a:pPr>
            <a:r>
              <a:rPr lang="en-US" dirty="0"/>
              <a:t>Communicate how the  </a:t>
            </a:r>
          </a:p>
          <a:p>
            <a:pPr marL="0" indent="0">
              <a:spcBef>
                <a:spcPts val="600"/>
              </a:spcBef>
              <a:buNone/>
            </a:pPr>
            <a:r>
              <a:rPr lang="en-US" dirty="0"/>
              <a:t>   information will be used</a:t>
            </a:r>
          </a:p>
          <a:p>
            <a:pPr>
              <a:spcBef>
                <a:spcPts val="600"/>
              </a:spcBef>
            </a:pPr>
            <a:r>
              <a:rPr lang="en-US" dirty="0"/>
              <a:t>Communicate the benefits to the</a:t>
            </a:r>
          </a:p>
          <a:p>
            <a:pPr marL="0" indent="0">
              <a:spcBef>
                <a:spcPts val="600"/>
              </a:spcBef>
              <a:buNone/>
            </a:pPr>
            <a:r>
              <a:rPr lang="en-US" dirty="0"/>
              <a:t>   apprentice</a:t>
            </a:r>
          </a:p>
          <a:p>
            <a:pPr>
              <a:spcBef>
                <a:spcPts val="600"/>
              </a:spcBef>
            </a:pPr>
            <a:r>
              <a:rPr lang="en-US" dirty="0"/>
              <a:t>Communicate the ADA’s </a:t>
            </a:r>
          </a:p>
          <a:p>
            <a:pPr marL="0" indent="0">
              <a:spcBef>
                <a:spcPts val="600"/>
              </a:spcBef>
              <a:buNone/>
            </a:pPr>
            <a:r>
              <a:rPr lang="en-US" dirty="0"/>
              <a:t>   definition of disability and </a:t>
            </a:r>
          </a:p>
          <a:p>
            <a:pPr marL="0" indent="0">
              <a:spcBef>
                <a:spcPts val="600"/>
              </a:spcBef>
              <a:buNone/>
            </a:pPr>
            <a:r>
              <a:rPr lang="en-US" dirty="0"/>
              <a:t>   illustrative examples</a:t>
            </a:r>
          </a:p>
          <a:p>
            <a:pPr marL="0" indent="0">
              <a:buNone/>
            </a:pPr>
            <a:endParaRPr lang="en-US" dirty="0"/>
          </a:p>
        </p:txBody>
      </p:sp>
      <p:sp>
        <p:nvSpPr>
          <p:cNvPr id="4" name="Slide Number Placeholder 3">
            <a:extLst>
              <a:ext uri="{FF2B5EF4-FFF2-40B4-BE49-F238E27FC236}">
                <a16:creationId xmlns:a16="http://schemas.microsoft.com/office/drawing/2014/main" id="{648C2859-3AB6-4C3D-A32A-BCD55436A713}"/>
              </a:ext>
            </a:extLst>
          </p:cNvPr>
          <p:cNvSpPr>
            <a:spLocks noGrp="1"/>
          </p:cNvSpPr>
          <p:nvPr>
            <p:ph type="sldNum" sz="quarter" idx="10"/>
          </p:nvPr>
        </p:nvSpPr>
        <p:spPr/>
        <p:txBody>
          <a:bodyPr/>
          <a:lstStyle/>
          <a:p>
            <a:fld id="{706D636C-90A3-4979-BA37-BAB384B22101}" type="slidenum">
              <a:rPr lang="en-US" smtClean="0"/>
              <a:pPr/>
              <a:t>17</a:t>
            </a:fld>
            <a:endParaRPr lang="en-US" dirty="0"/>
          </a:p>
        </p:txBody>
      </p:sp>
      <p:pic>
        <p:nvPicPr>
          <p:cNvPr id="5" name="Picture 4">
            <a:extLst>
              <a:ext uri="{FF2B5EF4-FFF2-40B4-BE49-F238E27FC236}">
                <a16:creationId xmlns:a16="http://schemas.microsoft.com/office/drawing/2014/main" id="{4D52940B-F94E-4650-9692-A6DF60327FC6}"/>
              </a:ext>
            </a:extLst>
          </p:cNvPr>
          <p:cNvPicPr>
            <a:picLocks noChangeAspect="1"/>
          </p:cNvPicPr>
          <p:nvPr/>
        </p:nvPicPr>
        <p:blipFill>
          <a:blip r:embed="rId3"/>
          <a:stretch>
            <a:fillRect/>
          </a:stretch>
        </p:blipFill>
        <p:spPr>
          <a:xfrm>
            <a:off x="6251378" y="2918347"/>
            <a:ext cx="2543649" cy="29615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1460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2FB36-419E-4693-AE67-673B1FFA9AE6}"/>
              </a:ext>
            </a:extLst>
          </p:cNvPr>
          <p:cNvSpPr>
            <a:spLocks noGrp="1"/>
          </p:cNvSpPr>
          <p:nvPr>
            <p:ph type="title"/>
          </p:nvPr>
        </p:nvSpPr>
        <p:spPr/>
        <p:txBody>
          <a:bodyPr/>
          <a:lstStyle/>
          <a:p>
            <a:r>
              <a:rPr lang="en-US" dirty="0"/>
              <a:t>Self-Identification Campaigns - Best Practices</a:t>
            </a:r>
          </a:p>
        </p:txBody>
      </p:sp>
      <p:sp>
        <p:nvSpPr>
          <p:cNvPr id="3" name="Content Placeholder 2">
            <a:extLst>
              <a:ext uri="{FF2B5EF4-FFF2-40B4-BE49-F238E27FC236}">
                <a16:creationId xmlns:a16="http://schemas.microsoft.com/office/drawing/2014/main" id="{724E49BB-9E3D-4428-8D8A-B58B06090BBA}"/>
              </a:ext>
            </a:extLst>
          </p:cNvPr>
          <p:cNvSpPr>
            <a:spLocks noGrp="1"/>
          </p:cNvSpPr>
          <p:nvPr>
            <p:ph idx="1"/>
          </p:nvPr>
        </p:nvSpPr>
        <p:spPr/>
        <p:txBody>
          <a:bodyPr>
            <a:normAutofit/>
          </a:bodyPr>
          <a:lstStyle/>
          <a:p>
            <a:r>
              <a:rPr lang="en-US" dirty="0"/>
              <a:t>Implement disability training and use “people-first” and “identity-first” language</a:t>
            </a:r>
          </a:p>
          <a:p>
            <a:r>
              <a:rPr lang="en-US" dirty="0"/>
              <a:t>Incorporate disability messaging into recruitment campaigns</a:t>
            </a:r>
          </a:p>
          <a:p>
            <a:r>
              <a:rPr lang="en-US" dirty="0"/>
              <a:t>Educate staff on creating accessible environments</a:t>
            </a:r>
          </a:p>
          <a:p>
            <a:pPr>
              <a:spcBef>
                <a:spcPts val="0"/>
              </a:spcBef>
            </a:pPr>
            <a:endParaRPr lang="en-US" dirty="0"/>
          </a:p>
          <a:p>
            <a:pPr>
              <a:spcBef>
                <a:spcPts val="0"/>
              </a:spcBef>
            </a:pPr>
            <a:r>
              <a:rPr lang="en-US" dirty="0"/>
              <a:t>Make it easy to understand the process to obtain reasonable accommodations</a:t>
            </a:r>
          </a:p>
          <a:p>
            <a:endParaRPr lang="en-US" dirty="0"/>
          </a:p>
        </p:txBody>
      </p:sp>
      <p:sp>
        <p:nvSpPr>
          <p:cNvPr id="4" name="Slide Number Placeholder 3">
            <a:extLst>
              <a:ext uri="{FF2B5EF4-FFF2-40B4-BE49-F238E27FC236}">
                <a16:creationId xmlns:a16="http://schemas.microsoft.com/office/drawing/2014/main" id="{7A82A2D8-3B21-4C8E-84EE-0C773DFB9D13}"/>
              </a:ext>
            </a:extLst>
          </p:cNvPr>
          <p:cNvSpPr>
            <a:spLocks noGrp="1"/>
          </p:cNvSpPr>
          <p:nvPr>
            <p:ph type="sldNum" sz="quarter" idx="10"/>
          </p:nvPr>
        </p:nvSpPr>
        <p:spPr/>
        <p:txBody>
          <a:bodyPr/>
          <a:lstStyle/>
          <a:p>
            <a:fld id="{706D636C-90A3-4979-BA37-BAB384B22101}" type="slidenum">
              <a:rPr lang="en-US" smtClean="0"/>
              <a:pPr/>
              <a:t>18</a:t>
            </a:fld>
            <a:endParaRPr lang="en-US" dirty="0"/>
          </a:p>
        </p:txBody>
      </p:sp>
    </p:spTree>
    <p:extLst>
      <p:ext uri="{BB962C8B-B14F-4D97-AF65-F5344CB8AC3E}">
        <p14:creationId xmlns:p14="http://schemas.microsoft.com/office/powerpoint/2010/main" val="1161550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64A4E-38DE-49E5-B4B7-9203F1A19AE1}"/>
              </a:ext>
            </a:extLst>
          </p:cNvPr>
          <p:cNvSpPr>
            <a:spLocks noGrp="1"/>
          </p:cNvSpPr>
          <p:nvPr>
            <p:ph type="title"/>
          </p:nvPr>
        </p:nvSpPr>
        <p:spPr/>
        <p:txBody>
          <a:bodyPr/>
          <a:lstStyle/>
          <a:p>
            <a:r>
              <a:rPr lang="en-US" dirty="0"/>
              <a:t>Self-Identification Campaigns - Best Practices</a:t>
            </a:r>
          </a:p>
        </p:txBody>
      </p:sp>
      <p:sp>
        <p:nvSpPr>
          <p:cNvPr id="3" name="Content Placeholder 2">
            <a:extLst>
              <a:ext uri="{FF2B5EF4-FFF2-40B4-BE49-F238E27FC236}">
                <a16:creationId xmlns:a16="http://schemas.microsoft.com/office/drawing/2014/main" id="{B1796DC8-1EEF-4F97-AB73-42D8795B1256}"/>
              </a:ext>
            </a:extLst>
          </p:cNvPr>
          <p:cNvSpPr>
            <a:spLocks noGrp="1"/>
          </p:cNvSpPr>
          <p:nvPr>
            <p:ph idx="1"/>
          </p:nvPr>
        </p:nvSpPr>
        <p:spPr>
          <a:xfrm>
            <a:off x="574548" y="1563351"/>
            <a:ext cx="7955280" cy="4406348"/>
          </a:xfrm>
        </p:spPr>
        <p:txBody>
          <a:bodyPr>
            <a:normAutofit lnSpcReduction="10000"/>
          </a:bodyPr>
          <a:lstStyle/>
          <a:p>
            <a:r>
              <a:rPr lang="en-US" dirty="0"/>
              <a:t>Partner with disability organizations to carry out apprentice outreach and recruitment</a:t>
            </a:r>
          </a:p>
          <a:p>
            <a:pPr lvl="1"/>
            <a:r>
              <a:rPr lang="en-US" dirty="0"/>
              <a:t>State Vocational Rehabilitation Agencies</a:t>
            </a:r>
          </a:p>
          <a:p>
            <a:pPr lvl="1"/>
            <a:r>
              <a:rPr lang="en-US" dirty="0"/>
              <a:t>Centers for Independent Living</a:t>
            </a:r>
          </a:p>
          <a:p>
            <a:pPr lvl="1"/>
            <a:r>
              <a:rPr lang="en-US" dirty="0"/>
              <a:t>Disability student services (universities &amp; colleges)</a:t>
            </a:r>
          </a:p>
          <a:p>
            <a:pPr marL="457200" lvl="1" indent="0">
              <a:buNone/>
            </a:pPr>
            <a:endParaRPr lang="en-US" dirty="0"/>
          </a:p>
          <a:p>
            <a:pPr marL="0" lvl="1" indent="0">
              <a:buNone/>
            </a:pPr>
            <a:r>
              <a:rPr lang="en-US" dirty="0">
                <a:hlinkClick r:id="rId3"/>
              </a:rPr>
              <a:t>Self-Identification Guide from the National Business and Disability Council </a:t>
            </a:r>
            <a:endParaRPr lang="en-US" dirty="0"/>
          </a:p>
          <a:p>
            <a:pPr marL="0" indent="0">
              <a:buNone/>
            </a:pPr>
            <a:r>
              <a:rPr lang="en-US" sz="2400" dirty="0">
                <a:hlinkClick r:id="rId4"/>
              </a:rPr>
              <a:t>Self-ID Strategies for an Effective Campaign </a:t>
            </a:r>
            <a:endParaRPr lang="en-US" sz="2400" dirty="0"/>
          </a:p>
          <a:p>
            <a:pPr marL="0" indent="0">
              <a:buNone/>
            </a:pPr>
            <a:r>
              <a:rPr lang="en-US" sz="2400" dirty="0">
                <a:hlinkClick r:id="rId5"/>
              </a:rPr>
              <a:t>www.askearn.org</a:t>
            </a:r>
            <a:r>
              <a:rPr lang="en-US" sz="2400" dirty="0"/>
              <a:t> </a:t>
            </a:r>
          </a:p>
        </p:txBody>
      </p:sp>
      <p:sp>
        <p:nvSpPr>
          <p:cNvPr id="4" name="Slide Number Placeholder 3">
            <a:extLst>
              <a:ext uri="{FF2B5EF4-FFF2-40B4-BE49-F238E27FC236}">
                <a16:creationId xmlns:a16="http://schemas.microsoft.com/office/drawing/2014/main" id="{41459235-8868-43F8-9DCC-57C764E8F400}"/>
              </a:ext>
            </a:extLst>
          </p:cNvPr>
          <p:cNvSpPr>
            <a:spLocks noGrp="1"/>
          </p:cNvSpPr>
          <p:nvPr>
            <p:ph type="sldNum" sz="quarter" idx="10"/>
          </p:nvPr>
        </p:nvSpPr>
        <p:spPr/>
        <p:txBody>
          <a:bodyPr/>
          <a:lstStyle/>
          <a:p>
            <a:fld id="{706D636C-90A3-4979-BA37-BAB384B22101}" type="slidenum">
              <a:rPr lang="en-US" smtClean="0"/>
              <a:pPr/>
              <a:t>19</a:t>
            </a:fld>
            <a:endParaRPr lang="en-US" dirty="0"/>
          </a:p>
        </p:txBody>
      </p:sp>
      <p:pic>
        <p:nvPicPr>
          <p:cNvPr id="6" name="Picture 5">
            <a:extLst>
              <a:ext uri="{FF2B5EF4-FFF2-40B4-BE49-F238E27FC236}">
                <a16:creationId xmlns:a16="http://schemas.microsoft.com/office/drawing/2014/main" id="{1F430D57-873A-4ECE-8C7B-56E217E002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4200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E5A17B-0B0F-4907-9516-C26239A735D4}"/>
              </a:ext>
            </a:extLst>
          </p:cNvPr>
          <p:cNvSpPr>
            <a:spLocks noGrp="1"/>
          </p:cNvSpPr>
          <p:nvPr>
            <p:ph idx="1"/>
          </p:nvPr>
        </p:nvSpPr>
        <p:spPr/>
        <p:txBody>
          <a:bodyPr>
            <a:normAutofit/>
          </a:bodyPr>
          <a:lstStyle/>
          <a:p>
            <a:r>
              <a:rPr lang="en-US" dirty="0"/>
              <a:t>Zach Boren</a:t>
            </a:r>
          </a:p>
          <a:p>
            <a:pPr>
              <a:spcBef>
                <a:spcPts val="0"/>
              </a:spcBef>
            </a:pPr>
            <a:r>
              <a:rPr lang="en-US" sz="2000" b="0" i="1" dirty="0">
                <a:solidFill>
                  <a:schemeClr val="tx1"/>
                </a:solidFill>
              </a:rPr>
              <a:t>   Division Chief</a:t>
            </a:r>
          </a:p>
          <a:p>
            <a:pPr>
              <a:spcBef>
                <a:spcPts val="0"/>
              </a:spcBef>
            </a:pPr>
            <a:r>
              <a:rPr lang="en-US" sz="2000" b="0" i="1" dirty="0">
                <a:solidFill>
                  <a:schemeClr val="tx1"/>
                </a:solidFill>
              </a:rPr>
              <a:t>   </a:t>
            </a:r>
            <a:r>
              <a:rPr lang="en-US" sz="2000" b="0" dirty="0">
                <a:solidFill>
                  <a:schemeClr val="tx1"/>
                </a:solidFill>
              </a:rPr>
              <a:t>Office of Apprenticeship</a:t>
            </a:r>
          </a:p>
          <a:p>
            <a:pPr>
              <a:spcBef>
                <a:spcPts val="0"/>
              </a:spcBef>
            </a:pPr>
            <a:r>
              <a:rPr lang="en-US" sz="2000" b="0" dirty="0">
                <a:solidFill>
                  <a:schemeClr val="tx1"/>
                </a:solidFill>
              </a:rPr>
              <a:t>   U.S. Department of Labor</a:t>
            </a:r>
            <a:endParaRPr lang="en-US" sz="2000" dirty="0">
              <a:solidFill>
                <a:schemeClr val="tx1"/>
              </a:solidFill>
            </a:endParaRPr>
          </a:p>
        </p:txBody>
      </p:sp>
      <p:sp>
        <p:nvSpPr>
          <p:cNvPr id="4" name="Slide Number Placeholder 3">
            <a:extLst>
              <a:ext uri="{FF2B5EF4-FFF2-40B4-BE49-F238E27FC236}">
                <a16:creationId xmlns:a16="http://schemas.microsoft.com/office/drawing/2014/main" id="{7698E64E-EEBB-407F-B6C3-D83F2E600D12}"/>
              </a:ext>
            </a:extLst>
          </p:cNvPr>
          <p:cNvSpPr>
            <a:spLocks noGrp="1"/>
          </p:cNvSpPr>
          <p:nvPr>
            <p:ph type="sldNum" sz="quarter" idx="10"/>
          </p:nvPr>
        </p:nvSpPr>
        <p:spPr/>
        <p:txBody>
          <a:bodyPr/>
          <a:lstStyle/>
          <a:p>
            <a:fld id="{706D636C-90A3-4979-BA37-BAB384B22101}" type="slidenum">
              <a:rPr lang="en-US" smtClean="0"/>
              <a:pPr/>
              <a:t>2</a:t>
            </a:fld>
            <a:endParaRPr lang="en-US" dirty="0"/>
          </a:p>
        </p:txBody>
      </p:sp>
      <p:sp>
        <p:nvSpPr>
          <p:cNvPr id="2" name="Title 1">
            <a:extLst>
              <a:ext uri="{FF2B5EF4-FFF2-40B4-BE49-F238E27FC236}">
                <a16:creationId xmlns:a16="http://schemas.microsoft.com/office/drawing/2014/main" id="{A0474E84-D3B8-4BC9-B324-CC85566ABC88}"/>
              </a:ext>
            </a:extLst>
          </p:cNvPr>
          <p:cNvSpPr>
            <a:spLocks noGrp="1"/>
          </p:cNvSpPr>
          <p:nvPr>
            <p:ph type="title" idx="4294967295"/>
          </p:nvPr>
        </p:nvSpPr>
        <p:spPr>
          <a:xfrm>
            <a:off x="369888" y="1023714"/>
            <a:ext cx="7954962" cy="1050925"/>
          </a:xfrm>
        </p:spPr>
        <p:txBody>
          <a:bodyPr>
            <a:normAutofit fontScale="90000"/>
          </a:bodyPr>
          <a:lstStyle/>
          <a:p>
            <a:br>
              <a:rPr lang="en-US" dirty="0"/>
            </a:br>
            <a:r>
              <a:rPr lang="en-US" dirty="0"/>
              <a:t>		</a:t>
            </a:r>
            <a:br>
              <a:rPr lang="en-US" dirty="0"/>
            </a:br>
            <a:endParaRPr lang="en-US" dirty="0"/>
          </a:p>
        </p:txBody>
      </p:sp>
      <p:pic>
        <p:nvPicPr>
          <p:cNvPr id="9" name="Picture Placeholder 8" descr="Photo of Zach Boren, Division Chief, Office of Apprenticeship, U.S. Department of Labor">
            <a:extLst>
              <a:ext uri="{FF2B5EF4-FFF2-40B4-BE49-F238E27FC236}">
                <a16:creationId xmlns:a16="http://schemas.microsoft.com/office/drawing/2014/main" id="{8883B281-B33D-4D3C-941A-92B084006C7F}"/>
              </a:ext>
            </a:extLst>
          </p:cNvPr>
          <p:cNvPicPr>
            <a:picLocks noGrp="1" noChangeAspect="1"/>
          </p:cNvPicPr>
          <p:nvPr>
            <p:ph type="pic" idx="11"/>
          </p:nvPr>
        </p:nvPicPr>
        <p:blipFill>
          <a:blip r:embed="rId3">
            <a:extLst>
              <a:ext uri="{28A0092B-C50C-407E-A947-70E740481C1C}">
                <a14:useLocalDpi xmlns:a14="http://schemas.microsoft.com/office/drawing/2010/main" val="0"/>
              </a:ext>
            </a:extLst>
          </a:blip>
          <a:srcRect l="6725" r="6725"/>
          <a:stretch>
            <a:fillRect/>
          </a:stretch>
        </p:blipFill>
        <p:spPr/>
      </p:pic>
    </p:spTree>
    <p:extLst>
      <p:ext uri="{BB962C8B-B14F-4D97-AF65-F5344CB8AC3E}">
        <p14:creationId xmlns:p14="http://schemas.microsoft.com/office/powerpoint/2010/main" val="3675697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E4C4B54-1741-4467-BD8D-10632969523A}"/>
              </a:ext>
            </a:extLst>
          </p:cNvPr>
          <p:cNvSpPr>
            <a:spLocks noGrp="1"/>
          </p:cNvSpPr>
          <p:nvPr>
            <p:ph idx="1"/>
          </p:nvPr>
        </p:nvSpPr>
        <p:spPr/>
        <p:txBody>
          <a:bodyPr>
            <a:normAutofit/>
          </a:bodyPr>
          <a:lstStyle/>
          <a:p>
            <a:r>
              <a:rPr lang="en-US" dirty="0"/>
              <a:t>Craig Leen</a:t>
            </a:r>
          </a:p>
          <a:p>
            <a:pPr>
              <a:spcBef>
                <a:spcPts val="600"/>
              </a:spcBef>
            </a:pPr>
            <a:r>
              <a:rPr lang="en-US" sz="1800" b="0" i="1" dirty="0">
                <a:solidFill>
                  <a:schemeClr val="tx1"/>
                </a:solidFill>
              </a:rPr>
              <a:t>Director</a:t>
            </a:r>
          </a:p>
          <a:p>
            <a:pPr>
              <a:spcBef>
                <a:spcPts val="600"/>
              </a:spcBef>
            </a:pPr>
            <a:r>
              <a:rPr lang="en-US" sz="1800" b="0" dirty="0">
                <a:solidFill>
                  <a:schemeClr val="tx1"/>
                </a:solidFill>
              </a:rPr>
              <a:t>Office of Federal Contract Compliance Programs</a:t>
            </a:r>
          </a:p>
          <a:p>
            <a:pPr>
              <a:spcBef>
                <a:spcPts val="600"/>
              </a:spcBef>
            </a:pPr>
            <a:r>
              <a:rPr lang="en-US" sz="1800" b="0" dirty="0">
                <a:solidFill>
                  <a:schemeClr val="tx1"/>
                </a:solidFill>
              </a:rPr>
              <a:t>U.S. Department of Labor</a:t>
            </a:r>
          </a:p>
        </p:txBody>
      </p:sp>
      <p:sp>
        <p:nvSpPr>
          <p:cNvPr id="4" name="Slide Number Placeholder 3">
            <a:extLst>
              <a:ext uri="{FF2B5EF4-FFF2-40B4-BE49-F238E27FC236}">
                <a16:creationId xmlns:a16="http://schemas.microsoft.com/office/drawing/2014/main" id="{C4B03FDA-6134-4F9B-8798-0205B21FC76D}"/>
              </a:ext>
            </a:extLst>
          </p:cNvPr>
          <p:cNvSpPr>
            <a:spLocks noGrp="1"/>
          </p:cNvSpPr>
          <p:nvPr>
            <p:ph type="sldNum" sz="quarter" idx="10"/>
          </p:nvPr>
        </p:nvSpPr>
        <p:spPr/>
        <p:txBody>
          <a:bodyPr/>
          <a:lstStyle/>
          <a:p>
            <a:fld id="{706D636C-90A3-4979-BA37-BAB384B22101}" type="slidenum">
              <a:rPr lang="en-US" smtClean="0"/>
              <a:pPr/>
              <a:t>20</a:t>
            </a:fld>
            <a:endParaRPr lang="en-US" dirty="0"/>
          </a:p>
        </p:txBody>
      </p:sp>
      <p:pic>
        <p:nvPicPr>
          <p:cNvPr id="8" name="Picture Placeholder 7">
            <a:extLst>
              <a:ext uri="{FF2B5EF4-FFF2-40B4-BE49-F238E27FC236}">
                <a16:creationId xmlns:a16="http://schemas.microsoft.com/office/drawing/2014/main" id="{52938D86-DFA6-48AC-B4CE-EA235CFBC16F}"/>
              </a:ext>
            </a:extLst>
          </p:cNvPr>
          <p:cNvPicPr>
            <a:picLocks noGrp="1" noChangeAspect="1"/>
          </p:cNvPicPr>
          <p:nvPr>
            <p:ph type="pic" idx="11"/>
          </p:nvPr>
        </p:nvPicPr>
        <p:blipFill>
          <a:blip r:embed="rId3">
            <a:extLst>
              <a:ext uri="{28A0092B-C50C-407E-A947-70E740481C1C}">
                <a14:useLocalDpi xmlns:a14="http://schemas.microsoft.com/office/drawing/2010/main" val="0"/>
              </a:ext>
            </a:extLst>
          </a:blip>
          <a:srcRect t="4392" b="4392"/>
          <a:stretch>
            <a:fillRect/>
          </a:stretch>
        </p:blipFill>
        <p:spPr/>
      </p:pic>
      <p:sp>
        <p:nvSpPr>
          <p:cNvPr id="2" name="Content Placeholder 1">
            <a:extLst>
              <a:ext uri="{FF2B5EF4-FFF2-40B4-BE49-F238E27FC236}">
                <a16:creationId xmlns:a16="http://schemas.microsoft.com/office/drawing/2014/main" id="{F14E57E2-2D15-40FF-B80F-8D46CCE11A73}"/>
              </a:ext>
            </a:extLst>
          </p:cNvPr>
          <p:cNvSpPr>
            <a:spLocks noGrp="1"/>
          </p:cNvSpPr>
          <p:nvPr>
            <p:ph idx="12"/>
          </p:nvPr>
        </p:nvSpPr>
        <p:spPr/>
        <p:txBody>
          <a:bodyPr>
            <a:normAutofit fontScale="92500" lnSpcReduction="10000"/>
          </a:bodyPr>
          <a:lstStyle/>
          <a:p>
            <a:r>
              <a:rPr lang="en-US" sz="2800" dirty="0"/>
              <a:t>Margaret Kraak</a:t>
            </a:r>
          </a:p>
          <a:p>
            <a:pPr>
              <a:spcBef>
                <a:spcPts val="600"/>
              </a:spcBef>
            </a:pPr>
            <a:r>
              <a:rPr lang="en-US" sz="1800" b="0" i="1" dirty="0">
                <a:solidFill>
                  <a:schemeClr val="tx1"/>
                </a:solidFill>
              </a:rPr>
              <a:t>Branch Chief of Training, Education, and Program Development</a:t>
            </a:r>
          </a:p>
          <a:p>
            <a:pPr>
              <a:spcBef>
                <a:spcPts val="600"/>
              </a:spcBef>
            </a:pPr>
            <a:r>
              <a:rPr lang="en-US" sz="2100" b="0" dirty="0">
                <a:solidFill>
                  <a:schemeClr val="tx1"/>
                </a:solidFill>
              </a:rPr>
              <a:t>Office of Federal Contract Compliance Programs </a:t>
            </a:r>
          </a:p>
          <a:p>
            <a:pPr>
              <a:spcBef>
                <a:spcPts val="600"/>
              </a:spcBef>
            </a:pPr>
            <a:r>
              <a:rPr lang="en-US" sz="2100" b="0" dirty="0">
                <a:solidFill>
                  <a:schemeClr val="tx1"/>
                </a:solidFill>
              </a:rPr>
              <a:t>U.S. Department of Labor</a:t>
            </a:r>
          </a:p>
        </p:txBody>
      </p:sp>
      <p:sp>
        <p:nvSpPr>
          <p:cNvPr id="3" name="Picture Placeholder 2">
            <a:extLst>
              <a:ext uri="{FF2B5EF4-FFF2-40B4-BE49-F238E27FC236}">
                <a16:creationId xmlns:a16="http://schemas.microsoft.com/office/drawing/2014/main" id="{A551223E-511C-4AB8-8218-D4DD152E7006}"/>
              </a:ext>
            </a:extLst>
          </p:cNvPr>
          <p:cNvSpPr>
            <a:spLocks noGrp="1"/>
          </p:cNvSpPr>
          <p:nvPr>
            <p:ph type="pic" idx="13"/>
          </p:nvPr>
        </p:nvSpPr>
        <p:spPr/>
      </p:sp>
      <p:pic>
        <p:nvPicPr>
          <p:cNvPr id="6" name="Picture Placeholder 6">
            <a:extLst>
              <a:ext uri="{FF2B5EF4-FFF2-40B4-BE49-F238E27FC236}">
                <a16:creationId xmlns:a16="http://schemas.microsoft.com/office/drawing/2014/main" id="{D273B82A-CC5A-4511-A74A-3E67F7C7E1EF}"/>
              </a:ext>
            </a:extLst>
          </p:cNvPr>
          <p:cNvPicPr>
            <a:picLocks noChangeAspect="1"/>
          </p:cNvPicPr>
          <p:nvPr/>
        </p:nvPicPr>
        <p:blipFill>
          <a:blip r:embed="rId4">
            <a:extLst>
              <a:ext uri="{28A0092B-C50C-407E-A947-70E740481C1C}">
                <a14:useLocalDpi xmlns:a14="http://schemas.microsoft.com/office/drawing/2010/main" val="0"/>
              </a:ext>
            </a:extLst>
          </a:blip>
          <a:srcRect t="4352" b="4352"/>
          <a:stretch>
            <a:fillRect/>
          </a:stretch>
        </p:blipFill>
        <p:spPr>
          <a:xfrm>
            <a:off x="1827005" y="4115206"/>
            <a:ext cx="1573420" cy="1818203"/>
          </a:xfrm>
          <a:prstGeom prst="rect">
            <a:avLst/>
          </a:prstGeom>
        </p:spPr>
      </p:pic>
    </p:spTree>
    <p:extLst>
      <p:ext uri="{BB962C8B-B14F-4D97-AF65-F5344CB8AC3E}">
        <p14:creationId xmlns:p14="http://schemas.microsoft.com/office/powerpoint/2010/main" val="4002034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DF546-5F72-44B6-9092-01E10F5C9691}"/>
              </a:ext>
            </a:extLst>
          </p:cNvPr>
          <p:cNvSpPr>
            <a:spLocks noGrp="1"/>
          </p:cNvSpPr>
          <p:nvPr>
            <p:ph type="title"/>
          </p:nvPr>
        </p:nvSpPr>
        <p:spPr/>
        <p:txBody>
          <a:bodyPr/>
          <a:lstStyle/>
          <a:p>
            <a:r>
              <a:rPr lang="en-US" dirty="0"/>
              <a:t>Federal Contractors’ Experience with Disability Self-Identification</a:t>
            </a:r>
          </a:p>
        </p:txBody>
      </p:sp>
      <p:sp>
        <p:nvSpPr>
          <p:cNvPr id="3" name="Content Placeholder 2">
            <a:extLst>
              <a:ext uri="{FF2B5EF4-FFF2-40B4-BE49-F238E27FC236}">
                <a16:creationId xmlns:a16="http://schemas.microsoft.com/office/drawing/2014/main" id="{C81CCC51-E0AF-4DC5-9AB6-297C31F98B56}"/>
              </a:ext>
            </a:extLst>
          </p:cNvPr>
          <p:cNvSpPr>
            <a:spLocks noGrp="1"/>
          </p:cNvSpPr>
          <p:nvPr>
            <p:ph idx="1"/>
          </p:nvPr>
        </p:nvSpPr>
        <p:spPr/>
        <p:txBody>
          <a:bodyPr/>
          <a:lstStyle/>
          <a:p>
            <a:r>
              <a:rPr lang="en-US" dirty="0"/>
              <a:t>OFCCP enforces Section 503 of the Rehabilitation Act</a:t>
            </a:r>
          </a:p>
          <a:p>
            <a:pPr lvl="1"/>
            <a:r>
              <a:rPr lang="en-US" dirty="0"/>
              <a:t>Prohibits discrimination by federal contractors and subcontractors on the basis of disability</a:t>
            </a:r>
          </a:p>
          <a:p>
            <a:pPr lvl="1"/>
            <a:r>
              <a:rPr lang="en-US" dirty="0"/>
              <a:t>Requires affirmative actions to recruit, hire, promote and retain individuals with disabilities</a:t>
            </a:r>
          </a:p>
          <a:p>
            <a:r>
              <a:rPr lang="en-US" dirty="0"/>
              <a:t>Beginning in March 2014, OFCCP required contractors to invite applicants and employees to self-identify as having a disability</a:t>
            </a:r>
          </a:p>
        </p:txBody>
      </p:sp>
      <p:sp>
        <p:nvSpPr>
          <p:cNvPr id="4" name="Slide Number Placeholder 3">
            <a:extLst>
              <a:ext uri="{FF2B5EF4-FFF2-40B4-BE49-F238E27FC236}">
                <a16:creationId xmlns:a16="http://schemas.microsoft.com/office/drawing/2014/main" id="{2A00A8A2-8DF2-439C-9054-3BE249741274}"/>
              </a:ext>
            </a:extLst>
          </p:cNvPr>
          <p:cNvSpPr>
            <a:spLocks noGrp="1"/>
          </p:cNvSpPr>
          <p:nvPr>
            <p:ph type="sldNum" sz="quarter" idx="10"/>
          </p:nvPr>
        </p:nvSpPr>
        <p:spPr/>
        <p:txBody>
          <a:bodyPr/>
          <a:lstStyle/>
          <a:p>
            <a:fld id="{706D636C-90A3-4979-BA37-BAB384B22101}" type="slidenum">
              <a:rPr lang="en-US" smtClean="0"/>
              <a:pPr/>
              <a:t>21</a:t>
            </a:fld>
            <a:endParaRPr lang="en-US" dirty="0"/>
          </a:p>
        </p:txBody>
      </p:sp>
    </p:spTree>
    <p:extLst>
      <p:ext uri="{BB962C8B-B14F-4D97-AF65-F5344CB8AC3E}">
        <p14:creationId xmlns:p14="http://schemas.microsoft.com/office/powerpoint/2010/main" val="1034670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333A-6EFC-4DB5-A95F-10840BF67E9D}"/>
              </a:ext>
            </a:extLst>
          </p:cNvPr>
          <p:cNvSpPr>
            <a:spLocks noGrp="1"/>
          </p:cNvSpPr>
          <p:nvPr>
            <p:ph type="title"/>
          </p:nvPr>
        </p:nvSpPr>
        <p:spPr/>
        <p:txBody>
          <a:bodyPr/>
          <a:lstStyle/>
          <a:p>
            <a:r>
              <a:rPr lang="en-US" dirty="0"/>
              <a:t>Voluntary Disability Self-Identification Form (OFCCP)</a:t>
            </a:r>
          </a:p>
        </p:txBody>
      </p:sp>
      <p:sp>
        <p:nvSpPr>
          <p:cNvPr id="3" name="Content Placeholder 2">
            <a:extLst>
              <a:ext uri="{FF2B5EF4-FFF2-40B4-BE49-F238E27FC236}">
                <a16:creationId xmlns:a16="http://schemas.microsoft.com/office/drawing/2014/main" id="{4D98876C-E27D-43C9-AFF0-81F20E7617DF}"/>
              </a:ext>
            </a:extLst>
          </p:cNvPr>
          <p:cNvSpPr>
            <a:spLocks noGrp="1"/>
          </p:cNvSpPr>
          <p:nvPr>
            <p:ph idx="1"/>
          </p:nvPr>
        </p:nvSpPr>
        <p:spPr>
          <a:xfrm>
            <a:off x="628650" y="1502390"/>
            <a:ext cx="7955280" cy="4719115"/>
          </a:xfrm>
        </p:spPr>
        <p:txBody>
          <a:bodyPr>
            <a:noAutofit/>
          </a:bodyPr>
          <a:lstStyle/>
          <a:p>
            <a:pPr marL="0" indent="0">
              <a:buNone/>
            </a:pPr>
            <a:r>
              <a:rPr lang="en-US" sz="1150" b="1" dirty="0"/>
              <a:t>Why are you being asked to complete this form? </a:t>
            </a:r>
          </a:p>
          <a:p>
            <a:pPr marL="0" indent="0">
              <a:buNone/>
            </a:pPr>
            <a:r>
              <a:rPr lang="en-US" sz="1150" dirty="0"/>
              <a:t>Because we do business with the government, we must reach out to, hire, and provide equal opportunity to qualified people with disabilities </a:t>
            </a:r>
          </a:p>
          <a:p>
            <a:pPr marL="0" indent="0">
              <a:buNone/>
            </a:pPr>
            <a:r>
              <a:rPr lang="en-US" sz="1150" dirty="0"/>
              <a:t>To help us measure how well we are doing, we are asking you to tell us if you have a disability or if you ever had a disability. Completing this form is voluntary, but we hope that you will choose to fill it out. If you are applying for a job, any answer you give will be kept private and will not be used against you in any way. If you already work for us, your answer will not be used against you in any way. Because a person may become disabled at any time, we are required to ask all of our employees to update their information every five years. You may voluntarily self-identify as having a disability on this form without fear of any punishment because you did not identify as having a disability earlier. . </a:t>
            </a:r>
          </a:p>
          <a:p>
            <a:pPr marL="0" indent="0">
              <a:buNone/>
            </a:pPr>
            <a:r>
              <a:rPr lang="en-US" sz="1150" b="1" dirty="0"/>
              <a:t>How do I know if I have a disability? </a:t>
            </a:r>
            <a:r>
              <a:rPr lang="en-US" sz="1150" dirty="0"/>
              <a:t>You are considered to have a disability if you have a physical or mental impairment or medical condition that substantially limits a major life activity, or if you have a history or record of such an impairment or medical condition. Disabilities include, but are not limited to: Blindness Deafness Cancer Diabetes Epilepsy Autism Cerebral palsy HIV/AIDS Schizophrenia Muscular dystrophy Bipolar disorder Major depression Multiple sclerosis (MS) Missing limbs or partially missing limbs Post-traumatic stress disorder (PTSD) Obsessive compulsive disorder Impairments requiring the use of a wheelchair Intellectual disability (previously called mental retardation) </a:t>
            </a:r>
          </a:p>
          <a:p>
            <a:pPr marL="0" indent="0">
              <a:buNone/>
            </a:pPr>
            <a:r>
              <a:rPr lang="en-US" sz="1150" dirty="0"/>
              <a:t>Please check one of the boxes below: </a:t>
            </a:r>
          </a:p>
          <a:p>
            <a:pPr marL="0" indent="0">
              <a:buNone/>
            </a:pPr>
            <a:r>
              <a:rPr lang="en-US" sz="1150" dirty="0"/>
              <a:t>☐ YES, I HAVE A DISABILITY (or previously had a disability) </a:t>
            </a:r>
          </a:p>
          <a:p>
            <a:pPr marL="0" indent="0">
              <a:buNone/>
            </a:pPr>
            <a:r>
              <a:rPr lang="en-US" sz="1150" dirty="0"/>
              <a:t>☐ NO, I DON’T HAVE A DISABILITY </a:t>
            </a:r>
          </a:p>
          <a:p>
            <a:pPr marL="0" indent="0">
              <a:buNone/>
            </a:pPr>
            <a:r>
              <a:rPr lang="en-US" sz="1150" dirty="0"/>
              <a:t>☐ I DON’T WISH TO ANSWER </a:t>
            </a:r>
          </a:p>
        </p:txBody>
      </p:sp>
      <p:sp>
        <p:nvSpPr>
          <p:cNvPr id="4" name="Slide Number Placeholder 3">
            <a:extLst>
              <a:ext uri="{FF2B5EF4-FFF2-40B4-BE49-F238E27FC236}">
                <a16:creationId xmlns:a16="http://schemas.microsoft.com/office/drawing/2014/main" id="{C56E7793-9183-470A-8C09-097DAB95803E}"/>
              </a:ext>
            </a:extLst>
          </p:cNvPr>
          <p:cNvSpPr>
            <a:spLocks noGrp="1"/>
          </p:cNvSpPr>
          <p:nvPr>
            <p:ph type="sldNum" sz="quarter" idx="10"/>
          </p:nvPr>
        </p:nvSpPr>
        <p:spPr/>
        <p:txBody>
          <a:bodyPr/>
          <a:lstStyle/>
          <a:p>
            <a:fld id="{706D636C-90A3-4979-BA37-BAB384B22101}" type="slidenum">
              <a:rPr lang="en-US" smtClean="0"/>
              <a:pPr/>
              <a:t>22</a:t>
            </a:fld>
            <a:endParaRPr lang="en-US" dirty="0"/>
          </a:p>
        </p:txBody>
      </p:sp>
    </p:spTree>
    <p:extLst>
      <p:ext uri="{BB962C8B-B14F-4D97-AF65-F5344CB8AC3E}">
        <p14:creationId xmlns:p14="http://schemas.microsoft.com/office/powerpoint/2010/main" val="1252947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83C69C-521F-4FFA-A92E-092A02E1F147}"/>
              </a:ext>
            </a:extLst>
          </p:cNvPr>
          <p:cNvSpPr>
            <a:spLocks noGrp="1"/>
          </p:cNvSpPr>
          <p:nvPr>
            <p:ph type="title"/>
          </p:nvPr>
        </p:nvSpPr>
        <p:spPr>
          <a:xfrm>
            <a:off x="628491" y="103030"/>
            <a:ext cx="7955280" cy="1051560"/>
          </a:xfrm>
        </p:spPr>
        <p:txBody>
          <a:bodyPr/>
          <a:lstStyle/>
          <a:p>
            <a:r>
              <a:rPr lang="en-US" dirty="0"/>
              <a:t>Disability Inclusion Starts with You</a:t>
            </a:r>
          </a:p>
        </p:txBody>
      </p:sp>
      <p:sp>
        <p:nvSpPr>
          <p:cNvPr id="4" name="Slide Number Placeholder 3">
            <a:extLst>
              <a:ext uri="{FF2B5EF4-FFF2-40B4-BE49-F238E27FC236}">
                <a16:creationId xmlns:a16="http://schemas.microsoft.com/office/drawing/2014/main" id="{87859140-7425-416B-A53F-DF962A3422DF}"/>
              </a:ext>
            </a:extLst>
          </p:cNvPr>
          <p:cNvSpPr>
            <a:spLocks noGrp="1"/>
          </p:cNvSpPr>
          <p:nvPr>
            <p:ph type="sldNum" sz="quarter" idx="10"/>
          </p:nvPr>
        </p:nvSpPr>
        <p:spPr/>
        <p:txBody>
          <a:bodyPr/>
          <a:lstStyle/>
          <a:p>
            <a:fld id="{706D636C-90A3-4979-BA37-BAB384B22101}" type="slidenum">
              <a:rPr lang="en-US" smtClean="0"/>
              <a:pPr/>
              <a:t>23</a:t>
            </a:fld>
            <a:endParaRPr lang="en-US" dirty="0"/>
          </a:p>
        </p:txBody>
      </p:sp>
      <p:pic>
        <p:nvPicPr>
          <p:cNvPr id="7" name="Content Placeholder 6">
            <a:extLst>
              <a:ext uri="{FF2B5EF4-FFF2-40B4-BE49-F238E27FC236}">
                <a16:creationId xmlns:a16="http://schemas.microsoft.com/office/drawing/2014/main" id="{FF21CD0B-430A-45F1-8D0E-7FA31E095EE5}"/>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529437" y="1282180"/>
            <a:ext cx="5280075" cy="4170341"/>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C4CD7BBA-048F-41CC-8A67-3FF03DF7158D}"/>
              </a:ext>
            </a:extLst>
          </p:cNvPr>
          <p:cNvSpPr txBox="1"/>
          <p:nvPr/>
        </p:nvSpPr>
        <p:spPr>
          <a:xfrm>
            <a:off x="1205706" y="5703410"/>
            <a:ext cx="6800850" cy="430887"/>
          </a:xfrm>
          <a:prstGeom prst="rect">
            <a:avLst/>
          </a:prstGeom>
          <a:noFill/>
        </p:spPr>
        <p:txBody>
          <a:bodyPr wrap="square" rtlCol="0">
            <a:spAutoFit/>
          </a:bodyPr>
          <a:lstStyle/>
          <a:p>
            <a:r>
              <a:rPr lang="en-US" sz="2200" b="1" dirty="0">
                <a:solidFill>
                  <a:schemeClr val="tx2">
                    <a:lumMod val="75000"/>
                    <a:lumOff val="25000"/>
                  </a:schemeClr>
                </a:solidFill>
                <a:hlinkClick r:id="rId4">
                  <a:extLst>
                    <a:ext uri="{A12FA001-AC4F-418D-AE19-62706E023703}">
                      <ahyp:hlinkClr xmlns:ahyp="http://schemas.microsoft.com/office/drawing/2018/hyperlinkcolor" val="tx"/>
                    </a:ext>
                  </a:extLst>
                </a:hlinkClick>
              </a:rPr>
              <a:t>https://www.dol.gov/ofccp/SelfIdVideo.html</a:t>
            </a:r>
            <a:r>
              <a:rPr lang="en-US" sz="2200" b="1" dirty="0">
                <a:solidFill>
                  <a:schemeClr val="tx2">
                    <a:lumMod val="75000"/>
                    <a:lumOff val="25000"/>
                  </a:schemeClr>
                </a:solidFill>
              </a:rPr>
              <a:t> </a:t>
            </a:r>
            <a:endParaRPr lang="en-US" sz="2200" dirty="0">
              <a:solidFill>
                <a:schemeClr val="tx2">
                  <a:lumMod val="75000"/>
                  <a:lumOff val="25000"/>
                </a:schemeClr>
              </a:solidFill>
            </a:endParaRPr>
          </a:p>
        </p:txBody>
      </p:sp>
    </p:spTree>
    <p:extLst>
      <p:ext uri="{BB962C8B-B14F-4D97-AF65-F5344CB8AC3E}">
        <p14:creationId xmlns:p14="http://schemas.microsoft.com/office/powerpoint/2010/main" val="683230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4676B-23C7-4860-9005-68D485A90A08}"/>
              </a:ext>
            </a:extLst>
          </p:cNvPr>
          <p:cNvSpPr>
            <a:spLocks noGrp="1"/>
          </p:cNvSpPr>
          <p:nvPr>
            <p:ph type="title"/>
          </p:nvPr>
        </p:nvSpPr>
        <p:spPr/>
        <p:txBody>
          <a:bodyPr/>
          <a:lstStyle/>
          <a:p>
            <a:r>
              <a:rPr lang="en-US" dirty="0"/>
              <a:t>OFCCP Update on Implementation</a:t>
            </a:r>
          </a:p>
        </p:txBody>
      </p:sp>
      <p:sp>
        <p:nvSpPr>
          <p:cNvPr id="3" name="Content Placeholder 2">
            <a:extLst>
              <a:ext uri="{FF2B5EF4-FFF2-40B4-BE49-F238E27FC236}">
                <a16:creationId xmlns:a16="http://schemas.microsoft.com/office/drawing/2014/main" id="{B79FA830-2B5A-43AD-A22F-E316A2B0C761}"/>
              </a:ext>
            </a:extLst>
          </p:cNvPr>
          <p:cNvSpPr>
            <a:spLocks noGrp="1"/>
          </p:cNvSpPr>
          <p:nvPr>
            <p:ph idx="1"/>
          </p:nvPr>
        </p:nvSpPr>
        <p:spPr/>
        <p:txBody>
          <a:bodyPr/>
          <a:lstStyle/>
          <a:p>
            <a:r>
              <a:rPr lang="en-US" dirty="0"/>
              <a:t>Disability Roundtable</a:t>
            </a:r>
          </a:p>
          <a:p>
            <a:r>
              <a:rPr lang="en-US" dirty="0"/>
              <a:t>Excellence in Disability Inclusion Award</a:t>
            </a:r>
          </a:p>
          <a:p>
            <a:r>
              <a:rPr lang="en-US" dirty="0"/>
              <a:t>Mentoring Programs</a:t>
            </a:r>
          </a:p>
          <a:p>
            <a:r>
              <a:rPr lang="en-US" dirty="0"/>
              <a:t>Focused Reviews</a:t>
            </a:r>
          </a:p>
          <a:p>
            <a:endParaRPr lang="en-US" dirty="0"/>
          </a:p>
          <a:p>
            <a:pPr marL="0" indent="0">
              <a:buNone/>
            </a:pPr>
            <a:r>
              <a:rPr lang="en-US" sz="2200" dirty="0">
                <a:hlinkClick r:id="rId3"/>
              </a:rPr>
              <a:t>https://www.dol.gov/ofccp/regs/compliance/Resources.htm</a:t>
            </a:r>
            <a:r>
              <a:rPr lang="en-US" sz="2200" dirty="0"/>
              <a:t> </a:t>
            </a:r>
          </a:p>
        </p:txBody>
      </p:sp>
      <p:sp>
        <p:nvSpPr>
          <p:cNvPr id="4" name="Slide Number Placeholder 3">
            <a:extLst>
              <a:ext uri="{FF2B5EF4-FFF2-40B4-BE49-F238E27FC236}">
                <a16:creationId xmlns:a16="http://schemas.microsoft.com/office/drawing/2014/main" id="{6FFACF53-B9BD-41BB-9D9E-E01B0511F17F}"/>
              </a:ext>
            </a:extLst>
          </p:cNvPr>
          <p:cNvSpPr>
            <a:spLocks noGrp="1"/>
          </p:cNvSpPr>
          <p:nvPr>
            <p:ph type="sldNum" sz="quarter" idx="10"/>
          </p:nvPr>
        </p:nvSpPr>
        <p:spPr/>
        <p:txBody>
          <a:bodyPr/>
          <a:lstStyle/>
          <a:p>
            <a:fld id="{706D636C-90A3-4979-BA37-BAB384B22101}" type="slidenum">
              <a:rPr lang="en-US" smtClean="0"/>
              <a:pPr/>
              <a:t>24</a:t>
            </a:fld>
            <a:endParaRPr lang="en-US" dirty="0"/>
          </a:p>
        </p:txBody>
      </p:sp>
    </p:spTree>
    <p:extLst>
      <p:ext uri="{BB962C8B-B14F-4D97-AF65-F5344CB8AC3E}">
        <p14:creationId xmlns:p14="http://schemas.microsoft.com/office/powerpoint/2010/main" val="2530580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7C1EBB-5DB1-4804-A3A0-418D6756477C}"/>
              </a:ext>
            </a:extLst>
          </p:cNvPr>
          <p:cNvSpPr>
            <a:spLocks noGrp="1"/>
          </p:cNvSpPr>
          <p:nvPr>
            <p:ph type="sldNum" sz="quarter" idx="10"/>
          </p:nvPr>
        </p:nvSpPr>
        <p:spPr/>
        <p:txBody>
          <a:bodyPr/>
          <a:lstStyle/>
          <a:p>
            <a:fld id="{706D636C-90A3-4979-BA37-BAB384B22101}" type="slidenum">
              <a:rPr lang="en-US" smtClean="0"/>
              <a:pPr/>
              <a:t>25</a:t>
            </a:fld>
            <a:endParaRPr lang="en-US" dirty="0"/>
          </a:p>
        </p:txBody>
      </p:sp>
    </p:spTree>
    <p:extLst>
      <p:ext uri="{BB962C8B-B14F-4D97-AF65-F5344CB8AC3E}">
        <p14:creationId xmlns:p14="http://schemas.microsoft.com/office/powerpoint/2010/main" val="1489470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B7772EF-269F-4291-BE88-2FED5287E897}"/>
              </a:ext>
            </a:extLst>
          </p:cNvPr>
          <p:cNvSpPr>
            <a:spLocks noGrp="1"/>
          </p:cNvSpPr>
          <p:nvPr>
            <p:ph sz="half" idx="1"/>
          </p:nvPr>
        </p:nvSpPr>
        <p:spPr>
          <a:xfrm>
            <a:off x="427770" y="1643264"/>
            <a:ext cx="8139325" cy="4294240"/>
          </a:xfrm>
        </p:spPr>
        <p:txBody>
          <a:bodyPr/>
          <a:lstStyle/>
          <a:p>
            <a:r>
              <a:rPr lang="en-US" sz="2800" dirty="0"/>
              <a:t>Apprenticeship EEO Website</a:t>
            </a:r>
          </a:p>
          <a:p>
            <a:pPr marL="301752" lvl="2" indent="0">
              <a:buNone/>
            </a:pPr>
            <a:r>
              <a:rPr lang="en-US" sz="2800" dirty="0">
                <a:hlinkClick r:id="rId3"/>
              </a:rPr>
              <a:t>www.doleta.gov/oa/eeo</a:t>
            </a:r>
            <a:endParaRPr lang="en-US" sz="2800" dirty="0"/>
          </a:p>
          <a:p>
            <a:r>
              <a:rPr lang="en-US" sz="2800" dirty="0"/>
              <a:t> Disability Self-Identification Page</a:t>
            </a:r>
          </a:p>
          <a:p>
            <a:pPr lvl="1"/>
            <a:r>
              <a:rPr lang="en-US" sz="2800" i="0" dirty="0">
                <a:hlinkClick r:id="rId4"/>
              </a:rPr>
              <a:t>www.doleta.gov/oa/eeo/tools/disabililty-self-identification.cfm</a:t>
            </a:r>
            <a:r>
              <a:rPr lang="en-US" sz="2800" i="0" dirty="0"/>
              <a:t> </a:t>
            </a:r>
          </a:p>
          <a:p>
            <a:pPr lvl="1"/>
            <a:endParaRPr lang="en-US" sz="2800" i="0" dirty="0"/>
          </a:p>
          <a:p>
            <a:pPr lvl="1" algn="ctr">
              <a:spcBef>
                <a:spcPts val="1800"/>
              </a:spcBef>
            </a:pPr>
            <a:r>
              <a:rPr lang="en-US" sz="2800" i="0" dirty="0">
                <a:hlinkClick r:id="rId5"/>
              </a:rPr>
              <a:t>www.apprenticeship.gov</a:t>
            </a:r>
            <a:r>
              <a:rPr lang="en-US" sz="2800" i="0" dirty="0"/>
              <a:t> </a:t>
            </a:r>
          </a:p>
        </p:txBody>
      </p:sp>
      <p:sp>
        <p:nvSpPr>
          <p:cNvPr id="2" name="Slide Number Placeholder 1">
            <a:extLst>
              <a:ext uri="{FF2B5EF4-FFF2-40B4-BE49-F238E27FC236}">
                <a16:creationId xmlns:a16="http://schemas.microsoft.com/office/drawing/2014/main" id="{065D8615-B6E2-4A7E-818D-E96159DE7304}"/>
              </a:ext>
            </a:extLst>
          </p:cNvPr>
          <p:cNvSpPr>
            <a:spLocks noGrp="1"/>
          </p:cNvSpPr>
          <p:nvPr>
            <p:ph type="sldNum" sz="quarter" idx="10"/>
          </p:nvPr>
        </p:nvSpPr>
        <p:spPr>
          <a:xfrm>
            <a:off x="8190595" y="6356351"/>
            <a:ext cx="753001" cy="365125"/>
          </a:xfrm>
        </p:spPr>
        <p:txBody>
          <a:bodyPr/>
          <a:lstStyle/>
          <a:p>
            <a:fld id="{706D636C-90A3-4979-BA37-BAB384B22101}" type="slidenum">
              <a:rPr lang="en-US" smtClean="0"/>
              <a:pPr/>
              <a:t>26</a:t>
            </a:fld>
            <a:endParaRPr lang="en-US" dirty="0"/>
          </a:p>
        </p:txBody>
      </p:sp>
      <p:cxnSp>
        <p:nvCxnSpPr>
          <p:cNvPr id="5" name="Straight Connector 4">
            <a:extLst>
              <a:ext uri="{FF2B5EF4-FFF2-40B4-BE49-F238E27FC236}">
                <a16:creationId xmlns:a16="http://schemas.microsoft.com/office/drawing/2014/main" id="{88552C08-209F-482F-B84E-B1F444A676BF}"/>
              </a:ext>
            </a:extLst>
          </p:cNvPr>
          <p:cNvCxnSpPr/>
          <p:nvPr/>
        </p:nvCxnSpPr>
        <p:spPr>
          <a:xfrm>
            <a:off x="781050" y="4514850"/>
            <a:ext cx="714375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24668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EC64D59-29FA-4179-A338-CB713E8B3EEB}"/>
              </a:ext>
            </a:extLst>
          </p:cNvPr>
          <p:cNvSpPr>
            <a:spLocks noGrp="1"/>
          </p:cNvSpPr>
          <p:nvPr>
            <p:ph idx="1"/>
          </p:nvPr>
        </p:nvSpPr>
        <p:spPr>
          <a:xfrm>
            <a:off x="4572000" y="846137"/>
            <a:ext cx="3697604" cy="5165726"/>
          </a:xfrm>
        </p:spPr>
        <p:txBody>
          <a:bodyPr/>
          <a:lstStyle/>
          <a:p>
            <a:r>
              <a:rPr lang="en-US" dirty="0">
                <a:hlinkClick r:id="rId3"/>
              </a:rPr>
              <a:t>apprenticeship@dol.gov</a:t>
            </a:r>
            <a:r>
              <a:rPr lang="en-US" dirty="0"/>
              <a:t> </a:t>
            </a:r>
          </a:p>
        </p:txBody>
      </p:sp>
    </p:spTree>
    <p:extLst>
      <p:ext uri="{BB962C8B-B14F-4D97-AF65-F5344CB8AC3E}">
        <p14:creationId xmlns:p14="http://schemas.microsoft.com/office/powerpoint/2010/main" val="4245420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E22188-D1D2-45BA-AC90-706C412C915B}"/>
              </a:ext>
            </a:extLst>
          </p:cNvPr>
          <p:cNvSpPr>
            <a:spLocks noGrp="1"/>
          </p:cNvSpPr>
          <p:nvPr>
            <p:ph idx="1"/>
          </p:nvPr>
        </p:nvSpPr>
        <p:spPr>
          <a:xfrm>
            <a:off x="594360" y="1741487"/>
            <a:ext cx="7955280" cy="4614863"/>
          </a:xfrm>
        </p:spPr>
        <p:txBody>
          <a:bodyPr/>
          <a:lstStyle/>
          <a:p>
            <a:r>
              <a:rPr lang="en-US" dirty="0"/>
              <a:t>Brief refresher on the disability self- identification invitation requirement</a:t>
            </a:r>
          </a:p>
          <a:p>
            <a:r>
              <a:rPr lang="en-US" dirty="0"/>
              <a:t>Best practices for encouraging disability self-identification:</a:t>
            </a:r>
          </a:p>
          <a:p>
            <a:pPr marL="1165860" lvl="2" indent="-342900"/>
            <a:r>
              <a:rPr lang="en-US" sz="2400" dirty="0"/>
              <a:t>Employer Assistance and Resource Network on Disability Inclusion (EARN)</a:t>
            </a:r>
          </a:p>
          <a:p>
            <a:pPr marL="1165860" lvl="2" indent="-342900"/>
            <a:r>
              <a:rPr lang="en-US" sz="2400" dirty="0"/>
              <a:t>Office of Federal Contract Compliance Programs (OFCCP)</a:t>
            </a:r>
          </a:p>
          <a:p>
            <a:endParaRPr lang="en-US" dirty="0"/>
          </a:p>
        </p:txBody>
      </p:sp>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0"/>
          </p:nvPr>
        </p:nvSpPr>
        <p:spPr/>
        <p:txBody>
          <a:bodyPr/>
          <a:lstStyle/>
          <a:p>
            <a:fld id="{706D636C-90A3-4979-BA37-BAB384B22101}" type="slidenum">
              <a:rPr lang="en-US" smtClean="0"/>
              <a:pPr/>
              <a:t>3</a:t>
            </a:fld>
            <a:endParaRPr lang="en-US" dirty="0"/>
          </a:p>
        </p:txBody>
      </p:sp>
    </p:spTree>
    <p:extLst>
      <p:ext uri="{BB962C8B-B14F-4D97-AF65-F5344CB8AC3E}">
        <p14:creationId xmlns:p14="http://schemas.microsoft.com/office/powerpoint/2010/main" val="3268244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FEC-5FE3-4DF4-AE6D-D8E68BE1CD93}"/>
              </a:ext>
            </a:extLst>
          </p:cNvPr>
          <p:cNvSpPr>
            <a:spLocks noGrp="1"/>
          </p:cNvSpPr>
          <p:nvPr>
            <p:ph type="title"/>
          </p:nvPr>
        </p:nvSpPr>
        <p:spPr/>
        <p:txBody>
          <a:bodyPr/>
          <a:lstStyle/>
          <a:p>
            <a:r>
              <a:rPr lang="en-US" dirty="0"/>
              <a:t>Disability Self-Identification:  What is the Process?</a:t>
            </a:r>
          </a:p>
        </p:txBody>
      </p:sp>
      <p:sp>
        <p:nvSpPr>
          <p:cNvPr id="4" name="Content Placeholder 3">
            <a:extLst>
              <a:ext uri="{FF2B5EF4-FFF2-40B4-BE49-F238E27FC236}">
                <a16:creationId xmlns:a16="http://schemas.microsoft.com/office/drawing/2014/main" id="{855BFE72-62A6-4974-A01D-199AC1063EE1}"/>
              </a:ext>
            </a:extLst>
          </p:cNvPr>
          <p:cNvSpPr>
            <a:spLocks noGrp="1"/>
          </p:cNvSpPr>
          <p:nvPr>
            <p:ph idx="1"/>
          </p:nvPr>
        </p:nvSpPr>
        <p:spPr/>
        <p:txBody>
          <a:bodyPr>
            <a:normAutofit/>
          </a:bodyPr>
          <a:lstStyle/>
          <a:p>
            <a:pPr marL="463550" indent="-463550">
              <a:buNone/>
            </a:pPr>
            <a:r>
              <a:rPr lang="en-US" dirty="0"/>
              <a:t>1:  Invite all apprentices and applicants to self-identify whether they have a disability</a:t>
            </a:r>
          </a:p>
          <a:p>
            <a:pPr marL="463550" indent="-463550">
              <a:buNone/>
            </a:pPr>
            <a:r>
              <a:rPr lang="en-US" dirty="0"/>
              <a:t>2:  They indicate merely whether or not they have a disability – no need to specify what the disability is</a:t>
            </a:r>
          </a:p>
          <a:p>
            <a:pPr marL="463550" indent="-463550">
              <a:buNone/>
            </a:pPr>
            <a:r>
              <a:rPr lang="en-US" dirty="0"/>
              <a:t>3:  Information gathered using one standard form (either in person or online)</a:t>
            </a:r>
          </a:p>
        </p:txBody>
      </p:sp>
      <p:sp>
        <p:nvSpPr>
          <p:cNvPr id="8" name="Slide Number Placeholder 7"/>
          <p:cNvSpPr>
            <a:spLocks noGrp="1"/>
          </p:cNvSpPr>
          <p:nvPr>
            <p:ph type="sldNum" sz="quarter" idx="10"/>
          </p:nvPr>
        </p:nvSpPr>
        <p:spPr/>
        <p:txBody>
          <a:bodyPr/>
          <a:lstStyle/>
          <a:p>
            <a:fld id="{78651A17-9376-40A4-9325-34268FB0E92D}" type="slidenum">
              <a:rPr lang="en-US" smtClean="0"/>
              <a:pPr/>
              <a:t>4</a:t>
            </a:fld>
            <a:endParaRPr lang="en-US" dirty="0"/>
          </a:p>
        </p:txBody>
      </p:sp>
    </p:spTree>
    <p:extLst>
      <p:ext uri="{BB962C8B-B14F-4D97-AF65-F5344CB8AC3E}">
        <p14:creationId xmlns:p14="http://schemas.microsoft.com/office/powerpoint/2010/main" val="4054832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D9F21-1017-42DC-B9CB-13012B6C150E}"/>
              </a:ext>
            </a:extLst>
          </p:cNvPr>
          <p:cNvSpPr>
            <a:spLocks noGrp="1"/>
          </p:cNvSpPr>
          <p:nvPr>
            <p:ph type="title"/>
          </p:nvPr>
        </p:nvSpPr>
        <p:spPr>
          <a:xfrm>
            <a:off x="628650" y="365126"/>
            <a:ext cx="7955280" cy="795216"/>
          </a:xfrm>
        </p:spPr>
        <p:txBody>
          <a:bodyPr>
            <a:normAutofit fontScale="90000"/>
          </a:bodyPr>
          <a:lstStyle/>
          <a:p>
            <a:r>
              <a:rPr lang="en-US" dirty="0"/>
              <a:t>Aspirational 7% Goal for Individuals with Disabilities in Apprenticeship Workforces</a:t>
            </a:r>
          </a:p>
        </p:txBody>
      </p:sp>
      <p:sp>
        <p:nvSpPr>
          <p:cNvPr id="3" name="Content Placeholder 2">
            <a:extLst>
              <a:ext uri="{FF2B5EF4-FFF2-40B4-BE49-F238E27FC236}">
                <a16:creationId xmlns:a16="http://schemas.microsoft.com/office/drawing/2014/main" id="{4F5E7199-3D8A-43C0-AB42-F7B9A46563F2}"/>
              </a:ext>
            </a:extLst>
          </p:cNvPr>
          <p:cNvSpPr>
            <a:spLocks noGrp="1"/>
          </p:cNvSpPr>
          <p:nvPr>
            <p:ph idx="1"/>
          </p:nvPr>
        </p:nvSpPr>
        <p:spPr>
          <a:xfrm>
            <a:off x="628650" y="1535221"/>
            <a:ext cx="8334942" cy="4821129"/>
          </a:xfrm>
        </p:spPr>
        <p:txBody>
          <a:bodyPr>
            <a:normAutofit fontScale="92500" lnSpcReduction="20000"/>
          </a:bodyPr>
          <a:lstStyle/>
          <a:p>
            <a:r>
              <a:rPr lang="en-US" dirty="0"/>
              <a:t>National goal – not a quota or specific requirement for individual sponsors</a:t>
            </a:r>
          </a:p>
          <a:p>
            <a:r>
              <a:rPr lang="en-US" dirty="0"/>
              <a:t>OA will evaluate the good faith efforts sponsors have taken:</a:t>
            </a:r>
          </a:p>
          <a:p>
            <a:pPr lvl="1"/>
            <a:r>
              <a:rPr lang="en-US" dirty="0"/>
              <a:t>To determine if the program has any impediments to recruiting, hiring or retaining qualified individuals with disabilities</a:t>
            </a:r>
          </a:p>
          <a:p>
            <a:pPr lvl="1"/>
            <a:r>
              <a:rPr lang="en-US" dirty="0"/>
              <a:t>If there are impediments, the sponsor will engage in targeted outreach and recruitment activities</a:t>
            </a:r>
          </a:p>
          <a:p>
            <a:r>
              <a:rPr lang="en-US" dirty="0"/>
              <a:t>OA will not issue deficiency findings only for failing to meet the goal</a:t>
            </a:r>
          </a:p>
          <a:p>
            <a:r>
              <a:rPr lang="en-US" dirty="0"/>
              <a:t>This goal does NOT supersede qualifications for the position</a:t>
            </a:r>
          </a:p>
        </p:txBody>
      </p:sp>
      <p:sp>
        <p:nvSpPr>
          <p:cNvPr id="11" name="Slide Number Placeholder 10"/>
          <p:cNvSpPr>
            <a:spLocks noGrp="1"/>
          </p:cNvSpPr>
          <p:nvPr>
            <p:ph type="sldNum" sz="quarter" idx="10"/>
          </p:nvPr>
        </p:nvSpPr>
        <p:spPr/>
        <p:txBody>
          <a:bodyPr/>
          <a:lstStyle/>
          <a:p>
            <a:fld id="{78651A17-9376-40A4-9325-34268FB0E92D}" type="slidenum">
              <a:rPr lang="en-US" smtClean="0"/>
              <a:pPr/>
              <a:t>5</a:t>
            </a:fld>
            <a:endParaRPr lang="en-US" dirty="0"/>
          </a:p>
        </p:txBody>
      </p:sp>
    </p:spTree>
    <p:extLst>
      <p:ext uri="{BB962C8B-B14F-4D97-AF65-F5344CB8AC3E}">
        <p14:creationId xmlns:p14="http://schemas.microsoft.com/office/powerpoint/2010/main" val="619871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D6A25-FDAB-47E9-9C14-DB6A30B983CF}"/>
              </a:ext>
            </a:extLst>
          </p:cNvPr>
          <p:cNvSpPr>
            <a:spLocks noGrp="1"/>
          </p:cNvSpPr>
          <p:nvPr>
            <p:ph type="title"/>
          </p:nvPr>
        </p:nvSpPr>
        <p:spPr/>
        <p:txBody>
          <a:bodyPr/>
          <a:lstStyle/>
          <a:p>
            <a:r>
              <a:rPr lang="en-US" dirty="0"/>
              <a:t>Disability Self-Identification:  When Do Sponsors Offer the Invitation?</a:t>
            </a:r>
          </a:p>
        </p:txBody>
      </p:sp>
      <p:sp>
        <p:nvSpPr>
          <p:cNvPr id="3" name="Content Placeholder 2">
            <a:extLst>
              <a:ext uri="{FF2B5EF4-FFF2-40B4-BE49-F238E27FC236}">
                <a16:creationId xmlns:a16="http://schemas.microsoft.com/office/drawing/2014/main" id="{C1A4563E-8BA8-4D7A-AC67-509F14A030E4}"/>
              </a:ext>
            </a:extLst>
          </p:cNvPr>
          <p:cNvSpPr>
            <a:spLocks noGrp="1"/>
          </p:cNvSpPr>
          <p:nvPr>
            <p:ph idx="1"/>
          </p:nvPr>
        </p:nvSpPr>
        <p:spPr/>
        <p:txBody>
          <a:bodyPr>
            <a:normAutofit lnSpcReduction="10000"/>
          </a:bodyPr>
          <a:lstStyle/>
          <a:p>
            <a:pPr marL="0" indent="0">
              <a:buNone/>
            </a:pPr>
            <a:r>
              <a:rPr lang="en-US" dirty="0"/>
              <a:t>For OA-registered sponsors:</a:t>
            </a:r>
          </a:p>
          <a:p>
            <a:pPr marL="514350" indent="-514350">
              <a:buAutoNum type="alphaUcPeriod"/>
            </a:pPr>
            <a:r>
              <a:rPr lang="en-US" dirty="0"/>
              <a:t>Current apprentices</a:t>
            </a:r>
          </a:p>
          <a:p>
            <a:pPr marL="925830" lvl="1" indent="-514350"/>
            <a:r>
              <a:rPr lang="en-US" dirty="0"/>
              <a:t>Begin by January 18, 2019</a:t>
            </a:r>
          </a:p>
          <a:p>
            <a:pPr marL="925830" lvl="1" indent="-514350"/>
            <a:r>
              <a:rPr lang="en-US" dirty="0"/>
              <a:t>Provide an annual reminder inviting them to update their status on the form (if they wish to)</a:t>
            </a:r>
          </a:p>
          <a:p>
            <a:pPr marL="514350" indent="-514350">
              <a:buAutoNum type="alphaUcPeriod" startAt="2"/>
            </a:pPr>
            <a:r>
              <a:rPr lang="en-US" dirty="0"/>
              <a:t>Applicants for apprenticeship</a:t>
            </a:r>
          </a:p>
          <a:p>
            <a:pPr marL="925830" lvl="1" indent="-514350"/>
            <a:r>
              <a:rPr lang="en-US" dirty="0"/>
              <a:t>By January 18, 2019 and beyond:  all applicants</a:t>
            </a:r>
          </a:p>
          <a:p>
            <a:pPr marL="925830" lvl="1" indent="-514350"/>
            <a:r>
              <a:rPr lang="en-US" dirty="0"/>
              <a:t>Invite applicants accepted into the program to complete the form – before they begin the apprenticeship program</a:t>
            </a:r>
          </a:p>
        </p:txBody>
      </p:sp>
      <p:sp>
        <p:nvSpPr>
          <p:cNvPr id="17" name="Slide Number Placeholder 16"/>
          <p:cNvSpPr>
            <a:spLocks noGrp="1"/>
          </p:cNvSpPr>
          <p:nvPr>
            <p:ph type="sldNum" sz="quarter" idx="10"/>
          </p:nvPr>
        </p:nvSpPr>
        <p:spPr/>
        <p:txBody>
          <a:bodyPr/>
          <a:lstStyle/>
          <a:p>
            <a:fld id="{78651A17-9376-40A4-9325-34268FB0E92D}" type="slidenum">
              <a:rPr lang="en-US" smtClean="0"/>
              <a:pPr/>
              <a:t>6</a:t>
            </a:fld>
            <a:endParaRPr lang="en-US" dirty="0"/>
          </a:p>
        </p:txBody>
      </p:sp>
    </p:spTree>
    <p:extLst>
      <p:ext uri="{BB962C8B-B14F-4D97-AF65-F5344CB8AC3E}">
        <p14:creationId xmlns:p14="http://schemas.microsoft.com/office/powerpoint/2010/main" val="1342162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940121-B983-46B0-B513-39D46B2582AE}"/>
              </a:ext>
            </a:extLst>
          </p:cNvPr>
          <p:cNvSpPr>
            <a:spLocks noGrp="1"/>
          </p:cNvSpPr>
          <p:nvPr>
            <p:ph type="title"/>
          </p:nvPr>
        </p:nvSpPr>
        <p:spPr/>
        <p:txBody>
          <a:bodyPr/>
          <a:lstStyle/>
          <a:p>
            <a:r>
              <a:rPr lang="en-US" dirty="0"/>
              <a:t>Disability Self-Identification:  The Voluntary Disability Disclosure Form</a:t>
            </a:r>
          </a:p>
        </p:txBody>
      </p:sp>
      <p:sp>
        <p:nvSpPr>
          <p:cNvPr id="2" name="Slide Number Placeholder 1"/>
          <p:cNvSpPr>
            <a:spLocks noGrp="1"/>
          </p:cNvSpPr>
          <p:nvPr>
            <p:ph type="sldNum" sz="quarter" idx="10"/>
          </p:nvPr>
        </p:nvSpPr>
        <p:spPr/>
        <p:txBody>
          <a:bodyPr/>
          <a:lstStyle/>
          <a:p>
            <a:fld id="{78651A17-9376-40A4-9325-34268FB0E92D}" type="slidenum">
              <a:rPr lang="en-US" smtClean="0"/>
              <a:pPr/>
              <a:t>7</a:t>
            </a:fld>
            <a:endParaRPr lang="en-US" dirty="0"/>
          </a:p>
        </p:txBody>
      </p:sp>
      <p:sp>
        <p:nvSpPr>
          <p:cNvPr id="7" name="Content Placeholder 6">
            <a:extLst>
              <a:ext uri="{FF2B5EF4-FFF2-40B4-BE49-F238E27FC236}">
                <a16:creationId xmlns:a16="http://schemas.microsoft.com/office/drawing/2014/main" id="{13517EE1-A7FA-4F12-BA61-4AEBB3201E83}"/>
              </a:ext>
            </a:extLst>
          </p:cNvPr>
          <p:cNvSpPr>
            <a:spLocks noGrp="1"/>
          </p:cNvSpPr>
          <p:nvPr>
            <p:ph idx="1"/>
          </p:nvPr>
        </p:nvSpPr>
        <p:spPr>
          <a:xfrm>
            <a:off x="628650" y="1655064"/>
            <a:ext cx="7955280" cy="4837810"/>
          </a:xfrm>
        </p:spPr>
        <p:txBody>
          <a:bodyPr>
            <a:normAutofit fontScale="92500" lnSpcReduction="10000"/>
          </a:bodyPr>
          <a:lstStyle/>
          <a:p>
            <a:pPr marL="0" indent="0" algn="ctr">
              <a:spcBef>
                <a:spcPts val="600"/>
              </a:spcBef>
              <a:buNone/>
            </a:pPr>
            <a:r>
              <a:rPr lang="en-US" dirty="0"/>
              <a:t>Voluntary Disability Disclosure Form</a:t>
            </a:r>
          </a:p>
          <a:p>
            <a:pPr marL="0" indent="0">
              <a:spcBef>
                <a:spcPts val="0"/>
              </a:spcBef>
              <a:buNone/>
            </a:pPr>
            <a:r>
              <a:rPr lang="en-US" sz="1400" dirty="0"/>
              <a:t>OMB No. 1205-0223</a:t>
            </a:r>
            <a:r>
              <a:rPr lang="en-US" dirty="0"/>
              <a:t> </a:t>
            </a:r>
          </a:p>
          <a:p>
            <a:pPr marL="0" indent="0">
              <a:spcBef>
                <a:spcPts val="0"/>
              </a:spcBef>
              <a:buNone/>
            </a:pPr>
            <a:r>
              <a:rPr lang="en-US" sz="1400" dirty="0"/>
              <a:t>Expires: 01/31/2020 </a:t>
            </a:r>
          </a:p>
          <a:p>
            <a:pPr marL="0" indent="0">
              <a:spcBef>
                <a:spcPts val="600"/>
              </a:spcBef>
              <a:buNone/>
            </a:pPr>
            <a:endParaRPr lang="en-US" sz="2600" dirty="0"/>
          </a:p>
          <a:p>
            <a:pPr marL="0" indent="0">
              <a:spcBef>
                <a:spcPts val="600"/>
              </a:spcBef>
              <a:buNone/>
            </a:pPr>
            <a:r>
              <a:rPr lang="en-US" sz="2600" dirty="0"/>
              <a:t>Please check one of the boxes below: </a:t>
            </a:r>
          </a:p>
          <a:p>
            <a:pPr marL="0" indent="0">
              <a:spcBef>
                <a:spcPts val="600"/>
              </a:spcBef>
              <a:buNone/>
            </a:pPr>
            <a:r>
              <a:rPr lang="en-US" dirty="0"/>
              <a:t>☐ </a:t>
            </a:r>
            <a:r>
              <a:rPr lang="en-US" sz="2200" dirty="0"/>
              <a:t>YES, I HAVE A DISABILITY (or previously had a disability) </a:t>
            </a:r>
          </a:p>
          <a:p>
            <a:pPr marL="0" indent="0">
              <a:spcBef>
                <a:spcPts val="600"/>
              </a:spcBef>
              <a:buNone/>
            </a:pPr>
            <a:r>
              <a:rPr lang="en-US" sz="2600" dirty="0"/>
              <a:t>☐ </a:t>
            </a:r>
            <a:r>
              <a:rPr lang="en-US" sz="2200" dirty="0"/>
              <a:t>NO, I DON’T HAVE A DISABILITY </a:t>
            </a:r>
          </a:p>
          <a:p>
            <a:pPr marL="0" indent="0">
              <a:spcBef>
                <a:spcPts val="600"/>
              </a:spcBef>
              <a:buNone/>
            </a:pPr>
            <a:r>
              <a:rPr lang="en-US" sz="2600" dirty="0"/>
              <a:t>☐ </a:t>
            </a:r>
            <a:r>
              <a:rPr lang="en-US" sz="2200" dirty="0"/>
              <a:t>I DON’T WISH TO ANSWER </a:t>
            </a:r>
          </a:p>
          <a:p>
            <a:pPr marL="0" indent="0">
              <a:spcBef>
                <a:spcPts val="600"/>
              </a:spcBef>
              <a:buNone/>
            </a:pPr>
            <a:endParaRPr lang="en-US" sz="1100" dirty="0"/>
          </a:p>
          <a:p>
            <a:pPr marL="0" indent="0">
              <a:spcBef>
                <a:spcPts val="600"/>
              </a:spcBef>
              <a:buNone/>
            </a:pPr>
            <a:r>
              <a:rPr lang="en-US" sz="2200" dirty="0"/>
              <a:t>Your name: ______________________________ </a:t>
            </a:r>
          </a:p>
          <a:p>
            <a:pPr marL="0" indent="0">
              <a:spcBef>
                <a:spcPts val="600"/>
              </a:spcBef>
              <a:buNone/>
            </a:pPr>
            <a:r>
              <a:rPr lang="en-US" sz="2200" dirty="0"/>
              <a:t>Date: ___________________________________ </a:t>
            </a:r>
          </a:p>
          <a:p>
            <a:pPr marL="0" indent="0">
              <a:spcBef>
                <a:spcPts val="600"/>
              </a:spcBef>
              <a:buNone/>
            </a:pPr>
            <a:endParaRPr lang="en-US" sz="2400" dirty="0"/>
          </a:p>
          <a:p>
            <a:pPr marL="0" indent="0">
              <a:spcBef>
                <a:spcPts val="600"/>
              </a:spcBef>
              <a:buNone/>
            </a:pPr>
            <a:r>
              <a:rPr lang="en-US" sz="2400" dirty="0">
                <a:solidFill>
                  <a:schemeClr val="accent1">
                    <a:lumMod val="75000"/>
                  </a:schemeClr>
                </a:solidFill>
                <a:hlinkClick r:id="rId3"/>
              </a:rPr>
              <a:t>https://www.doleta.gov/oa/eeo/tools/docs/Disability_Disclosure_form-671_20180823_Final.pdf</a:t>
            </a:r>
            <a:r>
              <a:rPr lang="en-US" sz="2400" dirty="0">
                <a:solidFill>
                  <a:schemeClr val="accent1">
                    <a:lumMod val="75000"/>
                  </a:schemeClr>
                </a:solidFill>
              </a:rPr>
              <a:t> </a:t>
            </a:r>
            <a:endParaRPr lang="en-US" sz="2600" dirty="0">
              <a:solidFill>
                <a:schemeClr val="accent1">
                  <a:lumMod val="75000"/>
                </a:schemeClr>
              </a:solidFill>
            </a:endParaRPr>
          </a:p>
        </p:txBody>
      </p:sp>
    </p:spTree>
    <p:extLst>
      <p:ext uri="{BB962C8B-B14F-4D97-AF65-F5344CB8AC3E}">
        <p14:creationId xmlns:p14="http://schemas.microsoft.com/office/powerpoint/2010/main" val="1925742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919FF-4981-4633-BF88-EA9D511109F9}"/>
              </a:ext>
            </a:extLst>
          </p:cNvPr>
          <p:cNvSpPr>
            <a:spLocks noGrp="1"/>
          </p:cNvSpPr>
          <p:nvPr>
            <p:ph type="title"/>
          </p:nvPr>
        </p:nvSpPr>
        <p:spPr/>
        <p:txBody>
          <a:bodyPr/>
          <a:lstStyle/>
          <a:p>
            <a:r>
              <a:rPr lang="en-US" dirty="0"/>
              <a:t>The Voluntary Disability Disclosure Form:  Definition of Disability</a:t>
            </a:r>
          </a:p>
        </p:txBody>
      </p:sp>
      <p:sp>
        <p:nvSpPr>
          <p:cNvPr id="3" name="Content Placeholder 2">
            <a:extLst>
              <a:ext uri="{FF2B5EF4-FFF2-40B4-BE49-F238E27FC236}">
                <a16:creationId xmlns:a16="http://schemas.microsoft.com/office/drawing/2014/main" id="{C7F34F77-CC3F-4A69-8D6E-E6E399EC56CA}"/>
              </a:ext>
            </a:extLst>
          </p:cNvPr>
          <p:cNvSpPr>
            <a:spLocks noGrp="1"/>
          </p:cNvSpPr>
          <p:nvPr>
            <p:ph idx="1"/>
          </p:nvPr>
        </p:nvSpPr>
        <p:spPr/>
        <p:txBody>
          <a:bodyPr>
            <a:normAutofit fontScale="62500" lnSpcReduction="20000"/>
          </a:bodyPr>
          <a:lstStyle/>
          <a:p>
            <a:pPr marL="0" indent="0">
              <a:buNone/>
            </a:pPr>
            <a:r>
              <a:rPr lang="en-US" sz="3200" b="1" dirty="0"/>
              <a:t>How do I know if I have a disability?</a:t>
            </a:r>
          </a:p>
          <a:p>
            <a:pPr marL="0" indent="0">
              <a:lnSpc>
                <a:spcPct val="120000"/>
              </a:lnSpc>
              <a:spcBef>
                <a:spcPts val="600"/>
              </a:spcBef>
              <a:buNone/>
            </a:pPr>
            <a:r>
              <a:rPr lang="en-US" sz="3200" dirty="0"/>
              <a:t>You are considered to have a disability if you have a physical or mental impairment or medical condition that substantially limits a major life activity, or if you have a history or record of such an impairment or medical condition. </a:t>
            </a:r>
          </a:p>
          <a:p>
            <a:pPr marL="0" indent="0">
              <a:lnSpc>
                <a:spcPct val="120000"/>
              </a:lnSpc>
              <a:spcBef>
                <a:spcPts val="600"/>
              </a:spcBef>
              <a:buNone/>
            </a:pPr>
            <a:endParaRPr lang="en-US" sz="3200" b="1" dirty="0"/>
          </a:p>
          <a:p>
            <a:pPr marL="0" indent="0">
              <a:lnSpc>
                <a:spcPct val="120000"/>
              </a:lnSpc>
              <a:spcBef>
                <a:spcPts val="600"/>
              </a:spcBef>
              <a:buNone/>
            </a:pPr>
            <a:r>
              <a:rPr lang="en-US" sz="3200" b="1" dirty="0"/>
              <a:t>Disabilities include, but are not limited to: </a:t>
            </a:r>
            <a:r>
              <a:rPr lang="en-US" sz="3200" dirty="0"/>
              <a:t>blindness, deafness, cancer, diabetes, epilepsy, autism, cerebral palsy, HIV/AIDS, schizophrenia, muscular dystrophy, bipolar disorder, major depression, multiple sclerosis (MS), missing limbs or partially missing limbs, post-traumatic stress disorder (PTSD), obsessive compulsive disorder, impairments requiring the use of a wheelchair, intellectual disability (previously called mental retardation)</a:t>
            </a:r>
          </a:p>
        </p:txBody>
      </p:sp>
      <p:sp>
        <p:nvSpPr>
          <p:cNvPr id="5" name="Slide Number Placeholder 4"/>
          <p:cNvSpPr>
            <a:spLocks noGrp="1"/>
          </p:cNvSpPr>
          <p:nvPr>
            <p:ph type="sldNum" sz="quarter" idx="10"/>
          </p:nvPr>
        </p:nvSpPr>
        <p:spPr/>
        <p:txBody>
          <a:bodyPr/>
          <a:lstStyle/>
          <a:p>
            <a:fld id="{78651A17-9376-40A4-9325-34268FB0E92D}" type="slidenum">
              <a:rPr lang="en-US" smtClean="0"/>
              <a:pPr/>
              <a:t>8</a:t>
            </a:fld>
            <a:endParaRPr lang="en-US" dirty="0"/>
          </a:p>
        </p:txBody>
      </p:sp>
    </p:spTree>
    <p:extLst>
      <p:ext uri="{BB962C8B-B14F-4D97-AF65-F5344CB8AC3E}">
        <p14:creationId xmlns:p14="http://schemas.microsoft.com/office/powerpoint/2010/main" val="3536342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43AF2F-C8D2-45F3-9DD0-5FBC6628D72C}"/>
              </a:ext>
            </a:extLst>
          </p:cNvPr>
          <p:cNvSpPr>
            <a:spLocks noGrp="1"/>
          </p:cNvSpPr>
          <p:nvPr>
            <p:ph idx="1"/>
          </p:nvPr>
        </p:nvSpPr>
        <p:spPr>
          <a:xfrm>
            <a:off x="3516519" y="2481299"/>
            <a:ext cx="4514851" cy="1818203"/>
          </a:xfrm>
        </p:spPr>
        <p:txBody>
          <a:bodyPr>
            <a:normAutofit/>
          </a:bodyPr>
          <a:lstStyle/>
          <a:p>
            <a:pPr>
              <a:spcBef>
                <a:spcPts val="600"/>
              </a:spcBef>
            </a:pPr>
            <a:r>
              <a:rPr lang="en-US" dirty="0"/>
              <a:t>Derek Shields</a:t>
            </a:r>
          </a:p>
          <a:p>
            <a:pPr>
              <a:spcBef>
                <a:spcPts val="600"/>
              </a:spcBef>
            </a:pPr>
            <a:r>
              <a:rPr lang="en-US" sz="1800" b="0" i="1" dirty="0">
                <a:solidFill>
                  <a:schemeClr val="tx1"/>
                </a:solidFill>
              </a:rPr>
              <a:t>Consultant </a:t>
            </a:r>
          </a:p>
          <a:p>
            <a:pPr marL="163513" indent="-163513">
              <a:spcBef>
                <a:spcPts val="0"/>
              </a:spcBef>
            </a:pPr>
            <a:r>
              <a:rPr lang="en-US" sz="1800" b="0" dirty="0">
                <a:solidFill>
                  <a:schemeClr val="tx1"/>
                </a:solidFill>
              </a:rPr>
              <a:t>  Office of Disability Employment Policy</a:t>
            </a:r>
          </a:p>
          <a:p>
            <a:pPr>
              <a:spcBef>
                <a:spcPts val="0"/>
              </a:spcBef>
            </a:pPr>
            <a:r>
              <a:rPr lang="en-US" sz="1800" b="0" dirty="0">
                <a:solidFill>
                  <a:schemeClr val="tx1"/>
                </a:solidFill>
              </a:rPr>
              <a:t>  Employer Assistance and Resource </a:t>
            </a:r>
          </a:p>
          <a:p>
            <a:pPr>
              <a:spcBef>
                <a:spcPts val="0"/>
              </a:spcBef>
            </a:pPr>
            <a:r>
              <a:rPr lang="en-US" sz="1800" b="0" dirty="0">
                <a:solidFill>
                  <a:schemeClr val="tx1"/>
                </a:solidFill>
              </a:rPr>
              <a:t>  Network on Disability Inclusion</a:t>
            </a:r>
          </a:p>
        </p:txBody>
      </p:sp>
      <p:sp>
        <p:nvSpPr>
          <p:cNvPr id="3" name="Slide Number Placeholder 2">
            <a:extLst>
              <a:ext uri="{FF2B5EF4-FFF2-40B4-BE49-F238E27FC236}">
                <a16:creationId xmlns:a16="http://schemas.microsoft.com/office/drawing/2014/main" id="{06618E1A-B751-4EF3-859E-FAFBE09EEC66}"/>
              </a:ext>
            </a:extLst>
          </p:cNvPr>
          <p:cNvSpPr>
            <a:spLocks noGrp="1"/>
          </p:cNvSpPr>
          <p:nvPr>
            <p:ph type="sldNum" sz="quarter" idx="10"/>
          </p:nvPr>
        </p:nvSpPr>
        <p:spPr/>
        <p:txBody>
          <a:bodyPr/>
          <a:lstStyle/>
          <a:p>
            <a:fld id="{706D636C-90A3-4979-BA37-BAB384B22101}" type="slidenum">
              <a:rPr lang="en-US" smtClean="0"/>
              <a:pPr/>
              <a:t>9</a:t>
            </a:fld>
            <a:endParaRPr lang="en-US" dirty="0"/>
          </a:p>
        </p:txBody>
      </p:sp>
      <p:pic>
        <p:nvPicPr>
          <p:cNvPr id="8" name="Picture Placeholder 7">
            <a:extLst>
              <a:ext uri="{FF2B5EF4-FFF2-40B4-BE49-F238E27FC236}">
                <a16:creationId xmlns:a16="http://schemas.microsoft.com/office/drawing/2014/main" id="{A85B1852-A236-4134-A862-3D2254717A93}"/>
              </a:ext>
            </a:extLst>
          </p:cNvPr>
          <p:cNvPicPr>
            <a:picLocks noGrp="1" noChangeAspect="1"/>
          </p:cNvPicPr>
          <p:nvPr>
            <p:ph type="pic" idx="11"/>
          </p:nvPr>
        </p:nvPicPr>
        <p:blipFill>
          <a:blip r:embed="rId3">
            <a:extLst>
              <a:ext uri="{28A0092B-C50C-407E-A947-70E740481C1C}">
                <a14:useLocalDpi xmlns:a14="http://schemas.microsoft.com/office/drawing/2010/main" val="0"/>
              </a:ext>
            </a:extLst>
          </a:blip>
          <a:srcRect t="8715" b="8715"/>
          <a:stretch>
            <a:fillRect/>
          </a:stretch>
        </p:blipFill>
        <p:spPr>
          <a:xfrm>
            <a:off x="1112630" y="2483662"/>
            <a:ext cx="1573420" cy="1818203"/>
          </a:xfrm>
        </p:spPr>
      </p:pic>
      <p:sp>
        <p:nvSpPr>
          <p:cNvPr id="9" name="Content Placeholder 1">
            <a:extLst>
              <a:ext uri="{FF2B5EF4-FFF2-40B4-BE49-F238E27FC236}">
                <a16:creationId xmlns:a16="http://schemas.microsoft.com/office/drawing/2014/main" id="{26D26125-83DC-4D8A-B2AF-8E56D60B41AA}"/>
              </a:ext>
            </a:extLst>
          </p:cNvPr>
          <p:cNvSpPr txBox="1">
            <a:spLocks/>
          </p:cNvSpPr>
          <p:nvPr/>
        </p:nvSpPr>
        <p:spPr>
          <a:xfrm>
            <a:off x="3643860" y="3248011"/>
            <a:ext cx="5061990" cy="118387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800"/>
              </a:spcBef>
              <a:buClr>
                <a:schemeClr val="accent2"/>
              </a:buClr>
              <a:buFont typeface="Wingdings 2" panose="05020102010507070707" pitchFamily="18" charset="2"/>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lgn="l" defTabSz="914400" rtl="0" eaLnBrk="1" latinLnBrk="0" hangingPunct="1">
              <a:lnSpc>
                <a:spcPct val="90000"/>
              </a:lnSpc>
              <a:spcBef>
                <a:spcPts val="300"/>
              </a:spcBef>
              <a:buClr>
                <a:schemeClr val="bg1">
                  <a:lumMod val="65000"/>
                </a:schemeClr>
              </a:buClr>
              <a:buFont typeface="Wingdings 3" panose="05040102010807070707" pitchFamily="18" charset="2"/>
              <a:buNone/>
              <a:defRPr sz="1800" i="1" kern="1200">
                <a:solidFill>
                  <a:schemeClr val="accent3">
                    <a:lumMod val="90000"/>
                    <a:lumOff val="10000"/>
                  </a:schemeClr>
                </a:solidFill>
                <a:latin typeface="+mn-lt"/>
                <a:ea typeface="+mn-ea"/>
                <a:cs typeface="+mn-cs"/>
              </a:defRPr>
            </a:lvl2pPr>
            <a:lvl3pPr marL="274320" indent="0" algn="l" defTabSz="914400" rtl="0" eaLnBrk="1" latinLnBrk="0" hangingPunct="1">
              <a:lnSpc>
                <a:spcPct val="90000"/>
              </a:lnSpc>
              <a:spcBef>
                <a:spcPts val="600"/>
              </a:spcBef>
              <a:buClr>
                <a:schemeClr val="accent1"/>
              </a:buClr>
              <a:buFontTx/>
              <a:buNone/>
              <a:defRPr sz="1600" kern="1200">
                <a:solidFill>
                  <a:schemeClr val="tx1"/>
                </a:solidFill>
                <a:latin typeface="+mn-lt"/>
                <a:ea typeface="+mn-ea"/>
                <a:cs typeface="+mn-cs"/>
              </a:defRPr>
            </a:lvl3pPr>
            <a:lvl4pPr marL="640080" indent="-365760" algn="l" defTabSz="914400" rtl="0" eaLnBrk="1" latinLnBrk="0" hangingPunct="1">
              <a:lnSpc>
                <a:spcPct val="90000"/>
              </a:lnSpc>
              <a:spcBef>
                <a:spcPts val="300"/>
              </a:spcBef>
              <a:buClr>
                <a:schemeClr val="accent6"/>
              </a:buClr>
              <a:buSzPct val="90000"/>
              <a:buFont typeface="Wingdings" panose="05000000000000000000" pitchFamily="2" charset="2"/>
              <a:buChar char=""/>
              <a:defRPr sz="1600" i="1" kern="1200">
                <a:solidFill>
                  <a:schemeClr val="accent1"/>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i="0" dirty="0"/>
          </a:p>
        </p:txBody>
      </p:sp>
    </p:spTree>
    <p:extLst>
      <p:ext uri="{BB962C8B-B14F-4D97-AF65-F5344CB8AC3E}">
        <p14:creationId xmlns:p14="http://schemas.microsoft.com/office/powerpoint/2010/main" val="12103712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21601&quot;&gt;&lt;object type=&quot;3&quot; unique_id=&quot;21603&quot;&gt;&lt;property id=&quot;20148&quot; value=&quot;5&quot;/&gt;&lt;property id=&quot;20300&quot; value=&quot;Slide 1 - &amp;quot;Best Practices for Encouraging Disability Self-Identification by Apprentices&amp;quot;&quot;/&gt;&lt;property id=&quot;20307&quot; value=&quot;287&quot;/&gt;&lt;/object&gt;&lt;object type=&quot;3&quot; unique_id=&quot;21604&quot;&gt;&lt;property id=&quot;20148&quot; value=&quot;5&quot;/&gt;&lt;property id=&quot;20300&quot; value=&quot;Slide 9&quot;/&gt;&lt;property id=&quot;20307&quot; value=&quot;280&quot;/&gt;&lt;/object&gt;&lt;object type=&quot;3&quot; unique_id=&quot;21607&quot;&gt;&lt;property id=&quot;20148&quot; value=&quot;5&quot;/&gt;&lt;property id=&quot;20300&quot; value=&quot;Slide 3&quot;/&gt;&lt;property id=&quot;20307&quot; value=&quot;286&quot;/&gt;&lt;/object&gt;&lt;object type=&quot;3&quot; unique_id=&quot;21609&quot;&gt;&lt;property id=&quot;20148&quot; value=&quot;5&quot;/&gt;&lt;property id=&quot;20300&quot; value=&quot;Slide 4 - &amp;quot;Disability Self-Identification:  What is the Process?&amp;quot;&quot;/&gt;&lt;property id=&quot;20307&quot; value=&quot;258&quot;/&gt;&lt;/object&gt;&lt;object type=&quot;3&quot; unique_id=&quot;21610&quot;&gt;&lt;property id=&quot;20148&quot; value=&quot;5&quot;/&gt;&lt;property id=&quot;20300&quot; value=&quot;Slide 5 - &amp;quot;Aspirational 7% Goal for Individuals with Disabilities in Apprenticeship Workforces&amp;quot;&quot;/&gt;&lt;property id=&quot;20307&quot; value=&quot;259&quot;/&gt;&lt;/object&gt;&lt;object type=&quot;3&quot; unique_id=&quot;21611&quot;&gt;&lt;property id=&quot;20148&quot; value=&quot;5&quot;/&gt;&lt;property id=&quot;20300&quot; value=&quot;Slide 6 - &amp;quot;Disability Self-Identification:  When Do Sponsors Offer the Invitation?&amp;quot;&quot;/&gt;&lt;property id=&quot;20307&quot; value=&quot;260&quot;/&gt;&lt;/object&gt;&lt;object type=&quot;3&quot; unique_id=&quot;21612&quot;&gt;&lt;property id=&quot;20148&quot; value=&quot;5&quot;/&gt;&lt;property id=&quot;20300&quot; value=&quot;Slide 7 - &amp;quot;Disability Self-Identification:  The Voluntary Disability Disclosure Form&amp;quot;&quot;/&gt;&lt;property id=&quot;20307&quot; value=&quot;262&quot;/&gt;&lt;/object&gt;&lt;object type=&quot;3&quot; unique_id=&quot;21613&quot;&gt;&lt;property id=&quot;20148&quot; value=&quot;5&quot;/&gt;&lt;property id=&quot;20300&quot; value=&quot;Slide 8 - &amp;quot;The Voluntary Disability Disclosure Form:  Definition of Disability&amp;quot;&quot;/&gt;&lt;property id=&quot;20307&quot; value=&quot;263&quot;/&gt;&lt;/object&gt;&lt;object type=&quot;3&quot; unique_id=&quot;21614&quot;&gt;&lt;property id=&quot;20148&quot; value=&quot;5&quot;/&gt;&lt;property id=&quot;20300&quot; value=&quot;Slide 10 - &amp;quot;Employer Assistance and Resource Network on Disability Inclusion (EARN)&amp;quot;&quot;/&gt;&lt;property id=&quot;20307&quot; value=&quot;276&quot;/&gt;&lt;/object&gt;&lt;object type=&quot;3&quot; unique_id=&quot;21615&quot;&gt;&lt;property id=&quot;20148&quot; value=&quot;5&quot;/&gt;&lt;property id=&quot;20300&quot; value=&quot;Slide 11 - &amp;quot;Hire (and Keep) the Best:  Talent Acquisition and Retention Processes&amp;quot;&quot;/&gt;&lt;property id=&quot;20307&quot; value=&quot;279&quot;/&gt;&lt;/object&gt;&lt;object type=&quot;3&quot; unique_id=&quot;21620&quot;&gt;&lt;property id=&quot;20148&quot; value=&quot;5&quot;/&gt;&lt;property id=&quot;20300&quot; value=&quot;Slide 26&quot;/&gt;&lt;property id=&quot;20307&quot; value=&quot;284&quot;/&gt;&lt;/object&gt;&lt;object type=&quot;3&quot; unique_id=&quot;21621&quot;&gt;&lt;property id=&quot;20148&quot; value=&quot;5&quot;/&gt;&lt;property id=&quot;20300&quot; value=&quot;Slide 25&quot;/&gt;&lt;property id=&quot;20307&quot; value=&quot;281&quot;/&gt;&lt;/object&gt;&lt;object type=&quot;3&quot; unique_id=&quot;21622&quot;&gt;&lt;property id=&quot;20148&quot; value=&quot;5&quot;/&gt;&lt;property id=&quot;20300&quot; value=&quot;Slide 27&quot;/&gt;&lt;property id=&quot;20307&quot; value=&quot;275&quot;/&gt;&lt;/object&gt;&lt;object type=&quot;3&quot; unique_id=&quot;22007&quot;&gt;&lt;property id=&quot;20148&quot; value=&quot;5&quot;/&gt;&lt;property id=&quot;20300&quot; value=&quot;Slide 12 - &amp;quot;Strategies for Creating an Environment that Encourages Self-Identification&amp;quot;&quot;/&gt;&lt;property id=&quot;20307&quot; value=&quot;290&quot;/&gt;&lt;/object&gt;&lt;object type=&quot;3&quot; unique_id=&quot;22009&quot;&gt;&lt;property id=&quot;20148&quot; value=&quot;5&quot;/&gt;&lt;property id=&quot;20300&quot; value=&quot;Slide 13 - &amp;quot;Strategies for Creating an Environment that Encourages Self-Identification&amp;quot;&quot;/&gt;&lt;property id=&quot;20307&quot; value=&quot;292&quot;/&gt;&lt;/object&gt;&lt;object type=&quot;3&quot; unique_id=&quot;22010&quot;&gt;&lt;property id=&quot;20148&quot; value=&quot;5&quot;/&gt;&lt;property id=&quot;20300&quot; value=&quot;Slide 14 - &amp;quot;Reasons Employees are Fearful of Disclosing a Disability&amp;quot;&quot;/&gt;&lt;property id=&quot;20307&quot; value=&quot;293&quot;/&gt;&lt;/object&gt;&lt;object type=&quot;3&quot; unique_id=&quot;22011&quot;&gt;&lt;property id=&quot;20148&quot; value=&quot;5&quot;/&gt;&lt;property id=&quot;20300&quot; value=&quot;Slide 15 - &amp;quot;Important Factors For Disclosing a Disability&amp;quot;&quot;/&gt;&lt;property id=&quot;20307&quot; value=&quot;294&quot;/&gt;&lt;/object&gt;&lt;object type=&quot;3&quot; unique_id=&quot;22013&quot;&gt;&lt;property id=&quot;20148&quot; value=&quot;5&quot;/&gt;&lt;property id=&quot;20300&quot; value=&quot;Slide 23 - &amp;quot;Disability Inclusion Starts with You&amp;quot;&quot;/&gt;&lt;property id=&quot;20307&quot; value=&quot;295&quot;/&gt;&lt;/object&gt;&lt;object type=&quot;3&quot; unique_id=&quot;22015&quot;&gt;&lt;property id=&quot;20148&quot; value=&quot;5&quot;/&gt;&lt;property id=&quot;20300&quot; value=&quot;Slide 2 - &amp;quot; &amp;amp;#x09;&amp;amp;#x09; &amp;quot;&quot;/&gt;&lt;property id=&quot;20307&quot; value=&quot;297&quot;/&gt;&lt;/object&gt;&lt;object type=&quot;3&quot; unique_id=&quot;22016&quot;&gt;&lt;property id=&quot;20148&quot; value=&quot;5&quot;/&gt;&lt;property id=&quot;20300&quot; value=&quot;Slide 16 - &amp;quot;Disability Disclosure:  Research Conclusions &amp;amp; Takeaways&amp;quot;&quot;/&gt;&lt;property id=&quot;20307&quot; value=&quot;298&quot;/&gt;&lt;/object&gt;&lt;object type=&quot;3&quot; unique_id=&quot;22017&quot;&gt;&lt;property id=&quot;20148&quot; value=&quot;5&quot;/&gt;&lt;property id=&quot;20300&quot; value=&quot;Slide 17 - &amp;quot;How to Encourage Self-Identification&amp;quot;&quot;/&gt;&lt;property id=&quot;20307&quot; value=&quot;299&quot;/&gt;&lt;/object&gt;&lt;object type=&quot;3&quot; unique_id=&quot;22018&quot;&gt;&lt;property id=&quot;20148&quot; value=&quot;5&quot;/&gt;&lt;property id=&quot;20300&quot; value=&quot;Slide 18 - &amp;quot;Self-Identification Campaigns - Best Practices&amp;quot;&quot;/&gt;&lt;property id=&quot;20307&quot; value=&quot;300&quot;/&gt;&lt;/object&gt;&lt;object type=&quot;3&quot; unique_id=&quot;22019&quot;&gt;&lt;property id=&quot;20148&quot; value=&quot;5&quot;/&gt;&lt;property id=&quot;20300&quot; value=&quot;Slide 19 - &amp;quot;Self-Identification Campaigns - Best Practices&amp;quot;&quot;/&gt;&lt;property id=&quot;20307&quot; value=&quot;301&quot;/&gt;&lt;/object&gt;&lt;object type=&quot;3&quot; unique_id=&quot;22020&quot;&gt;&lt;property id=&quot;20148&quot; value=&quot;5&quot;/&gt;&lt;property id=&quot;20300&quot; value=&quot;Slide 20&quot;/&gt;&lt;property id=&quot;20307&quot; value=&quot;305&quot;/&gt;&lt;/object&gt;&lt;object type=&quot;3&quot; unique_id=&quot;22021&quot;&gt;&lt;property id=&quot;20148&quot; value=&quot;5&quot;/&gt;&lt;property id=&quot;20300&quot; value=&quot;Slide 21 - &amp;quot;Federal Contractors’ Experience with Disability Self-Identification&amp;quot;&quot;/&gt;&lt;property id=&quot;20307&quot; value=&quot;302&quot;/&gt;&lt;/object&gt;&lt;object type=&quot;3&quot; unique_id=&quot;22022&quot;&gt;&lt;property id=&quot;20148&quot; value=&quot;5&quot;/&gt;&lt;property id=&quot;20300&quot; value=&quot;Slide 22 - &amp;quot;Voluntary Disability Self-Identification Form (OFCCP)&amp;quot;&quot;/&gt;&lt;property id=&quot;20307&quot; value=&quot;303&quot;/&gt;&lt;/object&gt;&lt;object type=&quot;3&quot; unique_id=&quot;22023&quot;&gt;&lt;property id=&quot;20148&quot; value=&quot;5&quot;/&gt;&lt;property id=&quot;20300&quot; value=&quot;Slide 24 - &amp;quot;OFCCP Update on Implementation&amp;quot;&quot;/&gt;&lt;property id=&quot;20307&quot; value=&quot;304&quot;/&gt;&lt;/object&gt;&lt;/object&gt;&lt;object type=&quot;8&quot; unique_id=&quot;21647&quot;&gt;&lt;/object&gt;&lt;/object&gt;&lt;/database&gt;"/>
  <p:tag name="SECTOMILLISECCONVERTED" val="1"/>
</p:tagLst>
</file>

<file path=ppt/theme/theme1.xml><?xml version="1.0" encoding="utf-8"?>
<a:theme xmlns:a="http://schemas.openxmlformats.org/drawingml/2006/main" name="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active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27ECA4697952647996E3DCC2F1F08AE" ma:contentTypeVersion="0" ma:contentTypeDescription="Create a new document." ma:contentTypeScope="" ma:versionID="f2c62b2e7a6d721f16ce36fba2ae524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9D6581-FF20-4325-BA6A-D76F7645C343}">
  <ds:schemaRefs>
    <ds:schemaRef ds:uri="http://schemas.microsoft.com/sharepoint/v3/contenttype/forms"/>
  </ds:schemaRefs>
</ds:datastoreItem>
</file>

<file path=customXml/itemProps2.xml><?xml version="1.0" encoding="utf-8"?>
<ds:datastoreItem xmlns:ds="http://schemas.openxmlformats.org/officeDocument/2006/customXml" ds:itemID="{A917E154-514E-4C5D-93EA-A1288BAA4E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7CF015E-6999-426A-BC7D-409AC2FCC986}">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8087</TotalTime>
  <Words>1611</Words>
  <Application>Microsoft Office PowerPoint</Application>
  <PresentationFormat>On-screen Show (4:3)</PresentationFormat>
  <Paragraphs>220</Paragraphs>
  <Slides>27</Slides>
  <Notes>27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Arial</vt:lpstr>
      <vt:lpstr>Calibri</vt:lpstr>
      <vt:lpstr>Impact</vt:lpstr>
      <vt:lpstr>Times New Roman</vt:lpstr>
      <vt:lpstr>Webdings</vt:lpstr>
      <vt:lpstr>Wingdings</vt:lpstr>
      <vt:lpstr>Wingdings 2</vt:lpstr>
      <vt:lpstr>Wingdings 3</vt:lpstr>
      <vt:lpstr>Standard Slides</vt:lpstr>
      <vt:lpstr>Interactive Slides</vt:lpstr>
      <vt:lpstr>Best Practices for Encouraging Disability Self-Identification by Apprentices</vt:lpstr>
      <vt:lpstr>    </vt:lpstr>
      <vt:lpstr>PowerPoint Presentation</vt:lpstr>
      <vt:lpstr>Disability Self-Identification:  What is the Process?</vt:lpstr>
      <vt:lpstr>Aspirational 7% Goal for Individuals with Disabilities in Apprenticeship Workforces</vt:lpstr>
      <vt:lpstr>Disability Self-Identification:  When Do Sponsors Offer the Invitation?</vt:lpstr>
      <vt:lpstr>Disability Self-Identification:  The Voluntary Disability Disclosure Form</vt:lpstr>
      <vt:lpstr>The Voluntary Disability Disclosure Form:  Definition of Disability</vt:lpstr>
      <vt:lpstr>PowerPoint Presentation</vt:lpstr>
      <vt:lpstr>Employer Assistance and Resource Network on Disability Inclusion (EARN)</vt:lpstr>
      <vt:lpstr>Hire (and Keep) the Best:  Talent Acquisition and Retention Processes</vt:lpstr>
      <vt:lpstr>Strategies for Creating an Environment that Encourages Self-Identification</vt:lpstr>
      <vt:lpstr>Strategies for Creating an Environment that Encourages Self-Identification</vt:lpstr>
      <vt:lpstr>Reasons Employees are Fearful of Disclosing a Disability</vt:lpstr>
      <vt:lpstr>Important Factors For Disclosing a Disability</vt:lpstr>
      <vt:lpstr>Disability Disclosure:  Research Conclusions &amp; Takeaways</vt:lpstr>
      <vt:lpstr>How to Encourage Self-Identification</vt:lpstr>
      <vt:lpstr>Self-Identification Campaigns - Best Practices</vt:lpstr>
      <vt:lpstr>Self-Identification Campaigns - Best Practices</vt:lpstr>
      <vt:lpstr>PowerPoint Presentation</vt:lpstr>
      <vt:lpstr>Federal Contractors’ Experience with Disability Self-Identification</vt:lpstr>
      <vt:lpstr>Voluntary Disability Self-Identification Form (OFCCP)</vt:lpstr>
      <vt:lpstr>Disability Inclusion Starts with You</vt:lpstr>
      <vt:lpstr>OFCCP Update on Implementation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Grace McCall</cp:lastModifiedBy>
  <cp:revision>324</cp:revision>
  <cp:lastPrinted>2019-02-07T14:11:48Z</cp:lastPrinted>
  <dcterms:created xsi:type="dcterms:W3CDTF">2017-06-21T17:13:53Z</dcterms:created>
  <dcterms:modified xsi:type="dcterms:W3CDTF">2019-04-30T19:49:05Z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0x010100727ECA4697952647996E3DCC2F1F08AE</vt:lpwstr>
  </property>
</Properties>
</file>