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76" d="100"/>
          <a:sy n="76" d="100"/>
        </p:scale>
        <p:origin x="802" y="5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5/8/2019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5/8/2019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About/MemberDirectory/MemberDetails?uid=95747"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400" dirty="0"/>
              <a:t>Event Title: </a:t>
            </a:r>
            <a:r>
              <a:rPr lang="en-US" sz="1600" dirty="0"/>
              <a:t>Best Practices for Encouraging Self-Identification of a Disability by Apprentices</a:t>
            </a:r>
            <a:br>
              <a:rPr lang="en-US" sz="1600" dirty="0"/>
            </a:br>
            <a:r>
              <a:rPr lang="en-US" sz="1100" dirty="0"/>
              <a:t>Date: 5/1/2019</a:t>
            </a:r>
            <a:br>
              <a:rPr lang="en-US" sz="1600" dirty="0"/>
            </a:br>
            <a:r>
              <a:rPr lang="en-US" sz="1100" dirty="0"/>
              <a:t>Moderator(s): Zach Boren</a:t>
            </a:r>
            <a:br>
              <a:rPr lang="en-US" sz="1100" dirty="0"/>
            </a:br>
            <a:r>
              <a:rPr lang="en-US" sz="1100" dirty="0"/>
              <a:t>Speaker(s</a:t>
            </a:r>
            <a:r>
              <a:rPr lang="en-US" sz="1100" i="1" dirty="0">
                <a:solidFill>
                  <a:srgbClr val="7030A0"/>
                </a:solidFill>
              </a:rPr>
              <a:t>): </a:t>
            </a:r>
            <a:r>
              <a:rPr lang="en-US" sz="1100" i="1" dirty="0">
                <a:solidFill>
                  <a:srgbClr val="7030A0"/>
                </a:solidFill>
                <a:hlinkClick r:id="rId3">
                  <a:extLst>
                    <a:ext uri="{A12FA001-AC4F-418D-AE19-62706E023703}">
                      <ahyp:hlinkClr xmlns:ahyp="http://schemas.microsoft.com/office/drawing/2018/hyperlinkcolor" val="tx"/>
                    </a:ext>
                  </a:extLst>
                </a:hlinkClick>
              </a:rPr>
              <a:t>Derek Shields</a:t>
            </a:r>
            <a:r>
              <a:rPr lang="en-US" sz="1100" dirty="0"/>
              <a:t>, Craig Leen, Margaret Kraak</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314450"/>
            <a:ext cx="5079403" cy="4891022"/>
          </a:xfrm>
          <a:ln w="12700"/>
        </p:spPr>
        <p:txBody>
          <a:bodyPr lIns="182880" anchor="t">
            <a:normAutofit/>
          </a:bodyPr>
          <a:lstStyle/>
          <a:p>
            <a:pPr marL="0" indent="0">
              <a:buNone/>
            </a:pPr>
            <a:r>
              <a:rPr lang="en-US" sz="1200" dirty="0">
                <a:solidFill>
                  <a:schemeClr val="tx1"/>
                </a:solidFill>
              </a:rPr>
              <a:t>Experts from the Department of Labor’s Office of Federal Contract Compliance Programs (OFCCP) and the Employer Assistance and Resource Network on Disability Inclusion (EARN) shared best practices to help sponsors implement disability self-identification, a requirement of the Office of Apprenticeships Equal Employment Opportunity regulations.</a:t>
            </a:r>
          </a:p>
          <a:p>
            <a:pPr marL="0" indent="0">
              <a:buNone/>
            </a:pPr>
            <a:r>
              <a:rPr lang="en-US" sz="1200" dirty="0">
                <a:solidFill>
                  <a:schemeClr val="tx1"/>
                </a:solidFill>
              </a:rPr>
              <a:t>This webinar was designed to help sponsors successfully implement the voluntary disability self-identification invitation process and maximize the participation of apprentices and applicants in that process. </a:t>
            </a:r>
          </a:p>
          <a:p>
            <a:pPr marL="0" indent="0">
              <a:buNone/>
            </a:pPr>
            <a:r>
              <a:rPr lang="en-US" sz="1200" dirty="0">
                <a:solidFill>
                  <a:schemeClr val="tx1"/>
                </a:solidFill>
              </a:rPr>
              <a:t>The presenters in this webinar:</a:t>
            </a:r>
          </a:p>
          <a:p>
            <a:r>
              <a:rPr lang="en-US" sz="1200" dirty="0">
                <a:solidFill>
                  <a:schemeClr val="tx1"/>
                </a:solidFill>
              </a:rPr>
              <a:t>Reviewed the new requirement to invite apprentices and applicants for apprenticeship to self-identify as being an individual with a disability;</a:t>
            </a:r>
          </a:p>
          <a:p>
            <a:r>
              <a:rPr lang="en-US" sz="1200" dirty="0">
                <a:solidFill>
                  <a:schemeClr val="tx1"/>
                </a:solidFill>
              </a:rPr>
              <a:t>Described effective strategies for encouraging voluntary disability self-identification; </a:t>
            </a:r>
          </a:p>
          <a:p>
            <a:r>
              <a:rPr lang="en-US" sz="1200" dirty="0">
                <a:solidFill>
                  <a:schemeClr val="tx1"/>
                </a:solidFill>
              </a:rPr>
              <a:t>And answered sponsors’ questions on the topic.  </a:t>
            </a: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237329982"/>
              </p:ext>
            </p:extLst>
          </p:nvPr>
        </p:nvGraphicFramePr>
        <p:xfrm>
          <a:off x="5564985" y="95818"/>
          <a:ext cx="3402846" cy="610966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468771">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242199">
                <a:tc>
                  <a:txBody>
                    <a:bodyPr/>
                    <a:lstStyle/>
                    <a:p>
                      <a:pPr marL="0" indent="0">
                        <a:buFont typeface="Arial" panose="020B0604020202020204" pitchFamily="34" charset="0"/>
                        <a:buNone/>
                      </a:pPr>
                      <a:r>
                        <a:rPr lang="en-US" sz="950" b="0" dirty="0"/>
                        <a:t>Intro and Objectives</a:t>
                      </a:r>
                    </a:p>
                  </a:txBody>
                  <a:tcPr/>
                </a:tc>
                <a:tc>
                  <a:txBody>
                    <a:bodyPr/>
                    <a:lstStyle/>
                    <a:p>
                      <a:pPr marL="0" indent="0" algn="ctr"/>
                      <a:r>
                        <a:rPr lang="en-US" sz="950" dirty="0"/>
                        <a:t>00:29</a:t>
                      </a:r>
                    </a:p>
                  </a:txBody>
                  <a:tcPr anchor="ctr"/>
                </a:tc>
                <a:extLst>
                  <a:ext uri="{0D108BD9-81ED-4DB2-BD59-A6C34878D82A}">
                    <a16:rowId xmlns:a16="http://schemas.microsoft.com/office/drawing/2014/main" val="3310568495"/>
                  </a:ext>
                </a:extLst>
              </a:tr>
              <a:tr h="390643">
                <a:tc>
                  <a:txBody>
                    <a:bodyPr/>
                    <a:lstStyle/>
                    <a:p>
                      <a:pPr marL="0" indent="0" algn="l">
                        <a:buFont typeface="Arial" panose="020B0604020202020204" pitchFamily="34" charset="0"/>
                        <a:buNone/>
                      </a:pPr>
                      <a:r>
                        <a:rPr lang="en-US" sz="950" b="0" dirty="0"/>
                        <a:t>Background and Context: Disability Self-Identification Process, Goals and Form</a:t>
                      </a:r>
                    </a:p>
                  </a:txBody>
                  <a:tcPr/>
                </a:tc>
                <a:tc>
                  <a:txBody>
                    <a:bodyPr/>
                    <a:lstStyle/>
                    <a:p>
                      <a:pPr algn="ctr"/>
                      <a:r>
                        <a:rPr lang="en-US" sz="950" dirty="0"/>
                        <a:t>02:27</a:t>
                      </a:r>
                    </a:p>
                  </a:txBody>
                  <a:tcPr anchor="ctr"/>
                </a:tc>
                <a:extLst>
                  <a:ext uri="{0D108BD9-81ED-4DB2-BD59-A6C34878D82A}">
                    <a16:rowId xmlns:a16="http://schemas.microsoft.com/office/drawing/2014/main" val="2075400689"/>
                  </a:ext>
                </a:extLst>
              </a:tr>
              <a:tr h="242199">
                <a:tc>
                  <a:txBody>
                    <a:bodyPr/>
                    <a:lstStyle/>
                    <a:p>
                      <a:pPr marL="0" indent="0">
                        <a:buFont typeface="Arial" panose="020B0604020202020204" pitchFamily="34" charset="0"/>
                        <a:buNone/>
                      </a:pPr>
                      <a:r>
                        <a:rPr lang="en-US" sz="950" b="0" dirty="0"/>
                        <a:t>Introduction of Derek Shields</a:t>
                      </a:r>
                    </a:p>
                  </a:txBody>
                  <a:tcPr/>
                </a:tc>
                <a:tc>
                  <a:txBody>
                    <a:bodyPr/>
                    <a:lstStyle/>
                    <a:p>
                      <a:pPr algn="ctr"/>
                      <a:r>
                        <a:rPr lang="en-US" sz="950" dirty="0"/>
                        <a:t>10:45</a:t>
                      </a:r>
                    </a:p>
                  </a:txBody>
                  <a:tcPr anchor="ctr"/>
                </a:tc>
                <a:extLst>
                  <a:ext uri="{0D108BD9-81ED-4DB2-BD59-A6C34878D82A}">
                    <a16:rowId xmlns:a16="http://schemas.microsoft.com/office/drawing/2014/main" val="812580546"/>
                  </a:ext>
                </a:extLst>
              </a:tr>
              <a:tr h="242199">
                <a:tc>
                  <a:txBody>
                    <a:bodyPr/>
                    <a:lstStyle/>
                    <a:p>
                      <a:pPr marL="0" indent="0">
                        <a:buFont typeface="Arial" panose="020B0604020202020204" pitchFamily="34" charset="0"/>
                        <a:buNone/>
                      </a:pPr>
                      <a:r>
                        <a:rPr lang="en-US" sz="950" b="0" dirty="0"/>
                        <a:t>EARN: Background and Resources</a:t>
                      </a:r>
                    </a:p>
                  </a:txBody>
                  <a:tcPr/>
                </a:tc>
                <a:tc>
                  <a:txBody>
                    <a:bodyPr/>
                    <a:lstStyle/>
                    <a:p>
                      <a:pPr algn="ctr"/>
                      <a:r>
                        <a:rPr lang="en-US" sz="950" dirty="0"/>
                        <a:t>11:09</a:t>
                      </a:r>
                    </a:p>
                  </a:txBody>
                  <a:tcPr anchor="ctr"/>
                </a:tc>
                <a:extLst>
                  <a:ext uri="{0D108BD9-81ED-4DB2-BD59-A6C34878D82A}">
                    <a16:rowId xmlns:a16="http://schemas.microsoft.com/office/drawing/2014/main" val="10004"/>
                  </a:ext>
                </a:extLst>
              </a:tr>
              <a:tr h="242199">
                <a:tc>
                  <a:txBody>
                    <a:bodyPr/>
                    <a:lstStyle/>
                    <a:p>
                      <a:pPr marL="0" indent="0">
                        <a:buFont typeface="Arial" panose="020B0604020202020204" pitchFamily="34" charset="0"/>
                        <a:buNone/>
                      </a:pPr>
                      <a:r>
                        <a:rPr lang="en-US" sz="950" b="0" dirty="0"/>
                        <a:t>Talent Acquisition and Retention Process</a:t>
                      </a:r>
                    </a:p>
                  </a:txBody>
                  <a:tcPr/>
                </a:tc>
                <a:tc>
                  <a:txBody>
                    <a:bodyPr/>
                    <a:lstStyle/>
                    <a:p>
                      <a:pPr algn="ctr"/>
                      <a:r>
                        <a:rPr lang="en-US" sz="950" dirty="0"/>
                        <a:t>11:52</a:t>
                      </a:r>
                    </a:p>
                  </a:txBody>
                  <a:tcPr anchor="ctr"/>
                </a:tc>
                <a:extLst>
                  <a:ext uri="{0D108BD9-81ED-4DB2-BD59-A6C34878D82A}">
                    <a16:rowId xmlns:a16="http://schemas.microsoft.com/office/drawing/2014/main" val="10005"/>
                  </a:ext>
                </a:extLst>
              </a:tr>
              <a:tr h="390643">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b="0" dirty="0"/>
                        <a:t>Strategies for Encouraging Apprentices to Self-Identify as Having a Disability</a:t>
                      </a:r>
                    </a:p>
                  </a:txBody>
                  <a:tcPr/>
                </a:tc>
                <a:tc>
                  <a:txBody>
                    <a:bodyPr/>
                    <a:lstStyle/>
                    <a:p>
                      <a:pPr algn="ctr"/>
                      <a:r>
                        <a:rPr lang="en-US" sz="950" dirty="0"/>
                        <a:t>16:04</a:t>
                      </a:r>
                    </a:p>
                  </a:txBody>
                  <a:tcPr anchor="ctr"/>
                </a:tc>
                <a:extLst>
                  <a:ext uri="{0D108BD9-81ED-4DB2-BD59-A6C34878D82A}">
                    <a16:rowId xmlns:a16="http://schemas.microsoft.com/office/drawing/2014/main" val="10006"/>
                  </a:ext>
                </a:extLst>
              </a:tr>
              <a:tr h="390643">
                <a:tc>
                  <a:txBody>
                    <a:bodyPr/>
                    <a:lstStyle/>
                    <a:p>
                      <a:pPr marL="0" indent="0">
                        <a:buFont typeface="Arial" panose="020B0604020202020204" pitchFamily="34" charset="0"/>
                        <a:buNone/>
                      </a:pPr>
                      <a:r>
                        <a:rPr lang="en-US" sz="950" b="0" dirty="0"/>
                        <a:t>Reasons for Being Fearful of Disclosing a Disability</a:t>
                      </a:r>
                    </a:p>
                  </a:txBody>
                  <a:tcPr/>
                </a:tc>
                <a:tc>
                  <a:txBody>
                    <a:bodyPr/>
                    <a:lstStyle/>
                    <a:p>
                      <a:pPr algn="ctr"/>
                      <a:r>
                        <a:rPr lang="en-US" sz="950" dirty="0"/>
                        <a:t>25:49</a:t>
                      </a:r>
                    </a:p>
                  </a:txBody>
                  <a:tcPr anchor="ctr"/>
                </a:tc>
                <a:extLst>
                  <a:ext uri="{0D108BD9-81ED-4DB2-BD59-A6C34878D82A}">
                    <a16:rowId xmlns:a16="http://schemas.microsoft.com/office/drawing/2014/main" val="1365116506"/>
                  </a:ext>
                </a:extLst>
              </a:tr>
              <a:tr h="242199">
                <a:tc>
                  <a:txBody>
                    <a:bodyPr/>
                    <a:lstStyle/>
                    <a:p>
                      <a:pPr marL="0" indent="0">
                        <a:buFont typeface="Arial" panose="020B0604020202020204" pitchFamily="34" charset="0"/>
                        <a:buNone/>
                      </a:pPr>
                      <a:r>
                        <a:rPr lang="en-US" sz="950" b="0" dirty="0"/>
                        <a:t>Important Factors for Disclosing a Disability</a:t>
                      </a:r>
                    </a:p>
                  </a:txBody>
                  <a:tcPr/>
                </a:tc>
                <a:tc>
                  <a:txBody>
                    <a:bodyPr/>
                    <a:lstStyle/>
                    <a:p>
                      <a:pPr algn="ctr"/>
                      <a:r>
                        <a:rPr lang="en-US" sz="950" dirty="0"/>
                        <a:t>27:19</a:t>
                      </a:r>
                    </a:p>
                  </a:txBody>
                  <a:tcPr anchor="ctr"/>
                </a:tc>
                <a:extLst>
                  <a:ext uri="{0D108BD9-81ED-4DB2-BD59-A6C34878D82A}">
                    <a16:rowId xmlns:a16="http://schemas.microsoft.com/office/drawing/2014/main" val="10009"/>
                  </a:ext>
                </a:extLst>
              </a:tr>
              <a:tr h="390643">
                <a:tc>
                  <a:txBody>
                    <a:bodyPr/>
                    <a:lstStyle/>
                    <a:p>
                      <a:pPr marL="0" indent="0">
                        <a:buFont typeface="Arial" panose="020B0604020202020204" pitchFamily="34" charset="0"/>
                        <a:buNone/>
                      </a:pPr>
                      <a:r>
                        <a:rPr lang="en-US" sz="950" b="0" dirty="0"/>
                        <a:t>Disability Disclosure: Research Conclusions and Takeaways</a:t>
                      </a:r>
                    </a:p>
                  </a:txBody>
                  <a:tcPr/>
                </a:tc>
                <a:tc>
                  <a:txBody>
                    <a:bodyPr/>
                    <a:lstStyle/>
                    <a:p>
                      <a:pPr algn="ctr"/>
                      <a:r>
                        <a:rPr lang="en-US" sz="950" dirty="0"/>
                        <a:t>28:12</a:t>
                      </a:r>
                    </a:p>
                  </a:txBody>
                  <a:tcPr anchor="ctr"/>
                </a:tc>
                <a:extLst>
                  <a:ext uri="{0D108BD9-81ED-4DB2-BD59-A6C34878D82A}">
                    <a16:rowId xmlns:a16="http://schemas.microsoft.com/office/drawing/2014/main" val="2501489609"/>
                  </a:ext>
                </a:extLst>
              </a:tr>
              <a:tr h="242199">
                <a:tc>
                  <a:txBody>
                    <a:bodyPr/>
                    <a:lstStyle/>
                    <a:p>
                      <a:pPr marL="0" indent="0">
                        <a:buFont typeface="Arial" panose="020B0604020202020204" pitchFamily="34" charset="0"/>
                        <a:buNone/>
                      </a:pPr>
                      <a:r>
                        <a:rPr lang="en-US" sz="950" b="0" dirty="0"/>
                        <a:t>How to Encourage Self-Identification</a:t>
                      </a:r>
                    </a:p>
                  </a:txBody>
                  <a:tcPr/>
                </a:tc>
                <a:tc>
                  <a:txBody>
                    <a:bodyPr/>
                    <a:lstStyle/>
                    <a:p>
                      <a:pPr algn="ctr"/>
                      <a:r>
                        <a:rPr lang="en-US" sz="950" dirty="0"/>
                        <a:t>29:27</a:t>
                      </a:r>
                    </a:p>
                  </a:txBody>
                  <a:tcPr anchor="ctr"/>
                </a:tc>
                <a:extLst>
                  <a:ext uri="{0D108BD9-81ED-4DB2-BD59-A6C34878D82A}">
                    <a16:rowId xmlns:a16="http://schemas.microsoft.com/office/drawing/2014/main" val="1577649460"/>
                  </a:ext>
                </a:extLst>
              </a:tr>
              <a:tr h="390643">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b="0" dirty="0"/>
                        <a:t>Self-Identification Campaigns and Best Practices</a:t>
                      </a:r>
                    </a:p>
                  </a:txBody>
                  <a:tcPr/>
                </a:tc>
                <a:tc>
                  <a:txBody>
                    <a:bodyPr/>
                    <a:lstStyle/>
                    <a:p>
                      <a:pPr algn="ctr"/>
                      <a:r>
                        <a:rPr lang="en-US" sz="950" dirty="0"/>
                        <a:t>31:09</a:t>
                      </a:r>
                    </a:p>
                  </a:txBody>
                  <a:tcPr anchor="ctr"/>
                </a:tc>
                <a:extLst>
                  <a:ext uri="{0D108BD9-81ED-4DB2-BD59-A6C34878D82A}">
                    <a16:rowId xmlns:a16="http://schemas.microsoft.com/office/drawing/2014/main" val="3231640449"/>
                  </a:ext>
                </a:extLst>
              </a:tr>
              <a:tr h="242199">
                <a:tc>
                  <a:txBody>
                    <a:bodyPr/>
                    <a:lstStyle/>
                    <a:p>
                      <a:pPr marL="0" indent="0" algn="l" defTabSz="914400" rtl="0" eaLnBrk="1" latinLnBrk="0" hangingPunct="1">
                        <a:buFont typeface="Arial" panose="020B0604020202020204" pitchFamily="34" charset="0"/>
                        <a:buNone/>
                      </a:pPr>
                      <a:r>
                        <a:rPr lang="en-US" sz="950" b="0" kern="1200" dirty="0">
                          <a:solidFill>
                            <a:schemeClr val="dk1"/>
                          </a:solidFill>
                          <a:latin typeface="+mn-lt"/>
                          <a:ea typeface="+mn-ea"/>
                          <a:cs typeface="+mn-cs"/>
                        </a:rPr>
                        <a:t>Introduction of Craig Leen and Margaret Kraak</a:t>
                      </a:r>
                    </a:p>
                  </a:txBody>
                  <a:tcPr/>
                </a:tc>
                <a:tc>
                  <a:txBody>
                    <a:bodyPr/>
                    <a:lstStyle/>
                    <a:p>
                      <a:pPr algn="ctr"/>
                      <a:r>
                        <a:rPr lang="en-US" sz="950" dirty="0"/>
                        <a:t>33:12</a:t>
                      </a:r>
                    </a:p>
                  </a:txBody>
                  <a:tcPr anchor="ctr"/>
                </a:tc>
                <a:extLst>
                  <a:ext uri="{0D108BD9-81ED-4DB2-BD59-A6C34878D82A}">
                    <a16:rowId xmlns:a16="http://schemas.microsoft.com/office/drawing/2014/main" val="206804161"/>
                  </a:ext>
                </a:extLst>
              </a:tr>
              <a:tr h="390643">
                <a:tc>
                  <a:txBody>
                    <a:bodyPr/>
                    <a:lstStyle/>
                    <a:p>
                      <a:pPr marL="0" indent="0" algn="l" defTabSz="914400" rtl="0" eaLnBrk="1" latinLnBrk="0" hangingPunct="1">
                        <a:buFont typeface="Arial" panose="020B0604020202020204" pitchFamily="34" charset="0"/>
                        <a:buNone/>
                      </a:pPr>
                      <a:r>
                        <a:rPr lang="en-US" sz="950" b="0" kern="1200" dirty="0">
                          <a:solidFill>
                            <a:schemeClr val="dk1"/>
                          </a:solidFill>
                          <a:latin typeface="+mn-lt"/>
                          <a:ea typeface="+mn-ea"/>
                          <a:cs typeface="+mn-cs"/>
                        </a:rPr>
                        <a:t>Remarks from Craig Leen, Director OFCCP USDOL</a:t>
                      </a:r>
                    </a:p>
                  </a:txBody>
                  <a:tcPr/>
                </a:tc>
                <a:tc>
                  <a:txBody>
                    <a:bodyPr/>
                    <a:lstStyle/>
                    <a:p>
                      <a:pPr algn="ctr"/>
                      <a:r>
                        <a:rPr lang="en-US" sz="950" dirty="0"/>
                        <a:t>33:34</a:t>
                      </a:r>
                    </a:p>
                  </a:txBody>
                  <a:tcPr anchor="ctr"/>
                </a:tc>
                <a:extLst>
                  <a:ext uri="{0D108BD9-81ED-4DB2-BD59-A6C34878D82A}">
                    <a16:rowId xmlns:a16="http://schemas.microsoft.com/office/drawing/2014/main" val="1716858679"/>
                  </a:ext>
                </a:extLst>
              </a:tr>
              <a:tr h="390643">
                <a:tc>
                  <a:txBody>
                    <a:bodyPr/>
                    <a:lstStyle/>
                    <a:p>
                      <a:pPr marL="0" indent="0" algn="l" defTabSz="914400" rtl="0" eaLnBrk="1" latinLnBrk="0" hangingPunct="1">
                        <a:buFont typeface="Arial" panose="020B0604020202020204" pitchFamily="34" charset="0"/>
                        <a:buNone/>
                      </a:pPr>
                      <a:r>
                        <a:rPr lang="en-US" sz="950" b="0" kern="1200" dirty="0">
                          <a:solidFill>
                            <a:schemeClr val="dk1"/>
                          </a:solidFill>
                          <a:latin typeface="+mn-lt"/>
                          <a:ea typeface="+mn-ea"/>
                          <a:cs typeface="+mn-cs"/>
                        </a:rPr>
                        <a:t>Federal Contractor’s Experience with Disability Self-Identification</a:t>
                      </a:r>
                    </a:p>
                  </a:txBody>
                  <a:tcPr/>
                </a:tc>
                <a:tc>
                  <a:txBody>
                    <a:bodyPr/>
                    <a:lstStyle/>
                    <a:p>
                      <a:pPr algn="ctr"/>
                      <a:r>
                        <a:rPr lang="en-US" sz="950" dirty="0"/>
                        <a:t>42:27</a:t>
                      </a:r>
                    </a:p>
                  </a:txBody>
                  <a:tcPr anchor="ctr"/>
                </a:tc>
                <a:extLst>
                  <a:ext uri="{0D108BD9-81ED-4DB2-BD59-A6C34878D82A}">
                    <a16:rowId xmlns:a16="http://schemas.microsoft.com/office/drawing/2014/main" val="3995260037"/>
                  </a:ext>
                </a:extLst>
              </a:tr>
              <a:tr h="242199">
                <a:tc>
                  <a:txBody>
                    <a:bodyPr/>
                    <a:lstStyle/>
                    <a:p>
                      <a:pPr marL="0" indent="0" algn="l" defTabSz="914400" rtl="0" eaLnBrk="1" latinLnBrk="0" hangingPunct="1">
                        <a:buFont typeface="Arial" panose="020B0604020202020204" pitchFamily="34" charset="0"/>
                        <a:buNone/>
                      </a:pPr>
                      <a:r>
                        <a:rPr lang="en-US" sz="950" b="0" kern="1200" dirty="0">
                          <a:solidFill>
                            <a:schemeClr val="dk1"/>
                          </a:solidFill>
                          <a:latin typeface="+mn-lt"/>
                          <a:ea typeface="+mn-ea"/>
                          <a:cs typeface="+mn-cs"/>
                        </a:rPr>
                        <a:t>Voluntary Disability Self-Identification Form</a:t>
                      </a:r>
                    </a:p>
                  </a:txBody>
                  <a:tcPr/>
                </a:tc>
                <a:tc>
                  <a:txBody>
                    <a:bodyPr/>
                    <a:lstStyle/>
                    <a:p>
                      <a:pPr algn="ctr"/>
                      <a:r>
                        <a:rPr lang="en-US" sz="950" dirty="0"/>
                        <a:t>43:24</a:t>
                      </a:r>
                    </a:p>
                  </a:txBody>
                  <a:tcPr anchor="ctr"/>
                </a:tc>
                <a:extLst>
                  <a:ext uri="{0D108BD9-81ED-4DB2-BD59-A6C34878D82A}">
                    <a16:rowId xmlns:a16="http://schemas.microsoft.com/office/drawing/2014/main" val="3130188558"/>
                  </a:ext>
                </a:extLst>
              </a:tr>
              <a:tr h="242199">
                <a:tc>
                  <a:txBody>
                    <a:bodyPr/>
                    <a:lstStyle/>
                    <a:p>
                      <a:pPr marL="0" indent="0" algn="l" defTabSz="914400" rtl="0" eaLnBrk="1" latinLnBrk="0" hangingPunct="1">
                        <a:buFont typeface="Arial" panose="020B0604020202020204" pitchFamily="34" charset="0"/>
                        <a:buNone/>
                      </a:pPr>
                      <a:r>
                        <a:rPr lang="en-US" sz="950" b="0" kern="1200" dirty="0">
                          <a:solidFill>
                            <a:schemeClr val="dk1"/>
                          </a:solidFill>
                          <a:latin typeface="+mn-lt"/>
                          <a:ea typeface="+mn-ea"/>
                          <a:cs typeface="+mn-cs"/>
                        </a:rPr>
                        <a:t>Disability Inclusion Starts with You (video)</a:t>
                      </a:r>
                    </a:p>
                  </a:txBody>
                  <a:tcPr/>
                </a:tc>
                <a:tc>
                  <a:txBody>
                    <a:bodyPr/>
                    <a:lstStyle/>
                    <a:p>
                      <a:pPr algn="ctr"/>
                      <a:r>
                        <a:rPr lang="en-US" sz="950" dirty="0"/>
                        <a:t>44:38</a:t>
                      </a:r>
                    </a:p>
                  </a:txBody>
                  <a:tcPr anchor="ctr"/>
                </a:tc>
                <a:extLst>
                  <a:ext uri="{0D108BD9-81ED-4DB2-BD59-A6C34878D82A}">
                    <a16:rowId xmlns:a16="http://schemas.microsoft.com/office/drawing/2014/main" val="2122160807"/>
                  </a:ext>
                </a:extLst>
              </a:tr>
              <a:tr h="242199">
                <a:tc>
                  <a:txBody>
                    <a:bodyPr/>
                    <a:lstStyle/>
                    <a:p>
                      <a:pPr marL="0" indent="0" algn="l" defTabSz="914400" rtl="0" eaLnBrk="1" latinLnBrk="0" hangingPunct="1">
                        <a:buFont typeface="Arial" panose="020B0604020202020204" pitchFamily="34" charset="0"/>
                        <a:buNone/>
                      </a:pPr>
                      <a:r>
                        <a:rPr lang="en-US" sz="950" b="0" kern="1200" dirty="0">
                          <a:solidFill>
                            <a:schemeClr val="dk1"/>
                          </a:solidFill>
                          <a:latin typeface="+mn-lt"/>
                          <a:ea typeface="+mn-ea"/>
                          <a:cs typeface="+mn-cs"/>
                        </a:rPr>
                        <a:t>OFCCP Update on Implementation</a:t>
                      </a:r>
                    </a:p>
                  </a:txBody>
                  <a:tcPr/>
                </a:tc>
                <a:tc>
                  <a:txBody>
                    <a:bodyPr/>
                    <a:lstStyle/>
                    <a:p>
                      <a:pPr algn="ctr"/>
                      <a:r>
                        <a:rPr lang="en-US" sz="950" dirty="0"/>
                        <a:t>46:34</a:t>
                      </a:r>
                    </a:p>
                  </a:txBody>
                  <a:tcPr anchor="ctr"/>
                </a:tc>
                <a:extLst>
                  <a:ext uri="{0D108BD9-81ED-4DB2-BD59-A6C34878D82A}">
                    <a16:rowId xmlns:a16="http://schemas.microsoft.com/office/drawing/2014/main" val="1080788399"/>
                  </a:ext>
                </a:extLst>
              </a:tr>
              <a:tr h="242199">
                <a:tc>
                  <a:txBody>
                    <a:bodyPr/>
                    <a:lstStyle/>
                    <a:p>
                      <a:pPr marL="0" indent="0" algn="l" defTabSz="914400" rtl="0" eaLnBrk="1" latinLnBrk="0" hangingPunct="1">
                        <a:buFont typeface="Arial" panose="020B0604020202020204" pitchFamily="34" charset="0"/>
                        <a:buNone/>
                      </a:pPr>
                      <a:r>
                        <a:rPr lang="en-US" sz="950" b="0" kern="1200" dirty="0">
                          <a:solidFill>
                            <a:schemeClr val="dk1"/>
                          </a:solidFill>
                          <a:latin typeface="+mn-lt"/>
                          <a:ea typeface="+mn-ea"/>
                          <a:cs typeface="+mn-cs"/>
                        </a:rPr>
                        <a:t>Q&amp;A</a:t>
                      </a:r>
                    </a:p>
                  </a:txBody>
                  <a:tcPr/>
                </a:tc>
                <a:tc>
                  <a:txBody>
                    <a:bodyPr/>
                    <a:lstStyle/>
                    <a:p>
                      <a:pPr algn="ctr"/>
                      <a:r>
                        <a:rPr lang="en-US" sz="950" dirty="0"/>
                        <a:t>47:59</a:t>
                      </a:r>
                    </a:p>
                  </a:txBody>
                  <a:tcPr anchor="ctr"/>
                </a:tc>
                <a:extLst>
                  <a:ext uri="{0D108BD9-81ED-4DB2-BD59-A6C34878D82A}">
                    <a16:rowId xmlns:a16="http://schemas.microsoft.com/office/drawing/2014/main" val="1990730680"/>
                  </a:ext>
                </a:extLst>
              </a:tr>
              <a:tr h="242199">
                <a:tc>
                  <a:txBody>
                    <a:bodyPr/>
                    <a:lstStyle/>
                    <a:p>
                      <a:pPr marL="0" indent="0" algn="l" defTabSz="914400" rtl="0" eaLnBrk="1" latinLnBrk="0" hangingPunct="1">
                        <a:buFont typeface="Arial" panose="020B0604020202020204" pitchFamily="34" charset="0"/>
                        <a:buNone/>
                      </a:pPr>
                      <a:r>
                        <a:rPr lang="en-US" sz="950" b="0" kern="1200" dirty="0">
                          <a:solidFill>
                            <a:schemeClr val="dk1"/>
                          </a:solidFill>
                          <a:latin typeface="+mn-lt"/>
                          <a:ea typeface="+mn-ea"/>
                          <a:cs typeface="+mn-cs"/>
                        </a:rPr>
                        <a:t>Wrap-Up</a:t>
                      </a:r>
                    </a:p>
                  </a:txBody>
                  <a:tcPr/>
                </a:tc>
                <a:tc>
                  <a:txBody>
                    <a:bodyPr/>
                    <a:lstStyle/>
                    <a:p>
                      <a:pPr algn="ctr"/>
                      <a:r>
                        <a:rPr lang="en-US" sz="950" dirty="0"/>
                        <a:t>56:29</a:t>
                      </a:r>
                    </a:p>
                  </a:txBody>
                  <a:tcPr anchor="ctr"/>
                </a:tc>
                <a:extLst>
                  <a:ext uri="{0D108BD9-81ED-4DB2-BD59-A6C34878D82A}">
                    <a16:rowId xmlns:a16="http://schemas.microsoft.com/office/drawing/2014/main" val="465298209"/>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Best Practices for Encouraging Self-Identification of a Disability by Apprentices Da&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6227</TotalTime>
  <Words>256</Words>
  <Application>Microsoft Office PowerPoint</Application>
  <PresentationFormat>On-screen Show (4:3)</PresentationFormat>
  <Paragraphs>47</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Event Title: Best Practices for Encouraging Self-Identification of a Disability by Apprentices Date: 5/1/2019 Moderator(s): Zach Boren Speaker(s): Derek Shields, Craig Leen, Margaret Kraak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103</cp:revision>
  <dcterms:created xsi:type="dcterms:W3CDTF">2017-09-27T21:43:17Z</dcterms:created>
  <dcterms:modified xsi:type="dcterms:W3CDTF">2019-05-08T17:25:35Z</dcterms:modified>
</cp:coreProperties>
</file>