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42"/>
  </p:notesMasterIdLst>
  <p:sldIdLst>
    <p:sldId id="272" r:id="rId3"/>
    <p:sldId id="287" r:id="rId4"/>
    <p:sldId id="357" r:id="rId5"/>
    <p:sldId id="359" r:id="rId6"/>
    <p:sldId id="286" r:id="rId7"/>
    <p:sldId id="358" r:id="rId8"/>
    <p:sldId id="289" r:id="rId9"/>
    <p:sldId id="342" r:id="rId10"/>
    <p:sldId id="343" r:id="rId11"/>
    <p:sldId id="258" r:id="rId12"/>
    <p:sldId id="279" r:id="rId13"/>
    <p:sldId id="336" r:id="rId14"/>
    <p:sldId id="341" r:id="rId15"/>
    <p:sldId id="293" r:id="rId16"/>
    <p:sldId id="344" r:id="rId17"/>
    <p:sldId id="321" r:id="rId18"/>
    <p:sldId id="297" r:id="rId19"/>
    <p:sldId id="356" r:id="rId20"/>
    <p:sldId id="335" r:id="rId21"/>
    <p:sldId id="301" r:id="rId22"/>
    <p:sldId id="351" r:id="rId23"/>
    <p:sldId id="340" r:id="rId24"/>
    <p:sldId id="339" r:id="rId25"/>
    <p:sldId id="302" r:id="rId26"/>
    <p:sldId id="314" r:id="rId27"/>
    <p:sldId id="355" r:id="rId28"/>
    <p:sldId id="354" r:id="rId29"/>
    <p:sldId id="353" r:id="rId30"/>
    <p:sldId id="317" r:id="rId31"/>
    <p:sldId id="306" r:id="rId32"/>
    <p:sldId id="349" r:id="rId33"/>
    <p:sldId id="352" r:id="rId34"/>
    <p:sldId id="361" r:id="rId35"/>
    <p:sldId id="360" r:id="rId36"/>
    <p:sldId id="277" r:id="rId37"/>
    <p:sldId id="284" r:id="rId38"/>
    <p:sldId id="281" r:id="rId39"/>
    <p:sldId id="275" r:id="rId40"/>
    <p:sldId id="282" r:id="rId41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omdaen Souvanna" initials="PS" lastIdx="51" clrIdx="0"/>
  <p:cmAuthor id="7" name="Glen Schneider" initials="GS" lastIdx="21" clrIdx="7">
    <p:extLst/>
  </p:cmAuthor>
  <p:cmAuthor id="1" name="Siobhan Mills" initials="SM" lastIdx="70" clrIdx="1">
    <p:extLst/>
  </p:cmAuthor>
  <p:cmAuthor id="8" name="Salas-Kos, Gloria - ETA" initials="SG-E" lastIdx="12" clrIdx="8">
    <p:extLst/>
  </p:cmAuthor>
  <p:cmAuthor id="2" name="Andrew Clarkwest" initials="AC" lastIdx="45" clrIdx="2">
    <p:extLst/>
  </p:cmAuthor>
  <p:cmAuthor id="3" name="Jacob Klerman" initials="JK" lastIdx="42" clrIdx="3">
    <p:extLst/>
  </p:cmAuthor>
  <p:cmAuthor id="4" name="Microsoft Office User" initials="MOU" lastIdx="18" clrIdx="4"/>
  <p:cmAuthor id="5" name="Julie Squire" initials="JS" lastIdx="2" clrIdx="5"/>
  <p:cmAuthor id="6" name="Tim Griffith" initials="TG" lastIdx="4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98A"/>
    <a:srgbClr val="0075BF"/>
    <a:srgbClr val="2E0DA6"/>
    <a:srgbClr val="7A2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0" autoAdjust="0"/>
    <p:restoredTop sz="68960" autoAdjust="0"/>
  </p:normalViewPr>
  <p:slideViewPr>
    <p:cSldViewPr snapToGrid="0">
      <p:cViewPr varScale="1">
        <p:scale>
          <a:sx n="60" d="100"/>
          <a:sy n="60" d="100"/>
        </p:scale>
        <p:origin x="180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3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30T18:29:13.464" idx="51">
    <p:pos x="10" y="10"/>
    <p:text>Moved here per dry run conversation.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30T15:17:39.193" idx="48">
    <p:pos x="10" y="10"/>
    <p:text>Edited this based on the dry run conversation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9-04-18T12:03:59.186" idx="5">
    <p:pos x="5242" y="2765"/>
    <p:text>If Megan and Larry discuss, the statement about the RESEA requirements is not needed here.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30T15:21:25.703" idx="49">
    <p:pos x="10" y="10"/>
    <p:text>Added Megan's suggested talking point about RQ
Megan: You can mention in your talking points that we’ll talk more about research questions later, but their goals will start to inform those questions.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30T15:23:45.651" idx="50">
    <p:pos x="10" y="10"/>
    <p:text>Moved this here per Megan's suggestion. It was previously after the logic model before RQs table.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075F7-FE10-43AB-9608-533FD89E1668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ED86B0B-A982-4E4F-8A1A-03109BC3C69A}">
      <dgm:prSet phldrT="[Text]" custT="1"/>
      <dgm:spPr/>
      <dgm:t>
        <a:bodyPr/>
        <a:lstStyle/>
        <a:p>
          <a:r>
            <a:rPr lang="en-US" sz="1700" b="1" dirty="0"/>
            <a:t>Develop Learning Goals</a:t>
          </a:r>
        </a:p>
      </dgm:t>
    </dgm:pt>
    <dgm:pt modelId="{74513BA0-5C92-4DF4-B94D-C044AE213DC4}" type="parTrans" cxnId="{C9AD3336-5441-4C7B-A867-4382AA0B3AB2}">
      <dgm:prSet/>
      <dgm:spPr/>
      <dgm:t>
        <a:bodyPr/>
        <a:lstStyle/>
        <a:p>
          <a:endParaRPr lang="en-US" b="1"/>
        </a:p>
      </dgm:t>
    </dgm:pt>
    <dgm:pt modelId="{B20BAC73-78FF-4488-B313-BADB33623EE4}" type="sibTrans" cxnId="{C9AD3336-5441-4C7B-A867-4382AA0B3AB2}">
      <dgm:prSet/>
      <dgm:spPr/>
      <dgm:t>
        <a:bodyPr/>
        <a:lstStyle/>
        <a:p>
          <a:endParaRPr lang="en-US" b="1"/>
        </a:p>
      </dgm:t>
    </dgm:pt>
    <dgm:pt modelId="{2A47496A-C2DD-4AAA-AC62-E231DB24B1F1}">
      <dgm:prSet phldrT="[Text]" custT="1"/>
      <dgm:spPr/>
      <dgm:t>
        <a:bodyPr/>
        <a:lstStyle/>
        <a:p>
          <a:r>
            <a:rPr lang="en-US" sz="1700" b="1" dirty="0"/>
            <a:t>Conduct Evaluability Assessment</a:t>
          </a:r>
        </a:p>
      </dgm:t>
    </dgm:pt>
    <dgm:pt modelId="{4B1D358D-2468-46A7-B0F1-F678FBAF77EF}" type="parTrans" cxnId="{DD036DFB-7EFF-4593-9D50-E787CD043C9A}">
      <dgm:prSet/>
      <dgm:spPr/>
      <dgm:t>
        <a:bodyPr/>
        <a:lstStyle/>
        <a:p>
          <a:endParaRPr lang="en-US" b="1"/>
        </a:p>
      </dgm:t>
    </dgm:pt>
    <dgm:pt modelId="{9F946525-FB6B-41AC-9127-A0F613BFDDE3}" type="sibTrans" cxnId="{DD036DFB-7EFF-4593-9D50-E787CD043C9A}">
      <dgm:prSet/>
      <dgm:spPr/>
      <dgm:t>
        <a:bodyPr/>
        <a:lstStyle/>
        <a:p>
          <a:endParaRPr lang="en-US" b="1"/>
        </a:p>
      </dgm:t>
    </dgm:pt>
    <dgm:pt modelId="{5065D851-349E-4D2B-BEAC-F2C52214F049}">
      <dgm:prSet phldrT="[Text]" custT="1"/>
      <dgm:spPr/>
      <dgm:t>
        <a:bodyPr/>
        <a:lstStyle/>
        <a:p>
          <a:r>
            <a:rPr lang="en-US" sz="1700" b="1" dirty="0"/>
            <a:t>Choose an Evaluation Design</a:t>
          </a:r>
        </a:p>
      </dgm:t>
    </dgm:pt>
    <dgm:pt modelId="{8C28AEFE-0573-459D-B3E7-966870C8C6B8}" type="parTrans" cxnId="{2350F378-E584-4A72-9D82-8410B753A413}">
      <dgm:prSet/>
      <dgm:spPr/>
      <dgm:t>
        <a:bodyPr/>
        <a:lstStyle/>
        <a:p>
          <a:endParaRPr lang="en-US"/>
        </a:p>
      </dgm:t>
    </dgm:pt>
    <dgm:pt modelId="{18AF13A5-FED4-44B2-8E6F-5BB0F412C75F}" type="sibTrans" cxnId="{2350F378-E584-4A72-9D82-8410B753A413}">
      <dgm:prSet/>
      <dgm:spPr/>
      <dgm:t>
        <a:bodyPr/>
        <a:lstStyle/>
        <a:p>
          <a:endParaRPr lang="en-US"/>
        </a:p>
      </dgm:t>
    </dgm:pt>
    <dgm:pt modelId="{4DEFB2DB-476B-4F89-9333-D905FEC3D427}">
      <dgm:prSet phldrT="[Text]" custT="1"/>
      <dgm:spPr>
        <a:solidFill>
          <a:srgbClr val="8F198A"/>
        </a:solidFill>
      </dgm:spPr>
      <dgm:t>
        <a:bodyPr/>
        <a:lstStyle/>
        <a:p>
          <a:r>
            <a:rPr lang="en-US" sz="1700" b="1" dirty="0"/>
            <a:t>Create a Logic Model</a:t>
          </a:r>
        </a:p>
      </dgm:t>
    </dgm:pt>
    <dgm:pt modelId="{35ECB5FB-2328-43D4-89BB-919AADA79F54}" type="parTrans" cxnId="{B132984D-96A4-4C8E-9435-C7B7FD6D0CD1}">
      <dgm:prSet/>
      <dgm:spPr/>
      <dgm:t>
        <a:bodyPr/>
        <a:lstStyle/>
        <a:p>
          <a:endParaRPr lang="en-US"/>
        </a:p>
      </dgm:t>
    </dgm:pt>
    <dgm:pt modelId="{4380C12C-6FC8-4CF0-BAF8-89D64A0F74C0}" type="sibTrans" cxnId="{B132984D-96A4-4C8E-9435-C7B7FD6D0CD1}">
      <dgm:prSet/>
      <dgm:spPr/>
      <dgm:t>
        <a:bodyPr/>
        <a:lstStyle/>
        <a:p>
          <a:endParaRPr lang="en-US"/>
        </a:p>
      </dgm:t>
    </dgm:pt>
    <dgm:pt modelId="{C7374E15-9C21-4056-81BB-4A2B1057E1D0}" type="pres">
      <dgm:prSet presAssocID="{099075F7-FE10-43AB-9608-533FD89E1668}" presName="Name0" presStyleCnt="0">
        <dgm:presLayoutVars>
          <dgm:dir/>
          <dgm:animLvl val="lvl"/>
          <dgm:resizeHandles val="exact"/>
        </dgm:presLayoutVars>
      </dgm:prSet>
      <dgm:spPr/>
    </dgm:pt>
    <dgm:pt modelId="{B6325609-4669-4F3C-8948-362F6ABCAF83}" type="pres">
      <dgm:prSet presAssocID="{8ED86B0B-A982-4E4F-8A1A-03109BC3C69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643BDFB-70F6-4FB9-ADAD-8FFFCE37BEDE}" type="pres">
      <dgm:prSet presAssocID="{B20BAC73-78FF-4488-B313-BADB33623EE4}" presName="parTxOnlySpace" presStyleCnt="0"/>
      <dgm:spPr/>
    </dgm:pt>
    <dgm:pt modelId="{39B61BEB-187B-406F-AA9C-26713DC0D221}" type="pres">
      <dgm:prSet presAssocID="{2A47496A-C2DD-4AAA-AC62-E231DB24B1F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20F6BB-7096-44E9-B717-80091EC0C8AC}" type="pres">
      <dgm:prSet presAssocID="{9F946525-FB6B-41AC-9127-A0F613BFDDE3}" presName="parTxOnlySpace" presStyleCnt="0"/>
      <dgm:spPr/>
    </dgm:pt>
    <dgm:pt modelId="{9B0A0779-26CF-4BDE-993D-C00EF5B67019}" type="pres">
      <dgm:prSet presAssocID="{4DEFB2DB-476B-4F89-9333-D905FEC3D42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C646AD6-3F7C-4CCC-8A57-1C1E31B28266}" type="pres">
      <dgm:prSet presAssocID="{4380C12C-6FC8-4CF0-BAF8-89D64A0F74C0}" presName="parTxOnlySpace" presStyleCnt="0"/>
      <dgm:spPr/>
    </dgm:pt>
    <dgm:pt modelId="{7C6E51ED-C463-4207-BC7D-325C0CB3457F}" type="pres">
      <dgm:prSet presAssocID="{5065D851-349E-4D2B-BEAC-F2C52214F04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F1F5724-9535-47DB-AE7D-011BB92FF478}" type="presOf" srcId="{2A47496A-C2DD-4AAA-AC62-E231DB24B1F1}" destId="{39B61BEB-187B-406F-AA9C-26713DC0D221}" srcOrd="0" destOrd="0" presId="urn:microsoft.com/office/officeart/2005/8/layout/chevron1"/>
    <dgm:cxn modelId="{011F212C-518F-484D-A669-089FD92EE04D}" type="presOf" srcId="{4DEFB2DB-476B-4F89-9333-D905FEC3D427}" destId="{9B0A0779-26CF-4BDE-993D-C00EF5B67019}" srcOrd="0" destOrd="0" presId="urn:microsoft.com/office/officeart/2005/8/layout/chevron1"/>
    <dgm:cxn modelId="{C9AD3336-5441-4C7B-A867-4382AA0B3AB2}" srcId="{099075F7-FE10-43AB-9608-533FD89E1668}" destId="{8ED86B0B-A982-4E4F-8A1A-03109BC3C69A}" srcOrd="0" destOrd="0" parTransId="{74513BA0-5C92-4DF4-B94D-C044AE213DC4}" sibTransId="{B20BAC73-78FF-4488-B313-BADB33623EE4}"/>
    <dgm:cxn modelId="{ED475969-8896-475C-91C3-0EC9E034FF46}" type="presOf" srcId="{099075F7-FE10-43AB-9608-533FD89E1668}" destId="{C7374E15-9C21-4056-81BB-4A2B1057E1D0}" srcOrd="0" destOrd="0" presId="urn:microsoft.com/office/officeart/2005/8/layout/chevron1"/>
    <dgm:cxn modelId="{B3E27A4B-70CE-4367-89AE-6EAF9C1623B7}" type="presOf" srcId="{5065D851-349E-4D2B-BEAC-F2C52214F049}" destId="{7C6E51ED-C463-4207-BC7D-325C0CB3457F}" srcOrd="0" destOrd="0" presId="urn:microsoft.com/office/officeart/2005/8/layout/chevron1"/>
    <dgm:cxn modelId="{B132984D-96A4-4C8E-9435-C7B7FD6D0CD1}" srcId="{099075F7-FE10-43AB-9608-533FD89E1668}" destId="{4DEFB2DB-476B-4F89-9333-D905FEC3D427}" srcOrd="2" destOrd="0" parTransId="{35ECB5FB-2328-43D4-89BB-919AADA79F54}" sibTransId="{4380C12C-6FC8-4CF0-BAF8-89D64A0F74C0}"/>
    <dgm:cxn modelId="{2350F378-E584-4A72-9D82-8410B753A413}" srcId="{099075F7-FE10-43AB-9608-533FD89E1668}" destId="{5065D851-349E-4D2B-BEAC-F2C52214F049}" srcOrd="3" destOrd="0" parTransId="{8C28AEFE-0573-459D-B3E7-966870C8C6B8}" sibTransId="{18AF13A5-FED4-44B2-8E6F-5BB0F412C75F}"/>
    <dgm:cxn modelId="{49A4AC8F-6067-4E0E-A1A5-37485CA6E632}" type="presOf" srcId="{8ED86B0B-A982-4E4F-8A1A-03109BC3C69A}" destId="{B6325609-4669-4F3C-8948-362F6ABCAF83}" srcOrd="0" destOrd="0" presId="urn:microsoft.com/office/officeart/2005/8/layout/chevron1"/>
    <dgm:cxn modelId="{DD036DFB-7EFF-4593-9D50-E787CD043C9A}" srcId="{099075F7-FE10-43AB-9608-533FD89E1668}" destId="{2A47496A-C2DD-4AAA-AC62-E231DB24B1F1}" srcOrd="1" destOrd="0" parTransId="{4B1D358D-2468-46A7-B0F1-F678FBAF77EF}" sibTransId="{9F946525-FB6B-41AC-9127-A0F613BFDDE3}"/>
    <dgm:cxn modelId="{CF7A526B-0BFB-4408-9DBB-D2D7486C1870}" type="presParOf" srcId="{C7374E15-9C21-4056-81BB-4A2B1057E1D0}" destId="{B6325609-4669-4F3C-8948-362F6ABCAF83}" srcOrd="0" destOrd="0" presId="urn:microsoft.com/office/officeart/2005/8/layout/chevron1"/>
    <dgm:cxn modelId="{B64A3BF9-3375-4346-B2FD-42E1902A9516}" type="presParOf" srcId="{C7374E15-9C21-4056-81BB-4A2B1057E1D0}" destId="{C643BDFB-70F6-4FB9-ADAD-8FFFCE37BEDE}" srcOrd="1" destOrd="0" presId="urn:microsoft.com/office/officeart/2005/8/layout/chevron1"/>
    <dgm:cxn modelId="{3748DCF3-1097-42D1-B4C4-AAB5BE7328FB}" type="presParOf" srcId="{C7374E15-9C21-4056-81BB-4A2B1057E1D0}" destId="{39B61BEB-187B-406F-AA9C-26713DC0D221}" srcOrd="2" destOrd="0" presId="urn:microsoft.com/office/officeart/2005/8/layout/chevron1"/>
    <dgm:cxn modelId="{40DD2D3E-6E3C-403C-A0CD-957815E3EA0F}" type="presParOf" srcId="{C7374E15-9C21-4056-81BB-4A2B1057E1D0}" destId="{2620F6BB-7096-44E9-B717-80091EC0C8AC}" srcOrd="3" destOrd="0" presId="urn:microsoft.com/office/officeart/2005/8/layout/chevron1"/>
    <dgm:cxn modelId="{D757270D-FC6E-4F60-84E9-966B087DF0DA}" type="presParOf" srcId="{C7374E15-9C21-4056-81BB-4A2B1057E1D0}" destId="{9B0A0779-26CF-4BDE-993D-C00EF5B67019}" srcOrd="4" destOrd="0" presId="urn:microsoft.com/office/officeart/2005/8/layout/chevron1"/>
    <dgm:cxn modelId="{913E11D4-AE4D-47F1-AC25-ECE90CCDCF5A}" type="presParOf" srcId="{C7374E15-9C21-4056-81BB-4A2B1057E1D0}" destId="{1C646AD6-3F7C-4CCC-8A57-1C1E31B28266}" srcOrd="5" destOrd="0" presId="urn:microsoft.com/office/officeart/2005/8/layout/chevron1"/>
    <dgm:cxn modelId="{453447E2-2570-49E1-99CF-C61B043F024D}" type="presParOf" srcId="{C7374E15-9C21-4056-81BB-4A2B1057E1D0}" destId="{7C6E51ED-C463-4207-BC7D-325C0CB3457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25609-4669-4F3C-8948-362F6ABCAF83}">
      <dsp:nvSpPr>
        <dsp:cNvPr id="0" name=""/>
        <dsp:cNvSpPr/>
      </dsp:nvSpPr>
      <dsp:spPr>
        <a:xfrm>
          <a:off x="3949" y="1501945"/>
          <a:ext cx="2299310" cy="91972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Develop Learning Goals</a:t>
          </a:r>
        </a:p>
      </dsp:txBody>
      <dsp:txXfrm>
        <a:off x="463811" y="1501945"/>
        <a:ext cx="1379586" cy="919724"/>
      </dsp:txXfrm>
    </dsp:sp>
    <dsp:sp modelId="{39B61BEB-187B-406F-AA9C-26713DC0D221}">
      <dsp:nvSpPr>
        <dsp:cNvPr id="0" name=""/>
        <dsp:cNvSpPr/>
      </dsp:nvSpPr>
      <dsp:spPr>
        <a:xfrm>
          <a:off x="2073329" y="1501945"/>
          <a:ext cx="2299310" cy="919724"/>
        </a:xfrm>
        <a:prstGeom prst="chevron">
          <a:avLst/>
        </a:prstGeom>
        <a:solidFill>
          <a:schemeClr val="accent5">
            <a:hueOff val="-2983406"/>
            <a:satOff val="14863"/>
            <a:lumOff val="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Conduct Evaluability Assessment</a:t>
          </a:r>
        </a:p>
      </dsp:txBody>
      <dsp:txXfrm>
        <a:off x="2533191" y="1501945"/>
        <a:ext cx="1379586" cy="919724"/>
      </dsp:txXfrm>
    </dsp:sp>
    <dsp:sp modelId="{9B0A0779-26CF-4BDE-993D-C00EF5B67019}">
      <dsp:nvSpPr>
        <dsp:cNvPr id="0" name=""/>
        <dsp:cNvSpPr/>
      </dsp:nvSpPr>
      <dsp:spPr>
        <a:xfrm>
          <a:off x="4142709" y="1501945"/>
          <a:ext cx="2299310" cy="919724"/>
        </a:xfrm>
        <a:prstGeom prst="chevron">
          <a:avLst/>
        </a:prstGeom>
        <a:solidFill>
          <a:srgbClr val="8F19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Create a Logic Model</a:t>
          </a:r>
        </a:p>
      </dsp:txBody>
      <dsp:txXfrm>
        <a:off x="4602571" y="1501945"/>
        <a:ext cx="1379586" cy="919724"/>
      </dsp:txXfrm>
    </dsp:sp>
    <dsp:sp modelId="{7C6E51ED-C463-4207-BC7D-325C0CB3457F}">
      <dsp:nvSpPr>
        <dsp:cNvPr id="0" name=""/>
        <dsp:cNvSpPr/>
      </dsp:nvSpPr>
      <dsp:spPr>
        <a:xfrm>
          <a:off x="6212089" y="1501945"/>
          <a:ext cx="2299310" cy="919724"/>
        </a:xfrm>
        <a:prstGeom prst="chevron">
          <a:avLst/>
        </a:prstGeom>
        <a:solidFill>
          <a:schemeClr val="accent5">
            <a:hueOff val="-8950217"/>
            <a:satOff val="44589"/>
            <a:lumOff val="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Choose an Evaluation Design</a:t>
          </a:r>
        </a:p>
      </dsp:txBody>
      <dsp:txXfrm>
        <a:off x="6671951" y="1501945"/>
        <a:ext cx="1379586" cy="919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7"/>
          </a:xfrm>
          <a:prstGeom prst="rect">
            <a:avLst/>
          </a:prstGeom>
        </p:spPr>
        <p:txBody>
          <a:bodyPr vert="horz" lIns="92297" tIns="46148" rIns="92297" bIns="4614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40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2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3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01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25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0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26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08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7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1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6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97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8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2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6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36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8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5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6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90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3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297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5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5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53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67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014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295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69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2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4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4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72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9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valhub.workforcegps.org/resources/2018/09/07/19/53/Evaluation-Design-Assessment-Too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valhub.workforcegps.org/resources/2018/09/07/19/53/Evaluation-Design-Assessment-Tool" TargetMode="External"/><Relationship Id="rId7" Type="http://schemas.openxmlformats.org/officeDocument/2006/relationships/hyperlink" Target="https://clear.dol.gov/sites/default/files/ResearchSynthesis_Reemploy_Sup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lear.dol.gov/synthesis-report/reemployment-synthesis" TargetMode="External"/><Relationship Id="rId5" Type="http://schemas.openxmlformats.org/officeDocument/2006/relationships/hyperlink" Target="https://clear.dol.gov/" TargetMode="External"/><Relationship Id="rId4" Type="http://schemas.openxmlformats.org/officeDocument/2006/relationships/hyperlink" Target="https://evalhub.workforcegps.org/sitecore/content/global/resources/2015/05/07/11/07/Fully_Articulating_Your_Vision_Using_Logic_Models_to_Support_Innovation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program evaluation?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223A32-B5E8-427B-B4D0-1D064EC6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evaluation is…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EAFA4-02AB-4386-BD9C-5662AAE96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“…the systematic collection of information about the activities, characteristics, and outcomes of programs to make judgments about the program, improve program effectiveness, and/or inform decisions about future program development.”</a:t>
            </a:r>
          </a:p>
          <a:p>
            <a:pPr marL="0" indent="0">
              <a:buNone/>
            </a:pPr>
            <a:r>
              <a:rPr lang="en-US" dirty="0"/>
              <a:t>				~ Michael </a:t>
            </a:r>
            <a:r>
              <a:rPr lang="en-US"/>
              <a:t>Quinn Patton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/>
              <a:t>	</a:t>
            </a:r>
            <a:r>
              <a:rPr lang="en-US" sz="2000"/>
              <a:t>Former President, American Evaluation Association (AEA)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B36A3-B7D1-4A0C-8484-36E325CD08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08EB0-2618-44FF-B883-1F4A11F5B08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21080" y="5793740"/>
            <a:ext cx="6724650" cy="355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Patton, MQ (1997). Utilization-focused evaluation: The new century text. 3rd ed. Thousand Oaks, CA: Sage.</a:t>
            </a:r>
          </a:p>
        </p:txBody>
      </p:sp>
    </p:spTree>
    <p:extLst>
      <p:ext uri="{BB962C8B-B14F-4D97-AF65-F5344CB8AC3E}">
        <p14:creationId xmlns:p14="http://schemas.microsoft.com/office/powerpoint/2010/main" val="419923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conduct evaluations?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Evaluations can help you understand how:</a:t>
            </a:r>
          </a:p>
          <a:p>
            <a:pPr lvl="1"/>
            <a:r>
              <a:rPr lang="en-US" sz="2800" dirty="0"/>
              <a:t>Program implementation and services vary within your state across local service delivery areas.</a:t>
            </a:r>
          </a:p>
          <a:p>
            <a:pPr lvl="1"/>
            <a:r>
              <a:rPr lang="en-US" sz="2800" dirty="0"/>
              <a:t>Services, activities or other program aspects meet UI claimant needs.</a:t>
            </a:r>
          </a:p>
          <a:p>
            <a:pPr lvl="1"/>
            <a:r>
              <a:rPr lang="en-US" sz="2800" dirty="0"/>
              <a:t>Program components may be strengthened or improved.</a:t>
            </a:r>
          </a:p>
          <a:p>
            <a:pPr lvl="1"/>
            <a:r>
              <a:rPr lang="en-US" sz="2800" dirty="0"/>
              <a:t>Programs influence UI claimant outcomes over time.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Planning 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138851"/>
              </p:ext>
            </p:extLst>
          </p:nvPr>
        </p:nvGraphicFramePr>
        <p:xfrm>
          <a:off x="342900" y="1333500"/>
          <a:ext cx="8515350" cy="392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4179569" y="2007869"/>
            <a:ext cx="457200" cy="4023360"/>
          </a:xfrm>
          <a:prstGeom prst="rightBrace">
            <a:avLst>
              <a:gd name="adj1" fmla="val 55391"/>
              <a:gd name="adj2" fmla="val 50000"/>
            </a:avLst>
          </a:prstGeom>
          <a:ln w="38100">
            <a:solidFill>
              <a:srgbClr val="8F1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05085" y="4438650"/>
            <a:ext cx="360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F198A"/>
                </a:solidFill>
              </a:rPr>
              <a:t>Tools to Move from Learning Goals to Specific Evaluations</a:t>
            </a:r>
          </a:p>
        </p:txBody>
      </p:sp>
    </p:spTree>
    <p:extLst>
      <p:ext uri="{BB962C8B-B14F-4D97-AF65-F5344CB8AC3E}">
        <p14:creationId xmlns:p14="http://schemas.microsoft.com/office/powerpoint/2010/main" val="95508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Learning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Learning Goals?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Areas that your team would like to learn more about and will guide evaluation efforts</a:t>
            </a:r>
          </a:p>
          <a:p>
            <a:pPr lvl="1"/>
            <a:r>
              <a:rPr lang="en-US" dirty="0"/>
              <a:t>Begin to inform your research questions</a:t>
            </a:r>
          </a:p>
          <a:p>
            <a:r>
              <a:rPr lang="en-US" dirty="0"/>
              <a:t>Examples include:</a:t>
            </a:r>
          </a:p>
          <a:p>
            <a:pPr lvl="1"/>
            <a:r>
              <a:rPr lang="en-US" dirty="0"/>
              <a:t>Is our RESEA program achieving its goals?</a:t>
            </a:r>
          </a:p>
          <a:p>
            <a:pPr lvl="1"/>
            <a:r>
              <a:rPr lang="en-US" dirty="0"/>
              <a:t>What combination of services best improve claimant outcomes?</a:t>
            </a:r>
          </a:p>
          <a:p>
            <a:pPr lvl="1"/>
            <a:r>
              <a:rPr lang="en-US" dirty="0"/>
              <a:t>Do our program’s short-term achievements last over time?</a:t>
            </a:r>
          </a:p>
          <a:p>
            <a:pPr lvl="1"/>
            <a:r>
              <a:rPr lang="en-US" dirty="0"/>
              <a:t>Can our profiling model better identify claimants who are most likely to benefit from RESEA?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0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identify learning goals?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Ask yourself:</a:t>
            </a:r>
          </a:p>
          <a:p>
            <a:pPr lvl="1"/>
            <a:r>
              <a:rPr lang="en-US" dirty="0"/>
              <a:t>What problems are we trying to address?</a:t>
            </a:r>
          </a:p>
          <a:p>
            <a:pPr lvl="1"/>
            <a:r>
              <a:rPr lang="en-US" dirty="0"/>
              <a:t>What do we need to know in order to address the problem?</a:t>
            </a:r>
          </a:p>
          <a:p>
            <a:r>
              <a:rPr lang="en-US" dirty="0"/>
              <a:t>Engage key stakeholders</a:t>
            </a:r>
          </a:p>
          <a:p>
            <a:pPr lvl="1"/>
            <a:r>
              <a:rPr lang="en-US" dirty="0"/>
              <a:t>State leadership</a:t>
            </a:r>
          </a:p>
          <a:p>
            <a:pPr lvl="1"/>
            <a:r>
              <a:rPr lang="en-US" dirty="0"/>
              <a:t>Agency staff (program, research, technology)</a:t>
            </a:r>
          </a:p>
          <a:p>
            <a:pPr lvl="1"/>
            <a:r>
              <a:rPr lang="en-US" dirty="0"/>
              <a:t>Local workforce/American Job Center leadership</a:t>
            </a:r>
          </a:p>
          <a:p>
            <a:pPr lvl="1"/>
            <a:r>
              <a:rPr lang="en-US" dirty="0"/>
              <a:t>Frontline staff</a:t>
            </a:r>
          </a:p>
          <a:p>
            <a:pPr lvl="1"/>
            <a:r>
              <a:rPr lang="en-US" dirty="0"/>
              <a:t>Research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4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Evaluability Assessments </a:t>
            </a:r>
            <a:br>
              <a:rPr lang="en-US" sz="4000" dirty="0"/>
            </a:br>
            <a:r>
              <a:rPr lang="en-US" sz="4000" dirty="0"/>
              <a:t>and </a:t>
            </a:r>
            <a:br>
              <a:rPr lang="en-US" sz="4000" dirty="0"/>
            </a:br>
            <a:r>
              <a:rPr lang="en-US" sz="4000" dirty="0"/>
              <a:t>Logic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/>
              <a:t>Tools to Move from Learning Goals to Specific Evaluations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2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Evaluability assessments will help you identify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4"/>
            <a:ext cx="7955280" cy="4753015"/>
          </a:xfrm>
        </p:spPr>
        <p:txBody>
          <a:bodyPr>
            <a:normAutofit/>
          </a:bodyPr>
          <a:lstStyle/>
          <a:p>
            <a:r>
              <a:rPr lang="en-US" dirty="0"/>
              <a:t>All program activities and goals (using the logic model as a guide);</a:t>
            </a:r>
          </a:p>
          <a:p>
            <a:r>
              <a:rPr lang="en-US" dirty="0"/>
              <a:t>The focus of the evaluation, including components to be tested and populations of interest;</a:t>
            </a:r>
          </a:p>
          <a:p>
            <a:r>
              <a:rPr lang="en-US" dirty="0"/>
              <a:t>Potential strengths and challenges in executing the evaluation; and</a:t>
            </a:r>
          </a:p>
          <a:p>
            <a:r>
              <a:rPr lang="en-US" dirty="0"/>
              <a:t>Intended uses of the evaluation findings.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Evaluability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650" y="5917376"/>
            <a:ext cx="751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Evaluation Design and Assessment Tool, IMPAQ international, </a:t>
            </a:r>
            <a:r>
              <a:rPr lang="en-US" sz="1200" dirty="0">
                <a:hlinkClick r:id="rId3"/>
              </a:rPr>
              <a:t>https://evalhub.workforcegps.org/resources/2018/09/07/19/53/Evaluation-Design-Assessment-Tool</a:t>
            </a:r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" t="92" r="2869" b="24339"/>
          <a:stretch/>
        </p:blipFill>
        <p:spPr bwMode="auto">
          <a:xfrm>
            <a:off x="-9525" y="1419225"/>
            <a:ext cx="9157201" cy="45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57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May 2, 2019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evaluation help my state and where do we start?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RESEA Evaluation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use evaluability assessment results?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Refine broad learning goals</a:t>
            </a:r>
          </a:p>
          <a:p>
            <a:r>
              <a:rPr lang="en-US" dirty="0"/>
              <a:t>Create specific evaluation research questions</a:t>
            </a:r>
          </a:p>
          <a:p>
            <a:pPr lvl="1"/>
            <a:r>
              <a:rPr lang="en-US" sz="2200" dirty="0"/>
              <a:t>Components</a:t>
            </a:r>
          </a:p>
          <a:p>
            <a:pPr lvl="1"/>
            <a:r>
              <a:rPr lang="en-US" sz="2200" dirty="0"/>
              <a:t>Population of interest</a:t>
            </a:r>
            <a:endParaRPr lang="en-US" sz="2200" strike="sngStrike" dirty="0"/>
          </a:p>
          <a:p>
            <a:pPr lvl="1"/>
            <a:r>
              <a:rPr lang="en-US" sz="2200" dirty="0"/>
              <a:t>Outcomes of interest</a:t>
            </a:r>
          </a:p>
          <a:p>
            <a:pPr lvl="1"/>
            <a:r>
              <a:rPr lang="en-US" sz="2200" dirty="0"/>
              <a:t>Data you will use to measure outcomes</a:t>
            </a:r>
            <a:endParaRPr lang="en-US" sz="2200" strike="sngStrike" dirty="0"/>
          </a:p>
          <a:p>
            <a:r>
              <a:rPr lang="en-US" dirty="0"/>
              <a:t>Identify and develop solutions for challenges to successful evaluation completion:</a:t>
            </a:r>
          </a:p>
          <a:p>
            <a:pPr lvl="1"/>
            <a:r>
              <a:rPr lang="en-US" dirty="0"/>
              <a:t>Address data availability and quality issues</a:t>
            </a:r>
          </a:p>
          <a:p>
            <a:pPr lvl="1"/>
            <a:r>
              <a:rPr lang="en-US" dirty="0"/>
              <a:t>Create evaluation procedures and plan to train staff</a:t>
            </a:r>
          </a:p>
          <a:p>
            <a:pPr lvl="1"/>
            <a:r>
              <a:rPr lang="en-US" dirty="0"/>
              <a:t>Request IT resources as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05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Simplified RESEA Logic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00050" y="1655763"/>
            <a:ext cx="8176758" cy="4480560"/>
            <a:chOff x="400050" y="1655763"/>
            <a:chExt cx="8176758" cy="4480560"/>
          </a:xfrm>
        </p:grpSpPr>
        <p:sp>
          <p:nvSpPr>
            <p:cNvPr id="5" name="Freeform 4"/>
            <p:cNvSpPr/>
            <p:nvPr/>
          </p:nvSpPr>
          <p:spPr>
            <a:xfrm>
              <a:off x="6839448" y="1655763"/>
              <a:ext cx="1737360" cy="4480560"/>
            </a:xfrm>
            <a:custGeom>
              <a:avLst/>
              <a:gdLst>
                <a:gd name="connsiteX0" fmla="*/ 0 w 1639705"/>
                <a:gd name="connsiteY0" fmla="*/ 163971 h 4406900"/>
                <a:gd name="connsiteX1" fmla="*/ 163971 w 1639705"/>
                <a:gd name="connsiteY1" fmla="*/ 0 h 4406900"/>
                <a:gd name="connsiteX2" fmla="*/ 1475735 w 1639705"/>
                <a:gd name="connsiteY2" fmla="*/ 0 h 4406900"/>
                <a:gd name="connsiteX3" fmla="*/ 1639706 w 1639705"/>
                <a:gd name="connsiteY3" fmla="*/ 163971 h 4406900"/>
                <a:gd name="connsiteX4" fmla="*/ 1639705 w 1639705"/>
                <a:gd name="connsiteY4" fmla="*/ 4242930 h 4406900"/>
                <a:gd name="connsiteX5" fmla="*/ 1475734 w 1639705"/>
                <a:gd name="connsiteY5" fmla="*/ 4406901 h 4406900"/>
                <a:gd name="connsiteX6" fmla="*/ 163971 w 1639705"/>
                <a:gd name="connsiteY6" fmla="*/ 4406900 h 4406900"/>
                <a:gd name="connsiteX7" fmla="*/ 0 w 1639705"/>
                <a:gd name="connsiteY7" fmla="*/ 4242929 h 4406900"/>
                <a:gd name="connsiteX8" fmla="*/ 0 w 1639705"/>
                <a:gd name="connsiteY8" fmla="*/ 163971 h 440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9705" h="4406900">
                  <a:moveTo>
                    <a:pt x="0" y="163971"/>
                  </a:moveTo>
                  <a:cubicBezTo>
                    <a:pt x="0" y="73412"/>
                    <a:pt x="73412" y="0"/>
                    <a:pt x="163971" y="0"/>
                  </a:cubicBezTo>
                  <a:lnTo>
                    <a:pt x="1475735" y="0"/>
                  </a:lnTo>
                  <a:cubicBezTo>
                    <a:pt x="1566294" y="0"/>
                    <a:pt x="1639706" y="73412"/>
                    <a:pt x="1639706" y="163971"/>
                  </a:cubicBezTo>
                  <a:cubicBezTo>
                    <a:pt x="1639706" y="1523624"/>
                    <a:pt x="1639705" y="2883277"/>
                    <a:pt x="1639705" y="4242930"/>
                  </a:cubicBezTo>
                  <a:cubicBezTo>
                    <a:pt x="1639705" y="4333489"/>
                    <a:pt x="1566293" y="4406901"/>
                    <a:pt x="1475734" y="4406901"/>
                  </a:cubicBezTo>
                  <a:lnTo>
                    <a:pt x="163971" y="4406900"/>
                  </a:lnTo>
                  <a:cubicBezTo>
                    <a:pt x="73412" y="4406900"/>
                    <a:pt x="0" y="4333488"/>
                    <a:pt x="0" y="4242929"/>
                  </a:cubicBezTo>
                  <a:lnTo>
                    <a:pt x="0" y="163971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3155950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Outcomes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808552" y="1655763"/>
              <a:ext cx="1554480" cy="4480560"/>
            </a:xfrm>
            <a:custGeom>
              <a:avLst/>
              <a:gdLst>
                <a:gd name="connsiteX0" fmla="*/ 0 w 1476367"/>
                <a:gd name="connsiteY0" fmla="*/ 147637 h 4406900"/>
                <a:gd name="connsiteX1" fmla="*/ 147637 w 1476367"/>
                <a:gd name="connsiteY1" fmla="*/ 0 h 4406900"/>
                <a:gd name="connsiteX2" fmla="*/ 1328730 w 1476367"/>
                <a:gd name="connsiteY2" fmla="*/ 0 h 4406900"/>
                <a:gd name="connsiteX3" fmla="*/ 1476367 w 1476367"/>
                <a:gd name="connsiteY3" fmla="*/ 147637 h 4406900"/>
                <a:gd name="connsiteX4" fmla="*/ 1476367 w 1476367"/>
                <a:gd name="connsiteY4" fmla="*/ 4259263 h 4406900"/>
                <a:gd name="connsiteX5" fmla="*/ 1328730 w 1476367"/>
                <a:gd name="connsiteY5" fmla="*/ 4406900 h 4406900"/>
                <a:gd name="connsiteX6" fmla="*/ 147637 w 1476367"/>
                <a:gd name="connsiteY6" fmla="*/ 4406900 h 4406900"/>
                <a:gd name="connsiteX7" fmla="*/ 0 w 1476367"/>
                <a:gd name="connsiteY7" fmla="*/ 4259263 h 4406900"/>
                <a:gd name="connsiteX8" fmla="*/ 0 w 1476367"/>
                <a:gd name="connsiteY8" fmla="*/ 147637 h 440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6367" h="4406900">
                  <a:moveTo>
                    <a:pt x="0" y="147637"/>
                  </a:moveTo>
                  <a:cubicBezTo>
                    <a:pt x="0" y="66099"/>
                    <a:pt x="66099" y="0"/>
                    <a:pt x="147637" y="0"/>
                  </a:cubicBezTo>
                  <a:lnTo>
                    <a:pt x="1328730" y="0"/>
                  </a:lnTo>
                  <a:cubicBezTo>
                    <a:pt x="1410268" y="0"/>
                    <a:pt x="1476367" y="66099"/>
                    <a:pt x="1476367" y="147637"/>
                  </a:cubicBezTo>
                  <a:lnTo>
                    <a:pt x="1476367" y="4259263"/>
                  </a:lnTo>
                  <a:cubicBezTo>
                    <a:pt x="1476367" y="4340801"/>
                    <a:pt x="1410268" y="4406900"/>
                    <a:pt x="1328730" y="4406900"/>
                  </a:cubicBezTo>
                  <a:lnTo>
                    <a:pt x="147637" y="4406900"/>
                  </a:lnTo>
                  <a:cubicBezTo>
                    <a:pt x="66099" y="4406900"/>
                    <a:pt x="0" y="4340801"/>
                    <a:pt x="0" y="4259263"/>
                  </a:cubicBezTo>
                  <a:lnTo>
                    <a:pt x="0" y="147637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3163062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Outputs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512861" y="1655763"/>
              <a:ext cx="1828800" cy="4480560"/>
            </a:xfrm>
            <a:custGeom>
              <a:avLst/>
              <a:gdLst>
                <a:gd name="connsiteX0" fmla="*/ 0 w 1275012"/>
                <a:gd name="connsiteY0" fmla="*/ 127501 h 4406900"/>
                <a:gd name="connsiteX1" fmla="*/ 127501 w 1275012"/>
                <a:gd name="connsiteY1" fmla="*/ 0 h 4406900"/>
                <a:gd name="connsiteX2" fmla="*/ 1147511 w 1275012"/>
                <a:gd name="connsiteY2" fmla="*/ 0 h 4406900"/>
                <a:gd name="connsiteX3" fmla="*/ 1275012 w 1275012"/>
                <a:gd name="connsiteY3" fmla="*/ 127501 h 4406900"/>
                <a:gd name="connsiteX4" fmla="*/ 1275012 w 1275012"/>
                <a:gd name="connsiteY4" fmla="*/ 4279399 h 4406900"/>
                <a:gd name="connsiteX5" fmla="*/ 1147511 w 1275012"/>
                <a:gd name="connsiteY5" fmla="*/ 4406900 h 4406900"/>
                <a:gd name="connsiteX6" fmla="*/ 127501 w 1275012"/>
                <a:gd name="connsiteY6" fmla="*/ 4406900 h 4406900"/>
                <a:gd name="connsiteX7" fmla="*/ 0 w 1275012"/>
                <a:gd name="connsiteY7" fmla="*/ 4279399 h 4406900"/>
                <a:gd name="connsiteX8" fmla="*/ 0 w 1275012"/>
                <a:gd name="connsiteY8" fmla="*/ 127501 h 440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5012" h="4406900">
                  <a:moveTo>
                    <a:pt x="0" y="127501"/>
                  </a:moveTo>
                  <a:cubicBezTo>
                    <a:pt x="0" y="57084"/>
                    <a:pt x="57084" y="0"/>
                    <a:pt x="127501" y="0"/>
                  </a:cubicBezTo>
                  <a:lnTo>
                    <a:pt x="1147511" y="0"/>
                  </a:lnTo>
                  <a:cubicBezTo>
                    <a:pt x="1217928" y="0"/>
                    <a:pt x="1275012" y="57084"/>
                    <a:pt x="1275012" y="127501"/>
                  </a:cubicBezTo>
                  <a:lnTo>
                    <a:pt x="1275012" y="4279399"/>
                  </a:lnTo>
                  <a:cubicBezTo>
                    <a:pt x="1275012" y="4349816"/>
                    <a:pt x="1217928" y="4406900"/>
                    <a:pt x="1147511" y="4406900"/>
                  </a:cubicBezTo>
                  <a:lnTo>
                    <a:pt x="127501" y="4406900"/>
                  </a:lnTo>
                  <a:cubicBezTo>
                    <a:pt x="57084" y="4406900"/>
                    <a:pt x="0" y="4349816"/>
                    <a:pt x="0" y="4279399"/>
                  </a:cubicBezTo>
                  <a:lnTo>
                    <a:pt x="0" y="127501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3163062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Activities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00050" y="1655763"/>
              <a:ext cx="1645920" cy="4480560"/>
            </a:xfrm>
            <a:custGeom>
              <a:avLst/>
              <a:gdLst>
                <a:gd name="connsiteX0" fmla="*/ 0 w 1099678"/>
                <a:gd name="connsiteY0" fmla="*/ 109968 h 4406900"/>
                <a:gd name="connsiteX1" fmla="*/ 109968 w 1099678"/>
                <a:gd name="connsiteY1" fmla="*/ 0 h 4406900"/>
                <a:gd name="connsiteX2" fmla="*/ 989710 w 1099678"/>
                <a:gd name="connsiteY2" fmla="*/ 0 h 4406900"/>
                <a:gd name="connsiteX3" fmla="*/ 1099678 w 1099678"/>
                <a:gd name="connsiteY3" fmla="*/ 109968 h 4406900"/>
                <a:gd name="connsiteX4" fmla="*/ 1099678 w 1099678"/>
                <a:gd name="connsiteY4" fmla="*/ 4296932 h 4406900"/>
                <a:gd name="connsiteX5" fmla="*/ 989710 w 1099678"/>
                <a:gd name="connsiteY5" fmla="*/ 4406900 h 4406900"/>
                <a:gd name="connsiteX6" fmla="*/ 109968 w 1099678"/>
                <a:gd name="connsiteY6" fmla="*/ 4406900 h 4406900"/>
                <a:gd name="connsiteX7" fmla="*/ 0 w 1099678"/>
                <a:gd name="connsiteY7" fmla="*/ 4296932 h 4406900"/>
                <a:gd name="connsiteX8" fmla="*/ 0 w 1099678"/>
                <a:gd name="connsiteY8" fmla="*/ 109968 h 440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9678" h="4406900">
                  <a:moveTo>
                    <a:pt x="0" y="109968"/>
                  </a:moveTo>
                  <a:cubicBezTo>
                    <a:pt x="0" y="49234"/>
                    <a:pt x="49234" y="0"/>
                    <a:pt x="109968" y="0"/>
                  </a:cubicBezTo>
                  <a:lnTo>
                    <a:pt x="989710" y="0"/>
                  </a:lnTo>
                  <a:cubicBezTo>
                    <a:pt x="1050444" y="0"/>
                    <a:pt x="1099678" y="49234"/>
                    <a:pt x="1099678" y="109968"/>
                  </a:cubicBezTo>
                  <a:lnTo>
                    <a:pt x="1099678" y="4296932"/>
                  </a:lnTo>
                  <a:cubicBezTo>
                    <a:pt x="1099678" y="4357666"/>
                    <a:pt x="1050444" y="4406900"/>
                    <a:pt x="989710" y="4406900"/>
                  </a:cubicBezTo>
                  <a:lnTo>
                    <a:pt x="109968" y="4406900"/>
                  </a:lnTo>
                  <a:cubicBezTo>
                    <a:pt x="49234" y="4406900"/>
                    <a:pt x="0" y="4357666"/>
                    <a:pt x="0" y="4296932"/>
                  </a:cubicBezTo>
                  <a:lnTo>
                    <a:pt x="0" y="109968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3170174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Inputs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45770" y="3109308"/>
              <a:ext cx="1554480" cy="220197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Staff time 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RESEA funds 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AJC facilities 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Labor market data 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OUI guidance 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Research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Strategic Partnership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50158" y="2441519"/>
              <a:ext cx="1737360" cy="172651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AJC orientation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LMI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Individual Reemployment Plan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Reemployment Services</a:t>
              </a:r>
            </a:p>
          </p:txBody>
        </p:sp>
        <p:cxnSp>
          <p:nvCxnSpPr>
            <p:cNvPr id="36" name="Straight Connector 35"/>
            <p:cNvCxnSpPr>
              <a:stCxn id="33" idx="3"/>
              <a:endCxn id="34" idx="1"/>
            </p:cNvCxnSpPr>
            <p:nvPr/>
          </p:nvCxnSpPr>
          <p:spPr>
            <a:xfrm flipV="1">
              <a:off x="2000250" y="3304775"/>
              <a:ext cx="549908" cy="90552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2550158" y="4460115"/>
              <a:ext cx="1737360" cy="153842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Eligibility Assessment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Adjudication processes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Penalties</a:t>
              </a:r>
            </a:p>
          </p:txBody>
        </p:sp>
        <p:cxnSp>
          <p:nvCxnSpPr>
            <p:cNvPr id="39" name="Straight Connector 38"/>
            <p:cNvCxnSpPr>
              <a:stCxn id="33" idx="3"/>
              <a:endCxn id="37" idx="1"/>
            </p:cNvCxnSpPr>
            <p:nvPr/>
          </p:nvCxnSpPr>
          <p:spPr>
            <a:xfrm>
              <a:off x="2000250" y="4210295"/>
              <a:ext cx="549908" cy="1019034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4844538" y="2111753"/>
              <a:ext cx="1463040" cy="6858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 lvl="0" indent="-114300">
                <a:buFont typeface="Arial" panose="020B0604020202020204" pitchFamily="34" charset="0"/>
                <a:buChar char="•"/>
              </a:pPr>
              <a:r>
                <a:rPr lang="en-US" sz="1400" dirty="0"/>
                <a:t>Improved labor market knowledge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844538" y="2964864"/>
              <a:ext cx="1463040" cy="6858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 lvl="0" indent="-114300">
                <a:buFont typeface="Arial" panose="020B0604020202020204" pitchFamily="34" charset="0"/>
                <a:buChar char="•"/>
              </a:pPr>
              <a:r>
                <a:rPr lang="en-US" sz="1400" dirty="0"/>
                <a:t>Improved job readiness skills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844538" y="3817976"/>
              <a:ext cx="1463040" cy="6858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Improved job searching effectiveness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844538" y="4619558"/>
              <a:ext cx="1463040" cy="1220409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Identify ineligible claimants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Greater job search effort</a:t>
              </a:r>
            </a:p>
          </p:txBody>
        </p:sp>
        <p:cxnSp>
          <p:nvCxnSpPr>
            <p:cNvPr id="49" name="Straight Connector 48"/>
            <p:cNvCxnSpPr>
              <a:stCxn id="34" idx="3"/>
              <a:endCxn id="40" idx="1"/>
            </p:cNvCxnSpPr>
            <p:nvPr/>
          </p:nvCxnSpPr>
          <p:spPr>
            <a:xfrm flipV="1">
              <a:off x="4287518" y="2454653"/>
              <a:ext cx="557020" cy="850122"/>
            </a:xfrm>
            <a:prstGeom prst="line">
              <a:avLst/>
            </a:prstGeom>
            <a:ln w="158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4" idx="3"/>
              <a:endCxn id="41" idx="1"/>
            </p:cNvCxnSpPr>
            <p:nvPr/>
          </p:nvCxnSpPr>
          <p:spPr>
            <a:xfrm>
              <a:off x="4287518" y="3304775"/>
              <a:ext cx="557020" cy="2989"/>
            </a:xfrm>
            <a:prstGeom prst="line">
              <a:avLst/>
            </a:prstGeom>
            <a:ln w="158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4" idx="3"/>
              <a:endCxn id="42" idx="1"/>
            </p:cNvCxnSpPr>
            <p:nvPr/>
          </p:nvCxnSpPr>
          <p:spPr>
            <a:xfrm>
              <a:off x="4287518" y="3304775"/>
              <a:ext cx="557020" cy="856101"/>
            </a:xfrm>
            <a:prstGeom prst="line">
              <a:avLst/>
            </a:prstGeom>
            <a:ln w="158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7" idx="3"/>
              <a:endCxn id="43" idx="1"/>
            </p:cNvCxnSpPr>
            <p:nvPr/>
          </p:nvCxnSpPr>
          <p:spPr>
            <a:xfrm>
              <a:off x="4287518" y="5229329"/>
              <a:ext cx="557020" cy="434"/>
            </a:xfrm>
            <a:prstGeom prst="line">
              <a:avLst/>
            </a:prstGeom>
            <a:ln w="158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40" idx="3"/>
              <a:endCxn id="74" idx="1"/>
            </p:cNvCxnSpPr>
            <p:nvPr/>
          </p:nvCxnSpPr>
          <p:spPr>
            <a:xfrm>
              <a:off x="6307578" y="2454653"/>
              <a:ext cx="573281" cy="130931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880859" y="2862868"/>
              <a:ext cx="1645920" cy="1802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Faster return to Employment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Improved Earnings</a:t>
              </a:r>
            </a:p>
            <a:p>
              <a:pPr marL="114300" lvl="0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Reduced UI Duration</a:t>
              </a:r>
            </a:p>
          </p:txBody>
        </p:sp>
        <p:cxnSp>
          <p:nvCxnSpPr>
            <p:cNvPr id="78" name="Straight Connector 77"/>
            <p:cNvCxnSpPr>
              <a:stCxn id="41" idx="3"/>
              <a:endCxn id="74" idx="1"/>
            </p:cNvCxnSpPr>
            <p:nvPr/>
          </p:nvCxnSpPr>
          <p:spPr>
            <a:xfrm>
              <a:off x="6307578" y="3307764"/>
              <a:ext cx="573281" cy="45619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42" idx="3"/>
              <a:endCxn id="74" idx="1"/>
            </p:cNvCxnSpPr>
            <p:nvPr/>
          </p:nvCxnSpPr>
          <p:spPr>
            <a:xfrm flipV="1">
              <a:off x="6307578" y="3763963"/>
              <a:ext cx="573281" cy="39691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43" idx="3"/>
              <a:endCxn id="74" idx="1"/>
            </p:cNvCxnSpPr>
            <p:nvPr/>
          </p:nvCxnSpPr>
          <p:spPr>
            <a:xfrm flipV="1">
              <a:off x="6307578" y="3763963"/>
              <a:ext cx="573281" cy="146580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9055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do logic models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Build shared understanding of the steps and time needed to achieve desired outcomes</a:t>
            </a:r>
          </a:p>
          <a:p>
            <a:r>
              <a:rPr lang="en-US" sz="3200" dirty="0"/>
              <a:t>Pinpoint gaps in relationship between services and outcomes that need to be addressed</a:t>
            </a:r>
          </a:p>
          <a:p>
            <a:r>
              <a:rPr lang="en-US" sz="3200" dirty="0"/>
              <a:t>Articulate why and how you expect your program or intervention to work</a:t>
            </a:r>
          </a:p>
          <a:p>
            <a:r>
              <a:rPr lang="en-US" sz="3200" dirty="0"/>
              <a:t>Identify focus for current and future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6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 Research Question Examples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559911"/>
              </p:ext>
            </p:extLst>
          </p:nvPr>
        </p:nvGraphicFramePr>
        <p:xfrm>
          <a:off x="628650" y="1770063"/>
          <a:ext cx="7954964" cy="40055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397">
                <a:tc>
                  <a:txBody>
                    <a:bodyPr/>
                    <a:lstStyle/>
                    <a:p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9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Does selection for RESEA improve claimants’ employment outcomes from what they would have been otherwise?</a:t>
                      </a:r>
                    </a:p>
                    <a:p>
                      <a:pPr marL="285750" indent="-285750">
                        <a:spcAft>
                          <a:spcPts val="9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Would more intensive case management by AJC staff improve claimants’ outcomes?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9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soon did claimants become reemployed?</a:t>
                      </a:r>
                    </a:p>
                    <a:p>
                      <a:pPr marL="285750" indent="-285750">
                        <a:spcAft>
                          <a:spcPts val="9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do FTR rates vary across WDB areas?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Process or Implementation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fontAlgn="t">
                        <a:spcAft>
                          <a:spcPts val="9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reemployment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services and activities do claimants participate in?</a:t>
                      </a:r>
                    </a:p>
                    <a:p>
                      <a:pPr marL="285750" lvl="0" indent="-285750" fontAlgn="t">
                        <a:spcAft>
                          <a:spcPts val="9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activities</a:t>
                      </a:r>
                      <a:r>
                        <a:rPr lang="en-US" baseline="0" dirty="0"/>
                        <a:t> take place during </a:t>
                      </a:r>
                      <a:r>
                        <a:rPr lang="en-US" dirty="0"/>
                        <a:t>meetings between</a:t>
                      </a:r>
                      <a:r>
                        <a:rPr lang="en-US" baseline="0" dirty="0"/>
                        <a:t> claimants and </a:t>
                      </a:r>
                      <a:r>
                        <a:rPr lang="en-US" dirty="0"/>
                        <a:t>case managers?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37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Evaluation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8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Design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3378"/>
            <a:ext cx="7955280" cy="4957591"/>
          </a:xfrm>
        </p:spPr>
        <p:txBody>
          <a:bodyPr>
            <a:normAutofit/>
          </a:bodyPr>
          <a:lstStyle/>
          <a:p>
            <a:pPr fontAlgn="t"/>
            <a:r>
              <a:rPr lang="en-US" dirty="0"/>
              <a:t>Impact Studies (Quasi-Experimental Designs &amp; Randomized Control Trials)</a:t>
            </a:r>
          </a:p>
          <a:p>
            <a:pPr lvl="1" fontAlgn="t"/>
            <a:r>
              <a:rPr lang="en-US" dirty="0"/>
              <a:t>Determine extent to which claimant outcomes are different compared to what outcomes would have been without the program</a:t>
            </a:r>
          </a:p>
          <a:p>
            <a:pPr fontAlgn="t"/>
            <a:r>
              <a:rPr lang="en-US" dirty="0"/>
              <a:t>Outcomes Studies</a:t>
            </a:r>
          </a:p>
          <a:p>
            <a:pPr lvl="1" fontAlgn="t"/>
            <a:r>
              <a:rPr lang="en-US" dirty="0"/>
              <a:t>Assess program’s progress in achieving its established goals</a:t>
            </a:r>
          </a:p>
          <a:p>
            <a:pPr fontAlgn="t"/>
            <a:r>
              <a:rPr lang="en-US" dirty="0"/>
              <a:t>Process &amp; Implementation Studies</a:t>
            </a:r>
          </a:p>
          <a:p>
            <a:pPr lvl="1" fontAlgn="t"/>
            <a:r>
              <a:rPr lang="en-US" dirty="0"/>
              <a:t>Document program operations and client flow through the program, as implemented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4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/>
              <a:t>Benefits:</a:t>
            </a:r>
          </a:p>
          <a:p>
            <a:pPr lvl="1" fontAlgn="t"/>
            <a:r>
              <a:rPr lang="en-US" dirty="0"/>
              <a:t>Explain what effect the program has on claimants’ outcomes</a:t>
            </a:r>
            <a:endParaRPr lang="en-US" strike="sngStrike" dirty="0"/>
          </a:p>
          <a:p>
            <a:pPr lvl="1" fontAlgn="t"/>
            <a:r>
              <a:rPr lang="en-US" dirty="0"/>
              <a:t>Provides strong evidence on program’s impact on outcomes</a:t>
            </a:r>
          </a:p>
          <a:p>
            <a:pPr fontAlgn="t"/>
            <a:r>
              <a:rPr lang="en-US" dirty="0"/>
              <a:t>Challenges:</a:t>
            </a:r>
          </a:p>
          <a:p>
            <a:pPr lvl="1" fontAlgn="t"/>
            <a:r>
              <a:rPr lang="en-US" dirty="0"/>
              <a:t>Requires a comparison group and often large sample sizes</a:t>
            </a:r>
          </a:p>
          <a:p>
            <a:pPr lvl="1" fontAlgn="t"/>
            <a:r>
              <a:rPr lang="en-US" dirty="0"/>
              <a:t>Requires more sophisticated analytical expertise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66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4"/>
            <a:ext cx="7955280" cy="4585735"/>
          </a:xfrm>
        </p:spPr>
        <p:txBody>
          <a:bodyPr>
            <a:normAutofit/>
          </a:bodyPr>
          <a:lstStyle/>
          <a:p>
            <a:pPr fontAlgn="t"/>
            <a:r>
              <a:rPr lang="en-US" dirty="0"/>
              <a:t>Benefits:</a:t>
            </a:r>
          </a:p>
          <a:p>
            <a:pPr lvl="1" fontAlgn="t"/>
            <a:r>
              <a:rPr lang="en-US" dirty="0"/>
              <a:t>Document whether the program is achieving its established outcomes</a:t>
            </a:r>
          </a:p>
          <a:p>
            <a:pPr lvl="1" fontAlgn="t"/>
            <a:r>
              <a:rPr lang="en-US" dirty="0"/>
              <a:t>Identify where promising or concerning outcomes exist</a:t>
            </a:r>
          </a:p>
          <a:p>
            <a:pPr lvl="1" fontAlgn="t"/>
            <a:r>
              <a:rPr lang="en-US" dirty="0"/>
              <a:t>Can typically be performed with existing data</a:t>
            </a:r>
          </a:p>
          <a:p>
            <a:pPr lvl="1" fontAlgn="t"/>
            <a:r>
              <a:rPr lang="en-US" dirty="0"/>
              <a:t>Do not require high levels of statistical expertise</a:t>
            </a:r>
          </a:p>
          <a:p>
            <a:pPr fontAlgn="t"/>
            <a:r>
              <a:rPr lang="en-US" dirty="0"/>
              <a:t>Challenges:</a:t>
            </a:r>
          </a:p>
          <a:p>
            <a:pPr lvl="1" fontAlgn="t"/>
            <a:r>
              <a:rPr lang="en-US" dirty="0"/>
              <a:t>Cannot tell you what caused the outcomes that are observed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/>
            <a:r>
              <a:rPr lang="en-US" dirty="0"/>
              <a:t>Benefits:</a:t>
            </a:r>
          </a:p>
          <a:p>
            <a:pPr lvl="1" fontAlgn="t"/>
            <a:r>
              <a:rPr lang="en-US" dirty="0"/>
              <a:t>Describe how the program is implemented across offices</a:t>
            </a:r>
          </a:p>
          <a:p>
            <a:pPr lvl="1" fontAlgn="t"/>
            <a:r>
              <a:rPr lang="en-US" dirty="0"/>
              <a:t>Can identify promising practices, areas for improvement, and program elements to evaluate further</a:t>
            </a:r>
          </a:p>
          <a:p>
            <a:pPr lvl="1" fontAlgn="t"/>
            <a:r>
              <a:rPr lang="en-US" dirty="0"/>
              <a:t>Can help explain why something was or was not effective when combined with an impact study</a:t>
            </a:r>
          </a:p>
          <a:p>
            <a:pPr lvl="1" fontAlgn="t"/>
            <a:r>
              <a:rPr lang="en-US" dirty="0"/>
              <a:t>Does not require advanced statistical expertise</a:t>
            </a:r>
            <a:endParaRPr lang="en-US" strike="sngStrike" dirty="0"/>
          </a:p>
          <a:p>
            <a:pPr fontAlgn="t"/>
            <a:r>
              <a:rPr lang="en-US" dirty="0"/>
              <a:t>Challenges:</a:t>
            </a:r>
          </a:p>
          <a:p>
            <a:pPr lvl="1" fontAlgn="t"/>
            <a:r>
              <a:rPr lang="en-US" dirty="0"/>
              <a:t>Cannot tell you the effectiveness of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0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 Evaluation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Research Question:	</a:t>
            </a:r>
          </a:p>
          <a:p>
            <a:pPr lvl="1"/>
            <a:r>
              <a:rPr lang="en-US" dirty="0"/>
              <a:t>Does offering a 2</a:t>
            </a:r>
            <a:r>
              <a:rPr lang="en-US" baseline="30000" dirty="0"/>
              <a:t>nd</a:t>
            </a:r>
            <a:r>
              <a:rPr lang="en-US" dirty="0"/>
              <a:t> one-on-one RESEA meeting help claimants return to work, and leave UI, more quickly?</a:t>
            </a:r>
          </a:p>
          <a:p>
            <a:r>
              <a:rPr lang="en-US" dirty="0"/>
              <a:t>Test:</a:t>
            </a:r>
          </a:p>
          <a:p>
            <a:pPr lvl="1"/>
            <a:r>
              <a:rPr lang="en-US" dirty="0"/>
              <a:t>Some RESEA eligible claimants receive one meeting</a:t>
            </a:r>
          </a:p>
          <a:p>
            <a:pPr lvl="1"/>
            <a:r>
              <a:rPr lang="en-US" dirty="0"/>
              <a:t>A group of otherwise similar claimants receive two</a:t>
            </a:r>
            <a:endParaRPr lang="en-US" strike="sngStrike" dirty="0"/>
          </a:p>
          <a:p>
            <a:pPr lvl="1"/>
            <a:r>
              <a:rPr lang="en-US" dirty="0"/>
              <a:t>Compare outcomes of groups</a:t>
            </a:r>
            <a:endParaRPr lang="en-US" strike="sngStrike" dirty="0"/>
          </a:p>
          <a:p>
            <a:r>
              <a:rPr lang="en-US" dirty="0"/>
              <a:t>Measures:</a:t>
            </a:r>
          </a:p>
          <a:p>
            <a:pPr lvl="1"/>
            <a:r>
              <a:rPr lang="en-US" dirty="0"/>
              <a:t>Employment in the second quarter after the start of the claim</a:t>
            </a:r>
            <a:endParaRPr lang="en-US" strike="sngStrike" dirty="0"/>
          </a:p>
          <a:p>
            <a:pPr lvl="1"/>
            <a:r>
              <a:rPr lang="en-US" dirty="0"/>
              <a:t>Duration of UI benefits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6541" y="2483662"/>
            <a:ext cx="4247813" cy="1818203"/>
          </a:xfrm>
        </p:spPr>
        <p:txBody>
          <a:bodyPr/>
          <a:lstStyle/>
          <a:p>
            <a:r>
              <a:rPr lang="en-US" dirty="0"/>
              <a:t>Megan Lizik</a:t>
            </a:r>
          </a:p>
          <a:p>
            <a:pPr lvl="1"/>
            <a:r>
              <a:rPr lang="en-US" sz="1800" dirty="0"/>
              <a:t>Senior Evaluation Specialist and Project Officer for RESEA Evaluation</a:t>
            </a:r>
          </a:p>
          <a:p>
            <a:pPr lvl="2"/>
            <a:r>
              <a:rPr lang="en-US" dirty="0"/>
              <a:t>U.S. DOL, Chief Evaluation Office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2" b="8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2836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 of Learning and Doing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74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process is iterative!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you learn from your first evaluation might lead to changes in the program</a:t>
            </a:r>
          </a:p>
          <a:p>
            <a:r>
              <a:rPr lang="en-US" dirty="0"/>
              <a:t>Initial results may motivate you learn more about program impacts for particular sub-groups</a:t>
            </a:r>
          </a:p>
          <a:p>
            <a:r>
              <a:rPr lang="en-US" dirty="0"/>
              <a:t>If your results are not what you expected, you may want to go back to your logic model and test something new!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44056" y="2086872"/>
            <a:ext cx="4330329" cy="3565949"/>
            <a:chOff x="144056" y="2217500"/>
            <a:chExt cx="4330329" cy="3565949"/>
          </a:xfrm>
        </p:grpSpPr>
        <p:sp>
          <p:nvSpPr>
            <p:cNvPr id="16" name="Rounded Rectangle 15"/>
            <p:cNvSpPr/>
            <p:nvPr/>
          </p:nvSpPr>
          <p:spPr>
            <a:xfrm>
              <a:off x="1608844" y="2217500"/>
              <a:ext cx="1536080" cy="100583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b="1" dirty="0"/>
                <a:t>Plan Evaluation of Program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499005" y="4777613"/>
              <a:ext cx="1645919" cy="1005836"/>
            </a:xfrm>
            <a:prstGeom prst="roundRect">
              <a:avLst/>
            </a:prstGeom>
            <a:solidFill>
              <a:srgbClr val="2E0DA6"/>
            </a:solidFill>
            <a:ln>
              <a:solidFill>
                <a:srgbClr val="2E0D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Reflect on &amp; Communicate Evaluation Findings</a:t>
              </a:r>
            </a:p>
          </p:txBody>
        </p:sp>
        <p:cxnSp>
          <p:nvCxnSpPr>
            <p:cNvPr id="19" name="Curved Connector 18"/>
            <p:cNvCxnSpPr>
              <a:stCxn id="29" idx="0"/>
              <a:endCxn id="16" idx="1"/>
            </p:cNvCxnSpPr>
            <p:nvPr/>
          </p:nvCxnSpPr>
          <p:spPr>
            <a:xfrm rot="5400000" flipH="1" flipV="1">
              <a:off x="848632" y="2783882"/>
              <a:ext cx="823676" cy="696748"/>
            </a:xfrm>
            <a:prstGeom prst="curvedConnector2">
              <a:avLst/>
            </a:prstGeom>
            <a:ln w="25400">
              <a:solidFill>
                <a:srgbClr val="0075B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2938305" y="3544094"/>
              <a:ext cx="1536080" cy="914401"/>
            </a:xfrm>
            <a:prstGeom prst="roundRect">
              <a:avLst/>
            </a:prstGeom>
            <a:solidFill>
              <a:srgbClr val="8F198A"/>
            </a:solidFill>
            <a:ln>
              <a:solidFill>
                <a:srgbClr val="8F198A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b="1" dirty="0"/>
                <a:t>Conduct Evaluation</a:t>
              </a:r>
            </a:p>
          </p:txBody>
        </p:sp>
        <p:cxnSp>
          <p:nvCxnSpPr>
            <p:cNvPr id="24" name="Curved Connector 23"/>
            <p:cNvCxnSpPr>
              <a:stCxn id="16" idx="3"/>
              <a:endCxn id="22" idx="0"/>
            </p:cNvCxnSpPr>
            <p:nvPr/>
          </p:nvCxnSpPr>
          <p:spPr>
            <a:xfrm>
              <a:off x="3144924" y="2720418"/>
              <a:ext cx="561421" cy="823676"/>
            </a:xfrm>
            <a:prstGeom prst="curvedConnector2">
              <a:avLst/>
            </a:prstGeom>
            <a:ln w="25400">
              <a:solidFill>
                <a:srgbClr val="7A232E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22" idx="2"/>
              <a:endCxn id="17" idx="3"/>
            </p:cNvCxnSpPr>
            <p:nvPr/>
          </p:nvCxnSpPr>
          <p:spPr>
            <a:xfrm rot="5400000">
              <a:off x="3014617" y="4588803"/>
              <a:ext cx="822036" cy="561421"/>
            </a:xfrm>
            <a:prstGeom prst="curvedConnector2">
              <a:avLst/>
            </a:prstGeom>
            <a:ln w="25400">
              <a:solidFill>
                <a:srgbClr val="8F198A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17" idx="1"/>
              <a:endCxn id="29" idx="2"/>
            </p:cNvCxnSpPr>
            <p:nvPr/>
          </p:nvCxnSpPr>
          <p:spPr>
            <a:xfrm rot="10800000">
              <a:off x="912097" y="4458495"/>
              <a:ext cx="586909" cy="822036"/>
            </a:xfrm>
            <a:prstGeom prst="curvedConnector2">
              <a:avLst/>
            </a:prstGeom>
            <a:ln w="25400">
              <a:solidFill>
                <a:srgbClr val="2E0DA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144056" y="3544094"/>
              <a:ext cx="1536080" cy="914401"/>
            </a:xfrm>
            <a:prstGeom prst="roundRect">
              <a:avLst/>
            </a:prstGeom>
            <a:solidFill>
              <a:srgbClr val="0075BF"/>
            </a:solidFill>
            <a:ln>
              <a:solidFill>
                <a:srgbClr val="0075B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b="1" dirty="0"/>
                <a:t>Refine Program or Evaluation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836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Communicate Evaluation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evaluation results is critical</a:t>
            </a:r>
          </a:p>
          <a:p>
            <a:r>
              <a:rPr lang="en-US" dirty="0"/>
              <a:t>Findings can alert:</a:t>
            </a:r>
          </a:p>
          <a:p>
            <a:pPr lvl="1"/>
            <a:r>
              <a:rPr lang="en-US" dirty="0"/>
              <a:t>Frontline staff and other states to best practices and new approaches to serving claimants</a:t>
            </a:r>
          </a:p>
          <a:p>
            <a:pPr lvl="1"/>
            <a:r>
              <a:rPr lang="en-US" dirty="0"/>
              <a:t>Employers to the quality of the services you provide jobseekers </a:t>
            </a:r>
          </a:p>
          <a:p>
            <a:pPr lvl="1"/>
            <a:r>
              <a:rPr lang="en-US" dirty="0"/>
              <a:t>DOL and other stakeholders that your program is effective in improving claimant outcomes</a:t>
            </a:r>
          </a:p>
          <a:p>
            <a:r>
              <a:rPr lang="en-US" dirty="0"/>
              <a:t>More on disseminating results to a variety of audiences in future webinars!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04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 and 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57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to keep in mind…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evidence that supports RESEA is based on REA program</a:t>
            </a:r>
          </a:p>
          <a:p>
            <a:r>
              <a:rPr lang="en-US" dirty="0"/>
              <a:t>Continuous Improvement</a:t>
            </a:r>
          </a:p>
          <a:p>
            <a:r>
              <a:rPr lang="en-US" dirty="0"/>
              <a:t>Life-cycle of an evaluation</a:t>
            </a:r>
          </a:p>
          <a:p>
            <a:r>
              <a:rPr lang="en-US" dirty="0"/>
              <a:t>Planning and Partnership Building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73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Evaluation Designs are Right for You?</a:t>
            </a:r>
          </a:p>
          <a:p>
            <a:pPr lvl="2"/>
            <a:r>
              <a:rPr lang="en-US" dirty="0"/>
              <a:t>Week of May 20-24, 2019</a:t>
            </a:r>
          </a:p>
          <a:p>
            <a:r>
              <a:rPr lang="en-US" dirty="0"/>
              <a:t>What Evaluation Details Do I Need for a Plan and How Long Will It Take?</a:t>
            </a:r>
          </a:p>
          <a:p>
            <a:pPr lvl="2"/>
            <a:r>
              <a:rPr lang="en-US" dirty="0"/>
              <a:t>Week of June 17-21, 2019</a:t>
            </a:r>
          </a:p>
          <a:p>
            <a:r>
              <a:rPr lang="en-US" dirty="0"/>
              <a:t>Procuring and Selecting and Independent Evaluator</a:t>
            </a:r>
          </a:p>
          <a:p>
            <a:pPr lvl="2"/>
            <a:r>
              <a:rPr lang="en-US" dirty="0"/>
              <a:t>Week of July 15-19, 2019</a:t>
            </a:r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Evaluation Design Assessment Tool</a:t>
            </a:r>
          </a:p>
          <a:p>
            <a:pPr lvl="1"/>
            <a:r>
              <a:rPr lang="en-US" dirty="0"/>
              <a:t>This tool will help you assess the evaluability of your proposed intervention and highlight key operational considerations to assess when determining evaluation feasibility.</a:t>
            </a:r>
          </a:p>
          <a:p>
            <a:pPr lvl="2"/>
            <a:r>
              <a:rPr lang="en-US" dirty="0">
                <a:hlinkClick r:id="rId3"/>
              </a:rPr>
              <a:t>https://evalhub.workforcegps.org/resources/2018/09/07/19/53/Evaluation-Design-Assessment-Tool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Fully Articulating Your Vision: Using Logic Models to Support Innovation</a:t>
            </a:r>
          </a:p>
          <a:p>
            <a:pPr lvl="1"/>
            <a:r>
              <a:rPr lang="en-US" dirty="0"/>
              <a:t>This webinar provides in-depth guidance on how to create logic models for labor programs. </a:t>
            </a:r>
          </a:p>
          <a:p>
            <a:pPr lvl="2"/>
            <a:r>
              <a:rPr lang="en-US" dirty="0">
                <a:hlinkClick r:id="rId4"/>
              </a:rPr>
              <a:t>https://evalhub.workforcegps.org/sitecore/content/global/resources/2015/05/07/11/07/Fully_Articulating_Your_Vision_Using_Logic_Models_to_Support_Innovation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Clearinghouse for Labor Evaluation and Research</a:t>
            </a:r>
          </a:p>
          <a:p>
            <a:pPr lvl="1"/>
            <a:r>
              <a:rPr lang="en-US" dirty="0"/>
              <a:t>This clearinghouse serves as a repository of high-quality labor evaluations and research. You can use the clearinghouse to explore existing evidence on reemployment interventions as well as learn more about CLEAR’s standards for high-quality research.</a:t>
            </a:r>
          </a:p>
          <a:p>
            <a:pPr lvl="2"/>
            <a:r>
              <a:rPr lang="en-US" dirty="0">
                <a:hlinkClick r:id="rId5"/>
              </a:rPr>
              <a:t>https://clear.dol.gov/</a:t>
            </a:r>
            <a:endParaRPr lang="en-US" dirty="0"/>
          </a:p>
          <a:p>
            <a:pPr lvl="2"/>
            <a:r>
              <a:rPr lang="en-US" i="1" u="none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Reemployment Synthesis: </a:t>
            </a:r>
            <a:r>
              <a:rPr lang="en-US" dirty="0">
                <a:hlinkClick r:id="rId6"/>
              </a:rPr>
              <a:t>https://clear.dol.gov/synthesis-report/reemployment-synthesis</a:t>
            </a:r>
            <a:endParaRPr lang="en-US" dirty="0"/>
          </a:p>
          <a:p>
            <a:pPr lvl="2"/>
            <a:r>
              <a:rPr lang="en-US" i="1" u="none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Reemployment Supplement: </a:t>
            </a:r>
            <a:r>
              <a:rPr lang="en-US" dirty="0">
                <a:hlinkClick r:id="rId7"/>
              </a:rPr>
              <a:t>https://clear.dol.gov/sites/default/files/ResearchSynthesis_Reemploy_Sup.pdf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332" y="1190625"/>
            <a:ext cx="4058097" cy="516572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Megan Lizik</a:t>
            </a:r>
          </a:p>
          <a:p>
            <a:pPr lvl="2"/>
            <a:r>
              <a:rPr lang="en-US" b="0" i="1" dirty="0"/>
              <a:t>Senior Evaluation Specialist and Project Officer </a:t>
            </a:r>
          </a:p>
          <a:p>
            <a:pPr lvl="2"/>
            <a:r>
              <a:rPr lang="en-US" dirty="0"/>
              <a:t>U.S. DOL – Chief Evaluation Office</a:t>
            </a:r>
          </a:p>
          <a:p>
            <a:pPr lvl="3"/>
            <a:r>
              <a:rPr lang="en-US" dirty="0"/>
              <a:t>Lizik.Megan@dol.gov</a:t>
            </a:r>
            <a:endParaRPr lang="en-US" sz="1800" dirty="0"/>
          </a:p>
          <a:p>
            <a:r>
              <a:rPr lang="en-US" sz="1800" dirty="0"/>
              <a:t>Larry Burns</a:t>
            </a:r>
          </a:p>
          <a:p>
            <a:pPr lvl="2"/>
            <a:r>
              <a:rPr lang="en-US" b="0" i="1" dirty="0"/>
              <a:t>Reemployment Coordinator </a:t>
            </a:r>
          </a:p>
          <a:p>
            <a:pPr lvl="2"/>
            <a:r>
              <a:rPr lang="en-US" dirty="0"/>
              <a:t>U.S. DOL – Office of Unemployment Insurance</a:t>
            </a:r>
          </a:p>
          <a:p>
            <a:pPr lvl="3"/>
            <a:r>
              <a:rPr lang="en-US" dirty="0"/>
              <a:t>Burns.Lawrence@dol.gov</a:t>
            </a:r>
            <a:endParaRPr lang="en-US" sz="1800" dirty="0"/>
          </a:p>
          <a:p>
            <a:pPr>
              <a:spcBef>
                <a:spcPts val="2400"/>
              </a:spcBef>
            </a:pPr>
            <a:r>
              <a:rPr lang="en-US" sz="1800" dirty="0"/>
              <a:t>Phomdaen Souvanna</a:t>
            </a:r>
          </a:p>
          <a:p>
            <a:pPr lvl="1"/>
            <a:r>
              <a:rPr lang="en-US" sz="1400" dirty="0"/>
              <a:t>Senior Analyst</a:t>
            </a:r>
          </a:p>
          <a:p>
            <a:pPr lvl="2"/>
            <a:r>
              <a:rPr lang="en-US" dirty="0" err="1"/>
              <a:t>Abt</a:t>
            </a:r>
            <a:r>
              <a:rPr lang="en-US" dirty="0"/>
              <a:t> Associates</a:t>
            </a:r>
          </a:p>
          <a:p>
            <a:pPr lvl="3"/>
            <a:r>
              <a:rPr lang="en-US" dirty="0"/>
              <a:t>Phomdaen_Souvanna@abtassoc.com</a:t>
            </a:r>
          </a:p>
          <a:p>
            <a:pPr lvl="4"/>
            <a:r>
              <a:rPr lang="en-US" dirty="0"/>
              <a:t>617.520.2452</a:t>
            </a:r>
          </a:p>
          <a:p>
            <a:pPr>
              <a:spcBef>
                <a:spcPts val="2400"/>
              </a:spcBef>
            </a:pPr>
            <a:r>
              <a:rPr lang="en-US" sz="1800" dirty="0"/>
              <a:t>Siobhan Mills De La Rosa</a:t>
            </a:r>
          </a:p>
          <a:p>
            <a:pPr lvl="1"/>
            <a:r>
              <a:rPr lang="en-US" sz="1400" dirty="0"/>
              <a:t>Associate/Scientist</a:t>
            </a:r>
          </a:p>
          <a:p>
            <a:pPr lvl="2"/>
            <a:r>
              <a:rPr lang="en-US" dirty="0" err="1"/>
              <a:t>Abt</a:t>
            </a:r>
            <a:r>
              <a:rPr lang="en-US" dirty="0"/>
              <a:t> Associates</a:t>
            </a:r>
          </a:p>
          <a:p>
            <a:pPr lvl="3"/>
            <a:r>
              <a:rPr lang="en-US" dirty="0"/>
              <a:t>Siobhan_Mills@abtassoc.com</a:t>
            </a:r>
          </a:p>
          <a:p>
            <a:pPr lvl="4"/>
            <a:r>
              <a:rPr lang="en-US" dirty="0"/>
              <a:t>301.968.4405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 txBox="1">
            <a:spLocks/>
          </p:cNvSpPr>
          <p:nvPr/>
        </p:nvSpPr>
        <p:spPr>
          <a:xfrm>
            <a:off x="767092" y="4523014"/>
            <a:ext cx="4058097" cy="183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16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14400" indent="-27432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kern="1200" spc="50" baseline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1800" dirty="0"/>
              <a:t>RESEA E-TA Inbox</a:t>
            </a:r>
          </a:p>
          <a:p>
            <a:pPr lvl="3"/>
            <a:r>
              <a:rPr lang="en-US" dirty="0"/>
              <a:t>RESEA@abtassoc.com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Technical Assistance (E-TA)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DOL and the E-TA team will develop resources designed to build state capacity to use and develop evidence</a:t>
            </a:r>
          </a:p>
          <a:p>
            <a:r>
              <a:rPr lang="en-US" dirty="0"/>
              <a:t>E-TA will include:</a:t>
            </a:r>
          </a:p>
          <a:p>
            <a:pPr lvl="1"/>
            <a:r>
              <a:rPr lang="en-US" dirty="0"/>
              <a:t>Written materials (e.g., overviews of evaluation evidence, “Evaluation Toolkits,” etc.)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State-specific or small group consultations </a:t>
            </a:r>
          </a:p>
          <a:p>
            <a:pPr lvl="1"/>
            <a:r>
              <a:rPr lang="en-US" dirty="0"/>
              <a:t>More customized E-TA as needs are identified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9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program evaluation and highlight its benefits for RESEA programs</a:t>
            </a:r>
          </a:p>
          <a:p>
            <a:r>
              <a:rPr lang="en-US" dirty="0"/>
              <a:t>Review tools that will help you form learning goals and begin thinking about potential evaluation efforts</a:t>
            </a:r>
          </a:p>
          <a:p>
            <a:r>
              <a:rPr lang="en-US" dirty="0"/>
              <a:t>Demystify key evaluation concepts, including research questions and evaluation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Lawrence Burns</a:t>
            </a:r>
          </a:p>
          <a:p>
            <a:pPr lvl="1"/>
            <a:r>
              <a:rPr lang="en-US" dirty="0"/>
              <a:t>Reemployment Coordinator</a:t>
            </a:r>
          </a:p>
          <a:p>
            <a:pPr lvl="2"/>
            <a:r>
              <a:rPr lang="en-US" dirty="0"/>
              <a:t>Office of Unemployment Insurance, ETA, U.S. DOL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r="5187"/>
          <a:stretch>
            <a:fillRect/>
          </a:stretch>
        </p:blipFill>
        <p:spPr>
          <a:xfrm>
            <a:off x="2173045" y="1452282"/>
            <a:ext cx="1140068" cy="1281393"/>
          </a:xfrm>
        </p:spPr>
      </p:pic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err="1"/>
              <a:t>Phomdaen</a:t>
            </a:r>
            <a:r>
              <a:rPr lang="en-US" dirty="0"/>
              <a:t> </a:t>
            </a:r>
            <a:r>
              <a:rPr lang="en-US" dirty="0" err="1"/>
              <a:t>Souvanna</a:t>
            </a:r>
            <a:endParaRPr lang="en-US" dirty="0"/>
          </a:p>
          <a:p>
            <a:pPr lvl="1"/>
            <a:r>
              <a:rPr lang="en-US" dirty="0"/>
              <a:t>Senior Analyst</a:t>
            </a:r>
          </a:p>
          <a:p>
            <a:pPr lvl="2"/>
            <a:r>
              <a:rPr lang="en-US" dirty="0" err="1"/>
              <a:t>Abt</a:t>
            </a:r>
            <a:r>
              <a:rPr lang="en-US" dirty="0"/>
              <a:t> Associates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Siobhan Mills De La Rosa</a:t>
            </a:r>
          </a:p>
          <a:p>
            <a:pPr lvl="1"/>
            <a:r>
              <a:rPr lang="en-US" dirty="0"/>
              <a:t>Associate</a:t>
            </a:r>
          </a:p>
          <a:p>
            <a:pPr lvl="2"/>
            <a:r>
              <a:rPr lang="en-US" dirty="0" err="1"/>
              <a:t>Abt</a:t>
            </a:r>
            <a:r>
              <a:rPr lang="en-US" dirty="0"/>
              <a:t> Associates</a:t>
            </a:r>
          </a:p>
        </p:txBody>
      </p:sp>
      <p:pic>
        <p:nvPicPr>
          <p:cNvPr id="9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r="6769"/>
          <a:stretch>
            <a:fillRect/>
          </a:stretch>
        </p:blipFill>
        <p:spPr>
          <a:xfrm>
            <a:off x="1699709" y="3066612"/>
            <a:ext cx="1113316" cy="1286518"/>
          </a:xfrm>
        </p:spPr>
      </p:pic>
      <p:pic>
        <p:nvPicPr>
          <p:cNvPr id="10" name="Picture Placeholder 3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r="6769"/>
          <a:stretch>
            <a:fillRect/>
          </a:stretch>
        </p:blipFill>
        <p:spPr>
          <a:xfrm>
            <a:off x="1204856" y="4788304"/>
            <a:ext cx="1046193" cy="1183871"/>
          </a:xfrm>
        </p:spPr>
      </p:pic>
    </p:spTree>
    <p:extLst>
      <p:ext uri="{BB962C8B-B14F-4D97-AF65-F5344CB8AC3E}">
        <p14:creationId xmlns:p14="http://schemas.microsoft.com/office/powerpoint/2010/main" val="231306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you rate your knowledge of evaluations?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UcPeriod"/>
            </a:pPr>
            <a:r>
              <a:rPr lang="en-US" dirty="0"/>
              <a:t>I don’t know a lot about evaluations – but I’m ready to learn!</a:t>
            </a:r>
          </a:p>
          <a:p>
            <a:pPr>
              <a:buAutoNum type="alphaUcPeriod"/>
            </a:pPr>
            <a:r>
              <a:rPr lang="en-US" dirty="0"/>
              <a:t>I know some general evaluation concepts, but have not planned or conducted an evaluation.</a:t>
            </a:r>
          </a:p>
          <a:p>
            <a:pPr>
              <a:buAutoNum type="alphaUcPeriod"/>
            </a:pPr>
            <a:r>
              <a:rPr lang="en-US" dirty="0"/>
              <a:t>I’ve planned some evaluation activities, but have never played a role in conducting an evaluation.</a:t>
            </a:r>
          </a:p>
          <a:p>
            <a:pPr>
              <a:buAutoNum type="alphaUcPeriod"/>
            </a:pPr>
            <a:r>
              <a:rPr lang="en-US" dirty="0"/>
              <a:t>I’ve planned and conducted an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6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234" y="571073"/>
            <a:ext cx="6796695" cy="124810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see as the greatest potential benefit received from evaluations?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lphaUcPeriod"/>
            </a:pPr>
            <a:r>
              <a:rPr lang="en-US" dirty="0"/>
              <a:t>Evaluations help us learn how to potentially improve our programs.</a:t>
            </a:r>
          </a:p>
          <a:p>
            <a:pPr>
              <a:buFont typeface="+mj-lt"/>
              <a:buAutoNum type="alphaUcPeriod"/>
            </a:pPr>
            <a:r>
              <a:rPr lang="en-US" dirty="0"/>
              <a:t>Evaluations allow us to contribute to the field of study and demonstrate our program’s effectiveness to the public.</a:t>
            </a:r>
          </a:p>
          <a:p>
            <a:pPr>
              <a:buFont typeface="+mj-lt"/>
              <a:buAutoNum type="alphaUcPeriod"/>
            </a:pPr>
            <a:r>
              <a:rPr lang="en-US" dirty="0"/>
              <a:t>Evaluations fulfill funders and/or stakeholder requirements.</a:t>
            </a:r>
          </a:p>
          <a:p>
            <a:pPr>
              <a:buFont typeface="+mj-lt"/>
              <a:buAutoNum type="alphaUcPeriod"/>
            </a:pPr>
            <a:r>
              <a:rPr lang="en-US" dirty="0"/>
              <a:t>Other (share in chat box!)</a:t>
            </a:r>
          </a:p>
          <a:p>
            <a:pPr>
              <a:buFont typeface="+mj-lt"/>
              <a:buAutoNum type="alphaUcPeriod"/>
            </a:pPr>
            <a:r>
              <a:rPr lang="en-US" dirty="0"/>
              <a:t>I am unsure about the benefits gained from evaluations.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6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top 3 concerns about conducting evaluations?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14" y="2188127"/>
            <a:ext cx="7364627" cy="4035252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lphaUcPeriod"/>
            </a:pPr>
            <a:r>
              <a:rPr lang="en-US" dirty="0"/>
              <a:t>Building our capacity to conduct evaluations.</a:t>
            </a:r>
          </a:p>
          <a:p>
            <a:pPr>
              <a:buFont typeface="+mj-lt"/>
              <a:buAutoNum type="alphaUcPeriod"/>
            </a:pPr>
            <a:r>
              <a:rPr lang="en-US" dirty="0"/>
              <a:t>Coming up with research questions about what we want to learn from an evaluation.</a:t>
            </a:r>
          </a:p>
          <a:p>
            <a:pPr>
              <a:buFont typeface="+mj-lt"/>
              <a:buAutoNum type="alphaUcPeriod"/>
            </a:pPr>
            <a:r>
              <a:rPr lang="en-US" dirty="0"/>
              <a:t>Incorporating evaluation procedures like random assignment into existing program operations.</a:t>
            </a:r>
          </a:p>
          <a:p>
            <a:pPr>
              <a:buFont typeface="+mj-lt"/>
              <a:buAutoNum type="alphaUcPeriod"/>
            </a:pPr>
            <a:r>
              <a:rPr lang="en-US" dirty="0"/>
              <a:t>Accessing necessary data and related resources (data systems, technology) to conduct evaluations.</a:t>
            </a:r>
          </a:p>
          <a:p>
            <a:pPr>
              <a:buFont typeface="+mj-lt"/>
              <a:buAutoNum type="alphaUcPeriod"/>
            </a:pPr>
            <a:r>
              <a:rPr lang="en-US" dirty="0"/>
              <a:t>Developing internal and external partnerships to facilitate evaluations.</a:t>
            </a:r>
          </a:p>
          <a:p>
            <a:pPr>
              <a:buFont typeface="+mj-lt"/>
              <a:buAutoNum type="alphaUcPeriod"/>
            </a:pPr>
            <a:r>
              <a:rPr lang="en-US" dirty="0"/>
              <a:t>Understanding, communicating, and using evaluation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5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How does evaluation help my state and where do we start?&amp;quot;&quot;/&gt;&lt;property id=&quot;20307&quot; value=&quot;287&quot;/&gt;&lt;/object&gt;&lt;object type=&quot;3&quot; unique_id=&quot;10008&quot;&gt;&lt;property id=&quot;20148&quot; value=&quot;5&quot;/&gt;&lt;property id=&quot;20300&quot; value=&quot;Slide 5&quot;/&gt;&lt;property id=&quot;20307&quot; value=&quot;286&quot;/&gt;&lt;/object&gt;&lt;object type=&quot;3&quot; unique_id=&quot;10009&quot;&gt;&lt;property id=&quot;20148&quot; value=&quot;5&quot;/&gt;&lt;property id=&quot;20300&quot; value=&quot;Slide 1&quot;/&gt;&lt;property id=&quot;20307&quot; value=&quot;272&quot;/&gt;&lt;/object&gt;&lt;object type=&quot;3&quot; unique_id=&quot;10010&quot;&gt;&lt;property id=&quot;20148&quot; value=&quot;5&quot;/&gt;&lt;property id=&quot;20300&quot; value=&quot;Slide 10 - &amp;quot;What is  program evaluation? &amp;quot;&quot;/&gt;&lt;property id=&quot;20307&quot; value=&quot;258&quot;/&gt;&lt;/object&gt;&lt;object type=&quot;3&quot; unique_id=&quot;10016&quot;&gt;&lt;property id=&quot;20148&quot; value=&quot;5&quot;/&gt;&lt;property id=&quot;20300&quot; value=&quot;Slide 11 - &amp;quot;An evaluation is…&amp;quot;&quot;/&gt;&lt;property id=&quot;20307&quot; value=&quot;279&quot;/&gt;&lt;/object&gt;&lt;object type=&quot;3&quot; unique_id=&quot;10019&quot;&gt;&lt;property id=&quot;20148&quot; value=&quot;5&quot;/&gt;&lt;property id=&quot;20300&quot; value=&quot;Slide 35&quot;/&gt;&lt;property id=&quot;20307&quot; value=&quot;277&quot;/&gt;&lt;/object&gt;&lt;object type=&quot;3&quot; unique_id=&quot;10021&quot;&gt;&lt;property id=&quot;20148&quot; value=&quot;5&quot;/&gt;&lt;property id=&quot;20300&quot; value=&quot;Slide 36&quot;/&gt;&lt;property id=&quot;20307&quot; value=&quot;284&quot;/&gt;&lt;/object&gt;&lt;object type=&quot;3&quot; unique_id=&quot;10022&quot;&gt;&lt;property id=&quot;20148&quot; value=&quot;5&quot;/&gt;&lt;property id=&quot;20300&quot; value=&quot;Slide 37&quot;/&gt;&lt;property id=&quot;20307&quot; value=&quot;281&quot;/&gt;&lt;/object&gt;&lt;object type=&quot;3&quot; unique_id=&quot;10023&quot;&gt;&lt;property id=&quot;20148&quot; value=&quot;5&quot;/&gt;&lt;property id=&quot;20300&quot; value=&quot;Slide 38&quot;/&gt;&lt;property id=&quot;20307&quot; value=&quot;275&quot;/&gt;&lt;/object&gt;&lt;object type=&quot;3&quot; unique_id=&quot;10024&quot;&gt;&lt;property id=&quot;20148&quot; value=&quot;5&quot;/&gt;&lt;property id=&quot;20300&quot; value=&quot;Slide 39&quot;/&gt;&lt;property id=&quot;20307&quot; value=&quot;282&quot;/&gt;&lt;/object&gt;&lt;object type=&quot;3&quot; unique_id=&quot;10134&quot;&gt;&lt;property id=&quot;20148&quot; value=&quot;5&quot;/&gt;&lt;property id=&quot;20300&quot; value=&quot;Slide 3&quot;/&gt;&lt;property id=&quot;20307&quot; value=&quot;357&quot;/&gt;&lt;/object&gt;&lt;object type=&quot;3&quot; unique_id=&quot;10135&quot;&gt;&lt;property id=&quot;20148&quot; value=&quot;5&quot;/&gt;&lt;property id=&quot;20300&quot; value=&quot;Slide 4 - &amp;quot;Evaluation Technical Assistance (E-TA)&amp;quot;&quot;/&gt;&lt;property id=&quot;20307&quot; value=&quot;359&quot;/&gt;&lt;/object&gt;&lt;object type=&quot;3&quot; unique_id=&quot;10136&quot;&gt;&lt;property id=&quot;20148&quot; value=&quot;5&quot;/&gt;&lt;property id=&quot;20300&quot; value=&quot;Slide 6&quot;/&gt;&lt;property id=&quot;20307&quot; value=&quot;358&quot;/&gt;&lt;/object&gt;&lt;object type=&quot;3&quot; unique_id=&quot;10137&quot;&gt;&lt;property id=&quot;20148&quot; value=&quot;5&quot;/&gt;&lt;property id=&quot;20300&quot; value=&quot;Slide 7 - &amp;quot;How would you rate your knowledge of evaluations?&amp;quot;&quot;/&gt;&lt;property id=&quot;20307&quot; value=&quot;289&quot;/&gt;&lt;/object&gt;&lt;object type=&quot;3&quot; unique_id=&quot;10138&quot;&gt;&lt;property id=&quot;20148&quot; value=&quot;5&quot;/&gt;&lt;property id=&quot;20300&quot; value=&quot;Slide 8 - &amp;quot;What do you see as the greatest potential benefit received from evaluations?&amp;quot;&quot;/&gt;&lt;property id=&quot;20307&quot; value=&quot;342&quot;/&gt;&lt;/object&gt;&lt;object type=&quot;3&quot; unique_id=&quot;10139&quot;&gt;&lt;property id=&quot;20148&quot; value=&quot;5&quot;/&gt;&lt;property id=&quot;20300&quot; value=&quot;Slide 9 - &amp;quot;What is your top 3 concerns about conducting evaluations?&amp;quot;&quot;/&gt;&lt;property id=&quot;20307&quot; value=&quot;343&quot;/&gt;&lt;/object&gt;&lt;object type=&quot;3&quot; unique_id=&quot;10140&quot;&gt;&lt;property id=&quot;20148&quot; value=&quot;5&quot;/&gt;&lt;property id=&quot;20300&quot; value=&quot;Slide 12 - &amp;quot;Why conduct evaluations?&amp;quot;&quot;/&gt;&lt;property id=&quot;20307&quot; value=&quot;336&quot;/&gt;&lt;/object&gt;&lt;object type=&quot;3&quot; unique_id=&quot;10141&quot;&gt;&lt;property id=&quot;20148&quot; value=&quot;5&quot;/&gt;&lt;property id=&quot;20300&quot; value=&quot;Slide 13 - &amp;quot;Evaluation Planning Roadmap&amp;quot;&quot;/&gt;&lt;property id=&quot;20307&quot; value=&quot;341&quot;/&gt;&lt;/object&gt;&lt;object type=&quot;3&quot; unique_id=&quot;10142&quot;&gt;&lt;property id=&quot;20148&quot; value=&quot;5&quot;/&gt;&lt;property id=&quot;20300&quot; value=&quot;Slide 14 - &amp;quot;Develop Learning Goals&amp;quot;&quot;/&gt;&lt;property id=&quot;20307&quot; value=&quot;293&quot;/&gt;&lt;/object&gt;&lt;object type=&quot;3&quot; unique_id=&quot;10143&quot;&gt;&lt;property id=&quot;20148&quot; value=&quot;5&quot;/&gt;&lt;property id=&quot;20300&quot; value=&quot;Slide 15 - &amp;quot;What are Learning Goals?&amp;quot;&quot;/&gt;&lt;property id=&quot;20307&quot; value=&quot;344&quot;/&gt;&lt;/object&gt;&lt;object type=&quot;3&quot; unique_id=&quot;10144&quot;&gt;&lt;property id=&quot;20148&quot; value=&quot;5&quot;/&gt;&lt;property id=&quot;20300&quot; value=&quot;Slide 16 - &amp;quot;How do we identify learning goals?&amp;quot;&quot;/&gt;&lt;property id=&quot;20307&quot; value=&quot;321&quot;/&gt;&lt;/object&gt;&lt;object type=&quot;3&quot; unique_id=&quot;10145&quot;&gt;&lt;property id=&quot;20148&quot; value=&quot;5&quot;/&gt;&lt;property id=&quot;20300&quot; value=&quot;Slide 17 - &amp;quot;Evaluability Assessments  and  Logic Models&amp;quot;&quot;/&gt;&lt;property id=&quot;20307&quot; value=&quot;297&quot;/&gt;&lt;/object&gt;&lt;object type=&quot;3&quot; unique_id=&quot;10146&quot;&gt;&lt;property id=&quot;20148&quot; value=&quot;5&quot;/&gt;&lt;property id=&quot;20300&quot; value=&quot;Slide 18 - &amp;quot;Evaluability assessments will help you identify&amp;quot;&quot;/&gt;&lt;property id=&quot;20307&quot; value=&quot;356&quot;/&gt;&lt;/object&gt;&lt;object type=&quot;3&quot; unique_id=&quot;10147&quot;&gt;&lt;property id=&quot;20148&quot; value=&quot;5&quot;/&gt;&lt;property id=&quot;20300&quot; value=&quot;Slide 19 - &amp;quot;Sample Evaluability Assessment&amp;quot;&quot;/&gt;&lt;property id=&quot;20307&quot; value=&quot;335&quot;/&gt;&lt;/object&gt;&lt;object type=&quot;3&quot; unique_id=&quot;10148&quot;&gt;&lt;property id=&quot;20148&quot; value=&quot;5&quot;/&gt;&lt;property id=&quot;20300&quot; value=&quot;Slide 20 - &amp;quot;How do we use evaluability assessment results?&amp;quot;&quot;/&gt;&lt;property id=&quot;20307&quot; value=&quot;301&quot;/&gt;&lt;/object&gt;&lt;object type=&quot;3&quot; unique_id=&quot;10149&quot;&gt;&lt;property id=&quot;20148&quot; value=&quot;5&quot;/&gt;&lt;property id=&quot;20300&quot; value=&quot;Slide 21 - &amp;quot;A Simplified RESEA Logic Model&amp;quot;&quot;/&gt;&lt;property id=&quot;20307&quot; value=&quot;351&quot;/&gt;&lt;/object&gt;&lt;object type=&quot;3&quot; unique_id=&quot;10150&quot;&gt;&lt;property id=&quot;20148&quot; value=&quot;5&quot;/&gt;&lt;property id=&quot;20300&quot; value=&quot;Slide 22 - &amp;quot;What do logic models do?&amp;quot;&quot;/&gt;&lt;property id=&quot;20307&quot; value=&quot;340&quot;/&gt;&lt;/object&gt;&lt;object type=&quot;3&quot; unique_id=&quot;10151&quot;&gt;&lt;property id=&quot;20148&quot; value=&quot;5&quot;/&gt;&lt;property id=&quot;20300&quot; value=&quot;Slide 23 - &amp;quot;RESEA Research Question Examples&amp;quot;&quot;/&gt;&lt;property id=&quot;20307&quot; value=&quot;339&quot;/&gt;&lt;/object&gt;&lt;object type=&quot;3&quot; unique_id=&quot;10152&quot;&gt;&lt;property id=&quot;20148&quot; value=&quot;5&quot;/&gt;&lt;property id=&quot;20300&quot; value=&quot;Slide 24 - &amp;quot;Choosing an Evaluation Design&amp;quot;&quot;/&gt;&lt;property id=&quot;20307&quot; value=&quot;302&quot;/&gt;&lt;/object&gt;&lt;object type=&quot;3&quot; unique_id=&quot;10153&quot;&gt;&lt;property id=&quot;20148&quot; value=&quot;5&quot;/&gt;&lt;property id=&quot;20300&quot; value=&quot;Slide 25 - &amp;quot;Evaluation Design Types&amp;quot;&quot;/&gt;&lt;property id=&quot;20307&quot; value=&quot;314&quot;/&gt;&lt;/object&gt;&lt;object type=&quot;3&quot; unique_id=&quot;10154&quot;&gt;&lt;property id=&quot;20148&quot; value=&quot;5&quot;/&gt;&lt;property id=&quot;20300&quot; value=&quot;Slide 26 - &amp;quot;Impact Studies&amp;quot;&quot;/&gt;&lt;property id=&quot;20307&quot; value=&quot;355&quot;/&gt;&lt;/object&gt;&lt;object type=&quot;3&quot; unique_id=&quot;10155&quot;&gt;&lt;property id=&quot;20148&quot; value=&quot;5&quot;/&gt;&lt;property id=&quot;20300&quot; value=&quot;Slide 27 - &amp;quot;Outcomes Studies&amp;quot;&quot;/&gt;&lt;property id=&quot;20307&quot; value=&quot;354&quot;/&gt;&lt;/object&gt;&lt;object type=&quot;3&quot; unique_id=&quot;10156&quot;&gt;&lt;property id=&quot;20148&quot; value=&quot;5&quot;/&gt;&lt;property id=&quot;20300&quot; value=&quot;Slide 28 - &amp;quot;Implementation Studies&amp;quot;&quot;/&gt;&lt;property id=&quot;20307&quot; value=&quot;353&quot;/&gt;&lt;/object&gt;&lt;object type=&quot;3&quot; unique_id=&quot;10157&quot;&gt;&lt;property id=&quot;20148&quot; value=&quot;5&quot;/&gt;&lt;property id=&quot;20300&quot; value=&quot;Slide 29 - &amp;quot;RESEA Evaluation Example&amp;quot;&quot;/&gt;&lt;property id=&quot;20307&quot; value=&quot;317&quot;/&gt;&lt;/object&gt;&lt;object type=&quot;3&quot; unique_id=&quot;10158&quot;&gt;&lt;property id=&quot;20148&quot; value=&quot;5&quot;/&gt;&lt;property id=&quot;20300&quot; value=&quot;Slide 30 - &amp;quot;Cycles of Learning and Doing&amp;quot;&quot;/&gt;&lt;property id=&quot;20307&quot; value=&quot;306&quot;/&gt;&lt;/object&gt;&lt;object type=&quot;3&quot; unique_id=&quot;10159&quot;&gt;&lt;property id=&quot;20148&quot; value=&quot;5&quot;/&gt;&lt;property id=&quot;20300&quot; value=&quot;Slide 31 - &amp;quot;This process is iterative!&amp;quot;&quot;/&gt;&lt;property id=&quot;20307&quot; value=&quot;349&quot;/&gt;&lt;/object&gt;&lt;object type=&quot;3&quot; unique_id=&quot;10160&quot;&gt;&lt;property id=&quot;20148&quot; value=&quot;5&quot;/&gt;&lt;property id=&quot;20300&quot; value=&quot;Slide 32 - &amp;quot;Communicate Evaluation Findings&amp;quot;&quot;/&gt;&lt;property id=&quot;20307&quot; value=&quot;352&quot;/&gt;&lt;/object&gt;&lt;object type=&quot;3&quot; unique_id=&quot;10161&quot;&gt;&lt;property id=&quot;20148&quot; value=&quot;5&quot;/&gt;&lt;property id=&quot;20300&quot; value=&quot;Slide 33 - &amp;quot;Closing Thoughts and Next Steps&amp;quot;&quot;/&gt;&lt;property id=&quot;20307&quot; value=&quot;361&quot;/&gt;&lt;/object&gt;&lt;object type=&quot;3&quot; unique_id=&quot;10162&quot;&gt;&lt;property id=&quot;20148&quot; value=&quot;5&quot;/&gt;&lt;property id=&quot;20300&quot; value=&quot;Slide 34 - &amp;quot;Other things to keep in mind…&amp;quot;&quot;/&gt;&lt;property id=&quot;20307&quot; value=&quot;360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16054</TotalTime>
  <Words>1777</Words>
  <Application>Microsoft Office PowerPoint</Application>
  <PresentationFormat>On-screen Show (4:3)</PresentationFormat>
  <Paragraphs>321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How does evaluation help my state and where do we start?</vt:lpstr>
      <vt:lpstr>PowerPoint Presentation</vt:lpstr>
      <vt:lpstr>Evaluation Technical Assistance (E-TA)</vt:lpstr>
      <vt:lpstr>PowerPoint Presentation</vt:lpstr>
      <vt:lpstr>PowerPoint Presentation</vt:lpstr>
      <vt:lpstr>How would you rate your knowledge of evaluations?</vt:lpstr>
      <vt:lpstr>What do you see as the greatest potential benefit received from evaluations?</vt:lpstr>
      <vt:lpstr>What is your top 3 concerns about conducting evaluations?</vt:lpstr>
      <vt:lpstr>What is  program evaluation? </vt:lpstr>
      <vt:lpstr>An evaluation is…</vt:lpstr>
      <vt:lpstr>Why conduct evaluations?</vt:lpstr>
      <vt:lpstr>Evaluation Planning Roadmap</vt:lpstr>
      <vt:lpstr>Develop Learning Goals</vt:lpstr>
      <vt:lpstr>What are Learning Goals?</vt:lpstr>
      <vt:lpstr>How do we identify learning goals?</vt:lpstr>
      <vt:lpstr>Evaluability Assessments  and  Logic Models</vt:lpstr>
      <vt:lpstr>Evaluability assessments will help you identify</vt:lpstr>
      <vt:lpstr>Sample Evaluability Assessment</vt:lpstr>
      <vt:lpstr>How do we use evaluability assessment results?</vt:lpstr>
      <vt:lpstr>A Simplified RESEA Logic Model</vt:lpstr>
      <vt:lpstr>What do logic models do?</vt:lpstr>
      <vt:lpstr>RESEA Research Question Examples</vt:lpstr>
      <vt:lpstr>Choosing an Evaluation Design</vt:lpstr>
      <vt:lpstr>Evaluation Design Types</vt:lpstr>
      <vt:lpstr>Impact Studies</vt:lpstr>
      <vt:lpstr>Outcomes Studies</vt:lpstr>
      <vt:lpstr>Implementation Studies</vt:lpstr>
      <vt:lpstr>RESEA Evaluation Example</vt:lpstr>
      <vt:lpstr>Cycles of Learning and Doing</vt:lpstr>
      <vt:lpstr>This process is iterative!</vt:lpstr>
      <vt:lpstr>Communicate Evaluation Findings</vt:lpstr>
      <vt:lpstr>Closing Thoughts and Next Steps</vt:lpstr>
      <vt:lpstr>Other things to keep in mind…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Jonathan Vehlow</cp:lastModifiedBy>
  <cp:revision>469</cp:revision>
  <cp:lastPrinted>2019-04-29T13:53:28Z</cp:lastPrinted>
  <dcterms:created xsi:type="dcterms:W3CDTF">2017-06-21T17:13:53Z</dcterms:created>
  <dcterms:modified xsi:type="dcterms:W3CDTF">2019-05-02T15:58:49Z</dcterms:modified>
</cp:coreProperties>
</file>