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  <p:sldMasterId id="2147483706" r:id="rId6"/>
    <p:sldMasterId id="2147483712" r:id="rId7"/>
  </p:sldMasterIdLst>
  <p:notesMasterIdLst>
    <p:notesMasterId r:id="rId34"/>
  </p:notesMasterIdLst>
  <p:sldIdLst>
    <p:sldId id="287" r:id="rId8"/>
    <p:sldId id="272" r:id="rId9"/>
    <p:sldId id="280" r:id="rId10"/>
    <p:sldId id="274" r:id="rId11"/>
    <p:sldId id="290" r:id="rId12"/>
    <p:sldId id="286" r:id="rId13"/>
    <p:sldId id="340" r:id="rId14"/>
    <p:sldId id="339" r:id="rId15"/>
    <p:sldId id="368" r:id="rId16"/>
    <p:sldId id="367" r:id="rId17"/>
    <p:sldId id="365" r:id="rId18"/>
    <p:sldId id="364" r:id="rId19"/>
    <p:sldId id="373" r:id="rId20"/>
    <p:sldId id="374" r:id="rId21"/>
    <p:sldId id="362" r:id="rId22"/>
    <p:sldId id="375" r:id="rId23"/>
    <p:sldId id="371" r:id="rId24"/>
    <p:sldId id="369" r:id="rId25"/>
    <p:sldId id="360" r:id="rId26"/>
    <p:sldId id="370" r:id="rId27"/>
    <p:sldId id="358" r:id="rId28"/>
    <p:sldId id="361" r:id="rId29"/>
    <p:sldId id="281" r:id="rId30"/>
    <p:sldId id="277" r:id="rId31"/>
    <p:sldId id="372" r:id="rId32"/>
    <p:sldId id="282" r:id="rId33"/>
  </p:sldIdLst>
  <p:sldSz cx="9144000" cy="6858000" type="screen4x3"/>
  <p:notesSz cx="7010400" cy="92964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Laidlaw" initials="ML" lastIdx="2" clrIdx="0">
    <p:extLst>
      <p:ext uri="{19B8F6BF-5375-455C-9EA6-DF929625EA0E}">
        <p15:presenceInfo xmlns:p15="http://schemas.microsoft.com/office/powerpoint/2012/main" userId="e740d094075ebe74" providerId="Windows Live"/>
      </p:ext>
    </p:extLst>
  </p:cmAuthor>
  <p:cmAuthor id="2" name="Kelly Middleton" initials="KM" lastIdx="2" clrIdx="1">
    <p:extLst>
      <p:ext uri="{19B8F6BF-5375-455C-9EA6-DF929625EA0E}">
        <p15:presenceInfo xmlns:p15="http://schemas.microsoft.com/office/powerpoint/2012/main" userId="S::middletonk@NAWB.ORG::292a4879-2def-40f6-9de1-d3452aaae059" providerId="AD"/>
      </p:ext>
    </p:extLst>
  </p:cmAuthor>
  <p:cmAuthor id="3" name="Robin Fernkas" initials="RF" lastIdx="8" clrIdx="2">
    <p:extLst>
      <p:ext uri="{19B8F6BF-5375-455C-9EA6-DF929625EA0E}">
        <p15:presenceInfo xmlns:p15="http://schemas.microsoft.com/office/powerpoint/2012/main" userId="S-1-5-21-2522062978-2635407418-847139880-51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89698" autoAdjust="0"/>
  </p:normalViewPr>
  <p:slideViewPr>
    <p:cSldViewPr snapToGrid="0">
      <p:cViewPr varScale="1">
        <p:scale>
          <a:sx n="68" d="100"/>
          <a:sy n="68" d="100"/>
        </p:scale>
        <p:origin x="111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endParaRPr lang="en-US" sz="2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  <a:p>
          <a:r>
            <a: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</a:p>
        <a:p>
          <a:endParaRPr lang="en-US" sz="1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  <a:p>
          <a:r>
            <a: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Which program area is currently your main focus? </a:t>
          </a:r>
        </a:p>
        <a:p>
          <a:r>
            <a:rPr lang="en-US" sz="17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Choose the answer </a:t>
          </a:r>
          <a:r>
            <a:rPr lang="en-US" sz="1700" u="sng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that best reflects </a:t>
          </a:r>
          <a:r>
            <a:rPr lang="en-US" sz="17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where you are in the grant cycle</a:t>
          </a: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688407" custScaleY="200862" custLinFactNeighborX="-190" custLinFactNeighborY="-13254"/>
      <dgm:spPr/>
    </dgm:pt>
    <dgm:pt modelId="{326860F1-B8CF-451E-A26A-39B929BC3F19}" type="pres">
      <dgm:prSet presAssocID="{FC9D8059-D2E0-4C91-8D8D-A79D1FB79854}" presName="rootConnector" presStyleLbl="node1" presStyleIdx="0" presStyleCnt="1"/>
      <dgm:spPr/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9D2F1900-FE9F-4F29-BE1E-110E8E72A91A}" type="presOf" srcId="{FC9D8059-D2E0-4C91-8D8D-A79D1FB79854}" destId="{326860F1-B8CF-451E-A26A-39B929BC3F19}" srcOrd="1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3DE3DC3C-0CEE-4717-9AD6-C34EEA869231}" type="presOf" srcId="{9F318CA6-08AB-4ABE-B349-676605B65D6C}" destId="{855749C9-25BC-45AC-B787-9457C050449F}" srcOrd="0" destOrd="0" presId="urn:microsoft.com/office/officeart/2005/8/layout/hierarchy3"/>
    <dgm:cxn modelId="{772D0F47-EA88-48F6-9D7F-3CF61FDDFAAD}" type="presOf" srcId="{FC9D8059-D2E0-4C91-8D8D-A79D1FB79854}" destId="{7A996C81-500F-4B1F-B5A4-1B476941A02A}" srcOrd="0" destOrd="0" presId="urn:microsoft.com/office/officeart/2005/8/layout/hierarchy3"/>
    <dgm:cxn modelId="{426CB996-7195-4CA7-ACEC-18C3F8A9CB11}" type="presParOf" srcId="{855749C9-25BC-45AC-B787-9457C050449F}" destId="{1E4DC371-F7C6-47CE-B90E-1AFFF13B3F0E}" srcOrd="0" destOrd="0" presId="urn:microsoft.com/office/officeart/2005/8/layout/hierarchy3"/>
    <dgm:cxn modelId="{28C06AC3-7BDC-4456-8F26-B2E9F8EBB9F9}" type="presParOf" srcId="{1E4DC371-F7C6-47CE-B90E-1AFFF13B3F0E}" destId="{77B1561D-399D-4DFB-9AB8-7B690400EE7B}" srcOrd="0" destOrd="0" presId="urn:microsoft.com/office/officeart/2005/8/layout/hierarchy3"/>
    <dgm:cxn modelId="{2211A624-5E11-4225-B8A0-50C46DDEE452}" type="presParOf" srcId="{77B1561D-399D-4DFB-9AB8-7B690400EE7B}" destId="{7A996C81-500F-4B1F-B5A4-1B476941A02A}" srcOrd="0" destOrd="0" presId="urn:microsoft.com/office/officeart/2005/8/layout/hierarchy3"/>
    <dgm:cxn modelId="{B3A1D070-8E36-4775-A33A-02032C1B683E}" type="presParOf" srcId="{77B1561D-399D-4DFB-9AB8-7B690400EE7B}" destId="{326860F1-B8CF-451E-A26A-39B929BC3F19}" srcOrd="1" destOrd="0" presId="urn:microsoft.com/office/officeart/2005/8/layout/hierarchy3"/>
    <dgm:cxn modelId="{0F84B31F-E110-4F93-9B8F-4BB85DD209C5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endParaRPr lang="en-US" sz="1700" dirty="0">
            <a:latin typeface="Arial" pitchFamily="34" charset="0"/>
            <a:cs typeface="Arial" pitchFamily="34" charset="0"/>
          </a:endParaRPr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688407" custScaleY="204969" custLinFactNeighborX="-190" custLinFactNeighborY="-13254"/>
      <dgm:spPr/>
    </dgm:pt>
    <dgm:pt modelId="{326860F1-B8CF-451E-A26A-39B929BC3F19}" type="pres">
      <dgm:prSet presAssocID="{FC9D8059-D2E0-4C91-8D8D-A79D1FB79854}" presName="rootConnector" presStyleLbl="node1" presStyleIdx="0" presStyleCnt="1"/>
      <dgm:spPr/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41B51470-EA80-42C9-8D5F-9D039A64237F}" type="presOf" srcId="{FC9D8059-D2E0-4C91-8D8D-A79D1FB79854}" destId="{7A996C81-500F-4B1F-B5A4-1B476941A02A}" srcOrd="0" destOrd="0" presId="urn:microsoft.com/office/officeart/2005/8/layout/hierarchy3"/>
    <dgm:cxn modelId="{67760554-56C6-4509-9062-4B49D4CD2DBE}" type="presOf" srcId="{9F318CA6-08AB-4ABE-B349-676605B65D6C}" destId="{855749C9-25BC-45AC-B787-9457C050449F}" srcOrd="0" destOrd="0" presId="urn:microsoft.com/office/officeart/2005/8/layout/hierarchy3"/>
    <dgm:cxn modelId="{4727258A-D634-4F0D-8A96-CB1B2D8FC2C6}" type="presOf" srcId="{FC9D8059-D2E0-4C91-8D8D-A79D1FB79854}" destId="{326860F1-B8CF-451E-A26A-39B929BC3F19}" srcOrd="1" destOrd="0" presId="urn:microsoft.com/office/officeart/2005/8/layout/hierarchy3"/>
    <dgm:cxn modelId="{9307D01E-CE08-4F5C-B272-374FCD6F794D}" type="presParOf" srcId="{855749C9-25BC-45AC-B787-9457C050449F}" destId="{1E4DC371-F7C6-47CE-B90E-1AFFF13B3F0E}" srcOrd="0" destOrd="0" presId="urn:microsoft.com/office/officeart/2005/8/layout/hierarchy3"/>
    <dgm:cxn modelId="{A884AFAB-1CDC-4C3F-915F-6F3358F7A6D8}" type="presParOf" srcId="{1E4DC371-F7C6-47CE-B90E-1AFFF13B3F0E}" destId="{77B1561D-399D-4DFB-9AB8-7B690400EE7B}" srcOrd="0" destOrd="0" presId="urn:microsoft.com/office/officeart/2005/8/layout/hierarchy3"/>
    <dgm:cxn modelId="{76BFF4E5-777C-4EA2-9E4B-8ADEF86E7770}" type="presParOf" srcId="{77B1561D-399D-4DFB-9AB8-7B690400EE7B}" destId="{7A996C81-500F-4B1F-B5A4-1B476941A02A}" srcOrd="0" destOrd="0" presId="urn:microsoft.com/office/officeart/2005/8/layout/hierarchy3"/>
    <dgm:cxn modelId="{47593525-AF4B-4D15-B22E-592FD0F19476}" type="presParOf" srcId="{77B1561D-399D-4DFB-9AB8-7B690400EE7B}" destId="{326860F1-B8CF-451E-A26A-39B929BC3F19}" srcOrd="1" destOrd="0" presId="urn:microsoft.com/office/officeart/2005/8/layout/hierarchy3"/>
    <dgm:cxn modelId="{04CC8328-31E0-4EBF-8A28-16263CF01010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4517" y="0"/>
          <a:ext cx="8022488" cy="1170392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Which program area is currently your main focus?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Choose the answer </a:t>
          </a:r>
          <a:r>
            <a:rPr lang="en-US" sz="1700" u="sng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that best reflects </a:t>
          </a:r>
          <a:r>
            <a:rPr lang="en-US" sz="17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where you are in the grant cycle</a:t>
          </a:r>
        </a:p>
      </dsp:txBody>
      <dsp:txXfrm>
        <a:off x="38797" y="34280"/>
        <a:ext cx="7953928" cy="1101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31034" y="0"/>
          <a:ext cx="7593091" cy="1130398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364142" y="33108"/>
        <a:ext cx="7526875" cy="1064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85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51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49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0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5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37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81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70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68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00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69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4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Today’s 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“Layout” button right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next to the 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 dirty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3573507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 dirty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124D95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4D9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139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124D95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4D9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914400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en-US" sz="3300" b="1" dirty="0">
                  <a:gradFill>
                    <a:gsLst>
                      <a:gs pos="58000">
                        <a:srgbClr val="0075BF">
                          <a:lumMod val="75000"/>
                        </a:srgbClr>
                      </a:gs>
                      <a:gs pos="100000">
                        <a:srgbClr val="124D95"/>
                      </a:gs>
                      <a:gs pos="19000">
                        <a:srgbClr val="124D95">
                          <a:lumMod val="75000"/>
                        </a:srgbClr>
                      </a:gs>
                      <a:gs pos="46885">
                        <a:srgbClr val="124D95"/>
                      </a:gs>
                      <a:gs pos="59000">
                        <a:srgbClr val="124D95">
                          <a:lumMod val="70000"/>
                        </a:srgb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rgbClr val="124D95">
                        <a:lumMod val="50000"/>
                        <a:alpha val="70000"/>
                      </a:srgbClr>
                    </a:innerShdw>
                  </a:effectLst>
                </a:rPr>
                <a:t>Breakout Room </a:t>
              </a:r>
              <a:r>
                <a:rPr lang="en-US" sz="3200" cap="all" spc="220" dirty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rgbClr val="9E1C30"/>
                      </a:gs>
                      <a:gs pos="59000">
                        <a:srgbClr val="9E1C30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rgbClr val="7A232E">
                        <a:lumMod val="75000"/>
                        <a:alpha val="70000"/>
                      </a:srgbClr>
                    </a:innerShdw>
                  </a:effectLst>
                </a:rPr>
                <a:t>Discussions</a:t>
              </a:r>
              <a:endParaRPr lang="en-US" sz="3400" cap="all" spc="22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152838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124D95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4D9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sz="38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rgbClr val="303030">
                    <a:lumMod val="75000"/>
                    <a:lumOff val="25000"/>
                  </a:srgbClr>
                </a:solidFill>
              </a:rPr>
              <a:t>Enter your location in the chat window</a:t>
            </a:r>
            <a:br>
              <a:rPr lang="en-US" sz="1300" i="1" dirty="0">
                <a:solidFill>
                  <a:srgbClr val="303030">
                    <a:lumMod val="75000"/>
                    <a:lumOff val="25000"/>
                  </a:srgbClr>
                </a:solidFill>
              </a:rPr>
            </a:br>
            <a:r>
              <a:rPr lang="en-US" sz="1200" i="1" dirty="0">
                <a:solidFill>
                  <a:srgbClr val="303030">
                    <a:lumMod val="50000"/>
                    <a:lumOff val="50000"/>
                  </a:srgb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1553077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rgbClr val="303030">
                      <a:lumMod val="75000"/>
                      <a:lumOff val="25000"/>
                    </a:srgb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rgbClr val="303030">
                      <a:lumMod val="75000"/>
                      <a:lumOff val="25000"/>
                    </a:srgbClr>
                  </a:solidFill>
                </a:rPr>
              </a:br>
              <a:r>
                <a:rPr lang="en-US" sz="1200" i="1" spc="50" dirty="0">
                  <a:solidFill>
                    <a:srgbClr val="303030">
                      <a:lumMod val="50000"/>
                      <a:lumOff val="50000"/>
                    </a:srgb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124D95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4D9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7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</a:rPr>
              <a:t>Any</a:t>
            </a:r>
          </a:p>
          <a:p>
            <a:pPr algn="ctr"/>
            <a:r>
              <a:rPr sz="7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56884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124D95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4D9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>
                <a:solidFill>
                  <a:srgbClr val="303030">
                    <a:lumMod val="75000"/>
                    <a:lumOff val="25000"/>
                  </a:srgb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891539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448779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21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61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39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07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75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4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63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005371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8701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58760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3284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Today’s 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8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42021"/>
                </a:solidFill>
              </a:endParaRPr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42021"/>
                </a:solidFill>
              </a:endParaRPr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81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rgbClr val="0075BF">
                        <a:lumMod val="75000"/>
                      </a:srgbClr>
                    </a:gs>
                    <a:gs pos="83000">
                      <a:srgbClr val="124D95">
                        <a:lumMod val="50000"/>
                      </a:srgb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rgbClr val="0075BF">
                        <a:lumMod val="75000"/>
                      </a:srgbClr>
                    </a:gs>
                    <a:gs pos="83000">
                      <a:srgbClr val="124D95">
                        <a:lumMod val="50000"/>
                      </a:srgb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559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9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85000"/>
              </a:lnSpc>
            </a:pPr>
            <a:r>
              <a:rPr lang="en-US" sz="6600" dirty="0">
                <a:solidFill>
                  <a:prstClr val="white">
                    <a:lumMod val="75000"/>
                  </a:prst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178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38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788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124D95"/>
                </a:solidFill>
                <a:cs typeface="Arial" panose="020B0604020202020204" pitchFamily="34" charset="0"/>
              </a:rPr>
              <a:t>Beyond the standard offerings,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dirty="0">
                <a:solidFill>
                  <a:srgbClr val="242021"/>
                </a:solidFill>
                <a:cs typeface="Arial" panose="020B0604020202020204" pitchFamily="34" charset="0"/>
              </a:rPr>
              <a:t>this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Where Are You? 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  </a:t>
            </a:r>
            <a:r>
              <a:rPr lang="en-US" sz="1000" i="1" dirty="0">
                <a:solidFill>
                  <a:srgbClr val="242021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Quote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sz="1500" b="1" dirty="0">
                <a:solidFill>
                  <a:srgbClr val="124D95"/>
                </a:solidFill>
                <a:cs typeface="Arial" panose="020B0604020202020204" pitchFamily="34" charset="0"/>
              </a:rPr>
              <a:t>Resources &amp; Name / Occupation / Org boxes:</a:t>
            </a:r>
          </a:p>
          <a:p>
            <a:pPr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change formatting levels.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solidFill>
                <a:srgbClr val="242021"/>
              </a:solidFill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42021"/>
                  </a:solidFill>
                </a:endParaRPr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42021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4202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rgbClr val="124D95"/>
                </a:solidFill>
                <a:cs typeface="Arial" panose="020B0604020202020204" pitchFamily="34" charset="0"/>
              </a:rPr>
              <a:t>How to use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Select the layout you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Likewise, to </a:t>
            </a:r>
            <a:r>
              <a:rPr lang="en-US" sz="1050" i="1" dirty="0">
                <a:solidFill>
                  <a:srgbClr val="242021"/>
                </a:solidFill>
                <a:cs typeface="Arial" panose="020B0604020202020204" pitchFamily="34" charset="0"/>
              </a:rPr>
              <a:t>change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 the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template master of an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existing slide, click the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“Layout” button right </a:t>
            </a:r>
            <a:b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next to the “New Slide” button.</a:t>
            </a:r>
          </a:p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2000" b="1" dirty="0">
                <a:solidFill>
                  <a:srgbClr val="124D95"/>
                </a:solidFill>
                <a:cs typeface="Arial" panose="020B0604020202020204" pitchFamily="34" charset="0"/>
              </a:rPr>
              <a:t>General Template Notes:</a:t>
            </a:r>
          </a:p>
          <a:p>
            <a:pPr marL="9144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pc="60" dirty="0">
                <a:solidFill>
                  <a:srgbClr val="7A232E">
                    <a:lumMod val="20000"/>
                    <a:lumOff val="80000"/>
                  </a:srgb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b="1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b="1" u="sng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DO NOT</a:t>
            </a:r>
            <a:r>
              <a:rPr lang="en-US" b="1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:</a:t>
            </a:r>
          </a:p>
          <a:p>
            <a:pPr lvl="1" indent="-171450">
              <a:spcAft>
                <a:spcPts val="600"/>
              </a:spcAft>
              <a:buClr>
                <a:srgbClr val="9E1C30"/>
              </a:buClr>
              <a:buFont typeface="Wingdings" panose="05000000000000000000" pitchFamily="2" charset="2"/>
              <a:buChar char="ý"/>
              <a:defRPr/>
            </a:pPr>
            <a:r>
              <a:rPr lang="en-US" sz="1050" b="1" dirty="0">
                <a:solidFill>
                  <a:srgbClr val="242021"/>
                </a:solidFill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.  Please note if a spacing adjustment is required.</a:t>
            </a:r>
          </a:p>
          <a:p>
            <a:pPr lvl="1" indent="-171450">
              <a:spcAft>
                <a:spcPts val="600"/>
              </a:spcAft>
              <a:buClr>
                <a:srgbClr val="9E1C30"/>
              </a:buClr>
              <a:buFont typeface="Wingdings" panose="05000000000000000000" pitchFamily="2" charset="2"/>
              <a:buChar char="ý"/>
            </a:pPr>
            <a:r>
              <a:rPr lang="en-US" sz="1050" b="1" dirty="0">
                <a:solidFill>
                  <a:srgbClr val="242021"/>
                </a:solidFill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lvl="1" indent="-171450">
              <a:spcAft>
                <a:spcPts val="600"/>
              </a:spcAft>
              <a:buClr>
                <a:srgbClr val="9E1C30"/>
              </a:buClr>
              <a:buFont typeface="Wingdings" panose="05000000000000000000" pitchFamily="2" charset="2"/>
              <a:buChar char="ý"/>
            </a:pPr>
            <a:r>
              <a:rPr lang="en-US" sz="1050" b="1" dirty="0">
                <a:solidFill>
                  <a:srgbClr val="242021"/>
                </a:solidFill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dirty="0">
                <a:solidFill>
                  <a:srgbClr val="242021"/>
                </a:solidFill>
                <a:cs typeface="Arial" panose="020B0604020202020204" pitchFamily="34" charset="0"/>
              </a:rPr>
              <a:t>.</a:t>
            </a:r>
          </a:p>
          <a:p>
            <a:pPr marL="91440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pc="60" dirty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lang="en-US" b="1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b="1" u="sng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DO</a:t>
            </a:r>
            <a:r>
              <a:rPr lang="en-US" b="1" spc="60" dirty="0">
                <a:solidFill>
                  <a:prstClr val="white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cs typeface="Arial" panose="020B0604020202020204" pitchFamily="34" charset="0"/>
              </a:rPr>
              <a:t>:</a:t>
            </a:r>
          </a:p>
          <a:p>
            <a:pPr lvl="1" indent="-171450">
              <a:spcAft>
                <a:spcPts val="600"/>
              </a:spcAft>
              <a:buClr>
                <a:srgbClr val="72AF2F"/>
              </a:buClr>
              <a:buFont typeface="Wingdings" panose="05000000000000000000" pitchFamily="2" charset="2"/>
              <a:buChar char="þ"/>
              <a:defRPr/>
            </a:pPr>
            <a:r>
              <a:rPr lang="en-US" sz="1050" b="1" dirty="0">
                <a:solidFill>
                  <a:prstClr val="black"/>
                </a:solidFill>
                <a:cs typeface="Arial" panose="020B0604020202020204" pitchFamily="34" charset="0"/>
              </a:rPr>
              <a:t>Reference your graphics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Note that any graphics not referenced or in violation of </a:t>
            </a:r>
            <a:r>
              <a:rPr lang="en-US" sz="1050" b="1" dirty="0">
                <a:solidFill>
                  <a:srgbClr val="D9D9D9">
                    <a:lumMod val="25000"/>
                  </a:srgbClr>
                </a:solidFill>
                <a:cs typeface="Arial" panose="020B0604020202020204" pitchFamily="34" charset="0"/>
              </a:rPr>
              <a:t>US Copyright Law, Title 17 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will be replaced to ensure your protection.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dirty="0">
              <a:solidFill>
                <a:srgbClr val="242021"/>
              </a:solidFill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24202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i="1" dirty="0">
                <a:solidFill>
                  <a:srgbClr val="242021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>
              <a:spcBef>
                <a:spcPts val="300"/>
              </a:spcBef>
            </a:pPr>
            <a:r>
              <a:rPr lang="en-US" sz="1400" i="1" dirty="0">
                <a:solidFill>
                  <a:srgbClr val="242021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It is not a part of </a:t>
            </a:r>
            <a:br>
              <a:rPr lang="en-US" sz="1400" i="1" dirty="0">
                <a:solidFill>
                  <a:srgbClr val="242021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en-US" sz="1400" i="1" dirty="0">
                <a:solidFill>
                  <a:srgbClr val="242021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242021"/>
                </a:solidFill>
                <a:cs typeface="Arial" panose="020B0604020202020204" pitchFamily="34" charset="0"/>
              </a:rPr>
              <a:t>Legal Language</a:t>
            </a:r>
            <a:endParaRPr lang="en-US" sz="1100" dirty="0">
              <a:solidFill>
                <a:srgbClr val="242021"/>
              </a:solidFill>
            </a:endParaRP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42021"/>
                </a:solidFill>
              </a:rPr>
              <a:t>Thank You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b="1" spc="40" dirty="0">
                  <a:solidFill>
                    <a:srgbClr val="242021">
                      <a:lumMod val="85000"/>
                      <a:lumOff val="15000"/>
                    </a:srgbClr>
                  </a:solidFill>
                </a:rPr>
                <a:t>Don’t delete this slide until the presentation is final.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spc="40" dirty="0">
                  <a:solidFill>
                    <a:srgbClr val="9D1C30"/>
                  </a:solidFill>
                </a:rPr>
                <a:t>Keep it in the template.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4202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4202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spc="4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spc="4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</a:br>
                <a:r>
                  <a:rPr lang="en-US" sz="2000" spc="4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42021"/>
                </a:solidFill>
              </a:endParaRPr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42021"/>
                </a:solidFill>
              </a:endParaRPr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</a:pPr>
            <a:r>
              <a:rPr sz="50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rgbClr val="9E1C30"/>
                    </a:gs>
                    <a:gs pos="59000">
                      <a:srgbClr val="9E1C30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</a:rPr>
              <a:t>2017 Template</a:t>
            </a:r>
          </a:p>
          <a:p>
            <a:pPr algn="ctr">
              <a:lnSpc>
                <a:spcPct val="85000"/>
              </a:lnSpc>
            </a:pPr>
            <a:r>
              <a:rPr sz="4000" b="0" spc="60">
                <a:gradFill>
                  <a:gsLst>
                    <a:gs pos="58000">
                      <a:srgbClr val="0075BF">
                        <a:lumMod val="75000"/>
                      </a:srgbClr>
                    </a:gs>
                    <a:gs pos="100000">
                      <a:srgbClr val="124D95"/>
                    </a:gs>
                    <a:gs pos="19000">
                      <a:srgbClr val="124D95">
                        <a:lumMod val="75000"/>
                      </a:srgbClr>
                    </a:gs>
                    <a:gs pos="46885">
                      <a:srgbClr val="124D95"/>
                    </a:gs>
                    <a:gs pos="59000">
                      <a:srgbClr val="124D95">
                        <a:lumMod val="70000"/>
                      </a:srgbClr>
                    </a:gs>
                  </a:gsLst>
                  <a:lin ang="5400000" scaled="1"/>
                </a:gradFill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</a:rPr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0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  <p:sldLayoutId id="2147483705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>
                <a:solidFill>
                  <a:srgbClr val="124D95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24D95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1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mericasPromise@dol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5" Type="http://schemas.openxmlformats.org/officeDocument/2006/relationships/hyperlink" Target="mailto:amandaduncan@workforce-ks.com" TargetMode="External"/><Relationship Id="rId4" Type="http://schemas.openxmlformats.org/officeDocument/2006/relationships/hyperlink" Target="mailto:amy@centraliowaworks.or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cid:image001.png@01D1C800.EFF1EE2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F9B4886A-ACCF-4465-9905-FF6BD48FB85A}" type="datetime4">
              <a:rPr lang="en-US" smtClean="0"/>
              <a:t>May 16, 2019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093" y="2005514"/>
            <a:ext cx="7772400" cy="223237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US" sz="3600" dirty="0">
                <a:effectLst/>
              </a:rPr>
            </a:br>
            <a:br>
              <a:rPr lang="en-US" sz="3600" dirty="0">
                <a:effectLst/>
              </a:rPr>
            </a:br>
            <a:br>
              <a:rPr lang="en-US" sz="3600" dirty="0">
                <a:effectLst/>
              </a:rPr>
            </a:br>
            <a:br>
              <a:rPr lang="en-US" sz="3600" dirty="0">
                <a:effectLst/>
              </a:rPr>
            </a:b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>  </a:t>
            </a:r>
            <a:br>
              <a:rPr lang="en-US" sz="3600" dirty="0">
                <a:effectLst/>
              </a:rPr>
            </a:br>
            <a:br>
              <a:rPr lang="en-US" sz="3600" dirty="0">
                <a:effectLst/>
              </a:rPr>
            </a:br>
            <a:r>
              <a:rPr lang="en-US" sz="3600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Promising Practices for Participant Retention &amp; Job Placement</a:t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dirty="0"/>
              <a:t>High Impact Partners on behalf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dirty="0"/>
              <a:t>of the Employment and Training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dirty="0"/>
              <a:t>Administration, DOL</a:t>
            </a:r>
          </a:p>
          <a:p>
            <a:r>
              <a:rPr lang="en-US" sz="1300" b="1" dirty="0"/>
              <a:t>May 16, 2019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52" y="1717275"/>
            <a:ext cx="7402095" cy="6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878DD0-4B9E-4C7C-BDC3-91CA823DA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94791"/>
              </p:ext>
            </p:extLst>
          </p:nvPr>
        </p:nvGraphicFramePr>
        <p:xfrm>
          <a:off x="731650" y="1520150"/>
          <a:ext cx="7364171" cy="4860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1608">
                  <a:extLst>
                    <a:ext uri="{9D8B030D-6E8A-4147-A177-3AD203B41FA5}">
                      <a16:colId xmlns:a16="http://schemas.microsoft.com/office/drawing/2014/main" val="4294143256"/>
                    </a:ext>
                  </a:extLst>
                </a:gridCol>
                <a:gridCol w="5212563">
                  <a:extLst>
                    <a:ext uri="{9D8B030D-6E8A-4147-A177-3AD203B41FA5}">
                      <a16:colId xmlns:a16="http://schemas.microsoft.com/office/drawing/2014/main" val="3742292126"/>
                    </a:ext>
                  </a:extLst>
                </a:gridCol>
              </a:tblGrid>
              <a:tr h="159145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kern="1200" dirty="0">
                          <a:effectLst/>
                        </a:rPr>
                        <a:t>Serve 380 clients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kern="1200" dirty="0">
                          <a:effectLst/>
                        </a:rPr>
                        <a:t>93% </a:t>
                      </a:r>
                      <a:r>
                        <a:rPr lang="en-US" sz="1800" b="0" kern="1200" dirty="0">
                          <a:effectLst/>
                        </a:rPr>
                        <a:t>will complete </a:t>
                      </a:r>
                      <a:r>
                        <a:rPr lang="en-US" sz="1800" kern="1200" dirty="0">
                          <a:effectLst/>
                        </a:rPr>
                        <a:t>training and earn a certification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effectLst/>
                        </a:rPr>
                        <a:t>80% </a:t>
                      </a:r>
                      <a:r>
                        <a:rPr lang="en-US" sz="1800" kern="1200" dirty="0">
                          <a:effectLst/>
                        </a:rPr>
                        <a:t>will obtain employment in healthcare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effectLst/>
                        </a:rPr>
                        <a:t>Create a sustainable apprenticeship program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3288496"/>
                  </a:ext>
                </a:extLst>
              </a:tr>
              <a:tr h="1920197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TARGETED</a:t>
                      </a:r>
                      <a:br>
                        <a:rPr lang="en-US" sz="1800" b="1" dirty="0">
                          <a:effectLst/>
                        </a:rPr>
                      </a:br>
                      <a:r>
                        <a:rPr lang="en-US" sz="1800" b="1" dirty="0">
                          <a:effectLst/>
                        </a:rPr>
                        <a:t>POPULATIONS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effectLst/>
                        </a:rPr>
                        <a:t>Unemployed, underemployed, and incumbent workers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effectLst/>
                        </a:rPr>
                        <a:t>Specifically, refugees, veterans, individuals with disabilities and/or criminal backgrounds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effectLst/>
                        </a:rPr>
                        <a:t>Low-income individuals qualifying for SNAP, E&amp;T, and TANF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149830"/>
                  </a:ext>
                </a:extLst>
              </a:tr>
              <a:tr h="1248628">
                <a:tc>
                  <a:txBody>
                    <a:bodyPr/>
                    <a:lstStyle/>
                    <a:p>
                      <a:endParaRPr lang="en-US" sz="1800" kern="1200" cap="all" dirty="0">
                        <a:effectLst/>
                      </a:endParaRPr>
                    </a:p>
                    <a:p>
                      <a:r>
                        <a:rPr lang="en-US" sz="1800" b="1" kern="1200" cap="all" dirty="0">
                          <a:effectLst/>
                        </a:rPr>
                        <a:t>Targeted </a:t>
                      </a:r>
                    </a:p>
                    <a:p>
                      <a:r>
                        <a:rPr lang="en-US" sz="1800" b="1" kern="1200" dirty="0">
                          <a:effectLst/>
                        </a:rPr>
                        <a:t>INDUSTRY </a:t>
                      </a:r>
                      <a:endParaRPr lang="en-US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002298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3C800D-2CDD-421B-BCD7-7808170D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United Way of Central Iowa </a:t>
            </a:r>
            <a:br>
              <a:rPr lang="en-US" dirty="0"/>
            </a:br>
            <a:r>
              <a:rPr lang="en-US" dirty="0"/>
              <a:t>Central Iowa America’s Promise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2D72F-D986-4E8C-BFEF-B277C1FC2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0200"/>
            <a:ext cx="8334942" cy="4576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E7743-4B55-4100-8011-4213AF3793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4FE50F-713F-404C-8ACE-8ECE0D8B07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70" y="1834868"/>
            <a:ext cx="1438275" cy="1108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C07B88-2770-490D-B688-CA9D43983A3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7" y="3976212"/>
            <a:ext cx="1616234" cy="70383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70B441E-0C59-4B9B-A5D9-A481BF635EE7}"/>
              </a:ext>
            </a:extLst>
          </p:cNvPr>
          <p:cNvGrpSpPr/>
          <p:nvPr/>
        </p:nvGrpSpPr>
        <p:grpSpPr>
          <a:xfrm>
            <a:off x="3272133" y="5182057"/>
            <a:ext cx="2668314" cy="1084600"/>
            <a:chOff x="3165558" y="5182057"/>
            <a:chExt cx="2668314" cy="10846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A9F384-9BF0-4188-95AF-79799B83CCA2}"/>
                </a:ext>
              </a:extLst>
            </p:cNvPr>
            <p:cNvSpPr txBox="1"/>
            <p:nvPr/>
          </p:nvSpPr>
          <p:spPr>
            <a:xfrm>
              <a:off x="4307161" y="5539691"/>
              <a:ext cx="1526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Healthcare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F0E3B81-4446-4EF9-80A2-E91990805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5558" y="5182057"/>
              <a:ext cx="1089225" cy="1084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549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878DD0-4B9E-4C7C-BDC3-91CA823DA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08792"/>
              </p:ext>
            </p:extLst>
          </p:nvPr>
        </p:nvGraphicFramePr>
        <p:xfrm>
          <a:off x="795738" y="1492441"/>
          <a:ext cx="7364171" cy="4524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1608">
                  <a:extLst>
                    <a:ext uri="{9D8B030D-6E8A-4147-A177-3AD203B41FA5}">
                      <a16:colId xmlns:a16="http://schemas.microsoft.com/office/drawing/2014/main" val="4294143256"/>
                    </a:ext>
                  </a:extLst>
                </a:gridCol>
                <a:gridCol w="5212563">
                  <a:extLst>
                    <a:ext uri="{9D8B030D-6E8A-4147-A177-3AD203B41FA5}">
                      <a16:colId xmlns:a16="http://schemas.microsoft.com/office/drawing/2014/main" val="3742292126"/>
                    </a:ext>
                  </a:extLst>
                </a:gridCol>
              </a:tblGrid>
              <a:tr h="17145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kern="1200" dirty="0">
                          <a:effectLst/>
                        </a:rPr>
                        <a:t>Serve 1,070 participants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effectLst/>
                        </a:rPr>
                        <a:t>74% </a:t>
                      </a:r>
                      <a:r>
                        <a:rPr lang="en-US" sz="1800" kern="1200" dirty="0">
                          <a:effectLst/>
                        </a:rPr>
                        <a:t>Complete training and attain a credential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effectLst/>
                        </a:rPr>
                        <a:t>85% </a:t>
                      </a:r>
                      <a:r>
                        <a:rPr lang="en-US" sz="1800" kern="1200" dirty="0">
                          <a:effectLst/>
                        </a:rPr>
                        <a:t>of those who earn a credential will gain unsubsidized employment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3288496"/>
                  </a:ext>
                </a:extLst>
              </a:tr>
              <a:tr h="139147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TARGETED</a:t>
                      </a:r>
                      <a:br>
                        <a:rPr lang="en-US" sz="1800" b="1" dirty="0">
                          <a:effectLst/>
                        </a:rPr>
                      </a:br>
                      <a:r>
                        <a:rPr lang="en-US" sz="1800" b="1" dirty="0">
                          <a:effectLst/>
                        </a:rPr>
                        <a:t>POPULATIONS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effectLst/>
                        </a:rPr>
                        <a:t>Unemployed, underemployed, and incumbent workers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effectLst/>
                        </a:rPr>
                        <a:t>Low-income, veterans, minorities, women, and individuals with disabilities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149830"/>
                  </a:ext>
                </a:extLst>
              </a:tr>
              <a:tr h="1194043">
                <a:tc>
                  <a:txBody>
                    <a:bodyPr/>
                    <a:lstStyle/>
                    <a:p>
                      <a:endParaRPr lang="en-US" sz="1800" kern="1200" cap="all" dirty="0">
                        <a:effectLst/>
                      </a:endParaRPr>
                    </a:p>
                    <a:p>
                      <a:r>
                        <a:rPr lang="en-US" sz="1800" b="1" kern="1200" cap="all" dirty="0">
                          <a:effectLst/>
                        </a:rPr>
                        <a:t>Targeted </a:t>
                      </a:r>
                    </a:p>
                    <a:p>
                      <a:r>
                        <a:rPr lang="en-US" sz="1800" b="1" kern="1200" dirty="0">
                          <a:effectLst/>
                        </a:rPr>
                        <a:t>INDUSTRY </a:t>
                      </a:r>
                      <a:endParaRPr lang="en-US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002298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3C800D-2CDD-421B-BCD7-7808170D5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6" y="365126"/>
            <a:ext cx="8815754" cy="105156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Workforce Alliance South Central Kansas </a:t>
            </a:r>
            <a:r>
              <a:rPr lang="en-US" sz="3000" dirty="0" err="1">
                <a:effectLst/>
              </a:rPr>
              <a:t>Kansas</a:t>
            </a:r>
            <a:r>
              <a:rPr lang="en-US" sz="3000" dirty="0">
                <a:effectLst/>
              </a:rPr>
              <a:t> Advanced Manufacturing Program (KAMP)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2D72F-D986-4E8C-BFEF-B277C1FC2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0200"/>
            <a:ext cx="8334942" cy="4576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E7743-4B55-4100-8011-4213AF3793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66D3A5-4316-4EEC-A63C-81444773367E}"/>
              </a:ext>
            </a:extLst>
          </p:cNvPr>
          <p:cNvGrpSpPr/>
          <p:nvPr/>
        </p:nvGrpSpPr>
        <p:grpSpPr>
          <a:xfrm>
            <a:off x="3143416" y="4904617"/>
            <a:ext cx="3305409" cy="1074976"/>
            <a:chOff x="4149090" y="1950308"/>
            <a:chExt cx="2697213" cy="9124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DC6A1DC-6169-4090-935D-1144B893AE3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090" y="1950308"/>
              <a:ext cx="945832" cy="91249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A9F384-9BF0-4188-95AF-79799B83CCA2}"/>
                </a:ext>
              </a:extLst>
            </p:cNvPr>
            <p:cNvSpPr txBox="1"/>
            <p:nvPr/>
          </p:nvSpPr>
          <p:spPr>
            <a:xfrm>
              <a:off x="5094922" y="2119159"/>
              <a:ext cx="1751381" cy="51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Advanced Manufacturing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D4FE50F-713F-404C-8ACE-8ECE0D8B07B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953671"/>
            <a:ext cx="1438275" cy="1108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C07B88-2770-490D-B688-CA9D43983A3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91" y="3888581"/>
            <a:ext cx="1616234" cy="7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93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800D-2CDD-421B-BCD7-7808170D5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51" y="1542360"/>
            <a:ext cx="7955280" cy="2478795"/>
          </a:xfrm>
        </p:spPr>
        <p:txBody>
          <a:bodyPr>
            <a:normAutofit/>
          </a:bodyPr>
          <a:lstStyle/>
          <a:p>
            <a:r>
              <a:rPr lang="en-US" sz="3600" dirty="0"/>
              <a:t>What is the economic climate surrounding employment in your geographic area and how does that impact your placement strategies?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2D72F-D986-4E8C-BFEF-B277C1FC2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89" y="1277816"/>
            <a:ext cx="7955280" cy="52519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5100" dirty="0"/>
          </a:p>
          <a:p>
            <a:pPr marL="0" indent="0">
              <a:lnSpc>
                <a:spcPct val="120000"/>
              </a:lnSpc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E7743-4B55-4100-8011-4213AF3793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7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734" y="2039690"/>
            <a:ext cx="7955280" cy="1926382"/>
          </a:xfrm>
        </p:spPr>
        <p:txBody>
          <a:bodyPr>
            <a:normAutofit/>
          </a:bodyPr>
          <a:lstStyle/>
          <a:p>
            <a:r>
              <a:rPr lang="en-US" dirty="0"/>
              <a:t>What were your original participant retention and job placement strategies?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61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64" y="1907488"/>
            <a:ext cx="7955280" cy="2378074"/>
          </a:xfrm>
        </p:spPr>
        <p:txBody>
          <a:bodyPr>
            <a:noAutofit/>
          </a:bodyPr>
          <a:lstStyle/>
          <a:p>
            <a:r>
              <a:rPr lang="en-US" dirty="0"/>
              <a:t>What challenges did you encounter and how did you overcome them?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A) Participant retention </a:t>
            </a:r>
            <a:br>
              <a:rPr lang="en-US" dirty="0"/>
            </a:br>
            <a:r>
              <a:rPr lang="en-US" dirty="0"/>
              <a:t>B) Job placement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04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800D-2CDD-421B-BCD7-7808170D5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1228"/>
            <a:ext cx="7955280" cy="2069602"/>
          </a:xfrm>
        </p:spPr>
        <p:txBody>
          <a:bodyPr>
            <a:normAutofit/>
          </a:bodyPr>
          <a:lstStyle/>
          <a:p>
            <a:r>
              <a:rPr lang="en-US" dirty="0"/>
              <a:t>How did you use data to adjust your participant retention strategies?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2D72F-D986-4E8C-BFEF-B277C1FC2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E7743-4B55-4100-8011-4213AF3793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98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16" y="1621048"/>
            <a:ext cx="7955280" cy="29296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How did you leverage internal and external resources and partnerships to increase: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A) Participant retention </a:t>
            </a:r>
            <a:br>
              <a:rPr lang="en-US" dirty="0"/>
            </a:br>
            <a:r>
              <a:rPr lang="en-US" dirty="0"/>
              <a:t> B) Job placement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8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124D95">
                    <a:lumMod val="40000"/>
                    <a:lumOff val="60000"/>
                  </a:srgbClr>
                </a:solidFill>
              </a:rPr>
              <a:pPr/>
              <a:t>17</a:t>
            </a:fld>
            <a:endParaRPr lang="en-US" dirty="0">
              <a:solidFill>
                <a:srgbClr val="124D95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67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936" y="669926"/>
            <a:ext cx="6337144" cy="1051560"/>
          </a:xfrm>
        </p:spPr>
        <p:txBody>
          <a:bodyPr/>
          <a:lstStyle/>
          <a:p>
            <a:r>
              <a:rPr lang="en-US" b="1" dirty="0"/>
              <a:t>Grantee Polling Question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016" y="2597160"/>
            <a:ext cx="8932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endParaRPr lang="en-US" sz="22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37" y="4363917"/>
            <a:ext cx="1223829" cy="1140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3750" y="2480556"/>
            <a:ext cx="7027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In the Chat Box Share Your Top Strategy for Participant Retention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48154" y="1008185"/>
            <a:ext cx="6231197" cy="112541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16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800D-2CDD-421B-BCD7-7808170D5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96" y="130665"/>
            <a:ext cx="8597412" cy="10515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Tips &amp; Strategies: Participant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2D72F-D986-4E8C-BFEF-B277C1FC2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955280" cy="4652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dirty="0"/>
              <a:t>Capture appropriate data and obtain complete participant information and understanding of challenges during Intake/Orientation (remaining cohorts)</a:t>
            </a:r>
          </a:p>
          <a:p>
            <a:pPr>
              <a:lnSpc>
                <a:spcPct val="120000"/>
              </a:lnSpc>
            </a:pPr>
            <a:r>
              <a:rPr lang="en-US" sz="3100" dirty="0"/>
              <a:t>Institute check-ins and congratulatory emails and celebrations</a:t>
            </a:r>
          </a:p>
          <a:p>
            <a:pPr>
              <a:lnSpc>
                <a:spcPct val="120000"/>
              </a:lnSpc>
            </a:pPr>
            <a:r>
              <a:rPr lang="en-US" sz="3100" dirty="0"/>
              <a:t>Provide checklist of referral services and community resources (CBO, local, state and federal services)</a:t>
            </a:r>
          </a:p>
          <a:p>
            <a:pPr>
              <a:lnSpc>
                <a:spcPct val="120000"/>
              </a:lnSpc>
            </a:pPr>
            <a:r>
              <a:rPr lang="en-US" sz="3100" dirty="0"/>
              <a:t>View discontinued participants as “inactive” until viable attempt to reactivate and complete training and job placement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E7743-4B55-4100-8011-4213AF3793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5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02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800D-2CDD-421B-BCD7-7808170D5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373" y="236172"/>
            <a:ext cx="7955280" cy="10515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Tips &amp; Strategies: Participant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2D72F-D986-4E8C-BFEF-B277C1FC2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895" y="1828800"/>
            <a:ext cx="7955280" cy="520504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Utilize social media, traditional media and internal newsletters to share success stories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Encourage participants to continue along career pathways by acknowledging and celebrating participant successes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Have caseworker work with community college to provide on-campus walk-in hours twice per month 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E7743-4B55-4100-8011-4213AF3793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20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11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Grantee Polling Question</a:t>
            </a: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160029" y="966158"/>
          <a:ext cx="8259352" cy="1131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#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00" y="5100478"/>
            <a:ext cx="1223829" cy="1140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838" y="966157"/>
            <a:ext cx="75222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/>
          </a:p>
          <a:p>
            <a:r>
              <a:rPr lang="en-US" sz="2400" b="1" dirty="0">
                <a:solidFill>
                  <a:srgbClr val="FF0000"/>
                </a:solidFill>
              </a:rPr>
              <a:t>How will you leverage your existing partnerships to increase retention and improve job placement?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Mark all that apply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2605177"/>
            <a:ext cx="7233138" cy="306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"/>
            </a:pPr>
            <a:r>
              <a:rPr lang="en-US" sz="2400" dirty="0">
                <a:latin typeface="+mj-lt"/>
                <a:ea typeface="Times New Roman"/>
                <a:cs typeface="Calibri"/>
              </a:rPr>
              <a:t>Identify/make available additional resources 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"/>
            </a:pPr>
            <a:r>
              <a:rPr lang="en-US" sz="2400" dirty="0">
                <a:latin typeface="+mj-lt"/>
                <a:ea typeface="Times New Roman"/>
                <a:cs typeface="Calibri"/>
              </a:rPr>
              <a:t>Leverage community-based organizations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"/>
            </a:pPr>
            <a:r>
              <a:rPr lang="en-US" sz="2400" dirty="0">
                <a:latin typeface="+mj-lt"/>
                <a:ea typeface="Times New Roman"/>
                <a:cs typeface="Calibri"/>
              </a:rPr>
              <a:t>Effectively utilize Employer Advisory Board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"/>
            </a:pPr>
            <a:r>
              <a:rPr lang="en-US" sz="2400" dirty="0">
                <a:latin typeface="+mj-lt"/>
                <a:ea typeface="Times New Roman"/>
                <a:cs typeface="Calibri"/>
              </a:rPr>
              <a:t>Incorporate mentoring programs 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"/>
            </a:pPr>
            <a:r>
              <a:rPr lang="en-US" sz="2400" dirty="0">
                <a:latin typeface="+mj-lt"/>
                <a:ea typeface="Times New Roman"/>
                <a:cs typeface="Calibri"/>
              </a:rPr>
              <a:t>Pursue increased apprenticeships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"/>
            </a:pPr>
            <a:r>
              <a:rPr lang="en-US" sz="2400" dirty="0">
                <a:latin typeface="+mj-lt"/>
                <a:ea typeface="Times New Roman"/>
                <a:cs typeface="Calibri"/>
              </a:rPr>
              <a:t>Integrate retention and job placement strategies as part of sustainability efforts.</a:t>
            </a:r>
            <a:endParaRPr lang="en-US" sz="2400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4090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800D-2CDD-421B-BCD7-7808170D5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-164123"/>
            <a:ext cx="7955280" cy="10515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Tips &amp; Strategies: Job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2D72F-D986-4E8C-BFEF-B277C1FC2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46" y="1195754"/>
            <a:ext cx="8288216" cy="5451231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10000"/>
              </a:lnSpc>
              <a:buClr>
                <a:srgbClr val="9E1C30"/>
              </a:buClr>
            </a:pPr>
            <a:r>
              <a:rPr lang="en-US" sz="4400" dirty="0">
                <a:solidFill>
                  <a:srgbClr val="242021"/>
                </a:solidFill>
              </a:rPr>
              <a:t>Engage Chamber of Commerce and SBA Small Business Development Centers as opportunity to become a source to small businesses with immediate growth needs</a:t>
            </a:r>
            <a:endParaRPr lang="en-US" sz="4400" dirty="0"/>
          </a:p>
          <a:p>
            <a:pPr>
              <a:lnSpc>
                <a:spcPct val="120000"/>
              </a:lnSpc>
            </a:pPr>
            <a:r>
              <a:rPr lang="en-US" sz="4400" dirty="0"/>
              <a:t>Assist employer partners with coordinating job fairs at their facilities and/or partnering community colleges – make it convenient for employer and participant</a:t>
            </a:r>
          </a:p>
          <a:p>
            <a:pPr>
              <a:lnSpc>
                <a:spcPct val="120000"/>
              </a:lnSpc>
            </a:pPr>
            <a:r>
              <a:rPr lang="en-US" sz="4400" dirty="0"/>
              <a:t>If community college does not provide resume building and interviewing workshops, partner with American Job Centers or other providers to offer free services</a:t>
            </a:r>
          </a:p>
          <a:p>
            <a:pPr>
              <a:lnSpc>
                <a:spcPct val="120000"/>
              </a:lnSpc>
            </a:pPr>
            <a:r>
              <a:rPr lang="en-US" sz="4400" dirty="0"/>
              <a:t>Stay in close contact with employers to better understand their changing needs, criteria and preferences </a:t>
            </a:r>
          </a:p>
          <a:p>
            <a:pPr>
              <a:lnSpc>
                <a:spcPct val="120000"/>
              </a:lnSpc>
            </a:pPr>
            <a:r>
              <a:rPr lang="en-US" sz="4400" dirty="0"/>
              <a:t>Promote successes of hires resulting from internships and apprenticeship programs                                                   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E7743-4B55-4100-8011-4213AF3793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50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7022-EE58-41E1-B703-623394C9E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9113" y="1735016"/>
            <a:ext cx="81235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June 2019</a:t>
            </a:r>
          </a:p>
          <a:p>
            <a:r>
              <a:rPr lang="en-US" sz="2800" b="1" dirty="0"/>
              <a:t>	Industry Roundtables: Sector Partnerships</a:t>
            </a:r>
          </a:p>
          <a:p>
            <a:endParaRPr lang="en-US" sz="2800" b="1" dirty="0"/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400" dirty="0"/>
              <a:t>Healthcare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400" dirty="0"/>
              <a:t>Information Technology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400" dirty="0"/>
              <a:t>Advanced Manufacturing</a:t>
            </a:r>
          </a:p>
        </p:txBody>
      </p:sp>
    </p:spTree>
    <p:extLst>
      <p:ext uri="{BB962C8B-B14F-4D97-AF65-F5344CB8AC3E}">
        <p14:creationId xmlns:p14="http://schemas.microsoft.com/office/powerpoint/2010/main" val="632623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0">
              <a:buNone/>
            </a:pPr>
            <a:r>
              <a:rPr lang="en-US" sz="2400" b="1" dirty="0"/>
              <a:t>America’s Promise </a:t>
            </a:r>
          </a:p>
          <a:p>
            <a:pPr marL="285750" indent="0">
              <a:buNone/>
            </a:pPr>
            <a:r>
              <a:rPr lang="en-US" sz="2000" dirty="0"/>
              <a:t>U.S. Department of Labor</a:t>
            </a:r>
          </a:p>
          <a:p>
            <a:pPr marL="285750" lvl="3" indent="0">
              <a:buNone/>
            </a:pPr>
            <a:r>
              <a:rPr lang="en-US" sz="2400" dirty="0">
                <a:hlinkClick r:id="rId3"/>
              </a:rPr>
              <a:t>AmericasPromise@dol.gov</a:t>
            </a:r>
            <a:endParaRPr lang="en-US" sz="2400" dirty="0"/>
          </a:p>
          <a:p>
            <a:pPr marL="285750" lvl="4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202.693.3949</a:t>
            </a:r>
          </a:p>
          <a:p>
            <a:pPr marL="285750" lvl="4" indent="0">
              <a:buNone/>
            </a:pPr>
            <a:endParaRPr lang="en-US" sz="2400" dirty="0"/>
          </a:p>
          <a:p>
            <a:pPr marL="285750" lvl="4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Amy Meyer</a:t>
            </a:r>
          </a:p>
          <a:p>
            <a:pPr marL="285750" lvl="4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United Way of Central Iowa</a:t>
            </a:r>
          </a:p>
          <a:p>
            <a:pPr marL="285750" lvl="4" indent="0">
              <a:buNone/>
            </a:pPr>
            <a:r>
              <a:rPr lang="en-US" sz="2400" dirty="0">
                <a:hlinkClick r:id="rId4"/>
              </a:rPr>
              <a:t>amy@centraliowaworks.org</a:t>
            </a:r>
            <a:r>
              <a:rPr lang="en-US" sz="2400" dirty="0"/>
              <a:t> </a:t>
            </a:r>
          </a:p>
          <a:p>
            <a:pPr marL="285750" lvl="4" indent="0">
              <a:buNone/>
            </a:pPr>
            <a:endParaRPr lang="en-US" sz="2400" dirty="0"/>
          </a:p>
          <a:p>
            <a:pPr marL="285750" lvl="4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Amanda Duncan</a:t>
            </a:r>
          </a:p>
          <a:p>
            <a:pPr marL="285750" lvl="4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Workforce Alliance South Central Kansas</a:t>
            </a:r>
          </a:p>
          <a:p>
            <a:pPr marL="285750" lvl="4" indent="0">
              <a:buNone/>
            </a:pPr>
            <a:r>
              <a:rPr lang="en-US" sz="2400" dirty="0">
                <a:hlinkClick r:id="rId5"/>
              </a:rPr>
              <a:t>amandaduncan@workforce-ks.com</a:t>
            </a:r>
            <a:r>
              <a:rPr lang="en-US" sz="2400" dirty="0"/>
              <a:t> </a:t>
            </a:r>
          </a:p>
          <a:p>
            <a:pPr marL="285750" lvl="4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5153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Gregory Scheib</a:t>
            </a:r>
          </a:p>
          <a:p>
            <a:pPr lvl="1"/>
            <a:r>
              <a:rPr lang="en-US" sz="1400" i="0" dirty="0"/>
              <a:t>Workforce Analyst</a:t>
            </a:r>
          </a:p>
          <a:p>
            <a:pPr lvl="1"/>
            <a:r>
              <a:rPr lang="en-US" sz="1400" i="0" dirty="0"/>
              <a:t>U.S. Department of Labor</a:t>
            </a:r>
          </a:p>
          <a:p>
            <a:pPr lvl="1"/>
            <a:r>
              <a:rPr lang="en-US" sz="1400" i="0" dirty="0"/>
              <a:t>Division of Strategic Investments</a:t>
            </a:r>
          </a:p>
          <a:p>
            <a:pPr lvl="1"/>
            <a:r>
              <a:rPr lang="en-US" sz="1400" i="0" dirty="0"/>
              <a:t>Employment &amp; Training Administration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4F50A07-ABA1-411C-8229-C9906B0A4CED}"/>
              </a:ext>
            </a:extLst>
          </p:cNvPr>
          <p:cNvSpPr txBox="1">
            <a:spLocks/>
          </p:cNvSpPr>
          <p:nvPr/>
        </p:nvSpPr>
        <p:spPr>
          <a:xfrm>
            <a:off x="1827005" y="2483663"/>
            <a:ext cx="1573420" cy="1645576"/>
          </a:xfrm>
          <a:prstGeom prst="rect">
            <a:avLst/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</p:sp>
      <p:pic>
        <p:nvPicPr>
          <p:cNvPr id="9" name="Picture Placeholder 8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15" y="1781010"/>
            <a:ext cx="5251937" cy="1818203"/>
          </a:xfrm>
        </p:spPr>
        <p:txBody>
          <a:bodyPr/>
          <a:lstStyle/>
          <a:p>
            <a:r>
              <a:rPr lang="en-US" dirty="0"/>
              <a:t>    Kelly Middleton-Banks</a:t>
            </a:r>
          </a:p>
          <a:p>
            <a:pPr lvl="1"/>
            <a:r>
              <a:rPr lang="en-US" dirty="0"/>
              <a:t> </a:t>
            </a:r>
            <a:r>
              <a:rPr lang="en-US" i="0" dirty="0"/>
              <a:t>TA Coach</a:t>
            </a:r>
          </a:p>
          <a:p>
            <a:pPr lvl="1"/>
            <a:r>
              <a:rPr lang="en-US" i="0" dirty="0"/>
              <a:t> National  Association of Workforce 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8EB3591-BC1A-46DA-B930-72794BDDB282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1" b="11411"/>
          <a:stretch>
            <a:fillRect/>
          </a:stretch>
        </p:blipFill>
        <p:spPr/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979983" y="4103482"/>
            <a:ext cx="3983355" cy="1818203"/>
          </a:xfrm>
        </p:spPr>
        <p:txBody>
          <a:bodyPr/>
          <a:lstStyle/>
          <a:p>
            <a:r>
              <a:rPr lang="en-US" dirty="0"/>
              <a:t>Mike J. Laidlaw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i="0" dirty="0">
                <a:solidFill>
                  <a:schemeClr val="tx1"/>
                </a:solidFill>
                <a:latin typeface="+mn-lt"/>
              </a:rPr>
              <a:t>TA Coach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i="0" dirty="0">
                <a:solidFill>
                  <a:schemeClr val="tx1"/>
                </a:solidFill>
                <a:latin typeface="+mn-lt"/>
              </a:rPr>
              <a:t>High Impact Partners</a:t>
            </a:r>
          </a:p>
        </p:txBody>
      </p:sp>
      <p:pic>
        <p:nvPicPr>
          <p:cNvPr id="12" name="Picture Placeholder 11" descr="cid:image001.png@01D1C800.EFF1EE20">
            <a:extLst>
              <a:ext uri="{FF2B5EF4-FFF2-40B4-BE49-F238E27FC236}">
                <a16:creationId xmlns:a16="http://schemas.microsoft.com/office/drawing/2014/main" id="{74D2273C-F0D9-46B1-B6CA-4BA604BBC668}"/>
              </a:ext>
            </a:extLst>
          </p:cNvPr>
          <p:cNvPicPr>
            <a:picLocks noGrp="1"/>
          </p:cNvPicPr>
          <p:nvPr>
            <p:ph type="pic" idx="13"/>
          </p:nvPr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r="7681" b="12382"/>
          <a:stretch/>
        </p:blipFill>
        <p:spPr bwMode="auto">
          <a:xfrm>
            <a:off x="1791965" y="4052505"/>
            <a:ext cx="1700384" cy="2050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97877" y="934942"/>
            <a:ext cx="37279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8523" y="750276"/>
            <a:ext cx="4618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/>
                </a:solidFill>
                <a:latin typeface="+mj-lt"/>
              </a:rPr>
              <a:t>Your Facilitators:</a:t>
            </a:r>
          </a:p>
        </p:txBody>
      </p:sp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260" y="1769287"/>
            <a:ext cx="3983355" cy="1818203"/>
          </a:xfrm>
        </p:spPr>
        <p:txBody>
          <a:bodyPr/>
          <a:lstStyle/>
          <a:p>
            <a:r>
              <a:rPr lang="en-US" dirty="0"/>
              <a:t>   Amy Meyer</a:t>
            </a:r>
          </a:p>
          <a:p>
            <a:pPr lvl="1"/>
            <a:r>
              <a:rPr lang="en-US" sz="1600" i="0" dirty="0"/>
              <a:t>AP Grant Director</a:t>
            </a:r>
          </a:p>
          <a:p>
            <a:pPr lvl="1"/>
            <a:r>
              <a:rPr lang="en-US" sz="1600" i="0" dirty="0"/>
              <a:t>United Way of Central Iowa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A28AFCA-2C07-44FF-971E-C209C0F629BE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725"/>
          <a:stretch>
            <a:fillRect/>
          </a:stretch>
        </p:blipFill>
        <p:spPr>
          <a:xfrm>
            <a:off x="1826272" y="1775150"/>
            <a:ext cx="1573420" cy="1818203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956538" y="4173820"/>
            <a:ext cx="4366847" cy="1818203"/>
          </a:xfrm>
        </p:spPr>
        <p:txBody>
          <a:bodyPr/>
          <a:lstStyle/>
          <a:p>
            <a:r>
              <a:rPr lang="en-US" dirty="0"/>
              <a:t>   Amanda Duncan</a:t>
            </a:r>
          </a:p>
          <a:p>
            <a:pPr lvl="1"/>
            <a:r>
              <a:rPr lang="en-US" sz="1600" i="0" dirty="0"/>
              <a:t>AP Grant Director</a:t>
            </a:r>
          </a:p>
          <a:p>
            <a:pPr lvl="1"/>
            <a:r>
              <a:rPr lang="en-US" sz="1600" i="0" dirty="0"/>
              <a:t>Workforce Alliance South Central Kansas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8397EA1-9829-4C84-8503-81BC971EB1E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83" y="4255810"/>
            <a:ext cx="1454464" cy="1818203"/>
          </a:xfrm>
        </p:spPr>
      </p:pic>
      <p:sp>
        <p:nvSpPr>
          <p:cNvPr id="7" name="TextBox 6"/>
          <p:cNvSpPr txBox="1"/>
          <p:nvPr/>
        </p:nvSpPr>
        <p:spPr>
          <a:xfrm>
            <a:off x="644769" y="946666"/>
            <a:ext cx="35872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60584" y="743782"/>
            <a:ext cx="44782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/>
                </a:solidFill>
                <a:latin typeface="+mj-lt"/>
              </a:rPr>
              <a:t>Grantee Panel:</a:t>
            </a:r>
          </a:p>
        </p:txBody>
      </p:sp>
    </p:spTree>
    <p:extLst>
      <p:ext uri="{BB962C8B-B14F-4D97-AF65-F5344CB8AC3E}">
        <p14:creationId xmlns:p14="http://schemas.microsoft.com/office/powerpoint/2010/main" val="394352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7" y="1632437"/>
            <a:ext cx="7748955" cy="46148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9600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9200" dirty="0">
                <a:latin typeface="Arial" pitchFamily="34" charset="0"/>
                <a:cs typeface="Arial" pitchFamily="34" charset="0"/>
              </a:rPr>
              <a:t>Provide strategies to overcome participant retention and job placement challenges.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9200" dirty="0">
                <a:latin typeface="Arial" pitchFamily="34" charset="0"/>
                <a:cs typeface="Arial" pitchFamily="34" charset="0"/>
              </a:rPr>
              <a:t>Share how to use performance data to develop retention strategies.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9200" dirty="0">
                <a:latin typeface="Arial" pitchFamily="34" charset="0"/>
                <a:cs typeface="Arial" pitchFamily="34" charset="0"/>
              </a:rPr>
              <a:t>Provide effective strategies to leverage partnerships to increase participant retention and job placements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9200" dirty="0">
                <a:latin typeface="Arial" pitchFamily="34" charset="0"/>
                <a:cs typeface="Arial" pitchFamily="34" charset="0"/>
              </a:rPr>
              <a:t>Share tips on how to leverage existing resources – internal and external – to strengthen participant retention and job placement; and</a:t>
            </a:r>
          </a:p>
          <a:p>
            <a:pPr marL="457200" lvl="1" indent="0">
              <a:lnSpc>
                <a:spcPct val="120000"/>
              </a:lnSpc>
              <a:buClr>
                <a:schemeClr val="accent2"/>
              </a:buClr>
              <a:buNone/>
            </a:pPr>
            <a:endParaRPr lang="en-US" sz="9200" dirty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F3C235-830B-4A82-AF90-9243E148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C1E4B-6CE2-4F61-BEAA-7DEF2DA7F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27" y="1758892"/>
            <a:ext cx="6276242" cy="4406348"/>
          </a:xfrm>
        </p:spPr>
        <p:txBody>
          <a:bodyPr/>
          <a:lstStyle/>
          <a:p>
            <a:pPr marL="341313" indent="-341313"/>
            <a:r>
              <a:rPr lang="en-US" dirty="0"/>
              <a:t>Welcome</a:t>
            </a:r>
          </a:p>
          <a:p>
            <a:pPr marL="341313" indent="-341313"/>
            <a:r>
              <a:rPr lang="en-US" dirty="0"/>
              <a:t>Panel Discussion</a:t>
            </a:r>
          </a:p>
          <a:p>
            <a:pPr marL="341313" indent="-341313"/>
            <a:r>
              <a:rPr lang="en-US" dirty="0"/>
              <a:t>Q &amp; A – Grantee Sharing</a:t>
            </a:r>
          </a:p>
          <a:p>
            <a:pPr marL="341313" indent="-341313"/>
            <a:r>
              <a:rPr lang="en-US" dirty="0"/>
              <a:t>Strategies and Tips</a:t>
            </a:r>
          </a:p>
          <a:p>
            <a:pPr marL="341313" indent="-341313"/>
            <a:r>
              <a:rPr lang="en-US" dirty="0"/>
              <a:t>Wrap-up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865B5C-3414-48C5-81A7-AE2970CBE0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5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Grantee Polling Question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716722106"/>
              </p:ext>
            </p:extLst>
          </p:nvPr>
        </p:nvGraphicFramePr>
        <p:xfrm>
          <a:off x="621323" y="713561"/>
          <a:ext cx="8035952" cy="1187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#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822" y="2878513"/>
            <a:ext cx="65818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200" dirty="0">
                <a:solidFill>
                  <a:prstClr val="black"/>
                </a:solidFill>
              </a:rPr>
              <a:t>Participant Retention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200" dirty="0">
                <a:solidFill>
                  <a:prstClr val="black"/>
                </a:solidFill>
              </a:rPr>
              <a:t>Partnership Retention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200" dirty="0">
                <a:solidFill>
                  <a:prstClr val="black"/>
                </a:solidFill>
              </a:rPr>
              <a:t>Training Retention/Completion</a:t>
            </a:r>
          </a:p>
          <a:p>
            <a:pPr marL="365760" indent="-45720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200" dirty="0">
                <a:solidFill>
                  <a:prstClr val="black"/>
                </a:solidFill>
                <a:cs typeface="Arial" pitchFamily="34" charset="0"/>
              </a:rPr>
              <a:t>Job Placements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34" y="4770573"/>
            <a:ext cx="1223829" cy="114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16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800D-2CDD-421B-BCD7-7808170D5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50" y="517527"/>
            <a:ext cx="7955280" cy="105156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Panel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E7743-4B55-4100-8011-4213AF3793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9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337" y="4205288"/>
            <a:ext cx="2948356" cy="137249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</a:t>
            </a:r>
            <a:r>
              <a:rPr lang="en-US" sz="2000" b="1" u="sng" dirty="0"/>
              <a:t>Amy Meyer</a:t>
            </a:r>
            <a:endParaRPr lang="en-US" sz="2000" b="1" i="0" u="sng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0" dirty="0"/>
              <a:t>AP Grant Director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0" dirty="0"/>
              <a:t>United Way of Central Iowa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 txBox="1">
            <a:spLocks/>
          </p:cNvSpPr>
          <p:nvPr/>
        </p:nvSpPr>
        <p:spPr>
          <a:xfrm>
            <a:off x="5035061" y="4305196"/>
            <a:ext cx="3264877" cy="181820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b="1" u="sng" dirty="0"/>
              <a:t>Amanda Duncan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AP Grant Director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Workforce Alliance South Central Kansas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770184" y="1477108"/>
            <a:ext cx="6037385" cy="11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13" y="2230438"/>
            <a:ext cx="173196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84" y="2213115"/>
            <a:ext cx="16097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2882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         Promising Practices for Participant Retention &amp;amp; Job Placement &amp;quot;&quot;/&gt;&lt;property id=&quot;20307&quot; value=&quot;287&quot;/&gt;&lt;/object&gt;&lt;object type=&quot;3&quot; unique_id=&quot;10004&quot;&gt;&lt;property id=&quot;20148&quot; value=&quot;5&quot;/&gt;&lt;property id=&quot;20300&quot; value=&quot;Slide 2&quot;/&gt;&lt;property id=&quot;20307&quot; value=&quot;272&quot;/&gt;&lt;/object&gt;&lt;object type=&quot;3&quot; unique_id=&quot;10005&quot;&gt;&lt;property id=&quot;20148&quot; value=&quot;5&quot;/&gt;&lt;property id=&quot;20300&quot; value=&quot;Slide 3&quot;/&gt;&lt;property id=&quot;20307&quot; value=&quot;280&quot;/&gt;&lt;/object&gt;&lt;object type=&quot;3&quot; unique_id=&quot;10006&quot;&gt;&lt;property id=&quot;20148&quot; value=&quot;5&quot;/&gt;&lt;property id=&quot;20300&quot; value=&quot;Slide 4&quot;/&gt;&lt;property id=&quot;20307&quot; value=&quot;274&quot;/&gt;&lt;/object&gt;&lt;object type=&quot;3&quot; unique_id=&quot;10007&quot;&gt;&lt;property id=&quot;20148&quot; value=&quot;5&quot;/&gt;&lt;property id=&quot;20300&quot; value=&quot;Slide 5&quot;/&gt;&lt;property id=&quot;20307&quot; value=&quot;290&quot;/&gt;&lt;/object&gt;&lt;object type=&quot;3&quot; unique_id=&quot;10008&quot;&gt;&lt;property id=&quot;20148&quot; value=&quot;5&quot;/&gt;&lt;property id=&quot;20300&quot; value=&quot;Slide 6&quot;/&gt;&lt;property id=&quot;20307&quot; value=&quot;286&quot;/&gt;&lt;/object&gt;&lt;object type=&quot;3&quot; unique_id=&quot;10009&quot;&gt;&lt;property id=&quot;20148&quot; value=&quot;5&quot;/&gt;&lt;property id=&quot;20300&quot; value=&quot;Slide 7 - &amp;quot;Today’s Agenda&amp;quot;&quot;/&gt;&lt;property id=&quot;20307&quot; value=&quot;340&quot;/&gt;&lt;/object&gt;&lt;object type=&quot;3&quot; unique_id=&quot;10010&quot;&gt;&lt;property id=&quot;20148&quot; value=&quot;5&quot;/&gt;&lt;property id=&quot;20300&quot; value=&quot;Slide 8 - &amp;quot;Grantee Polling Question&amp;quot;&quot;/&gt;&lt;property id=&quot;20307&quot; value=&quot;339&quot;/&gt;&lt;/object&gt;&lt;object type=&quot;3&quot; unique_id=&quot;10011&quot;&gt;&lt;property id=&quot;20148&quot; value=&quot;5&quot;/&gt;&lt;property id=&quot;20300&quot; value=&quot;Slide 9 - &amp;quot;Panel&amp;quot;&quot;/&gt;&lt;property id=&quot;20307&quot; value=&quot;368&quot;/&gt;&lt;/object&gt;&lt;object type=&quot;3&quot; unique_id=&quot;10012&quot;&gt;&lt;property id=&quot;20148&quot; value=&quot;5&quot;/&gt;&lt;property id=&quot;20300&quot; value=&quot;Slide 10 - &amp;quot;United Way of Central Iowa  Central Iowa America’s Promise Project&amp;quot;&quot;/&gt;&lt;property id=&quot;20307&quot; value=&quot;367&quot;/&gt;&lt;/object&gt;&lt;object type=&quot;3&quot; unique_id=&quot;10013&quot;&gt;&lt;property id=&quot;20148&quot; value=&quot;5&quot;/&gt;&lt;property id=&quot;20300&quot; value=&quot;Slide 11 - &amp;quot; Workforce Alliance South Central Kansas Kansas Advanced Manufacturing Program (KAMP)&amp;quot;&quot;/&gt;&lt;property id=&quot;20307&quot; value=&quot;365&quot;/&gt;&lt;/object&gt;&lt;object type=&quot;3&quot; unique_id=&quot;10014&quot;&gt;&lt;property id=&quot;20148&quot; value=&quot;5&quot;/&gt;&lt;property id=&quot;20300&quot; value=&quot;Slide 12 - &amp;quot;What is the economic climate surrounding employment in your geographic area and how does that impact your placemen&quot;/&gt;&lt;property id=&quot;20307&quot; value=&quot;364&quot;/&gt;&lt;/object&gt;&lt;object type=&quot;3&quot; unique_id=&quot;10015&quot;&gt;&lt;property id=&quot;20148&quot; value=&quot;5&quot;/&gt;&lt;property id=&quot;20300&quot; value=&quot;Slide 13 - &amp;quot;What were your original participant retention and job placement strategies?&amp;quot;&quot;/&gt;&lt;property id=&quot;20307&quot; value=&quot;373&quot;/&gt;&lt;/object&gt;&lt;object type=&quot;3&quot; unique_id=&quot;10016&quot;&gt;&lt;property id=&quot;20148&quot; value=&quot;5&quot;/&gt;&lt;property id=&quot;20300&quot; value=&quot;Slide 14 - &amp;quot;What challenges did you encounter and how did you overcome them?  A) Participant retention  B) Job placement&amp;quot;&quot;/&gt;&lt;property id=&quot;20307&quot; value=&quot;374&quot;/&gt;&lt;/object&gt;&lt;object type=&quot;3&quot; unique_id=&quot;10017&quot;&gt;&lt;property id=&quot;20148&quot; value=&quot;5&quot;/&gt;&lt;property id=&quot;20300&quot; value=&quot;Slide 15 - &amp;quot;How did you use data to adjust your participant retention strategies?&amp;quot;&quot;/&gt;&lt;property id=&quot;20307&quot; value=&quot;362&quot;/&gt;&lt;/object&gt;&lt;object type=&quot;3&quot; unique_id=&quot;10018&quot;&gt;&lt;property id=&quot;20148&quot; value=&quot;5&quot;/&gt;&lt;property id=&quot;20300&quot; value=&quot;Slide 16 - &amp;quot;How did you leverage internal and external resources and partnerships to increase:   A) Participant retention   B)&quot;/&gt;&lt;property id=&quot;20307&quot; value=&quot;375&quot;/&gt;&lt;/object&gt;&lt;object type=&quot;3&quot; unique_id=&quot;10019&quot;&gt;&lt;property id=&quot;20148&quot; value=&quot;5&quot;/&gt;&lt;property id=&quot;20300&quot; value=&quot;Slide 17&quot;/&gt;&lt;property id=&quot;20307&quot; value=&quot;371&quot;/&gt;&lt;/object&gt;&lt;object type=&quot;3&quot; unique_id=&quot;10020&quot;&gt;&lt;property id=&quot;20148&quot; value=&quot;5&quot;/&gt;&lt;property id=&quot;20300&quot; value=&quot;Slide 18 - &amp;quot;Grantee Polling Question&amp;quot;&quot;/&gt;&lt;property id=&quot;20307&quot; value=&quot;369&quot;/&gt;&lt;/object&gt;&lt;object type=&quot;3&quot; unique_id=&quot;10021&quot;&gt;&lt;property id=&quot;20148&quot; value=&quot;5&quot;/&gt;&lt;property id=&quot;20300&quot; value=&quot;Slide 19 - &amp;quot;Tips &amp;amp; Strategies: Participant Retention&amp;quot;&quot;/&gt;&lt;property id=&quot;20307&quot; value=&quot;360&quot;/&gt;&lt;/object&gt;&lt;object type=&quot;3&quot; unique_id=&quot;10022&quot;&gt;&lt;property id=&quot;20148&quot; value=&quot;5&quot;/&gt;&lt;property id=&quot;20300&quot; value=&quot;Slide 20 - &amp;quot;Tips &amp;amp; Strategies: Participant Retention&amp;quot;&quot;/&gt;&lt;property id=&quot;20307&quot; value=&quot;370&quot;/&gt;&lt;/object&gt;&lt;object type=&quot;3&quot; unique_id=&quot;10023&quot;&gt;&lt;property id=&quot;20148&quot; value=&quot;5&quot;/&gt;&lt;property id=&quot;20300&quot; value=&quot;Slide 21 - &amp;quot;Grantee Polling Question&amp;quot;&quot;/&gt;&lt;property id=&quot;20307&quot; value=&quot;358&quot;/&gt;&lt;/object&gt;&lt;object type=&quot;3&quot; unique_id=&quot;10024&quot;&gt;&lt;property id=&quot;20148&quot; value=&quot;5&quot;/&gt;&lt;property id=&quot;20300&quot; value=&quot;Slide 22 - &amp;quot;Tips &amp;amp; Strategies: Job Placement&amp;quot;&quot;/&gt;&lt;property id=&quot;20307&quot; value=&quot;361&quot;/&gt;&lt;/object&gt;&lt;object type=&quot;3&quot; unique_id=&quot;10025&quot;&gt;&lt;property id=&quot;20148&quot; value=&quot;5&quot;/&gt;&lt;property id=&quot;20300&quot; value=&quot;Slide 23&quot;/&gt;&lt;property id=&quot;20307&quot; value=&quot;281&quot;/&gt;&lt;/object&gt;&lt;object type=&quot;3&quot; unique_id=&quot;10026&quot;&gt;&lt;property id=&quot;20148&quot; value=&quot;5&quot;/&gt;&lt;property id=&quot;20300&quot; value=&quot;Slide 24&quot;/&gt;&lt;property id=&quot;20307&quot; value=&quot;277&quot;/&gt;&lt;/object&gt;&lt;object type=&quot;3&quot; unique_id=&quot;10027&quot;&gt;&lt;property id=&quot;20148&quot; value=&quot;5&quot;/&gt;&lt;property id=&quot;20300&quot; value=&quot;Slide 25 - &amp;quot;Contact Information:&amp;quot;&quot;/&gt;&lt;property id=&quot;20307&quot; value=&quot;372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/object&gt;&lt;object type=&quot;8&quot; unique_id=&quot;1005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7CF015E-6999-426A-BC7D-409AC2FCC98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14605</TotalTime>
  <Words>771</Words>
  <Application>Microsoft Office PowerPoint</Application>
  <PresentationFormat>On-screen Show (4:3)</PresentationFormat>
  <Paragraphs>189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Calibri</vt:lpstr>
      <vt:lpstr>Courier New</vt:lpstr>
      <vt:lpstr>Impact</vt:lpstr>
      <vt:lpstr>Symbol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1_Interactive Slides</vt:lpstr>
      <vt:lpstr>1_Standard Slides</vt:lpstr>
      <vt:lpstr>         Promising Practices for Participant Retention &amp; Job Placement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Agenda</vt:lpstr>
      <vt:lpstr>Grantee Polling Question</vt:lpstr>
      <vt:lpstr>Panel</vt:lpstr>
      <vt:lpstr>United Way of Central Iowa  Central Iowa America’s Promise Project</vt:lpstr>
      <vt:lpstr> Workforce Alliance South Central Kansas Kansas Advanced Manufacturing Program (KAMP)</vt:lpstr>
      <vt:lpstr>What is the economic climate surrounding employment in your geographic area and how does that impact your placement strategies?</vt:lpstr>
      <vt:lpstr>What were your original participant retention and job placement strategies?</vt:lpstr>
      <vt:lpstr>What challenges did you encounter and how did you overcome them?  A) Participant retention  B) Job placement</vt:lpstr>
      <vt:lpstr>How did you use data to adjust your participant retention strategies?</vt:lpstr>
      <vt:lpstr>How did you leverage internal and external resources and partnerships to increase:   A) Participant retention   B) Job placement</vt:lpstr>
      <vt:lpstr>PowerPoint Presentation</vt:lpstr>
      <vt:lpstr>Grantee Polling Question</vt:lpstr>
      <vt:lpstr>Tips &amp; Strategies: Participant Retention</vt:lpstr>
      <vt:lpstr>Tips &amp; Strategies: Participant Retention</vt:lpstr>
      <vt:lpstr>Grantee Polling Question</vt:lpstr>
      <vt:lpstr>Tips &amp; Strategies: Job Placement</vt:lpstr>
      <vt:lpstr>PowerPoint Presentation</vt:lpstr>
      <vt:lpstr>PowerPoint Presentation</vt:lpstr>
      <vt:lpstr>Contact Information: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Grace McCall</cp:lastModifiedBy>
  <cp:revision>246</cp:revision>
  <cp:lastPrinted>2019-05-09T16:36:18Z</cp:lastPrinted>
  <dcterms:created xsi:type="dcterms:W3CDTF">2017-06-21T17:13:53Z</dcterms:created>
  <dcterms:modified xsi:type="dcterms:W3CDTF">2019-05-16T13:18:33Z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0x010100727ECA4697952647996E3DCC2F1F08AE</vt:lpwstr>
  </property>
</Properties>
</file>