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61" autoAdjust="0"/>
    <p:restoredTop sz="74130" autoAdjust="0"/>
  </p:normalViewPr>
  <p:slideViewPr>
    <p:cSldViewPr snapToGrid="0">
      <p:cViewPr varScale="1">
        <p:scale>
          <a:sx n="86" d="100"/>
          <a:sy n="86" d="100"/>
        </p:scale>
        <p:origin x="1867"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5/17/2019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5/17/2019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About/MemberDirectory/MemberDetails?uid=138837"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hyperlink" Target="https://www.workforcegps.org/events/2019/05/02/17/19/America-s-Promise-Promising-Practices-for-Participant-Retention-and-Job-Placement" TargetMode="External"/><Relationship Id="rId5" Type="http://schemas.openxmlformats.org/officeDocument/2006/relationships/hyperlink" Target="https://www.workforcegps.org/About/MemberDirectory/MemberDetails?uid=159576" TargetMode="External"/><Relationship Id="rId4" Type="http://schemas.openxmlformats.org/officeDocument/2006/relationships/hyperlink" Target="https://www.workforcegps.org/About/MemberDirectory/MemberDetails?uid=13822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079402" cy="1467478"/>
          </a:xfrm>
        </p:spPr>
        <p:txBody>
          <a:bodyPr>
            <a:normAutofit fontScale="90000"/>
          </a:bodyPr>
          <a:lstStyle/>
          <a:p>
            <a:r>
              <a:rPr lang="en-US" sz="2400" dirty="0"/>
              <a:t>Executive Summary</a:t>
            </a:r>
            <a:br>
              <a:rPr lang="en-US" sz="2400" dirty="0"/>
            </a:br>
            <a:r>
              <a:rPr lang="en-US" sz="1600" dirty="0"/>
              <a:t>America’s Promise: Promising Practices for Participant Retention and Job Placement</a:t>
            </a:r>
            <a:br>
              <a:rPr lang="en-US" sz="1600" dirty="0"/>
            </a:br>
            <a:r>
              <a:rPr lang="en-US" sz="1100" dirty="0"/>
              <a:t>Date: May 16, 2019</a:t>
            </a:r>
            <a:br>
              <a:rPr lang="en-US" sz="1600" dirty="0"/>
            </a:br>
            <a:r>
              <a:rPr lang="en-US" sz="1100" dirty="0"/>
              <a:t>Moderator(s): </a:t>
            </a:r>
            <a:r>
              <a:rPr lang="en-US" sz="1100" dirty="0">
                <a:hlinkClick r:id="rId3"/>
              </a:rPr>
              <a:t>Gregory Scheib</a:t>
            </a:r>
            <a:br>
              <a:rPr lang="en-US" sz="1100" dirty="0"/>
            </a:br>
            <a:r>
              <a:rPr lang="en-US" sz="1100" dirty="0"/>
              <a:t>Speaker(s): </a:t>
            </a:r>
            <a:r>
              <a:rPr lang="en-US" sz="1100" dirty="0">
                <a:solidFill>
                  <a:srgbClr val="7030A0"/>
                </a:solidFill>
              </a:rPr>
              <a:t>Amanda Duncan, </a:t>
            </a:r>
            <a:r>
              <a:rPr lang="en-US" sz="1100" dirty="0">
                <a:solidFill>
                  <a:srgbClr val="7030A0"/>
                </a:solidFill>
                <a:hlinkClick r:id="rId4"/>
              </a:rPr>
              <a:t>Michael Laidlaw</a:t>
            </a:r>
            <a:r>
              <a:rPr lang="en-US" sz="1100" dirty="0">
                <a:solidFill>
                  <a:srgbClr val="7030A0"/>
                </a:solidFill>
              </a:rPr>
              <a:t>, </a:t>
            </a:r>
            <a:r>
              <a:rPr lang="en-US" sz="1100" dirty="0">
                <a:solidFill>
                  <a:srgbClr val="7030A0"/>
                </a:solidFill>
                <a:hlinkClick r:id="rId5"/>
              </a:rPr>
              <a:t>Amy Meyer</a:t>
            </a:r>
            <a:r>
              <a:rPr lang="en-US" sz="1100" dirty="0">
                <a:solidFill>
                  <a:srgbClr val="7030A0"/>
                </a:solidFill>
              </a:rPr>
              <a:t>, Kelly Middleton-Banks</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354347"/>
            <a:ext cx="5079403" cy="4567059"/>
          </a:xfrm>
          <a:ln w="12700"/>
        </p:spPr>
        <p:txBody>
          <a:bodyPr lIns="182880" anchor="t">
            <a:normAutofit/>
          </a:bodyPr>
          <a:lstStyle/>
          <a:p>
            <a:pPr marL="0" indent="0">
              <a:buNone/>
            </a:pPr>
            <a:r>
              <a:rPr lang="en-US" sz="1200" dirty="0">
                <a:solidFill>
                  <a:schemeClr val="tx1"/>
                </a:solidFill>
              </a:rPr>
              <a:t>During this roundtable, two America’s Promise grantees participated in a discussion about the strategies they are implementing to increase participant retention and job placements. They shared how they overcame obstacles and discussed strategies and practical applications of successful participant retention and job placements.  Participants had the opportunity to ask questions and share their own challenges and strategies.</a:t>
            </a:r>
          </a:p>
          <a:p>
            <a:pPr marL="0" indent="0">
              <a:spcBef>
                <a:spcPts val="0"/>
              </a:spcBef>
              <a:buNone/>
            </a:pPr>
            <a:endParaRPr lang="en-US" sz="1200" dirty="0">
              <a:solidFill>
                <a:schemeClr val="tx1"/>
              </a:solidFill>
            </a:endParaRPr>
          </a:p>
          <a:p>
            <a:pPr marL="0" indent="0">
              <a:spcBef>
                <a:spcPts val="0"/>
              </a:spcBef>
              <a:buNone/>
            </a:pPr>
            <a:r>
              <a:rPr lang="en-US" sz="1200" dirty="0">
                <a:solidFill>
                  <a:schemeClr val="tx1"/>
                </a:solidFill>
              </a:rPr>
              <a:t>Michael Laidlaw, </a:t>
            </a:r>
            <a:r>
              <a:rPr lang="en-US" sz="1200" i="1" dirty="0">
                <a:solidFill>
                  <a:schemeClr val="tx1"/>
                </a:solidFill>
              </a:rPr>
              <a:t>TA Coach, High Impact Partners </a:t>
            </a:r>
            <a:r>
              <a:rPr lang="en-US" sz="1200" dirty="0">
                <a:solidFill>
                  <a:schemeClr val="tx1"/>
                </a:solidFill>
              </a:rPr>
              <a:t>and</a:t>
            </a:r>
          </a:p>
          <a:p>
            <a:pPr marL="0" indent="0">
              <a:spcBef>
                <a:spcPts val="0"/>
              </a:spcBef>
              <a:buNone/>
            </a:pPr>
            <a:r>
              <a:rPr lang="en-US" sz="1200" dirty="0">
                <a:solidFill>
                  <a:schemeClr val="tx1"/>
                </a:solidFill>
              </a:rPr>
              <a:t>Kelly Middleton-Banks, </a:t>
            </a:r>
            <a:r>
              <a:rPr lang="en-US" sz="1200" i="1" dirty="0">
                <a:solidFill>
                  <a:schemeClr val="tx1"/>
                </a:solidFill>
              </a:rPr>
              <a:t>TA Coach, National  Association of Workforce Boards,</a:t>
            </a:r>
            <a:r>
              <a:rPr lang="en-US" sz="1200" dirty="0">
                <a:solidFill>
                  <a:schemeClr val="tx1"/>
                </a:solidFill>
              </a:rPr>
              <a:t> facilitated the discussion by asking questions to each grantee. </a:t>
            </a:r>
          </a:p>
          <a:p>
            <a:pPr marL="0" indent="0">
              <a:buNone/>
            </a:pPr>
            <a:r>
              <a:rPr lang="en-US" sz="1200" dirty="0">
                <a:solidFill>
                  <a:schemeClr val="tx1"/>
                </a:solidFill>
              </a:rPr>
              <a:t>Amanda Duncan, </a:t>
            </a:r>
            <a:r>
              <a:rPr lang="en-US" sz="1200" i="1" dirty="0">
                <a:solidFill>
                  <a:schemeClr val="tx1"/>
                </a:solidFill>
              </a:rPr>
              <a:t>Grant Director, Workforce Alliance South Central Kansas</a:t>
            </a:r>
            <a:r>
              <a:rPr lang="en-US" sz="1200" dirty="0">
                <a:solidFill>
                  <a:schemeClr val="tx1"/>
                </a:solidFill>
              </a:rPr>
              <a:t>, shared her experience with participant retention and job placement in her grant.</a:t>
            </a:r>
          </a:p>
          <a:p>
            <a:pPr marL="0" indent="0">
              <a:buNone/>
            </a:pPr>
            <a:r>
              <a:rPr lang="en-US" sz="1200" dirty="0">
                <a:solidFill>
                  <a:schemeClr val="tx1"/>
                </a:solidFill>
              </a:rPr>
              <a:t>Amy Meyer, </a:t>
            </a:r>
            <a:r>
              <a:rPr lang="en-US" sz="1200" i="1" dirty="0">
                <a:solidFill>
                  <a:schemeClr val="tx1"/>
                </a:solidFill>
              </a:rPr>
              <a:t>Grant Director, United Way of Central Iowa, </a:t>
            </a:r>
            <a:r>
              <a:rPr lang="en-US" sz="1200" dirty="0">
                <a:solidFill>
                  <a:schemeClr val="tx1"/>
                </a:solidFill>
              </a:rPr>
              <a:t>shared her experience with participant retention and job placement in her grant.</a:t>
            </a:r>
          </a:p>
          <a:p>
            <a:pPr marL="0" indent="0">
              <a:buNone/>
            </a:pPr>
            <a:endParaRPr lang="en-US" sz="1200" i="1" dirty="0">
              <a:solidFill>
                <a:schemeClr val="tx1"/>
              </a:solidFill>
            </a:endParaRPr>
          </a:p>
          <a:p>
            <a:pPr marL="0" indent="0">
              <a:buNone/>
            </a:pPr>
            <a:endParaRPr lang="en-US" sz="1200" i="1" dirty="0">
              <a:solidFill>
                <a:schemeClr val="tx1"/>
              </a:solidFill>
            </a:endParaRPr>
          </a:p>
          <a:p>
            <a:pPr marL="0" indent="0">
              <a:buNone/>
            </a:pPr>
            <a:endParaRPr lang="en-US" sz="1200" b="1" dirty="0">
              <a:solidFill>
                <a:schemeClr val="tx1"/>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2574396748"/>
              </p:ext>
            </p:extLst>
          </p:nvPr>
        </p:nvGraphicFramePr>
        <p:xfrm>
          <a:off x="5542255" y="408893"/>
          <a:ext cx="3402846" cy="4480560"/>
        </p:xfrm>
        <a:graphic>
          <a:graphicData uri="http://schemas.openxmlformats.org/drawingml/2006/table">
            <a:tbl>
              <a:tblPr firstRow="1" bandRow="1">
                <a:tableStyleId>{5C22544A-7EE6-4342-B048-85BDC9FD1C3A}</a:tableStyleId>
              </a:tblPr>
              <a:tblGrid>
                <a:gridCol w="2836227">
                  <a:extLst>
                    <a:ext uri="{9D8B030D-6E8A-4147-A177-3AD203B41FA5}">
                      <a16:colId xmlns:a16="http://schemas.microsoft.com/office/drawing/2014/main" val="4092781157"/>
                    </a:ext>
                  </a:extLst>
                </a:gridCol>
                <a:gridCol w="566619">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0" dirty="0"/>
                        <a:t>Introduction</a:t>
                      </a:r>
                    </a:p>
                  </a:txBody>
                  <a:tcPr/>
                </a:tc>
                <a:tc>
                  <a:txBody>
                    <a:bodyPr/>
                    <a:lstStyle/>
                    <a:p>
                      <a:pPr marL="0" indent="0" algn="ctr"/>
                      <a:endParaRPr lang="en-US" sz="900" dirty="0"/>
                    </a:p>
                  </a:txBody>
                  <a:tcPr anchor="ctr"/>
                </a:tc>
                <a:extLst>
                  <a:ext uri="{0D108BD9-81ED-4DB2-BD59-A6C34878D82A}">
                    <a16:rowId xmlns:a16="http://schemas.microsoft.com/office/drawing/2014/main" val="3310568495"/>
                  </a:ext>
                </a:extLst>
              </a:tr>
              <a:tr h="189094">
                <a:tc>
                  <a:txBody>
                    <a:bodyPr/>
                    <a:lstStyle/>
                    <a:p>
                      <a:pPr marL="0" indent="0">
                        <a:buFont typeface="Arial" panose="020B0604020202020204" pitchFamily="34" charset="0"/>
                        <a:buNone/>
                      </a:pPr>
                      <a:r>
                        <a:rPr lang="en-US" sz="1000" b="0" dirty="0"/>
                        <a:t>Grantee Presenter Introductions</a:t>
                      </a:r>
                    </a:p>
                  </a:txBody>
                  <a:tcPr/>
                </a:tc>
                <a:tc>
                  <a:txBody>
                    <a:bodyPr/>
                    <a:lstStyle/>
                    <a:p>
                      <a:pPr algn="ctr"/>
                      <a:r>
                        <a:rPr lang="en-US" sz="900" dirty="0"/>
                        <a:t>1:24</a:t>
                      </a:r>
                    </a:p>
                  </a:txBody>
                  <a:tcPr anchor="ctr"/>
                </a:tc>
                <a:extLst>
                  <a:ext uri="{0D108BD9-81ED-4DB2-BD59-A6C34878D82A}">
                    <a16:rowId xmlns:a16="http://schemas.microsoft.com/office/drawing/2014/main" val="812580546"/>
                  </a:ext>
                </a:extLst>
              </a:tr>
              <a:tr h="189094">
                <a:tc>
                  <a:txBody>
                    <a:bodyPr/>
                    <a:lstStyle/>
                    <a:p>
                      <a:pPr marL="0" indent="0" algn="l">
                        <a:buFont typeface="Arial" panose="020B0604020202020204" pitchFamily="34" charset="0"/>
                        <a:buNone/>
                      </a:pPr>
                      <a:r>
                        <a:rPr lang="en-US" sz="1000" b="0" dirty="0"/>
                        <a:t>Webinar Objectives</a:t>
                      </a:r>
                    </a:p>
                  </a:txBody>
                  <a:tcPr/>
                </a:tc>
                <a:tc>
                  <a:txBody>
                    <a:bodyPr/>
                    <a:lstStyle/>
                    <a:p>
                      <a:pPr algn="ctr"/>
                      <a:r>
                        <a:rPr lang="en-US" sz="900" dirty="0"/>
                        <a:t>2:10</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0" dirty="0"/>
                        <a:t>Grantee</a:t>
                      </a:r>
                      <a:r>
                        <a:rPr lang="en-US" sz="1000" b="0" baseline="0" dirty="0"/>
                        <a:t> Program Overviews</a:t>
                      </a:r>
                      <a:endParaRPr lang="en-US" sz="1000" b="0" dirty="0"/>
                    </a:p>
                  </a:txBody>
                  <a:tcPr/>
                </a:tc>
                <a:tc>
                  <a:txBody>
                    <a:bodyPr/>
                    <a:lstStyle/>
                    <a:p>
                      <a:pPr algn="ctr"/>
                      <a:r>
                        <a:rPr lang="en-US" sz="900" dirty="0"/>
                        <a:t>2:28</a:t>
                      </a:r>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Panel</a:t>
                      </a:r>
                      <a:r>
                        <a:rPr lang="en-US" sz="1000" b="0" baseline="0" dirty="0"/>
                        <a:t> Discussion Questions</a:t>
                      </a:r>
                      <a:endParaRPr lang="en-US" sz="1000" b="0" dirty="0"/>
                    </a:p>
                  </a:txBody>
                  <a:tcPr/>
                </a:tc>
                <a:tc>
                  <a:txBody>
                    <a:bodyPr/>
                    <a:lstStyle/>
                    <a:p>
                      <a:pPr algn="ctr"/>
                      <a:r>
                        <a:rPr lang="en-US" sz="900" dirty="0"/>
                        <a:t>8:40</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0" dirty="0"/>
                        <a:t>   Economic Climate Surrounding Employment </a:t>
                      </a:r>
                    </a:p>
                  </a:txBody>
                  <a:tcPr/>
                </a:tc>
                <a:tc>
                  <a:txBody>
                    <a:bodyPr/>
                    <a:lstStyle/>
                    <a:p>
                      <a:pPr algn="ctr"/>
                      <a:r>
                        <a:rPr lang="en-US" sz="900" dirty="0"/>
                        <a:t>8:52</a:t>
                      </a:r>
                    </a:p>
                  </a:txBody>
                  <a:tcPr anchor="ctr"/>
                </a:tc>
                <a:extLst>
                  <a:ext uri="{0D108BD9-81ED-4DB2-BD59-A6C34878D82A}">
                    <a16:rowId xmlns:a16="http://schemas.microsoft.com/office/drawing/2014/main" val="1365116506"/>
                  </a:ext>
                </a:extLst>
              </a:tr>
              <a:tr h="189094">
                <a:tc>
                  <a:txBody>
                    <a:bodyPr/>
                    <a:lstStyle/>
                    <a:p>
                      <a:pPr marL="112713" indent="0">
                        <a:buFont typeface="Arial" panose="020B0604020202020204" pitchFamily="34" charset="0"/>
                        <a:buNone/>
                      </a:pPr>
                      <a:r>
                        <a:rPr lang="en-US" sz="1000" b="0" dirty="0"/>
                        <a:t>Original Participant Retention and Job Placement Strategies</a:t>
                      </a:r>
                    </a:p>
                  </a:txBody>
                  <a:tcPr/>
                </a:tc>
                <a:tc>
                  <a:txBody>
                    <a:bodyPr/>
                    <a:lstStyle/>
                    <a:p>
                      <a:pPr algn="ctr"/>
                      <a:r>
                        <a:rPr lang="en-US" sz="900" dirty="0"/>
                        <a:t>12:51</a:t>
                      </a:r>
                    </a:p>
                  </a:txBody>
                  <a:tcPr anchor="ctr"/>
                </a:tc>
                <a:extLst>
                  <a:ext uri="{0D108BD9-81ED-4DB2-BD59-A6C34878D82A}">
                    <a16:rowId xmlns:a16="http://schemas.microsoft.com/office/drawing/2014/main" val="10009"/>
                  </a:ext>
                </a:extLst>
              </a:tr>
              <a:tr h="189094">
                <a:tc>
                  <a:txBody>
                    <a:bodyPr/>
                    <a:lstStyle/>
                    <a:p>
                      <a:pPr marL="112713"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Overcoming Challenges</a:t>
                      </a:r>
                      <a:r>
                        <a:rPr lang="en-US" sz="1000" b="0" baseline="0" dirty="0"/>
                        <a:t> for </a:t>
                      </a:r>
                      <a:r>
                        <a:rPr lang="en-US" sz="1000" b="0" dirty="0"/>
                        <a:t>Participant Retention and Job Placement Strategies</a:t>
                      </a:r>
                    </a:p>
                  </a:txBody>
                  <a:tcPr/>
                </a:tc>
                <a:tc>
                  <a:txBody>
                    <a:bodyPr/>
                    <a:lstStyle/>
                    <a:p>
                      <a:pPr algn="ctr"/>
                      <a:r>
                        <a:rPr lang="en-US" sz="900" dirty="0"/>
                        <a:t>21:08</a:t>
                      </a:r>
                    </a:p>
                  </a:txBody>
                  <a:tcPr anchor="ctr"/>
                </a:tc>
                <a:extLst>
                  <a:ext uri="{0D108BD9-81ED-4DB2-BD59-A6C34878D82A}">
                    <a16:rowId xmlns:a16="http://schemas.microsoft.com/office/drawing/2014/main" val="2501489609"/>
                  </a:ext>
                </a:extLst>
              </a:tr>
              <a:tr h="189094">
                <a:tc>
                  <a:txBody>
                    <a:bodyPr/>
                    <a:lstStyle/>
                    <a:p>
                      <a:pPr marL="112713" indent="0">
                        <a:buFont typeface="Arial" panose="020B0604020202020204" pitchFamily="34" charset="0"/>
                        <a:buNone/>
                      </a:pPr>
                      <a:r>
                        <a:rPr lang="en-US" sz="1000" b="0" baseline="0" dirty="0"/>
                        <a:t>Supportive Services to help with Retention</a:t>
                      </a:r>
                      <a:endParaRPr lang="en-US" sz="1000" b="0" dirty="0"/>
                    </a:p>
                  </a:txBody>
                  <a:tcPr/>
                </a:tc>
                <a:tc>
                  <a:txBody>
                    <a:bodyPr/>
                    <a:lstStyle/>
                    <a:p>
                      <a:pPr algn="ctr"/>
                      <a:r>
                        <a:rPr lang="en-US" sz="900" dirty="0"/>
                        <a:t>32:08</a:t>
                      </a:r>
                    </a:p>
                  </a:txBody>
                  <a:tcPr anchor="ctr"/>
                </a:tc>
                <a:extLst>
                  <a:ext uri="{0D108BD9-81ED-4DB2-BD59-A6C34878D82A}">
                    <a16:rowId xmlns:a16="http://schemas.microsoft.com/office/drawing/2014/main" val="1577649460"/>
                  </a:ext>
                </a:extLst>
              </a:tr>
              <a:tr h="189094">
                <a:tc>
                  <a:txBody>
                    <a:bodyPr/>
                    <a:lstStyle/>
                    <a:p>
                      <a:pPr marL="112713"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Helping Participants</a:t>
                      </a:r>
                      <a:r>
                        <a:rPr lang="en-US" sz="1000" b="0" baseline="0" dirty="0"/>
                        <a:t> that Fail Testing or Training</a:t>
                      </a:r>
                      <a:endParaRPr lang="en-US" sz="1000" b="0" dirty="0"/>
                    </a:p>
                  </a:txBody>
                  <a:tcPr/>
                </a:tc>
                <a:tc>
                  <a:txBody>
                    <a:bodyPr/>
                    <a:lstStyle/>
                    <a:p>
                      <a:pPr algn="ctr"/>
                      <a:r>
                        <a:rPr lang="en-US" sz="900" dirty="0"/>
                        <a:t>40:49</a:t>
                      </a:r>
                    </a:p>
                  </a:txBody>
                  <a:tcPr anchor="ctr"/>
                </a:tc>
                <a:extLst>
                  <a:ext uri="{0D108BD9-81ED-4DB2-BD59-A6C34878D82A}">
                    <a16:rowId xmlns:a16="http://schemas.microsoft.com/office/drawing/2014/main" val="3231640449"/>
                  </a:ext>
                </a:extLst>
              </a:tr>
              <a:tr h="189094">
                <a:tc>
                  <a:txBody>
                    <a:bodyPr/>
                    <a:lstStyle/>
                    <a:p>
                      <a:pPr marL="119063"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Commitment</a:t>
                      </a:r>
                      <a:r>
                        <a:rPr lang="en-US" sz="1000" b="0" kern="1200" baseline="0" dirty="0">
                          <a:solidFill>
                            <a:schemeClr val="dk1"/>
                          </a:solidFill>
                          <a:latin typeface="+mn-lt"/>
                          <a:ea typeface="+mn-ea"/>
                          <a:cs typeface="+mn-cs"/>
                        </a:rPr>
                        <a:t> agreements for Retention</a:t>
                      </a:r>
                      <a:endParaRPr lang="en-US" sz="1000" b="0" kern="1200" dirty="0">
                        <a:solidFill>
                          <a:schemeClr val="dk1"/>
                        </a:solidFill>
                        <a:latin typeface="+mn-lt"/>
                        <a:ea typeface="+mn-ea"/>
                        <a:cs typeface="+mn-cs"/>
                      </a:endParaRPr>
                    </a:p>
                  </a:txBody>
                  <a:tcPr/>
                </a:tc>
                <a:tc>
                  <a:txBody>
                    <a:bodyPr/>
                    <a:lstStyle/>
                    <a:p>
                      <a:pPr algn="ctr"/>
                      <a:r>
                        <a:rPr lang="en-US" sz="900" dirty="0"/>
                        <a:t>43:12</a:t>
                      </a:r>
                    </a:p>
                  </a:txBody>
                  <a:tcPr anchor="ctr"/>
                </a:tc>
                <a:extLst>
                  <a:ext uri="{0D108BD9-81ED-4DB2-BD59-A6C34878D82A}">
                    <a16:rowId xmlns:a16="http://schemas.microsoft.com/office/drawing/2014/main" val="206804161"/>
                  </a:ext>
                </a:extLst>
              </a:tr>
              <a:tr h="189094">
                <a:tc>
                  <a:txBody>
                    <a:bodyPr/>
                    <a:lstStyle/>
                    <a:p>
                      <a:pPr marL="119063"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Using</a:t>
                      </a:r>
                      <a:r>
                        <a:rPr lang="en-US" sz="1000" b="0" kern="1200" baseline="0" dirty="0">
                          <a:solidFill>
                            <a:schemeClr val="dk1"/>
                          </a:solidFill>
                          <a:latin typeface="+mn-lt"/>
                          <a:ea typeface="+mn-ea"/>
                          <a:cs typeface="+mn-cs"/>
                        </a:rPr>
                        <a:t> Data for Participant Retention Strategies</a:t>
                      </a:r>
                      <a:endParaRPr lang="en-US" sz="1000" b="0" kern="1200" dirty="0">
                        <a:solidFill>
                          <a:schemeClr val="dk1"/>
                        </a:solidFill>
                        <a:latin typeface="+mn-lt"/>
                        <a:ea typeface="+mn-ea"/>
                        <a:cs typeface="+mn-cs"/>
                      </a:endParaRPr>
                    </a:p>
                  </a:txBody>
                  <a:tcPr/>
                </a:tc>
                <a:tc>
                  <a:txBody>
                    <a:bodyPr/>
                    <a:lstStyle/>
                    <a:p>
                      <a:pPr algn="ctr"/>
                      <a:r>
                        <a:rPr lang="en-US" sz="900" dirty="0"/>
                        <a:t>45:40</a:t>
                      </a:r>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Wrap-up</a:t>
                      </a:r>
                      <a:r>
                        <a:rPr lang="en-US" sz="1000" b="0" kern="1200" baseline="0" dirty="0">
                          <a:solidFill>
                            <a:schemeClr val="dk1"/>
                          </a:solidFill>
                          <a:latin typeface="+mn-lt"/>
                          <a:ea typeface="+mn-ea"/>
                          <a:cs typeface="+mn-cs"/>
                        </a:rPr>
                        <a:t> and Reminders</a:t>
                      </a:r>
                      <a:endParaRPr lang="en-US" sz="1000" b="0" kern="1200" dirty="0">
                        <a:solidFill>
                          <a:schemeClr val="dk1"/>
                        </a:solidFill>
                        <a:latin typeface="+mn-lt"/>
                        <a:ea typeface="+mn-ea"/>
                        <a:cs typeface="+mn-cs"/>
                      </a:endParaRPr>
                    </a:p>
                  </a:txBody>
                  <a:tcPr/>
                </a:tc>
                <a:tc>
                  <a:txBody>
                    <a:bodyPr/>
                    <a:lstStyle/>
                    <a:p>
                      <a:pPr algn="ctr"/>
                      <a:r>
                        <a:rPr lang="en-US" sz="900" dirty="0"/>
                        <a:t>52:21</a:t>
                      </a:r>
                    </a:p>
                  </a:txBody>
                  <a:tcPr anchor="ctr"/>
                </a:tc>
                <a:extLst>
                  <a:ext uri="{0D108BD9-81ED-4DB2-BD59-A6C34878D82A}">
                    <a16:rowId xmlns:a16="http://schemas.microsoft.com/office/drawing/2014/main" val="2122160807"/>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dk1"/>
                          </a:solidFill>
                          <a:latin typeface="+mn-lt"/>
                          <a:ea typeface="+mn-ea"/>
                          <a:cs typeface="+mn-cs"/>
                        </a:rPr>
                        <a:t>Contact Information</a:t>
                      </a:r>
                    </a:p>
                  </a:txBody>
                  <a:tcPr/>
                </a:tc>
                <a:tc>
                  <a:txBody>
                    <a:bodyPr/>
                    <a:lstStyle/>
                    <a:p>
                      <a:pPr algn="ctr"/>
                      <a:r>
                        <a:rPr lang="en-US" sz="900" dirty="0"/>
                        <a:t>53:16</a:t>
                      </a:r>
                    </a:p>
                  </a:txBody>
                  <a:tcPr anchor="ctr"/>
                </a:tc>
                <a:extLst>
                  <a:ext uri="{0D108BD9-81ED-4DB2-BD59-A6C34878D82A}">
                    <a16:rowId xmlns:a16="http://schemas.microsoft.com/office/drawing/2014/main" val="1080788399"/>
                  </a:ext>
                </a:extLst>
              </a:tr>
            </a:tbl>
          </a:graphicData>
        </a:graphic>
      </p:graphicFrame>
      <p:sp>
        <p:nvSpPr>
          <p:cNvPr id="3" name="TextBox 2">
            <a:extLst>
              <a:ext uri="{FF2B5EF4-FFF2-40B4-BE49-F238E27FC236}">
                <a16:creationId xmlns:a16="http://schemas.microsoft.com/office/drawing/2014/main" id="{C8342651-9E86-43D0-8292-D2AFBD241A7C}"/>
              </a:ext>
            </a:extLst>
          </p:cNvPr>
          <p:cNvSpPr txBox="1"/>
          <p:nvPr/>
        </p:nvSpPr>
        <p:spPr>
          <a:xfrm>
            <a:off x="230819" y="5921406"/>
            <a:ext cx="8842159" cy="276999"/>
          </a:xfrm>
          <a:prstGeom prst="rect">
            <a:avLst/>
          </a:prstGeom>
          <a:noFill/>
        </p:spPr>
        <p:txBody>
          <a:bodyPr wrap="square" rtlCol="0">
            <a:spAutoFit/>
          </a:bodyPr>
          <a:lstStyle/>
          <a:p>
            <a:pPr marL="171450" indent="-171450">
              <a:buFont typeface="Wingdings" panose="05000000000000000000" pitchFamily="2" charset="2"/>
              <a:buChar char="Ø"/>
            </a:pPr>
            <a:r>
              <a:rPr lang="en-US" sz="1200" b="1" dirty="0">
                <a:solidFill>
                  <a:schemeClr val="tx2">
                    <a:lumMod val="90000"/>
                    <a:lumOff val="10000"/>
                  </a:schemeClr>
                </a:solidFill>
              </a:rPr>
              <a:t>WFGPS Event Page: </a:t>
            </a:r>
            <a:r>
              <a:rPr lang="en-US" sz="1200" b="1" dirty="0">
                <a:solidFill>
                  <a:schemeClr val="tx2">
                    <a:lumMod val="90000"/>
                    <a:lumOff val="10000"/>
                  </a:schemeClr>
                </a:solidFill>
                <a:hlinkClick r:id="rId6"/>
              </a:rPr>
              <a:t>America’s Promise: Promising Practices for Participant Retention and Job Placement</a:t>
            </a:r>
            <a:endParaRPr lang="en-US" sz="1200" b="1" dirty="0">
              <a:solidFill>
                <a:schemeClr val="tx2">
                  <a:lumMod val="90000"/>
                  <a:lumOff val="10000"/>
                </a:schemeClr>
              </a:solidFill>
            </a:endParaRPr>
          </a:p>
        </p:txBody>
      </p:sp>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America’s Promise: Promising Practices for Participant Retention and Job Placement Date: May 16, &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6726</TotalTime>
  <Words>238</Words>
  <Application>Microsoft Office PowerPoint</Application>
  <PresentationFormat>On-screen Show (4:3)</PresentationFormat>
  <Paragraphs>38</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America’s Promise: Promising Practices for Participant Retention and Job Placement Date: May 16, 2019 Moderator(s): Gregory Scheib Speaker(s): Amanda Duncan, Michael Laidlaw, Amy Meyer, Kelly Middleton-Banks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129</cp:revision>
  <dcterms:created xsi:type="dcterms:W3CDTF">2017-09-27T21:43:17Z</dcterms:created>
  <dcterms:modified xsi:type="dcterms:W3CDTF">2019-05-17T20:38:12Z</dcterms:modified>
</cp:coreProperties>
</file>