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</p:sldMasterIdLst>
  <p:notesMasterIdLst>
    <p:notesMasterId r:id="rId65"/>
  </p:notesMasterIdLst>
  <p:sldIdLst>
    <p:sldId id="272" r:id="rId3"/>
    <p:sldId id="287" r:id="rId4"/>
    <p:sldId id="327" r:id="rId5"/>
    <p:sldId id="382" r:id="rId6"/>
    <p:sldId id="351" r:id="rId7"/>
    <p:sldId id="319" r:id="rId8"/>
    <p:sldId id="352" r:id="rId9"/>
    <p:sldId id="289" r:id="rId10"/>
    <p:sldId id="274" r:id="rId11"/>
    <p:sldId id="314" r:id="rId12"/>
    <p:sldId id="315" r:id="rId13"/>
    <p:sldId id="336" r:id="rId14"/>
    <p:sldId id="334" r:id="rId15"/>
    <p:sldId id="337" r:id="rId16"/>
    <p:sldId id="290" r:id="rId17"/>
    <p:sldId id="291" r:id="rId18"/>
    <p:sldId id="354" r:id="rId19"/>
    <p:sldId id="338" r:id="rId20"/>
    <p:sldId id="342" r:id="rId21"/>
    <p:sldId id="339" r:id="rId22"/>
    <p:sldId id="328" r:id="rId23"/>
    <p:sldId id="329" r:id="rId24"/>
    <p:sldId id="340" r:id="rId25"/>
    <p:sldId id="341" r:id="rId26"/>
    <p:sldId id="347" r:id="rId27"/>
    <p:sldId id="356" r:id="rId28"/>
    <p:sldId id="357" r:id="rId29"/>
    <p:sldId id="358" r:id="rId30"/>
    <p:sldId id="359" r:id="rId31"/>
    <p:sldId id="297" r:id="rId32"/>
    <p:sldId id="300" r:id="rId33"/>
    <p:sldId id="384" r:id="rId34"/>
    <p:sldId id="361" r:id="rId35"/>
    <p:sldId id="381" r:id="rId36"/>
    <p:sldId id="378" r:id="rId37"/>
    <p:sldId id="385" r:id="rId38"/>
    <p:sldId id="343" r:id="rId39"/>
    <p:sldId id="304" r:id="rId40"/>
    <p:sldId id="345" r:id="rId41"/>
    <p:sldId id="344" r:id="rId42"/>
    <p:sldId id="377" r:id="rId43"/>
    <p:sldId id="311" r:id="rId44"/>
    <p:sldId id="364" r:id="rId45"/>
    <p:sldId id="365" r:id="rId46"/>
    <p:sldId id="367" r:id="rId47"/>
    <p:sldId id="379" r:id="rId48"/>
    <p:sldId id="320" r:id="rId49"/>
    <p:sldId id="369" r:id="rId50"/>
    <p:sldId id="321" r:id="rId51"/>
    <p:sldId id="380" r:id="rId52"/>
    <p:sldId id="371" r:id="rId53"/>
    <p:sldId id="373" r:id="rId54"/>
    <p:sldId id="372" r:id="rId55"/>
    <p:sldId id="374" r:id="rId56"/>
    <p:sldId id="375" r:id="rId57"/>
    <p:sldId id="316" r:id="rId58"/>
    <p:sldId id="376" r:id="rId59"/>
    <p:sldId id="277" r:id="rId60"/>
    <p:sldId id="383" r:id="rId61"/>
    <p:sldId id="281" r:id="rId62"/>
    <p:sldId id="275" r:id="rId63"/>
    <p:sldId id="282" r:id="rId64"/>
  </p:sldIdLst>
  <p:sldSz cx="9144000" cy="6858000" type="screen4x3"/>
  <p:notesSz cx="7010400" cy="9296400"/>
  <p:custDataLst>
    <p:tags r:id="rId6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Clarkwest" initials="AC" lastIdx="55" clrIdx="0">
    <p:extLst>
      <p:ext uri="{19B8F6BF-5375-455C-9EA6-DF929625EA0E}">
        <p15:presenceInfo xmlns:p15="http://schemas.microsoft.com/office/powerpoint/2012/main" userId="S-1-5-21-4161449151-3199555679-2224323722-66131" providerId="AD"/>
      </p:ext>
    </p:extLst>
  </p:cmAuthor>
  <p:cmAuthor id="2" name="Siobhan Mills" initials="SM" lastIdx="48" clrIdx="1">
    <p:extLst>
      <p:ext uri="{19B8F6BF-5375-455C-9EA6-DF929625EA0E}">
        <p15:presenceInfo xmlns:p15="http://schemas.microsoft.com/office/powerpoint/2012/main" userId="S-1-5-21-4161449151-3199555679-2224323722-26450" providerId="AD"/>
      </p:ext>
    </p:extLst>
  </p:cmAuthor>
  <p:cmAuthor id="3" name="Tresa Kappil" initials="TK" lastIdx="23" clrIdx="2">
    <p:extLst>
      <p:ext uri="{19B8F6BF-5375-455C-9EA6-DF929625EA0E}">
        <p15:presenceInfo xmlns:p15="http://schemas.microsoft.com/office/powerpoint/2012/main" userId="S-1-5-21-4161449151-3199555679-2224323722-43814" providerId="AD"/>
      </p:ext>
    </p:extLst>
  </p:cmAuthor>
  <p:cmAuthor id="4" name="Jacob Klerman" initials="JK" lastIdx="23" clrIdx="3">
    <p:extLst>
      <p:ext uri="{19B8F6BF-5375-455C-9EA6-DF929625EA0E}">
        <p15:presenceInfo xmlns:p15="http://schemas.microsoft.com/office/powerpoint/2012/main" userId="S-1-5-21-4161449151-3199555679-2224323722-5617" providerId="AD"/>
      </p:ext>
    </p:extLst>
  </p:cmAuthor>
  <p:cmAuthor id="5" name="Glen Schneider" initials="GS" lastIdx="13" clrIdx="4">
    <p:extLst>
      <p:ext uri="{19B8F6BF-5375-455C-9EA6-DF929625EA0E}">
        <p15:presenceInfo xmlns:p15="http://schemas.microsoft.com/office/powerpoint/2012/main" userId="S-1-5-21-4161449151-3199555679-2224323722-5732" providerId="AD"/>
      </p:ext>
    </p:extLst>
  </p:cmAuthor>
  <p:cmAuthor id="6" name="Salas-Kos, Gloria - ETA" initials="SG-E" lastIdx="1" clrIdx="5">
    <p:extLst>
      <p:ext uri="{19B8F6BF-5375-455C-9EA6-DF929625EA0E}">
        <p15:presenceInfo xmlns:p15="http://schemas.microsoft.com/office/powerpoint/2012/main" userId="Salas-Kos, Gloria - 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91C"/>
    <a:srgbClr val="C66F10"/>
    <a:srgbClr val="E48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429" autoAdjust="0"/>
  </p:normalViewPr>
  <p:slideViewPr>
    <p:cSldViewPr snapToGrid="0">
      <p:cViewPr varScale="1">
        <p:scale>
          <a:sx n="66" d="100"/>
          <a:sy n="66" d="100"/>
        </p:scale>
        <p:origin x="1200" y="6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0" d="100"/>
        <a:sy n="70" d="100"/>
      </p:scale>
      <p:origin x="0" y="-4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Reemployment Rate: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Claimants Selected for RESEA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Reemployment Rate of Claimants Selected for RESEA</c:v>
                </c:pt>
              </c:strCache>
            </c:strRef>
          </c:tx>
          <c:spPr>
            <a:solidFill>
              <a:srgbClr val="DA291C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Actual Rate (Observed)</c:v>
                </c:pt>
                <c:pt idx="1">
                  <c:v>What the Rate Would have been if not Selected for RESEA (not observed)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%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DC-4F4D-ACBE-875D635E7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103257344"/>
        <c:axId val="174268184"/>
      </c:barChart>
      <c:catAx>
        <c:axId val="10325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68184"/>
        <c:crosses val="autoZero"/>
        <c:auto val="1"/>
        <c:lblAlgn val="ctr"/>
        <c:lblOffset val="100"/>
        <c:noMultiLvlLbl val="0"/>
      </c:catAx>
      <c:valAx>
        <c:axId val="17426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25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Reemployment Rate: 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dirty="0"/>
              <a:t>Claimants Selected for RESEA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Entered Employment Rate of Claimants Selected for RESEA</c:v>
                </c:pt>
              </c:strCache>
            </c:strRef>
          </c:tx>
          <c:spPr>
            <a:solidFill>
              <a:srgbClr val="DA291C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Actual Rate (Observed)</c:v>
                </c:pt>
                <c:pt idx="1">
                  <c:v>What the Rate Would Have Been if not Selected for RESEA (not observed)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1F-4982-ACC5-5AE0A747C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174273672"/>
        <c:axId val="174272104"/>
      </c:barChart>
      <c:catAx>
        <c:axId val="174273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72104"/>
        <c:crosses val="autoZero"/>
        <c:auto val="1"/>
        <c:lblAlgn val="ctr"/>
        <c:lblOffset val="100"/>
        <c:noMultiLvlLbl val="0"/>
      </c:catAx>
      <c:valAx>
        <c:axId val="174272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73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Reemployment Rate: 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dirty="0"/>
              <a:t>Claimants Selected for RESEA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Entered Employment Rate of Claimants Selected for RESEA</c:v>
                </c:pt>
              </c:strCache>
            </c:strRef>
          </c:tx>
          <c:spPr>
            <a:solidFill>
              <a:srgbClr val="DA291C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Actual Rate (Observed)</c:v>
                </c:pt>
                <c:pt idx="1">
                  <c:v>What the Rate Would Have Been if not Selected for RESEA (not observed)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B1-4EA8-9F92-9451D6378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174268576"/>
        <c:axId val="174270928"/>
      </c:barChart>
      <c:catAx>
        <c:axId val="17426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70928"/>
        <c:crosses val="autoZero"/>
        <c:auto val="1"/>
        <c:lblAlgn val="ctr"/>
        <c:lblOffset val="100"/>
        <c:noMultiLvlLbl val="0"/>
      </c:catAx>
      <c:valAx>
        <c:axId val="17427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6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Reemployment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Entered Employment Rate of Claimants Selected for RESEA</c:v>
                </c:pt>
              </c:strCache>
            </c:strRef>
          </c:tx>
          <c:spPr>
            <a:solidFill>
              <a:srgbClr val="DA291C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RESEA Claimants' Actual Rate (Observed)</c:v>
                </c:pt>
                <c:pt idx="1">
                  <c:v>What RESEA Claimants' Rate Would Have Been if not Selected (not observed)</c:v>
                </c:pt>
                <c:pt idx="2">
                  <c:v>Non-RESEA Claimants' Actual Rate (Observed)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78-4764-8C38-56183C540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174269752"/>
        <c:axId val="174270144"/>
      </c:barChart>
      <c:catAx>
        <c:axId val="17426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70144"/>
        <c:crosses val="autoZero"/>
        <c:auto val="1"/>
        <c:lblAlgn val="ctr"/>
        <c:lblOffset val="100"/>
        <c:noMultiLvlLbl val="0"/>
      </c:catAx>
      <c:valAx>
        <c:axId val="17427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69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Reemployment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Entered Employment Rate of Claimants Selected for RESEA</c:v>
                </c:pt>
              </c:strCache>
            </c:strRef>
          </c:tx>
          <c:spPr>
            <a:solidFill>
              <a:srgbClr val="DA291C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RESEA Claimants' Actual Rate (Observed)</c:v>
                </c:pt>
                <c:pt idx="1">
                  <c:v>What RESEA Claimants' Rate Would Have Been if not Selected (not observed)</c:v>
                </c:pt>
                <c:pt idx="2">
                  <c:v>Non-RESEA Claimants' Actual Rate (Observed)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</c:v>
                </c:pt>
                <c:pt idx="1">
                  <c:v>0.5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78-4764-8C38-56183C540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174272888"/>
        <c:axId val="174273280"/>
      </c:barChart>
      <c:catAx>
        <c:axId val="174272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73280"/>
        <c:crosses val="autoZero"/>
        <c:auto val="1"/>
        <c:lblAlgn val="ctr"/>
        <c:lblOffset val="100"/>
        <c:noMultiLvlLbl val="0"/>
      </c:catAx>
      <c:valAx>
        <c:axId val="17427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72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Reemployment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Entered Employment Rate of Claimants Selected for RESEA</c:v>
                </c:pt>
              </c:strCache>
            </c:strRef>
          </c:tx>
          <c:spPr>
            <a:solidFill>
              <a:srgbClr val="DA291C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RESEA Claimants' Actual Rate (Observed)</c:v>
                </c:pt>
                <c:pt idx="1">
                  <c:v>What RESEA Claimants' Rate Would Have Been if not Selected (not observed)</c:v>
                </c:pt>
                <c:pt idx="2">
                  <c:v>Non-RESEA Claimants' Actual Rate (Observed)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</c:v>
                </c:pt>
                <c:pt idx="1">
                  <c:v>0.5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B-40CA-9E92-3A5B528E2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240314152"/>
        <c:axId val="240312192"/>
      </c:barChart>
      <c:catAx>
        <c:axId val="24031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312192"/>
        <c:crosses val="autoZero"/>
        <c:auto val="1"/>
        <c:lblAlgn val="ctr"/>
        <c:lblOffset val="100"/>
        <c:noMultiLvlLbl val="0"/>
      </c:catAx>
      <c:valAx>
        <c:axId val="24031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314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Treatment Group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  <a:effectLst/>
            </c:spPr>
          </c:marker>
          <c:xVal>
            <c:numRef>
              <c:f>Sheet3!$B$2:$B$41</c:f>
              <c:numCache>
                <c:formatCode>General</c:formatCode>
                <c:ptCount val="40"/>
                <c:pt idx="0">
                  <c:v>0.72994392509057549</c:v>
                </c:pt>
                <c:pt idx="1">
                  <c:v>0.43183720353567356</c:v>
                </c:pt>
                <c:pt idx="2">
                  <c:v>0.54501244300818874</c:v>
                </c:pt>
                <c:pt idx="3">
                  <c:v>0.77275815637267109</c:v>
                </c:pt>
                <c:pt idx="4">
                  <c:v>0.25211598623326681</c:v>
                </c:pt>
                <c:pt idx="5">
                  <c:v>0.9645073858107599</c:v>
                </c:pt>
                <c:pt idx="6">
                  <c:v>0.48948444182650164</c:v>
                </c:pt>
                <c:pt idx="7">
                  <c:v>0.51781466881238103</c:v>
                </c:pt>
                <c:pt idx="8">
                  <c:v>0.4637383558325936</c:v>
                </c:pt>
                <c:pt idx="9">
                  <c:v>0.58631948314477678</c:v>
                </c:pt>
                <c:pt idx="10">
                  <c:v>7.3060584940927487E-2</c:v>
                </c:pt>
                <c:pt idx="11">
                  <c:v>2.6861940696400799E-2</c:v>
                </c:pt>
                <c:pt idx="12">
                  <c:v>6.5749382659614497E-2</c:v>
                </c:pt>
                <c:pt idx="13">
                  <c:v>0.52229792061056224</c:v>
                </c:pt>
                <c:pt idx="14">
                  <c:v>0.54318768739837775</c:v>
                </c:pt>
                <c:pt idx="15">
                  <c:v>0.74488517424764422</c:v>
                </c:pt>
                <c:pt idx="16">
                  <c:v>0.45377494429035359</c:v>
                </c:pt>
                <c:pt idx="17">
                  <c:v>0.97507628305672001</c:v>
                </c:pt>
                <c:pt idx="18">
                  <c:v>0.59871108222031122</c:v>
                </c:pt>
                <c:pt idx="19">
                  <c:v>0.10994182366452232</c:v>
                </c:pt>
                <c:pt idx="20">
                  <c:v>0.8570102127742304</c:v>
                </c:pt>
                <c:pt idx="21">
                  <c:v>0.47286234279156381</c:v>
                </c:pt>
                <c:pt idx="22">
                  <c:v>0.12419814557931341</c:v>
                </c:pt>
                <c:pt idx="23">
                  <c:v>0.36271603216237935</c:v>
                </c:pt>
                <c:pt idx="24">
                  <c:v>0.12638260274635693</c:v>
                </c:pt>
                <c:pt idx="25">
                  <c:v>0.38088926199744932</c:v>
                </c:pt>
                <c:pt idx="26">
                  <c:v>0.30221560794569702</c:v>
                </c:pt>
                <c:pt idx="27">
                  <c:v>0.38234395977701641</c:v>
                </c:pt>
                <c:pt idx="28">
                  <c:v>0.19935780572281359</c:v>
                </c:pt>
                <c:pt idx="29">
                  <c:v>0.73650868471483033</c:v>
                </c:pt>
                <c:pt idx="30">
                  <c:v>0.79882864223166439</c:v>
                </c:pt>
                <c:pt idx="31">
                  <c:v>0.90106524562729406</c:v>
                </c:pt>
                <c:pt idx="32">
                  <c:v>0.24356308601510157</c:v>
                </c:pt>
                <c:pt idx="33">
                  <c:v>0.69496108310025007</c:v>
                </c:pt>
                <c:pt idx="34">
                  <c:v>0.36930314472422043</c:v>
                </c:pt>
                <c:pt idx="35">
                  <c:v>0.87633417320087614</c:v>
                </c:pt>
                <c:pt idx="36">
                  <c:v>9.1410243741198771E-2</c:v>
                </c:pt>
                <c:pt idx="37">
                  <c:v>0.80384606748520293</c:v>
                </c:pt>
                <c:pt idx="38">
                  <c:v>0.92874384614593175</c:v>
                </c:pt>
                <c:pt idx="39">
                  <c:v>0.82384102667807546</c:v>
                </c:pt>
              </c:numCache>
            </c:numRef>
          </c:xVal>
          <c:yVal>
            <c:numRef>
              <c:f>Sheet3!$C$2:$C$41</c:f>
              <c:numCache>
                <c:formatCode>General</c:formatCode>
                <c:ptCount val="40"/>
                <c:pt idx="0">
                  <c:v>0.49591810845856932</c:v>
                </c:pt>
                <c:pt idx="1">
                  <c:v>0.14042002354206573</c:v>
                </c:pt>
                <c:pt idx="2">
                  <c:v>0.68677846044729052</c:v>
                </c:pt>
                <c:pt idx="3">
                  <c:v>9.7144386592240672E-2</c:v>
                </c:pt>
                <c:pt idx="4">
                  <c:v>0.54047250275816094</c:v>
                </c:pt>
                <c:pt idx="5">
                  <c:v>0.69409616644860805</c:v>
                </c:pt>
                <c:pt idx="6">
                  <c:v>0.11368731222140582</c:v>
                </c:pt>
                <c:pt idx="7">
                  <c:v>0.94822906473211299</c:v>
                </c:pt>
                <c:pt idx="8">
                  <c:v>5.6516186215548547E-2</c:v>
                </c:pt>
                <c:pt idx="9">
                  <c:v>0.96271894033540317</c:v>
                </c:pt>
                <c:pt idx="10">
                  <c:v>0.23589070843900384</c:v>
                </c:pt>
                <c:pt idx="11">
                  <c:v>5.4703787650204339E-3</c:v>
                </c:pt>
                <c:pt idx="12">
                  <c:v>1.5845789271452748E-2</c:v>
                </c:pt>
                <c:pt idx="13">
                  <c:v>0.38788402311051751</c:v>
                </c:pt>
                <c:pt idx="14">
                  <c:v>2.1902155148023184E-2</c:v>
                </c:pt>
                <c:pt idx="15">
                  <c:v>0.28268559861550258</c:v>
                </c:pt>
                <c:pt idx="16">
                  <c:v>0.73905172757428783</c:v>
                </c:pt>
                <c:pt idx="17">
                  <c:v>0.84205443130505286</c:v>
                </c:pt>
                <c:pt idx="18">
                  <c:v>0.72360487167457788</c:v>
                </c:pt>
                <c:pt idx="19">
                  <c:v>0.76183211072089652</c:v>
                </c:pt>
                <c:pt idx="20">
                  <c:v>0.1721409330721555</c:v>
                </c:pt>
                <c:pt idx="21">
                  <c:v>0.38606198896068511</c:v>
                </c:pt>
                <c:pt idx="22">
                  <c:v>0.37540668925456533</c:v>
                </c:pt>
                <c:pt idx="23">
                  <c:v>0.22477179422755622</c:v>
                </c:pt>
                <c:pt idx="24">
                  <c:v>0.43296989990979196</c:v>
                </c:pt>
                <c:pt idx="25">
                  <c:v>0.57531689411080877</c:v>
                </c:pt>
                <c:pt idx="26">
                  <c:v>0.61950651250075073</c:v>
                </c:pt>
                <c:pt idx="27">
                  <c:v>0.1901640112875681</c:v>
                </c:pt>
                <c:pt idx="28">
                  <c:v>0.39561151305615594</c:v>
                </c:pt>
                <c:pt idx="29">
                  <c:v>5.1813282440145048E-2</c:v>
                </c:pt>
                <c:pt idx="30">
                  <c:v>0.65896738803808852</c:v>
                </c:pt>
                <c:pt idx="31">
                  <c:v>0.63631979169722042</c:v>
                </c:pt>
                <c:pt idx="32">
                  <c:v>0.12025657209731699</c:v>
                </c:pt>
                <c:pt idx="33">
                  <c:v>4.3715236154698855E-3</c:v>
                </c:pt>
                <c:pt idx="34">
                  <c:v>0.68766415255195923</c:v>
                </c:pt>
                <c:pt idx="35">
                  <c:v>0.58646253224587386</c:v>
                </c:pt>
                <c:pt idx="36">
                  <c:v>0.84143318184151994</c:v>
                </c:pt>
                <c:pt idx="37">
                  <c:v>0.20648584846088991</c:v>
                </c:pt>
                <c:pt idx="38">
                  <c:v>0.66011590371944839</c:v>
                </c:pt>
                <c:pt idx="39">
                  <c:v>0.72827934014574613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EFF-4201-864F-8B1734831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731848"/>
        <c:axId val="103254600"/>
      </c:scatterChart>
      <c:valAx>
        <c:axId val="119731848"/>
        <c:scaling>
          <c:orientation val="minMax"/>
          <c:max val="1.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3254600"/>
        <c:crosses val="autoZero"/>
        <c:crossBetween val="midCat"/>
        <c:majorUnit val="0.5"/>
      </c:valAx>
      <c:valAx>
        <c:axId val="103254600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9731848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Treatment Group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  <a:effectLst/>
            </c:spPr>
          </c:marker>
          <c:xVal>
            <c:numRef>
              <c:f>Sheet3!$B$2:$B$41</c:f>
              <c:numCache>
                <c:formatCode>General</c:formatCode>
                <c:ptCount val="40"/>
                <c:pt idx="0">
                  <c:v>0.72994392509057549</c:v>
                </c:pt>
                <c:pt idx="1">
                  <c:v>0.43183720353567356</c:v>
                </c:pt>
                <c:pt idx="2">
                  <c:v>0.54501244300818874</c:v>
                </c:pt>
                <c:pt idx="3">
                  <c:v>0.77275815637267109</c:v>
                </c:pt>
                <c:pt idx="4">
                  <c:v>0.25211598623326681</c:v>
                </c:pt>
                <c:pt idx="5">
                  <c:v>0.9645073858107599</c:v>
                </c:pt>
                <c:pt idx="6">
                  <c:v>0.48948444182650164</c:v>
                </c:pt>
                <c:pt idx="7">
                  <c:v>0.51781466881238103</c:v>
                </c:pt>
                <c:pt idx="8">
                  <c:v>0.4637383558325936</c:v>
                </c:pt>
                <c:pt idx="9">
                  <c:v>0.58631948314477678</c:v>
                </c:pt>
                <c:pt idx="10">
                  <c:v>7.3060584940927487E-2</c:v>
                </c:pt>
                <c:pt idx="11">
                  <c:v>2.6861940696400799E-2</c:v>
                </c:pt>
                <c:pt idx="12">
                  <c:v>6.5749382659614497E-2</c:v>
                </c:pt>
                <c:pt idx="13">
                  <c:v>0.52229792061056224</c:v>
                </c:pt>
                <c:pt idx="14">
                  <c:v>0.54318768739837775</c:v>
                </c:pt>
                <c:pt idx="15">
                  <c:v>0.74488517424764422</c:v>
                </c:pt>
                <c:pt idx="16">
                  <c:v>0.45377494429035359</c:v>
                </c:pt>
                <c:pt idx="17">
                  <c:v>0.97507628305672001</c:v>
                </c:pt>
                <c:pt idx="18">
                  <c:v>0.59871108222031122</c:v>
                </c:pt>
                <c:pt idx="19">
                  <c:v>0.10994182366452232</c:v>
                </c:pt>
                <c:pt idx="20">
                  <c:v>0.8570102127742304</c:v>
                </c:pt>
                <c:pt idx="21">
                  <c:v>0.47286234279156381</c:v>
                </c:pt>
                <c:pt idx="22">
                  <c:v>0.12419814557931341</c:v>
                </c:pt>
                <c:pt idx="23">
                  <c:v>0.36271603216237935</c:v>
                </c:pt>
                <c:pt idx="24">
                  <c:v>0.12638260274635693</c:v>
                </c:pt>
                <c:pt idx="25">
                  <c:v>0.38088926199744932</c:v>
                </c:pt>
                <c:pt idx="26">
                  <c:v>0.30221560794569702</c:v>
                </c:pt>
                <c:pt idx="27">
                  <c:v>0.38234395977701641</c:v>
                </c:pt>
                <c:pt idx="28">
                  <c:v>0.19935780572281359</c:v>
                </c:pt>
                <c:pt idx="29">
                  <c:v>0.73650868471483033</c:v>
                </c:pt>
                <c:pt idx="30">
                  <c:v>0.79882864223166439</c:v>
                </c:pt>
                <c:pt idx="31">
                  <c:v>0.90106524562729406</c:v>
                </c:pt>
                <c:pt idx="32">
                  <c:v>0.24356308601510157</c:v>
                </c:pt>
                <c:pt idx="33">
                  <c:v>0.69496108310025007</c:v>
                </c:pt>
                <c:pt idx="34">
                  <c:v>0.36930314472422043</c:v>
                </c:pt>
                <c:pt idx="35">
                  <c:v>0.87633417320087614</c:v>
                </c:pt>
                <c:pt idx="36">
                  <c:v>9.1410243741198771E-2</c:v>
                </c:pt>
                <c:pt idx="37">
                  <c:v>0.80384606748520293</c:v>
                </c:pt>
                <c:pt idx="38">
                  <c:v>0.92874384614593175</c:v>
                </c:pt>
                <c:pt idx="39">
                  <c:v>0.82384102667807546</c:v>
                </c:pt>
              </c:numCache>
            </c:numRef>
          </c:xVal>
          <c:yVal>
            <c:numRef>
              <c:f>Sheet3!$C$2:$C$41</c:f>
              <c:numCache>
                <c:formatCode>General</c:formatCode>
                <c:ptCount val="40"/>
                <c:pt idx="0">
                  <c:v>0.49591810845856932</c:v>
                </c:pt>
                <c:pt idx="1">
                  <c:v>0.14042002354206573</c:v>
                </c:pt>
                <c:pt idx="2">
                  <c:v>0.68677846044729052</c:v>
                </c:pt>
                <c:pt idx="3">
                  <c:v>9.7144386592240672E-2</c:v>
                </c:pt>
                <c:pt idx="4">
                  <c:v>0.54047250275816094</c:v>
                </c:pt>
                <c:pt idx="5">
                  <c:v>0.69409616644860805</c:v>
                </c:pt>
                <c:pt idx="6">
                  <c:v>0.11368731222140582</c:v>
                </c:pt>
                <c:pt idx="7">
                  <c:v>0.94822906473211299</c:v>
                </c:pt>
                <c:pt idx="8">
                  <c:v>5.6516186215548547E-2</c:v>
                </c:pt>
                <c:pt idx="9">
                  <c:v>0.96271894033540317</c:v>
                </c:pt>
                <c:pt idx="10">
                  <c:v>0.23589070843900384</c:v>
                </c:pt>
                <c:pt idx="11">
                  <c:v>5.4703787650204339E-3</c:v>
                </c:pt>
                <c:pt idx="12">
                  <c:v>1.5845789271452748E-2</c:v>
                </c:pt>
                <c:pt idx="13">
                  <c:v>0.38788402311051751</c:v>
                </c:pt>
                <c:pt idx="14">
                  <c:v>2.1902155148023184E-2</c:v>
                </c:pt>
                <c:pt idx="15">
                  <c:v>0.28268559861550258</c:v>
                </c:pt>
                <c:pt idx="16">
                  <c:v>0.73905172757428783</c:v>
                </c:pt>
                <c:pt idx="17">
                  <c:v>0.84205443130505286</c:v>
                </c:pt>
                <c:pt idx="18">
                  <c:v>0.72360487167457788</c:v>
                </c:pt>
                <c:pt idx="19">
                  <c:v>0.76183211072089652</c:v>
                </c:pt>
                <c:pt idx="20">
                  <c:v>0.1721409330721555</c:v>
                </c:pt>
                <c:pt idx="21">
                  <c:v>0.38606198896068511</c:v>
                </c:pt>
                <c:pt idx="22">
                  <c:v>0.37540668925456533</c:v>
                </c:pt>
                <c:pt idx="23">
                  <c:v>0.22477179422755622</c:v>
                </c:pt>
                <c:pt idx="24">
                  <c:v>0.43296989990979196</c:v>
                </c:pt>
                <c:pt idx="25">
                  <c:v>0.57531689411080877</c:v>
                </c:pt>
                <c:pt idx="26">
                  <c:v>0.61950651250075073</c:v>
                </c:pt>
                <c:pt idx="27">
                  <c:v>0.1901640112875681</c:v>
                </c:pt>
                <c:pt idx="28">
                  <c:v>0.39561151305615594</c:v>
                </c:pt>
                <c:pt idx="29">
                  <c:v>5.1813282440145048E-2</c:v>
                </c:pt>
                <c:pt idx="30">
                  <c:v>0.65896738803808852</c:v>
                </c:pt>
                <c:pt idx="31">
                  <c:v>0.63631979169722042</c:v>
                </c:pt>
                <c:pt idx="32">
                  <c:v>0.12025657209731699</c:v>
                </c:pt>
                <c:pt idx="33">
                  <c:v>4.3715236154698855E-3</c:v>
                </c:pt>
                <c:pt idx="34">
                  <c:v>0.68766415255195923</c:v>
                </c:pt>
                <c:pt idx="35">
                  <c:v>0.58646253224587386</c:v>
                </c:pt>
                <c:pt idx="36">
                  <c:v>0.84143318184151994</c:v>
                </c:pt>
                <c:pt idx="37">
                  <c:v>0.20648584846088991</c:v>
                </c:pt>
                <c:pt idx="38">
                  <c:v>0.66011590371944839</c:v>
                </c:pt>
                <c:pt idx="39">
                  <c:v>0.72827934014574613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9A9-462F-9F1A-11F07A3DB484}"/>
            </c:ext>
          </c:extLst>
        </c:ser>
        <c:ser>
          <c:idx val="1"/>
          <c:order val="1"/>
          <c:tx>
            <c:v>Potential comparisons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8575">
                <a:solidFill>
                  <a:schemeClr val="accent2"/>
                </a:solidFill>
              </a:ln>
              <a:effectLst/>
            </c:spPr>
          </c:marker>
          <c:xVal>
            <c:numRef>
              <c:f>Sheet3!$E$2:$E$41</c:f>
              <c:numCache>
                <c:formatCode>General</c:formatCode>
                <c:ptCount val="40"/>
                <c:pt idx="0">
                  <c:v>9.3506282598462442E-2</c:v>
                </c:pt>
                <c:pt idx="1">
                  <c:v>0.90038018956969557</c:v>
                </c:pt>
                <c:pt idx="2">
                  <c:v>0.49979419966209104</c:v>
                </c:pt>
                <c:pt idx="3">
                  <c:v>1.3685904674006801</c:v>
                </c:pt>
                <c:pt idx="4">
                  <c:v>0.68174927932406859</c:v>
                </c:pt>
                <c:pt idx="5">
                  <c:v>0.26580671677434065</c:v>
                </c:pt>
                <c:pt idx="6">
                  <c:v>3.9520661128828904E-2</c:v>
                </c:pt>
                <c:pt idx="7">
                  <c:v>1.1671682447032325</c:v>
                </c:pt>
                <c:pt idx="8">
                  <c:v>0.63952506079798643</c:v>
                </c:pt>
                <c:pt idx="9">
                  <c:v>0.83960376560371119</c:v>
                </c:pt>
                <c:pt idx="10">
                  <c:v>0.86212359589080412</c:v>
                </c:pt>
                <c:pt idx="11">
                  <c:v>0.83226579887424335</c:v>
                </c:pt>
                <c:pt idx="12">
                  <c:v>0.53019775146153003</c:v>
                </c:pt>
                <c:pt idx="13">
                  <c:v>0.93680647454177846</c:v>
                </c:pt>
                <c:pt idx="14">
                  <c:v>0.54769201173928006</c:v>
                </c:pt>
                <c:pt idx="15">
                  <c:v>0.94981247242063682</c:v>
                </c:pt>
                <c:pt idx="16">
                  <c:v>0.53740886762966256</c:v>
                </c:pt>
                <c:pt idx="17">
                  <c:v>0.55665653371398882</c:v>
                </c:pt>
                <c:pt idx="18">
                  <c:v>1.358988197307796</c:v>
                </c:pt>
                <c:pt idx="19">
                  <c:v>1.1689636877962148</c:v>
                </c:pt>
                <c:pt idx="20">
                  <c:v>0.93098605806261192</c:v>
                </c:pt>
                <c:pt idx="21">
                  <c:v>1.3756624740609089</c:v>
                </c:pt>
                <c:pt idx="22">
                  <c:v>1.0710232427883155</c:v>
                </c:pt>
                <c:pt idx="23">
                  <c:v>0.24390454403497325</c:v>
                </c:pt>
                <c:pt idx="24">
                  <c:v>1.2103636348364151</c:v>
                </c:pt>
                <c:pt idx="25">
                  <c:v>0.64459655232564783</c:v>
                </c:pt>
                <c:pt idx="26">
                  <c:v>0.31308323490315232</c:v>
                </c:pt>
                <c:pt idx="27">
                  <c:v>0.46769136225225594</c:v>
                </c:pt>
                <c:pt idx="28">
                  <c:v>0.19447124060171564</c:v>
                </c:pt>
                <c:pt idx="29">
                  <c:v>1.3695594045078905</c:v>
                </c:pt>
                <c:pt idx="30">
                  <c:v>1.1997784643433018</c:v>
                </c:pt>
                <c:pt idx="31">
                  <c:v>1.0186840153541254</c:v>
                </c:pt>
                <c:pt idx="32">
                  <c:v>0.57046573767303477</c:v>
                </c:pt>
                <c:pt idx="33">
                  <c:v>0.67702458631817763</c:v>
                </c:pt>
                <c:pt idx="34">
                  <c:v>0.80780905822151361</c:v>
                </c:pt>
                <c:pt idx="35">
                  <c:v>0.94229206735582183</c:v>
                </c:pt>
                <c:pt idx="36">
                  <c:v>1.0957065372973118</c:v>
                </c:pt>
                <c:pt idx="37">
                  <c:v>0.94364482149851525</c:v>
                </c:pt>
                <c:pt idx="38">
                  <c:v>0.90401268558854808</c:v>
                </c:pt>
                <c:pt idx="39">
                  <c:v>0.71890911646664479</c:v>
                </c:pt>
              </c:numCache>
            </c:numRef>
          </c:xVal>
          <c:yVal>
            <c:numRef>
              <c:f>Sheet3!$F$2:$F$41</c:f>
              <c:numCache>
                <c:formatCode>General</c:formatCode>
                <c:ptCount val="40"/>
                <c:pt idx="0">
                  <c:v>0.858026824316935</c:v>
                </c:pt>
                <c:pt idx="1">
                  <c:v>0.60615069223589668</c:v>
                </c:pt>
                <c:pt idx="2">
                  <c:v>0.570267111007281</c:v>
                </c:pt>
                <c:pt idx="3">
                  <c:v>0.19745510276208045</c:v>
                </c:pt>
                <c:pt idx="4">
                  <c:v>0.75224990364701072</c:v>
                </c:pt>
                <c:pt idx="5">
                  <c:v>0.4284500983259687</c:v>
                </c:pt>
                <c:pt idx="6">
                  <c:v>0.3608250031393998</c:v>
                </c:pt>
                <c:pt idx="7">
                  <c:v>0.93781038949783235</c:v>
                </c:pt>
                <c:pt idx="8">
                  <c:v>0.97665358453233642</c:v>
                </c:pt>
                <c:pt idx="9">
                  <c:v>0.90264954693507227</c:v>
                </c:pt>
                <c:pt idx="10">
                  <c:v>0.9153611034171758</c:v>
                </c:pt>
                <c:pt idx="11">
                  <c:v>0.55784530436530055</c:v>
                </c:pt>
                <c:pt idx="12">
                  <c:v>0.67213791687510938</c:v>
                </c:pt>
                <c:pt idx="13">
                  <c:v>6.2759451210917749E-2</c:v>
                </c:pt>
                <c:pt idx="14">
                  <c:v>0.97444717530120384</c:v>
                </c:pt>
                <c:pt idx="15">
                  <c:v>0.81182027038121862</c:v>
                </c:pt>
                <c:pt idx="16">
                  <c:v>0.86053654273490487</c:v>
                </c:pt>
                <c:pt idx="17">
                  <c:v>0.67691258801151855</c:v>
                </c:pt>
                <c:pt idx="18">
                  <c:v>0.29785950812511863</c:v>
                </c:pt>
                <c:pt idx="19">
                  <c:v>0.30805262349413209</c:v>
                </c:pt>
                <c:pt idx="20">
                  <c:v>8.431342796617336E-2</c:v>
                </c:pt>
                <c:pt idx="21">
                  <c:v>0.83393917488942682</c:v>
                </c:pt>
                <c:pt idx="22">
                  <c:v>0.49697953509605441</c:v>
                </c:pt>
                <c:pt idx="23">
                  <c:v>0.92463353700963458</c:v>
                </c:pt>
                <c:pt idx="24">
                  <c:v>0.61398679772235143</c:v>
                </c:pt>
                <c:pt idx="25">
                  <c:v>0.90374097483351146</c:v>
                </c:pt>
                <c:pt idx="26">
                  <c:v>0.18988383862402869</c:v>
                </c:pt>
                <c:pt idx="27">
                  <c:v>5.6952183573242166E-2</c:v>
                </c:pt>
                <c:pt idx="28">
                  <c:v>0.58340496430600963</c:v>
                </c:pt>
                <c:pt idx="29">
                  <c:v>0.87647139124592144</c:v>
                </c:pt>
                <c:pt idx="30">
                  <c:v>0.63379930132167794</c:v>
                </c:pt>
                <c:pt idx="31">
                  <c:v>9.80820194352231E-2</c:v>
                </c:pt>
                <c:pt idx="32">
                  <c:v>0.2268508988199216</c:v>
                </c:pt>
                <c:pt idx="33">
                  <c:v>0.5432889493753803</c:v>
                </c:pt>
                <c:pt idx="34">
                  <c:v>0.63662756596615966</c:v>
                </c:pt>
                <c:pt idx="35">
                  <c:v>9.8896813438052344E-2</c:v>
                </c:pt>
                <c:pt idx="36">
                  <c:v>0.9064129805178629</c:v>
                </c:pt>
                <c:pt idx="37">
                  <c:v>0.47158002115986108</c:v>
                </c:pt>
                <c:pt idx="38">
                  <c:v>0.64834326345202598</c:v>
                </c:pt>
                <c:pt idx="39">
                  <c:v>2.9501838958224225E-2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9A9-462F-9F1A-11F07A3DB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251464"/>
        <c:axId val="170988856"/>
      </c:scatterChart>
      <c:valAx>
        <c:axId val="103251464"/>
        <c:scaling>
          <c:orientation val="minMax"/>
          <c:max val="1.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0988856"/>
        <c:crosses val="autoZero"/>
        <c:crossBetween val="midCat"/>
        <c:majorUnit val="0.5"/>
      </c:valAx>
      <c:valAx>
        <c:axId val="170988856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3251464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Treatment Group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  <a:effectLst/>
            </c:spPr>
          </c:marker>
          <c:xVal>
            <c:numRef>
              <c:f>Sheet3!$B$2:$B$41</c:f>
              <c:numCache>
                <c:formatCode>General</c:formatCode>
                <c:ptCount val="40"/>
                <c:pt idx="0">
                  <c:v>0.72994392509057549</c:v>
                </c:pt>
                <c:pt idx="1">
                  <c:v>0.43183720353567356</c:v>
                </c:pt>
                <c:pt idx="2">
                  <c:v>0.54501244300818874</c:v>
                </c:pt>
                <c:pt idx="3">
                  <c:v>0.77275815637267109</c:v>
                </c:pt>
                <c:pt idx="4">
                  <c:v>0.25211598623326681</c:v>
                </c:pt>
                <c:pt idx="5">
                  <c:v>0.9645073858107599</c:v>
                </c:pt>
                <c:pt idx="6">
                  <c:v>0.48948444182650164</c:v>
                </c:pt>
                <c:pt idx="7">
                  <c:v>0.51781466881238103</c:v>
                </c:pt>
                <c:pt idx="8">
                  <c:v>0.4637383558325936</c:v>
                </c:pt>
                <c:pt idx="9">
                  <c:v>0.58631948314477678</c:v>
                </c:pt>
                <c:pt idx="10">
                  <c:v>7.3060584940927487E-2</c:v>
                </c:pt>
                <c:pt idx="11">
                  <c:v>2.6861940696400799E-2</c:v>
                </c:pt>
                <c:pt idx="12">
                  <c:v>6.5749382659614497E-2</c:v>
                </c:pt>
                <c:pt idx="13">
                  <c:v>0.52229792061056224</c:v>
                </c:pt>
                <c:pt idx="14">
                  <c:v>0.54318768739837775</c:v>
                </c:pt>
                <c:pt idx="15">
                  <c:v>0.74488517424764422</c:v>
                </c:pt>
                <c:pt idx="16">
                  <c:v>0.45377494429035359</c:v>
                </c:pt>
                <c:pt idx="17">
                  <c:v>0.97507628305672001</c:v>
                </c:pt>
                <c:pt idx="18">
                  <c:v>0.59871108222031122</c:v>
                </c:pt>
                <c:pt idx="19">
                  <c:v>0.10994182366452232</c:v>
                </c:pt>
                <c:pt idx="20">
                  <c:v>0.8570102127742304</c:v>
                </c:pt>
                <c:pt idx="21">
                  <c:v>0.47286234279156381</c:v>
                </c:pt>
                <c:pt idx="22">
                  <c:v>0.12419814557931341</c:v>
                </c:pt>
                <c:pt idx="23">
                  <c:v>0.36271603216237935</c:v>
                </c:pt>
                <c:pt idx="24">
                  <c:v>0.12638260274635693</c:v>
                </c:pt>
                <c:pt idx="25">
                  <c:v>0.38088926199744932</c:v>
                </c:pt>
                <c:pt idx="26">
                  <c:v>0.30221560794569702</c:v>
                </c:pt>
                <c:pt idx="27">
                  <c:v>0.38234395977701641</c:v>
                </c:pt>
                <c:pt idx="28">
                  <c:v>0.19935780572281359</c:v>
                </c:pt>
                <c:pt idx="29">
                  <c:v>0.73650868471483033</c:v>
                </c:pt>
                <c:pt idx="30">
                  <c:v>0.79882864223166439</c:v>
                </c:pt>
                <c:pt idx="31">
                  <c:v>0.90106524562729406</c:v>
                </c:pt>
                <c:pt idx="32">
                  <c:v>0.24356308601510157</c:v>
                </c:pt>
                <c:pt idx="33">
                  <c:v>0.69496108310025007</c:v>
                </c:pt>
                <c:pt idx="34">
                  <c:v>0.36930314472422043</c:v>
                </c:pt>
                <c:pt idx="35">
                  <c:v>0.87633417320087614</c:v>
                </c:pt>
                <c:pt idx="36">
                  <c:v>9.1410243741198771E-2</c:v>
                </c:pt>
                <c:pt idx="37">
                  <c:v>0.80384606748520293</c:v>
                </c:pt>
                <c:pt idx="38">
                  <c:v>0.92874384614593175</c:v>
                </c:pt>
                <c:pt idx="39">
                  <c:v>0.82384102667807546</c:v>
                </c:pt>
              </c:numCache>
            </c:numRef>
          </c:xVal>
          <c:yVal>
            <c:numRef>
              <c:f>Sheet3!$C$2:$C$41</c:f>
              <c:numCache>
                <c:formatCode>General</c:formatCode>
                <c:ptCount val="40"/>
                <c:pt idx="0">
                  <c:v>0.49591810845856932</c:v>
                </c:pt>
                <c:pt idx="1">
                  <c:v>0.14042002354206573</c:v>
                </c:pt>
                <c:pt idx="2">
                  <c:v>0.68677846044729052</c:v>
                </c:pt>
                <c:pt idx="3">
                  <c:v>9.7144386592240672E-2</c:v>
                </c:pt>
                <c:pt idx="4">
                  <c:v>0.54047250275816094</c:v>
                </c:pt>
                <c:pt idx="5">
                  <c:v>0.69409616644860805</c:v>
                </c:pt>
                <c:pt idx="6">
                  <c:v>0.11368731222140582</c:v>
                </c:pt>
                <c:pt idx="7">
                  <c:v>0.94822906473211299</c:v>
                </c:pt>
                <c:pt idx="8">
                  <c:v>5.6516186215548547E-2</c:v>
                </c:pt>
                <c:pt idx="9">
                  <c:v>0.96271894033540317</c:v>
                </c:pt>
                <c:pt idx="10">
                  <c:v>0.23589070843900384</c:v>
                </c:pt>
                <c:pt idx="11">
                  <c:v>5.4703787650204339E-3</c:v>
                </c:pt>
                <c:pt idx="12">
                  <c:v>1.5845789271452748E-2</c:v>
                </c:pt>
                <c:pt idx="13">
                  <c:v>0.38788402311051751</c:v>
                </c:pt>
                <c:pt idx="14">
                  <c:v>2.1902155148023184E-2</c:v>
                </c:pt>
                <c:pt idx="15">
                  <c:v>0.28268559861550258</c:v>
                </c:pt>
                <c:pt idx="16">
                  <c:v>0.73905172757428783</c:v>
                </c:pt>
                <c:pt idx="17">
                  <c:v>0.84205443130505286</c:v>
                </c:pt>
                <c:pt idx="18">
                  <c:v>0.72360487167457788</c:v>
                </c:pt>
                <c:pt idx="19">
                  <c:v>0.76183211072089652</c:v>
                </c:pt>
                <c:pt idx="20">
                  <c:v>0.1721409330721555</c:v>
                </c:pt>
                <c:pt idx="21">
                  <c:v>0.38606198896068511</c:v>
                </c:pt>
                <c:pt idx="22">
                  <c:v>0.37540668925456533</c:v>
                </c:pt>
                <c:pt idx="23">
                  <c:v>0.22477179422755622</c:v>
                </c:pt>
                <c:pt idx="24">
                  <c:v>0.43296989990979196</c:v>
                </c:pt>
                <c:pt idx="25">
                  <c:v>0.57531689411080877</c:v>
                </c:pt>
                <c:pt idx="26">
                  <c:v>0.61950651250075073</c:v>
                </c:pt>
                <c:pt idx="27">
                  <c:v>0.1901640112875681</c:v>
                </c:pt>
                <c:pt idx="28">
                  <c:v>0.39561151305615594</c:v>
                </c:pt>
                <c:pt idx="29">
                  <c:v>5.1813282440145048E-2</c:v>
                </c:pt>
                <c:pt idx="30">
                  <c:v>0.65896738803808852</c:v>
                </c:pt>
                <c:pt idx="31">
                  <c:v>0.63631979169722042</c:v>
                </c:pt>
                <c:pt idx="32">
                  <c:v>0.12025657209731699</c:v>
                </c:pt>
                <c:pt idx="33">
                  <c:v>4.3715236154698855E-3</c:v>
                </c:pt>
                <c:pt idx="34">
                  <c:v>0.68766415255195923</c:v>
                </c:pt>
                <c:pt idx="35">
                  <c:v>0.58646253224587386</c:v>
                </c:pt>
                <c:pt idx="36">
                  <c:v>0.84143318184151994</c:v>
                </c:pt>
                <c:pt idx="37">
                  <c:v>0.20648584846088991</c:v>
                </c:pt>
                <c:pt idx="38">
                  <c:v>0.66011590371944839</c:v>
                </c:pt>
                <c:pt idx="39">
                  <c:v>0.72827934014574613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6F-439E-B199-EFD42E9C2BD2}"/>
            </c:ext>
          </c:extLst>
        </c:ser>
        <c:ser>
          <c:idx val="1"/>
          <c:order val="1"/>
          <c:tx>
            <c:v>Potential comparisons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8575">
                <a:solidFill>
                  <a:schemeClr val="accent2"/>
                </a:solidFill>
              </a:ln>
              <a:effectLst/>
            </c:spPr>
          </c:marker>
          <c:xVal>
            <c:numRef>
              <c:f>Sheet3!$E$2:$E$41</c:f>
              <c:numCache>
                <c:formatCode>General</c:formatCode>
                <c:ptCount val="40"/>
                <c:pt idx="0">
                  <c:v>9.3506282598462442E-2</c:v>
                </c:pt>
                <c:pt idx="1">
                  <c:v>0.90038018956969557</c:v>
                </c:pt>
                <c:pt idx="2">
                  <c:v>0.49979419966209104</c:v>
                </c:pt>
                <c:pt idx="3">
                  <c:v>1.3685904674006801</c:v>
                </c:pt>
                <c:pt idx="4">
                  <c:v>0.68174927932406859</c:v>
                </c:pt>
                <c:pt idx="5">
                  <c:v>0.26580671677434065</c:v>
                </c:pt>
                <c:pt idx="6">
                  <c:v>3.9520661128828904E-2</c:v>
                </c:pt>
                <c:pt idx="7">
                  <c:v>1.1671682447032325</c:v>
                </c:pt>
                <c:pt idx="8">
                  <c:v>0.63952506079798643</c:v>
                </c:pt>
                <c:pt idx="9">
                  <c:v>0.83960376560371119</c:v>
                </c:pt>
                <c:pt idx="10">
                  <c:v>0.86212359589080412</c:v>
                </c:pt>
                <c:pt idx="11">
                  <c:v>0.83226579887424335</c:v>
                </c:pt>
                <c:pt idx="12">
                  <c:v>0.53019775146153003</c:v>
                </c:pt>
                <c:pt idx="13">
                  <c:v>0.93680647454177846</c:v>
                </c:pt>
                <c:pt idx="14">
                  <c:v>0.54769201173928006</c:v>
                </c:pt>
                <c:pt idx="15">
                  <c:v>0.94981247242063682</c:v>
                </c:pt>
                <c:pt idx="16">
                  <c:v>0.53740886762966256</c:v>
                </c:pt>
                <c:pt idx="17">
                  <c:v>0.55665653371398882</c:v>
                </c:pt>
                <c:pt idx="18">
                  <c:v>1.358988197307796</c:v>
                </c:pt>
                <c:pt idx="19">
                  <c:v>1.1689636877962148</c:v>
                </c:pt>
                <c:pt idx="20">
                  <c:v>0.93098605806261192</c:v>
                </c:pt>
                <c:pt idx="21">
                  <c:v>1.3756624740609089</c:v>
                </c:pt>
                <c:pt idx="22">
                  <c:v>1.0710232427883155</c:v>
                </c:pt>
                <c:pt idx="23">
                  <c:v>0.24390454403497325</c:v>
                </c:pt>
                <c:pt idx="24">
                  <c:v>1.2103636348364151</c:v>
                </c:pt>
                <c:pt idx="25">
                  <c:v>0.64459655232564783</c:v>
                </c:pt>
                <c:pt idx="26">
                  <c:v>0.31308323490315232</c:v>
                </c:pt>
                <c:pt idx="27">
                  <c:v>0.46769136225225594</c:v>
                </c:pt>
                <c:pt idx="28">
                  <c:v>0.19447124060171564</c:v>
                </c:pt>
                <c:pt idx="29">
                  <c:v>1.3695594045078905</c:v>
                </c:pt>
                <c:pt idx="30">
                  <c:v>1.1997784643433018</c:v>
                </c:pt>
                <c:pt idx="31">
                  <c:v>1.0186840153541254</c:v>
                </c:pt>
                <c:pt idx="32">
                  <c:v>0.57046573767303477</c:v>
                </c:pt>
                <c:pt idx="33">
                  <c:v>0.67702458631817763</c:v>
                </c:pt>
                <c:pt idx="34">
                  <c:v>0.80780905822151361</c:v>
                </c:pt>
                <c:pt idx="35">
                  <c:v>0.94229206735582183</c:v>
                </c:pt>
                <c:pt idx="36">
                  <c:v>1.0957065372973118</c:v>
                </c:pt>
                <c:pt idx="37">
                  <c:v>0.94364482149851525</c:v>
                </c:pt>
                <c:pt idx="38">
                  <c:v>0.90401268558854808</c:v>
                </c:pt>
                <c:pt idx="39">
                  <c:v>0.71890911646664479</c:v>
                </c:pt>
              </c:numCache>
            </c:numRef>
          </c:xVal>
          <c:yVal>
            <c:numRef>
              <c:f>Sheet3!$F$2:$F$41</c:f>
              <c:numCache>
                <c:formatCode>General</c:formatCode>
                <c:ptCount val="40"/>
                <c:pt idx="0">
                  <c:v>0.858026824316935</c:v>
                </c:pt>
                <c:pt idx="1">
                  <c:v>0.60615069223589668</c:v>
                </c:pt>
                <c:pt idx="2">
                  <c:v>0.570267111007281</c:v>
                </c:pt>
                <c:pt idx="3">
                  <c:v>0.19745510276208045</c:v>
                </c:pt>
                <c:pt idx="4">
                  <c:v>0.75224990364701072</c:v>
                </c:pt>
                <c:pt idx="5">
                  <c:v>0.4284500983259687</c:v>
                </c:pt>
                <c:pt idx="6">
                  <c:v>0.3608250031393998</c:v>
                </c:pt>
                <c:pt idx="7">
                  <c:v>0.93781038949783235</c:v>
                </c:pt>
                <c:pt idx="8">
                  <c:v>0.97665358453233642</c:v>
                </c:pt>
                <c:pt idx="9">
                  <c:v>0.90264954693507227</c:v>
                </c:pt>
                <c:pt idx="10">
                  <c:v>0.9153611034171758</c:v>
                </c:pt>
                <c:pt idx="11">
                  <c:v>0.55784530436530055</c:v>
                </c:pt>
                <c:pt idx="12">
                  <c:v>0.67213791687510938</c:v>
                </c:pt>
                <c:pt idx="13">
                  <c:v>6.2759451210917749E-2</c:v>
                </c:pt>
                <c:pt idx="14">
                  <c:v>0.97444717530120384</c:v>
                </c:pt>
                <c:pt idx="15">
                  <c:v>0.81182027038121862</c:v>
                </c:pt>
                <c:pt idx="16">
                  <c:v>0.86053654273490487</c:v>
                </c:pt>
                <c:pt idx="17">
                  <c:v>0.67691258801151855</c:v>
                </c:pt>
                <c:pt idx="18">
                  <c:v>0.29785950812511863</c:v>
                </c:pt>
                <c:pt idx="19">
                  <c:v>0.30805262349413209</c:v>
                </c:pt>
                <c:pt idx="20">
                  <c:v>8.431342796617336E-2</c:v>
                </c:pt>
                <c:pt idx="21">
                  <c:v>0.83393917488942682</c:v>
                </c:pt>
                <c:pt idx="22">
                  <c:v>0.49697953509605441</c:v>
                </c:pt>
                <c:pt idx="23">
                  <c:v>0.92463353700963458</c:v>
                </c:pt>
                <c:pt idx="24">
                  <c:v>0.61398679772235143</c:v>
                </c:pt>
                <c:pt idx="25">
                  <c:v>0.90374097483351146</c:v>
                </c:pt>
                <c:pt idx="26">
                  <c:v>0.18988383862402869</c:v>
                </c:pt>
                <c:pt idx="27">
                  <c:v>5.6952183573242166E-2</c:v>
                </c:pt>
                <c:pt idx="28">
                  <c:v>0.58340496430600963</c:v>
                </c:pt>
                <c:pt idx="29">
                  <c:v>0.87647139124592144</c:v>
                </c:pt>
                <c:pt idx="30">
                  <c:v>0.63379930132167794</c:v>
                </c:pt>
                <c:pt idx="31">
                  <c:v>9.80820194352231E-2</c:v>
                </c:pt>
                <c:pt idx="32">
                  <c:v>0.2268508988199216</c:v>
                </c:pt>
                <c:pt idx="33">
                  <c:v>0.5432889493753803</c:v>
                </c:pt>
                <c:pt idx="34">
                  <c:v>0.63662756596615966</c:v>
                </c:pt>
                <c:pt idx="35">
                  <c:v>9.8896813438052344E-2</c:v>
                </c:pt>
                <c:pt idx="36">
                  <c:v>0.9064129805178629</c:v>
                </c:pt>
                <c:pt idx="37">
                  <c:v>0.47158002115986108</c:v>
                </c:pt>
                <c:pt idx="38">
                  <c:v>0.64834326345202598</c:v>
                </c:pt>
                <c:pt idx="39">
                  <c:v>2.9501838958224225E-2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36F-439E-B199-EFD42E9C2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986896"/>
        <c:axId val="170990816"/>
      </c:scatterChart>
      <c:valAx>
        <c:axId val="170986896"/>
        <c:scaling>
          <c:orientation val="minMax"/>
          <c:max val="1.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0990816"/>
        <c:crosses val="autoZero"/>
        <c:crossBetween val="midCat"/>
        <c:majorUnit val="0.5"/>
      </c:valAx>
      <c:valAx>
        <c:axId val="170990816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0986896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21129-6C32-42EC-B294-8576E82BC1C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D04568-44E5-4F91-B267-9F028081622F}">
      <dgm:prSet custT="1"/>
      <dgm:spPr/>
      <dgm:t>
        <a:bodyPr/>
        <a:lstStyle/>
        <a:p>
          <a:pPr rtl="0"/>
          <a:r>
            <a:rPr lang="en-US" sz="1800" baseline="0" dirty="0"/>
            <a:t>Clarifies the program goals and strategies,</a:t>
          </a:r>
        </a:p>
      </dgm:t>
    </dgm:pt>
    <dgm:pt modelId="{295EB3C3-87BF-44A3-8F9D-C3B5AA81BCC9}" type="parTrans" cxnId="{1A26492C-F40E-43B3-94EB-BD9AE7E6C0C8}">
      <dgm:prSet/>
      <dgm:spPr/>
      <dgm:t>
        <a:bodyPr/>
        <a:lstStyle/>
        <a:p>
          <a:endParaRPr lang="en-US"/>
        </a:p>
      </dgm:t>
    </dgm:pt>
    <dgm:pt modelId="{C03BAC2F-5FA5-4B51-AD50-4C89CD32A258}" type="sibTrans" cxnId="{1A26492C-F40E-43B3-94EB-BD9AE7E6C0C8}">
      <dgm:prSet/>
      <dgm:spPr/>
      <dgm:t>
        <a:bodyPr/>
        <a:lstStyle/>
        <a:p>
          <a:endParaRPr lang="en-US"/>
        </a:p>
      </dgm:t>
    </dgm:pt>
    <dgm:pt modelId="{AA7C4B9B-2558-46C6-B375-0D9064389A89}">
      <dgm:prSet custT="1"/>
      <dgm:spPr/>
      <dgm:t>
        <a:bodyPr/>
        <a:lstStyle/>
        <a:p>
          <a:pPr rtl="0"/>
          <a:r>
            <a:rPr lang="en-US" sz="1800" baseline="0" dirty="0"/>
            <a:t>Identifies relevant and useful research questions,</a:t>
          </a:r>
        </a:p>
      </dgm:t>
    </dgm:pt>
    <dgm:pt modelId="{5DDD8912-D672-4B0E-B4C0-C7DDAFAAD9E9}" type="parTrans" cxnId="{CA1BD5E9-72D9-49AA-9273-698887E84DEE}">
      <dgm:prSet/>
      <dgm:spPr/>
      <dgm:t>
        <a:bodyPr/>
        <a:lstStyle/>
        <a:p>
          <a:endParaRPr lang="en-US"/>
        </a:p>
      </dgm:t>
    </dgm:pt>
    <dgm:pt modelId="{F21FC9D4-4538-46E0-9CCD-D4161B804536}" type="sibTrans" cxnId="{CA1BD5E9-72D9-49AA-9273-698887E84DEE}">
      <dgm:prSet/>
      <dgm:spPr/>
      <dgm:t>
        <a:bodyPr/>
        <a:lstStyle/>
        <a:p>
          <a:endParaRPr lang="en-US"/>
        </a:p>
      </dgm:t>
    </dgm:pt>
    <dgm:pt modelId="{02489CB8-7E9F-4C0F-A128-C628508FD06A}">
      <dgm:prSet custT="1"/>
      <dgm:spPr/>
      <dgm:t>
        <a:bodyPr/>
        <a:lstStyle/>
        <a:p>
          <a:pPr rtl="0"/>
          <a:r>
            <a:rPr lang="en-US" sz="1800" baseline="0" dirty="0"/>
            <a:t>Determines the approach type of evaluation,</a:t>
          </a:r>
        </a:p>
      </dgm:t>
    </dgm:pt>
    <dgm:pt modelId="{C3C37593-F3B4-49E1-B03C-9D914204BF29}" type="parTrans" cxnId="{4067E617-AA0F-42FA-B416-8DE6703DD895}">
      <dgm:prSet/>
      <dgm:spPr/>
      <dgm:t>
        <a:bodyPr/>
        <a:lstStyle/>
        <a:p>
          <a:endParaRPr lang="en-US"/>
        </a:p>
      </dgm:t>
    </dgm:pt>
    <dgm:pt modelId="{31D551D3-A62B-47BA-8239-95900E18EA51}" type="sibTrans" cxnId="{4067E617-AA0F-42FA-B416-8DE6703DD895}">
      <dgm:prSet/>
      <dgm:spPr/>
      <dgm:t>
        <a:bodyPr/>
        <a:lstStyle/>
        <a:p>
          <a:endParaRPr lang="en-US"/>
        </a:p>
      </dgm:t>
    </dgm:pt>
    <dgm:pt modelId="{29D3ADC0-8C2E-4E6F-88EC-D93124AF2257}">
      <dgm:prSet custT="1"/>
      <dgm:spPr/>
      <dgm:t>
        <a:bodyPr/>
        <a:lstStyle/>
        <a:p>
          <a:pPr rtl="0"/>
          <a:r>
            <a:rPr lang="en-US" sz="1800" baseline="0"/>
            <a:t>Identifies relevant data sources, and</a:t>
          </a:r>
        </a:p>
      </dgm:t>
    </dgm:pt>
    <dgm:pt modelId="{7185CF96-CC66-48D5-ABF7-5915CBAB97EC}" type="parTrans" cxnId="{9AC61FAF-C28A-4413-85C7-8CCDB51512A7}">
      <dgm:prSet/>
      <dgm:spPr/>
      <dgm:t>
        <a:bodyPr/>
        <a:lstStyle/>
        <a:p>
          <a:endParaRPr lang="en-US"/>
        </a:p>
      </dgm:t>
    </dgm:pt>
    <dgm:pt modelId="{C9A66791-3F30-4752-851A-1DFF840ECDA3}" type="sibTrans" cxnId="{9AC61FAF-C28A-4413-85C7-8CCDB51512A7}">
      <dgm:prSet/>
      <dgm:spPr/>
      <dgm:t>
        <a:bodyPr/>
        <a:lstStyle/>
        <a:p>
          <a:endParaRPr lang="en-US"/>
        </a:p>
      </dgm:t>
    </dgm:pt>
    <dgm:pt modelId="{E11D7C6A-E7B0-4B59-A028-392EF92CB184}">
      <dgm:prSet custT="1"/>
      <dgm:spPr/>
      <dgm:t>
        <a:bodyPr/>
        <a:lstStyle/>
        <a:p>
          <a:pPr rtl="0"/>
          <a:r>
            <a:rPr lang="en-US" sz="1800" baseline="0" dirty="0"/>
            <a:t>Describes data analysis plans that allow for valid conclusions to be made. </a:t>
          </a:r>
        </a:p>
      </dgm:t>
    </dgm:pt>
    <dgm:pt modelId="{B00B3575-D9B4-4F51-B291-94347EBCF612}" type="parTrans" cxnId="{C54DF138-3D70-45FA-BA00-6DD624811DB5}">
      <dgm:prSet/>
      <dgm:spPr/>
      <dgm:t>
        <a:bodyPr/>
        <a:lstStyle/>
        <a:p>
          <a:endParaRPr lang="en-US"/>
        </a:p>
      </dgm:t>
    </dgm:pt>
    <dgm:pt modelId="{C669E1B7-D430-45E8-93FA-E84877D9AA87}" type="sibTrans" cxnId="{C54DF138-3D70-45FA-BA00-6DD624811DB5}">
      <dgm:prSet/>
      <dgm:spPr/>
      <dgm:t>
        <a:bodyPr/>
        <a:lstStyle/>
        <a:p>
          <a:endParaRPr lang="en-US"/>
        </a:p>
      </dgm:t>
    </dgm:pt>
    <dgm:pt modelId="{3334042F-E527-4D26-B4B2-C55E99C9A71C}">
      <dgm:prSet/>
      <dgm:spPr>
        <a:ln>
          <a:noFill/>
        </a:ln>
      </dgm:spPr>
      <dgm:t>
        <a:bodyPr/>
        <a:lstStyle/>
        <a:p>
          <a:pPr rtl="0"/>
          <a:r>
            <a:rPr lang="en-US" dirty="0"/>
            <a:t>~ Designing Evaluations, GAO Applied Research and Methods, 2012</a:t>
          </a:r>
        </a:p>
      </dgm:t>
    </dgm:pt>
    <dgm:pt modelId="{7B661D7D-912E-4974-9DFE-360AE5973361}" type="parTrans" cxnId="{64651E96-3947-4998-9435-5ABC90830635}">
      <dgm:prSet/>
      <dgm:spPr/>
      <dgm:t>
        <a:bodyPr/>
        <a:lstStyle/>
        <a:p>
          <a:endParaRPr lang="en-US"/>
        </a:p>
      </dgm:t>
    </dgm:pt>
    <dgm:pt modelId="{DB698FFE-9286-4EAE-9BA1-04DCD570F771}" type="sibTrans" cxnId="{64651E96-3947-4998-9435-5ABC90830635}">
      <dgm:prSet/>
      <dgm:spPr/>
      <dgm:t>
        <a:bodyPr/>
        <a:lstStyle/>
        <a:p>
          <a:endParaRPr lang="en-US"/>
        </a:p>
      </dgm:t>
    </dgm:pt>
    <dgm:pt modelId="{6D05EF66-2EF0-4811-B7A9-F0A5FEFF5746}" type="pres">
      <dgm:prSet presAssocID="{B7721129-6C32-42EC-B294-8576E82BC1CC}" presName="compositeShape" presStyleCnt="0">
        <dgm:presLayoutVars>
          <dgm:dir/>
          <dgm:resizeHandles/>
        </dgm:presLayoutVars>
      </dgm:prSet>
      <dgm:spPr/>
    </dgm:pt>
    <dgm:pt modelId="{91A995CD-D5A2-47A8-B2B3-03BAAE3A8D65}" type="pres">
      <dgm:prSet presAssocID="{B7721129-6C32-42EC-B294-8576E82BC1CC}" presName="pyramid" presStyleLbl="node1" presStyleIdx="0" presStyleCnt="1" custScaleX="160000"/>
      <dgm:spPr/>
    </dgm:pt>
    <dgm:pt modelId="{04B337EE-0FA9-4446-B922-19607298B634}" type="pres">
      <dgm:prSet presAssocID="{B7721129-6C32-42EC-B294-8576E82BC1CC}" presName="theList" presStyleCnt="0"/>
      <dgm:spPr/>
    </dgm:pt>
    <dgm:pt modelId="{C2DAD157-77EB-4600-88CB-50D3D51C0981}" type="pres">
      <dgm:prSet presAssocID="{5FD04568-44E5-4F91-B267-9F028081622F}" presName="aNode" presStyleLbl="fgAcc1" presStyleIdx="0" presStyleCnt="6" custScaleX="169231">
        <dgm:presLayoutVars>
          <dgm:bulletEnabled val="1"/>
        </dgm:presLayoutVars>
      </dgm:prSet>
      <dgm:spPr/>
    </dgm:pt>
    <dgm:pt modelId="{88F42042-0E5B-47E8-93E6-C1FB0BD60683}" type="pres">
      <dgm:prSet presAssocID="{5FD04568-44E5-4F91-B267-9F028081622F}" presName="aSpace" presStyleCnt="0"/>
      <dgm:spPr/>
    </dgm:pt>
    <dgm:pt modelId="{E765A476-2FE2-44DC-B03F-40B398184927}" type="pres">
      <dgm:prSet presAssocID="{AA7C4B9B-2558-46C6-B375-0D9064389A89}" presName="aNode" presStyleLbl="fgAcc1" presStyleIdx="1" presStyleCnt="6" custScaleX="170460">
        <dgm:presLayoutVars>
          <dgm:bulletEnabled val="1"/>
        </dgm:presLayoutVars>
      </dgm:prSet>
      <dgm:spPr/>
    </dgm:pt>
    <dgm:pt modelId="{EDDD5929-B192-40EA-A91B-DB1EE456D2AE}" type="pres">
      <dgm:prSet presAssocID="{AA7C4B9B-2558-46C6-B375-0D9064389A89}" presName="aSpace" presStyleCnt="0"/>
      <dgm:spPr/>
    </dgm:pt>
    <dgm:pt modelId="{07DEC084-5FFB-4B8E-A5B8-1521902A19E1}" type="pres">
      <dgm:prSet presAssocID="{02489CB8-7E9F-4C0F-A128-C628508FD06A}" presName="aNode" presStyleLbl="fgAcc1" presStyleIdx="2" presStyleCnt="6" custScaleX="171075">
        <dgm:presLayoutVars>
          <dgm:bulletEnabled val="1"/>
        </dgm:presLayoutVars>
      </dgm:prSet>
      <dgm:spPr/>
    </dgm:pt>
    <dgm:pt modelId="{FD3A8C2D-6C5B-41D2-AF59-4B3E25CB67D3}" type="pres">
      <dgm:prSet presAssocID="{02489CB8-7E9F-4C0F-A128-C628508FD06A}" presName="aSpace" presStyleCnt="0"/>
      <dgm:spPr/>
    </dgm:pt>
    <dgm:pt modelId="{8301DF99-C47B-4214-B735-EF839A3D9A4E}" type="pres">
      <dgm:prSet presAssocID="{29D3ADC0-8C2E-4E6F-88EC-D93124AF2257}" presName="aNode" presStyleLbl="fgAcc1" presStyleIdx="3" presStyleCnt="6" custScaleX="172102">
        <dgm:presLayoutVars>
          <dgm:bulletEnabled val="1"/>
        </dgm:presLayoutVars>
      </dgm:prSet>
      <dgm:spPr/>
    </dgm:pt>
    <dgm:pt modelId="{55FBEA7A-80A8-48AA-83F8-82F40E649D1F}" type="pres">
      <dgm:prSet presAssocID="{29D3ADC0-8C2E-4E6F-88EC-D93124AF2257}" presName="aSpace" presStyleCnt="0"/>
      <dgm:spPr/>
    </dgm:pt>
    <dgm:pt modelId="{41662B0B-E4A2-40FF-A17B-FA269274B475}" type="pres">
      <dgm:prSet presAssocID="{E11D7C6A-E7B0-4B59-A028-392EF92CB184}" presName="aNode" presStyleLbl="fgAcc1" presStyleIdx="4" presStyleCnt="6" custScaleX="172615">
        <dgm:presLayoutVars>
          <dgm:bulletEnabled val="1"/>
        </dgm:presLayoutVars>
      </dgm:prSet>
      <dgm:spPr/>
    </dgm:pt>
    <dgm:pt modelId="{5D910127-C519-4DDB-B1A3-7EC740B4FA52}" type="pres">
      <dgm:prSet presAssocID="{E11D7C6A-E7B0-4B59-A028-392EF92CB184}" presName="aSpace" presStyleCnt="0"/>
      <dgm:spPr/>
    </dgm:pt>
    <dgm:pt modelId="{EF5CEFF4-D155-4C78-AB9A-6F609EB609CD}" type="pres">
      <dgm:prSet presAssocID="{3334042F-E527-4D26-B4B2-C55E99C9A71C}" presName="aNode" presStyleLbl="fgAcc1" presStyleIdx="5" presStyleCnt="6" custScaleX="133272" custScaleY="51907" custLinFactX="-10107" custLinFactY="80156" custLinFactNeighborX="-100000" custLinFactNeighborY="100000">
        <dgm:presLayoutVars>
          <dgm:bulletEnabled val="1"/>
        </dgm:presLayoutVars>
      </dgm:prSet>
      <dgm:spPr/>
    </dgm:pt>
    <dgm:pt modelId="{C49A1E11-E93F-49F3-84A2-33334BE5C052}" type="pres">
      <dgm:prSet presAssocID="{3334042F-E527-4D26-B4B2-C55E99C9A71C}" presName="aSpace" presStyleCnt="0"/>
      <dgm:spPr/>
    </dgm:pt>
  </dgm:ptLst>
  <dgm:cxnLst>
    <dgm:cxn modelId="{4067E617-AA0F-42FA-B416-8DE6703DD895}" srcId="{B7721129-6C32-42EC-B294-8576E82BC1CC}" destId="{02489CB8-7E9F-4C0F-A128-C628508FD06A}" srcOrd="2" destOrd="0" parTransId="{C3C37593-F3B4-49E1-B03C-9D914204BF29}" sibTransId="{31D551D3-A62B-47BA-8239-95900E18EA51}"/>
    <dgm:cxn modelId="{1A26492C-F40E-43B3-94EB-BD9AE7E6C0C8}" srcId="{B7721129-6C32-42EC-B294-8576E82BC1CC}" destId="{5FD04568-44E5-4F91-B267-9F028081622F}" srcOrd="0" destOrd="0" parTransId="{295EB3C3-87BF-44A3-8F9D-C3B5AA81BCC9}" sibTransId="{C03BAC2F-5FA5-4B51-AD50-4C89CD32A258}"/>
    <dgm:cxn modelId="{B7A0712F-2592-4E62-A607-C056313655DB}" type="presOf" srcId="{5FD04568-44E5-4F91-B267-9F028081622F}" destId="{C2DAD157-77EB-4600-88CB-50D3D51C0981}" srcOrd="0" destOrd="0" presId="urn:microsoft.com/office/officeart/2005/8/layout/pyramid2"/>
    <dgm:cxn modelId="{C54DF138-3D70-45FA-BA00-6DD624811DB5}" srcId="{B7721129-6C32-42EC-B294-8576E82BC1CC}" destId="{E11D7C6A-E7B0-4B59-A028-392EF92CB184}" srcOrd="4" destOrd="0" parTransId="{B00B3575-D9B4-4F51-B291-94347EBCF612}" sibTransId="{C669E1B7-D430-45E8-93FA-E84877D9AA87}"/>
    <dgm:cxn modelId="{B17E098F-10F5-491D-8C7E-6EF519274322}" type="presOf" srcId="{E11D7C6A-E7B0-4B59-A028-392EF92CB184}" destId="{41662B0B-E4A2-40FF-A17B-FA269274B475}" srcOrd="0" destOrd="0" presId="urn:microsoft.com/office/officeart/2005/8/layout/pyramid2"/>
    <dgm:cxn modelId="{64651E96-3947-4998-9435-5ABC90830635}" srcId="{B7721129-6C32-42EC-B294-8576E82BC1CC}" destId="{3334042F-E527-4D26-B4B2-C55E99C9A71C}" srcOrd="5" destOrd="0" parTransId="{7B661D7D-912E-4974-9DFE-360AE5973361}" sibTransId="{DB698FFE-9286-4EAE-9BA1-04DCD570F771}"/>
    <dgm:cxn modelId="{2DF8AD97-AB7A-4D6C-B694-EF53B3026A19}" type="presOf" srcId="{02489CB8-7E9F-4C0F-A128-C628508FD06A}" destId="{07DEC084-5FFB-4B8E-A5B8-1521902A19E1}" srcOrd="0" destOrd="0" presId="urn:microsoft.com/office/officeart/2005/8/layout/pyramid2"/>
    <dgm:cxn modelId="{9AC61FAF-C28A-4413-85C7-8CCDB51512A7}" srcId="{B7721129-6C32-42EC-B294-8576E82BC1CC}" destId="{29D3ADC0-8C2E-4E6F-88EC-D93124AF2257}" srcOrd="3" destOrd="0" parTransId="{7185CF96-CC66-48D5-ABF7-5915CBAB97EC}" sibTransId="{C9A66791-3F30-4752-851A-1DFF840ECDA3}"/>
    <dgm:cxn modelId="{B9EDAAB0-E429-4A3E-925E-241737319EB2}" type="presOf" srcId="{3334042F-E527-4D26-B4B2-C55E99C9A71C}" destId="{EF5CEFF4-D155-4C78-AB9A-6F609EB609CD}" srcOrd="0" destOrd="0" presId="urn:microsoft.com/office/officeart/2005/8/layout/pyramid2"/>
    <dgm:cxn modelId="{C58AE2B9-619B-4F5B-B981-E924DBE0F113}" type="presOf" srcId="{AA7C4B9B-2558-46C6-B375-0D9064389A89}" destId="{E765A476-2FE2-44DC-B03F-40B398184927}" srcOrd="0" destOrd="0" presId="urn:microsoft.com/office/officeart/2005/8/layout/pyramid2"/>
    <dgm:cxn modelId="{94AE77C9-633E-428A-9AE8-9CCCE7DF0AA8}" type="presOf" srcId="{29D3ADC0-8C2E-4E6F-88EC-D93124AF2257}" destId="{8301DF99-C47B-4214-B735-EF839A3D9A4E}" srcOrd="0" destOrd="0" presId="urn:microsoft.com/office/officeart/2005/8/layout/pyramid2"/>
    <dgm:cxn modelId="{6EEF50DB-1EFE-4F81-B544-7E0E0DF2368F}" type="presOf" srcId="{B7721129-6C32-42EC-B294-8576E82BC1CC}" destId="{6D05EF66-2EF0-4811-B7A9-F0A5FEFF5746}" srcOrd="0" destOrd="0" presId="urn:microsoft.com/office/officeart/2005/8/layout/pyramid2"/>
    <dgm:cxn modelId="{CA1BD5E9-72D9-49AA-9273-698887E84DEE}" srcId="{B7721129-6C32-42EC-B294-8576E82BC1CC}" destId="{AA7C4B9B-2558-46C6-B375-0D9064389A89}" srcOrd="1" destOrd="0" parTransId="{5DDD8912-D672-4B0E-B4C0-C7DDAFAAD9E9}" sibTransId="{F21FC9D4-4538-46E0-9CCD-D4161B804536}"/>
    <dgm:cxn modelId="{DF4C8F68-E90F-4215-938D-55A01177BEC7}" type="presParOf" srcId="{6D05EF66-2EF0-4811-B7A9-F0A5FEFF5746}" destId="{91A995CD-D5A2-47A8-B2B3-03BAAE3A8D65}" srcOrd="0" destOrd="0" presId="urn:microsoft.com/office/officeart/2005/8/layout/pyramid2"/>
    <dgm:cxn modelId="{4C279B58-2C2D-4A00-8242-57E6535AFC9B}" type="presParOf" srcId="{6D05EF66-2EF0-4811-B7A9-F0A5FEFF5746}" destId="{04B337EE-0FA9-4446-B922-19607298B634}" srcOrd="1" destOrd="0" presId="urn:microsoft.com/office/officeart/2005/8/layout/pyramid2"/>
    <dgm:cxn modelId="{5D4DA615-4A56-4D9A-BA99-1558ACA36D64}" type="presParOf" srcId="{04B337EE-0FA9-4446-B922-19607298B634}" destId="{C2DAD157-77EB-4600-88CB-50D3D51C0981}" srcOrd="0" destOrd="0" presId="urn:microsoft.com/office/officeart/2005/8/layout/pyramid2"/>
    <dgm:cxn modelId="{C13B5C03-785D-42E5-BA10-8C3D2C688BD3}" type="presParOf" srcId="{04B337EE-0FA9-4446-B922-19607298B634}" destId="{88F42042-0E5B-47E8-93E6-C1FB0BD60683}" srcOrd="1" destOrd="0" presId="urn:microsoft.com/office/officeart/2005/8/layout/pyramid2"/>
    <dgm:cxn modelId="{2DC63454-1262-4EF4-B8CD-B2359D52DF18}" type="presParOf" srcId="{04B337EE-0FA9-4446-B922-19607298B634}" destId="{E765A476-2FE2-44DC-B03F-40B398184927}" srcOrd="2" destOrd="0" presId="urn:microsoft.com/office/officeart/2005/8/layout/pyramid2"/>
    <dgm:cxn modelId="{3716DE13-21D3-4C90-ADE6-FC3025C0FC22}" type="presParOf" srcId="{04B337EE-0FA9-4446-B922-19607298B634}" destId="{EDDD5929-B192-40EA-A91B-DB1EE456D2AE}" srcOrd="3" destOrd="0" presId="urn:microsoft.com/office/officeart/2005/8/layout/pyramid2"/>
    <dgm:cxn modelId="{24A680AE-4010-45E3-B167-EB72634630F9}" type="presParOf" srcId="{04B337EE-0FA9-4446-B922-19607298B634}" destId="{07DEC084-5FFB-4B8E-A5B8-1521902A19E1}" srcOrd="4" destOrd="0" presId="urn:microsoft.com/office/officeart/2005/8/layout/pyramid2"/>
    <dgm:cxn modelId="{B7AA3A79-9F78-4064-8F38-DED098176B3E}" type="presParOf" srcId="{04B337EE-0FA9-4446-B922-19607298B634}" destId="{FD3A8C2D-6C5B-41D2-AF59-4B3E25CB67D3}" srcOrd="5" destOrd="0" presId="urn:microsoft.com/office/officeart/2005/8/layout/pyramid2"/>
    <dgm:cxn modelId="{BB4590A7-0401-4EDC-AE95-B460D5A61208}" type="presParOf" srcId="{04B337EE-0FA9-4446-B922-19607298B634}" destId="{8301DF99-C47B-4214-B735-EF839A3D9A4E}" srcOrd="6" destOrd="0" presId="urn:microsoft.com/office/officeart/2005/8/layout/pyramid2"/>
    <dgm:cxn modelId="{0DB15E13-7235-438C-A1BB-BF4CC2737447}" type="presParOf" srcId="{04B337EE-0FA9-4446-B922-19607298B634}" destId="{55FBEA7A-80A8-48AA-83F8-82F40E649D1F}" srcOrd="7" destOrd="0" presId="urn:microsoft.com/office/officeart/2005/8/layout/pyramid2"/>
    <dgm:cxn modelId="{EF297897-AAD4-4249-A791-509BB1B41A5E}" type="presParOf" srcId="{04B337EE-0FA9-4446-B922-19607298B634}" destId="{41662B0B-E4A2-40FF-A17B-FA269274B475}" srcOrd="8" destOrd="0" presId="urn:microsoft.com/office/officeart/2005/8/layout/pyramid2"/>
    <dgm:cxn modelId="{BA2C5915-9661-403B-B01A-8435FB8A42F3}" type="presParOf" srcId="{04B337EE-0FA9-4446-B922-19607298B634}" destId="{5D910127-C519-4DDB-B1A3-7EC740B4FA52}" srcOrd="9" destOrd="0" presId="urn:microsoft.com/office/officeart/2005/8/layout/pyramid2"/>
    <dgm:cxn modelId="{B8FCF80E-E581-4F99-B0F0-F91580565B29}" type="presParOf" srcId="{04B337EE-0FA9-4446-B922-19607298B634}" destId="{EF5CEFF4-D155-4C78-AB9A-6F609EB609CD}" srcOrd="10" destOrd="0" presId="urn:microsoft.com/office/officeart/2005/8/layout/pyramid2"/>
    <dgm:cxn modelId="{24122756-9DE6-4DBE-BA8F-2044395BE3F9}" type="presParOf" srcId="{04B337EE-0FA9-4446-B922-19607298B634}" destId="{C49A1E11-E93F-49F3-84A2-33334BE5C052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4E402F-9ECD-410A-B414-3EFCFAA7990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F85506-29E1-470E-9357-874A1833E1EF}">
      <dgm:prSet phldrT="[Text]"/>
      <dgm:spPr/>
      <dgm:t>
        <a:bodyPr/>
        <a:lstStyle/>
        <a:p>
          <a:r>
            <a:rPr lang="en-US" dirty="0"/>
            <a:t>Pre-evaluation Assessment</a:t>
          </a:r>
        </a:p>
      </dgm:t>
    </dgm:pt>
    <dgm:pt modelId="{94E7919A-9834-4528-A6CC-7E77E4C12068}" type="parTrans" cxnId="{42673721-B8EC-480C-AE8F-4E78A3171F31}">
      <dgm:prSet/>
      <dgm:spPr/>
      <dgm:t>
        <a:bodyPr/>
        <a:lstStyle/>
        <a:p>
          <a:endParaRPr lang="en-US"/>
        </a:p>
      </dgm:t>
    </dgm:pt>
    <dgm:pt modelId="{8C3B7630-3BE9-49B2-A679-28CBF1ED48B0}" type="sibTrans" cxnId="{42673721-B8EC-480C-AE8F-4E78A3171F31}">
      <dgm:prSet/>
      <dgm:spPr/>
      <dgm:t>
        <a:bodyPr/>
        <a:lstStyle/>
        <a:p>
          <a:endParaRPr lang="en-US"/>
        </a:p>
      </dgm:t>
    </dgm:pt>
    <dgm:pt modelId="{DB1A55FE-FEAB-4698-A387-469DFFC92A11}">
      <dgm:prSet phldrT="[Text]"/>
      <dgm:spPr/>
      <dgm:t>
        <a:bodyPr/>
        <a:lstStyle/>
        <a:p>
          <a:r>
            <a:rPr lang="en-US" dirty="0"/>
            <a:t>Needs assessment</a:t>
          </a:r>
        </a:p>
      </dgm:t>
    </dgm:pt>
    <dgm:pt modelId="{9F9262E2-89DA-45EB-9920-5F1C718406FB}" type="parTrans" cxnId="{D01935A0-848D-45EB-9EE2-1A1B5D184F04}">
      <dgm:prSet/>
      <dgm:spPr/>
      <dgm:t>
        <a:bodyPr/>
        <a:lstStyle/>
        <a:p>
          <a:endParaRPr lang="en-US"/>
        </a:p>
      </dgm:t>
    </dgm:pt>
    <dgm:pt modelId="{7EC35B12-31B8-4733-951B-7BBC08F2F0F1}" type="sibTrans" cxnId="{D01935A0-848D-45EB-9EE2-1A1B5D184F04}">
      <dgm:prSet/>
      <dgm:spPr/>
      <dgm:t>
        <a:bodyPr/>
        <a:lstStyle/>
        <a:p>
          <a:endParaRPr lang="en-US"/>
        </a:p>
      </dgm:t>
    </dgm:pt>
    <dgm:pt modelId="{823F60AC-13D8-4AA6-8AFD-A99990C80898}">
      <dgm:prSet phldrT="[Text]"/>
      <dgm:spPr/>
      <dgm:t>
        <a:bodyPr/>
        <a:lstStyle/>
        <a:p>
          <a:r>
            <a:rPr lang="en-US" dirty="0"/>
            <a:t>Literature reviews</a:t>
          </a:r>
        </a:p>
      </dgm:t>
    </dgm:pt>
    <dgm:pt modelId="{7D74EF28-D8B9-4AE1-ADFA-4A5A3F630236}" type="parTrans" cxnId="{723C18BF-5914-41E2-852D-B6692DDB8BFC}">
      <dgm:prSet/>
      <dgm:spPr/>
      <dgm:t>
        <a:bodyPr/>
        <a:lstStyle/>
        <a:p>
          <a:endParaRPr lang="en-US"/>
        </a:p>
      </dgm:t>
    </dgm:pt>
    <dgm:pt modelId="{C2E07958-BBB5-4D52-BB46-569BEC7F84A4}" type="sibTrans" cxnId="{723C18BF-5914-41E2-852D-B6692DDB8BFC}">
      <dgm:prSet/>
      <dgm:spPr/>
      <dgm:t>
        <a:bodyPr/>
        <a:lstStyle/>
        <a:p>
          <a:endParaRPr lang="en-US"/>
        </a:p>
      </dgm:t>
    </dgm:pt>
    <dgm:pt modelId="{43B374E3-EEF9-469D-BEC2-2E4F18189DDD}">
      <dgm:prSet phldrT="[Text]"/>
      <dgm:spPr/>
      <dgm:t>
        <a:bodyPr/>
        <a:lstStyle/>
        <a:p>
          <a:r>
            <a:rPr lang="en-US" dirty="0"/>
            <a:t>Descriptive</a:t>
          </a:r>
        </a:p>
      </dgm:t>
    </dgm:pt>
    <dgm:pt modelId="{2F082267-F11B-4FE3-A722-21A6861A108C}" type="parTrans" cxnId="{CCF002C5-0DF2-4791-A876-B3D7D28D8FBF}">
      <dgm:prSet/>
      <dgm:spPr/>
      <dgm:t>
        <a:bodyPr/>
        <a:lstStyle/>
        <a:p>
          <a:endParaRPr lang="en-US"/>
        </a:p>
      </dgm:t>
    </dgm:pt>
    <dgm:pt modelId="{FF353621-A6AE-4064-BBFD-D98B3E2D5077}" type="sibTrans" cxnId="{CCF002C5-0DF2-4791-A876-B3D7D28D8FBF}">
      <dgm:prSet/>
      <dgm:spPr/>
      <dgm:t>
        <a:bodyPr/>
        <a:lstStyle/>
        <a:p>
          <a:endParaRPr lang="en-US"/>
        </a:p>
      </dgm:t>
    </dgm:pt>
    <dgm:pt modelId="{5092773B-8A40-4DD6-9A1A-BE6DB1E5B0BF}">
      <dgm:prSet phldrT="[Text]"/>
      <dgm:spPr/>
      <dgm:t>
        <a:bodyPr/>
        <a:lstStyle/>
        <a:p>
          <a:r>
            <a:rPr lang="en-US" dirty="0"/>
            <a:t>Implementation studies</a:t>
          </a:r>
        </a:p>
      </dgm:t>
    </dgm:pt>
    <dgm:pt modelId="{1C2309A2-2AF6-41AD-AA5D-7FB5A409A33E}" type="parTrans" cxnId="{39AFB83C-4F60-495D-9A25-ADE8C443AAB7}">
      <dgm:prSet/>
      <dgm:spPr/>
      <dgm:t>
        <a:bodyPr/>
        <a:lstStyle/>
        <a:p>
          <a:endParaRPr lang="en-US"/>
        </a:p>
      </dgm:t>
    </dgm:pt>
    <dgm:pt modelId="{1BFE0B7F-74AA-4609-9FD2-12FFAE2ADEBE}" type="sibTrans" cxnId="{39AFB83C-4F60-495D-9A25-ADE8C443AAB7}">
      <dgm:prSet/>
      <dgm:spPr/>
      <dgm:t>
        <a:bodyPr/>
        <a:lstStyle/>
        <a:p>
          <a:endParaRPr lang="en-US"/>
        </a:p>
      </dgm:t>
    </dgm:pt>
    <dgm:pt modelId="{6F93F38F-914C-4117-9958-D0619327A1BE}">
      <dgm:prSet phldrT="[Text]"/>
      <dgm:spPr/>
      <dgm:t>
        <a:bodyPr/>
        <a:lstStyle/>
        <a:p>
          <a:r>
            <a:rPr lang="en-US" dirty="0"/>
            <a:t>Process studies</a:t>
          </a:r>
        </a:p>
      </dgm:t>
    </dgm:pt>
    <dgm:pt modelId="{32A340C7-0ED0-4878-A4C1-E43F23D5CB97}" type="parTrans" cxnId="{86FE8FF5-64CA-4EEA-AA4C-3D23474C3972}">
      <dgm:prSet/>
      <dgm:spPr/>
      <dgm:t>
        <a:bodyPr/>
        <a:lstStyle/>
        <a:p>
          <a:endParaRPr lang="en-US"/>
        </a:p>
      </dgm:t>
    </dgm:pt>
    <dgm:pt modelId="{4337CEF0-66FA-44F0-AFCA-23903A7F4E2A}" type="sibTrans" cxnId="{86FE8FF5-64CA-4EEA-AA4C-3D23474C3972}">
      <dgm:prSet/>
      <dgm:spPr/>
      <dgm:t>
        <a:bodyPr/>
        <a:lstStyle/>
        <a:p>
          <a:endParaRPr lang="en-US"/>
        </a:p>
      </dgm:t>
    </dgm:pt>
    <dgm:pt modelId="{564D524B-6A8F-4C00-B31F-264CCAD98FCD}">
      <dgm:prSet phldrT="[Text]"/>
      <dgm:spPr/>
      <dgm:t>
        <a:bodyPr/>
        <a:lstStyle/>
        <a:p>
          <a:r>
            <a:rPr lang="en-US" dirty="0"/>
            <a:t>Impact</a:t>
          </a:r>
        </a:p>
      </dgm:t>
    </dgm:pt>
    <dgm:pt modelId="{A4091935-0988-41F8-89F6-96611080752D}" type="parTrans" cxnId="{B1DF2EED-7FBF-441E-B7D8-06AC4A72CD7A}">
      <dgm:prSet/>
      <dgm:spPr/>
      <dgm:t>
        <a:bodyPr/>
        <a:lstStyle/>
        <a:p>
          <a:endParaRPr lang="en-US"/>
        </a:p>
      </dgm:t>
    </dgm:pt>
    <dgm:pt modelId="{20297C8D-9F5D-4139-B862-C858F2B114C0}" type="sibTrans" cxnId="{B1DF2EED-7FBF-441E-B7D8-06AC4A72CD7A}">
      <dgm:prSet/>
      <dgm:spPr/>
      <dgm:t>
        <a:bodyPr/>
        <a:lstStyle/>
        <a:p>
          <a:endParaRPr lang="en-US"/>
        </a:p>
      </dgm:t>
    </dgm:pt>
    <dgm:pt modelId="{007E151D-A0A6-4E06-9D57-7602B6467F97}">
      <dgm:prSet phldrT="[Text]"/>
      <dgm:spPr/>
      <dgm:t>
        <a:bodyPr/>
        <a:lstStyle/>
        <a:p>
          <a:r>
            <a:rPr lang="en-US" dirty="0"/>
            <a:t>Random assignment</a:t>
          </a:r>
        </a:p>
      </dgm:t>
    </dgm:pt>
    <dgm:pt modelId="{F1C38499-4F78-4726-B380-1FEF540AD9ED}" type="parTrans" cxnId="{C14BA2C9-1189-4CF4-9A26-35CAEB155CD0}">
      <dgm:prSet/>
      <dgm:spPr/>
      <dgm:t>
        <a:bodyPr/>
        <a:lstStyle/>
        <a:p>
          <a:endParaRPr lang="en-US"/>
        </a:p>
      </dgm:t>
    </dgm:pt>
    <dgm:pt modelId="{419DD9F4-1476-4D8A-8C01-179A6F1AD7F5}" type="sibTrans" cxnId="{C14BA2C9-1189-4CF4-9A26-35CAEB155CD0}">
      <dgm:prSet/>
      <dgm:spPr/>
      <dgm:t>
        <a:bodyPr/>
        <a:lstStyle/>
        <a:p>
          <a:endParaRPr lang="en-US"/>
        </a:p>
      </dgm:t>
    </dgm:pt>
    <dgm:pt modelId="{016C389E-1E08-4F44-9D66-DB3A198E3902}">
      <dgm:prSet phldrT="[Text]"/>
      <dgm:spPr/>
      <dgm:t>
        <a:bodyPr/>
        <a:lstStyle/>
        <a:p>
          <a:r>
            <a:rPr lang="en-US" dirty="0"/>
            <a:t>Quasi-experimental design (QED)</a:t>
          </a:r>
        </a:p>
      </dgm:t>
    </dgm:pt>
    <dgm:pt modelId="{6F864A3E-4DD7-44DC-8AC4-0E15835898CA}" type="parTrans" cxnId="{941A4CBD-E809-41EA-985D-825E0DD1B0AB}">
      <dgm:prSet/>
      <dgm:spPr/>
      <dgm:t>
        <a:bodyPr/>
        <a:lstStyle/>
        <a:p>
          <a:endParaRPr lang="en-US"/>
        </a:p>
      </dgm:t>
    </dgm:pt>
    <dgm:pt modelId="{07AF7E08-B1AD-4A96-ADA1-FAC304C7D7D7}" type="sibTrans" cxnId="{941A4CBD-E809-41EA-985D-825E0DD1B0AB}">
      <dgm:prSet/>
      <dgm:spPr/>
      <dgm:t>
        <a:bodyPr/>
        <a:lstStyle/>
        <a:p>
          <a:endParaRPr lang="en-US"/>
        </a:p>
      </dgm:t>
    </dgm:pt>
    <dgm:pt modelId="{A462661E-1D8B-4E7E-9238-1F31D8326F9C}" type="pres">
      <dgm:prSet presAssocID="{0D4E402F-9ECD-410A-B414-3EFCFAA7990C}" presName="Name0" presStyleCnt="0">
        <dgm:presLayoutVars>
          <dgm:dir/>
          <dgm:animLvl val="lvl"/>
          <dgm:resizeHandles val="exact"/>
        </dgm:presLayoutVars>
      </dgm:prSet>
      <dgm:spPr/>
    </dgm:pt>
    <dgm:pt modelId="{C0E79183-56E8-4F79-A2F9-07B73619C7BF}" type="pres">
      <dgm:prSet presAssocID="{A4F85506-29E1-470E-9357-874A1833E1EF}" presName="linNode" presStyleCnt="0"/>
      <dgm:spPr/>
    </dgm:pt>
    <dgm:pt modelId="{C27835C9-075D-41E4-B699-5E33BC753176}" type="pres">
      <dgm:prSet presAssocID="{A4F85506-29E1-470E-9357-874A1833E1EF}" presName="parentText" presStyleLbl="node1" presStyleIdx="0" presStyleCnt="3" custScaleX="82405">
        <dgm:presLayoutVars>
          <dgm:chMax val="1"/>
          <dgm:bulletEnabled val="1"/>
        </dgm:presLayoutVars>
      </dgm:prSet>
      <dgm:spPr/>
    </dgm:pt>
    <dgm:pt modelId="{C74BD2B0-D25D-4087-9DF7-EBBAEDA1CFD4}" type="pres">
      <dgm:prSet presAssocID="{A4F85506-29E1-470E-9357-874A1833E1EF}" presName="descendantText" presStyleLbl="alignAccFollowNode1" presStyleIdx="0" presStyleCnt="3">
        <dgm:presLayoutVars>
          <dgm:bulletEnabled val="1"/>
        </dgm:presLayoutVars>
      </dgm:prSet>
      <dgm:spPr/>
    </dgm:pt>
    <dgm:pt modelId="{6A8A6243-5F84-417A-9C55-E43227E8AC8B}" type="pres">
      <dgm:prSet presAssocID="{8C3B7630-3BE9-49B2-A679-28CBF1ED48B0}" presName="sp" presStyleCnt="0"/>
      <dgm:spPr/>
    </dgm:pt>
    <dgm:pt modelId="{234E6459-0C67-4757-8285-927AB38CD108}" type="pres">
      <dgm:prSet presAssocID="{43B374E3-EEF9-469D-BEC2-2E4F18189DDD}" presName="linNode" presStyleCnt="0"/>
      <dgm:spPr/>
    </dgm:pt>
    <dgm:pt modelId="{F68C0E52-5225-4DA3-99E2-AC308379B930}" type="pres">
      <dgm:prSet presAssocID="{43B374E3-EEF9-469D-BEC2-2E4F18189DDD}" presName="parentText" presStyleLbl="node1" presStyleIdx="1" presStyleCnt="3" custScaleX="83194">
        <dgm:presLayoutVars>
          <dgm:chMax val="1"/>
          <dgm:bulletEnabled val="1"/>
        </dgm:presLayoutVars>
      </dgm:prSet>
      <dgm:spPr/>
    </dgm:pt>
    <dgm:pt modelId="{EBFDB33A-C974-4738-9612-4658554DFE00}" type="pres">
      <dgm:prSet presAssocID="{43B374E3-EEF9-469D-BEC2-2E4F18189DDD}" presName="descendantText" presStyleLbl="alignAccFollowNode1" presStyleIdx="1" presStyleCnt="3">
        <dgm:presLayoutVars>
          <dgm:bulletEnabled val="1"/>
        </dgm:presLayoutVars>
      </dgm:prSet>
      <dgm:spPr/>
    </dgm:pt>
    <dgm:pt modelId="{E1BA9BD0-C52D-4D3D-9E1F-C68CE294F40F}" type="pres">
      <dgm:prSet presAssocID="{FF353621-A6AE-4064-BBFD-D98B3E2D5077}" presName="sp" presStyleCnt="0"/>
      <dgm:spPr/>
    </dgm:pt>
    <dgm:pt modelId="{71332B4F-FC1C-47B4-8241-E896474C1CB2}" type="pres">
      <dgm:prSet presAssocID="{564D524B-6A8F-4C00-B31F-264CCAD98FCD}" presName="linNode" presStyleCnt="0"/>
      <dgm:spPr/>
    </dgm:pt>
    <dgm:pt modelId="{4B347D72-6AFD-47ED-BC85-75B79E78A8FD}" type="pres">
      <dgm:prSet presAssocID="{564D524B-6A8F-4C00-B31F-264CCAD98FCD}" presName="parentText" presStyleLbl="node1" presStyleIdx="2" presStyleCnt="3" custScaleX="84646">
        <dgm:presLayoutVars>
          <dgm:chMax val="1"/>
          <dgm:bulletEnabled val="1"/>
        </dgm:presLayoutVars>
      </dgm:prSet>
      <dgm:spPr/>
    </dgm:pt>
    <dgm:pt modelId="{5AE82B2D-1E1C-4E4F-A182-9D09E0DA688F}" type="pres">
      <dgm:prSet presAssocID="{564D524B-6A8F-4C00-B31F-264CCAD98FC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00F7B09-2EB2-4BAD-A053-D51C7C6F7400}" type="presOf" srcId="{DB1A55FE-FEAB-4698-A387-469DFFC92A11}" destId="{C74BD2B0-D25D-4087-9DF7-EBBAEDA1CFD4}" srcOrd="0" destOrd="0" presId="urn:microsoft.com/office/officeart/2005/8/layout/vList5"/>
    <dgm:cxn modelId="{F6C59A11-BC41-4A6B-AF5C-B132FD48ACC3}" type="presOf" srcId="{5092773B-8A40-4DD6-9A1A-BE6DB1E5B0BF}" destId="{EBFDB33A-C974-4738-9612-4658554DFE00}" srcOrd="0" destOrd="0" presId="urn:microsoft.com/office/officeart/2005/8/layout/vList5"/>
    <dgm:cxn modelId="{42673721-B8EC-480C-AE8F-4E78A3171F31}" srcId="{0D4E402F-9ECD-410A-B414-3EFCFAA7990C}" destId="{A4F85506-29E1-470E-9357-874A1833E1EF}" srcOrd="0" destOrd="0" parTransId="{94E7919A-9834-4528-A6CC-7E77E4C12068}" sibTransId="{8C3B7630-3BE9-49B2-A679-28CBF1ED48B0}"/>
    <dgm:cxn modelId="{342E6337-1856-46A2-B63E-BA79243AFF72}" type="presOf" srcId="{016C389E-1E08-4F44-9D66-DB3A198E3902}" destId="{5AE82B2D-1E1C-4E4F-A182-9D09E0DA688F}" srcOrd="0" destOrd="1" presId="urn:microsoft.com/office/officeart/2005/8/layout/vList5"/>
    <dgm:cxn modelId="{39AFB83C-4F60-495D-9A25-ADE8C443AAB7}" srcId="{43B374E3-EEF9-469D-BEC2-2E4F18189DDD}" destId="{5092773B-8A40-4DD6-9A1A-BE6DB1E5B0BF}" srcOrd="0" destOrd="0" parTransId="{1C2309A2-2AF6-41AD-AA5D-7FB5A409A33E}" sibTransId="{1BFE0B7F-74AA-4609-9FD2-12FFAE2ADEBE}"/>
    <dgm:cxn modelId="{92A06486-5FAE-411C-8600-901832C31B1D}" type="presOf" srcId="{823F60AC-13D8-4AA6-8AFD-A99990C80898}" destId="{C74BD2B0-D25D-4087-9DF7-EBBAEDA1CFD4}" srcOrd="0" destOrd="1" presId="urn:microsoft.com/office/officeart/2005/8/layout/vList5"/>
    <dgm:cxn modelId="{F28C2F89-CCAC-4B94-83A9-4EA0FECDA7C1}" type="presOf" srcId="{A4F85506-29E1-470E-9357-874A1833E1EF}" destId="{C27835C9-075D-41E4-B699-5E33BC753176}" srcOrd="0" destOrd="0" presId="urn:microsoft.com/office/officeart/2005/8/layout/vList5"/>
    <dgm:cxn modelId="{D01935A0-848D-45EB-9EE2-1A1B5D184F04}" srcId="{A4F85506-29E1-470E-9357-874A1833E1EF}" destId="{DB1A55FE-FEAB-4698-A387-469DFFC92A11}" srcOrd="0" destOrd="0" parTransId="{9F9262E2-89DA-45EB-9920-5F1C718406FB}" sibTransId="{7EC35B12-31B8-4733-951B-7BBC08F2F0F1}"/>
    <dgm:cxn modelId="{F27132B3-B53E-439C-A36E-B39CE0F4319E}" type="presOf" srcId="{43B374E3-EEF9-469D-BEC2-2E4F18189DDD}" destId="{F68C0E52-5225-4DA3-99E2-AC308379B930}" srcOrd="0" destOrd="0" presId="urn:microsoft.com/office/officeart/2005/8/layout/vList5"/>
    <dgm:cxn modelId="{941A4CBD-E809-41EA-985D-825E0DD1B0AB}" srcId="{564D524B-6A8F-4C00-B31F-264CCAD98FCD}" destId="{016C389E-1E08-4F44-9D66-DB3A198E3902}" srcOrd="1" destOrd="0" parTransId="{6F864A3E-4DD7-44DC-8AC4-0E15835898CA}" sibTransId="{07AF7E08-B1AD-4A96-ADA1-FAC304C7D7D7}"/>
    <dgm:cxn modelId="{723C18BF-5914-41E2-852D-B6692DDB8BFC}" srcId="{A4F85506-29E1-470E-9357-874A1833E1EF}" destId="{823F60AC-13D8-4AA6-8AFD-A99990C80898}" srcOrd="1" destOrd="0" parTransId="{7D74EF28-D8B9-4AE1-ADFA-4A5A3F630236}" sibTransId="{C2E07958-BBB5-4D52-BB46-569BEC7F84A4}"/>
    <dgm:cxn modelId="{CCF002C5-0DF2-4791-A876-B3D7D28D8FBF}" srcId="{0D4E402F-9ECD-410A-B414-3EFCFAA7990C}" destId="{43B374E3-EEF9-469D-BEC2-2E4F18189DDD}" srcOrd="1" destOrd="0" parTransId="{2F082267-F11B-4FE3-A722-21A6861A108C}" sibTransId="{FF353621-A6AE-4064-BBFD-D98B3E2D5077}"/>
    <dgm:cxn modelId="{73844BC5-37D1-4F03-8C70-B740E38A2E2A}" type="presOf" srcId="{564D524B-6A8F-4C00-B31F-264CCAD98FCD}" destId="{4B347D72-6AFD-47ED-BC85-75B79E78A8FD}" srcOrd="0" destOrd="0" presId="urn:microsoft.com/office/officeart/2005/8/layout/vList5"/>
    <dgm:cxn modelId="{C14BA2C9-1189-4CF4-9A26-35CAEB155CD0}" srcId="{564D524B-6A8F-4C00-B31F-264CCAD98FCD}" destId="{007E151D-A0A6-4E06-9D57-7602B6467F97}" srcOrd="0" destOrd="0" parTransId="{F1C38499-4F78-4726-B380-1FEF540AD9ED}" sibTransId="{419DD9F4-1476-4D8A-8C01-179A6F1AD7F5}"/>
    <dgm:cxn modelId="{16FC52CC-8B9C-434C-B9F1-391142F6302D}" type="presOf" srcId="{0D4E402F-9ECD-410A-B414-3EFCFAA7990C}" destId="{A462661E-1D8B-4E7E-9238-1F31D8326F9C}" srcOrd="0" destOrd="0" presId="urn:microsoft.com/office/officeart/2005/8/layout/vList5"/>
    <dgm:cxn modelId="{63D1F8CD-E2B3-48CC-8A5E-0430FC7E2D83}" type="presOf" srcId="{007E151D-A0A6-4E06-9D57-7602B6467F97}" destId="{5AE82B2D-1E1C-4E4F-A182-9D09E0DA688F}" srcOrd="0" destOrd="0" presId="urn:microsoft.com/office/officeart/2005/8/layout/vList5"/>
    <dgm:cxn modelId="{7BA1ADE2-85D8-4C5A-A375-AE9061DCA979}" type="presOf" srcId="{6F93F38F-914C-4117-9958-D0619327A1BE}" destId="{EBFDB33A-C974-4738-9612-4658554DFE00}" srcOrd="0" destOrd="1" presId="urn:microsoft.com/office/officeart/2005/8/layout/vList5"/>
    <dgm:cxn modelId="{B1DF2EED-7FBF-441E-B7D8-06AC4A72CD7A}" srcId="{0D4E402F-9ECD-410A-B414-3EFCFAA7990C}" destId="{564D524B-6A8F-4C00-B31F-264CCAD98FCD}" srcOrd="2" destOrd="0" parTransId="{A4091935-0988-41F8-89F6-96611080752D}" sibTransId="{20297C8D-9F5D-4139-B862-C858F2B114C0}"/>
    <dgm:cxn modelId="{86FE8FF5-64CA-4EEA-AA4C-3D23474C3972}" srcId="{43B374E3-EEF9-469D-BEC2-2E4F18189DDD}" destId="{6F93F38F-914C-4117-9958-D0619327A1BE}" srcOrd="1" destOrd="0" parTransId="{32A340C7-0ED0-4878-A4C1-E43F23D5CB97}" sibTransId="{4337CEF0-66FA-44F0-AFCA-23903A7F4E2A}"/>
    <dgm:cxn modelId="{76823D82-FA58-4C1B-96B5-41C480D4B560}" type="presParOf" srcId="{A462661E-1D8B-4E7E-9238-1F31D8326F9C}" destId="{C0E79183-56E8-4F79-A2F9-07B73619C7BF}" srcOrd="0" destOrd="0" presId="urn:microsoft.com/office/officeart/2005/8/layout/vList5"/>
    <dgm:cxn modelId="{64C270AD-9653-480C-9A36-430BCD239855}" type="presParOf" srcId="{C0E79183-56E8-4F79-A2F9-07B73619C7BF}" destId="{C27835C9-075D-41E4-B699-5E33BC753176}" srcOrd="0" destOrd="0" presId="urn:microsoft.com/office/officeart/2005/8/layout/vList5"/>
    <dgm:cxn modelId="{57D33EE2-5743-4570-8E41-7D1E1A1EC5FE}" type="presParOf" srcId="{C0E79183-56E8-4F79-A2F9-07B73619C7BF}" destId="{C74BD2B0-D25D-4087-9DF7-EBBAEDA1CFD4}" srcOrd="1" destOrd="0" presId="urn:microsoft.com/office/officeart/2005/8/layout/vList5"/>
    <dgm:cxn modelId="{8BFAE162-3C20-4574-A6FD-2191336826A6}" type="presParOf" srcId="{A462661E-1D8B-4E7E-9238-1F31D8326F9C}" destId="{6A8A6243-5F84-417A-9C55-E43227E8AC8B}" srcOrd="1" destOrd="0" presId="urn:microsoft.com/office/officeart/2005/8/layout/vList5"/>
    <dgm:cxn modelId="{E613815F-6392-4211-8DE7-BBFF2885FD72}" type="presParOf" srcId="{A462661E-1D8B-4E7E-9238-1F31D8326F9C}" destId="{234E6459-0C67-4757-8285-927AB38CD108}" srcOrd="2" destOrd="0" presId="urn:microsoft.com/office/officeart/2005/8/layout/vList5"/>
    <dgm:cxn modelId="{13FF1A43-2725-4D63-BD39-57DF0ECAC8F3}" type="presParOf" srcId="{234E6459-0C67-4757-8285-927AB38CD108}" destId="{F68C0E52-5225-4DA3-99E2-AC308379B930}" srcOrd="0" destOrd="0" presId="urn:microsoft.com/office/officeart/2005/8/layout/vList5"/>
    <dgm:cxn modelId="{5991B48A-8353-4845-B4BC-59B5641BC0C3}" type="presParOf" srcId="{234E6459-0C67-4757-8285-927AB38CD108}" destId="{EBFDB33A-C974-4738-9612-4658554DFE00}" srcOrd="1" destOrd="0" presId="urn:microsoft.com/office/officeart/2005/8/layout/vList5"/>
    <dgm:cxn modelId="{8317C3C4-9725-4D3D-9F44-BF41C7F4E22A}" type="presParOf" srcId="{A462661E-1D8B-4E7E-9238-1F31D8326F9C}" destId="{E1BA9BD0-C52D-4D3D-9E1F-C68CE294F40F}" srcOrd="3" destOrd="0" presId="urn:microsoft.com/office/officeart/2005/8/layout/vList5"/>
    <dgm:cxn modelId="{EB4881A1-31AD-429E-A122-88D7C1FBD117}" type="presParOf" srcId="{A462661E-1D8B-4E7E-9238-1F31D8326F9C}" destId="{71332B4F-FC1C-47B4-8241-E896474C1CB2}" srcOrd="4" destOrd="0" presId="urn:microsoft.com/office/officeart/2005/8/layout/vList5"/>
    <dgm:cxn modelId="{07DDD4D9-28E6-44A6-8B3D-A9686CA195B6}" type="presParOf" srcId="{71332B4F-FC1C-47B4-8241-E896474C1CB2}" destId="{4B347D72-6AFD-47ED-BC85-75B79E78A8FD}" srcOrd="0" destOrd="0" presId="urn:microsoft.com/office/officeart/2005/8/layout/vList5"/>
    <dgm:cxn modelId="{BB8D383B-D01F-4B1D-855F-9512857C4755}" type="presParOf" srcId="{71332B4F-FC1C-47B4-8241-E896474C1CB2}" destId="{5AE82B2D-1E1C-4E4F-A182-9D09E0DA68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DFB524-8B74-4DF8-8EF1-D61827EADE17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AD476462-DFF3-4ADC-B17D-A8367712F437}">
      <dgm:prSet phldrT="[Text]"/>
      <dgm:spPr/>
      <dgm:t>
        <a:bodyPr/>
        <a:lstStyle/>
        <a:p>
          <a:r>
            <a:rPr lang="en-US" dirty="0"/>
            <a:t>Lawrence Burns</a:t>
          </a:r>
        </a:p>
        <a:p>
          <a:r>
            <a:rPr lang="en-US" dirty="0"/>
            <a:t>Reemployment Coordinator</a:t>
          </a:r>
        </a:p>
        <a:p>
          <a:r>
            <a:rPr lang="en-US" dirty="0"/>
            <a:t>Office of Unemployment Insurance</a:t>
          </a:r>
        </a:p>
      </dgm:t>
    </dgm:pt>
    <dgm:pt modelId="{AAFE07CF-A02B-4165-91D2-D8349D412DF8}" type="parTrans" cxnId="{EC9404AD-E6A8-4CD7-A033-E70F488911C3}">
      <dgm:prSet/>
      <dgm:spPr/>
      <dgm:t>
        <a:bodyPr/>
        <a:lstStyle/>
        <a:p>
          <a:endParaRPr lang="en-US"/>
        </a:p>
      </dgm:t>
    </dgm:pt>
    <dgm:pt modelId="{8E4FDCF7-3771-449A-B81A-A4EF64EB4403}" type="sibTrans" cxnId="{EC9404AD-E6A8-4CD7-A033-E70F488911C3}">
      <dgm:prSet/>
      <dgm:spPr/>
      <dgm:t>
        <a:bodyPr/>
        <a:lstStyle/>
        <a:p>
          <a:endParaRPr lang="en-US"/>
        </a:p>
      </dgm:t>
    </dgm:pt>
    <dgm:pt modelId="{52B898F4-DF34-4F2E-80C2-F6C465D419BB}">
      <dgm:prSet phldrT="[Text]"/>
      <dgm:spPr/>
      <dgm:t>
        <a:bodyPr/>
        <a:lstStyle/>
        <a:p>
          <a:r>
            <a:rPr lang="en-US" dirty="0"/>
            <a:t>Megan Lizik</a:t>
          </a:r>
        </a:p>
        <a:p>
          <a:r>
            <a:rPr lang="en-US" dirty="0"/>
            <a:t>Senior Evaluation Specialist and Project Officer for RESEA Evaluation</a:t>
          </a:r>
        </a:p>
        <a:p>
          <a:r>
            <a:rPr lang="en-US" dirty="0"/>
            <a:t>Chief Evaluation Office</a:t>
          </a:r>
        </a:p>
      </dgm:t>
    </dgm:pt>
    <dgm:pt modelId="{407B525B-664F-4D31-9071-A8AF2A45D2A1}" type="parTrans" cxnId="{7E6403A6-E4B9-43FA-BAF7-80CD342437B7}">
      <dgm:prSet/>
      <dgm:spPr/>
      <dgm:t>
        <a:bodyPr/>
        <a:lstStyle/>
        <a:p>
          <a:endParaRPr lang="en-US"/>
        </a:p>
      </dgm:t>
    </dgm:pt>
    <dgm:pt modelId="{1B6406A8-A058-464F-A287-7B47FF3ED240}" type="sibTrans" cxnId="{7E6403A6-E4B9-43FA-BAF7-80CD342437B7}">
      <dgm:prSet/>
      <dgm:spPr/>
      <dgm:t>
        <a:bodyPr/>
        <a:lstStyle/>
        <a:p>
          <a:endParaRPr lang="en-US"/>
        </a:p>
      </dgm:t>
    </dgm:pt>
    <dgm:pt modelId="{395C2A3B-09EF-40D0-A2A8-51E8992484EF}">
      <dgm:prSet phldrT="[Text]"/>
      <dgm:spPr/>
      <dgm:t>
        <a:bodyPr/>
        <a:lstStyle/>
        <a:p>
          <a:r>
            <a:rPr lang="en-US" dirty="0"/>
            <a:t>Wayne Gordon</a:t>
          </a:r>
        </a:p>
        <a:p>
          <a:r>
            <a:rPr lang="en-US" dirty="0"/>
            <a:t>Director</a:t>
          </a:r>
        </a:p>
        <a:p>
          <a:r>
            <a:rPr lang="en-US" dirty="0"/>
            <a:t>Division of Research and Evaluation</a:t>
          </a:r>
        </a:p>
      </dgm:t>
    </dgm:pt>
    <dgm:pt modelId="{B0F224BE-545A-4E9E-9383-1EF558FF6C7A}" type="parTrans" cxnId="{F114123B-7E4A-434E-9047-647707AC1E46}">
      <dgm:prSet/>
      <dgm:spPr/>
      <dgm:t>
        <a:bodyPr/>
        <a:lstStyle/>
        <a:p>
          <a:endParaRPr lang="en-US"/>
        </a:p>
      </dgm:t>
    </dgm:pt>
    <dgm:pt modelId="{D5957BAC-B838-428D-BB0A-793F22E46FFD}" type="sibTrans" cxnId="{F114123B-7E4A-434E-9047-647707AC1E46}">
      <dgm:prSet/>
      <dgm:spPr/>
      <dgm:t>
        <a:bodyPr/>
        <a:lstStyle/>
        <a:p>
          <a:endParaRPr lang="en-US"/>
        </a:p>
      </dgm:t>
    </dgm:pt>
    <dgm:pt modelId="{192805D1-BE16-4928-B346-74A1A535A47B}" type="pres">
      <dgm:prSet presAssocID="{81DFB524-8B74-4DF8-8EF1-D61827EADE17}" presName="Name0" presStyleCnt="0">
        <dgm:presLayoutVars>
          <dgm:dir/>
          <dgm:resizeHandles val="exact"/>
        </dgm:presLayoutVars>
      </dgm:prSet>
      <dgm:spPr/>
    </dgm:pt>
    <dgm:pt modelId="{0C2F215C-8D80-4FB2-AAAB-B410B244C293}" type="pres">
      <dgm:prSet presAssocID="{81DFB524-8B74-4DF8-8EF1-D61827EADE17}" presName="fgShape" presStyleLbl="fgShp" presStyleIdx="0" presStyleCnt="1" custFlipVert="1" custFlipHor="1" custScaleX="100887" custScaleY="27706" custLinFactNeighborX="369" custLinFactNeighborY="1820"/>
      <dgm:spPr>
        <a:prstGeom prst="wave">
          <a:avLst/>
        </a:prstGeom>
      </dgm:spPr>
    </dgm:pt>
    <dgm:pt modelId="{35621B67-37FF-45D2-BFB6-C28FCCBC8C77}" type="pres">
      <dgm:prSet presAssocID="{81DFB524-8B74-4DF8-8EF1-D61827EADE17}" presName="linComp" presStyleCnt="0"/>
      <dgm:spPr/>
    </dgm:pt>
    <dgm:pt modelId="{F209EE9D-1201-49C7-84DD-B0805F698619}" type="pres">
      <dgm:prSet presAssocID="{AD476462-DFF3-4ADC-B17D-A8367712F437}" presName="compNode" presStyleCnt="0"/>
      <dgm:spPr/>
    </dgm:pt>
    <dgm:pt modelId="{616B1FEB-9FF1-43F7-A396-28A078DC39A1}" type="pres">
      <dgm:prSet presAssocID="{AD476462-DFF3-4ADC-B17D-A8367712F437}" presName="bkgdShape" presStyleLbl="node1" presStyleIdx="0" presStyleCnt="3"/>
      <dgm:spPr/>
    </dgm:pt>
    <dgm:pt modelId="{C30A67DC-A607-414D-A0C7-E58AE5A6DFCD}" type="pres">
      <dgm:prSet presAssocID="{AD476462-DFF3-4ADC-B17D-A8367712F437}" presName="nodeTx" presStyleLbl="node1" presStyleIdx="0" presStyleCnt="3">
        <dgm:presLayoutVars>
          <dgm:bulletEnabled val="1"/>
        </dgm:presLayoutVars>
      </dgm:prSet>
      <dgm:spPr/>
    </dgm:pt>
    <dgm:pt modelId="{5FBE096C-F442-40A9-9222-BAAB276E24F5}" type="pres">
      <dgm:prSet presAssocID="{AD476462-DFF3-4ADC-B17D-A8367712F437}" presName="invisiNode" presStyleLbl="node1" presStyleIdx="0" presStyleCnt="3"/>
      <dgm:spPr/>
    </dgm:pt>
    <dgm:pt modelId="{33625BD8-B5D2-4125-8287-9BD0383D854D}" type="pres">
      <dgm:prSet presAssocID="{AD476462-DFF3-4ADC-B17D-A8367712F437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8215E44-5511-455B-8CDB-DADDFE10AC5C}" type="pres">
      <dgm:prSet presAssocID="{8E4FDCF7-3771-449A-B81A-A4EF64EB4403}" presName="sibTrans" presStyleLbl="sibTrans2D1" presStyleIdx="0" presStyleCnt="0"/>
      <dgm:spPr/>
    </dgm:pt>
    <dgm:pt modelId="{D00C4BAB-DA81-40F3-BAE6-7659B778B403}" type="pres">
      <dgm:prSet presAssocID="{52B898F4-DF34-4F2E-80C2-F6C465D419BB}" presName="compNode" presStyleCnt="0"/>
      <dgm:spPr/>
    </dgm:pt>
    <dgm:pt modelId="{D4F3E013-BB96-4079-88B4-82F4FD927895}" type="pres">
      <dgm:prSet presAssocID="{52B898F4-DF34-4F2E-80C2-F6C465D419BB}" presName="bkgdShape" presStyleLbl="node1" presStyleIdx="1" presStyleCnt="3"/>
      <dgm:spPr/>
    </dgm:pt>
    <dgm:pt modelId="{6588385E-83D9-4C67-A7FF-4A717B0A6927}" type="pres">
      <dgm:prSet presAssocID="{52B898F4-DF34-4F2E-80C2-F6C465D419BB}" presName="nodeTx" presStyleLbl="node1" presStyleIdx="1" presStyleCnt="3">
        <dgm:presLayoutVars>
          <dgm:bulletEnabled val="1"/>
        </dgm:presLayoutVars>
      </dgm:prSet>
      <dgm:spPr/>
    </dgm:pt>
    <dgm:pt modelId="{96461F12-A0F6-44E8-9F58-601CB0137AA5}" type="pres">
      <dgm:prSet presAssocID="{52B898F4-DF34-4F2E-80C2-F6C465D419BB}" presName="invisiNode" presStyleLbl="node1" presStyleIdx="1" presStyleCnt="3"/>
      <dgm:spPr/>
    </dgm:pt>
    <dgm:pt modelId="{7720DAE1-C985-4EBA-96C5-562D6FE4DE41}" type="pres">
      <dgm:prSet presAssocID="{52B898F4-DF34-4F2E-80C2-F6C465D419BB}" presName="imagNode" presStyleLbl="fgImgPlace1" presStyleIdx="1" presStyleCnt="3" custLinFactNeighborX="11" custLinFactNeighborY="491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961EC25E-24EE-488E-A145-C175E3D690AA}" type="pres">
      <dgm:prSet presAssocID="{1B6406A8-A058-464F-A287-7B47FF3ED240}" presName="sibTrans" presStyleLbl="sibTrans2D1" presStyleIdx="0" presStyleCnt="0"/>
      <dgm:spPr/>
    </dgm:pt>
    <dgm:pt modelId="{CACD8D88-4F2E-4577-8013-1504331A4454}" type="pres">
      <dgm:prSet presAssocID="{395C2A3B-09EF-40D0-A2A8-51E8992484EF}" presName="compNode" presStyleCnt="0"/>
      <dgm:spPr/>
    </dgm:pt>
    <dgm:pt modelId="{4DE77405-85FA-455C-BA6C-185D484FE4DD}" type="pres">
      <dgm:prSet presAssocID="{395C2A3B-09EF-40D0-A2A8-51E8992484EF}" presName="bkgdShape" presStyleLbl="node1" presStyleIdx="2" presStyleCnt="3"/>
      <dgm:spPr/>
    </dgm:pt>
    <dgm:pt modelId="{E4F7A8C4-16BC-4AE8-B938-0581D4D18244}" type="pres">
      <dgm:prSet presAssocID="{395C2A3B-09EF-40D0-A2A8-51E8992484EF}" presName="nodeTx" presStyleLbl="node1" presStyleIdx="2" presStyleCnt="3">
        <dgm:presLayoutVars>
          <dgm:bulletEnabled val="1"/>
        </dgm:presLayoutVars>
      </dgm:prSet>
      <dgm:spPr/>
    </dgm:pt>
    <dgm:pt modelId="{2F41ED4F-83F3-4931-B78B-65EAEF6AF752}" type="pres">
      <dgm:prSet presAssocID="{395C2A3B-09EF-40D0-A2A8-51E8992484EF}" presName="invisiNode" presStyleLbl="node1" presStyleIdx="2" presStyleCnt="3"/>
      <dgm:spPr/>
    </dgm:pt>
    <dgm:pt modelId="{F427D607-370C-4CBA-97EE-34B2362D8CAE}" type="pres">
      <dgm:prSet presAssocID="{395C2A3B-09EF-40D0-A2A8-51E8992484EF}" presName="imagNode" presStyleLbl="fgImgPlace1" presStyleIdx="2" presStyleCnt="3" custScaleX="103788" custScaleY="99893" custLinFactNeighborX="2460" custLinFactNeighborY="82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</dgm:ptLst>
  <dgm:cxnLst>
    <dgm:cxn modelId="{7206D738-8004-4F8C-B47D-547B89A65A56}" type="presOf" srcId="{AD476462-DFF3-4ADC-B17D-A8367712F437}" destId="{C30A67DC-A607-414D-A0C7-E58AE5A6DFCD}" srcOrd="1" destOrd="0" presId="urn:microsoft.com/office/officeart/2005/8/layout/hList7"/>
    <dgm:cxn modelId="{307E483A-3709-4ADC-9BC6-12814DDF6FF3}" type="presOf" srcId="{81DFB524-8B74-4DF8-8EF1-D61827EADE17}" destId="{192805D1-BE16-4928-B346-74A1A535A47B}" srcOrd="0" destOrd="0" presId="urn:microsoft.com/office/officeart/2005/8/layout/hList7"/>
    <dgm:cxn modelId="{F114123B-7E4A-434E-9047-647707AC1E46}" srcId="{81DFB524-8B74-4DF8-8EF1-D61827EADE17}" destId="{395C2A3B-09EF-40D0-A2A8-51E8992484EF}" srcOrd="2" destOrd="0" parTransId="{B0F224BE-545A-4E9E-9383-1EF558FF6C7A}" sibTransId="{D5957BAC-B838-428D-BB0A-793F22E46FFD}"/>
    <dgm:cxn modelId="{B7DFCA3E-73CA-4167-B6B8-54A83C124E90}" type="presOf" srcId="{395C2A3B-09EF-40D0-A2A8-51E8992484EF}" destId="{4DE77405-85FA-455C-BA6C-185D484FE4DD}" srcOrd="0" destOrd="0" presId="urn:microsoft.com/office/officeart/2005/8/layout/hList7"/>
    <dgm:cxn modelId="{F1EF138C-B726-4FD5-A3DA-0B0643BA5D40}" type="presOf" srcId="{AD476462-DFF3-4ADC-B17D-A8367712F437}" destId="{616B1FEB-9FF1-43F7-A396-28A078DC39A1}" srcOrd="0" destOrd="0" presId="urn:microsoft.com/office/officeart/2005/8/layout/hList7"/>
    <dgm:cxn modelId="{737E9491-1CEC-4C1C-8054-5345D7B19304}" type="presOf" srcId="{395C2A3B-09EF-40D0-A2A8-51E8992484EF}" destId="{E4F7A8C4-16BC-4AE8-B938-0581D4D18244}" srcOrd="1" destOrd="0" presId="urn:microsoft.com/office/officeart/2005/8/layout/hList7"/>
    <dgm:cxn modelId="{7E6403A6-E4B9-43FA-BAF7-80CD342437B7}" srcId="{81DFB524-8B74-4DF8-8EF1-D61827EADE17}" destId="{52B898F4-DF34-4F2E-80C2-F6C465D419BB}" srcOrd="1" destOrd="0" parTransId="{407B525B-664F-4D31-9071-A8AF2A45D2A1}" sibTransId="{1B6406A8-A058-464F-A287-7B47FF3ED240}"/>
    <dgm:cxn modelId="{EC9404AD-E6A8-4CD7-A033-E70F488911C3}" srcId="{81DFB524-8B74-4DF8-8EF1-D61827EADE17}" destId="{AD476462-DFF3-4ADC-B17D-A8367712F437}" srcOrd="0" destOrd="0" parTransId="{AAFE07CF-A02B-4165-91D2-D8349D412DF8}" sibTransId="{8E4FDCF7-3771-449A-B81A-A4EF64EB4403}"/>
    <dgm:cxn modelId="{52F212C4-2C0D-4825-BF46-EE5ADD1055A0}" type="presOf" srcId="{52B898F4-DF34-4F2E-80C2-F6C465D419BB}" destId="{6588385E-83D9-4C67-A7FF-4A717B0A6927}" srcOrd="1" destOrd="0" presId="urn:microsoft.com/office/officeart/2005/8/layout/hList7"/>
    <dgm:cxn modelId="{8180C0C4-BAE0-4F9A-BEA9-FD661DBC4E0F}" type="presOf" srcId="{8E4FDCF7-3771-449A-B81A-A4EF64EB4403}" destId="{58215E44-5511-455B-8CDB-DADDFE10AC5C}" srcOrd="0" destOrd="0" presId="urn:microsoft.com/office/officeart/2005/8/layout/hList7"/>
    <dgm:cxn modelId="{662E34D1-7166-4EBD-A964-9ACD778BA8DC}" type="presOf" srcId="{1B6406A8-A058-464F-A287-7B47FF3ED240}" destId="{961EC25E-24EE-488E-A145-C175E3D690AA}" srcOrd="0" destOrd="0" presId="urn:microsoft.com/office/officeart/2005/8/layout/hList7"/>
    <dgm:cxn modelId="{6398A5D2-2570-42EE-8AD8-8094AECB6A4E}" type="presOf" srcId="{52B898F4-DF34-4F2E-80C2-F6C465D419BB}" destId="{D4F3E013-BB96-4079-88B4-82F4FD927895}" srcOrd="0" destOrd="0" presId="urn:microsoft.com/office/officeart/2005/8/layout/hList7"/>
    <dgm:cxn modelId="{546AE5FF-6F91-41AA-B4DA-7486E8F13EB2}" type="presParOf" srcId="{192805D1-BE16-4928-B346-74A1A535A47B}" destId="{0C2F215C-8D80-4FB2-AAAB-B410B244C293}" srcOrd="0" destOrd="0" presId="urn:microsoft.com/office/officeart/2005/8/layout/hList7"/>
    <dgm:cxn modelId="{E80AE596-D83E-43FC-9E22-3291BDE59EE3}" type="presParOf" srcId="{192805D1-BE16-4928-B346-74A1A535A47B}" destId="{35621B67-37FF-45D2-BFB6-C28FCCBC8C77}" srcOrd="1" destOrd="0" presId="urn:microsoft.com/office/officeart/2005/8/layout/hList7"/>
    <dgm:cxn modelId="{37AE1164-9C75-4F68-8B59-B80C0311CA88}" type="presParOf" srcId="{35621B67-37FF-45D2-BFB6-C28FCCBC8C77}" destId="{F209EE9D-1201-49C7-84DD-B0805F698619}" srcOrd="0" destOrd="0" presId="urn:microsoft.com/office/officeart/2005/8/layout/hList7"/>
    <dgm:cxn modelId="{F32A9DEE-C286-48AA-AC4B-9DA11131C46E}" type="presParOf" srcId="{F209EE9D-1201-49C7-84DD-B0805F698619}" destId="{616B1FEB-9FF1-43F7-A396-28A078DC39A1}" srcOrd="0" destOrd="0" presId="urn:microsoft.com/office/officeart/2005/8/layout/hList7"/>
    <dgm:cxn modelId="{EBB695A7-692A-4BEA-A262-25B055255675}" type="presParOf" srcId="{F209EE9D-1201-49C7-84DD-B0805F698619}" destId="{C30A67DC-A607-414D-A0C7-E58AE5A6DFCD}" srcOrd="1" destOrd="0" presId="urn:microsoft.com/office/officeart/2005/8/layout/hList7"/>
    <dgm:cxn modelId="{3914F59E-6439-4C91-8239-246915F41A04}" type="presParOf" srcId="{F209EE9D-1201-49C7-84DD-B0805F698619}" destId="{5FBE096C-F442-40A9-9222-BAAB276E24F5}" srcOrd="2" destOrd="0" presId="urn:microsoft.com/office/officeart/2005/8/layout/hList7"/>
    <dgm:cxn modelId="{DD1AFBD0-F898-419D-BFC9-8874E7FE9BFD}" type="presParOf" srcId="{F209EE9D-1201-49C7-84DD-B0805F698619}" destId="{33625BD8-B5D2-4125-8287-9BD0383D854D}" srcOrd="3" destOrd="0" presId="urn:microsoft.com/office/officeart/2005/8/layout/hList7"/>
    <dgm:cxn modelId="{9B6BA813-8802-4A7A-9756-E24AD580A588}" type="presParOf" srcId="{35621B67-37FF-45D2-BFB6-C28FCCBC8C77}" destId="{58215E44-5511-455B-8CDB-DADDFE10AC5C}" srcOrd="1" destOrd="0" presId="urn:microsoft.com/office/officeart/2005/8/layout/hList7"/>
    <dgm:cxn modelId="{1586AD24-0EEF-4358-9DE4-340DA10DD75A}" type="presParOf" srcId="{35621B67-37FF-45D2-BFB6-C28FCCBC8C77}" destId="{D00C4BAB-DA81-40F3-BAE6-7659B778B403}" srcOrd="2" destOrd="0" presId="urn:microsoft.com/office/officeart/2005/8/layout/hList7"/>
    <dgm:cxn modelId="{3BD50EF5-B828-4FFF-AD95-1FD2E20C7051}" type="presParOf" srcId="{D00C4BAB-DA81-40F3-BAE6-7659B778B403}" destId="{D4F3E013-BB96-4079-88B4-82F4FD927895}" srcOrd="0" destOrd="0" presId="urn:microsoft.com/office/officeart/2005/8/layout/hList7"/>
    <dgm:cxn modelId="{AB2A28BC-CE7F-41CE-9976-E7B6F46A464B}" type="presParOf" srcId="{D00C4BAB-DA81-40F3-BAE6-7659B778B403}" destId="{6588385E-83D9-4C67-A7FF-4A717B0A6927}" srcOrd="1" destOrd="0" presId="urn:microsoft.com/office/officeart/2005/8/layout/hList7"/>
    <dgm:cxn modelId="{C1A5CA30-CD07-48E3-9228-2B23C86CF702}" type="presParOf" srcId="{D00C4BAB-DA81-40F3-BAE6-7659B778B403}" destId="{96461F12-A0F6-44E8-9F58-601CB0137AA5}" srcOrd="2" destOrd="0" presId="urn:microsoft.com/office/officeart/2005/8/layout/hList7"/>
    <dgm:cxn modelId="{6B335EBE-F0B2-4FA7-9FA9-92D71AD60FF3}" type="presParOf" srcId="{D00C4BAB-DA81-40F3-BAE6-7659B778B403}" destId="{7720DAE1-C985-4EBA-96C5-562D6FE4DE41}" srcOrd="3" destOrd="0" presId="urn:microsoft.com/office/officeart/2005/8/layout/hList7"/>
    <dgm:cxn modelId="{5677AFB6-8694-4E09-92E5-58FCD7113FA4}" type="presParOf" srcId="{35621B67-37FF-45D2-BFB6-C28FCCBC8C77}" destId="{961EC25E-24EE-488E-A145-C175E3D690AA}" srcOrd="3" destOrd="0" presId="urn:microsoft.com/office/officeart/2005/8/layout/hList7"/>
    <dgm:cxn modelId="{5CC693AD-4CA5-48D4-910C-618FADC149D5}" type="presParOf" srcId="{35621B67-37FF-45D2-BFB6-C28FCCBC8C77}" destId="{CACD8D88-4F2E-4577-8013-1504331A4454}" srcOrd="4" destOrd="0" presId="urn:microsoft.com/office/officeart/2005/8/layout/hList7"/>
    <dgm:cxn modelId="{F3F5C5F3-AC5E-4F1E-BA6E-BC04F20CD172}" type="presParOf" srcId="{CACD8D88-4F2E-4577-8013-1504331A4454}" destId="{4DE77405-85FA-455C-BA6C-185D484FE4DD}" srcOrd="0" destOrd="0" presId="urn:microsoft.com/office/officeart/2005/8/layout/hList7"/>
    <dgm:cxn modelId="{88D64E9F-F57D-46D7-A287-40D2648EDC8A}" type="presParOf" srcId="{CACD8D88-4F2E-4577-8013-1504331A4454}" destId="{E4F7A8C4-16BC-4AE8-B938-0581D4D18244}" srcOrd="1" destOrd="0" presId="urn:microsoft.com/office/officeart/2005/8/layout/hList7"/>
    <dgm:cxn modelId="{CD1E62B3-AB08-48C1-A053-C9081648487A}" type="presParOf" srcId="{CACD8D88-4F2E-4577-8013-1504331A4454}" destId="{2F41ED4F-83F3-4931-B78B-65EAEF6AF752}" srcOrd="2" destOrd="0" presId="urn:microsoft.com/office/officeart/2005/8/layout/hList7"/>
    <dgm:cxn modelId="{97C299EF-21FC-464F-B5D3-C61CCAA17FA2}" type="presParOf" srcId="{CACD8D88-4F2E-4577-8013-1504331A4454}" destId="{F427D607-370C-4CBA-97EE-34B2362D8CA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995CD-D5A2-47A8-B2B3-03BAAE3A8D65}">
      <dsp:nvSpPr>
        <dsp:cNvPr id="0" name=""/>
        <dsp:cNvSpPr/>
      </dsp:nvSpPr>
      <dsp:spPr>
        <a:xfrm>
          <a:off x="109361" y="0"/>
          <a:ext cx="7341934" cy="458870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AD157-77EB-4600-88CB-50D3D51C0981}">
      <dsp:nvSpPr>
        <dsp:cNvPr id="0" name=""/>
        <dsp:cNvSpPr/>
      </dsp:nvSpPr>
      <dsp:spPr>
        <a:xfrm>
          <a:off x="2747865" y="459900"/>
          <a:ext cx="5047586" cy="5852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Clarifies the program goals and strategies,</a:t>
          </a:r>
        </a:p>
      </dsp:txBody>
      <dsp:txXfrm>
        <a:off x="2776434" y="488469"/>
        <a:ext cx="4990448" cy="528101"/>
      </dsp:txXfrm>
    </dsp:sp>
    <dsp:sp modelId="{E765A476-2FE2-44DC-B03F-40B398184927}">
      <dsp:nvSpPr>
        <dsp:cNvPr id="0" name=""/>
        <dsp:cNvSpPr/>
      </dsp:nvSpPr>
      <dsp:spPr>
        <a:xfrm>
          <a:off x="2729536" y="1118294"/>
          <a:ext cx="5084243" cy="5852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Identifies relevant and useful research questions,</a:t>
          </a:r>
        </a:p>
      </dsp:txBody>
      <dsp:txXfrm>
        <a:off x="2758105" y="1146863"/>
        <a:ext cx="5027105" cy="528101"/>
      </dsp:txXfrm>
    </dsp:sp>
    <dsp:sp modelId="{07DEC084-5FFB-4B8E-A5B8-1521902A19E1}">
      <dsp:nvSpPr>
        <dsp:cNvPr id="0" name=""/>
        <dsp:cNvSpPr/>
      </dsp:nvSpPr>
      <dsp:spPr>
        <a:xfrm>
          <a:off x="2720365" y="1776689"/>
          <a:ext cx="5102587" cy="5852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Determines the approach type of evaluation,</a:t>
          </a:r>
        </a:p>
      </dsp:txBody>
      <dsp:txXfrm>
        <a:off x="2748934" y="1805258"/>
        <a:ext cx="5045449" cy="528101"/>
      </dsp:txXfrm>
    </dsp:sp>
    <dsp:sp modelId="{8301DF99-C47B-4214-B735-EF839A3D9A4E}">
      <dsp:nvSpPr>
        <dsp:cNvPr id="0" name=""/>
        <dsp:cNvSpPr/>
      </dsp:nvSpPr>
      <dsp:spPr>
        <a:xfrm>
          <a:off x="2705049" y="2435084"/>
          <a:ext cx="5133218" cy="5852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Identifies relevant data sources, and</a:t>
          </a:r>
        </a:p>
      </dsp:txBody>
      <dsp:txXfrm>
        <a:off x="2733618" y="2463653"/>
        <a:ext cx="5076080" cy="528101"/>
      </dsp:txXfrm>
    </dsp:sp>
    <dsp:sp modelId="{41662B0B-E4A2-40FF-A17B-FA269274B475}">
      <dsp:nvSpPr>
        <dsp:cNvPr id="0" name=""/>
        <dsp:cNvSpPr/>
      </dsp:nvSpPr>
      <dsp:spPr>
        <a:xfrm>
          <a:off x="2697398" y="3093478"/>
          <a:ext cx="5148520" cy="5852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Describes data analysis plans that allow for valid conclusions to be made. </a:t>
          </a:r>
        </a:p>
      </dsp:txBody>
      <dsp:txXfrm>
        <a:off x="2725967" y="3122047"/>
        <a:ext cx="5091382" cy="528101"/>
      </dsp:txXfrm>
    </dsp:sp>
    <dsp:sp modelId="{EF5CEFF4-D155-4C78-AB9A-6F609EB609CD}">
      <dsp:nvSpPr>
        <dsp:cNvPr id="0" name=""/>
        <dsp:cNvSpPr/>
      </dsp:nvSpPr>
      <dsp:spPr>
        <a:xfrm>
          <a:off x="14" y="4284928"/>
          <a:ext cx="3975051" cy="3037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~ Designing Evaluations, GAO Applied Research and Methods, 2012</a:t>
          </a:r>
        </a:p>
      </dsp:txBody>
      <dsp:txXfrm>
        <a:off x="14843" y="4299757"/>
        <a:ext cx="3945393" cy="274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BD2B0-D25D-4087-9DF7-EBBAEDA1CFD4}">
      <dsp:nvSpPr>
        <dsp:cNvPr id="0" name=""/>
        <dsp:cNvSpPr/>
      </dsp:nvSpPr>
      <dsp:spPr>
        <a:xfrm rot="5400000">
          <a:off x="4557267" y="-1833340"/>
          <a:ext cx="1136153" cy="5091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Needs assessment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Literature reviews</a:t>
          </a:r>
        </a:p>
      </dsp:txBody>
      <dsp:txXfrm rot="-5400000">
        <a:off x="2579756" y="199633"/>
        <a:ext cx="5035714" cy="1025229"/>
      </dsp:txXfrm>
    </dsp:sp>
    <dsp:sp modelId="{C27835C9-075D-41E4-B699-5E33BC753176}">
      <dsp:nvSpPr>
        <dsp:cNvPr id="0" name=""/>
        <dsp:cNvSpPr/>
      </dsp:nvSpPr>
      <dsp:spPr>
        <a:xfrm>
          <a:off x="219852" y="2151"/>
          <a:ext cx="2359903" cy="1420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Pre-evaluation Assessment</a:t>
          </a:r>
        </a:p>
      </dsp:txBody>
      <dsp:txXfrm>
        <a:off x="289180" y="71479"/>
        <a:ext cx="2221247" cy="1281536"/>
      </dsp:txXfrm>
    </dsp:sp>
    <dsp:sp modelId="{EBFDB33A-C974-4738-9612-4658554DFE00}">
      <dsp:nvSpPr>
        <dsp:cNvPr id="0" name=""/>
        <dsp:cNvSpPr/>
      </dsp:nvSpPr>
      <dsp:spPr>
        <a:xfrm rot="5400000">
          <a:off x="4579862" y="-342138"/>
          <a:ext cx="1136153" cy="5091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Implementation studies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Process studies</a:t>
          </a:r>
        </a:p>
      </dsp:txBody>
      <dsp:txXfrm rot="-5400000">
        <a:off x="2602351" y="1690835"/>
        <a:ext cx="5035714" cy="1025229"/>
      </dsp:txXfrm>
    </dsp:sp>
    <dsp:sp modelId="{F68C0E52-5225-4DA3-99E2-AC308379B930}">
      <dsp:nvSpPr>
        <dsp:cNvPr id="0" name=""/>
        <dsp:cNvSpPr/>
      </dsp:nvSpPr>
      <dsp:spPr>
        <a:xfrm>
          <a:off x="219852" y="1493353"/>
          <a:ext cx="2382498" cy="1420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Descriptive</a:t>
          </a:r>
        </a:p>
      </dsp:txBody>
      <dsp:txXfrm>
        <a:off x="289180" y="1562681"/>
        <a:ext cx="2243842" cy="1281536"/>
      </dsp:txXfrm>
    </dsp:sp>
    <dsp:sp modelId="{5AE82B2D-1E1C-4E4F-A182-9D09E0DA688F}">
      <dsp:nvSpPr>
        <dsp:cNvPr id="0" name=""/>
        <dsp:cNvSpPr/>
      </dsp:nvSpPr>
      <dsp:spPr>
        <a:xfrm rot="5400000">
          <a:off x="4621444" y="1149063"/>
          <a:ext cx="1136153" cy="5091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Random assignment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Quasi-experimental design (QED)</a:t>
          </a:r>
        </a:p>
      </dsp:txBody>
      <dsp:txXfrm rot="-5400000">
        <a:off x="2643933" y="3182036"/>
        <a:ext cx="5035714" cy="1025229"/>
      </dsp:txXfrm>
    </dsp:sp>
    <dsp:sp modelId="{4B347D72-6AFD-47ED-BC85-75B79E78A8FD}">
      <dsp:nvSpPr>
        <dsp:cNvPr id="0" name=""/>
        <dsp:cNvSpPr/>
      </dsp:nvSpPr>
      <dsp:spPr>
        <a:xfrm>
          <a:off x="219852" y="2984555"/>
          <a:ext cx="2424080" cy="1420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Impact</a:t>
          </a:r>
        </a:p>
      </dsp:txBody>
      <dsp:txXfrm>
        <a:off x="289180" y="3053883"/>
        <a:ext cx="2285424" cy="1281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B1FEB-9FF1-43F7-A396-28A078DC39A1}">
      <dsp:nvSpPr>
        <dsp:cNvPr id="0" name=""/>
        <dsp:cNvSpPr/>
      </dsp:nvSpPr>
      <dsp:spPr>
        <a:xfrm>
          <a:off x="1670" y="0"/>
          <a:ext cx="2598569" cy="4406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Lawrence Burns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Reemployment Coordinator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Office of Unemployment Insurance</a:t>
          </a:r>
        </a:p>
      </dsp:txBody>
      <dsp:txXfrm>
        <a:off x="1670" y="1762760"/>
        <a:ext cx="2598569" cy="1762760"/>
      </dsp:txXfrm>
    </dsp:sp>
    <dsp:sp modelId="{33625BD8-B5D2-4125-8287-9BD0383D854D}">
      <dsp:nvSpPr>
        <dsp:cNvPr id="0" name=""/>
        <dsp:cNvSpPr/>
      </dsp:nvSpPr>
      <dsp:spPr>
        <a:xfrm>
          <a:off x="567206" y="264414"/>
          <a:ext cx="1467497" cy="146749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3E013-BB96-4079-88B4-82F4FD927895}">
      <dsp:nvSpPr>
        <dsp:cNvPr id="0" name=""/>
        <dsp:cNvSpPr/>
      </dsp:nvSpPr>
      <dsp:spPr>
        <a:xfrm>
          <a:off x="2678196" y="0"/>
          <a:ext cx="2598569" cy="4406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Megan Lizik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Senior Evaluation Specialist and Project Officer for RESEA Evaluation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Chief Evaluation Office</a:t>
          </a:r>
        </a:p>
      </dsp:txBody>
      <dsp:txXfrm>
        <a:off x="2678196" y="1762760"/>
        <a:ext cx="2598569" cy="1762760"/>
      </dsp:txXfrm>
    </dsp:sp>
    <dsp:sp modelId="{7720DAE1-C985-4EBA-96C5-562D6FE4DE41}">
      <dsp:nvSpPr>
        <dsp:cNvPr id="0" name=""/>
        <dsp:cNvSpPr/>
      </dsp:nvSpPr>
      <dsp:spPr>
        <a:xfrm>
          <a:off x="3243894" y="336600"/>
          <a:ext cx="1467497" cy="146749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77405-85FA-455C-BA6C-185D484FE4DD}">
      <dsp:nvSpPr>
        <dsp:cNvPr id="0" name=""/>
        <dsp:cNvSpPr/>
      </dsp:nvSpPr>
      <dsp:spPr>
        <a:xfrm>
          <a:off x="5354723" y="0"/>
          <a:ext cx="2598569" cy="4406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Wayne Gordon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Director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Division of Research and Evaluation</a:t>
          </a:r>
        </a:p>
      </dsp:txBody>
      <dsp:txXfrm>
        <a:off x="5354723" y="1762760"/>
        <a:ext cx="2598569" cy="1762760"/>
      </dsp:txXfrm>
    </dsp:sp>
    <dsp:sp modelId="{F427D607-370C-4CBA-97EE-34B2362D8CAE}">
      <dsp:nvSpPr>
        <dsp:cNvPr id="0" name=""/>
        <dsp:cNvSpPr/>
      </dsp:nvSpPr>
      <dsp:spPr>
        <a:xfrm>
          <a:off x="5928565" y="277232"/>
          <a:ext cx="1523086" cy="146592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F215C-8D80-4FB2-AAAB-B410B244C293}">
      <dsp:nvSpPr>
        <dsp:cNvPr id="0" name=""/>
        <dsp:cNvSpPr/>
      </dsp:nvSpPr>
      <dsp:spPr>
        <a:xfrm flipH="1" flipV="1">
          <a:off x="312746" y="3776495"/>
          <a:ext cx="7383481" cy="183146"/>
        </a:xfrm>
        <a:prstGeom prst="wav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60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37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25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14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0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15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39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37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1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20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30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57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43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74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85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2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76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045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46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92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77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777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673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5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63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731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783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9237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609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615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729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4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374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979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663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947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1475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745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507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724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772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2032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18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182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666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263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7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527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427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378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9860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5086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130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43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9535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4747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5213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91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22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86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8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Moderator: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Today’s Objectives: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“Layout” button right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next to the 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 dirty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 dirty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lear.dol.gov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@abtassoc.com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Lizik.Megan@dol.gov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9.xml"/><Relationship Id="rId5" Type="http://schemas.openxmlformats.org/officeDocument/2006/relationships/hyperlink" Target="mailto:RESEA@abtassoc.com" TargetMode="External"/><Relationship Id="rId4" Type="http://schemas.openxmlformats.org/officeDocument/2006/relationships/hyperlink" Target="mailto:Salas-Kos.Gloria@dol.gov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Questions for Your RESEA Evaluations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398441"/>
              </p:ext>
            </p:extLst>
          </p:nvPr>
        </p:nvGraphicFramePr>
        <p:xfrm>
          <a:off x="409074" y="1640305"/>
          <a:ext cx="8174856" cy="4375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9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21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How to Answer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985"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rgbClr val="DA291C"/>
                          </a:solidFill>
                          <a:latin typeface="+mn-lt"/>
                          <a:ea typeface="+mn-ea"/>
                          <a:cs typeface="+mn-cs"/>
                        </a:rPr>
                        <a:t>What really happens in our RESEA program?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rgbClr val="DA291C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and Process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8299"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Does our RESEA program improve outcomes?  </a:t>
                      </a:r>
                      <a:b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Would some alternative strategy yield even better outcomes?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Impact</a:t>
                      </a:r>
                      <a:r>
                        <a:rPr lang="en-US" sz="2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Study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1" u="sng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Strongest Approach: </a:t>
                      </a:r>
                      <a:r>
                        <a:rPr lang="en-US" sz="2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Random Assignment </a:t>
                      </a:r>
                    </a:p>
                    <a:p>
                      <a:pPr marL="800100" lvl="1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Quasi-experimental designs (QEDs)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985"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How are we going to do this?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DOL and Abt are here to help!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14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Implementation and Process Evaluations?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0615"/>
            <a:ext cx="7955280" cy="4406348"/>
          </a:xfrm>
        </p:spPr>
        <p:txBody>
          <a:bodyPr>
            <a:normAutofit/>
          </a:bodyPr>
          <a:lstStyle/>
          <a:p>
            <a:r>
              <a:rPr lang="en-US" dirty="0"/>
              <a:t>Identify how closely program implementation adheres to plans, </a:t>
            </a:r>
          </a:p>
          <a:p>
            <a:pPr lvl="1"/>
            <a:r>
              <a:rPr lang="en-US" dirty="0"/>
              <a:t>Including the variations that exist across locations (Workforce Development Boards and Regions, American Job Centers, etc.) </a:t>
            </a:r>
          </a:p>
          <a:p>
            <a:r>
              <a:rPr lang="en-US" dirty="0"/>
              <a:t>Explain “what is happening and why” to help understand what claimants’ experiences are and to support quick feedback in areas to improve quality or efficiency.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7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and Process Studies Can...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feedback to program managers, and accountability to program sponsors and the public</a:t>
            </a:r>
          </a:p>
          <a:p>
            <a:r>
              <a:rPr lang="en-US" dirty="0"/>
              <a:t>Highlight best practices and identify areas that can be strengthened</a:t>
            </a:r>
          </a:p>
          <a:p>
            <a:r>
              <a:rPr lang="en-US" dirty="0"/>
              <a:t>Inform future program development or support replication</a:t>
            </a:r>
          </a:p>
          <a:p>
            <a:r>
              <a:rPr lang="en-US" dirty="0"/>
              <a:t>Help interpret impact study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63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Implementation and Process Studies involve?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Identify research questions of interest</a:t>
            </a:r>
          </a:p>
          <a:p>
            <a:r>
              <a:rPr lang="en-US" dirty="0"/>
              <a:t>Systematically collect data through:</a:t>
            </a:r>
          </a:p>
          <a:p>
            <a:pPr lvl="1"/>
            <a:r>
              <a:rPr lang="en-US" dirty="0"/>
              <a:t>Interviews with staff, claimants, and stakeholders,</a:t>
            </a:r>
          </a:p>
          <a:p>
            <a:pPr lvl="1"/>
            <a:r>
              <a:rPr lang="en-US" dirty="0"/>
              <a:t>Focus groups with participants</a:t>
            </a:r>
          </a:p>
          <a:p>
            <a:pPr lvl="1"/>
            <a:r>
              <a:rPr lang="en-US" dirty="0"/>
              <a:t>Review of program documents</a:t>
            </a:r>
          </a:p>
          <a:p>
            <a:pPr lvl="1"/>
            <a:r>
              <a:rPr lang="en-US" dirty="0"/>
              <a:t>Observation of program activities</a:t>
            </a:r>
          </a:p>
          <a:p>
            <a:pPr lvl="1"/>
            <a:r>
              <a:rPr lang="en-US" dirty="0"/>
              <a:t>Administrative or survey data</a:t>
            </a:r>
          </a:p>
          <a:p>
            <a:r>
              <a:rPr lang="en-US" dirty="0"/>
              <a:t>Analyze themes in data using qualitative research methods</a:t>
            </a:r>
          </a:p>
          <a:p>
            <a:r>
              <a:rPr lang="en-US" dirty="0"/>
              <a:t>Summarize and communicate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73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5284"/>
            <a:ext cx="7955280" cy="1051560"/>
          </a:xfrm>
        </p:spPr>
        <p:txBody>
          <a:bodyPr/>
          <a:lstStyle/>
          <a:p>
            <a:r>
              <a:rPr lang="en-US" dirty="0"/>
              <a:t>Implementation and Process Study Limitations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Researchers may have to make judgments about what certain types qualitative and/or subjective data are telling them</a:t>
            </a:r>
          </a:p>
          <a:p>
            <a:r>
              <a:rPr lang="en-US" dirty="0"/>
              <a:t>Cannot tell you whether your intervention causes changes in claimant outcomes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822960" lvl="2" indent="0">
              <a:buNone/>
            </a:pPr>
            <a:r>
              <a:rPr lang="en-US" dirty="0"/>
              <a:t>~Werner, A. (2012). Guide to Implementation Research. Urban Institute Press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53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Your RESEA Evaluations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762494"/>
              </p:ext>
            </p:extLst>
          </p:nvPr>
        </p:nvGraphicFramePr>
        <p:xfrm>
          <a:off x="344488" y="1465118"/>
          <a:ext cx="8497888" cy="409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0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7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30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How to Answer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really happens in our RESEA program?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and Process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rgbClr val="DA291C"/>
                          </a:solidFill>
                          <a:latin typeface="+mn-lt"/>
                          <a:ea typeface="+mn-ea"/>
                          <a:cs typeface="+mn-cs"/>
                        </a:rPr>
                        <a:t>Does our RESEA program improve outcomes?  </a:t>
                      </a:r>
                      <a:br>
                        <a:rPr lang="en-US" sz="2400" kern="1200" dirty="0">
                          <a:solidFill>
                            <a:srgbClr val="DA291C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Would some alternative strategy yield even better outcomes?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rgbClr val="DA291C"/>
                          </a:solidFill>
                          <a:latin typeface="+mn-lt"/>
                          <a:ea typeface="+mn-ea"/>
                          <a:cs typeface="+mn-cs"/>
                        </a:rPr>
                        <a:t>Impact Study</a:t>
                      </a:r>
                    </a:p>
                    <a:p>
                      <a:pPr marL="800100" lvl="2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u="sng" kern="1200" dirty="0">
                          <a:solidFill>
                            <a:srgbClr val="DA291C"/>
                          </a:solidFill>
                          <a:latin typeface="+mn-lt"/>
                          <a:ea typeface="+mn-ea"/>
                          <a:cs typeface="+mn-cs"/>
                        </a:rPr>
                        <a:t>Strongest Approach: </a:t>
                      </a:r>
                      <a:r>
                        <a:rPr lang="en-US" sz="2400" kern="1200" dirty="0">
                          <a:solidFill>
                            <a:srgbClr val="DA291C"/>
                          </a:solidFill>
                          <a:latin typeface="+mn-lt"/>
                          <a:ea typeface="+mn-ea"/>
                          <a:cs typeface="+mn-cs"/>
                        </a:rPr>
                        <a:t>Random</a:t>
                      </a:r>
                      <a:r>
                        <a:rPr lang="en-US" sz="2400" kern="1200" baseline="0" dirty="0">
                          <a:solidFill>
                            <a:srgbClr val="DA291C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en-US" sz="2400" kern="1200" dirty="0">
                          <a:solidFill>
                            <a:srgbClr val="DA291C"/>
                          </a:solidFill>
                          <a:latin typeface="+mn-lt"/>
                          <a:ea typeface="+mn-ea"/>
                          <a:cs typeface="+mn-cs"/>
                        </a:rPr>
                        <a:t>ssignment</a:t>
                      </a:r>
                    </a:p>
                    <a:p>
                      <a:pPr marL="800100" lvl="2" indent="-342900" algn="l" defTabSz="4572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rgbClr val="DA291C"/>
                          </a:solidFill>
                          <a:latin typeface="+mn-lt"/>
                          <a:ea typeface="+mn-ea"/>
                          <a:cs typeface="+mn-cs"/>
                        </a:rPr>
                        <a:t>Quasi-experimental designs (QED)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How are</a:t>
                      </a:r>
                      <a:r>
                        <a:rPr lang="en-US" sz="2400" baseline="0" dirty="0"/>
                        <a:t> we going to do this?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DOL and Abt are here to help!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687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Impact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we mean by “impact”?</a:t>
            </a:r>
          </a:p>
          <a:p>
            <a:r>
              <a:rPr lang="en-US" dirty="0"/>
              <a:t>What should I consider when choosing a method to estimate impact?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>
                <a:solidFill>
                  <a:schemeClr val="tx1"/>
                </a:solidFill>
              </a:rPr>
              <a:t>Credibility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i="1" dirty="0">
                <a:solidFill>
                  <a:schemeClr val="tx1"/>
                </a:solidFill>
              </a:rPr>
              <a:t>Can the design give me valid results?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u="sng" dirty="0">
                <a:solidFill>
                  <a:schemeClr val="tx1"/>
                </a:solidFill>
              </a:rPr>
              <a:t>Sample Size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i="1" dirty="0">
                <a:solidFill>
                  <a:schemeClr val="tx1"/>
                </a:solidFill>
              </a:rPr>
              <a:t>How large of a sample of claimants do we need to detect differences in the outcomes of interest?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>
                <a:solidFill>
                  <a:schemeClr val="tx1"/>
                </a:solidFill>
              </a:rPr>
              <a:t>Logistics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i="1" dirty="0">
                <a:solidFill>
                  <a:schemeClr val="tx1"/>
                </a:solidFill>
              </a:rPr>
              <a:t>What is involved in executing the evaluation design?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96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Impact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DA291C"/>
                </a:solidFill>
              </a:rPr>
              <a:t>What do we mean by “impact”?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should I consider when choosing a method to estimate impact?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Credibility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the design give me valid results?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 Size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i="1" dirty="0"/>
              <a:t>How large of a sample of claimants do we need to detect differences in the outcomes of interest?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Logistics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i="1" dirty="0"/>
              <a:t>What is involved in executing the evaluation design?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1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“Impact”?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628650" y="3910956"/>
            <a:ext cx="7955280" cy="240379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76600" y="2286000"/>
            <a:ext cx="2590800" cy="0"/>
          </a:xfrm>
          <a:prstGeom prst="straightConnector1">
            <a:avLst/>
          </a:prstGeom>
          <a:ln w="50800"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209074"/>
              </p:ext>
            </p:extLst>
          </p:nvPr>
        </p:nvGraphicFramePr>
        <p:xfrm>
          <a:off x="720090" y="1657981"/>
          <a:ext cx="77724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sng" dirty="0">
                          <a:solidFill>
                            <a:srgbClr val="C00000"/>
                          </a:solidFill>
                        </a:rPr>
                        <a:t>Treatment</a:t>
                      </a:r>
                      <a:br>
                        <a:rPr lang="en-US" sz="2400" b="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Outcomes w/ intervention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vs.</a:t>
                      </a:r>
                    </a:p>
                    <a:p>
                      <a:pPr algn="ctr"/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sng" dirty="0">
                          <a:solidFill>
                            <a:srgbClr val="C00000"/>
                          </a:solidFill>
                        </a:rPr>
                        <a:t>Counterfactual</a:t>
                      </a:r>
                      <a:br>
                        <a:rPr lang="en-US" sz="2400" b="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Outcomes </a:t>
                      </a:r>
                      <a:br>
                        <a:rPr lang="en-US" sz="2400" b="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w/o intervention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="0" i="1" dirty="0">
                          <a:solidFill>
                            <a:srgbClr val="C00000"/>
                          </a:solidFill>
                        </a:rPr>
                        <a:t>Holding all else</a:t>
                      </a:r>
                      <a:r>
                        <a:rPr lang="en-US" sz="2400" b="0" i="1" baseline="0" dirty="0">
                          <a:solidFill>
                            <a:srgbClr val="C00000"/>
                          </a:solidFill>
                        </a:rPr>
                        <a:t> equal</a:t>
                      </a:r>
                      <a:endParaRPr lang="en-US" sz="2400" b="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31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“Impact”?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628650" y="3910956"/>
            <a:ext cx="7955280" cy="2403798"/>
          </a:xfrm>
        </p:spPr>
        <p:txBody>
          <a:bodyPr>
            <a:normAutofit/>
          </a:bodyPr>
          <a:lstStyle/>
          <a:p>
            <a:r>
              <a:rPr lang="en-US" sz="2400" dirty="0"/>
              <a:t>The impact of the RESEA intervention is </a:t>
            </a:r>
            <a:r>
              <a:rPr lang="en-US" sz="2400" i="1" u="sng" dirty="0"/>
              <a:t>defined</a:t>
            </a:r>
            <a:r>
              <a:rPr lang="en-US" sz="2400" dirty="0"/>
              <a:t> as …</a:t>
            </a:r>
          </a:p>
          <a:p>
            <a:r>
              <a:rPr lang="en-US" sz="2400" dirty="0"/>
              <a:t>… the difference between outcomes with the RESEA intervention vs. outcomes w/o the RESEA intervention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76600" y="2286000"/>
            <a:ext cx="2590800" cy="0"/>
          </a:xfrm>
          <a:prstGeom prst="straightConnector1">
            <a:avLst/>
          </a:prstGeom>
          <a:ln w="50800"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700011"/>
              </p:ext>
            </p:extLst>
          </p:nvPr>
        </p:nvGraphicFramePr>
        <p:xfrm>
          <a:off x="720090" y="1657981"/>
          <a:ext cx="77724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sng" dirty="0">
                          <a:solidFill>
                            <a:srgbClr val="C00000"/>
                          </a:solidFill>
                        </a:rPr>
                        <a:t>Treatment</a:t>
                      </a:r>
                      <a:br>
                        <a:rPr lang="en-US" sz="2400" b="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Outcomes w/ intervention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vs.</a:t>
                      </a:r>
                    </a:p>
                    <a:p>
                      <a:pPr algn="ctr"/>
                      <a:endParaRPr lang="en-US" sz="2400" b="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24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sng" dirty="0">
                          <a:solidFill>
                            <a:srgbClr val="C00000"/>
                          </a:solidFill>
                        </a:rPr>
                        <a:t>Counterfactual</a:t>
                      </a:r>
                      <a:br>
                        <a:rPr lang="en-US" sz="2400" b="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Outcomes </a:t>
                      </a:r>
                      <a:br>
                        <a:rPr lang="en-US" sz="2400" b="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w/o intervention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2400" b="0" i="1" dirty="0">
                          <a:solidFill>
                            <a:srgbClr val="C00000"/>
                          </a:solidFill>
                        </a:rPr>
                        <a:t>Holding all else</a:t>
                      </a:r>
                      <a:r>
                        <a:rPr lang="en-US" sz="2400" b="0" i="1" baseline="0" dirty="0">
                          <a:solidFill>
                            <a:srgbClr val="C00000"/>
                          </a:solidFill>
                        </a:rPr>
                        <a:t> equal</a:t>
                      </a:r>
                      <a:endParaRPr lang="en-US" sz="2400" b="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52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May 22, 2019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Evaluation Designs Are Right for Your State?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Reemployment Service and Eligibility Assessment (RESEA) Evaluation Technical Assistance (</a:t>
            </a:r>
            <a:r>
              <a:rPr lang="en-US" dirty="0" err="1"/>
              <a:t>EvalTA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“Impact”?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628650" y="3910956"/>
            <a:ext cx="7955280" cy="2403798"/>
          </a:xfrm>
        </p:spPr>
        <p:txBody>
          <a:bodyPr>
            <a:normAutofit/>
          </a:bodyPr>
          <a:lstStyle/>
          <a:p>
            <a:r>
              <a:rPr lang="en-US" sz="2400" dirty="0"/>
              <a:t>The impact of the RESEA intervention is </a:t>
            </a:r>
            <a:r>
              <a:rPr lang="en-US" sz="2400" i="1" u="sng" dirty="0"/>
              <a:t>defined</a:t>
            </a:r>
            <a:r>
              <a:rPr lang="en-US" sz="2400" dirty="0"/>
              <a:t> as …</a:t>
            </a:r>
          </a:p>
          <a:p>
            <a:r>
              <a:rPr lang="en-US" sz="2400" dirty="0"/>
              <a:t>… the difference between outcomes with the RESEA intervention vs. outcomes w/o the RESEA intervention </a:t>
            </a:r>
          </a:p>
          <a:p>
            <a:r>
              <a:rPr lang="en-US" sz="2400" dirty="0"/>
              <a:t>… holding all else equal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76600" y="2286000"/>
            <a:ext cx="2590800" cy="0"/>
          </a:xfrm>
          <a:prstGeom prst="straightConnector1">
            <a:avLst/>
          </a:prstGeom>
          <a:ln w="50800"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300902"/>
              </p:ext>
            </p:extLst>
          </p:nvPr>
        </p:nvGraphicFramePr>
        <p:xfrm>
          <a:off x="720090" y="1657981"/>
          <a:ext cx="77724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sng" dirty="0">
                          <a:solidFill>
                            <a:srgbClr val="C00000"/>
                          </a:solidFill>
                        </a:rPr>
                        <a:t>Treatment</a:t>
                      </a:r>
                      <a:br>
                        <a:rPr lang="en-US" sz="2400" b="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Outcomes w/ intervention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vs.</a:t>
                      </a:r>
                    </a:p>
                    <a:p>
                      <a:pPr algn="ctr"/>
                      <a:endParaRPr lang="en-US" sz="2400" b="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24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sng" dirty="0">
                          <a:solidFill>
                            <a:srgbClr val="C00000"/>
                          </a:solidFill>
                        </a:rPr>
                        <a:t>Counterfactual</a:t>
                      </a:r>
                      <a:br>
                        <a:rPr lang="en-US" sz="2400" b="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Outcomes </a:t>
                      </a:r>
                      <a:br>
                        <a:rPr lang="en-US" sz="2400" b="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w/o intervention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2400" b="0" i="1" dirty="0">
                          <a:solidFill>
                            <a:srgbClr val="C00000"/>
                          </a:solidFill>
                        </a:rPr>
                        <a:t>Holding all else</a:t>
                      </a:r>
                      <a:r>
                        <a:rPr lang="en-US" sz="2400" b="0" i="1" baseline="0" dirty="0">
                          <a:solidFill>
                            <a:srgbClr val="C00000"/>
                          </a:solidFill>
                        </a:rPr>
                        <a:t> equal</a:t>
                      </a:r>
                      <a:endParaRPr lang="en-US" sz="2400" b="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22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941" y="75843"/>
            <a:ext cx="7572649" cy="922338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Types of Impact 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49" y="1291906"/>
            <a:ext cx="3821651" cy="521542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Does my RESEA program “make a difference”?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Does a component of my RESEA program “make a difference”?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Would an alternative strategy “make a bigger difference”?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57149" y="1173373"/>
            <a:ext cx="3821651" cy="5215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20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941" y="75843"/>
            <a:ext cx="7572649" cy="922338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Types of Impact 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49" y="1291906"/>
            <a:ext cx="3821651" cy="521542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Does my RESEA program “make a difference”?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Does a component of my RESEA program “make a difference”?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Would an alternative strategy “make a bigger difference”?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57149" y="1173373"/>
            <a:ext cx="3821651" cy="5215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7149" y="1351172"/>
            <a:ext cx="3990984" cy="5096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chemeClr val="tx1"/>
                </a:solidFill>
              </a:rPr>
              <a:t>Are outcomes better than they would be if the claimant had not been assigned to the program?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How large is the difference?</a:t>
            </a:r>
          </a:p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70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941" y="75843"/>
            <a:ext cx="7572649" cy="922338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Types of Impact 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49" y="1291906"/>
            <a:ext cx="3821651" cy="521542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Does my RESEA program “make a difference”?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Does a component of my RESEA program “make a difference”?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Would an alternative strategy “make a bigger difference”?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57149" y="1173373"/>
            <a:ext cx="3821651" cy="5215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72482" y="1291905"/>
            <a:ext cx="3990984" cy="5096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err="1">
                <a:solidFill>
                  <a:schemeClr val="tx1"/>
                </a:solidFill>
              </a:rPr>
              <a:t>E.g</a:t>
            </a:r>
            <a:r>
              <a:rPr lang="en-US" dirty="0">
                <a:solidFill>
                  <a:schemeClr val="tx1"/>
                </a:solidFill>
              </a:rPr>
              <a:t>, Do intensive reemployment services received by claimants contribute to RESEA program impacts?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How much of a difference do they make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17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941" y="75843"/>
            <a:ext cx="7572649" cy="922338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Types of Impact 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49" y="1291906"/>
            <a:ext cx="3821651" cy="521542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Does my RESEA program “make a difference”?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Does a component of my RESEA program “make a difference”?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Would an alternative strategy “make a bigger difference”?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57149" y="1173373"/>
            <a:ext cx="3821651" cy="5215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72482" y="1291905"/>
            <a:ext cx="3990984" cy="5096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chemeClr val="tx1"/>
                </a:solidFill>
              </a:rPr>
              <a:t>E.g., Would using different needs assessments change employment outcomes?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Which way (better or worse)? 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How large a difference?</a:t>
            </a:r>
          </a:p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995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Impact Different from Outcome?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1988306"/>
              </p:ext>
            </p:extLst>
          </p:nvPr>
        </p:nvGraphicFramePr>
        <p:xfrm>
          <a:off x="1235242" y="1701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1000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Impact Different from Outcome?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98585479"/>
              </p:ext>
            </p:extLst>
          </p:nvPr>
        </p:nvGraphicFramePr>
        <p:xfrm>
          <a:off x="1235242" y="1701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5291529" y="3432748"/>
            <a:ext cx="1109272" cy="15289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Impact Different from Outcome?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08947491"/>
              </p:ext>
            </p:extLst>
          </p:nvPr>
        </p:nvGraphicFramePr>
        <p:xfrm>
          <a:off x="1235242" y="1701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5775158" y="2807365"/>
            <a:ext cx="0" cy="621792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07246" y="2807365"/>
            <a:ext cx="109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Impact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1529" y="3432748"/>
            <a:ext cx="1109272" cy="15289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10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Impact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do we mean by “impact”?</a:t>
            </a:r>
          </a:p>
          <a:p>
            <a:r>
              <a:rPr lang="en-US" dirty="0">
                <a:solidFill>
                  <a:srgbClr val="DA291C"/>
                </a:solidFill>
              </a:rPr>
              <a:t>What should I consider when choosing a method to estimate impact?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Credibility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the design give me valid results?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 Size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i="1" dirty="0"/>
              <a:t>How large of a sample of claimants do we need to detect differences in the outcomes of interest?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Logistics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i="1" dirty="0"/>
              <a:t>What practical concerns do I need to address to execute an evaluation of this type?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59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Impact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do we mean by “impact”?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should I consider when choosing a method to estimate impact?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>
                <a:solidFill>
                  <a:srgbClr val="DA291C"/>
                </a:solidFill>
              </a:rPr>
              <a:t>Credibility</a:t>
            </a:r>
            <a:r>
              <a:rPr lang="en-US" dirty="0">
                <a:solidFill>
                  <a:srgbClr val="DA291C"/>
                </a:solidFill>
              </a:rPr>
              <a:t>: </a:t>
            </a:r>
            <a:r>
              <a:rPr lang="en-US" i="1" dirty="0">
                <a:solidFill>
                  <a:srgbClr val="DA291C"/>
                </a:solidFill>
              </a:rPr>
              <a:t>Can the design give me valid results?</a:t>
            </a:r>
            <a:endParaRPr lang="en-US" dirty="0">
              <a:solidFill>
                <a:srgbClr val="DA291C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 Size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i="1" dirty="0"/>
              <a:t>How large of a sample of claimants do we need to detect differences in the outcomes of interest?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Logistics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i="1" dirty="0"/>
              <a:t>What practical concerns do I need to address to execute an evaluation of this type?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7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Gloria Salas-Kos</a:t>
            </a:r>
          </a:p>
          <a:p>
            <a:pPr lvl="1"/>
            <a:r>
              <a:rPr lang="en-US" sz="1800" dirty="0"/>
              <a:t>Senior Program Analyst and RESEA Evaluation TA Coordinator</a:t>
            </a:r>
          </a:p>
          <a:p>
            <a:pPr lvl="2"/>
            <a:r>
              <a:rPr lang="en-US" dirty="0"/>
              <a:t>Office of Policy Development and Research, ETA, U.S. DOL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r="26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7455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the Design Give Me Valid Results?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628650" y="3947794"/>
            <a:ext cx="7955280" cy="2492775"/>
          </a:xfrm>
        </p:spPr>
        <p:txBody>
          <a:bodyPr>
            <a:normAutofit/>
          </a:bodyPr>
          <a:lstStyle/>
          <a:p>
            <a:r>
              <a:rPr lang="en-US" sz="2400" dirty="0"/>
              <a:t>We only see what happens under one condition, not the other, so the challenge is:</a:t>
            </a:r>
          </a:p>
          <a:p>
            <a:pPr lvl="1"/>
            <a:r>
              <a:rPr lang="en-US" sz="2200" i="1" dirty="0">
                <a:solidFill>
                  <a:srgbClr val="C00000"/>
                </a:solidFill>
              </a:rPr>
              <a:t>How do we know what would have happened otherwise?</a:t>
            </a:r>
            <a:r>
              <a:rPr lang="en-US" sz="2200" dirty="0"/>
              <a:t> </a:t>
            </a:r>
          </a:p>
          <a:p>
            <a:r>
              <a:rPr lang="en-US" sz="2400" dirty="0"/>
              <a:t>Impact evaluations aim to solve that challenge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76600" y="2286000"/>
            <a:ext cx="2590800" cy="0"/>
          </a:xfrm>
          <a:prstGeom prst="straightConnector1">
            <a:avLst/>
          </a:prstGeom>
          <a:ln w="50800"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668629"/>
              </p:ext>
            </p:extLst>
          </p:nvPr>
        </p:nvGraphicFramePr>
        <p:xfrm>
          <a:off x="685800" y="1676400"/>
          <a:ext cx="77724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4217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sng" dirty="0">
                          <a:solidFill>
                            <a:srgbClr val="C00000"/>
                          </a:solidFill>
                        </a:rPr>
                        <a:t>Treatment</a:t>
                      </a:r>
                      <a:br>
                        <a:rPr lang="en-US" sz="2400" b="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Outcomes w/</a:t>
                      </a:r>
                      <a:r>
                        <a:rPr lang="en-US" sz="2400" b="0" baseline="0" dirty="0">
                          <a:solidFill>
                            <a:srgbClr val="C00000"/>
                          </a:solidFill>
                        </a:rPr>
                        <a:t> intervention</a:t>
                      </a:r>
                      <a:endParaRPr lang="en-US" sz="24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vs.</a:t>
                      </a:r>
                    </a:p>
                    <a:p>
                      <a:pPr algn="ctr"/>
                      <a:endParaRPr lang="en-US" sz="2400" b="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24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sng" dirty="0">
                          <a:solidFill>
                            <a:srgbClr val="C00000"/>
                          </a:solidFill>
                        </a:rPr>
                        <a:t>Counterfactual</a:t>
                      </a:r>
                      <a:br>
                        <a:rPr lang="en-US" sz="2400" b="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Outcomes </a:t>
                      </a:r>
                      <a:br>
                        <a:rPr lang="en-US" sz="2400" b="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w/o intervention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843">
                <a:tc gridSpan="3"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2400" b="0" i="1" dirty="0">
                          <a:solidFill>
                            <a:srgbClr val="C00000"/>
                          </a:solidFill>
                        </a:rPr>
                        <a:t>Holding all else</a:t>
                      </a:r>
                      <a:r>
                        <a:rPr lang="en-US" sz="2400" b="0" i="1" baseline="0" dirty="0">
                          <a:solidFill>
                            <a:srgbClr val="C00000"/>
                          </a:solidFill>
                        </a:rPr>
                        <a:t> equal</a:t>
                      </a:r>
                      <a:endParaRPr lang="en-US" sz="2400" b="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3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Consideration 1: Is the Counterfactual Credible?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50718" y="1501351"/>
            <a:ext cx="8219210" cy="4900987"/>
          </a:xfrm>
        </p:spPr>
        <p:txBody>
          <a:bodyPr>
            <a:normAutofit/>
          </a:bodyPr>
          <a:lstStyle/>
          <a:p>
            <a:r>
              <a:rPr lang="en-US" dirty="0"/>
              <a:t>We want our study to estimate “impact”</a:t>
            </a:r>
            <a:endParaRPr lang="en-US" sz="2400" dirty="0"/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Do the results reflect only the effects of the intervention, not other factors? </a:t>
            </a:r>
          </a:p>
          <a:p>
            <a:r>
              <a:rPr lang="en-US" sz="2600" dirty="0"/>
              <a:t>To estimate impact we need a good </a:t>
            </a:r>
            <a:r>
              <a:rPr lang="en-US" sz="2600" b="1" dirty="0"/>
              <a:t>counterfactual</a:t>
            </a:r>
            <a:r>
              <a:rPr lang="en-US" sz="2600" dirty="0"/>
              <a:t> </a:t>
            </a:r>
          </a:p>
          <a:p>
            <a:pPr lvl="1"/>
            <a:r>
              <a:rPr lang="en-US" sz="2200" dirty="0"/>
              <a:t>A comparison source that shows us what outcomes our treatment group would have had if they had not received the treatment.</a:t>
            </a:r>
          </a:p>
          <a:p>
            <a:r>
              <a:rPr lang="en-US" sz="2600" dirty="0">
                <a:solidFill>
                  <a:schemeClr val="tx1"/>
                </a:solidFill>
              </a:rPr>
              <a:t>What might that be?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58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 Counterfactual Credible?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50718" y="1501351"/>
            <a:ext cx="8219210" cy="4900987"/>
          </a:xfrm>
        </p:spPr>
        <p:txBody>
          <a:bodyPr>
            <a:normAutofit/>
          </a:bodyPr>
          <a:lstStyle/>
          <a:p>
            <a:r>
              <a:rPr lang="en-US" sz="3000" dirty="0"/>
              <a:t>Can a state get an accurate estimate of the impact of its RESEA program by comparing: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800" dirty="0"/>
              <a:t>The outcomes of </a:t>
            </a:r>
            <a:r>
              <a:rPr lang="en-US" sz="2800" b="1" dirty="0"/>
              <a:t>RESEA claimants</a:t>
            </a:r>
            <a:r>
              <a:rPr lang="en-US" sz="2800" dirty="0"/>
              <a:t> </a:t>
            </a:r>
          </a:p>
          <a:p>
            <a:pPr marL="457200" lvl="1" indent="0">
              <a:buNone/>
            </a:pPr>
            <a:r>
              <a:rPr lang="en-US" sz="2800" dirty="0"/>
              <a:t>      to </a:t>
            </a:r>
          </a:p>
          <a:p>
            <a:pPr marL="971550" lvl="1" indent="-514350">
              <a:buFont typeface="+mj-lt"/>
              <a:buAutoNum type="arabicParenR" startAt="2"/>
            </a:pPr>
            <a:r>
              <a:rPr lang="en-US" sz="2800" dirty="0"/>
              <a:t>The outcomes of </a:t>
            </a:r>
            <a:r>
              <a:rPr lang="en-US" sz="2800" b="1" dirty="0"/>
              <a:t>claimants not selected for RESEA</a:t>
            </a:r>
            <a:r>
              <a:rPr lang="en-US" sz="2800" dirty="0"/>
              <a:t>? </a:t>
            </a:r>
            <a:endParaRPr lang="en-US" sz="2000" dirty="0"/>
          </a:p>
          <a:p>
            <a:pPr lvl="1"/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75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 Counterfactual Credible? 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50718" y="1501351"/>
            <a:ext cx="8219210" cy="490098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Example: Comparing RESEA claimants to claimants not selected for RESEA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85928635"/>
              </p:ext>
            </p:extLst>
          </p:nvPr>
        </p:nvGraphicFramePr>
        <p:xfrm>
          <a:off x="1090863" y="233833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4876799" y="4588041"/>
            <a:ext cx="721896" cy="0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24399" y="3184392"/>
            <a:ext cx="109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We want these two bars to be the same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91707" y="3754571"/>
            <a:ext cx="749808" cy="143560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6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 Counterfactual Credible? 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50718" y="1501351"/>
            <a:ext cx="8219210" cy="490098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Example: Comparing RESEA claimants to claimants not selected for RESEA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11420588"/>
              </p:ext>
            </p:extLst>
          </p:nvPr>
        </p:nvGraphicFramePr>
        <p:xfrm>
          <a:off x="1090863" y="233833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4876799" y="4588041"/>
            <a:ext cx="721896" cy="0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24399" y="3184392"/>
            <a:ext cx="109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We want these two bars to be the same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91707" y="3754571"/>
            <a:ext cx="749808" cy="143560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79478" y="3462560"/>
            <a:ext cx="749808" cy="17373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42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 Counterfactual Credible? 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50718" y="1501351"/>
            <a:ext cx="8219210" cy="490098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Example: Comparing RESEA claimants to claimants not selected for RESEA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96994916"/>
              </p:ext>
            </p:extLst>
          </p:nvPr>
        </p:nvGraphicFramePr>
        <p:xfrm>
          <a:off x="1090863" y="233833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4219075" y="3187659"/>
            <a:ext cx="0" cy="548640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51163" y="3107449"/>
            <a:ext cx="109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True Impact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91727" y="3175862"/>
            <a:ext cx="0" cy="274320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83775" y="3141936"/>
            <a:ext cx="2169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Estimated Impact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91707" y="3754571"/>
            <a:ext cx="749808" cy="143560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79478" y="3462560"/>
            <a:ext cx="749808" cy="17373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5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 Counterfactual Credible?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50718" y="1501351"/>
            <a:ext cx="8219210" cy="4900987"/>
          </a:xfrm>
        </p:spPr>
        <p:txBody>
          <a:bodyPr>
            <a:normAutofit/>
          </a:bodyPr>
          <a:lstStyle/>
          <a:p>
            <a:r>
              <a:rPr lang="en-US" sz="3000" dirty="0"/>
              <a:t>Can a state get an accurate estimate of the impact of its RESEA program by comparing:</a:t>
            </a:r>
          </a:p>
          <a:p>
            <a:pPr lvl="1"/>
            <a:r>
              <a:rPr lang="en-US" sz="2800" dirty="0"/>
              <a:t>The outcomes of </a:t>
            </a:r>
            <a:r>
              <a:rPr lang="en-US" sz="2800" b="1" dirty="0"/>
              <a:t>RESEA claimants</a:t>
            </a:r>
            <a:r>
              <a:rPr lang="en-US" sz="2800" dirty="0"/>
              <a:t> </a:t>
            </a:r>
          </a:p>
          <a:p>
            <a:pPr marL="457200" lvl="1" indent="0">
              <a:buNone/>
            </a:pPr>
            <a:r>
              <a:rPr lang="en-US" sz="2800" dirty="0"/>
              <a:t>  to </a:t>
            </a:r>
          </a:p>
          <a:p>
            <a:pPr lvl="1"/>
            <a:r>
              <a:rPr lang="en-US" sz="2800" dirty="0"/>
              <a:t>The outcomes of </a:t>
            </a:r>
            <a:r>
              <a:rPr lang="en-US" sz="2800" b="1" dirty="0"/>
              <a:t>claimants not selected for RESEA</a:t>
            </a:r>
            <a:r>
              <a:rPr lang="en-US" sz="2800" dirty="0"/>
              <a:t>? </a:t>
            </a:r>
            <a:endParaRPr lang="en-US" sz="2000" dirty="0"/>
          </a:p>
          <a:p>
            <a:r>
              <a:rPr lang="en-US" sz="3000" b="1" dirty="0">
                <a:solidFill>
                  <a:schemeClr val="tx1"/>
                </a:solidFill>
              </a:rPr>
              <a:t>NO!</a:t>
            </a:r>
          </a:p>
          <a:p>
            <a:pPr lvl="1"/>
            <a:r>
              <a:rPr lang="en-US" sz="2600" b="1" u="sng" dirty="0">
                <a:solidFill>
                  <a:srgbClr val="C00000"/>
                </a:solidFill>
              </a:rPr>
              <a:t>Because all else is not equal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0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Consideration 1: Is the Counterfactual Credible? CLEAR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50718" y="1501351"/>
            <a:ext cx="8219210" cy="4900987"/>
          </a:xfrm>
        </p:spPr>
        <p:txBody>
          <a:bodyPr>
            <a:normAutofit/>
          </a:bodyPr>
          <a:lstStyle/>
          <a:p>
            <a:r>
              <a:rPr lang="en-US" dirty="0"/>
              <a:t>Through CLEAR, DOL has established standards for whether a study has established a credible counterfactual (</a:t>
            </a:r>
            <a:r>
              <a:rPr lang="en-US" dirty="0">
                <a:hlinkClick r:id="rId3"/>
              </a:rPr>
              <a:t>https://clear.dol.gov/</a:t>
            </a:r>
            <a:r>
              <a:rPr lang="en-US" dirty="0"/>
              <a:t>)</a:t>
            </a:r>
            <a:endParaRPr lang="en-US" sz="2400" dirty="0"/>
          </a:p>
          <a:p>
            <a:pPr lvl="1"/>
            <a:r>
              <a:rPr lang="en-US" sz="2200" dirty="0"/>
              <a:t>CLEAR’s ratings indicate how confident we can be that a study’s findings reflect the impact of an intervention, rather than something else</a:t>
            </a:r>
          </a:p>
          <a:p>
            <a:pPr lvl="1"/>
            <a:r>
              <a:rPr lang="en-US" sz="2200" dirty="0"/>
              <a:t>You will want your impact evaluations to meet CLEAR standards</a:t>
            </a:r>
          </a:p>
          <a:p>
            <a:r>
              <a:rPr lang="en-US" sz="2600" dirty="0"/>
              <a:t>CLEAR has standards for different designs</a:t>
            </a:r>
          </a:p>
          <a:p>
            <a:pPr lvl="1"/>
            <a:r>
              <a:rPr lang="en-US" sz="2200" dirty="0"/>
              <a:t>Random assignment (experimental)</a:t>
            </a:r>
          </a:p>
          <a:p>
            <a:pPr lvl="1"/>
            <a:r>
              <a:rPr lang="en-US" sz="2200" dirty="0"/>
              <a:t>Other designs (quasi-experimental)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3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600200"/>
            <a:ext cx="335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each person, flip a coin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is random 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Random Assignment Creates </a:t>
            </a:r>
            <a:br>
              <a:rPr lang="en-US" dirty="0"/>
            </a:br>
            <a:r>
              <a:rPr lang="en-US" dirty="0"/>
              <a:t>a Strong Counterfactual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6142" y="236220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6243935"/>
            <a:ext cx="8686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5861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600200"/>
            <a:ext cx="335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 each person, flip a coin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Which is random 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Random Assignment Creates </a:t>
            </a:r>
            <a:br>
              <a:rPr lang="en-US" dirty="0"/>
            </a:br>
            <a:r>
              <a:rPr lang="en-US" dirty="0"/>
              <a:t>a Strong Counterfactual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5240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6142" y="236220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00800" y="4876324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Tails …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Do not get the intervention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09800" y="2590800"/>
            <a:ext cx="1905000" cy="1143000"/>
          </a:xfrm>
          <a:prstGeom prst="straightConnector1">
            <a:avLst/>
          </a:prstGeom>
          <a:ln w="63500"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09800" y="3733800"/>
            <a:ext cx="1905000" cy="1300162"/>
          </a:xfrm>
          <a:prstGeom prst="straightConnector1">
            <a:avLst/>
          </a:prstGeom>
          <a:ln w="63500"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0800" y="2286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Heads …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Get the intervention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00800" y="32766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Only (systematic) difference between the groups is the intervention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781800" y="2819400"/>
            <a:ext cx="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781800" y="4383881"/>
            <a:ext cx="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243935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i.e., random assignment “holds all else equal”</a:t>
            </a:r>
          </a:p>
        </p:txBody>
      </p:sp>
    </p:spTree>
    <p:extLst>
      <p:ext uri="{BB962C8B-B14F-4D97-AF65-F5344CB8AC3E}">
        <p14:creationId xmlns:p14="http://schemas.microsoft.com/office/powerpoint/2010/main" val="356148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Evaluating RESEA: How Does it Help My State and Where Do We Start?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Our previous webinar on May 2, 2019 provides an overview of the following topics: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Program evaluation and its benefits for RESEA programs;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Tools to help you form learning goals and think about your potential evaluation efforts; 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Key evaluation concepts about research questions and evaluation designs.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89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600200"/>
            <a:ext cx="335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 each person, flip a coin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Which is random 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Random Assignment Creates </a:t>
            </a:r>
            <a:br>
              <a:rPr lang="en-US" dirty="0"/>
            </a:br>
            <a:r>
              <a:rPr lang="en-US" dirty="0"/>
              <a:t>a Strong Counterfactual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5240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6142" y="236220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00800" y="4876324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Tails …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Do not get the intervention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09800" y="2590800"/>
            <a:ext cx="1905000" cy="1143000"/>
          </a:xfrm>
          <a:prstGeom prst="straightConnector1">
            <a:avLst/>
          </a:prstGeom>
          <a:ln w="63500"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09800" y="3733800"/>
            <a:ext cx="1905000" cy="1300162"/>
          </a:xfrm>
          <a:prstGeom prst="straightConnector1">
            <a:avLst/>
          </a:prstGeom>
          <a:ln w="63500"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0800" y="2286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Heads …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Get the intervention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00800" y="32766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Only (systematic) difference between the groups is the intervention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781800" y="2819400"/>
            <a:ext cx="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781800" y="4383881"/>
            <a:ext cx="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243935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So any difference in outcomes must be due to the program</a:t>
            </a:r>
          </a:p>
        </p:txBody>
      </p:sp>
    </p:spTree>
    <p:extLst>
      <p:ext uri="{BB962C8B-B14F-4D97-AF65-F5344CB8AC3E}">
        <p14:creationId xmlns:p14="http://schemas.microsoft.com/office/powerpoint/2010/main" val="2821179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 and Strategies  for Your RESEA Evaluation - QEDs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194124"/>
              </p:ext>
            </p:extLst>
          </p:nvPr>
        </p:nvGraphicFramePr>
        <p:xfrm>
          <a:off x="344488" y="1465118"/>
          <a:ext cx="8497888" cy="409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0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7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30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Strategy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really happens in our RESEA program?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and Process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rgbClr val="DA291C"/>
                          </a:solidFill>
                          <a:latin typeface="+mn-lt"/>
                          <a:ea typeface="+mn-ea"/>
                          <a:cs typeface="+mn-cs"/>
                        </a:rPr>
                        <a:t>Does our RESEA program improve outcomes?  </a:t>
                      </a:r>
                      <a:br>
                        <a:rPr lang="en-US" sz="2400" kern="1200" dirty="0">
                          <a:solidFill>
                            <a:srgbClr val="DA291C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kern="1200" dirty="0">
                          <a:solidFill>
                            <a:srgbClr val="DA291C"/>
                          </a:solidFill>
                          <a:latin typeface="+mn-lt"/>
                          <a:ea typeface="+mn-ea"/>
                          <a:cs typeface="+mn-cs"/>
                        </a:rPr>
                        <a:t>Would some alternative strategy yield even better outcomes?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rgbClr val="DA291C"/>
                          </a:solidFill>
                          <a:latin typeface="+mn-lt"/>
                          <a:ea typeface="+mn-ea"/>
                          <a:cs typeface="+mn-cs"/>
                        </a:rPr>
                        <a:t>Impact Study</a:t>
                      </a:r>
                    </a:p>
                    <a:p>
                      <a:pPr marL="800100" lvl="2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u="sng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Strongest Approach: </a:t>
                      </a: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Random</a:t>
                      </a:r>
                      <a:r>
                        <a:rPr lang="en-US" sz="2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Assignment</a:t>
                      </a: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00100" lvl="2" indent="-342900" algn="l" defTabSz="4572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rgbClr val="DA291C"/>
                          </a:solidFill>
                          <a:latin typeface="+mn-lt"/>
                          <a:ea typeface="+mn-ea"/>
                          <a:cs typeface="+mn-cs"/>
                        </a:rPr>
                        <a:t>Quasi-experimental designs (QED)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How are</a:t>
                      </a:r>
                      <a:r>
                        <a:rPr lang="en-US" sz="2400" baseline="0" dirty="0"/>
                        <a:t> we going to do this?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DOL and Abt are here to help!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40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Approaches to Estimating the Counterfactual -- Matching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628650" y="1770615"/>
            <a:ext cx="7955280" cy="796122"/>
          </a:xfrm>
        </p:spPr>
        <p:txBody>
          <a:bodyPr>
            <a:normAutofit/>
          </a:bodyPr>
          <a:lstStyle/>
          <a:p>
            <a:r>
              <a:rPr lang="en-US" sz="2400" dirty="0"/>
              <a:t>Find people who did not receive the intervention who look like those who did in all observable ways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934791"/>
              </p:ext>
            </p:extLst>
          </p:nvPr>
        </p:nvGraphicFramePr>
        <p:xfrm>
          <a:off x="628649" y="2566738"/>
          <a:ext cx="5691939" cy="3569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32884" y="3015916"/>
            <a:ext cx="18127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Blue</a:t>
            </a:r>
            <a:r>
              <a:rPr lang="en-US" dirty="0"/>
              <a:t>: </a:t>
            </a:r>
          </a:p>
          <a:p>
            <a:r>
              <a:rPr lang="en-US" dirty="0"/>
              <a:t>Selected for Intervention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Red</a:t>
            </a:r>
            <a:r>
              <a:rPr lang="en-US" dirty="0"/>
              <a:t>: Not Selected for Intervention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246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Approaches to Estimating the Counterfactual -- Matching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628650" y="1770615"/>
            <a:ext cx="7955280" cy="796122"/>
          </a:xfrm>
        </p:spPr>
        <p:txBody>
          <a:bodyPr>
            <a:normAutofit/>
          </a:bodyPr>
          <a:lstStyle/>
          <a:p>
            <a:r>
              <a:rPr lang="en-US" sz="2400" dirty="0"/>
              <a:t>Find people who did not receive the intervention who look like those who did in all observable ways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32884" y="3015916"/>
            <a:ext cx="18127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Blue</a:t>
            </a:r>
            <a:r>
              <a:rPr lang="en-US" dirty="0"/>
              <a:t>: </a:t>
            </a:r>
          </a:p>
          <a:p>
            <a:r>
              <a:rPr lang="en-US" dirty="0"/>
              <a:t>Selected for Intervention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Red</a:t>
            </a:r>
            <a:r>
              <a:rPr lang="en-US" dirty="0"/>
              <a:t>: Not Selected for Intervention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647883"/>
              </p:ext>
            </p:extLst>
          </p:nvPr>
        </p:nvGraphicFramePr>
        <p:xfrm>
          <a:off x="628650" y="2566737"/>
          <a:ext cx="5595687" cy="360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195482" y="2454443"/>
            <a:ext cx="2035452" cy="3721768"/>
          </a:xfrm>
          <a:prstGeom prst="ellips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22053" y="4894732"/>
            <a:ext cx="1220434" cy="1487669"/>
          </a:xfrm>
          <a:prstGeom prst="ellips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2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Approaches to Estimating the Counterfactual -- Matching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628650" y="1770615"/>
            <a:ext cx="7955280" cy="796122"/>
          </a:xfrm>
        </p:spPr>
        <p:txBody>
          <a:bodyPr>
            <a:normAutofit/>
          </a:bodyPr>
          <a:lstStyle/>
          <a:p>
            <a:r>
              <a:rPr lang="en-US" sz="2400" dirty="0"/>
              <a:t>Find people who did not receive the intervention who look like those who did in all observable ways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32884" y="3015916"/>
            <a:ext cx="18127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Blue</a:t>
            </a:r>
            <a:r>
              <a:rPr lang="en-US" dirty="0"/>
              <a:t>: </a:t>
            </a:r>
          </a:p>
          <a:p>
            <a:r>
              <a:rPr lang="en-US" dirty="0"/>
              <a:t>Received the Intervention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Red</a:t>
            </a:r>
            <a:r>
              <a:rPr lang="en-US" dirty="0"/>
              <a:t>: Did Not Receive the Intervention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864225"/>
              </p:ext>
            </p:extLst>
          </p:nvPr>
        </p:nvGraphicFramePr>
        <p:xfrm>
          <a:off x="628650" y="2566737"/>
          <a:ext cx="5595687" cy="360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824753" y="2566737"/>
            <a:ext cx="3667036" cy="3414338"/>
          </a:xfrm>
          <a:prstGeom prst="ellipse">
            <a:avLst/>
          </a:prstGeom>
          <a:noFill/>
          <a:ln w="28575">
            <a:solidFill>
              <a:srgbClr val="DA2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491789" y="2743200"/>
            <a:ext cx="1549247" cy="32378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016188" y="2736933"/>
            <a:ext cx="1874948" cy="32441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44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60615" y="5459505"/>
            <a:ext cx="412373" cy="52157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24753" y="5504331"/>
            <a:ext cx="430308" cy="47674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8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Approaches to Estimating the Counterfactual </a:t>
            </a:r>
            <a:r>
              <a:rPr lang="en-US" sz="3600" dirty="0"/>
              <a:t>–</a:t>
            </a:r>
            <a:r>
              <a:rPr lang="en-US" dirty="0"/>
              <a:t> Matching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628650" y="1770615"/>
            <a:ext cx="7955280" cy="2400332"/>
          </a:xfrm>
        </p:spPr>
        <p:txBody>
          <a:bodyPr>
            <a:normAutofit/>
          </a:bodyPr>
          <a:lstStyle/>
          <a:p>
            <a:r>
              <a:rPr lang="en-US" dirty="0"/>
              <a:t>Limitations:</a:t>
            </a:r>
          </a:p>
          <a:p>
            <a:pPr lvl="1"/>
            <a:r>
              <a:rPr lang="en-US" dirty="0"/>
              <a:t>There may be few or no comparison claimants that really are similar on observables to intervention claimants</a:t>
            </a:r>
          </a:p>
          <a:p>
            <a:pPr lvl="1"/>
            <a:r>
              <a:rPr lang="en-US" dirty="0"/>
              <a:t>There may be large differences on unobserved characteristics that we cannot account for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437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Impact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do we mean by “impact”?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should I consider when choosing a method to estimate impact?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/>
              <a:t>Credibility</a:t>
            </a:r>
            <a:r>
              <a:rPr lang="en-US" dirty="0"/>
              <a:t>: </a:t>
            </a:r>
            <a:r>
              <a:rPr lang="en-US" i="1" dirty="0"/>
              <a:t>Can the design give me valid results?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u="sng" dirty="0">
                <a:solidFill>
                  <a:srgbClr val="C00000"/>
                </a:solidFill>
              </a:rPr>
              <a:t>Sample Size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i="1" dirty="0">
                <a:solidFill>
                  <a:srgbClr val="C00000"/>
                </a:solidFill>
              </a:rPr>
              <a:t>How large of a sample of claimants do we need to detect differences in the outcomes of interest?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Logistics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i="1" dirty="0"/>
              <a:t>What is involved in executing the design?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269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 2: How Many Claimants Need to Be in the Study?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a very small sample</a:t>
            </a:r>
          </a:p>
          <a:p>
            <a:pPr lvl="1"/>
            <a:r>
              <a:rPr lang="en-US" dirty="0"/>
              <a:t>Sample of 3 comparison group members and 3 treatment group members.</a:t>
            </a:r>
          </a:p>
          <a:p>
            <a:pPr lvl="1"/>
            <a:r>
              <a:rPr lang="en-US" dirty="0"/>
              <a:t>Suppose</a:t>
            </a:r>
          </a:p>
          <a:p>
            <a:pPr lvl="2"/>
            <a:r>
              <a:rPr lang="en-US" sz="2100" dirty="0"/>
              <a:t>66.7% (2 of 3) of comparison group members get a job</a:t>
            </a:r>
          </a:p>
          <a:p>
            <a:pPr lvl="2"/>
            <a:r>
              <a:rPr lang="en-US" sz="2100" dirty="0"/>
              <a:t>33.3% (1 of 3) of treatment group members get a job</a:t>
            </a:r>
          </a:p>
          <a:p>
            <a:pPr lvl="2"/>
            <a:r>
              <a:rPr lang="en-US" sz="2100" i="1" dirty="0">
                <a:solidFill>
                  <a:srgbClr val="C00000"/>
                </a:solidFill>
              </a:rPr>
              <a:t>Did the program have an impact of -33%? </a:t>
            </a:r>
          </a:p>
          <a:p>
            <a:r>
              <a:rPr lang="en-US" dirty="0"/>
              <a:t>Small sample sizes lead to inconclusive results</a:t>
            </a:r>
          </a:p>
          <a:p>
            <a:r>
              <a:rPr lang="en-US" dirty="0"/>
              <a:t>But how large of a sample do you need?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6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 2: How Many Claimants Need to Be in the Study?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Required sample sizes are often surprisingly large</a:t>
            </a:r>
          </a:p>
          <a:p>
            <a:r>
              <a:rPr lang="en-US" dirty="0"/>
              <a:t>Sample sizes needed depends on:</a:t>
            </a:r>
          </a:p>
          <a:p>
            <a:pPr lvl="1"/>
            <a:r>
              <a:rPr lang="en-US" dirty="0"/>
              <a:t>Outcomes of interest</a:t>
            </a:r>
          </a:p>
          <a:p>
            <a:pPr lvl="1"/>
            <a:r>
              <a:rPr lang="en-US" dirty="0"/>
              <a:t>How large the difference is between the RESEA intervention and the counterfactual intervention </a:t>
            </a:r>
          </a:p>
          <a:p>
            <a:pPr lvl="1"/>
            <a:r>
              <a:rPr lang="en-US" dirty="0"/>
              <a:t>Study design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764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 2: How Many Claimants Need to Be in the Study?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Likely Minimum Sample Sizes, by Outcome</a:t>
            </a:r>
          </a:p>
          <a:p>
            <a:pPr lvl="1"/>
            <a:r>
              <a:rPr lang="en-US" u="sng" dirty="0"/>
              <a:t>Intermediate outcomes</a:t>
            </a:r>
            <a:r>
              <a:rPr lang="en-US" dirty="0"/>
              <a:t>:  Hundreds of claimants</a:t>
            </a:r>
          </a:p>
          <a:p>
            <a:pPr lvl="1"/>
            <a:r>
              <a:rPr lang="en-US" u="sng" dirty="0"/>
              <a:t>UI outcomes</a:t>
            </a:r>
            <a:r>
              <a:rPr lang="en-US" dirty="0"/>
              <a:t>:  Thousands of claimants</a:t>
            </a:r>
          </a:p>
          <a:p>
            <a:pPr lvl="1"/>
            <a:r>
              <a:rPr lang="en-US" u="sng" dirty="0"/>
              <a:t>Labor market outcomes</a:t>
            </a:r>
            <a:r>
              <a:rPr lang="en-US" dirty="0"/>
              <a:t>:  Tens of thousands of claimants</a:t>
            </a:r>
          </a:p>
          <a:p>
            <a:r>
              <a:rPr lang="en-US" dirty="0"/>
              <a:t>Statute requires evidence of impact on UI outcomes </a:t>
            </a:r>
            <a:r>
              <a:rPr lang="en-US" i="1" u="sng" dirty="0"/>
              <a:t>and</a:t>
            </a:r>
            <a:r>
              <a:rPr lang="en-US" dirty="0"/>
              <a:t> labor market outcomes</a:t>
            </a:r>
          </a:p>
          <a:p>
            <a:r>
              <a:rPr lang="en-US" dirty="0"/>
              <a:t>Sample sizes for QEDs are larger, sometime much larger than for random assignment designs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Describe implementation and process studies and what you can learn from them;</a:t>
            </a:r>
          </a:p>
          <a:p>
            <a:r>
              <a:rPr lang="en-US" dirty="0"/>
              <a:t>Discuss the concept of “impact” and how to measure it using control or comparison groups; and </a:t>
            </a:r>
          </a:p>
          <a:p>
            <a:pPr lvl="0"/>
            <a:r>
              <a:rPr lang="en-US" dirty="0"/>
              <a:t>Provide an introduction to different impact evaluation designs.</a:t>
            </a:r>
          </a:p>
          <a:p>
            <a:pPr lvl="0"/>
            <a:r>
              <a:rPr lang="en-US" i="1" dirty="0"/>
              <a:t>Today’s presentation provides mid-level of complexity of evaluation methods, terms, and approaches to consider.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Impact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do we mean by “impact”?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should I consider when choosing a method to estimate impact?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/>
              <a:t>Credibility</a:t>
            </a:r>
            <a:r>
              <a:rPr lang="en-US" dirty="0"/>
              <a:t>: </a:t>
            </a:r>
            <a:r>
              <a:rPr lang="en-US" i="1" dirty="0"/>
              <a:t>Can the design give me valid results?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 Size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i="1" dirty="0"/>
              <a:t>How large of a sample of claimants do we need to detect differences in the outcomes of interest?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>
                <a:solidFill>
                  <a:srgbClr val="C00000"/>
                </a:solidFill>
              </a:rPr>
              <a:t>Logistics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i="1" dirty="0">
                <a:solidFill>
                  <a:srgbClr val="C00000"/>
                </a:solidFill>
              </a:rPr>
              <a:t>What is involved in executing the evaluation design?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137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 3: What Logistical Requirements Do I Need to Consider?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0614"/>
            <a:ext cx="3173329" cy="45857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Possible changes to program implementation</a:t>
            </a:r>
          </a:p>
          <a:p>
            <a:r>
              <a:rPr lang="en-US" dirty="0"/>
              <a:t>Time required to conduct evaluation</a:t>
            </a:r>
          </a:p>
          <a:p>
            <a:r>
              <a:rPr lang="en-US" dirty="0"/>
              <a:t>Technical expertise</a:t>
            </a:r>
            <a:endParaRPr lang="en-US" strike="sngStrike" dirty="0"/>
          </a:p>
          <a:p>
            <a:r>
              <a:rPr lang="en-US" dirty="0"/>
              <a:t>IT and data resources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57379" y="1770613"/>
            <a:ext cx="3528729" cy="434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84885" y="1770615"/>
            <a:ext cx="4301223" cy="4052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2943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 3: What Logistical Requirements Do I Need to Consider?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0614"/>
            <a:ext cx="3173329" cy="458573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DA291C"/>
                </a:solidFill>
              </a:rPr>
              <a:t>Possible changes to program implementation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Time required to conduct evaluation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Technical expertise</a:t>
            </a:r>
            <a:endParaRPr lang="en-US" strike="sngStrik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 and data resources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57379" y="1770613"/>
            <a:ext cx="3528729" cy="434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84885" y="1770615"/>
            <a:ext cx="4301223" cy="4052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600" dirty="0"/>
              <a:t>More intense when testing alternative services </a:t>
            </a:r>
          </a:p>
          <a:p>
            <a:pPr lvl="1"/>
            <a:r>
              <a:rPr lang="en-US" sz="2600" dirty="0"/>
              <a:t>May need to train staff on new procedures</a:t>
            </a:r>
          </a:p>
          <a:p>
            <a:pPr lvl="1"/>
            <a:r>
              <a:rPr lang="en-US" sz="2600" dirty="0"/>
              <a:t>RCTs may require more oversight if service provision has to be monitored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462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 3: What Logistical Requirements Do I Need to Consider?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0614"/>
            <a:ext cx="3173329" cy="458573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Possible changes to program implementation</a:t>
            </a:r>
          </a:p>
          <a:p>
            <a:r>
              <a:rPr lang="en-US" dirty="0">
                <a:solidFill>
                  <a:srgbClr val="DA291C"/>
                </a:solidFill>
              </a:rPr>
              <a:t>Time required to conduct evaluation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Technical expertise</a:t>
            </a:r>
            <a:endParaRPr lang="en-US" strike="sngStrik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 and data resources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57379" y="1770613"/>
            <a:ext cx="3528729" cy="434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84885" y="1770615"/>
            <a:ext cx="4301223" cy="40526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600" dirty="0"/>
              <a:t>If you can use existing data it will take less time</a:t>
            </a:r>
          </a:p>
          <a:p>
            <a:pPr lvl="2"/>
            <a:r>
              <a:rPr lang="en-US" sz="2200" dirty="0"/>
              <a:t>Possible only with QEDs</a:t>
            </a:r>
          </a:p>
          <a:p>
            <a:pPr lvl="1"/>
            <a:r>
              <a:rPr lang="en-US" sz="2600" dirty="0"/>
              <a:t>If you have to gather new data, it will require more time</a:t>
            </a:r>
          </a:p>
          <a:p>
            <a:pPr lvl="2"/>
            <a:r>
              <a:rPr lang="en-US" sz="2200" dirty="0"/>
              <a:t>RCTs</a:t>
            </a:r>
          </a:p>
          <a:p>
            <a:pPr lvl="2"/>
            <a:r>
              <a:rPr lang="en-US" sz="2200" dirty="0"/>
              <a:t>Any tests of new interventions</a:t>
            </a:r>
          </a:p>
          <a:p>
            <a:pPr lvl="1"/>
            <a:endParaRPr lang="en-US" sz="2600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747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 3: What Logistical Requirements Do I Need to Consider?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0614"/>
            <a:ext cx="3173329" cy="458573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Possible changes to program implementation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Time required to conduct evaluation</a:t>
            </a:r>
          </a:p>
          <a:p>
            <a:r>
              <a:rPr lang="en-US" dirty="0">
                <a:solidFill>
                  <a:srgbClr val="DA291C"/>
                </a:solidFill>
              </a:rPr>
              <a:t>Technical expertise</a:t>
            </a:r>
            <a:endParaRPr lang="en-US" strike="sngStrike" dirty="0">
              <a:solidFill>
                <a:srgbClr val="DA291C"/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 and data resources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57379" y="1770613"/>
            <a:ext cx="3528729" cy="434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84885" y="1770615"/>
            <a:ext cx="4301223" cy="4052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600" dirty="0"/>
              <a:t>Substantial expertise is required to successfully implement any high quality impact evaluation</a:t>
            </a:r>
          </a:p>
          <a:p>
            <a:pPr lvl="1"/>
            <a:r>
              <a:rPr lang="en-US" sz="2600" dirty="0"/>
              <a:t>QEDs are more technically complex than random assignment to carry out </a:t>
            </a:r>
            <a:endParaRPr lang="en-US" sz="2200" dirty="0"/>
          </a:p>
          <a:p>
            <a:pPr lvl="1"/>
            <a:endParaRPr lang="en-US" sz="2600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90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 3: What Logistical Requirements Do I Need to Consider?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0614"/>
            <a:ext cx="3173329" cy="458573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Possible changes to program implementation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Time required to conduct evaluation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Technical expertise</a:t>
            </a:r>
            <a:endParaRPr lang="en-US" strike="sngStrik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rgbClr val="DA291C"/>
                </a:solidFill>
              </a:rPr>
              <a:t>IT and data resources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57379" y="1770613"/>
            <a:ext cx="3528729" cy="434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84885" y="1770615"/>
            <a:ext cx="4301223" cy="40526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600" dirty="0"/>
              <a:t>Identify sources of all needed measures, and assess data quality</a:t>
            </a:r>
          </a:p>
          <a:p>
            <a:pPr lvl="1"/>
            <a:r>
              <a:rPr lang="en-US" sz="2600" dirty="0"/>
              <a:t>QEDs: Require a richer set of background characteristics</a:t>
            </a:r>
          </a:p>
          <a:p>
            <a:pPr lvl="1"/>
            <a:r>
              <a:rPr lang="en-US" sz="2600" dirty="0"/>
              <a:t>Random assignment: Incorporate random assignment into RESEA selection algorithms</a:t>
            </a:r>
          </a:p>
          <a:p>
            <a:pPr lvl="1"/>
            <a:endParaRPr lang="en-US" sz="2200" dirty="0"/>
          </a:p>
          <a:p>
            <a:pPr lvl="1"/>
            <a:endParaRPr lang="en-US" sz="2600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873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for Your RESEA Evaluations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397511"/>
              </p:ext>
            </p:extLst>
          </p:nvPr>
        </p:nvGraphicFramePr>
        <p:xfrm>
          <a:off x="355374" y="1520825"/>
          <a:ext cx="84978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0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7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How to Answer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It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What really happens in our RESEA program?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Implementation and Process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Does our RESEA program improve outcomes?  </a:t>
                      </a:r>
                      <a:b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Would some alternative strategy yield even better outcomes?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Impact Study</a:t>
                      </a:r>
                    </a:p>
                    <a:p>
                      <a:pPr marL="342900" lvl="1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Randomized Trial (the leading design)</a:t>
                      </a:r>
                    </a:p>
                    <a:p>
                      <a:pPr marL="342900" lvl="1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Other designs</a:t>
                      </a:r>
                    </a:p>
                    <a:p>
                      <a:pPr marL="342900" lvl="1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2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How are we going to do this?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DOL and Abt are here to help!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914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Stay Tuned for more Evaluation Technical Assistance (</a:t>
            </a:r>
            <a:r>
              <a:rPr lang="en-US" dirty="0" err="1"/>
              <a:t>EvalTA</a:t>
            </a:r>
            <a:r>
              <a:rPr lang="en-US" dirty="0"/>
              <a:t>)!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for the RESEA webinar series schedule with more evaluation topics</a:t>
            </a:r>
          </a:p>
          <a:p>
            <a:r>
              <a:rPr lang="en-US" dirty="0"/>
              <a:t>Expect an RESEA-specific evaluation toolkit as well as a series of briefs</a:t>
            </a:r>
          </a:p>
          <a:p>
            <a:r>
              <a:rPr lang="en-US" dirty="0"/>
              <a:t>Ask for one-on-one customized </a:t>
            </a:r>
            <a:r>
              <a:rPr lang="en-US" dirty="0" err="1"/>
              <a:t>EvalTA</a:t>
            </a:r>
            <a:endParaRPr lang="en-US" dirty="0"/>
          </a:p>
          <a:p>
            <a:pPr lvl="1"/>
            <a:r>
              <a:rPr lang="en-US" dirty="0"/>
              <a:t>Walks you systematically through needed planning steps and provides feedback on ideas</a:t>
            </a:r>
          </a:p>
          <a:p>
            <a:pPr lvl="1"/>
            <a:r>
              <a:rPr lang="en-US" dirty="0"/>
              <a:t>Contact </a:t>
            </a:r>
            <a:r>
              <a:rPr lang="en-US" dirty="0">
                <a:hlinkClick r:id="rId3"/>
              </a:rPr>
              <a:t>RESEA@abtassoc.com</a:t>
            </a:r>
            <a:r>
              <a:rPr lang="en-US" dirty="0"/>
              <a:t> for more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369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7022-EE58-41E1-B703-623394C9E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B34450-107A-4130-B52C-44C08A0AD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Evaluation Details Do I Need for a Plan and How Long Will It Take?</a:t>
            </a:r>
          </a:p>
          <a:p>
            <a:pPr lvl="2"/>
            <a:r>
              <a:rPr lang="en-US" dirty="0"/>
              <a:t>Week of June 17-21, 2019</a:t>
            </a:r>
          </a:p>
          <a:p>
            <a:r>
              <a:rPr lang="en-US" dirty="0"/>
              <a:t>Procuring and Selecting an Independent Evaluator</a:t>
            </a:r>
          </a:p>
          <a:p>
            <a:pPr lvl="2"/>
            <a:r>
              <a:rPr lang="en-US" dirty="0"/>
              <a:t>Week of July 15-19, 2019</a:t>
            </a:r>
          </a:p>
          <a:p>
            <a:r>
              <a:rPr lang="en-US" dirty="0"/>
              <a:t>Using CLEAR – A Demonstration</a:t>
            </a:r>
          </a:p>
          <a:p>
            <a:pPr lvl="2"/>
            <a:r>
              <a:rPr lang="en-US" dirty="0"/>
              <a:t>Week of August 5-9, 2019</a:t>
            </a:r>
          </a:p>
        </p:txBody>
      </p:sp>
    </p:spTree>
    <p:extLst>
      <p:ext uri="{BB962C8B-B14F-4D97-AF65-F5344CB8AC3E}">
        <p14:creationId xmlns:p14="http://schemas.microsoft.com/office/powerpoint/2010/main" val="6326235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 S. DOL Guidance on RESEA and Evaluations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485296"/>
              </p:ext>
            </p:extLst>
          </p:nvPr>
        </p:nvGraphicFramePr>
        <p:xfrm>
          <a:off x="628650" y="1770063"/>
          <a:ext cx="7954963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94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Design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944748"/>
              </p:ext>
            </p:extLst>
          </p:nvPr>
        </p:nvGraphicFramePr>
        <p:xfrm>
          <a:off x="628650" y="1616149"/>
          <a:ext cx="7955280" cy="4588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213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825" y="1190625"/>
            <a:ext cx="3795032" cy="501767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2400"/>
              </a:spcBef>
            </a:pPr>
            <a:r>
              <a:rPr lang="en-US" dirty="0"/>
              <a:t>Larry Burns</a:t>
            </a:r>
          </a:p>
          <a:p>
            <a:pPr lvl="1"/>
            <a:r>
              <a:rPr lang="en-US" dirty="0"/>
              <a:t>Reemployment Coordinator</a:t>
            </a:r>
          </a:p>
          <a:p>
            <a:pPr lvl="2"/>
            <a:r>
              <a:rPr lang="en-US" dirty="0"/>
              <a:t>U.S. DOL – Office of Unemployment Insurance</a:t>
            </a:r>
          </a:p>
          <a:p>
            <a:pPr lvl="3">
              <a:spcBef>
                <a:spcPts val="600"/>
              </a:spcBef>
            </a:pPr>
            <a:r>
              <a:rPr lang="en-US" dirty="0"/>
              <a:t>Burns.Lawrence@dol.gov</a:t>
            </a:r>
          </a:p>
          <a:p>
            <a:pPr lvl="4"/>
            <a:r>
              <a:rPr lang="en-US" dirty="0"/>
              <a:t>202-693-3141</a:t>
            </a:r>
          </a:p>
          <a:p>
            <a:r>
              <a:rPr lang="en-US" sz="2000" dirty="0"/>
              <a:t>Megan Lizik</a:t>
            </a:r>
          </a:p>
          <a:p>
            <a:pPr lvl="2"/>
            <a:r>
              <a:rPr lang="en-US" b="0" i="1" dirty="0"/>
              <a:t>Senior Evaluation Specialist and Project Officer </a:t>
            </a:r>
          </a:p>
          <a:p>
            <a:pPr lvl="2"/>
            <a:r>
              <a:rPr lang="en-US" dirty="0"/>
              <a:t>U.S. DOL – Chief Evaluation Office</a:t>
            </a:r>
          </a:p>
          <a:p>
            <a:pPr lvl="3"/>
            <a:r>
              <a:rPr lang="en-US" dirty="0">
                <a:hlinkClick r:id="rId3"/>
              </a:rPr>
              <a:t>Lizik.Megan@dol.gov</a:t>
            </a:r>
            <a:endParaRPr lang="en-US" sz="1800" dirty="0"/>
          </a:p>
          <a:p>
            <a:r>
              <a:rPr lang="en-US" sz="2000" dirty="0"/>
              <a:t>Gloria Salas-Kos</a:t>
            </a:r>
          </a:p>
          <a:p>
            <a:pPr lvl="2"/>
            <a:r>
              <a:rPr lang="en-US" b="0" i="1" dirty="0"/>
              <a:t>Evaluation Technical Assistance Coordinator </a:t>
            </a:r>
          </a:p>
          <a:p>
            <a:pPr lvl="2"/>
            <a:r>
              <a:rPr lang="en-US" dirty="0"/>
              <a:t>U.S. DOL – Office of Policy Development and Research</a:t>
            </a:r>
          </a:p>
          <a:p>
            <a:pPr lvl="3"/>
            <a:r>
              <a:rPr lang="en-US" dirty="0">
                <a:hlinkClick r:id="rId4"/>
              </a:rPr>
              <a:t>Salas-Kos.Gloria@dol.gov</a:t>
            </a:r>
            <a:endParaRPr lang="en-US" sz="1800" dirty="0"/>
          </a:p>
          <a:p>
            <a:r>
              <a:rPr lang="en-US" sz="2000" dirty="0"/>
              <a:t>Andrew Clarkwest</a:t>
            </a:r>
          </a:p>
          <a:p>
            <a:pPr lvl="1"/>
            <a:r>
              <a:rPr lang="en-US" dirty="0"/>
              <a:t>Senior Associate</a:t>
            </a:r>
          </a:p>
          <a:p>
            <a:pPr lvl="2"/>
            <a:r>
              <a:rPr lang="en-US" dirty="0"/>
              <a:t>Abt Associates</a:t>
            </a:r>
          </a:p>
          <a:p>
            <a:pPr lvl="3"/>
            <a:r>
              <a:rPr lang="en-US" dirty="0"/>
              <a:t>Andrew_Clarkwest@abtassoc.com</a:t>
            </a:r>
          </a:p>
          <a:p>
            <a:pPr lvl="4"/>
            <a:r>
              <a:rPr lang="en-US" dirty="0"/>
              <a:t>301.347.5065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 txBox="1">
            <a:spLocks/>
          </p:cNvSpPr>
          <p:nvPr/>
        </p:nvSpPr>
        <p:spPr>
          <a:xfrm>
            <a:off x="943365" y="4161782"/>
            <a:ext cx="3443961" cy="2046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16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576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14400" indent="-27432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kern="1200" spc="50" baseline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dirty="0"/>
              <a:t>RESEA </a:t>
            </a:r>
            <a:r>
              <a:rPr lang="en-US" dirty="0" err="1"/>
              <a:t>EvalTA</a:t>
            </a:r>
            <a:r>
              <a:rPr lang="en-US" dirty="0"/>
              <a:t> Inbox</a:t>
            </a:r>
          </a:p>
          <a:p>
            <a:pPr lvl="3"/>
            <a:r>
              <a:rPr lang="en-US" dirty="0">
                <a:hlinkClick r:id="rId5"/>
              </a:rPr>
              <a:t>RESEA@abtassoc.com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sz="1800" dirty="0"/>
              <a:t>Tresa Kappil</a:t>
            </a:r>
          </a:p>
          <a:p>
            <a:pPr lvl="1"/>
            <a:r>
              <a:rPr lang="en-US" sz="1500" dirty="0"/>
              <a:t>Senior Analyst</a:t>
            </a:r>
          </a:p>
          <a:p>
            <a:pPr lvl="2"/>
            <a:r>
              <a:rPr lang="en-US" dirty="0" err="1"/>
              <a:t>Abt</a:t>
            </a:r>
            <a:r>
              <a:rPr lang="en-US" dirty="0"/>
              <a:t> Associates</a:t>
            </a:r>
          </a:p>
          <a:p>
            <a:pPr lvl="3">
              <a:spcBef>
                <a:spcPts val="600"/>
              </a:spcBef>
            </a:pPr>
            <a:r>
              <a:rPr lang="en-US" dirty="0"/>
              <a:t>Tresa_Kappil@abtassoc.com</a:t>
            </a:r>
          </a:p>
          <a:p>
            <a:pPr lvl="4"/>
            <a:r>
              <a:rPr lang="en-US" dirty="0"/>
              <a:t>301.347.5923</a:t>
            </a:r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Evaluations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895208"/>
              </p:ext>
            </p:extLst>
          </p:nvPr>
        </p:nvGraphicFramePr>
        <p:xfrm>
          <a:off x="628650" y="1770063"/>
          <a:ext cx="7954963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3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34" y="502095"/>
            <a:ext cx="8282764" cy="975831"/>
          </a:xfrm>
        </p:spPr>
        <p:txBody>
          <a:bodyPr/>
          <a:lstStyle/>
          <a:p>
            <a:r>
              <a:rPr lang="en-US" dirty="0"/>
              <a:t>Questions for Your RESEA Evaluations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693536"/>
              </p:ext>
            </p:extLst>
          </p:nvPr>
        </p:nvGraphicFramePr>
        <p:xfrm>
          <a:off x="344488" y="1632585"/>
          <a:ext cx="8497888" cy="409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0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7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How to Answer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What really happens in our RESEA</a:t>
                      </a:r>
                      <a:r>
                        <a:rPr lang="en-US" sz="2400" baseline="0" dirty="0"/>
                        <a:t> program</a:t>
                      </a:r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Implementation and</a:t>
                      </a:r>
                      <a:r>
                        <a:rPr lang="en-US" sz="2400" baseline="0" dirty="0"/>
                        <a:t> Process Study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Does our RESEA</a:t>
                      </a:r>
                      <a:r>
                        <a:rPr lang="en-US" sz="2400" baseline="0" dirty="0"/>
                        <a:t> program </a:t>
                      </a:r>
                      <a:r>
                        <a:rPr lang="en-US" sz="2400" dirty="0"/>
                        <a:t>improve outcomes? 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Would an alternative</a:t>
                      </a:r>
                      <a:r>
                        <a:rPr lang="en-US" sz="2400" baseline="0" dirty="0"/>
                        <a:t> strategy yield even better outcomes?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Impact</a:t>
                      </a:r>
                      <a:r>
                        <a:rPr lang="en-US" sz="2400" baseline="0" dirty="0"/>
                        <a:t> Study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1" u="sng" baseline="0" dirty="0"/>
                        <a:t>Strongest Approach: </a:t>
                      </a:r>
                      <a:r>
                        <a:rPr lang="en-US" sz="2400" baseline="0" dirty="0"/>
                        <a:t>Random assignment</a:t>
                      </a:r>
                    </a:p>
                    <a:p>
                      <a:pPr marL="800100" lvl="1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/>
                        <a:t>Quasi-experimental designs (QEDs)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How are</a:t>
                      </a:r>
                      <a:r>
                        <a:rPr lang="en-US" sz="2400" baseline="0" dirty="0"/>
                        <a:t> we going to do this?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DOL and Abt are here to help!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88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Andrew Clarkwest</a:t>
            </a:r>
          </a:p>
          <a:p>
            <a:pPr lvl="1"/>
            <a:r>
              <a:rPr lang="en-US" dirty="0"/>
              <a:t>Senior Associate</a:t>
            </a:r>
          </a:p>
          <a:p>
            <a:pPr lvl="2"/>
            <a:r>
              <a:rPr lang="en-US" dirty="0"/>
              <a:t>Abt Associates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" b="2429"/>
          <a:stretch>
            <a:fillRect/>
          </a:stretch>
        </p:blipFill>
        <p:spPr/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Tresa Kappil</a:t>
            </a:r>
          </a:p>
          <a:p>
            <a:pPr lvl="1"/>
            <a:r>
              <a:rPr lang="en-US" dirty="0"/>
              <a:t>Senior Analyst</a:t>
            </a:r>
          </a:p>
          <a:p>
            <a:pPr lvl="2"/>
            <a:r>
              <a:rPr lang="en-US" dirty="0"/>
              <a:t>Abt Associates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5" r="211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 - &amp;quot;Which Evaluation Designs Are Right for Your State?&amp;quot;&quot;/&gt;&lt;property id=&quot;20307&quot; value=&quot;287&quot;/&gt;&lt;/object&gt;&lt;object type=&quot;3&quot; unique_id=&quot;10007&quot;&gt;&lt;property id=&quot;20148&quot; value=&quot;5&quot;/&gt;&lt;property id=&quot;20300&quot; value=&quot;Slide 9&quot;/&gt;&lt;property id=&quot;20307&quot; value=&quot;274&quot;/&gt;&lt;/object&gt;&lt;object type=&quot;3&quot; unique_id=&quot;10009&quot;&gt;&lt;property id=&quot;20148&quot; value=&quot;5&quot;/&gt;&lt;property id=&quot;20300&quot; value=&quot;Slide 1&quot;/&gt;&lt;property id=&quot;20307&quot; value=&quot;272&quot;/&gt;&lt;/object&gt;&lt;object type=&quot;3&quot; unique_id=&quot;10019&quot;&gt;&lt;property id=&quot;20148&quot; value=&quot;5&quot;/&gt;&lt;property id=&quot;20300&quot; value=&quot;Slide 58&quot;/&gt;&lt;property id=&quot;20307&quot; value=&quot;277&quot;/&gt;&lt;/object&gt;&lt;object type=&quot;3&quot; unique_id=&quot;10022&quot;&gt;&lt;property id=&quot;20148&quot; value=&quot;5&quot;/&gt;&lt;property id=&quot;20300&quot; value=&quot;Slide 60&quot;/&gt;&lt;property id=&quot;20307&quot; value=&quot;281&quot;/&gt;&lt;/object&gt;&lt;object type=&quot;3&quot; unique_id=&quot;10023&quot;&gt;&lt;property id=&quot;20148&quot; value=&quot;5&quot;/&gt;&lt;property id=&quot;20300&quot; value=&quot;Slide 61&quot;/&gt;&lt;property id=&quot;20307&quot; value=&quot;275&quot;/&gt;&lt;/object&gt;&lt;object type=&quot;3&quot; unique_id=&quot;10024&quot;&gt;&lt;property id=&quot;20148&quot; value=&quot;5&quot;/&gt;&lt;property id=&quot;20300&quot; value=&quot;Slide 62&quot;/&gt;&lt;property id=&quot;20307&quot; value=&quot;282&quot;/&gt;&lt;/object&gt;&lt;object type=&quot;3&quot; unique_id=&quot;10049&quot;&gt;&lt;property id=&quot;20148&quot; value=&quot;5&quot;/&gt;&lt;property id=&quot;20300&quot; value=&quot;Slide 3&quot;/&gt;&lt;property id=&quot;20307&quot; value=&quot;327&quot;/&gt;&lt;/object&gt;&lt;object type=&quot;3&quot; unique_id=&quot;10050&quot;&gt;&lt;property id=&quot;20148&quot; value=&quot;5&quot;/&gt;&lt;property id=&quot;20300&quot; value=&quot;Slide 4 - &amp;quot;Evaluating RESEA: How Does it Help My State and Where Do We Start?&amp;quot;&quot;/&gt;&lt;property id=&quot;20307&quot; value=&quot;382&quot;/&gt;&lt;/object&gt;&lt;object type=&quot;3&quot; unique_id=&quot;10051&quot;&gt;&lt;property id=&quot;20148&quot; value=&quot;5&quot;/&gt;&lt;property id=&quot;20300&quot; value=&quot;Slide 5&quot;/&gt;&lt;property id=&quot;20307&quot; value=&quot;351&quot;/&gt;&lt;/object&gt;&lt;object type=&quot;3&quot; unique_id=&quot;10052&quot;&gt;&lt;property id=&quot;20148&quot; value=&quot;5&quot;/&gt;&lt;property id=&quot;20300&quot; value=&quot;Slide 6 - &amp;quot;Evaluation Design&amp;quot;&quot;/&gt;&lt;property id=&quot;20307&quot; value=&quot;319&quot;/&gt;&lt;/object&gt;&lt;object type=&quot;3&quot; unique_id=&quot;10053&quot;&gt;&lt;property id=&quot;20148&quot; value=&quot;5&quot;/&gt;&lt;property id=&quot;20300&quot; value=&quot;Slide 7 - &amp;quot;Different Types of Evaluations&amp;quot;&quot;/&gt;&lt;property id=&quot;20307&quot; value=&quot;352&quot;/&gt;&lt;/object&gt;&lt;object type=&quot;3&quot; unique_id=&quot;10054&quot;&gt;&lt;property id=&quot;20148&quot; value=&quot;5&quot;/&gt;&lt;property id=&quot;20300&quot; value=&quot;Slide 8 - &amp;quot;Questions for Your RESEA Evaluations&amp;quot;&quot;/&gt;&lt;property id=&quot;20307&quot; value=&quot;289&quot;/&gt;&lt;/object&gt;&lt;object type=&quot;3&quot; unique_id=&quot;10055&quot;&gt;&lt;property id=&quot;20148&quot; value=&quot;5&quot;/&gt;&lt;property id=&quot;20300&quot; value=&quot;Slide 10 - &amp;quot; Questions for Your RESEA Evaluations&amp;quot;&quot;/&gt;&lt;property id=&quot;20307&quot; value=&quot;314&quot;/&gt;&lt;/object&gt;&lt;object type=&quot;3&quot; unique_id=&quot;10056&quot;&gt;&lt;property id=&quot;20148&quot; value=&quot;5&quot;/&gt;&lt;property id=&quot;20300&quot; value=&quot;Slide 11 - &amp;quot;What are Implementation and Process Evaluations?&amp;quot;&quot;/&gt;&lt;property id=&quot;20307&quot; value=&quot;315&quot;/&gt;&lt;/object&gt;&lt;object type=&quot;3&quot; unique_id=&quot;10057&quot;&gt;&lt;property id=&quot;20148&quot; value=&quot;5&quot;/&gt;&lt;property id=&quot;20300&quot; value=&quot;Slide 12 - &amp;quot;Implementation and Process Studies Can...&amp;quot;&quot;/&gt;&lt;property id=&quot;20307&quot; value=&quot;336&quot;/&gt;&lt;/object&gt;&lt;object type=&quot;3&quot; unique_id=&quot;10058&quot;&gt;&lt;property id=&quot;20148&quot; value=&quot;5&quot;/&gt;&lt;property id=&quot;20300&quot; value=&quot;Slide 13 - &amp;quot;What do Implementation and Process Studies involve?&amp;quot;&quot;/&gt;&lt;property id=&quot;20307&quot; value=&quot;334&quot;/&gt;&lt;/object&gt;&lt;object type=&quot;3&quot; unique_id=&quot;10059&quot;&gt;&lt;property id=&quot;20148&quot; value=&quot;5&quot;/&gt;&lt;property id=&quot;20300&quot; value=&quot;Slide 14 - &amp;quot;Implementation and Process Study Limitations &amp;quot;&quot;/&gt;&lt;property id=&quot;20307&quot; value=&quot;337&quot;/&gt;&lt;/object&gt;&lt;object type=&quot;3&quot; unique_id=&quot;10060&quot;&gt;&lt;property id=&quot;20148&quot; value=&quot;5&quot;/&gt;&lt;property id=&quot;20300&quot; value=&quot;Slide 15 - &amp;quot;Questions for Your RESEA Evaluations&amp;quot;&quot;/&gt;&lt;property id=&quot;20307&quot; value=&quot;290&quot;/&gt;&lt;/object&gt;&lt;object type=&quot;3&quot; unique_id=&quot;10061&quot;&gt;&lt;property id=&quot;20148&quot; value=&quot;5&quot;/&gt;&lt;property id=&quot;20300&quot; value=&quot;Slide 16 - &amp;quot;Questions about Impact Design&amp;quot;&quot;/&gt;&lt;property id=&quot;20307&quot; value=&quot;291&quot;/&gt;&lt;/object&gt;&lt;object type=&quot;3&quot; unique_id=&quot;10062&quot;&gt;&lt;property id=&quot;20148&quot; value=&quot;5&quot;/&gt;&lt;property id=&quot;20300&quot; value=&quot;Slide 17 - &amp;quot;Questions about Impact Design&amp;quot;&quot;/&gt;&lt;property id=&quot;20307&quot; value=&quot;354&quot;/&gt;&lt;/object&gt;&lt;object type=&quot;3&quot; unique_id=&quot;10063&quot;&gt;&lt;property id=&quot;20148&quot; value=&quot;5&quot;/&gt;&lt;property id=&quot;20300&quot; value=&quot;Slide 18 - &amp;quot;What is “Impact”?&amp;quot;&quot;/&gt;&lt;property id=&quot;20307&quot; value=&quot;338&quot;/&gt;&lt;/object&gt;&lt;object type=&quot;3&quot; unique_id=&quot;10064&quot;&gt;&lt;property id=&quot;20148&quot; value=&quot;5&quot;/&gt;&lt;property id=&quot;20300&quot; value=&quot;Slide 19 - &amp;quot;What is “Impact”?&amp;quot;&quot;/&gt;&lt;property id=&quot;20307&quot; value=&quot;342&quot;/&gt;&lt;/object&gt;&lt;object type=&quot;3&quot; unique_id=&quot;10065&quot;&gt;&lt;property id=&quot;20148&quot; value=&quot;5&quot;/&gt;&lt;property id=&quot;20300&quot; value=&quot;Slide 20 - &amp;quot;What is “Impact”?&amp;quot;&quot;/&gt;&lt;property id=&quot;20307&quot; value=&quot;339&quot;/&gt;&lt;/object&gt;&lt;object type=&quot;3&quot; unique_id=&quot;10066&quot;&gt;&lt;property id=&quot;20148&quot; value=&quot;5&quot;/&gt;&lt;property id=&quot;20300&quot; value=&quot;Slide 21 - &amp;quot;Three Types of Impact Research Questions&amp;quot;&quot;/&gt;&lt;property id=&quot;20307&quot; value=&quot;328&quot;/&gt;&lt;/object&gt;&lt;object type=&quot;3&quot; unique_id=&quot;10067&quot;&gt;&lt;property id=&quot;20148&quot; value=&quot;5&quot;/&gt;&lt;property id=&quot;20300&quot; value=&quot;Slide 22 - &amp;quot;Three Types of Impact Research Questions&amp;quot;&quot;/&gt;&lt;property id=&quot;20307&quot; value=&quot;329&quot;/&gt;&lt;/object&gt;&lt;object type=&quot;3&quot; unique_id=&quot;10068&quot;&gt;&lt;property id=&quot;20148&quot; value=&quot;5&quot;/&gt;&lt;property id=&quot;20300&quot; value=&quot;Slide 23 - &amp;quot;Three Types of Impact Research Questions&amp;quot;&quot;/&gt;&lt;property id=&quot;20307&quot; value=&quot;340&quot;/&gt;&lt;/object&gt;&lt;object type=&quot;3&quot; unique_id=&quot;10069&quot;&gt;&lt;property id=&quot;20148&quot; value=&quot;5&quot;/&gt;&lt;property id=&quot;20300&quot; value=&quot;Slide 24 - &amp;quot;Three Types of Impact Research Questions&amp;quot;&quot;/&gt;&lt;property id=&quot;20307&quot; value=&quot;341&quot;/&gt;&lt;/object&gt;&lt;object type=&quot;3&quot; unique_id=&quot;10070&quot;&gt;&lt;property id=&quot;20148&quot; value=&quot;5&quot;/&gt;&lt;property id=&quot;20300&quot; value=&quot;Slide 25 - &amp;quot;How is Impact Different from Outcome?&amp;quot;&quot;/&gt;&lt;property id=&quot;20307&quot; value=&quot;347&quot;/&gt;&lt;/object&gt;&lt;object type=&quot;3&quot; unique_id=&quot;10071&quot;&gt;&lt;property id=&quot;20148&quot; value=&quot;5&quot;/&gt;&lt;property id=&quot;20300&quot; value=&quot;Slide 26 - &amp;quot;How is Impact Different from Outcome?&amp;quot;&quot;/&gt;&lt;property id=&quot;20307&quot; value=&quot;356&quot;/&gt;&lt;/object&gt;&lt;object type=&quot;3&quot; unique_id=&quot;10072&quot;&gt;&lt;property id=&quot;20148&quot; value=&quot;5&quot;/&gt;&lt;property id=&quot;20300&quot; value=&quot;Slide 27 - &amp;quot;How is Impact Different from Outcome?&amp;quot;&quot;/&gt;&lt;property id=&quot;20307&quot; value=&quot;357&quot;/&gt;&lt;/object&gt;&lt;object type=&quot;3&quot; unique_id=&quot;10073&quot;&gt;&lt;property id=&quot;20148&quot; value=&quot;5&quot;/&gt;&lt;property id=&quot;20300&quot; value=&quot;Slide 28 - &amp;quot;Questions about Impact Design&amp;quot;&quot;/&gt;&lt;property id=&quot;20307&quot; value=&quot;358&quot;/&gt;&lt;/object&gt;&lt;object type=&quot;3&quot; unique_id=&quot;10074&quot;&gt;&lt;property id=&quot;20148&quot; value=&quot;5&quot;/&gt;&lt;property id=&quot;20300&quot; value=&quot;Slide 29 - &amp;quot;Questions about Impact Design&amp;quot;&quot;/&gt;&lt;property id=&quot;20307&quot; value=&quot;359&quot;/&gt;&lt;/object&gt;&lt;object type=&quot;3&quot; unique_id=&quot;10075&quot;&gt;&lt;property id=&quot;20148&quot; value=&quot;5&quot;/&gt;&lt;property id=&quot;20300&quot; value=&quot;Slide 30 - &amp;quot;Can the Design Give Me Valid Results?&amp;quot;&quot;/&gt;&lt;property id=&quot;20307&quot; value=&quot;297&quot;/&gt;&lt;/object&gt;&lt;object type=&quot;3&quot; unique_id=&quot;10076&quot;&gt;&lt;property id=&quot;20148&quot; value=&quot;5&quot;/&gt;&lt;property id=&quot;20300&quot; value=&quot;Slide 31 - &amp;quot;Consideration 1: Is the Counterfactual Credible?&amp;quot;&quot;/&gt;&lt;property id=&quot;20307&quot; value=&quot;300&quot;/&gt;&lt;/object&gt;&lt;object type=&quot;3&quot; unique_id=&quot;10077&quot;&gt;&lt;property id=&quot;20148&quot; value=&quot;5&quot;/&gt;&lt;property id=&quot;20300&quot; value=&quot;Slide 32 - &amp;quot;Is the Counterfactual Credible? An example&amp;quot;&quot;/&gt;&lt;property id=&quot;20307&quot; value=&quot;384&quot;/&gt;&lt;/object&gt;&lt;object type=&quot;3&quot; unique_id=&quot;10078&quot;&gt;&lt;property id=&quot;20148&quot; value=&quot;5&quot;/&gt;&lt;property id=&quot;20300&quot; value=&quot;Slide 33 - &amp;quot;Is the Counterfactual Credible?  An Example&amp;quot;&quot;/&gt;&lt;property id=&quot;20307&quot; value=&quot;361&quot;/&gt;&lt;/object&gt;&lt;object type=&quot;3&quot; unique_id=&quot;10079&quot;&gt;&lt;property id=&quot;20148&quot; value=&quot;5&quot;/&gt;&lt;property id=&quot;20300&quot; value=&quot;Slide 34 - &amp;quot;Is the Counterfactual Credible?  An Example&amp;quot;&quot;/&gt;&lt;property id=&quot;20307&quot; value=&quot;381&quot;/&gt;&lt;/object&gt;&lt;object type=&quot;3&quot; unique_id=&quot;10080&quot;&gt;&lt;property id=&quot;20148&quot; value=&quot;5&quot;/&gt;&lt;property id=&quot;20300&quot; value=&quot;Slide 35 - &amp;quot;Is the Counterfactual Credible?  An Example&amp;quot;&quot;/&gt;&lt;property id=&quot;20307&quot; value=&quot;378&quot;/&gt;&lt;/object&gt;&lt;object type=&quot;3&quot; unique_id=&quot;10081&quot;&gt;&lt;property id=&quot;20148&quot; value=&quot;5&quot;/&gt;&lt;property id=&quot;20300&quot; value=&quot;Slide 36 - &amp;quot;Is the Counterfactual Credible? An example&amp;quot;&quot;/&gt;&lt;property id=&quot;20307&quot; value=&quot;385&quot;/&gt;&lt;/object&gt;&lt;object type=&quot;3&quot; unique_id=&quot;10082&quot;&gt;&lt;property id=&quot;20148&quot; value=&quot;5&quot;/&gt;&lt;property id=&quot;20300&quot; value=&quot;Slide 37 - &amp;quot;Consideration 1: Is the Counterfactual Credible? CLEAR&amp;quot;&quot;/&gt;&lt;property id=&quot;20307&quot; value=&quot;343&quot;/&gt;&lt;/object&gt;&lt;object type=&quot;3&quot; unique_id=&quot;10083&quot;&gt;&lt;property id=&quot;20148&quot; value=&quot;5&quot;/&gt;&lt;property id=&quot;20300&quot; value=&quot;Slide 38 - &amp;quot;How Random Assignment Creates  a Strong Counterfactual&amp;quot;&quot;/&gt;&lt;property id=&quot;20307&quot; value=&quot;304&quot;/&gt;&lt;/object&gt;&lt;object type=&quot;3&quot; unique_id=&quot;10084&quot;&gt;&lt;property id=&quot;20148&quot; value=&quot;5&quot;/&gt;&lt;property id=&quot;20300&quot; value=&quot;Slide 39 - &amp;quot;How Random Assignment Creates  a Strong Counterfactual&amp;quot;&quot;/&gt;&lt;property id=&quot;20307&quot; value=&quot;345&quot;/&gt;&lt;/object&gt;&lt;object type=&quot;3&quot; unique_id=&quot;10085&quot;&gt;&lt;property id=&quot;20148&quot; value=&quot;5&quot;/&gt;&lt;property id=&quot;20300&quot; value=&quot;Slide 40 - &amp;quot;How Random Assignment Creates  a Strong Counterfactual&amp;quot;&quot;/&gt;&lt;property id=&quot;20307&quot; value=&quot;344&quot;/&gt;&lt;/object&gt;&lt;object type=&quot;3&quot; unique_id=&quot;10086&quot;&gt;&lt;property id=&quot;20148&quot; value=&quot;5&quot;/&gt;&lt;property id=&quot;20300&quot; value=&quot;Slide 41 - &amp;quot;Question and Strategies  for Your RESEA Evaluation - QEDs&amp;quot;&quot;/&gt;&lt;property id=&quot;20307&quot; value=&quot;377&quot;/&gt;&lt;/object&gt;&lt;object type=&quot;3&quot; unique_id=&quot;10087&quot;&gt;&lt;property id=&quot;20148&quot; value=&quot;5&quot;/&gt;&lt;property id=&quot;20300&quot; value=&quot;Slide 42 - &amp;quot;Other Approaches to Estimating the Counterfactual -- Matching&amp;quot;&quot;/&gt;&lt;property id=&quot;20307&quot; value=&quot;311&quot;/&gt;&lt;/object&gt;&lt;object type=&quot;3&quot; unique_id=&quot;10088&quot;&gt;&lt;property id=&quot;20148&quot; value=&quot;5&quot;/&gt;&lt;property id=&quot;20300&quot; value=&quot;Slide 43 - &amp;quot;Other Approaches to Estimating the Counterfactual -- Matching&amp;quot;&quot;/&gt;&lt;property id=&quot;20307&quot; value=&quot;364&quot;/&gt;&lt;/object&gt;&lt;object type=&quot;3&quot; unique_id=&quot;10089&quot;&gt;&lt;property id=&quot;20148&quot; value=&quot;5&quot;/&gt;&lt;property id=&quot;20300&quot; value=&quot;Slide 44 - &amp;quot;Other Approaches to Estimating the Counterfactual -- Matching&amp;quot;&quot;/&gt;&lt;property id=&quot;20307&quot; value=&quot;365&quot;/&gt;&lt;/object&gt;&lt;object type=&quot;3&quot; unique_id=&quot;10090&quot;&gt;&lt;property id=&quot;20148&quot; value=&quot;5&quot;/&gt;&lt;property id=&quot;20300&quot; value=&quot;Slide 45 - &amp;quot;Other Approaches to Estimating the Counterfactual – Matching&amp;quot;&quot;/&gt;&lt;property id=&quot;20307&quot; value=&quot;367&quot;/&gt;&lt;/object&gt;&lt;object type=&quot;3&quot; unique_id=&quot;10091&quot;&gt;&lt;property id=&quot;20148&quot; value=&quot;5&quot;/&gt;&lt;property id=&quot;20300&quot; value=&quot;Slide 46 - &amp;quot;Questions about Impact Design&amp;quot;&quot;/&gt;&lt;property id=&quot;20307&quot; value=&quot;379&quot;/&gt;&lt;/object&gt;&lt;object type=&quot;3&quot; unique_id=&quot;10092&quot;&gt;&lt;property id=&quot;20148&quot; value=&quot;5&quot;/&gt;&lt;property id=&quot;20300&quot; value=&quot;Slide 47 - &amp;quot;Consideration 2: How Many Claimants Need to Be in the Study? &amp;quot;&quot;/&gt;&lt;property id=&quot;20307&quot; value=&quot;320&quot;/&gt;&lt;/object&gt;&lt;object type=&quot;3&quot; unique_id=&quot;10093&quot;&gt;&lt;property id=&quot;20148&quot; value=&quot;5&quot;/&gt;&lt;property id=&quot;20300&quot; value=&quot;Slide 48 - &amp;quot;Consideration 2: How Many Claimants Need to Be in the Study? &amp;quot;&quot;/&gt;&lt;property id=&quot;20307&quot; value=&quot;369&quot;/&gt;&lt;/object&gt;&lt;object type=&quot;3&quot; unique_id=&quot;10094&quot;&gt;&lt;property id=&quot;20148&quot; value=&quot;5&quot;/&gt;&lt;property id=&quot;20300&quot; value=&quot;Slide 49 - &amp;quot;Consideration 2: How Many Claimants Need to Be in the Study? &amp;quot;&quot;/&gt;&lt;property id=&quot;20307&quot; value=&quot;321&quot;/&gt;&lt;/object&gt;&lt;object type=&quot;3&quot; unique_id=&quot;10095&quot;&gt;&lt;property id=&quot;20148&quot; value=&quot;5&quot;/&gt;&lt;property id=&quot;20300&quot; value=&quot;Slide 50 - &amp;quot;Questions about Impact Design&amp;quot;&quot;/&gt;&lt;property id=&quot;20307&quot; value=&quot;380&quot;/&gt;&lt;/object&gt;&lt;object type=&quot;3&quot; unique_id=&quot;10096&quot;&gt;&lt;property id=&quot;20148&quot; value=&quot;5&quot;/&gt;&lt;property id=&quot;20300&quot; value=&quot;Slide 51 - &amp;quot;Consideration 3: What Logistical Requirements Do I Need to Consider?&amp;quot;&quot;/&gt;&lt;property id=&quot;20307&quot; value=&quot;371&quot;/&gt;&lt;/object&gt;&lt;object type=&quot;3&quot; unique_id=&quot;10097&quot;&gt;&lt;property id=&quot;20148&quot; value=&quot;5&quot;/&gt;&lt;property id=&quot;20300&quot; value=&quot;Slide 52 - &amp;quot;Consideration 3: What Logistical Requirements Do I Need to Consider?&amp;quot;&quot;/&gt;&lt;property id=&quot;20307&quot; value=&quot;373&quot;/&gt;&lt;/object&gt;&lt;object type=&quot;3&quot; unique_id=&quot;10098&quot;&gt;&lt;property id=&quot;20148&quot; value=&quot;5&quot;/&gt;&lt;property id=&quot;20300&quot; value=&quot;Slide 53 - &amp;quot;Consideration 3: What Logistical Requirements Do I Need to Consider?&amp;quot;&quot;/&gt;&lt;property id=&quot;20307&quot; value=&quot;372&quot;/&gt;&lt;/object&gt;&lt;object type=&quot;3&quot; unique_id=&quot;10099&quot;&gt;&lt;property id=&quot;20148&quot; value=&quot;5&quot;/&gt;&lt;property id=&quot;20300&quot; value=&quot;Slide 54 - &amp;quot;Consideration 3: What Logistical Requirements Do I Need to Consider?&amp;quot;&quot;/&gt;&lt;property id=&quot;20307&quot; value=&quot;374&quot;/&gt;&lt;/object&gt;&lt;object type=&quot;3&quot; unique_id=&quot;10100&quot;&gt;&lt;property id=&quot;20148&quot; value=&quot;5&quot;/&gt;&lt;property id=&quot;20300&quot; value=&quot;Slide 55 - &amp;quot;Consideration 3: What Logistical Requirements Do I Need to Consider?&amp;quot;&quot;/&gt;&lt;property id=&quot;20307&quot; value=&quot;375&quot;/&gt;&lt;/object&gt;&lt;object type=&quot;3&quot; unique_id=&quot;10101&quot;&gt;&lt;property id=&quot;20148&quot; value=&quot;5&quot;/&gt;&lt;property id=&quot;20300&quot; value=&quot;Slide 56 - &amp;quot;Question for Your RESEA Evaluations&amp;quot;&quot;/&gt;&lt;property id=&quot;20307&quot; value=&quot;316&quot;/&gt;&lt;/object&gt;&lt;object type=&quot;3&quot; unique_id=&quot;10102&quot;&gt;&lt;property id=&quot;20148&quot; value=&quot;5&quot;/&gt;&lt;property id=&quot;20300&quot; value=&quot;Slide 57 - &amp;quot;Stay Tuned for more Evaluation Technical Assistance (EvalTA)!&amp;quot;&quot;/&gt;&lt;property id=&quot;20307&quot; value=&quot;376&quot;/&gt;&lt;/object&gt;&lt;object type=&quot;3&quot; unique_id=&quot;10103&quot;&gt;&lt;property id=&quot;20148&quot; value=&quot;5&quot;/&gt;&lt;property id=&quot;20300&quot; value=&quot;Slide 59 - &amp;quot;U. S. DOL Guidance on RESEA and Evaluations&amp;quot;&quot;/&gt;&lt;property id=&quot;20307&quot; value=&quot;383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10715</TotalTime>
  <Words>2987</Words>
  <Application>Microsoft Office PowerPoint</Application>
  <PresentationFormat>On-screen Show (4:3)</PresentationFormat>
  <Paragraphs>574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PowerPoint Presentation</vt:lpstr>
      <vt:lpstr>Which Evaluation Designs Are Right for Your State?</vt:lpstr>
      <vt:lpstr>PowerPoint Presentation</vt:lpstr>
      <vt:lpstr>Evaluating RESEA: How Does it Help My State and Where Do We Start?</vt:lpstr>
      <vt:lpstr>PowerPoint Presentation</vt:lpstr>
      <vt:lpstr>Evaluation Design</vt:lpstr>
      <vt:lpstr>Different Types of Evaluations</vt:lpstr>
      <vt:lpstr>Questions for Your RESEA Evaluations</vt:lpstr>
      <vt:lpstr>PowerPoint Presentation</vt:lpstr>
      <vt:lpstr> Questions for Your RESEA Evaluations</vt:lpstr>
      <vt:lpstr>What are Implementation and Process Evaluations?</vt:lpstr>
      <vt:lpstr>Implementation and Process Studies Can...</vt:lpstr>
      <vt:lpstr>What do Implementation and Process Studies involve?</vt:lpstr>
      <vt:lpstr>Implementation and Process Study Limitations </vt:lpstr>
      <vt:lpstr>Questions for Your RESEA Evaluations</vt:lpstr>
      <vt:lpstr>Questions about Impact Design</vt:lpstr>
      <vt:lpstr>Questions about Impact Design</vt:lpstr>
      <vt:lpstr>What is “Impact”?</vt:lpstr>
      <vt:lpstr>What is “Impact”?</vt:lpstr>
      <vt:lpstr>What is “Impact”?</vt:lpstr>
      <vt:lpstr>Three Types of Impact Research Questions</vt:lpstr>
      <vt:lpstr>Three Types of Impact Research Questions</vt:lpstr>
      <vt:lpstr>Three Types of Impact Research Questions</vt:lpstr>
      <vt:lpstr>Three Types of Impact Research Questions</vt:lpstr>
      <vt:lpstr>How is Impact Different from Outcome?</vt:lpstr>
      <vt:lpstr>How is Impact Different from Outcome?</vt:lpstr>
      <vt:lpstr>How is Impact Different from Outcome?</vt:lpstr>
      <vt:lpstr>Questions about Impact Design</vt:lpstr>
      <vt:lpstr>Questions about Impact Design</vt:lpstr>
      <vt:lpstr>Can the Design Give Me Valid Results?</vt:lpstr>
      <vt:lpstr>Consideration 1: Is the Counterfactual Credible?</vt:lpstr>
      <vt:lpstr>Is the Counterfactual Credible? An example</vt:lpstr>
      <vt:lpstr>Is the Counterfactual Credible?  An Example</vt:lpstr>
      <vt:lpstr>Is the Counterfactual Credible?  An Example</vt:lpstr>
      <vt:lpstr>Is the Counterfactual Credible?  An Example</vt:lpstr>
      <vt:lpstr>Is the Counterfactual Credible? An example</vt:lpstr>
      <vt:lpstr>Consideration 1: Is the Counterfactual Credible? CLEAR</vt:lpstr>
      <vt:lpstr>How Random Assignment Creates  a Strong Counterfactual</vt:lpstr>
      <vt:lpstr>How Random Assignment Creates  a Strong Counterfactual</vt:lpstr>
      <vt:lpstr>How Random Assignment Creates  a Strong Counterfactual</vt:lpstr>
      <vt:lpstr>Question and Strategies  for Your RESEA Evaluation - QEDs</vt:lpstr>
      <vt:lpstr>Other Approaches to Estimating the Counterfactual -- Matching</vt:lpstr>
      <vt:lpstr>Other Approaches to Estimating the Counterfactual -- Matching</vt:lpstr>
      <vt:lpstr>Other Approaches to Estimating the Counterfactual -- Matching</vt:lpstr>
      <vt:lpstr>Other Approaches to Estimating the Counterfactual – Matching</vt:lpstr>
      <vt:lpstr>Questions about Impact Design</vt:lpstr>
      <vt:lpstr>Consideration 2: How Many Claimants Need to Be in the Study? </vt:lpstr>
      <vt:lpstr>Consideration 2: How Many Claimants Need to Be in the Study? </vt:lpstr>
      <vt:lpstr>Consideration 2: How Many Claimants Need to Be in the Study? </vt:lpstr>
      <vt:lpstr>Questions about Impact Design</vt:lpstr>
      <vt:lpstr>Consideration 3: What Logistical Requirements Do I Need to Consider?</vt:lpstr>
      <vt:lpstr>Consideration 3: What Logistical Requirements Do I Need to Consider?</vt:lpstr>
      <vt:lpstr>Consideration 3: What Logistical Requirements Do I Need to Consider?</vt:lpstr>
      <vt:lpstr>Consideration 3: What Logistical Requirements Do I Need to Consider?</vt:lpstr>
      <vt:lpstr>Consideration 3: What Logistical Requirements Do I Need to Consider?</vt:lpstr>
      <vt:lpstr>Question for Your RESEA Evaluations</vt:lpstr>
      <vt:lpstr>Stay Tuned for more Evaluation Technical Assistance (EvalTA)!</vt:lpstr>
      <vt:lpstr>PowerPoint Presentation</vt:lpstr>
      <vt:lpstr>U. S. DOL Guidance on RESEA and Evaluations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Grace McCall</cp:lastModifiedBy>
  <cp:revision>438</cp:revision>
  <cp:lastPrinted>2019-05-22T13:51:47Z</cp:lastPrinted>
  <dcterms:created xsi:type="dcterms:W3CDTF">2017-06-21T17:13:53Z</dcterms:created>
  <dcterms:modified xsi:type="dcterms:W3CDTF">2019-05-22T15:51:59Z</dcterms:modified>
</cp:coreProperties>
</file>