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4"/>
  </p:notesMasterIdLst>
  <p:handoutMasterIdLst>
    <p:handoutMasterId r:id="rId5"/>
  </p:handoutMasterIdLst>
  <p:sldIdLst>
    <p:sldId id="265" r:id="rId3"/>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74130" autoAdjust="0"/>
  </p:normalViewPr>
  <p:slideViewPr>
    <p:cSldViewPr snapToGrid="0">
      <p:cViewPr varScale="1">
        <p:scale>
          <a:sx n="72" d="100"/>
          <a:sy n="72" d="100"/>
        </p:scale>
        <p:origin x="922"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6/3/2019</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6/3/2019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MemberDirectory/MemberDetails?uid=98130"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5" Type="http://schemas.openxmlformats.org/officeDocument/2006/relationships/hyperlink" Target="https://vimeo.com/339374909" TargetMode="External"/><Relationship Id="rId4" Type="http://schemas.openxmlformats.org/officeDocument/2006/relationships/hyperlink" Target="https://www.workforcegps.org/MemberDirectory/MemberDetails?uid=1629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318284"/>
            <a:ext cx="5200164" cy="1467478"/>
          </a:xfrm>
        </p:spPr>
        <p:txBody>
          <a:bodyPr>
            <a:normAutofit fontScale="90000"/>
          </a:bodyPr>
          <a:lstStyle/>
          <a:p>
            <a:r>
              <a:rPr lang="en-US" sz="2400" dirty="0"/>
              <a:t>Executive Summary</a:t>
            </a:r>
            <a:br>
              <a:rPr lang="en-US" sz="2400" dirty="0"/>
            </a:br>
            <a:r>
              <a:rPr lang="en-US" sz="1600" dirty="0"/>
              <a:t>Event Title: Supporting Military Spouses in Licensed Occupations</a:t>
            </a:r>
            <a:br>
              <a:rPr lang="en-US" sz="1600" dirty="0"/>
            </a:br>
            <a:r>
              <a:rPr lang="en-US" sz="1100" dirty="0"/>
              <a:t>Date 5/29/2019</a:t>
            </a:r>
            <a:br>
              <a:rPr lang="en-US" sz="1600" dirty="0"/>
            </a:br>
            <a:r>
              <a:rPr lang="en-US" sz="1100" dirty="0"/>
              <a:t>Moderator(s): </a:t>
            </a:r>
            <a:r>
              <a:rPr lang="en-US" sz="1100" dirty="0">
                <a:hlinkClick r:id="rId3"/>
              </a:rPr>
              <a:t>Pam Frugoli</a:t>
            </a:r>
            <a:br>
              <a:rPr lang="en-US" sz="1100" dirty="0"/>
            </a:br>
            <a:r>
              <a:rPr lang="en-US" sz="1100" dirty="0"/>
              <a:t>Speaker(s): </a:t>
            </a:r>
            <a:r>
              <a:rPr lang="en-US" sz="1100" i="1" dirty="0">
                <a:solidFill>
                  <a:srgbClr val="7030A0"/>
                </a:solidFill>
                <a:hlinkClick r:id="rId4"/>
              </a:rPr>
              <a:t>Joe Quick</a:t>
            </a:r>
            <a:r>
              <a:rPr lang="en-US" sz="1100" dirty="0"/>
              <a:t>, </a:t>
            </a:r>
            <a:r>
              <a:rPr lang="en-US" sz="1100" i="1" dirty="0">
                <a:solidFill>
                  <a:srgbClr val="7030A0"/>
                </a:solidFill>
              </a:rPr>
              <a:t>Jennifer Schultz, </a:t>
            </a:r>
            <a:r>
              <a:rPr lang="en-US" sz="1100" b="0" i="1" dirty="0">
                <a:solidFill>
                  <a:srgbClr val="C00000"/>
                </a:solidFill>
              </a:rPr>
              <a:t>Nathan Batchelder, Laura Bravo, Mike </a:t>
            </a:r>
            <a:r>
              <a:rPr lang="en-US" sz="1100" b="0" i="1" dirty="0" err="1">
                <a:solidFill>
                  <a:srgbClr val="C00000"/>
                </a:solidFill>
              </a:rPr>
              <a:t>Arismendez</a:t>
            </a:r>
            <a:r>
              <a:rPr lang="en-US" sz="1100" b="0" i="1" dirty="0">
                <a:solidFill>
                  <a:srgbClr val="C00000"/>
                </a:solidFill>
              </a:rPr>
              <a:t> (TX)</a:t>
            </a:r>
            <a:br>
              <a:rPr lang="en-US" sz="1100" dirty="0">
                <a:solidFill>
                  <a:srgbClr val="C00000"/>
                </a:solidFill>
              </a:rPr>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361024"/>
            <a:ext cx="5079403" cy="5001676"/>
          </a:xfrm>
          <a:ln w="12700"/>
        </p:spPr>
        <p:txBody>
          <a:bodyPr lIns="182880" anchor="t">
            <a:normAutofit fontScale="92500" lnSpcReduction="10000"/>
          </a:bodyPr>
          <a:lstStyle/>
          <a:p>
            <a:pPr marL="0" marR="0" indent="0">
              <a:lnSpc>
                <a:spcPct val="107000"/>
              </a:lnSpc>
              <a:spcBef>
                <a:spcPts val="0"/>
              </a:spcBef>
              <a:spcAft>
                <a:spcPts val="800"/>
              </a:spcAft>
              <a:buNone/>
            </a:pPr>
            <a:r>
              <a:rPr lang="en-US" sz="1500" dirty="0">
                <a:latin typeface="Calibri" panose="020F0502020204030204" pitchFamily="34" charset="0"/>
                <a:ea typeface="Calibri" panose="020F0502020204030204" pitchFamily="34" charset="0"/>
                <a:cs typeface="Times New Roman" panose="02020603050405020304" pitchFamily="18" charset="0"/>
              </a:rPr>
              <a:t>Across the country, states, licensing bodies, and businesses are making it easier for military spouses to work.  Most states have passed laws creating license recognition options for military spouses looking to practice their occupation in another state.  However, the impact of these laws on spouses depends on the extent to which the laws are implemented and operationalized by state agencies and licensing bodies.  Participants learned about promising practices from states that are working to make the occupational license recognition process easy to navigate for military spouses during a live U.S. Department of Labor webinar. </a:t>
            </a:r>
          </a:p>
          <a:p>
            <a:pPr marL="0" marR="0" indent="0">
              <a:lnSpc>
                <a:spcPct val="107000"/>
              </a:lnSpc>
              <a:spcBef>
                <a:spcPts val="0"/>
              </a:spcBef>
              <a:spcAft>
                <a:spcPts val="800"/>
              </a:spcAft>
              <a:buNone/>
            </a:pPr>
            <a:r>
              <a:rPr lang="en-US" sz="1500" dirty="0">
                <a:latin typeface="Calibri" panose="020F0502020204030204" pitchFamily="34" charset="0"/>
                <a:ea typeface="Calibri" panose="020F0502020204030204" pitchFamily="34" charset="0"/>
                <a:cs typeface="Times New Roman" panose="02020603050405020304" pitchFamily="18" charset="0"/>
              </a:rPr>
              <a:t>This webinar: </a:t>
            </a:r>
          </a:p>
          <a:p>
            <a:pPr marL="342900" marR="0" lvl="0" indent="-342900">
              <a:lnSpc>
                <a:spcPct val="107000"/>
              </a:lnSpc>
              <a:spcBef>
                <a:spcPts val="0"/>
              </a:spcBef>
              <a:spcAft>
                <a:spcPts val="0"/>
              </a:spcAft>
              <a:buFont typeface="Symbol" panose="05050102010706020507" pitchFamily="18"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Highlighted the benefits of improving military spouse license recognition practices;</a:t>
            </a:r>
          </a:p>
          <a:p>
            <a:pPr marL="342900" marR="0" lvl="0" indent="-342900">
              <a:lnSpc>
                <a:spcPct val="107000"/>
              </a:lnSpc>
              <a:spcBef>
                <a:spcPts val="0"/>
              </a:spcBef>
              <a:spcAft>
                <a:spcPts val="0"/>
              </a:spcAft>
              <a:buFont typeface="Symbol" panose="05050102010706020507" pitchFamily="18"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Showcased real-world examples from states across the country, including speakers from Colorado, Texas, and the National Conference of State Legislatures; and</a:t>
            </a:r>
          </a:p>
          <a:p>
            <a:pPr marL="342900" marR="0" lvl="0" indent="-342900">
              <a:lnSpc>
                <a:spcPct val="107000"/>
              </a:lnSpc>
              <a:spcBef>
                <a:spcPts val="0"/>
              </a:spcBef>
              <a:spcAft>
                <a:spcPts val="800"/>
              </a:spcAft>
              <a:buFont typeface="Symbol" panose="05050102010706020507" pitchFamily="18" charset="2"/>
              <a:buChar char=""/>
            </a:pPr>
            <a:r>
              <a:rPr lang="en-US" sz="1500" dirty="0">
                <a:latin typeface="Calibri" panose="020F0502020204030204" pitchFamily="34" charset="0"/>
                <a:ea typeface="Calibri" panose="020F0502020204030204" pitchFamily="34" charset="0"/>
                <a:cs typeface="Times New Roman" panose="02020603050405020304" pitchFamily="18" charset="0"/>
              </a:rPr>
              <a:t>Provided participants an opportunity to share their own experiences and ask questions.</a:t>
            </a:r>
          </a:p>
          <a:p>
            <a:pPr marL="0" marR="0" lvl="0" indent="0">
              <a:lnSpc>
                <a:spcPct val="107000"/>
              </a:lnSpc>
              <a:spcBef>
                <a:spcPts val="0"/>
              </a:spcBef>
              <a:spcAft>
                <a:spcPts val="800"/>
              </a:spcAft>
              <a:buNone/>
            </a:pPr>
            <a:endParaRPr lang="en-US" sz="5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endParaRPr lang="en-US" sz="5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None/>
            </a:pPr>
            <a:r>
              <a:rPr lang="en-US" sz="1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Webinar link</a:t>
            </a:r>
            <a:r>
              <a:rPr lang="en-US" sz="14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 </a:t>
            </a:r>
            <a:r>
              <a:rPr lang="en-US" sz="1200" dirty="0">
                <a:solidFill>
                  <a:schemeClr val="accent1">
                    <a:lumMod val="50000"/>
                  </a:schemeClr>
                </a:solidFill>
                <a:hlinkClick r:id="rId5"/>
              </a:rPr>
              <a:t>Supporting Military Spouses in Licensed Occupations</a:t>
            </a:r>
            <a:endParaRPr lang="en-US" sz="1200"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26188371"/>
              </p:ext>
            </p:extLst>
          </p:nvPr>
        </p:nvGraphicFramePr>
        <p:xfrm>
          <a:off x="5639612" y="114956"/>
          <a:ext cx="3402846" cy="6151808"/>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425107">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226724">
                <a:tc>
                  <a:txBody>
                    <a:bodyPr/>
                    <a:lstStyle/>
                    <a:p>
                      <a:pPr marL="0" indent="0">
                        <a:buFont typeface="Arial" panose="020B0604020202020204" pitchFamily="34" charset="0"/>
                        <a:buNone/>
                      </a:pPr>
                      <a:r>
                        <a:rPr lang="en-US" sz="1000" b="1" dirty="0"/>
                        <a:t>Welcome, Introduction, and Goals</a:t>
                      </a:r>
                    </a:p>
                  </a:txBody>
                  <a:tcPr/>
                </a:tc>
                <a:tc>
                  <a:txBody>
                    <a:bodyPr/>
                    <a:lstStyle/>
                    <a:p>
                      <a:pPr marL="0" indent="0" algn="ctr"/>
                      <a:r>
                        <a:rPr lang="en-US" sz="900" dirty="0"/>
                        <a:t>0:10</a:t>
                      </a:r>
                    </a:p>
                  </a:txBody>
                  <a:tcPr anchor="ctr"/>
                </a:tc>
                <a:extLst>
                  <a:ext uri="{0D108BD9-81ED-4DB2-BD59-A6C34878D82A}">
                    <a16:rowId xmlns:a16="http://schemas.microsoft.com/office/drawing/2014/main" val="3310568495"/>
                  </a:ext>
                </a:extLst>
              </a:tr>
              <a:tr h="22672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Speaker Introductions</a:t>
                      </a:r>
                    </a:p>
                  </a:txBody>
                  <a:tcPr/>
                </a:tc>
                <a:tc>
                  <a:txBody>
                    <a:bodyPr/>
                    <a:lstStyle/>
                    <a:p>
                      <a:pPr algn="ctr"/>
                      <a:r>
                        <a:rPr lang="en-US" sz="900" dirty="0"/>
                        <a:t>1:50</a:t>
                      </a:r>
                    </a:p>
                  </a:txBody>
                  <a:tcPr anchor="ctr"/>
                </a:tc>
                <a:extLst>
                  <a:ext uri="{0D108BD9-81ED-4DB2-BD59-A6C34878D82A}">
                    <a16:rowId xmlns:a16="http://schemas.microsoft.com/office/drawing/2014/main" val="2075400689"/>
                  </a:ext>
                </a:extLst>
              </a:tr>
              <a:tr h="368426">
                <a:tc>
                  <a:txBody>
                    <a:bodyPr/>
                    <a:lstStyle/>
                    <a:p>
                      <a:pPr marL="0" indent="0" algn="l">
                        <a:buFont typeface="Arial" panose="020B0604020202020204" pitchFamily="34" charset="0"/>
                        <a:buNone/>
                      </a:pPr>
                      <a:r>
                        <a:rPr lang="en-US" sz="1000" b="1" dirty="0"/>
                        <a:t>Need for Military Spouse Occupational License Recognition Options</a:t>
                      </a:r>
                    </a:p>
                  </a:txBody>
                  <a:tcPr/>
                </a:tc>
                <a:tc>
                  <a:txBody>
                    <a:bodyPr/>
                    <a:lstStyle/>
                    <a:p>
                      <a:pPr algn="ctr"/>
                      <a:r>
                        <a:rPr lang="en-US" sz="900" dirty="0"/>
                        <a:t>4:04</a:t>
                      </a:r>
                    </a:p>
                  </a:txBody>
                  <a:tcPr anchor="ctr"/>
                </a:tc>
                <a:extLst>
                  <a:ext uri="{0D108BD9-81ED-4DB2-BD59-A6C34878D82A}">
                    <a16:rowId xmlns:a16="http://schemas.microsoft.com/office/drawing/2014/main" val="812580546"/>
                  </a:ext>
                </a:extLst>
              </a:tr>
              <a:tr h="368426">
                <a:tc>
                  <a:txBody>
                    <a:bodyPr/>
                    <a:lstStyle/>
                    <a:p>
                      <a:pPr marL="0" indent="0">
                        <a:buFont typeface="Arial" panose="020B0604020202020204" pitchFamily="34" charset="0"/>
                        <a:buNone/>
                      </a:pPr>
                      <a:r>
                        <a:rPr lang="en-US" sz="1000" b="1" dirty="0"/>
                        <a:t>Supporting Military Spouses in Licensed Occupations</a:t>
                      </a:r>
                    </a:p>
                  </a:txBody>
                  <a:tcPr/>
                </a:tc>
                <a:tc>
                  <a:txBody>
                    <a:bodyPr/>
                    <a:lstStyle/>
                    <a:p>
                      <a:pPr algn="ctr"/>
                      <a:r>
                        <a:rPr lang="en-US" sz="900" dirty="0"/>
                        <a:t>5:53</a:t>
                      </a:r>
                    </a:p>
                  </a:txBody>
                  <a:tcPr anchor="ctr"/>
                </a:tc>
                <a:extLst>
                  <a:ext uri="{0D108BD9-81ED-4DB2-BD59-A6C34878D82A}">
                    <a16:rowId xmlns:a16="http://schemas.microsoft.com/office/drawing/2014/main" val="10004"/>
                  </a:ext>
                </a:extLst>
              </a:tr>
              <a:tr h="226724">
                <a:tc>
                  <a:txBody>
                    <a:bodyPr/>
                    <a:lstStyle/>
                    <a:p>
                      <a:pPr marL="0" indent="0">
                        <a:buFont typeface="Arial" panose="020B0604020202020204" pitchFamily="34" charset="0"/>
                        <a:buNone/>
                      </a:pPr>
                      <a:r>
                        <a:rPr lang="en-US" sz="1000" b="1" dirty="0"/>
                        <a:t>Project Background</a:t>
                      </a:r>
                    </a:p>
                  </a:txBody>
                  <a:tcPr/>
                </a:tc>
                <a:tc>
                  <a:txBody>
                    <a:bodyPr/>
                    <a:lstStyle/>
                    <a:p>
                      <a:pPr algn="ctr"/>
                      <a:r>
                        <a:rPr lang="en-US" sz="900" dirty="0"/>
                        <a:t>6:55</a:t>
                      </a:r>
                    </a:p>
                  </a:txBody>
                  <a:tcPr anchor="ctr"/>
                </a:tc>
                <a:extLst>
                  <a:ext uri="{0D108BD9-81ED-4DB2-BD59-A6C34878D82A}">
                    <a16:rowId xmlns:a16="http://schemas.microsoft.com/office/drawing/2014/main" val="10005"/>
                  </a:ext>
                </a:extLst>
              </a:tr>
              <a:tr h="226724">
                <a:tc>
                  <a:txBody>
                    <a:bodyPr/>
                    <a:lstStyle/>
                    <a:p>
                      <a:pPr marL="0" indent="0">
                        <a:buFont typeface="Arial" panose="020B0604020202020204" pitchFamily="34" charset="0"/>
                        <a:buNone/>
                      </a:pPr>
                      <a:r>
                        <a:rPr lang="en-US" sz="1000" b="1" dirty="0"/>
                        <a:t>State Legislative Engagement and Trends</a:t>
                      </a:r>
                    </a:p>
                  </a:txBody>
                  <a:tcPr/>
                </a:tc>
                <a:tc>
                  <a:txBody>
                    <a:bodyPr/>
                    <a:lstStyle/>
                    <a:p>
                      <a:pPr algn="ctr"/>
                      <a:r>
                        <a:rPr lang="en-US" sz="900" dirty="0"/>
                        <a:t>9:00</a:t>
                      </a:r>
                    </a:p>
                  </a:txBody>
                  <a:tcPr anchor="ctr"/>
                </a:tc>
                <a:extLst>
                  <a:ext uri="{0D108BD9-81ED-4DB2-BD59-A6C34878D82A}">
                    <a16:rowId xmlns:a16="http://schemas.microsoft.com/office/drawing/2014/main" val="10006"/>
                  </a:ext>
                </a:extLst>
              </a:tr>
              <a:tr h="253158">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State Efforts: Colorado and Texas</a:t>
                      </a:r>
                    </a:p>
                  </a:txBody>
                  <a:tcPr/>
                </a:tc>
                <a:tc>
                  <a:txBody>
                    <a:bodyPr/>
                    <a:lstStyle/>
                    <a:p>
                      <a:pPr algn="ctr"/>
                      <a:r>
                        <a:rPr lang="en-US" sz="900" dirty="0"/>
                        <a:t>16:47</a:t>
                      </a:r>
                    </a:p>
                  </a:txBody>
                  <a:tcPr anchor="ctr"/>
                </a:tc>
                <a:extLst>
                  <a:ext uri="{0D108BD9-81ED-4DB2-BD59-A6C34878D82A}">
                    <a16:rowId xmlns:a16="http://schemas.microsoft.com/office/drawing/2014/main" val="1365116506"/>
                  </a:ext>
                </a:extLst>
              </a:tr>
              <a:tr h="278825">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Colorado</a:t>
                      </a:r>
                    </a:p>
                  </a:txBody>
                  <a:tcPr/>
                </a:tc>
                <a:tc>
                  <a:txBody>
                    <a:bodyPr/>
                    <a:lstStyle/>
                    <a:p>
                      <a:pPr algn="ctr"/>
                      <a:r>
                        <a:rPr lang="en-US" sz="900" dirty="0"/>
                        <a:t>17:08</a:t>
                      </a:r>
                    </a:p>
                  </a:txBody>
                  <a:tcPr anchor="ctr"/>
                </a:tc>
                <a:extLst>
                  <a:ext uri="{0D108BD9-81ED-4DB2-BD59-A6C34878D82A}">
                    <a16:rowId xmlns:a16="http://schemas.microsoft.com/office/drawing/2014/main" val="10009"/>
                  </a:ext>
                </a:extLst>
              </a:tr>
              <a:tr h="284870">
                <a:tc>
                  <a:txBody>
                    <a:bodyPr/>
                    <a:lstStyle/>
                    <a:p>
                      <a:pPr marL="0" indent="0" algn="l" defTabSz="914400" rtl="0" eaLnBrk="1" latinLnBrk="0" hangingPunct="1">
                        <a:buFont typeface="Arial" panose="020B0604020202020204" pitchFamily="34" charset="0"/>
                        <a:buNone/>
                      </a:pPr>
                      <a:r>
                        <a:rPr lang="en-US" sz="900" b="0" kern="1200" dirty="0">
                          <a:solidFill>
                            <a:schemeClr val="dk1"/>
                          </a:solidFill>
                          <a:latin typeface="+mn-lt"/>
                          <a:ea typeface="+mn-ea"/>
                          <a:cs typeface="+mn-cs"/>
                        </a:rPr>
                        <a:t>Texas</a:t>
                      </a:r>
                    </a:p>
                  </a:txBody>
                  <a:tcPr/>
                </a:tc>
                <a:tc>
                  <a:txBody>
                    <a:bodyPr/>
                    <a:lstStyle/>
                    <a:p>
                      <a:pPr algn="ctr"/>
                      <a:r>
                        <a:rPr lang="en-US" sz="900" dirty="0"/>
                        <a:t>22:40</a:t>
                      </a:r>
                    </a:p>
                  </a:txBody>
                  <a:tcPr anchor="ctr"/>
                </a:tc>
                <a:extLst>
                  <a:ext uri="{0D108BD9-81ED-4DB2-BD59-A6C34878D82A}">
                    <a16:rowId xmlns:a16="http://schemas.microsoft.com/office/drawing/2014/main" val="2501489609"/>
                  </a:ext>
                </a:extLst>
              </a:tr>
              <a:tr h="368426">
                <a:tc>
                  <a:txBody>
                    <a:bodyPr/>
                    <a:lstStyle/>
                    <a:p>
                      <a:pPr marL="0" indent="0">
                        <a:buFont typeface="Arial" panose="020B0604020202020204" pitchFamily="34" charset="0"/>
                        <a:buNone/>
                      </a:pPr>
                      <a:r>
                        <a:rPr lang="en-US" sz="1000" b="1" dirty="0"/>
                        <a:t>Promising Practices for License Recognition for Military Spouses</a:t>
                      </a:r>
                    </a:p>
                  </a:txBody>
                  <a:tcPr/>
                </a:tc>
                <a:tc>
                  <a:txBody>
                    <a:bodyPr/>
                    <a:lstStyle/>
                    <a:p>
                      <a:pPr algn="ctr"/>
                      <a:r>
                        <a:rPr lang="en-US" sz="900" dirty="0"/>
                        <a:t>30:20</a:t>
                      </a:r>
                    </a:p>
                  </a:txBody>
                  <a:tcPr anchor="ctr"/>
                </a:tc>
                <a:extLst>
                  <a:ext uri="{0D108BD9-81ED-4DB2-BD59-A6C34878D82A}">
                    <a16:rowId xmlns:a16="http://schemas.microsoft.com/office/drawing/2014/main" val="1577649460"/>
                  </a:ext>
                </a:extLst>
              </a:tr>
              <a:tr h="340086">
                <a:tc>
                  <a:txBody>
                    <a:bodyPr/>
                    <a:lstStyle/>
                    <a:p>
                      <a:pPr marL="0" indent="0">
                        <a:buFont typeface="Arial" panose="020B0604020202020204" pitchFamily="34" charset="0"/>
                        <a:buNone/>
                      </a:pPr>
                      <a:r>
                        <a:rPr lang="en-US" sz="900" b="0" dirty="0"/>
                        <a:t>Adopting License Recognition Options for Military Spouses</a:t>
                      </a:r>
                    </a:p>
                  </a:txBody>
                  <a:tcPr/>
                </a:tc>
                <a:tc>
                  <a:txBody>
                    <a:bodyPr/>
                    <a:lstStyle/>
                    <a:p>
                      <a:pPr algn="ctr"/>
                      <a:r>
                        <a:rPr lang="en-US" sz="900" dirty="0"/>
                        <a:t>30:53</a:t>
                      </a:r>
                    </a:p>
                  </a:txBody>
                  <a:tcPr anchor="ctr"/>
                </a:tc>
                <a:extLst>
                  <a:ext uri="{0D108BD9-81ED-4DB2-BD59-A6C34878D82A}">
                    <a16:rowId xmlns:a16="http://schemas.microsoft.com/office/drawing/2014/main" val="3231640449"/>
                  </a:ext>
                </a:extLst>
              </a:tr>
              <a:tr h="368426">
                <a:tc>
                  <a:txBody>
                    <a:bodyPr/>
                    <a:lstStyle/>
                    <a:p>
                      <a:pPr marL="0" indent="0">
                        <a:buFont typeface="Arial" panose="020B0604020202020204" pitchFamily="34" charset="0"/>
                        <a:buNone/>
                      </a:pPr>
                      <a:r>
                        <a:rPr lang="en-US" sz="1000" b="0" dirty="0"/>
                        <a:t>Clearly Explaining the Options Available for Military Spouses</a:t>
                      </a:r>
                    </a:p>
                  </a:txBody>
                  <a:tcPr/>
                </a:tc>
                <a:tc>
                  <a:txBody>
                    <a:bodyPr/>
                    <a:lstStyle/>
                    <a:p>
                      <a:pPr algn="ctr"/>
                      <a:r>
                        <a:rPr lang="en-US" sz="900" dirty="0"/>
                        <a:t>33:10</a:t>
                      </a:r>
                    </a:p>
                  </a:txBody>
                  <a:tcPr anchor="ctr"/>
                </a:tc>
                <a:extLst>
                  <a:ext uri="{0D108BD9-81ED-4DB2-BD59-A6C34878D82A}">
                    <a16:rowId xmlns:a16="http://schemas.microsoft.com/office/drawing/2014/main" val="206804161"/>
                  </a:ext>
                </a:extLst>
              </a:tr>
              <a:tr h="226724">
                <a:tc>
                  <a:txBody>
                    <a:bodyPr/>
                    <a:lstStyle/>
                    <a:p>
                      <a:pPr marL="0" indent="0">
                        <a:buFont typeface="Arial" panose="020B0604020202020204" pitchFamily="34" charset="0"/>
                        <a:buNone/>
                      </a:pPr>
                      <a:r>
                        <a:rPr lang="en-US" sz="1000" b="0" dirty="0"/>
                        <a:t>Creating a Simple Application Process</a:t>
                      </a:r>
                    </a:p>
                  </a:txBody>
                  <a:tcPr/>
                </a:tc>
                <a:tc>
                  <a:txBody>
                    <a:bodyPr/>
                    <a:lstStyle/>
                    <a:p>
                      <a:pPr algn="ctr"/>
                      <a:r>
                        <a:rPr lang="en-US" sz="900" dirty="0"/>
                        <a:t>35:30</a:t>
                      </a:r>
                    </a:p>
                  </a:txBody>
                  <a:tcPr anchor="ctr"/>
                </a:tc>
                <a:extLst>
                  <a:ext uri="{0D108BD9-81ED-4DB2-BD59-A6C34878D82A}">
                    <a16:rowId xmlns:a16="http://schemas.microsoft.com/office/drawing/2014/main" val="1716858679"/>
                  </a:ext>
                </a:extLst>
              </a:tr>
              <a:tr h="22672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Waiving Application Fees</a:t>
                      </a:r>
                    </a:p>
                  </a:txBody>
                  <a:tcPr/>
                </a:tc>
                <a:tc>
                  <a:txBody>
                    <a:bodyPr/>
                    <a:lstStyle/>
                    <a:p>
                      <a:pPr algn="ctr"/>
                      <a:r>
                        <a:rPr lang="en-US" sz="900" dirty="0"/>
                        <a:t>38:08</a:t>
                      </a:r>
                    </a:p>
                  </a:txBody>
                  <a:tcPr anchor="ctr"/>
                </a:tc>
                <a:extLst>
                  <a:ext uri="{0D108BD9-81ED-4DB2-BD59-A6C34878D82A}">
                    <a16:rowId xmlns:a16="http://schemas.microsoft.com/office/drawing/2014/main" val="3995260037"/>
                  </a:ext>
                </a:extLst>
              </a:tr>
              <a:tr h="226724">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Training Licensing Board Staff</a:t>
                      </a:r>
                    </a:p>
                  </a:txBody>
                  <a:tcPr/>
                </a:tc>
                <a:tc>
                  <a:txBody>
                    <a:bodyPr/>
                    <a:lstStyle/>
                    <a:p>
                      <a:pPr algn="ctr"/>
                      <a:r>
                        <a:rPr lang="en-US" sz="900" dirty="0"/>
                        <a:t>38:50</a:t>
                      </a:r>
                    </a:p>
                  </a:txBody>
                  <a:tcPr anchor="ctr"/>
                </a:tc>
                <a:extLst>
                  <a:ext uri="{0D108BD9-81ED-4DB2-BD59-A6C34878D82A}">
                    <a16:rowId xmlns:a16="http://schemas.microsoft.com/office/drawing/2014/main" val="3130188558"/>
                  </a:ext>
                </a:extLst>
              </a:tr>
              <a:tr h="278825">
                <a:tc>
                  <a:txBody>
                    <a:bodyPr/>
                    <a:lstStyle/>
                    <a:p>
                      <a:pPr marL="0" indent="0" algn="l" defTabSz="914400" rtl="0" eaLnBrk="1" latinLnBrk="0" hangingPunct="1">
                        <a:buFont typeface="Arial" panose="020B0604020202020204" pitchFamily="34" charset="0"/>
                        <a:buNone/>
                      </a:pPr>
                      <a:r>
                        <a:rPr lang="en-US" sz="1000" b="0" kern="1200" dirty="0">
                          <a:solidFill>
                            <a:schemeClr val="dk1"/>
                          </a:solidFill>
                          <a:latin typeface="+mn-lt"/>
                          <a:ea typeface="+mn-ea"/>
                          <a:cs typeface="+mn-cs"/>
                        </a:rPr>
                        <a:t>Providing a Knowledgeable Point of Contact</a:t>
                      </a:r>
                    </a:p>
                  </a:txBody>
                  <a:tcPr/>
                </a:tc>
                <a:tc>
                  <a:txBody>
                    <a:bodyPr/>
                    <a:lstStyle/>
                    <a:p>
                      <a:pPr algn="ctr"/>
                      <a:r>
                        <a:rPr lang="en-US" sz="900" dirty="0"/>
                        <a:t>39:46</a:t>
                      </a:r>
                    </a:p>
                  </a:txBody>
                  <a:tcPr anchor="ctr"/>
                </a:tc>
                <a:extLst>
                  <a:ext uri="{0D108BD9-81ED-4DB2-BD59-A6C34878D82A}">
                    <a16:rowId xmlns:a16="http://schemas.microsoft.com/office/drawing/2014/main" val="2122160807"/>
                  </a:ext>
                </a:extLst>
              </a:tr>
              <a:tr h="22672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Questions &amp; Discussion</a:t>
                      </a:r>
                    </a:p>
                  </a:txBody>
                  <a:tcPr/>
                </a:tc>
                <a:tc>
                  <a:txBody>
                    <a:bodyPr/>
                    <a:lstStyle/>
                    <a:p>
                      <a:pPr algn="ctr"/>
                      <a:r>
                        <a:rPr lang="en-US" sz="900" dirty="0"/>
                        <a:t>40:55</a:t>
                      </a:r>
                    </a:p>
                  </a:txBody>
                  <a:tcPr anchor="ctr"/>
                </a:tc>
                <a:extLst>
                  <a:ext uri="{0D108BD9-81ED-4DB2-BD59-A6C34878D82A}">
                    <a16:rowId xmlns:a16="http://schemas.microsoft.com/office/drawing/2014/main" val="1080788399"/>
                  </a:ext>
                </a:extLst>
              </a:tr>
              <a:tr h="368426">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Additional Resources and One-on-One Technical Assistance</a:t>
                      </a:r>
                    </a:p>
                  </a:txBody>
                  <a:tcPr/>
                </a:tc>
                <a:tc>
                  <a:txBody>
                    <a:bodyPr/>
                    <a:lstStyle/>
                    <a:p>
                      <a:pPr algn="ctr"/>
                      <a:r>
                        <a:rPr lang="en-US" sz="900" dirty="0"/>
                        <a:t>53:05</a:t>
                      </a:r>
                    </a:p>
                  </a:txBody>
                  <a:tcPr anchor="ctr"/>
                </a:tc>
                <a:extLst>
                  <a:ext uri="{0D108BD9-81ED-4DB2-BD59-A6C34878D82A}">
                    <a16:rowId xmlns:a16="http://schemas.microsoft.com/office/drawing/2014/main" val="1990730680"/>
                  </a:ext>
                </a:extLst>
              </a:tr>
              <a:tr h="301250">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Thank You and Closing</a:t>
                      </a:r>
                    </a:p>
                  </a:txBody>
                  <a:tcPr/>
                </a:tc>
                <a:tc>
                  <a:txBody>
                    <a:bodyPr/>
                    <a:lstStyle/>
                    <a:p>
                      <a:pPr algn="ctr"/>
                      <a:r>
                        <a:rPr lang="en-US" sz="900" dirty="0"/>
                        <a:t>56:10</a:t>
                      </a:r>
                    </a:p>
                  </a:txBody>
                  <a:tcPr anchor="ctr"/>
                </a:tc>
                <a:extLst>
                  <a:ext uri="{0D108BD9-81ED-4DB2-BD59-A6C34878D82A}">
                    <a16:rowId xmlns:a16="http://schemas.microsoft.com/office/drawing/2014/main" val="46529820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Supporting Military Spouses in Licensed Occupations Date 5/29/2019 Moderator(s): Pam&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6284</TotalTime>
  <Words>282</Words>
  <Application>Microsoft Office PowerPoint</Application>
  <PresentationFormat>On-screen Show (4:3)</PresentationFormat>
  <Paragraphs>49</Paragraphs>
  <Slides>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vt:i4>
      </vt:variant>
    </vt:vector>
  </HeadingPairs>
  <TitlesOfParts>
    <vt:vector size="11" baseType="lpstr">
      <vt:lpstr>Arial</vt:lpstr>
      <vt:lpstr>Calibri</vt:lpstr>
      <vt:lpstr>Impact</vt:lpstr>
      <vt:lpstr>Symbol</vt:lpstr>
      <vt:lpstr>Times New Roman</vt:lpstr>
      <vt:lpstr>Wingdings</vt:lpstr>
      <vt:lpstr>Wingdings 2</vt:lpstr>
      <vt:lpstr>Wingdings 3</vt:lpstr>
      <vt:lpstr>Standard Slides</vt:lpstr>
      <vt:lpstr>2_Standard Slides</vt:lpstr>
      <vt:lpstr>Executive Summary Event Title: Supporting Military Spouses in Licensed Occupations Date 5/29/2019 Moderator(s): Pam Frugoli Speaker(s): Joe Quick, Jennifer Schultz, Nathan Batchelder, Laura Bravo, Mike Arismendez (TX)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105</cp:revision>
  <dcterms:created xsi:type="dcterms:W3CDTF">2017-09-27T21:43:17Z</dcterms:created>
  <dcterms:modified xsi:type="dcterms:W3CDTF">2019-06-03T15:53:56Z</dcterms:modified>
</cp:coreProperties>
</file>