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66"/>
  </p:notesMasterIdLst>
  <p:sldIdLst>
    <p:sldId id="288" r:id="rId6"/>
    <p:sldId id="359" r:id="rId7"/>
    <p:sldId id="324" r:id="rId8"/>
    <p:sldId id="287" r:id="rId9"/>
    <p:sldId id="325" r:id="rId10"/>
    <p:sldId id="506" r:id="rId11"/>
    <p:sldId id="258" r:id="rId12"/>
    <p:sldId id="482" r:id="rId13"/>
    <p:sldId id="483" r:id="rId14"/>
    <p:sldId id="440" r:id="rId15"/>
    <p:sldId id="505" r:id="rId16"/>
    <p:sldId id="439" r:id="rId17"/>
    <p:sldId id="422" r:id="rId18"/>
    <p:sldId id="462" r:id="rId19"/>
    <p:sldId id="463" r:id="rId20"/>
    <p:sldId id="509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81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7" r:id="rId58"/>
    <p:sldId id="284" r:id="rId59"/>
    <p:sldId id="508" r:id="rId60"/>
    <p:sldId id="362" r:id="rId61"/>
    <p:sldId id="277" r:id="rId62"/>
    <p:sldId id="326" r:id="rId63"/>
    <p:sldId id="441" r:id="rId64"/>
    <p:sldId id="282" r:id="rId65"/>
  </p:sldIdLst>
  <p:sldSz cx="9144000" cy="6858000" type="screen4x3"/>
  <p:notesSz cx="6858000" cy="9144000"/>
  <p:custDataLst>
    <p:tags r:id="rId6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75465" autoAdjust="0"/>
  </p:normalViewPr>
  <p:slideViewPr>
    <p:cSldViewPr snapToGrid="0">
      <p:cViewPr varScale="1">
        <p:scale>
          <a:sx n="54" d="100"/>
          <a:sy n="54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gs" Target="tags/tag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E7473-A0E4-4726-AFFC-7902F74412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DAB84-516D-4246-9F4C-3CFBED920D13}">
      <dgm:prSet custT="1"/>
      <dgm:spPr/>
      <dgm:t>
        <a:bodyPr/>
        <a:lstStyle/>
        <a:p>
          <a:r>
            <a:rPr lang="en-US" sz="2400" b="1" dirty="0"/>
            <a:t>Program &amp; Performance</a:t>
          </a:r>
          <a:endParaRPr lang="en-US" sz="2400" dirty="0"/>
        </a:p>
      </dgm:t>
    </dgm:pt>
    <dgm:pt modelId="{58401AA2-83F9-4278-9DA5-5D2562C29DF8}" type="parTrans" cxnId="{8C9E08AA-1319-41AD-BE4F-2F0E5CD18875}">
      <dgm:prSet/>
      <dgm:spPr/>
      <dgm:t>
        <a:bodyPr/>
        <a:lstStyle/>
        <a:p>
          <a:endParaRPr lang="en-US"/>
        </a:p>
      </dgm:t>
    </dgm:pt>
    <dgm:pt modelId="{EC1B209F-DC84-4133-B6B2-44C02C37E01B}" type="sibTrans" cxnId="{8C9E08AA-1319-41AD-BE4F-2F0E5CD18875}">
      <dgm:prSet/>
      <dgm:spPr/>
      <dgm:t>
        <a:bodyPr/>
        <a:lstStyle/>
        <a:p>
          <a:endParaRPr lang="en-US"/>
        </a:p>
      </dgm:t>
    </dgm:pt>
    <dgm:pt modelId="{31CDC945-F07C-4374-AC13-F23D60EEDA81}" type="pres">
      <dgm:prSet presAssocID="{BA7E7473-A0E4-4726-AFFC-7902F744127E}" presName="linear" presStyleCnt="0">
        <dgm:presLayoutVars>
          <dgm:animLvl val="lvl"/>
          <dgm:resizeHandles val="exact"/>
        </dgm:presLayoutVars>
      </dgm:prSet>
      <dgm:spPr/>
    </dgm:pt>
    <dgm:pt modelId="{2FBE4AE0-8F4A-45CA-BAE7-677696FA57B3}" type="pres">
      <dgm:prSet presAssocID="{BC0DAB84-516D-4246-9F4C-3CFBED920D13}" presName="parentText" presStyleLbl="node1" presStyleIdx="0" presStyleCnt="1" custLinFactNeighborX="0" custLinFactNeighborY="15682">
        <dgm:presLayoutVars>
          <dgm:chMax val="0"/>
          <dgm:bulletEnabled val="1"/>
        </dgm:presLayoutVars>
      </dgm:prSet>
      <dgm:spPr/>
    </dgm:pt>
  </dgm:ptLst>
  <dgm:cxnLst>
    <dgm:cxn modelId="{5911F40E-9C3D-40F3-8268-7CEA3E4CB3B9}" type="presOf" srcId="{BA7E7473-A0E4-4726-AFFC-7902F744127E}" destId="{31CDC945-F07C-4374-AC13-F23D60EEDA81}" srcOrd="0" destOrd="0" presId="urn:microsoft.com/office/officeart/2005/8/layout/vList2"/>
    <dgm:cxn modelId="{8C9E08AA-1319-41AD-BE4F-2F0E5CD18875}" srcId="{BA7E7473-A0E4-4726-AFFC-7902F744127E}" destId="{BC0DAB84-516D-4246-9F4C-3CFBED920D13}" srcOrd="0" destOrd="0" parTransId="{58401AA2-83F9-4278-9DA5-5D2562C29DF8}" sibTransId="{EC1B209F-DC84-4133-B6B2-44C02C37E01B}"/>
    <dgm:cxn modelId="{D3D95DB5-FED4-4B6D-8A92-2D88EB224E98}" type="presOf" srcId="{BC0DAB84-516D-4246-9F4C-3CFBED920D13}" destId="{2FBE4AE0-8F4A-45CA-BAE7-677696FA57B3}" srcOrd="0" destOrd="0" presId="urn:microsoft.com/office/officeart/2005/8/layout/vList2"/>
    <dgm:cxn modelId="{F4566A9F-BA02-442D-ACDD-5FF175691126}" type="presParOf" srcId="{31CDC945-F07C-4374-AC13-F23D60EEDA81}" destId="{2FBE4AE0-8F4A-45CA-BAE7-677696FA57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25907-12FB-454A-A485-D7A27E7DAD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A4CCA-8768-4F52-BA3B-6BC315CF12E2}">
      <dgm:prSet custT="1"/>
      <dgm:spPr/>
      <dgm:t>
        <a:bodyPr/>
        <a:lstStyle/>
        <a:p>
          <a:r>
            <a:rPr lang="en-US" sz="2400" b="1" dirty="0"/>
            <a:t>Program &amp; Financial Management</a:t>
          </a:r>
          <a:endParaRPr lang="en-US" sz="2400" dirty="0"/>
        </a:p>
      </dgm:t>
    </dgm:pt>
    <dgm:pt modelId="{E8D80821-3152-4C46-BA62-4D1A6D3B9A55}" type="parTrans" cxnId="{6B703645-EC4C-4BBE-8EDD-00791AEF63F1}">
      <dgm:prSet/>
      <dgm:spPr/>
      <dgm:t>
        <a:bodyPr/>
        <a:lstStyle/>
        <a:p>
          <a:endParaRPr lang="en-US"/>
        </a:p>
      </dgm:t>
    </dgm:pt>
    <dgm:pt modelId="{364BAC75-302F-4ABC-8DC3-3B3938C31DFE}" type="sibTrans" cxnId="{6B703645-EC4C-4BBE-8EDD-00791AEF63F1}">
      <dgm:prSet/>
      <dgm:spPr/>
      <dgm:t>
        <a:bodyPr/>
        <a:lstStyle/>
        <a:p>
          <a:endParaRPr lang="en-US"/>
        </a:p>
      </dgm:t>
    </dgm:pt>
    <dgm:pt modelId="{7F69B3E3-9915-4CF1-BA74-4BAEA388F679}" type="pres">
      <dgm:prSet presAssocID="{E8E25907-12FB-454A-A485-D7A27E7DADA9}" presName="linear" presStyleCnt="0">
        <dgm:presLayoutVars>
          <dgm:animLvl val="lvl"/>
          <dgm:resizeHandles val="exact"/>
        </dgm:presLayoutVars>
      </dgm:prSet>
      <dgm:spPr/>
    </dgm:pt>
    <dgm:pt modelId="{405B1530-4495-4F8E-9DD0-C37D576E6DE4}" type="pres">
      <dgm:prSet presAssocID="{043A4CCA-8768-4F52-BA3B-6BC315CF12E2}" presName="parentText" presStyleLbl="node1" presStyleIdx="0" presStyleCnt="1" custLinFactNeighborY="-5595">
        <dgm:presLayoutVars>
          <dgm:chMax val="0"/>
          <dgm:bulletEnabled val="1"/>
        </dgm:presLayoutVars>
      </dgm:prSet>
      <dgm:spPr/>
    </dgm:pt>
  </dgm:ptLst>
  <dgm:cxnLst>
    <dgm:cxn modelId="{6B703645-EC4C-4BBE-8EDD-00791AEF63F1}" srcId="{E8E25907-12FB-454A-A485-D7A27E7DADA9}" destId="{043A4CCA-8768-4F52-BA3B-6BC315CF12E2}" srcOrd="0" destOrd="0" parTransId="{E8D80821-3152-4C46-BA62-4D1A6D3B9A55}" sibTransId="{364BAC75-302F-4ABC-8DC3-3B3938C31DFE}"/>
    <dgm:cxn modelId="{6E6C2D59-96F9-4D71-97EE-CAA550690924}" type="presOf" srcId="{E8E25907-12FB-454A-A485-D7A27E7DADA9}" destId="{7F69B3E3-9915-4CF1-BA74-4BAEA388F679}" srcOrd="0" destOrd="0" presId="urn:microsoft.com/office/officeart/2005/8/layout/vList2"/>
    <dgm:cxn modelId="{BAACDB81-3ECA-46C2-A582-0CA0C236D610}" type="presOf" srcId="{043A4CCA-8768-4F52-BA3B-6BC315CF12E2}" destId="{405B1530-4495-4F8E-9DD0-C37D576E6DE4}" srcOrd="0" destOrd="0" presId="urn:microsoft.com/office/officeart/2005/8/layout/vList2"/>
    <dgm:cxn modelId="{F489487E-E09C-4EA0-86FD-7D4993C2C8FD}" type="presParOf" srcId="{7F69B3E3-9915-4CF1-BA74-4BAEA388F679}" destId="{405B1530-4495-4F8E-9DD0-C37D576E6D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52C9B-A593-48D7-BD73-B9644FC9C5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FE2E30-663B-46D3-B982-B55986083FCF}">
      <dgm:prSet custT="1"/>
      <dgm:spPr/>
      <dgm:t>
        <a:bodyPr/>
        <a:lstStyle/>
        <a:p>
          <a:r>
            <a:rPr lang="en-US" sz="2400" b="1" dirty="0"/>
            <a:t>Program, Performance &amp; Financial Management</a:t>
          </a:r>
          <a:endParaRPr lang="en-US" sz="2400" dirty="0"/>
        </a:p>
      </dgm:t>
    </dgm:pt>
    <dgm:pt modelId="{84C43EBA-B173-4F06-A74C-42C16BA3DC76}" type="parTrans" cxnId="{328E5321-67E0-4556-AC26-061546C89B44}">
      <dgm:prSet/>
      <dgm:spPr/>
      <dgm:t>
        <a:bodyPr/>
        <a:lstStyle/>
        <a:p>
          <a:endParaRPr lang="en-US"/>
        </a:p>
      </dgm:t>
    </dgm:pt>
    <dgm:pt modelId="{FE375A74-17B2-45D1-AB2C-26B7EF1926B0}" type="sibTrans" cxnId="{328E5321-67E0-4556-AC26-061546C89B44}">
      <dgm:prSet/>
      <dgm:spPr/>
      <dgm:t>
        <a:bodyPr/>
        <a:lstStyle/>
        <a:p>
          <a:endParaRPr lang="en-US"/>
        </a:p>
      </dgm:t>
    </dgm:pt>
    <dgm:pt modelId="{ACF6C21A-3CD0-454C-8089-D18B64B4F175}" type="pres">
      <dgm:prSet presAssocID="{04B52C9B-A593-48D7-BD73-B9644FC9C53C}" presName="linear" presStyleCnt="0">
        <dgm:presLayoutVars>
          <dgm:animLvl val="lvl"/>
          <dgm:resizeHandles val="exact"/>
        </dgm:presLayoutVars>
      </dgm:prSet>
      <dgm:spPr/>
    </dgm:pt>
    <dgm:pt modelId="{DF7BABEA-43EE-4147-90E1-A85ED950B5CB}" type="pres">
      <dgm:prSet presAssocID="{4DFE2E30-663B-46D3-B982-B55986083FCF}" presName="parentText" presStyleLbl="node1" presStyleIdx="0" presStyleCnt="1" custLinFactNeighborX="146" custLinFactNeighborY="-1798">
        <dgm:presLayoutVars>
          <dgm:chMax val="0"/>
          <dgm:bulletEnabled val="1"/>
        </dgm:presLayoutVars>
      </dgm:prSet>
      <dgm:spPr/>
    </dgm:pt>
  </dgm:ptLst>
  <dgm:cxnLst>
    <dgm:cxn modelId="{328E5321-67E0-4556-AC26-061546C89B44}" srcId="{04B52C9B-A593-48D7-BD73-B9644FC9C53C}" destId="{4DFE2E30-663B-46D3-B982-B55986083FCF}" srcOrd="0" destOrd="0" parTransId="{84C43EBA-B173-4F06-A74C-42C16BA3DC76}" sibTransId="{FE375A74-17B2-45D1-AB2C-26B7EF1926B0}"/>
    <dgm:cxn modelId="{A49ED033-82E3-4F09-929B-FAA67CC1860B}" type="presOf" srcId="{04B52C9B-A593-48D7-BD73-B9644FC9C53C}" destId="{ACF6C21A-3CD0-454C-8089-D18B64B4F175}" srcOrd="0" destOrd="0" presId="urn:microsoft.com/office/officeart/2005/8/layout/vList2"/>
    <dgm:cxn modelId="{5CEC9680-6476-42F5-AE03-D2ABF74A884F}" type="presOf" srcId="{4DFE2E30-663B-46D3-B982-B55986083FCF}" destId="{DF7BABEA-43EE-4147-90E1-A85ED950B5CB}" srcOrd="0" destOrd="0" presId="urn:microsoft.com/office/officeart/2005/8/layout/vList2"/>
    <dgm:cxn modelId="{2A699330-E5B9-4E19-BABA-34D4EC2A2328}" type="presParOf" srcId="{ACF6C21A-3CD0-454C-8089-D18B64B4F175}" destId="{DF7BABEA-43EE-4147-90E1-A85ED950B5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78B1DB-963C-419D-B233-96B69264238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4E78C-7726-493E-964F-B2736E8317B4}">
      <dgm:prSet phldrT="[Text]" custT="1"/>
      <dgm:spPr/>
      <dgm:t>
        <a:bodyPr/>
        <a:lstStyle/>
        <a:p>
          <a:r>
            <a:rPr lang="en-US" sz="1700" b="0" dirty="0"/>
            <a:t>Vendor</a:t>
          </a:r>
        </a:p>
      </dgm:t>
    </dgm:pt>
    <dgm:pt modelId="{798984FF-AD77-4F99-8665-B07FF4540AE1}" type="parTrans" cxnId="{BC8BCF83-5125-4787-8D6A-C7AFF1DC193C}">
      <dgm:prSet/>
      <dgm:spPr/>
      <dgm:t>
        <a:bodyPr/>
        <a:lstStyle/>
        <a:p>
          <a:endParaRPr lang="en-US"/>
        </a:p>
      </dgm:t>
    </dgm:pt>
    <dgm:pt modelId="{72EE05EF-B194-4E83-87B2-B72EE4E6A24A}" type="sibTrans" cxnId="{BC8BCF83-5125-4787-8D6A-C7AFF1DC193C}">
      <dgm:prSet/>
      <dgm:spPr/>
      <dgm:t>
        <a:bodyPr/>
        <a:lstStyle/>
        <a:p>
          <a:endParaRPr lang="en-US"/>
        </a:p>
      </dgm:t>
    </dgm:pt>
    <dgm:pt modelId="{F0C303DA-7D54-49B4-88CA-284FBAAEC198}">
      <dgm:prSet phldrT="[Text]"/>
      <dgm:spPr/>
      <dgm:t>
        <a:bodyPr/>
        <a:lstStyle/>
        <a:p>
          <a:r>
            <a:rPr lang="en-US" b="0" dirty="0"/>
            <a:t>Submit Invoices</a:t>
          </a:r>
        </a:p>
      </dgm:t>
    </dgm:pt>
    <dgm:pt modelId="{ED4576BE-10F6-4469-BC08-9ADE81B5F814}" type="parTrans" cxnId="{A52D6782-91BA-45B0-BD5C-43D5404E7301}">
      <dgm:prSet/>
      <dgm:spPr/>
      <dgm:t>
        <a:bodyPr/>
        <a:lstStyle/>
        <a:p>
          <a:endParaRPr lang="en-US"/>
        </a:p>
      </dgm:t>
    </dgm:pt>
    <dgm:pt modelId="{241B7EBD-6443-4C22-A673-B2E1597054C5}" type="sibTrans" cxnId="{A52D6782-91BA-45B0-BD5C-43D5404E7301}">
      <dgm:prSet/>
      <dgm:spPr/>
      <dgm:t>
        <a:bodyPr/>
        <a:lstStyle/>
        <a:p>
          <a:endParaRPr lang="en-US"/>
        </a:p>
      </dgm:t>
    </dgm:pt>
    <dgm:pt modelId="{084FACAC-AE10-461E-B9F5-485EF80D3312}">
      <dgm:prSet phldrT="[Text]"/>
      <dgm:spPr/>
      <dgm:t>
        <a:bodyPr/>
        <a:lstStyle/>
        <a:p>
          <a:r>
            <a:rPr lang="en-US" dirty="0"/>
            <a:t>Program Staff</a:t>
          </a:r>
        </a:p>
      </dgm:t>
    </dgm:pt>
    <dgm:pt modelId="{D2AEEC96-4E9C-49D6-8BAF-2195533983C7}" type="parTrans" cxnId="{C68A9BE0-367A-4D0D-A930-C284F2A29D24}">
      <dgm:prSet/>
      <dgm:spPr/>
      <dgm:t>
        <a:bodyPr/>
        <a:lstStyle/>
        <a:p>
          <a:endParaRPr lang="en-US"/>
        </a:p>
      </dgm:t>
    </dgm:pt>
    <dgm:pt modelId="{8830A677-2E62-4AC7-AAAA-22EF1FC29280}" type="sibTrans" cxnId="{C68A9BE0-367A-4D0D-A930-C284F2A29D24}">
      <dgm:prSet/>
      <dgm:spPr/>
      <dgm:t>
        <a:bodyPr/>
        <a:lstStyle/>
        <a:p>
          <a:endParaRPr lang="en-US"/>
        </a:p>
      </dgm:t>
    </dgm:pt>
    <dgm:pt modelId="{0A69A6A4-A457-4074-84CE-729516606E56}">
      <dgm:prSet phldrT="[Text]" custT="1"/>
      <dgm:spPr/>
      <dgm:t>
        <a:bodyPr/>
        <a:lstStyle/>
        <a:p>
          <a:r>
            <a:rPr lang="en-US" sz="1400" dirty="0"/>
            <a:t>Enter requisitions directly into financial system</a:t>
          </a:r>
        </a:p>
      </dgm:t>
    </dgm:pt>
    <dgm:pt modelId="{03CA1337-680C-4DA4-8B16-D40CC7F04220}" type="parTrans" cxnId="{5AC512A9-C9DC-4F24-8691-945469CF2363}">
      <dgm:prSet/>
      <dgm:spPr/>
      <dgm:t>
        <a:bodyPr/>
        <a:lstStyle/>
        <a:p>
          <a:endParaRPr lang="en-US"/>
        </a:p>
      </dgm:t>
    </dgm:pt>
    <dgm:pt modelId="{7C895469-6C02-40C3-87BE-15349DBBC6A9}" type="sibTrans" cxnId="{5AC512A9-C9DC-4F24-8691-945469CF2363}">
      <dgm:prSet/>
      <dgm:spPr/>
      <dgm:t>
        <a:bodyPr/>
        <a:lstStyle/>
        <a:p>
          <a:endParaRPr lang="en-US"/>
        </a:p>
      </dgm:t>
    </dgm:pt>
    <dgm:pt modelId="{9FE7C71B-FECD-40D6-B59A-1F3A16F41316}">
      <dgm:prSet phldrT="[Text]"/>
      <dgm:spPr/>
      <dgm:t>
        <a:bodyPr/>
        <a:lstStyle/>
        <a:p>
          <a:r>
            <a:rPr lang="en-US" dirty="0"/>
            <a:t>Program Manager</a:t>
          </a:r>
        </a:p>
      </dgm:t>
    </dgm:pt>
    <dgm:pt modelId="{A0DD54C9-1A6D-4808-BFA7-969537A97CA5}" type="parTrans" cxnId="{60EFE225-4ACB-4B4F-A681-9AEE53B93D28}">
      <dgm:prSet/>
      <dgm:spPr/>
      <dgm:t>
        <a:bodyPr/>
        <a:lstStyle/>
        <a:p>
          <a:endParaRPr lang="en-US"/>
        </a:p>
      </dgm:t>
    </dgm:pt>
    <dgm:pt modelId="{6476B97E-DBA4-4B6D-AC16-81EABA126A0F}" type="sibTrans" cxnId="{60EFE225-4ACB-4B4F-A681-9AEE53B93D28}">
      <dgm:prSet/>
      <dgm:spPr/>
      <dgm:t>
        <a:bodyPr/>
        <a:lstStyle/>
        <a:p>
          <a:endParaRPr lang="en-US"/>
        </a:p>
      </dgm:t>
    </dgm:pt>
    <dgm:pt modelId="{7013395C-D70D-4AF1-A987-B9D3AB576B69}">
      <dgm:prSet phldrT="[Text]"/>
      <dgm:spPr/>
      <dgm:t>
        <a:bodyPr/>
        <a:lstStyle/>
        <a:p>
          <a:r>
            <a:rPr lang="en-US" dirty="0"/>
            <a:t>Verifies and approves requisitions</a:t>
          </a:r>
        </a:p>
      </dgm:t>
    </dgm:pt>
    <dgm:pt modelId="{4C246D83-30C5-4C78-8680-E386E6CDCF9B}" type="parTrans" cxnId="{6C8B9331-8CFB-4B65-8F04-D3077EAD8D7B}">
      <dgm:prSet/>
      <dgm:spPr/>
      <dgm:t>
        <a:bodyPr/>
        <a:lstStyle/>
        <a:p>
          <a:endParaRPr lang="en-US"/>
        </a:p>
      </dgm:t>
    </dgm:pt>
    <dgm:pt modelId="{FF1931C5-3B20-4832-922E-AE49C80DB092}" type="sibTrans" cxnId="{6C8B9331-8CFB-4B65-8F04-D3077EAD8D7B}">
      <dgm:prSet/>
      <dgm:spPr/>
      <dgm:t>
        <a:bodyPr/>
        <a:lstStyle/>
        <a:p>
          <a:endParaRPr lang="en-US"/>
        </a:p>
      </dgm:t>
    </dgm:pt>
    <dgm:pt modelId="{F0A908F1-DBD3-4740-90CD-51D85C179F74}" type="pres">
      <dgm:prSet presAssocID="{CB78B1DB-963C-419D-B233-96B692642387}" presName="theList" presStyleCnt="0">
        <dgm:presLayoutVars>
          <dgm:dir/>
          <dgm:animLvl val="lvl"/>
          <dgm:resizeHandles val="exact"/>
        </dgm:presLayoutVars>
      </dgm:prSet>
      <dgm:spPr/>
    </dgm:pt>
    <dgm:pt modelId="{0CA99B34-CAB2-4786-917A-0B5C03747BE2}" type="pres">
      <dgm:prSet presAssocID="{0164E78C-7726-493E-964F-B2736E8317B4}" presName="compNode" presStyleCnt="0"/>
      <dgm:spPr/>
    </dgm:pt>
    <dgm:pt modelId="{57E0A46E-54AB-46ED-865E-F0B5C759993B}" type="pres">
      <dgm:prSet presAssocID="{0164E78C-7726-493E-964F-B2736E8317B4}" presName="noGeometry" presStyleCnt="0"/>
      <dgm:spPr/>
    </dgm:pt>
    <dgm:pt modelId="{A5272B55-D87C-4CE3-B47B-504DF0DE5BAD}" type="pres">
      <dgm:prSet presAssocID="{0164E78C-7726-493E-964F-B2736E8317B4}" presName="childTextVisible" presStyleLbl="bgAccFollowNode1" presStyleIdx="0" presStyleCnt="3" custScaleY="116507">
        <dgm:presLayoutVars>
          <dgm:bulletEnabled val="1"/>
        </dgm:presLayoutVars>
      </dgm:prSet>
      <dgm:spPr/>
    </dgm:pt>
    <dgm:pt modelId="{982DC2F6-F11B-4A22-AA8E-D4F62668FA59}" type="pres">
      <dgm:prSet presAssocID="{0164E78C-7726-493E-964F-B2736E8317B4}" presName="childTextHidden" presStyleLbl="bgAccFollowNode1" presStyleIdx="0" presStyleCnt="3"/>
      <dgm:spPr/>
    </dgm:pt>
    <dgm:pt modelId="{8269C832-B033-4707-9AE3-CD9D4E36C35C}" type="pres">
      <dgm:prSet presAssocID="{0164E78C-7726-493E-964F-B2736E8317B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DFCDF61-C3BE-45AE-B75E-B653B05535DA}" type="pres">
      <dgm:prSet presAssocID="{0164E78C-7726-493E-964F-B2736E8317B4}" presName="aSpace" presStyleCnt="0"/>
      <dgm:spPr/>
    </dgm:pt>
    <dgm:pt modelId="{21B903AD-A5FA-4B34-BD0D-2165B8825C21}" type="pres">
      <dgm:prSet presAssocID="{084FACAC-AE10-461E-B9F5-485EF80D3312}" presName="compNode" presStyleCnt="0"/>
      <dgm:spPr/>
    </dgm:pt>
    <dgm:pt modelId="{3EFA4B1E-AA31-4EAE-9E1D-8554DFBD977B}" type="pres">
      <dgm:prSet presAssocID="{084FACAC-AE10-461E-B9F5-485EF80D3312}" presName="noGeometry" presStyleCnt="0"/>
      <dgm:spPr/>
    </dgm:pt>
    <dgm:pt modelId="{AA681084-4A22-4F8B-882E-D8E0180A34AC}" type="pres">
      <dgm:prSet presAssocID="{084FACAC-AE10-461E-B9F5-485EF80D3312}" presName="childTextVisible" presStyleLbl="bgAccFollowNode1" presStyleIdx="1" presStyleCnt="3" custScaleY="128610">
        <dgm:presLayoutVars>
          <dgm:bulletEnabled val="1"/>
        </dgm:presLayoutVars>
      </dgm:prSet>
      <dgm:spPr/>
    </dgm:pt>
    <dgm:pt modelId="{B94C9621-4693-4EDB-8B5B-E74C9FAF6465}" type="pres">
      <dgm:prSet presAssocID="{084FACAC-AE10-461E-B9F5-485EF80D3312}" presName="childTextHidden" presStyleLbl="bgAccFollowNode1" presStyleIdx="1" presStyleCnt="3"/>
      <dgm:spPr/>
    </dgm:pt>
    <dgm:pt modelId="{CFA67D1A-7934-4BC2-84DF-72525FA46ACD}" type="pres">
      <dgm:prSet presAssocID="{084FACAC-AE10-461E-B9F5-485EF80D331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EA7CC46-633B-4AC5-9C03-72C413601D22}" type="pres">
      <dgm:prSet presAssocID="{084FACAC-AE10-461E-B9F5-485EF80D3312}" presName="aSpace" presStyleCnt="0"/>
      <dgm:spPr/>
    </dgm:pt>
    <dgm:pt modelId="{852C5DFC-85A6-4A22-A97E-E1182C1F8F42}" type="pres">
      <dgm:prSet presAssocID="{9FE7C71B-FECD-40D6-B59A-1F3A16F41316}" presName="compNode" presStyleCnt="0"/>
      <dgm:spPr/>
    </dgm:pt>
    <dgm:pt modelId="{EDD9F371-6EDA-4CB2-B92F-012F7E981128}" type="pres">
      <dgm:prSet presAssocID="{9FE7C71B-FECD-40D6-B59A-1F3A16F41316}" presName="noGeometry" presStyleCnt="0"/>
      <dgm:spPr/>
    </dgm:pt>
    <dgm:pt modelId="{49E29B56-20E8-4EAC-8F0D-BE391217A98F}" type="pres">
      <dgm:prSet presAssocID="{9FE7C71B-FECD-40D6-B59A-1F3A16F41316}" presName="childTextVisible" presStyleLbl="bgAccFollowNode1" presStyleIdx="2" presStyleCnt="3">
        <dgm:presLayoutVars>
          <dgm:bulletEnabled val="1"/>
        </dgm:presLayoutVars>
      </dgm:prSet>
      <dgm:spPr/>
    </dgm:pt>
    <dgm:pt modelId="{29A120DB-7339-4E58-8F18-C7822A44BC8B}" type="pres">
      <dgm:prSet presAssocID="{9FE7C71B-FECD-40D6-B59A-1F3A16F41316}" presName="childTextHidden" presStyleLbl="bgAccFollowNode1" presStyleIdx="2" presStyleCnt="3"/>
      <dgm:spPr/>
    </dgm:pt>
    <dgm:pt modelId="{677F5F23-B293-4662-A3E0-CABCC696A1C4}" type="pres">
      <dgm:prSet presAssocID="{9FE7C71B-FECD-40D6-B59A-1F3A16F4131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0EFE225-4ACB-4B4F-A681-9AEE53B93D28}" srcId="{CB78B1DB-963C-419D-B233-96B692642387}" destId="{9FE7C71B-FECD-40D6-B59A-1F3A16F41316}" srcOrd="2" destOrd="0" parTransId="{A0DD54C9-1A6D-4808-BFA7-969537A97CA5}" sibTransId="{6476B97E-DBA4-4B6D-AC16-81EABA126A0F}"/>
    <dgm:cxn modelId="{6C8B9331-8CFB-4B65-8F04-D3077EAD8D7B}" srcId="{9FE7C71B-FECD-40D6-B59A-1F3A16F41316}" destId="{7013395C-D70D-4AF1-A987-B9D3AB576B69}" srcOrd="0" destOrd="0" parTransId="{4C246D83-30C5-4C78-8680-E386E6CDCF9B}" sibTransId="{FF1931C5-3B20-4832-922E-AE49C80DB092}"/>
    <dgm:cxn modelId="{BED62440-338C-4E87-9BEB-D31523A5CED6}" type="presOf" srcId="{084FACAC-AE10-461E-B9F5-485EF80D3312}" destId="{CFA67D1A-7934-4BC2-84DF-72525FA46ACD}" srcOrd="0" destOrd="0" presId="urn:microsoft.com/office/officeart/2005/8/layout/hProcess6"/>
    <dgm:cxn modelId="{5CCDAD5E-7420-403A-876D-2349B145A800}" type="presOf" srcId="{F0C303DA-7D54-49B4-88CA-284FBAAEC198}" destId="{A5272B55-D87C-4CE3-B47B-504DF0DE5BAD}" srcOrd="0" destOrd="0" presId="urn:microsoft.com/office/officeart/2005/8/layout/hProcess6"/>
    <dgm:cxn modelId="{6D85BB50-0478-480C-876D-BD6F604F4F80}" type="presOf" srcId="{0A69A6A4-A457-4074-84CE-729516606E56}" destId="{AA681084-4A22-4F8B-882E-D8E0180A34AC}" srcOrd="0" destOrd="0" presId="urn:microsoft.com/office/officeart/2005/8/layout/hProcess6"/>
    <dgm:cxn modelId="{A52D6782-91BA-45B0-BD5C-43D5404E7301}" srcId="{0164E78C-7726-493E-964F-B2736E8317B4}" destId="{F0C303DA-7D54-49B4-88CA-284FBAAEC198}" srcOrd="0" destOrd="0" parTransId="{ED4576BE-10F6-4469-BC08-9ADE81B5F814}" sibTransId="{241B7EBD-6443-4C22-A673-B2E1597054C5}"/>
    <dgm:cxn modelId="{BC8BCF83-5125-4787-8D6A-C7AFF1DC193C}" srcId="{CB78B1DB-963C-419D-B233-96B692642387}" destId="{0164E78C-7726-493E-964F-B2736E8317B4}" srcOrd="0" destOrd="0" parTransId="{798984FF-AD77-4F99-8665-B07FF4540AE1}" sibTransId="{72EE05EF-B194-4E83-87B2-B72EE4E6A24A}"/>
    <dgm:cxn modelId="{E5953990-27A5-446E-88EC-BAABA4E330E3}" type="presOf" srcId="{0A69A6A4-A457-4074-84CE-729516606E56}" destId="{B94C9621-4693-4EDB-8B5B-E74C9FAF6465}" srcOrd="1" destOrd="0" presId="urn:microsoft.com/office/officeart/2005/8/layout/hProcess6"/>
    <dgm:cxn modelId="{B5A7B5A3-835F-43AE-8A98-C4FAFF2914F0}" type="presOf" srcId="{7013395C-D70D-4AF1-A987-B9D3AB576B69}" destId="{49E29B56-20E8-4EAC-8F0D-BE391217A98F}" srcOrd="0" destOrd="0" presId="urn:microsoft.com/office/officeart/2005/8/layout/hProcess6"/>
    <dgm:cxn modelId="{5AC512A9-C9DC-4F24-8691-945469CF2363}" srcId="{084FACAC-AE10-461E-B9F5-485EF80D3312}" destId="{0A69A6A4-A457-4074-84CE-729516606E56}" srcOrd="0" destOrd="0" parTransId="{03CA1337-680C-4DA4-8B16-D40CC7F04220}" sibTransId="{7C895469-6C02-40C3-87BE-15349DBBC6A9}"/>
    <dgm:cxn modelId="{526829AA-3BD6-4450-9557-054F3B50184B}" type="presOf" srcId="{CB78B1DB-963C-419D-B233-96B692642387}" destId="{F0A908F1-DBD3-4740-90CD-51D85C179F74}" srcOrd="0" destOrd="0" presId="urn:microsoft.com/office/officeart/2005/8/layout/hProcess6"/>
    <dgm:cxn modelId="{B837A7B5-ED67-454E-8C5C-DAB796298CD2}" type="presOf" srcId="{9FE7C71B-FECD-40D6-B59A-1F3A16F41316}" destId="{677F5F23-B293-4662-A3E0-CABCC696A1C4}" srcOrd="0" destOrd="0" presId="urn:microsoft.com/office/officeart/2005/8/layout/hProcess6"/>
    <dgm:cxn modelId="{FC0C5ABF-0085-459D-B8ED-0FEE2C412275}" type="presOf" srcId="{7013395C-D70D-4AF1-A987-B9D3AB576B69}" destId="{29A120DB-7339-4E58-8F18-C7822A44BC8B}" srcOrd="1" destOrd="0" presId="urn:microsoft.com/office/officeart/2005/8/layout/hProcess6"/>
    <dgm:cxn modelId="{171604D3-4F4C-41D6-B337-AE5B6FAD85F2}" type="presOf" srcId="{0164E78C-7726-493E-964F-B2736E8317B4}" destId="{8269C832-B033-4707-9AE3-CD9D4E36C35C}" srcOrd="0" destOrd="0" presId="urn:microsoft.com/office/officeart/2005/8/layout/hProcess6"/>
    <dgm:cxn modelId="{CE281CD9-CCB9-423C-8158-DAFF2D46DA55}" type="presOf" srcId="{F0C303DA-7D54-49B4-88CA-284FBAAEC198}" destId="{982DC2F6-F11B-4A22-AA8E-D4F62668FA59}" srcOrd="1" destOrd="0" presId="urn:microsoft.com/office/officeart/2005/8/layout/hProcess6"/>
    <dgm:cxn modelId="{C68A9BE0-367A-4D0D-A930-C284F2A29D24}" srcId="{CB78B1DB-963C-419D-B233-96B692642387}" destId="{084FACAC-AE10-461E-B9F5-485EF80D3312}" srcOrd="1" destOrd="0" parTransId="{D2AEEC96-4E9C-49D6-8BAF-2195533983C7}" sibTransId="{8830A677-2E62-4AC7-AAAA-22EF1FC29280}"/>
    <dgm:cxn modelId="{C7C4F220-ABD1-4500-B274-C4D835B05191}" type="presParOf" srcId="{F0A908F1-DBD3-4740-90CD-51D85C179F74}" destId="{0CA99B34-CAB2-4786-917A-0B5C03747BE2}" srcOrd="0" destOrd="0" presId="urn:microsoft.com/office/officeart/2005/8/layout/hProcess6"/>
    <dgm:cxn modelId="{159C1A04-C954-4985-9C4C-6BA68E5415AB}" type="presParOf" srcId="{0CA99B34-CAB2-4786-917A-0B5C03747BE2}" destId="{57E0A46E-54AB-46ED-865E-F0B5C759993B}" srcOrd="0" destOrd="0" presId="urn:microsoft.com/office/officeart/2005/8/layout/hProcess6"/>
    <dgm:cxn modelId="{BC952970-CFB2-4064-8DC4-187CE03F19DD}" type="presParOf" srcId="{0CA99B34-CAB2-4786-917A-0B5C03747BE2}" destId="{A5272B55-D87C-4CE3-B47B-504DF0DE5BAD}" srcOrd="1" destOrd="0" presId="urn:microsoft.com/office/officeart/2005/8/layout/hProcess6"/>
    <dgm:cxn modelId="{1C040498-A977-4F07-8B15-B237FE2A6C54}" type="presParOf" srcId="{0CA99B34-CAB2-4786-917A-0B5C03747BE2}" destId="{982DC2F6-F11B-4A22-AA8E-D4F62668FA59}" srcOrd="2" destOrd="0" presId="urn:microsoft.com/office/officeart/2005/8/layout/hProcess6"/>
    <dgm:cxn modelId="{DD8E3468-1B67-4C94-BDCA-04DFB16F8ECE}" type="presParOf" srcId="{0CA99B34-CAB2-4786-917A-0B5C03747BE2}" destId="{8269C832-B033-4707-9AE3-CD9D4E36C35C}" srcOrd="3" destOrd="0" presId="urn:microsoft.com/office/officeart/2005/8/layout/hProcess6"/>
    <dgm:cxn modelId="{9867775C-64DD-4320-B7A2-17FE0802D5AC}" type="presParOf" srcId="{F0A908F1-DBD3-4740-90CD-51D85C179F74}" destId="{CDFCDF61-C3BE-45AE-B75E-B653B05535DA}" srcOrd="1" destOrd="0" presId="urn:microsoft.com/office/officeart/2005/8/layout/hProcess6"/>
    <dgm:cxn modelId="{2960C87C-D971-49A8-9F09-F6AA4B251BC4}" type="presParOf" srcId="{F0A908F1-DBD3-4740-90CD-51D85C179F74}" destId="{21B903AD-A5FA-4B34-BD0D-2165B8825C21}" srcOrd="2" destOrd="0" presId="urn:microsoft.com/office/officeart/2005/8/layout/hProcess6"/>
    <dgm:cxn modelId="{57BD34BF-A08A-4239-A106-24077034EDBC}" type="presParOf" srcId="{21B903AD-A5FA-4B34-BD0D-2165B8825C21}" destId="{3EFA4B1E-AA31-4EAE-9E1D-8554DFBD977B}" srcOrd="0" destOrd="0" presId="urn:microsoft.com/office/officeart/2005/8/layout/hProcess6"/>
    <dgm:cxn modelId="{E86B621F-A46B-4141-B70F-5A7ACB621080}" type="presParOf" srcId="{21B903AD-A5FA-4B34-BD0D-2165B8825C21}" destId="{AA681084-4A22-4F8B-882E-D8E0180A34AC}" srcOrd="1" destOrd="0" presId="urn:microsoft.com/office/officeart/2005/8/layout/hProcess6"/>
    <dgm:cxn modelId="{C7F412EB-261C-4D12-8817-6ABBE1993DB4}" type="presParOf" srcId="{21B903AD-A5FA-4B34-BD0D-2165B8825C21}" destId="{B94C9621-4693-4EDB-8B5B-E74C9FAF6465}" srcOrd="2" destOrd="0" presId="urn:microsoft.com/office/officeart/2005/8/layout/hProcess6"/>
    <dgm:cxn modelId="{BE1320EF-7544-4986-AB24-4EF4A7416BC2}" type="presParOf" srcId="{21B903AD-A5FA-4B34-BD0D-2165B8825C21}" destId="{CFA67D1A-7934-4BC2-84DF-72525FA46ACD}" srcOrd="3" destOrd="0" presId="urn:microsoft.com/office/officeart/2005/8/layout/hProcess6"/>
    <dgm:cxn modelId="{ADE8DAA6-38B3-4A61-9282-26CB2A460633}" type="presParOf" srcId="{F0A908F1-DBD3-4740-90CD-51D85C179F74}" destId="{EEA7CC46-633B-4AC5-9C03-72C413601D22}" srcOrd="3" destOrd="0" presId="urn:microsoft.com/office/officeart/2005/8/layout/hProcess6"/>
    <dgm:cxn modelId="{C6E79F81-BB2C-4D7C-B89B-EFAD127E7C5B}" type="presParOf" srcId="{F0A908F1-DBD3-4740-90CD-51D85C179F74}" destId="{852C5DFC-85A6-4A22-A97E-E1182C1F8F42}" srcOrd="4" destOrd="0" presId="urn:microsoft.com/office/officeart/2005/8/layout/hProcess6"/>
    <dgm:cxn modelId="{778BFB1B-796C-4048-8D0F-F77CC8508274}" type="presParOf" srcId="{852C5DFC-85A6-4A22-A97E-E1182C1F8F42}" destId="{EDD9F371-6EDA-4CB2-B92F-012F7E981128}" srcOrd="0" destOrd="0" presId="urn:microsoft.com/office/officeart/2005/8/layout/hProcess6"/>
    <dgm:cxn modelId="{B584B66C-EBFC-4966-9175-D6BEAAC2AEE2}" type="presParOf" srcId="{852C5DFC-85A6-4A22-A97E-E1182C1F8F42}" destId="{49E29B56-20E8-4EAC-8F0D-BE391217A98F}" srcOrd="1" destOrd="0" presId="urn:microsoft.com/office/officeart/2005/8/layout/hProcess6"/>
    <dgm:cxn modelId="{15360E44-A238-450E-8E67-59AE75D5B50F}" type="presParOf" srcId="{852C5DFC-85A6-4A22-A97E-E1182C1F8F42}" destId="{29A120DB-7339-4E58-8F18-C7822A44BC8B}" srcOrd="2" destOrd="0" presId="urn:microsoft.com/office/officeart/2005/8/layout/hProcess6"/>
    <dgm:cxn modelId="{8D545647-C468-4E44-B0DC-2896A42BEB7A}" type="presParOf" srcId="{852C5DFC-85A6-4A22-A97E-E1182C1F8F42}" destId="{677F5F23-B293-4662-A3E0-CABCC696A1C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78B1DB-963C-419D-B233-96B69264238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64E78C-7726-493E-964F-B2736E8317B4}">
      <dgm:prSet phldrT="[Text]" custT="1"/>
      <dgm:spPr/>
      <dgm:t>
        <a:bodyPr/>
        <a:lstStyle/>
        <a:p>
          <a:r>
            <a:rPr lang="en-US" sz="1700" b="0" dirty="0"/>
            <a:t>Budget</a:t>
          </a:r>
        </a:p>
      </dgm:t>
    </dgm:pt>
    <dgm:pt modelId="{798984FF-AD77-4F99-8665-B07FF4540AE1}" type="parTrans" cxnId="{BC8BCF83-5125-4787-8D6A-C7AFF1DC193C}">
      <dgm:prSet/>
      <dgm:spPr/>
      <dgm:t>
        <a:bodyPr/>
        <a:lstStyle/>
        <a:p>
          <a:endParaRPr lang="en-US"/>
        </a:p>
      </dgm:t>
    </dgm:pt>
    <dgm:pt modelId="{72EE05EF-B194-4E83-87B2-B72EE4E6A24A}" type="sibTrans" cxnId="{BC8BCF83-5125-4787-8D6A-C7AFF1DC193C}">
      <dgm:prSet/>
      <dgm:spPr/>
      <dgm:t>
        <a:bodyPr/>
        <a:lstStyle/>
        <a:p>
          <a:endParaRPr lang="en-US"/>
        </a:p>
      </dgm:t>
    </dgm:pt>
    <dgm:pt modelId="{F0C303DA-7D54-49B4-88CA-284FBAAEC198}">
      <dgm:prSet phldrT="[Text]" custT="1"/>
      <dgm:spPr/>
      <dgm:t>
        <a:bodyPr/>
        <a:lstStyle/>
        <a:p>
          <a:r>
            <a:rPr lang="en-US" sz="1600" b="0" dirty="0"/>
            <a:t>Approval based on available funds	</a:t>
          </a:r>
        </a:p>
      </dgm:t>
    </dgm:pt>
    <dgm:pt modelId="{ED4576BE-10F6-4469-BC08-9ADE81B5F814}" type="parTrans" cxnId="{A52D6782-91BA-45B0-BD5C-43D5404E7301}">
      <dgm:prSet/>
      <dgm:spPr/>
      <dgm:t>
        <a:bodyPr/>
        <a:lstStyle/>
        <a:p>
          <a:endParaRPr lang="en-US"/>
        </a:p>
      </dgm:t>
    </dgm:pt>
    <dgm:pt modelId="{241B7EBD-6443-4C22-A673-B2E1597054C5}" type="sibTrans" cxnId="{A52D6782-91BA-45B0-BD5C-43D5404E7301}">
      <dgm:prSet/>
      <dgm:spPr/>
      <dgm:t>
        <a:bodyPr/>
        <a:lstStyle/>
        <a:p>
          <a:endParaRPr lang="en-US"/>
        </a:p>
      </dgm:t>
    </dgm:pt>
    <dgm:pt modelId="{084FACAC-AE10-461E-B9F5-485EF80D3312}">
      <dgm:prSet phldrT="[Text]" custT="1"/>
      <dgm:spPr/>
      <dgm:t>
        <a:bodyPr/>
        <a:lstStyle/>
        <a:p>
          <a:r>
            <a:rPr lang="en-US" sz="1000" b="1" dirty="0"/>
            <a:t>Special Accounting</a:t>
          </a:r>
        </a:p>
      </dgm:t>
    </dgm:pt>
    <dgm:pt modelId="{D2AEEC96-4E9C-49D6-8BAF-2195533983C7}" type="parTrans" cxnId="{C68A9BE0-367A-4D0D-A930-C284F2A29D24}">
      <dgm:prSet/>
      <dgm:spPr/>
      <dgm:t>
        <a:bodyPr/>
        <a:lstStyle/>
        <a:p>
          <a:endParaRPr lang="en-US"/>
        </a:p>
      </dgm:t>
    </dgm:pt>
    <dgm:pt modelId="{8830A677-2E62-4AC7-AAAA-22EF1FC29280}" type="sibTrans" cxnId="{C68A9BE0-367A-4D0D-A930-C284F2A29D24}">
      <dgm:prSet/>
      <dgm:spPr/>
      <dgm:t>
        <a:bodyPr/>
        <a:lstStyle/>
        <a:p>
          <a:endParaRPr lang="en-US"/>
        </a:p>
      </dgm:t>
    </dgm:pt>
    <dgm:pt modelId="{0A69A6A4-A457-4074-84CE-729516606E56}">
      <dgm:prSet phldrT="[Text]" custT="1"/>
      <dgm:spPr/>
      <dgm:t>
        <a:bodyPr/>
        <a:lstStyle/>
        <a:p>
          <a:r>
            <a:rPr lang="en-US" sz="1500" dirty="0"/>
            <a:t>Process paperwork for payment</a:t>
          </a:r>
        </a:p>
      </dgm:t>
    </dgm:pt>
    <dgm:pt modelId="{03CA1337-680C-4DA4-8B16-D40CC7F04220}" type="parTrans" cxnId="{5AC512A9-C9DC-4F24-8691-945469CF2363}">
      <dgm:prSet/>
      <dgm:spPr/>
      <dgm:t>
        <a:bodyPr/>
        <a:lstStyle/>
        <a:p>
          <a:endParaRPr lang="en-US"/>
        </a:p>
      </dgm:t>
    </dgm:pt>
    <dgm:pt modelId="{7C895469-6C02-40C3-87BE-15349DBBC6A9}" type="sibTrans" cxnId="{5AC512A9-C9DC-4F24-8691-945469CF2363}">
      <dgm:prSet/>
      <dgm:spPr/>
      <dgm:t>
        <a:bodyPr/>
        <a:lstStyle/>
        <a:p>
          <a:endParaRPr lang="en-US"/>
        </a:p>
      </dgm:t>
    </dgm:pt>
    <dgm:pt modelId="{9FE7C71B-FECD-40D6-B59A-1F3A16F41316}">
      <dgm:prSet phldrT="[Text]" custT="1"/>
      <dgm:spPr/>
      <dgm:t>
        <a:bodyPr/>
        <a:lstStyle/>
        <a:p>
          <a:r>
            <a:rPr lang="en-US" sz="1200" b="1" dirty="0"/>
            <a:t>Accounts Payable</a:t>
          </a:r>
        </a:p>
      </dgm:t>
    </dgm:pt>
    <dgm:pt modelId="{A0DD54C9-1A6D-4808-BFA7-969537A97CA5}" type="parTrans" cxnId="{60EFE225-4ACB-4B4F-A681-9AEE53B93D28}">
      <dgm:prSet/>
      <dgm:spPr/>
      <dgm:t>
        <a:bodyPr/>
        <a:lstStyle/>
        <a:p>
          <a:endParaRPr lang="en-US"/>
        </a:p>
      </dgm:t>
    </dgm:pt>
    <dgm:pt modelId="{6476B97E-DBA4-4B6D-AC16-81EABA126A0F}" type="sibTrans" cxnId="{60EFE225-4ACB-4B4F-A681-9AEE53B93D28}">
      <dgm:prSet/>
      <dgm:spPr/>
      <dgm:t>
        <a:bodyPr/>
        <a:lstStyle/>
        <a:p>
          <a:endParaRPr lang="en-US"/>
        </a:p>
      </dgm:t>
    </dgm:pt>
    <dgm:pt modelId="{7013395C-D70D-4AF1-A987-B9D3AB576B69}">
      <dgm:prSet phldrT="[Text]" custT="1"/>
      <dgm:spPr/>
      <dgm:t>
        <a:bodyPr/>
        <a:lstStyle/>
        <a:p>
          <a:r>
            <a:rPr lang="en-US" sz="1600" dirty="0"/>
            <a:t>Issue payment to vendors</a:t>
          </a:r>
        </a:p>
      </dgm:t>
    </dgm:pt>
    <dgm:pt modelId="{4C246D83-30C5-4C78-8680-E386E6CDCF9B}" type="parTrans" cxnId="{6C8B9331-8CFB-4B65-8F04-D3077EAD8D7B}">
      <dgm:prSet/>
      <dgm:spPr/>
      <dgm:t>
        <a:bodyPr/>
        <a:lstStyle/>
        <a:p>
          <a:endParaRPr lang="en-US"/>
        </a:p>
      </dgm:t>
    </dgm:pt>
    <dgm:pt modelId="{FF1931C5-3B20-4832-922E-AE49C80DB092}" type="sibTrans" cxnId="{6C8B9331-8CFB-4B65-8F04-D3077EAD8D7B}">
      <dgm:prSet/>
      <dgm:spPr/>
      <dgm:t>
        <a:bodyPr/>
        <a:lstStyle/>
        <a:p>
          <a:endParaRPr lang="en-US"/>
        </a:p>
      </dgm:t>
    </dgm:pt>
    <dgm:pt modelId="{F0A908F1-DBD3-4740-90CD-51D85C179F74}" type="pres">
      <dgm:prSet presAssocID="{CB78B1DB-963C-419D-B233-96B692642387}" presName="theList" presStyleCnt="0">
        <dgm:presLayoutVars>
          <dgm:dir/>
          <dgm:animLvl val="lvl"/>
          <dgm:resizeHandles val="exact"/>
        </dgm:presLayoutVars>
      </dgm:prSet>
      <dgm:spPr/>
    </dgm:pt>
    <dgm:pt modelId="{0CA99B34-CAB2-4786-917A-0B5C03747BE2}" type="pres">
      <dgm:prSet presAssocID="{0164E78C-7726-493E-964F-B2736E8317B4}" presName="compNode" presStyleCnt="0"/>
      <dgm:spPr/>
    </dgm:pt>
    <dgm:pt modelId="{57E0A46E-54AB-46ED-865E-F0B5C759993B}" type="pres">
      <dgm:prSet presAssocID="{0164E78C-7726-493E-964F-B2736E8317B4}" presName="noGeometry" presStyleCnt="0"/>
      <dgm:spPr/>
    </dgm:pt>
    <dgm:pt modelId="{A5272B55-D87C-4CE3-B47B-504DF0DE5BAD}" type="pres">
      <dgm:prSet presAssocID="{0164E78C-7726-493E-964F-B2736E8317B4}" presName="childTextVisible" presStyleLbl="bgAccFollowNode1" presStyleIdx="0" presStyleCnt="3" custScaleY="104404">
        <dgm:presLayoutVars>
          <dgm:bulletEnabled val="1"/>
        </dgm:presLayoutVars>
      </dgm:prSet>
      <dgm:spPr/>
    </dgm:pt>
    <dgm:pt modelId="{982DC2F6-F11B-4A22-AA8E-D4F62668FA59}" type="pres">
      <dgm:prSet presAssocID="{0164E78C-7726-493E-964F-B2736E8317B4}" presName="childTextHidden" presStyleLbl="bgAccFollowNode1" presStyleIdx="0" presStyleCnt="3"/>
      <dgm:spPr/>
    </dgm:pt>
    <dgm:pt modelId="{8269C832-B033-4707-9AE3-CD9D4E36C35C}" type="pres">
      <dgm:prSet presAssocID="{0164E78C-7726-493E-964F-B2736E8317B4}" presName="parentText" presStyleLbl="node1" presStyleIdx="0" presStyleCnt="3" custLinFactNeighborY="7557">
        <dgm:presLayoutVars>
          <dgm:chMax val="1"/>
          <dgm:bulletEnabled val="1"/>
        </dgm:presLayoutVars>
      </dgm:prSet>
      <dgm:spPr/>
    </dgm:pt>
    <dgm:pt modelId="{CDFCDF61-C3BE-45AE-B75E-B653B05535DA}" type="pres">
      <dgm:prSet presAssocID="{0164E78C-7726-493E-964F-B2736E8317B4}" presName="aSpace" presStyleCnt="0"/>
      <dgm:spPr/>
    </dgm:pt>
    <dgm:pt modelId="{21B903AD-A5FA-4B34-BD0D-2165B8825C21}" type="pres">
      <dgm:prSet presAssocID="{084FACAC-AE10-461E-B9F5-485EF80D3312}" presName="compNode" presStyleCnt="0"/>
      <dgm:spPr/>
    </dgm:pt>
    <dgm:pt modelId="{3EFA4B1E-AA31-4EAE-9E1D-8554DFBD977B}" type="pres">
      <dgm:prSet presAssocID="{084FACAC-AE10-461E-B9F5-485EF80D3312}" presName="noGeometry" presStyleCnt="0"/>
      <dgm:spPr/>
    </dgm:pt>
    <dgm:pt modelId="{AA681084-4A22-4F8B-882E-D8E0180A34AC}" type="pres">
      <dgm:prSet presAssocID="{084FACAC-AE10-461E-B9F5-485EF80D3312}" presName="childTextVisible" presStyleLbl="bgAccFollowNode1" presStyleIdx="1" presStyleCnt="3" custScaleY="128610">
        <dgm:presLayoutVars>
          <dgm:bulletEnabled val="1"/>
        </dgm:presLayoutVars>
      </dgm:prSet>
      <dgm:spPr/>
    </dgm:pt>
    <dgm:pt modelId="{B94C9621-4693-4EDB-8B5B-E74C9FAF6465}" type="pres">
      <dgm:prSet presAssocID="{084FACAC-AE10-461E-B9F5-485EF80D3312}" presName="childTextHidden" presStyleLbl="bgAccFollowNode1" presStyleIdx="1" presStyleCnt="3"/>
      <dgm:spPr/>
    </dgm:pt>
    <dgm:pt modelId="{CFA67D1A-7934-4BC2-84DF-72525FA46ACD}" type="pres">
      <dgm:prSet presAssocID="{084FACAC-AE10-461E-B9F5-485EF80D331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EA7CC46-633B-4AC5-9C03-72C413601D22}" type="pres">
      <dgm:prSet presAssocID="{084FACAC-AE10-461E-B9F5-485EF80D3312}" presName="aSpace" presStyleCnt="0"/>
      <dgm:spPr/>
    </dgm:pt>
    <dgm:pt modelId="{852C5DFC-85A6-4A22-A97E-E1182C1F8F42}" type="pres">
      <dgm:prSet presAssocID="{9FE7C71B-FECD-40D6-B59A-1F3A16F41316}" presName="compNode" presStyleCnt="0"/>
      <dgm:spPr/>
    </dgm:pt>
    <dgm:pt modelId="{EDD9F371-6EDA-4CB2-B92F-012F7E981128}" type="pres">
      <dgm:prSet presAssocID="{9FE7C71B-FECD-40D6-B59A-1F3A16F41316}" presName="noGeometry" presStyleCnt="0"/>
      <dgm:spPr/>
    </dgm:pt>
    <dgm:pt modelId="{49E29B56-20E8-4EAC-8F0D-BE391217A98F}" type="pres">
      <dgm:prSet presAssocID="{9FE7C71B-FECD-40D6-B59A-1F3A16F41316}" presName="childTextVisible" presStyleLbl="bgAccFollowNode1" presStyleIdx="2" presStyleCnt="3">
        <dgm:presLayoutVars>
          <dgm:bulletEnabled val="1"/>
        </dgm:presLayoutVars>
      </dgm:prSet>
      <dgm:spPr/>
    </dgm:pt>
    <dgm:pt modelId="{29A120DB-7339-4E58-8F18-C7822A44BC8B}" type="pres">
      <dgm:prSet presAssocID="{9FE7C71B-FECD-40D6-B59A-1F3A16F41316}" presName="childTextHidden" presStyleLbl="bgAccFollowNode1" presStyleIdx="2" presStyleCnt="3"/>
      <dgm:spPr/>
    </dgm:pt>
    <dgm:pt modelId="{677F5F23-B293-4662-A3E0-CABCC696A1C4}" type="pres">
      <dgm:prSet presAssocID="{9FE7C71B-FECD-40D6-B59A-1F3A16F4131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0EFE225-4ACB-4B4F-A681-9AEE53B93D28}" srcId="{CB78B1DB-963C-419D-B233-96B692642387}" destId="{9FE7C71B-FECD-40D6-B59A-1F3A16F41316}" srcOrd="2" destOrd="0" parTransId="{A0DD54C9-1A6D-4808-BFA7-969537A97CA5}" sibTransId="{6476B97E-DBA4-4B6D-AC16-81EABA126A0F}"/>
    <dgm:cxn modelId="{6C8B9331-8CFB-4B65-8F04-D3077EAD8D7B}" srcId="{9FE7C71B-FECD-40D6-B59A-1F3A16F41316}" destId="{7013395C-D70D-4AF1-A987-B9D3AB576B69}" srcOrd="0" destOrd="0" parTransId="{4C246D83-30C5-4C78-8680-E386E6CDCF9B}" sibTransId="{FF1931C5-3B20-4832-922E-AE49C80DB092}"/>
    <dgm:cxn modelId="{BED62440-338C-4E87-9BEB-D31523A5CED6}" type="presOf" srcId="{084FACAC-AE10-461E-B9F5-485EF80D3312}" destId="{CFA67D1A-7934-4BC2-84DF-72525FA46ACD}" srcOrd="0" destOrd="0" presId="urn:microsoft.com/office/officeart/2005/8/layout/hProcess6"/>
    <dgm:cxn modelId="{5CCDAD5E-7420-403A-876D-2349B145A800}" type="presOf" srcId="{F0C303DA-7D54-49B4-88CA-284FBAAEC198}" destId="{A5272B55-D87C-4CE3-B47B-504DF0DE5BAD}" srcOrd="0" destOrd="0" presId="urn:microsoft.com/office/officeart/2005/8/layout/hProcess6"/>
    <dgm:cxn modelId="{6D85BB50-0478-480C-876D-BD6F604F4F80}" type="presOf" srcId="{0A69A6A4-A457-4074-84CE-729516606E56}" destId="{AA681084-4A22-4F8B-882E-D8E0180A34AC}" srcOrd="0" destOrd="0" presId="urn:microsoft.com/office/officeart/2005/8/layout/hProcess6"/>
    <dgm:cxn modelId="{A52D6782-91BA-45B0-BD5C-43D5404E7301}" srcId="{0164E78C-7726-493E-964F-B2736E8317B4}" destId="{F0C303DA-7D54-49B4-88CA-284FBAAEC198}" srcOrd="0" destOrd="0" parTransId="{ED4576BE-10F6-4469-BC08-9ADE81B5F814}" sibTransId="{241B7EBD-6443-4C22-A673-B2E1597054C5}"/>
    <dgm:cxn modelId="{BC8BCF83-5125-4787-8D6A-C7AFF1DC193C}" srcId="{CB78B1DB-963C-419D-B233-96B692642387}" destId="{0164E78C-7726-493E-964F-B2736E8317B4}" srcOrd="0" destOrd="0" parTransId="{798984FF-AD77-4F99-8665-B07FF4540AE1}" sibTransId="{72EE05EF-B194-4E83-87B2-B72EE4E6A24A}"/>
    <dgm:cxn modelId="{E5953990-27A5-446E-88EC-BAABA4E330E3}" type="presOf" srcId="{0A69A6A4-A457-4074-84CE-729516606E56}" destId="{B94C9621-4693-4EDB-8B5B-E74C9FAF6465}" srcOrd="1" destOrd="0" presId="urn:microsoft.com/office/officeart/2005/8/layout/hProcess6"/>
    <dgm:cxn modelId="{B5A7B5A3-835F-43AE-8A98-C4FAFF2914F0}" type="presOf" srcId="{7013395C-D70D-4AF1-A987-B9D3AB576B69}" destId="{49E29B56-20E8-4EAC-8F0D-BE391217A98F}" srcOrd="0" destOrd="0" presId="urn:microsoft.com/office/officeart/2005/8/layout/hProcess6"/>
    <dgm:cxn modelId="{5AC512A9-C9DC-4F24-8691-945469CF2363}" srcId="{084FACAC-AE10-461E-B9F5-485EF80D3312}" destId="{0A69A6A4-A457-4074-84CE-729516606E56}" srcOrd="0" destOrd="0" parTransId="{03CA1337-680C-4DA4-8B16-D40CC7F04220}" sibTransId="{7C895469-6C02-40C3-87BE-15349DBBC6A9}"/>
    <dgm:cxn modelId="{526829AA-3BD6-4450-9557-054F3B50184B}" type="presOf" srcId="{CB78B1DB-963C-419D-B233-96B692642387}" destId="{F0A908F1-DBD3-4740-90CD-51D85C179F74}" srcOrd="0" destOrd="0" presId="urn:microsoft.com/office/officeart/2005/8/layout/hProcess6"/>
    <dgm:cxn modelId="{B837A7B5-ED67-454E-8C5C-DAB796298CD2}" type="presOf" srcId="{9FE7C71B-FECD-40D6-B59A-1F3A16F41316}" destId="{677F5F23-B293-4662-A3E0-CABCC696A1C4}" srcOrd="0" destOrd="0" presId="urn:microsoft.com/office/officeart/2005/8/layout/hProcess6"/>
    <dgm:cxn modelId="{FC0C5ABF-0085-459D-B8ED-0FEE2C412275}" type="presOf" srcId="{7013395C-D70D-4AF1-A987-B9D3AB576B69}" destId="{29A120DB-7339-4E58-8F18-C7822A44BC8B}" srcOrd="1" destOrd="0" presId="urn:microsoft.com/office/officeart/2005/8/layout/hProcess6"/>
    <dgm:cxn modelId="{171604D3-4F4C-41D6-B337-AE5B6FAD85F2}" type="presOf" srcId="{0164E78C-7726-493E-964F-B2736E8317B4}" destId="{8269C832-B033-4707-9AE3-CD9D4E36C35C}" srcOrd="0" destOrd="0" presId="urn:microsoft.com/office/officeart/2005/8/layout/hProcess6"/>
    <dgm:cxn modelId="{CE281CD9-CCB9-423C-8158-DAFF2D46DA55}" type="presOf" srcId="{F0C303DA-7D54-49B4-88CA-284FBAAEC198}" destId="{982DC2F6-F11B-4A22-AA8E-D4F62668FA59}" srcOrd="1" destOrd="0" presId="urn:microsoft.com/office/officeart/2005/8/layout/hProcess6"/>
    <dgm:cxn modelId="{C68A9BE0-367A-4D0D-A930-C284F2A29D24}" srcId="{CB78B1DB-963C-419D-B233-96B692642387}" destId="{084FACAC-AE10-461E-B9F5-485EF80D3312}" srcOrd="1" destOrd="0" parTransId="{D2AEEC96-4E9C-49D6-8BAF-2195533983C7}" sibTransId="{8830A677-2E62-4AC7-AAAA-22EF1FC29280}"/>
    <dgm:cxn modelId="{C7C4F220-ABD1-4500-B274-C4D835B05191}" type="presParOf" srcId="{F0A908F1-DBD3-4740-90CD-51D85C179F74}" destId="{0CA99B34-CAB2-4786-917A-0B5C03747BE2}" srcOrd="0" destOrd="0" presId="urn:microsoft.com/office/officeart/2005/8/layout/hProcess6"/>
    <dgm:cxn modelId="{159C1A04-C954-4985-9C4C-6BA68E5415AB}" type="presParOf" srcId="{0CA99B34-CAB2-4786-917A-0B5C03747BE2}" destId="{57E0A46E-54AB-46ED-865E-F0B5C759993B}" srcOrd="0" destOrd="0" presId="urn:microsoft.com/office/officeart/2005/8/layout/hProcess6"/>
    <dgm:cxn modelId="{BC952970-CFB2-4064-8DC4-187CE03F19DD}" type="presParOf" srcId="{0CA99B34-CAB2-4786-917A-0B5C03747BE2}" destId="{A5272B55-D87C-4CE3-B47B-504DF0DE5BAD}" srcOrd="1" destOrd="0" presId="urn:microsoft.com/office/officeart/2005/8/layout/hProcess6"/>
    <dgm:cxn modelId="{1C040498-A977-4F07-8B15-B237FE2A6C54}" type="presParOf" srcId="{0CA99B34-CAB2-4786-917A-0B5C03747BE2}" destId="{982DC2F6-F11B-4A22-AA8E-D4F62668FA59}" srcOrd="2" destOrd="0" presId="urn:microsoft.com/office/officeart/2005/8/layout/hProcess6"/>
    <dgm:cxn modelId="{DD8E3468-1B67-4C94-BDCA-04DFB16F8ECE}" type="presParOf" srcId="{0CA99B34-CAB2-4786-917A-0B5C03747BE2}" destId="{8269C832-B033-4707-9AE3-CD9D4E36C35C}" srcOrd="3" destOrd="0" presId="urn:microsoft.com/office/officeart/2005/8/layout/hProcess6"/>
    <dgm:cxn modelId="{9867775C-64DD-4320-B7A2-17FE0802D5AC}" type="presParOf" srcId="{F0A908F1-DBD3-4740-90CD-51D85C179F74}" destId="{CDFCDF61-C3BE-45AE-B75E-B653B05535DA}" srcOrd="1" destOrd="0" presId="urn:microsoft.com/office/officeart/2005/8/layout/hProcess6"/>
    <dgm:cxn modelId="{2960C87C-D971-49A8-9F09-F6AA4B251BC4}" type="presParOf" srcId="{F0A908F1-DBD3-4740-90CD-51D85C179F74}" destId="{21B903AD-A5FA-4B34-BD0D-2165B8825C21}" srcOrd="2" destOrd="0" presId="urn:microsoft.com/office/officeart/2005/8/layout/hProcess6"/>
    <dgm:cxn modelId="{57BD34BF-A08A-4239-A106-24077034EDBC}" type="presParOf" srcId="{21B903AD-A5FA-4B34-BD0D-2165B8825C21}" destId="{3EFA4B1E-AA31-4EAE-9E1D-8554DFBD977B}" srcOrd="0" destOrd="0" presId="urn:microsoft.com/office/officeart/2005/8/layout/hProcess6"/>
    <dgm:cxn modelId="{E86B621F-A46B-4141-B70F-5A7ACB621080}" type="presParOf" srcId="{21B903AD-A5FA-4B34-BD0D-2165B8825C21}" destId="{AA681084-4A22-4F8B-882E-D8E0180A34AC}" srcOrd="1" destOrd="0" presId="urn:microsoft.com/office/officeart/2005/8/layout/hProcess6"/>
    <dgm:cxn modelId="{C7F412EB-261C-4D12-8817-6ABBE1993DB4}" type="presParOf" srcId="{21B903AD-A5FA-4B34-BD0D-2165B8825C21}" destId="{B94C9621-4693-4EDB-8B5B-E74C9FAF6465}" srcOrd="2" destOrd="0" presId="urn:microsoft.com/office/officeart/2005/8/layout/hProcess6"/>
    <dgm:cxn modelId="{BE1320EF-7544-4986-AB24-4EF4A7416BC2}" type="presParOf" srcId="{21B903AD-A5FA-4B34-BD0D-2165B8825C21}" destId="{CFA67D1A-7934-4BC2-84DF-72525FA46ACD}" srcOrd="3" destOrd="0" presId="urn:microsoft.com/office/officeart/2005/8/layout/hProcess6"/>
    <dgm:cxn modelId="{ADE8DAA6-38B3-4A61-9282-26CB2A460633}" type="presParOf" srcId="{F0A908F1-DBD3-4740-90CD-51D85C179F74}" destId="{EEA7CC46-633B-4AC5-9C03-72C413601D22}" srcOrd="3" destOrd="0" presId="urn:microsoft.com/office/officeart/2005/8/layout/hProcess6"/>
    <dgm:cxn modelId="{C6E79F81-BB2C-4D7C-B89B-EFAD127E7C5B}" type="presParOf" srcId="{F0A908F1-DBD3-4740-90CD-51D85C179F74}" destId="{852C5DFC-85A6-4A22-A97E-E1182C1F8F42}" srcOrd="4" destOrd="0" presId="urn:microsoft.com/office/officeart/2005/8/layout/hProcess6"/>
    <dgm:cxn modelId="{778BFB1B-796C-4048-8D0F-F77CC8508274}" type="presParOf" srcId="{852C5DFC-85A6-4A22-A97E-E1182C1F8F42}" destId="{EDD9F371-6EDA-4CB2-B92F-012F7E981128}" srcOrd="0" destOrd="0" presId="urn:microsoft.com/office/officeart/2005/8/layout/hProcess6"/>
    <dgm:cxn modelId="{B584B66C-EBFC-4966-9175-D6BEAAC2AEE2}" type="presParOf" srcId="{852C5DFC-85A6-4A22-A97E-E1182C1F8F42}" destId="{49E29B56-20E8-4EAC-8F0D-BE391217A98F}" srcOrd="1" destOrd="0" presId="urn:microsoft.com/office/officeart/2005/8/layout/hProcess6"/>
    <dgm:cxn modelId="{15360E44-A238-450E-8E67-59AE75D5B50F}" type="presParOf" srcId="{852C5DFC-85A6-4A22-A97E-E1182C1F8F42}" destId="{29A120DB-7339-4E58-8F18-C7822A44BC8B}" srcOrd="2" destOrd="0" presId="urn:microsoft.com/office/officeart/2005/8/layout/hProcess6"/>
    <dgm:cxn modelId="{8D545647-C468-4E44-B0DC-2896A42BEB7A}" type="presParOf" srcId="{852C5DFC-85A6-4A22-A97E-E1182C1F8F42}" destId="{677F5F23-B293-4662-A3E0-CABCC696A1C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4AE0-8F4A-45CA-BAE7-677696FA57B3}">
      <dsp:nvSpPr>
        <dsp:cNvPr id="0" name=""/>
        <dsp:cNvSpPr/>
      </dsp:nvSpPr>
      <dsp:spPr>
        <a:xfrm>
          <a:off x="0" y="18126"/>
          <a:ext cx="2667271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Program &amp; Performance</a:t>
          </a:r>
          <a:endParaRPr lang="en-US" sz="2400" kern="1200" dirty="0"/>
        </a:p>
      </dsp:txBody>
      <dsp:txXfrm>
        <a:off x="51175" y="69301"/>
        <a:ext cx="2564921" cy="945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B1530-4495-4F8E-9DD0-C37D576E6DE4}">
      <dsp:nvSpPr>
        <dsp:cNvPr id="0" name=""/>
        <dsp:cNvSpPr/>
      </dsp:nvSpPr>
      <dsp:spPr>
        <a:xfrm>
          <a:off x="0" y="0"/>
          <a:ext cx="2667271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Program &amp; Financial Management</a:t>
          </a:r>
          <a:endParaRPr lang="en-US" sz="2400" kern="1200" dirty="0"/>
        </a:p>
      </dsp:txBody>
      <dsp:txXfrm>
        <a:off x="61256" y="61256"/>
        <a:ext cx="2544759" cy="1132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ABEA-43EE-4147-90E1-A85ED950B5CB}">
      <dsp:nvSpPr>
        <dsp:cNvPr id="0" name=""/>
        <dsp:cNvSpPr/>
      </dsp:nvSpPr>
      <dsp:spPr>
        <a:xfrm>
          <a:off x="0" y="0"/>
          <a:ext cx="2667271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Program, Performance &amp; Financial Management</a:t>
          </a:r>
          <a:endParaRPr lang="en-US" sz="2400" kern="1200" dirty="0"/>
        </a:p>
      </dsp:txBody>
      <dsp:txXfrm>
        <a:off x="79818" y="79818"/>
        <a:ext cx="2507635" cy="1475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2B55-D87C-4CE3-B47B-504DF0DE5BAD}">
      <dsp:nvSpPr>
        <dsp:cNvPr id="0" name=""/>
        <dsp:cNvSpPr/>
      </dsp:nvSpPr>
      <dsp:spPr>
        <a:xfrm>
          <a:off x="516606" y="1159119"/>
          <a:ext cx="2050888" cy="208866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Submit Invoices</a:t>
          </a:r>
        </a:p>
      </dsp:txBody>
      <dsp:txXfrm>
        <a:off x="1029328" y="1472418"/>
        <a:ext cx="999808" cy="1462063"/>
      </dsp:txXfrm>
    </dsp:sp>
    <dsp:sp modelId="{8269C832-B033-4707-9AE3-CD9D4E36C35C}">
      <dsp:nvSpPr>
        <dsp:cNvPr id="0" name=""/>
        <dsp:cNvSpPr/>
      </dsp:nvSpPr>
      <dsp:spPr>
        <a:xfrm>
          <a:off x="3884" y="1690727"/>
          <a:ext cx="1025444" cy="102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Vendor</a:t>
          </a:r>
        </a:p>
      </dsp:txBody>
      <dsp:txXfrm>
        <a:off x="154057" y="1840900"/>
        <a:ext cx="725098" cy="725098"/>
      </dsp:txXfrm>
    </dsp:sp>
    <dsp:sp modelId="{AA681084-4A22-4F8B-882E-D8E0180A34AC}">
      <dsp:nvSpPr>
        <dsp:cNvPr id="0" name=""/>
        <dsp:cNvSpPr/>
      </dsp:nvSpPr>
      <dsp:spPr>
        <a:xfrm>
          <a:off x="3208398" y="1050631"/>
          <a:ext cx="2050888" cy="23056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Enter requisitions directly into financial system</a:t>
          </a:r>
        </a:p>
      </dsp:txBody>
      <dsp:txXfrm>
        <a:off x="3721120" y="1396476"/>
        <a:ext cx="999808" cy="1613946"/>
      </dsp:txXfrm>
    </dsp:sp>
    <dsp:sp modelId="{CFA67D1A-7934-4BC2-84DF-72525FA46ACD}">
      <dsp:nvSpPr>
        <dsp:cNvPr id="0" name=""/>
        <dsp:cNvSpPr/>
      </dsp:nvSpPr>
      <dsp:spPr>
        <a:xfrm>
          <a:off x="2695675" y="1690727"/>
          <a:ext cx="1025444" cy="102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 Staff</a:t>
          </a:r>
        </a:p>
      </dsp:txBody>
      <dsp:txXfrm>
        <a:off x="2845848" y="1840900"/>
        <a:ext cx="725098" cy="725098"/>
      </dsp:txXfrm>
    </dsp:sp>
    <dsp:sp modelId="{49E29B56-20E8-4EAC-8F0D-BE391217A98F}">
      <dsp:nvSpPr>
        <dsp:cNvPr id="0" name=""/>
        <dsp:cNvSpPr/>
      </dsp:nvSpPr>
      <dsp:spPr>
        <a:xfrm>
          <a:off x="5900189" y="1307082"/>
          <a:ext cx="2050888" cy="17927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Verifies and approves requisitions</a:t>
          </a:r>
        </a:p>
      </dsp:txBody>
      <dsp:txXfrm>
        <a:off x="6412912" y="1575992"/>
        <a:ext cx="999808" cy="1254915"/>
      </dsp:txXfrm>
    </dsp:sp>
    <dsp:sp modelId="{677F5F23-B293-4662-A3E0-CABCC696A1C4}">
      <dsp:nvSpPr>
        <dsp:cNvPr id="0" name=""/>
        <dsp:cNvSpPr/>
      </dsp:nvSpPr>
      <dsp:spPr>
        <a:xfrm>
          <a:off x="5387467" y="1690727"/>
          <a:ext cx="1025444" cy="102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 Manager</a:t>
          </a:r>
        </a:p>
      </dsp:txBody>
      <dsp:txXfrm>
        <a:off x="5537640" y="1840900"/>
        <a:ext cx="725098" cy="725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72B55-D87C-4CE3-B47B-504DF0DE5BAD}">
      <dsp:nvSpPr>
        <dsp:cNvPr id="0" name=""/>
        <dsp:cNvSpPr/>
      </dsp:nvSpPr>
      <dsp:spPr>
        <a:xfrm>
          <a:off x="516606" y="1267606"/>
          <a:ext cx="2050888" cy="18716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Approval based on available funds	</a:t>
          </a:r>
        </a:p>
      </dsp:txBody>
      <dsp:txXfrm>
        <a:off x="1029328" y="1548359"/>
        <a:ext cx="999808" cy="1310181"/>
      </dsp:txXfrm>
    </dsp:sp>
    <dsp:sp modelId="{8269C832-B033-4707-9AE3-CD9D4E36C35C}">
      <dsp:nvSpPr>
        <dsp:cNvPr id="0" name=""/>
        <dsp:cNvSpPr/>
      </dsp:nvSpPr>
      <dsp:spPr>
        <a:xfrm>
          <a:off x="3884" y="1768220"/>
          <a:ext cx="1025444" cy="102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Budget</a:t>
          </a:r>
        </a:p>
      </dsp:txBody>
      <dsp:txXfrm>
        <a:off x="154057" y="1918393"/>
        <a:ext cx="725098" cy="725098"/>
      </dsp:txXfrm>
    </dsp:sp>
    <dsp:sp modelId="{AA681084-4A22-4F8B-882E-D8E0180A34AC}">
      <dsp:nvSpPr>
        <dsp:cNvPr id="0" name=""/>
        <dsp:cNvSpPr/>
      </dsp:nvSpPr>
      <dsp:spPr>
        <a:xfrm>
          <a:off x="3208398" y="1050631"/>
          <a:ext cx="2050888" cy="23056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 paperwork for payment</a:t>
          </a:r>
        </a:p>
      </dsp:txBody>
      <dsp:txXfrm>
        <a:off x="3721120" y="1396476"/>
        <a:ext cx="999808" cy="1613946"/>
      </dsp:txXfrm>
    </dsp:sp>
    <dsp:sp modelId="{CFA67D1A-7934-4BC2-84DF-72525FA46ACD}">
      <dsp:nvSpPr>
        <dsp:cNvPr id="0" name=""/>
        <dsp:cNvSpPr/>
      </dsp:nvSpPr>
      <dsp:spPr>
        <a:xfrm>
          <a:off x="2695675" y="1690727"/>
          <a:ext cx="1025444" cy="102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Special Accounting</a:t>
          </a:r>
        </a:p>
      </dsp:txBody>
      <dsp:txXfrm>
        <a:off x="2845848" y="1840900"/>
        <a:ext cx="725098" cy="725098"/>
      </dsp:txXfrm>
    </dsp:sp>
    <dsp:sp modelId="{49E29B56-20E8-4EAC-8F0D-BE391217A98F}">
      <dsp:nvSpPr>
        <dsp:cNvPr id="0" name=""/>
        <dsp:cNvSpPr/>
      </dsp:nvSpPr>
      <dsp:spPr>
        <a:xfrm>
          <a:off x="5900189" y="1307082"/>
          <a:ext cx="2050888" cy="179273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Issue payment to vendors</a:t>
          </a:r>
        </a:p>
      </dsp:txBody>
      <dsp:txXfrm>
        <a:off x="6412912" y="1575992"/>
        <a:ext cx="999808" cy="1254915"/>
      </dsp:txXfrm>
    </dsp:sp>
    <dsp:sp modelId="{677F5F23-B293-4662-A3E0-CABCC696A1C4}">
      <dsp:nvSpPr>
        <dsp:cNvPr id="0" name=""/>
        <dsp:cNvSpPr/>
      </dsp:nvSpPr>
      <dsp:spPr>
        <a:xfrm>
          <a:off x="5387467" y="1690727"/>
          <a:ext cx="1025444" cy="1025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Accounts Payable</a:t>
          </a:r>
        </a:p>
      </dsp:txBody>
      <dsp:txXfrm>
        <a:off x="5537640" y="1840900"/>
        <a:ext cx="725098" cy="72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5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1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7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7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4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4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6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9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5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7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1051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6" r:id="rId22"/>
    <p:sldLayoutId id="214748370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  <p:sldLayoutId id="214748370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applicationandmanagement.workforcegps.org/resources/2019/06/03/14/09/2019-Dallas-SMART-Training-PowerPoint-Presentation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hyperlink" Target="http://www.freestockphotos.biz/stockphoto/9551" TargetMode="Externa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lumaxart/2626682758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applicationandmanagement.workforcegps.org/resources/2019/06/03/14/09/2019-Dallas-SMART-Training-PowerPoint-Presentation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doleta.gov/tradeact/taa-data/participant-reporting/docs/PIRL_TRA_ARTAA_Reporting_FAQ.pdf" TargetMode="External"/><Relationship Id="rId4" Type="http://schemas.openxmlformats.org/officeDocument/2006/relationships/hyperlink" Target="https://www.doleta.gov/tradeact/taa-data/participant-reporting/docs/PIRL_Training_Reporting_FAQ.pdf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forcegps.org/events/2014/07/08/13/59/trade-adjustment-assistance-taa-fiscal-and-state-best-practices-webinar" TargetMode="External"/><Relationship Id="rId7" Type="http://schemas.openxmlformats.org/officeDocument/2006/relationships/hyperlink" Target="https://www.doleta.gov/tradeact/taa-webinar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workforcegps.org/events/2018/10/11/14/17/TAA-Case-Management" TargetMode="External"/><Relationship Id="rId5" Type="http://schemas.openxmlformats.org/officeDocument/2006/relationships/hyperlink" Target="https://www.workforcegps.org/events/2019/04/22/19/49/Applying-Lean-Strategies-to-Case-Management" TargetMode="External"/><Relationship Id="rId4" Type="http://schemas.openxmlformats.org/officeDocument/2006/relationships/hyperlink" Target="https://www.workforcegps.org/events/2016/08/19/08/17/The_TAA_9130_Report-_Changes_and_Common_Questions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Damon.weller@gdol.ga.gov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Training Resources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28650" y="1584194"/>
            <a:ext cx="6621238" cy="4351338"/>
          </a:xfrm>
        </p:spPr>
        <p:txBody>
          <a:bodyPr/>
          <a:lstStyle/>
          <a:p>
            <a:r>
              <a:rPr lang="en-US" dirty="0"/>
              <a:t>SMART 3.0 Training: </a:t>
            </a:r>
            <a:r>
              <a:rPr lang="en-US" dirty="0">
                <a:hlinkClick r:id="rId2"/>
              </a:rPr>
              <a:t>https://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grantsapplicationandmanagement.workforcegps.org/resources/2019/06/03/14/09/2019-Dallas-SMART-Training-PowerPoint-Presentations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8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Guidance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28650" y="1584194"/>
            <a:ext cx="662123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2 CFR 200.400 [emphasis]</a:t>
            </a:r>
          </a:p>
          <a:p>
            <a:pPr lvl="1"/>
            <a:r>
              <a:rPr lang="en-US" dirty="0"/>
              <a:t>(a) The non-Federal entity is responsible for the </a:t>
            </a:r>
            <a:r>
              <a:rPr lang="en-US" b="1" dirty="0"/>
              <a:t>efficient and effective administration </a:t>
            </a:r>
            <a:r>
              <a:rPr lang="en-US" dirty="0"/>
              <a:t>of the Federal award through the application of </a:t>
            </a:r>
            <a:r>
              <a:rPr lang="en-US" b="1" dirty="0"/>
              <a:t>sound management practices.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2 CFR 200.302 [excerpt]</a:t>
            </a:r>
          </a:p>
          <a:p>
            <a:pPr lvl="1"/>
            <a:r>
              <a:rPr lang="en-US" dirty="0"/>
              <a:t>… systems … must be sufficient to permit the preparation of reports … to a level of expenditures adequate to establish that such funds have been used according to the Federal statutes, regulations…</a:t>
            </a:r>
          </a:p>
          <a:p>
            <a:pPr lvl="1"/>
            <a:r>
              <a:rPr lang="en-US" dirty="0"/>
              <a:t>… Accurate, current, and complete disclosure of the financial results…</a:t>
            </a:r>
          </a:p>
          <a:p>
            <a:pPr lvl="1"/>
            <a:r>
              <a:rPr lang="en-US" dirty="0"/>
              <a:t>…Effective control over, and accountability for, all funds…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5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Tracking Database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r>
              <a:rPr lang="en-US" dirty="0"/>
              <a:t>A better way to track Training Contracts, Obligations, Accruals and Expenditures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18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 Trueman</a:t>
            </a:r>
          </a:p>
          <a:p>
            <a:pPr lvl="1"/>
            <a:r>
              <a:rPr lang="en-US" dirty="0"/>
              <a:t>Vice President of Workforce Operations</a:t>
            </a:r>
          </a:p>
          <a:p>
            <a:pPr lvl="2"/>
            <a:r>
              <a:rPr lang="en-US" dirty="0" err="1"/>
              <a:t>MassHire</a:t>
            </a:r>
            <a:r>
              <a:rPr lang="en-US" dirty="0"/>
              <a:t> Hampden County Workforce Board, Inc.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r="171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405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OUR MOTIVATION FOR CREATING THE DATABASE?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0" y="1812925"/>
            <a:ext cx="9144000" cy="4351338"/>
          </a:xfrm>
        </p:spPr>
        <p:txBody>
          <a:bodyPr/>
          <a:lstStyle/>
          <a:p>
            <a:r>
              <a:rPr lang="en-US" dirty="0"/>
              <a:t>Multiple staff using separate spreadsheets</a:t>
            </a:r>
          </a:p>
          <a:p>
            <a:pPr lvl="1"/>
            <a:r>
              <a:rPr lang="en-US" dirty="0"/>
              <a:t>Same information repeated multiple times</a:t>
            </a:r>
          </a:p>
          <a:p>
            <a:pPr lvl="1"/>
            <a:r>
              <a:rPr lang="en-US" dirty="0"/>
              <a:t>Different purposes</a:t>
            </a:r>
          </a:p>
          <a:p>
            <a:pPr lvl="2"/>
            <a:r>
              <a:rPr lang="en-US" dirty="0"/>
              <a:t>Contract Facilitator-Contract Tracking by Vendor and by Grant</a:t>
            </a:r>
          </a:p>
          <a:p>
            <a:pPr lvl="2"/>
            <a:r>
              <a:rPr lang="en-US" dirty="0"/>
              <a:t>Senior Accountant-Obligation and Accrual Tracking by Grant</a:t>
            </a:r>
          </a:p>
          <a:p>
            <a:pPr lvl="2"/>
            <a:r>
              <a:rPr lang="en-US" dirty="0"/>
              <a:t>Senior Accounts Payable-Payment Tracking by Grant</a:t>
            </a:r>
          </a:p>
          <a:p>
            <a:pPr lvl="1"/>
            <a:r>
              <a:rPr lang="en-US" dirty="0"/>
              <a:t>Highly inefficient and time consuming</a:t>
            </a:r>
          </a:p>
          <a:p>
            <a:r>
              <a:rPr lang="en-US" dirty="0"/>
              <a:t>How can we improve efficiency and accuracy while maintaining checks and balances?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STAKEHOLDERS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0" y="1668462"/>
            <a:ext cx="9144000" cy="4687887"/>
          </a:xfrm>
        </p:spPr>
        <p:txBody>
          <a:bodyPr>
            <a:normAutofit/>
          </a:bodyPr>
          <a:lstStyle/>
          <a:p>
            <a:r>
              <a:rPr lang="en-US" dirty="0"/>
              <a:t>INTERNAL - STAFF </a:t>
            </a:r>
          </a:p>
          <a:p>
            <a:pPr lvl="1"/>
            <a:r>
              <a:rPr lang="en-US" dirty="0"/>
              <a:t>Reduce Duplication of Effort while maintaining/improving ability to accomplish individual required tasks and roles</a:t>
            </a:r>
          </a:p>
          <a:p>
            <a:r>
              <a:rPr lang="en-US" dirty="0"/>
              <a:t>EXTERNAL – FUNDERS AND VENDORS</a:t>
            </a:r>
          </a:p>
          <a:p>
            <a:pPr lvl="1"/>
            <a:r>
              <a:rPr lang="en-US" dirty="0"/>
              <a:t>Funders</a:t>
            </a:r>
          </a:p>
          <a:p>
            <a:pPr lvl="2"/>
            <a:r>
              <a:rPr lang="en-US" dirty="0"/>
              <a:t>Reporting accuracy</a:t>
            </a:r>
          </a:p>
          <a:p>
            <a:pPr lvl="1"/>
            <a:r>
              <a:rPr lang="en-US" dirty="0"/>
              <a:t>Vendors </a:t>
            </a:r>
          </a:p>
          <a:p>
            <a:pPr lvl="2"/>
            <a:r>
              <a:rPr lang="en-US" dirty="0"/>
              <a:t>Contracting and payment efficiency</a:t>
            </a:r>
          </a:p>
        </p:txBody>
      </p:sp>
    </p:spTree>
    <p:extLst>
      <p:ext uri="{BB962C8B-B14F-4D97-AF65-F5344CB8AC3E}">
        <p14:creationId xmlns:p14="http://schemas.microsoft.com/office/powerpoint/2010/main" val="150234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STAKEHOLDERS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78651A17-9376-40A4-9325-34268FB0E92D}" type="slidenum">
              <a:rPr lang="en-US">
                <a:solidFill>
                  <a:srgbClr val="303030">
                    <a:lumMod val="75000"/>
                    <a:lumOff val="25000"/>
                  </a:srgbClr>
                </a:solidFill>
                <a:latin typeface="Arial" panose="020B0604020202020204"/>
              </a:rPr>
              <a:pPr defTabSz="342900"/>
              <a:t>16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286602" y="1675993"/>
            <a:ext cx="7796284" cy="4207827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Consultant-Database Expert</a:t>
            </a:r>
          </a:p>
          <a:p>
            <a:pPr lvl="1"/>
            <a:r>
              <a:rPr lang="en-US" sz="3100" dirty="0"/>
              <a:t>Consultant-spent time with each staff understanding:</a:t>
            </a:r>
          </a:p>
          <a:p>
            <a:pPr lvl="2"/>
            <a:r>
              <a:rPr lang="en-US" sz="3100" dirty="0"/>
              <a:t>What their role is in the process- Tracking and Reporting</a:t>
            </a:r>
          </a:p>
          <a:p>
            <a:pPr lvl="2"/>
            <a:r>
              <a:rPr lang="en-US" sz="3100" dirty="0"/>
              <a:t>How they are currently performing that role</a:t>
            </a:r>
          </a:p>
          <a:p>
            <a:pPr lvl="2"/>
            <a:r>
              <a:rPr lang="en-US" sz="3100" dirty="0"/>
              <a:t>Why they do what they do</a:t>
            </a:r>
          </a:p>
          <a:p>
            <a:pPr lvl="2"/>
            <a:r>
              <a:rPr lang="en-US" sz="3100" dirty="0"/>
              <a:t>Where the information is currently entered</a:t>
            </a:r>
          </a:p>
          <a:p>
            <a:pPr lvl="1"/>
            <a:r>
              <a:rPr lang="en-US" sz="3100" dirty="0"/>
              <a:t>Concept Development</a:t>
            </a:r>
          </a:p>
          <a:p>
            <a:pPr lvl="2"/>
            <a:r>
              <a:rPr lang="en-US" sz="3100" dirty="0"/>
              <a:t>Database Forms and Tables-Reduce duplication &amp; Increase accuracy</a:t>
            </a:r>
          </a:p>
          <a:p>
            <a:pPr lvl="3"/>
            <a:r>
              <a:rPr lang="en-US" sz="2300" dirty="0"/>
              <a:t>Move from Data entry to Data verification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1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629840" y="457200"/>
            <a:ext cx="8313755" cy="1075765"/>
          </a:xfrm>
        </p:spPr>
        <p:txBody>
          <a:bodyPr/>
          <a:lstStyle/>
          <a:p>
            <a:r>
              <a:rPr lang="en-US" dirty="0"/>
              <a:t>Contract Tracking Database -               Microsoft Access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0" y="1425389"/>
            <a:ext cx="8755335" cy="45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5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Grant Tracking 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" y="968188"/>
            <a:ext cx="8708098" cy="49045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Vendor Tracking 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" y="968188"/>
            <a:ext cx="8708098" cy="49045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1" y="968188"/>
            <a:ext cx="8829121" cy="52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you?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 Program Staff</a:t>
            </a:r>
          </a:p>
          <a:p>
            <a:r>
              <a:rPr lang="en-US" dirty="0"/>
              <a:t>Reporting Staff</a:t>
            </a:r>
          </a:p>
          <a:p>
            <a:r>
              <a:rPr lang="en-US" dirty="0"/>
              <a:t>Fiscal Staff</a:t>
            </a:r>
          </a:p>
          <a:p>
            <a:r>
              <a:rPr lang="en-US" dirty="0"/>
              <a:t>Other (write in comments)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51A17-9376-40A4-9325-34268FB0E92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24D9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24D95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24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Vendor Refund Policy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2" y="968188"/>
            <a:ext cx="8471647" cy="54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74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Umbrella Contract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" y="968188"/>
            <a:ext cx="7974106" cy="5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6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ITA Umbrella Contract Face Sheet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880" y="968189"/>
            <a:ext cx="4684626" cy="53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7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ITA Tracking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6" y="968188"/>
            <a:ext cx="8802227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66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ITA Face Sheet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28" y="860613"/>
            <a:ext cx="4744571" cy="549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342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Payment Tracking Form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6362"/>
            <a:ext cx="9144001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41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/>
          <a:lstStyle/>
          <a:p>
            <a:r>
              <a:rPr lang="en-US" dirty="0"/>
              <a:t>REPORTS 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" y="968188"/>
            <a:ext cx="8708098" cy="49045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" y="860612"/>
            <a:ext cx="8869464" cy="53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9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Obligations, Accruals and Expenditures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0" y="1668462"/>
            <a:ext cx="9144000" cy="4687887"/>
          </a:xfrm>
        </p:spPr>
        <p:txBody>
          <a:bodyPr>
            <a:normAutofit/>
          </a:bodyPr>
          <a:lstStyle/>
          <a:p>
            <a:r>
              <a:rPr lang="en-US" dirty="0"/>
              <a:t>Database Calculates for each training contract</a:t>
            </a:r>
          </a:p>
          <a:p>
            <a:pPr lvl="1"/>
            <a:r>
              <a:rPr lang="en-US" dirty="0"/>
              <a:t>Obligations – Fully obligated as of Start Date of Training</a:t>
            </a:r>
          </a:p>
          <a:p>
            <a:pPr lvl="1"/>
            <a:r>
              <a:rPr lang="en-US" dirty="0"/>
              <a:t>Expenditures – Sum of payments made as of the report date</a:t>
            </a:r>
          </a:p>
          <a:p>
            <a:pPr lvl="1"/>
            <a:r>
              <a:rPr lang="en-US" dirty="0"/>
              <a:t>Accruals – Amount owed based on Vendor Refund Policy 	given amount of training completed as of report date less 	any payments made</a:t>
            </a:r>
          </a:p>
        </p:txBody>
      </p:sp>
    </p:spTree>
    <p:extLst>
      <p:ext uri="{BB962C8B-B14F-4D97-AF65-F5344CB8AC3E}">
        <p14:creationId xmlns:p14="http://schemas.microsoft.com/office/powerpoint/2010/main" val="1211630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>
            <a:normAutofit fontScale="90000"/>
          </a:bodyPr>
          <a:lstStyle/>
          <a:p>
            <a:r>
              <a:rPr lang="en-US" dirty="0"/>
              <a:t>Obligations, Accruals and Expenditure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" y="968188"/>
            <a:ext cx="8708098" cy="49045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" y="860612"/>
            <a:ext cx="8869464" cy="5311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" y="860613"/>
            <a:ext cx="8869463" cy="5311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448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03062"/>
          </a:xfrm>
        </p:spPr>
        <p:txBody>
          <a:bodyPr>
            <a:normAutofit fontScale="90000"/>
          </a:bodyPr>
          <a:lstStyle/>
          <a:p>
            <a:r>
              <a:rPr lang="en-US" dirty="0"/>
              <a:t>Obligations, Accruals and Expenditure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3" y="968188"/>
            <a:ext cx="8788780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545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Benefits of Database 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4294967295"/>
          </p:nvPr>
        </p:nvSpPr>
        <p:spPr>
          <a:xfrm>
            <a:off x="0" y="1668462"/>
            <a:ext cx="9144000" cy="4687887"/>
          </a:xfrm>
        </p:spPr>
        <p:txBody>
          <a:bodyPr>
            <a:normAutofit/>
          </a:bodyPr>
          <a:lstStyle/>
          <a:p>
            <a:r>
              <a:rPr lang="en-US" dirty="0"/>
              <a:t>Ad Hoc Reporting</a:t>
            </a:r>
          </a:p>
          <a:p>
            <a:pPr lvl="1"/>
            <a:r>
              <a:rPr lang="en-US" dirty="0"/>
              <a:t>Vendors</a:t>
            </a:r>
          </a:p>
          <a:p>
            <a:pPr lvl="2"/>
            <a:r>
              <a:rPr lang="en-US" dirty="0"/>
              <a:t>Contract Tracking</a:t>
            </a:r>
          </a:p>
          <a:p>
            <a:pPr lvl="2"/>
            <a:r>
              <a:rPr lang="en-US" dirty="0"/>
              <a:t>SEFA – CFDA</a:t>
            </a:r>
          </a:p>
          <a:p>
            <a:pPr lvl="2"/>
            <a:r>
              <a:rPr lang="en-US" dirty="0"/>
              <a:t>Accrued Expenditures not yet Invoiced</a:t>
            </a:r>
          </a:p>
          <a:p>
            <a:pPr lvl="2"/>
            <a:r>
              <a:rPr lang="en-US" dirty="0"/>
              <a:t>Pell/Scholarship</a:t>
            </a:r>
          </a:p>
          <a:p>
            <a:pPr lvl="1"/>
            <a:r>
              <a:rPr lang="en-US" dirty="0"/>
              <a:t>Career Centers/Local Areas</a:t>
            </a:r>
          </a:p>
          <a:p>
            <a:pPr lvl="2"/>
            <a:r>
              <a:rPr lang="en-US" dirty="0"/>
              <a:t>Training reports for Follow-up</a:t>
            </a:r>
          </a:p>
          <a:p>
            <a:pPr lvl="1"/>
            <a:r>
              <a:rPr lang="en-US" dirty="0"/>
              <a:t>Targeted Occupations – In Demand Labor Market</a:t>
            </a:r>
          </a:p>
          <a:p>
            <a:pPr lvl="2"/>
            <a:r>
              <a:rPr lang="en-US" dirty="0"/>
              <a:t># of training contracts and investment by Occupation </a:t>
            </a:r>
          </a:p>
        </p:txBody>
      </p:sp>
    </p:spTree>
    <p:extLst>
      <p:ext uri="{BB962C8B-B14F-4D97-AF65-F5344CB8AC3E}">
        <p14:creationId xmlns:p14="http://schemas.microsoft.com/office/powerpoint/2010/main" val="3124294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956"/>
            <a:ext cx="7955280" cy="1051560"/>
          </a:xfrm>
        </p:spPr>
        <p:txBody>
          <a:bodyPr/>
          <a:lstStyle/>
          <a:p>
            <a:r>
              <a:rPr lang="en-US" dirty="0"/>
              <a:t>Fiscal TAADI Results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152268"/>
              </p:ext>
            </p:extLst>
          </p:nvPr>
        </p:nvGraphicFramePr>
        <p:xfrm>
          <a:off x="628650" y="1990143"/>
          <a:ext cx="6465632" cy="1391605"/>
        </p:xfrm>
        <a:graphic>
          <a:graphicData uri="http://schemas.openxmlformats.org/drawingml/2006/table">
            <a:tbl>
              <a:tblPr/>
              <a:tblGrid>
                <a:gridCol w="1345334">
                  <a:extLst>
                    <a:ext uri="{9D8B030D-6E8A-4147-A177-3AD203B41FA5}">
                      <a16:colId xmlns:a16="http://schemas.microsoft.com/office/drawing/2014/main" val="3068341630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365068057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348568961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2619838411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304982615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241546404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977037440"/>
                    </a:ext>
                  </a:extLst>
                </a:gridCol>
              </a:tblGrid>
              <a:tr h="539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FY19 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FY19 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06092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Expenditures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11566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 Expenditures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393792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A/RTAA Expenditures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46686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Srch / Reloc Exp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Discrepancy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3574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360738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Georgia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577167"/>
              </p:ext>
            </p:extLst>
          </p:nvPr>
        </p:nvGraphicFramePr>
        <p:xfrm>
          <a:off x="628650" y="4613833"/>
          <a:ext cx="6465632" cy="1297359"/>
        </p:xfrm>
        <a:graphic>
          <a:graphicData uri="http://schemas.openxmlformats.org/drawingml/2006/table">
            <a:tbl>
              <a:tblPr/>
              <a:tblGrid>
                <a:gridCol w="1345334">
                  <a:extLst>
                    <a:ext uri="{9D8B030D-6E8A-4147-A177-3AD203B41FA5}">
                      <a16:colId xmlns:a16="http://schemas.microsoft.com/office/drawing/2014/main" val="3585553808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294447697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450287998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329868436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140052690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2451618515"/>
                    </a:ext>
                  </a:extLst>
                </a:gridCol>
                <a:gridCol w="853383">
                  <a:extLst>
                    <a:ext uri="{9D8B030D-6E8A-4147-A177-3AD203B41FA5}">
                      <a16:colId xmlns:a16="http://schemas.microsoft.com/office/drawing/2014/main" val="2130297981"/>
                    </a:ext>
                  </a:extLst>
                </a:gridCol>
              </a:tblGrid>
              <a:tr h="4450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FY18 Q4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FY19 Q1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FY19 Q2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878706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Expenditures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Discrepancy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94167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 Expenditures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377054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A/RTAA Expenditures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09400"/>
                  </a:ext>
                </a:extLst>
              </a:tr>
              <a:tr h="2130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 Srch / Reloc Exp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Discrepancy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607006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8650" y="718504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kern="1200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Florida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1231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Steven Gustafson</a:t>
            </a:r>
          </a:p>
          <a:p>
            <a:pPr lvl="1"/>
            <a:r>
              <a:rPr lang="en-US" i="1" dirty="0"/>
              <a:t>State Trade &amp; Rapid Response Coordinator</a:t>
            </a:r>
          </a:p>
          <a:p>
            <a:pPr lvl="2"/>
            <a:r>
              <a:rPr lang="en-US" dirty="0"/>
              <a:t>Florida Department of Economic Opportunity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8CE3970-0BA4-4F75-9A3D-3989D26DA1A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" b="3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7831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824473"/>
            <a:ext cx="7863840" cy="2980765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Communication, Guidance and Coordination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The Foundation of Trade Adjustment Assistance (TAA) Fiscal Integrity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“In this age, I don't care how tactically brilliant you are…if you cannot create harmony across coalition and national lines you need to go home, because your leadership is obsolete.”</a:t>
            </a:r>
          </a:p>
          <a:p>
            <a:r>
              <a:rPr lang="en-US" dirty="0"/>
              <a:t>― Ret. USMC General James Mattis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64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271712"/>
            <a:ext cx="7955280" cy="4267200"/>
          </a:xfrm>
        </p:spPr>
        <p:txBody>
          <a:bodyPr/>
          <a:lstStyle/>
          <a:p>
            <a:r>
              <a:rPr lang="en-US" dirty="0"/>
              <a:t>Florida’s workforce structure</a:t>
            </a:r>
          </a:p>
          <a:p>
            <a:r>
              <a:rPr lang="en-US" dirty="0"/>
              <a:t>Communication to ensure fiscal integrity</a:t>
            </a:r>
          </a:p>
          <a:p>
            <a:r>
              <a:rPr lang="en-US" dirty="0"/>
              <a:t>Fiscal training and guidance</a:t>
            </a:r>
          </a:p>
          <a:p>
            <a:r>
              <a:rPr lang="en-US" dirty="0"/>
              <a:t>Coordination and the reconciliation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6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Florida’s Workforce 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DB5887-3B16-44B0-9548-F3897F7E8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42009" y="1731233"/>
            <a:ext cx="3105150" cy="514350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D58B3B3-93F1-4193-96E1-41955383E9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6832" y="3331872"/>
            <a:ext cx="3092697" cy="277765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DF66D-9B8B-4B9B-BBBD-CC37C1360E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181" y="2398763"/>
            <a:ext cx="2080749" cy="7799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A860ED-33B7-4DEB-AABB-5EA04B44703F}"/>
              </a:ext>
            </a:extLst>
          </p:cNvPr>
          <p:cNvSpPr/>
          <p:nvPr/>
        </p:nvSpPr>
        <p:spPr>
          <a:xfrm>
            <a:off x="259394" y="2834797"/>
            <a:ext cx="3890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C4CFE2-17A1-4163-AF5E-D4BC284477E9}"/>
              </a:ext>
            </a:extLst>
          </p:cNvPr>
          <p:cNvSpPr txBox="1"/>
          <p:nvPr/>
        </p:nvSpPr>
        <p:spPr>
          <a:xfrm>
            <a:off x="411480" y="1962953"/>
            <a:ext cx="38905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DEO administers programs and provides technical assistance</a:t>
            </a:r>
          </a:p>
          <a:p>
            <a:endParaRPr lang="en-US" dirty="0"/>
          </a:p>
          <a:p>
            <a:r>
              <a:rPr lang="en-US" dirty="0"/>
              <a:t>CareerSource Florida acts as the statewide workforce policy and investment board</a:t>
            </a:r>
          </a:p>
          <a:p>
            <a:endParaRPr lang="en-US" dirty="0"/>
          </a:p>
          <a:p>
            <a:r>
              <a:rPr lang="en-US" dirty="0"/>
              <a:t>24 Distinct Local Workforce Development Boards (LWDB) oversee the one-stop delivery system within their respective geographic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74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8B4A7-858C-458B-BD77-A8B2299D7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062AE4-D3AF-4C93-88FD-D8D494B30925}"/>
              </a:ext>
            </a:extLst>
          </p:cNvPr>
          <p:cNvSpPr txBox="1">
            <a:spLocks/>
          </p:cNvSpPr>
          <p:nvPr/>
        </p:nvSpPr>
        <p:spPr>
          <a:xfrm>
            <a:off x="364394" y="1843952"/>
            <a:ext cx="2667271" cy="429348"/>
          </a:xfrm>
          <a:prstGeom prst="rect">
            <a:avLst/>
          </a:prstGeo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wrap="square" lIns="45720" tIns="54864" rIns="45720" bIns="54864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300" b="1" kern="1200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Weekly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13583CF-8427-43D4-BE85-468225F1A7C6}"/>
              </a:ext>
            </a:extLst>
          </p:cNvPr>
          <p:cNvSpPr txBox="1">
            <a:spLocks/>
          </p:cNvSpPr>
          <p:nvPr/>
        </p:nvSpPr>
        <p:spPr>
          <a:xfrm>
            <a:off x="3238364" y="1843952"/>
            <a:ext cx="2667271" cy="429348"/>
          </a:xfrm>
          <a:prstGeom prst="rect">
            <a:avLst/>
          </a:prstGeo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wrap="square" lIns="45720" tIns="54864" rIns="45720" bIns="54864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300" b="1" kern="1200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Monthly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BE94975-5248-4FEA-803F-0FC985B0F6AD}"/>
              </a:ext>
            </a:extLst>
          </p:cNvPr>
          <p:cNvSpPr txBox="1">
            <a:spLocks/>
          </p:cNvSpPr>
          <p:nvPr/>
        </p:nvSpPr>
        <p:spPr>
          <a:xfrm>
            <a:off x="6112334" y="1843952"/>
            <a:ext cx="2667271" cy="429348"/>
          </a:xfrm>
          <a:prstGeom prst="rect">
            <a:avLst/>
          </a:prstGeo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wrap="square" lIns="45720" tIns="54864" rIns="45720" bIns="54864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300" b="1" kern="1200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Quarterly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CD0E8B69-4106-4A5E-8E11-28622EF90563}"/>
              </a:ext>
            </a:extLst>
          </p:cNvPr>
          <p:cNvGraphicFramePr/>
          <p:nvPr>
            <p:extLst/>
          </p:nvPr>
        </p:nvGraphicFramePr>
        <p:xfrm>
          <a:off x="364392" y="2362554"/>
          <a:ext cx="2667271" cy="1066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ABEF470-7C82-4723-B5DA-FEC045BBE492}"/>
              </a:ext>
            </a:extLst>
          </p:cNvPr>
          <p:cNvGraphicFramePr/>
          <p:nvPr>
            <p:extLst/>
          </p:nvPr>
        </p:nvGraphicFramePr>
        <p:xfrm>
          <a:off x="3238363" y="2367673"/>
          <a:ext cx="2667271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94D4DA7-A6E1-4893-BF9B-AA10DFA87433}"/>
              </a:ext>
            </a:extLst>
          </p:cNvPr>
          <p:cNvGraphicFramePr/>
          <p:nvPr>
            <p:extLst/>
          </p:nvPr>
        </p:nvGraphicFramePr>
        <p:xfrm>
          <a:off x="6112334" y="2367673"/>
          <a:ext cx="2667271" cy="16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4" name="Title 11">
            <a:extLst>
              <a:ext uri="{FF2B5EF4-FFF2-40B4-BE49-F238E27FC236}">
                <a16:creationId xmlns:a16="http://schemas.microsoft.com/office/drawing/2014/main" id="{12C8F447-6DBF-452A-8750-3BD02B39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530226"/>
            <a:ext cx="7886700" cy="1051560"/>
          </a:xfrm>
        </p:spPr>
        <p:txBody>
          <a:bodyPr/>
          <a:lstStyle/>
          <a:p>
            <a:r>
              <a:rPr lang="en-US" sz="3400" dirty="0"/>
              <a:t>Communication</a:t>
            </a:r>
            <a:r>
              <a:rPr lang="en-US" dirty="0"/>
              <a:t>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1FBBCD-B230-4A01-AF23-E72EA63F14A2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733081" y="3429000"/>
            <a:ext cx="2505282" cy="25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58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Guidance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FD892EC-FA80-452E-9B2A-51F2960296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762" b="276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CB1D0A-B70A-43FB-ABD7-9720C210D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59" y="2517953"/>
            <a:ext cx="3905876" cy="29453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22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519" y="363392"/>
            <a:ext cx="7110412" cy="1050925"/>
          </a:xfrm>
        </p:spPr>
        <p:txBody>
          <a:bodyPr/>
          <a:lstStyle/>
          <a:p>
            <a:r>
              <a:rPr lang="en-US" dirty="0"/>
              <a:t>TAA Funding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519" y="1562245"/>
            <a:ext cx="7954962" cy="4406900"/>
          </a:xfrm>
        </p:spPr>
        <p:txBody>
          <a:bodyPr/>
          <a:lstStyle/>
          <a:p>
            <a:r>
              <a:rPr lang="en-US" dirty="0"/>
              <a:t>Provides consolidated guidance to all partners</a:t>
            </a:r>
          </a:p>
          <a:p>
            <a:r>
              <a:rPr lang="en-US" dirty="0"/>
              <a:t>Identifies when and where to report training costs</a:t>
            </a:r>
          </a:p>
          <a:p>
            <a:r>
              <a:rPr lang="en-US" dirty="0"/>
              <a:t>Explains cost categories</a:t>
            </a:r>
          </a:p>
          <a:p>
            <a:r>
              <a:rPr lang="en-US" dirty="0"/>
              <a:t>Defines accrual accounting with relation to TAA</a:t>
            </a:r>
          </a:p>
          <a:p>
            <a:r>
              <a:rPr lang="en-US" dirty="0"/>
              <a:t>Creates consistency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41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646" y="252556"/>
            <a:ext cx="7110412" cy="1050925"/>
          </a:xfrm>
        </p:spPr>
        <p:txBody>
          <a:bodyPr/>
          <a:lstStyle/>
          <a:p>
            <a:r>
              <a:rPr lang="en-US" dirty="0"/>
              <a:t>Coordination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335C5-3FA7-409A-9399-99B40FD5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93278" y="1497878"/>
            <a:ext cx="3862244" cy="38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June 21, 2019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3752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Promising Practices that Support Accurate Fiscal Tracking and Reporting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18, 2019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PIRL (Denominators)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3D627D4-7D30-42B6-8128-3EA61EF83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0235" y="1416686"/>
            <a:ext cx="1943100" cy="762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53357-2E33-41CE-9365-1C5C4E9B6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615" y="1097618"/>
            <a:ext cx="2343150" cy="1266825"/>
          </a:xfrm>
          <a:prstGeom prst="rect">
            <a:avLst/>
          </a:prstGeom>
        </p:spPr>
      </p:pic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EE597E14-4C47-49BD-BC43-DD33F77019A2}"/>
              </a:ext>
            </a:extLst>
          </p:cNvPr>
          <p:cNvSpPr txBox="1">
            <a:spLocks/>
          </p:cNvSpPr>
          <p:nvPr/>
        </p:nvSpPr>
        <p:spPr>
          <a:xfrm>
            <a:off x="1589146" y="2440791"/>
            <a:ext cx="2531369" cy="383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1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19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Trade Readjustment Allowance (TRA)</a:t>
            </a:r>
          </a:p>
          <a:p>
            <a:r>
              <a:rPr lang="en-US" dirty="0"/>
              <a:t>Reemployment Trade Adjustment Allowance (RTAA)</a:t>
            </a:r>
          </a:p>
          <a:p>
            <a:endParaRPr lang="en-US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4D122AC0-0A32-4B27-B1DF-8FDE67F2BCA8}"/>
              </a:ext>
            </a:extLst>
          </p:cNvPr>
          <p:cNvSpPr txBox="1">
            <a:spLocks/>
          </p:cNvSpPr>
          <p:nvPr/>
        </p:nvSpPr>
        <p:spPr>
          <a:xfrm>
            <a:off x="5154739" y="2440791"/>
            <a:ext cx="2531369" cy="383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1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19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</a:t>
            </a:r>
          </a:p>
          <a:p>
            <a:r>
              <a:rPr lang="en-US" dirty="0"/>
              <a:t>Job Search</a:t>
            </a:r>
          </a:p>
          <a:p>
            <a:r>
              <a:rPr lang="en-US" dirty="0"/>
              <a:t>Relocation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91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9130(M) (Numerator)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74B56-A61A-42E3-9AC3-10007137D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05" y="1544781"/>
            <a:ext cx="2153603" cy="193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65F79A-A76B-4EF5-934C-8255CFACF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15" y="2307936"/>
            <a:ext cx="4371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54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E7C0B-6C8D-4D60-9FB1-A23BEDE0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72" y="1333667"/>
            <a:ext cx="5650209" cy="3036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3AD44C-3A6F-4E83-811F-145A9ACFA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72" y="4533425"/>
            <a:ext cx="5998984" cy="1365622"/>
          </a:xfrm>
          <a:prstGeom prst="rect">
            <a:avLst/>
          </a:prstGeom>
        </p:spPr>
      </p:pic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A1508A1F-8E9C-479D-8FD2-582AB12AFCD5}"/>
              </a:ext>
            </a:extLst>
          </p:cNvPr>
          <p:cNvSpPr/>
          <p:nvPr/>
        </p:nvSpPr>
        <p:spPr>
          <a:xfrm>
            <a:off x="7243481" y="3531974"/>
            <a:ext cx="969818" cy="1454727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0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1FDE9323-A355-458F-A770-A9284C40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Reconciliation Overview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6862D-482B-4330-9816-E6882826F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CD0F997-1EA5-41BF-A543-6D1202F726D7}"/>
              </a:ext>
            </a:extLst>
          </p:cNvPr>
          <p:cNvSpPr txBox="1">
            <a:spLocks/>
          </p:cNvSpPr>
          <p:nvPr/>
        </p:nvSpPr>
        <p:spPr>
          <a:xfrm>
            <a:off x="3219494" y="2350449"/>
            <a:ext cx="2531369" cy="383921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4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Coordinate with LWDB program management </a:t>
            </a:r>
          </a:p>
          <a:p>
            <a:r>
              <a:rPr lang="en-US" sz="2300" dirty="0"/>
              <a:t>Develop long-term strategies to mitigate issues identified by TAADI</a:t>
            </a:r>
            <a:endParaRPr lang="en-US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24DAFB12-77C1-437D-9A3C-2D731BFFC3F4}"/>
              </a:ext>
            </a:extLst>
          </p:cNvPr>
          <p:cNvSpPr txBox="1">
            <a:spLocks/>
          </p:cNvSpPr>
          <p:nvPr/>
        </p:nvSpPr>
        <p:spPr>
          <a:xfrm>
            <a:off x="6007100" y="1676625"/>
            <a:ext cx="2705010" cy="429348"/>
          </a:xfrm>
          <a:prstGeom prst="rect">
            <a:avLst/>
          </a:prstGeo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wrap="square" lIns="45720" tIns="54864" rIns="45720" bIns="54864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300" b="1" kern="1200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Performance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6726BD89-158F-42B8-A52A-2F2A63CBE3D8}"/>
              </a:ext>
            </a:extLst>
          </p:cNvPr>
          <p:cNvSpPr txBox="1">
            <a:spLocks/>
          </p:cNvSpPr>
          <p:nvPr/>
        </p:nvSpPr>
        <p:spPr>
          <a:xfrm>
            <a:off x="5766432" y="2350450"/>
            <a:ext cx="3177164" cy="383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1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19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Financial data from the numerator (Participant Individual Record Layout (PIRL) value)</a:t>
            </a:r>
          </a:p>
          <a:p>
            <a:r>
              <a:rPr lang="en-US" dirty="0"/>
              <a:t>Identify anomalies (Self-Check tool)</a:t>
            </a:r>
          </a:p>
          <a:p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F13785B-0BD7-47FC-8F2A-2A93ED86ED83}"/>
              </a:ext>
            </a:extLst>
          </p:cNvPr>
          <p:cNvSpPr txBox="1">
            <a:spLocks/>
          </p:cNvSpPr>
          <p:nvPr/>
        </p:nvSpPr>
        <p:spPr>
          <a:xfrm>
            <a:off x="3151544" y="1676625"/>
            <a:ext cx="2667271" cy="429348"/>
          </a:xfrm>
          <a:prstGeom prst="rect">
            <a:avLst/>
          </a:prstGeo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wrap="square" lIns="45720" tIns="54864" rIns="45720" bIns="54864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300" b="1" kern="1200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7D5E0C48-5AB9-430F-AA96-BD0645BF3EB7}"/>
              </a:ext>
            </a:extLst>
          </p:cNvPr>
          <p:cNvSpPr txBox="1">
            <a:spLocks/>
          </p:cNvSpPr>
          <p:nvPr/>
        </p:nvSpPr>
        <p:spPr>
          <a:xfrm>
            <a:off x="431890" y="1668894"/>
            <a:ext cx="2531370" cy="747897"/>
          </a:xfrm>
          <a:prstGeom prst="rect">
            <a:avLst/>
          </a:prstGeo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45720" tIns="54864" rIns="45720" bIns="54864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300" b="1" kern="1200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600" b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Financial Management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5C0D042-3B97-4EE2-B23E-21729F737AF3}"/>
              </a:ext>
            </a:extLst>
          </p:cNvPr>
          <p:cNvSpPr txBox="1">
            <a:spLocks/>
          </p:cNvSpPr>
          <p:nvPr/>
        </p:nvSpPr>
        <p:spPr>
          <a:xfrm>
            <a:off x="431890" y="2668999"/>
            <a:ext cx="2531369" cy="299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Char char="}"/>
              <a:defRPr sz="21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Char char="ê"/>
              <a:defRPr sz="19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544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Financial data from  the denominator (9130 value)</a:t>
            </a:r>
          </a:p>
          <a:p>
            <a:r>
              <a:rPr lang="en-US" dirty="0"/>
              <a:t>Coordinate with LWDB financial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27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Reporting </a:t>
            </a:r>
            <a:br>
              <a:rPr lang="en-US" dirty="0"/>
            </a:br>
            <a:r>
              <a:rPr lang="en-US" dirty="0"/>
              <a:t>in Georgia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97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Damon Weller</a:t>
            </a:r>
          </a:p>
          <a:p>
            <a:pPr lvl="1"/>
            <a:r>
              <a:rPr lang="en-US" i="1" dirty="0"/>
              <a:t>Performance &amp; Reporting Supervisor</a:t>
            </a:r>
          </a:p>
          <a:p>
            <a:pPr lvl="2"/>
            <a:r>
              <a:rPr lang="en-US" dirty="0"/>
              <a:t>Georgia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5DFCD-7B15-48DD-8149-0E8ABCBC5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6673"/>
          <a:stretch>
            <a:fillRect/>
          </a:stretch>
        </p:blipFill>
        <p:spPr>
          <a:xfrm rot="5400000">
            <a:off x="1704975" y="2606675"/>
            <a:ext cx="1817688" cy="1573213"/>
          </a:xfrm>
        </p:spPr>
      </p:pic>
    </p:spTree>
    <p:extLst>
      <p:ext uri="{BB962C8B-B14F-4D97-AF65-F5344CB8AC3E}">
        <p14:creationId xmlns:p14="http://schemas.microsoft.com/office/powerpoint/2010/main" val="30627613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76DC0E-05F1-428C-917B-F752496B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Georgia’s Planning for TAADI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0334B3-CF99-4FB9-972A-FEE5054D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Teams involved:</a:t>
            </a:r>
          </a:p>
          <a:p>
            <a:pPr lvl="1"/>
            <a:r>
              <a:rPr lang="en-US" dirty="0"/>
              <a:t>Finance Staff</a:t>
            </a:r>
          </a:p>
          <a:p>
            <a:pPr lvl="1"/>
            <a:r>
              <a:rPr lang="en-US" dirty="0"/>
              <a:t>Performance Reporting Staff</a:t>
            </a:r>
          </a:p>
          <a:p>
            <a:pPr lvl="1"/>
            <a:r>
              <a:rPr lang="en-US" dirty="0"/>
              <a:t>TAA Program Staff</a:t>
            </a:r>
          </a:p>
          <a:p>
            <a:pPr lvl="1"/>
            <a:endParaRPr lang="en-US" dirty="0"/>
          </a:p>
          <a:p>
            <a:r>
              <a:rPr lang="en-US" dirty="0"/>
              <a:t>Items reviewed:</a:t>
            </a:r>
          </a:p>
          <a:p>
            <a:pPr lvl="1"/>
            <a:r>
              <a:rPr lang="en-US" dirty="0"/>
              <a:t>Overview of TAADI financial measures discussed</a:t>
            </a:r>
          </a:p>
          <a:p>
            <a:pPr lvl="1"/>
            <a:r>
              <a:rPr lang="en-US" dirty="0"/>
              <a:t>Each team presented what their current role was in Trade reporting</a:t>
            </a:r>
          </a:p>
          <a:p>
            <a:pPr lvl="1"/>
            <a:r>
              <a:rPr lang="en-US" dirty="0"/>
              <a:t>Group reviewed possible options to matching financial cumulative data to individual level quarterly reporting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EFC74-6E75-424F-A8E6-AC199170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CD02CE-7175-4437-B605-E1C551FA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288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Georgia’s Implementation of TAADI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Accounting system was modified to include SSN for matching to individual level records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process was implemented by which TAA program staff entered information directly into the financial system to determine proper account usage (i.e. books, tuition, relocation,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3180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Georgia’s Financial Approval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70063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8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Georgia’s Financial Approval Process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70063"/>
          <a:ext cx="7954963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2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 Theberge</a:t>
            </a:r>
          </a:p>
          <a:p>
            <a:pPr lvl="1"/>
            <a:r>
              <a:rPr lang="en-US" dirty="0"/>
              <a:t>Lead Policy Analyst</a:t>
            </a:r>
          </a:p>
          <a:p>
            <a:pPr lvl="2"/>
            <a:r>
              <a:rPr lang="en-US" dirty="0"/>
              <a:t>USDOL/ETA/OTAA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r="6244"/>
          <a:stretch>
            <a:fillRect/>
          </a:stretch>
        </p:blipFill>
        <p:spPr>
          <a:xfrm>
            <a:off x="1919059" y="2340021"/>
            <a:ext cx="1573420" cy="1818203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7083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Georgia’s Implementation of TAADI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Finance staff created a means by which reporting staff can validate Trade-related accruals/expenditures at any point for record reconciliation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various teams met together for the first quarterly submissions to review the results and ensure processes were working effectively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206442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Georgia’s Ongoing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Monthly review of accruals/expenditures is conducted to ensure a match between individual record and ETA-9130 based cumulative reporting</a:t>
            </a:r>
          </a:p>
          <a:p>
            <a:r>
              <a:rPr lang="en-US" dirty="0"/>
              <a:t>ETA-9130 is validated with the Trade PIRL before final submission, each quarter. </a:t>
            </a:r>
          </a:p>
          <a:p>
            <a:r>
              <a:rPr lang="en-US" dirty="0"/>
              <a:t>Performance Reporting staff is notified when any financial adjustments are made between funding years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9875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223A32-B5E8-427B-B4D0-1D064EC6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Henry Ford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EAFA4-02AB-4386-BD9C-5662AAE96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nard MT Condensed" panose="02050806060905020404" pitchFamily="18" charset="0"/>
              </a:rPr>
              <a:t>If everyone is moving forward together, then success takes care of itself.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B36A3-B7D1-4A0C-8484-36E325CD0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9938" y="6356350"/>
            <a:ext cx="754062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6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93" y="926061"/>
            <a:ext cx="79552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Money Projected to be Returned on September 30, 2019 </a:t>
            </a:r>
            <a:br>
              <a:rPr lang="en-US" dirty="0"/>
            </a:br>
            <a:r>
              <a:rPr lang="en-US" sz="2200" dirty="0"/>
              <a:t>(as of March 31, 2019 report quarter)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$148,618,037.39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706D636C-90A3-4979-BA37-BAB384B22101}" type="slidenum">
              <a:rPr lang="en-US">
                <a:solidFill>
                  <a:srgbClr val="303030">
                    <a:lumMod val="75000"/>
                    <a:lumOff val="25000"/>
                  </a:srgbClr>
                </a:solidFill>
                <a:latin typeface="Arial" panose="020B0604020202020204"/>
              </a:rPr>
              <a:pPr defTabSz="342900"/>
              <a:t>53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8791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SMART 3.0 Training</a:t>
            </a:r>
          </a:p>
          <a:p>
            <a:pPr lvl="1"/>
            <a:r>
              <a:rPr lang="en-US" dirty="0"/>
              <a:t>ETA’s Latest Training on Financial and Administrative Management for Grantees</a:t>
            </a:r>
          </a:p>
          <a:p>
            <a:pPr lvl="2"/>
            <a:r>
              <a:rPr lang="en-US" altLang="en-US" sz="12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https://grantsapplicationandmanagement.workforcegps.org/resources/2019/06/03/14/09/2019-Dallas-SMART-Training-PowerPoint-Presentations</a:t>
            </a:r>
            <a:r>
              <a:rPr lang="en-US" altLang="en-US" sz="12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000" u="none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Reporting Training in PIRL FAQ</a:t>
            </a:r>
          </a:p>
          <a:p>
            <a:pPr lvl="1"/>
            <a:r>
              <a:rPr lang="en-US" dirty="0"/>
              <a:t>FAQ that details how to report Training in PIRL</a:t>
            </a:r>
          </a:p>
          <a:p>
            <a:pPr lvl="2"/>
            <a:r>
              <a:rPr lang="en-US" dirty="0">
                <a:hlinkClick r:id="rId4"/>
              </a:rPr>
              <a:t>https://www.doleta.gov/tradeact/taa-data/participant-reporting/docs/PIRL_Training_Reporting_FAQ.pdf</a:t>
            </a:r>
            <a:endParaRPr lang="en-US" dirty="0"/>
          </a:p>
          <a:p>
            <a:r>
              <a:rPr lang="en-US" sz="1800" dirty="0"/>
              <a:t>Reporting TRA and A/RTAA in PIRL FAQ</a:t>
            </a:r>
          </a:p>
          <a:p>
            <a:pPr lvl="1"/>
            <a:r>
              <a:rPr lang="en-US" dirty="0"/>
              <a:t>FAQ that details how to report TRA and A/RTAA activities in PIRL</a:t>
            </a:r>
          </a:p>
          <a:p>
            <a:pPr lvl="2"/>
            <a:r>
              <a:rPr lang="en-US" sz="1200" dirty="0">
                <a:hlinkClick r:id="rId5"/>
              </a:rPr>
              <a:t>https://www.doleta.gov/tradeact/taa-data/participant-reporting/docs/PIRL_TRA_ARTAA_Reporting_FAQ.pdf</a:t>
            </a:r>
            <a:endParaRPr lang="en-US" dirty="0"/>
          </a:p>
          <a:p>
            <a:pPr marL="301752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0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72EF-269F-4291-BE88-2FED5287E8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Trade Adjustment Assistance (TAA) Fiscal and State Best Practices Webinar</a:t>
            </a:r>
          </a:p>
          <a:p>
            <a:pPr lvl="1"/>
            <a:r>
              <a:rPr lang="en-US" sz="1200" dirty="0"/>
              <a:t>This 2013 webinar discusses fiscal and state best practices.</a:t>
            </a:r>
          </a:p>
          <a:p>
            <a:pPr lvl="2"/>
            <a:r>
              <a:rPr lang="en-US" sz="1100" dirty="0">
                <a:hlinkClick r:id="rId3"/>
              </a:rPr>
              <a:t>https://www.workforcegps.org/events/2014/07/08/13/59/trade-adjustment-assistance-taa-fiscal-and-state-best-practices-webinar</a:t>
            </a:r>
            <a:endParaRPr lang="en-US" sz="1100" dirty="0"/>
          </a:p>
          <a:p>
            <a:r>
              <a:rPr lang="en-US" sz="1800" dirty="0"/>
              <a:t>The TAA 9130 Report: Changes and Common Questions</a:t>
            </a:r>
          </a:p>
          <a:p>
            <a:pPr lvl="1"/>
            <a:r>
              <a:rPr lang="en-US" sz="1200" dirty="0"/>
              <a:t>Webinar on reporting on the ETA-9130 forms</a:t>
            </a:r>
          </a:p>
          <a:p>
            <a:pPr lvl="2"/>
            <a:r>
              <a:rPr lang="en-US" sz="1100" dirty="0">
                <a:hlinkClick r:id="rId4"/>
              </a:rPr>
              <a:t>https://www.workforcegps.org/events/2016/08/19/08/17/The_TAA_9130_Report-_Changes_and_Common_Questions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ED3E15-B88E-4415-803F-4B69A09075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Applying “Lean” Strategies to Case Management</a:t>
            </a:r>
          </a:p>
          <a:p>
            <a:pPr lvl="1"/>
            <a:r>
              <a:rPr lang="en-US" sz="1200" dirty="0"/>
              <a:t>This webinar focuses on how “lean” strategies can be used to help make case management more effective and efficient.</a:t>
            </a:r>
          </a:p>
          <a:p>
            <a:pPr lvl="2"/>
            <a:r>
              <a:rPr lang="en-US" sz="1100" dirty="0">
                <a:hlinkClick r:id="rId5"/>
              </a:rPr>
              <a:t>https://www.workforcegps.org/events/2019/04/22/19/49/Applying-Lean-Strategies-to-Case-Management</a:t>
            </a:r>
            <a:endParaRPr lang="en-US" sz="1100" dirty="0">
              <a:solidFill>
                <a:srgbClr val="FF0000"/>
              </a:solidFill>
            </a:endParaRPr>
          </a:p>
          <a:p>
            <a:r>
              <a:rPr lang="en-US" sz="1800" dirty="0"/>
              <a:t>TAA Case Management</a:t>
            </a:r>
          </a:p>
          <a:p>
            <a:pPr lvl="1"/>
            <a:r>
              <a:rPr lang="en-US" sz="1200" dirty="0"/>
              <a:t>This webinar focuses on the importance of case management and provides state promising practices.</a:t>
            </a:r>
            <a:endParaRPr lang="en-US" sz="1100" dirty="0"/>
          </a:p>
          <a:p>
            <a:pPr lvl="2"/>
            <a:r>
              <a:rPr lang="en-US" sz="1200" dirty="0">
                <a:hlinkClick r:id="rId6"/>
              </a:rPr>
              <a:t>https://www.workforcegps.org/events/2018/10/11/14/17/TAA-Case-Management</a:t>
            </a:r>
            <a:endParaRPr lang="en-US" sz="1200" dirty="0"/>
          </a:p>
          <a:p>
            <a:r>
              <a:rPr lang="en-US" sz="1800" dirty="0"/>
              <a:t>Additional TAA Webinars</a:t>
            </a:r>
          </a:p>
          <a:p>
            <a:pPr lvl="1"/>
            <a:r>
              <a:rPr lang="en-US" sz="1200" dirty="0"/>
              <a:t>Find more webinars presented by the Office of Trade Adjustment Assistance</a:t>
            </a:r>
            <a:endParaRPr lang="en-US" sz="1100" dirty="0"/>
          </a:p>
          <a:p>
            <a:pPr lvl="2"/>
            <a:r>
              <a:rPr lang="en-US" sz="1200" dirty="0">
                <a:hlinkClick r:id="rId7"/>
              </a:rPr>
              <a:t>https://www.doleta.gov/tradeact/taa-webinars/</a:t>
            </a:r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5D8615-B6E2-4A7E-818D-E96159DE7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8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504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B7022-EE58-41E1-B703-623394C9E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34450-107A-4130-B52C-44C08A0A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English Language Learners under the Trade Adjustment Assistance (TAA) Program</a:t>
            </a:r>
          </a:p>
          <a:p>
            <a:pPr lvl="2"/>
            <a:r>
              <a:rPr lang="en-US" dirty="0"/>
              <a:t>July 19, 2019, 1-2:30PM Eastern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23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lvl="4" indent="0">
              <a:buNone/>
            </a:pPr>
            <a:endParaRPr lang="en-US" dirty="0"/>
          </a:p>
          <a:p>
            <a:r>
              <a:rPr lang="en-US" dirty="0"/>
              <a:t>Tim Theberge</a:t>
            </a:r>
          </a:p>
          <a:p>
            <a:pPr lvl="1"/>
            <a:r>
              <a:rPr lang="en-US" dirty="0"/>
              <a:t>Lead Policy Analyst</a:t>
            </a:r>
          </a:p>
          <a:p>
            <a:pPr lvl="2"/>
            <a:r>
              <a:rPr lang="en-US" dirty="0"/>
              <a:t>Office of Trade Adjustment Assistance</a:t>
            </a:r>
          </a:p>
          <a:p>
            <a:pPr lvl="3"/>
            <a:r>
              <a:rPr lang="en-US" i="0" dirty="0"/>
              <a:t>Theberge.timothy@dol.gov</a:t>
            </a:r>
          </a:p>
          <a:p>
            <a:pPr lvl="4"/>
            <a:r>
              <a:rPr lang="en-US" dirty="0"/>
              <a:t>202-693-3401</a:t>
            </a:r>
          </a:p>
          <a:p>
            <a:r>
              <a:rPr lang="en-US" dirty="0"/>
              <a:t>Steve Trueman</a:t>
            </a:r>
          </a:p>
          <a:p>
            <a:pPr lvl="1"/>
            <a:r>
              <a:rPr lang="en-US" dirty="0"/>
              <a:t>Vice President of Workforce Operations</a:t>
            </a:r>
          </a:p>
          <a:p>
            <a:pPr lvl="2"/>
            <a:r>
              <a:rPr lang="en-US" dirty="0" err="1"/>
              <a:t>MassHire</a:t>
            </a:r>
            <a:r>
              <a:rPr lang="en-US" dirty="0"/>
              <a:t> Hampden County Workforce Board, Inc.</a:t>
            </a:r>
          </a:p>
          <a:p>
            <a:pPr lvl="3"/>
            <a:r>
              <a:rPr lang="en-US" dirty="0"/>
              <a:t>strueman@masshirehcwb.com</a:t>
            </a:r>
          </a:p>
          <a:p>
            <a:pPr lvl="4"/>
            <a:r>
              <a:rPr lang="en-US" dirty="0"/>
              <a:t>413-755-1375</a:t>
            </a:r>
          </a:p>
          <a:p>
            <a:pPr marL="640080" lvl="3" indent="0">
              <a:buNone/>
            </a:pPr>
            <a:endParaRPr lang="en-US" i="0" dirty="0"/>
          </a:p>
          <a:p>
            <a:pPr marL="9144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11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0" lvl="4" indent="0">
              <a:buNone/>
            </a:pPr>
            <a:endParaRPr lang="en-US" dirty="0"/>
          </a:p>
          <a:p>
            <a:r>
              <a:rPr lang="en-US" dirty="0"/>
              <a:t>Steven Gustafson</a:t>
            </a:r>
          </a:p>
          <a:p>
            <a:pPr lvl="1"/>
            <a:r>
              <a:rPr lang="en-US" dirty="0"/>
              <a:t>State Trade &amp; Rapid Response Coordinator</a:t>
            </a:r>
          </a:p>
          <a:p>
            <a:pPr lvl="2"/>
            <a:r>
              <a:rPr lang="en-US" dirty="0"/>
              <a:t>Florida Department of Economic Opportunity</a:t>
            </a:r>
          </a:p>
          <a:p>
            <a:pPr lvl="3"/>
            <a:r>
              <a:rPr lang="en-US" dirty="0"/>
              <a:t>Steven.gustafson@deo.myflorida.com</a:t>
            </a:r>
          </a:p>
          <a:p>
            <a:pPr lvl="4"/>
            <a:r>
              <a:rPr lang="en-US" dirty="0"/>
              <a:t>850-245-7477</a:t>
            </a:r>
          </a:p>
          <a:p>
            <a:r>
              <a:rPr lang="en-US" dirty="0"/>
              <a:t>Damon Weller</a:t>
            </a:r>
          </a:p>
          <a:p>
            <a:pPr lvl="1"/>
            <a:r>
              <a:rPr lang="en-US" dirty="0"/>
              <a:t>Performance and Reporting Supervisor</a:t>
            </a:r>
          </a:p>
          <a:p>
            <a:pPr lvl="2"/>
            <a:r>
              <a:rPr lang="en-US" dirty="0"/>
              <a:t>Georgia Department of Labor</a:t>
            </a:r>
          </a:p>
          <a:p>
            <a:pPr lvl="3"/>
            <a:r>
              <a:rPr lang="en-US" i="0" dirty="0">
                <a:hlinkClick r:id="rId2"/>
              </a:rPr>
              <a:t>Damon.weller@gdol.ga.gov</a:t>
            </a:r>
            <a:endParaRPr lang="en-US" i="0" dirty="0"/>
          </a:p>
          <a:p>
            <a:pPr lvl="4">
              <a:buClr>
                <a:srgbClr val="9E1C30"/>
              </a:buClr>
            </a:pPr>
            <a:r>
              <a:rPr lang="en-US" dirty="0">
                <a:solidFill>
                  <a:srgbClr val="303030">
                    <a:lumMod val="75000"/>
                    <a:lumOff val="25000"/>
                  </a:srgbClr>
                </a:solidFill>
              </a:rPr>
              <a:t>404-232-3783</a:t>
            </a:r>
            <a:endParaRPr lang="en-US" dirty="0"/>
          </a:p>
          <a:p>
            <a:pPr marL="640080" lvl="4" indent="0">
              <a:buNone/>
            </a:pPr>
            <a:endParaRPr lang="en-US" dirty="0"/>
          </a:p>
          <a:p>
            <a:pPr marL="640080" lvl="3" indent="0">
              <a:buNone/>
            </a:pPr>
            <a:endParaRPr lang="en-US" i="0" dirty="0"/>
          </a:p>
          <a:p>
            <a:pPr marL="91440"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9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79" y="1924049"/>
            <a:ext cx="7955280" cy="46148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OTAA Overview </a:t>
            </a:r>
          </a:p>
          <a:p>
            <a:pPr lvl="1"/>
            <a:r>
              <a:rPr lang="en-US" dirty="0"/>
              <a:t>Accrual Reporting: why it matters and where to find resources for doing it correctly</a:t>
            </a:r>
          </a:p>
          <a:p>
            <a:r>
              <a:rPr lang="en-US" dirty="0"/>
              <a:t>Promising Practices from the Field</a:t>
            </a:r>
          </a:p>
          <a:p>
            <a:pPr lvl="1"/>
            <a:r>
              <a:rPr lang="en-US" dirty="0"/>
              <a:t>Massachusetts – Local office accrual reporting for training expenditures</a:t>
            </a:r>
          </a:p>
          <a:p>
            <a:pPr lvl="1"/>
            <a:r>
              <a:rPr lang="en-US" dirty="0"/>
              <a:t>Florida – State presentation </a:t>
            </a:r>
          </a:p>
          <a:p>
            <a:pPr lvl="1"/>
            <a:r>
              <a:rPr lang="en-US" dirty="0"/>
              <a:t>Georgia – State presentation</a:t>
            </a:r>
          </a:p>
          <a:p>
            <a:r>
              <a:rPr lang="en-US" dirty="0"/>
              <a:t>Resources for Developing Systems</a:t>
            </a:r>
          </a:p>
          <a:p>
            <a:pPr lvl="1"/>
            <a:r>
              <a:rPr lang="en-US" dirty="0"/>
              <a:t>Leveraging case management funds</a:t>
            </a:r>
          </a:p>
          <a:p>
            <a:pPr lvl="1"/>
            <a:r>
              <a:rPr lang="en-US" dirty="0"/>
              <a:t>Identifying Changes you can latch onto in your state</a:t>
            </a:r>
          </a:p>
          <a:p>
            <a:r>
              <a:rPr lang="en-US" dirty="0"/>
              <a:t>Related technical Assistance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2900"/>
            <a:fld id="{706D636C-90A3-4979-BA37-BAB384B22101}" type="slidenum">
              <a:rPr lang="en-US">
                <a:solidFill>
                  <a:srgbClr val="303030">
                    <a:lumMod val="75000"/>
                    <a:lumOff val="25000"/>
                  </a:srgbClr>
                </a:solidFill>
                <a:latin typeface="Arial" panose="020B0604020202020204"/>
              </a:rPr>
              <a:pPr defTabSz="342900"/>
              <a:t>6</a:t>
            </a:fld>
            <a:endParaRPr lang="en-US">
              <a:solidFill>
                <a:srgbClr val="303030">
                  <a:lumMod val="75000"/>
                  <a:lumOff val="25000"/>
                </a:srgb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000997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Accrual Reporting?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Regulatory formula for allocation of </a:t>
            </a:r>
            <a:r>
              <a:rPr lang="en-US" dirty="0" err="1"/>
              <a:t>TaOA</a:t>
            </a:r>
            <a:r>
              <a:rPr lang="en-US" dirty="0"/>
              <a:t> funding</a:t>
            </a:r>
          </a:p>
          <a:p>
            <a:r>
              <a:rPr lang="en-US" dirty="0"/>
              <a:t>TRA budgeting projections and allocation of funds</a:t>
            </a:r>
          </a:p>
          <a:p>
            <a:r>
              <a:rPr lang="en-US" dirty="0"/>
              <a:t>Reporting to Congress on cost of training per participant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Align Fiscal and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TAA was the first program to combine line item financial reporting and performance reporting</a:t>
            </a:r>
          </a:p>
          <a:p>
            <a:r>
              <a:rPr lang="en-US" dirty="0"/>
              <a:t>Requires cross-validation and communication between program and financial offices</a:t>
            </a:r>
          </a:p>
          <a:p>
            <a:r>
              <a:rPr lang="en-US" dirty="0"/>
              <a:t>Data is used in reauthorization efforts and therefore must be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8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4694&quot;&gt;&lt;object type=&quot;3&quot; unique_id=&quot;14695&quot;&gt;&lt;property id=&quot;20148&quot; value=&quot;5&quot;/&gt;&lt;property id=&quot;20300&quot; value=&quot;Slide 1&quot;/&gt;&lt;property id=&quot;20307&quot; value=&quot;288&quot;/&gt;&lt;/object&gt;&lt;object type=&quot;3&quot; unique_id=&quot;14696&quot;&gt;&lt;property id=&quot;20148&quot; value=&quot;5&quot;/&gt;&lt;property id=&quot;20300&quot; value=&quot;Slide 2 - &amp;quot;Who are you?&amp;quot;&quot;/&gt;&lt;property id=&quot;20307&quot; value=&quot;359&quot;/&gt;&lt;/object&gt;&lt;object type=&quot;3&quot; unique_id=&quot;14697&quot;&gt;&lt;property id=&quot;20148&quot; value=&quot;5&quot;/&gt;&lt;property id=&quot;20300&quot; value=&quot;Slide 3&quot;/&gt;&lt;property id=&quot;20307&quot; value=&quot;324&quot;/&gt;&lt;/object&gt;&lt;object type=&quot;3&quot; unique_id=&quot;14698&quot;&gt;&lt;property id=&quot;20148&quot; value=&quot;5&quot;/&gt;&lt;property id=&quot;20300&quot; value=&quot;Slide 4 - &amp;quot;Promising Practices that Support Accurate Fiscal Tracking and Reporting&amp;quot;&quot;/&gt;&lt;property id=&quot;20307&quot; value=&quot;287&quot;/&gt;&lt;/object&gt;&lt;object type=&quot;3&quot; unique_id=&quot;14699&quot;&gt;&lt;property id=&quot;20148&quot; value=&quot;5&quot;/&gt;&lt;property id=&quot;20300&quot; value=&quot;Slide 5&quot;/&gt;&lt;property id=&quot;20307&quot; value=&quot;325&quot;/&gt;&lt;/object&gt;&lt;object type=&quot;3&quot; unique_id=&quot;14700&quot;&gt;&lt;property id=&quot;20148&quot; value=&quot;5&quot;/&gt;&lt;property id=&quot;20300&quot; value=&quot;Slide 6&quot;/&gt;&lt;property id=&quot;20307&quot; value=&quot;506&quot;/&gt;&lt;/object&gt;&lt;object type=&quot;3&quot; unique_id=&quot;14701&quot;&gt;&lt;property id=&quot;20148&quot; value=&quot;5&quot;/&gt;&lt;property id=&quot;20300&quot; value=&quot;Slide 7 - &amp;quot;Fiscal Overview&amp;quot;&quot;/&gt;&lt;property id=&quot;20307&quot; value=&quot;258&quot;/&gt;&lt;/object&gt;&lt;object type=&quot;3&quot; unique_id=&quot;14702&quot;&gt;&lt;property id=&quot;20148&quot; value=&quot;5&quot;/&gt;&lt;property id=&quot;20300&quot; value=&quot;Slide 8 - &amp;quot;Why Accrual Reporting?&amp;quot;&quot;/&gt;&lt;property id=&quot;20307&quot; value=&quot;482&quot;/&gt;&lt;/object&gt;&lt;object type=&quot;3&quot; unique_id=&quot;14703&quot;&gt;&lt;property id=&quot;20148&quot; value=&quot;5&quot;/&gt;&lt;property id=&quot;20300&quot; value=&quot;Slide 9 - &amp;quot;Why Align Fiscal and Program?&amp;quot;&quot;/&gt;&lt;property id=&quot;20307&quot; value=&quot;483&quot;/&gt;&lt;/object&gt;&lt;object type=&quot;3&quot; unique_id=&quot;14704&quot;&gt;&lt;property id=&quot;20148&quot; value=&quot;5&quot;/&gt;&lt;property id=&quot;20300&quot; value=&quot;Slide 10 - &amp;quot;SMART Training Resources&amp;quot;&quot;/&gt;&lt;property id=&quot;20307&quot; value=&quot;440&quot;/&gt;&lt;/object&gt;&lt;object type=&quot;3&quot; unique_id=&quot;14705&quot;&gt;&lt;property id=&quot;20148&quot; value=&quot;5&quot;/&gt;&lt;property id=&quot;20300&quot; value=&quot;Slide 11 - &amp;quot;Uniform Guidance&amp;quot;&quot;/&gt;&lt;property id=&quot;20307&quot; value=&quot;505&quot;/&gt;&lt;/object&gt;&lt;object type=&quot;3&quot; unique_id=&quot;14706&quot;&gt;&lt;property id=&quot;20148&quot; value=&quot;5&quot;/&gt;&lt;property id=&quot;20300&quot; value=&quot;Slide 12 - &amp;quot;Contract Tracking Database&amp;quot;&quot;/&gt;&lt;property id=&quot;20307&quot; value=&quot;439&quot;/&gt;&lt;/object&gt;&lt;object type=&quot;3&quot; unique_id=&quot;14707&quot;&gt;&lt;property id=&quot;20148&quot; value=&quot;5&quot;/&gt;&lt;property id=&quot;20300&quot; value=&quot;Slide 13&quot;/&gt;&lt;property id=&quot;20307&quot; value=&quot;422&quot;/&gt;&lt;/object&gt;&lt;object type=&quot;3&quot; unique_id=&quot;14708&quot;&gt;&lt;property id=&quot;20148&quot; value=&quot;5&quot;/&gt;&lt;property id=&quot;20300&quot; value=&quot;Slide 14 - &amp;quot;WHAT WAS OUR MOTIVATION FOR CREATING THE DATABASE?&amp;quot;&quot;/&gt;&lt;property id=&quot;20307&quot; value=&quot;462&quot;/&gt;&lt;/object&gt;&lt;object type=&quot;3&quot; unique_id=&quot;14709&quot;&gt;&lt;property id=&quot;20148&quot; value=&quot;5&quot;/&gt;&lt;property id=&quot;20300&quot; value=&quot;Slide 15 - &amp;quot;STAKEHOLDERS&amp;quot;&quot;/&gt;&lt;property id=&quot;20307&quot; value=&quot;463&quot;/&gt;&lt;/object&gt;&lt;object type=&quot;3&quot; unique_id=&quot;14710&quot;&gt;&lt;property id=&quot;20148&quot; value=&quot;5&quot;/&gt;&lt;property id=&quot;20300&quot; value=&quot;Slide 16 - &amp;quot;STAKEHOLDERS&amp;quot;&quot;/&gt;&lt;property id=&quot;20307&quot; value=&quot;509&quot;/&gt;&lt;/object&gt;&lt;object type=&quot;3&quot; unique_id=&quot;14711&quot;&gt;&lt;property id=&quot;20148&quot; value=&quot;5&quot;/&gt;&lt;property id=&quot;20300&quot; value=&quot;Slide 17 - &amp;quot;Contract Tracking Database -               Microsoft Access&amp;quot;&quot;/&gt;&lt;property id=&quot;20307&quot; value=&quot;465&quot;/&gt;&lt;/object&gt;&lt;object type=&quot;3&quot; unique_id=&quot;14712&quot;&gt;&lt;property id=&quot;20148&quot; value=&quot;5&quot;/&gt;&lt;property id=&quot;20300&quot; value=&quot;Slide 18 - &amp;quot;Grant Tracking Form&amp;quot;&quot;/&gt;&lt;property id=&quot;20307&quot; value=&quot;466&quot;/&gt;&lt;/object&gt;&lt;object type=&quot;3&quot; unique_id=&quot;14713&quot;&gt;&lt;property id=&quot;20148&quot; value=&quot;5&quot;/&gt;&lt;property id=&quot;20300&quot; value=&quot;Slide 19 - &amp;quot;Vendor Tracking Form&amp;quot;&quot;/&gt;&lt;property id=&quot;20307&quot; value=&quot;467&quot;/&gt;&lt;/object&gt;&lt;object type=&quot;3&quot; unique_id=&quot;14714&quot;&gt;&lt;property id=&quot;20148&quot; value=&quot;5&quot;/&gt;&lt;property id=&quot;20300&quot; value=&quot;Slide 20 - &amp;quot;Vendor Refund Policy Form&amp;quot;&quot;/&gt;&lt;property id=&quot;20307&quot; value=&quot;468&quot;/&gt;&lt;/object&gt;&lt;object type=&quot;3&quot; unique_id=&quot;14715&quot;&gt;&lt;property id=&quot;20148&quot; value=&quot;5&quot;/&gt;&lt;property id=&quot;20300&quot; value=&quot;Slide 21 - &amp;quot;Umbrella Contract&amp;quot;&quot;/&gt;&lt;property id=&quot;20307&quot; value=&quot;469&quot;/&gt;&lt;/object&gt;&lt;object type=&quot;3&quot; unique_id=&quot;14716&quot;&gt;&lt;property id=&quot;20148&quot; value=&quot;5&quot;/&gt;&lt;property id=&quot;20300&quot; value=&quot;Slide 22 - &amp;quot;ITA Umbrella Contract Face Sheet &amp;quot;&quot;/&gt;&lt;property id=&quot;20307&quot; value=&quot;470&quot;/&gt;&lt;/object&gt;&lt;object type=&quot;3&quot; unique_id=&quot;14717&quot;&gt;&lt;property id=&quot;20148&quot; value=&quot;5&quot;/&gt;&lt;property id=&quot;20300&quot; value=&quot;Slide 23 - &amp;quot;ITA Tracking Form&amp;quot;&quot;/&gt;&lt;property id=&quot;20307&quot; value=&quot;471&quot;/&gt;&lt;/object&gt;&lt;object type=&quot;3&quot; unique_id=&quot;14718&quot;&gt;&lt;property id=&quot;20148&quot; value=&quot;5&quot;/&gt;&lt;property id=&quot;20300&quot; value=&quot;Slide 24 - &amp;quot;ITA Face Sheet&amp;quot;&quot;/&gt;&lt;property id=&quot;20307&quot; value=&quot;472&quot;/&gt;&lt;/object&gt;&lt;object type=&quot;3&quot; unique_id=&quot;14719&quot;&gt;&lt;property id=&quot;20148&quot; value=&quot;5&quot;/&gt;&lt;property id=&quot;20300&quot; value=&quot;Slide 25 - &amp;quot;Payment Tracking Form&amp;quot;&quot;/&gt;&lt;property id=&quot;20307&quot; value=&quot;473&quot;/&gt;&lt;/object&gt;&lt;object type=&quot;3&quot; unique_id=&quot;14720&quot;&gt;&lt;property id=&quot;20148&quot; value=&quot;5&quot;/&gt;&lt;property id=&quot;20300&quot; value=&quot;Slide 26 - &amp;quot;REPORTS FORM&amp;quot;&quot;/&gt;&lt;property id=&quot;20307&quot; value=&quot;474&quot;/&gt;&lt;/object&gt;&lt;object type=&quot;3&quot; unique_id=&quot;14721&quot;&gt;&lt;property id=&quot;20148&quot; value=&quot;5&quot;/&gt;&lt;property id=&quot;20300&quot; value=&quot;Slide 27 - &amp;quot;Obligations, Accruals and Expenditures&amp;quot;&quot;/&gt;&lt;property id=&quot;20307&quot; value=&quot;475&quot;/&gt;&lt;/object&gt;&lt;object type=&quot;3&quot; unique_id=&quot;14722&quot;&gt;&lt;property id=&quot;20148&quot; value=&quot;5&quot;/&gt;&lt;property id=&quot;20300&quot; value=&quot;Slide 28 - &amp;quot;Obligations, Accruals and Expenditure&amp;quot;&quot;/&gt;&lt;property id=&quot;20307&quot; value=&quot;476&quot;/&gt;&lt;/object&gt;&lt;object type=&quot;3&quot; unique_id=&quot;14723&quot;&gt;&lt;property id=&quot;20148&quot; value=&quot;5&quot;/&gt;&lt;property id=&quot;20300&quot; value=&quot;Slide 29 - &amp;quot;Obligations, Accruals and Expenditure&amp;quot;&quot;/&gt;&lt;property id=&quot;20307&quot; value=&quot;477&quot;/&gt;&lt;/object&gt;&lt;object type=&quot;3&quot; unique_id=&quot;14724&quot;&gt;&lt;property id=&quot;20148&quot; value=&quot;5&quot;/&gt;&lt;property id=&quot;20300&quot; value=&quot;Slide 30 - &amp;quot;Other Benefits of Database &amp;quot;&quot;/&gt;&lt;property id=&quot;20307&quot; value=&quot;478&quot;/&gt;&lt;/object&gt;&lt;object type=&quot;3&quot; unique_id=&quot;14725&quot;&gt;&lt;property id=&quot;20148&quot; value=&quot;5&quot;/&gt;&lt;property id=&quot;20300&quot; value=&quot;Slide 31 - &amp;quot;Fiscal TAADI Results&amp;quot;&quot;/&gt;&lt;property id=&quot;20307&quot; value=&quot;481&quot;/&gt;&lt;/object&gt;&lt;object type=&quot;3&quot; unique_id=&quot;14726&quot;&gt;&lt;property id=&quot;20148&quot; value=&quot;5&quot;/&gt;&lt;property id=&quot;20300&quot; value=&quot;Slide 32&quot;/&gt;&lt;property id=&quot;20307&quot; value=&quot;484&quot;/&gt;&lt;/object&gt;&lt;object type=&quot;3&quot; unique_id=&quot;14727&quot;&gt;&lt;property id=&quot;20148&quot; value=&quot;5&quot;/&gt;&lt;property id=&quot;20300&quot; value=&quot;Slide 33 - &amp;quot;Communication, Guidance and Coordination  The Foundation of Trade Adjustment Assistance (TAA) Fiscal Integrity&amp;quot;&quot;/&gt;&lt;property id=&quot;20307&quot; value=&quot;485&quot;/&gt;&lt;/object&gt;&lt;object type=&quot;3&quot; unique_id=&quot;14728&quot;&gt;&lt;property id=&quot;20148&quot; value=&quot;5&quot;/&gt;&lt;property id=&quot;20300&quot; value=&quot;Slide 34&quot;/&gt;&lt;property id=&quot;20307&quot; value=&quot;486&quot;/&gt;&lt;/object&gt;&lt;object type=&quot;3&quot; unique_id=&quot;14729&quot;&gt;&lt;property id=&quot;20148&quot; value=&quot;5&quot;/&gt;&lt;property id=&quot;20300&quot; value=&quot;Slide 35 - &amp;quot;Florida’s Workforce Structure&amp;quot;&quot;/&gt;&lt;property id=&quot;20307&quot; value=&quot;487&quot;/&gt;&lt;/object&gt;&lt;object type=&quot;3&quot; unique_id=&quot;14730&quot;&gt;&lt;property id=&quot;20148&quot; value=&quot;5&quot;/&gt;&lt;property id=&quot;20300&quot; value=&quot;Slide 36 - &amp;quot;Communication &amp;quot;&quot;/&gt;&lt;property id=&quot;20307&quot; value=&quot;488&quot;/&gt;&lt;/object&gt;&lt;object type=&quot;3&quot; unique_id=&quot;14731&quot;&gt;&lt;property id=&quot;20148&quot; value=&quot;5&quot;/&gt;&lt;property id=&quot;20300&quot; value=&quot;Slide 37 - &amp;quot;Guidance&amp;quot;&quot;/&gt;&lt;property id=&quot;20307&quot; value=&quot;489&quot;/&gt;&lt;/object&gt;&lt;object type=&quot;3&quot; unique_id=&quot;14732&quot;&gt;&lt;property id=&quot;20148&quot; value=&quot;5&quot;/&gt;&lt;property id=&quot;20300&quot; value=&quot;Slide 38 - &amp;quot;TAA Funding Policy&amp;quot;&quot;/&gt;&lt;property id=&quot;20307&quot; value=&quot;490&quot;/&gt;&lt;/object&gt;&lt;object type=&quot;3&quot; unique_id=&quot;14733&quot;&gt;&lt;property id=&quot;20148&quot; value=&quot;5&quot;/&gt;&lt;property id=&quot;20300&quot; value=&quot;Slide 39 - &amp;quot;Coordination&amp;quot;&quot;/&gt;&lt;property id=&quot;20307&quot; value=&quot;491&quot;/&gt;&lt;/object&gt;&lt;object type=&quot;3&quot; unique_id=&quot;14734&quot;&gt;&lt;property id=&quot;20148&quot; value=&quot;5&quot;/&gt;&lt;property id=&quot;20300&quot; value=&quot;Slide 40 - &amp;quot;PIRL (Denominators)&amp;quot;&quot;/&gt;&lt;property id=&quot;20307&quot; value=&quot;492&quot;/&gt;&lt;/object&gt;&lt;object type=&quot;3&quot; unique_id=&quot;14735&quot;&gt;&lt;property id=&quot;20148&quot; value=&quot;5&quot;/&gt;&lt;property id=&quot;20300&quot; value=&quot;Slide 41 - &amp;quot;9130(M) (Numerator)&amp;quot;&quot;/&gt;&lt;property id=&quot;20307&quot; value=&quot;493&quot;/&gt;&lt;/object&gt;&lt;object type=&quot;3&quot; unique_id=&quot;14736&quot;&gt;&lt;property id=&quot;20148&quot; value=&quot;5&quot;/&gt;&lt;property id=&quot;20300&quot; value=&quot;Slide 42 - &amp;quot;Reconciliation &amp;quot;&quot;/&gt;&lt;property id=&quot;20307&quot; value=&quot;494&quot;/&gt;&lt;/object&gt;&lt;object type=&quot;3&quot; unique_id=&quot;14737&quot;&gt;&lt;property id=&quot;20148&quot; value=&quot;5&quot;/&gt;&lt;property id=&quot;20300&quot; value=&quot;Slide 43 - &amp;quot;Reconciliation Overview  &amp;quot;&quot;/&gt;&lt;property id=&quot;20307&quot; value=&quot;495&quot;/&gt;&lt;/object&gt;&lt;object type=&quot;3&quot; unique_id=&quot;14738&quot;&gt;&lt;property id=&quot;20148&quot; value=&quot;5&quot;/&gt;&lt;property id=&quot;20300&quot; value=&quot;Slide 44 - &amp;quot;Fiscal Reporting  in Georgia&amp;quot;&quot;/&gt;&lt;property id=&quot;20307&quot; value=&quot;496&quot;/&gt;&lt;/object&gt;&lt;object type=&quot;3&quot; unique_id=&quot;14739&quot;&gt;&lt;property id=&quot;20148&quot; value=&quot;5&quot;/&gt;&lt;property id=&quot;20300&quot; value=&quot;Slide 45&quot;/&gt;&lt;property id=&quot;20307&quot; value=&quot;497&quot;/&gt;&lt;/object&gt;&lt;object type=&quot;3&quot; unique_id=&quot;14740&quot;&gt;&lt;property id=&quot;20148&quot; value=&quot;5&quot;/&gt;&lt;property id=&quot;20300&quot; value=&quot;Slide 46 - &amp;quot;Georgia’s Planning for TAADI&amp;quot;&quot;/&gt;&lt;property id=&quot;20307&quot; value=&quot;498&quot;/&gt;&lt;/object&gt;&lt;object type=&quot;3&quot; unique_id=&quot;14741&quot;&gt;&lt;property id=&quot;20148&quot; value=&quot;5&quot;/&gt;&lt;property id=&quot;20300&quot; value=&quot;Slide 47 - &amp;quot;Georgia’s Implementation of TAADI&amp;quot;&quot;/&gt;&lt;property id=&quot;20307&quot; value=&quot;499&quot;/&gt;&lt;/object&gt;&lt;object type=&quot;3&quot; unique_id=&quot;14742&quot;&gt;&lt;property id=&quot;20148&quot; value=&quot;5&quot;/&gt;&lt;property id=&quot;20300&quot; value=&quot;Slide 48 - &amp;quot;Georgia’s Financial Approval Process&amp;quot;&quot;/&gt;&lt;property id=&quot;20307&quot; value=&quot;500&quot;/&gt;&lt;/object&gt;&lt;object type=&quot;3&quot; unique_id=&quot;14743&quot;&gt;&lt;property id=&quot;20148&quot; value=&quot;5&quot;/&gt;&lt;property id=&quot;20300&quot; value=&quot;Slide 49 - &amp;quot;Georgia’s Financial Approval Process&amp;quot;&quot;/&gt;&lt;property id=&quot;20307&quot; value=&quot;501&quot;/&gt;&lt;/object&gt;&lt;object type=&quot;3&quot; unique_id=&quot;14744&quot;&gt;&lt;property id=&quot;20148&quot; value=&quot;5&quot;/&gt;&lt;property id=&quot;20300&quot; value=&quot;Slide 50 - &amp;quot;Georgia’s Implementation of TAADI&amp;quot;&quot;/&gt;&lt;property id=&quot;20307&quot; value=&quot;502&quot;/&gt;&lt;/object&gt;&lt;object type=&quot;3&quot; unique_id=&quot;14745&quot;&gt;&lt;property id=&quot;20148&quot; value=&quot;5&quot;/&gt;&lt;property id=&quot;20300&quot; value=&quot;Slide 51 - &amp;quot;Georgia’s Ongoing Process&amp;quot;&quot;/&gt;&lt;property id=&quot;20307&quot; value=&quot;503&quot;/&gt;&lt;/object&gt;&lt;object type=&quot;3&quot; unique_id=&quot;14746&quot;&gt;&lt;property id=&quot;20148&quot; value=&quot;5&quot;/&gt;&lt;property id=&quot;20300&quot; value=&quot;Slide 52 - &amp;quot;Henry Ford &amp;quot;&quot;/&gt;&lt;property id=&quot;20307&quot; value=&quot;504&quot;/&gt;&lt;/object&gt;&lt;object type=&quot;3&quot; unique_id=&quot;14747&quot;&gt;&lt;property id=&quot;20148&quot; value=&quot;5&quot;/&gt;&lt;property id=&quot;20300&quot; value=&quot;Slide 53 - &amp;quot;Money Projected to be Returned on September 30, 2019  (as of March 31, 2019 report quarter)&amp;quot;&quot;/&gt;&lt;property id=&quot;20307&quot; value=&quot;507&quot;/&gt;&lt;/object&gt;&lt;object type=&quot;3&quot; unique_id=&quot;14748&quot;&gt;&lt;property id=&quot;20148&quot; value=&quot;5&quot;/&gt;&lt;property id=&quot;20300&quot; value=&quot;Slide 54&quot;/&gt;&lt;property id=&quot;20307&quot; value=&quot;284&quot;/&gt;&lt;/object&gt;&lt;object type=&quot;3&quot; unique_id=&quot;14749&quot;&gt;&lt;property id=&quot;20148&quot; value=&quot;5&quot;/&gt;&lt;property id=&quot;20300&quot; value=&quot;Slide 55&quot;/&gt;&lt;property id=&quot;20307&quot; value=&quot;508&quot;/&gt;&lt;/object&gt;&lt;object type=&quot;3&quot; unique_id=&quot;14750&quot;&gt;&lt;property id=&quot;20148&quot; value=&quot;5&quot;/&gt;&lt;property id=&quot;20300&quot; value=&quot;Slide 56&quot;/&gt;&lt;property id=&quot;20307&quot; value=&quot;362&quot;/&gt;&lt;/object&gt;&lt;object type=&quot;3&quot; unique_id=&quot;14751&quot;&gt;&lt;property id=&quot;20148&quot; value=&quot;5&quot;/&gt;&lt;property id=&quot;20300&quot; value=&quot;Slide 57&quot;/&gt;&lt;property id=&quot;20307&quot; value=&quot;277&quot;/&gt;&lt;/object&gt;&lt;object type=&quot;3&quot; unique_id=&quot;14752&quot;&gt;&lt;property id=&quot;20148&quot; value=&quot;5&quot;/&gt;&lt;property id=&quot;20300&quot; value=&quot;Slide 58&quot;/&gt;&lt;property id=&quot;20307&quot; value=&quot;326&quot;/&gt;&lt;/object&gt;&lt;object type=&quot;3&quot; unique_id=&quot;14753&quot;&gt;&lt;property id=&quot;20148&quot; value=&quot;5&quot;/&gt;&lt;property id=&quot;20300&quot; value=&quot;Slide 59&quot;/&gt;&lt;property id=&quot;20307&quot; value=&quot;441&quot;/&gt;&lt;/object&gt;&lt;object type=&quot;3&quot; unique_id=&quot;14754&quot;&gt;&lt;property id=&quot;20148&quot; value=&quot;5&quot;/&gt;&lt;property id=&quot;20300&quot; value=&quot;Slide 60&quot;/&gt;&lt;property id=&quot;20307&quot; value=&quot;282&quot;/&gt;&lt;/object&gt;&lt;/object&gt;&lt;object type=&quot;8&quot; unique_id=&quot;14816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5579</TotalTime>
  <Words>1705</Words>
  <Application>Microsoft Office PowerPoint</Application>
  <PresentationFormat>On-screen Show (4:3)</PresentationFormat>
  <Paragraphs>399</Paragraphs>
  <Slides>60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Bernard MT Condensed</vt:lpstr>
      <vt:lpstr>Calibri</vt:lpstr>
      <vt:lpstr>Impact</vt:lpstr>
      <vt:lpstr>Segoe UI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Who are you?</vt:lpstr>
      <vt:lpstr>PowerPoint Presentation</vt:lpstr>
      <vt:lpstr>Promising Practices that Support Accurate Fiscal Tracking and Reporting</vt:lpstr>
      <vt:lpstr>PowerPoint Presentation</vt:lpstr>
      <vt:lpstr>PowerPoint Presentation</vt:lpstr>
      <vt:lpstr>Fiscal Overview</vt:lpstr>
      <vt:lpstr>Why Accrual Reporting?</vt:lpstr>
      <vt:lpstr>Why Align Fiscal and Program?</vt:lpstr>
      <vt:lpstr>SMART Training Resources</vt:lpstr>
      <vt:lpstr>Uniform Guidance</vt:lpstr>
      <vt:lpstr>Contract Tracking Database</vt:lpstr>
      <vt:lpstr>PowerPoint Presentation</vt:lpstr>
      <vt:lpstr>WHAT WAS OUR MOTIVATION FOR CREATING THE DATABASE?</vt:lpstr>
      <vt:lpstr>STAKEHOLDERS</vt:lpstr>
      <vt:lpstr>STAKEHOLDERS</vt:lpstr>
      <vt:lpstr>Contract Tracking Database -               Microsoft Access</vt:lpstr>
      <vt:lpstr>Grant Tracking Form</vt:lpstr>
      <vt:lpstr>Vendor Tracking Form</vt:lpstr>
      <vt:lpstr>Vendor Refund Policy Form</vt:lpstr>
      <vt:lpstr>Umbrella Contract</vt:lpstr>
      <vt:lpstr>ITA Umbrella Contract Face Sheet </vt:lpstr>
      <vt:lpstr>ITA Tracking Form</vt:lpstr>
      <vt:lpstr>ITA Face Sheet</vt:lpstr>
      <vt:lpstr>Payment Tracking Form</vt:lpstr>
      <vt:lpstr>REPORTS FORM</vt:lpstr>
      <vt:lpstr>Obligations, Accruals and Expenditures</vt:lpstr>
      <vt:lpstr>Obligations, Accruals and Expenditure</vt:lpstr>
      <vt:lpstr>Obligations, Accruals and Expenditure</vt:lpstr>
      <vt:lpstr>Other Benefits of Database </vt:lpstr>
      <vt:lpstr>Fiscal TAADI Results</vt:lpstr>
      <vt:lpstr>PowerPoint Presentation</vt:lpstr>
      <vt:lpstr>Communication, Guidance and Coordination  The Foundation of Trade Adjustment Assistance (TAA) Fiscal Integrity</vt:lpstr>
      <vt:lpstr>PowerPoint Presentation</vt:lpstr>
      <vt:lpstr>Florida’s Workforce Structure</vt:lpstr>
      <vt:lpstr>Communication </vt:lpstr>
      <vt:lpstr>Guidance</vt:lpstr>
      <vt:lpstr>TAA Funding Policy</vt:lpstr>
      <vt:lpstr>Coordination</vt:lpstr>
      <vt:lpstr>PIRL (Denominators)</vt:lpstr>
      <vt:lpstr>9130(M) (Numerator)</vt:lpstr>
      <vt:lpstr>Reconciliation </vt:lpstr>
      <vt:lpstr>Reconciliation Overview  </vt:lpstr>
      <vt:lpstr>Fiscal Reporting  in Georgia</vt:lpstr>
      <vt:lpstr>PowerPoint Presentation</vt:lpstr>
      <vt:lpstr>Georgia’s Planning for TAADI</vt:lpstr>
      <vt:lpstr>Georgia’s Implementation of TAADI</vt:lpstr>
      <vt:lpstr>Georgia’s Financial Approval Process</vt:lpstr>
      <vt:lpstr>Georgia’s Financial Approval Process</vt:lpstr>
      <vt:lpstr>Georgia’s Implementation of TAADI</vt:lpstr>
      <vt:lpstr>Georgia’s Ongoing Process</vt:lpstr>
      <vt:lpstr>Henry Ford </vt:lpstr>
      <vt:lpstr>Money Projected to be Returned on September 30, 2019  (as of March 31, 2019 report quarter)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Grace McCall</cp:lastModifiedBy>
  <cp:revision>258</cp:revision>
  <dcterms:created xsi:type="dcterms:W3CDTF">2017-06-21T17:13:53Z</dcterms:created>
  <dcterms:modified xsi:type="dcterms:W3CDTF">2019-06-21T18:54:05Z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