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2" d="100"/>
          <a:sy n="82" d="100"/>
        </p:scale>
        <p:origin x="1363"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6/26/2019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6/26/2019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5/07/14/11/Promising-Practices-that-Support-Accurate-Fiscal-Tracking-and-Reporting"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vimeo.com/343722075/1a2928bf3d" TargetMode="External"/><Relationship Id="rId5" Type="http://schemas.openxmlformats.org/officeDocument/2006/relationships/hyperlink" Target="https://www.workforcegps.org/MemberDirectory/MemberDetails?uid=159860" TargetMode="External"/><Relationship Id="rId4" Type="http://schemas.openxmlformats.org/officeDocument/2006/relationships/hyperlink" Target="https://www.workforcegps.org/MemberDirectory/MemberDetails?uid=1218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u="sng" dirty="0">
                <a:hlinkClick r:id="rId3"/>
              </a:rPr>
              <a:t>Promising Practices that Support Accurate Fiscal Tracking and Reporting</a:t>
            </a:r>
            <a:br>
              <a:rPr lang="en-US" sz="1600" dirty="0"/>
            </a:br>
            <a:r>
              <a:rPr lang="en-US" sz="1100" dirty="0"/>
              <a:t>6/18/2019</a:t>
            </a:r>
            <a:br>
              <a:rPr lang="en-US" sz="1600" dirty="0"/>
            </a:br>
            <a:r>
              <a:rPr lang="en-US" sz="1100" dirty="0"/>
              <a:t>Moderator(s): </a:t>
            </a:r>
            <a:r>
              <a:rPr lang="en-US" sz="1100" dirty="0">
                <a:hlinkClick r:id="rId4"/>
              </a:rPr>
              <a:t>Timothy Theberge</a:t>
            </a:r>
            <a:br>
              <a:rPr lang="en-US" sz="1100" dirty="0"/>
            </a:br>
            <a:r>
              <a:rPr lang="en-US" sz="1100" dirty="0"/>
              <a:t>Speaker(s): </a:t>
            </a:r>
            <a:r>
              <a:rPr lang="en-US" sz="1100" b="0" i="1" dirty="0">
                <a:solidFill>
                  <a:srgbClr val="FF0000"/>
                </a:solidFill>
                <a:hlinkClick r:id="rId5">
                  <a:extLst>
                    <a:ext uri="{A12FA001-AC4F-418D-AE19-62706E023703}">
                      <ahyp:hlinkClr xmlns:ahyp="http://schemas.microsoft.com/office/drawing/2018/hyperlinkcolor" val="tx"/>
                    </a:ext>
                  </a:extLst>
                </a:hlinkClick>
              </a:rPr>
              <a:t>Steven Gustafson</a:t>
            </a:r>
            <a:r>
              <a:rPr lang="en-US" sz="1100" b="0" i="1" dirty="0">
                <a:solidFill>
                  <a:srgbClr val="FF0000"/>
                </a:solidFill>
              </a:rPr>
              <a:t>, Steve Trueman, Damon Weller</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240757"/>
            <a:ext cx="5079403" cy="5025423"/>
          </a:xfrm>
          <a:ln w="12700"/>
        </p:spPr>
        <p:txBody>
          <a:bodyPr lIns="182880" anchor="t">
            <a:normAutofit/>
          </a:bodyPr>
          <a:lstStyle/>
          <a:p>
            <a:pPr marL="0" indent="0">
              <a:buNone/>
            </a:pPr>
            <a:r>
              <a:rPr lang="en-US" sz="1200" dirty="0">
                <a:solidFill>
                  <a:schemeClr val="tx1"/>
                </a:solidFill>
              </a:rPr>
              <a:t>Accurate fiscal tracking and reporting is important for telling the Trade Adjustment Assistance (TAA) Program and other workforce programs' stories, effective program management, and being good fiscal stewards.  Hear from Florida, Georgia, and the </a:t>
            </a:r>
            <a:r>
              <a:rPr lang="en-US" sz="1200" dirty="0" err="1">
                <a:solidFill>
                  <a:schemeClr val="tx1"/>
                </a:solidFill>
              </a:rPr>
              <a:t>MassHire</a:t>
            </a:r>
            <a:r>
              <a:rPr lang="en-US" sz="1200" dirty="0">
                <a:solidFill>
                  <a:schemeClr val="tx1"/>
                </a:solidFill>
              </a:rPr>
              <a:t> Hampden County Workforce Board about their fiscal tracking systems and successes.  </a:t>
            </a:r>
          </a:p>
          <a:p>
            <a:pPr marL="0" indent="0">
              <a:buNone/>
            </a:pPr>
            <a:r>
              <a:rPr lang="en-US" sz="1200" dirty="0">
                <a:solidFill>
                  <a:schemeClr val="tx1"/>
                </a:solidFill>
              </a:rPr>
              <a:t>Hear also a discussion of improving TAA Data Integrity (TAADI) fiscal measure results.  </a:t>
            </a:r>
          </a:p>
          <a:p>
            <a:pPr marL="0" indent="0">
              <a:buNone/>
            </a:pPr>
            <a:r>
              <a:rPr lang="en-US" sz="1200" dirty="0">
                <a:solidFill>
                  <a:schemeClr val="tx1"/>
                </a:solidFill>
              </a:rPr>
              <a:t>The webinar also has discussion of accrual accounting which is the required reporting method for federal grants.</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6">
                  <a:extLst>
                    <a:ext uri="{A12FA001-AC4F-418D-AE19-62706E023703}">
                      <ahyp:hlinkClr xmlns:ahyp="http://schemas.microsoft.com/office/drawing/2018/hyperlinkcolor" val="tx"/>
                    </a:ext>
                  </a:extLst>
                </a:hlinkClick>
              </a:rPr>
              <a:t>Promising Practices that Support Accurate Fiscal Tracking and Reporting</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168089420"/>
              </p:ext>
            </p:extLst>
          </p:nvPr>
        </p:nvGraphicFramePr>
        <p:xfrm>
          <a:off x="5506262" y="657880"/>
          <a:ext cx="3402846" cy="560830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a:t>
                      </a:r>
                    </a:p>
                  </a:txBody>
                  <a:tcPr/>
                </a:tc>
                <a:tc>
                  <a:txBody>
                    <a:bodyPr/>
                    <a:lstStyle/>
                    <a:p>
                      <a:pPr marL="0" indent="0" algn="ctr"/>
                      <a:r>
                        <a:rPr lang="en-US" sz="900" dirty="0"/>
                        <a:t>0:40</a:t>
                      </a:r>
                    </a:p>
                  </a:txBody>
                  <a:tcPr anchor="ctr"/>
                </a:tc>
                <a:extLst>
                  <a:ext uri="{0D108BD9-81ED-4DB2-BD59-A6C34878D82A}">
                    <a16:rowId xmlns:a16="http://schemas.microsoft.com/office/drawing/2014/main" val="3310568495"/>
                  </a:ext>
                </a:extLst>
              </a:tr>
              <a:tr h="189094">
                <a:tc>
                  <a:txBody>
                    <a:bodyPr/>
                    <a:lstStyle/>
                    <a:p>
                      <a:pPr marL="0" indent="0">
                        <a:buFont typeface="Arial" panose="020B0604020202020204" pitchFamily="34" charset="0"/>
                        <a:buNone/>
                      </a:pPr>
                      <a:r>
                        <a:rPr lang="en-US" sz="1000" b="0" dirty="0"/>
                        <a:t>Objectives</a:t>
                      </a:r>
                    </a:p>
                  </a:txBody>
                  <a:tcPr/>
                </a:tc>
                <a:tc>
                  <a:txBody>
                    <a:bodyPr/>
                    <a:lstStyle/>
                    <a:p>
                      <a:pPr marL="0" indent="0" algn="ctr"/>
                      <a:r>
                        <a:rPr lang="en-US" sz="900" dirty="0"/>
                        <a:t>1:20</a:t>
                      </a:r>
                    </a:p>
                  </a:txBody>
                  <a:tcPr anchor="ctr"/>
                </a:tc>
                <a:extLst>
                  <a:ext uri="{0D108BD9-81ED-4DB2-BD59-A6C34878D82A}">
                    <a16:rowId xmlns:a16="http://schemas.microsoft.com/office/drawing/2014/main" val="207540068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Overview</a:t>
                      </a:r>
                      <a:r>
                        <a:rPr lang="en-US" sz="1000" b="0" baseline="0" dirty="0"/>
                        <a:t> of accrual reporting &amp; resources</a:t>
                      </a:r>
                      <a:endParaRPr lang="en-US" sz="1000" b="0" dirty="0"/>
                    </a:p>
                  </a:txBody>
                  <a:tcPr/>
                </a:tc>
                <a:tc>
                  <a:txBody>
                    <a:bodyPr/>
                    <a:lstStyle/>
                    <a:p>
                      <a:pPr algn="ctr"/>
                      <a:r>
                        <a:rPr lang="en-US" sz="900" dirty="0"/>
                        <a:t>2:09</a:t>
                      </a:r>
                    </a:p>
                  </a:txBody>
                  <a:tcPr anchor="ctr"/>
                </a:tc>
                <a:extLst>
                  <a:ext uri="{0D108BD9-81ED-4DB2-BD59-A6C34878D82A}">
                    <a16:rowId xmlns:a16="http://schemas.microsoft.com/office/drawing/2014/main" val="812580546"/>
                  </a:ext>
                </a:extLst>
              </a:tr>
              <a:tr h="189094">
                <a:tc>
                  <a:txBody>
                    <a:bodyPr/>
                    <a:lstStyle/>
                    <a:p>
                      <a:pPr marL="0" indent="0" algn="l">
                        <a:buFont typeface="Arial" panose="020B0604020202020204" pitchFamily="34" charset="0"/>
                        <a:buNone/>
                      </a:pPr>
                      <a:r>
                        <a:rPr lang="en-US" sz="1000" b="0" dirty="0"/>
                        <a:t>Massachusetts</a:t>
                      </a:r>
                    </a:p>
                  </a:txBody>
                  <a:tcPr/>
                </a:tc>
                <a:tc>
                  <a:txBody>
                    <a:bodyPr/>
                    <a:lstStyle/>
                    <a:p>
                      <a:pPr algn="ctr"/>
                      <a:r>
                        <a:rPr lang="en-US" sz="900" dirty="0"/>
                        <a:t>6:25</a:t>
                      </a:r>
                    </a:p>
                  </a:txBody>
                  <a:tcPr anchor="ctr"/>
                </a:tc>
                <a:extLst>
                  <a:ext uri="{0D108BD9-81ED-4DB2-BD59-A6C34878D82A}">
                    <a16:rowId xmlns:a16="http://schemas.microsoft.com/office/drawing/2014/main" val="10004"/>
                  </a:ext>
                </a:extLst>
              </a:tr>
              <a:tr h="233660">
                <a:tc>
                  <a:txBody>
                    <a:bodyPr/>
                    <a:lstStyle/>
                    <a:p>
                      <a:pPr marL="0" indent="0">
                        <a:buFont typeface="Arial" panose="020B0604020202020204" pitchFamily="34" charset="0"/>
                        <a:buNone/>
                      </a:pPr>
                      <a:r>
                        <a:rPr lang="en-US" sz="1000" b="0" baseline="0" dirty="0"/>
                        <a:t>Why Florida &amp; Georgia?  TAADI Results</a:t>
                      </a:r>
                      <a:endParaRPr lang="en-US" sz="1000" b="0" dirty="0"/>
                    </a:p>
                  </a:txBody>
                  <a:tcPr/>
                </a:tc>
                <a:tc>
                  <a:txBody>
                    <a:bodyPr/>
                    <a:lstStyle/>
                    <a:p>
                      <a:pPr algn="ctr"/>
                      <a:r>
                        <a:rPr lang="en-US" sz="900" dirty="0"/>
                        <a:t>26:35</a:t>
                      </a:r>
                    </a:p>
                  </a:txBody>
                  <a:tcPr anchor="ctr"/>
                </a:tc>
                <a:extLst>
                  <a:ext uri="{0D108BD9-81ED-4DB2-BD59-A6C34878D82A}">
                    <a16:rowId xmlns:a16="http://schemas.microsoft.com/office/drawing/2014/main" val="206804161"/>
                  </a:ext>
                </a:extLst>
              </a:tr>
              <a:tr h="189094">
                <a:tc>
                  <a:txBody>
                    <a:bodyPr/>
                    <a:lstStyle/>
                    <a:p>
                      <a:pPr marL="0" indent="0">
                        <a:buFont typeface="Arial" panose="020B0604020202020204" pitchFamily="34" charset="0"/>
                        <a:buNone/>
                      </a:pPr>
                      <a:r>
                        <a:rPr lang="en-US" sz="1000" b="0" baseline="0" dirty="0"/>
                        <a:t>Florida</a:t>
                      </a:r>
                      <a:endParaRPr lang="en-US" sz="1000" b="0" dirty="0"/>
                    </a:p>
                  </a:txBody>
                  <a:tcPr/>
                </a:tc>
                <a:tc>
                  <a:txBody>
                    <a:bodyPr/>
                    <a:lstStyle/>
                    <a:p>
                      <a:pPr algn="ctr"/>
                      <a:r>
                        <a:rPr lang="en-US" sz="900" dirty="0"/>
                        <a:t>27;35</a:t>
                      </a:r>
                    </a:p>
                  </a:txBody>
                  <a:tcPr anchor="ctr"/>
                </a:tc>
                <a:extLst>
                  <a:ext uri="{0D108BD9-81ED-4DB2-BD59-A6C34878D82A}">
                    <a16:rowId xmlns:a16="http://schemas.microsoft.com/office/drawing/2014/main" val="1716858679"/>
                  </a:ext>
                </a:extLst>
              </a:tr>
              <a:tr h="189094">
                <a:tc>
                  <a:txBody>
                    <a:bodyPr/>
                    <a:lstStyle/>
                    <a:p>
                      <a:pPr marL="0" indent="0">
                        <a:buFont typeface="Arial" panose="020B0604020202020204" pitchFamily="34" charset="0"/>
                        <a:buNone/>
                      </a:pPr>
                      <a:r>
                        <a:rPr lang="en-US" sz="1000" b="0" dirty="0"/>
                        <a:t>Georgia</a:t>
                      </a:r>
                    </a:p>
                  </a:txBody>
                  <a:tcPr/>
                </a:tc>
                <a:tc>
                  <a:txBody>
                    <a:bodyPr/>
                    <a:lstStyle/>
                    <a:p>
                      <a:pPr algn="ctr"/>
                      <a:r>
                        <a:rPr lang="en-US" sz="900" dirty="0"/>
                        <a:t>41:35</a:t>
                      </a:r>
                    </a:p>
                  </a:txBody>
                  <a:tcPr anchor="ctr"/>
                </a:tc>
                <a:extLst>
                  <a:ext uri="{0D108BD9-81ED-4DB2-BD59-A6C34878D82A}">
                    <a16:rowId xmlns:a16="http://schemas.microsoft.com/office/drawing/2014/main" val="3995260037"/>
                  </a:ext>
                </a:extLst>
              </a:tr>
              <a:tr h="189094">
                <a:tc>
                  <a:txBody>
                    <a:bodyPr/>
                    <a:lstStyle/>
                    <a:p>
                      <a:pPr marL="0" indent="0">
                        <a:buFont typeface="Arial" panose="020B0604020202020204" pitchFamily="34" charset="0"/>
                        <a:buNone/>
                      </a:pPr>
                      <a:r>
                        <a:rPr lang="en-US" sz="1000" b="0" dirty="0"/>
                        <a:t>TAADI Self-Check tool location</a:t>
                      </a:r>
                    </a:p>
                  </a:txBody>
                  <a:tcPr/>
                </a:tc>
                <a:tc>
                  <a:txBody>
                    <a:bodyPr/>
                    <a:lstStyle/>
                    <a:p>
                      <a:pPr algn="ctr"/>
                      <a:r>
                        <a:rPr lang="en-US" sz="900" dirty="0"/>
                        <a:t>54:50</a:t>
                      </a:r>
                    </a:p>
                  </a:txBody>
                  <a:tcPr anchor="ctr"/>
                </a:tc>
                <a:extLst>
                  <a:ext uri="{0D108BD9-81ED-4DB2-BD59-A6C34878D82A}">
                    <a16:rowId xmlns:a16="http://schemas.microsoft.com/office/drawing/2014/main" val="3130188558"/>
                  </a:ext>
                </a:extLst>
              </a:tr>
              <a:tr h="274300">
                <a:tc>
                  <a:txBody>
                    <a:bodyPr/>
                    <a:lstStyle/>
                    <a:p>
                      <a:pPr marL="0" indent="0">
                        <a:buFont typeface="Arial" panose="020B0604020202020204" pitchFamily="34" charset="0"/>
                        <a:buNone/>
                      </a:pPr>
                      <a:r>
                        <a:rPr lang="en-US" sz="1000" b="0" dirty="0"/>
                        <a:t>Question</a:t>
                      </a:r>
                      <a:r>
                        <a:rPr lang="en-US" sz="1000" b="0" baseline="0" dirty="0"/>
                        <a:t> &amp; Answer break</a:t>
                      </a:r>
                      <a:endParaRPr lang="en-US" sz="1000" b="0" dirty="0"/>
                    </a:p>
                  </a:txBody>
                  <a:tcPr/>
                </a:tc>
                <a:tc>
                  <a:txBody>
                    <a:bodyPr/>
                    <a:lstStyle/>
                    <a:p>
                      <a:pPr algn="ctr"/>
                      <a:r>
                        <a:rPr lang="en-US" sz="900" dirty="0"/>
                        <a:t>55:50</a:t>
                      </a:r>
                    </a:p>
                  </a:txBody>
                  <a:tcPr anchor="ctr"/>
                </a:tc>
                <a:extLst>
                  <a:ext uri="{0D108BD9-81ED-4DB2-BD59-A6C34878D82A}">
                    <a16:rowId xmlns:a16="http://schemas.microsoft.com/office/drawing/2014/main" val="2122160807"/>
                  </a:ext>
                </a:extLst>
              </a:tr>
              <a:tr h="189094">
                <a:tc>
                  <a:txBody>
                    <a:bodyPr/>
                    <a:lstStyle/>
                    <a:p>
                      <a:pPr marL="0" indent="0">
                        <a:buFont typeface="Arial" panose="020B0604020202020204" pitchFamily="34" charset="0"/>
                        <a:buNone/>
                      </a:pPr>
                      <a:r>
                        <a:rPr lang="en-US" sz="1000" b="0" dirty="0"/>
                        <a:t>Case</a:t>
                      </a:r>
                      <a:r>
                        <a:rPr lang="en-US" sz="1000" b="0" baseline="0" dirty="0"/>
                        <a:t> management funds available</a:t>
                      </a:r>
                      <a:endParaRPr lang="en-US" sz="1000" b="0" dirty="0"/>
                    </a:p>
                  </a:txBody>
                  <a:tcPr/>
                </a:tc>
                <a:tc>
                  <a:txBody>
                    <a:bodyPr/>
                    <a:lstStyle/>
                    <a:p>
                      <a:pPr algn="ctr"/>
                      <a:r>
                        <a:rPr lang="en-US" sz="900" dirty="0"/>
                        <a:t>57:10</a:t>
                      </a:r>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Resources</a:t>
                      </a:r>
                    </a:p>
                  </a:txBody>
                  <a:tcPr/>
                </a:tc>
                <a:tc>
                  <a:txBody>
                    <a:bodyPr/>
                    <a:lstStyle/>
                    <a:p>
                      <a:pPr algn="ctr"/>
                      <a:r>
                        <a:rPr lang="en-US" sz="900" dirty="0"/>
                        <a:t>58:00</a:t>
                      </a:r>
                    </a:p>
                  </a:txBody>
                  <a:tcPr anchor="ctr"/>
                </a:tc>
                <a:extLst>
                  <a:ext uri="{0D108BD9-81ED-4DB2-BD59-A6C34878D82A}">
                    <a16:rowId xmlns:a16="http://schemas.microsoft.com/office/drawing/2014/main" val="465298209"/>
                  </a:ext>
                </a:extLst>
              </a:tr>
              <a:tr h="189094">
                <a:tc>
                  <a:txBody>
                    <a:bodyPr/>
                    <a:lstStyle/>
                    <a:p>
                      <a:pPr marL="0" indent="0">
                        <a:buFont typeface="Arial" panose="020B0604020202020204" pitchFamily="34" charset="0"/>
                        <a:buNone/>
                      </a:pPr>
                      <a:r>
                        <a:rPr lang="en-US" sz="1000" b="0" dirty="0"/>
                        <a:t>Upcoming events</a:t>
                      </a:r>
                    </a:p>
                  </a:txBody>
                  <a:tcPr/>
                </a:tc>
                <a:tc>
                  <a:txBody>
                    <a:bodyPr/>
                    <a:lstStyle/>
                    <a:p>
                      <a:pPr algn="ctr"/>
                      <a:r>
                        <a:rPr lang="en-US" sz="900" dirty="0"/>
                        <a:t>1:05:10</a:t>
                      </a:r>
                    </a:p>
                  </a:txBody>
                  <a:tcPr anchor="ctr"/>
                </a:tc>
                <a:extLst>
                  <a:ext uri="{0D108BD9-81ED-4DB2-BD59-A6C34878D82A}">
                    <a16:rowId xmlns:a16="http://schemas.microsoft.com/office/drawing/2014/main" val="841098678"/>
                  </a:ext>
                </a:extLst>
              </a:tr>
              <a:tr h="189094">
                <a:tc>
                  <a:txBody>
                    <a:bodyPr/>
                    <a:lstStyle/>
                    <a:p>
                      <a:pPr marL="0" indent="0">
                        <a:buFont typeface="Arial" panose="020B0604020202020204" pitchFamily="34" charset="0"/>
                        <a:buNone/>
                      </a:pPr>
                      <a:r>
                        <a:rPr lang="en-US" sz="1000" b="0" dirty="0"/>
                        <a:t>Contact information</a:t>
                      </a:r>
                    </a:p>
                  </a:txBody>
                  <a:tcPr/>
                </a:tc>
                <a:tc>
                  <a:txBody>
                    <a:bodyPr/>
                    <a:lstStyle/>
                    <a:p>
                      <a:pPr algn="ctr"/>
                      <a:r>
                        <a:rPr lang="en-US" sz="900" dirty="0"/>
                        <a:t>1:05:30</a:t>
                      </a:r>
                    </a:p>
                  </a:txBody>
                  <a:tcPr anchor="ctr"/>
                </a:tc>
                <a:extLst>
                  <a:ext uri="{0D108BD9-81ED-4DB2-BD59-A6C34878D82A}">
                    <a16:rowId xmlns:a16="http://schemas.microsoft.com/office/drawing/2014/main" val="4235632905"/>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545000808"/>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864540231"/>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877618167"/>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1408645234"/>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858757686"/>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2310927197"/>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749795453"/>
                  </a:ext>
                </a:extLst>
              </a:tr>
              <a:tr h="189094">
                <a:tc>
                  <a:txBody>
                    <a:bodyPr/>
                    <a:lstStyle/>
                    <a:p>
                      <a:pPr marL="0" indent="0">
                        <a:buFont typeface="Arial" panose="020B0604020202020204" pitchFamily="34" charset="0"/>
                        <a:buNone/>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Promising Practices that Support Accurate Fiscal Tracking and Reporting 6/18/2019 Moderator(s): 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6294</TotalTime>
  <Words>155</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Promising Practices that Support Accurate Fiscal Tracking and Reporting 6/18/2019 Moderator(s): Timothy Theberge Speaker(s): Steven Gustafson, Steve Trueman, Damon Weller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109</cp:revision>
  <dcterms:created xsi:type="dcterms:W3CDTF">2017-09-27T21:43:17Z</dcterms:created>
  <dcterms:modified xsi:type="dcterms:W3CDTF">2019-06-26T13:15:37Z</dcterms:modified>
</cp:coreProperties>
</file>