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  <p:sldMasterId id="2147483705" r:id="rId3"/>
  </p:sldMasterIdLst>
  <p:notesMasterIdLst>
    <p:notesMasterId r:id="rId23"/>
  </p:notesMasterIdLst>
  <p:sldIdLst>
    <p:sldId id="287" r:id="rId4"/>
    <p:sldId id="280" r:id="rId5"/>
    <p:sldId id="292" r:id="rId6"/>
    <p:sldId id="293" r:id="rId7"/>
    <p:sldId id="272" r:id="rId8"/>
    <p:sldId id="299" r:id="rId9"/>
    <p:sldId id="286" r:id="rId10"/>
    <p:sldId id="258" r:id="rId11"/>
    <p:sldId id="289" r:id="rId12"/>
    <p:sldId id="290" r:id="rId13"/>
    <p:sldId id="295" r:id="rId14"/>
    <p:sldId id="291" r:id="rId15"/>
    <p:sldId id="284" r:id="rId16"/>
    <p:sldId id="281" r:id="rId17"/>
    <p:sldId id="275" r:id="rId18"/>
    <p:sldId id="298" r:id="rId19"/>
    <p:sldId id="297" r:id="rId20"/>
    <p:sldId id="296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3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1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9ABC4-D1CE-4D07-906F-79105278FF56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2" csCatId="colorful" phldr="1"/>
      <dgm:spPr/>
    </dgm:pt>
    <dgm:pt modelId="{DC0FC7DD-5A54-4420-A47C-66D1A5D696B0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rPr>
            <a:t>NextLevel</a:t>
          </a:r>
          <a:r>
            <a:rPr lang="en-US" sz="20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rPr>
            <a:t> </a:t>
          </a:r>
          <a:br>
            <a:rPr lang="en-US" sz="20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rPr>
          </a:br>
          <a:r>
            <a:rPr lang="en-US" sz="20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rPr>
            <a:t>Jobs</a:t>
          </a:r>
        </a:p>
      </dgm:t>
    </dgm:pt>
    <dgm:pt modelId="{DF1E0C78-AF5B-4737-B16B-5108FA2D7AC4}" type="parTrans" cxnId="{2C715EDE-8404-422E-B159-69A9ED6F9A97}">
      <dgm:prSet/>
      <dgm:spPr/>
      <dgm:t>
        <a:bodyPr/>
        <a:lstStyle/>
        <a:p>
          <a:endParaRPr lang="en-US"/>
        </a:p>
      </dgm:t>
    </dgm:pt>
    <dgm:pt modelId="{C01FE1C6-4DB1-4594-A338-909AA68D03BA}" type="sibTrans" cxnId="{2C715EDE-8404-422E-B159-69A9ED6F9A97}">
      <dgm:prSet/>
      <dgm:spPr/>
      <dgm:t>
        <a:bodyPr/>
        <a:lstStyle/>
        <a:p>
          <a:endParaRPr lang="en-US"/>
        </a:p>
      </dgm:t>
    </dgm:pt>
    <dgm:pt modelId="{3EE95999-5CCA-4889-AA3D-183B66CA07A4}">
      <dgm:prSet phldrT="[Text]" custT="1"/>
      <dgm:spPr/>
      <dgm:t>
        <a:bodyPr/>
        <a:lstStyle/>
        <a:p>
          <a:r>
            <a:rPr lang="en-US" sz="2000" b="1" dirty="0">
              <a:solidFill>
                <a:srgbClr val="8CC63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rPr>
            <a:t>Eligible Training Providers</a:t>
          </a:r>
        </a:p>
      </dgm:t>
    </dgm:pt>
    <dgm:pt modelId="{DF15D358-BE43-486A-88C5-B73F4411C8E9}" type="parTrans" cxnId="{F3E616F7-7E07-4324-9B35-100B1724B585}">
      <dgm:prSet/>
      <dgm:spPr/>
      <dgm:t>
        <a:bodyPr/>
        <a:lstStyle/>
        <a:p>
          <a:endParaRPr lang="en-US"/>
        </a:p>
      </dgm:t>
    </dgm:pt>
    <dgm:pt modelId="{A62331BB-D9C7-4DEE-8A1B-83E99DD4F117}" type="sibTrans" cxnId="{F3E616F7-7E07-4324-9B35-100B1724B585}">
      <dgm:prSet/>
      <dgm:spPr/>
      <dgm:t>
        <a:bodyPr/>
        <a:lstStyle/>
        <a:p>
          <a:endParaRPr lang="en-US"/>
        </a:p>
      </dgm:t>
    </dgm:pt>
    <dgm:pt modelId="{66D76BE0-559E-4CE6-9858-D8FDC7B75489}">
      <dgm:prSet phldrT="[Text]" custT="1"/>
      <dgm:spPr/>
      <dgm:t>
        <a:bodyPr/>
        <a:lstStyle/>
        <a:p>
          <a:r>
            <a:rPr lang="en-US" sz="2000" b="1" dirty="0">
              <a:solidFill>
                <a:srgbClr val="00AEE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rPr>
            <a:t>Career Technical Education</a:t>
          </a:r>
        </a:p>
      </dgm:t>
    </dgm:pt>
    <dgm:pt modelId="{B441841C-69BD-4094-AA41-9FFB7C8FF55B}" type="parTrans" cxnId="{717A73B1-C0A6-4150-8675-10F3FAB342C5}">
      <dgm:prSet/>
      <dgm:spPr/>
      <dgm:t>
        <a:bodyPr/>
        <a:lstStyle/>
        <a:p>
          <a:endParaRPr lang="en-US"/>
        </a:p>
      </dgm:t>
    </dgm:pt>
    <dgm:pt modelId="{7D2EE407-F7FD-49FA-BB8A-F06FD56619A0}" type="sibTrans" cxnId="{717A73B1-C0A6-4150-8675-10F3FAB342C5}">
      <dgm:prSet/>
      <dgm:spPr/>
      <dgm:t>
        <a:bodyPr/>
        <a:lstStyle/>
        <a:p>
          <a:endParaRPr lang="en-US"/>
        </a:p>
      </dgm:t>
    </dgm:pt>
    <dgm:pt modelId="{3CBDD779-079C-43E2-98F6-BCD52BE12D9E}" type="pres">
      <dgm:prSet presAssocID="{C369ABC4-D1CE-4D07-906F-79105278FF56}" presName="Name0" presStyleCnt="0">
        <dgm:presLayoutVars>
          <dgm:chMax/>
          <dgm:chPref/>
          <dgm:dir/>
        </dgm:presLayoutVars>
      </dgm:prSet>
      <dgm:spPr/>
    </dgm:pt>
    <dgm:pt modelId="{86F56E09-DBDC-45FA-AB66-5ACD105CC145}" type="pres">
      <dgm:prSet presAssocID="{DC0FC7DD-5A54-4420-A47C-66D1A5D696B0}" presName="composite" presStyleCnt="0">
        <dgm:presLayoutVars>
          <dgm:chMax val="1"/>
          <dgm:chPref val="1"/>
        </dgm:presLayoutVars>
      </dgm:prSet>
      <dgm:spPr/>
    </dgm:pt>
    <dgm:pt modelId="{AF8E64AA-3074-4A60-969B-63E229E7B56B}" type="pres">
      <dgm:prSet presAssocID="{DC0FC7DD-5A54-4420-A47C-66D1A5D696B0}" presName="Accent" presStyleLbl="trAlignAcc1" presStyleIdx="0" presStyleCnt="3" custLinFactNeighborX="1592">
        <dgm:presLayoutVars>
          <dgm:chMax val="0"/>
          <dgm:chPref val="0"/>
        </dgm:presLayoutVars>
      </dgm:prSet>
      <dgm:spPr>
        <a:ln>
          <a:solidFill>
            <a:srgbClr val="FFC000"/>
          </a:solidFill>
        </a:ln>
        <a:effectLst>
          <a:outerShdw blurRad="152400" dist="152400" dir="5400000" sx="90000" sy="-19000" rotWithShape="0">
            <a:prstClr val="black">
              <a:alpha val="15000"/>
            </a:prstClr>
          </a:outerShdw>
        </a:effectLst>
      </dgm:spPr>
    </dgm:pt>
    <dgm:pt modelId="{D98D4952-2C9A-47B7-95CB-E5906F39DE6F}" type="pres">
      <dgm:prSet presAssocID="{DC0FC7DD-5A54-4420-A47C-66D1A5D696B0}" presName="Image" presStyleLbl="alignImgPlace1" presStyleIdx="0" presStyleCnt="3" custLinFactNeighborX="1768">
        <dgm:presLayoutVars>
          <dgm:chMax val="0"/>
          <dgm:chPref val="0"/>
        </dgm:presLayoutVars>
      </dgm:prSet>
      <dgm:spPr>
        <a:solidFill>
          <a:srgbClr val="FFC000"/>
        </a:solidFill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6438C00E-19C9-40C0-A9A7-EC0019AF3526}" type="pres">
      <dgm:prSet presAssocID="{DC0FC7DD-5A54-4420-A47C-66D1A5D696B0}" presName="ChildComposite" presStyleCnt="0"/>
      <dgm:spPr/>
    </dgm:pt>
    <dgm:pt modelId="{DE71CF25-09C2-4991-A250-3153FC6CD0F4}" type="pres">
      <dgm:prSet presAssocID="{DC0FC7DD-5A54-4420-A47C-66D1A5D696B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5280826-CFB4-4227-8996-EFF992878BA7}" type="pres">
      <dgm:prSet presAssocID="{DC0FC7DD-5A54-4420-A47C-66D1A5D696B0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81BABE20-143A-4051-B9EA-5B74CB93161E}" type="pres">
      <dgm:prSet presAssocID="{C01FE1C6-4DB1-4594-A338-909AA68D03BA}" presName="sibTrans" presStyleCnt="0"/>
      <dgm:spPr/>
    </dgm:pt>
    <dgm:pt modelId="{81303491-CFD1-4DF7-A2DA-599EFA17D47C}" type="pres">
      <dgm:prSet presAssocID="{3EE95999-5CCA-4889-AA3D-183B66CA07A4}" presName="composite" presStyleCnt="0">
        <dgm:presLayoutVars>
          <dgm:chMax val="1"/>
          <dgm:chPref val="1"/>
        </dgm:presLayoutVars>
      </dgm:prSet>
      <dgm:spPr/>
    </dgm:pt>
    <dgm:pt modelId="{C37CA1ED-5093-4A0C-9947-9EF41B06D16A}" type="pres">
      <dgm:prSet presAssocID="{3EE95999-5CCA-4889-AA3D-183B66CA07A4}" presName="Accent" presStyleLbl="trAlignAcc1" presStyleIdx="1" presStyleCnt="3">
        <dgm:presLayoutVars>
          <dgm:chMax val="0"/>
          <dgm:chPref val="0"/>
        </dgm:presLayoutVars>
      </dgm:prSet>
      <dgm:spPr>
        <a:ln>
          <a:solidFill>
            <a:srgbClr val="8CC63F"/>
          </a:solidFill>
        </a:ln>
        <a:effectLst>
          <a:outerShdw blurRad="152400" dist="152400" dir="5400000" sx="90000" sy="-19000" rotWithShape="0">
            <a:prstClr val="black">
              <a:alpha val="15000"/>
            </a:prstClr>
          </a:outerShdw>
        </a:effectLst>
      </dgm:spPr>
    </dgm:pt>
    <dgm:pt modelId="{938E4A2B-15E8-4409-8E74-A3D0EB79B475}" type="pres">
      <dgm:prSet presAssocID="{3EE95999-5CCA-4889-AA3D-183B66CA07A4}" presName="Image" presStyleLbl="alignImgPlace1" presStyleIdx="1" presStyleCnt="3">
        <dgm:presLayoutVars>
          <dgm:chMax val="0"/>
          <dgm:chPref val="0"/>
        </dgm:presLayoutVars>
      </dgm:prSet>
      <dgm:spPr>
        <a:solidFill>
          <a:srgbClr val="8CC63F"/>
        </a:solidFill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9DF14BA2-8BC9-437D-8D45-DDE081C8A6B5}" type="pres">
      <dgm:prSet presAssocID="{3EE95999-5CCA-4889-AA3D-183B66CA07A4}" presName="ChildComposite" presStyleCnt="0"/>
      <dgm:spPr/>
    </dgm:pt>
    <dgm:pt modelId="{612DD19C-6333-4A73-AF2F-2FC0FF64BD04}" type="pres">
      <dgm:prSet presAssocID="{3EE95999-5CCA-4889-AA3D-183B66CA07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C1EEBBC-E84E-4CBB-9950-5672E9E5C8A9}" type="pres">
      <dgm:prSet presAssocID="{3EE95999-5CCA-4889-AA3D-183B66CA07A4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9C96E5CC-B608-4680-8663-5ED1FC856881}" type="pres">
      <dgm:prSet presAssocID="{A62331BB-D9C7-4DEE-8A1B-83E99DD4F117}" presName="sibTrans" presStyleCnt="0"/>
      <dgm:spPr/>
    </dgm:pt>
    <dgm:pt modelId="{19E5BB06-7103-4CF6-A4ED-909213E12327}" type="pres">
      <dgm:prSet presAssocID="{66D76BE0-559E-4CE6-9858-D8FDC7B75489}" presName="composite" presStyleCnt="0">
        <dgm:presLayoutVars>
          <dgm:chMax val="1"/>
          <dgm:chPref val="1"/>
        </dgm:presLayoutVars>
      </dgm:prSet>
      <dgm:spPr/>
    </dgm:pt>
    <dgm:pt modelId="{05338FEF-3E99-4681-9C89-6574ADDD3B99}" type="pres">
      <dgm:prSet presAssocID="{66D76BE0-559E-4CE6-9858-D8FDC7B75489}" presName="Accent" presStyleLbl="trAlignAcc1" presStyleIdx="2" presStyleCnt="3">
        <dgm:presLayoutVars>
          <dgm:chMax val="0"/>
          <dgm:chPref val="0"/>
        </dgm:presLayoutVars>
      </dgm:prSet>
      <dgm:spPr>
        <a:ln>
          <a:solidFill>
            <a:srgbClr val="00AEEF"/>
          </a:solidFill>
        </a:ln>
        <a:effectLst>
          <a:outerShdw blurRad="152400" dist="152400" dir="5400000" sx="90000" sy="-19000" rotWithShape="0">
            <a:prstClr val="black">
              <a:alpha val="15000"/>
            </a:prstClr>
          </a:outerShdw>
        </a:effectLst>
      </dgm:spPr>
    </dgm:pt>
    <dgm:pt modelId="{2D53003E-EC8A-44EE-A535-9BC5396A1570}" type="pres">
      <dgm:prSet presAssocID="{66D76BE0-559E-4CE6-9858-D8FDC7B75489}" presName="Image" presStyleLbl="alignImgPlace1" presStyleIdx="2" presStyleCnt="3">
        <dgm:presLayoutVars>
          <dgm:chMax val="0"/>
          <dgm:chPref val="0"/>
        </dgm:presLayoutVars>
      </dgm:prSet>
      <dgm:spPr>
        <a:solidFill>
          <a:srgbClr val="00AEEF"/>
        </a:solidFill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1CA7A899-7FC0-4AF1-83BC-37FE52857F60}" type="pres">
      <dgm:prSet presAssocID="{66D76BE0-559E-4CE6-9858-D8FDC7B75489}" presName="ChildComposite" presStyleCnt="0"/>
      <dgm:spPr/>
    </dgm:pt>
    <dgm:pt modelId="{1C48AA96-28D6-4AA8-AF62-8996283B60FC}" type="pres">
      <dgm:prSet presAssocID="{66D76BE0-559E-4CE6-9858-D8FDC7B7548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04C13F5-9DA4-4590-AA1B-BBFBE5E114F8}" type="pres">
      <dgm:prSet presAssocID="{66D76BE0-559E-4CE6-9858-D8FDC7B75489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5392DF28-AD62-41AA-9A0B-3EE5735702F3}" type="presOf" srcId="{C369ABC4-D1CE-4D07-906F-79105278FF56}" destId="{3CBDD779-079C-43E2-98F6-BCD52BE12D9E}" srcOrd="0" destOrd="0" presId="urn:microsoft.com/office/officeart/2008/layout/CaptionedPictures"/>
    <dgm:cxn modelId="{141B9F5B-60A7-408B-9513-4E0B40B225C6}" type="presOf" srcId="{DC0FC7DD-5A54-4420-A47C-66D1A5D696B0}" destId="{55280826-CFB4-4227-8996-EFF992878BA7}" srcOrd="0" destOrd="0" presId="urn:microsoft.com/office/officeart/2008/layout/CaptionedPictures"/>
    <dgm:cxn modelId="{AE153769-A9DB-4E88-90E6-4940F1B1392D}" type="presOf" srcId="{66D76BE0-559E-4CE6-9858-D8FDC7B75489}" destId="{404C13F5-9DA4-4590-AA1B-BBFBE5E114F8}" srcOrd="0" destOrd="0" presId="urn:microsoft.com/office/officeart/2008/layout/CaptionedPictures"/>
    <dgm:cxn modelId="{78001795-1BFB-4D08-A1E5-F076DF0BC812}" type="presOf" srcId="{3EE95999-5CCA-4889-AA3D-183B66CA07A4}" destId="{8C1EEBBC-E84E-4CBB-9950-5672E9E5C8A9}" srcOrd="0" destOrd="0" presId="urn:microsoft.com/office/officeart/2008/layout/CaptionedPictures"/>
    <dgm:cxn modelId="{717A73B1-C0A6-4150-8675-10F3FAB342C5}" srcId="{C369ABC4-D1CE-4D07-906F-79105278FF56}" destId="{66D76BE0-559E-4CE6-9858-D8FDC7B75489}" srcOrd="2" destOrd="0" parTransId="{B441841C-69BD-4094-AA41-9FFB7C8FF55B}" sibTransId="{7D2EE407-F7FD-49FA-BB8A-F06FD56619A0}"/>
    <dgm:cxn modelId="{2C715EDE-8404-422E-B159-69A9ED6F9A97}" srcId="{C369ABC4-D1CE-4D07-906F-79105278FF56}" destId="{DC0FC7DD-5A54-4420-A47C-66D1A5D696B0}" srcOrd="0" destOrd="0" parTransId="{DF1E0C78-AF5B-4737-B16B-5108FA2D7AC4}" sibTransId="{C01FE1C6-4DB1-4594-A338-909AA68D03BA}"/>
    <dgm:cxn modelId="{F3E616F7-7E07-4324-9B35-100B1724B585}" srcId="{C369ABC4-D1CE-4D07-906F-79105278FF56}" destId="{3EE95999-5CCA-4889-AA3D-183B66CA07A4}" srcOrd="1" destOrd="0" parTransId="{DF15D358-BE43-486A-88C5-B73F4411C8E9}" sibTransId="{A62331BB-D9C7-4DEE-8A1B-83E99DD4F117}"/>
    <dgm:cxn modelId="{6D3717AE-A1B9-4878-9CDE-8E6FF54B8238}" type="presParOf" srcId="{3CBDD779-079C-43E2-98F6-BCD52BE12D9E}" destId="{86F56E09-DBDC-45FA-AB66-5ACD105CC145}" srcOrd="0" destOrd="0" presId="urn:microsoft.com/office/officeart/2008/layout/CaptionedPictures"/>
    <dgm:cxn modelId="{47F62A9B-9A72-44EB-9E24-D6A77E3E08E2}" type="presParOf" srcId="{86F56E09-DBDC-45FA-AB66-5ACD105CC145}" destId="{AF8E64AA-3074-4A60-969B-63E229E7B56B}" srcOrd="0" destOrd="0" presId="urn:microsoft.com/office/officeart/2008/layout/CaptionedPictures"/>
    <dgm:cxn modelId="{98CA3F5B-6755-44AA-98CA-699155FCF774}" type="presParOf" srcId="{86F56E09-DBDC-45FA-AB66-5ACD105CC145}" destId="{D98D4952-2C9A-47B7-95CB-E5906F39DE6F}" srcOrd="1" destOrd="0" presId="urn:microsoft.com/office/officeart/2008/layout/CaptionedPictures"/>
    <dgm:cxn modelId="{71B13D20-A610-473F-89B4-8DDC459D9144}" type="presParOf" srcId="{86F56E09-DBDC-45FA-AB66-5ACD105CC145}" destId="{6438C00E-19C9-40C0-A9A7-EC0019AF3526}" srcOrd="2" destOrd="0" presId="urn:microsoft.com/office/officeart/2008/layout/CaptionedPictures"/>
    <dgm:cxn modelId="{E8ABA941-8241-4027-A54C-50B495DEF52F}" type="presParOf" srcId="{6438C00E-19C9-40C0-A9A7-EC0019AF3526}" destId="{DE71CF25-09C2-4991-A250-3153FC6CD0F4}" srcOrd="0" destOrd="0" presId="urn:microsoft.com/office/officeart/2008/layout/CaptionedPictures"/>
    <dgm:cxn modelId="{75580CF2-8B18-447B-84C8-26C89F36B56F}" type="presParOf" srcId="{6438C00E-19C9-40C0-A9A7-EC0019AF3526}" destId="{55280826-CFB4-4227-8996-EFF992878BA7}" srcOrd="1" destOrd="0" presId="urn:microsoft.com/office/officeart/2008/layout/CaptionedPictures"/>
    <dgm:cxn modelId="{6A8940B8-7B8F-4B36-9E7E-02FF3AAA3732}" type="presParOf" srcId="{3CBDD779-079C-43E2-98F6-BCD52BE12D9E}" destId="{81BABE20-143A-4051-B9EA-5B74CB93161E}" srcOrd="1" destOrd="0" presId="urn:microsoft.com/office/officeart/2008/layout/CaptionedPictures"/>
    <dgm:cxn modelId="{E88AAE32-242B-44BC-8CFB-A7882179649E}" type="presParOf" srcId="{3CBDD779-079C-43E2-98F6-BCD52BE12D9E}" destId="{81303491-CFD1-4DF7-A2DA-599EFA17D47C}" srcOrd="2" destOrd="0" presId="urn:microsoft.com/office/officeart/2008/layout/CaptionedPictures"/>
    <dgm:cxn modelId="{E25B1D0A-2FF3-457A-9FD1-A00FB22F9474}" type="presParOf" srcId="{81303491-CFD1-4DF7-A2DA-599EFA17D47C}" destId="{C37CA1ED-5093-4A0C-9947-9EF41B06D16A}" srcOrd="0" destOrd="0" presId="urn:microsoft.com/office/officeart/2008/layout/CaptionedPictures"/>
    <dgm:cxn modelId="{82257C1F-1E3F-46C2-AC13-E922B3BBD384}" type="presParOf" srcId="{81303491-CFD1-4DF7-A2DA-599EFA17D47C}" destId="{938E4A2B-15E8-4409-8E74-A3D0EB79B475}" srcOrd="1" destOrd="0" presId="urn:microsoft.com/office/officeart/2008/layout/CaptionedPictures"/>
    <dgm:cxn modelId="{946BC7B7-5325-413E-B6A1-DBEEC89EC722}" type="presParOf" srcId="{81303491-CFD1-4DF7-A2DA-599EFA17D47C}" destId="{9DF14BA2-8BC9-437D-8D45-DDE081C8A6B5}" srcOrd="2" destOrd="0" presId="urn:microsoft.com/office/officeart/2008/layout/CaptionedPictures"/>
    <dgm:cxn modelId="{A9FA15AA-C405-46EA-B481-FA616AEB7042}" type="presParOf" srcId="{9DF14BA2-8BC9-437D-8D45-DDE081C8A6B5}" destId="{612DD19C-6333-4A73-AF2F-2FC0FF64BD04}" srcOrd="0" destOrd="0" presId="urn:microsoft.com/office/officeart/2008/layout/CaptionedPictures"/>
    <dgm:cxn modelId="{812E2EDD-7356-47FE-860C-70A751460AB8}" type="presParOf" srcId="{9DF14BA2-8BC9-437D-8D45-DDE081C8A6B5}" destId="{8C1EEBBC-E84E-4CBB-9950-5672E9E5C8A9}" srcOrd="1" destOrd="0" presId="urn:microsoft.com/office/officeart/2008/layout/CaptionedPictures"/>
    <dgm:cxn modelId="{E799E0FE-978F-47D8-8C47-C2000653A44E}" type="presParOf" srcId="{3CBDD779-079C-43E2-98F6-BCD52BE12D9E}" destId="{9C96E5CC-B608-4680-8663-5ED1FC856881}" srcOrd="3" destOrd="0" presId="urn:microsoft.com/office/officeart/2008/layout/CaptionedPictures"/>
    <dgm:cxn modelId="{4CB9C871-3015-4E2A-90AB-0A8F6FBF8AF5}" type="presParOf" srcId="{3CBDD779-079C-43E2-98F6-BCD52BE12D9E}" destId="{19E5BB06-7103-4CF6-A4ED-909213E12327}" srcOrd="4" destOrd="0" presId="urn:microsoft.com/office/officeart/2008/layout/CaptionedPictures"/>
    <dgm:cxn modelId="{D6778B44-D6A5-4DCF-80E3-7BFD6FC89E50}" type="presParOf" srcId="{19E5BB06-7103-4CF6-A4ED-909213E12327}" destId="{05338FEF-3E99-4681-9C89-6574ADDD3B99}" srcOrd="0" destOrd="0" presId="urn:microsoft.com/office/officeart/2008/layout/CaptionedPictures"/>
    <dgm:cxn modelId="{5BFCBAAF-DF1F-4283-9266-10FB225B8B5A}" type="presParOf" srcId="{19E5BB06-7103-4CF6-A4ED-909213E12327}" destId="{2D53003E-EC8A-44EE-A535-9BC5396A1570}" srcOrd="1" destOrd="0" presId="urn:microsoft.com/office/officeart/2008/layout/CaptionedPictures"/>
    <dgm:cxn modelId="{C32739FC-8A17-4EA5-ADB0-065D65B751FB}" type="presParOf" srcId="{19E5BB06-7103-4CF6-A4ED-909213E12327}" destId="{1CA7A899-7FC0-4AF1-83BC-37FE52857F60}" srcOrd="2" destOrd="0" presId="urn:microsoft.com/office/officeart/2008/layout/CaptionedPictures"/>
    <dgm:cxn modelId="{E69B9435-83B3-4043-A991-08D476765DDA}" type="presParOf" srcId="{1CA7A899-7FC0-4AF1-83BC-37FE52857F60}" destId="{1C48AA96-28D6-4AA8-AF62-8996283B60FC}" srcOrd="0" destOrd="0" presId="urn:microsoft.com/office/officeart/2008/layout/CaptionedPictures"/>
    <dgm:cxn modelId="{C66BF047-5FD4-41B4-ACE6-94ACD55F11A1}" type="presParOf" srcId="{1CA7A899-7FC0-4AF1-83BC-37FE52857F60}" destId="{404C13F5-9DA4-4590-AA1B-BBFBE5E114F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E64AA-3074-4A60-969B-63E229E7B56B}">
      <dsp:nvSpPr>
        <dsp:cNvPr id="0" name=""/>
        <dsp:cNvSpPr/>
      </dsp:nvSpPr>
      <dsp:spPr>
        <a:xfrm>
          <a:off x="39272" y="555845"/>
          <a:ext cx="2269732" cy="26702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  <a:miter lim="800000"/>
        </a:ln>
        <a:effectLst>
          <a:outerShdw blurRad="152400" dist="152400" dir="5400000" sx="90000" sy="-19000" rotWithShape="0">
            <a:prstClr val="black">
              <a:alpha val="15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D4952-2C9A-47B7-95CB-E5906F39DE6F}">
      <dsp:nvSpPr>
        <dsp:cNvPr id="0" name=""/>
        <dsp:cNvSpPr/>
      </dsp:nvSpPr>
      <dsp:spPr>
        <a:xfrm>
          <a:off x="152741" y="662656"/>
          <a:ext cx="2042759" cy="173567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80826-CFB4-4227-8996-EFF992878BA7}">
      <dsp:nvSpPr>
        <dsp:cNvPr id="0" name=""/>
        <dsp:cNvSpPr/>
      </dsp:nvSpPr>
      <dsp:spPr>
        <a:xfrm>
          <a:off x="116625" y="2398333"/>
          <a:ext cx="2042759" cy="720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rPr>
            <a:t>NextLevel</a:t>
          </a:r>
          <a:r>
            <a:rPr lang="en-US" sz="2000" b="1" kern="12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rPr>
            <a:t> </a:t>
          </a:r>
          <a:br>
            <a:rPr lang="en-US" sz="2000" b="1" kern="12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rPr>
          </a:br>
          <a:r>
            <a:rPr lang="en-US" sz="2000" b="1" kern="12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rPr>
            <a:t>Jobs</a:t>
          </a:r>
        </a:p>
      </dsp:txBody>
      <dsp:txXfrm>
        <a:off x="116625" y="2398333"/>
        <a:ext cx="2042759" cy="720973"/>
      </dsp:txXfrm>
    </dsp:sp>
    <dsp:sp modelId="{C37CA1ED-5093-4A0C-9947-9EF41B06D16A}">
      <dsp:nvSpPr>
        <dsp:cNvPr id="0" name=""/>
        <dsp:cNvSpPr/>
      </dsp:nvSpPr>
      <dsp:spPr>
        <a:xfrm>
          <a:off x="2833206" y="555845"/>
          <a:ext cx="2269732" cy="26702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8CC63F"/>
          </a:solidFill>
          <a:prstDash val="solid"/>
          <a:miter lim="800000"/>
        </a:ln>
        <a:effectLst>
          <a:outerShdw blurRad="152400" dist="152400" dir="5400000" sx="90000" sy="-19000" rotWithShape="0">
            <a:prstClr val="black">
              <a:alpha val="15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E4A2B-15E8-4409-8E74-A3D0EB79B475}">
      <dsp:nvSpPr>
        <dsp:cNvPr id="0" name=""/>
        <dsp:cNvSpPr/>
      </dsp:nvSpPr>
      <dsp:spPr>
        <a:xfrm>
          <a:off x="2946692" y="662656"/>
          <a:ext cx="2042759" cy="1735677"/>
        </a:xfrm>
        <a:prstGeom prst="rect">
          <a:avLst/>
        </a:prstGeom>
        <a:solidFill>
          <a:srgbClr val="8CC6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EEBBC-E84E-4CBB-9950-5672E9E5C8A9}">
      <dsp:nvSpPr>
        <dsp:cNvPr id="0" name=""/>
        <dsp:cNvSpPr/>
      </dsp:nvSpPr>
      <dsp:spPr>
        <a:xfrm>
          <a:off x="2946692" y="2398333"/>
          <a:ext cx="2042759" cy="720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8CC63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rPr>
            <a:t>Eligible Training Providers</a:t>
          </a:r>
        </a:p>
      </dsp:txBody>
      <dsp:txXfrm>
        <a:off x="2946692" y="2398333"/>
        <a:ext cx="2042759" cy="720973"/>
      </dsp:txXfrm>
    </dsp:sp>
    <dsp:sp modelId="{05338FEF-3E99-4681-9C89-6574ADDD3B99}">
      <dsp:nvSpPr>
        <dsp:cNvPr id="0" name=""/>
        <dsp:cNvSpPr/>
      </dsp:nvSpPr>
      <dsp:spPr>
        <a:xfrm>
          <a:off x="5663273" y="555845"/>
          <a:ext cx="2269732" cy="26702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AEEF"/>
          </a:solidFill>
          <a:prstDash val="solid"/>
          <a:miter lim="800000"/>
        </a:ln>
        <a:effectLst>
          <a:outerShdw blurRad="152400" dist="152400" dir="5400000" sx="90000" sy="-19000" rotWithShape="0">
            <a:prstClr val="black">
              <a:alpha val="15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3003E-EC8A-44EE-A535-9BC5396A1570}">
      <dsp:nvSpPr>
        <dsp:cNvPr id="0" name=""/>
        <dsp:cNvSpPr/>
      </dsp:nvSpPr>
      <dsp:spPr>
        <a:xfrm>
          <a:off x="5776760" y="662656"/>
          <a:ext cx="2042759" cy="1735677"/>
        </a:xfrm>
        <a:prstGeom prst="rect">
          <a:avLst/>
        </a:prstGeom>
        <a:solidFill>
          <a:srgbClr val="00AE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C13F5-9DA4-4590-AA1B-BBFBE5E114F8}">
      <dsp:nvSpPr>
        <dsp:cNvPr id="0" name=""/>
        <dsp:cNvSpPr/>
      </dsp:nvSpPr>
      <dsp:spPr>
        <a:xfrm>
          <a:off x="5776760" y="2398333"/>
          <a:ext cx="2042759" cy="720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AEE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rPr>
            <a:t>Career Technical Education</a:t>
          </a:r>
        </a:p>
      </dsp:txBody>
      <dsp:txXfrm>
        <a:off x="5776760" y="2398333"/>
        <a:ext cx="2042759" cy="720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FFD21-68AB-4B04-9E9F-C9D7AF8873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17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C141-0E6A-4636-B52C-F000D32855A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BC2-5E63-4F71-9850-F1D3B15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63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747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C141-0E6A-4636-B52C-F000D32855A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BC2-5E63-4F71-9850-F1D3B15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0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8221"/>
            <a:ext cx="7886700" cy="103694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C141-0E6A-4636-B52C-F000D32855A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BC2-5E63-4F71-9850-F1D3B15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533148"/>
            <a:ext cx="9144000" cy="324853"/>
          </a:xfrm>
          <a:prstGeom prst="rect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45179"/>
            <a:ext cx="34828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Futura PT Medium" panose="020B0602020204020303" pitchFamily="34" charset="0"/>
              </a:rPr>
              <a:t>2018 INDIANA WORKFORCE SUMMIT</a:t>
            </a:r>
          </a:p>
        </p:txBody>
      </p:sp>
    </p:spTree>
    <p:extLst>
      <p:ext uri="{BB962C8B-B14F-4D97-AF65-F5344CB8AC3E}">
        <p14:creationId xmlns:p14="http://schemas.microsoft.com/office/powerpoint/2010/main" val="3026388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C141-0E6A-4636-B52C-F000D32855A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BC2-5E63-4F71-9850-F1D3B15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58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C141-0E6A-4636-B52C-F000D32855A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BC2-5E63-4F71-9850-F1D3B15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58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33148"/>
            <a:ext cx="9144000" cy="3248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81155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9974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341" y="137813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40174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33148"/>
            <a:ext cx="9144000" cy="32485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29997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124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0007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6144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33148"/>
            <a:ext cx="9144000" cy="3248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45179"/>
            <a:ext cx="34828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Futura PT Medium" panose="020B0602020204020303" pitchFamily="34" charset="0"/>
              </a:rPr>
              <a:t>2018 INDIANA WORKFORCE SUMMIT</a:t>
            </a:r>
          </a:p>
        </p:txBody>
      </p:sp>
    </p:spTree>
    <p:extLst>
      <p:ext uri="{BB962C8B-B14F-4D97-AF65-F5344CB8AC3E}">
        <p14:creationId xmlns:p14="http://schemas.microsoft.com/office/powerpoint/2010/main" val="2156644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C141-0E6A-4636-B52C-F000D32855A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BC2-5E63-4F71-9850-F1D3B15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57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C141-0E6A-4636-B52C-F000D32855A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BC2-5E63-4F71-9850-F1D3B15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23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4D83-2339-425A-903C-35A179D9B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C58D-DA2D-4BED-8549-D390972FAF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6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1671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FC141-0E6A-4636-B52C-F000D32855A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CBC2-5E63-4F71-9850-F1D3B1527F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1" y="266700"/>
            <a:ext cx="1206008" cy="6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4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cc01.safelinks.protection.outlook.com/?url=http://www.hoosierdata.in.gov/infographics/ranking-methodology.asp&amp;data=02|01|Haughton.Donald.W@DOL.GOV|322e25841df0477a3c9308d7053ac0d5|75a6305472044e0c9126adab971d4aca|0|0|636983622708003170&amp;sdata=lU2I9umydqE4mGod4FpaPBuA%2Bfn7gFm9m9tMVV00k6g%3D&amp;reserved=0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eta.gov/wioa" TargetMode="External"/><Relationship Id="rId2" Type="http://schemas.openxmlformats.org/officeDocument/2006/relationships/hyperlink" Target="https://www.bls.gov/bls/ofolist.htm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lmi.workforcegps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retta.Pettway@jfs.ohio.gov" TargetMode="External"/><Relationship Id="rId2" Type="http://schemas.openxmlformats.org/officeDocument/2006/relationships/hyperlink" Target="mailto:PalmerJ2@michigan.gov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Valentine1@dwd.IN.gov" TargetMode="External"/><Relationship Id="rId2" Type="http://schemas.openxmlformats.org/officeDocument/2006/relationships/hyperlink" Target="mailto:John.Weber@jfs.ohio.gov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haron.Harrington@ed.gov" TargetMode="External"/><Relationship Id="rId2" Type="http://schemas.openxmlformats.org/officeDocument/2006/relationships/hyperlink" Target="mailto:Christopher.Pope@ed.gov" TargetMode="Externa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ietzke.Steven@dol.gov" TargetMode="External"/><Relationship Id="rId2" Type="http://schemas.openxmlformats.org/officeDocument/2006/relationships/hyperlink" Target="mailto:Marilyn.Fountain@ed.gov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July 12, 2019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WIOA State Plans and Labor Market Information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Best Practices from State LMI professionals and the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1975" y="2141179"/>
          <a:ext cx="7936145" cy="3781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5" y="2986840"/>
            <a:ext cx="2009836" cy="1205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AEE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2615" y="3040743"/>
            <a:ext cx="1416513" cy="1279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88" y="3031719"/>
            <a:ext cx="1414310" cy="12654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875721"/>
            <a:ext cx="9144000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INDemand</a:t>
            </a:r>
            <a:r>
              <a:rPr lang="en-US" sz="3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Ranking: Policy &amp;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40747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Indiana link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endParaRPr lang="en-US" dirty="0"/>
          </a:p>
          <a:p>
            <a:r>
              <a:rPr lang="en-US" u="sng" dirty="0">
                <a:hlinkClick r:id="rId2"/>
              </a:rPr>
              <a:t>http://www.hoosierdata.in.gov/infographics/ranking-methodology.asp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09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842964"/>
            <a:ext cx="7863840" cy="1835581"/>
          </a:xfrm>
        </p:spPr>
        <p:txBody>
          <a:bodyPr/>
          <a:lstStyle/>
          <a:p>
            <a:r>
              <a:rPr lang="en-US" dirty="0"/>
              <a:t>US Department of Education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2946400"/>
            <a:ext cx="7863840" cy="2984500"/>
          </a:xfrm>
        </p:spPr>
        <p:txBody>
          <a:bodyPr>
            <a:normAutofit/>
          </a:bodyPr>
          <a:lstStyle/>
          <a:p>
            <a:r>
              <a:rPr lang="en-US" dirty="0"/>
              <a:t>Perspectives from the US Department of Education on using Labor Market Information</a:t>
            </a:r>
          </a:p>
          <a:p>
            <a:r>
              <a:rPr lang="en-US" dirty="0"/>
              <a:t>Christopher Pope</a:t>
            </a:r>
          </a:p>
          <a:p>
            <a:r>
              <a:rPr lang="en-US" dirty="0"/>
              <a:t>Marilyn Fountain</a:t>
            </a:r>
          </a:p>
          <a:p>
            <a:r>
              <a:rPr lang="en-US" dirty="0"/>
              <a:t>Sharon Harrington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4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List of State LMI Directors</a:t>
            </a:r>
          </a:p>
          <a:p>
            <a:pPr lvl="1"/>
            <a:r>
              <a:rPr lang="en-US" dirty="0"/>
              <a:t>The Bureau of Labor Statistics (BLS) maintains a list of current LMI Directors and their contact information</a:t>
            </a:r>
          </a:p>
          <a:p>
            <a:pPr lvl="2"/>
            <a:r>
              <a:rPr lang="en-US" dirty="0">
                <a:hlinkClick r:id="rId2"/>
              </a:rPr>
              <a:t>https://www.bls.gov/bls/ofolist.htm</a:t>
            </a:r>
            <a:endParaRPr lang="en-US" dirty="0"/>
          </a:p>
          <a:p>
            <a:r>
              <a:rPr lang="en-US" dirty="0"/>
              <a:t>WIOA website</a:t>
            </a:r>
          </a:p>
          <a:p>
            <a:pPr lvl="1"/>
            <a:r>
              <a:rPr lang="en-US" dirty="0"/>
              <a:t>ETA maintains a WIOA website</a:t>
            </a:r>
          </a:p>
          <a:p>
            <a:pPr lvl="2"/>
            <a:r>
              <a:rPr lang="en-US" dirty="0">
                <a:hlinkClick r:id="rId3"/>
              </a:rPr>
              <a:t>https://www.doleta.gov/wioa</a:t>
            </a:r>
            <a:endParaRPr lang="en-US" dirty="0"/>
          </a:p>
          <a:p>
            <a:pPr marL="301752" lvl="2" indent="0">
              <a:buNone/>
            </a:pPr>
            <a:endParaRPr lang="en-US" dirty="0"/>
          </a:p>
          <a:p>
            <a:r>
              <a:rPr lang="en-US" dirty="0"/>
              <a:t>LMI Central</a:t>
            </a:r>
          </a:p>
          <a:p>
            <a:pPr lvl="1"/>
            <a:r>
              <a:rPr lang="en-US" dirty="0"/>
              <a:t>ETA’s LMI repository</a:t>
            </a:r>
          </a:p>
          <a:p>
            <a:pPr lvl="2"/>
            <a:r>
              <a:rPr lang="en-US">
                <a:hlinkClick r:id="rId4"/>
              </a:rPr>
              <a:t>https://lmi.workforcegps.org/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Jason Palmer</a:t>
            </a:r>
          </a:p>
          <a:p>
            <a:pPr lvl="1"/>
            <a:r>
              <a:rPr lang="en-US" dirty="0"/>
              <a:t>Director</a:t>
            </a:r>
          </a:p>
          <a:p>
            <a:pPr lvl="2"/>
            <a:r>
              <a:rPr lang="en-US" dirty="0"/>
              <a:t>Bureau of Labor Market Information and Strategic Initiatives</a:t>
            </a:r>
          </a:p>
          <a:p>
            <a:pPr lvl="2"/>
            <a:r>
              <a:rPr lang="en-US" dirty="0"/>
              <a:t>State of Michigan</a:t>
            </a:r>
          </a:p>
          <a:p>
            <a:pPr lvl="3"/>
            <a:r>
              <a:rPr lang="en-US" dirty="0">
                <a:hlinkClick r:id="rId2"/>
              </a:rPr>
              <a:t>PalmerJ2@michigan.gov</a:t>
            </a:r>
            <a:r>
              <a:rPr lang="en-US" dirty="0"/>
              <a:t> </a:t>
            </a:r>
          </a:p>
          <a:p>
            <a:r>
              <a:rPr lang="en-US" dirty="0"/>
              <a:t>Coretta Pettway</a:t>
            </a:r>
          </a:p>
          <a:p>
            <a:pPr lvl="1"/>
            <a:r>
              <a:rPr lang="en-US" dirty="0"/>
              <a:t>Chief</a:t>
            </a:r>
          </a:p>
          <a:p>
            <a:pPr lvl="2"/>
            <a:r>
              <a:rPr lang="en-US" dirty="0"/>
              <a:t>Bureau of Labor Market Information</a:t>
            </a:r>
          </a:p>
          <a:p>
            <a:pPr lvl="2"/>
            <a:r>
              <a:rPr lang="en-US" dirty="0"/>
              <a:t>Ohio Department of Job and Family Services</a:t>
            </a:r>
          </a:p>
          <a:p>
            <a:pPr lvl="3"/>
            <a:r>
              <a:rPr lang="en-US" dirty="0">
                <a:hlinkClick r:id="rId3"/>
              </a:rPr>
              <a:t>Coretta.Pettway@jfs.ohio.gov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Weber</a:t>
            </a:r>
          </a:p>
          <a:p>
            <a:pPr lvl="1"/>
            <a:r>
              <a:rPr lang="en-US" dirty="0"/>
              <a:t>Deputy Director</a:t>
            </a:r>
          </a:p>
          <a:p>
            <a:pPr lvl="2"/>
            <a:r>
              <a:rPr lang="en-US" dirty="0"/>
              <a:t>Office of Workforce Development</a:t>
            </a:r>
          </a:p>
          <a:p>
            <a:pPr lvl="2"/>
            <a:r>
              <a:rPr lang="en-US" dirty="0"/>
              <a:t>Ohio Department of Job and Family Services</a:t>
            </a:r>
          </a:p>
          <a:p>
            <a:pPr lvl="3"/>
            <a:r>
              <a:rPr lang="en-US" u="sng" dirty="0">
                <a:hlinkClick r:id="rId2"/>
              </a:rPr>
              <a:t>John.Weber@jfs.ohio.gov</a:t>
            </a:r>
            <a:r>
              <a:rPr lang="en-US" u="sng" dirty="0"/>
              <a:t> </a:t>
            </a:r>
            <a:endParaRPr lang="en-US" dirty="0"/>
          </a:p>
          <a:p>
            <a:r>
              <a:rPr lang="en-US" dirty="0"/>
              <a:t>Fran Valentine</a:t>
            </a:r>
          </a:p>
          <a:p>
            <a:pPr lvl="1"/>
            <a:r>
              <a:rPr lang="en-US" dirty="0"/>
              <a:t>Senior Director</a:t>
            </a:r>
          </a:p>
          <a:p>
            <a:pPr lvl="2"/>
            <a:r>
              <a:rPr lang="en-US" dirty="0"/>
              <a:t>Research, Analysis, &amp; Engagement</a:t>
            </a:r>
          </a:p>
          <a:p>
            <a:pPr lvl="2"/>
            <a:r>
              <a:rPr lang="en-US" dirty="0"/>
              <a:t>Indiana Dept. of Workforce Development</a:t>
            </a:r>
          </a:p>
          <a:p>
            <a:pPr lvl="3"/>
            <a:r>
              <a:rPr lang="en-US" u="sng" dirty="0">
                <a:hlinkClick r:id="rId3"/>
              </a:rPr>
              <a:t>FValentine1@dwd.IN.gov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59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Christopher Pope</a:t>
            </a:r>
          </a:p>
          <a:p>
            <a:pPr lvl="1"/>
            <a:r>
              <a:rPr lang="en-US" dirty="0"/>
              <a:t>Chief</a:t>
            </a:r>
          </a:p>
          <a:p>
            <a:pPr lvl="1"/>
            <a:r>
              <a:rPr lang="en-US" sz="1400" b="1" i="0" dirty="0"/>
              <a:t>Data Collection &amp; Analysis Unit</a:t>
            </a:r>
          </a:p>
          <a:p>
            <a:pPr lvl="1"/>
            <a:r>
              <a:rPr lang="en-US" sz="1400" b="1" i="0" dirty="0"/>
              <a:t>Rehabilitation Services Admin.</a:t>
            </a:r>
          </a:p>
          <a:p>
            <a:pPr lvl="1"/>
            <a:r>
              <a:rPr lang="en-US" sz="1400" b="1" i="0" dirty="0"/>
              <a:t>U.S. Dept. of Education</a:t>
            </a:r>
            <a:endParaRPr lang="en-US" sz="1400" b="1" dirty="0"/>
          </a:p>
          <a:p>
            <a:pPr lvl="3"/>
            <a:r>
              <a:rPr lang="en-US" u="sng" dirty="0">
                <a:hlinkClick r:id="rId2"/>
              </a:rPr>
              <a:t>Christopher.Pope@ed.gov</a:t>
            </a:r>
            <a:r>
              <a:rPr lang="en-US" u="sng" dirty="0"/>
              <a:t> </a:t>
            </a:r>
            <a:endParaRPr lang="en-US" dirty="0"/>
          </a:p>
          <a:p>
            <a:r>
              <a:rPr lang="en-US" dirty="0"/>
              <a:t>Sharon G. L. Harrington</a:t>
            </a:r>
          </a:p>
          <a:p>
            <a:pPr lvl="1"/>
            <a:r>
              <a:rPr lang="en-US" dirty="0"/>
              <a:t>Area 4 Coordinator</a:t>
            </a:r>
          </a:p>
          <a:p>
            <a:pPr lvl="2"/>
            <a:r>
              <a:rPr lang="en-US" dirty="0"/>
              <a:t>Office of Career, Technical, and Adult Education</a:t>
            </a:r>
          </a:p>
          <a:p>
            <a:pPr lvl="2"/>
            <a:r>
              <a:rPr lang="en-US" dirty="0"/>
              <a:t>U.S. Dept. of Education</a:t>
            </a:r>
          </a:p>
          <a:p>
            <a:pPr lvl="3"/>
            <a:r>
              <a:rPr lang="en-US" dirty="0">
                <a:hlinkClick r:id="rId3"/>
              </a:rPr>
              <a:t>Sharon.Harrington@ed.gov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12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Marilyn Fountain</a:t>
            </a:r>
          </a:p>
          <a:p>
            <a:pPr lvl="1"/>
            <a:r>
              <a:rPr lang="en-US" dirty="0"/>
              <a:t>Education Program Specialist</a:t>
            </a:r>
          </a:p>
          <a:p>
            <a:pPr lvl="2"/>
            <a:r>
              <a:rPr lang="en-US" dirty="0"/>
              <a:t>Office of Career, Technical, and Adult Education</a:t>
            </a:r>
          </a:p>
          <a:p>
            <a:pPr lvl="2"/>
            <a:r>
              <a:rPr lang="en-US" dirty="0"/>
              <a:t>U.S. Dept. of Education</a:t>
            </a:r>
          </a:p>
          <a:p>
            <a:pPr lvl="3"/>
            <a:r>
              <a:rPr lang="en-US" dirty="0">
                <a:hlinkClick r:id="rId2"/>
              </a:rPr>
              <a:t>Marilyn.Fountain@ed.gov</a:t>
            </a:r>
            <a:r>
              <a:rPr lang="en-US" dirty="0"/>
              <a:t> </a:t>
            </a:r>
          </a:p>
          <a:p>
            <a:r>
              <a:rPr lang="en-US" dirty="0"/>
              <a:t>Steve Rietzke - moderator</a:t>
            </a:r>
          </a:p>
          <a:p>
            <a:pPr lvl="1"/>
            <a:r>
              <a:rPr lang="en-US" dirty="0"/>
              <a:t>Division Chief</a:t>
            </a:r>
          </a:p>
          <a:p>
            <a:pPr lvl="2"/>
            <a:r>
              <a:rPr lang="en-US" dirty="0"/>
              <a:t>National Programs, Tools, and Technical Assistance</a:t>
            </a:r>
          </a:p>
          <a:p>
            <a:pPr lvl="2"/>
            <a:r>
              <a:rPr lang="en-US" dirty="0"/>
              <a:t>Office of Workforce Investment</a:t>
            </a:r>
          </a:p>
          <a:p>
            <a:pPr lvl="2"/>
            <a:r>
              <a:rPr lang="en-US" dirty="0"/>
              <a:t>Employment and Training Administration</a:t>
            </a:r>
          </a:p>
          <a:p>
            <a:pPr lvl="2"/>
            <a:r>
              <a:rPr lang="en-US" dirty="0"/>
              <a:t>U.S. Dept. of Labor</a:t>
            </a:r>
          </a:p>
          <a:p>
            <a:pPr lvl="3"/>
            <a:r>
              <a:rPr lang="en-US" dirty="0">
                <a:hlinkClick r:id="rId3"/>
              </a:rPr>
              <a:t>Rietzke.Steven@dol.gov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8357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4563" y="1643153"/>
            <a:ext cx="3983355" cy="3676993"/>
          </a:xfrm>
        </p:spPr>
        <p:txBody>
          <a:bodyPr>
            <a:normAutofit/>
          </a:bodyPr>
          <a:lstStyle/>
          <a:p>
            <a:r>
              <a:rPr lang="en-US" dirty="0"/>
              <a:t>Steve Rietzke</a:t>
            </a:r>
          </a:p>
          <a:p>
            <a:pPr lvl="1"/>
            <a:r>
              <a:rPr lang="en-US" dirty="0"/>
              <a:t>Division Chief</a:t>
            </a:r>
          </a:p>
          <a:p>
            <a:pPr lvl="2"/>
            <a:r>
              <a:rPr lang="en-US" dirty="0"/>
              <a:t>National Programs, Tools, and Technical Assistance</a:t>
            </a:r>
          </a:p>
          <a:p>
            <a:pPr lvl="2"/>
            <a:r>
              <a:rPr lang="en-US" dirty="0"/>
              <a:t>Office of Workforce Investment</a:t>
            </a:r>
          </a:p>
          <a:p>
            <a:pPr lvl="2"/>
            <a:r>
              <a:rPr lang="en-US" dirty="0"/>
              <a:t>Employment and Training Administration</a:t>
            </a:r>
          </a:p>
          <a:p>
            <a:pPr lvl="2"/>
            <a:r>
              <a:rPr lang="en-US" dirty="0"/>
              <a:t>U.S. Dept. of Labor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8" y="1658450"/>
            <a:ext cx="3983355" cy="19252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Jason Palmer</a:t>
            </a:r>
          </a:p>
          <a:p>
            <a:pPr lvl="1"/>
            <a:r>
              <a:rPr lang="en-US" dirty="0"/>
              <a:t>Director</a:t>
            </a:r>
          </a:p>
          <a:p>
            <a:pPr lvl="2"/>
            <a:r>
              <a:rPr lang="en-US" i="0" dirty="0"/>
              <a:t>Bureau of Labor Market Information and Strategic Initiatives</a:t>
            </a:r>
          </a:p>
          <a:p>
            <a:pPr lvl="2"/>
            <a:r>
              <a:rPr lang="en-US" dirty="0"/>
              <a:t>State of Michigan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55127" y="1658450"/>
            <a:ext cx="4308465" cy="1818203"/>
          </a:xfrm>
        </p:spPr>
        <p:txBody>
          <a:bodyPr/>
          <a:lstStyle/>
          <a:p>
            <a:r>
              <a:rPr lang="en-US" dirty="0"/>
              <a:t>Coretta Pettway</a:t>
            </a:r>
          </a:p>
          <a:p>
            <a:pPr lvl="1"/>
            <a:r>
              <a:rPr lang="en-US" dirty="0"/>
              <a:t>Chief</a:t>
            </a:r>
          </a:p>
          <a:p>
            <a:pPr lvl="2"/>
            <a:r>
              <a:rPr lang="en-US" dirty="0"/>
              <a:t>Bureau of Labor Market Information</a:t>
            </a:r>
          </a:p>
          <a:p>
            <a:pPr lvl="2"/>
            <a:r>
              <a:rPr lang="en-US" dirty="0"/>
              <a:t>Ohio Department of Job and Family Services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853294" y="4007400"/>
            <a:ext cx="3983355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John Weber</a:t>
            </a:r>
          </a:p>
          <a:p>
            <a:pPr lvl="1"/>
            <a:r>
              <a:rPr lang="en-US" dirty="0"/>
              <a:t>Deputy Director</a:t>
            </a:r>
          </a:p>
          <a:p>
            <a:pPr lvl="2"/>
            <a:r>
              <a:rPr lang="en-US" dirty="0"/>
              <a:t>Office of Workforce Development</a:t>
            </a:r>
          </a:p>
          <a:p>
            <a:pPr lvl="2"/>
            <a:r>
              <a:rPr lang="en-US" dirty="0"/>
              <a:t>Ohio Department of Job and Family Services</a:t>
            </a:r>
          </a:p>
          <a:p>
            <a:pPr lvl="2"/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4544463" y="4007399"/>
            <a:ext cx="3983355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Fran Valentine</a:t>
            </a:r>
          </a:p>
          <a:p>
            <a:pPr lvl="1"/>
            <a:r>
              <a:rPr lang="en-US" dirty="0"/>
              <a:t>Senior Director</a:t>
            </a:r>
          </a:p>
          <a:p>
            <a:pPr lvl="2"/>
            <a:r>
              <a:rPr lang="en-US" dirty="0"/>
              <a:t>Research, Analysis, &amp; Engagement</a:t>
            </a:r>
          </a:p>
          <a:p>
            <a:pPr lvl="2"/>
            <a:r>
              <a:rPr lang="en-US" dirty="0"/>
              <a:t>Indiana Dept. of Workforce Development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6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7" y="1852415"/>
            <a:ext cx="3983355" cy="1818203"/>
          </a:xfrm>
        </p:spPr>
        <p:txBody>
          <a:bodyPr>
            <a:normAutofit/>
          </a:bodyPr>
          <a:lstStyle/>
          <a:p>
            <a:r>
              <a:rPr lang="en-US" dirty="0"/>
              <a:t>Christopher Pope</a:t>
            </a:r>
          </a:p>
          <a:p>
            <a:pPr lvl="1"/>
            <a:r>
              <a:rPr lang="en-US" dirty="0"/>
              <a:t>Chief</a:t>
            </a:r>
          </a:p>
          <a:p>
            <a:pPr lvl="1"/>
            <a:r>
              <a:rPr lang="en-US" i="0" dirty="0"/>
              <a:t>Data Collection &amp; Analysis Unit</a:t>
            </a:r>
          </a:p>
          <a:p>
            <a:pPr lvl="1"/>
            <a:r>
              <a:rPr lang="en-US" i="0" dirty="0"/>
              <a:t>Rehabilitation Services Admin.</a:t>
            </a:r>
          </a:p>
          <a:p>
            <a:pPr lvl="1"/>
            <a:r>
              <a:rPr lang="en-US" i="0" dirty="0"/>
              <a:t>U.S. Dept. of Education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82127" y="1658450"/>
            <a:ext cx="3983355" cy="1818203"/>
          </a:xfrm>
        </p:spPr>
        <p:txBody>
          <a:bodyPr>
            <a:normAutofit/>
          </a:bodyPr>
          <a:lstStyle/>
          <a:p>
            <a:r>
              <a:rPr lang="en-US" dirty="0"/>
              <a:t>Sharon G. L. Harrington</a:t>
            </a:r>
          </a:p>
          <a:p>
            <a:pPr lvl="1"/>
            <a:r>
              <a:rPr lang="en-US" dirty="0"/>
              <a:t>Area 4 Coordinator</a:t>
            </a:r>
          </a:p>
          <a:p>
            <a:pPr lvl="2"/>
            <a:r>
              <a:rPr lang="en-US" dirty="0"/>
              <a:t>Office of Career, Technical, and Adult Education</a:t>
            </a:r>
          </a:p>
          <a:p>
            <a:pPr lvl="2"/>
            <a:r>
              <a:rPr lang="en-US" dirty="0"/>
              <a:t>U.S. Dept. of Education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2552785" y="4007400"/>
            <a:ext cx="3983355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Marilyn Fountain</a:t>
            </a:r>
          </a:p>
          <a:p>
            <a:pPr lvl="1"/>
            <a:r>
              <a:rPr lang="en-US" dirty="0"/>
              <a:t>Education Program Specialist</a:t>
            </a:r>
          </a:p>
          <a:p>
            <a:pPr lvl="2"/>
            <a:r>
              <a:rPr lang="en-US" dirty="0"/>
              <a:t>Office of Career, Technical, and Adult Education </a:t>
            </a:r>
          </a:p>
          <a:p>
            <a:pPr lvl="2"/>
            <a:r>
              <a:rPr lang="en-US" dirty="0"/>
              <a:t>U.S. Dept. of Education</a:t>
            </a:r>
          </a:p>
        </p:txBody>
      </p:sp>
    </p:spTree>
    <p:extLst>
      <p:ext uri="{BB962C8B-B14F-4D97-AF65-F5344CB8AC3E}">
        <p14:creationId xmlns:p14="http://schemas.microsoft.com/office/powerpoint/2010/main" val="112041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LMI office</a:t>
            </a:r>
          </a:p>
          <a:p>
            <a:r>
              <a:rPr lang="en-US" dirty="0"/>
              <a:t>State workforce agency</a:t>
            </a:r>
          </a:p>
          <a:p>
            <a:r>
              <a:rPr lang="en-US" dirty="0"/>
              <a:t>Local workforce Board</a:t>
            </a:r>
          </a:p>
          <a:p>
            <a:r>
              <a:rPr lang="en-US" dirty="0"/>
              <a:t>State/local education agency</a:t>
            </a:r>
          </a:p>
          <a:p>
            <a:r>
              <a:rPr lang="en-US" dirty="0"/>
              <a:t>Other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3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learn best practices in using Labor Market Information (LMI)  in WIOA State plans</a:t>
            </a:r>
          </a:p>
          <a:p>
            <a:r>
              <a:rPr lang="en-US" dirty="0"/>
              <a:t>We will hear from LMI professionals in the States first</a:t>
            </a:r>
          </a:p>
          <a:p>
            <a:r>
              <a:rPr lang="en-US" dirty="0"/>
              <a:t>Then we will hear from the U.S. Department of Education on how they incorporate LMI in their work regarding WIOA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LMI Professionals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r>
              <a:rPr lang="en-US" dirty="0"/>
              <a:t>Jason Palmer, Michigan</a:t>
            </a:r>
          </a:p>
          <a:p>
            <a:r>
              <a:rPr lang="en-US" dirty="0"/>
              <a:t>Coretta Pettway and John Weber, Ohio</a:t>
            </a:r>
          </a:p>
          <a:p>
            <a:r>
              <a:rPr lang="en-US" dirty="0"/>
              <a:t>Fran Valentine, Indiana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706" y="1476007"/>
            <a:ext cx="466972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9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INDemand</a:t>
            </a:r>
            <a:r>
              <a:rPr lang="en-US" sz="19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Ranking Methodology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8525" y="1436347"/>
            <a:ext cx="6858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04662" y="5037485"/>
            <a:ext cx="1120640" cy="7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Occupational Demand Ranking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7470" y="1894596"/>
            <a:ext cx="1541633" cy="518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3138" y="1888930"/>
            <a:ext cx="14178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Short and long term projections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2216" y="2569116"/>
            <a:ext cx="1541633" cy="5899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3137" y="2627997"/>
            <a:ext cx="15438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Real time labor market information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0147" y="3487230"/>
            <a:ext cx="1535965" cy="379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2710" y="3536793"/>
            <a:ext cx="14186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35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Growth openings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773" y="4740219"/>
            <a:ext cx="1541633" cy="266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7996" y="4729605"/>
            <a:ext cx="7423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Wages*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4245922" y="3968429"/>
            <a:ext cx="1945850" cy="894144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25119" y="2808637"/>
            <a:ext cx="1960601" cy="216353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257003" y="3386943"/>
            <a:ext cx="1945213" cy="282541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7" idx="1"/>
          </p:cNvCxnSpPr>
          <p:nvPr/>
        </p:nvCxnSpPr>
        <p:spPr>
          <a:xfrm flipH="1">
            <a:off x="4245923" y="2153841"/>
            <a:ext cx="1991547" cy="611905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10147" y="4121173"/>
            <a:ext cx="1541633" cy="266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6939" y="4115866"/>
            <a:ext cx="15253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Percentage change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4235869" y="3693334"/>
            <a:ext cx="1960882" cy="550193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6" y="1852869"/>
            <a:ext cx="1262051" cy="2784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08570" y="2643071"/>
            <a:ext cx="2792186" cy="15465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Calculation		Weight</a:t>
            </a:r>
          </a:p>
          <a:p>
            <a:pPr defTabSz="685800"/>
            <a:endParaRPr lang="en-US" sz="1350" b="1" dirty="0">
              <a:solidFill>
                <a:srgbClr val="002060"/>
              </a:solidFill>
              <a:latin typeface="Calibri" panose="020F0502020204030204"/>
            </a:endParaRPr>
          </a:p>
          <a:p>
            <a:pPr defTabSz="685800"/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TOTAL OPENINGS		  1/3</a:t>
            </a:r>
          </a:p>
          <a:p>
            <a:pPr defTabSz="685800"/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GROWTH OPENINGS	  1/6</a:t>
            </a:r>
          </a:p>
          <a:p>
            <a:pPr defTabSz="685800"/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PERCENTAGE CHANGE	  1/6</a:t>
            </a:r>
          </a:p>
          <a:p>
            <a:pPr defTabSz="685800"/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CURRENT OPENINGS	  1/6</a:t>
            </a:r>
          </a:p>
          <a:p>
            <a:pPr defTabSz="685800"/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WAGES			  1/6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7758" y="1515458"/>
            <a:ext cx="638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Inputs</a:t>
            </a:r>
          </a:p>
        </p:txBody>
      </p:sp>
      <p:cxnSp>
        <p:nvCxnSpPr>
          <p:cNvPr id="25" name="Straight Arrow Connector 24"/>
          <p:cNvCxnSpPr>
            <a:cxnSpLocks/>
            <a:endCxn id="6" idx="0"/>
          </p:cNvCxnSpPr>
          <p:nvPr/>
        </p:nvCxnSpPr>
        <p:spPr>
          <a:xfrm>
            <a:off x="3000485" y="4175151"/>
            <a:ext cx="364497" cy="862334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51924" y="5434324"/>
            <a:ext cx="44524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6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*As to wages, any occupation scoring 3 or 4 in the wage category cannot score higher than 3 Flames and any occupation scoring 1 or 2 in the wage category cannot score higher than 2 Flames.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29085" y="568623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en-US" sz="6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(Source: National Wages were used for occupations with wages suppressed in Indiana)</a:t>
            </a:r>
          </a:p>
        </p:txBody>
      </p:sp>
    </p:spTree>
    <p:extLst>
      <p:ext uri="{BB962C8B-B14F-4D97-AF65-F5344CB8AC3E}">
        <p14:creationId xmlns:p14="http://schemas.microsoft.com/office/powerpoint/2010/main" val="43812935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4334</TotalTime>
  <Words>693</Words>
  <Application>Microsoft Office PowerPoint</Application>
  <PresentationFormat>On-screen Show (4:3)</PresentationFormat>
  <Paragraphs>146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Futura PT Medium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Office Theme</vt:lpstr>
      <vt:lpstr>WIOA State Plans and Labor Market Information</vt:lpstr>
      <vt:lpstr>PowerPoint Presentation</vt:lpstr>
      <vt:lpstr>PowerPoint Presentation</vt:lpstr>
      <vt:lpstr>PowerPoint Presentation</vt:lpstr>
      <vt:lpstr>PowerPoint Presentation</vt:lpstr>
      <vt:lpstr>Where do you work</vt:lpstr>
      <vt:lpstr>PowerPoint Presentation</vt:lpstr>
      <vt:lpstr>State LMI Professionals</vt:lpstr>
      <vt:lpstr>PowerPoint Presentation</vt:lpstr>
      <vt:lpstr>PowerPoint Presentation</vt:lpstr>
      <vt:lpstr>State of Indiana link</vt:lpstr>
      <vt:lpstr>US Department of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Jonathan Vehlow</cp:lastModifiedBy>
  <cp:revision>180</cp:revision>
  <dcterms:created xsi:type="dcterms:W3CDTF">2017-06-21T17:13:53Z</dcterms:created>
  <dcterms:modified xsi:type="dcterms:W3CDTF">2019-07-12T15:17:02Z</dcterms:modified>
</cp:coreProperties>
</file>