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1" r:id="rId5"/>
  </p:sldMasterIdLst>
  <p:notesMasterIdLst>
    <p:notesMasterId r:id="rId80"/>
  </p:notesMasterIdLst>
  <p:sldIdLst>
    <p:sldId id="272" r:id="rId6"/>
    <p:sldId id="287" r:id="rId7"/>
    <p:sldId id="388" r:id="rId8"/>
    <p:sldId id="273" r:id="rId9"/>
    <p:sldId id="286" r:id="rId10"/>
    <p:sldId id="305" r:id="rId11"/>
    <p:sldId id="271" r:id="rId12"/>
    <p:sldId id="367" r:id="rId13"/>
    <p:sldId id="303" r:id="rId14"/>
    <p:sldId id="322" r:id="rId15"/>
    <p:sldId id="324" r:id="rId16"/>
    <p:sldId id="319" r:id="rId17"/>
    <p:sldId id="363" r:id="rId18"/>
    <p:sldId id="323" r:id="rId19"/>
    <p:sldId id="368" r:id="rId20"/>
    <p:sldId id="359" r:id="rId21"/>
    <p:sldId id="332" r:id="rId22"/>
    <p:sldId id="329" r:id="rId23"/>
    <p:sldId id="337" r:id="rId24"/>
    <p:sldId id="339" r:id="rId25"/>
    <p:sldId id="399" r:id="rId26"/>
    <p:sldId id="407" r:id="rId27"/>
    <p:sldId id="408" r:id="rId28"/>
    <p:sldId id="409" r:id="rId29"/>
    <p:sldId id="410" r:id="rId30"/>
    <p:sldId id="411" r:id="rId31"/>
    <p:sldId id="412" r:id="rId32"/>
    <p:sldId id="398" r:id="rId33"/>
    <p:sldId id="342" r:id="rId34"/>
    <p:sldId id="344" r:id="rId35"/>
    <p:sldId id="414" r:id="rId36"/>
    <p:sldId id="345" r:id="rId37"/>
    <p:sldId id="370" r:id="rId38"/>
    <p:sldId id="389" r:id="rId39"/>
    <p:sldId id="415" r:id="rId40"/>
    <p:sldId id="390" r:id="rId41"/>
    <p:sldId id="391" r:id="rId42"/>
    <p:sldId id="392" r:id="rId43"/>
    <p:sldId id="416" r:id="rId44"/>
    <p:sldId id="393" r:id="rId45"/>
    <p:sldId id="394" r:id="rId46"/>
    <p:sldId id="395" r:id="rId47"/>
    <p:sldId id="397" r:id="rId48"/>
    <p:sldId id="413" r:id="rId49"/>
    <p:sldId id="343" r:id="rId50"/>
    <p:sldId id="396" r:id="rId51"/>
    <p:sldId id="347" r:id="rId52"/>
    <p:sldId id="382" r:id="rId53"/>
    <p:sldId id="383" r:id="rId54"/>
    <p:sldId id="338" r:id="rId55"/>
    <p:sldId id="336" r:id="rId56"/>
    <p:sldId id="311" r:id="rId57"/>
    <p:sldId id="385" r:id="rId58"/>
    <p:sldId id="379" r:id="rId59"/>
    <p:sldId id="380" r:id="rId60"/>
    <p:sldId id="384" r:id="rId61"/>
    <p:sldId id="366" r:id="rId62"/>
    <p:sldId id="266" r:id="rId63"/>
    <p:sldId id="356" r:id="rId64"/>
    <p:sldId id="307" r:id="rId65"/>
    <p:sldId id="365" r:id="rId66"/>
    <p:sldId id="349" r:id="rId67"/>
    <p:sldId id="308" r:id="rId68"/>
    <p:sldId id="301" r:id="rId69"/>
    <p:sldId id="400" r:id="rId70"/>
    <p:sldId id="348" r:id="rId71"/>
    <p:sldId id="269" r:id="rId72"/>
    <p:sldId id="270" r:id="rId73"/>
    <p:sldId id="315" r:id="rId74"/>
    <p:sldId id="281" r:id="rId75"/>
    <p:sldId id="401" r:id="rId76"/>
    <p:sldId id="277" r:id="rId77"/>
    <p:sldId id="387" r:id="rId78"/>
    <p:sldId id="282" r:id="rId79"/>
  </p:sldIdLst>
  <p:sldSz cx="9144000" cy="6858000" type="screen4x3"/>
  <p:notesSz cx="6858000" cy="9144000"/>
  <p:custDataLst>
    <p:tags r:id="rId8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adin Jordan" initials="PJ" lastIdx="7" clrIdx="0">
    <p:extLst>
      <p:ext uri="{19B8F6BF-5375-455C-9EA6-DF929625EA0E}">
        <p15:presenceInfo xmlns:p15="http://schemas.microsoft.com/office/powerpoint/2012/main" userId="Paladin Jordan" providerId="None"/>
      </p:ext>
    </p:extLst>
  </p:cmAuthor>
  <p:cmAuthor id="2" name="Tiffany Murphy" initials="TM" lastIdx="4" clrIdx="1">
    <p:extLst>
      <p:ext uri="{19B8F6BF-5375-455C-9EA6-DF929625EA0E}">
        <p15:presenceInfo xmlns:p15="http://schemas.microsoft.com/office/powerpoint/2012/main" userId="Tiffany Murphy" providerId="None"/>
      </p:ext>
    </p:extLst>
  </p:cmAuthor>
  <p:cmAuthor id="3" name="Smith, Jenn - ETA" initials="SJ-E" lastIdx="2" clrIdx="2">
    <p:extLst>
      <p:ext uri="{19B8F6BF-5375-455C-9EA6-DF929625EA0E}">
        <p15:presenceInfo xmlns:p15="http://schemas.microsoft.com/office/powerpoint/2012/main" userId="S-1-5-21-2522062978-2635407418-847139880-51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6319"/>
    <a:srgbClr val="FF8937"/>
    <a:srgbClr val="E09EFF"/>
    <a:srgbClr val="81C8FF"/>
    <a:srgbClr val="9DFFBE"/>
    <a:srgbClr val="40FF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10" autoAdjust="0"/>
    <p:restoredTop sz="74323" autoAdjust="0"/>
  </p:normalViewPr>
  <p:slideViewPr>
    <p:cSldViewPr snapToGrid="0">
      <p:cViewPr varScale="1">
        <p:scale>
          <a:sx n="53" d="100"/>
          <a:sy n="53" d="100"/>
        </p:scale>
        <p:origin x="69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commentAuthors" Target="commentAuthor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tags" Target="tags/tag1.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88989-C4F2-419E-8CC5-53E2453B8A9F}" type="datetimeFigureOut">
              <a:rPr lang="en-US" smtClean="0"/>
              <a:t>7/16/2019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0D2C8-4E9D-4ABA-936B-5E500A1B423B}" type="slidenum">
              <a:rPr lang="en-US" smtClean="0"/>
              <a:t>‹#›</a:t>
            </a:fld>
            <a:endParaRPr lang="en-US"/>
          </a:p>
        </p:txBody>
      </p:sp>
    </p:spTree>
    <p:extLst>
      <p:ext uri="{BB962C8B-B14F-4D97-AF65-F5344CB8AC3E}">
        <p14:creationId xmlns:p14="http://schemas.microsoft.com/office/powerpoint/2010/main" val="302674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B0D2C8-4E9D-4ABA-936B-5E500A1B423B}" type="slidenum">
              <a:rPr lang="en-US" smtClean="0"/>
              <a:t>3</a:t>
            </a:fld>
            <a:endParaRPr lang="en-US"/>
          </a:p>
        </p:txBody>
      </p:sp>
    </p:spTree>
    <p:extLst>
      <p:ext uri="{BB962C8B-B14F-4D97-AF65-F5344CB8AC3E}">
        <p14:creationId xmlns:p14="http://schemas.microsoft.com/office/powerpoint/2010/main" val="1199611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873eaa593_0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5873eaa593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4196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3593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68831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7384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78172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65760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3477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8027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572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576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11</a:t>
            </a:fld>
            <a:endParaRPr lang="en-US"/>
          </a:p>
        </p:txBody>
      </p:sp>
    </p:spTree>
    <p:extLst>
      <p:ext uri="{BB962C8B-B14F-4D97-AF65-F5344CB8AC3E}">
        <p14:creationId xmlns:p14="http://schemas.microsoft.com/office/powerpoint/2010/main" val="3783666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3327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05309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503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32727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92231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64216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0353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3335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825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5873eaa593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5873eaa593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25000"/>
              </a:lnSpc>
              <a:buNone/>
            </a:pPr>
            <a:endParaRPr lang="en-US" dirty="0"/>
          </a:p>
        </p:txBody>
      </p:sp>
    </p:spTree>
    <p:extLst>
      <p:ext uri="{BB962C8B-B14F-4D97-AF65-F5344CB8AC3E}">
        <p14:creationId xmlns:p14="http://schemas.microsoft.com/office/powerpoint/2010/main" val="2409671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13</a:t>
            </a:fld>
            <a:endParaRPr lang="en-US"/>
          </a:p>
        </p:txBody>
      </p:sp>
    </p:spTree>
    <p:extLst>
      <p:ext uri="{BB962C8B-B14F-4D97-AF65-F5344CB8AC3E}">
        <p14:creationId xmlns:p14="http://schemas.microsoft.com/office/powerpoint/2010/main" val="3359743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5873eaa593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5873eaa593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25000"/>
              </a:lnSpc>
              <a:buNone/>
            </a:pPr>
            <a:endParaRPr lang="en-US" dirty="0"/>
          </a:p>
        </p:txBody>
      </p:sp>
    </p:spTree>
    <p:extLst>
      <p:ext uri="{BB962C8B-B14F-4D97-AF65-F5344CB8AC3E}">
        <p14:creationId xmlns:p14="http://schemas.microsoft.com/office/powerpoint/2010/main" val="796747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5873eaa593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5873eaa593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25000"/>
              </a:lnSpc>
              <a:buNone/>
            </a:pPr>
            <a:endParaRPr lang="en-US" dirty="0"/>
          </a:p>
        </p:txBody>
      </p:sp>
    </p:spTree>
    <p:extLst>
      <p:ext uri="{BB962C8B-B14F-4D97-AF65-F5344CB8AC3E}">
        <p14:creationId xmlns:p14="http://schemas.microsoft.com/office/powerpoint/2010/main" val="4056195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5873eaa593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5873eaa593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25000"/>
              </a:lnSpc>
              <a:buNone/>
            </a:pPr>
            <a:endParaRPr lang="en-US" dirty="0"/>
          </a:p>
        </p:txBody>
      </p:sp>
    </p:spTree>
    <p:extLst>
      <p:ext uri="{BB962C8B-B14F-4D97-AF65-F5344CB8AC3E}">
        <p14:creationId xmlns:p14="http://schemas.microsoft.com/office/powerpoint/2010/main" val="3598231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5873eaa593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5873eaa593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25000"/>
              </a:lnSpc>
              <a:buNone/>
            </a:pPr>
            <a:endParaRPr lang="en-US" dirty="0"/>
          </a:p>
        </p:txBody>
      </p:sp>
    </p:spTree>
    <p:extLst>
      <p:ext uri="{BB962C8B-B14F-4D97-AF65-F5344CB8AC3E}">
        <p14:creationId xmlns:p14="http://schemas.microsoft.com/office/powerpoint/2010/main" val="2223080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873eaa593_0_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873eaa593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16203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873eaa593_0_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873eaa593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4494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61</a:t>
            </a:fld>
            <a:endParaRPr lang="en-US"/>
          </a:p>
        </p:txBody>
      </p:sp>
    </p:spTree>
    <p:extLst>
      <p:ext uri="{BB962C8B-B14F-4D97-AF65-F5344CB8AC3E}">
        <p14:creationId xmlns:p14="http://schemas.microsoft.com/office/powerpoint/2010/main" val="2831339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c7d492202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c7d4922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616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c7d492202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c7d4922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81338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c7d492202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c7d492202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938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18</a:t>
            </a:fld>
            <a:endParaRPr lang="en-US"/>
          </a:p>
        </p:txBody>
      </p:sp>
    </p:spTree>
    <p:extLst>
      <p:ext uri="{BB962C8B-B14F-4D97-AF65-F5344CB8AC3E}">
        <p14:creationId xmlns:p14="http://schemas.microsoft.com/office/powerpoint/2010/main" val="1126852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c7d492202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c7d49220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911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c3f71e101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5c3f71e101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856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35469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4231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94810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51925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73eadfa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73eadfa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22923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a:grpSpLocks noChangeAspect="1"/>
          </p:cNvGrpSpPr>
          <p:nvPr userDrawn="1"/>
        </p:nvGrpSpPr>
        <p:grpSpPr>
          <a:xfrm>
            <a:off x="8023226" y="2924758"/>
            <a:ext cx="1120774" cy="3933242"/>
            <a:chOff x="8023226" y="2924758"/>
            <a:chExt cx="1120774" cy="3933242"/>
          </a:xfrm>
        </p:grpSpPr>
        <p:sp>
          <p:nvSpPr>
            <p:cNvPr id="8" name="Isosceles Triangle 7"/>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a:grpSpLocks noChangeAspect="1"/>
          </p:cNvGrpSpPr>
          <p:nvPr userDrawn="1"/>
        </p:nvGrpSpPr>
        <p:grpSpPr>
          <a:xfrm rot="16200000" flipV="1">
            <a:off x="2158718" y="-2158721"/>
            <a:ext cx="1720507" cy="6037943"/>
            <a:chOff x="8150764" y="3372336"/>
            <a:chExt cx="993237" cy="3485664"/>
          </a:xfrm>
        </p:grpSpPr>
        <p:sp>
          <p:nvSpPr>
            <p:cNvPr id="11" name="Isosceles Triangle 10"/>
            <p:cNvSpPr/>
            <p:nvPr userDrawn="1"/>
          </p:nvSpPr>
          <p:spPr>
            <a:xfrm>
              <a:off x="8150764" y="3372336"/>
              <a:ext cx="993237" cy="3485663"/>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userDrawn="1"/>
        </p:nvPicPr>
        <p:blipFill>
          <a:blip r:embed="rId2" cstate="screen">
            <a:clrChange>
              <a:clrFrom>
                <a:srgbClr val="231F20"/>
              </a:clrFrom>
              <a:clrTo>
                <a:srgbClr val="231F20">
                  <a:alpha val="0"/>
                </a:srgbClr>
              </a:clrTo>
            </a:clrChange>
            <a:extLst>
              <a:ext uri="{28A0092B-C50C-407E-A947-70E740481C1C}">
                <a14:useLocalDpi xmlns:a14="http://schemas.microsoft.com/office/drawing/2010/main"/>
              </a:ext>
            </a:extLst>
          </a:blip>
          <a:stretch>
            <a:fillRect/>
          </a:stretch>
        </p:blipFill>
        <p:spPr>
          <a:xfrm>
            <a:off x="360324" y="121812"/>
            <a:ext cx="996650" cy="983981"/>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0324" y="4512772"/>
            <a:ext cx="2952750" cy="997405"/>
          </a:xfrm>
          <a:prstGeom prst="rect">
            <a:avLst/>
          </a:prstGeom>
        </p:spPr>
      </p:pic>
      <p:sp>
        <p:nvSpPr>
          <p:cNvPr id="15" name="Rectangle 14"/>
          <p:cNvSpPr/>
          <p:nvPr userDrawn="1"/>
        </p:nvSpPr>
        <p:spPr>
          <a:xfrm>
            <a:off x="3572635" y="4425121"/>
            <a:ext cx="45720" cy="140969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17" name="Text Placeholder 4"/>
          <p:cNvSpPr>
            <a:spLocks noGrp="1"/>
          </p:cNvSpPr>
          <p:nvPr>
            <p:ph type="body" sz="quarter" idx="12" hasCustomPrompt="1"/>
          </p:nvPr>
        </p:nvSpPr>
        <p:spPr>
          <a:xfrm>
            <a:off x="1591081" y="113503"/>
            <a:ext cx="2221861" cy="356956"/>
          </a:xfrm>
        </p:spPr>
        <p:txBody>
          <a:bodyPr anchor="ctr">
            <a:normAutofit/>
          </a:bodyPr>
          <a:lstStyle>
            <a:lvl1pPr marL="0" indent="0" algn="l">
              <a:buNone/>
              <a:defRPr sz="1200" spc="50" baseline="0">
                <a:solidFill>
                  <a:schemeClr val="bg1">
                    <a:alpha val="85000"/>
                  </a:schemeClr>
                </a:solidFill>
              </a:defRPr>
            </a:lvl1pPr>
            <a:lvl2pPr marL="457200" indent="0">
              <a:buNone/>
              <a:defRPr/>
            </a:lvl2pPr>
          </a:lstStyle>
          <a:p>
            <a:r>
              <a:rPr lang="en-US"/>
              <a:t>Month ##, 2017</a:t>
            </a:r>
            <a:endParaRPr lang="en-US" dirty="0"/>
          </a:p>
        </p:txBody>
      </p:sp>
      <p:sp>
        <p:nvSpPr>
          <p:cNvPr id="2" name="Title 1"/>
          <p:cNvSpPr>
            <a:spLocks noGrp="1"/>
          </p:cNvSpPr>
          <p:nvPr>
            <p:ph type="ctrTitle"/>
          </p:nvPr>
        </p:nvSpPr>
        <p:spPr>
          <a:xfrm>
            <a:off x="685800" y="1311836"/>
            <a:ext cx="7772400" cy="2387600"/>
          </a:xfrm>
        </p:spPr>
        <p:txBody>
          <a:bodyPr anchor="b">
            <a:normAutofit/>
          </a:bodyPr>
          <a:lstStyle>
            <a:lvl1pPr algn="ctr" defTabSz="914400" rtl="0" eaLnBrk="1" latinLnBrk="0" hangingPunct="1">
              <a:lnSpc>
                <a:spcPct val="90000"/>
              </a:lnSpc>
              <a:spcBef>
                <a:spcPct val="0"/>
              </a:spcBef>
              <a:buNone/>
              <a:defRPr lang="en-US" sz="60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3659544" y="4425121"/>
            <a:ext cx="4798656" cy="1392508"/>
          </a:xfrm>
        </p:spPr>
        <p:txBody>
          <a:bodyPr vert="horz" lIns="182880" tIns="45720" rIns="91440" bIns="45720" rtlCol="0" anchor="ctr">
            <a:normAutofit/>
          </a:bodyPr>
          <a:lstStyle>
            <a:lvl1pPr marL="0" indent="0">
              <a:lnSpc>
                <a:spcPct val="100000"/>
              </a:lnSpc>
              <a:spcBef>
                <a:spcPts val="1200"/>
              </a:spcBef>
              <a:buNone/>
              <a:defRPr lang="en-US" sz="2300" dirty="0"/>
            </a:lvl1pPr>
            <a:lvl2pPr marL="457200" indent="-182880">
              <a:buClr>
                <a:schemeClr val="accent1"/>
              </a:buClr>
              <a:defRPr sz="1800"/>
            </a:lvl2pPr>
            <a:lvl3pPr>
              <a:defRPr/>
            </a:lvl3pPr>
          </a:lstStyle>
          <a:p>
            <a:pPr marL="274320" lvl="0" indent="-274320">
              <a:buSzPct val="101000"/>
            </a:pPr>
            <a:r>
              <a:rPr lang="en-US" dirty="0"/>
              <a:t>Click to edit Master subtitle style</a:t>
            </a:r>
          </a:p>
          <a:p>
            <a:pPr marL="960120" lvl="1" indent="-274320">
              <a:buSzPct val="101000"/>
            </a:pPr>
            <a:r>
              <a:rPr lang="en-US" dirty="0"/>
              <a:t>If a note is needed, list here</a:t>
            </a:r>
          </a:p>
        </p:txBody>
      </p:sp>
    </p:spTree>
    <p:extLst>
      <p:ext uri="{BB962C8B-B14F-4D97-AF65-F5344CB8AC3E}">
        <p14:creationId xmlns:p14="http://schemas.microsoft.com/office/powerpoint/2010/main" val="1414540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Your Moderator:</a:t>
            </a:r>
            <a:endParaRPr lang="en-US" dirty="0"/>
          </a:p>
        </p:txBody>
      </p:sp>
      <p:sp>
        <p:nvSpPr>
          <p:cNvPr id="3" name="Content Placeholder 2"/>
          <p:cNvSpPr>
            <a:spLocks noGrp="1"/>
          </p:cNvSpPr>
          <p:nvPr>
            <p:ph idx="1" hasCustomPrompt="1"/>
          </p:nvPr>
        </p:nvSpPr>
        <p:spPr>
          <a:xfrm>
            <a:off x="4190999" y="2483662"/>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Moderator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2483663"/>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98363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Presenter:</a:t>
            </a:r>
          </a:p>
        </p:txBody>
      </p:sp>
      <p:sp>
        <p:nvSpPr>
          <p:cNvPr id="3" name="Content Placeholder 2"/>
          <p:cNvSpPr>
            <a:spLocks noGrp="1"/>
          </p:cNvSpPr>
          <p:nvPr>
            <p:ph idx="1" hasCustomPrompt="1"/>
          </p:nvPr>
        </p:nvSpPr>
        <p:spPr>
          <a:xfrm>
            <a:off x="4190999" y="2483662"/>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2483663"/>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08453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Presenters:</a:t>
            </a:r>
          </a:p>
        </p:txBody>
      </p:sp>
      <p:sp>
        <p:nvSpPr>
          <p:cNvPr id="3" name="Content Placeholder 2"/>
          <p:cNvSpPr>
            <a:spLocks noGrp="1"/>
          </p:cNvSpPr>
          <p:nvPr>
            <p:ph idx="1" hasCustomPrompt="1"/>
          </p:nvPr>
        </p:nvSpPr>
        <p:spPr>
          <a:xfrm>
            <a:off x="4190999" y="1769287"/>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1769288"/>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Content Placeholder 2">
            <a:extLst>
              <a:ext uri="{FF2B5EF4-FFF2-40B4-BE49-F238E27FC236}">
                <a16:creationId xmlns:a16="http://schemas.microsoft.com/office/drawing/2014/main" id="{6D0BB0CF-FF39-4644-864F-D1DE162FCA0A}"/>
              </a:ext>
            </a:extLst>
          </p:cNvPr>
          <p:cNvSpPr>
            <a:spLocks noGrp="1"/>
          </p:cNvSpPr>
          <p:nvPr>
            <p:ph idx="12" hasCustomPrompt="1"/>
          </p:nvPr>
        </p:nvSpPr>
        <p:spPr>
          <a:xfrm>
            <a:off x="4190999" y="4115205"/>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8" name="Picture Placeholder 2">
            <a:extLst>
              <a:ext uri="{FF2B5EF4-FFF2-40B4-BE49-F238E27FC236}">
                <a16:creationId xmlns:a16="http://schemas.microsoft.com/office/drawing/2014/main" id="{F2CEA25B-149F-4B0D-99E1-EB15B6122285}"/>
              </a:ext>
            </a:extLst>
          </p:cNvPr>
          <p:cNvSpPr>
            <a:spLocks noGrp="1" noChangeAspect="1"/>
          </p:cNvSpPr>
          <p:nvPr>
            <p:ph type="pic" idx="13"/>
          </p:nvPr>
        </p:nvSpPr>
        <p:spPr>
          <a:xfrm>
            <a:off x="1827005" y="4115206"/>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786560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3)">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Presenters:</a:t>
            </a:r>
          </a:p>
        </p:txBody>
      </p:sp>
      <p:sp>
        <p:nvSpPr>
          <p:cNvPr id="3" name="Content Placeholder 2"/>
          <p:cNvSpPr>
            <a:spLocks noGrp="1"/>
          </p:cNvSpPr>
          <p:nvPr>
            <p:ph idx="1" hasCustomPrompt="1"/>
          </p:nvPr>
        </p:nvSpPr>
        <p:spPr>
          <a:xfrm>
            <a:off x="4104211" y="1550213"/>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2289149" y="1550214"/>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Content Placeholder 2">
            <a:extLst>
              <a:ext uri="{FF2B5EF4-FFF2-40B4-BE49-F238E27FC236}">
                <a16:creationId xmlns:a16="http://schemas.microsoft.com/office/drawing/2014/main" id="{6D0BB0CF-FF39-4644-864F-D1DE162FCA0A}"/>
              </a:ext>
            </a:extLst>
          </p:cNvPr>
          <p:cNvSpPr>
            <a:spLocks noGrp="1"/>
          </p:cNvSpPr>
          <p:nvPr>
            <p:ph idx="12" hasCustomPrompt="1"/>
          </p:nvPr>
        </p:nvSpPr>
        <p:spPr>
          <a:xfrm>
            <a:off x="3603599" y="3169259"/>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8" name="Picture Placeholder 2">
            <a:extLst>
              <a:ext uri="{FF2B5EF4-FFF2-40B4-BE49-F238E27FC236}">
                <a16:creationId xmlns:a16="http://schemas.microsoft.com/office/drawing/2014/main" id="{F2CEA25B-149F-4B0D-99E1-EB15B6122285}"/>
              </a:ext>
            </a:extLst>
          </p:cNvPr>
          <p:cNvSpPr>
            <a:spLocks noGrp="1" noChangeAspect="1"/>
          </p:cNvSpPr>
          <p:nvPr>
            <p:ph type="pic" idx="13"/>
          </p:nvPr>
        </p:nvSpPr>
        <p:spPr>
          <a:xfrm>
            <a:off x="1788537" y="3169260"/>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Content Placeholder 2">
            <a:extLst>
              <a:ext uri="{FF2B5EF4-FFF2-40B4-BE49-F238E27FC236}">
                <a16:creationId xmlns:a16="http://schemas.microsoft.com/office/drawing/2014/main" id="{5F412FA4-B02E-44E6-8B54-8C543AF12548}"/>
              </a:ext>
            </a:extLst>
          </p:cNvPr>
          <p:cNvSpPr>
            <a:spLocks noGrp="1"/>
          </p:cNvSpPr>
          <p:nvPr>
            <p:ph idx="14" hasCustomPrompt="1"/>
          </p:nvPr>
        </p:nvSpPr>
        <p:spPr>
          <a:xfrm>
            <a:off x="3041624" y="4788305"/>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10" name="Picture Placeholder 2">
            <a:extLst>
              <a:ext uri="{FF2B5EF4-FFF2-40B4-BE49-F238E27FC236}">
                <a16:creationId xmlns:a16="http://schemas.microsoft.com/office/drawing/2014/main" id="{681D4FF5-6288-4D27-802B-1F68F7152C8A}"/>
              </a:ext>
            </a:extLst>
          </p:cNvPr>
          <p:cNvSpPr>
            <a:spLocks noGrp="1" noChangeAspect="1"/>
          </p:cNvSpPr>
          <p:nvPr>
            <p:ph type="pic" idx="15"/>
          </p:nvPr>
        </p:nvSpPr>
        <p:spPr>
          <a:xfrm>
            <a:off x="1226562" y="4788306"/>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851879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62100"/>
            <a:ext cx="7955280" cy="4614863"/>
          </a:xfrm>
        </p:spPr>
        <p:txBody>
          <a:bodyPr anchor="ctr"/>
          <a:lstStyle>
            <a:lvl1pPr marL="274320" indent="-274320">
              <a:buSzPct val="130000"/>
              <a:buFont typeface="Wingdings 2" panose="05020102010507070707" pitchFamily="18" charset="2"/>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5" name="TextBox 4">
            <a:extLst>
              <a:ext uri="{FF2B5EF4-FFF2-40B4-BE49-F238E27FC236}">
                <a16:creationId xmlns:a16="http://schemas.microsoft.com/office/drawing/2014/main" id="{4EFF1AEB-41C4-4F09-A84E-76A8A2E5FB0C}"/>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Today’s Objectives:</a:t>
            </a:r>
            <a:endParaRPr lang="en-US" dirty="0"/>
          </a:p>
        </p:txBody>
      </p:sp>
      <p:pic>
        <p:nvPicPr>
          <p:cNvPr id="7" name="Picture 6">
            <a:extLst>
              <a:ext uri="{FF2B5EF4-FFF2-40B4-BE49-F238E27FC236}">
                <a16:creationId xmlns:a16="http://schemas.microsoft.com/office/drawing/2014/main" id="{3A1BC28C-8AF2-4940-BDB9-E673A86117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82823" y="365126"/>
            <a:ext cx="2206570" cy="1095374"/>
          </a:xfrm>
          <a:prstGeom prst="rect">
            <a:avLst/>
          </a:prstGeom>
        </p:spPr>
      </p:pic>
      <p:sp>
        <p:nvSpPr>
          <p:cNvPr id="8" name="Rectangle 7">
            <a:extLst>
              <a:ext uri="{FF2B5EF4-FFF2-40B4-BE49-F238E27FC236}">
                <a16:creationId xmlns:a16="http://schemas.microsoft.com/office/drawing/2014/main" id="{B39BDA01-EE61-49D4-8FAA-01389FC14AC8}"/>
              </a:ext>
            </a:extLst>
          </p:cNvPr>
          <p:cNvSpPr/>
          <p:nvPr userDrawn="1"/>
        </p:nvSpPr>
        <p:spPr>
          <a:xfrm rot="5400000">
            <a:off x="4558282" y="-3103312"/>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86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2" name="Title 1"/>
          <p:cNvSpPr>
            <a:spLocks noGrp="1"/>
          </p:cNvSpPr>
          <p:nvPr>
            <p:ph type="title"/>
          </p:nvPr>
        </p:nvSpPr>
        <p:spPr>
          <a:xfrm>
            <a:off x="1473200" y="365126"/>
            <a:ext cx="7110730" cy="1051560"/>
          </a:xfrm>
        </p:spPr>
        <p:txBody>
          <a:bodyPr anchor="ct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972518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025" y="4800600"/>
            <a:ext cx="6724083" cy="566738"/>
          </a:xfrm>
        </p:spPr>
        <p:txBody>
          <a:bodyPr anchor="b">
            <a:normAutofit/>
          </a:bodyPr>
          <a:lstStyle>
            <a:lvl1pPr marL="457200" indent="-457200" algn="r">
              <a:buClr>
                <a:srgbClr val="7A232E"/>
              </a:buClr>
              <a:buFont typeface="Wingdings" panose="05000000000000000000" pitchFamily="2" charset="2"/>
              <a:buChar char="Ø"/>
              <a:defRPr sz="3200" b="0" spc="40" baseline="0">
                <a:gradFill>
                  <a:gsLst>
                    <a:gs pos="0">
                      <a:schemeClr val="accent6">
                        <a:lumMod val="50000"/>
                      </a:schemeClr>
                    </a:gs>
                    <a:gs pos="100000">
                      <a:schemeClr val="accent1">
                        <a:lumMod val="50000"/>
                      </a:schemeClr>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hasCustomPrompt="1"/>
          </p:nvPr>
        </p:nvSpPr>
        <p:spPr>
          <a:xfrm>
            <a:off x="962026" y="1076325"/>
            <a:ext cx="6724650" cy="2962275"/>
          </a:xfrm>
        </p:spPr>
        <p:txBody>
          <a:bodyPr anchor="ctr" anchorCtr="0">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Type quote here</a:t>
            </a:r>
          </a:p>
        </p:txBody>
      </p:sp>
      <p:sp>
        <p:nvSpPr>
          <p:cNvPr id="6" name="Text Placeholder 3"/>
          <p:cNvSpPr>
            <a:spLocks noGrp="1"/>
          </p:cNvSpPr>
          <p:nvPr>
            <p:ph type="body" sz="half" idx="10" hasCustomPrompt="1"/>
          </p:nvPr>
        </p:nvSpPr>
        <p:spPr>
          <a:xfrm>
            <a:off x="962025" y="5398235"/>
            <a:ext cx="6724083" cy="354865"/>
          </a:xfrm>
        </p:spPr>
        <p:txBody>
          <a:bodyPr anchor="ctr" anchorCtr="0">
            <a:noAutofit/>
          </a:bodyPr>
          <a:lstStyle>
            <a:lvl1pPr marL="0" indent="0" algn="r">
              <a:buNone/>
              <a:defRPr sz="1800" i="1" baseline="0">
                <a:solidFill>
                  <a:schemeClr val="accent3">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7" name="Title 1"/>
          <p:cNvSpPr txBox="1">
            <a:spLocks/>
          </p:cNvSpPr>
          <p:nvPr userDrawn="1"/>
        </p:nvSpPr>
        <p:spPr>
          <a:xfrm>
            <a:off x="0" y="729116"/>
            <a:ext cx="962025"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gradFill flip="none" rotWithShape="1">
                  <a:gsLst>
                    <a:gs pos="24000">
                      <a:schemeClr val="accent6">
                        <a:lumMod val="75000"/>
                      </a:schemeClr>
                    </a:gs>
                    <a:gs pos="83000">
                      <a:schemeClr val="accent1">
                        <a:lumMod val="50000"/>
                      </a:schemeClr>
                    </a:gs>
                  </a:gsLst>
                  <a:lin ang="2700000" scaled="1"/>
                  <a:tileRect/>
                </a:gradFill>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7686675" y="2155824"/>
            <a:ext cx="971550"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gradFill flip="none" rotWithShape="1">
                  <a:gsLst>
                    <a:gs pos="24000">
                      <a:schemeClr val="accent6">
                        <a:lumMod val="75000"/>
                      </a:schemeClr>
                    </a:gs>
                    <a:gs pos="83000">
                      <a:schemeClr val="accent1">
                        <a:lumMod val="50000"/>
                      </a:schemeClr>
                    </a:gs>
                  </a:gsLst>
                  <a:lin ang="2700000" scaled="1"/>
                  <a:tileRect/>
                </a:gradFill>
                <a:latin typeface="Times New Roman" panose="02020603050405020304" pitchFamily="18" charset="0"/>
                <a:cs typeface="Times New Roman" panose="02020603050405020304" pitchFamily="18" charset="0"/>
              </a:rPr>
              <a:t>“</a:t>
            </a:r>
          </a:p>
        </p:txBody>
      </p:sp>
      <p:sp>
        <p:nvSpPr>
          <p:cNvPr id="3" name="Slide Number Placeholder 2">
            <a:extLst>
              <a:ext uri="{FF2B5EF4-FFF2-40B4-BE49-F238E27FC236}">
                <a16:creationId xmlns:a16="http://schemas.microsoft.com/office/drawing/2014/main" id="{3B5A52FF-C423-4C33-BA52-0EE5F11EA94C}"/>
              </a:ext>
            </a:extLst>
          </p:cNvPr>
          <p:cNvSpPr>
            <a:spLocks noGrp="1"/>
          </p:cNvSpPr>
          <p:nvPr>
            <p:ph type="sldNum" sz="quarter" idx="11"/>
          </p:nvPr>
        </p:nvSpPr>
        <p:spPr/>
        <p:txBody>
          <a:bodyPr/>
          <a:lstStyle/>
          <a:p>
            <a:fld id="{706D636C-90A3-4979-BA37-BAB384B22101}" type="slidenum">
              <a:rPr lang="en-US" smtClean="0"/>
              <a:pPr/>
              <a:t>‹#›</a:t>
            </a:fld>
            <a:endParaRPr lang="en-US"/>
          </a:p>
        </p:txBody>
      </p:sp>
      <p:sp>
        <p:nvSpPr>
          <p:cNvPr id="8" name="Rectangle 7">
            <a:extLst>
              <a:ext uri="{FF2B5EF4-FFF2-40B4-BE49-F238E27FC236}">
                <a16:creationId xmlns:a16="http://schemas.microsoft.com/office/drawing/2014/main" id="{43D77594-847C-4D9F-8E9C-BA000729C35F}"/>
              </a:ext>
            </a:extLst>
          </p:cNvPr>
          <p:cNvSpPr/>
          <p:nvPr userDrawn="1"/>
        </p:nvSpPr>
        <p:spPr>
          <a:xfrm rot="5400000">
            <a:off x="4311972" y="1309431"/>
            <a:ext cx="27432" cy="6720840"/>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301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B4496C-42F2-4A52-9C95-651EE67206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725" y="693411"/>
            <a:ext cx="2343150" cy="761532"/>
          </a:xfrm>
          <a:prstGeom prst="rect">
            <a:avLst/>
          </a:prstGeom>
        </p:spPr>
      </p:pic>
      <p:sp>
        <p:nvSpPr>
          <p:cNvPr id="4" name="Text Placeholder 3"/>
          <p:cNvSpPr>
            <a:spLocks noGrp="1"/>
          </p:cNvSpPr>
          <p:nvPr>
            <p:ph type="body" sz="half" idx="2" hasCustomPrompt="1"/>
          </p:nvPr>
        </p:nvSpPr>
        <p:spPr>
          <a:xfrm>
            <a:off x="390525" y="1756800"/>
            <a:ext cx="8307704" cy="3251942"/>
          </a:xfrm>
        </p:spPr>
        <p:txBody>
          <a:bodyPr anchor="ctr" anchorCtr="0">
            <a:normAutofit/>
          </a:bodyPr>
          <a:lstStyle>
            <a:lvl1pPr marL="0" indent="0">
              <a:lnSpc>
                <a:spcPct val="95000"/>
              </a:lnSpc>
              <a:spcBef>
                <a:spcPts val="1000"/>
              </a:spcBef>
              <a:buNone/>
              <a:defRPr sz="2200" b="0">
                <a:latin typeface="Times New Roman" panose="02020603050405020304" pitchFamily="18" charset="0"/>
                <a:cs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This slide format is to draw attention to precise legal language.  Place legal language here.</a:t>
            </a:r>
            <a:endParaRPr lang="en-US" dirty="0"/>
          </a:p>
        </p:txBody>
      </p:sp>
      <p:sp>
        <p:nvSpPr>
          <p:cNvPr id="6" name="Text Placeholder 3"/>
          <p:cNvSpPr>
            <a:spLocks noGrp="1"/>
          </p:cNvSpPr>
          <p:nvPr>
            <p:ph type="body" sz="half" idx="10" hasCustomPrompt="1"/>
          </p:nvPr>
        </p:nvSpPr>
        <p:spPr>
          <a:xfrm>
            <a:off x="2543174" y="1064168"/>
            <a:ext cx="6155055" cy="354865"/>
          </a:xfrm>
        </p:spPr>
        <p:txBody>
          <a:bodyPr anchor="ctr" anchorCtr="0">
            <a:noAutofit/>
          </a:bodyPr>
          <a:lstStyle>
            <a:lvl1pPr marL="0" indent="0" algn="l">
              <a:buNone/>
              <a:defRPr sz="1800" i="1" baseline="0">
                <a:solidFill>
                  <a:schemeClr val="accent3">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3" name="Slide Number Placeholder 2">
            <a:extLst>
              <a:ext uri="{FF2B5EF4-FFF2-40B4-BE49-F238E27FC236}">
                <a16:creationId xmlns:a16="http://schemas.microsoft.com/office/drawing/2014/main" id="{3B5A52FF-C423-4C33-BA52-0EE5F11EA94C}"/>
              </a:ext>
            </a:extLst>
          </p:cNvPr>
          <p:cNvSpPr>
            <a:spLocks noGrp="1"/>
          </p:cNvSpPr>
          <p:nvPr>
            <p:ph type="sldNum" sz="quarter" idx="11"/>
          </p:nvPr>
        </p:nvSpPr>
        <p:spPr/>
        <p:txBody>
          <a:bodyPr/>
          <a:lstStyle/>
          <a:p>
            <a:fld id="{706D636C-90A3-4979-BA37-BAB384B22101}" type="slidenum">
              <a:rPr lang="en-US" smtClean="0"/>
              <a:pPr/>
              <a:t>‹#›</a:t>
            </a:fld>
            <a:endParaRPr lang="en-US"/>
          </a:p>
        </p:txBody>
      </p:sp>
      <p:sp>
        <p:nvSpPr>
          <p:cNvPr id="8" name="Rectangle 7">
            <a:extLst>
              <a:ext uri="{FF2B5EF4-FFF2-40B4-BE49-F238E27FC236}">
                <a16:creationId xmlns:a16="http://schemas.microsoft.com/office/drawing/2014/main" id="{4768B8A7-EB81-4FD2-82D4-E645AB5DA130}"/>
              </a:ext>
            </a:extLst>
          </p:cNvPr>
          <p:cNvSpPr/>
          <p:nvPr userDrawn="1"/>
        </p:nvSpPr>
        <p:spPr>
          <a:xfrm rot="5400000">
            <a:off x="4558282" y="-3103312"/>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A81F1B3-A836-409F-B9E6-2E2CAEB1F57F}"/>
              </a:ext>
            </a:extLst>
          </p:cNvPr>
          <p:cNvSpPr>
            <a:spLocks noGrp="1"/>
          </p:cNvSpPr>
          <p:nvPr>
            <p:ph type="title" hasCustomPrompt="1"/>
          </p:nvPr>
        </p:nvSpPr>
        <p:spPr>
          <a:xfrm>
            <a:off x="2324100" y="119319"/>
            <a:ext cx="6374129" cy="862470"/>
          </a:xfrm>
        </p:spPr>
        <p:txBody>
          <a:bodyPr>
            <a:normAutofit/>
          </a:bodyPr>
          <a:lstStyle>
            <a:lvl1pPr>
              <a:defRPr sz="2600"/>
            </a:lvl1pPr>
          </a:lstStyle>
          <a:p>
            <a:r>
              <a:rPr lang="en-US"/>
              <a:t>Section name / Title / Reference Info</a:t>
            </a:r>
          </a:p>
        </p:txBody>
      </p:sp>
      <p:sp>
        <p:nvSpPr>
          <p:cNvPr id="13" name="Text Placeholder 3">
            <a:extLst>
              <a:ext uri="{FF2B5EF4-FFF2-40B4-BE49-F238E27FC236}">
                <a16:creationId xmlns:a16="http://schemas.microsoft.com/office/drawing/2014/main" id="{73153095-E629-4333-A9E6-44B7EAB756CC}"/>
              </a:ext>
            </a:extLst>
          </p:cNvPr>
          <p:cNvSpPr>
            <a:spLocks noGrp="1"/>
          </p:cNvSpPr>
          <p:nvPr>
            <p:ph type="body" sz="half" idx="12" hasCustomPrompt="1"/>
          </p:nvPr>
        </p:nvSpPr>
        <p:spPr>
          <a:xfrm>
            <a:off x="390526" y="5095875"/>
            <a:ext cx="7905749" cy="1197102"/>
          </a:xfrm>
        </p:spPr>
        <p:txBody>
          <a:bodyPr anchor="ctr" anchorCtr="0">
            <a:noAutofit/>
          </a:bodyPr>
          <a:lstStyle>
            <a:lvl1pPr marL="0" indent="0" algn="ctr">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If needed, include a callout note about the legal language here.</a:t>
            </a:r>
            <a:endParaRPr lang="en-US" dirty="0"/>
          </a:p>
        </p:txBody>
      </p:sp>
    </p:spTree>
    <p:extLst>
      <p:ext uri="{BB962C8B-B14F-4D97-AF65-F5344CB8AC3E}">
        <p14:creationId xmlns:p14="http://schemas.microsoft.com/office/powerpoint/2010/main" val="2505059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1892" y="1120346"/>
            <a:ext cx="4032473" cy="5056617"/>
          </a:xfrm>
        </p:spPr>
        <p:txBody>
          <a:bodyPr>
            <a:noAutofit/>
          </a:bodyPr>
          <a:lstStyle>
            <a:lvl1pPr>
              <a:spcBef>
                <a:spcPts val="3000"/>
              </a:spcBef>
              <a:defRPr sz="2000"/>
            </a:lvl1pPr>
            <a:lvl2pPr marL="292608" indent="0">
              <a:spcBef>
                <a:spcPts val="600"/>
              </a:spcBef>
              <a:spcAft>
                <a:spcPts val="200"/>
              </a:spcAft>
              <a:buNone/>
              <a:defRPr sz="1400" i="1">
                <a:solidFill>
                  <a:schemeClr val="accent3">
                    <a:lumMod val="75000"/>
                    <a:lumOff val="25000"/>
                  </a:schemeClr>
                </a:solidFill>
              </a:defRPr>
            </a:lvl2pPr>
            <a:lvl3pPr marL="576072" indent="-274320">
              <a:spcBef>
                <a:spcPts val="400"/>
              </a:spcBef>
              <a:buClr>
                <a:schemeClr val="accent3">
                  <a:lumMod val="75000"/>
                  <a:lumOff val="25000"/>
                </a:schemeClr>
              </a:buClr>
              <a:buFont typeface="Wingdings" panose="05000000000000000000" pitchFamily="2" charset="2"/>
              <a:buChar char=""/>
              <a:defRPr sz="1300" u="sng">
                <a:solidFill>
                  <a:schemeClr val="accent6"/>
                </a:solidFill>
              </a:defRPr>
            </a:lvl3pPr>
          </a:lstStyle>
          <a:p>
            <a:pPr lvl="0"/>
            <a:r>
              <a:rPr lang="en-US" dirty="0"/>
              <a:t>Name of Resource</a:t>
            </a:r>
          </a:p>
          <a:p>
            <a:pPr lvl="1"/>
            <a:r>
              <a:rPr lang="en-US" dirty="0"/>
              <a:t>Details about resource listed here.</a:t>
            </a:r>
          </a:p>
          <a:p>
            <a:pPr lvl="2"/>
            <a:r>
              <a:rPr lang="en-US" dirty="0"/>
              <a:t>web address</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95824" y="1120346"/>
            <a:ext cx="4032504" cy="5056617"/>
          </a:xfrm>
        </p:spPr>
        <p:txBody>
          <a:bodyPr>
            <a:noAutofit/>
          </a:bodyPr>
          <a:lstStyle>
            <a:lvl1pPr>
              <a:spcBef>
                <a:spcPts val="3000"/>
              </a:spcBef>
              <a:defRPr sz="2000"/>
            </a:lvl1pPr>
            <a:lvl2pPr marL="274320" indent="0" algn="l" defTabSz="914400" rtl="0" eaLnBrk="1" latinLnBrk="0" hangingPunct="1">
              <a:lnSpc>
                <a:spcPct val="90000"/>
              </a:lnSpc>
              <a:spcBef>
                <a:spcPts val="800"/>
              </a:spcBef>
              <a:spcAft>
                <a:spcPts val="200"/>
              </a:spcAft>
              <a:buClr>
                <a:schemeClr val="bg1">
                  <a:lumMod val="65000"/>
                </a:schemeClr>
              </a:buClr>
              <a:buFont typeface="Arial" panose="020B0604020202020204" pitchFamily="34" charset="0"/>
              <a:buNone/>
              <a:defRPr lang="en-US" sz="1400" i="1" kern="1200" dirty="0">
                <a:solidFill>
                  <a:schemeClr val="accent3">
                    <a:lumMod val="75000"/>
                    <a:lumOff val="25000"/>
                  </a:schemeClr>
                </a:solidFill>
                <a:latin typeface="+mn-lt"/>
                <a:ea typeface="+mn-ea"/>
                <a:cs typeface="+mn-cs"/>
              </a:defRPr>
            </a:lvl2pPr>
            <a:lvl3pPr marL="587502" indent="-285750">
              <a:spcBef>
                <a:spcPts val="400"/>
              </a:spcBef>
              <a:buClr>
                <a:schemeClr val="accent3">
                  <a:lumMod val="75000"/>
                  <a:lumOff val="25000"/>
                </a:schemeClr>
              </a:buClr>
              <a:buFont typeface="Wingdings" panose="05000000000000000000" pitchFamily="2" charset="2"/>
              <a:buChar char=""/>
              <a:defRPr lang="en-US" sz="1300" u="sng" kern="1200" baseline="0" dirty="0">
                <a:solidFill>
                  <a:schemeClr val="accent6"/>
                </a:solidFill>
                <a:latin typeface="+mn-lt"/>
                <a:ea typeface="+mn-ea"/>
                <a:cs typeface="+mn-cs"/>
              </a:defRPr>
            </a:lvl3pPr>
          </a:lstStyle>
          <a:p>
            <a:pPr lvl="0"/>
            <a:r>
              <a:rPr lang="en-US" dirty="0"/>
              <a:t>Name of Resource</a:t>
            </a:r>
          </a:p>
          <a:p>
            <a:pPr marL="560070" lvl="1" indent="-285750" algn="l" defTabSz="914400" rtl="0" eaLnBrk="1" latinLnBrk="0" hangingPunct="1">
              <a:lnSpc>
                <a:spcPct val="90000"/>
              </a:lnSpc>
              <a:spcBef>
                <a:spcPts val="800"/>
              </a:spcBef>
              <a:buClr>
                <a:schemeClr val="bg1">
                  <a:lumMod val="65000"/>
                </a:schemeClr>
              </a:buClr>
            </a:pPr>
            <a:r>
              <a:rPr lang="en-US" dirty="0"/>
              <a:t>Details about resource listed here.</a:t>
            </a:r>
          </a:p>
          <a:p>
            <a:pPr marL="587502" lvl="2" indent="-285750" algn="l" defTabSz="914400" rtl="0" eaLnBrk="1" latinLnBrk="0" hangingPunct="1">
              <a:lnSpc>
                <a:spcPct val="90000"/>
              </a:lnSpc>
              <a:spcBef>
                <a:spcPts val="800"/>
              </a:spcBef>
              <a:buClr>
                <a:schemeClr val="bg1">
                  <a:lumMod val="65000"/>
                </a:schemeClr>
              </a:buClr>
            </a:pPr>
            <a:r>
              <a:rPr lang="en-US" dirty="0"/>
              <a:t>Web address</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F7FD6786-8F98-43F6-B24B-3F32CA90C529}"/>
              </a:ext>
            </a:extLst>
          </p:cNvPr>
          <p:cNvSpPr/>
          <p:nvPr userDrawn="1"/>
        </p:nvSpPr>
        <p:spPr>
          <a:xfrm>
            <a:off x="4540808" y="1003986"/>
            <a:ext cx="45720" cy="585216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A54BF1-953C-4479-BA14-05D786F8768E}"/>
              </a:ext>
            </a:extLst>
          </p:cNvPr>
          <p:cNvSpPr/>
          <p:nvPr userDrawn="1"/>
        </p:nvSpPr>
        <p:spPr>
          <a:xfrm rot="5400000">
            <a:off x="4558284" y="-3576807"/>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9D9F95-E05B-461F-9AB6-FCC469E64AE0}"/>
              </a:ext>
            </a:extLst>
          </p:cNvPr>
          <p:cNvSpPr txBox="1"/>
          <p:nvPr userDrawn="1"/>
        </p:nvSpPr>
        <p:spPr>
          <a:xfrm>
            <a:off x="1309816" y="365126"/>
            <a:ext cx="6880779" cy="616352"/>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r>
              <a:rPr lang="en-US" dirty="0"/>
              <a:t>Resources:</a:t>
            </a:r>
          </a:p>
        </p:txBody>
      </p:sp>
      <p:sp>
        <p:nvSpPr>
          <p:cNvPr id="11" name="TextBox 10">
            <a:extLst>
              <a:ext uri="{FF2B5EF4-FFF2-40B4-BE49-F238E27FC236}">
                <a16:creationId xmlns:a16="http://schemas.microsoft.com/office/drawing/2014/main" id="{3C7C2AD0-E385-4C6D-9FC1-7C6479504B69}"/>
              </a:ext>
            </a:extLst>
          </p:cNvPr>
          <p:cNvSpPr txBox="1"/>
          <p:nvPr userDrawn="1"/>
        </p:nvSpPr>
        <p:spPr>
          <a:xfrm>
            <a:off x="2509079" y="205945"/>
            <a:ext cx="1318054" cy="947351"/>
          </a:xfrm>
          <a:prstGeom prst="rect">
            <a:avLst/>
          </a:prstGeom>
          <a:noFill/>
        </p:spPr>
        <p:txBody>
          <a:bodyPr wrap="none" rtlCol="0">
            <a:noAutofit/>
          </a:bodyPr>
          <a:lstStyle/>
          <a:p>
            <a:pPr algn="l">
              <a:lnSpc>
                <a:spcPct val="85000"/>
              </a:lnSpc>
            </a:pPr>
            <a:r>
              <a:rPr lang="en-US" sz="6600" dirty="0">
                <a:solidFill>
                  <a:schemeClr val="bg1">
                    <a:lumMod val="75000"/>
                  </a:schemeClr>
                </a:solidFill>
                <a:sym typeface="Webdings" panose="05030102010509060703" pitchFamily="18" charset="2"/>
              </a:rPr>
              <a:t></a:t>
            </a:r>
            <a:endParaRPr lang="en-US" sz="6600" dirty="0">
              <a:solidFill>
                <a:schemeClr val="bg1">
                  <a:lumMod val="75000"/>
                </a:schemeClr>
              </a:solidFill>
            </a:endParaRPr>
          </a:p>
        </p:txBody>
      </p:sp>
      <p:sp>
        <p:nvSpPr>
          <p:cNvPr id="2" name="Slide Number Placeholder 1">
            <a:extLst>
              <a:ext uri="{FF2B5EF4-FFF2-40B4-BE49-F238E27FC236}">
                <a16:creationId xmlns:a16="http://schemas.microsoft.com/office/drawing/2014/main" id="{5A246DD3-D6C3-4914-8E87-5DA06C7256DC}"/>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075813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95825" y="1190625"/>
            <a:ext cx="3697604" cy="5165726"/>
          </a:xfrm>
        </p:spPr>
        <p:txBody>
          <a:bodyPr anchor="ctr"/>
          <a:lstStyle>
            <a:lvl1pPr marL="0" indent="0">
              <a:spcBef>
                <a:spcPts val="3000"/>
              </a:spcBef>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365760" indent="0">
              <a:spcBef>
                <a:spcPts val="300"/>
              </a:spcBef>
              <a:buNone/>
              <a:defRPr sz="1600" i="1"/>
            </a:lvl2pPr>
            <a:lvl3pPr marL="365760" indent="0">
              <a:spcBef>
                <a:spcPts val="400"/>
              </a:spcBef>
              <a:buFontTx/>
              <a:buNone/>
              <a:defRPr sz="1400" b="1">
                <a:solidFill>
                  <a:schemeClr val="tx1"/>
                </a:solidFill>
              </a:defRPr>
            </a:lvl3pPr>
            <a:lvl4pPr marL="914400" indent="-274320">
              <a:spcBef>
                <a:spcPts val="1200"/>
              </a:spcBef>
              <a:buClr>
                <a:schemeClr val="accent6"/>
              </a:buClr>
              <a:buSzPct val="90000"/>
              <a:buFont typeface="Wingdings" panose="05000000000000000000" pitchFamily="2" charset="2"/>
              <a:buChar char=""/>
              <a:defRPr sz="1300" i="1">
                <a:solidFill>
                  <a:schemeClr val="accent1"/>
                </a:solidFill>
              </a:defRPr>
            </a:lvl4pPr>
            <a:lvl5pPr marL="914400" indent="-274320">
              <a:spcBef>
                <a:spcPts val="200"/>
              </a:spcBef>
              <a:buClr>
                <a:schemeClr val="accent2"/>
              </a:buClr>
              <a:buSzPct val="120000"/>
              <a:buFont typeface="Wingdings" panose="05000000000000000000" pitchFamily="2" charset="2"/>
              <a:buChar char=""/>
              <a:defRPr sz="1300" b="0" i="0" spc="50" baseline="0">
                <a:solidFill>
                  <a:schemeClr val="accent3">
                    <a:lumMod val="75000"/>
                    <a:lumOff val="25000"/>
                  </a:schemeClr>
                </a:solidFill>
              </a:defRPr>
            </a:lvl5pPr>
          </a:lstStyle>
          <a:p>
            <a:pPr lvl="0"/>
            <a:r>
              <a:rPr lang="en-US" dirty="0"/>
              <a:t>Presenter Name</a:t>
            </a:r>
          </a:p>
          <a:p>
            <a:pPr lvl="1"/>
            <a:r>
              <a:rPr lang="en-US" dirty="0"/>
              <a:t>Position</a:t>
            </a:r>
          </a:p>
          <a:p>
            <a:pPr lvl="2"/>
            <a:r>
              <a:rPr lang="en-US" dirty="0"/>
              <a:t>Organization</a:t>
            </a:r>
          </a:p>
          <a:p>
            <a:pPr lvl="3"/>
            <a:r>
              <a:rPr lang="en-US" dirty="0"/>
              <a:t>Email</a:t>
            </a:r>
          </a:p>
          <a:p>
            <a:pPr lvl="4"/>
            <a:r>
              <a:rPr lang="en-US" dirty="0"/>
              <a:t>Phone</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8" name="TextBox 7">
            <a:extLst>
              <a:ext uri="{FF2B5EF4-FFF2-40B4-BE49-F238E27FC236}">
                <a16:creationId xmlns:a16="http://schemas.microsoft.com/office/drawing/2014/main" id="{5E098955-8651-419E-86A8-56788A65E260}"/>
              </a:ext>
            </a:extLst>
          </p:cNvPr>
          <p:cNvSpPr txBox="1"/>
          <p:nvPr userDrawn="1"/>
        </p:nvSpPr>
        <p:spPr>
          <a:xfrm>
            <a:off x="628650" y="365126"/>
            <a:ext cx="7955280"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Contact Information:</a:t>
            </a:r>
            <a:endParaRPr lang="en-US" dirty="0"/>
          </a:p>
        </p:txBody>
      </p:sp>
      <p:pic>
        <p:nvPicPr>
          <p:cNvPr id="6" name="Picture 5">
            <a:extLst>
              <a:ext uri="{FF2B5EF4-FFF2-40B4-BE49-F238E27FC236}">
                <a16:creationId xmlns:a16="http://schemas.microsoft.com/office/drawing/2014/main" id="{184F4F1A-CF95-4957-953C-C908BBDF284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6285" y="2543613"/>
            <a:ext cx="2974602" cy="1389773"/>
          </a:xfrm>
          <a:prstGeom prst="rect">
            <a:avLst/>
          </a:prstGeom>
        </p:spPr>
      </p:pic>
    </p:spTree>
    <p:extLst>
      <p:ext uri="{BB962C8B-B14F-4D97-AF65-F5344CB8AC3E}">
        <p14:creationId xmlns:p14="http://schemas.microsoft.com/office/powerpoint/2010/main" val="395652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115955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E19837-98EC-4FB4-8EB6-9858802534A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1469" y="2270681"/>
            <a:ext cx="7180494" cy="1590924"/>
          </a:xfrm>
          <a:prstGeom prst="rect">
            <a:avLst/>
          </a:prstGeom>
        </p:spPr>
      </p:pic>
      <p:sp>
        <p:nvSpPr>
          <p:cNvPr id="2" name="Slide Number Placeholder 1">
            <a:extLst>
              <a:ext uri="{FF2B5EF4-FFF2-40B4-BE49-F238E27FC236}">
                <a16:creationId xmlns:a16="http://schemas.microsoft.com/office/drawing/2014/main" id="{A3F84F2E-6236-45E4-BF4A-77147E579450}"/>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351136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8D146980-D8A2-4012-978A-9289360E76CE}"/>
              </a:ext>
            </a:extLst>
          </p:cNvPr>
          <p:cNvCxnSpPr>
            <a:cxnSpLocks/>
          </p:cNvCxnSpPr>
          <p:nvPr userDrawn="1"/>
        </p:nvCxnSpPr>
        <p:spPr>
          <a:xfrm>
            <a:off x="4568467" y="5377715"/>
            <a:ext cx="4572000" cy="0"/>
          </a:xfrm>
          <a:prstGeom prst="line">
            <a:avLst/>
          </a:prstGeom>
          <a:ln w="762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33" name="Rectangle 32"/>
          <p:cNvSpPr/>
          <p:nvPr userDrawn="1"/>
        </p:nvSpPr>
        <p:spPr>
          <a:xfrm>
            <a:off x="0" y="3981452"/>
            <a:ext cx="4429402" cy="295275"/>
          </a:xfrm>
          <a:prstGeom prst="rect">
            <a:avLst/>
          </a:prstGeom>
          <a:gradFill flip="none" rotWithShape="1">
            <a:gsLst>
              <a:gs pos="0">
                <a:schemeClr val="accent2">
                  <a:lumMod val="67000"/>
                </a:schemeClr>
              </a:gs>
              <a:gs pos="100000">
                <a:schemeClr val="accent2">
                  <a:lumMod val="97000"/>
                  <a:lumOff val="3000"/>
                </a:schemeClr>
              </a:gs>
            </a:gsLst>
            <a:lin ang="1620000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Rectangle 33"/>
          <p:cNvSpPr/>
          <p:nvPr userDrawn="1"/>
        </p:nvSpPr>
        <p:spPr>
          <a:xfrm>
            <a:off x="0" y="5513221"/>
            <a:ext cx="4429402" cy="295275"/>
          </a:xfrm>
          <a:prstGeom prst="rect">
            <a:avLst/>
          </a:prstGeom>
          <a:gradFill flip="none" rotWithShape="1">
            <a:gsLst>
              <a:gs pos="0">
                <a:schemeClr val="accent1">
                  <a:lumMod val="67000"/>
                </a:schemeClr>
              </a:gs>
              <a:gs pos="100000">
                <a:schemeClr val="accent1">
                  <a:lumMod val="97000"/>
                  <a:lumOff val="3000"/>
                </a:schemeClr>
              </a:gs>
            </a:gsLst>
            <a:lin ang="1620000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TextBox 13"/>
          <p:cNvSpPr txBox="1"/>
          <p:nvPr userDrawn="1"/>
        </p:nvSpPr>
        <p:spPr>
          <a:xfrm>
            <a:off x="4695825" y="1480004"/>
            <a:ext cx="4297680" cy="5191126"/>
          </a:xfrm>
          <a:prstGeom prst="rect">
            <a:avLst/>
          </a:prstGeom>
          <a:noFill/>
        </p:spPr>
        <p:txBody>
          <a:bodyPr wrap="square" rtlCol="0">
            <a:noAutofit/>
          </a:bodyPr>
          <a:lstStyle/>
          <a:p>
            <a:pPr marL="0" indent="0">
              <a:spcAft>
                <a:spcPts val="0"/>
              </a:spcAft>
              <a:buFont typeface="Arial" panose="020B0604020202020204" pitchFamily="34" charset="0"/>
              <a:buNone/>
            </a:pPr>
            <a:r>
              <a:rPr lang="en-US" sz="2000" b="1" dirty="0">
                <a:solidFill>
                  <a:schemeClr val="accent1"/>
                </a:solidFill>
                <a:latin typeface="Arial" panose="020B0604020202020204" pitchFamily="34" charset="0"/>
                <a:cs typeface="Arial" panose="020B0604020202020204" pitchFamily="34" charset="0"/>
              </a:rPr>
              <a:t>Beyond</a:t>
            </a:r>
            <a:r>
              <a:rPr lang="en-US" sz="2000" b="1" baseline="0" dirty="0">
                <a:solidFill>
                  <a:schemeClr val="accent1"/>
                </a:solidFill>
                <a:latin typeface="Arial" panose="020B0604020202020204" pitchFamily="34" charset="0"/>
                <a:cs typeface="Arial" panose="020B0604020202020204" pitchFamily="34" charset="0"/>
              </a:rPr>
              <a:t> the </a:t>
            </a:r>
            <a:r>
              <a:rPr lang="en-US" sz="2000" b="1" baseline="0">
                <a:solidFill>
                  <a:schemeClr val="accent1"/>
                </a:solidFill>
                <a:latin typeface="Arial" panose="020B0604020202020204" pitchFamily="34" charset="0"/>
                <a:cs typeface="Arial" panose="020B0604020202020204" pitchFamily="34" charset="0"/>
              </a:rPr>
              <a:t>standard offerings,</a:t>
            </a:r>
          </a:p>
          <a:p>
            <a:pPr marL="0" indent="0">
              <a:spcAft>
                <a:spcPts val="1000"/>
              </a:spcAft>
              <a:buFont typeface="Arial" panose="020B0604020202020204" pitchFamily="34" charset="0"/>
              <a:buNone/>
            </a:pPr>
            <a:r>
              <a:rPr lang="en-US" sz="1150" b="0" baseline="0">
                <a:latin typeface="Arial" panose="020B0604020202020204" pitchFamily="34" charset="0"/>
                <a:cs typeface="Arial" panose="020B0604020202020204" pitchFamily="34" charset="0"/>
              </a:rPr>
              <a:t>t</a:t>
            </a:r>
            <a:r>
              <a:rPr lang="en-US" sz="1150" b="0">
                <a:latin typeface="Arial" panose="020B0604020202020204" pitchFamily="34" charset="0"/>
                <a:cs typeface="Arial" panose="020B0604020202020204" pitchFamily="34" charset="0"/>
              </a:rPr>
              <a:t>his</a:t>
            </a:r>
            <a:r>
              <a:rPr lang="en-US" sz="1150" b="0" baseline="0">
                <a:latin typeface="Arial" panose="020B0604020202020204" pitchFamily="34" charset="0"/>
                <a:cs typeface="Arial" panose="020B0604020202020204" pitchFamily="34" charset="0"/>
              </a:rPr>
              <a:t> </a:t>
            </a:r>
            <a:r>
              <a:rPr lang="en-US" sz="1150" b="0" baseline="0" dirty="0">
                <a:latin typeface="Arial" panose="020B0604020202020204" pitchFamily="34" charset="0"/>
                <a:cs typeface="Arial" panose="020B0604020202020204" pitchFamily="34" charset="0"/>
              </a:rPr>
              <a:t>template contains a set of custom slides built to help you prepare your presentation.  Included are:</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Your Moderator</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3 </a:t>
            </a:r>
            <a:r>
              <a:rPr lang="en-US" sz="1100" b="0" baseline="0" dirty="0">
                <a:latin typeface="Arial" panose="020B0604020202020204" pitchFamily="34" charset="0"/>
                <a:cs typeface="Arial" panose="020B0604020202020204" pitchFamily="34" charset="0"/>
              </a:rPr>
              <a:t>Speaker </a:t>
            </a:r>
            <a:r>
              <a:rPr lang="en-US" sz="1100" b="0" baseline="0">
                <a:latin typeface="Arial" panose="020B0604020202020204" pitchFamily="34" charset="0"/>
                <a:cs typeface="Arial" panose="020B0604020202020204" pitchFamily="34" charset="0"/>
              </a:rPr>
              <a:t>Slide choices</a:t>
            </a:r>
            <a:endParaRPr lang="en-US" sz="1100" b="0" baseline="0" dirty="0">
              <a:latin typeface="Arial" panose="020B0604020202020204" pitchFamily="34" charset="0"/>
              <a:cs typeface="Arial" panose="020B0604020202020204" pitchFamily="34" charset="0"/>
            </a:endParaRP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Where Are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  </a:t>
            </a:r>
            <a:r>
              <a:rPr lang="en-US" sz="1000"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Today’s Objectives</a:t>
            </a:r>
            <a:endParaRPr lang="en-US" sz="1100" b="0" baseline="0" dirty="0">
              <a:latin typeface="Arial" panose="020B0604020202020204" pitchFamily="34" charset="0"/>
              <a:cs typeface="Arial" panose="020B0604020202020204" pitchFamily="34" charset="0"/>
            </a:endParaRP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Series Set</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Quote</a:t>
            </a:r>
          </a:p>
          <a:p>
            <a:pPr marL="0" indent="0">
              <a:spcBef>
                <a:spcPts val="3000"/>
              </a:spcBef>
              <a:spcAft>
                <a:spcPts val="0"/>
              </a:spcAft>
              <a:buFont typeface="Arial" panose="020B0604020202020204" pitchFamily="34" charset="0"/>
              <a:buNone/>
            </a:pPr>
            <a:r>
              <a:rPr lang="en-US" sz="1500" b="1" baseline="0">
                <a:solidFill>
                  <a:schemeClr val="accent1"/>
                </a:solidFill>
                <a:latin typeface="Arial" panose="020B0604020202020204" pitchFamily="34" charset="0"/>
                <a:cs typeface="Arial" panose="020B0604020202020204" pitchFamily="34" charset="0"/>
              </a:rPr>
              <a:t>Resources &amp; Name / Occupation / Org boxes:</a:t>
            </a:r>
            <a:endParaRPr lang="en-US" sz="1500" b="1" baseline="0" dirty="0">
              <a:solidFill>
                <a:schemeClr val="accent1"/>
              </a:solidFill>
              <a:latin typeface="Arial" panose="020B0604020202020204" pitchFamily="34" charset="0"/>
              <a:cs typeface="Arial" panose="020B0604020202020204" pitchFamily="34" charset="0"/>
            </a:endParaRPr>
          </a:p>
          <a:p>
            <a:pPr marL="0" indent="0">
              <a:spcBef>
                <a:spcPts val="400"/>
              </a:spcBef>
              <a:spcAft>
                <a:spcPts val="800"/>
              </a:spcAft>
              <a:buFont typeface="Arial" panose="020B0604020202020204" pitchFamily="34" charset="0"/>
              <a:buNone/>
            </a:pPr>
            <a:r>
              <a:rPr lang="en-US" sz="1050" baseline="0">
                <a:latin typeface="Arial" panose="020B0604020202020204" pitchFamily="34" charset="0"/>
                <a:cs typeface="Arial" panose="020B0604020202020204" pitchFamily="34" charset="0"/>
              </a:rPr>
              <a:t>This </a:t>
            </a:r>
            <a:r>
              <a:rPr lang="en-US" sz="1050" baseline="0" dirty="0">
                <a:latin typeface="Arial" panose="020B0604020202020204" pitchFamily="34" charset="0"/>
                <a:cs typeface="Arial" panose="020B0604020202020204" pitchFamily="34" charset="0"/>
              </a:rPr>
              <a:t>works like a multi-level bulleted list</a:t>
            </a:r>
            <a:r>
              <a:rPr lang="en-US" sz="1050" baseline="0">
                <a:latin typeface="Arial" panose="020B0604020202020204" pitchFamily="34" charset="0"/>
                <a:cs typeface="Arial" panose="020B0604020202020204" pitchFamily="34" charset="0"/>
              </a:rPr>
              <a:t>.  Use </a:t>
            </a:r>
            <a:r>
              <a:rPr lang="en-US" sz="1050" baseline="0" dirty="0">
                <a:latin typeface="Arial" panose="020B0604020202020204" pitchFamily="34" charset="0"/>
                <a:cs typeface="Arial" panose="020B0604020202020204" pitchFamily="34" charset="0"/>
              </a:rPr>
              <a:t>the list level buttons on your “Home” tab to</a:t>
            </a:r>
            <a:br>
              <a:rPr lang="en-US" sz="1050" baseline="0">
                <a:latin typeface="Arial" panose="020B0604020202020204" pitchFamily="34" charset="0"/>
                <a:cs typeface="Arial" panose="020B0604020202020204" pitchFamily="34" charset="0"/>
              </a:rPr>
            </a:br>
            <a:r>
              <a:rPr lang="en-US" sz="1050" baseline="0">
                <a:latin typeface="Arial" panose="020B0604020202020204" pitchFamily="34" charset="0"/>
                <a:cs typeface="Arial" panose="020B0604020202020204" pitchFamily="34" charset="0"/>
              </a:rPr>
              <a:t>change formatting levels.</a:t>
            </a:r>
            <a:endParaRPr lang="en-US" sz="1050" baseline="0" dirty="0">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endParaRPr lang="en-US" sz="1050" dirty="0">
              <a:latin typeface="Arial" panose="020B0604020202020204" pitchFamily="34" charset="0"/>
              <a:cs typeface="Arial" panose="020B0604020202020204" pitchFamily="34" charset="0"/>
            </a:endParaRPr>
          </a:p>
        </p:txBody>
      </p:sp>
      <p:grpSp>
        <p:nvGrpSpPr>
          <p:cNvPr id="18" name="Group 17"/>
          <p:cNvGrpSpPr/>
          <p:nvPr userDrawn="1"/>
        </p:nvGrpSpPr>
        <p:grpSpPr>
          <a:xfrm>
            <a:off x="7084799" y="4562930"/>
            <a:ext cx="1734243" cy="644333"/>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28" name="Rectangle 27"/>
          <p:cNvSpPr/>
          <p:nvPr userDrawn="1"/>
        </p:nvSpPr>
        <p:spPr>
          <a:xfrm>
            <a:off x="5040000" y="1"/>
            <a:ext cx="278130" cy="137638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p:cNvSpPr/>
          <p:nvPr userDrawn="1"/>
        </p:nvSpPr>
        <p:spPr>
          <a:xfrm>
            <a:off x="4429402" y="1376381"/>
            <a:ext cx="278130" cy="54816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p:cNvSpPr txBox="1"/>
          <p:nvPr userDrawn="1"/>
        </p:nvSpPr>
        <p:spPr>
          <a:xfrm>
            <a:off x="91736" y="1480004"/>
            <a:ext cx="4337666" cy="5352299"/>
          </a:xfrm>
          <a:prstGeom prst="rect">
            <a:avLst/>
          </a:prstGeom>
          <a:noFill/>
        </p:spPr>
        <p:txBody>
          <a:bodyPr wrap="square" rtlCol="0">
            <a:noAutofit/>
          </a:bodyPr>
          <a:lstStyle/>
          <a:p>
            <a:pPr>
              <a:spcAft>
                <a:spcPts val="300"/>
              </a:spcAft>
            </a:pPr>
            <a:r>
              <a:rPr lang="en-US" sz="2000" b="1" dirty="0">
                <a:solidFill>
                  <a:schemeClr val="accent1"/>
                </a:solidFill>
                <a:latin typeface="Arial" panose="020B0604020202020204" pitchFamily="34" charset="0"/>
                <a:cs typeface="Arial" panose="020B0604020202020204" pitchFamily="34" charset="0"/>
              </a:rPr>
              <a:t>How to use</a:t>
            </a:r>
            <a:r>
              <a:rPr lang="en-US" sz="2000" b="1" baseline="0" dirty="0">
                <a:solidFill>
                  <a:schemeClr val="accent1"/>
                </a:solidFill>
                <a:latin typeface="Arial" panose="020B0604020202020204" pitchFamily="34" charset="0"/>
                <a:cs typeface="Arial" panose="020B0604020202020204" pitchFamily="34" charset="0"/>
              </a:rPr>
              <a:t> this template:</a:t>
            </a:r>
          </a:p>
          <a:p>
            <a:pPr marL="171450" indent="-171450">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t>
            </a:r>
            <a:r>
              <a:rPr lang="en-US" sz="1050" b="0" baseline="0">
                <a:latin typeface="Arial" panose="020B0604020202020204" pitchFamily="34" charset="0"/>
                <a:cs typeface="Arial" panose="020B0604020202020204" pitchFamily="34" charset="0"/>
              </a:rPr>
              <a:t>available.</a:t>
            </a:r>
          </a:p>
          <a:p>
            <a:pPr marL="171450" indent="-171450">
              <a:spcBef>
                <a:spcPts val="600"/>
              </a:spcBef>
              <a:buFont typeface="Arial" panose="020B0604020202020204" pitchFamily="34" charset="0"/>
              <a:buChar char="•"/>
            </a:pPr>
            <a:r>
              <a:rPr lang="en-US" sz="1050" b="0" baseline="0">
                <a:latin typeface="Arial" panose="020B0604020202020204" pitchFamily="34" charset="0"/>
                <a:cs typeface="Arial" panose="020B0604020202020204" pitchFamily="34" charset="0"/>
              </a:rPr>
              <a:t>Select </a:t>
            </a:r>
            <a:r>
              <a:rPr lang="en-US" sz="1050" b="0" baseline="0" dirty="0">
                <a:latin typeface="Arial" panose="020B0604020202020204" pitchFamily="34" charset="0"/>
                <a:cs typeface="Arial" panose="020B0604020202020204" pitchFamily="34" charset="0"/>
              </a:rPr>
              <a:t>the layout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need from the list.</a:t>
            </a:r>
          </a:p>
          <a:p>
            <a:pPr marL="171450" indent="-171450">
              <a:spcBef>
                <a:spcPts val="600"/>
              </a:spcBef>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Likewise, to </a:t>
            </a:r>
            <a:r>
              <a:rPr lang="en-US" sz="1050" b="0" i="1" baseline="0" dirty="0">
                <a:latin typeface="Arial" panose="020B0604020202020204" pitchFamily="34" charset="0"/>
                <a:cs typeface="Arial" panose="020B0604020202020204" pitchFamily="34" charset="0"/>
              </a:rPr>
              <a:t>change</a:t>
            </a:r>
            <a:r>
              <a:rPr lang="en-US" sz="1050" b="0" baseline="0" dirty="0">
                <a:latin typeface="Arial" panose="020B0604020202020204" pitchFamily="34" charset="0"/>
                <a:cs typeface="Arial" panose="020B0604020202020204" pitchFamily="34" charset="0"/>
              </a:rPr>
              <a:t>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template master </a:t>
            </a:r>
            <a:r>
              <a:rPr lang="en-US" sz="1050" b="0" baseline="0">
                <a:latin typeface="Arial" panose="020B0604020202020204" pitchFamily="34" charset="0"/>
                <a:cs typeface="Arial" panose="020B0604020202020204" pitchFamily="34" charset="0"/>
              </a:rPr>
              <a:t>of an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existing slide, click the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a:t>
            </a:r>
            <a:r>
              <a:rPr lang="en-US" sz="1050" b="0" baseline="0" dirty="0">
                <a:latin typeface="Arial" panose="020B0604020202020204" pitchFamily="34" charset="0"/>
                <a:cs typeface="Arial" panose="020B0604020202020204" pitchFamily="34" charset="0"/>
              </a:rPr>
              <a:t>Layout” </a:t>
            </a:r>
            <a:r>
              <a:rPr lang="en-US" sz="1050" b="0" baseline="0">
                <a:latin typeface="Arial" panose="020B0604020202020204" pitchFamily="34" charset="0"/>
                <a:cs typeface="Arial" panose="020B0604020202020204" pitchFamily="34" charset="0"/>
              </a:rPr>
              <a:t>button right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next </a:t>
            </a:r>
            <a:r>
              <a:rPr lang="en-US" sz="1050" b="0" baseline="0" dirty="0">
                <a:latin typeface="Arial" panose="020B0604020202020204" pitchFamily="34" charset="0"/>
                <a:cs typeface="Arial" panose="020B0604020202020204" pitchFamily="34" charset="0"/>
              </a:rPr>
              <a:t>to </a:t>
            </a:r>
            <a:r>
              <a:rPr lang="en-US" sz="1050" b="0" baseline="0">
                <a:latin typeface="Arial" panose="020B0604020202020204" pitchFamily="34" charset="0"/>
                <a:cs typeface="Arial" panose="020B0604020202020204" pitchFamily="34" charset="0"/>
              </a:rPr>
              <a:t>the “</a:t>
            </a:r>
            <a:r>
              <a:rPr lang="en-US" sz="1050" b="0" baseline="0" dirty="0">
                <a:latin typeface="Arial" panose="020B0604020202020204" pitchFamily="34" charset="0"/>
                <a:cs typeface="Arial" panose="020B0604020202020204" pitchFamily="34" charset="0"/>
              </a:rPr>
              <a:t>New Slide” button.</a:t>
            </a:r>
          </a:p>
          <a:p>
            <a:pPr marL="0" marR="0" lvl="0" indent="0" algn="l" defTabSz="457200" rtl="0" eaLnBrk="1" fontAlgn="auto" latinLnBrk="0" hangingPunct="1">
              <a:lnSpc>
                <a:spcPct val="100000"/>
              </a:lnSpc>
              <a:spcBef>
                <a:spcPts val="1200"/>
              </a:spcBef>
              <a:spcAft>
                <a:spcPts val="30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General Template Notes:</a:t>
            </a:r>
          </a:p>
          <a:p>
            <a:pPr marL="91440" lvl="0" indent="0">
              <a:spcAft>
                <a:spcPts val="600"/>
              </a:spcAft>
              <a:buFont typeface="Arial" panose="020B0604020202020204" pitchFamily="34" charset="0"/>
              <a:buNone/>
            </a:pPr>
            <a:r>
              <a:rPr lang="en-US" sz="1800" b="0" u="none" spc="60" baseline="0">
                <a:solidFill>
                  <a:schemeClr val="accent5">
                    <a:lumMod val="20000"/>
                    <a:lumOff val="80000"/>
                  </a:schemeClr>
                </a:solidFill>
                <a:effectLst>
                  <a:outerShdw blurRad="76200" dist="38100" dir="8100000" algn="tr" rotWithShape="0">
                    <a:prstClr val="black">
                      <a:alpha val="60000"/>
                    </a:prstClr>
                  </a:outerShdw>
                </a:effectLst>
                <a:latin typeface="+mj-lt"/>
                <a:cs typeface="Arial" panose="020B0604020202020204" pitchFamily="34" charset="0"/>
                <a:sym typeface="Wingdings" panose="05000000000000000000" pitchFamily="2" charset="2"/>
              </a:rPr>
              <a:t></a:t>
            </a:r>
            <a:r>
              <a:rPr lang="en-US" sz="1800" b="1" u="none" spc="60" baseline="0">
                <a:solidFill>
                  <a:schemeClr val="bg1"/>
                </a:solidFill>
                <a:effectLst>
                  <a:outerShdw blurRad="76200" dist="38100" dir="8100000" algn="tr" rotWithShape="0">
                    <a:prstClr val="black">
                      <a:alpha val="60000"/>
                    </a:prstClr>
                  </a:outerShdw>
                </a:effectLst>
                <a:latin typeface="+mj-lt"/>
                <a:cs typeface="Arial" panose="020B0604020202020204" pitchFamily="34" charset="0"/>
              </a:rPr>
              <a:t> </a:t>
            </a:r>
            <a:r>
              <a:rPr lang="en-US" sz="1800" b="1" u="sng" spc="60" baseline="0">
                <a:solidFill>
                  <a:schemeClr val="bg1"/>
                </a:solidFill>
                <a:effectLst>
                  <a:outerShdw blurRad="76200" dist="38100" dir="8100000" algn="tr" rotWithShape="0">
                    <a:prstClr val="black">
                      <a:alpha val="60000"/>
                    </a:prstClr>
                  </a:outerShdw>
                </a:effectLst>
                <a:latin typeface="+mj-lt"/>
                <a:cs typeface="Arial" panose="020B0604020202020204" pitchFamily="34" charset="0"/>
              </a:rPr>
              <a:t>DO </a:t>
            </a:r>
            <a:r>
              <a:rPr lang="en-US" sz="1800" b="1" u="sng" spc="60" baseline="0" dirty="0">
                <a:solidFill>
                  <a:schemeClr val="bg1"/>
                </a:solidFill>
                <a:effectLst>
                  <a:outerShdw blurRad="76200" dist="38100" dir="8100000" algn="tr" rotWithShape="0">
                    <a:prstClr val="black">
                      <a:alpha val="60000"/>
                    </a:prstClr>
                  </a:outerShdw>
                </a:effectLst>
                <a:latin typeface="+mj-lt"/>
                <a:cs typeface="Arial" panose="020B0604020202020204" pitchFamily="34" charset="0"/>
              </a:rPr>
              <a:t>NOT</a:t>
            </a:r>
            <a:r>
              <a:rPr lang="en-US" sz="1800" b="1" u="none" spc="60" baseline="0" dirty="0">
                <a:solidFill>
                  <a:schemeClr val="bg1"/>
                </a:solidFill>
                <a:effectLst>
                  <a:outerShdw blurRad="76200" dist="38100" dir="8100000" algn="tr" rotWithShape="0">
                    <a:prstClr val="black">
                      <a:alpha val="60000"/>
                    </a:prstClr>
                  </a:outerShdw>
                </a:effectLst>
                <a:latin typeface="+mj-lt"/>
                <a:cs typeface="Arial" panose="020B0604020202020204" pitchFamily="34" charset="0"/>
              </a:rPr>
              <a:t>:</a:t>
            </a:r>
          </a:p>
          <a:p>
            <a:pPr marL="457200" marR="0" lvl="1" indent="-171450" algn="l" defTabSz="457200" rtl="0" eaLnBrk="1" fontAlgn="auto" latinLnBrk="0" hangingPunct="1">
              <a:lnSpc>
                <a:spcPct val="100000"/>
              </a:lnSpc>
              <a:spcBef>
                <a:spcPts val="0"/>
              </a:spcBef>
              <a:spcAft>
                <a:spcPts val="600"/>
              </a:spcAft>
              <a:buClr>
                <a:schemeClr val="accent2"/>
              </a:buClr>
              <a:buSzTx/>
              <a:buFont typeface="Wingdings" panose="05000000000000000000" pitchFamily="2" charset="2"/>
              <a:buChar char="ý"/>
              <a:tabLst/>
              <a:defRPr/>
            </a:pPr>
            <a:r>
              <a:rPr lang="en-US" sz="1050" b="1" baseline="0" dirty="0">
                <a:latin typeface="Arial" panose="020B0604020202020204" pitchFamily="34" charset="0"/>
                <a:cs typeface="Arial" panose="020B0604020202020204" pitchFamily="34" charset="0"/>
              </a:rPr>
              <a:t>Space out your bullets using the “enter” key</a:t>
            </a:r>
            <a:r>
              <a:rPr lang="en-US" sz="1050" b="0" baseline="0">
                <a:latin typeface="Arial" panose="020B0604020202020204" pitchFamily="34" charset="0"/>
                <a:cs typeface="Arial" panose="020B0604020202020204" pitchFamily="34" charset="0"/>
              </a:rPr>
              <a:t>.  Please note if a spacing adjustment is required.</a:t>
            </a:r>
            <a:endParaRPr lang="en-US" sz="1050" b="0" dirty="0">
              <a:latin typeface="Arial" panose="020B0604020202020204" pitchFamily="34" charset="0"/>
              <a:cs typeface="Arial" panose="020B0604020202020204" pitchFamily="34" charset="0"/>
            </a:endParaRPr>
          </a:p>
          <a:p>
            <a:pPr marL="457200" lvl="1" indent="-171450">
              <a:spcAft>
                <a:spcPts val="600"/>
              </a:spcAft>
              <a:buClr>
                <a:schemeClr val="accent2"/>
              </a:buClr>
              <a:buFont typeface="Wingdings" panose="05000000000000000000" pitchFamily="2" charset="2"/>
              <a:buChar char="ý"/>
            </a:pPr>
            <a:r>
              <a:rPr lang="en-US" sz="1050" b="1" baseline="0" dirty="0">
                <a:latin typeface="Arial" panose="020B0604020202020204" pitchFamily="34" charset="0"/>
                <a:cs typeface="Arial" panose="020B0604020202020204" pitchFamily="34" charset="0"/>
              </a:rPr>
              <a:t>Type any titles in all uppercase or with caps lock on</a:t>
            </a:r>
            <a:r>
              <a:rPr lang="en-US" sz="1050" b="0" baseline="0" dirty="0">
                <a:latin typeface="Arial" panose="020B0604020202020204" pitchFamily="34" charset="0"/>
                <a:cs typeface="Arial" panose="020B0604020202020204" pitchFamily="34" charset="0"/>
              </a:rPr>
              <a:t>, as formatting is automatic. Type using standard title caps.</a:t>
            </a:r>
          </a:p>
          <a:p>
            <a:pPr marL="457200" lvl="1" indent="-171450">
              <a:spcAft>
                <a:spcPts val="600"/>
              </a:spcAft>
              <a:buClr>
                <a:schemeClr val="accent2"/>
              </a:buClr>
              <a:buFont typeface="Wingdings" panose="05000000000000000000" pitchFamily="2" charset="2"/>
              <a:buChar char="ý"/>
            </a:pPr>
            <a:r>
              <a:rPr lang="en-US" sz="1050" b="1" baseline="0" dirty="0">
                <a:latin typeface="Arial" panose="020B0604020202020204" pitchFamily="34" charset="0"/>
                <a:cs typeface="Arial" panose="020B0604020202020204" pitchFamily="34" charset="0"/>
              </a:rPr>
              <a:t>Change heading alignment </a:t>
            </a:r>
            <a:r>
              <a:rPr lang="en-US" sz="1050" b="1" baseline="0">
                <a:latin typeface="Arial" panose="020B0604020202020204" pitchFamily="34" charset="0"/>
                <a:cs typeface="Arial" panose="020B0604020202020204" pitchFamily="34" charset="0"/>
              </a:rPr>
              <a:t>or location for standard content slide material</a:t>
            </a:r>
            <a:r>
              <a:rPr lang="en-US" sz="1050" b="0" baseline="0">
                <a:latin typeface="Arial" panose="020B0604020202020204" pitchFamily="34" charset="0"/>
                <a:cs typeface="Arial" panose="020B0604020202020204" pitchFamily="34" charset="0"/>
              </a:rPr>
              <a:t>.</a:t>
            </a:r>
          </a:p>
          <a:p>
            <a:pPr marL="9144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b="0" u="none" kern="1200" spc="60" baseline="0">
                <a:solidFill>
                  <a:srgbClr val="92D050"/>
                </a:solidFill>
                <a:effectLst>
                  <a:outerShdw blurRad="76200" dist="38100" dir="8100000" algn="tr" rotWithShape="0">
                    <a:prstClr val="black">
                      <a:alpha val="60000"/>
                    </a:prstClr>
                  </a:outerShdw>
                </a:effectLst>
                <a:latin typeface="+mn-lt"/>
                <a:ea typeface="+mn-ea"/>
                <a:cs typeface="Arial" panose="020B0604020202020204" pitchFamily="34" charset="0"/>
                <a:sym typeface="Wingdings" panose="05000000000000000000" pitchFamily="2" charset="2"/>
              </a:rPr>
              <a:t></a:t>
            </a:r>
            <a:r>
              <a:rPr kumimoji="0" lang="en-US" sz="1800" b="1" i="0" u="none" strike="noStrike" kern="1200" cap="none" spc="60" normalizeH="0" baseline="0" noProof="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 </a:t>
            </a:r>
            <a:r>
              <a:rPr kumimoji="0" lang="en-US" sz="1800" b="1" i="0" u="sng" strike="noStrike" kern="1200" cap="none" spc="60" normalizeH="0" baseline="0" noProof="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DO</a:t>
            </a:r>
            <a:r>
              <a:rPr kumimoji="0" lang="en-US" sz="1800" b="1" i="0" u="none" strike="noStrike" kern="1200" cap="none" spc="60" normalizeH="0" baseline="0" noProof="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a:t>
            </a:r>
          </a:p>
          <a:p>
            <a:pPr marL="457200" marR="0" lvl="1" indent="-171450" algn="l" defTabSz="457200" rtl="0" eaLnBrk="1" fontAlgn="auto" latinLnBrk="0" hangingPunct="1">
              <a:lnSpc>
                <a:spcPct val="100000"/>
              </a:lnSpc>
              <a:spcBef>
                <a:spcPts val="0"/>
              </a:spcBef>
              <a:spcAft>
                <a:spcPts val="600"/>
              </a:spcAft>
              <a:buClr>
                <a:srgbClr val="72AF2F"/>
              </a:buClr>
              <a:buSzTx/>
              <a:buFont typeface="Wingdings" panose="05000000000000000000" pitchFamily="2" charset="2"/>
              <a:buChar char="þ"/>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Reference </a:t>
            </a: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graphics</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a:t>
            </a: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originated.</a:t>
            </a:r>
          </a:p>
          <a:p>
            <a:pPr marL="457200" marR="0" lvl="1"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that any graphics not referenced or in violation of </a:t>
            </a:r>
            <a:r>
              <a:rPr kumimoji="0" lang="en-US" sz="1050" b="1" i="0" u="none" strike="noStrike" kern="1200" cap="none" spc="0" normalizeH="0" baseline="0" noProof="0" dirty="0">
                <a:ln>
                  <a:noFill/>
                </a:ln>
                <a:solidFill>
                  <a:schemeClr val="accent4">
                    <a:lumMod val="25000"/>
                  </a:schemeClr>
                </a:solidFill>
                <a:effectLst/>
                <a:uLnTx/>
                <a:uFillTx/>
                <a:latin typeface="Arial" panose="020B0604020202020204" pitchFamily="34" charset="0"/>
                <a:ea typeface="+mn-ea"/>
                <a:cs typeface="Arial" panose="020B0604020202020204" pitchFamily="34" charset="0"/>
              </a:rPr>
              <a:t>US Copyright Law, Title 17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600"/>
              </a:spcBef>
              <a:buFont typeface="Arial" panose="020B0604020202020204" pitchFamily="34" charset="0"/>
              <a:buNone/>
            </a:pPr>
            <a:endParaRPr lang="en-US" sz="1100" b="0" baseline="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10" name="TextBox 9"/>
          <p:cNvSpPr txBox="1"/>
          <p:nvPr userDrawn="1"/>
        </p:nvSpPr>
        <p:spPr>
          <a:xfrm>
            <a:off x="5308798" y="88691"/>
            <a:ext cx="3245631" cy="1102812"/>
          </a:xfrm>
          <a:prstGeom prst="rect">
            <a:avLst/>
          </a:prstGeom>
          <a:noFill/>
        </p:spPr>
        <p:txBody>
          <a:bodyPr wrap="square" rtlCol="0" anchor="ctr">
            <a:noAutofit/>
          </a:bodyPr>
          <a:lstStyle/>
          <a:p>
            <a:pPr algn="l"/>
            <a:r>
              <a:rPr lang="en-US" sz="1400" i="1" kern="1200" dirty="0">
                <a:solidFill>
                  <a:schemeClr val="tx1">
                    <a:lumMod val="65000"/>
                    <a:lumOff val="35000"/>
                  </a:schemeClr>
                </a:solidFill>
                <a:latin typeface="Arial" panose="020B0604020202020204" pitchFamily="34" charset="0"/>
                <a:ea typeface="+mn-ea"/>
                <a:cs typeface="Arial" panose="020B0604020202020204" pitchFamily="34" charset="0"/>
              </a:rPr>
              <a:t>This slide contains information on how to use </a:t>
            </a:r>
            <a: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t>this template, and is hidden. </a:t>
            </a:r>
          </a:p>
          <a:p>
            <a:pPr algn="l">
              <a:spcBef>
                <a:spcPts val="300"/>
              </a:spcBef>
            </a:pPr>
            <a: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t>It is not a part of </a:t>
            </a:r>
            <a:b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br>
            <a: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t>the presentation.</a:t>
            </a:r>
            <a:endParaRPr lang="en-US" sz="1400" i="1" kern="1200" dirty="0">
              <a:solidFill>
                <a:schemeClr val="tx1">
                  <a:lumMod val="65000"/>
                  <a:lumOff val="35000"/>
                </a:schemeClr>
              </a:solidFill>
              <a:latin typeface="Arial" panose="020B0604020202020204" pitchFamily="34" charset="0"/>
              <a:ea typeface="+mn-ea"/>
              <a:cs typeface="Arial" panose="020B0604020202020204" pitchFamily="34" charset="0"/>
            </a:endParaRPr>
          </a:p>
        </p:txBody>
      </p:sp>
      <p:cxnSp>
        <p:nvCxnSpPr>
          <p:cNvPr id="9" name="Straight Connector 8"/>
          <p:cNvCxnSpPr/>
          <p:nvPr userDrawn="1"/>
        </p:nvCxnSpPr>
        <p:spPr>
          <a:xfrm>
            <a:off x="0" y="1376381"/>
            <a:ext cx="9144000" cy="0"/>
          </a:xfrm>
          <a:prstGeom prst="line">
            <a:avLst/>
          </a:prstGeom>
          <a:ln w="1016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userDrawn="1"/>
        </p:nvSpPr>
        <p:spPr>
          <a:xfrm>
            <a:off x="7084799" y="2286069"/>
            <a:ext cx="1619719" cy="1620538"/>
          </a:xfrm>
          <a:prstGeom prst="rect">
            <a:avLst/>
          </a:prstGeom>
          <a:noFill/>
        </p:spPr>
        <p:txBody>
          <a:bodyPr wrap="square" rtlCol="0">
            <a:noAutofit/>
          </a:bodyPr>
          <a:lstStyle/>
          <a:p>
            <a:pPr marL="0" marR="0" lvl="1" indent="-171450" algn="l" defTabSz="457200" rtl="0" eaLnBrk="1" fontAlgn="auto" latinLnBrk="0" hangingPunct="1">
              <a:lnSpc>
                <a:spcPct val="90000"/>
              </a:lnSpc>
              <a:spcBef>
                <a:spcPts val="0"/>
              </a:spcBef>
              <a:spcAft>
                <a:spcPts val="400"/>
              </a:spcAft>
              <a:buClrTx/>
              <a:buSzTx/>
              <a:buFont typeface="Arial" panose="020B0604020202020204" pitchFamily="34" charset="0"/>
              <a:buChar char="•"/>
              <a:tabLst/>
              <a:defRPr/>
            </a:pPr>
            <a:r>
              <a:rPr lang="en-US" sz="1100" b="0" baseline="0">
                <a:latin typeface="Arial" panose="020B0604020202020204" pitchFamily="34" charset="0"/>
                <a:cs typeface="Arial" panose="020B0604020202020204" pitchFamily="34" charset="0"/>
              </a:rPr>
              <a:t>Legal Language</a:t>
            </a:r>
            <a:endParaRPr lang="en-US" sz="1100" b="0" baseline="0"/>
          </a:p>
          <a:p>
            <a:pPr marL="0" lvl="1" indent="-171450">
              <a:lnSpc>
                <a:spcPct val="90000"/>
              </a:lnSpc>
              <a:spcAft>
                <a:spcPts val="400"/>
              </a:spcAft>
              <a:buFont typeface="Arial" panose="020B0604020202020204" pitchFamily="34" charset="0"/>
              <a:buChar char="•"/>
            </a:pPr>
            <a:r>
              <a:rPr lang="en-US" sz="1100" b="0" baseline="0"/>
              <a:t>Poll</a:t>
            </a:r>
          </a:p>
          <a:p>
            <a:pPr marL="0" lvl="1" indent="-171450">
              <a:lnSpc>
                <a:spcPct val="90000"/>
              </a:lnSpc>
              <a:spcAft>
                <a:spcPts val="400"/>
              </a:spcAft>
              <a:buFont typeface="Arial" panose="020B0604020202020204" pitchFamily="34" charset="0"/>
              <a:buChar char="•"/>
            </a:pPr>
            <a:r>
              <a:rPr lang="en-US" sz="1100" b="0" baseline="0"/>
              <a:t>Save the Date</a:t>
            </a:r>
          </a:p>
          <a:p>
            <a:pPr marL="0" lvl="1" indent="-171450">
              <a:lnSpc>
                <a:spcPct val="90000"/>
              </a:lnSpc>
              <a:spcAft>
                <a:spcPts val="400"/>
              </a:spcAft>
              <a:buFont typeface="Arial" panose="020B0604020202020204" pitchFamily="34" charset="0"/>
              <a:buChar char="•"/>
            </a:pPr>
            <a:r>
              <a:rPr lang="en-US" sz="1100" b="0" baseline="0"/>
              <a:t>Questions</a:t>
            </a:r>
            <a:endParaRPr lang="en-US" sz="1100" b="0" baseline="0" dirty="0"/>
          </a:p>
          <a:p>
            <a:pPr marL="0" lvl="1" indent="-171450">
              <a:lnSpc>
                <a:spcPct val="90000"/>
              </a:lnSpc>
              <a:spcAft>
                <a:spcPts val="400"/>
              </a:spcAft>
              <a:buFont typeface="Arial" panose="020B0604020202020204" pitchFamily="34" charset="0"/>
              <a:buChar char="•"/>
            </a:pPr>
            <a:r>
              <a:rPr lang="en-US" sz="1100" b="0" baseline="0" dirty="0"/>
              <a:t>Resources</a:t>
            </a:r>
          </a:p>
          <a:p>
            <a:pPr marL="0" lvl="1" indent="-171450">
              <a:lnSpc>
                <a:spcPct val="90000"/>
              </a:lnSpc>
              <a:spcAft>
                <a:spcPts val="400"/>
              </a:spcAft>
              <a:buFont typeface="Arial" panose="020B0604020202020204" pitchFamily="34" charset="0"/>
              <a:buChar char="•"/>
            </a:pPr>
            <a:r>
              <a:rPr lang="en-US" sz="1100" b="0" baseline="0" dirty="0"/>
              <a:t>Contact</a:t>
            </a:r>
          </a:p>
          <a:p>
            <a:pPr marL="0" lvl="1" indent="-171450">
              <a:lnSpc>
                <a:spcPct val="90000"/>
              </a:lnSpc>
              <a:spcAft>
                <a:spcPts val="400"/>
              </a:spcAft>
              <a:buFont typeface="Arial" panose="020B0604020202020204" pitchFamily="34" charset="0"/>
              <a:buChar char="•"/>
            </a:pPr>
            <a:r>
              <a:rPr lang="en-US" sz="1100" b="0" baseline="0" dirty="0"/>
              <a:t>Thank You</a:t>
            </a:r>
            <a:endParaRPr lang="en-US" sz="1100" b="0" dirty="0"/>
          </a:p>
        </p:txBody>
      </p:sp>
      <p:cxnSp>
        <p:nvCxnSpPr>
          <p:cNvPr id="3" name="Straight Connector 2"/>
          <p:cNvCxnSpPr/>
          <p:nvPr userDrawn="1"/>
        </p:nvCxnSpPr>
        <p:spPr>
          <a:xfrm>
            <a:off x="5040000" y="225258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040000" y="376653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40" name="Group 39">
            <a:extLst>
              <a:ext uri="{FF2B5EF4-FFF2-40B4-BE49-F238E27FC236}">
                <a16:creationId xmlns:a16="http://schemas.microsoft.com/office/drawing/2014/main" id="{54EBE4A4-93BC-4F5F-96D7-3EB1B9477815}"/>
              </a:ext>
            </a:extLst>
          </p:cNvPr>
          <p:cNvGrpSpPr/>
          <p:nvPr userDrawn="1"/>
        </p:nvGrpSpPr>
        <p:grpSpPr>
          <a:xfrm>
            <a:off x="5101094" y="5519741"/>
            <a:ext cx="3776420" cy="1204516"/>
            <a:chOff x="9823451" y="-913608"/>
            <a:chExt cx="3776420" cy="1204516"/>
          </a:xfrm>
        </p:grpSpPr>
        <p:sp>
          <p:nvSpPr>
            <p:cNvPr id="23" name="TextBox 22"/>
            <p:cNvSpPr txBox="1"/>
            <p:nvPr userDrawn="1"/>
          </p:nvSpPr>
          <p:spPr>
            <a:xfrm>
              <a:off x="11200962" y="-833368"/>
              <a:ext cx="2398909" cy="1044036"/>
            </a:xfrm>
            <a:prstGeom prst="rect">
              <a:avLst/>
            </a:prstGeom>
            <a:noFill/>
          </p:spPr>
          <p:txBody>
            <a:bodyPr wrap="square" rtlCol="0" anchor="ctr">
              <a:noAutofit/>
            </a:bodyPr>
            <a:lstStyle/>
            <a:p>
              <a:pPr algn="l">
                <a:lnSpc>
                  <a:spcPct val="90000"/>
                </a:lnSpc>
              </a:pPr>
              <a:r>
                <a:rPr lang="en-US" sz="1200" b="1" i="0" spc="40">
                  <a:solidFill>
                    <a:schemeClr val="tx1">
                      <a:lumMod val="85000"/>
                      <a:lumOff val="15000"/>
                    </a:schemeClr>
                  </a:solidFill>
                  <a:latin typeface="+mj-lt"/>
                </a:rPr>
                <a:t>Don’t delete </a:t>
              </a:r>
              <a:r>
                <a:rPr lang="en-US" sz="1200" b="1" i="0" spc="40" dirty="0">
                  <a:solidFill>
                    <a:schemeClr val="tx1">
                      <a:lumMod val="85000"/>
                      <a:lumOff val="15000"/>
                    </a:schemeClr>
                  </a:solidFill>
                  <a:latin typeface="+mj-lt"/>
                </a:rPr>
                <a:t>this slide until the presentation is final.</a:t>
              </a:r>
              <a:endParaRPr lang="en-US" sz="1200" b="1" i="0" spc="40" baseline="0" dirty="0">
                <a:solidFill>
                  <a:schemeClr val="tx1">
                    <a:lumMod val="85000"/>
                    <a:lumOff val="15000"/>
                  </a:schemeClr>
                </a:solidFill>
                <a:latin typeface="+mj-lt"/>
              </a:endParaRPr>
            </a:p>
            <a:p>
              <a:pPr algn="ctr">
                <a:lnSpc>
                  <a:spcPct val="90000"/>
                </a:lnSpc>
                <a:spcBef>
                  <a:spcPts val="600"/>
                </a:spcBef>
              </a:pPr>
              <a:r>
                <a:rPr lang="en-US" sz="1500" b="1" i="0" spc="40" baseline="0" dirty="0">
                  <a:solidFill>
                    <a:srgbClr val="9D1C30"/>
                  </a:solidFill>
                  <a:latin typeface="+mj-lt"/>
                </a:rPr>
                <a:t>Keep it </a:t>
              </a:r>
              <a:r>
                <a:rPr lang="en-US" sz="1500" b="1" i="0" spc="40" baseline="0">
                  <a:solidFill>
                    <a:srgbClr val="9D1C30"/>
                  </a:solidFill>
                  <a:latin typeface="+mj-lt"/>
                </a:rPr>
                <a:t>in the template</a:t>
              </a:r>
              <a:r>
                <a:rPr lang="en-US" sz="1500" b="1" i="0" spc="40" baseline="0" dirty="0">
                  <a:solidFill>
                    <a:srgbClr val="9D1C30"/>
                  </a:solidFill>
                  <a:latin typeface="+mj-lt"/>
                </a:rPr>
                <a:t>.</a:t>
              </a:r>
              <a:endParaRPr lang="en-US" sz="1500" b="1" i="0" spc="40" dirty="0">
                <a:solidFill>
                  <a:srgbClr val="9D1C30"/>
                </a:solidFill>
                <a:latin typeface="+mj-lt"/>
              </a:endParaRPr>
            </a:p>
          </p:txBody>
        </p:sp>
        <p:grpSp>
          <p:nvGrpSpPr>
            <p:cNvPr id="39" name="Group 38">
              <a:extLst>
                <a:ext uri="{FF2B5EF4-FFF2-40B4-BE49-F238E27FC236}">
                  <a16:creationId xmlns:a16="http://schemas.microsoft.com/office/drawing/2014/main" id="{C27DF8FF-D711-4A8A-8948-673270B8AE9D}"/>
                </a:ext>
              </a:extLst>
            </p:cNvPr>
            <p:cNvGrpSpPr/>
            <p:nvPr userDrawn="1"/>
          </p:nvGrpSpPr>
          <p:grpSpPr>
            <a:xfrm>
              <a:off x="9823451" y="-913608"/>
              <a:ext cx="1204516" cy="1204516"/>
              <a:chOff x="9823451" y="-913608"/>
              <a:chExt cx="1204516" cy="1204516"/>
            </a:xfrm>
          </p:grpSpPr>
          <p:grpSp>
            <p:nvGrpSpPr>
              <p:cNvPr id="24" name="Group 23"/>
              <p:cNvGrpSpPr/>
              <p:nvPr userDrawn="1"/>
            </p:nvGrpSpPr>
            <p:grpSpPr>
              <a:xfrm>
                <a:off x="9823451" y="-913608"/>
                <a:ext cx="1204516" cy="1204516"/>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9" name="TextBox 18"/>
              <p:cNvSpPr txBox="1"/>
              <p:nvPr userDrawn="1"/>
            </p:nvSpPr>
            <p:spPr>
              <a:xfrm>
                <a:off x="9929466" y="-730460"/>
                <a:ext cx="992486" cy="838221"/>
              </a:xfrm>
              <a:prstGeom prst="rect">
                <a:avLst/>
              </a:prstGeom>
              <a:noFill/>
              <a:effectLst>
                <a:outerShdw blurRad="50800" dist="25400" dir="8100000" algn="tr" rotWithShape="0">
                  <a:prstClr val="black">
                    <a:alpha val="40000"/>
                  </a:prstClr>
                </a:outerShdw>
              </a:effectLst>
            </p:spPr>
            <p:txBody>
              <a:bodyPr wrap="square" rtlCol="0" anchor="ctr">
                <a:noAutofit/>
              </a:bodyPr>
              <a:lstStyle/>
              <a:p>
                <a:pPr algn="ctr"/>
                <a:r>
                  <a:rPr lang="en-US" sz="2000" b="0" i="0" spc="40" baseline="0" dirty="0">
                    <a:solidFill>
                      <a:schemeClr val="bg1"/>
                    </a:solidFill>
                    <a:latin typeface="Impact" panose="020B0806030902050204" pitchFamily="34" charset="0"/>
                  </a:rPr>
                  <a:t>DON’T</a:t>
                </a:r>
                <a:br>
                  <a:rPr lang="en-US" sz="2000" b="0" i="0" spc="40" baseline="0" dirty="0">
                    <a:solidFill>
                      <a:schemeClr val="bg1"/>
                    </a:solidFill>
                    <a:latin typeface="Impact" panose="020B0806030902050204" pitchFamily="34" charset="0"/>
                  </a:rPr>
                </a:br>
                <a:r>
                  <a:rPr lang="en-US" sz="2000" b="0" i="0" spc="40"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939046" y="2247590"/>
            <a:ext cx="2645179" cy="1166059"/>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8F6D14EF-EBC7-433A-8C95-1D2C470B7DF1}"/>
              </a:ext>
            </a:extLst>
          </p:cNvPr>
          <p:cNvSpPr txBox="1"/>
          <p:nvPr userDrawn="1"/>
        </p:nvSpPr>
        <p:spPr>
          <a:xfrm>
            <a:off x="7427" y="161985"/>
            <a:ext cx="5040000" cy="1051560"/>
          </a:xfrm>
          <a:prstGeom prst="rect">
            <a:avLst/>
          </a:prstGeom>
        </p:spPr>
        <p:txBody>
          <a:bodyPr vert="horz" lIns="91440" tIns="45720" rIns="91440" bIns="45720" rtlCol="0" anchor="ctr">
            <a:no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lnSpc>
                <a:spcPct val="85000"/>
              </a:lnSpc>
            </a:pPr>
            <a:r>
              <a:rPr lang="en-US" sz="50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2017 Template</a:t>
            </a:r>
          </a:p>
          <a:p>
            <a:pPr lvl="0" algn="ctr">
              <a:lnSpc>
                <a:spcPct val="85000"/>
              </a:lnSpc>
            </a:pPr>
            <a:r>
              <a:rPr lang="en-US" sz="4000" b="0" spc="60" baseline="0" dirty="0"/>
              <a:t>Usage Instructions</a:t>
            </a:r>
          </a:p>
        </p:txBody>
      </p:sp>
      <p:pic>
        <p:nvPicPr>
          <p:cNvPr id="44" name="Picture 43">
            <a:extLst>
              <a:ext uri="{FF2B5EF4-FFF2-40B4-BE49-F238E27FC236}">
                <a16:creationId xmlns:a16="http://schemas.microsoft.com/office/drawing/2014/main" id="{5AAE9CEC-A7E3-43C1-AC4A-1C3889F366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57143" y="626792"/>
            <a:ext cx="1736362" cy="586522"/>
          </a:xfrm>
          <a:prstGeom prst="rect">
            <a:avLst/>
          </a:prstGeom>
        </p:spPr>
      </p:pic>
    </p:spTree>
    <p:extLst>
      <p:ext uri="{BB962C8B-B14F-4D97-AF65-F5344CB8AC3E}">
        <p14:creationId xmlns:p14="http://schemas.microsoft.com/office/powerpoint/2010/main" val="2258890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8576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9676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6A5BAF-C39D-44C3-B998-7CF83B21A06F}"/>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0" y="1500059"/>
            <a:ext cx="4955638" cy="5357941"/>
          </a:xfrm>
          <a:prstGeom prst="rect">
            <a:avLst/>
          </a:prstGeom>
        </p:spPr>
      </p:pic>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Save the Date:</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9" name="Text Placeholder 8">
            <a:extLst>
              <a:ext uri="{FF2B5EF4-FFF2-40B4-BE49-F238E27FC236}">
                <a16:creationId xmlns:a16="http://schemas.microsoft.com/office/drawing/2014/main" id="{8F3C4352-E632-483B-9D34-319AB807FBFB}"/>
              </a:ext>
            </a:extLst>
          </p:cNvPr>
          <p:cNvSpPr>
            <a:spLocks noGrp="1"/>
          </p:cNvSpPr>
          <p:nvPr>
            <p:ph type="body" sz="quarter" idx="11" hasCustomPrompt="1"/>
          </p:nvPr>
        </p:nvSpPr>
        <p:spPr>
          <a:xfrm>
            <a:off x="1112107" y="1699826"/>
            <a:ext cx="7661189" cy="4505325"/>
          </a:xfrm>
        </p:spPr>
        <p:txBody>
          <a:bodyPr/>
          <a:lstStyle>
            <a:lvl1pPr marL="91440" indent="-365760">
              <a:buSzPct val="130000"/>
              <a:buFont typeface="Webdings" panose="05030102010509060703" pitchFamily="18" charset="2"/>
              <a:buChar char=""/>
              <a:defRPr sz="2600"/>
            </a:lvl1pPr>
            <a:lvl2pPr marL="685800" indent="0">
              <a:spcBef>
                <a:spcPts val="0"/>
              </a:spcBef>
              <a:buNone/>
              <a:defRPr sz="1700">
                <a:solidFill>
                  <a:schemeClr val="accent3">
                    <a:lumMod val="75000"/>
                    <a:lumOff val="25000"/>
                  </a:schemeClr>
                </a:solidFill>
              </a:defRPr>
            </a:lvl2pPr>
            <a:lvl3pPr marL="1005840" indent="-365760" algn="l">
              <a:spcAft>
                <a:spcPts val="1200"/>
              </a:spcAft>
              <a:buFont typeface="Webdings" panose="05030102010509060703" pitchFamily="18" charset="2"/>
              <a:buChar char=""/>
              <a:defRPr b="1">
                <a:solidFill>
                  <a:schemeClr val="accent1"/>
                </a:solidFill>
              </a:defRPr>
            </a:lvl3pPr>
          </a:lstStyle>
          <a:p>
            <a:pPr lvl="0"/>
            <a:r>
              <a:rPr lang="en-US"/>
              <a:t>Event Title Here</a:t>
            </a:r>
          </a:p>
          <a:p>
            <a:pPr lvl="1"/>
            <a:r>
              <a:rPr lang="en-US"/>
              <a:t>Event summary goes here</a:t>
            </a:r>
          </a:p>
          <a:p>
            <a:pPr lvl="2"/>
            <a:r>
              <a:rPr lang="en-US"/>
              <a:t>Event date</a:t>
            </a:r>
          </a:p>
          <a:p>
            <a:pPr lvl="3"/>
            <a:r>
              <a:rPr lang="en-US"/>
              <a:t>Fourth level</a:t>
            </a:r>
          </a:p>
          <a:p>
            <a:pPr lvl="4"/>
            <a:r>
              <a:rPr lang="en-US"/>
              <a:t>Fifth level</a:t>
            </a:r>
          </a:p>
        </p:txBody>
      </p:sp>
    </p:spTree>
    <p:extLst>
      <p:ext uri="{BB962C8B-B14F-4D97-AF65-F5344CB8AC3E}">
        <p14:creationId xmlns:p14="http://schemas.microsoft.com/office/powerpoint/2010/main" val="1387802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eakout Room List">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AA60EFC-21EF-4756-ABD1-14D137A0BA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4103" y="-1"/>
            <a:ext cx="3379489" cy="3456222"/>
          </a:xfrm>
          <a:prstGeom prst="ellipse">
            <a:avLst/>
          </a:prstGeom>
          <a:ln>
            <a:noFill/>
          </a:ln>
          <a:effectLst>
            <a:softEdge rad="112500"/>
          </a:effectLst>
        </p:spPr>
      </p:pic>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9" name="Text Placeholder 8">
            <a:extLst>
              <a:ext uri="{FF2B5EF4-FFF2-40B4-BE49-F238E27FC236}">
                <a16:creationId xmlns:a16="http://schemas.microsoft.com/office/drawing/2014/main" id="{8F3C4352-E632-483B-9D34-319AB807FBFB}"/>
              </a:ext>
            </a:extLst>
          </p:cNvPr>
          <p:cNvSpPr>
            <a:spLocks noGrp="1"/>
          </p:cNvSpPr>
          <p:nvPr>
            <p:ph type="body" sz="quarter" idx="11" hasCustomPrompt="1"/>
          </p:nvPr>
        </p:nvSpPr>
        <p:spPr>
          <a:xfrm>
            <a:off x="628655" y="1319429"/>
            <a:ext cx="7528945" cy="1448602"/>
          </a:xfrm>
          <a:prstGeom prst="rect">
            <a:avLst/>
          </a:prstGeom>
          <a:noFill/>
          <a:ln w="9525">
            <a:gradFill flip="none" rotWithShape="1">
              <a:gsLst>
                <a:gs pos="0">
                  <a:schemeClr val="tx1">
                    <a:alpha val="15000"/>
                  </a:schemeClr>
                </a:gs>
                <a:gs pos="2000">
                  <a:schemeClr val="tx1">
                    <a:alpha val="0"/>
                  </a:schemeClr>
                </a:gs>
                <a:gs pos="100000">
                  <a:schemeClr val="tx1">
                    <a:alpha val="0"/>
                  </a:schemeClr>
                </a:gs>
              </a:gsLst>
              <a:lin ang="16200000" scaled="0"/>
              <a:tileRect/>
            </a:grad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60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i="0" cap="all" baseline="0">
                <a:solidFill>
                  <a:schemeClr val="accent5"/>
                </a:solidFill>
              </a:defRPr>
            </a:lvl4pPr>
          </a:lstStyle>
          <a:p>
            <a:pPr lvl="0"/>
            <a:r>
              <a:rPr lang="en-US" dirty="0"/>
              <a:t>Breakout Room Title</a:t>
            </a:r>
          </a:p>
          <a:p>
            <a:pPr lvl="1"/>
            <a:r>
              <a:rPr lang="en-US" dirty="0"/>
              <a:t>Breakout Room Summary / Description</a:t>
            </a:r>
          </a:p>
          <a:p>
            <a:pPr lvl="2"/>
            <a:r>
              <a:rPr lang="en-US" dirty="0"/>
              <a:t>Phone Keypad Instructions</a:t>
            </a:r>
          </a:p>
          <a:p>
            <a:pPr lvl="3"/>
            <a:r>
              <a:rPr lang="en-US" dirty="0"/>
              <a:t>Room</a:t>
            </a:r>
          </a:p>
        </p:txBody>
      </p:sp>
      <p:grpSp>
        <p:nvGrpSpPr>
          <p:cNvPr id="20" name="Group 19">
            <a:extLst>
              <a:ext uri="{FF2B5EF4-FFF2-40B4-BE49-F238E27FC236}">
                <a16:creationId xmlns:a16="http://schemas.microsoft.com/office/drawing/2014/main" id="{57C394F9-EFD5-42F9-891E-4F9A50F08A68}"/>
              </a:ext>
            </a:extLst>
          </p:cNvPr>
          <p:cNvGrpSpPr/>
          <p:nvPr userDrawn="1"/>
        </p:nvGrpSpPr>
        <p:grpSpPr>
          <a:xfrm>
            <a:off x="4848225" y="193023"/>
            <a:ext cx="4019550" cy="1264286"/>
            <a:chOff x="4895850" y="193023"/>
            <a:chExt cx="4019550" cy="1264286"/>
          </a:xfrm>
        </p:grpSpPr>
        <p:sp>
          <p:nvSpPr>
            <p:cNvPr id="18" name="Speech Bubble: Rectangle with Corners Rounded 17">
              <a:extLst>
                <a:ext uri="{FF2B5EF4-FFF2-40B4-BE49-F238E27FC236}">
                  <a16:creationId xmlns:a16="http://schemas.microsoft.com/office/drawing/2014/main" id="{CFC41472-478F-4A01-9B2E-B66290F9B7CB}"/>
                </a:ext>
              </a:extLst>
            </p:cNvPr>
            <p:cNvSpPr/>
            <p:nvPr userDrawn="1"/>
          </p:nvSpPr>
          <p:spPr>
            <a:xfrm>
              <a:off x="4895850" y="193023"/>
              <a:ext cx="4019550" cy="1264286"/>
            </a:xfrm>
            <a:prstGeom prst="wedgeRoundRectCallout">
              <a:avLst>
                <a:gd name="adj1" fmla="val 1245"/>
                <a:gd name="adj2" fmla="val 95649"/>
                <a:gd name="adj3" fmla="val 16667"/>
              </a:avLst>
            </a:prstGeom>
            <a:solidFill>
              <a:schemeClr val="bg1">
                <a:lumMod val="95000"/>
              </a:schemeClr>
            </a:solidFill>
            <a:ln>
              <a:solidFill>
                <a:schemeClr val="tx1">
                  <a:lumMod val="10000"/>
                  <a:lumOff val="90000"/>
                </a:schemeClr>
              </a:solidFill>
            </a:ln>
          </p:spPr>
          <p:style>
            <a:lnRef idx="0">
              <a:scrgbClr r="0" g="0" b="0"/>
            </a:lnRef>
            <a:fillRef idx="0">
              <a:scrgbClr r="0" g="0" b="0"/>
            </a:fillRef>
            <a:effectRef idx="0">
              <a:scrgbClr r="0" g="0" b="0"/>
            </a:effectRef>
            <a:fontRef idx="minor">
              <a:schemeClr val="lt1"/>
            </a:fontRef>
          </p:style>
          <p:txBody>
            <a:bodyPr rtlCol="0" anchor="b"/>
            <a:lstStyle/>
            <a:p>
              <a:pPr marL="0" marR="0" lvl="0" indent="0" algn="ctr" defTabSz="914400" rtl="0" eaLnBrk="1" fontAlgn="auto" latinLnBrk="0" hangingPunct="1">
                <a:lnSpc>
                  <a:spcPct val="110000"/>
                </a:lnSpc>
                <a:spcBef>
                  <a:spcPct val="0"/>
                </a:spcBef>
                <a:spcAft>
                  <a:spcPts val="0"/>
                </a:spcAft>
                <a:buClrTx/>
                <a:buSzTx/>
                <a:buFontTx/>
                <a:buNone/>
                <a:tabLst/>
                <a:defRPr/>
              </a:pPr>
              <a:r>
                <a:rPr lang="en-US" sz="3300" b="1" kern="1200" cap="none" spc="0" baseline="0" noProof="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Breakout Room</a:t>
              </a:r>
              <a:r>
                <a:rPr lang="en-US" sz="3300" b="1" kern="1200" cap="none" spc="0" noProof="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 </a:t>
              </a:r>
              <a:r>
                <a:rPr lang="en-US" sz="3200" b="0" kern="1200" cap="all" spc="220" baseline="0" noProof="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Discussions</a:t>
              </a:r>
              <a:endParaRPr lang="en-US" sz="3400" b="0" kern="1200" cap="all" spc="220" baseline="0" noProof="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endParaRPr>
            </a:p>
          </p:txBody>
        </p:sp>
        <p:sp>
          <p:nvSpPr>
            <p:cNvPr id="19" name="Rectangle 18">
              <a:extLst>
                <a:ext uri="{FF2B5EF4-FFF2-40B4-BE49-F238E27FC236}">
                  <a16:creationId xmlns:a16="http://schemas.microsoft.com/office/drawing/2014/main" id="{7AD30ECD-A8EE-4AE1-AE33-FD6E6D3A1A06}"/>
                </a:ext>
              </a:extLst>
            </p:cNvPr>
            <p:cNvSpPr/>
            <p:nvPr userDrawn="1"/>
          </p:nvSpPr>
          <p:spPr>
            <a:xfrm rot="5400000">
              <a:off x="6882765" y="-738460"/>
              <a:ext cx="45720" cy="308152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9" name="Text Placeholder 8">
            <a:extLst>
              <a:ext uri="{FF2B5EF4-FFF2-40B4-BE49-F238E27FC236}">
                <a16:creationId xmlns:a16="http://schemas.microsoft.com/office/drawing/2014/main" id="{D5AA38BA-BC5A-4469-A67D-0B1D8AF2EB5E}"/>
              </a:ext>
            </a:extLst>
          </p:cNvPr>
          <p:cNvSpPr>
            <a:spLocks noGrp="1"/>
          </p:cNvSpPr>
          <p:nvPr>
            <p:ph type="body" sz="quarter" idx="12" hasCustomPrompt="1"/>
          </p:nvPr>
        </p:nvSpPr>
        <p:spPr>
          <a:xfrm>
            <a:off x="628655" y="3037379"/>
            <a:ext cx="7528945" cy="1371658"/>
          </a:xfrm>
          <a:prstGeom prst="rect">
            <a:avLst/>
          </a:prstGeom>
          <a:noFill/>
          <a:ln w="9525">
            <a:gradFill flip="none" rotWithShape="1">
              <a:gsLst>
                <a:gs pos="0">
                  <a:schemeClr val="tx1">
                    <a:alpha val="15000"/>
                  </a:schemeClr>
                </a:gs>
                <a:gs pos="2000">
                  <a:schemeClr val="tx1">
                    <a:alpha val="0"/>
                  </a:schemeClr>
                </a:gs>
                <a:gs pos="100000">
                  <a:schemeClr val="tx1">
                    <a:alpha val="0"/>
                  </a:schemeClr>
                </a:gs>
              </a:gsLst>
              <a:lin ang="16200000" scaled="0"/>
              <a:tileRect/>
            </a:grad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cap="all" baseline="0">
                <a:solidFill>
                  <a:schemeClr val="accent5"/>
                </a:solidFill>
              </a:defRPr>
            </a:lvl4pPr>
          </a:lstStyle>
          <a:p>
            <a:pPr lvl="0"/>
            <a:r>
              <a:rPr lang="en-US" dirty="0"/>
              <a:t>Breakout Room Title</a:t>
            </a:r>
          </a:p>
          <a:p>
            <a:pPr lvl="1"/>
            <a:r>
              <a:rPr lang="en-US" dirty="0"/>
              <a:t>Breakout Room Summary / Description</a:t>
            </a:r>
          </a:p>
          <a:p>
            <a:pPr lvl="2"/>
            <a:r>
              <a:rPr lang="en-US" dirty="0"/>
              <a:t>Phone Keypad Instructions</a:t>
            </a:r>
          </a:p>
          <a:p>
            <a:pPr lvl="3"/>
            <a:r>
              <a:rPr lang="en-US" dirty="0"/>
              <a:t>Room</a:t>
            </a:r>
          </a:p>
        </p:txBody>
      </p:sp>
      <p:sp>
        <p:nvSpPr>
          <p:cNvPr id="30" name="Text Placeholder 8">
            <a:extLst>
              <a:ext uri="{FF2B5EF4-FFF2-40B4-BE49-F238E27FC236}">
                <a16:creationId xmlns:a16="http://schemas.microsoft.com/office/drawing/2014/main" id="{09447CD6-F586-496A-B33A-672175DDF8C4}"/>
              </a:ext>
            </a:extLst>
          </p:cNvPr>
          <p:cNvSpPr>
            <a:spLocks noGrp="1"/>
          </p:cNvSpPr>
          <p:nvPr>
            <p:ph type="body" sz="quarter" idx="13" hasCustomPrompt="1"/>
          </p:nvPr>
        </p:nvSpPr>
        <p:spPr>
          <a:xfrm>
            <a:off x="628655" y="4678385"/>
            <a:ext cx="7528945" cy="1371658"/>
          </a:xfrm>
          <a:prstGeom prst="rect">
            <a:avLst/>
          </a:prstGeom>
          <a:noFill/>
          <a:ln w="9525">
            <a:no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cap="all" baseline="0">
                <a:solidFill>
                  <a:schemeClr val="accent5"/>
                </a:solidFill>
              </a:defRPr>
            </a:lvl4pPr>
          </a:lstStyle>
          <a:p>
            <a:pPr lvl="0"/>
            <a:r>
              <a:rPr lang="en-US" dirty="0"/>
              <a:t>Breakout Room Title</a:t>
            </a:r>
          </a:p>
          <a:p>
            <a:pPr lvl="1"/>
            <a:r>
              <a:rPr lang="en-US" dirty="0"/>
              <a:t>Breakout Room Summary / Description</a:t>
            </a:r>
          </a:p>
          <a:p>
            <a:pPr lvl="2"/>
            <a:r>
              <a:rPr lang="en-US" dirty="0"/>
              <a:t>Phone Keypad Instructions</a:t>
            </a:r>
          </a:p>
          <a:p>
            <a:pPr lvl="3"/>
            <a:r>
              <a:rPr lang="en-US" dirty="0"/>
              <a:t>Room</a:t>
            </a:r>
          </a:p>
        </p:txBody>
      </p:sp>
    </p:spTree>
    <p:extLst>
      <p:ext uri="{BB962C8B-B14F-4D97-AF65-F5344CB8AC3E}">
        <p14:creationId xmlns:p14="http://schemas.microsoft.com/office/powerpoint/2010/main" val="373276800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1000"/>
                                  </p:stCondLst>
                                  <p:childTnLst>
                                    <p:set>
                                      <p:cBhvr>
                                        <p:cTn id="6" dur="1" fill="hold">
                                          <p:stCondLst>
                                            <p:cond delay="0"/>
                                          </p:stCondLst>
                                        </p:cTn>
                                        <p:tgtEl>
                                          <p:spTgt spid="28"/>
                                        </p:tgtEl>
                                        <p:attrNameLst>
                                          <p:attrName>style.visibility</p:attrName>
                                        </p:attrNameLst>
                                      </p:cBhvr>
                                      <p:to>
                                        <p:strVal val="visible"/>
                                      </p:to>
                                    </p:set>
                                    <p:animEffect transition="in" filter="circle(out)">
                                      <p:cBhvr>
                                        <p:cTn id="7" dur="1000"/>
                                        <p:tgtEl>
                                          <p:spTgt spid="28"/>
                                        </p:tgtEl>
                                      </p:cBhvr>
                                    </p:animEffect>
                                  </p:childTnLst>
                                </p:cTn>
                              </p:par>
                            </p:childTnLst>
                          </p:cTn>
                        </p:par>
                        <p:par>
                          <p:cTn id="8" fill="hold">
                            <p:stCondLst>
                              <p:cond delay="2000"/>
                            </p:stCondLst>
                            <p:childTnLst>
                              <p:par>
                                <p:cTn id="9" presetID="10" presetClass="exit" presetSubtype="0" fill="hold" nodeType="afterEffect">
                                  <p:stCondLst>
                                    <p:cond delay="1500"/>
                                  </p:stCondLst>
                                  <p:childTnLst>
                                    <p:animEffect transition="out" filter="fade">
                                      <p:cBhvr>
                                        <p:cTn id="10" dur="3000"/>
                                        <p:tgtEl>
                                          <p:spTgt spid="28"/>
                                        </p:tgtEl>
                                      </p:cBhvr>
                                    </p:animEffect>
                                    <p:set>
                                      <p:cBhvr>
                                        <p:cTn id="11" dur="1" fill="hold">
                                          <p:stCondLst>
                                            <p:cond delay="2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TextBox 5">
            <a:extLst>
              <a:ext uri="{FF2B5EF4-FFF2-40B4-BE49-F238E27FC236}">
                <a16:creationId xmlns:a16="http://schemas.microsoft.com/office/drawing/2014/main" id="{CAB2B6C5-95AC-4CCF-A316-BB4F7630FA47}"/>
              </a:ext>
            </a:extLst>
          </p:cNvPr>
          <p:cNvSpPr txBox="1"/>
          <p:nvPr userDrawn="1"/>
        </p:nvSpPr>
        <p:spPr>
          <a:xfrm>
            <a:off x="628650" y="365126"/>
            <a:ext cx="7955279"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r"/>
            <a:r>
              <a:rPr lang="en-US" sz="38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Where Are You?</a:t>
            </a:r>
          </a:p>
        </p:txBody>
      </p:sp>
      <p:sp>
        <p:nvSpPr>
          <p:cNvPr id="8" name="Rectangle 7">
            <a:extLst>
              <a:ext uri="{FF2B5EF4-FFF2-40B4-BE49-F238E27FC236}">
                <a16:creationId xmlns:a16="http://schemas.microsoft.com/office/drawing/2014/main" id="{8449B1C7-376C-4588-9479-8B7FD89AEA1C}"/>
              </a:ext>
            </a:extLst>
          </p:cNvPr>
          <p:cNvSpPr/>
          <p:nvPr userDrawn="1"/>
        </p:nvSpPr>
        <p:spPr>
          <a:xfrm rot="5400000">
            <a:off x="4946904" y="-2303737"/>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2BB10FC-1879-4D54-9DBF-A84DD16609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50" y="636507"/>
            <a:ext cx="8295970" cy="5656619"/>
          </a:xfrm>
          <a:prstGeom prst="rect">
            <a:avLst/>
          </a:prstGeom>
          <a:effectLst>
            <a:innerShdw blurRad="63500" dist="25400" dir="18900000">
              <a:schemeClr val="accent1">
                <a:lumMod val="50000"/>
                <a:alpha val="50000"/>
              </a:schemeClr>
            </a:innerShdw>
          </a:effectLst>
        </p:spPr>
      </p:pic>
      <p:sp>
        <p:nvSpPr>
          <p:cNvPr id="9" name="TextBox 8">
            <a:extLst>
              <a:ext uri="{FF2B5EF4-FFF2-40B4-BE49-F238E27FC236}">
                <a16:creationId xmlns:a16="http://schemas.microsoft.com/office/drawing/2014/main" id="{4F6D1450-DC26-4EDD-BBBC-73EB1D776CF7}"/>
              </a:ext>
            </a:extLst>
          </p:cNvPr>
          <p:cNvSpPr txBox="1"/>
          <p:nvPr userDrawn="1"/>
        </p:nvSpPr>
        <p:spPr>
          <a:xfrm>
            <a:off x="5601600" y="1207559"/>
            <a:ext cx="2982329" cy="492443"/>
          </a:xfrm>
          <a:prstGeom prst="rect">
            <a:avLst/>
          </a:prstGeom>
          <a:noFill/>
        </p:spPr>
        <p:txBody>
          <a:bodyPr wrap="square" rtlCol="0">
            <a:spAutoFit/>
          </a:bodyPr>
          <a:lstStyle/>
          <a:p>
            <a:pPr marL="457200" indent="-457200" algn="ctr"/>
            <a:r>
              <a:rPr lang="en-US" sz="1300" i="1">
                <a:solidFill>
                  <a:schemeClr val="accent3">
                    <a:lumMod val="75000"/>
                    <a:lumOff val="25000"/>
                  </a:schemeClr>
                </a:solidFill>
              </a:rPr>
              <a:t>Enter your location in the chat window</a:t>
            </a:r>
            <a:br>
              <a:rPr lang="en-US" sz="1300" i="1">
                <a:solidFill>
                  <a:schemeClr val="accent3">
                    <a:lumMod val="75000"/>
                    <a:lumOff val="25000"/>
                  </a:schemeClr>
                </a:solidFill>
              </a:rPr>
            </a:br>
            <a:r>
              <a:rPr lang="en-US" sz="1200" i="1">
                <a:solidFill>
                  <a:schemeClr val="accent3">
                    <a:lumMod val="50000"/>
                    <a:lumOff val="50000"/>
                  </a:schemeClr>
                </a:solidFill>
              </a:rPr>
              <a:t>(lower left of screen)</a:t>
            </a:r>
            <a:endParaRPr lang="en-US" sz="1200" i="1" dirty="0">
              <a:solidFill>
                <a:schemeClr val="accent3">
                  <a:lumMod val="50000"/>
                  <a:lumOff val="50000"/>
                </a:schemeClr>
              </a:solidFill>
            </a:endParaRPr>
          </a:p>
        </p:txBody>
      </p:sp>
    </p:spTree>
    <p:extLst>
      <p:ext uri="{BB962C8B-B14F-4D97-AF65-F5344CB8AC3E}">
        <p14:creationId xmlns:p14="http://schemas.microsoft.com/office/powerpoint/2010/main" val="2203354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9A1E24-4FA0-4F98-8BF9-EB39417922D0}"/>
              </a:ext>
            </a:extLst>
          </p:cNvPr>
          <p:cNvGrpSpPr/>
          <p:nvPr userDrawn="1"/>
        </p:nvGrpSpPr>
        <p:grpSpPr>
          <a:xfrm>
            <a:off x="1037844" y="4477392"/>
            <a:ext cx="7068312" cy="477054"/>
            <a:chOff x="1435608" y="1207559"/>
            <a:chExt cx="7068312" cy="477054"/>
          </a:xfrm>
        </p:grpSpPr>
        <p:sp>
          <p:nvSpPr>
            <p:cNvPr id="8" name="Rectangle 7">
              <a:extLst>
                <a:ext uri="{FF2B5EF4-FFF2-40B4-BE49-F238E27FC236}">
                  <a16:creationId xmlns:a16="http://schemas.microsoft.com/office/drawing/2014/main" id="{8449B1C7-376C-4588-9479-8B7FD89AEA1C}"/>
                </a:ext>
              </a:extLst>
            </p:cNvPr>
            <p:cNvSpPr/>
            <p:nvPr userDrawn="1"/>
          </p:nvSpPr>
          <p:spPr>
            <a:xfrm rot="5400000">
              <a:off x="4946904" y="-2303737"/>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9049AB-A84D-4A1B-AD47-FEAF1B009A4D}"/>
                </a:ext>
              </a:extLst>
            </p:cNvPr>
            <p:cNvSpPr txBox="1"/>
            <p:nvPr userDrawn="1"/>
          </p:nvSpPr>
          <p:spPr>
            <a:xfrm>
              <a:off x="3396199" y="1207559"/>
              <a:ext cx="3126329" cy="477054"/>
            </a:xfrm>
            <a:prstGeom prst="rect">
              <a:avLst/>
            </a:prstGeom>
            <a:noFill/>
          </p:spPr>
          <p:txBody>
            <a:bodyPr wrap="square" rtlCol="0">
              <a:spAutoFit/>
            </a:bodyPr>
            <a:lstStyle/>
            <a:p>
              <a:pPr marL="594360" indent="-594360" algn="ctr"/>
              <a:r>
                <a:rPr lang="en-US" sz="1300" i="1" dirty="0">
                  <a:solidFill>
                    <a:schemeClr val="accent3">
                      <a:lumMod val="75000"/>
                      <a:lumOff val="25000"/>
                    </a:schemeClr>
                  </a:solidFill>
                </a:rPr>
                <a:t>Enter your questions in the chat window</a:t>
              </a:r>
              <a:br>
                <a:rPr lang="en-US" sz="1300" i="1" dirty="0">
                  <a:solidFill>
                    <a:schemeClr val="accent3">
                      <a:lumMod val="75000"/>
                      <a:lumOff val="25000"/>
                    </a:schemeClr>
                  </a:solidFill>
                </a:rPr>
              </a:br>
              <a:r>
                <a:rPr lang="en-US" sz="1200" i="1" spc="50" baseline="0" dirty="0">
                  <a:solidFill>
                    <a:schemeClr val="accent3">
                      <a:lumMod val="50000"/>
                      <a:lumOff val="50000"/>
                    </a:schemeClr>
                  </a:solidFill>
                </a:rPr>
                <a:t>(lower left of screen)</a:t>
              </a:r>
            </a:p>
          </p:txBody>
        </p:sp>
      </p:grpSp>
      <p:pic>
        <p:nvPicPr>
          <p:cNvPr id="20" name="Picture 19">
            <a:extLst>
              <a:ext uri="{FF2B5EF4-FFF2-40B4-BE49-F238E27FC236}">
                <a16:creationId xmlns:a16="http://schemas.microsoft.com/office/drawing/2014/main" id="{042EA7E5-CDEF-40A6-89F7-A907866110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2754" y="0"/>
            <a:ext cx="3535388" cy="6150355"/>
          </a:xfrm>
          <a:prstGeom prst="rect">
            <a:avLst/>
          </a:prstGeom>
        </p:spPr>
      </p:pic>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TextBox 5">
            <a:extLst>
              <a:ext uri="{FF2B5EF4-FFF2-40B4-BE49-F238E27FC236}">
                <a16:creationId xmlns:a16="http://schemas.microsoft.com/office/drawing/2014/main" id="{CAB2B6C5-95AC-4CCF-A316-BB4F7630FA47}"/>
              </a:ext>
            </a:extLst>
          </p:cNvPr>
          <p:cNvSpPr txBox="1"/>
          <p:nvPr userDrawn="1"/>
        </p:nvSpPr>
        <p:spPr>
          <a:xfrm>
            <a:off x="594360" y="2394251"/>
            <a:ext cx="5730240" cy="2120786"/>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r>
              <a:rPr lang="en-US" sz="72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Any</a:t>
            </a:r>
          </a:p>
          <a:p>
            <a:pPr lvl="0" algn="ctr"/>
            <a:r>
              <a:rPr lang="en-US" sz="72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Questions?</a:t>
            </a:r>
            <a:endParaRPr lang="en-US" sz="7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endParaRPr>
          </a:p>
        </p:txBody>
      </p:sp>
    </p:spTree>
    <p:extLst>
      <p:ext uri="{BB962C8B-B14F-4D97-AF65-F5344CB8AC3E}">
        <p14:creationId xmlns:p14="http://schemas.microsoft.com/office/powerpoint/2010/main" val="966532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Poll">
    <p:spTree>
      <p:nvGrpSpPr>
        <p:cNvPr id="1" name=""/>
        <p:cNvGrpSpPr/>
        <p:nvPr/>
      </p:nvGrpSpPr>
      <p:grpSpPr>
        <a:xfrm>
          <a:off x="0" y="0"/>
          <a:ext cx="0" cy="0"/>
          <a:chOff x="0" y="0"/>
          <a:chExt cx="0" cy="0"/>
        </a:xfrm>
      </p:grpSpPr>
      <p:sp>
        <p:nvSpPr>
          <p:cNvPr id="8" name="Arrow: Down 7">
            <a:extLst>
              <a:ext uri="{FF2B5EF4-FFF2-40B4-BE49-F238E27FC236}">
                <a16:creationId xmlns:a16="http://schemas.microsoft.com/office/drawing/2014/main" id="{8D1EBE43-28AC-4EDE-922C-0DEE355DCAF4}"/>
              </a:ext>
            </a:extLst>
          </p:cNvPr>
          <p:cNvSpPr/>
          <p:nvPr userDrawn="1"/>
        </p:nvSpPr>
        <p:spPr>
          <a:xfrm>
            <a:off x="795232" y="1197034"/>
            <a:ext cx="640080" cy="5046431"/>
          </a:xfrm>
          <a:prstGeom prst="downArrow">
            <a:avLst>
              <a:gd name="adj1" fmla="val 100000"/>
              <a:gd name="adj2" fmla="val 50000"/>
            </a:avLst>
          </a:prstGeom>
          <a:gradFill flip="none" rotWithShape="1">
            <a:gsLst>
              <a:gs pos="49000">
                <a:schemeClr val="bg1">
                  <a:lumMod val="95000"/>
                  <a:alpha val="65000"/>
                </a:schemeClr>
              </a:gs>
              <a:gs pos="51000">
                <a:schemeClr val="bg1">
                  <a:lumMod val="85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787234" y="571074"/>
            <a:ext cx="6796695" cy="1051560"/>
          </a:xfrm>
        </p:spPr>
        <p:txBody>
          <a:bodyPr anchor="ctr"/>
          <a:lstStyle>
            <a:lvl1pPr>
              <a:defRPr/>
            </a:lvl1pPr>
          </a:lstStyle>
          <a:p>
            <a:r>
              <a:rPr lang="en-US" dirty="0"/>
              <a:t>Type your polling question here. </a:t>
            </a:r>
          </a:p>
        </p:txBody>
      </p:sp>
      <p:sp>
        <p:nvSpPr>
          <p:cNvPr id="3" name="Content Placeholder 2"/>
          <p:cNvSpPr>
            <a:spLocks noGrp="1"/>
          </p:cNvSpPr>
          <p:nvPr>
            <p:ph idx="1" hasCustomPrompt="1"/>
          </p:nvPr>
        </p:nvSpPr>
        <p:spPr>
          <a:xfrm>
            <a:off x="939114" y="2188127"/>
            <a:ext cx="7364627" cy="3693690"/>
          </a:xfrm>
        </p:spPr>
        <p:txBody>
          <a:bodyPr anchor="ctr"/>
          <a:lstStyle>
            <a:lvl1pPr marL="514350" indent="-514350">
              <a:spcBef>
                <a:spcPts val="1800"/>
              </a:spcBef>
              <a:buFont typeface="+mj-lt"/>
              <a:buAutoNum type="arabicPeriod"/>
              <a:defRPr sz="2400"/>
            </a:lvl1pPr>
            <a:lvl2pPr marL="777240" indent="-228600">
              <a:lnSpc>
                <a:spcPct val="95000"/>
              </a:lnSpc>
              <a:spcBef>
                <a:spcPts val="200"/>
              </a:spcBef>
              <a:buSzPct val="70000"/>
              <a:buFont typeface="+mj-lt"/>
              <a:buAutoNum type="alphaLcParenR"/>
              <a:defRPr sz="2100"/>
            </a:lvl2pPr>
            <a:lvl3pPr marL="1143000" indent="-228600">
              <a:spcBef>
                <a:spcPts val="200"/>
              </a:spcBef>
              <a:buClr>
                <a:schemeClr val="accent1">
                  <a:lumMod val="60000"/>
                  <a:lumOff val="40000"/>
                </a:schemeClr>
              </a:buClr>
              <a:buSzPct val="70000"/>
              <a:buFont typeface="+mj-lt"/>
              <a:buAutoNum type="romanLcPeriod"/>
              <a:defRPr sz="1900"/>
            </a:lvl3pPr>
            <a:lvl4pPr marL="1417320" indent="-228600">
              <a:spcBef>
                <a:spcPts val="200"/>
              </a:spcBef>
              <a:buSzPct val="70000"/>
              <a:buFont typeface="+mj-lt"/>
              <a:buAutoNum type="arabicPeriod"/>
              <a:defRPr/>
            </a:lvl4pPr>
            <a:lvl5pPr marL="1645920" indent="-201168">
              <a:spcBef>
                <a:spcPts val="200"/>
              </a:spcBef>
              <a:buSzPct val="70000"/>
              <a:buFont typeface="+mj-lt"/>
              <a:buAutoNum type="arabicPeriod"/>
              <a:defRPr/>
            </a:lvl5pPr>
          </a:lstStyle>
          <a:p>
            <a:pPr lvl="0"/>
            <a:r>
              <a:rPr lang="en-US" dirty="0"/>
              <a:t>Type your possible choices/answers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5" name="Rectangle 4">
            <a:extLst>
              <a:ext uri="{FF2B5EF4-FFF2-40B4-BE49-F238E27FC236}">
                <a16:creationId xmlns:a16="http://schemas.microsoft.com/office/drawing/2014/main" id="{EA14D85F-6F7F-45C7-83F3-FD9113F0E7CB}"/>
              </a:ext>
            </a:extLst>
          </p:cNvPr>
          <p:cNvSpPr/>
          <p:nvPr userDrawn="1"/>
        </p:nvSpPr>
        <p:spPr>
          <a:xfrm rot="5400000">
            <a:off x="4946904" y="-1628776"/>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6728CEE-638E-4D8A-8127-346A257906F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6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43310" y="449939"/>
            <a:ext cx="1343925" cy="1343925"/>
          </a:xfrm>
          <a:prstGeom prst="rect">
            <a:avLst/>
          </a:prstGeom>
        </p:spPr>
      </p:pic>
    </p:spTree>
    <p:extLst>
      <p:ext uri="{BB962C8B-B14F-4D97-AF65-F5344CB8AC3E}">
        <p14:creationId xmlns:p14="http://schemas.microsoft.com/office/powerpoint/2010/main" val="1289106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842964"/>
            <a:ext cx="7863840" cy="2852737"/>
          </a:xfrm>
        </p:spPr>
        <p:txBody>
          <a:bodyPr anchor="b">
            <a:normAutofit/>
          </a:bodyPr>
          <a:lstStyle>
            <a:lvl1pPr algn="ctr" defTabSz="914400" rtl="0" eaLnBrk="1" latinLnBrk="0" hangingPunct="1">
              <a:lnSpc>
                <a:spcPct val="90000"/>
              </a:lnSpc>
              <a:spcBef>
                <a:spcPct val="0"/>
              </a:spcBef>
              <a:buNone/>
              <a:defRPr lang="en-US" sz="48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stStyle>
          <a:p>
            <a:r>
              <a:rPr lang="en-US" dirty="0"/>
              <a:t>Click </a:t>
            </a:r>
            <a:r>
              <a:rPr lang="en-US"/>
              <a:t>to add section heading</a:t>
            </a:r>
            <a:endParaRPr lang="en-US" dirty="0"/>
          </a:p>
        </p:txBody>
      </p:sp>
      <p:sp>
        <p:nvSpPr>
          <p:cNvPr id="3" name="Text Placeholder 2"/>
          <p:cNvSpPr>
            <a:spLocks noGrp="1"/>
          </p:cNvSpPr>
          <p:nvPr>
            <p:ph type="body" idx="1" hasCustomPrompt="1"/>
          </p:nvPr>
        </p:nvSpPr>
        <p:spPr>
          <a:xfrm>
            <a:off x="921021" y="4064000"/>
            <a:ext cx="7269574" cy="1866900"/>
          </a:xfrm>
        </p:spPr>
        <p:txBody>
          <a:bodyPr>
            <a:normAutofit/>
          </a:bodyPr>
          <a:lstStyle>
            <a:lvl1pPr marL="0" indent="0">
              <a:lnSpc>
                <a:spcPct val="100000"/>
              </a:lnSpc>
              <a:spcBef>
                <a:spcPts val="1200"/>
              </a:spcBef>
              <a:buNone/>
              <a:defRPr sz="2600" i="1">
                <a:solidFill>
                  <a:schemeClr val="accent3">
                    <a:lumMod val="90000"/>
                    <a:lumOff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 subheading</a:t>
            </a:r>
          </a:p>
        </p:txBody>
      </p:sp>
      <p:sp>
        <p:nvSpPr>
          <p:cNvPr id="8" name="Rectangle 7"/>
          <p:cNvSpPr/>
          <p:nvPr userDrawn="1"/>
        </p:nvSpPr>
        <p:spPr>
          <a:xfrm rot="5400000">
            <a:off x="4549140" y="-68775"/>
            <a:ext cx="45720" cy="78638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C001FC9-B0F6-44E9-9D41-A14F6DF4100A}"/>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960991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842964"/>
            <a:ext cx="7863840" cy="2852737"/>
          </a:xfrm>
        </p:spPr>
        <p:txBody>
          <a:bodyPr anchor="b">
            <a:normAutofit/>
          </a:bodyPr>
          <a:lstStyle>
            <a:lvl1pPr algn="ctr" defTabSz="914400" rtl="0" eaLnBrk="1" latinLnBrk="0" hangingPunct="1">
              <a:lnSpc>
                <a:spcPct val="90000"/>
              </a:lnSpc>
              <a:spcBef>
                <a:spcPct val="0"/>
              </a:spcBef>
              <a:buNone/>
              <a:defRPr lang="en-US" sz="48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stStyle>
          <a:p>
            <a:r>
              <a:rPr lang="en-US" dirty="0"/>
              <a:t>Click </a:t>
            </a:r>
            <a:r>
              <a:rPr lang="en-US"/>
              <a:t>to add section heading</a:t>
            </a:r>
            <a:endParaRPr lang="en-US" dirty="0"/>
          </a:p>
        </p:txBody>
      </p:sp>
      <p:sp>
        <p:nvSpPr>
          <p:cNvPr id="3" name="Text Placeholder 2"/>
          <p:cNvSpPr>
            <a:spLocks noGrp="1"/>
          </p:cNvSpPr>
          <p:nvPr>
            <p:ph type="body" idx="1" hasCustomPrompt="1"/>
          </p:nvPr>
        </p:nvSpPr>
        <p:spPr>
          <a:xfrm>
            <a:off x="921021" y="4064000"/>
            <a:ext cx="7269574" cy="1866900"/>
          </a:xfrm>
        </p:spPr>
        <p:txBody>
          <a:bodyPr>
            <a:normAutofit/>
          </a:bodyPr>
          <a:lstStyle>
            <a:lvl1pPr marL="0" indent="0">
              <a:lnSpc>
                <a:spcPct val="100000"/>
              </a:lnSpc>
              <a:spcBef>
                <a:spcPts val="1200"/>
              </a:spcBef>
              <a:buNone/>
              <a:defRPr sz="2600" i="1">
                <a:solidFill>
                  <a:schemeClr val="accent3">
                    <a:lumMod val="90000"/>
                    <a:lumOff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 subheading</a:t>
            </a:r>
          </a:p>
        </p:txBody>
      </p:sp>
      <p:sp>
        <p:nvSpPr>
          <p:cNvPr id="8" name="Rectangle 7"/>
          <p:cNvSpPr/>
          <p:nvPr userDrawn="1"/>
        </p:nvSpPr>
        <p:spPr>
          <a:xfrm rot="5400000">
            <a:off x="4549140" y="-68775"/>
            <a:ext cx="45720" cy="78638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C001FC9-B0F6-44E9-9D41-A14F6DF4100A}"/>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2229910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5325" y="1825625"/>
            <a:ext cx="3749040" cy="4351338"/>
          </a:xfrm>
        </p:spPr>
        <p:txBody>
          <a:bodyPr/>
          <a:lstStyle>
            <a:lvl1pPr>
              <a:defRPr sz="24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95825" y="1825625"/>
            <a:ext cx="3749040" cy="4351338"/>
          </a:xfrm>
        </p:spPr>
        <p:txBody>
          <a:bodyPr/>
          <a:lstStyle>
            <a:lvl1pPr>
              <a:defRPr sz="24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F7FD6786-8F98-43F6-B24B-3F32CA90C529}"/>
              </a:ext>
            </a:extLst>
          </p:cNvPr>
          <p:cNvSpPr/>
          <p:nvPr userDrawn="1"/>
        </p:nvSpPr>
        <p:spPr>
          <a:xfrm>
            <a:off x="4540806" y="1658456"/>
            <a:ext cx="45720" cy="521208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A54BF1-953C-4479-BA14-05D786F8768E}"/>
              </a:ext>
            </a:extLst>
          </p:cNvPr>
          <p:cNvSpPr/>
          <p:nvPr userDrawn="1"/>
        </p:nvSpPr>
        <p:spPr>
          <a:xfrm rot="5400000">
            <a:off x="4558282" y="-2922337"/>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3857564-4952-4BB3-8D17-85D07E8E4219}"/>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46467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10C90F-ED6C-4D1B-A25F-8C9CF9B83DA2}"/>
              </a:ext>
            </a:extLst>
          </p:cNvPr>
          <p:cNvSpPr/>
          <p:nvPr userDrawn="1"/>
        </p:nvSpPr>
        <p:spPr>
          <a:xfrm rot="5400000">
            <a:off x="4321982" y="-2686037"/>
            <a:ext cx="500034"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365126"/>
            <a:ext cx="7886700" cy="1051560"/>
          </a:xfrm>
        </p:spPr>
        <p:txBody>
          <a:bodyPr vert="horz" lIns="91440" tIns="45720" rIns="91440" bIns="45720" rtlCol="0" anchor="b">
            <a:normAutofit/>
          </a:bodyPr>
          <a:lstStyle>
            <a:lvl1pPr>
              <a:defRPr lang="en-US"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defRPr>
            </a:lvl1pPr>
          </a:lstStyle>
          <a:p>
            <a:pPr lvl="0"/>
            <a:r>
              <a:rPr lang="en-US"/>
              <a:t>Click to edit Master title style</a:t>
            </a:r>
            <a:endParaRPr lang="en-US" dirty="0"/>
          </a:p>
        </p:txBody>
      </p:sp>
      <p:sp>
        <p:nvSpPr>
          <p:cNvPr id="3" name="Text Placeholder 2"/>
          <p:cNvSpPr>
            <a:spLocks noGrp="1"/>
          </p:cNvSpPr>
          <p:nvPr>
            <p:ph type="body" idx="1" hasCustomPrompt="1"/>
          </p:nvPr>
        </p:nvSpPr>
        <p:spPr>
          <a:xfrm>
            <a:off x="629842" y="1668895"/>
            <a:ext cx="3868340" cy="429348"/>
          </a:xfr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lIns="45720" tIns="54864" rIns="45720" bIns="54864" anchor="ctr">
            <a:spAutoFit/>
          </a:bodyPr>
          <a:lstStyle>
            <a:lvl1pPr marL="0" indent="0" algn="ctr">
              <a:spcBef>
                <a:spcPts val="0"/>
              </a:spcBef>
              <a:buNone/>
              <a:defRPr sz="2300" b="1">
                <a:solidFill>
                  <a:schemeClr val="bg1"/>
                </a:solidFill>
                <a:effectLst>
                  <a:outerShdw blurRad="50800" dist="25400" dir="8100000" algn="tr"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Type Section Header Here</a:t>
            </a:r>
          </a:p>
        </p:txBody>
      </p:sp>
      <p:sp>
        <p:nvSpPr>
          <p:cNvPr id="4" name="Content Placeholder 3"/>
          <p:cNvSpPr>
            <a:spLocks noGrp="1"/>
          </p:cNvSpPr>
          <p:nvPr>
            <p:ph sz="half" idx="2"/>
          </p:nvPr>
        </p:nvSpPr>
        <p:spPr>
          <a:xfrm>
            <a:off x="715567" y="2350452"/>
            <a:ext cx="3749040" cy="3839211"/>
          </a:xfrm>
        </p:spPr>
        <p:txBody>
          <a:bodyPr/>
          <a:lstStyle>
            <a:lvl1pPr>
              <a:defRPr sz="2300"/>
            </a:lvl1pPr>
            <a:lvl2pPr>
              <a:defRPr sz="2100"/>
            </a:lvl2pPr>
            <a:lvl3pPr>
              <a:defRPr sz="19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29150" y="1668895"/>
            <a:ext cx="3887391" cy="429348"/>
          </a:xfr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lIns="45720" tIns="54864" rIns="45720" bIns="54864" anchor="ctr">
            <a:spAutoFit/>
          </a:bodyPr>
          <a:lstStyle>
            <a:lvl1pPr marL="0" indent="0" algn="ctr">
              <a:spcBef>
                <a:spcPts val="0"/>
              </a:spcBef>
              <a:buNone/>
              <a:defRPr sz="2300" b="1">
                <a:solidFill>
                  <a:schemeClr val="bg1"/>
                </a:solidFill>
                <a:effectLst>
                  <a:outerShdw blurRad="50800" dist="25400" dir="8100000" algn="tr"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Type Section Header Here</a:t>
            </a:r>
          </a:p>
        </p:txBody>
      </p:sp>
      <p:sp>
        <p:nvSpPr>
          <p:cNvPr id="6" name="Content Placeholder 5"/>
          <p:cNvSpPr>
            <a:spLocks noGrp="1"/>
          </p:cNvSpPr>
          <p:nvPr>
            <p:ph sz="quarter" idx="4"/>
          </p:nvPr>
        </p:nvSpPr>
        <p:spPr>
          <a:xfrm>
            <a:off x="4714875" y="2350452"/>
            <a:ext cx="3749040" cy="3839211"/>
          </a:xfrm>
        </p:spPr>
        <p:txBody>
          <a:bodyPr/>
          <a:lstStyle>
            <a:lvl1pPr>
              <a:defRPr sz="23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A0B3D28B-CE3D-4466-9666-609B2668EC89}"/>
              </a:ext>
            </a:extLst>
          </p:cNvPr>
          <p:cNvSpPr/>
          <p:nvPr userDrawn="1"/>
        </p:nvSpPr>
        <p:spPr>
          <a:xfrm>
            <a:off x="4540806" y="1658456"/>
            <a:ext cx="45720" cy="521208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BC407D7D-3897-4B51-871B-6518969A743B}"/>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19139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77BD7B24-A705-44C8-8854-0D01A5CB6C9F}"/>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99062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71510A-CF9F-4994-9B30-C2AB139BB631}"/>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579945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2286000"/>
          </a:xfrm>
        </p:spPr>
        <p:txBody>
          <a:bodyPr lIns="0" rIns="0"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457200"/>
            <a:ext cx="4629150" cy="5403851"/>
          </a:xfrm>
        </p:spPr>
        <p:txBody>
          <a:bodyPr anchor="ctr"/>
          <a:lstStyle>
            <a:lvl1pPr>
              <a:defRPr sz="2400"/>
            </a:lvl1pPr>
            <a:lvl2pPr>
              <a:defRPr sz="2200"/>
            </a:lvl2pPr>
            <a:lvl3pPr>
              <a:defRPr sz="19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641390" y="3089276"/>
            <a:ext cx="2926080" cy="2743200"/>
          </a:xfrm>
          <a:solidFill>
            <a:schemeClr val="bg1">
              <a:lumMod val="95000"/>
            </a:schemeClr>
          </a:solidFill>
          <a:ln w="88900">
            <a:solidFill>
              <a:schemeClr val="bg1">
                <a:lumMod val="85000"/>
              </a:schemeClr>
            </a:solidFill>
            <a:miter lim="800000"/>
          </a:ln>
        </p:spPr>
        <p:txBody>
          <a:bodyPr vert="horz" lIns="182880" tIns="137160" rIns="182880" bIns="137160" rtlCol="0" anchor="ctr">
            <a:normAutofit/>
          </a:bodyPr>
          <a:lstStyle>
            <a:lvl1pPr>
              <a:lnSpc>
                <a:spcPct val="110000"/>
              </a:lnSpc>
              <a:defRPr lang="en-US" sz="1800" i="0" dirty="0">
                <a:solidFill>
                  <a:schemeClr val="accent2"/>
                </a:solidFill>
              </a:defRPr>
            </a:lvl1pPr>
          </a:lstStyle>
          <a:p>
            <a:pPr marL="0" lvl="0" indent="0">
              <a:buNone/>
            </a:pPr>
            <a:r>
              <a:rPr lang="en-US" dirty="0"/>
              <a:t>Click to add caption</a:t>
            </a:r>
          </a:p>
        </p:txBody>
      </p:sp>
      <p:sp>
        <p:nvSpPr>
          <p:cNvPr id="5" name="Slide Number Placeholder 4">
            <a:extLst>
              <a:ext uri="{FF2B5EF4-FFF2-40B4-BE49-F238E27FC236}">
                <a16:creationId xmlns:a16="http://schemas.microsoft.com/office/drawing/2014/main" id="{F48D562C-A495-48E7-A662-90C4D7E5E3FB}"/>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95128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2286000"/>
          </a:xfrm>
        </p:spPr>
        <p:txBody>
          <a:bodyPr lIns="0" rIns="0" anchor="ct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494950"/>
            <a:ext cx="4629150" cy="534932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200000"/>
              </a:lnSpc>
              <a:buNone/>
              <a:defRPr sz="28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641390" y="3089276"/>
            <a:ext cx="2926080" cy="2743200"/>
          </a:xfrm>
          <a:prstGeom prst="rect">
            <a:avLst/>
          </a:prstGeom>
          <a:solidFill>
            <a:schemeClr val="bg1">
              <a:lumMod val="95000"/>
            </a:schemeClr>
          </a:solidFill>
          <a:ln w="88900">
            <a:solidFill>
              <a:schemeClr val="bg1">
                <a:lumMod val="85000"/>
              </a:schemeClr>
            </a:solidFill>
            <a:miter lim="800000"/>
          </a:ln>
        </p:spPr>
        <p:txBody>
          <a:bodyPr vert="horz" lIns="182880" tIns="137160" rIns="182880" bIns="137160" rtlCol="0" anchor="ctr">
            <a:normAutofit/>
          </a:bodyPr>
          <a:lstStyle>
            <a:lvl1pPr>
              <a:lnSpc>
                <a:spcPct val="110000"/>
              </a:lnSpc>
              <a:defRPr lang="en-US" sz="1800" i="0">
                <a:solidFill>
                  <a:schemeClr val="accent2"/>
                </a:solidFill>
              </a:defRPr>
            </a:lvl1pPr>
          </a:lstStyle>
          <a:p>
            <a:pPr marL="0" lvl="0" indent="0">
              <a:buNone/>
            </a:pPr>
            <a:r>
              <a:rPr lang="en-US"/>
              <a:t>Click to add caption</a:t>
            </a:r>
          </a:p>
        </p:txBody>
      </p:sp>
      <p:sp>
        <p:nvSpPr>
          <p:cNvPr id="5" name="Slide Number Placeholder 4">
            <a:extLst>
              <a:ext uri="{FF2B5EF4-FFF2-40B4-BE49-F238E27FC236}">
                <a16:creationId xmlns:a16="http://schemas.microsoft.com/office/drawing/2014/main" id="{EB6008F9-D6D9-4EDB-9511-1995786E12DA}"/>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2807628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8023226" y="2924758"/>
            <a:ext cx="1120774" cy="3933242"/>
            <a:chOff x="8023226" y="2924758"/>
            <a:chExt cx="1120774" cy="3933242"/>
          </a:xfrm>
        </p:grpSpPr>
        <p:sp>
          <p:nvSpPr>
            <p:cNvPr id="13" name="Isosceles Triangle 12"/>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userDrawn="1"/>
          </p:nvSpPr>
          <p:spPr>
            <a:xfrm>
              <a:off x="8239885" y="3685101"/>
              <a:ext cx="904115" cy="3172899"/>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a:grpSpLocks noChangeAspect="1"/>
          </p:cNvGrpSpPr>
          <p:nvPr userDrawn="1"/>
        </p:nvGrpSpPr>
        <p:grpSpPr>
          <a:xfrm rot="16200000" flipV="1">
            <a:off x="837624" y="-837625"/>
            <a:ext cx="667903" cy="2343153"/>
            <a:chOff x="8023226" y="2924758"/>
            <a:chExt cx="1120774" cy="3933243"/>
          </a:xfrm>
        </p:grpSpPr>
        <p:sp>
          <p:nvSpPr>
            <p:cNvPr id="16" name="Isosceles Triangle 15"/>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userDrawn="1"/>
          </p:nvSpPr>
          <p:spPr>
            <a:xfrm>
              <a:off x="8314926" y="3948449"/>
              <a:ext cx="829074" cy="2909552"/>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6783296" y="6332817"/>
            <a:ext cx="1190641" cy="402184"/>
          </a:xfrm>
          <a:prstGeom prst="rect">
            <a:avLst/>
          </a:prstGeom>
        </p:spPr>
      </p:pic>
      <p:sp>
        <p:nvSpPr>
          <p:cNvPr id="2" name="Title Placeholder 1"/>
          <p:cNvSpPr>
            <a:spLocks noGrp="1"/>
          </p:cNvSpPr>
          <p:nvPr>
            <p:ph type="title"/>
          </p:nvPr>
        </p:nvSpPr>
        <p:spPr>
          <a:xfrm>
            <a:off x="628650" y="365126"/>
            <a:ext cx="7955280" cy="105156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770615"/>
            <a:ext cx="7955280" cy="44063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4" name="Slide Number Placeholder 3"/>
          <p:cNvSpPr>
            <a:spLocks noGrp="1"/>
          </p:cNvSpPr>
          <p:nvPr>
            <p:ph type="sldNum" sz="quarter" idx="4"/>
          </p:nvPr>
        </p:nvSpPr>
        <p:spPr>
          <a:xfrm>
            <a:off x="7686108" y="6356350"/>
            <a:ext cx="1277484" cy="365125"/>
          </a:xfrm>
          <a:prstGeom prst="rect">
            <a:avLst/>
          </a:prstGeom>
        </p:spPr>
        <p:txBody>
          <a:bodyPr vert="horz" lIns="91440" tIns="45720" rIns="91440" bIns="45720" rtlCol="0" anchor="ctr"/>
          <a:lstStyle>
            <a:lvl1pPr algn="r">
              <a:defRPr sz="1400">
                <a:solidFill>
                  <a:schemeClr val="accent3">
                    <a:lumMod val="75000"/>
                    <a:lumOff val="25000"/>
                  </a:schemeClr>
                </a:solidFill>
              </a:defRPr>
            </a:lvl1pPr>
          </a:lstStyle>
          <a:p>
            <a:fld id="{706D636C-90A3-4979-BA37-BAB384B22101}" type="slidenum">
              <a:rPr lang="en-US" smtClean="0"/>
              <a:pPr/>
              <a:t>‹#›</a:t>
            </a:fld>
            <a:endParaRPr lang="en-US"/>
          </a:p>
        </p:txBody>
      </p:sp>
    </p:spTree>
    <p:extLst>
      <p:ext uri="{BB962C8B-B14F-4D97-AF65-F5344CB8AC3E}">
        <p14:creationId xmlns:p14="http://schemas.microsoft.com/office/powerpoint/2010/main" val="257799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93" r:id="rId10"/>
    <p:sldLayoutId id="2147483684" r:id="rId11"/>
    <p:sldLayoutId id="2147483685" r:id="rId12"/>
    <p:sldLayoutId id="2147483686" r:id="rId13"/>
    <p:sldLayoutId id="2147483702" r:id="rId14"/>
    <p:sldLayoutId id="2147483696" r:id="rId15"/>
    <p:sldLayoutId id="2147483689" r:id="rId16"/>
    <p:sldLayoutId id="2147483701" r:id="rId17"/>
    <p:sldLayoutId id="2147483700" r:id="rId18"/>
    <p:sldLayoutId id="2147483690" r:id="rId19"/>
    <p:sldLayoutId id="2147483695" r:id="rId20"/>
    <p:sldLayoutId id="2147483704" r:id="rId21"/>
    <p:sldLayoutId id="2147483709" r:id="rId22"/>
    <p:sldLayoutId id="2147483710" r:id="rId23"/>
  </p:sldLayoutIdLst>
  <p:hf hdr="0" ftr="0" dt="0"/>
  <p:txStyles>
    <p:titleStyle>
      <a:lvl1pPr algn="l" defTabSz="914400" rtl="0" eaLnBrk="1" latinLnBrk="0" hangingPunct="1">
        <a:lnSpc>
          <a:spcPct val="90000"/>
        </a:lnSpc>
        <a:spcBef>
          <a:spcPct val="0"/>
        </a:spcBef>
        <a:buNone/>
        <a:defRPr lang="en-US" sz="3400" b="1" i="0" u="none"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p:titleStyle>
    <p:body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3BC8923-5990-4505-8338-F181A486DCBA}"/>
              </a:ext>
            </a:extLst>
          </p:cNvPr>
          <p:cNvGrpSpPr/>
          <p:nvPr userDrawn="1"/>
        </p:nvGrpSpPr>
        <p:grpSpPr>
          <a:xfrm>
            <a:off x="-1" y="0"/>
            <a:ext cx="9144001" cy="6858000"/>
            <a:chOff x="-1" y="0"/>
            <a:chExt cx="9144001" cy="6858000"/>
          </a:xfrm>
        </p:grpSpPr>
        <p:grpSp>
          <p:nvGrpSpPr>
            <p:cNvPr id="12" name="Group 11"/>
            <p:cNvGrpSpPr>
              <a:grpSpLocks noChangeAspect="1"/>
            </p:cNvGrpSpPr>
            <p:nvPr userDrawn="1"/>
          </p:nvGrpSpPr>
          <p:grpSpPr>
            <a:xfrm>
              <a:off x="8023226" y="2924758"/>
              <a:ext cx="1120774" cy="3933242"/>
              <a:chOff x="8023226" y="2924758"/>
              <a:chExt cx="1120774" cy="3933242"/>
            </a:xfrm>
          </p:grpSpPr>
          <p:sp>
            <p:nvSpPr>
              <p:cNvPr id="13" name="Isosceles Triangle 12"/>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a:grpSpLocks noChangeAspect="1"/>
            </p:cNvGrpSpPr>
            <p:nvPr userDrawn="1"/>
          </p:nvGrpSpPr>
          <p:grpSpPr>
            <a:xfrm rot="16200000" flipV="1">
              <a:off x="837624" y="-837625"/>
              <a:ext cx="667903" cy="2343153"/>
              <a:chOff x="8023226" y="2924758"/>
              <a:chExt cx="1120774" cy="3933243"/>
            </a:xfrm>
          </p:grpSpPr>
          <p:sp>
            <p:nvSpPr>
              <p:cNvPr id="16" name="Isosceles Triangle 15"/>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userDrawn="1"/>
            </p:nvSpPr>
            <p:spPr>
              <a:xfrm>
                <a:off x="8314926" y="3948449"/>
                <a:ext cx="829074" cy="2909552"/>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8" name="Picture 1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783296" y="6332817"/>
            <a:ext cx="1190641" cy="402184"/>
          </a:xfrm>
          <a:prstGeom prst="rect">
            <a:avLst/>
          </a:prstGeom>
        </p:spPr>
      </p:pic>
      <p:sp>
        <p:nvSpPr>
          <p:cNvPr id="2" name="Title Placeholder 1"/>
          <p:cNvSpPr>
            <a:spLocks noGrp="1"/>
          </p:cNvSpPr>
          <p:nvPr>
            <p:ph type="title"/>
          </p:nvPr>
        </p:nvSpPr>
        <p:spPr>
          <a:xfrm>
            <a:off x="628650" y="365126"/>
            <a:ext cx="7955280" cy="105156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770615"/>
            <a:ext cx="7955280" cy="44063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4" name="Slide Number Placeholder 3"/>
          <p:cNvSpPr>
            <a:spLocks noGrp="1"/>
          </p:cNvSpPr>
          <p:nvPr>
            <p:ph type="sldNum" sz="quarter" idx="4"/>
          </p:nvPr>
        </p:nvSpPr>
        <p:spPr>
          <a:xfrm>
            <a:off x="7686108" y="6356350"/>
            <a:ext cx="1277484" cy="365125"/>
          </a:xfrm>
          <a:prstGeom prst="rect">
            <a:avLst/>
          </a:prstGeom>
        </p:spPr>
        <p:txBody>
          <a:bodyPr vert="horz" lIns="91440" tIns="45720" rIns="91440" bIns="45720" rtlCol="0" anchor="ctr"/>
          <a:lstStyle>
            <a:lvl1pPr algn="r">
              <a:defRPr sz="1400">
                <a:solidFill>
                  <a:schemeClr val="accent1">
                    <a:lumMod val="40000"/>
                    <a:lumOff val="60000"/>
                  </a:schemeClr>
                </a:solidFill>
              </a:defRPr>
            </a:lvl1pPr>
          </a:lstStyle>
          <a:p>
            <a:fld id="{706D636C-90A3-4979-BA37-BAB384B22101}" type="slidenum">
              <a:rPr lang="en-US" smtClean="0"/>
              <a:pPr/>
              <a:t>‹#›</a:t>
            </a:fld>
            <a:endParaRPr lang="en-US"/>
          </a:p>
        </p:txBody>
      </p:sp>
    </p:spTree>
    <p:extLst>
      <p:ext uri="{BB962C8B-B14F-4D97-AF65-F5344CB8AC3E}">
        <p14:creationId xmlns:p14="http://schemas.microsoft.com/office/powerpoint/2010/main" val="1584901017"/>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87" r:id="rId3"/>
    <p:sldLayoutId id="2147483692" r:id="rId4"/>
    <p:sldLayoutId id="2147483683" r:id="rId5"/>
    <p:sldLayoutId id="2147483711" r:id="rId6"/>
  </p:sldLayoutIdLst>
  <p:hf hdr="0" ftr="0" dt="0"/>
  <p:txStyles>
    <p:titleStyle>
      <a:lvl1pPr algn="l" defTabSz="914400" rtl="0" eaLnBrk="1" latinLnBrk="0" hangingPunct="1">
        <a:lnSpc>
          <a:spcPct val="90000"/>
        </a:lnSpc>
        <a:spcBef>
          <a:spcPct val="0"/>
        </a:spcBef>
        <a:buNone/>
        <a:def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p:titleStyle>
    <p:body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hyperlink" Target="http://www.accessiblesociety.org/topics/universaldesign/" TargetMode="Externa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hyperlink" Target="https://ssir.org/articles/entry/the_curb_cut_effect"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2.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www.ascd.org/publications/books/101042/chapters/What-Is-Universal-Design-for-Learning%C2%A2.aspx"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3.xml"/><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3" Type="http://schemas.openxmlformats.org/officeDocument/2006/relationships/hyperlink" Target="http://udlguidelines.cast.org/" TargetMode="External"/><Relationship Id="rId2" Type="http://schemas.openxmlformats.org/officeDocument/2006/relationships/hyperlink" Target="https://youthbuild.workforcegps.org/resources/2019/07/11/16/00/Education_Toolkit_and_Universal_Design_for_Learning_Video_Series" TargetMode="External"/><Relationship Id="rId1" Type="http://schemas.openxmlformats.org/officeDocument/2006/relationships/slideLayout" Target="../slideLayouts/slideLayout18.xml"/><Relationship Id="rId6" Type="http://schemas.openxmlformats.org/officeDocument/2006/relationships/hyperlink" Target="https://youthbuild.workforcegps.org/resources/2016/06/07/16/10/Differentiated-Instruction-and-Universal-Design-for-Learning" TargetMode="External"/><Relationship Id="rId5" Type="http://schemas.openxmlformats.org/officeDocument/2006/relationships/hyperlink" Target="https://youthbuild.workforcegps.org/resources/2015/05/04/10/36/Education-at-a-YouthBuild-Program-Manual" TargetMode="External"/><Relationship Id="rId4" Type="http://schemas.openxmlformats.org/officeDocument/2006/relationships/hyperlink" Target="https://youthbuild.workforcegps.org/resources/2018/08/20/13/24/Lesson_Plans_and_Classroom_Activities"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D68BA9-AB21-4A23-988F-B0FEAE20B66E}"/>
              </a:ext>
            </a:extLst>
          </p:cNvPr>
          <p:cNvSpPr>
            <a:spLocks noGrp="1"/>
          </p:cNvSpPr>
          <p:nvPr>
            <p:ph type="sldNum" sz="quarter" idx="10"/>
          </p:nvPr>
        </p:nvSpPr>
        <p:spPr/>
        <p:txBody>
          <a:bodyPr/>
          <a:lstStyle/>
          <a:p>
            <a:fld id="{706D636C-90A3-4979-BA37-BAB384B22101}" type="slidenum">
              <a:rPr lang="en-US" smtClean="0"/>
              <a:pPr/>
              <a:t>1</a:t>
            </a:fld>
            <a:endParaRPr lang="en-US"/>
          </a:p>
        </p:txBody>
      </p:sp>
    </p:spTree>
    <p:extLst>
      <p:ext uri="{BB962C8B-B14F-4D97-AF65-F5344CB8AC3E}">
        <p14:creationId xmlns:p14="http://schemas.microsoft.com/office/powerpoint/2010/main" val="2904282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p:txBody>
          <a:bodyPr/>
          <a:lstStyle/>
          <a:p>
            <a:r>
              <a:rPr lang="en-US" dirty="0"/>
              <a:t>What is Universal Design</a:t>
            </a:r>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a:xfrm>
            <a:off x="628650" y="1326535"/>
            <a:ext cx="7955280" cy="4406348"/>
          </a:xfrm>
        </p:spPr>
        <p:txBody>
          <a:bodyPr>
            <a:normAutofit/>
          </a:bodyPr>
          <a:lstStyle/>
          <a:p>
            <a:r>
              <a:rPr lang="en-US" sz="2400" b="1" dirty="0"/>
              <a:t>Universal design means simply designing all products, buildings, and exterior spaces to be usable by all people to the greatest extent possible.</a:t>
            </a:r>
            <a:r>
              <a:rPr lang="en-US" sz="2400" dirty="0"/>
              <a:t> Universal design is not a design style, but an orientation to design, based on the following premises:</a:t>
            </a:r>
          </a:p>
          <a:p>
            <a:pPr lvl="1"/>
            <a:endParaRPr lang="en-US" sz="2000" dirty="0"/>
          </a:p>
          <a:p>
            <a:pPr lvl="1"/>
            <a:r>
              <a:rPr lang="en-US" sz="2000" dirty="0"/>
              <a:t>Disability is not a special condition of a few;</a:t>
            </a:r>
          </a:p>
          <a:p>
            <a:pPr lvl="1"/>
            <a:r>
              <a:rPr lang="en-US" sz="2000" dirty="0"/>
              <a:t>It is ordinary and effects most of us for some part of our lives;</a:t>
            </a:r>
          </a:p>
          <a:p>
            <a:pPr lvl="1"/>
            <a:r>
              <a:rPr lang="en-US" sz="2000" dirty="0"/>
              <a:t>If a design works well for people with disabilities, it works better for everyone;</a:t>
            </a:r>
          </a:p>
          <a:p>
            <a:pPr lvl="1"/>
            <a:r>
              <a:rPr lang="en-US" sz="2000" dirty="0"/>
              <a:t>Usability and aesthetics are mutually compatible.</a:t>
            </a:r>
          </a:p>
          <a:p>
            <a:endParaRPr lang="en-US" sz="2400" dirty="0"/>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10</a:t>
            </a:fld>
            <a:endParaRPr lang="en-US"/>
          </a:p>
        </p:txBody>
      </p:sp>
      <p:sp>
        <p:nvSpPr>
          <p:cNvPr id="2" name="TextBox 1">
            <a:extLst>
              <a:ext uri="{FF2B5EF4-FFF2-40B4-BE49-F238E27FC236}">
                <a16:creationId xmlns:a16="http://schemas.microsoft.com/office/drawing/2014/main" id="{B241F7EF-76BE-6B4F-8DC7-747FCDB6D009}"/>
              </a:ext>
            </a:extLst>
          </p:cNvPr>
          <p:cNvSpPr txBox="1"/>
          <p:nvPr/>
        </p:nvSpPr>
        <p:spPr>
          <a:xfrm>
            <a:off x="1744666" y="5563606"/>
            <a:ext cx="6085961" cy="338554"/>
          </a:xfrm>
          <a:prstGeom prst="rect">
            <a:avLst/>
          </a:prstGeom>
          <a:noFill/>
        </p:spPr>
        <p:txBody>
          <a:bodyPr wrap="none" rtlCol="0">
            <a:spAutoFit/>
          </a:bodyPr>
          <a:lstStyle/>
          <a:p>
            <a:r>
              <a:rPr lang="en-US" sz="1600" dirty="0"/>
              <a:t>Source - </a:t>
            </a:r>
            <a:r>
              <a:rPr lang="en-US" sz="1600" i="1" dirty="0">
                <a:hlinkClick r:id="rId2"/>
              </a:rPr>
              <a:t>http://www.accessiblesociety.org/topics/universaldesign/</a:t>
            </a:r>
            <a:endParaRPr lang="en-US" sz="1600" i="1" dirty="0"/>
          </a:p>
        </p:txBody>
      </p:sp>
    </p:spTree>
    <p:extLst>
      <p:ext uri="{BB962C8B-B14F-4D97-AF65-F5344CB8AC3E}">
        <p14:creationId xmlns:p14="http://schemas.microsoft.com/office/powerpoint/2010/main" val="3239306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Curb Cut Effect</a:t>
            </a:r>
          </a:p>
        </p:txBody>
      </p:sp>
      <p:sp>
        <p:nvSpPr>
          <p:cNvPr id="8" name="Text Placeholder 7"/>
          <p:cNvSpPr>
            <a:spLocks noGrp="1"/>
          </p:cNvSpPr>
          <p:nvPr>
            <p:ph type="body" sz="half" idx="2"/>
          </p:nvPr>
        </p:nvSpPr>
        <p:spPr>
          <a:xfrm>
            <a:off x="641390" y="2483100"/>
            <a:ext cx="2926080" cy="2743200"/>
          </a:xfrm>
          <a:solidFill>
            <a:schemeClr val="bg1">
              <a:lumMod val="95000"/>
            </a:schemeClr>
          </a:solidFill>
          <a:ln w="88900">
            <a:solidFill>
              <a:schemeClr val="bg1">
                <a:lumMod val="85000"/>
              </a:schemeClr>
            </a:solidFill>
            <a:miter lim="800000"/>
          </a:ln>
        </p:spPr>
        <p:txBody>
          <a:bodyPr vert="horz" lIns="182880" tIns="137160" rIns="182880" bIns="137160" rtlCol="0" anchor="ctr">
            <a:normAutofit/>
          </a:bodyPr>
          <a:lstStyle/>
          <a:p>
            <a:pPr marL="0" indent="0">
              <a:buNone/>
            </a:pPr>
            <a:r>
              <a:rPr lang="en-US" dirty="0"/>
              <a:t>How will this individual meet their daily needs if they have to face so many obstructions to their ability to engage in society independently?</a:t>
            </a:r>
          </a:p>
        </p:txBody>
      </p:sp>
      <p:sp>
        <p:nvSpPr>
          <p:cNvPr id="5" name="Slide Number Placeholder 4"/>
          <p:cNvSpPr>
            <a:spLocks noGrp="1"/>
          </p:cNvSpPr>
          <p:nvPr>
            <p:ph type="sldNum" sz="quarter" idx="10"/>
          </p:nvPr>
        </p:nvSpPr>
        <p:spPr>
          <a:xfrm>
            <a:off x="8190595" y="6356351"/>
            <a:ext cx="753001" cy="365125"/>
          </a:xfrm>
        </p:spPr>
        <p:txBody>
          <a:bodyPr/>
          <a:lstStyle/>
          <a:p>
            <a:fld id="{78651A17-9376-40A4-9325-34268FB0E92D}" type="slidenum">
              <a:rPr lang="en-US" smtClean="0"/>
              <a:pPr/>
              <a:t>11</a:t>
            </a:fld>
            <a:endParaRPr lang="en-US" dirty="0"/>
          </a:p>
        </p:txBody>
      </p:sp>
      <p:pic>
        <p:nvPicPr>
          <p:cNvPr id="2" name="Picture 1">
            <a:extLst>
              <a:ext uri="{FF2B5EF4-FFF2-40B4-BE49-F238E27FC236}">
                <a16:creationId xmlns:a16="http://schemas.microsoft.com/office/drawing/2014/main" id="{E0BDBB78-E7AC-8440-BAD1-D118A13F95D3}"/>
              </a:ext>
            </a:extLst>
          </p:cNvPr>
          <p:cNvPicPr>
            <a:picLocks noChangeAspect="1"/>
          </p:cNvPicPr>
          <p:nvPr/>
        </p:nvPicPr>
        <p:blipFill>
          <a:blip r:embed="rId3"/>
          <a:stretch>
            <a:fillRect/>
          </a:stretch>
        </p:blipFill>
        <p:spPr>
          <a:xfrm>
            <a:off x="4572000" y="300033"/>
            <a:ext cx="3508894" cy="2863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BABE6A1-40A6-8249-B66C-996D490AFF91}"/>
              </a:ext>
            </a:extLst>
          </p:cNvPr>
          <p:cNvPicPr>
            <a:picLocks noChangeAspect="1"/>
          </p:cNvPicPr>
          <p:nvPr/>
        </p:nvPicPr>
        <p:blipFill>
          <a:blip r:embed="rId4"/>
          <a:stretch>
            <a:fillRect/>
          </a:stretch>
        </p:blipFill>
        <p:spPr>
          <a:xfrm>
            <a:off x="4530519" y="3429000"/>
            <a:ext cx="3591856" cy="2693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0034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p:txBody>
          <a:bodyPr/>
          <a:lstStyle/>
          <a:p>
            <a:r>
              <a:rPr lang="en-US" dirty="0"/>
              <a:t>What is Universal Design?</a:t>
            </a:r>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p:txBody>
          <a:bodyPr>
            <a:normAutofit/>
          </a:bodyPr>
          <a:lstStyle/>
          <a:p>
            <a:pPr marL="0" indent="0">
              <a:lnSpc>
                <a:spcPct val="100000"/>
              </a:lnSpc>
              <a:spcBef>
                <a:spcPts val="1600"/>
              </a:spcBef>
              <a:buNone/>
            </a:pPr>
            <a:r>
              <a:rPr lang="en-US" dirty="0">
                <a:highlight>
                  <a:srgbClr val="FFFFFF"/>
                </a:highlight>
              </a:rPr>
              <a:t>There’s an ingrained societal suspicion that intentionally supporting one group hurts another; that equity is a zero sum game. </a:t>
            </a:r>
          </a:p>
          <a:p>
            <a:pPr marL="0" indent="0">
              <a:lnSpc>
                <a:spcPct val="100000"/>
              </a:lnSpc>
              <a:spcBef>
                <a:spcPts val="1600"/>
              </a:spcBef>
              <a:buNone/>
            </a:pPr>
            <a:r>
              <a:rPr lang="en-US" dirty="0">
                <a:highlight>
                  <a:srgbClr val="FFFFFF"/>
                </a:highlight>
              </a:rPr>
              <a:t>In fact, when the nation targets support where it is needed most—when we create the circumstances that allow those who have been left behind to participate and contribute fully—everyone wins.</a:t>
            </a:r>
            <a:endParaRPr lang="en-US" dirty="0"/>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12</a:t>
            </a:fld>
            <a:endParaRPr lang="en-US"/>
          </a:p>
        </p:txBody>
      </p:sp>
      <p:sp>
        <p:nvSpPr>
          <p:cNvPr id="2" name="TextBox 1">
            <a:extLst>
              <a:ext uri="{FF2B5EF4-FFF2-40B4-BE49-F238E27FC236}">
                <a16:creationId xmlns:a16="http://schemas.microsoft.com/office/drawing/2014/main" id="{72394644-B4B2-3345-8C5F-FEA069F0C9CE}"/>
              </a:ext>
            </a:extLst>
          </p:cNvPr>
          <p:cNvSpPr txBox="1"/>
          <p:nvPr/>
        </p:nvSpPr>
        <p:spPr>
          <a:xfrm>
            <a:off x="4166871" y="5835769"/>
            <a:ext cx="3256020" cy="430887"/>
          </a:xfrm>
          <a:prstGeom prst="rect">
            <a:avLst/>
          </a:prstGeom>
          <a:noFill/>
        </p:spPr>
        <p:txBody>
          <a:bodyPr wrap="none" rtlCol="0">
            <a:spAutoFit/>
          </a:bodyPr>
          <a:lstStyle/>
          <a:p>
            <a:r>
              <a:rPr lang="en-US" sz="1100" b="1" i="1" u="sng" dirty="0">
                <a:hlinkClick r:id="rId2"/>
              </a:rPr>
              <a:t>Standford Social Innovation Review</a:t>
            </a:r>
          </a:p>
          <a:p>
            <a:r>
              <a:rPr lang="en-US" sz="1100" i="1" dirty="0">
                <a:hlinkClick r:id="rId2"/>
              </a:rPr>
              <a:t>https://ssir.org/articles/entry/the_curb_cut_effect#</a:t>
            </a:r>
            <a:endParaRPr lang="en-US" sz="1100" i="1" dirty="0"/>
          </a:p>
        </p:txBody>
      </p:sp>
    </p:spTree>
    <p:extLst>
      <p:ext uri="{BB962C8B-B14F-4D97-AF65-F5344CB8AC3E}">
        <p14:creationId xmlns:p14="http://schemas.microsoft.com/office/powerpoint/2010/main" val="3788726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8190595" y="6356351"/>
            <a:ext cx="753001" cy="365125"/>
          </a:xfrm>
        </p:spPr>
        <p:txBody>
          <a:bodyPr/>
          <a:lstStyle/>
          <a:p>
            <a:fld id="{78651A17-9376-40A4-9325-34268FB0E92D}" type="slidenum">
              <a:rPr lang="en-US" smtClean="0"/>
              <a:pPr/>
              <a:t>13</a:t>
            </a:fld>
            <a:endParaRPr lang="en-US" dirty="0"/>
          </a:p>
        </p:txBody>
      </p:sp>
      <p:pic>
        <p:nvPicPr>
          <p:cNvPr id="4" name="Picture 3">
            <a:extLst>
              <a:ext uri="{FF2B5EF4-FFF2-40B4-BE49-F238E27FC236}">
                <a16:creationId xmlns:a16="http://schemas.microsoft.com/office/drawing/2014/main" id="{20892404-5935-DF48-BE0B-0FC5F26B9809}"/>
              </a:ext>
            </a:extLst>
          </p:cNvPr>
          <p:cNvPicPr>
            <a:picLocks noChangeAspect="1"/>
          </p:cNvPicPr>
          <p:nvPr/>
        </p:nvPicPr>
        <p:blipFill>
          <a:blip r:embed="rId3"/>
          <a:stretch>
            <a:fillRect/>
          </a:stretch>
        </p:blipFill>
        <p:spPr>
          <a:xfrm>
            <a:off x="311430" y="2027079"/>
            <a:ext cx="3541942" cy="2707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6DDF1D4E-1521-4D47-A444-9B3BEC86AFBE}"/>
              </a:ext>
            </a:extLst>
          </p:cNvPr>
          <p:cNvPicPr>
            <a:picLocks noChangeAspect="1"/>
          </p:cNvPicPr>
          <p:nvPr/>
        </p:nvPicPr>
        <p:blipFill>
          <a:blip r:embed="rId4"/>
          <a:stretch>
            <a:fillRect/>
          </a:stretch>
        </p:blipFill>
        <p:spPr>
          <a:xfrm>
            <a:off x="4650003" y="2123303"/>
            <a:ext cx="3917092" cy="2611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5140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Rights to an Appropriate Education</a:t>
            </a:r>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14</a:t>
            </a:fld>
            <a:endParaRPr lang="en-US" dirty="0"/>
          </a:p>
        </p:txBody>
      </p:sp>
    </p:spTree>
    <p:extLst>
      <p:ext uri="{BB962C8B-B14F-4D97-AF65-F5344CB8AC3E}">
        <p14:creationId xmlns:p14="http://schemas.microsoft.com/office/powerpoint/2010/main" val="2537297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a:xfrm>
            <a:off x="906312" y="349813"/>
            <a:ext cx="7110730" cy="1051560"/>
          </a:xfrm>
        </p:spPr>
        <p:txBody>
          <a:bodyPr>
            <a:normAutofit/>
          </a:bodyPr>
          <a:lstStyle/>
          <a:p>
            <a:pPr algn="ctr"/>
            <a:r>
              <a:rPr lang="en-US" sz="3200" dirty="0"/>
              <a:t>Rights to an appropriate education</a:t>
            </a:r>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a:xfrm>
            <a:off x="339424" y="1587951"/>
            <a:ext cx="8244506" cy="4685380"/>
          </a:xfrm>
        </p:spPr>
        <p:txBody>
          <a:bodyPr>
            <a:normAutofit/>
          </a:bodyPr>
          <a:lstStyle/>
          <a:p>
            <a:r>
              <a:rPr lang="en-US" sz="2400" dirty="0">
                <a:highlight>
                  <a:srgbClr val="FFFFFF"/>
                </a:highlight>
              </a:rPr>
              <a:t>The Section 504 regulation requires a school district to provide a </a:t>
            </a:r>
            <a:r>
              <a:rPr lang="en-US" sz="2400" b="1" dirty="0">
                <a:highlight>
                  <a:srgbClr val="FFFFFF"/>
                </a:highlight>
              </a:rPr>
              <a:t>“free appropriate public education” (FAPE) </a:t>
            </a:r>
            <a:r>
              <a:rPr lang="en-US" sz="2400" dirty="0">
                <a:highlight>
                  <a:srgbClr val="FFFFFF"/>
                </a:highlight>
              </a:rPr>
              <a:t>to each qualified person with a disability who is in the school district’s jurisdiction, regardless of the nature or severity of the person’s disability.</a:t>
            </a:r>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15</a:t>
            </a:fld>
            <a:endParaRPr lang="en-US"/>
          </a:p>
        </p:txBody>
      </p:sp>
      <p:sp>
        <p:nvSpPr>
          <p:cNvPr id="8" name="Title 4">
            <a:extLst>
              <a:ext uri="{FF2B5EF4-FFF2-40B4-BE49-F238E27FC236}">
                <a16:creationId xmlns:a16="http://schemas.microsoft.com/office/drawing/2014/main" id="{8818CD12-4F66-8C41-88E5-3A6594A2BE91}"/>
              </a:ext>
            </a:extLst>
          </p:cNvPr>
          <p:cNvSpPr txBox="1">
            <a:spLocks/>
          </p:cNvSpPr>
          <p:nvPr/>
        </p:nvSpPr>
        <p:spPr>
          <a:xfrm>
            <a:off x="2384853" y="6020643"/>
            <a:ext cx="5395887" cy="5142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r>
              <a:rPr lang="en-US" sz="1200" i="1" dirty="0">
                <a:effectLst/>
              </a:rPr>
              <a:t>SOURCE: Free Appropriate Public Education for Students With Disabilities: Requirements Under Section 504 of The Rehabilitation Act of 1973</a:t>
            </a:r>
            <a:endParaRPr lang="en-US" sz="1200" dirty="0"/>
          </a:p>
        </p:txBody>
      </p:sp>
    </p:spTree>
    <p:extLst>
      <p:ext uri="{BB962C8B-B14F-4D97-AF65-F5344CB8AC3E}">
        <p14:creationId xmlns:p14="http://schemas.microsoft.com/office/powerpoint/2010/main" val="2757456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Enter Universal Design for Learning (UDL)</a:t>
            </a:r>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16</a:t>
            </a:fld>
            <a:endParaRPr lang="en-US" dirty="0"/>
          </a:p>
        </p:txBody>
      </p:sp>
    </p:spTree>
    <p:extLst>
      <p:ext uri="{BB962C8B-B14F-4D97-AF65-F5344CB8AC3E}">
        <p14:creationId xmlns:p14="http://schemas.microsoft.com/office/powerpoint/2010/main" val="4281512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p:txBody>
          <a:bodyPr>
            <a:normAutofit/>
          </a:bodyPr>
          <a:lstStyle/>
          <a:p>
            <a:r>
              <a:rPr lang="en-US" sz="3200" dirty="0"/>
              <a:t>Enter Universal Design for Learning</a:t>
            </a:r>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a:xfrm>
            <a:off x="710005" y="1587951"/>
            <a:ext cx="8078993" cy="4406348"/>
          </a:xfrm>
        </p:spPr>
        <p:txBody>
          <a:bodyPr>
            <a:normAutofit/>
          </a:bodyPr>
          <a:lstStyle/>
          <a:p>
            <a:pPr marL="0" indent="0">
              <a:lnSpc>
                <a:spcPct val="100000"/>
              </a:lnSpc>
              <a:spcBef>
                <a:spcPts val="1600"/>
              </a:spcBef>
              <a:buNone/>
            </a:pPr>
            <a:r>
              <a:rPr lang="en-US" sz="2400" dirty="0">
                <a:solidFill>
                  <a:schemeClr val="dk1"/>
                </a:solidFill>
                <a:highlight>
                  <a:srgbClr val="FFFFFF"/>
                </a:highlight>
              </a:rPr>
              <a:t>Universal Design for Learning (UDL) brings the curb cut effect into the educational/vocational program. </a:t>
            </a:r>
          </a:p>
          <a:p>
            <a:pPr marL="0" indent="0">
              <a:lnSpc>
                <a:spcPct val="100000"/>
              </a:lnSpc>
              <a:spcBef>
                <a:spcPts val="1600"/>
              </a:spcBef>
              <a:buNone/>
            </a:pPr>
            <a:endParaRPr lang="en-US" sz="2400" dirty="0">
              <a:solidFill>
                <a:schemeClr val="dk1"/>
              </a:solidFill>
              <a:highlight>
                <a:srgbClr val="FFFFFF"/>
              </a:highlight>
            </a:endParaRPr>
          </a:p>
          <a:p>
            <a:pPr marL="0" indent="0">
              <a:lnSpc>
                <a:spcPct val="100000"/>
              </a:lnSpc>
              <a:spcBef>
                <a:spcPts val="1600"/>
              </a:spcBef>
              <a:buNone/>
            </a:pPr>
            <a:r>
              <a:rPr lang="en-US" sz="2400" dirty="0">
                <a:solidFill>
                  <a:schemeClr val="dk1"/>
                </a:solidFill>
                <a:highlight>
                  <a:srgbClr val="FFFFFF"/>
                </a:highlight>
              </a:rPr>
              <a:t>UDL movement has been spear-headed by the </a:t>
            </a:r>
            <a:r>
              <a:rPr lang="en-US" sz="2400" i="1" dirty="0">
                <a:solidFill>
                  <a:schemeClr val="dk1"/>
                </a:solidFill>
                <a:highlight>
                  <a:srgbClr val="FFFFFF"/>
                </a:highlight>
              </a:rPr>
              <a:t>CAST</a:t>
            </a:r>
            <a:r>
              <a:rPr lang="en-US" sz="2400" dirty="0">
                <a:solidFill>
                  <a:schemeClr val="dk1"/>
                </a:solidFill>
                <a:highlight>
                  <a:srgbClr val="FFFFFF"/>
                </a:highlight>
              </a:rPr>
              <a:t> organization. </a:t>
            </a:r>
            <a:r>
              <a:rPr lang="en-US" sz="2400" i="1" dirty="0">
                <a:solidFill>
                  <a:schemeClr val="dk1"/>
                </a:solidFill>
                <a:highlight>
                  <a:srgbClr val="FFFFFF"/>
                </a:highlight>
              </a:rPr>
              <a:t>CAST</a:t>
            </a:r>
            <a:r>
              <a:rPr lang="en-US" sz="2400" dirty="0">
                <a:solidFill>
                  <a:schemeClr val="dk1"/>
                </a:solidFill>
                <a:highlight>
                  <a:srgbClr val="FFFFFF"/>
                </a:highlight>
              </a:rPr>
              <a:t> stands for the </a:t>
            </a:r>
            <a:r>
              <a:rPr lang="en-US" sz="2400" u="sng" dirty="0">
                <a:solidFill>
                  <a:schemeClr val="dk1"/>
                </a:solidFill>
              </a:rPr>
              <a:t>Center for Applied Special Technology</a:t>
            </a:r>
            <a:r>
              <a:rPr lang="en-US" sz="2400" dirty="0">
                <a:solidFill>
                  <a:schemeClr val="dk1"/>
                </a:solidFill>
              </a:rPr>
              <a:t>.</a:t>
            </a:r>
            <a:endParaRPr lang="en-US" sz="2400" dirty="0">
              <a:solidFill>
                <a:schemeClr val="dk1"/>
              </a:solidFill>
              <a:highlight>
                <a:srgbClr val="FFFFFF"/>
              </a:highlight>
            </a:endParaRPr>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17</a:t>
            </a:fld>
            <a:endParaRPr lang="en-US"/>
          </a:p>
        </p:txBody>
      </p:sp>
    </p:spTree>
    <p:extLst>
      <p:ext uri="{BB962C8B-B14F-4D97-AF65-F5344CB8AC3E}">
        <p14:creationId xmlns:p14="http://schemas.microsoft.com/office/powerpoint/2010/main" val="4179873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a:xfrm>
            <a:off x="1214120" y="365126"/>
            <a:ext cx="7110730" cy="1051560"/>
          </a:xfrm>
        </p:spPr>
        <p:txBody>
          <a:bodyPr>
            <a:normAutofit fontScale="90000"/>
          </a:bodyPr>
          <a:lstStyle/>
          <a:p>
            <a:r>
              <a:rPr lang="en-US" sz="3600" dirty="0"/>
              <a:t>Enter Universal Design for Learning</a:t>
            </a:r>
            <a:endParaRPr lang="en-US" dirty="0"/>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a:xfrm>
            <a:off x="259308" y="1416686"/>
            <a:ext cx="8455628" cy="5093296"/>
          </a:xfrm>
        </p:spPr>
        <p:txBody>
          <a:bodyPr>
            <a:normAutofit fontScale="55000" lnSpcReduction="20000"/>
          </a:bodyPr>
          <a:lstStyle/>
          <a:p>
            <a:pPr marL="0" indent="0">
              <a:lnSpc>
                <a:spcPct val="100000"/>
              </a:lnSpc>
              <a:spcBef>
                <a:spcPts val="1600"/>
              </a:spcBef>
              <a:buNone/>
            </a:pPr>
            <a:r>
              <a:rPr lang="en-US" sz="3200" dirty="0">
                <a:solidFill>
                  <a:schemeClr val="dk1"/>
                </a:solidFill>
                <a:highlight>
                  <a:srgbClr val="FFFFFF"/>
                </a:highlight>
              </a:rPr>
              <a:t>CAST has spent decades researching the neuroscience of learning and the study of media to develop the concept of UDL.</a:t>
            </a:r>
          </a:p>
          <a:p>
            <a:pPr marL="411480" lvl="1" indent="0">
              <a:lnSpc>
                <a:spcPct val="100000"/>
              </a:lnSpc>
              <a:spcBef>
                <a:spcPts val="1600"/>
              </a:spcBef>
              <a:buNone/>
            </a:pPr>
            <a:r>
              <a:rPr lang="en-US" sz="3600" i="1" dirty="0">
                <a:solidFill>
                  <a:schemeClr val="dk1"/>
                </a:solidFill>
                <a:highlight>
                  <a:srgbClr val="FFFFFF"/>
                </a:highlight>
              </a:rPr>
              <a:t>“The central premise of UDL is that a curriculum should include alternatives to make it accessible and appropriate for individuals with different backgrounds, learning styles, abilities, and disabilities in widely varied learning contexts.</a:t>
            </a:r>
          </a:p>
          <a:p>
            <a:pPr marL="411480" lvl="1" indent="0">
              <a:lnSpc>
                <a:spcPct val="100000"/>
              </a:lnSpc>
              <a:spcBef>
                <a:spcPts val="1600"/>
              </a:spcBef>
              <a:buNone/>
            </a:pPr>
            <a:r>
              <a:rPr lang="en-US" sz="3600" b="1" i="1" u="sng" dirty="0">
                <a:solidFill>
                  <a:schemeClr val="dk1"/>
                </a:solidFill>
                <a:highlight>
                  <a:srgbClr val="FFFFFF"/>
                </a:highlight>
              </a:rPr>
              <a:t>The “universal” in universal design does not imply one optimal solution for everyone</a:t>
            </a:r>
            <a:r>
              <a:rPr lang="en-US" sz="3600" b="1" i="1" dirty="0">
                <a:solidFill>
                  <a:schemeClr val="dk1"/>
                </a:solidFill>
                <a:highlight>
                  <a:srgbClr val="FFFFFF"/>
                </a:highlight>
              </a:rPr>
              <a:t>.</a:t>
            </a:r>
          </a:p>
          <a:p>
            <a:pPr marL="411480" lvl="1" indent="0">
              <a:lnSpc>
                <a:spcPct val="100000"/>
              </a:lnSpc>
              <a:spcBef>
                <a:spcPts val="1600"/>
              </a:spcBef>
              <a:buNone/>
            </a:pPr>
            <a:r>
              <a:rPr lang="en-US" sz="3600" i="1" dirty="0">
                <a:solidFill>
                  <a:schemeClr val="dk1"/>
                </a:solidFill>
                <a:highlight>
                  <a:srgbClr val="FFFFFF"/>
                </a:highlight>
              </a:rPr>
              <a:t>Rather it reflects an awareness of the unique nature of each learner and the need to accommodate differences, creating learning experiences that suit the learner and maximize his or her ability to progress.</a:t>
            </a:r>
          </a:p>
          <a:p>
            <a:pPr marL="0" indent="0">
              <a:lnSpc>
                <a:spcPct val="125000"/>
              </a:lnSpc>
              <a:spcBef>
                <a:spcPts val="0"/>
              </a:spcBef>
              <a:buNone/>
            </a:pPr>
            <a:endParaRPr lang="en-US" sz="1600" i="1" dirty="0">
              <a:highlight>
                <a:srgbClr val="FFFFFF"/>
              </a:highlight>
            </a:endParaRPr>
          </a:p>
          <a:p>
            <a:pPr marL="0" indent="0">
              <a:lnSpc>
                <a:spcPct val="125000"/>
              </a:lnSpc>
              <a:spcBef>
                <a:spcPts val="0"/>
              </a:spcBef>
              <a:buNone/>
            </a:pPr>
            <a:endParaRPr lang="en-US" sz="2200" i="1" dirty="0">
              <a:highlight>
                <a:srgbClr val="FFFFFF"/>
              </a:highlight>
            </a:endParaRPr>
          </a:p>
          <a:p>
            <a:pPr marL="0" indent="0">
              <a:lnSpc>
                <a:spcPct val="125000"/>
              </a:lnSpc>
              <a:spcBef>
                <a:spcPts val="0"/>
              </a:spcBef>
              <a:buNone/>
            </a:pPr>
            <a:r>
              <a:rPr lang="en-US" sz="2200" i="1" dirty="0">
                <a:highlight>
                  <a:srgbClr val="FFFFFF"/>
                </a:highlight>
              </a:rPr>
              <a:t>SOURCE - </a:t>
            </a:r>
          </a:p>
          <a:p>
            <a:pPr marL="0" indent="0">
              <a:lnSpc>
                <a:spcPct val="125000"/>
              </a:lnSpc>
              <a:spcBef>
                <a:spcPts val="0"/>
              </a:spcBef>
              <a:buNone/>
            </a:pPr>
            <a:r>
              <a:rPr lang="en-US" sz="2200" i="1" dirty="0">
                <a:highlight>
                  <a:srgbClr val="FFFFFF"/>
                </a:highlight>
              </a:rPr>
              <a:t>Teaching Every Student in the Digital Age, by:  David H. Rose, Anne Meyer, Nicole </a:t>
            </a:r>
            <a:r>
              <a:rPr lang="en-US" sz="2200" i="1" dirty="0" err="1">
                <a:highlight>
                  <a:srgbClr val="FFFFFF"/>
                </a:highlight>
              </a:rPr>
              <a:t>Strangman</a:t>
            </a:r>
            <a:r>
              <a:rPr lang="en-US" sz="2200" i="1" dirty="0">
                <a:highlight>
                  <a:srgbClr val="FFFFFF"/>
                </a:highlight>
              </a:rPr>
              <a:t> and Gabrielle </a:t>
            </a:r>
            <a:r>
              <a:rPr lang="en-US" sz="2200" i="1" dirty="0" err="1">
                <a:highlight>
                  <a:srgbClr val="FFFFFF"/>
                </a:highlight>
              </a:rPr>
              <a:t>Rappolt</a:t>
            </a:r>
            <a:endParaRPr lang="en-US" sz="2200" i="1" dirty="0">
              <a:highlight>
                <a:srgbClr val="FFFFFF"/>
              </a:highlight>
            </a:endParaRPr>
          </a:p>
          <a:p>
            <a:pPr marL="0" indent="0">
              <a:lnSpc>
                <a:spcPct val="100000"/>
              </a:lnSpc>
              <a:spcBef>
                <a:spcPts val="0"/>
              </a:spcBef>
              <a:buNone/>
            </a:pPr>
            <a:r>
              <a:rPr lang="en-US" sz="2200" i="1" dirty="0">
                <a:highlight>
                  <a:srgbClr val="FFFFFF"/>
                </a:highlight>
                <a:hlinkClick r:id="rId3"/>
              </a:rPr>
              <a:t>http://www.ascd.org/publications/books/101042/chapters/What-Is-Universal-Design-for-Learning%C2%A2.aspx</a:t>
            </a:r>
            <a:endParaRPr lang="en-US" sz="2200" i="1" dirty="0">
              <a:highlight>
                <a:srgbClr val="FFFFFF"/>
              </a:highlight>
            </a:endParaRPr>
          </a:p>
          <a:p>
            <a:pPr marL="0" indent="0">
              <a:lnSpc>
                <a:spcPct val="100000"/>
              </a:lnSpc>
              <a:spcBef>
                <a:spcPts val="1600"/>
              </a:spcBef>
              <a:buNone/>
            </a:pPr>
            <a:endParaRPr lang="en-US" dirty="0"/>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18</a:t>
            </a:fld>
            <a:endParaRPr lang="en-US"/>
          </a:p>
        </p:txBody>
      </p:sp>
    </p:spTree>
    <p:extLst>
      <p:ext uri="{BB962C8B-B14F-4D97-AF65-F5344CB8AC3E}">
        <p14:creationId xmlns:p14="http://schemas.microsoft.com/office/powerpoint/2010/main" val="778550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Universal Design for Learning (UDL) Framework</a:t>
            </a:r>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19</a:t>
            </a:fld>
            <a:endParaRPr lang="en-US" dirty="0"/>
          </a:p>
        </p:txBody>
      </p:sp>
    </p:spTree>
    <p:extLst>
      <p:ext uri="{BB962C8B-B14F-4D97-AF65-F5344CB8AC3E}">
        <p14:creationId xmlns:p14="http://schemas.microsoft.com/office/powerpoint/2010/main" val="4111433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7FF2BB-E1BF-49EA-A117-CAD4FED05404}"/>
              </a:ext>
            </a:extLst>
          </p:cNvPr>
          <p:cNvSpPr>
            <a:spLocks noGrp="1"/>
          </p:cNvSpPr>
          <p:nvPr>
            <p:ph type="body" sz="quarter" idx="12"/>
          </p:nvPr>
        </p:nvSpPr>
        <p:spPr/>
        <p:txBody>
          <a:bodyPr/>
          <a:lstStyle/>
          <a:p>
            <a:fld id="{F9B4886A-ACCF-4465-9905-FF6BD48FB85A}" type="datetime4">
              <a:rPr lang="en-US" smtClean="0"/>
              <a:t>July 16, 2019</a:t>
            </a:fld>
            <a:endParaRPr lang="en-US"/>
          </a:p>
        </p:txBody>
      </p:sp>
      <p:sp>
        <p:nvSpPr>
          <p:cNvPr id="3" name="Title 2">
            <a:extLst>
              <a:ext uri="{FF2B5EF4-FFF2-40B4-BE49-F238E27FC236}">
                <a16:creationId xmlns:a16="http://schemas.microsoft.com/office/drawing/2014/main" id="{EBF54E9F-EE23-4326-AFBD-5DC41FCD0D5C}"/>
              </a:ext>
            </a:extLst>
          </p:cNvPr>
          <p:cNvSpPr>
            <a:spLocks noGrp="1"/>
          </p:cNvSpPr>
          <p:nvPr>
            <p:ph type="ctrTitle"/>
          </p:nvPr>
        </p:nvSpPr>
        <p:spPr>
          <a:xfrm>
            <a:off x="685800" y="1596316"/>
            <a:ext cx="7772400" cy="2387600"/>
          </a:xfrm>
        </p:spPr>
        <p:txBody>
          <a:bodyPr>
            <a:noAutofit/>
          </a:bodyPr>
          <a:lstStyle/>
          <a:p>
            <a:r>
              <a:rPr lang="en-US" sz="4400" b="0" dirty="0">
                <a:effectLst/>
              </a:rPr>
              <a:t>YouthBuild Series: Supporting Second-Chance Students Through Universal Design for Learning</a:t>
            </a:r>
            <a:endParaRPr lang="en-US" sz="4400" dirty="0"/>
          </a:p>
        </p:txBody>
      </p:sp>
    </p:spTree>
    <p:extLst>
      <p:ext uri="{BB962C8B-B14F-4D97-AF65-F5344CB8AC3E}">
        <p14:creationId xmlns:p14="http://schemas.microsoft.com/office/powerpoint/2010/main" val="3579039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a:xfrm>
            <a:off x="1050925" y="365126"/>
            <a:ext cx="7110730" cy="1051560"/>
          </a:xfrm>
        </p:spPr>
        <p:txBody>
          <a:bodyPr>
            <a:normAutofit/>
          </a:bodyPr>
          <a:lstStyle/>
          <a:p>
            <a:pPr algn="ctr"/>
            <a:r>
              <a:rPr lang="en-US" sz="3200" dirty="0"/>
              <a:t>Universal Design for Learning Framework</a:t>
            </a:r>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p:txBody>
          <a:bodyPr>
            <a:normAutofit fontScale="85000" lnSpcReduction="10000"/>
          </a:bodyPr>
          <a:lstStyle/>
          <a:p>
            <a:pPr marL="0" indent="0">
              <a:lnSpc>
                <a:spcPct val="100000"/>
              </a:lnSpc>
              <a:spcBef>
                <a:spcPts val="1600"/>
              </a:spcBef>
              <a:buNone/>
            </a:pPr>
            <a:r>
              <a:rPr lang="en-US" sz="3200" dirty="0">
                <a:solidFill>
                  <a:schemeClr val="dk1"/>
                </a:solidFill>
                <a:highlight>
                  <a:srgbClr val="FFFFFF"/>
                </a:highlight>
              </a:rPr>
              <a:t>The Universal Design for Learning Framework is a robust rubric aimed at describing the various actions educators can take to make their lessons and curricula accessible to all learners. </a:t>
            </a:r>
          </a:p>
          <a:p>
            <a:pPr marL="0" indent="0">
              <a:lnSpc>
                <a:spcPct val="100000"/>
              </a:lnSpc>
              <a:spcBef>
                <a:spcPts val="1600"/>
              </a:spcBef>
              <a:buNone/>
            </a:pPr>
            <a:endParaRPr lang="en-US" sz="3200" dirty="0">
              <a:solidFill>
                <a:schemeClr val="dk1"/>
              </a:solidFill>
              <a:highlight>
                <a:srgbClr val="FFFFFF"/>
              </a:highlight>
            </a:endParaRPr>
          </a:p>
          <a:p>
            <a:pPr marL="0" indent="0">
              <a:lnSpc>
                <a:spcPct val="100000"/>
              </a:lnSpc>
              <a:spcBef>
                <a:spcPts val="1600"/>
              </a:spcBef>
              <a:buNone/>
            </a:pPr>
            <a:r>
              <a:rPr lang="en-US" sz="3200" i="1" dirty="0">
                <a:solidFill>
                  <a:schemeClr val="dk1"/>
                </a:solidFill>
                <a:highlight>
                  <a:srgbClr val="FFFF00"/>
                </a:highlight>
              </a:rPr>
              <a:t>★ We understand YouthBuild educators represent a wide spectrum of skillsets and ability levels. UDL as a framework can support the novice teacher just as much as the master teacher at your site.</a:t>
            </a:r>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20</a:t>
            </a:fld>
            <a:endParaRPr lang="en-US"/>
          </a:p>
        </p:txBody>
      </p:sp>
    </p:spTree>
    <p:extLst>
      <p:ext uri="{BB962C8B-B14F-4D97-AF65-F5344CB8AC3E}">
        <p14:creationId xmlns:p14="http://schemas.microsoft.com/office/powerpoint/2010/main" val="1113984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UDL Principle Overview</a:t>
            </a:r>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21</a:t>
            </a:fld>
            <a:endParaRPr lang="en-US" dirty="0"/>
          </a:p>
        </p:txBody>
      </p:sp>
    </p:spTree>
    <p:extLst>
      <p:ext uri="{BB962C8B-B14F-4D97-AF65-F5344CB8AC3E}">
        <p14:creationId xmlns:p14="http://schemas.microsoft.com/office/powerpoint/2010/main" val="1525555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2" name="Picture 1">
            <a:extLst>
              <a:ext uri="{FF2B5EF4-FFF2-40B4-BE49-F238E27FC236}">
                <a16:creationId xmlns:a16="http://schemas.microsoft.com/office/drawing/2014/main" id="{43B96FEE-ACDB-4510-B272-CFA1483B6ED2}"/>
              </a:ext>
            </a:extLst>
          </p:cNvPr>
          <p:cNvPicPr>
            <a:picLocks noChangeAspect="1"/>
          </p:cNvPicPr>
          <p:nvPr/>
        </p:nvPicPr>
        <p:blipFill>
          <a:blip r:embed="rId3"/>
          <a:stretch>
            <a:fillRect/>
          </a:stretch>
        </p:blipFill>
        <p:spPr>
          <a:xfrm>
            <a:off x="1100137" y="838200"/>
            <a:ext cx="6943725" cy="518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0110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4" name="Down Arrow 3">
            <a:extLst>
              <a:ext uri="{FF2B5EF4-FFF2-40B4-BE49-F238E27FC236}">
                <a16:creationId xmlns:a16="http://schemas.microsoft.com/office/drawing/2014/main" id="{5C999DB9-9E2F-A04D-8B63-CD2A5985DED2}"/>
              </a:ext>
            </a:extLst>
          </p:cNvPr>
          <p:cNvSpPr/>
          <p:nvPr/>
        </p:nvSpPr>
        <p:spPr>
          <a:xfrm>
            <a:off x="2394753" y="688369"/>
            <a:ext cx="389543" cy="59985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6" name="Down Arrow 5">
            <a:extLst>
              <a:ext uri="{FF2B5EF4-FFF2-40B4-BE49-F238E27FC236}">
                <a16:creationId xmlns:a16="http://schemas.microsoft.com/office/drawing/2014/main" id="{E9FC835C-6DCB-FF49-B297-5032AD88B895}"/>
              </a:ext>
            </a:extLst>
          </p:cNvPr>
          <p:cNvSpPr/>
          <p:nvPr/>
        </p:nvSpPr>
        <p:spPr>
          <a:xfrm>
            <a:off x="4428161" y="688369"/>
            <a:ext cx="389542" cy="59985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7" name="Down Arrow 6">
            <a:extLst>
              <a:ext uri="{FF2B5EF4-FFF2-40B4-BE49-F238E27FC236}">
                <a16:creationId xmlns:a16="http://schemas.microsoft.com/office/drawing/2014/main" id="{B257F289-8A1E-7C4E-87D4-0F6213B2173C}"/>
              </a:ext>
            </a:extLst>
          </p:cNvPr>
          <p:cNvSpPr/>
          <p:nvPr/>
        </p:nvSpPr>
        <p:spPr>
          <a:xfrm>
            <a:off x="6461568" y="688369"/>
            <a:ext cx="389542" cy="59985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8" name="Title 4">
            <a:extLst>
              <a:ext uri="{FF2B5EF4-FFF2-40B4-BE49-F238E27FC236}">
                <a16:creationId xmlns:a16="http://schemas.microsoft.com/office/drawing/2014/main" id="{5BCD0229-3EE1-E347-BCC9-08CEFE5228E8}"/>
              </a:ext>
            </a:extLst>
          </p:cNvPr>
          <p:cNvSpPr>
            <a:spLocks noGrp="1"/>
          </p:cNvSpPr>
          <p:nvPr>
            <p:ph type="title"/>
          </p:nvPr>
        </p:nvSpPr>
        <p:spPr>
          <a:xfrm>
            <a:off x="1067567" y="61645"/>
            <a:ext cx="7110730" cy="599859"/>
          </a:xfrm>
          <a:solidFill>
            <a:schemeClr val="bg1"/>
          </a:solidFill>
        </p:spPr>
        <p:txBody>
          <a:bodyPr>
            <a:normAutofit fontScale="90000"/>
          </a:bodyPr>
          <a:lstStyle/>
          <a:p>
            <a:pPr algn="ctr"/>
            <a:r>
              <a:rPr lang="en-US" sz="3200" u="sng" dirty="0"/>
              <a:t>Principles of UDL</a:t>
            </a:r>
          </a:p>
        </p:txBody>
      </p:sp>
      <p:pic>
        <p:nvPicPr>
          <p:cNvPr id="2" name="Picture 1">
            <a:extLst>
              <a:ext uri="{FF2B5EF4-FFF2-40B4-BE49-F238E27FC236}">
                <a16:creationId xmlns:a16="http://schemas.microsoft.com/office/drawing/2014/main" id="{DCCB69E0-252D-4981-9C7B-5C30936A438B}"/>
              </a:ext>
            </a:extLst>
          </p:cNvPr>
          <p:cNvPicPr>
            <a:picLocks noChangeAspect="1"/>
          </p:cNvPicPr>
          <p:nvPr/>
        </p:nvPicPr>
        <p:blipFill>
          <a:blip r:embed="rId3"/>
          <a:stretch>
            <a:fillRect/>
          </a:stretch>
        </p:blipFill>
        <p:spPr>
          <a:xfrm>
            <a:off x="1700212" y="1490129"/>
            <a:ext cx="5743575" cy="4667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5514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8" name="Title 4">
            <a:extLst>
              <a:ext uri="{FF2B5EF4-FFF2-40B4-BE49-F238E27FC236}">
                <a16:creationId xmlns:a16="http://schemas.microsoft.com/office/drawing/2014/main" id="{5BCD0229-3EE1-E347-BCC9-08CEFE5228E8}"/>
              </a:ext>
            </a:extLst>
          </p:cNvPr>
          <p:cNvSpPr>
            <a:spLocks noGrp="1"/>
          </p:cNvSpPr>
          <p:nvPr>
            <p:ph type="title"/>
          </p:nvPr>
        </p:nvSpPr>
        <p:spPr>
          <a:xfrm>
            <a:off x="1007165" y="61645"/>
            <a:ext cx="7171132" cy="599859"/>
          </a:xfrm>
          <a:noFill/>
        </p:spPr>
        <p:txBody>
          <a:bodyPr>
            <a:normAutofit fontScale="90000"/>
          </a:bodyPr>
          <a:lstStyle/>
          <a:p>
            <a:pPr algn="ctr"/>
            <a:r>
              <a:rPr lang="en-US" sz="3200" u="sng" dirty="0"/>
              <a:t>Principles of UDL</a:t>
            </a:r>
          </a:p>
        </p:txBody>
      </p:sp>
      <p:pic>
        <p:nvPicPr>
          <p:cNvPr id="2" name="Picture 1">
            <a:extLst>
              <a:ext uri="{FF2B5EF4-FFF2-40B4-BE49-F238E27FC236}">
                <a16:creationId xmlns:a16="http://schemas.microsoft.com/office/drawing/2014/main" id="{BDDE644B-11FC-4AC5-BFDA-CD9A6B9E68A1}"/>
              </a:ext>
            </a:extLst>
          </p:cNvPr>
          <p:cNvPicPr>
            <a:picLocks noChangeAspect="1"/>
          </p:cNvPicPr>
          <p:nvPr/>
        </p:nvPicPr>
        <p:blipFill>
          <a:blip r:embed="rId3"/>
          <a:stretch>
            <a:fillRect/>
          </a:stretch>
        </p:blipFill>
        <p:spPr>
          <a:xfrm>
            <a:off x="1132449" y="1162506"/>
            <a:ext cx="6921305" cy="45607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9805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8" name="Title 4">
            <a:extLst>
              <a:ext uri="{FF2B5EF4-FFF2-40B4-BE49-F238E27FC236}">
                <a16:creationId xmlns:a16="http://schemas.microsoft.com/office/drawing/2014/main" id="{5BCD0229-3EE1-E347-BCC9-08CEFE5228E8}"/>
              </a:ext>
            </a:extLst>
          </p:cNvPr>
          <p:cNvSpPr>
            <a:spLocks noGrp="1"/>
          </p:cNvSpPr>
          <p:nvPr>
            <p:ph type="title"/>
          </p:nvPr>
        </p:nvSpPr>
        <p:spPr>
          <a:xfrm>
            <a:off x="1067567" y="61645"/>
            <a:ext cx="7110730" cy="599859"/>
          </a:xfrm>
          <a:noFill/>
        </p:spPr>
        <p:txBody>
          <a:bodyPr>
            <a:normAutofit fontScale="90000"/>
          </a:bodyPr>
          <a:lstStyle/>
          <a:p>
            <a:pPr algn="ctr"/>
            <a:r>
              <a:rPr lang="en-US" sz="3200" u="sng" dirty="0"/>
              <a:t>Principles of UDL</a:t>
            </a:r>
          </a:p>
        </p:txBody>
      </p:sp>
      <p:pic>
        <p:nvPicPr>
          <p:cNvPr id="2" name="Picture 1">
            <a:extLst>
              <a:ext uri="{FF2B5EF4-FFF2-40B4-BE49-F238E27FC236}">
                <a16:creationId xmlns:a16="http://schemas.microsoft.com/office/drawing/2014/main" id="{C94B0179-7D66-4FE4-A7D5-A23A5F7353CA}"/>
              </a:ext>
            </a:extLst>
          </p:cNvPr>
          <p:cNvPicPr>
            <a:picLocks noChangeAspect="1"/>
          </p:cNvPicPr>
          <p:nvPr/>
        </p:nvPicPr>
        <p:blipFill>
          <a:blip r:embed="rId3"/>
          <a:stretch>
            <a:fillRect/>
          </a:stretch>
        </p:blipFill>
        <p:spPr>
          <a:xfrm>
            <a:off x="1154868" y="1114817"/>
            <a:ext cx="6922108" cy="4570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8590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6" name="Title 4">
            <a:extLst>
              <a:ext uri="{FF2B5EF4-FFF2-40B4-BE49-F238E27FC236}">
                <a16:creationId xmlns:a16="http://schemas.microsoft.com/office/drawing/2014/main" id="{28619B02-520C-4CEE-A8BB-95CA84F0E971}"/>
              </a:ext>
            </a:extLst>
          </p:cNvPr>
          <p:cNvSpPr txBox="1">
            <a:spLocks/>
          </p:cNvSpPr>
          <p:nvPr/>
        </p:nvSpPr>
        <p:spPr>
          <a:xfrm>
            <a:off x="1067567" y="61645"/>
            <a:ext cx="7110730" cy="599859"/>
          </a:xfrm>
          <a:prstGeom prst="rect">
            <a:avLst/>
          </a:prstGeom>
          <a:noFill/>
        </p:spPr>
        <p:txBody>
          <a:bodyPr spcFirstLastPara="1" vert="horz" wrap="square" lIns="91425" tIns="91425" rIns="91425" bIns="91425" rtlCol="0" anchor="t" anchorCtr="0">
            <a:normAutofit fontScale="97500" lnSpcReduction="10000"/>
          </a:bodyPr>
          <a:lstStyle>
            <a:lvl1pPr lvl="0" algn="l" defTabSz="914400" rtl="0" eaLnBrk="1" latinLnBrk="0" hangingPunct="1">
              <a:lnSpc>
                <a:spcPct val="90000"/>
              </a:lnSpc>
              <a:spcBef>
                <a:spcPts val="0"/>
              </a:spcBef>
              <a:spcAft>
                <a:spcPts val="0"/>
              </a:spcAft>
              <a:buSzPts val="2800"/>
              <a:buNone/>
              <a:defRPr lang="en-US" sz="3400" b="1" kern="120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sz="3200" u="sng"/>
              <a:t>Principles of UDL</a:t>
            </a:r>
            <a:endParaRPr lang="en-US" sz="3200" u="sng" dirty="0"/>
          </a:p>
        </p:txBody>
      </p:sp>
      <p:pic>
        <p:nvPicPr>
          <p:cNvPr id="4" name="Picture 3">
            <a:extLst>
              <a:ext uri="{FF2B5EF4-FFF2-40B4-BE49-F238E27FC236}">
                <a16:creationId xmlns:a16="http://schemas.microsoft.com/office/drawing/2014/main" id="{A22F442D-711B-4F32-8D30-76867F7A1A0F}"/>
              </a:ext>
            </a:extLst>
          </p:cNvPr>
          <p:cNvPicPr>
            <a:picLocks noChangeAspect="1"/>
          </p:cNvPicPr>
          <p:nvPr/>
        </p:nvPicPr>
        <p:blipFill>
          <a:blip r:embed="rId3"/>
          <a:stretch>
            <a:fillRect/>
          </a:stretch>
        </p:blipFill>
        <p:spPr>
          <a:xfrm>
            <a:off x="1132450" y="1208149"/>
            <a:ext cx="6692338" cy="4321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897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6" name="Title 4">
            <a:extLst>
              <a:ext uri="{FF2B5EF4-FFF2-40B4-BE49-F238E27FC236}">
                <a16:creationId xmlns:a16="http://schemas.microsoft.com/office/drawing/2014/main" id="{88634280-99FB-4352-A1C9-AF429EFBBDDD}"/>
              </a:ext>
            </a:extLst>
          </p:cNvPr>
          <p:cNvSpPr>
            <a:spLocks noGrp="1"/>
          </p:cNvSpPr>
          <p:nvPr>
            <p:ph type="title"/>
          </p:nvPr>
        </p:nvSpPr>
        <p:spPr>
          <a:xfrm>
            <a:off x="1067567" y="61645"/>
            <a:ext cx="7110730" cy="599859"/>
          </a:xfrm>
          <a:noFill/>
        </p:spPr>
        <p:txBody>
          <a:bodyPr>
            <a:normAutofit fontScale="90000"/>
          </a:bodyPr>
          <a:lstStyle/>
          <a:p>
            <a:pPr algn="ctr"/>
            <a:r>
              <a:rPr lang="en-US" sz="3200" u="sng" dirty="0"/>
              <a:t>Principles of UDL</a:t>
            </a:r>
          </a:p>
        </p:txBody>
      </p:sp>
      <p:pic>
        <p:nvPicPr>
          <p:cNvPr id="4" name="Picture 3">
            <a:extLst>
              <a:ext uri="{FF2B5EF4-FFF2-40B4-BE49-F238E27FC236}">
                <a16:creationId xmlns:a16="http://schemas.microsoft.com/office/drawing/2014/main" id="{38323CEE-D6C2-4BD1-9D33-EAC3701BB13A}"/>
              </a:ext>
            </a:extLst>
          </p:cNvPr>
          <p:cNvPicPr>
            <a:picLocks noChangeAspect="1"/>
          </p:cNvPicPr>
          <p:nvPr/>
        </p:nvPicPr>
        <p:blipFill>
          <a:blip r:embed="rId3"/>
          <a:stretch>
            <a:fillRect/>
          </a:stretch>
        </p:blipFill>
        <p:spPr>
          <a:xfrm>
            <a:off x="133992" y="1187407"/>
            <a:ext cx="5562472" cy="4483186"/>
          </a:xfrm>
          <a:prstGeom prst="rect">
            <a:avLst/>
          </a:prstGeom>
          <a:ln>
            <a:noFill/>
          </a:ln>
          <a:effectLst>
            <a:outerShdw blurRad="292100" dist="139700" dir="2700000" algn="tl" rotWithShape="0">
              <a:srgbClr val="333333">
                <a:alpha val="65000"/>
              </a:srgbClr>
            </a:outerShdw>
          </a:effectLst>
        </p:spPr>
      </p:pic>
      <p:pic>
        <p:nvPicPr>
          <p:cNvPr id="5" name="Google Shape;106;p20">
            <a:extLst>
              <a:ext uri="{FF2B5EF4-FFF2-40B4-BE49-F238E27FC236}">
                <a16:creationId xmlns:a16="http://schemas.microsoft.com/office/drawing/2014/main" id="{B0C73434-1B46-F34C-B34F-B354DAACFF11}"/>
              </a:ext>
            </a:extLst>
          </p:cNvPr>
          <p:cNvPicPr preferRelativeResize="0"/>
          <p:nvPr/>
        </p:nvPicPr>
        <p:blipFill rotWithShape="1">
          <a:blip r:embed="rId4">
            <a:alphaModFix/>
          </a:blip>
          <a:srcRect l="2868" t="5606" r="2146" b="5960"/>
          <a:stretch/>
        </p:blipFill>
        <p:spPr>
          <a:xfrm>
            <a:off x="5721178" y="2123380"/>
            <a:ext cx="3422822" cy="2611240"/>
          </a:xfrm>
          <a:prstGeom prst="rect">
            <a:avLst/>
          </a:prstGeom>
          <a:noFill/>
          <a:ln>
            <a:noFill/>
          </a:ln>
        </p:spPr>
      </p:pic>
    </p:spTree>
    <p:extLst>
      <p:ext uri="{BB962C8B-B14F-4D97-AF65-F5344CB8AC3E}">
        <p14:creationId xmlns:p14="http://schemas.microsoft.com/office/powerpoint/2010/main" val="1023896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UDL Domain Overview</a:t>
            </a:r>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28</a:t>
            </a:fld>
            <a:endParaRPr lang="en-US" dirty="0"/>
          </a:p>
        </p:txBody>
      </p:sp>
    </p:spTree>
    <p:extLst>
      <p:ext uri="{BB962C8B-B14F-4D97-AF65-F5344CB8AC3E}">
        <p14:creationId xmlns:p14="http://schemas.microsoft.com/office/powerpoint/2010/main" val="2574282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3" name="TextBox 2">
            <a:extLst>
              <a:ext uri="{FF2B5EF4-FFF2-40B4-BE49-F238E27FC236}">
                <a16:creationId xmlns:a16="http://schemas.microsoft.com/office/drawing/2014/main" id="{960750AB-2213-4E46-8B3C-58D6AE5DBDA4}"/>
              </a:ext>
            </a:extLst>
          </p:cNvPr>
          <p:cNvSpPr txBox="1"/>
          <p:nvPr/>
        </p:nvSpPr>
        <p:spPr>
          <a:xfrm>
            <a:off x="2866914" y="2404153"/>
            <a:ext cx="312906" cy="369332"/>
          </a:xfrm>
          <a:prstGeom prst="rect">
            <a:avLst/>
          </a:prstGeom>
          <a:solidFill>
            <a:srgbClr val="FFFF00"/>
          </a:solidFill>
          <a:ln>
            <a:solidFill>
              <a:schemeClr val="tx1"/>
            </a:solidFill>
          </a:ln>
        </p:spPr>
        <p:txBody>
          <a:bodyPr wrap="none" rtlCol="0">
            <a:spAutoFit/>
          </a:bodyPr>
          <a:lstStyle/>
          <a:p>
            <a:r>
              <a:rPr lang="en-US" dirty="0"/>
              <a:t>1</a:t>
            </a:r>
          </a:p>
        </p:txBody>
      </p:sp>
      <p:sp>
        <p:nvSpPr>
          <p:cNvPr id="9" name="TextBox 8">
            <a:extLst>
              <a:ext uri="{FF2B5EF4-FFF2-40B4-BE49-F238E27FC236}">
                <a16:creationId xmlns:a16="http://schemas.microsoft.com/office/drawing/2014/main" id="{0A33F0D7-0A08-0D45-92D3-68FB0A7E66A8}"/>
              </a:ext>
            </a:extLst>
          </p:cNvPr>
          <p:cNvSpPr txBox="1"/>
          <p:nvPr/>
        </p:nvSpPr>
        <p:spPr>
          <a:xfrm>
            <a:off x="2866914" y="3672027"/>
            <a:ext cx="312906" cy="369332"/>
          </a:xfrm>
          <a:prstGeom prst="rect">
            <a:avLst/>
          </a:prstGeom>
          <a:solidFill>
            <a:srgbClr val="FFFF00"/>
          </a:solidFill>
          <a:ln>
            <a:solidFill>
              <a:schemeClr val="tx1"/>
            </a:solidFill>
          </a:ln>
        </p:spPr>
        <p:txBody>
          <a:bodyPr wrap="none" rtlCol="0">
            <a:spAutoFit/>
          </a:bodyPr>
          <a:lstStyle/>
          <a:p>
            <a:r>
              <a:rPr lang="en-US" dirty="0"/>
              <a:t>2</a:t>
            </a:r>
          </a:p>
        </p:txBody>
      </p:sp>
      <p:sp>
        <p:nvSpPr>
          <p:cNvPr id="10" name="TextBox 9">
            <a:extLst>
              <a:ext uri="{FF2B5EF4-FFF2-40B4-BE49-F238E27FC236}">
                <a16:creationId xmlns:a16="http://schemas.microsoft.com/office/drawing/2014/main" id="{D7DEBD19-D500-8843-9A32-52EB06A80043}"/>
              </a:ext>
            </a:extLst>
          </p:cNvPr>
          <p:cNvSpPr txBox="1"/>
          <p:nvPr/>
        </p:nvSpPr>
        <p:spPr>
          <a:xfrm>
            <a:off x="2863667" y="4417332"/>
            <a:ext cx="312906" cy="369332"/>
          </a:xfrm>
          <a:prstGeom prst="rect">
            <a:avLst/>
          </a:prstGeom>
          <a:solidFill>
            <a:srgbClr val="FFFF00"/>
          </a:solidFill>
          <a:ln>
            <a:solidFill>
              <a:schemeClr val="tx1"/>
            </a:solidFill>
          </a:ln>
        </p:spPr>
        <p:txBody>
          <a:bodyPr wrap="none" rtlCol="0">
            <a:spAutoFit/>
          </a:bodyPr>
          <a:lstStyle/>
          <a:p>
            <a:r>
              <a:rPr lang="en-US" dirty="0"/>
              <a:t>3</a:t>
            </a:r>
          </a:p>
        </p:txBody>
      </p:sp>
      <p:sp>
        <p:nvSpPr>
          <p:cNvPr id="11" name="TextBox 10">
            <a:extLst>
              <a:ext uri="{FF2B5EF4-FFF2-40B4-BE49-F238E27FC236}">
                <a16:creationId xmlns:a16="http://schemas.microsoft.com/office/drawing/2014/main" id="{EE03327D-2636-E146-8A12-7283F1990FAD}"/>
              </a:ext>
            </a:extLst>
          </p:cNvPr>
          <p:cNvSpPr txBox="1"/>
          <p:nvPr/>
        </p:nvSpPr>
        <p:spPr>
          <a:xfrm>
            <a:off x="5180411" y="2404153"/>
            <a:ext cx="312906" cy="369332"/>
          </a:xfrm>
          <a:prstGeom prst="rect">
            <a:avLst/>
          </a:prstGeom>
          <a:solidFill>
            <a:srgbClr val="FFFF00"/>
          </a:solidFill>
          <a:ln>
            <a:solidFill>
              <a:schemeClr val="tx1"/>
            </a:solidFill>
          </a:ln>
        </p:spPr>
        <p:txBody>
          <a:bodyPr wrap="none" rtlCol="0">
            <a:spAutoFit/>
          </a:bodyPr>
          <a:lstStyle/>
          <a:p>
            <a:r>
              <a:rPr lang="en-US" dirty="0"/>
              <a:t>4</a:t>
            </a:r>
          </a:p>
        </p:txBody>
      </p:sp>
      <p:sp>
        <p:nvSpPr>
          <p:cNvPr id="12" name="TextBox 11">
            <a:extLst>
              <a:ext uri="{FF2B5EF4-FFF2-40B4-BE49-F238E27FC236}">
                <a16:creationId xmlns:a16="http://schemas.microsoft.com/office/drawing/2014/main" id="{4CB4DEA6-3BC6-6748-9EE1-02261B3B9DBA}"/>
              </a:ext>
            </a:extLst>
          </p:cNvPr>
          <p:cNvSpPr txBox="1"/>
          <p:nvPr/>
        </p:nvSpPr>
        <p:spPr>
          <a:xfrm>
            <a:off x="5180411" y="3553022"/>
            <a:ext cx="312906" cy="369332"/>
          </a:xfrm>
          <a:prstGeom prst="rect">
            <a:avLst/>
          </a:prstGeom>
          <a:solidFill>
            <a:srgbClr val="FFFF00"/>
          </a:solidFill>
          <a:ln>
            <a:solidFill>
              <a:schemeClr val="tx1"/>
            </a:solidFill>
          </a:ln>
        </p:spPr>
        <p:txBody>
          <a:bodyPr wrap="none" rtlCol="0">
            <a:spAutoFit/>
          </a:bodyPr>
          <a:lstStyle/>
          <a:p>
            <a:r>
              <a:rPr lang="en-US" dirty="0"/>
              <a:t>5</a:t>
            </a:r>
          </a:p>
        </p:txBody>
      </p:sp>
      <p:sp>
        <p:nvSpPr>
          <p:cNvPr id="13" name="TextBox 12">
            <a:extLst>
              <a:ext uri="{FF2B5EF4-FFF2-40B4-BE49-F238E27FC236}">
                <a16:creationId xmlns:a16="http://schemas.microsoft.com/office/drawing/2014/main" id="{452F01F8-52BE-E14A-A6BF-A9FC1A4953FF}"/>
              </a:ext>
            </a:extLst>
          </p:cNvPr>
          <p:cNvSpPr txBox="1"/>
          <p:nvPr/>
        </p:nvSpPr>
        <p:spPr>
          <a:xfrm>
            <a:off x="5242944" y="4521595"/>
            <a:ext cx="312906" cy="369332"/>
          </a:xfrm>
          <a:prstGeom prst="rect">
            <a:avLst/>
          </a:prstGeom>
          <a:solidFill>
            <a:srgbClr val="FFFF00"/>
          </a:solidFill>
          <a:ln>
            <a:solidFill>
              <a:schemeClr val="tx1"/>
            </a:solidFill>
          </a:ln>
        </p:spPr>
        <p:txBody>
          <a:bodyPr wrap="none" rtlCol="0">
            <a:spAutoFit/>
          </a:bodyPr>
          <a:lstStyle/>
          <a:p>
            <a:r>
              <a:rPr lang="en-US" dirty="0"/>
              <a:t>6</a:t>
            </a:r>
          </a:p>
        </p:txBody>
      </p:sp>
      <p:sp>
        <p:nvSpPr>
          <p:cNvPr id="14" name="TextBox 13">
            <a:extLst>
              <a:ext uri="{FF2B5EF4-FFF2-40B4-BE49-F238E27FC236}">
                <a16:creationId xmlns:a16="http://schemas.microsoft.com/office/drawing/2014/main" id="{8ABE06AA-0BC2-2A45-8571-14D1F641D792}"/>
              </a:ext>
            </a:extLst>
          </p:cNvPr>
          <p:cNvSpPr txBox="1"/>
          <p:nvPr/>
        </p:nvSpPr>
        <p:spPr>
          <a:xfrm>
            <a:off x="7650361" y="2552863"/>
            <a:ext cx="312906" cy="369332"/>
          </a:xfrm>
          <a:prstGeom prst="rect">
            <a:avLst/>
          </a:prstGeom>
          <a:solidFill>
            <a:srgbClr val="FFFF00"/>
          </a:solidFill>
          <a:ln>
            <a:solidFill>
              <a:schemeClr val="tx1"/>
            </a:solidFill>
          </a:ln>
        </p:spPr>
        <p:txBody>
          <a:bodyPr wrap="none" rtlCol="0">
            <a:spAutoFit/>
          </a:bodyPr>
          <a:lstStyle/>
          <a:p>
            <a:r>
              <a:rPr lang="en-US" dirty="0"/>
              <a:t>7</a:t>
            </a:r>
          </a:p>
        </p:txBody>
      </p:sp>
      <p:sp>
        <p:nvSpPr>
          <p:cNvPr id="15" name="TextBox 14">
            <a:extLst>
              <a:ext uri="{FF2B5EF4-FFF2-40B4-BE49-F238E27FC236}">
                <a16:creationId xmlns:a16="http://schemas.microsoft.com/office/drawing/2014/main" id="{0CCEFFBE-950E-0247-AF04-A9EB938941AE}"/>
              </a:ext>
            </a:extLst>
          </p:cNvPr>
          <p:cNvSpPr txBox="1"/>
          <p:nvPr/>
        </p:nvSpPr>
        <p:spPr>
          <a:xfrm>
            <a:off x="7697179" y="3870049"/>
            <a:ext cx="312906" cy="369332"/>
          </a:xfrm>
          <a:prstGeom prst="rect">
            <a:avLst/>
          </a:prstGeom>
          <a:solidFill>
            <a:srgbClr val="FFFF00"/>
          </a:solidFill>
          <a:ln>
            <a:solidFill>
              <a:schemeClr val="tx1"/>
            </a:solidFill>
          </a:ln>
        </p:spPr>
        <p:txBody>
          <a:bodyPr wrap="none" rtlCol="0">
            <a:spAutoFit/>
          </a:bodyPr>
          <a:lstStyle/>
          <a:p>
            <a:r>
              <a:rPr lang="en-US" dirty="0"/>
              <a:t>8</a:t>
            </a:r>
          </a:p>
        </p:txBody>
      </p:sp>
      <p:sp>
        <p:nvSpPr>
          <p:cNvPr id="16" name="TextBox 15">
            <a:extLst>
              <a:ext uri="{FF2B5EF4-FFF2-40B4-BE49-F238E27FC236}">
                <a16:creationId xmlns:a16="http://schemas.microsoft.com/office/drawing/2014/main" id="{4EC39461-93DD-2B48-A44C-4E815D6D5441}"/>
              </a:ext>
            </a:extLst>
          </p:cNvPr>
          <p:cNvSpPr txBox="1"/>
          <p:nvPr/>
        </p:nvSpPr>
        <p:spPr>
          <a:xfrm>
            <a:off x="7664811" y="4571170"/>
            <a:ext cx="312906" cy="369332"/>
          </a:xfrm>
          <a:prstGeom prst="rect">
            <a:avLst/>
          </a:prstGeom>
          <a:solidFill>
            <a:srgbClr val="FFFF00"/>
          </a:solidFill>
          <a:ln>
            <a:solidFill>
              <a:schemeClr val="tx1"/>
            </a:solidFill>
          </a:ln>
        </p:spPr>
        <p:txBody>
          <a:bodyPr wrap="none" rtlCol="0">
            <a:spAutoFit/>
          </a:bodyPr>
          <a:lstStyle/>
          <a:p>
            <a:r>
              <a:rPr lang="en-US" dirty="0"/>
              <a:t>9</a:t>
            </a:r>
          </a:p>
        </p:txBody>
      </p:sp>
      <p:sp>
        <p:nvSpPr>
          <p:cNvPr id="17" name="Title 4">
            <a:extLst>
              <a:ext uri="{FF2B5EF4-FFF2-40B4-BE49-F238E27FC236}">
                <a16:creationId xmlns:a16="http://schemas.microsoft.com/office/drawing/2014/main" id="{D29EE611-F18B-9843-B0EC-68CF23B924A9}"/>
              </a:ext>
            </a:extLst>
          </p:cNvPr>
          <p:cNvSpPr>
            <a:spLocks noGrp="1"/>
          </p:cNvSpPr>
          <p:nvPr>
            <p:ph type="title"/>
          </p:nvPr>
        </p:nvSpPr>
        <p:spPr>
          <a:xfrm>
            <a:off x="2661313" y="61645"/>
            <a:ext cx="3739487" cy="599859"/>
          </a:xfrm>
          <a:solidFill>
            <a:schemeClr val="bg1"/>
          </a:solidFill>
        </p:spPr>
        <p:txBody>
          <a:bodyPr>
            <a:normAutofit fontScale="90000"/>
          </a:bodyPr>
          <a:lstStyle/>
          <a:p>
            <a:pPr algn="ctr"/>
            <a:r>
              <a:rPr lang="en-US" sz="3200" u="sng" dirty="0"/>
              <a:t>9 Domains of UDL</a:t>
            </a:r>
          </a:p>
        </p:txBody>
      </p:sp>
      <p:pic>
        <p:nvPicPr>
          <p:cNvPr id="18" name="Google Shape;113;p21">
            <a:extLst>
              <a:ext uri="{FF2B5EF4-FFF2-40B4-BE49-F238E27FC236}">
                <a16:creationId xmlns:a16="http://schemas.microsoft.com/office/drawing/2014/main" id="{056BC495-C8EB-4542-BC11-3B2D10F5CE94}"/>
              </a:ext>
            </a:extLst>
          </p:cNvPr>
          <p:cNvPicPr preferRelativeResize="0"/>
          <p:nvPr/>
        </p:nvPicPr>
        <p:blipFill rotWithShape="1">
          <a:blip r:embed="rId3">
            <a:alphaModFix/>
          </a:blip>
          <a:srcRect l="5309" t="4803" r="7937" b="5082"/>
          <a:stretch/>
        </p:blipFill>
        <p:spPr>
          <a:xfrm>
            <a:off x="572785" y="510548"/>
            <a:ext cx="7571376" cy="5836903"/>
          </a:xfrm>
          <a:prstGeom prst="rect">
            <a:avLst/>
          </a:prstGeom>
          <a:noFill/>
          <a:ln>
            <a:noFill/>
          </a:ln>
        </p:spPr>
      </p:pic>
    </p:spTree>
    <p:extLst>
      <p:ext uri="{BB962C8B-B14F-4D97-AF65-F5344CB8AC3E}">
        <p14:creationId xmlns:p14="http://schemas.microsoft.com/office/powerpoint/2010/main" val="3805913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43AF2F-C8D2-45F3-9DD0-5FBC6628D72C}"/>
              </a:ext>
            </a:extLst>
          </p:cNvPr>
          <p:cNvSpPr>
            <a:spLocks noGrp="1"/>
          </p:cNvSpPr>
          <p:nvPr>
            <p:ph idx="1"/>
          </p:nvPr>
        </p:nvSpPr>
        <p:spPr/>
        <p:txBody>
          <a:bodyPr/>
          <a:lstStyle/>
          <a:p>
            <a:r>
              <a:rPr lang="en-US" dirty="0"/>
              <a:t>Jenn Smith</a:t>
            </a:r>
          </a:p>
          <a:p>
            <a:pPr lvl="1"/>
            <a:r>
              <a:rPr lang="en-US" dirty="0"/>
              <a:t>YouthBuild Program Director</a:t>
            </a:r>
          </a:p>
          <a:p>
            <a:pPr lvl="2"/>
            <a:r>
              <a:rPr lang="en-US" dirty="0"/>
              <a:t>U.S. Department of Labor </a:t>
            </a:r>
          </a:p>
        </p:txBody>
      </p:sp>
      <p:sp>
        <p:nvSpPr>
          <p:cNvPr id="3" name="Slide Number Placeholder 2">
            <a:extLst>
              <a:ext uri="{FF2B5EF4-FFF2-40B4-BE49-F238E27FC236}">
                <a16:creationId xmlns:a16="http://schemas.microsoft.com/office/drawing/2014/main" id="{06618E1A-B751-4EF3-859E-FAFBE09EEC66}"/>
              </a:ext>
            </a:extLst>
          </p:cNvPr>
          <p:cNvSpPr>
            <a:spLocks noGrp="1"/>
          </p:cNvSpPr>
          <p:nvPr>
            <p:ph type="sldNum" sz="quarter" idx="10"/>
          </p:nvPr>
        </p:nvSpPr>
        <p:spPr/>
        <p:txBody>
          <a:bodyPr/>
          <a:lstStyle/>
          <a:p>
            <a:fld id="{706D636C-90A3-4979-BA37-BAB384B22101}" type="slidenum">
              <a:rPr lang="en-US" smtClean="0"/>
              <a:pPr/>
              <a:t>3</a:t>
            </a:fld>
            <a:endParaRPr lang="en-US"/>
          </a:p>
        </p:txBody>
      </p:sp>
      <p:pic>
        <p:nvPicPr>
          <p:cNvPr id="5" name="Picture Placeholder 4"/>
          <p:cNvPicPr>
            <a:picLocks noGrp="1" noChangeAspect="1"/>
          </p:cNvPicPr>
          <p:nvPr>
            <p:ph type="pic" idx="11"/>
          </p:nvPr>
        </p:nvPicPr>
        <p:blipFill>
          <a:blip r:embed="rId3">
            <a:extLst>
              <a:ext uri="{28A0092B-C50C-407E-A947-70E740481C1C}">
                <a14:useLocalDpi xmlns:a14="http://schemas.microsoft.com/office/drawing/2010/main" val="0"/>
              </a:ext>
            </a:extLst>
          </a:blip>
          <a:stretch>
            <a:fillRect/>
          </a:stretch>
        </p:blipFill>
        <p:spPr>
          <a:xfrm>
            <a:off x="1827005" y="2498115"/>
            <a:ext cx="1573420" cy="1789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4345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3" name="Google Shape;113;p21"/>
          <p:cNvPicPr preferRelativeResize="0"/>
          <p:nvPr/>
        </p:nvPicPr>
        <p:blipFill rotWithShape="1">
          <a:blip r:embed="rId3">
            <a:alphaModFix/>
          </a:blip>
          <a:srcRect l="5309" t="4803" r="7937" b="5082"/>
          <a:stretch/>
        </p:blipFill>
        <p:spPr>
          <a:xfrm>
            <a:off x="388642" y="390980"/>
            <a:ext cx="8018378" cy="6157699"/>
          </a:xfrm>
          <a:prstGeom prst="rect">
            <a:avLst/>
          </a:prstGeom>
          <a:noFill/>
          <a:ln>
            <a:noFill/>
          </a:ln>
        </p:spPr>
      </p:pic>
      <p:sp>
        <p:nvSpPr>
          <p:cNvPr id="3" name="TextBox 2">
            <a:extLst>
              <a:ext uri="{FF2B5EF4-FFF2-40B4-BE49-F238E27FC236}">
                <a16:creationId xmlns:a16="http://schemas.microsoft.com/office/drawing/2014/main" id="{960750AB-2213-4E46-8B3C-58D6AE5DBDA4}"/>
              </a:ext>
            </a:extLst>
          </p:cNvPr>
          <p:cNvSpPr txBox="1"/>
          <p:nvPr/>
        </p:nvSpPr>
        <p:spPr>
          <a:xfrm>
            <a:off x="2867413" y="2456003"/>
            <a:ext cx="312906" cy="369332"/>
          </a:xfrm>
          <a:prstGeom prst="rect">
            <a:avLst/>
          </a:prstGeom>
          <a:solidFill>
            <a:srgbClr val="FFFF00"/>
          </a:solidFill>
          <a:ln>
            <a:solidFill>
              <a:schemeClr val="tx1"/>
            </a:solidFill>
          </a:ln>
        </p:spPr>
        <p:txBody>
          <a:bodyPr wrap="none" rtlCol="0">
            <a:spAutoFit/>
          </a:bodyPr>
          <a:lstStyle/>
          <a:p>
            <a:r>
              <a:rPr lang="en-US" dirty="0"/>
              <a:t>1</a:t>
            </a:r>
          </a:p>
        </p:txBody>
      </p:sp>
      <p:sp>
        <p:nvSpPr>
          <p:cNvPr id="9" name="TextBox 8">
            <a:extLst>
              <a:ext uri="{FF2B5EF4-FFF2-40B4-BE49-F238E27FC236}">
                <a16:creationId xmlns:a16="http://schemas.microsoft.com/office/drawing/2014/main" id="{0A33F0D7-0A08-0D45-92D3-68FB0A7E66A8}"/>
              </a:ext>
            </a:extLst>
          </p:cNvPr>
          <p:cNvSpPr txBox="1"/>
          <p:nvPr/>
        </p:nvSpPr>
        <p:spPr>
          <a:xfrm>
            <a:off x="2887000" y="3938529"/>
            <a:ext cx="312906" cy="369332"/>
          </a:xfrm>
          <a:prstGeom prst="rect">
            <a:avLst/>
          </a:prstGeom>
          <a:solidFill>
            <a:srgbClr val="FFFF00"/>
          </a:solidFill>
          <a:ln>
            <a:solidFill>
              <a:schemeClr val="tx1"/>
            </a:solidFill>
          </a:ln>
        </p:spPr>
        <p:txBody>
          <a:bodyPr wrap="none" rtlCol="0">
            <a:spAutoFit/>
          </a:bodyPr>
          <a:lstStyle/>
          <a:p>
            <a:r>
              <a:rPr lang="en-US" dirty="0"/>
              <a:t>2</a:t>
            </a:r>
          </a:p>
        </p:txBody>
      </p:sp>
      <p:sp>
        <p:nvSpPr>
          <p:cNvPr id="10" name="TextBox 9">
            <a:extLst>
              <a:ext uri="{FF2B5EF4-FFF2-40B4-BE49-F238E27FC236}">
                <a16:creationId xmlns:a16="http://schemas.microsoft.com/office/drawing/2014/main" id="{D7DEBD19-D500-8843-9A32-52EB06A80043}"/>
              </a:ext>
            </a:extLst>
          </p:cNvPr>
          <p:cNvSpPr txBox="1"/>
          <p:nvPr/>
        </p:nvSpPr>
        <p:spPr>
          <a:xfrm>
            <a:off x="2867413" y="5139823"/>
            <a:ext cx="312906" cy="369332"/>
          </a:xfrm>
          <a:prstGeom prst="rect">
            <a:avLst/>
          </a:prstGeom>
          <a:solidFill>
            <a:srgbClr val="FFFF00"/>
          </a:solidFill>
          <a:ln>
            <a:solidFill>
              <a:schemeClr val="tx1"/>
            </a:solidFill>
          </a:ln>
        </p:spPr>
        <p:txBody>
          <a:bodyPr wrap="none" rtlCol="0">
            <a:spAutoFit/>
          </a:bodyPr>
          <a:lstStyle/>
          <a:p>
            <a:r>
              <a:rPr lang="en-US" dirty="0"/>
              <a:t>3</a:t>
            </a:r>
          </a:p>
        </p:txBody>
      </p:sp>
      <p:sp>
        <p:nvSpPr>
          <p:cNvPr id="11" name="TextBox 10">
            <a:extLst>
              <a:ext uri="{FF2B5EF4-FFF2-40B4-BE49-F238E27FC236}">
                <a16:creationId xmlns:a16="http://schemas.microsoft.com/office/drawing/2014/main" id="{EE03327D-2636-E146-8A12-7283F1990FAD}"/>
              </a:ext>
            </a:extLst>
          </p:cNvPr>
          <p:cNvSpPr txBox="1"/>
          <p:nvPr/>
        </p:nvSpPr>
        <p:spPr>
          <a:xfrm>
            <a:off x="5363449" y="2552569"/>
            <a:ext cx="312906" cy="369332"/>
          </a:xfrm>
          <a:prstGeom prst="rect">
            <a:avLst/>
          </a:prstGeom>
          <a:solidFill>
            <a:srgbClr val="FFFF00"/>
          </a:solidFill>
          <a:ln>
            <a:solidFill>
              <a:schemeClr val="tx1"/>
            </a:solidFill>
          </a:ln>
        </p:spPr>
        <p:txBody>
          <a:bodyPr wrap="none" rtlCol="0">
            <a:spAutoFit/>
          </a:bodyPr>
          <a:lstStyle/>
          <a:p>
            <a:r>
              <a:rPr lang="en-US" dirty="0"/>
              <a:t>4</a:t>
            </a:r>
          </a:p>
        </p:txBody>
      </p:sp>
      <p:sp>
        <p:nvSpPr>
          <p:cNvPr id="12" name="TextBox 11">
            <a:extLst>
              <a:ext uri="{FF2B5EF4-FFF2-40B4-BE49-F238E27FC236}">
                <a16:creationId xmlns:a16="http://schemas.microsoft.com/office/drawing/2014/main" id="{4CB4DEA6-3BC6-6748-9EE1-02261B3B9DBA}"/>
              </a:ext>
            </a:extLst>
          </p:cNvPr>
          <p:cNvSpPr txBox="1"/>
          <p:nvPr/>
        </p:nvSpPr>
        <p:spPr>
          <a:xfrm>
            <a:off x="5363449" y="3887236"/>
            <a:ext cx="312906" cy="369332"/>
          </a:xfrm>
          <a:prstGeom prst="rect">
            <a:avLst/>
          </a:prstGeom>
          <a:solidFill>
            <a:srgbClr val="FFFF00"/>
          </a:solidFill>
          <a:ln>
            <a:solidFill>
              <a:schemeClr val="tx1"/>
            </a:solidFill>
          </a:ln>
        </p:spPr>
        <p:txBody>
          <a:bodyPr wrap="none" rtlCol="0">
            <a:spAutoFit/>
          </a:bodyPr>
          <a:lstStyle/>
          <a:p>
            <a:r>
              <a:rPr lang="en-US" dirty="0"/>
              <a:t>5</a:t>
            </a:r>
          </a:p>
        </p:txBody>
      </p:sp>
      <p:sp>
        <p:nvSpPr>
          <p:cNvPr id="13" name="TextBox 12">
            <a:extLst>
              <a:ext uri="{FF2B5EF4-FFF2-40B4-BE49-F238E27FC236}">
                <a16:creationId xmlns:a16="http://schemas.microsoft.com/office/drawing/2014/main" id="{452F01F8-52BE-E14A-A6BF-A9FC1A4953FF}"/>
              </a:ext>
            </a:extLst>
          </p:cNvPr>
          <p:cNvSpPr txBox="1"/>
          <p:nvPr/>
        </p:nvSpPr>
        <p:spPr>
          <a:xfrm>
            <a:off x="5363449" y="5139823"/>
            <a:ext cx="312906" cy="369332"/>
          </a:xfrm>
          <a:prstGeom prst="rect">
            <a:avLst/>
          </a:prstGeom>
          <a:solidFill>
            <a:srgbClr val="FFFF00"/>
          </a:solidFill>
          <a:ln>
            <a:solidFill>
              <a:schemeClr val="tx1"/>
            </a:solidFill>
          </a:ln>
        </p:spPr>
        <p:txBody>
          <a:bodyPr wrap="none" rtlCol="0">
            <a:spAutoFit/>
          </a:bodyPr>
          <a:lstStyle/>
          <a:p>
            <a:r>
              <a:rPr lang="en-US" dirty="0"/>
              <a:t>6</a:t>
            </a:r>
          </a:p>
        </p:txBody>
      </p:sp>
      <p:sp>
        <p:nvSpPr>
          <p:cNvPr id="14" name="TextBox 13">
            <a:extLst>
              <a:ext uri="{FF2B5EF4-FFF2-40B4-BE49-F238E27FC236}">
                <a16:creationId xmlns:a16="http://schemas.microsoft.com/office/drawing/2014/main" id="{8ABE06AA-0BC2-2A45-8571-14D1F641D792}"/>
              </a:ext>
            </a:extLst>
          </p:cNvPr>
          <p:cNvSpPr txBox="1"/>
          <p:nvPr/>
        </p:nvSpPr>
        <p:spPr>
          <a:xfrm>
            <a:off x="7861673" y="2476737"/>
            <a:ext cx="312906" cy="369332"/>
          </a:xfrm>
          <a:prstGeom prst="rect">
            <a:avLst/>
          </a:prstGeom>
          <a:solidFill>
            <a:srgbClr val="FFFF00"/>
          </a:solidFill>
          <a:ln>
            <a:solidFill>
              <a:schemeClr val="tx1"/>
            </a:solidFill>
          </a:ln>
        </p:spPr>
        <p:txBody>
          <a:bodyPr wrap="none" rtlCol="0">
            <a:spAutoFit/>
          </a:bodyPr>
          <a:lstStyle/>
          <a:p>
            <a:r>
              <a:rPr lang="en-US" dirty="0"/>
              <a:t>7</a:t>
            </a:r>
          </a:p>
        </p:txBody>
      </p:sp>
      <p:sp>
        <p:nvSpPr>
          <p:cNvPr id="15" name="TextBox 14">
            <a:extLst>
              <a:ext uri="{FF2B5EF4-FFF2-40B4-BE49-F238E27FC236}">
                <a16:creationId xmlns:a16="http://schemas.microsoft.com/office/drawing/2014/main" id="{0CCEFFBE-950E-0247-AF04-A9EB938941AE}"/>
              </a:ext>
            </a:extLst>
          </p:cNvPr>
          <p:cNvSpPr txBox="1"/>
          <p:nvPr/>
        </p:nvSpPr>
        <p:spPr>
          <a:xfrm>
            <a:off x="7839898" y="3941827"/>
            <a:ext cx="312906" cy="369332"/>
          </a:xfrm>
          <a:prstGeom prst="rect">
            <a:avLst/>
          </a:prstGeom>
          <a:solidFill>
            <a:srgbClr val="FFFF00"/>
          </a:solidFill>
          <a:ln>
            <a:solidFill>
              <a:schemeClr val="tx1"/>
            </a:solidFill>
          </a:ln>
        </p:spPr>
        <p:txBody>
          <a:bodyPr wrap="none" rtlCol="0">
            <a:spAutoFit/>
          </a:bodyPr>
          <a:lstStyle/>
          <a:p>
            <a:r>
              <a:rPr lang="en-US" dirty="0"/>
              <a:t>8</a:t>
            </a:r>
          </a:p>
        </p:txBody>
      </p:sp>
      <p:sp>
        <p:nvSpPr>
          <p:cNvPr id="16" name="TextBox 15">
            <a:extLst>
              <a:ext uri="{FF2B5EF4-FFF2-40B4-BE49-F238E27FC236}">
                <a16:creationId xmlns:a16="http://schemas.microsoft.com/office/drawing/2014/main" id="{4EC39461-93DD-2B48-A44C-4E815D6D5441}"/>
              </a:ext>
            </a:extLst>
          </p:cNvPr>
          <p:cNvSpPr txBox="1"/>
          <p:nvPr/>
        </p:nvSpPr>
        <p:spPr>
          <a:xfrm>
            <a:off x="7861673" y="5179605"/>
            <a:ext cx="312906" cy="369332"/>
          </a:xfrm>
          <a:prstGeom prst="rect">
            <a:avLst/>
          </a:prstGeom>
          <a:solidFill>
            <a:srgbClr val="FFFF00"/>
          </a:solidFill>
          <a:ln>
            <a:solidFill>
              <a:schemeClr val="tx1"/>
            </a:solidFill>
          </a:ln>
        </p:spPr>
        <p:txBody>
          <a:bodyPr wrap="none" rtlCol="0">
            <a:spAutoFit/>
          </a:bodyPr>
          <a:lstStyle/>
          <a:p>
            <a:r>
              <a:rPr lang="en-US" dirty="0"/>
              <a:t>9</a:t>
            </a:r>
          </a:p>
        </p:txBody>
      </p:sp>
      <p:sp>
        <p:nvSpPr>
          <p:cNvPr id="17" name="Title 4">
            <a:extLst>
              <a:ext uri="{FF2B5EF4-FFF2-40B4-BE49-F238E27FC236}">
                <a16:creationId xmlns:a16="http://schemas.microsoft.com/office/drawing/2014/main" id="{4617B39D-EDFE-9341-A6CD-CDD7CAFD408C}"/>
              </a:ext>
            </a:extLst>
          </p:cNvPr>
          <p:cNvSpPr>
            <a:spLocks noGrp="1"/>
          </p:cNvSpPr>
          <p:nvPr>
            <p:ph type="title"/>
          </p:nvPr>
        </p:nvSpPr>
        <p:spPr>
          <a:xfrm>
            <a:off x="2637085" y="58472"/>
            <a:ext cx="3684896" cy="599859"/>
          </a:xfrm>
          <a:solidFill>
            <a:schemeClr val="bg1"/>
          </a:solidFill>
        </p:spPr>
        <p:txBody>
          <a:bodyPr>
            <a:normAutofit fontScale="90000"/>
          </a:bodyPr>
          <a:lstStyle/>
          <a:p>
            <a:pPr algn="ctr"/>
            <a:r>
              <a:rPr lang="en-US" sz="3200" u="sng" dirty="0"/>
              <a:t>9 Domains of UDL</a:t>
            </a:r>
          </a:p>
        </p:txBody>
      </p:sp>
    </p:spTree>
    <p:extLst>
      <p:ext uri="{BB962C8B-B14F-4D97-AF65-F5344CB8AC3E}">
        <p14:creationId xmlns:p14="http://schemas.microsoft.com/office/powerpoint/2010/main" val="487490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3" name="Google Shape;113;p21"/>
          <p:cNvPicPr preferRelativeResize="0"/>
          <p:nvPr/>
        </p:nvPicPr>
        <p:blipFill rotWithShape="1">
          <a:blip r:embed="rId3">
            <a:alphaModFix/>
          </a:blip>
          <a:srcRect l="5309" t="4803" r="7937" b="5082"/>
          <a:stretch/>
        </p:blipFill>
        <p:spPr>
          <a:xfrm>
            <a:off x="388642" y="390980"/>
            <a:ext cx="8018378" cy="6157699"/>
          </a:xfrm>
          <a:prstGeom prst="rect">
            <a:avLst/>
          </a:prstGeom>
          <a:noFill/>
          <a:ln>
            <a:noFill/>
          </a:ln>
        </p:spPr>
      </p:pic>
      <p:sp>
        <p:nvSpPr>
          <p:cNvPr id="3" name="TextBox 2">
            <a:extLst>
              <a:ext uri="{FF2B5EF4-FFF2-40B4-BE49-F238E27FC236}">
                <a16:creationId xmlns:a16="http://schemas.microsoft.com/office/drawing/2014/main" id="{960750AB-2213-4E46-8B3C-58D6AE5DBDA4}"/>
              </a:ext>
            </a:extLst>
          </p:cNvPr>
          <p:cNvSpPr txBox="1"/>
          <p:nvPr/>
        </p:nvSpPr>
        <p:spPr>
          <a:xfrm>
            <a:off x="2867413" y="2456003"/>
            <a:ext cx="312906" cy="369332"/>
          </a:xfrm>
          <a:prstGeom prst="rect">
            <a:avLst/>
          </a:prstGeom>
          <a:solidFill>
            <a:srgbClr val="FFFF00"/>
          </a:solidFill>
          <a:ln>
            <a:solidFill>
              <a:schemeClr val="tx1"/>
            </a:solidFill>
          </a:ln>
        </p:spPr>
        <p:txBody>
          <a:bodyPr wrap="none" rtlCol="0">
            <a:spAutoFit/>
          </a:bodyPr>
          <a:lstStyle/>
          <a:p>
            <a:r>
              <a:rPr lang="en-US" dirty="0"/>
              <a:t>1</a:t>
            </a:r>
          </a:p>
        </p:txBody>
      </p:sp>
      <p:sp>
        <p:nvSpPr>
          <p:cNvPr id="9" name="TextBox 8">
            <a:extLst>
              <a:ext uri="{FF2B5EF4-FFF2-40B4-BE49-F238E27FC236}">
                <a16:creationId xmlns:a16="http://schemas.microsoft.com/office/drawing/2014/main" id="{0A33F0D7-0A08-0D45-92D3-68FB0A7E66A8}"/>
              </a:ext>
            </a:extLst>
          </p:cNvPr>
          <p:cNvSpPr txBox="1"/>
          <p:nvPr/>
        </p:nvSpPr>
        <p:spPr>
          <a:xfrm>
            <a:off x="2887000" y="3938529"/>
            <a:ext cx="312906" cy="369332"/>
          </a:xfrm>
          <a:prstGeom prst="rect">
            <a:avLst/>
          </a:prstGeom>
          <a:solidFill>
            <a:srgbClr val="FFFF00"/>
          </a:solidFill>
          <a:ln>
            <a:solidFill>
              <a:schemeClr val="tx1"/>
            </a:solidFill>
          </a:ln>
        </p:spPr>
        <p:txBody>
          <a:bodyPr wrap="none" rtlCol="0">
            <a:spAutoFit/>
          </a:bodyPr>
          <a:lstStyle/>
          <a:p>
            <a:r>
              <a:rPr lang="en-US" dirty="0"/>
              <a:t>2</a:t>
            </a:r>
          </a:p>
        </p:txBody>
      </p:sp>
      <p:sp>
        <p:nvSpPr>
          <p:cNvPr id="10" name="TextBox 9">
            <a:extLst>
              <a:ext uri="{FF2B5EF4-FFF2-40B4-BE49-F238E27FC236}">
                <a16:creationId xmlns:a16="http://schemas.microsoft.com/office/drawing/2014/main" id="{D7DEBD19-D500-8843-9A32-52EB06A80043}"/>
              </a:ext>
            </a:extLst>
          </p:cNvPr>
          <p:cNvSpPr txBox="1"/>
          <p:nvPr/>
        </p:nvSpPr>
        <p:spPr>
          <a:xfrm>
            <a:off x="2867413" y="5139823"/>
            <a:ext cx="312906" cy="369332"/>
          </a:xfrm>
          <a:prstGeom prst="rect">
            <a:avLst/>
          </a:prstGeom>
          <a:solidFill>
            <a:srgbClr val="FFFF00"/>
          </a:solidFill>
          <a:ln>
            <a:solidFill>
              <a:schemeClr val="tx1"/>
            </a:solidFill>
          </a:ln>
        </p:spPr>
        <p:txBody>
          <a:bodyPr wrap="none" rtlCol="0">
            <a:spAutoFit/>
          </a:bodyPr>
          <a:lstStyle/>
          <a:p>
            <a:r>
              <a:rPr lang="en-US" dirty="0"/>
              <a:t>3</a:t>
            </a:r>
          </a:p>
        </p:txBody>
      </p:sp>
      <p:sp>
        <p:nvSpPr>
          <p:cNvPr id="11" name="TextBox 10">
            <a:extLst>
              <a:ext uri="{FF2B5EF4-FFF2-40B4-BE49-F238E27FC236}">
                <a16:creationId xmlns:a16="http://schemas.microsoft.com/office/drawing/2014/main" id="{EE03327D-2636-E146-8A12-7283F1990FAD}"/>
              </a:ext>
            </a:extLst>
          </p:cNvPr>
          <p:cNvSpPr txBox="1"/>
          <p:nvPr/>
        </p:nvSpPr>
        <p:spPr>
          <a:xfrm>
            <a:off x="5363449" y="2552569"/>
            <a:ext cx="312906" cy="369332"/>
          </a:xfrm>
          <a:prstGeom prst="rect">
            <a:avLst/>
          </a:prstGeom>
          <a:solidFill>
            <a:srgbClr val="FFFF00"/>
          </a:solidFill>
          <a:ln>
            <a:solidFill>
              <a:schemeClr val="tx1"/>
            </a:solidFill>
          </a:ln>
        </p:spPr>
        <p:txBody>
          <a:bodyPr wrap="none" rtlCol="0">
            <a:spAutoFit/>
          </a:bodyPr>
          <a:lstStyle/>
          <a:p>
            <a:r>
              <a:rPr lang="en-US" dirty="0"/>
              <a:t>4</a:t>
            </a:r>
          </a:p>
        </p:txBody>
      </p:sp>
      <p:sp>
        <p:nvSpPr>
          <p:cNvPr id="12" name="TextBox 11">
            <a:extLst>
              <a:ext uri="{FF2B5EF4-FFF2-40B4-BE49-F238E27FC236}">
                <a16:creationId xmlns:a16="http://schemas.microsoft.com/office/drawing/2014/main" id="{4CB4DEA6-3BC6-6748-9EE1-02261B3B9DBA}"/>
              </a:ext>
            </a:extLst>
          </p:cNvPr>
          <p:cNvSpPr txBox="1"/>
          <p:nvPr/>
        </p:nvSpPr>
        <p:spPr>
          <a:xfrm>
            <a:off x="5363449" y="3887236"/>
            <a:ext cx="312906" cy="369332"/>
          </a:xfrm>
          <a:prstGeom prst="rect">
            <a:avLst/>
          </a:prstGeom>
          <a:solidFill>
            <a:srgbClr val="FFFF00"/>
          </a:solidFill>
          <a:ln>
            <a:solidFill>
              <a:schemeClr val="tx1"/>
            </a:solidFill>
          </a:ln>
        </p:spPr>
        <p:txBody>
          <a:bodyPr wrap="none" rtlCol="0">
            <a:spAutoFit/>
          </a:bodyPr>
          <a:lstStyle/>
          <a:p>
            <a:r>
              <a:rPr lang="en-US" dirty="0"/>
              <a:t>5</a:t>
            </a:r>
          </a:p>
        </p:txBody>
      </p:sp>
      <p:sp>
        <p:nvSpPr>
          <p:cNvPr id="13" name="TextBox 12">
            <a:extLst>
              <a:ext uri="{FF2B5EF4-FFF2-40B4-BE49-F238E27FC236}">
                <a16:creationId xmlns:a16="http://schemas.microsoft.com/office/drawing/2014/main" id="{452F01F8-52BE-E14A-A6BF-A9FC1A4953FF}"/>
              </a:ext>
            </a:extLst>
          </p:cNvPr>
          <p:cNvSpPr txBox="1"/>
          <p:nvPr/>
        </p:nvSpPr>
        <p:spPr>
          <a:xfrm>
            <a:off x="5363449" y="5139823"/>
            <a:ext cx="312906" cy="369332"/>
          </a:xfrm>
          <a:prstGeom prst="rect">
            <a:avLst/>
          </a:prstGeom>
          <a:solidFill>
            <a:srgbClr val="FFFF00"/>
          </a:solidFill>
          <a:ln>
            <a:solidFill>
              <a:schemeClr val="tx1"/>
            </a:solidFill>
          </a:ln>
        </p:spPr>
        <p:txBody>
          <a:bodyPr wrap="none" rtlCol="0">
            <a:spAutoFit/>
          </a:bodyPr>
          <a:lstStyle/>
          <a:p>
            <a:r>
              <a:rPr lang="en-US" dirty="0"/>
              <a:t>6</a:t>
            </a:r>
          </a:p>
        </p:txBody>
      </p:sp>
      <p:sp>
        <p:nvSpPr>
          <p:cNvPr id="14" name="TextBox 13">
            <a:extLst>
              <a:ext uri="{FF2B5EF4-FFF2-40B4-BE49-F238E27FC236}">
                <a16:creationId xmlns:a16="http://schemas.microsoft.com/office/drawing/2014/main" id="{8ABE06AA-0BC2-2A45-8571-14D1F641D792}"/>
              </a:ext>
            </a:extLst>
          </p:cNvPr>
          <p:cNvSpPr txBox="1"/>
          <p:nvPr/>
        </p:nvSpPr>
        <p:spPr>
          <a:xfrm>
            <a:off x="7861673" y="2476737"/>
            <a:ext cx="312906" cy="369332"/>
          </a:xfrm>
          <a:prstGeom prst="rect">
            <a:avLst/>
          </a:prstGeom>
          <a:solidFill>
            <a:srgbClr val="FFFF00"/>
          </a:solidFill>
          <a:ln>
            <a:solidFill>
              <a:schemeClr val="tx1"/>
            </a:solidFill>
          </a:ln>
        </p:spPr>
        <p:txBody>
          <a:bodyPr wrap="none" rtlCol="0">
            <a:spAutoFit/>
          </a:bodyPr>
          <a:lstStyle/>
          <a:p>
            <a:r>
              <a:rPr lang="en-US" dirty="0"/>
              <a:t>7</a:t>
            </a:r>
          </a:p>
        </p:txBody>
      </p:sp>
      <p:sp>
        <p:nvSpPr>
          <p:cNvPr id="15" name="TextBox 14">
            <a:extLst>
              <a:ext uri="{FF2B5EF4-FFF2-40B4-BE49-F238E27FC236}">
                <a16:creationId xmlns:a16="http://schemas.microsoft.com/office/drawing/2014/main" id="{0CCEFFBE-950E-0247-AF04-A9EB938941AE}"/>
              </a:ext>
            </a:extLst>
          </p:cNvPr>
          <p:cNvSpPr txBox="1"/>
          <p:nvPr/>
        </p:nvSpPr>
        <p:spPr>
          <a:xfrm>
            <a:off x="7839898" y="3941827"/>
            <a:ext cx="312906" cy="369332"/>
          </a:xfrm>
          <a:prstGeom prst="rect">
            <a:avLst/>
          </a:prstGeom>
          <a:solidFill>
            <a:srgbClr val="FFFF00"/>
          </a:solidFill>
          <a:ln>
            <a:solidFill>
              <a:schemeClr val="tx1"/>
            </a:solidFill>
          </a:ln>
        </p:spPr>
        <p:txBody>
          <a:bodyPr wrap="none" rtlCol="0">
            <a:spAutoFit/>
          </a:bodyPr>
          <a:lstStyle/>
          <a:p>
            <a:r>
              <a:rPr lang="en-US" dirty="0"/>
              <a:t>8</a:t>
            </a:r>
          </a:p>
        </p:txBody>
      </p:sp>
      <p:sp>
        <p:nvSpPr>
          <p:cNvPr id="16" name="TextBox 15">
            <a:extLst>
              <a:ext uri="{FF2B5EF4-FFF2-40B4-BE49-F238E27FC236}">
                <a16:creationId xmlns:a16="http://schemas.microsoft.com/office/drawing/2014/main" id="{4EC39461-93DD-2B48-A44C-4E815D6D5441}"/>
              </a:ext>
            </a:extLst>
          </p:cNvPr>
          <p:cNvSpPr txBox="1"/>
          <p:nvPr/>
        </p:nvSpPr>
        <p:spPr>
          <a:xfrm>
            <a:off x="7861673" y="5179605"/>
            <a:ext cx="312906" cy="369332"/>
          </a:xfrm>
          <a:prstGeom prst="rect">
            <a:avLst/>
          </a:prstGeom>
          <a:solidFill>
            <a:srgbClr val="FFFF00"/>
          </a:solidFill>
          <a:ln>
            <a:solidFill>
              <a:schemeClr val="tx1"/>
            </a:solidFill>
          </a:ln>
        </p:spPr>
        <p:txBody>
          <a:bodyPr wrap="none" rtlCol="0">
            <a:spAutoFit/>
          </a:bodyPr>
          <a:lstStyle/>
          <a:p>
            <a:r>
              <a:rPr lang="en-US" dirty="0"/>
              <a:t>9</a:t>
            </a:r>
          </a:p>
        </p:txBody>
      </p:sp>
      <p:sp>
        <p:nvSpPr>
          <p:cNvPr id="17" name="Title 4">
            <a:extLst>
              <a:ext uri="{FF2B5EF4-FFF2-40B4-BE49-F238E27FC236}">
                <a16:creationId xmlns:a16="http://schemas.microsoft.com/office/drawing/2014/main" id="{4617B39D-EDFE-9341-A6CD-CDD7CAFD408C}"/>
              </a:ext>
            </a:extLst>
          </p:cNvPr>
          <p:cNvSpPr>
            <a:spLocks noGrp="1"/>
          </p:cNvSpPr>
          <p:nvPr>
            <p:ph type="title"/>
          </p:nvPr>
        </p:nvSpPr>
        <p:spPr>
          <a:xfrm>
            <a:off x="2637085" y="58472"/>
            <a:ext cx="3684896" cy="599859"/>
          </a:xfrm>
          <a:solidFill>
            <a:schemeClr val="bg1"/>
          </a:solidFill>
        </p:spPr>
        <p:txBody>
          <a:bodyPr>
            <a:normAutofit fontScale="90000"/>
          </a:bodyPr>
          <a:lstStyle/>
          <a:p>
            <a:pPr algn="ctr"/>
            <a:r>
              <a:rPr lang="en-US" sz="3200" u="sng" dirty="0"/>
              <a:t>9 Domains of UDL</a:t>
            </a:r>
          </a:p>
        </p:txBody>
      </p:sp>
      <p:sp>
        <p:nvSpPr>
          <p:cNvPr id="2" name="Frame 1">
            <a:extLst>
              <a:ext uri="{FF2B5EF4-FFF2-40B4-BE49-F238E27FC236}">
                <a16:creationId xmlns:a16="http://schemas.microsoft.com/office/drawing/2014/main" id="{13E453EA-D9F7-5148-8E5A-8687A69304C2}"/>
              </a:ext>
            </a:extLst>
          </p:cNvPr>
          <p:cNvSpPr/>
          <p:nvPr/>
        </p:nvSpPr>
        <p:spPr>
          <a:xfrm>
            <a:off x="679622" y="1779373"/>
            <a:ext cx="2619632" cy="4040659"/>
          </a:xfrm>
          <a:prstGeom prst="frame">
            <a:avLst>
              <a:gd name="adj1" fmla="val 2594"/>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01308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7" name="Title 4">
            <a:extLst>
              <a:ext uri="{FF2B5EF4-FFF2-40B4-BE49-F238E27FC236}">
                <a16:creationId xmlns:a16="http://schemas.microsoft.com/office/drawing/2014/main" id="{4617B39D-EDFE-9341-A6CD-CDD7CAFD408C}"/>
              </a:ext>
            </a:extLst>
          </p:cNvPr>
          <p:cNvSpPr>
            <a:spLocks noGrp="1"/>
          </p:cNvSpPr>
          <p:nvPr>
            <p:ph type="title"/>
          </p:nvPr>
        </p:nvSpPr>
        <p:spPr>
          <a:xfrm>
            <a:off x="2524835" y="61645"/>
            <a:ext cx="4230807" cy="599859"/>
          </a:xfrm>
          <a:solidFill>
            <a:schemeClr val="bg1"/>
          </a:solidFill>
        </p:spPr>
        <p:txBody>
          <a:bodyPr>
            <a:normAutofit fontScale="90000"/>
          </a:bodyPr>
          <a:lstStyle/>
          <a:p>
            <a:pPr algn="ctr"/>
            <a:r>
              <a:rPr lang="en-US" sz="3200" u="sng" dirty="0"/>
              <a:t>9 Domains of UDL</a:t>
            </a:r>
          </a:p>
        </p:txBody>
      </p:sp>
      <p:pic>
        <p:nvPicPr>
          <p:cNvPr id="5" name="Picture 4">
            <a:extLst>
              <a:ext uri="{FF2B5EF4-FFF2-40B4-BE49-F238E27FC236}">
                <a16:creationId xmlns:a16="http://schemas.microsoft.com/office/drawing/2014/main" id="{9E34DC99-515A-B747-8597-41D9B3D868E7}"/>
              </a:ext>
            </a:extLst>
          </p:cNvPr>
          <p:cNvPicPr>
            <a:picLocks noChangeAspect="1"/>
          </p:cNvPicPr>
          <p:nvPr/>
        </p:nvPicPr>
        <p:blipFill rotWithShape="1">
          <a:blip r:embed="rId3">
            <a:extLst>
              <a:ext uri="{28A0092B-C50C-407E-A947-70E740481C1C}">
                <a14:useLocalDpi xmlns:a14="http://schemas.microsoft.com/office/drawing/2010/main" val="0"/>
              </a:ext>
            </a:extLst>
          </a:blip>
          <a:srcRect t="15370"/>
          <a:stretch/>
        </p:blipFill>
        <p:spPr>
          <a:xfrm>
            <a:off x="474105" y="661504"/>
            <a:ext cx="8195790" cy="4249883"/>
          </a:xfrm>
          <a:prstGeom prst="rect">
            <a:avLst/>
          </a:prstGeom>
          <a:ln w="28575">
            <a:solidFill>
              <a:srgbClr val="00B050"/>
            </a:solidFill>
            <a:prstDash val="dash"/>
          </a:ln>
        </p:spPr>
      </p:pic>
      <p:sp>
        <p:nvSpPr>
          <p:cNvPr id="2" name="TextBox 1">
            <a:extLst>
              <a:ext uri="{FF2B5EF4-FFF2-40B4-BE49-F238E27FC236}">
                <a16:creationId xmlns:a16="http://schemas.microsoft.com/office/drawing/2014/main" id="{FE9C9B89-2E15-8D4F-9758-2D2F696F9F3D}"/>
              </a:ext>
            </a:extLst>
          </p:cNvPr>
          <p:cNvSpPr txBox="1"/>
          <p:nvPr/>
        </p:nvSpPr>
        <p:spPr>
          <a:xfrm>
            <a:off x="1294268" y="5174310"/>
            <a:ext cx="6327374" cy="923330"/>
          </a:xfrm>
          <a:prstGeom prst="rect">
            <a:avLst/>
          </a:prstGeom>
          <a:noFill/>
        </p:spPr>
        <p:txBody>
          <a:bodyPr wrap="none" rtlCol="0">
            <a:spAutoFit/>
          </a:bodyPr>
          <a:lstStyle/>
          <a:p>
            <a:pPr algn="ctr"/>
            <a:r>
              <a:rPr lang="en-US" b="1" i="1" u="sng" dirty="0">
                <a:highlight>
                  <a:srgbClr val="FFFF00"/>
                </a:highlight>
              </a:rPr>
              <a:t>Processing Prompt:</a:t>
            </a:r>
          </a:p>
          <a:p>
            <a:pPr algn="ctr"/>
            <a:r>
              <a:rPr lang="en-US" i="1" dirty="0">
                <a:highlight>
                  <a:srgbClr val="FFFF00"/>
                </a:highlight>
              </a:rPr>
              <a:t>How does this domain show up in your practice?</a:t>
            </a:r>
          </a:p>
          <a:p>
            <a:pPr algn="ctr"/>
            <a:r>
              <a:rPr lang="en-US" i="1" dirty="0">
                <a:highlight>
                  <a:srgbClr val="FFFF00"/>
                </a:highlight>
              </a:rPr>
              <a:t>What immediate programming thoughts come to mind here?</a:t>
            </a:r>
          </a:p>
        </p:txBody>
      </p:sp>
    </p:spTree>
    <p:extLst>
      <p:ext uri="{BB962C8B-B14F-4D97-AF65-F5344CB8AC3E}">
        <p14:creationId xmlns:p14="http://schemas.microsoft.com/office/powerpoint/2010/main" val="3111679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7" name="Title 4">
            <a:extLst>
              <a:ext uri="{FF2B5EF4-FFF2-40B4-BE49-F238E27FC236}">
                <a16:creationId xmlns:a16="http://schemas.microsoft.com/office/drawing/2014/main" id="{4617B39D-EDFE-9341-A6CD-CDD7CAFD408C}"/>
              </a:ext>
            </a:extLst>
          </p:cNvPr>
          <p:cNvSpPr>
            <a:spLocks noGrp="1"/>
          </p:cNvSpPr>
          <p:nvPr>
            <p:ph type="title"/>
          </p:nvPr>
        </p:nvSpPr>
        <p:spPr>
          <a:xfrm>
            <a:off x="2497539" y="61645"/>
            <a:ext cx="4012443" cy="599859"/>
          </a:xfrm>
          <a:solidFill>
            <a:schemeClr val="bg1"/>
          </a:solidFill>
        </p:spPr>
        <p:txBody>
          <a:bodyPr>
            <a:normAutofit fontScale="90000"/>
          </a:bodyPr>
          <a:lstStyle/>
          <a:p>
            <a:pPr algn="ctr"/>
            <a:r>
              <a:rPr lang="en-US" sz="3200" u="sng" dirty="0"/>
              <a:t>9 Domains of UDL</a:t>
            </a:r>
          </a:p>
        </p:txBody>
      </p:sp>
      <p:pic>
        <p:nvPicPr>
          <p:cNvPr id="6" name="Picture 5">
            <a:extLst>
              <a:ext uri="{FF2B5EF4-FFF2-40B4-BE49-F238E27FC236}">
                <a16:creationId xmlns:a16="http://schemas.microsoft.com/office/drawing/2014/main" id="{489132C0-BBFA-184C-A0D6-34D1C3ED6722}"/>
              </a:ext>
            </a:extLst>
          </p:cNvPr>
          <p:cNvPicPr>
            <a:picLocks noChangeAspect="1"/>
          </p:cNvPicPr>
          <p:nvPr/>
        </p:nvPicPr>
        <p:blipFill rotWithShape="1">
          <a:blip r:embed="rId3">
            <a:extLst>
              <a:ext uri="{28A0092B-C50C-407E-A947-70E740481C1C}">
                <a14:useLocalDpi xmlns:a14="http://schemas.microsoft.com/office/drawing/2010/main" val="0"/>
              </a:ext>
            </a:extLst>
          </a:blip>
          <a:srcRect t="12889"/>
          <a:stretch/>
        </p:blipFill>
        <p:spPr>
          <a:xfrm>
            <a:off x="749335" y="661504"/>
            <a:ext cx="7645328" cy="4748661"/>
          </a:xfrm>
          <a:prstGeom prst="rect">
            <a:avLst/>
          </a:prstGeom>
          <a:ln w="28575">
            <a:solidFill>
              <a:srgbClr val="00B050"/>
            </a:solidFill>
            <a:prstDash val="dash"/>
          </a:ln>
        </p:spPr>
      </p:pic>
      <p:sp>
        <p:nvSpPr>
          <p:cNvPr id="4" name="TextBox 3">
            <a:extLst>
              <a:ext uri="{FF2B5EF4-FFF2-40B4-BE49-F238E27FC236}">
                <a16:creationId xmlns:a16="http://schemas.microsoft.com/office/drawing/2014/main" id="{56E03806-ECA7-7641-AF3F-96DBFB10A9C8}"/>
              </a:ext>
            </a:extLst>
          </p:cNvPr>
          <p:cNvSpPr txBox="1"/>
          <p:nvPr/>
        </p:nvSpPr>
        <p:spPr>
          <a:xfrm>
            <a:off x="1294268" y="5297875"/>
            <a:ext cx="6327374" cy="923330"/>
          </a:xfrm>
          <a:prstGeom prst="rect">
            <a:avLst/>
          </a:prstGeom>
          <a:solidFill>
            <a:schemeClr val="bg1"/>
          </a:solidFill>
        </p:spPr>
        <p:txBody>
          <a:bodyPr wrap="none" rtlCol="0">
            <a:spAutoFit/>
          </a:bodyPr>
          <a:lstStyle/>
          <a:p>
            <a:pPr algn="ctr"/>
            <a:r>
              <a:rPr lang="en-US" b="1" i="1" u="sng" dirty="0">
                <a:highlight>
                  <a:srgbClr val="FFFF00"/>
                </a:highlight>
              </a:rPr>
              <a:t>Processing Prompt:</a:t>
            </a:r>
          </a:p>
          <a:p>
            <a:pPr algn="ctr"/>
            <a:r>
              <a:rPr lang="en-US" i="1" dirty="0">
                <a:highlight>
                  <a:srgbClr val="FFFF00"/>
                </a:highlight>
              </a:rPr>
              <a:t>How does this domain show up in your practice?</a:t>
            </a:r>
          </a:p>
          <a:p>
            <a:pPr algn="ctr"/>
            <a:r>
              <a:rPr lang="en-US" i="1" dirty="0">
                <a:highlight>
                  <a:srgbClr val="FFFF00"/>
                </a:highlight>
              </a:rPr>
              <a:t>What immediate programming thoughts come to mind here?</a:t>
            </a:r>
          </a:p>
        </p:txBody>
      </p:sp>
    </p:spTree>
    <p:extLst>
      <p:ext uri="{BB962C8B-B14F-4D97-AF65-F5344CB8AC3E}">
        <p14:creationId xmlns:p14="http://schemas.microsoft.com/office/powerpoint/2010/main" val="3914607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7" name="Title 4">
            <a:extLst>
              <a:ext uri="{FF2B5EF4-FFF2-40B4-BE49-F238E27FC236}">
                <a16:creationId xmlns:a16="http://schemas.microsoft.com/office/drawing/2014/main" id="{4617B39D-EDFE-9341-A6CD-CDD7CAFD408C}"/>
              </a:ext>
            </a:extLst>
          </p:cNvPr>
          <p:cNvSpPr>
            <a:spLocks noGrp="1"/>
          </p:cNvSpPr>
          <p:nvPr>
            <p:ph type="title"/>
          </p:nvPr>
        </p:nvSpPr>
        <p:spPr>
          <a:xfrm>
            <a:off x="2497539" y="61645"/>
            <a:ext cx="4012443" cy="599859"/>
          </a:xfrm>
          <a:solidFill>
            <a:schemeClr val="bg1"/>
          </a:solidFill>
        </p:spPr>
        <p:txBody>
          <a:bodyPr>
            <a:normAutofit fontScale="90000"/>
          </a:bodyPr>
          <a:lstStyle/>
          <a:p>
            <a:pPr algn="ctr"/>
            <a:r>
              <a:rPr lang="en-US" sz="3200" u="sng" dirty="0"/>
              <a:t>9 Domains of UDL</a:t>
            </a:r>
          </a:p>
        </p:txBody>
      </p:sp>
      <p:pic>
        <p:nvPicPr>
          <p:cNvPr id="4" name="Picture 3">
            <a:extLst>
              <a:ext uri="{FF2B5EF4-FFF2-40B4-BE49-F238E27FC236}">
                <a16:creationId xmlns:a16="http://schemas.microsoft.com/office/drawing/2014/main" id="{FB7EB3A2-DDA0-194E-9883-E1D7C27F06BF}"/>
              </a:ext>
            </a:extLst>
          </p:cNvPr>
          <p:cNvPicPr>
            <a:picLocks noChangeAspect="1"/>
          </p:cNvPicPr>
          <p:nvPr/>
        </p:nvPicPr>
        <p:blipFill rotWithShape="1">
          <a:blip r:embed="rId3">
            <a:extLst>
              <a:ext uri="{28A0092B-C50C-407E-A947-70E740481C1C}">
                <a14:useLocalDpi xmlns:a14="http://schemas.microsoft.com/office/drawing/2010/main" val="0"/>
              </a:ext>
            </a:extLst>
          </a:blip>
          <a:srcRect t="11909"/>
          <a:stretch/>
        </p:blipFill>
        <p:spPr>
          <a:xfrm>
            <a:off x="691329" y="563619"/>
            <a:ext cx="7761341" cy="5285912"/>
          </a:xfrm>
          <a:prstGeom prst="rect">
            <a:avLst/>
          </a:prstGeom>
          <a:ln w="28575">
            <a:solidFill>
              <a:srgbClr val="00B050"/>
            </a:solidFill>
            <a:prstDash val="dash"/>
          </a:ln>
        </p:spPr>
      </p:pic>
      <p:sp>
        <p:nvSpPr>
          <p:cNvPr id="5" name="TextBox 4">
            <a:extLst>
              <a:ext uri="{FF2B5EF4-FFF2-40B4-BE49-F238E27FC236}">
                <a16:creationId xmlns:a16="http://schemas.microsoft.com/office/drawing/2014/main" id="{02B875D5-A14B-3346-94C7-4BF2AF9FB1CD}"/>
              </a:ext>
            </a:extLst>
          </p:cNvPr>
          <p:cNvSpPr txBox="1"/>
          <p:nvPr/>
        </p:nvSpPr>
        <p:spPr>
          <a:xfrm>
            <a:off x="1632501" y="5594441"/>
            <a:ext cx="5650907" cy="830997"/>
          </a:xfrm>
          <a:prstGeom prst="rect">
            <a:avLst/>
          </a:prstGeom>
          <a:solidFill>
            <a:schemeClr val="bg1"/>
          </a:solidFill>
        </p:spPr>
        <p:txBody>
          <a:bodyPr wrap="none" rtlCol="0">
            <a:spAutoFit/>
          </a:bodyPr>
          <a:lstStyle/>
          <a:p>
            <a:pPr algn="ctr"/>
            <a:r>
              <a:rPr lang="en-US" sz="1600" b="1" i="1" u="sng" dirty="0">
                <a:highlight>
                  <a:srgbClr val="FFFF00"/>
                </a:highlight>
              </a:rPr>
              <a:t>Processing Prompt:</a:t>
            </a:r>
          </a:p>
          <a:p>
            <a:pPr algn="ctr"/>
            <a:r>
              <a:rPr lang="en-US" sz="1600" i="1" dirty="0">
                <a:highlight>
                  <a:srgbClr val="FFFF00"/>
                </a:highlight>
              </a:rPr>
              <a:t>How does this domain show up in your practice?</a:t>
            </a:r>
          </a:p>
          <a:p>
            <a:pPr algn="ctr"/>
            <a:r>
              <a:rPr lang="en-US" sz="1600" i="1" dirty="0">
                <a:highlight>
                  <a:srgbClr val="FFFF00"/>
                </a:highlight>
              </a:rPr>
              <a:t>What immediate programming thoughts come to mind here?</a:t>
            </a:r>
          </a:p>
        </p:txBody>
      </p:sp>
    </p:spTree>
    <p:extLst>
      <p:ext uri="{BB962C8B-B14F-4D97-AF65-F5344CB8AC3E}">
        <p14:creationId xmlns:p14="http://schemas.microsoft.com/office/powerpoint/2010/main" val="2355112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3" name="Google Shape;113;p21"/>
          <p:cNvPicPr preferRelativeResize="0"/>
          <p:nvPr/>
        </p:nvPicPr>
        <p:blipFill rotWithShape="1">
          <a:blip r:embed="rId3">
            <a:alphaModFix/>
          </a:blip>
          <a:srcRect l="5309" t="4803" r="7937" b="5082"/>
          <a:stretch/>
        </p:blipFill>
        <p:spPr>
          <a:xfrm>
            <a:off x="388642" y="390980"/>
            <a:ext cx="8018378" cy="6157699"/>
          </a:xfrm>
          <a:prstGeom prst="rect">
            <a:avLst/>
          </a:prstGeom>
          <a:noFill/>
          <a:ln>
            <a:noFill/>
          </a:ln>
        </p:spPr>
      </p:pic>
      <p:sp>
        <p:nvSpPr>
          <p:cNvPr id="3" name="TextBox 2">
            <a:extLst>
              <a:ext uri="{FF2B5EF4-FFF2-40B4-BE49-F238E27FC236}">
                <a16:creationId xmlns:a16="http://schemas.microsoft.com/office/drawing/2014/main" id="{960750AB-2213-4E46-8B3C-58D6AE5DBDA4}"/>
              </a:ext>
            </a:extLst>
          </p:cNvPr>
          <p:cNvSpPr txBox="1"/>
          <p:nvPr/>
        </p:nvSpPr>
        <p:spPr>
          <a:xfrm>
            <a:off x="2867413" y="2456003"/>
            <a:ext cx="312906" cy="369332"/>
          </a:xfrm>
          <a:prstGeom prst="rect">
            <a:avLst/>
          </a:prstGeom>
          <a:solidFill>
            <a:srgbClr val="FFFF00"/>
          </a:solidFill>
          <a:ln>
            <a:solidFill>
              <a:schemeClr val="tx1"/>
            </a:solidFill>
          </a:ln>
        </p:spPr>
        <p:txBody>
          <a:bodyPr wrap="none" rtlCol="0">
            <a:spAutoFit/>
          </a:bodyPr>
          <a:lstStyle/>
          <a:p>
            <a:r>
              <a:rPr lang="en-US" dirty="0"/>
              <a:t>1</a:t>
            </a:r>
          </a:p>
        </p:txBody>
      </p:sp>
      <p:sp>
        <p:nvSpPr>
          <p:cNvPr id="9" name="TextBox 8">
            <a:extLst>
              <a:ext uri="{FF2B5EF4-FFF2-40B4-BE49-F238E27FC236}">
                <a16:creationId xmlns:a16="http://schemas.microsoft.com/office/drawing/2014/main" id="{0A33F0D7-0A08-0D45-92D3-68FB0A7E66A8}"/>
              </a:ext>
            </a:extLst>
          </p:cNvPr>
          <p:cNvSpPr txBox="1"/>
          <p:nvPr/>
        </p:nvSpPr>
        <p:spPr>
          <a:xfrm>
            <a:off x="2887000" y="3938529"/>
            <a:ext cx="312906" cy="369332"/>
          </a:xfrm>
          <a:prstGeom prst="rect">
            <a:avLst/>
          </a:prstGeom>
          <a:solidFill>
            <a:srgbClr val="FFFF00"/>
          </a:solidFill>
          <a:ln>
            <a:solidFill>
              <a:schemeClr val="tx1"/>
            </a:solidFill>
          </a:ln>
        </p:spPr>
        <p:txBody>
          <a:bodyPr wrap="none" rtlCol="0">
            <a:spAutoFit/>
          </a:bodyPr>
          <a:lstStyle/>
          <a:p>
            <a:r>
              <a:rPr lang="en-US" dirty="0"/>
              <a:t>2</a:t>
            </a:r>
          </a:p>
        </p:txBody>
      </p:sp>
      <p:sp>
        <p:nvSpPr>
          <p:cNvPr id="10" name="TextBox 9">
            <a:extLst>
              <a:ext uri="{FF2B5EF4-FFF2-40B4-BE49-F238E27FC236}">
                <a16:creationId xmlns:a16="http://schemas.microsoft.com/office/drawing/2014/main" id="{D7DEBD19-D500-8843-9A32-52EB06A80043}"/>
              </a:ext>
            </a:extLst>
          </p:cNvPr>
          <p:cNvSpPr txBox="1"/>
          <p:nvPr/>
        </p:nvSpPr>
        <p:spPr>
          <a:xfrm>
            <a:off x="2867413" y="5139823"/>
            <a:ext cx="312906" cy="369332"/>
          </a:xfrm>
          <a:prstGeom prst="rect">
            <a:avLst/>
          </a:prstGeom>
          <a:solidFill>
            <a:srgbClr val="FFFF00"/>
          </a:solidFill>
          <a:ln>
            <a:solidFill>
              <a:schemeClr val="tx1"/>
            </a:solidFill>
          </a:ln>
        </p:spPr>
        <p:txBody>
          <a:bodyPr wrap="none" rtlCol="0">
            <a:spAutoFit/>
          </a:bodyPr>
          <a:lstStyle/>
          <a:p>
            <a:r>
              <a:rPr lang="en-US" dirty="0"/>
              <a:t>3</a:t>
            </a:r>
          </a:p>
        </p:txBody>
      </p:sp>
      <p:sp>
        <p:nvSpPr>
          <p:cNvPr id="11" name="TextBox 10">
            <a:extLst>
              <a:ext uri="{FF2B5EF4-FFF2-40B4-BE49-F238E27FC236}">
                <a16:creationId xmlns:a16="http://schemas.microsoft.com/office/drawing/2014/main" id="{EE03327D-2636-E146-8A12-7283F1990FAD}"/>
              </a:ext>
            </a:extLst>
          </p:cNvPr>
          <p:cNvSpPr txBox="1"/>
          <p:nvPr/>
        </p:nvSpPr>
        <p:spPr>
          <a:xfrm>
            <a:off x="5363449" y="2552569"/>
            <a:ext cx="312906" cy="369332"/>
          </a:xfrm>
          <a:prstGeom prst="rect">
            <a:avLst/>
          </a:prstGeom>
          <a:solidFill>
            <a:srgbClr val="FFFF00"/>
          </a:solidFill>
          <a:ln>
            <a:solidFill>
              <a:schemeClr val="tx1"/>
            </a:solidFill>
          </a:ln>
        </p:spPr>
        <p:txBody>
          <a:bodyPr wrap="none" rtlCol="0">
            <a:spAutoFit/>
          </a:bodyPr>
          <a:lstStyle/>
          <a:p>
            <a:r>
              <a:rPr lang="en-US" dirty="0"/>
              <a:t>4</a:t>
            </a:r>
          </a:p>
        </p:txBody>
      </p:sp>
      <p:sp>
        <p:nvSpPr>
          <p:cNvPr id="12" name="TextBox 11">
            <a:extLst>
              <a:ext uri="{FF2B5EF4-FFF2-40B4-BE49-F238E27FC236}">
                <a16:creationId xmlns:a16="http://schemas.microsoft.com/office/drawing/2014/main" id="{4CB4DEA6-3BC6-6748-9EE1-02261B3B9DBA}"/>
              </a:ext>
            </a:extLst>
          </p:cNvPr>
          <p:cNvSpPr txBox="1"/>
          <p:nvPr/>
        </p:nvSpPr>
        <p:spPr>
          <a:xfrm>
            <a:off x="5363449" y="3887236"/>
            <a:ext cx="312906" cy="369332"/>
          </a:xfrm>
          <a:prstGeom prst="rect">
            <a:avLst/>
          </a:prstGeom>
          <a:solidFill>
            <a:srgbClr val="FFFF00"/>
          </a:solidFill>
          <a:ln>
            <a:solidFill>
              <a:schemeClr val="tx1"/>
            </a:solidFill>
          </a:ln>
        </p:spPr>
        <p:txBody>
          <a:bodyPr wrap="none" rtlCol="0">
            <a:spAutoFit/>
          </a:bodyPr>
          <a:lstStyle/>
          <a:p>
            <a:r>
              <a:rPr lang="en-US" dirty="0"/>
              <a:t>5</a:t>
            </a:r>
          </a:p>
        </p:txBody>
      </p:sp>
      <p:sp>
        <p:nvSpPr>
          <p:cNvPr id="13" name="TextBox 12">
            <a:extLst>
              <a:ext uri="{FF2B5EF4-FFF2-40B4-BE49-F238E27FC236}">
                <a16:creationId xmlns:a16="http://schemas.microsoft.com/office/drawing/2014/main" id="{452F01F8-52BE-E14A-A6BF-A9FC1A4953FF}"/>
              </a:ext>
            </a:extLst>
          </p:cNvPr>
          <p:cNvSpPr txBox="1"/>
          <p:nvPr/>
        </p:nvSpPr>
        <p:spPr>
          <a:xfrm>
            <a:off x="5363449" y="5139823"/>
            <a:ext cx="312906" cy="369332"/>
          </a:xfrm>
          <a:prstGeom prst="rect">
            <a:avLst/>
          </a:prstGeom>
          <a:solidFill>
            <a:srgbClr val="FFFF00"/>
          </a:solidFill>
          <a:ln>
            <a:solidFill>
              <a:schemeClr val="tx1"/>
            </a:solidFill>
          </a:ln>
        </p:spPr>
        <p:txBody>
          <a:bodyPr wrap="none" rtlCol="0">
            <a:spAutoFit/>
          </a:bodyPr>
          <a:lstStyle/>
          <a:p>
            <a:r>
              <a:rPr lang="en-US" dirty="0"/>
              <a:t>6</a:t>
            </a:r>
          </a:p>
        </p:txBody>
      </p:sp>
      <p:sp>
        <p:nvSpPr>
          <p:cNvPr id="14" name="TextBox 13">
            <a:extLst>
              <a:ext uri="{FF2B5EF4-FFF2-40B4-BE49-F238E27FC236}">
                <a16:creationId xmlns:a16="http://schemas.microsoft.com/office/drawing/2014/main" id="{8ABE06AA-0BC2-2A45-8571-14D1F641D792}"/>
              </a:ext>
            </a:extLst>
          </p:cNvPr>
          <p:cNvSpPr txBox="1"/>
          <p:nvPr/>
        </p:nvSpPr>
        <p:spPr>
          <a:xfrm>
            <a:off x="7861673" y="2476737"/>
            <a:ext cx="312906" cy="369332"/>
          </a:xfrm>
          <a:prstGeom prst="rect">
            <a:avLst/>
          </a:prstGeom>
          <a:solidFill>
            <a:srgbClr val="FFFF00"/>
          </a:solidFill>
          <a:ln>
            <a:solidFill>
              <a:schemeClr val="tx1"/>
            </a:solidFill>
          </a:ln>
        </p:spPr>
        <p:txBody>
          <a:bodyPr wrap="none" rtlCol="0">
            <a:spAutoFit/>
          </a:bodyPr>
          <a:lstStyle/>
          <a:p>
            <a:r>
              <a:rPr lang="en-US" dirty="0"/>
              <a:t>7</a:t>
            </a:r>
          </a:p>
        </p:txBody>
      </p:sp>
      <p:sp>
        <p:nvSpPr>
          <p:cNvPr id="15" name="TextBox 14">
            <a:extLst>
              <a:ext uri="{FF2B5EF4-FFF2-40B4-BE49-F238E27FC236}">
                <a16:creationId xmlns:a16="http://schemas.microsoft.com/office/drawing/2014/main" id="{0CCEFFBE-950E-0247-AF04-A9EB938941AE}"/>
              </a:ext>
            </a:extLst>
          </p:cNvPr>
          <p:cNvSpPr txBox="1"/>
          <p:nvPr/>
        </p:nvSpPr>
        <p:spPr>
          <a:xfrm>
            <a:off x="7839898" y="3941827"/>
            <a:ext cx="312906" cy="369332"/>
          </a:xfrm>
          <a:prstGeom prst="rect">
            <a:avLst/>
          </a:prstGeom>
          <a:solidFill>
            <a:srgbClr val="FFFF00"/>
          </a:solidFill>
          <a:ln>
            <a:solidFill>
              <a:schemeClr val="tx1"/>
            </a:solidFill>
          </a:ln>
        </p:spPr>
        <p:txBody>
          <a:bodyPr wrap="none" rtlCol="0">
            <a:spAutoFit/>
          </a:bodyPr>
          <a:lstStyle/>
          <a:p>
            <a:r>
              <a:rPr lang="en-US" dirty="0"/>
              <a:t>8</a:t>
            </a:r>
          </a:p>
        </p:txBody>
      </p:sp>
      <p:sp>
        <p:nvSpPr>
          <p:cNvPr id="16" name="TextBox 15">
            <a:extLst>
              <a:ext uri="{FF2B5EF4-FFF2-40B4-BE49-F238E27FC236}">
                <a16:creationId xmlns:a16="http://schemas.microsoft.com/office/drawing/2014/main" id="{4EC39461-93DD-2B48-A44C-4E815D6D5441}"/>
              </a:ext>
            </a:extLst>
          </p:cNvPr>
          <p:cNvSpPr txBox="1"/>
          <p:nvPr/>
        </p:nvSpPr>
        <p:spPr>
          <a:xfrm>
            <a:off x="7861673" y="5179605"/>
            <a:ext cx="312906" cy="369332"/>
          </a:xfrm>
          <a:prstGeom prst="rect">
            <a:avLst/>
          </a:prstGeom>
          <a:solidFill>
            <a:srgbClr val="FFFF00"/>
          </a:solidFill>
          <a:ln>
            <a:solidFill>
              <a:schemeClr val="tx1"/>
            </a:solidFill>
          </a:ln>
        </p:spPr>
        <p:txBody>
          <a:bodyPr wrap="none" rtlCol="0">
            <a:spAutoFit/>
          </a:bodyPr>
          <a:lstStyle/>
          <a:p>
            <a:r>
              <a:rPr lang="en-US" dirty="0"/>
              <a:t>9</a:t>
            </a:r>
          </a:p>
        </p:txBody>
      </p:sp>
      <p:sp>
        <p:nvSpPr>
          <p:cNvPr id="17" name="Title 4">
            <a:extLst>
              <a:ext uri="{FF2B5EF4-FFF2-40B4-BE49-F238E27FC236}">
                <a16:creationId xmlns:a16="http://schemas.microsoft.com/office/drawing/2014/main" id="{4617B39D-EDFE-9341-A6CD-CDD7CAFD408C}"/>
              </a:ext>
            </a:extLst>
          </p:cNvPr>
          <p:cNvSpPr>
            <a:spLocks noGrp="1"/>
          </p:cNvSpPr>
          <p:nvPr>
            <p:ph type="title"/>
          </p:nvPr>
        </p:nvSpPr>
        <p:spPr>
          <a:xfrm>
            <a:off x="2637085" y="58472"/>
            <a:ext cx="3684896" cy="599859"/>
          </a:xfrm>
          <a:solidFill>
            <a:schemeClr val="bg1"/>
          </a:solidFill>
        </p:spPr>
        <p:txBody>
          <a:bodyPr>
            <a:normAutofit fontScale="90000"/>
          </a:bodyPr>
          <a:lstStyle/>
          <a:p>
            <a:pPr algn="ctr"/>
            <a:r>
              <a:rPr lang="en-US" sz="3200" u="sng" dirty="0"/>
              <a:t>9 Domains of UDL</a:t>
            </a:r>
          </a:p>
        </p:txBody>
      </p:sp>
      <p:sp>
        <p:nvSpPr>
          <p:cNvPr id="2" name="Frame 1">
            <a:extLst>
              <a:ext uri="{FF2B5EF4-FFF2-40B4-BE49-F238E27FC236}">
                <a16:creationId xmlns:a16="http://schemas.microsoft.com/office/drawing/2014/main" id="{13E453EA-D9F7-5148-8E5A-8687A69304C2}"/>
              </a:ext>
            </a:extLst>
          </p:cNvPr>
          <p:cNvSpPr/>
          <p:nvPr/>
        </p:nvSpPr>
        <p:spPr>
          <a:xfrm>
            <a:off x="3199906" y="1718177"/>
            <a:ext cx="2619632" cy="4040659"/>
          </a:xfrm>
          <a:prstGeom prst="frame">
            <a:avLst>
              <a:gd name="adj1" fmla="val 2594"/>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26643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7" name="Title 4">
            <a:extLst>
              <a:ext uri="{FF2B5EF4-FFF2-40B4-BE49-F238E27FC236}">
                <a16:creationId xmlns:a16="http://schemas.microsoft.com/office/drawing/2014/main" id="{4617B39D-EDFE-9341-A6CD-CDD7CAFD408C}"/>
              </a:ext>
            </a:extLst>
          </p:cNvPr>
          <p:cNvSpPr>
            <a:spLocks noGrp="1"/>
          </p:cNvSpPr>
          <p:nvPr>
            <p:ph type="title"/>
          </p:nvPr>
        </p:nvSpPr>
        <p:spPr>
          <a:xfrm>
            <a:off x="2497539" y="61645"/>
            <a:ext cx="4012443" cy="599859"/>
          </a:xfrm>
          <a:solidFill>
            <a:schemeClr val="bg1"/>
          </a:solidFill>
        </p:spPr>
        <p:txBody>
          <a:bodyPr>
            <a:normAutofit fontScale="90000"/>
          </a:bodyPr>
          <a:lstStyle/>
          <a:p>
            <a:pPr algn="ctr"/>
            <a:r>
              <a:rPr lang="en-US" sz="3200" u="sng" dirty="0"/>
              <a:t>9 Domains of UDL</a:t>
            </a:r>
          </a:p>
        </p:txBody>
      </p:sp>
      <p:pic>
        <p:nvPicPr>
          <p:cNvPr id="5" name="Picture 4">
            <a:extLst>
              <a:ext uri="{FF2B5EF4-FFF2-40B4-BE49-F238E27FC236}">
                <a16:creationId xmlns:a16="http://schemas.microsoft.com/office/drawing/2014/main" id="{6387EEB3-5AE0-814C-BE70-05C212C5C7E1}"/>
              </a:ext>
            </a:extLst>
          </p:cNvPr>
          <p:cNvPicPr>
            <a:picLocks noChangeAspect="1"/>
          </p:cNvPicPr>
          <p:nvPr/>
        </p:nvPicPr>
        <p:blipFill rotWithShape="1">
          <a:blip r:embed="rId3">
            <a:extLst>
              <a:ext uri="{28A0092B-C50C-407E-A947-70E740481C1C}">
                <a14:useLocalDpi xmlns:a14="http://schemas.microsoft.com/office/drawing/2010/main" val="0"/>
              </a:ext>
            </a:extLst>
          </a:blip>
          <a:srcRect t="16544"/>
          <a:stretch/>
        </p:blipFill>
        <p:spPr>
          <a:xfrm>
            <a:off x="266179" y="661504"/>
            <a:ext cx="8611641" cy="4361555"/>
          </a:xfrm>
          <a:prstGeom prst="rect">
            <a:avLst/>
          </a:prstGeom>
          <a:ln w="28575">
            <a:solidFill>
              <a:srgbClr val="7030A0"/>
            </a:solidFill>
            <a:prstDash val="dash"/>
          </a:ln>
        </p:spPr>
      </p:pic>
      <p:sp>
        <p:nvSpPr>
          <p:cNvPr id="4" name="TextBox 3">
            <a:extLst>
              <a:ext uri="{FF2B5EF4-FFF2-40B4-BE49-F238E27FC236}">
                <a16:creationId xmlns:a16="http://schemas.microsoft.com/office/drawing/2014/main" id="{72C80D39-4C42-BA46-99D3-54863EDFB344}"/>
              </a:ext>
            </a:extLst>
          </p:cNvPr>
          <p:cNvSpPr txBox="1"/>
          <p:nvPr/>
        </p:nvSpPr>
        <p:spPr>
          <a:xfrm>
            <a:off x="1294268" y="5174310"/>
            <a:ext cx="6327374" cy="923330"/>
          </a:xfrm>
          <a:prstGeom prst="rect">
            <a:avLst/>
          </a:prstGeom>
          <a:noFill/>
        </p:spPr>
        <p:txBody>
          <a:bodyPr wrap="none" rtlCol="0">
            <a:spAutoFit/>
          </a:bodyPr>
          <a:lstStyle/>
          <a:p>
            <a:pPr algn="ctr"/>
            <a:r>
              <a:rPr lang="en-US" b="1" i="1" u="sng" dirty="0">
                <a:highlight>
                  <a:srgbClr val="FFFF00"/>
                </a:highlight>
              </a:rPr>
              <a:t>Processing Prompt:</a:t>
            </a:r>
          </a:p>
          <a:p>
            <a:pPr algn="ctr"/>
            <a:r>
              <a:rPr lang="en-US" i="1" dirty="0">
                <a:highlight>
                  <a:srgbClr val="FFFF00"/>
                </a:highlight>
              </a:rPr>
              <a:t>How does this domain show up in your practice?</a:t>
            </a:r>
          </a:p>
          <a:p>
            <a:pPr algn="ctr"/>
            <a:r>
              <a:rPr lang="en-US" i="1" dirty="0">
                <a:highlight>
                  <a:srgbClr val="FFFF00"/>
                </a:highlight>
              </a:rPr>
              <a:t>What immediate programming thoughts come to mind here?</a:t>
            </a:r>
          </a:p>
        </p:txBody>
      </p:sp>
    </p:spTree>
    <p:extLst>
      <p:ext uri="{BB962C8B-B14F-4D97-AF65-F5344CB8AC3E}">
        <p14:creationId xmlns:p14="http://schemas.microsoft.com/office/powerpoint/2010/main" val="1810277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7" name="Title 4">
            <a:extLst>
              <a:ext uri="{FF2B5EF4-FFF2-40B4-BE49-F238E27FC236}">
                <a16:creationId xmlns:a16="http://schemas.microsoft.com/office/drawing/2014/main" id="{4617B39D-EDFE-9341-A6CD-CDD7CAFD408C}"/>
              </a:ext>
            </a:extLst>
          </p:cNvPr>
          <p:cNvSpPr>
            <a:spLocks noGrp="1"/>
          </p:cNvSpPr>
          <p:nvPr>
            <p:ph type="title"/>
          </p:nvPr>
        </p:nvSpPr>
        <p:spPr>
          <a:xfrm>
            <a:off x="2497539" y="61645"/>
            <a:ext cx="4012443" cy="599859"/>
          </a:xfrm>
          <a:solidFill>
            <a:schemeClr val="bg1"/>
          </a:solidFill>
        </p:spPr>
        <p:txBody>
          <a:bodyPr>
            <a:normAutofit fontScale="90000"/>
          </a:bodyPr>
          <a:lstStyle/>
          <a:p>
            <a:pPr algn="ctr"/>
            <a:r>
              <a:rPr lang="en-US" sz="3200" u="sng" dirty="0"/>
              <a:t>9 Domains of UDL</a:t>
            </a:r>
          </a:p>
        </p:txBody>
      </p:sp>
      <p:pic>
        <p:nvPicPr>
          <p:cNvPr id="4" name="Picture 3">
            <a:extLst>
              <a:ext uri="{FF2B5EF4-FFF2-40B4-BE49-F238E27FC236}">
                <a16:creationId xmlns:a16="http://schemas.microsoft.com/office/drawing/2014/main" id="{36AC32C1-C720-A249-9DF5-8CBAC93E6ADF}"/>
              </a:ext>
            </a:extLst>
          </p:cNvPr>
          <p:cNvPicPr>
            <a:picLocks noChangeAspect="1"/>
          </p:cNvPicPr>
          <p:nvPr/>
        </p:nvPicPr>
        <p:blipFill rotWithShape="1">
          <a:blip r:embed="rId3">
            <a:extLst>
              <a:ext uri="{28A0092B-C50C-407E-A947-70E740481C1C}">
                <a14:useLocalDpi xmlns:a14="http://schemas.microsoft.com/office/drawing/2010/main" val="0"/>
              </a:ext>
            </a:extLst>
          </a:blip>
          <a:srcRect t="14406"/>
          <a:stretch/>
        </p:blipFill>
        <p:spPr>
          <a:xfrm>
            <a:off x="406030" y="661504"/>
            <a:ext cx="8331940" cy="4709757"/>
          </a:xfrm>
          <a:prstGeom prst="rect">
            <a:avLst/>
          </a:prstGeom>
          <a:ln w="28575">
            <a:solidFill>
              <a:srgbClr val="7030A0"/>
            </a:solidFill>
            <a:prstDash val="dash"/>
          </a:ln>
        </p:spPr>
      </p:pic>
      <p:sp>
        <p:nvSpPr>
          <p:cNvPr id="5" name="TextBox 4">
            <a:extLst>
              <a:ext uri="{FF2B5EF4-FFF2-40B4-BE49-F238E27FC236}">
                <a16:creationId xmlns:a16="http://schemas.microsoft.com/office/drawing/2014/main" id="{CF83F67D-A1DC-DC42-A1F4-1ED71F18576E}"/>
              </a:ext>
            </a:extLst>
          </p:cNvPr>
          <p:cNvSpPr txBox="1"/>
          <p:nvPr/>
        </p:nvSpPr>
        <p:spPr>
          <a:xfrm>
            <a:off x="1294268" y="5433803"/>
            <a:ext cx="6327374" cy="923330"/>
          </a:xfrm>
          <a:prstGeom prst="rect">
            <a:avLst/>
          </a:prstGeom>
          <a:noFill/>
        </p:spPr>
        <p:txBody>
          <a:bodyPr wrap="none" rtlCol="0">
            <a:spAutoFit/>
          </a:bodyPr>
          <a:lstStyle/>
          <a:p>
            <a:pPr algn="ctr"/>
            <a:r>
              <a:rPr lang="en-US" b="1" i="1" u="sng" dirty="0">
                <a:highlight>
                  <a:srgbClr val="FFFF00"/>
                </a:highlight>
              </a:rPr>
              <a:t>Processing Prompt:</a:t>
            </a:r>
          </a:p>
          <a:p>
            <a:pPr algn="ctr"/>
            <a:r>
              <a:rPr lang="en-US" i="1" dirty="0">
                <a:highlight>
                  <a:srgbClr val="FFFF00"/>
                </a:highlight>
              </a:rPr>
              <a:t>How does this domain show up in your practice?</a:t>
            </a:r>
          </a:p>
          <a:p>
            <a:pPr algn="ctr"/>
            <a:r>
              <a:rPr lang="en-US" i="1" dirty="0">
                <a:highlight>
                  <a:srgbClr val="FFFF00"/>
                </a:highlight>
              </a:rPr>
              <a:t>What immediate programming thoughts come to mind here?</a:t>
            </a:r>
          </a:p>
        </p:txBody>
      </p:sp>
    </p:spTree>
    <p:extLst>
      <p:ext uri="{BB962C8B-B14F-4D97-AF65-F5344CB8AC3E}">
        <p14:creationId xmlns:p14="http://schemas.microsoft.com/office/powerpoint/2010/main" val="3587525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7" name="Title 4">
            <a:extLst>
              <a:ext uri="{FF2B5EF4-FFF2-40B4-BE49-F238E27FC236}">
                <a16:creationId xmlns:a16="http://schemas.microsoft.com/office/drawing/2014/main" id="{4617B39D-EDFE-9341-A6CD-CDD7CAFD408C}"/>
              </a:ext>
            </a:extLst>
          </p:cNvPr>
          <p:cNvSpPr>
            <a:spLocks noGrp="1"/>
          </p:cNvSpPr>
          <p:nvPr>
            <p:ph type="title"/>
          </p:nvPr>
        </p:nvSpPr>
        <p:spPr>
          <a:xfrm>
            <a:off x="2497539" y="61645"/>
            <a:ext cx="4012443" cy="599859"/>
          </a:xfrm>
          <a:solidFill>
            <a:schemeClr val="bg1"/>
          </a:solidFill>
        </p:spPr>
        <p:txBody>
          <a:bodyPr>
            <a:normAutofit fontScale="90000"/>
          </a:bodyPr>
          <a:lstStyle/>
          <a:p>
            <a:pPr algn="ctr"/>
            <a:r>
              <a:rPr lang="en-US" sz="3200" u="sng" dirty="0"/>
              <a:t>9 Domains of UDL</a:t>
            </a:r>
          </a:p>
        </p:txBody>
      </p:sp>
      <p:pic>
        <p:nvPicPr>
          <p:cNvPr id="5" name="Picture 4">
            <a:extLst>
              <a:ext uri="{FF2B5EF4-FFF2-40B4-BE49-F238E27FC236}">
                <a16:creationId xmlns:a16="http://schemas.microsoft.com/office/drawing/2014/main" id="{A9CBE3F2-E7CB-A84B-86CE-0F34E66F047A}"/>
              </a:ext>
            </a:extLst>
          </p:cNvPr>
          <p:cNvPicPr>
            <a:picLocks noChangeAspect="1"/>
          </p:cNvPicPr>
          <p:nvPr/>
        </p:nvPicPr>
        <p:blipFill rotWithShape="1">
          <a:blip r:embed="rId3">
            <a:extLst>
              <a:ext uri="{28A0092B-C50C-407E-A947-70E740481C1C}">
                <a14:useLocalDpi xmlns:a14="http://schemas.microsoft.com/office/drawing/2010/main" val="0"/>
              </a:ext>
            </a:extLst>
          </a:blip>
          <a:srcRect t="14076"/>
          <a:stretch/>
        </p:blipFill>
        <p:spPr>
          <a:xfrm>
            <a:off x="501149" y="661504"/>
            <a:ext cx="8141701" cy="4804401"/>
          </a:xfrm>
          <a:prstGeom prst="rect">
            <a:avLst/>
          </a:prstGeom>
          <a:ln w="28575">
            <a:solidFill>
              <a:srgbClr val="7030A0"/>
            </a:solidFill>
            <a:prstDash val="dash"/>
          </a:ln>
        </p:spPr>
      </p:pic>
      <p:sp>
        <p:nvSpPr>
          <p:cNvPr id="4" name="TextBox 3">
            <a:extLst>
              <a:ext uri="{FF2B5EF4-FFF2-40B4-BE49-F238E27FC236}">
                <a16:creationId xmlns:a16="http://schemas.microsoft.com/office/drawing/2014/main" id="{5F3D33C5-55A4-6D40-B5E9-B2B384E35668}"/>
              </a:ext>
            </a:extLst>
          </p:cNvPr>
          <p:cNvSpPr txBox="1"/>
          <p:nvPr/>
        </p:nvSpPr>
        <p:spPr>
          <a:xfrm>
            <a:off x="1294268" y="5433803"/>
            <a:ext cx="6327374" cy="923330"/>
          </a:xfrm>
          <a:prstGeom prst="rect">
            <a:avLst/>
          </a:prstGeom>
          <a:noFill/>
        </p:spPr>
        <p:txBody>
          <a:bodyPr wrap="none" rtlCol="0">
            <a:spAutoFit/>
          </a:bodyPr>
          <a:lstStyle/>
          <a:p>
            <a:pPr algn="ctr"/>
            <a:r>
              <a:rPr lang="en-US" b="1" i="1" u="sng" dirty="0">
                <a:highlight>
                  <a:srgbClr val="FFFF00"/>
                </a:highlight>
              </a:rPr>
              <a:t>Processing Prompt:</a:t>
            </a:r>
          </a:p>
          <a:p>
            <a:pPr algn="ctr"/>
            <a:r>
              <a:rPr lang="en-US" i="1" dirty="0">
                <a:highlight>
                  <a:srgbClr val="FFFF00"/>
                </a:highlight>
              </a:rPr>
              <a:t>How does this domain show up in your practice?</a:t>
            </a:r>
          </a:p>
          <a:p>
            <a:pPr algn="ctr"/>
            <a:r>
              <a:rPr lang="en-US" i="1" dirty="0">
                <a:highlight>
                  <a:srgbClr val="FFFF00"/>
                </a:highlight>
              </a:rPr>
              <a:t>What immediate programming thoughts come to mind here?</a:t>
            </a:r>
          </a:p>
        </p:txBody>
      </p:sp>
    </p:spTree>
    <p:extLst>
      <p:ext uri="{BB962C8B-B14F-4D97-AF65-F5344CB8AC3E}">
        <p14:creationId xmlns:p14="http://schemas.microsoft.com/office/powerpoint/2010/main" val="1058599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3" name="Google Shape;113;p21"/>
          <p:cNvPicPr preferRelativeResize="0"/>
          <p:nvPr/>
        </p:nvPicPr>
        <p:blipFill rotWithShape="1">
          <a:blip r:embed="rId3">
            <a:alphaModFix/>
          </a:blip>
          <a:srcRect l="5309" t="4803" r="7937" b="5082"/>
          <a:stretch/>
        </p:blipFill>
        <p:spPr>
          <a:xfrm>
            <a:off x="388642" y="390980"/>
            <a:ext cx="8018378" cy="6157699"/>
          </a:xfrm>
          <a:prstGeom prst="rect">
            <a:avLst/>
          </a:prstGeom>
          <a:noFill/>
          <a:ln>
            <a:noFill/>
          </a:ln>
        </p:spPr>
      </p:pic>
      <p:sp>
        <p:nvSpPr>
          <p:cNvPr id="3" name="TextBox 2">
            <a:extLst>
              <a:ext uri="{FF2B5EF4-FFF2-40B4-BE49-F238E27FC236}">
                <a16:creationId xmlns:a16="http://schemas.microsoft.com/office/drawing/2014/main" id="{960750AB-2213-4E46-8B3C-58D6AE5DBDA4}"/>
              </a:ext>
            </a:extLst>
          </p:cNvPr>
          <p:cNvSpPr txBox="1"/>
          <p:nvPr/>
        </p:nvSpPr>
        <p:spPr>
          <a:xfrm>
            <a:off x="2867413" y="2456003"/>
            <a:ext cx="312906" cy="369332"/>
          </a:xfrm>
          <a:prstGeom prst="rect">
            <a:avLst/>
          </a:prstGeom>
          <a:solidFill>
            <a:srgbClr val="FFFF00"/>
          </a:solidFill>
          <a:ln>
            <a:solidFill>
              <a:schemeClr val="tx1"/>
            </a:solidFill>
          </a:ln>
        </p:spPr>
        <p:txBody>
          <a:bodyPr wrap="none" rtlCol="0">
            <a:spAutoFit/>
          </a:bodyPr>
          <a:lstStyle/>
          <a:p>
            <a:r>
              <a:rPr lang="en-US" dirty="0"/>
              <a:t>1</a:t>
            </a:r>
          </a:p>
        </p:txBody>
      </p:sp>
      <p:sp>
        <p:nvSpPr>
          <p:cNvPr id="9" name="TextBox 8">
            <a:extLst>
              <a:ext uri="{FF2B5EF4-FFF2-40B4-BE49-F238E27FC236}">
                <a16:creationId xmlns:a16="http://schemas.microsoft.com/office/drawing/2014/main" id="{0A33F0D7-0A08-0D45-92D3-68FB0A7E66A8}"/>
              </a:ext>
            </a:extLst>
          </p:cNvPr>
          <p:cNvSpPr txBox="1"/>
          <p:nvPr/>
        </p:nvSpPr>
        <p:spPr>
          <a:xfrm>
            <a:off x="2887000" y="3938529"/>
            <a:ext cx="312906" cy="369332"/>
          </a:xfrm>
          <a:prstGeom prst="rect">
            <a:avLst/>
          </a:prstGeom>
          <a:solidFill>
            <a:srgbClr val="FFFF00"/>
          </a:solidFill>
          <a:ln>
            <a:solidFill>
              <a:schemeClr val="tx1"/>
            </a:solidFill>
          </a:ln>
        </p:spPr>
        <p:txBody>
          <a:bodyPr wrap="none" rtlCol="0">
            <a:spAutoFit/>
          </a:bodyPr>
          <a:lstStyle/>
          <a:p>
            <a:r>
              <a:rPr lang="en-US" dirty="0"/>
              <a:t>2</a:t>
            </a:r>
          </a:p>
        </p:txBody>
      </p:sp>
      <p:sp>
        <p:nvSpPr>
          <p:cNvPr id="10" name="TextBox 9">
            <a:extLst>
              <a:ext uri="{FF2B5EF4-FFF2-40B4-BE49-F238E27FC236}">
                <a16:creationId xmlns:a16="http://schemas.microsoft.com/office/drawing/2014/main" id="{D7DEBD19-D500-8843-9A32-52EB06A80043}"/>
              </a:ext>
            </a:extLst>
          </p:cNvPr>
          <p:cNvSpPr txBox="1"/>
          <p:nvPr/>
        </p:nvSpPr>
        <p:spPr>
          <a:xfrm>
            <a:off x="2867413" y="5139823"/>
            <a:ext cx="312906" cy="369332"/>
          </a:xfrm>
          <a:prstGeom prst="rect">
            <a:avLst/>
          </a:prstGeom>
          <a:solidFill>
            <a:srgbClr val="FFFF00"/>
          </a:solidFill>
          <a:ln>
            <a:solidFill>
              <a:schemeClr val="tx1"/>
            </a:solidFill>
          </a:ln>
        </p:spPr>
        <p:txBody>
          <a:bodyPr wrap="none" rtlCol="0">
            <a:spAutoFit/>
          </a:bodyPr>
          <a:lstStyle/>
          <a:p>
            <a:r>
              <a:rPr lang="en-US" dirty="0"/>
              <a:t>3</a:t>
            </a:r>
          </a:p>
        </p:txBody>
      </p:sp>
      <p:sp>
        <p:nvSpPr>
          <p:cNvPr id="11" name="TextBox 10">
            <a:extLst>
              <a:ext uri="{FF2B5EF4-FFF2-40B4-BE49-F238E27FC236}">
                <a16:creationId xmlns:a16="http://schemas.microsoft.com/office/drawing/2014/main" id="{EE03327D-2636-E146-8A12-7283F1990FAD}"/>
              </a:ext>
            </a:extLst>
          </p:cNvPr>
          <p:cNvSpPr txBox="1"/>
          <p:nvPr/>
        </p:nvSpPr>
        <p:spPr>
          <a:xfrm>
            <a:off x="5363449" y="2552569"/>
            <a:ext cx="312906" cy="369332"/>
          </a:xfrm>
          <a:prstGeom prst="rect">
            <a:avLst/>
          </a:prstGeom>
          <a:solidFill>
            <a:srgbClr val="FFFF00"/>
          </a:solidFill>
          <a:ln>
            <a:solidFill>
              <a:schemeClr val="tx1"/>
            </a:solidFill>
          </a:ln>
        </p:spPr>
        <p:txBody>
          <a:bodyPr wrap="none" rtlCol="0">
            <a:spAutoFit/>
          </a:bodyPr>
          <a:lstStyle/>
          <a:p>
            <a:r>
              <a:rPr lang="en-US" dirty="0"/>
              <a:t>4</a:t>
            </a:r>
          </a:p>
        </p:txBody>
      </p:sp>
      <p:sp>
        <p:nvSpPr>
          <p:cNvPr id="12" name="TextBox 11">
            <a:extLst>
              <a:ext uri="{FF2B5EF4-FFF2-40B4-BE49-F238E27FC236}">
                <a16:creationId xmlns:a16="http://schemas.microsoft.com/office/drawing/2014/main" id="{4CB4DEA6-3BC6-6748-9EE1-02261B3B9DBA}"/>
              </a:ext>
            </a:extLst>
          </p:cNvPr>
          <p:cNvSpPr txBox="1"/>
          <p:nvPr/>
        </p:nvSpPr>
        <p:spPr>
          <a:xfrm>
            <a:off x="5363449" y="3887236"/>
            <a:ext cx="312906" cy="369332"/>
          </a:xfrm>
          <a:prstGeom prst="rect">
            <a:avLst/>
          </a:prstGeom>
          <a:solidFill>
            <a:srgbClr val="FFFF00"/>
          </a:solidFill>
          <a:ln>
            <a:solidFill>
              <a:schemeClr val="tx1"/>
            </a:solidFill>
          </a:ln>
        </p:spPr>
        <p:txBody>
          <a:bodyPr wrap="none" rtlCol="0">
            <a:spAutoFit/>
          </a:bodyPr>
          <a:lstStyle/>
          <a:p>
            <a:r>
              <a:rPr lang="en-US" dirty="0"/>
              <a:t>5</a:t>
            </a:r>
          </a:p>
        </p:txBody>
      </p:sp>
      <p:sp>
        <p:nvSpPr>
          <p:cNvPr id="13" name="TextBox 12">
            <a:extLst>
              <a:ext uri="{FF2B5EF4-FFF2-40B4-BE49-F238E27FC236}">
                <a16:creationId xmlns:a16="http://schemas.microsoft.com/office/drawing/2014/main" id="{452F01F8-52BE-E14A-A6BF-A9FC1A4953FF}"/>
              </a:ext>
            </a:extLst>
          </p:cNvPr>
          <p:cNvSpPr txBox="1"/>
          <p:nvPr/>
        </p:nvSpPr>
        <p:spPr>
          <a:xfrm>
            <a:off x="5363449" y="5139823"/>
            <a:ext cx="312906" cy="369332"/>
          </a:xfrm>
          <a:prstGeom prst="rect">
            <a:avLst/>
          </a:prstGeom>
          <a:solidFill>
            <a:srgbClr val="FFFF00"/>
          </a:solidFill>
          <a:ln>
            <a:solidFill>
              <a:schemeClr val="tx1"/>
            </a:solidFill>
          </a:ln>
        </p:spPr>
        <p:txBody>
          <a:bodyPr wrap="none" rtlCol="0">
            <a:spAutoFit/>
          </a:bodyPr>
          <a:lstStyle/>
          <a:p>
            <a:r>
              <a:rPr lang="en-US" dirty="0"/>
              <a:t>6</a:t>
            </a:r>
          </a:p>
        </p:txBody>
      </p:sp>
      <p:sp>
        <p:nvSpPr>
          <p:cNvPr id="14" name="TextBox 13">
            <a:extLst>
              <a:ext uri="{FF2B5EF4-FFF2-40B4-BE49-F238E27FC236}">
                <a16:creationId xmlns:a16="http://schemas.microsoft.com/office/drawing/2014/main" id="{8ABE06AA-0BC2-2A45-8571-14D1F641D792}"/>
              </a:ext>
            </a:extLst>
          </p:cNvPr>
          <p:cNvSpPr txBox="1"/>
          <p:nvPr/>
        </p:nvSpPr>
        <p:spPr>
          <a:xfrm>
            <a:off x="7861673" y="2476737"/>
            <a:ext cx="312906" cy="369332"/>
          </a:xfrm>
          <a:prstGeom prst="rect">
            <a:avLst/>
          </a:prstGeom>
          <a:solidFill>
            <a:srgbClr val="FFFF00"/>
          </a:solidFill>
          <a:ln>
            <a:solidFill>
              <a:schemeClr val="tx1"/>
            </a:solidFill>
          </a:ln>
        </p:spPr>
        <p:txBody>
          <a:bodyPr wrap="none" rtlCol="0">
            <a:spAutoFit/>
          </a:bodyPr>
          <a:lstStyle/>
          <a:p>
            <a:r>
              <a:rPr lang="en-US" dirty="0"/>
              <a:t>7</a:t>
            </a:r>
          </a:p>
        </p:txBody>
      </p:sp>
      <p:sp>
        <p:nvSpPr>
          <p:cNvPr id="15" name="TextBox 14">
            <a:extLst>
              <a:ext uri="{FF2B5EF4-FFF2-40B4-BE49-F238E27FC236}">
                <a16:creationId xmlns:a16="http://schemas.microsoft.com/office/drawing/2014/main" id="{0CCEFFBE-950E-0247-AF04-A9EB938941AE}"/>
              </a:ext>
            </a:extLst>
          </p:cNvPr>
          <p:cNvSpPr txBox="1"/>
          <p:nvPr/>
        </p:nvSpPr>
        <p:spPr>
          <a:xfrm>
            <a:off x="7839898" y="3941827"/>
            <a:ext cx="312906" cy="369332"/>
          </a:xfrm>
          <a:prstGeom prst="rect">
            <a:avLst/>
          </a:prstGeom>
          <a:solidFill>
            <a:srgbClr val="FFFF00"/>
          </a:solidFill>
          <a:ln>
            <a:solidFill>
              <a:schemeClr val="tx1"/>
            </a:solidFill>
          </a:ln>
        </p:spPr>
        <p:txBody>
          <a:bodyPr wrap="none" rtlCol="0">
            <a:spAutoFit/>
          </a:bodyPr>
          <a:lstStyle/>
          <a:p>
            <a:r>
              <a:rPr lang="en-US" dirty="0"/>
              <a:t>8</a:t>
            </a:r>
          </a:p>
        </p:txBody>
      </p:sp>
      <p:sp>
        <p:nvSpPr>
          <p:cNvPr id="16" name="TextBox 15">
            <a:extLst>
              <a:ext uri="{FF2B5EF4-FFF2-40B4-BE49-F238E27FC236}">
                <a16:creationId xmlns:a16="http://schemas.microsoft.com/office/drawing/2014/main" id="{4EC39461-93DD-2B48-A44C-4E815D6D5441}"/>
              </a:ext>
            </a:extLst>
          </p:cNvPr>
          <p:cNvSpPr txBox="1"/>
          <p:nvPr/>
        </p:nvSpPr>
        <p:spPr>
          <a:xfrm>
            <a:off x="7861673" y="5179605"/>
            <a:ext cx="312906" cy="369332"/>
          </a:xfrm>
          <a:prstGeom prst="rect">
            <a:avLst/>
          </a:prstGeom>
          <a:solidFill>
            <a:srgbClr val="FFFF00"/>
          </a:solidFill>
          <a:ln>
            <a:solidFill>
              <a:schemeClr val="tx1"/>
            </a:solidFill>
          </a:ln>
        </p:spPr>
        <p:txBody>
          <a:bodyPr wrap="none" rtlCol="0">
            <a:spAutoFit/>
          </a:bodyPr>
          <a:lstStyle/>
          <a:p>
            <a:r>
              <a:rPr lang="en-US" dirty="0"/>
              <a:t>9</a:t>
            </a:r>
          </a:p>
        </p:txBody>
      </p:sp>
      <p:sp>
        <p:nvSpPr>
          <p:cNvPr id="17" name="Title 4">
            <a:extLst>
              <a:ext uri="{FF2B5EF4-FFF2-40B4-BE49-F238E27FC236}">
                <a16:creationId xmlns:a16="http://schemas.microsoft.com/office/drawing/2014/main" id="{4617B39D-EDFE-9341-A6CD-CDD7CAFD408C}"/>
              </a:ext>
            </a:extLst>
          </p:cNvPr>
          <p:cNvSpPr>
            <a:spLocks noGrp="1"/>
          </p:cNvSpPr>
          <p:nvPr>
            <p:ph type="title"/>
          </p:nvPr>
        </p:nvSpPr>
        <p:spPr>
          <a:xfrm>
            <a:off x="2637085" y="58472"/>
            <a:ext cx="3684896" cy="599859"/>
          </a:xfrm>
          <a:solidFill>
            <a:schemeClr val="bg1"/>
          </a:solidFill>
        </p:spPr>
        <p:txBody>
          <a:bodyPr>
            <a:normAutofit fontScale="90000"/>
          </a:bodyPr>
          <a:lstStyle/>
          <a:p>
            <a:pPr algn="ctr"/>
            <a:r>
              <a:rPr lang="en-US" sz="3200" u="sng" dirty="0"/>
              <a:t>9 Domains of UDL</a:t>
            </a:r>
          </a:p>
        </p:txBody>
      </p:sp>
      <p:sp>
        <p:nvSpPr>
          <p:cNvPr id="2" name="Frame 1">
            <a:extLst>
              <a:ext uri="{FF2B5EF4-FFF2-40B4-BE49-F238E27FC236}">
                <a16:creationId xmlns:a16="http://schemas.microsoft.com/office/drawing/2014/main" id="{13E453EA-D9F7-5148-8E5A-8687A69304C2}"/>
              </a:ext>
            </a:extLst>
          </p:cNvPr>
          <p:cNvSpPr/>
          <p:nvPr/>
        </p:nvSpPr>
        <p:spPr>
          <a:xfrm>
            <a:off x="5731871" y="1755247"/>
            <a:ext cx="2619632" cy="4040659"/>
          </a:xfrm>
          <a:prstGeom prst="frame">
            <a:avLst>
              <a:gd name="adj1" fmla="val 2594"/>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67744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4A4C43-9D9E-4AEC-B6F4-D7F125677847}"/>
              </a:ext>
            </a:extLst>
          </p:cNvPr>
          <p:cNvSpPr>
            <a:spLocks noGrp="1"/>
          </p:cNvSpPr>
          <p:nvPr>
            <p:ph idx="1"/>
          </p:nvPr>
        </p:nvSpPr>
        <p:spPr/>
        <p:txBody>
          <a:bodyPr>
            <a:normAutofit lnSpcReduction="10000"/>
          </a:bodyPr>
          <a:lstStyle/>
          <a:p>
            <a:r>
              <a:rPr lang="en-US" dirty="0"/>
              <a:t>Paladin Jordan, Jr.</a:t>
            </a:r>
          </a:p>
          <a:p>
            <a:pPr lvl="1"/>
            <a:r>
              <a:rPr lang="en-US" i="1" dirty="0"/>
              <a:t>Graduate Professor of Education/School Consultant/ Business Owner</a:t>
            </a:r>
          </a:p>
          <a:p>
            <a:pPr lvl="2"/>
            <a:r>
              <a:rPr lang="en-US" dirty="0"/>
              <a:t>EDGE-ucational Media Company, LLC</a:t>
            </a:r>
          </a:p>
        </p:txBody>
      </p:sp>
      <p:sp>
        <p:nvSpPr>
          <p:cNvPr id="3" name="Slide Number Placeholder 2">
            <a:extLst>
              <a:ext uri="{FF2B5EF4-FFF2-40B4-BE49-F238E27FC236}">
                <a16:creationId xmlns:a16="http://schemas.microsoft.com/office/drawing/2014/main" id="{3695DFCD-7B15-48DD-8149-0E8ABCBC59DF}"/>
              </a:ext>
            </a:extLst>
          </p:cNvPr>
          <p:cNvSpPr>
            <a:spLocks noGrp="1"/>
          </p:cNvSpPr>
          <p:nvPr>
            <p:ph type="sldNum" sz="quarter" idx="10"/>
          </p:nvPr>
        </p:nvSpPr>
        <p:spPr/>
        <p:txBody>
          <a:bodyPr/>
          <a:lstStyle/>
          <a:p>
            <a:fld id="{706D636C-90A3-4979-BA37-BAB384B22101}" type="slidenum">
              <a:rPr lang="en-US" smtClean="0"/>
              <a:pPr/>
              <a:t>4</a:t>
            </a:fld>
            <a:endParaRPr lang="en-US"/>
          </a:p>
        </p:txBody>
      </p:sp>
      <p:pic>
        <p:nvPicPr>
          <p:cNvPr id="5" name="Picture Placeholder 4">
            <a:extLst>
              <a:ext uri="{FF2B5EF4-FFF2-40B4-BE49-F238E27FC236}">
                <a16:creationId xmlns:a16="http://schemas.microsoft.com/office/drawing/2014/main" id="{A667657C-7F4D-1C48-8780-7E1445CB00EE}"/>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t="9646" b="9646"/>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106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7" name="Title 4">
            <a:extLst>
              <a:ext uri="{FF2B5EF4-FFF2-40B4-BE49-F238E27FC236}">
                <a16:creationId xmlns:a16="http://schemas.microsoft.com/office/drawing/2014/main" id="{4617B39D-EDFE-9341-A6CD-CDD7CAFD408C}"/>
              </a:ext>
            </a:extLst>
          </p:cNvPr>
          <p:cNvSpPr>
            <a:spLocks noGrp="1"/>
          </p:cNvSpPr>
          <p:nvPr>
            <p:ph type="title"/>
          </p:nvPr>
        </p:nvSpPr>
        <p:spPr>
          <a:xfrm>
            <a:off x="2497539" y="61645"/>
            <a:ext cx="4012443" cy="599859"/>
          </a:xfrm>
          <a:solidFill>
            <a:schemeClr val="bg1"/>
          </a:solidFill>
        </p:spPr>
        <p:txBody>
          <a:bodyPr>
            <a:normAutofit fontScale="90000"/>
          </a:bodyPr>
          <a:lstStyle/>
          <a:p>
            <a:pPr algn="ctr"/>
            <a:r>
              <a:rPr lang="en-US" sz="3200" u="sng" dirty="0"/>
              <a:t>9 Domains of UDL</a:t>
            </a:r>
          </a:p>
        </p:txBody>
      </p:sp>
      <p:pic>
        <p:nvPicPr>
          <p:cNvPr id="4" name="Picture 3">
            <a:extLst>
              <a:ext uri="{FF2B5EF4-FFF2-40B4-BE49-F238E27FC236}">
                <a16:creationId xmlns:a16="http://schemas.microsoft.com/office/drawing/2014/main" id="{E7C5BDBB-3490-1341-A742-C18B2DE87951}"/>
              </a:ext>
            </a:extLst>
          </p:cNvPr>
          <p:cNvPicPr>
            <a:picLocks noChangeAspect="1"/>
          </p:cNvPicPr>
          <p:nvPr/>
        </p:nvPicPr>
        <p:blipFill rotWithShape="1">
          <a:blip r:embed="rId3">
            <a:extLst>
              <a:ext uri="{28A0092B-C50C-407E-A947-70E740481C1C}">
                <a14:useLocalDpi xmlns:a14="http://schemas.microsoft.com/office/drawing/2010/main" val="0"/>
              </a:ext>
            </a:extLst>
          </a:blip>
          <a:srcRect t="15701"/>
          <a:stretch/>
        </p:blipFill>
        <p:spPr>
          <a:xfrm>
            <a:off x="486045" y="753763"/>
            <a:ext cx="7977211" cy="4343211"/>
          </a:xfrm>
          <a:prstGeom prst="rect">
            <a:avLst/>
          </a:prstGeom>
          <a:ln w="28575">
            <a:solidFill>
              <a:srgbClr val="0070C0"/>
            </a:solidFill>
            <a:prstDash val="dash"/>
          </a:ln>
        </p:spPr>
      </p:pic>
      <p:sp>
        <p:nvSpPr>
          <p:cNvPr id="5" name="TextBox 4">
            <a:extLst>
              <a:ext uri="{FF2B5EF4-FFF2-40B4-BE49-F238E27FC236}">
                <a16:creationId xmlns:a16="http://schemas.microsoft.com/office/drawing/2014/main" id="{68526882-E965-D14C-81F8-E54C5C623948}"/>
              </a:ext>
            </a:extLst>
          </p:cNvPr>
          <p:cNvSpPr txBox="1"/>
          <p:nvPr/>
        </p:nvSpPr>
        <p:spPr>
          <a:xfrm>
            <a:off x="1294268" y="5433803"/>
            <a:ext cx="6327374" cy="923330"/>
          </a:xfrm>
          <a:prstGeom prst="rect">
            <a:avLst/>
          </a:prstGeom>
          <a:noFill/>
        </p:spPr>
        <p:txBody>
          <a:bodyPr wrap="none" rtlCol="0">
            <a:spAutoFit/>
          </a:bodyPr>
          <a:lstStyle/>
          <a:p>
            <a:pPr algn="ctr"/>
            <a:r>
              <a:rPr lang="en-US" b="1" i="1" u="sng" dirty="0">
                <a:highlight>
                  <a:srgbClr val="FFFF00"/>
                </a:highlight>
              </a:rPr>
              <a:t>Processing Prompt:</a:t>
            </a:r>
          </a:p>
          <a:p>
            <a:pPr algn="ctr"/>
            <a:r>
              <a:rPr lang="en-US" i="1" dirty="0">
                <a:highlight>
                  <a:srgbClr val="FFFF00"/>
                </a:highlight>
              </a:rPr>
              <a:t>How does this domain show up in your practice?</a:t>
            </a:r>
          </a:p>
          <a:p>
            <a:pPr algn="ctr"/>
            <a:r>
              <a:rPr lang="en-US" i="1" dirty="0">
                <a:highlight>
                  <a:srgbClr val="FFFF00"/>
                </a:highlight>
              </a:rPr>
              <a:t>What immediate programming thoughts come to mind here?</a:t>
            </a:r>
          </a:p>
        </p:txBody>
      </p:sp>
    </p:spTree>
    <p:extLst>
      <p:ext uri="{BB962C8B-B14F-4D97-AF65-F5344CB8AC3E}">
        <p14:creationId xmlns:p14="http://schemas.microsoft.com/office/powerpoint/2010/main" val="1122172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7" name="Title 4">
            <a:extLst>
              <a:ext uri="{FF2B5EF4-FFF2-40B4-BE49-F238E27FC236}">
                <a16:creationId xmlns:a16="http://schemas.microsoft.com/office/drawing/2014/main" id="{4617B39D-EDFE-9341-A6CD-CDD7CAFD408C}"/>
              </a:ext>
            </a:extLst>
          </p:cNvPr>
          <p:cNvSpPr>
            <a:spLocks noGrp="1"/>
          </p:cNvSpPr>
          <p:nvPr>
            <p:ph type="title"/>
          </p:nvPr>
        </p:nvSpPr>
        <p:spPr>
          <a:xfrm>
            <a:off x="2497539" y="61645"/>
            <a:ext cx="4012443" cy="599859"/>
          </a:xfrm>
          <a:solidFill>
            <a:schemeClr val="bg1"/>
          </a:solidFill>
        </p:spPr>
        <p:txBody>
          <a:bodyPr>
            <a:normAutofit fontScale="90000"/>
          </a:bodyPr>
          <a:lstStyle/>
          <a:p>
            <a:pPr algn="ctr"/>
            <a:r>
              <a:rPr lang="en-US" sz="3200" u="sng" dirty="0"/>
              <a:t>9 Domains of UDL</a:t>
            </a:r>
          </a:p>
        </p:txBody>
      </p:sp>
      <p:pic>
        <p:nvPicPr>
          <p:cNvPr id="5" name="Picture 4">
            <a:extLst>
              <a:ext uri="{FF2B5EF4-FFF2-40B4-BE49-F238E27FC236}">
                <a16:creationId xmlns:a16="http://schemas.microsoft.com/office/drawing/2014/main" id="{B2CCBC2B-ACB4-DD44-A089-707AF3BDFC4A}"/>
              </a:ext>
            </a:extLst>
          </p:cNvPr>
          <p:cNvPicPr>
            <a:picLocks noChangeAspect="1"/>
          </p:cNvPicPr>
          <p:nvPr/>
        </p:nvPicPr>
        <p:blipFill rotWithShape="1">
          <a:blip r:embed="rId3">
            <a:extLst>
              <a:ext uri="{28A0092B-C50C-407E-A947-70E740481C1C}">
                <a14:useLocalDpi xmlns:a14="http://schemas.microsoft.com/office/drawing/2010/main" val="0"/>
              </a:ext>
            </a:extLst>
          </a:blip>
          <a:srcRect t="14855"/>
          <a:stretch/>
        </p:blipFill>
        <p:spPr>
          <a:xfrm>
            <a:off x="443716" y="661504"/>
            <a:ext cx="8256567" cy="4707551"/>
          </a:xfrm>
          <a:prstGeom prst="rect">
            <a:avLst/>
          </a:prstGeom>
          <a:ln w="28575">
            <a:solidFill>
              <a:srgbClr val="0070C0"/>
            </a:solidFill>
            <a:prstDash val="dash"/>
          </a:ln>
        </p:spPr>
      </p:pic>
      <p:sp>
        <p:nvSpPr>
          <p:cNvPr id="4" name="TextBox 3">
            <a:extLst>
              <a:ext uri="{FF2B5EF4-FFF2-40B4-BE49-F238E27FC236}">
                <a16:creationId xmlns:a16="http://schemas.microsoft.com/office/drawing/2014/main" id="{7A88FB72-F8AE-444C-A3DB-E72BDC299323}"/>
              </a:ext>
            </a:extLst>
          </p:cNvPr>
          <p:cNvSpPr txBox="1"/>
          <p:nvPr/>
        </p:nvSpPr>
        <p:spPr>
          <a:xfrm>
            <a:off x="1294268" y="5433803"/>
            <a:ext cx="6327374" cy="923330"/>
          </a:xfrm>
          <a:prstGeom prst="rect">
            <a:avLst/>
          </a:prstGeom>
          <a:noFill/>
        </p:spPr>
        <p:txBody>
          <a:bodyPr wrap="none" rtlCol="0">
            <a:spAutoFit/>
          </a:bodyPr>
          <a:lstStyle/>
          <a:p>
            <a:pPr algn="ctr"/>
            <a:r>
              <a:rPr lang="en-US" b="1" i="1" u="sng" dirty="0">
                <a:highlight>
                  <a:srgbClr val="FFFF00"/>
                </a:highlight>
              </a:rPr>
              <a:t>Processing Prompt:</a:t>
            </a:r>
          </a:p>
          <a:p>
            <a:pPr algn="ctr"/>
            <a:r>
              <a:rPr lang="en-US" i="1" dirty="0">
                <a:highlight>
                  <a:srgbClr val="FFFF00"/>
                </a:highlight>
              </a:rPr>
              <a:t>How does this domain show up in your practice?</a:t>
            </a:r>
          </a:p>
          <a:p>
            <a:pPr algn="ctr"/>
            <a:r>
              <a:rPr lang="en-US" i="1" dirty="0">
                <a:highlight>
                  <a:srgbClr val="FFFF00"/>
                </a:highlight>
              </a:rPr>
              <a:t>What immediate programming thoughts come to mind here?</a:t>
            </a:r>
          </a:p>
        </p:txBody>
      </p:sp>
    </p:spTree>
    <p:extLst>
      <p:ext uri="{BB962C8B-B14F-4D97-AF65-F5344CB8AC3E}">
        <p14:creationId xmlns:p14="http://schemas.microsoft.com/office/powerpoint/2010/main" val="484599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7" name="Title 4">
            <a:extLst>
              <a:ext uri="{FF2B5EF4-FFF2-40B4-BE49-F238E27FC236}">
                <a16:creationId xmlns:a16="http://schemas.microsoft.com/office/drawing/2014/main" id="{4617B39D-EDFE-9341-A6CD-CDD7CAFD408C}"/>
              </a:ext>
            </a:extLst>
          </p:cNvPr>
          <p:cNvSpPr>
            <a:spLocks noGrp="1"/>
          </p:cNvSpPr>
          <p:nvPr>
            <p:ph type="title"/>
          </p:nvPr>
        </p:nvSpPr>
        <p:spPr>
          <a:xfrm>
            <a:off x="2497539" y="61645"/>
            <a:ext cx="4012443" cy="599859"/>
          </a:xfrm>
          <a:solidFill>
            <a:schemeClr val="bg1"/>
          </a:solidFill>
        </p:spPr>
        <p:txBody>
          <a:bodyPr>
            <a:normAutofit fontScale="90000"/>
          </a:bodyPr>
          <a:lstStyle/>
          <a:p>
            <a:pPr algn="ctr"/>
            <a:r>
              <a:rPr lang="en-US" sz="3200" u="sng" dirty="0"/>
              <a:t>9 Domains of UDL</a:t>
            </a:r>
          </a:p>
        </p:txBody>
      </p:sp>
      <p:pic>
        <p:nvPicPr>
          <p:cNvPr id="4" name="Picture 3">
            <a:extLst>
              <a:ext uri="{FF2B5EF4-FFF2-40B4-BE49-F238E27FC236}">
                <a16:creationId xmlns:a16="http://schemas.microsoft.com/office/drawing/2014/main" id="{5C19DF35-D32A-5D41-B44D-57F4AB54AAA0}"/>
              </a:ext>
            </a:extLst>
          </p:cNvPr>
          <p:cNvPicPr>
            <a:picLocks noChangeAspect="1"/>
          </p:cNvPicPr>
          <p:nvPr/>
        </p:nvPicPr>
        <p:blipFill rotWithShape="1">
          <a:blip r:embed="rId3">
            <a:extLst>
              <a:ext uri="{28A0092B-C50C-407E-A947-70E740481C1C}">
                <a14:useLocalDpi xmlns:a14="http://schemas.microsoft.com/office/drawing/2010/main" val="0"/>
              </a:ext>
            </a:extLst>
          </a:blip>
          <a:srcRect t="11804"/>
          <a:stretch/>
        </p:blipFill>
        <p:spPr>
          <a:xfrm>
            <a:off x="1019387" y="648174"/>
            <a:ext cx="7156873" cy="5023578"/>
          </a:xfrm>
          <a:prstGeom prst="rect">
            <a:avLst/>
          </a:prstGeom>
          <a:ln w="28575">
            <a:solidFill>
              <a:srgbClr val="0070C0"/>
            </a:solidFill>
            <a:prstDash val="dash"/>
          </a:ln>
        </p:spPr>
      </p:pic>
      <p:sp>
        <p:nvSpPr>
          <p:cNvPr id="5" name="TextBox 4">
            <a:extLst>
              <a:ext uri="{FF2B5EF4-FFF2-40B4-BE49-F238E27FC236}">
                <a16:creationId xmlns:a16="http://schemas.microsoft.com/office/drawing/2014/main" id="{0384E108-943F-9242-B968-FA2D471253BF}"/>
              </a:ext>
            </a:extLst>
          </p:cNvPr>
          <p:cNvSpPr txBox="1"/>
          <p:nvPr/>
        </p:nvSpPr>
        <p:spPr>
          <a:xfrm>
            <a:off x="1294268" y="5520302"/>
            <a:ext cx="6327374" cy="923330"/>
          </a:xfrm>
          <a:prstGeom prst="rect">
            <a:avLst/>
          </a:prstGeom>
          <a:solidFill>
            <a:schemeClr val="bg1"/>
          </a:solidFill>
        </p:spPr>
        <p:txBody>
          <a:bodyPr wrap="none" rtlCol="0">
            <a:spAutoFit/>
          </a:bodyPr>
          <a:lstStyle/>
          <a:p>
            <a:pPr algn="ctr"/>
            <a:r>
              <a:rPr lang="en-US" b="1" i="1" u="sng" dirty="0">
                <a:highlight>
                  <a:srgbClr val="FFFF00"/>
                </a:highlight>
              </a:rPr>
              <a:t>Processing Prompt:</a:t>
            </a:r>
          </a:p>
          <a:p>
            <a:pPr algn="ctr"/>
            <a:r>
              <a:rPr lang="en-US" i="1" dirty="0">
                <a:highlight>
                  <a:srgbClr val="FFFF00"/>
                </a:highlight>
              </a:rPr>
              <a:t>How does this domain show up in your practice?</a:t>
            </a:r>
          </a:p>
          <a:p>
            <a:pPr algn="ctr"/>
            <a:r>
              <a:rPr lang="en-US" i="1" dirty="0">
                <a:highlight>
                  <a:srgbClr val="FFFF00"/>
                </a:highlight>
              </a:rPr>
              <a:t>What immediate programming thoughts come to mind here?</a:t>
            </a:r>
          </a:p>
        </p:txBody>
      </p:sp>
    </p:spTree>
    <p:extLst>
      <p:ext uri="{BB962C8B-B14F-4D97-AF65-F5344CB8AC3E}">
        <p14:creationId xmlns:p14="http://schemas.microsoft.com/office/powerpoint/2010/main" val="3020078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UDL Checkpoint Overview</a:t>
            </a:r>
          </a:p>
        </p:txBody>
      </p:sp>
      <p:sp>
        <p:nvSpPr>
          <p:cNvPr id="7" name="Text Placeholder 6"/>
          <p:cNvSpPr>
            <a:spLocks noGrp="1"/>
          </p:cNvSpPr>
          <p:nvPr>
            <p:ph type="body" idx="1"/>
          </p:nvPr>
        </p:nvSpPr>
        <p:spPr>
          <a:xfrm>
            <a:off x="623888" y="4017964"/>
            <a:ext cx="7863840" cy="1912936"/>
          </a:xfrm>
        </p:spPr>
        <p:txBody>
          <a:bodyPr/>
          <a:lstStyle/>
          <a:p>
            <a:endParaRPr lang="en-US"/>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43</a:t>
            </a:fld>
            <a:endParaRPr lang="en-US" dirty="0"/>
          </a:p>
        </p:txBody>
      </p:sp>
    </p:spTree>
    <p:extLst>
      <p:ext uri="{BB962C8B-B14F-4D97-AF65-F5344CB8AC3E}">
        <p14:creationId xmlns:p14="http://schemas.microsoft.com/office/powerpoint/2010/main" val="25724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3" name="Google Shape;113;p21"/>
          <p:cNvPicPr preferRelativeResize="0"/>
          <p:nvPr/>
        </p:nvPicPr>
        <p:blipFill rotWithShape="1">
          <a:blip r:embed="rId3">
            <a:alphaModFix/>
          </a:blip>
          <a:srcRect l="5309" t="4803" r="7937" b="5082"/>
          <a:stretch/>
        </p:blipFill>
        <p:spPr>
          <a:xfrm>
            <a:off x="388642" y="390980"/>
            <a:ext cx="8018378" cy="6157699"/>
          </a:xfrm>
          <a:prstGeom prst="rect">
            <a:avLst/>
          </a:prstGeom>
          <a:noFill/>
          <a:ln>
            <a:noFill/>
          </a:ln>
        </p:spPr>
      </p:pic>
      <p:sp>
        <p:nvSpPr>
          <p:cNvPr id="3" name="TextBox 2">
            <a:extLst>
              <a:ext uri="{FF2B5EF4-FFF2-40B4-BE49-F238E27FC236}">
                <a16:creationId xmlns:a16="http://schemas.microsoft.com/office/drawing/2014/main" id="{960750AB-2213-4E46-8B3C-58D6AE5DBDA4}"/>
              </a:ext>
            </a:extLst>
          </p:cNvPr>
          <p:cNvSpPr txBox="1"/>
          <p:nvPr/>
        </p:nvSpPr>
        <p:spPr>
          <a:xfrm>
            <a:off x="2867413" y="2456003"/>
            <a:ext cx="312906" cy="369332"/>
          </a:xfrm>
          <a:prstGeom prst="rect">
            <a:avLst/>
          </a:prstGeom>
          <a:solidFill>
            <a:srgbClr val="FFFF00"/>
          </a:solidFill>
          <a:ln>
            <a:solidFill>
              <a:schemeClr val="tx1"/>
            </a:solidFill>
          </a:ln>
        </p:spPr>
        <p:txBody>
          <a:bodyPr wrap="none" rtlCol="0">
            <a:spAutoFit/>
          </a:bodyPr>
          <a:lstStyle/>
          <a:p>
            <a:r>
              <a:rPr lang="en-US" dirty="0"/>
              <a:t>1</a:t>
            </a:r>
          </a:p>
        </p:txBody>
      </p:sp>
      <p:sp>
        <p:nvSpPr>
          <p:cNvPr id="9" name="TextBox 8">
            <a:extLst>
              <a:ext uri="{FF2B5EF4-FFF2-40B4-BE49-F238E27FC236}">
                <a16:creationId xmlns:a16="http://schemas.microsoft.com/office/drawing/2014/main" id="{0A33F0D7-0A08-0D45-92D3-68FB0A7E66A8}"/>
              </a:ext>
            </a:extLst>
          </p:cNvPr>
          <p:cNvSpPr txBox="1"/>
          <p:nvPr/>
        </p:nvSpPr>
        <p:spPr>
          <a:xfrm>
            <a:off x="2887000" y="3938529"/>
            <a:ext cx="312906" cy="369332"/>
          </a:xfrm>
          <a:prstGeom prst="rect">
            <a:avLst/>
          </a:prstGeom>
          <a:solidFill>
            <a:srgbClr val="FFFF00"/>
          </a:solidFill>
          <a:ln>
            <a:solidFill>
              <a:schemeClr val="tx1"/>
            </a:solidFill>
          </a:ln>
        </p:spPr>
        <p:txBody>
          <a:bodyPr wrap="none" rtlCol="0">
            <a:spAutoFit/>
          </a:bodyPr>
          <a:lstStyle/>
          <a:p>
            <a:r>
              <a:rPr lang="en-US" dirty="0"/>
              <a:t>2</a:t>
            </a:r>
          </a:p>
        </p:txBody>
      </p:sp>
      <p:sp>
        <p:nvSpPr>
          <p:cNvPr id="10" name="TextBox 9">
            <a:extLst>
              <a:ext uri="{FF2B5EF4-FFF2-40B4-BE49-F238E27FC236}">
                <a16:creationId xmlns:a16="http://schemas.microsoft.com/office/drawing/2014/main" id="{D7DEBD19-D500-8843-9A32-52EB06A80043}"/>
              </a:ext>
            </a:extLst>
          </p:cNvPr>
          <p:cNvSpPr txBox="1"/>
          <p:nvPr/>
        </p:nvSpPr>
        <p:spPr>
          <a:xfrm>
            <a:off x="2867413" y="5139823"/>
            <a:ext cx="312906" cy="369332"/>
          </a:xfrm>
          <a:prstGeom prst="rect">
            <a:avLst/>
          </a:prstGeom>
          <a:solidFill>
            <a:srgbClr val="FFFF00"/>
          </a:solidFill>
          <a:ln>
            <a:solidFill>
              <a:schemeClr val="tx1"/>
            </a:solidFill>
          </a:ln>
        </p:spPr>
        <p:txBody>
          <a:bodyPr wrap="none" rtlCol="0">
            <a:spAutoFit/>
          </a:bodyPr>
          <a:lstStyle/>
          <a:p>
            <a:r>
              <a:rPr lang="en-US" dirty="0"/>
              <a:t>3</a:t>
            </a:r>
          </a:p>
        </p:txBody>
      </p:sp>
      <p:sp>
        <p:nvSpPr>
          <p:cNvPr id="11" name="TextBox 10">
            <a:extLst>
              <a:ext uri="{FF2B5EF4-FFF2-40B4-BE49-F238E27FC236}">
                <a16:creationId xmlns:a16="http://schemas.microsoft.com/office/drawing/2014/main" id="{EE03327D-2636-E146-8A12-7283F1990FAD}"/>
              </a:ext>
            </a:extLst>
          </p:cNvPr>
          <p:cNvSpPr txBox="1"/>
          <p:nvPr/>
        </p:nvSpPr>
        <p:spPr>
          <a:xfrm>
            <a:off x="5363449" y="2552569"/>
            <a:ext cx="312906" cy="369332"/>
          </a:xfrm>
          <a:prstGeom prst="rect">
            <a:avLst/>
          </a:prstGeom>
          <a:solidFill>
            <a:srgbClr val="FFFF00"/>
          </a:solidFill>
          <a:ln>
            <a:solidFill>
              <a:schemeClr val="tx1"/>
            </a:solidFill>
          </a:ln>
        </p:spPr>
        <p:txBody>
          <a:bodyPr wrap="none" rtlCol="0">
            <a:spAutoFit/>
          </a:bodyPr>
          <a:lstStyle/>
          <a:p>
            <a:r>
              <a:rPr lang="en-US" dirty="0"/>
              <a:t>4</a:t>
            </a:r>
          </a:p>
        </p:txBody>
      </p:sp>
      <p:sp>
        <p:nvSpPr>
          <p:cNvPr id="12" name="TextBox 11">
            <a:extLst>
              <a:ext uri="{FF2B5EF4-FFF2-40B4-BE49-F238E27FC236}">
                <a16:creationId xmlns:a16="http://schemas.microsoft.com/office/drawing/2014/main" id="{4CB4DEA6-3BC6-6748-9EE1-02261B3B9DBA}"/>
              </a:ext>
            </a:extLst>
          </p:cNvPr>
          <p:cNvSpPr txBox="1"/>
          <p:nvPr/>
        </p:nvSpPr>
        <p:spPr>
          <a:xfrm>
            <a:off x="5363449" y="3887236"/>
            <a:ext cx="312906" cy="369332"/>
          </a:xfrm>
          <a:prstGeom prst="rect">
            <a:avLst/>
          </a:prstGeom>
          <a:solidFill>
            <a:srgbClr val="FFFF00"/>
          </a:solidFill>
          <a:ln>
            <a:solidFill>
              <a:schemeClr val="tx1"/>
            </a:solidFill>
          </a:ln>
        </p:spPr>
        <p:txBody>
          <a:bodyPr wrap="none" rtlCol="0">
            <a:spAutoFit/>
          </a:bodyPr>
          <a:lstStyle/>
          <a:p>
            <a:r>
              <a:rPr lang="en-US" dirty="0"/>
              <a:t>5</a:t>
            </a:r>
          </a:p>
        </p:txBody>
      </p:sp>
      <p:sp>
        <p:nvSpPr>
          <p:cNvPr id="13" name="TextBox 12">
            <a:extLst>
              <a:ext uri="{FF2B5EF4-FFF2-40B4-BE49-F238E27FC236}">
                <a16:creationId xmlns:a16="http://schemas.microsoft.com/office/drawing/2014/main" id="{452F01F8-52BE-E14A-A6BF-A9FC1A4953FF}"/>
              </a:ext>
            </a:extLst>
          </p:cNvPr>
          <p:cNvSpPr txBox="1"/>
          <p:nvPr/>
        </p:nvSpPr>
        <p:spPr>
          <a:xfrm>
            <a:off x="5363449" y="5139823"/>
            <a:ext cx="312906" cy="369332"/>
          </a:xfrm>
          <a:prstGeom prst="rect">
            <a:avLst/>
          </a:prstGeom>
          <a:solidFill>
            <a:srgbClr val="FFFF00"/>
          </a:solidFill>
          <a:ln>
            <a:solidFill>
              <a:schemeClr val="tx1"/>
            </a:solidFill>
          </a:ln>
        </p:spPr>
        <p:txBody>
          <a:bodyPr wrap="none" rtlCol="0">
            <a:spAutoFit/>
          </a:bodyPr>
          <a:lstStyle/>
          <a:p>
            <a:r>
              <a:rPr lang="en-US" dirty="0"/>
              <a:t>6</a:t>
            </a:r>
          </a:p>
        </p:txBody>
      </p:sp>
      <p:sp>
        <p:nvSpPr>
          <p:cNvPr id="14" name="TextBox 13">
            <a:extLst>
              <a:ext uri="{FF2B5EF4-FFF2-40B4-BE49-F238E27FC236}">
                <a16:creationId xmlns:a16="http://schemas.microsoft.com/office/drawing/2014/main" id="{8ABE06AA-0BC2-2A45-8571-14D1F641D792}"/>
              </a:ext>
            </a:extLst>
          </p:cNvPr>
          <p:cNvSpPr txBox="1"/>
          <p:nvPr/>
        </p:nvSpPr>
        <p:spPr>
          <a:xfrm>
            <a:off x="7861673" y="2476737"/>
            <a:ext cx="312906" cy="369332"/>
          </a:xfrm>
          <a:prstGeom prst="rect">
            <a:avLst/>
          </a:prstGeom>
          <a:solidFill>
            <a:srgbClr val="FFFF00"/>
          </a:solidFill>
          <a:ln>
            <a:solidFill>
              <a:schemeClr val="tx1"/>
            </a:solidFill>
          </a:ln>
        </p:spPr>
        <p:txBody>
          <a:bodyPr wrap="none" rtlCol="0">
            <a:spAutoFit/>
          </a:bodyPr>
          <a:lstStyle/>
          <a:p>
            <a:r>
              <a:rPr lang="en-US" dirty="0"/>
              <a:t>7</a:t>
            </a:r>
          </a:p>
        </p:txBody>
      </p:sp>
      <p:sp>
        <p:nvSpPr>
          <p:cNvPr id="15" name="TextBox 14">
            <a:extLst>
              <a:ext uri="{FF2B5EF4-FFF2-40B4-BE49-F238E27FC236}">
                <a16:creationId xmlns:a16="http://schemas.microsoft.com/office/drawing/2014/main" id="{0CCEFFBE-950E-0247-AF04-A9EB938941AE}"/>
              </a:ext>
            </a:extLst>
          </p:cNvPr>
          <p:cNvSpPr txBox="1"/>
          <p:nvPr/>
        </p:nvSpPr>
        <p:spPr>
          <a:xfrm>
            <a:off x="7839898" y="3941827"/>
            <a:ext cx="312906" cy="369332"/>
          </a:xfrm>
          <a:prstGeom prst="rect">
            <a:avLst/>
          </a:prstGeom>
          <a:solidFill>
            <a:srgbClr val="FFFF00"/>
          </a:solidFill>
          <a:ln>
            <a:solidFill>
              <a:schemeClr val="tx1"/>
            </a:solidFill>
          </a:ln>
        </p:spPr>
        <p:txBody>
          <a:bodyPr wrap="none" rtlCol="0">
            <a:spAutoFit/>
          </a:bodyPr>
          <a:lstStyle/>
          <a:p>
            <a:r>
              <a:rPr lang="en-US" dirty="0"/>
              <a:t>8</a:t>
            </a:r>
          </a:p>
        </p:txBody>
      </p:sp>
      <p:sp>
        <p:nvSpPr>
          <p:cNvPr id="16" name="TextBox 15">
            <a:extLst>
              <a:ext uri="{FF2B5EF4-FFF2-40B4-BE49-F238E27FC236}">
                <a16:creationId xmlns:a16="http://schemas.microsoft.com/office/drawing/2014/main" id="{4EC39461-93DD-2B48-A44C-4E815D6D5441}"/>
              </a:ext>
            </a:extLst>
          </p:cNvPr>
          <p:cNvSpPr txBox="1"/>
          <p:nvPr/>
        </p:nvSpPr>
        <p:spPr>
          <a:xfrm>
            <a:off x="7861673" y="5179605"/>
            <a:ext cx="312906" cy="369332"/>
          </a:xfrm>
          <a:prstGeom prst="rect">
            <a:avLst/>
          </a:prstGeom>
          <a:solidFill>
            <a:srgbClr val="FFFF00"/>
          </a:solidFill>
          <a:ln>
            <a:solidFill>
              <a:schemeClr val="tx1"/>
            </a:solidFill>
          </a:ln>
        </p:spPr>
        <p:txBody>
          <a:bodyPr wrap="none" rtlCol="0">
            <a:spAutoFit/>
          </a:bodyPr>
          <a:lstStyle/>
          <a:p>
            <a:r>
              <a:rPr lang="en-US" dirty="0"/>
              <a:t>9</a:t>
            </a:r>
          </a:p>
        </p:txBody>
      </p:sp>
      <p:sp>
        <p:nvSpPr>
          <p:cNvPr id="2" name="Frame 1">
            <a:extLst>
              <a:ext uri="{FF2B5EF4-FFF2-40B4-BE49-F238E27FC236}">
                <a16:creationId xmlns:a16="http://schemas.microsoft.com/office/drawing/2014/main" id="{6771F182-09DE-7E4B-B2AA-4B97C9757301}"/>
              </a:ext>
            </a:extLst>
          </p:cNvPr>
          <p:cNvSpPr/>
          <p:nvPr/>
        </p:nvSpPr>
        <p:spPr>
          <a:xfrm>
            <a:off x="791036" y="1859625"/>
            <a:ext cx="2467561" cy="1062276"/>
          </a:xfrm>
          <a:prstGeom prst="frame">
            <a:avLst>
              <a:gd name="adj1" fmla="val 56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itle 4">
            <a:extLst>
              <a:ext uri="{FF2B5EF4-FFF2-40B4-BE49-F238E27FC236}">
                <a16:creationId xmlns:a16="http://schemas.microsoft.com/office/drawing/2014/main" id="{4617B39D-EDFE-9341-A6CD-CDD7CAFD408C}"/>
              </a:ext>
            </a:extLst>
          </p:cNvPr>
          <p:cNvSpPr>
            <a:spLocks noGrp="1"/>
          </p:cNvSpPr>
          <p:nvPr>
            <p:ph type="title"/>
          </p:nvPr>
        </p:nvSpPr>
        <p:spPr>
          <a:xfrm>
            <a:off x="2637085" y="58472"/>
            <a:ext cx="3684896" cy="599859"/>
          </a:xfrm>
          <a:solidFill>
            <a:schemeClr val="bg1"/>
          </a:solidFill>
        </p:spPr>
        <p:txBody>
          <a:bodyPr>
            <a:normAutofit fontScale="90000"/>
          </a:bodyPr>
          <a:lstStyle/>
          <a:p>
            <a:pPr algn="ctr"/>
            <a:r>
              <a:rPr lang="en-US" sz="3200" u="sng" dirty="0"/>
              <a:t>9 Domains of UDL</a:t>
            </a:r>
          </a:p>
        </p:txBody>
      </p:sp>
    </p:spTree>
    <p:extLst>
      <p:ext uri="{BB962C8B-B14F-4D97-AF65-F5344CB8AC3E}">
        <p14:creationId xmlns:p14="http://schemas.microsoft.com/office/powerpoint/2010/main" val="1324442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7" name="Google Shape;113;p21">
            <a:extLst>
              <a:ext uri="{FF2B5EF4-FFF2-40B4-BE49-F238E27FC236}">
                <a16:creationId xmlns:a16="http://schemas.microsoft.com/office/drawing/2014/main" id="{682B0510-52C4-C644-B3A4-761D78BB3D95}"/>
              </a:ext>
            </a:extLst>
          </p:cNvPr>
          <p:cNvPicPr>
            <a:picLocks noChangeAspect="1"/>
          </p:cNvPicPr>
          <p:nvPr/>
        </p:nvPicPr>
        <p:blipFill rotWithShape="1">
          <a:blip r:embed="rId3">
            <a:alphaModFix/>
          </a:blip>
          <a:srcRect l="9032" t="25902" r="63485" b="57530"/>
          <a:stretch/>
        </p:blipFill>
        <p:spPr>
          <a:xfrm>
            <a:off x="2408662" y="2741627"/>
            <a:ext cx="6463252" cy="3010829"/>
          </a:xfrm>
          <a:prstGeom prst="rect">
            <a:avLst/>
          </a:prstGeom>
          <a:noFill/>
          <a:ln>
            <a:solidFill>
              <a:schemeClr val="tx1"/>
            </a:solidFill>
          </a:ln>
        </p:spPr>
      </p:pic>
      <p:pic>
        <p:nvPicPr>
          <p:cNvPr id="113" name="Google Shape;113;p21"/>
          <p:cNvPicPr preferRelativeResize="0"/>
          <p:nvPr/>
        </p:nvPicPr>
        <p:blipFill rotWithShape="1">
          <a:blip r:embed="rId3">
            <a:alphaModFix/>
          </a:blip>
          <a:srcRect l="5309" t="4803" r="7937" b="5082"/>
          <a:stretch/>
        </p:blipFill>
        <p:spPr>
          <a:xfrm>
            <a:off x="484638" y="939441"/>
            <a:ext cx="2114724" cy="1546905"/>
          </a:xfrm>
          <a:prstGeom prst="rect">
            <a:avLst/>
          </a:prstGeom>
          <a:noFill/>
          <a:ln>
            <a:noFill/>
          </a:ln>
        </p:spPr>
      </p:pic>
      <p:sp>
        <p:nvSpPr>
          <p:cNvPr id="7" name="Up Arrow 6">
            <a:extLst>
              <a:ext uri="{FF2B5EF4-FFF2-40B4-BE49-F238E27FC236}">
                <a16:creationId xmlns:a16="http://schemas.microsoft.com/office/drawing/2014/main" id="{2084E83B-A825-8845-8792-D8644F7C6EF6}"/>
              </a:ext>
            </a:extLst>
          </p:cNvPr>
          <p:cNvSpPr/>
          <p:nvPr/>
        </p:nvSpPr>
        <p:spPr>
          <a:xfrm rot="7775112">
            <a:off x="1745586" y="993982"/>
            <a:ext cx="745264" cy="2689932"/>
          </a:xfrm>
          <a:prstGeom prst="upArrow">
            <a:avLst>
              <a:gd name="adj1" fmla="val 17682"/>
              <a:gd name="adj2" fmla="val 7736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C95E535-991B-CF41-A797-22D7F8B92FEF}"/>
              </a:ext>
            </a:extLst>
          </p:cNvPr>
          <p:cNvSpPr txBox="1"/>
          <p:nvPr/>
        </p:nvSpPr>
        <p:spPr>
          <a:xfrm>
            <a:off x="2286456" y="4169268"/>
            <a:ext cx="312906" cy="261610"/>
          </a:xfrm>
          <a:prstGeom prst="rect">
            <a:avLst/>
          </a:prstGeom>
          <a:solidFill>
            <a:srgbClr val="FFFF00"/>
          </a:solidFill>
          <a:ln>
            <a:solidFill>
              <a:schemeClr val="tx1"/>
            </a:solidFill>
          </a:ln>
        </p:spPr>
        <p:txBody>
          <a:bodyPr wrap="square" rtlCol="0">
            <a:spAutoFit/>
          </a:bodyPr>
          <a:lstStyle/>
          <a:p>
            <a:r>
              <a:rPr lang="en-US" sz="1100" dirty="0"/>
              <a:t>1</a:t>
            </a:r>
          </a:p>
        </p:txBody>
      </p:sp>
      <p:sp>
        <p:nvSpPr>
          <p:cNvPr id="19" name="TextBox 18">
            <a:extLst>
              <a:ext uri="{FF2B5EF4-FFF2-40B4-BE49-F238E27FC236}">
                <a16:creationId xmlns:a16="http://schemas.microsoft.com/office/drawing/2014/main" id="{DDE8EA99-76BC-0F4A-953E-495FCBFADEAC}"/>
              </a:ext>
            </a:extLst>
          </p:cNvPr>
          <p:cNvSpPr txBox="1"/>
          <p:nvPr/>
        </p:nvSpPr>
        <p:spPr>
          <a:xfrm>
            <a:off x="2286456" y="4526666"/>
            <a:ext cx="284052" cy="307777"/>
          </a:xfrm>
          <a:prstGeom prst="rect">
            <a:avLst/>
          </a:prstGeom>
          <a:solidFill>
            <a:srgbClr val="FFFF00"/>
          </a:solidFill>
          <a:ln>
            <a:solidFill>
              <a:schemeClr val="tx1"/>
            </a:solidFill>
          </a:ln>
        </p:spPr>
        <p:txBody>
          <a:bodyPr wrap="none" rtlCol="0">
            <a:spAutoFit/>
          </a:bodyPr>
          <a:lstStyle/>
          <a:p>
            <a:r>
              <a:rPr lang="en-US" sz="1400" dirty="0"/>
              <a:t>2</a:t>
            </a:r>
          </a:p>
        </p:txBody>
      </p:sp>
      <p:sp>
        <p:nvSpPr>
          <p:cNvPr id="20" name="TextBox 19">
            <a:extLst>
              <a:ext uri="{FF2B5EF4-FFF2-40B4-BE49-F238E27FC236}">
                <a16:creationId xmlns:a16="http://schemas.microsoft.com/office/drawing/2014/main" id="{604031AC-5B3C-EC42-A181-86403233230E}"/>
              </a:ext>
            </a:extLst>
          </p:cNvPr>
          <p:cNvSpPr txBox="1"/>
          <p:nvPr/>
        </p:nvSpPr>
        <p:spPr>
          <a:xfrm>
            <a:off x="2308096" y="4976103"/>
            <a:ext cx="269626" cy="276999"/>
          </a:xfrm>
          <a:prstGeom prst="rect">
            <a:avLst/>
          </a:prstGeom>
          <a:solidFill>
            <a:srgbClr val="FFFF00"/>
          </a:solidFill>
          <a:ln>
            <a:solidFill>
              <a:schemeClr val="tx1"/>
            </a:solidFill>
          </a:ln>
        </p:spPr>
        <p:txBody>
          <a:bodyPr wrap="none" rtlCol="0">
            <a:spAutoFit/>
          </a:bodyPr>
          <a:lstStyle/>
          <a:p>
            <a:r>
              <a:rPr lang="en-US" sz="1200" dirty="0"/>
              <a:t>3</a:t>
            </a:r>
            <a:endParaRPr lang="en-US" dirty="0"/>
          </a:p>
        </p:txBody>
      </p:sp>
      <p:sp>
        <p:nvSpPr>
          <p:cNvPr id="8" name="TextBox 7">
            <a:extLst>
              <a:ext uri="{FF2B5EF4-FFF2-40B4-BE49-F238E27FC236}">
                <a16:creationId xmlns:a16="http://schemas.microsoft.com/office/drawing/2014/main" id="{A56A08BF-F144-444B-A2A7-BB66050AA59D}"/>
              </a:ext>
            </a:extLst>
          </p:cNvPr>
          <p:cNvSpPr txBox="1"/>
          <p:nvPr/>
        </p:nvSpPr>
        <p:spPr>
          <a:xfrm>
            <a:off x="2754351" y="1969616"/>
            <a:ext cx="6250429" cy="369332"/>
          </a:xfrm>
          <a:prstGeom prst="rect">
            <a:avLst/>
          </a:prstGeom>
          <a:noFill/>
        </p:spPr>
        <p:txBody>
          <a:bodyPr wrap="none" rtlCol="0">
            <a:spAutoFit/>
          </a:bodyPr>
          <a:lstStyle/>
          <a:p>
            <a:r>
              <a:rPr lang="en-US" b="1" dirty="0"/>
              <a:t>Each domain houses anywhere from 2 – 5 check points</a:t>
            </a:r>
          </a:p>
        </p:txBody>
      </p:sp>
      <p:sp>
        <p:nvSpPr>
          <p:cNvPr id="22" name="Title 4">
            <a:extLst>
              <a:ext uri="{FF2B5EF4-FFF2-40B4-BE49-F238E27FC236}">
                <a16:creationId xmlns:a16="http://schemas.microsoft.com/office/drawing/2014/main" id="{415B1662-C5E3-5540-A5FE-D68F6A9C2911}"/>
              </a:ext>
            </a:extLst>
          </p:cNvPr>
          <p:cNvSpPr>
            <a:spLocks noGrp="1"/>
          </p:cNvSpPr>
          <p:nvPr>
            <p:ph type="title"/>
          </p:nvPr>
        </p:nvSpPr>
        <p:spPr>
          <a:xfrm>
            <a:off x="2408662" y="61645"/>
            <a:ext cx="4606288" cy="599859"/>
          </a:xfrm>
          <a:solidFill>
            <a:schemeClr val="bg1"/>
          </a:solidFill>
        </p:spPr>
        <p:txBody>
          <a:bodyPr>
            <a:normAutofit fontScale="90000"/>
          </a:bodyPr>
          <a:lstStyle/>
          <a:p>
            <a:pPr algn="ctr"/>
            <a:r>
              <a:rPr lang="en-US" sz="3200" u="sng" dirty="0"/>
              <a:t>Checkpoints of UDL</a:t>
            </a:r>
          </a:p>
        </p:txBody>
      </p:sp>
    </p:spTree>
    <p:extLst>
      <p:ext uri="{BB962C8B-B14F-4D97-AF65-F5344CB8AC3E}">
        <p14:creationId xmlns:p14="http://schemas.microsoft.com/office/powerpoint/2010/main" val="2640142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2" name="Title 4">
            <a:extLst>
              <a:ext uri="{FF2B5EF4-FFF2-40B4-BE49-F238E27FC236}">
                <a16:creationId xmlns:a16="http://schemas.microsoft.com/office/drawing/2014/main" id="{415B1662-C5E3-5540-A5FE-D68F6A9C2911}"/>
              </a:ext>
            </a:extLst>
          </p:cNvPr>
          <p:cNvSpPr>
            <a:spLocks noGrp="1"/>
          </p:cNvSpPr>
          <p:nvPr>
            <p:ph type="title"/>
          </p:nvPr>
        </p:nvSpPr>
        <p:spPr>
          <a:xfrm>
            <a:off x="2408662" y="61645"/>
            <a:ext cx="4606288" cy="599859"/>
          </a:xfrm>
          <a:solidFill>
            <a:schemeClr val="bg1"/>
          </a:solidFill>
        </p:spPr>
        <p:txBody>
          <a:bodyPr>
            <a:normAutofit fontScale="90000"/>
          </a:bodyPr>
          <a:lstStyle/>
          <a:p>
            <a:pPr algn="ctr"/>
            <a:r>
              <a:rPr lang="en-US" sz="3200" u="sng" dirty="0"/>
              <a:t>Checkpoints of UDL</a:t>
            </a:r>
          </a:p>
        </p:txBody>
      </p:sp>
      <p:pic>
        <p:nvPicPr>
          <p:cNvPr id="11" name="Picture 10">
            <a:extLst>
              <a:ext uri="{FF2B5EF4-FFF2-40B4-BE49-F238E27FC236}">
                <a16:creationId xmlns:a16="http://schemas.microsoft.com/office/drawing/2014/main" id="{0098E562-9317-E44C-A3A9-757AB61CD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97" y="782087"/>
            <a:ext cx="6727258" cy="5419658"/>
          </a:xfrm>
          <a:prstGeom prst="rect">
            <a:avLst/>
          </a:prstGeom>
          <a:ln w="28575">
            <a:solidFill>
              <a:srgbClr val="00B050"/>
            </a:solidFill>
            <a:prstDash val="dash"/>
          </a:ln>
        </p:spPr>
      </p:pic>
    </p:spTree>
    <p:extLst>
      <p:ext uri="{BB962C8B-B14F-4D97-AF65-F5344CB8AC3E}">
        <p14:creationId xmlns:p14="http://schemas.microsoft.com/office/powerpoint/2010/main" val="3181693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3" name="Picture 2">
            <a:extLst>
              <a:ext uri="{FF2B5EF4-FFF2-40B4-BE49-F238E27FC236}">
                <a16:creationId xmlns:a16="http://schemas.microsoft.com/office/drawing/2014/main" id="{189897FE-DC82-D740-B0A8-AD2F50175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59" y="186379"/>
            <a:ext cx="8123247" cy="6071616"/>
          </a:xfrm>
          <a:prstGeom prst="rect">
            <a:avLst/>
          </a:prstGeom>
        </p:spPr>
      </p:pic>
    </p:spTree>
    <p:extLst>
      <p:ext uri="{BB962C8B-B14F-4D97-AF65-F5344CB8AC3E}">
        <p14:creationId xmlns:p14="http://schemas.microsoft.com/office/powerpoint/2010/main" val="3291538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800" dirty="0"/>
              <a:t>What UDL domains do you currently see in your program?</a:t>
            </a:r>
          </a:p>
        </p:txBody>
      </p:sp>
      <p:sp>
        <p:nvSpPr>
          <p:cNvPr id="6" name="Content Placeholder 5"/>
          <p:cNvSpPr>
            <a:spLocks noGrp="1"/>
          </p:cNvSpPr>
          <p:nvPr>
            <p:ph idx="1"/>
          </p:nvPr>
        </p:nvSpPr>
        <p:spPr/>
        <p:txBody>
          <a:bodyPr>
            <a:normAutofit fontScale="70000" lnSpcReduction="20000"/>
          </a:bodyPr>
          <a:lstStyle/>
          <a:p>
            <a:r>
              <a:rPr lang="en-US" dirty="0"/>
              <a:t>Recruiting Interest</a:t>
            </a:r>
          </a:p>
          <a:p>
            <a:r>
              <a:rPr lang="en-US" dirty="0"/>
              <a:t>Sustaining Effort &amp; Persistence</a:t>
            </a:r>
          </a:p>
          <a:p>
            <a:r>
              <a:rPr lang="en-US" dirty="0"/>
              <a:t>Self Regulation</a:t>
            </a:r>
          </a:p>
          <a:p>
            <a:r>
              <a:rPr lang="en-US" dirty="0"/>
              <a:t>Perception</a:t>
            </a:r>
          </a:p>
          <a:p>
            <a:r>
              <a:rPr lang="en-US" dirty="0"/>
              <a:t>Language &amp; Symbols</a:t>
            </a:r>
          </a:p>
          <a:p>
            <a:r>
              <a:rPr lang="en-US" dirty="0"/>
              <a:t>Comprehension</a:t>
            </a:r>
          </a:p>
          <a:p>
            <a:r>
              <a:rPr lang="en-US" dirty="0"/>
              <a:t>Physical Action</a:t>
            </a:r>
          </a:p>
          <a:p>
            <a:r>
              <a:rPr lang="en-US" dirty="0"/>
              <a:t>Expression &amp; Communication</a:t>
            </a:r>
          </a:p>
          <a:p>
            <a:r>
              <a:rPr lang="en-US" dirty="0"/>
              <a:t>Executive Functions</a:t>
            </a:r>
          </a:p>
        </p:txBody>
      </p:sp>
      <p:sp>
        <p:nvSpPr>
          <p:cNvPr id="4" name="Slide Number Placeholder 3"/>
          <p:cNvSpPr>
            <a:spLocks noGrp="1"/>
          </p:cNvSpPr>
          <p:nvPr>
            <p:ph type="sldNum" sz="quarter" idx="10"/>
          </p:nvPr>
        </p:nvSpPr>
        <p:spPr/>
        <p:txBody>
          <a:bodyPr/>
          <a:lstStyle/>
          <a:p>
            <a:fld id="{78651A17-9376-40A4-9325-34268FB0E92D}" type="slidenum">
              <a:rPr lang="en-US" smtClean="0"/>
              <a:pPr/>
              <a:t>48</a:t>
            </a:fld>
            <a:endParaRPr lang="en-US" dirty="0"/>
          </a:p>
        </p:txBody>
      </p:sp>
      <p:sp>
        <p:nvSpPr>
          <p:cNvPr id="7" name="TextBox 6">
            <a:extLst>
              <a:ext uri="{FF2B5EF4-FFF2-40B4-BE49-F238E27FC236}">
                <a16:creationId xmlns:a16="http://schemas.microsoft.com/office/drawing/2014/main" id="{2A63E0A3-9B8E-419F-A7A9-543E0DD0B1D6}"/>
              </a:ext>
            </a:extLst>
          </p:cNvPr>
          <p:cNvSpPr txBox="1"/>
          <p:nvPr/>
        </p:nvSpPr>
        <p:spPr>
          <a:xfrm>
            <a:off x="1787233" y="1912501"/>
            <a:ext cx="6796695" cy="338554"/>
          </a:xfrm>
          <a:prstGeom prst="rect">
            <a:avLst/>
          </a:prstGeom>
          <a:noFill/>
        </p:spPr>
        <p:txBody>
          <a:bodyPr wrap="square" rtlCol="0">
            <a:spAutoFit/>
          </a:bodyPr>
          <a:lstStyle/>
          <a:p>
            <a:pPr algn="r"/>
            <a:r>
              <a:rPr lang="en-US" sz="1600" i="1" dirty="0">
                <a:solidFill>
                  <a:schemeClr val="accent4">
                    <a:lumMod val="75000"/>
                  </a:schemeClr>
                </a:solidFill>
              </a:rPr>
              <a:t>You may choose more than one answer.</a:t>
            </a:r>
          </a:p>
        </p:txBody>
      </p:sp>
    </p:spTree>
    <p:extLst>
      <p:ext uri="{BB962C8B-B14F-4D97-AF65-F5344CB8AC3E}">
        <p14:creationId xmlns:p14="http://schemas.microsoft.com/office/powerpoint/2010/main" val="25506428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800" dirty="0"/>
              <a:t>In what UDL domains do you see space for growth at your program?</a:t>
            </a:r>
          </a:p>
        </p:txBody>
      </p:sp>
      <p:sp>
        <p:nvSpPr>
          <p:cNvPr id="6" name="Content Placeholder 5"/>
          <p:cNvSpPr>
            <a:spLocks noGrp="1"/>
          </p:cNvSpPr>
          <p:nvPr>
            <p:ph idx="1"/>
          </p:nvPr>
        </p:nvSpPr>
        <p:spPr/>
        <p:txBody>
          <a:bodyPr>
            <a:normAutofit fontScale="70000" lnSpcReduction="20000"/>
          </a:bodyPr>
          <a:lstStyle/>
          <a:p>
            <a:r>
              <a:rPr lang="en-US" dirty="0"/>
              <a:t>Recruiting Interest</a:t>
            </a:r>
          </a:p>
          <a:p>
            <a:r>
              <a:rPr lang="en-US" dirty="0"/>
              <a:t>Sustaining Effort &amp; Persistence</a:t>
            </a:r>
          </a:p>
          <a:p>
            <a:r>
              <a:rPr lang="en-US" dirty="0"/>
              <a:t>Self Regulation</a:t>
            </a:r>
          </a:p>
          <a:p>
            <a:r>
              <a:rPr lang="en-US" dirty="0"/>
              <a:t>Perception</a:t>
            </a:r>
          </a:p>
          <a:p>
            <a:r>
              <a:rPr lang="en-US" dirty="0"/>
              <a:t>Language &amp; Symbols</a:t>
            </a:r>
          </a:p>
          <a:p>
            <a:r>
              <a:rPr lang="en-US" dirty="0"/>
              <a:t>Comprehension</a:t>
            </a:r>
          </a:p>
          <a:p>
            <a:r>
              <a:rPr lang="en-US" dirty="0"/>
              <a:t>Physical Action</a:t>
            </a:r>
          </a:p>
          <a:p>
            <a:r>
              <a:rPr lang="en-US" dirty="0"/>
              <a:t>Expression &amp; Communication</a:t>
            </a:r>
          </a:p>
          <a:p>
            <a:r>
              <a:rPr lang="en-US" dirty="0"/>
              <a:t>Executive Functions</a:t>
            </a:r>
          </a:p>
        </p:txBody>
      </p:sp>
      <p:sp>
        <p:nvSpPr>
          <p:cNvPr id="4" name="Slide Number Placeholder 3"/>
          <p:cNvSpPr>
            <a:spLocks noGrp="1"/>
          </p:cNvSpPr>
          <p:nvPr>
            <p:ph type="sldNum" sz="quarter" idx="10"/>
          </p:nvPr>
        </p:nvSpPr>
        <p:spPr/>
        <p:txBody>
          <a:bodyPr/>
          <a:lstStyle/>
          <a:p>
            <a:fld id="{78651A17-9376-40A4-9325-34268FB0E92D}" type="slidenum">
              <a:rPr lang="en-US" smtClean="0"/>
              <a:pPr/>
              <a:t>49</a:t>
            </a:fld>
            <a:endParaRPr lang="en-US" dirty="0"/>
          </a:p>
        </p:txBody>
      </p:sp>
      <p:sp>
        <p:nvSpPr>
          <p:cNvPr id="2" name="TextBox 1">
            <a:extLst>
              <a:ext uri="{FF2B5EF4-FFF2-40B4-BE49-F238E27FC236}">
                <a16:creationId xmlns:a16="http://schemas.microsoft.com/office/drawing/2014/main" id="{EA4AD631-CC15-412A-B059-FFC85457F9E0}"/>
              </a:ext>
            </a:extLst>
          </p:cNvPr>
          <p:cNvSpPr txBox="1"/>
          <p:nvPr/>
        </p:nvSpPr>
        <p:spPr>
          <a:xfrm>
            <a:off x="1787233" y="1912501"/>
            <a:ext cx="6796695" cy="338554"/>
          </a:xfrm>
          <a:prstGeom prst="rect">
            <a:avLst/>
          </a:prstGeom>
          <a:noFill/>
        </p:spPr>
        <p:txBody>
          <a:bodyPr wrap="square" rtlCol="0">
            <a:spAutoFit/>
          </a:bodyPr>
          <a:lstStyle/>
          <a:p>
            <a:pPr algn="r"/>
            <a:r>
              <a:rPr lang="en-US" sz="1600" i="1" dirty="0">
                <a:solidFill>
                  <a:schemeClr val="accent4">
                    <a:lumMod val="75000"/>
                  </a:schemeClr>
                </a:solidFill>
              </a:rPr>
              <a:t>You may choose more than one answer.</a:t>
            </a:r>
          </a:p>
        </p:txBody>
      </p:sp>
    </p:spTree>
    <p:extLst>
      <p:ext uri="{BB962C8B-B14F-4D97-AF65-F5344CB8AC3E}">
        <p14:creationId xmlns:p14="http://schemas.microsoft.com/office/powerpoint/2010/main" val="2128389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E22188-D1D2-45BA-AC90-706C412C915B}"/>
              </a:ext>
            </a:extLst>
          </p:cNvPr>
          <p:cNvSpPr>
            <a:spLocks noGrp="1"/>
          </p:cNvSpPr>
          <p:nvPr>
            <p:ph idx="1"/>
          </p:nvPr>
        </p:nvSpPr>
        <p:spPr/>
        <p:txBody>
          <a:bodyPr>
            <a:normAutofit fontScale="85000" lnSpcReduction="20000"/>
          </a:bodyPr>
          <a:lstStyle/>
          <a:p>
            <a:pPr marL="0" indent="0">
              <a:buNone/>
            </a:pPr>
            <a:r>
              <a:rPr lang="en-US" dirty="0"/>
              <a:t>Participants will be: </a:t>
            </a:r>
          </a:p>
          <a:p>
            <a:r>
              <a:rPr lang="en-US" dirty="0"/>
              <a:t>Introduced to the fundamentals of the Universal Design for Learning (UDL) Framework</a:t>
            </a:r>
          </a:p>
          <a:p>
            <a:r>
              <a:rPr lang="en-US" dirty="0"/>
              <a:t>Able to communicate why infusing UDL practices into their learning space has positive impacts on learning environments </a:t>
            </a:r>
          </a:p>
          <a:p>
            <a:r>
              <a:rPr lang="en-US" dirty="0"/>
              <a:t>Provided an overview of connecting YouthBuild programming to the UDL Framework</a:t>
            </a:r>
          </a:p>
          <a:p>
            <a:r>
              <a:rPr lang="en-US" dirty="0"/>
              <a:t>Introduced to upcoming Education Toolkit resources for program staff</a:t>
            </a:r>
          </a:p>
          <a:p>
            <a:r>
              <a:rPr lang="en-US" dirty="0"/>
              <a:t>Introduced to a Sample YouthBuild Curriculum unit that incorporates UDL</a:t>
            </a:r>
          </a:p>
        </p:txBody>
      </p:sp>
      <p:sp>
        <p:nvSpPr>
          <p:cNvPr id="3" name="Slide Number Placeholder 2">
            <a:extLst>
              <a:ext uri="{FF2B5EF4-FFF2-40B4-BE49-F238E27FC236}">
                <a16:creationId xmlns:a16="http://schemas.microsoft.com/office/drawing/2014/main" id="{E296C4BC-6A15-44C1-B2D2-31CC1EE831EF}"/>
              </a:ext>
            </a:extLst>
          </p:cNvPr>
          <p:cNvSpPr>
            <a:spLocks noGrp="1"/>
          </p:cNvSpPr>
          <p:nvPr>
            <p:ph type="sldNum" sz="quarter" idx="10"/>
          </p:nvPr>
        </p:nvSpPr>
        <p:spPr/>
        <p:txBody>
          <a:bodyPr/>
          <a:lstStyle/>
          <a:p>
            <a:fld id="{706D636C-90A3-4979-BA37-BAB384B22101}" type="slidenum">
              <a:rPr lang="en-US" smtClean="0"/>
              <a:pPr/>
              <a:t>5</a:t>
            </a:fld>
            <a:endParaRPr lang="en-US"/>
          </a:p>
        </p:txBody>
      </p:sp>
    </p:spTree>
    <p:extLst>
      <p:ext uri="{BB962C8B-B14F-4D97-AF65-F5344CB8AC3E}">
        <p14:creationId xmlns:p14="http://schemas.microsoft.com/office/powerpoint/2010/main" val="3268244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Examples of UDL in Practice</a:t>
            </a:r>
          </a:p>
        </p:txBody>
      </p:sp>
      <p:sp>
        <p:nvSpPr>
          <p:cNvPr id="7" name="Text Placeholder 6"/>
          <p:cNvSpPr>
            <a:spLocks noGrp="1"/>
          </p:cNvSpPr>
          <p:nvPr>
            <p:ph type="body" idx="1"/>
          </p:nvPr>
        </p:nvSpPr>
        <p:spPr>
          <a:xfrm>
            <a:off x="623888" y="4017964"/>
            <a:ext cx="7863840" cy="1912936"/>
          </a:xfrm>
        </p:spPr>
        <p:txBody>
          <a:bodyPr/>
          <a:lstStyle/>
          <a:p>
            <a:endParaRPr lang="en-US"/>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50</a:t>
            </a:fld>
            <a:endParaRPr lang="en-US" dirty="0"/>
          </a:p>
        </p:txBody>
      </p:sp>
    </p:spTree>
    <p:extLst>
      <p:ext uri="{BB962C8B-B14F-4D97-AF65-F5344CB8AC3E}">
        <p14:creationId xmlns:p14="http://schemas.microsoft.com/office/powerpoint/2010/main" val="15377127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a:xfrm>
            <a:off x="1438910" y="199357"/>
            <a:ext cx="7110730" cy="1051560"/>
          </a:xfrm>
        </p:spPr>
        <p:txBody>
          <a:bodyPr>
            <a:normAutofit/>
          </a:bodyPr>
          <a:lstStyle/>
          <a:p>
            <a:r>
              <a:rPr lang="en-US" sz="3600" dirty="0"/>
              <a:t>Examples of UDL in Practice</a:t>
            </a:r>
            <a:endParaRPr lang="en-US" dirty="0"/>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a:xfrm>
            <a:off x="594360" y="1133425"/>
            <a:ext cx="7955280" cy="4406348"/>
          </a:xfrm>
        </p:spPr>
        <p:txBody>
          <a:bodyPr>
            <a:normAutofit/>
          </a:bodyPr>
          <a:lstStyle/>
          <a:p>
            <a:pPr marL="0" indent="0">
              <a:lnSpc>
                <a:spcPct val="100000"/>
              </a:lnSpc>
              <a:spcBef>
                <a:spcPts val="1600"/>
              </a:spcBef>
              <a:buNone/>
            </a:pPr>
            <a:r>
              <a:rPr lang="en-US" sz="2000" dirty="0">
                <a:solidFill>
                  <a:schemeClr val="dk1"/>
                </a:solidFill>
                <a:highlight>
                  <a:srgbClr val="FFFFFF"/>
                </a:highlight>
              </a:rPr>
              <a:t>UDL challenges educators to incorporate </a:t>
            </a:r>
            <a:r>
              <a:rPr lang="en-US" sz="2000" i="1" u="sng" dirty="0">
                <a:solidFill>
                  <a:schemeClr val="dk1"/>
                </a:solidFill>
                <a:highlight>
                  <a:srgbClr val="FFFFFF"/>
                </a:highlight>
              </a:rPr>
              <a:t>flexibility</a:t>
            </a:r>
            <a:r>
              <a:rPr lang="en-US" sz="2000" dirty="0">
                <a:solidFill>
                  <a:schemeClr val="dk1"/>
                </a:solidFill>
                <a:highlight>
                  <a:srgbClr val="FFFFFF"/>
                </a:highlight>
              </a:rPr>
              <a:t> and </a:t>
            </a:r>
            <a:r>
              <a:rPr lang="en-US" sz="2000" i="1" u="sng" dirty="0">
                <a:solidFill>
                  <a:schemeClr val="dk1"/>
                </a:solidFill>
                <a:highlight>
                  <a:srgbClr val="FFFFFF"/>
                </a:highlight>
              </a:rPr>
              <a:t>multiple on-ramps</a:t>
            </a:r>
            <a:r>
              <a:rPr lang="en-US" sz="2000" i="1" dirty="0">
                <a:solidFill>
                  <a:schemeClr val="dk1"/>
                </a:solidFill>
                <a:highlight>
                  <a:srgbClr val="FFFFFF"/>
                </a:highlight>
              </a:rPr>
              <a:t> </a:t>
            </a:r>
            <a:r>
              <a:rPr lang="en-US" sz="2000" dirty="0">
                <a:solidFill>
                  <a:schemeClr val="dk1"/>
                </a:solidFill>
                <a:highlight>
                  <a:srgbClr val="FFFFFF"/>
                </a:highlight>
              </a:rPr>
              <a:t>into their routine instructional practice, instructional methods, and instructional materials as a way to accommodate every student in the classroom.</a:t>
            </a:r>
          </a:p>
          <a:p>
            <a:pPr marL="411480" lvl="1" indent="0">
              <a:lnSpc>
                <a:spcPct val="100000"/>
              </a:lnSpc>
              <a:buNone/>
            </a:pPr>
            <a:endParaRPr lang="en-US" sz="1600" i="1" dirty="0">
              <a:solidFill>
                <a:schemeClr val="dk1"/>
              </a:solidFill>
              <a:highlight>
                <a:srgbClr val="FFFFFF"/>
              </a:highlight>
            </a:endParaRPr>
          </a:p>
          <a:p>
            <a:pPr marL="411480" lvl="1" indent="0">
              <a:lnSpc>
                <a:spcPct val="100000"/>
              </a:lnSpc>
              <a:buNone/>
            </a:pPr>
            <a:r>
              <a:rPr lang="en-US" sz="1800" i="1" dirty="0">
                <a:solidFill>
                  <a:schemeClr val="dk1"/>
                </a:solidFill>
                <a:highlight>
                  <a:srgbClr val="FFFFFF"/>
                </a:highlight>
              </a:rPr>
              <a:t>To accommodate a broad spectrum of learners, universally-designed curricula require a range of options for accessing, using, and engaging with learning materials. Like universal design in architecture, with its stairs, ramps, and elevators, these alternatives reduce barriers for individuals with disabilities but also enhance opportunities for every student.</a:t>
            </a:r>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51</a:t>
            </a:fld>
            <a:endParaRPr lang="en-US"/>
          </a:p>
        </p:txBody>
      </p:sp>
      <p:pic>
        <p:nvPicPr>
          <p:cNvPr id="8" name="Picture 7">
            <a:extLst>
              <a:ext uri="{FF2B5EF4-FFF2-40B4-BE49-F238E27FC236}">
                <a16:creationId xmlns:a16="http://schemas.microsoft.com/office/drawing/2014/main" id="{D04714B6-D4AB-3144-9D52-DC4D40676DB4}"/>
              </a:ext>
            </a:extLst>
          </p:cNvPr>
          <p:cNvPicPr>
            <a:picLocks noChangeAspect="1"/>
          </p:cNvPicPr>
          <p:nvPr/>
        </p:nvPicPr>
        <p:blipFill>
          <a:blip r:embed="rId2"/>
          <a:stretch>
            <a:fillRect/>
          </a:stretch>
        </p:blipFill>
        <p:spPr>
          <a:xfrm>
            <a:off x="2570205" y="4535469"/>
            <a:ext cx="3708185" cy="1848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1501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6"/>
          <p:cNvSpPr txBox="1">
            <a:spLocks noGrp="1"/>
          </p:cNvSpPr>
          <p:nvPr>
            <p:ph type="body" idx="1"/>
          </p:nvPr>
        </p:nvSpPr>
        <p:spPr>
          <a:xfrm>
            <a:off x="531340" y="863023"/>
            <a:ext cx="8254313" cy="4697519"/>
          </a:xfrm>
          <a:prstGeom prst="rect">
            <a:avLst/>
          </a:prstGeom>
          <a:ln w="19050">
            <a:noFill/>
            <a:prstDash val="solid"/>
          </a:ln>
        </p:spPr>
        <p:txBody>
          <a:bodyPr spcFirstLastPara="1" vert="horz" wrap="square" lIns="91425" tIns="91425" rIns="91425" bIns="91425" rtlCol="0" anchor="t" anchorCtr="0">
            <a:noAutofit/>
          </a:bodyPr>
          <a:lstStyle/>
          <a:p>
            <a:pPr marL="0" indent="0">
              <a:lnSpc>
                <a:spcPct val="145000"/>
              </a:lnSpc>
              <a:buNone/>
            </a:pPr>
            <a:r>
              <a:rPr lang="en" sz="1800" b="1" i="1" u="sng" dirty="0">
                <a:solidFill>
                  <a:schemeClr val="dk1"/>
                </a:solidFill>
              </a:rPr>
              <a:t>EXAMPLE</a:t>
            </a:r>
            <a:r>
              <a:rPr lang="en" sz="1800" i="1" dirty="0">
                <a:solidFill>
                  <a:schemeClr val="dk1"/>
                </a:solidFill>
              </a:rPr>
              <a:t>: Suppose Mr. Costa is teaching a civics unit on elections and wants to convey the importance of voter participation. </a:t>
            </a:r>
          </a:p>
          <a:p>
            <a:pPr marL="0" indent="0">
              <a:lnSpc>
                <a:spcPct val="145000"/>
              </a:lnSpc>
              <a:buNone/>
            </a:pPr>
            <a:endParaRPr lang="en" sz="1800" i="1" dirty="0">
              <a:solidFill>
                <a:schemeClr val="dk1"/>
              </a:solidFill>
            </a:endParaRPr>
          </a:p>
          <a:p>
            <a:pPr marL="0" indent="0">
              <a:lnSpc>
                <a:spcPct val="145000"/>
              </a:lnSpc>
              <a:buNone/>
            </a:pPr>
            <a:r>
              <a:rPr lang="en" sz="1800" i="1" dirty="0">
                <a:solidFill>
                  <a:schemeClr val="dk1"/>
                </a:solidFill>
              </a:rPr>
              <a:t>He chooses to use a chart—an ideal means of representation for some kinds of information and for some students, but a medium that presents learning barriers for other students. </a:t>
            </a:r>
          </a:p>
          <a:p>
            <a:pPr marL="0" indent="0">
              <a:lnSpc>
                <a:spcPct val="145000"/>
              </a:lnSpc>
              <a:buNone/>
            </a:pPr>
            <a:endParaRPr lang="en" sz="1800" i="1" dirty="0">
              <a:solidFill>
                <a:schemeClr val="dk1"/>
              </a:solidFill>
            </a:endParaRPr>
          </a:p>
          <a:p>
            <a:pPr marL="0" indent="0">
              <a:lnSpc>
                <a:spcPct val="145000"/>
              </a:lnSpc>
              <a:buNone/>
            </a:pPr>
            <a:r>
              <a:rPr lang="en" sz="1800" i="1" dirty="0">
                <a:solidFill>
                  <a:schemeClr val="dk1"/>
                </a:solidFill>
              </a:rPr>
              <a:t>Obviously, a student who is blind cannot learn from a visual chart, nor can students who have difficulty discerning colors, interpreting keys and symbols, or deciphering the significance of spatial relationships between elements. For these students, charts actually present a barrier.</a:t>
            </a:r>
            <a:endParaRPr sz="1800" i="1" dirty="0">
              <a:solidFill>
                <a:schemeClr val="dk1"/>
              </a:solidFill>
            </a:endParaRPr>
          </a:p>
          <a:p>
            <a:pPr marL="0" indent="0">
              <a:lnSpc>
                <a:spcPct val="145000"/>
              </a:lnSpc>
              <a:buClr>
                <a:schemeClr val="dk1"/>
              </a:buClr>
              <a:buSzPts val="1100"/>
              <a:buNone/>
            </a:pPr>
            <a:endParaRPr sz="1200" i="1" dirty="0">
              <a:solidFill>
                <a:schemeClr val="dk1"/>
              </a:solidFill>
            </a:endParaRPr>
          </a:p>
          <a:p>
            <a:pPr marL="0" indent="0">
              <a:lnSpc>
                <a:spcPct val="100000"/>
              </a:lnSpc>
              <a:spcAft>
                <a:spcPts val="1600"/>
              </a:spcAft>
              <a:buNone/>
            </a:pPr>
            <a:endParaRPr sz="1200" i="1" dirty="0">
              <a:solidFill>
                <a:schemeClr val="dk1"/>
              </a:solidFill>
              <a:highlight>
                <a:srgbClr val="FFFFFF"/>
              </a:highlight>
            </a:endParaRPr>
          </a:p>
        </p:txBody>
      </p:sp>
      <p:sp>
        <p:nvSpPr>
          <p:cNvPr id="2" name="TextBox 1">
            <a:extLst>
              <a:ext uri="{FF2B5EF4-FFF2-40B4-BE49-F238E27FC236}">
                <a16:creationId xmlns:a16="http://schemas.microsoft.com/office/drawing/2014/main" id="{85C378AF-A216-8A4F-AD9E-B3F4CA447768}"/>
              </a:ext>
            </a:extLst>
          </p:cNvPr>
          <p:cNvSpPr txBox="1"/>
          <p:nvPr/>
        </p:nvSpPr>
        <p:spPr>
          <a:xfrm>
            <a:off x="1114660" y="5872606"/>
            <a:ext cx="6177302" cy="494751"/>
          </a:xfrm>
          <a:prstGeom prst="rect">
            <a:avLst/>
          </a:prstGeom>
          <a:noFill/>
        </p:spPr>
        <p:txBody>
          <a:bodyPr wrap="square" rtlCol="0">
            <a:spAutoFit/>
          </a:bodyPr>
          <a:lstStyle/>
          <a:p>
            <a:pPr>
              <a:lnSpc>
                <a:spcPct val="125000"/>
              </a:lnSpc>
            </a:pPr>
            <a:r>
              <a:rPr lang="en-US" sz="1100" i="1" dirty="0">
                <a:highlight>
                  <a:srgbClr val="FFFFFF"/>
                </a:highlight>
              </a:rPr>
              <a:t>SOURCE -  Teaching Every Student in the Digital Age.  David H. Rose, Anne Meyer, Nicole </a:t>
            </a:r>
            <a:r>
              <a:rPr lang="en-US" sz="1100" i="1" dirty="0" err="1">
                <a:highlight>
                  <a:srgbClr val="FFFFFF"/>
                </a:highlight>
              </a:rPr>
              <a:t>Strangman</a:t>
            </a:r>
            <a:r>
              <a:rPr lang="en-US" sz="1100" i="1" dirty="0">
                <a:highlight>
                  <a:srgbClr val="FFFFFF"/>
                </a:highlight>
              </a:rPr>
              <a:t> and Gabrielle </a:t>
            </a:r>
            <a:r>
              <a:rPr lang="en-US" sz="1100" i="1" dirty="0" err="1">
                <a:highlight>
                  <a:srgbClr val="FFFFFF"/>
                </a:highlight>
              </a:rPr>
              <a:t>Rappolt</a:t>
            </a:r>
            <a:endParaRPr lang="en-US" sz="1100" i="1" dirty="0">
              <a:highlight>
                <a:srgbClr val="FFFFFF"/>
              </a:highlight>
            </a:endParaRPr>
          </a:p>
        </p:txBody>
      </p:sp>
      <p:sp>
        <p:nvSpPr>
          <p:cNvPr id="7" name="Title 4">
            <a:extLst>
              <a:ext uri="{FF2B5EF4-FFF2-40B4-BE49-F238E27FC236}">
                <a16:creationId xmlns:a16="http://schemas.microsoft.com/office/drawing/2014/main" id="{D7F3F30A-C262-A844-BB20-642496D43D3C}"/>
              </a:ext>
            </a:extLst>
          </p:cNvPr>
          <p:cNvSpPr>
            <a:spLocks noGrp="1"/>
          </p:cNvSpPr>
          <p:nvPr>
            <p:ph type="title"/>
          </p:nvPr>
        </p:nvSpPr>
        <p:spPr>
          <a:xfrm>
            <a:off x="1473200" y="365126"/>
            <a:ext cx="7110730" cy="1051560"/>
          </a:xfrm>
        </p:spPr>
        <p:txBody>
          <a:bodyPr>
            <a:normAutofit/>
          </a:bodyPr>
          <a:lstStyle/>
          <a:p>
            <a:r>
              <a:rPr lang="en-US" sz="3600" dirty="0"/>
              <a:t>Examples of UDL in Practice</a:t>
            </a:r>
            <a:endParaRPr lang="en-US" dirty="0"/>
          </a:p>
        </p:txBody>
      </p:sp>
    </p:spTree>
    <p:extLst>
      <p:ext uri="{BB962C8B-B14F-4D97-AF65-F5344CB8AC3E}">
        <p14:creationId xmlns:p14="http://schemas.microsoft.com/office/powerpoint/2010/main" val="3749460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6"/>
          <p:cNvSpPr txBox="1">
            <a:spLocks noGrp="1"/>
          </p:cNvSpPr>
          <p:nvPr>
            <p:ph type="body" idx="1"/>
          </p:nvPr>
        </p:nvSpPr>
        <p:spPr>
          <a:xfrm>
            <a:off x="348770" y="740931"/>
            <a:ext cx="8520600" cy="5276811"/>
          </a:xfrm>
          <a:prstGeom prst="rect">
            <a:avLst/>
          </a:prstGeom>
        </p:spPr>
        <p:txBody>
          <a:bodyPr spcFirstLastPara="1" vert="horz" wrap="square" lIns="91425" tIns="91425" rIns="91425" bIns="91425" rtlCol="0" anchor="t" anchorCtr="0">
            <a:noAutofit/>
          </a:bodyPr>
          <a:lstStyle/>
          <a:p>
            <a:pPr marL="0" indent="0">
              <a:lnSpc>
                <a:spcPct val="145000"/>
              </a:lnSpc>
              <a:buClr>
                <a:schemeClr val="dk1"/>
              </a:buClr>
              <a:buSzPts val="1100"/>
              <a:buNone/>
            </a:pPr>
            <a:r>
              <a:rPr lang="en" sz="1650" i="1" dirty="0">
                <a:solidFill>
                  <a:schemeClr val="dk1"/>
                </a:solidFill>
              </a:rPr>
              <a:t>What could Mr. Costa do about that barrier? In this case, both his teaching goal and the barriers in the medium he has chosen (images) relate to recognition, the learning networks addressed by UDL </a:t>
            </a:r>
            <a:r>
              <a:rPr lang="en" sz="1650" b="1" i="1" dirty="0">
                <a:solidFill>
                  <a:srgbClr val="206319"/>
                </a:solidFill>
              </a:rPr>
              <a:t>Principle 1. Principle 1 </a:t>
            </a:r>
            <a:r>
              <a:rPr lang="en" sz="1650" i="1" dirty="0">
                <a:solidFill>
                  <a:schemeClr val="dk1"/>
                </a:solidFill>
              </a:rPr>
              <a:t>recommends that the teacher provide multiple representations of the same information. </a:t>
            </a:r>
          </a:p>
          <a:p>
            <a:pPr marL="0" indent="0">
              <a:lnSpc>
                <a:spcPct val="145000"/>
              </a:lnSpc>
              <a:buClr>
                <a:schemeClr val="dk1"/>
              </a:buClr>
              <a:buSzPts val="1100"/>
              <a:buNone/>
            </a:pPr>
            <a:endParaRPr lang="en" sz="1650" i="1" dirty="0">
              <a:solidFill>
                <a:schemeClr val="dk1"/>
              </a:solidFill>
            </a:endParaRPr>
          </a:p>
          <a:p>
            <a:pPr marL="0" indent="0">
              <a:lnSpc>
                <a:spcPct val="145000"/>
              </a:lnSpc>
              <a:buClr>
                <a:schemeClr val="dk1"/>
              </a:buClr>
              <a:buSzPts val="1100"/>
              <a:buNone/>
            </a:pPr>
            <a:r>
              <a:rPr lang="en" sz="1650" i="1" dirty="0">
                <a:solidFill>
                  <a:schemeClr val="dk1"/>
                </a:solidFill>
              </a:rPr>
              <a:t>A </a:t>
            </a:r>
            <a:r>
              <a:rPr lang="en" sz="1650" i="1" u="sng" dirty="0">
                <a:solidFill>
                  <a:schemeClr val="dk1"/>
                </a:solidFill>
              </a:rPr>
              <a:t>verbal description of the chart</a:t>
            </a:r>
            <a:r>
              <a:rPr lang="en" sz="1650" i="1" dirty="0">
                <a:solidFill>
                  <a:schemeClr val="dk1"/>
                </a:solidFill>
              </a:rPr>
              <a:t>, </a:t>
            </a:r>
            <a:r>
              <a:rPr lang="en" sz="1650" i="1" u="sng" dirty="0">
                <a:solidFill>
                  <a:schemeClr val="dk1"/>
                </a:solidFill>
              </a:rPr>
              <a:t>a tactile graphic representation</a:t>
            </a:r>
            <a:r>
              <a:rPr lang="en" sz="1650" i="1" dirty="0">
                <a:solidFill>
                  <a:schemeClr val="dk1"/>
                </a:solidFill>
              </a:rPr>
              <a:t>, </a:t>
            </a:r>
            <a:r>
              <a:rPr lang="en" sz="1650" i="1" u="sng" dirty="0">
                <a:solidFill>
                  <a:schemeClr val="dk1"/>
                </a:solidFill>
              </a:rPr>
              <a:t>or an e-text version read by the computer</a:t>
            </a:r>
            <a:r>
              <a:rPr lang="en" sz="1650" i="1" dirty="0">
                <a:solidFill>
                  <a:schemeClr val="dk1"/>
                </a:solidFill>
              </a:rPr>
              <a:t> would all make the key concepts accessible to students who are blind or otherwise visually impaired. The verbal description would have the additional advantage of helping other students in the class by providing complementary information not contained within the chart and offering a different context and emphasis. This option would also help students who have difficulty interpreting graphically displayed data. </a:t>
            </a:r>
          </a:p>
          <a:p>
            <a:pPr marL="0" indent="0">
              <a:lnSpc>
                <a:spcPct val="145000"/>
              </a:lnSpc>
              <a:buClr>
                <a:schemeClr val="dk1"/>
              </a:buClr>
              <a:buSzPts val="1100"/>
              <a:buNone/>
            </a:pPr>
            <a:endParaRPr lang="en" sz="1650" i="1" dirty="0">
              <a:solidFill>
                <a:schemeClr val="dk1"/>
              </a:solidFill>
            </a:endParaRPr>
          </a:p>
          <a:p>
            <a:pPr marL="0" indent="0">
              <a:lnSpc>
                <a:spcPct val="145000"/>
              </a:lnSpc>
              <a:buClr>
                <a:schemeClr val="dk1"/>
              </a:buClr>
              <a:buSzPts val="1100"/>
              <a:buNone/>
            </a:pPr>
            <a:r>
              <a:rPr lang="en" sz="1650" i="1" dirty="0">
                <a:solidFill>
                  <a:schemeClr val="dk1"/>
                </a:solidFill>
              </a:rPr>
              <a:t>These are just a few of the ways that providing two representations of the data instead of one allows Mr. Costa to create a richer cognitive learning environment for all his students.</a:t>
            </a:r>
            <a:endParaRPr sz="1650" i="1" dirty="0">
              <a:solidFill>
                <a:schemeClr val="dk1"/>
              </a:solidFill>
            </a:endParaRPr>
          </a:p>
        </p:txBody>
      </p:sp>
      <p:sp>
        <p:nvSpPr>
          <p:cNvPr id="2" name="TextBox 1">
            <a:extLst>
              <a:ext uri="{FF2B5EF4-FFF2-40B4-BE49-F238E27FC236}">
                <a16:creationId xmlns:a16="http://schemas.microsoft.com/office/drawing/2014/main" id="{85C378AF-A216-8A4F-AD9E-B3F4CA447768}"/>
              </a:ext>
            </a:extLst>
          </p:cNvPr>
          <p:cNvSpPr txBox="1"/>
          <p:nvPr/>
        </p:nvSpPr>
        <p:spPr>
          <a:xfrm>
            <a:off x="2515837" y="6350487"/>
            <a:ext cx="3998235" cy="494751"/>
          </a:xfrm>
          <a:prstGeom prst="rect">
            <a:avLst/>
          </a:prstGeom>
          <a:noFill/>
        </p:spPr>
        <p:txBody>
          <a:bodyPr wrap="square" rtlCol="0">
            <a:spAutoFit/>
          </a:bodyPr>
          <a:lstStyle/>
          <a:p>
            <a:pPr>
              <a:lnSpc>
                <a:spcPct val="125000"/>
              </a:lnSpc>
            </a:pPr>
            <a:r>
              <a:rPr lang="en-US" sz="1050" i="1" dirty="0">
                <a:solidFill>
                  <a:srgbClr val="0070C0"/>
                </a:solidFill>
                <a:highlight>
                  <a:srgbClr val="FFFFFF"/>
                </a:highlight>
              </a:rPr>
              <a:t>SOURCE -  Teaching Every Student in the Digital Age. David H. Rose, Anne Meyer, Nicole </a:t>
            </a:r>
            <a:r>
              <a:rPr lang="en-US" sz="1050" i="1" dirty="0" err="1">
                <a:solidFill>
                  <a:srgbClr val="0070C0"/>
                </a:solidFill>
                <a:highlight>
                  <a:srgbClr val="FFFFFF"/>
                </a:highlight>
              </a:rPr>
              <a:t>Strangman</a:t>
            </a:r>
            <a:r>
              <a:rPr lang="en-US" sz="1050" i="1" dirty="0">
                <a:solidFill>
                  <a:srgbClr val="0070C0"/>
                </a:solidFill>
                <a:highlight>
                  <a:srgbClr val="FFFFFF"/>
                </a:highlight>
              </a:rPr>
              <a:t> and Gabrielle </a:t>
            </a:r>
            <a:r>
              <a:rPr lang="en-US" sz="1050" i="1" dirty="0" err="1">
                <a:solidFill>
                  <a:srgbClr val="0070C0"/>
                </a:solidFill>
                <a:highlight>
                  <a:srgbClr val="FFFFFF"/>
                </a:highlight>
              </a:rPr>
              <a:t>Rappolt</a:t>
            </a:r>
            <a:endParaRPr lang="en-US" sz="1050" i="1" dirty="0">
              <a:solidFill>
                <a:srgbClr val="0070C0"/>
              </a:solidFill>
              <a:highlight>
                <a:srgbClr val="FFFFFF"/>
              </a:highlight>
            </a:endParaRPr>
          </a:p>
        </p:txBody>
      </p:sp>
      <p:sp>
        <p:nvSpPr>
          <p:cNvPr id="7" name="Title 4">
            <a:extLst>
              <a:ext uri="{FF2B5EF4-FFF2-40B4-BE49-F238E27FC236}">
                <a16:creationId xmlns:a16="http://schemas.microsoft.com/office/drawing/2014/main" id="{35F29B79-240C-E342-8E97-8D699DED2ABC}"/>
              </a:ext>
            </a:extLst>
          </p:cNvPr>
          <p:cNvSpPr txBox="1">
            <a:spLocks/>
          </p:cNvSpPr>
          <p:nvPr/>
        </p:nvSpPr>
        <p:spPr>
          <a:xfrm>
            <a:off x="1473200" y="149972"/>
            <a:ext cx="7110730" cy="1051560"/>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lang="en-US" sz="3400" b="1" kern="120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dirty="0"/>
              <a:t>Examples of UDL in Practice</a:t>
            </a:r>
            <a:endParaRPr lang="en-US" dirty="0"/>
          </a:p>
        </p:txBody>
      </p:sp>
    </p:spTree>
    <p:extLst>
      <p:ext uri="{BB962C8B-B14F-4D97-AF65-F5344CB8AC3E}">
        <p14:creationId xmlns:p14="http://schemas.microsoft.com/office/powerpoint/2010/main" val="823779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1768903" y="696832"/>
            <a:ext cx="5895833" cy="516742"/>
          </a:xfrm>
          <a:prstGeom prst="rect">
            <a:avLst/>
          </a:prstGeom>
          <a:solidFill>
            <a:schemeClr val="bg1"/>
          </a:solidFill>
        </p:spPr>
        <p:txBody>
          <a:bodyPr spcFirstLastPara="1" vert="horz" wrap="square" lIns="91425" tIns="91425" rIns="91425" bIns="91425" rtlCol="0" anchor="t" anchorCtr="0">
            <a:noAutofit/>
          </a:bodyPr>
          <a:lstStyle/>
          <a:p>
            <a:pPr algn="ctr"/>
            <a:r>
              <a:rPr lang="en" sz="2000" b="0" dirty="0"/>
              <a:t>Lindsay Good, Science of Tattoo, Lesson 4</a:t>
            </a:r>
            <a:endParaRPr b="0" dirty="0"/>
          </a:p>
        </p:txBody>
      </p:sp>
      <p:pic>
        <p:nvPicPr>
          <p:cNvPr id="6" name="Picture 5">
            <a:extLst>
              <a:ext uri="{FF2B5EF4-FFF2-40B4-BE49-F238E27FC236}">
                <a16:creationId xmlns:a16="http://schemas.microsoft.com/office/drawing/2014/main" id="{991D2083-B765-5E4B-AD6B-B5A17695944C}"/>
              </a:ext>
            </a:extLst>
          </p:cNvPr>
          <p:cNvPicPr>
            <a:picLocks noChangeAspect="1"/>
          </p:cNvPicPr>
          <p:nvPr/>
        </p:nvPicPr>
        <p:blipFill rotWithShape="1">
          <a:blip r:embed="rId3">
            <a:extLst>
              <a:ext uri="{28A0092B-C50C-407E-A947-70E740481C1C}">
                <a14:useLocalDpi xmlns:a14="http://schemas.microsoft.com/office/drawing/2010/main" val="0"/>
              </a:ext>
            </a:extLst>
          </a:blip>
          <a:srcRect t="9877" b="5788"/>
          <a:stretch/>
        </p:blipFill>
        <p:spPr>
          <a:xfrm>
            <a:off x="126127" y="1166647"/>
            <a:ext cx="4290297" cy="4682360"/>
          </a:xfrm>
          <a:prstGeom prst="rect">
            <a:avLst/>
          </a:prstGeom>
          <a:ln>
            <a:solidFill>
              <a:schemeClr val="tx1"/>
            </a:solidFill>
          </a:ln>
        </p:spPr>
      </p:pic>
      <p:pic>
        <p:nvPicPr>
          <p:cNvPr id="8" name="Picture 7">
            <a:extLst>
              <a:ext uri="{FF2B5EF4-FFF2-40B4-BE49-F238E27FC236}">
                <a16:creationId xmlns:a16="http://schemas.microsoft.com/office/drawing/2014/main" id="{CB7AEA9D-85AC-2D4B-88CF-542A24AA0EC9}"/>
              </a:ext>
            </a:extLst>
          </p:cNvPr>
          <p:cNvPicPr>
            <a:picLocks noChangeAspect="1"/>
          </p:cNvPicPr>
          <p:nvPr/>
        </p:nvPicPr>
        <p:blipFill rotWithShape="1">
          <a:blip r:embed="rId4">
            <a:extLst>
              <a:ext uri="{28A0092B-C50C-407E-A947-70E740481C1C}">
                <a14:useLocalDpi xmlns:a14="http://schemas.microsoft.com/office/drawing/2010/main" val="0"/>
              </a:ext>
            </a:extLst>
          </a:blip>
          <a:srcRect t="9005" b="8046"/>
          <a:stretch/>
        </p:blipFill>
        <p:spPr>
          <a:xfrm>
            <a:off x="4657046" y="1166647"/>
            <a:ext cx="4361906" cy="4682360"/>
          </a:xfrm>
          <a:prstGeom prst="rect">
            <a:avLst/>
          </a:prstGeom>
          <a:ln>
            <a:solidFill>
              <a:schemeClr val="tx1"/>
            </a:solidFill>
          </a:ln>
        </p:spPr>
      </p:pic>
      <p:sp>
        <p:nvSpPr>
          <p:cNvPr id="7" name="Title 4">
            <a:extLst>
              <a:ext uri="{FF2B5EF4-FFF2-40B4-BE49-F238E27FC236}">
                <a16:creationId xmlns:a16="http://schemas.microsoft.com/office/drawing/2014/main" id="{67167D08-2001-7D4D-A1E6-C3A03E6239C8}"/>
              </a:ext>
            </a:extLst>
          </p:cNvPr>
          <p:cNvSpPr txBox="1">
            <a:spLocks/>
          </p:cNvSpPr>
          <p:nvPr/>
        </p:nvSpPr>
        <p:spPr>
          <a:xfrm>
            <a:off x="1468506" y="115087"/>
            <a:ext cx="7110730" cy="1051560"/>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lang="en-US" sz="3400" b="1" kern="120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dirty="0"/>
              <a:t>Examples of UDL in Practice</a:t>
            </a:r>
            <a:endParaRPr lang="en-US" dirty="0"/>
          </a:p>
        </p:txBody>
      </p:sp>
    </p:spTree>
    <p:extLst>
      <p:ext uri="{BB962C8B-B14F-4D97-AF65-F5344CB8AC3E}">
        <p14:creationId xmlns:p14="http://schemas.microsoft.com/office/powerpoint/2010/main" val="1235288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9" name="Google Shape;76;p16">
            <a:extLst>
              <a:ext uri="{FF2B5EF4-FFF2-40B4-BE49-F238E27FC236}">
                <a16:creationId xmlns:a16="http://schemas.microsoft.com/office/drawing/2014/main" id="{023971BD-FC48-5F47-ADB0-93C5036CE182}"/>
              </a:ext>
            </a:extLst>
          </p:cNvPr>
          <p:cNvSpPr txBox="1">
            <a:spLocks/>
          </p:cNvSpPr>
          <p:nvPr/>
        </p:nvSpPr>
        <p:spPr>
          <a:xfrm>
            <a:off x="1711902" y="566455"/>
            <a:ext cx="5895833" cy="516742"/>
          </a:xfrm>
          <a:prstGeom prst="rect">
            <a:avLst/>
          </a:prstGeom>
          <a:solidFill>
            <a:schemeClr val="bg1"/>
          </a:solidFill>
        </p:spPr>
        <p:txBody>
          <a:bodyPr spcFirstLastPara="1" vert="horz" wrap="square" lIns="91425" tIns="91425" rIns="91425" bIns="91425" rtlCol="0" anchor="t" anchorCtr="0">
            <a:noAutofit/>
          </a:bodyPr>
          <a:lstStyle>
            <a:lvl1pPr lvl="0" algn="l" defTabSz="914400" rtl="0" eaLnBrk="1" latinLnBrk="0" hangingPunct="1">
              <a:lnSpc>
                <a:spcPct val="90000"/>
              </a:lnSpc>
              <a:spcBef>
                <a:spcPts val="0"/>
              </a:spcBef>
              <a:spcAft>
                <a:spcPts val="0"/>
              </a:spcAft>
              <a:buSzPts val="2800"/>
              <a:buNone/>
              <a:defRPr lang="en-US" sz="3400" b="1" kern="120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sz="2000" b="0" dirty="0"/>
              <a:t>Lindsay Good, Science of Tattoo, Lesson 4</a:t>
            </a:r>
            <a:endParaRPr lang="en-US" b="0" dirty="0"/>
          </a:p>
        </p:txBody>
      </p:sp>
      <p:pic>
        <p:nvPicPr>
          <p:cNvPr id="3" name="Picture 2">
            <a:extLst>
              <a:ext uri="{FF2B5EF4-FFF2-40B4-BE49-F238E27FC236}">
                <a16:creationId xmlns:a16="http://schemas.microsoft.com/office/drawing/2014/main" id="{361FA09B-3EA0-2049-9020-549CA9BFC586}"/>
              </a:ext>
            </a:extLst>
          </p:cNvPr>
          <p:cNvPicPr>
            <a:picLocks noChangeAspect="1"/>
          </p:cNvPicPr>
          <p:nvPr/>
        </p:nvPicPr>
        <p:blipFill rotWithShape="1">
          <a:blip r:embed="rId3">
            <a:extLst>
              <a:ext uri="{28A0092B-C50C-407E-A947-70E740481C1C}">
                <a14:useLocalDpi xmlns:a14="http://schemas.microsoft.com/office/drawing/2010/main" val="0"/>
              </a:ext>
            </a:extLst>
          </a:blip>
          <a:srcRect t="12550" b="38926"/>
          <a:stretch/>
        </p:blipFill>
        <p:spPr>
          <a:xfrm>
            <a:off x="1630945" y="2538239"/>
            <a:ext cx="5824520" cy="3657610"/>
          </a:xfrm>
          <a:prstGeom prst="rect">
            <a:avLst/>
          </a:prstGeom>
        </p:spPr>
      </p:pic>
      <p:pic>
        <p:nvPicPr>
          <p:cNvPr id="7" name="Picture 6">
            <a:extLst>
              <a:ext uri="{FF2B5EF4-FFF2-40B4-BE49-F238E27FC236}">
                <a16:creationId xmlns:a16="http://schemas.microsoft.com/office/drawing/2014/main" id="{9C2FFAF9-9F21-1C41-B757-C4BB4EA81FEA}"/>
              </a:ext>
            </a:extLst>
          </p:cNvPr>
          <p:cNvPicPr>
            <a:picLocks noChangeAspect="1"/>
          </p:cNvPicPr>
          <p:nvPr/>
        </p:nvPicPr>
        <p:blipFill rotWithShape="1">
          <a:blip r:embed="rId4">
            <a:extLst>
              <a:ext uri="{28A0092B-C50C-407E-A947-70E740481C1C}">
                <a14:useLocalDpi xmlns:a14="http://schemas.microsoft.com/office/drawing/2010/main" val="0"/>
              </a:ext>
            </a:extLst>
          </a:blip>
          <a:srcRect t="66788" b="12708"/>
          <a:stretch/>
        </p:blipFill>
        <p:spPr>
          <a:xfrm>
            <a:off x="1599413" y="977453"/>
            <a:ext cx="5882109" cy="1560786"/>
          </a:xfrm>
          <a:prstGeom prst="rect">
            <a:avLst/>
          </a:prstGeom>
        </p:spPr>
      </p:pic>
      <p:sp>
        <p:nvSpPr>
          <p:cNvPr id="8" name="Title 4">
            <a:extLst>
              <a:ext uri="{FF2B5EF4-FFF2-40B4-BE49-F238E27FC236}">
                <a16:creationId xmlns:a16="http://schemas.microsoft.com/office/drawing/2014/main" id="{A54E4955-E563-B048-AC5B-3D32EA670491}"/>
              </a:ext>
            </a:extLst>
          </p:cNvPr>
          <p:cNvSpPr>
            <a:spLocks noGrp="1"/>
          </p:cNvSpPr>
          <p:nvPr>
            <p:ph type="title"/>
          </p:nvPr>
        </p:nvSpPr>
        <p:spPr>
          <a:xfrm>
            <a:off x="1473200" y="31637"/>
            <a:ext cx="7110730" cy="1051560"/>
          </a:xfrm>
        </p:spPr>
        <p:txBody>
          <a:bodyPr>
            <a:normAutofit/>
          </a:bodyPr>
          <a:lstStyle/>
          <a:p>
            <a:r>
              <a:rPr lang="en-US" sz="3600" dirty="0"/>
              <a:t>Examples of UDL in Practice</a:t>
            </a:r>
            <a:endParaRPr lang="en-US" dirty="0"/>
          </a:p>
        </p:txBody>
      </p:sp>
    </p:spTree>
    <p:extLst>
      <p:ext uri="{BB962C8B-B14F-4D97-AF65-F5344CB8AC3E}">
        <p14:creationId xmlns:p14="http://schemas.microsoft.com/office/powerpoint/2010/main" val="1934410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503684" y="322729"/>
            <a:ext cx="8412600" cy="803053"/>
          </a:xfrm>
          <a:prstGeom prst="rect">
            <a:avLst/>
          </a:prstGeom>
          <a:solidFill>
            <a:schemeClr val="bg1"/>
          </a:solidFill>
        </p:spPr>
        <p:txBody>
          <a:bodyPr spcFirstLastPara="1" vert="horz" wrap="square" lIns="91425" tIns="91425" rIns="91425" bIns="91425" rtlCol="0" anchor="t" anchorCtr="0">
            <a:noAutofit/>
          </a:bodyPr>
          <a:lstStyle/>
          <a:p>
            <a:r>
              <a:rPr lang="en" sz="2800" dirty="0"/>
              <a:t>Examples of UDL in Practice:</a:t>
            </a:r>
            <a:br>
              <a:rPr lang="en" sz="2800" dirty="0"/>
            </a:br>
            <a:r>
              <a:rPr lang="en" sz="2800" dirty="0"/>
              <a:t>Principle Reflection Prompts</a:t>
            </a:r>
            <a:endParaRPr sz="2800" b="0" dirty="0"/>
          </a:p>
        </p:txBody>
      </p:sp>
      <p:graphicFrame>
        <p:nvGraphicFramePr>
          <p:cNvPr id="4" name="Table 3">
            <a:extLst>
              <a:ext uri="{FF2B5EF4-FFF2-40B4-BE49-F238E27FC236}">
                <a16:creationId xmlns:a16="http://schemas.microsoft.com/office/drawing/2014/main" id="{453E35BF-3E48-2843-9697-CF263F26F31F}"/>
              </a:ext>
            </a:extLst>
          </p:cNvPr>
          <p:cNvGraphicFramePr>
            <a:graphicFrameLocks noGrp="1"/>
          </p:cNvGraphicFramePr>
          <p:nvPr>
            <p:extLst>
              <p:ext uri="{D42A27DB-BD31-4B8C-83A1-F6EECF244321}">
                <p14:modId xmlns:p14="http://schemas.microsoft.com/office/powerpoint/2010/main" val="4284267034"/>
              </p:ext>
            </p:extLst>
          </p:nvPr>
        </p:nvGraphicFramePr>
        <p:xfrm>
          <a:off x="1289222" y="1526857"/>
          <a:ext cx="6841524" cy="3007044"/>
        </p:xfrm>
        <a:graphic>
          <a:graphicData uri="http://schemas.openxmlformats.org/drawingml/2006/table">
            <a:tbl>
              <a:tblPr firstRow="1" bandRow="1">
                <a:tableStyleId>{5C22544A-7EE6-4342-B048-85BDC9FD1C3A}</a:tableStyleId>
              </a:tblPr>
              <a:tblGrid>
                <a:gridCol w="2671892">
                  <a:extLst>
                    <a:ext uri="{9D8B030D-6E8A-4147-A177-3AD203B41FA5}">
                      <a16:colId xmlns:a16="http://schemas.microsoft.com/office/drawing/2014/main" val="2869320986"/>
                    </a:ext>
                  </a:extLst>
                </a:gridCol>
                <a:gridCol w="4169632">
                  <a:extLst>
                    <a:ext uri="{9D8B030D-6E8A-4147-A177-3AD203B41FA5}">
                      <a16:colId xmlns:a16="http://schemas.microsoft.com/office/drawing/2014/main" val="3313159490"/>
                    </a:ext>
                  </a:extLst>
                </a:gridCol>
              </a:tblGrid>
              <a:tr h="368437">
                <a:tc>
                  <a:txBody>
                    <a:bodyPr/>
                    <a:lstStyle/>
                    <a:p>
                      <a:pPr algn="ctr"/>
                      <a:r>
                        <a:rPr lang="en-US" sz="2400" b="1" dirty="0">
                          <a:solidFill>
                            <a:sysClr val="windowText" lastClr="000000"/>
                          </a:solidFill>
                        </a:rPr>
                        <a:t>Principle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sz="2400" b="1" dirty="0">
                          <a:solidFill>
                            <a:sysClr val="windowText" lastClr="000000"/>
                          </a:solidFill>
                        </a:rPr>
                        <a:t>Reflection Prompt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6541547"/>
                  </a:ext>
                </a:extLst>
              </a:tr>
              <a:tr h="736875">
                <a:tc>
                  <a:txBody>
                    <a:bodyPr/>
                    <a:lstStyle/>
                    <a:p>
                      <a:pPr algn="ctr"/>
                      <a:r>
                        <a:rPr lang="en-US" sz="2000" b="1" dirty="0"/>
                        <a:t>Engagement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DFFB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ysClr val="windowText" lastClr="000000"/>
                          </a:solidFill>
                        </a:rPr>
                        <a:t>What opportunities will I provide to stimulate interest and motivation for learning?</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DFFBE"/>
                    </a:solidFill>
                  </a:tcPr>
                </a:tc>
                <a:extLst>
                  <a:ext uri="{0D108BD9-81ED-4DB2-BD59-A6C34878D82A}">
                    <a16:rowId xmlns:a16="http://schemas.microsoft.com/office/drawing/2014/main" val="3658115129"/>
                  </a:ext>
                </a:extLst>
              </a:tr>
              <a:tr h="736875">
                <a:tc>
                  <a:txBody>
                    <a:bodyPr/>
                    <a:lstStyle/>
                    <a:p>
                      <a:pPr algn="ctr"/>
                      <a:r>
                        <a:rPr lang="en-US" sz="2000" b="1" dirty="0"/>
                        <a:t>Representation</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09E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ysClr val="windowText" lastClr="000000"/>
                          </a:solidFill>
                        </a:rPr>
                        <a:t>What opportunities will I provide for students to receive information in different ways?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09EFF"/>
                    </a:solidFill>
                  </a:tcPr>
                </a:tc>
                <a:extLst>
                  <a:ext uri="{0D108BD9-81ED-4DB2-BD59-A6C34878D82A}">
                    <a16:rowId xmlns:a16="http://schemas.microsoft.com/office/drawing/2014/main" val="124806098"/>
                  </a:ext>
                </a:extLst>
              </a:tr>
              <a:tr h="721044">
                <a:tc>
                  <a:txBody>
                    <a:bodyPr/>
                    <a:lstStyle/>
                    <a:p>
                      <a:pPr algn="ctr"/>
                      <a:r>
                        <a:rPr lang="en-US" sz="2000" b="1" dirty="0"/>
                        <a:t>Action &amp; Expression</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1C8FF"/>
                    </a:solidFill>
                  </a:tcPr>
                </a:tc>
                <a:tc>
                  <a:txBody>
                    <a:bodyPr/>
                    <a:lstStyle/>
                    <a:p>
                      <a:r>
                        <a:rPr lang="en-US" b="0" i="1" dirty="0">
                          <a:solidFill>
                            <a:sysClr val="windowText" lastClr="000000"/>
                          </a:solidFill>
                        </a:rPr>
                        <a:t>What opportunities will I provide for students to express what they know?</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1C8FF"/>
                    </a:solidFill>
                  </a:tcPr>
                </a:tc>
                <a:extLst>
                  <a:ext uri="{0D108BD9-81ED-4DB2-BD59-A6C34878D82A}">
                    <a16:rowId xmlns:a16="http://schemas.microsoft.com/office/drawing/2014/main" val="2143309390"/>
                  </a:ext>
                </a:extLst>
              </a:tr>
            </a:tbl>
          </a:graphicData>
        </a:graphic>
      </p:graphicFrame>
    </p:spTree>
    <p:extLst>
      <p:ext uri="{BB962C8B-B14F-4D97-AF65-F5344CB8AC3E}">
        <p14:creationId xmlns:p14="http://schemas.microsoft.com/office/powerpoint/2010/main" val="1820510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Application of UDL</a:t>
            </a:r>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57</a:t>
            </a:fld>
            <a:endParaRPr lang="en-US" dirty="0"/>
          </a:p>
        </p:txBody>
      </p:sp>
    </p:spTree>
    <p:extLst>
      <p:ext uri="{BB962C8B-B14F-4D97-AF65-F5344CB8AC3E}">
        <p14:creationId xmlns:p14="http://schemas.microsoft.com/office/powerpoint/2010/main" val="2818374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23"/>
          <p:cNvSpPr txBox="1">
            <a:spLocks noGrp="1"/>
          </p:cNvSpPr>
          <p:nvPr>
            <p:ph type="body" idx="1"/>
          </p:nvPr>
        </p:nvSpPr>
        <p:spPr>
          <a:xfrm>
            <a:off x="311700" y="1155662"/>
            <a:ext cx="8520600" cy="4865127"/>
          </a:xfrm>
          <a:prstGeom prst="rect">
            <a:avLst/>
          </a:prstGeom>
        </p:spPr>
        <p:txBody>
          <a:bodyPr spcFirstLastPara="1" vert="horz" wrap="square" lIns="91425" tIns="91425" rIns="91425" bIns="91425" rtlCol="0" anchor="t" anchorCtr="0">
            <a:noAutofit/>
          </a:bodyPr>
          <a:lstStyle/>
          <a:p>
            <a:pPr marL="0" indent="0">
              <a:spcBef>
                <a:spcPts val="400"/>
              </a:spcBef>
              <a:buClr>
                <a:schemeClr val="dk1"/>
              </a:buClr>
              <a:buSzPts val="1100"/>
              <a:buNone/>
            </a:pPr>
            <a:r>
              <a:rPr lang="en" sz="2000" dirty="0">
                <a:solidFill>
                  <a:srgbClr val="292929"/>
                </a:solidFill>
              </a:rPr>
              <a:t>The UDL Guidelines are </a:t>
            </a:r>
            <a:r>
              <a:rPr lang="en" sz="2000" u="sng" dirty="0">
                <a:solidFill>
                  <a:srgbClr val="292929"/>
                </a:solidFill>
              </a:rPr>
              <a:t>not meant to be a prescription.</a:t>
            </a:r>
            <a:endParaRPr lang="en" sz="2000" dirty="0">
              <a:solidFill>
                <a:srgbClr val="292929"/>
              </a:solidFill>
            </a:endParaRPr>
          </a:p>
          <a:p>
            <a:pPr marL="0" indent="0">
              <a:spcBef>
                <a:spcPts val="400"/>
              </a:spcBef>
              <a:buClr>
                <a:schemeClr val="dk1"/>
              </a:buClr>
              <a:buSzPts val="1100"/>
              <a:buNone/>
            </a:pPr>
            <a:endParaRPr lang="en" sz="2000" dirty="0">
              <a:solidFill>
                <a:srgbClr val="292929"/>
              </a:solidFill>
            </a:endParaRPr>
          </a:p>
          <a:p>
            <a:pPr marL="0" indent="0">
              <a:spcBef>
                <a:spcPts val="400"/>
              </a:spcBef>
              <a:buClr>
                <a:schemeClr val="dk1"/>
              </a:buClr>
              <a:buSzPts val="1100"/>
              <a:buNone/>
            </a:pPr>
            <a:r>
              <a:rPr lang="en" sz="2000" u="sng" dirty="0">
                <a:solidFill>
                  <a:srgbClr val="292929"/>
                </a:solidFill>
              </a:rPr>
              <a:t>They can be mixed and matched </a:t>
            </a:r>
            <a:r>
              <a:rPr lang="en" sz="2000" dirty="0">
                <a:solidFill>
                  <a:srgbClr val="292929"/>
                </a:solidFill>
              </a:rPr>
              <a:t>according to your specific learning goals and community. </a:t>
            </a:r>
          </a:p>
          <a:p>
            <a:pPr marL="0" indent="0">
              <a:spcBef>
                <a:spcPts val="400"/>
              </a:spcBef>
              <a:buClr>
                <a:schemeClr val="dk1"/>
              </a:buClr>
              <a:buSzPts val="1100"/>
              <a:buNone/>
            </a:pPr>
            <a:endParaRPr sz="2000" dirty="0">
              <a:solidFill>
                <a:srgbClr val="292929"/>
              </a:solidFill>
            </a:endParaRPr>
          </a:p>
          <a:p>
            <a:pPr marL="0" indent="0">
              <a:buClr>
                <a:schemeClr val="dk1"/>
              </a:buClr>
              <a:buSzPts val="1100"/>
              <a:buNone/>
            </a:pPr>
            <a:r>
              <a:rPr lang="en" sz="2000" dirty="0">
                <a:solidFill>
                  <a:srgbClr val="292929"/>
                </a:solidFill>
              </a:rPr>
              <a:t>In many cases, </a:t>
            </a:r>
            <a:r>
              <a:rPr lang="en" sz="2000" i="1" dirty="0">
                <a:solidFill>
                  <a:srgbClr val="292929"/>
                </a:solidFill>
              </a:rPr>
              <a:t>educators find that they are already incorporating some aspects of these guidelines into their practice</a:t>
            </a:r>
            <a:r>
              <a:rPr lang="en" sz="2000" dirty="0">
                <a:solidFill>
                  <a:srgbClr val="292929"/>
                </a:solidFill>
              </a:rPr>
              <a:t>; </a:t>
            </a:r>
            <a:r>
              <a:rPr lang="en" sz="2000" u="sng" dirty="0">
                <a:solidFill>
                  <a:srgbClr val="292929"/>
                </a:solidFill>
              </a:rPr>
              <a:t>however</a:t>
            </a:r>
            <a:r>
              <a:rPr lang="en" sz="2000" dirty="0">
                <a:solidFill>
                  <a:srgbClr val="292929"/>
                </a:solidFill>
              </a:rPr>
              <a:t>, barriers to the learning goal may still be present. </a:t>
            </a:r>
          </a:p>
          <a:p>
            <a:pPr marL="0" indent="0">
              <a:buClr>
                <a:schemeClr val="dk1"/>
              </a:buClr>
              <a:buSzPts val="1100"/>
              <a:buNone/>
            </a:pPr>
            <a:endParaRPr lang="en" sz="2000" dirty="0">
              <a:solidFill>
                <a:srgbClr val="292929"/>
              </a:solidFill>
            </a:endParaRPr>
          </a:p>
          <a:p>
            <a:pPr marL="0" indent="0">
              <a:buClr>
                <a:schemeClr val="dk1"/>
              </a:buClr>
              <a:buSzPts val="1100"/>
              <a:buNone/>
            </a:pPr>
            <a:r>
              <a:rPr lang="en" sz="2000" dirty="0">
                <a:solidFill>
                  <a:srgbClr val="292929"/>
                </a:solidFill>
              </a:rPr>
              <a:t>We </a:t>
            </a:r>
            <a:r>
              <a:rPr lang="en" sz="2000" i="1" u="sng" dirty="0">
                <a:solidFill>
                  <a:srgbClr val="292929"/>
                </a:solidFill>
              </a:rPr>
              <a:t>see the guidelines as a tool to support the development of a shared language</a:t>
            </a:r>
            <a:r>
              <a:rPr lang="en" sz="2000" i="1" dirty="0">
                <a:solidFill>
                  <a:srgbClr val="292929"/>
                </a:solidFill>
              </a:rPr>
              <a:t> </a:t>
            </a:r>
            <a:r>
              <a:rPr lang="en" sz="2000" dirty="0">
                <a:solidFill>
                  <a:srgbClr val="292929"/>
                </a:solidFill>
              </a:rPr>
              <a:t>in the design of </a:t>
            </a:r>
            <a:r>
              <a:rPr lang="en" sz="2000" i="1" dirty="0">
                <a:solidFill>
                  <a:srgbClr val="292929"/>
                </a:solidFill>
              </a:rPr>
              <a:t>goals</a:t>
            </a:r>
            <a:r>
              <a:rPr lang="en" sz="2000" dirty="0">
                <a:solidFill>
                  <a:srgbClr val="292929"/>
                </a:solidFill>
              </a:rPr>
              <a:t>, </a:t>
            </a:r>
            <a:r>
              <a:rPr lang="en" sz="2000" i="1" dirty="0">
                <a:solidFill>
                  <a:srgbClr val="292929"/>
                </a:solidFill>
              </a:rPr>
              <a:t>assessments</a:t>
            </a:r>
            <a:r>
              <a:rPr lang="en" sz="2000" dirty="0">
                <a:solidFill>
                  <a:srgbClr val="292929"/>
                </a:solidFill>
              </a:rPr>
              <a:t>, </a:t>
            </a:r>
            <a:r>
              <a:rPr lang="en" sz="2000" i="1" dirty="0">
                <a:solidFill>
                  <a:srgbClr val="292929"/>
                </a:solidFill>
              </a:rPr>
              <a:t>methods</a:t>
            </a:r>
            <a:r>
              <a:rPr lang="en" sz="2000" dirty="0">
                <a:solidFill>
                  <a:srgbClr val="292929"/>
                </a:solidFill>
              </a:rPr>
              <a:t>, and </a:t>
            </a:r>
            <a:r>
              <a:rPr lang="en" sz="2000" i="1" dirty="0">
                <a:solidFill>
                  <a:srgbClr val="292929"/>
                </a:solidFill>
              </a:rPr>
              <a:t>materials</a:t>
            </a:r>
            <a:r>
              <a:rPr lang="en" sz="2000" dirty="0">
                <a:solidFill>
                  <a:srgbClr val="292929"/>
                </a:solidFill>
              </a:rPr>
              <a:t> that lead to </a:t>
            </a:r>
            <a:r>
              <a:rPr lang="en" sz="2000" i="1" dirty="0">
                <a:solidFill>
                  <a:srgbClr val="292929"/>
                </a:solidFill>
              </a:rPr>
              <a:t>accessible</a:t>
            </a:r>
            <a:r>
              <a:rPr lang="en" sz="2000" dirty="0">
                <a:solidFill>
                  <a:srgbClr val="292929"/>
                </a:solidFill>
              </a:rPr>
              <a:t>, </a:t>
            </a:r>
            <a:r>
              <a:rPr lang="en" sz="2000" i="1" dirty="0">
                <a:solidFill>
                  <a:srgbClr val="292929"/>
                </a:solidFill>
              </a:rPr>
              <a:t>meaningful</a:t>
            </a:r>
            <a:r>
              <a:rPr lang="en" sz="2000" dirty="0">
                <a:solidFill>
                  <a:srgbClr val="292929"/>
                </a:solidFill>
              </a:rPr>
              <a:t>, and </a:t>
            </a:r>
            <a:r>
              <a:rPr lang="en" sz="2000" i="1" dirty="0">
                <a:solidFill>
                  <a:srgbClr val="292929"/>
                </a:solidFill>
              </a:rPr>
              <a:t>challenging</a:t>
            </a:r>
            <a:r>
              <a:rPr lang="en" sz="2000" dirty="0">
                <a:solidFill>
                  <a:srgbClr val="292929"/>
                </a:solidFill>
              </a:rPr>
              <a:t> learning experiences for all.</a:t>
            </a:r>
            <a:endParaRPr sz="2000" dirty="0">
              <a:solidFill>
                <a:srgbClr val="292929"/>
              </a:solidFill>
            </a:endParaRPr>
          </a:p>
          <a:p>
            <a:pPr marL="0" indent="0">
              <a:lnSpc>
                <a:spcPct val="100000"/>
              </a:lnSpc>
              <a:spcAft>
                <a:spcPts val="1600"/>
              </a:spcAft>
              <a:buNone/>
            </a:pPr>
            <a:endParaRPr lang="en-US" sz="1050" dirty="0">
              <a:solidFill>
                <a:schemeClr val="dk1"/>
              </a:solidFill>
            </a:endParaRPr>
          </a:p>
          <a:p>
            <a:pPr marL="0" indent="0">
              <a:lnSpc>
                <a:spcPct val="100000"/>
              </a:lnSpc>
              <a:spcAft>
                <a:spcPts val="1600"/>
              </a:spcAft>
              <a:buNone/>
            </a:pPr>
            <a:endParaRPr lang="en-US" sz="1050" dirty="0">
              <a:solidFill>
                <a:schemeClr val="dk1"/>
              </a:solidFill>
            </a:endParaRPr>
          </a:p>
          <a:p>
            <a:pPr marL="0" indent="0">
              <a:lnSpc>
                <a:spcPct val="100000"/>
              </a:lnSpc>
              <a:spcAft>
                <a:spcPts val="1600"/>
              </a:spcAft>
              <a:buNone/>
            </a:pPr>
            <a:r>
              <a:rPr lang="en-US" sz="1100" i="1" dirty="0">
                <a:highlight>
                  <a:srgbClr val="FFFFFF"/>
                </a:highlight>
              </a:rPr>
              <a:t>SOURCE - Teaching Every Student in the Digital Age. David H. Rose, Anne Meyer, Nicole </a:t>
            </a:r>
            <a:r>
              <a:rPr lang="en-US" sz="1100" i="1" dirty="0" err="1">
                <a:highlight>
                  <a:srgbClr val="FFFFFF"/>
                </a:highlight>
              </a:rPr>
              <a:t>Strangman</a:t>
            </a:r>
            <a:r>
              <a:rPr lang="en-US" sz="1100" i="1" dirty="0">
                <a:highlight>
                  <a:srgbClr val="FFFFFF"/>
                </a:highlight>
              </a:rPr>
              <a:t> and Gabrielle </a:t>
            </a:r>
            <a:r>
              <a:rPr lang="en-US" sz="1100" i="1" dirty="0" err="1">
                <a:highlight>
                  <a:srgbClr val="FFFFFF"/>
                </a:highlight>
              </a:rPr>
              <a:t>Rappolt</a:t>
            </a:r>
            <a:endParaRPr lang="en-US" sz="1100" i="1" dirty="0">
              <a:highlight>
                <a:srgbClr val="FFFFFF"/>
              </a:highlight>
            </a:endParaRPr>
          </a:p>
          <a:p>
            <a:pPr marL="0" indent="0">
              <a:lnSpc>
                <a:spcPct val="100000"/>
              </a:lnSpc>
              <a:spcAft>
                <a:spcPts val="1600"/>
              </a:spcAft>
              <a:buNone/>
            </a:pPr>
            <a:endParaRPr lang="en-US" sz="900" dirty="0">
              <a:solidFill>
                <a:schemeClr val="dk1"/>
              </a:solidFill>
            </a:endParaRPr>
          </a:p>
          <a:p>
            <a:pPr marL="0" indent="0">
              <a:lnSpc>
                <a:spcPct val="100000"/>
              </a:lnSpc>
              <a:spcAft>
                <a:spcPts val="1600"/>
              </a:spcAft>
              <a:buNone/>
            </a:pPr>
            <a:endParaRPr lang="en-US" sz="1050" dirty="0">
              <a:solidFill>
                <a:schemeClr val="dk1"/>
              </a:solidFill>
            </a:endParaRPr>
          </a:p>
          <a:p>
            <a:pPr marL="0" indent="0">
              <a:lnSpc>
                <a:spcPct val="100000"/>
              </a:lnSpc>
              <a:spcAft>
                <a:spcPts val="1600"/>
              </a:spcAft>
              <a:buNone/>
            </a:pPr>
            <a:endParaRPr lang="en-US" sz="1050" dirty="0">
              <a:solidFill>
                <a:schemeClr val="dk1"/>
              </a:solidFill>
            </a:endParaRPr>
          </a:p>
        </p:txBody>
      </p:sp>
      <p:sp>
        <p:nvSpPr>
          <p:cNvPr id="3" name="Title 2">
            <a:extLst>
              <a:ext uri="{FF2B5EF4-FFF2-40B4-BE49-F238E27FC236}">
                <a16:creationId xmlns:a16="http://schemas.microsoft.com/office/drawing/2014/main" id="{007CD910-F510-3442-A5A2-304657F2E4F1}"/>
              </a:ext>
            </a:extLst>
          </p:cNvPr>
          <p:cNvSpPr>
            <a:spLocks noGrp="1"/>
          </p:cNvSpPr>
          <p:nvPr>
            <p:ph type="title"/>
          </p:nvPr>
        </p:nvSpPr>
        <p:spPr/>
        <p:txBody>
          <a:bodyPr/>
          <a:lstStyle/>
          <a:p>
            <a:r>
              <a:rPr lang="en-US" dirty="0"/>
              <a:t>Application of UDL</a:t>
            </a:r>
          </a:p>
        </p:txBody>
      </p:sp>
    </p:spTree>
    <p:extLst>
      <p:ext uri="{BB962C8B-B14F-4D97-AF65-F5344CB8AC3E}">
        <p14:creationId xmlns:p14="http://schemas.microsoft.com/office/powerpoint/2010/main" val="3421880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Google Shape;133;p24"/>
          <p:cNvSpPr txBox="1">
            <a:spLocks noGrp="1"/>
          </p:cNvSpPr>
          <p:nvPr>
            <p:ph type="body" idx="1"/>
          </p:nvPr>
        </p:nvSpPr>
        <p:spPr>
          <a:xfrm>
            <a:off x="311700" y="1258645"/>
            <a:ext cx="8520600" cy="4005905"/>
          </a:xfrm>
          <a:prstGeom prst="rect">
            <a:avLst/>
          </a:prstGeom>
        </p:spPr>
        <p:txBody>
          <a:bodyPr spcFirstLastPara="1" vert="horz" wrap="square" lIns="91425" tIns="91425" rIns="91425" bIns="91425" rtlCol="0" anchor="t" anchorCtr="0">
            <a:noAutofit/>
          </a:bodyPr>
          <a:lstStyle/>
          <a:p>
            <a:pPr marL="0" indent="0">
              <a:lnSpc>
                <a:spcPct val="125000"/>
              </a:lnSpc>
              <a:buNone/>
            </a:pPr>
            <a:r>
              <a:rPr lang="en" sz="2000" b="1" dirty="0">
                <a:solidFill>
                  <a:srgbClr val="393939"/>
                </a:solidFill>
              </a:rPr>
              <a:t>Assessing Progress</a:t>
            </a:r>
            <a:endParaRPr sz="2000" b="1" dirty="0">
              <a:solidFill>
                <a:srgbClr val="393939"/>
              </a:solidFill>
            </a:endParaRPr>
          </a:p>
          <a:p>
            <a:pPr marL="0" indent="0">
              <a:lnSpc>
                <a:spcPct val="145000"/>
              </a:lnSpc>
              <a:buNone/>
            </a:pPr>
            <a:r>
              <a:rPr lang="en" sz="2000" dirty="0">
                <a:solidFill>
                  <a:schemeClr val="dk1"/>
                </a:solidFill>
              </a:rPr>
              <a:t>Good pedagogy also includes effective and </a:t>
            </a:r>
            <a:r>
              <a:rPr lang="en" sz="2000" u="sng" dirty="0">
                <a:solidFill>
                  <a:schemeClr val="dk1"/>
                </a:solidFill>
              </a:rPr>
              <a:t>ongoing assessment</a:t>
            </a:r>
            <a:r>
              <a:rPr lang="en" sz="2000" dirty="0">
                <a:solidFill>
                  <a:schemeClr val="dk1"/>
                </a:solidFill>
              </a:rPr>
              <a:t>, not only to </a:t>
            </a:r>
            <a:r>
              <a:rPr lang="en" sz="2000" u="sng" dirty="0">
                <a:solidFill>
                  <a:schemeClr val="dk1"/>
                </a:solidFill>
              </a:rPr>
              <a:t>measure a student's progress</a:t>
            </a:r>
            <a:r>
              <a:rPr lang="en" sz="2000" dirty="0">
                <a:solidFill>
                  <a:schemeClr val="dk1"/>
                </a:solidFill>
              </a:rPr>
              <a:t>, but also to </a:t>
            </a:r>
            <a:r>
              <a:rPr lang="en" sz="2000" u="sng" dirty="0">
                <a:solidFill>
                  <a:schemeClr val="dk1"/>
                </a:solidFill>
              </a:rPr>
              <a:t>adjust instruction</a:t>
            </a:r>
            <a:r>
              <a:rPr lang="en" sz="2000" dirty="0">
                <a:solidFill>
                  <a:schemeClr val="dk1"/>
                </a:solidFill>
              </a:rPr>
              <a:t> and to </a:t>
            </a:r>
            <a:r>
              <a:rPr lang="en" sz="2000" u="sng" dirty="0">
                <a:solidFill>
                  <a:schemeClr val="dk1"/>
                </a:solidFill>
              </a:rPr>
              <a:t>evaluate the effectiveness of instructional methods and materials</a:t>
            </a:r>
            <a:r>
              <a:rPr lang="en" sz="2000" dirty="0">
                <a:solidFill>
                  <a:schemeClr val="dk1"/>
                </a:solidFill>
              </a:rPr>
              <a:t>. </a:t>
            </a:r>
          </a:p>
          <a:p>
            <a:pPr marL="0" indent="0">
              <a:lnSpc>
                <a:spcPct val="145000"/>
              </a:lnSpc>
              <a:buNone/>
            </a:pPr>
            <a:endParaRPr lang="en" sz="2000" dirty="0">
              <a:solidFill>
                <a:schemeClr val="dk1"/>
              </a:solidFill>
            </a:endParaRPr>
          </a:p>
          <a:p>
            <a:pPr marL="0" indent="0">
              <a:lnSpc>
                <a:spcPct val="145000"/>
              </a:lnSpc>
              <a:buNone/>
            </a:pPr>
            <a:r>
              <a:rPr lang="en" sz="2000" dirty="0">
                <a:solidFill>
                  <a:schemeClr val="dk1"/>
                </a:solidFill>
              </a:rPr>
              <a:t>Ongoing assessment enables teachers to ensure that the goals they have set and the methods and materials they are using continue to support students' progress. </a:t>
            </a:r>
            <a:endParaRPr sz="2000" dirty="0">
              <a:solidFill>
                <a:schemeClr val="dk1"/>
              </a:solidFill>
            </a:endParaRPr>
          </a:p>
        </p:txBody>
      </p:sp>
      <p:sp>
        <p:nvSpPr>
          <p:cNvPr id="3" name="Title 2">
            <a:extLst>
              <a:ext uri="{FF2B5EF4-FFF2-40B4-BE49-F238E27FC236}">
                <a16:creationId xmlns:a16="http://schemas.microsoft.com/office/drawing/2014/main" id="{AF8046C6-DB74-0D4D-9BF9-FD15FF44F863}"/>
              </a:ext>
            </a:extLst>
          </p:cNvPr>
          <p:cNvSpPr>
            <a:spLocks noGrp="1"/>
          </p:cNvSpPr>
          <p:nvPr>
            <p:ph type="title"/>
          </p:nvPr>
        </p:nvSpPr>
        <p:spPr/>
        <p:txBody>
          <a:bodyPr/>
          <a:lstStyle/>
          <a:p>
            <a:pPr algn="ctr"/>
            <a:r>
              <a:rPr lang="en-US" dirty="0"/>
              <a:t>Application of UDL</a:t>
            </a:r>
          </a:p>
        </p:txBody>
      </p:sp>
    </p:spTree>
    <p:extLst>
      <p:ext uri="{BB962C8B-B14F-4D97-AF65-F5344CB8AC3E}">
        <p14:creationId xmlns:p14="http://schemas.microsoft.com/office/powerpoint/2010/main" val="2951103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Context Setting</a:t>
            </a:r>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6</a:t>
            </a:fld>
            <a:endParaRPr lang="en-US" dirty="0"/>
          </a:p>
        </p:txBody>
      </p:sp>
    </p:spTree>
    <p:extLst>
      <p:ext uri="{BB962C8B-B14F-4D97-AF65-F5344CB8AC3E}">
        <p14:creationId xmlns:p14="http://schemas.microsoft.com/office/powerpoint/2010/main" val="12642735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UDL as an Area of Professional Focus</a:t>
            </a:r>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60</a:t>
            </a:fld>
            <a:endParaRPr lang="en-US" dirty="0"/>
          </a:p>
        </p:txBody>
      </p:sp>
    </p:spTree>
    <p:extLst>
      <p:ext uri="{BB962C8B-B14F-4D97-AF65-F5344CB8AC3E}">
        <p14:creationId xmlns:p14="http://schemas.microsoft.com/office/powerpoint/2010/main" val="2748526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a:xfrm>
            <a:off x="898769" y="293356"/>
            <a:ext cx="7110730" cy="1051560"/>
          </a:xfrm>
        </p:spPr>
        <p:txBody>
          <a:bodyPr/>
          <a:lstStyle/>
          <a:p>
            <a:pPr algn="ctr"/>
            <a:r>
              <a:rPr lang="en-US" dirty="0"/>
              <a:t>UDL is YouthBuild</a:t>
            </a:r>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61</a:t>
            </a:fld>
            <a:endParaRPr lang="en-US"/>
          </a:p>
        </p:txBody>
      </p:sp>
      <p:pic>
        <p:nvPicPr>
          <p:cNvPr id="1026" name="Picture 2" descr="Image result for on ramp">
            <a:extLst>
              <a:ext uri="{FF2B5EF4-FFF2-40B4-BE49-F238E27FC236}">
                <a16:creationId xmlns:a16="http://schemas.microsoft.com/office/drawing/2014/main" id="{C91D70A1-1000-9546-AA08-376A26993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02" r="-3012" b="5786"/>
          <a:stretch/>
        </p:blipFill>
        <p:spPr bwMode="auto">
          <a:xfrm>
            <a:off x="-87436" y="1470192"/>
            <a:ext cx="9524514" cy="53878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FC21C3B-A041-6840-8BA2-FD2217A928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26" b="99496" l="35702" r="88988">
                        <a14:foregroundMark x1="37300" y1="37028" x2="38544" y2="30730"/>
                        <a14:foregroundMark x1="35702" y1="56927" x2="36057" y2="51889"/>
                        <a14:foregroundMark x1="43339" y1="15365" x2="43339" y2="15365"/>
                        <a14:foregroundMark x1="58792" y1="8312" x2="58792" y2="8312"/>
                        <a14:foregroundMark x1="51865" y1="8312" x2="51865" y2="8312"/>
                        <a14:foregroundMark x1="59147" y1="4282" x2="59147" y2="4282"/>
                        <a14:foregroundMark x1="71936" y1="7305" x2="71936" y2="7305"/>
                        <a14:foregroundMark x1="76021" y1="8312" x2="76021" y2="8312"/>
                        <a14:foregroundMark x1="80284" y1="14106" x2="80284" y2="14106"/>
                        <a14:foregroundMark x1="87744" y1="37028" x2="87744" y2="37028"/>
                        <a14:foregroundMark x1="80639" y1="95970" x2="80639" y2="95970"/>
                        <a14:foregroundMark x1="88988" y1="99496" x2="88988" y2="99496"/>
                      </a14:backgroundRemoval>
                    </a14:imgEffect>
                  </a14:imgLayer>
                </a14:imgProps>
              </a:ext>
            </a:extLst>
          </a:blip>
          <a:srcRect l="32145" r="7147"/>
          <a:stretch/>
        </p:blipFill>
        <p:spPr>
          <a:xfrm>
            <a:off x="3197867" y="2578473"/>
            <a:ext cx="2512533" cy="2912814"/>
          </a:xfrm>
          <a:prstGeom prst="rect">
            <a:avLst/>
          </a:prstGeom>
        </p:spPr>
      </p:pic>
    </p:spTree>
    <p:extLst>
      <p:ext uri="{BB962C8B-B14F-4D97-AF65-F5344CB8AC3E}">
        <p14:creationId xmlns:p14="http://schemas.microsoft.com/office/powerpoint/2010/main" val="3938772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a:xfrm>
            <a:off x="898769" y="353402"/>
            <a:ext cx="7110730" cy="1051560"/>
          </a:xfrm>
        </p:spPr>
        <p:txBody>
          <a:bodyPr/>
          <a:lstStyle/>
          <a:p>
            <a:pPr algn="ctr"/>
            <a:r>
              <a:rPr lang="en-US" dirty="0"/>
              <a:t>UDL as an Area of Professional Focus for Your Staff</a:t>
            </a:r>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p:txBody>
          <a:bodyPr/>
          <a:lstStyle/>
          <a:p>
            <a:r>
              <a:rPr lang="en-US" dirty="0"/>
              <a:t>Some suggestions include:</a:t>
            </a:r>
          </a:p>
          <a:p>
            <a:pPr lvl="1"/>
            <a:r>
              <a:rPr lang="en-US" dirty="0">
                <a:solidFill>
                  <a:schemeClr val="tx1"/>
                </a:solidFill>
              </a:rPr>
              <a:t>Identifying a specific UDL principle/domain for focus during professional development time.</a:t>
            </a:r>
          </a:p>
          <a:p>
            <a:pPr lvl="1"/>
            <a:endParaRPr lang="en-US" dirty="0">
              <a:solidFill>
                <a:schemeClr val="tx1"/>
              </a:solidFill>
            </a:endParaRPr>
          </a:p>
          <a:p>
            <a:pPr lvl="1"/>
            <a:r>
              <a:rPr lang="en-US" dirty="0">
                <a:solidFill>
                  <a:schemeClr val="tx1"/>
                </a:solidFill>
              </a:rPr>
              <a:t>Creating site/program specific definitions and language tied to each principle/domain/check point.</a:t>
            </a:r>
          </a:p>
          <a:p>
            <a:pPr lvl="1"/>
            <a:endParaRPr lang="en-US" dirty="0">
              <a:solidFill>
                <a:schemeClr val="tx1"/>
              </a:solidFill>
            </a:endParaRPr>
          </a:p>
          <a:p>
            <a:pPr lvl="1"/>
            <a:r>
              <a:rPr lang="en-US" dirty="0">
                <a:solidFill>
                  <a:schemeClr val="tx1"/>
                </a:solidFill>
              </a:rPr>
              <a:t>Running a site/program inventory based on the 9 UDL domains. </a:t>
            </a:r>
          </a:p>
          <a:p>
            <a:pPr lvl="1"/>
            <a:endParaRPr lang="en-US" dirty="0">
              <a:solidFill>
                <a:schemeClr val="tx1"/>
              </a:solidFill>
            </a:endParaRPr>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62</a:t>
            </a:fld>
            <a:endParaRPr lang="en-US"/>
          </a:p>
        </p:txBody>
      </p:sp>
    </p:spTree>
    <p:extLst>
      <p:ext uri="{BB962C8B-B14F-4D97-AF65-F5344CB8AC3E}">
        <p14:creationId xmlns:p14="http://schemas.microsoft.com/office/powerpoint/2010/main" val="1123638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Education Toolkit</a:t>
            </a:r>
            <a:br>
              <a:rPr lang="en-US" dirty="0"/>
            </a:br>
            <a:r>
              <a:rPr lang="en-US" dirty="0"/>
              <a:t>&amp; UDL Video Series</a:t>
            </a:r>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63</a:t>
            </a:fld>
            <a:endParaRPr lang="en-US" dirty="0"/>
          </a:p>
        </p:txBody>
      </p:sp>
    </p:spTree>
    <p:extLst>
      <p:ext uri="{BB962C8B-B14F-4D97-AF65-F5344CB8AC3E}">
        <p14:creationId xmlns:p14="http://schemas.microsoft.com/office/powerpoint/2010/main" val="22964643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a:xfrm>
            <a:off x="910492" y="329956"/>
            <a:ext cx="7110730" cy="1051560"/>
          </a:xfrm>
        </p:spPr>
        <p:txBody>
          <a:bodyPr/>
          <a:lstStyle/>
          <a:p>
            <a:pPr algn="ctr"/>
            <a:r>
              <a:rPr lang="en-US" dirty="0"/>
              <a:t>Education Toolkit &amp; UDL Video Series</a:t>
            </a:r>
          </a:p>
        </p:txBody>
      </p:sp>
      <p:sp>
        <p:nvSpPr>
          <p:cNvPr id="6" name="Content Placeholder 5">
            <a:extLst>
              <a:ext uri="{FF2B5EF4-FFF2-40B4-BE49-F238E27FC236}">
                <a16:creationId xmlns:a16="http://schemas.microsoft.com/office/drawing/2014/main" id="{8B0334B3-CF99-4FB9-972A-FEE5054D2356}"/>
              </a:ext>
            </a:extLst>
          </p:cNvPr>
          <p:cNvSpPr>
            <a:spLocks noGrp="1"/>
          </p:cNvSpPr>
          <p:nvPr>
            <p:ph idx="1"/>
          </p:nvPr>
        </p:nvSpPr>
        <p:spPr/>
        <p:txBody>
          <a:bodyPr/>
          <a:lstStyle/>
          <a:p>
            <a:r>
              <a:rPr lang="en-US" dirty="0"/>
              <a:t>UDL 9-Domain Video Series</a:t>
            </a:r>
          </a:p>
          <a:p>
            <a:r>
              <a:rPr lang="en-US" dirty="0"/>
              <a:t>UDL Video Series Presentation Files</a:t>
            </a:r>
          </a:p>
          <a:p>
            <a:r>
              <a:rPr lang="en-US" dirty="0"/>
              <a:t>UDL Planning Documents</a:t>
            </a:r>
          </a:p>
          <a:p>
            <a:r>
              <a:rPr lang="en-US" dirty="0"/>
              <a:t>Lindsay Good’s 4-Lesson Science of Tattoos Curriculum Unit</a:t>
            </a:r>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64</a:t>
            </a:fld>
            <a:endParaRPr lang="en-US"/>
          </a:p>
        </p:txBody>
      </p:sp>
    </p:spTree>
    <p:extLst>
      <p:ext uri="{BB962C8B-B14F-4D97-AF65-F5344CB8AC3E}">
        <p14:creationId xmlns:p14="http://schemas.microsoft.com/office/powerpoint/2010/main" val="220236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7" name="Picture 6">
            <a:extLst>
              <a:ext uri="{FF2B5EF4-FFF2-40B4-BE49-F238E27FC236}">
                <a16:creationId xmlns:a16="http://schemas.microsoft.com/office/drawing/2014/main" id="{2A463B5C-8444-224C-A0B9-BC45B2B2E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13" y="847737"/>
            <a:ext cx="7666114" cy="5412842"/>
          </a:xfrm>
          <a:prstGeom prst="rect">
            <a:avLst/>
          </a:prstGeom>
        </p:spPr>
      </p:pic>
      <p:sp>
        <p:nvSpPr>
          <p:cNvPr id="8" name="TextBox 7">
            <a:extLst>
              <a:ext uri="{FF2B5EF4-FFF2-40B4-BE49-F238E27FC236}">
                <a16:creationId xmlns:a16="http://schemas.microsoft.com/office/drawing/2014/main" id="{486CD1CB-9501-E84D-93F2-6BD939D1FC92}"/>
              </a:ext>
            </a:extLst>
          </p:cNvPr>
          <p:cNvSpPr txBox="1"/>
          <p:nvPr/>
        </p:nvSpPr>
        <p:spPr>
          <a:xfrm>
            <a:off x="0" y="129092"/>
            <a:ext cx="9157763" cy="584775"/>
          </a:xfrm>
          <a:prstGeom prst="rect">
            <a:avLst/>
          </a:prstGeom>
          <a:solidFill>
            <a:schemeClr val="accent4">
              <a:lumMod val="10000"/>
            </a:schemeClr>
          </a:solidFill>
        </p:spPr>
        <p:txBody>
          <a:bodyPr wrap="none" rtlCol="0">
            <a:spAutoFit/>
          </a:bodyPr>
          <a:lstStyle/>
          <a:p>
            <a:r>
              <a:rPr lang="en-US" sz="3200" i="1" dirty="0">
                <a:solidFill>
                  <a:schemeClr val="bg1"/>
                </a:solidFill>
              </a:rPr>
              <a:t>Resource Folder – 9 UDL Domain Video Tutorials</a:t>
            </a:r>
          </a:p>
        </p:txBody>
      </p:sp>
    </p:spTree>
    <p:extLst>
      <p:ext uri="{BB962C8B-B14F-4D97-AF65-F5344CB8AC3E}">
        <p14:creationId xmlns:p14="http://schemas.microsoft.com/office/powerpoint/2010/main" val="33887137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0" y="857250"/>
            <a:ext cx="9144000" cy="572700"/>
          </a:xfrm>
          <a:prstGeom prst="rect">
            <a:avLst/>
          </a:prstGeom>
          <a:solidFill>
            <a:srgbClr val="000000"/>
          </a:solidFill>
        </p:spPr>
        <p:txBody>
          <a:bodyPr spcFirstLastPara="1" vert="horz" wrap="square" lIns="91425" tIns="91425" rIns="91425" bIns="91425" rtlCol="0" anchor="t" anchorCtr="0">
            <a:noAutofit/>
          </a:bodyPr>
          <a:lstStyle/>
          <a:p>
            <a:r>
              <a:rPr lang="en" sz="2700">
                <a:solidFill>
                  <a:srgbClr val="FFFFFF"/>
                </a:solidFill>
              </a:rPr>
              <a:t>Resource Folder - </a:t>
            </a:r>
            <a:r>
              <a:rPr lang="en" sz="2500" i="1">
                <a:solidFill>
                  <a:srgbClr val="FFFFFF"/>
                </a:solidFill>
              </a:rPr>
              <a:t>Lindsay Good - Science of Tattoos Unit</a:t>
            </a:r>
            <a:endParaRPr sz="2500" i="1">
              <a:solidFill>
                <a:srgbClr val="FFFFFF"/>
              </a:solidFill>
            </a:endParaRPr>
          </a:p>
        </p:txBody>
      </p:sp>
      <p:pic>
        <p:nvPicPr>
          <p:cNvPr id="140" name="Google Shape;140;p25"/>
          <p:cNvPicPr preferRelativeResize="0"/>
          <p:nvPr/>
        </p:nvPicPr>
        <p:blipFill>
          <a:blip r:embed="rId3">
            <a:alphaModFix/>
          </a:blip>
          <a:stretch>
            <a:fillRect/>
          </a:stretch>
        </p:blipFill>
        <p:spPr>
          <a:xfrm>
            <a:off x="1024376" y="2776001"/>
            <a:ext cx="4547901" cy="2900051"/>
          </a:xfrm>
          <a:prstGeom prst="rect">
            <a:avLst/>
          </a:prstGeom>
          <a:noFill/>
          <a:ln w="9525" cap="flat" cmpd="sng">
            <a:solidFill>
              <a:schemeClr val="dk2"/>
            </a:solidFill>
            <a:prstDash val="solid"/>
            <a:round/>
            <a:headEnd type="none" w="sm" len="sm"/>
            <a:tailEnd type="none" w="sm" len="sm"/>
          </a:ln>
        </p:spPr>
      </p:pic>
      <p:sp>
        <p:nvSpPr>
          <p:cNvPr id="141" name="Google Shape;141;p25"/>
          <p:cNvSpPr txBox="1"/>
          <p:nvPr/>
        </p:nvSpPr>
        <p:spPr>
          <a:xfrm>
            <a:off x="593925" y="1534363"/>
            <a:ext cx="5596200" cy="712500"/>
          </a:xfrm>
          <a:prstGeom prst="rect">
            <a:avLst/>
          </a:prstGeom>
          <a:noFill/>
          <a:ln>
            <a:noFill/>
          </a:ln>
        </p:spPr>
        <p:txBody>
          <a:bodyPr spcFirstLastPara="1" wrap="square" lIns="91425" tIns="91425" rIns="91425" bIns="91425" anchor="t" anchorCtr="0">
            <a:noAutofit/>
          </a:bodyPr>
          <a:lstStyle/>
          <a:p>
            <a:r>
              <a:rPr lang="en" sz="1900" i="1" dirty="0"/>
              <a:t>Lindsay Good, YouthBuild Teaching Fellow, Science of Tattoos 4-Day curriculum plan. </a:t>
            </a:r>
            <a:endParaRPr sz="1900" i="1" dirty="0"/>
          </a:p>
        </p:txBody>
      </p:sp>
      <p:pic>
        <p:nvPicPr>
          <p:cNvPr id="142" name="Google Shape;142;p25"/>
          <p:cNvPicPr preferRelativeResize="0"/>
          <p:nvPr/>
        </p:nvPicPr>
        <p:blipFill>
          <a:blip r:embed="rId4">
            <a:alphaModFix/>
          </a:blip>
          <a:stretch>
            <a:fillRect/>
          </a:stretch>
        </p:blipFill>
        <p:spPr>
          <a:xfrm>
            <a:off x="6097626" y="1534377"/>
            <a:ext cx="1168725" cy="1297849"/>
          </a:xfrm>
          <a:prstGeom prst="rect">
            <a:avLst/>
          </a:prstGeom>
          <a:noFill/>
          <a:ln w="9525" cap="flat" cmpd="sng">
            <a:solidFill>
              <a:schemeClr val="dk2"/>
            </a:solidFill>
            <a:prstDash val="solid"/>
            <a:round/>
            <a:headEnd type="none" w="sm" len="sm"/>
            <a:tailEnd type="none" w="sm" len="sm"/>
          </a:ln>
        </p:spPr>
      </p:pic>
      <p:pic>
        <p:nvPicPr>
          <p:cNvPr id="143" name="Google Shape;143;p25"/>
          <p:cNvPicPr preferRelativeResize="0"/>
          <p:nvPr/>
        </p:nvPicPr>
        <p:blipFill>
          <a:blip r:embed="rId5">
            <a:alphaModFix/>
          </a:blip>
          <a:stretch>
            <a:fillRect/>
          </a:stretch>
        </p:blipFill>
        <p:spPr>
          <a:xfrm>
            <a:off x="6097626" y="2936638"/>
            <a:ext cx="1168725" cy="1326038"/>
          </a:xfrm>
          <a:prstGeom prst="rect">
            <a:avLst/>
          </a:prstGeom>
          <a:noFill/>
          <a:ln w="9525" cap="flat" cmpd="sng">
            <a:solidFill>
              <a:schemeClr val="dk2"/>
            </a:solidFill>
            <a:prstDash val="solid"/>
            <a:round/>
            <a:headEnd type="none" w="sm" len="sm"/>
            <a:tailEnd type="none" w="sm" len="sm"/>
          </a:ln>
        </p:spPr>
      </p:pic>
      <p:pic>
        <p:nvPicPr>
          <p:cNvPr id="144" name="Google Shape;144;p25"/>
          <p:cNvPicPr preferRelativeResize="0"/>
          <p:nvPr/>
        </p:nvPicPr>
        <p:blipFill>
          <a:blip r:embed="rId6">
            <a:alphaModFix/>
          </a:blip>
          <a:stretch>
            <a:fillRect/>
          </a:stretch>
        </p:blipFill>
        <p:spPr>
          <a:xfrm>
            <a:off x="6097625" y="4389051"/>
            <a:ext cx="1168724" cy="1316697"/>
          </a:xfrm>
          <a:prstGeom prst="rect">
            <a:avLst/>
          </a:prstGeom>
          <a:noFill/>
          <a:ln w="9525" cap="flat" cmpd="sng">
            <a:solidFill>
              <a:schemeClr val="dk2"/>
            </a:solidFill>
            <a:prstDash val="solid"/>
            <a:round/>
            <a:headEnd type="none" w="sm" len="sm"/>
            <a:tailEnd type="none" w="sm" len="sm"/>
          </a:ln>
        </p:spPr>
      </p:pic>
      <p:sp>
        <p:nvSpPr>
          <p:cNvPr id="145" name="Google Shape;145;p25"/>
          <p:cNvSpPr txBox="1"/>
          <p:nvPr/>
        </p:nvSpPr>
        <p:spPr>
          <a:xfrm>
            <a:off x="7518700" y="4561100"/>
            <a:ext cx="1037100" cy="498900"/>
          </a:xfrm>
          <a:prstGeom prst="rect">
            <a:avLst/>
          </a:prstGeom>
          <a:noFill/>
          <a:ln>
            <a:noFill/>
          </a:ln>
        </p:spPr>
        <p:txBody>
          <a:bodyPr spcFirstLastPara="1" wrap="square" lIns="91425" tIns="91425" rIns="91425" bIns="91425" anchor="t" anchorCtr="0">
            <a:noAutofit/>
          </a:bodyPr>
          <a:lstStyle/>
          <a:p>
            <a:r>
              <a:rPr lang="en" sz="1200" b="1"/>
              <a:t>Lesson 4</a:t>
            </a:r>
            <a:endParaRPr sz="1200" b="1"/>
          </a:p>
          <a:p>
            <a:r>
              <a:rPr lang="en" sz="1100" i="1"/>
              <a:t>Tattoo Removal</a:t>
            </a:r>
            <a:endParaRPr sz="1100" i="1"/>
          </a:p>
        </p:txBody>
      </p:sp>
      <p:sp>
        <p:nvSpPr>
          <p:cNvPr id="146" name="Google Shape;146;p25"/>
          <p:cNvSpPr txBox="1"/>
          <p:nvPr/>
        </p:nvSpPr>
        <p:spPr>
          <a:xfrm>
            <a:off x="7518700" y="3223875"/>
            <a:ext cx="1037100" cy="498900"/>
          </a:xfrm>
          <a:prstGeom prst="rect">
            <a:avLst/>
          </a:prstGeom>
          <a:noFill/>
          <a:ln>
            <a:noFill/>
          </a:ln>
        </p:spPr>
        <p:txBody>
          <a:bodyPr spcFirstLastPara="1" wrap="square" lIns="91425" tIns="91425" rIns="91425" bIns="91425" anchor="t" anchorCtr="0">
            <a:noAutofit/>
          </a:bodyPr>
          <a:lstStyle/>
          <a:p>
            <a:r>
              <a:rPr lang="en" sz="1200" b="1"/>
              <a:t>Lesson 3</a:t>
            </a:r>
            <a:endParaRPr sz="1200" b="1"/>
          </a:p>
          <a:p>
            <a:r>
              <a:rPr lang="en" sz="1100" i="1"/>
              <a:t>The Immune System &amp; Tattoos</a:t>
            </a:r>
            <a:endParaRPr sz="1100" i="1"/>
          </a:p>
        </p:txBody>
      </p:sp>
      <p:sp>
        <p:nvSpPr>
          <p:cNvPr id="147" name="Google Shape;147;p25"/>
          <p:cNvSpPr txBox="1"/>
          <p:nvPr/>
        </p:nvSpPr>
        <p:spPr>
          <a:xfrm>
            <a:off x="7518700" y="1886650"/>
            <a:ext cx="1037100" cy="498900"/>
          </a:xfrm>
          <a:prstGeom prst="rect">
            <a:avLst/>
          </a:prstGeom>
          <a:noFill/>
          <a:ln>
            <a:noFill/>
          </a:ln>
        </p:spPr>
        <p:txBody>
          <a:bodyPr spcFirstLastPara="1" wrap="square" lIns="91425" tIns="91425" rIns="91425" bIns="91425" anchor="t" anchorCtr="0">
            <a:noAutofit/>
          </a:bodyPr>
          <a:lstStyle/>
          <a:p>
            <a:r>
              <a:rPr lang="en" sz="1200" b="1"/>
              <a:t>Lesson 2</a:t>
            </a:r>
            <a:endParaRPr sz="1200" b="1"/>
          </a:p>
          <a:p>
            <a:r>
              <a:rPr lang="en" sz="1100" i="1"/>
              <a:t>The Skin’s Anatomy &amp; Tattoos</a:t>
            </a:r>
            <a:endParaRPr sz="1100" i="1"/>
          </a:p>
        </p:txBody>
      </p:sp>
      <p:sp>
        <p:nvSpPr>
          <p:cNvPr id="148" name="Google Shape;148;p25"/>
          <p:cNvSpPr txBox="1"/>
          <p:nvPr/>
        </p:nvSpPr>
        <p:spPr>
          <a:xfrm>
            <a:off x="2007075" y="2461750"/>
            <a:ext cx="2895600" cy="498900"/>
          </a:xfrm>
          <a:prstGeom prst="rect">
            <a:avLst/>
          </a:prstGeom>
          <a:noFill/>
          <a:ln>
            <a:noFill/>
          </a:ln>
        </p:spPr>
        <p:txBody>
          <a:bodyPr spcFirstLastPara="1" wrap="square" lIns="91425" tIns="91425" rIns="91425" bIns="91425" anchor="t" anchorCtr="0">
            <a:noAutofit/>
          </a:bodyPr>
          <a:lstStyle/>
          <a:p>
            <a:r>
              <a:rPr lang="en" sz="1200" b="1"/>
              <a:t>Lesson 1 - </a:t>
            </a:r>
            <a:r>
              <a:rPr lang="en" sz="1100" i="1"/>
              <a:t>The Skin’s Anatomy</a:t>
            </a:r>
            <a:endParaRPr sz="1100" i="1"/>
          </a:p>
        </p:txBody>
      </p:sp>
    </p:spTree>
    <p:extLst>
      <p:ext uri="{BB962C8B-B14F-4D97-AF65-F5344CB8AC3E}">
        <p14:creationId xmlns:p14="http://schemas.microsoft.com/office/powerpoint/2010/main" val="4079494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0" y="857250"/>
            <a:ext cx="9144000" cy="572700"/>
          </a:xfrm>
          <a:prstGeom prst="rect">
            <a:avLst/>
          </a:prstGeom>
          <a:solidFill>
            <a:srgbClr val="000000"/>
          </a:solidFill>
        </p:spPr>
        <p:txBody>
          <a:bodyPr spcFirstLastPara="1" vert="horz" wrap="square" lIns="91425" tIns="91425" rIns="91425" bIns="91425" rtlCol="0" anchor="t" anchorCtr="0">
            <a:noAutofit/>
          </a:bodyPr>
          <a:lstStyle/>
          <a:p>
            <a:r>
              <a:rPr lang="en" sz="2700">
                <a:solidFill>
                  <a:srgbClr val="FFFFFF"/>
                </a:solidFill>
              </a:rPr>
              <a:t>Resource Folder - </a:t>
            </a:r>
            <a:r>
              <a:rPr lang="en" sz="2500" i="1">
                <a:solidFill>
                  <a:srgbClr val="FFFFFF"/>
                </a:solidFill>
              </a:rPr>
              <a:t>Lindsay Good - Science of Tattoos Unit</a:t>
            </a:r>
            <a:endParaRPr sz="2500" i="1">
              <a:solidFill>
                <a:srgbClr val="FFFFFF"/>
              </a:solidFill>
            </a:endParaRPr>
          </a:p>
        </p:txBody>
      </p:sp>
      <p:pic>
        <p:nvPicPr>
          <p:cNvPr id="154" name="Google Shape;154;p26"/>
          <p:cNvPicPr preferRelativeResize="0">
            <a:picLocks noChangeAspect="1"/>
          </p:cNvPicPr>
          <p:nvPr/>
        </p:nvPicPr>
        <p:blipFill rotWithShape="1">
          <a:blip r:embed="rId3">
            <a:alphaModFix/>
          </a:blip>
          <a:srcRect b="29017"/>
          <a:stretch/>
        </p:blipFill>
        <p:spPr>
          <a:xfrm>
            <a:off x="651141" y="2457564"/>
            <a:ext cx="7647742" cy="3448965"/>
          </a:xfrm>
          <a:prstGeom prst="rect">
            <a:avLst/>
          </a:prstGeom>
          <a:noFill/>
          <a:ln w="9525" cap="flat" cmpd="sng">
            <a:solidFill>
              <a:schemeClr val="dk2"/>
            </a:solidFill>
            <a:prstDash val="solid"/>
            <a:round/>
            <a:headEnd type="none" w="sm" len="sm"/>
            <a:tailEnd type="none" w="sm" len="sm"/>
          </a:ln>
        </p:spPr>
      </p:pic>
      <p:sp>
        <p:nvSpPr>
          <p:cNvPr id="155" name="Google Shape;155;p26"/>
          <p:cNvSpPr txBox="1"/>
          <p:nvPr/>
        </p:nvSpPr>
        <p:spPr>
          <a:xfrm>
            <a:off x="1082926" y="1694307"/>
            <a:ext cx="6746400" cy="498900"/>
          </a:xfrm>
          <a:prstGeom prst="rect">
            <a:avLst/>
          </a:prstGeom>
          <a:noFill/>
          <a:ln>
            <a:noFill/>
          </a:ln>
        </p:spPr>
        <p:txBody>
          <a:bodyPr spcFirstLastPara="1" wrap="square" lIns="91425" tIns="91425" rIns="91425" bIns="91425" anchor="t" anchorCtr="0">
            <a:noAutofit/>
          </a:bodyPr>
          <a:lstStyle/>
          <a:p>
            <a:pPr algn="ctr"/>
            <a:r>
              <a:rPr lang="en" i="1" dirty="0"/>
              <a:t>Lindsay Good provides a breakdown of how she accomplishes a Universally Designed for Learning Unit for her students. </a:t>
            </a:r>
            <a:endParaRPr i="1" dirty="0"/>
          </a:p>
        </p:txBody>
      </p:sp>
    </p:spTree>
    <p:extLst>
      <p:ext uri="{BB962C8B-B14F-4D97-AF65-F5344CB8AC3E}">
        <p14:creationId xmlns:p14="http://schemas.microsoft.com/office/powerpoint/2010/main" val="5345868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title"/>
          </p:nvPr>
        </p:nvSpPr>
        <p:spPr>
          <a:xfrm>
            <a:off x="0" y="857250"/>
            <a:ext cx="9144000" cy="572700"/>
          </a:xfrm>
          <a:prstGeom prst="rect">
            <a:avLst/>
          </a:prstGeom>
          <a:solidFill>
            <a:srgbClr val="000000"/>
          </a:solidFill>
        </p:spPr>
        <p:txBody>
          <a:bodyPr spcFirstLastPara="1" vert="horz" wrap="square" lIns="91425" tIns="91425" rIns="91425" bIns="91425" rtlCol="0" anchor="t" anchorCtr="0">
            <a:noAutofit/>
          </a:bodyPr>
          <a:lstStyle/>
          <a:p>
            <a:r>
              <a:rPr lang="en" sz="2700">
                <a:solidFill>
                  <a:srgbClr val="FFFFFF"/>
                </a:solidFill>
              </a:rPr>
              <a:t>Resource Folder - </a:t>
            </a:r>
            <a:r>
              <a:rPr lang="en" sz="2700" i="1">
                <a:solidFill>
                  <a:srgbClr val="FFFFFF"/>
                </a:solidFill>
              </a:rPr>
              <a:t>UDL Science Unit Lesson Examples</a:t>
            </a:r>
            <a:endParaRPr sz="2700" i="1">
              <a:solidFill>
                <a:srgbClr val="FFFFFF"/>
              </a:solidFill>
            </a:endParaRPr>
          </a:p>
        </p:txBody>
      </p:sp>
      <p:pic>
        <p:nvPicPr>
          <p:cNvPr id="161" name="Google Shape;161;p27"/>
          <p:cNvPicPr preferRelativeResize="0"/>
          <p:nvPr/>
        </p:nvPicPr>
        <p:blipFill>
          <a:blip r:embed="rId3">
            <a:alphaModFix/>
          </a:blip>
          <a:stretch>
            <a:fillRect/>
          </a:stretch>
        </p:blipFill>
        <p:spPr>
          <a:xfrm>
            <a:off x="4572000" y="1631444"/>
            <a:ext cx="3636976" cy="4694150"/>
          </a:xfrm>
          <a:prstGeom prst="rect">
            <a:avLst/>
          </a:prstGeom>
          <a:noFill/>
          <a:ln w="9525" cap="flat" cmpd="sng">
            <a:solidFill>
              <a:schemeClr val="dk2"/>
            </a:solidFill>
            <a:prstDash val="solid"/>
            <a:round/>
            <a:headEnd type="none" w="sm" len="sm"/>
            <a:tailEnd type="none" w="sm" len="sm"/>
          </a:ln>
        </p:spPr>
      </p:pic>
      <p:pic>
        <p:nvPicPr>
          <p:cNvPr id="162" name="Google Shape;162;p27"/>
          <p:cNvPicPr preferRelativeResize="0"/>
          <p:nvPr/>
        </p:nvPicPr>
        <p:blipFill>
          <a:blip r:embed="rId4">
            <a:alphaModFix/>
          </a:blip>
          <a:stretch>
            <a:fillRect/>
          </a:stretch>
        </p:blipFill>
        <p:spPr>
          <a:xfrm>
            <a:off x="497401" y="1631444"/>
            <a:ext cx="3677775" cy="4748850"/>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0914853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0" y="857250"/>
            <a:ext cx="9144000" cy="572700"/>
          </a:xfrm>
          <a:prstGeom prst="rect">
            <a:avLst/>
          </a:prstGeom>
          <a:solidFill>
            <a:srgbClr val="000000"/>
          </a:solidFill>
        </p:spPr>
        <p:txBody>
          <a:bodyPr spcFirstLastPara="1" vert="horz" wrap="square" lIns="91425" tIns="91425" rIns="91425" bIns="91425" rtlCol="0" anchor="t" anchorCtr="0">
            <a:noAutofit/>
          </a:bodyPr>
          <a:lstStyle/>
          <a:p>
            <a:r>
              <a:rPr lang="en" sz="2700">
                <a:solidFill>
                  <a:srgbClr val="FFFFFF"/>
                </a:solidFill>
              </a:rPr>
              <a:t>Resource Folder - </a:t>
            </a:r>
            <a:r>
              <a:rPr lang="en" sz="2700" i="1">
                <a:solidFill>
                  <a:srgbClr val="FFFFFF"/>
                </a:solidFill>
              </a:rPr>
              <a:t>UDL Planning Documents</a:t>
            </a:r>
            <a:endParaRPr sz="2700" i="1">
              <a:solidFill>
                <a:srgbClr val="FFFFFF"/>
              </a:solidFill>
            </a:endParaRPr>
          </a:p>
        </p:txBody>
      </p:sp>
      <p:sp>
        <p:nvSpPr>
          <p:cNvPr id="168" name="Google Shape;168;p28"/>
          <p:cNvSpPr txBox="1"/>
          <p:nvPr/>
        </p:nvSpPr>
        <p:spPr>
          <a:xfrm>
            <a:off x="468923" y="5720863"/>
            <a:ext cx="8253046" cy="277862"/>
          </a:xfrm>
          <a:prstGeom prst="rect">
            <a:avLst/>
          </a:prstGeom>
          <a:noFill/>
          <a:ln>
            <a:noFill/>
          </a:ln>
        </p:spPr>
        <p:txBody>
          <a:bodyPr spcFirstLastPara="1" wrap="square" lIns="91425" tIns="91425" rIns="91425" bIns="91425" anchor="t" anchorCtr="0">
            <a:noAutofit/>
          </a:bodyPr>
          <a:lstStyle/>
          <a:p>
            <a:pPr algn="ctr"/>
            <a:r>
              <a:rPr lang="en" sz="1200" i="1"/>
              <a:t>Objective - YB Staff are able to engage with Universal Design for Learning framework in a way that they walk away knowledgeable and confident in their ability to infuse the 9 domains into their classroom and vocational practice. </a:t>
            </a:r>
            <a:endParaRPr sz="1200" i="1"/>
          </a:p>
        </p:txBody>
      </p:sp>
      <p:pic>
        <p:nvPicPr>
          <p:cNvPr id="169" name="Google Shape;169;p28"/>
          <p:cNvPicPr preferRelativeResize="0"/>
          <p:nvPr/>
        </p:nvPicPr>
        <p:blipFill>
          <a:blip r:embed="rId3">
            <a:alphaModFix/>
          </a:blip>
          <a:stretch>
            <a:fillRect/>
          </a:stretch>
        </p:blipFill>
        <p:spPr>
          <a:xfrm>
            <a:off x="3433336" y="2658176"/>
            <a:ext cx="2277325" cy="2933935"/>
          </a:xfrm>
          <a:prstGeom prst="rect">
            <a:avLst/>
          </a:prstGeom>
          <a:noFill/>
          <a:ln w="9525" cap="flat" cmpd="sng">
            <a:solidFill>
              <a:schemeClr val="dk2"/>
            </a:solidFill>
            <a:prstDash val="solid"/>
            <a:round/>
            <a:headEnd type="none" w="sm" len="sm"/>
            <a:tailEnd type="none" w="sm" len="sm"/>
          </a:ln>
        </p:spPr>
      </p:pic>
      <p:pic>
        <p:nvPicPr>
          <p:cNvPr id="170" name="Google Shape;170;p28"/>
          <p:cNvPicPr preferRelativeResize="0"/>
          <p:nvPr/>
        </p:nvPicPr>
        <p:blipFill>
          <a:blip r:embed="rId4">
            <a:alphaModFix/>
          </a:blip>
          <a:stretch>
            <a:fillRect/>
          </a:stretch>
        </p:blipFill>
        <p:spPr>
          <a:xfrm>
            <a:off x="984650" y="2652801"/>
            <a:ext cx="2277325" cy="2944673"/>
          </a:xfrm>
          <a:prstGeom prst="rect">
            <a:avLst/>
          </a:prstGeom>
          <a:noFill/>
          <a:ln w="9525" cap="flat" cmpd="sng">
            <a:solidFill>
              <a:schemeClr val="dk2"/>
            </a:solidFill>
            <a:prstDash val="solid"/>
            <a:round/>
            <a:headEnd type="none" w="sm" len="sm"/>
            <a:tailEnd type="none" w="sm" len="sm"/>
          </a:ln>
        </p:spPr>
      </p:pic>
      <p:graphicFrame>
        <p:nvGraphicFramePr>
          <p:cNvPr id="171" name="Google Shape;171;p28"/>
          <p:cNvGraphicFramePr/>
          <p:nvPr>
            <p:extLst>
              <p:ext uri="{D42A27DB-BD31-4B8C-83A1-F6EECF244321}">
                <p14:modId xmlns:p14="http://schemas.microsoft.com/office/powerpoint/2010/main" val="3182831472"/>
              </p:ext>
            </p:extLst>
          </p:nvPr>
        </p:nvGraphicFramePr>
        <p:xfrm>
          <a:off x="952488" y="1826213"/>
          <a:ext cx="7239000" cy="548610"/>
        </p:xfrm>
        <a:graphic>
          <a:graphicData uri="http://schemas.openxmlformats.org/drawingml/2006/table">
            <a:tbl>
              <a:tblPr>
                <a:noFill/>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 sz="1200" b="1" dirty="0"/>
                        <a:t>Lindsay Good’s Science Unit UDL Planning Template</a:t>
                      </a:r>
                      <a:endParaRPr sz="1200" b="1" dirty="0"/>
                    </a:p>
                  </a:txBody>
                  <a:tcPr marL="91425" marR="91425" marT="91425" marB="91425"/>
                </a:tc>
                <a:tc>
                  <a:txBody>
                    <a:bodyPr/>
                    <a:lstStyle/>
                    <a:p>
                      <a:pPr marL="0" lvl="0" indent="0" algn="ctr" rtl="0">
                        <a:spcBef>
                          <a:spcPts val="0"/>
                        </a:spcBef>
                        <a:spcAft>
                          <a:spcPts val="0"/>
                        </a:spcAft>
                        <a:buNone/>
                      </a:pPr>
                      <a:r>
                        <a:rPr lang="en" sz="1200" b="1" dirty="0"/>
                        <a:t>Guiding Question UDL Planning Template</a:t>
                      </a:r>
                      <a:endParaRPr sz="1200" b="1" dirty="0"/>
                    </a:p>
                  </a:txBody>
                  <a:tcPr marL="91425" marR="91425" marT="91425" marB="91425"/>
                </a:tc>
                <a:tc>
                  <a:txBody>
                    <a:bodyPr/>
                    <a:lstStyle/>
                    <a:p>
                      <a:pPr marL="0" lvl="0" indent="0" algn="ctr" rtl="0">
                        <a:spcBef>
                          <a:spcPts val="0"/>
                        </a:spcBef>
                        <a:spcAft>
                          <a:spcPts val="0"/>
                        </a:spcAft>
                        <a:buNone/>
                      </a:pPr>
                      <a:r>
                        <a:rPr lang="en" sz="1200" b="1" dirty="0"/>
                        <a:t>Customizable UDL Assessment Template</a:t>
                      </a:r>
                      <a:endParaRPr sz="1200" b="1" dirty="0"/>
                    </a:p>
                  </a:txBody>
                  <a:tcPr marL="91425" marR="91425" marT="91425" marB="91425"/>
                </a:tc>
                <a:extLst>
                  <a:ext uri="{0D108BD9-81ED-4DB2-BD59-A6C34878D82A}">
                    <a16:rowId xmlns:a16="http://schemas.microsoft.com/office/drawing/2014/main" val="10000"/>
                  </a:ext>
                </a:extLst>
              </a:tr>
            </a:tbl>
          </a:graphicData>
        </a:graphic>
      </p:graphicFrame>
      <p:pic>
        <p:nvPicPr>
          <p:cNvPr id="172" name="Google Shape;172;p28"/>
          <p:cNvPicPr preferRelativeResize="0"/>
          <p:nvPr/>
        </p:nvPicPr>
        <p:blipFill>
          <a:blip r:embed="rId5">
            <a:alphaModFix/>
          </a:blip>
          <a:stretch>
            <a:fillRect/>
          </a:stretch>
        </p:blipFill>
        <p:spPr>
          <a:xfrm>
            <a:off x="5853087" y="2661300"/>
            <a:ext cx="2407339" cy="2933924"/>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3762247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800" dirty="0"/>
              <a:t>Have you heard of Universal Design for Learning before today’s webinar?</a:t>
            </a:r>
          </a:p>
        </p:txBody>
      </p:sp>
      <p:sp>
        <p:nvSpPr>
          <p:cNvPr id="6" name="Content Placeholder 5"/>
          <p:cNvSpPr>
            <a:spLocks noGrp="1"/>
          </p:cNvSpPr>
          <p:nvPr>
            <p:ph idx="1"/>
          </p:nvPr>
        </p:nvSpPr>
        <p:spPr/>
        <p:txBody>
          <a:bodyPr/>
          <a:lstStyle/>
          <a:p>
            <a:r>
              <a:rPr lang="en-US" dirty="0"/>
              <a:t>Yes</a:t>
            </a:r>
          </a:p>
          <a:p>
            <a:r>
              <a:rPr lang="en-US" dirty="0"/>
              <a:t>No</a:t>
            </a:r>
          </a:p>
          <a:p>
            <a:r>
              <a:rPr lang="en-US" dirty="0"/>
              <a:t>I’m unsure</a:t>
            </a:r>
          </a:p>
        </p:txBody>
      </p:sp>
      <p:sp>
        <p:nvSpPr>
          <p:cNvPr id="4" name="Slide Number Placeholder 3"/>
          <p:cNvSpPr>
            <a:spLocks noGrp="1"/>
          </p:cNvSpPr>
          <p:nvPr>
            <p:ph type="sldNum" sz="quarter" idx="10"/>
          </p:nvPr>
        </p:nvSpPr>
        <p:spPr/>
        <p:txBody>
          <a:bodyPr/>
          <a:lstStyle/>
          <a:p>
            <a:fld id="{78651A17-9376-40A4-9325-34268FB0E92D}" type="slidenum">
              <a:rPr lang="en-US" smtClean="0"/>
              <a:pPr/>
              <a:t>7</a:t>
            </a:fld>
            <a:endParaRPr lang="en-US" dirty="0"/>
          </a:p>
        </p:txBody>
      </p:sp>
    </p:spTree>
    <p:extLst>
      <p:ext uri="{BB962C8B-B14F-4D97-AF65-F5344CB8AC3E}">
        <p14:creationId xmlns:p14="http://schemas.microsoft.com/office/powerpoint/2010/main" val="21239015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7C1EBB-5DB1-4804-A3A0-418D6756477C}"/>
              </a:ext>
            </a:extLst>
          </p:cNvPr>
          <p:cNvSpPr>
            <a:spLocks noGrp="1"/>
          </p:cNvSpPr>
          <p:nvPr>
            <p:ph type="sldNum" sz="quarter" idx="10"/>
          </p:nvPr>
        </p:nvSpPr>
        <p:spPr/>
        <p:txBody>
          <a:bodyPr/>
          <a:lstStyle/>
          <a:p>
            <a:fld id="{706D636C-90A3-4979-BA37-BAB384B22101}" type="slidenum">
              <a:rPr lang="en-US" smtClean="0"/>
              <a:pPr/>
              <a:t>70</a:t>
            </a:fld>
            <a:endParaRPr lang="en-US"/>
          </a:p>
        </p:txBody>
      </p:sp>
    </p:spTree>
    <p:extLst>
      <p:ext uri="{BB962C8B-B14F-4D97-AF65-F5344CB8AC3E}">
        <p14:creationId xmlns:p14="http://schemas.microsoft.com/office/powerpoint/2010/main" val="14894709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7772EF-269F-4291-BE88-2FED5287E897}"/>
              </a:ext>
            </a:extLst>
          </p:cNvPr>
          <p:cNvSpPr>
            <a:spLocks noGrp="1"/>
          </p:cNvSpPr>
          <p:nvPr>
            <p:ph sz="half" idx="1"/>
          </p:nvPr>
        </p:nvSpPr>
        <p:spPr/>
        <p:txBody>
          <a:bodyPr/>
          <a:lstStyle/>
          <a:p>
            <a:r>
              <a:rPr lang="en-US" dirty="0"/>
              <a:t>Education Toolkit and Universal Design for Learning Video Series</a:t>
            </a:r>
          </a:p>
          <a:p>
            <a:pPr lvl="2"/>
            <a:r>
              <a:rPr lang="en-US" dirty="0">
                <a:solidFill>
                  <a:schemeClr val="accent1">
                    <a:lumMod val="60000"/>
                    <a:lumOff val="40000"/>
                  </a:schemeClr>
                </a:solidFill>
                <a:hlinkClick r:id="rId2">
                  <a:extLst>
                    <a:ext uri="{A12FA001-AC4F-418D-AE19-62706E023703}">
                      <ahyp:hlinkClr xmlns:ahyp="http://schemas.microsoft.com/office/drawing/2018/hyperlinkcolor" xmlns="" val="tx"/>
                    </a:ext>
                  </a:extLst>
                </a:hlinkClick>
              </a:rPr>
              <a:t>https://youthbuild.workforcegps.org/resources/2019/07/11/16/00/Education_Toolkit_and_Universal_Design_for_Learning_Video_Series</a:t>
            </a:r>
            <a:endParaRPr lang="en-US" dirty="0">
              <a:solidFill>
                <a:schemeClr val="accent1">
                  <a:lumMod val="60000"/>
                  <a:lumOff val="40000"/>
                </a:schemeClr>
              </a:solidFill>
            </a:endParaRPr>
          </a:p>
          <a:p>
            <a:r>
              <a:rPr lang="en-US" dirty="0"/>
              <a:t>The Universal Design for Learning Guidelines</a:t>
            </a:r>
          </a:p>
          <a:p>
            <a:pPr lvl="2"/>
            <a:r>
              <a:rPr lang="en-US" dirty="0">
                <a:solidFill>
                  <a:schemeClr val="accent1">
                    <a:lumMod val="60000"/>
                    <a:lumOff val="40000"/>
                  </a:schemeClr>
                </a:solidFill>
                <a:hlinkClick r:id="rId3">
                  <a:extLst>
                    <a:ext uri="{A12FA001-AC4F-418D-AE19-62706E023703}">
                      <ahyp:hlinkClr xmlns:ahyp="http://schemas.microsoft.com/office/drawing/2018/hyperlinkcolor" xmlns="" val="tx"/>
                    </a:ext>
                  </a:extLst>
                </a:hlinkClick>
              </a:rPr>
              <a:t>http://udlguidelines.cast.org/</a:t>
            </a:r>
            <a:endParaRPr lang="en-US" dirty="0">
              <a:solidFill>
                <a:schemeClr val="accent1">
                  <a:lumMod val="60000"/>
                  <a:lumOff val="40000"/>
                </a:schemeClr>
              </a:solidFill>
            </a:endParaRPr>
          </a:p>
          <a:p>
            <a:r>
              <a:rPr lang="en-US" dirty="0"/>
              <a:t>Lesson Plans and Classroom Activities</a:t>
            </a:r>
          </a:p>
          <a:p>
            <a:pPr lvl="2"/>
            <a:r>
              <a:rPr lang="en-US" dirty="0">
                <a:solidFill>
                  <a:schemeClr val="accent1">
                    <a:lumMod val="60000"/>
                    <a:lumOff val="40000"/>
                  </a:schemeClr>
                </a:solidFill>
                <a:hlinkClick r:id="rId4">
                  <a:extLst>
                    <a:ext uri="{A12FA001-AC4F-418D-AE19-62706E023703}">
                      <ahyp:hlinkClr xmlns:ahyp="http://schemas.microsoft.com/office/drawing/2018/hyperlinkcolor" xmlns="" val="tx"/>
                    </a:ext>
                  </a:extLst>
                </a:hlinkClick>
              </a:rPr>
              <a:t>https://youthbuild.workforcegps.org/resources/2018/08/20/13/24/Lesson_Plans_and_Classroom_Activities</a:t>
            </a:r>
            <a:endParaRPr lang="en-US" dirty="0">
              <a:solidFill>
                <a:schemeClr val="accent1">
                  <a:lumMod val="60000"/>
                  <a:lumOff val="40000"/>
                </a:schemeClr>
              </a:solidFill>
            </a:endParaRPr>
          </a:p>
          <a:p>
            <a:pPr lvl="2"/>
            <a:endParaRPr lang="en-US" dirty="0"/>
          </a:p>
        </p:txBody>
      </p:sp>
      <p:sp>
        <p:nvSpPr>
          <p:cNvPr id="5" name="Content Placeholder 4">
            <a:extLst>
              <a:ext uri="{FF2B5EF4-FFF2-40B4-BE49-F238E27FC236}">
                <a16:creationId xmlns:a16="http://schemas.microsoft.com/office/drawing/2014/main" id="{24ED3E15-B88E-4415-803F-4B69A090758E}"/>
              </a:ext>
            </a:extLst>
          </p:cNvPr>
          <p:cNvSpPr>
            <a:spLocks noGrp="1"/>
          </p:cNvSpPr>
          <p:nvPr>
            <p:ph sz="half" idx="2"/>
          </p:nvPr>
        </p:nvSpPr>
        <p:spPr/>
        <p:txBody>
          <a:bodyPr/>
          <a:lstStyle/>
          <a:p>
            <a:r>
              <a:rPr lang="en-US" dirty="0"/>
              <a:t>Education at a YouthBuild Program</a:t>
            </a:r>
          </a:p>
          <a:p>
            <a:pPr lvl="2"/>
            <a:r>
              <a:rPr lang="en-US" dirty="0">
                <a:solidFill>
                  <a:schemeClr val="accent1">
                    <a:lumMod val="60000"/>
                    <a:lumOff val="40000"/>
                  </a:schemeClr>
                </a:solidFill>
                <a:hlinkClick r:id="rId5">
                  <a:extLst>
                    <a:ext uri="{A12FA001-AC4F-418D-AE19-62706E023703}">
                      <ahyp:hlinkClr xmlns:ahyp="http://schemas.microsoft.com/office/drawing/2018/hyperlinkcolor" xmlns="" val="tx"/>
                    </a:ext>
                  </a:extLst>
                </a:hlinkClick>
              </a:rPr>
              <a:t>https://youthbuild.workforcegps.org/resources/2015/05/04/10/36/Education-at-a-YouthBuild-Program-Manual</a:t>
            </a:r>
            <a:endParaRPr lang="en-US" dirty="0">
              <a:solidFill>
                <a:schemeClr val="accent1">
                  <a:lumMod val="60000"/>
                  <a:lumOff val="40000"/>
                </a:schemeClr>
              </a:solidFill>
            </a:endParaRPr>
          </a:p>
          <a:p>
            <a:r>
              <a:rPr lang="en-US" dirty="0"/>
              <a:t>Differentiated Instruction and Universal Design for Learning</a:t>
            </a:r>
          </a:p>
          <a:p>
            <a:pPr lvl="2"/>
            <a:r>
              <a:rPr lang="en-US" dirty="0">
                <a:solidFill>
                  <a:schemeClr val="accent1">
                    <a:lumMod val="60000"/>
                    <a:lumOff val="40000"/>
                  </a:schemeClr>
                </a:solidFill>
                <a:hlinkClick r:id="rId6">
                  <a:extLst>
                    <a:ext uri="{A12FA001-AC4F-418D-AE19-62706E023703}">
                      <ahyp:hlinkClr xmlns:ahyp="http://schemas.microsoft.com/office/drawing/2018/hyperlinkcolor" xmlns="" val="tx"/>
                    </a:ext>
                  </a:extLst>
                </a:hlinkClick>
              </a:rPr>
              <a:t>https://youthbuild.workforcegps.org/resources/2016/06/07/16/10/Differentiated-Instruction-and-Universal-Design-for-Learning</a:t>
            </a:r>
            <a:endParaRPr lang="en-US" dirty="0">
              <a:solidFill>
                <a:schemeClr val="accent1">
                  <a:lumMod val="60000"/>
                  <a:lumOff val="40000"/>
                </a:schemeClr>
              </a:solidFill>
            </a:endParaRPr>
          </a:p>
          <a:p>
            <a:pPr lvl="2"/>
            <a:endParaRPr lang="en-US" dirty="0"/>
          </a:p>
        </p:txBody>
      </p:sp>
      <p:sp>
        <p:nvSpPr>
          <p:cNvPr id="2" name="Slide Number Placeholder 1">
            <a:extLst>
              <a:ext uri="{FF2B5EF4-FFF2-40B4-BE49-F238E27FC236}">
                <a16:creationId xmlns:a16="http://schemas.microsoft.com/office/drawing/2014/main" id="{065D8615-B6E2-4A7E-818D-E96159DE7304}"/>
              </a:ext>
            </a:extLst>
          </p:cNvPr>
          <p:cNvSpPr>
            <a:spLocks noGrp="1"/>
          </p:cNvSpPr>
          <p:nvPr>
            <p:ph type="sldNum" sz="quarter" idx="10"/>
          </p:nvPr>
        </p:nvSpPr>
        <p:spPr>
          <a:xfrm>
            <a:off x="8190595" y="6356351"/>
            <a:ext cx="753001" cy="365125"/>
          </a:xfrm>
        </p:spPr>
        <p:txBody>
          <a:bodyPr/>
          <a:lstStyle/>
          <a:p>
            <a:fld id="{706D636C-90A3-4979-BA37-BAB384B22101}" type="slidenum">
              <a:rPr lang="en-US" smtClean="0"/>
              <a:pPr/>
              <a:t>71</a:t>
            </a:fld>
            <a:endParaRPr lang="en-US"/>
          </a:p>
        </p:txBody>
      </p:sp>
    </p:spTree>
    <p:extLst>
      <p:ext uri="{BB962C8B-B14F-4D97-AF65-F5344CB8AC3E}">
        <p14:creationId xmlns:p14="http://schemas.microsoft.com/office/powerpoint/2010/main" val="1537640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5B7022-EE58-41E1-B703-623394C9E168}"/>
              </a:ext>
            </a:extLst>
          </p:cNvPr>
          <p:cNvSpPr>
            <a:spLocks noGrp="1"/>
          </p:cNvSpPr>
          <p:nvPr>
            <p:ph type="sldNum" sz="quarter" idx="10"/>
          </p:nvPr>
        </p:nvSpPr>
        <p:spPr/>
        <p:txBody>
          <a:bodyPr/>
          <a:lstStyle/>
          <a:p>
            <a:fld id="{706D636C-90A3-4979-BA37-BAB384B22101}" type="slidenum">
              <a:rPr lang="en-US" smtClean="0"/>
              <a:pPr/>
              <a:t>72</a:t>
            </a:fld>
            <a:endParaRPr lang="en-US"/>
          </a:p>
        </p:txBody>
      </p:sp>
      <p:sp>
        <p:nvSpPr>
          <p:cNvPr id="6" name="Text Placeholder 5">
            <a:extLst>
              <a:ext uri="{FF2B5EF4-FFF2-40B4-BE49-F238E27FC236}">
                <a16:creationId xmlns:a16="http://schemas.microsoft.com/office/drawing/2014/main" id="{78B34450-107A-4130-B52C-44C08A0ADA50}"/>
              </a:ext>
            </a:extLst>
          </p:cNvPr>
          <p:cNvSpPr>
            <a:spLocks noGrp="1"/>
          </p:cNvSpPr>
          <p:nvPr>
            <p:ph type="body" sz="quarter" idx="11"/>
          </p:nvPr>
        </p:nvSpPr>
        <p:spPr/>
        <p:txBody>
          <a:bodyPr/>
          <a:lstStyle/>
          <a:p>
            <a:r>
              <a:rPr lang="en-US" dirty="0"/>
              <a:t>YouthBuild Webinar Series: A Day in the Life of a DOL YouthBuild Job Developer</a:t>
            </a:r>
          </a:p>
          <a:p>
            <a:pPr lvl="2"/>
            <a:r>
              <a:rPr lang="en-US" dirty="0"/>
              <a:t>August 6, 2019</a:t>
            </a:r>
          </a:p>
          <a:p>
            <a:r>
              <a:rPr lang="en-US" dirty="0"/>
              <a:t>OSHA 510/500 In-Person Training</a:t>
            </a:r>
          </a:p>
          <a:p>
            <a:pPr lvl="1"/>
            <a:r>
              <a:rPr lang="en-US" dirty="0"/>
              <a:t>Gallatin, TN</a:t>
            </a:r>
          </a:p>
          <a:p>
            <a:pPr lvl="2"/>
            <a:r>
              <a:rPr lang="en-US" dirty="0"/>
              <a:t>August 19-30, 2019</a:t>
            </a:r>
          </a:p>
        </p:txBody>
      </p:sp>
    </p:spTree>
    <p:extLst>
      <p:ext uri="{BB962C8B-B14F-4D97-AF65-F5344CB8AC3E}">
        <p14:creationId xmlns:p14="http://schemas.microsoft.com/office/powerpoint/2010/main" val="6326235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EC64D59-29FA-4179-A338-CB713E8B3EEB}"/>
              </a:ext>
            </a:extLst>
          </p:cNvPr>
          <p:cNvSpPr>
            <a:spLocks noGrp="1"/>
          </p:cNvSpPr>
          <p:nvPr>
            <p:ph idx="1"/>
          </p:nvPr>
        </p:nvSpPr>
        <p:spPr/>
        <p:txBody>
          <a:bodyPr/>
          <a:lstStyle/>
          <a:p>
            <a:r>
              <a:rPr lang="en-US" dirty="0"/>
              <a:t>Paladin Jordan, Jr.</a:t>
            </a:r>
          </a:p>
          <a:p>
            <a:pPr lvl="1"/>
            <a:r>
              <a:rPr lang="en-US" dirty="0"/>
              <a:t>Graduate Professor of Education/</a:t>
            </a:r>
          </a:p>
          <a:p>
            <a:pPr lvl="1"/>
            <a:r>
              <a:rPr lang="en-US" dirty="0"/>
              <a:t>School Consultant/Business Owner</a:t>
            </a:r>
          </a:p>
          <a:p>
            <a:pPr lvl="2"/>
            <a:r>
              <a:rPr lang="en-US" dirty="0"/>
              <a:t>EDGE-</a:t>
            </a:r>
            <a:r>
              <a:rPr lang="en-US" dirty="0" err="1"/>
              <a:t>ucational</a:t>
            </a:r>
            <a:r>
              <a:rPr lang="en-US" dirty="0"/>
              <a:t> Media Company, LLC</a:t>
            </a:r>
          </a:p>
          <a:p>
            <a:pPr lvl="3"/>
            <a:r>
              <a:rPr lang="en-US" dirty="0" err="1"/>
              <a:t>myedgemedia@gmail.com</a:t>
            </a:r>
            <a:endParaRPr lang="en-US" dirty="0"/>
          </a:p>
          <a:p>
            <a:pPr lvl="4"/>
            <a:r>
              <a:rPr lang="en-US" dirty="0"/>
              <a:t>267-485-1008</a:t>
            </a:r>
          </a:p>
          <a:p>
            <a:r>
              <a:rPr lang="en-US" dirty="0"/>
              <a:t>Jenn Smith</a:t>
            </a:r>
          </a:p>
          <a:p>
            <a:pPr lvl="1"/>
            <a:r>
              <a:rPr lang="en-US" dirty="0"/>
              <a:t>National YouthBuild Director</a:t>
            </a:r>
          </a:p>
          <a:p>
            <a:pPr lvl="2"/>
            <a:r>
              <a:rPr lang="en-US" dirty="0"/>
              <a:t>U.S. Department of Labor</a:t>
            </a:r>
          </a:p>
          <a:p>
            <a:pPr lvl="3"/>
            <a:r>
              <a:rPr lang="en-US" dirty="0"/>
              <a:t>smith.jenn@dol.gov</a:t>
            </a:r>
          </a:p>
          <a:p>
            <a:pPr lvl="4"/>
            <a:r>
              <a:rPr lang="en-US" dirty="0"/>
              <a:t>202-693-3597</a:t>
            </a:r>
          </a:p>
        </p:txBody>
      </p:sp>
      <p:sp>
        <p:nvSpPr>
          <p:cNvPr id="2" name="Slide Number Placeholder 1"/>
          <p:cNvSpPr>
            <a:spLocks noGrp="1"/>
          </p:cNvSpPr>
          <p:nvPr>
            <p:ph type="sldNum" sz="quarter" idx="10"/>
          </p:nvPr>
        </p:nvSpPr>
        <p:spPr/>
        <p:txBody>
          <a:bodyPr/>
          <a:lstStyle/>
          <a:p>
            <a:fld id="{706D636C-90A3-4979-BA37-BAB384B22101}" type="slidenum">
              <a:rPr lang="en-US" smtClean="0"/>
              <a:pPr/>
              <a:t>73</a:t>
            </a:fld>
            <a:endParaRPr lang="en-US" dirty="0"/>
          </a:p>
        </p:txBody>
      </p:sp>
    </p:spTree>
    <p:extLst>
      <p:ext uri="{BB962C8B-B14F-4D97-AF65-F5344CB8AC3E}">
        <p14:creationId xmlns:p14="http://schemas.microsoft.com/office/powerpoint/2010/main" val="1187886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2103DD-18C2-4FF0-9612-CE3A974CEC6E}"/>
              </a:ext>
            </a:extLst>
          </p:cNvPr>
          <p:cNvSpPr>
            <a:spLocks noGrp="1"/>
          </p:cNvSpPr>
          <p:nvPr>
            <p:ph type="sldNum" sz="quarter" idx="10"/>
          </p:nvPr>
        </p:nvSpPr>
        <p:spPr>
          <a:xfrm>
            <a:off x="8190595" y="6356351"/>
            <a:ext cx="753001" cy="365125"/>
          </a:xfrm>
        </p:spPr>
        <p:txBody>
          <a:bodyPr/>
          <a:lstStyle/>
          <a:p>
            <a:fld id="{78651A17-9376-40A4-9325-34268FB0E92D}" type="slidenum">
              <a:rPr lang="en-US" smtClean="0"/>
              <a:pPr/>
              <a:t>74</a:t>
            </a:fld>
            <a:endParaRPr lang="en-US" dirty="0"/>
          </a:p>
        </p:txBody>
      </p:sp>
    </p:spTree>
    <p:extLst>
      <p:ext uri="{BB962C8B-B14F-4D97-AF65-F5344CB8AC3E}">
        <p14:creationId xmlns:p14="http://schemas.microsoft.com/office/powerpoint/2010/main" val="1488783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Discussion Question:</a:t>
            </a:r>
            <a:br>
              <a:rPr lang="en-US" dirty="0"/>
            </a:br>
            <a:r>
              <a:rPr lang="en-US" sz="3200" b="0" dirty="0">
                <a:solidFill>
                  <a:schemeClr val="tx1"/>
                </a:solidFill>
              </a:rPr>
              <a:t>What made you sign up for today’s session? Describe some of the takeaways you’re looking to have from our webinar.</a:t>
            </a:r>
            <a:endParaRPr lang="en-US" b="0" dirty="0">
              <a:solidFill>
                <a:schemeClr val="tx1"/>
              </a:solidFill>
            </a:endParaRPr>
          </a:p>
        </p:txBody>
      </p:sp>
      <p:sp>
        <p:nvSpPr>
          <p:cNvPr id="7" name="Text Placeholder 6"/>
          <p:cNvSpPr>
            <a:spLocks noGrp="1"/>
          </p:cNvSpPr>
          <p:nvPr>
            <p:ph type="body" idx="1"/>
          </p:nvPr>
        </p:nvSpPr>
        <p:spPr>
          <a:xfrm>
            <a:off x="623888" y="4017964"/>
            <a:ext cx="7863840" cy="1912936"/>
          </a:xfrm>
        </p:spPr>
        <p:txBody>
          <a:bodyPr/>
          <a:lstStyle/>
          <a:p>
            <a:pPr algn="ctr"/>
            <a:r>
              <a:rPr lang="en-US" dirty="0"/>
              <a:t>(type your answer in the chat box below)</a:t>
            </a:r>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8</a:t>
            </a:fld>
            <a:endParaRPr lang="en-US" dirty="0"/>
          </a:p>
        </p:txBody>
      </p:sp>
    </p:spTree>
    <p:extLst>
      <p:ext uri="{BB962C8B-B14F-4D97-AF65-F5344CB8AC3E}">
        <p14:creationId xmlns:p14="http://schemas.microsoft.com/office/powerpoint/2010/main" val="372184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is Universal Design?</a:t>
            </a:r>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9</a:t>
            </a:fld>
            <a:endParaRPr lang="en-US" dirty="0"/>
          </a:p>
        </p:txBody>
      </p:sp>
    </p:spTree>
    <p:extLst>
      <p:ext uri="{BB962C8B-B14F-4D97-AF65-F5344CB8AC3E}">
        <p14:creationId xmlns:p14="http://schemas.microsoft.com/office/powerpoint/2010/main" val="40802432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quot;/&gt;&lt;property id=&quot;20307&quot; value=&quot;272&quot;/&gt;&lt;/object&gt;&lt;object type=&quot;3&quot; unique_id=&quot;10005&quot;&gt;&lt;property id=&quot;20148&quot; value=&quot;5&quot;/&gt;&lt;property id=&quot;20300&quot; value=&quot;Slide 2 - &amp;quot;YouthBuild Series: Supporting Second-Chance Students Through Universal Design for Learning&amp;quot;&quot;/&gt;&lt;property id=&quot;20307&quot; value=&quot;287&quot;/&gt;&lt;/object&gt;&lt;object type=&quot;3&quot; unique_id=&quot;10006&quot;&gt;&lt;property id=&quot;20148&quot; value=&quot;5&quot;/&gt;&lt;property id=&quot;20300&quot; value=&quot;Slide 3&quot;/&gt;&lt;property id=&quot;20307&quot; value=&quot;388&quot;/&gt;&lt;/object&gt;&lt;object type=&quot;3&quot; unique_id=&quot;10007&quot;&gt;&lt;property id=&quot;20148&quot; value=&quot;5&quot;/&gt;&lt;property id=&quot;20300&quot; value=&quot;Slide 4&quot;/&gt;&lt;property id=&quot;20307&quot; value=&quot;273&quot;/&gt;&lt;/object&gt;&lt;object type=&quot;3&quot; unique_id=&quot;10008&quot;&gt;&lt;property id=&quot;20148&quot; value=&quot;5&quot;/&gt;&lt;property id=&quot;20300&quot; value=&quot;Slide 5&quot;/&gt;&lt;property id=&quot;20307&quot; value=&quot;286&quot;/&gt;&lt;/object&gt;&lt;object type=&quot;3&quot; unique_id=&quot;10009&quot;&gt;&lt;property id=&quot;20148&quot; value=&quot;5&quot;/&gt;&lt;property id=&quot;20300&quot; value=&quot;Slide 6 - &amp;quot;Context Setting&amp;quot;&quot;/&gt;&lt;property id=&quot;20307&quot; value=&quot;305&quot;/&gt;&lt;/object&gt;&lt;object type=&quot;3&quot; unique_id=&quot;10010&quot;&gt;&lt;property id=&quot;20148&quot; value=&quot;5&quot;/&gt;&lt;property id=&quot;20300&quot; value=&quot;Slide 7 - &amp;quot;Have you heard of Universal Design for Learning before today’s webinar?&amp;quot;&quot;/&gt;&lt;property id=&quot;20307&quot; value=&quot;271&quot;/&gt;&lt;/object&gt;&lt;object type=&quot;3&quot; unique_id=&quot;10011&quot;&gt;&lt;property id=&quot;20148&quot; value=&quot;5&quot;/&gt;&lt;property id=&quot;20300&quot; value=&quot;Slide 8 - &amp;quot;Discussion Question: What made you sign up for today’s session? Describe some of the takeaways you’re looking to ha&quot;/&gt;&lt;property id=&quot;20307&quot; value=&quot;367&quot;/&gt;&lt;/object&gt;&lt;object type=&quot;3&quot; unique_id=&quot;10012&quot;&gt;&lt;property id=&quot;20148&quot; value=&quot;5&quot;/&gt;&lt;property id=&quot;20300&quot; value=&quot;Slide 9 - &amp;quot;What is Universal Design?&amp;quot;&quot;/&gt;&lt;property id=&quot;20307&quot; value=&quot;303&quot;/&gt;&lt;/object&gt;&lt;object type=&quot;3&quot; unique_id=&quot;10013&quot;&gt;&lt;property id=&quot;20148&quot; value=&quot;5&quot;/&gt;&lt;property id=&quot;20300&quot; value=&quot;Slide 10 - &amp;quot;What is Universal Design&amp;quot;&quot;/&gt;&lt;property id=&quot;20307&quot; value=&quot;322&quot;/&gt;&lt;/object&gt;&lt;object type=&quot;3&quot; unique_id=&quot;10014&quot;&gt;&lt;property id=&quot;20148&quot; value=&quot;5&quot;/&gt;&lt;property id=&quot;20300&quot; value=&quot;Slide 11 - &amp;quot;The Curb Cut Effect&amp;quot;&quot;/&gt;&lt;property id=&quot;20307&quot; value=&quot;324&quot;/&gt;&lt;/object&gt;&lt;object type=&quot;3&quot; unique_id=&quot;10015&quot;&gt;&lt;property id=&quot;20148&quot; value=&quot;5&quot;/&gt;&lt;property id=&quot;20300&quot; value=&quot;Slide 12 - &amp;quot;What is Universal Design?&amp;quot;&quot;/&gt;&lt;property id=&quot;20307&quot; value=&quot;319&quot;/&gt;&lt;/object&gt;&lt;object type=&quot;3&quot; unique_id=&quot;10016&quot;&gt;&lt;property id=&quot;20148&quot; value=&quot;5&quot;/&gt;&lt;property id=&quot;20300&quot; value=&quot;Slide 13&quot;/&gt;&lt;property id=&quot;20307&quot; value=&quot;363&quot;/&gt;&lt;/object&gt;&lt;object type=&quot;3&quot; unique_id=&quot;10017&quot;&gt;&lt;property id=&quot;20148&quot; value=&quot;5&quot;/&gt;&lt;property id=&quot;20300&quot; value=&quot;Slide 14 - &amp;quot;Rights to an Appropriate Education&amp;quot;&quot;/&gt;&lt;property id=&quot;20307&quot; value=&quot;323&quot;/&gt;&lt;/object&gt;&lt;object type=&quot;3&quot; unique_id=&quot;10018&quot;&gt;&lt;property id=&quot;20148&quot; value=&quot;5&quot;/&gt;&lt;property id=&quot;20300&quot; value=&quot;Slide 15 - &amp;quot;Rights to an appropriate education&amp;quot;&quot;/&gt;&lt;property id=&quot;20307&quot; value=&quot;368&quot;/&gt;&lt;/object&gt;&lt;object type=&quot;3&quot; unique_id=&quot;10019&quot;&gt;&lt;property id=&quot;20148&quot; value=&quot;5&quot;/&gt;&lt;property id=&quot;20300&quot; value=&quot;Slide 16 - &amp;quot;Enter Universal Design for Learning (UDL)&amp;quot;&quot;/&gt;&lt;property id=&quot;20307&quot; value=&quot;359&quot;/&gt;&lt;/object&gt;&lt;object type=&quot;3&quot; unique_id=&quot;10020&quot;&gt;&lt;property id=&quot;20148&quot; value=&quot;5&quot;/&gt;&lt;property id=&quot;20300&quot; value=&quot;Slide 17 - &amp;quot;Enter Universal Design for Learning&amp;quot;&quot;/&gt;&lt;property id=&quot;20307&quot; value=&quot;332&quot;/&gt;&lt;/object&gt;&lt;object type=&quot;3&quot; unique_id=&quot;10021&quot;&gt;&lt;property id=&quot;20148&quot; value=&quot;5&quot;/&gt;&lt;property id=&quot;20300&quot; value=&quot;Slide 18 - &amp;quot;Enter Universal Design for Learning&amp;quot;&quot;/&gt;&lt;property id=&quot;20307&quot; value=&quot;329&quot;/&gt;&lt;/object&gt;&lt;object type=&quot;3&quot; unique_id=&quot;10022&quot;&gt;&lt;property id=&quot;20148&quot; value=&quot;5&quot;/&gt;&lt;property id=&quot;20300&quot; value=&quot;Slide 19 - &amp;quot;Universal Design for Learning (UDL) Framework&amp;quot;&quot;/&gt;&lt;property id=&quot;20307&quot; value=&quot;337&quot;/&gt;&lt;/object&gt;&lt;object type=&quot;3&quot; unique_id=&quot;10023&quot;&gt;&lt;property id=&quot;20148&quot; value=&quot;5&quot;/&gt;&lt;property id=&quot;20300&quot; value=&quot;Slide 20 - &amp;quot;Universal Design for Learning Framework&amp;quot;&quot;/&gt;&lt;property id=&quot;20307&quot; value=&quot;339&quot;/&gt;&lt;/object&gt;&lt;object type=&quot;3&quot; unique_id=&quot;10024&quot;&gt;&lt;property id=&quot;20148&quot; value=&quot;5&quot;/&gt;&lt;property id=&quot;20300&quot; value=&quot;Slide 21 - &amp;quot;UDL Principle Overview&amp;quot;&quot;/&gt;&lt;property id=&quot;20307&quot; value=&quot;399&quot;/&gt;&lt;/object&gt;&lt;object type=&quot;3&quot; unique_id=&quot;10025&quot;&gt;&lt;property id=&quot;20148&quot; value=&quot;5&quot;/&gt;&lt;property id=&quot;20300&quot; value=&quot;Slide 22&quot;/&gt;&lt;property id=&quot;20307&quot; value=&quot;407&quot;/&gt;&lt;/object&gt;&lt;object type=&quot;3&quot; unique_id=&quot;10026&quot;&gt;&lt;property id=&quot;20148&quot; value=&quot;5&quot;/&gt;&lt;property id=&quot;20300&quot; value=&quot;Slide 23 - &amp;quot;Principles of UDL&amp;quot;&quot;/&gt;&lt;property id=&quot;20307&quot; value=&quot;408&quot;/&gt;&lt;/object&gt;&lt;object type=&quot;3&quot; unique_id=&quot;10027&quot;&gt;&lt;property id=&quot;20148&quot; value=&quot;5&quot;/&gt;&lt;property id=&quot;20300&quot; value=&quot;Slide 24 - &amp;quot;Principles of UDL&amp;quot;&quot;/&gt;&lt;property id=&quot;20307&quot; value=&quot;409&quot;/&gt;&lt;/object&gt;&lt;object type=&quot;3&quot; unique_id=&quot;10028&quot;&gt;&lt;property id=&quot;20148&quot; value=&quot;5&quot;/&gt;&lt;property id=&quot;20300&quot; value=&quot;Slide 25 - &amp;quot;Principles of UDL&amp;quot;&quot;/&gt;&lt;property id=&quot;20307&quot; value=&quot;410&quot;/&gt;&lt;/object&gt;&lt;object type=&quot;3&quot; unique_id=&quot;10029&quot;&gt;&lt;property id=&quot;20148&quot; value=&quot;5&quot;/&gt;&lt;property id=&quot;20300&quot; value=&quot;Slide 26&quot;/&gt;&lt;property id=&quot;20307&quot; value=&quot;411&quot;/&gt;&lt;/object&gt;&lt;object type=&quot;3&quot; unique_id=&quot;10030&quot;&gt;&lt;property id=&quot;20148&quot; value=&quot;5&quot;/&gt;&lt;property id=&quot;20300&quot; value=&quot;Slide 27 - &amp;quot;Principles of UDL&amp;quot;&quot;/&gt;&lt;property id=&quot;20307&quot; value=&quot;412&quot;/&gt;&lt;/object&gt;&lt;object type=&quot;3&quot; unique_id=&quot;10031&quot;&gt;&lt;property id=&quot;20148&quot; value=&quot;5&quot;/&gt;&lt;property id=&quot;20300&quot; value=&quot;Slide 28 - &amp;quot;UDL Domain Overview&amp;quot;&quot;/&gt;&lt;property id=&quot;20307&quot; value=&quot;398&quot;/&gt;&lt;/object&gt;&lt;object type=&quot;3&quot; unique_id=&quot;10032&quot;&gt;&lt;property id=&quot;20148&quot; value=&quot;5&quot;/&gt;&lt;property id=&quot;20300&quot; value=&quot;Slide 29 - &amp;quot;9 Domains of UDL&amp;quot;&quot;/&gt;&lt;property id=&quot;20307&quot; value=&quot;342&quot;/&gt;&lt;/object&gt;&lt;object type=&quot;3&quot; unique_id=&quot;10033&quot;&gt;&lt;property id=&quot;20148&quot; value=&quot;5&quot;/&gt;&lt;property id=&quot;20300&quot; value=&quot;Slide 30 - &amp;quot;9 Domains of UDL&amp;quot;&quot;/&gt;&lt;property id=&quot;20307&quot; value=&quot;344&quot;/&gt;&lt;/object&gt;&lt;object type=&quot;3&quot; unique_id=&quot;10034&quot;&gt;&lt;property id=&quot;20148&quot; value=&quot;5&quot;/&gt;&lt;property id=&quot;20300&quot; value=&quot;Slide 31 - &amp;quot;9 Domains of UDL&amp;quot;&quot;/&gt;&lt;property id=&quot;20307&quot; value=&quot;414&quot;/&gt;&lt;/object&gt;&lt;object type=&quot;3&quot; unique_id=&quot;10035&quot;&gt;&lt;property id=&quot;20148&quot; value=&quot;5&quot;/&gt;&lt;property id=&quot;20300&quot; value=&quot;Slide 32 - &amp;quot;9 Domains of UDL&amp;quot;&quot;/&gt;&lt;property id=&quot;20307&quot; value=&quot;345&quot;/&gt;&lt;/object&gt;&lt;object type=&quot;3&quot; unique_id=&quot;10036&quot;&gt;&lt;property id=&quot;20148&quot; value=&quot;5&quot;/&gt;&lt;property id=&quot;20300&quot; value=&quot;Slide 33 - &amp;quot;9 Domains of UDL&amp;quot;&quot;/&gt;&lt;property id=&quot;20307&quot; value=&quot;370&quot;/&gt;&lt;/object&gt;&lt;object type=&quot;3&quot; unique_id=&quot;10037&quot;&gt;&lt;property id=&quot;20148&quot; value=&quot;5&quot;/&gt;&lt;property id=&quot;20300&quot; value=&quot;Slide 34 - &amp;quot;9 Domains of UDL&amp;quot;&quot;/&gt;&lt;property id=&quot;20307&quot; value=&quot;389&quot;/&gt;&lt;/object&gt;&lt;object type=&quot;3&quot; unique_id=&quot;10038&quot;&gt;&lt;property id=&quot;20148&quot; value=&quot;5&quot;/&gt;&lt;property id=&quot;20300&quot; value=&quot;Slide 35 - &amp;quot;9 Domains of UDL&amp;quot;&quot;/&gt;&lt;property id=&quot;20307&quot; value=&quot;415&quot;/&gt;&lt;/object&gt;&lt;object type=&quot;3&quot; unique_id=&quot;10039&quot;&gt;&lt;property id=&quot;20148&quot; value=&quot;5&quot;/&gt;&lt;property id=&quot;20300&quot; value=&quot;Slide 36 - &amp;quot;9 Domains of UDL&amp;quot;&quot;/&gt;&lt;property id=&quot;20307&quot; value=&quot;390&quot;/&gt;&lt;/object&gt;&lt;object type=&quot;3&quot; unique_id=&quot;10040&quot;&gt;&lt;property id=&quot;20148&quot; value=&quot;5&quot;/&gt;&lt;property id=&quot;20300&quot; value=&quot;Slide 37 - &amp;quot;9 Domains of UDL&amp;quot;&quot;/&gt;&lt;property id=&quot;20307&quot; value=&quot;391&quot;/&gt;&lt;/object&gt;&lt;object type=&quot;3&quot; unique_id=&quot;10041&quot;&gt;&lt;property id=&quot;20148&quot; value=&quot;5&quot;/&gt;&lt;property id=&quot;20300&quot; value=&quot;Slide 38 - &amp;quot;9 Domains of UDL&amp;quot;&quot;/&gt;&lt;property id=&quot;20307&quot; value=&quot;392&quot;/&gt;&lt;/object&gt;&lt;object type=&quot;3&quot; unique_id=&quot;10042&quot;&gt;&lt;property id=&quot;20148&quot; value=&quot;5&quot;/&gt;&lt;property id=&quot;20300&quot; value=&quot;Slide 39 - &amp;quot;9 Domains of UDL&amp;quot;&quot;/&gt;&lt;property id=&quot;20307&quot; value=&quot;416&quot;/&gt;&lt;/object&gt;&lt;object type=&quot;3&quot; unique_id=&quot;10043&quot;&gt;&lt;property id=&quot;20148&quot; value=&quot;5&quot;/&gt;&lt;property id=&quot;20300&quot; value=&quot;Slide 40 - &amp;quot;9 Domains of UDL&amp;quot;&quot;/&gt;&lt;property id=&quot;20307&quot; value=&quot;393&quot;/&gt;&lt;/object&gt;&lt;object type=&quot;3&quot; unique_id=&quot;10044&quot;&gt;&lt;property id=&quot;20148&quot; value=&quot;5&quot;/&gt;&lt;property id=&quot;20300&quot; value=&quot;Slide 41 - &amp;quot;9 Domains of UDL&amp;quot;&quot;/&gt;&lt;property id=&quot;20307&quot; value=&quot;394&quot;/&gt;&lt;/object&gt;&lt;object type=&quot;3&quot; unique_id=&quot;10045&quot;&gt;&lt;property id=&quot;20148&quot; value=&quot;5&quot;/&gt;&lt;property id=&quot;20300&quot; value=&quot;Slide 42 - &amp;quot;9 Domains of UDL&amp;quot;&quot;/&gt;&lt;property id=&quot;20307&quot; value=&quot;395&quot;/&gt;&lt;/object&gt;&lt;object type=&quot;3&quot; unique_id=&quot;10046&quot;&gt;&lt;property id=&quot;20148&quot; value=&quot;5&quot;/&gt;&lt;property id=&quot;20300&quot; value=&quot;Slide 43 - &amp;quot;UDL Checkpoint Overview&amp;quot;&quot;/&gt;&lt;property id=&quot;20307&quot; value=&quot;397&quot;/&gt;&lt;/object&gt;&lt;object type=&quot;3&quot; unique_id=&quot;10047&quot;&gt;&lt;property id=&quot;20148&quot; value=&quot;5&quot;/&gt;&lt;property id=&quot;20300&quot; value=&quot;Slide 44 - &amp;quot;9 Domains of UDL&amp;quot;&quot;/&gt;&lt;property id=&quot;20307&quot; value=&quot;413&quot;/&gt;&lt;/object&gt;&lt;object type=&quot;3&quot; unique_id=&quot;10048&quot;&gt;&lt;property id=&quot;20148&quot; value=&quot;5&quot;/&gt;&lt;property id=&quot;20300&quot; value=&quot;Slide 45 - &amp;quot;Checkpoints of UDL&amp;quot;&quot;/&gt;&lt;property id=&quot;20307&quot; value=&quot;343&quot;/&gt;&lt;/object&gt;&lt;object type=&quot;3&quot; unique_id=&quot;10049&quot;&gt;&lt;property id=&quot;20148&quot; value=&quot;5&quot;/&gt;&lt;property id=&quot;20300&quot; value=&quot;Slide 46 - &amp;quot;Checkpoints of UDL&amp;quot;&quot;/&gt;&lt;property id=&quot;20307&quot; value=&quot;396&quot;/&gt;&lt;/object&gt;&lt;object type=&quot;3&quot; unique_id=&quot;10050&quot;&gt;&lt;property id=&quot;20148&quot; value=&quot;5&quot;/&gt;&lt;property id=&quot;20300&quot; value=&quot;Slide 47&quot;/&gt;&lt;property id=&quot;20307&quot; value=&quot;347&quot;/&gt;&lt;/object&gt;&lt;object type=&quot;3&quot; unique_id=&quot;10051&quot;&gt;&lt;property id=&quot;20148&quot; value=&quot;5&quot;/&gt;&lt;property id=&quot;20300&quot; value=&quot;Slide 48 - &amp;quot;What UDL domains do you currently see in your program?&amp;quot;&quot;/&gt;&lt;property id=&quot;20307&quot; value=&quot;382&quot;/&gt;&lt;/object&gt;&lt;object type=&quot;3&quot; unique_id=&quot;10052&quot;&gt;&lt;property id=&quot;20148&quot; value=&quot;5&quot;/&gt;&lt;property id=&quot;20300&quot; value=&quot;Slide 49 - &amp;quot;In what UDL domains do you see space for growth at your program?&amp;quot;&quot;/&gt;&lt;property id=&quot;20307&quot; value=&quot;383&quot;/&gt;&lt;/object&gt;&lt;object type=&quot;3&quot; unique_id=&quot;10053&quot;&gt;&lt;property id=&quot;20148&quot; value=&quot;5&quot;/&gt;&lt;property id=&quot;20300&quot; value=&quot;Slide 50 - &amp;quot;Examples of UDL in Practice&amp;quot;&quot;/&gt;&lt;property id=&quot;20307&quot; value=&quot;338&quot;/&gt;&lt;/object&gt;&lt;object type=&quot;3&quot; unique_id=&quot;10054&quot;&gt;&lt;property id=&quot;20148&quot; value=&quot;5&quot;/&gt;&lt;property id=&quot;20300&quot; value=&quot;Slide 51 - &amp;quot;Examples of UDL in Practice&amp;quot;&quot;/&gt;&lt;property id=&quot;20307&quot; value=&quot;336&quot;/&gt;&lt;/object&gt;&lt;object type=&quot;3&quot; unique_id=&quot;10055&quot;&gt;&lt;property id=&quot;20148&quot; value=&quot;5&quot;/&gt;&lt;property id=&quot;20300&quot; value=&quot;Slide 52 - &amp;quot;Examples of UDL in Practice&amp;quot;&quot;/&gt;&lt;property id=&quot;20307&quot; value=&quot;311&quot;/&gt;&lt;/object&gt;&lt;object type=&quot;3&quot; unique_id=&quot;10056&quot;&gt;&lt;property id=&quot;20148&quot; value=&quot;5&quot;/&gt;&lt;property id=&quot;20300&quot; value=&quot;Slide 53&quot;/&gt;&lt;property id=&quot;20307&quot; value=&quot;385&quot;/&gt;&lt;/object&gt;&lt;object type=&quot;3&quot; unique_id=&quot;10057&quot;&gt;&lt;property id=&quot;20148&quot; value=&quot;5&quot;/&gt;&lt;property id=&quot;20300&quot; value=&quot;Slide 54 - &amp;quot;Lindsay Good, Science of Tattoo, Lesson 4&amp;quot;&quot;/&gt;&lt;property id=&quot;20307&quot; value=&quot;379&quot;/&gt;&lt;/object&gt;&lt;object type=&quot;3&quot; unique_id=&quot;10058&quot;&gt;&lt;property id=&quot;20148&quot; value=&quot;5&quot;/&gt;&lt;property id=&quot;20300&quot; value=&quot;Slide 55 - &amp;quot;Examples of UDL in Practice&amp;quot;&quot;/&gt;&lt;property id=&quot;20307&quot; value=&quot;380&quot;/&gt;&lt;/object&gt;&lt;object type=&quot;3&quot; unique_id=&quot;10059&quot;&gt;&lt;property id=&quot;20148&quot; value=&quot;5&quot;/&gt;&lt;property id=&quot;20300&quot; value=&quot;Slide 56 - &amp;quot;Examples of UDL in Practice: Principle Reflection Prompts&amp;quot;&quot;/&gt;&lt;property id=&quot;20307&quot; value=&quot;384&quot;/&gt;&lt;/object&gt;&lt;object type=&quot;3&quot; unique_id=&quot;10060&quot;&gt;&lt;property id=&quot;20148&quot; value=&quot;5&quot;/&gt;&lt;property id=&quot;20300&quot; value=&quot;Slide 57 - &amp;quot;Application of UDL&amp;quot;&quot;/&gt;&lt;property id=&quot;20307&quot; value=&quot;366&quot;/&gt;&lt;/object&gt;&lt;object type=&quot;3&quot; unique_id=&quot;10061&quot;&gt;&lt;property id=&quot;20148&quot; value=&quot;5&quot;/&gt;&lt;property id=&quot;20300&quot; value=&quot;Slide 58 - &amp;quot;Application of UDL&amp;quot;&quot;/&gt;&lt;property id=&quot;20307&quot; value=&quot;266&quot;/&gt;&lt;/object&gt;&lt;object type=&quot;3&quot; unique_id=&quot;10062&quot;&gt;&lt;property id=&quot;20148&quot; value=&quot;5&quot;/&gt;&lt;property id=&quot;20300&quot; value=&quot;Slide 59 - &amp;quot;Application of UDL&amp;quot;&quot;/&gt;&lt;property id=&quot;20307&quot; value=&quot;356&quot;/&gt;&lt;/object&gt;&lt;object type=&quot;3&quot; unique_id=&quot;10063&quot;&gt;&lt;property id=&quot;20148&quot; value=&quot;5&quot;/&gt;&lt;property id=&quot;20300&quot; value=&quot;Slide 60 - &amp;quot;UDL as an Area of Professional Focus&amp;quot;&quot;/&gt;&lt;property id=&quot;20307&quot; value=&quot;307&quot;/&gt;&lt;/object&gt;&lt;object type=&quot;3&quot; unique_id=&quot;10064&quot;&gt;&lt;property id=&quot;20148&quot; value=&quot;5&quot;/&gt;&lt;property id=&quot;20300&quot; value=&quot;Slide 61 - &amp;quot;UDL is YouthBuild&amp;quot;&quot;/&gt;&lt;property id=&quot;20307&quot; value=&quot;365&quot;/&gt;&lt;/object&gt;&lt;object type=&quot;3&quot; unique_id=&quot;10065&quot;&gt;&lt;property id=&quot;20148&quot; value=&quot;5&quot;/&gt;&lt;property id=&quot;20300&quot; value=&quot;Slide 62 - &amp;quot;UDL as an Area of Professional Focus for Your Staff&amp;quot;&quot;/&gt;&lt;property id=&quot;20307&quot; value=&quot;349&quot;/&gt;&lt;/object&gt;&lt;object type=&quot;3&quot; unique_id=&quot;10066&quot;&gt;&lt;property id=&quot;20148&quot; value=&quot;5&quot;/&gt;&lt;property id=&quot;20300&quot; value=&quot;Slide 63 - &amp;quot;Education Toolkit &amp;amp; UDL Video Series&amp;quot;&quot;/&gt;&lt;property id=&quot;20307&quot; value=&quot;308&quot;/&gt;&lt;/object&gt;&lt;object type=&quot;3&quot; unique_id=&quot;10067&quot;&gt;&lt;property id=&quot;20148&quot; value=&quot;5&quot;/&gt;&lt;property id=&quot;20300&quot; value=&quot;Slide 64 - &amp;quot;Education Toolkit &amp;amp; UDL Video Series&amp;quot;&quot;/&gt;&lt;property id=&quot;20307&quot; value=&quot;301&quot;/&gt;&lt;/object&gt;&lt;object type=&quot;3&quot; unique_id=&quot;10068&quot;&gt;&lt;property id=&quot;20148&quot; value=&quot;5&quot;/&gt;&lt;property id=&quot;20300&quot; value=&quot;Slide 65&quot;/&gt;&lt;property id=&quot;20307&quot; value=&quot;400&quot;/&gt;&lt;/object&gt;&lt;object type=&quot;3&quot; unique_id=&quot;10069&quot;&gt;&lt;property id=&quot;20148&quot; value=&quot;5&quot;/&gt;&lt;property id=&quot;20300&quot; value=&quot;Slide 66 - &amp;quot;Resource Folder - Lindsay Good - Science of Tattoos Unit&amp;quot;&quot;/&gt;&lt;property id=&quot;20307&quot; value=&quot;348&quot;/&gt;&lt;/object&gt;&lt;object type=&quot;3&quot; unique_id=&quot;10070&quot;&gt;&lt;property id=&quot;20148&quot; value=&quot;5&quot;/&gt;&lt;property id=&quot;20300&quot; value=&quot;Slide 67 - &amp;quot;Resource Folder - Lindsay Good - Science of Tattoos Unit&amp;quot;&quot;/&gt;&lt;property id=&quot;20307&quot; value=&quot;269&quot;/&gt;&lt;/object&gt;&lt;object type=&quot;3&quot; unique_id=&quot;10071&quot;&gt;&lt;property id=&quot;20148&quot; value=&quot;5&quot;/&gt;&lt;property id=&quot;20300&quot; value=&quot;Slide 68 - &amp;quot;Resource Folder - UDL Science Unit Lesson Examples&amp;quot;&quot;/&gt;&lt;property id=&quot;20307&quot; value=&quot;270&quot;/&gt;&lt;/object&gt;&lt;object type=&quot;3&quot; unique_id=&quot;10072&quot;&gt;&lt;property id=&quot;20148&quot; value=&quot;5&quot;/&gt;&lt;property id=&quot;20300&quot; value=&quot;Slide 69 - &amp;quot;Resource Folder - UDL Planning Documents&amp;quot;&quot;/&gt;&lt;property id=&quot;20307&quot; value=&quot;315&quot;/&gt;&lt;/object&gt;&lt;object type=&quot;3&quot; unique_id=&quot;10073&quot;&gt;&lt;property id=&quot;20148&quot; value=&quot;5&quot;/&gt;&lt;property id=&quot;20300&quot; value=&quot;Slide 70&quot;/&gt;&lt;property id=&quot;20307&quot; value=&quot;281&quot;/&gt;&lt;/object&gt;&lt;object type=&quot;3&quot; unique_id=&quot;10074&quot;&gt;&lt;property id=&quot;20148&quot; value=&quot;5&quot;/&gt;&lt;property id=&quot;20300&quot; value=&quot;Slide 71&quot;/&gt;&lt;property id=&quot;20307&quot; value=&quot;401&quot;/&gt;&lt;/object&gt;&lt;object type=&quot;3&quot; unique_id=&quot;10075&quot;&gt;&lt;property id=&quot;20148&quot; value=&quot;5&quot;/&gt;&lt;property id=&quot;20300&quot; value=&quot;Slide 72&quot;/&gt;&lt;property id=&quot;20307&quot; value=&quot;277&quot;/&gt;&lt;/object&gt;&lt;object type=&quot;3&quot; unique_id=&quot;10076&quot;&gt;&lt;property id=&quot;20148&quot; value=&quot;5&quot;/&gt;&lt;property id=&quot;20300&quot; value=&quot;Slide 73&quot;/&gt;&lt;property id=&quot;20307&quot; value=&quot;387&quot;/&gt;&lt;/object&gt;&lt;object type=&quot;3&quot; unique_id=&quot;10077&quot;&gt;&lt;property id=&quot;20148&quot; value=&quot;5&quot;/&gt;&lt;property id=&quot;20300&quot; value=&quot;Slide 74&quot;/&gt;&lt;property id=&quot;20307&quot; value=&quot;282&quot;/&gt;&lt;/object&gt;&lt;/object&gt;&lt;object type=&quot;8&quot; unique_id=&quot;10154&quot;&gt;&lt;/object&gt;&lt;/object&gt;&lt;/database&gt;"/>
  <p:tag name="SECTOMILLISECCONVERTED" val="1"/>
</p:tagLst>
</file>

<file path=ppt/theme/theme1.xml><?xml version="1.0" encoding="utf-8"?>
<a:theme xmlns:a="http://schemas.openxmlformats.org/drawingml/2006/main" name="Standard Slides">
  <a:themeElements>
    <a:clrScheme name="WFGPS">
      <a:dk1>
        <a:srgbClr val="242021"/>
      </a:dk1>
      <a:lt1>
        <a:sysClr val="window" lastClr="FFFFFF"/>
      </a:lt1>
      <a:dk2>
        <a:srgbClr val="002C47"/>
      </a:dk2>
      <a:lt2>
        <a:srgbClr val="EEECE1"/>
      </a:lt2>
      <a:accent1>
        <a:srgbClr val="124D95"/>
      </a:accent1>
      <a:accent2>
        <a:srgbClr val="9E1C30"/>
      </a:accent2>
      <a:accent3>
        <a:srgbClr val="303030"/>
      </a:accent3>
      <a:accent4>
        <a:srgbClr val="D9D9D9"/>
      </a:accent4>
      <a:accent5>
        <a:srgbClr val="7A232E"/>
      </a:accent5>
      <a:accent6>
        <a:srgbClr val="0075BF"/>
      </a:accent6>
      <a:hlink>
        <a:srgbClr val="124D95"/>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active Slides">
  <a:themeElements>
    <a:clrScheme name="WFGPS">
      <a:dk1>
        <a:srgbClr val="242021"/>
      </a:dk1>
      <a:lt1>
        <a:sysClr val="window" lastClr="FFFFFF"/>
      </a:lt1>
      <a:dk2>
        <a:srgbClr val="002C47"/>
      </a:dk2>
      <a:lt2>
        <a:srgbClr val="EEECE1"/>
      </a:lt2>
      <a:accent1>
        <a:srgbClr val="124D95"/>
      </a:accent1>
      <a:accent2>
        <a:srgbClr val="9E1C30"/>
      </a:accent2>
      <a:accent3>
        <a:srgbClr val="303030"/>
      </a:accent3>
      <a:accent4>
        <a:srgbClr val="D9D9D9"/>
      </a:accent4>
      <a:accent5>
        <a:srgbClr val="7A232E"/>
      </a:accent5>
      <a:accent6>
        <a:srgbClr val="0075BF"/>
      </a:accent6>
      <a:hlink>
        <a:srgbClr val="124D95"/>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7ECA4697952647996E3DCC2F1F08AE" ma:contentTypeVersion="0" ma:contentTypeDescription="Create a new document." ma:contentTypeScope="" ma:versionID="f2c62b2e7a6d721f16ce36fba2ae524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17E154-514E-4C5D-93EA-A1288BAA4E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89D6581-FF20-4325-BA6A-D76F7645C343}">
  <ds:schemaRefs>
    <ds:schemaRef ds:uri="http://schemas.microsoft.com/sharepoint/v3/contenttype/forms"/>
  </ds:schemaRefs>
</ds:datastoreItem>
</file>

<file path=customXml/itemProps3.xml><?xml version="1.0" encoding="utf-8"?>
<ds:datastoreItem xmlns:ds="http://schemas.openxmlformats.org/officeDocument/2006/customXml" ds:itemID="{A7CF015E-6999-426A-BC7D-409AC2FCC986}">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8410</TotalTime>
  <Words>2299</Words>
  <Application>Microsoft Office PowerPoint</Application>
  <PresentationFormat>On-screen Show (4:3)</PresentationFormat>
  <Paragraphs>347</Paragraphs>
  <Slides>74</Slides>
  <Notes>41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74</vt:i4>
      </vt:variant>
    </vt:vector>
  </HeadingPairs>
  <TitlesOfParts>
    <vt:vector size="84" baseType="lpstr">
      <vt:lpstr>Arial</vt:lpstr>
      <vt:lpstr>Calibri</vt:lpstr>
      <vt:lpstr>Impact</vt:lpstr>
      <vt:lpstr>Times New Roman</vt:lpstr>
      <vt:lpstr>Webdings</vt:lpstr>
      <vt:lpstr>Wingdings</vt:lpstr>
      <vt:lpstr>Wingdings 2</vt:lpstr>
      <vt:lpstr>Wingdings 3</vt:lpstr>
      <vt:lpstr>Standard Slides</vt:lpstr>
      <vt:lpstr>Interactive Slides</vt:lpstr>
      <vt:lpstr>PowerPoint Presentation</vt:lpstr>
      <vt:lpstr>YouthBuild Series: Supporting Second-Chance Students Through Universal Design for Learning</vt:lpstr>
      <vt:lpstr>PowerPoint Presentation</vt:lpstr>
      <vt:lpstr>PowerPoint Presentation</vt:lpstr>
      <vt:lpstr>PowerPoint Presentation</vt:lpstr>
      <vt:lpstr>Context Setting</vt:lpstr>
      <vt:lpstr>Have you heard of Universal Design for Learning before today’s webinar?</vt:lpstr>
      <vt:lpstr>Discussion Question: What made you sign up for today’s session? Describe some of the takeaways you’re looking to have from our webinar.</vt:lpstr>
      <vt:lpstr>What is Universal Design?</vt:lpstr>
      <vt:lpstr>What is Universal Design</vt:lpstr>
      <vt:lpstr>The Curb Cut Effect</vt:lpstr>
      <vt:lpstr>What is Universal Design?</vt:lpstr>
      <vt:lpstr>PowerPoint Presentation</vt:lpstr>
      <vt:lpstr>Rights to an Appropriate Education</vt:lpstr>
      <vt:lpstr>Rights to an appropriate education</vt:lpstr>
      <vt:lpstr>Enter Universal Design for Learning (UDL)</vt:lpstr>
      <vt:lpstr>Enter Universal Design for Learning</vt:lpstr>
      <vt:lpstr>Enter Universal Design for Learning</vt:lpstr>
      <vt:lpstr>Universal Design for Learning (UDL) Framework</vt:lpstr>
      <vt:lpstr>Universal Design for Learning Framework</vt:lpstr>
      <vt:lpstr>UDL Principle Overview</vt:lpstr>
      <vt:lpstr>PowerPoint Presentation</vt:lpstr>
      <vt:lpstr>Principles of UDL</vt:lpstr>
      <vt:lpstr>Principles of UDL</vt:lpstr>
      <vt:lpstr>Principles of UDL</vt:lpstr>
      <vt:lpstr>PowerPoint Presentation</vt:lpstr>
      <vt:lpstr>Principles of UDL</vt:lpstr>
      <vt:lpstr>UDL Domain Overview</vt:lpstr>
      <vt:lpstr>9 Domains of UDL</vt:lpstr>
      <vt:lpstr>9 Domains of UDL</vt:lpstr>
      <vt:lpstr>9 Domains of UDL</vt:lpstr>
      <vt:lpstr>9 Domains of UDL</vt:lpstr>
      <vt:lpstr>9 Domains of UDL</vt:lpstr>
      <vt:lpstr>9 Domains of UDL</vt:lpstr>
      <vt:lpstr>9 Domains of UDL</vt:lpstr>
      <vt:lpstr>9 Domains of UDL</vt:lpstr>
      <vt:lpstr>9 Domains of UDL</vt:lpstr>
      <vt:lpstr>9 Domains of UDL</vt:lpstr>
      <vt:lpstr>9 Domains of UDL</vt:lpstr>
      <vt:lpstr>9 Domains of UDL</vt:lpstr>
      <vt:lpstr>9 Domains of UDL</vt:lpstr>
      <vt:lpstr>9 Domains of UDL</vt:lpstr>
      <vt:lpstr>UDL Checkpoint Overview</vt:lpstr>
      <vt:lpstr>9 Domains of UDL</vt:lpstr>
      <vt:lpstr>Checkpoints of UDL</vt:lpstr>
      <vt:lpstr>Checkpoints of UDL</vt:lpstr>
      <vt:lpstr>PowerPoint Presentation</vt:lpstr>
      <vt:lpstr>What UDL domains do you currently see in your program?</vt:lpstr>
      <vt:lpstr>In what UDL domains do you see space for growth at your program?</vt:lpstr>
      <vt:lpstr>Examples of UDL in Practice</vt:lpstr>
      <vt:lpstr>Examples of UDL in Practice</vt:lpstr>
      <vt:lpstr>Examples of UDL in Practice</vt:lpstr>
      <vt:lpstr>PowerPoint Presentation</vt:lpstr>
      <vt:lpstr>Lindsay Good, Science of Tattoo, Lesson 4</vt:lpstr>
      <vt:lpstr>Examples of UDL in Practice</vt:lpstr>
      <vt:lpstr>Examples of UDL in Practice: Principle Reflection Prompts</vt:lpstr>
      <vt:lpstr>Application of UDL</vt:lpstr>
      <vt:lpstr>Application of UDL</vt:lpstr>
      <vt:lpstr>Application of UDL</vt:lpstr>
      <vt:lpstr>UDL as an Area of Professional Focus</vt:lpstr>
      <vt:lpstr>UDL is YouthBuild</vt:lpstr>
      <vt:lpstr>UDL as an Area of Professional Focus for Your Staff</vt:lpstr>
      <vt:lpstr>Education Toolkit &amp; UDL Video Series</vt:lpstr>
      <vt:lpstr>Education Toolkit &amp; UDL Video Series</vt:lpstr>
      <vt:lpstr>PowerPoint Presentation</vt:lpstr>
      <vt:lpstr>Resource Folder - Lindsay Good - Science of Tattoos Unit</vt:lpstr>
      <vt:lpstr>Resource Folder - Lindsay Good - Science of Tattoos Unit</vt:lpstr>
      <vt:lpstr>Resource Folder - UDL Science Unit Lesson Examples</vt:lpstr>
      <vt:lpstr>Resource Folder - UDL Planning Documents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Laura Casertano</cp:lastModifiedBy>
  <cp:revision>258</cp:revision>
  <dcterms:created xsi:type="dcterms:W3CDTF">2017-06-21T17:13:53Z</dcterms:created>
  <dcterms:modified xsi:type="dcterms:W3CDTF">2019-07-16T18:56:39Z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0x010100727ECA4697952647996E3DCC2F1F08AE</vt:lpwstr>
  </property>
</Properties>
</file>