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706" r:id="rId3"/>
    <p:sldMasterId id="2147483713" r:id="rId4"/>
    <p:sldMasterId id="2147483737" r:id="rId5"/>
  </p:sldMasterIdLst>
  <p:notesMasterIdLst>
    <p:notesMasterId r:id="rId51"/>
  </p:notesMasterIdLst>
  <p:sldIdLst>
    <p:sldId id="272" r:id="rId6"/>
    <p:sldId id="287" r:id="rId7"/>
    <p:sldId id="289" r:id="rId8"/>
    <p:sldId id="391" r:id="rId9"/>
    <p:sldId id="308" r:id="rId10"/>
    <p:sldId id="286" r:id="rId11"/>
    <p:sldId id="274" r:id="rId12"/>
    <p:sldId id="354" r:id="rId13"/>
    <p:sldId id="355" r:id="rId14"/>
    <p:sldId id="290" r:id="rId15"/>
    <p:sldId id="365" r:id="rId16"/>
    <p:sldId id="330" r:id="rId17"/>
    <p:sldId id="375" r:id="rId18"/>
    <p:sldId id="360" r:id="rId19"/>
    <p:sldId id="344" r:id="rId20"/>
    <p:sldId id="386" r:id="rId21"/>
    <p:sldId id="342" r:id="rId22"/>
    <p:sldId id="378" r:id="rId23"/>
    <p:sldId id="379" r:id="rId24"/>
    <p:sldId id="301" r:id="rId25"/>
    <p:sldId id="380" r:id="rId26"/>
    <p:sldId id="297" r:id="rId27"/>
    <p:sldId id="356" r:id="rId28"/>
    <p:sldId id="300" r:id="rId29"/>
    <p:sldId id="382" r:id="rId30"/>
    <p:sldId id="374" r:id="rId31"/>
    <p:sldId id="383" r:id="rId32"/>
    <p:sldId id="384" r:id="rId33"/>
    <p:sldId id="350" r:id="rId34"/>
    <p:sldId id="349" r:id="rId35"/>
    <p:sldId id="351" r:id="rId36"/>
    <p:sldId id="348" r:id="rId37"/>
    <p:sldId id="385" r:id="rId38"/>
    <p:sldId id="352" r:id="rId39"/>
    <p:sldId id="396" r:id="rId40"/>
    <p:sldId id="397" r:id="rId41"/>
    <p:sldId id="398" r:id="rId42"/>
    <p:sldId id="399" r:id="rId43"/>
    <p:sldId id="400" r:id="rId44"/>
    <p:sldId id="401" r:id="rId45"/>
    <p:sldId id="395" r:id="rId46"/>
    <p:sldId id="402" r:id="rId47"/>
    <p:sldId id="281" r:id="rId48"/>
    <p:sldId id="341" r:id="rId49"/>
    <p:sldId id="282" r:id="rId50"/>
  </p:sldIdLst>
  <p:sldSz cx="9144000" cy="6858000" type="screen4x3"/>
  <p:notesSz cx="7010400" cy="9236075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nnah Engle" initials="HE" lastIdx="22" clrIdx="6">
    <p:extLst>
      <p:ext uri="{19B8F6BF-5375-455C-9EA6-DF929625EA0E}">
        <p15:presenceInfo xmlns:p15="http://schemas.microsoft.com/office/powerpoint/2012/main" userId="S-1-5-21-4161449151-3199555679-2224323722-26304" providerId="AD"/>
      </p:ext>
    </p:extLst>
  </p:cmAuthor>
  <p:cmAuthor id="1" name="Tresa Kappil" initials="TK" lastIdx="44" clrIdx="0"/>
  <p:cmAuthor id="8" name="Lizik, Megan - ASP" initials="LM-A" lastIdx="39" clrIdx="7">
    <p:extLst>
      <p:ext uri="{19B8F6BF-5375-455C-9EA6-DF929625EA0E}">
        <p15:presenceInfo xmlns:p15="http://schemas.microsoft.com/office/powerpoint/2012/main" userId="S-1-5-21-625881431-3029617060-3355961844-88300" providerId="AD"/>
      </p:ext>
    </p:extLst>
  </p:cmAuthor>
  <p:cmAuthor id="2" name="Phomdaen Souvanna" initials="PS" lastIdx="40" clrIdx="1"/>
  <p:cmAuthor id="3" name="Siobhan Mills" initials="SM" lastIdx="175" clrIdx="2"/>
  <p:cmAuthor id="4" name="Jacob Klerman" initials="JK" lastIdx="31" clrIdx="3"/>
  <p:cmAuthor id="5" name="Andrew Clarkwest" initials="AC" lastIdx="37" clrIdx="4"/>
  <p:cmAuthor id="6" name="Glen Schneider" initials="GS" lastIdx="2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CC66"/>
    <a:srgbClr val="FFC92B"/>
    <a:srgbClr val="FFFF66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30" autoAdjust="0"/>
    <p:restoredTop sz="52600" autoAdjust="0"/>
  </p:normalViewPr>
  <p:slideViewPr>
    <p:cSldViewPr snapToGrid="0">
      <p:cViewPr varScale="1">
        <p:scale>
          <a:sx n="45" d="100"/>
          <a:sy n="45" d="100"/>
        </p:scale>
        <p:origin x="194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94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3684C-326C-4739-A89A-39155CC4EC3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04E6F9-70D9-474F-A7DB-5F8D1207E91C}">
      <dgm:prSet/>
      <dgm:spPr/>
      <dgm:t>
        <a:bodyPr/>
        <a:lstStyle/>
        <a:p>
          <a:pPr algn="l" rtl="0"/>
          <a:endParaRPr lang="en-US" dirty="0"/>
        </a:p>
        <a:p>
          <a:pPr algn="ctr" rtl="0"/>
          <a:r>
            <a:rPr lang="en-US" dirty="0"/>
            <a:t>University Research Centers</a:t>
          </a:r>
        </a:p>
      </dgm:t>
    </dgm:pt>
    <dgm:pt modelId="{BF58179C-E9FC-4215-93D9-E3C007099D6B}" type="parTrans" cxnId="{3F3E01EB-A0D2-466B-8365-A625B406CB38}">
      <dgm:prSet/>
      <dgm:spPr/>
      <dgm:t>
        <a:bodyPr/>
        <a:lstStyle/>
        <a:p>
          <a:endParaRPr lang="en-US"/>
        </a:p>
      </dgm:t>
    </dgm:pt>
    <dgm:pt modelId="{FE9CCCD8-09B0-4B90-8A2E-9BC35DAC7CEE}" type="sibTrans" cxnId="{3F3E01EB-A0D2-466B-8365-A625B406CB38}">
      <dgm:prSet/>
      <dgm:spPr/>
      <dgm:t>
        <a:bodyPr/>
        <a:lstStyle/>
        <a:p>
          <a:endParaRPr lang="en-US"/>
        </a:p>
      </dgm:t>
    </dgm:pt>
    <dgm:pt modelId="{84E1D720-A165-4274-84B6-11192BC57471}">
      <dgm:prSet/>
      <dgm:spPr/>
      <dgm:t>
        <a:bodyPr/>
        <a:lstStyle/>
        <a:p>
          <a:pPr rtl="0"/>
          <a:r>
            <a:rPr lang="en-US" dirty="0"/>
            <a:t>Research and Evaluation Firms</a:t>
          </a:r>
        </a:p>
      </dgm:t>
    </dgm:pt>
    <dgm:pt modelId="{EC4BB34F-EE45-42C4-AC06-88766DBDF81D}" type="parTrans" cxnId="{A61CF8A9-121A-45A3-B8B4-90B78BF9EC4A}">
      <dgm:prSet/>
      <dgm:spPr/>
      <dgm:t>
        <a:bodyPr/>
        <a:lstStyle/>
        <a:p>
          <a:endParaRPr lang="en-US"/>
        </a:p>
      </dgm:t>
    </dgm:pt>
    <dgm:pt modelId="{D4E07BD1-99BD-40C3-836A-3449F42B1446}" type="sibTrans" cxnId="{A61CF8A9-121A-45A3-B8B4-90B78BF9EC4A}">
      <dgm:prSet/>
      <dgm:spPr/>
      <dgm:t>
        <a:bodyPr/>
        <a:lstStyle/>
        <a:p>
          <a:endParaRPr lang="en-US"/>
        </a:p>
      </dgm:t>
    </dgm:pt>
    <dgm:pt modelId="{6F5A23E3-8B74-40E6-95F9-EB5D76859F3B}">
      <dgm:prSet/>
      <dgm:spPr/>
      <dgm:t>
        <a:bodyPr/>
        <a:lstStyle/>
        <a:p>
          <a:pPr rtl="0"/>
          <a:r>
            <a:rPr lang="en-US" dirty="0"/>
            <a:t>Individual Research Consultants </a:t>
          </a:r>
        </a:p>
      </dgm:t>
    </dgm:pt>
    <dgm:pt modelId="{82A1172F-4B3A-473C-9B24-F339B900EED9}" type="parTrans" cxnId="{3D0813D7-5C5A-4455-B74B-033A31E33AB2}">
      <dgm:prSet/>
      <dgm:spPr/>
      <dgm:t>
        <a:bodyPr/>
        <a:lstStyle/>
        <a:p>
          <a:endParaRPr lang="en-US"/>
        </a:p>
      </dgm:t>
    </dgm:pt>
    <dgm:pt modelId="{67BEBCC2-C2B0-448E-80FC-606D6EF82BCD}" type="sibTrans" cxnId="{3D0813D7-5C5A-4455-B74B-033A31E33AB2}">
      <dgm:prSet/>
      <dgm:spPr/>
      <dgm:t>
        <a:bodyPr/>
        <a:lstStyle/>
        <a:p>
          <a:endParaRPr lang="en-US"/>
        </a:p>
      </dgm:t>
    </dgm:pt>
    <dgm:pt modelId="{9BB9C718-85A7-47EE-9178-7A5DC0642E73}">
      <dgm:prSet/>
      <dgm:spPr/>
      <dgm:t>
        <a:bodyPr/>
        <a:lstStyle/>
        <a:p>
          <a:pPr algn="l"/>
          <a:endParaRPr lang="en-US" dirty="0"/>
        </a:p>
      </dgm:t>
    </dgm:pt>
    <dgm:pt modelId="{2DC719D6-A07A-4370-95D2-E0951DEC3627}" type="parTrans" cxnId="{FCB54B68-9D35-429B-AC8D-B95CE1A6E7C8}">
      <dgm:prSet/>
      <dgm:spPr/>
      <dgm:t>
        <a:bodyPr/>
        <a:lstStyle/>
        <a:p>
          <a:endParaRPr lang="en-US"/>
        </a:p>
      </dgm:t>
    </dgm:pt>
    <dgm:pt modelId="{9F312261-7C79-467C-BB80-9AAE4EF2BE1F}" type="sibTrans" cxnId="{FCB54B68-9D35-429B-AC8D-B95CE1A6E7C8}">
      <dgm:prSet/>
      <dgm:spPr/>
      <dgm:t>
        <a:bodyPr/>
        <a:lstStyle/>
        <a:p>
          <a:endParaRPr lang="en-US"/>
        </a:p>
      </dgm:t>
    </dgm:pt>
    <dgm:pt modelId="{48AA5D80-1952-4311-8B20-8E898550C97A}">
      <dgm:prSet/>
      <dgm:spPr/>
      <dgm:t>
        <a:bodyPr/>
        <a:lstStyle/>
        <a:p>
          <a:r>
            <a:rPr lang="en-US" dirty="0"/>
            <a:t>Research and Evaluation Teams in your Agency or Another State  Agency</a:t>
          </a:r>
        </a:p>
      </dgm:t>
    </dgm:pt>
    <dgm:pt modelId="{53D2E72B-8173-46AB-ACB4-5EC1B45499C1}" type="parTrans" cxnId="{9BE37634-A686-490A-A860-7BE4E7F76B29}">
      <dgm:prSet/>
      <dgm:spPr/>
      <dgm:t>
        <a:bodyPr/>
        <a:lstStyle/>
        <a:p>
          <a:endParaRPr lang="en-US"/>
        </a:p>
      </dgm:t>
    </dgm:pt>
    <dgm:pt modelId="{C83C9974-C7ED-4FE0-8E45-B9924E662C49}" type="sibTrans" cxnId="{9BE37634-A686-490A-A860-7BE4E7F76B29}">
      <dgm:prSet/>
      <dgm:spPr/>
      <dgm:t>
        <a:bodyPr/>
        <a:lstStyle/>
        <a:p>
          <a:endParaRPr lang="en-US"/>
        </a:p>
      </dgm:t>
    </dgm:pt>
    <dgm:pt modelId="{5AF6863E-0927-45C2-ABA1-2DD58E81BD4B}" type="pres">
      <dgm:prSet presAssocID="{2513684C-326C-4739-A89A-39155CC4EC38}" presName="linearFlow" presStyleCnt="0">
        <dgm:presLayoutVars>
          <dgm:dir/>
          <dgm:resizeHandles val="exact"/>
        </dgm:presLayoutVars>
      </dgm:prSet>
      <dgm:spPr/>
    </dgm:pt>
    <dgm:pt modelId="{C30B0BEA-B27B-42F1-A4EF-B7448A3C6D8D}" type="pres">
      <dgm:prSet presAssocID="{48AA5D80-1952-4311-8B20-8E898550C97A}" presName="composite" presStyleCnt="0"/>
      <dgm:spPr/>
    </dgm:pt>
    <dgm:pt modelId="{986B575F-5A62-44DE-98A2-1EB0E8CA1B06}" type="pres">
      <dgm:prSet presAssocID="{48AA5D80-1952-4311-8B20-8E898550C97A}" presName="imgShp" presStyleLbl="fgImgPlace1" presStyleIdx="0" presStyleCnt="4"/>
      <dgm:spPr/>
    </dgm:pt>
    <dgm:pt modelId="{D34D3720-A0BD-48A5-9CB8-B6E4D84B61F6}" type="pres">
      <dgm:prSet presAssocID="{48AA5D80-1952-4311-8B20-8E898550C97A}" presName="txShp" presStyleLbl="node1" presStyleIdx="0" presStyleCnt="4">
        <dgm:presLayoutVars>
          <dgm:bulletEnabled val="1"/>
        </dgm:presLayoutVars>
      </dgm:prSet>
      <dgm:spPr/>
    </dgm:pt>
    <dgm:pt modelId="{75669FA6-53D1-4B35-AB38-A372A8CB8691}" type="pres">
      <dgm:prSet presAssocID="{C83C9974-C7ED-4FE0-8E45-B9924E662C49}" presName="spacing" presStyleCnt="0"/>
      <dgm:spPr/>
    </dgm:pt>
    <dgm:pt modelId="{E60C6C86-EAFC-4C5D-9CDA-EF04C174F668}" type="pres">
      <dgm:prSet presAssocID="{2604E6F9-70D9-474F-A7DB-5F8D1207E91C}" presName="composite" presStyleCnt="0"/>
      <dgm:spPr/>
    </dgm:pt>
    <dgm:pt modelId="{D35409D8-5612-4480-B465-0B3A1491F5F6}" type="pres">
      <dgm:prSet presAssocID="{2604E6F9-70D9-474F-A7DB-5F8D1207E91C}" presName="imgShp" presStyleLbl="fgImgPlace1" presStyleIdx="1" presStyleCnt="4"/>
      <dgm:spPr/>
    </dgm:pt>
    <dgm:pt modelId="{06219B67-C7A0-4BA6-ADEA-05B78532C5A3}" type="pres">
      <dgm:prSet presAssocID="{2604E6F9-70D9-474F-A7DB-5F8D1207E91C}" presName="txShp" presStyleLbl="node1" presStyleIdx="1" presStyleCnt="4">
        <dgm:presLayoutVars>
          <dgm:bulletEnabled val="1"/>
        </dgm:presLayoutVars>
      </dgm:prSet>
      <dgm:spPr/>
    </dgm:pt>
    <dgm:pt modelId="{9DDF8792-4892-41E2-93D0-E350D26E021E}" type="pres">
      <dgm:prSet presAssocID="{FE9CCCD8-09B0-4B90-8A2E-9BC35DAC7CEE}" presName="spacing" presStyleCnt="0"/>
      <dgm:spPr/>
    </dgm:pt>
    <dgm:pt modelId="{DACCB5E5-A4B9-4A3C-A083-371CAE205C13}" type="pres">
      <dgm:prSet presAssocID="{84E1D720-A165-4274-84B6-11192BC57471}" presName="composite" presStyleCnt="0"/>
      <dgm:spPr/>
    </dgm:pt>
    <dgm:pt modelId="{4F02EF06-96AF-439B-A404-9369F2AC3F89}" type="pres">
      <dgm:prSet presAssocID="{84E1D720-A165-4274-84B6-11192BC57471}" presName="imgShp" presStyleLbl="fgImgPlace1" presStyleIdx="2" presStyleCnt="4"/>
      <dgm:spPr/>
    </dgm:pt>
    <dgm:pt modelId="{661B9AD6-A0EC-464C-9D00-5714C32ABA75}" type="pres">
      <dgm:prSet presAssocID="{84E1D720-A165-4274-84B6-11192BC57471}" presName="txShp" presStyleLbl="node1" presStyleIdx="2" presStyleCnt="4">
        <dgm:presLayoutVars>
          <dgm:bulletEnabled val="1"/>
        </dgm:presLayoutVars>
      </dgm:prSet>
      <dgm:spPr/>
    </dgm:pt>
    <dgm:pt modelId="{D4265D1A-841C-4A11-9E8F-A1ADF5AFBD15}" type="pres">
      <dgm:prSet presAssocID="{D4E07BD1-99BD-40C3-836A-3449F42B1446}" presName="spacing" presStyleCnt="0"/>
      <dgm:spPr/>
    </dgm:pt>
    <dgm:pt modelId="{C8E13ED4-22E8-4B4F-B4A9-54324EE13DC7}" type="pres">
      <dgm:prSet presAssocID="{6F5A23E3-8B74-40E6-95F9-EB5D76859F3B}" presName="composite" presStyleCnt="0"/>
      <dgm:spPr/>
    </dgm:pt>
    <dgm:pt modelId="{97328093-F9D7-46E9-8AA9-F15486AA9D6A}" type="pres">
      <dgm:prSet presAssocID="{6F5A23E3-8B74-40E6-95F9-EB5D76859F3B}" presName="imgShp" presStyleLbl="fgImgPlace1" presStyleIdx="3" presStyleCnt="4"/>
      <dgm:spPr/>
    </dgm:pt>
    <dgm:pt modelId="{146E0EAD-AF66-4DDB-A327-BAEA534B4FEF}" type="pres">
      <dgm:prSet presAssocID="{6F5A23E3-8B74-40E6-95F9-EB5D76859F3B}" presName="txShp" presStyleLbl="node1" presStyleIdx="3" presStyleCnt="4">
        <dgm:presLayoutVars>
          <dgm:bulletEnabled val="1"/>
        </dgm:presLayoutVars>
      </dgm:prSet>
      <dgm:spPr/>
    </dgm:pt>
  </dgm:ptLst>
  <dgm:cxnLst>
    <dgm:cxn modelId="{1B70852D-7177-4633-B363-30B52947333C}" type="presOf" srcId="{2604E6F9-70D9-474F-A7DB-5F8D1207E91C}" destId="{06219B67-C7A0-4BA6-ADEA-05B78532C5A3}" srcOrd="0" destOrd="0" presId="urn:microsoft.com/office/officeart/2005/8/layout/vList3"/>
    <dgm:cxn modelId="{10ACB531-E129-470F-AF4C-D43AA46DA105}" type="presOf" srcId="{6F5A23E3-8B74-40E6-95F9-EB5D76859F3B}" destId="{146E0EAD-AF66-4DDB-A327-BAEA534B4FEF}" srcOrd="0" destOrd="0" presId="urn:microsoft.com/office/officeart/2005/8/layout/vList3"/>
    <dgm:cxn modelId="{9BE37634-A686-490A-A860-7BE4E7F76B29}" srcId="{2513684C-326C-4739-A89A-39155CC4EC38}" destId="{48AA5D80-1952-4311-8B20-8E898550C97A}" srcOrd="0" destOrd="0" parTransId="{53D2E72B-8173-46AB-ACB4-5EC1B45499C1}" sibTransId="{C83C9974-C7ED-4FE0-8E45-B9924E662C49}"/>
    <dgm:cxn modelId="{FCB54B68-9D35-429B-AC8D-B95CE1A6E7C8}" srcId="{2604E6F9-70D9-474F-A7DB-5F8D1207E91C}" destId="{9BB9C718-85A7-47EE-9178-7A5DC0642E73}" srcOrd="0" destOrd="0" parTransId="{2DC719D6-A07A-4370-95D2-E0951DEC3627}" sibTransId="{9F312261-7C79-467C-BB80-9AAE4EF2BE1F}"/>
    <dgm:cxn modelId="{F5B12B49-FA79-483F-A3F1-8F9025B6AC6E}" type="presOf" srcId="{9BB9C718-85A7-47EE-9178-7A5DC0642E73}" destId="{06219B67-C7A0-4BA6-ADEA-05B78532C5A3}" srcOrd="0" destOrd="1" presId="urn:microsoft.com/office/officeart/2005/8/layout/vList3"/>
    <dgm:cxn modelId="{A031D878-D451-4675-977E-A041EC622194}" type="presOf" srcId="{84E1D720-A165-4274-84B6-11192BC57471}" destId="{661B9AD6-A0EC-464C-9D00-5714C32ABA75}" srcOrd="0" destOrd="0" presId="urn:microsoft.com/office/officeart/2005/8/layout/vList3"/>
    <dgm:cxn modelId="{A61CF8A9-121A-45A3-B8B4-90B78BF9EC4A}" srcId="{2513684C-326C-4739-A89A-39155CC4EC38}" destId="{84E1D720-A165-4274-84B6-11192BC57471}" srcOrd="2" destOrd="0" parTransId="{EC4BB34F-EE45-42C4-AC06-88766DBDF81D}" sibTransId="{D4E07BD1-99BD-40C3-836A-3449F42B1446}"/>
    <dgm:cxn modelId="{3D0813D7-5C5A-4455-B74B-033A31E33AB2}" srcId="{2513684C-326C-4739-A89A-39155CC4EC38}" destId="{6F5A23E3-8B74-40E6-95F9-EB5D76859F3B}" srcOrd="3" destOrd="0" parTransId="{82A1172F-4B3A-473C-9B24-F339B900EED9}" sibTransId="{67BEBCC2-C2B0-448E-80FC-606D6EF82BCD}"/>
    <dgm:cxn modelId="{D38782E3-14F9-4852-BCDA-C9478C767892}" type="presOf" srcId="{48AA5D80-1952-4311-8B20-8E898550C97A}" destId="{D34D3720-A0BD-48A5-9CB8-B6E4D84B61F6}" srcOrd="0" destOrd="0" presId="urn:microsoft.com/office/officeart/2005/8/layout/vList3"/>
    <dgm:cxn modelId="{3F3E01EB-A0D2-466B-8365-A625B406CB38}" srcId="{2513684C-326C-4739-A89A-39155CC4EC38}" destId="{2604E6F9-70D9-474F-A7DB-5F8D1207E91C}" srcOrd="1" destOrd="0" parTransId="{BF58179C-E9FC-4215-93D9-E3C007099D6B}" sibTransId="{FE9CCCD8-09B0-4B90-8A2E-9BC35DAC7CEE}"/>
    <dgm:cxn modelId="{F14CFBF6-9A73-405B-9819-5B618D386971}" type="presOf" srcId="{2513684C-326C-4739-A89A-39155CC4EC38}" destId="{5AF6863E-0927-45C2-ABA1-2DD58E81BD4B}" srcOrd="0" destOrd="0" presId="urn:microsoft.com/office/officeart/2005/8/layout/vList3"/>
    <dgm:cxn modelId="{973C4B76-DC7B-4847-80ED-F8A93E79DBA4}" type="presParOf" srcId="{5AF6863E-0927-45C2-ABA1-2DD58E81BD4B}" destId="{C30B0BEA-B27B-42F1-A4EF-B7448A3C6D8D}" srcOrd="0" destOrd="0" presId="urn:microsoft.com/office/officeart/2005/8/layout/vList3"/>
    <dgm:cxn modelId="{11A2301A-46BD-44EF-B6A4-4A75172112E7}" type="presParOf" srcId="{C30B0BEA-B27B-42F1-A4EF-B7448A3C6D8D}" destId="{986B575F-5A62-44DE-98A2-1EB0E8CA1B06}" srcOrd="0" destOrd="0" presId="urn:microsoft.com/office/officeart/2005/8/layout/vList3"/>
    <dgm:cxn modelId="{ED90B1C5-DC8D-4343-8C9B-71C35559DE8C}" type="presParOf" srcId="{C30B0BEA-B27B-42F1-A4EF-B7448A3C6D8D}" destId="{D34D3720-A0BD-48A5-9CB8-B6E4D84B61F6}" srcOrd="1" destOrd="0" presId="urn:microsoft.com/office/officeart/2005/8/layout/vList3"/>
    <dgm:cxn modelId="{EBEE45E6-AA35-4BD2-8C4D-A0A36536D0F6}" type="presParOf" srcId="{5AF6863E-0927-45C2-ABA1-2DD58E81BD4B}" destId="{75669FA6-53D1-4B35-AB38-A372A8CB8691}" srcOrd="1" destOrd="0" presId="urn:microsoft.com/office/officeart/2005/8/layout/vList3"/>
    <dgm:cxn modelId="{D927C648-4832-4271-9C30-6A9026270328}" type="presParOf" srcId="{5AF6863E-0927-45C2-ABA1-2DD58E81BD4B}" destId="{E60C6C86-EAFC-4C5D-9CDA-EF04C174F668}" srcOrd="2" destOrd="0" presId="urn:microsoft.com/office/officeart/2005/8/layout/vList3"/>
    <dgm:cxn modelId="{A2180960-FC43-4A04-BCF3-39521D277165}" type="presParOf" srcId="{E60C6C86-EAFC-4C5D-9CDA-EF04C174F668}" destId="{D35409D8-5612-4480-B465-0B3A1491F5F6}" srcOrd="0" destOrd="0" presId="urn:microsoft.com/office/officeart/2005/8/layout/vList3"/>
    <dgm:cxn modelId="{9742BADD-0324-41D1-B9B0-452D78FCFCB5}" type="presParOf" srcId="{E60C6C86-EAFC-4C5D-9CDA-EF04C174F668}" destId="{06219B67-C7A0-4BA6-ADEA-05B78532C5A3}" srcOrd="1" destOrd="0" presId="urn:microsoft.com/office/officeart/2005/8/layout/vList3"/>
    <dgm:cxn modelId="{E240AD7D-7274-43E1-B63F-353C69C2CC02}" type="presParOf" srcId="{5AF6863E-0927-45C2-ABA1-2DD58E81BD4B}" destId="{9DDF8792-4892-41E2-93D0-E350D26E021E}" srcOrd="3" destOrd="0" presId="urn:microsoft.com/office/officeart/2005/8/layout/vList3"/>
    <dgm:cxn modelId="{480D1111-9A83-4810-99BD-E5EF1D2DAACC}" type="presParOf" srcId="{5AF6863E-0927-45C2-ABA1-2DD58E81BD4B}" destId="{DACCB5E5-A4B9-4A3C-A083-371CAE205C13}" srcOrd="4" destOrd="0" presId="urn:microsoft.com/office/officeart/2005/8/layout/vList3"/>
    <dgm:cxn modelId="{48FD9AD5-9A17-4E5C-B41E-9060ED82F044}" type="presParOf" srcId="{DACCB5E5-A4B9-4A3C-A083-371CAE205C13}" destId="{4F02EF06-96AF-439B-A404-9369F2AC3F89}" srcOrd="0" destOrd="0" presId="urn:microsoft.com/office/officeart/2005/8/layout/vList3"/>
    <dgm:cxn modelId="{2CA6CE63-482F-424F-92D0-7758E0345B78}" type="presParOf" srcId="{DACCB5E5-A4B9-4A3C-A083-371CAE205C13}" destId="{661B9AD6-A0EC-464C-9D00-5714C32ABA75}" srcOrd="1" destOrd="0" presId="urn:microsoft.com/office/officeart/2005/8/layout/vList3"/>
    <dgm:cxn modelId="{54AB1B30-E89C-47DC-A960-37CBC414E7C4}" type="presParOf" srcId="{5AF6863E-0927-45C2-ABA1-2DD58E81BD4B}" destId="{D4265D1A-841C-4A11-9E8F-A1ADF5AFBD15}" srcOrd="5" destOrd="0" presId="urn:microsoft.com/office/officeart/2005/8/layout/vList3"/>
    <dgm:cxn modelId="{D1957AF2-7E6E-4EE7-8AE7-15F5CF9DF608}" type="presParOf" srcId="{5AF6863E-0927-45C2-ABA1-2DD58E81BD4B}" destId="{C8E13ED4-22E8-4B4F-B4A9-54324EE13DC7}" srcOrd="6" destOrd="0" presId="urn:microsoft.com/office/officeart/2005/8/layout/vList3"/>
    <dgm:cxn modelId="{43F645F3-779A-4AB2-9A4F-BE991F261EDC}" type="presParOf" srcId="{C8E13ED4-22E8-4B4F-B4A9-54324EE13DC7}" destId="{97328093-F9D7-46E9-8AA9-F15486AA9D6A}" srcOrd="0" destOrd="0" presId="urn:microsoft.com/office/officeart/2005/8/layout/vList3"/>
    <dgm:cxn modelId="{631E69F0-BA83-480C-9315-5B5815633B09}" type="presParOf" srcId="{C8E13ED4-22E8-4B4F-B4A9-54324EE13DC7}" destId="{146E0EAD-AF66-4DDB-A327-BAEA534B4F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9C875-6941-452B-9C1E-7BD2B71F0C1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541A9-0EFB-4B63-979C-5D418E4C1101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EC2F252E-18FF-4BE2-99DF-B3CAB1D3760F}" type="parTrans" cxnId="{C12614AF-8D3A-4A40-8200-F09B2FD1D462}">
      <dgm:prSet/>
      <dgm:spPr/>
      <dgm:t>
        <a:bodyPr/>
        <a:lstStyle/>
        <a:p>
          <a:endParaRPr lang="en-US"/>
        </a:p>
      </dgm:t>
    </dgm:pt>
    <dgm:pt modelId="{2928CEA4-552E-46E5-B9BA-6F4157848BF0}" type="sibTrans" cxnId="{C12614AF-8D3A-4A40-8200-F09B2FD1D462}">
      <dgm:prSet/>
      <dgm:spPr/>
      <dgm:t>
        <a:bodyPr/>
        <a:lstStyle/>
        <a:p>
          <a:endParaRPr lang="en-US"/>
        </a:p>
      </dgm:t>
    </dgm:pt>
    <dgm:pt modelId="{58D0FA63-0096-4C34-B019-AB8BCA38E77B}">
      <dgm:prSet phldrT="[Text]"/>
      <dgm:spPr>
        <a:solidFill>
          <a:srgbClr val="9966FF"/>
        </a:solidFill>
      </dgm:spPr>
      <dgm:t>
        <a:bodyPr/>
        <a:lstStyle/>
        <a:p>
          <a:r>
            <a:rPr lang="en-US" dirty="0"/>
            <a:t>Evaluator Qualifications</a:t>
          </a:r>
        </a:p>
      </dgm:t>
    </dgm:pt>
    <dgm:pt modelId="{484EDBC2-5130-474F-ACEA-4921B69907F7}" type="parTrans" cxnId="{D57BF8CD-08A1-4A44-81F9-CEA5F90D5084}">
      <dgm:prSet/>
      <dgm:spPr>
        <a:solidFill>
          <a:srgbClr val="9966FF"/>
        </a:solidFill>
      </dgm:spPr>
      <dgm:t>
        <a:bodyPr/>
        <a:lstStyle/>
        <a:p>
          <a:endParaRPr lang="en-US"/>
        </a:p>
      </dgm:t>
    </dgm:pt>
    <dgm:pt modelId="{5F480819-B7E0-4444-BDE8-9FA2E6D6C1AC}" type="sibTrans" cxnId="{D57BF8CD-08A1-4A44-81F9-CEA5F90D5084}">
      <dgm:prSet/>
      <dgm:spPr/>
      <dgm:t>
        <a:bodyPr/>
        <a:lstStyle/>
        <a:p>
          <a:endParaRPr lang="en-US"/>
        </a:p>
      </dgm:t>
    </dgm:pt>
    <dgm:pt modelId="{EDE4D166-14C9-4F27-A608-229C8EFAA72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Data Collection</a:t>
          </a:r>
        </a:p>
      </dgm:t>
    </dgm:pt>
    <dgm:pt modelId="{7835F85F-2959-4249-BC63-5D7445209F94}" type="parTrans" cxnId="{022D32FA-6CEE-44E8-906F-0C872A3F3E51}">
      <dgm:prSet/>
      <dgm:spPr>
        <a:solidFill>
          <a:srgbClr val="FFCC66"/>
        </a:solidFill>
      </dgm:spPr>
      <dgm:t>
        <a:bodyPr/>
        <a:lstStyle/>
        <a:p>
          <a:endParaRPr lang="en-US" dirty="0"/>
        </a:p>
      </dgm:t>
    </dgm:pt>
    <dgm:pt modelId="{8A168688-1FC1-44AB-8083-2BD1EEDDC2F9}" type="sibTrans" cxnId="{022D32FA-6CEE-44E8-906F-0C872A3F3E51}">
      <dgm:prSet/>
      <dgm:spPr/>
      <dgm:t>
        <a:bodyPr/>
        <a:lstStyle/>
        <a:p>
          <a:endParaRPr lang="en-US"/>
        </a:p>
      </dgm:t>
    </dgm:pt>
    <dgm:pt modelId="{99A64F67-44B6-4556-8C08-5C3E81A1923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Travel and Other Costs</a:t>
          </a:r>
        </a:p>
      </dgm:t>
    </dgm:pt>
    <dgm:pt modelId="{81FBC6D3-BBF0-4BB1-BCF1-BF83F1D70592}" type="parTrans" cxnId="{ACE5295E-3157-401D-AF29-C007A76FD2A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194306C-355E-4E81-9443-00ABAA1EB581}" type="sibTrans" cxnId="{ACE5295E-3157-401D-AF29-C007A76FD2A0}">
      <dgm:prSet/>
      <dgm:spPr/>
      <dgm:t>
        <a:bodyPr/>
        <a:lstStyle/>
        <a:p>
          <a:endParaRPr lang="en-US"/>
        </a:p>
      </dgm:t>
    </dgm:pt>
    <dgm:pt modelId="{8466E6EA-8AD7-4B94-B450-DEC44AB397A2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Writing and Revisions</a:t>
          </a:r>
        </a:p>
      </dgm:t>
    </dgm:pt>
    <dgm:pt modelId="{823B206B-1266-4173-9C6B-0DF22824EB32}" type="parTrans" cxnId="{E898E6DF-8BC4-444B-AF58-23D84468FE0E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endParaRPr lang="en-US"/>
        </a:p>
      </dgm:t>
    </dgm:pt>
    <dgm:pt modelId="{D9D4D111-1BF0-4D3C-8260-7AE3DE4FDC6A}" type="sibTrans" cxnId="{E898E6DF-8BC4-444B-AF58-23D84468FE0E}">
      <dgm:prSet/>
      <dgm:spPr/>
      <dgm:t>
        <a:bodyPr/>
        <a:lstStyle/>
        <a:p>
          <a:endParaRPr lang="en-US"/>
        </a:p>
      </dgm:t>
    </dgm:pt>
    <dgm:pt modelId="{BBD944C0-C139-4029-ADC3-2E02666E392C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Sample Size</a:t>
          </a:r>
        </a:p>
      </dgm:t>
    </dgm:pt>
    <dgm:pt modelId="{FE0332FC-24D0-4B55-8EF7-5CB217D04251}" type="parTrans" cxnId="{7D0BDBA8-1321-4566-AFFF-395427F9FDC5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830DD584-8AA2-4CC8-A690-E40476D938D1}" type="sibTrans" cxnId="{7D0BDBA8-1321-4566-AFFF-395427F9FDC5}">
      <dgm:prSet/>
      <dgm:spPr/>
      <dgm:t>
        <a:bodyPr/>
        <a:lstStyle/>
        <a:p>
          <a:endParaRPr lang="en-US"/>
        </a:p>
      </dgm:t>
    </dgm:pt>
    <dgm:pt modelId="{A7DF10AF-2030-473F-AAB3-D2B4E7042E1D}">
      <dgm:prSet/>
      <dgm:spPr/>
      <dgm:t>
        <a:bodyPr/>
        <a:lstStyle/>
        <a:p>
          <a:r>
            <a:rPr lang="en-US" dirty="0"/>
            <a:t>Data Complexity</a:t>
          </a:r>
        </a:p>
      </dgm:t>
    </dgm:pt>
    <dgm:pt modelId="{109F11AE-13FB-4A06-BF05-AC6A2A4B109E}" type="parTrans" cxnId="{3DC9652B-2752-4490-9E0F-C154079D957F}">
      <dgm:prSet/>
      <dgm:spPr/>
      <dgm:t>
        <a:bodyPr/>
        <a:lstStyle/>
        <a:p>
          <a:endParaRPr lang="en-US"/>
        </a:p>
      </dgm:t>
    </dgm:pt>
    <dgm:pt modelId="{B3D0157D-6EDB-4EF5-BC5F-1A881483BCEF}" type="sibTrans" cxnId="{3DC9652B-2752-4490-9E0F-C154079D957F}">
      <dgm:prSet/>
      <dgm:spPr/>
      <dgm:t>
        <a:bodyPr/>
        <a:lstStyle/>
        <a:p>
          <a:endParaRPr lang="en-US"/>
        </a:p>
      </dgm:t>
    </dgm:pt>
    <dgm:pt modelId="{7164B448-FB7D-462E-A5A3-EFE467A03C45}" type="pres">
      <dgm:prSet presAssocID="{7919C875-6941-452B-9C1E-7BD2B71F0C1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8A18F5-2812-4557-906B-4CD2B7422ECE}" type="pres">
      <dgm:prSet presAssocID="{F6B541A9-0EFB-4B63-979C-5D418E4C1101}" presName="centerShape" presStyleLbl="node0" presStyleIdx="0" presStyleCnt="1"/>
      <dgm:spPr/>
    </dgm:pt>
    <dgm:pt modelId="{926B87B1-4375-4529-9488-C35C75B7F713}" type="pres">
      <dgm:prSet presAssocID="{484EDBC2-5130-474F-ACEA-4921B69907F7}" presName="parTrans" presStyleLbl="sibTrans2D1" presStyleIdx="0" presStyleCnt="6"/>
      <dgm:spPr>
        <a:prstGeom prst="leftArrow">
          <a:avLst/>
        </a:prstGeom>
      </dgm:spPr>
    </dgm:pt>
    <dgm:pt modelId="{FAF25CCA-60FF-4139-9D6E-1797CFD3664F}" type="pres">
      <dgm:prSet presAssocID="{484EDBC2-5130-474F-ACEA-4921B69907F7}" presName="connectorText" presStyleLbl="sibTrans2D1" presStyleIdx="0" presStyleCnt="6"/>
      <dgm:spPr/>
    </dgm:pt>
    <dgm:pt modelId="{B4F2E759-492E-4061-92A9-1C2CD72B3018}" type="pres">
      <dgm:prSet presAssocID="{58D0FA63-0096-4C34-B019-AB8BCA38E77B}" presName="node" presStyleLbl="node1" presStyleIdx="0" presStyleCnt="6" custScaleX="156926">
        <dgm:presLayoutVars>
          <dgm:bulletEnabled val="1"/>
        </dgm:presLayoutVars>
      </dgm:prSet>
      <dgm:spPr>
        <a:prstGeom prst="roundRect">
          <a:avLst/>
        </a:prstGeom>
      </dgm:spPr>
    </dgm:pt>
    <dgm:pt modelId="{7D555D9C-3A9C-4527-B8B7-63A5D78F58AD}" type="pres">
      <dgm:prSet presAssocID="{FE0332FC-24D0-4B55-8EF7-5CB217D04251}" presName="parTrans" presStyleLbl="sibTrans2D1" presStyleIdx="1" presStyleCnt="6"/>
      <dgm:spPr>
        <a:prstGeom prst="leftArrow">
          <a:avLst/>
        </a:prstGeom>
      </dgm:spPr>
    </dgm:pt>
    <dgm:pt modelId="{72A543AB-A87E-4F03-BB34-0CB783BD513C}" type="pres">
      <dgm:prSet presAssocID="{FE0332FC-24D0-4B55-8EF7-5CB217D04251}" presName="connectorText" presStyleLbl="sibTrans2D1" presStyleIdx="1" presStyleCnt="6"/>
      <dgm:spPr/>
    </dgm:pt>
    <dgm:pt modelId="{AB9B0272-A88C-4F21-B28B-EFA16F1D7E2A}" type="pres">
      <dgm:prSet presAssocID="{BBD944C0-C139-4029-ADC3-2E02666E392C}" presName="node" presStyleLbl="node1" presStyleIdx="1" presStyleCnt="6" custScaleX="157204" custRadScaleRad="150801" custRadScaleInc="33968">
        <dgm:presLayoutVars>
          <dgm:bulletEnabled val="1"/>
        </dgm:presLayoutVars>
      </dgm:prSet>
      <dgm:spPr>
        <a:prstGeom prst="roundRect">
          <a:avLst/>
        </a:prstGeom>
      </dgm:spPr>
    </dgm:pt>
    <dgm:pt modelId="{297B41CE-4B20-4CF2-AC0B-0565D2768450}" type="pres">
      <dgm:prSet presAssocID="{109F11AE-13FB-4A06-BF05-AC6A2A4B109E}" presName="parTrans" presStyleLbl="sibTrans2D1" presStyleIdx="2" presStyleCnt="6"/>
      <dgm:spPr>
        <a:prstGeom prst="leftArrow">
          <a:avLst/>
        </a:prstGeom>
      </dgm:spPr>
    </dgm:pt>
    <dgm:pt modelId="{D77B122F-2C3D-4CD1-8F55-7A049857B7B8}" type="pres">
      <dgm:prSet presAssocID="{109F11AE-13FB-4A06-BF05-AC6A2A4B109E}" presName="connectorText" presStyleLbl="sibTrans2D1" presStyleIdx="2" presStyleCnt="6"/>
      <dgm:spPr/>
    </dgm:pt>
    <dgm:pt modelId="{35D4A812-3E44-4917-B289-8DC9154D1EBC}" type="pres">
      <dgm:prSet presAssocID="{A7DF10AF-2030-473F-AAB3-D2B4E7042E1D}" presName="node" presStyleLbl="node1" presStyleIdx="2" presStyleCnt="6" custScaleX="157204" custRadScaleRad="151473" custRadScaleInc="-35752">
        <dgm:presLayoutVars>
          <dgm:bulletEnabled val="1"/>
        </dgm:presLayoutVars>
      </dgm:prSet>
      <dgm:spPr>
        <a:prstGeom prst="roundRect">
          <a:avLst/>
        </a:prstGeom>
      </dgm:spPr>
    </dgm:pt>
    <dgm:pt modelId="{EF8AF7F3-1E3B-4AD5-A0A1-8ABD9A8C20FE}" type="pres">
      <dgm:prSet presAssocID="{7835F85F-2959-4249-BC63-5D7445209F94}" presName="parTrans" presStyleLbl="sibTrans2D1" presStyleIdx="3" presStyleCnt="6"/>
      <dgm:spPr>
        <a:prstGeom prst="leftArrow">
          <a:avLst/>
        </a:prstGeom>
      </dgm:spPr>
    </dgm:pt>
    <dgm:pt modelId="{FDFE53E2-93AF-4A01-B9CD-D0C6272C1DD7}" type="pres">
      <dgm:prSet presAssocID="{7835F85F-2959-4249-BC63-5D7445209F94}" presName="connectorText" presStyleLbl="sibTrans2D1" presStyleIdx="3" presStyleCnt="6"/>
      <dgm:spPr/>
    </dgm:pt>
    <dgm:pt modelId="{5B0234F5-BBE0-4F7C-AA1D-90B8D3714A60}" type="pres">
      <dgm:prSet presAssocID="{EDE4D166-14C9-4F27-A608-229C8EFAA726}" presName="node" presStyleLbl="node1" presStyleIdx="3" presStyleCnt="6" custScaleX="157204">
        <dgm:presLayoutVars>
          <dgm:bulletEnabled val="1"/>
        </dgm:presLayoutVars>
      </dgm:prSet>
      <dgm:spPr>
        <a:prstGeom prst="roundRect">
          <a:avLst/>
        </a:prstGeom>
      </dgm:spPr>
    </dgm:pt>
    <dgm:pt modelId="{F00F8E51-5ADA-4DE6-B287-4FBDC77A5B37}" type="pres">
      <dgm:prSet presAssocID="{81FBC6D3-BBF0-4BB1-BCF1-BF83F1D70592}" presName="parTrans" presStyleLbl="sibTrans2D1" presStyleIdx="4" presStyleCnt="6"/>
      <dgm:spPr>
        <a:prstGeom prst="leftArrow">
          <a:avLst/>
        </a:prstGeom>
      </dgm:spPr>
    </dgm:pt>
    <dgm:pt modelId="{4310114E-512A-498A-A637-50A916E6F219}" type="pres">
      <dgm:prSet presAssocID="{81FBC6D3-BBF0-4BB1-BCF1-BF83F1D70592}" presName="connectorText" presStyleLbl="sibTrans2D1" presStyleIdx="4" presStyleCnt="6"/>
      <dgm:spPr/>
    </dgm:pt>
    <dgm:pt modelId="{DAF0BB38-8ED9-4785-8330-29EE8397CC9D}" type="pres">
      <dgm:prSet presAssocID="{99A64F67-44B6-4556-8C08-5C3E81A19233}" presName="node" presStyleLbl="node1" presStyleIdx="4" presStyleCnt="6" custScaleX="157204" custRadScaleRad="139944" custRadScaleInc="35044">
        <dgm:presLayoutVars>
          <dgm:bulletEnabled val="1"/>
        </dgm:presLayoutVars>
      </dgm:prSet>
      <dgm:spPr>
        <a:prstGeom prst="roundRect">
          <a:avLst/>
        </a:prstGeom>
      </dgm:spPr>
    </dgm:pt>
    <dgm:pt modelId="{B6D45570-BDE6-4A95-B5D9-37AFEC37790A}" type="pres">
      <dgm:prSet presAssocID="{823B206B-1266-4173-9C6B-0DF22824EB32}" presName="parTrans" presStyleLbl="sibTrans2D1" presStyleIdx="5" presStyleCnt="6"/>
      <dgm:spPr>
        <a:prstGeom prst="leftArrow">
          <a:avLst/>
        </a:prstGeom>
      </dgm:spPr>
    </dgm:pt>
    <dgm:pt modelId="{63992762-19D8-478C-844B-90D81F1079CF}" type="pres">
      <dgm:prSet presAssocID="{823B206B-1266-4173-9C6B-0DF22824EB32}" presName="connectorText" presStyleLbl="sibTrans2D1" presStyleIdx="5" presStyleCnt="6"/>
      <dgm:spPr/>
    </dgm:pt>
    <dgm:pt modelId="{412DA444-760A-45AC-8C50-739661EFBA09}" type="pres">
      <dgm:prSet presAssocID="{8466E6EA-8AD7-4B94-B450-DEC44AB397A2}" presName="node" presStyleLbl="node1" presStyleIdx="5" presStyleCnt="6" custScaleX="157204" custRadScaleRad="141102" custRadScaleInc="-2275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7433D00-7FB8-424F-B3E0-2C6F9A7E7FC6}" type="presOf" srcId="{FE0332FC-24D0-4B55-8EF7-5CB217D04251}" destId="{72A543AB-A87E-4F03-BB34-0CB783BD513C}" srcOrd="1" destOrd="0" presId="urn:microsoft.com/office/officeart/2005/8/layout/radial5"/>
    <dgm:cxn modelId="{D0338B02-BF2C-4D1A-AD29-543FACF5BE78}" type="presOf" srcId="{484EDBC2-5130-474F-ACEA-4921B69907F7}" destId="{FAF25CCA-60FF-4139-9D6E-1797CFD3664F}" srcOrd="1" destOrd="0" presId="urn:microsoft.com/office/officeart/2005/8/layout/radial5"/>
    <dgm:cxn modelId="{17851103-D47B-43FC-889C-08D59779B9A5}" type="presOf" srcId="{F6B541A9-0EFB-4B63-979C-5D418E4C1101}" destId="{FE8A18F5-2812-4557-906B-4CD2B7422ECE}" srcOrd="0" destOrd="0" presId="urn:microsoft.com/office/officeart/2005/8/layout/radial5"/>
    <dgm:cxn modelId="{F6129708-9C86-4B46-AB35-9787E97EDFC4}" type="presOf" srcId="{109F11AE-13FB-4A06-BF05-AC6A2A4B109E}" destId="{297B41CE-4B20-4CF2-AC0B-0565D2768450}" srcOrd="0" destOrd="0" presId="urn:microsoft.com/office/officeart/2005/8/layout/radial5"/>
    <dgm:cxn modelId="{1DB7D912-4340-4C08-972E-B2A7668C4949}" type="presOf" srcId="{FE0332FC-24D0-4B55-8EF7-5CB217D04251}" destId="{7D555D9C-3A9C-4527-B8B7-63A5D78F58AD}" srcOrd="0" destOrd="0" presId="urn:microsoft.com/office/officeart/2005/8/layout/radial5"/>
    <dgm:cxn modelId="{E30E1315-D815-4D86-84BD-D6345F3DBB33}" type="presOf" srcId="{823B206B-1266-4173-9C6B-0DF22824EB32}" destId="{B6D45570-BDE6-4A95-B5D9-37AFEC37790A}" srcOrd="0" destOrd="0" presId="urn:microsoft.com/office/officeart/2005/8/layout/radial5"/>
    <dgm:cxn modelId="{3DC9652B-2752-4490-9E0F-C154079D957F}" srcId="{F6B541A9-0EFB-4B63-979C-5D418E4C1101}" destId="{A7DF10AF-2030-473F-AAB3-D2B4E7042E1D}" srcOrd="2" destOrd="0" parTransId="{109F11AE-13FB-4A06-BF05-AC6A2A4B109E}" sibTransId="{B3D0157D-6EDB-4EF5-BC5F-1A881483BCEF}"/>
    <dgm:cxn modelId="{1A5E5833-BF35-459F-AF1A-337FD0784F10}" type="presOf" srcId="{109F11AE-13FB-4A06-BF05-AC6A2A4B109E}" destId="{D77B122F-2C3D-4CD1-8F55-7A049857B7B8}" srcOrd="1" destOrd="0" presId="urn:microsoft.com/office/officeart/2005/8/layout/radial5"/>
    <dgm:cxn modelId="{F98E1239-D967-4603-831B-FE09D91B73F8}" type="presOf" srcId="{81FBC6D3-BBF0-4BB1-BCF1-BF83F1D70592}" destId="{4310114E-512A-498A-A637-50A916E6F219}" srcOrd="1" destOrd="0" presId="urn:microsoft.com/office/officeart/2005/8/layout/radial5"/>
    <dgm:cxn modelId="{5517B239-B278-474A-98BB-C3D647316EC0}" type="presOf" srcId="{7835F85F-2959-4249-BC63-5D7445209F94}" destId="{FDFE53E2-93AF-4A01-B9CD-D0C6272C1DD7}" srcOrd="1" destOrd="0" presId="urn:microsoft.com/office/officeart/2005/8/layout/radial5"/>
    <dgm:cxn modelId="{ACE5295E-3157-401D-AF29-C007A76FD2A0}" srcId="{F6B541A9-0EFB-4B63-979C-5D418E4C1101}" destId="{99A64F67-44B6-4556-8C08-5C3E81A19233}" srcOrd="4" destOrd="0" parTransId="{81FBC6D3-BBF0-4BB1-BCF1-BF83F1D70592}" sibTransId="{5194306C-355E-4E81-9443-00ABAA1EB581}"/>
    <dgm:cxn modelId="{31632342-8DC2-4AB9-9A97-7A91AB0C2D26}" type="presOf" srcId="{EDE4D166-14C9-4F27-A608-229C8EFAA726}" destId="{5B0234F5-BBE0-4F7C-AA1D-90B8D3714A60}" srcOrd="0" destOrd="0" presId="urn:microsoft.com/office/officeart/2005/8/layout/radial5"/>
    <dgm:cxn modelId="{4217BA65-756C-48FF-AA89-1A54F05270D2}" type="presOf" srcId="{BBD944C0-C139-4029-ADC3-2E02666E392C}" destId="{AB9B0272-A88C-4F21-B28B-EFA16F1D7E2A}" srcOrd="0" destOrd="0" presId="urn:microsoft.com/office/officeart/2005/8/layout/radial5"/>
    <dgm:cxn modelId="{AE9D776C-85CB-4271-ABA1-EA94E8BD831C}" type="presOf" srcId="{8466E6EA-8AD7-4B94-B450-DEC44AB397A2}" destId="{412DA444-760A-45AC-8C50-739661EFBA09}" srcOrd="0" destOrd="0" presId="urn:microsoft.com/office/officeart/2005/8/layout/radial5"/>
    <dgm:cxn modelId="{154EA753-11EA-4587-AD8D-631521D3B9F8}" type="presOf" srcId="{823B206B-1266-4173-9C6B-0DF22824EB32}" destId="{63992762-19D8-478C-844B-90D81F1079CF}" srcOrd="1" destOrd="0" presId="urn:microsoft.com/office/officeart/2005/8/layout/radial5"/>
    <dgm:cxn modelId="{D5A3A7A3-2EAB-41BB-ACA7-F98322D0325A}" type="presOf" srcId="{58D0FA63-0096-4C34-B019-AB8BCA38E77B}" destId="{B4F2E759-492E-4061-92A9-1C2CD72B3018}" srcOrd="0" destOrd="0" presId="urn:microsoft.com/office/officeart/2005/8/layout/radial5"/>
    <dgm:cxn modelId="{33999FA4-52AD-4ADF-AAEC-C849F55A6B63}" type="presOf" srcId="{81FBC6D3-BBF0-4BB1-BCF1-BF83F1D70592}" destId="{F00F8E51-5ADA-4DE6-B287-4FBDC77A5B37}" srcOrd="0" destOrd="0" presId="urn:microsoft.com/office/officeart/2005/8/layout/radial5"/>
    <dgm:cxn modelId="{7D0BDBA8-1321-4566-AFFF-395427F9FDC5}" srcId="{F6B541A9-0EFB-4B63-979C-5D418E4C1101}" destId="{BBD944C0-C139-4029-ADC3-2E02666E392C}" srcOrd="1" destOrd="0" parTransId="{FE0332FC-24D0-4B55-8EF7-5CB217D04251}" sibTransId="{830DD584-8AA2-4CC8-A690-E40476D938D1}"/>
    <dgm:cxn modelId="{B98339A9-FF2E-4F97-8F32-2679E40BB675}" type="presOf" srcId="{7835F85F-2959-4249-BC63-5D7445209F94}" destId="{EF8AF7F3-1E3B-4AD5-A0A1-8ABD9A8C20FE}" srcOrd="0" destOrd="0" presId="urn:microsoft.com/office/officeart/2005/8/layout/radial5"/>
    <dgm:cxn modelId="{058F04AD-5F76-479E-9C0A-7289ED2DFAC8}" type="presOf" srcId="{A7DF10AF-2030-473F-AAB3-D2B4E7042E1D}" destId="{35D4A812-3E44-4917-B289-8DC9154D1EBC}" srcOrd="0" destOrd="0" presId="urn:microsoft.com/office/officeart/2005/8/layout/radial5"/>
    <dgm:cxn modelId="{C12614AF-8D3A-4A40-8200-F09B2FD1D462}" srcId="{7919C875-6941-452B-9C1E-7BD2B71F0C18}" destId="{F6B541A9-0EFB-4B63-979C-5D418E4C1101}" srcOrd="0" destOrd="0" parTransId="{EC2F252E-18FF-4BE2-99DF-B3CAB1D3760F}" sibTransId="{2928CEA4-552E-46E5-B9BA-6F4157848BF0}"/>
    <dgm:cxn modelId="{F7566FC1-C389-4D71-A65B-D7887C16467E}" type="presOf" srcId="{99A64F67-44B6-4556-8C08-5C3E81A19233}" destId="{DAF0BB38-8ED9-4785-8330-29EE8397CC9D}" srcOrd="0" destOrd="0" presId="urn:microsoft.com/office/officeart/2005/8/layout/radial5"/>
    <dgm:cxn modelId="{BEBE78CD-C8FC-4C52-9B97-A3767E367456}" type="presOf" srcId="{7919C875-6941-452B-9C1E-7BD2B71F0C18}" destId="{7164B448-FB7D-462E-A5A3-EFE467A03C45}" srcOrd="0" destOrd="0" presId="urn:microsoft.com/office/officeart/2005/8/layout/radial5"/>
    <dgm:cxn modelId="{D57BF8CD-08A1-4A44-81F9-CEA5F90D5084}" srcId="{F6B541A9-0EFB-4B63-979C-5D418E4C1101}" destId="{58D0FA63-0096-4C34-B019-AB8BCA38E77B}" srcOrd="0" destOrd="0" parTransId="{484EDBC2-5130-474F-ACEA-4921B69907F7}" sibTransId="{5F480819-B7E0-4444-BDE8-9FA2E6D6C1AC}"/>
    <dgm:cxn modelId="{EE7238DB-DCFF-461C-B4B2-5A3D5E4EB491}" type="presOf" srcId="{484EDBC2-5130-474F-ACEA-4921B69907F7}" destId="{926B87B1-4375-4529-9488-C35C75B7F713}" srcOrd="0" destOrd="0" presId="urn:microsoft.com/office/officeart/2005/8/layout/radial5"/>
    <dgm:cxn modelId="{E898E6DF-8BC4-444B-AF58-23D84468FE0E}" srcId="{F6B541A9-0EFB-4B63-979C-5D418E4C1101}" destId="{8466E6EA-8AD7-4B94-B450-DEC44AB397A2}" srcOrd="5" destOrd="0" parTransId="{823B206B-1266-4173-9C6B-0DF22824EB32}" sibTransId="{D9D4D111-1BF0-4D3C-8260-7AE3DE4FDC6A}"/>
    <dgm:cxn modelId="{022D32FA-6CEE-44E8-906F-0C872A3F3E51}" srcId="{F6B541A9-0EFB-4B63-979C-5D418E4C1101}" destId="{EDE4D166-14C9-4F27-A608-229C8EFAA726}" srcOrd="3" destOrd="0" parTransId="{7835F85F-2959-4249-BC63-5D7445209F94}" sibTransId="{8A168688-1FC1-44AB-8083-2BD1EEDDC2F9}"/>
    <dgm:cxn modelId="{84E2960F-7304-4E35-BE33-87DFBC694611}" type="presParOf" srcId="{7164B448-FB7D-462E-A5A3-EFE467A03C45}" destId="{FE8A18F5-2812-4557-906B-4CD2B7422ECE}" srcOrd="0" destOrd="0" presId="urn:microsoft.com/office/officeart/2005/8/layout/radial5"/>
    <dgm:cxn modelId="{3C7A1AC8-F82F-4128-896D-6C2B91C32270}" type="presParOf" srcId="{7164B448-FB7D-462E-A5A3-EFE467A03C45}" destId="{926B87B1-4375-4529-9488-C35C75B7F713}" srcOrd="1" destOrd="0" presId="urn:microsoft.com/office/officeart/2005/8/layout/radial5"/>
    <dgm:cxn modelId="{A11D2C05-5B6A-4A18-A5AD-3FF410722C34}" type="presParOf" srcId="{926B87B1-4375-4529-9488-C35C75B7F713}" destId="{FAF25CCA-60FF-4139-9D6E-1797CFD3664F}" srcOrd="0" destOrd="0" presId="urn:microsoft.com/office/officeart/2005/8/layout/radial5"/>
    <dgm:cxn modelId="{D3A2AB30-0DE8-4251-8853-66D0D773CD87}" type="presParOf" srcId="{7164B448-FB7D-462E-A5A3-EFE467A03C45}" destId="{B4F2E759-492E-4061-92A9-1C2CD72B3018}" srcOrd="2" destOrd="0" presId="urn:microsoft.com/office/officeart/2005/8/layout/radial5"/>
    <dgm:cxn modelId="{631946EE-E465-4CA1-836F-7350A27240A9}" type="presParOf" srcId="{7164B448-FB7D-462E-A5A3-EFE467A03C45}" destId="{7D555D9C-3A9C-4527-B8B7-63A5D78F58AD}" srcOrd="3" destOrd="0" presId="urn:microsoft.com/office/officeart/2005/8/layout/radial5"/>
    <dgm:cxn modelId="{23836468-1D7F-4582-9764-25F8B317136A}" type="presParOf" srcId="{7D555D9C-3A9C-4527-B8B7-63A5D78F58AD}" destId="{72A543AB-A87E-4F03-BB34-0CB783BD513C}" srcOrd="0" destOrd="0" presId="urn:microsoft.com/office/officeart/2005/8/layout/radial5"/>
    <dgm:cxn modelId="{F48FAEA7-FB25-4FF0-B123-8194C34C7829}" type="presParOf" srcId="{7164B448-FB7D-462E-A5A3-EFE467A03C45}" destId="{AB9B0272-A88C-4F21-B28B-EFA16F1D7E2A}" srcOrd="4" destOrd="0" presId="urn:microsoft.com/office/officeart/2005/8/layout/radial5"/>
    <dgm:cxn modelId="{969F76F7-E19A-448D-BEB9-4D092E1E618D}" type="presParOf" srcId="{7164B448-FB7D-462E-A5A3-EFE467A03C45}" destId="{297B41CE-4B20-4CF2-AC0B-0565D2768450}" srcOrd="5" destOrd="0" presId="urn:microsoft.com/office/officeart/2005/8/layout/radial5"/>
    <dgm:cxn modelId="{F081EF62-089C-4D22-A011-30B148E49BAA}" type="presParOf" srcId="{297B41CE-4B20-4CF2-AC0B-0565D2768450}" destId="{D77B122F-2C3D-4CD1-8F55-7A049857B7B8}" srcOrd="0" destOrd="0" presId="urn:microsoft.com/office/officeart/2005/8/layout/radial5"/>
    <dgm:cxn modelId="{FABCD336-72D0-48C1-A6D7-C9338E623089}" type="presParOf" srcId="{7164B448-FB7D-462E-A5A3-EFE467A03C45}" destId="{35D4A812-3E44-4917-B289-8DC9154D1EBC}" srcOrd="6" destOrd="0" presId="urn:microsoft.com/office/officeart/2005/8/layout/radial5"/>
    <dgm:cxn modelId="{C7D0CA37-6454-45ED-8D73-ADDA12521FFA}" type="presParOf" srcId="{7164B448-FB7D-462E-A5A3-EFE467A03C45}" destId="{EF8AF7F3-1E3B-4AD5-A0A1-8ABD9A8C20FE}" srcOrd="7" destOrd="0" presId="urn:microsoft.com/office/officeart/2005/8/layout/radial5"/>
    <dgm:cxn modelId="{6D0FC9FD-1D40-4AAB-A5D4-E668DD4C939D}" type="presParOf" srcId="{EF8AF7F3-1E3B-4AD5-A0A1-8ABD9A8C20FE}" destId="{FDFE53E2-93AF-4A01-B9CD-D0C6272C1DD7}" srcOrd="0" destOrd="0" presId="urn:microsoft.com/office/officeart/2005/8/layout/radial5"/>
    <dgm:cxn modelId="{D5489F9E-969B-43AB-B04B-BD3FAA7C2D12}" type="presParOf" srcId="{7164B448-FB7D-462E-A5A3-EFE467A03C45}" destId="{5B0234F5-BBE0-4F7C-AA1D-90B8D3714A60}" srcOrd="8" destOrd="0" presId="urn:microsoft.com/office/officeart/2005/8/layout/radial5"/>
    <dgm:cxn modelId="{7427C5D3-4693-4A8F-8CDF-EF16306AAFF4}" type="presParOf" srcId="{7164B448-FB7D-462E-A5A3-EFE467A03C45}" destId="{F00F8E51-5ADA-4DE6-B287-4FBDC77A5B37}" srcOrd="9" destOrd="0" presId="urn:microsoft.com/office/officeart/2005/8/layout/radial5"/>
    <dgm:cxn modelId="{6B804FF3-B7C0-4301-A8A5-BE5D87137435}" type="presParOf" srcId="{F00F8E51-5ADA-4DE6-B287-4FBDC77A5B37}" destId="{4310114E-512A-498A-A637-50A916E6F219}" srcOrd="0" destOrd="0" presId="urn:microsoft.com/office/officeart/2005/8/layout/radial5"/>
    <dgm:cxn modelId="{6B11400C-DE69-48F4-92A4-21E20B4C2B3D}" type="presParOf" srcId="{7164B448-FB7D-462E-A5A3-EFE467A03C45}" destId="{DAF0BB38-8ED9-4785-8330-29EE8397CC9D}" srcOrd="10" destOrd="0" presId="urn:microsoft.com/office/officeart/2005/8/layout/radial5"/>
    <dgm:cxn modelId="{4F301BC2-6C9D-4A33-B106-EC10DF9704FD}" type="presParOf" srcId="{7164B448-FB7D-462E-A5A3-EFE467A03C45}" destId="{B6D45570-BDE6-4A95-B5D9-37AFEC37790A}" srcOrd="11" destOrd="0" presId="urn:microsoft.com/office/officeart/2005/8/layout/radial5"/>
    <dgm:cxn modelId="{63F29FAD-8952-44AD-B1BC-440E4707F930}" type="presParOf" srcId="{B6D45570-BDE6-4A95-B5D9-37AFEC37790A}" destId="{63992762-19D8-478C-844B-90D81F1079CF}" srcOrd="0" destOrd="0" presId="urn:microsoft.com/office/officeart/2005/8/layout/radial5"/>
    <dgm:cxn modelId="{8622C9FD-59C0-441A-8F70-DC2BDB9A6360}" type="presParOf" srcId="{7164B448-FB7D-462E-A5A3-EFE467A03C45}" destId="{412DA444-760A-45AC-8C50-739661EFBA0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95256-0EC4-4134-9889-9AB19943FCF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17CE223F-C306-4813-9106-6993AC7FD430}" type="pres">
      <dgm:prSet presAssocID="{81895256-0EC4-4134-9889-9AB19943FCFA}" presName="Name0" presStyleCnt="0">
        <dgm:presLayoutVars>
          <dgm:dir/>
          <dgm:resizeHandles val="exact"/>
        </dgm:presLayoutVars>
      </dgm:prSet>
      <dgm:spPr/>
    </dgm:pt>
  </dgm:ptLst>
  <dgm:cxnLst>
    <dgm:cxn modelId="{7240794B-2EF5-436C-876E-9986F2349918}" type="presOf" srcId="{81895256-0EC4-4134-9889-9AB19943FCFA}" destId="{17CE223F-C306-4813-9106-6993AC7FD43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D873D4-DAFC-4033-9894-2618AFBB68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150879-CD22-49D5-9573-7149334431E3}">
      <dgm:prSet phldrT="[Text]" custT="1"/>
      <dgm:spPr/>
      <dgm:t>
        <a:bodyPr/>
        <a:lstStyle/>
        <a:p>
          <a:r>
            <a:rPr lang="en-US" sz="2400"/>
            <a:t>Writing your Request for Proposals (RFP)</a:t>
          </a:r>
          <a:endParaRPr lang="en-US" sz="2400" dirty="0"/>
        </a:p>
      </dgm:t>
    </dgm:pt>
    <dgm:pt modelId="{08D4B835-90A4-4580-AC84-8668A28F60EC}" type="parTrans" cxnId="{C5C5257A-265A-4AB5-ABF3-37CB141B2634}">
      <dgm:prSet/>
      <dgm:spPr/>
      <dgm:t>
        <a:bodyPr/>
        <a:lstStyle/>
        <a:p>
          <a:endParaRPr lang="en-US"/>
        </a:p>
      </dgm:t>
    </dgm:pt>
    <dgm:pt modelId="{67B53CD1-472D-463F-9203-AFF6FF8059F8}" type="sibTrans" cxnId="{C5C5257A-265A-4AB5-ABF3-37CB141B2634}">
      <dgm:prSet/>
      <dgm:spPr/>
      <dgm:t>
        <a:bodyPr/>
        <a:lstStyle/>
        <a:p>
          <a:endParaRPr lang="en-US"/>
        </a:p>
      </dgm:t>
    </dgm:pt>
    <dgm:pt modelId="{74020F1C-347F-41EC-A77E-3E861FB9A826}">
      <dgm:prSet phldrT="[Text]"/>
      <dgm:spPr/>
      <dgm:t>
        <a:bodyPr/>
        <a:lstStyle/>
        <a:p>
          <a:r>
            <a:rPr lang="en-US"/>
            <a:t>Advertising Your RFP</a:t>
          </a:r>
          <a:endParaRPr lang="en-US" dirty="0"/>
        </a:p>
      </dgm:t>
    </dgm:pt>
    <dgm:pt modelId="{DACECB6F-4FD0-45C7-A3F7-DE21095D98B6}" type="parTrans" cxnId="{A49AF165-FC04-4468-ABEA-DFBFAD24915B}">
      <dgm:prSet/>
      <dgm:spPr/>
      <dgm:t>
        <a:bodyPr/>
        <a:lstStyle/>
        <a:p>
          <a:endParaRPr lang="en-US"/>
        </a:p>
      </dgm:t>
    </dgm:pt>
    <dgm:pt modelId="{33A5AA02-2EA5-4DC5-B18D-67178F373F0A}" type="sibTrans" cxnId="{A49AF165-FC04-4468-ABEA-DFBFAD24915B}">
      <dgm:prSet/>
      <dgm:spPr/>
      <dgm:t>
        <a:bodyPr/>
        <a:lstStyle/>
        <a:p>
          <a:endParaRPr lang="en-US"/>
        </a:p>
      </dgm:t>
    </dgm:pt>
    <dgm:pt modelId="{5F228586-8371-4C5E-844F-491E1BF836ED}">
      <dgm:prSet phldrT="[Text]"/>
      <dgm:spPr/>
      <dgm:t>
        <a:bodyPr/>
        <a:lstStyle/>
        <a:p>
          <a:r>
            <a:rPr lang="en-US" dirty="0"/>
            <a:t>Assessing Bids and Selecting an Evaluator</a:t>
          </a:r>
        </a:p>
      </dgm:t>
    </dgm:pt>
    <dgm:pt modelId="{62FEE2E8-AB4F-4926-BAED-839FB76D03EB}" type="parTrans" cxnId="{B9661CD1-A501-4E63-96C6-84D4A46E9DAA}">
      <dgm:prSet/>
      <dgm:spPr/>
      <dgm:t>
        <a:bodyPr/>
        <a:lstStyle/>
        <a:p>
          <a:endParaRPr lang="en-US"/>
        </a:p>
      </dgm:t>
    </dgm:pt>
    <dgm:pt modelId="{372F57D9-89CE-407C-B4BE-B97176B5CDCC}" type="sibTrans" cxnId="{B9661CD1-A501-4E63-96C6-84D4A46E9DAA}">
      <dgm:prSet/>
      <dgm:spPr/>
      <dgm:t>
        <a:bodyPr/>
        <a:lstStyle/>
        <a:p>
          <a:endParaRPr lang="en-US"/>
        </a:p>
      </dgm:t>
    </dgm:pt>
    <dgm:pt modelId="{9E073436-DFD4-45B2-8E62-CC5552142792}" type="pres">
      <dgm:prSet presAssocID="{C9D873D4-DAFC-4033-9894-2618AFBB6857}" presName="CompostProcess" presStyleCnt="0">
        <dgm:presLayoutVars>
          <dgm:dir/>
          <dgm:resizeHandles val="exact"/>
        </dgm:presLayoutVars>
      </dgm:prSet>
      <dgm:spPr/>
    </dgm:pt>
    <dgm:pt modelId="{AAB97DB4-D84B-4F2C-A33D-BDBB6A32BC5F}" type="pres">
      <dgm:prSet presAssocID="{C9D873D4-DAFC-4033-9894-2618AFBB6857}" presName="arrow" presStyleLbl="bgShp" presStyleIdx="0" presStyleCnt="1"/>
      <dgm:spPr/>
    </dgm:pt>
    <dgm:pt modelId="{FC09F2C8-A5A5-4224-9361-A79F7D2BA2E0}" type="pres">
      <dgm:prSet presAssocID="{C9D873D4-DAFC-4033-9894-2618AFBB6857}" presName="linearProcess" presStyleCnt="0"/>
      <dgm:spPr/>
    </dgm:pt>
    <dgm:pt modelId="{706D2481-D3D8-4AAF-86C8-E7BBFF6F1FE4}" type="pres">
      <dgm:prSet presAssocID="{A1150879-CD22-49D5-9573-7149334431E3}" presName="textNode" presStyleLbl="node1" presStyleIdx="0" presStyleCnt="3">
        <dgm:presLayoutVars>
          <dgm:bulletEnabled val="1"/>
        </dgm:presLayoutVars>
      </dgm:prSet>
      <dgm:spPr/>
    </dgm:pt>
    <dgm:pt modelId="{EFF90610-349C-4E28-A85B-DBEE8D4CFA90}" type="pres">
      <dgm:prSet presAssocID="{67B53CD1-472D-463F-9203-AFF6FF8059F8}" presName="sibTrans" presStyleCnt="0"/>
      <dgm:spPr/>
    </dgm:pt>
    <dgm:pt modelId="{98072B33-B5E5-442E-801D-C35B051C3B0D}" type="pres">
      <dgm:prSet presAssocID="{74020F1C-347F-41EC-A77E-3E861FB9A826}" presName="textNode" presStyleLbl="node1" presStyleIdx="1" presStyleCnt="3">
        <dgm:presLayoutVars>
          <dgm:bulletEnabled val="1"/>
        </dgm:presLayoutVars>
      </dgm:prSet>
      <dgm:spPr/>
    </dgm:pt>
    <dgm:pt modelId="{798E9BD1-C523-4563-AAC4-C5E0E63688B1}" type="pres">
      <dgm:prSet presAssocID="{33A5AA02-2EA5-4DC5-B18D-67178F373F0A}" presName="sibTrans" presStyleCnt="0"/>
      <dgm:spPr/>
    </dgm:pt>
    <dgm:pt modelId="{F4ECBF33-D6A3-404F-BBC8-C92E240CD0BE}" type="pres">
      <dgm:prSet presAssocID="{5F228586-8371-4C5E-844F-491E1BF836E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49AF165-FC04-4468-ABEA-DFBFAD24915B}" srcId="{C9D873D4-DAFC-4033-9894-2618AFBB6857}" destId="{74020F1C-347F-41EC-A77E-3E861FB9A826}" srcOrd="1" destOrd="0" parTransId="{DACECB6F-4FD0-45C7-A3F7-DE21095D98B6}" sibTransId="{33A5AA02-2EA5-4DC5-B18D-67178F373F0A}"/>
    <dgm:cxn modelId="{71479668-539A-4BDB-B17F-7833F48F78E4}" type="presOf" srcId="{74020F1C-347F-41EC-A77E-3E861FB9A826}" destId="{98072B33-B5E5-442E-801D-C35B051C3B0D}" srcOrd="0" destOrd="0" presId="urn:microsoft.com/office/officeart/2005/8/layout/hProcess9"/>
    <dgm:cxn modelId="{C5C5257A-265A-4AB5-ABF3-37CB141B2634}" srcId="{C9D873D4-DAFC-4033-9894-2618AFBB6857}" destId="{A1150879-CD22-49D5-9573-7149334431E3}" srcOrd="0" destOrd="0" parTransId="{08D4B835-90A4-4580-AC84-8668A28F60EC}" sibTransId="{67B53CD1-472D-463F-9203-AFF6FF8059F8}"/>
    <dgm:cxn modelId="{B9661CD1-A501-4E63-96C6-84D4A46E9DAA}" srcId="{C9D873D4-DAFC-4033-9894-2618AFBB6857}" destId="{5F228586-8371-4C5E-844F-491E1BF836ED}" srcOrd="2" destOrd="0" parTransId="{62FEE2E8-AB4F-4926-BAED-839FB76D03EB}" sibTransId="{372F57D9-89CE-407C-B4BE-B97176B5CDCC}"/>
    <dgm:cxn modelId="{428591DB-B008-400F-8B51-AE20B46919B5}" type="presOf" srcId="{C9D873D4-DAFC-4033-9894-2618AFBB6857}" destId="{9E073436-DFD4-45B2-8E62-CC5552142792}" srcOrd="0" destOrd="0" presId="urn:microsoft.com/office/officeart/2005/8/layout/hProcess9"/>
    <dgm:cxn modelId="{317A0BE1-A4E4-48D0-ACBC-745849BAD8A0}" type="presOf" srcId="{A1150879-CD22-49D5-9573-7149334431E3}" destId="{706D2481-D3D8-4AAF-86C8-E7BBFF6F1FE4}" srcOrd="0" destOrd="0" presId="urn:microsoft.com/office/officeart/2005/8/layout/hProcess9"/>
    <dgm:cxn modelId="{01EB1BE8-525D-4160-93D7-1B0FC653B511}" type="presOf" srcId="{5F228586-8371-4C5E-844F-491E1BF836ED}" destId="{F4ECBF33-D6A3-404F-BBC8-C92E240CD0BE}" srcOrd="0" destOrd="0" presId="urn:microsoft.com/office/officeart/2005/8/layout/hProcess9"/>
    <dgm:cxn modelId="{7351B72D-BAC6-4083-9E89-8AA7EE5085C6}" type="presParOf" srcId="{9E073436-DFD4-45B2-8E62-CC5552142792}" destId="{AAB97DB4-D84B-4F2C-A33D-BDBB6A32BC5F}" srcOrd="0" destOrd="0" presId="urn:microsoft.com/office/officeart/2005/8/layout/hProcess9"/>
    <dgm:cxn modelId="{13A278F3-9FA4-45BE-B0E5-4E7E615A9A31}" type="presParOf" srcId="{9E073436-DFD4-45B2-8E62-CC5552142792}" destId="{FC09F2C8-A5A5-4224-9361-A79F7D2BA2E0}" srcOrd="1" destOrd="0" presId="urn:microsoft.com/office/officeart/2005/8/layout/hProcess9"/>
    <dgm:cxn modelId="{D143ED4D-9137-430B-8C34-AD8C70514CED}" type="presParOf" srcId="{FC09F2C8-A5A5-4224-9361-A79F7D2BA2E0}" destId="{706D2481-D3D8-4AAF-86C8-E7BBFF6F1FE4}" srcOrd="0" destOrd="0" presId="urn:microsoft.com/office/officeart/2005/8/layout/hProcess9"/>
    <dgm:cxn modelId="{20DD1EAA-ACDB-4799-AED3-FEB70AB3732E}" type="presParOf" srcId="{FC09F2C8-A5A5-4224-9361-A79F7D2BA2E0}" destId="{EFF90610-349C-4E28-A85B-DBEE8D4CFA90}" srcOrd="1" destOrd="0" presId="urn:microsoft.com/office/officeart/2005/8/layout/hProcess9"/>
    <dgm:cxn modelId="{F8CA0E38-FD1C-49CE-BBE9-7F6CE46F95B2}" type="presParOf" srcId="{FC09F2C8-A5A5-4224-9361-A79F7D2BA2E0}" destId="{98072B33-B5E5-442E-801D-C35B051C3B0D}" srcOrd="2" destOrd="0" presId="urn:microsoft.com/office/officeart/2005/8/layout/hProcess9"/>
    <dgm:cxn modelId="{A933BA9F-766F-4764-834D-997F2D827C6A}" type="presParOf" srcId="{FC09F2C8-A5A5-4224-9361-A79F7D2BA2E0}" destId="{798E9BD1-C523-4563-AAC4-C5E0E63688B1}" srcOrd="3" destOrd="0" presId="urn:microsoft.com/office/officeart/2005/8/layout/hProcess9"/>
    <dgm:cxn modelId="{2A2307FE-9520-4BFF-91AA-B0D1C5C811A0}" type="presParOf" srcId="{FC09F2C8-A5A5-4224-9361-A79F7D2BA2E0}" destId="{F4ECBF33-D6A3-404F-BBC8-C92E240CD0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D4E6F5-DDF8-4391-8648-B479846355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84175-809B-4964-8A56-DA34DF49DFBC}">
      <dgm:prSet custT="1"/>
      <dgm:spPr/>
      <dgm:t>
        <a:bodyPr/>
        <a:lstStyle/>
        <a:p>
          <a:pPr rtl="0"/>
          <a:r>
            <a:rPr lang="en-US" sz="1800"/>
            <a:t>2012</a:t>
          </a:r>
        </a:p>
      </dgm:t>
    </dgm:pt>
    <dgm:pt modelId="{A75A6E6B-E055-4D4B-8DCA-A3330C45681B}" type="parTrans" cxnId="{4EDB590B-46C6-4318-BADB-73B8FF5AB682}">
      <dgm:prSet/>
      <dgm:spPr/>
      <dgm:t>
        <a:bodyPr/>
        <a:lstStyle/>
        <a:p>
          <a:endParaRPr lang="en-US" sz="1600"/>
        </a:p>
      </dgm:t>
    </dgm:pt>
    <dgm:pt modelId="{5C2AD4E3-E4BE-4DCD-BA13-DDB230648362}" type="sibTrans" cxnId="{4EDB590B-46C6-4318-BADB-73B8FF5AB682}">
      <dgm:prSet/>
      <dgm:spPr/>
      <dgm:t>
        <a:bodyPr/>
        <a:lstStyle/>
        <a:p>
          <a:endParaRPr lang="en-US" sz="1600"/>
        </a:p>
      </dgm:t>
    </dgm:pt>
    <dgm:pt modelId="{52F73E5F-AD6A-4D10-942E-0793B5206C2D}">
      <dgm:prSet custT="1"/>
      <dgm:spPr/>
      <dgm:t>
        <a:bodyPr/>
        <a:lstStyle/>
        <a:p>
          <a:pPr rtl="0"/>
          <a:r>
            <a:rPr lang="en-US" sz="1400" dirty="0"/>
            <a:t>WDQI Grant Round 2</a:t>
          </a:r>
        </a:p>
      </dgm:t>
    </dgm:pt>
    <dgm:pt modelId="{7266FFA1-D973-4A3F-8556-BD3F00CB473C}" type="parTrans" cxnId="{C7462D5D-AEC7-46C0-AA89-0ABDA10B7310}">
      <dgm:prSet/>
      <dgm:spPr/>
      <dgm:t>
        <a:bodyPr/>
        <a:lstStyle/>
        <a:p>
          <a:endParaRPr lang="en-US" sz="1600"/>
        </a:p>
      </dgm:t>
    </dgm:pt>
    <dgm:pt modelId="{E60BEF39-48D8-4956-A398-E35E93361B4D}" type="sibTrans" cxnId="{C7462D5D-AEC7-46C0-AA89-0ABDA10B7310}">
      <dgm:prSet/>
      <dgm:spPr/>
      <dgm:t>
        <a:bodyPr/>
        <a:lstStyle/>
        <a:p>
          <a:endParaRPr lang="en-US" sz="1600"/>
        </a:p>
      </dgm:t>
    </dgm:pt>
    <dgm:pt modelId="{85853E39-30F1-4F07-B382-54964D1C12F1}">
      <dgm:prSet custT="1"/>
      <dgm:spPr/>
      <dgm:t>
        <a:bodyPr/>
        <a:lstStyle/>
        <a:p>
          <a:pPr rtl="0"/>
          <a:r>
            <a:rPr lang="en-US" sz="1800"/>
            <a:t>2014</a:t>
          </a:r>
        </a:p>
      </dgm:t>
    </dgm:pt>
    <dgm:pt modelId="{2D577FAF-CA7E-4695-ABE6-5040B7E4FF72}" type="parTrans" cxnId="{0455EF6E-4547-4FB0-9953-9F04AF057BFA}">
      <dgm:prSet/>
      <dgm:spPr/>
      <dgm:t>
        <a:bodyPr/>
        <a:lstStyle/>
        <a:p>
          <a:endParaRPr lang="en-US" sz="1600"/>
        </a:p>
      </dgm:t>
    </dgm:pt>
    <dgm:pt modelId="{2701E617-D9D3-4380-9F47-3B68BDBEBC85}" type="sibTrans" cxnId="{0455EF6E-4547-4FB0-9953-9F04AF057BFA}">
      <dgm:prSet/>
      <dgm:spPr/>
      <dgm:t>
        <a:bodyPr/>
        <a:lstStyle/>
        <a:p>
          <a:endParaRPr lang="en-US" sz="1600"/>
        </a:p>
      </dgm:t>
    </dgm:pt>
    <dgm:pt modelId="{87C335A7-067D-4B0D-A0C9-20831E752D92}">
      <dgm:prSet custT="1"/>
      <dgm:spPr/>
      <dgm:t>
        <a:bodyPr/>
        <a:lstStyle/>
        <a:p>
          <a:pPr rtl="0"/>
          <a:r>
            <a:rPr lang="en-US" sz="1400" dirty="0"/>
            <a:t>WDQI Grant Round 4</a:t>
          </a:r>
        </a:p>
      </dgm:t>
    </dgm:pt>
    <dgm:pt modelId="{A675EC06-90F8-4C35-AC4B-72C5CED90681}" type="parTrans" cxnId="{EA9530D7-BA1D-4298-87F6-E1AD68E6A0F1}">
      <dgm:prSet/>
      <dgm:spPr/>
      <dgm:t>
        <a:bodyPr/>
        <a:lstStyle/>
        <a:p>
          <a:endParaRPr lang="en-US" sz="1600"/>
        </a:p>
      </dgm:t>
    </dgm:pt>
    <dgm:pt modelId="{CE3213B7-B9D1-4AE5-A0FE-F98EE1621105}" type="sibTrans" cxnId="{EA9530D7-BA1D-4298-87F6-E1AD68E6A0F1}">
      <dgm:prSet/>
      <dgm:spPr/>
      <dgm:t>
        <a:bodyPr/>
        <a:lstStyle/>
        <a:p>
          <a:endParaRPr lang="en-US" sz="1600"/>
        </a:p>
      </dgm:t>
    </dgm:pt>
    <dgm:pt modelId="{33842838-4498-4C63-8152-4A98927D4C5C}">
      <dgm:prSet custT="1"/>
      <dgm:spPr/>
      <dgm:t>
        <a:bodyPr/>
        <a:lstStyle/>
        <a:p>
          <a:pPr rtl="0"/>
          <a:r>
            <a:rPr lang="en-US" sz="1400" dirty="0"/>
            <a:t>Mapping workforce system relative to customers</a:t>
          </a:r>
        </a:p>
      </dgm:t>
    </dgm:pt>
    <dgm:pt modelId="{8CA87A4D-742C-4993-A93F-4B4DB4F0AD3B}" type="parTrans" cxnId="{433182F3-6FFA-47AA-BCCB-51C86D297CE7}">
      <dgm:prSet/>
      <dgm:spPr/>
      <dgm:t>
        <a:bodyPr/>
        <a:lstStyle/>
        <a:p>
          <a:endParaRPr lang="en-US" sz="1600"/>
        </a:p>
      </dgm:t>
    </dgm:pt>
    <dgm:pt modelId="{94EE9229-1DCC-42CD-9F43-DCED4299227F}" type="sibTrans" cxnId="{433182F3-6FFA-47AA-BCCB-51C86D297CE7}">
      <dgm:prSet/>
      <dgm:spPr/>
      <dgm:t>
        <a:bodyPr/>
        <a:lstStyle/>
        <a:p>
          <a:endParaRPr lang="en-US" sz="1600"/>
        </a:p>
      </dgm:t>
    </dgm:pt>
    <dgm:pt modelId="{95ECAFF8-517F-41F7-991F-EDC21B48B128}">
      <dgm:prSet custT="1"/>
      <dgm:spPr/>
      <dgm:t>
        <a:bodyPr/>
        <a:lstStyle/>
        <a:p>
          <a:pPr rtl="0"/>
          <a:r>
            <a:rPr lang="en-US" sz="1400" dirty="0"/>
            <a:t>UI worker profiling and reemployment service (WPRS) initiative, replicated by GAO in 2018</a:t>
          </a:r>
        </a:p>
      </dgm:t>
    </dgm:pt>
    <dgm:pt modelId="{9937FEDF-F82B-4ADB-B99D-2111111146C3}" type="parTrans" cxnId="{F772A6D3-16CA-42B6-80C5-A4C2CF271A1D}">
      <dgm:prSet/>
      <dgm:spPr/>
      <dgm:t>
        <a:bodyPr/>
        <a:lstStyle/>
        <a:p>
          <a:endParaRPr lang="en-US" sz="1600"/>
        </a:p>
      </dgm:t>
    </dgm:pt>
    <dgm:pt modelId="{9C6865CD-EC96-41D0-A502-F103D7C35105}" type="sibTrans" cxnId="{F772A6D3-16CA-42B6-80C5-A4C2CF271A1D}">
      <dgm:prSet/>
      <dgm:spPr/>
      <dgm:t>
        <a:bodyPr/>
        <a:lstStyle/>
        <a:p>
          <a:endParaRPr lang="en-US" sz="1600"/>
        </a:p>
      </dgm:t>
    </dgm:pt>
    <dgm:pt modelId="{3D003B6B-9BF4-4CFB-93D5-C08DB19B3620}">
      <dgm:prSet custT="1"/>
      <dgm:spPr/>
      <dgm:t>
        <a:bodyPr/>
        <a:lstStyle/>
        <a:p>
          <a:pPr rtl="0"/>
          <a:r>
            <a:rPr lang="en-US" sz="1400" dirty="0"/>
            <a:t>Balanced scorecard metrics</a:t>
          </a:r>
        </a:p>
      </dgm:t>
    </dgm:pt>
    <dgm:pt modelId="{EF771353-18E4-4A3E-BE63-997B27778FC1}" type="parTrans" cxnId="{D50F98EB-7156-4A47-B4A7-4FAD2148EED3}">
      <dgm:prSet/>
      <dgm:spPr/>
      <dgm:t>
        <a:bodyPr/>
        <a:lstStyle/>
        <a:p>
          <a:endParaRPr lang="en-US" sz="1600"/>
        </a:p>
      </dgm:t>
    </dgm:pt>
    <dgm:pt modelId="{199E694A-9DB4-4E7C-AA97-2F19173A2A89}" type="sibTrans" cxnId="{D50F98EB-7156-4A47-B4A7-4FAD2148EED3}">
      <dgm:prSet/>
      <dgm:spPr/>
      <dgm:t>
        <a:bodyPr/>
        <a:lstStyle/>
        <a:p>
          <a:endParaRPr lang="en-US" sz="1600"/>
        </a:p>
      </dgm:t>
    </dgm:pt>
    <dgm:pt modelId="{477249B9-1EBF-4716-8B5D-482D73FA6581}">
      <dgm:prSet custT="1"/>
      <dgm:spPr/>
      <dgm:t>
        <a:bodyPr/>
        <a:lstStyle/>
        <a:p>
          <a:pPr rtl="0"/>
          <a:r>
            <a:rPr lang="en-US" sz="1800"/>
            <a:t>2015</a:t>
          </a:r>
        </a:p>
      </dgm:t>
    </dgm:pt>
    <dgm:pt modelId="{E4A9560D-1EBB-4E59-9B6B-0AB5387F4CC0}" type="parTrans" cxnId="{8D6F1D7E-21F5-4DBA-AE26-FCF41858D50F}">
      <dgm:prSet/>
      <dgm:spPr/>
      <dgm:t>
        <a:bodyPr/>
        <a:lstStyle/>
        <a:p>
          <a:endParaRPr lang="en-US" sz="1600"/>
        </a:p>
      </dgm:t>
    </dgm:pt>
    <dgm:pt modelId="{FD51AD89-1007-4014-8A80-76E905C41BA8}" type="sibTrans" cxnId="{8D6F1D7E-21F5-4DBA-AE26-FCF41858D50F}">
      <dgm:prSet/>
      <dgm:spPr/>
      <dgm:t>
        <a:bodyPr/>
        <a:lstStyle/>
        <a:p>
          <a:endParaRPr lang="en-US" sz="1600"/>
        </a:p>
      </dgm:t>
    </dgm:pt>
    <dgm:pt modelId="{6DC3BE83-5112-4128-BE31-35D78B1F92D7}">
      <dgm:prSet custT="1"/>
      <dgm:spPr/>
      <dgm:t>
        <a:bodyPr/>
        <a:lstStyle/>
        <a:p>
          <a:pPr rtl="0"/>
          <a:r>
            <a:rPr lang="en-US" sz="1400" dirty="0"/>
            <a:t>Evaluated sector-strategy training outcomes</a:t>
          </a:r>
        </a:p>
      </dgm:t>
    </dgm:pt>
    <dgm:pt modelId="{23D5683B-F3D3-45D8-A3DE-60E98D6AE3B0}" type="parTrans" cxnId="{EB40DCB2-7617-4F90-9366-F581CDF74DB4}">
      <dgm:prSet/>
      <dgm:spPr/>
      <dgm:t>
        <a:bodyPr/>
        <a:lstStyle/>
        <a:p>
          <a:endParaRPr lang="en-US" sz="1600"/>
        </a:p>
      </dgm:t>
    </dgm:pt>
    <dgm:pt modelId="{56516067-0D1E-4AE3-BF8C-79426D446D43}" type="sibTrans" cxnId="{EB40DCB2-7617-4F90-9366-F581CDF74DB4}">
      <dgm:prSet/>
      <dgm:spPr/>
      <dgm:t>
        <a:bodyPr/>
        <a:lstStyle/>
        <a:p>
          <a:endParaRPr lang="en-US" sz="1600"/>
        </a:p>
      </dgm:t>
    </dgm:pt>
    <dgm:pt modelId="{25D883AE-2778-4A31-83B9-04DD7EEDF05E}">
      <dgm:prSet custT="1"/>
      <dgm:spPr/>
      <dgm:t>
        <a:bodyPr/>
        <a:lstStyle/>
        <a:p>
          <a:pPr rtl="0"/>
          <a:r>
            <a:rPr lang="en-US" sz="1800"/>
            <a:t>2016</a:t>
          </a:r>
        </a:p>
      </dgm:t>
    </dgm:pt>
    <dgm:pt modelId="{694E9AEA-4055-45E0-A456-90620AE49E83}" type="parTrans" cxnId="{95D45C1E-9506-4A73-9423-DBEAACEDCFFE}">
      <dgm:prSet/>
      <dgm:spPr/>
      <dgm:t>
        <a:bodyPr/>
        <a:lstStyle/>
        <a:p>
          <a:endParaRPr lang="en-US" sz="1600"/>
        </a:p>
      </dgm:t>
    </dgm:pt>
    <dgm:pt modelId="{46B4E06E-2BB5-40B9-B753-ABCE4FE67DC7}" type="sibTrans" cxnId="{95D45C1E-9506-4A73-9423-DBEAACEDCFFE}">
      <dgm:prSet/>
      <dgm:spPr/>
      <dgm:t>
        <a:bodyPr/>
        <a:lstStyle/>
        <a:p>
          <a:endParaRPr lang="en-US" sz="1600"/>
        </a:p>
      </dgm:t>
    </dgm:pt>
    <dgm:pt modelId="{762886E3-4344-4825-BA1D-F0D42DA90312}">
      <dgm:prSet custT="1"/>
      <dgm:spPr/>
      <dgm:t>
        <a:bodyPr/>
        <a:lstStyle/>
        <a:p>
          <a:pPr rtl="0"/>
          <a:r>
            <a:rPr lang="en-US" sz="1400" dirty="0"/>
            <a:t>Interactive dashboards (higher education and State WIA)</a:t>
          </a:r>
        </a:p>
      </dgm:t>
    </dgm:pt>
    <dgm:pt modelId="{7A8372C9-4A82-453D-817B-AB653908B59B}" type="parTrans" cxnId="{EDD40567-778D-4734-885B-38A007EE79D2}">
      <dgm:prSet/>
      <dgm:spPr/>
      <dgm:t>
        <a:bodyPr/>
        <a:lstStyle/>
        <a:p>
          <a:endParaRPr lang="en-US" sz="1600"/>
        </a:p>
      </dgm:t>
    </dgm:pt>
    <dgm:pt modelId="{D1673E39-F939-42E8-8449-37727AB40220}" type="sibTrans" cxnId="{EDD40567-778D-4734-885B-38A007EE79D2}">
      <dgm:prSet/>
      <dgm:spPr/>
      <dgm:t>
        <a:bodyPr/>
        <a:lstStyle/>
        <a:p>
          <a:endParaRPr lang="en-US" sz="1600"/>
        </a:p>
      </dgm:t>
    </dgm:pt>
    <dgm:pt modelId="{E2EA09FE-9D27-48EF-90E2-D786B5F833A0}">
      <dgm:prSet custT="1"/>
      <dgm:spPr/>
      <dgm:t>
        <a:bodyPr/>
        <a:lstStyle/>
        <a:p>
          <a:pPr rtl="0"/>
          <a:r>
            <a:rPr lang="en-US" sz="1800"/>
            <a:t>2017</a:t>
          </a:r>
        </a:p>
      </dgm:t>
    </dgm:pt>
    <dgm:pt modelId="{33A974BE-1F47-421F-8DEE-6546C643B487}" type="parTrans" cxnId="{EAB02F48-AA60-410B-B2F3-76682A9486E8}">
      <dgm:prSet/>
      <dgm:spPr/>
      <dgm:t>
        <a:bodyPr/>
        <a:lstStyle/>
        <a:p>
          <a:endParaRPr lang="en-US" sz="1600"/>
        </a:p>
      </dgm:t>
    </dgm:pt>
    <dgm:pt modelId="{8CB05D9B-B7DF-45D9-BB89-CBB5DA532112}" type="sibTrans" cxnId="{EAB02F48-AA60-410B-B2F3-76682A9486E8}">
      <dgm:prSet/>
      <dgm:spPr/>
      <dgm:t>
        <a:bodyPr/>
        <a:lstStyle/>
        <a:p>
          <a:endParaRPr lang="en-US" sz="1600"/>
        </a:p>
      </dgm:t>
    </dgm:pt>
    <dgm:pt modelId="{9C5AE928-DDE8-47DA-A043-49F90A81F336}">
      <dgm:prSet custT="1"/>
      <dgm:spPr/>
      <dgm:t>
        <a:bodyPr/>
        <a:lstStyle/>
        <a:p>
          <a:pPr rtl="0"/>
          <a:r>
            <a:rPr lang="en-US" sz="1400" dirty="0"/>
            <a:t>CTE employment and earnings outcomes study</a:t>
          </a:r>
        </a:p>
      </dgm:t>
    </dgm:pt>
    <dgm:pt modelId="{D1D5E85D-FAED-4806-9D8A-9BA17F460DBE}" type="parTrans" cxnId="{6CC93F90-21EF-4A1D-B5A5-3B48FF2473D2}">
      <dgm:prSet/>
      <dgm:spPr/>
      <dgm:t>
        <a:bodyPr/>
        <a:lstStyle/>
        <a:p>
          <a:endParaRPr lang="en-US" sz="1600"/>
        </a:p>
      </dgm:t>
    </dgm:pt>
    <dgm:pt modelId="{CC239344-90CA-4BDD-8F0B-ADD5AEF762E0}" type="sibTrans" cxnId="{6CC93F90-21EF-4A1D-B5A5-3B48FF2473D2}">
      <dgm:prSet/>
      <dgm:spPr/>
      <dgm:t>
        <a:bodyPr/>
        <a:lstStyle/>
        <a:p>
          <a:endParaRPr lang="en-US" sz="1600"/>
        </a:p>
      </dgm:t>
    </dgm:pt>
    <dgm:pt modelId="{C9748116-30E0-473F-AA70-E20FB03BF5A3}">
      <dgm:prSet custT="1"/>
      <dgm:spPr/>
      <dgm:t>
        <a:bodyPr/>
        <a:lstStyle/>
        <a:p>
          <a:pPr rtl="0"/>
          <a:r>
            <a:rPr lang="en-US" sz="1400" dirty="0"/>
            <a:t>Interactive data visualization tools for jobseekers</a:t>
          </a:r>
        </a:p>
      </dgm:t>
    </dgm:pt>
    <dgm:pt modelId="{032F457B-6CE9-4856-AC7A-4849445BE07E}" type="parTrans" cxnId="{5EADDCA3-B867-4A62-973F-1E87D2EC80DA}">
      <dgm:prSet/>
      <dgm:spPr/>
      <dgm:t>
        <a:bodyPr/>
        <a:lstStyle/>
        <a:p>
          <a:endParaRPr lang="en-US" sz="1600"/>
        </a:p>
      </dgm:t>
    </dgm:pt>
    <dgm:pt modelId="{9F6E48AE-1BEE-4D6A-8B44-2231AE0423C6}" type="sibTrans" cxnId="{5EADDCA3-B867-4A62-973F-1E87D2EC80DA}">
      <dgm:prSet/>
      <dgm:spPr/>
      <dgm:t>
        <a:bodyPr/>
        <a:lstStyle/>
        <a:p>
          <a:endParaRPr lang="en-US" sz="1600"/>
        </a:p>
      </dgm:t>
    </dgm:pt>
    <dgm:pt modelId="{DE2A149F-F4BB-4326-95AA-2C238D3957B4}">
      <dgm:prSet custT="1"/>
      <dgm:spPr/>
      <dgm:t>
        <a:bodyPr/>
        <a:lstStyle/>
        <a:p>
          <a:pPr rtl="0"/>
          <a:r>
            <a:rPr lang="en-US" sz="1400" dirty="0"/>
            <a:t>Established New Jersey Education to Earnings Data System (NJEEDS)</a:t>
          </a:r>
        </a:p>
      </dgm:t>
    </dgm:pt>
    <dgm:pt modelId="{1051B0BE-D47B-4E43-BCEC-BA765B983C39}" type="parTrans" cxnId="{042FAAF9-36D2-49FE-A69E-A8865EC39E9F}">
      <dgm:prSet/>
      <dgm:spPr/>
      <dgm:t>
        <a:bodyPr/>
        <a:lstStyle/>
        <a:p>
          <a:endParaRPr lang="en-US" sz="1600"/>
        </a:p>
      </dgm:t>
    </dgm:pt>
    <dgm:pt modelId="{09466E7C-9698-41B9-9344-46C52CE7524E}" type="sibTrans" cxnId="{042FAAF9-36D2-49FE-A69E-A8865EC39E9F}">
      <dgm:prSet/>
      <dgm:spPr/>
      <dgm:t>
        <a:bodyPr/>
        <a:lstStyle/>
        <a:p>
          <a:endParaRPr lang="en-US" sz="1600"/>
        </a:p>
      </dgm:t>
    </dgm:pt>
    <dgm:pt modelId="{15F3B8C1-09A9-4157-A03E-B85C37B00636}">
      <dgm:prSet custT="1"/>
      <dgm:spPr/>
      <dgm:t>
        <a:bodyPr/>
        <a:lstStyle/>
        <a:p>
          <a:pPr rtl="0"/>
          <a:r>
            <a:rPr lang="en-US" sz="1400" dirty="0"/>
            <a:t>SLDS Grant</a:t>
          </a:r>
        </a:p>
      </dgm:t>
    </dgm:pt>
    <dgm:pt modelId="{6BE9B851-8CD7-467F-87D7-BCB3E6D8C495}" type="parTrans" cxnId="{C7A0F625-79C3-41F1-AFFB-8BBDBAB328CB}">
      <dgm:prSet/>
      <dgm:spPr/>
      <dgm:t>
        <a:bodyPr/>
        <a:lstStyle/>
        <a:p>
          <a:endParaRPr lang="en-US" sz="1600"/>
        </a:p>
      </dgm:t>
    </dgm:pt>
    <dgm:pt modelId="{806AB4E7-841C-49E7-9393-6DA6DB4D1257}" type="sibTrans" cxnId="{C7A0F625-79C3-41F1-AFFB-8BBDBAB328CB}">
      <dgm:prSet/>
      <dgm:spPr/>
      <dgm:t>
        <a:bodyPr/>
        <a:lstStyle/>
        <a:p>
          <a:endParaRPr lang="en-US" sz="1600"/>
        </a:p>
      </dgm:t>
    </dgm:pt>
    <dgm:pt modelId="{0A456572-6BB9-4B9E-92B2-C9D909008C34}">
      <dgm:prSet custT="1"/>
      <dgm:spPr/>
      <dgm:t>
        <a:bodyPr/>
        <a:lstStyle/>
        <a:p>
          <a:pPr rtl="0"/>
          <a:r>
            <a:rPr lang="en-US" sz="1400" dirty="0"/>
            <a:t>Analyzed post-college earnings by major and distributed results to 39 colleges</a:t>
          </a:r>
        </a:p>
      </dgm:t>
    </dgm:pt>
    <dgm:pt modelId="{098EDA0F-8B1F-4675-A25A-C2523635D6AE}" type="parTrans" cxnId="{625C7E8B-117E-469D-B774-2D07147AFD31}">
      <dgm:prSet/>
      <dgm:spPr/>
      <dgm:t>
        <a:bodyPr/>
        <a:lstStyle/>
        <a:p>
          <a:endParaRPr lang="en-US"/>
        </a:p>
      </dgm:t>
    </dgm:pt>
    <dgm:pt modelId="{7DFE46FF-1217-4927-A316-61195749999C}" type="sibTrans" cxnId="{625C7E8B-117E-469D-B774-2D07147AFD31}">
      <dgm:prSet/>
      <dgm:spPr/>
      <dgm:t>
        <a:bodyPr/>
        <a:lstStyle/>
        <a:p>
          <a:endParaRPr lang="en-US"/>
        </a:p>
      </dgm:t>
    </dgm:pt>
    <dgm:pt modelId="{49D5EB08-6B84-40E3-AE88-42974AAB6EB6}">
      <dgm:prSet custT="1"/>
      <dgm:spPr/>
      <dgm:t>
        <a:bodyPr/>
        <a:lstStyle/>
        <a:p>
          <a:pPr rtl="0"/>
          <a:r>
            <a:rPr lang="en-US" sz="1400" dirty="0"/>
            <a:t>WIOA Adult and Dislocated Worker evaluation</a:t>
          </a:r>
        </a:p>
      </dgm:t>
    </dgm:pt>
    <dgm:pt modelId="{AFF53AAA-49A5-408B-8C63-16225B25346E}" type="parTrans" cxnId="{C8D61077-2BC6-4330-8ECF-183F2BBCC6F5}">
      <dgm:prSet/>
      <dgm:spPr/>
      <dgm:t>
        <a:bodyPr/>
        <a:lstStyle/>
        <a:p>
          <a:endParaRPr lang="en-US"/>
        </a:p>
      </dgm:t>
    </dgm:pt>
    <dgm:pt modelId="{A689A643-C502-4CF4-823B-728FC44B93EE}" type="sibTrans" cxnId="{C8D61077-2BC6-4330-8ECF-183F2BBCC6F5}">
      <dgm:prSet/>
      <dgm:spPr/>
      <dgm:t>
        <a:bodyPr/>
        <a:lstStyle/>
        <a:p>
          <a:endParaRPr lang="en-US"/>
        </a:p>
      </dgm:t>
    </dgm:pt>
    <dgm:pt modelId="{5BB15746-7610-4F4E-9B2D-E505EF26707E}" type="pres">
      <dgm:prSet presAssocID="{64D4E6F5-DDF8-4391-8648-B47984635583}" presName="linear" presStyleCnt="0">
        <dgm:presLayoutVars>
          <dgm:animLvl val="lvl"/>
          <dgm:resizeHandles val="exact"/>
        </dgm:presLayoutVars>
      </dgm:prSet>
      <dgm:spPr/>
    </dgm:pt>
    <dgm:pt modelId="{62CB42C0-9983-4147-9980-915041136DE7}" type="pres">
      <dgm:prSet presAssocID="{A5184175-809B-4964-8A56-DA34DF49DFBC}" presName="parentText" presStyleLbl="node1" presStyleIdx="0" presStyleCnt="5" custLinFactNeighborY="-885">
        <dgm:presLayoutVars>
          <dgm:chMax val="0"/>
          <dgm:bulletEnabled val="1"/>
        </dgm:presLayoutVars>
      </dgm:prSet>
      <dgm:spPr/>
    </dgm:pt>
    <dgm:pt modelId="{FED8CF27-DC6A-44E5-AEFA-80E9884EFDF7}" type="pres">
      <dgm:prSet presAssocID="{A5184175-809B-4964-8A56-DA34DF49DFBC}" presName="childText" presStyleLbl="revTx" presStyleIdx="0" presStyleCnt="5">
        <dgm:presLayoutVars>
          <dgm:bulletEnabled val="1"/>
        </dgm:presLayoutVars>
      </dgm:prSet>
      <dgm:spPr/>
    </dgm:pt>
    <dgm:pt modelId="{0E6F5E02-90E4-4107-89E8-8E729C45D607}" type="pres">
      <dgm:prSet presAssocID="{85853E39-30F1-4F07-B382-54964D1C12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8CE025-8A2E-4116-97EC-442361CA7273}" type="pres">
      <dgm:prSet presAssocID="{85853E39-30F1-4F07-B382-54964D1C12F1}" presName="childText" presStyleLbl="revTx" presStyleIdx="1" presStyleCnt="5">
        <dgm:presLayoutVars>
          <dgm:bulletEnabled val="1"/>
        </dgm:presLayoutVars>
      </dgm:prSet>
      <dgm:spPr/>
    </dgm:pt>
    <dgm:pt modelId="{58448760-F5BF-4FE3-92FE-422DA9605380}" type="pres">
      <dgm:prSet presAssocID="{477249B9-1EBF-4716-8B5D-482D73FA658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ED2AC8D-8622-4071-A89E-77170CB0EF20}" type="pres">
      <dgm:prSet presAssocID="{477249B9-1EBF-4716-8B5D-482D73FA6581}" presName="childText" presStyleLbl="revTx" presStyleIdx="2" presStyleCnt="5">
        <dgm:presLayoutVars>
          <dgm:bulletEnabled val="1"/>
        </dgm:presLayoutVars>
      </dgm:prSet>
      <dgm:spPr/>
    </dgm:pt>
    <dgm:pt modelId="{8CF8330D-FC61-498C-8EC2-5CF4AB3A6CB9}" type="pres">
      <dgm:prSet presAssocID="{25D883AE-2778-4A31-83B9-04DD7EEDF0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6DDCA2-ED88-4878-B5D3-91CB0B0C28FE}" type="pres">
      <dgm:prSet presAssocID="{25D883AE-2778-4A31-83B9-04DD7EEDF05E}" presName="childText" presStyleLbl="revTx" presStyleIdx="3" presStyleCnt="5">
        <dgm:presLayoutVars>
          <dgm:bulletEnabled val="1"/>
        </dgm:presLayoutVars>
      </dgm:prSet>
      <dgm:spPr/>
    </dgm:pt>
    <dgm:pt modelId="{4C8977B1-CEA0-4A3C-95C7-C949E7527C87}" type="pres">
      <dgm:prSet presAssocID="{E2EA09FE-9D27-48EF-90E2-D786B5F833A0}" presName="parentText" presStyleLbl="node1" presStyleIdx="4" presStyleCnt="5" custLinFactNeighborY="4085">
        <dgm:presLayoutVars>
          <dgm:chMax val="0"/>
          <dgm:bulletEnabled val="1"/>
        </dgm:presLayoutVars>
      </dgm:prSet>
      <dgm:spPr/>
    </dgm:pt>
    <dgm:pt modelId="{39E089F0-DA12-4232-AC6A-FC7ECAF85DD3}" type="pres">
      <dgm:prSet presAssocID="{E2EA09FE-9D27-48EF-90E2-D786B5F833A0}" presName="childText" presStyleLbl="revTx" presStyleIdx="4" presStyleCnt="5" custLinFactNeighborY="8165">
        <dgm:presLayoutVars>
          <dgm:bulletEnabled val="1"/>
        </dgm:presLayoutVars>
      </dgm:prSet>
      <dgm:spPr/>
    </dgm:pt>
  </dgm:ptLst>
  <dgm:cxnLst>
    <dgm:cxn modelId="{4EDB590B-46C6-4318-BADB-73B8FF5AB682}" srcId="{64D4E6F5-DDF8-4391-8648-B47984635583}" destId="{A5184175-809B-4964-8A56-DA34DF49DFBC}" srcOrd="0" destOrd="0" parTransId="{A75A6E6B-E055-4D4B-8DCA-A3330C45681B}" sibTransId="{5C2AD4E3-E4BE-4DCD-BA13-DDB230648362}"/>
    <dgm:cxn modelId="{E7112616-62C6-49E6-94C7-739A4EC217D8}" type="presOf" srcId="{33842838-4498-4C63-8152-4A98927D4C5C}" destId="{FF8CE025-8A2E-4116-97EC-442361CA7273}" srcOrd="0" destOrd="1" presId="urn:microsoft.com/office/officeart/2005/8/layout/vList2"/>
    <dgm:cxn modelId="{95D45C1E-9506-4A73-9423-DBEAACEDCFFE}" srcId="{64D4E6F5-DDF8-4391-8648-B47984635583}" destId="{25D883AE-2778-4A31-83B9-04DD7EEDF05E}" srcOrd="3" destOrd="0" parTransId="{694E9AEA-4055-45E0-A456-90620AE49E83}" sibTransId="{46B4E06E-2BB5-40B9-B753-ABCE4FE67DC7}"/>
    <dgm:cxn modelId="{5B0AB724-69B5-4B21-9480-A439DAAFA529}" type="presOf" srcId="{52F73E5F-AD6A-4D10-942E-0793B5206C2D}" destId="{FED8CF27-DC6A-44E5-AEFA-80E9884EFDF7}" srcOrd="0" destOrd="0" presId="urn:microsoft.com/office/officeart/2005/8/layout/vList2"/>
    <dgm:cxn modelId="{C7A0F625-79C3-41F1-AFFB-8BBDBAB328CB}" srcId="{A5184175-809B-4964-8A56-DA34DF49DFBC}" destId="{15F3B8C1-09A9-4157-A03E-B85C37B00636}" srcOrd="1" destOrd="0" parTransId="{6BE9B851-8CD7-467F-87D7-BCB3E6D8C495}" sibTransId="{806AB4E7-841C-49E7-9393-6DA6DB4D1257}"/>
    <dgm:cxn modelId="{C7462D5D-AEC7-46C0-AA89-0ABDA10B7310}" srcId="{A5184175-809B-4964-8A56-DA34DF49DFBC}" destId="{52F73E5F-AD6A-4D10-942E-0793B5206C2D}" srcOrd="0" destOrd="0" parTransId="{7266FFA1-D973-4A3F-8556-BD3F00CB473C}" sibTransId="{E60BEF39-48D8-4956-A398-E35E93361B4D}"/>
    <dgm:cxn modelId="{F94CA65D-70B3-4766-9A34-7970701207CA}" type="presOf" srcId="{3D003B6B-9BF4-4CFB-93D5-C08DB19B3620}" destId="{FF8CE025-8A2E-4116-97EC-442361CA7273}" srcOrd="0" destOrd="3" presId="urn:microsoft.com/office/officeart/2005/8/layout/vList2"/>
    <dgm:cxn modelId="{11266542-A25C-4F6D-A2B4-FFA3382A7305}" type="presOf" srcId="{95ECAFF8-517F-41F7-991F-EDC21B48B128}" destId="{FF8CE025-8A2E-4116-97EC-442361CA7273}" srcOrd="0" destOrd="2" presId="urn:microsoft.com/office/officeart/2005/8/layout/vList2"/>
    <dgm:cxn modelId="{92582E44-E807-4ADE-B133-FC5518B4EA08}" type="presOf" srcId="{64D4E6F5-DDF8-4391-8648-B47984635583}" destId="{5BB15746-7610-4F4E-9B2D-E505EF26707E}" srcOrd="0" destOrd="0" presId="urn:microsoft.com/office/officeart/2005/8/layout/vList2"/>
    <dgm:cxn modelId="{EDD40567-778D-4734-885B-38A007EE79D2}" srcId="{25D883AE-2778-4A31-83B9-04DD7EEDF05E}" destId="{762886E3-4344-4825-BA1D-F0D42DA90312}" srcOrd="0" destOrd="0" parTransId="{7A8372C9-4A82-453D-817B-AB653908B59B}" sibTransId="{D1673E39-F939-42E8-8449-37727AB40220}"/>
    <dgm:cxn modelId="{EAB02F48-AA60-410B-B2F3-76682A9486E8}" srcId="{64D4E6F5-DDF8-4391-8648-B47984635583}" destId="{E2EA09FE-9D27-48EF-90E2-D786B5F833A0}" srcOrd="4" destOrd="0" parTransId="{33A974BE-1F47-421F-8DEE-6546C643B487}" sibTransId="{8CB05D9B-B7DF-45D9-BB89-CBB5DA532112}"/>
    <dgm:cxn modelId="{EFC0694A-5829-4427-8857-9E9EDBA49062}" type="presOf" srcId="{0A456572-6BB9-4B9E-92B2-C9D909008C34}" destId="{4ED2AC8D-8622-4071-A89E-77170CB0EF20}" srcOrd="0" destOrd="2" presId="urn:microsoft.com/office/officeart/2005/8/layout/vList2"/>
    <dgm:cxn modelId="{CA57724C-9C3D-47F7-887D-C51B22200C14}" type="presOf" srcId="{DE2A149F-F4BB-4326-95AA-2C238D3957B4}" destId="{4ED2AC8D-8622-4071-A89E-77170CB0EF20}" srcOrd="0" destOrd="1" presId="urn:microsoft.com/office/officeart/2005/8/layout/vList2"/>
    <dgm:cxn modelId="{0455EF6E-4547-4FB0-9953-9F04AF057BFA}" srcId="{64D4E6F5-DDF8-4391-8648-B47984635583}" destId="{85853E39-30F1-4F07-B382-54964D1C12F1}" srcOrd="1" destOrd="0" parTransId="{2D577FAF-CA7E-4695-ABE6-5040B7E4FF72}" sibTransId="{2701E617-D9D3-4380-9F47-3B68BDBEBC85}"/>
    <dgm:cxn modelId="{01941752-3B7D-455F-AB54-DF680C8015DF}" type="presOf" srcId="{762886E3-4344-4825-BA1D-F0D42DA90312}" destId="{7C6DDCA2-ED88-4878-B5D3-91CB0B0C28FE}" srcOrd="0" destOrd="0" presId="urn:microsoft.com/office/officeart/2005/8/layout/vList2"/>
    <dgm:cxn modelId="{8CA07174-32B6-4874-B895-6A4719B434EA}" type="presOf" srcId="{87C335A7-067D-4B0D-A0C9-20831E752D92}" destId="{FF8CE025-8A2E-4116-97EC-442361CA7273}" srcOrd="0" destOrd="0" presId="urn:microsoft.com/office/officeart/2005/8/layout/vList2"/>
    <dgm:cxn modelId="{C8D61077-2BC6-4330-8ECF-183F2BBCC6F5}" srcId="{25D883AE-2778-4A31-83B9-04DD7EEDF05E}" destId="{49D5EB08-6B84-40E3-AE88-42974AAB6EB6}" srcOrd="1" destOrd="0" parTransId="{AFF53AAA-49A5-408B-8C63-16225B25346E}" sibTransId="{A689A643-C502-4CF4-823B-728FC44B93EE}"/>
    <dgm:cxn modelId="{8D6F1D7E-21F5-4DBA-AE26-FCF41858D50F}" srcId="{64D4E6F5-DDF8-4391-8648-B47984635583}" destId="{477249B9-1EBF-4716-8B5D-482D73FA6581}" srcOrd="2" destOrd="0" parTransId="{E4A9560D-1EBB-4E59-9B6B-0AB5387F4CC0}" sibTransId="{FD51AD89-1007-4014-8A80-76E905C41BA8}"/>
    <dgm:cxn modelId="{313C7F7F-EDF2-4204-B756-0BC505A3B437}" type="presOf" srcId="{A5184175-809B-4964-8A56-DA34DF49DFBC}" destId="{62CB42C0-9983-4147-9980-915041136DE7}" srcOrd="0" destOrd="0" presId="urn:microsoft.com/office/officeart/2005/8/layout/vList2"/>
    <dgm:cxn modelId="{18C63D8B-4D37-4459-A427-CF6E518B09FD}" type="presOf" srcId="{E2EA09FE-9D27-48EF-90E2-D786B5F833A0}" destId="{4C8977B1-CEA0-4A3C-95C7-C949E7527C87}" srcOrd="0" destOrd="0" presId="urn:microsoft.com/office/officeart/2005/8/layout/vList2"/>
    <dgm:cxn modelId="{625C7E8B-117E-469D-B774-2D07147AFD31}" srcId="{477249B9-1EBF-4716-8B5D-482D73FA6581}" destId="{0A456572-6BB9-4B9E-92B2-C9D909008C34}" srcOrd="2" destOrd="0" parTransId="{098EDA0F-8B1F-4675-A25A-C2523635D6AE}" sibTransId="{7DFE46FF-1217-4927-A316-61195749999C}"/>
    <dgm:cxn modelId="{6CC93F90-21EF-4A1D-B5A5-3B48FF2473D2}" srcId="{E2EA09FE-9D27-48EF-90E2-D786B5F833A0}" destId="{9C5AE928-DDE8-47DA-A043-49F90A81F336}" srcOrd="0" destOrd="0" parTransId="{D1D5E85D-FAED-4806-9D8A-9BA17F460DBE}" sibTransId="{CC239344-90CA-4BDD-8F0B-ADD5AEF762E0}"/>
    <dgm:cxn modelId="{44D73C92-231B-4CA2-805F-7C36D7BD7F10}" type="presOf" srcId="{49D5EB08-6B84-40E3-AE88-42974AAB6EB6}" destId="{7C6DDCA2-ED88-4878-B5D3-91CB0B0C28FE}" srcOrd="0" destOrd="1" presId="urn:microsoft.com/office/officeart/2005/8/layout/vList2"/>
    <dgm:cxn modelId="{E1042298-D69E-4840-9911-F5D758B036FC}" type="presOf" srcId="{6DC3BE83-5112-4128-BE31-35D78B1F92D7}" destId="{4ED2AC8D-8622-4071-A89E-77170CB0EF20}" srcOrd="0" destOrd="0" presId="urn:microsoft.com/office/officeart/2005/8/layout/vList2"/>
    <dgm:cxn modelId="{5EADDCA3-B867-4A62-973F-1E87D2EC80DA}" srcId="{E2EA09FE-9D27-48EF-90E2-D786B5F833A0}" destId="{C9748116-30E0-473F-AA70-E20FB03BF5A3}" srcOrd="1" destOrd="0" parTransId="{032F457B-6CE9-4856-AC7A-4849445BE07E}" sibTransId="{9F6E48AE-1BEE-4D6A-8B44-2231AE0423C6}"/>
    <dgm:cxn modelId="{9ED6D5A8-598C-4D05-AC97-A3FF4E6E4D38}" type="presOf" srcId="{15F3B8C1-09A9-4157-A03E-B85C37B00636}" destId="{FED8CF27-DC6A-44E5-AEFA-80E9884EFDF7}" srcOrd="0" destOrd="1" presId="urn:microsoft.com/office/officeart/2005/8/layout/vList2"/>
    <dgm:cxn modelId="{F9A98FAA-F805-474F-9F81-03CADDFDCC52}" type="presOf" srcId="{C9748116-30E0-473F-AA70-E20FB03BF5A3}" destId="{39E089F0-DA12-4232-AC6A-FC7ECAF85DD3}" srcOrd="0" destOrd="1" presId="urn:microsoft.com/office/officeart/2005/8/layout/vList2"/>
    <dgm:cxn modelId="{2F64F9AB-7849-4CE4-9DE8-30DEEE955DC7}" type="presOf" srcId="{477249B9-1EBF-4716-8B5D-482D73FA6581}" destId="{58448760-F5BF-4FE3-92FE-422DA9605380}" srcOrd="0" destOrd="0" presId="urn:microsoft.com/office/officeart/2005/8/layout/vList2"/>
    <dgm:cxn modelId="{EB40DCB2-7617-4F90-9366-F581CDF74DB4}" srcId="{477249B9-1EBF-4716-8B5D-482D73FA6581}" destId="{6DC3BE83-5112-4128-BE31-35D78B1F92D7}" srcOrd="0" destOrd="0" parTransId="{23D5683B-F3D3-45D8-A3DE-60E98D6AE3B0}" sibTransId="{56516067-0D1E-4AE3-BF8C-79426D446D43}"/>
    <dgm:cxn modelId="{F772A6D3-16CA-42B6-80C5-A4C2CF271A1D}" srcId="{85853E39-30F1-4F07-B382-54964D1C12F1}" destId="{95ECAFF8-517F-41F7-991F-EDC21B48B128}" srcOrd="2" destOrd="0" parTransId="{9937FEDF-F82B-4ADB-B99D-2111111146C3}" sibTransId="{9C6865CD-EC96-41D0-A502-F103D7C35105}"/>
    <dgm:cxn modelId="{EA9530D7-BA1D-4298-87F6-E1AD68E6A0F1}" srcId="{85853E39-30F1-4F07-B382-54964D1C12F1}" destId="{87C335A7-067D-4B0D-A0C9-20831E752D92}" srcOrd="0" destOrd="0" parTransId="{A675EC06-90F8-4C35-AC4B-72C5CED90681}" sibTransId="{CE3213B7-B9D1-4AE5-A0FE-F98EE1621105}"/>
    <dgm:cxn modelId="{359BC8E7-B571-4BFE-B426-1F68C80993E7}" type="presOf" srcId="{9C5AE928-DDE8-47DA-A043-49F90A81F336}" destId="{39E089F0-DA12-4232-AC6A-FC7ECAF85DD3}" srcOrd="0" destOrd="0" presId="urn:microsoft.com/office/officeart/2005/8/layout/vList2"/>
    <dgm:cxn modelId="{277728E8-D417-40E0-B8DC-7BEA368F622E}" type="presOf" srcId="{85853E39-30F1-4F07-B382-54964D1C12F1}" destId="{0E6F5E02-90E4-4107-89E8-8E729C45D607}" srcOrd="0" destOrd="0" presId="urn:microsoft.com/office/officeart/2005/8/layout/vList2"/>
    <dgm:cxn modelId="{D50F98EB-7156-4A47-B4A7-4FAD2148EED3}" srcId="{85853E39-30F1-4F07-B382-54964D1C12F1}" destId="{3D003B6B-9BF4-4CFB-93D5-C08DB19B3620}" srcOrd="3" destOrd="0" parTransId="{EF771353-18E4-4A3E-BE63-997B27778FC1}" sibTransId="{199E694A-9DB4-4E7C-AA97-2F19173A2A89}"/>
    <dgm:cxn modelId="{7655D4ED-AD72-4DB2-9557-FA6882766191}" type="presOf" srcId="{25D883AE-2778-4A31-83B9-04DD7EEDF05E}" destId="{8CF8330D-FC61-498C-8EC2-5CF4AB3A6CB9}" srcOrd="0" destOrd="0" presId="urn:microsoft.com/office/officeart/2005/8/layout/vList2"/>
    <dgm:cxn modelId="{433182F3-6FFA-47AA-BCCB-51C86D297CE7}" srcId="{85853E39-30F1-4F07-B382-54964D1C12F1}" destId="{33842838-4498-4C63-8152-4A98927D4C5C}" srcOrd="1" destOrd="0" parTransId="{8CA87A4D-742C-4993-A93F-4B4DB4F0AD3B}" sibTransId="{94EE9229-1DCC-42CD-9F43-DCED4299227F}"/>
    <dgm:cxn modelId="{042FAAF9-36D2-49FE-A69E-A8865EC39E9F}" srcId="{477249B9-1EBF-4716-8B5D-482D73FA6581}" destId="{DE2A149F-F4BB-4326-95AA-2C238D3957B4}" srcOrd="1" destOrd="0" parTransId="{1051B0BE-D47B-4E43-BCEC-BA765B983C39}" sibTransId="{09466E7C-9698-41B9-9344-46C52CE7524E}"/>
    <dgm:cxn modelId="{8348325F-27E0-4EC7-9990-FFE7F76B1937}" type="presParOf" srcId="{5BB15746-7610-4F4E-9B2D-E505EF26707E}" destId="{62CB42C0-9983-4147-9980-915041136DE7}" srcOrd="0" destOrd="0" presId="urn:microsoft.com/office/officeart/2005/8/layout/vList2"/>
    <dgm:cxn modelId="{76EDD280-4637-4E76-AE6F-96D0947336A6}" type="presParOf" srcId="{5BB15746-7610-4F4E-9B2D-E505EF26707E}" destId="{FED8CF27-DC6A-44E5-AEFA-80E9884EFDF7}" srcOrd="1" destOrd="0" presId="urn:microsoft.com/office/officeart/2005/8/layout/vList2"/>
    <dgm:cxn modelId="{E7D47F28-061A-4434-BC04-8BD7C89E1CF8}" type="presParOf" srcId="{5BB15746-7610-4F4E-9B2D-E505EF26707E}" destId="{0E6F5E02-90E4-4107-89E8-8E729C45D607}" srcOrd="2" destOrd="0" presId="urn:microsoft.com/office/officeart/2005/8/layout/vList2"/>
    <dgm:cxn modelId="{F6163650-8F69-4C69-AB08-9BDCB4D0169F}" type="presParOf" srcId="{5BB15746-7610-4F4E-9B2D-E505EF26707E}" destId="{FF8CE025-8A2E-4116-97EC-442361CA7273}" srcOrd="3" destOrd="0" presId="urn:microsoft.com/office/officeart/2005/8/layout/vList2"/>
    <dgm:cxn modelId="{1672AE55-0C7C-4D7F-80A4-00527F24A30D}" type="presParOf" srcId="{5BB15746-7610-4F4E-9B2D-E505EF26707E}" destId="{58448760-F5BF-4FE3-92FE-422DA9605380}" srcOrd="4" destOrd="0" presId="urn:microsoft.com/office/officeart/2005/8/layout/vList2"/>
    <dgm:cxn modelId="{4FD5F660-A173-4815-AE78-D0BF793B66E1}" type="presParOf" srcId="{5BB15746-7610-4F4E-9B2D-E505EF26707E}" destId="{4ED2AC8D-8622-4071-A89E-77170CB0EF20}" srcOrd="5" destOrd="0" presId="urn:microsoft.com/office/officeart/2005/8/layout/vList2"/>
    <dgm:cxn modelId="{6A31DFC7-287E-415A-AA51-2205C675F297}" type="presParOf" srcId="{5BB15746-7610-4F4E-9B2D-E505EF26707E}" destId="{8CF8330D-FC61-498C-8EC2-5CF4AB3A6CB9}" srcOrd="6" destOrd="0" presId="urn:microsoft.com/office/officeart/2005/8/layout/vList2"/>
    <dgm:cxn modelId="{AFD3F0CD-0928-47BB-93EB-6588F07BDB5B}" type="presParOf" srcId="{5BB15746-7610-4F4E-9B2D-E505EF26707E}" destId="{7C6DDCA2-ED88-4878-B5D3-91CB0B0C28FE}" srcOrd="7" destOrd="0" presId="urn:microsoft.com/office/officeart/2005/8/layout/vList2"/>
    <dgm:cxn modelId="{B7D621FD-EAF0-44F5-B9D0-EB740107FD64}" type="presParOf" srcId="{5BB15746-7610-4F4E-9B2D-E505EF26707E}" destId="{4C8977B1-CEA0-4A3C-95C7-C949E7527C87}" srcOrd="8" destOrd="0" presId="urn:microsoft.com/office/officeart/2005/8/layout/vList2"/>
    <dgm:cxn modelId="{52B06798-87CD-47C9-BAFA-06B9CCAEA9CD}" type="presParOf" srcId="{5BB15746-7610-4F4E-9B2D-E505EF26707E}" destId="{39E089F0-DA12-4232-AC6A-FC7ECAF85DD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D3720-A0BD-48A5-9CB8-B6E4D84B61F6}">
      <dsp:nvSpPr>
        <dsp:cNvPr id="0" name=""/>
        <dsp:cNvSpPr/>
      </dsp:nvSpPr>
      <dsp:spPr>
        <a:xfrm rot="10800000">
          <a:off x="1557305" y="2187"/>
          <a:ext cx="5290261" cy="89918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51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and Evaluation Teams in your Agency or Another State  Agency</a:t>
          </a:r>
        </a:p>
      </dsp:txBody>
      <dsp:txXfrm rot="10800000">
        <a:off x="1782101" y="2187"/>
        <a:ext cx="5065465" cy="899183"/>
      </dsp:txXfrm>
    </dsp:sp>
    <dsp:sp modelId="{986B575F-5A62-44DE-98A2-1EB0E8CA1B06}">
      <dsp:nvSpPr>
        <dsp:cNvPr id="0" name=""/>
        <dsp:cNvSpPr/>
      </dsp:nvSpPr>
      <dsp:spPr>
        <a:xfrm>
          <a:off x="1107713" y="2187"/>
          <a:ext cx="899183" cy="89918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19B67-C7A0-4BA6-ADEA-05B78532C5A3}">
      <dsp:nvSpPr>
        <dsp:cNvPr id="0" name=""/>
        <dsp:cNvSpPr/>
      </dsp:nvSpPr>
      <dsp:spPr>
        <a:xfrm rot="10800000">
          <a:off x="1557305" y="1169783"/>
          <a:ext cx="5290261" cy="899183"/>
        </a:xfrm>
        <a:prstGeom prst="homePlate">
          <a:avLst/>
        </a:prstGeom>
        <a:solidFill>
          <a:schemeClr val="accent5">
            <a:hueOff val="-2983406"/>
            <a:satOff val="14863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515" tIns="60960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University Research Centers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10800000">
        <a:off x="1782101" y="1169783"/>
        <a:ext cx="5065465" cy="899183"/>
      </dsp:txXfrm>
    </dsp:sp>
    <dsp:sp modelId="{D35409D8-5612-4480-B465-0B3A1491F5F6}">
      <dsp:nvSpPr>
        <dsp:cNvPr id="0" name=""/>
        <dsp:cNvSpPr/>
      </dsp:nvSpPr>
      <dsp:spPr>
        <a:xfrm>
          <a:off x="1107713" y="1169783"/>
          <a:ext cx="899183" cy="899183"/>
        </a:xfrm>
        <a:prstGeom prst="ellipse">
          <a:avLst/>
        </a:prstGeom>
        <a:solidFill>
          <a:schemeClr val="accent5">
            <a:tint val="50000"/>
            <a:hueOff val="-2769484"/>
            <a:satOff val="9314"/>
            <a:lumOff val="14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B9AD6-A0EC-464C-9D00-5714C32ABA75}">
      <dsp:nvSpPr>
        <dsp:cNvPr id="0" name=""/>
        <dsp:cNvSpPr/>
      </dsp:nvSpPr>
      <dsp:spPr>
        <a:xfrm rot="10800000">
          <a:off x="1557305" y="2337380"/>
          <a:ext cx="5290261" cy="899183"/>
        </a:xfrm>
        <a:prstGeom prst="homePlate">
          <a:avLst/>
        </a:prstGeom>
        <a:solidFill>
          <a:schemeClr val="accent5">
            <a:hueOff val="-5966812"/>
            <a:satOff val="29726"/>
            <a:lumOff val="4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515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and Evaluation Firms</a:t>
          </a:r>
        </a:p>
      </dsp:txBody>
      <dsp:txXfrm rot="10800000">
        <a:off x="1782101" y="2337380"/>
        <a:ext cx="5065465" cy="899183"/>
      </dsp:txXfrm>
    </dsp:sp>
    <dsp:sp modelId="{4F02EF06-96AF-439B-A404-9369F2AC3F89}">
      <dsp:nvSpPr>
        <dsp:cNvPr id="0" name=""/>
        <dsp:cNvSpPr/>
      </dsp:nvSpPr>
      <dsp:spPr>
        <a:xfrm>
          <a:off x="1107713" y="2337380"/>
          <a:ext cx="899183" cy="899183"/>
        </a:xfrm>
        <a:prstGeom prst="ellipse">
          <a:avLst/>
        </a:prstGeom>
        <a:solidFill>
          <a:schemeClr val="accent5">
            <a:tint val="50000"/>
            <a:hueOff val="-5538968"/>
            <a:satOff val="18628"/>
            <a:lumOff val="28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E0EAD-AF66-4DDB-A327-BAEA534B4FEF}">
      <dsp:nvSpPr>
        <dsp:cNvPr id="0" name=""/>
        <dsp:cNvSpPr/>
      </dsp:nvSpPr>
      <dsp:spPr>
        <a:xfrm rot="10800000">
          <a:off x="1557305" y="3504977"/>
          <a:ext cx="5290261" cy="899183"/>
        </a:xfrm>
        <a:prstGeom prst="homePlate">
          <a:avLst/>
        </a:prstGeom>
        <a:solidFill>
          <a:schemeClr val="accent5">
            <a:hueOff val="-8950217"/>
            <a:satOff val="44589"/>
            <a:lumOff val="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515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Individual Research Consultants </a:t>
          </a:r>
        </a:p>
      </dsp:txBody>
      <dsp:txXfrm rot="10800000">
        <a:off x="1782101" y="3504977"/>
        <a:ext cx="5065465" cy="899183"/>
      </dsp:txXfrm>
    </dsp:sp>
    <dsp:sp modelId="{97328093-F9D7-46E9-8AA9-F15486AA9D6A}">
      <dsp:nvSpPr>
        <dsp:cNvPr id="0" name=""/>
        <dsp:cNvSpPr/>
      </dsp:nvSpPr>
      <dsp:spPr>
        <a:xfrm>
          <a:off x="1107713" y="3504977"/>
          <a:ext cx="899183" cy="899183"/>
        </a:xfrm>
        <a:prstGeom prst="ellipse">
          <a:avLst/>
        </a:prstGeom>
        <a:solidFill>
          <a:schemeClr val="accent5">
            <a:tint val="50000"/>
            <a:hueOff val="-8308452"/>
            <a:satOff val="27942"/>
            <a:lumOff val="42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18F5-2812-4557-906B-4CD2B7422ECE}">
      <dsp:nvSpPr>
        <dsp:cNvPr id="0" name=""/>
        <dsp:cNvSpPr/>
      </dsp:nvSpPr>
      <dsp:spPr>
        <a:xfrm>
          <a:off x="3486432" y="1802094"/>
          <a:ext cx="982097" cy="982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Budget</a:t>
          </a:r>
        </a:p>
      </dsp:txBody>
      <dsp:txXfrm>
        <a:off x="3630257" y="1945919"/>
        <a:ext cx="694447" cy="694447"/>
      </dsp:txXfrm>
    </dsp:sp>
    <dsp:sp modelId="{926B87B1-4375-4529-9488-C35C75B7F713}">
      <dsp:nvSpPr>
        <dsp:cNvPr id="0" name=""/>
        <dsp:cNvSpPr/>
      </dsp:nvSpPr>
      <dsp:spPr>
        <a:xfrm rot="16200000">
          <a:off x="3820337" y="1309460"/>
          <a:ext cx="314287" cy="410061"/>
        </a:xfrm>
        <a:prstGeom prst="leftArrow">
          <a:avLst/>
        </a:prstGeom>
        <a:solidFill>
          <a:srgbClr val="99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867480" y="1438615"/>
        <a:ext cx="220001" cy="246037"/>
      </dsp:txXfrm>
    </dsp:sp>
    <dsp:sp modelId="{B4F2E759-492E-4061-92A9-1C2CD72B3018}">
      <dsp:nvSpPr>
        <dsp:cNvPr id="0" name=""/>
        <dsp:cNvSpPr/>
      </dsp:nvSpPr>
      <dsp:spPr>
        <a:xfrm>
          <a:off x="3031168" y="3036"/>
          <a:ext cx="1892625" cy="1206062"/>
        </a:xfrm>
        <a:prstGeom prst="roundRect">
          <a:avLst/>
        </a:prstGeom>
        <a:solidFill>
          <a:srgbClr val="99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Evaluator Qualifications</a:t>
          </a:r>
        </a:p>
      </dsp:txBody>
      <dsp:txXfrm>
        <a:off x="3090043" y="61911"/>
        <a:ext cx="1774875" cy="1088312"/>
      </dsp:txXfrm>
    </dsp:sp>
    <dsp:sp modelId="{7D555D9C-3A9C-4527-B8B7-63A5D78F58AD}">
      <dsp:nvSpPr>
        <dsp:cNvPr id="0" name=""/>
        <dsp:cNvSpPr/>
      </dsp:nvSpPr>
      <dsp:spPr>
        <a:xfrm rot="20411424">
          <a:off x="4664494" y="1728360"/>
          <a:ext cx="623428" cy="410061"/>
        </a:xfrm>
        <a:prstGeom prst="lef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668134" y="1831217"/>
        <a:ext cx="500410" cy="246037"/>
      </dsp:txXfrm>
    </dsp:sp>
    <dsp:sp modelId="{AB9B0272-A88C-4F21-B28B-EFA16F1D7E2A}">
      <dsp:nvSpPr>
        <dsp:cNvPr id="0" name=""/>
        <dsp:cNvSpPr/>
      </dsp:nvSpPr>
      <dsp:spPr>
        <a:xfrm>
          <a:off x="5423068" y="827918"/>
          <a:ext cx="1895978" cy="120606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Sample Size</a:t>
          </a:r>
        </a:p>
      </dsp:txBody>
      <dsp:txXfrm>
        <a:off x="5481943" y="886793"/>
        <a:ext cx="1778228" cy="1088312"/>
      </dsp:txXfrm>
    </dsp:sp>
    <dsp:sp modelId="{297B41CE-4B20-4CF2-AC0B-0565D2768450}">
      <dsp:nvSpPr>
        <dsp:cNvPr id="0" name=""/>
        <dsp:cNvSpPr/>
      </dsp:nvSpPr>
      <dsp:spPr>
        <a:xfrm rot="1156464">
          <a:off x="4669366" y="2439812"/>
          <a:ext cx="627705" cy="410061"/>
        </a:xfrm>
        <a:prstGeom prst="leftArrow">
          <a:avLst/>
        </a:prstGeom>
        <a:solidFill>
          <a:schemeClr val="accent2">
            <a:hueOff val="-8418398"/>
            <a:satOff val="-27958"/>
            <a:lumOff val="-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672814" y="2501520"/>
        <a:ext cx="504687" cy="246037"/>
      </dsp:txXfrm>
    </dsp:sp>
    <dsp:sp modelId="{35D4A812-3E44-4917-B289-8DC9154D1EBC}">
      <dsp:nvSpPr>
        <dsp:cNvPr id="0" name=""/>
        <dsp:cNvSpPr/>
      </dsp:nvSpPr>
      <dsp:spPr>
        <a:xfrm>
          <a:off x="5441719" y="2533652"/>
          <a:ext cx="1895978" cy="1206062"/>
        </a:xfrm>
        <a:prstGeom prst="roundRect">
          <a:avLst/>
        </a:prstGeom>
        <a:solidFill>
          <a:schemeClr val="accent2">
            <a:hueOff val="-8418398"/>
            <a:satOff val="-2795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Complexity</a:t>
          </a:r>
        </a:p>
      </dsp:txBody>
      <dsp:txXfrm>
        <a:off x="5500594" y="2592527"/>
        <a:ext cx="1778228" cy="1088312"/>
      </dsp:txXfrm>
    </dsp:sp>
    <dsp:sp modelId="{EF8AF7F3-1E3B-4AD5-A0A1-8ABD9A8C20FE}">
      <dsp:nvSpPr>
        <dsp:cNvPr id="0" name=""/>
        <dsp:cNvSpPr/>
      </dsp:nvSpPr>
      <dsp:spPr>
        <a:xfrm rot="5400000">
          <a:off x="3820337" y="2866764"/>
          <a:ext cx="314287" cy="410061"/>
        </a:xfrm>
        <a:prstGeom prst="leftArrow">
          <a:avLst/>
        </a:prstGeom>
        <a:solidFill>
          <a:srgbClr val="FFCC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867480" y="2901633"/>
        <a:ext cx="220001" cy="246037"/>
      </dsp:txXfrm>
    </dsp:sp>
    <dsp:sp modelId="{5B0234F5-BBE0-4F7C-AA1D-90B8D3714A60}">
      <dsp:nvSpPr>
        <dsp:cNvPr id="0" name=""/>
        <dsp:cNvSpPr/>
      </dsp:nvSpPr>
      <dsp:spPr>
        <a:xfrm>
          <a:off x="3029492" y="3377188"/>
          <a:ext cx="1895978" cy="120606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Collection</a:t>
          </a:r>
        </a:p>
      </dsp:txBody>
      <dsp:txXfrm>
        <a:off x="3088367" y="3436063"/>
        <a:ext cx="1778228" cy="1088312"/>
      </dsp:txXfrm>
    </dsp:sp>
    <dsp:sp modelId="{F00F8E51-5ADA-4DE6-B287-4FBDC77A5B37}">
      <dsp:nvSpPr>
        <dsp:cNvPr id="0" name=""/>
        <dsp:cNvSpPr/>
      </dsp:nvSpPr>
      <dsp:spPr>
        <a:xfrm rot="9630792">
          <a:off x="2798741" y="2412279"/>
          <a:ext cx="525303" cy="410061"/>
        </a:xfrm>
        <a:prstGeom prst="lef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918236" y="2473772"/>
        <a:ext cx="402285" cy="246037"/>
      </dsp:txXfrm>
    </dsp:sp>
    <dsp:sp modelId="{DAF0BB38-8ED9-4785-8330-29EE8397CC9D}">
      <dsp:nvSpPr>
        <dsp:cNvPr id="0" name=""/>
        <dsp:cNvSpPr/>
      </dsp:nvSpPr>
      <dsp:spPr>
        <a:xfrm>
          <a:off x="803770" y="2477704"/>
          <a:ext cx="1895978" cy="120606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Travel and Other Costs</a:t>
          </a:r>
        </a:p>
      </dsp:txBody>
      <dsp:txXfrm>
        <a:off x="862645" y="2536579"/>
        <a:ext cx="1778228" cy="1088312"/>
      </dsp:txXfrm>
    </dsp:sp>
    <dsp:sp modelId="{B6D45570-BDE6-4A95-B5D9-37AFEC37790A}">
      <dsp:nvSpPr>
        <dsp:cNvPr id="0" name=""/>
        <dsp:cNvSpPr/>
      </dsp:nvSpPr>
      <dsp:spPr>
        <a:xfrm rot="12190446">
          <a:off x="2791068" y="1697536"/>
          <a:ext cx="547982" cy="410061"/>
        </a:xfrm>
        <a:prstGeom prst="leftArrow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909123" y="1803753"/>
        <a:ext cx="424964" cy="246037"/>
      </dsp:txXfrm>
    </dsp:sp>
    <dsp:sp modelId="{412DA444-760A-45AC-8C50-739661EFBA09}">
      <dsp:nvSpPr>
        <dsp:cNvPr id="0" name=""/>
        <dsp:cNvSpPr/>
      </dsp:nvSpPr>
      <dsp:spPr>
        <a:xfrm>
          <a:off x="841068" y="753323"/>
          <a:ext cx="1895978" cy="1206062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Writing and Revisions</a:t>
          </a:r>
        </a:p>
      </dsp:txBody>
      <dsp:txXfrm>
        <a:off x="899943" y="812198"/>
        <a:ext cx="1778228" cy="1088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97DB4-D84B-4F2C-A33D-BDBB6A32BC5F}">
      <dsp:nvSpPr>
        <dsp:cNvPr id="0" name=""/>
        <dsp:cNvSpPr/>
      </dsp:nvSpPr>
      <dsp:spPr>
        <a:xfrm>
          <a:off x="571499" y="0"/>
          <a:ext cx="6477000" cy="436748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D2481-D3D8-4AAF-86C8-E7BBFF6F1FE4}">
      <dsp:nvSpPr>
        <dsp:cNvPr id="0" name=""/>
        <dsp:cNvSpPr/>
      </dsp:nvSpPr>
      <dsp:spPr>
        <a:xfrm>
          <a:off x="258216" y="1310245"/>
          <a:ext cx="2286000" cy="1746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Writing your Request for Proposals (RFP)</a:t>
          </a:r>
          <a:endParaRPr lang="en-US" sz="2400" kern="1200" dirty="0"/>
        </a:p>
      </dsp:txBody>
      <dsp:txXfrm>
        <a:off x="343497" y="1395526"/>
        <a:ext cx="2115438" cy="1576432"/>
      </dsp:txXfrm>
    </dsp:sp>
    <dsp:sp modelId="{98072B33-B5E5-442E-801D-C35B051C3B0D}">
      <dsp:nvSpPr>
        <dsp:cNvPr id="0" name=""/>
        <dsp:cNvSpPr/>
      </dsp:nvSpPr>
      <dsp:spPr>
        <a:xfrm>
          <a:off x="2667000" y="1310245"/>
          <a:ext cx="2286000" cy="1746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Advertising Your RFP</a:t>
          </a:r>
          <a:endParaRPr lang="en-US" sz="2600" kern="1200" dirty="0"/>
        </a:p>
      </dsp:txBody>
      <dsp:txXfrm>
        <a:off x="2752281" y="1395526"/>
        <a:ext cx="2115438" cy="1576432"/>
      </dsp:txXfrm>
    </dsp:sp>
    <dsp:sp modelId="{F4ECBF33-D6A3-404F-BBC8-C92E240CD0BE}">
      <dsp:nvSpPr>
        <dsp:cNvPr id="0" name=""/>
        <dsp:cNvSpPr/>
      </dsp:nvSpPr>
      <dsp:spPr>
        <a:xfrm>
          <a:off x="5075783" y="1310245"/>
          <a:ext cx="2286000" cy="1746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Assessing Bids and Selecting an Evaluator</a:t>
          </a:r>
        </a:p>
      </dsp:txBody>
      <dsp:txXfrm>
        <a:off x="5161064" y="1395526"/>
        <a:ext cx="2115438" cy="1576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B42C0-9983-4147-9980-915041136DE7}">
      <dsp:nvSpPr>
        <dsp:cNvPr id="0" name=""/>
        <dsp:cNvSpPr/>
      </dsp:nvSpPr>
      <dsp:spPr>
        <a:xfrm>
          <a:off x="0" y="37237"/>
          <a:ext cx="7955280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2012</a:t>
          </a:r>
        </a:p>
      </dsp:txBody>
      <dsp:txXfrm>
        <a:off x="21018" y="58255"/>
        <a:ext cx="7913244" cy="388524"/>
      </dsp:txXfrm>
    </dsp:sp>
    <dsp:sp modelId="{FED8CF27-DC6A-44E5-AEFA-80E9884EFDF7}">
      <dsp:nvSpPr>
        <dsp:cNvPr id="0" name=""/>
        <dsp:cNvSpPr/>
      </dsp:nvSpPr>
      <dsp:spPr>
        <a:xfrm>
          <a:off x="0" y="471800"/>
          <a:ext cx="795528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8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WDQI Grant Round 2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SLDS Grant</a:t>
          </a:r>
        </a:p>
      </dsp:txBody>
      <dsp:txXfrm>
        <a:off x="0" y="471800"/>
        <a:ext cx="7955280" cy="452295"/>
      </dsp:txXfrm>
    </dsp:sp>
    <dsp:sp modelId="{0E6F5E02-90E4-4107-89E8-8E729C45D607}">
      <dsp:nvSpPr>
        <dsp:cNvPr id="0" name=""/>
        <dsp:cNvSpPr/>
      </dsp:nvSpPr>
      <dsp:spPr>
        <a:xfrm>
          <a:off x="0" y="924095"/>
          <a:ext cx="7955280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2014</a:t>
          </a:r>
        </a:p>
      </dsp:txBody>
      <dsp:txXfrm>
        <a:off x="21018" y="945113"/>
        <a:ext cx="7913244" cy="388524"/>
      </dsp:txXfrm>
    </dsp:sp>
    <dsp:sp modelId="{FF8CE025-8A2E-4116-97EC-442361CA7273}">
      <dsp:nvSpPr>
        <dsp:cNvPr id="0" name=""/>
        <dsp:cNvSpPr/>
      </dsp:nvSpPr>
      <dsp:spPr>
        <a:xfrm>
          <a:off x="0" y="1354655"/>
          <a:ext cx="7955280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8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WDQI Grant Round 4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Mapping workforce system relative to customers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UI worker profiling and reemployment service (WPRS) initiative, replicated by GAO in 2018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Balanced scorecard metrics</a:t>
          </a:r>
        </a:p>
      </dsp:txBody>
      <dsp:txXfrm>
        <a:off x="0" y="1354655"/>
        <a:ext cx="7955280" cy="904590"/>
      </dsp:txXfrm>
    </dsp:sp>
    <dsp:sp modelId="{58448760-F5BF-4FE3-92FE-422DA9605380}">
      <dsp:nvSpPr>
        <dsp:cNvPr id="0" name=""/>
        <dsp:cNvSpPr/>
      </dsp:nvSpPr>
      <dsp:spPr>
        <a:xfrm>
          <a:off x="0" y="2259245"/>
          <a:ext cx="7955280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2015</a:t>
          </a:r>
        </a:p>
      </dsp:txBody>
      <dsp:txXfrm>
        <a:off x="21018" y="2280263"/>
        <a:ext cx="7913244" cy="388524"/>
      </dsp:txXfrm>
    </dsp:sp>
    <dsp:sp modelId="{4ED2AC8D-8622-4071-A89E-77170CB0EF20}">
      <dsp:nvSpPr>
        <dsp:cNvPr id="0" name=""/>
        <dsp:cNvSpPr/>
      </dsp:nvSpPr>
      <dsp:spPr>
        <a:xfrm>
          <a:off x="0" y="2689805"/>
          <a:ext cx="7955280" cy="678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8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Evaluated sector-strategy training outcomes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Established New Jersey Education to Earnings Data System (NJEEDS)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Analyzed post-college earnings by major and distributed results to 39 colleges</a:t>
          </a:r>
        </a:p>
      </dsp:txBody>
      <dsp:txXfrm>
        <a:off x="0" y="2689805"/>
        <a:ext cx="7955280" cy="678442"/>
      </dsp:txXfrm>
    </dsp:sp>
    <dsp:sp modelId="{8CF8330D-FC61-498C-8EC2-5CF4AB3A6CB9}">
      <dsp:nvSpPr>
        <dsp:cNvPr id="0" name=""/>
        <dsp:cNvSpPr/>
      </dsp:nvSpPr>
      <dsp:spPr>
        <a:xfrm>
          <a:off x="0" y="3368248"/>
          <a:ext cx="7955280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2016</a:t>
          </a:r>
        </a:p>
      </dsp:txBody>
      <dsp:txXfrm>
        <a:off x="21018" y="3389266"/>
        <a:ext cx="7913244" cy="388524"/>
      </dsp:txXfrm>
    </dsp:sp>
    <dsp:sp modelId="{7C6DDCA2-ED88-4878-B5D3-91CB0B0C28FE}">
      <dsp:nvSpPr>
        <dsp:cNvPr id="0" name=""/>
        <dsp:cNvSpPr/>
      </dsp:nvSpPr>
      <dsp:spPr>
        <a:xfrm>
          <a:off x="0" y="3798808"/>
          <a:ext cx="795528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8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Interactive dashboards (higher education and State WIA)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WIOA Adult and Dislocated Worker evaluation</a:t>
          </a:r>
        </a:p>
      </dsp:txBody>
      <dsp:txXfrm>
        <a:off x="0" y="3798808"/>
        <a:ext cx="7955280" cy="452295"/>
      </dsp:txXfrm>
    </dsp:sp>
    <dsp:sp modelId="{4C8977B1-CEA0-4A3C-95C7-C949E7527C87}">
      <dsp:nvSpPr>
        <dsp:cNvPr id="0" name=""/>
        <dsp:cNvSpPr/>
      </dsp:nvSpPr>
      <dsp:spPr>
        <a:xfrm>
          <a:off x="0" y="4269579"/>
          <a:ext cx="7955280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2017</a:t>
          </a:r>
        </a:p>
      </dsp:txBody>
      <dsp:txXfrm>
        <a:off x="21018" y="4290597"/>
        <a:ext cx="7913244" cy="388524"/>
      </dsp:txXfrm>
    </dsp:sp>
    <dsp:sp modelId="{39E089F0-DA12-4232-AC6A-FC7ECAF85DD3}">
      <dsp:nvSpPr>
        <dsp:cNvPr id="0" name=""/>
        <dsp:cNvSpPr/>
      </dsp:nvSpPr>
      <dsp:spPr>
        <a:xfrm>
          <a:off x="0" y="4716818"/>
          <a:ext cx="795528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58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CTE employment and earnings outcomes study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Interactive data visualization tools for jobseekers</a:t>
          </a:r>
        </a:p>
      </dsp:txBody>
      <dsp:txXfrm>
        <a:off x="0" y="4716818"/>
        <a:ext cx="7955280" cy="452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25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55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24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61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2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89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7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54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8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1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26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2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40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10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95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6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45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89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58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78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1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90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67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83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52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5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06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99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15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8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059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0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077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683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75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998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243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3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60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5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4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11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87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20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1440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3300" b="1" dirty="0">
                  <a:gradFill>
                    <a:gsLst>
                      <a:gs pos="58000">
                        <a:srgbClr val="0075BF">
                          <a:lumMod val="75000"/>
                        </a:srgbClr>
                      </a:gs>
                      <a:gs pos="100000">
                        <a:srgbClr val="124D95"/>
                      </a:gs>
                      <a:gs pos="19000">
                        <a:srgbClr val="124D95">
                          <a:lumMod val="75000"/>
                        </a:srgbClr>
                      </a:gs>
                      <a:gs pos="46885">
                        <a:srgbClr val="124D95"/>
                      </a:gs>
                      <a:gs pos="59000">
                        <a:srgbClr val="124D95">
                          <a:lumMod val="70000"/>
                        </a:srgb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rgbClr val="124D95">
                        <a:lumMod val="50000"/>
                        <a:alpha val="70000"/>
                      </a:srgbClr>
                    </a:innerShdw>
                  </a:effectLst>
                </a:rPr>
                <a:t>Breakout Room </a:t>
              </a:r>
              <a:r>
                <a:rPr lang="en-US" sz="3200" cap="all" spc="22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rgbClr val="9E1C30"/>
                      </a:gs>
                      <a:gs pos="59000">
                        <a:srgbClr val="9E1C30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rgbClr val="7A232E">
                        <a:lumMod val="75000"/>
                        <a:alpha val="70000"/>
                      </a:srgbClr>
                    </a:innerShdw>
                  </a:effectLst>
                </a:rPr>
                <a:t>Discussions</a:t>
              </a:r>
              <a:endParaRPr lang="en-US" sz="3400" cap="all" spc="22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238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sz="38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rgbClr val="303030">
                    <a:lumMod val="75000"/>
                    <a:lumOff val="25000"/>
                  </a:srgbClr>
                </a:solidFill>
              </a:rPr>
              <a:t>Enter your location in the chat window</a:t>
            </a:r>
            <a:br>
              <a:rPr lang="en-US" sz="1300" i="1" dirty="0">
                <a:solidFill>
                  <a:srgbClr val="303030">
                    <a:lumMod val="75000"/>
                    <a:lumOff val="25000"/>
                  </a:srgbClr>
                </a:solidFill>
              </a:rPr>
            </a:br>
            <a:r>
              <a:rPr lang="en-US" sz="1200" i="1" dirty="0">
                <a:solidFill>
                  <a:srgbClr val="303030">
                    <a:lumMod val="50000"/>
                    <a:lumOff val="50000"/>
                  </a:srgb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391867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</a:br>
              <a:r>
                <a:rPr lang="en-US" sz="1200" i="1" spc="50" dirty="0">
                  <a:solidFill>
                    <a:srgbClr val="303030">
                      <a:lumMod val="50000"/>
                      <a:lumOff val="50000"/>
                    </a:srgb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Any</a:t>
            </a:r>
          </a:p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84555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rgbClr val="303030">
                    <a:lumMod val="75000"/>
                    <a:lumOff val="25000"/>
                  </a:srgb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4175898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281212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62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57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36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77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22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17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10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6368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8144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7615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9699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Today’s Webinar Will Review: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00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8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83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2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6600" dirty="0">
                <a:solidFill>
                  <a:prstClr val="white">
                    <a:lumMod val="75000"/>
                  </a:prst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40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6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31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Beyond the standard offerings,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dirty="0">
                <a:solidFill>
                  <a:srgbClr val="242021"/>
                </a:solidFill>
                <a:cs typeface="Arial" panose="020B0604020202020204" pitchFamily="34" charset="0"/>
              </a:rPr>
              <a:t>this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Where Are You? 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 </a:t>
            </a:r>
            <a:r>
              <a:rPr lang="en-US" sz="1000" i="1" dirty="0">
                <a:solidFill>
                  <a:srgbClr val="242021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Quote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rgbClr val="124D95"/>
                </a:solidFill>
                <a:cs typeface="Arial" panose="020B0604020202020204" pitchFamily="34" charset="0"/>
              </a:rPr>
              <a:t>Resources &amp; Name / Occupation / Org boxes:</a:t>
            </a:r>
          </a:p>
          <a:p>
            <a:pPr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change formatting levels.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42021"/>
                  </a:solidFill>
                </a:endParaRPr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How to use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Select the layout you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Likewise, to </a:t>
            </a:r>
            <a:r>
              <a:rPr lang="en-US" sz="1050" i="1" dirty="0">
                <a:solidFill>
                  <a:srgbClr val="242021"/>
                </a:solidFill>
                <a:cs typeface="Arial" panose="020B0604020202020204" pitchFamily="34" charset="0"/>
              </a:rPr>
              <a:t>change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template master of an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existing slide, click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“Layout” button right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next to the “New Slide” button.</a:t>
            </a: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General Template Notes: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pc="60" dirty="0">
                <a:solidFill>
                  <a:srgbClr val="7A232E">
                    <a:lumMod val="20000"/>
                    <a:lumOff val="80000"/>
                  </a:srgb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 NOT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  <a:defRPr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.  Please note if a spacing adjustment is required.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.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pc="6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72AF2F"/>
              </a:buClr>
              <a:buFont typeface="Wingdings" panose="05000000000000000000" pitchFamily="2" charset="2"/>
              <a:buChar char="þ"/>
              <a:defRPr/>
            </a:pP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Reference your graphics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Note that any graphics not referenced or in violation of </a:t>
            </a:r>
            <a:r>
              <a:rPr lang="en-US" sz="1050" b="1" dirty="0">
                <a:solidFill>
                  <a:srgbClr val="D9D9D9">
                    <a:lumMod val="25000"/>
                  </a:srgbClr>
                </a:solidFill>
                <a:cs typeface="Arial" panose="020B0604020202020204" pitchFamily="34" charset="0"/>
              </a:rPr>
              <a:t>US Copyright Law, Title 17 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will be replaced to ensure your protection.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>
              <a:spcBef>
                <a:spcPts val="300"/>
              </a:spcBef>
            </a:pPr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It is not a part of </a:t>
            </a:r>
            <a:b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Legal Language</a:t>
            </a:r>
            <a:endParaRPr lang="en-US" sz="1100" dirty="0">
              <a:solidFill>
                <a:srgbClr val="242021"/>
              </a:solidFill>
            </a:endParaRP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Thank You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spc="40" dirty="0">
                  <a:solidFill>
                    <a:srgbClr val="242021">
                      <a:lumMod val="85000"/>
                      <a:lumOff val="15000"/>
                    </a:srgbClr>
                  </a:solidFill>
                </a:rPr>
                <a:t>Don’t delete this slide until the presentation is final.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spc="40" dirty="0">
                  <a:solidFill>
                    <a:srgbClr val="9D1C30"/>
                  </a:solidFill>
                </a:rPr>
                <a:t>Keep it in the template.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4202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4202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</a:br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sz="50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2017 Template</a:t>
            </a:r>
          </a:p>
          <a:p>
            <a:pPr algn="ctr">
              <a:lnSpc>
                <a:spcPct val="85000"/>
              </a:lnSpc>
            </a:pPr>
            <a:r>
              <a:rPr sz="4000" b="0" spc="60"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8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152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</a:br>
              <a:r>
                <a:rPr lang="en-US" sz="1200" i="1" spc="50" dirty="0">
                  <a:solidFill>
                    <a:srgbClr val="303030">
                      <a:lumMod val="50000"/>
                      <a:lumOff val="50000"/>
                    </a:srgb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Any</a:t>
            </a:r>
          </a:p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7728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3792351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8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22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3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20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85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64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71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33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7845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5098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372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93088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Today’s Webinar Will Review: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848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13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248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066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6600" dirty="0">
                <a:solidFill>
                  <a:prstClr val="white">
                    <a:lumMod val="75000"/>
                  </a:prst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6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54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170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Beyond the standard offerings,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dirty="0">
                <a:solidFill>
                  <a:srgbClr val="242021"/>
                </a:solidFill>
                <a:cs typeface="Arial" panose="020B0604020202020204" pitchFamily="34" charset="0"/>
              </a:rPr>
              <a:t>this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Where Are You? 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 </a:t>
            </a:r>
            <a:r>
              <a:rPr lang="en-US" sz="1000" i="1" dirty="0">
                <a:solidFill>
                  <a:srgbClr val="242021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Quote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rgbClr val="124D95"/>
                </a:solidFill>
                <a:cs typeface="Arial" panose="020B0604020202020204" pitchFamily="34" charset="0"/>
              </a:rPr>
              <a:t>Resources &amp; Name / Occupation / Org boxes:</a:t>
            </a:r>
          </a:p>
          <a:p>
            <a:pPr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change formatting levels.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42021"/>
                  </a:solidFill>
                </a:endParaRPr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How to use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Select the layout you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Likewise, to </a:t>
            </a:r>
            <a:r>
              <a:rPr lang="en-US" sz="1050" i="1" dirty="0">
                <a:solidFill>
                  <a:srgbClr val="242021"/>
                </a:solidFill>
                <a:cs typeface="Arial" panose="020B0604020202020204" pitchFamily="34" charset="0"/>
              </a:rPr>
              <a:t>change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template master of an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existing slide, click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“Layout” button right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next to the “New Slide” button.</a:t>
            </a: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General Template Notes: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pc="60" dirty="0">
                <a:solidFill>
                  <a:srgbClr val="7A232E">
                    <a:lumMod val="20000"/>
                    <a:lumOff val="80000"/>
                  </a:srgb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 NOT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  <a:defRPr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.  Please note if a spacing adjustment is required.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.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pc="6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72AF2F"/>
              </a:buClr>
              <a:buFont typeface="Wingdings" panose="05000000000000000000" pitchFamily="2" charset="2"/>
              <a:buChar char="þ"/>
              <a:defRPr/>
            </a:pP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Reference your graphics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Note that any graphics not referenced or in violation of </a:t>
            </a:r>
            <a:r>
              <a:rPr lang="en-US" sz="1050" b="1" dirty="0">
                <a:solidFill>
                  <a:srgbClr val="D9D9D9">
                    <a:lumMod val="25000"/>
                  </a:srgbClr>
                </a:solidFill>
                <a:cs typeface="Arial" panose="020B0604020202020204" pitchFamily="34" charset="0"/>
              </a:rPr>
              <a:t>US Copyright Law, Title 17 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will be replaced to ensure your protection.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>
              <a:spcBef>
                <a:spcPts val="300"/>
              </a:spcBef>
            </a:pPr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It is not a part of </a:t>
            </a:r>
            <a:b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Legal Language</a:t>
            </a:r>
            <a:endParaRPr lang="en-US" sz="1100" dirty="0">
              <a:solidFill>
                <a:srgbClr val="242021"/>
              </a:solidFill>
            </a:endParaRP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Thank You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spc="40" dirty="0">
                  <a:solidFill>
                    <a:srgbClr val="242021">
                      <a:lumMod val="85000"/>
                      <a:lumOff val="15000"/>
                    </a:srgbClr>
                  </a:solidFill>
                </a:rPr>
                <a:t>Don’t delete this slide until the presentation is final.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spc="40" dirty="0">
                  <a:solidFill>
                    <a:srgbClr val="9D1C30"/>
                  </a:solidFill>
                </a:rPr>
                <a:t>Keep it in the template.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4202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4202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</a:br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sz="50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2017 Template</a:t>
            </a:r>
          </a:p>
          <a:p>
            <a:pPr algn="ctr">
              <a:lnSpc>
                <a:spcPct val="85000"/>
              </a:lnSpc>
            </a:pPr>
            <a:r>
              <a:rPr sz="4000" b="0" spc="60"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59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33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</a:br>
              <a:r>
                <a:rPr lang="en-US" sz="1200" i="1" spc="50" dirty="0">
                  <a:solidFill>
                    <a:srgbClr val="303030">
                      <a:lumMod val="50000"/>
                      <a:lumOff val="50000"/>
                    </a:srgb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Any</a:t>
            </a:r>
          </a:p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2686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6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8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4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al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www.appam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alas-Kos.Gloria@dol.gov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9/05/30/13/54/What-Evaluation-Details-Do-I-Need-for-a-Plan-and-How-Long-Will-It-Tak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expert evaluators?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053308"/>
              </p:ext>
            </p:extLst>
          </p:nvPr>
        </p:nvGraphicFramePr>
        <p:xfrm>
          <a:off x="628650" y="1770615"/>
          <a:ext cx="7955280" cy="440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1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my internal RESEA team do?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66" y="1523568"/>
            <a:ext cx="4725900" cy="4725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3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the benefits to working with an experienced independent evaluator?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Experienced evaluators do this all the time!</a:t>
            </a:r>
          </a:p>
          <a:p>
            <a:r>
              <a:rPr lang="en-US" dirty="0"/>
              <a:t>They have special experience and expertise in:</a:t>
            </a:r>
          </a:p>
          <a:p>
            <a:pPr lvl="1"/>
            <a:r>
              <a:rPr lang="en-US" dirty="0"/>
              <a:t>Research methods</a:t>
            </a:r>
          </a:p>
          <a:p>
            <a:pPr lvl="1"/>
            <a:r>
              <a:rPr lang="en-US" dirty="0"/>
              <a:t>Statistical analysis and data collection</a:t>
            </a:r>
          </a:p>
          <a:p>
            <a:pPr lvl="1"/>
            <a:r>
              <a:rPr lang="en-US" dirty="0"/>
              <a:t>Protection of human subjects</a:t>
            </a:r>
          </a:p>
          <a:p>
            <a:r>
              <a:rPr lang="en-US" dirty="0"/>
              <a:t>Their findings are independent and transparent</a:t>
            </a:r>
          </a:p>
          <a:p>
            <a:pPr lvl="1"/>
            <a:r>
              <a:rPr lang="en-US" dirty="0"/>
              <a:t>No undue influence</a:t>
            </a:r>
          </a:p>
          <a:p>
            <a:pPr lvl="1"/>
            <a:r>
              <a:rPr lang="en-US" dirty="0"/>
              <a:t>Can potentially be replicated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5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Overseeing Evaluation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Designate a primary point of contact</a:t>
            </a:r>
          </a:p>
          <a:p>
            <a:r>
              <a:rPr lang="en-US" dirty="0"/>
              <a:t>Establish regular communication with your evaluator</a:t>
            </a:r>
          </a:p>
          <a:p>
            <a:pPr lvl="1"/>
            <a:r>
              <a:rPr lang="en-US" dirty="0"/>
              <a:t>Regular calls </a:t>
            </a:r>
          </a:p>
          <a:p>
            <a:pPr lvl="1"/>
            <a:r>
              <a:rPr lang="en-US" dirty="0"/>
              <a:t>Progress reports</a:t>
            </a:r>
          </a:p>
          <a:p>
            <a:r>
              <a:rPr lang="en-US" dirty="0"/>
              <a:t>Notify your evaluator about changes to:</a:t>
            </a:r>
          </a:p>
          <a:p>
            <a:pPr lvl="1"/>
            <a:r>
              <a:rPr lang="en-US" dirty="0"/>
              <a:t>Program implementation</a:t>
            </a:r>
          </a:p>
          <a:p>
            <a:pPr lvl="1"/>
            <a:r>
              <a:rPr lang="en-US" dirty="0"/>
              <a:t>Evaluator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2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in Selecting an Evaluator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Evaluator Qualifications and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8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qualifications should we look for?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Experience conducting evaluations of the design type you are planning?  On workforce programs?</a:t>
            </a:r>
          </a:p>
          <a:p>
            <a:r>
              <a:rPr lang="en-US" dirty="0"/>
              <a:t>Lead staff with advanced (i.e., post-graduate) degree and considerable experience (</a:t>
            </a:r>
            <a:r>
              <a:rPr lang="en-US" i="1" dirty="0"/>
              <a:t>e.g., 5+ years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Junior and mid-level staff to support study activities, may have less education and/or experience</a:t>
            </a:r>
          </a:p>
          <a:p>
            <a:r>
              <a:rPr lang="en-US" dirty="0"/>
              <a:t>Capacity and resources </a:t>
            </a:r>
          </a:p>
          <a:p>
            <a:r>
              <a:rPr lang="en-US" dirty="0"/>
              <a:t>Other specialized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qualifications for Impact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 Assignment (RA) Studies</a:t>
            </a:r>
          </a:p>
          <a:p>
            <a:pPr lvl="1"/>
            <a:r>
              <a:rPr lang="en-US" dirty="0"/>
              <a:t>Leading RA studies of similar size</a:t>
            </a:r>
          </a:p>
          <a:p>
            <a:pPr lvl="1"/>
            <a:r>
              <a:rPr lang="en-US" dirty="0"/>
              <a:t>Incorporating RA into claimant selection algorithm in existing data systems</a:t>
            </a:r>
          </a:p>
          <a:p>
            <a:pPr lvl="1"/>
            <a:r>
              <a:rPr lang="en-US" dirty="0"/>
              <a:t>Monitoring RA in complex service delivery environments</a:t>
            </a:r>
          </a:p>
          <a:p>
            <a:r>
              <a:rPr lang="en-US" dirty="0"/>
              <a:t>Quasi-experimental designs</a:t>
            </a:r>
          </a:p>
          <a:p>
            <a:pPr lvl="1"/>
            <a:r>
              <a:rPr lang="en-US" dirty="0"/>
              <a:t>Creating comparison groups using your preferred methods</a:t>
            </a:r>
          </a:p>
          <a:p>
            <a:pPr lvl="1"/>
            <a:r>
              <a:rPr lang="en-US" dirty="0"/>
              <a:t>Analyzing large datasets created using multiple 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8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of Evaluation Budget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66311"/>
              </p:ext>
            </p:extLst>
          </p:nvPr>
        </p:nvGraphicFramePr>
        <p:xfrm>
          <a:off x="628650" y="1770062"/>
          <a:ext cx="7954963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894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 Funds for Evaluation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use up to 10% of their funds </a:t>
            </a:r>
          </a:p>
          <a:p>
            <a:r>
              <a:rPr lang="en-US" dirty="0"/>
              <a:t>May not be sufficient for larger, multi-year  impact evaluations </a:t>
            </a:r>
          </a:p>
          <a:p>
            <a:pPr lvl="1"/>
            <a:r>
              <a:rPr lang="en-US" dirty="0"/>
              <a:t>Discreet tasks that match funding period</a:t>
            </a:r>
          </a:p>
          <a:p>
            <a:pPr lvl="1"/>
            <a:r>
              <a:rPr lang="en-US" dirty="0"/>
              <a:t>Optional tasks</a:t>
            </a:r>
          </a:p>
          <a:p>
            <a:pPr lvl="1"/>
            <a:r>
              <a:rPr lang="en-US" dirty="0"/>
              <a:t>Pooled evaluations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16" y="1825625"/>
            <a:ext cx="3571292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7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Evaluator Procurement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Competitive vs Non-Competitive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July 16, 2019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4000" dirty="0"/>
              <a:t>Procuring and Selecting an Independent Evaluator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 Evaluation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Competitive Evaluator Procurement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8215520"/>
              </p:ext>
            </p:extLst>
          </p:nvPr>
        </p:nvGraphicFramePr>
        <p:xfrm>
          <a:off x="493486" y="1538514"/>
          <a:ext cx="8650514" cy="423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5424447"/>
              </p:ext>
            </p:extLst>
          </p:nvPr>
        </p:nvGraphicFramePr>
        <p:xfrm>
          <a:off x="628650" y="1698171"/>
          <a:ext cx="7620000" cy="43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157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Non-Competitive Evaluator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evaluation partnerships</a:t>
            </a:r>
          </a:p>
          <a:p>
            <a:pPr lvl="1"/>
            <a:r>
              <a:rPr lang="en-US" dirty="0"/>
              <a:t>Research organizations</a:t>
            </a:r>
          </a:p>
          <a:p>
            <a:pPr lvl="1"/>
            <a:r>
              <a:rPr lang="en-US" dirty="0"/>
              <a:t>State universities</a:t>
            </a:r>
          </a:p>
          <a:p>
            <a:r>
              <a:rPr lang="en-US" dirty="0"/>
              <a:t>Internal evaluation unit in the workforce agency or in another agency in the state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accent1"/>
                </a:solidFill>
              </a:rPr>
              <a:t>Always follow state and local procurement rules when selecting your evaluator!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23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br>
              <a:rPr lang="en-US" dirty="0"/>
            </a:br>
            <a:r>
              <a:rPr lang="en-US" dirty="0"/>
              <a:t>Writing a </a:t>
            </a:r>
            <a:br>
              <a:rPr lang="en-US" dirty="0"/>
            </a:br>
            <a:r>
              <a:rPr lang="en-US" dirty="0"/>
              <a:t>Request for Proposals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Competitive Procurement: Step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Requests for Proposals (RFP)?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announcement inviting qualified organizations to bid on the evaluation contract</a:t>
            </a:r>
          </a:p>
          <a:p>
            <a:r>
              <a:rPr lang="en-US" dirty="0"/>
              <a:t>Should provide guidance on:</a:t>
            </a:r>
          </a:p>
          <a:p>
            <a:pPr lvl="1"/>
            <a:r>
              <a:rPr lang="en-US" dirty="0"/>
              <a:t>Scope of Work</a:t>
            </a:r>
          </a:p>
          <a:p>
            <a:pPr lvl="1"/>
            <a:r>
              <a:rPr lang="en-US" dirty="0"/>
              <a:t>Evaluator Qualifications </a:t>
            </a:r>
          </a:p>
          <a:p>
            <a:pPr lvl="1"/>
            <a:r>
              <a:rPr lang="en-US" dirty="0"/>
              <a:t>Proposed Budget </a:t>
            </a:r>
          </a:p>
          <a:p>
            <a:pPr lvl="1"/>
            <a:r>
              <a:rPr lang="en-US" dirty="0"/>
              <a:t>Project and Application Timelines</a:t>
            </a:r>
          </a:p>
          <a:p>
            <a:pPr lvl="1"/>
            <a:r>
              <a:rPr lang="en-US" dirty="0"/>
              <a:t>Legal requirements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48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Scope of Work (SOW) Should Describe…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initial thoughts on research questions and evaluation design</a:t>
            </a:r>
          </a:p>
          <a:p>
            <a:r>
              <a:rPr lang="en-US" dirty="0"/>
              <a:t>Tasks, activities, and deliverables you expect your evaluator to complete</a:t>
            </a:r>
          </a:p>
          <a:p>
            <a:r>
              <a:rPr lang="en-US" dirty="0"/>
              <a:t>Level of effort and timeline associated with each task and deliverable</a:t>
            </a:r>
          </a:p>
          <a:p>
            <a:r>
              <a:rPr lang="en-US" dirty="0"/>
              <a:t>Desired evaluator qualifications</a:t>
            </a:r>
          </a:p>
          <a:p>
            <a:r>
              <a:rPr lang="en-US" dirty="0"/>
              <a:t>May also be called Performance Work Statement </a:t>
            </a:r>
          </a:p>
          <a:p>
            <a:pPr marL="0" indent="0" algn="ctr">
              <a:buNone/>
            </a:pPr>
            <a:r>
              <a:rPr lang="en-US" sz="2600" b="1" i="1" dirty="0"/>
              <a:t>We strongly recommend that procurement and legal staff review the SOW and RFP!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1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your Evaluation Timeline and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chemeClr val="accent1"/>
                </a:solidFill>
              </a:rPr>
              <a:t>For more information on evaluation timelines, see “What Evaluation Details Do I Need to Plan for and How Long Will It Take?”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88" y="1416686"/>
            <a:ext cx="4159624" cy="34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8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 Take Time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6550"/>
            <a:ext cx="7955280" cy="4570413"/>
          </a:xfrm>
        </p:spPr>
        <p:txBody>
          <a:bodyPr>
            <a:normAutofit/>
          </a:bodyPr>
          <a:lstStyle/>
          <a:p>
            <a:r>
              <a:rPr lang="en-US" sz="2400" dirty="0"/>
              <a:t>Evaluations are often multi-year efforts</a:t>
            </a:r>
          </a:p>
          <a:p>
            <a:pPr lvl="1"/>
            <a:r>
              <a:rPr lang="en-US" sz="2000" dirty="0"/>
              <a:t>Implementation &amp; outcomes studies may take 1.5+ years</a:t>
            </a:r>
          </a:p>
          <a:p>
            <a:pPr lvl="1"/>
            <a:r>
              <a:rPr lang="en-US" sz="2000" dirty="0"/>
              <a:t>Impact studies may take 4+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7703820" y="3544047"/>
            <a:ext cx="914400" cy="262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3544047"/>
            <a:ext cx="914400" cy="262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95440" y="4672965"/>
            <a:ext cx="4114800" cy="30888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Track claimant outcomes </a:t>
            </a:r>
          </a:p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(2 quarter follow-up period after claim approval)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95440" y="3714017"/>
            <a:ext cx="4114800" cy="1966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Evaluation planning, design, and launch</a:t>
            </a:r>
          </a:p>
        </p:txBody>
      </p:sp>
      <p:sp>
        <p:nvSpPr>
          <p:cNvPr id="47" name="Rectangle 46"/>
          <p:cNvSpPr/>
          <p:nvPr/>
        </p:nvSpPr>
        <p:spPr>
          <a:xfrm rot="10800000" flipV="1">
            <a:off x="4953001" y="3407648"/>
            <a:ext cx="914400" cy="182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Year 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86740" y="5186444"/>
            <a:ext cx="4114800" cy="1966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Collect outcomes data as it becomes available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95437" y="5545156"/>
            <a:ext cx="4114800" cy="1966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95437" y="5905893"/>
            <a:ext cx="4114800" cy="1966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Complete final report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5439" y="4071571"/>
            <a:ext cx="4494087" cy="410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Assign claimants to an intervention group or control group until target sample size is reached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" y="2987034"/>
            <a:ext cx="527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Illustrative Example of Impact Study Timeline</a:t>
            </a:r>
          </a:p>
        </p:txBody>
      </p:sp>
      <p:sp>
        <p:nvSpPr>
          <p:cNvPr id="79" name="Rectangle 78"/>
          <p:cNvSpPr/>
          <p:nvPr/>
        </p:nvSpPr>
        <p:spPr>
          <a:xfrm rot="10800000" flipV="1">
            <a:off x="5867401" y="3407648"/>
            <a:ext cx="914400" cy="182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Year 2</a:t>
            </a:r>
          </a:p>
        </p:txBody>
      </p:sp>
      <p:sp>
        <p:nvSpPr>
          <p:cNvPr id="80" name="Rectangle 79"/>
          <p:cNvSpPr/>
          <p:nvPr/>
        </p:nvSpPr>
        <p:spPr>
          <a:xfrm rot="10800000" flipV="1">
            <a:off x="6781801" y="3407648"/>
            <a:ext cx="914400" cy="182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Year 3</a:t>
            </a:r>
          </a:p>
        </p:txBody>
      </p:sp>
      <p:sp>
        <p:nvSpPr>
          <p:cNvPr id="81" name="Rectangle 80"/>
          <p:cNvSpPr/>
          <p:nvPr/>
        </p:nvSpPr>
        <p:spPr>
          <a:xfrm rot="10800000" flipV="1">
            <a:off x="7696201" y="3407648"/>
            <a:ext cx="914400" cy="182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Year 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7700" y="3995371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47700" y="458152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700" y="511492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47700" y="546544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47700" y="581596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700" y="616648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956177" y="3691582"/>
            <a:ext cx="914400" cy="217881"/>
            <a:chOff x="4953002" y="3691582"/>
            <a:chExt cx="914400" cy="217881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entagon 9"/>
            <p:cNvSpPr/>
            <p:nvPr/>
          </p:nvSpPr>
          <p:spPr>
            <a:xfrm>
              <a:off x="5086352" y="3699913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entagon 35"/>
            <p:cNvSpPr/>
            <p:nvPr/>
          </p:nvSpPr>
          <p:spPr>
            <a:xfrm rot="10800000">
              <a:off x="4953002" y="3691582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70258" y="4167675"/>
            <a:ext cx="914400" cy="217888"/>
            <a:chOff x="4953002" y="3702294"/>
            <a:chExt cx="914400" cy="217888"/>
          </a:xfrm>
          <a:solidFill>
            <a:schemeClr val="tx2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Pentagon 38"/>
            <p:cNvSpPr/>
            <p:nvPr/>
          </p:nvSpPr>
          <p:spPr>
            <a:xfrm>
              <a:off x="5086352" y="3702294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/>
            <p:cNvSpPr/>
            <p:nvPr/>
          </p:nvSpPr>
          <p:spPr>
            <a:xfrm rot="10800000">
              <a:off x="4953002" y="3710632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69781" y="4717276"/>
            <a:ext cx="1371600" cy="210737"/>
            <a:chOff x="4953002" y="3701107"/>
            <a:chExt cx="914400" cy="210737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Pentagon 43"/>
            <p:cNvSpPr/>
            <p:nvPr/>
          </p:nvSpPr>
          <p:spPr>
            <a:xfrm>
              <a:off x="5086352" y="3702294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entagon 44"/>
            <p:cNvSpPr/>
            <p:nvPr/>
          </p:nvSpPr>
          <p:spPr>
            <a:xfrm rot="10800000">
              <a:off x="4953002" y="3701107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32221" y="5178201"/>
            <a:ext cx="1371600" cy="210744"/>
            <a:chOff x="4953002" y="3699913"/>
            <a:chExt cx="914400" cy="210744"/>
          </a:xfr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Pentagon 48"/>
            <p:cNvSpPr/>
            <p:nvPr/>
          </p:nvSpPr>
          <p:spPr>
            <a:xfrm>
              <a:off x="5086352" y="3699913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entagon 49"/>
            <p:cNvSpPr/>
            <p:nvPr/>
          </p:nvSpPr>
          <p:spPr>
            <a:xfrm rot="10800000">
              <a:off x="4953002" y="3701107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708575" y="5540989"/>
            <a:ext cx="452446" cy="210737"/>
            <a:chOff x="4953000" y="3701107"/>
            <a:chExt cx="914402" cy="210737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Pentagon 53"/>
            <p:cNvSpPr/>
            <p:nvPr/>
          </p:nvSpPr>
          <p:spPr>
            <a:xfrm>
              <a:off x="5183055" y="3702294"/>
              <a:ext cx="684347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entagon 55"/>
            <p:cNvSpPr/>
            <p:nvPr/>
          </p:nvSpPr>
          <p:spPr>
            <a:xfrm rot="10800000">
              <a:off x="4953000" y="3701107"/>
              <a:ext cx="677621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165775" y="5873524"/>
            <a:ext cx="452446" cy="210737"/>
            <a:chOff x="4953000" y="3701107"/>
            <a:chExt cx="914402" cy="210737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Pentagon 59"/>
            <p:cNvSpPr/>
            <p:nvPr/>
          </p:nvSpPr>
          <p:spPr>
            <a:xfrm>
              <a:off x="5183055" y="3702294"/>
              <a:ext cx="684347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entagon 67"/>
            <p:cNvSpPr/>
            <p:nvPr/>
          </p:nvSpPr>
          <p:spPr>
            <a:xfrm rot="10800000">
              <a:off x="4953000" y="3701107"/>
              <a:ext cx="677621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3505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Impact Study Level of Effort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37039"/>
              </p:ext>
            </p:extLst>
          </p:nvPr>
        </p:nvGraphicFramePr>
        <p:xfrm>
          <a:off x="628650" y="1770063"/>
          <a:ext cx="7954962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Staff</a:t>
                      </a:r>
                      <a:r>
                        <a:rPr lang="en-US" baseline="0" dirty="0"/>
                        <a:t>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Est 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Principal Investigator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Refine</a:t>
                      </a:r>
                      <a:r>
                        <a:rPr lang="en-US" baseline="0" dirty="0"/>
                        <a:t> RQs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Design the study and impact models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Oversee</a:t>
                      </a:r>
                      <a:r>
                        <a:rPr lang="en-US" dirty="0"/>
                        <a:t>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.15  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Project</a:t>
                      </a:r>
                      <a:r>
                        <a:rPr lang="en-US" baseline="0" dirty="0"/>
                        <a:t> management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Oversee all tasks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Review materials and data collection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 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Mid-level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Design study procedures</a:t>
                      </a:r>
                      <a:r>
                        <a:rPr lang="en-US" baseline="0" dirty="0"/>
                        <a:t> \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Serve</a:t>
                      </a:r>
                      <a:r>
                        <a:rPr lang="en-US" baseline="0" dirty="0"/>
                        <a:t> site point of contact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Train  RESEA staff on procedures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Analyze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.3 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Junior-level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Collect and</a:t>
                      </a:r>
                      <a:r>
                        <a:rPr lang="en-US" baseline="0" dirty="0"/>
                        <a:t> clean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Support Project as necessary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 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10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dirty="0">
                <a:effectLst/>
              </a:rPr>
              <a:t>How can my evaluator demonstrate their qualifications?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Descriptions of previous evaluation work</a:t>
            </a:r>
          </a:p>
          <a:p>
            <a:r>
              <a:rPr lang="en-US" dirty="0"/>
              <a:t>Biographies and CVs of proposed staff </a:t>
            </a:r>
          </a:p>
          <a:p>
            <a:r>
              <a:rPr lang="en-US" dirty="0"/>
              <a:t>Descriptions of company’s institutional capacity</a:t>
            </a:r>
          </a:p>
          <a:p>
            <a:r>
              <a:rPr lang="en-US" dirty="0"/>
              <a:t>Other information required by your state</a:t>
            </a:r>
          </a:p>
          <a:p>
            <a:r>
              <a:rPr lang="en-US" dirty="0"/>
              <a:t>Request and check references!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2300660"/>
            <a:ext cx="3749675" cy="34012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54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dirty="0"/>
              <a:t>Advertising Your RFP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Competitive Procurement: Step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2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2659"/>
          <a:stretch>
            <a:fillRect/>
          </a:stretch>
        </p:blipFill>
        <p:spPr>
          <a:xfrm>
            <a:off x="1827004" y="2483662"/>
            <a:ext cx="1792257" cy="2071085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0999" y="2483662"/>
            <a:ext cx="3983355" cy="2071085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900" dirty="0"/>
              <a:t>Gloria Salas-Kos</a:t>
            </a:r>
          </a:p>
          <a:p>
            <a:pPr lvl="1"/>
            <a:r>
              <a:rPr lang="en-US" sz="1900" dirty="0"/>
              <a:t>Senior Program Analyst and RESEA Evaluation TA Coordinator</a:t>
            </a:r>
          </a:p>
          <a:p>
            <a:pPr lvl="1"/>
            <a:r>
              <a:rPr lang="en-US" sz="1900" i="0" dirty="0"/>
              <a:t>Office of Policy Development and Research, ETA, U.S. DOL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7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Word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can advertise through a number of avenues:</a:t>
            </a:r>
          </a:p>
          <a:p>
            <a:pPr lvl="1"/>
            <a:r>
              <a:rPr lang="en-US" dirty="0"/>
              <a:t>Your state or agency website listing contract opportunities</a:t>
            </a:r>
          </a:p>
          <a:p>
            <a:pPr lvl="1"/>
            <a:r>
              <a:rPr lang="en-US" dirty="0"/>
              <a:t>Evaluation websites (e.g., </a:t>
            </a:r>
            <a:r>
              <a:rPr lang="en-US" dirty="0">
                <a:hlinkClick r:id="rId3"/>
              </a:rPr>
              <a:t>www.eval.org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www.appam.org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Direct communication with evaluators from your evidence base (letters, emails)</a:t>
            </a:r>
          </a:p>
          <a:p>
            <a:pPr lvl="1"/>
            <a:r>
              <a:rPr lang="en-US" dirty="0"/>
              <a:t>University websites</a:t>
            </a:r>
          </a:p>
          <a:p>
            <a:pPr lvl="1"/>
            <a:r>
              <a:rPr lang="en-US" dirty="0"/>
              <a:t>Social media (Facebook, LinkedIn, Twitter, etc.)</a:t>
            </a:r>
          </a:p>
          <a:p>
            <a:pPr lvl="1"/>
            <a:r>
              <a:rPr lang="en-US" dirty="0"/>
              <a:t>Local, state, and other relevant newsletters or publications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Make sure your RFP, advertisement, and procurement process all align with local, state, and federal rules regarding procurement!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71" y="2413114"/>
            <a:ext cx="2304029" cy="23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8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dirty="0"/>
              <a:t>Assessing Bidder Responses 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Competitive Procurement: Step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66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Bidder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Systematically assess each application, using a rubric or points system</a:t>
            </a:r>
          </a:p>
          <a:p>
            <a:pPr lvl="1"/>
            <a:r>
              <a:rPr lang="en-US" dirty="0"/>
              <a:t>Determine and codify the most important application factors</a:t>
            </a:r>
          </a:p>
          <a:p>
            <a:pPr lvl="1"/>
            <a:r>
              <a:rPr lang="en-US" dirty="0"/>
              <a:t>Assign points to each factor</a:t>
            </a:r>
          </a:p>
          <a:p>
            <a:pPr lvl="1"/>
            <a:r>
              <a:rPr lang="en-US" dirty="0"/>
              <a:t>Rate applications on these factors </a:t>
            </a:r>
          </a:p>
          <a:p>
            <a:pPr lvl="1"/>
            <a:r>
              <a:rPr lang="en-US" dirty="0"/>
              <a:t>Selecting evaluators in the top range of scores</a:t>
            </a:r>
          </a:p>
          <a:p>
            <a:pPr marL="45720" indent="0" algn="ctr">
              <a:buNone/>
            </a:pPr>
            <a:r>
              <a:rPr lang="en-US" b="1" i="1" dirty="0">
                <a:solidFill>
                  <a:schemeClr val="accent1"/>
                </a:solidFill>
              </a:rPr>
              <a:t>Cost is important, but </a:t>
            </a:r>
            <a:r>
              <a:rPr lang="en-US" b="1" i="1" u="sng" dirty="0">
                <a:solidFill>
                  <a:schemeClr val="accent1"/>
                </a:solidFill>
              </a:rPr>
              <a:t>not </a:t>
            </a:r>
            <a:r>
              <a:rPr lang="en-US" b="1" i="1" dirty="0">
                <a:solidFill>
                  <a:schemeClr val="accent1"/>
                </a:solidFill>
              </a:rPr>
              <a:t>the only factor you should consider!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42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it sounds too good to be true…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…It probably is!</a:t>
            </a:r>
            <a:endParaRPr lang="en-US" dirty="0"/>
          </a:p>
          <a:p>
            <a:r>
              <a:rPr lang="en-US" dirty="0"/>
              <a:t>Ask clarifying questions!</a:t>
            </a:r>
          </a:p>
          <a:p>
            <a:r>
              <a:rPr lang="en-US" dirty="0"/>
              <a:t>Check references!</a:t>
            </a:r>
          </a:p>
          <a:p>
            <a:r>
              <a:rPr lang="en-US" dirty="0"/>
              <a:t>Ask for documentation of previous work!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20" y="1825625"/>
            <a:ext cx="3184684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14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Your Evaluator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made a selection, follow state procurement rules for:</a:t>
            </a:r>
          </a:p>
          <a:p>
            <a:pPr lvl="1"/>
            <a:r>
              <a:rPr lang="en-US" dirty="0"/>
              <a:t>Notifying the selected bidder of the award</a:t>
            </a:r>
          </a:p>
          <a:p>
            <a:pPr lvl="1"/>
            <a:r>
              <a:rPr lang="en-US" dirty="0"/>
              <a:t>Negotiating any final contract details</a:t>
            </a:r>
          </a:p>
          <a:p>
            <a:pPr lvl="1"/>
            <a:r>
              <a:rPr lang="en-US" dirty="0"/>
              <a:t>Signing the contract and beginning work</a:t>
            </a:r>
          </a:p>
          <a:p>
            <a:r>
              <a:rPr lang="en-US" dirty="0"/>
              <a:t>Make it a high priority to keep the process moving. </a:t>
            </a:r>
          </a:p>
          <a:p>
            <a:r>
              <a:rPr lang="en-US" dirty="0"/>
              <a:t>In some states, these final steps can take several months!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45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Partners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An Alternative to Third-Party Evaluators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43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university partnerships?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relationships with research universities for the purposes of evaluation</a:t>
            </a:r>
          </a:p>
          <a:p>
            <a:r>
              <a:rPr lang="en-US" dirty="0"/>
              <a:t>Relationship is on-going</a:t>
            </a:r>
          </a:p>
          <a:p>
            <a:pPr lvl="1"/>
            <a:r>
              <a:rPr lang="en-US" dirty="0"/>
              <a:t>University partners develop relationships with state workforce agencies</a:t>
            </a:r>
          </a:p>
          <a:p>
            <a:pPr lvl="1"/>
            <a:r>
              <a:rPr lang="en-US" dirty="0"/>
              <a:t>University partners come to learn state data and workforce systems in depth</a:t>
            </a:r>
          </a:p>
          <a:p>
            <a:pPr lvl="1"/>
            <a:r>
              <a:rPr lang="en-US" dirty="0"/>
              <a:t>State workforce agencies can update evaluation priorities from year to year as needs change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38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Case Study: NJ and </a:t>
            </a:r>
            <a:r>
              <a:rPr lang="en-US" sz="2800" dirty="0" err="1"/>
              <a:t>Heldrich</a:t>
            </a:r>
            <a:r>
              <a:rPr lang="en-US" sz="2800" dirty="0"/>
              <a:t> Center for Workforce Development at Rutgers University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41" y="2300057"/>
            <a:ext cx="1206655" cy="128930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/>
              <a:t>NJ Department of Labor and Workforce Development </a:t>
            </a:r>
            <a:r>
              <a:rPr lang="en-US" dirty="0"/>
              <a:t>has an evaluation partnership with the </a:t>
            </a:r>
            <a:r>
              <a:rPr lang="en-US" i="1" dirty="0"/>
              <a:t>John J. </a:t>
            </a:r>
            <a:r>
              <a:rPr lang="en-US" i="1" dirty="0" err="1"/>
              <a:t>Heldrich</a:t>
            </a:r>
            <a:r>
              <a:rPr lang="en-US" i="1" dirty="0"/>
              <a:t> Center for Workforce Development at Rutgers University</a:t>
            </a:r>
          </a:p>
          <a:p>
            <a:r>
              <a:rPr lang="en-US" dirty="0"/>
              <a:t>The </a:t>
            </a:r>
            <a:r>
              <a:rPr lang="en-US" dirty="0" err="1"/>
              <a:t>Heldrich</a:t>
            </a:r>
            <a:r>
              <a:rPr lang="en-US" dirty="0"/>
              <a:t> Center is located in the School of Public Policy and Planning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41" y="4360066"/>
            <a:ext cx="1206655" cy="15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04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65103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Evaluation Partnership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789285"/>
            <a:ext cx="7886700" cy="38731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John J. Heldrich Center for Workforce Development at the Edward </a:t>
            </a:r>
            <a:r>
              <a:rPr lang="en-U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Bloustein</a:t>
            </a:r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School of Public Policy and Planning, Rutgers University developed a baseline data warehouse in the 1990s and early 2000s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Wage matching used for Eligible Training Provider “Consumer Report Card” in 2004</a:t>
            </a:r>
          </a:p>
        </p:txBody>
      </p:sp>
    </p:spTree>
    <p:extLst>
      <p:ext uri="{BB962C8B-B14F-4D97-AF65-F5344CB8AC3E}">
        <p14:creationId xmlns:p14="http://schemas.microsoft.com/office/powerpoint/2010/main" val="1841136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591"/>
            <a:ext cx="7955280" cy="1051560"/>
          </a:xfrm>
        </p:spPr>
        <p:txBody>
          <a:bodyPr/>
          <a:lstStyle/>
          <a:p>
            <a:r>
              <a:rPr lang="en-US" dirty="0"/>
              <a:t>Evaluation Partnership Evolution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8650" y="1181151"/>
          <a:ext cx="7955280" cy="517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 of learning and doing…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4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50937" y="1944632"/>
            <a:ext cx="5510705" cy="4269478"/>
            <a:chOff x="144056" y="2217500"/>
            <a:chExt cx="4330329" cy="3565949"/>
          </a:xfrm>
        </p:grpSpPr>
        <p:sp>
          <p:nvSpPr>
            <p:cNvPr id="6" name="Rounded Rectangle 5"/>
            <p:cNvSpPr/>
            <p:nvPr/>
          </p:nvSpPr>
          <p:spPr>
            <a:xfrm>
              <a:off x="1608844" y="2217500"/>
              <a:ext cx="1536080" cy="100583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Plan Evaluation of Program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99005" y="4777613"/>
              <a:ext cx="1645919" cy="1005836"/>
            </a:xfrm>
            <a:prstGeom prst="roundRect">
              <a:avLst/>
            </a:prstGeom>
            <a:solidFill>
              <a:srgbClr val="2E0DA6"/>
            </a:solidFill>
            <a:ln>
              <a:solidFill>
                <a:srgbClr val="2E0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prstClr val="white"/>
                  </a:solidFill>
                </a:rPr>
                <a:t>Reflect on &amp; Communicate Evaluation Findings</a:t>
              </a:r>
            </a:p>
          </p:txBody>
        </p:sp>
        <p:cxnSp>
          <p:nvCxnSpPr>
            <p:cNvPr id="8" name="Curved Connector 7"/>
            <p:cNvCxnSpPr>
              <a:stCxn id="13" idx="0"/>
              <a:endCxn id="6" idx="1"/>
            </p:cNvCxnSpPr>
            <p:nvPr/>
          </p:nvCxnSpPr>
          <p:spPr>
            <a:xfrm rot="5400000" flipH="1" flipV="1">
              <a:off x="848632" y="2783882"/>
              <a:ext cx="823676" cy="696748"/>
            </a:xfrm>
            <a:prstGeom prst="curvedConnector2">
              <a:avLst/>
            </a:prstGeom>
            <a:ln w="25400">
              <a:solidFill>
                <a:srgbClr val="0075B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938305" y="3544094"/>
              <a:ext cx="1536080" cy="914401"/>
            </a:xfrm>
            <a:prstGeom prst="roundRect">
              <a:avLst/>
            </a:prstGeom>
            <a:solidFill>
              <a:srgbClr val="8F198A"/>
            </a:solidFill>
            <a:ln>
              <a:solidFill>
                <a:srgbClr val="8F198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Conduct Evaluation</a:t>
              </a:r>
            </a:p>
          </p:txBody>
        </p:sp>
        <p:cxnSp>
          <p:nvCxnSpPr>
            <p:cNvPr id="10" name="Curved Connector 9"/>
            <p:cNvCxnSpPr>
              <a:stCxn id="6" idx="3"/>
              <a:endCxn id="9" idx="0"/>
            </p:cNvCxnSpPr>
            <p:nvPr/>
          </p:nvCxnSpPr>
          <p:spPr>
            <a:xfrm>
              <a:off x="3144924" y="2720418"/>
              <a:ext cx="561421" cy="823676"/>
            </a:xfrm>
            <a:prstGeom prst="curvedConnector2">
              <a:avLst/>
            </a:prstGeom>
            <a:ln w="25400">
              <a:solidFill>
                <a:srgbClr val="7A232E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9" idx="2"/>
              <a:endCxn id="7" idx="3"/>
            </p:cNvCxnSpPr>
            <p:nvPr/>
          </p:nvCxnSpPr>
          <p:spPr>
            <a:xfrm rot="5400000">
              <a:off x="3014617" y="4588803"/>
              <a:ext cx="822036" cy="561421"/>
            </a:xfrm>
            <a:prstGeom prst="curvedConnector2">
              <a:avLst/>
            </a:prstGeom>
            <a:ln w="25400">
              <a:solidFill>
                <a:srgbClr val="8F198A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1"/>
              <a:endCxn id="13" idx="2"/>
            </p:cNvCxnSpPr>
            <p:nvPr/>
          </p:nvCxnSpPr>
          <p:spPr>
            <a:xfrm rot="10800000">
              <a:off x="912097" y="4458495"/>
              <a:ext cx="586909" cy="822036"/>
            </a:xfrm>
            <a:prstGeom prst="curvedConnector2">
              <a:avLst/>
            </a:prstGeom>
            <a:ln w="25400">
              <a:solidFill>
                <a:srgbClr val="2E0DA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44056" y="3544094"/>
              <a:ext cx="1536080" cy="914401"/>
            </a:xfrm>
            <a:prstGeom prst="roundRect">
              <a:avLst/>
            </a:prstGeom>
            <a:solidFill>
              <a:srgbClr val="0075BF"/>
            </a:solidFill>
            <a:ln>
              <a:solidFill>
                <a:srgbClr val="0075B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Refine Program or 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97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 to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WDQI Round VII</a:t>
            </a:r>
            <a:endParaRPr lang="en-US" sz="1800" dirty="0"/>
          </a:p>
          <a:p>
            <a:pPr marL="754380" lvl="1" indent="-342900">
              <a:lnSpc>
                <a:spcPct val="100000"/>
              </a:lnSpc>
              <a:buClr>
                <a:schemeClr val="accent1"/>
              </a:buClr>
              <a:buFont typeface="Verdana" panose="020B0604030504040204" pitchFamily="34" charset="0"/>
              <a:buChar char="–"/>
            </a:pPr>
            <a:r>
              <a:rPr lang="en-US" sz="1800" dirty="0"/>
              <a:t>Build out infrastructure and add data sources</a:t>
            </a:r>
          </a:p>
          <a:p>
            <a:pPr marL="754380" lvl="1" indent="-342900">
              <a:lnSpc>
                <a:spcPct val="100000"/>
              </a:lnSpc>
              <a:buClr>
                <a:schemeClr val="accent1"/>
              </a:buClr>
              <a:buFont typeface="Verdana" panose="020B0604030504040204" pitchFamily="34" charset="0"/>
              <a:buChar char="–"/>
            </a:pPr>
            <a:r>
              <a:rPr lang="en-US" sz="1800" dirty="0"/>
              <a:t>Improve agency and research access to linked data</a:t>
            </a:r>
          </a:p>
          <a:p>
            <a:pPr marL="754380" lvl="1" indent="-342900">
              <a:lnSpc>
                <a:spcPct val="100000"/>
              </a:lnSpc>
              <a:buClr>
                <a:schemeClr val="accent1"/>
              </a:buClr>
              <a:buFont typeface="Verdana" panose="020B0604030504040204" pitchFamily="34" charset="0"/>
              <a:buChar char="–"/>
            </a:pPr>
            <a:r>
              <a:rPr lang="en-US" sz="1800" dirty="0"/>
              <a:t>Conduct evaluations (e.g., state-funded apprenticeships)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Task Order Memorandum of Understanding supported by state dollars</a:t>
            </a:r>
          </a:p>
          <a:p>
            <a:pPr marL="754380" lvl="1" indent="-342900">
              <a:lnSpc>
                <a:spcPct val="100000"/>
              </a:lnSpc>
              <a:buClr>
                <a:schemeClr val="accent1"/>
              </a:buClr>
              <a:buFont typeface="Verdana" panose="020B0604030504040204" pitchFamily="34" charset="0"/>
              <a:buChar char="–"/>
            </a:pPr>
            <a:r>
              <a:rPr lang="en-US" sz="1800" dirty="0"/>
              <a:t>Accelerate learning and capacity building around partnership and expand portfolio of evaluation activity. </a:t>
            </a:r>
          </a:p>
          <a:p>
            <a:pPr marL="754380" lvl="1" indent="-342900">
              <a:lnSpc>
                <a:spcPct val="100000"/>
              </a:lnSpc>
              <a:buClr>
                <a:schemeClr val="accent1"/>
              </a:buClr>
              <a:buFont typeface="Verdana" panose="020B0604030504040204" pitchFamily="34" charset="0"/>
              <a:buChar char="–"/>
            </a:pPr>
            <a:r>
              <a:rPr lang="en-US" sz="1800" dirty="0" err="1"/>
              <a:t>NJCareer</a:t>
            </a:r>
            <a:r>
              <a:rPr lang="en-US" sz="1800" dirty="0"/>
              <a:t> Network: developing online tools to aid jobseekers on their journey from career exploration through job placement</a:t>
            </a:r>
          </a:p>
          <a:p>
            <a:pPr marL="754380" lvl="1" indent="-342900">
              <a:lnSpc>
                <a:spcPct val="100000"/>
              </a:lnSpc>
              <a:buClr>
                <a:schemeClr val="accent1"/>
              </a:buClr>
              <a:buFont typeface="Verdana" panose="020B0604030504040204" pitchFamily="34" charset="0"/>
              <a:buChar char="–"/>
            </a:pPr>
            <a:r>
              <a:rPr lang="en-US" sz="1800" dirty="0"/>
              <a:t>RESEA evaluation planning and execution.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 lvl="1">
              <a:lnSpc>
                <a:spcPct val="100000"/>
              </a:lnSpc>
            </a:pPr>
            <a:endParaRPr lang="en-US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23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Closing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215" y="2336488"/>
            <a:ext cx="2236064" cy="2496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35391" y="2681572"/>
            <a:ext cx="4832232" cy="120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</a:pPr>
            <a:r>
              <a:rPr lang="en-US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  <a:ea typeface="+mj-ea"/>
                <a:cs typeface="+mj-cs"/>
              </a:rPr>
              <a:t>Lawrence Burns</a:t>
            </a:r>
          </a:p>
          <a:p>
            <a:pPr marL="274320" lvl="1" defTabSz="914400">
              <a:lnSpc>
                <a:spcPct val="90000"/>
              </a:lnSpc>
              <a:spcBef>
                <a:spcPts val="300"/>
              </a:spcBef>
              <a:buClr>
                <a:prstClr val="white">
                  <a:lumMod val="65000"/>
                </a:prstClr>
              </a:buClr>
            </a:pPr>
            <a:r>
              <a:rPr lang="en-US" i="1" dirty="0">
                <a:solidFill>
                  <a:srgbClr val="303030">
                    <a:lumMod val="90000"/>
                    <a:lumOff val="10000"/>
                  </a:srgbClr>
                </a:solidFill>
              </a:rPr>
              <a:t>Reemployment Coordinator</a:t>
            </a:r>
          </a:p>
          <a:p>
            <a:pPr marL="274320" lvl="2" defTabSz="914400">
              <a:lnSpc>
                <a:spcPct val="90000"/>
              </a:lnSpc>
              <a:spcBef>
                <a:spcPts val="600"/>
              </a:spcBef>
              <a:buClr>
                <a:srgbClr val="124D95"/>
              </a:buClr>
            </a:pPr>
            <a:r>
              <a:rPr lang="en-US" dirty="0">
                <a:solidFill>
                  <a:srgbClr val="242021"/>
                </a:solidFill>
              </a:rPr>
              <a:t>Office of Unemployment Insurance, ETA, U.S. DOL</a:t>
            </a:r>
          </a:p>
        </p:txBody>
      </p:sp>
    </p:spTree>
    <p:extLst>
      <p:ext uri="{BB962C8B-B14F-4D97-AF65-F5344CB8AC3E}">
        <p14:creationId xmlns:p14="http://schemas.microsoft.com/office/powerpoint/2010/main" val="2170000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Using CLEAR – A Demonstration</a:t>
            </a:r>
          </a:p>
          <a:p>
            <a:pPr lvl="2"/>
            <a:r>
              <a:rPr lang="en-US" dirty="0"/>
              <a:t>August 19, 2019 at 2pm Eastern</a:t>
            </a:r>
          </a:p>
          <a:p>
            <a:pPr marL="6400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49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332" y="1190625"/>
            <a:ext cx="4058097" cy="516572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Gloria Salas-Kos</a:t>
            </a:r>
          </a:p>
          <a:p>
            <a:pPr lvl="2"/>
            <a:r>
              <a:rPr lang="en-US" b="0" i="1" dirty="0"/>
              <a:t>Evaluation Technical Assistance Coordinator </a:t>
            </a:r>
          </a:p>
          <a:p>
            <a:pPr lvl="2"/>
            <a:r>
              <a:rPr lang="en-US" dirty="0"/>
              <a:t>U.S. DOL – Office of Policy Development and Research</a:t>
            </a:r>
          </a:p>
          <a:p>
            <a:pPr lvl="3"/>
            <a:r>
              <a:rPr lang="en-US" dirty="0">
                <a:hlinkClick r:id="rId3"/>
              </a:rPr>
              <a:t>Salas-Kos.Gloria@dol.gov</a:t>
            </a:r>
            <a:endParaRPr lang="en-US" dirty="0"/>
          </a:p>
          <a:p>
            <a:r>
              <a:rPr lang="en-US" sz="2000" dirty="0" err="1"/>
              <a:t>Lawerence</a:t>
            </a:r>
            <a:r>
              <a:rPr lang="en-US" sz="2000" dirty="0"/>
              <a:t> Burns</a:t>
            </a:r>
          </a:p>
          <a:p>
            <a:pPr lvl="2"/>
            <a:r>
              <a:rPr lang="en-US" b="0" i="1" dirty="0"/>
              <a:t>Reemployment Coordinator </a:t>
            </a:r>
          </a:p>
          <a:p>
            <a:pPr lvl="2"/>
            <a:r>
              <a:rPr lang="en-US" dirty="0"/>
              <a:t>U.S. DOL – Office of Unemployment Insurance</a:t>
            </a:r>
          </a:p>
          <a:p>
            <a:pPr lvl="3"/>
            <a:r>
              <a:rPr lang="en-US" dirty="0">
                <a:hlinkClick r:id="rId3"/>
              </a:rPr>
              <a:t>Burns.Lawrence@dol.gov</a:t>
            </a:r>
            <a:endParaRPr lang="en-US" sz="1800" dirty="0"/>
          </a:p>
          <a:p>
            <a:pPr>
              <a:spcBef>
                <a:spcPts val="2400"/>
              </a:spcBef>
            </a:pPr>
            <a:r>
              <a:rPr lang="en-US" sz="1800" dirty="0"/>
              <a:t>Siobhan Mills De La Rosa </a:t>
            </a:r>
          </a:p>
          <a:p>
            <a:pPr lvl="1"/>
            <a:r>
              <a:rPr lang="en-US" sz="1400" dirty="0"/>
              <a:t>Associates</a:t>
            </a:r>
          </a:p>
          <a:p>
            <a:pPr lvl="2"/>
            <a:r>
              <a:rPr lang="en-US" dirty="0"/>
              <a:t>Abt Associates</a:t>
            </a:r>
          </a:p>
          <a:p>
            <a:pPr lvl="3"/>
            <a:r>
              <a:rPr lang="en-US" dirty="0"/>
              <a:t>Siobhan_Mills@abtassoc.com</a:t>
            </a:r>
          </a:p>
          <a:p>
            <a:pPr lvl="4"/>
            <a:r>
              <a:rPr lang="en-US" dirty="0"/>
              <a:t>301.968.4405</a:t>
            </a:r>
          </a:p>
          <a:p>
            <a:pPr>
              <a:spcBef>
                <a:spcPts val="2400"/>
              </a:spcBef>
            </a:pPr>
            <a:r>
              <a:rPr lang="en-US" sz="1800" dirty="0"/>
              <a:t>Hannah Engle</a:t>
            </a:r>
          </a:p>
          <a:p>
            <a:pPr lvl="1"/>
            <a:r>
              <a:rPr lang="en-US" sz="1400" dirty="0"/>
              <a:t>Senior Analyst</a:t>
            </a:r>
          </a:p>
          <a:p>
            <a:pPr lvl="2"/>
            <a:r>
              <a:rPr lang="en-US" dirty="0"/>
              <a:t>Abt Associates</a:t>
            </a:r>
          </a:p>
          <a:p>
            <a:pPr lvl="3"/>
            <a:r>
              <a:rPr lang="en-US" dirty="0"/>
              <a:t>Hannah_Engle@abtassoc.com</a:t>
            </a:r>
          </a:p>
          <a:p>
            <a:pPr lvl="4"/>
            <a:r>
              <a:rPr lang="en-US" dirty="0"/>
              <a:t>301.347.5796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 txBox="1">
            <a:spLocks/>
          </p:cNvSpPr>
          <p:nvPr/>
        </p:nvSpPr>
        <p:spPr>
          <a:xfrm>
            <a:off x="767092" y="4523014"/>
            <a:ext cx="4058097" cy="183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6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14400" indent="-27432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kern="1200" spc="50" baseline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1800" dirty="0"/>
              <a:t>RESEA </a:t>
            </a:r>
            <a:r>
              <a:rPr lang="en-US" sz="1800" dirty="0" err="1"/>
              <a:t>EvalTA</a:t>
            </a:r>
            <a:r>
              <a:rPr lang="en-US" sz="1800" dirty="0"/>
              <a:t> Inbox</a:t>
            </a:r>
          </a:p>
          <a:p>
            <a:pPr lvl="3"/>
            <a:r>
              <a:rPr lang="en-US" dirty="0"/>
              <a:t>RESEA@abtassoc.com</a:t>
            </a:r>
          </a:p>
        </p:txBody>
      </p:sp>
    </p:spTree>
    <p:extLst>
      <p:ext uri="{BB962C8B-B14F-4D97-AF65-F5344CB8AC3E}">
        <p14:creationId xmlns:p14="http://schemas.microsoft.com/office/powerpoint/2010/main" val="3734765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Last Webinar, We…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7955280" cy="4585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Described key steps in planning your evaluation</a:t>
            </a:r>
          </a:p>
          <a:p>
            <a:r>
              <a:rPr lang="en-US" dirty="0"/>
              <a:t>Discussed the length of time each step may take </a:t>
            </a:r>
          </a:p>
          <a:p>
            <a:r>
              <a:rPr lang="en-US" dirty="0"/>
              <a:t>Discussed potential hurdles and strategies for addressing them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1600" i="1" dirty="0">
                <a:solidFill>
                  <a:schemeClr val="accent1"/>
                </a:solidFill>
              </a:rPr>
              <a:t>To find the webinar recording of “What Evaluation Details Do I Need to Plan for and How Long Will the Evaluation Take?” please visit:</a:t>
            </a:r>
          </a:p>
          <a:p>
            <a:pPr marL="457200" lvl="1" indent="0">
              <a:buNone/>
            </a:pPr>
            <a:endParaRPr lang="en-US" sz="1600" i="1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>
                <a:hlinkClick r:id="rId3"/>
              </a:rPr>
              <a:t>https://www.workforcegps.org/events/2019/05/30/13/54/What-Evaluation-Details-Do-I-Need-for-a-Plan-and-How-Long-Will-It-Take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will review:</a:t>
            </a:r>
          </a:p>
          <a:p>
            <a:r>
              <a:rPr lang="en-US" dirty="0"/>
              <a:t>Types of potential evaluators</a:t>
            </a:r>
          </a:p>
          <a:p>
            <a:r>
              <a:rPr lang="en-US" dirty="0"/>
              <a:t>Appropriate evaluator qualifications and experience;</a:t>
            </a:r>
          </a:p>
          <a:p>
            <a:r>
              <a:rPr lang="en-US" dirty="0"/>
              <a:t>Request for Proposals (RFP) process; </a:t>
            </a:r>
          </a:p>
          <a:p>
            <a:r>
              <a:rPr lang="en-US" dirty="0"/>
              <a:t>Bid assessment and evaluator selection; and</a:t>
            </a:r>
          </a:p>
          <a:p>
            <a:r>
              <a:rPr lang="en-US" dirty="0"/>
              <a:t>University Partnerships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accent1"/>
                </a:solidFill>
              </a:rPr>
              <a:t>Note: This session covers </a:t>
            </a:r>
            <a:r>
              <a:rPr lang="en-US" sz="2400" i="1" u="sng" dirty="0">
                <a:solidFill>
                  <a:schemeClr val="accent1"/>
                </a:solidFill>
              </a:rPr>
              <a:t>basic</a:t>
            </a:r>
            <a:r>
              <a:rPr lang="en-US" sz="2400" i="1" dirty="0">
                <a:solidFill>
                  <a:schemeClr val="accent1"/>
                </a:solidFill>
              </a:rPr>
              <a:t> evaluation selection and procurement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37" y="1275801"/>
            <a:ext cx="3670277" cy="1554486"/>
          </a:xfrm>
        </p:spPr>
        <p:txBody>
          <a:bodyPr>
            <a:normAutofit/>
          </a:bodyPr>
          <a:lstStyle/>
          <a:p>
            <a:r>
              <a:rPr lang="en-US" sz="2000" dirty="0"/>
              <a:t>Siobhan Mills De La Rosa</a:t>
            </a:r>
          </a:p>
          <a:p>
            <a:pPr lvl="1"/>
            <a:r>
              <a:rPr lang="en-US" sz="1800" dirty="0"/>
              <a:t>Associate</a:t>
            </a:r>
          </a:p>
          <a:p>
            <a:pPr lvl="2"/>
            <a:r>
              <a:rPr lang="en-US" sz="1600" dirty="0"/>
              <a:t>Abt Associates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15538" y="2990556"/>
            <a:ext cx="3465719" cy="1818203"/>
          </a:xfrm>
        </p:spPr>
        <p:txBody>
          <a:bodyPr>
            <a:normAutofit/>
          </a:bodyPr>
          <a:lstStyle/>
          <a:p>
            <a:r>
              <a:rPr lang="en-US" sz="2000" dirty="0"/>
              <a:t>Hannah Engle</a:t>
            </a:r>
          </a:p>
          <a:p>
            <a:pPr lvl="1"/>
            <a:r>
              <a:rPr lang="en-US" sz="1800" dirty="0"/>
              <a:t>Senior Analyst</a:t>
            </a:r>
          </a:p>
          <a:p>
            <a:pPr lvl="2"/>
            <a:r>
              <a:rPr lang="en-US" sz="1600" dirty="0"/>
              <a:t>Abt Associates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 b="12880"/>
          <a:stretch>
            <a:fillRect/>
          </a:stretch>
        </p:blipFill>
        <p:spPr>
          <a:xfrm>
            <a:off x="2369956" y="3176515"/>
            <a:ext cx="1297734" cy="1446284"/>
          </a:xfrm>
        </p:spPr>
      </p:pic>
      <p:pic>
        <p:nvPicPr>
          <p:cNvPr id="7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3666489" y="1454004"/>
            <a:ext cx="1260342" cy="1456418"/>
          </a:xfrm>
        </p:spPr>
      </p:pic>
      <p:pic>
        <p:nvPicPr>
          <p:cNvPr id="9" name="Picture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3" y="4902809"/>
            <a:ext cx="1306640" cy="1453541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3018823" y="4720709"/>
            <a:ext cx="3985092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Lesley Hirsh</a:t>
            </a:r>
          </a:p>
          <a:p>
            <a:pPr lvl="1"/>
            <a:r>
              <a:rPr lang="en-US" sz="1800" dirty="0"/>
              <a:t>Assistant Commissioner, Research &amp; Information </a:t>
            </a:r>
          </a:p>
          <a:p>
            <a:pPr lvl="2"/>
            <a:r>
              <a:rPr lang="en-US" sz="1600" dirty="0"/>
              <a:t>New Jersey Department of Labor &amp; Workforce Development </a:t>
            </a:r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 your RESEA staff ever worked with an independent evaluator?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 – we do this all the time!</a:t>
            </a:r>
          </a:p>
          <a:p>
            <a:r>
              <a:rPr lang="en-US" dirty="0"/>
              <a:t>Yes – but only occasionally.</a:t>
            </a:r>
          </a:p>
          <a:p>
            <a:r>
              <a:rPr lang="en-US" dirty="0"/>
              <a:t>No.</a:t>
            </a:r>
          </a:p>
          <a:p>
            <a:r>
              <a:rPr lang="en-US" dirty="0"/>
              <a:t>I’m not sure.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8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2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your agency work with an outside organization or university partner to evaluate its programs?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Yes!</a:t>
            </a:r>
          </a:p>
          <a:p>
            <a:r>
              <a:rPr lang="en-US" dirty="0"/>
              <a:t>No.</a:t>
            </a:r>
          </a:p>
          <a:p>
            <a:r>
              <a:rPr lang="en-US" dirty="0"/>
              <a:t>I’m not sure – how can I find 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9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99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Procuring and Selecting an Independent Evaluator &amp;quot;&quot;/&gt;&lt;property id=&quot;20307&quot; value=&quot;287&quot;/&gt;&lt;/object&gt;&lt;object type=&quot;3&quot; unique_id=&quot;10007&quot;&gt;&lt;property id=&quot;20148&quot; value=&quot;5&quot;/&gt;&lt;property id=&quot;20300&quot; value=&quot;Slide 7&quot;/&gt;&lt;property id=&quot;20307&quot; value=&quot;274&quot;/&gt;&lt;/object&gt;&lt;object type=&quot;3&quot; unique_id=&quot;10008&quot;&gt;&lt;property id=&quot;20148&quot; value=&quot;5&quot;/&gt;&lt;property id=&quot;20300&quot; value=&quot;Slide 6&quot;/&gt;&lt;property id=&quot;20307&quot; value=&quot;286&quot;/&gt;&lt;/object&gt;&lt;object type=&quot;3&quot; unique_id=&quot;10009&quot;&gt;&lt;property id=&quot;20148&quot; value=&quot;5&quot;/&gt;&lt;property id=&quot;20300&quot; value=&quot;Slide 1&quot;/&gt;&lt;property id=&quot;20307&quot; value=&quot;272&quot;/&gt;&lt;/object&gt;&lt;object type=&quot;3&quot; unique_id=&quot;10022&quot;&gt;&lt;property id=&quot;20148&quot; value=&quot;5&quot;/&gt;&lt;property id=&quot;20300&quot; value=&quot;Slide 43&quot;/&gt;&lt;property id=&quot;20307&quot; value=&quot;281&quot;/&gt;&lt;/object&gt;&lt;object type=&quot;3&quot; unique_id=&quot;10024&quot;&gt;&lt;property id=&quot;20148&quot; value=&quot;5&quot;/&gt;&lt;property id=&quot;20300&quot; value=&quot;Slide 45&quot;/&gt;&lt;property id=&quot;20307&quot; value=&quot;282&quot;/&gt;&lt;/object&gt;&lt;object type=&quot;3&quot; unique_id=&quot;10049&quot;&gt;&lt;property id=&quot;20148&quot; value=&quot;5&quot;/&gt;&lt;property id=&quot;20300&quot; value=&quot;Slide 3&quot;/&gt;&lt;property id=&quot;20307&quot; value=&quot;289&quot;/&gt;&lt;/object&gt;&lt;object type=&quot;3&quot; unique_id=&quot;10050&quot;&gt;&lt;property id=&quot;20148&quot; value=&quot;5&quot;/&gt;&lt;property id=&quot;20300&quot; value=&quot;Slide 4 - &amp;quot;Cycles of learning and doing…&amp;quot;&quot;/&gt;&lt;property id=&quot;20307&quot; value=&quot;391&quot;/&gt;&lt;/object&gt;&lt;object type=&quot;3&quot; unique_id=&quot;10051&quot;&gt;&lt;property id=&quot;20148&quot; value=&quot;5&quot;/&gt;&lt;property id=&quot;20300&quot; value=&quot;Slide 5 - &amp;quot;In Our Last Webinar, We…&amp;quot;&quot;/&gt;&lt;property id=&quot;20307&quot; value=&quot;308&quot;/&gt;&lt;/object&gt;&lt;object type=&quot;3&quot; unique_id=&quot;10052&quot;&gt;&lt;property id=&quot;20148&quot; value=&quot;5&quot;/&gt;&lt;property id=&quot;20300&quot; value=&quot;Slide 8 - &amp;quot;Has your RESEA staff ever worked with an independent evaluator?&amp;quot;&quot;/&gt;&lt;property id=&quot;20307&quot; value=&quot;354&quot;/&gt;&lt;/object&gt;&lt;object type=&quot;3&quot; unique_id=&quot;10053&quot;&gt;&lt;property id=&quot;20148&quot; value=&quot;5&quot;/&gt;&lt;property id=&quot;20300&quot; value=&quot;Slide 9 - &amp;quot;Does your agency work with an outside organization or university partner to evaluate its programs?&amp;quot;&quot;/&gt;&lt;property id=&quot;20307&quot; value=&quot;355&quot;/&gt;&lt;/object&gt;&lt;object type=&quot;3&quot; unique_id=&quot;10054&quot;&gt;&lt;property id=&quot;20148&quot; value=&quot;5&quot;/&gt;&lt;property id=&quot;20300&quot; value=&quot;Slide 10 - &amp;quot;Where can I find expert evaluators?&amp;quot;&quot;/&gt;&lt;property id=&quot;20307&quot; value=&quot;290&quot;/&gt;&lt;/object&gt;&lt;object type=&quot;3&quot; unique_id=&quot;10055&quot;&gt;&lt;property id=&quot;20148&quot; value=&quot;5&quot;/&gt;&lt;property id=&quot;20300&quot; value=&quot;Slide 11 - &amp;quot;What can my internal RESEA team do?&amp;quot;&quot;/&gt;&lt;property id=&quot;20307&quot; value=&quot;365&quot;/&gt;&lt;/object&gt;&lt;object type=&quot;3&quot; unique_id=&quot;10056&quot;&gt;&lt;property id=&quot;20148&quot; value=&quot;5&quot;/&gt;&lt;property id=&quot;20300&quot; value=&quot;Slide 12 - &amp;quot;What are the benefits to working with an experienced independent evaluator?&amp;quot;&quot;/&gt;&lt;property id=&quot;20307&quot; value=&quot;330&quot;/&gt;&lt;/object&gt;&lt;object type=&quot;3&quot; unique_id=&quot;10057&quot;&gt;&lt;property id=&quot;20148&quot; value=&quot;5&quot;/&gt;&lt;property id=&quot;20300&quot; value=&quot;Slide 13 - &amp;quot;Tips for Overseeing Evaluation Efforts&amp;quot;&quot;/&gt;&lt;property id=&quot;20307&quot; value=&quot;375&quot;/&gt;&lt;/object&gt;&lt;object type=&quot;3&quot; unique_id=&quot;10058&quot;&gt;&lt;property id=&quot;20148&quot; value=&quot;5&quot;/&gt;&lt;property id=&quot;20300&quot; value=&quot;Slide 14 - &amp;quot;Considerations in Selecting an Evaluator&amp;quot;&quot;/&gt;&lt;property id=&quot;20307&quot; value=&quot;360&quot;/&gt;&lt;/object&gt;&lt;object type=&quot;3&quot; unique_id=&quot;10059&quot;&gt;&lt;property id=&quot;20148&quot; value=&quot;5&quot;/&gt;&lt;property id=&quot;20300&quot; value=&quot;Slide 15 - &amp;quot;What qualifications should we look for? &amp;quot;&quot;/&gt;&lt;property id=&quot;20307&quot; value=&quot;344&quot;/&gt;&lt;/object&gt;&lt;object type=&quot;3&quot; unique_id=&quot;10060&quot;&gt;&lt;property id=&quot;20148&quot; value=&quot;5&quot;/&gt;&lt;property id=&quot;20300&quot; value=&quot;Slide 16 - &amp;quot;Additional qualifications for Impact Studies&amp;quot;&quot;/&gt;&lt;property id=&quot;20307&quot; value=&quot;386&quot;/&gt;&lt;/object&gt;&lt;object type=&quot;3&quot; unique_id=&quot;10061&quot;&gt;&lt;property id=&quot;20148&quot; value=&quot;5&quot;/&gt;&lt;property id=&quot;20300&quot; value=&quot;Slide 17 - &amp;quot;Considerations of Evaluation Budget &amp;quot;&quot;/&gt;&lt;property id=&quot;20307&quot; value=&quot;342&quot;/&gt;&lt;/object&gt;&lt;object type=&quot;3&quot; unique_id=&quot;10062&quot;&gt;&lt;property id=&quot;20148&quot; value=&quot;5&quot;/&gt;&lt;property id=&quot;20300&quot; value=&quot;Slide 18 - &amp;quot;RESEA Funds for Evaluation&amp;amp;#x09;&amp;quot;&quot;/&gt;&lt;property id=&quot;20307&quot; value=&quot;378&quot;/&gt;&lt;/object&gt;&lt;object type=&quot;3&quot; unique_id=&quot;10063&quot;&gt;&lt;property id=&quot;20148&quot; value=&quot;5&quot;/&gt;&lt;property id=&quot;20300&quot; value=&quot;Slide 19 - &amp;quot;Evaluator Procurement&amp;quot;&quot;/&gt;&lt;property id=&quot;20307&quot; value=&quot;379&quot;/&gt;&lt;/object&gt;&lt;object type=&quot;3&quot; unique_id=&quot;10064&quot;&gt;&lt;property id=&quot;20148&quot; value=&quot;5&quot;/&gt;&lt;property id=&quot;20300&quot; value=&quot;Slide 20 - &amp;quot;Competitive Evaluator Procurement&amp;quot;&quot;/&gt;&lt;property id=&quot;20307&quot; value=&quot;301&quot;/&gt;&lt;/object&gt;&lt;object type=&quot;3&quot; unique_id=&quot;10065&quot;&gt;&lt;property id=&quot;20148&quot; value=&quot;5&quot;/&gt;&lt;property id=&quot;20300&quot; value=&quot;Slide 21 - &amp;quot;Non-Competitive Evaluator Procurement&amp;quot;&quot;/&gt;&lt;property id=&quot;20307&quot; value=&quot;380&quot;/&gt;&lt;/object&gt;&lt;object type=&quot;3&quot; unique_id=&quot;10066&quot;&gt;&lt;property id=&quot;20148&quot; value=&quot;5&quot;/&gt;&lt;property id=&quot;20300&quot; value=&quot;Slide 22 - &amp;quot; Writing a  Request for Proposals&amp;quot;&quot;/&gt;&lt;property id=&quot;20307&quot; value=&quot;297&quot;/&gt;&lt;/object&gt;&lt;object type=&quot;3&quot; unique_id=&quot;10067&quot;&gt;&lt;property id=&quot;20148&quot; value=&quot;5&quot;/&gt;&lt;property id=&quot;20300&quot; value=&quot;Slide 23 - &amp;quot;What are Requests for Proposals (RFP)?&amp;quot;&quot;/&gt;&lt;property id=&quot;20307&quot; value=&quot;356&quot;/&gt;&lt;/object&gt;&lt;object type=&quot;3&quot; unique_id=&quot;10068&quot;&gt;&lt;property id=&quot;20148&quot; value=&quot;5&quot;/&gt;&lt;property id=&quot;20300&quot; value=&quot;Slide 24 - &amp;quot;The Scope of Work (SOW) Should Describe…&amp;quot;&quot;/&gt;&lt;property id=&quot;20307&quot; value=&quot;300&quot;/&gt;&lt;/object&gt;&lt;object type=&quot;3&quot; unique_id=&quot;10069&quot;&gt;&lt;property id=&quot;20148&quot; value=&quot;5&quot;/&gt;&lt;property id=&quot;20300&quot; value=&quot;Slide 25 - &amp;quot;Include your Evaluation Timeline and Budget&amp;quot;&quot;/&gt;&lt;property id=&quot;20307&quot; value=&quot;382&quot;/&gt;&lt;/object&gt;&lt;object type=&quot;3&quot; unique_id=&quot;10070&quot;&gt;&lt;property id=&quot;20148&quot; value=&quot;5&quot;/&gt;&lt;property id=&quot;20300&quot; value=&quot;Slide 26 - &amp;quot;Evaluations Take Time&amp;quot;&quot;/&gt;&lt;property id=&quot;20307&quot; value=&quot;374&quot;/&gt;&lt;/object&gt;&lt;object type=&quot;3&quot; unique_id=&quot;10071&quot;&gt;&lt;property id=&quot;20148&quot; value=&quot;5&quot;/&gt;&lt;property id=&quot;20300&quot; value=&quot;Slide 27 - &amp;quot;Sample Impact Study Level of Effort&amp;quot;&quot;/&gt;&lt;property id=&quot;20307&quot; value=&quot;383&quot;/&gt;&lt;/object&gt;&lt;object type=&quot;3&quot; unique_id=&quot;10072&quot;&gt;&lt;property id=&quot;20148&quot; value=&quot;5&quot;/&gt;&lt;property id=&quot;20300&quot; value=&quot;Slide 28 - &amp;quot; How can my evaluator demonstrate their qualifications?&amp;quot;&quot;/&gt;&lt;property id=&quot;20307&quot; value=&quot;384&quot;/&gt;&lt;/object&gt;&lt;object type=&quot;3&quot; unique_id=&quot;10073&quot;&gt;&lt;property id=&quot;20148&quot; value=&quot;5&quot;/&gt;&lt;property id=&quot;20300&quot; value=&quot;Slide 29 - &amp;quot;Advertising Your RFP &amp;quot;&quot;/&gt;&lt;property id=&quot;20307&quot; value=&quot;350&quot;/&gt;&lt;/object&gt;&lt;object type=&quot;3&quot; unique_id=&quot;10074&quot;&gt;&lt;property id=&quot;20148&quot; value=&quot;5&quot;/&gt;&lt;property id=&quot;20300&quot; value=&quot;Slide 30 - &amp;quot;Getting the Word Out&amp;quot;&quot;/&gt;&lt;property id=&quot;20307&quot; value=&quot;349&quot;/&gt;&lt;/object&gt;&lt;object type=&quot;3&quot; unique_id=&quot;10075&quot;&gt;&lt;property id=&quot;20148&quot; value=&quot;5&quot;/&gt;&lt;property id=&quot;20300&quot; value=&quot;Slide 31 - &amp;quot;Assessing Bidder Responses  &amp;quot;&quot;/&gt;&lt;property id=&quot;20307&quot; value=&quot;351&quot;/&gt;&lt;/object&gt;&lt;object type=&quot;3&quot; unique_id=&quot;10076&quot;&gt;&lt;property id=&quot;20148&quot; value=&quot;5&quot;/&gt;&lt;property id=&quot;20300&quot; value=&quot;Slide 32 - &amp;quot;Assessing Bidder Applications&amp;quot;&quot;/&gt;&lt;property id=&quot;20307&quot; value=&quot;348&quot;/&gt;&lt;/object&gt;&lt;object type=&quot;3&quot; unique_id=&quot;10077&quot;&gt;&lt;property id=&quot;20148&quot; value=&quot;5&quot;/&gt;&lt;property id=&quot;20300&quot; value=&quot;Slide 33 - &amp;quot;If it sounds too good to be true…&amp;quot;&quot;/&gt;&lt;property id=&quot;20307&quot; value=&quot;385&quot;/&gt;&lt;/object&gt;&lt;object type=&quot;3&quot; unique_id=&quot;10078&quot;&gt;&lt;property id=&quot;20148&quot; value=&quot;5&quot;/&gt;&lt;property id=&quot;20300&quot; value=&quot;Slide 34 - &amp;quot;Selecting Your Evaluator&amp;quot;&quot;/&gt;&lt;property id=&quot;20307&quot; value=&quot;352&quot;/&gt;&lt;/object&gt;&lt;object type=&quot;3&quot; unique_id=&quot;10079&quot;&gt;&lt;property id=&quot;20148&quot; value=&quot;5&quot;/&gt;&lt;property id=&quot;20300&quot; value=&quot;Slide 35 - &amp;quot;University Partners&amp;quot;&quot;/&gt;&lt;property id=&quot;20307&quot; value=&quot;396&quot;/&gt;&lt;/object&gt;&lt;object type=&quot;3&quot; unique_id=&quot;10080&quot;&gt;&lt;property id=&quot;20148&quot; value=&quot;5&quot;/&gt;&lt;property id=&quot;20300&quot; value=&quot;Slide 36 - &amp;quot;What are university partnerships?&amp;amp;#x09;&amp;quot;&quot;/&gt;&lt;property id=&quot;20307&quot; value=&quot;397&quot;/&gt;&lt;/object&gt;&lt;object type=&quot;3&quot; unique_id=&quot;10081&quot;&gt;&lt;property id=&quot;20148&quot; value=&quot;5&quot;/&gt;&lt;property id=&quot;20300&quot; value=&quot;Slide 37 - &amp;quot;Case Study: NJ and Heldrich Center for Workforce Development at Rutgers University&amp;quot;&quot;/&gt;&lt;property id=&quot;20307&quot; value=&quot;398&quot;/&gt;&lt;/object&gt;&lt;object type=&quot;3&quot; unique_id=&quot;10082&quot;&gt;&lt;property id=&quot;20148&quot; value=&quot;5&quot;/&gt;&lt;property id=&quot;20300&quot; value=&quot;Slide 38 - &amp;quot;Evaluation Partnership Origin&amp;quot;&quot;/&gt;&lt;property id=&quot;20307&quot; value=&quot;399&quot;/&gt;&lt;/object&gt;&lt;object type=&quot;3&quot; unique_id=&quot;10083&quot;&gt;&lt;property id=&quot;20148&quot; value=&quot;5&quot;/&gt;&lt;property id=&quot;20300&quot; value=&quot;Slide 39 - &amp;quot;Evaluation Partnership Evolution &amp;quot;&quot;/&gt;&lt;property id=&quot;20307&quot; value=&quot;400&quot;/&gt;&lt;/object&gt;&lt;object type=&quot;3&quot; unique_id=&quot;10084&quot;&gt;&lt;property id=&quot;20148&quot; value=&quot;5&quot;/&gt;&lt;property id=&quot;20300&quot; value=&quot;Slide 40 - &amp;quot;2018 to Present&amp;quot;&quot;/&gt;&lt;property id=&quot;20307&quot; value=&quot;401&quot;/&gt;&lt;/object&gt;&lt;object type=&quot;3&quot; unique_id=&quot;10085&quot;&gt;&lt;property id=&quot;20148&quot; value=&quot;5&quot;/&gt;&lt;property id=&quot;20300&quot; value=&quot;Slide 41 - &amp;quot;Closing Remarks&amp;quot;&quot;/&gt;&lt;property id=&quot;20307&quot; value=&quot;395&quot;/&gt;&lt;/object&gt;&lt;object type=&quot;3&quot; unique_id=&quot;10086&quot;&gt;&lt;property id=&quot;20148&quot; value=&quot;5&quot;/&gt;&lt;property id=&quot;20300&quot; value=&quot;Slide 42&quot;/&gt;&lt;property id=&quot;20307&quot; value=&quot;402&quot;/&gt;&lt;/object&gt;&lt;object type=&quot;3&quot; unique_id=&quot;10087&quot;&gt;&lt;property id=&quot;20148&quot; value=&quot;5&quot;/&gt;&lt;property id=&quot;20300&quot; value=&quot;Slide 44&quot;/&gt;&lt;property id=&quot;20307&quot; value=&quot;341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20058</TotalTime>
  <Words>1733</Words>
  <Application>Microsoft Office PowerPoint</Application>
  <PresentationFormat>On-screen Show (4:3)</PresentationFormat>
  <Paragraphs>368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</vt:lpstr>
      <vt:lpstr>Calibri</vt:lpstr>
      <vt:lpstr>Impact</vt:lpstr>
      <vt:lpstr>Microsoft Sans Serif</vt:lpstr>
      <vt:lpstr>Times New Roman</vt:lpstr>
      <vt:lpstr>Verdana</vt:lpstr>
      <vt:lpstr>Webdings</vt:lpstr>
      <vt:lpstr>Wingdings</vt:lpstr>
      <vt:lpstr>Wingdings 2</vt:lpstr>
      <vt:lpstr>Wingdings 3</vt:lpstr>
      <vt:lpstr>Standard Slides</vt:lpstr>
      <vt:lpstr>Interactive Slides</vt:lpstr>
      <vt:lpstr>1_Interactive Slides</vt:lpstr>
      <vt:lpstr>1_Standard Slides</vt:lpstr>
      <vt:lpstr>2_Standard Slides</vt:lpstr>
      <vt:lpstr>PowerPoint Presentation</vt:lpstr>
      <vt:lpstr>Procuring and Selecting an Independent Evaluator </vt:lpstr>
      <vt:lpstr>PowerPoint Presentation</vt:lpstr>
      <vt:lpstr>Cycles of learning and doing…</vt:lpstr>
      <vt:lpstr>In Our Last Webinar, We…</vt:lpstr>
      <vt:lpstr>PowerPoint Presentation</vt:lpstr>
      <vt:lpstr>PowerPoint Presentation</vt:lpstr>
      <vt:lpstr>Has your RESEA staff ever worked with an independent evaluator?</vt:lpstr>
      <vt:lpstr>Does your agency work with an outside organization or university partner to evaluate its programs?</vt:lpstr>
      <vt:lpstr>Where can I find expert evaluators?</vt:lpstr>
      <vt:lpstr>What can my internal RESEA team do?</vt:lpstr>
      <vt:lpstr>What are the benefits to working with an experienced independent evaluator?</vt:lpstr>
      <vt:lpstr>Tips for Overseeing Evaluation Efforts</vt:lpstr>
      <vt:lpstr>Considerations in Selecting an Evaluator</vt:lpstr>
      <vt:lpstr>What qualifications should we look for? </vt:lpstr>
      <vt:lpstr>Additional qualifications for Impact Studies</vt:lpstr>
      <vt:lpstr>Considerations of Evaluation Budget </vt:lpstr>
      <vt:lpstr>RESEA Funds for Evaluation </vt:lpstr>
      <vt:lpstr>Evaluator Procurement</vt:lpstr>
      <vt:lpstr>Competitive Evaluator Procurement</vt:lpstr>
      <vt:lpstr>Non-Competitive Evaluator Procurement</vt:lpstr>
      <vt:lpstr> Writing a  Request for Proposals</vt:lpstr>
      <vt:lpstr>What are Requests for Proposals (RFP)?</vt:lpstr>
      <vt:lpstr>The Scope of Work (SOW) Should Describe…</vt:lpstr>
      <vt:lpstr>Include your Evaluation Timeline and Budget</vt:lpstr>
      <vt:lpstr>Evaluations Take Time</vt:lpstr>
      <vt:lpstr>Sample Impact Study Level of Effort</vt:lpstr>
      <vt:lpstr> How can my evaluator demonstrate their qualifications?</vt:lpstr>
      <vt:lpstr>Advertising Your RFP </vt:lpstr>
      <vt:lpstr>Getting the Word Out</vt:lpstr>
      <vt:lpstr>Assessing Bidder Responses  </vt:lpstr>
      <vt:lpstr>Assessing Bidder Applications</vt:lpstr>
      <vt:lpstr>If it sounds too good to be true…</vt:lpstr>
      <vt:lpstr>Selecting Your Evaluator</vt:lpstr>
      <vt:lpstr>University Partners</vt:lpstr>
      <vt:lpstr>What are university partnerships? </vt:lpstr>
      <vt:lpstr>Case Study: NJ and Heldrich Center for Workforce Development at Rutgers University</vt:lpstr>
      <vt:lpstr>Evaluation Partnership Origin</vt:lpstr>
      <vt:lpstr>Evaluation Partnership Evolution </vt:lpstr>
      <vt:lpstr>2018 to Present</vt:lpstr>
      <vt:lpstr>Closing Remarks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652</cp:revision>
  <cp:lastPrinted>2019-05-21T10:58:01Z</cp:lastPrinted>
  <dcterms:created xsi:type="dcterms:W3CDTF">2017-06-21T17:13:53Z</dcterms:created>
  <dcterms:modified xsi:type="dcterms:W3CDTF">2019-07-16T13:09:52Z</dcterms:modified>
</cp:coreProperties>
</file>