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6" d="100"/>
          <a:sy n="86" d="100"/>
        </p:scale>
        <p:origin x="1243"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7/23/2019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7/23/2019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5/30/14/24/Procuring-and-Selecting-an-Independent-Evaluator"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48447969" TargetMode="External"/><Relationship Id="rId4" Type="http://schemas.openxmlformats.org/officeDocument/2006/relationships/hyperlink" Target="https://www.workforcegps.org/MemberDirectory/MemberDetails?uid=1675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300" dirty="0"/>
              <a:t>Event Title: </a:t>
            </a:r>
            <a:r>
              <a:rPr lang="en-US" sz="1300" dirty="0">
                <a:hlinkClick r:id="rId3"/>
              </a:rPr>
              <a:t>Procuring and Selecting an Independent Evaluator</a:t>
            </a:r>
            <a:br>
              <a:rPr lang="en-US" sz="1600" dirty="0"/>
            </a:br>
            <a:r>
              <a:rPr lang="en-US" sz="1100" dirty="0"/>
              <a:t>Date: 7/16/2019</a:t>
            </a:r>
            <a:br>
              <a:rPr lang="en-US" sz="1600" dirty="0"/>
            </a:br>
            <a:r>
              <a:rPr lang="en-US" sz="1100" dirty="0"/>
              <a:t>Moderator(s): </a:t>
            </a:r>
            <a:r>
              <a:rPr lang="en-US" sz="1100" dirty="0">
                <a:hlinkClick r:id="rId4"/>
              </a:rPr>
              <a:t>Gloria Salas-Kos</a:t>
            </a:r>
            <a:br>
              <a:rPr lang="en-US" sz="1100" dirty="0"/>
            </a:br>
            <a:r>
              <a:rPr lang="en-US" sz="1100" dirty="0"/>
              <a:t>Speaker(s): </a:t>
            </a:r>
            <a:r>
              <a:rPr lang="en-US" sz="1100" i="1" dirty="0">
                <a:solidFill>
                  <a:srgbClr val="7030A0"/>
                </a:solidFill>
              </a:rPr>
              <a:t>Siobhan Mills de la Rosa, Hannah Engle, </a:t>
            </a:r>
            <a:r>
              <a:rPr lang="en-US" sz="1100" i="1" dirty="0">
                <a:solidFill>
                  <a:srgbClr val="FF0000"/>
                </a:solidFill>
              </a:rPr>
              <a:t>Lesley Hirsh </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lnSpcReduction="10000"/>
          </a:bodyPr>
          <a:lstStyle/>
          <a:p>
            <a:pPr marL="0" indent="0">
              <a:buNone/>
            </a:pPr>
            <a:r>
              <a:rPr lang="en-US" sz="1200" dirty="0">
                <a:solidFill>
                  <a:schemeClr val="tx1"/>
                </a:solidFill>
              </a:rPr>
              <a:t>As a part of Reemployment Services and Eligibility Assessment (RESEA) Evaluation Technical Assistance (</a:t>
            </a:r>
            <a:r>
              <a:rPr lang="en-US" sz="1200" dirty="0" err="1">
                <a:solidFill>
                  <a:schemeClr val="tx1"/>
                </a:solidFill>
              </a:rPr>
              <a:t>EvalTA</a:t>
            </a:r>
            <a:r>
              <a:rPr lang="en-US" sz="1200" dirty="0">
                <a:solidFill>
                  <a:schemeClr val="tx1"/>
                </a:solidFill>
              </a:rPr>
              <a:t>) effort, this webinar described how states can select and procure an experienced evaluator for their RESEA evaluations. Presenters described the benefits of working with an experienced evaluator, considerations for evaluation budget and funds, and completive and non-competitive procurement processes. Lesley Hirsch, Assistant Commissioner for Research and Information at the New Jersey Department of Labor and Workforce Development, provided insights on its evaluation partnership with the John J. </a:t>
            </a:r>
            <a:r>
              <a:rPr lang="en-US" sz="1200" dirty="0" err="1">
                <a:solidFill>
                  <a:schemeClr val="tx1"/>
                </a:solidFill>
              </a:rPr>
              <a:t>Heldrich</a:t>
            </a:r>
            <a:r>
              <a:rPr lang="en-US" sz="1200" dirty="0">
                <a:solidFill>
                  <a:schemeClr val="tx1"/>
                </a:solidFill>
              </a:rPr>
              <a:t> Center for Workforce Development at Rutgers University.  </a:t>
            </a:r>
          </a:p>
          <a:p>
            <a:pPr marL="0" indent="0">
              <a:buNone/>
            </a:pPr>
            <a:r>
              <a:rPr lang="en-US" sz="1200" dirty="0">
                <a:solidFill>
                  <a:schemeClr val="tx1"/>
                </a:solidFill>
              </a:rPr>
              <a:t>Webinar Goals and Objectives:</a:t>
            </a:r>
          </a:p>
          <a:p>
            <a:r>
              <a:rPr lang="en-US" sz="1200" dirty="0">
                <a:solidFill>
                  <a:schemeClr val="tx1"/>
                </a:solidFill>
              </a:rPr>
              <a:t>Described types of potential evaluators;</a:t>
            </a:r>
          </a:p>
          <a:p>
            <a:r>
              <a:rPr lang="en-US" sz="1200" dirty="0">
                <a:solidFill>
                  <a:schemeClr val="tx1"/>
                </a:solidFill>
              </a:rPr>
              <a:t>Provided information on appropriate evaluator qualifications and experience; </a:t>
            </a:r>
          </a:p>
          <a:p>
            <a:r>
              <a:rPr lang="en-US" sz="1200" dirty="0">
                <a:solidFill>
                  <a:schemeClr val="tx1"/>
                </a:solidFill>
              </a:rPr>
              <a:t>Reviewed the Request for Proposals (RFP) process; and</a:t>
            </a:r>
          </a:p>
          <a:p>
            <a:r>
              <a:rPr lang="en-US" sz="1200" dirty="0">
                <a:solidFill>
                  <a:schemeClr val="tx1"/>
                </a:solidFill>
              </a:rPr>
              <a:t>Outlined strategies for bid assessment and evaluator selection.</a:t>
            </a:r>
          </a:p>
          <a:p>
            <a:pPr marL="0" indent="0">
              <a:buNone/>
            </a:pPr>
            <a:r>
              <a:rPr lang="en-US" sz="1200" b="1" dirty="0">
                <a:solidFill>
                  <a:schemeClr val="accent1">
                    <a:lumMod val="50000"/>
                  </a:schemeClr>
                </a:solidFill>
              </a:rPr>
              <a:t>Recording Link</a:t>
            </a:r>
            <a:r>
              <a:rPr lang="en-US" sz="1200" dirty="0">
                <a:solidFill>
                  <a:schemeClr val="accent1">
                    <a:lumMod val="50000"/>
                  </a:schemeClr>
                </a:solidFill>
              </a:rPr>
              <a:t>: </a:t>
            </a:r>
            <a:r>
              <a:rPr lang="en-US" sz="1200" dirty="0">
                <a:solidFill>
                  <a:schemeClr val="accent1">
                    <a:lumMod val="50000"/>
                  </a:schemeClr>
                </a:solidFill>
                <a:hlinkClick r:id="rId5"/>
              </a:rPr>
              <a:t>Procuring and Selecting and Independent Evaluator</a:t>
            </a:r>
            <a:endParaRPr lang="en-US" sz="1200" dirty="0">
              <a:solidFill>
                <a:schemeClr val="accent1">
                  <a:lumMod val="50000"/>
                </a:schemeClr>
              </a:solidFill>
            </a:endParaRPr>
          </a:p>
          <a:p>
            <a:pPr marL="0" indent="0">
              <a:buNone/>
            </a:pPr>
            <a:endParaRPr lang="en-US" sz="1200" dirty="0">
              <a:solidFill>
                <a:schemeClr val="tx1"/>
              </a:solidFill>
            </a:endParaRPr>
          </a:p>
          <a:p>
            <a:endParaRPr lang="en-US" sz="12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556940212"/>
              </p:ext>
            </p:extLst>
          </p:nvPr>
        </p:nvGraphicFramePr>
        <p:xfrm>
          <a:off x="5606930" y="139952"/>
          <a:ext cx="3402846" cy="606552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0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900" b="0" dirty="0"/>
                        <a:t>Today’s </a:t>
                      </a:r>
                      <a:r>
                        <a:rPr lang="en-US" sz="900" b="0" baseline="0" dirty="0"/>
                        <a:t>Objectives</a:t>
                      </a:r>
                      <a:endParaRPr lang="en-US" sz="900" b="0" dirty="0"/>
                    </a:p>
                  </a:txBody>
                  <a:tcPr/>
                </a:tc>
                <a:tc>
                  <a:txBody>
                    <a:bodyPr/>
                    <a:lstStyle/>
                    <a:p>
                      <a:pPr algn="ctr"/>
                      <a:r>
                        <a:rPr lang="en-US" sz="900" dirty="0"/>
                        <a:t>4:53</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900" b="0" dirty="0"/>
                        <a:t>Participant</a:t>
                      </a:r>
                      <a:r>
                        <a:rPr lang="en-US" sz="900" b="0" baseline="0" dirty="0"/>
                        <a:t> Polls</a:t>
                      </a:r>
                      <a:endParaRPr lang="en-US" sz="900" b="0" dirty="0"/>
                    </a:p>
                  </a:txBody>
                  <a:tcPr/>
                </a:tc>
                <a:tc>
                  <a:txBody>
                    <a:bodyPr/>
                    <a:lstStyle/>
                    <a:p>
                      <a:pPr algn="ctr"/>
                      <a:r>
                        <a:rPr lang="en-US" sz="900" dirty="0"/>
                        <a:t>8:36</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900" b="0" dirty="0"/>
                        <a:t>Where can I find expert evaluators?</a:t>
                      </a:r>
                    </a:p>
                  </a:txBody>
                  <a:tcPr/>
                </a:tc>
                <a:tc>
                  <a:txBody>
                    <a:bodyPr/>
                    <a:lstStyle/>
                    <a:p>
                      <a:pPr algn="ctr"/>
                      <a:r>
                        <a:rPr lang="en-US" sz="900" dirty="0"/>
                        <a:t>11:19</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a:t>What can my internal RESEA team do? </a:t>
                      </a:r>
                    </a:p>
                  </a:txBody>
                  <a:tcPr/>
                </a:tc>
                <a:tc>
                  <a:txBody>
                    <a:bodyPr/>
                    <a:lstStyle/>
                    <a:p>
                      <a:pPr algn="ctr"/>
                      <a:r>
                        <a:rPr lang="en-US" sz="900" dirty="0"/>
                        <a:t>17:31</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900" b="0" dirty="0"/>
                        <a:t>Benefits to working with an experienced</a:t>
                      </a:r>
                      <a:r>
                        <a:rPr lang="en-US" sz="900" b="0" baseline="0" dirty="0"/>
                        <a:t> evaluator</a:t>
                      </a:r>
                      <a:endParaRPr lang="en-US" sz="900" b="0" dirty="0"/>
                    </a:p>
                  </a:txBody>
                  <a:tcPr/>
                </a:tc>
                <a:tc>
                  <a:txBody>
                    <a:bodyPr/>
                    <a:lstStyle/>
                    <a:p>
                      <a:pPr algn="ctr"/>
                      <a:r>
                        <a:rPr lang="en-US" sz="900" dirty="0"/>
                        <a:t>19:35</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0" dirty="0"/>
                        <a:t>Tips</a:t>
                      </a:r>
                      <a:r>
                        <a:rPr lang="en-US" sz="900" b="0" baseline="0" dirty="0"/>
                        <a:t> for Overseeing Evaluation Efforts</a:t>
                      </a:r>
                      <a:endParaRPr lang="en-US" sz="900" b="0" dirty="0"/>
                    </a:p>
                  </a:txBody>
                  <a:tcPr/>
                </a:tc>
                <a:tc>
                  <a:txBody>
                    <a:bodyPr/>
                    <a:lstStyle/>
                    <a:p>
                      <a:pPr algn="ctr"/>
                      <a:r>
                        <a:rPr lang="en-US" sz="900" dirty="0"/>
                        <a:t>21:24</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900" b="0" dirty="0"/>
                        <a:t>Considerations in Selecting</a:t>
                      </a:r>
                      <a:r>
                        <a:rPr lang="en-US" sz="900" b="0" baseline="0" dirty="0"/>
                        <a:t> an Evaluator</a:t>
                      </a:r>
                      <a:endParaRPr lang="en-US" sz="900" b="0" dirty="0"/>
                    </a:p>
                  </a:txBody>
                  <a:tcPr/>
                </a:tc>
                <a:tc>
                  <a:txBody>
                    <a:bodyPr/>
                    <a:lstStyle/>
                    <a:p>
                      <a:pPr algn="ctr"/>
                      <a:r>
                        <a:rPr lang="en-US" sz="900" dirty="0"/>
                        <a:t>22:38</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900" b="0" dirty="0"/>
                        <a:t>Qualifications</a:t>
                      </a:r>
                      <a:r>
                        <a:rPr lang="en-US" sz="900" b="0" baseline="0" dirty="0"/>
                        <a:t> to look for</a:t>
                      </a:r>
                      <a:endParaRPr lang="en-US" sz="900" b="0" dirty="0"/>
                    </a:p>
                  </a:txBody>
                  <a:tcPr/>
                </a:tc>
                <a:tc>
                  <a:txBody>
                    <a:bodyPr/>
                    <a:lstStyle/>
                    <a:p>
                      <a:pPr algn="ctr"/>
                      <a:r>
                        <a:rPr lang="en-US" sz="900" dirty="0"/>
                        <a:t>22:59</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a:t>Additional</a:t>
                      </a:r>
                      <a:r>
                        <a:rPr lang="en-US" sz="900" b="0" baseline="0" dirty="0"/>
                        <a:t> qualifications for Impact Studies</a:t>
                      </a:r>
                      <a:endParaRPr lang="en-US" sz="900" b="0" dirty="0"/>
                    </a:p>
                  </a:txBody>
                  <a:tcPr/>
                </a:tc>
                <a:tc>
                  <a:txBody>
                    <a:bodyPr/>
                    <a:lstStyle/>
                    <a:p>
                      <a:pPr algn="ctr"/>
                      <a:r>
                        <a:rPr lang="en-US" sz="900" dirty="0"/>
                        <a:t>26:16</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Considerations of Evaluation Budget</a:t>
                      </a:r>
                    </a:p>
                  </a:txBody>
                  <a:tcPr/>
                </a:tc>
                <a:tc>
                  <a:txBody>
                    <a:bodyPr/>
                    <a:lstStyle/>
                    <a:p>
                      <a:pPr algn="ctr"/>
                      <a:r>
                        <a:rPr lang="en-US" sz="900" dirty="0"/>
                        <a:t>28:07</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RESEA Funds for Evaluation</a:t>
                      </a:r>
                    </a:p>
                  </a:txBody>
                  <a:tcPr/>
                </a:tc>
                <a:tc>
                  <a:txBody>
                    <a:bodyPr/>
                    <a:lstStyle/>
                    <a:p>
                      <a:pPr algn="ctr"/>
                      <a:r>
                        <a:rPr lang="en-US" sz="900" dirty="0"/>
                        <a:t>30:40</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Evaluator Procurement (Competitive</a:t>
                      </a:r>
                      <a:r>
                        <a:rPr lang="en-US" sz="900" b="0" kern="1200" baseline="0" dirty="0">
                          <a:solidFill>
                            <a:schemeClr val="dk1"/>
                          </a:solidFill>
                          <a:latin typeface="+mn-lt"/>
                          <a:ea typeface="+mn-ea"/>
                          <a:cs typeface="+mn-cs"/>
                        </a:rPr>
                        <a:t> and Non-Competitive)</a:t>
                      </a:r>
                      <a:endParaRPr lang="en-US" sz="900" b="0" kern="1200" dirty="0">
                        <a:solidFill>
                          <a:schemeClr val="dk1"/>
                        </a:solidFill>
                        <a:latin typeface="+mn-lt"/>
                        <a:ea typeface="+mn-ea"/>
                        <a:cs typeface="+mn-cs"/>
                      </a:endParaRPr>
                    </a:p>
                  </a:txBody>
                  <a:tcPr/>
                </a:tc>
                <a:tc>
                  <a:txBody>
                    <a:bodyPr/>
                    <a:lstStyle/>
                    <a:p>
                      <a:pPr algn="ctr"/>
                      <a:r>
                        <a:rPr lang="en-US" sz="900" dirty="0"/>
                        <a:t>32:21</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Requests for Proposals</a:t>
                      </a:r>
                      <a:r>
                        <a:rPr lang="en-US" sz="900" b="0" kern="1200" baseline="0" dirty="0">
                          <a:solidFill>
                            <a:schemeClr val="dk1"/>
                          </a:solidFill>
                          <a:latin typeface="+mn-lt"/>
                          <a:ea typeface="+mn-ea"/>
                          <a:cs typeface="+mn-cs"/>
                        </a:rPr>
                        <a:t> (RFP)</a:t>
                      </a:r>
                      <a:endParaRPr lang="en-US" sz="900" b="0" kern="1200" dirty="0">
                        <a:solidFill>
                          <a:schemeClr val="dk1"/>
                        </a:solidFill>
                        <a:latin typeface="+mn-lt"/>
                        <a:ea typeface="+mn-ea"/>
                        <a:cs typeface="+mn-cs"/>
                      </a:endParaRPr>
                    </a:p>
                  </a:txBody>
                  <a:tcPr/>
                </a:tc>
                <a:tc>
                  <a:txBody>
                    <a:bodyPr/>
                    <a:lstStyle/>
                    <a:p>
                      <a:pPr algn="ctr"/>
                      <a:r>
                        <a:rPr lang="en-US" sz="900" dirty="0"/>
                        <a:t>34:34</a:t>
                      </a:r>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Scope</a:t>
                      </a:r>
                      <a:r>
                        <a:rPr lang="en-US" sz="900" b="0" kern="1200" baseline="0" dirty="0">
                          <a:solidFill>
                            <a:schemeClr val="dk1"/>
                          </a:solidFill>
                          <a:latin typeface="+mn-lt"/>
                          <a:ea typeface="+mn-ea"/>
                          <a:cs typeface="+mn-cs"/>
                        </a:rPr>
                        <a:t> of Work (SOW)</a:t>
                      </a:r>
                      <a:endParaRPr lang="en-US" sz="900" b="0" kern="1200" dirty="0">
                        <a:solidFill>
                          <a:schemeClr val="dk1"/>
                        </a:solidFill>
                        <a:latin typeface="+mn-lt"/>
                        <a:ea typeface="+mn-ea"/>
                        <a:cs typeface="+mn-cs"/>
                      </a:endParaRPr>
                    </a:p>
                  </a:txBody>
                  <a:tcPr/>
                </a:tc>
                <a:tc>
                  <a:txBody>
                    <a:bodyPr/>
                    <a:lstStyle/>
                    <a:p>
                      <a:pPr algn="ctr"/>
                      <a:r>
                        <a:rPr lang="en-US" sz="900" dirty="0"/>
                        <a:t>35:26</a:t>
                      </a:r>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Evaluations Take Time </a:t>
                      </a:r>
                    </a:p>
                  </a:txBody>
                  <a:tcPr/>
                </a:tc>
                <a:tc>
                  <a:txBody>
                    <a:bodyPr/>
                    <a:lstStyle/>
                    <a:p>
                      <a:pPr algn="ctr"/>
                      <a:r>
                        <a:rPr lang="en-US" sz="900" dirty="0"/>
                        <a:t>38:45</a:t>
                      </a:r>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Sample Impact Stud</a:t>
                      </a:r>
                      <a:r>
                        <a:rPr lang="en-US" sz="900" b="0" kern="1200" baseline="0" dirty="0">
                          <a:solidFill>
                            <a:schemeClr val="dk1"/>
                          </a:solidFill>
                          <a:latin typeface="+mn-lt"/>
                          <a:ea typeface="+mn-ea"/>
                          <a:cs typeface="+mn-cs"/>
                        </a:rPr>
                        <a:t>y Level of Effort</a:t>
                      </a:r>
                      <a:endParaRPr lang="en-US" sz="900" b="0" kern="1200" dirty="0">
                        <a:solidFill>
                          <a:schemeClr val="dk1"/>
                        </a:solidFill>
                        <a:latin typeface="+mn-lt"/>
                        <a:ea typeface="+mn-ea"/>
                        <a:cs typeface="+mn-cs"/>
                      </a:endParaRPr>
                    </a:p>
                  </a:txBody>
                  <a:tcPr/>
                </a:tc>
                <a:tc>
                  <a:txBody>
                    <a:bodyPr/>
                    <a:lstStyle/>
                    <a:p>
                      <a:pPr algn="ctr"/>
                      <a:r>
                        <a:rPr lang="en-US" sz="900" dirty="0"/>
                        <a:t>40:07</a:t>
                      </a:r>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How</a:t>
                      </a:r>
                      <a:r>
                        <a:rPr lang="en-US" sz="900" b="0" kern="1200" baseline="0" dirty="0">
                          <a:solidFill>
                            <a:schemeClr val="dk1"/>
                          </a:solidFill>
                          <a:latin typeface="+mn-lt"/>
                          <a:ea typeface="+mn-ea"/>
                          <a:cs typeface="+mn-cs"/>
                        </a:rPr>
                        <a:t> can my evaluator demonstrate their qualifications?</a:t>
                      </a:r>
                      <a:endParaRPr lang="en-US" sz="900" b="0" kern="1200" dirty="0">
                        <a:solidFill>
                          <a:schemeClr val="dk1"/>
                        </a:solidFill>
                        <a:latin typeface="+mn-lt"/>
                        <a:ea typeface="+mn-ea"/>
                        <a:cs typeface="+mn-cs"/>
                      </a:endParaRPr>
                    </a:p>
                  </a:txBody>
                  <a:tcPr/>
                </a:tc>
                <a:tc>
                  <a:txBody>
                    <a:bodyPr/>
                    <a:lstStyle/>
                    <a:p>
                      <a:pPr algn="ctr"/>
                      <a:r>
                        <a:rPr lang="en-US" sz="900" dirty="0"/>
                        <a:t>41:55</a:t>
                      </a:r>
                    </a:p>
                  </a:txBody>
                  <a:tcPr anchor="ctr"/>
                </a:tc>
                <a:extLst>
                  <a:ext uri="{0D108BD9-81ED-4DB2-BD59-A6C34878D82A}">
                    <a16:rowId xmlns:a16="http://schemas.microsoft.com/office/drawing/2014/main" val="3294467535"/>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Advertising</a:t>
                      </a:r>
                      <a:r>
                        <a:rPr lang="en-US" sz="900" b="0" kern="1200" baseline="0" dirty="0">
                          <a:solidFill>
                            <a:schemeClr val="dk1"/>
                          </a:solidFill>
                          <a:latin typeface="+mn-lt"/>
                          <a:ea typeface="+mn-ea"/>
                          <a:cs typeface="+mn-cs"/>
                        </a:rPr>
                        <a:t> your RFP</a:t>
                      </a:r>
                      <a:endParaRPr lang="en-US" sz="900" b="0" kern="1200" dirty="0">
                        <a:solidFill>
                          <a:schemeClr val="dk1"/>
                        </a:solidFill>
                        <a:latin typeface="+mn-lt"/>
                        <a:ea typeface="+mn-ea"/>
                        <a:cs typeface="+mn-cs"/>
                      </a:endParaRPr>
                    </a:p>
                  </a:txBody>
                  <a:tcPr/>
                </a:tc>
                <a:tc>
                  <a:txBody>
                    <a:bodyPr/>
                    <a:lstStyle/>
                    <a:p>
                      <a:pPr algn="ctr"/>
                      <a:r>
                        <a:rPr lang="en-US" sz="900" dirty="0"/>
                        <a:t>44:58</a:t>
                      </a:r>
                    </a:p>
                  </a:txBody>
                  <a:tcPr anchor="ctr"/>
                </a:tc>
                <a:extLst>
                  <a:ext uri="{0D108BD9-81ED-4DB2-BD59-A6C34878D82A}">
                    <a16:rowId xmlns:a16="http://schemas.microsoft.com/office/drawing/2014/main" val="10018"/>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Assessing Bidder Applications</a:t>
                      </a:r>
                    </a:p>
                  </a:txBody>
                  <a:tcPr/>
                </a:tc>
                <a:tc>
                  <a:txBody>
                    <a:bodyPr/>
                    <a:lstStyle/>
                    <a:p>
                      <a:pPr algn="ctr"/>
                      <a:r>
                        <a:rPr lang="en-US" sz="900" dirty="0"/>
                        <a:t>46:38</a:t>
                      </a:r>
                    </a:p>
                  </a:txBody>
                  <a:tcPr anchor="ctr"/>
                </a:tc>
                <a:extLst>
                  <a:ext uri="{0D108BD9-81ED-4DB2-BD59-A6C34878D82A}">
                    <a16:rowId xmlns:a16="http://schemas.microsoft.com/office/drawing/2014/main" val="10019"/>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Selecting</a:t>
                      </a:r>
                      <a:r>
                        <a:rPr lang="en-US" sz="900" b="0" kern="1200" baseline="0" dirty="0">
                          <a:solidFill>
                            <a:schemeClr val="dk1"/>
                          </a:solidFill>
                          <a:latin typeface="+mn-lt"/>
                          <a:ea typeface="+mn-ea"/>
                          <a:cs typeface="+mn-cs"/>
                        </a:rPr>
                        <a:t> Your Evaluator</a:t>
                      </a:r>
                      <a:endParaRPr lang="en-US" sz="900" b="0" kern="1200" dirty="0">
                        <a:solidFill>
                          <a:schemeClr val="dk1"/>
                        </a:solidFill>
                        <a:latin typeface="+mn-lt"/>
                        <a:ea typeface="+mn-ea"/>
                        <a:cs typeface="+mn-cs"/>
                      </a:endParaRPr>
                    </a:p>
                  </a:txBody>
                  <a:tcPr/>
                </a:tc>
                <a:tc>
                  <a:txBody>
                    <a:bodyPr/>
                    <a:lstStyle/>
                    <a:p>
                      <a:pPr algn="ctr"/>
                      <a:r>
                        <a:rPr lang="en-US" sz="900" dirty="0"/>
                        <a:t>48:43</a:t>
                      </a:r>
                    </a:p>
                  </a:txBody>
                  <a:tcPr anchor="ctr"/>
                </a:tc>
                <a:extLst>
                  <a:ext uri="{0D108BD9-81ED-4DB2-BD59-A6C34878D82A}">
                    <a16:rowId xmlns:a16="http://schemas.microsoft.com/office/drawing/2014/main" val="10020"/>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University</a:t>
                      </a:r>
                      <a:r>
                        <a:rPr lang="en-US" sz="900" b="0" kern="1200" baseline="0" dirty="0">
                          <a:solidFill>
                            <a:schemeClr val="dk1"/>
                          </a:solidFill>
                          <a:latin typeface="+mn-lt"/>
                          <a:ea typeface="+mn-ea"/>
                          <a:cs typeface="+mn-cs"/>
                        </a:rPr>
                        <a:t> Partnerships</a:t>
                      </a:r>
                      <a:endParaRPr lang="en-US" sz="900" b="0" kern="1200" dirty="0">
                        <a:solidFill>
                          <a:schemeClr val="dk1"/>
                        </a:solidFill>
                        <a:latin typeface="+mn-lt"/>
                        <a:ea typeface="+mn-ea"/>
                        <a:cs typeface="+mn-cs"/>
                      </a:endParaRPr>
                    </a:p>
                  </a:txBody>
                  <a:tcPr/>
                </a:tc>
                <a:tc>
                  <a:txBody>
                    <a:bodyPr/>
                    <a:lstStyle/>
                    <a:p>
                      <a:pPr algn="ctr"/>
                      <a:r>
                        <a:rPr lang="en-US" sz="900" dirty="0"/>
                        <a:t>49:31</a:t>
                      </a:r>
                    </a:p>
                  </a:txBody>
                  <a:tcPr anchor="ctr"/>
                </a:tc>
                <a:extLst>
                  <a:ext uri="{0D108BD9-81ED-4DB2-BD59-A6C34878D82A}">
                    <a16:rowId xmlns:a16="http://schemas.microsoft.com/office/drawing/2014/main" val="10021"/>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Case Study:</a:t>
                      </a:r>
                      <a:r>
                        <a:rPr lang="en-US" sz="900" b="0" kern="1200" baseline="0" dirty="0">
                          <a:solidFill>
                            <a:schemeClr val="dk1"/>
                          </a:solidFill>
                          <a:latin typeface="+mn-lt"/>
                          <a:ea typeface="+mn-ea"/>
                          <a:cs typeface="+mn-cs"/>
                        </a:rPr>
                        <a:t> NJ and </a:t>
                      </a:r>
                      <a:r>
                        <a:rPr lang="en-US" sz="900" b="0" kern="1200" baseline="0" dirty="0" err="1">
                          <a:solidFill>
                            <a:schemeClr val="dk1"/>
                          </a:solidFill>
                          <a:latin typeface="+mn-lt"/>
                          <a:ea typeface="+mn-ea"/>
                          <a:cs typeface="+mn-cs"/>
                        </a:rPr>
                        <a:t>Heldrich</a:t>
                      </a:r>
                      <a:r>
                        <a:rPr lang="en-US" sz="900" b="0" kern="1200" baseline="0" dirty="0">
                          <a:solidFill>
                            <a:schemeClr val="dk1"/>
                          </a:solidFill>
                          <a:latin typeface="+mn-lt"/>
                          <a:ea typeface="+mn-ea"/>
                          <a:cs typeface="+mn-cs"/>
                        </a:rPr>
                        <a:t> Center for Workforce Development, Rutgers University</a:t>
                      </a:r>
                      <a:endParaRPr lang="en-US" sz="900" b="0" kern="1200" dirty="0">
                        <a:solidFill>
                          <a:schemeClr val="dk1"/>
                        </a:solidFill>
                        <a:latin typeface="+mn-lt"/>
                        <a:ea typeface="+mn-ea"/>
                        <a:cs typeface="+mn-cs"/>
                      </a:endParaRPr>
                    </a:p>
                  </a:txBody>
                  <a:tcPr/>
                </a:tc>
                <a:tc>
                  <a:txBody>
                    <a:bodyPr/>
                    <a:lstStyle/>
                    <a:p>
                      <a:pPr algn="ctr"/>
                      <a:r>
                        <a:rPr lang="en-US" sz="900" dirty="0"/>
                        <a:t>51:42</a:t>
                      </a:r>
                    </a:p>
                  </a:txBody>
                  <a:tcPr anchor="ctr"/>
                </a:tc>
                <a:extLst>
                  <a:ext uri="{0D108BD9-81ED-4DB2-BD59-A6C34878D82A}">
                    <a16:rowId xmlns:a16="http://schemas.microsoft.com/office/drawing/2014/main" val="10022"/>
                  </a:ext>
                </a:extLst>
              </a:tr>
              <a:tr h="189094">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Closing Remarks, Q&amp;A</a:t>
                      </a:r>
                    </a:p>
                  </a:txBody>
                  <a:tcPr/>
                </a:tc>
                <a:tc>
                  <a:txBody>
                    <a:bodyPr/>
                    <a:lstStyle/>
                    <a:p>
                      <a:pPr algn="ctr"/>
                      <a:r>
                        <a:rPr lang="en-US" sz="900" dirty="0"/>
                        <a:t>57:37</a:t>
                      </a:r>
                    </a:p>
                  </a:txBody>
                  <a:tcPr anchor="ct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Procuring and Selecting an Independent Evaluator Date: 7/16/2019 Moderator(s): Glori&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6268</TotalTime>
  <Words>299</Words>
  <Application>Microsoft Office PowerPoint</Application>
  <PresentationFormat>On-screen Show (4:3)</PresentationFormat>
  <Paragraphs>56</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Procuring and Selecting an Independent Evaluator Date: 7/16/2019 Moderator(s): Gloria Salas-Kos Speaker(s): Siobhan Mills de la Rosa, Hannah Engle, Lesley Hirsh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131</cp:revision>
  <dcterms:created xsi:type="dcterms:W3CDTF">2017-09-27T21:43:17Z</dcterms:created>
  <dcterms:modified xsi:type="dcterms:W3CDTF">2019-07-23T18:44:37Z</dcterms:modified>
</cp:coreProperties>
</file>