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Lst>
  <p:notesMasterIdLst>
    <p:notesMasterId r:id="rId66"/>
  </p:notesMasterIdLst>
  <p:handoutMasterIdLst>
    <p:handoutMasterId r:id="rId67"/>
  </p:handoutMasterIdLst>
  <p:sldIdLst>
    <p:sldId id="368" r:id="rId3"/>
    <p:sldId id="272" r:id="rId4"/>
    <p:sldId id="289" r:id="rId5"/>
    <p:sldId id="280" r:id="rId6"/>
    <p:sldId id="340" r:id="rId7"/>
    <p:sldId id="292" r:id="rId8"/>
    <p:sldId id="286" r:id="rId9"/>
    <p:sldId id="362" r:id="rId10"/>
    <p:sldId id="361" r:id="rId11"/>
    <p:sldId id="367" r:id="rId12"/>
    <p:sldId id="335" r:id="rId13"/>
    <p:sldId id="334" r:id="rId14"/>
    <p:sldId id="336" r:id="rId15"/>
    <p:sldId id="337" r:id="rId16"/>
    <p:sldId id="338" r:id="rId17"/>
    <p:sldId id="339" r:id="rId18"/>
    <p:sldId id="341" r:id="rId19"/>
    <p:sldId id="295" r:id="rId20"/>
    <p:sldId id="326" r:id="rId21"/>
    <p:sldId id="328" r:id="rId22"/>
    <p:sldId id="329" r:id="rId23"/>
    <p:sldId id="330" r:id="rId24"/>
    <p:sldId id="331" r:id="rId25"/>
    <p:sldId id="332" r:id="rId26"/>
    <p:sldId id="333" r:id="rId27"/>
    <p:sldId id="342" r:id="rId28"/>
    <p:sldId id="352" r:id="rId29"/>
    <p:sldId id="351" r:id="rId30"/>
    <p:sldId id="353" r:id="rId31"/>
    <p:sldId id="354" r:id="rId32"/>
    <p:sldId id="355" r:id="rId33"/>
    <p:sldId id="356" r:id="rId34"/>
    <p:sldId id="357" r:id="rId35"/>
    <p:sldId id="358" r:id="rId36"/>
    <p:sldId id="359" r:id="rId37"/>
    <p:sldId id="360" r:id="rId38"/>
    <p:sldId id="343" r:id="rId39"/>
    <p:sldId id="309" r:id="rId40"/>
    <p:sldId id="305" r:id="rId41"/>
    <p:sldId id="306" r:id="rId42"/>
    <p:sldId id="307" r:id="rId43"/>
    <p:sldId id="364" r:id="rId44"/>
    <p:sldId id="365" r:id="rId45"/>
    <p:sldId id="366" r:id="rId46"/>
    <p:sldId id="344" r:id="rId47"/>
    <p:sldId id="319" r:id="rId48"/>
    <p:sldId id="346" r:id="rId49"/>
    <p:sldId id="347" r:id="rId50"/>
    <p:sldId id="348" r:id="rId51"/>
    <p:sldId id="349" r:id="rId52"/>
    <p:sldId id="350" r:id="rId53"/>
    <p:sldId id="320" r:id="rId54"/>
    <p:sldId id="321" r:id="rId55"/>
    <p:sldId id="322" r:id="rId56"/>
    <p:sldId id="323" r:id="rId57"/>
    <p:sldId id="324" r:id="rId58"/>
    <p:sldId id="345" r:id="rId59"/>
    <p:sldId id="260" r:id="rId60"/>
    <p:sldId id="363" r:id="rId61"/>
    <p:sldId id="277" r:id="rId62"/>
    <p:sldId id="284" r:id="rId63"/>
    <p:sldId id="275" r:id="rId64"/>
    <p:sldId id="282" r:id="rId65"/>
  </p:sldIdLst>
  <p:sldSz cx="9144000" cy="6858000" type="screen4x3"/>
  <p:notesSz cx="7010400" cy="9296400"/>
  <p:custDataLst>
    <p:tags r:id="rId6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13" autoAdjust="0"/>
    <p:restoredTop sz="94660"/>
  </p:normalViewPr>
  <p:slideViewPr>
    <p:cSldViewPr snapToGrid="0">
      <p:cViewPr varScale="1">
        <p:scale>
          <a:sx n="86" d="100"/>
          <a:sy n="86" d="100"/>
        </p:scale>
        <p:origin x="1238" y="58"/>
      </p:cViewPr>
      <p:guideLst/>
    </p:cSldViewPr>
  </p:slideViewPr>
  <p:notesTextViewPr>
    <p:cViewPr>
      <p:scale>
        <a:sx n="1" d="1"/>
        <a:sy n="1" d="1"/>
      </p:scale>
      <p:origin x="0" y="0"/>
    </p:cViewPr>
  </p:notesTextViewPr>
  <p:sorterViewPr>
    <p:cViewPr>
      <p:scale>
        <a:sx n="100" d="100"/>
        <a:sy n="100" d="100"/>
      </p:scale>
      <p:origin x="0" y="-5592"/>
    </p:cViewPr>
  </p:sorterViewPr>
  <p:notesViewPr>
    <p:cSldViewPr snapToGrid="0">
      <p:cViewPr>
        <p:scale>
          <a:sx n="130" d="100"/>
          <a:sy n="130" d="100"/>
        </p:scale>
        <p:origin x="2136" y="-2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7ECC6-5BF6-4107-A00F-1B9421C1E0B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CEDF845-D293-420D-A13D-E1850DFAFC72}">
      <dgm:prSet phldrT="[Text]"/>
      <dgm:spPr/>
      <dgm:t>
        <a:bodyPr/>
        <a:lstStyle/>
        <a:p>
          <a:r>
            <a:rPr lang="en-US" dirty="0"/>
            <a:t>2017</a:t>
          </a:r>
        </a:p>
      </dgm:t>
    </dgm:pt>
    <dgm:pt modelId="{7DAE3FC5-2A3E-4B23-B59E-389A2693E088}" type="parTrans" cxnId="{590483AB-9D27-418B-8204-EEB7F1921237}">
      <dgm:prSet/>
      <dgm:spPr/>
      <dgm:t>
        <a:bodyPr/>
        <a:lstStyle/>
        <a:p>
          <a:endParaRPr lang="en-US"/>
        </a:p>
      </dgm:t>
    </dgm:pt>
    <dgm:pt modelId="{C1005802-E43B-4239-898D-56D1F360A7EC}" type="sibTrans" cxnId="{590483AB-9D27-418B-8204-EEB7F1921237}">
      <dgm:prSet/>
      <dgm:spPr/>
      <dgm:t>
        <a:bodyPr/>
        <a:lstStyle/>
        <a:p>
          <a:endParaRPr lang="en-US"/>
        </a:p>
      </dgm:t>
    </dgm:pt>
    <dgm:pt modelId="{81044C9F-74FA-4DD9-8A39-FAB8F76CE2B8}">
      <dgm:prSet phldrT="[Text]"/>
      <dgm:spPr/>
      <dgm:t>
        <a:bodyPr/>
        <a:lstStyle/>
        <a:p>
          <a:r>
            <a:rPr lang="en-US" dirty="0"/>
            <a:t>Jan 1 – Dec 31</a:t>
          </a:r>
        </a:p>
      </dgm:t>
    </dgm:pt>
    <dgm:pt modelId="{220B4B25-BA01-41DA-84E1-E1FCF23BE4A4}" type="parTrans" cxnId="{8CEC5D20-D5F2-47C4-84B7-989B2F22E5FE}">
      <dgm:prSet/>
      <dgm:spPr/>
      <dgm:t>
        <a:bodyPr/>
        <a:lstStyle/>
        <a:p>
          <a:endParaRPr lang="en-US"/>
        </a:p>
      </dgm:t>
    </dgm:pt>
    <dgm:pt modelId="{F335FC01-5E7D-4AEE-BAF2-AB6C79F8F858}" type="sibTrans" cxnId="{8CEC5D20-D5F2-47C4-84B7-989B2F22E5FE}">
      <dgm:prSet/>
      <dgm:spPr/>
      <dgm:t>
        <a:bodyPr/>
        <a:lstStyle/>
        <a:p>
          <a:endParaRPr lang="en-US"/>
        </a:p>
      </dgm:t>
    </dgm:pt>
    <dgm:pt modelId="{6BE52518-7798-4081-9286-6ADEE79B83F6}">
      <dgm:prSet phldrT="[Text]"/>
      <dgm:spPr/>
      <dgm:t>
        <a:bodyPr/>
        <a:lstStyle/>
        <a:p>
          <a:r>
            <a:rPr lang="en-US" dirty="0"/>
            <a:t>106 ESOL Training Completions</a:t>
          </a:r>
        </a:p>
      </dgm:t>
    </dgm:pt>
    <dgm:pt modelId="{5ABE2D12-915E-49D9-A6A2-700DEFD21579}" type="parTrans" cxnId="{9A843DA4-89A0-4BFF-A7A0-A939EAB57B24}">
      <dgm:prSet/>
      <dgm:spPr/>
      <dgm:t>
        <a:bodyPr/>
        <a:lstStyle/>
        <a:p>
          <a:endParaRPr lang="en-US"/>
        </a:p>
      </dgm:t>
    </dgm:pt>
    <dgm:pt modelId="{D36AD32A-CCF0-4900-A77D-B18EB02727D4}" type="sibTrans" cxnId="{9A843DA4-89A0-4BFF-A7A0-A939EAB57B24}">
      <dgm:prSet/>
      <dgm:spPr/>
      <dgm:t>
        <a:bodyPr/>
        <a:lstStyle/>
        <a:p>
          <a:endParaRPr lang="en-US"/>
        </a:p>
      </dgm:t>
    </dgm:pt>
    <dgm:pt modelId="{7112F4A8-A281-4C39-AC7A-3356C01F0B18}">
      <dgm:prSet phldrT="[Text]"/>
      <dgm:spPr/>
      <dgm:t>
        <a:bodyPr/>
        <a:lstStyle/>
        <a:p>
          <a:r>
            <a:rPr lang="en-US" dirty="0"/>
            <a:t>2018</a:t>
          </a:r>
        </a:p>
      </dgm:t>
    </dgm:pt>
    <dgm:pt modelId="{CD905D43-DF56-490B-8BE3-3F129071BE89}" type="parTrans" cxnId="{00A11E4D-1932-4787-A221-B7372FDC064E}">
      <dgm:prSet/>
      <dgm:spPr/>
      <dgm:t>
        <a:bodyPr/>
        <a:lstStyle/>
        <a:p>
          <a:endParaRPr lang="en-US"/>
        </a:p>
      </dgm:t>
    </dgm:pt>
    <dgm:pt modelId="{9CBBC071-977E-4AE5-A79E-6DECFCFAEF5D}" type="sibTrans" cxnId="{00A11E4D-1932-4787-A221-B7372FDC064E}">
      <dgm:prSet/>
      <dgm:spPr/>
      <dgm:t>
        <a:bodyPr/>
        <a:lstStyle/>
        <a:p>
          <a:endParaRPr lang="en-US"/>
        </a:p>
      </dgm:t>
    </dgm:pt>
    <dgm:pt modelId="{447CFD01-2167-474A-B455-F6D64831B814}">
      <dgm:prSet phldrT="[Text]"/>
      <dgm:spPr/>
      <dgm:t>
        <a:bodyPr/>
        <a:lstStyle/>
        <a:p>
          <a:r>
            <a:rPr lang="en-US" dirty="0"/>
            <a:t>Jan 1 – Dec 31</a:t>
          </a:r>
        </a:p>
      </dgm:t>
    </dgm:pt>
    <dgm:pt modelId="{BAA9FA22-8B7C-4717-BAD1-673471465071}" type="parTrans" cxnId="{59210946-6F0C-418E-995D-4F7DECB86342}">
      <dgm:prSet/>
      <dgm:spPr/>
      <dgm:t>
        <a:bodyPr/>
        <a:lstStyle/>
        <a:p>
          <a:endParaRPr lang="en-US"/>
        </a:p>
      </dgm:t>
    </dgm:pt>
    <dgm:pt modelId="{61BE3D4E-E0AC-4CBD-8955-5E8A7C3D2D04}" type="sibTrans" cxnId="{59210946-6F0C-418E-995D-4F7DECB86342}">
      <dgm:prSet/>
      <dgm:spPr/>
      <dgm:t>
        <a:bodyPr/>
        <a:lstStyle/>
        <a:p>
          <a:endParaRPr lang="en-US"/>
        </a:p>
      </dgm:t>
    </dgm:pt>
    <dgm:pt modelId="{26FDB531-B929-431F-ABC9-0B2C9CCE2F8C}">
      <dgm:prSet phldrT="[Text]"/>
      <dgm:spPr/>
      <dgm:t>
        <a:bodyPr/>
        <a:lstStyle/>
        <a:p>
          <a:r>
            <a:rPr lang="en-US" dirty="0"/>
            <a:t>78 ESOL Training Completions</a:t>
          </a:r>
        </a:p>
      </dgm:t>
    </dgm:pt>
    <dgm:pt modelId="{D5CF2432-9B44-40D5-969E-877877AB21CB}" type="parTrans" cxnId="{40E7B29A-D467-4C1A-9B85-38F2D099546D}">
      <dgm:prSet/>
      <dgm:spPr/>
      <dgm:t>
        <a:bodyPr/>
        <a:lstStyle/>
        <a:p>
          <a:endParaRPr lang="en-US"/>
        </a:p>
      </dgm:t>
    </dgm:pt>
    <dgm:pt modelId="{7AFCEAD6-3D75-4F40-8F12-B92D7A9B219A}" type="sibTrans" cxnId="{40E7B29A-D467-4C1A-9B85-38F2D099546D}">
      <dgm:prSet/>
      <dgm:spPr/>
      <dgm:t>
        <a:bodyPr/>
        <a:lstStyle/>
        <a:p>
          <a:endParaRPr lang="en-US"/>
        </a:p>
      </dgm:t>
    </dgm:pt>
    <dgm:pt modelId="{A19DC838-D8B6-489D-AE0F-D986A757AA9D}">
      <dgm:prSet phldrT="[Text]"/>
      <dgm:spPr/>
      <dgm:t>
        <a:bodyPr/>
        <a:lstStyle/>
        <a:p>
          <a:r>
            <a:rPr lang="en-US" dirty="0"/>
            <a:t>2019</a:t>
          </a:r>
        </a:p>
      </dgm:t>
    </dgm:pt>
    <dgm:pt modelId="{BBA93804-6157-4BDA-97AA-CDB18DD61FB8}" type="parTrans" cxnId="{B3FF6149-8950-4644-B844-AADD4CC88A54}">
      <dgm:prSet/>
      <dgm:spPr/>
      <dgm:t>
        <a:bodyPr/>
        <a:lstStyle/>
        <a:p>
          <a:endParaRPr lang="en-US"/>
        </a:p>
      </dgm:t>
    </dgm:pt>
    <dgm:pt modelId="{6C454759-EAF9-4828-AD20-7EADBB64ACCB}" type="sibTrans" cxnId="{B3FF6149-8950-4644-B844-AADD4CC88A54}">
      <dgm:prSet/>
      <dgm:spPr/>
      <dgm:t>
        <a:bodyPr/>
        <a:lstStyle/>
        <a:p>
          <a:endParaRPr lang="en-US"/>
        </a:p>
      </dgm:t>
    </dgm:pt>
    <dgm:pt modelId="{B9474A73-A15A-419B-88EF-293F33BBF598}">
      <dgm:prSet phldrT="[Text]"/>
      <dgm:spPr/>
      <dgm:t>
        <a:bodyPr/>
        <a:lstStyle/>
        <a:p>
          <a:r>
            <a:rPr lang="en-US" dirty="0"/>
            <a:t>Jan 1 – June 30</a:t>
          </a:r>
        </a:p>
      </dgm:t>
    </dgm:pt>
    <dgm:pt modelId="{CD0573A0-ED42-45F2-B6E9-B64F5A0551EC}" type="parTrans" cxnId="{371D058F-BC33-4CA4-A539-1915BECEAF89}">
      <dgm:prSet/>
      <dgm:spPr/>
      <dgm:t>
        <a:bodyPr/>
        <a:lstStyle/>
        <a:p>
          <a:endParaRPr lang="en-US"/>
        </a:p>
      </dgm:t>
    </dgm:pt>
    <dgm:pt modelId="{6C03C7DC-661A-4DBD-A70C-F85A6A57B354}" type="sibTrans" cxnId="{371D058F-BC33-4CA4-A539-1915BECEAF89}">
      <dgm:prSet/>
      <dgm:spPr/>
      <dgm:t>
        <a:bodyPr/>
        <a:lstStyle/>
        <a:p>
          <a:endParaRPr lang="en-US"/>
        </a:p>
      </dgm:t>
    </dgm:pt>
    <dgm:pt modelId="{AAFDE5F6-D4AF-4403-A1B6-87C45A3A7A22}">
      <dgm:prSet phldrT="[Text]"/>
      <dgm:spPr/>
      <dgm:t>
        <a:bodyPr/>
        <a:lstStyle/>
        <a:p>
          <a:r>
            <a:rPr lang="en-US" dirty="0"/>
            <a:t>49 ESOL Training Completions</a:t>
          </a:r>
        </a:p>
      </dgm:t>
    </dgm:pt>
    <dgm:pt modelId="{87F8D519-30BF-4401-9ED0-9F239717181E}" type="parTrans" cxnId="{512716EB-6A80-49FE-8FF8-10168CC7B663}">
      <dgm:prSet/>
      <dgm:spPr/>
      <dgm:t>
        <a:bodyPr/>
        <a:lstStyle/>
        <a:p>
          <a:endParaRPr lang="en-US"/>
        </a:p>
      </dgm:t>
    </dgm:pt>
    <dgm:pt modelId="{55F1A78D-2DDE-48BF-B37F-C7591CD15878}" type="sibTrans" cxnId="{512716EB-6A80-49FE-8FF8-10168CC7B663}">
      <dgm:prSet/>
      <dgm:spPr/>
      <dgm:t>
        <a:bodyPr/>
        <a:lstStyle/>
        <a:p>
          <a:endParaRPr lang="en-US"/>
        </a:p>
      </dgm:t>
    </dgm:pt>
    <dgm:pt modelId="{EE8C2222-F9E5-468C-A605-6C3C84C2CAE0}" type="pres">
      <dgm:prSet presAssocID="{F2B7ECC6-5BF6-4107-A00F-1B9421C1E0B3}" presName="Name0" presStyleCnt="0">
        <dgm:presLayoutVars>
          <dgm:dir/>
          <dgm:animLvl val="lvl"/>
          <dgm:resizeHandles val="exact"/>
        </dgm:presLayoutVars>
      </dgm:prSet>
      <dgm:spPr/>
    </dgm:pt>
    <dgm:pt modelId="{029B3077-AFC5-42C5-949F-B346C8EABF9C}" type="pres">
      <dgm:prSet presAssocID="{5CEDF845-D293-420D-A13D-E1850DFAFC72}" presName="linNode" presStyleCnt="0"/>
      <dgm:spPr/>
    </dgm:pt>
    <dgm:pt modelId="{D6A72C60-06EC-4FFE-AB79-4FF2BE57D72B}" type="pres">
      <dgm:prSet presAssocID="{5CEDF845-D293-420D-A13D-E1850DFAFC72}" presName="parentText" presStyleLbl="node1" presStyleIdx="0" presStyleCnt="3">
        <dgm:presLayoutVars>
          <dgm:chMax val="1"/>
          <dgm:bulletEnabled val="1"/>
        </dgm:presLayoutVars>
      </dgm:prSet>
      <dgm:spPr/>
    </dgm:pt>
    <dgm:pt modelId="{A3A4FC6D-5BAB-4847-BF8C-04394D7A5130}" type="pres">
      <dgm:prSet presAssocID="{5CEDF845-D293-420D-A13D-E1850DFAFC72}" presName="descendantText" presStyleLbl="alignAccFollowNode1" presStyleIdx="0" presStyleCnt="3">
        <dgm:presLayoutVars>
          <dgm:bulletEnabled val="1"/>
        </dgm:presLayoutVars>
      </dgm:prSet>
      <dgm:spPr/>
    </dgm:pt>
    <dgm:pt modelId="{4525E90D-84CE-4271-8BD0-1ADA55F44372}" type="pres">
      <dgm:prSet presAssocID="{C1005802-E43B-4239-898D-56D1F360A7EC}" presName="sp" presStyleCnt="0"/>
      <dgm:spPr/>
    </dgm:pt>
    <dgm:pt modelId="{20CC82FD-A436-4176-AEBE-4F52890D2A84}" type="pres">
      <dgm:prSet presAssocID="{7112F4A8-A281-4C39-AC7A-3356C01F0B18}" presName="linNode" presStyleCnt="0"/>
      <dgm:spPr/>
    </dgm:pt>
    <dgm:pt modelId="{3176E002-EE70-4B0A-8BF4-2FF921A990A5}" type="pres">
      <dgm:prSet presAssocID="{7112F4A8-A281-4C39-AC7A-3356C01F0B18}" presName="parentText" presStyleLbl="node1" presStyleIdx="1" presStyleCnt="3">
        <dgm:presLayoutVars>
          <dgm:chMax val="1"/>
          <dgm:bulletEnabled val="1"/>
        </dgm:presLayoutVars>
      </dgm:prSet>
      <dgm:spPr/>
    </dgm:pt>
    <dgm:pt modelId="{7621608C-B714-4150-B98F-C0E839035D8A}" type="pres">
      <dgm:prSet presAssocID="{7112F4A8-A281-4C39-AC7A-3356C01F0B18}" presName="descendantText" presStyleLbl="alignAccFollowNode1" presStyleIdx="1" presStyleCnt="3">
        <dgm:presLayoutVars>
          <dgm:bulletEnabled val="1"/>
        </dgm:presLayoutVars>
      </dgm:prSet>
      <dgm:spPr/>
    </dgm:pt>
    <dgm:pt modelId="{91D96F63-BE85-434B-8281-90B2B0BC1824}" type="pres">
      <dgm:prSet presAssocID="{9CBBC071-977E-4AE5-A79E-6DECFCFAEF5D}" presName="sp" presStyleCnt="0"/>
      <dgm:spPr/>
    </dgm:pt>
    <dgm:pt modelId="{3E0D44ED-F8A9-4550-B172-007FE464699A}" type="pres">
      <dgm:prSet presAssocID="{A19DC838-D8B6-489D-AE0F-D986A757AA9D}" presName="linNode" presStyleCnt="0"/>
      <dgm:spPr/>
    </dgm:pt>
    <dgm:pt modelId="{56A186DC-AC41-4798-9910-856F14E82350}" type="pres">
      <dgm:prSet presAssocID="{A19DC838-D8B6-489D-AE0F-D986A757AA9D}" presName="parentText" presStyleLbl="node1" presStyleIdx="2" presStyleCnt="3">
        <dgm:presLayoutVars>
          <dgm:chMax val="1"/>
          <dgm:bulletEnabled val="1"/>
        </dgm:presLayoutVars>
      </dgm:prSet>
      <dgm:spPr/>
    </dgm:pt>
    <dgm:pt modelId="{11BC1F5B-B0F1-41AD-95C1-AA090A8D4C50}" type="pres">
      <dgm:prSet presAssocID="{A19DC838-D8B6-489D-AE0F-D986A757AA9D}" presName="descendantText" presStyleLbl="alignAccFollowNode1" presStyleIdx="2" presStyleCnt="3">
        <dgm:presLayoutVars>
          <dgm:bulletEnabled val="1"/>
        </dgm:presLayoutVars>
      </dgm:prSet>
      <dgm:spPr/>
    </dgm:pt>
  </dgm:ptLst>
  <dgm:cxnLst>
    <dgm:cxn modelId="{51FF5E10-E0DD-441A-B771-31054D9161CA}" type="presOf" srcId="{447CFD01-2167-474A-B455-F6D64831B814}" destId="{7621608C-B714-4150-B98F-C0E839035D8A}" srcOrd="0" destOrd="0" presId="urn:microsoft.com/office/officeart/2005/8/layout/vList5"/>
    <dgm:cxn modelId="{1A7A371E-F928-426F-B3FC-0F4B055FA6CB}" type="presOf" srcId="{81044C9F-74FA-4DD9-8A39-FAB8F76CE2B8}" destId="{A3A4FC6D-5BAB-4847-BF8C-04394D7A5130}" srcOrd="0" destOrd="0" presId="urn:microsoft.com/office/officeart/2005/8/layout/vList5"/>
    <dgm:cxn modelId="{8CEC5D20-D5F2-47C4-84B7-989B2F22E5FE}" srcId="{5CEDF845-D293-420D-A13D-E1850DFAFC72}" destId="{81044C9F-74FA-4DD9-8A39-FAB8F76CE2B8}" srcOrd="0" destOrd="0" parTransId="{220B4B25-BA01-41DA-84E1-E1FCF23BE4A4}" sibTransId="{F335FC01-5E7D-4AEE-BAF2-AB6C79F8F858}"/>
    <dgm:cxn modelId="{A8AB293A-1E3E-4C13-8ABF-43EC7F62D846}" type="presOf" srcId="{5CEDF845-D293-420D-A13D-E1850DFAFC72}" destId="{D6A72C60-06EC-4FFE-AB79-4FF2BE57D72B}" srcOrd="0" destOrd="0" presId="urn:microsoft.com/office/officeart/2005/8/layout/vList5"/>
    <dgm:cxn modelId="{59210946-6F0C-418E-995D-4F7DECB86342}" srcId="{7112F4A8-A281-4C39-AC7A-3356C01F0B18}" destId="{447CFD01-2167-474A-B455-F6D64831B814}" srcOrd="0" destOrd="0" parTransId="{BAA9FA22-8B7C-4717-BAD1-673471465071}" sibTransId="{61BE3D4E-E0AC-4CBD-8955-5E8A7C3D2D04}"/>
    <dgm:cxn modelId="{BCDB7867-1D6D-4AEA-9F2C-937EE370B21B}" type="presOf" srcId="{F2B7ECC6-5BF6-4107-A00F-1B9421C1E0B3}" destId="{EE8C2222-F9E5-468C-A605-6C3C84C2CAE0}" srcOrd="0" destOrd="0" presId="urn:microsoft.com/office/officeart/2005/8/layout/vList5"/>
    <dgm:cxn modelId="{B3FF6149-8950-4644-B844-AADD4CC88A54}" srcId="{F2B7ECC6-5BF6-4107-A00F-1B9421C1E0B3}" destId="{A19DC838-D8B6-489D-AE0F-D986A757AA9D}" srcOrd="2" destOrd="0" parTransId="{BBA93804-6157-4BDA-97AA-CDB18DD61FB8}" sibTransId="{6C454759-EAF9-4828-AD20-7EADBB64ACCB}"/>
    <dgm:cxn modelId="{00A11E4D-1932-4787-A221-B7372FDC064E}" srcId="{F2B7ECC6-5BF6-4107-A00F-1B9421C1E0B3}" destId="{7112F4A8-A281-4C39-AC7A-3356C01F0B18}" srcOrd="1" destOrd="0" parTransId="{CD905D43-DF56-490B-8BE3-3F129071BE89}" sibTransId="{9CBBC071-977E-4AE5-A79E-6DECFCFAEF5D}"/>
    <dgm:cxn modelId="{FE627471-4F64-41E1-A87B-C2B876BA440D}" type="presOf" srcId="{7112F4A8-A281-4C39-AC7A-3356C01F0B18}" destId="{3176E002-EE70-4B0A-8BF4-2FF921A990A5}" srcOrd="0" destOrd="0" presId="urn:microsoft.com/office/officeart/2005/8/layout/vList5"/>
    <dgm:cxn modelId="{9EBA3487-B07A-449C-8CB4-63AB41ED4AC9}" type="presOf" srcId="{A19DC838-D8B6-489D-AE0F-D986A757AA9D}" destId="{56A186DC-AC41-4798-9910-856F14E82350}" srcOrd="0" destOrd="0" presId="urn:microsoft.com/office/officeart/2005/8/layout/vList5"/>
    <dgm:cxn modelId="{371D058F-BC33-4CA4-A539-1915BECEAF89}" srcId="{A19DC838-D8B6-489D-AE0F-D986A757AA9D}" destId="{B9474A73-A15A-419B-88EF-293F33BBF598}" srcOrd="0" destOrd="0" parTransId="{CD0573A0-ED42-45F2-B6E9-B64F5A0551EC}" sibTransId="{6C03C7DC-661A-4DBD-A70C-F85A6A57B354}"/>
    <dgm:cxn modelId="{B4D34C96-ED05-40A5-B351-B8592C6282B1}" type="presOf" srcId="{6BE52518-7798-4081-9286-6ADEE79B83F6}" destId="{A3A4FC6D-5BAB-4847-BF8C-04394D7A5130}" srcOrd="0" destOrd="1" presId="urn:microsoft.com/office/officeart/2005/8/layout/vList5"/>
    <dgm:cxn modelId="{40E7B29A-D467-4C1A-9B85-38F2D099546D}" srcId="{7112F4A8-A281-4C39-AC7A-3356C01F0B18}" destId="{26FDB531-B929-431F-ABC9-0B2C9CCE2F8C}" srcOrd="1" destOrd="0" parTransId="{D5CF2432-9B44-40D5-969E-877877AB21CB}" sibTransId="{7AFCEAD6-3D75-4F40-8F12-B92D7A9B219A}"/>
    <dgm:cxn modelId="{9A843DA4-89A0-4BFF-A7A0-A939EAB57B24}" srcId="{5CEDF845-D293-420D-A13D-E1850DFAFC72}" destId="{6BE52518-7798-4081-9286-6ADEE79B83F6}" srcOrd="1" destOrd="0" parTransId="{5ABE2D12-915E-49D9-A6A2-700DEFD21579}" sibTransId="{D36AD32A-CCF0-4900-A77D-B18EB02727D4}"/>
    <dgm:cxn modelId="{590483AB-9D27-418B-8204-EEB7F1921237}" srcId="{F2B7ECC6-5BF6-4107-A00F-1B9421C1E0B3}" destId="{5CEDF845-D293-420D-A13D-E1850DFAFC72}" srcOrd="0" destOrd="0" parTransId="{7DAE3FC5-2A3E-4B23-B59E-389A2693E088}" sibTransId="{C1005802-E43B-4239-898D-56D1F360A7EC}"/>
    <dgm:cxn modelId="{8163A3B3-B5E5-4A08-A446-50EE9F740AFE}" type="presOf" srcId="{26FDB531-B929-431F-ABC9-0B2C9CCE2F8C}" destId="{7621608C-B714-4150-B98F-C0E839035D8A}" srcOrd="0" destOrd="1" presId="urn:microsoft.com/office/officeart/2005/8/layout/vList5"/>
    <dgm:cxn modelId="{E204E3C6-0D50-4EDB-BCDA-87238F2F01E3}" type="presOf" srcId="{AAFDE5F6-D4AF-4403-A1B6-87C45A3A7A22}" destId="{11BC1F5B-B0F1-41AD-95C1-AA090A8D4C50}" srcOrd="0" destOrd="1" presId="urn:microsoft.com/office/officeart/2005/8/layout/vList5"/>
    <dgm:cxn modelId="{512716EB-6A80-49FE-8FF8-10168CC7B663}" srcId="{A19DC838-D8B6-489D-AE0F-D986A757AA9D}" destId="{AAFDE5F6-D4AF-4403-A1B6-87C45A3A7A22}" srcOrd="1" destOrd="0" parTransId="{87F8D519-30BF-4401-9ED0-9F239717181E}" sibTransId="{55F1A78D-2DDE-48BF-B37F-C7591CD15878}"/>
    <dgm:cxn modelId="{C11AC5F2-13D0-4878-98F4-25EA0104F50E}" type="presOf" srcId="{B9474A73-A15A-419B-88EF-293F33BBF598}" destId="{11BC1F5B-B0F1-41AD-95C1-AA090A8D4C50}" srcOrd="0" destOrd="0" presId="urn:microsoft.com/office/officeart/2005/8/layout/vList5"/>
    <dgm:cxn modelId="{52E50214-3F80-4D34-806D-23F5A52AF405}" type="presParOf" srcId="{EE8C2222-F9E5-468C-A605-6C3C84C2CAE0}" destId="{029B3077-AFC5-42C5-949F-B346C8EABF9C}" srcOrd="0" destOrd="0" presId="urn:microsoft.com/office/officeart/2005/8/layout/vList5"/>
    <dgm:cxn modelId="{0BDDC0B8-F612-4969-AC05-4F1A1BD23F6D}" type="presParOf" srcId="{029B3077-AFC5-42C5-949F-B346C8EABF9C}" destId="{D6A72C60-06EC-4FFE-AB79-4FF2BE57D72B}" srcOrd="0" destOrd="0" presId="urn:microsoft.com/office/officeart/2005/8/layout/vList5"/>
    <dgm:cxn modelId="{419282E7-5A2F-467A-B729-9DCAD2FACED8}" type="presParOf" srcId="{029B3077-AFC5-42C5-949F-B346C8EABF9C}" destId="{A3A4FC6D-5BAB-4847-BF8C-04394D7A5130}" srcOrd="1" destOrd="0" presId="urn:microsoft.com/office/officeart/2005/8/layout/vList5"/>
    <dgm:cxn modelId="{15017A55-B4A9-44B8-A507-E4127E639959}" type="presParOf" srcId="{EE8C2222-F9E5-468C-A605-6C3C84C2CAE0}" destId="{4525E90D-84CE-4271-8BD0-1ADA55F44372}" srcOrd="1" destOrd="0" presId="urn:microsoft.com/office/officeart/2005/8/layout/vList5"/>
    <dgm:cxn modelId="{E6A92993-C18A-4994-BB05-B0A2A314B502}" type="presParOf" srcId="{EE8C2222-F9E5-468C-A605-6C3C84C2CAE0}" destId="{20CC82FD-A436-4176-AEBE-4F52890D2A84}" srcOrd="2" destOrd="0" presId="urn:microsoft.com/office/officeart/2005/8/layout/vList5"/>
    <dgm:cxn modelId="{61D0DABB-1ADD-42F7-8343-A45FECDCB45F}" type="presParOf" srcId="{20CC82FD-A436-4176-AEBE-4F52890D2A84}" destId="{3176E002-EE70-4B0A-8BF4-2FF921A990A5}" srcOrd="0" destOrd="0" presId="urn:microsoft.com/office/officeart/2005/8/layout/vList5"/>
    <dgm:cxn modelId="{67C7758A-9464-476B-8FC9-7D6E4A788E3E}" type="presParOf" srcId="{20CC82FD-A436-4176-AEBE-4F52890D2A84}" destId="{7621608C-B714-4150-B98F-C0E839035D8A}" srcOrd="1" destOrd="0" presId="urn:microsoft.com/office/officeart/2005/8/layout/vList5"/>
    <dgm:cxn modelId="{A8160EC2-7F47-410E-AB43-22506A5931A1}" type="presParOf" srcId="{EE8C2222-F9E5-468C-A605-6C3C84C2CAE0}" destId="{91D96F63-BE85-434B-8281-90B2B0BC1824}" srcOrd="3" destOrd="0" presId="urn:microsoft.com/office/officeart/2005/8/layout/vList5"/>
    <dgm:cxn modelId="{12658DA0-0567-4787-B392-C7F136A65839}" type="presParOf" srcId="{EE8C2222-F9E5-468C-A605-6C3C84C2CAE0}" destId="{3E0D44ED-F8A9-4550-B172-007FE464699A}" srcOrd="4" destOrd="0" presId="urn:microsoft.com/office/officeart/2005/8/layout/vList5"/>
    <dgm:cxn modelId="{2C3B60DC-21C7-4D60-BDCC-E0EFE155A007}" type="presParOf" srcId="{3E0D44ED-F8A9-4550-B172-007FE464699A}" destId="{56A186DC-AC41-4798-9910-856F14E82350}" srcOrd="0" destOrd="0" presId="urn:microsoft.com/office/officeart/2005/8/layout/vList5"/>
    <dgm:cxn modelId="{5E6BB961-C2F6-487A-838F-93044FCF839C}" type="presParOf" srcId="{3E0D44ED-F8A9-4550-B172-007FE464699A}" destId="{11BC1F5B-B0F1-41AD-95C1-AA090A8D4C5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4FC6D-5BAB-4847-BF8C-04394D7A5130}">
      <dsp:nvSpPr>
        <dsp:cNvPr id="0" name=""/>
        <dsp:cNvSpPr/>
      </dsp:nvSpPr>
      <dsp:spPr>
        <a:xfrm rot="5400000">
          <a:off x="4841297" y="-1833340"/>
          <a:ext cx="1136153" cy="50911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Jan 1 – Dec 31</a:t>
          </a:r>
        </a:p>
        <a:p>
          <a:pPr marL="228600" lvl="1" indent="-228600" algn="l" defTabSz="1111250">
            <a:lnSpc>
              <a:spcPct val="90000"/>
            </a:lnSpc>
            <a:spcBef>
              <a:spcPct val="0"/>
            </a:spcBef>
            <a:spcAft>
              <a:spcPct val="15000"/>
            </a:spcAft>
            <a:buChar char="•"/>
          </a:pPr>
          <a:r>
            <a:rPr lang="en-US" sz="2500" kern="1200" dirty="0"/>
            <a:t>106 ESOL Training Completions</a:t>
          </a:r>
        </a:p>
      </dsp:txBody>
      <dsp:txXfrm rot="-5400000">
        <a:off x="2863786" y="199633"/>
        <a:ext cx="5035714" cy="1025229"/>
      </dsp:txXfrm>
    </dsp:sp>
    <dsp:sp modelId="{D6A72C60-06EC-4FFE-AB79-4FF2BE57D72B}">
      <dsp:nvSpPr>
        <dsp:cNvPr id="0" name=""/>
        <dsp:cNvSpPr/>
      </dsp:nvSpPr>
      <dsp:spPr>
        <a:xfrm>
          <a:off x="0" y="2151"/>
          <a:ext cx="2863786" cy="14201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2017</a:t>
          </a:r>
        </a:p>
      </dsp:txBody>
      <dsp:txXfrm>
        <a:off x="69328" y="71479"/>
        <a:ext cx="2725130" cy="1281536"/>
      </dsp:txXfrm>
    </dsp:sp>
    <dsp:sp modelId="{7621608C-B714-4150-B98F-C0E839035D8A}">
      <dsp:nvSpPr>
        <dsp:cNvPr id="0" name=""/>
        <dsp:cNvSpPr/>
      </dsp:nvSpPr>
      <dsp:spPr>
        <a:xfrm rot="5400000">
          <a:off x="4841297" y="-342138"/>
          <a:ext cx="1136153" cy="50911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Jan 1 – Dec 31</a:t>
          </a:r>
        </a:p>
        <a:p>
          <a:pPr marL="228600" lvl="1" indent="-228600" algn="l" defTabSz="1111250">
            <a:lnSpc>
              <a:spcPct val="90000"/>
            </a:lnSpc>
            <a:spcBef>
              <a:spcPct val="0"/>
            </a:spcBef>
            <a:spcAft>
              <a:spcPct val="15000"/>
            </a:spcAft>
            <a:buChar char="•"/>
          </a:pPr>
          <a:r>
            <a:rPr lang="en-US" sz="2500" kern="1200" dirty="0"/>
            <a:t>78 ESOL Training Completions</a:t>
          </a:r>
        </a:p>
      </dsp:txBody>
      <dsp:txXfrm rot="-5400000">
        <a:off x="2863786" y="1690835"/>
        <a:ext cx="5035714" cy="1025229"/>
      </dsp:txXfrm>
    </dsp:sp>
    <dsp:sp modelId="{3176E002-EE70-4B0A-8BF4-2FF921A990A5}">
      <dsp:nvSpPr>
        <dsp:cNvPr id="0" name=""/>
        <dsp:cNvSpPr/>
      </dsp:nvSpPr>
      <dsp:spPr>
        <a:xfrm>
          <a:off x="0" y="1493353"/>
          <a:ext cx="2863786" cy="14201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2018</a:t>
          </a:r>
        </a:p>
      </dsp:txBody>
      <dsp:txXfrm>
        <a:off x="69328" y="1562681"/>
        <a:ext cx="2725130" cy="1281536"/>
      </dsp:txXfrm>
    </dsp:sp>
    <dsp:sp modelId="{11BC1F5B-B0F1-41AD-95C1-AA090A8D4C50}">
      <dsp:nvSpPr>
        <dsp:cNvPr id="0" name=""/>
        <dsp:cNvSpPr/>
      </dsp:nvSpPr>
      <dsp:spPr>
        <a:xfrm rot="5400000">
          <a:off x="4841297" y="1149063"/>
          <a:ext cx="1136153" cy="50911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Jan 1 – June 30</a:t>
          </a:r>
        </a:p>
        <a:p>
          <a:pPr marL="228600" lvl="1" indent="-228600" algn="l" defTabSz="1111250">
            <a:lnSpc>
              <a:spcPct val="90000"/>
            </a:lnSpc>
            <a:spcBef>
              <a:spcPct val="0"/>
            </a:spcBef>
            <a:spcAft>
              <a:spcPct val="15000"/>
            </a:spcAft>
            <a:buChar char="•"/>
          </a:pPr>
          <a:r>
            <a:rPr lang="en-US" sz="2500" kern="1200" dirty="0"/>
            <a:t>49 ESOL Training Completions</a:t>
          </a:r>
        </a:p>
      </dsp:txBody>
      <dsp:txXfrm rot="-5400000">
        <a:off x="2863786" y="3182036"/>
        <a:ext cx="5035714" cy="1025229"/>
      </dsp:txXfrm>
    </dsp:sp>
    <dsp:sp modelId="{56A186DC-AC41-4798-9910-856F14E82350}">
      <dsp:nvSpPr>
        <dsp:cNvPr id="0" name=""/>
        <dsp:cNvSpPr/>
      </dsp:nvSpPr>
      <dsp:spPr>
        <a:xfrm>
          <a:off x="0" y="2984555"/>
          <a:ext cx="2863786" cy="14201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2019</a:t>
          </a:r>
        </a:p>
      </dsp:txBody>
      <dsp:txXfrm>
        <a:off x="69328" y="3053883"/>
        <a:ext cx="2725130" cy="128153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367" cy="466088"/>
          </a:xfrm>
          <a:prstGeom prst="rect">
            <a:avLst/>
          </a:prstGeom>
        </p:spPr>
        <p:txBody>
          <a:bodyPr vert="horz" lIns="91129" tIns="45565" rIns="91129" bIns="45565" rtlCol="0"/>
          <a:lstStyle>
            <a:lvl1pPr algn="l">
              <a:defRPr sz="1200"/>
            </a:lvl1pPr>
          </a:lstStyle>
          <a:p>
            <a:endParaRPr lang="en-US"/>
          </a:p>
        </p:txBody>
      </p:sp>
      <p:sp>
        <p:nvSpPr>
          <p:cNvPr id="3" name="Date Placeholder 2"/>
          <p:cNvSpPr>
            <a:spLocks noGrp="1"/>
          </p:cNvSpPr>
          <p:nvPr>
            <p:ph type="dt" sz="quarter" idx="1"/>
          </p:nvPr>
        </p:nvSpPr>
        <p:spPr>
          <a:xfrm>
            <a:off x="3971456" y="1"/>
            <a:ext cx="3037366" cy="466088"/>
          </a:xfrm>
          <a:prstGeom prst="rect">
            <a:avLst/>
          </a:prstGeom>
        </p:spPr>
        <p:txBody>
          <a:bodyPr vert="horz" lIns="91129" tIns="45565" rIns="91129" bIns="45565" rtlCol="0"/>
          <a:lstStyle>
            <a:lvl1pPr algn="r">
              <a:defRPr sz="1200"/>
            </a:lvl1pPr>
          </a:lstStyle>
          <a:p>
            <a:fld id="{15E332AE-A5A8-4E8B-B5DD-66050E9E5A65}" type="datetimeFigureOut">
              <a:rPr lang="en-US" smtClean="0"/>
              <a:t>7/18/2019</a:t>
            </a:fld>
            <a:endParaRPr lang="en-US"/>
          </a:p>
        </p:txBody>
      </p:sp>
      <p:sp>
        <p:nvSpPr>
          <p:cNvPr id="4" name="Footer Placeholder 3"/>
          <p:cNvSpPr>
            <a:spLocks noGrp="1"/>
          </p:cNvSpPr>
          <p:nvPr>
            <p:ph type="ftr" sz="quarter" idx="2"/>
          </p:nvPr>
        </p:nvSpPr>
        <p:spPr>
          <a:xfrm>
            <a:off x="0" y="8830312"/>
            <a:ext cx="3037367" cy="466088"/>
          </a:xfrm>
          <a:prstGeom prst="rect">
            <a:avLst/>
          </a:prstGeom>
        </p:spPr>
        <p:txBody>
          <a:bodyPr vert="horz" lIns="91129" tIns="45565" rIns="91129" bIns="45565" rtlCol="0" anchor="b"/>
          <a:lstStyle>
            <a:lvl1pPr algn="l">
              <a:defRPr sz="1200"/>
            </a:lvl1pPr>
          </a:lstStyle>
          <a:p>
            <a:endParaRPr lang="en-US"/>
          </a:p>
        </p:txBody>
      </p:sp>
      <p:sp>
        <p:nvSpPr>
          <p:cNvPr id="5" name="Slide Number Placeholder 4"/>
          <p:cNvSpPr>
            <a:spLocks noGrp="1"/>
          </p:cNvSpPr>
          <p:nvPr>
            <p:ph type="sldNum" sz="quarter" idx="3"/>
          </p:nvPr>
        </p:nvSpPr>
        <p:spPr>
          <a:xfrm>
            <a:off x="3971456" y="8830312"/>
            <a:ext cx="3037366" cy="466088"/>
          </a:xfrm>
          <a:prstGeom prst="rect">
            <a:avLst/>
          </a:prstGeom>
        </p:spPr>
        <p:txBody>
          <a:bodyPr vert="horz" lIns="91129" tIns="45565" rIns="91129" bIns="45565" rtlCol="0" anchor="b"/>
          <a:lstStyle>
            <a:lvl1pPr algn="r">
              <a:defRPr sz="1200"/>
            </a:lvl1pPr>
          </a:lstStyle>
          <a:p>
            <a:fld id="{C0805BD3-68CC-457F-95D3-8C43FFBE05ED}" type="slidenum">
              <a:rPr lang="en-US" smtClean="0"/>
              <a:t>‹#›</a:t>
            </a:fld>
            <a:endParaRPr lang="en-US"/>
          </a:p>
        </p:txBody>
      </p:sp>
    </p:spTree>
    <p:extLst>
      <p:ext uri="{BB962C8B-B14F-4D97-AF65-F5344CB8AC3E}">
        <p14:creationId xmlns:p14="http://schemas.microsoft.com/office/powerpoint/2010/main" val="1283959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3178" tIns="46589" rIns="93178"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5"/>
          </a:xfrm>
          <a:prstGeom prst="rect">
            <a:avLst/>
          </a:prstGeom>
        </p:spPr>
        <p:txBody>
          <a:bodyPr vert="horz" lIns="93178" tIns="46589" rIns="93178" bIns="46589" rtlCol="0"/>
          <a:lstStyle>
            <a:lvl1pPr algn="r">
              <a:defRPr sz="1200"/>
            </a:lvl1pPr>
          </a:lstStyle>
          <a:p>
            <a:fld id="{75788989-C4F2-419E-8CC5-53E2453B8A9F}" type="datetimeFigureOut">
              <a:rPr lang="en-US" smtClean="0"/>
              <a:t>7/18/2019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8" tIns="46589" rIns="93178" bIns="46589"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8" tIns="46589" rIns="93178"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78" tIns="46589" rIns="93178"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4"/>
          </a:xfrm>
          <a:prstGeom prst="rect">
            <a:avLst/>
          </a:prstGeom>
        </p:spPr>
        <p:txBody>
          <a:bodyPr vert="horz" lIns="93178" tIns="46589" rIns="93178" bIns="46589"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1</a:t>
            </a:fld>
            <a:endParaRPr lang="en-US"/>
          </a:p>
        </p:txBody>
      </p:sp>
    </p:spTree>
    <p:extLst>
      <p:ext uri="{BB962C8B-B14F-4D97-AF65-F5344CB8AC3E}">
        <p14:creationId xmlns:p14="http://schemas.microsoft.com/office/powerpoint/2010/main" val="724308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10</a:t>
            </a:fld>
            <a:endParaRPr lang="en-US"/>
          </a:p>
        </p:txBody>
      </p:sp>
    </p:spTree>
    <p:extLst>
      <p:ext uri="{BB962C8B-B14F-4D97-AF65-F5344CB8AC3E}">
        <p14:creationId xmlns:p14="http://schemas.microsoft.com/office/powerpoint/2010/main" val="3629846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11</a:t>
            </a:fld>
            <a:endParaRPr lang="en-US"/>
          </a:p>
        </p:txBody>
      </p:sp>
    </p:spTree>
    <p:extLst>
      <p:ext uri="{BB962C8B-B14F-4D97-AF65-F5344CB8AC3E}">
        <p14:creationId xmlns:p14="http://schemas.microsoft.com/office/powerpoint/2010/main" val="3217942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12</a:t>
            </a:fld>
            <a:endParaRPr lang="en-US"/>
          </a:p>
        </p:txBody>
      </p:sp>
    </p:spTree>
    <p:extLst>
      <p:ext uri="{BB962C8B-B14F-4D97-AF65-F5344CB8AC3E}">
        <p14:creationId xmlns:p14="http://schemas.microsoft.com/office/powerpoint/2010/main" val="1602557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13</a:t>
            </a:fld>
            <a:endParaRPr lang="en-US"/>
          </a:p>
        </p:txBody>
      </p:sp>
    </p:spTree>
    <p:extLst>
      <p:ext uri="{BB962C8B-B14F-4D97-AF65-F5344CB8AC3E}">
        <p14:creationId xmlns:p14="http://schemas.microsoft.com/office/powerpoint/2010/main" val="1919725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14</a:t>
            </a:fld>
            <a:endParaRPr lang="en-US"/>
          </a:p>
        </p:txBody>
      </p:sp>
    </p:spTree>
    <p:extLst>
      <p:ext uri="{BB962C8B-B14F-4D97-AF65-F5344CB8AC3E}">
        <p14:creationId xmlns:p14="http://schemas.microsoft.com/office/powerpoint/2010/main" val="1576632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15</a:t>
            </a:fld>
            <a:endParaRPr lang="en-US"/>
          </a:p>
        </p:txBody>
      </p:sp>
    </p:spTree>
    <p:extLst>
      <p:ext uri="{BB962C8B-B14F-4D97-AF65-F5344CB8AC3E}">
        <p14:creationId xmlns:p14="http://schemas.microsoft.com/office/powerpoint/2010/main" val="52711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16</a:t>
            </a:fld>
            <a:endParaRPr lang="en-US"/>
          </a:p>
        </p:txBody>
      </p:sp>
    </p:spTree>
    <p:extLst>
      <p:ext uri="{BB962C8B-B14F-4D97-AF65-F5344CB8AC3E}">
        <p14:creationId xmlns:p14="http://schemas.microsoft.com/office/powerpoint/2010/main" val="2854261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17</a:t>
            </a:fld>
            <a:endParaRPr lang="en-US"/>
          </a:p>
        </p:txBody>
      </p:sp>
    </p:spTree>
    <p:extLst>
      <p:ext uri="{BB962C8B-B14F-4D97-AF65-F5344CB8AC3E}">
        <p14:creationId xmlns:p14="http://schemas.microsoft.com/office/powerpoint/2010/main" val="1237084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18</a:t>
            </a:fld>
            <a:endParaRPr lang="en-US"/>
          </a:p>
        </p:txBody>
      </p:sp>
    </p:spTree>
    <p:extLst>
      <p:ext uri="{BB962C8B-B14F-4D97-AF65-F5344CB8AC3E}">
        <p14:creationId xmlns:p14="http://schemas.microsoft.com/office/powerpoint/2010/main" val="931183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19</a:t>
            </a:fld>
            <a:endParaRPr lang="en-US"/>
          </a:p>
        </p:txBody>
      </p:sp>
    </p:spTree>
    <p:extLst>
      <p:ext uri="{BB962C8B-B14F-4D97-AF65-F5344CB8AC3E}">
        <p14:creationId xmlns:p14="http://schemas.microsoft.com/office/powerpoint/2010/main" val="316171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a:t>
            </a:fld>
            <a:endParaRPr lang="en-US"/>
          </a:p>
        </p:txBody>
      </p:sp>
    </p:spTree>
    <p:extLst>
      <p:ext uri="{BB962C8B-B14F-4D97-AF65-F5344CB8AC3E}">
        <p14:creationId xmlns:p14="http://schemas.microsoft.com/office/powerpoint/2010/main" val="28239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20</a:t>
            </a:fld>
            <a:endParaRPr lang="en-US"/>
          </a:p>
        </p:txBody>
      </p:sp>
    </p:spTree>
    <p:extLst>
      <p:ext uri="{BB962C8B-B14F-4D97-AF65-F5344CB8AC3E}">
        <p14:creationId xmlns:p14="http://schemas.microsoft.com/office/powerpoint/2010/main" val="515800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21</a:t>
            </a:fld>
            <a:endParaRPr lang="en-US"/>
          </a:p>
        </p:txBody>
      </p:sp>
    </p:spTree>
    <p:extLst>
      <p:ext uri="{BB962C8B-B14F-4D97-AF65-F5344CB8AC3E}">
        <p14:creationId xmlns:p14="http://schemas.microsoft.com/office/powerpoint/2010/main" val="1454617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22</a:t>
            </a:fld>
            <a:endParaRPr lang="en-US"/>
          </a:p>
        </p:txBody>
      </p:sp>
    </p:spTree>
    <p:extLst>
      <p:ext uri="{BB962C8B-B14F-4D97-AF65-F5344CB8AC3E}">
        <p14:creationId xmlns:p14="http://schemas.microsoft.com/office/powerpoint/2010/main" val="1603662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23</a:t>
            </a:fld>
            <a:endParaRPr lang="en-US"/>
          </a:p>
        </p:txBody>
      </p:sp>
    </p:spTree>
    <p:extLst>
      <p:ext uri="{BB962C8B-B14F-4D97-AF65-F5344CB8AC3E}">
        <p14:creationId xmlns:p14="http://schemas.microsoft.com/office/powerpoint/2010/main" val="1282525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24</a:t>
            </a:fld>
            <a:endParaRPr lang="en-US"/>
          </a:p>
        </p:txBody>
      </p:sp>
    </p:spTree>
    <p:extLst>
      <p:ext uri="{BB962C8B-B14F-4D97-AF65-F5344CB8AC3E}">
        <p14:creationId xmlns:p14="http://schemas.microsoft.com/office/powerpoint/2010/main" val="1007804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25</a:t>
            </a:fld>
            <a:endParaRPr lang="en-US"/>
          </a:p>
        </p:txBody>
      </p:sp>
    </p:spTree>
    <p:extLst>
      <p:ext uri="{BB962C8B-B14F-4D97-AF65-F5344CB8AC3E}">
        <p14:creationId xmlns:p14="http://schemas.microsoft.com/office/powerpoint/2010/main" val="4064499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26</a:t>
            </a:fld>
            <a:endParaRPr lang="en-US"/>
          </a:p>
        </p:txBody>
      </p:sp>
    </p:spTree>
    <p:extLst>
      <p:ext uri="{BB962C8B-B14F-4D97-AF65-F5344CB8AC3E}">
        <p14:creationId xmlns:p14="http://schemas.microsoft.com/office/powerpoint/2010/main" val="202688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27</a:t>
            </a:fld>
            <a:endParaRPr lang="en-US"/>
          </a:p>
        </p:txBody>
      </p:sp>
    </p:spTree>
    <p:extLst>
      <p:ext uri="{BB962C8B-B14F-4D97-AF65-F5344CB8AC3E}">
        <p14:creationId xmlns:p14="http://schemas.microsoft.com/office/powerpoint/2010/main" val="1935678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28</a:t>
            </a:fld>
            <a:endParaRPr lang="en-US"/>
          </a:p>
        </p:txBody>
      </p:sp>
    </p:spTree>
    <p:extLst>
      <p:ext uri="{BB962C8B-B14F-4D97-AF65-F5344CB8AC3E}">
        <p14:creationId xmlns:p14="http://schemas.microsoft.com/office/powerpoint/2010/main" val="2005284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29</a:t>
            </a:fld>
            <a:endParaRPr lang="en-US"/>
          </a:p>
        </p:txBody>
      </p:sp>
    </p:spTree>
    <p:extLst>
      <p:ext uri="{BB962C8B-B14F-4D97-AF65-F5344CB8AC3E}">
        <p14:creationId xmlns:p14="http://schemas.microsoft.com/office/powerpoint/2010/main" val="4064072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3</a:t>
            </a:fld>
            <a:endParaRPr lang="en-US"/>
          </a:p>
        </p:txBody>
      </p:sp>
    </p:spTree>
    <p:extLst>
      <p:ext uri="{BB962C8B-B14F-4D97-AF65-F5344CB8AC3E}">
        <p14:creationId xmlns:p14="http://schemas.microsoft.com/office/powerpoint/2010/main" val="171697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30</a:t>
            </a:fld>
            <a:endParaRPr lang="en-US"/>
          </a:p>
        </p:txBody>
      </p:sp>
    </p:spTree>
    <p:extLst>
      <p:ext uri="{BB962C8B-B14F-4D97-AF65-F5344CB8AC3E}">
        <p14:creationId xmlns:p14="http://schemas.microsoft.com/office/powerpoint/2010/main" val="4151054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31</a:t>
            </a:fld>
            <a:endParaRPr lang="en-US"/>
          </a:p>
        </p:txBody>
      </p:sp>
    </p:spTree>
    <p:extLst>
      <p:ext uri="{BB962C8B-B14F-4D97-AF65-F5344CB8AC3E}">
        <p14:creationId xmlns:p14="http://schemas.microsoft.com/office/powerpoint/2010/main" val="1386002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32</a:t>
            </a:fld>
            <a:endParaRPr lang="en-US"/>
          </a:p>
        </p:txBody>
      </p:sp>
    </p:spTree>
    <p:extLst>
      <p:ext uri="{BB962C8B-B14F-4D97-AF65-F5344CB8AC3E}">
        <p14:creationId xmlns:p14="http://schemas.microsoft.com/office/powerpoint/2010/main" val="1605088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33</a:t>
            </a:fld>
            <a:endParaRPr lang="en-US"/>
          </a:p>
        </p:txBody>
      </p:sp>
    </p:spTree>
    <p:extLst>
      <p:ext uri="{BB962C8B-B14F-4D97-AF65-F5344CB8AC3E}">
        <p14:creationId xmlns:p14="http://schemas.microsoft.com/office/powerpoint/2010/main" val="1776390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34</a:t>
            </a:fld>
            <a:endParaRPr lang="en-US"/>
          </a:p>
        </p:txBody>
      </p:sp>
    </p:spTree>
    <p:extLst>
      <p:ext uri="{BB962C8B-B14F-4D97-AF65-F5344CB8AC3E}">
        <p14:creationId xmlns:p14="http://schemas.microsoft.com/office/powerpoint/2010/main" val="1375401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35</a:t>
            </a:fld>
            <a:endParaRPr lang="en-US"/>
          </a:p>
        </p:txBody>
      </p:sp>
    </p:spTree>
    <p:extLst>
      <p:ext uri="{BB962C8B-B14F-4D97-AF65-F5344CB8AC3E}">
        <p14:creationId xmlns:p14="http://schemas.microsoft.com/office/powerpoint/2010/main" val="2046818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36</a:t>
            </a:fld>
            <a:endParaRPr lang="en-US"/>
          </a:p>
        </p:txBody>
      </p:sp>
    </p:spTree>
    <p:extLst>
      <p:ext uri="{BB962C8B-B14F-4D97-AF65-F5344CB8AC3E}">
        <p14:creationId xmlns:p14="http://schemas.microsoft.com/office/powerpoint/2010/main" val="524365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37</a:t>
            </a:fld>
            <a:endParaRPr lang="en-US"/>
          </a:p>
        </p:txBody>
      </p:sp>
    </p:spTree>
    <p:extLst>
      <p:ext uri="{BB962C8B-B14F-4D97-AF65-F5344CB8AC3E}">
        <p14:creationId xmlns:p14="http://schemas.microsoft.com/office/powerpoint/2010/main" val="3798889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38</a:t>
            </a:fld>
            <a:endParaRPr lang="en-US"/>
          </a:p>
        </p:txBody>
      </p:sp>
    </p:spTree>
    <p:extLst>
      <p:ext uri="{BB962C8B-B14F-4D97-AF65-F5344CB8AC3E}">
        <p14:creationId xmlns:p14="http://schemas.microsoft.com/office/powerpoint/2010/main" val="75580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39</a:t>
            </a:fld>
            <a:endParaRPr lang="en-US"/>
          </a:p>
        </p:txBody>
      </p:sp>
    </p:spTree>
    <p:extLst>
      <p:ext uri="{BB962C8B-B14F-4D97-AF65-F5344CB8AC3E}">
        <p14:creationId xmlns:p14="http://schemas.microsoft.com/office/powerpoint/2010/main" val="35144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4</a:t>
            </a:fld>
            <a:endParaRPr lang="en-US"/>
          </a:p>
        </p:txBody>
      </p:sp>
    </p:spTree>
    <p:extLst>
      <p:ext uri="{BB962C8B-B14F-4D97-AF65-F5344CB8AC3E}">
        <p14:creationId xmlns:p14="http://schemas.microsoft.com/office/powerpoint/2010/main" val="14816323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40</a:t>
            </a:fld>
            <a:endParaRPr lang="en-US"/>
          </a:p>
        </p:txBody>
      </p:sp>
    </p:spTree>
    <p:extLst>
      <p:ext uri="{BB962C8B-B14F-4D97-AF65-F5344CB8AC3E}">
        <p14:creationId xmlns:p14="http://schemas.microsoft.com/office/powerpoint/2010/main" val="1079360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41</a:t>
            </a:fld>
            <a:endParaRPr lang="en-US"/>
          </a:p>
        </p:txBody>
      </p:sp>
    </p:spTree>
    <p:extLst>
      <p:ext uri="{BB962C8B-B14F-4D97-AF65-F5344CB8AC3E}">
        <p14:creationId xmlns:p14="http://schemas.microsoft.com/office/powerpoint/2010/main" val="15502843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42</a:t>
            </a:fld>
            <a:endParaRPr lang="en-US"/>
          </a:p>
        </p:txBody>
      </p:sp>
    </p:spTree>
    <p:extLst>
      <p:ext uri="{BB962C8B-B14F-4D97-AF65-F5344CB8AC3E}">
        <p14:creationId xmlns:p14="http://schemas.microsoft.com/office/powerpoint/2010/main" val="36140737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43</a:t>
            </a:fld>
            <a:endParaRPr lang="en-US"/>
          </a:p>
        </p:txBody>
      </p:sp>
    </p:spTree>
    <p:extLst>
      <p:ext uri="{BB962C8B-B14F-4D97-AF65-F5344CB8AC3E}">
        <p14:creationId xmlns:p14="http://schemas.microsoft.com/office/powerpoint/2010/main" val="7688668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44</a:t>
            </a:fld>
            <a:endParaRPr lang="en-US"/>
          </a:p>
        </p:txBody>
      </p:sp>
    </p:spTree>
    <p:extLst>
      <p:ext uri="{BB962C8B-B14F-4D97-AF65-F5344CB8AC3E}">
        <p14:creationId xmlns:p14="http://schemas.microsoft.com/office/powerpoint/2010/main" val="31134239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45</a:t>
            </a:fld>
            <a:endParaRPr lang="en-US"/>
          </a:p>
        </p:txBody>
      </p:sp>
    </p:spTree>
    <p:extLst>
      <p:ext uri="{BB962C8B-B14F-4D97-AF65-F5344CB8AC3E}">
        <p14:creationId xmlns:p14="http://schemas.microsoft.com/office/powerpoint/2010/main" val="1467659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46</a:t>
            </a:fld>
            <a:endParaRPr lang="en-US"/>
          </a:p>
        </p:txBody>
      </p:sp>
    </p:spTree>
    <p:extLst>
      <p:ext uri="{BB962C8B-B14F-4D97-AF65-F5344CB8AC3E}">
        <p14:creationId xmlns:p14="http://schemas.microsoft.com/office/powerpoint/2010/main" val="30579780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47</a:t>
            </a:fld>
            <a:endParaRPr lang="en-US"/>
          </a:p>
        </p:txBody>
      </p:sp>
    </p:spTree>
    <p:extLst>
      <p:ext uri="{BB962C8B-B14F-4D97-AF65-F5344CB8AC3E}">
        <p14:creationId xmlns:p14="http://schemas.microsoft.com/office/powerpoint/2010/main" val="34523020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48</a:t>
            </a:fld>
            <a:endParaRPr lang="en-US"/>
          </a:p>
        </p:txBody>
      </p:sp>
    </p:spTree>
    <p:extLst>
      <p:ext uri="{BB962C8B-B14F-4D97-AF65-F5344CB8AC3E}">
        <p14:creationId xmlns:p14="http://schemas.microsoft.com/office/powerpoint/2010/main" val="12910303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7538" y="542925"/>
            <a:ext cx="3614737" cy="2711450"/>
          </a:xfrm>
        </p:spPr>
      </p:sp>
      <p:sp>
        <p:nvSpPr>
          <p:cNvPr id="3" name="Notes Placeholder 2"/>
          <p:cNvSpPr>
            <a:spLocks noGrp="1"/>
          </p:cNvSpPr>
          <p:nvPr>
            <p:ph type="body" idx="1"/>
          </p:nvPr>
        </p:nvSpPr>
        <p:spPr/>
        <p:txBody>
          <a:bodyPr/>
          <a:lstStyle/>
          <a:p>
            <a:pPr defTabSz="967529">
              <a:defRPr/>
            </a:pPr>
            <a:endParaRPr lang="en-US" dirty="0"/>
          </a:p>
        </p:txBody>
      </p:sp>
      <p:sp>
        <p:nvSpPr>
          <p:cNvPr id="4" name="Slide Number Placeholder 3"/>
          <p:cNvSpPr>
            <a:spLocks noGrp="1"/>
          </p:cNvSpPr>
          <p:nvPr>
            <p:ph type="sldNum" sz="quarter" idx="10"/>
          </p:nvPr>
        </p:nvSpPr>
        <p:spPr/>
        <p:txBody>
          <a:bodyPr/>
          <a:lstStyle/>
          <a:p>
            <a:fld id="{06B84C4B-93ED-40AE-B5E1-4CE7703DAE13}"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499223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5</a:t>
            </a:fld>
            <a:endParaRPr lang="en-US"/>
          </a:p>
        </p:txBody>
      </p:sp>
    </p:spTree>
    <p:extLst>
      <p:ext uri="{BB962C8B-B14F-4D97-AF65-F5344CB8AC3E}">
        <p14:creationId xmlns:p14="http://schemas.microsoft.com/office/powerpoint/2010/main" val="37462910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50</a:t>
            </a:fld>
            <a:endParaRPr lang="en-US"/>
          </a:p>
        </p:txBody>
      </p:sp>
    </p:spTree>
    <p:extLst>
      <p:ext uri="{BB962C8B-B14F-4D97-AF65-F5344CB8AC3E}">
        <p14:creationId xmlns:p14="http://schemas.microsoft.com/office/powerpoint/2010/main" val="29085128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51</a:t>
            </a:fld>
            <a:endParaRPr lang="en-US"/>
          </a:p>
        </p:txBody>
      </p:sp>
    </p:spTree>
    <p:extLst>
      <p:ext uri="{BB962C8B-B14F-4D97-AF65-F5344CB8AC3E}">
        <p14:creationId xmlns:p14="http://schemas.microsoft.com/office/powerpoint/2010/main" val="14247890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52</a:t>
            </a:fld>
            <a:endParaRPr lang="en-US"/>
          </a:p>
        </p:txBody>
      </p:sp>
    </p:spTree>
    <p:extLst>
      <p:ext uri="{BB962C8B-B14F-4D97-AF65-F5344CB8AC3E}">
        <p14:creationId xmlns:p14="http://schemas.microsoft.com/office/powerpoint/2010/main" val="2546806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53</a:t>
            </a:fld>
            <a:endParaRPr lang="en-US"/>
          </a:p>
        </p:txBody>
      </p:sp>
    </p:spTree>
    <p:extLst>
      <p:ext uri="{BB962C8B-B14F-4D97-AF65-F5344CB8AC3E}">
        <p14:creationId xmlns:p14="http://schemas.microsoft.com/office/powerpoint/2010/main" val="27011443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54</a:t>
            </a:fld>
            <a:endParaRPr lang="en-US"/>
          </a:p>
        </p:txBody>
      </p:sp>
    </p:spTree>
    <p:extLst>
      <p:ext uri="{BB962C8B-B14F-4D97-AF65-F5344CB8AC3E}">
        <p14:creationId xmlns:p14="http://schemas.microsoft.com/office/powerpoint/2010/main" val="3402110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55</a:t>
            </a:fld>
            <a:endParaRPr lang="en-US"/>
          </a:p>
        </p:txBody>
      </p:sp>
    </p:spTree>
    <p:extLst>
      <p:ext uri="{BB962C8B-B14F-4D97-AF65-F5344CB8AC3E}">
        <p14:creationId xmlns:p14="http://schemas.microsoft.com/office/powerpoint/2010/main" val="14976457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56</a:t>
            </a:fld>
            <a:endParaRPr lang="en-US"/>
          </a:p>
        </p:txBody>
      </p:sp>
    </p:spTree>
    <p:extLst>
      <p:ext uri="{BB962C8B-B14F-4D97-AF65-F5344CB8AC3E}">
        <p14:creationId xmlns:p14="http://schemas.microsoft.com/office/powerpoint/2010/main" val="29140176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57</a:t>
            </a:fld>
            <a:endParaRPr lang="en-US"/>
          </a:p>
        </p:txBody>
      </p:sp>
    </p:spTree>
    <p:extLst>
      <p:ext uri="{BB962C8B-B14F-4D97-AF65-F5344CB8AC3E}">
        <p14:creationId xmlns:p14="http://schemas.microsoft.com/office/powerpoint/2010/main" val="2647321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58</a:t>
            </a:fld>
            <a:endParaRPr lang="en-US"/>
          </a:p>
        </p:txBody>
      </p:sp>
    </p:spTree>
    <p:extLst>
      <p:ext uri="{BB962C8B-B14F-4D97-AF65-F5344CB8AC3E}">
        <p14:creationId xmlns:p14="http://schemas.microsoft.com/office/powerpoint/2010/main" val="42525295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59</a:t>
            </a:fld>
            <a:endParaRPr lang="en-US"/>
          </a:p>
        </p:txBody>
      </p:sp>
    </p:spTree>
    <p:extLst>
      <p:ext uri="{BB962C8B-B14F-4D97-AF65-F5344CB8AC3E}">
        <p14:creationId xmlns:p14="http://schemas.microsoft.com/office/powerpoint/2010/main" val="108309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6</a:t>
            </a:fld>
            <a:endParaRPr lang="en-US"/>
          </a:p>
        </p:txBody>
      </p:sp>
    </p:spTree>
    <p:extLst>
      <p:ext uri="{BB962C8B-B14F-4D97-AF65-F5344CB8AC3E}">
        <p14:creationId xmlns:p14="http://schemas.microsoft.com/office/powerpoint/2010/main" val="35721792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60</a:t>
            </a:fld>
            <a:endParaRPr lang="en-US"/>
          </a:p>
        </p:txBody>
      </p:sp>
    </p:spTree>
    <p:extLst>
      <p:ext uri="{BB962C8B-B14F-4D97-AF65-F5344CB8AC3E}">
        <p14:creationId xmlns:p14="http://schemas.microsoft.com/office/powerpoint/2010/main" val="31677056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61</a:t>
            </a:fld>
            <a:endParaRPr lang="en-US"/>
          </a:p>
        </p:txBody>
      </p:sp>
    </p:spTree>
    <p:extLst>
      <p:ext uri="{BB962C8B-B14F-4D97-AF65-F5344CB8AC3E}">
        <p14:creationId xmlns:p14="http://schemas.microsoft.com/office/powerpoint/2010/main" val="14557397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62</a:t>
            </a:fld>
            <a:endParaRPr lang="en-US"/>
          </a:p>
        </p:txBody>
      </p:sp>
    </p:spTree>
    <p:extLst>
      <p:ext uri="{BB962C8B-B14F-4D97-AF65-F5344CB8AC3E}">
        <p14:creationId xmlns:p14="http://schemas.microsoft.com/office/powerpoint/2010/main" val="12500067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63</a:t>
            </a:fld>
            <a:endParaRPr lang="en-US"/>
          </a:p>
        </p:txBody>
      </p:sp>
    </p:spTree>
    <p:extLst>
      <p:ext uri="{BB962C8B-B14F-4D97-AF65-F5344CB8AC3E}">
        <p14:creationId xmlns:p14="http://schemas.microsoft.com/office/powerpoint/2010/main" val="1495297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7</a:t>
            </a:fld>
            <a:endParaRPr lang="en-US"/>
          </a:p>
        </p:txBody>
      </p:sp>
    </p:spTree>
    <p:extLst>
      <p:ext uri="{BB962C8B-B14F-4D97-AF65-F5344CB8AC3E}">
        <p14:creationId xmlns:p14="http://schemas.microsoft.com/office/powerpoint/2010/main" val="74225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8</a:t>
            </a:fld>
            <a:endParaRPr lang="en-US"/>
          </a:p>
        </p:txBody>
      </p:sp>
    </p:spTree>
    <p:extLst>
      <p:ext uri="{BB962C8B-B14F-4D97-AF65-F5344CB8AC3E}">
        <p14:creationId xmlns:p14="http://schemas.microsoft.com/office/powerpoint/2010/main" val="399519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9</a:t>
            </a:fld>
            <a:endParaRPr lang="en-US"/>
          </a:p>
        </p:txBody>
      </p:sp>
    </p:spTree>
    <p:extLst>
      <p:ext uri="{BB962C8B-B14F-4D97-AF65-F5344CB8AC3E}">
        <p14:creationId xmlns:p14="http://schemas.microsoft.com/office/powerpoint/2010/main" val="1095658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dirty="0"/>
              <a:t>Month ##, 2017</a:t>
            </a:r>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Content (Mixed Number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lvl1pPr>
              <a:lnSpc>
                <a:spcPts val="3375"/>
              </a:lnSpc>
              <a:defRPr>
                <a:effectLst>
                  <a:outerShdw blurRad="38100" dist="38100" dir="2700000" algn="tl">
                    <a:srgbClr val="000000">
                      <a:alpha val="20000"/>
                    </a:srgbClr>
                  </a:outerShdw>
                </a:effectLst>
              </a:defRPr>
            </a:lvl1pPr>
          </a:lstStyle>
          <a:p>
            <a:r>
              <a:rPr lang="en-US" dirty="0"/>
              <a:t>Click to edit Master title style</a:t>
            </a:r>
          </a:p>
        </p:txBody>
      </p:sp>
      <p:sp>
        <p:nvSpPr>
          <p:cNvPr id="6" name="Content Placeholder 2"/>
          <p:cNvSpPr>
            <a:spLocks noGrp="1"/>
          </p:cNvSpPr>
          <p:nvPr>
            <p:ph idx="1"/>
          </p:nvPr>
        </p:nvSpPr>
        <p:spPr>
          <a:xfrm>
            <a:off x="457200" y="1600202"/>
            <a:ext cx="8229600" cy="4525963"/>
          </a:xfrm>
          <a:prstGeom prst="rect">
            <a:avLst/>
          </a:prstGeom>
        </p:spPr>
        <p:txBody>
          <a:bodyPr>
            <a:normAutofit/>
          </a:bodyPr>
          <a:lstStyle>
            <a:lvl1pPr marL="385763" indent="-385763">
              <a:lnSpc>
                <a:spcPts val="2400"/>
              </a:lnSpc>
              <a:spcBef>
                <a:spcPts val="900"/>
              </a:spcBef>
              <a:buFont typeface="+mj-lt"/>
              <a:buAutoNum type="arabicPeriod"/>
              <a:defRPr/>
            </a:lvl1pPr>
            <a:lvl2pPr marL="728663" indent="-385763">
              <a:lnSpc>
                <a:spcPts val="2100"/>
              </a:lnSpc>
              <a:buFont typeface="Arial" pitchFamily="34" charset="0"/>
              <a:buChar char="•"/>
              <a:defRPr/>
            </a:lvl2pPr>
            <a:lvl3pPr marL="1028700" indent="-342900">
              <a:lnSpc>
                <a:spcPts val="1800"/>
              </a:lnSpc>
              <a:buFont typeface="Calibri" pitchFamily="34" charset="0"/>
              <a:buChar char="–"/>
              <a:defRPr/>
            </a:lvl3pPr>
            <a:lvl4pPr marL="1371600" indent="-342900">
              <a:lnSpc>
                <a:spcPts val="1500"/>
              </a:lnSpc>
              <a:buFont typeface="Wingdings" pitchFamily="2" charset="2"/>
              <a:buChar char="§"/>
              <a:defRPr/>
            </a:lvl4pPr>
            <a:lvl5pPr marL="1714500" indent="-342900">
              <a:lnSpc>
                <a:spcPts val="1500"/>
              </a:lnSpc>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1" y="0"/>
            <a:ext cx="9143999" cy="152400"/>
          </a:xfrm>
          <a:prstGeom prst="rect">
            <a:avLst/>
          </a:prstGeom>
          <a:solidFill>
            <a:srgbClr val="4D97C7"/>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ate Placeholder 3"/>
          <p:cNvSpPr>
            <a:spLocks noGrp="1"/>
          </p:cNvSpPr>
          <p:nvPr>
            <p:ph type="dt" sz="half" idx="2"/>
          </p:nvPr>
        </p:nvSpPr>
        <p:spPr>
          <a:xfrm>
            <a:off x="152400" y="6400802"/>
            <a:ext cx="1066800" cy="365125"/>
          </a:xfrm>
          <a:prstGeom prst="rect">
            <a:avLst/>
          </a:prstGeom>
        </p:spPr>
        <p:txBody>
          <a:bodyPr anchor="b"/>
          <a:lstStyle>
            <a:lvl1pPr>
              <a:defRPr sz="900">
                <a:solidFill>
                  <a:schemeClr val="tx1">
                    <a:lumMod val="65000"/>
                    <a:lumOff val="35000"/>
                  </a:schemeClr>
                </a:solidFill>
              </a:defRPr>
            </a:lvl1pPr>
          </a:lstStyle>
          <a:p>
            <a:endParaRPr lang="en-US" dirty="0"/>
          </a:p>
        </p:txBody>
      </p:sp>
      <p:sp>
        <p:nvSpPr>
          <p:cNvPr id="11" name="Footer Placeholder 4"/>
          <p:cNvSpPr>
            <a:spLocks noGrp="1"/>
          </p:cNvSpPr>
          <p:nvPr>
            <p:ph type="ftr" sz="quarter" idx="3"/>
          </p:nvPr>
        </p:nvSpPr>
        <p:spPr>
          <a:xfrm>
            <a:off x="1600200" y="6400802"/>
            <a:ext cx="6324600" cy="365125"/>
          </a:xfrm>
          <a:prstGeom prst="rect">
            <a:avLst/>
          </a:prstGeom>
        </p:spPr>
        <p:txBody>
          <a:bodyPr anchor="b"/>
          <a:lstStyle>
            <a:lvl1pPr algn="l">
              <a:defRPr sz="900">
                <a:solidFill>
                  <a:schemeClr val="tx1">
                    <a:lumMod val="65000"/>
                    <a:lumOff val="35000"/>
                  </a:schemeClr>
                </a:solidFill>
              </a:defRPr>
            </a:lvl1pPr>
          </a:lstStyle>
          <a:p>
            <a:endParaRPr lang="en-US" dirty="0"/>
          </a:p>
        </p:txBody>
      </p:sp>
      <p:sp>
        <p:nvSpPr>
          <p:cNvPr id="13" name="Slide Number Placeholder 5"/>
          <p:cNvSpPr>
            <a:spLocks noGrp="1"/>
          </p:cNvSpPr>
          <p:nvPr>
            <p:ph type="sldNum" sz="quarter" idx="4"/>
          </p:nvPr>
        </p:nvSpPr>
        <p:spPr>
          <a:xfrm>
            <a:off x="8305800" y="6400802"/>
            <a:ext cx="685800" cy="365125"/>
          </a:xfrm>
          <a:prstGeom prst="rect">
            <a:avLst/>
          </a:prstGeom>
        </p:spPr>
        <p:txBody>
          <a:bodyPr vert="horz" lIns="91440" tIns="45720" rIns="91440" bIns="45720" rtlCol="0" anchor="b"/>
          <a:lstStyle>
            <a:lvl1pPr algn="r">
              <a:defRPr sz="900">
                <a:solidFill>
                  <a:schemeClr val="tx1">
                    <a:lumMod val="65000"/>
                    <a:lumOff val="35000"/>
                  </a:schemeClr>
                </a:solidFill>
              </a:defRPr>
            </a:lvl1pPr>
          </a:lstStyle>
          <a:p>
            <a:fld id="{8071EDCA-9A7B-48C2-9577-AE8274782304}" type="slidenum">
              <a:rPr lang="en-US" smtClean="0"/>
              <a:pPr/>
              <a:t>‹#›</a:t>
            </a:fld>
            <a:endParaRPr lang="en-US" dirty="0"/>
          </a:p>
        </p:txBody>
      </p:sp>
    </p:spTree>
    <p:extLst>
      <p:ext uri="{BB962C8B-B14F-4D97-AF65-F5344CB8AC3E}">
        <p14:creationId xmlns:p14="http://schemas.microsoft.com/office/powerpoint/2010/main" val="36770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748317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add section heading</a:t>
            </a:r>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567787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add section heading</a:t>
            </a:r>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7360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2.png"/><Relationship Id="rId5" Type="http://schemas.openxmlformats.org/officeDocument/2006/relationships/slideLayout" Target="../slideLayouts/slideLayout27.xml"/><Relationship Id="rId10"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 id="2147483705" r:id="rId22"/>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 id="2147483706" r:id="rId6"/>
    <p:sldLayoutId id="2147483707" r:id="rId7"/>
    <p:sldLayoutId id="2147483708" r:id="rId8"/>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iccb.org/iccb/wp-content/pdfs/shiftinggears/ICCB_2012BridgeGuide_web_REV_FEB13.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iccb.org/iccb/wp-content/pdfs/adulted/strategic_plan/ICCB_Adult_Education_Strategic_Plan_2018-2023.pdf" TargetMode="External"/><Relationship Id="rId4" Type="http://schemas.openxmlformats.org/officeDocument/2006/relationships/hyperlink" Target="https://icsps.illinoisstate.edu/pd/icaps/"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46.jpg"/></Relationships>
</file>

<file path=ppt/slides/_rels/slide48.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png"/><Relationship Id="rId3" Type="http://schemas.openxmlformats.org/officeDocument/2006/relationships/image" Target="../media/image47.gif"/><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48.jpeg"/></Relationships>
</file>

<file path=ppt/slides/_rels/slide52.xml.rels><?xml version="1.0" encoding="UTF-8" standalone="yes"?>
<Relationships xmlns="http://schemas.openxmlformats.org/package/2006/relationships"><Relationship Id="rId3" Type="http://schemas.openxmlformats.org/officeDocument/2006/relationships/hyperlink" Target="https://www.migrationpolicy.org/research/immigrants-and-wioa-services-comparison-sociodemographic-characteristics-native-and-foreign"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cwdb.ca.gov/wp-content/uploads/sites/43/2016/08/LEP-Policy-Brief-Final-Draft-01.26.17.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cwdb.ca.gov/initiatives/english-language-learners-navigator-initiatives/" TargetMode="External"/><Relationship Id="rId7" Type="http://schemas.openxmlformats.org/officeDocument/2006/relationships/hyperlink" Target="https://cwdb.ca.gov/wp-content/uploads/sites/43/2019/07/Serving-Immigrants-Refugees-and-Pathways-To-Services-Webinar-Slides.Final_.Accessible-3.pdf"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hyperlink" Target="https://www.allies4innovation.org/our-work/ell-workforce-navigator/ell-workforce-resources/" TargetMode="External"/><Relationship Id="rId5" Type="http://schemas.openxmlformats.org/officeDocument/2006/relationships/hyperlink" Target="https://cwdb.ca.gov/wp-content/uploads/sites/43/2019/06/ELL-Navigator-Final-Evaluation-May-2019.pdf" TargetMode="External"/><Relationship Id="rId4" Type="http://schemas.openxmlformats.org/officeDocument/2006/relationships/hyperlink" Target="https://cwdb.ca.gov/wp-content/uploads/sites/43/2016/08/LEP-Policy-Brief-Final-Draft-01.26.17.pdf"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hyperlink" Target="https://taa.workforcegps.org/" TargetMode="External"/><Relationship Id="rId2" Type="http://schemas.openxmlformats.org/officeDocument/2006/relationships/notesSlide" Target="../notesSlides/notesSlide61.xml"/><Relationship Id="rId1" Type="http://schemas.openxmlformats.org/officeDocument/2006/relationships/slideLayout" Target="../slideLayouts/slideLayout18.xml"/><Relationship Id="rId4" Type="http://schemas.openxmlformats.org/officeDocument/2006/relationships/image" Target="../media/image60.jpg"/></Relationships>
</file>

<file path=ppt/slides/_rels/slide62.xml.rels><?xml version="1.0" encoding="UTF-8" standalone="yes"?>
<Relationships xmlns="http://schemas.openxmlformats.org/package/2006/relationships"><Relationship Id="rId3" Type="http://schemas.openxmlformats.org/officeDocument/2006/relationships/hyperlink" Target="mailto:Baker.Julie.S@dol.gov" TargetMode="External"/><Relationship Id="rId2" Type="http://schemas.openxmlformats.org/officeDocument/2006/relationships/notesSlide" Target="../notesSlides/notesSlide62.xml"/><Relationship Id="rId1" Type="http://schemas.openxmlformats.org/officeDocument/2006/relationships/slideLayout" Target="../slideLayouts/slideLayout19.xml"/><Relationship Id="rId4" Type="http://schemas.openxmlformats.org/officeDocument/2006/relationships/hyperlink" Target="mailto:Johnson.Robert@dol.gov"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you?</a:t>
            </a:r>
          </a:p>
        </p:txBody>
      </p:sp>
      <p:sp>
        <p:nvSpPr>
          <p:cNvPr id="3" name="Content Placeholder 2"/>
          <p:cNvSpPr>
            <a:spLocks noGrp="1"/>
          </p:cNvSpPr>
          <p:nvPr>
            <p:ph idx="1"/>
          </p:nvPr>
        </p:nvSpPr>
        <p:spPr/>
        <p:txBody>
          <a:bodyPr/>
          <a:lstStyle/>
          <a:p>
            <a:r>
              <a:rPr lang="en-US" dirty="0"/>
              <a:t>National office staff</a:t>
            </a:r>
          </a:p>
          <a:p>
            <a:r>
              <a:rPr lang="en-US" dirty="0"/>
              <a:t>Regional office staff</a:t>
            </a:r>
          </a:p>
          <a:p>
            <a:r>
              <a:rPr lang="en-US" dirty="0"/>
              <a:t>State Trade staff</a:t>
            </a:r>
          </a:p>
          <a:p>
            <a:r>
              <a:rPr lang="en-US" dirty="0"/>
              <a:t>State WIOA/RR staff</a:t>
            </a:r>
          </a:p>
          <a:p>
            <a:r>
              <a:rPr lang="en-US" dirty="0"/>
              <a:t>Other</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a:t>
            </a:fld>
            <a:endParaRPr lang="en-US"/>
          </a:p>
        </p:txBody>
      </p:sp>
    </p:spTree>
    <p:extLst>
      <p:ext uri="{BB962C8B-B14F-4D97-AF65-F5344CB8AC3E}">
        <p14:creationId xmlns:p14="http://schemas.microsoft.com/office/powerpoint/2010/main" val="376431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a:t>1. </a:t>
            </a:r>
            <a:r>
              <a:rPr lang="en-US" sz="24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rPr>
              <a:t>Does your state exclusively rely on existing English Language Acquisition/ELL/ESL/ESOL programs to serve workers with English language barriers from Trade dislocations?</a:t>
            </a:r>
            <a:br>
              <a:rPr lang="en-US" sz="2400" dirty="0"/>
            </a:br>
            <a:r>
              <a:rPr lang="en-US" sz="2400" dirty="0"/>
              <a:t>2. Does your state use any contextualized English Language Acquisition/ELL/ESL/ESOL programs that combine English and occupational training?</a:t>
            </a:r>
          </a:p>
        </p:txBody>
      </p:sp>
      <p:sp>
        <p:nvSpPr>
          <p:cNvPr id="6" name="Content Placeholder 5"/>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10"/>
          </p:nvPr>
        </p:nvSpPr>
        <p:spPr/>
        <p:txBody>
          <a:bodyPr/>
          <a:lstStyle/>
          <a:p>
            <a:fld id="{78651A17-9376-40A4-9325-34268FB0E92D}" type="slidenum">
              <a:rPr lang="en-US" smtClean="0"/>
              <a:pPr/>
              <a:t>10</a:t>
            </a:fld>
            <a:endParaRPr lang="en-US" dirty="0"/>
          </a:p>
        </p:txBody>
      </p:sp>
      <p:sp>
        <p:nvSpPr>
          <p:cNvPr id="2" name="Rectangle 1"/>
          <p:cNvSpPr/>
          <p:nvPr/>
        </p:nvSpPr>
        <p:spPr>
          <a:xfrm>
            <a:off x="754529" y="4472027"/>
            <a:ext cx="4339650" cy="369332"/>
          </a:xfrm>
          <a:prstGeom prst="rect">
            <a:avLst/>
          </a:prstGeom>
        </p:spPr>
        <p:txBody>
          <a:bodyPr wrap="none">
            <a:spAutoFit/>
          </a:bodyPr>
          <a:lstStyle/>
          <a:p>
            <a:r>
              <a:rPr lang="en-US" i="1" dirty="0"/>
              <a:t>Enter your responses in the chat window</a:t>
            </a:r>
          </a:p>
        </p:txBody>
      </p:sp>
      <p:sp>
        <p:nvSpPr>
          <p:cNvPr id="3" name="Rectangle 2"/>
          <p:cNvSpPr/>
          <p:nvPr/>
        </p:nvSpPr>
        <p:spPr>
          <a:xfrm>
            <a:off x="286876" y="4939292"/>
            <a:ext cx="6327246"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CHAT QUESTIONS</a:t>
            </a:r>
          </a:p>
        </p:txBody>
      </p:sp>
    </p:spTree>
    <p:extLst>
      <p:ext uri="{BB962C8B-B14F-4D97-AF65-F5344CB8AC3E}">
        <p14:creationId xmlns:p14="http://schemas.microsoft.com/office/powerpoint/2010/main" val="4077793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3255" y="381146"/>
            <a:ext cx="7863840" cy="1085424"/>
          </a:xfrm>
        </p:spPr>
        <p:txBody>
          <a:bodyPr/>
          <a:lstStyle/>
          <a:p>
            <a:r>
              <a:rPr lang="en-US" dirty="0"/>
              <a:t>State of Minnesota</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11</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449" y="1810107"/>
            <a:ext cx="5117451" cy="4202706"/>
          </a:xfrm>
          <a:prstGeom prst="rect">
            <a:avLst/>
          </a:prstGeom>
        </p:spPr>
      </p:pic>
    </p:spTree>
    <p:extLst>
      <p:ext uri="{BB962C8B-B14F-4D97-AF65-F5344CB8AC3E}">
        <p14:creationId xmlns:p14="http://schemas.microsoft.com/office/powerpoint/2010/main" val="326212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73C97B-95A2-4116-9274-303EDB06FE9F}"/>
              </a:ext>
            </a:extLst>
          </p:cNvPr>
          <p:cNvSpPr>
            <a:spLocks noGrp="1"/>
          </p:cNvSpPr>
          <p:nvPr>
            <p:ph idx="1"/>
          </p:nvPr>
        </p:nvSpPr>
        <p:spPr>
          <a:xfrm>
            <a:off x="4190998" y="1769285"/>
            <a:ext cx="3983355" cy="1818203"/>
          </a:xfrm>
        </p:spPr>
        <p:txBody>
          <a:bodyPr/>
          <a:lstStyle/>
          <a:p>
            <a:r>
              <a:rPr lang="en-US" dirty="0"/>
              <a:t>Sarah Saito</a:t>
            </a:r>
          </a:p>
          <a:p>
            <a:pPr lvl="1"/>
            <a:r>
              <a:rPr lang="en-US" dirty="0"/>
              <a:t>TAA Supervisor</a:t>
            </a:r>
          </a:p>
          <a:p>
            <a:pPr lvl="1"/>
            <a:r>
              <a:rPr lang="en-US" dirty="0"/>
              <a:t>Sarah.Saito@state.mn.us</a:t>
            </a:r>
          </a:p>
          <a:p>
            <a:pPr lvl="2"/>
            <a:r>
              <a:rPr lang="en-US" dirty="0"/>
              <a:t>MN Employment and Training Programs </a:t>
            </a:r>
          </a:p>
        </p:txBody>
      </p:sp>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12</a:t>
            </a:fld>
            <a:endParaRPr lang="en-US"/>
          </a:p>
        </p:txBody>
      </p:sp>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p:txBody>
          <a:bodyPr/>
          <a:lstStyle/>
          <a:p>
            <a:r>
              <a:rPr lang="en-US" dirty="0"/>
              <a:t>Jerry Mulhern</a:t>
            </a:r>
          </a:p>
          <a:p>
            <a:pPr lvl="1"/>
            <a:r>
              <a:rPr lang="en-US" dirty="0"/>
              <a:t>TRA Manager</a:t>
            </a:r>
          </a:p>
          <a:p>
            <a:pPr lvl="1"/>
            <a:r>
              <a:rPr lang="en-US" dirty="0"/>
              <a:t>Gerald.Mulhern@state.mn.us</a:t>
            </a:r>
          </a:p>
          <a:p>
            <a:pPr lvl="2"/>
            <a:r>
              <a:rPr lang="en-US" dirty="0"/>
              <a:t>MN Unemployment Insurance	</a:t>
            </a:r>
          </a:p>
        </p:txBody>
      </p:sp>
      <p:pic>
        <p:nvPicPr>
          <p:cNvPr id="2" name="Picture Placeholder 1"/>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t="6635" b="6635"/>
          <a:stretch>
            <a:fillRect/>
          </a:stretch>
        </p:blipFill>
        <p:spPr/>
      </p:pic>
      <p:pic>
        <p:nvPicPr>
          <p:cNvPr id="4" name="Picture Placeholder 3"/>
          <p:cNvPicPr>
            <a:picLocks noGrp="1" noChangeAspect="1"/>
          </p:cNvPicPr>
          <p:nvPr>
            <p:ph type="pic" idx="11"/>
          </p:nvPr>
        </p:nvPicPr>
        <p:blipFill>
          <a:blip r:embed="rId4" cstate="print">
            <a:extLst>
              <a:ext uri="{28A0092B-C50C-407E-A947-70E740481C1C}">
                <a14:useLocalDpi xmlns:a14="http://schemas.microsoft.com/office/drawing/2010/main" val="0"/>
              </a:ext>
            </a:extLst>
          </a:blip>
          <a:srcRect l="12715" r="12715"/>
          <a:stretch>
            <a:fillRect/>
          </a:stretch>
        </p:blipFill>
        <p:spPr>
          <a:xfrm>
            <a:off x="1827005" y="1769284"/>
            <a:ext cx="1573420" cy="1818203"/>
          </a:xfrm>
        </p:spPr>
      </p:pic>
    </p:spTree>
    <p:extLst>
      <p:ext uri="{BB962C8B-B14F-4D97-AF65-F5344CB8AC3E}">
        <p14:creationId xmlns:p14="http://schemas.microsoft.com/office/powerpoint/2010/main" val="786181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MN – Main Languages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lnSpcReduction="10000"/>
          </a:bodyPr>
          <a:lstStyle/>
          <a:p>
            <a:r>
              <a:rPr lang="en-US" sz="2400" dirty="0"/>
              <a:t>Census Data 2015 – Language Spoken at Home </a:t>
            </a:r>
          </a:p>
          <a:p>
            <a:pPr lvl="1"/>
            <a:r>
              <a:rPr lang="en-US" dirty="0"/>
              <a:t>English 	  89% as only language</a:t>
            </a:r>
          </a:p>
          <a:p>
            <a:pPr lvl="1"/>
            <a:r>
              <a:rPr lang="en-US" dirty="0"/>
              <a:t>Spanish   3.8% (English “very well” 57%)</a:t>
            </a:r>
          </a:p>
          <a:p>
            <a:pPr lvl="1"/>
            <a:r>
              <a:rPr lang="en-US" dirty="0"/>
              <a:t>Hmong    1.2%	 (English “very well” 57%)</a:t>
            </a:r>
          </a:p>
          <a:p>
            <a:pPr lvl="1"/>
            <a:r>
              <a:rPr lang="en-US" dirty="0"/>
              <a:t>Somali</a:t>
            </a:r>
            <a:r>
              <a:rPr lang="en-US" dirty="0">
                <a:solidFill>
                  <a:srgbClr val="FF0000"/>
                </a:solidFill>
              </a:rPr>
              <a:t>*</a:t>
            </a:r>
            <a:r>
              <a:rPr lang="en-US" dirty="0"/>
              <a:t>    1.5% (English “very well” 56%)</a:t>
            </a:r>
          </a:p>
          <a:p>
            <a:r>
              <a:rPr lang="en-US" sz="2400" dirty="0"/>
              <a:t>Unemployment Insurance – “How to Apply” brochures, some website information in Hmong, Spanish, and Somali.  Interpreters used as needed for phone calls.</a:t>
            </a:r>
          </a:p>
          <a:p>
            <a:r>
              <a:rPr lang="en-US" sz="2400" dirty="0"/>
              <a:t>TAA tries to have Hmong, Spanish, and Somali speakers on staff. </a:t>
            </a:r>
          </a:p>
          <a:p>
            <a:pPr marL="0" indent="0" algn="ctr">
              <a:buNone/>
            </a:pPr>
            <a:r>
              <a:rPr lang="en-US" sz="1600" dirty="0">
                <a:solidFill>
                  <a:srgbClr val="FF0000"/>
                </a:solidFill>
              </a:rPr>
              <a:t>*</a:t>
            </a:r>
            <a:r>
              <a:rPr lang="en-US" sz="1600" dirty="0"/>
              <a:t>Data for African languages as a group.</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13</a:t>
            </a:fld>
            <a:endParaRPr lang="en-US"/>
          </a:p>
        </p:txBody>
      </p:sp>
    </p:spTree>
    <p:extLst>
      <p:ext uri="{BB962C8B-B14F-4D97-AF65-F5344CB8AC3E}">
        <p14:creationId xmlns:p14="http://schemas.microsoft.com/office/powerpoint/2010/main" val="144610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MN - Structure</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fontScale="85000" lnSpcReduction="10000"/>
          </a:bodyPr>
          <a:lstStyle/>
          <a:p>
            <a:r>
              <a:rPr lang="en-US" dirty="0"/>
              <a:t>TAA, Rapid Response, TRA all centralized</a:t>
            </a:r>
          </a:p>
          <a:p>
            <a:r>
              <a:rPr lang="en-US" dirty="0"/>
              <a:t>TAA works with Rapid Response to identify potential TAA affected layoffs</a:t>
            </a:r>
          </a:p>
          <a:p>
            <a:r>
              <a:rPr lang="en-US" dirty="0"/>
              <a:t>Rapid Response</a:t>
            </a:r>
          </a:p>
          <a:p>
            <a:pPr lvl="1"/>
            <a:r>
              <a:rPr lang="en-US" dirty="0"/>
              <a:t>Asks employer and uses interpreters for events</a:t>
            </a:r>
          </a:p>
          <a:p>
            <a:pPr lvl="1"/>
            <a:r>
              <a:rPr lang="en-US" dirty="0"/>
              <a:t>Surveys ask about primary language; TAA uses survey results</a:t>
            </a:r>
          </a:p>
          <a:p>
            <a:r>
              <a:rPr lang="en-US" dirty="0"/>
              <a:t>Interpreters provided at TAA Informational Sessions </a:t>
            </a:r>
          </a:p>
          <a:p>
            <a:r>
              <a:rPr lang="en-US" dirty="0"/>
              <a:t>All TAA customers are co-enrolled in WIOA Dislocated Worker Program</a:t>
            </a:r>
          </a:p>
          <a:p>
            <a:r>
              <a:rPr lang="en-US" dirty="0"/>
              <a:t>Language Line for DW, UI, and TAA staff to use</a:t>
            </a:r>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14</a:t>
            </a:fld>
            <a:endParaRPr lang="en-US"/>
          </a:p>
        </p:txBody>
      </p:sp>
    </p:spTree>
    <p:extLst>
      <p:ext uri="{BB962C8B-B14F-4D97-AF65-F5344CB8AC3E}">
        <p14:creationId xmlns:p14="http://schemas.microsoft.com/office/powerpoint/2010/main" val="4039900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MN TAA - Training</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r>
              <a:rPr lang="en-US" dirty="0"/>
              <a:t>DW and TAA staff make sure customers are ready for training</a:t>
            </a:r>
          </a:p>
          <a:p>
            <a:pPr lvl="1"/>
            <a:r>
              <a:rPr lang="en-US" dirty="0"/>
              <a:t>Provide assessments</a:t>
            </a:r>
          </a:p>
          <a:p>
            <a:pPr lvl="1"/>
            <a:r>
              <a:rPr lang="en-US" dirty="0"/>
              <a:t>Set expectations</a:t>
            </a:r>
          </a:p>
          <a:p>
            <a:r>
              <a:rPr lang="en-US" dirty="0"/>
              <a:t>Follow up</a:t>
            </a:r>
          </a:p>
          <a:p>
            <a:pPr lvl="1"/>
            <a:r>
              <a:rPr lang="en-US" dirty="0"/>
              <a:t>DW check-in every 30 days</a:t>
            </a:r>
          </a:p>
          <a:p>
            <a:pPr lvl="1"/>
            <a:r>
              <a:rPr lang="en-US" dirty="0"/>
              <a:t>TAA 60-day progress report</a:t>
            </a:r>
          </a:p>
          <a:p>
            <a:pPr marL="457200" lvl="1" indent="0">
              <a:buNone/>
            </a:pPr>
            <a:endParaRPr lang="en-US" dirty="0"/>
          </a:p>
          <a:p>
            <a:pPr marL="457200" lvl="1" indent="0">
              <a:buNone/>
            </a:pPr>
            <a:r>
              <a:rPr lang="en-US" dirty="0"/>
              <a:t>In the past two years, MN TAA served 80 people whose primary language was not English</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15</a:t>
            </a:fld>
            <a:endParaRPr lang="en-US"/>
          </a:p>
        </p:txBody>
      </p:sp>
    </p:spTree>
    <p:extLst>
      <p:ext uri="{BB962C8B-B14F-4D97-AF65-F5344CB8AC3E}">
        <p14:creationId xmlns:p14="http://schemas.microsoft.com/office/powerpoint/2010/main" val="3508209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MN TAA - Taking Advantage of Existing Programs	</a:t>
            </a:r>
          </a:p>
        </p:txBody>
      </p:sp>
      <p:sp>
        <p:nvSpPr>
          <p:cNvPr id="3" name="Content Placeholder 2"/>
          <p:cNvSpPr>
            <a:spLocks noGrp="1"/>
          </p:cNvSpPr>
          <p:nvPr>
            <p:ph idx="1"/>
          </p:nvPr>
        </p:nvSpPr>
        <p:spPr/>
        <p:txBody>
          <a:bodyPr>
            <a:normAutofit lnSpcReduction="10000"/>
          </a:bodyPr>
          <a:lstStyle/>
          <a:p>
            <a:r>
              <a:rPr lang="en-US" dirty="0"/>
              <a:t>Training available in Spanish</a:t>
            </a:r>
          </a:p>
          <a:p>
            <a:r>
              <a:rPr lang="en-US" dirty="0"/>
              <a:t>Bus driver/farmer training available in Hmong</a:t>
            </a:r>
          </a:p>
          <a:p>
            <a:r>
              <a:rPr lang="en-US" dirty="0"/>
              <a:t>Health care/construction/customer service training in English, but intentional about offering preliminary training in other languages</a:t>
            </a:r>
          </a:p>
          <a:p>
            <a:r>
              <a:rPr lang="en-US" dirty="0"/>
              <a:t>Looking ahead: </a:t>
            </a:r>
          </a:p>
          <a:p>
            <a:pPr lvl="1"/>
            <a:r>
              <a:rPr lang="en-US" dirty="0"/>
              <a:t>TAA is having brochures translated to the top 3 languages </a:t>
            </a:r>
          </a:p>
          <a:p>
            <a:pPr lvl="1"/>
            <a:r>
              <a:rPr lang="en-US" dirty="0"/>
              <a:t>TAA is producing videos in multiple languages for the website </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16</a:t>
            </a:fld>
            <a:endParaRPr lang="en-US"/>
          </a:p>
        </p:txBody>
      </p:sp>
    </p:spTree>
    <p:extLst>
      <p:ext uri="{BB962C8B-B14F-4D97-AF65-F5344CB8AC3E}">
        <p14:creationId xmlns:p14="http://schemas.microsoft.com/office/powerpoint/2010/main" val="978135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706D636C-90A3-4979-BA37-BAB384B22101}" type="slidenum">
              <a:rPr lang="en-US" smtClean="0"/>
              <a:pPr/>
              <a:t>17</a:t>
            </a:fld>
            <a:endParaRPr lang="en-US"/>
          </a:p>
        </p:txBody>
      </p:sp>
    </p:spTree>
    <p:extLst>
      <p:ext uri="{BB962C8B-B14F-4D97-AF65-F5344CB8AC3E}">
        <p14:creationId xmlns:p14="http://schemas.microsoft.com/office/powerpoint/2010/main" val="3124969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National Able Network - Illinois</a:t>
            </a:r>
          </a:p>
        </p:txBody>
      </p:sp>
      <p:sp>
        <p:nvSpPr>
          <p:cNvPr id="7" name="Text Placeholder 6"/>
          <p:cNvSpPr>
            <a:spLocks noGrp="1"/>
          </p:cNvSpPr>
          <p:nvPr>
            <p:ph type="body" idx="1"/>
          </p:nvPr>
        </p:nvSpPr>
        <p:spPr>
          <a:xfrm>
            <a:off x="623888" y="4017964"/>
            <a:ext cx="7863840" cy="1912936"/>
          </a:xfrm>
        </p:spPr>
        <p:txBody>
          <a:bodyPr/>
          <a:lstStyle/>
          <a:p>
            <a:r>
              <a:rPr lang="en-US" dirty="0"/>
              <a:t> </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18</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76" y="3796845"/>
            <a:ext cx="7621064" cy="180047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3320" y="444730"/>
            <a:ext cx="1057275" cy="695325"/>
          </a:xfrm>
          <a:prstGeom prst="rect">
            <a:avLst/>
          </a:prstGeom>
        </p:spPr>
      </p:pic>
    </p:spTree>
    <p:extLst>
      <p:ext uri="{BB962C8B-B14F-4D97-AF65-F5344CB8AC3E}">
        <p14:creationId xmlns:p14="http://schemas.microsoft.com/office/powerpoint/2010/main" val="1640420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73C97B-95A2-4116-9274-303EDB06FE9F}"/>
              </a:ext>
            </a:extLst>
          </p:cNvPr>
          <p:cNvSpPr>
            <a:spLocks noGrp="1"/>
          </p:cNvSpPr>
          <p:nvPr>
            <p:ph idx="1"/>
          </p:nvPr>
        </p:nvSpPr>
        <p:spPr/>
        <p:txBody>
          <a:bodyPr/>
          <a:lstStyle/>
          <a:p>
            <a:r>
              <a:rPr lang="en-US" dirty="0"/>
              <a:t>Angela Lopez</a:t>
            </a:r>
          </a:p>
          <a:p>
            <a:pPr lvl="1"/>
            <a:r>
              <a:rPr lang="en-US" dirty="0"/>
              <a:t>Senior Director, TAA</a:t>
            </a:r>
          </a:p>
          <a:p>
            <a:pPr lvl="1"/>
            <a:r>
              <a:rPr lang="en-US" dirty="0"/>
              <a:t>alopez@nationalable.org</a:t>
            </a:r>
          </a:p>
          <a:p>
            <a:pPr lvl="2"/>
            <a:r>
              <a:rPr lang="en-US" dirty="0"/>
              <a:t>National Able Network</a:t>
            </a:r>
          </a:p>
        </p:txBody>
      </p:sp>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19</a:t>
            </a:fld>
            <a:endParaRPr lang="en-US"/>
          </a:p>
        </p:txBody>
      </p:sp>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a:xfrm>
            <a:off x="4190999" y="4115205"/>
            <a:ext cx="4098986" cy="1818203"/>
          </a:xfrm>
        </p:spPr>
        <p:txBody>
          <a:bodyPr/>
          <a:lstStyle/>
          <a:p>
            <a:r>
              <a:rPr lang="en-US" dirty="0"/>
              <a:t>Rob Bermingham</a:t>
            </a:r>
          </a:p>
          <a:p>
            <a:pPr lvl="1"/>
            <a:r>
              <a:rPr lang="en-US" dirty="0"/>
              <a:t>Program Quality Manager, TAA</a:t>
            </a:r>
          </a:p>
          <a:p>
            <a:pPr lvl="1"/>
            <a:r>
              <a:rPr lang="en-US" dirty="0"/>
              <a:t>rbermingham@nationalable.org</a:t>
            </a:r>
          </a:p>
          <a:p>
            <a:pPr lvl="2"/>
            <a:r>
              <a:rPr lang="en-US" dirty="0"/>
              <a:t>National Able Network</a:t>
            </a:r>
          </a:p>
        </p:txBody>
      </p:sp>
      <p:pic>
        <p:nvPicPr>
          <p:cNvPr id="4" name="Picture Placeholder 3" descr="A person smiling for the camera&#10;&#10;Description automatically generated">
            <a:extLst>
              <a:ext uri="{FF2B5EF4-FFF2-40B4-BE49-F238E27FC236}">
                <a16:creationId xmlns:a16="http://schemas.microsoft.com/office/drawing/2014/main" id="{996D44CA-4CFE-4874-8A4A-6ADAE328BC72}"/>
              </a:ext>
            </a:extLst>
          </p:cNvPr>
          <p:cNvPicPr>
            <a:picLocks noGrp="1" noChangeAspect="1"/>
          </p:cNvPicPr>
          <p:nvPr>
            <p:ph type="pic" idx="13"/>
          </p:nvPr>
        </p:nvPicPr>
        <p:blipFill>
          <a:blip r:embed="rId3" cstate="hqprint">
            <a:extLst>
              <a:ext uri="{28A0092B-C50C-407E-A947-70E740481C1C}">
                <a14:useLocalDpi xmlns:a14="http://schemas.microsoft.com/office/drawing/2010/main" val="0"/>
              </a:ext>
            </a:extLst>
          </a:blip>
          <a:srcRect t="6635" b="6635"/>
          <a:stretch>
            <a:fillRect/>
          </a:stretch>
        </p:blipFill>
        <p:spPr/>
      </p:pic>
      <p:pic>
        <p:nvPicPr>
          <p:cNvPr id="7" name="Picture Placeholder 3">
            <a:extLst>
              <a:ext uri="{FF2B5EF4-FFF2-40B4-BE49-F238E27FC236}">
                <a16:creationId xmlns:a16="http://schemas.microsoft.com/office/drawing/2014/main" id="{996D44CA-4CFE-4874-8A4A-6ADAE328BC72}"/>
              </a:ext>
            </a:extLst>
          </p:cNvPr>
          <p:cNvPicPr>
            <a:picLocks noGrp="1" noChangeAspect="1"/>
          </p:cNvPicPr>
          <p:nvPr>
            <p:ph type="pic" idx="13"/>
          </p:nvPr>
        </p:nvPicPr>
        <p:blipFill>
          <a:blip r:embed="rId4">
            <a:extLst>
              <a:ext uri="{28A0092B-C50C-407E-A947-70E740481C1C}">
                <a14:useLocalDpi xmlns:a14="http://schemas.microsoft.com/office/drawing/2010/main" val="0"/>
              </a:ext>
            </a:extLst>
          </a:blip>
          <a:stretch>
            <a:fillRect/>
          </a:stretch>
        </p:blipFill>
        <p:spPr>
          <a:xfrm>
            <a:off x="1827006" y="1867998"/>
            <a:ext cx="1573420" cy="1888680"/>
          </a:xfrm>
        </p:spPr>
      </p:pic>
    </p:spTree>
    <p:extLst>
      <p:ext uri="{BB962C8B-B14F-4D97-AF65-F5344CB8AC3E}">
        <p14:creationId xmlns:p14="http://schemas.microsoft.com/office/powerpoint/2010/main" val="2501945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2</a:t>
            </a:fld>
            <a:endParaRPr lang="en-US"/>
          </a:p>
        </p:txBody>
      </p:sp>
    </p:spTree>
    <p:extLst>
      <p:ext uri="{BB962C8B-B14F-4D97-AF65-F5344CB8AC3E}">
        <p14:creationId xmlns:p14="http://schemas.microsoft.com/office/powerpoint/2010/main" val="2904282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First Steps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r>
              <a:rPr lang="en-US" dirty="0"/>
              <a:t>Variety in English Language Skills</a:t>
            </a:r>
          </a:p>
          <a:p>
            <a:r>
              <a:rPr lang="en-US" dirty="0"/>
              <a:t>Outreach in both English and Spanish</a:t>
            </a:r>
          </a:p>
          <a:p>
            <a:pPr lvl="1"/>
            <a:r>
              <a:rPr lang="en-US" dirty="0"/>
              <a:t>Invitation Letters</a:t>
            </a:r>
          </a:p>
          <a:p>
            <a:pPr lvl="1"/>
            <a:r>
              <a:rPr lang="en-US" dirty="0"/>
              <a:t>Outbound Calls</a:t>
            </a:r>
          </a:p>
          <a:p>
            <a:pPr lvl="1"/>
            <a:r>
              <a:rPr lang="en-US" dirty="0"/>
              <a:t>Orientation Events</a:t>
            </a:r>
          </a:p>
          <a:p>
            <a:pPr lvl="1"/>
            <a:r>
              <a:rPr lang="en-US" dirty="0"/>
              <a:t>Tell-a-Friend Cards</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20</a:t>
            </a:fld>
            <a:endParaRPr lang="en-US"/>
          </a:p>
        </p:txBody>
      </p:sp>
    </p:spTree>
    <p:extLst>
      <p:ext uri="{BB962C8B-B14F-4D97-AF65-F5344CB8AC3E}">
        <p14:creationId xmlns:p14="http://schemas.microsoft.com/office/powerpoint/2010/main" val="3344480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490843" y="373753"/>
            <a:ext cx="7955280" cy="1051560"/>
          </a:xfrm>
        </p:spPr>
        <p:txBody>
          <a:bodyPr/>
          <a:lstStyle/>
          <a:p>
            <a:r>
              <a:rPr lang="en-US" dirty="0"/>
              <a:t>Material Examples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r>
              <a:rPr lang="en-US" sz="2400" dirty="0"/>
              <a:t>Tell-a-Friend Card</a:t>
            </a:r>
          </a:p>
          <a:p>
            <a:r>
              <a:rPr lang="en-US" sz="2400" dirty="0"/>
              <a:t>Outreach Postcard   </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21</a:t>
            </a:fld>
            <a:endParaRPr lang="en-US"/>
          </a:p>
        </p:txBody>
      </p:sp>
      <p:pic>
        <p:nvPicPr>
          <p:cNvPr id="8" name="Picture 7">
            <a:extLst>
              <a:ext uri="{FF2B5EF4-FFF2-40B4-BE49-F238E27FC236}">
                <a16:creationId xmlns:a16="http://schemas.microsoft.com/office/drawing/2014/main" id="{9EBA2BC3-F585-4C02-87AC-1BBAF476A077}"/>
              </a:ext>
            </a:extLst>
          </p:cNvPr>
          <p:cNvPicPr/>
          <p:nvPr/>
        </p:nvPicPr>
        <p:blipFill rotWithShape="1">
          <a:blip r:embed="rId3"/>
          <a:srcRect l="59616" t="17660" r="3045" b="31485"/>
          <a:stretch/>
        </p:blipFill>
        <p:spPr bwMode="auto">
          <a:xfrm>
            <a:off x="4468483" y="474604"/>
            <a:ext cx="4589252" cy="255687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B20196F4-5A95-4872-BF58-500CC30444A2}"/>
              </a:ext>
            </a:extLst>
          </p:cNvPr>
          <p:cNvPicPr/>
          <p:nvPr/>
        </p:nvPicPr>
        <p:blipFill rotWithShape="1">
          <a:blip r:embed="rId4"/>
          <a:srcRect l="51763" t="13673" r="25961" b="23661"/>
          <a:stretch/>
        </p:blipFill>
        <p:spPr bwMode="auto">
          <a:xfrm>
            <a:off x="2415395" y="2955814"/>
            <a:ext cx="3856009" cy="3476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 name="Picture 2" descr="A screenshot of a cell phone&#10;&#10;Description automatically generated">
            <a:extLst>
              <a:ext uri="{FF2B5EF4-FFF2-40B4-BE49-F238E27FC236}">
                <a16:creationId xmlns:a16="http://schemas.microsoft.com/office/drawing/2014/main" id="{ACB07C55-C325-439A-83BD-9B5B8D79A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0209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Process</a:t>
            </a:r>
          </a:p>
        </p:txBody>
      </p:sp>
      <p:sp>
        <p:nvSpPr>
          <p:cNvPr id="3" name="Content Placeholder 2"/>
          <p:cNvSpPr>
            <a:spLocks noGrp="1"/>
          </p:cNvSpPr>
          <p:nvPr>
            <p:ph idx="1"/>
          </p:nvPr>
        </p:nvSpPr>
        <p:spPr/>
        <p:txBody>
          <a:bodyPr>
            <a:normAutofit/>
          </a:bodyPr>
          <a:lstStyle/>
          <a:p>
            <a:r>
              <a:rPr lang="en-US" dirty="0"/>
              <a:t>Outreach &amp; Responsiveness</a:t>
            </a:r>
          </a:p>
          <a:p>
            <a:r>
              <a:rPr lang="en-US" dirty="0"/>
              <a:t>Assessments</a:t>
            </a:r>
          </a:p>
          <a:p>
            <a:pPr lvl="1"/>
            <a:r>
              <a:rPr lang="en-US" dirty="0"/>
              <a:t>TABE &amp; Our Approach</a:t>
            </a:r>
          </a:p>
          <a:p>
            <a:pPr lvl="1"/>
            <a:r>
              <a:rPr lang="en-US" dirty="0"/>
              <a:t>Skills &amp; Interest Survey</a:t>
            </a:r>
          </a:p>
          <a:p>
            <a:r>
              <a:rPr lang="en-US" dirty="0"/>
              <a:t>Training Guidance Workshop</a:t>
            </a:r>
          </a:p>
          <a:p>
            <a:r>
              <a:rPr lang="en-US" dirty="0"/>
              <a:t>One-on-one Support</a:t>
            </a:r>
          </a:p>
          <a:p>
            <a:r>
              <a:rPr lang="en-US" dirty="0"/>
              <a:t>“You are welcome here.”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22</a:t>
            </a:fld>
            <a:endParaRPr lang="en-US"/>
          </a:p>
        </p:txBody>
      </p:sp>
    </p:spTree>
    <p:extLst>
      <p:ext uri="{BB962C8B-B14F-4D97-AF65-F5344CB8AC3E}">
        <p14:creationId xmlns:p14="http://schemas.microsoft.com/office/powerpoint/2010/main" val="1620195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in Training</a:t>
            </a:r>
          </a:p>
        </p:txBody>
      </p:sp>
      <p:sp>
        <p:nvSpPr>
          <p:cNvPr id="3" name="Content Placeholder 2"/>
          <p:cNvSpPr>
            <a:spLocks noGrp="1"/>
          </p:cNvSpPr>
          <p:nvPr>
            <p:ph idx="1"/>
          </p:nvPr>
        </p:nvSpPr>
        <p:spPr/>
        <p:txBody>
          <a:bodyPr>
            <a:normAutofit/>
          </a:bodyPr>
          <a:lstStyle/>
          <a:p>
            <a:r>
              <a:rPr lang="en-US" dirty="0"/>
              <a:t>Skills Gains</a:t>
            </a:r>
          </a:p>
          <a:p>
            <a:pPr lvl="1"/>
            <a:r>
              <a:rPr lang="en-US" dirty="0"/>
              <a:t>Objective Assessment &amp; Motivation</a:t>
            </a:r>
          </a:p>
          <a:p>
            <a:pPr lvl="1"/>
            <a:r>
              <a:rPr lang="en-US" dirty="0"/>
              <a:t>Link to Vocational Training</a:t>
            </a:r>
          </a:p>
          <a:p>
            <a:r>
              <a:rPr lang="en-US" dirty="0"/>
              <a:t>Case Management During Training</a:t>
            </a:r>
          </a:p>
          <a:p>
            <a:pPr lvl="1"/>
            <a:r>
              <a:rPr lang="en-US" dirty="0"/>
              <a:t>Pre-training Meeting</a:t>
            </a:r>
          </a:p>
          <a:p>
            <a:pPr lvl="1"/>
            <a:r>
              <a:rPr lang="en-US" dirty="0"/>
              <a:t>English Support</a:t>
            </a:r>
          </a:p>
          <a:p>
            <a:pPr lvl="1"/>
            <a:r>
              <a:rPr lang="en-US" dirty="0"/>
              <a:t>Cohorts</a:t>
            </a:r>
          </a:p>
          <a:p>
            <a:r>
              <a:rPr lang="en-US" dirty="0"/>
              <a:t>ELL &amp; Basic Computer Skills Instruction</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23</a:t>
            </a:fld>
            <a:endParaRPr lang="en-US"/>
          </a:p>
        </p:txBody>
      </p:sp>
    </p:spTree>
    <p:extLst>
      <p:ext uri="{BB962C8B-B14F-4D97-AF65-F5344CB8AC3E}">
        <p14:creationId xmlns:p14="http://schemas.microsoft.com/office/powerpoint/2010/main" val="1960077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Through Partners</a:t>
            </a:r>
          </a:p>
        </p:txBody>
      </p:sp>
      <p:sp>
        <p:nvSpPr>
          <p:cNvPr id="3" name="Content Placeholder 2"/>
          <p:cNvSpPr>
            <a:spLocks noGrp="1"/>
          </p:cNvSpPr>
          <p:nvPr>
            <p:ph idx="1"/>
          </p:nvPr>
        </p:nvSpPr>
        <p:spPr/>
        <p:txBody>
          <a:bodyPr>
            <a:normAutofit/>
          </a:bodyPr>
          <a:lstStyle/>
          <a:p>
            <a:r>
              <a:rPr lang="en-US" dirty="0"/>
              <a:t>Referrals</a:t>
            </a:r>
          </a:p>
          <a:p>
            <a:pPr lvl="1"/>
            <a:r>
              <a:rPr lang="en-US" dirty="0"/>
              <a:t>English/Spanish</a:t>
            </a:r>
          </a:p>
          <a:p>
            <a:pPr lvl="1"/>
            <a:r>
              <a:rPr lang="en-US" dirty="0"/>
              <a:t>Ease of Access/Submission</a:t>
            </a:r>
          </a:p>
          <a:p>
            <a:pPr lvl="1"/>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24</a:t>
            </a:fld>
            <a:endParaRPr lang="en-US"/>
          </a:p>
        </p:txBody>
      </p:sp>
      <p:pic>
        <p:nvPicPr>
          <p:cNvPr id="6" name="Picture 5">
            <a:extLst>
              <a:ext uri="{FF2B5EF4-FFF2-40B4-BE49-F238E27FC236}">
                <a16:creationId xmlns:a16="http://schemas.microsoft.com/office/drawing/2014/main" id="{0074B650-F921-4F93-9E56-4EDD76EF2944}"/>
              </a:ext>
            </a:extLst>
          </p:cNvPr>
          <p:cNvPicPr/>
          <p:nvPr/>
        </p:nvPicPr>
        <p:blipFill rotWithShape="1">
          <a:blip r:embed="rId3"/>
          <a:srcRect l="12339" t="12753" r="68750" b="4290"/>
          <a:stretch/>
        </p:blipFill>
        <p:spPr bwMode="auto">
          <a:xfrm>
            <a:off x="5624423" y="1416686"/>
            <a:ext cx="3033244" cy="3957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09FEE740-A969-428C-ACE7-175F30521992}"/>
              </a:ext>
            </a:extLst>
          </p:cNvPr>
          <p:cNvPicPr/>
          <p:nvPr/>
        </p:nvPicPr>
        <p:blipFill rotWithShape="1">
          <a:blip r:embed="rId4"/>
          <a:srcRect l="4768" t="14010" r="61244" b="6266"/>
          <a:stretch/>
        </p:blipFill>
        <p:spPr bwMode="auto">
          <a:xfrm>
            <a:off x="1199073" y="3709359"/>
            <a:ext cx="4337320" cy="25572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4180122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Through Partners, cont.</a:t>
            </a:r>
          </a:p>
        </p:txBody>
      </p:sp>
      <p:sp>
        <p:nvSpPr>
          <p:cNvPr id="3" name="Content Placeholder 2"/>
          <p:cNvSpPr>
            <a:spLocks noGrp="1"/>
          </p:cNvSpPr>
          <p:nvPr>
            <p:ph idx="1"/>
          </p:nvPr>
        </p:nvSpPr>
        <p:spPr/>
        <p:txBody>
          <a:bodyPr>
            <a:normAutofit/>
          </a:bodyPr>
          <a:lstStyle/>
          <a:p>
            <a:r>
              <a:rPr lang="en-US" dirty="0"/>
              <a:t>Careers de Mayo</a:t>
            </a:r>
          </a:p>
          <a:p>
            <a:pPr lvl="1"/>
            <a:r>
              <a:rPr lang="en-US" dirty="0"/>
              <a:t>Job &amp; Resource Fair</a:t>
            </a:r>
          </a:p>
          <a:p>
            <a:pPr lvl="1"/>
            <a:r>
              <a:rPr lang="en-US" dirty="0"/>
              <a:t>Spanish Workshops</a:t>
            </a:r>
          </a:p>
          <a:p>
            <a:pPr lvl="1"/>
            <a:r>
              <a:rPr lang="en-US" dirty="0" err="1"/>
              <a:t>Lotería</a:t>
            </a:r>
            <a:endParaRPr lang="en-US" dirty="0"/>
          </a:p>
          <a:p>
            <a:pPr lvl="1"/>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25</a:t>
            </a:fld>
            <a:endParaRPr lang="en-US"/>
          </a:p>
        </p:txBody>
      </p:sp>
      <p:pic>
        <p:nvPicPr>
          <p:cNvPr id="7" name="Picture 6">
            <a:extLst>
              <a:ext uri="{FF2B5EF4-FFF2-40B4-BE49-F238E27FC236}">
                <a16:creationId xmlns:a16="http://schemas.microsoft.com/office/drawing/2014/main" id="{E25D9266-4B92-46D3-8C31-DE78E910F89B}"/>
              </a:ext>
            </a:extLst>
          </p:cNvPr>
          <p:cNvPicPr/>
          <p:nvPr/>
        </p:nvPicPr>
        <p:blipFill rotWithShape="1">
          <a:blip r:embed="rId3"/>
          <a:srcRect l="12410" t="12519" r="68931" b="3721"/>
          <a:stretch/>
        </p:blipFill>
        <p:spPr bwMode="auto">
          <a:xfrm>
            <a:off x="4606290" y="1924594"/>
            <a:ext cx="3335927" cy="418011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57174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6D636C-90A3-4979-BA37-BAB384B22101}" type="slidenum">
              <a:rPr lang="en-US" smtClean="0"/>
              <a:pPr/>
              <a:t>26</a:t>
            </a:fld>
            <a:endParaRPr lang="en-US"/>
          </a:p>
        </p:txBody>
      </p:sp>
    </p:spTree>
    <p:extLst>
      <p:ext uri="{BB962C8B-B14F-4D97-AF65-F5344CB8AC3E}">
        <p14:creationId xmlns:p14="http://schemas.microsoft.com/office/powerpoint/2010/main" val="1477086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Illinois Community College Board</a:t>
            </a:r>
          </a:p>
        </p:txBody>
      </p:sp>
      <p:pic>
        <p:nvPicPr>
          <p:cNvPr id="2" name="Picture 1"/>
          <p:cNvPicPr>
            <a:picLocks noChangeAspect="1"/>
          </p:cNvPicPr>
          <p:nvPr/>
        </p:nvPicPr>
        <p:blipFill>
          <a:blip r:embed="rId3"/>
          <a:stretch>
            <a:fillRect/>
          </a:stretch>
        </p:blipFill>
        <p:spPr>
          <a:xfrm>
            <a:off x="2670048" y="4074566"/>
            <a:ext cx="3518611" cy="1476375"/>
          </a:xfrm>
          <a:prstGeom prst="rect">
            <a:avLst/>
          </a:prstGeom>
        </p:spPr>
      </p:pic>
      <p:sp>
        <p:nvSpPr>
          <p:cNvPr id="7" name="Text Placeholder 6"/>
          <p:cNvSpPr>
            <a:spLocks noGrp="1"/>
          </p:cNvSpPr>
          <p:nvPr>
            <p:ph type="body" idx="1"/>
          </p:nvPr>
        </p:nvSpPr>
        <p:spPr>
          <a:xfrm>
            <a:off x="623888" y="4017964"/>
            <a:ext cx="7863840" cy="1912936"/>
          </a:xfrm>
        </p:spPr>
        <p:txBody>
          <a:bodyPr/>
          <a:lstStyle/>
          <a:p>
            <a:r>
              <a:rPr lang="en-US" dirty="0"/>
              <a:t> </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27</a:t>
            </a:fld>
            <a:endParaRPr lang="en-US" dirty="0"/>
          </a:p>
        </p:txBody>
      </p:sp>
    </p:spTree>
    <p:extLst>
      <p:ext uri="{BB962C8B-B14F-4D97-AF65-F5344CB8AC3E}">
        <p14:creationId xmlns:p14="http://schemas.microsoft.com/office/powerpoint/2010/main" val="2026633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A4C43-9D9E-4AEC-B6F4-D7F125677847}"/>
              </a:ext>
            </a:extLst>
          </p:cNvPr>
          <p:cNvSpPr>
            <a:spLocks noGrp="1"/>
          </p:cNvSpPr>
          <p:nvPr>
            <p:ph idx="1"/>
          </p:nvPr>
        </p:nvSpPr>
        <p:spPr>
          <a:xfrm>
            <a:off x="4190999" y="2483662"/>
            <a:ext cx="4236111" cy="1818203"/>
          </a:xfrm>
        </p:spPr>
        <p:txBody>
          <a:bodyPr/>
          <a:lstStyle/>
          <a:p>
            <a:r>
              <a:rPr lang="en-US" dirty="0"/>
              <a:t>Jennifer K. Foster</a:t>
            </a:r>
          </a:p>
          <a:p>
            <a:pPr lvl="1"/>
            <a:r>
              <a:rPr lang="en-US" i="1" dirty="0"/>
              <a:t>Deputy Executive Director</a:t>
            </a:r>
          </a:p>
          <a:p>
            <a:pPr lvl="1"/>
            <a:r>
              <a:rPr lang="en-US" dirty="0"/>
              <a:t>Jennifer.Foster@Illinois.gov</a:t>
            </a:r>
            <a:endParaRPr lang="en-US" i="1" dirty="0"/>
          </a:p>
          <a:p>
            <a:pPr lvl="2"/>
            <a:r>
              <a:rPr lang="en-US" dirty="0"/>
              <a:t>Illinois Community College Board</a:t>
            </a:r>
          </a:p>
        </p:txBody>
      </p:sp>
      <p:sp>
        <p:nvSpPr>
          <p:cNvPr id="3" name="Slide Number Placeholder 2">
            <a:extLst>
              <a:ext uri="{FF2B5EF4-FFF2-40B4-BE49-F238E27FC236}">
                <a16:creationId xmlns:a16="http://schemas.microsoft.com/office/drawing/2014/main" id="{3695DFCD-7B15-48DD-8149-0E8ABCBC59DF}"/>
              </a:ext>
            </a:extLst>
          </p:cNvPr>
          <p:cNvSpPr>
            <a:spLocks noGrp="1"/>
          </p:cNvSpPr>
          <p:nvPr>
            <p:ph type="sldNum" sz="quarter" idx="10"/>
          </p:nvPr>
        </p:nvSpPr>
        <p:spPr/>
        <p:txBody>
          <a:bodyPr/>
          <a:lstStyle/>
          <a:p>
            <a:fld id="{706D636C-90A3-4979-BA37-BAB384B22101}" type="slidenum">
              <a:rPr lang="en-US" smtClean="0"/>
              <a:pPr/>
              <a:t>28</a:t>
            </a:fld>
            <a:endParaRPr lang="en-US"/>
          </a:p>
        </p:txBody>
      </p:sp>
      <p:pic>
        <p:nvPicPr>
          <p:cNvPr id="6" name="Picture Placeholder 5"/>
          <p:cNvPicPr>
            <a:picLocks noGrp="1" noChangeAspect="1"/>
          </p:cNvPicPr>
          <p:nvPr>
            <p:ph type="pic" idx="11"/>
          </p:nvPr>
        </p:nvPicPr>
        <p:blipFill>
          <a:blip r:embed="rId3" cstate="hqprint">
            <a:extLst>
              <a:ext uri="{28A0092B-C50C-407E-A947-70E740481C1C}">
                <a14:useLocalDpi xmlns:a14="http://schemas.microsoft.com/office/drawing/2010/main" val="0"/>
              </a:ext>
            </a:extLst>
          </a:blip>
          <a:srcRect l="21150" r="21150"/>
          <a:stretch>
            <a:fillRect/>
          </a:stretch>
        </p:blipFill>
        <p:spPr/>
      </p:pic>
    </p:spTree>
    <p:extLst>
      <p:ext uri="{BB962C8B-B14F-4D97-AF65-F5344CB8AC3E}">
        <p14:creationId xmlns:p14="http://schemas.microsoft.com/office/powerpoint/2010/main" val="3692497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IL Community College Board Overview</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r>
              <a:rPr lang="en-US" dirty="0"/>
              <a:t>Coordinating agency for the Illinois Community College System</a:t>
            </a:r>
          </a:p>
          <a:p>
            <a:pPr lvl="1"/>
            <a:r>
              <a:rPr lang="en-US" dirty="0"/>
              <a:t>48 Community Colleges in 39 Districts</a:t>
            </a:r>
          </a:p>
          <a:p>
            <a:r>
              <a:rPr lang="en-US" dirty="0"/>
              <a:t>Approximately 80 Adult Education Providers including English as-a-Second Language</a:t>
            </a:r>
          </a:p>
          <a:p>
            <a:pPr lvl="1"/>
            <a:r>
              <a:rPr lang="en-US" dirty="0"/>
              <a:t>Community Based Organizations, Community Colleges, Local Education Agencies, Universities, and the Illinois Department of Corrections</a:t>
            </a:r>
          </a:p>
          <a:p>
            <a:pPr lvl="1"/>
            <a:r>
              <a:rPr lang="en-US" dirty="0"/>
              <a:t>Strategic Plan for Adult Education</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29</a:t>
            </a:fld>
            <a:endParaRPr lang="en-US"/>
          </a:p>
        </p:txBody>
      </p:sp>
    </p:spTree>
    <p:extLst>
      <p:ext uri="{BB962C8B-B14F-4D97-AF65-F5344CB8AC3E}">
        <p14:creationId xmlns:p14="http://schemas.microsoft.com/office/powerpoint/2010/main" val="4070621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711F46-80EC-40D4-8519-EEF5F39E2FBF}"/>
              </a:ext>
            </a:extLst>
          </p:cNvPr>
          <p:cNvSpPr>
            <a:spLocks noGrp="1"/>
          </p:cNvSpPr>
          <p:nvPr>
            <p:ph type="body" sz="quarter" idx="12"/>
          </p:nvPr>
        </p:nvSpPr>
        <p:spPr/>
        <p:txBody>
          <a:bodyPr/>
          <a:lstStyle/>
          <a:p>
            <a:r>
              <a:rPr lang="en-US" dirty="0"/>
              <a:t>June 19, 2019</a:t>
            </a:r>
          </a:p>
        </p:txBody>
      </p:sp>
      <p:sp>
        <p:nvSpPr>
          <p:cNvPr id="3" name="Title 2">
            <a:extLst>
              <a:ext uri="{FF2B5EF4-FFF2-40B4-BE49-F238E27FC236}">
                <a16:creationId xmlns:a16="http://schemas.microsoft.com/office/drawing/2014/main" id="{6A082DEB-E088-4320-B6CC-7723C9843A3A}"/>
              </a:ext>
            </a:extLst>
          </p:cNvPr>
          <p:cNvSpPr>
            <a:spLocks noGrp="1"/>
          </p:cNvSpPr>
          <p:nvPr>
            <p:ph type="ctrTitle"/>
          </p:nvPr>
        </p:nvSpPr>
        <p:spPr>
          <a:xfrm>
            <a:off x="824345" y="1958381"/>
            <a:ext cx="7772400" cy="2387600"/>
          </a:xfrm>
        </p:spPr>
        <p:txBody>
          <a:bodyPr>
            <a:normAutofit fontScale="90000"/>
          </a:bodyPr>
          <a:lstStyle/>
          <a:p>
            <a:r>
              <a:rPr lang="en-US" dirty="0">
                <a:effectLst/>
              </a:rPr>
              <a:t>Challenges and Best Practices in Serving English Language Learners (ELL)</a:t>
            </a:r>
            <a:endParaRPr lang="en-US" dirty="0"/>
          </a:p>
        </p:txBody>
      </p:sp>
      <p:sp>
        <p:nvSpPr>
          <p:cNvPr id="4" name="Subtitle 3">
            <a:extLst>
              <a:ext uri="{FF2B5EF4-FFF2-40B4-BE49-F238E27FC236}">
                <a16:creationId xmlns:a16="http://schemas.microsoft.com/office/drawing/2014/main" id="{7812105D-7087-476E-B554-1ABF350DD772}"/>
              </a:ext>
            </a:extLst>
          </p:cNvPr>
          <p:cNvSpPr>
            <a:spLocks noGrp="1"/>
          </p:cNvSpPr>
          <p:nvPr>
            <p:ph type="subTitle" idx="1"/>
          </p:nvPr>
        </p:nvSpPr>
        <p:spPr/>
        <p:txBody>
          <a:bodyPr/>
          <a:lstStyle/>
          <a:p>
            <a:r>
              <a:rPr lang="en-US" dirty="0"/>
              <a:t>ELL and Trade Adjustment Assistance (TAA)</a:t>
            </a:r>
          </a:p>
        </p:txBody>
      </p:sp>
    </p:spTree>
    <p:extLst>
      <p:ext uri="{BB962C8B-B14F-4D97-AF65-F5344CB8AC3E}">
        <p14:creationId xmlns:p14="http://schemas.microsoft.com/office/powerpoint/2010/main" val="3764629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19055"/>
            <a:ext cx="7955280" cy="1051560"/>
          </a:xfrm>
        </p:spPr>
        <p:txBody>
          <a:bodyPr>
            <a:normAutofit fontScale="90000"/>
          </a:bodyPr>
          <a:lstStyle/>
          <a:p>
            <a:br>
              <a:rPr lang="en-US" dirty="0"/>
            </a:br>
            <a:br>
              <a:rPr lang="en-US" dirty="0"/>
            </a:br>
            <a:br>
              <a:rPr lang="en-US" dirty="0"/>
            </a:br>
            <a:br>
              <a:rPr lang="en-US" dirty="0"/>
            </a:br>
            <a:br>
              <a:rPr lang="en-US" dirty="0"/>
            </a:br>
            <a:r>
              <a:rPr lang="en-US" dirty="0"/>
              <a:t>IL Community College Board</a:t>
            </a:r>
            <a:br>
              <a:rPr lang="en-US" dirty="0"/>
            </a:br>
            <a:r>
              <a:rPr lang="en-US" dirty="0"/>
              <a:t>English as-a-Second Language</a:t>
            </a:r>
            <a:br>
              <a:rPr lang="en-US" dirty="0"/>
            </a:br>
            <a:endParaRPr lang="en-US" dirty="0"/>
          </a:p>
        </p:txBody>
      </p:sp>
      <p:sp>
        <p:nvSpPr>
          <p:cNvPr id="3" name="Content Placeholder 2"/>
          <p:cNvSpPr>
            <a:spLocks noGrp="1"/>
          </p:cNvSpPr>
          <p:nvPr>
            <p:ph idx="1"/>
          </p:nvPr>
        </p:nvSpPr>
        <p:spPr/>
        <p:txBody>
          <a:bodyPr/>
          <a:lstStyle/>
          <a:p>
            <a:r>
              <a:rPr lang="en-US" dirty="0"/>
              <a:t>Services to ELL population:</a:t>
            </a:r>
          </a:p>
          <a:p>
            <a:pPr lvl="1"/>
            <a:r>
              <a:rPr lang="en-US" dirty="0"/>
              <a:t>English Language Instruction and Civics Education</a:t>
            </a:r>
          </a:p>
          <a:p>
            <a:pPr lvl="2"/>
            <a:r>
              <a:rPr lang="en-US" dirty="0"/>
              <a:t>Competencies, Workforce Preparation, Career Awareness</a:t>
            </a:r>
          </a:p>
          <a:p>
            <a:pPr lvl="1"/>
            <a:r>
              <a:rPr lang="en-US" dirty="0"/>
              <a:t>Integrated English Literacy and Civics Education</a:t>
            </a:r>
          </a:p>
          <a:p>
            <a:pPr lvl="1"/>
            <a:r>
              <a:rPr lang="en-US" dirty="0"/>
              <a:t>Integrate Education Training</a:t>
            </a:r>
          </a:p>
          <a:p>
            <a:pPr lvl="1"/>
            <a:r>
              <a:rPr lang="en-US" dirty="0"/>
              <a:t>Bridge Programs</a:t>
            </a:r>
          </a:p>
        </p:txBody>
      </p:sp>
      <p:sp>
        <p:nvSpPr>
          <p:cNvPr id="4" name="Slide Number Placeholder 3"/>
          <p:cNvSpPr>
            <a:spLocks noGrp="1"/>
          </p:cNvSpPr>
          <p:nvPr>
            <p:ph type="sldNum" sz="quarter" idx="10"/>
          </p:nvPr>
        </p:nvSpPr>
        <p:spPr/>
        <p:txBody>
          <a:bodyPr/>
          <a:lstStyle/>
          <a:p>
            <a:fld id="{706D636C-90A3-4979-BA37-BAB384B22101}" type="slidenum">
              <a:rPr lang="en-US" smtClean="0"/>
              <a:pPr/>
              <a:t>30</a:t>
            </a:fld>
            <a:endParaRPr lang="en-US"/>
          </a:p>
        </p:txBody>
      </p:sp>
    </p:spTree>
    <p:extLst>
      <p:ext uri="{BB962C8B-B14F-4D97-AF65-F5344CB8AC3E}">
        <p14:creationId xmlns:p14="http://schemas.microsoft.com/office/powerpoint/2010/main" val="4280816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FY2018 Illinois Data</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891" y="2005539"/>
            <a:ext cx="9070109" cy="3935947"/>
          </a:xfrm>
        </p:spPr>
      </p:pic>
      <p:sp>
        <p:nvSpPr>
          <p:cNvPr id="4" name="Slide Number Placeholder 3"/>
          <p:cNvSpPr>
            <a:spLocks noGrp="1"/>
          </p:cNvSpPr>
          <p:nvPr>
            <p:ph type="sldNum" sz="quarter" idx="10"/>
          </p:nvPr>
        </p:nvSpPr>
        <p:spPr/>
        <p:txBody>
          <a:bodyPr/>
          <a:lstStyle/>
          <a:p>
            <a:fld id="{706D636C-90A3-4979-BA37-BAB384B22101}" type="slidenum">
              <a:rPr lang="en-US" smtClean="0"/>
              <a:pPr/>
              <a:t>31</a:t>
            </a:fld>
            <a:endParaRPr lang="en-US"/>
          </a:p>
        </p:txBody>
      </p:sp>
    </p:spTree>
    <p:extLst>
      <p:ext uri="{BB962C8B-B14F-4D97-AF65-F5344CB8AC3E}">
        <p14:creationId xmlns:p14="http://schemas.microsoft.com/office/powerpoint/2010/main" val="2035981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 Community College Board</a:t>
            </a:r>
            <a:br>
              <a:rPr lang="en-US" dirty="0"/>
            </a:br>
            <a:r>
              <a:rPr lang="en-US" dirty="0"/>
              <a:t>Integrated Education and Training (IET)</a:t>
            </a:r>
          </a:p>
        </p:txBody>
      </p:sp>
      <p:sp>
        <p:nvSpPr>
          <p:cNvPr id="3" name="Content Placeholder 2"/>
          <p:cNvSpPr>
            <a:spLocks noGrp="1"/>
          </p:cNvSpPr>
          <p:nvPr>
            <p:ph idx="1"/>
          </p:nvPr>
        </p:nvSpPr>
        <p:spPr/>
        <p:txBody>
          <a:bodyPr>
            <a:normAutofit/>
          </a:bodyPr>
          <a:lstStyle/>
          <a:p>
            <a:r>
              <a:rPr lang="en-US" dirty="0"/>
              <a:t>Integrated Education and Training</a:t>
            </a:r>
          </a:p>
          <a:p>
            <a:pPr lvl="1"/>
            <a:r>
              <a:rPr lang="en-US" dirty="0"/>
              <a:t>Integrated Career and Preparation System (ICAPS)</a:t>
            </a:r>
          </a:p>
          <a:p>
            <a:pPr lvl="2"/>
            <a:r>
              <a:rPr lang="en-US" dirty="0"/>
              <a:t>Blended basic skills instruction with Career Technical Education/Training</a:t>
            </a:r>
          </a:p>
          <a:p>
            <a:pPr lvl="3"/>
            <a:r>
              <a:rPr lang="en-US" dirty="0"/>
              <a:t>Labor Market Data</a:t>
            </a:r>
          </a:p>
          <a:p>
            <a:pPr lvl="1"/>
            <a:r>
              <a:rPr lang="en-US" dirty="0"/>
              <a:t>College Credit, Certificates degrees, High School Equivalency</a:t>
            </a:r>
          </a:p>
          <a:p>
            <a:pPr lvl="1"/>
            <a:r>
              <a:rPr lang="en-US" dirty="0"/>
              <a:t>Industry Recognized Credentials</a:t>
            </a:r>
          </a:p>
          <a:p>
            <a:pPr lvl="1"/>
            <a:r>
              <a:rPr lang="en-US" dirty="0"/>
              <a:t>Team taught instruction – 50% overlap</a:t>
            </a:r>
          </a:p>
          <a:p>
            <a:pPr lvl="1"/>
            <a:r>
              <a:rPr lang="en-US" dirty="0"/>
              <a:t>Support Classes</a:t>
            </a:r>
          </a:p>
        </p:txBody>
      </p:sp>
      <p:sp>
        <p:nvSpPr>
          <p:cNvPr id="4" name="Slide Number Placeholder 3"/>
          <p:cNvSpPr>
            <a:spLocks noGrp="1"/>
          </p:cNvSpPr>
          <p:nvPr>
            <p:ph type="sldNum" sz="quarter" idx="10"/>
          </p:nvPr>
        </p:nvSpPr>
        <p:spPr/>
        <p:txBody>
          <a:bodyPr/>
          <a:lstStyle/>
          <a:p>
            <a:fld id="{706D636C-90A3-4979-BA37-BAB384B22101}" type="slidenum">
              <a:rPr lang="en-US" smtClean="0"/>
              <a:pPr/>
              <a:t>32</a:t>
            </a:fld>
            <a:endParaRPr lang="en-US"/>
          </a:p>
        </p:txBody>
      </p:sp>
    </p:spTree>
    <p:extLst>
      <p:ext uri="{BB962C8B-B14F-4D97-AF65-F5344CB8AC3E}">
        <p14:creationId xmlns:p14="http://schemas.microsoft.com/office/powerpoint/2010/main" val="529934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Illinois Community College Board</a:t>
            </a:r>
            <a:br>
              <a:rPr lang="en-US" dirty="0"/>
            </a:br>
            <a:r>
              <a:rPr lang="en-US" sz="2200" dirty="0"/>
              <a:t>Integrated English Literacy and Civics Education</a:t>
            </a:r>
          </a:p>
        </p:txBody>
      </p:sp>
      <p:sp>
        <p:nvSpPr>
          <p:cNvPr id="3" name="Content Placeholder 2"/>
          <p:cNvSpPr>
            <a:spLocks noGrp="1"/>
          </p:cNvSpPr>
          <p:nvPr>
            <p:ph idx="1"/>
          </p:nvPr>
        </p:nvSpPr>
        <p:spPr/>
        <p:txBody>
          <a:bodyPr/>
          <a:lstStyle/>
          <a:p>
            <a:pPr lvl="1"/>
            <a:r>
              <a:rPr lang="en-US" dirty="0"/>
              <a:t>Integrated English Literacy and Civics Education (IEL/CE)</a:t>
            </a:r>
          </a:p>
          <a:p>
            <a:pPr lvl="2"/>
            <a:r>
              <a:rPr lang="en-US" dirty="0"/>
              <a:t>Integrated Education and Training</a:t>
            </a:r>
          </a:p>
          <a:p>
            <a:pPr lvl="3"/>
            <a:r>
              <a:rPr lang="en-US" dirty="0"/>
              <a:t>Adult Education Activities</a:t>
            </a:r>
          </a:p>
          <a:p>
            <a:pPr lvl="3"/>
            <a:r>
              <a:rPr lang="en-US" dirty="0"/>
              <a:t>Training</a:t>
            </a:r>
          </a:p>
          <a:p>
            <a:pPr lvl="3"/>
            <a:r>
              <a:rPr lang="en-US" dirty="0"/>
              <a:t>Civics Education</a:t>
            </a:r>
          </a:p>
          <a:p>
            <a:pPr lvl="2"/>
            <a:r>
              <a:rPr lang="en-US" dirty="0"/>
              <a:t>25 programs </a:t>
            </a:r>
          </a:p>
          <a:p>
            <a:pPr marL="457200" lvl="1"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33</a:t>
            </a:fld>
            <a:endParaRPr lang="en-US"/>
          </a:p>
        </p:txBody>
      </p:sp>
    </p:spTree>
    <p:extLst>
      <p:ext uri="{BB962C8B-B14F-4D97-AF65-F5344CB8AC3E}">
        <p14:creationId xmlns:p14="http://schemas.microsoft.com/office/powerpoint/2010/main" val="3067557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 Community College Board</a:t>
            </a:r>
            <a:br>
              <a:rPr lang="en-US" dirty="0"/>
            </a:br>
            <a:r>
              <a:rPr lang="en-US" dirty="0"/>
              <a:t>Bridge Programs</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34</a:t>
            </a:fld>
            <a:endParaRPr lang="en-US"/>
          </a:p>
        </p:txBody>
      </p:sp>
      <p:pic>
        <p:nvPicPr>
          <p:cNvPr id="7" name="Picture 6"/>
          <p:cNvPicPr>
            <a:picLocks noChangeAspect="1"/>
          </p:cNvPicPr>
          <p:nvPr/>
        </p:nvPicPr>
        <p:blipFill>
          <a:blip r:embed="rId3"/>
          <a:stretch>
            <a:fillRect/>
          </a:stretch>
        </p:blipFill>
        <p:spPr>
          <a:xfrm>
            <a:off x="0" y="1416685"/>
            <a:ext cx="9144000" cy="4501311"/>
          </a:xfrm>
          <a:prstGeom prst="rect">
            <a:avLst/>
          </a:prstGeom>
        </p:spPr>
      </p:pic>
    </p:spTree>
    <p:extLst>
      <p:ext uri="{BB962C8B-B14F-4D97-AF65-F5344CB8AC3E}">
        <p14:creationId xmlns:p14="http://schemas.microsoft.com/office/powerpoint/2010/main" val="1273970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 Community College Board</a:t>
            </a:r>
            <a:br>
              <a:rPr lang="en-US" dirty="0"/>
            </a:br>
            <a:r>
              <a:rPr lang="en-US" dirty="0"/>
              <a:t>IET and Bridge Programs Data</a:t>
            </a:r>
          </a:p>
        </p:txBody>
      </p:sp>
      <p:graphicFrame>
        <p:nvGraphicFramePr>
          <p:cNvPr id="6" name="Content Placeholder 5"/>
          <p:cNvGraphicFramePr>
            <a:graphicFrameLocks noGrp="1"/>
          </p:cNvGraphicFramePr>
          <p:nvPr>
            <p:ph idx="1"/>
          </p:nvPr>
        </p:nvGraphicFramePr>
        <p:xfrm>
          <a:off x="628650" y="1770063"/>
          <a:ext cx="7956374" cy="1800225"/>
        </p:xfrm>
        <a:graphic>
          <a:graphicData uri="http://schemas.openxmlformats.org/drawingml/2006/table">
            <a:tbl>
              <a:tblPr firstRow="1" firstCol="1" bandRow="1">
                <a:tableStyleId>{5C22544A-7EE6-4342-B048-85BDC9FD1C3A}</a:tableStyleId>
              </a:tblPr>
              <a:tblGrid>
                <a:gridCol w="3618683">
                  <a:extLst>
                    <a:ext uri="{9D8B030D-6E8A-4147-A177-3AD203B41FA5}">
                      <a16:colId xmlns:a16="http://schemas.microsoft.com/office/drawing/2014/main" val="3625069965"/>
                    </a:ext>
                  </a:extLst>
                </a:gridCol>
                <a:gridCol w="972642">
                  <a:extLst>
                    <a:ext uri="{9D8B030D-6E8A-4147-A177-3AD203B41FA5}">
                      <a16:colId xmlns:a16="http://schemas.microsoft.com/office/drawing/2014/main" val="2472263881"/>
                    </a:ext>
                  </a:extLst>
                </a:gridCol>
                <a:gridCol w="141684">
                  <a:extLst>
                    <a:ext uri="{9D8B030D-6E8A-4147-A177-3AD203B41FA5}">
                      <a16:colId xmlns:a16="http://schemas.microsoft.com/office/drawing/2014/main" val="582030187"/>
                    </a:ext>
                  </a:extLst>
                </a:gridCol>
                <a:gridCol w="1120069">
                  <a:extLst>
                    <a:ext uri="{9D8B030D-6E8A-4147-A177-3AD203B41FA5}">
                      <a16:colId xmlns:a16="http://schemas.microsoft.com/office/drawing/2014/main" val="3918329272"/>
                    </a:ext>
                  </a:extLst>
                </a:gridCol>
                <a:gridCol w="2103296">
                  <a:extLst>
                    <a:ext uri="{9D8B030D-6E8A-4147-A177-3AD203B41FA5}">
                      <a16:colId xmlns:a16="http://schemas.microsoft.com/office/drawing/2014/main" val="2721488453"/>
                    </a:ext>
                  </a:extLst>
                </a:gridCol>
              </a:tblGrid>
              <a:tr h="200025">
                <a:tc>
                  <a:txBody>
                    <a:bodyPr/>
                    <a:lstStyle/>
                    <a:p>
                      <a:pPr marL="0" marR="0" algn="r">
                        <a:spcBef>
                          <a:spcPts val="0"/>
                        </a:spcBef>
                        <a:spcAft>
                          <a:spcPts val="0"/>
                        </a:spcAft>
                      </a:pPr>
                      <a:r>
                        <a:rPr lang="en-US" sz="1200">
                          <a:effectLst/>
                        </a:rPr>
                        <a:t>IET</a:t>
                      </a:r>
                      <a:endParaRPr lang="en-US" sz="1100">
                        <a:effectLst/>
                        <a:latin typeface="Calibri" panose="020F0502020204030204" pitchFamily="34" charset="0"/>
                        <a:ea typeface="Calibri" panose="020F0502020204030204" pitchFamily="34" charset="0"/>
                      </a:endParaRPr>
                    </a:p>
                  </a:txBody>
                  <a:tcPr marL="83716" marR="83716" marT="0" marB="0" anchor="ctr"/>
                </a:tc>
                <a:tc gridSpan="2">
                  <a:txBody>
                    <a:bodyPr/>
                    <a:lstStyle/>
                    <a:p>
                      <a:pPr marL="0" marR="0" algn="r">
                        <a:spcBef>
                          <a:spcPts val="0"/>
                        </a:spcBef>
                        <a:spcAft>
                          <a:spcPts val="0"/>
                        </a:spcAft>
                      </a:pPr>
                      <a:r>
                        <a:rPr lang="en-US" sz="1200">
                          <a:effectLst/>
                        </a:rPr>
                        <a:t>FY2018</a:t>
                      </a:r>
                      <a:endParaRPr lang="en-US" sz="1100">
                        <a:effectLst/>
                        <a:latin typeface="Calibri" panose="020F0502020204030204" pitchFamily="34" charset="0"/>
                        <a:ea typeface="Calibri" panose="020F0502020204030204" pitchFamily="34" charset="0"/>
                      </a:endParaRPr>
                    </a:p>
                  </a:txBody>
                  <a:tcPr marL="83716" marR="83716" marT="0" marB="0" anchor="ctr"/>
                </a:tc>
                <a:tc hMerge="1">
                  <a:txBody>
                    <a:bodyPr/>
                    <a:lstStyle/>
                    <a:p>
                      <a:endParaRPr lang="en-US"/>
                    </a:p>
                  </a:txBody>
                  <a:tcPr/>
                </a:tc>
                <a:tc>
                  <a:txBody>
                    <a:bodyPr/>
                    <a:lstStyle/>
                    <a:p>
                      <a:pPr marL="0" marR="0" algn="r">
                        <a:spcBef>
                          <a:spcPts val="0"/>
                        </a:spcBef>
                        <a:spcAft>
                          <a:spcPts val="0"/>
                        </a:spcAft>
                      </a:pPr>
                      <a:r>
                        <a:rPr lang="en-US" sz="1200" dirty="0">
                          <a:effectLst/>
                        </a:rPr>
                        <a:t>FY2019</a:t>
                      </a:r>
                      <a:endParaRPr lang="en-US" sz="1100" dirty="0">
                        <a:effectLst/>
                        <a:latin typeface="Calibri" panose="020F0502020204030204" pitchFamily="34" charset="0"/>
                        <a:ea typeface="Calibri" panose="020F0502020204030204" pitchFamily="34" charset="0"/>
                      </a:endParaRPr>
                    </a:p>
                  </a:txBody>
                  <a:tcPr marL="83716" marR="83716" marT="0" marB="0" anchor="ctr"/>
                </a:tc>
                <a:tc>
                  <a:txBody>
                    <a:bodyPr/>
                    <a:lstStyle/>
                    <a:p>
                      <a:pPr marL="0" marR="0" algn="r">
                        <a:spcBef>
                          <a:spcPts val="0"/>
                        </a:spcBef>
                        <a:spcAft>
                          <a:spcPts val="0"/>
                        </a:spcAft>
                      </a:pPr>
                      <a:r>
                        <a:rPr lang="en-US" sz="1200">
                          <a:effectLst/>
                        </a:rPr>
                        <a:t>Total</a:t>
                      </a:r>
                      <a:endParaRPr lang="en-US" sz="1100">
                        <a:effectLst/>
                        <a:latin typeface="Calibri" panose="020F0502020204030204" pitchFamily="34" charset="0"/>
                        <a:ea typeface="Calibri" panose="020F0502020204030204" pitchFamily="34" charset="0"/>
                      </a:endParaRPr>
                    </a:p>
                  </a:txBody>
                  <a:tcPr marL="83716" marR="83716" marT="0" marB="0" anchor="ctr"/>
                </a:tc>
                <a:extLst>
                  <a:ext uri="{0D108BD9-81ED-4DB2-BD59-A6C34878D82A}">
                    <a16:rowId xmlns:a16="http://schemas.microsoft.com/office/drawing/2014/main" val="2834992066"/>
                  </a:ext>
                </a:extLst>
              </a:tr>
              <a:tr h="200025">
                <a:tc>
                  <a:txBody>
                    <a:bodyPr/>
                    <a:lstStyle/>
                    <a:p>
                      <a:pPr marL="0" marR="0" algn="r">
                        <a:spcBef>
                          <a:spcPts val="0"/>
                        </a:spcBef>
                        <a:spcAft>
                          <a:spcPts val="0"/>
                        </a:spcAft>
                      </a:pPr>
                      <a:r>
                        <a:rPr lang="en-US" sz="1200">
                          <a:effectLst/>
                        </a:rPr>
                        <a:t>Total Enrolled</a:t>
                      </a:r>
                      <a:endParaRPr lang="en-US" sz="1100">
                        <a:effectLst/>
                        <a:latin typeface="Calibri" panose="020F0502020204030204" pitchFamily="34" charset="0"/>
                        <a:ea typeface="Calibri" panose="020F0502020204030204" pitchFamily="34" charset="0"/>
                      </a:endParaRPr>
                    </a:p>
                  </a:txBody>
                  <a:tcPr marL="83716" marR="83716" marT="0" marB="0" anchor="ctr"/>
                </a:tc>
                <a:tc>
                  <a:txBody>
                    <a:bodyPr/>
                    <a:lstStyle/>
                    <a:p>
                      <a:pPr marL="0" marR="0" algn="r">
                        <a:spcBef>
                          <a:spcPts val="0"/>
                        </a:spcBef>
                        <a:spcAft>
                          <a:spcPts val="0"/>
                        </a:spcAft>
                      </a:pPr>
                      <a:r>
                        <a:rPr lang="en-US" sz="1200">
                          <a:effectLst/>
                        </a:rPr>
                        <a:t>438</a:t>
                      </a:r>
                      <a:endParaRPr lang="en-US" sz="1100">
                        <a:effectLst/>
                        <a:latin typeface="Calibri" panose="020F0502020204030204" pitchFamily="34" charset="0"/>
                        <a:ea typeface="Calibri" panose="020F0502020204030204" pitchFamily="34" charset="0"/>
                      </a:endParaRPr>
                    </a:p>
                  </a:txBody>
                  <a:tcPr marL="83716" marR="83716" marT="0" marB="0" anchor="ctr"/>
                </a:tc>
                <a:tc gridSpan="2">
                  <a:txBody>
                    <a:bodyPr/>
                    <a:lstStyle/>
                    <a:p>
                      <a:pPr marL="0" marR="0" algn="r">
                        <a:spcBef>
                          <a:spcPts val="0"/>
                        </a:spcBef>
                        <a:spcAft>
                          <a:spcPts val="0"/>
                        </a:spcAft>
                      </a:pPr>
                      <a:r>
                        <a:rPr lang="en-US" sz="1200">
                          <a:effectLst/>
                        </a:rPr>
                        <a:t>458</a:t>
                      </a:r>
                      <a:endParaRPr lang="en-US" sz="1100">
                        <a:effectLst/>
                        <a:latin typeface="Calibri" panose="020F0502020204030204" pitchFamily="34" charset="0"/>
                        <a:ea typeface="Calibri" panose="020F0502020204030204" pitchFamily="34" charset="0"/>
                      </a:endParaRPr>
                    </a:p>
                  </a:txBody>
                  <a:tcPr marL="83716" marR="83716" marT="0" marB="0" anchor="ctr"/>
                </a:tc>
                <a:tc hMerge="1">
                  <a:txBody>
                    <a:bodyPr/>
                    <a:lstStyle/>
                    <a:p>
                      <a:endParaRPr lang="en-US"/>
                    </a:p>
                  </a:txBody>
                  <a:tcPr/>
                </a:tc>
                <a:tc>
                  <a:txBody>
                    <a:bodyPr/>
                    <a:lstStyle/>
                    <a:p>
                      <a:pPr marL="0" marR="0" algn="r">
                        <a:spcBef>
                          <a:spcPts val="0"/>
                        </a:spcBef>
                        <a:spcAft>
                          <a:spcPts val="0"/>
                        </a:spcAft>
                      </a:pPr>
                      <a:r>
                        <a:rPr lang="en-US" sz="1200">
                          <a:effectLst/>
                        </a:rPr>
                        <a:t>896</a:t>
                      </a:r>
                      <a:endParaRPr lang="en-US" sz="1100">
                        <a:effectLst/>
                        <a:latin typeface="Calibri" panose="020F0502020204030204" pitchFamily="34" charset="0"/>
                        <a:ea typeface="Calibri" panose="020F0502020204030204" pitchFamily="34" charset="0"/>
                      </a:endParaRPr>
                    </a:p>
                  </a:txBody>
                  <a:tcPr marL="83716" marR="83716" marT="0" marB="0" anchor="ctr"/>
                </a:tc>
                <a:extLst>
                  <a:ext uri="{0D108BD9-81ED-4DB2-BD59-A6C34878D82A}">
                    <a16:rowId xmlns:a16="http://schemas.microsoft.com/office/drawing/2014/main" val="3611392328"/>
                  </a:ext>
                </a:extLst>
              </a:tr>
              <a:tr h="200025">
                <a:tc>
                  <a:txBody>
                    <a:bodyPr/>
                    <a:lstStyle/>
                    <a:p>
                      <a:pPr marL="0" marR="0" algn="r">
                        <a:spcBef>
                          <a:spcPts val="0"/>
                        </a:spcBef>
                        <a:spcAft>
                          <a:spcPts val="0"/>
                        </a:spcAft>
                      </a:pPr>
                      <a:r>
                        <a:rPr lang="en-US" sz="1200">
                          <a:effectLst/>
                        </a:rPr>
                        <a:t>ABE/ASE</a:t>
                      </a:r>
                      <a:endParaRPr lang="en-US" sz="1100">
                        <a:effectLst/>
                        <a:latin typeface="Calibri" panose="020F0502020204030204" pitchFamily="34" charset="0"/>
                        <a:ea typeface="Calibri" panose="020F0502020204030204" pitchFamily="34" charset="0"/>
                      </a:endParaRPr>
                    </a:p>
                  </a:txBody>
                  <a:tcPr marL="83716" marR="83716" marT="0" marB="0" anchor="ctr"/>
                </a:tc>
                <a:tc>
                  <a:txBody>
                    <a:bodyPr/>
                    <a:lstStyle/>
                    <a:p>
                      <a:pPr marL="0" marR="0" algn="r">
                        <a:spcBef>
                          <a:spcPts val="0"/>
                        </a:spcBef>
                        <a:spcAft>
                          <a:spcPts val="0"/>
                        </a:spcAft>
                      </a:pPr>
                      <a:r>
                        <a:rPr lang="en-US" sz="1200">
                          <a:effectLst/>
                        </a:rPr>
                        <a:t>335</a:t>
                      </a:r>
                      <a:endParaRPr lang="en-US" sz="1100">
                        <a:effectLst/>
                        <a:latin typeface="Calibri" panose="020F0502020204030204" pitchFamily="34" charset="0"/>
                        <a:ea typeface="Calibri" panose="020F0502020204030204" pitchFamily="34" charset="0"/>
                      </a:endParaRPr>
                    </a:p>
                  </a:txBody>
                  <a:tcPr marL="83716" marR="83716" marT="0" marB="0" anchor="ctr"/>
                </a:tc>
                <a:tc gridSpan="2">
                  <a:txBody>
                    <a:bodyPr/>
                    <a:lstStyle/>
                    <a:p>
                      <a:pPr marL="0" marR="0" algn="r">
                        <a:spcBef>
                          <a:spcPts val="0"/>
                        </a:spcBef>
                        <a:spcAft>
                          <a:spcPts val="0"/>
                        </a:spcAft>
                      </a:pPr>
                      <a:r>
                        <a:rPr lang="en-US" sz="1200">
                          <a:effectLst/>
                        </a:rPr>
                        <a:t>326</a:t>
                      </a:r>
                      <a:endParaRPr lang="en-US" sz="1100">
                        <a:effectLst/>
                        <a:latin typeface="Calibri" panose="020F0502020204030204" pitchFamily="34" charset="0"/>
                        <a:ea typeface="Calibri" panose="020F0502020204030204" pitchFamily="34" charset="0"/>
                      </a:endParaRPr>
                    </a:p>
                  </a:txBody>
                  <a:tcPr marL="83716" marR="83716" marT="0" marB="0" anchor="ctr"/>
                </a:tc>
                <a:tc hMerge="1">
                  <a:txBody>
                    <a:bodyPr/>
                    <a:lstStyle/>
                    <a:p>
                      <a:endParaRPr lang="en-US"/>
                    </a:p>
                  </a:txBody>
                  <a:tcPr/>
                </a:tc>
                <a:tc>
                  <a:txBody>
                    <a:bodyPr/>
                    <a:lstStyle/>
                    <a:p>
                      <a:pPr marL="0" marR="0" algn="r">
                        <a:spcBef>
                          <a:spcPts val="0"/>
                        </a:spcBef>
                        <a:spcAft>
                          <a:spcPts val="0"/>
                        </a:spcAft>
                      </a:pPr>
                      <a:r>
                        <a:rPr lang="en-US" sz="1200">
                          <a:effectLst/>
                        </a:rPr>
                        <a:t>661</a:t>
                      </a:r>
                      <a:endParaRPr lang="en-US" sz="1100">
                        <a:effectLst/>
                        <a:latin typeface="Calibri" panose="020F0502020204030204" pitchFamily="34" charset="0"/>
                        <a:ea typeface="Calibri" panose="020F0502020204030204" pitchFamily="34" charset="0"/>
                      </a:endParaRPr>
                    </a:p>
                  </a:txBody>
                  <a:tcPr marL="83716" marR="83716" marT="0" marB="0" anchor="ctr"/>
                </a:tc>
                <a:extLst>
                  <a:ext uri="{0D108BD9-81ED-4DB2-BD59-A6C34878D82A}">
                    <a16:rowId xmlns:a16="http://schemas.microsoft.com/office/drawing/2014/main" val="1082836671"/>
                  </a:ext>
                </a:extLst>
              </a:tr>
              <a:tr h="200025">
                <a:tc>
                  <a:txBody>
                    <a:bodyPr/>
                    <a:lstStyle/>
                    <a:p>
                      <a:pPr marL="0" marR="0" algn="r">
                        <a:spcBef>
                          <a:spcPts val="0"/>
                        </a:spcBef>
                        <a:spcAft>
                          <a:spcPts val="0"/>
                        </a:spcAft>
                      </a:pPr>
                      <a:r>
                        <a:rPr lang="en-US" sz="1200" dirty="0">
                          <a:effectLst/>
                        </a:rPr>
                        <a:t>ESL</a:t>
                      </a:r>
                      <a:endParaRPr lang="en-US" sz="1100" dirty="0">
                        <a:effectLst/>
                        <a:latin typeface="Calibri" panose="020F0502020204030204" pitchFamily="34" charset="0"/>
                        <a:ea typeface="Calibri" panose="020F0502020204030204" pitchFamily="34" charset="0"/>
                      </a:endParaRPr>
                    </a:p>
                  </a:txBody>
                  <a:tcPr marL="83716" marR="83716" marT="0" marB="0" anchor="ctr"/>
                </a:tc>
                <a:tc>
                  <a:txBody>
                    <a:bodyPr/>
                    <a:lstStyle/>
                    <a:p>
                      <a:pPr marL="0" marR="0" algn="r">
                        <a:spcBef>
                          <a:spcPts val="0"/>
                        </a:spcBef>
                        <a:spcAft>
                          <a:spcPts val="0"/>
                        </a:spcAft>
                      </a:pPr>
                      <a:r>
                        <a:rPr lang="en-US" sz="1200">
                          <a:effectLst/>
                        </a:rPr>
                        <a:t>103</a:t>
                      </a:r>
                      <a:endParaRPr lang="en-US" sz="1100">
                        <a:effectLst/>
                        <a:latin typeface="Calibri" panose="020F0502020204030204" pitchFamily="34" charset="0"/>
                        <a:ea typeface="Calibri" panose="020F0502020204030204" pitchFamily="34" charset="0"/>
                      </a:endParaRPr>
                    </a:p>
                  </a:txBody>
                  <a:tcPr marL="83716" marR="83716" marT="0" marB="0" anchor="ctr"/>
                </a:tc>
                <a:tc gridSpan="2">
                  <a:txBody>
                    <a:bodyPr/>
                    <a:lstStyle/>
                    <a:p>
                      <a:pPr marL="0" marR="0" algn="r">
                        <a:spcBef>
                          <a:spcPts val="0"/>
                        </a:spcBef>
                        <a:spcAft>
                          <a:spcPts val="0"/>
                        </a:spcAft>
                      </a:pPr>
                      <a:r>
                        <a:rPr lang="en-US" sz="1200">
                          <a:effectLst/>
                        </a:rPr>
                        <a:t>132</a:t>
                      </a:r>
                      <a:endParaRPr lang="en-US" sz="1100">
                        <a:effectLst/>
                        <a:latin typeface="Calibri" panose="020F0502020204030204" pitchFamily="34" charset="0"/>
                        <a:ea typeface="Calibri" panose="020F0502020204030204" pitchFamily="34" charset="0"/>
                      </a:endParaRPr>
                    </a:p>
                  </a:txBody>
                  <a:tcPr marL="83716" marR="83716" marT="0" marB="0" anchor="ctr"/>
                </a:tc>
                <a:tc hMerge="1">
                  <a:txBody>
                    <a:bodyPr/>
                    <a:lstStyle/>
                    <a:p>
                      <a:endParaRPr lang="en-US"/>
                    </a:p>
                  </a:txBody>
                  <a:tcPr/>
                </a:tc>
                <a:tc>
                  <a:txBody>
                    <a:bodyPr/>
                    <a:lstStyle/>
                    <a:p>
                      <a:pPr marL="0" marR="0" algn="r">
                        <a:spcBef>
                          <a:spcPts val="0"/>
                        </a:spcBef>
                        <a:spcAft>
                          <a:spcPts val="0"/>
                        </a:spcAft>
                      </a:pPr>
                      <a:r>
                        <a:rPr lang="en-US" sz="1200">
                          <a:effectLst/>
                        </a:rPr>
                        <a:t>235</a:t>
                      </a:r>
                      <a:endParaRPr lang="en-US" sz="1100">
                        <a:effectLst/>
                        <a:latin typeface="Calibri" panose="020F0502020204030204" pitchFamily="34" charset="0"/>
                        <a:ea typeface="Calibri" panose="020F0502020204030204" pitchFamily="34" charset="0"/>
                      </a:endParaRPr>
                    </a:p>
                  </a:txBody>
                  <a:tcPr marL="83716" marR="83716" marT="0" marB="0" anchor="ctr"/>
                </a:tc>
                <a:extLst>
                  <a:ext uri="{0D108BD9-81ED-4DB2-BD59-A6C34878D82A}">
                    <a16:rowId xmlns:a16="http://schemas.microsoft.com/office/drawing/2014/main" val="1732803762"/>
                  </a:ext>
                </a:extLst>
              </a:tr>
              <a:tr h="200025">
                <a:tc>
                  <a:txBody>
                    <a:bodyPr/>
                    <a:lstStyle/>
                    <a:p>
                      <a:pPr marL="0" marR="0" algn="r">
                        <a:spcBef>
                          <a:spcPts val="0"/>
                        </a:spcBef>
                        <a:spcAft>
                          <a:spcPts val="0"/>
                        </a:spcAft>
                      </a:pPr>
                      <a:r>
                        <a:rPr lang="en-US" sz="1200">
                          <a:effectLst/>
                        </a:rPr>
                        <a:t>Completed (Credential)</a:t>
                      </a:r>
                      <a:endParaRPr lang="en-US" sz="1100">
                        <a:effectLst/>
                        <a:latin typeface="Calibri" panose="020F0502020204030204" pitchFamily="34" charset="0"/>
                        <a:ea typeface="Calibri" panose="020F0502020204030204" pitchFamily="34" charset="0"/>
                      </a:endParaRPr>
                    </a:p>
                  </a:txBody>
                  <a:tcPr marL="83716" marR="83716" marT="0" marB="0" anchor="ctr"/>
                </a:tc>
                <a:tc>
                  <a:txBody>
                    <a:bodyPr/>
                    <a:lstStyle/>
                    <a:p>
                      <a:pPr marL="0" marR="0" algn="r">
                        <a:spcBef>
                          <a:spcPts val="0"/>
                        </a:spcBef>
                        <a:spcAft>
                          <a:spcPts val="0"/>
                        </a:spcAft>
                      </a:pPr>
                      <a:r>
                        <a:rPr lang="en-US" sz="1200">
                          <a:effectLst/>
                        </a:rPr>
                        <a:t>185</a:t>
                      </a:r>
                      <a:endParaRPr lang="en-US" sz="1100">
                        <a:effectLst/>
                        <a:latin typeface="Calibri" panose="020F0502020204030204" pitchFamily="34" charset="0"/>
                        <a:ea typeface="Calibri" panose="020F0502020204030204" pitchFamily="34" charset="0"/>
                      </a:endParaRPr>
                    </a:p>
                  </a:txBody>
                  <a:tcPr marL="83716" marR="83716" marT="0" marB="0" anchor="ctr"/>
                </a:tc>
                <a:tc gridSpan="2">
                  <a:txBody>
                    <a:bodyPr/>
                    <a:lstStyle/>
                    <a:p>
                      <a:pPr marL="0" marR="0" algn="r">
                        <a:spcBef>
                          <a:spcPts val="0"/>
                        </a:spcBef>
                        <a:spcAft>
                          <a:spcPts val="0"/>
                        </a:spcAft>
                      </a:pPr>
                      <a:r>
                        <a:rPr lang="en-US" sz="1200">
                          <a:effectLst/>
                        </a:rPr>
                        <a:t>202</a:t>
                      </a:r>
                      <a:endParaRPr lang="en-US" sz="1100">
                        <a:effectLst/>
                        <a:latin typeface="Calibri" panose="020F0502020204030204" pitchFamily="34" charset="0"/>
                        <a:ea typeface="Calibri" panose="020F0502020204030204" pitchFamily="34" charset="0"/>
                      </a:endParaRPr>
                    </a:p>
                  </a:txBody>
                  <a:tcPr marL="83716" marR="83716" marT="0" marB="0" anchor="ctr"/>
                </a:tc>
                <a:tc hMerge="1">
                  <a:txBody>
                    <a:bodyPr/>
                    <a:lstStyle/>
                    <a:p>
                      <a:endParaRPr lang="en-US"/>
                    </a:p>
                  </a:txBody>
                  <a:tcPr/>
                </a:tc>
                <a:tc>
                  <a:txBody>
                    <a:bodyPr/>
                    <a:lstStyle/>
                    <a:p>
                      <a:pPr marL="0" marR="0" algn="r">
                        <a:spcBef>
                          <a:spcPts val="0"/>
                        </a:spcBef>
                        <a:spcAft>
                          <a:spcPts val="0"/>
                        </a:spcAft>
                      </a:pPr>
                      <a:r>
                        <a:rPr lang="en-US" sz="1200">
                          <a:effectLst/>
                        </a:rPr>
                        <a:t>387</a:t>
                      </a:r>
                      <a:endParaRPr lang="en-US" sz="1100">
                        <a:effectLst/>
                        <a:latin typeface="Calibri" panose="020F0502020204030204" pitchFamily="34" charset="0"/>
                        <a:ea typeface="Calibri" panose="020F0502020204030204" pitchFamily="34" charset="0"/>
                      </a:endParaRPr>
                    </a:p>
                  </a:txBody>
                  <a:tcPr marL="83716" marR="83716" marT="0" marB="0" anchor="ctr"/>
                </a:tc>
                <a:extLst>
                  <a:ext uri="{0D108BD9-81ED-4DB2-BD59-A6C34878D82A}">
                    <a16:rowId xmlns:a16="http://schemas.microsoft.com/office/drawing/2014/main" val="1526364745"/>
                  </a:ext>
                </a:extLst>
              </a:tr>
              <a:tr h="200025">
                <a:tc>
                  <a:txBody>
                    <a:bodyPr/>
                    <a:lstStyle/>
                    <a:p>
                      <a:pPr marL="0" marR="0" algn="r">
                        <a:spcBef>
                          <a:spcPts val="0"/>
                        </a:spcBef>
                        <a:spcAft>
                          <a:spcPts val="0"/>
                        </a:spcAft>
                      </a:pPr>
                      <a:r>
                        <a:rPr lang="en-US" sz="1200">
                          <a:effectLst/>
                        </a:rPr>
                        <a:t>Providers offering programming</a:t>
                      </a:r>
                      <a:endParaRPr lang="en-US" sz="1100">
                        <a:effectLst/>
                        <a:latin typeface="Calibri" panose="020F0502020204030204" pitchFamily="34" charset="0"/>
                        <a:ea typeface="Calibri" panose="020F0502020204030204" pitchFamily="34" charset="0"/>
                      </a:endParaRPr>
                    </a:p>
                  </a:txBody>
                  <a:tcPr marL="83716" marR="83716" marT="0" marB="0" anchor="ctr"/>
                </a:tc>
                <a:tc>
                  <a:txBody>
                    <a:bodyPr/>
                    <a:lstStyle/>
                    <a:p>
                      <a:pPr marL="0" marR="0" algn="r">
                        <a:spcBef>
                          <a:spcPts val="0"/>
                        </a:spcBef>
                        <a:spcAft>
                          <a:spcPts val="0"/>
                        </a:spcAft>
                      </a:pPr>
                      <a:r>
                        <a:rPr lang="en-US" sz="1200">
                          <a:effectLst/>
                        </a:rPr>
                        <a:t>16</a:t>
                      </a:r>
                      <a:endParaRPr lang="en-US" sz="1100">
                        <a:effectLst/>
                        <a:latin typeface="Calibri" panose="020F0502020204030204" pitchFamily="34" charset="0"/>
                        <a:ea typeface="Calibri" panose="020F0502020204030204" pitchFamily="34" charset="0"/>
                      </a:endParaRPr>
                    </a:p>
                  </a:txBody>
                  <a:tcPr marL="83716" marR="83716" marT="0" marB="0" anchor="ctr"/>
                </a:tc>
                <a:tc gridSpan="2">
                  <a:txBody>
                    <a:bodyPr/>
                    <a:lstStyle/>
                    <a:p>
                      <a:pPr marL="0" marR="0" algn="r">
                        <a:spcBef>
                          <a:spcPts val="0"/>
                        </a:spcBef>
                        <a:spcAft>
                          <a:spcPts val="0"/>
                        </a:spcAft>
                      </a:pPr>
                      <a:r>
                        <a:rPr lang="en-US" sz="1200">
                          <a:effectLst/>
                        </a:rPr>
                        <a:t>20</a:t>
                      </a:r>
                      <a:endParaRPr lang="en-US" sz="1100">
                        <a:effectLst/>
                        <a:latin typeface="Calibri" panose="020F0502020204030204" pitchFamily="34" charset="0"/>
                        <a:ea typeface="Calibri" panose="020F0502020204030204" pitchFamily="34" charset="0"/>
                      </a:endParaRPr>
                    </a:p>
                  </a:txBody>
                  <a:tcPr marL="83716" marR="83716" marT="0" marB="0" anchor="ctr"/>
                </a:tc>
                <a:tc hMerge="1">
                  <a:txBody>
                    <a:bodyPr/>
                    <a:lstStyle/>
                    <a:p>
                      <a:endParaRPr lang="en-US"/>
                    </a:p>
                  </a:txBody>
                  <a:tcPr/>
                </a:tc>
                <a:tc>
                  <a:txBody>
                    <a:bodyPr/>
                    <a:lstStyle/>
                    <a:p>
                      <a:endParaRPr lang="en-US" sz="1000" dirty="0">
                        <a:effectLst/>
                        <a:latin typeface="Times New Roman" panose="02020603050405020304" pitchFamily="18" charset="0"/>
                      </a:endParaRPr>
                    </a:p>
                  </a:txBody>
                  <a:tcPr marL="83716" marR="83716" marT="0" marB="0" anchor="ctr">
                    <a:solidFill>
                      <a:schemeClr val="accent1"/>
                    </a:solidFill>
                  </a:tcPr>
                </a:tc>
                <a:extLst>
                  <a:ext uri="{0D108BD9-81ED-4DB2-BD59-A6C34878D82A}">
                    <a16:rowId xmlns:a16="http://schemas.microsoft.com/office/drawing/2014/main" val="2470379012"/>
                  </a:ext>
                </a:extLst>
              </a:tr>
              <a:tr h="200025">
                <a:tc>
                  <a:txBody>
                    <a:bodyPr/>
                    <a:lstStyle/>
                    <a:p>
                      <a:pPr marL="0" marR="0" algn="r">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marL="83716" marR="83716" marT="0" marB="0" anchor="ctr"/>
                </a:tc>
                <a:tc>
                  <a:txBody>
                    <a:bodyPr/>
                    <a:lstStyle/>
                    <a:p>
                      <a:pPr marL="0" marR="0" algn="r">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marL="83716" marR="83716" marT="0" marB="0" anchor="ctr">
                    <a:solidFill>
                      <a:schemeClr val="accent1"/>
                    </a:solidFill>
                  </a:tcPr>
                </a:tc>
                <a:tc gridSpan="2">
                  <a:txBody>
                    <a:bodyPr/>
                    <a:lstStyle/>
                    <a:p>
                      <a:pPr marL="0" marR="0" algn="r">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marL="83716" marR="83716" marT="0" marB="0" anchor="ctr">
                    <a:solidFill>
                      <a:schemeClr val="accent1"/>
                    </a:solidFill>
                  </a:tcPr>
                </a:tc>
                <a:tc hMerge="1">
                  <a:txBody>
                    <a:bodyPr/>
                    <a:lstStyle/>
                    <a:p>
                      <a:endParaRPr lang="en-US"/>
                    </a:p>
                  </a:txBody>
                  <a:tcPr/>
                </a:tc>
                <a:tc>
                  <a:txBody>
                    <a:bodyPr/>
                    <a:lstStyle/>
                    <a:p>
                      <a:endParaRPr lang="en-US" sz="1000" dirty="0">
                        <a:effectLst/>
                        <a:latin typeface="Times New Roman" panose="02020603050405020304" pitchFamily="18" charset="0"/>
                      </a:endParaRPr>
                    </a:p>
                  </a:txBody>
                  <a:tcPr marL="83716" marR="83716" marT="0" marB="0" anchor="ctr">
                    <a:solidFill>
                      <a:schemeClr val="accent1"/>
                    </a:solidFill>
                  </a:tcPr>
                </a:tc>
                <a:extLst>
                  <a:ext uri="{0D108BD9-81ED-4DB2-BD59-A6C34878D82A}">
                    <a16:rowId xmlns:a16="http://schemas.microsoft.com/office/drawing/2014/main" val="361662674"/>
                  </a:ext>
                </a:extLst>
              </a:tr>
              <a:tr h="200025">
                <a:tc>
                  <a:txBody>
                    <a:bodyPr/>
                    <a:lstStyle/>
                    <a:p>
                      <a:pPr marL="0" marR="0" algn="r">
                        <a:spcBef>
                          <a:spcPts val="0"/>
                        </a:spcBef>
                        <a:spcAft>
                          <a:spcPts val="0"/>
                        </a:spcAft>
                      </a:pPr>
                      <a:r>
                        <a:rPr lang="en-US" sz="1200">
                          <a:effectLst/>
                        </a:rPr>
                        <a:t>Industry Sectors</a:t>
                      </a:r>
                      <a:endParaRPr lang="en-US" sz="1100">
                        <a:effectLst/>
                        <a:latin typeface="Calibri" panose="020F0502020204030204" pitchFamily="34" charset="0"/>
                        <a:ea typeface="Calibri" panose="020F0502020204030204" pitchFamily="34" charset="0"/>
                      </a:endParaRPr>
                    </a:p>
                  </a:txBody>
                  <a:tcPr marL="83716" marR="83716" marT="0" marB="0" anchor="ctr"/>
                </a:tc>
                <a:tc>
                  <a:txBody>
                    <a:bodyPr/>
                    <a:lstStyle/>
                    <a:p>
                      <a:pPr marL="0" marR="0" algn="r">
                        <a:spcBef>
                          <a:spcPts val="0"/>
                        </a:spcBef>
                        <a:spcAft>
                          <a:spcPts val="0"/>
                        </a:spcAft>
                      </a:pPr>
                      <a:r>
                        <a:rPr lang="en-US" sz="1200">
                          <a:effectLst/>
                        </a:rPr>
                        <a:t>11</a:t>
                      </a:r>
                      <a:endParaRPr lang="en-US" sz="1100">
                        <a:effectLst/>
                        <a:latin typeface="Calibri" panose="020F0502020204030204" pitchFamily="34" charset="0"/>
                        <a:ea typeface="Calibri" panose="020F0502020204030204" pitchFamily="34" charset="0"/>
                      </a:endParaRPr>
                    </a:p>
                  </a:txBody>
                  <a:tcPr marL="83716" marR="83716" marT="0" marB="0" anchor="ctr"/>
                </a:tc>
                <a:tc gridSpan="2">
                  <a:txBody>
                    <a:bodyPr/>
                    <a:lstStyle/>
                    <a:p>
                      <a:pPr marL="0" marR="0" algn="r">
                        <a:spcBef>
                          <a:spcPts val="0"/>
                        </a:spcBef>
                        <a:spcAft>
                          <a:spcPts val="0"/>
                        </a:spcAft>
                      </a:pPr>
                      <a:r>
                        <a:rPr lang="en-US" sz="1200">
                          <a:effectLst/>
                        </a:rPr>
                        <a:t>15</a:t>
                      </a:r>
                      <a:endParaRPr lang="en-US" sz="1100">
                        <a:effectLst/>
                        <a:latin typeface="Calibri" panose="020F0502020204030204" pitchFamily="34" charset="0"/>
                        <a:ea typeface="Calibri" panose="020F0502020204030204" pitchFamily="34" charset="0"/>
                      </a:endParaRPr>
                    </a:p>
                  </a:txBody>
                  <a:tcPr marL="83716" marR="83716" marT="0" marB="0" anchor="ctr"/>
                </a:tc>
                <a:tc hMerge="1">
                  <a:txBody>
                    <a:bodyPr/>
                    <a:lstStyle/>
                    <a:p>
                      <a:endParaRPr lang="en-US"/>
                    </a:p>
                  </a:txBody>
                  <a:tcPr/>
                </a:tc>
                <a:tc>
                  <a:txBody>
                    <a:bodyPr/>
                    <a:lstStyle/>
                    <a:p>
                      <a:endParaRPr lang="en-US" sz="1000" dirty="0">
                        <a:effectLst/>
                        <a:latin typeface="Times New Roman" panose="02020603050405020304" pitchFamily="18" charset="0"/>
                      </a:endParaRPr>
                    </a:p>
                  </a:txBody>
                  <a:tcPr marL="83716" marR="83716" marT="0" marB="0" anchor="ctr">
                    <a:solidFill>
                      <a:schemeClr val="accent1"/>
                    </a:solidFill>
                  </a:tcPr>
                </a:tc>
                <a:extLst>
                  <a:ext uri="{0D108BD9-81ED-4DB2-BD59-A6C34878D82A}">
                    <a16:rowId xmlns:a16="http://schemas.microsoft.com/office/drawing/2014/main" val="278781324"/>
                  </a:ext>
                </a:extLst>
              </a:tr>
              <a:tr h="200025">
                <a:tc>
                  <a:txBody>
                    <a:bodyPr/>
                    <a:lstStyle/>
                    <a:p>
                      <a:pPr marL="0" marR="0" algn="r">
                        <a:spcBef>
                          <a:spcPts val="0"/>
                        </a:spcBef>
                        <a:spcAft>
                          <a:spcPts val="0"/>
                        </a:spcAft>
                      </a:pPr>
                      <a:r>
                        <a:rPr lang="en-US" sz="1200" dirty="0">
                          <a:effectLst/>
                        </a:rPr>
                        <a:t>Occupational Focus</a:t>
                      </a:r>
                      <a:endParaRPr lang="en-US" sz="1100" dirty="0">
                        <a:effectLst/>
                        <a:latin typeface="Calibri" panose="020F0502020204030204" pitchFamily="34" charset="0"/>
                        <a:ea typeface="Calibri" panose="020F0502020204030204" pitchFamily="34" charset="0"/>
                      </a:endParaRPr>
                    </a:p>
                  </a:txBody>
                  <a:tcPr marL="83716" marR="83716" marT="0" marB="0" anchor="ctr"/>
                </a:tc>
                <a:tc>
                  <a:txBody>
                    <a:bodyPr/>
                    <a:lstStyle/>
                    <a:p>
                      <a:pPr marL="0" marR="0" algn="r">
                        <a:spcBef>
                          <a:spcPts val="0"/>
                        </a:spcBef>
                        <a:spcAft>
                          <a:spcPts val="0"/>
                        </a:spcAft>
                      </a:pPr>
                      <a:r>
                        <a:rPr lang="en-US" sz="1200">
                          <a:effectLst/>
                        </a:rPr>
                        <a:t>35</a:t>
                      </a:r>
                      <a:endParaRPr lang="en-US" sz="1100">
                        <a:effectLst/>
                        <a:latin typeface="Calibri" panose="020F0502020204030204" pitchFamily="34" charset="0"/>
                        <a:ea typeface="Calibri" panose="020F0502020204030204" pitchFamily="34" charset="0"/>
                      </a:endParaRPr>
                    </a:p>
                  </a:txBody>
                  <a:tcPr marL="83716" marR="83716" marT="0" marB="0" anchor="ctr"/>
                </a:tc>
                <a:tc gridSpan="2">
                  <a:txBody>
                    <a:bodyPr/>
                    <a:lstStyle/>
                    <a:p>
                      <a:pPr marL="0" marR="0" algn="r">
                        <a:spcBef>
                          <a:spcPts val="0"/>
                        </a:spcBef>
                        <a:spcAft>
                          <a:spcPts val="0"/>
                        </a:spcAft>
                      </a:pPr>
                      <a:r>
                        <a:rPr lang="en-US" sz="1200">
                          <a:effectLst/>
                        </a:rPr>
                        <a:t>48</a:t>
                      </a:r>
                      <a:endParaRPr lang="en-US" sz="1100">
                        <a:effectLst/>
                        <a:latin typeface="Calibri" panose="020F0502020204030204" pitchFamily="34" charset="0"/>
                        <a:ea typeface="Calibri" panose="020F0502020204030204" pitchFamily="34" charset="0"/>
                      </a:endParaRPr>
                    </a:p>
                  </a:txBody>
                  <a:tcPr marL="83716" marR="83716" marT="0" marB="0" anchor="ctr"/>
                </a:tc>
                <a:tc hMerge="1">
                  <a:txBody>
                    <a:bodyPr/>
                    <a:lstStyle/>
                    <a:p>
                      <a:endParaRPr lang="en-US"/>
                    </a:p>
                  </a:txBody>
                  <a:tcPr/>
                </a:tc>
                <a:tc>
                  <a:txBody>
                    <a:bodyPr/>
                    <a:lstStyle/>
                    <a:p>
                      <a:endParaRPr lang="en-US" sz="1000" dirty="0">
                        <a:effectLst/>
                        <a:latin typeface="Times New Roman" panose="02020603050405020304" pitchFamily="18" charset="0"/>
                      </a:endParaRPr>
                    </a:p>
                  </a:txBody>
                  <a:tcPr marL="83716" marR="83716" marT="0" marB="0" anchor="ctr">
                    <a:solidFill>
                      <a:schemeClr val="accent1"/>
                    </a:solidFill>
                  </a:tcPr>
                </a:tc>
                <a:extLst>
                  <a:ext uri="{0D108BD9-81ED-4DB2-BD59-A6C34878D82A}">
                    <a16:rowId xmlns:a16="http://schemas.microsoft.com/office/drawing/2014/main" val="378808279"/>
                  </a:ext>
                </a:extLst>
              </a:tr>
            </a:tbl>
          </a:graphicData>
        </a:graphic>
      </p:graphicFrame>
      <p:sp>
        <p:nvSpPr>
          <p:cNvPr id="4" name="Slide Number Placeholder 3"/>
          <p:cNvSpPr>
            <a:spLocks noGrp="1"/>
          </p:cNvSpPr>
          <p:nvPr>
            <p:ph type="sldNum" sz="quarter" idx="10"/>
          </p:nvPr>
        </p:nvSpPr>
        <p:spPr/>
        <p:txBody>
          <a:bodyPr/>
          <a:lstStyle/>
          <a:p>
            <a:fld id="{706D636C-90A3-4979-BA37-BAB384B22101}" type="slidenum">
              <a:rPr lang="en-US" smtClean="0"/>
              <a:pPr/>
              <a:t>35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501260505"/>
              </p:ext>
            </p:extLst>
          </p:nvPr>
        </p:nvGraphicFramePr>
        <p:xfrm>
          <a:off x="628648" y="3752698"/>
          <a:ext cx="7955281" cy="1567448"/>
        </p:xfrm>
        <a:graphic>
          <a:graphicData uri="http://schemas.openxmlformats.org/drawingml/2006/table">
            <a:tbl>
              <a:tblPr firstRow="1" firstCol="1" bandRow="1">
                <a:tableStyleId>{5C22544A-7EE6-4342-B048-85BDC9FD1C3A}</a:tableStyleId>
              </a:tblPr>
              <a:tblGrid>
                <a:gridCol w="4368874">
                  <a:extLst>
                    <a:ext uri="{9D8B030D-6E8A-4147-A177-3AD203B41FA5}">
                      <a16:colId xmlns:a16="http://schemas.microsoft.com/office/drawing/2014/main" val="1873623296"/>
                    </a:ext>
                  </a:extLst>
                </a:gridCol>
                <a:gridCol w="1174279">
                  <a:extLst>
                    <a:ext uri="{9D8B030D-6E8A-4147-A177-3AD203B41FA5}">
                      <a16:colId xmlns:a16="http://schemas.microsoft.com/office/drawing/2014/main" val="4283231845"/>
                    </a:ext>
                  </a:extLst>
                </a:gridCol>
                <a:gridCol w="1530262">
                  <a:extLst>
                    <a:ext uri="{9D8B030D-6E8A-4147-A177-3AD203B41FA5}">
                      <a16:colId xmlns:a16="http://schemas.microsoft.com/office/drawing/2014/main" val="2375234993"/>
                    </a:ext>
                  </a:extLst>
                </a:gridCol>
                <a:gridCol w="881866">
                  <a:extLst>
                    <a:ext uri="{9D8B030D-6E8A-4147-A177-3AD203B41FA5}">
                      <a16:colId xmlns:a16="http://schemas.microsoft.com/office/drawing/2014/main" val="1494826037"/>
                    </a:ext>
                  </a:extLst>
                </a:gridCol>
              </a:tblGrid>
              <a:tr h="270013">
                <a:tc>
                  <a:txBody>
                    <a:bodyPr/>
                    <a:lstStyle/>
                    <a:p>
                      <a:pPr marL="0" marR="0" algn="r">
                        <a:spcBef>
                          <a:spcPts val="0"/>
                        </a:spcBef>
                        <a:spcAft>
                          <a:spcPts val="0"/>
                        </a:spcAft>
                      </a:pPr>
                      <a:r>
                        <a:rPr lang="en-US" sz="1200" dirty="0">
                          <a:effectLst/>
                        </a:rPr>
                        <a:t>BRIDGE Programs</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200">
                          <a:effectLst/>
                        </a:rPr>
                        <a:t>FY2018</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200">
                          <a:effectLst/>
                        </a:rPr>
                        <a:t>FY2019</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200">
                          <a:effectLst/>
                        </a:rPr>
                        <a:t>Total</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243932596"/>
                  </a:ext>
                </a:extLst>
              </a:tr>
              <a:tr h="270013">
                <a:tc>
                  <a:txBody>
                    <a:bodyPr/>
                    <a:lstStyle/>
                    <a:p>
                      <a:pPr marL="0" marR="0" algn="r">
                        <a:spcBef>
                          <a:spcPts val="0"/>
                        </a:spcBef>
                        <a:spcAft>
                          <a:spcPts val="0"/>
                        </a:spcAft>
                      </a:pPr>
                      <a:r>
                        <a:rPr lang="en-US" sz="1200">
                          <a:effectLst/>
                        </a:rPr>
                        <a:t>Enrolled</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200">
                          <a:effectLst/>
                        </a:rPr>
                        <a:t>4,180</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200">
                          <a:effectLst/>
                        </a:rPr>
                        <a:t>3,970</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200">
                          <a:effectLst/>
                        </a:rPr>
                        <a:t>8,150</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913078361"/>
                  </a:ext>
                </a:extLst>
              </a:tr>
              <a:tr h="270013">
                <a:tc>
                  <a:txBody>
                    <a:bodyPr/>
                    <a:lstStyle/>
                    <a:p>
                      <a:pPr marL="0" marR="0" algn="r">
                        <a:spcBef>
                          <a:spcPts val="0"/>
                        </a:spcBef>
                        <a:spcAft>
                          <a:spcPts val="0"/>
                        </a:spcAft>
                      </a:pPr>
                      <a:r>
                        <a:rPr lang="en-US" sz="1200">
                          <a:effectLst/>
                        </a:rPr>
                        <a:t>ABE/ASE</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200">
                          <a:effectLst/>
                        </a:rPr>
                        <a:t>2,306</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200">
                          <a:effectLst/>
                        </a:rPr>
                        <a:t>2,261</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200">
                          <a:effectLst/>
                        </a:rPr>
                        <a:t>4,567</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431115209"/>
                  </a:ext>
                </a:extLst>
              </a:tr>
              <a:tr h="270013">
                <a:tc>
                  <a:txBody>
                    <a:bodyPr/>
                    <a:lstStyle/>
                    <a:p>
                      <a:pPr marL="0" marR="0" algn="r">
                        <a:spcBef>
                          <a:spcPts val="0"/>
                        </a:spcBef>
                        <a:spcAft>
                          <a:spcPts val="0"/>
                        </a:spcAft>
                      </a:pPr>
                      <a:r>
                        <a:rPr lang="en-US" sz="1200">
                          <a:effectLst/>
                        </a:rPr>
                        <a:t>ESL</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200">
                          <a:effectLst/>
                        </a:rPr>
                        <a:t>1,874</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200">
                          <a:effectLst/>
                        </a:rPr>
                        <a:t>1,703</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200">
                          <a:effectLst/>
                        </a:rPr>
                        <a:t>3,557</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61483921"/>
                  </a:ext>
                </a:extLst>
              </a:tr>
              <a:tr h="217383">
                <a:tc>
                  <a:txBody>
                    <a:bodyPr/>
                    <a:lstStyle/>
                    <a:p>
                      <a:pPr marL="0" marR="0" algn="r">
                        <a:spcBef>
                          <a:spcPts val="0"/>
                        </a:spcBef>
                        <a:spcAft>
                          <a:spcPts val="0"/>
                        </a:spcAft>
                      </a:pPr>
                      <a:r>
                        <a:rPr lang="en-US" sz="1200">
                          <a:effectLst/>
                        </a:rPr>
                        <a:t>Completed (Credential)</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200">
                          <a:effectLst/>
                        </a:rPr>
                        <a:t>115</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200">
                          <a:effectLst/>
                        </a:rPr>
                        <a:t>82</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200">
                          <a:effectLst/>
                        </a:rPr>
                        <a:t>197</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725918494"/>
                  </a:ext>
                </a:extLst>
              </a:tr>
              <a:tr h="270013">
                <a:tc>
                  <a:txBody>
                    <a:bodyPr/>
                    <a:lstStyle/>
                    <a:p>
                      <a:pPr marL="0" marR="0" algn="r">
                        <a:spcBef>
                          <a:spcPts val="0"/>
                        </a:spcBef>
                        <a:spcAft>
                          <a:spcPts val="0"/>
                        </a:spcAft>
                      </a:pPr>
                      <a:r>
                        <a:rPr lang="en-US" sz="1200">
                          <a:effectLst/>
                        </a:rPr>
                        <a:t>Providers offering programming</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200">
                          <a:effectLst/>
                        </a:rPr>
                        <a:t>41</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200">
                          <a:effectLst/>
                        </a:rPr>
                        <a:t>45</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endParaRPr lang="en-US" sz="1000" dirty="0">
                        <a:effectLst/>
                        <a:latin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2502914434"/>
                  </a:ext>
                </a:extLst>
              </a:tr>
            </a:tbl>
          </a:graphicData>
        </a:graphic>
      </p:graphicFrame>
    </p:spTree>
    <p:extLst>
      <p:ext uri="{BB962C8B-B14F-4D97-AF65-F5344CB8AC3E}">
        <p14:creationId xmlns:p14="http://schemas.microsoft.com/office/powerpoint/2010/main" val="2736878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t>Bridge Programs and Integrated Education and Training:</a:t>
            </a:r>
          </a:p>
          <a:p>
            <a:pPr lvl="1"/>
            <a:r>
              <a:rPr lang="en-US" dirty="0"/>
              <a:t> </a:t>
            </a:r>
            <a:r>
              <a:rPr lang="en-US" dirty="0">
                <a:hlinkClick r:id="rId3"/>
              </a:rPr>
              <a:t>https://www.iccb.org/iccb/wp-content/pdfs/shiftinggears/ICCB_2012BridgeGuide_web_REV_FEB13.pdf</a:t>
            </a:r>
            <a:endParaRPr lang="en-US" dirty="0"/>
          </a:p>
          <a:p>
            <a:pPr lvl="1"/>
            <a:r>
              <a:rPr lang="en-US" dirty="0">
                <a:hlinkClick r:id="rId4"/>
              </a:rPr>
              <a:t>https://icsps.illinoisstate.edu/pd/icaps/</a:t>
            </a:r>
            <a:endParaRPr lang="en-US" dirty="0"/>
          </a:p>
          <a:p>
            <a:r>
              <a:rPr lang="en-US" dirty="0"/>
              <a:t>Strategic Plan for Adult Education</a:t>
            </a:r>
          </a:p>
          <a:p>
            <a:pPr lvl="1"/>
            <a:r>
              <a:rPr lang="en-US" dirty="0">
                <a:hlinkClick r:id="rId5"/>
              </a:rPr>
              <a:t>https://www.iccb.org/iccb/wp-content/pdfs/adulted/strategic_plan/ICCB_Adult_Education_Strategic_Plan_2018-2023.pdf</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36</a:t>
            </a:fld>
            <a:endParaRPr lang="en-US"/>
          </a:p>
        </p:txBody>
      </p:sp>
    </p:spTree>
    <p:extLst>
      <p:ext uri="{BB962C8B-B14F-4D97-AF65-F5344CB8AC3E}">
        <p14:creationId xmlns:p14="http://schemas.microsoft.com/office/powerpoint/2010/main" val="3413098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6D636C-90A3-4979-BA37-BAB384B22101}" type="slidenum">
              <a:rPr lang="en-US" smtClean="0"/>
              <a:pPr/>
              <a:t>37</a:t>
            </a:fld>
            <a:endParaRPr lang="en-US"/>
          </a:p>
        </p:txBody>
      </p:sp>
    </p:spTree>
    <p:extLst>
      <p:ext uri="{BB962C8B-B14F-4D97-AF65-F5344CB8AC3E}">
        <p14:creationId xmlns:p14="http://schemas.microsoft.com/office/powerpoint/2010/main" val="1233513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State of Massachusetts</a:t>
            </a:r>
          </a:p>
        </p:txBody>
      </p:sp>
      <p:sp>
        <p:nvSpPr>
          <p:cNvPr id="7" name="Text Placeholder 6"/>
          <p:cNvSpPr>
            <a:spLocks noGrp="1"/>
          </p:cNvSpPr>
          <p:nvPr>
            <p:ph type="body" idx="1"/>
          </p:nvPr>
        </p:nvSpPr>
        <p:spPr>
          <a:xfrm>
            <a:off x="623888" y="4017964"/>
            <a:ext cx="7863840" cy="1912936"/>
          </a:xfrm>
        </p:spPr>
        <p:txBody>
          <a:bodyPr/>
          <a:lstStyle/>
          <a:p>
            <a:r>
              <a:rPr lang="en-US" dirty="0"/>
              <a:t> </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38</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057" y="4017964"/>
            <a:ext cx="6808147" cy="189774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9675" y="694431"/>
            <a:ext cx="2000529" cy="438211"/>
          </a:xfrm>
          <a:prstGeom prst="rect">
            <a:avLst/>
          </a:prstGeom>
        </p:spPr>
      </p:pic>
    </p:spTree>
    <p:extLst>
      <p:ext uri="{BB962C8B-B14F-4D97-AF65-F5344CB8AC3E}">
        <p14:creationId xmlns:p14="http://schemas.microsoft.com/office/powerpoint/2010/main" val="722448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A4C43-9D9E-4AEC-B6F4-D7F125677847}"/>
              </a:ext>
            </a:extLst>
          </p:cNvPr>
          <p:cNvSpPr>
            <a:spLocks noGrp="1"/>
          </p:cNvSpPr>
          <p:nvPr>
            <p:ph idx="1"/>
          </p:nvPr>
        </p:nvSpPr>
        <p:spPr>
          <a:xfrm>
            <a:off x="4190999" y="2483662"/>
            <a:ext cx="4202503" cy="1818203"/>
          </a:xfrm>
        </p:spPr>
        <p:txBody>
          <a:bodyPr>
            <a:normAutofit fontScale="92500" lnSpcReduction="10000"/>
          </a:bodyPr>
          <a:lstStyle/>
          <a:p>
            <a:r>
              <a:rPr lang="en-US" dirty="0"/>
              <a:t>Beth </a:t>
            </a:r>
            <a:r>
              <a:rPr lang="en-US" dirty="0" err="1"/>
              <a:t>Goguen</a:t>
            </a:r>
            <a:endParaRPr lang="en-US" dirty="0"/>
          </a:p>
          <a:p>
            <a:pPr lvl="1"/>
            <a:r>
              <a:rPr lang="en-US" i="1" dirty="0"/>
              <a:t>Central and TAA Programs Manager</a:t>
            </a:r>
          </a:p>
          <a:p>
            <a:pPr lvl="1"/>
            <a:r>
              <a:rPr lang="en-US" dirty="0"/>
              <a:t>Elizabeth.M.Goguen@state.ma.us</a:t>
            </a:r>
            <a:endParaRPr lang="en-US" i="1" dirty="0"/>
          </a:p>
          <a:p>
            <a:pPr lvl="2"/>
            <a:r>
              <a:rPr lang="en-US" dirty="0" err="1"/>
              <a:t>MassHire</a:t>
            </a:r>
            <a:r>
              <a:rPr lang="en-US" dirty="0"/>
              <a:t> Department of Career Services</a:t>
            </a:r>
          </a:p>
        </p:txBody>
      </p:sp>
      <p:sp>
        <p:nvSpPr>
          <p:cNvPr id="3" name="Slide Number Placeholder 2">
            <a:extLst>
              <a:ext uri="{FF2B5EF4-FFF2-40B4-BE49-F238E27FC236}">
                <a16:creationId xmlns:a16="http://schemas.microsoft.com/office/drawing/2014/main" id="{3695DFCD-7B15-48DD-8149-0E8ABCBC59DF}"/>
              </a:ext>
            </a:extLst>
          </p:cNvPr>
          <p:cNvSpPr>
            <a:spLocks noGrp="1"/>
          </p:cNvSpPr>
          <p:nvPr>
            <p:ph type="sldNum" sz="quarter" idx="10"/>
          </p:nvPr>
        </p:nvSpPr>
        <p:spPr/>
        <p:txBody>
          <a:bodyPr/>
          <a:lstStyle/>
          <a:p>
            <a:fld id="{706D636C-90A3-4979-BA37-BAB384B22101}" type="slidenum">
              <a:rPr lang="en-US" smtClean="0"/>
              <a:pPr/>
              <a:t>39</a:t>
            </a:fld>
            <a:endParaRPr lang="en-US"/>
          </a:p>
        </p:txBody>
      </p:sp>
      <p:pic>
        <p:nvPicPr>
          <p:cNvPr id="6" name="Picture Placeholder 5"/>
          <p:cNvPicPr>
            <a:picLocks noGrp="1" noChangeAspect="1"/>
          </p:cNvPicPr>
          <p:nvPr>
            <p:ph type="pic" idx="11"/>
          </p:nvPr>
        </p:nvPicPr>
        <p:blipFill>
          <a:blip r:embed="rId3">
            <a:extLst>
              <a:ext uri="{28A0092B-C50C-407E-A947-70E740481C1C}">
                <a14:useLocalDpi xmlns:a14="http://schemas.microsoft.com/office/drawing/2010/main" val="0"/>
              </a:ext>
            </a:extLst>
          </a:blip>
          <a:stretch>
            <a:fillRect/>
          </a:stretch>
        </p:blipFill>
        <p:spPr>
          <a:xfrm>
            <a:off x="1827005" y="2542267"/>
            <a:ext cx="1573420" cy="1700994"/>
          </a:xfrm>
        </p:spPr>
      </p:pic>
    </p:spTree>
    <p:extLst>
      <p:ext uri="{BB962C8B-B14F-4D97-AF65-F5344CB8AC3E}">
        <p14:creationId xmlns:p14="http://schemas.microsoft.com/office/powerpoint/2010/main" val="407174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p:txBody>
          <a:bodyPr/>
          <a:lstStyle/>
          <a:p>
            <a:r>
              <a:rPr lang="en-US" dirty="0"/>
              <a:t>Julie S. Baker</a:t>
            </a:r>
          </a:p>
          <a:p>
            <a:pPr lvl="1"/>
            <a:r>
              <a:rPr lang="en-US" dirty="0"/>
              <a:t>Supervisory Program Analyst</a:t>
            </a:r>
          </a:p>
          <a:p>
            <a:pPr lvl="2"/>
            <a:r>
              <a:rPr lang="en-US" dirty="0"/>
              <a:t>DOL-ETA Office of Trade Adjustment Assistance</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4</a:t>
            </a:fld>
            <a:endParaRPr lang="en-US"/>
          </a:p>
        </p:txBody>
      </p:sp>
      <p:pic>
        <p:nvPicPr>
          <p:cNvPr id="4" name="Picture Placeholder 3"/>
          <p:cNvPicPr>
            <a:picLocks noGrp="1" noChangeAspect="1"/>
          </p:cNvPicPr>
          <p:nvPr>
            <p:ph type="pic" idx="11"/>
          </p:nvPr>
        </p:nvPicPr>
        <p:blipFill>
          <a:blip r:embed="rId3" cstate="hqprint">
            <a:extLst>
              <a:ext uri="{28A0092B-C50C-407E-A947-70E740481C1C}">
                <a14:useLocalDpi xmlns:a14="http://schemas.microsoft.com/office/drawing/2010/main" val="0"/>
              </a:ext>
            </a:extLst>
          </a:blip>
          <a:srcRect l="11674" r="11674"/>
          <a:stretch>
            <a:fillRect/>
          </a:stretch>
        </p:blipFill>
        <p:spPr/>
      </p:pic>
    </p:spTree>
    <p:extLst>
      <p:ext uri="{BB962C8B-B14F-4D97-AF65-F5344CB8AC3E}">
        <p14:creationId xmlns:p14="http://schemas.microsoft.com/office/powerpoint/2010/main" val="1210371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MA and ELL/ESOL Best Practices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fontScale="70000" lnSpcReduction="20000"/>
          </a:bodyPr>
          <a:lstStyle/>
          <a:p>
            <a:r>
              <a:rPr lang="en-US" dirty="0"/>
              <a:t>Issue RFP tailored to demographics of workers</a:t>
            </a:r>
          </a:p>
          <a:p>
            <a:r>
              <a:rPr lang="en-US" dirty="0"/>
              <a:t>Programs must be competency-based and vocationally oriented</a:t>
            </a:r>
          </a:p>
          <a:p>
            <a:r>
              <a:rPr lang="en-US" dirty="0"/>
              <a:t>designed to alleviate the client’s barriers to employment by upgrading his/her functional language skills and by exposing the client to work culture</a:t>
            </a:r>
          </a:p>
          <a:p>
            <a:r>
              <a:rPr lang="en-US" dirty="0"/>
              <a:t>Class sizes targeted to 12-15</a:t>
            </a:r>
          </a:p>
          <a:p>
            <a:r>
              <a:rPr lang="en-US" dirty="0"/>
              <a:t>Must offer at least 20 hours a week in ESOL</a:t>
            </a:r>
          </a:p>
          <a:p>
            <a:r>
              <a:rPr lang="en-US" dirty="0"/>
              <a:t>Vendor must define the remedial skills to be developed, the assessment process and tools used to determine the levels of competency that each individual possesses and to determine the extent of remedial services needed by each, and the core competencies to be achieved</a:t>
            </a:r>
          </a:p>
          <a:p>
            <a:r>
              <a:rPr lang="en-US" dirty="0"/>
              <a:t>Support and check-ins while in training</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40</a:t>
            </a:fld>
            <a:endParaRPr lang="en-US"/>
          </a:p>
        </p:txBody>
      </p:sp>
    </p:spTree>
    <p:extLst>
      <p:ext uri="{BB962C8B-B14F-4D97-AF65-F5344CB8AC3E}">
        <p14:creationId xmlns:p14="http://schemas.microsoft.com/office/powerpoint/2010/main" val="1316507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 and ELL/ESOL Best Practices </a:t>
            </a:r>
            <a:r>
              <a:rPr lang="en-US" sz="1800" dirty="0"/>
              <a:t>(</a:t>
            </a:r>
            <a:r>
              <a:rPr lang="en-US" sz="1800" dirty="0" err="1"/>
              <a:t>con’t</a:t>
            </a:r>
            <a:r>
              <a:rPr lang="en-US" sz="1800" dirty="0"/>
              <a:t>.)</a:t>
            </a:r>
          </a:p>
        </p:txBody>
      </p:sp>
      <p:sp>
        <p:nvSpPr>
          <p:cNvPr id="3" name="Content Placeholder 2"/>
          <p:cNvSpPr>
            <a:spLocks noGrp="1"/>
          </p:cNvSpPr>
          <p:nvPr>
            <p:ph idx="1"/>
          </p:nvPr>
        </p:nvSpPr>
        <p:spPr/>
        <p:txBody>
          <a:bodyPr>
            <a:normAutofit fontScale="55000" lnSpcReduction="20000"/>
          </a:bodyPr>
          <a:lstStyle/>
          <a:p>
            <a:r>
              <a:rPr lang="en-US" sz="2900" dirty="0"/>
              <a:t>Must work collaboratively with local Career counselors</a:t>
            </a:r>
          </a:p>
          <a:p>
            <a:r>
              <a:rPr lang="en-US" sz="2900" dirty="0"/>
              <a:t>Tutoring</a:t>
            </a:r>
          </a:p>
          <a:p>
            <a:r>
              <a:rPr lang="en-US" sz="2900" dirty="0"/>
              <a:t>Open entry/ open exit program design</a:t>
            </a:r>
          </a:p>
          <a:p>
            <a:r>
              <a:rPr lang="en-US" sz="2900" dirty="0"/>
              <a:t>Found use of Rosetta Stone very beneficial in past programs</a:t>
            </a:r>
          </a:p>
          <a:p>
            <a:r>
              <a:rPr lang="en-US" sz="2900" dirty="0"/>
              <a:t>Multiple levels offered based on testing</a:t>
            </a:r>
          </a:p>
          <a:p>
            <a:r>
              <a:rPr lang="en-US" sz="2900" dirty="0"/>
              <a:t>Short stints – 26 weeks at a time</a:t>
            </a:r>
          </a:p>
          <a:p>
            <a:r>
              <a:rPr lang="en-US" sz="2900" dirty="0"/>
              <a:t>Cohorts of the same workers starting at same time/skill level moving together</a:t>
            </a:r>
          </a:p>
          <a:p>
            <a:r>
              <a:rPr lang="en-US" sz="2900" dirty="0"/>
              <a:t>Testing showing progress after each stint to move ahead</a:t>
            </a:r>
          </a:p>
          <a:p>
            <a:r>
              <a:rPr lang="en-US" sz="2900" dirty="0"/>
              <a:t>Vendors are expected to achieve the following goals:</a:t>
            </a:r>
          </a:p>
          <a:p>
            <a:pPr lvl="1" fontAlgn="base"/>
            <a:r>
              <a:rPr lang="en-US" sz="2900" dirty="0"/>
              <a:t>A documented increase in individual ESOL (and ABE levels or attainment of GED)</a:t>
            </a:r>
          </a:p>
          <a:p>
            <a:pPr lvl="1" fontAlgn="base"/>
            <a:r>
              <a:rPr lang="en-US" sz="2900" dirty="0"/>
              <a:t>Successful transition of participants into unsubsidized employment or occupational training</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41</a:t>
            </a:fld>
            <a:endParaRPr lang="en-US"/>
          </a:p>
        </p:txBody>
      </p:sp>
    </p:spTree>
    <p:extLst>
      <p:ext uri="{BB962C8B-B14F-4D97-AF65-F5344CB8AC3E}">
        <p14:creationId xmlns:p14="http://schemas.microsoft.com/office/powerpoint/2010/main" val="3859090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 ELL/ESOL Participants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The following data shows currently enrolled participants in ESOL training for each quarter across Massachusetts.</a:t>
            </a:r>
          </a:p>
          <a:p>
            <a:pPr marL="0" indent="0">
              <a:buNone/>
            </a:pPr>
            <a:endParaRPr lang="en-US" dirty="0"/>
          </a:p>
          <a:p>
            <a:r>
              <a:rPr lang="en-US" dirty="0" err="1"/>
              <a:t>Qtr</a:t>
            </a:r>
            <a:r>
              <a:rPr lang="en-US" dirty="0"/>
              <a:t> Ending March 31, 2018  		166 participants</a:t>
            </a:r>
          </a:p>
          <a:p>
            <a:r>
              <a:rPr lang="en-US" dirty="0" err="1"/>
              <a:t>Qtr</a:t>
            </a:r>
            <a:r>
              <a:rPr lang="en-US" dirty="0"/>
              <a:t> Ending June 30, 2018 		194 participants</a:t>
            </a:r>
          </a:p>
          <a:p>
            <a:r>
              <a:rPr lang="en-US" dirty="0" err="1"/>
              <a:t>Qtr</a:t>
            </a:r>
            <a:r>
              <a:rPr lang="en-US" dirty="0"/>
              <a:t> Ending September 30, 2018  	137 participants</a:t>
            </a:r>
          </a:p>
          <a:p>
            <a:r>
              <a:rPr lang="en-US" dirty="0" err="1"/>
              <a:t>Qtr</a:t>
            </a:r>
            <a:r>
              <a:rPr lang="en-US" dirty="0"/>
              <a:t> Ending December 31, 2018  	149 participants</a:t>
            </a:r>
          </a:p>
          <a:p>
            <a:r>
              <a:rPr lang="en-US" dirty="0" err="1"/>
              <a:t>Qtr</a:t>
            </a:r>
            <a:r>
              <a:rPr lang="en-US" dirty="0"/>
              <a:t> Ending March 31, 2019  		160 participants</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42</a:t>
            </a:fld>
            <a:endParaRPr lang="en-US"/>
          </a:p>
        </p:txBody>
      </p:sp>
      <p:pic>
        <p:nvPicPr>
          <p:cNvPr id="6" name="Picture 5" descr="A screenshot of text&#10;&#10;Description automatically generated">
            <a:extLst>
              <a:ext uri="{FF2B5EF4-FFF2-40B4-BE49-F238E27FC236}">
                <a16:creationId xmlns:a16="http://schemas.microsoft.com/office/drawing/2014/main" id="{C85E117C-746B-4E72-8C96-109EC13B0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0378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 ELL/ESOL Training Completions</a:t>
            </a:r>
          </a:p>
        </p:txBody>
      </p:sp>
      <p:sp>
        <p:nvSpPr>
          <p:cNvPr id="4" name="Slide Number Placeholder 3"/>
          <p:cNvSpPr>
            <a:spLocks noGrp="1"/>
          </p:cNvSpPr>
          <p:nvPr>
            <p:ph type="sldNum" sz="quarter" idx="10"/>
          </p:nvPr>
        </p:nvSpPr>
        <p:spPr/>
        <p:txBody>
          <a:bodyPr/>
          <a:lstStyle/>
          <a:p>
            <a:fld id="{706D636C-90A3-4979-BA37-BAB384B22101}" type="slidenum">
              <a:rPr lang="en-US" smtClean="0"/>
              <a:pPr/>
              <a:t>43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7754914"/>
              </p:ext>
            </p:extLst>
          </p:nvPr>
        </p:nvGraphicFramePr>
        <p:xfrm>
          <a:off x="628650" y="1770063"/>
          <a:ext cx="7954963"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7295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Sonoco Employees and ELL/ESOL Services</a:t>
            </a:r>
          </a:p>
        </p:txBody>
      </p:sp>
      <p:sp>
        <p:nvSpPr>
          <p:cNvPr id="5" name="Content Placeholder 4"/>
          <p:cNvSpPr>
            <a:spLocks noGrp="1"/>
          </p:cNvSpPr>
          <p:nvPr>
            <p:ph sz="half" idx="1"/>
          </p:nvPr>
        </p:nvSpPr>
        <p:spPr/>
        <p:txBody>
          <a:bodyPr>
            <a:normAutofit fontScale="55000" lnSpcReduction="20000"/>
          </a:bodyPr>
          <a:lstStyle/>
          <a:p>
            <a:r>
              <a:rPr lang="en-US" sz="3600" dirty="0"/>
              <a:t>In 2010 Sonoco closed – 350 jobs lost (manufactured industrial and consumer packaging)</a:t>
            </a:r>
          </a:p>
          <a:p>
            <a:r>
              <a:rPr lang="en-US" sz="3600" dirty="0"/>
              <a:t>51% had limited English skills        </a:t>
            </a:r>
          </a:p>
          <a:p>
            <a:r>
              <a:rPr lang="en-US" sz="3600" dirty="0"/>
              <a:t>44% were 45+ years old</a:t>
            </a:r>
          </a:p>
          <a:p>
            <a:r>
              <a:rPr lang="en-US" sz="3600" dirty="0"/>
              <a:t>72% had HS Diploma or less (50% HS) most in native country</a:t>
            </a:r>
          </a:p>
          <a:p>
            <a:r>
              <a:rPr lang="en-US" sz="3600" dirty="0"/>
              <a:t>53% made $11-$16 p/hour</a:t>
            </a:r>
          </a:p>
          <a:p>
            <a:r>
              <a:rPr lang="en-US" sz="3600" dirty="0"/>
              <a:t>77% had 5-15 years of service</a:t>
            </a:r>
          </a:p>
          <a:p>
            <a:endParaRPr lang="en-US" dirty="0"/>
          </a:p>
        </p:txBody>
      </p:sp>
      <p:sp>
        <p:nvSpPr>
          <p:cNvPr id="6" name="Content Placeholder 5"/>
          <p:cNvSpPr>
            <a:spLocks noGrp="1"/>
          </p:cNvSpPr>
          <p:nvPr>
            <p:ph sz="half" idx="2"/>
          </p:nvPr>
        </p:nvSpPr>
        <p:spPr/>
        <p:txBody>
          <a:bodyPr>
            <a:normAutofit fontScale="55000" lnSpcReduction="20000"/>
          </a:bodyPr>
          <a:lstStyle/>
          <a:p>
            <a:pPr>
              <a:buFont typeface="Wingdings" panose="05000000000000000000" pitchFamily="2" charset="2"/>
              <a:buChar char="Ø"/>
            </a:pPr>
            <a:r>
              <a:rPr lang="en-US" sz="4400" dirty="0"/>
              <a:t>129 of those workers entered ESOL training</a:t>
            </a:r>
          </a:p>
          <a:p>
            <a:pPr>
              <a:buFont typeface="Wingdings" panose="05000000000000000000" pitchFamily="2" charset="2"/>
              <a:buChar char="Ø"/>
            </a:pPr>
            <a:r>
              <a:rPr lang="en-US" sz="4400" dirty="0"/>
              <a:t>81 workers completed, 62% completion rate</a:t>
            </a:r>
          </a:p>
          <a:p>
            <a:pPr>
              <a:buFont typeface="Wingdings" panose="05000000000000000000" pitchFamily="2" charset="2"/>
              <a:buChar char="Ø"/>
            </a:pPr>
            <a:r>
              <a:rPr lang="en-US" sz="4400" dirty="0"/>
              <a:t>92 workers entered employment as of September 2016 (71.3% EE rate)</a:t>
            </a:r>
          </a:p>
          <a:p>
            <a:pPr>
              <a:buFont typeface="Wingdings" panose="05000000000000000000" pitchFamily="2" charset="2"/>
              <a:buChar char="Ø"/>
            </a:pPr>
            <a:r>
              <a:rPr lang="en-US" sz="4400" dirty="0"/>
              <a:t>Approx. wages upon EE = $11.00 per hour</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44</a:t>
            </a:fld>
            <a:endParaRPr lang="en-US"/>
          </a:p>
        </p:txBody>
      </p:sp>
    </p:spTree>
    <p:extLst>
      <p:ext uri="{BB962C8B-B14F-4D97-AF65-F5344CB8AC3E}">
        <p14:creationId xmlns:p14="http://schemas.microsoft.com/office/powerpoint/2010/main" val="956102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6D636C-90A3-4979-BA37-BAB384B22101}" type="slidenum">
              <a:rPr lang="en-US" smtClean="0"/>
              <a:pPr/>
              <a:t>45</a:t>
            </a:fld>
            <a:endParaRPr lang="en-US"/>
          </a:p>
        </p:txBody>
      </p:sp>
    </p:spTree>
    <p:extLst>
      <p:ext uri="{BB962C8B-B14F-4D97-AF65-F5344CB8AC3E}">
        <p14:creationId xmlns:p14="http://schemas.microsoft.com/office/powerpoint/2010/main" val="2244656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State of California</a:t>
            </a:r>
          </a:p>
        </p:txBody>
      </p:sp>
      <p:sp>
        <p:nvSpPr>
          <p:cNvPr id="7" name="Text Placeholder 6"/>
          <p:cNvSpPr>
            <a:spLocks noGrp="1"/>
          </p:cNvSpPr>
          <p:nvPr>
            <p:ph type="body" idx="1"/>
          </p:nvPr>
        </p:nvSpPr>
        <p:spPr>
          <a:xfrm>
            <a:off x="623888" y="4017964"/>
            <a:ext cx="7863840" cy="1912936"/>
          </a:xfrm>
        </p:spPr>
        <p:txBody>
          <a:bodyPr>
            <a:noAutofit/>
          </a:bodyPr>
          <a:lstStyle/>
          <a:p>
            <a:pPr algn="ctr">
              <a:spcBef>
                <a:spcPts val="0"/>
              </a:spcBef>
            </a:pPr>
            <a:r>
              <a:rPr lang="en-US" sz="4000" i="0" dirty="0"/>
              <a:t>California For ALL: </a:t>
            </a:r>
          </a:p>
          <a:p>
            <a:pPr algn="ctr">
              <a:spcBef>
                <a:spcPts val="0"/>
              </a:spcBef>
            </a:pPr>
            <a:r>
              <a:rPr lang="en-US" sz="4000" i="0" dirty="0"/>
              <a:t>Opening Doors of Opportunity to English Learners </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46</a:t>
            </a:fld>
            <a:endParaRPr lang="en-US" dirty="0"/>
          </a:p>
        </p:txBody>
      </p:sp>
      <p:pic>
        <p:nvPicPr>
          <p:cNvPr id="5" name="Picture 4"/>
          <p:cNvPicPr>
            <a:picLocks noChangeAspect="1"/>
          </p:cNvPicPr>
          <p:nvPr/>
        </p:nvPicPr>
        <p:blipFill>
          <a:blip r:embed="rId3"/>
          <a:stretch>
            <a:fillRect/>
          </a:stretch>
        </p:blipFill>
        <p:spPr>
          <a:xfrm>
            <a:off x="2790497" y="725215"/>
            <a:ext cx="3578772" cy="1774706"/>
          </a:xfrm>
          <a:prstGeom prst="rect">
            <a:avLst/>
          </a:prstGeom>
        </p:spPr>
      </p:pic>
    </p:spTree>
    <p:extLst>
      <p:ext uri="{BB962C8B-B14F-4D97-AF65-F5344CB8AC3E}">
        <p14:creationId xmlns:p14="http://schemas.microsoft.com/office/powerpoint/2010/main" val="3226447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73C97B-95A2-4116-9274-303EDB06FE9F}"/>
              </a:ext>
            </a:extLst>
          </p:cNvPr>
          <p:cNvSpPr>
            <a:spLocks noGrp="1"/>
          </p:cNvSpPr>
          <p:nvPr>
            <p:ph idx="1"/>
          </p:nvPr>
        </p:nvSpPr>
        <p:spPr>
          <a:xfrm>
            <a:off x="4190999" y="1769287"/>
            <a:ext cx="4347211" cy="1818203"/>
          </a:xfrm>
        </p:spPr>
        <p:txBody>
          <a:bodyPr>
            <a:normAutofit lnSpcReduction="10000"/>
          </a:bodyPr>
          <a:lstStyle/>
          <a:p>
            <a:r>
              <a:rPr lang="en-US" dirty="0"/>
              <a:t>Jennifer Hernandez</a:t>
            </a:r>
          </a:p>
          <a:p>
            <a:pPr lvl="1"/>
            <a:r>
              <a:rPr lang="en-US" dirty="0"/>
              <a:t>Associate Secretary, Farmworker &amp; Immigrant Services</a:t>
            </a:r>
          </a:p>
          <a:p>
            <a:pPr lvl="1"/>
            <a:r>
              <a:rPr lang="en-US" dirty="0"/>
              <a:t>Jennifer.Hernandez@labor.ca.gov</a:t>
            </a:r>
          </a:p>
          <a:p>
            <a:pPr lvl="2"/>
            <a:r>
              <a:rPr lang="en-US" dirty="0"/>
              <a:t>Labor &amp; Workforce Development Agency </a:t>
            </a:r>
          </a:p>
        </p:txBody>
      </p:sp>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47</a:t>
            </a:fld>
            <a:endParaRPr lang="en-US"/>
          </a:p>
        </p:txBody>
      </p:sp>
      <p:pic>
        <p:nvPicPr>
          <p:cNvPr id="2" name="Picture Placeholder 1"/>
          <p:cNvPicPr>
            <a:picLocks noGrp="1" noChangeAspect="1"/>
          </p:cNvPicPr>
          <p:nvPr>
            <p:ph type="pic" idx="11"/>
          </p:nvPr>
        </p:nvPicPr>
        <p:blipFill>
          <a:blip r:embed="rId3" cstate="print">
            <a:extLst>
              <a:ext uri="{28A0092B-C50C-407E-A947-70E740481C1C}">
                <a14:useLocalDpi xmlns:a14="http://schemas.microsoft.com/office/drawing/2010/main" val="0"/>
              </a:ext>
            </a:extLst>
          </a:blip>
          <a:srcRect t="6673" b="6673"/>
          <a:stretch>
            <a:fillRect/>
          </a:stretch>
        </p:blipFill>
        <p:spPr/>
      </p:pic>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p:txBody>
          <a:bodyPr>
            <a:normAutofit lnSpcReduction="10000"/>
          </a:bodyPr>
          <a:lstStyle/>
          <a:p>
            <a:r>
              <a:rPr lang="en-US" dirty="0"/>
              <a:t>Ricardo </a:t>
            </a:r>
            <a:r>
              <a:rPr lang="en-US" dirty="0" err="1"/>
              <a:t>Favila</a:t>
            </a:r>
            <a:endParaRPr lang="en-US" dirty="0"/>
          </a:p>
          <a:p>
            <a:pPr lvl="1"/>
            <a:r>
              <a:rPr lang="en-US" dirty="0"/>
              <a:t>Deputy Division Chief, Workforce Services Division</a:t>
            </a:r>
          </a:p>
          <a:p>
            <a:pPr lvl="1"/>
            <a:r>
              <a:rPr lang="en-US" dirty="0"/>
              <a:t>Ricardo.Favila@edd.ca.gov</a:t>
            </a:r>
          </a:p>
          <a:p>
            <a:pPr lvl="2"/>
            <a:r>
              <a:rPr lang="en-US" dirty="0"/>
              <a:t>Employment Development Department</a:t>
            </a:r>
          </a:p>
        </p:txBody>
      </p:sp>
      <p:pic>
        <p:nvPicPr>
          <p:cNvPr id="7" name="Picture Placeholder 1"/>
          <p:cNvPicPr>
            <a:picLocks noGrp="1" noChangeAspect="1"/>
          </p:cNvPicPr>
          <p:nvPr>
            <p:ph type="pic" idx="13"/>
          </p:nvPr>
        </p:nvPicPr>
        <p:blipFill>
          <a:blip r:embed="rId4">
            <a:extLst>
              <a:ext uri="{28A0092B-C50C-407E-A947-70E740481C1C}">
                <a14:useLocalDpi xmlns:a14="http://schemas.microsoft.com/office/drawing/2010/main" val="0"/>
              </a:ext>
            </a:extLst>
          </a:blip>
          <a:srcRect l="17343" r="17343"/>
          <a:stretch>
            <a:fillRect/>
          </a:stretch>
        </p:blipFill>
        <p:spPr/>
      </p:pic>
    </p:spTree>
    <p:extLst>
      <p:ext uri="{BB962C8B-B14F-4D97-AF65-F5344CB8AC3E}">
        <p14:creationId xmlns:p14="http://schemas.microsoft.com/office/powerpoint/2010/main" val="3082424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6D636C-90A3-4979-BA37-BAB384B22101}" type="slidenum">
              <a:rPr lang="en-US" smtClean="0"/>
              <a:pPr/>
              <a:t>48</a:t>
            </a:fld>
            <a:endParaRPr lang="en-US"/>
          </a:p>
        </p:txBody>
      </p:sp>
      <p:pic>
        <p:nvPicPr>
          <p:cNvPr id="8" name="Picture 7" descr="Image result for youth career training certificat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9144" y="160455"/>
            <a:ext cx="1904448" cy="16913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People getting job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1338" y="199781"/>
            <a:ext cx="2143395" cy="16520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people with disabilities getting job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971" y="1688929"/>
            <a:ext cx="2827673" cy="15274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education for adul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973" y="3202379"/>
            <a:ext cx="2827672" cy="11400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Image result for factory workers californi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973" y="4240334"/>
            <a:ext cx="2291181" cy="14484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Image result for on the job training teenager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970" y="199781"/>
            <a:ext cx="2246410" cy="14891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Image result for fishing labor in californi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71691" y="160455"/>
            <a:ext cx="2127468" cy="16913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Image result for elderly worki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66925" y="4342469"/>
            <a:ext cx="2177306" cy="13047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2" descr="Image result for women working"/>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7189287" y="4375501"/>
            <a:ext cx="1774305" cy="12717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4" descr="Image result for veterans worki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54733" y="4362589"/>
            <a:ext cx="2313550" cy="1284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39332" y="1851850"/>
            <a:ext cx="5778159" cy="2449036"/>
          </a:xfrm>
          <a:prstGeom prst="rect">
            <a:avLst/>
          </a:prstGeom>
        </p:spPr>
      </p:pic>
    </p:spTree>
    <p:extLst>
      <p:ext uri="{BB962C8B-B14F-4D97-AF65-F5344CB8AC3E}">
        <p14:creationId xmlns:p14="http://schemas.microsoft.com/office/powerpoint/2010/main" val="3382028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txBox="1">
            <a:spLocks/>
          </p:cNvSpPr>
          <p:nvPr/>
        </p:nvSpPr>
        <p:spPr>
          <a:xfrm>
            <a:off x="9337404" y="7045901"/>
            <a:ext cx="685800" cy="273844"/>
          </a:xfrm>
          <a:prstGeom prst="rect">
            <a:avLst/>
          </a:prstGeom>
        </p:spPr>
        <p:txBody>
          <a:bodyPr vert="horz" lIns="68580" tIns="34290" rIns="68580" bIns="34290" rtlCol="0" anchor="b"/>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71EDCA-9A7B-48C2-9577-AE8274782304}" type="slidenum">
              <a:rPr lang="en-US" sz="900">
                <a:solidFill>
                  <a:srgbClr val="000000"/>
                </a:solidFill>
              </a:rPr>
              <a:pPr/>
              <a:t>49</a:t>
            </a:fld>
            <a:endParaRPr lang="en-US" sz="900" dirty="0">
              <a:solidFill>
                <a:srgbClr val="000000"/>
              </a:solidFill>
            </a:endParaRPr>
          </a:p>
        </p:txBody>
      </p:sp>
      <p:sp>
        <p:nvSpPr>
          <p:cNvPr id="30" name="Freeform 29"/>
          <p:cNvSpPr/>
          <p:nvPr/>
        </p:nvSpPr>
        <p:spPr>
          <a:xfrm>
            <a:off x="3829050" y="4127648"/>
            <a:ext cx="1385163" cy="1317312"/>
          </a:xfrm>
          <a:custGeom>
            <a:avLst/>
            <a:gdLst>
              <a:gd name="connsiteX0" fmla="*/ 0 w 1712571"/>
              <a:gd name="connsiteY0" fmla="*/ 856286 h 1712571"/>
              <a:gd name="connsiteX1" fmla="*/ 856286 w 1712571"/>
              <a:gd name="connsiteY1" fmla="*/ 0 h 1712571"/>
              <a:gd name="connsiteX2" fmla="*/ 1712572 w 1712571"/>
              <a:gd name="connsiteY2" fmla="*/ 856286 h 1712571"/>
              <a:gd name="connsiteX3" fmla="*/ 856286 w 1712571"/>
              <a:gd name="connsiteY3" fmla="*/ 1712572 h 1712571"/>
              <a:gd name="connsiteX4" fmla="*/ 0 w 1712571"/>
              <a:gd name="connsiteY4" fmla="*/ 856286 h 171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571" h="1712571">
                <a:moveTo>
                  <a:pt x="0" y="856286"/>
                </a:moveTo>
                <a:cubicBezTo>
                  <a:pt x="0" y="383372"/>
                  <a:pt x="383372" y="0"/>
                  <a:pt x="856286" y="0"/>
                </a:cubicBezTo>
                <a:cubicBezTo>
                  <a:pt x="1329200" y="0"/>
                  <a:pt x="1712572" y="383372"/>
                  <a:pt x="1712572" y="856286"/>
                </a:cubicBezTo>
                <a:cubicBezTo>
                  <a:pt x="1712572" y="1329200"/>
                  <a:pt x="1329200" y="1712572"/>
                  <a:pt x="856286" y="1712572"/>
                </a:cubicBezTo>
                <a:cubicBezTo>
                  <a:pt x="383372" y="1712572"/>
                  <a:pt x="0" y="1329200"/>
                  <a:pt x="0" y="856286"/>
                </a:cubicBezTo>
                <a:close/>
              </a:path>
            </a:pathLst>
          </a:cu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6198" tIns="206198" rIns="206198" bIns="206198" numCol="1" spcCol="1270" anchor="ctr" anchorCtr="0">
            <a:noAutofit/>
          </a:bodyPr>
          <a:lstStyle/>
          <a:p>
            <a:pPr algn="ctr" defTabSz="1266825">
              <a:lnSpc>
                <a:spcPct val="90000"/>
              </a:lnSpc>
              <a:spcBef>
                <a:spcPct val="0"/>
              </a:spcBef>
              <a:spcAft>
                <a:spcPct val="35000"/>
              </a:spcAft>
            </a:pPr>
            <a:r>
              <a:rPr lang="en-US" sz="2850" dirty="0">
                <a:solidFill>
                  <a:srgbClr val="002060"/>
                </a:solidFill>
              </a:rPr>
              <a:t>WIOA</a:t>
            </a:r>
          </a:p>
        </p:txBody>
      </p:sp>
      <p:grpSp>
        <p:nvGrpSpPr>
          <p:cNvPr id="31" name="Group 30"/>
          <p:cNvGrpSpPr/>
          <p:nvPr/>
        </p:nvGrpSpPr>
        <p:grpSpPr>
          <a:xfrm>
            <a:off x="1346479" y="4213331"/>
            <a:ext cx="2253971" cy="1181160"/>
            <a:chOff x="2550669" y="3649498"/>
            <a:chExt cx="2344723" cy="1301554"/>
          </a:xfrm>
        </p:grpSpPr>
        <p:sp>
          <p:nvSpPr>
            <p:cNvPr id="32" name="Left Arrow 31"/>
            <p:cNvSpPr/>
            <p:nvPr/>
          </p:nvSpPr>
          <p:spPr>
            <a:xfrm rot="10800000">
              <a:off x="4142872" y="4052767"/>
              <a:ext cx="752520" cy="488082"/>
            </a:xfrm>
            <a:prstGeom prst="leftArrow">
              <a:avLst>
                <a:gd name="adj1" fmla="val 60000"/>
                <a:gd name="adj2" fmla="val 50000"/>
              </a:avLst>
            </a:prstGeom>
            <a:solidFill>
              <a:srgbClr val="FFC000"/>
            </a:solidFill>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3" name="Freeform 32"/>
            <p:cNvSpPr/>
            <p:nvPr/>
          </p:nvSpPr>
          <p:spPr>
            <a:xfrm>
              <a:off x="2550669" y="3649498"/>
              <a:ext cx="1626942" cy="1301554"/>
            </a:xfrm>
            <a:custGeom>
              <a:avLst/>
              <a:gdLst>
                <a:gd name="connsiteX0" fmla="*/ 0 w 1626942"/>
                <a:gd name="connsiteY0" fmla="*/ 130155 h 1301554"/>
                <a:gd name="connsiteX1" fmla="*/ 130155 w 1626942"/>
                <a:gd name="connsiteY1" fmla="*/ 0 h 1301554"/>
                <a:gd name="connsiteX2" fmla="*/ 1496787 w 1626942"/>
                <a:gd name="connsiteY2" fmla="*/ 0 h 1301554"/>
                <a:gd name="connsiteX3" fmla="*/ 1626942 w 1626942"/>
                <a:gd name="connsiteY3" fmla="*/ 130155 h 1301554"/>
                <a:gd name="connsiteX4" fmla="*/ 1626942 w 1626942"/>
                <a:gd name="connsiteY4" fmla="*/ 1171399 h 1301554"/>
                <a:gd name="connsiteX5" fmla="*/ 1496787 w 1626942"/>
                <a:gd name="connsiteY5" fmla="*/ 1301554 h 1301554"/>
                <a:gd name="connsiteX6" fmla="*/ 130155 w 1626942"/>
                <a:gd name="connsiteY6" fmla="*/ 1301554 h 1301554"/>
                <a:gd name="connsiteX7" fmla="*/ 0 w 1626942"/>
                <a:gd name="connsiteY7" fmla="*/ 1171399 h 1301554"/>
                <a:gd name="connsiteX8" fmla="*/ 0 w 1626942"/>
                <a:gd name="connsiteY8" fmla="*/ 130155 h 130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942" h="1301554">
                  <a:moveTo>
                    <a:pt x="0" y="130155"/>
                  </a:moveTo>
                  <a:cubicBezTo>
                    <a:pt x="0" y="58272"/>
                    <a:pt x="58272" y="0"/>
                    <a:pt x="130155" y="0"/>
                  </a:cubicBezTo>
                  <a:lnTo>
                    <a:pt x="1496787" y="0"/>
                  </a:lnTo>
                  <a:cubicBezTo>
                    <a:pt x="1568670" y="0"/>
                    <a:pt x="1626942" y="58272"/>
                    <a:pt x="1626942" y="130155"/>
                  </a:cubicBezTo>
                  <a:lnTo>
                    <a:pt x="1626942" y="1171399"/>
                  </a:lnTo>
                  <a:cubicBezTo>
                    <a:pt x="1626942" y="1243282"/>
                    <a:pt x="1568670" y="1301554"/>
                    <a:pt x="1496787" y="1301554"/>
                  </a:cubicBezTo>
                  <a:lnTo>
                    <a:pt x="130155" y="1301554"/>
                  </a:lnTo>
                  <a:cubicBezTo>
                    <a:pt x="58272" y="1301554"/>
                    <a:pt x="0" y="1243282"/>
                    <a:pt x="0" y="1171399"/>
                  </a:cubicBezTo>
                  <a:lnTo>
                    <a:pt x="0" y="130155"/>
                  </a:lnTo>
                  <a:close/>
                </a:path>
              </a:pathLst>
            </a:cu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600075">
                <a:spcBef>
                  <a:spcPct val="0"/>
                </a:spcBef>
              </a:pPr>
              <a:r>
                <a:rPr lang="en-US" b="1" dirty="0">
                  <a:solidFill>
                    <a:srgbClr val="002060"/>
                  </a:solidFill>
                </a:rPr>
                <a:t>Title I</a:t>
              </a:r>
            </a:p>
            <a:p>
              <a:pPr algn="ctr" defTabSz="600075"/>
              <a:r>
                <a:rPr lang="en-US" dirty="0">
                  <a:solidFill>
                    <a:srgbClr val="002060"/>
                  </a:solidFill>
                </a:rPr>
                <a:t>Workforce Development Activities</a:t>
              </a:r>
            </a:p>
          </p:txBody>
        </p:sp>
      </p:grpSp>
      <p:grpSp>
        <p:nvGrpSpPr>
          <p:cNvPr id="34" name="Group 33"/>
          <p:cNvGrpSpPr/>
          <p:nvPr/>
        </p:nvGrpSpPr>
        <p:grpSpPr>
          <a:xfrm>
            <a:off x="2000250" y="2514600"/>
            <a:ext cx="1947928" cy="1545970"/>
            <a:chOff x="3420541" y="2086623"/>
            <a:chExt cx="2146476" cy="1703548"/>
          </a:xfrm>
        </p:grpSpPr>
        <p:sp>
          <p:nvSpPr>
            <p:cNvPr id="35" name="Left Arrow 34"/>
            <p:cNvSpPr/>
            <p:nvPr/>
          </p:nvSpPr>
          <p:spPr>
            <a:xfrm rot="13444108">
              <a:off x="4811315" y="3302089"/>
              <a:ext cx="755702" cy="488082"/>
            </a:xfrm>
            <a:prstGeom prst="leftArrow">
              <a:avLst>
                <a:gd name="adj1" fmla="val 60000"/>
                <a:gd name="adj2" fmla="val 50000"/>
              </a:avLst>
            </a:prstGeom>
            <a:solidFill>
              <a:srgbClr val="FFC000"/>
            </a:solidFill>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6" name="Freeform 35"/>
            <p:cNvSpPr/>
            <p:nvPr/>
          </p:nvSpPr>
          <p:spPr>
            <a:xfrm>
              <a:off x="3420541" y="2086623"/>
              <a:ext cx="1626942" cy="1301554"/>
            </a:xfrm>
            <a:custGeom>
              <a:avLst/>
              <a:gdLst>
                <a:gd name="connsiteX0" fmla="*/ 0 w 1626942"/>
                <a:gd name="connsiteY0" fmla="*/ 130155 h 1301554"/>
                <a:gd name="connsiteX1" fmla="*/ 130155 w 1626942"/>
                <a:gd name="connsiteY1" fmla="*/ 0 h 1301554"/>
                <a:gd name="connsiteX2" fmla="*/ 1496787 w 1626942"/>
                <a:gd name="connsiteY2" fmla="*/ 0 h 1301554"/>
                <a:gd name="connsiteX3" fmla="*/ 1626942 w 1626942"/>
                <a:gd name="connsiteY3" fmla="*/ 130155 h 1301554"/>
                <a:gd name="connsiteX4" fmla="*/ 1626942 w 1626942"/>
                <a:gd name="connsiteY4" fmla="*/ 1171399 h 1301554"/>
                <a:gd name="connsiteX5" fmla="*/ 1496787 w 1626942"/>
                <a:gd name="connsiteY5" fmla="*/ 1301554 h 1301554"/>
                <a:gd name="connsiteX6" fmla="*/ 130155 w 1626942"/>
                <a:gd name="connsiteY6" fmla="*/ 1301554 h 1301554"/>
                <a:gd name="connsiteX7" fmla="*/ 0 w 1626942"/>
                <a:gd name="connsiteY7" fmla="*/ 1171399 h 1301554"/>
                <a:gd name="connsiteX8" fmla="*/ 0 w 1626942"/>
                <a:gd name="connsiteY8" fmla="*/ 130155 h 130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942" h="1301554">
                  <a:moveTo>
                    <a:pt x="0" y="130155"/>
                  </a:moveTo>
                  <a:cubicBezTo>
                    <a:pt x="0" y="58272"/>
                    <a:pt x="58272" y="0"/>
                    <a:pt x="130155" y="0"/>
                  </a:cubicBezTo>
                  <a:lnTo>
                    <a:pt x="1496787" y="0"/>
                  </a:lnTo>
                  <a:cubicBezTo>
                    <a:pt x="1568670" y="0"/>
                    <a:pt x="1626942" y="58272"/>
                    <a:pt x="1626942" y="130155"/>
                  </a:cubicBezTo>
                  <a:lnTo>
                    <a:pt x="1626942" y="1171399"/>
                  </a:lnTo>
                  <a:cubicBezTo>
                    <a:pt x="1626942" y="1243282"/>
                    <a:pt x="1568670" y="1301554"/>
                    <a:pt x="1496787" y="1301554"/>
                  </a:cubicBezTo>
                  <a:lnTo>
                    <a:pt x="130155" y="1301554"/>
                  </a:lnTo>
                  <a:cubicBezTo>
                    <a:pt x="58272" y="1301554"/>
                    <a:pt x="0" y="1243282"/>
                    <a:pt x="0" y="1171399"/>
                  </a:cubicBezTo>
                  <a:lnTo>
                    <a:pt x="0" y="130155"/>
                  </a:lnTo>
                  <a:close/>
                </a:path>
              </a:pathLst>
            </a:cu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4308" tIns="54308" rIns="54308" bIns="54308" numCol="1" spcCol="1270" anchor="ctr" anchorCtr="0">
              <a:noAutofit/>
            </a:bodyPr>
            <a:lstStyle/>
            <a:p>
              <a:pPr algn="ctr" defTabSz="600075">
                <a:spcBef>
                  <a:spcPct val="0"/>
                </a:spcBef>
              </a:pPr>
              <a:r>
                <a:rPr lang="en-US" b="1" dirty="0">
                  <a:solidFill>
                    <a:srgbClr val="002060"/>
                  </a:solidFill>
                </a:rPr>
                <a:t>Title II</a:t>
              </a:r>
            </a:p>
            <a:p>
              <a:pPr algn="ctr" defTabSz="600075">
                <a:spcBef>
                  <a:spcPct val="0"/>
                </a:spcBef>
              </a:pPr>
              <a:r>
                <a:rPr lang="en-US" dirty="0">
                  <a:solidFill>
                    <a:srgbClr val="002060"/>
                  </a:solidFill>
                </a:rPr>
                <a:t>Adult Education and Literacy</a:t>
              </a:r>
            </a:p>
          </p:txBody>
        </p:sp>
      </p:grpSp>
      <p:grpSp>
        <p:nvGrpSpPr>
          <p:cNvPr id="37" name="Group 36"/>
          <p:cNvGrpSpPr/>
          <p:nvPr/>
        </p:nvGrpSpPr>
        <p:grpSpPr>
          <a:xfrm>
            <a:off x="3771677" y="2012825"/>
            <a:ext cx="1476450" cy="1819453"/>
            <a:chOff x="5000867" y="1419877"/>
            <a:chExt cx="1626942" cy="2004906"/>
          </a:xfrm>
        </p:grpSpPr>
        <p:sp>
          <p:nvSpPr>
            <p:cNvPr id="38" name="Left Arrow 37"/>
            <p:cNvSpPr/>
            <p:nvPr/>
          </p:nvSpPr>
          <p:spPr>
            <a:xfrm rot="16200000">
              <a:off x="5499708" y="2802891"/>
              <a:ext cx="755702" cy="488082"/>
            </a:xfrm>
            <a:prstGeom prst="leftArrow">
              <a:avLst>
                <a:gd name="adj1" fmla="val 60000"/>
                <a:gd name="adj2" fmla="val 50000"/>
              </a:avLst>
            </a:prstGeom>
            <a:solidFill>
              <a:srgbClr val="FFC000"/>
            </a:solidFill>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9" name="Freeform 38"/>
            <p:cNvSpPr/>
            <p:nvPr/>
          </p:nvSpPr>
          <p:spPr>
            <a:xfrm>
              <a:off x="5000867" y="1419877"/>
              <a:ext cx="1626942" cy="1301554"/>
            </a:xfrm>
            <a:custGeom>
              <a:avLst/>
              <a:gdLst>
                <a:gd name="connsiteX0" fmla="*/ 0 w 1626942"/>
                <a:gd name="connsiteY0" fmla="*/ 130155 h 1301554"/>
                <a:gd name="connsiteX1" fmla="*/ 130155 w 1626942"/>
                <a:gd name="connsiteY1" fmla="*/ 0 h 1301554"/>
                <a:gd name="connsiteX2" fmla="*/ 1496787 w 1626942"/>
                <a:gd name="connsiteY2" fmla="*/ 0 h 1301554"/>
                <a:gd name="connsiteX3" fmla="*/ 1626942 w 1626942"/>
                <a:gd name="connsiteY3" fmla="*/ 130155 h 1301554"/>
                <a:gd name="connsiteX4" fmla="*/ 1626942 w 1626942"/>
                <a:gd name="connsiteY4" fmla="*/ 1171399 h 1301554"/>
                <a:gd name="connsiteX5" fmla="*/ 1496787 w 1626942"/>
                <a:gd name="connsiteY5" fmla="*/ 1301554 h 1301554"/>
                <a:gd name="connsiteX6" fmla="*/ 130155 w 1626942"/>
                <a:gd name="connsiteY6" fmla="*/ 1301554 h 1301554"/>
                <a:gd name="connsiteX7" fmla="*/ 0 w 1626942"/>
                <a:gd name="connsiteY7" fmla="*/ 1171399 h 1301554"/>
                <a:gd name="connsiteX8" fmla="*/ 0 w 1626942"/>
                <a:gd name="connsiteY8" fmla="*/ 130155 h 130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942" h="1301554">
                  <a:moveTo>
                    <a:pt x="0" y="130155"/>
                  </a:moveTo>
                  <a:cubicBezTo>
                    <a:pt x="0" y="58272"/>
                    <a:pt x="58272" y="0"/>
                    <a:pt x="130155" y="0"/>
                  </a:cubicBezTo>
                  <a:lnTo>
                    <a:pt x="1496787" y="0"/>
                  </a:lnTo>
                  <a:cubicBezTo>
                    <a:pt x="1568670" y="0"/>
                    <a:pt x="1626942" y="58272"/>
                    <a:pt x="1626942" y="130155"/>
                  </a:cubicBezTo>
                  <a:lnTo>
                    <a:pt x="1626942" y="1171399"/>
                  </a:lnTo>
                  <a:cubicBezTo>
                    <a:pt x="1626942" y="1243282"/>
                    <a:pt x="1568670" y="1301554"/>
                    <a:pt x="1496787" y="1301554"/>
                  </a:cubicBezTo>
                  <a:lnTo>
                    <a:pt x="130155" y="1301554"/>
                  </a:lnTo>
                  <a:cubicBezTo>
                    <a:pt x="58272" y="1301554"/>
                    <a:pt x="0" y="1243282"/>
                    <a:pt x="0" y="1171399"/>
                  </a:cubicBezTo>
                  <a:lnTo>
                    <a:pt x="0" y="130155"/>
                  </a:lnTo>
                  <a:close/>
                </a:path>
              </a:pathLst>
            </a:cu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4308" tIns="54308" rIns="54308" bIns="54308" numCol="1" spcCol="1270" anchor="ctr" anchorCtr="0">
              <a:noAutofit/>
            </a:bodyPr>
            <a:lstStyle/>
            <a:p>
              <a:pPr algn="ctr" defTabSz="600075">
                <a:spcBef>
                  <a:spcPct val="0"/>
                </a:spcBef>
              </a:pPr>
              <a:r>
                <a:rPr lang="en-US" b="1" dirty="0">
                  <a:solidFill>
                    <a:srgbClr val="002060"/>
                  </a:solidFill>
                </a:rPr>
                <a:t>Title III</a:t>
              </a:r>
            </a:p>
            <a:p>
              <a:pPr algn="ctr" defTabSz="600075">
                <a:lnSpc>
                  <a:spcPct val="90000"/>
                </a:lnSpc>
                <a:spcBef>
                  <a:spcPct val="0"/>
                </a:spcBef>
                <a:spcAft>
                  <a:spcPct val="35000"/>
                </a:spcAft>
              </a:pPr>
              <a:r>
                <a:rPr lang="en-US" dirty="0">
                  <a:solidFill>
                    <a:srgbClr val="002060"/>
                  </a:solidFill>
                </a:rPr>
                <a:t>Wagner-Peyser Act </a:t>
              </a:r>
            </a:p>
          </p:txBody>
        </p:sp>
      </p:grpSp>
      <p:grpSp>
        <p:nvGrpSpPr>
          <p:cNvPr id="40" name="Group 39"/>
          <p:cNvGrpSpPr/>
          <p:nvPr/>
        </p:nvGrpSpPr>
        <p:grpSpPr>
          <a:xfrm>
            <a:off x="5336395" y="2514600"/>
            <a:ext cx="1858225" cy="1688249"/>
            <a:chOff x="6475798" y="1940647"/>
            <a:chExt cx="2047631" cy="1845635"/>
          </a:xfrm>
        </p:grpSpPr>
        <p:sp>
          <p:nvSpPr>
            <p:cNvPr id="41" name="Left Arrow 40"/>
            <p:cNvSpPr/>
            <p:nvPr/>
          </p:nvSpPr>
          <p:spPr>
            <a:xfrm rot="18852524">
              <a:off x="6327322" y="3149724"/>
              <a:ext cx="785034" cy="488082"/>
            </a:xfrm>
            <a:prstGeom prst="leftArrow">
              <a:avLst>
                <a:gd name="adj1" fmla="val 60000"/>
                <a:gd name="adj2" fmla="val 50000"/>
              </a:avLst>
            </a:prstGeom>
            <a:solidFill>
              <a:srgbClr val="FFC000"/>
            </a:solidFill>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2" name="Freeform 41"/>
            <p:cNvSpPr/>
            <p:nvPr/>
          </p:nvSpPr>
          <p:spPr>
            <a:xfrm>
              <a:off x="6840432" y="1940647"/>
              <a:ext cx="1682997" cy="1301554"/>
            </a:xfrm>
            <a:custGeom>
              <a:avLst/>
              <a:gdLst>
                <a:gd name="connsiteX0" fmla="*/ 0 w 1626942"/>
                <a:gd name="connsiteY0" fmla="*/ 130155 h 1301554"/>
                <a:gd name="connsiteX1" fmla="*/ 130155 w 1626942"/>
                <a:gd name="connsiteY1" fmla="*/ 0 h 1301554"/>
                <a:gd name="connsiteX2" fmla="*/ 1496787 w 1626942"/>
                <a:gd name="connsiteY2" fmla="*/ 0 h 1301554"/>
                <a:gd name="connsiteX3" fmla="*/ 1626942 w 1626942"/>
                <a:gd name="connsiteY3" fmla="*/ 130155 h 1301554"/>
                <a:gd name="connsiteX4" fmla="*/ 1626942 w 1626942"/>
                <a:gd name="connsiteY4" fmla="*/ 1171399 h 1301554"/>
                <a:gd name="connsiteX5" fmla="*/ 1496787 w 1626942"/>
                <a:gd name="connsiteY5" fmla="*/ 1301554 h 1301554"/>
                <a:gd name="connsiteX6" fmla="*/ 130155 w 1626942"/>
                <a:gd name="connsiteY6" fmla="*/ 1301554 h 1301554"/>
                <a:gd name="connsiteX7" fmla="*/ 0 w 1626942"/>
                <a:gd name="connsiteY7" fmla="*/ 1171399 h 1301554"/>
                <a:gd name="connsiteX8" fmla="*/ 0 w 1626942"/>
                <a:gd name="connsiteY8" fmla="*/ 130155 h 130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942" h="1301554">
                  <a:moveTo>
                    <a:pt x="0" y="130155"/>
                  </a:moveTo>
                  <a:cubicBezTo>
                    <a:pt x="0" y="58272"/>
                    <a:pt x="58272" y="0"/>
                    <a:pt x="130155" y="0"/>
                  </a:cubicBezTo>
                  <a:lnTo>
                    <a:pt x="1496787" y="0"/>
                  </a:lnTo>
                  <a:cubicBezTo>
                    <a:pt x="1568670" y="0"/>
                    <a:pt x="1626942" y="58272"/>
                    <a:pt x="1626942" y="130155"/>
                  </a:cubicBezTo>
                  <a:lnTo>
                    <a:pt x="1626942" y="1171399"/>
                  </a:lnTo>
                  <a:cubicBezTo>
                    <a:pt x="1626942" y="1243282"/>
                    <a:pt x="1568670" y="1301554"/>
                    <a:pt x="1496787" y="1301554"/>
                  </a:cubicBezTo>
                  <a:lnTo>
                    <a:pt x="130155" y="1301554"/>
                  </a:lnTo>
                  <a:cubicBezTo>
                    <a:pt x="58272" y="1301554"/>
                    <a:pt x="0" y="1243282"/>
                    <a:pt x="0" y="1171399"/>
                  </a:cubicBezTo>
                  <a:lnTo>
                    <a:pt x="0" y="130155"/>
                  </a:lnTo>
                  <a:close/>
                </a:path>
              </a:pathLst>
            </a:cu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4308" tIns="54308" rIns="54308" bIns="54308" numCol="1" spcCol="1270" anchor="ctr" anchorCtr="0">
              <a:noAutofit/>
            </a:bodyPr>
            <a:lstStyle/>
            <a:p>
              <a:pPr algn="ctr" defTabSz="600075">
                <a:spcBef>
                  <a:spcPct val="0"/>
                </a:spcBef>
              </a:pPr>
              <a:r>
                <a:rPr lang="en-US" b="1" dirty="0">
                  <a:solidFill>
                    <a:srgbClr val="002060"/>
                  </a:solidFill>
                </a:rPr>
                <a:t>Title IV</a:t>
              </a:r>
            </a:p>
            <a:p>
              <a:pPr algn="ctr" defTabSz="600075">
                <a:lnSpc>
                  <a:spcPct val="90000"/>
                </a:lnSpc>
                <a:spcBef>
                  <a:spcPct val="0"/>
                </a:spcBef>
                <a:spcAft>
                  <a:spcPct val="35000"/>
                </a:spcAft>
              </a:pPr>
              <a:r>
                <a:rPr lang="en-US" dirty="0">
                  <a:solidFill>
                    <a:srgbClr val="002060"/>
                  </a:solidFill>
                </a:rPr>
                <a:t>Rehabilitation Act of 1973</a:t>
              </a:r>
            </a:p>
          </p:txBody>
        </p:sp>
      </p:grpSp>
      <p:grpSp>
        <p:nvGrpSpPr>
          <p:cNvPr id="43" name="Group 42"/>
          <p:cNvGrpSpPr/>
          <p:nvPr/>
        </p:nvGrpSpPr>
        <p:grpSpPr>
          <a:xfrm>
            <a:off x="5543551" y="4213331"/>
            <a:ext cx="2137340" cy="1181160"/>
            <a:chOff x="6849253" y="3649498"/>
            <a:chExt cx="2355196" cy="1301554"/>
          </a:xfrm>
        </p:grpSpPr>
        <p:sp>
          <p:nvSpPr>
            <p:cNvPr id="44" name="Left Arrow 43"/>
            <p:cNvSpPr/>
            <p:nvPr/>
          </p:nvSpPr>
          <p:spPr>
            <a:xfrm>
              <a:off x="6849253" y="4069631"/>
              <a:ext cx="755703" cy="488082"/>
            </a:xfrm>
            <a:prstGeom prst="leftArrow">
              <a:avLst>
                <a:gd name="adj1" fmla="val 60000"/>
                <a:gd name="adj2" fmla="val 50000"/>
              </a:avLst>
            </a:prstGeom>
            <a:solidFill>
              <a:srgbClr val="FFC000"/>
            </a:solidFill>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5" name="Freeform 44"/>
            <p:cNvSpPr/>
            <p:nvPr/>
          </p:nvSpPr>
          <p:spPr>
            <a:xfrm>
              <a:off x="7577507" y="3649498"/>
              <a:ext cx="1626942" cy="1301554"/>
            </a:xfrm>
            <a:custGeom>
              <a:avLst/>
              <a:gdLst>
                <a:gd name="connsiteX0" fmla="*/ 0 w 1626942"/>
                <a:gd name="connsiteY0" fmla="*/ 130155 h 1301554"/>
                <a:gd name="connsiteX1" fmla="*/ 130155 w 1626942"/>
                <a:gd name="connsiteY1" fmla="*/ 0 h 1301554"/>
                <a:gd name="connsiteX2" fmla="*/ 1496787 w 1626942"/>
                <a:gd name="connsiteY2" fmla="*/ 0 h 1301554"/>
                <a:gd name="connsiteX3" fmla="*/ 1626942 w 1626942"/>
                <a:gd name="connsiteY3" fmla="*/ 130155 h 1301554"/>
                <a:gd name="connsiteX4" fmla="*/ 1626942 w 1626942"/>
                <a:gd name="connsiteY4" fmla="*/ 1171399 h 1301554"/>
                <a:gd name="connsiteX5" fmla="*/ 1496787 w 1626942"/>
                <a:gd name="connsiteY5" fmla="*/ 1301554 h 1301554"/>
                <a:gd name="connsiteX6" fmla="*/ 130155 w 1626942"/>
                <a:gd name="connsiteY6" fmla="*/ 1301554 h 1301554"/>
                <a:gd name="connsiteX7" fmla="*/ 0 w 1626942"/>
                <a:gd name="connsiteY7" fmla="*/ 1171399 h 1301554"/>
                <a:gd name="connsiteX8" fmla="*/ 0 w 1626942"/>
                <a:gd name="connsiteY8" fmla="*/ 130155 h 130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942" h="1301554">
                  <a:moveTo>
                    <a:pt x="0" y="130155"/>
                  </a:moveTo>
                  <a:cubicBezTo>
                    <a:pt x="0" y="58272"/>
                    <a:pt x="58272" y="0"/>
                    <a:pt x="130155" y="0"/>
                  </a:cubicBezTo>
                  <a:lnTo>
                    <a:pt x="1496787" y="0"/>
                  </a:lnTo>
                  <a:cubicBezTo>
                    <a:pt x="1568670" y="0"/>
                    <a:pt x="1626942" y="58272"/>
                    <a:pt x="1626942" y="130155"/>
                  </a:cubicBezTo>
                  <a:lnTo>
                    <a:pt x="1626942" y="1171399"/>
                  </a:lnTo>
                  <a:cubicBezTo>
                    <a:pt x="1626942" y="1243282"/>
                    <a:pt x="1568670" y="1301554"/>
                    <a:pt x="1496787" y="1301554"/>
                  </a:cubicBezTo>
                  <a:lnTo>
                    <a:pt x="130155" y="1301554"/>
                  </a:lnTo>
                  <a:cubicBezTo>
                    <a:pt x="58272" y="1301554"/>
                    <a:pt x="0" y="1243282"/>
                    <a:pt x="0" y="1171399"/>
                  </a:cubicBezTo>
                  <a:lnTo>
                    <a:pt x="0" y="130155"/>
                  </a:lnTo>
                  <a:close/>
                </a:path>
              </a:pathLst>
            </a:cu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4308" tIns="54308" rIns="54308" bIns="54308" numCol="1" spcCol="1270" anchor="ctr" anchorCtr="0">
              <a:noAutofit/>
            </a:bodyPr>
            <a:lstStyle/>
            <a:p>
              <a:pPr algn="ctr" defTabSz="600075">
                <a:spcBef>
                  <a:spcPct val="0"/>
                </a:spcBef>
              </a:pPr>
              <a:r>
                <a:rPr lang="en-US" b="1" dirty="0">
                  <a:solidFill>
                    <a:srgbClr val="002060"/>
                  </a:solidFill>
                </a:rPr>
                <a:t>Title V</a:t>
              </a:r>
            </a:p>
            <a:p>
              <a:pPr algn="ctr" defTabSz="600075">
                <a:lnSpc>
                  <a:spcPct val="90000"/>
                </a:lnSpc>
                <a:spcBef>
                  <a:spcPct val="0"/>
                </a:spcBef>
                <a:spcAft>
                  <a:spcPct val="35000"/>
                </a:spcAft>
              </a:pPr>
              <a:r>
                <a:rPr lang="en-US" dirty="0">
                  <a:solidFill>
                    <a:srgbClr val="002060"/>
                  </a:solidFill>
                </a:rPr>
                <a:t>General Provisions</a:t>
              </a:r>
            </a:p>
          </p:txBody>
        </p:sp>
      </p:grpSp>
      <p:sp>
        <p:nvSpPr>
          <p:cNvPr id="2" name="Slide Number Placeholder 1"/>
          <p:cNvSpPr>
            <a:spLocks noGrp="1"/>
          </p:cNvSpPr>
          <p:nvPr>
            <p:ph type="sldNum" sz="quarter" idx="4"/>
          </p:nvPr>
        </p:nvSpPr>
        <p:spPr/>
        <p:txBody>
          <a:bodyPr/>
          <a:lstStyle/>
          <a:p>
            <a:fld id="{8071EDCA-9A7B-48C2-9577-AE8274782304}" type="slidenum">
              <a:rPr lang="en-US" smtClean="0">
                <a:solidFill>
                  <a:srgbClr val="000000">
                    <a:lumMod val="65000"/>
                    <a:lumOff val="35000"/>
                  </a:srgbClr>
                </a:solidFill>
              </a:rPr>
              <a:pPr/>
              <a:t>49</a:t>
            </a:fld>
            <a:endParaRPr lang="en-US" dirty="0">
              <a:solidFill>
                <a:srgbClr val="000000">
                  <a:lumMod val="65000"/>
                  <a:lumOff val="35000"/>
                </a:srgbClr>
              </a:solidFill>
            </a:endParaRPr>
          </a:p>
        </p:txBody>
      </p:sp>
      <p:sp>
        <p:nvSpPr>
          <p:cNvPr id="3" name="TextBox 2"/>
          <p:cNvSpPr txBox="1"/>
          <p:nvPr/>
        </p:nvSpPr>
        <p:spPr>
          <a:xfrm>
            <a:off x="8236410" y="4618617"/>
            <a:ext cx="1443894" cy="369332"/>
          </a:xfrm>
          <a:prstGeom prst="rect">
            <a:avLst/>
          </a:prstGeom>
          <a:noFill/>
        </p:spPr>
        <p:txBody>
          <a:bodyPr wrap="square" rtlCol="0">
            <a:spAutoFit/>
          </a:bodyPr>
          <a:lstStyle/>
          <a:p>
            <a:r>
              <a:rPr lang="en-US" dirty="0"/>
              <a:t>UI</a:t>
            </a:r>
          </a:p>
        </p:txBody>
      </p:sp>
      <p:sp>
        <p:nvSpPr>
          <p:cNvPr id="22" name="TextBox 21"/>
          <p:cNvSpPr txBox="1"/>
          <p:nvPr/>
        </p:nvSpPr>
        <p:spPr>
          <a:xfrm>
            <a:off x="4903626" y="1024867"/>
            <a:ext cx="2859018" cy="369332"/>
          </a:xfrm>
          <a:prstGeom prst="rect">
            <a:avLst/>
          </a:prstGeom>
          <a:noFill/>
        </p:spPr>
        <p:txBody>
          <a:bodyPr wrap="square" rtlCol="0">
            <a:spAutoFit/>
          </a:bodyPr>
          <a:lstStyle/>
          <a:p>
            <a:r>
              <a:rPr lang="en-US" dirty="0"/>
              <a:t>Native American Program</a:t>
            </a:r>
          </a:p>
        </p:txBody>
      </p:sp>
      <p:sp>
        <p:nvSpPr>
          <p:cNvPr id="23" name="TextBox 22"/>
          <p:cNvSpPr txBox="1"/>
          <p:nvPr/>
        </p:nvSpPr>
        <p:spPr>
          <a:xfrm>
            <a:off x="297086" y="2325490"/>
            <a:ext cx="1443894" cy="369332"/>
          </a:xfrm>
          <a:prstGeom prst="rect">
            <a:avLst/>
          </a:prstGeom>
          <a:noFill/>
        </p:spPr>
        <p:txBody>
          <a:bodyPr wrap="square" rtlCol="0">
            <a:spAutoFit/>
          </a:bodyPr>
          <a:lstStyle/>
          <a:p>
            <a:r>
              <a:rPr lang="en-US" dirty="0"/>
              <a:t>Veterans</a:t>
            </a:r>
          </a:p>
        </p:txBody>
      </p:sp>
      <p:sp>
        <p:nvSpPr>
          <p:cNvPr id="24" name="TextBox 23"/>
          <p:cNvSpPr txBox="1"/>
          <p:nvPr/>
        </p:nvSpPr>
        <p:spPr>
          <a:xfrm>
            <a:off x="7518863" y="3441483"/>
            <a:ext cx="1443894" cy="369332"/>
          </a:xfrm>
          <a:prstGeom prst="rect">
            <a:avLst/>
          </a:prstGeom>
          <a:noFill/>
        </p:spPr>
        <p:txBody>
          <a:bodyPr wrap="square" rtlCol="0">
            <a:spAutoFit/>
          </a:bodyPr>
          <a:lstStyle/>
          <a:p>
            <a:r>
              <a:rPr lang="en-US" dirty="0"/>
              <a:t>MSFW</a:t>
            </a:r>
          </a:p>
        </p:txBody>
      </p:sp>
      <p:sp>
        <p:nvSpPr>
          <p:cNvPr id="25" name="TextBox 24"/>
          <p:cNvSpPr txBox="1"/>
          <p:nvPr/>
        </p:nvSpPr>
        <p:spPr>
          <a:xfrm>
            <a:off x="442127" y="5900253"/>
            <a:ext cx="2710276" cy="369332"/>
          </a:xfrm>
          <a:prstGeom prst="rect">
            <a:avLst/>
          </a:prstGeom>
          <a:noFill/>
        </p:spPr>
        <p:txBody>
          <a:bodyPr wrap="square" rtlCol="0">
            <a:spAutoFit/>
          </a:bodyPr>
          <a:lstStyle/>
          <a:p>
            <a:r>
              <a:rPr lang="en-US" dirty="0"/>
              <a:t>Housing and Urban Dev</a:t>
            </a:r>
          </a:p>
        </p:txBody>
      </p:sp>
      <p:sp>
        <p:nvSpPr>
          <p:cNvPr id="27" name="TextBox 26"/>
          <p:cNvSpPr txBox="1"/>
          <p:nvPr/>
        </p:nvSpPr>
        <p:spPr>
          <a:xfrm>
            <a:off x="6174326" y="5742308"/>
            <a:ext cx="1889120" cy="369332"/>
          </a:xfrm>
          <a:prstGeom prst="rect">
            <a:avLst/>
          </a:prstGeom>
          <a:noFill/>
        </p:spPr>
        <p:txBody>
          <a:bodyPr wrap="square" rtlCol="0">
            <a:spAutoFit/>
          </a:bodyPr>
          <a:lstStyle/>
          <a:p>
            <a:r>
              <a:rPr lang="en-US" dirty="0"/>
              <a:t>Second Chance</a:t>
            </a:r>
          </a:p>
        </p:txBody>
      </p:sp>
      <p:sp>
        <p:nvSpPr>
          <p:cNvPr id="28" name="TextBox 27"/>
          <p:cNvSpPr txBox="1"/>
          <p:nvPr/>
        </p:nvSpPr>
        <p:spPr>
          <a:xfrm>
            <a:off x="264615" y="3570066"/>
            <a:ext cx="1443894" cy="369332"/>
          </a:xfrm>
          <a:prstGeom prst="rect">
            <a:avLst/>
          </a:prstGeom>
          <a:noFill/>
        </p:spPr>
        <p:txBody>
          <a:bodyPr wrap="square" rtlCol="0">
            <a:spAutoFit/>
          </a:bodyPr>
          <a:lstStyle/>
          <a:p>
            <a:r>
              <a:rPr lang="en-US" dirty="0"/>
              <a:t>Carl Perkins</a:t>
            </a:r>
          </a:p>
        </p:txBody>
      </p:sp>
      <p:sp>
        <p:nvSpPr>
          <p:cNvPr id="46" name="TextBox 45"/>
          <p:cNvSpPr txBox="1"/>
          <p:nvPr/>
        </p:nvSpPr>
        <p:spPr>
          <a:xfrm>
            <a:off x="6074969" y="1537828"/>
            <a:ext cx="1443894" cy="369332"/>
          </a:xfrm>
          <a:prstGeom prst="rect">
            <a:avLst/>
          </a:prstGeom>
          <a:noFill/>
        </p:spPr>
        <p:txBody>
          <a:bodyPr wrap="square" rtlCol="0">
            <a:spAutoFit/>
          </a:bodyPr>
          <a:lstStyle/>
          <a:p>
            <a:r>
              <a:rPr lang="en-US" dirty="0"/>
              <a:t>Youth Build</a:t>
            </a:r>
          </a:p>
        </p:txBody>
      </p:sp>
      <p:sp>
        <p:nvSpPr>
          <p:cNvPr id="47" name="TextBox 46"/>
          <p:cNvSpPr txBox="1"/>
          <p:nvPr/>
        </p:nvSpPr>
        <p:spPr>
          <a:xfrm>
            <a:off x="1206120" y="1784527"/>
            <a:ext cx="1443894" cy="369332"/>
          </a:xfrm>
          <a:prstGeom prst="rect">
            <a:avLst/>
          </a:prstGeom>
          <a:noFill/>
        </p:spPr>
        <p:txBody>
          <a:bodyPr wrap="square" rtlCol="0">
            <a:spAutoFit/>
          </a:bodyPr>
          <a:lstStyle/>
          <a:p>
            <a:r>
              <a:rPr lang="en-US" dirty="0"/>
              <a:t>Job Corps</a:t>
            </a:r>
          </a:p>
        </p:txBody>
      </p:sp>
      <p:sp>
        <p:nvSpPr>
          <p:cNvPr id="48" name="TextBox 47"/>
          <p:cNvSpPr txBox="1"/>
          <p:nvPr/>
        </p:nvSpPr>
        <p:spPr>
          <a:xfrm>
            <a:off x="7583853" y="2325490"/>
            <a:ext cx="1443894" cy="369332"/>
          </a:xfrm>
          <a:prstGeom prst="rect">
            <a:avLst/>
          </a:prstGeom>
          <a:noFill/>
        </p:spPr>
        <p:txBody>
          <a:bodyPr wrap="square" rtlCol="0">
            <a:spAutoFit/>
          </a:bodyPr>
          <a:lstStyle/>
          <a:p>
            <a:r>
              <a:rPr lang="en-US" dirty="0"/>
              <a:t>TANF</a:t>
            </a:r>
          </a:p>
        </p:txBody>
      </p:sp>
      <p:sp>
        <p:nvSpPr>
          <p:cNvPr id="49" name="TextBox 48"/>
          <p:cNvSpPr txBox="1"/>
          <p:nvPr/>
        </p:nvSpPr>
        <p:spPr>
          <a:xfrm>
            <a:off x="1098649" y="1018927"/>
            <a:ext cx="3668780" cy="369332"/>
          </a:xfrm>
          <a:prstGeom prst="rect">
            <a:avLst/>
          </a:prstGeom>
          <a:noFill/>
        </p:spPr>
        <p:txBody>
          <a:bodyPr wrap="square" rtlCol="0">
            <a:spAutoFit/>
          </a:bodyPr>
          <a:lstStyle/>
          <a:p>
            <a:r>
              <a:rPr lang="en-US" dirty="0"/>
              <a:t>Community Service Block Grant</a:t>
            </a:r>
          </a:p>
        </p:txBody>
      </p:sp>
      <p:sp>
        <p:nvSpPr>
          <p:cNvPr id="50" name="TextBox 49"/>
          <p:cNvSpPr txBox="1"/>
          <p:nvPr/>
        </p:nvSpPr>
        <p:spPr>
          <a:xfrm>
            <a:off x="3847339" y="5671319"/>
            <a:ext cx="2819036"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TAA</a:t>
            </a:r>
          </a:p>
        </p:txBody>
      </p:sp>
      <p:sp>
        <p:nvSpPr>
          <p:cNvPr id="6" name="TextBox 5"/>
          <p:cNvSpPr txBox="1"/>
          <p:nvPr/>
        </p:nvSpPr>
        <p:spPr>
          <a:xfrm>
            <a:off x="2600896" y="331702"/>
            <a:ext cx="7552982" cy="584775"/>
          </a:xfrm>
          <a:prstGeom prst="rect">
            <a:avLst/>
          </a:prstGeom>
          <a:noFill/>
        </p:spPr>
        <p:txBody>
          <a:bodyPr wrap="square" rtlCol="0">
            <a:spAutoFit/>
          </a:bodyPr>
          <a:lstStyle/>
          <a:p>
            <a:r>
              <a:rPr lang="en-US" sz="3200" b="1" dirty="0">
                <a:solidFill>
                  <a:schemeClr val="tx2">
                    <a:lumMod val="90000"/>
                    <a:lumOff val="10000"/>
                  </a:schemeClr>
                </a:solidFill>
              </a:rPr>
              <a:t>Workforce System </a:t>
            </a:r>
          </a:p>
        </p:txBody>
      </p:sp>
      <p:cxnSp>
        <p:nvCxnSpPr>
          <p:cNvPr id="5" name="Straight Arrow Connector 4"/>
          <p:cNvCxnSpPr/>
          <p:nvPr/>
        </p:nvCxnSpPr>
        <p:spPr>
          <a:xfrm>
            <a:off x="4485736" y="5444960"/>
            <a:ext cx="8626" cy="36924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34675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a:xfrm>
            <a:off x="3878982" y="2483663"/>
            <a:ext cx="4803006" cy="1818203"/>
          </a:xfrm>
        </p:spPr>
        <p:txBody>
          <a:bodyPr/>
          <a:lstStyle/>
          <a:p>
            <a:r>
              <a:rPr lang="en-US" dirty="0"/>
              <a:t>   Consuelo Hines</a:t>
            </a:r>
          </a:p>
          <a:p>
            <a:pPr lvl="1"/>
            <a:r>
              <a:rPr lang="en-US" dirty="0"/>
              <a:t>Trade Act and DUA Programs Coordinator</a:t>
            </a:r>
          </a:p>
          <a:p>
            <a:pPr lvl="1"/>
            <a:r>
              <a:rPr lang="en-US" dirty="0"/>
              <a:t>DOL-ETA Region 6</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5</a:t>
            </a:fld>
            <a:endParaRPr lang="en-US"/>
          </a:p>
        </p:txBody>
      </p:sp>
      <p:pic>
        <p:nvPicPr>
          <p:cNvPr id="15" name="Picture Placeholder 14"/>
          <p:cNvPicPr>
            <a:picLocks noGrp="1" noChangeAspect="1"/>
          </p:cNvPicPr>
          <p:nvPr>
            <p:ph type="pic" idx="11"/>
          </p:nvPr>
        </p:nvPicPr>
        <p:blipFill>
          <a:blip r:embed="rId3" cstate="hqprint">
            <a:extLst>
              <a:ext uri="{28A0092B-C50C-407E-A947-70E740481C1C}">
                <a14:useLocalDpi xmlns:a14="http://schemas.microsoft.com/office/drawing/2010/main" val="0"/>
              </a:ext>
            </a:extLst>
          </a:blip>
          <a:srcRect t="8760" b="8760"/>
          <a:stretch>
            <a:fillRect/>
          </a:stretch>
        </p:blipFill>
        <p:spPr/>
      </p:pic>
    </p:spTree>
    <p:extLst>
      <p:ext uri="{BB962C8B-B14F-4D97-AF65-F5344CB8AC3E}">
        <p14:creationId xmlns:p14="http://schemas.microsoft.com/office/powerpoint/2010/main" val="7382505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TAA in Workforce System</a:t>
            </a:r>
          </a:p>
        </p:txBody>
      </p:sp>
      <p:sp>
        <p:nvSpPr>
          <p:cNvPr id="4" name="Content Placeholder 3"/>
          <p:cNvSpPr>
            <a:spLocks noGrp="1"/>
          </p:cNvSpPr>
          <p:nvPr>
            <p:ph idx="1"/>
          </p:nvPr>
        </p:nvSpPr>
        <p:spPr/>
        <p:txBody>
          <a:bodyPr>
            <a:normAutofit/>
          </a:bodyPr>
          <a:lstStyle/>
          <a:p>
            <a:r>
              <a:rPr lang="en-US" dirty="0"/>
              <a:t>Co-Enrollment </a:t>
            </a:r>
          </a:p>
          <a:p>
            <a:pPr lvl="1"/>
            <a:r>
              <a:rPr lang="en-US" dirty="0"/>
              <a:t>Dislocated Worker, Adult, Youth</a:t>
            </a:r>
          </a:p>
          <a:p>
            <a:pPr lvl="1"/>
            <a:r>
              <a:rPr lang="en-US" dirty="0"/>
              <a:t>WP</a:t>
            </a:r>
          </a:p>
          <a:p>
            <a:pPr lvl="1"/>
            <a:r>
              <a:rPr lang="en-US" dirty="0"/>
              <a:t>UI</a:t>
            </a:r>
          </a:p>
          <a:p>
            <a:pPr lvl="1"/>
            <a:r>
              <a:rPr lang="en-US" dirty="0"/>
              <a:t>Almost Any Core Program</a:t>
            </a:r>
          </a:p>
          <a:p>
            <a:r>
              <a:rPr lang="en-US" dirty="0"/>
              <a:t>Co-enroll to better serve jobseekers with barriers to employment </a:t>
            </a:r>
          </a:p>
          <a:p>
            <a:r>
              <a:rPr lang="en-US" dirty="0"/>
              <a:t>Co-enroll to get better outcomes across programs and the workforce system</a:t>
            </a:r>
          </a:p>
          <a:p>
            <a:pPr marL="0" indent="0">
              <a:buNone/>
            </a:pPr>
            <a:endParaRPr lang="en-US" dirty="0"/>
          </a:p>
          <a:p>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823909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6D636C-90A3-4979-BA37-BAB384B22101}" type="slidenum">
              <a:rPr lang="en-US" smtClean="0"/>
              <a:pPr/>
              <a:t>51</a:t>
            </a:fld>
            <a:endParaRPr lang="en-US"/>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352" y="773723"/>
            <a:ext cx="8373730" cy="4873452"/>
          </a:xfrm>
          <a:prstGeom prst="rect">
            <a:avLst/>
          </a:prstGeom>
        </p:spPr>
      </p:pic>
      <p:pic>
        <p:nvPicPr>
          <p:cNvPr id="4" name="Picture 2" descr="Image result for People getting job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924" y="334548"/>
            <a:ext cx="2143395" cy="14296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Image result for elderly work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1880" y="348186"/>
            <a:ext cx="2177306" cy="13047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2" descr="Image result for women work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8747" y="292561"/>
            <a:ext cx="1979369" cy="14219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67060" y="2532184"/>
            <a:ext cx="2672861" cy="369332"/>
          </a:xfrm>
          <a:prstGeom prst="rect">
            <a:avLst/>
          </a:prstGeom>
          <a:noFill/>
        </p:spPr>
        <p:txBody>
          <a:bodyPr wrap="square" rtlCol="0">
            <a:spAutoFit/>
          </a:bodyPr>
          <a:lstStyle/>
          <a:p>
            <a:r>
              <a:rPr lang="en-US" dirty="0">
                <a:solidFill>
                  <a:schemeClr val="bg1"/>
                </a:solidFill>
              </a:rPr>
              <a:t> </a:t>
            </a:r>
          </a:p>
        </p:txBody>
      </p:sp>
    </p:spTree>
    <p:extLst>
      <p:ext uri="{BB962C8B-B14F-4D97-AF65-F5344CB8AC3E}">
        <p14:creationId xmlns:p14="http://schemas.microsoft.com/office/powerpoint/2010/main" val="36975727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sz="3200" dirty="0"/>
              <a:t>The Roadmap: A California for ALL </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lnSpcReduction="10000"/>
          </a:bodyPr>
          <a:lstStyle/>
          <a:p>
            <a:pPr>
              <a:lnSpc>
                <a:spcPct val="110000"/>
              </a:lnSpc>
              <a:spcBef>
                <a:spcPts val="600"/>
              </a:spcBef>
            </a:pPr>
            <a:r>
              <a:rPr lang="en-US" dirty="0"/>
              <a:t>Comprehensive approach using an immigrant integration framework </a:t>
            </a:r>
          </a:p>
          <a:p>
            <a:pPr>
              <a:lnSpc>
                <a:spcPct val="110000"/>
              </a:lnSpc>
              <a:spcBef>
                <a:spcPts val="600"/>
              </a:spcBef>
            </a:pPr>
            <a:r>
              <a:rPr lang="en-US" dirty="0"/>
              <a:t>Informed our efforts with </a:t>
            </a:r>
            <a:r>
              <a:rPr lang="en-US" dirty="0">
                <a:hlinkClick r:id="rId3"/>
              </a:rPr>
              <a:t>data</a:t>
            </a:r>
            <a:r>
              <a:rPr lang="en-US" dirty="0"/>
              <a:t> to illustrate how ELLs were being underserved </a:t>
            </a:r>
          </a:p>
          <a:p>
            <a:pPr>
              <a:lnSpc>
                <a:spcPct val="110000"/>
              </a:lnSpc>
              <a:spcBef>
                <a:spcPts val="600"/>
              </a:spcBef>
            </a:pPr>
            <a:r>
              <a:rPr lang="en-US" dirty="0"/>
              <a:t>We listened to the field</a:t>
            </a:r>
          </a:p>
          <a:p>
            <a:pPr>
              <a:lnSpc>
                <a:spcPct val="110000"/>
              </a:lnSpc>
              <a:spcBef>
                <a:spcPts val="600"/>
              </a:spcBef>
            </a:pPr>
            <a:r>
              <a:rPr lang="en-US" dirty="0"/>
              <a:t>We invested early, funding pilots, technical assistance, and evaluation</a:t>
            </a:r>
          </a:p>
          <a:p>
            <a:pPr>
              <a:lnSpc>
                <a:spcPct val="110000"/>
              </a:lnSpc>
              <a:spcBef>
                <a:spcPts val="600"/>
              </a:spcBef>
            </a:pPr>
            <a:r>
              <a:rPr lang="en-US" dirty="0"/>
              <a:t>Our efforts have informed co-enrollment and expansion of partner programs</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52</a:t>
            </a:fld>
            <a:endParaRPr lang="en-US"/>
          </a:p>
        </p:txBody>
      </p:sp>
    </p:spTree>
    <p:extLst>
      <p:ext uri="{BB962C8B-B14F-4D97-AF65-F5344CB8AC3E}">
        <p14:creationId xmlns:p14="http://schemas.microsoft.com/office/powerpoint/2010/main" val="678312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Started</a:t>
            </a:r>
          </a:p>
        </p:txBody>
      </p:sp>
      <p:sp>
        <p:nvSpPr>
          <p:cNvPr id="3" name="Content Placeholder 2"/>
          <p:cNvSpPr>
            <a:spLocks noGrp="1"/>
          </p:cNvSpPr>
          <p:nvPr>
            <p:ph idx="1"/>
          </p:nvPr>
        </p:nvSpPr>
        <p:spPr/>
        <p:txBody>
          <a:bodyPr>
            <a:normAutofit fontScale="85000" lnSpcReduction="10000"/>
          </a:bodyPr>
          <a:lstStyle/>
          <a:p>
            <a:pPr>
              <a:lnSpc>
                <a:spcPct val="120000"/>
              </a:lnSpc>
              <a:spcBef>
                <a:spcPts val="0"/>
              </a:spcBef>
            </a:pPr>
            <a:r>
              <a:rPr lang="en-US" dirty="0"/>
              <a:t>Conducted one on one conversations to understand what people do and what problems they are facing</a:t>
            </a:r>
          </a:p>
          <a:p>
            <a:pPr>
              <a:lnSpc>
                <a:spcPct val="120000"/>
              </a:lnSpc>
              <a:spcBef>
                <a:spcPts val="0"/>
              </a:spcBef>
            </a:pPr>
            <a:r>
              <a:rPr lang="en-US" dirty="0"/>
              <a:t>Held multi-stakeholder </a:t>
            </a:r>
            <a:r>
              <a:rPr lang="en-US" dirty="0" err="1"/>
              <a:t>convenings</a:t>
            </a:r>
            <a:r>
              <a:rPr lang="en-US" dirty="0"/>
              <a:t> oriented around information sharing and prioritizing work</a:t>
            </a:r>
          </a:p>
          <a:p>
            <a:pPr>
              <a:lnSpc>
                <a:spcPct val="120000"/>
              </a:lnSpc>
              <a:spcBef>
                <a:spcPts val="0"/>
              </a:spcBef>
            </a:pPr>
            <a:r>
              <a:rPr lang="en-US" dirty="0"/>
              <a:t>Developed a </a:t>
            </a:r>
            <a:r>
              <a:rPr lang="en-US" dirty="0">
                <a:hlinkClick r:id="rId3"/>
              </a:rPr>
              <a:t>'Best Practices Policy Brief'</a:t>
            </a:r>
            <a:r>
              <a:rPr lang="en-US" dirty="0"/>
              <a:t> </a:t>
            </a:r>
          </a:p>
          <a:p>
            <a:pPr>
              <a:lnSpc>
                <a:spcPct val="120000"/>
              </a:lnSpc>
              <a:spcBef>
                <a:spcPts val="0"/>
              </a:spcBef>
            </a:pPr>
            <a:r>
              <a:rPr lang="en-US" dirty="0"/>
              <a:t>Invested 15% discretionary WIOA dollars in ELL Navigator pilot, technical assistance, and evaluation</a:t>
            </a:r>
          </a:p>
          <a:p>
            <a:pPr>
              <a:lnSpc>
                <a:spcPct val="120000"/>
              </a:lnSpc>
              <a:spcBef>
                <a:spcPts val="0"/>
              </a:spcBef>
            </a:pPr>
            <a:r>
              <a:rPr lang="en-US" dirty="0"/>
              <a:t>Modelled partnership from the state to local areas</a:t>
            </a:r>
          </a:p>
          <a:p>
            <a:pPr>
              <a:lnSpc>
                <a:spcPct val="120000"/>
              </a:lnSpc>
              <a:spcBef>
                <a:spcPts val="0"/>
              </a:spcBef>
            </a:pPr>
            <a:r>
              <a:rPr lang="en-US" dirty="0"/>
              <a:t>Continued to build on our learning, practices, and policies</a:t>
            </a:r>
          </a:p>
        </p:txBody>
      </p:sp>
      <p:sp>
        <p:nvSpPr>
          <p:cNvPr id="4" name="Slide Number Placeholder 3"/>
          <p:cNvSpPr>
            <a:spLocks noGrp="1"/>
          </p:cNvSpPr>
          <p:nvPr>
            <p:ph type="sldNum" sz="quarter" idx="10"/>
          </p:nvPr>
        </p:nvSpPr>
        <p:spPr/>
        <p:txBody>
          <a:bodyPr/>
          <a:lstStyle/>
          <a:p>
            <a:fld id="{706D636C-90A3-4979-BA37-BAB384B22101}" type="slidenum">
              <a:rPr lang="en-US" smtClean="0"/>
              <a:pPr/>
              <a:t>53</a:t>
            </a:fld>
            <a:endParaRPr lang="en-US"/>
          </a:p>
        </p:txBody>
      </p:sp>
    </p:spTree>
    <p:extLst>
      <p:ext uri="{BB962C8B-B14F-4D97-AF65-F5344CB8AC3E}">
        <p14:creationId xmlns:p14="http://schemas.microsoft.com/office/powerpoint/2010/main" val="1057212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Priorities</a:t>
            </a:r>
          </a:p>
        </p:txBody>
      </p:sp>
      <p:sp>
        <p:nvSpPr>
          <p:cNvPr id="3" name="Content Placeholder 2"/>
          <p:cNvSpPr>
            <a:spLocks noGrp="1"/>
          </p:cNvSpPr>
          <p:nvPr>
            <p:ph idx="1"/>
          </p:nvPr>
        </p:nvSpPr>
        <p:spPr/>
        <p:txBody>
          <a:bodyPr>
            <a:normAutofit fontScale="92500" lnSpcReduction="10000"/>
          </a:bodyPr>
          <a:lstStyle/>
          <a:p>
            <a:r>
              <a:rPr lang="en-US" dirty="0"/>
              <a:t>15% LEP requirement in WIOA Regional/Local Plans </a:t>
            </a:r>
          </a:p>
          <a:p>
            <a:r>
              <a:rPr lang="en-US" dirty="0"/>
              <a:t>Leveraged policy brief to bring together state partners and stakeholders to collectively identify solutions</a:t>
            </a:r>
          </a:p>
          <a:p>
            <a:r>
              <a:rPr lang="en-US" dirty="0"/>
              <a:t>Increased community engagement requirements in WIOA State Plan modifications</a:t>
            </a:r>
          </a:p>
          <a:p>
            <a:r>
              <a:rPr lang="en-US" dirty="0"/>
              <a:t>Increased request for partnership information and service delivery strategies connecting to community/ELL serving partners (community and government)</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54</a:t>
            </a:fld>
            <a:endParaRPr lang="en-US"/>
          </a:p>
        </p:txBody>
      </p:sp>
    </p:spTree>
    <p:extLst>
      <p:ext uri="{BB962C8B-B14F-4D97-AF65-F5344CB8AC3E}">
        <p14:creationId xmlns:p14="http://schemas.microsoft.com/office/powerpoint/2010/main" val="34130480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ELL Navigator </a:t>
            </a:r>
            <a:br>
              <a:rPr lang="en-US" dirty="0"/>
            </a:br>
            <a:r>
              <a:rPr lang="en-US" dirty="0"/>
              <a:t>Pilot </a:t>
            </a:r>
          </a:p>
        </p:txBody>
      </p:sp>
      <p:sp>
        <p:nvSpPr>
          <p:cNvPr id="3" name="Content Placeholder 2"/>
          <p:cNvSpPr>
            <a:spLocks noGrp="1"/>
          </p:cNvSpPr>
          <p:nvPr>
            <p:ph sz="half" idx="1"/>
          </p:nvPr>
        </p:nvSpPr>
        <p:spPr/>
        <p:txBody>
          <a:bodyPr>
            <a:normAutofit fontScale="85000" lnSpcReduction="20000"/>
          </a:bodyPr>
          <a:lstStyle/>
          <a:p>
            <a:pPr>
              <a:lnSpc>
                <a:spcPct val="120000"/>
              </a:lnSpc>
              <a:spcBef>
                <a:spcPts val="0"/>
              </a:spcBef>
            </a:pPr>
            <a:r>
              <a:rPr lang="en-US" dirty="0"/>
              <a:t>Reached hard to serve population</a:t>
            </a:r>
          </a:p>
          <a:p>
            <a:pPr>
              <a:lnSpc>
                <a:spcPct val="120000"/>
              </a:lnSpc>
              <a:spcBef>
                <a:spcPts val="0"/>
              </a:spcBef>
            </a:pPr>
            <a:r>
              <a:rPr lang="en-US" dirty="0"/>
              <a:t>ELL Navigator made a </a:t>
            </a:r>
            <a:r>
              <a:rPr lang="en-US" i="1" u="sng" dirty="0"/>
              <a:t>huge</a:t>
            </a:r>
            <a:r>
              <a:rPr lang="en-US" dirty="0"/>
              <a:t> difference</a:t>
            </a:r>
          </a:p>
          <a:p>
            <a:pPr lvl="1">
              <a:lnSpc>
                <a:spcPct val="120000"/>
              </a:lnSpc>
              <a:spcBef>
                <a:spcPts val="0"/>
              </a:spcBef>
            </a:pPr>
            <a:r>
              <a:rPr lang="en-US" dirty="0"/>
              <a:t>Reached people where they congregate </a:t>
            </a:r>
          </a:p>
          <a:p>
            <a:pPr lvl="1">
              <a:lnSpc>
                <a:spcPct val="120000"/>
              </a:lnSpc>
              <a:spcBef>
                <a:spcPts val="0"/>
              </a:spcBef>
            </a:pPr>
            <a:r>
              <a:rPr lang="en-US" dirty="0"/>
              <a:t>They had shared language, experiences, and cultural competency</a:t>
            </a:r>
          </a:p>
          <a:p>
            <a:pPr>
              <a:lnSpc>
                <a:spcPct val="120000"/>
              </a:lnSpc>
              <a:spcBef>
                <a:spcPts val="0"/>
              </a:spcBef>
            </a:pPr>
            <a:r>
              <a:rPr lang="en-US" dirty="0"/>
              <a:t>ELL myths busted</a:t>
            </a:r>
          </a:p>
          <a:p>
            <a:pPr lvl="1">
              <a:lnSpc>
                <a:spcPct val="120000"/>
              </a:lnSpc>
              <a:spcBef>
                <a:spcPts val="0"/>
              </a:spcBef>
            </a:pPr>
            <a:r>
              <a:rPr lang="en-US" dirty="0"/>
              <a:t>Performance of ELLs was ‘on par with’ or ‘exceeded’ general WIOA population served</a:t>
            </a:r>
          </a:p>
        </p:txBody>
      </p:sp>
      <p:sp>
        <p:nvSpPr>
          <p:cNvPr id="8" name="Text Placeholder 7"/>
          <p:cNvSpPr>
            <a:spLocks noGrp="1"/>
          </p:cNvSpPr>
          <p:nvPr>
            <p:ph sz="half" idx="2"/>
          </p:nvPr>
        </p:nvSpPr>
        <p:spPr/>
        <p:txBody>
          <a:bodyPr>
            <a:normAutofit fontScale="85000" lnSpcReduction="20000"/>
          </a:bodyPr>
          <a:lstStyle/>
          <a:p>
            <a:r>
              <a:rPr lang="en-US" dirty="0"/>
              <a:t>4</a:t>
            </a:r>
          </a:p>
        </p:txBody>
      </p:sp>
      <p:sp>
        <p:nvSpPr>
          <p:cNvPr id="4" name="Slide Number Placeholder 3"/>
          <p:cNvSpPr>
            <a:spLocks noGrp="1"/>
          </p:cNvSpPr>
          <p:nvPr>
            <p:ph type="sldNum" sz="quarter" idx="10"/>
          </p:nvPr>
        </p:nvSpPr>
        <p:spPr/>
        <p:txBody>
          <a:bodyPr/>
          <a:lstStyle/>
          <a:p>
            <a:fld id="{706D636C-90A3-4979-BA37-BAB384B22101}" type="slidenum">
              <a:rPr lang="en-US" smtClean="0"/>
              <a:pPr/>
              <a:t>55</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0627" y="0"/>
            <a:ext cx="4563374" cy="6858000"/>
          </a:xfrm>
          <a:prstGeom prst="rect">
            <a:avLst/>
          </a:prstGeom>
        </p:spPr>
      </p:pic>
    </p:spTree>
    <p:extLst>
      <p:ext uri="{BB962C8B-B14F-4D97-AF65-F5344CB8AC3E}">
        <p14:creationId xmlns:p14="http://schemas.microsoft.com/office/powerpoint/2010/main" val="2086282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sz="half" idx="1"/>
          </p:nvPr>
        </p:nvSpPr>
        <p:spPr/>
        <p:txBody>
          <a:bodyPr>
            <a:normAutofit fontScale="85000" lnSpcReduction="10000"/>
          </a:bodyPr>
          <a:lstStyle/>
          <a:p>
            <a:pPr>
              <a:lnSpc>
                <a:spcPct val="120000"/>
              </a:lnSpc>
              <a:spcBef>
                <a:spcPts val="0"/>
              </a:spcBef>
            </a:pPr>
            <a:r>
              <a:rPr lang="en-US" dirty="0"/>
              <a:t>Continue to build on partnerships with Adult Education</a:t>
            </a:r>
          </a:p>
          <a:p>
            <a:pPr>
              <a:lnSpc>
                <a:spcPct val="120000"/>
              </a:lnSpc>
              <a:spcBef>
                <a:spcPts val="0"/>
              </a:spcBef>
            </a:pPr>
            <a:r>
              <a:rPr lang="en-US" dirty="0"/>
              <a:t>Strengthen partnerships with social services programs</a:t>
            </a:r>
          </a:p>
          <a:p>
            <a:pPr>
              <a:lnSpc>
                <a:spcPct val="120000"/>
              </a:lnSpc>
              <a:spcBef>
                <a:spcPts val="0"/>
              </a:spcBef>
            </a:pPr>
            <a:r>
              <a:rPr lang="en-US" dirty="0"/>
              <a:t>Implementing a co-enrollment policy framework </a:t>
            </a:r>
          </a:p>
          <a:p>
            <a:pPr>
              <a:lnSpc>
                <a:spcPct val="120000"/>
              </a:lnSpc>
              <a:spcBef>
                <a:spcPts val="0"/>
              </a:spcBef>
            </a:pPr>
            <a:r>
              <a:rPr lang="en-US" dirty="0"/>
              <a:t>Leverage TAA</a:t>
            </a:r>
          </a:p>
          <a:p>
            <a:pPr lvl="1">
              <a:lnSpc>
                <a:spcPct val="120000"/>
              </a:lnSpc>
              <a:spcBef>
                <a:spcPts val="0"/>
              </a:spcBef>
            </a:pPr>
            <a:r>
              <a:rPr lang="en-US" dirty="0"/>
              <a:t>American Apparel and Ag Industry Examples </a:t>
            </a:r>
          </a:p>
          <a:p>
            <a:pPr lvl="1">
              <a:lnSpc>
                <a:spcPct val="120000"/>
              </a:lnSpc>
              <a:spcBef>
                <a:spcPts val="0"/>
              </a:spcBef>
            </a:pPr>
            <a:r>
              <a:rPr lang="en-US" dirty="0"/>
              <a:t>ELL population is diverse across the state and in various industries</a:t>
            </a:r>
          </a:p>
          <a:p>
            <a:endParaRPr lang="en-US" dirty="0"/>
          </a:p>
          <a:p>
            <a:pPr lvl="1"/>
            <a:endParaRPr lang="en-US" dirty="0"/>
          </a:p>
        </p:txBody>
      </p:sp>
      <p:sp>
        <p:nvSpPr>
          <p:cNvPr id="5" name="Content Placeholder 4"/>
          <p:cNvSpPr>
            <a:spLocks noGrp="1"/>
          </p:cNvSpPr>
          <p:nvPr>
            <p:ph sz="half" idx="2"/>
          </p:nvPr>
        </p:nvSpPr>
        <p:spPr/>
        <p:txBody>
          <a:bodyPr>
            <a:normAutofit fontScale="85000" lnSpcReduction="10000"/>
          </a:bodyPr>
          <a:lstStyle/>
          <a:p>
            <a:pPr marL="0" indent="0">
              <a:buNone/>
            </a:pPr>
            <a:r>
              <a:rPr lang="en-US" dirty="0"/>
              <a:t>RESOURCES</a:t>
            </a:r>
          </a:p>
          <a:p>
            <a:r>
              <a:rPr lang="en-US" dirty="0">
                <a:hlinkClick r:id="rId3"/>
              </a:rPr>
              <a:t>ELL Initiative Resource Page</a:t>
            </a:r>
            <a:endParaRPr lang="en-US" dirty="0"/>
          </a:p>
          <a:p>
            <a:r>
              <a:rPr lang="en-US" dirty="0">
                <a:hlinkClick r:id="rId4"/>
              </a:rPr>
              <a:t>Policy Brief: How to Serve ELLs</a:t>
            </a:r>
            <a:endParaRPr lang="en-US" dirty="0"/>
          </a:p>
          <a:p>
            <a:r>
              <a:rPr lang="en-US" dirty="0">
                <a:hlinkClick r:id="rId5"/>
              </a:rPr>
              <a:t>ELL Navigator Pilot Evaluation</a:t>
            </a:r>
            <a:endParaRPr lang="en-US" dirty="0"/>
          </a:p>
          <a:p>
            <a:r>
              <a:rPr lang="en-US" dirty="0">
                <a:hlinkClick r:id="rId6"/>
              </a:rPr>
              <a:t>ELL Workforce Navigator Resources</a:t>
            </a:r>
            <a:endParaRPr lang="en-US" dirty="0"/>
          </a:p>
          <a:p>
            <a:r>
              <a:rPr lang="en-US" dirty="0">
                <a:hlinkClick r:id="rId7"/>
              </a:rPr>
              <a:t>Making Sure WIOA Works for Populations with Barriers to Employment</a:t>
            </a:r>
            <a:endParaRPr lang="en-US" dirty="0"/>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56</a:t>
            </a:fld>
            <a:endParaRPr lang="en-US"/>
          </a:p>
        </p:txBody>
      </p:sp>
    </p:spTree>
    <p:extLst>
      <p:ext uri="{BB962C8B-B14F-4D97-AF65-F5344CB8AC3E}">
        <p14:creationId xmlns:p14="http://schemas.microsoft.com/office/powerpoint/2010/main" val="1253839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6D636C-90A3-4979-BA37-BAB384B22101}" type="slidenum">
              <a:rPr lang="en-US" smtClean="0"/>
              <a:pPr/>
              <a:t>57</a:t>
            </a:fld>
            <a:endParaRPr lang="en-US"/>
          </a:p>
        </p:txBody>
      </p:sp>
    </p:spTree>
    <p:extLst>
      <p:ext uri="{BB962C8B-B14F-4D97-AF65-F5344CB8AC3E}">
        <p14:creationId xmlns:p14="http://schemas.microsoft.com/office/powerpoint/2010/main" val="637324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Panel Discussion</a:t>
            </a:r>
          </a:p>
        </p:txBody>
      </p:sp>
      <p:sp>
        <p:nvSpPr>
          <p:cNvPr id="13" name="Text Placeholder 12"/>
          <p:cNvSpPr>
            <a:spLocks noGrp="1"/>
          </p:cNvSpPr>
          <p:nvPr>
            <p:ph type="body" idx="1"/>
          </p:nvPr>
        </p:nvSpPr>
        <p:spPr/>
        <p:txBody>
          <a:bodyPr/>
          <a:lstStyle/>
          <a:p>
            <a:r>
              <a:rPr lang="en-US" dirty="0"/>
              <a:t>Question</a:t>
            </a:r>
          </a:p>
        </p:txBody>
      </p:sp>
      <p:sp>
        <p:nvSpPr>
          <p:cNvPr id="14" name="Content Placeholder 13"/>
          <p:cNvSpPr>
            <a:spLocks noGrp="1"/>
          </p:cNvSpPr>
          <p:nvPr>
            <p:ph sz="half" idx="2"/>
          </p:nvPr>
        </p:nvSpPr>
        <p:spPr/>
        <p:txBody>
          <a:bodyPr>
            <a:normAutofit/>
          </a:bodyPr>
          <a:lstStyle/>
          <a:p>
            <a:r>
              <a:rPr lang="en-US" dirty="0"/>
              <a:t>In a few words, what is the first step for a state to start working on expanding their TAA ELL Program?  </a:t>
            </a:r>
          </a:p>
          <a:p>
            <a:r>
              <a:rPr lang="en-US" dirty="0"/>
              <a:t>If time allows, other chat window questions...</a:t>
            </a:r>
          </a:p>
          <a:p>
            <a:endParaRPr lang="en-US" dirty="0"/>
          </a:p>
        </p:txBody>
      </p:sp>
      <p:sp>
        <p:nvSpPr>
          <p:cNvPr id="15" name="Text Placeholder 14"/>
          <p:cNvSpPr>
            <a:spLocks noGrp="1"/>
          </p:cNvSpPr>
          <p:nvPr>
            <p:ph type="body" sz="quarter" idx="3"/>
          </p:nvPr>
        </p:nvSpPr>
        <p:spPr/>
        <p:txBody>
          <a:bodyPr/>
          <a:lstStyle/>
          <a:p>
            <a:r>
              <a:rPr lang="en-US" dirty="0"/>
              <a:t>Panelists</a:t>
            </a:r>
          </a:p>
        </p:txBody>
      </p:sp>
      <p:sp>
        <p:nvSpPr>
          <p:cNvPr id="16" name="Content Placeholder 15"/>
          <p:cNvSpPr>
            <a:spLocks noGrp="1"/>
          </p:cNvSpPr>
          <p:nvPr>
            <p:ph sz="quarter" idx="4"/>
          </p:nvPr>
        </p:nvSpPr>
        <p:spPr/>
        <p:txBody>
          <a:bodyPr/>
          <a:lstStyle/>
          <a:p>
            <a:r>
              <a:rPr lang="en-US" dirty="0"/>
              <a:t>Minnesota</a:t>
            </a:r>
          </a:p>
          <a:p>
            <a:r>
              <a:rPr lang="en-US" dirty="0"/>
              <a:t>Illinois National Able Network</a:t>
            </a:r>
          </a:p>
          <a:p>
            <a:r>
              <a:rPr lang="en-US" dirty="0"/>
              <a:t>Illinois Community College Board</a:t>
            </a:r>
          </a:p>
          <a:p>
            <a:r>
              <a:rPr lang="en-US" dirty="0"/>
              <a:t>Massachusetts</a:t>
            </a:r>
          </a:p>
          <a:p>
            <a:r>
              <a:rPr lang="en-US" dirty="0"/>
              <a:t>California</a:t>
            </a:r>
          </a:p>
          <a:p>
            <a:endParaRPr lang="en-US" dirty="0"/>
          </a:p>
        </p:txBody>
      </p:sp>
      <p:sp>
        <p:nvSpPr>
          <p:cNvPr id="17" name="Slide Number Placeholder 16"/>
          <p:cNvSpPr>
            <a:spLocks noGrp="1"/>
          </p:cNvSpPr>
          <p:nvPr>
            <p:ph type="sldNum" sz="quarter" idx="10"/>
          </p:nvPr>
        </p:nvSpPr>
        <p:spPr>
          <a:xfrm>
            <a:off x="8190595" y="6356351"/>
            <a:ext cx="753001" cy="365125"/>
          </a:xfrm>
        </p:spPr>
        <p:txBody>
          <a:bodyPr/>
          <a:lstStyle/>
          <a:p>
            <a:fld id="{78651A17-9376-40A4-9325-34268FB0E92D}" type="slidenum">
              <a:rPr lang="en-US" smtClean="0"/>
              <a:pPr/>
              <a:t>58</a:t>
            </a:fld>
            <a:endParaRPr lang="en-US" dirty="0"/>
          </a:p>
        </p:txBody>
      </p:sp>
      <p:sp>
        <p:nvSpPr>
          <p:cNvPr id="2" name="TextBox 1"/>
          <p:cNvSpPr txBox="1"/>
          <p:nvPr/>
        </p:nvSpPr>
        <p:spPr>
          <a:xfrm>
            <a:off x="379562" y="4934309"/>
            <a:ext cx="3985404" cy="646331"/>
          </a:xfrm>
          <a:prstGeom prst="rect">
            <a:avLst/>
          </a:prstGeom>
          <a:noFill/>
        </p:spPr>
        <p:txBody>
          <a:bodyPr wrap="square" rtlCol="0">
            <a:spAutoFit/>
          </a:bodyPr>
          <a:lstStyle/>
          <a:p>
            <a:r>
              <a:rPr lang="en-US" i="1" dirty="0"/>
              <a:t>Enter your questions in the chat window!</a:t>
            </a:r>
          </a:p>
        </p:txBody>
      </p:sp>
    </p:spTree>
    <p:extLst>
      <p:ext uri="{BB962C8B-B14F-4D97-AF65-F5344CB8AC3E}">
        <p14:creationId xmlns:p14="http://schemas.microsoft.com/office/powerpoint/2010/main" val="13421624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a:xfrm>
            <a:off x="611396" y="2122098"/>
            <a:ext cx="6367373" cy="5218982"/>
          </a:xfrm>
        </p:spPr>
        <p:txBody>
          <a:bodyPr>
            <a:normAutofit lnSpcReduction="10000"/>
          </a:bodyPr>
          <a:lstStyle/>
          <a:p>
            <a:r>
              <a:rPr lang="en-US" sz="2600" dirty="0"/>
              <a:t>Data shows a need to improve services to Trade Adjustment Assistance (TAA) English Language Learners (ELLs)</a:t>
            </a:r>
          </a:p>
          <a:p>
            <a:r>
              <a:rPr lang="en-US" sz="2600" dirty="0"/>
              <a:t>All regions have TAA ELL participants</a:t>
            </a:r>
          </a:p>
          <a:p>
            <a:r>
              <a:rPr lang="en-US" sz="2600" dirty="0"/>
              <a:t>Peer shared practices can assist and inspire states to adopt new methods of serving TAA ELL participants</a:t>
            </a:r>
          </a:p>
          <a:p>
            <a:r>
              <a:rPr lang="en-US" sz="2600" dirty="0"/>
              <a:t>TAA employment and case management funds can be used to implement new strategies</a:t>
            </a:r>
          </a:p>
          <a:p>
            <a:r>
              <a:rPr lang="en-US" sz="2600" dirty="0"/>
              <a:t>WIOA and other partners are valuable resources in improving service delivery</a:t>
            </a:r>
          </a:p>
          <a:p>
            <a:endParaRPr lang="en-US" dirty="0"/>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59</a:t>
            </a:fld>
            <a:endParaRPr lang="en-US"/>
          </a:p>
        </p:txBody>
      </p:sp>
    </p:spTree>
    <p:extLst>
      <p:ext uri="{BB962C8B-B14F-4D97-AF65-F5344CB8AC3E}">
        <p14:creationId xmlns:p14="http://schemas.microsoft.com/office/powerpoint/2010/main" val="2013887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p:txBody>
          <a:bodyPr/>
          <a:lstStyle/>
          <a:p>
            <a:r>
              <a:rPr lang="en-US" dirty="0"/>
              <a:t>Jesse Johnson</a:t>
            </a:r>
          </a:p>
          <a:p>
            <a:pPr lvl="1"/>
            <a:r>
              <a:rPr lang="en-US" dirty="0"/>
              <a:t>Program Analyst</a:t>
            </a:r>
          </a:p>
          <a:p>
            <a:pPr lvl="2"/>
            <a:r>
              <a:rPr lang="en-US" dirty="0"/>
              <a:t>DOL-ETA Office of Trade Adjustment Assistance</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6</a:t>
            </a:fld>
            <a:endParaRPr lang="en-US"/>
          </a:p>
        </p:txBody>
      </p:sp>
      <p:pic>
        <p:nvPicPr>
          <p:cNvPr id="4" name="Picture Placeholder 3"/>
          <p:cNvPicPr>
            <a:picLocks noGrp="1" noChangeAspect="1"/>
          </p:cNvPicPr>
          <p:nvPr>
            <p:ph type="pic" idx="11"/>
          </p:nvPr>
        </p:nvPicPr>
        <p:blipFill>
          <a:blip r:embed="rId3" cstate="hqprint">
            <a:extLst>
              <a:ext uri="{28A0092B-C50C-407E-A947-70E740481C1C}">
                <a14:useLocalDpi xmlns:a14="http://schemas.microsoft.com/office/drawing/2010/main" val="0"/>
              </a:ext>
            </a:extLst>
          </a:blip>
          <a:srcRect t="11487" b="11487"/>
          <a:stretch>
            <a:fillRect/>
          </a:stretch>
        </p:blipFill>
        <p:spPr/>
      </p:pic>
    </p:spTree>
    <p:extLst>
      <p:ext uri="{BB962C8B-B14F-4D97-AF65-F5344CB8AC3E}">
        <p14:creationId xmlns:p14="http://schemas.microsoft.com/office/powerpoint/2010/main" val="16744367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5B7022-EE58-41E1-B703-623394C9E168}"/>
              </a:ext>
            </a:extLst>
          </p:cNvPr>
          <p:cNvSpPr>
            <a:spLocks noGrp="1"/>
          </p:cNvSpPr>
          <p:nvPr>
            <p:ph type="sldNum" sz="quarter" idx="10"/>
          </p:nvPr>
        </p:nvSpPr>
        <p:spPr/>
        <p:txBody>
          <a:bodyPr/>
          <a:lstStyle/>
          <a:p>
            <a:fld id="{706D636C-90A3-4979-BA37-BAB384B22101}" type="slidenum">
              <a:rPr lang="en-US" smtClean="0"/>
              <a:pPr/>
              <a:t>60</a:t>
            </a:fld>
            <a:endParaRPr lang="en-US"/>
          </a:p>
        </p:txBody>
      </p:sp>
      <p:sp>
        <p:nvSpPr>
          <p:cNvPr id="6" name="Text Placeholder 5">
            <a:extLst>
              <a:ext uri="{FF2B5EF4-FFF2-40B4-BE49-F238E27FC236}">
                <a16:creationId xmlns:a16="http://schemas.microsoft.com/office/drawing/2014/main" id="{78B34450-107A-4130-B52C-44C08A0ADA50}"/>
              </a:ext>
            </a:extLst>
          </p:cNvPr>
          <p:cNvSpPr>
            <a:spLocks noGrp="1"/>
          </p:cNvSpPr>
          <p:nvPr>
            <p:ph type="body" sz="quarter" idx="11"/>
          </p:nvPr>
        </p:nvSpPr>
        <p:spPr/>
        <p:txBody>
          <a:bodyPr>
            <a:normAutofit/>
          </a:bodyPr>
          <a:lstStyle/>
          <a:p>
            <a:r>
              <a:rPr lang="en-US" sz="2800" dirty="0"/>
              <a:t>All Aboard! The Trade Adjustment Assistance for Workers Community of Practice has Launched!</a:t>
            </a:r>
          </a:p>
          <a:p>
            <a:pPr lvl="1"/>
            <a:r>
              <a:rPr lang="en-US" dirty="0"/>
              <a:t>Come learn about the TAA Community of Practice on Workforce GPS that was launched Summer 2019</a:t>
            </a:r>
          </a:p>
          <a:p>
            <a:pPr lvl="2"/>
            <a:r>
              <a:rPr lang="en-US" dirty="0"/>
              <a:t>September 13, 2019, 2-3PM ET</a:t>
            </a:r>
          </a:p>
          <a:p>
            <a:r>
              <a:rPr lang="en-US" dirty="0"/>
              <a:t>Seven Tips for Preparing Approvable TAA Program Reserve Funding Requests</a:t>
            </a:r>
          </a:p>
          <a:p>
            <a:pPr lvl="1"/>
            <a:r>
              <a:rPr lang="en-US" dirty="0"/>
              <a:t>This webinar explains what to do (and what to avoid) when preparing and submitting Requests for TAA Program Training and Other Activities Reserve Funds</a:t>
            </a:r>
          </a:p>
          <a:p>
            <a:pPr lvl="2"/>
            <a:r>
              <a:rPr lang="en-US" dirty="0"/>
              <a:t>September 18, 2019, 2-3PM ET</a:t>
            </a:r>
          </a:p>
        </p:txBody>
      </p:sp>
    </p:spTree>
    <p:extLst>
      <p:ext uri="{BB962C8B-B14F-4D97-AF65-F5344CB8AC3E}">
        <p14:creationId xmlns:p14="http://schemas.microsoft.com/office/powerpoint/2010/main" val="6326235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ED3E15-B88E-4415-803F-4B69A090758E}"/>
              </a:ext>
            </a:extLst>
          </p:cNvPr>
          <p:cNvSpPr>
            <a:spLocks noGrp="1"/>
          </p:cNvSpPr>
          <p:nvPr>
            <p:ph sz="half" idx="2"/>
          </p:nvPr>
        </p:nvSpPr>
        <p:spPr/>
        <p:txBody>
          <a:bodyPr/>
          <a:lstStyle/>
          <a:p>
            <a:r>
              <a:rPr lang="en-US" dirty="0"/>
              <a:t>Training and Employment Notice No. 28-16, Change 2</a:t>
            </a:r>
          </a:p>
          <a:p>
            <a:pPr lvl="1"/>
            <a:r>
              <a:rPr lang="en-US" dirty="0"/>
              <a:t>Best Practices, Partnership Models, and Resources Available for Serving English Language Learners, Immigrants, Refugees, and New Americans</a:t>
            </a:r>
          </a:p>
          <a:p>
            <a:pPr lvl="2"/>
            <a:r>
              <a:rPr lang="en-US" dirty="0"/>
              <a:t>https://wdr.doleta.gov/directives/corr_doc.cfm?DOCN=5352</a:t>
            </a:r>
          </a:p>
          <a:p>
            <a:r>
              <a:rPr lang="en-US" dirty="0"/>
              <a:t>TAA for Workers Community of Practice (</a:t>
            </a:r>
            <a:r>
              <a:rPr lang="en-US" dirty="0" err="1"/>
              <a:t>CoP</a:t>
            </a:r>
            <a:r>
              <a:rPr lang="en-US" dirty="0"/>
              <a:t>) on Workforce GPS</a:t>
            </a:r>
          </a:p>
          <a:p>
            <a:pPr lvl="1"/>
            <a:r>
              <a:rPr lang="en-US" sz="1200" dirty="0"/>
              <a:t>The TAA </a:t>
            </a:r>
            <a:r>
              <a:rPr lang="en-US" sz="1200" dirty="0" err="1"/>
              <a:t>CoP</a:t>
            </a:r>
            <a:r>
              <a:rPr lang="en-US" sz="1200" dirty="0"/>
              <a:t> is designed to serve as a forum for all of the staffs that support TAA to provide information, ask questions, and share best and effective practices on compliant and robust TAA Program administration.  </a:t>
            </a:r>
          </a:p>
          <a:p>
            <a:pPr lvl="1"/>
            <a:r>
              <a:rPr lang="en-US" sz="1200" dirty="0"/>
              <a:t>To continue discussing what you’ve learned on this webinar, visit the TAA </a:t>
            </a:r>
            <a:r>
              <a:rPr lang="en-US" sz="1200" dirty="0" err="1"/>
              <a:t>CoP</a:t>
            </a:r>
            <a:r>
              <a:rPr lang="en-US" sz="1200" dirty="0"/>
              <a:t>!</a:t>
            </a:r>
          </a:p>
          <a:p>
            <a:pPr lvl="2"/>
            <a:r>
              <a:rPr lang="en-US" dirty="0">
                <a:hlinkClick r:id="rId3"/>
              </a:rPr>
              <a:t>https://taa.workforcegps.org/</a:t>
            </a:r>
            <a:endParaRPr lang="en-US" dirty="0"/>
          </a:p>
          <a:p>
            <a:pPr lvl="2"/>
            <a:endParaRPr lang="en-US" dirty="0"/>
          </a:p>
          <a:p>
            <a:pPr lvl="2"/>
            <a:endParaRPr lang="en-US" dirty="0"/>
          </a:p>
          <a:p>
            <a:pPr lvl="2"/>
            <a:endParaRPr lang="en-US" dirty="0"/>
          </a:p>
          <a:p>
            <a:r>
              <a:rPr lang="en-US" sz="1400" i="1" dirty="0">
                <a:solidFill>
                  <a:schemeClr val="accent3">
                    <a:lumMod val="75000"/>
                    <a:lumOff val="25000"/>
                  </a:schemeClr>
                </a:solidFill>
              </a:rPr>
              <a:t>.</a:t>
            </a:r>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61</a:t>
            </a:fld>
            <a:endParaRPr lang="en-US"/>
          </a:p>
        </p:txBody>
      </p:sp>
      <p:pic>
        <p:nvPicPr>
          <p:cNvPr id="6" name="Content Placeholder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11163" y="2304257"/>
            <a:ext cx="4033837" cy="2689224"/>
          </a:xfrm>
        </p:spPr>
      </p:pic>
    </p:spTree>
    <p:extLst>
      <p:ext uri="{BB962C8B-B14F-4D97-AF65-F5344CB8AC3E}">
        <p14:creationId xmlns:p14="http://schemas.microsoft.com/office/powerpoint/2010/main" val="24246680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p:txBody>
          <a:bodyPr/>
          <a:lstStyle/>
          <a:p>
            <a:r>
              <a:rPr lang="en-US" dirty="0"/>
              <a:t>Julie S. Baker, Jesse Johnson</a:t>
            </a:r>
          </a:p>
          <a:p>
            <a:pPr lvl="2"/>
            <a:r>
              <a:rPr lang="en-US" dirty="0"/>
              <a:t>Office of Trade Adjustment Assistance</a:t>
            </a:r>
          </a:p>
          <a:p>
            <a:pPr lvl="3"/>
            <a:r>
              <a:rPr lang="en-US" dirty="0">
                <a:hlinkClick r:id="rId3"/>
              </a:rPr>
              <a:t>Baker.Julie.S@dol.gov</a:t>
            </a:r>
            <a:r>
              <a:rPr lang="en-US" dirty="0"/>
              <a:t>; </a:t>
            </a:r>
            <a:r>
              <a:rPr lang="en-US" dirty="0">
                <a:hlinkClick r:id="rId4"/>
              </a:rPr>
              <a:t>Johnson.Robert@dol.gov</a:t>
            </a:r>
            <a:r>
              <a:rPr lang="en-US" dirty="0"/>
              <a:t> </a:t>
            </a:r>
          </a:p>
          <a:p>
            <a:pPr lvl="4"/>
            <a:r>
              <a:rPr lang="en-US" dirty="0"/>
              <a:t>202.693.3707</a:t>
            </a:r>
          </a:p>
          <a:p>
            <a:r>
              <a:rPr lang="en-US" dirty="0"/>
              <a:t>Consuelo Hines</a:t>
            </a:r>
          </a:p>
          <a:p>
            <a:pPr lvl="2"/>
            <a:r>
              <a:rPr lang="en-US" dirty="0"/>
              <a:t>ETA Region 6</a:t>
            </a:r>
          </a:p>
          <a:p>
            <a:pPr lvl="3"/>
            <a:r>
              <a:rPr lang="en-US" dirty="0"/>
              <a:t>Hines.Consuelo@dol.gov</a:t>
            </a:r>
          </a:p>
          <a:p>
            <a:pPr lvl="4"/>
            <a:r>
              <a:rPr lang="en-US" dirty="0"/>
              <a:t>415.625.7934</a:t>
            </a:r>
          </a:p>
        </p:txBody>
      </p:sp>
    </p:spTree>
    <p:extLst>
      <p:ext uri="{BB962C8B-B14F-4D97-AF65-F5344CB8AC3E}">
        <p14:creationId xmlns:p14="http://schemas.microsoft.com/office/powerpoint/2010/main" val="42454201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63</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a:xfrm>
            <a:off x="611396" y="2122098"/>
            <a:ext cx="6367373" cy="5218982"/>
          </a:xfrm>
        </p:spPr>
        <p:txBody>
          <a:bodyPr>
            <a:normAutofit lnSpcReduction="10000"/>
          </a:bodyPr>
          <a:lstStyle/>
          <a:p>
            <a:r>
              <a:rPr lang="en-US" sz="2600" dirty="0"/>
              <a:t>Data shows a need to improve services to Trade Adjustment Assistance (TAA) English Language Learners (ELLs)</a:t>
            </a:r>
          </a:p>
          <a:p>
            <a:r>
              <a:rPr lang="en-US" sz="2600" dirty="0"/>
              <a:t>All regions have TAA ELL participants</a:t>
            </a:r>
          </a:p>
          <a:p>
            <a:r>
              <a:rPr lang="en-US" sz="2600" dirty="0"/>
              <a:t>Peer shared practices can assist and inspire states to adopt new methods of serving TAA ELL participants</a:t>
            </a:r>
          </a:p>
          <a:p>
            <a:r>
              <a:rPr lang="en-US" sz="2600" dirty="0"/>
              <a:t>TAA employment and case management funds can be used to implement new strategies</a:t>
            </a:r>
          </a:p>
          <a:p>
            <a:r>
              <a:rPr lang="en-US" sz="2600" dirty="0"/>
              <a:t>WIOA and other partners are valuable resources in improving service delivery</a:t>
            </a:r>
          </a:p>
          <a:p>
            <a:endParaRPr lang="en-US" dirty="0"/>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7</a:t>
            </a:fld>
            <a:endParaRPr lang="en-US"/>
          </a:p>
        </p:txBody>
      </p:sp>
    </p:spTree>
    <p:extLst>
      <p:ext uri="{BB962C8B-B14F-4D97-AF65-F5344CB8AC3E}">
        <p14:creationId xmlns:p14="http://schemas.microsoft.com/office/powerpoint/2010/main" val="3268244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effectLst/>
              </a:rPr>
              <a:t>“The reason for this webinar is due to examining TAA training non-completions and states responding that participants with English language barriers are not completing training or not gaining the skills to be successful in completing training.”</a:t>
            </a:r>
            <a:endParaRPr lang="en-US" sz="1600" dirty="0"/>
          </a:p>
        </p:txBody>
      </p:sp>
      <p:sp>
        <p:nvSpPr>
          <p:cNvPr id="3" name="Text Placeholder 2"/>
          <p:cNvSpPr>
            <a:spLocks noGrp="1"/>
          </p:cNvSpPr>
          <p:nvPr>
            <p:ph type="body" idx="1"/>
          </p:nvPr>
        </p:nvSpPr>
        <p:spPr/>
        <p:txBody>
          <a:bodyPr/>
          <a:lstStyle/>
          <a:p>
            <a:r>
              <a:rPr lang="en-US" dirty="0"/>
              <a:t>Training Completion %</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0477" y="3160558"/>
            <a:ext cx="3639058" cy="2219635"/>
          </a:xfrm>
        </p:spPr>
      </p:pic>
      <p:sp>
        <p:nvSpPr>
          <p:cNvPr id="5" name="Text Placeholder 4"/>
          <p:cNvSpPr>
            <a:spLocks noGrp="1"/>
          </p:cNvSpPr>
          <p:nvPr>
            <p:ph type="body" sz="quarter" idx="3"/>
          </p:nvPr>
        </p:nvSpPr>
        <p:spPr/>
        <p:txBody>
          <a:bodyPr/>
          <a:lstStyle/>
          <a:p>
            <a:r>
              <a:rPr lang="en-US" dirty="0"/>
              <a:t>Training Completion %</a:t>
            </a:r>
          </a:p>
        </p:txBody>
      </p:sp>
      <p:pic>
        <p:nvPicPr>
          <p:cNvPr id="9" name="Content Placeholder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98712" y="3160558"/>
            <a:ext cx="3749601" cy="2200620"/>
          </a:xfrm>
        </p:spPr>
      </p:pic>
      <p:sp>
        <p:nvSpPr>
          <p:cNvPr id="7" name="Slide Number Placeholder 6"/>
          <p:cNvSpPr>
            <a:spLocks noGrp="1"/>
          </p:cNvSpPr>
          <p:nvPr>
            <p:ph type="sldNum" sz="quarter" idx="10"/>
          </p:nvPr>
        </p:nvSpPr>
        <p:spPr/>
        <p:txBody>
          <a:bodyPr/>
          <a:lstStyle/>
          <a:p>
            <a:fld id="{706D636C-90A3-4979-BA37-BAB384B22101}" type="slidenum">
              <a:rPr lang="en-US" smtClean="0"/>
              <a:pPr/>
              <a:t>8</a:t>
            </a:fld>
            <a:endParaRPr lang="en-US"/>
          </a:p>
        </p:txBody>
      </p:sp>
      <p:sp>
        <p:nvSpPr>
          <p:cNvPr id="10" name="TextBox 9"/>
          <p:cNvSpPr txBox="1"/>
          <p:nvPr/>
        </p:nvSpPr>
        <p:spPr>
          <a:xfrm>
            <a:off x="629841" y="2689507"/>
            <a:ext cx="3631721" cy="307777"/>
          </a:xfrm>
          <a:prstGeom prst="rect">
            <a:avLst/>
          </a:prstGeom>
          <a:noFill/>
        </p:spPr>
        <p:txBody>
          <a:bodyPr wrap="square" rtlCol="0">
            <a:spAutoFit/>
          </a:bodyPr>
          <a:lstStyle/>
          <a:p>
            <a:pPr lvl="0"/>
            <a:r>
              <a:rPr lang="en-US" sz="1400" b="1" dirty="0"/>
              <a:t>TAA ELL compared to All TAA </a:t>
            </a:r>
            <a:r>
              <a:rPr lang="en-US" sz="1400" b="1" dirty="0" err="1"/>
              <a:t>Exiters</a:t>
            </a:r>
            <a:endParaRPr lang="en-US" sz="1400" dirty="0"/>
          </a:p>
        </p:txBody>
      </p:sp>
      <p:sp>
        <p:nvSpPr>
          <p:cNvPr id="11" name="TextBox 10"/>
          <p:cNvSpPr txBox="1"/>
          <p:nvPr/>
        </p:nvSpPr>
        <p:spPr>
          <a:xfrm>
            <a:off x="569343" y="5460521"/>
            <a:ext cx="3631721" cy="830997"/>
          </a:xfrm>
          <a:prstGeom prst="rect">
            <a:avLst/>
          </a:prstGeom>
          <a:noFill/>
        </p:spPr>
        <p:txBody>
          <a:bodyPr wrap="square" rtlCol="0">
            <a:spAutoFit/>
          </a:bodyPr>
          <a:lstStyle/>
          <a:p>
            <a:r>
              <a:rPr lang="en-US" sz="1200" dirty="0"/>
              <a:t>Note: ELL Training </a:t>
            </a:r>
            <a:r>
              <a:rPr lang="en-US" sz="1200" dirty="0" err="1"/>
              <a:t>Exiters</a:t>
            </a:r>
            <a:r>
              <a:rPr lang="en-US" sz="1200" dirty="0"/>
              <a:t> are 7.6% of All Training </a:t>
            </a:r>
            <a:r>
              <a:rPr lang="en-US" sz="1200" dirty="0" err="1"/>
              <a:t>Exiters</a:t>
            </a:r>
            <a:r>
              <a:rPr lang="en-US" sz="1200" dirty="0"/>
              <a:t>.  ELL </a:t>
            </a:r>
            <a:r>
              <a:rPr lang="en-US" sz="1200" dirty="0" err="1"/>
              <a:t>Exiters</a:t>
            </a:r>
            <a:r>
              <a:rPr lang="en-US" sz="1200" dirty="0"/>
              <a:t> are 7.5% of All </a:t>
            </a:r>
            <a:r>
              <a:rPr lang="en-US" sz="1200" dirty="0" err="1"/>
              <a:t>Exiters</a:t>
            </a:r>
            <a:r>
              <a:rPr lang="en-US" sz="1200" dirty="0"/>
              <a:t>, meaning that those reported as ELL participants enter training at the same rate as all </a:t>
            </a:r>
            <a:r>
              <a:rPr lang="en-US" sz="1200" dirty="0" err="1"/>
              <a:t>Exiters</a:t>
            </a:r>
            <a:r>
              <a:rPr lang="en-US" sz="1200" dirty="0"/>
              <a:t>.  </a:t>
            </a:r>
          </a:p>
        </p:txBody>
      </p:sp>
      <p:sp>
        <p:nvSpPr>
          <p:cNvPr id="12" name="TextBox 11"/>
          <p:cNvSpPr txBox="1"/>
          <p:nvPr/>
        </p:nvSpPr>
        <p:spPr>
          <a:xfrm>
            <a:off x="4917841" y="2581785"/>
            <a:ext cx="3530473" cy="523220"/>
          </a:xfrm>
          <a:prstGeom prst="rect">
            <a:avLst/>
          </a:prstGeom>
          <a:noFill/>
        </p:spPr>
        <p:txBody>
          <a:bodyPr wrap="square" rtlCol="0">
            <a:spAutoFit/>
          </a:bodyPr>
          <a:lstStyle/>
          <a:p>
            <a:pPr lvl="0"/>
            <a:r>
              <a:rPr lang="en-US" sz="1400" b="1" dirty="0"/>
              <a:t>TAA Remedial Training compared to All TAA Training</a:t>
            </a:r>
            <a:endParaRPr lang="en-US" sz="1400" dirty="0"/>
          </a:p>
        </p:txBody>
      </p:sp>
      <p:sp>
        <p:nvSpPr>
          <p:cNvPr id="13" name="TextBox 12"/>
          <p:cNvSpPr txBox="1"/>
          <p:nvPr/>
        </p:nvSpPr>
        <p:spPr>
          <a:xfrm>
            <a:off x="4917841" y="5380193"/>
            <a:ext cx="3530473" cy="938719"/>
          </a:xfrm>
          <a:prstGeom prst="rect">
            <a:avLst/>
          </a:prstGeom>
          <a:noFill/>
        </p:spPr>
        <p:txBody>
          <a:bodyPr wrap="square" rtlCol="0">
            <a:spAutoFit/>
          </a:bodyPr>
          <a:lstStyle/>
          <a:p>
            <a:r>
              <a:rPr lang="en-US" sz="1100" dirty="0"/>
              <a:t>Note: </a:t>
            </a:r>
            <a:r>
              <a:rPr lang="en-US" sz="1100" b="1" dirty="0"/>
              <a:t>In the period 4/1/18-3/31/19</a:t>
            </a:r>
            <a:r>
              <a:rPr lang="en-US" sz="1100" dirty="0"/>
              <a:t>, there were 734 ELL </a:t>
            </a:r>
            <a:r>
              <a:rPr lang="en-US" sz="1100" dirty="0" err="1"/>
              <a:t>Exiters</a:t>
            </a:r>
            <a:r>
              <a:rPr lang="en-US" sz="1100" dirty="0"/>
              <a:t> who had received training and 1157 </a:t>
            </a:r>
            <a:r>
              <a:rPr lang="en-US" sz="1100" dirty="0" err="1"/>
              <a:t>Exiters</a:t>
            </a:r>
            <a:r>
              <a:rPr lang="en-US" sz="1100" dirty="0"/>
              <a:t> who received Remedial Training. However, there were only 208 </a:t>
            </a:r>
            <a:r>
              <a:rPr lang="en-US" sz="1100" dirty="0" err="1"/>
              <a:t>Exiters</a:t>
            </a:r>
            <a:r>
              <a:rPr lang="en-US" sz="1100" dirty="0"/>
              <a:t> who were both ELL </a:t>
            </a:r>
            <a:r>
              <a:rPr lang="en-US" sz="1100" dirty="0" err="1"/>
              <a:t>Exiters</a:t>
            </a:r>
            <a:r>
              <a:rPr lang="en-US" sz="1100" dirty="0"/>
              <a:t> </a:t>
            </a:r>
            <a:r>
              <a:rPr lang="en-US" sz="1100" i="1" dirty="0"/>
              <a:t>and </a:t>
            </a:r>
            <a:r>
              <a:rPr lang="en-US" sz="1100" dirty="0"/>
              <a:t>received remedial training.   </a:t>
            </a:r>
          </a:p>
        </p:txBody>
      </p:sp>
    </p:spTree>
    <p:extLst>
      <p:ext uri="{BB962C8B-B14F-4D97-AF65-F5344CB8AC3E}">
        <p14:creationId xmlns:p14="http://schemas.microsoft.com/office/powerpoint/2010/main" val="906792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National Data</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764" y="2467521"/>
            <a:ext cx="9070236" cy="3434258"/>
          </a:xfrm>
        </p:spPr>
      </p:pic>
      <p:sp>
        <p:nvSpPr>
          <p:cNvPr id="3" name="Slide Number Placeholder 2"/>
          <p:cNvSpPr>
            <a:spLocks noGrp="1"/>
          </p:cNvSpPr>
          <p:nvPr>
            <p:ph type="sldNum" sz="quarter" idx="10"/>
          </p:nvPr>
        </p:nvSpPr>
        <p:spPr/>
        <p:txBody>
          <a:bodyPr/>
          <a:lstStyle/>
          <a:p>
            <a:fld id="{706D636C-90A3-4979-BA37-BAB384B22101}" type="slidenum">
              <a:rPr lang="en-US" smtClean="0"/>
              <a:pPr/>
              <a:t>9</a:t>
            </a:fld>
            <a:endParaRPr lang="en-US"/>
          </a:p>
        </p:txBody>
      </p:sp>
      <p:sp>
        <p:nvSpPr>
          <p:cNvPr id="7" name="TextBox 6"/>
          <p:cNvSpPr txBox="1"/>
          <p:nvPr/>
        </p:nvSpPr>
        <p:spPr>
          <a:xfrm>
            <a:off x="748145" y="1662545"/>
            <a:ext cx="5800437" cy="646331"/>
          </a:xfrm>
          <a:prstGeom prst="rect">
            <a:avLst/>
          </a:prstGeom>
          <a:noFill/>
        </p:spPr>
        <p:txBody>
          <a:bodyPr wrap="square" rtlCol="0">
            <a:spAutoFit/>
          </a:bodyPr>
          <a:lstStyle/>
          <a:p>
            <a:r>
              <a:rPr lang="en-US" b="1" dirty="0"/>
              <a:t>English Language Learners in the TAA Program</a:t>
            </a:r>
            <a:endParaRPr lang="en-US" dirty="0"/>
          </a:p>
          <a:p>
            <a:r>
              <a:rPr lang="en-US" dirty="0"/>
              <a:t>By state </a:t>
            </a:r>
            <a:r>
              <a:rPr lang="en-US" sz="1400" dirty="0"/>
              <a:t>(as of July 12, 2019)</a:t>
            </a:r>
          </a:p>
        </p:txBody>
      </p:sp>
    </p:spTree>
    <p:extLst>
      <p:ext uri="{BB962C8B-B14F-4D97-AF65-F5344CB8AC3E}">
        <p14:creationId xmlns:p14="http://schemas.microsoft.com/office/powerpoint/2010/main" val="3548394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482&quot;&gt;&lt;object type=&quot;3&quot; unique_id=&quot;10484&quot;&gt;&lt;property id=&quot;20148&quot; value=&quot;5&quot;/&gt;&lt;property id=&quot;20300&quot; value=&quot;Slide 3 - &amp;quot;Challenges and Best Practices in Serving English Language Learners (ELL)&amp;quot;&quot;/&gt;&lt;property id=&quot;20307&quot; value=&quot;289&quot;/&gt;&lt;/object&gt;&lt;object type=&quot;3&quot; unique_id=&quot;10485&quot;&gt;&lt;property id=&quot;20148&quot; value=&quot;5&quot;/&gt;&lt;property id=&quot;20300&quot; value=&quot;Slide 4&quot;/&gt;&lt;property id=&quot;20307&quot; value=&quot;280&quot;/&gt;&lt;/object&gt;&lt;object type=&quot;3&quot; unique_id=&quot;10488&quot;&gt;&lt;property id=&quot;20148&quot; value=&quot;5&quot;/&gt;&lt;property id=&quot;20300&quot; value=&quot;Slide 7&quot;/&gt;&lt;property id=&quot;20307&quot; value=&quot;286&quot;/&gt;&lt;/object&gt;&lt;object type=&quot;3&quot; unique_id=&quot;10489&quot;&gt;&lt;property id=&quot;20148&quot; value=&quot;5&quot;/&gt;&lt;property id=&quot;20300&quot; value=&quot;Slide 2&quot;/&gt;&lt;property id=&quot;20307&quot; value=&quot;272&quot;/&gt;&lt;/object&gt;&lt;object type=&quot;3&quot; unique_id=&quot;10492&quot;&gt;&lt;property id=&quot;20148&quot; value=&quot;5&quot;/&gt;&lt;property id=&quot;20300&quot; value=&quot;Slide 58 - &amp;quot;Panel Discussion&amp;quot;&quot;/&gt;&lt;property id=&quot;20307&quot; value=&quot;260&quot;/&gt;&lt;/object&gt;&lt;object type=&quot;3&quot; unique_id=&quot;10499&quot;&gt;&lt;property id=&quot;20148&quot; value=&quot;5&quot;/&gt;&lt;property id=&quot;20300&quot; value=&quot;Slide 60&quot;/&gt;&lt;property id=&quot;20307&quot; value=&quot;277&quot;/&gt;&lt;/object&gt;&lt;object type=&quot;3&quot; unique_id=&quot;10501&quot;&gt;&lt;property id=&quot;20148&quot; value=&quot;5&quot;/&gt;&lt;property id=&quot;20300&quot; value=&quot;Slide 61&quot;/&gt;&lt;property id=&quot;20307&quot; value=&quot;284&quot;/&gt;&lt;/object&gt;&lt;object type=&quot;3&quot; unique_id=&quot;10503&quot;&gt;&lt;property id=&quot;20148&quot; value=&quot;5&quot;/&gt;&lt;property id=&quot;20300&quot; value=&quot;Slide 62&quot;/&gt;&lt;property id=&quot;20307&quot; value=&quot;275&quot;/&gt;&lt;/object&gt;&lt;object type=&quot;3&quot; unique_id=&quot;10504&quot;&gt;&lt;property id=&quot;20148&quot; value=&quot;5&quot;/&gt;&lt;property id=&quot;20300&quot; value=&quot;Slide 63&quot;/&gt;&lt;property id=&quot;20307&quot; value=&quot;282&quot;/&gt;&lt;/object&gt;&lt;object type=&quot;3&quot; unique_id=&quot;10529&quot;&gt;&lt;property id=&quot;20148&quot; value=&quot;5&quot;/&gt;&lt;property id=&quot;20300&quot; value=&quot;Slide 1 - &amp;quot;Who are you?&amp;quot;&quot;/&gt;&lt;property id=&quot;20307&quot; value=&quot;368&quot;/&gt;&lt;/object&gt;&lt;object type=&quot;3&quot; unique_id=&quot;10530&quot;&gt;&lt;property id=&quot;20148&quot; value=&quot;5&quot;/&gt;&lt;property id=&quot;20300&quot; value=&quot;Slide 5&quot;/&gt;&lt;property id=&quot;20307&quot; value=&quot;340&quot;/&gt;&lt;/object&gt;&lt;object type=&quot;3&quot; unique_id=&quot;10531&quot;&gt;&lt;property id=&quot;20148&quot; value=&quot;5&quot;/&gt;&lt;property id=&quot;20300&quot; value=&quot;Slide 6&quot;/&gt;&lt;property id=&quot;20307&quot; value=&quot;292&quot;/&gt;&lt;/object&gt;&lt;object type=&quot;3&quot; unique_id=&quot;10532&quot;&gt;&lt;property id=&quot;20148&quot; value=&quot;5&quot;/&gt;&lt;property id=&quot;20300&quot; value=&quot;Slide 8 - &amp;quot;“The reason for this webinar is due to examining TAA training non-completions and states responding that participan&quot;/&gt;&lt;property id=&quot;20307&quot; value=&quot;362&quot;/&gt;&lt;/object&gt;&lt;object type=&quot;3&quot; unique_id=&quot;10533&quot;&gt;&lt;property id=&quot;20148&quot; value=&quot;5&quot;/&gt;&lt;property id=&quot;20300&quot; value=&quot;Slide 9 - &amp;quot;National Data&amp;quot;&quot;/&gt;&lt;property id=&quot;20307&quot; value=&quot;361&quot;/&gt;&lt;/object&gt;&lt;object type=&quot;3&quot; unique_id=&quot;10534&quot;&gt;&lt;property id=&quot;20148&quot; value=&quot;5&quot;/&gt;&lt;property id=&quot;20300&quot; value=&quot;Slide 10 - &amp;quot;1. Does your state exclusively rely on existing English Language Acquisition/ELL/ESL/ESOL programs to serve worker&quot;/&gt;&lt;property id=&quot;20307&quot; value=&quot;367&quot;/&gt;&lt;/object&gt;&lt;object type=&quot;3&quot; unique_id=&quot;10535&quot;&gt;&lt;property id=&quot;20148&quot; value=&quot;5&quot;/&gt;&lt;property id=&quot;20300&quot; value=&quot;Slide 11 - &amp;quot;State of Minnesota&amp;quot;&quot;/&gt;&lt;property id=&quot;20307&quot; value=&quot;335&quot;/&gt;&lt;/object&gt;&lt;object type=&quot;3&quot; unique_id=&quot;10536&quot;&gt;&lt;property id=&quot;20148&quot; value=&quot;5&quot;/&gt;&lt;property id=&quot;20300&quot; value=&quot;Slide 12&quot;/&gt;&lt;property id=&quot;20307&quot; value=&quot;334&quot;/&gt;&lt;/object&gt;&lt;object type=&quot;3&quot; unique_id=&quot;10537&quot;&gt;&lt;property id=&quot;20148&quot; value=&quot;5&quot;/&gt;&lt;property id=&quot;20300&quot; value=&quot;Slide 13 - &amp;quot;MN – Main Languages&amp;quot;&quot;/&gt;&lt;property id=&quot;20307&quot; value=&quot;336&quot;/&gt;&lt;/object&gt;&lt;object type=&quot;3&quot; unique_id=&quot;10538&quot;&gt;&lt;property id=&quot;20148&quot; value=&quot;5&quot;/&gt;&lt;property id=&quot;20300&quot; value=&quot;Slide 14 - &amp;quot;MN - Structure&amp;quot;&quot;/&gt;&lt;property id=&quot;20307&quot; value=&quot;337&quot;/&gt;&lt;/object&gt;&lt;object type=&quot;3&quot; unique_id=&quot;10539&quot;&gt;&lt;property id=&quot;20148&quot; value=&quot;5&quot;/&gt;&lt;property id=&quot;20300&quot; value=&quot;Slide 15 - &amp;quot;MN TAA - Training&amp;quot;&quot;/&gt;&lt;property id=&quot;20307&quot; value=&quot;338&quot;/&gt;&lt;/object&gt;&lt;object type=&quot;3&quot; unique_id=&quot;10540&quot;&gt;&lt;property id=&quot;20148&quot; value=&quot;5&quot;/&gt;&lt;property id=&quot;20300&quot; value=&quot;Slide 16 - &amp;quot;MN TAA - Taking Advantage of Existing Programs&amp;amp;#x09;&amp;quot;&quot;/&gt;&lt;property id=&quot;20307&quot; value=&quot;339&quot;/&gt;&lt;/object&gt;&lt;object type=&quot;3&quot; unique_id=&quot;10541&quot;&gt;&lt;property id=&quot;20148&quot; value=&quot;5&quot;/&gt;&lt;property id=&quot;20300&quot; value=&quot;Slide 17&quot;/&gt;&lt;property id=&quot;20307&quot; value=&quot;341&quot;/&gt;&lt;/object&gt;&lt;object type=&quot;3&quot; unique_id=&quot;10542&quot;&gt;&lt;property id=&quot;20148&quot; value=&quot;5&quot;/&gt;&lt;property id=&quot;20300&quot; value=&quot;Slide 18 - &amp;quot;National Able Network - Illinois&amp;quot;&quot;/&gt;&lt;property id=&quot;20307&quot; value=&quot;295&quot;/&gt;&lt;/object&gt;&lt;object type=&quot;3&quot; unique_id=&quot;10543&quot;&gt;&lt;property id=&quot;20148&quot; value=&quot;5&quot;/&gt;&lt;property id=&quot;20300&quot; value=&quot;Slide 19&quot;/&gt;&lt;property id=&quot;20307&quot; value=&quot;326&quot;/&gt;&lt;/object&gt;&lt;object type=&quot;3&quot; unique_id=&quot;10544&quot;&gt;&lt;property id=&quot;20148&quot; value=&quot;5&quot;/&gt;&lt;property id=&quot;20300&quot; value=&quot;Slide 20 - &amp;quot;First Steps&amp;quot;&quot;/&gt;&lt;property id=&quot;20307&quot; value=&quot;328&quot;/&gt;&lt;/object&gt;&lt;object type=&quot;3&quot; unique_id=&quot;10545&quot;&gt;&lt;property id=&quot;20148&quot; value=&quot;5&quot;/&gt;&lt;property id=&quot;20300&quot; value=&quot;Slide 21 - &amp;quot;Material Examples&amp;quot;&quot;/&gt;&lt;property id=&quot;20307&quot; value=&quot;329&quot;/&gt;&lt;/object&gt;&lt;object type=&quot;3&quot; unique_id=&quot;10546&quot;&gt;&lt;property id=&quot;20148&quot; value=&quot;5&quot;/&gt;&lt;property id=&quot;20300&quot; value=&quot;Slide 22 - &amp;quot;Application Process&amp;quot;&quot;/&gt;&lt;property id=&quot;20307&quot; value=&quot;330&quot;/&gt;&lt;/object&gt;&lt;object type=&quot;3&quot; unique_id=&quot;10547&quot;&gt;&lt;property id=&quot;20148&quot; value=&quot;5&quot;/&gt;&lt;property id=&quot;20300&quot; value=&quot;Slide 23 - &amp;quot;Success in Training&amp;quot;&quot;/&gt;&lt;property id=&quot;20307&quot; value=&quot;331&quot;/&gt;&lt;/object&gt;&lt;object type=&quot;3&quot; unique_id=&quot;10548&quot;&gt;&lt;property id=&quot;20148&quot; value=&quot;5&quot;/&gt;&lt;property id=&quot;20300&quot; value=&quot;Slide 24 - &amp;quot;Support Through Partners&amp;quot;&quot;/&gt;&lt;property id=&quot;20307&quot; value=&quot;332&quot;/&gt;&lt;/object&gt;&lt;object type=&quot;3&quot; unique_id=&quot;10549&quot;&gt;&lt;property id=&quot;20148&quot; value=&quot;5&quot;/&gt;&lt;property id=&quot;20300&quot; value=&quot;Slide 25 - &amp;quot;Support Through Partners, cont.&amp;quot;&quot;/&gt;&lt;property id=&quot;20307&quot; value=&quot;333&quot;/&gt;&lt;/object&gt;&lt;object type=&quot;3&quot; unique_id=&quot;10550&quot;&gt;&lt;property id=&quot;20148&quot; value=&quot;5&quot;/&gt;&lt;property id=&quot;20300&quot; value=&quot;Slide 26&quot;/&gt;&lt;property id=&quot;20307&quot; value=&quot;342&quot;/&gt;&lt;/object&gt;&lt;object type=&quot;3&quot; unique_id=&quot;10551&quot;&gt;&lt;property id=&quot;20148&quot; value=&quot;5&quot;/&gt;&lt;property id=&quot;20300&quot; value=&quot;Slide 27 - &amp;quot;Illinois Community College Board&amp;quot;&quot;/&gt;&lt;property id=&quot;20307&quot; value=&quot;352&quot;/&gt;&lt;/object&gt;&lt;object type=&quot;3&quot; unique_id=&quot;10552&quot;&gt;&lt;property id=&quot;20148&quot; value=&quot;5&quot;/&gt;&lt;property id=&quot;20300&quot; value=&quot;Slide 28&quot;/&gt;&lt;property id=&quot;20307&quot; value=&quot;351&quot;/&gt;&lt;/object&gt;&lt;object type=&quot;3&quot; unique_id=&quot;10553&quot;&gt;&lt;property id=&quot;20148&quot; value=&quot;5&quot;/&gt;&lt;property id=&quot;20300&quot; value=&quot;Slide 29 - &amp;quot;IL Community College Board Overview&amp;quot;&quot;/&gt;&lt;property id=&quot;20307&quot; value=&quot;353&quot;/&gt;&lt;/object&gt;&lt;object type=&quot;3&quot; unique_id=&quot;10554&quot;&gt;&lt;property id=&quot;20148&quot; value=&quot;5&quot;/&gt;&lt;property id=&quot;20300&quot; value=&quot;Slide 30 - &amp;quot;     IL Community College Board English as-a-Second Language &amp;quot;&quot;/&gt;&lt;property id=&quot;20307&quot; value=&quot;354&quot;/&gt;&lt;/object&gt;&lt;object type=&quot;3&quot; unique_id=&quot;10555&quot;&gt;&lt;property id=&quot;20148&quot; value=&quot;5&quot;/&gt;&lt;property id=&quot;20300&quot; value=&quot;Slide 31 - &amp;quot;FY2018 Illinois Data&amp;quot;&quot;/&gt;&lt;property id=&quot;20307&quot; value=&quot;355&quot;/&gt;&lt;/object&gt;&lt;object type=&quot;3&quot; unique_id=&quot;10556&quot;&gt;&lt;property id=&quot;20148&quot; value=&quot;5&quot;/&gt;&lt;property id=&quot;20300&quot; value=&quot;Slide 32 - &amp;quot;IL Community College Board Integrated Education and Training (IET)&amp;quot;&quot;/&gt;&lt;property id=&quot;20307&quot; value=&quot;356&quot;/&gt;&lt;/object&gt;&lt;object type=&quot;3&quot; unique_id=&quot;10557&quot;&gt;&lt;property id=&quot;20148&quot; value=&quot;5&quot;/&gt;&lt;property id=&quot;20300&quot; value=&quot;Slide 33 - &amp;quot;Illinois Community College Board Integrated English Literacy and Civics Education&amp;quot;&quot;/&gt;&lt;property id=&quot;20307&quot; value=&quot;357&quot;/&gt;&lt;/object&gt;&lt;object type=&quot;3&quot; unique_id=&quot;10558&quot;&gt;&lt;property id=&quot;20148&quot; value=&quot;5&quot;/&gt;&lt;property id=&quot;20300&quot; value=&quot;Slide 34 - &amp;quot;IL Community College Board Bridge Programs&amp;quot;&quot;/&gt;&lt;property id=&quot;20307&quot; value=&quot;358&quot;/&gt;&lt;/object&gt;&lt;object type=&quot;3&quot; unique_id=&quot;10559&quot;&gt;&lt;property id=&quot;20148&quot; value=&quot;5&quot;/&gt;&lt;property id=&quot;20300&quot; value=&quot;Slide 35 - &amp;quot;IL Community College Board IET and Bridge Programs Data&amp;quot;&quot;/&gt;&lt;property id=&quot;20307&quot; value=&quot;359&quot;/&gt;&lt;/object&gt;&lt;object type=&quot;3&quot; unique_id=&quot;10560&quot;&gt;&lt;property id=&quot;20148&quot; value=&quot;5&quot;/&gt;&lt;property id=&quot;20300&quot; value=&quot;Slide 36 - &amp;quot;Resources&amp;quot;&quot;/&gt;&lt;property id=&quot;20307&quot; value=&quot;360&quot;/&gt;&lt;/object&gt;&lt;object type=&quot;3&quot; unique_id=&quot;10561&quot;&gt;&lt;property id=&quot;20148&quot; value=&quot;5&quot;/&gt;&lt;property id=&quot;20300&quot; value=&quot;Slide 37&quot;/&gt;&lt;property id=&quot;20307&quot; value=&quot;343&quot;/&gt;&lt;/object&gt;&lt;object type=&quot;3&quot; unique_id=&quot;10562&quot;&gt;&lt;property id=&quot;20148&quot; value=&quot;5&quot;/&gt;&lt;property id=&quot;20300&quot; value=&quot;Slide 38 - &amp;quot;State of Massachusetts&amp;quot;&quot;/&gt;&lt;property id=&quot;20307&quot; value=&quot;309&quot;/&gt;&lt;/object&gt;&lt;object type=&quot;3&quot; unique_id=&quot;10563&quot;&gt;&lt;property id=&quot;20148&quot; value=&quot;5&quot;/&gt;&lt;property id=&quot;20300&quot; value=&quot;Slide 39&quot;/&gt;&lt;property id=&quot;20307&quot; value=&quot;305&quot;/&gt;&lt;/object&gt;&lt;object type=&quot;3&quot; unique_id=&quot;10564&quot;&gt;&lt;property id=&quot;20148&quot; value=&quot;5&quot;/&gt;&lt;property id=&quot;20300&quot; value=&quot;Slide 40 - &amp;quot;MA and ELL/ESOL Best Practices&amp;quot;&quot;/&gt;&lt;property id=&quot;20307&quot; value=&quot;306&quot;/&gt;&lt;/object&gt;&lt;object type=&quot;3&quot; unique_id=&quot;10565&quot;&gt;&lt;property id=&quot;20148&quot; value=&quot;5&quot;/&gt;&lt;property id=&quot;20300&quot; value=&quot;Slide 41 - &amp;quot;MA and ELL/ESOL Best Practices (con’t.)&amp;quot;&quot;/&gt;&lt;property id=&quot;20307&quot; value=&quot;307&quot;/&gt;&lt;/object&gt;&lt;object type=&quot;3&quot; unique_id=&quot;10566&quot;&gt;&lt;property id=&quot;20148&quot; value=&quot;5&quot;/&gt;&lt;property id=&quot;20300&quot; value=&quot;Slide 42 - &amp;quot;MA ELL/ESOL Participants&amp;quot;&quot;/&gt;&lt;property id=&quot;20307&quot; value=&quot;364&quot;/&gt;&lt;/object&gt;&lt;object type=&quot;3&quot; unique_id=&quot;10567&quot;&gt;&lt;property id=&quot;20148&quot; value=&quot;5&quot;/&gt;&lt;property id=&quot;20300&quot; value=&quot;Slide 43 - &amp;quot;MA ELL/ESOL Training Completions&amp;quot;&quot;/&gt;&lt;property id=&quot;20307&quot; value=&quot;365&quot;/&gt;&lt;/object&gt;&lt;object type=&quot;3&quot; unique_id=&quot;10568&quot;&gt;&lt;property id=&quot;20148&quot; value=&quot;5&quot;/&gt;&lt;property id=&quot;20300&quot; value=&quot;Slide 44 - &amp;quot;Sonoco Employees and ELL/ESOL Services&amp;quot;&quot;/&gt;&lt;property id=&quot;20307&quot; value=&quot;366&quot;/&gt;&lt;/object&gt;&lt;object type=&quot;3&quot; unique_id=&quot;10569&quot;&gt;&lt;property id=&quot;20148&quot; value=&quot;5&quot;/&gt;&lt;property id=&quot;20300&quot; value=&quot;Slide 45&quot;/&gt;&lt;property id=&quot;20307&quot; value=&quot;344&quot;/&gt;&lt;/object&gt;&lt;object type=&quot;3&quot; unique_id=&quot;10570&quot;&gt;&lt;property id=&quot;20148&quot; value=&quot;5&quot;/&gt;&lt;property id=&quot;20300&quot; value=&quot;Slide 46 - &amp;quot;State of California&amp;quot;&quot;/&gt;&lt;property id=&quot;20307&quot; value=&quot;319&quot;/&gt;&lt;/object&gt;&lt;object type=&quot;3&quot; unique_id=&quot;10571&quot;&gt;&lt;property id=&quot;20148&quot; value=&quot;5&quot;/&gt;&lt;property id=&quot;20300&quot; value=&quot;Slide 47&quot;/&gt;&lt;property id=&quot;20307&quot; value=&quot;346&quot;/&gt;&lt;/object&gt;&lt;object type=&quot;3&quot; unique_id=&quot;10572&quot;&gt;&lt;property id=&quot;20148&quot; value=&quot;5&quot;/&gt;&lt;property id=&quot;20300&quot; value=&quot;Slide 48&quot;/&gt;&lt;property id=&quot;20307&quot; value=&quot;347&quot;/&gt;&lt;/object&gt;&lt;object type=&quot;3&quot; unique_id=&quot;10573&quot;&gt;&lt;property id=&quot;20148&quot; value=&quot;5&quot;/&gt;&lt;property id=&quot;20300&quot; value=&quot;Slide 49&quot;/&gt;&lt;property id=&quot;20307&quot; value=&quot;348&quot;/&gt;&lt;/object&gt;&lt;object type=&quot;3&quot; unique_id=&quot;10574&quot;&gt;&lt;property id=&quot;20148&quot; value=&quot;5&quot;/&gt;&lt;property id=&quot;20300&quot; value=&quot;Slide 50 - &amp;quot;TAA in Workforce System&amp;quot;&quot;/&gt;&lt;property id=&quot;20307&quot; value=&quot;349&quot;/&gt;&lt;/object&gt;&lt;object type=&quot;3&quot; unique_id=&quot;10575&quot;&gt;&lt;property id=&quot;20148&quot; value=&quot;5&quot;/&gt;&lt;property id=&quot;20300&quot; value=&quot;Slide 51&quot;/&gt;&lt;property id=&quot;20307&quot; value=&quot;350&quot;/&gt;&lt;/object&gt;&lt;object type=&quot;3&quot; unique_id=&quot;10576&quot;&gt;&lt;property id=&quot;20148&quot; value=&quot;5&quot;/&gt;&lt;property id=&quot;20300&quot; value=&quot;Slide 52 - &amp;quot;The Roadmap: A California for ALL &amp;quot;&quot;/&gt;&lt;property id=&quot;20307&quot; value=&quot;320&quot;/&gt;&lt;/object&gt;&lt;object type=&quot;3&quot; unique_id=&quot;10577&quot;&gt;&lt;property id=&quot;20148&quot; value=&quot;5&quot;/&gt;&lt;property id=&quot;20300&quot; value=&quot;Slide 53 - &amp;quot;Where We Started&amp;quot;&quot;/&gt;&lt;property id=&quot;20307&quot; value=&quot;321&quot;/&gt;&lt;/object&gt;&lt;object type=&quot;3&quot; unique_id=&quot;10578&quot;&gt;&lt;property id=&quot;20148&quot; value=&quot;5&quot;/&gt;&lt;property id=&quot;20300&quot; value=&quot;Slide 54 - &amp;quot;Policy Priorities&amp;quot;&quot;/&gt;&lt;property id=&quot;20307&quot; value=&quot;322&quot;/&gt;&lt;/object&gt;&lt;object type=&quot;3&quot; unique_id=&quot;10579&quot;&gt;&lt;property id=&quot;20148&quot; value=&quot;5&quot;/&gt;&lt;property id=&quot;20300&quot; value=&quot;Slide 55 - &amp;quot;ELL Navigator  Pilot &amp;quot;&quot;/&gt;&lt;property id=&quot;20307&quot; value=&quot;323&quot;/&gt;&lt;/object&gt;&lt;object type=&quot;3&quot; unique_id=&quot;10580&quot;&gt;&lt;property id=&quot;20148&quot; value=&quot;5&quot;/&gt;&lt;property id=&quot;20300&quot; value=&quot;Slide 56 - &amp;quot;What’s Next&amp;quot;&quot;/&gt;&lt;property id=&quot;20307&quot; value=&quot;324&quot;/&gt;&lt;/object&gt;&lt;object type=&quot;3&quot; unique_id=&quot;10581&quot;&gt;&lt;property id=&quot;20148&quot; value=&quot;5&quot;/&gt;&lt;property id=&quot;20300&quot; value=&quot;Slide 57&quot;/&gt;&lt;property id=&quot;20307&quot; value=&quot;345&quot;/&gt;&lt;/object&gt;&lt;object type=&quot;3&quot; unique_id=&quot;10582&quot;&gt;&lt;property id=&quot;20148&quot; value=&quot;5&quot;/&gt;&lt;property id=&quot;20300&quot; value=&quot;Slide 59&quot;/&gt;&lt;property id=&quot;20307&quot; value=&quot;363&quot;/&gt;&lt;/object&gt;&lt;/object&gt;&lt;object type=&quot;8&quot; unique_id=&quot;10528&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5004</TotalTime>
  <Words>2362</Words>
  <Application>Microsoft Office PowerPoint</Application>
  <PresentationFormat>On-screen Show (4:3)</PresentationFormat>
  <Paragraphs>531</Paragraphs>
  <Slides>63</Slides>
  <Notes>63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63</vt:i4>
      </vt:variant>
    </vt:vector>
  </HeadingPairs>
  <TitlesOfParts>
    <vt:vector size="73" baseType="lpstr">
      <vt:lpstr>Arial</vt:lpstr>
      <vt:lpstr>Calibri</vt:lpstr>
      <vt:lpstr>Impact</vt:lpstr>
      <vt:lpstr>Times New Roman</vt:lpstr>
      <vt:lpstr>Webdings</vt:lpstr>
      <vt:lpstr>Wingdings</vt:lpstr>
      <vt:lpstr>Wingdings 2</vt:lpstr>
      <vt:lpstr>Wingdings 3</vt:lpstr>
      <vt:lpstr>Standard Slides</vt:lpstr>
      <vt:lpstr>Interactive Slides</vt:lpstr>
      <vt:lpstr>Who are you?</vt:lpstr>
      <vt:lpstr>PowerPoint Presentation</vt:lpstr>
      <vt:lpstr>Challenges and Best Practices in Serving English Language Learners (ELL)</vt:lpstr>
      <vt:lpstr>PowerPoint Presentation</vt:lpstr>
      <vt:lpstr>PowerPoint Presentation</vt:lpstr>
      <vt:lpstr>PowerPoint Presentation</vt:lpstr>
      <vt:lpstr>PowerPoint Presentation</vt:lpstr>
      <vt:lpstr>“The reason for this webinar is due to examining TAA training non-completions and states responding that participants with English language barriers are not completing training or not gaining the skills to be successful in completing training.”</vt:lpstr>
      <vt:lpstr>National Data</vt:lpstr>
      <vt:lpstr>1. Does your state exclusively rely on existing English Language Acquisition/ELL/ESL/ESOL programs to serve workers with English language barriers from Trade dislocations? 2. Does your state use any contextualized English Language Acquisition/ELL/ESL/ESOL programs that combine English and occupational training?</vt:lpstr>
      <vt:lpstr>State of Minnesota</vt:lpstr>
      <vt:lpstr>PowerPoint Presentation</vt:lpstr>
      <vt:lpstr>MN – Main Languages</vt:lpstr>
      <vt:lpstr>MN - Structure</vt:lpstr>
      <vt:lpstr>MN TAA - Training</vt:lpstr>
      <vt:lpstr>MN TAA - Taking Advantage of Existing Programs </vt:lpstr>
      <vt:lpstr>PowerPoint Presentation</vt:lpstr>
      <vt:lpstr>National Able Network - Illinois</vt:lpstr>
      <vt:lpstr>PowerPoint Presentation</vt:lpstr>
      <vt:lpstr>First Steps</vt:lpstr>
      <vt:lpstr>Material Examples</vt:lpstr>
      <vt:lpstr>Application Process</vt:lpstr>
      <vt:lpstr>Success in Training</vt:lpstr>
      <vt:lpstr>Support Through Partners</vt:lpstr>
      <vt:lpstr>Support Through Partners, cont.</vt:lpstr>
      <vt:lpstr>PowerPoint Presentation</vt:lpstr>
      <vt:lpstr>Illinois Community College Board</vt:lpstr>
      <vt:lpstr>PowerPoint Presentation</vt:lpstr>
      <vt:lpstr>IL Community College Board Overview</vt:lpstr>
      <vt:lpstr>     IL Community College Board English as-a-Second Language </vt:lpstr>
      <vt:lpstr>FY2018 Illinois Data</vt:lpstr>
      <vt:lpstr>IL Community College Board Integrated Education and Training (IET)</vt:lpstr>
      <vt:lpstr>Illinois Community College Board Integrated English Literacy and Civics Education</vt:lpstr>
      <vt:lpstr>IL Community College Board Bridge Programs</vt:lpstr>
      <vt:lpstr>IL Community College Board IET and Bridge Programs Data</vt:lpstr>
      <vt:lpstr>Resources</vt:lpstr>
      <vt:lpstr>PowerPoint Presentation</vt:lpstr>
      <vt:lpstr>State of Massachusetts</vt:lpstr>
      <vt:lpstr>PowerPoint Presentation</vt:lpstr>
      <vt:lpstr>MA and ELL/ESOL Best Practices</vt:lpstr>
      <vt:lpstr>MA and ELL/ESOL Best Practices (con’t.)</vt:lpstr>
      <vt:lpstr>MA ELL/ESOL Participants</vt:lpstr>
      <vt:lpstr>MA ELL/ESOL Training Completions</vt:lpstr>
      <vt:lpstr>Sonoco Employees and ELL/ESOL Services</vt:lpstr>
      <vt:lpstr>PowerPoint Presentation</vt:lpstr>
      <vt:lpstr>State of California</vt:lpstr>
      <vt:lpstr>PowerPoint Presentation</vt:lpstr>
      <vt:lpstr>PowerPoint Presentation</vt:lpstr>
      <vt:lpstr>PowerPoint Presentation</vt:lpstr>
      <vt:lpstr>TAA in Workforce System</vt:lpstr>
      <vt:lpstr>PowerPoint Presentation</vt:lpstr>
      <vt:lpstr>The Roadmap: A California for ALL </vt:lpstr>
      <vt:lpstr>Where We Started</vt:lpstr>
      <vt:lpstr>Policy Priorities</vt:lpstr>
      <vt:lpstr>ELL Navigator  Pilot </vt:lpstr>
      <vt:lpstr>What’s Next</vt:lpstr>
      <vt:lpstr>PowerPoint Presentation</vt:lpstr>
      <vt:lpstr>Panel Discussion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257</cp:revision>
  <cp:lastPrinted>2019-07-16T17:39:08Z</cp:lastPrinted>
  <dcterms:created xsi:type="dcterms:W3CDTF">2017-06-21T17:13:53Z</dcterms:created>
  <dcterms:modified xsi:type="dcterms:W3CDTF">2019-07-18T14:16:31Z</dcterms:modified>
</cp:coreProperties>
</file>