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86" d="100"/>
          <a:sy n="86" d="100"/>
        </p:scale>
        <p:origin x="1243"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7/25/2019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7/25/2019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vimeo.com/349488675/cec13b59d3" TargetMode="External"/><Relationship Id="rId3" Type="http://schemas.openxmlformats.org/officeDocument/2006/relationships/hyperlink" Target="https://www.workforcegps.org/events/2019/05/13/14/03/Serving-English-Language-Learners-under-the-Trade-Adjustment-Assistance-TAA-Program" TargetMode="External"/><Relationship Id="rId7" Type="http://schemas.openxmlformats.org/officeDocument/2006/relationships/hyperlink" Target="https://www.workforcegps.org/MemberDirectory/MemberDetails?uid=166555"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www.workforcegps.org/MemberDirectory/MemberDetails?uid=98662" TargetMode="External"/><Relationship Id="rId5" Type="http://schemas.openxmlformats.org/officeDocument/2006/relationships/hyperlink" Target="https://www.workforcegps.org/MemberDirectory/MemberDetails?uid=125264" TargetMode="External"/><Relationship Id="rId4" Type="http://schemas.openxmlformats.org/officeDocument/2006/relationships/hyperlink" Target="https://www.workforcegps.org/MemberDirectory/MemberDetails?uid=1662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443544"/>
            <a:ext cx="5200164" cy="1467478"/>
          </a:xfrm>
        </p:spPr>
        <p:txBody>
          <a:bodyPr>
            <a:normAutofit fontScale="90000"/>
          </a:bodyPr>
          <a:lstStyle/>
          <a:p>
            <a:r>
              <a:rPr lang="en-US" sz="2400" dirty="0"/>
              <a:t>Executive Summary</a:t>
            </a:r>
            <a:br>
              <a:rPr lang="en-US" sz="2400" dirty="0"/>
            </a:br>
            <a:r>
              <a:rPr lang="en-US" sz="1600" dirty="0">
                <a:hlinkClick r:id="rId3"/>
              </a:rPr>
              <a:t>Serving English Language Learners under the Trade Adjustment Assistance (TAA) Program</a:t>
            </a:r>
            <a:br>
              <a:rPr lang="en-US" sz="1600" dirty="0"/>
            </a:br>
            <a:r>
              <a:rPr lang="en-US" sz="1100" dirty="0"/>
              <a:t>7/19/2019</a:t>
            </a:r>
            <a:br>
              <a:rPr lang="en-US" sz="1600" dirty="0"/>
            </a:br>
            <a:r>
              <a:rPr lang="en-US" sz="1100" dirty="0"/>
              <a:t>Moderator(s): Julie Baker, Consuelo Hines, Jesse Johnson</a:t>
            </a:r>
            <a:br>
              <a:rPr lang="en-US" sz="1100" dirty="0"/>
            </a:br>
            <a:r>
              <a:rPr lang="en-US" sz="1100" dirty="0"/>
              <a:t>Speaker(s): </a:t>
            </a:r>
            <a:r>
              <a:rPr lang="en-US" sz="1100" i="1" dirty="0">
                <a:solidFill>
                  <a:srgbClr val="7030A0"/>
                </a:solidFill>
              </a:rPr>
              <a:t>Rob </a:t>
            </a:r>
            <a:r>
              <a:rPr lang="en-US" sz="1100" i="1" dirty="0" err="1">
                <a:solidFill>
                  <a:srgbClr val="7030A0"/>
                </a:solidFill>
              </a:rPr>
              <a:t>Bermingham</a:t>
            </a:r>
            <a:r>
              <a:rPr lang="en-US" sz="1100" dirty="0"/>
              <a:t>, </a:t>
            </a:r>
            <a:r>
              <a:rPr lang="en-US" sz="1100" i="1" dirty="0">
                <a:solidFill>
                  <a:srgbClr val="7030A0"/>
                </a:solidFill>
              </a:rPr>
              <a:t>Angela Lopez</a:t>
            </a:r>
            <a:r>
              <a:rPr lang="en-US" sz="1100" dirty="0"/>
              <a:t>, </a:t>
            </a:r>
            <a:r>
              <a:rPr lang="en-US" sz="1100" b="0" i="1" dirty="0">
                <a:solidFill>
                  <a:srgbClr val="FF0000"/>
                </a:solidFill>
                <a:hlinkClick r:id="rId4">
                  <a:extLst>
                    <a:ext uri="{A12FA001-AC4F-418D-AE19-62706E023703}">
                      <ahyp:hlinkClr xmlns:ahyp="http://schemas.microsoft.com/office/drawing/2018/hyperlinkcolor" val="tx"/>
                    </a:ext>
                  </a:extLst>
                </a:hlinkClick>
              </a:rPr>
              <a:t>Beth Goguen</a:t>
            </a:r>
            <a:r>
              <a:rPr lang="en-US" sz="1100" dirty="0"/>
              <a:t>, </a:t>
            </a:r>
            <a:r>
              <a:rPr lang="en-US" sz="1100" i="1" dirty="0">
                <a:solidFill>
                  <a:srgbClr val="7030A0"/>
                </a:solidFill>
                <a:hlinkClick r:id="rId5">
                  <a:extLst>
                    <a:ext uri="{A12FA001-AC4F-418D-AE19-62706E023703}">
                      <ahyp:hlinkClr xmlns:ahyp="http://schemas.microsoft.com/office/drawing/2018/hyperlinkcolor" val="tx"/>
                    </a:ext>
                  </a:extLst>
                </a:hlinkClick>
              </a:rPr>
              <a:t>Jennifer Foster</a:t>
            </a:r>
            <a:r>
              <a:rPr lang="en-US" sz="1100" dirty="0"/>
              <a:t>, </a:t>
            </a:r>
            <a:r>
              <a:rPr lang="en-US" sz="1100" b="0" i="1" dirty="0">
                <a:solidFill>
                  <a:srgbClr val="FF0000"/>
                </a:solidFill>
              </a:rPr>
              <a:t>Sarah Saito</a:t>
            </a:r>
            <a:r>
              <a:rPr lang="en-US" sz="1100" dirty="0"/>
              <a:t>, </a:t>
            </a:r>
            <a:r>
              <a:rPr lang="en-US" sz="1100" b="0" i="1" dirty="0">
                <a:solidFill>
                  <a:srgbClr val="FF0000"/>
                </a:solidFill>
                <a:hlinkClick r:id="rId6">
                  <a:extLst>
                    <a:ext uri="{A12FA001-AC4F-418D-AE19-62706E023703}">
                      <ahyp:hlinkClr xmlns:ahyp="http://schemas.microsoft.com/office/drawing/2018/hyperlinkcolor" val="tx"/>
                    </a:ext>
                  </a:extLst>
                </a:hlinkClick>
              </a:rPr>
              <a:t>Gerald </a:t>
            </a:r>
            <a:r>
              <a:rPr lang="en-US" sz="1100" b="0" i="1" dirty="0" err="1">
                <a:solidFill>
                  <a:srgbClr val="FF0000"/>
                </a:solidFill>
                <a:hlinkClick r:id="rId6">
                  <a:extLst>
                    <a:ext uri="{A12FA001-AC4F-418D-AE19-62706E023703}">
                      <ahyp:hlinkClr xmlns:ahyp="http://schemas.microsoft.com/office/drawing/2018/hyperlinkcolor" val="tx"/>
                    </a:ext>
                  </a:extLst>
                </a:hlinkClick>
              </a:rPr>
              <a:t>Mulhern</a:t>
            </a:r>
            <a:r>
              <a:rPr lang="en-US" sz="1100" dirty="0"/>
              <a:t>, </a:t>
            </a:r>
            <a:r>
              <a:rPr lang="en-US" sz="1100" b="0" i="1" dirty="0">
                <a:solidFill>
                  <a:srgbClr val="FF0000"/>
                </a:solidFill>
              </a:rPr>
              <a:t>Ricardo </a:t>
            </a:r>
            <a:r>
              <a:rPr lang="en-US" sz="1100" b="0" i="1" dirty="0" err="1">
                <a:solidFill>
                  <a:srgbClr val="FF0000"/>
                </a:solidFill>
              </a:rPr>
              <a:t>Favila</a:t>
            </a:r>
            <a:r>
              <a:rPr lang="en-US" sz="1100" dirty="0"/>
              <a:t>, </a:t>
            </a:r>
            <a:r>
              <a:rPr lang="en-US" sz="1100" b="0" i="1" dirty="0">
                <a:solidFill>
                  <a:srgbClr val="FF0000"/>
                </a:solidFill>
                <a:hlinkClick r:id="rId7">
                  <a:extLst>
                    <a:ext uri="{A12FA001-AC4F-418D-AE19-62706E023703}">
                      <ahyp:hlinkClr xmlns:ahyp="http://schemas.microsoft.com/office/drawing/2018/hyperlinkcolor" val="tx"/>
                    </a:ext>
                  </a:extLst>
                </a:hlinkClick>
              </a:rPr>
              <a:t>Jennifer Hernandez</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8" y="1486826"/>
            <a:ext cx="5079403" cy="4927630"/>
          </a:xfrm>
          <a:ln w="12700"/>
        </p:spPr>
        <p:txBody>
          <a:bodyPr lIns="182880" anchor="t">
            <a:noAutofit/>
          </a:bodyPr>
          <a:lstStyle/>
          <a:p>
            <a:pPr marL="0" indent="0">
              <a:buNone/>
            </a:pPr>
            <a:r>
              <a:rPr lang="en-US" sz="1000" dirty="0">
                <a:solidFill>
                  <a:schemeClr val="tx1"/>
                </a:solidFill>
              </a:rPr>
              <a:t>Challenges and Best Practices in Serving English Language Learners (ELL) – ELL and Trade Adjustment Assistance (TAA). This webinar presents a discussion of challenges and promising practices in serving English language learners under the Trade Adjustment Assistance (TAA) Program. This interactive discussion is facilitated by the Office of Trade Adjustment Assistance Supervisory Program Analyst and Program Analyst of the Program Development Unit and the San Francisco Regional Office TAA/Trade Readjustment Allowances (TRA) and Disaster Unemployment Assistance programs coordinator and features presentations and panel discussion from the State of Minnesota TAA/TRA coordinators; National Able Network – Illinois Senior Director and Program Quality Manager, TAA; Illinois Community College Board Deputy Executive Director; the State of Massachusetts TAA coordinator; and the State of California Workforce Services Division Deputy Division Chief and Farmworker &amp; Immigrant Services Associate Secretary.</a:t>
            </a:r>
          </a:p>
          <a:p>
            <a:pPr marL="0" indent="0">
              <a:spcBef>
                <a:spcPts val="1000"/>
              </a:spcBef>
              <a:buNone/>
            </a:pPr>
            <a:r>
              <a:rPr lang="en-US" sz="1000" dirty="0">
                <a:solidFill>
                  <a:schemeClr val="tx1"/>
                </a:solidFill>
              </a:rPr>
              <a:t>Objectives include:</a:t>
            </a:r>
          </a:p>
          <a:p>
            <a:pPr>
              <a:spcBef>
                <a:spcPts val="1000"/>
              </a:spcBef>
            </a:pPr>
            <a:r>
              <a:rPr lang="en-US" sz="1000" dirty="0">
                <a:solidFill>
                  <a:schemeClr val="tx1"/>
                </a:solidFill>
              </a:rPr>
              <a:t>Data shows a need to improve services to TAA ELLs</a:t>
            </a:r>
          </a:p>
          <a:p>
            <a:pPr>
              <a:spcBef>
                <a:spcPts val="1000"/>
              </a:spcBef>
            </a:pPr>
            <a:r>
              <a:rPr lang="en-US" sz="1000" dirty="0">
                <a:solidFill>
                  <a:schemeClr val="tx1"/>
                </a:solidFill>
              </a:rPr>
              <a:t>All regions have TAA ELL participants</a:t>
            </a:r>
          </a:p>
          <a:p>
            <a:pPr>
              <a:spcBef>
                <a:spcPts val="1000"/>
              </a:spcBef>
            </a:pPr>
            <a:r>
              <a:rPr lang="en-US" sz="1000" dirty="0">
                <a:solidFill>
                  <a:schemeClr val="tx1"/>
                </a:solidFill>
              </a:rPr>
              <a:t>Peer shared practices can assist and inspire states to adopt new methods of serving TAA ELL participants</a:t>
            </a:r>
          </a:p>
          <a:p>
            <a:pPr>
              <a:spcBef>
                <a:spcPts val="1000"/>
              </a:spcBef>
            </a:pPr>
            <a:r>
              <a:rPr lang="en-US" sz="1000" dirty="0">
                <a:solidFill>
                  <a:schemeClr val="tx1"/>
                </a:solidFill>
              </a:rPr>
              <a:t>TAA employment and case management funds can be used to implement new strategies</a:t>
            </a:r>
          </a:p>
          <a:p>
            <a:pPr>
              <a:spcBef>
                <a:spcPts val="1000"/>
              </a:spcBef>
            </a:pPr>
            <a:r>
              <a:rPr lang="en-US" sz="1000" dirty="0">
                <a:solidFill>
                  <a:schemeClr val="tx1"/>
                </a:solidFill>
              </a:rPr>
              <a:t>WIOA and other partners are valuable resources in improving service delivery</a:t>
            </a:r>
          </a:p>
          <a:p>
            <a:pPr marL="0" indent="0">
              <a:spcBef>
                <a:spcPts val="1000"/>
              </a:spcBef>
              <a:buNone/>
            </a:pPr>
            <a:r>
              <a:rPr lang="en-US" sz="1000" b="1" dirty="0">
                <a:solidFill>
                  <a:schemeClr val="accent1">
                    <a:lumMod val="50000"/>
                  </a:schemeClr>
                </a:solidFill>
              </a:rPr>
              <a:t>Recording Link</a:t>
            </a:r>
            <a:r>
              <a:rPr lang="en-US" sz="1000" dirty="0">
                <a:solidFill>
                  <a:schemeClr val="accent1">
                    <a:lumMod val="50000"/>
                  </a:schemeClr>
                </a:solidFill>
              </a:rPr>
              <a:t>: </a:t>
            </a:r>
            <a:r>
              <a:rPr lang="en-US" sz="1000" dirty="0">
                <a:solidFill>
                  <a:schemeClr val="accent1">
                    <a:lumMod val="50000"/>
                  </a:schemeClr>
                </a:solidFill>
                <a:hlinkClick r:id="rId8"/>
              </a:rPr>
              <a:t>Serving English Language Learners under the Trade Adjustment Assistance (TAA) Program</a:t>
            </a:r>
            <a:endParaRPr lang="en-US" sz="1000" dirty="0">
              <a:solidFill>
                <a:schemeClr val="accent1">
                  <a:lumMod val="50000"/>
                </a:schemeClr>
              </a:solidFill>
            </a:endParaRPr>
          </a:p>
          <a:p>
            <a:pPr marL="0" indent="0">
              <a:spcBef>
                <a:spcPts val="1000"/>
              </a:spcBef>
              <a:buNone/>
            </a:pPr>
            <a:endParaRPr lang="en-US" sz="1000"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664238218"/>
              </p:ext>
            </p:extLst>
          </p:nvPr>
        </p:nvGraphicFramePr>
        <p:xfrm>
          <a:off x="5506262" y="614748"/>
          <a:ext cx="3402846" cy="569976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Objectives</a:t>
                      </a:r>
                    </a:p>
                  </a:txBody>
                  <a:tcPr/>
                </a:tc>
                <a:tc>
                  <a:txBody>
                    <a:bodyPr/>
                    <a:lstStyle/>
                    <a:p>
                      <a:pPr marL="0" indent="0" algn="ctr"/>
                      <a:r>
                        <a:rPr lang="en-US" sz="900" dirty="0"/>
                        <a:t>2:27</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0" dirty="0"/>
                        <a:t>ELL Data</a:t>
                      </a:r>
                    </a:p>
                  </a:txBody>
                  <a:tcPr/>
                </a:tc>
                <a:tc>
                  <a:txBody>
                    <a:bodyPr/>
                    <a:lstStyle/>
                    <a:p>
                      <a:pPr algn="ctr"/>
                      <a:r>
                        <a:rPr lang="en-US" sz="900" dirty="0"/>
                        <a:t>3:02</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0" dirty="0"/>
                        <a:t>Chat questions</a:t>
                      </a:r>
                    </a:p>
                  </a:txBody>
                  <a:tcPr/>
                </a:tc>
                <a:tc>
                  <a:txBody>
                    <a:bodyPr/>
                    <a:lstStyle/>
                    <a:p>
                      <a:pPr algn="ctr"/>
                      <a:r>
                        <a:rPr lang="en-US" sz="900" dirty="0"/>
                        <a:t>6:17</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1" dirty="0"/>
                        <a:t>State of Minnesota – </a:t>
                      </a:r>
                      <a:r>
                        <a:rPr lang="en-US" sz="1000" b="0" i="1" dirty="0"/>
                        <a:t>Sarah Saito and Jerry Mulhern</a:t>
                      </a:r>
                      <a:endParaRPr lang="en-US" sz="1000" b="1" dirty="0"/>
                    </a:p>
                  </a:txBody>
                  <a:tcPr/>
                </a:tc>
                <a:tc>
                  <a:txBody>
                    <a:bodyPr/>
                    <a:lstStyle/>
                    <a:p>
                      <a:pPr algn="ctr"/>
                      <a:r>
                        <a:rPr lang="en-US" sz="900" dirty="0"/>
                        <a:t>9:49</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a:t>Q&amp;A</a:t>
                      </a:r>
                    </a:p>
                  </a:txBody>
                  <a:tcPr/>
                </a:tc>
                <a:tc>
                  <a:txBody>
                    <a:bodyPr/>
                    <a:lstStyle/>
                    <a:p>
                      <a:pPr algn="ctr"/>
                      <a:r>
                        <a:rPr lang="en-US" sz="900" dirty="0"/>
                        <a:t>18:00</a:t>
                      </a:r>
                    </a:p>
                  </a:txBody>
                  <a:tcPr anchor="ctr"/>
                </a:tc>
                <a:extLst>
                  <a:ext uri="{0D108BD9-81ED-4DB2-BD59-A6C34878D82A}">
                    <a16:rowId xmlns:a16="http://schemas.microsoft.com/office/drawing/2014/main" val="10005"/>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National Able Network – Illinois – </a:t>
                      </a:r>
                      <a:r>
                        <a:rPr lang="en-US" sz="1000" b="0" i="1" dirty="0"/>
                        <a:t>Angela</a:t>
                      </a:r>
                      <a:r>
                        <a:rPr lang="en-US" sz="1000" b="0" i="1" baseline="0" dirty="0"/>
                        <a:t> Lopez and Rob Bermingham</a:t>
                      </a:r>
                      <a:endParaRPr lang="en-US" sz="1000" b="0" dirty="0"/>
                    </a:p>
                  </a:txBody>
                  <a:tcPr/>
                </a:tc>
                <a:tc>
                  <a:txBody>
                    <a:bodyPr/>
                    <a:lstStyle/>
                    <a:p>
                      <a:pPr algn="ctr"/>
                      <a:r>
                        <a:rPr lang="en-US" sz="900" dirty="0"/>
                        <a:t>19:35</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a:t>Q&amp;A</a:t>
                      </a:r>
                      <a:endParaRPr lang="en-US" sz="1000" b="0" dirty="0"/>
                    </a:p>
                  </a:txBody>
                  <a:tcPr/>
                </a:tc>
                <a:tc>
                  <a:txBody>
                    <a:bodyPr/>
                    <a:lstStyle/>
                    <a:p>
                      <a:pPr algn="ctr"/>
                      <a:r>
                        <a:rPr lang="en-US" sz="900" dirty="0"/>
                        <a:t>34:14</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1000" b="1" dirty="0"/>
                        <a:t>Illinois</a:t>
                      </a:r>
                      <a:r>
                        <a:rPr lang="en-US" sz="1000" b="1" baseline="0" dirty="0"/>
                        <a:t> Community College Board – </a:t>
                      </a:r>
                      <a:r>
                        <a:rPr lang="en-US" sz="1000" b="0" i="1" baseline="0" dirty="0"/>
                        <a:t>Jennifer K. Foster</a:t>
                      </a:r>
                      <a:endParaRPr lang="en-US" sz="1000" b="1" dirty="0"/>
                    </a:p>
                  </a:txBody>
                  <a:tcPr/>
                </a:tc>
                <a:tc>
                  <a:txBody>
                    <a:bodyPr/>
                    <a:lstStyle/>
                    <a:p>
                      <a:pPr algn="ctr"/>
                      <a:r>
                        <a:rPr lang="en-US" sz="900" dirty="0"/>
                        <a:t>35:08</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0" dirty="0"/>
                        <a:t>Q&amp;A</a:t>
                      </a:r>
                    </a:p>
                  </a:txBody>
                  <a:tcPr/>
                </a:tc>
                <a:tc>
                  <a:txBody>
                    <a:bodyPr/>
                    <a:lstStyle/>
                    <a:p>
                      <a:pPr algn="ctr"/>
                      <a:r>
                        <a:rPr lang="en-US" sz="900" dirty="0"/>
                        <a:t>44:31</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1" dirty="0"/>
                        <a:t>State of Massachusetts – </a:t>
                      </a:r>
                      <a:r>
                        <a:rPr lang="en-US" sz="1000" b="0" i="1" dirty="0"/>
                        <a:t>Beth Goguen</a:t>
                      </a:r>
                      <a:endParaRPr lang="en-US" sz="1000" b="1" dirty="0"/>
                    </a:p>
                  </a:txBody>
                  <a:tcPr/>
                </a:tc>
                <a:tc>
                  <a:txBody>
                    <a:bodyPr/>
                    <a:lstStyle/>
                    <a:p>
                      <a:pPr algn="ctr"/>
                      <a:r>
                        <a:rPr lang="en-US" sz="900" dirty="0"/>
                        <a:t>45:35</a:t>
                      </a:r>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Q&amp;A</a:t>
                      </a:r>
                    </a:p>
                  </a:txBody>
                  <a:tcPr/>
                </a:tc>
                <a:tc>
                  <a:txBody>
                    <a:bodyPr/>
                    <a:lstStyle/>
                    <a:p>
                      <a:pPr algn="ctr"/>
                      <a:r>
                        <a:rPr lang="en-US" sz="900" dirty="0"/>
                        <a:t>53:50</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State of California – </a:t>
                      </a:r>
                      <a:r>
                        <a:rPr lang="en-US" sz="1000" b="0" i="1" kern="1200" dirty="0">
                          <a:solidFill>
                            <a:schemeClr val="dk1"/>
                          </a:solidFill>
                          <a:latin typeface="+mn-lt"/>
                          <a:ea typeface="+mn-ea"/>
                          <a:cs typeface="+mn-cs"/>
                        </a:rPr>
                        <a:t>Jennifer Hernandez and Ricardo </a:t>
                      </a:r>
                      <a:r>
                        <a:rPr lang="en-US" sz="1000" b="0" i="1" kern="1200" dirty="0" err="1">
                          <a:solidFill>
                            <a:schemeClr val="dk1"/>
                          </a:solidFill>
                          <a:latin typeface="+mn-lt"/>
                          <a:ea typeface="+mn-ea"/>
                          <a:cs typeface="+mn-cs"/>
                        </a:rPr>
                        <a:t>Favila</a:t>
                      </a:r>
                      <a:endParaRPr lang="en-US" sz="1000" b="1" kern="1200" dirty="0">
                        <a:solidFill>
                          <a:schemeClr val="dk1"/>
                        </a:solidFill>
                        <a:latin typeface="+mn-lt"/>
                        <a:ea typeface="+mn-ea"/>
                        <a:cs typeface="+mn-cs"/>
                      </a:endParaRPr>
                    </a:p>
                  </a:txBody>
                  <a:tcPr/>
                </a:tc>
                <a:tc>
                  <a:txBody>
                    <a:bodyPr/>
                    <a:lstStyle/>
                    <a:p>
                      <a:pPr algn="ctr"/>
                      <a:r>
                        <a:rPr lang="en-US" sz="900" dirty="0"/>
                        <a:t>55:54</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Q&amp;A</a:t>
                      </a:r>
                    </a:p>
                  </a:txBody>
                  <a:tcPr/>
                </a:tc>
                <a:tc>
                  <a:txBody>
                    <a:bodyPr/>
                    <a:lstStyle/>
                    <a:p>
                      <a:pPr algn="ctr"/>
                      <a:r>
                        <a:rPr lang="en-US" sz="900" dirty="0"/>
                        <a:t>1:12:34</a:t>
                      </a:r>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Panel Discussion</a:t>
                      </a:r>
                    </a:p>
                  </a:txBody>
                  <a:tcPr/>
                </a:tc>
                <a:tc>
                  <a:txBody>
                    <a:bodyPr/>
                    <a:lstStyle/>
                    <a:p>
                      <a:pPr algn="ctr"/>
                      <a:r>
                        <a:rPr lang="en-US" sz="900" dirty="0"/>
                        <a:t>1:14:26</a:t>
                      </a:r>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Wrap</a:t>
                      </a:r>
                      <a:r>
                        <a:rPr lang="en-US" sz="1000" b="1" kern="1200" baseline="0" dirty="0">
                          <a:solidFill>
                            <a:schemeClr val="dk1"/>
                          </a:solidFill>
                          <a:latin typeface="+mn-lt"/>
                          <a:ea typeface="+mn-ea"/>
                          <a:cs typeface="+mn-cs"/>
                        </a:rPr>
                        <a:t> Up</a:t>
                      </a:r>
                      <a:endParaRPr lang="en-US" sz="1000" b="1" kern="1200" dirty="0">
                        <a:solidFill>
                          <a:schemeClr val="dk1"/>
                        </a:solidFill>
                        <a:latin typeface="+mn-lt"/>
                        <a:ea typeface="+mn-ea"/>
                        <a:cs typeface="+mn-cs"/>
                      </a:endParaRPr>
                    </a:p>
                  </a:txBody>
                  <a:tcPr/>
                </a:tc>
                <a:tc>
                  <a:txBody>
                    <a:bodyPr/>
                    <a:lstStyle/>
                    <a:p>
                      <a:pPr algn="ctr"/>
                      <a:r>
                        <a:rPr lang="en-US" sz="900" dirty="0"/>
                        <a:t>1:23:50</a:t>
                      </a:r>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Objectives</a:t>
                      </a:r>
                    </a:p>
                  </a:txBody>
                  <a:tcPr/>
                </a:tc>
                <a:tc>
                  <a:txBody>
                    <a:bodyPr/>
                    <a:lstStyle/>
                    <a:p>
                      <a:pPr algn="ctr"/>
                      <a:r>
                        <a:rPr lang="en-US" sz="900" dirty="0"/>
                        <a:t>1:24:18</a:t>
                      </a:r>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Save the Date</a:t>
                      </a:r>
                    </a:p>
                  </a:txBody>
                  <a:tcPr/>
                </a:tc>
                <a:tc>
                  <a:txBody>
                    <a:bodyPr/>
                    <a:lstStyle/>
                    <a:p>
                      <a:pPr algn="ctr"/>
                      <a:r>
                        <a:rPr lang="en-US" sz="900" dirty="0"/>
                        <a:t>1:25:27</a:t>
                      </a:r>
                    </a:p>
                  </a:txBody>
                  <a:tcPr anchor="ctr"/>
                </a:tc>
                <a:extLst>
                  <a:ext uri="{0D108BD9-81ED-4DB2-BD59-A6C34878D82A}">
                    <a16:rowId xmlns:a16="http://schemas.microsoft.com/office/drawing/2014/main" val="1080788399"/>
                  </a:ext>
                </a:extLst>
              </a:tr>
              <a:tr h="211663">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Resources</a:t>
                      </a:r>
                    </a:p>
                  </a:txBody>
                  <a:tcPr/>
                </a:tc>
                <a:tc>
                  <a:txBody>
                    <a:bodyPr/>
                    <a:lstStyle/>
                    <a:p>
                      <a:pPr algn="ctr"/>
                      <a:r>
                        <a:rPr lang="en-US" sz="900" dirty="0"/>
                        <a:t>1:26:04</a:t>
                      </a:r>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Contact Information</a:t>
                      </a:r>
                    </a:p>
                  </a:txBody>
                  <a:tcPr/>
                </a:tc>
                <a:tc>
                  <a:txBody>
                    <a:bodyPr/>
                    <a:lstStyle/>
                    <a:p>
                      <a:pPr algn="ctr"/>
                      <a:r>
                        <a:rPr lang="en-US" sz="900" dirty="0"/>
                        <a:t>1:26:41</a:t>
                      </a:r>
                    </a:p>
                  </a:txBody>
                  <a:tcPr anchor="ctr"/>
                </a:tc>
                <a:extLst>
                  <a:ext uri="{0D108BD9-81ED-4DB2-BD59-A6C34878D82A}">
                    <a16:rowId xmlns:a16="http://schemas.microsoft.com/office/drawing/2014/main" val="465298209"/>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Serving English Language Learners under the Trade Adjustment Assistance (TAA) Program 7/19/2019 M&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6296</TotalTime>
  <Words>329</Words>
  <Application>Microsoft Office PowerPoint</Application>
  <PresentationFormat>On-screen Show (4:3)</PresentationFormat>
  <Paragraphs>49</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Serving English Language Learners under the Trade Adjustment Assistance (TAA) Program 7/19/2019 Moderator(s): Julie Baker, Consuelo Hines, Jesse Johnson Speaker(s): Rob Bermingham, Angela Lopez, Beth Goguen, Jennifer Foster, Sarah Saito, Gerald Mulhern, Ricardo Favila, Jennifer Hernandez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114</cp:revision>
  <dcterms:created xsi:type="dcterms:W3CDTF">2017-09-27T21:43:17Z</dcterms:created>
  <dcterms:modified xsi:type="dcterms:W3CDTF">2019-07-25T13:22:40Z</dcterms:modified>
</cp:coreProperties>
</file>