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33"/>
  </p:notesMasterIdLst>
  <p:sldIdLst>
    <p:sldId id="301" r:id="rId5"/>
    <p:sldId id="259" r:id="rId6"/>
    <p:sldId id="260" r:id="rId7"/>
    <p:sldId id="280" r:id="rId8"/>
    <p:sldId id="262" r:id="rId9"/>
    <p:sldId id="281" r:id="rId10"/>
    <p:sldId id="282" r:id="rId11"/>
    <p:sldId id="283" r:id="rId12"/>
    <p:sldId id="257" r:id="rId13"/>
    <p:sldId id="284" r:id="rId14"/>
    <p:sldId id="285" r:id="rId15"/>
    <p:sldId id="286" r:id="rId16"/>
    <p:sldId id="288" r:id="rId17"/>
    <p:sldId id="287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265" r:id="rId31"/>
    <p:sldId id="302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 Options" id="{2CD4140E-A301-4B93-BB38-C0853DF773C8}">
          <p14:sldIdLst>
            <p14:sldId id="301"/>
          </p14:sldIdLst>
        </p14:section>
        <p14:section name="Content" id="{D6734779-14C6-43AB-A591-D0F2B249D765}">
          <p14:sldIdLst>
            <p14:sldId id="259"/>
            <p14:sldId id="260"/>
            <p14:sldId id="280"/>
            <p14:sldId id="262"/>
            <p14:sldId id="281"/>
            <p14:sldId id="282"/>
            <p14:sldId id="283"/>
            <p14:sldId id="257"/>
            <p14:sldId id="284"/>
            <p14:sldId id="285"/>
            <p14:sldId id="286"/>
            <p14:sldId id="288"/>
            <p14:sldId id="287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265"/>
            <p14:sldId id="3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oadous-Brown, Rosalyce - ETA CTR" initials="BR-EC" lastIdx="2" clrIdx="0">
    <p:extLst>
      <p:ext uri="{19B8F6BF-5375-455C-9EA6-DF929625EA0E}">
        <p15:presenceInfo xmlns:p15="http://schemas.microsoft.com/office/powerpoint/2012/main" userId="S-1-5-21-2522062978-2635407418-847139880-467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6"/>
    <a:srgbClr val="009BC0"/>
    <a:srgbClr val="00CCFF"/>
    <a:srgbClr val="E65D00"/>
    <a:srgbClr val="993300"/>
    <a:srgbClr val="00A800"/>
    <a:srgbClr val="D20000"/>
    <a:srgbClr val="0074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68593" autoAdjust="0"/>
  </p:normalViewPr>
  <p:slideViewPr>
    <p:cSldViewPr snapToGrid="0">
      <p:cViewPr varScale="1">
        <p:scale>
          <a:sx n="59" d="100"/>
          <a:sy n="59" d="100"/>
        </p:scale>
        <p:origin x="2261" y="53"/>
      </p:cViewPr>
      <p:guideLst/>
    </p:cSldViewPr>
  </p:slideViewPr>
  <p:outlineViewPr>
    <p:cViewPr>
      <p:scale>
        <a:sx n="33" d="100"/>
        <a:sy n="33" d="100"/>
      </p:scale>
      <p:origin x="0" y="-1173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BCEBF5-AAB7-4BBF-B14C-B86560CC6821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7316CB-8934-40A7-9533-A61653896637}">
      <dgm:prSet phldrT="[Text]" custT="1"/>
      <dgm:spPr>
        <a:xfrm rot="10800000">
          <a:off x="0" y="0"/>
          <a:ext cx="8153400" cy="2923766"/>
        </a:xfrm>
        <a:prstGeom prst="upArrowCallout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spcAft>
              <a:spcPts val="600"/>
            </a:spcAft>
          </a:pPr>
          <a:r>
            <a:rPr lang="en-US" sz="2200" b="1" dirty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Provide Overview of Maximizing WIOA and non-WIOA Performance Data Cohort</a:t>
          </a:r>
        </a:p>
      </dgm:t>
    </dgm:pt>
    <dgm:pt modelId="{B5E03E6D-DFEC-4F4E-BC93-81566154CD0E}" type="parTrans" cxnId="{3DB66CD4-D3BE-471C-813C-3BBF966E996C}">
      <dgm:prSet/>
      <dgm:spPr/>
      <dgm:t>
        <a:bodyPr/>
        <a:lstStyle/>
        <a:p>
          <a:endParaRPr lang="en-US"/>
        </a:p>
      </dgm:t>
    </dgm:pt>
    <dgm:pt modelId="{A3573D52-11D9-4A21-B7F8-87E675737E0D}" type="sibTrans" cxnId="{3DB66CD4-D3BE-471C-813C-3BBF966E996C}">
      <dgm:prSet/>
      <dgm:spPr/>
      <dgm:t>
        <a:bodyPr/>
        <a:lstStyle/>
        <a:p>
          <a:endParaRPr lang="en-US"/>
        </a:p>
      </dgm:t>
    </dgm:pt>
    <dgm:pt modelId="{11BB970E-0E0E-41D8-B497-DA769CB7F4FD}">
      <dgm:prSet phldrT="[Text]" custT="1"/>
      <dgm:spPr>
        <a:xfrm>
          <a:off x="0" y="1204113"/>
          <a:ext cx="4076700" cy="700886"/>
        </a:xfrm>
        <a:prstGeom prst="rect">
          <a:avLst/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Helvetica"/>
              <a:ea typeface="+mn-ea"/>
              <a:cs typeface="+mn-cs"/>
            </a:rPr>
            <a:t>Cohort Purpose/Goals</a:t>
          </a:r>
        </a:p>
      </dgm:t>
    </dgm:pt>
    <dgm:pt modelId="{1EE908C7-9314-442E-96E4-9366F192903E}" type="parTrans" cxnId="{DB6FA176-6C81-4A50-9126-1F99F95101CF}">
      <dgm:prSet/>
      <dgm:spPr/>
      <dgm:t>
        <a:bodyPr/>
        <a:lstStyle/>
        <a:p>
          <a:endParaRPr lang="en-US"/>
        </a:p>
      </dgm:t>
    </dgm:pt>
    <dgm:pt modelId="{5D578875-C559-4069-BD2C-1E17195E9263}" type="sibTrans" cxnId="{DB6FA176-6C81-4A50-9126-1F99F95101CF}">
      <dgm:prSet/>
      <dgm:spPr/>
      <dgm:t>
        <a:bodyPr/>
        <a:lstStyle/>
        <a:p>
          <a:endParaRPr lang="en-US"/>
        </a:p>
      </dgm:t>
    </dgm:pt>
    <dgm:pt modelId="{FA569117-41F5-49BC-93F7-0182D7CACDBB}">
      <dgm:prSet phldrT="[Text]" custT="1"/>
      <dgm:spPr>
        <a:xfrm>
          <a:off x="4076700" y="1204113"/>
          <a:ext cx="4076700" cy="700886"/>
        </a:xfrm>
        <a:prstGeom prst="rect">
          <a:avLst/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Helvetica"/>
              <a:ea typeface="+mn-ea"/>
              <a:cs typeface="+mn-cs"/>
            </a:rPr>
            <a:t>Cohort Highlights/Activities</a:t>
          </a:r>
        </a:p>
      </dgm:t>
    </dgm:pt>
    <dgm:pt modelId="{A698C340-E1EB-4D8D-BCB3-BCF72433C63F}" type="parTrans" cxnId="{0E358B32-3BB5-42B3-8027-A08FD88210B4}">
      <dgm:prSet/>
      <dgm:spPr/>
      <dgm:t>
        <a:bodyPr/>
        <a:lstStyle/>
        <a:p>
          <a:endParaRPr lang="en-US"/>
        </a:p>
      </dgm:t>
    </dgm:pt>
    <dgm:pt modelId="{C3DD9F72-4C37-43A4-B6F3-6E2A628EAD6C}" type="sibTrans" cxnId="{0E358B32-3BB5-42B3-8027-A08FD88210B4}">
      <dgm:prSet/>
      <dgm:spPr/>
      <dgm:t>
        <a:bodyPr/>
        <a:lstStyle/>
        <a:p>
          <a:endParaRPr lang="en-US"/>
        </a:p>
      </dgm:t>
    </dgm:pt>
    <dgm:pt modelId="{DD6B78F3-1028-44A0-83F6-6D46543C5856}">
      <dgm:prSet phldrT="[Text]" custT="1"/>
      <dgm:spPr>
        <a:xfrm>
          <a:off x="0" y="2743205"/>
          <a:ext cx="8153400" cy="1901018"/>
        </a:xfrm>
        <a:prstGeom prst="rect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en-US" sz="2200" b="1" dirty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Present Cohort Outcomes </a:t>
          </a:r>
        </a:p>
      </dgm:t>
    </dgm:pt>
    <dgm:pt modelId="{E9173D09-94D1-4B22-A1F1-426EE45CADF3}" type="parTrans" cxnId="{E294DCE4-6EF1-4687-AC46-7BFF9EC052E0}">
      <dgm:prSet/>
      <dgm:spPr/>
      <dgm:t>
        <a:bodyPr/>
        <a:lstStyle/>
        <a:p>
          <a:endParaRPr lang="en-US"/>
        </a:p>
      </dgm:t>
    </dgm:pt>
    <dgm:pt modelId="{586D0E3F-DBA9-4F59-8A25-BD281172C98C}" type="sibTrans" cxnId="{E294DCE4-6EF1-4687-AC46-7BFF9EC052E0}">
      <dgm:prSet/>
      <dgm:spPr/>
      <dgm:t>
        <a:bodyPr/>
        <a:lstStyle/>
        <a:p>
          <a:endParaRPr lang="en-US"/>
        </a:p>
      </dgm:t>
    </dgm:pt>
    <dgm:pt modelId="{FF10AD8A-DB25-4D49-BB79-F54870189F26}">
      <dgm:prSet phldrT="[Text]" custT="1"/>
      <dgm:spPr>
        <a:xfrm>
          <a:off x="12719" y="3998162"/>
          <a:ext cx="4076700" cy="650036"/>
        </a:xfrm>
        <a:prstGeom prst="rect">
          <a:avLst/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Helvetica"/>
              <a:ea typeface="+mn-ea"/>
              <a:cs typeface="+mn-cs"/>
            </a:rPr>
            <a:t>Maximizing Performance Data Development Model</a:t>
          </a:r>
        </a:p>
      </dgm:t>
    </dgm:pt>
    <dgm:pt modelId="{57AA12C7-C049-4341-A897-F2D9C235087D}" type="parTrans" cxnId="{06707469-50A3-4FB1-914F-667741D5E8E3}">
      <dgm:prSet/>
      <dgm:spPr/>
      <dgm:t>
        <a:bodyPr/>
        <a:lstStyle/>
        <a:p>
          <a:endParaRPr lang="en-US"/>
        </a:p>
      </dgm:t>
    </dgm:pt>
    <dgm:pt modelId="{270929F3-80F7-4B99-8786-A8C14550F6A9}" type="sibTrans" cxnId="{06707469-50A3-4FB1-914F-667741D5E8E3}">
      <dgm:prSet/>
      <dgm:spPr/>
      <dgm:t>
        <a:bodyPr/>
        <a:lstStyle/>
        <a:p>
          <a:endParaRPr lang="en-US"/>
        </a:p>
      </dgm:t>
    </dgm:pt>
    <dgm:pt modelId="{B3E96835-FCA0-4C53-91A4-BE075FF4220D}">
      <dgm:prSet phldrT="[Text]" custT="1"/>
      <dgm:spPr>
        <a:xfrm>
          <a:off x="4076700" y="3998162"/>
          <a:ext cx="4076700" cy="650036"/>
        </a:xfrm>
        <a:prstGeom prst="rect">
          <a:avLst/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Helvetica"/>
              <a:ea typeface="+mn-ea"/>
              <a:cs typeface="+mn-cs"/>
            </a:rPr>
            <a:t>State Action Plans for Maximizing Performance Data</a:t>
          </a:r>
        </a:p>
      </dgm:t>
    </dgm:pt>
    <dgm:pt modelId="{85D86BF5-821C-4C08-A1A9-DA7CC5DC0541}" type="parTrans" cxnId="{391F9306-A1E3-42A6-BC84-A1B49E9E459E}">
      <dgm:prSet/>
      <dgm:spPr/>
      <dgm:t>
        <a:bodyPr/>
        <a:lstStyle/>
        <a:p>
          <a:endParaRPr lang="en-US"/>
        </a:p>
      </dgm:t>
    </dgm:pt>
    <dgm:pt modelId="{2C7063F2-9241-47D2-8CF0-29A714CA88DB}" type="sibTrans" cxnId="{391F9306-A1E3-42A6-BC84-A1B49E9E459E}">
      <dgm:prSet/>
      <dgm:spPr/>
      <dgm:t>
        <a:bodyPr/>
        <a:lstStyle/>
        <a:p>
          <a:endParaRPr lang="en-US"/>
        </a:p>
      </dgm:t>
    </dgm:pt>
    <dgm:pt modelId="{E8B031BB-C6A9-44FD-9533-DFC4BCD8B759}" type="pres">
      <dgm:prSet presAssocID="{AFBCEBF5-AAB7-4BBF-B14C-B86560CC6821}" presName="Name0" presStyleCnt="0">
        <dgm:presLayoutVars>
          <dgm:dir/>
          <dgm:animLvl val="lvl"/>
          <dgm:resizeHandles val="exact"/>
        </dgm:presLayoutVars>
      </dgm:prSet>
      <dgm:spPr/>
    </dgm:pt>
    <dgm:pt modelId="{357D10E9-97C6-4754-B555-BA6035FC05E4}" type="pres">
      <dgm:prSet presAssocID="{DD6B78F3-1028-44A0-83F6-6D46543C5856}" presName="boxAndChildren" presStyleCnt="0"/>
      <dgm:spPr/>
    </dgm:pt>
    <dgm:pt modelId="{894E75AC-A084-4702-9EB3-32C938FBA620}" type="pres">
      <dgm:prSet presAssocID="{DD6B78F3-1028-44A0-83F6-6D46543C5856}" presName="parentTextBox" presStyleLbl="node1" presStyleIdx="0" presStyleCnt="2"/>
      <dgm:spPr>
        <a:prstGeom prst="upArrowCallout">
          <a:avLst/>
        </a:prstGeom>
      </dgm:spPr>
    </dgm:pt>
    <dgm:pt modelId="{32D97450-5079-4573-A3D7-53C588B3C39B}" type="pres">
      <dgm:prSet presAssocID="{DD6B78F3-1028-44A0-83F6-6D46543C5856}" presName="entireBox" presStyleLbl="node1" presStyleIdx="0" presStyleCnt="2" custLinFactNeighborY="-8112"/>
      <dgm:spPr/>
    </dgm:pt>
    <dgm:pt modelId="{D3548E52-2E79-4FCD-BDAE-90F64E79623D}" type="pres">
      <dgm:prSet presAssocID="{DD6B78F3-1028-44A0-83F6-6D46543C5856}" presName="descendantBox" presStyleCnt="0"/>
      <dgm:spPr/>
    </dgm:pt>
    <dgm:pt modelId="{211F025C-5248-4234-AE6B-E7EC18253943}" type="pres">
      <dgm:prSet presAssocID="{FF10AD8A-DB25-4D49-BB79-F54870189F26}" presName="childTextBox" presStyleLbl="fgAccFollowNode1" presStyleIdx="0" presStyleCnt="4" custScaleY="74335" custLinFactNeighborX="312" custLinFactNeighborY="0">
        <dgm:presLayoutVars>
          <dgm:bulletEnabled val="1"/>
        </dgm:presLayoutVars>
      </dgm:prSet>
      <dgm:spPr>
        <a:prstGeom prst="rect">
          <a:avLst/>
        </a:prstGeom>
      </dgm:spPr>
    </dgm:pt>
    <dgm:pt modelId="{48D2C2AA-1C03-49DF-8D33-8741849EE9C3}" type="pres">
      <dgm:prSet presAssocID="{B3E96835-FCA0-4C53-91A4-BE075FF4220D}" presName="childTextBox" presStyleLbl="fgAccFollowNode1" presStyleIdx="1" presStyleCnt="4" custScaleY="74335" custLinFactNeighborY="0">
        <dgm:presLayoutVars>
          <dgm:bulletEnabled val="1"/>
        </dgm:presLayoutVars>
      </dgm:prSet>
      <dgm:spPr>
        <a:prstGeom prst="rect">
          <a:avLst/>
        </a:prstGeom>
      </dgm:spPr>
    </dgm:pt>
    <dgm:pt modelId="{71406465-8CEA-4238-BCDB-F9A122405E43}" type="pres">
      <dgm:prSet presAssocID="{A3573D52-11D9-4A21-B7F8-87E675737E0D}" presName="sp" presStyleCnt="0"/>
      <dgm:spPr/>
    </dgm:pt>
    <dgm:pt modelId="{8BD2CB68-D021-4BEF-8F2B-6BA54C638C20}" type="pres">
      <dgm:prSet presAssocID="{2F7316CB-8934-40A7-9533-A61653896637}" presName="arrowAndChildren" presStyleCnt="0"/>
      <dgm:spPr/>
    </dgm:pt>
    <dgm:pt modelId="{22E5A89C-7480-4C2F-AF61-A27A1CEF8EE9}" type="pres">
      <dgm:prSet presAssocID="{2F7316CB-8934-40A7-9533-A61653896637}" presName="parentTextArrow" presStyleLbl="node1" presStyleIdx="0" presStyleCnt="2"/>
      <dgm:spPr/>
    </dgm:pt>
    <dgm:pt modelId="{967CCB37-CE6D-4A70-9ECB-B4A57B4B2455}" type="pres">
      <dgm:prSet presAssocID="{2F7316CB-8934-40A7-9533-A61653896637}" presName="arrow" presStyleLbl="node1" presStyleIdx="1" presStyleCnt="2" custLinFactNeighborX="-195" custLinFactNeighborY="-1879"/>
      <dgm:spPr/>
    </dgm:pt>
    <dgm:pt modelId="{FBD803CE-9B76-47C5-9184-991D49E5B38E}" type="pres">
      <dgm:prSet presAssocID="{2F7316CB-8934-40A7-9533-A61653896637}" presName="descendantArrow" presStyleCnt="0"/>
      <dgm:spPr/>
    </dgm:pt>
    <dgm:pt modelId="{A5C66DC0-ABE7-4498-A8A2-A6049275F024}" type="pres">
      <dgm:prSet presAssocID="{11BB970E-0E0E-41D8-B497-DA769CB7F4FD}" presName="childTextArrow" presStyleLbl="fgAccFollowNode1" presStyleIdx="2" presStyleCnt="4" custScaleY="80174" custLinFactNeighborY="10186">
        <dgm:presLayoutVars>
          <dgm:bulletEnabled val="1"/>
        </dgm:presLayoutVars>
      </dgm:prSet>
      <dgm:spPr/>
    </dgm:pt>
    <dgm:pt modelId="{752C0224-C5FD-412F-85A1-6665AE9F2501}" type="pres">
      <dgm:prSet presAssocID="{FA569117-41F5-49BC-93F7-0182D7CACDBB}" presName="childTextArrow" presStyleLbl="fgAccFollowNode1" presStyleIdx="3" presStyleCnt="4" custScaleY="80174" custLinFactNeighborY="10186">
        <dgm:presLayoutVars>
          <dgm:bulletEnabled val="1"/>
        </dgm:presLayoutVars>
      </dgm:prSet>
      <dgm:spPr/>
    </dgm:pt>
  </dgm:ptLst>
  <dgm:cxnLst>
    <dgm:cxn modelId="{391F9306-A1E3-42A6-BC84-A1B49E9E459E}" srcId="{DD6B78F3-1028-44A0-83F6-6D46543C5856}" destId="{B3E96835-FCA0-4C53-91A4-BE075FF4220D}" srcOrd="1" destOrd="0" parTransId="{85D86BF5-821C-4C08-A1A9-DA7CC5DC0541}" sibTransId="{2C7063F2-9241-47D2-8CF0-29A714CA88DB}"/>
    <dgm:cxn modelId="{0E358B32-3BB5-42B3-8027-A08FD88210B4}" srcId="{2F7316CB-8934-40A7-9533-A61653896637}" destId="{FA569117-41F5-49BC-93F7-0182D7CACDBB}" srcOrd="1" destOrd="0" parTransId="{A698C340-E1EB-4D8D-BCB3-BCF72433C63F}" sibTransId="{C3DD9F72-4C37-43A4-B6F3-6E2A628EAD6C}"/>
    <dgm:cxn modelId="{1E34B046-9B7A-45B4-8742-3C570223E910}" type="presOf" srcId="{FA569117-41F5-49BC-93F7-0182D7CACDBB}" destId="{752C0224-C5FD-412F-85A1-6665AE9F2501}" srcOrd="0" destOrd="0" presId="urn:microsoft.com/office/officeart/2005/8/layout/process4"/>
    <dgm:cxn modelId="{06707469-50A3-4FB1-914F-667741D5E8E3}" srcId="{DD6B78F3-1028-44A0-83F6-6D46543C5856}" destId="{FF10AD8A-DB25-4D49-BB79-F54870189F26}" srcOrd="0" destOrd="0" parTransId="{57AA12C7-C049-4341-A897-F2D9C235087D}" sibTransId="{270929F3-80F7-4B99-8786-A8C14550F6A9}"/>
    <dgm:cxn modelId="{1EA2B34D-BD6A-40D0-8052-B2B0440A7BBF}" type="presOf" srcId="{2F7316CB-8934-40A7-9533-A61653896637}" destId="{22E5A89C-7480-4C2F-AF61-A27A1CEF8EE9}" srcOrd="0" destOrd="0" presId="urn:microsoft.com/office/officeart/2005/8/layout/process4"/>
    <dgm:cxn modelId="{DB4F1C74-4AF6-48A8-94A7-F0435DA59DBD}" type="presOf" srcId="{B3E96835-FCA0-4C53-91A4-BE075FF4220D}" destId="{48D2C2AA-1C03-49DF-8D33-8741849EE9C3}" srcOrd="0" destOrd="0" presId="urn:microsoft.com/office/officeart/2005/8/layout/process4"/>
    <dgm:cxn modelId="{DB6FA176-6C81-4A50-9126-1F99F95101CF}" srcId="{2F7316CB-8934-40A7-9533-A61653896637}" destId="{11BB970E-0E0E-41D8-B497-DA769CB7F4FD}" srcOrd="0" destOrd="0" parTransId="{1EE908C7-9314-442E-96E4-9366F192903E}" sibTransId="{5D578875-C559-4069-BD2C-1E17195E9263}"/>
    <dgm:cxn modelId="{B3A2B499-0937-45F6-985E-6DBCEAA78ABC}" type="presOf" srcId="{DD6B78F3-1028-44A0-83F6-6D46543C5856}" destId="{894E75AC-A084-4702-9EB3-32C938FBA620}" srcOrd="0" destOrd="0" presId="urn:microsoft.com/office/officeart/2005/8/layout/process4"/>
    <dgm:cxn modelId="{01D98FB9-6342-4C4F-A907-FC1323855B4D}" type="presOf" srcId="{DD6B78F3-1028-44A0-83F6-6D46543C5856}" destId="{32D97450-5079-4573-A3D7-53C588B3C39B}" srcOrd="1" destOrd="0" presId="urn:microsoft.com/office/officeart/2005/8/layout/process4"/>
    <dgm:cxn modelId="{2119B4BB-0274-4A43-895B-6CCE8123AA1D}" type="presOf" srcId="{2F7316CB-8934-40A7-9533-A61653896637}" destId="{967CCB37-CE6D-4A70-9ECB-B4A57B4B2455}" srcOrd="1" destOrd="0" presId="urn:microsoft.com/office/officeart/2005/8/layout/process4"/>
    <dgm:cxn modelId="{F45173D0-1ECB-431E-9B87-48AEAD21EEF4}" type="presOf" srcId="{FF10AD8A-DB25-4D49-BB79-F54870189F26}" destId="{211F025C-5248-4234-AE6B-E7EC18253943}" srcOrd="0" destOrd="0" presId="urn:microsoft.com/office/officeart/2005/8/layout/process4"/>
    <dgm:cxn modelId="{3DB66CD4-D3BE-471C-813C-3BBF966E996C}" srcId="{AFBCEBF5-AAB7-4BBF-B14C-B86560CC6821}" destId="{2F7316CB-8934-40A7-9533-A61653896637}" srcOrd="0" destOrd="0" parTransId="{B5E03E6D-DFEC-4F4E-BC93-81566154CD0E}" sibTransId="{A3573D52-11D9-4A21-B7F8-87E675737E0D}"/>
    <dgm:cxn modelId="{E294DCE4-6EF1-4687-AC46-7BFF9EC052E0}" srcId="{AFBCEBF5-AAB7-4BBF-B14C-B86560CC6821}" destId="{DD6B78F3-1028-44A0-83F6-6D46543C5856}" srcOrd="1" destOrd="0" parTransId="{E9173D09-94D1-4B22-A1F1-426EE45CADF3}" sibTransId="{586D0E3F-DBA9-4F59-8A25-BD281172C98C}"/>
    <dgm:cxn modelId="{EA73D2E5-E00E-4726-BBF1-4FEF1ABDB36F}" type="presOf" srcId="{11BB970E-0E0E-41D8-B497-DA769CB7F4FD}" destId="{A5C66DC0-ABE7-4498-A8A2-A6049275F024}" srcOrd="0" destOrd="0" presId="urn:microsoft.com/office/officeart/2005/8/layout/process4"/>
    <dgm:cxn modelId="{804DF2EE-B9F5-4A0A-8130-D0E60D4306C1}" type="presOf" srcId="{AFBCEBF5-AAB7-4BBF-B14C-B86560CC6821}" destId="{E8B031BB-C6A9-44FD-9533-DFC4BCD8B759}" srcOrd="0" destOrd="0" presId="urn:microsoft.com/office/officeart/2005/8/layout/process4"/>
    <dgm:cxn modelId="{2B4EF440-1B2E-42FE-925F-7F63DDFDEDA9}" type="presParOf" srcId="{E8B031BB-C6A9-44FD-9533-DFC4BCD8B759}" destId="{357D10E9-97C6-4754-B555-BA6035FC05E4}" srcOrd="0" destOrd="0" presId="urn:microsoft.com/office/officeart/2005/8/layout/process4"/>
    <dgm:cxn modelId="{D8544DC0-5F31-4D11-877F-777E88AA5E38}" type="presParOf" srcId="{357D10E9-97C6-4754-B555-BA6035FC05E4}" destId="{894E75AC-A084-4702-9EB3-32C938FBA620}" srcOrd="0" destOrd="0" presId="urn:microsoft.com/office/officeart/2005/8/layout/process4"/>
    <dgm:cxn modelId="{A5A90C32-F783-430E-8282-855DFD11CB48}" type="presParOf" srcId="{357D10E9-97C6-4754-B555-BA6035FC05E4}" destId="{32D97450-5079-4573-A3D7-53C588B3C39B}" srcOrd="1" destOrd="0" presId="urn:microsoft.com/office/officeart/2005/8/layout/process4"/>
    <dgm:cxn modelId="{B5F203C3-2DAC-4527-868C-A5F04ABEA3B2}" type="presParOf" srcId="{357D10E9-97C6-4754-B555-BA6035FC05E4}" destId="{D3548E52-2E79-4FCD-BDAE-90F64E79623D}" srcOrd="2" destOrd="0" presId="urn:microsoft.com/office/officeart/2005/8/layout/process4"/>
    <dgm:cxn modelId="{CF5A523A-2521-4694-96D5-D32B17B8D70A}" type="presParOf" srcId="{D3548E52-2E79-4FCD-BDAE-90F64E79623D}" destId="{211F025C-5248-4234-AE6B-E7EC18253943}" srcOrd="0" destOrd="0" presId="urn:microsoft.com/office/officeart/2005/8/layout/process4"/>
    <dgm:cxn modelId="{DED6704B-9EAA-41F3-AD9C-12F258A4ADFC}" type="presParOf" srcId="{D3548E52-2E79-4FCD-BDAE-90F64E79623D}" destId="{48D2C2AA-1C03-49DF-8D33-8741849EE9C3}" srcOrd="1" destOrd="0" presId="urn:microsoft.com/office/officeart/2005/8/layout/process4"/>
    <dgm:cxn modelId="{78E28620-EDB0-4B98-B6AF-F138E31C90CD}" type="presParOf" srcId="{E8B031BB-C6A9-44FD-9533-DFC4BCD8B759}" destId="{71406465-8CEA-4238-BCDB-F9A122405E43}" srcOrd="1" destOrd="0" presId="urn:microsoft.com/office/officeart/2005/8/layout/process4"/>
    <dgm:cxn modelId="{6D354C7B-CFCD-4D01-A02E-D988FD239115}" type="presParOf" srcId="{E8B031BB-C6A9-44FD-9533-DFC4BCD8B759}" destId="{8BD2CB68-D021-4BEF-8F2B-6BA54C638C20}" srcOrd="2" destOrd="0" presId="urn:microsoft.com/office/officeart/2005/8/layout/process4"/>
    <dgm:cxn modelId="{6039139F-E930-459A-9802-E7552057B647}" type="presParOf" srcId="{8BD2CB68-D021-4BEF-8F2B-6BA54C638C20}" destId="{22E5A89C-7480-4C2F-AF61-A27A1CEF8EE9}" srcOrd="0" destOrd="0" presId="urn:microsoft.com/office/officeart/2005/8/layout/process4"/>
    <dgm:cxn modelId="{D1407338-BDF5-4ED3-9899-97EBA4F53CD5}" type="presParOf" srcId="{8BD2CB68-D021-4BEF-8F2B-6BA54C638C20}" destId="{967CCB37-CE6D-4A70-9ECB-B4A57B4B2455}" srcOrd="1" destOrd="0" presId="urn:microsoft.com/office/officeart/2005/8/layout/process4"/>
    <dgm:cxn modelId="{A07A3C49-E3F6-412D-8517-6A0A2E8FBFAF}" type="presParOf" srcId="{8BD2CB68-D021-4BEF-8F2B-6BA54C638C20}" destId="{FBD803CE-9B76-47C5-9184-991D49E5B38E}" srcOrd="2" destOrd="0" presId="urn:microsoft.com/office/officeart/2005/8/layout/process4"/>
    <dgm:cxn modelId="{DA2DF3CE-1FE3-4A60-A01A-A206FCFEC8FA}" type="presParOf" srcId="{FBD803CE-9B76-47C5-9184-991D49E5B38E}" destId="{A5C66DC0-ABE7-4498-A8A2-A6049275F024}" srcOrd="0" destOrd="0" presId="urn:microsoft.com/office/officeart/2005/8/layout/process4"/>
    <dgm:cxn modelId="{DFE87100-1862-43D8-8D45-6C93A3563372}" type="presParOf" srcId="{FBD803CE-9B76-47C5-9184-991D49E5B38E}" destId="{752C0224-C5FD-412F-85A1-6665AE9F2501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BCEBF5-AAB7-4BBF-B14C-B86560CC6821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7316CB-8934-40A7-9533-A61653896637}">
      <dgm:prSet phldrT="[Text]" custT="1"/>
      <dgm:spPr>
        <a:xfrm>
          <a:off x="1356785" y="2488"/>
          <a:ext cx="5795429" cy="1448857"/>
        </a:xfrm>
        <a:prstGeom prst="roundRect">
          <a:avLst>
            <a:gd name="adj" fmla="val 10000"/>
          </a:avLst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200" b="1" dirty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1. Maximizing Performance Data Development Model</a:t>
          </a:r>
        </a:p>
      </dgm:t>
    </dgm:pt>
    <dgm:pt modelId="{B5E03E6D-DFEC-4F4E-BC93-81566154CD0E}" type="parTrans" cxnId="{3DB66CD4-D3BE-471C-813C-3BBF966E996C}">
      <dgm:prSet/>
      <dgm:spPr/>
      <dgm:t>
        <a:bodyPr/>
        <a:lstStyle/>
        <a:p>
          <a:endParaRPr lang="en-US"/>
        </a:p>
      </dgm:t>
    </dgm:pt>
    <dgm:pt modelId="{A3573D52-11D9-4A21-B7F8-87E675737E0D}" type="sibTrans" cxnId="{3DB66CD4-D3BE-471C-813C-3BBF966E996C}">
      <dgm:prSet/>
      <dgm:spPr/>
      <dgm:t>
        <a:bodyPr/>
        <a:lstStyle/>
        <a:p>
          <a:endParaRPr lang="en-US"/>
        </a:p>
      </dgm:t>
    </dgm:pt>
    <dgm:pt modelId="{FA569117-41F5-49BC-93F7-0182D7CACDBB}">
      <dgm:prSet phldrT="[Text]" custT="1"/>
      <dgm:spPr>
        <a:xfrm>
          <a:off x="1356785" y="3914403"/>
          <a:ext cx="5795429" cy="1448857"/>
        </a:xfrm>
        <a:prstGeom prst="roundRect">
          <a:avLst>
            <a:gd name="adj" fmla="val 10000"/>
          </a:avLst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Helvetica"/>
              <a:ea typeface="+mn-ea"/>
              <a:cs typeface="+mn-cs"/>
            </a:rPr>
            <a:t>Tools &amp; Resources</a:t>
          </a:r>
        </a:p>
      </dgm:t>
    </dgm:pt>
    <dgm:pt modelId="{A698C340-E1EB-4D8D-BCB3-BCF72433C63F}" type="parTrans" cxnId="{0E358B32-3BB5-42B3-8027-A08FD88210B4}">
      <dgm:prSet/>
      <dgm:spPr/>
      <dgm:t>
        <a:bodyPr/>
        <a:lstStyle/>
        <a:p>
          <a:endParaRPr lang="en-US"/>
        </a:p>
      </dgm:t>
    </dgm:pt>
    <dgm:pt modelId="{C3DD9F72-4C37-43A4-B6F3-6E2A628EAD6C}" type="sibTrans" cxnId="{0E358B32-3BB5-42B3-8027-A08FD88210B4}">
      <dgm:prSet/>
      <dgm:spPr/>
      <dgm:t>
        <a:bodyPr/>
        <a:lstStyle/>
        <a:p>
          <a:endParaRPr lang="en-US"/>
        </a:p>
      </dgm:t>
    </dgm:pt>
    <dgm:pt modelId="{11BB970E-0E0E-41D8-B497-DA769CB7F4FD}">
      <dgm:prSet phldrT="[Text]" custT="1"/>
      <dgm:spPr>
        <a:xfrm>
          <a:off x="1356785" y="1958446"/>
          <a:ext cx="5795429" cy="1448857"/>
        </a:xfrm>
        <a:prstGeom prst="roundRect">
          <a:avLst>
            <a:gd name="adj" fmla="val 10000"/>
          </a:avLst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Helvetica"/>
              <a:ea typeface="+mn-ea"/>
              <a:cs typeface="+mn-cs"/>
            </a:rPr>
            <a:t>Self-Assessment Tool</a:t>
          </a:r>
        </a:p>
      </dgm:t>
    </dgm:pt>
    <dgm:pt modelId="{5D578875-C559-4069-BD2C-1E17195E9263}" type="sibTrans" cxnId="{DB6FA176-6C81-4A50-9126-1F99F95101CF}">
      <dgm:prSet/>
      <dgm:spPr>
        <a:xfrm rot="5400000">
          <a:off x="4071062" y="3343353"/>
          <a:ext cx="366874" cy="635000"/>
        </a:xfrm>
        <a:prstGeom prst="rightArrow">
          <a:avLst>
            <a:gd name="adj1" fmla="val 66700"/>
            <a:gd name="adj2" fmla="val 50000"/>
          </a:avLst>
        </a:prstGeo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1EE908C7-9314-442E-96E4-9366F192903E}" type="parTrans" cxnId="{DB6FA176-6C81-4A50-9126-1F99F95101CF}">
      <dgm:prSet/>
      <dgm:spPr>
        <a:xfrm rot="5400000">
          <a:off x="4054394" y="1387395"/>
          <a:ext cx="400210" cy="635000"/>
        </a:xfrm>
        <a:prstGeom prst="rightArrow">
          <a:avLst>
            <a:gd name="adj1" fmla="val 66700"/>
            <a:gd name="adj2" fmla="val 50000"/>
          </a:avLst>
        </a:prstGeo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6EC2EC31-753D-4AA0-ABED-DD6945ED9741}">
      <dgm:prSet phldrT="[Text]" custT="1"/>
      <dgm:spPr>
        <a:xfrm>
          <a:off x="1356785" y="3914403"/>
          <a:ext cx="5795429" cy="1448857"/>
        </a:xfr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Helvetica"/>
              <a:ea typeface="+mn-ea"/>
              <a:cs typeface="+mn-cs"/>
            </a:rPr>
            <a:t>Facilitation Guide</a:t>
          </a:r>
        </a:p>
      </dgm:t>
    </dgm:pt>
    <dgm:pt modelId="{8053BDD8-35B7-4305-A193-FC53E7010D94}" type="parTrans" cxnId="{91F4FC11-DCCE-4D2D-866F-871A27829EBE}">
      <dgm:prSet/>
      <dgm:spPr/>
      <dgm:t>
        <a:bodyPr/>
        <a:lstStyle/>
        <a:p>
          <a:endParaRPr lang="en-US"/>
        </a:p>
      </dgm:t>
    </dgm:pt>
    <dgm:pt modelId="{B08677E8-5EDE-4E34-81BE-9468C3BAE1F9}" type="sibTrans" cxnId="{91F4FC11-DCCE-4D2D-866F-871A27829EBE}">
      <dgm:prSet/>
      <dgm:spPr/>
      <dgm:t>
        <a:bodyPr/>
        <a:lstStyle/>
        <a:p>
          <a:endParaRPr lang="en-US"/>
        </a:p>
      </dgm:t>
    </dgm:pt>
    <dgm:pt modelId="{D4671117-03CB-44BB-A30D-25FEA17F6F94}" type="pres">
      <dgm:prSet presAssocID="{AFBCEBF5-AAB7-4BBF-B14C-B86560CC6821}" presName="Name0" presStyleCnt="0">
        <dgm:presLayoutVars>
          <dgm:dir/>
          <dgm:animLvl val="lvl"/>
          <dgm:resizeHandles val="exact"/>
        </dgm:presLayoutVars>
      </dgm:prSet>
      <dgm:spPr/>
    </dgm:pt>
    <dgm:pt modelId="{4847356D-507C-4E32-8DE0-1B8AC9383F28}" type="pres">
      <dgm:prSet presAssocID="{2F7316CB-8934-40A7-9533-A61653896637}" presName="vertFlow" presStyleCnt="0"/>
      <dgm:spPr/>
    </dgm:pt>
    <dgm:pt modelId="{F5BECE31-DC4C-4987-8FDC-0E9A35BD7E4C}" type="pres">
      <dgm:prSet presAssocID="{2F7316CB-8934-40A7-9533-A61653896637}" presName="header" presStyleLbl="node1" presStyleIdx="0" presStyleCnt="1" custScaleX="111957"/>
      <dgm:spPr/>
    </dgm:pt>
    <dgm:pt modelId="{8DA3628D-BFC4-4894-9312-C09FFED9356D}" type="pres">
      <dgm:prSet presAssocID="{1EE908C7-9314-442E-96E4-9366F192903E}" presName="parTrans" presStyleLbl="sibTrans2D1" presStyleIdx="0" presStyleCnt="3" custScaleX="157843" custScaleY="250444"/>
      <dgm:spPr/>
    </dgm:pt>
    <dgm:pt modelId="{0A9C8141-0AB5-45CE-9DC6-00A3F20B893D}" type="pres">
      <dgm:prSet presAssocID="{11BB970E-0E0E-41D8-B497-DA769CB7F4FD}" presName="child" presStyleLbl="alignAccFollowNode1" presStyleIdx="0" presStyleCnt="3" custScaleX="111957">
        <dgm:presLayoutVars>
          <dgm:chMax val="0"/>
          <dgm:bulletEnabled val="1"/>
        </dgm:presLayoutVars>
      </dgm:prSet>
      <dgm:spPr/>
    </dgm:pt>
    <dgm:pt modelId="{332F543D-B5C6-4160-8371-0B5D599BBA15}" type="pres">
      <dgm:prSet presAssocID="{5D578875-C559-4069-BD2C-1E17195E9263}" presName="sibTrans" presStyleLbl="sibTrans2D1" presStyleIdx="1" presStyleCnt="3" custScaleX="144695" custScaleY="250444"/>
      <dgm:spPr/>
    </dgm:pt>
    <dgm:pt modelId="{0A7E76EC-6CBD-4FAE-BF22-440605BE3CF6}" type="pres">
      <dgm:prSet presAssocID="{FA569117-41F5-49BC-93F7-0182D7CACDBB}" presName="child" presStyleLbl="alignAccFollowNode1" presStyleIdx="1" presStyleCnt="3" custScaleX="111957">
        <dgm:presLayoutVars>
          <dgm:chMax val="0"/>
          <dgm:bulletEnabled val="1"/>
        </dgm:presLayoutVars>
      </dgm:prSet>
      <dgm:spPr/>
    </dgm:pt>
    <dgm:pt modelId="{2B2A69B9-230F-4C8F-9353-1D2D95D9BF8F}" type="pres">
      <dgm:prSet presAssocID="{C3DD9F72-4C37-43A4-B6F3-6E2A628EAD6C}" presName="sibTrans" presStyleLbl="sibTrans2D1" presStyleIdx="2" presStyleCnt="3" custScaleX="144263" custScaleY="249686"/>
      <dgm:spPr/>
    </dgm:pt>
    <dgm:pt modelId="{9F92F4AD-266F-4BE5-B3C8-37A382BE95F3}" type="pres">
      <dgm:prSet presAssocID="{6EC2EC31-753D-4AA0-ABED-DD6945ED9741}" presName="child" presStyleLbl="alignAccFollowNode1" presStyleIdx="2" presStyleCnt="3" custScaleX="111957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</dgm:ptLst>
  <dgm:cxnLst>
    <dgm:cxn modelId="{FEE56C06-A0AD-4114-8487-0AFF553E1929}" type="presOf" srcId="{2F7316CB-8934-40A7-9533-A61653896637}" destId="{F5BECE31-DC4C-4987-8FDC-0E9A35BD7E4C}" srcOrd="0" destOrd="0" presId="urn:microsoft.com/office/officeart/2005/8/layout/lProcess1"/>
    <dgm:cxn modelId="{05C1780F-A8C4-4C79-B946-9E85E5B5E933}" type="presOf" srcId="{5D578875-C559-4069-BD2C-1E17195E9263}" destId="{332F543D-B5C6-4160-8371-0B5D599BBA15}" srcOrd="0" destOrd="0" presId="urn:microsoft.com/office/officeart/2005/8/layout/lProcess1"/>
    <dgm:cxn modelId="{91F4FC11-DCCE-4D2D-866F-871A27829EBE}" srcId="{2F7316CB-8934-40A7-9533-A61653896637}" destId="{6EC2EC31-753D-4AA0-ABED-DD6945ED9741}" srcOrd="2" destOrd="0" parTransId="{8053BDD8-35B7-4305-A193-FC53E7010D94}" sibTransId="{B08677E8-5EDE-4E34-81BE-9468C3BAE1F9}"/>
    <dgm:cxn modelId="{E67BC61C-0282-4991-96EB-6B2D8268B289}" type="presOf" srcId="{AFBCEBF5-AAB7-4BBF-B14C-B86560CC6821}" destId="{D4671117-03CB-44BB-A30D-25FEA17F6F94}" srcOrd="0" destOrd="0" presId="urn:microsoft.com/office/officeart/2005/8/layout/lProcess1"/>
    <dgm:cxn modelId="{0E358B32-3BB5-42B3-8027-A08FD88210B4}" srcId="{2F7316CB-8934-40A7-9533-A61653896637}" destId="{FA569117-41F5-49BC-93F7-0182D7CACDBB}" srcOrd="1" destOrd="0" parTransId="{A698C340-E1EB-4D8D-BCB3-BCF72433C63F}" sibTransId="{C3DD9F72-4C37-43A4-B6F3-6E2A628EAD6C}"/>
    <dgm:cxn modelId="{61EC2E3C-EA26-4EEC-A8F6-6A16509AF4DF}" type="presOf" srcId="{C3DD9F72-4C37-43A4-B6F3-6E2A628EAD6C}" destId="{2B2A69B9-230F-4C8F-9353-1D2D95D9BF8F}" srcOrd="0" destOrd="0" presId="urn:microsoft.com/office/officeart/2005/8/layout/lProcess1"/>
    <dgm:cxn modelId="{3A486264-A9E8-4765-BBB5-F492E978ADA7}" type="presOf" srcId="{11BB970E-0E0E-41D8-B497-DA769CB7F4FD}" destId="{0A9C8141-0AB5-45CE-9DC6-00A3F20B893D}" srcOrd="0" destOrd="0" presId="urn:microsoft.com/office/officeart/2005/8/layout/lProcess1"/>
    <dgm:cxn modelId="{DB6FA176-6C81-4A50-9126-1F99F95101CF}" srcId="{2F7316CB-8934-40A7-9533-A61653896637}" destId="{11BB970E-0E0E-41D8-B497-DA769CB7F4FD}" srcOrd="0" destOrd="0" parTransId="{1EE908C7-9314-442E-96E4-9366F192903E}" sibTransId="{5D578875-C559-4069-BD2C-1E17195E9263}"/>
    <dgm:cxn modelId="{FBA206A8-A602-46B3-8833-1D4A671DC02D}" type="presOf" srcId="{1EE908C7-9314-442E-96E4-9366F192903E}" destId="{8DA3628D-BFC4-4894-9312-C09FFED9356D}" srcOrd="0" destOrd="0" presId="urn:microsoft.com/office/officeart/2005/8/layout/lProcess1"/>
    <dgm:cxn modelId="{3DB66CD4-D3BE-471C-813C-3BBF966E996C}" srcId="{AFBCEBF5-AAB7-4BBF-B14C-B86560CC6821}" destId="{2F7316CB-8934-40A7-9533-A61653896637}" srcOrd="0" destOrd="0" parTransId="{B5E03E6D-DFEC-4F4E-BC93-81566154CD0E}" sibTransId="{A3573D52-11D9-4A21-B7F8-87E675737E0D}"/>
    <dgm:cxn modelId="{B9020DEC-0B57-41A6-A9DE-B82B5EC60074}" type="presOf" srcId="{6EC2EC31-753D-4AA0-ABED-DD6945ED9741}" destId="{9F92F4AD-266F-4BE5-B3C8-37A382BE95F3}" srcOrd="0" destOrd="0" presId="urn:microsoft.com/office/officeart/2005/8/layout/lProcess1"/>
    <dgm:cxn modelId="{6BB49CEE-1186-48C7-98C3-54EF5906C639}" type="presOf" srcId="{FA569117-41F5-49BC-93F7-0182D7CACDBB}" destId="{0A7E76EC-6CBD-4FAE-BF22-440605BE3CF6}" srcOrd="0" destOrd="0" presId="urn:microsoft.com/office/officeart/2005/8/layout/lProcess1"/>
    <dgm:cxn modelId="{21CF962D-502A-4221-8B45-B01C1BD2588E}" type="presParOf" srcId="{D4671117-03CB-44BB-A30D-25FEA17F6F94}" destId="{4847356D-507C-4E32-8DE0-1B8AC9383F28}" srcOrd="0" destOrd="0" presId="urn:microsoft.com/office/officeart/2005/8/layout/lProcess1"/>
    <dgm:cxn modelId="{45F553B1-1167-43C7-B291-705A6402DDF9}" type="presParOf" srcId="{4847356D-507C-4E32-8DE0-1B8AC9383F28}" destId="{F5BECE31-DC4C-4987-8FDC-0E9A35BD7E4C}" srcOrd="0" destOrd="0" presId="urn:microsoft.com/office/officeart/2005/8/layout/lProcess1"/>
    <dgm:cxn modelId="{723BD7CA-978B-47F5-98EE-6052AD227AF8}" type="presParOf" srcId="{4847356D-507C-4E32-8DE0-1B8AC9383F28}" destId="{8DA3628D-BFC4-4894-9312-C09FFED9356D}" srcOrd="1" destOrd="0" presId="urn:microsoft.com/office/officeart/2005/8/layout/lProcess1"/>
    <dgm:cxn modelId="{2DC59E25-520E-4F7F-8C8D-8E9D12D45CCA}" type="presParOf" srcId="{4847356D-507C-4E32-8DE0-1B8AC9383F28}" destId="{0A9C8141-0AB5-45CE-9DC6-00A3F20B893D}" srcOrd="2" destOrd="0" presId="urn:microsoft.com/office/officeart/2005/8/layout/lProcess1"/>
    <dgm:cxn modelId="{6D56EBA1-7A95-43B6-89AA-D6C0DC6E1C99}" type="presParOf" srcId="{4847356D-507C-4E32-8DE0-1B8AC9383F28}" destId="{332F543D-B5C6-4160-8371-0B5D599BBA15}" srcOrd="3" destOrd="0" presId="urn:microsoft.com/office/officeart/2005/8/layout/lProcess1"/>
    <dgm:cxn modelId="{3290B3D4-4E39-4B73-B929-7DA34C28A8AA}" type="presParOf" srcId="{4847356D-507C-4E32-8DE0-1B8AC9383F28}" destId="{0A7E76EC-6CBD-4FAE-BF22-440605BE3CF6}" srcOrd="4" destOrd="0" presId="urn:microsoft.com/office/officeart/2005/8/layout/lProcess1"/>
    <dgm:cxn modelId="{AEA44643-7A63-4880-A064-CCFB9BD23796}" type="presParOf" srcId="{4847356D-507C-4E32-8DE0-1B8AC9383F28}" destId="{2B2A69B9-230F-4C8F-9353-1D2D95D9BF8F}" srcOrd="5" destOrd="0" presId="urn:microsoft.com/office/officeart/2005/8/layout/lProcess1"/>
    <dgm:cxn modelId="{D24B61BD-C38D-4734-99C5-EA8B34D3F5EA}" type="presParOf" srcId="{4847356D-507C-4E32-8DE0-1B8AC9383F28}" destId="{9F92F4AD-266F-4BE5-B3C8-37A382BE95F3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97450-5079-4573-A3D7-53C588B3C39B}">
      <dsp:nvSpPr>
        <dsp:cNvPr id="0" name=""/>
        <dsp:cNvSpPr/>
      </dsp:nvSpPr>
      <dsp:spPr>
        <a:xfrm>
          <a:off x="0" y="2743205"/>
          <a:ext cx="8153400" cy="1901018"/>
        </a:xfrm>
        <a:prstGeom prst="rect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200" b="1" kern="1200" dirty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Present Cohort Outcomes </a:t>
          </a:r>
        </a:p>
      </dsp:txBody>
      <dsp:txXfrm>
        <a:off x="0" y="3102734"/>
        <a:ext cx="8153400" cy="667021"/>
      </dsp:txXfrm>
    </dsp:sp>
    <dsp:sp modelId="{211F025C-5248-4234-AE6B-E7EC18253943}">
      <dsp:nvSpPr>
        <dsp:cNvPr id="0" name=""/>
        <dsp:cNvSpPr/>
      </dsp:nvSpPr>
      <dsp:spPr>
        <a:xfrm>
          <a:off x="12719" y="3998162"/>
          <a:ext cx="4076700" cy="650036"/>
        </a:xfrm>
        <a:prstGeom prst="rect">
          <a:avLst/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Helvetica"/>
              <a:ea typeface="+mn-ea"/>
              <a:cs typeface="+mn-cs"/>
            </a:rPr>
            <a:t>Maximizing Performance Data Development Model</a:t>
          </a:r>
        </a:p>
      </dsp:txBody>
      <dsp:txXfrm>
        <a:off x="12719" y="3998162"/>
        <a:ext cx="4076700" cy="650036"/>
      </dsp:txXfrm>
    </dsp:sp>
    <dsp:sp modelId="{48D2C2AA-1C03-49DF-8D33-8741849EE9C3}">
      <dsp:nvSpPr>
        <dsp:cNvPr id="0" name=""/>
        <dsp:cNvSpPr/>
      </dsp:nvSpPr>
      <dsp:spPr>
        <a:xfrm>
          <a:off x="4076700" y="3998162"/>
          <a:ext cx="4076700" cy="650036"/>
        </a:xfrm>
        <a:prstGeom prst="rect">
          <a:avLst/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Helvetica"/>
              <a:ea typeface="+mn-ea"/>
              <a:cs typeface="+mn-cs"/>
            </a:rPr>
            <a:t>State Action Plans for Maximizing Performance Data</a:t>
          </a:r>
        </a:p>
      </dsp:txBody>
      <dsp:txXfrm>
        <a:off x="4076700" y="3998162"/>
        <a:ext cx="4076700" cy="650036"/>
      </dsp:txXfrm>
    </dsp:sp>
    <dsp:sp modelId="{967CCB37-CE6D-4A70-9ECB-B4A57B4B2455}">
      <dsp:nvSpPr>
        <dsp:cNvPr id="0" name=""/>
        <dsp:cNvSpPr/>
      </dsp:nvSpPr>
      <dsp:spPr>
        <a:xfrm rot="10800000">
          <a:off x="0" y="0"/>
          <a:ext cx="8153400" cy="2923766"/>
        </a:xfrm>
        <a:prstGeom prst="upArrowCallout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200" b="1" kern="1200" dirty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Provide Overview of Maximizing WIOA and non-WIOA Performance Data Cohort</a:t>
          </a:r>
        </a:p>
      </dsp:txBody>
      <dsp:txXfrm rot="-10800000">
        <a:off x="0" y="359421"/>
        <a:ext cx="8153400" cy="666821"/>
      </dsp:txXfrm>
    </dsp:sp>
    <dsp:sp modelId="{A5C66DC0-ABE7-4498-A8A2-A6049275F024}">
      <dsp:nvSpPr>
        <dsp:cNvPr id="0" name=""/>
        <dsp:cNvSpPr/>
      </dsp:nvSpPr>
      <dsp:spPr>
        <a:xfrm>
          <a:off x="0" y="1204113"/>
          <a:ext cx="4076700" cy="700886"/>
        </a:xfrm>
        <a:prstGeom prst="rect">
          <a:avLst/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Helvetica"/>
              <a:ea typeface="+mn-ea"/>
              <a:cs typeface="+mn-cs"/>
            </a:rPr>
            <a:t>Cohort Purpose/Goals</a:t>
          </a:r>
        </a:p>
      </dsp:txBody>
      <dsp:txXfrm>
        <a:off x="0" y="1204113"/>
        <a:ext cx="4076700" cy="700886"/>
      </dsp:txXfrm>
    </dsp:sp>
    <dsp:sp modelId="{752C0224-C5FD-412F-85A1-6665AE9F2501}">
      <dsp:nvSpPr>
        <dsp:cNvPr id="0" name=""/>
        <dsp:cNvSpPr/>
      </dsp:nvSpPr>
      <dsp:spPr>
        <a:xfrm>
          <a:off x="4076700" y="1204113"/>
          <a:ext cx="4076700" cy="700886"/>
        </a:xfrm>
        <a:prstGeom prst="rect">
          <a:avLst/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Helvetica"/>
              <a:ea typeface="+mn-ea"/>
              <a:cs typeface="+mn-cs"/>
            </a:rPr>
            <a:t>Cohort Highlights/Activities</a:t>
          </a:r>
        </a:p>
      </dsp:txBody>
      <dsp:txXfrm>
        <a:off x="4076700" y="1204113"/>
        <a:ext cx="4076700" cy="700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ECE31-DC4C-4987-8FDC-0E9A35BD7E4C}">
      <dsp:nvSpPr>
        <dsp:cNvPr id="0" name=""/>
        <dsp:cNvSpPr/>
      </dsp:nvSpPr>
      <dsp:spPr>
        <a:xfrm>
          <a:off x="2362194" y="250"/>
          <a:ext cx="4038610" cy="901821"/>
        </a:xfrm>
        <a:prstGeom prst="roundRect">
          <a:avLst>
            <a:gd name="adj" fmla="val 10000"/>
          </a:avLst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1. Maximizing Performance Data Development Model</a:t>
          </a:r>
        </a:p>
      </dsp:txBody>
      <dsp:txXfrm>
        <a:off x="2388607" y="26663"/>
        <a:ext cx="3985784" cy="848995"/>
      </dsp:txXfrm>
    </dsp:sp>
    <dsp:sp modelId="{8DA3628D-BFC4-4894-9312-C09FFED9356D}">
      <dsp:nvSpPr>
        <dsp:cNvPr id="0" name=""/>
        <dsp:cNvSpPr/>
      </dsp:nvSpPr>
      <dsp:spPr>
        <a:xfrm rot="5400000">
          <a:off x="4256947" y="862266"/>
          <a:ext cx="249105" cy="395247"/>
        </a:xfrm>
        <a:prstGeom prst="rightArrow">
          <a:avLst>
            <a:gd name="adj1" fmla="val 66700"/>
            <a:gd name="adj2" fmla="val 50000"/>
          </a:avLst>
        </a:prstGeo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9C8141-0AB5-45CE-9DC6-00A3F20B893D}">
      <dsp:nvSpPr>
        <dsp:cNvPr id="0" name=""/>
        <dsp:cNvSpPr/>
      </dsp:nvSpPr>
      <dsp:spPr>
        <a:xfrm>
          <a:off x="2362194" y="1217709"/>
          <a:ext cx="4038610" cy="901821"/>
        </a:xfrm>
        <a:prstGeom prst="roundRect">
          <a:avLst>
            <a:gd name="adj" fmla="val 10000"/>
          </a:avLst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Helvetica"/>
              <a:ea typeface="+mn-ea"/>
              <a:cs typeface="+mn-cs"/>
            </a:rPr>
            <a:t>Self-Assessment Tool</a:t>
          </a:r>
        </a:p>
      </dsp:txBody>
      <dsp:txXfrm>
        <a:off x="2388607" y="1244122"/>
        <a:ext cx="3985784" cy="848995"/>
      </dsp:txXfrm>
    </dsp:sp>
    <dsp:sp modelId="{332F543D-B5C6-4160-8371-0B5D599BBA15}">
      <dsp:nvSpPr>
        <dsp:cNvPr id="0" name=""/>
        <dsp:cNvSpPr/>
      </dsp:nvSpPr>
      <dsp:spPr>
        <a:xfrm rot="5400000">
          <a:off x="4267322" y="2079726"/>
          <a:ext cx="228355" cy="395247"/>
        </a:xfrm>
        <a:prstGeom prst="rightArrow">
          <a:avLst>
            <a:gd name="adj1" fmla="val 66700"/>
            <a:gd name="adj2" fmla="val 50000"/>
          </a:avLst>
        </a:prstGeo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7E76EC-6CBD-4FAE-BF22-440605BE3CF6}">
      <dsp:nvSpPr>
        <dsp:cNvPr id="0" name=""/>
        <dsp:cNvSpPr/>
      </dsp:nvSpPr>
      <dsp:spPr>
        <a:xfrm>
          <a:off x="2362194" y="2435168"/>
          <a:ext cx="4038610" cy="901821"/>
        </a:xfrm>
        <a:prstGeom prst="roundRect">
          <a:avLst>
            <a:gd name="adj" fmla="val 10000"/>
          </a:avLst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Helvetica"/>
              <a:ea typeface="+mn-ea"/>
              <a:cs typeface="+mn-cs"/>
            </a:rPr>
            <a:t>Tools &amp; Resources</a:t>
          </a:r>
        </a:p>
      </dsp:txBody>
      <dsp:txXfrm>
        <a:off x="2388607" y="2461581"/>
        <a:ext cx="3985784" cy="848995"/>
      </dsp:txXfrm>
    </dsp:sp>
    <dsp:sp modelId="{2B2A69B9-230F-4C8F-9353-1D2D95D9BF8F}">
      <dsp:nvSpPr>
        <dsp:cNvPr id="0" name=""/>
        <dsp:cNvSpPr/>
      </dsp:nvSpPr>
      <dsp:spPr>
        <a:xfrm rot="5400000">
          <a:off x="4267662" y="3297783"/>
          <a:ext cx="227674" cy="394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92F4AD-266F-4BE5-B3C8-37A382BE95F3}">
      <dsp:nvSpPr>
        <dsp:cNvPr id="0" name=""/>
        <dsp:cNvSpPr/>
      </dsp:nvSpPr>
      <dsp:spPr>
        <a:xfrm>
          <a:off x="2362194" y="3652628"/>
          <a:ext cx="4038610" cy="901821"/>
        </a:xfrm>
        <a:prstGeom prst="roundRect">
          <a:avLst>
            <a:gd name="adj" fmla="val 10000"/>
          </a:avLst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Helvetica"/>
              <a:ea typeface="+mn-ea"/>
              <a:cs typeface="+mn-cs"/>
            </a:rPr>
            <a:t>Facilitation Guide</a:t>
          </a:r>
        </a:p>
      </dsp:txBody>
      <dsp:txXfrm>
        <a:off x="2388607" y="3679041"/>
        <a:ext cx="3985784" cy="848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0FBBD-19B8-4F14-815D-2F5DA3F5DEC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4BB80-9B9C-4921-857A-03CE707AA4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004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14BB80-9B9C-4921-857A-03CE707AA4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211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4BB80-9B9C-4921-857A-03CE707AA44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107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4BB80-9B9C-4921-857A-03CE707AA44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779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9DD08F3-0D38-4044-9325-0CD06A9A7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1"/>
            <a:ext cx="8009264" cy="1803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34736" y="1257842"/>
            <a:ext cx="7323463" cy="1685107"/>
          </a:xfrm>
        </p:spPr>
        <p:txBody>
          <a:bodyPr anchor="b">
            <a:normAutofit/>
          </a:bodyPr>
          <a:lstStyle>
            <a:lvl1pPr algn="l">
              <a:defRPr sz="3200"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Cohort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34736" y="3038478"/>
            <a:ext cx="7323463" cy="1447938"/>
          </a:xfrm>
        </p:spPr>
        <p:txBody>
          <a:bodyPr anchor="t">
            <a:normAutofit/>
          </a:bodyPr>
          <a:lstStyle>
            <a:lvl1pPr marL="0" indent="0" algn="l">
              <a:buNone/>
              <a:defRPr sz="36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Session Name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058" y="6425295"/>
            <a:ext cx="531817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F0CFA0-A262-49B0-94DD-8D837E9AB6D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728274" y="4624131"/>
            <a:ext cx="3163824" cy="20391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Insert Cohort Logo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EA8CF3F-2409-455A-88E7-5EFA96487D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5063" y="4624388"/>
            <a:ext cx="4418012" cy="168510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1800"/>
              </a:spcAft>
              <a:buNone/>
              <a:defRPr sz="2000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Session Date and time</a:t>
            </a:r>
          </a:p>
        </p:txBody>
      </p:sp>
    </p:spTree>
    <p:extLst>
      <p:ext uri="{BB962C8B-B14F-4D97-AF65-F5344CB8AC3E}">
        <p14:creationId xmlns:p14="http://schemas.microsoft.com/office/powerpoint/2010/main" val="295656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Insert Title of Question Slide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E711A4-D827-41FB-9FEE-8B61DC815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7902" y="1747615"/>
            <a:ext cx="2868196" cy="384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Resources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498599"/>
            <a:ext cx="3886200" cy="467836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/>
            </a:lvl1pPr>
            <a:lvl2pPr marL="228600" indent="0">
              <a:lnSpc>
                <a:spcPct val="90000"/>
              </a:lnSpc>
              <a:spcBef>
                <a:spcPts val="0"/>
              </a:spcBef>
              <a:buNone/>
              <a:defRPr sz="18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457200" indent="-228600">
              <a:lnSpc>
                <a:spcPct val="9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sz="1800" u="sng">
                <a:solidFill>
                  <a:schemeClr val="accent5"/>
                </a:solidFill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Insert Name of Resource</a:t>
            </a:r>
          </a:p>
          <a:p>
            <a:pPr lvl="1"/>
            <a:r>
              <a:rPr lang="en-US" dirty="0"/>
              <a:t>Include details about resource here</a:t>
            </a:r>
          </a:p>
          <a:p>
            <a:pPr lvl="2"/>
            <a:r>
              <a:rPr lang="en-US" dirty="0"/>
              <a:t>Web Address here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498599"/>
            <a:ext cx="3886200" cy="467836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/>
            </a:lvl1pPr>
            <a:lvl2pPr marL="228600" indent="0">
              <a:lnSpc>
                <a:spcPct val="90000"/>
              </a:lnSpc>
              <a:spcBef>
                <a:spcPts val="0"/>
              </a:spcBef>
              <a:buNone/>
              <a:defRPr sz="18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457200" indent="-228600">
              <a:lnSpc>
                <a:spcPct val="9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ð"/>
              <a:defRPr sz="1800" u="sng">
                <a:solidFill>
                  <a:schemeClr val="accent5"/>
                </a:solidFill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Insert Name of Resource</a:t>
            </a:r>
          </a:p>
          <a:p>
            <a:pPr lvl="1"/>
            <a:r>
              <a:rPr lang="en-US" dirty="0"/>
              <a:t>Include details about resource here</a:t>
            </a:r>
          </a:p>
          <a:p>
            <a:pPr lvl="2"/>
            <a:r>
              <a:rPr lang="en-US" dirty="0"/>
              <a:t>Web Address here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107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11299"/>
            <a:ext cx="3886200" cy="466566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11299"/>
            <a:ext cx="3886200" cy="466566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25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591" y="429657"/>
            <a:ext cx="6898757" cy="9584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98599"/>
            <a:ext cx="3868340" cy="666931"/>
          </a:xfr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242457"/>
            <a:ext cx="3868340" cy="3947206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98599"/>
            <a:ext cx="3887391" cy="666931"/>
          </a:xfr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242457"/>
            <a:ext cx="3887391" cy="3947206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224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709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531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593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875169"/>
            <a:ext cx="7886700" cy="2144938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545570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CA245F-97B6-442E-9EA0-E746B2EF3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4572000" cy="1027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0820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06320" y="2569029"/>
            <a:ext cx="5109030" cy="2381476"/>
          </a:xfrm>
        </p:spPr>
        <p:txBody>
          <a:bodyPr anchor="t">
            <a:no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</a:defRPr>
            </a:lvl1pPr>
            <a:lvl2pPr marL="457200" indent="0">
              <a:spcBef>
                <a:spcPts val="1000"/>
              </a:spcBef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spcBef>
                <a:spcPts val="1200"/>
              </a:spcBef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77240" indent="-320040">
              <a:buClr>
                <a:schemeClr val="accent6"/>
              </a:buClr>
              <a:buFont typeface="Wingdings" panose="05000000000000000000" pitchFamily="2" charset="2"/>
              <a:buChar char=""/>
              <a:defRPr>
                <a:solidFill>
                  <a:schemeClr val="accent1"/>
                </a:solidFill>
              </a:defRPr>
            </a:lvl4pPr>
            <a:lvl5pPr marL="777240" indent="-292608">
              <a:spcBef>
                <a:spcPts val="0"/>
              </a:spcBef>
              <a:buClr>
                <a:schemeClr val="tx1">
                  <a:lumMod val="90000"/>
                  <a:lumOff val="10000"/>
                </a:schemeClr>
              </a:buClr>
              <a:buFont typeface="Wingdings" panose="05000000000000000000" pitchFamily="2" charset="2"/>
              <a:buChar char="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286461A-3B45-43A7-9FE8-51E93F275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21894" y="2679476"/>
            <a:ext cx="1800225" cy="1800225"/>
          </a:xfrm>
          <a:solidFill>
            <a:schemeClr val="bg2"/>
          </a:solidFill>
          <a:ln w="25400">
            <a:solidFill>
              <a:schemeClr val="accent1"/>
            </a:solidFill>
            <a:miter lim="800000"/>
          </a:ln>
        </p:spPr>
        <p:txBody>
          <a:bodyPr anchor="ctr">
            <a:norm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en-US" dirty="0"/>
              <a:t>Click to add Photo here</a:t>
            </a:r>
          </a:p>
        </p:txBody>
      </p:sp>
    </p:spTree>
    <p:extLst>
      <p:ext uri="{BB962C8B-B14F-4D97-AF65-F5344CB8AC3E}">
        <p14:creationId xmlns:p14="http://schemas.microsoft.com/office/powerpoint/2010/main" val="192498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38959" y="1672391"/>
            <a:ext cx="5276391" cy="2037280"/>
          </a:xfrm>
        </p:spPr>
        <p:txBody>
          <a:bodyPr anchor="t">
            <a:no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</a:defRPr>
            </a:lvl1pPr>
            <a:lvl2pPr marL="457200" indent="0">
              <a:spcBef>
                <a:spcPts val="1000"/>
              </a:spcBef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spcBef>
                <a:spcPts val="1200"/>
              </a:spcBef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77240" indent="-320040">
              <a:buClr>
                <a:schemeClr val="accent6"/>
              </a:buClr>
              <a:buFont typeface="Wingdings" panose="05000000000000000000" pitchFamily="2" charset="2"/>
              <a:buChar char=""/>
              <a:defRPr>
                <a:solidFill>
                  <a:schemeClr val="accent1"/>
                </a:solidFill>
              </a:defRPr>
            </a:lvl4pPr>
            <a:lvl5pPr marL="777240" indent="-292608">
              <a:spcBef>
                <a:spcPts val="0"/>
              </a:spcBef>
              <a:buClr>
                <a:schemeClr val="tx1">
                  <a:lumMod val="90000"/>
                  <a:lumOff val="10000"/>
                </a:schemeClr>
              </a:buClr>
              <a:buFont typeface="Wingdings" panose="05000000000000000000" pitchFamily="2" charset="2"/>
              <a:buChar char="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286461A-3B45-43A7-9FE8-51E93F275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21894" y="1782838"/>
            <a:ext cx="1800225" cy="1800225"/>
          </a:xfrm>
          <a:solidFill>
            <a:schemeClr val="bg2"/>
          </a:solidFill>
          <a:ln w="25400">
            <a:solidFill>
              <a:schemeClr val="accent1"/>
            </a:solidFill>
            <a:miter lim="800000"/>
          </a:ln>
        </p:spPr>
        <p:txBody>
          <a:bodyPr anchor="ctr">
            <a:norm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en-US" dirty="0"/>
              <a:t>Click to add Photo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AC87CBE-6F5B-4FDC-9999-676B9F66794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238959" y="4165219"/>
            <a:ext cx="5276391" cy="2037280"/>
          </a:xfrm>
        </p:spPr>
        <p:txBody>
          <a:bodyPr anchor="t">
            <a:no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</a:defRPr>
            </a:lvl1pPr>
            <a:lvl2pPr marL="457200" indent="0">
              <a:spcBef>
                <a:spcPts val="1000"/>
              </a:spcBef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spcBef>
                <a:spcPts val="1200"/>
              </a:spcBef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77240" indent="-320040">
              <a:buClr>
                <a:schemeClr val="accent6"/>
              </a:buClr>
              <a:buFont typeface="Wingdings" panose="05000000000000000000" pitchFamily="2" charset="2"/>
              <a:buChar char=""/>
              <a:defRPr>
                <a:solidFill>
                  <a:schemeClr val="accent1"/>
                </a:solidFill>
              </a:defRPr>
            </a:lvl4pPr>
            <a:lvl5pPr marL="777240" indent="-292608">
              <a:spcBef>
                <a:spcPts val="0"/>
              </a:spcBef>
              <a:buClr>
                <a:schemeClr val="tx1">
                  <a:lumMod val="90000"/>
                  <a:lumOff val="10000"/>
                </a:schemeClr>
              </a:buClr>
              <a:buFont typeface="Wingdings" panose="05000000000000000000" pitchFamily="2" charset="2"/>
              <a:buChar char="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BD641F4D-5F35-4F7D-9487-696C26F0CA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021894" y="4275666"/>
            <a:ext cx="1800225" cy="1800225"/>
          </a:xfrm>
          <a:solidFill>
            <a:schemeClr val="bg2"/>
          </a:solidFill>
          <a:ln w="25400">
            <a:solidFill>
              <a:schemeClr val="accent1"/>
            </a:solidFill>
            <a:miter lim="800000"/>
          </a:ln>
        </p:spPr>
        <p:txBody>
          <a:bodyPr anchor="ctr">
            <a:norm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en-US" dirty="0"/>
              <a:t>Click to add Photo here</a:t>
            </a:r>
          </a:p>
        </p:txBody>
      </p:sp>
    </p:spTree>
    <p:extLst>
      <p:ext uri="{BB962C8B-B14F-4D97-AF65-F5344CB8AC3E}">
        <p14:creationId xmlns:p14="http://schemas.microsoft.com/office/powerpoint/2010/main" val="1098596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06320" y="1419000"/>
            <a:ext cx="5109030" cy="1614486"/>
          </a:xfrm>
        </p:spPr>
        <p:txBody>
          <a:bodyPr anchor="t">
            <a:no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lnSpc>
                <a:spcPct val="90000"/>
              </a:lnSpc>
              <a:spcBef>
                <a:spcPts val="600"/>
              </a:spcBef>
              <a:buNone/>
              <a:defRPr sz="1800" i="1">
                <a:solidFill>
                  <a:schemeClr val="accent1"/>
                </a:solidFill>
              </a:defRPr>
            </a:lvl2pPr>
            <a:lvl3pPr marL="457200" indent="0">
              <a:lnSpc>
                <a:spcPct val="90000"/>
              </a:lnSpc>
              <a:spcBef>
                <a:spcPts val="60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77240" indent="-320040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"/>
              <a:defRPr>
                <a:solidFill>
                  <a:schemeClr val="accent1"/>
                </a:solidFill>
              </a:defRPr>
            </a:lvl4pPr>
            <a:lvl5pPr marL="777240" indent="-292608">
              <a:lnSpc>
                <a:spcPct val="90000"/>
              </a:lnSpc>
              <a:spcBef>
                <a:spcPts val="0"/>
              </a:spcBef>
              <a:buClr>
                <a:schemeClr val="tx1">
                  <a:lumMod val="90000"/>
                  <a:lumOff val="10000"/>
                </a:schemeClr>
              </a:buClr>
              <a:buFont typeface="Wingdings" panose="05000000000000000000" pitchFamily="2" charset="2"/>
              <a:buChar char="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286461A-3B45-43A7-9FE8-51E93F275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426937" y="1529448"/>
            <a:ext cx="1395181" cy="1395181"/>
          </a:xfrm>
          <a:solidFill>
            <a:schemeClr val="bg2"/>
          </a:solidFill>
          <a:ln w="25400">
            <a:solidFill>
              <a:schemeClr val="accent1"/>
            </a:solidFill>
            <a:miter lim="800000"/>
          </a:ln>
        </p:spPr>
        <p:txBody>
          <a:bodyPr anchor="ctr">
            <a:norm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en-US" dirty="0"/>
              <a:t>Click to add Photo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3379908-6ECB-4772-B71A-34E3F132F84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06320" y="3059680"/>
            <a:ext cx="5109030" cy="1614486"/>
          </a:xfrm>
        </p:spPr>
        <p:txBody>
          <a:bodyPr anchor="t">
            <a:no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lnSpc>
                <a:spcPct val="90000"/>
              </a:lnSpc>
              <a:spcBef>
                <a:spcPts val="600"/>
              </a:spcBef>
              <a:buNone/>
              <a:defRPr sz="1800" i="1">
                <a:solidFill>
                  <a:schemeClr val="accent1"/>
                </a:solidFill>
              </a:defRPr>
            </a:lvl2pPr>
            <a:lvl3pPr marL="457200" indent="0">
              <a:lnSpc>
                <a:spcPct val="90000"/>
              </a:lnSpc>
              <a:spcBef>
                <a:spcPts val="60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77240" indent="-320040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"/>
              <a:defRPr>
                <a:solidFill>
                  <a:schemeClr val="accent1"/>
                </a:solidFill>
              </a:defRPr>
            </a:lvl4pPr>
            <a:lvl5pPr marL="777240" indent="-292608">
              <a:lnSpc>
                <a:spcPct val="90000"/>
              </a:lnSpc>
              <a:spcBef>
                <a:spcPts val="0"/>
              </a:spcBef>
              <a:buClr>
                <a:schemeClr val="tx1">
                  <a:lumMod val="90000"/>
                  <a:lumOff val="10000"/>
                </a:schemeClr>
              </a:buClr>
              <a:buFont typeface="Wingdings" panose="05000000000000000000" pitchFamily="2" charset="2"/>
              <a:buChar char="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E6A44FAA-6F4D-4D84-AB6F-9086CFF9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426937" y="3170128"/>
            <a:ext cx="1395181" cy="1395181"/>
          </a:xfrm>
          <a:solidFill>
            <a:schemeClr val="bg2"/>
          </a:solidFill>
          <a:ln w="25400">
            <a:solidFill>
              <a:schemeClr val="accent1"/>
            </a:solidFill>
            <a:miter lim="800000"/>
          </a:ln>
        </p:spPr>
        <p:txBody>
          <a:bodyPr anchor="ctr">
            <a:norm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en-US" dirty="0"/>
              <a:t>Click to add Photo here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FFB5D02-87CE-4A9A-A437-6D61B264F92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406320" y="4700360"/>
            <a:ext cx="5109030" cy="1614486"/>
          </a:xfrm>
        </p:spPr>
        <p:txBody>
          <a:bodyPr anchor="t">
            <a:no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lnSpc>
                <a:spcPct val="90000"/>
              </a:lnSpc>
              <a:spcBef>
                <a:spcPts val="600"/>
              </a:spcBef>
              <a:buNone/>
              <a:defRPr sz="1800" i="1">
                <a:solidFill>
                  <a:schemeClr val="accent1"/>
                </a:solidFill>
              </a:defRPr>
            </a:lvl2pPr>
            <a:lvl3pPr marL="457200" indent="0">
              <a:lnSpc>
                <a:spcPct val="90000"/>
              </a:lnSpc>
              <a:spcBef>
                <a:spcPts val="60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77240" indent="-320040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"/>
              <a:defRPr>
                <a:solidFill>
                  <a:schemeClr val="accent1"/>
                </a:solidFill>
              </a:defRPr>
            </a:lvl4pPr>
            <a:lvl5pPr marL="777240" indent="-292608">
              <a:lnSpc>
                <a:spcPct val="90000"/>
              </a:lnSpc>
              <a:spcBef>
                <a:spcPts val="0"/>
              </a:spcBef>
              <a:buClr>
                <a:schemeClr val="tx1">
                  <a:lumMod val="90000"/>
                  <a:lumOff val="10000"/>
                </a:schemeClr>
              </a:buClr>
              <a:buFont typeface="Wingdings" panose="05000000000000000000" pitchFamily="2" charset="2"/>
              <a:buChar char="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0A6DECEC-A0A9-4D13-8B70-6A8A34377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426937" y="4810808"/>
            <a:ext cx="1395181" cy="1395181"/>
          </a:xfrm>
          <a:solidFill>
            <a:schemeClr val="bg2"/>
          </a:solidFill>
          <a:ln w="25400">
            <a:solidFill>
              <a:schemeClr val="accent1"/>
            </a:solidFill>
            <a:miter lim="800000"/>
          </a:ln>
        </p:spPr>
        <p:txBody>
          <a:bodyPr anchor="ctr">
            <a:norm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en-US" dirty="0"/>
              <a:t>Click to add Photo here</a:t>
            </a:r>
          </a:p>
        </p:txBody>
      </p:sp>
    </p:spTree>
    <p:extLst>
      <p:ext uri="{BB962C8B-B14F-4D97-AF65-F5344CB8AC3E}">
        <p14:creationId xmlns:p14="http://schemas.microsoft.com/office/powerpoint/2010/main" val="1424733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Agenda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600198"/>
            <a:ext cx="7886699" cy="4572000"/>
          </a:xfrm>
        </p:spPr>
        <p:txBody>
          <a:bodyPr/>
          <a:lstStyle>
            <a:lvl1pPr marL="365760" indent="-365760">
              <a:buClr>
                <a:schemeClr val="accent5"/>
              </a:buClr>
              <a:buFont typeface="+mj-lt"/>
              <a:buAutoNum type="arabicPeriod"/>
              <a:defRPr sz="2600"/>
            </a:lvl1pPr>
            <a:lvl2pPr>
              <a:spcBef>
                <a:spcPts val="200"/>
              </a:spcBef>
              <a:defRPr sz="2200"/>
            </a:lvl2pPr>
            <a:lvl3pPr>
              <a:spcBef>
                <a:spcPts val="2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202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Objectives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2263"/>
            <a:ext cx="7886699" cy="4572000"/>
          </a:xfrm>
        </p:spPr>
        <p:txBody>
          <a:bodyPr/>
          <a:lstStyle>
            <a:lvl1pPr marL="365760" indent="-365760">
              <a:buClr>
                <a:schemeClr val="accent5"/>
              </a:buClr>
              <a:buFont typeface="Wingdings" panose="05000000000000000000" pitchFamily="2" charset="2"/>
              <a:buChar char="ü"/>
              <a:defRPr sz="2600"/>
            </a:lvl1pPr>
            <a:lvl2pPr>
              <a:spcBef>
                <a:spcPts val="200"/>
              </a:spcBef>
              <a:defRPr sz="2200"/>
            </a:lvl2pPr>
            <a:lvl3pPr>
              <a:spcBef>
                <a:spcPts val="2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25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9993C8C-9054-42EA-B226-43BA49A85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4572000" cy="10278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2B92C5A-D7F3-4EE5-B29D-98E1FB649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16996"/>
            <a:ext cx="9144000" cy="1175657"/>
          </a:xfrm>
          <a:prstGeom prst="rect">
            <a:avLst/>
          </a:prstGeom>
          <a:gradFill>
            <a:gsLst>
              <a:gs pos="0">
                <a:schemeClr val="accent1">
                  <a:satMod val="110000"/>
                  <a:lumMod val="100000"/>
                  <a:shade val="100000"/>
                </a:schemeClr>
              </a:gs>
              <a:gs pos="58394">
                <a:schemeClr val="accent1">
                  <a:lumMod val="75000"/>
                </a:schemeClr>
              </a:gs>
              <a:gs pos="97000">
                <a:schemeClr val="accent1">
                  <a:lumMod val="50000"/>
                </a:schemeClr>
              </a:gs>
            </a:gsLst>
          </a:gra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2030" y="325621"/>
            <a:ext cx="7639940" cy="4084009"/>
          </a:xfrm>
        </p:spPr>
        <p:txBody>
          <a:bodyPr anchor="ctr"/>
          <a:lstStyle>
            <a:lvl1pPr marL="0" indent="0">
              <a:buNone/>
              <a:defRPr sz="3200"/>
            </a:lvl1pPr>
          </a:lstStyle>
          <a:p>
            <a:pPr lvl="0"/>
            <a:r>
              <a:rPr lang="en-US" dirty="0"/>
              <a:t>Type quote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48EDC6-D49E-4B52-B448-420C09B98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13" y="42055"/>
            <a:ext cx="609550" cy="4754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5D1391-4ECB-425D-8329-DA5705FD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391970" y="4012777"/>
            <a:ext cx="609550" cy="475449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FA847A-2E10-460B-9C1D-C7735616A5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2030" y="4709064"/>
            <a:ext cx="7639495" cy="991520"/>
          </a:xfrm>
        </p:spPr>
        <p:txBody>
          <a:bodyPr anchor="ctr"/>
          <a:lstStyle>
            <a:lvl1pPr marL="228600" indent="-228600"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‒"/>
              <a:defRPr sz="2600" b="1">
                <a:solidFill>
                  <a:schemeClr val="bg1"/>
                </a:solidFill>
              </a:defRPr>
            </a:lvl1pPr>
            <a:lvl2pPr marL="228600" indent="0">
              <a:buNone/>
              <a:defRPr sz="2000" i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Additional info if applicable</a:t>
            </a:r>
          </a:p>
        </p:txBody>
      </p:sp>
    </p:spTree>
    <p:extLst>
      <p:ext uri="{BB962C8B-B14F-4D97-AF65-F5344CB8AC3E}">
        <p14:creationId xmlns:p14="http://schemas.microsoft.com/office/powerpoint/2010/main" val="331488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98AC22-59BF-4F26-B729-4912733AE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4572000" cy="10278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17784" y="429658"/>
            <a:ext cx="6897565" cy="958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57529"/>
            <a:ext cx="7886700" cy="4719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057" y="6425295"/>
            <a:ext cx="59844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2407" y="64046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EF1280C-1E94-430E-A516-D051ECA457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39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8" r:id="rId4"/>
    <p:sldLayoutId id="2147483679" r:id="rId5"/>
    <p:sldLayoutId id="2147483680" r:id="rId6"/>
    <p:sldLayoutId id="2147483685" r:id="rId7"/>
    <p:sldLayoutId id="2147483684" r:id="rId8"/>
    <p:sldLayoutId id="2147483687" r:id="rId9"/>
    <p:sldLayoutId id="2147483666" r:id="rId10"/>
    <p:sldLayoutId id="2147483686" r:id="rId11"/>
    <p:sldLayoutId id="2147483664" r:id="rId12"/>
    <p:sldLayoutId id="2147483665" r:id="rId13"/>
    <p:sldLayoutId id="2147483682" r:id="rId14"/>
    <p:sldLayoutId id="2147483667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u="none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8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5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5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5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5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BC02E8-7EEB-4587-90E4-D59DCC121D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Maximizing WIOA and non-WIOA Performance Data Cohort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1044974-FE12-4AFB-954A-F2FCC1D387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r>
              <a:rPr lang="en-US" dirty="0"/>
              <a:t>Webinar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C5C0EB-D70B-4DF1-84C8-12A21EF406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July 23, 2019</a:t>
            </a:r>
          </a:p>
        </p:txBody>
      </p:sp>
      <p:pic>
        <p:nvPicPr>
          <p:cNvPr id="6" name="Picture Placeholder 5" descr="Innovation Cohort - Shared Outcomes logo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" r="1106"/>
          <a:stretch>
            <a:fillRect/>
          </a:stretch>
        </p:blipFill>
        <p:spPr>
          <a:xfrm>
            <a:off x="5728274" y="4624131"/>
            <a:ext cx="3163824" cy="2039112"/>
          </a:xfrm>
        </p:spPr>
      </p:pic>
    </p:spTree>
    <p:extLst>
      <p:ext uri="{BB962C8B-B14F-4D97-AF65-F5344CB8AC3E}">
        <p14:creationId xmlns:p14="http://schemas.microsoft.com/office/powerpoint/2010/main" val="3581048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</a:t>
            </a:r>
          </a:p>
        </p:txBody>
      </p:sp>
      <p:pic>
        <p:nvPicPr>
          <p:cNvPr id="5" name="Picture 4" descr="photo of live sess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32" y="1468104"/>
            <a:ext cx="4040114" cy="3030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Content Placeholder 7" descr="photo of live session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571" y="1468104"/>
            <a:ext cx="4039985" cy="30299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811276" y="4685174"/>
            <a:ext cx="5521446" cy="190821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b="1" dirty="0"/>
              <a:t>Drew Griffis </a:t>
            </a:r>
            <a:r>
              <a:rPr lang="en-US" i="1" dirty="0"/>
              <a:t>(Indiana Department of Workforce Development)</a:t>
            </a: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b="1" dirty="0"/>
              <a:t>Carrie Marsh </a:t>
            </a:r>
            <a:r>
              <a:rPr lang="en-US" i="1" dirty="0"/>
              <a:t>(Minnesota Department of Employment and Economic Development)</a:t>
            </a:r>
            <a:endParaRPr lang="en-US" b="1" dirty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Megan Lamb </a:t>
            </a:r>
            <a:r>
              <a:rPr lang="en-US" i="1" dirty="0"/>
              <a:t>(Arkansas Department of Workforce Services - Division of Services for the Blind)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38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784" y="187221"/>
            <a:ext cx="6897565" cy="958467"/>
          </a:xfrm>
        </p:spPr>
        <p:txBody>
          <a:bodyPr/>
          <a:lstStyle/>
          <a:p>
            <a:r>
              <a:rPr lang="en-US" dirty="0"/>
              <a:t>Cohort Outcomes </a:t>
            </a:r>
          </a:p>
        </p:txBody>
      </p:sp>
      <p:graphicFrame>
        <p:nvGraphicFramePr>
          <p:cNvPr id="5" name="Content Placeholder 6" descr="SmartArt showing 1. Maximizing Performance Data Development Model: Self-Assessment Tool, Tools &amp; Resources, Facilitation Guid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0634353"/>
              </p:ext>
            </p:extLst>
          </p:nvPr>
        </p:nvGraphicFramePr>
        <p:xfrm>
          <a:off x="190496" y="1032982"/>
          <a:ext cx="8763000" cy="4554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D3050441-57B5-4D43-99C7-2A223059800C}"/>
              </a:ext>
            </a:extLst>
          </p:cNvPr>
          <p:cNvSpPr/>
          <p:nvPr/>
        </p:nvSpPr>
        <p:spPr>
          <a:xfrm>
            <a:off x="2514971" y="5825018"/>
            <a:ext cx="4114050" cy="868542"/>
          </a:xfrm>
          <a:prstGeom prst="roundRect">
            <a:avLst>
              <a:gd name="adj" fmla="val 10000"/>
            </a:avLst>
          </a:prstGeom>
          <a:solidFill>
            <a:srgbClr val="1F497D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en-US" sz="2000" b="1" dirty="0">
                <a:solidFill>
                  <a:sysClr val="window" lastClr="FFFFFF"/>
                </a:solidFill>
                <a:latin typeface="Helvetica"/>
              </a:rPr>
              <a:t>2. State Action Plans</a:t>
            </a:r>
          </a:p>
        </p:txBody>
      </p:sp>
    </p:spTree>
    <p:extLst>
      <p:ext uri="{BB962C8B-B14F-4D97-AF65-F5344CB8AC3E}">
        <p14:creationId xmlns:p14="http://schemas.microsoft.com/office/powerpoint/2010/main" val="3012251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Cohort Capstone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fontAlgn="base" hangingPunct="0">
              <a:spcAft>
                <a:spcPct val="0"/>
              </a:spcAft>
              <a:buClr>
                <a:srgbClr val="B71234"/>
              </a:buClr>
              <a:buNone/>
            </a:pPr>
            <a:r>
              <a:rPr lang="en-US" dirty="0">
                <a:latin typeface="Helvetica"/>
                <a:ea typeface="ＭＳ Ｐゴシック" charset="0"/>
                <a:cs typeface="Helvetica"/>
              </a:rPr>
              <a:t>Opportunity for participants, working together as one team, to identify and develop a </a:t>
            </a:r>
            <a:r>
              <a:rPr lang="en-US" b="1" dirty="0">
                <a:latin typeface="Helvetica"/>
                <a:ea typeface="ＭＳ Ｐゴシック" charset="0"/>
                <a:cs typeface="Helvetica"/>
              </a:rPr>
              <a:t>tool or resource </a:t>
            </a:r>
            <a:r>
              <a:rPr lang="en-US" dirty="0">
                <a:latin typeface="Helvetica"/>
                <a:ea typeface="ＭＳ Ｐゴシック" charset="0"/>
                <a:cs typeface="Helvetica"/>
              </a:rPr>
              <a:t>to help national, state, and local colleagues address an identified challenge. </a:t>
            </a:r>
            <a:endParaRPr lang="en-US" dirty="0"/>
          </a:p>
        </p:txBody>
      </p:sp>
      <p:pic>
        <p:nvPicPr>
          <p:cNvPr id="5" name="Picture 4" descr="A group of people looking pensive">
            <a:extLst>
              <a:ext uri="{FF2B5EF4-FFF2-40B4-BE49-F238E27FC236}">
                <a16:creationId xmlns:a16="http://schemas.microsoft.com/office/drawing/2014/main" id="{2B02745F-C377-4E29-B890-A7A533352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851" y="3508890"/>
            <a:ext cx="5872294" cy="248985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679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Challenge: Telling Your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59622"/>
            <a:ext cx="4335236" cy="4517340"/>
          </a:xfrm>
        </p:spPr>
        <p:txBody>
          <a:bodyPr/>
          <a:lstStyle/>
          <a:p>
            <a:r>
              <a:rPr lang="en-US" sz="2600" dirty="0"/>
              <a:t>This is not easy, but more important than ever</a:t>
            </a:r>
          </a:p>
          <a:p>
            <a:r>
              <a:rPr lang="en-US" sz="2600" dirty="0"/>
              <a:t>States at all levels can improve </a:t>
            </a:r>
          </a:p>
          <a:p>
            <a:r>
              <a:rPr lang="en-US" sz="2600" dirty="0"/>
              <a:t>We have a new resource to help states diagnose where they are, and how they can improve in telling their stories</a:t>
            </a:r>
            <a:endParaRPr lang="en-US" dirty="0"/>
          </a:p>
        </p:txBody>
      </p:sp>
      <p:pic>
        <p:nvPicPr>
          <p:cNvPr id="5" name="Picture 4" descr="typewriter typing words &quot;What is your Story?&quot; on paper">
            <a:extLst>
              <a:ext uri="{FF2B5EF4-FFF2-40B4-BE49-F238E27FC236}">
                <a16:creationId xmlns:a16="http://schemas.microsoft.com/office/drawing/2014/main" id="{EBE02DF3-BD36-47E7-83DC-4EB49928CA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228" y="1810347"/>
            <a:ext cx="3486398" cy="2388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712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Maximizing Performance Data Development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7495"/>
            <a:ext cx="7886700" cy="4619467"/>
          </a:xfrm>
        </p:spPr>
        <p:txBody>
          <a:bodyPr/>
          <a:lstStyle/>
          <a:p>
            <a:r>
              <a:rPr lang="en-US" b="1" dirty="0"/>
              <a:t>Resource to help states: </a:t>
            </a:r>
          </a:p>
          <a:p>
            <a:pPr lvl="1" fontAlgn="base">
              <a:spcAft>
                <a:spcPct val="0"/>
              </a:spcAft>
            </a:pPr>
            <a:r>
              <a:rPr lang="en-US" dirty="0"/>
              <a:t>“Diagnose” where they are as organizations in using performance data to demonstrate programmatic achievements, challenges, and stakeholder return-on-investment (</a:t>
            </a:r>
            <a:r>
              <a:rPr lang="en-US" b="1" dirty="0"/>
              <a:t>Self-Assessment Tool</a:t>
            </a:r>
            <a:r>
              <a:rPr lang="en-US" dirty="0"/>
              <a:t>); and  </a:t>
            </a:r>
          </a:p>
          <a:p>
            <a:pPr lvl="1" fontAlgn="base">
              <a:spcAft>
                <a:spcPct val="0"/>
              </a:spcAft>
            </a:pPr>
            <a:r>
              <a:rPr lang="en-US" dirty="0"/>
              <a:t>Determine next steps for making progress in using performance data to demonstrate achievements, challenges, and ROI, drawing from targeted resources and tools (</a:t>
            </a:r>
            <a:r>
              <a:rPr lang="en-US" b="1" dirty="0"/>
              <a:t>Resources and Tools</a:t>
            </a:r>
            <a:r>
              <a:rPr lang="en-US" dirty="0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291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Maximizing Performance Data:</a:t>
            </a:r>
            <a:br>
              <a:rPr lang="en-US" dirty="0"/>
            </a:br>
            <a:r>
              <a:rPr lang="en-US" dirty="0"/>
              <a:t>Self-Assessment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78075"/>
            <a:ext cx="7886700" cy="4498887"/>
          </a:xfrm>
        </p:spPr>
        <p:txBody>
          <a:bodyPr/>
          <a:lstStyle/>
          <a:p>
            <a:pPr marL="342900" lvl="0" indent="-342900" eaLnBrk="0" fontAlgn="base" hangingPunct="0">
              <a:spcAft>
                <a:spcPct val="0"/>
              </a:spcAft>
              <a:buClr>
                <a:srgbClr val="B71234"/>
              </a:buClr>
              <a:buFont typeface="Arial" charset="0"/>
              <a:buChar char="•"/>
            </a:pPr>
            <a:r>
              <a:rPr lang="en-US" sz="2600" b="1" dirty="0">
                <a:latin typeface="Helvetica"/>
                <a:ea typeface="ＭＳ Ｐゴシック" charset="0"/>
                <a:cs typeface="Helvetica"/>
              </a:rPr>
              <a:t>Four multiple-choice questions focused on: </a:t>
            </a:r>
          </a:p>
          <a:p>
            <a:pPr marL="742950" lvl="1" indent="-28575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B71234"/>
              </a:buClr>
              <a:buFont typeface="Arial" charset="0"/>
              <a:buChar char="–"/>
            </a:pPr>
            <a:r>
              <a:rPr lang="en-US" sz="2200" dirty="0">
                <a:latin typeface="Helvetica"/>
                <a:ea typeface="ＭＳ Ｐゴシック" charset="0"/>
                <a:cs typeface="Helvetica"/>
              </a:rPr>
              <a:t>Leadership and Partners</a:t>
            </a:r>
          </a:p>
          <a:p>
            <a:pPr marL="742950" lvl="1" indent="-28575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B71234"/>
              </a:buClr>
              <a:buFont typeface="Arial" charset="0"/>
              <a:buChar char="–"/>
            </a:pPr>
            <a:r>
              <a:rPr lang="en-US" sz="2200" dirty="0">
                <a:latin typeface="Helvetica"/>
                <a:ea typeface="ＭＳ Ｐゴシック" charset="0"/>
                <a:cs typeface="Helvetica"/>
              </a:rPr>
              <a:t>Using and Integrating Data</a:t>
            </a:r>
          </a:p>
          <a:p>
            <a:pPr marL="742950" lvl="1" indent="-28575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B71234"/>
              </a:buClr>
              <a:buFont typeface="Arial" charset="0"/>
              <a:buChar char="–"/>
            </a:pPr>
            <a:r>
              <a:rPr lang="en-US" sz="2200" dirty="0">
                <a:latin typeface="Helvetica"/>
                <a:ea typeface="ＭＳ Ｐゴシック" charset="0"/>
                <a:cs typeface="Helvetica"/>
              </a:rPr>
              <a:t>Resource Needs</a:t>
            </a:r>
          </a:p>
          <a:p>
            <a:pPr marL="742950" lvl="1" indent="-28575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B71234"/>
              </a:buClr>
              <a:buFont typeface="Arial" charset="0"/>
              <a:buChar char="–"/>
            </a:pPr>
            <a:r>
              <a:rPr lang="en-US" sz="2200" dirty="0">
                <a:latin typeface="Helvetica"/>
                <a:ea typeface="ＭＳ Ｐゴシック" charset="0"/>
                <a:cs typeface="Helvetica"/>
              </a:rPr>
              <a:t>Data Governance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B71234"/>
              </a:buClr>
              <a:buFont typeface="Arial" charset="0"/>
              <a:buChar char="•"/>
            </a:pPr>
            <a:r>
              <a:rPr lang="en-US" sz="2600" b="1" dirty="0">
                <a:latin typeface="Helvetica"/>
                <a:ea typeface="ＭＳ Ｐゴシック" charset="0"/>
                <a:cs typeface="Helvetica"/>
              </a:rPr>
              <a:t>Set of five answer options </a:t>
            </a:r>
            <a:br>
              <a:rPr lang="en-US" sz="2600" b="1" dirty="0">
                <a:latin typeface="Helvetica"/>
                <a:ea typeface="ＭＳ Ｐゴシック" charset="0"/>
                <a:cs typeface="Helvetica"/>
              </a:rPr>
            </a:br>
            <a:r>
              <a:rPr lang="en-US" sz="2600" b="1" dirty="0">
                <a:latin typeface="Helvetica"/>
                <a:ea typeface="ＭＳ Ｐゴシック" charset="0"/>
                <a:cs typeface="Helvetica"/>
              </a:rPr>
              <a:t>corresponding to five levels</a:t>
            </a:r>
            <a:endParaRPr lang="en-US" dirty="0"/>
          </a:p>
        </p:txBody>
      </p:sp>
      <p:pic>
        <p:nvPicPr>
          <p:cNvPr id="5" name="Picture 4" descr="check marks in boxes">
            <a:extLst>
              <a:ext uri="{FF2B5EF4-FFF2-40B4-BE49-F238E27FC236}">
                <a16:creationId xmlns:a16="http://schemas.microsoft.com/office/drawing/2014/main" id="{FDD6EDE2-BFE2-401B-9FA5-869F854A41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3A7D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24" y="2754315"/>
            <a:ext cx="3424514" cy="228415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684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Maximizing Performance Data:</a:t>
            </a:r>
            <a:br>
              <a:rPr lang="en-US" dirty="0"/>
            </a:br>
            <a:r>
              <a:rPr lang="en-US" dirty="0"/>
              <a:t>Self-Assessment Tool</a:t>
            </a:r>
          </a:p>
        </p:txBody>
      </p:sp>
      <p:pic>
        <p:nvPicPr>
          <p:cNvPr id="5" name="Content Placeholder 4" descr="screen shot of Using and Integrating Data Levels 1 and 2">
            <a:extLst>
              <a:ext uri="{FF2B5EF4-FFF2-40B4-BE49-F238E27FC236}">
                <a16:creationId xmlns:a16="http://schemas.microsoft.com/office/drawing/2014/main" id="{FE2E9396-5C36-4FE7-94F0-1051DF689B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17287" y="1661039"/>
            <a:ext cx="4454915" cy="33530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screen shot of Using and Integrating Data Levels 3 to 5">
            <a:extLst>
              <a:ext uri="{FF2B5EF4-FFF2-40B4-BE49-F238E27FC236}">
                <a16:creationId xmlns:a16="http://schemas.microsoft.com/office/drawing/2014/main" id="{A4A31CB9-5B14-4054-868C-9947AE058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288" y="1661039"/>
            <a:ext cx="3992142" cy="43866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661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Question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38848"/>
            <a:ext cx="7886700" cy="4338114"/>
          </a:xfrm>
        </p:spPr>
        <p:txBody>
          <a:bodyPr/>
          <a:lstStyle/>
          <a:p>
            <a:pPr marL="0" lvl="0" indent="0" algn="ctr" eaLnBrk="0" fontAlgn="base" hangingPunct="0">
              <a:spcAft>
                <a:spcPct val="0"/>
              </a:spcAft>
              <a:buClr>
                <a:srgbClr val="B71234"/>
              </a:buClr>
              <a:buNone/>
            </a:pPr>
            <a:r>
              <a:rPr lang="en-US" b="1" dirty="0">
                <a:latin typeface="Helvetica"/>
                <a:ea typeface="ＭＳ Ｐゴシック" charset="0"/>
                <a:cs typeface="Helvetica"/>
              </a:rPr>
              <a:t>To what extent is your state using and integrating data to inform policy and operational decisions?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213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Maximizing Performance Data: Resources and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57978"/>
            <a:ext cx="7886700" cy="4518984"/>
          </a:xfrm>
        </p:spPr>
        <p:txBody>
          <a:bodyPr/>
          <a:lstStyle/>
          <a:p>
            <a:r>
              <a:rPr lang="en-US" dirty="0"/>
              <a:t>Direction to states on next steps, including relevant Resources and Tools</a:t>
            </a:r>
          </a:p>
          <a:p>
            <a:r>
              <a:rPr lang="en-US" dirty="0"/>
              <a:t>Provides opportunity for states to develop a concrete improvement plan</a:t>
            </a:r>
          </a:p>
        </p:txBody>
      </p:sp>
      <p:pic>
        <p:nvPicPr>
          <p:cNvPr id="5" name="Picture 4" descr="steps going up">
            <a:extLst>
              <a:ext uri="{FF2B5EF4-FFF2-40B4-BE49-F238E27FC236}">
                <a16:creationId xmlns:a16="http://schemas.microsoft.com/office/drawing/2014/main" id="{B9C86075-6390-49D5-9E0D-C8B4D7B57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902" y="3665989"/>
            <a:ext cx="3921761" cy="319201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815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Maximizing Performance Data: Resources and Tools</a:t>
            </a:r>
          </a:p>
        </p:txBody>
      </p:sp>
      <p:pic>
        <p:nvPicPr>
          <p:cNvPr id="5" name="Picture 4" descr="screen shot of some resources and tools">
            <a:extLst>
              <a:ext uri="{FF2B5EF4-FFF2-40B4-BE49-F238E27FC236}">
                <a16:creationId xmlns:a16="http://schemas.microsoft.com/office/drawing/2014/main" id="{FE845BC1-99C6-40C7-BBD6-F7C340535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19" y="1792379"/>
            <a:ext cx="5929313" cy="28230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screen shot of some resources and tools">
            <a:extLst>
              <a:ext uri="{FF2B5EF4-FFF2-40B4-BE49-F238E27FC236}">
                <a16:creationId xmlns:a16="http://schemas.microsoft.com/office/drawing/2014/main" id="{B5193E5E-B368-4832-A1AB-44BEDA665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210" y="3500633"/>
            <a:ext cx="5783003" cy="25548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135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2B828-93D2-4187-832A-EB7576118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Moderator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54988-2047-4F56-B2D1-C3999EE00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6320" y="2679475"/>
            <a:ext cx="5109030" cy="1800225"/>
          </a:xfrm>
        </p:spPr>
        <p:txBody>
          <a:bodyPr/>
          <a:lstStyle/>
          <a:p>
            <a:r>
              <a:rPr lang="en-US" dirty="0"/>
              <a:t>Shelia Lewis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Workforce Analyst</a:t>
            </a:r>
          </a:p>
          <a:p>
            <a:pPr lvl="2">
              <a:spcBef>
                <a:spcPts val="0"/>
              </a:spcBef>
            </a:pPr>
            <a:r>
              <a:rPr lang="en-US" b="0" dirty="0"/>
              <a:t>U.S. Department of Labor</a:t>
            </a:r>
          </a:p>
          <a:p>
            <a:pPr lvl="2">
              <a:spcBef>
                <a:spcPts val="0"/>
              </a:spcBef>
            </a:pPr>
            <a:r>
              <a:rPr lang="en-US" b="0" dirty="0"/>
              <a:t>Employment and Training Administration</a:t>
            </a:r>
            <a:endParaRPr lang="en-US" dirty="0"/>
          </a:p>
        </p:txBody>
      </p:sp>
      <p:pic>
        <p:nvPicPr>
          <p:cNvPr id="5" name="Picture Placeholder 4" descr="photo of Shelia Lewis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8" b="11458"/>
          <a:stretch>
            <a:fillRect/>
          </a:stretch>
        </p:blipFill>
        <p:spPr/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453CA-5025-46FE-9D6E-DD9447A50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374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Maximizing Performance Data:</a:t>
            </a:r>
            <a:br>
              <a:rPr lang="en-US" dirty="0"/>
            </a:br>
            <a:r>
              <a:rPr lang="en-US" dirty="0"/>
              <a:t>Template for Next Steps</a:t>
            </a:r>
          </a:p>
        </p:txBody>
      </p:sp>
      <p:pic>
        <p:nvPicPr>
          <p:cNvPr id="5" name="Picture 4" descr="screen shot of table used as Maximizing Performance Data Template for Next Steps">
            <a:extLst>
              <a:ext uri="{FF2B5EF4-FFF2-40B4-BE49-F238E27FC236}">
                <a16:creationId xmlns:a16="http://schemas.microsoft.com/office/drawing/2014/main" id="{5385F932-FCBF-4F83-BB73-276914957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840" y="2034260"/>
            <a:ext cx="8327762" cy="306461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872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Maximizing Performance Data: Facilitation 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47930"/>
            <a:ext cx="7886700" cy="452903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600" dirty="0"/>
              <a:t>Step-by-step guidance for applying the Maximizing Performance Data Development Model, including convening a state team to: </a:t>
            </a:r>
          </a:p>
          <a:p>
            <a:pPr marL="742950" lvl="1" indent="-285750" eaLnBrk="0" fontAlgn="base" hangingPunct="0">
              <a:spcBef>
                <a:spcPts val="800"/>
              </a:spcBef>
              <a:spcAft>
                <a:spcPts val="600"/>
              </a:spcAft>
              <a:buClr>
                <a:srgbClr val="B71234"/>
              </a:buClr>
              <a:buFont typeface="Arial" charset="0"/>
              <a:buChar char="–"/>
            </a:pPr>
            <a:r>
              <a:rPr lang="en-US" sz="2200" dirty="0">
                <a:latin typeface="Helvetica"/>
                <a:ea typeface="ＭＳ Ｐゴシック" charset="0"/>
                <a:cs typeface="Helvetica"/>
              </a:rPr>
              <a:t>Complete Self Assessment Tool </a:t>
            </a:r>
          </a:p>
          <a:p>
            <a:pPr marL="742950" lvl="1" indent="-28575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B71234"/>
              </a:buClr>
              <a:buFont typeface="Arial" charset="0"/>
              <a:buChar char="–"/>
            </a:pPr>
            <a:r>
              <a:rPr lang="en-US" sz="2200" dirty="0">
                <a:latin typeface="Helvetica"/>
                <a:ea typeface="ＭＳ Ｐゴシック" charset="0"/>
                <a:cs typeface="Helvetica"/>
              </a:rPr>
              <a:t>Determine concrete next steps for making progress within the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951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Maximizing Performance Data: Facilitation Guide</a:t>
            </a:r>
          </a:p>
        </p:txBody>
      </p:sp>
      <p:pic>
        <p:nvPicPr>
          <p:cNvPr id="5" name="Content Placeholder 4" descr="screen shot of Applying the Model, Steps 1 and 2">
            <a:extLst>
              <a:ext uri="{FF2B5EF4-FFF2-40B4-BE49-F238E27FC236}">
                <a16:creationId xmlns:a16="http://schemas.microsoft.com/office/drawing/2014/main" id="{3C3AE235-63B3-4C07-914D-5B2848FF55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6060" y="1608050"/>
            <a:ext cx="6255047" cy="47196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874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Question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eaLnBrk="0" fontAlgn="base" hangingPunct="0">
              <a:spcAft>
                <a:spcPct val="0"/>
              </a:spcAft>
              <a:buClr>
                <a:srgbClr val="B71234"/>
              </a:buClr>
              <a:buNone/>
            </a:pPr>
            <a:endParaRPr lang="en-US" b="1" dirty="0">
              <a:latin typeface="Helvetica"/>
              <a:ea typeface="ＭＳ Ｐゴシック" charset="0"/>
              <a:cs typeface="Helvetica"/>
            </a:endParaRPr>
          </a:p>
          <a:p>
            <a:pPr marL="0" lvl="0" indent="0" algn="ctr" eaLnBrk="0" fontAlgn="base" hangingPunct="0">
              <a:spcAft>
                <a:spcPct val="0"/>
              </a:spcAft>
              <a:buClr>
                <a:srgbClr val="B71234"/>
              </a:buClr>
              <a:buNone/>
            </a:pPr>
            <a:r>
              <a:rPr lang="en-US" b="1" dirty="0">
                <a:latin typeface="Helvetica"/>
                <a:ea typeface="ＭＳ Ｐゴシック" charset="0"/>
                <a:cs typeface="Helvetica"/>
              </a:rPr>
              <a:t>Respond to the following statement: </a:t>
            </a:r>
          </a:p>
          <a:p>
            <a:pPr marL="0" lvl="0" indent="0" algn="ctr" eaLnBrk="0" fontAlgn="base" hangingPunct="0">
              <a:spcAft>
                <a:spcPct val="0"/>
              </a:spcAft>
              <a:buClr>
                <a:srgbClr val="B71234"/>
              </a:buClr>
              <a:buNone/>
            </a:pPr>
            <a:r>
              <a:rPr lang="en-US" b="1" dirty="0">
                <a:latin typeface="Helvetica"/>
                <a:ea typeface="ＭＳ Ｐゴシック" charset="0"/>
                <a:cs typeface="Helvetica"/>
              </a:rPr>
              <a:t>This tool will be beneficial in your state’s efforts to maximize performance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055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A47DDD-653B-49D9-B19E-1131A1D41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Action Plans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24</a:t>
            </a:fld>
            <a:endParaRPr lang="en-US" dirty="0"/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278E4047-9A51-4E7C-8F77-889591AE4C7D}"/>
              </a:ext>
            </a:extLst>
          </p:cNvPr>
          <p:cNvSpPr/>
          <p:nvPr/>
        </p:nvSpPr>
        <p:spPr>
          <a:xfrm>
            <a:off x="792376" y="1991090"/>
            <a:ext cx="7772399" cy="2875820"/>
          </a:xfrm>
          <a:prstGeom prst="roundRect">
            <a:avLst>
              <a:gd name="adj" fmla="val 10000"/>
            </a:avLst>
          </a:prstGeom>
          <a:solidFill>
            <a:srgbClr val="1F497D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/>
          <a:lstStyle/>
          <a:p>
            <a:pPr algn="ctr">
              <a:lnSpc>
                <a:spcPct val="300000"/>
              </a:lnSpc>
            </a:pPr>
            <a:r>
              <a:rPr lang="en-US" sz="4000" b="1" dirty="0">
                <a:solidFill>
                  <a:sysClr val="window" lastClr="FFFFFF"/>
                </a:solidFill>
                <a:latin typeface="Helvetica"/>
              </a:rPr>
              <a:t>State Action Plans</a:t>
            </a:r>
          </a:p>
        </p:txBody>
      </p:sp>
    </p:spTree>
    <p:extLst>
      <p:ext uri="{BB962C8B-B14F-4D97-AF65-F5344CB8AC3E}">
        <p14:creationId xmlns:p14="http://schemas.microsoft.com/office/powerpoint/2010/main" val="1888508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Action Plan – Kentucky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B71234"/>
              </a:buClr>
              <a:buFont typeface="Arial" charset="0"/>
              <a:buChar char="•"/>
            </a:pPr>
            <a:r>
              <a:rPr lang="en-US" b="1" i="1" dirty="0">
                <a:latin typeface="Helvetica"/>
                <a:ea typeface="ＭＳ Ｐゴシック" charset="0"/>
                <a:cs typeface="Helvetica"/>
              </a:rPr>
              <a:t>Team building: </a:t>
            </a:r>
            <a:r>
              <a:rPr lang="en-US" i="1" dirty="0">
                <a:latin typeface="Helvetica"/>
                <a:ea typeface="ＭＳ Ｐゴシック" charset="0"/>
                <a:cs typeface="Helvetica"/>
              </a:rPr>
              <a:t>Build the concept that the four Core partners are in the same “family” and share the same broad goals.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B71234"/>
              </a:buClr>
              <a:buFont typeface="Arial" charset="0"/>
              <a:buChar char="•"/>
            </a:pPr>
            <a:r>
              <a:rPr lang="en-US" b="1" i="1" dirty="0">
                <a:latin typeface="Helvetica"/>
                <a:ea typeface="ＭＳ Ｐゴシック" charset="0"/>
                <a:cs typeface="Helvetica"/>
              </a:rPr>
              <a:t>Data synthesis: </a:t>
            </a:r>
            <a:r>
              <a:rPr lang="en-US" i="1" dirty="0">
                <a:latin typeface="Helvetica"/>
                <a:ea typeface="ＭＳ Ｐゴシック" charset="0"/>
                <a:cs typeface="Helvetica"/>
              </a:rPr>
              <a:t>Create more reports and dashboards using partners’ combined data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B71234"/>
              </a:buClr>
              <a:buFont typeface="Arial" charset="0"/>
              <a:buChar char="•"/>
            </a:pPr>
            <a:r>
              <a:rPr lang="en-US" b="1" i="1" dirty="0">
                <a:latin typeface="Helvetica"/>
                <a:ea typeface="ＭＳ Ｐゴシック" charset="0"/>
                <a:cs typeface="Helvetica"/>
              </a:rPr>
              <a:t>Regular examination of data by Core stakeholders </a:t>
            </a:r>
            <a:r>
              <a:rPr lang="en-US" i="1" dirty="0">
                <a:latin typeface="Helvetica"/>
                <a:ea typeface="ＭＳ Ｐゴシック" charset="0"/>
                <a:cs typeface="Helvetica"/>
              </a:rPr>
              <a:t>(and other required partners as available)</a:t>
            </a:r>
            <a:endParaRPr lang="en-US" dirty="0"/>
          </a:p>
        </p:txBody>
      </p:sp>
      <p:pic>
        <p:nvPicPr>
          <p:cNvPr id="5" name="Picture 4" descr="Kentucky map outline">
            <a:extLst>
              <a:ext uri="{FF2B5EF4-FFF2-40B4-BE49-F238E27FC236}">
                <a16:creationId xmlns:a16="http://schemas.microsoft.com/office/drawing/2014/main" id="{FC3EEC29-CE37-4CD1-B0E9-4E63C31BA2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78" b="29104"/>
          <a:stretch/>
        </p:blipFill>
        <p:spPr>
          <a:xfrm>
            <a:off x="2802922" y="4863502"/>
            <a:ext cx="3538154" cy="172371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976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Action Plan – Virginia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827" y="1457529"/>
            <a:ext cx="8244045" cy="4947128"/>
          </a:xfrm>
        </p:spPr>
        <p:txBody>
          <a:bodyPr>
            <a:normAutofit/>
          </a:bodyPr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rgbClr val="B71234"/>
              </a:buClr>
              <a:buFont typeface="Arial" charset="0"/>
              <a:buChar char="•"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/>
                <a:ea typeface="ＭＳ Ｐゴシック" charset="0"/>
                <a:cs typeface="Helvetica"/>
              </a:rPr>
              <a:t>Integrate the referral process among the four WIOA Titles by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/>
                <a:ea typeface="ＭＳ Ｐゴシック" charset="0"/>
                <a:cs typeface="Helvetica"/>
              </a:rPr>
              <a:t>: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Helvetica"/>
              <a:ea typeface="ＭＳ Ｐゴシック" charset="0"/>
              <a:cs typeface="Helvetica"/>
            </a:endParaRPr>
          </a:p>
          <a:p>
            <a:pPr marL="742950" lvl="1" indent="-285750" eaLnBrk="0" fontAlgn="base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B71234"/>
              </a:buClr>
              <a:buFont typeface="Arial" charset="0"/>
              <a:buChar char="–"/>
            </a:pPr>
            <a:r>
              <a:rPr lang="en-US" sz="2300" dirty="0">
                <a:latin typeface="Helvetica"/>
                <a:ea typeface="ＭＳ Ｐゴシック" charset="0"/>
                <a:cs typeface="Helvetica"/>
              </a:rPr>
              <a:t>Developing a Common Referral Portal that will</a:t>
            </a:r>
          </a:p>
          <a:p>
            <a:pPr lvl="2" eaLnBrk="0" fontAlgn="base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B71234"/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latin typeface="Helvetica"/>
                <a:ea typeface="ＭＳ Ｐゴシック" charset="0"/>
                <a:cs typeface="Helvetica"/>
              </a:rPr>
              <a:t>Create real-time referrals between programs as clients log in or sign up for services</a:t>
            </a:r>
          </a:p>
          <a:p>
            <a:pPr lvl="2" eaLnBrk="0" fontAlgn="base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B71234"/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latin typeface="Helvetica"/>
                <a:ea typeface="ＭＳ Ｐゴシック" charset="0"/>
                <a:cs typeface="Helvetica"/>
              </a:rPr>
              <a:t>Create a linked, anonymized data set  </a:t>
            </a:r>
            <a:br>
              <a:rPr lang="en-US" sz="1900" dirty="0">
                <a:latin typeface="Helvetica"/>
                <a:ea typeface="ＭＳ Ｐゴシック" charset="0"/>
                <a:cs typeface="Helvetica"/>
              </a:rPr>
            </a:br>
            <a:r>
              <a:rPr lang="en-US" sz="1900" dirty="0">
                <a:latin typeface="Helvetica"/>
                <a:ea typeface="ＭＳ Ｐゴシック" charset="0"/>
                <a:cs typeface="Helvetica"/>
              </a:rPr>
              <a:t>for use in analytics and </a:t>
            </a:r>
            <a:r>
              <a:rPr lang="en-US" sz="1900" dirty="0" err="1">
                <a:latin typeface="Helvetica"/>
                <a:ea typeface="ＭＳ Ｐゴシック" charset="0"/>
                <a:cs typeface="Helvetica"/>
              </a:rPr>
              <a:t>dashboarding</a:t>
            </a:r>
            <a:endParaRPr lang="en-US" sz="1900" dirty="0">
              <a:latin typeface="Helvetica"/>
              <a:ea typeface="ＭＳ Ｐゴシック" charset="0"/>
              <a:cs typeface="Helvetica"/>
            </a:endParaRPr>
          </a:p>
          <a:p>
            <a:pPr lvl="2" eaLnBrk="0" fontAlgn="base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B71234"/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latin typeface="Helvetica"/>
                <a:ea typeface="ＭＳ Ｐゴシック" charset="0"/>
                <a:cs typeface="Helvetica"/>
              </a:rPr>
              <a:t>Create a new web application, optimized for mobile use</a:t>
            </a:r>
          </a:p>
          <a:p>
            <a:pPr marL="742950" lvl="1" indent="-285750" eaLnBrk="0" fontAlgn="base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B71234"/>
              </a:buClr>
              <a:buFont typeface="Arial" charset="0"/>
              <a:buChar char="–"/>
            </a:pPr>
            <a:r>
              <a:rPr lang="en-US" sz="2300" dirty="0">
                <a:latin typeface="Helvetica"/>
                <a:ea typeface="ＭＳ Ｐゴシック" charset="0"/>
                <a:cs typeface="Helvetica"/>
              </a:rPr>
              <a:t>Establishing a Virginia Workforce Data Trust for Data Governance of WIOA data</a:t>
            </a:r>
          </a:p>
        </p:txBody>
      </p:sp>
      <p:pic>
        <p:nvPicPr>
          <p:cNvPr id="5" name="Picture 4" descr="Virginia map outline">
            <a:extLst>
              <a:ext uri="{FF2B5EF4-FFF2-40B4-BE49-F238E27FC236}">
                <a16:creationId xmlns:a16="http://schemas.microsoft.com/office/drawing/2014/main" id="{3E4933A4-EF03-487C-8ED7-B31011753E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5" b="28125"/>
          <a:stretch/>
        </p:blipFill>
        <p:spPr>
          <a:xfrm>
            <a:off x="6465818" y="3155182"/>
            <a:ext cx="2513990" cy="110707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281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C709C-786E-4EE7-919C-84599D025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3D4784-32E6-499E-839F-2C9FF1E20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673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258" y="429658"/>
            <a:ext cx="7129091" cy="958467"/>
          </a:xfrm>
        </p:spPr>
        <p:txBody>
          <a:bodyPr/>
          <a:lstStyle/>
          <a:p>
            <a:r>
              <a:rPr lang="en-US" dirty="0"/>
              <a:t>Thanks for joining us!</a:t>
            </a:r>
          </a:p>
        </p:txBody>
      </p:sp>
      <p:pic>
        <p:nvPicPr>
          <p:cNvPr id="5" name="Content Placeholder 4" descr="image of words &quot;thank you&quot; in many languages">
            <a:extLst>
              <a:ext uri="{FF2B5EF4-FFF2-40B4-BE49-F238E27FC236}">
                <a16:creationId xmlns:a16="http://schemas.microsoft.com/office/drawing/2014/main" id="{5E27705F-8551-43B5-958F-AC08272762D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258" y="1623836"/>
            <a:ext cx="6564849" cy="42790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17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A6613-E0C4-487D-96D0-C2B24609C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686" y="429658"/>
            <a:ext cx="7333664" cy="95846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dirty="0"/>
              <a:t>Today’s Presenters </a:t>
            </a:r>
            <a:br>
              <a:rPr lang="en-US" dirty="0"/>
            </a:br>
            <a:r>
              <a:rPr lang="en-US" sz="3100" b="0" i="1" dirty="0"/>
              <a:t>(Cohort Facilitators)</a:t>
            </a:r>
            <a:endParaRPr lang="en-US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90022-F4D2-4145-B072-9FEA6F12B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959" y="1909445"/>
            <a:ext cx="5276391" cy="1800225"/>
          </a:xfrm>
        </p:spPr>
        <p:txBody>
          <a:bodyPr/>
          <a:lstStyle/>
          <a:p>
            <a:r>
              <a:rPr lang="en-US" dirty="0"/>
              <a:t>Cynthia Forland</a:t>
            </a:r>
          </a:p>
          <a:p>
            <a:pPr lvl="1"/>
            <a:r>
              <a:rPr lang="en-US" dirty="0"/>
              <a:t>Senior Consultant</a:t>
            </a:r>
          </a:p>
          <a:p>
            <a:pPr lvl="2">
              <a:spcBef>
                <a:spcPts val="0"/>
              </a:spcBef>
            </a:pPr>
            <a:r>
              <a:rPr lang="en-US" b="0" dirty="0"/>
              <a:t>Maher &amp; Maher</a:t>
            </a:r>
          </a:p>
        </p:txBody>
      </p:sp>
      <p:pic>
        <p:nvPicPr>
          <p:cNvPr id="9" name="Picture Placeholder 8" descr="photo of Cynthia Forland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2" b="13562"/>
          <a:stretch>
            <a:fillRect/>
          </a:stretch>
        </p:blipFill>
        <p:spPr/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F75D74-AB0B-476C-B4C5-EE5BEFF8BDA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38959" y="4481565"/>
            <a:ext cx="5276391" cy="1720934"/>
          </a:xfrm>
        </p:spPr>
        <p:txBody>
          <a:bodyPr/>
          <a:lstStyle/>
          <a:p>
            <a:r>
              <a:rPr lang="en-US" dirty="0"/>
              <a:t>Rosalyce Broadous-Brown</a:t>
            </a:r>
          </a:p>
          <a:p>
            <a:pPr lvl="1"/>
            <a:r>
              <a:rPr lang="en-US" dirty="0"/>
              <a:t>Senior Analyst</a:t>
            </a:r>
          </a:p>
          <a:p>
            <a:pPr lvl="2">
              <a:spcBef>
                <a:spcPts val="0"/>
              </a:spcBef>
            </a:pPr>
            <a:r>
              <a:rPr lang="en-US" b="0" dirty="0"/>
              <a:t>Maher &amp; Maher</a:t>
            </a:r>
          </a:p>
        </p:txBody>
      </p:sp>
      <p:pic>
        <p:nvPicPr>
          <p:cNvPr id="10" name="Picture Placeholder 9" descr="photo of Rosalyce Broadous-Brown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3" b="4433"/>
          <a:stretch>
            <a:fillRect/>
          </a:stretch>
        </p:blipFill>
        <p:spPr/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F048A-E97B-44B6-85EE-253904EF0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758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A6613-E0C4-487D-96D0-C2B24609C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784" y="340868"/>
            <a:ext cx="6897565" cy="958467"/>
          </a:xfrm>
        </p:spPr>
        <p:txBody>
          <a:bodyPr/>
          <a:lstStyle/>
          <a:p>
            <a:r>
              <a:rPr lang="en-US" dirty="0"/>
              <a:t>Today’s State Presenters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C890022-F4D2-4145-B072-9FEA6F12B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097" y="1299336"/>
            <a:ext cx="3755033" cy="514553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</a:rPr>
              <a:t>Megan Lamb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1600" i="1" dirty="0">
                <a:solidFill>
                  <a:schemeClr val="accent1"/>
                </a:solidFill>
              </a:rPr>
              <a:t>Rehab Program Manager</a:t>
            </a:r>
          </a:p>
          <a:p>
            <a:pPr marL="457200" lvl="2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Arkansas Department of Workforce Services - Division of Services for the Blind</a:t>
            </a:r>
          </a:p>
          <a:p>
            <a:pPr marL="0" lvl="0" indent="0">
              <a:buNone/>
            </a:pPr>
            <a:r>
              <a:rPr lang="en-US" sz="2000" dirty="0">
                <a:solidFill>
                  <a:schemeClr val="accent2"/>
                </a:solidFill>
              </a:rPr>
              <a:t>Drew Griffis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1600" i="1" dirty="0">
                <a:solidFill>
                  <a:schemeClr val="accent1"/>
                </a:solidFill>
              </a:rPr>
              <a:t>Director of Performance &amp; Business Intelligence</a:t>
            </a:r>
          </a:p>
          <a:p>
            <a:pPr marL="457200" lvl="2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Indiana Department of Workforce Development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</a:rPr>
              <a:t>Natalie Cummins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1600" i="1" dirty="0">
                <a:solidFill>
                  <a:schemeClr val="accent1"/>
                </a:solidFill>
              </a:rPr>
              <a:t>Senior Associate, Administration and Accountability</a:t>
            </a:r>
          </a:p>
          <a:p>
            <a:pPr marL="457200" lvl="2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Kentucky Adult Education</a:t>
            </a:r>
          </a:p>
          <a:p>
            <a:pPr marL="0" indent="0" algn="ctr">
              <a:buNone/>
            </a:pP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C890022-F4D2-4145-B072-9FEA6F12B3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5494" y="1299336"/>
            <a:ext cx="3886200" cy="514553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</a:rPr>
              <a:t>Rachel Adams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1600" i="1" dirty="0">
                <a:solidFill>
                  <a:schemeClr val="accent1"/>
                </a:solidFill>
              </a:rPr>
              <a:t>Staff Assistant</a:t>
            </a:r>
          </a:p>
          <a:p>
            <a:pPr marL="457200" lvl="2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Kentucky Department of Workforce Investment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</a:rPr>
              <a:t>Carrie Marsh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1600" i="1" dirty="0">
                <a:solidFill>
                  <a:schemeClr val="accent1"/>
                </a:solidFill>
              </a:rPr>
              <a:t>Performance Analyst</a:t>
            </a:r>
          </a:p>
          <a:p>
            <a:pPr marL="457200" lvl="2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Minnesota Department of Employment and Economic Development (DEED)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</a:rPr>
              <a:t>Heidi Silver-Pacuilla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1600" i="1" dirty="0">
                <a:solidFill>
                  <a:schemeClr val="accent1"/>
                </a:solidFill>
              </a:rPr>
              <a:t>Adult Education Coordinator</a:t>
            </a:r>
          </a:p>
          <a:p>
            <a:pPr marL="457200" lvl="2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Title II: Virginia Department of Education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</a:rPr>
              <a:t>Kirsten Rowe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1600" i="1" dirty="0">
                <a:solidFill>
                  <a:schemeClr val="accent1"/>
                </a:solidFill>
              </a:rPr>
              <a:t>Systems Development Specialist</a:t>
            </a:r>
          </a:p>
          <a:p>
            <a:pPr marL="457200" lvl="2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Title IV: Virginia Department for Aging and Rehabilitative Services</a:t>
            </a:r>
          </a:p>
          <a:p>
            <a:pPr lvl="0"/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2" name="Picture Placeholder 6" descr="presenter icon">
            <a:extLst>
              <a:ext uri="{FF2B5EF4-FFF2-40B4-BE49-F238E27FC236}">
                <a16:creationId xmlns:a16="http://schemas.microsoft.com/office/drawing/2014/main" id="{101E6A76-74DD-4E73-9BBE-1F40EE3203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807" y="340867"/>
            <a:ext cx="923542" cy="923542"/>
          </a:xfrm>
          <a:prstGeom prst="rect">
            <a:avLst/>
          </a:prstGeom>
          <a:solidFill>
            <a:schemeClr val="bg2"/>
          </a:solidFill>
          <a:ln w="25400">
            <a:solidFill>
              <a:schemeClr val="accent1"/>
            </a:solidFill>
            <a:miter lim="800000"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F048A-E97B-44B6-85EE-253904EF0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F1280C-1E94-430E-A516-D051ECA45720}" type="slidenum">
              <a:rPr kumimoji="0" lang="en-US" sz="120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elvetica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Helvetica"/>
              <a:ea typeface="ＭＳ Ｐゴシック" charset="-128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2751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A45CF-F040-41DF-BDA0-6D9FBD9EB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687" y="321692"/>
            <a:ext cx="6897565" cy="958467"/>
          </a:xfrm>
        </p:spPr>
        <p:txBody>
          <a:bodyPr/>
          <a:lstStyle/>
          <a:p>
            <a:r>
              <a:rPr lang="en-US" dirty="0"/>
              <a:t>Webinar Objectives</a:t>
            </a:r>
          </a:p>
        </p:txBody>
      </p:sp>
      <p:graphicFrame>
        <p:nvGraphicFramePr>
          <p:cNvPr id="5" name="Content Placeholder 6" descr="SmartArt showing Overview of Maximizing WIOA and non-WIOA Performance Data Cohort to Present Cohort Outcome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002370"/>
              </p:ext>
            </p:extLst>
          </p:nvPr>
        </p:nvGraphicFramePr>
        <p:xfrm>
          <a:off x="495300" y="1388125"/>
          <a:ext cx="8153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380D9-634D-46E7-A88F-577A80C02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329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Cohort State Teams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8103"/>
            <a:ext cx="7886700" cy="4578859"/>
          </a:xfrm>
        </p:spPr>
        <p:txBody>
          <a:bodyPr/>
          <a:lstStyle/>
          <a:p>
            <a:pPr marL="382191" lvl="0" indent="-382191" eaLnBrk="0" fontAlgn="base" hangingPunct="0">
              <a:spcAft>
                <a:spcPct val="0"/>
              </a:spcAft>
              <a:buClr>
                <a:srgbClr val="B71234"/>
              </a:buClr>
              <a:buSzPct val="110000"/>
              <a:buFont typeface="Arial" charset="0"/>
              <a:buChar char="•"/>
            </a:pPr>
            <a:r>
              <a:rPr lang="en-US" sz="2800" b="1" dirty="0">
                <a:solidFill>
                  <a:srgbClr val="D20000"/>
                </a:solidFill>
                <a:latin typeface="Helvetica"/>
                <a:ea typeface="ＭＳ Ｐゴシック" charset="0"/>
                <a:cs typeface="Helvetica"/>
              </a:rPr>
              <a:t>Arkansas</a:t>
            </a:r>
          </a:p>
          <a:p>
            <a:pPr marL="382191" lvl="0" indent="-382191" eaLnBrk="0" fontAlgn="base" hangingPunct="0">
              <a:spcAft>
                <a:spcPct val="0"/>
              </a:spcAft>
              <a:buClr>
                <a:srgbClr val="B71234"/>
              </a:buClr>
              <a:buSzPct val="110000"/>
              <a:buFont typeface="Arial" charset="0"/>
              <a:buChar char="•"/>
            </a:pPr>
            <a:r>
              <a:rPr lang="en-US" sz="2800" b="1" dirty="0">
                <a:solidFill>
                  <a:srgbClr val="00A800"/>
                </a:solidFill>
                <a:latin typeface="Helvetica"/>
                <a:ea typeface="ＭＳ Ｐゴシック" charset="0"/>
                <a:cs typeface="Helvetica"/>
              </a:rPr>
              <a:t>Indiana</a:t>
            </a:r>
          </a:p>
          <a:p>
            <a:pPr marL="382191" lvl="0" indent="-382191" eaLnBrk="0" fontAlgn="base" hangingPunct="0">
              <a:spcAft>
                <a:spcPct val="0"/>
              </a:spcAft>
              <a:buClr>
                <a:srgbClr val="B71234"/>
              </a:buClr>
              <a:buSzPct val="110000"/>
              <a:buFont typeface="Arial" charset="0"/>
              <a:buChar char="•"/>
            </a:pPr>
            <a:r>
              <a:rPr lang="en-US" sz="2800" b="1" dirty="0">
                <a:solidFill>
                  <a:srgbClr val="993300"/>
                </a:solidFill>
                <a:latin typeface="Helvetica"/>
                <a:ea typeface="ＭＳ Ｐゴシック" charset="0"/>
                <a:cs typeface="Helvetica"/>
              </a:rPr>
              <a:t>Kentucky</a:t>
            </a:r>
          </a:p>
          <a:p>
            <a:pPr marL="382191" lvl="0" indent="-382191" eaLnBrk="0" fontAlgn="base" hangingPunct="0">
              <a:spcAft>
                <a:spcPct val="0"/>
              </a:spcAft>
              <a:buClr>
                <a:srgbClr val="B71234"/>
              </a:buClr>
              <a:buSzPct val="110000"/>
              <a:buFont typeface="Arial" charset="0"/>
              <a:buChar char="•"/>
            </a:pPr>
            <a:r>
              <a:rPr lang="en-US" sz="2800" b="1" dirty="0">
                <a:solidFill>
                  <a:srgbClr val="E65D00"/>
                </a:solidFill>
                <a:latin typeface="Helvetica"/>
                <a:ea typeface="ＭＳ Ｐゴシック" charset="0"/>
                <a:cs typeface="Helvetica"/>
              </a:rPr>
              <a:t>Massachusetts</a:t>
            </a:r>
          </a:p>
          <a:p>
            <a:pPr marL="382191" lvl="0" indent="-382191" eaLnBrk="0" fontAlgn="base" hangingPunct="0">
              <a:spcAft>
                <a:spcPct val="0"/>
              </a:spcAft>
              <a:buClr>
                <a:srgbClr val="B71234"/>
              </a:buClr>
              <a:buSzPct val="110000"/>
              <a:buFont typeface="Arial" charset="0"/>
              <a:buChar char="•"/>
            </a:pPr>
            <a:r>
              <a:rPr lang="en-US" sz="2800" b="1" dirty="0">
                <a:solidFill>
                  <a:srgbClr val="009BC0"/>
                </a:solidFill>
                <a:latin typeface="Helvetica"/>
                <a:ea typeface="ＭＳ Ｐゴシック" charset="0"/>
                <a:cs typeface="Helvetica"/>
              </a:rPr>
              <a:t>Minnesota</a:t>
            </a:r>
          </a:p>
          <a:p>
            <a:pPr marL="382191" lvl="0" indent="-382191" eaLnBrk="0" fontAlgn="base" hangingPunct="0">
              <a:spcAft>
                <a:spcPct val="0"/>
              </a:spcAft>
              <a:buClr>
                <a:srgbClr val="B71234"/>
              </a:buClr>
              <a:buSzPct val="110000"/>
              <a:buFont typeface="Arial" charset="0"/>
              <a:buChar char="•"/>
            </a:pPr>
            <a:r>
              <a:rPr lang="en-US" sz="2800" b="1" dirty="0">
                <a:solidFill>
                  <a:srgbClr val="000086"/>
                </a:solidFill>
                <a:latin typeface="Helvetica"/>
                <a:ea typeface="ＭＳ Ｐゴシック" charset="0"/>
                <a:cs typeface="Helvetica"/>
              </a:rPr>
              <a:t>Virginia</a:t>
            </a:r>
          </a:p>
        </p:txBody>
      </p:sp>
      <p:pic>
        <p:nvPicPr>
          <p:cNvPr id="5" name="Picture 4" descr="map of United States with states highlighted: Arkansas, Indiana, Kentucky, Massachusetts, Minnesota, Virgin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194" y="1885424"/>
            <a:ext cx="5273517" cy="337447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467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Cohort Challenge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822655"/>
            <a:ext cx="7886700" cy="2632150"/>
          </a:xfrm>
          <a:noFill/>
          <a:ln w="28575"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7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700" b="1" dirty="0"/>
              <a:t>Identifying and exploring different methods for using performance data to demonstrate programmatic achievements, challenges, and return on investment.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741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Cohort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Strengthen state interagency partnerships and infrastructure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and explore approaches to using WIOA and non-WIOA performance data to tell a state’s story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Develop a national resource that will assist states in using their performance data to demonstrate programmatic outcomes (capstone project)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Advance each cohort team’s state-specific action plan </a:t>
            </a:r>
          </a:p>
        </p:txBody>
      </p:sp>
      <p:pic>
        <p:nvPicPr>
          <p:cNvPr id="5" name="Picture 4" descr="goal icon">
            <a:extLst>
              <a:ext uri="{FF2B5EF4-FFF2-40B4-BE49-F238E27FC236}">
                <a16:creationId xmlns:a16="http://schemas.microsoft.com/office/drawing/2014/main" id="{92C9CF2A-B8E0-4068-8B59-F14D460C46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4" t="10937" r="21354" b="29167"/>
          <a:stretch/>
        </p:blipFill>
        <p:spPr>
          <a:xfrm>
            <a:off x="6667500" y="34217"/>
            <a:ext cx="1371600" cy="143394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738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19FF76A-354F-40CB-9745-C866262EC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Cohort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5E332-57D2-4C2C-B41B-A26297CAE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7529"/>
            <a:ext cx="7886700" cy="497081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2200" b="1" dirty="0"/>
              <a:t>Virtual Session 1 </a:t>
            </a:r>
            <a:r>
              <a:rPr lang="en-US" sz="2200" dirty="0"/>
              <a:t>– Identified Common Challenges around Maximizing Performance Data</a:t>
            </a:r>
          </a:p>
          <a:p>
            <a:pPr>
              <a:lnSpc>
                <a:spcPct val="110000"/>
              </a:lnSpc>
            </a:pPr>
            <a:r>
              <a:rPr lang="en-US" sz="2200" b="1" dirty="0"/>
              <a:t>Virtual Session 2 </a:t>
            </a:r>
            <a:r>
              <a:rPr lang="en-US" sz="2200" dirty="0"/>
              <a:t>– Explored Strategies for Addressing Identified Challenges</a:t>
            </a:r>
          </a:p>
          <a:p>
            <a:pPr>
              <a:lnSpc>
                <a:spcPct val="110000"/>
              </a:lnSpc>
            </a:pPr>
            <a:r>
              <a:rPr lang="en-US" sz="2200" b="1" dirty="0"/>
              <a:t>Virtual Session 3 </a:t>
            </a:r>
            <a:r>
              <a:rPr lang="en-US" sz="2200" dirty="0"/>
              <a:t>– State Presentations on Current Practices that Enhance Data Maximization Efforts (e.g. Local Data Dashboards and State Longitudinal Data Systems)</a:t>
            </a:r>
          </a:p>
          <a:p>
            <a:pPr>
              <a:lnSpc>
                <a:spcPct val="110000"/>
              </a:lnSpc>
            </a:pPr>
            <a:r>
              <a:rPr lang="en-US" sz="2200" b="1" dirty="0"/>
              <a:t>In-Person Meeting </a:t>
            </a:r>
            <a:r>
              <a:rPr lang="en-US" sz="2200" dirty="0"/>
              <a:t>– Federal Panel on Future and Existing TA to support Performance Data Maximization Efforts, Capstone Development, and State Team Networking </a:t>
            </a:r>
          </a:p>
          <a:p>
            <a:pPr>
              <a:lnSpc>
                <a:spcPct val="110000"/>
              </a:lnSpc>
            </a:pPr>
            <a:r>
              <a:rPr lang="en-US" sz="2200" b="1" dirty="0"/>
              <a:t>Virtual Sessions 4 &amp; 5 </a:t>
            </a:r>
            <a:r>
              <a:rPr lang="en-US" sz="2200" dirty="0"/>
              <a:t>– State Action Plan Presentations and Finishing Touches on Maximizing Performance Data Development Model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DA424-25CA-4CCF-B3F5-E52E3C9F6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2113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Maximizing WIOA and non-WIOA Performance Data Cohort&amp;quot;&quot;/&gt;&lt;property id=&quot;20307&quot; value=&quot;301&quot;/&gt;&lt;/object&gt;&lt;object type=&quot;3&quot; unique_id=&quot;10004&quot;&gt;&lt;property id=&quot;20148&quot; value=&quot;5&quot;/&gt;&lt;property id=&quot;20300&quot; value=&quot;Slide 2 - &amp;quot;Today’s Moderator&amp;quot;&quot;/&gt;&lt;property id=&quot;20307&quot; value=&quot;259&quot;/&gt;&lt;/object&gt;&lt;object type=&quot;3&quot; unique_id=&quot;10005&quot;&gt;&lt;property id=&quot;20148&quot; value=&quot;5&quot;/&gt;&lt;property id=&quot;20300&quot; value=&quot;Slide 3 - &amp;quot;Today’s Presenters  (Cohort Facilitators)&amp;quot;&quot;/&gt;&lt;property id=&quot;20307&quot; value=&quot;260&quot;/&gt;&lt;/object&gt;&lt;object type=&quot;3&quot; unique_id=&quot;10006&quot;&gt;&lt;property id=&quot;20148&quot; value=&quot;5&quot;/&gt;&lt;property id=&quot;20300&quot; value=&quot;Slide 4 - &amp;quot;Today’s State Presenters&amp;quot;&quot;/&gt;&lt;property id=&quot;20307&quot; value=&quot;280&quot;/&gt;&lt;/object&gt;&lt;object type=&quot;3&quot; unique_id=&quot;10007&quot;&gt;&lt;property id=&quot;20148&quot; value=&quot;5&quot;/&gt;&lt;property id=&quot;20300&quot; value=&quot;Slide 5 - &amp;quot;Webinar Objectives&amp;quot;&quot;/&gt;&lt;property id=&quot;20307&quot; value=&quot;262&quot;/&gt;&lt;/object&gt;&lt;object type=&quot;3&quot; unique_id=&quot;10008&quot;&gt;&lt;property id=&quot;20148&quot; value=&quot;5&quot;/&gt;&lt;property id=&quot;20300&quot; value=&quot;Slide 6 - &amp;quot;Cohort State Teams&amp;quot;&quot;/&gt;&lt;property id=&quot;20307&quot; value=&quot;281&quot;/&gt;&lt;/object&gt;&lt;object type=&quot;3&quot; unique_id=&quot;10009&quot;&gt;&lt;property id=&quot;20148&quot; value=&quot;5&quot;/&gt;&lt;property id=&quot;20300&quot; value=&quot;Slide 7 - &amp;quot;Cohort Challenge&amp;quot;&quot;/&gt;&lt;property id=&quot;20307&quot; value=&quot;282&quot;/&gt;&lt;/object&gt;&lt;object type=&quot;3&quot; unique_id=&quot;10010&quot;&gt;&lt;property id=&quot;20148&quot; value=&quot;5&quot;/&gt;&lt;property id=&quot;20300&quot; value=&quot;Slide 8 - &amp;quot;Cohort Goals&amp;quot;&quot;/&gt;&lt;property id=&quot;20307&quot; value=&quot;283&quot;/&gt;&lt;/object&gt;&lt;object type=&quot;3&quot; unique_id=&quot;10011&quot;&gt;&lt;property id=&quot;20148&quot; value=&quot;5&quot;/&gt;&lt;property id=&quot;20300&quot; value=&quot;Slide 9 - &amp;quot;Cohort Overview&amp;quot;&quot;/&gt;&lt;property id=&quot;20307&quot; value=&quot;257&quot;/&gt;&lt;/object&gt;&lt;object type=&quot;3&quot; unique_id=&quot;10012&quot;&gt;&lt;property id=&quot;20148&quot; value=&quot;5&quot;/&gt;&lt;property id=&quot;20300&quot; value=&quot;Slide 10 - &amp;quot;Highlights&amp;quot;&quot;/&gt;&lt;property id=&quot;20307&quot; value=&quot;284&quot;/&gt;&lt;/object&gt;&lt;object type=&quot;3&quot; unique_id=&quot;10013&quot;&gt;&lt;property id=&quot;20148&quot; value=&quot;5&quot;/&gt;&lt;property id=&quot;20300&quot; value=&quot;Slide 11 - &amp;quot;Cohort Outcomes &amp;quot;&quot;/&gt;&lt;property id=&quot;20307&quot; value=&quot;285&quot;/&gt;&lt;/object&gt;&lt;object type=&quot;3&quot; unique_id=&quot;10014&quot;&gt;&lt;property id=&quot;20148&quot; value=&quot;5&quot;/&gt;&lt;property id=&quot;20300&quot; value=&quot;Slide 12 - &amp;quot;Cohort Capstone &amp;quot;&quot;/&gt;&lt;property id=&quot;20307&quot; value=&quot;286&quot;/&gt;&lt;/object&gt;&lt;object type=&quot;3&quot; unique_id=&quot;10015&quot;&gt;&lt;property id=&quot;20148&quot; value=&quot;5&quot;/&gt;&lt;property id=&quot;20300&quot; value=&quot;Slide 13 - &amp;quot;Challenge: Telling Your Story&amp;quot;&quot;/&gt;&lt;property id=&quot;20307&quot; value=&quot;288&quot;/&gt;&lt;/object&gt;&lt;object type=&quot;3&quot; unique_id=&quot;10016&quot;&gt;&lt;property id=&quot;20148&quot; value=&quot;5&quot;/&gt;&lt;property id=&quot;20300&quot; value=&quot;Slide 14 - &amp;quot;Maximizing Performance Data Development Model&amp;quot;&quot;/&gt;&lt;property id=&quot;20307&quot; value=&quot;287&quot;/&gt;&lt;/object&gt;&lt;object type=&quot;3&quot; unique_id=&quot;10017&quot;&gt;&lt;property id=&quot;20148&quot; value=&quot;5&quot;/&gt;&lt;property id=&quot;20300&quot; value=&quot;Slide 15 - &amp;quot;Maximizing Performance Data: Self-Assessment Tool&amp;quot;&quot;/&gt;&lt;property id=&quot;20307&quot; value=&quot;289&quot;/&gt;&lt;/object&gt;&lt;object type=&quot;3&quot; unique_id=&quot;10018&quot;&gt;&lt;property id=&quot;20148&quot; value=&quot;5&quot;/&gt;&lt;property id=&quot;20300&quot; value=&quot;Slide 16 - &amp;quot;Maximizing Performance Data: Self-Assessment Tool&amp;quot;&quot;/&gt;&lt;property id=&quot;20307&quot; value=&quot;290&quot;/&gt;&lt;/object&gt;&lt;object type=&quot;3&quot; unique_id=&quot;10019&quot;&gt;&lt;property id=&quot;20148&quot; value=&quot;5&quot;/&gt;&lt;property id=&quot;20300&quot; value=&quot;Slide 17 - &amp;quot;Survey Question #1&amp;quot;&quot;/&gt;&lt;property id=&quot;20307&quot; value=&quot;291&quot;/&gt;&lt;/object&gt;&lt;object type=&quot;3&quot; unique_id=&quot;10020&quot;&gt;&lt;property id=&quot;20148&quot; value=&quot;5&quot;/&gt;&lt;property id=&quot;20300&quot; value=&quot;Slide 18 - &amp;quot;Maximizing Performance Data: Resources and Tools&amp;quot;&quot;/&gt;&lt;property id=&quot;20307&quot; value=&quot;292&quot;/&gt;&lt;/object&gt;&lt;object type=&quot;3&quot; unique_id=&quot;10021&quot;&gt;&lt;property id=&quot;20148&quot; value=&quot;5&quot;/&gt;&lt;property id=&quot;20300&quot; value=&quot;Slide 19 - &amp;quot;Maximizing Performance Data: Resources and Tools&amp;quot;&quot;/&gt;&lt;property id=&quot;20307&quot; value=&quot;293&quot;/&gt;&lt;/object&gt;&lt;object type=&quot;3&quot; unique_id=&quot;10022&quot;&gt;&lt;property id=&quot;20148&quot; value=&quot;5&quot;/&gt;&lt;property id=&quot;20300&quot; value=&quot;Slide 20 - &amp;quot;Maximizing Performance Data: Template for Next Steps&amp;quot;&quot;/&gt;&lt;property id=&quot;20307&quot; value=&quot;294&quot;/&gt;&lt;/object&gt;&lt;object type=&quot;3&quot; unique_id=&quot;10023&quot;&gt;&lt;property id=&quot;20148&quot; value=&quot;5&quot;/&gt;&lt;property id=&quot;20300&quot; value=&quot;Slide 21 - &amp;quot;Maximizing Performance Data: Facilitation Guide&amp;quot;&quot;/&gt;&lt;property id=&quot;20307&quot; value=&quot;295&quot;/&gt;&lt;/object&gt;&lt;object type=&quot;3&quot; unique_id=&quot;10024&quot;&gt;&lt;property id=&quot;20148&quot; value=&quot;5&quot;/&gt;&lt;property id=&quot;20300&quot; value=&quot;Slide 22 - &amp;quot;Maximizing Performance Data: Facilitation Guide&amp;quot;&quot;/&gt;&lt;property id=&quot;20307&quot; value=&quot;296&quot;/&gt;&lt;/object&gt;&lt;object type=&quot;3&quot; unique_id=&quot;10025&quot;&gt;&lt;property id=&quot;20148&quot; value=&quot;5&quot;/&gt;&lt;property id=&quot;20300&quot; value=&quot;Slide 23 - &amp;quot;Survey Question #2&amp;quot;&quot;/&gt;&lt;property id=&quot;20307&quot; value=&quot;297&quot;/&gt;&lt;/object&gt;&lt;object type=&quot;3&quot; unique_id=&quot;10026&quot;&gt;&lt;property id=&quot;20148&quot; value=&quot;5&quot;/&gt;&lt;property id=&quot;20300&quot; value=&quot;Slide 24 - &amp;quot;State Action Plans&amp;quot;&quot;/&gt;&lt;property id=&quot;20307&quot; value=&quot;298&quot;/&gt;&lt;/object&gt;&lt;object type=&quot;3&quot; unique_id=&quot;10027&quot;&gt;&lt;property id=&quot;20148&quot; value=&quot;5&quot;/&gt;&lt;property id=&quot;20300&quot; value=&quot;Slide 25 - &amp;quot;State Action Plan – Kentucky&amp;quot;&quot;/&gt;&lt;property id=&quot;20307&quot; value=&quot;299&quot;/&gt;&lt;/object&gt;&lt;object type=&quot;3&quot; unique_id=&quot;10028&quot;&gt;&lt;property id=&quot;20148&quot; value=&quot;5&quot;/&gt;&lt;property id=&quot;20300&quot; value=&quot;Slide 26 - &amp;quot;State Action Plan – Virginia&amp;quot;&quot;/&gt;&lt;property id=&quot;20307&quot; value=&quot;300&quot;/&gt;&lt;/object&gt;&lt;object type=&quot;3&quot; unique_id=&quot;10029&quot;&gt;&lt;property id=&quot;20148&quot; value=&quot;5&quot;/&gt;&lt;property id=&quot;20300&quot; value=&quot;Slide 27 - &amp;quot;Any Questions?&amp;quot;&quot;/&gt;&lt;property id=&quot;20307&quot; value=&quot;265&quot;/&gt;&lt;/object&gt;&lt;object type=&quot;3&quot; unique_id=&quot;10030&quot;&gt;&lt;property id=&quot;20148&quot; value=&quot;5&quot;/&gt;&lt;property id=&quot;20300&quot; value=&quot;Slide 28 - &amp;quot;Thanks for joining us!&amp;quot;&quot;/&gt;&lt;property id=&quot;20307&quot; value=&quot;302&quot;/&gt;&lt;/object&gt;&lt;/object&gt;&lt;object type=&quot;8&quot; unique_id=&quot;10060&quot;&gt;&lt;/object&gt;&lt;/object&gt;&lt;/database&gt;"/>
  <p:tag name="MMPROD_NEXTUNIQUEID" val="1000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Base Layout for Compliance">
  <a:themeElements>
    <a:clrScheme name="DE TA OWI">
      <a:dk1>
        <a:srgbClr val="242021"/>
      </a:dk1>
      <a:lt1>
        <a:sysClr val="window" lastClr="FFFFFF"/>
      </a:lt1>
      <a:dk2>
        <a:srgbClr val="002C47"/>
      </a:dk2>
      <a:lt2>
        <a:srgbClr val="F2F2F2"/>
      </a:lt2>
      <a:accent1>
        <a:srgbClr val="124D95"/>
      </a:accent1>
      <a:accent2>
        <a:srgbClr val="9E1C30"/>
      </a:accent2>
      <a:accent3>
        <a:srgbClr val="303030"/>
      </a:accent3>
      <a:accent4>
        <a:srgbClr val="BFBFBF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0A4C17F8893B419ED8287CDE59D507" ma:contentTypeVersion="9" ma:contentTypeDescription="Create a new document." ma:contentTypeScope="" ma:versionID="ec74fbbe7aee2b64199bafa7f1958903">
  <xsd:schema xmlns:xsd="http://www.w3.org/2001/XMLSchema" xmlns:xs="http://www.w3.org/2001/XMLSchema" xmlns:p="http://schemas.microsoft.com/office/2006/metadata/properties" xmlns:ns2="a165619d-62ea-4494-9933-e5d4636ba862" targetNamespace="http://schemas.microsoft.com/office/2006/metadata/properties" ma:root="true" ma:fieldsID="4f29ff4055ca3eec37727ee92f5e476e" ns2:_="">
    <xsd:import namespace="a165619d-62ea-4494-9933-e5d4636ba8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Cheryl_x0020_Approved_x0020_yet_x003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65619d-62ea-4494-9933-e5d4636ba8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Cheryl_x0020_Approved_x0020_yet_x003f_" ma:index="16" nillable="true" ma:displayName="Cheryl Approved yet?" ma:default="0" ma:format="Dropdown" ma:internalName="Cheryl_x0020_Approved_x0020_yet_x003f_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heryl_x0020_Approved_x0020_yet_x003f_ xmlns="a165619d-62ea-4494-9933-e5d4636ba862">false</Cheryl_x0020_Approved_x0020_yet_x003f_>
  </documentManagement>
</p:properties>
</file>

<file path=customXml/itemProps1.xml><?xml version="1.0" encoding="utf-8"?>
<ds:datastoreItem xmlns:ds="http://schemas.openxmlformats.org/officeDocument/2006/customXml" ds:itemID="{629DA19A-E6E4-41B0-96B2-0207C6309B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B7A815-7631-457A-9ED7-CD9AAAD7DF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65619d-62ea-4494-9933-e5d4636ba8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22423C-D104-4376-8112-CDA622A38F56}">
  <ds:schemaRefs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a165619d-62ea-4494-9933-e5d4636ba862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13062</TotalTime>
  <Words>858</Words>
  <Application>Microsoft Office PowerPoint</Application>
  <PresentationFormat>On-screen Show (4:3)</PresentationFormat>
  <Paragraphs>154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Helvetica</vt:lpstr>
      <vt:lpstr>Wingdings</vt:lpstr>
      <vt:lpstr>Base Layout for Compliance</vt:lpstr>
      <vt:lpstr>Maximizing WIOA and non-WIOA Performance Data Cohort</vt:lpstr>
      <vt:lpstr>Today’s Moderator</vt:lpstr>
      <vt:lpstr>Today’s Presenters  (Cohort Facilitators)</vt:lpstr>
      <vt:lpstr>Today’s State Presenters</vt:lpstr>
      <vt:lpstr>Webinar Objectives</vt:lpstr>
      <vt:lpstr>Cohort State Teams</vt:lpstr>
      <vt:lpstr>Cohort Challenge</vt:lpstr>
      <vt:lpstr>Cohort Goals</vt:lpstr>
      <vt:lpstr>Cohort Overview</vt:lpstr>
      <vt:lpstr>Highlights</vt:lpstr>
      <vt:lpstr>Cohort Outcomes </vt:lpstr>
      <vt:lpstr>Cohort Capstone </vt:lpstr>
      <vt:lpstr>Challenge: Telling Your Story</vt:lpstr>
      <vt:lpstr>Maximizing Performance Data Development Model</vt:lpstr>
      <vt:lpstr>Maximizing Performance Data: Self-Assessment Tool</vt:lpstr>
      <vt:lpstr>Maximizing Performance Data: Self-Assessment Tool</vt:lpstr>
      <vt:lpstr>Survey Question #1</vt:lpstr>
      <vt:lpstr>Maximizing Performance Data: Resources and Tools</vt:lpstr>
      <vt:lpstr>Maximizing Performance Data: Resources and Tools</vt:lpstr>
      <vt:lpstr>Maximizing Performance Data: Template for Next Steps</vt:lpstr>
      <vt:lpstr>Maximizing Performance Data: Facilitation Guide</vt:lpstr>
      <vt:lpstr>Maximizing Performance Data: Facilitation Guide</vt:lpstr>
      <vt:lpstr>Survey Question #2</vt:lpstr>
      <vt:lpstr>State Action Plans</vt:lpstr>
      <vt:lpstr>State Action Plan – Kentucky</vt:lpstr>
      <vt:lpstr>State Action Plan – Virginia</vt:lpstr>
      <vt:lpstr>Any Questions?</vt:lpstr>
      <vt:lpstr>Thanks for joining us!</vt:lpstr>
    </vt:vector>
  </TitlesOfParts>
  <Company>Maher &amp; Maher, an IMPAQ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Generic 508 Template</dc:title>
  <dc:subject>This is a starter template for all goverment projects that require 508 compliance.</dc:subject>
  <dc:creator>Cheryl Robbins</dc:creator>
  <cp:lastModifiedBy>Grace McCall</cp:lastModifiedBy>
  <cp:revision>165</cp:revision>
  <dcterms:created xsi:type="dcterms:W3CDTF">2018-12-05T14:10:42Z</dcterms:created>
  <dcterms:modified xsi:type="dcterms:W3CDTF">2019-07-23T13:58:58Z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0x010100D20A4C17F8893B419ED8287CDE59D507</vt:lpwstr>
  </property>
</Properties>
</file>