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8003" autoAdjust="0"/>
    <p:restoredTop sz="99881" autoAdjust="0"/>
  </p:normalViewPr>
  <p:slideViewPr>
    <p:cSldViewPr snapToGrid="0">
      <p:cViewPr varScale="1">
        <p:scale>
          <a:sx n="114" d="100"/>
          <a:sy n="114" d="100"/>
        </p:scale>
        <p:origin x="221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8/2/2019</a:t>
            </a:fld>
            <a:endParaRPr lang="en-US" dirty="0"/>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dirty="0"/>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8/2/2019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dirty="0"/>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dirty="0"/>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Moderator: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Today’s Objectives:</a:t>
            </a:r>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Contact Information:</a:t>
            </a:r>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dirty="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standard offerings,</a:t>
            </a:r>
          </a:p>
          <a:p>
            <a:pPr marL="0" indent="0">
              <a:spcAft>
                <a:spcPts val="1000"/>
              </a:spcAft>
              <a:buFont typeface="Arial" panose="020B0604020202020204" pitchFamily="34" charset="0"/>
              <a:buNone/>
            </a:pPr>
            <a:r>
              <a:rPr lang="en-US" sz="1150" b="0" baseline="0" dirty="0">
                <a:latin typeface="Arial" panose="020B0604020202020204" pitchFamily="34" charset="0"/>
                <a:cs typeface="Arial" panose="020B0604020202020204" pitchFamily="34" charset="0"/>
              </a:rPr>
              <a:t>t</a:t>
            </a:r>
            <a:r>
              <a:rPr lang="en-US" sz="1150" b="0" dirty="0">
                <a:latin typeface="Arial" panose="020B0604020202020204" pitchFamily="34" charset="0"/>
                <a:cs typeface="Arial" panose="020B0604020202020204" pitchFamily="34" charset="0"/>
              </a:rPr>
              <a:t>his</a:t>
            </a:r>
            <a:r>
              <a:rPr lang="en-US" sz="1150" b="0" baseline="0" dirty="0">
                <a:latin typeface="Arial" panose="020B0604020202020204" pitchFamily="34" charset="0"/>
                <a:cs typeface="Arial" panose="020B0604020202020204" pitchFamily="34" charset="0"/>
              </a:rPr>
              <a:t> 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3 Speaker Slide choices</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Today’s Objectives</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dirty="0">
                <a:solidFill>
                  <a:schemeClr val="accent1"/>
                </a:solidFill>
                <a:latin typeface="Arial" panose="020B0604020202020204" pitchFamily="34" charset="0"/>
                <a:cs typeface="Arial" panose="020B0604020202020204" pitchFamily="34" charset="0"/>
              </a:rPr>
              <a:t>Resources &amp; Name / Occupation / Org boxes:</a:t>
            </a:r>
          </a:p>
          <a:p>
            <a:pPr marL="0" indent="0">
              <a:spcBef>
                <a:spcPts val="400"/>
              </a:spcBef>
              <a:spcAft>
                <a:spcPts val="800"/>
              </a:spcAft>
              <a:buFont typeface="Arial" panose="020B0604020202020204" pitchFamily="34" charset="0"/>
              <a:buNone/>
            </a:pPr>
            <a:r>
              <a:rPr lang="en-US" sz="1050" baseline="0" dirty="0">
                <a:latin typeface="Arial" panose="020B0604020202020204" pitchFamily="34" charset="0"/>
                <a:cs typeface="Arial" panose="020B0604020202020204" pitchFamily="34" charset="0"/>
              </a:rPr>
              <a:t>This works like a multi-level bulleted list.  Use the list level buttons on your “Home” tab to</a:t>
            </a:r>
            <a:br>
              <a:rPr lang="en-US" sz="1050" baseline="0" dirty="0">
                <a:latin typeface="Arial" panose="020B0604020202020204" pitchFamily="34" charset="0"/>
                <a:cs typeface="Arial" panose="020B0604020202020204" pitchFamily="34" charset="0"/>
              </a:rPr>
            </a:br>
            <a:r>
              <a:rPr lang="en-US" sz="1050" baseline="0" dirty="0">
                <a:latin typeface="Arial" panose="020B0604020202020204" pitchFamily="34" charset="0"/>
                <a:cs typeface="Arial" panose="020B0604020202020204" pitchFamily="34" charset="0"/>
              </a:rPr>
              <a:t>change formatting levels.</a:t>
            </a: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available.</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Select 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of an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existing slide, click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“Layout” button right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next to the “New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dirty="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dirty="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or location for standard content slide material</a:t>
            </a:r>
            <a:r>
              <a:rPr lang="en-US" sz="1050" b="0" baseline="0" dirty="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dirty="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 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Note 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this template, and is hidden. </a:t>
            </a:r>
          </a:p>
          <a:p>
            <a:pPr algn="l">
              <a:spcBef>
                <a:spcPts val="300"/>
              </a:spcBef>
            </a:pPr>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the presentation.</a:t>
            </a: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dirty="0">
                <a:latin typeface="Arial" panose="020B0604020202020204" pitchFamily="34" charset="0"/>
                <a:cs typeface="Arial" panose="020B0604020202020204" pitchFamily="34" charset="0"/>
              </a:rPr>
              <a:t>Legal Language</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Poll</a:t>
            </a:r>
          </a:p>
          <a:p>
            <a:pPr marL="0" lvl="1" indent="-171450">
              <a:lnSpc>
                <a:spcPct val="90000"/>
              </a:lnSpc>
              <a:spcAft>
                <a:spcPts val="400"/>
              </a:spcAft>
              <a:buFont typeface="Arial" panose="020B0604020202020204" pitchFamily="34" charset="0"/>
              <a:buChar char="•"/>
            </a:pPr>
            <a:r>
              <a:rPr lang="en-US" sz="1100" b="0" baseline="0" dirty="0"/>
              <a:t>Save the Date</a:t>
            </a:r>
          </a:p>
          <a:p>
            <a:pPr marL="0" lvl="1" indent="-171450">
              <a:lnSpc>
                <a:spcPct val="90000"/>
              </a:lnSpc>
              <a:spcAft>
                <a:spcPts val="400"/>
              </a:spcAft>
              <a:buFont typeface="Arial" panose="020B0604020202020204" pitchFamily="34" charset="0"/>
              <a:buChar char="•"/>
            </a:pPr>
            <a:r>
              <a:rPr lang="en-US" sz="1100" b="0" baseline="0" dirty="0"/>
              <a:t>Questions</a:t>
            </a:r>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dirty="0">
                  <a:solidFill>
                    <a:schemeClr val="tx1">
                      <a:lumMod val="85000"/>
                      <a:lumOff val="15000"/>
                    </a:schemeClr>
                  </a:solidFill>
                  <a:latin typeface="+mj-lt"/>
                </a:rPr>
                <a:t>Don’t delete 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in the template.</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Moderator: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Today’s Objectives:</a:t>
            </a:r>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dirty="0"/>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vimeo.com/349889374" TargetMode="External"/><Relationship Id="rId3" Type="http://schemas.openxmlformats.org/officeDocument/2006/relationships/hyperlink" Target="https://www.workforcegps.org/events/2019/06/25/16/01/Maximizing-WIOA-and-non-WIOA-Performance-Data" TargetMode="External"/><Relationship Id="rId7" Type="http://schemas.openxmlformats.org/officeDocument/2006/relationships/hyperlink" Target="https://www.workforcegps.org/MemberDirectory/MemberDetails?uid=139198"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www.workforcegps.org/MemberDirectory/MemberDetails?uid=136500" TargetMode="External"/><Relationship Id="rId5" Type="http://schemas.openxmlformats.org/officeDocument/2006/relationships/hyperlink" Target="https://www.workforcegps.org/MemberDirectory/MemberDetails?uid=160043" TargetMode="External"/><Relationship Id="rId4" Type="http://schemas.openxmlformats.org/officeDocument/2006/relationships/hyperlink" Target="https://www.workforcegps.org/MemberDirectory/MemberDetails?uid=1089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265529"/>
            <a:ext cx="5200164" cy="1467478"/>
          </a:xfrm>
        </p:spPr>
        <p:txBody>
          <a:bodyPr>
            <a:normAutofit fontScale="90000"/>
          </a:bodyPr>
          <a:lstStyle/>
          <a:p>
            <a:r>
              <a:rPr lang="en-US" sz="2400" dirty="0"/>
              <a:t>Executive Summary</a:t>
            </a:r>
            <a:br>
              <a:rPr lang="en-US" sz="2400" dirty="0"/>
            </a:br>
            <a:r>
              <a:rPr lang="en-US" sz="1600" dirty="0">
                <a:hlinkClick r:id="rId3"/>
              </a:rPr>
              <a:t>Maximizing WIOA and non-WIOA Performance Data</a:t>
            </a:r>
            <a:br>
              <a:rPr lang="en-US" sz="1600" dirty="0"/>
            </a:br>
            <a:r>
              <a:rPr lang="en-US" sz="1100" dirty="0"/>
              <a:t>Date: 7/23/2019</a:t>
            </a:r>
            <a:br>
              <a:rPr lang="en-US" sz="1600" dirty="0"/>
            </a:br>
            <a:r>
              <a:rPr lang="en-US" sz="1100" dirty="0"/>
              <a:t>Moderator(s): </a:t>
            </a:r>
            <a:r>
              <a:rPr lang="en-US" sz="1100" dirty="0">
                <a:hlinkClick r:id="rId4"/>
              </a:rPr>
              <a:t>Shelia Lewis</a:t>
            </a:r>
            <a:r>
              <a:rPr lang="en-US" sz="1100" dirty="0"/>
              <a:t>, </a:t>
            </a:r>
            <a:r>
              <a:rPr lang="en-US" sz="1100" i="1" dirty="0">
                <a:solidFill>
                  <a:srgbClr val="7030A0"/>
                </a:solidFill>
                <a:hlinkClick r:id="rId5">
                  <a:extLst>
                    <a:ext uri="{A12FA001-AC4F-418D-AE19-62706E023703}">
                      <ahyp:hlinkClr xmlns:ahyp="http://schemas.microsoft.com/office/drawing/2018/hyperlinkcolor" val="tx"/>
                    </a:ext>
                  </a:extLst>
                </a:hlinkClick>
              </a:rPr>
              <a:t>Cynthia Forland</a:t>
            </a:r>
            <a:r>
              <a:rPr lang="en-US" sz="1100" i="1" dirty="0">
                <a:solidFill>
                  <a:srgbClr val="7030A0"/>
                </a:solidFill>
              </a:rPr>
              <a:t>, Rosalyce Broadous-Brown</a:t>
            </a:r>
            <a:br>
              <a:rPr lang="en-US" sz="1100" dirty="0"/>
            </a:br>
            <a:r>
              <a:rPr lang="en-US" sz="1100" dirty="0"/>
              <a:t>Speaker(s</a:t>
            </a:r>
            <a:r>
              <a:rPr lang="en-US" sz="1100" dirty="0">
                <a:solidFill>
                  <a:schemeClr val="accent1"/>
                </a:solidFill>
              </a:rPr>
              <a:t>)</a:t>
            </a:r>
            <a:r>
              <a:rPr lang="en-US" sz="1100" dirty="0">
                <a:solidFill>
                  <a:srgbClr val="FF0000"/>
                </a:solidFill>
              </a:rPr>
              <a:t>: </a:t>
            </a:r>
            <a:r>
              <a:rPr lang="en-US" sz="1100" b="0" i="1" dirty="0">
                <a:solidFill>
                  <a:srgbClr val="FF0000"/>
                </a:solidFill>
              </a:rPr>
              <a:t>Megan Lamb, Natalie Cummins, Kristen Rowe, Rachel Adams, </a:t>
            </a:r>
            <a:br>
              <a:rPr lang="en-US" sz="1100" b="0" i="1" dirty="0">
                <a:solidFill>
                  <a:schemeClr val="accent2"/>
                </a:solidFill>
              </a:rPr>
            </a:br>
            <a:r>
              <a:rPr lang="en-US" sz="1100" b="0" i="1" dirty="0">
                <a:solidFill>
                  <a:srgbClr val="FF0000"/>
                </a:solidFill>
              </a:rPr>
              <a:t>Drew Griffis, </a:t>
            </a:r>
            <a:r>
              <a:rPr lang="en-US" sz="1100" b="0" i="1" dirty="0">
                <a:solidFill>
                  <a:srgbClr val="FF0000"/>
                </a:solidFill>
                <a:hlinkClick r:id="rId6">
                  <a:extLst>
                    <a:ext uri="{A12FA001-AC4F-418D-AE19-62706E023703}">
                      <ahyp:hlinkClr xmlns:ahyp="http://schemas.microsoft.com/office/drawing/2018/hyperlinkcolor" val="tx"/>
                    </a:ext>
                  </a:extLst>
                </a:hlinkClick>
              </a:rPr>
              <a:t>Carrie Marsh</a:t>
            </a:r>
            <a:r>
              <a:rPr lang="en-US" sz="1100" b="0" i="1" dirty="0">
                <a:solidFill>
                  <a:srgbClr val="FF0000"/>
                </a:solidFill>
              </a:rPr>
              <a:t>, </a:t>
            </a:r>
            <a:r>
              <a:rPr lang="en-US" sz="1100" b="0" i="1" dirty="0">
                <a:solidFill>
                  <a:srgbClr val="FF0000"/>
                </a:solidFill>
                <a:hlinkClick r:id="rId7">
                  <a:extLst>
                    <a:ext uri="{A12FA001-AC4F-418D-AE19-62706E023703}">
                      <ahyp:hlinkClr xmlns:ahyp="http://schemas.microsoft.com/office/drawing/2018/hyperlinkcolor" val="tx"/>
                    </a:ext>
                  </a:extLst>
                </a:hlinkClick>
              </a:rPr>
              <a:t>Heidi Silver-</a:t>
            </a:r>
            <a:r>
              <a:rPr lang="en-US" sz="1100" b="0" i="1" dirty="0" err="1">
                <a:solidFill>
                  <a:srgbClr val="FF0000"/>
                </a:solidFill>
                <a:hlinkClick r:id="rId7">
                  <a:extLst>
                    <a:ext uri="{A12FA001-AC4F-418D-AE19-62706E023703}">
                      <ahyp:hlinkClr xmlns:ahyp="http://schemas.microsoft.com/office/drawing/2018/hyperlinkcolor" val="tx"/>
                    </a:ext>
                  </a:extLst>
                </a:hlinkClick>
              </a:rPr>
              <a:t>Pacuilla</a:t>
            </a:r>
            <a:br>
              <a:rPr lang="en-US" sz="1100" dirty="0">
                <a:solidFill>
                  <a:schemeClr val="accent2"/>
                </a:solidFill>
              </a:rPr>
            </a:br>
            <a:br>
              <a:rPr lang="en-US" sz="1100" dirty="0">
                <a:solidFill>
                  <a:srgbClr val="FF0000"/>
                </a:solidFill>
              </a:rPr>
            </a:br>
            <a:br>
              <a:rPr lang="en-US" sz="1600" dirty="0"/>
            </a:br>
            <a:br>
              <a:rPr lang="en-US" sz="2400" dirty="0"/>
            </a:br>
            <a:endParaRPr lang="en-US" sz="2400" dirty="0"/>
          </a:p>
        </p:txBody>
      </p:sp>
      <p:sp>
        <p:nvSpPr>
          <p:cNvPr id="35" name="Text Placeholder 34"/>
          <p:cNvSpPr>
            <a:spLocks noGrp="1"/>
          </p:cNvSpPr>
          <p:nvPr>
            <p:ph type="body" sz="half" idx="2"/>
          </p:nvPr>
        </p:nvSpPr>
        <p:spPr>
          <a:xfrm>
            <a:off x="306098" y="1201245"/>
            <a:ext cx="5079403" cy="4733152"/>
          </a:xfrm>
          <a:ln w="12700"/>
        </p:spPr>
        <p:txBody>
          <a:bodyPr lIns="182880" anchor="t">
            <a:normAutofit fontScale="62500" lnSpcReduction="20000"/>
          </a:bodyPr>
          <a:lstStyle/>
          <a:p>
            <a:pPr marL="0" indent="0">
              <a:buNone/>
            </a:pPr>
            <a:r>
              <a:rPr lang="en-US" dirty="0">
                <a:solidFill>
                  <a:schemeClr val="tx1"/>
                </a:solidFill>
              </a:rPr>
              <a:t>ETA, OCTAE, and RSA collaborated to establish the State Cohort on Maximizing WIOA and non-WIOA Performance Data, which provided participating state agencies (from Arkansas, Indiana, Kentucky, Massachusetts, Minnesota, and Virginia) with focused time and space to share, identify, and explore strategies for using performance data to demonstrate programmatic achievements, challenges, and stakeholder return-on-investment. </a:t>
            </a:r>
          </a:p>
          <a:p>
            <a:pPr marL="0" indent="0">
              <a:buNone/>
            </a:pPr>
            <a:r>
              <a:rPr lang="en-US" dirty="0">
                <a:solidFill>
                  <a:schemeClr val="tx1"/>
                </a:solidFill>
              </a:rPr>
              <a:t>Cohort participants developed solutions to issues affecting the alignment of program definitions, the development and utilization of state-specific performance indicators, state and local level understanding of the value of WIOA performance data, and system-wide efforts to measure state/local performance in real time.  This webinar presented the cohort outcomes and reviewed the capstone product. The webinar addresses: </a:t>
            </a:r>
          </a:p>
          <a:p>
            <a:r>
              <a:rPr lang="en-US" dirty="0">
                <a:solidFill>
                  <a:schemeClr val="tx1"/>
                </a:solidFill>
              </a:rPr>
              <a:t>Different methods for using state performance data to effectively communicate a state’s story.</a:t>
            </a:r>
          </a:p>
          <a:p>
            <a:r>
              <a:rPr lang="en-US" dirty="0">
                <a:solidFill>
                  <a:schemeClr val="tx1"/>
                </a:solidFill>
              </a:rPr>
              <a:t>The Maximizing Performance Data Development Model – a resource developed by the cohort participants to help states: </a:t>
            </a:r>
          </a:p>
          <a:p>
            <a:pPr lvl="1"/>
            <a:r>
              <a:rPr lang="en-US" sz="1800" dirty="0">
                <a:solidFill>
                  <a:schemeClr val="tx1"/>
                </a:solidFill>
              </a:rPr>
              <a:t>“Diagnose” where they are as organizations in using performance data to demonstrate programmatic achievements, challenges, and stakeholder return-on-investment (ROI); and</a:t>
            </a:r>
          </a:p>
          <a:p>
            <a:pPr lvl="1"/>
            <a:r>
              <a:rPr lang="en-US" sz="1800" dirty="0">
                <a:solidFill>
                  <a:schemeClr val="tx1"/>
                </a:solidFill>
              </a:rPr>
              <a:t>Determine next steps for making progress in using performance data to demonstrate achievements, challenges, and ROI, drawing from targeted resources and tools.</a:t>
            </a:r>
            <a:endParaRPr lang="en-US" sz="1800" dirty="0">
              <a:solidFill>
                <a:schemeClr val="tx1"/>
              </a:solidFill>
              <a:effectLst/>
            </a:endParaRPr>
          </a:p>
        </p:txBody>
      </p:sp>
      <p:sp>
        <p:nvSpPr>
          <p:cNvPr id="8" name="Text Placeholder 34">
            <a:extLst>
              <a:ext uri="{FF2B5EF4-FFF2-40B4-BE49-F238E27FC236}">
                <a16:creationId xmlns:a16="http://schemas.microsoft.com/office/drawing/2014/main" id="{8FAA06BF-0042-42BD-BBC3-8EFE67DACA55}"/>
              </a:ext>
            </a:extLst>
          </p:cNvPr>
          <p:cNvSpPr txBox="1">
            <a:spLocks/>
          </p:cNvSpPr>
          <p:nvPr/>
        </p:nvSpPr>
        <p:spPr>
          <a:xfrm>
            <a:off x="-418705" y="5934397"/>
            <a:ext cx="9457509" cy="478694"/>
          </a:xfrm>
          <a:prstGeom prst="rect">
            <a:avLst/>
          </a:prstGeom>
          <a:noFill/>
          <a:ln w="12700">
            <a:noFill/>
            <a:miter lim="800000"/>
          </a:ln>
        </p:spPr>
        <p:txBody>
          <a:bodyPr vert="horz" lIns="182880" tIns="137160" rIns="182880" bIns="137160" rtlCol="0" anchor="t">
            <a:normAutofit/>
          </a:bodyPr>
          <a:lstStyle>
            <a:lvl1pPr marL="274320" indent="-274320" algn="l" defTabSz="914400" rtl="0" eaLnBrk="1" latinLnBrk="0" hangingPunct="1">
              <a:lnSpc>
                <a:spcPct val="110000"/>
              </a:lnSpc>
              <a:spcBef>
                <a:spcPts val="1800"/>
              </a:spcBef>
              <a:buClr>
                <a:schemeClr val="accent2"/>
              </a:buClr>
              <a:buFont typeface="Wingdings 2" panose="05020102010507070707" pitchFamily="18" charset="2"/>
              <a:buChar char="¡"/>
              <a:defRPr lang="en-US" sz="1800" i="0" kern="1200" dirty="0">
                <a:solidFill>
                  <a:schemeClr val="accent2"/>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100" dirty="0">
                <a:solidFill>
                  <a:schemeClr val="tx1"/>
                </a:solidFill>
              </a:rPr>
              <a:t>Recording Link: </a:t>
            </a:r>
            <a:r>
              <a:rPr lang="en-US" sz="1100" b="1" dirty="0">
                <a:hlinkClick r:id="rId8"/>
              </a:rPr>
              <a:t>Maximizing WIOA and non-WIOA Performance Data</a:t>
            </a:r>
            <a:endParaRPr lang="en-US" sz="1100" b="1"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4102108763"/>
              </p:ext>
            </p:extLst>
          </p:nvPr>
        </p:nvGraphicFramePr>
        <p:xfrm>
          <a:off x="5506262" y="1201245"/>
          <a:ext cx="3402846" cy="4943793"/>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lvl="0">
                        <a:spcAft>
                          <a:spcPts val="600"/>
                        </a:spcAft>
                      </a:pPr>
                      <a:r>
                        <a:rPr lang="en-US" sz="1000" b="1" dirty="0">
                          <a:solidFill>
                            <a:schemeClr val="tx1"/>
                          </a:solidFill>
                          <a:latin typeface="Helvetica"/>
                          <a:ea typeface="+mn-ea"/>
                          <a:cs typeface="+mn-cs"/>
                        </a:rPr>
                        <a:t>Provide Overview of Maximizing WIOA and non-WIOA Performance Data Cohort</a:t>
                      </a:r>
                    </a:p>
                  </a:txBody>
                  <a:tcPr/>
                </a:tc>
                <a:tc>
                  <a:txBody>
                    <a:bodyPr/>
                    <a:lstStyle/>
                    <a:p>
                      <a:pPr algn="ctr"/>
                      <a:r>
                        <a:rPr lang="en-US" sz="900" dirty="0"/>
                        <a:t>4:58</a:t>
                      </a:r>
                    </a:p>
                  </a:txBody>
                  <a:tcPr anchor="ctr"/>
                </a:tc>
                <a:extLst>
                  <a:ext uri="{0D108BD9-81ED-4DB2-BD59-A6C34878D82A}">
                    <a16:rowId xmlns:a16="http://schemas.microsoft.com/office/drawing/2014/main" val="2075400689"/>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solidFill>
                            <a:sysClr val="windowText" lastClr="000000">
                              <a:hueOff val="0"/>
                              <a:satOff val="0"/>
                              <a:lumOff val="0"/>
                              <a:alphaOff val="0"/>
                            </a:sysClr>
                          </a:solidFill>
                          <a:latin typeface="Helvetica"/>
                          <a:ea typeface="+mn-ea"/>
                          <a:cs typeface="+mn-cs"/>
                        </a:rPr>
                        <a:t>Cohort Purpose/Goals</a:t>
                      </a:r>
                    </a:p>
                    <a:p>
                      <a:pPr marL="0" indent="0">
                        <a:buFont typeface="Arial" panose="020B0604020202020204" pitchFamily="34" charset="0"/>
                        <a:buNone/>
                      </a:pPr>
                      <a:endParaRPr lang="en-US" sz="1000" b="0" dirty="0"/>
                    </a:p>
                  </a:txBody>
                  <a:tcPr/>
                </a:tc>
                <a:tc>
                  <a:txBody>
                    <a:bodyPr/>
                    <a:lstStyle/>
                    <a:p>
                      <a:pPr algn="ctr"/>
                      <a:r>
                        <a:rPr lang="en-US" sz="900" dirty="0"/>
                        <a:t>6:35</a:t>
                      </a:r>
                    </a:p>
                  </a:txBody>
                  <a:tcPr anchor="ctr"/>
                </a:tc>
                <a:extLst>
                  <a:ext uri="{0D108BD9-81ED-4DB2-BD59-A6C34878D82A}">
                    <a16:rowId xmlns:a16="http://schemas.microsoft.com/office/drawing/2014/main" val="812580546"/>
                  </a:ext>
                </a:extLst>
              </a:tr>
              <a:tr h="189094">
                <a:tc>
                  <a:txBody>
                    <a:bodyPr/>
                    <a:lstStyle/>
                    <a:p>
                      <a:pPr lvl="0"/>
                      <a:r>
                        <a:rPr lang="en-US" sz="1000" b="0" dirty="0">
                          <a:solidFill>
                            <a:sysClr val="windowText" lastClr="000000">
                              <a:hueOff val="0"/>
                              <a:satOff val="0"/>
                              <a:lumOff val="0"/>
                              <a:alphaOff val="0"/>
                            </a:sysClr>
                          </a:solidFill>
                          <a:latin typeface="Helvetica"/>
                          <a:ea typeface="+mn-ea"/>
                          <a:cs typeface="+mn-cs"/>
                        </a:rPr>
                        <a:t>Cohort Highlights/Activities</a:t>
                      </a:r>
                    </a:p>
                  </a:txBody>
                  <a:tcPr/>
                </a:tc>
                <a:tc>
                  <a:txBody>
                    <a:bodyPr/>
                    <a:lstStyle/>
                    <a:p>
                      <a:pPr algn="ctr"/>
                      <a:r>
                        <a:rPr lang="en-US" sz="900" dirty="0"/>
                        <a:t>9:04</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1" dirty="0"/>
                        <a:t>Cohort Outcomes </a:t>
                      </a:r>
                    </a:p>
                  </a:txBody>
                  <a:tcPr/>
                </a:tc>
                <a:tc>
                  <a:txBody>
                    <a:bodyPr/>
                    <a:lstStyle/>
                    <a:p>
                      <a:pPr algn="ctr"/>
                      <a:r>
                        <a:rPr lang="en-US" sz="900" dirty="0"/>
                        <a:t>19:29</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a:t>Cohort Capstone </a:t>
                      </a:r>
                      <a:endParaRPr lang="en-US" sz="1000" b="1" u="none" dirty="0"/>
                    </a:p>
                  </a:txBody>
                  <a:tcPr/>
                </a:tc>
                <a:tc>
                  <a:txBody>
                    <a:bodyPr/>
                    <a:lstStyle/>
                    <a:p>
                      <a:pPr algn="ctr"/>
                      <a:r>
                        <a:rPr lang="en-US" sz="900" dirty="0"/>
                        <a:t>19:45</a:t>
                      </a:r>
                    </a:p>
                  </a:txBody>
                  <a:tcPr anchor="ctr"/>
                </a:tc>
                <a:extLst>
                  <a:ext uri="{0D108BD9-81ED-4DB2-BD59-A6C34878D82A}">
                    <a16:rowId xmlns:a16="http://schemas.microsoft.com/office/drawing/2014/main" val="10006"/>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solidFill>
                            <a:sysClr val="window" lastClr="FFFFFF"/>
                          </a:solidFill>
                          <a:latin typeface="Helvetica"/>
                          <a:ea typeface="+mn-ea"/>
                          <a:cs typeface="+mn-cs"/>
                        </a:rPr>
                        <a:t>.</a:t>
                      </a:r>
                      <a:r>
                        <a:rPr lang="en-US" sz="1000" b="1" dirty="0">
                          <a:solidFill>
                            <a:schemeClr val="tx1"/>
                          </a:solidFill>
                          <a:latin typeface="Helvetica"/>
                          <a:ea typeface="+mn-ea"/>
                          <a:cs typeface="+mn-cs"/>
                        </a:rPr>
                        <a:t>Maximizing Performance Data Development Model</a:t>
                      </a:r>
                      <a:endParaRPr lang="en-US" sz="1000" b="1" dirty="0">
                        <a:solidFill>
                          <a:schemeClr val="tx1"/>
                        </a:solidFill>
                      </a:endParaRPr>
                    </a:p>
                    <a:p>
                      <a:pPr marL="0" indent="0">
                        <a:buFont typeface="Arial" panose="020B0604020202020204" pitchFamily="34" charset="0"/>
                        <a:buNone/>
                      </a:pPr>
                      <a:endParaRPr lang="en-US" sz="1000" b="0" dirty="0"/>
                    </a:p>
                  </a:txBody>
                  <a:tcPr/>
                </a:tc>
                <a:tc>
                  <a:txBody>
                    <a:bodyPr/>
                    <a:lstStyle/>
                    <a:p>
                      <a:pPr algn="ctr"/>
                      <a:r>
                        <a:rPr lang="en-US" sz="900" dirty="0"/>
                        <a:t>21:19</a:t>
                      </a:r>
                    </a:p>
                  </a:txBody>
                  <a:tcPr anchor="ctr"/>
                </a:tc>
                <a:extLst>
                  <a:ext uri="{0D108BD9-81ED-4DB2-BD59-A6C34878D82A}">
                    <a16:rowId xmlns:a16="http://schemas.microsoft.com/office/drawing/2014/main" val="1365116506"/>
                  </a:ext>
                </a:extLst>
              </a:tr>
              <a:tr h="189094">
                <a:tc>
                  <a:txBody>
                    <a:bodyPr/>
                    <a:lstStyle/>
                    <a:p>
                      <a:pPr marL="0" indent="0" algn="l" defTabSz="914400" rtl="0" eaLnBrk="1" latinLnBrk="0" hangingPunct="1">
                        <a:buFont typeface="Arial" panose="020B0604020202020204" pitchFamily="34" charset="0"/>
                        <a:buNone/>
                      </a:pPr>
                      <a:r>
                        <a:rPr lang="en-US" sz="1000" dirty="0"/>
                        <a:t>Self-Assessment Tool</a:t>
                      </a:r>
                      <a:endParaRPr lang="en-US" sz="1000" b="0" kern="1200" dirty="0">
                        <a:solidFill>
                          <a:schemeClr val="dk1"/>
                        </a:solidFill>
                        <a:latin typeface="+mn-lt"/>
                        <a:ea typeface="+mn-ea"/>
                        <a:cs typeface="+mn-cs"/>
                      </a:endParaRPr>
                    </a:p>
                  </a:txBody>
                  <a:tcPr/>
                </a:tc>
                <a:tc>
                  <a:txBody>
                    <a:bodyPr/>
                    <a:lstStyle/>
                    <a:p>
                      <a:pPr algn="ctr"/>
                      <a:r>
                        <a:rPr lang="en-US" sz="900" dirty="0"/>
                        <a:t>21:56</a:t>
                      </a:r>
                    </a:p>
                  </a:txBody>
                  <a:tcPr anchor="ctr"/>
                </a:tc>
                <a:extLst>
                  <a:ext uri="{0D108BD9-81ED-4DB2-BD59-A6C34878D82A}">
                    <a16:rowId xmlns:a16="http://schemas.microsoft.com/office/drawing/2014/main" val="10009"/>
                  </a:ext>
                </a:extLst>
              </a:tr>
              <a:tr h="189094">
                <a:tc>
                  <a:txBody>
                    <a:bodyPr/>
                    <a:lstStyle/>
                    <a:p>
                      <a:pPr marL="0" indent="0">
                        <a:buFont typeface="Arial" panose="020B0604020202020204" pitchFamily="34" charset="0"/>
                        <a:buNone/>
                      </a:pPr>
                      <a:r>
                        <a:rPr lang="en-US" sz="1000" dirty="0"/>
                        <a:t>Resources and Tools</a:t>
                      </a:r>
                      <a:endParaRPr lang="en-US" sz="1000" b="1" dirty="0"/>
                    </a:p>
                  </a:txBody>
                  <a:tcPr/>
                </a:tc>
                <a:tc>
                  <a:txBody>
                    <a:bodyPr/>
                    <a:lstStyle/>
                    <a:p>
                      <a:pPr algn="ctr"/>
                      <a:r>
                        <a:rPr lang="en-US" sz="900" dirty="0"/>
                        <a:t>27:33</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dirty="0"/>
                        <a:t>Facilitation Guide</a:t>
                      </a:r>
                      <a:endParaRPr lang="en-US" sz="1000" b="0" dirty="0"/>
                    </a:p>
                  </a:txBody>
                  <a:tcPr/>
                </a:tc>
                <a:tc>
                  <a:txBody>
                    <a:bodyPr/>
                    <a:lstStyle/>
                    <a:p>
                      <a:pPr algn="ctr"/>
                      <a:r>
                        <a:rPr lang="en-US" sz="900" dirty="0"/>
                        <a:t>30:54</a:t>
                      </a:r>
                    </a:p>
                  </a:txBody>
                  <a:tcPr anchor="ctr"/>
                </a:tc>
                <a:extLst>
                  <a:ext uri="{0D108BD9-81ED-4DB2-BD59-A6C34878D82A}">
                    <a16:rowId xmlns:a16="http://schemas.microsoft.com/office/drawing/2014/main" val="1577649460"/>
                  </a:ext>
                </a:extLst>
              </a:tr>
              <a:tr h="340304">
                <a:tc>
                  <a:txBody>
                    <a:bodyPr/>
                    <a:lstStyle/>
                    <a:p>
                      <a:pPr algn="l">
                        <a:lnSpc>
                          <a:spcPct val="300000"/>
                        </a:lnSpc>
                      </a:pPr>
                      <a:r>
                        <a:rPr lang="en-US" sz="1000" b="1" dirty="0">
                          <a:solidFill>
                            <a:schemeClr val="tx1"/>
                          </a:solidFill>
                          <a:latin typeface="Helvetica"/>
                        </a:rPr>
                        <a:t>State Action Plans</a:t>
                      </a:r>
                    </a:p>
                  </a:txBody>
                  <a:tcPr/>
                </a:tc>
                <a:tc>
                  <a:txBody>
                    <a:bodyPr/>
                    <a:lstStyle/>
                    <a:p>
                      <a:pPr algn="ctr"/>
                      <a:r>
                        <a:rPr lang="en-US" sz="900" dirty="0"/>
                        <a:t>35:11</a:t>
                      </a:r>
                    </a:p>
                  </a:txBody>
                  <a:tcPr anchor="ctr"/>
                </a:tc>
                <a:extLst>
                  <a:ext uri="{0D108BD9-81ED-4DB2-BD59-A6C34878D82A}">
                    <a16:rowId xmlns:a16="http://schemas.microsoft.com/office/drawing/2014/main" val="3231640449"/>
                  </a:ext>
                </a:extLst>
              </a:tr>
              <a:tr h="189094">
                <a:tc>
                  <a:txBody>
                    <a:bodyPr/>
                    <a:lstStyle/>
                    <a:p>
                      <a:pPr marL="0" indent="0" algn="l" defTabSz="914400" rtl="0" eaLnBrk="1" latinLnBrk="0" hangingPunct="1">
                        <a:buFont typeface="Arial" panose="020B0604020202020204" pitchFamily="34" charset="0"/>
                        <a:buNone/>
                      </a:pPr>
                      <a:r>
                        <a:rPr lang="en-US" sz="1000" dirty="0"/>
                        <a:t>State Action Plan – Kentucky</a:t>
                      </a:r>
                      <a:endParaRPr lang="en-US" sz="1000" b="1" kern="1200" dirty="0">
                        <a:solidFill>
                          <a:schemeClr val="dk1"/>
                        </a:solidFill>
                        <a:latin typeface="+mn-lt"/>
                        <a:ea typeface="+mn-ea"/>
                        <a:cs typeface="+mn-cs"/>
                      </a:endParaRPr>
                    </a:p>
                  </a:txBody>
                  <a:tcPr/>
                </a:tc>
                <a:tc>
                  <a:txBody>
                    <a:bodyPr/>
                    <a:lstStyle/>
                    <a:p>
                      <a:pPr algn="ctr"/>
                      <a:r>
                        <a:rPr lang="en-US" sz="900" dirty="0"/>
                        <a:t>36:34</a:t>
                      </a:r>
                    </a:p>
                  </a:txBody>
                  <a:tcPr anchor="ctr"/>
                </a:tc>
                <a:extLst>
                  <a:ext uri="{0D108BD9-81ED-4DB2-BD59-A6C34878D82A}">
                    <a16:rowId xmlns:a16="http://schemas.microsoft.com/office/drawing/2014/main" val="206804161"/>
                  </a:ext>
                </a:extLst>
              </a:tr>
              <a:tr h="189094">
                <a:tc>
                  <a:txBody>
                    <a:bodyPr/>
                    <a:lstStyle/>
                    <a:p>
                      <a:pPr marL="0" indent="0" algn="l" defTabSz="914400" rtl="0" eaLnBrk="1" latinLnBrk="0" hangingPunct="1">
                        <a:buFont typeface="Arial" panose="020B0604020202020204" pitchFamily="34" charset="0"/>
                        <a:buNone/>
                      </a:pPr>
                      <a:r>
                        <a:rPr lang="en-US" sz="1000" dirty="0"/>
                        <a:t>State Action Plan – Virginia</a:t>
                      </a:r>
                      <a:endParaRPr lang="en-US" sz="1000" b="0" kern="1200" dirty="0">
                        <a:solidFill>
                          <a:schemeClr val="dk1"/>
                        </a:solidFill>
                        <a:latin typeface="+mn-lt"/>
                        <a:ea typeface="+mn-ea"/>
                        <a:cs typeface="+mn-cs"/>
                      </a:endParaRPr>
                    </a:p>
                  </a:txBody>
                  <a:tcPr/>
                </a:tc>
                <a:tc>
                  <a:txBody>
                    <a:bodyPr/>
                    <a:lstStyle/>
                    <a:p>
                      <a:pPr algn="ctr"/>
                      <a:r>
                        <a:rPr lang="en-US" sz="900" dirty="0"/>
                        <a:t>47:18</a:t>
                      </a:r>
                    </a:p>
                  </a:txBody>
                  <a:tcPr anchor="ctr"/>
                </a:tc>
                <a:extLst>
                  <a:ext uri="{0D108BD9-81ED-4DB2-BD59-A6C34878D82A}">
                    <a16:rowId xmlns:a16="http://schemas.microsoft.com/office/drawing/2014/main" val="1716858679"/>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dk1"/>
                          </a:solidFill>
                          <a:latin typeface="+mn-lt"/>
                          <a:ea typeface="+mn-ea"/>
                          <a:cs typeface="+mn-cs"/>
                        </a:rPr>
                        <a:t>Q</a:t>
                      </a:r>
                      <a:r>
                        <a:rPr lang="en-US" sz="1000" b="1" kern="1200" baseline="0" dirty="0">
                          <a:solidFill>
                            <a:schemeClr val="dk1"/>
                          </a:solidFill>
                          <a:latin typeface="+mn-lt"/>
                          <a:ea typeface="+mn-ea"/>
                          <a:cs typeface="+mn-cs"/>
                        </a:rPr>
                        <a:t> &amp; A</a:t>
                      </a:r>
                      <a:endParaRPr lang="en-US" sz="1000" b="1" kern="1200" dirty="0">
                        <a:solidFill>
                          <a:schemeClr val="dk1"/>
                        </a:solidFill>
                        <a:latin typeface="+mn-lt"/>
                        <a:ea typeface="+mn-ea"/>
                        <a:cs typeface="+mn-cs"/>
                      </a:endParaRPr>
                    </a:p>
                  </a:txBody>
                  <a:tcPr/>
                </a:tc>
                <a:tc>
                  <a:txBody>
                    <a:bodyPr/>
                    <a:lstStyle/>
                    <a:p>
                      <a:pPr algn="ctr"/>
                      <a:r>
                        <a:rPr lang="en-US" sz="900"/>
                        <a:t>56:10</a:t>
                      </a:r>
                      <a:endParaRPr lang="en-US" sz="900" dirty="0"/>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endParaRPr lang="en-US" sz="1000" b="1"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Maximizing WIOA and non-WIOA Performance Data Date: 7/23/2019 Moderator(s): Shelia Lewis, Cynthia&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6370</TotalTime>
  <Words>195</Words>
  <Application>Microsoft Office PowerPoint</Application>
  <PresentationFormat>On-screen Show (4:3)</PresentationFormat>
  <Paragraphs>36</Paragraphs>
  <Slides>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vt:i4>
      </vt:variant>
    </vt:vector>
  </HeadingPairs>
  <TitlesOfParts>
    <vt:vector size="11" baseType="lpstr">
      <vt:lpstr>Arial</vt:lpstr>
      <vt:lpstr>Calibri</vt:lpstr>
      <vt:lpstr>Helvetica</vt:lpstr>
      <vt:lpstr>Impact</vt:lpstr>
      <vt:lpstr>Times New Roman</vt:lpstr>
      <vt:lpstr>Wingdings</vt:lpstr>
      <vt:lpstr>Wingdings 2</vt:lpstr>
      <vt:lpstr>Wingdings 3</vt:lpstr>
      <vt:lpstr>Standard Slides</vt:lpstr>
      <vt:lpstr>2_Standard Slides</vt:lpstr>
      <vt:lpstr>Executive Summary Maximizing WIOA and non-WIOA Performance Data Date: 7/23/2019 Moderator(s): Shelia Lewis, Cynthia Forland, Rosalyce Broadous-Brown Speaker(s): Megan Lamb, Natalie Cummins, Kristen Rowe, Rachel Adams,  Drew Griffis, Carrie Marsh, Heidi Silver-Pacuilla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117</cp:revision>
  <dcterms:created xsi:type="dcterms:W3CDTF">2017-09-27T21:43:17Z</dcterms:created>
  <dcterms:modified xsi:type="dcterms:W3CDTF">2019-08-02T19:05:38Z</dcterms:modified>
</cp:coreProperties>
</file>