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2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1" r:id="rId2"/>
    <p:sldMasterId id="2147483706" r:id="rId3"/>
  </p:sldMasterIdLst>
  <p:notesMasterIdLst>
    <p:notesMasterId r:id="rId38"/>
  </p:notesMasterIdLst>
  <p:sldIdLst>
    <p:sldId id="272" r:id="rId4"/>
    <p:sldId id="287" r:id="rId5"/>
    <p:sldId id="305" r:id="rId6"/>
    <p:sldId id="351" r:id="rId7"/>
    <p:sldId id="331" r:id="rId8"/>
    <p:sldId id="289" r:id="rId9"/>
    <p:sldId id="286" r:id="rId10"/>
    <p:sldId id="273" r:id="rId11"/>
    <p:sldId id="290" r:id="rId12"/>
    <p:sldId id="291" r:id="rId13"/>
    <p:sldId id="292" r:id="rId14"/>
    <p:sldId id="293" r:id="rId15"/>
    <p:sldId id="294" r:id="rId16"/>
    <p:sldId id="304" r:id="rId17"/>
    <p:sldId id="350" r:id="rId18"/>
    <p:sldId id="334" r:id="rId19"/>
    <p:sldId id="302" r:id="rId20"/>
    <p:sldId id="296" r:id="rId21"/>
    <p:sldId id="309" r:id="rId22"/>
    <p:sldId id="303" r:id="rId23"/>
    <p:sldId id="314" r:id="rId24"/>
    <p:sldId id="297" r:id="rId25"/>
    <p:sldId id="354" r:id="rId26"/>
    <p:sldId id="298" r:id="rId27"/>
    <p:sldId id="299" r:id="rId28"/>
    <p:sldId id="301" r:id="rId29"/>
    <p:sldId id="332" r:id="rId30"/>
    <p:sldId id="333" r:id="rId31"/>
    <p:sldId id="284" r:id="rId32"/>
    <p:sldId id="352" r:id="rId33"/>
    <p:sldId id="353" r:id="rId34"/>
    <p:sldId id="281" r:id="rId35"/>
    <p:sldId id="300" r:id="rId36"/>
    <p:sldId id="282" r:id="rId37"/>
  </p:sldIdLst>
  <p:sldSz cx="9144000" cy="6858000" type="screen4x3"/>
  <p:notesSz cx="6858000" cy="9144000"/>
  <p:custDataLst>
    <p:tags r:id="rId3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homdaen Souvanna" initials="PS" lastIdx="11" clrIdx="0"/>
  <p:cmAuthor id="1" name="Siobhan Mills" initials="SM" lastIdx="33" clrIdx="1"/>
  <p:cmAuthor id="2" name="Andrew Clarkwest" initials="AC" lastIdx="7" clrIdx="2"/>
  <p:cmAuthor id="3" name="Glen Schneider" initials="GS" lastIdx="7" clrIdx="3"/>
  <p:cmAuthor id="4" name="Lizik, Megan - ASP" initials="LM-A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291C"/>
    <a:srgbClr val="7566A0"/>
    <a:srgbClr val="48A9C5"/>
    <a:srgbClr val="789D4A"/>
    <a:srgbClr val="898D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99" autoAdjust="0"/>
    <p:restoredTop sz="60882" autoAdjust="0"/>
  </p:normalViewPr>
  <p:slideViewPr>
    <p:cSldViewPr snapToGrid="0">
      <p:cViewPr varScale="1">
        <p:scale>
          <a:sx n="44" d="100"/>
          <a:sy n="44" d="100"/>
        </p:scale>
        <p:origin x="167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-321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88989-C4F2-419E-8CC5-53E2453B8A9F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28876" y="1143000"/>
            <a:ext cx="2043112" cy="1532334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2828925"/>
            <a:ext cx="5486400" cy="5457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0D2C8-4E9D-4ABA-936B-5E500A1B4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40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236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28875" y="1143000"/>
            <a:ext cx="2043113" cy="1531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603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28875" y="1143000"/>
            <a:ext cx="2043113" cy="1531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425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28875" y="1143000"/>
            <a:ext cx="2043113" cy="1531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615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28875" y="1143000"/>
            <a:ext cx="2043113" cy="1531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6837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28875" y="1143000"/>
            <a:ext cx="2043113" cy="1531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9494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28875" y="1143000"/>
            <a:ext cx="2043113" cy="1531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652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28875" y="1143000"/>
            <a:ext cx="2043113" cy="1531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417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28875" y="1143000"/>
            <a:ext cx="2043113" cy="1531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743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28875" y="1143000"/>
            <a:ext cx="2043113" cy="1531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83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28875" y="1143000"/>
            <a:ext cx="2043113" cy="1531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96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28875" y="1143000"/>
            <a:ext cx="2043113" cy="1531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97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22450" y="671513"/>
            <a:ext cx="2701925" cy="2027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32089-C4ED-4AD8-B775-86BFA05D461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8981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28875" y="1143000"/>
            <a:ext cx="2043113" cy="1531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383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28875" y="1143000"/>
            <a:ext cx="2043113" cy="1531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407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28875" y="1143000"/>
            <a:ext cx="2043113" cy="1531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808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28875" y="1143000"/>
            <a:ext cx="2043113" cy="1531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9535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28875" y="1143000"/>
            <a:ext cx="2043113" cy="1531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5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28875" y="1143000"/>
            <a:ext cx="2043113" cy="1531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576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28875" y="1143000"/>
            <a:ext cx="2043113" cy="1531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1308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28875" y="1143000"/>
            <a:ext cx="2043113" cy="1531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848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28875" y="1143000"/>
            <a:ext cx="2043113" cy="1531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62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28875" y="1143000"/>
            <a:ext cx="2043113" cy="1531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941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28875" y="1143000"/>
            <a:ext cx="2043113" cy="1531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6929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28875" y="1143000"/>
            <a:ext cx="2043113" cy="1531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0857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28875" y="1143000"/>
            <a:ext cx="2043113" cy="1531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2149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28875" y="1143000"/>
            <a:ext cx="2043113" cy="1531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301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28875" y="1143000"/>
            <a:ext cx="2043113" cy="1531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442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28875" y="1143000"/>
            <a:ext cx="2043113" cy="1531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318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28875" y="1143000"/>
            <a:ext cx="2043113" cy="1531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52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28875" y="1143000"/>
            <a:ext cx="2043113" cy="1531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02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28875" y="1143000"/>
            <a:ext cx="2043113" cy="1531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244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28875" y="1143000"/>
            <a:ext cx="2043113" cy="1531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72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8" name="Isosceles Triangle 7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>
            <a:grpSpLocks noChangeAspect="1"/>
          </p:cNvGrpSpPr>
          <p:nvPr userDrawn="1"/>
        </p:nvGrpSpPr>
        <p:grpSpPr>
          <a:xfrm rot="16200000" flipV="1">
            <a:off x="2158718" y="-2158721"/>
            <a:ext cx="1720507" cy="6037943"/>
            <a:chOff x="8150764" y="3372336"/>
            <a:chExt cx="993237" cy="3485664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8150764" y="3372336"/>
              <a:ext cx="993237" cy="3485663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121812"/>
            <a:ext cx="996650" cy="983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4512772"/>
            <a:ext cx="2952750" cy="997405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3572635" y="4425121"/>
            <a:ext cx="45720" cy="140969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591081" y="113503"/>
            <a:ext cx="2221861" cy="356956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spc="50" baseline="0">
                <a:solidFill>
                  <a:schemeClr val="bg1">
                    <a:alpha val="8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US"/>
              <a:t>Month ##, 2017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11836"/>
            <a:ext cx="77724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9544" y="4425121"/>
            <a:ext cx="4798656" cy="1392508"/>
          </a:xfrm>
        </p:spPr>
        <p:txBody>
          <a:bodyPr vert="horz" lIns="182880" tIns="45720" rIns="91440" bIns="4572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lang="en-US" sz="2300" dirty="0"/>
            </a:lvl1pPr>
            <a:lvl2pPr marL="457200" indent="-182880">
              <a:buClr>
                <a:schemeClr val="accent1"/>
              </a:buClr>
              <a:defRPr sz="1800"/>
            </a:lvl2pPr>
            <a:lvl3pPr>
              <a:defRPr/>
            </a:lvl3pPr>
          </a:lstStyle>
          <a:p>
            <a:pPr marL="274320" lvl="0" indent="-274320">
              <a:buSzPct val="101000"/>
            </a:pPr>
            <a:r>
              <a:rPr lang="en-US" dirty="0"/>
              <a:t>Click to edit Master subtitle style</a:t>
            </a:r>
          </a:p>
          <a:p>
            <a:pPr marL="960120" lvl="1" indent="-274320">
              <a:buSzPct val="101000"/>
            </a:pPr>
            <a:r>
              <a:rPr lang="en-US" dirty="0"/>
              <a:t>If a note is needed, list here</a:t>
            </a:r>
          </a:p>
        </p:txBody>
      </p:sp>
    </p:spTree>
    <p:extLst>
      <p:ext uri="{BB962C8B-B14F-4D97-AF65-F5344CB8AC3E}">
        <p14:creationId xmlns:p14="http://schemas.microsoft.com/office/powerpoint/2010/main" val="1414540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Your Moderator: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Moderator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8363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84530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1769287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1769288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190999" y="4115205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827005" y="4115206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86560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04211" y="1550213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2289149" y="1550214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603599" y="3169259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788537" y="3169260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F412FA4-B02E-44E6-8B54-8C543AF1254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041624" y="4788305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81D4FF5-6288-4D27-802B-1F68F7152C8A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1226562" y="4788306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51879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62100"/>
            <a:ext cx="7955280" cy="4614863"/>
          </a:xfrm>
        </p:spPr>
        <p:txBody>
          <a:bodyPr anchor="ctr"/>
          <a:lstStyle>
            <a:lvl1pPr marL="274320" indent="-274320">
              <a:buSzPct val="130000"/>
              <a:buFont typeface="Wingdings 2" panose="05020102010507070707" pitchFamily="18" charset="2"/>
              <a:buChar char="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FF1AEB-41C4-4F09-A84E-76A8A2E5FB0C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Today’s Webinar will: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1BC28C-8AF2-4940-BDB9-E673A8611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2823" y="365126"/>
            <a:ext cx="2206570" cy="10953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39BDA01-EE61-49D4-8FAA-01389FC14AC8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6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ies 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00" y="365126"/>
            <a:ext cx="7110730" cy="105156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48CE21-7AFE-4E43-95C7-CE54C7F8E328}"/>
              </a:ext>
            </a:extLst>
          </p:cNvPr>
          <p:cNvGrpSpPr/>
          <p:nvPr userDrawn="1"/>
        </p:nvGrpSpPr>
        <p:grpSpPr>
          <a:xfrm>
            <a:off x="408972" y="0"/>
            <a:ext cx="796952" cy="1591228"/>
            <a:chOff x="628648" y="-1"/>
            <a:chExt cx="1019624" cy="1591228"/>
          </a:xfrm>
          <a:effectLst>
            <a:outerShdw blurRad="50800" dist="25400" dir="8100000" algn="tr" rotWithShape="0">
              <a:prstClr val="black">
                <a:alpha val="30000"/>
              </a:prstClr>
            </a:outerShdw>
          </a:effectLst>
        </p:grpSpPr>
        <p:sp>
          <p:nvSpPr>
            <p:cNvPr id="8" name="Pentagon 3">
              <a:extLst>
                <a:ext uri="{FF2B5EF4-FFF2-40B4-BE49-F238E27FC236}">
                  <a16:creationId xmlns:a16="http://schemas.microsoft.com/office/drawing/2014/main" id="{66EF78EF-7007-4AD8-B0B0-9D842402A112}"/>
                </a:ext>
              </a:extLst>
            </p:cNvPr>
            <p:cNvSpPr/>
            <p:nvPr userDrawn="1"/>
          </p:nvSpPr>
          <p:spPr>
            <a:xfrm rot="5400000">
              <a:off x="342847" y="285802"/>
              <a:ext cx="1591227" cy="1019623"/>
            </a:xfrm>
            <a:prstGeom prst="homePlate">
              <a:avLst>
                <a:gd name="adj" fmla="val 44467"/>
              </a:avLst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Pentagon 3">
              <a:extLst>
                <a:ext uri="{FF2B5EF4-FFF2-40B4-BE49-F238E27FC236}">
                  <a16:creationId xmlns:a16="http://schemas.microsoft.com/office/drawing/2014/main" id="{D523D052-BBAD-4207-B109-48CB7A77CC9E}"/>
                </a:ext>
              </a:extLst>
            </p:cNvPr>
            <p:cNvSpPr/>
            <p:nvPr userDrawn="1"/>
          </p:nvSpPr>
          <p:spPr>
            <a:xfrm rot="5400000">
              <a:off x="430116" y="198531"/>
              <a:ext cx="1416687" cy="1019623"/>
            </a:xfrm>
            <a:prstGeom prst="homePlate">
              <a:avLst>
                <a:gd name="adj" fmla="val 41756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3000">
                  <a:srgbClr val="F1F1F1"/>
                </a:gs>
                <a:gs pos="25000">
                  <a:schemeClr val="bg1">
                    <a:lumMod val="95000"/>
                  </a:schemeClr>
                </a:gs>
                <a:gs pos="6000">
                  <a:schemeClr val="bg1">
                    <a:lumMod val="85000"/>
                  </a:schemeClr>
                </a:gs>
                <a:gs pos="77000">
                  <a:srgbClr val="E3E3E3"/>
                </a:gs>
                <a:gs pos="97345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2540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85000">
                    <a:schemeClr val="accent4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21EAC3E-DB16-448B-9877-1345E9FF81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39424" y="528805"/>
            <a:ext cx="921646" cy="804862"/>
          </a:xfrm>
        </p:spPr>
        <p:txBody>
          <a:bodyPr tIns="73152">
            <a:normAutofit/>
          </a:bodyPr>
          <a:lstStyle>
            <a:lvl1pPr marL="0" indent="0" algn="ctr">
              <a:buNone/>
              <a:defRPr lang="en-US" sz="4000" b="1" i="0" kern="1200" cap="small" spc="40" baseline="0" dirty="0" smtClean="0">
                <a:ln w="15875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5"/>
                      </a:gs>
                    </a:gsLst>
                    <a:lin ang="16200000" scaled="1"/>
                    <a:tileRect/>
                  </a:gradFill>
                </a:ln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innerShdw blurRad="101600" dist="76200" dir="18900000">
                    <a:prstClr val="black">
                      <a:alpha val="30000"/>
                    </a:prstClr>
                  </a:innerShdw>
                </a:effectLst>
                <a:latin typeface="+mj-lt"/>
                <a:ea typeface="+mj-ea"/>
                <a:cs typeface="Impact" panose="020B080603090205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518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2025" y="4800600"/>
            <a:ext cx="6724083" cy="566738"/>
          </a:xfrm>
        </p:spPr>
        <p:txBody>
          <a:bodyPr anchor="b">
            <a:normAutofit/>
          </a:bodyPr>
          <a:lstStyle>
            <a:lvl1pPr marL="457200" indent="-457200" algn="r">
              <a:buClr>
                <a:srgbClr val="7A232E"/>
              </a:buClr>
              <a:buFont typeface="Wingdings" panose="05000000000000000000" pitchFamily="2" charset="2"/>
              <a:buChar char="Ø"/>
              <a:defRPr sz="3200" b="0" spc="40" baseline="0"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62026" y="1076325"/>
            <a:ext cx="6724650" cy="29622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Type quote here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962025" y="5398235"/>
            <a:ext cx="6724083" cy="354865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729116"/>
            <a:ext cx="962025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 rot="10800000">
            <a:off x="7686675" y="2155824"/>
            <a:ext cx="971550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D77594-847C-4D9F-8E9C-BA000729C35F}"/>
              </a:ext>
            </a:extLst>
          </p:cNvPr>
          <p:cNvSpPr/>
          <p:nvPr userDrawn="1"/>
        </p:nvSpPr>
        <p:spPr>
          <a:xfrm rot="5400000">
            <a:off x="4311972" y="1309431"/>
            <a:ext cx="27432" cy="6720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01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 Langu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1B4496C-42F2-4A52-9C95-651EE67206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25" y="693411"/>
            <a:ext cx="2343150" cy="76153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90525" y="1756800"/>
            <a:ext cx="8307704" cy="3251942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95000"/>
              </a:lnSpc>
              <a:spcBef>
                <a:spcPts val="1000"/>
              </a:spcBef>
              <a:buNone/>
              <a:defRPr sz="2200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This slide format is to draw attention to precise legal language.  Place legal language here.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543174" y="1064168"/>
            <a:ext cx="6155055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68B8A7-EB81-4FD2-82D4-E645AB5DA130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A81F1B3-A836-409F-B9E6-2E2CAEB1F5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4100" y="119319"/>
            <a:ext cx="6374129" cy="862470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Section name / Title / Reference Info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3153095-E629-4333-A9E6-44B7EAB756CC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390526" y="5095875"/>
            <a:ext cx="7905749" cy="119710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If needed, include a callout note about the legal language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059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1892" y="1120346"/>
            <a:ext cx="4032473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92608" indent="0">
              <a:spcBef>
                <a:spcPts val="600"/>
              </a:spcBef>
              <a:spcAft>
                <a:spcPts val="200"/>
              </a:spcAft>
              <a:buNone/>
              <a:defRPr sz="1400" i="1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576072" indent="-27432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sz="1300" u="sng">
                <a:solidFill>
                  <a:schemeClr val="accent6"/>
                </a:solidFill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Details about resource listed here.</a:t>
            </a:r>
          </a:p>
          <a:p>
            <a:pPr lvl="2"/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95824" y="1120346"/>
            <a:ext cx="4032504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7432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2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lang="en-US" sz="1400" i="1" kern="12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87502" indent="-28575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lang="en-US" sz="1300" u="sng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marL="560070" lvl="1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Details about resource listed here.</a:t>
            </a:r>
          </a:p>
          <a:p>
            <a:pPr marL="587502" lvl="2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8" y="1003986"/>
            <a:ext cx="45720" cy="585216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4" y="-357680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9D9F95-E05B-461F-9AB6-FCC469E64AE0}"/>
              </a:ext>
            </a:extLst>
          </p:cNvPr>
          <p:cNvSpPr txBox="1"/>
          <p:nvPr userDrawn="1"/>
        </p:nvSpPr>
        <p:spPr>
          <a:xfrm>
            <a:off x="1309816" y="365126"/>
            <a:ext cx="6880779" cy="616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dirty="0"/>
              <a:t>Resources: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7C2AD0-E385-4C6D-9FC1-7C6479504B69}"/>
              </a:ext>
            </a:extLst>
          </p:cNvPr>
          <p:cNvSpPr txBox="1"/>
          <p:nvPr userDrawn="1"/>
        </p:nvSpPr>
        <p:spPr>
          <a:xfrm>
            <a:off x="2509079" y="205945"/>
            <a:ext cx="1318054" cy="94735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lnSpc>
                <a:spcPct val="85000"/>
              </a:lnSpc>
            </a:pPr>
            <a:r>
              <a:rPr lang="en-US" sz="6600" dirty="0">
                <a:solidFill>
                  <a:schemeClr val="bg1">
                    <a:lumMod val="75000"/>
                  </a:schemeClr>
                </a:solidFill>
                <a:sym typeface="Webdings" panose="05030102010509060703" pitchFamily="18" charset="2"/>
              </a:rPr>
              <a:t></a:t>
            </a:r>
            <a:endParaRPr lang="en-US" sz="6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246DD3-D6C3-4914-8E87-5DA06C7256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13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95825" y="1190625"/>
            <a:ext cx="3697604" cy="5165726"/>
          </a:xfrm>
        </p:spPr>
        <p:txBody>
          <a:bodyPr anchor="ctr"/>
          <a:lstStyle>
            <a:lvl1pPr marL="0" indent="0">
              <a:spcBef>
                <a:spcPts val="3000"/>
              </a:spcBef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365760" indent="0">
              <a:spcBef>
                <a:spcPts val="300"/>
              </a:spcBef>
              <a:buNone/>
              <a:defRPr sz="1600" i="1"/>
            </a:lvl2pPr>
            <a:lvl3pPr marL="365760" indent="0">
              <a:spcBef>
                <a:spcPts val="400"/>
              </a:spcBef>
              <a:buFontTx/>
              <a:buNone/>
              <a:defRPr sz="1400" b="1">
                <a:solidFill>
                  <a:schemeClr val="tx1"/>
                </a:solidFill>
              </a:defRPr>
            </a:lvl3pPr>
            <a:lvl4pPr marL="914400" indent="-274320">
              <a:spcBef>
                <a:spcPts val="12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300" i="1">
                <a:solidFill>
                  <a:schemeClr val="accent1"/>
                </a:solidFill>
              </a:defRPr>
            </a:lvl4pPr>
            <a:lvl5pPr marL="914400" indent="-274320">
              <a:spcBef>
                <a:spcPts val="20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"/>
              <a:defRPr sz="1300" b="0" i="0" spc="50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098955-8651-419E-86A8-56788A65E26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Contact Information: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4F4F1A-CF95-4957-953C-C908BBDF28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285" y="2543613"/>
            <a:ext cx="2974602" cy="138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2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55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1E19837-98EC-4FB4-8EB6-9858802534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69" y="2270681"/>
            <a:ext cx="7180494" cy="159092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F84F2E-6236-45E4-BF4A-77147E5794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36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plate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D146980-D8A2-4012-978A-9289360E76CE}"/>
              </a:ext>
            </a:extLst>
          </p:cNvPr>
          <p:cNvCxnSpPr>
            <a:cxnSpLocks/>
          </p:cNvCxnSpPr>
          <p:nvPr userDrawn="1"/>
        </p:nvCxnSpPr>
        <p:spPr>
          <a:xfrm>
            <a:off x="4568467" y="5377715"/>
            <a:ext cx="45720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>
            <a:off x="0" y="3981452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100000">
                <a:schemeClr val="accent2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 userDrawn="1"/>
        </p:nvSpPr>
        <p:spPr>
          <a:xfrm>
            <a:off x="0" y="5513221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100000">
                <a:schemeClr val="accent1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695825" y="1480004"/>
            <a:ext cx="4297680" cy="5191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Beyond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sz="20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offerings,</a:t>
            </a:r>
          </a:p>
          <a:p>
            <a:pPr marL="0" indent="0"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150" b="0" baseline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150" b="0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n-US" sz="1150" b="0" baseline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contains a set of custom slides built to help you prepare your presentation.  Included are: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Your Moderator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Speaker </a:t>
            </a: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Slide choices</a:t>
            </a: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Where Are You? 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00" b="0" i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(location slide)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Today’s Objectives</a:t>
            </a: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Series Set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Quote</a:t>
            </a:r>
          </a:p>
          <a:p>
            <a:pPr marL="0" indent="0">
              <a:spcBef>
                <a:spcPts val="3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5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&amp; Name / Occupation / Org boxes:</a:t>
            </a:r>
            <a:endParaRPr lang="en-US" sz="1500" b="1" baseline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works like a multi-level bulleted list</a:t>
            </a: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.  Use </a:t>
            </a: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the list level buttons on your “Home” tab to</a:t>
            </a:r>
            <a:b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change formatting levels.</a:t>
            </a:r>
            <a:endParaRPr lang="en-US" sz="105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084799" y="4562930"/>
            <a:ext cx="1734243" cy="644333"/>
            <a:chOff x="6721200" y="5603662"/>
            <a:chExt cx="1296075" cy="481538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6721200" y="5603662"/>
              <a:ext cx="881689" cy="481538"/>
              <a:chOff x="6721200" y="5603662"/>
              <a:chExt cx="881689" cy="481538"/>
            </a:xfrm>
          </p:grpSpPr>
          <p:pic>
            <p:nvPicPr>
              <p:cNvPr id="4" name="Picture 3"/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6721200" y="5603662"/>
                <a:ext cx="881689" cy="481538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 userDrawn="1"/>
            </p:nvSpPr>
            <p:spPr>
              <a:xfrm>
                <a:off x="7236000" y="5644800"/>
                <a:ext cx="366889" cy="178031"/>
              </a:xfrm>
              <a:prstGeom prst="rect">
                <a:avLst/>
              </a:prstGeom>
              <a:solidFill>
                <a:srgbClr val="FFC000">
                  <a:alpha val="10000"/>
                </a:srgbClr>
              </a:solidFill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Left Arrow 16"/>
            <p:cNvSpPr/>
            <p:nvPr userDrawn="1"/>
          </p:nvSpPr>
          <p:spPr>
            <a:xfrm>
              <a:off x="7642875" y="5644800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5040000" y="1"/>
            <a:ext cx="278130" cy="1376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4429402" y="1376381"/>
            <a:ext cx="278130" cy="54816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91736" y="1480004"/>
            <a:ext cx="4337666" cy="53522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use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this template: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When creating a new slide, click the arrow under the “New Slide” button.  This will display the template master slides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available.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the layout you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need from the list.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Likewise, to </a:t>
            </a:r>
            <a:r>
              <a:rPr lang="en-US" sz="105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master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of an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existing slide, click the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Layout”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button right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next 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the “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New Slide” button.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General Template Notes:</a:t>
            </a:r>
          </a:p>
          <a:p>
            <a:pPr marL="9144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800" b="0" u="none" spc="60" baseline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</a:t>
            </a:r>
            <a:r>
              <a:rPr lang="en-US" sz="1800" b="1" u="none" spc="60" baseline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1800" b="1" u="sng" spc="60" baseline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DO </a:t>
            </a:r>
            <a:r>
              <a:rPr lang="en-US" sz="1800" b="1" u="sng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NOT</a:t>
            </a:r>
            <a:r>
              <a:rPr lang="en-US" sz="1800" b="1" u="none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ý"/>
              <a:tabLst/>
              <a:defRPr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Space out your bullets using the “enter” key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.  Please note if a spacing adjustment is required.</a:t>
            </a:r>
            <a:endParaRPr lang="en-US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Type any titles in all uppercase or with caps lock on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, as formatting is automatic. Type using standard title caps.</a:t>
            </a: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 heading alignment </a:t>
            </a:r>
            <a:r>
              <a:rPr lang="en-US" sz="1050" b="1" baseline="0">
                <a:latin typeface="Arial" panose="020B0604020202020204" pitchFamily="34" charset="0"/>
                <a:cs typeface="Arial" panose="020B0604020202020204" pitchFamily="34" charset="0"/>
              </a:rPr>
              <a:t>or location for standard content slide material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u="none" kern="1200" spc="60" baseline="0">
                <a:solidFill>
                  <a:srgbClr val="92D050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</a:t>
            </a:r>
            <a:r>
              <a:rPr kumimoji="0" lang="en-US" sz="1800" b="1" i="0" u="none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sng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DO</a:t>
            </a:r>
            <a:r>
              <a:rPr kumimoji="0" lang="en-US" sz="1800" b="1" i="0" u="none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2AF2F"/>
              </a:buClr>
              <a:buSzTx/>
              <a:buFont typeface="Wingdings" panose="05000000000000000000" pitchFamily="2" charset="2"/>
              <a:buChar char="þ"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your graphics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Add a note at the top of the “Slide notes” section that indicates where your graphic 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originated.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that any graphics not referenced or in violation of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 Copyright Law, Title 17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be replaced to ensure your protection.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308798" y="88691"/>
            <a:ext cx="3245631" cy="11028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/>
            <a: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slide contains information on how to use </a:t>
            </a: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template, and is hidden. </a:t>
            </a:r>
          </a:p>
          <a:p>
            <a:pPr algn="l">
              <a:spcBef>
                <a:spcPts val="300"/>
              </a:spcBef>
            </a:pP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is not a part of </a:t>
            </a:r>
            <a:b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presentation.</a:t>
            </a:r>
            <a:endParaRPr lang="en-US" sz="1400" i="1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376381"/>
            <a:ext cx="9144000" cy="0"/>
          </a:xfrm>
          <a:prstGeom prst="line">
            <a:avLst/>
          </a:prstGeom>
          <a:ln w="1016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7084799" y="2286069"/>
            <a:ext cx="1619719" cy="16205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1" indent="-17145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Legal Language</a:t>
            </a:r>
            <a:endParaRPr lang="en-US" sz="1100" b="0" baseline="0"/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Poll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Save the Date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Questions</a:t>
            </a:r>
            <a:endParaRPr lang="en-US" sz="1100" b="0" baseline="0" dirty="0"/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Resources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Contact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Thank You</a:t>
            </a:r>
            <a:endParaRPr lang="en-US" sz="1100" b="0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040000" y="225258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040000" y="376653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4EBE4A4-93BC-4F5F-96D7-3EB1B9477815}"/>
              </a:ext>
            </a:extLst>
          </p:cNvPr>
          <p:cNvGrpSpPr/>
          <p:nvPr userDrawn="1"/>
        </p:nvGrpSpPr>
        <p:grpSpPr>
          <a:xfrm>
            <a:off x="5101094" y="5519741"/>
            <a:ext cx="3776420" cy="1204516"/>
            <a:chOff x="9823451" y="-913608"/>
            <a:chExt cx="3776420" cy="1204516"/>
          </a:xfrm>
        </p:grpSpPr>
        <p:sp>
          <p:nvSpPr>
            <p:cNvPr id="23" name="TextBox 22"/>
            <p:cNvSpPr txBox="1"/>
            <p:nvPr userDrawn="1"/>
          </p:nvSpPr>
          <p:spPr>
            <a:xfrm>
              <a:off x="11200962" y="-833368"/>
              <a:ext cx="2398909" cy="104403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200" b="1" i="0" spc="4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Don’t delete </a:t>
              </a:r>
              <a:r>
                <a:rPr lang="en-US" sz="1200" b="1" i="0" spc="4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this slide until the presentation is final.</a:t>
              </a:r>
              <a:endParaRPr lang="en-US" sz="1200" b="1" i="0" spc="4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Keep it </a:t>
              </a:r>
              <a:r>
                <a:rPr lang="en-US" sz="1500" b="1" i="0" spc="40" baseline="0">
                  <a:solidFill>
                    <a:srgbClr val="9D1C30"/>
                  </a:solidFill>
                  <a:latin typeface="+mj-lt"/>
                </a:rPr>
                <a:t>in the template</a:t>
              </a: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.</a:t>
              </a:r>
              <a:endParaRPr lang="en-US" sz="1500" b="1" i="0" spc="40" dirty="0">
                <a:solidFill>
                  <a:srgbClr val="9D1C30"/>
                </a:solidFill>
                <a:latin typeface="+mj-lt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27DF8FF-D711-4A8A-8948-673270B8AE9D}"/>
                </a:ext>
              </a:extLst>
            </p:cNvPr>
            <p:cNvGrpSpPr/>
            <p:nvPr userDrawn="1"/>
          </p:nvGrpSpPr>
          <p:grpSpPr>
            <a:xfrm>
              <a:off x="9823451" y="-913608"/>
              <a:ext cx="1204516" cy="1204516"/>
              <a:chOff x="9823451" y="-913608"/>
              <a:chExt cx="1204516" cy="1204516"/>
            </a:xfrm>
          </p:grpSpPr>
          <p:grpSp>
            <p:nvGrpSpPr>
              <p:cNvPr id="24" name="Group 23"/>
              <p:cNvGrpSpPr/>
              <p:nvPr userDrawn="1"/>
            </p:nvGrpSpPr>
            <p:grpSpPr>
              <a:xfrm>
                <a:off x="9823451" y="-913608"/>
                <a:ext cx="1204516" cy="1204516"/>
                <a:chOff x="1714500" y="4547858"/>
                <a:chExt cx="1262157" cy="1262157"/>
              </a:xfrm>
            </p:grpSpPr>
            <p:sp>
              <p:nvSpPr>
                <p:cNvPr id="21" name="8-Point Star 20"/>
                <p:cNvSpPr/>
                <p:nvPr userDrawn="1"/>
              </p:nvSpPr>
              <p:spPr>
                <a:xfrm rot="20240074">
                  <a:off x="1714500" y="4547858"/>
                  <a:ext cx="1262157" cy="1262157"/>
                </a:xfrm>
                <a:prstGeom prst="star8">
                  <a:avLst>
                    <a:gd name="adj" fmla="val 45801"/>
                  </a:avLst>
                </a:prstGeom>
                <a:gradFill>
                  <a:gsLst>
                    <a:gs pos="0">
                      <a:srgbClr val="7A232E"/>
                    </a:gs>
                    <a:gs pos="100000">
                      <a:srgbClr val="B85759"/>
                    </a:gs>
                    <a:gs pos="55000">
                      <a:srgbClr val="9D1C30"/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8-Point Star 21"/>
                <p:cNvSpPr/>
                <p:nvPr userDrawn="1"/>
              </p:nvSpPr>
              <p:spPr>
                <a:xfrm rot="20240074">
                  <a:off x="1776599" y="4609957"/>
                  <a:ext cx="1137960" cy="1137960"/>
                </a:xfrm>
                <a:prstGeom prst="star8">
                  <a:avLst>
                    <a:gd name="adj" fmla="val 45801"/>
                  </a:avLst>
                </a:prstGeom>
                <a:noFill/>
                <a:ln w="44450">
                  <a:solidFill>
                    <a:schemeClr val="bg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" name="TextBox 18"/>
              <p:cNvSpPr txBox="1"/>
              <p:nvPr userDrawn="1"/>
            </p:nvSpPr>
            <p:spPr>
              <a:xfrm>
                <a:off x="9929466" y="-730460"/>
                <a:ext cx="992486" cy="838221"/>
              </a:xfrm>
              <a:prstGeom prst="rect">
                <a:avLst/>
              </a:prstGeom>
              <a:noFill/>
              <a:effectLst>
                <a:outerShdw blurRad="50800" dist="254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DON’T</a:t>
                </a:r>
                <a:b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</a:br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DELETE</a:t>
                </a:r>
              </a:p>
            </p:txBody>
          </p:sp>
        </p:grpSp>
      </p:grpSp>
      <p:grpSp>
        <p:nvGrpSpPr>
          <p:cNvPr id="20" name="Group 19"/>
          <p:cNvGrpSpPr/>
          <p:nvPr userDrawn="1"/>
        </p:nvGrpSpPr>
        <p:grpSpPr>
          <a:xfrm>
            <a:off x="1939046" y="2247590"/>
            <a:ext cx="2645179" cy="1166059"/>
            <a:chOff x="1534687" y="2189208"/>
            <a:chExt cx="3049009" cy="134407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534687" y="2189208"/>
              <a:ext cx="2695575" cy="116205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 userDrawn="1"/>
          </p:nvSpPr>
          <p:spPr>
            <a:xfrm>
              <a:off x="3454181" y="2483307"/>
              <a:ext cx="736819" cy="221793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Left Arrow 29"/>
            <p:cNvSpPr/>
            <p:nvPr userDrawn="1"/>
          </p:nvSpPr>
          <p:spPr>
            <a:xfrm>
              <a:off x="4209296" y="2514699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3061701" y="2843369"/>
              <a:ext cx="382955" cy="322936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Left Arrow 31"/>
            <p:cNvSpPr/>
            <p:nvPr userDrawn="1"/>
          </p:nvSpPr>
          <p:spPr>
            <a:xfrm rot="7656475">
              <a:off x="3026394" y="3257070"/>
              <a:ext cx="374400" cy="178030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F6D14EF-EBC7-433A-8C95-1D2C470B7DF1}"/>
              </a:ext>
            </a:extLst>
          </p:cNvPr>
          <p:cNvSpPr txBox="1"/>
          <p:nvPr userDrawn="1"/>
        </p:nvSpPr>
        <p:spPr>
          <a:xfrm>
            <a:off x="7427" y="161985"/>
            <a:ext cx="504000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85000"/>
              </a:lnSpc>
            </a:pPr>
            <a:r>
              <a:rPr lang="en-US" sz="50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2017 Template</a:t>
            </a:r>
          </a:p>
          <a:p>
            <a:pPr lvl="0" algn="ctr">
              <a:lnSpc>
                <a:spcPct val="85000"/>
              </a:lnSpc>
            </a:pPr>
            <a:r>
              <a:rPr lang="en-US" sz="4000" b="0" spc="60" baseline="0" dirty="0"/>
              <a:t>Usage Instructions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AAE9CEC-A7E3-43C1-AC4A-1C3889F366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143" y="626792"/>
            <a:ext cx="1736362" cy="58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90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ave the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6A5BAF-C39D-44C3-B998-7CF83B21A0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00059"/>
            <a:ext cx="4955638" cy="53579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Save the Date: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2107" y="1699826"/>
            <a:ext cx="7661189" cy="4505325"/>
          </a:xfrm>
        </p:spPr>
        <p:txBody>
          <a:bodyPr/>
          <a:lstStyle>
            <a:lvl1pPr marL="91440" indent="-365760">
              <a:buSzPct val="130000"/>
              <a:buFont typeface="Webdings" panose="05030102010509060703" pitchFamily="18" charset="2"/>
              <a:buChar char=""/>
              <a:defRPr sz="2600"/>
            </a:lvl1pPr>
            <a:lvl2pPr marL="685800" indent="0">
              <a:spcBef>
                <a:spcPts val="0"/>
              </a:spcBef>
              <a:buNone/>
              <a:defRPr sz="1700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1005840" indent="-365760" algn="l">
              <a:spcAft>
                <a:spcPts val="1200"/>
              </a:spcAft>
              <a:buFont typeface="Webdings" panose="05030102010509060703" pitchFamily="18" charset="2"/>
              <a:buChar char=""/>
              <a:defRPr b="1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/>
              <a:t>Event Title Here</a:t>
            </a:r>
          </a:p>
          <a:p>
            <a:pPr lvl="1"/>
            <a:r>
              <a:rPr lang="en-US"/>
              <a:t>Event summary goes here</a:t>
            </a:r>
          </a:p>
          <a:p>
            <a:pPr lvl="2"/>
            <a:r>
              <a:rPr lang="en-US"/>
              <a:t>Event date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66182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ve the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6A5BAF-C39D-44C3-B998-7CF83B21A0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00059"/>
            <a:ext cx="4955638" cy="53579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Save the Date: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2107" y="1699826"/>
            <a:ext cx="7661189" cy="4505325"/>
          </a:xfrm>
        </p:spPr>
        <p:txBody>
          <a:bodyPr/>
          <a:lstStyle>
            <a:lvl1pPr marL="91440" indent="-365760">
              <a:buSzPct val="130000"/>
              <a:buFont typeface="Webdings" panose="05030102010509060703" pitchFamily="18" charset="2"/>
              <a:buChar char=""/>
              <a:defRPr sz="2600"/>
            </a:lvl1pPr>
            <a:lvl2pPr marL="685800" indent="0">
              <a:spcBef>
                <a:spcPts val="0"/>
              </a:spcBef>
              <a:buNone/>
              <a:defRPr sz="1700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1005840" indent="-365760" algn="l">
              <a:spcAft>
                <a:spcPts val="1200"/>
              </a:spcAft>
              <a:buFont typeface="Webdings" panose="05030102010509060703" pitchFamily="18" charset="2"/>
              <a:buChar char=""/>
              <a:defRPr b="1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/>
              <a:t>Event Title Here</a:t>
            </a:r>
          </a:p>
          <a:p>
            <a:pPr lvl="1"/>
            <a:r>
              <a:rPr lang="en-US"/>
              <a:t>Event summary goes here</a:t>
            </a:r>
          </a:p>
          <a:p>
            <a:pPr lvl="2"/>
            <a:r>
              <a:rPr lang="en-US"/>
              <a:t>Event date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78025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out Room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5AA60EFC-21EF-4756-ABD1-14D137A0BA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4103" y="-1"/>
            <a:ext cx="3379489" cy="3456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5" y="1319429"/>
            <a:ext cx="7528945" cy="1448602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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60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i="0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7C394F9-EFD5-42F9-891E-4F9A50F08A68}"/>
              </a:ext>
            </a:extLst>
          </p:cNvPr>
          <p:cNvGrpSpPr/>
          <p:nvPr userDrawn="1"/>
        </p:nvGrpSpPr>
        <p:grpSpPr>
          <a:xfrm>
            <a:off x="4848225" y="193023"/>
            <a:ext cx="4019550" cy="1264286"/>
            <a:chOff x="4895850" y="193023"/>
            <a:chExt cx="4019550" cy="1264286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CFC41472-478F-4A01-9B2E-B66290F9B7CB}"/>
                </a:ext>
              </a:extLst>
            </p:cNvPr>
            <p:cNvSpPr/>
            <p:nvPr userDrawn="1"/>
          </p:nvSpPr>
          <p:spPr>
            <a:xfrm>
              <a:off x="4895850" y="193023"/>
              <a:ext cx="4019550" cy="1264286"/>
            </a:xfrm>
            <a:prstGeom prst="wedgeRoundRectCallout">
              <a:avLst>
                <a:gd name="adj1" fmla="val 1245"/>
                <a:gd name="adj2" fmla="val 95649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10000"/>
                  <a:lumOff val="9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300" b="1" kern="1200" cap="none" spc="0" baseline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Breakout Room</a:t>
              </a:r>
              <a:r>
                <a:rPr lang="en-US" sz="3300" b="1" kern="1200" cap="none" spc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0" kern="1200" cap="all" spc="220" baseline="0" noProof="0">
                  <a:gradFill flip="none" rotWithShape="1">
                    <a:gsLst>
                      <a:gs pos="58000">
                        <a:srgbClr val="AF3F49"/>
                      </a:gs>
                      <a:gs pos="100000">
                        <a:srgbClr val="AD3B46"/>
                      </a:gs>
                      <a:gs pos="19000">
                        <a:schemeClr val="accent2"/>
                      </a:gs>
                      <a:gs pos="59000">
                        <a:schemeClr val="accent2"/>
                      </a:gs>
                    </a:gsLst>
                    <a:lin ang="5400000" scaled="1"/>
                    <a:tileRect/>
                  </a:gradFill>
                  <a:effectLst>
                    <a:innerShdw blurRad="76200" dist="38100" dir="18900000">
                      <a:schemeClr val="accent5">
                        <a:lumMod val="75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Discussions</a:t>
              </a:r>
              <a:endParaRPr lang="en-US" sz="3400" b="0" kern="1200" cap="all" spc="220" baseline="0" noProof="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AD30ECD-A8EE-4AE1-AE33-FD6E6D3A1A06}"/>
                </a:ext>
              </a:extLst>
            </p:cNvPr>
            <p:cNvSpPr/>
            <p:nvPr userDrawn="1"/>
          </p:nvSpPr>
          <p:spPr>
            <a:xfrm rot="5400000">
              <a:off x="6882765" y="-738460"/>
              <a:ext cx="45720" cy="30815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5AA38BA-BC5A-4469-A67D-0B1D8AF2EB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5" y="3037379"/>
            <a:ext cx="7528945" cy="1371658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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09447CD6-F586-496A-B33A-672175DDF8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5" y="4678385"/>
            <a:ext cx="7528945" cy="137165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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</p:spTree>
    <p:extLst>
      <p:ext uri="{BB962C8B-B14F-4D97-AF65-F5344CB8AC3E}">
        <p14:creationId xmlns:p14="http://schemas.microsoft.com/office/powerpoint/2010/main" val="373276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re Are You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628650" y="365126"/>
            <a:ext cx="7955279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r"/>
            <a:r>
              <a:rPr lang="en-US" sz="3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Where Are You?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49B1C7-376C-4588-9479-8B7FD89AEA1C}"/>
              </a:ext>
            </a:extLst>
          </p:cNvPr>
          <p:cNvSpPr/>
          <p:nvPr userDrawn="1"/>
        </p:nvSpPr>
        <p:spPr>
          <a:xfrm rot="5400000">
            <a:off x="4946904" y="-2303737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BB10FC-1879-4D54-9DBF-A84DD16609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" y="636507"/>
            <a:ext cx="8295970" cy="5656619"/>
          </a:xfrm>
          <a:prstGeom prst="rect">
            <a:avLst/>
          </a:prstGeom>
          <a:effectLst>
            <a:innerShdw blurRad="63500" dist="25400" dir="18900000">
              <a:schemeClr val="accent1">
                <a:lumMod val="50000"/>
                <a:alpha val="50000"/>
              </a:schemeClr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6D1450-DC26-4EDD-BBBC-73EB1D776CF7}"/>
              </a:ext>
            </a:extLst>
          </p:cNvPr>
          <p:cNvSpPr txBox="1"/>
          <p:nvPr userDrawn="1"/>
        </p:nvSpPr>
        <p:spPr>
          <a:xfrm>
            <a:off x="5601600" y="1207559"/>
            <a:ext cx="29823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  <a:t>Enter your location in the chat window</a:t>
            </a:r>
            <a:b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</a:br>
            <a:r>
              <a:rPr lang="en-US" sz="1200" i="1">
                <a:solidFill>
                  <a:schemeClr val="accent3">
                    <a:lumMod val="50000"/>
                    <a:lumOff val="50000"/>
                  </a:schemeClr>
                </a:solidFill>
              </a:rPr>
              <a:t>(lower left of screen)</a:t>
            </a:r>
            <a:endParaRPr lang="en-US" sz="1200" i="1" dirty="0">
              <a:solidFill>
                <a:schemeClr val="accent3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3544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59A1E24-4FA0-4F98-8BF9-EB39417922D0}"/>
              </a:ext>
            </a:extLst>
          </p:cNvPr>
          <p:cNvGrpSpPr/>
          <p:nvPr userDrawn="1"/>
        </p:nvGrpSpPr>
        <p:grpSpPr>
          <a:xfrm>
            <a:off x="1037844" y="4477392"/>
            <a:ext cx="7068312" cy="477054"/>
            <a:chOff x="1435608" y="1207559"/>
            <a:chExt cx="7068312" cy="4770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449B1C7-376C-4588-9479-8B7FD89AEA1C}"/>
                </a:ext>
              </a:extLst>
            </p:cNvPr>
            <p:cNvSpPr/>
            <p:nvPr userDrawn="1"/>
          </p:nvSpPr>
          <p:spPr>
            <a:xfrm rot="5400000">
              <a:off x="4946904" y="-2303737"/>
              <a:ext cx="45720" cy="70683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9049AB-A84D-4A1B-AD47-FEAF1B009A4D}"/>
                </a:ext>
              </a:extLst>
            </p:cNvPr>
            <p:cNvSpPr txBox="1"/>
            <p:nvPr userDrawn="1"/>
          </p:nvSpPr>
          <p:spPr>
            <a:xfrm>
              <a:off x="3396199" y="1207559"/>
              <a:ext cx="312632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94360" indent="-594360" algn="ctr"/>
              <a: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  <a:t>Enter your questions in the chat window</a:t>
              </a:r>
              <a:b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</a:br>
              <a:r>
                <a:rPr lang="en-US" sz="1200" i="1" spc="50" baseline="0" dirty="0">
                  <a:solidFill>
                    <a:schemeClr val="accent3">
                      <a:lumMod val="50000"/>
                      <a:lumOff val="50000"/>
                    </a:schemeClr>
                  </a:solidFill>
                </a:rPr>
                <a:t>(lower left of screen)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42EA7E5-CDEF-40A6-89F7-A907866110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54" y="0"/>
            <a:ext cx="3535388" cy="61503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594360" y="2394251"/>
            <a:ext cx="5730240" cy="2120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sz="72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Any</a:t>
            </a:r>
          </a:p>
          <a:p>
            <a:pPr lvl="0" algn="ctr"/>
            <a:r>
              <a:rPr lang="en-US" sz="72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Questions?</a:t>
            </a:r>
            <a:endParaRPr lang="en-US" sz="7200" b="1" kern="1200" dirty="0">
              <a:gradFill flip="none" rotWithShape="1">
                <a:gsLst>
                  <a:gs pos="58000">
                    <a:srgbClr val="AF3F49"/>
                  </a:gs>
                  <a:gs pos="100000">
                    <a:srgbClr val="AD3B46"/>
                  </a:gs>
                  <a:gs pos="19000">
                    <a:schemeClr val="accent2"/>
                  </a:gs>
                  <a:gs pos="59000">
                    <a:schemeClr val="accent2"/>
                  </a:gs>
                </a:gsLst>
                <a:lin ang="5400000" scaled="1"/>
                <a:tileRect/>
              </a:gradFill>
              <a:effectLst>
                <a:innerShdw blurRad="76200" dist="38100" dir="18900000">
                  <a:schemeClr val="accent5">
                    <a:lumMod val="75000"/>
                    <a:alpha val="70000"/>
                  </a:scheme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665325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Down 7">
            <a:extLst>
              <a:ext uri="{FF2B5EF4-FFF2-40B4-BE49-F238E27FC236}">
                <a16:creationId xmlns:a16="http://schemas.microsoft.com/office/drawing/2014/main" id="{8D1EBE43-28AC-4EDE-922C-0DEE355DCAF4}"/>
              </a:ext>
            </a:extLst>
          </p:cNvPr>
          <p:cNvSpPr/>
          <p:nvPr userDrawn="1"/>
        </p:nvSpPr>
        <p:spPr>
          <a:xfrm>
            <a:off x="795232" y="1197034"/>
            <a:ext cx="640080" cy="5046431"/>
          </a:xfrm>
          <a:prstGeom prst="downArrow">
            <a:avLst>
              <a:gd name="adj1" fmla="val 100000"/>
              <a:gd name="adj2" fmla="val 50000"/>
            </a:avLst>
          </a:prstGeom>
          <a:gradFill flip="none" rotWithShape="1">
            <a:gsLst>
              <a:gs pos="49000">
                <a:schemeClr val="bg1">
                  <a:lumMod val="95000"/>
                  <a:alpha val="65000"/>
                </a:schemeClr>
              </a:gs>
              <a:gs pos="51000">
                <a:schemeClr val="bg1">
                  <a:lumMod val="85000"/>
                  <a:alpha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87234" y="571074"/>
            <a:ext cx="6796695" cy="105156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Type your polling question here.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39114" y="2188127"/>
            <a:ext cx="7364627" cy="3693690"/>
          </a:xfrm>
        </p:spPr>
        <p:txBody>
          <a:bodyPr anchor="ctr"/>
          <a:lstStyle>
            <a:lvl1pPr marL="514350" indent="-514350">
              <a:spcBef>
                <a:spcPts val="1800"/>
              </a:spcBef>
              <a:buFont typeface="+mj-lt"/>
              <a:buAutoNum type="arabicPeriod"/>
              <a:defRPr sz="2400"/>
            </a:lvl1pPr>
            <a:lvl2pPr marL="777240" indent="-228600">
              <a:lnSpc>
                <a:spcPct val="95000"/>
              </a:lnSpc>
              <a:spcBef>
                <a:spcPts val="200"/>
              </a:spcBef>
              <a:buSzPct val="70000"/>
              <a:buFont typeface="+mj-lt"/>
              <a:buAutoNum type="alphaLcParenR"/>
              <a:defRPr sz="2100"/>
            </a:lvl2pPr>
            <a:lvl3pPr marL="1143000" indent="-228600">
              <a:spcBef>
                <a:spcPts val="200"/>
              </a:spcBef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+mj-lt"/>
              <a:buAutoNum type="romanLcPeriod"/>
              <a:defRPr sz="1900"/>
            </a:lvl3pPr>
            <a:lvl4pPr marL="1417320" indent="-228600">
              <a:spcBef>
                <a:spcPts val="200"/>
              </a:spcBef>
              <a:buSzPct val="70000"/>
              <a:buFont typeface="+mj-lt"/>
              <a:buAutoNum type="arabicPeriod"/>
              <a:defRPr/>
            </a:lvl4pPr>
            <a:lvl5pPr marL="1645920" indent="-201168">
              <a:spcBef>
                <a:spcPts val="200"/>
              </a:spcBef>
              <a:buSzPct val="70000"/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Type your possible choices/answers here.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14D85F-6F7F-45C7-83F3-FD9113F0E7CB}"/>
              </a:ext>
            </a:extLst>
          </p:cNvPr>
          <p:cNvSpPr/>
          <p:nvPr userDrawn="1"/>
        </p:nvSpPr>
        <p:spPr>
          <a:xfrm rot="5400000">
            <a:off x="4946904" y="-1628776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728CEE-638E-4D8A-8127-346A257906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310" y="449939"/>
            <a:ext cx="1343925" cy="1343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571A4E-C4B0-4CA2-936E-E627457E6BED}"/>
              </a:ext>
            </a:extLst>
          </p:cNvPr>
          <p:cNvSpPr txBox="1"/>
          <p:nvPr userDrawn="1"/>
        </p:nvSpPr>
        <p:spPr>
          <a:xfrm>
            <a:off x="2630804" y="1882520"/>
            <a:ext cx="595312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  <a:t>Choose the answer that best reflects you (or your organization)</a:t>
            </a:r>
          </a:p>
        </p:txBody>
      </p:sp>
    </p:spTree>
    <p:extLst>
      <p:ext uri="{BB962C8B-B14F-4D97-AF65-F5344CB8AC3E}">
        <p14:creationId xmlns:p14="http://schemas.microsoft.com/office/powerpoint/2010/main" val="12891068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95825" y="1190625"/>
            <a:ext cx="3697604" cy="5165726"/>
          </a:xfrm>
        </p:spPr>
        <p:txBody>
          <a:bodyPr anchor="ctr"/>
          <a:lstStyle>
            <a:lvl1pPr marL="0" indent="0">
              <a:spcBef>
                <a:spcPts val="3000"/>
              </a:spcBef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365760" indent="0">
              <a:spcBef>
                <a:spcPts val="300"/>
              </a:spcBef>
              <a:buNone/>
              <a:defRPr sz="1600" i="1"/>
            </a:lvl2pPr>
            <a:lvl3pPr marL="365760" indent="0">
              <a:spcBef>
                <a:spcPts val="400"/>
              </a:spcBef>
              <a:buFontTx/>
              <a:buNone/>
              <a:defRPr sz="1400" b="1">
                <a:solidFill>
                  <a:schemeClr val="tx1"/>
                </a:solidFill>
              </a:defRPr>
            </a:lvl3pPr>
            <a:lvl4pPr marL="914400" indent="-274320">
              <a:spcBef>
                <a:spcPts val="12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300" i="1">
                <a:solidFill>
                  <a:schemeClr val="accent1"/>
                </a:solidFill>
              </a:defRPr>
            </a:lvl4pPr>
            <a:lvl5pPr marL="914400" indent="-274320">
              <a:spcBef>
                <a:spcPts val="20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"/>
              <a:defRPr sz="1300" b="0" i="0" spc="50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098955-8651-419E-86A8-56788A65E26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Contact Information: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4F4F1A-CF95-4957-953C-C908BBDF28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285" y="2543613"/>
            <a:ext cx="2974602" cy="138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6213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8" name="Isosceles Triangle 7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9"/>
          <p:cNvGrpSpPr>
            <a:grpSpLocks noChangeAspect="1"/>
          </p:cNvGrpSpPr>
          <p:nvPr userDrawn="1"/>
        </p:nvGrpSpPr>
        <p:grpSpPr>
          <a:xfrm rot="16200000" flipV="1">
            <a:off x="2158718" y="-2158721"/>
            <a:ext cx="1720507" cy="6037943"/>
            <a:chOff x="8150764" y="3372336"/>
            <a:chExt cx="993237" cy="3485664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8150764" y="3372336"/>
              <a:ext cx="993237" cy="3485663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121812"/>
            <a:ext cx="996650" cy="983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4512772"/>
            <a:ext cx="2952750" cy="997405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3572635" y="4425121"/>
            <a:ext cx="45720" cy="140969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591081" y="113503"/>
            <a:ext cx="2221861" cy="356956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spc="50" baseline="0">
                <a:solidFill>
                  <a:schemeClr val="bg1">
                    <a:alpha val="8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US"/>
              <a:t>Month ##, 2017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11836"/>
            <a:ext cx="77724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9544" y="4425121"/>
            <a:ext cx="4798656" cy="1392508"/>
          </a:xfrm>
        </p:spPr>
        <p:txBody>
          <a:bodyPr vert="horz" lIns="182880" tIns="45720" rIns="91440" bIns="4572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lang="en-US" sz="2300" dirty="0"/>
            </a:lvl1pPr>
            <a:lvl2pPr marL="457200" indent="-182880">
              <a:buClr>
                <a:schemeClr val="accent1"/>
              </a:buClr>
              <a:defRPr sz="1800"/>
            </a:lvl2pPr>
            <a:lvl3pPr>
              <a:defRPr/>
            </a:lvl3pPr>
          </a:lstStyle>
          <a:p>
            <a:pPr marL="274320" lvl="0" indent="-274320">
              <a:buSzPct val="101000"/>
            </a:pPr>
            <a:r>
              <a:rPr lang="en-US" dirty="0"/>
              <a:t>Click to edit Master subtitle style</a:t>
            </a:r>
          </a:p>
          <a:p>
            <a:pPr marL="960120" lvl="1" indent="-274320">
              <a:buSzPct val="101000"/>
            </a:pPr>
            <a:r>
              <a:rPr lang="en-US" dirty="0"/>
              <a:t>If a note is needed, list here</a:t>
            </a:r>
          </a:p>
        </p:txBody>
      </p:sp>
    </p:spTree>
    <p:extLst>
      <p:ext uri="{BB962C8B-B14F-4D97-AF65-F5344CB8AC3E}">
        <p14:creationId xmlns:p14="http://schemas.microsoft.com/office/powerpoint/2010/main" val="40368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842964"/>
            <a:ext cx="7863840" cy="2852737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</a:t>
            </a:r>
            <a:r>
              <a:rPr lang="en-US"/>
              <a:t>to add section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21021" y="4064000"/>
            <a:ext cx="7269574" cy="1866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600" i="1"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section subheading</a:t>
            </a:r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4549140" y="-68775"/>
            <a:ext cx="45720" cy="786384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01FC9-B0F6-44E9-9D41-A14F6DF410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106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082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842964"/>
            <a:ext cx="7863840" cy="2852737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</a:t>
            </a:r>
            <a:r>
              <a:rPr lang="en-US"/>
              <a:t>to add section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21021" y="4064000"/>
            <a:ext cx="7269574" cy="1866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600" i="1"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section subheading</a:t>
            </a:r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4549140" y="-68775"/>
            <a:ext cx="45720" cy="786384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01FC9-B0F6-44E9-9D41-A14F6DF410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2448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2" y="-292233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857564-4952-4BB3-8D17-85D07E8E42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4806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10C90F-ED6C-4D1B-A25F-8C9CF9B83DA2}"/>
              </a:ext>
            </a:extLst>
          </p:cNvPr>
          <p:cNvSpPr/>
          <p:nvPr userDrawn="1"/>
        </p:nvSpPr>
        <p:spPr>
          <a:xfrm rot="5400000">
            <a:off x="4321982" y="-2686037"/>
            <a:ext cx="500034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05156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68895"/>
            <a:ext cx="3868340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Type Section Header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567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68895"/>
            <a:ext cx="3887391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4875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B3D28B-CE3D-4466-9666-609B2668EC8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407D7D-3897-4B51-871B-6518969A74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7894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BD7B24-A705-44C8-8854-0D01A5CB6C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6540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71510A-CF9F-4994-9B30-C2AB139BB6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0158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 dirty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D562C-A495-48E7-A662-90C4D7E5E3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0244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94950"/>
            <a:ext cx="4629150" cy="534932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200000"/>
              </a:lnSpc>
              <a:buNone/>
              <a:defRPr sz="28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008F9-D6D9-4EDB-9511-1995786E12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8676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>
                <a:gradFill>
                  <a:gsLst>
                    <a:gs pos="58000">
                      <a:srgbClr val="0075BF">
                        <a:lumMod val="75000"/>
                      </a:srgbClr>
                    </a:gs>
                    <a:gs pos="100000">
                      <a:srgbClr val="124D95"/>
                    </a:gs>
                    <a:gs pos="19000">
                      <a:srgbClr val="124D95">
                        <a:lumMod val="75000"/>
                      </a:srgbClr>
                    </a:gs>
                    <a:gs pos="46885">
                      <a:srgbClr val="124D95"/>
                    </a:gs>
                    <a:gs pos="59000">
                      <a:srgbClr val="124D95">
                        <a:lumMod val="70000"/>
                      </a:srgbClr>
                    </a:gs>
                  </a:gsLst>
                  <a:lin ang="5400000" scaled="1"/>
                </a:gradFill>
                <a:effectLst>
                  <a:innerShdw blurRad="101600" dist="50800" dir="18900000">
                    <a:srgbClr val="124D95">
                      <a:lumMod val="50000"/>
                      <a:alpha val="70000"/>
                    </a:srgbClr>
                  </a:innerShdw>
                </a:effectLst>
              </a:rPr>
              <a:t>Your Moderator: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Moderator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960183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>
                <a:gradFill>
                  <a:gsLst>
                    <a:gs pos="58000">
                      <a:srgbClr val="0075BF">
                        <a:lumMod val="75000"/>
                      </a:srgbClr>
                    </a:gs>
                    <a:gs pos="100000">
                      <a:srgbClr val="124D95"/>
                    </a:gs>
                    <a:gs pos="19000">
                      <a:srgbClr val="124D95">
                        <a:lumMod val="75000"/>
                      </a:srgbClr>
                    </a:gs>
                    <a:gs pos="46885">
                      <a:srgbClr val="124D95"/>
                    </a:gs>
                    <a:gs pos="59000">
                      <a:srgbClr val="124D95">
                        <a:lumMod val="70000"/>
                      </a:srgbClr>
                    </a:gs>
                  </a:gsLst>
                  <a:lin ang="5400000" scaled="1"/>
                </a:gradFill>
                <a:effectLst>
                  <a:innerShdw blurRad="101600" dist="50800" dir="18900000">
                    <a:srgbClr val="124D95">
                      <a:lumMod val="50000"/>
                      <a:alpha val="70000"/>
                    </a:srgbClr>
                  </a:innerShdw>
                </a:effectLst>
              </a:rPr>
              <a:t>Your Presenter: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22064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2" y="-292233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857564-4952-4BB3-8D17-85D07E8E42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734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>
                <a:gradFill>
                  <a:gsLst>
                    <a:gs pos="58000">
                      <a:srgbClr val="0075BF">
                        <a:lumMod val="75000"/>
                      </a:srgbClr>
                    </a:gs>
                    <a:gs pos="100000">
                      <a:srgbClr val="124D95"/>
                    </a:gs>
                    <a:gs pos="19000">
                      <a:srgbClr val="124D95">
                        <a:lumMod val="75000"/>
                      </a:srgbClr>
                    </a:gs>
                    <a:gs pos="46885">
                      <a:srgbClr val="124D95"/>
                    </a:gs>
                    <a:gs pos="59000">
                      <a:srgbClr val="124D95">
                        <a:lumMod val="70000"/>
                      </a:srgbClr>
                    </a:gs>
                  </a:gsLst>
                  <a:lin ang="5400000" scaled="1"/>
                </a:gradFill>
                <a:effectLst>
                  <a:innerShdw blurRad="101600" dist="50800" dir="18900000">
                    <a:srgbClr val="124D95">
                      <a:lumMod val="50000"/>
                      <a:alpha val="70000"/>
                    </a:srgbClr>
                  </a:innerShdw>
                </a:effectLst>
              </a:rPr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1769287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1769288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190999" y="4115205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827005" y="4115206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397086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>
                <a:gradFill>
                  <a:gsLst>
                    <a:gs pos="58000">
                      <a:srgbClr val="0075BF">
                        <a:lumMod val="75000"/>
                      </a:srgbClr>
                    </a:gs>
                    <a:gs pos="100000">
                      <a:srgbClr val="124D95"/>
                    </a:gs>
                    <a:gs pos="19000">
                      <a:srgbClr val="124D95">
                        <a:lumMod val="75000"/>
                      </a:srgbClr>
                    </a:gs>
                    <a:gs pos="46885">
                      <a:srgbClr val="124D95"/>
                    </a:gs>
                    <a:gs pos="59000">
                      <a:srgbClr val="124D95">
                        <a:lumMod val="70000"/>
                      </a:srgbClr>
                    </a:gs>
                  </a:gsLst>
                  <a:lin ang="5400000" scaled="1"/>
                </a:gradFill>
                <a:effectLst>
                  <a:innerShdw blurRad="101600" dist="50800" dir="18900000">
                    <a:srgbClr val="124D95">
                      <a:lumMod val="50000"/>
                      <a:alpha val="70000"/>
                    </a:srgbClr>
                  </a:innerShdw>
                </a:effectLst>
              </a:rPr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04211" y="1550213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2289149" y="1550214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603599" y="3169259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788537" y="3169260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F412FA4-B02E-44E6-8B54-8C543AF1254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041624" y="4788305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81D4FF5-6288-4D27-802B-1F68F7152C8A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1226562" y="4788306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058649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62100"/>
            <a:ext cx="7955280" cy="4614863"/>
          </a:xfrm>
        </p:spPr>
        <p:txBody>
          <a:bodyPr anchor="ctr"/>
          <a:lstStyle>
            <a:lvl1pPr marL="274320" indent="-274320">
              <a:buSzPct val="130000"/>
              <a:buFont typeface="Wingdings 2" panose="05020102010507070707" pitchFamily="18" charset="2"/>
              <a:buChar char="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FF1AEB-41C4-4F09-A84E-76A8A2E5FB0C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>
                <a:gradFill>
                  <a:gsLst>
                    <a:gs pos="58000">
                      <a:srgbClr val="0075BF">
                        <a:lumMod val="75000"/>
                      </a:srgbClr>
                    </a:gs>
                    <a:gs pos="100000">
                      <a:srgbClr val="124D95"/>
                    </a:gs>
                    <a:gs pos="19000">
                      <a:srgbClr val="124D95">
                        <a:lumMod val="75000"/>
                      </a:srgbClr>
                    </a:gs>
                    <a:gs pos="46885">
                      <a:srgbClr val="124D95"/>
                    </a:gs>
                    <a:gs pos="59000">
                      <a:srgbClr val="124D95">
                        <a:lumMod val="70000"/>
                      </a:srgbClr>
                    </a:gs>
                  </a:gsLst>
                  <a:lin ang="5400000" scaled="1"/>
                </a:gradFill>
                <a:effectLst>
                  <a:innerShdw blurRad="101600" dist="50800" dir="18900000">
                    <a:srgbClr val="124D95">
                      <a:lumMod val="50000"/>
                      <a:alpha val="70000"/>
                    </a:srgbClr>
                  </a:innerShdw>
                </a:effectLst>
              </a:rPr>
              <a:t>Today’s Webinar Will Review: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1BC28C-8AF2-4940-BDB9-E673A8611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2823" y="365126"/>
            <a:ext cx="2206570" cy="10953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39BDA01-EE61-49D4-8FAA-01389FC14AC8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6237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ies 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00" y="365126"/>
            <a:ext cx="7110730" cy="105156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48CE21-7AFE-4E43-95C7-CE54C7F8E328}"/>
              </a:ext>
            </a:extLst>
          </p:cNvPr>
          <p:cNvGrpSpPr/>
          <p:nvPr userDrawn="1"/>
        </p:nvGrpSpPr>
        <p:grpSpPr>
          <a:xfrm>
            <a:off x="408972" y="0"/>
            <a:ext cx="796952" cy="1591228"/>
            <a:chOff x="628648" y="-1"/>
            <a:chExt cx="1019624" cy="1591228"/>
          </a:xfrm>
          <a:effectLst>
            <a:outerShdw blurRad="50800" dist="25400" dir="8100000" algn="tr" rotWithShape="0">
              <a:prstClr val="black">
                <a:alpha val="30000"/>
              </a:prstClr>
            </a:outerShdw>
          </a:effectLst>
        </p:grpSpPr>
        <p:sp>
          <p:nvSpPr>
            <p:cNvPr id="8" name="Pentagon 3">
              <a:extLst>
                <a:ext uri="{FF2B5EF4-FFF2-40B4-BE49-F238E27FC236}">
                  <a16:creationId xmlns:a16="http://schemas.microsoft.com/office/drawing/2014/main" id="{66EF78EF-7007-4AD8-B0B0-9D842402A112}"/>
                </a:ext>
              </a:extLst>
            </p:cNvPr>
            <p:cNvSpPr/>
            <p:nvPr userDrawn="1"/>
          </p:nvSpPr>
          <p:spPr>
            <a:xfrm rot="5400000">
              <a:off x="342847" y="285802"/>
              <a:ext cx="1591227" cy="1019623"/>
            </a:xfrm>
            <a:prstGeom prst="homePlate">
              <a:avLst>
                <a:gd name="adj" fmla="val 44467"/>
              </a:avLst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242021"/>
                </a:solidFill>
              </a:endParaRPr>
            </a:p>
          </p:txBody>
        </p:sp>
        <p:sp>
          <p:nvSpPr>
            <p:cNvPr id="6" name="Pentagon 3">
              <a:extLst>
                <a:ext uri="{FF2B5EF4-FFF2-40B4-BE49-F238E27FC236}">
                  <a16:creationId xmlns:a16="http://schemas.microsoft.com/office/drawing/2014/main" id="{D523D052-BBAD-4207-B109-48CB7A77CC9E}"/>
                </a:ext>
              </a:extLst>
            </p:cNvPr>
            <p:cNvSpPr/>
            <p:nvPr userDrawn="1"/>
          </p:nvSpPr>
          <p:spPr>
            <a:xfrm rot="5400000">
              <a:off x="430116" y="198531"/>
              <a:ext cx="1416687" cy="1019623"/>
            </a:xfrm>
            <a:prstGeom prst="homePlate">
              <a:avLst>
                <a:gd name="adj" fmla="val 41756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3000">
                  <a:srgbClr val="F1F1F1"/>
                </a:gs>
                <a:gs pos="25000">
                  <a:schemeClr val="bg1">
                    <a:lumMod val="95000"/>
                  </a:schemeClr>
                </a:gs>
                <a:gs pos="6000">
                  <a:schemeClr val="bg1">
                    <a:lumMod val="85000"/>
                  </a:schemeClr>
                </a:gs>
                <a:gs pos="77000">
                  <a:srgbClr val="E3E3E3"/>
                </a:gs>
                <a:gs pos="97345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2540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85000">
                    <a:schemeClr val="accent4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242021"/>
                </a:solidFill>
              </a:endParaRPr>
            </a:p>
          </p:txBody>
        </p:sp>
      </p:grp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21EAC3E-DB16-448B-9877-1345E9FF81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39424" y="528805"/>
            <a:ext cx="921646" cy="804862"/>
          </a:xfrm>
        </p:spPr>
        <p:txBody>
          <a:bodyPr tIns="73152">
            <a:normAutofit/>
          </a:bodyPr>
          <a:lstStyle>
            <a:lvl1pPr marL="0" indent="0" algn="ctr">
              <a:buNone/>
              <a:defRPr lang="en-US" sz="4000" b="1" i="0" kern="1200" cap="small" spc="40" baseline="0" dirty="0" smtClean="0">
                <a:ln w="15875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5"/>
                      </a:gs>
                    </a:gsLst>
                    <a:lin ang="16200000" scaled="1"/>
                    <a:tileRect/>
                  </a:gradFill>
                </a:ln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innerShdw blurRad="101600" dist="76200" dir="18900000">
                    <a:prstClr val="black">
                      <a:alpha val="30000"/>
                    </a:prstClr>
                  </a:innerShdw>
                </a:effectLst>
                <a:latin typeface="+mj-lt"/>
                <a:ea typeface="+mj-ea"/>
                <a:cs typeface="Impact" panose="020B080603090205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2985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2025" y="4800600"/>
            <a:ext cx="6724083" cy="566738"/>
          </a:xfrm>
        </p:spPr>
        <p:txBody>
          <a:bodyPr anchor="b">
            <a:normAutofit/>
          </a:bodyPr>
          <a:lstStyle>
            <a:lvl1pPr marL="457200" indent="-457200" algn="r">
              <a:buClr>
                <a:srgbClr val="7A232E"/>
              </a:buClr>
              <a:buFont typeface="Wingdings" panose="05000000000000000000" pitchFamily="2" charset="2"/>
              <a:buChar char="Ø"/>
              <a:defRPr sz="3200" b="0" spc="40" baseline="0"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62026" y="1076325"/>
            <a:ext cx="6724650" cy="29622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Type quote here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962025" y="5398235"/>
            <a:ext cx="6724083" cy="354865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729116"/>
            <a:ext cx="962025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rgbClr val="0075BF">
                        <a:lumMod val="75000"/>
                      </a:srgbClr>
                    </a:gs>
                    <a:gs pos="83000">
                      <a:srgbClr val="124D95">
                        <a:lumMod val="50000"/>
                      </a:srgb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 rot="10800000">
            <a:off x="7686675" y="2155824"/>
            <a:ext cx="971550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rgbClr val="0075BF">
                        <a:lumMod val="75000"/>
                      </a:srgbClr>
                    </a:gs>
                    <a:gs pos="83000">
                      <a:srgbClr val="124D95">
                        <a:lumMod val="50000"/>
                      </a:srgb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D77594-847C-4D9F-8E9C-BA000729C35F}"/>
              </a:ext>
            </a:extLst>
          </p:cNvPr>
          <p:cNvSpPr/>
          <p:nvPr userDrawn="1"/>
        </p:nvSpPr>
        <p:spPr>
          <a:xfrm rot="5400000">
            <a:off x="4311972" y="1309431"/>
            <a:ext cx="27432" cy="6720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3597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 Langu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1B4496C-42F2-4A52-9C95-651EE67206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25" y="693411"/>
            <a:ext cx="2343150" cy="76153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90525" y="1756800"/>
            <a:ext cx="8307704" cy="3251942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95000"/>
              </a:lnSpc>
              <a:spcBef>
                <a:spcPts val="1000"/>
              </a:spcBef>
              <a:buNone/>
              <a:defRPr sz="2200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This slide format is to draw attention to precise legal language.  Place legal language here.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543174" y="1064168"/>
            <a:ext cx="6155055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68B8A7-EB81-4FD2-82D4-E645AB5DA130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A81F1B3-A836-409F-B9E6-2E2CAEB1F5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4100" y="119319"/>
            <a:ext cx="6374129" cy="862470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Section name / Title / Reference Info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3153095-E629-4333-A9E6-44B7EAB756CC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390526" y="5095875"/>
            <a:ext cx="7905749" cy="119710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If needed, include a callout note about the legal language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9253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1892" y="1120346"/>
            <a:ext cx="4032473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92608" indent="0">
              <a:spcBef>
                <a:spcPts val="600"/>
              </a:spcBef>
              <a:spcAft>
                <a:spcPts val="200"/>
              </a:spcAft>
              <a:buNone/>
              <a:defRPr sz="1400" i="1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576072" indent="-27432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sz="1300" u="sng">
                <a:solidFill>
                  <a:schemeClr val="accent6"/>
                </a:solidFill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Details about resource listed here.</a:t>
            </a:r>
          </a:p>
          <a:p>
            <a:pPr lvl="2"/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95824" y="1120346"/>
            <a:ext cx="4032504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7432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2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lang="en-US" sz="1400" i="1" kern="12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87502" indent="-28575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lang="en-US" sz="1300" u="sng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marL="560070" lvl="1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Details about resource listed here.</a:t>
            </a:r>
          </a:p>
          <a:p>
            <a:pPr marL="587502" lvl="2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8" y="1003986"/>
            <a:ext cx="45720" cy="585216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4" y="-357680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9D9F95-E05B-461F-9AB6-FCC469E64AE0}"/>
              </a:ext>
            </a:extLst>
          </p:cNvPr>
          <p:cNvSpPr txBox="1"/>
          <p:nvPr userDrawn="1"/>
        </p:nvSpPr>
        <p:spPr>
          <a:xfrm>
            <a:off x="1309816" y="365126"/>
            <a:ext cx="6880779" cy="616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>
                <a:gradFill>
                  <a:gsLst>
                    <a:gs pos="58000">
                      <a:srgbClr val="0075BF">
                        <a:lumMod val="75000"/>
                      </a:srgbClr>
                    </a:gs>
                    <a:gs pos="100000">
                      <a:srgbClr val="124D95"/>
                    </a:gs>
                    <a:gs pos="19000">
                      <a:srgbClr val="124D95">
                        <a:lumMod val="75000"/>
                      </a:srgbClr>
                    </a:gs>
                    <a:gs pos="46885">
                      <a:srgbClr val="124D95"/>
                    </a:gs>
                    <a:gs pos="59000">
                      <a:srgbClr val="124D95">
                        <a:lumMod val="70000"/>
                      </a:srgbClr>
                    </a:gs>
                  </a:gsLst>
                  <a:lin ang="5400000" scaled="1"/>
                </a:gradFill>
                <a:effectLst>
                  <a:innerShdw blurRad="101600" dist="50800" dir="18900000">
                    <a:srgbClr val="124D95">
                      <a:lumMod val="50000"/>
                      <a:alpha val="70000"/>
                    </a:srgbClr>
                  </a:innerShdw>
                </a:effectLst>
              </a:rPr>
              <a:t>Resources: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7C2AD0-E385-4C6D-9FC1-7C6479504B69}"/>
              </a:ext>
            </a:extLst>
          </p:cNvPr>
          <p:cNvSpPr txBox="1"/>
          <p:nvPr userDrawn="1"/>
        </p:nvSpPr>
        <p:spPr>
          <a:xfrm>
            <a:off x="2509079" y="205945"/>
            <a:ext cx="1318054" cy="94735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85000"/>
              </a:lnSpc>
            </a:pPr>
            <a:r>
              <a:rPr lang="en-US" sz="6600" dirty="0">
                <a:solidFill>
                  <a:prstClr val="white">
                    <a:lumMod val="75000"/>
                  </a:prstClr>
                </a:solidFill>
                <a:sym typeface="Webdings" panose="05030102010509060703" pitchFamily="18" charset="2"/>
              </a:rPr>
              <a:t></a:t>
            </a:r>
            <a:endParaRPr lang="en-US" sz="66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246DD3-D6C3-4914-8E87-5DA06C7256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1625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95825" y="1190625"/>
            <a:ext cx="3697604" cy="5165726"/>
          </a:xfrm>
        </p:spPr>
        <p:txBody>
          <a:bodyPr anchor="ctr"/>
          <a:lstStyle>
            <a:lvl1pPr marL="0" indent="0">
              <a:spcBef>
                <a:spcPts val="3000"/>
              </a:spcBef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365760" indent="0">
              <a:spcBef>
                <a:spcPts val="300"/>
              </a:spcBef>
              <a:buNone/>
              <a:defRPr sz="1600" i="1"/>
            </a:lvl2pPr>
            <a:lvl3pPr marL="365760" indent="0">
              <a:spcBef>
                <a:spcPts val="400"/>
              </a:spcBef>
              <a:buFontTx/>
              <a:buNone/>
              <a:defRPr sz="1400" b="1">
                <a:solidFill>
                  <a:schemeClr val="tx1"/>
                </a:solidFill>
              </a:defRPr>
            </a:lvl3pPr>
            <a:lvl4pPr marL="914400" indent="-274320">
              <a:spcBef>
                <a:spcPts val="12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300" i="1">
                <a:solidFill>
                  <a:schemeClr val="accent1"/>
                </a:solidFill>
              </a:defRPr>
            </a:lvl4pPr>
            <a:lvl5pPr marL="914400" indent="-274320">
              <a:spcBef>
                <a:spcPts val="20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"/>
              <a:defRPr sz="1300" b="0" i="0" spc="50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098955-8651-419E-86A8-56788A65E26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>
                <a:gradFill>
                  <a:gsLst>
                    <a:gs pos="58000">
                      <a:srgbClr val="0075BF">
                        <a:lumMod val="75000"/>
                      </a:srgbClr>
                    </a:gs>
                    <a:gs pos="100000">
                      <a:srgbClr val="124D95"/>
                    </a:gs>
                    <a:gs pos="19000">
                      <a:srgbClr val="124D95">
                        <a:lumMod val="75000"/>
                      </a:srgbClr>
                    </a:gs>
                    <a:gs pos="46885">
                      <a:srgbClr val="124D95"/>
                    </a:gs>
                    <a:gs pos="59000">
                      <a:srgbClr val="124D95">
                        <a:lumMod val="70000"/>
                      </a:srgbClr>
                    </a:gs>
                  </a:gsLst>
                  <a:lin ang="5400000" scaled="1"/>
                </a:gradFill>
                <a:effectLst>
                  <a:innerShdw blurRad="101600" dist="50800" dir="18900000">
                    <a:srgbClr val="124D95">
                      <a:lumMod val="50000"/>
                      <a:alpha val="70000"/>
                    </a:srgbClr>
                  </a:innerShdw>
                </a:effectLst>
              </a:rPr>
              <a:t>Contact Information: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4F4F1A-CF95-4957-953C-C908BBDF28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285" y="2543613"/>
            <a:ext cx="2974602" cy="138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5226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1E19837-98EC-4FB4-8EB6-9858802534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69" y="2270681"/>
            <a:ext cx="7180494" cy="159092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F84F2E-6236-45E4-BF4A-77147E5794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2863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plate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D146980-D8A2-4012-978A-9289360E76CE}"/>
              </a:ext>
            </a:extLst>
          </p:cNvPr>
          <p:cNvCxnSpPr>
            <a:cxnSpLocks/>
          </p:cNvCxnSpPr>
          <p:nvPr userDrawn="1"/>
        </p:nvCxnSpPr>
        <p:spPr>
          <a:xfrm>
            <a:off x="4568467" y="5377715"/>
            <a:ext cx="45720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>
            <a:off x="0" y="3981452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100000">
                <a:schemeClr val="accent2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0" y="5513221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100000">
                <a:schemeClr val="accent1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4695825" y="1480004"/>
            <a:ext cx="4297680" cy="5191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124D95"/>
                </a:solidFill>
                <a:cs typeface="Arial" panose="020B0604020202020204" pitchFamily="34" charset="0"/>
              </a:rPr>
              <a:t>Beyond the standard offerings,</a:t>
            </a:r>
          </a:p>
          <a:p>
            <a:pPr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150" dirty="0">
                <a:solidFill>
                  <a:srgbClr val="242021"/>
                </a:solidFill>
                <a:cs typeface="Arial" panose="020B0604020202020204" pitchFamily="34" charset="0"/>
              </a:rPr>
              <a:t>this template contains a set of custom slides built to help you prepare your presentation.  Included are: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242021"/>
                </a:solidFill>
                <a:cs typeface="Arial" panose="020B0604020202020204" pitchFamily="34" charset="0"/>
              </a:rPr>
              <a:t>Your Moderator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242021"/>
                </a:solidFill>
                <a:cs typeface="Arial" panose="020B0604020202020204" pitchFamily="34" charset="0"/>
              </a:rPr>
              <a:t>3 Speaker Slide choices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242021"/>
                </a:solidFill>
                <a:cs typeface="Arial" panose="020B0604020202020204" pitchFamily="34" charset="0"/>
              </a:rPr>
              <a:t>Where Are You?  </a:t>
            </a:r>
            <a:b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</a:br>
            <a: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  <a:t>  </a:t>
            </a:r>
            <a:r>
              <a:rPr lang="en-US" sz="1000" i="1" dirty="0">
                <a:solidFill>
                  <a:srgbClr val="242021">
                    <a:lumMod val="75000"/>
                    <a:lumOff val="25000"/>
                  </a:srgbClr>
                </a:solidFill>
                <a:cs typeface="Arial" panose="020B0604020202020204" pitchFamily="34" charset="0"/>
              </a:rPr>
              <a:t>(location slide)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242021"/>
                </a:solidFill>
                <a:cs typeface="Arial" panose="020B0604020202020204" pitchFamily="34" charset="0"/>
              </a:rPr>
              <a:t>Today’s Objectives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242021"/>
                </a:solidFill>
                <a:cs typeface="Arial" panose="020B0604020202020204" pitchFamily="34" charset="0"/>
              </a:rPr>
              <a:t>Series Set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242021"/>
                </a:solidFill>
                <a:cs typeface="Arial" panose="020B0604020202020204" pitchFamily="34" charset="0"/>
              </a:rPr>
              <a:t>Quote</a:t>
            </a:r>
          </a:p>
          <a:p>
            <a:pPr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sz="1500" b="1" dirty="0">
                <a:solidFill>
                  <a:srgbClr val="124D95"/>
                </a:solidFill>
                <a:cs typeface="Arial" panose="020B0604020202020204" pitchFamily="34" charset="0"/>
              </a:rPr>
              <a:t>Resources &amp; Name / Occupation / Org boxes:</a:t>
            </a:r>
          </a:p>
          <a:p>
            <a:pPr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  <a:t>This works like a multi-level bulleted list.  Use the list level buttons on your “Home” tab to</a:t>
            </a:r>
            <a:b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</a:br>
            <a: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  <a:t>change formatting levels.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050" dirty="0">
              <a:solidFill>
                <a:srgbClr val="242021"/>
              </a:solidFill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084799" y="4562930"/>
            <a:ext cx="1734243" cy="644333"/>
            <a:chOff x="6721200" y="5603662"/>
            <a:chExt cx="1296075" cy="481538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6721200" y="5603662"/>
              <a:ext cx="881689" cy="481538"/>
              <a:chOff x="6721200" y="5603662"/>
              <a:chExt cx="881689" cy="481538"/>
            </a:xfrm>
          </p:grpSpPr>
          <p:pic>
            <p:nvPicPr>
              <p:cNvPr id="4" name="Picture 3"/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6721200" y="5603662"/>
                <a:ext cx="881689" cy="481538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 userDrawn="1"/>
            </p:nvSpPr>
            <p:spPr>
              <a:xfrm>
                <a:off x="7236000" y="5644800"/>
                <a:ext cx="366889" cy="178031"/>
              </a:xfrm>
              <a:prstGeom prst="rect">
                <a:avLst/>
              </a:prstGeom>
              <a:solidFill>
                <a:srgbClr val="FFC000">
                  <a:alpha val="10000"/>
                </a:srgbClr>
              </a:solidFill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242021"/>
                  </a:solidFill>
                </a:endParaRPr>
              </a:p>
            </p:txBody>
          </p:sp>
        </p:grpSp>
        <p:sp>
          <p:nvSpPr>
            <p:cNvPr id="17" name="Left Arrow 16"/>
            <p:cNvSpPr/>
            <p:nvPr userDrawn="1"/>
          </p:nvSpPr>
          <p:spPr>
            <a:xfrm>
              <a:off x="7642875" y="5644800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5040000" y="1"/>
            <a:ext cx="278130" cy="1376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42021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4429402" y="1376381"/>
            <a:ext cx="278130" cy="54816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4202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91736" y="1480004"/>
            <a:ext cx="4337666" cy="53522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2000" b="1" dirty="0">
                <a:solidFill>
                  <a:srgbClr val="124D95"/>
                </a:solidFill>
                <a:cs typeface="Arial" panose="020B0604020202020204" pitchFamily="34" charset="0"/>
              </a:rPr>
              <a:t>How to use this template: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  <a:t>When creating a new slide, click the arrow under the “New Slide” button.  This will display the template master slides available.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  <a:t>Select the layout you </a:t>
            </a:r>
            <a:b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</a:br>
            <a: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  <a:t>need from the list.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  <a:t>Likewise, to </a:t>
            </a:r>
            <a:r>
              <a:rPr lang="en-US" sz="1050" i="1" dirty="0">
                <a:solidFill>
                  <a:srgbClr val="242021"/>
                </a:solidFill>
                <a:cs typeface="Arial" panose="020B0604020202020204" pitchFamily="34" charset="0"/>
              </a:rPr>
              <a:t>change</a:t>
            </a:r>
            <a: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  <a:t> the </a:t>
            </a:r>
            <a:b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</a:br>
            <a: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  <a:t>template master of an </a:t>
            </a:r>
            <a:b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</a:br>
            <a: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  <a:t>existing slide, click the </a:t>
            </a:r>
            <a:b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</a:br>
            <a: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  <a:t>“Layout” button right </a:t>
            </a:r>
            <a:b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</a:br>
            <a: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  <a:t>next to the “New Slide” button.</a:t>
            </a:r>
          </a:p>
          <a:p>
            <a:pPr>
              <a:spcBef>
                <a:spcPts val="1200"/>
              </a:spcBef>
              <a:spcAft>
                <a:spcPts val="300"/>
              </a:spcAft>
              <a:defRPr/>
            </a:pPr>
            <a:r>
              <a:rPr lang="en-US" sz="2000" b="1" dirty="0">
                <a:solidFill>
                  <a:srgbClr val="124D95"/>
                </a:solidFill>
                <a:cs typeface="Arial" panose="020B0604020202020204" pitchFamily="34" charset="0"/>
              </a:rPr>
              <a:t>General Template Notes:</a:t>
            </a:r>
          </a:p>
          <a:p>
            <a:pPr marL="9144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pc="60" dirty="0">
                <a:solidFill>
                  <a:srgbClr val="7A232E">
                    <a:lumMod val="20000"/>
                    <a:lumOff val="80000"/>
                  </a:srgbClr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</a:t>
            </a:r>
            <a:r>
              <a:rPr lang="en-US" b="1" spc="60" dirty="0">
                <a:solidFill>
                  <a:prstClr val="white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b="1" u="sng" spc="60" dirty="0">
                <a:solidFill>
                  <a:prstClr val="white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cs typeface="Arial" panose="020B0604020202020204" pitchFamily="34" charset="0"/>
              </a:rPr>
              <a:t>DO NOT</a:t>
            </a:r>
            <a:r>
              <a:rPr lang="en-US" b="1" spc="60" dirty="0">
                <a:solidFill>
                  <a:prstClr val="white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cs typeface="Arial" panose="020B0604020202020204" pitchFamily="34" charset="0"/>
              </a:rPr>
              <a:t>:</a:t>
            </a:r>
          </a:p>
          <a:p>
            <a:pPr lvl="1" indent="-171450">
              <a:spcAft>
                <a:spcPts val="600"/>
              </a:spcAft>
              <a:buClr>
                <a:srgbClr val="9E1C30"/>
              </a:buClr>
              <a:buFont typeface="Wingdings" panose="05000000000000000000" pitchFamily="2" charset="2"/>
              <a:buChar char="ý"/>
              <a:defRPr/>
            </a:pPr>
            <a:r>
              <a:rPr lang="en-US" sz="1050" b="1" dirty="0">
                <a:solidFill>
                  <a:srgbClr val="242021"/>
                </a:solidFill>
                <a:cs typeface="Arial" panose="020B0604020202020204" pitchFamily="34" charset="0"/>
              </a:rPr>
              <a:t>Space out your bullets using the “enter” key</a:t>
            </a:r>
            <a: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  <a:t>.  Please note if a spacing adjustment is required.</a:t>
            </a:r>
          </a:p>
          <a:p>
            <a:pPr lvl="1" indent="-171450">
              <a:spcAft>
                <a:spcPts val="600"/>
              </a:spcAft>
              <a:buClr>
                <a:srgbClr val="9E1C30"/>
              </a:buClr>
              <a:buFont typeface="Wingdings" panose="05000000000000000000" pitchFamily="2" charset="2"/>
              <a:buChar char="ý"/>
            </a:pPr>
            <a:r>
              <a:rPr lang="en-US" sz="1050" b="1" dirty="0">
                <a:solidFill>
                  <a:srgbClr val="242021"/>
                </a:solidFill>
                <a:cs typeface="Arial" panose="020B0604020202020204" pitchFamily="34" charset="0"/>
              </a:rPr>
              <a:t>Type any titles in all uppercase or with caps lock on</a:t>
            </a:r>
            <a: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  <a:t>, as formatting is automatic. Type using standard title caps.</a:t>
            </a:r>
          </a:p>
          <a:p>
            <a:pPr lvl="1" indent="-171450">
              <a:spcAft>
                <a:spcPts val="600"/>
              </a:spcAft>
              <a:buClr>
                <a:srgbClr val="9E1C30"/>
              </a:buClr>
              <a:buFont typeface="Wingdings" panose="05000000000000000000" pitchFamily="2" charset="2"/>
              <a:buChar char="ý"/>
            </a:pPr>
            <a:r>
              <a:rPr lang="en-US" sz="1050" b="1" dirty="0">
                <a:solidFill>
                  <a:srgbClr val="242021"/>
                </a:solidFill>
                <a:cs typeface="Arial" panose="020B0604020202020204" pitchFamily="34" charset="0"/>
              </a:rPr>
              <a:t>Change heading alignment or location for standard content slide material</a:t>
            </a:r>
            <a: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  <a:t>.</a:t>
            </a:r>
          </a:p>
          <a:p>
            <a:pPr marL="91440"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spc="60" dirty="0">
                <a:solidFill>
                  <a:srgbClr val="92D050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</a:t>
            </a:r>
            <a:r>
              <a:rPr lang="en-US" b="1" spc="60" dirty="0">
                <a:solidFill>
                  <a:prstClr val="white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b="1" u="sng" spc="60" dirty="0">
                <a:solidFill>
                  <a:prstClr val="white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cs typeface="Arial" panose="020B0604020202020204" pitchFamily="34" charset="0"/>
              </a:rPr>
              <a:t>DO</a:t>
            </a:r>
            <a:r>
              <a:rPr lang="en-US" b="1" spc="60" dirty="0">
                <a:solidFill>
                  <a:prstClr val="white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cs typeface="Arial" panose="020B0604020202020204" pitchFamily="34" charset="0"/>
              </a:rPr>
              <a:t>:</a:t>
            </a:r>
          </a:p>
          <a:p>
            <a:pPr lvl="1" indent="-171450">
              <a:spcAft>
                <a:spcPts val="600"/>
              </a:spcAft>
              <a:buClr>
                <a:srgbClr val="72AF2F"/>
              </a:buClr>
              <a:buFont typeface="Wingdings" panose="05000000000000000000" pitchFamily="2" charset="2"/>
              <a:buChar char="þ"/>
              <a:defRPr/>
            </a:pPr>
            <a:r>
              <a:rPr lang="en-US" sz="1050" b="1" dirty="0">
                <a:solidFill>
                  <a:prstClr val="black"/>
                </a:solidFill>
                <a:cs typeface="Arial" panose="020B0604020202020204" pitchFamily="34" charset="0"/>
              </a:rPr>
              <a:t>Reference your graphics</a:t>
            </a:r>
            <a:r>
              <a:rPr lang="en-US" sz="1050" dirty="0">
                <a:solidFill>
                  <a:prstClr val="black"/>
                </a:solidFill>
                <a:cs typeface="Arial" panose="020B0604020202020204" pitchFamily="34" charset="0"/>
              </a:rPr>
              <a:t>.  Add a note at the top of the “Slide notes” section that indicates where your graphic originated.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sz="1050" dirty="0">
                <a:solidFill>
                  <a:prstClr val="black"/>
                </a:solidFill>
                <a:cs typeface="Arial" panose="020B0604020202020204" pitchFamily="34" charset="0"/>
              </a:rPr>
              <a:t>Note that any graphics not referenced or in violation of </a:t>
            </a:r>
            <a:r>
              <a:rPr lang="en-US" sz="1050" b="1" dirty="0">
                <a:solidFill>
                  <a:srgbClr val="D9D9D9">
                    <a:lumMod val="25000"/>
                  </a:srgbClr>
                </a:solidFill>
                <a:cs typeface="Arial" panose="020B0604020202020204" pitchFamily="34" charset="0"/>
              </a:rPr>
              <a:t>US Copyright Law, Title 17 </a:t>
            </a:r>
            <a:r>
              <a:rPr lang="en-US" sz="1050" dirty="0">
                <a:solidFill>
                  <a:prstClr val="black"/>
                </a:solidFill>
                <a:cs typeface="Arial" panose="020B0604020202020204" pitchFamily="34" charset="0"/>
              </a:rPr>
              <a:t>will be replaced to ensure your protection.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100" dirty="0">
              <a:solidFill>
                <a:srgbClr val="242021"/>
              </a:solidFill>
              <a:cs typeface="Arial" panose="020B0604020202020204" pitchFamily="34" charset="0"/>
            </a:endParaRPr>
          </a:p>
          <a:p>
            <a:endParaRPr lang="en-US" sz="1100" dirty="0">
              <a:solidFill>
                <a:srgbClr val="242021"/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308798" y="88691"/>
            <a:ext cx="3245631" cy="11028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i="1" dirty="0">
                <a:solidFill>
                  <a:srgbClr val="242021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This slide contains information on how to use this template, and is hidden. </a:t>
            </a:r>
          </a:p>
          <a:p>
            <a:pPr>
              <a:spcBef>
                <a:spcPts val="300"/>
              </a:spcBef>
            </a:pPr>
            <a:r>
              <a:rPr lang="en-US" sz="1400" i="1" dirty="0">
                <a:solidFill>
                  <a:srgbClr val="242021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It is not a part of </a:t>
            </a:r>
            <a:br>
              <a:rPr lang="en-US" sz="1400" i="1" dirty="0">
                <a:solidFill>
                  <a:srgbClr val="242021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</a:br>
            <a:r>
              <a:rPr lang="en-US" sz="1400" i="1" dirty="0">
                <a:solidFill>
                  <a:srgbClr val="242021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the presentation.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376381"/>
            <a:ext cx="9144000" cy="0"/>
          </a:xfrm>
          <a:prstGeom prst="line">
            <a:avLst/>
          </a:prstGeom>
          <a:ln w="1016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7084799" y="2286069"/>
            <a:ext cx="1619719" cy="16205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242021"/>
                </a:solidFill>
                <a:cs typeface="Arial" panose="020B0604020202020204" pitchFamily="34" charset="0"/>
              </a:rPr>
              <a:t>Legal Language</a:t>
            </a:r>
            <a:endParaRPr lang="en-US" sz="1100" dirty="0">
              <a:solidFill>
                <a:srgbClr val="242021"/>
              </a:solidFill>
            </a:endParaRP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242021"/>
                </a:solidFill>
              </a:rPr>
              <a:t>Poll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242021"/>
                </a:solidFill>
              </a:rPr>
              <a:t>Save the Date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242021"/>
                </a:solidFill>
              </a:rPr>
              <a:t>Questions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242021"/>
                </a:solidFill>
              </a:rPr>
              <a:t>Resources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242021"/>
                </a:solidFill>
              </a:rPr>
              <a:t>Contact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242021"/>
                </a:solidFill>
              </a:rPr>
              <a:t>Thank You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040000" y="225258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040000" y="376653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4EBE4A4-93BC-4F5F-96D7-3EB1B9477815}"/>
              </a:ext>
            </a:extLst>
          </p:cNvPr>
          <p:cNvGrpSpPr/>
          <p:nvPr userDrawn="1"/>
        </p:nvGrpSpPr>
        <p:grpSpPr>
          <a:xfrm>
            <a:off x="5101094" y="5519741"/>
            <a:ext cx="3776420" cy="1204516"/>
            <a:chOff x="9823451" y="-913608"/>
            <a:chExt cx="3776420" cy="1204516"/>
          </a:xfrm>
        </p:grpSpPr>
        <p:sp>
          <p:nvSpPr>
            <p:cNvPr id="23" name="TextBox 22"/>
            <p:cNvSpPr txBox="1"/>
            <p:nvPr userDrawn="1"/>
          </p:nvSpPr>
          <p:spPr>
            <a:xfrm>
              <a:off x="11200962" y="-833368"/>
              <a:ext cx="2398909" cy="104403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00" b="1" spc="40" dirty="0">
                  <a:solidFill>
                    <a:srgbClr val="242021">
                      <a:lumMod val="85000"/>
                      <a:lumOff val="15000"/>
                    </a:srgbClr>
                  </a:solidFill>
                </a:rPr>
                <a:t>Don’t delete this slide until the presentation is final.</a:t>
              </a:r>
            </a:p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500" b="1" spc="40" dirty="0">
                  <a:solidFill>
                    <a:srgbClr val="9D1C30"/>
                  </a:solidFill>
                </a:rPr>
                <a:t>Keep it in the template.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27DF8FF-D711-4A8A-8948-673270B8AE9D}"/>
                </a:ext>
              </a:extLst>
            </p:cNvPr>
            <p:cNvGrpSpPr/>
            <p:nvPr userDrawn="1"/>
          </p:nvGrpSpPr>
          <p:grpSpPr>
            <a:xfrm>
              <a:off x="9823451" y="-913608"/>
              <a:ext cx="1204516" cy="1204516"/>
              <a:chOff x="9823451" y="-913608"/>
              <a:chExt cx="1204516" cy="1204516"/>
            </a:xfrm>
          </p:grpSpPr>
          <p:grpSp>
            <p:nvGrpSpPr>
              <p:cNvPr id="24" name="Group 23"/>
              <p:cNvGrpSpPr/>
              <p:nvPr userDrawn="1"/>
            </p:nvGrpSpPr>
            <p:grpSpPr>
              <a:xfrm>
                <a:off x="9823451" y="-913608"/>
                <a:ext cx="1204516" cy="1204516"/>
                <a:chOff x="1714500" y="4547858"/>
                <a:chExt cx="1262157" cy="1262157"/>
              </a:xfrm>
            </p:grpSpPr>
            <p:sp>
              <p:nvSpPr>
                <p:cNvPr id="21" name="8-Point Star 20"/>
                <p:cNvSpPr/>
                <p:nvPr userDrawn="1"/>
              </p:nvSpPr>
              <p:spPr>
                <a:xfrm rot="20240074">
                  <a:off x="1714500" y="4547858"/>
                  <a:ext cx="1262157" cy="1262157"/>
                </a:xfrm>
                <a:prstGeom prst="star8">
                  <a:avLst>
                    <a:gd name="adj" fmla="val 45801"/>
                  </a:avLst>
                </a:prstGeom>
                <a:gradFill>
                  <a:gsLst>
                    <a:gs pos="0">
                      <a:srgbClr val="7A232E"/>
                    </a:gs>
                    <a:gs pos="100000">
                      <a:srgbClr val="B85759"/>
                    </a:gs>
                    <a:gs pos="55000">
                      <a:srgbClr val="9D1C30"/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242021"/>
                    </a:solidFill>
                  </a:endParaRPr>
                </a:p>
              </p:txBody>
            </p:sp>
            <p:sp>
              <p:nvSpPr>
                <p:cNvPr id="22" name="8-Point Star 21"/>
                <p:cNvSpPr/>
                <p:nvPr userDrawn="1"/>
              </p:nvSpPr>
              <p:spPr>
                <a:xfrm rot="20240074">
                  <a:off x="1776599" y="4609957"/>
                  <a:ext cx="1137960" cy="1137960"/>
                </a:xfrm>
                <a:prstGeom prst="star8">
                  <a:avLst>
                    <a:gd name="adj" fmla="val 45801"/>
                  </a:avLst>
                </a:prstGeom>
                <a:noFill/>
                <a:ln w="44450">
                  <a:solidFill>
                    <a:schemeClr val="bg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242021"/>
                    </a:solidFill>
                  </a:endParaRPr>
                </a:p>
              </p:txBody>
            </p:sp>
          </p:grpSp>
          <p:sp>
            <p:nvSpPr>
              <p:cNvPr id="19" name="TextBox 18"/>
              <p:cNvSpPr txBox="1"/>
              <p:nvPr userDrawn="1"/>
            </p:nvSpPr>
            <p:spPr>
              <a:xfrm>
                <a:off x="9929466" y="-730460"/>
                <a:ext cx="992486" cy="838221"/>
              </a:xfrm>
              <a:prstGeom prst="rect">
                <a:avLst/>
              </a:prstGeom>
              <a:noFill/>
              <a:effectLst>
                <a:outerShdw blurRad="50800" dist="254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000" spc="40" dirty="0">
                    <a:solidFill>
                      <a:prstClr val="white"/>
                    </a:solidFill>
                    <a:latin typeface="Impact" panose="020B0806030902050204" pitchFamily="34" charset="0"/>
                  </a:rPr>
                  <a:t>DON’T</a:t>
                </a:r>
                <a:br>
                  <a:rPr lang="en-US" sz="2000" spc="40" dirty="0">
                    <a:solidFill>
                      <a:prstClr val="white"/>
                    </a:solidFill>
                    <a:latin typeface="Impact" panose="020B0806030902050204" pitchFamily="34" charset="0"/>
                  </a:rPr>
                </a:br>
                <a:r>
                  <a:rPr lang="en-US" sz="2000" spc="40" dirty="0">
                    <a:solidFill>
                      <a:prstClr val="white"/>
                    </a:solidFill>
                    <a:latin typeface="Impact" panose="020B0806030902050204" pitchFamily="34" charset="0"/>
                  </a:rPr>
                  <a:t>DELETE</a:t>
                </a:r>
              </a:p>
            </p:txBody>
          </p:sp>
        </p:grpSp>
      </p:grpSp>
      <p:grpSp>
        <p:nvGrpSpPr>
          <p:cNvPr id="20" name="Group 19"/>
          <p:cNvGrpSpPr/>
          <p:nvPr userDrawn="1"/>
        </p:nvGrpSpPr>
        <p:grpSpPr>
          <a:xfrm>
            <a:off x="1939046" y="2247590"/>
            <a:ext cx="2645179" cy="1166059"/>
            <a:chOff x="1534687" y="2189208"/>
            <a:chExt cx="3049009" cy="134407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534687" y="2189208"/>
              <a:ext cx="2695575" cy="116205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 userDrawn="1"/>
          </p:nvSpPr>
          <p:spPr>
            <a:xfrm>
              <a:off x="3454181" y="2483307"/>
              <a:ext cx="736819" cy="221793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242021"/>
                </a:solidFill>
              </a:endParaRPr>
            </a:p>
          </p:txBody>
        </p:sp>
        <p:sp>
          <p:nvSpPr>
            <p:cNvPr id="30" name="Left Arrow 29"/>
            <p:cNvSpPr/>
            <p:nvPr userDrawn="1"/>
          </p:nvSpPr>
          <p:spPr>
            <a:xfrm>
              <a:off x="4209296" y="2514699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3061701" y="2843369"/>
              <a:ext cx="382955" cy="322936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242021"/>
                </a:solidFill>
              </a:endParaRPr>
            </a:p>
          </p:txBody>
        </p:sp>
        <p:sp>
          <p:nvSpPr>
            <p:cNvPr id="32" name="Left Arrow 31"/>
            <p:cNvSpPr/>
            <p:nvPr userDrawn="1"/>
          </p:nvSpPr>
          <p:spPr>
            <a:xfrm rot="7656475">
              <a:off x="3026394" y="3257070"/>
              <a:ext cx="374400" cy="178030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F6D14EF-EBC7-433A-8C95-1D2C470B7DF1}"/>
              </a:ext>
            </a:extLst>
          </p:cNvPr>
          <p:cNvSpPr txBox="1"/>
          <p:nvPr userDrawn="1"/>
        </p:nvSpPr>
        <p:spPr>
          <a:xfrm>
            <a:off x="7427" y="161985"/>
            <a:ext cx="504000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5000"/>
              </a:lnSpc>
            </a:pPr>
            <a:r>
              <a:rPr sz="50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rgbClr val="9E1C30"/>
                    </a:gs>
                    <a:gs pos="59000">
                      <a:srgbClr val="9E1C30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rgbClr val="7A232E">
                      <a:lumMod val="75000"/>
                      <a:alpha val="70000"/>
                    </a:srgbClr>
                  </a:innerShdw>
                </a:effectLst>
              </a:rPr>
              <a:t>2017 Template</a:t>
            </a:r>
          </a:p>
          <a:p>
            <a:pPr algn="ctr">
              <a:lnSpc>
                <a:spcPct val="85000"/>
              </a:lnSpc>
            </a:pPr>
            <a:r>
              <a:rPr sz="4000" b="0" spc="60">
                <a:gradFill>
                  <a:gsLst>
                    <a:gs pos="58000">
                      <a:srgbClr val="0075BF">
                        <a:lumMod val="75000"/>
                      </a:srgbClr>
                    </a:gs>
                    <a:gs pos="100000">
                      <a:srgbClr val="124D95"/>
                    </a:gs>
                    <a:gs pos="19000">
                      <a:srgbClr val="124D95">
                        <a:lumMod val="75000"/>
                      </a:srgbClr>
                    </a:gs>
                    <a:gs pos="46885">
                      <a:srgbClr val="124D95"/>
                    </a:gs>
                    <a:gs pos="59000">
                      <a:srgbClr val="124D95">
                        <a:lumMod val="70000"/>
                      </a:srgbClr>
                    </a:gs>
                  </a:gsLst>
                  <a:lin ang="5400000" scaled="1"/>
                </a:gradFill>
                <a:effectLst>
                  <a:innerShdw blurRad="101600" dist="50800" dir="18900000">
                    <a:srgbClr val="124D95">
                      <a:lumMod val="50000"/>
                      <a:alpha val="70000"/>
                    </a:srgbClr>
                  </a:innerShdw>
                </a:effectLst>
              </a:rPr>
              <a:t>Usage Instructions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AAE9CEC-A7E3-43C1-AC4A-1C3889F366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143" y="626792"/>
            <a:ext cx="1736362" cy="58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21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10C90F-ED6C-4D1B-A25F-8C9CF9B83DA2}"/>
              </a:ext>
            </a:extLst>
          </p:cNvPr>
          <p:cNvSpPr/>
          <p:nvPr userDrawn="1"/>
        </p:nvSpPr>
        <p:spPr>
          <a:xfrm rot="5400000">
            <a:off x="4321982" y="-2686037"/>
            <a:ext cx="500034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05156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68895"/>
            <a:ext cx="3868340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567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68895"/>
            <a:ext cx="3887391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4875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B3D28B-CE3D-4466-9666-609B2668EC8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407D7D-3897-4B51-871B-6518969A74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20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ave the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6A5BAF-C39D-44C3-B998-7CF83B21A0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00059"/>
            <a:ext cx="4955638" cy="53579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>
                <a:gradFill>
                  <a:gsLst>
                    <a:gs pos="58000">
                      <a:srgbClr val="0075BF">
                        <a:lumMod val="75000"/>
                      </a:srgbClr>
                    </a:gs>
                    <a:gs pos="100000">
                      <a:srgbClr val="124D95"/>
                    </a:gs>
                    <a:gs pos="19000">
                      <a:srgbClr val="124D95">
                        <a:lumMod val="75000"/>
                      </a:srgbClr>
                    </a:gs>
                    <a:gs pos="46885">
                      <a:srgbClr val="124D95"/>
                    </a:gs>
                    <a:gs pos="59000">
                      <a:srgbClr val="124D95">
                        <a:lumMod val="70000"/>
                      </a:srgbClr>
                    </a:gs>
                  </a:gsLst>
                  <a:lin ang="5400000" scaled="1"/>
                </a:gradFill>
                <a:effectLst>
                  <a:innerShdw blurRad="101600" dist="50800" dir="18900000">
                    <a:srgbClr val="124D95">
                      <a:lumMod val="50000"/>
                      <a:alpha val="70000"/>
                    </a:srgbClr>
                  </a:innerShdw>
                </a:effectLst>
              </a:rPr>
              <a:t>Save the Date: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2107" y="1699826"/>
            <a:ext cx="7661189" cy="4505325"/>
          </a:xfrm>
        </p:spPr>
        <p:txBody>
          <a:bodyPr/>
          <a:lstStyle>
            <a:lvl1pPr marL="91440" indent="-365760">
              <a:buSzPct val="130000"/>
              <a:buFont typeface="Webdings" panose="05030102010509060703" pitchFamily="18" charset="2"/>
              <a:buChar char=""/>
              <a:defRPr sz="2600"/>
            </a:lvl1pPr>
            <a:lvl2pPr marL="685800" indent="0">
              <a:spcBef>
                <a:spcPts val="0"/>
              </a:spcBef>
              <a:buNone/>
              <a:defRPr sz="1700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1005840" indent="-365760" algn="l">
              <a:spcAft>
                <a:spcPts val="1200"/>
              </a:spcAft>
              <a:buFont typeface="Webdings" panose="05030102010509060703" pitchFamily="18" charset="2"/>
              <a:buChar char=""/>
              <a:defRPr b="1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/>
              <a:t>Event Title Here</a:t>
            </a:r>
          </a:p>
          <a:p>
            <a:pPr lvl="1"/>
            <a:r>
              <a:rPr lang="en-US"/>
              <a:t>Event summary goes here</a:t>
            </a:r>
          </a:p>
          <a:p>
            <a:pPr lvl="2"/>
            <a:r>
              <a:rPr lang="en-US"/>
              <a:t>Event date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11599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59A1E24-4FA0-4F98-8BF9-EB39417922D0}"/>
              </a:ext>
            </a:extLst>
          </p:cNvPr>
          <p:cNvGrpSpPr/>
          <p:nvPr userDrawn="1"/>
        </p:nvGrpSpPr>
        <p:grpSpPr>
          <a:xfrm>
            <a:off x="1037844" y="4477392"/>
            <a:ext cx="7068312" cy="477054"/>
            <a:chOff x="1435608" y="1207559"/>
            <a:chExt cx="7068312" cy="4770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449B1C7-376C-4588-9479-8B7FD89AEA1C}"/>
                </a:ext>
              </a:extLst>
            </p:cNvPr>
            <p:cNvSpPr/>
            <p:nvPr userDrawn="1"/>
          </p:nvSpPr>
          <p:spPr>
            <a:xfrm rot="5400000">
              <a:off x="4946904" y="-2303737"/>
              <a:ext cx="45720" cy="70683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9049AB-A84D-4A1B-AD47-FEAF1B009A4D}"/>
                </a:ext>
              </a:extLst>
            </p:cNvPr>
            <p:cNvSpPr txBox="1"/>
            <p:nvPr userDrawn="1"/>
          </p:nvSpPr>
          <p:spPr>
            <a:xfrm>
              <a:off x="3396199" y="1207559"/>
              <a:ext cx="312632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94360" indent="-594360" algn="ctr"/>
              <a:r>
                <a:rPr lang="en-US" sz="1300" i="1" dirty="0">
                  <a:solidFill>
                    <a:srgbClr val="303030">
                      <a:lumMod val="75000"/>
                      <a:lumOff val="25000"/>
                    </a:srgbClr>
                  </a:solidFill>
                </a:rPr>
                <a:t>Enter your questions in the chat window</a:t>
              </a:r>
              <a:br>
                <a:rPr lang="en-US" sz="1300" i="1" dirty="0">
                  <a:solidFill>
                    <a:srgbClr val="303030">
                      <a:lumMod val="75000"/>
                      <a:lumOff val="25000"/>
                    </a:srgbClr>
                  </a:solidFill>
                </a:rPr>
              </a:br>
              <a:r>
                <a:rPr lang="en-US" sz="1200" i="1" spc="50" dirty="0">
                  <a:solidFill>
                    <a:srgbClr val="303030">
                      <a:lumMod val="50000"/>
                      <a:lumOff val="50000"/>
                    </a:srgbClr>
                  </a:solidFill>
                </a:rPr>
                <a:t>(lower left of screen)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42EA7E5-CDEF-40A6-89F7-A907866110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54" y="0"/>
            <a:ext cx="3535388" cy="61503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594360" y="2394251"/>
            <a:ext cx="5730240" cy="2120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sz="7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rgbClr val="9E1C30"/>
                    </a:gs>
                    <a:gs pos="59000">
                      <a:srgbClr val="9E1C30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rgbClr val="7A232E">
                      <a:lumMod val="75000"/>
                      <a:alpha val="70000"/>
                    </a:srgbClr>
                  </a:innerShdw>
                </a:effectLst>
              </a:rPr>
              <a:t>Any</a:t>
            </a:r>
          </a:p>
          <a:p>
            <a:pPr algn="ctr"/>
            <a:r>
              <a:rPr sz="7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rgbClr val="9E1C30"/>
                    </a:gs>
                    <a:gs pos="59000">
                      <a:srgbClr val="9E1C30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rgbClr val="7A232E">
                      <a:lumMod val="75000"/>
                      <a:alpha val="70000"/>
                    </a:srgbClr>
                  </a:innerShdw>
                </a:effectLst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192654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BD7B24-A705-44C8-8854-0D01A5CB6C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2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71510A-CF9F-4994-9B30-C2AB139BB6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45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 dirty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D562C-A495-48E7-A662-90C4D7E5E3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83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94950"/>
            <a:ext cx="4629150" cy="534932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200000"/>
              </a:lnSpc>
              <a:buNone/>
              <a:defRPr sz="28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008F9-D6D9-4EDB-9511-1995786E12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28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13" name="Isosceles Triangle 12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>
            <a:grpSpLocks noChangeAspect="1"/>
          </p:cNvGrpSpPr>
          <p:nvPr userDrawn="1"/>
        </p:nvGrpSpPr>
        <p:grpSpPr>
          <a:xfrm rot="16200000" flipV="1">
            <a:off x="837624" y="-837625"/>
            <a:ext cx="667903" cy="2343153"/>
            <a:chOff x="8023226" y="2924758"/>
            <a:chExt cx="1120774" cy="3933243"/>
          </a:xfrm>
        </p:grpSpPr>
        <p:sp>
          <p:nvSpPr>
            <p:cNvPr id="16" name="Isosceles Triangle 15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8314926" y="3948449"/>
              <a:ext cx="829074" cy="290955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93" r:id="rId10"/>
    <p:sldLayoutId id="2147483684" r:id="rId11"/>
    <p:sldLayoutId id="2147483685" r:id="rId12"/>
    <p:sldLayoutId id="2147483686" r:id="rId13"/>
    <p:sldLayoutId id="2147483702" r:id="rId14"/>
    <p:sldLayoutId id="2147483696" r:id="rId15"/>
    <p:sldLayoutId id="2147483689" r:id="rId16"/>
    <p:sldLayoutId id="2147483701" r:id="rId17"/>
    <p:sldLayoutId id="2147483700" r:id="rId18"/>
    <p:sldLayoutId id="2147483690" r:id="rId19"/>
    <p:sldLayoutId id="2147483695" r:id="rId20"/>
    <p:sldLayoutId id="2147483704" r:id="rId21"/>
    <p:sldLayoutId id="2147483730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i="0" u="none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3BC8923-5990-4505-8338-F181A486DCBA}"/>
              </a:ext>
            </a:extLst>
          </p:cNvPr>
          <p:cNvGrpSpPr/>
          <p:nvPr userDrawn="1"/>
        </p:nvGrpSpPr>
        <p:grpSpPr>
          <a:xfrm>
            <a:off x="-1" y="0"/>
            <a:ext cx="9144001" cy="6858000"/>
            <a:chOff x="-1" y="0"/>
            <a:chExt cx="9144001" cy="6858000"/>
          </a:xfrm>
        </p:grpSpPr>
        <p:grpSp>
          <p:nvGrpSpPr>
            <p:cNvPr id="12" name="Group 11"/>
            <p:cNvGrpSpPr>
              <a:grpSpLocks noChangeAspect="1"/>
            </p:cNvGrpSpPr>
            <p:nvPr userDrawn="1"/>
          </p:nvGrpSpPr>
          <p:grpSpPr>
            <a:xfrm>
              <a:off x="8023226" y="2924758"/>
              <a:ext cx="1120774" cy="3933242"/>
              <a:chOff x="8023226" y="2924758"/>
              <a:chExt cx="1120774" cy="3933242"/>
            </a:xfrm>
          </p:grpSpPr>
          <p:sp>
            <p:nvSpPr>
              <p:cNvPr id="13" name="Isosceles Triangle 12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Isosceles Triangle 13"/>
              <p:cNvSpPr/>
              <p:nvPr userDrawn="1"/>
            </p:nvSpPr>
            <p:spPr>
              <a:xfrm>
                <a:off x="8239885" y="3685101"/>
                <a:ext cx="904115" cy="3172899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>
              <a:grpSpLocks noChangeAspect="1"/>
            </p:cNvGrpSpPr>
            <p:nvPr userDrawn="1"/>
          </p:nvGrpSpPr>
          <p:grpSpPr>
            <a:xfrm rot="16200000" flipV="1">
              <a:off x="837624" y="-837625"/>
              <a:ext cx="667903" cy="2343153"/>
              <a:chOff x="8023226" y="2924758"/>
              <a:chExt cx="1120774" cy="3933243"/>
            </a:xfrm>
          </p:grpSpPr>
          <p:sp>
            <p:nvSpPr>
              <p:cNvPr id="16" name="Isosceles Triangle 15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Isosceles Triangle 16"/>
              <p:cNvSpPr/>
              <p:nvPr userDrawn="1"/>
            </p:nvSpPr>
            <p:spPr>
              <a:xfrm>
                <a:off x="8314926" y="3948449"/>
                <a:ext cx="829074" cy="2909552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0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9" r:id="rId2"/>
    <p:sldLayoutId id="2147483687" r:id="rId3"/>
    <p:sldLayoutId id="2147483692" r:id="rId4"/>
    <p:sldLayoutId id="2147483683" r:id="rId5"/>
    <p:sldLayoutId id="2147483705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13" name="Isosceles Triangle 12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Isosceles Triangle 13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Group 14"/>
          <p:cNvGrpSpPr>
            <a:grpSpLocks noChangeAspect="1"/>
          </p:cNvGrpSpPr>
          <p:nvPr/>
        </p:nvGrpSpPr>
        <p:grpSpPr>
          <a:xfrm rot="16200000" flipV="1">
            <a:off x="837624" y="-837625"/>
            <a:ext cx="667903" cy="2343153"/>
            <a:chOff x="8023226" y="2924758"/>
            <a:chExt cx="1120774" cy="3933243"/>
          </a:xfrm>
        </p:grpSpPr>
        <p:sp>
          <p:nvSpPr>
            <p:cNvPr id="16" name="Isosceles Triangle 15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8314926" y="3948449"/>
              <a:ext cx="829074" cy="290955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728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  <p:sldLayoutId id="2147483726" r:id="rId20"/>
    <p:sldLayoutId id="2147483727" r:id="rId21"/>
    <p:sldLayoutId id="2147483728" r:id="rId22"/>
    <p:sldLayoutId id="2147483729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i="0" u="none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lear.dol.gov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clear.dol.gov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clear.dol.gov/synthesis-report/reemployment-synthesis" TargetMode="External"/><Relationship Id="rId4" Type="http://schemas.openxmlformats.org/officeDocument/2006/relationships/hyperlink" Target="https://clear.dol.gov/topic-area/reemploymen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RESEA@abtassoc.com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kforcegps.org/events/2019/04/17/16/43/Evaluating-RESEA-How-Does-it-Help-My-State-and-Where-Do-We-Start" TargetMode="External"/><Relationship Id="rId7" Type="http://schemas.openxmlformats.org/officeDocument/2006/relationships/hyperlink" Target="https://www.workforcegps.org/events/2019/07/23/13/26/Assessing-Data-and-De-Mystifying-Random-Assignment-for-your-RESEA-Evaluation-Office-Hours-Session-1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orkforcegps.org/events/2019/05/30/14/24/Procuring-and-Selecting-an-Independent-Evaluator" TargetMode="External"/><Relationship Id="rId5" Type="http://schemas.openxmlformats.org/officeDocument/2006/relationships/hyperlink" Target="https://www.workforcegps.org/events/2019/05/30/13/54/What-Evaluation-Details-Do-I-Need-for-a-Plan-and-How-Long-Will-It-Take" TargetMode="External"/><Relationship Id="rId4" Type="http://schemas.openxmlformats.org/officeDocument/2006/relationships/hyperlink" Target="https://www.workforcegps.org/events/2019/05/07/13/07/What-Evaluation-Designs-Are-Right-For-My-State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Phomdaen_Souvanna@abtassoc.com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l.gov/asp/evaluation/currentstudies/Reemployment-Services-and-Eligibility-Assessments-Research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kforcegps.org/events/2019/05/30/14/24/Procuring-and-Selecting-an-Independent-Evaluator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D68BA9-AB21-4A23-988F-B0FEAE20B6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82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What type of evidence have you used to support program development and evaluation?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lphaUcPeriod"/>
            </a:pPr>
            <a:r>
              <a:rPr lang="en-US" sz="2300" dirty="0"/>
              <a:t>Studies from the CLEAR or DOL website</a:t>
            </a:r>
          </a:p>
          <a:p>
            <a:pPr>
              <a:buFont typeface="+mj-lt"/>
              <a:buAutoNum type="alphaUcPeriod"/>
            </a:pPr>
            <a:r>
              <a:rPr lang="en-US" sz="2300" dirty="0"/>
              <a:t>Information from the Bureau Labor Statistics</a:t>
            </a:r>
          </a:p>
          <a:p>
            <a:pPr>
              <a:buFont typeface="+mj-lt"/>
              <a:buAutoNum type="alphaUcPeriod"/>
            </a:pPr>
            <a:r>
              <a:rPr lang="en-US" sz="2300" dirty="0"/>
              <a:t>Regional economic and labor reports</a:t>
            </a:r>
          </a:p>
          <a:p>
            <a:pPr>
              <a:buFont typeface="+mj-lt"/>
              <a:buAutoNum type="alphaUcPeriod"/>
            </a:pPr>
            <a:r>
              <a:rPr lang="en-US" sz="2300" dirty="0"/>
              <a:t>Previous program staff experience</a:t>
            </a:r>
          </a:p>
          <a:p>
            <a:pPr>
              <a:buFont typeface="+mj-lt"/>
              <a:buAutoNum type="alphaUcPeriod"/>
            </a:pPr>
            <a:r>
              <a:rPr lang="en-US" sz="2300" dirty="0"/>
              <a:t>Other </a:t>
            </a:r>
            <a:r>
              <a:rPr lang="en-US" sz="2000" dirty="0"/>
              <a:t>(</a:t>
            </a:r>
            <a:r>
              <a:rPr lang="en-US" sz="2000" i="1" dirty="0"/>
              <a:t>please share by typing in the chat box</a:t>
            </a:r>
            <a:r>
              <a:rPr lang="en-US" sz="2000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377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CLEAR?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36" y="4175140"/>
            <a:ext cx="7974259" cy="104860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15733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CLEAR is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labor-focused research and evaluation clearinghouse </a:t>
            </a:r>
          </a:p>
          <a:p>
            <a:r>
              <a:rPr lang="en-US" dirty="0"/>
              <a:t>Designed to make research on labor topics more accessible to practitioners, policymakers, researchers, and the public </a:t>
            </a:r>
          </a:p>
          <a:p>
            <a:r>
              <a:rPr lang="en-US" dirty="0"/>
              <a:t>Found at </a:t>
            </a:r>
            <a:r>
              <a:rPr lang="en-US" dirty="0">
                <a:hlinkClick r:id="rId3"/>
              </a:rPr>
              <a:t>http://clear.dol.gov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1752" y="185739"/>
            <a:ext cx="3661840" cy="48152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63458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What does CLEAR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CLEAR conducts systematic evidence reviews of labor-related research and evaluation reports</a:t>
            </a:r>
          </a:p>
          <a:p>
            <a:r>
              <a:rPr lang="en-US" dirty="0"/>
              <a:t>CLEAR’s process involves:</a:t>
            </a:r>
          </a:p>
          <a:p>
            <a:pPr lvl="1"/>
            <a:r>
              <a:rPr lang="en-US" dirty="0"/>
              <a:t>Conducting literature search guided by a research question </a:t>
            </a:r>
          </a:p>
          <a:p>
            <a:pPr lvl="1"/>
            <a:r>
              <a:rPr lang="en-US" dirty="0"/>
              <a:t>Screening studies using a protocol</a:t>
            </a:r>
          </a:p>
          <a:p>
            <a:pPr lvl="1"/>
            <a:r>
              <a:rPr lang="en-US" dirty="0"/>
              <a:t>Reviewing eligible studies based on guidelines by study type—causal, implementation and descriptive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1752" y="185739"/>
            <a:ext cx="3661840" cy="48152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85778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Studies included in CLEAR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765699" y="1794148"/>
            <a:ext cx="7504844" cy="1097282"/>
            <a:chOff x="92327" y="1759800"/>
            <a:chExt cx="7504844" cy="1097282"/>
          </a:xfrm>
        </p:grpSpPr>
        <p:sp>
          <p:nvSpPr>
            <p:cNvPr id="8" name="Freeform 7"/>
            <p:cNvSpPr/>
            <p:nvPr/>
          </p:nvSpPr>
          <p:spPr>
            <a:xfrm>
              <a:off x="823847" y="1759800"/>
              <a:ext cx="6773324" cy="1097280"/>
            </a:xfrm>
            <a:custGeom>
              <a:avLst/>
              <a:gdLst>
                <a:gd name="connsiteX0" fmla="*/ 0 w 1884050"/>
                <a:gd name="connsiteY0" fmla="*/ 0 h 3352190"/>
                <a:gd name="connsiteX1" fmla="*/ 1884050 w 1884050"/>
                <a:gd name="connsiteY1" fmla="*/ 0 h 3352190"/>
                <a:gd name="connsiteX2" fmla="*/ 1884050 w 1884050"/>
                <a:gd name="connsiteY2" fmla="*/ 3352190 h 3352190"/>
                <a:gd name="connsiteX3" fmla="*/ 0 w 1884050"/>
                <a:gd name="connsiteY3" fmla="*/ 3352190 h 3352190"/>
                <a:gd name="connsiteX4" fmla="*/ 0 w 1884050"/>
                <a:gd name="connsiteY4" fmla="*/ 0 h 335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4050" h="3352190">
                  <a:moveTo>
                    <a:pt x="0" y="0"/>
                  </a:moveTo>
                  <a:lnTo>
                    <a:pt x="1884050" y="0"/>
                  </a:lnTo>
                  <a:lnTo>
                    <a:pt x="1884050" y="3352190"/>
                  </a:lnTo>
                  <a:lnTo>
                    <a:pt x="0" y="33521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91440" rIns="182880" bIns="182880" numCol="1" spcCol="1270" anchor="ctr" anchorCtr="0">
              <a:noAutofit/>
            </a:bodyPr>
            <a:lstStyle/>
            <a:p>
              <a:pPr marL="0" lvl="1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b="1" u="sng" dirty="0"/>
                <a:t>Causal Studies</a:t>
              </a:r>
              <a:endParaRPr lang="en-US" sz="2000" dirty="0"/>
            </a:p>
            <a:p>
              <a:pPr marL="0" lvl="1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dirty="0"/>
                <a:t>Attempt to estimate causal impact of  an	 intervention</a:t>
              </a:r>
              <a:endParaRPr lang="en-US" sz="2000" b="1" u="sng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92327" y="1759802"/>
              <a:ext cx="731520" cy="109728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309" y="2032763"/>
              <a:ext cx="622492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765699" y="3126743"/>
            <a:ext cx="7504844" cy="1097280"/>
            <a:chOff x="5321451" y="1548486"/>
            <a:chExt cx="7504844" cy="1097280"/>
          </a:xfrm>
        </p:grpSpPr>
        <p:sp>
          <p:nvSpPr>
            <p:cNvPr id="12" name="Freeform 11"/>
            <p:cNvSpPr/>
            <p:nvPr/>
          </p:nvSpPr>
          <p:spPr>
            <a:xfrm>
              <a:off x="6052971" y="1548486"/>
              <a:ext cx="6773324" cy="1097280"/>
            </a:xfrm>
            <a:custGeom>
              <a:avLst/>
              <a:gdLst>
                <a:gd name="connsiteX0" fmla="*/ 0 w 1884050"/>
                <a:gd name="connsiteY0" fmla="*/ 0 h 3352190"/>
                <a:gd name="connsiteX1" fmla="*/ 1884050 w 1884050"/>
                <a:gd name="connsiteY1" fmla="*/ 0 h 3352190"/>
                <a:gd name="connsiteX2" fmla="*/ 1884050 w 1884050"/>
                <a:gd name="connsiteY2" fmla="*/ 3352190 h 3352190"/>
                <a:gd name="connsiteX3" fmla="*/ 0 w 1884050"/>
                <a:gd name="connsiteY3" fmla="*/ 3352190 h 3352190"/>
                <a:gd name="connsiteX4" fmla="*/ 0 w 1884050"/>
                <a:gd name="connsiteY4" fmla="*/ 0 h 335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4050" h="3352190">
                  <a:moveTo>
                    <a:pt x="0" y="0"/>
                  </a:moveTo>
                  <a:lnTo>
                    <a:pt x="1884050" y="0"/>
                  </a:lnTo>
                  <a:lnTo>
                    <a:pt x="1884050" y="3352190"/>
                  </a:lnTo>
                  <a:lnTo>
                    <a:pt x="0" y="33521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91440" rIns="182880" bIns="91440" numCol="1" spcCol="1270" anchor="ctr" anchorCtr="0">
              <a:noAutofit/>
            </a:bodyPr>
            <a:lstStyle/>
            <a:p>
              <a:pPr marL="0" lvl="1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900" b="1" u="sng" dirty="0"/>
                <a:t>Descriptive Studies</a:t>
              </a:r>
            </a:p>
            <a:p>
              <a:pPr marL="0" lvl="1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900" dirty="0"/>
                <a:t>Describe a program, policy, or intervention using qualitative or quantitative methods.</a:t>
              </a:r>
              <a:endParaRPr lang="en-US" sz="1900" kern="12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321451" y="1548486"/>
              <a:ext cx="731520" cy="109728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1335" y="1821447"/>
              <a:ext cx="559837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765699" y="4459221"/>
            <a:ext cx="7504844" cy="1097280"/>
            <a:chOff x="2957660" y="4236872"/>
            <a:chExt cx="7504844" cy="1097280"/>
          </a:xfrm>
        </p:grpSpPr>
        <p:sp>
          <p:nvSpPr>
            <p:cNvPr id="15" name="Freeform 14"/>
            <p:cNvSpPr/>
            <p:nvPr/>
          </p:nvSpPr>
          <p:spPr>
            <a:xfrm>
              <a:off x="3689180" y="4236872"/>
              <a:ext cx="6773324" cy="1097280"/>
            </a:xfrm>
            <a:custGeom>
              <a:avLst/>
              <a:gdLst>
                <a:gd name="connsiteX0" fmla="*/ 0 w 1884050"/>
                <a:gd name="connsiteY0" fmla="*/ 0 h 3352190"/>
                <a:gd name="connsiteX1" fmla="*/ 1884050 w 1884050"/>
                <a:gd name="connsiteY1" fmla="*/ 0 h 3352190"/>
                <a:gd name="connsiteX2" fmla="*/ 1884050 w 1884050"/>
                <a:gd name="connsiteY2" fmla="*/ 3352190 h 3352190"/>
                <a:gd name="connsiteX3" fmla="*/ 0 w 1884050"/>
                <a:gd name="connsiteY3" fmla="*/ 3352190 h 3352190"/>
                <a:gd name="connsiteX4" fmla="*/ 0 w 1884050"/>
                <a:gd name="connsiteY4" fmla="*/ 0 h 335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4050" h="3352190">
                  <a:moveTo>
                    <a:pt x="0" y="0"/>
                  </a:moveTo>
                  <a:lnTo>
                    <a:pt x="1884050" y="0"/>
                  </a:lnTo>
                  <a:lnTo>
                    <a:pt x="1884050" y="3352190"/>
                  </a:lnTo>
                  <a:lnTo>
                    <a:pt x="0" y="33521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D8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91440" rIns="182880" bIns="91440" numCol="1" spcCol="1270" anchor="ctr" anchorCtr="0">
              <a:noAutofit/>
            </a:bodyPr>
            <a:lstStyle/>
            <a:p>
              <a:pPr marL="0" lvl="1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900" b="1" u="sng" dirty="0"/>
                <a:t>Implementation Studies</a:t>
              </a:r>
            </a:p>
            <a:p>
              <a:pPr marL="0" lvl="1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900" dirty="0"/>
                <a:t>Examine the development and operation of a program, policy, or intervention.</a:t>
              </a:r>
              <a:endParaRPr lang="en-US" sz="1900" kern="12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957660" y="4236872"/>
              <a:ext cx="731520" cy="109728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6845" y="4509833"/>
              <a:ext cx="525780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" name="Group 30"/>
          <p:cNvGrpSpPr/>
          <p:nvPr/>
        </p:nvGrpSpPr>
        <p:grpSpPr>
          <a:xfrm>
            <a:off x="6246333" y="2034528"/>
            <a:ext cx="1900640" cy="654374"/>
            <a:chOff x="7062952" y="4918841"/>
            <a:chExt cx="1867040" cy="617141"/>
          </a:xfrm>
        </p:grpSpPr>
        <p:sp>
          <p:nvSpPr>
            <p:cNvPr id="32" name="Rectangle 31"/>
            <p:cNvSpPr/>
            <p:nvPr/>
          </p:nvSpPr>
          <p:spPr>
            <a:xfrm>
              <a:off x="7062952" y="4918841"/>
              <a:ext cx="1867040" cy="61714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7200944" y="4980523"/>
              <a:ext cx="1591056" cy="493776"/>
              <a:chOff x="7095744" y="3733800"/>
              <a:chExt cx="1591056" cy="493776"/>
            </a:xfrm>
          </p:grpSpPr>
          <p:pic>
            <p:nvPicPr>
              <p:cNvPr id="34" name="Picture 2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982" t="19069" r="69294" b="74139"/>
              <a:stretch/>
            </p:blipFill>
            <p:spPr bwMode="auto">
              <a:xfrm>
                <a:off x="7095744" y="3733800"/>
                <a:ext cx="512064" cy="475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" name="Picture 3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536" t="45951" r="69234" b="47779"/>
              <a:stretch/>
            </p:blipFill>
            <p:spPr bwMode="auto">
              <a:xfrm>
                <a:off x="7607808" y="3770376"/>
                <a:ext cx="566928" cy="438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" name="Picture 4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874" t="68939" r="69402" b="24008"/>
              <a:stretch/>
            </p:blipFill>
            <p:spPr bwMode="auto">
              <a:xfrm>
                <a:off x="8174736" y="3733800"/>
                <a:ext cx="512064" cy="493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1752" y="185739"/>
            <a:ext cx="3661840" cy="48152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13488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CLEAR Summarizes 		        Studies in Different Ways…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All studies in CLEAR have:</a:t>
            </a:r>
          </a:p>
          <a:p>
            <a:pPr lvl="1"/>
            <a:r>
              <a:rPr lang="en-US" dirty="0"/>
              <a:t>Links to original publications</a:t>
            </a:r>
          </a:p>
          <a:p>
            <a:pPr lvl="1"/>
            <a:r>
              <a:rPr lang="en-US" dirty="0"/>
              <a:t>Highlights of the study</a:t>
            </a:r>
          </a:p>
          <a:p>
            <a:pPr lvl="1"/>
            <a:r>
              <a:rPr lang="en-US" dirty="0"/>
              <a:t>Profiles with summary of study design, features of the intervention studied, and findings</a:t>
            </a:r>
          </a:p>
          <a:p>
            <a:r>
              <a:rPr lang="en-US" dirty="0"/>
              <a:t>Causal impact studies have causal evidence ratings and effectiveness icons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Syntheses of CLEAR topic areas provide an overall look at the state of the evidence in a particular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1752" y="185739"/>
            <a:ext cx="3661840" cy="4815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28" name="Group 27"/>
          <p:cNvGrpSpPr/>
          <p:nvPr/>
        </p:nvGrpSpPr>
        <p:grpSpPr>
          <a:xfrm>
            <a:off x="2742986" y="4443469"/>
            <a:ext cx="1192638" cy="439972"/>
            <a:chOff x="7062952" y="4918841"/>
            <a:chExt cx="1867040" cy="617141"/>
          </a:xfrm>
        </p:grpSpPr>
        <p:sp>
          <p:nvSpPr>
            <p:cNvPr id="29" name="Rectangle 28"/>
            <p:cNvSpPr/>
            <p:nvPr/>
          </p:nvSpPr>
          <p:spPr>
            <a:xfrm>
              <a:off x="7062952" y="4918841"/>
              <a:ext cx="1867040" cy="61714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7200944" y="4980523"/>
              <a:ext cx="1591056" cy="493776"/>
              <a:chOff x="7095744" y="3733800"/>
              <a:chExt cx="1591056" cy="493776"/>
            </a:xfrm>
          </p:grpSpPr>
          <p:pic>
            <p:nvPicPr>
              <p:cNvPr id="31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982" t="19069" r="69294" b="74139"/>
              <a:stretch/>
            </p:blipFill>
            <p:spPr bwMode="auto">
              <a:xfrm>
                <a:off x="7095744" y="3733800"/>
                <a:ext cx="512064" cy="475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Picture 3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536" t="45951" r="69234" b="47779"/>
              <a:stretch/>
            </p:blipFill>
            <p:spPr bwMode="auto">
              <a:xfrm>
                <a:off x="7607808" y="3770376"/>
                <a:ext cx="566928" cy="438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" name="Picture 4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874" t="68939" r="69402" b="24008"/>
              <a:stretch/>
            </p:blipFill>
            <p:spPr bwMode="auto">
              <a:xfrm>
                <a:off x="8174736" y="3733800"/>
                <a:ext cx="512064" cy="493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4" name="Group 33"/>
          <p:cNvGrpSpPr/>
          <p:nvPr/>
        </p:nvGrpSpPr>
        <p:grpSpPr>
          <a:xfrm>
            <a:off x="5361395" y="4443469"/>
            <a:ext cx="1771277" cy="439972"/>
            <a:chOff x="1646292" y="4836379"/>
            <a:chExt cx="1867040" cy="617141"/>
          </a:xfrm>
        </p:grpSpPr>
        <p:sp>
          <p:nvSpPr>
            <p:cNvPr id="35" name="Rectangle 34"/>
            <p:cNvSpPr/>
            <p:nvPr/>
          </p:nvSpPr>
          <p:spPr>
            <a:xfrm>
              <a:off x="1646292" y="4836379"/>
              <a:ext cx="1867040" cy="61714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724278" y="4896325"/>
              <a:ext cx="1711068" cy="497247"/>
              <a:chOff x="3067589" y="5158837"/>
              <a:chExt cx="2037811" cy="492894"/>
            </a:xfrm>
          </p:grpSpPr>
          <p:pic>
            <p:nvPicPr>
              <p:cNvPr id="37" name="Picture 3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698" t="27435" r="63448" b="69470"/>
              <a:stretch/>
            </p:blipFill>
            <p:spPr bwMode="auto">
              <a:xfrm>
                <a:off x="3067589" y="5227404"/>
                <a:ext cx="370853" cy="342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" name="Picture 3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703" t="34544" r="63441" b="62103"/>
              <a:stretch/>
            </p:blipFill>
            <p:spPr bwMode="auto">
              <a:xfrm>
                <a:off x="3486314" y="5227404"/>
                <a:ext cx="368897" cy="368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" name="Picture 3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391" t="41284" r="62881" b="54214"/>
              <a:stretch/>
            </p:blipFill>
            <p:spPr bwMode="auto">
              <a:xfrm>
                <a:off x="3839818" y="5180377"/>
                <a:ext cx="515774" cy="4713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" name="Picture 3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391" t="48383" r="63172" b="47288"/>
              <a:stretch/>
            </p:blipFill>
            <p:spPr bwMode="auto">
              <a:xfrm>
                <a:off x="4240721" y="5158837"/>
                <a:ext cx="500997" cy="4928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" name="Picture 3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715" t="56049" r="63440" b="40396"/>
              <a:stretch/>
            </p:blipFill>
            <p:spPr bwMode="auto">
              <a:xfrm>
                <a:off x="4711509" y="5206923"/>
                <a:ext cx="393891" cy="420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637607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CLEAR’s 		        Causal Evidence Ratings?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Causal evidence ratings:</a:t>
            </a:r>
          </a:p>
          <a:p>
            <a:pPr lvl="1"/>
            <a:r>
              <a:rPr lang="en-US" dirty="0"/>
              <a:t>are given only to impact studies</a:t>
            </a:r>
          </a:p>
          <a:p>
            <a:pPr lvl="1"/>
            <a:r>
              <a:rPr lang="en-US" dirty="0"/>
              <a:t>pertain to the </a:t>
            </a:r>
            <a:r>
              <a:rPr lang="en-US" b="1" i="1" dirty="0"/>
              <a:t>study</a:t>
            </a:r>
            <a:r>
              <a:rPr lang="en-US" dirty="0"/>
              <a:t> (not the intervention studied)</a:t>
            </a:r>
          </a:p>
          <a:p>
            <a:pPr lvl="1"/>
            <a:r>
              <a:rPr lang="en-US" dirty="0"/>
              <a:t>describe the strength of the methods used and how well the study was carried out</a:t>
            </a:r>
          </a:p>
          <a:p>
            <a:pPr lvl="1"/>
            <a:r>
              <a:rPr lang="en-US" dirty="0"/>
              <a:t>reflect CLEAR’s level of confidence in the study’s ability to estimate causal impacts. </a:t>
            </a:r>
          </a:p>
          <a:p>
            <a:r>
              <a:rPr lang="en-US" dirty="0"/>
              <a:t>CLEAR has 3 study quality ratings:</a:t>
            </a:r>
          </a:p>
          <a:p>
            <a:pPr lvl="1"/>
            <a:r>
              <a:rPr lang="en-US" dirty="0"/>
              <a:t>High Causal Evidence </a:t>
            </a:r>
          </a:p>
          <a:p>
            <a:pPr lvl="1"/>
            <a:r>
              <a:rPr lang="en-US" dirty="0"/>
              <a:t>Moderate Causal Evidence </a:t>
            </a:r>
          </a:p>
          <a:p>
            <a:pPr lvl="1"/>
            <a:r>
              <a:rPr lang="en-US" dirty="0"/>
              <a:t>Low Causal Evidence</a:t>
            </a:r>
          </a:p>
          <a:p>
            <a:r>
              <a:rPr lang="en-US" dirty="0"/>
              <a:t>Looking forward: two types of evidence ratings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976545" y="4663528"/>
            <a:ext cx="1900640" cy="654374"/>
            <a:chOff x="7062952" y="4918841"/>
            <a:chExt cx="1867040" cy="617141"/>
          </a:xfrm>
        </p:grpSpPr>
        <p:sp>
          <p:nvSpPr>
            <p:cNvPr id="6" name="Rectangle 5"/>
            <p:cNvSpPr/>
            <p:nvPr/>
          </p:nvSpPr>
          <p:spPr>
            <a:xfrm>
              <a:off x="7062952" y="4918841"/>
              <a:ext cx="1867040" cy="61714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200944" y="4980523"/>
              <a:ext cx="1591056" cy="493776"/>
              <a:chOff x="7095744" y="3733800"/>
              <a:chExt cx="1591056" cy="493776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982" t="19069" r="69294" b="74139"/>
              <a:stretch/>
            </p:blipFill>
            <p:spPr bwMode="auto">
              <a:xfrm>
                <a:off x="7095744" y="3733800"/>
                <a:ext cx="512064" cy="475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536" t="45951" r="69234" b="47779"/>
              <a:stretch/>
            </p:blipFill>
            <p:spPr bwMode="auto">
              <a:xfrm>
                <a:off x="7607808" y="3770376"/>
                <a:ext cx="566928" cy="438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4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874" t="68939" r="69402" b="24008"/>
              <a:stretch/>
            </p:blipFill>
            <p:spPr bwMode="auto">
              <a:xfrm>
                <a:off x="8174736" y="3733800"/>
                <a:ext cx="512064" cy="493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1752" y="185739"/>
            <a:ext cx="3661840" cy="48152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16172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Quality Rating Levels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Block Arc 6"/>
          <p:cNvSpPr/>
          <p:nvPr/>
        </p:nvSpPr>
        <p:spPr>
          <a:xfrm>
            <a:off x="-4676265" y="592373"/>
            <a:ext cx="6430706" cy="6430706"/>
          </a:xfrm>
          <a:prstGeom prst="blockArc">
            <a:avLst>
              <a:gd name="adj1" fmla="val 18900000"/>
              <a:gd name="adj2" fmla="val 2700000"/>
              <a:gd name="adj3" fmla="val 336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10000"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3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1336109" y="1731298"/>
            <a:ext cx="6992673" cy="1156455"/>
          </a:xfrm>
          <a:custGeom>
            <a:avLst/>
            <a:gdLst>
              <a:gd name="connsiteX0" fmla="*/ 0 w 6992673"/>
              <a:gd name="connsiteY0" fmla="*/ 0 h 955343"/>
              <a:gd name="connsiteX1" fmla="*/ 6992673 w 6992673"/>
              <a:gd name="connsiteY1" fmla="*/ 0 h 955343"/>
              <a:gd name="connsiteX2" fmla="*/ 6992673 w 6992673"/>
              <a:gd name="connsiteY2" fmla="*/ 955343 h 955343"/>
              <a:gd name="connsiteX3" fmla="*/ 0 w 6992673"/>
              <a:gd name="connsiteY3" fmla="*/ 955343 h 955343"/>
              <a:gd name="connsiteX4" fmla="*/ 0 w 6992673"/>
              <a:gd name="connsiteY4" fmla="*/ 0 h 95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92673" h="955343">
                <a:moveTo>
                  <a:pt x="0" y="0"/>
                </a:moveTo>
                <a:lnTo>
                  <a:pt x="6992673" y="0"/>
                </a:lnTo>
                <a:lnTo>
                  <a:pt x="6992673" y="955343"/>
                </a:lnTo>
                <a:lnTo>
                  <a:pt x="0" y="95534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8304" tIns="40640" rIns="40640" bIns="40640" numCol="1" spcCol="1270" anchor="ctr" anchorCtr="0">
            <a:noAutofit/>
          </a:bodyPr>
          <a:lstStyle/>
          <a:p>
            <a:pPr marL="177800" lvl="0" indent="-177800" algn="l" defTabSz="711200">
              <a:lnSpc>
                <a:spcPct val="90000"/>
              </a:lnSpc>
              <a:spcBef>
                <a:spcPct val="0"/>
              </a:spcBef>
              <a:spcAft>
                <a:spcPts val="672"/>
              </a:spcAft>
              <a:buFont typeface="Arial" panose="020B0604020202020204" pitchFamily="34" charset="0"/>
              <a:buChar char="•"/>
            </a:pPr>
            <a:r>
              <a:rPr lang="en-US" sz="1600" b="1" i="1" kern="1200" dirty="0"/>
              <a:t>Confident </a:t>
            </a:r>
            <a:r>
              <a:rPr lang="en-US" sz="1600" kern="1200" dirty="0"/>
              <a:t>the</a:t>
            </a:r>
            <a:r>
              <a:rPr lang="en-US" sz="1600" b="1" kern="1200" dirty="0"/>
              <a:t> </a:t>
            </a:r>
            <a:r>
              <a:rPr lang="en-US" sz="1600" kern="1200" dirty="0"/>
              <a:t>effects are </a:t>
            </a:r>
            <a:r>
              <a:rPr lang="en-US" sz="1600" b="1" i="1" kern="1200" dirty="0"/>
              <a:t>solely attributable</a:t>
            </a:r>
            <a:r>
              <a:rPr lang="en-US" sz="1600" kern="1200" dirty="0"/>
              <a:t> to intervention </a:t>
            </a:r>
          </a:p>
          <a:p>
            <a:pPr marL="177800" lvl="0" indent="-177800" algn="l" defTabSz="711200">
              <a:lnSpc>
                <a:spcPct val="90000"/>
              </a:lnSpc>
              <a:spcBef>
                <a:spcPct val="0"/>
              </a:spcBef>
              <a:spcAft>
                <a:spcPts val="672"/>
              </a:spcAft>
              <a:buFont typeface="Arial" panose="020B0604020202020204" pitchFamily="34" charset="0"/>
              <a:buChar char="•"/>
            </a:pPr>
            <a:r>
              <a:rPr lang="en-US" sz="1600" kern="1200" dirty="0"/>
              <a:t>Analysis meets methodological standards &amp; results are </a:t>
            </a:r>
            <a:r>
              <a:rPr lang="en-US" sz="1600" b="1" i="1" kern="1200" dirty="0"/>
              <a:t>credible</a:t>
            </a:r>
            <a:r>
              <a:rPr lang="en-US" sz="1600" kern="1200" dirty="0"/>
              <a:t> </a:t>
            </a:r>
          </a:p>
          <a:p>
            <a:pPr marL="177800" lvl="0" indent="-177800" algn="l" defTabSz="711200">
              <a:lnSpc>
                <a:spcPct val="90000"/>
              </a:lnSpc>
              <a:spcBef>
                <a:spcPct val="0"/>
              </a:spcBef>
              <a:spcAft>
                <a:spcPts val="672"/>
              </a:spcAft>
              <a:buFont typeface="Arial" panose="020B0604020202020204" pitchFamily="34" charset="0"/>
              <a:buChar char="•"/>
            </a:pPr>
            <a:r>
              <a:rPr lang="en-US" sz="1600" kern="1200" dirty="0"/>
              <a:t>Only well-implemented RCT and Interrupted Time Series design can receive this rating </a:t>
            </a:r>
          </a:p>
        </p:txBody>
      </p:sp>
      <p:sp>
        <p:nvSpPr>
          <p:cNvPr id="9" name="Oval 8"/>
          <p:cNvSpPr/>
          <p:nvPr/>
        </p:nvSpPr>
        <p:spPr>
          <a:xfrm>
            <a:off x="739019" y="1659090"/>
            <a:ext cx="1289304" cy="1289304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1734175" y="3397786"/>
            <a:ext cx="6645405" cy="955343"/>
          </a:xfrm>
          <a:custGeom>
            <a:avLst/>
            <a:gdLst>
              <a:gd name="connsiteX0" fmla="*/ 0 w 6645405"/>
              <a:gd name="connsiteY0" fmla="*/ 0 h 955343"/>
              <a:gd name="connsiteX1" fmla="*/ 6645405 w 6645405"/>
              <a:gd name="connsiteY1" fmla="*/ 0 h 955343"/>
              <a:gd name="connsiteX2" fmla="*/ 6645405 w 6645405"/>
              <a:gd name="connsiteY2" fmla="*/ 955343 h 955343"/>
              <a:gd name="connsiteX3" fmla="*/ 0 w 6645405"/>
              <a:gd name="connsiteY3" fmla="*/ 955343 h 955343"/>
              <a:gd name="connsiteX4" fmla="*/ 0 w 6645405"/>
              <a:gd name="connsiteY4" fmla="*/ 0 h 95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5405" h="955343">
                <a:moveTo>
                  <a:pt x="0" y="0"/>
                </a:moveTo>
                <a:lnTo>
                  <a:pt x="6645405" y="0"/>
                </a:lnTo>
                <a:lnTo>
                  <a:pt x="6645405" y="955343"/>
                </a:lnTo>
                <a:lnTo>
                  <a:pt x="0" y="95534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8304" tIns="45720" rIns="45720" bIns="45720" numCol="1" spcCol="1270" anchor="ctr" anchorCtr="0">
            <a:noAutofit/>
          </a:bodyPr>
          <a:lstStyle/>
          <a:p>
            <a:pPr marL="177800" lvl="0" indent="-177800" algn="l" defTabSz="800100">
              <a:lnSpc>
                <a:spcPct val="90000"/>
              </a:lnSpc>
              <a:spcBef>
                <a:spcPct val="0"/>
              </a:spcBef>
              <a:spcAft>
                <a:spcPts val="672"/>
              </a:spcAft>
              <a:buFont typeface="Arial" panose="020B0604020202020204" pitchFamily="34" charset="0"/>
              <a:buChar char="•"/>
            </a:pPr>
            <a:r>
              <a:rPr lang="en-US" sz="1600" b="1" i="1" dirty="0"/>
              <a:t>Somewhat confident </a:t>
            </a:r>
            <a:r>
              <a:rPr lang="en-US" sz="1600" dirty="0"/>
              <a:t>that effects are attributable to intervention, though other factors may contribute</a:t>
            </a:r>
            <a:endParaRPr lang="en-US" sz="1600" kern="1200" dirty="0"/>
          </a:p>
          <a:p>
            <a:pPr marL="177800" lvl="0" indent="-177800" algn="l" defTabSz="800100">
              <a:lnSpc>
                <a:spcPct val="90000"/>
              </a:lnSpc>
              <a:spcBef>
                <a:spcPct val="0"/>
              </a:spcBef>
              <a:spcAft>
                <a:spcPts val="672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F</a:t>
            </a:r>
            <a:r>
              <a:rPr lang="en-US" sz="1600" kern="1200" dirty="0"/>
              <a:t>actors not accounted for might have contributed to effects</a:t>
            </a:r>
          </a:p>
        </p:txBody>
      </p:sp>
      <p:sp>
        <p:nvSpPr>
          <p:cNvPr id="11" name="Oval 10"/>
          <p:cNvSpPr/>
          <p:nvPr/>
        </p:nvSpPr>
        <p:spPr>
          <a:xfrm>
            <a:off x="1103219" y="3210636"/>
            <a:ext cx="1289304" cy="1289304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 11"/>
          <p:cNvSpPr/>
          <p:nvPr/>
        </p:nvSpPr>
        <p:spPr>
          <a:xfrm>
            <a:off x="1353042" y="4932399"/>
            <a:ext cx="6992673" cy="955343"/>
          </a:xfrm>
          <a:custGeom>
            <a:avLst/>
            <a:gdLst>
              <a:gd name="connsiteX0" fmla="*/ 0 w 6992673"/>
              <a:gd name="connsiteY0" fmla="*/ 0 h 955343"/>
              <a:gd name="connsiteX1" fmla="*/ 6992673 w 6992673"/>
              <a:gd name="connsiteY1" fmla="*/ 0 h 955343"/>
              <a:gd name="connsiteX2" fmla="*/ 6992673 w 6992673"/>
              <a:gd name="connsiteY2" fmla="*/ 955343 h 955343"/>
              <a:gd name="connsiteX3" fmla="*/ 0 w 6992673"/>
              <a:gd name="connsiteY3" fmla="*/ 955343 h 955343"/>
              <a:gd name="connsiteX4" fmla="*/ 0 w 6992673"/>
              <a:gd name="connsiteY4" fmla="*/ 0 h 95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92673" h="955343">
                <a:moveTo>
                  <a:pt x="0" y="0"/>
                </a:moveTo>
                <a:lnTo>
                  <a:pt x="6992673" y="0"/>
                </a:lnTo>
                <a:lnTo>
                  <a:pt x="6992673" y="955343"/>
                </a:lnTo>
                <a:lnTo>
                  <a:pt x="0" y="955343"/>
                </a:lnTo>
                <a:lnTo>
                  <a:pt x="0" y="0"/>
                </a:lnTo>
                <a:close/>
              </a:path>
            </a:pathLst>
          </a:custGeom>
          <a:solidFill>
            <a:srgbClr val="898D8D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8304" tIns="45720" rIns="45720" bIns="45720" numCol="1" spcCol="1270" anchor="ctr" anchorCtr="0">
            <a:noAutofit/>
          </a:bodyPr>
          <a:lstStyle/>
          <a:p>
            <a:pPr marL="177800" lvl="0" indent="-17780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600" b="1" i="1" dirty="0"/>
              <a:t>Cannot be confident </a:t>
            </a:r>
            <a:r>
              <a:rPr lang="en-US" sz="1600" kern="1200" dirty="0"/>
              <a:t>that effects are attributable to intervention </a:t>
            </a:r>
          </a:p>
          <a:p>
            <a:pPr marL="177800" lvl="0" indent="-17780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600" kern="1200" dirty="0"/>
              <a:t>Interpret study findings with </a:t>
            </a:r>
            <a:r>
              <a:rPr lang="en-US" sz="1600" b="1" i="1" kern="1200" dirty="0"/>
              <a:t>caution</a:t>
            </a:r>
          </a:p>
        </p:txBody>
      </p:sp>
      <p:sp>
        <p:nvSpPr>
          <p:cNvPr id="13" name="Oval 12"/>
          <p:cNvSpPr/>
          <p:nvPr/>
        </p:nvSpPr>
        <p:spPr>
          <a:xfrm>
            <a:off x="755952" y="4728316"/>
            <a:ext cx="1289304" cy="1289304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90" y="1947428"/>
            <a:ext cx="798021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219" y="3461695"/>
            <a:ext cx="74814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34" y="5047944"/>
            <a:ext cx="779228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46967" y="2290045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High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20585" y="3807725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Moderate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91681" y="536255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Low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1752" y="185739"/>
            <a:ext cx="3661840" cy="48152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5611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>
                <a:effectLst/>
              </a:rPr>
              <a:t>If CLEAR gives an impact study a rating of “high” causal evidence, what does a “high” rating indicate?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+mj-lt"/>
              <a:buAutoNum type="alphaUcPeriod"/>
            </a:pPr>
            <a:r>
              <a:rPr lang="en-US" dirty="0"/>
              <a:t>The study’s findings are credible</a:t>
            </a:r>
          </a:p>
          <a:p>
            <a:pPr lvl="0">
              <a:buAutoNum type="alphaUcPeriod"/>
            </a:pPr>
            <a:r>
              <a:rPr lang="en-US" dirty="0"/>
              <a:t>The study found that the intervention evaluated was effective</a:t>
            </a:r>
          </a:p>
          <a:p>
            <a:pPr lvl="0">
              <a:buAutoNum type="alphaUcPeriod"/>
            </a:pPr>
            <a:r>
              <a:rPr lang="en-US" dirty="0"/>
              <a:t>Both A and B</a:t>
            </a:r>
          </a:p>
          <a:p>
            <a:pPr lvl="0">
              <a:buAutoNum type="alphaUcPeriod"/>
            </a:pPr>
            <a:r>
              <a:rPr lang="en-US" dirty="0"/>
              <a:t>Neither A nor B</a:t>
            </a:r>
          </a:p>
          <a:p>
            <a:pPr>
              <a:buAutoNum type="alphaUcPeriod"/>
            </a:pPr>
            <a:r>
              <a:rPr lang="en-US" dirty="0"/>
              <a:t>I don’t know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9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CLEAR’s Outcome 		</a:t>
            </a:r>
            <a:br>
              <a:rPr lang="en-US" dirty="0"/>
            </a:br>
            <a:r>
              <a:rPr lang="en-US" dirty="0"/>
              <a:t>Effectiveness Icons Translate Findings</a:t>
            </a:r>
          </a:p>
        </p:txBody>
      </p:sp>
      <p:sp>
        <p:nvSpPr>
          <p:cNvPr id="4" name="Freeform 3"/>
          <p:cNvSpPr/>
          <p:nvPr/>
        </p:nvSpPr>
        <p:spPr>
          <a:xfrm>
            <a:off x="877124" y="1981336"/>
            <a:ext cx="3594163" cy="1123176"/>
          </a:xfrm>
          <a:custGeom>
            <a:avLst/>
            <a:gdLst>
              <a:gd name="connsiteX0" fmla="*/ 0 w 3594163"/>
              <a:gd name="connsiteY0" fmla="*/ 0 h 1123176"/>
              <a:gd name="connsiteX1" fmla="*/ 3594163 w 3594163"/>
              <a:gd name="connsiteY1" fmla="*/ 0 h 1123176"/>
              <a:gd name="connsiteX2" fmla="*/ 3594163 w 3594163"/>
              <a:gd name="connsiteY2" fmla="*/ 1123176 h 1123176"/>
              <a:gd name="connsiteX3" fmla="*/ 0 w 3594163"/>
              <a:gd name="connsiteY3" fmla="*/ 1123176 h 1123176"/>
              <a:gd name="connsiteX4" fmla="*/ 0 w 3594163"/>
              <a:gd name="connsiteY4" fmla="*/ 0 h 1123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4163" h="1123176">
                <a:moveTo>
                  <a:pt x="0" y="0"/>
                </a:moveTo>
                <a:lnTo>
                  <a:pt x="3594163" y="0"/>
                </a:lnTo>
                <a:lnTo>
                  <a:pt x="3594163" y="1123176"/>
                </a:lnTo>
                <a:lnTo>
                  <a:pt x="0" y="1123176"/>
                </a:lnTo>
                <a:lnTo>
                  <a:pt x="0" y="0"/>
                </a:lnTo>
                <a:close/>
              </a:path>
            </a:pathLst>
          </a:custGeom>
          <a:solidFill>
            <a:srgbClr val="789D4A">
              <a:alpha val="40000"/>
            </a:srgbClr>
          </a:solidFill>
          <a:ln>
            <a:solidFill>
              <a:schemeClr val="accent1"/>
            </a:solidFill>
          </a:ln>
        </p:spPr>
        <p:style>
          <a:lnRef idx="1">
            <a:scrgbClr r="0" g="0" b="0"/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0765" tIns="137160" rIns="137160" bIns="137160" numCol="1" spcCol="1270" anchor="t" anchorCtr="0">
            <a:noAutofit/>
          </a:bodyPr>
          <a:lstStyle/>
          <a:p>
            <a:pPr lvl="0" algn="l" defTabSz="1600200">
              <a:spcBef>
                <a:spcPct val="0"/>
              </a:spcBef>
              <a:spcAft>
                <a:spcPct val="35000"/>
              </a:spcAft>
            </a:pPr>
            <a:r>
              <a:rPr lang="en-US" sz="2200" b="1" u="sng" kern="1200" dirty="0"/>
              <a:t>Favorable</a:t>
            </a:r>
            <a:r>
              <a:rPr lang="en-US" sz="2000" kern="1200" dirty="0"/>
              <a:t>:</a:t>
            </a:r>
            <a:r>
              <a:rPr lang="en-US" sz="2000" dirty="0"/>
              <a:t> At least 1 favorable impact &amp; No unfavorable impacts</a:t>
            </a:r>
            <a:endParaRPr lang="en-US" sz="2000" b="1" kern="1200" dirty="0"/>
          </a:p>
        </p:txBody>
      </p:sp>
      <p:sp>
        <p:nvSpPr>
          <p:cNvPr id="6" name="Rectangle 5"/>
          <p:cNvSpPr/>
          <p:nvPr/>
        </p:nvSpPr>
        <p:spPr>
          <a:xfrm>
            <a:off x="727367" y="1819099"/>
            <a:ext cx="786223" cy="117933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789D4A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4847869" y="1981336"/>
            <a:ext cx="3594163" cy="1123176"/>
          </a:xfrm>
          <a:custGeom>
            <a:avLst/>
            <a:gdLst>
              <a:gd name="connsiteX0" fmla="*/ 0 w 3594163"/>
              <a:gd name="connsiteY0" fmla="*/ 0 h 1123176"/>
              <a:gd name="connsiteX1" fmla="*/ 3594163 w 3594163"/>
              <a:gd name="connsiteY1" fmla="*/ 0 h 1123176"/>
              <a:gd name="connsiteX2" fmla="*/ 3594163 w 3594163"/>
              <a:gd name="connsiteY2" fmla="*/ 1123176 h 1123176"/>
              <a:gd name="connsiteX3" fmla="*/ 0 w 3594163"/>
              <a:gd name="connsiteY3" fmla="*/ 1123176 h 1123176"/>
              <a:gd name="connsiteX4" fmla="*/ 0 w 3594163"/>
              <a:gd name="connsiteY4" fmla="*/ 0 h 1123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4163" h="1123176">
                <a:moveTo>
                  <a:pt x="0" y="0"/>
                </a:moveTo>
                <a:lnTo>
                  <a:pt x="3594163" y="0"/>
                </a:lnTo>
                <a:lnTo>
                  <a:pt x="3594163" y="1123176"/>
                </a:lnTo>
                <a:lnTo>
                  <a:pt x="0" y="1123176"/>
                </a:lnTo>
                <a:lnTo>
                  <a:pt x="0" y="0"/>
                </a:lnTo>
                <a:close/>
              </a:path>
            </a:pathLst>
          </a:custGeom>
          <a:solidFill>
            <a:srgbClr val="898D8D">
              <a:alpha val="40000"/>
            </a:srgbClr>
          </a:solidFill>
          <a:ln>
            <a:solidFill>
              <a:schemeClr val="accent1"/>
            </a:solidFill>
          </a:ln>
        </p:spPr>
        <p:style>
          <a:lnRef idx="1">
            <a:scrgbClr r="0" g="0" b="0"/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0765" tIns="137160" rIns="137160" bIns="137160" numCol="1" spcCol="1270" anchor="t" anchorCtr="0">
            <a:noAutofit/>
          </a:bodyPr>
          <a:lstStyle/>
          <a:p>
            <a:pPr lvl="0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b="1" u="sng" kern="1200" dirty="0"/>
              <a:t>Mixed</a:t>
            </a:r>
            <a:r>
              <a:rPr lang="en-US" sz="2000" b="1" kern="1200" dirty="0"/>
              <a:t>:</a:t>
            </a:r>
            <a:r>
              <a:rPr lang="en-US" sz="2000" kern="1200" dirty="0"/>
              <a:t> </a:t>
            </a:r>
            <a:r>
              <a:rPr lang="en-US" sz="2000" dirty="0"/>
              <a:t>Some favorable &amp; some unfavorable impacts</a:t>
            </a:r>
            <a:endParaRPr lang="en-US" sz="2000" b="1" u="sng" kern="1200" dirty="0"/>
          </a:p>
        </p:txBody>
      </p:sp>
      <p:sp>
        <p:nvSpPr>
          <p:cNvPr id="9" name="Rectangle 8"/>
          <p:cNvSpPr/>
          <p:nvPr/>
        </p:nvSpPr>
        <p:spPr>
          <a:xfrm>
            <a:off x="4698112" y="1819099"/>
            <a:ext cx="786223" cy="117933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898D8D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877124" y="3395290"/>
            <a:ext cx="3594163" cy="1123176"/>
          </a:xfrm>
          <a:custGeom>
            <a:avLst/>
            <a:gdLst>
              <a:gd name="connsiteX0" fmla="*/ 0 w 3594163"/>
              <a:gd name="connsiteY0" fmla="*/ 0 h 1123176"/>
              <a:gd name="connsiteX1" fmla="*/ 3594163 w 3594163"/>
              <a:gd name="connsiteY1" fmla="*/ 0 h 1123176"/>
              <a:gd name="connsiteX2" fmla="*/ 3594163 w 3594163"/>
              <a:gd name="connsiteY2" fmla="*/ 1123176 h 1123176"/>
              <a:gd name="connsiteX3" fmla="*/ 0 w 3594163"/>
              <a:gd name="connsiteY3" fmla="*/ 1123176 h 1123176"/>
              <a:gd name="connsiteX4" fmla="*/ 0 w 3594163"/>
              <a:gd name="connsiteY4" fmla="*/ 0 h 1123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4163" h="1123176">
                <a:moveTo>
                  <a:pt x="0" y="0"/>
                </a:moveTo>
                <a:lnTo>
                  <a:pt x="3594163" y="0"/>
                </a:lnTo>
                <a:lnTo>
                  <a:pt x="3594163" y="1123176"/>
                </a:lnTo>
                <a:lnTo>
                  <a:pt x="0" y="1123176"/>
                </a:lnTo>
                <a:lnTo>
                  <a:pt x="0" y="0"/>
                </a:lnTo>
                <a:close/>
              </a:path>
            </a:pathLst>
          </a:custGeom>
          <a:solidFill>
            <a:srgbClr val="48A9C5">
              <a:alpha val="40000"/>
            </a:srgbClr>
          </a:solidFill>
          <a:ln>
            <a:solidFill>
              <a:schemeClr val="accent1"/>
            </a:solidFill>
          </a:ln>
        </p:spPr>
        <p:style>
          <a:lnRef idx="1">
            <a:scrgbClr r="0" g="0" b="0"/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0765" tIns="137160" rIns="137160" bIns="137160" numCol="1" spcCol="1270" anchor="t" anchorCtr="0">
            <a:noAutofit/>
          </a:bodyPr>
          <a:lstStyle/>
          <a:p>
            <a:pPr lvl="0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u="sng" dirty="0"/>
              <a:t>None</a:t>
            </a:r>
            <a:r>
              <a:rPr lang="en-US" sz="2000" b="1" dirty="0"/>
              <a:t>: </a:t>
            </a:r>
            <a:r>
              <a:rPr lang="en-US" sz="2000" dirty="0"/>
              <a:t>No statistically significant impacts</a:t>
            </a:r>
            <a:endParaRPr lang="en-US" sz="2000" kern="1200" dirty="0"/>
          </a:p>
        </p:txBody>
      </p:sp>
      <p:sp>
        <p:nvSpPr>
          <p:cNvPr id="11" name="Rectangle 10"/>
          <p:cNvSpPr/>
          <p:nvPr/>
        </p:nvSpPr>
        <p:spPr>
          <a:xfrm>
            <a:off x="727367" y="3233053"/>
            <a:ext cx="786223" cy="117933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48A9C5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 11"/>
          <p:cNvSpPr/>
          <p:nvPr/>
        </p:nvSpPr>
        <p:spPr>
          <a:xfrm>
            <a:off x="4847869" y="3395290"/>
            <a:ext cx="3594163" cy="1123176"/>
          </a:xfrm>
          <a:custGeom>
            <a:avLst/>
            <a:gdLst>
              <a:gd name="connsiteX0" fmla="*/ 0 w 3594163"/>
              <a:gd name="connsiteY0" fmla="*/ 0 h 1123176"/>
              <a:gd name="connsiteX1" fmla="*/ 3594163 w 3594163"/>
              <a:gd name="connsiteY1" fmla="*/ 0 h 1123176"/>
              <a:gd name="connsiteX2" fmla="*/ 3594163 w 3594163"/>
              <a:gd name="connsiteY2" fmla="*/ 1123176 h 1123176"/>
              <a:gd name="connsiteX3" fmla="*/ 0 w 3594163"/>
              <a:gd name="connsiteY3" fmla="*/ 1123176 h 1123176"/>
              <a:gd name="connsiteX4" fmla="*/ 0 w 3594163"/>
              <a:gd name="connsiteY4" fmla="*/ 0 h 1123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4163" h="1123176">
                <a:moveTo>
                  <a:pt x="0" y="0"/>
                </a:moveTo>
                <a:lnTo>
                  <a:pt x="3594163" y="0"/>
                </a:lnTo>
                <a:lnTo>
                  <a:pt x="3594163" y="1123176"/>
                </a:lnTo>
                <a:lnTo>
                  <a:pt x="0" y="1123176"/>
                </a:lnTo>
                <a:lnTo>
                  <a:pt x="0" y="0"/>
                </a:lnTo>
                <a:close/>
              </a:path>
            </a:pathLst>
          </a:custGeom>
          <a:solidFill>
            <a:srgbClr val="DA291C">
              <a:alpha val="40000"/>
            </a:srgbClr>
          </a:solidFill>
          <a:ln>
            <a:solidFill>
              <a:schemeClr val="accent2"/>
            </a:solidFill>
          </a:ln>
        </p:spPr>
        <p:style>
          <a:lnRef idx="1">
            <a:scrgbClr r="0" g="0" b="0"/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0765" tIns="137160" rIns="137160" bIns="137160" numCol="1" spcCol="1270" anchor="t" anchorCtr="0">
            <a:noAutofit/>
          </a:bodyPr>
          <a:lstStyle/>
          <a:p>
            <a:pPr lvl="0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u="sng" kern="1200" dirty="0"/>
              <a:t>Unfavorable</a:t>
            </a:r>
            <a:r>
              <a:rPr lang="en-US" sz="2000" b="1" kern="1200" dirty="0"/>
              <a:t>:</a:t>
            </a:r>
            <a:r>
              <a:rPr lang="en-US" sz="2000" kern="1200" dirty="0"/>
              <a:t> </a:t>
            </a:r>
            <a:r>
              <a:rPr lang="en-US" sz="2000" dirty="0"/>
              <a:t>At least 1 unfavorable impact &amp; No favorable impacts</a:t>
            </a:r>
            <a:endParaRPr lang="en-US" sz="2000" b="1" u="sng" kern="1200" dirty="0"/>
          </a:p>
        </p:txBody>
      </p:sp>
      <p:sp>
        <p:nvSpPr>
          <p:cNvPr id="13" name="Rectangle 12"/>
          <p:cNvSpPr/>
          <p:nvPr/>
        </p:nvSpPr>
        <p:spPr>
          <a:xfrm>
            <a:off x="4698112" y="3233053"/>
            <a:ext cx="786223" cy="117933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DA291C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 13"/>
          <p:cNvSpPr/>
          <p:nvPr/>
        </p:nvSpPr>
        <p:spPr>
          <a:xfrm>
            <a:off x="2862496" y="4809244"/>
            <a:ext cx="3594163" cy="1123176"/>
          </a:xfrm>
          <a:custGeom>
            <a:avLst/>
            <a:gdLst>
              <a:gd name="connsiteX0" fmla="*/ 0 w 3594163"/>
              <a:gd name="connsiteY0" fmla="*/ 0 h 1123176"/>
              <a:gd name="connsiteX1" fmla="*/ 3594163 w 3594163"/>
              <a:gd name="connsiteY1" fmla="*/ 0 h 1123176"/>
              <a:gd name="connsiteX2" fmla="*/ 3594163 w 3594163"/>
              <a:gd name="connsiteY2" fmla="*/ 1123176 h 1123176"/>
              <a:gd name="connsiteX3" fmla="*/ 0 w 3594163"/>
              <a:gd name="connsiteY3" fmla="*/ 1123176 h 1123176"/>
              <a:gd name="connsiteX4" fmla="*/ 0 w 3594163"/>
              <a:gd name="connsiteY4" fmla="*/ 0 h 1123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4163" h="1123176">
                <a:moveTo>
                  <a:pt x="0" y="0"/>
                </a:moveTo>
                <a:lnTo>
                  <a:pt x="3594163" y="0"/>
                </a:lnTo>
                <a:lnTo>
                  <a:pt x="3594163" y="1123176"/>
                </a:lnTo>
                <a:lnTo>
                  <a:pt x="0" y="1123176"/>
                </a:lnTo>
                <a:lnTo>
                  <a:pt x="0" y="0"/>
                </a:lnTo>
                <a:close/>
              </a:path>
            </a:pathLst>
          </a:custGeom>
          <a:solidFill>
            <a:srgbClr val="7566A0">
              <a:alpha val="40000"/>
            </a:srgbClr>
          </a:solidFill>
          <a:ln>
            <a:solidFill>
              <a:schemeClr val="accent3"/>
            </a:solidFill>
          </a:ln>
        </p:spPr>
        <p:style>
          <a:lnRef idx="1">
            <a:scrgbClr r="0" g="0" b="0"/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0765" tIns="137160" rIns="137160" bIns="137160" numCol="1" spcCol="1270" anchor="t" anchorCtr="0">
            <a:noAutofit/>
          </a:bodyPr>
          <a:lstStyle/>
          <a:p>
            <a:pPr lvl="0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u="sng" kern="1200" dirty="0"/>
              <a:t>Not Applicable</a:t>
            </a:r>
            <a:r>
              <a:rPr lang="en-US" sz="2000" b="1" kern="1200" dirty="0"/>
              <a:t>: </a:t>
            </a:r>
            <a:r>
              <a:rPr lang="en-US" sz="2000" dirty="0"/>
              <a:t>No outcomes were examined</a:t>
            </a:r>
            <a:endParaRPr lang="en-US" sz="2000" b="1" u="sng" kern="1200" dirty="0"/>
          </a:p>
        </p:txBody>
      </p:sp>
      <p:sp>
        <p:nvSpPr>
          <p:cNvPr id="15" name="Rectangle 14"/>
          <p:cNvSpPr/>
          <p:nvPr/>
        </p:nvSpPr>
        <p:spPr>
          <a:xfrm>
            <a:off x="2712739" y="4647007"/>
            <a:ext cx="786223" cy="117933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7566A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3" b="2568"/>
          <a:stretch/>
        </p:blipFill>
        <p:spPr bwMode="auto">
          <a:xfrm>
            <a:off x="908686" y="2191889"/>
            <a:ext cx="423583" cy="422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381" y="2203026"/>
            <a:ext cx="435684" cy="4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86" y="3616980"/>
            <a:ext cx="423583" cy="4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155" y="3616980"/>
            <a:ext cx="422910" cy="4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439" y="5030934"/>
            <a:ext cx="435684" cy="4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01752" y="185739"/>
            <a:ext cx="3661840" cy="48152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0114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7FF2BB-E1BF-49EA-A117-CAD4FED05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fld id="{F9B4886A-ACCF-4465-9905-FF6BD48FB85A}" type="datetime4">
              <a:rPr lang="en-US" smtClean="0"/>
              <a:t>August 19, 2019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F54E9F-EE23-4326-AFBD-5DC41FCD0D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000" dirty="0"/>
              <a:t>Using the Clearinghouse for Labor Evaluation and Research (CLEAR)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3B88AC5-1443-4329-92A3-834FF78723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RESEA Evaluation Technical Assistance</a:t>
            </a:r>
          </a:p>
        </p:txBody>
      </p:sp>
      <p:sp>
        <p:nvSpPr>
          <p:cNvPr id="5" name="Rectangle 4"/>
          <p:cNvSpPr/>
          <p:nvPr/>
        </p:nvSpPr>
        <p:spPr>
          <a:xfrm>
            <a:off x="2850775" y="6036235"/>
            <a:ext cx="51995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i="1" dirty="0"/>
              <a:t>This webinar was funded with Federal funds from the U.S. Department of Labor’s Chief Evaluation Office under Contract # 1605DC-18-A-0037. Its contents do not represent the views or policies of the Department. </a:t>
            </a:r>
          </a:p>
        </p:txBody>
      </p:sp>
    </p:spTree>
    <p:extLst>
      <p:ext uri="{BB962C8B-B14F-4D97-AF65-F5344CB8AC3E}">
        <p14:creationId xmlns:p14="http://schemas.microsoft.com/office/powerpoint/2010/main" val="35790398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CLEAR’s Reemployment Topic Area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Focuses on studies of interventions designed to promote faster reemployment of unemployment insurance (UI) claimants. </a:t>
            </a:r>
          </a:p>
          <a:p>
            <a:r>
              <a:rPr lang="en-US" dirty="0"/>
              <a:t>Includes summaries (profiles) of 46 studies published from 1978 to August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675D4-2FF5-4E41-98B6-36D689383CD1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733" y="4219272"/>
            <a:ext cx="1736535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1752" y="185739"/>
            <a:ext cx="3661840" cy="48152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79459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Reemployment </a:t>
            </a:r>
            <a:br>
              <a:rPr lang="en-US" dirty="0"/>
            </a:br>
            <a:r>
              <a:rPr lang="en-US" dirty="0"/>
              <a:t>Synthesis and Supplement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en-US" dirty="0"/>
              <a:t>Highlights key findings from 43 reports that:</a:t>
            </a:r>
          </a:p>
          <a:p>
            <a:pPr lvl="1" fontAlgn="base"/>
            <a:r>
              <a:rPr lang="en-US" dirty="0"/>
              <a:t>Examined impacts of reemployment interventions on employment, earnings, or receipt of UI benefits</a:t>
            </a:r>
          </a:p>
          <a:p>
            <a:pPr lvl="1" fontAlgn="base"/>
            <a:r>
              <a:rPr lang="en-US" dirty="0"/>
              <a:t>Received high or moderate causal evidence rating</a:t>
            </a:r>
          </a:p>
          <a:p>
            <a:pPr fontAlgn="base"/>
            <a:r>
              <a:rPr lang="en-US" dirty="0"/>
              <a:t>Key findings include:</a:t>
            </a:r>
          </a:p>
          <a:p>
            <a:pPr lvl="1" fontAlgn="base"/>
            <a:r>
              <a:rPr lang="en-US" dirty="0"/>
              <a:t>Majority of interventions reduced weeks of benefit receipt and amount of benefits paid.</a:t>
            </a:r>
          </a:p>
          <a:p>
            <a:pPr lvl="1" fontAlgn="base"/>
            <a:r>
              <a:rPr lang="en-US" dirty="0"/>
              <a:t>Reemployment bonuses appear to work in the short term.</a:t>
            </a:r>
          </a:p>
          <a:p>
            <a:pPr lvl="1" fontAlgn="base"/>
            <a:r>
              <a:rPr lang="en-US" dirty="0"/>
              <a:t>Lighter-touch interventions (e.g., profiling) had more limited benefits.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1752" y="185739"/>
            <a:ext cx="3661840" cy="48152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73830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States Use CLEAR?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772256"/>
            <a:ext cx="74104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81547" y="3753456"/>
            <a:ext cx="183863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  <a:latin typeface="Calibri" panose="020F0502020204030204" pitchFamily="34" charset="0"/>
              </a:rPr>
              <a:t>Find high quality evidence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10116" y="3753456"/>
            <a:ext cx="208443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  <a:latin typeface="Calibri" panose="020F0502020204030204" pitchFamily="34" charset="0"/>
              </a:rPr>
              <a:t>Model high quality evaluations or the programs they study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14104" y="3753456"/>
            <a:ext cx="208443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  <a:latin typeface="Calibri" panose="020F0502020204030204" pitchFamily="34" charset="0"/>
              </a:rPr>
              <a:t>Identify gaps in the existing research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1752" y="185739"/>
            <a:ext cx="3661840" cy="48152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744044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Start…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5" y="1808715"/>
            <a:ext cx="7955280" cy="4406348"/>
          </a:xfrm>
        </p:spPr>
        <p:txBody>
          <a:bodyPr>
            <a:normAutofit/>
          </a:bodyPr>
          <a:lstStyle/>
          <a:p>
            <a:r>
              <a:rPr lang="en-US" dirty="0"/>
              <a:t>Explore CLEAR’s reemployment topic area</a:t>
            </a:r>
          </a:p>
          <a:p>
            <a:r>
              <a:rPr lang="en-US" dirty="0"/>
              <a:t>Scan the Reemployment Synthesis and Supplement</a:t>
            </a:r>
          </a:p>
          <a:p>
            <a:r>
              <a:rPr lang="en-US" dirty="0"/>
              <a:t>Review causal studies that show impacts on </a:t>
            </a:r>
          </a:p>
          <a:p>
            <a:pPr lvl="1"/>
            <a:r>
              <a:rPr lang="en-US" dirty="0"/>
              <a:t>Short-term employment and earnings</a:t>
            </a:r>
          </a:p>
          <a:p>
            <a:pPr lvl="1"/>
            <a:r>
              <a:rPr lang="en-US" dirty="0"/>
              <a:t>UI duration</a:t>
            </a:r>
          </a:p>
          <a:p>
            <a:pPr lvl="1"/>
            <a:r>
              <a:rPr lang="en-US" dirty="0"/>
              <a:t>Other outcomes that you are interested in improving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1752" y="185739"/>
            <a:ext cx="3661840" cy="48152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693293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CLEAR to </a:t>
            </a:r>
            <a:br>
              <a:rPr lang="en-US" dirty="0"/>
            </a:br>
            <a:r>
              <a:rPr lang="en-US" dirty="0"/>
              <a:t>Identify the Evidence 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70614"/>
            <a:ext cx="7955280" cy="4585735"/>
          </a:xfrm>
        </p:spPr>
        <p:txBody>
          <a:bodyPr>
            <a:normAutofit/>
          </a:bodyPr>
          <a:lstStyle/>
          <a:p>
            <a:r>
              <a:rPr lang="en-US" dirty="0"/>
              <a:t>Find studies of relevant interventions and outcomes</a:t>
            </a:r>
          </a:p>
          <a:p>
            <a:r>
              <a:rPr lang="en-US" dirty="0"/>
              <a:t>Within those, begin with studies that have: </a:t>
            </a:r>
          </a:p>
          <a:p>
            <a:pPr lvl="1"/>
            <a:r>
              <a:rPr lang="en-US" dirty="0"/>
              <a:t>High &amp; moderate causal ratings</a:t>
            </a:r>
          </a:p>
          <a:p>
            <a:pPr lvl="1"/>
            <a:r>
              <a:rPr lang="en-US" dirty="0"/>
              <a:t>“Favorable” outcomes</a:t>
            </a:r>
          </a:p>
          <a:p>
            <a:r>
              <a:rPr lang="en-US" dirty="0"/>
              <a:t>Review CLEAR’s profiles of those studies</a:t>
            </a:r>
          </a:p>
          <a:p>
            <a:pPr lvl="1"/>
            <a:r>
              <a:rPr lang="en-US" dirty="0"/>
              <a:t>Features of the intervention, setting, and population served</a:t>
            </a:r>
          </a:p>
          <a:p>
            <a:pPr lvl="1"/>
            <a:r>
              <a:rPr lang="en-US" dirty="0"/>
              <a:t>Findings</a:t>
            </a:r>
          </a:p>
          <a:p>
            <a:pPr lvl="1"/>
            <a:r>
              <a:rPr lang="en-US" dirty="0"/>
              <a:t>Considerations for interpreting findings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1752" y="185739"/>
            <a:ext cx="3661840" cy="48152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695179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Demonstration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 descr="Image result for dol clearingho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480" y="4392448"/>
            <a:ext cx="146304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9275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CLEAR to Find Evidence for RESEA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say we want to know what existing reemployment interventions have demonstrated positive impacts on:</a:t>
            </a:r>
          </a:p>
          <a:p>
            <a:pPr lvl="1"/>
            <a:r>
              <a:rPr lang="en-US" dirty="0"/>
              <a:t>Employment</a:t>
            </a:r>
          </a:p>
          <a:p>
            <a:pPr lvl="1"/>
            <a:r>
              <a:rPr lang="en-US" dirty="0"/>
              <a:t>Short- or Long-term Earnings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3235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Thoughts and Next Steps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2031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keep in mind…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CLEAR is a helpful resource and tool to:</a:t>
            </a:r>
          </a:p>
          <a:p>
            <a:pPr lvl="1"/>
            <a:r>
              <a:rPr lang="en-US" dirty="0"/>
              <a:t>Identify </a:t>
            </a:r>
            <a:r>
              <a:rPr lang="en-US" u="sng" dirty="0"/>
              <a:t>studies</a:t>
            </a:r>
            <a:r>
              <a:rPr lang="en-US" dirty="0"/>
              <a:t> of RESEA-relevant interventions</a:t>
            </a:r>
          </a:p>
          <a:p>
            <a:pPr lvl="1"/>
            <a:r>
              <a:rPr lang="en-US" dirty="0"/>
              <a:t>Understand which studies provide credible evidence</a:t>
            </a:r>
          </a:p>
          <a:p>
            <a:pPr lvl="1"/>
            <a:r>
              <a:rPr lang="en-US" dirty="0"/>
              <a:t>Understand what each study found</a:t>
            </a:r>
          </a:p>
          <a:p>
            <a:r>
              <a:rPr lang="en-US" dirty="0"/>
              <a:t>Remember that CLEAR’s “causal evidence ratings” indicate credibility of study findings</a:t>
            </a:r>
          </a:p>
          <a:p>
            <a:r>
              <a:rPr lang="en-US" dirty="0"/>
              <a:t>CLEAR will have information on </a:t>
            </a:r>
            <a:r>
              <a:rPr lang="en-US" u="sng" dirty="0"/>
              <a:t>intervention ratings</a:t>
            </a:r>
            <a:r>
              <a:rPr lang="en-US" dirty="0"/>
              <a:t> in the future</a:t>
            </a:r>
          </a:p>
          <a:p>
            <a:r>
              <a:rPr lang="en-US" dirty="0"/>
              <a:t>CLEAR is evolving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317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7772EF-269F-4291-BE88-2FED5287E8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CLEAR - </a:t>
            </a:r>
            <a:r>
              <a:rPr lang="en-US" dirty="0">
                <a:hlinkClick r:id="rId3"/>
              </a:rPr>
              <a:t>https://clear.dol.gov/</a:t>
            </a:r>
            <a:endParaRPr lang="en-US" dirty="0"/>
          </a:p>
          <a:p>
            <a:r>
              <a:rPr lang="en-US" dirty="0"/>
              <a:t>CLEAR’s Reemployment Topic Area</a:t>
            </a:r>
          </a:p>
          <a:p>
            <a:pPr lvl="1"/>
            <a:r>
              <a:rPr lang="en-US" dirty="0"/>
              <a:t>Section of CLEAR that </a:t>
            </a:r>
            <a:r>
              <a:rPr lang="en-US" i="0" dirty="0"/>
              <a:t>focuses on studies that examine interventions designed to promote faster reemployment of unemployment insurance claimants.</a:t>
            </a:r>
            <a:endParaRPr lang="en-US" dirty="0"/>
          </a:p>
          <a:p>
            <a:pPr lvl="2"/>
            <a:r>
              <a:rPr lang="en-US" dirty="0">
                <a:hlinkClick r:id="rId4"/>
              </a:rPr>
              <a:t>https://clear.dol.gov/topic-area/reemployment</a:t>
            </a:r>
            <a:endParaRPr lang="en-US" dirty="0"/>
          </a:p>
          <a:p>
            <a:pPr lvl="2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ED3E15-B88E-4415-803F-4B69A09075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CLEAR’s Reemployment Synthesis &amp; Supplement</a:t>
            </a:r>
          </a:p>
          <a:p>
            <a:pPr lvl="1"/>
            <a:r>
              <a:rPr lang="en-US" dirty="0"/>
              <a:t>The synthesis is a high level overview of what we know from studies examining reemployment interventions and gaps where new studies could add important information to the evidence base. The supplement provides a brief description of the research findings for all reports in the topic area </a:t>
            </a:r>
          </a:p>
          <a:p>
            <a:pPr lvl="2"/>
            <a:r>
              <a:rPr lang="en-US" dirty="0">
                <a:hlinkClick r:id="rId5"/>
              </a:rPr>
              <a:t>https://clear.dol.gov/synthesis-report/reemployment-synthesis</a:t>
            </a:r>
            <a:endParaRPr lang="en-US" dirty="0"/>
          </a:p>
          <a:p>
            <a:pPr lvl="2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5D8615-B6E2-4A7E-818D-E96159DE73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06D636C-90A3-4979-BA37-BAB384B2210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68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Megan Lizik</a:t>
            </a:r>
          </a:p>
          <a:p>
            <a:pPr lvl="1"/>
            <a:r>
              <a:rPr lang="en-US" sz="1800" dirty="0"/>
              <a:t>Senior Evaluation Specialist and Project Officer for RESEA Evaluation</a:t>
            </a:r>
          </a:p>
          <a:p>
            <a:pPr lvl="2"/>
            <a:r>
              <a:rPr lang="en-US" dirty="0"/>
              <a:t>U.S. DOL, Chief Evaluation Office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Placeholder 1"/>
          <p:cNvPicPr>
            <a:picLocks noGrp="1" noChangeAspect="1"/>
          </p:cNvPicPr>
          <p:nvPr>
            <p:ph type="pic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2" b="86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306926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5B7022-EE58-41E1-B703-623394C9E1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124D95">
                    <a:lumMod val="40000"/>
                    <a:lumOff val="60000"/>
                  </a:srgbClr>
                </a:solidFill>
              </a:rPr>
              <a:pPr/>
              <a:t>30</a:t>
            </a:fld>
            <a:endParaRPr lang="en-US">
              <a:solidFill>
                <a:srgbClr val="124D95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8B34450-107A-4130-B52C-44C08A0ADA50}"/>
              </a:ext>
            </a:extLst>
          </p:cNvPr>
          <p:cNvSpPr txBox="1">
            <a:spLocks/>
          </p:cNvSpPr>
          <p:nvPr/>
        </p:nvSpPr>
        <p:spPr>
          <a:xfrm>
            <a:off x="789377" y="1689660"/>
            <a:ext cx="7661189" cy="46666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91440" indent="-36576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SzPct val="130000"/>
              <a:buFont typeface="Webdings" panose="05030102010509060703" pitchFamily="18" charset="2"/>
              <a:buChar char="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None/>
              <a:defRPr sz="170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5840" indent="-3657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Webdings" panose="05030102010509060703" pitchFamily="18" charset="2"/>
              <a:buChar char=""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5544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488" indent="-365125"/>
            <a:r>
              <a:rPr lang="en-US" dirty="0"/>
              <a:t>RESEA </a:t>
            </a:r>
            <a:r>
              <a:rPr lang="en-US" dirty="0" err="1"/>
              <a:t>EvalTA</a:t>
            </a:r>
            <a:r>
              <a:rPr lang="en-US" dirty="0"/>
              <a:t> Office Hours 1: Assessing Data and De-mystifying Random Assignment </a:t>
            </a:r>
          </a:p>
          <a:p>
            <a:pPr lvl="2"/>
            <a:r>
              <a:rPr lang="en-US" dirty="0"/>
              <a:t>August 26</a:t>
            </a:r>
            <a:r>
              <a:rPr lang="en-US" baseline="30000" dirty="0"/>
              <a:t>th</a:t>
            </a:r>
            <a:r>
              <a:rPr lang="en-US" dirty="0"/>
              <a:t>, 2-3PM Eastern</a:t>
            </a:r>
          </a:p>
          <a:p>
            <a:pPr lvl="2"/>
            <a:r>
              <a:rPr lang="en-US" dirty="0"/>
              <a:t>Submit questions about data or random assignment to </a:t>
            </a:r>
            <a:r>
              <a:rPr lang="en-US" dirty="0">
                <a:hlinkClick r:id="rId3"/>
              </a:rPr>
              <a:t>RESEA@abtassoc.com</a:t>
            </a:r>
            <a:r>
              <a:rPr lang="en-US" dirty="0"/>
              <a:t> by August 19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r>
              <a:rPr lang="en-US" dirty="0"/>
              <a:t>RESEA </a:t>
            </a:r>
            <a:r>
              <a:rPr lang="en-US" dirty="0" err="1"/>
              <a:t>EvalTA</a:t>
            </a:r>
            <a:r>
              <a:rPr lang="en-US" dirty="0"/>
              <a:t> Office Hours 2: Quasi-Experimental Designs and Implementation Studies</a:t>
            </a:r>
          </a:p>
          <a:p>
            <a:pPr lvl="2"/>
            <a:r>
              <a:rPr lang="en-US" dirty="0"/>
              <a:t>October, Date TBD </a:t>
            </a:r>
          </a:p>
          <a:p>
            <a:pPr lvl="2"/>
            <a:r>
              <a:rPr lang="en-US" dirty="0"/>
              <a:t>Submit questions about quasi-experimental designs or implementation studies to </a:t>
            </a:r>
            <a:r>
              <a:rPr lang="en-US" dirty="0">
                <a:hlinkClick r:id="rId3"/>
              </a:rPr>
              <a:t>RESEA@abtassoc.com</a:t>
            </a:r>
            <a:r>
              <a:rPr lang="en-US" dirty="0"/>
              <a:t> by October 3, 2019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2687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 </a:t>
            </a:r>
            <a:r>
              <a:rPr lang="en-US" dirty="0" err="1"/>
              <a:t>EvalTA</a:t>
            </a:r>
            <a:r>
              <a:rPr lang="en-US" dirty="0"/>
              <a:t> Webinars are on </a:t>
            </a:r>
            <a:r>
              <a:rPr lang="en-US" dirty="0" err="1"/>
              <a:t>WorkforceGPS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98600"/>
            <a:ext cx="7955280" cy="49149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00000"/>
              </a:lnSpc>
            </a:pPr>
            <a:r>
              <a:rPr lang="en-US" sz="2900" b="1" dirty="0"/>
              <a:t>Evaluating RESEA: How Does It Help My State and Where Do We Start?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hlinkClick r:id="rId3"/>
              </a:rPr>
              <a:t>https://www.workforcegps.org/events/2019/04/17/16/43/Evaluating-RESEA-How-Does-it-Help-My-State-and-Where-Do-We-Start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sz="2900" b="1" dirty="0"/>
              <a:t>Which Evaluation Designs Are Right for Me?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hlinkClick r:id="rId4"/>
              </a:rPr>
              <a:t>https://www.workforcegps.org/events/2019/05/07/13/07/What-Evaluation-Designs-Are-Right-For-My-State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sz="2900" b="1" dirty="0"/>
              <a:t>What Evaluation Details Do I Need to Plan For and How Long Will It Take?</a:t>
            </a:r>
          </a:p>
          <a:p>
            <a:pPr lvl="1">
              <a:lnSpc>
                <a:spcPct val="100000"/>
              </a:lnSpc>
            </a:pPr>
            <a:r>
              <a:rPr lang="en-US" sz="2200" dirty="0">
                <a:hlinkClick r:id="rId5"/>
              </a:rPr>
              <a:t>https://www.workforcegps.org/events/2019/05/30/13/54/What-Evaluation-Details-Do-I-Need-for-a-Plan-and-How-Long-Will-It-Take</a:t>
            </a:r>
            <a:endParaRPr lang="en-US" sz="2200" dirty="0"/>
          </a:p>
          <a:p>
            <a:pPr>
              <a:lnSpc>
                <a:spcPct val="100000"/>
              </a:lnSpc>
            </a:pPr>
            <a:r>
              <a:rPr lang="en-US" sz="2900" b="1" dirty="0"/>
              <a:t>Procuring and Selecting an Evaluator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hlinkClick r:id="rId6"/>
              </a:rPr>
              <a:t>https://www.workforcegps.org/events/2019/05/30/14/24/Procuring-and-Selecting-an-Independent-Evaluator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sz="2900" b="1" dirty="0"/>
              <a:t>Assessing Data for Your RESEA Evaluation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hlinkClick r:id="rId7"/>
              </a:rPr>
              <a:t>https://www.workforcegps.org/events/2019/07/23/13/26/Assessing-Data-and-De-Mystifying-Random-Assignment-for-your-RESEA-Evaluation-Office-Hours-Session-1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sz="2900" b="1" dirty="0"/>
              <a:t>De-Mystifying Random Assignment Designs for RESEA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hlinkClick r:id="rId7"/>
              </a:rPr>
              <a:t>https://www.workforcegps.org/events/2019/07/23/13/26/Assessing-Data-and-De-Mystifying-Random-Assignment-for-your-RESEA-Evaluation-Office-Hours-Session-1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252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7C1EBB-5DB1-4804-A3A0-418D675647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709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C64D59-29FA-4179-A338-CB713E8B3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5332" y="1190625"/>
            <a:ext cx="4058097" cy="5165726"/>
          </a:xfrm>
        </p:spPr>
        <p:txBody>
          <a:bodyPr>
            <a:normAutofit/>
          </a:bodyPr>
          <a:lstStyle/>
          <a:p>
            <a:r>
              <a:rPr lang="en-US" sz="1800" dirty="0"/>
              <a:t>Larry Burns</a:t>
            </a:r>
          </a:p>
          <a:p>
            <a:pPr lvl="2"/>
            <a:r>
              <a:rPr lang="en-US" b="0" i="1" dirty="0"/>
              <a:t>Reemployment Coordinator</a:t>
            </a:r>
          </a:p>
          <a:p>
            <a:pPr lvl="2"/>
            <a:r>
              <a:rPr lang="en-US" dirty="0"/>
              <a:t>U.S. DOL – Office of Unemployment Insurance</a:t>
            </a:r>
          </a:p>
          <a:p>
            <a:pPr lvl="3"/>
            <a:r>
              <a:rPr lang="en-US" dirty="0"/>
              <a:t>burns.lawrence@dol.gov</a:t>
            </a:r>
            <a:endParaRPr lang="en-US" sz="1300" i="1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  <a:p>
            <a:r>
              <a:rPr lang="en-US" sz="1800" dirty="0"/>
              <a:t>Megan Lizik</a:t>
            </a:r>
          </a:p>
          <a:p>
            <a:pPr lvl="2"/>
            <a:r>
              <a:rPr lang="en-US" b="0" i="1" dirty="0"/>
              <a:t>Senior Evaluation Specialist and Project Officer </a:t>
            </a:r>
          </a:p>
          <a:p>
            <a:pPr lvl="2"/>
            <a:r>
              <a:rPr lang="en-US" dirty="0"/>
              <a:t>U.S. DOL – Chief Evaluation Office</a:t>
            </a:r>
          </a:p>
          <a:p>
            <a:pPr lvl="3"/>
            <a:r>
              <a:rPr lang="en-US" dirty="0"/>
              <a:t>Lizik.Megan@dol.gov</a:t>
            </a:r>
            <a:endParaRPr lang="en-US" sz="1800" dirty="0"/>
          </a:p>
          <a:p>
            <a:pPr>
              <a:spcBef>
                <a:spcPts val="2400"/>
              </a:spcBef>
            </a:pPr>
            <a:r>
              <a:rPr lang="en-US" sz="1800" dirty="0"/>
              <a:t>Phomdaen Souvanna</a:t>
            </a:r>
          </a:p>
          <a:p>
            <a:pPr lvl="1"/>
            <a:r>
              <a:rPr lang="en-US" sz="1400" dirty="0"/>
              <a:t>Senior Analyst</a:t>
            </a:r>
          </a:p>
          <a:p>
            <a:pPr lvl="2"/>
            <a:r>
              <a:rPr lang="en-US" dirty="0"/>
              <a:t>Abt Associates</a:t>
            </a:r>
          </a:p>
          <a:p>
            <a:pPr lvl="3"/>
            <a:r>
              <a:rPr lang="en-US" dirty="0">
                <a:hlinkClick r:id="rId3"/>
              </a:rPr>
              <a:t>Phomdaen_Souvanna@abtassoc.com</a:t>
            </a:r>
            <a:endParaRPr lang="en-US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6EC64D59-29FA-4179-A338-CB713E8B3EEB}"/>
              </a:ext>
            </a:extLst>
          </p:cNvPr>
          <p:cNvSpPr txBox="1">
            <a:spLocks/>
          </p:cNvSpPr>
          <p:nvPr/>
        </p:nvSpPr>
        <p:spPr>
          <a:xfrm>
            <a:off x="1012746" y="4643693"/>
            <a:ext cx="3654851" cy="979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36576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None/>
              <a:defRPr sz="1600" i="1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576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FontTx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7432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3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14400" indent="-27432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"/>
              <a:defRPr sz="1300" b="0" i="0" kern="1200" spc="50" baseline="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</a:pPr>
            <a:r>
              <a:rPr lang="en-US" sz="1800" dirty="0"/>
              <a:t>RESEA </a:t>
            </a:r>
            <a:r>
              <a:rPr lang="en-US" sz="1800" dirty="0" err="1"/>
              <a:t>EvalTA</a:t>
            </a:r>
            <a:r>
              <a:rPr lang="en-US" sz="1800" dirty="0"/>
              <a:t> Inbox</a:t>
            </a:r>
          </a:p>
          <a:p>
            <a:pPr lvl="3"/>
            <a:r>
              <a:rPr lang="en-US" dirty="0"/>
              <a:t>RESEA@abtassoc.com</a:t>
            </a:r>
          </a:p>
        </p:txBody>
      </p:sp>
    </p:spTree>
    <p:extLst>
      <p:ext uri="{BB962C8B-B14F-4D97-AF65-F5344CB8AC3E}">
        <p14:creationId xmlns:p14="http://schemas.microsoft.com/office/powerpoint/2010/main" val="32433239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2103DD-18C2-4FF0-9612-CE3A974CEC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783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</a:t>
            </a:r>
            <a:r>
              <a:rPr lang="en-US" dirty="0" err="1"/>
              <a:t>RESEA</a:t>
            </a:r>
            <a:r>
              <a:rPr lang="en-US" dirty="0"/>
              <a:t> Evaluation Technical Assistance Webinar Series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is part of an evaluation technical assistance webinar series prepared by Abt Associates and their partners under contract to the Department of Labor. </a:t>
            </a:r>
          </a:p>
          <a:p>
            <a:r>
              <a:rPr lang="en-US" dirty="0"/>
              <a:t>Learn more at: </a:t>
            </a:r>
            <a:r>
              <a:rPr lang="en-US" u="sng" dirty="0">
                <a:hlinkClick r:id="rId3"/>
              </a:rPr>
              <a:t>https://www.dol.gov/asp/evaluation/currentstudies/Reemployment-Services-and-Eligibility-Assessments-Research.htm</a:t>
            </a:r>
            <a:r>
              <a:rPr lang="en-US" dirty="0"/>
              <a:t>. 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27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Cycles of learning and doing…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5</a:t>
            </a:fld>
            <a:endParaRPr lang="en-US" dirty="0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41105" y="1757824"/>
            <a:ext cx="5510705" cy="4269478"/>
            <a:chOff x="144056" y="2217500"/>
            <a:chExt cx="4330329" cy="3565949"/>
          </a:xfrm>
        </p:grpSpPr>
        <p:sp>
          <p:nvSpPr>
            <p:cNvPr id="6" name="Rounded Rectangle 5"/>
            <p:cNvSpPr/>
            <p:nvPr/>
          </p:nvSpPr>
          <p:spPr>
            <a:xfrm>
              <a:off x="1608844" y="2217500"/>
              <a:ext cx="1536080" cy="1005836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prstClr val="white"/>
                  </a:solidFill>
                </a:rPr>
                <a:t>Plan Evaluation of Program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499005" y="4777613"/>
              <a:ext cx="1645919" cy="1005836"/>
            </a:xfrm>
            <a:prstGeom prst="roundRect">
              <a:avLst/>
            </a:prstGeom>
            <a:solidFill>
              <a:srgbClr val="2E0DA6"/>
            </a:solidFill>
            <a:ln>
              <a:solidFill>
                <a:srgbClr val="2E0D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>
                  <a:solidFill>
                    <a:prstClr val="white"/>
                  </a:solidFill>
                </a:rPr>
                <a:t>Reflect on &amp; Communicate Evaluation Findings</a:t>
              </a:r>
            </a:p>
          </p:txBody>
        </p:sp>
        <p:cxnSp>
          <p:nvCxnSpPr>
            <p:cNvPr id="8" name="Curved Connector 7"/>
            <p:cNvCxnSpPr>
              <a:stCxn id="13" idx="0"/>
              <a:endCxn id="6" idx="1"/>
            </p:cNvCxnSpPr>
            <p:nvPr/>
          </p:nvCxnSpPr>
          <p:spPr>
            <a:xfrm rot="5400000" flipH="1" flipV="1">
              <a:off x="848632" y="2783882"/>
              <a:ext cx="823676" cy="696748"/>
            </a:xfrm>
            <a:prstGeom prst="curvedConnector2">
              <a:avLst/>
            </a:prstGeom>
            <a:ln w="25400">
              <a:solidFill>
                <a:srgbClr val="0075B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8"/>
            <p:cNvSpPr/>
            <p:nvPr/>
          </p:nvSpPr>
          <p:spPr>
            <a:xfrm>
              <a:off x="2938305" y="3544094"/>
              <a:ext cx="1536080" cy="914401"/>
            </a:xfrm>
            <a:prstGeom prst="roundRect">
              <a:avLst/>
            </a:prstGeom>
            <a:solidFill>
              <a:srgbClr val="8F198A"/>
            </a:solidFill>
            <a:ln>
              <a:solidFill>
                <a:srgbClr val="8F198A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prstClr val="white"/>
                  </a:solidFill>
                </a:rPr>
                <a:t>Conduct Evaluation</a:t>
              </a:r>
            </a:p>
          </p:txBody>
        </p:sp>
        <p:cxnSp>
          <p:nvCxnSpPr>
            <p:cNvPr id="10" name="Curved Connector 9"/>
            <p:cNvCxnSpPr>
              <a:stCxn id="6" idx="3"/>
              <a:endCxn id="9" idx="0"/>
            </p:cNvCxnSpPr>
            <p:nvPr/>
          </p:nvCxnSpPr>
          <p:spPr>
            <a:xfrm>
              <a:off x="3144924" y="2720418"/>
              <a:ext cx="561421" cy="823676"/>
            </a:xfrm>
            <a:prstGeom prst="curvedConnector2">
              <a:avLst/>
            </a:prstGeom>
            <a:ln w="25400">
              <a:solidFill>
                <a:srgbClr val="7A232E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urved Connector 10"/>
            <p:cNvCxnSpPr>
              <a:stCxn id="9" idx="2"/>
              <a:endCxn id="7" idx="3"/>
            </p:cNvCxnSpPr>
            <p:nvPr/>
          </p:nvCxnSpPr>
          <p:spPr>
            <a:xfrm rot="5400000">
              <a:off x="3014617" y="4588803"/>
              <a:ext cx="822036" cy="561421"/>
            </a:xfrm>
            <a:prstGeom prst="curvedConnector2">
              <a:avLst/>
            </a:prstGeom>
            <a:ln w="25400">
              <a:solidFill>
                <a:srgbClr val="8F198A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urved Connector 11"/>
            <p:cNvCxnSpPr>
              <a:stCxn id="7" idx="1"/>
              <a:endCxn id="13" idx="2"/>
            </p:cNvCxnSpPr>
            <p:nvPr/>
          </p:nvCxnSpPr>
          <p:spPr>
            <a:xfrm rot="10800000">
              <a:off x="912097" y="4458495"/>
              <a:ext cx="586909" cy="822036"/>
            </a:xfrm>
            <a:prstGeom prst="curvedConnector2">
              <a:avLst/>
            </a:prstGeom>
            <a:ln w="25400">
              <a:solidFill>
                <a:srgbClr val="2E0DA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ounded Rectangle 12"/>
            <p:cNvSpPr/>
            <p:nvPr/>
          </p:nvSpPr>
          <p:spPr>
            <a:xfrm>
              <a:off x="144056" y="3544094"/>
              <a:ext cx="1536080" cy="914401"/>
            </a:xfrm>
            <a:prstGeom prst="roundRect">
              <a:avLst/>
            </a:prstGeom>
            <a:solidFill>
              <a:srgbClr val="0075BF"/>
            </a:solidFill>
            <a:ln>
              <a:solidFill>
                <a:srgbClr val="0075B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prstClr val="white"/>
                  </a:solidFill>
                </a:rPr>
                <a:t>Refine Program or Evaluation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4221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Our Last Webinar, We…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Reviewed types of evaluators and appropriate qualifications and experience;</a:t>
            </a:r>
          </a:p>
          <a:p>
            <a:r>
              <a:rPr lang="en-US" sz="2400" dirty="0"/>
              <a:t>Described competitive and non-competitive procurement processes;</a:t>
            </a:r>
          </a:p>
          <a:p>
            <a:r>
              <a:rPr lang="en-US" sz="2400" dirty="0"/>
              <a:t>Discussed considerations for assessing bids and selecting an evaluator; and</a:t>
            </a:r>
          </a:p>
          <a:p>
            <a:r>
              <a:rPr lang="en-US" sz="2400" dirty="0"/>
              <a:t>Learned about New Jersey’s partnership with Rutgers University for evaluation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7715" y="5263743"/>
            <a:ext cx="7677150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accent1"/>
                </a:solidFill>
              </a:rPr>
              <a:t>To find the webinar recording of </a:t>
            </a:r>
          </a:p>
          <a:p>
            <a:pPr algn="ctr"/>
            <a:r>
              <a:rPr lang="en-US" sz="1600" i="1" dirty="0">
                <a:solidFill>
                  <a:schemeClr val="accent1"/>
                </a:solidFill>
              </a:rPr>
              <a:t>“Procuring and Selecting an Independent Evaluator,”</a:t>
            </a:r>
          </a:p>
          <a:p>
            <a:pPr algn="ctr">
              <a:spcBef>
                <a:spcPts val="600"/>
              </a:spcBef>
            </a:pPr>
            <a:r>
              <a:rPr lang="en-US" sz="1600" i="1" dirty="0">
                <a:solidFill>
                  <a:schemeClr val="accent1"/>
                </a:solidFill>
              </a:rPr>
              <a:t> please visit: </a:t>
            </a:r>
            <a:r>
              <a:rPr lang="en-US" sz="1600" dirty="0">
                <a:hlinkClick r:id="rId3"/>
              </a:rPr>
              <a:t>https://www.workforcegps.org/events/2019/05/30/14/24/Procuring-and-Selecting-an-Independent-Evaluator</a:t>
            </a:r>
            <a:r>
              <a:rPr lang="en-US" sz="2000" i="1" dirty="0">
                <a:solidFill>
                  <a:schemeClr val="accent1"/>
                </a:solidFill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7417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E22188-D1D2-45BA-AC90-706C412C9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06621"/>
            <a:ext cx="7955280" cy="4270342"/>
          </a:xfrm>
        </p:spPr>
        <p:txBody>
          <a:bodyPr anchor="t"/>
          <a:lstStyle/>
          <a:p>
            <a:r>
              <a:rPr lang="en-US" dirty="0"/>
              <a:t>Reintroduce CLEAR and review its purpose and content</a:t>
            </a:r>
          </a:p>
          <a:p>
            <a:r>
              <a:rPr lang="en-US" dirty="0"/>
              <a:t>Discuss CLEAR’s utility for supporting RESEA programs and evaluations</a:t>
            </a:r>
          </a:p>
          <a:p>
            <a:r>
              <a:rPr lang="en-US" dirty="0"/>
              <a:t>Provide a live demonstration of CLEAR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96C4BC-6A15-44C1-B2D2-31CC1EE831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44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4A4C43-9D9E-4AEC-B6F4-D7F125677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Phomdaen Souvanna</a:t>
            </a:r>
          </a:p>
          <a:p>
            <a:pPr lvl="1"/>
            <a:r>
              <a:rPr lang="en-US" i="1" dirty="0"/>
              <a:t>Senior Analyst</a:t>
            </a:r>
          </a:p>
          <a:p>
            <a:pPr lvl="2"/>
            <a:r>
              <a:rPr lang="en-US" dirty="0" err="1"/>
              <a:t>Abt</a:t>
            </a:r>
            <a:r>
              <a:rPr lang="en-US" dirty="0"/>
              <a:t> Associates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95DFCD-7B15-48DD-8149-0E8ABCBC59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6" r="6526"/>
          <a:stretch>
            <a:fillRect/>
          </a:stretch>
        </p:blipFill>
        <p:spPr/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3924" y="3723910"/>
            <a:ext cx="1719581" cy="191953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26541" y="4013727"/>
            <a:ext cx="4836458" cy="1288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800"/>
              </a:spcBef>
              <a:buClr>
                <a:srgbClr val="9E1C30"/>
              </a:buClr>
            </a:pPr>
            <a:r>
              <a:rPr lang="en-US" sz="2400" b="1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rgbClr val="9E1C30"/>
                    </a:gs>
                    <a:gs pos="59000">
                      <a:srgbClr val="9E1C30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rgbClr val="7A232E">
                      <a:lumMod val="75000"/>
                      <a:alpha val="70000"/>
                    </a:srgbClr>
                  </a:innerShdw>
                </a:effectLst>
                <a:ea typeface="+mj-ea"/>
                <a:cs typeface="+mj-cs"/>
              </a:rPr>
              <a:t>Lawrence Burns</a:t>
            </a:r>
          </a:p>
          <a:p>
            <a:pPr marL="274320" lvl="1" defTabSz="914400">
              <a:lnSpc>
                <a:spcPct val="90000"/>
              </a:lnSpc>
              <a:spcBef>
                <a:spcPts val="300"/>
              </a:spcBef>
              <a:buClr>
                <a:prstClr val="white">
                  <a:lumMod val="65000"/>
                </a:prstClr>
              </a:buClr>
            </a:pPr>
            <a:r>
              <a:rPr lang="en-US" i="1" dirty="0">
                <a:solidFill>
                  <a:srgbClr val="303030">
                    <a:lumMod val="90000"/>
                    <a:lumOff val="10000"/>
                  </a:srgbClr>
                </a:solidFill>
              </a:rPr>
              <a:t>Reemployment Coordinator</a:t>
            </a:r>
          </a:p>
          <a:p>
            <a:pPr marL="274320" lvl="2" defTabSz="914400">
              <a:lnSpc>
                <a:spcPct val="90000"/>
              </a:lnSpc>
              <a:spcBef>
                <a:spcPts val="600"/>
              </a:spcBef>
              <a:buClr>
                <a:srgbClr val="124D95"/>
              </a:buClr>
            </a:pPr>
            <a:r>
              <a:rPr lang="en-US" dirty="0">
                <a:solidFill>
                  <a:srgbClr val="242021"/>
                </a:solidFill>
              </a:rPr>
              <a:t>Office of Unemployment Insurance, ETA, U.S. DOL</a:t>
            </a:r>
          </a:p>
        </p:txBody>
      </p:sp>
    </p:spTree>
    <p:extLst>
      <p:ext uri="{BB962C8B-B14F-4D97-AF65-F5344CB8AC3E}">
        <p14:creationId xmlns:p14="http://schemas.microsoft.com/office/powerpoint/2010/main" val="56106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How would you rate your level of knowledge of CLEAR?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+mj-lt"/>
              <a:buAutoNum type="alphaUcPeriod"/>
            </a:pPr>
            <a:r>
              <a:rPr lang="en-US" sz="2800" dirty="0"/>
              <a:t>I regularly use CLEAR and other systematic evidence reviews to inform my program decisions</a:t>
            </a:r>
            <a:r>
              <a:rPr lang="en-US" sz="2700" dirty="0"/>
              <a:t>.</a:t>
            </a:r>
            <a:endParaRPr lang="en-US" sz="2300" dirty="0"/>
          </a:p>
          <a:p>
            <a:pPr>
              <a:buFont typeface="+mj-lt"/>
              <a:buAutoNum type="alphaUcPeriod"/>
            </a:pPr>
            <a:r>
              <a:rPr lang="en-US" sz="2700" dirty="0"/>
              <a:t>I am familiar with CLEAR and have experience using it.</a:t>
            </a:r>
            <a:endParaRPr lang="en-US" sz="2300" dirty="0"/>
          </a:p>
          <a:p>
            <a:pPr>
              <a:buFont typeface="+mj-lt"/>
              <a:buAutoNum type="alphaUcPeriod"/>
            </a:pPr>
            <a:r>
              <a:rPr lang="en-US" sz="2700" dirty="0"/>
              <a:t>I have heard of CLEAR but have never used it.</a:t>
            </a:r>
            <a:endParaRPr lang="en-US" sz="2300" dirty="0"/>
          </a:p>
          <a:p>
            <a:pPr>
              <a:buFont typeface="+mj-lt"/>
              <a:buAutoNum type="alphaUcPeriod"/>
            </a:pPr>
            <a:r>
              <a:rPr lang="en-US" sz="2700" dirty="0"/>
              <a:t>CLEAR? What’s that?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7472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2 - &amp;quot;Using the Clearinghouse for Labor Evaluation and Research (CLEAR)&amp;quot;&quot;/&gt;&lt;property id=&quot;20307&quot; value=&quot;287&quot;/&gt;&lt;/object&gt;&lt;object type=&quot;3&quot; unique_id=&quot;10006&quot;&gt;&lt;property id=&quot;20148&quot; value=&quot;5&quot;/&gt;&lt;property id=&quot;20300&quot; value=&quot;Slide 8&quot;/&gt;&lt;property id=&quot;20307&quot; value=&quot;273&quot;/&gt;&lt;/object&gt;&lt;object type=&quot;3&quot; unique_id=&quot;10008&quot;&gt;&lt;property id=&quot;20148&quot; value=&quot;5&quot;/&gt;&lt;property id=&quot;20300&quot; value=&quot;Slide 7&quot;/&gt;&lt;property id=&quot;20307&quot; value=&quot;286&quot;/&gt;&lt;/object&gt;&lt;object type=&quot;3&quot; unique_id=&quot;10009&quot;&gt;&lt;property id=&quot;20148&quot; value=&quot;5&quot;/&gt;&lt;property id=&quot;20300&quot; value=&quot;Slide 1&quot;/&gt;&lt;property id=&quot;20307&quot; value=&quot;272&quot;/&gt;&lt;/object&gt;&lt;object type=&quot;3&quot; unique_id=&quot;10021&quot;&gt;&lt;property id=&quot;20148&quot; value=&quot;5&quot;/&gt;&lt;property id=&quot;20300&quot; value=&quot;Slide 29&quot;/&gt;&lt;property id=&quot;20307&quot; value=&quot;284&quot;/&gt;&lt;/object&gt;&lt;object type=&quot;3&quot; unique_id=&quot;10022&quot;&gt;&lt;property id=&quot;20148&quot; value=&quot;5&quot;/&gt;&lt;property id=&quot;20300&quot; value=&quot;Slide 32&quot;/&gt;&lt;property id=&quot;20307&quot; value=&quot;281&quot;/&gt;&lt;/object&gt;&lt;object type=&quot;3&quot; unique_id=&quot;10024&quot;&gt;&lt;property id=&quot;20148&quot; value=&quot;5&quot;/&gt;&lt;property id=&quot;20300&quot; value=&quot;Slide 34&quot;/&gt;&lt;property id=&quot;20307&quot; value=&quot;282&quot;/&gt;&lt;/object&gt;&lt;object type=&quot;3&quot; unique_id=&quot;10049&quot;&gt;&lt;property id=&quot;20148&quot; value=&quot;5&quot;/&gt;&lt;property id=&quot;20300&quot; value=&quot;Slide 3&quot;/&gt;&lt;property id=&quot;20307&quot; value=&quot;305&quot;/&gt;&lt;/object&gt;&lt;object type=&quot;3&quot; unique_id=&quot;10050&quot;&gt;&lt;property id=&quot;20148&quot; value=&quot;5&quot;/&gt;&lt;property id=&quot;20300&quot; value=&quot;Slide 4 - &amp;quot;About the RESEA Evaluation Technical Assistance Webinar Series&amp;quot;&quot;/&gt;&lt;property id=&quot;20307&quot; value=&quot;351&quot;/&gt;&lt;/object&gt;&lt;object type=&quot;3&quot; unique_id=&quot;10051&quot;&gt;&lt;property id=&quot;20148&quot; value=&quot;5&quot;/&gt;&lt;property id=&quot;20300&quot; value=&quot;Slide 5 - &amp;quot;Cycles of learning and doing…&amp;quot;&quot;/&gt;&lt;property id=&quot;20307&quot; value=&quot;331&quot;/&gt;&lt;/object&gt;&lt;object type=&quot;3&quot; unique_id=&quot;10052&quot;&gt;&lt;property id=&quot;20148&quot; value=&quot;5&quot;/&gt;&lt;property id=&quot;20300&quot; value=&quot;Slide 6 - &amp;quot;In Our Last Webinar, We…&amp;quot;&quot;/&gt;&lt;property id=&quot;20307&quot; value=&quot;289&quot;/&gt;&lt;/object&gt;&lt;object type=&quot;3&quot; unique_id=&quot;10053&quot;&gt;&lt;property id=&quot;20148&quot; value=&quot;5&quot;/&gt;&lt;property id=&quot;20300&quot; value=&quot;Slide 9 - &amp;quot;How would you rate your level of knowledge of CLEAR?&amp;quot;&quot;/&gt;&lt;property id=&quot;20307&quot; value=&quot;290&quot;/&gt;&lt;/object&gt;&lt;object type=&quot;3&quot; unique_id=&quot;10054&quot;&gt;&lt;property id=&quot;20148&quot; value=&quot;5&quot;/&gt;&lt;property id=&quot;20300&quot; value=&quot;Slide 10 - &amp;quot;What type of evidence have you used to support program development and evaluation?&amp;quot;&quot;/&gt;&lt;property id=&quot;20307&quot; value=&quot;291&quot;/&gt;&lt;/object&gt;&lt;object type=&quot;3&quot; unique_id=&quot;10055&quot;&gt;&lt;property id=&quot;20148&quot; value=&quot;5&quot;/&gt;&lt;property id=&quot;20300&quot; value=&quot;Slide 11 - &amp;quot;What is CLEAR?&amp;quot;&quot;/&gt;&lt;property id=&quot;20307&quot; value=&quot;292&quot;/&gt;&lt;/object&gt;&lt;object type=&quot;3&quot; unique_id=&quot;10056&quot;&gt;&lt;property id=&quot;20148&quot; value=&quot;5&quot;/&gt;&lt;property id=&quot;20300&quot; value=&quot;Slide 12 - &amp;quot;CLEAR is …&amp;quot;&quot;/&gt;&lt;property id=&quot;20307&quot; value=&quot;293&quot;/&gt;&lt;/object&gt;&lt;object type=&quot;3&quot; unique_id=&quot;10057&quot;&gt;&lt;property id=&quot;20148&quot; value=&quot;5&quot;/&gt;&lt;property id=&quot;20300&quot; value=&quot;Slide 13 - &amp;quot;What does CLEAR do?&amp;quot;&quot;/&gt;&lt;property id=&quot;20307&quot; value=&quot;294&quot;/&gt;&lt;/object&gt;&lt;object type=&quot;3&quot; unique_id=&quot;10058&quot;&gt;&lt;property id=&quot;20148&quot; value=&quot;5&quot;/&gt;&lt;property id=&quot;20300&quot; value=&quot;Slide 14 - &amp;quot;Types of Studies included in CLEAR&amp;quot;&quot;/&gt;&lt;property id=&quot;20307&quot; value=&quot;304&quot;/&gt;&lt;/object&gt;&lt;object type=&quot;3&quot; unique_id=&quot;10059&quot;&gt;&lt;property id=&quot;20148&quot; value=&quot;5&quot;/&gt;&lt;property id=&quot;20300&quot; value=&quot;Slide 15 - &amp;quot;CLEAR Summarizes &amp;amp;#x09;&amp;amp;#x09;        Studies in Different Ways…&amp;quot;&quot;/&gt;&lt;property id=&quot;20307&quot; value=&quot;350&quot;/&gt;&lt;/object&gt;&lt;object type=&quot;3&quot; unique_id=&quot;10060&quot;&gt;&lt;property id=&quot;20148&quot; value=&quot;5&quot;/&gt;&lt;property id=&quot;20300&quot; value=&quot;Slide 16 - &amp;quot;What are CLEAR’s &amp;amp;#x09;&amp;amp;#x09;        Causal Evidence Ratings?&amp;quot;&quot;/&gt;&lt;property id=&quot;20307&quot; value=&quot;334&quot;/&gt;&lt;/object&gt;&lt;object type=&quot;3&quot; unique_id=&quot;10061&quot;&gt;&lt;property id=&quot;20148&quot; value=&quot;5&quot;/&gt;&lt;property id=&quot;20300&quot; value=&quot;Slide 17 - &amp;quot;Study Quality Rating Levels&amp;quot;&quot;/&gt;&lt;property id=&quot;20307&quot; value=&quot;302&quot;/&gt;&lt;/object&gt;&lt;object type=&quot;3&quot; unique_id=&quot;10062&quot;&gt;&lt;property id=&quot;20148&quot; value=&quot;5&quot;/&gt;&lt;property id=&quot;20300&quot; value=&quot;Slide 18 - &amp;quot;If CLEAR gives an impact study a rating of “high” causal evidence, what does a “high” rating indicate?&amp;quot;&quot;/&gt;&lt;property id=&quot;20307&quot; value=&quot;296&quot;/&gt;&lt;/object&gt;&lt;object type=&quot;3&quot; unique_id=&quot;10063&quot;&gt;&lt;property id=&quot;20148&quot; value=&quot;5&quot;/&gt;&lt;property id=&quot;20300&quot; value=&quot;Slide 19 - &amp;quot;CLEAR’s Outcome &amp;amp;#x09;&amp;amp;#x09; Effectiveness Icons Translate Findings&amp;quot;&quot;/&gt;&lt;property id=&quot;20307&quot; value=&quot;309&quot;/&gt;&lt;/object&gt;&lt;object type=&quot;3&quot; unique_id=&quot;10064&quot;&gt;&lt;property id=&quot;20148&quot; value=&quot;5&quot;/&gt;&lt;property id=&quot;20300&quot; value=&quot;Slide 20 - &amp;quot;CLEAR’s Reemployment Topic Area&amp;quot;&quot;/&gt;&lt;property id=&quot;20307&quot; value=&quot;303&quot;/&gt;&lt;/object&gt;&lt;object type=&quot;3&quot; unique_id=&quot;10065&quot;&gt;&lt;property id=&quot;20148&quot; value=&quot;5&quot;/&gt;&lt;property id=&quot;20300&quot; value=&quot;Slide 21 - &amp;quot;Reemployment  Synthesis and Supplement&amp;quot;&quot;/&gt;&lt;property id=&quot;20307&quot; value=&quot;314&quot;/&gt;&lt;/object&gt;&lt;object type=&quot;3&quot; unique_id=&quot;10066&quot;&gt;&lt;property id=&quot;20148&quot; value=&quot;5&quot;/&gt;&lt;property id=&quot;20300&quot; value=&quot;Slide 22 - &amp;quot;How Can States Use CLEAR?&amp;quot;&quot;/&gt;&lt;property id=&quot;20307&quot; value=&quot;297&quot;/&gt;&lt;/object&gt;&lt;object type=&quot;3&quot; unique_id=&quot;10067&quot;&gt;&lt;property id=&quot;20148&quot; value=&quot;5&quot;/&gt;&lt;property id=&quot;20300&quot; value=&quot;Slide 23 - &amp;quot;Where to Start…&amp;quot;&quot;/&gt;&lt;property id=&quot;20307&quot; value=&quot;354&quot;/&gt;&lt;/object&gt;&lt;object type=&quot;3&quot; unique_id=&quot;10068&quot;&gt;&lt;property id=&quot;20148&quot; value=&quot;5&quot;/&gt;&lt;property id=&quot;20300&quot; value=&quot;Slide 24 - &amp;quot;Using CLEAR to  Identify the Evidence Base&amp;quot;&quot;/&gt;&lt;property id=&quot;20307&quot; value=&quot;298&quot;/&gt;&lt;/object&gt;&lt;object type=&quot;3&quot; unique_id=&quot;10069&quot;&gt;&lt;property id=&quot;20148&quot; value=&quot;5&quot;/&gt;&lt;property id=&quot;20300&quot; value=&quot;Slide 25 - &amp;quot;Live Demonstration&amp;quot;&quot;/&gt;&lt;property id=&quot;20307&quot; value=&quot;299&quot;/&gt;&lt;/object&gt;&lt;object type=&quot;3&quot; unique_id=&quot;10070&quot;&gt;&lt;property id=&quot;20148&quot; value=&quot;5&quot;/&gt;&lt;property id=&quot;20300&quot; value=&quot;Slide 26 - &amp;quot;Using CLEAR to Find Evidence for RESEA&amp;quot;&quot;/&gt;&lt;property id=&quot;20307&quot; value=&quot;301&quot;/&gt;&lt;/object&gt;&lt;object type=&quot;3&quot; unique_id=&quot;10071&quot;&gt;&lt;property id=&quot;20148&quot; value=&quot;5&quot;/&gt;&lt;property id=&quot;20300&quot; value=&quot;Slide 27 - &amp;quot;Closing Thoughts and Next Steps&amp;quot;&quot;/&gt;&lt;property id=&quot;20307&quot; value=&quot;332&quot;/&gt;&lt;/object&gt;&lt;object type=&quot;3&quot; unique_id=&quot;10072&quot;&gt;&lt;property id=&quot;20148&quot; value=&quot;5&quot;/&gt;&lt;property id=&quot;20300&quot; value=&quot;Slide 28 - &amp;quot;Things to keep in mind…&amp;quot;&quot;/&gt;&lt;property id=&quot;20307&quot; value=&quot;333&quot;/&gt;&lt;/object&gt;&lt;object type=&quot;3&quot; unique_id=&quot;10073&quot;&gt;&lt;property id=&quot;20148&quot; value=&quot;5&quot;/&gt;&lt;property id=&quot;20300&quot; value=&quot;Slide 30&quot;/&gt;&lt;property id=&quot;20307&quot; value=&quot;352&quot;/&gt;&lt;/object&gt;&lt;object type=&quot;3&quot; unique_id=&quot;10074&quot;&gt;&lt;property id=&quot;20148&quot; value=&quot;5&quot;/&gt;&lt;property id=&quot;20300&quot; value=&quot;Slide 31 - &amp;quot;RESEA EvalTA Webinars are on WorkforceGPS&amp;quot;&quot;/&gt;&lt;property id=&quot;20307&quot; value=&quot;353&quot;/&gt;&lt;/object&gt;&lt;object type=&quot;3&quot; unique_id=&quot;10075&quot;&gt;&lt;property id=&quot;20148&quot; value=&quot;5&quot;/&gt;&lt;property id=&quot;20300&quot; value=&quot;Slide 33&quot;/&gt;&lt;property id=&quot;20307&quot; value=&quot;300&quot;/&gt;&lt;/object&gt;&lt;/object&gt;&lt;object type=&quot;8&quot; unique_id=&quot;10048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tandard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ractive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Standard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12611</TotalTime>
  <Words>1565</Words>
  <Application>Microsoft Office PowerPoint</Application>
  <PresentationFormat>On-screen Show (4:3)</PresentationFormat>
  <Paragraphs>252</Paragraphs>
  <Slides>34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Arial</vt:lpstr>
      <vt:lpstr>Calibri</vt:lpstr>
      <vt:lpstr>Impact</vt:lpstr>
      <vt:lpstr>Times New Roman</vt:lpstr>
      <vt:lpstr>Webdings</vt:lpstr>
      <vt:lpstr>Wingdings</vt:lpstr>
      <vt:lpstr>Wingdings 2</vt:lpstr>
      <vt:lpstr>Wingdings 3</vt:lpstr>
      <vt:lpstr>Standard Slides</vt:lpstr>
      <vt:lpstr>Interactive Slides</vt:lpstr>
      <vt:lpstr>2_Standard Slides</vt:lpstr>
      <vt:lpstr>PowerPoint Presentation</vt:lpstr>
      <vt:lpstr>Using the Clearinghouse for Labor Evaluation and Research (CLEAR)</vt:lpstr>
      <vt:lpstr>PowerPoint Presentation</vt:lpstr>
      <vt:lpstr>About the RESEA Evaluation Technical Assistance Webinar Series</vt:lpstr>
      <vt:lpstr>Cycles of learning and doing…</vt:lpstr>
      <vt:lpstr>In Our Last Webinar, We…</vt:lpstr>
      <vt:lpstr>PowerPoint Presentation</vt:lpstr>
      <vt:lpstr>PowerPoint Presentation</vt:lpstr>
      <vt:lpstr>How would you rate your level of knowledge of CLEAR?</vt:lpstr>
      <vt:lpstr>What type of evidence have you used to support program development and evaluation?</vt:lpstr>
      <vt:lpstr>What is CLEAR?</vt:lpstr>
      <vt:lpstr>CLEAR is …</vt:lpstr>
      <vt:lpstr>What does CLEAR do?</vt:lpstr>
      <vt:lpstr>Types of Studies included in CLEAR</vt:lpstr>
      <vt:lpstr>CLEAR Summarizes           Studies in Different Ways…</vt:lpstr>
      <vt:lpstr>What are CLEAR’s           Causal Evidence Ratings?</vt:lpstr>
      <vt:lpstr>Study Quality Rating Levels</vt:lpstr>
      <vt:lpstr>If CLEAR gives an impact study a rating of “high” causal evidence, what does a “high” rating indicate?</vt:lpstr>
      <vt:lpstr>CLEAR’s Outcome    Effectiveness Icons Translate Findings</vt:lpstr>
      <vt:lpstr>CLEAR’s Reemployment Topic Area</vt:lpstr>
      <vt:lpstr>Reemployment  Synthesis and Supplement</vt:lpstr>
      <vt:lpstr>How Can States Use CLEAR?</vt:lpstr>
      <vt:lpstr>Where to Start…</vt:lpstr>
      <vt:lpstr>Using CLEAR to  Identify the Evidence Base</vt:lpstr>
      <vt:lpstr>Live Demonstration</vt:lpstr>
      <vt:lpstr>Using CLEAR to Find Evidence for RESEA</vt:lpstr>
      <vt:lpstr>Closing Thoughts and Next Steps</vt:lpstr>
      <vt:lpstr>Things to keep in mind…</vt:lpstr>
      <vt:lpstr>PowerPoint Presentation</vt:lpstr>
      <vt:lpstr>PowerPoint Presentation</vt:lpstr>
      <vt:lpstr>RESEA EvalTA Webinars are on WorkforceGPS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Robbins</dc:creator>
  <cp:lastModifiedBy>Grace McCall</cp:lastModifiedBy>
  <cp:revision>381</cp:revision>
  <dcterms:created xsi:type="dcterms:W3CDTF">2017-06-21T17:13:53Z</dcterms:created>
  <dcterms:modified xsi:type="dcterms:W3CDTF">2019-08-19T14:34:06Z</dcterms:modified>
</cp:coreProperties>
</file>