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71" r:id="rId2"/>
    <p:sldMasterId id="2147483705" r:id="rId3"/>
    <p:sldMasterId id="2147483727" r:id="rId4"/>
    <p:sldMasterId id="2147483749" r:id="rId5"/>
    <p:sldMasterId id="2147483761" r:id="rId6"/>
    <p:sldMasterId id="2147483783" r:id="rId7"/>
    <p:sldMasterId id="2147483805" r:id="rId8"/>
  </p:sldMasterIdLst>
  <p:notesMasterIdLst>
    <p:notesMasterId r:id="rId52"/>
  </p:notesMasterIdLst>
  <p:sldIdLst>
    <p:sldId id="288" r:id="rId9"/>
    <p:sldId id="333" r:id="rId10"/>
    <p:sldId id="272" r:id="rId11"/>
    <p:sldId id="280" r:id="rId12"/>
    <p:sldId id="274" r:id="rId13"/>
    <p:sldId id="324" r:id="rId14"/>
    <p:sldId id="286" r:id="rId15"/>
    <p:sldId id="276" r:id="rId16"/>
    <p:sldId id="338" r:id="rId17"/>
    <p:sldId id="323" r:id="rId18"/>
    <p:sldId id="337" r:id="rId19"/>
    <p:sldId id="310" r:id="rId20"/>
    <p:sldId id="293" r:id="rId21"/>
    <p:sldId id="259" r:id="rId22"/>
    <p:sldId id="290" r:id="rId23"/>
    <p:sldId id="339" r:id="rId24"/>
    <p:sldId id="325" r:id="rId25"/>
    <p:sldId id="326" r:id="rId26"/>
    <p:sldId id="328" r:id="rId27"/>
    <p:sldId id="315" r:id="rId28"/>
    <p:sldId id="316" r:id="rId29"/>
    <p:sldId id="294" r:id="rId30"/>
    <p:sldId id="295" r:id="rId31"/>
    <p:sldId id="296" r:id="rId32"/>
    <p:sldId id="340" r:id="rId33"/>
    <p:sldId id="311" r:id="rId34"/>
    <p:sldId id="336" r:id="rId35"/>
    <p:sldId id="299" r:id="rId36"/>
    <p:sldId id="300" r:id="rId37"/>
    <p:sldId id="341" r:id="rId38"/>
    <p:sldId id="334" r:id="rId39"/>
    <p:sldId id="331" r:id="rId40"/>
    <p:sldId id="332" r:id="rId41"/>
    <p:sldId id="313" r:id="rId42"/>
    <p:sldId id="303" r:id="rId43"/>
    <p:sldId id="304" r:id="rId44"/>
    <p:sldId id="342" r:id="rId45"/>
    <p:sldId id="317" r:id="rId46"/>
    <p:sldId id="281" r:id="rId47"/>
    <p:sldId id="322" r:id="rId48"/>
    <p:sldId id="335" r:id="rId49"/>
    <p:sldId id="320" r:id="rId50"/>
    <p:sldId id="282" r:id="rId51"/>
  </p:sldIdLst>
  <p:sldSz cx="9144000" cy="6858000" type="screen4x3"/>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55286" autoAdjust="0"/>
  </p:normalViewPr>
  <p:slideViewPr>
    <p:cSldViewPr snapToGrid="0">
      <p:cViewPr varScale="1">
        <p:scale>
          <a:sx n="45" d="100"/>
          <a:sy n="45" d="100"/>
        </p:scale>
        <p:origin x="2419"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8/20/2019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dirty="0"/>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a:t>
            </a:fld>
            <a:endParaRPr lang="en-US" dirty="0"/>
          </a:p>
        </p:txBody>
      </p:sp>
    </p:spTree>
    <p:extLst>
      <p:ext uri="{BB962C8B-B14F-4D97-AF65-F5344CB8AC3E}">
        <p14:creationId xmlns:p14="http://schemas.microsoft.com/office/powerpoint/2010/main" val="2261004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15</a:t>
            </a:fld>
            <a:endParaRPr lang="en-US"/>
          </a:p>
        </p:txBody>
      </p:sp>
    </p:spTree>
    <p:extLst>
      <p:ext uri="{BB962C8B-B14F-4D97-AF65-F5344CB8AC3E}">
        <p14:creationId xmlns:p14="http://schemas.microsoft.com/office/powerpoint/2010/main" val="192113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18</a:t>
            </a:fld>
            <a:endParaRPr lang="en-US"/>
          </a:p>
        </p:txBody>
      </p:sp>
    </p:spTree>
    <p:extLst>
      <p:ext uri="{BB962C8B-B14F-4D97-AF65-F5344CB8AC3E}">
        <p14:creationId xmlns:p14="http://schemas.microsoft.com/office/powerpoint/2010/main" val="1844480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20</a:t>
            </a:fld>
            <a:endParaRPr lang="en-US"/>
          </a:p>
        </p:txBody>
      </p:sp>
    </p:spTree>
    <p:extLst>
      <p:ext uri="{BB962C8B-B14F-4D97-AF65-F5344CB8AC3E}">
        <p14:creationId xmlns:p14="http://schemas.microsoft.com/office/powerpoint/2010/main" val="173458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180286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22</a:t>
            </a:fld>
            <a:endParaRPr lang="en-US"/>
          </a:p>
        </p:txBody>
      </p:sp>
    </p:spTree>
    <p:extLst>
      <p:ext uri="{BB962C8B-B14F-4D97-AF65-F5344CB8AC3E}">
        <p14:creationId xmlns:p14="http://schemas.microsoft.com/office/powerpoint/2010/main" val="2006229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23</a:t>
            </a:fld>
            <a:endParaRPr lang="en-US"/>
          </a:p>
        </p:txBody>
      </p:sp>
    </p:spTree>
    <p:extLst>
      <p:ext uri="{BB962C8B-B14F-4D97-AF65-F5344CB8AC3E}">
        <p14:creationId xmlns:p14="http://schemas.microsoft.com/office/powerpoint/2010/main" val="928091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24</a:t>
            </a:fld>
            <a:endParaRPr lang="en-US"/>
          </a:p>
        </p:txBody>
      </p:sp>
    </p:spTree>
    <p:extLst>
      <p:ext uri="{BB962C8B-B14F-4D97-AF65-F5344CB8AC3E}">
        <p14:creationId xmlns:p14="http://schemas.microsoft.com/office/powerpoint/2010/main" val="29312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707980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27</a:t>
            </a:fld>
            <a:endParaRPr lang="en-US"/>
          </a:p>
        </p:txBody>
      </p:sp>
    </p:spTree>
    <p:extLst>
      <p:ext uri="{BB962C8B-B14F-4D97-AF65-F5344CB8AC3E}">
        <p14:creationId xmlns:p14="http://schemas.microsoft.com/office/powerpoint/2010/main" val="1119894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28</a:t>
            </a:fld>
            <a:endParaRPr lang="en-US"/>
          </a:p>
        </p:txBody>
      </p:sp>
    </p:spTree>
    <p:extLst>
      <p:ext uri="{BB962C8B-B14F-4D97-AF65-F5344CB8AC3E}">
        <p14:creationId xmlns:p14="http://schemas.microsoft.com/office/powerpoint/2010/main" val="98546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7</a:t>
            </a:fld>
            <a:endParaRPr lang="en-US"/>
          </a:p>
        </p:txBody>
      </p:sp>
    </p:spTree>
    <p:extLst>
      <p:ext uri="{BB962C8B-B14F-4D97-AF65-F5344CB8AC3E}">
        <p14:creationId xmlns:p14="http://schemas.microsoft.com/office/powerpoint/2010/main" val="268702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29</a:t>
            </a:fld>
            <a:endParaRPr lang="en-US"/>
          </a:p>
        </p:txBody>
      </p:sp>
    </p:spTree>
    <p:extLst>
      <p:ext uri="{BB962C8B-B14F-4D97-AF65-F5344CB8AC3E}">
        <p14:creationId xmlns:p14="http://schemas.microsoft.com/office/powerpoint/2010/main" val="3017276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32</a:t>
            </a:fld>
            <a:endParaRPr lang="en-US"/>
          </a:p>
        </p:txBody>
      </p:sp>
    </p:spTree>
    <p:extLst>
      <p:ext uri="{BB962C8B-B14F-4D97-AF65-F5344CB8AC3E}">
        <p14:creationId xmlns:p14="http://schemas.microsoft.com/office/powerpoint/2010/main" val="1394551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34</a:t>
            </a:fld>
            <a:endParaRPr lang="en-US"/>
          </a:p>
        </p:txBody>
      </p:sp>
    </p:spTree>
    <p:extLst>
      <p:ext uri="{BB962C8B-B14F-4D97-AF65-F5344CB8AC3E}">
        <p14:creationId xmlns:p14="http://schemas.microsoft.com/office/powerpoint/2010/main" val="2283336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35</a:t>
            </a:fld>
            <a:endParaRPr lang="en-US"/>
          </a:p>
        </p:txBody>
      </p:sp>
    </p:spTree>
    <p:extLst>
      <p:ext uri="{BB962C8B-B14F-4D97-AF65-F5344CB8AC3E}">
        <p14:creationId xmlns:p14="http://schemas.microsoft.com/office/powerpoint/2010/main" val="1739781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36</a:t>
            </a:fld>
            <a:endParaRPr lang="en-US"/>
          </a:p>
        </p:txBody>
      </p:sp>
    </p:spTree>
    <p:extLst>
      <p:ext uri="{BB962C8B-B14F-4D97-AF65-F5344CB8AC3E}">
        <p14:creationId xmlns:p14="http://schemas.microsoft.com/office/powerpoint/2010/main" val="3398399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38</a:t>
            </a:fld>
            <a:endParaRPr lang="en-US"/>
          </a:p>
        </p:txBody>
      </p:sp>
    </p:spTree>
    <p:extLst>
      <p:ext uri="{BB962C8B-B14F-4D97-AF65-F5344CB8AC3E}">
        <p14:creationId xmlns:p14="http://schemas.microsoft.com/office/powerpoint/2010/main" val="3551068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39</a:t>
            </a:fld>
            <a:endParaRPr lang="en-US"/>
          </a:p>
        </p:txBody>
      </p:sp>
    </p:spTree>
    <p:extLst>
      <p:ext uri="{BB962C8B-B14F-4D97-AF65-F5344CB8AC3E}">
        <p14:creationId xmlns:p14="http://schemas.microsoft.com/office/powerpoint/2010/main" val="137813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40</a:t>
            </a:fld>
            <a:endParaRPr lang="en-US"/>
          </a:p>
        </p:txBody>
      </p:sp>
    </p:spTree>
    <p:extLst>
      <p:ext uri="{BB962C8B-B14F-4D97-AF65-F5344CB8AC3E}">
        <p14:creationId xmlns:p14="http://schemas.microsoft.com/office/powerpoint/2010/main" val="1588387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41</a:t>
            </a:fld>
            <a:endParaRPr lang="en-US"/>
          </a:p>
        </p:txBody>
      </p:sp>
    </p:spTree>
    <p:extLst>
      <p:ext uri="{BB962C8B-B14F-4D97-AF65-F5344CB8AC3E}">
        <p14:creationId xmlns:p14="http://schemas.microsoft.com/office/powerpoint/2010/main" val="2953836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04235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1707813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43</a:t>
            </a:fld>
            <a:endParaRPr lang="en-US" dirty="0"/>
          </a:p>
        </p:txBody>
      </p:sp>
    </p:spTree>
    <p:extLst>
      <p:ext uri="{BB962C8B-B14F-4D97-AF65-F5344CB8AC3E}">
        <p14:creationId xmlns:p14="http://schemas.microsoft.com/office/powerpoint/2010/main" val="33585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749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9749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7492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12</a:t>
            </a:fld>
            <a:endParaRPr lang="en-US"/>
          </a:p>
        </p:txBody>
      </p:sp>
    </p:spTree>
    <p:extLst>
      <p:ext uri="{BB962C8B-B14F-4D97-AF65-F5344CB8AC3E}">
        <p14:creationId xmlns:p14="http://schemas.microsoft.com/office/powerpoint/2010/main" val="334233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261011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14</a:t>
            </a:fld>
            <a:endParaRPr lang="en-US"/>
          </a:p>
        </p:txBody>
      </p:sp>
    </p:spTree>
    <p:extLst>
      <p:ext uri="{BB962C8B-B14F-4D97-AF65-F5344CB8AC3E}">
        <p14:creationId xmlns:p14="http://schemas.microsoft.com/office/powerpoint/2010/main" val="2419652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4" Type="http://schemas.openxmlformats.org/officeDocument/2006/relationships/image" Target="../media/image11.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2.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 Id="rId4" Type="http://schemas.openxmlformats.org/officeDocument/2006/relationships/image" Target="../media/image1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2934677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6660919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2677695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2858724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836143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5371633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7548164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0594065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57512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204186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8872974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4996486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3918202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5299946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9914761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standard offerings,</a:t>
            </a:r>
          </a:p>
          <a:p>
            <a:pPr>
              <a:spcAft>
                <a:spcPts val="1000"/>
              </a:spcAft>
              <a:buFont typeface="Arial" panose="020B0604020202020204" pitchFamily="34" charset="0"/>
              <a:buNone/>
            </a:pPr>
            <a:r>
              <a:rPr lang="en-US" sz="1150" dirty="0">
                <a:solidFill>
                  <a:srgbClr val="242021"/>
                </a:solidFill>
                <a:cs typeface="Arial" panose="020B0604020202020204" pitchFamily="34" charset="0"/>
              </a:rPr>
              <a:t>this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dirty="0">
                <a:solidFill>
                  <a:srgbClr val="124D95"/>
                </a:solidFill>
                <a:cs typeface="Arial" panose="020B0604020202020204" pitchFamily="34" charset="0"/>
              </a:rPr>
              <a:t>Resources &amp; Name / Occupation / Org boxes:</a:t>
            </a:r>
          </a:p>
          <a:p>
            <a:pPr>
              <a:spcBef>
                <a:spcPts val="400"/>
              </a:spcBef>
              <a:spcAft>
                <a:spcPts val="800"/>
              </a:spcAft>
              <a:buFont typeface="Arial" panose="020B0604020202020204" pitchFamily="34" charset="0"/>
              <a:buNone/>
            </a:pPr>
            <a:r>
              <a:rPr lang="en-US" sz="1050" dirty="0">
                <a:solidFill>
                  <a:srgbClr val="242021"/>
                </a:solidFill>
                <a:cs typeface="Arial" panose="020B0604020202020204" pitchFamily="34" charset="0"/>
              </a:rPr>
              <a:t>This works like a multi-level bulleted list.  Use the list level buttons on your “Home” tab to</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change formatting levels.</a:t>
            </a: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Select 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of an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existing slide, click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“Layout” button right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next to the “New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dirty="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DO 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dirty="0">
                <a:solidFill>
                  <a:srgbClr val="242021"/>
                </a:solidFill>
                <a:cs typeface="Arial" panose="020B0604020202020204" pitchFamily="34" charset="0"/>
              </a:rPr>
              <a:t>.  Please note if a spacing adjustment is required.</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or location for standard content slide material</a:t>
            </a:r>
            <a:r>
              <a:rPr lang="en-US" sz="1050" dirty="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dirty="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dirty="0">
                <a:solidFill>
                  <a:prstClr val="black"/>
                </a:solidFill>
                <a:cs typeface="Arial" panose="020B0604020202020204" pitchFamily="34" charset="0"/>
              </a:rPr>
              <a:t>Reference your graphics</a:t>
            </a:r>
            <a:r>
              <a:rPr lang="en-US" sz="1050" dirty="0">
                <a:solidFill>
                  <a:prstClr val="black"/>
                </a:solidFill>
                <a:cs typeface="Arial" panose="020B0604020202020204" pitchFamily="34" charset="0"/>
              </a:rPr>
              <a:t>.  Add a note at the top of the “Slide notes” section that indicates where your graphic originated.</a:t>
            </a:r>
          </a:p>
          <a:p>
            <a:pPr lvl="1">
              <a:spcAft>
                <a:spcPts val="600"/>
              </a:spcAft>
              <a:buFont typeface="Arial" panose="020B0604020202020204" pitchFamily="34" charset="0"/>
              <a:buNone/>
              <a:defRPr/>
            </a:pPr>
            <a:r>
              <a:rPr lang="en-US" sz="1050" dirty="0">
                <a:solidFill>
                  <a:prstClr val="black"/>
                </a:solidFill>
                <a:cs typeface="Arial" panose="020B0604020202020204" pitchFamily="34" charset="0"/>
              </a:rPr>
              <a:t>Note 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this template, and is hidden. </a:t>
            </a:r>
          </a:p>
          <a:p>
            <a:pPr>
              <a:spcBef>
                <a:spcPts val="300"/>
              </a:spcBef>
            </a:pPr>
            <a:r>
              <a:rPr lang="en-US" sz="1400" i="1" dirty="0">
                <a:solidFill>
                  <a:srgbClr val="242021">
                    <a:lumMod val="65000"/>
                    <a:lumOff val="35000"/>
                  </a:srgbClr>
                </a:solidFill>
                <a:cs typeface="Arial" panose="020B0604020202020204" pitchFamily="34" charset="0"/>
              </a:rPr>
              <a:t>It is not a part of </a:t>
            </a:r>
            <a:br>
              <a:rPr lang="en-US" sz="1400" i="1" dirty="0">
                <a:solidFill>
                  <a:srgbClr val="242021">
                    <a:lumMod val="65000"/>
                    <a:lumOff val="35000"/>
                  </a:srgbClr>
                </a:solidFill>
                <a:cs typeface="Arial" panose="020B0604020202020204" pitchFamily="34" charset="0"/>
              </a:rPr>
            </a:br>
            <a:r>
              <a:rPr lang="en-US" sz="1400" i="1" dirty="0">
                <a:solidFill>
                  <a:srgbClr val="242021">
                    <a:lumMod val="65000"/>
                    <a:lumOff val="35000"/>
                  </a:srgbClr>
                </a:solidFill>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dirty="0">
                <a:solidFill>
                  <a:srgbClr val="242021"/>
                </a:solidFill>
                <a:cs typeface="Arial" panose="020B0604020202020204" pitchFamily="34" charset="0"/>
              </a:rPr>
              <a:t>Legal Language</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Poll</a:t>
            </a:r>
          </a:p>
          <a:p>
            <a:pPr marL="0" lvl="1" indent="-171450">
              <a:lnSpc>
                <a:spcPct val="90000"/>
              </a:lnSpc>
              <a:spcAft>
                <a:spcPts val="400"/>
              </a:spcAft>
              <a:buFont typeface="Arial" panose="020B0604020202020204" pitchFamily="34" charset="0"/>
              <a:buChar char="•"/>
            </a:pPr>
            <a:r>
              <a:rPr lang="en-US" sz="1100" dirty="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dirty="0">
                <a:solidFill>
                  <a:srgbClr val="242021"/>
                </a:solidFill>
              </a:rPr>
              <a:t>Questions</a:t>
            </a: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dirty="0">
                  <a:solidFill>
                    <a:srgbClr val="242021">
                      <a:lumMod val="85000"/>
                      <a:lumOff val="15000"/>
                    </a:srgbClr>
                  </a:solidFill>
                </a:rPr>
                <a:t>Don’t delete this slide until the presentation is final.</a:t>
              </a:r>
            </a:p>
            <a:p>
              <a:pPr algn="ctr">
                <a:lnSpc>
                  <a:spcPct val="90000"/>
                </a:lnSpc>
                <a:spcBef>
                  <a:spcPts val="600"/>
                </a:spcBef>
              </a:pPr>
              <a:r>
                <a:rPr lang="en-US" sz="1500" b="1" spc="40" dirty="0">
                  <a:solidFill>
                    <a:srgbClr val="9D1C30"/>
                  </a:solidFill>
                </a:rPr>
                <a:t>Keep it in the template.</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7506156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41384079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7482132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6346040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805207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9716543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2495929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41116729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4747042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41025832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5151235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1629904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0211759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1745564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5555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889342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713761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47358678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5053446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2421608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7398601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standard offerings,</a:t>
            </a:r>
          </a:p>
          <a:p>
            <a:pPr>
              <a:spcAft>
                <a:spcPts val="1000"/>
              </a:spcAft>
              <a:buFont typeface="Arial" panose="020B0604020202020204" pitchFamily="34" charset="0"/>
              <a:buNone/>
            </a:pPr>
            <a:r>
              <a:rPr lang="en-US" sz="1150" dirty="0">
                <a:solidFill>
                  <a:srgbClr val="242021"/>
                </a:solidFill>
                <a:cs typeface="Arial" panose="020B0604020202020204" pitchFamily="34" charset="0"/>
              </a:rPr>
              <a:t>this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dirty="0">
                <a:solidFill>
                  <a:srgbClr val="124D95"/>
                </a:solidFill>
                <a:cs typeface="Arial" panose="020B0604020202020204" pitchFamily="34" charset="0"/>
              </a:rPr>
              <a:t>Resources &amp; Name / Occupation / Org boxes:</a:t>
            </a:r>
          </a:p>
          <a:p>
            <a:pPr>
              <a:spcBef>
                <a:spcPts val="400"/>
              </a:spcBef>
              <a:spcAft>
                <a:spcPts val="800"/>
              </a:spcAft>
              <a:buFont typeface="Arial" panose="020B0604020202020204" pitchFamily="34" charset="0"/>
              <a:buNone/>
            </a:pPr>
            <a:r>
              <a:rPr lang="en-US" sz="1050" dirty="0">
                <a:solidFill>
                  <a:srgbClr val="242021"/>
                </a:solidFill>
                <a:cs typeface="Arial" panose="020B0604020202020204" pitchFamily="34" charset="0"/>
              </a:rPr>
              <a:t>This works like a multi-level bulleted list.  Use the list level buttons on your “Home” tab to</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change formatting levels.</a:t>
            </a: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Select 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of an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existing slide, click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“Layout” button right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next to the “New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dirty="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DO 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dirty="0">
                <a:solidFill>
                  <a:srgbClr val="242021"/>
                </a:solidFill>
                <a:cs typeface="Arial" panose="020B0604020202020204" pitchFamily="34" charset="0"/>
              </a:rPr>
              <a:t>.  Please note if a spacing adjustment is required.</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or location for standard content slide material</a:t>
            </a:r>
            <a:r>
              <a:rPr lang="en-US" sz="1050" dirty="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dirty="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dirty="0">
                <a:solidFill>
                  <a:prstClr val="black"/>
                </a:solidFill>
                <a:cs typeface="Arial" panose="020B0604020202020204" pitchFamily="34" charset="0"/>
              </a:rPr>
              <a:t>Reference your graphics</a:t>
            </a:r>
            <a:r>
              <a:rPr lang="en-US" sz="1050" dirty="0">
                <a:solidFill>
                  <a:prstClr val="black"/>
                </a:solidFill>
                <a:cs typeface="Arial" panose="020B0604020202020204" pitchFamily="34" charset="0"/>
              </a:rPr>
              <a:t>.  Add a note at the top of the “Slide notes” section that indicates where your graphic originated.</a:t>
            </a:r>
          </a:p>
          <a:p>
            <a:pPr lvl="1">
              <a:spcAft>
                <a:spcPts val="600"/>
              </a:spcAft>
              <a:buFont typeface="Arial" panose="020B0604020202020204" pitchFamily="34" charset="0"/>
              <a:buNone/>
              <a:defRPr/>
            </a:pPr>
            <a:r>
              <a:rPr lang="en-US" sz="1050" dirty="0">
                <a:solidFill>
                  <a:prstClr val="black"/>
                </a:solidFill>
                <a:cs typeface="Arial" panose="020B0604020202020204" pitchFamily="34" charset="0"/>
              </a:rPr>
              <a:t>Note 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this template, and is hidden. </a:t>
            </a:r>
          </a:p>
          <a:p>
            <a:pPr>
              <a:spcBef>
                <a:spcPts val="300"/>
              </a:spcBef>
            </a:pPr>
            <a:r>
              <a:rPr lang="en-US" sz="1400" i="1" dirty="0">
                <a:solidFill>
                  <a:srgbClr val="242021">
                    <a:lumMod val="65000"/>
                    <a:lumOff val="35000"/>
                  </a:srgbClr>
                </a:solidFill>
                <a:cs typeface="Arial" panose="020B0604020202020204" pitchFamily="34" charset="0"/>
              </a:rPr>
              <a:t>It is not a part of </a:t>
            </a:r>
            <a:br>
              <a:rPr lang="en-US" sz="1400" i="1" dirty="0">
                <a:solidFill>
                  <a:srgbClr val="242021">
                    <a:lumMod val="65000"/>
                    <a:lumOff val="35000"/>
                  </a:srgbClr>
                </a:solidFill>
                <a:cs typeface="Arial" panose="020B0604020202020204" pitchFamily="34" charset="0"/>
              </a:rPr>
            </a:br>
            <a:r>
              <a:rPr lang="en-US" sz="1400" i="1" dirty="0">
                <a:solidFill>
                  <a:srgbClr val="242021">
                    <a:lumMod val="65000"/>
                    <a:lumOff val="35000"/>
                  </a:srgbClr>
                </a:solidFill>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dirty="0">
                <a:solidFill>
                  <a:srgbClr val="242021"/>
                </a:solidFill>
                <a:cs typeface="Arial" panose="020B0604020202020204" pitchFamily="34" charset="0"/>
              </a:rPr>
              <a:t>Legal Language</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Poll</a:t>
            </a:r>
          </a:p>
          <a:p>
            <a:pPr marL="0" lvl="1" indent="-171450">
              <a:lnSpc>
                <a:spcPct val="90000"/>
              </a:lnSpc>
              <a:spcAft>
                <a:spcPts val="400"/>
              </a:spcAft>
              <a:buFont typeface="Arial" panose="020B0604020202020204" pitchFamily="34" charset="0"/>
              <a:buChar char="•"/>
            </a:pPr>
            <a:r>
              <a:rPr lang="en-US" sz="1100" dirty="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dirty="0">
                <a:solidFill>
                  <a:srgbClr val="242021"/>
                </a:solidFill>
              </a:rPr>
              <a:t>Questions</a:t>
            </a: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dirty="0">
                  <a:solidFill>
                    <a:srgbClr val="242021">
                      <a:lumMod val="85000"/>
                      <a:lumOff val="15000"/>
                    </a:srgbClr>
                  </a:solidFill>
                </a:rPr>
                <a:t>Don’t delete this slide until the presentation is final.</a:t>
              </a:r>
            </a:p>
            <a:p>
              <a:pPr algn="ctr">
                <a:lnSpc>
                  <a:spcPct val="90000"/>
                </a:lnSpc>
                <a:spcBef>
                  <a:spcPts val="600"/>
                </a:spcBef>
              </a:pPr>
              <a:r>
                <a:rPr lang="en-US" sz="1500" b="1" spc="40" dirty="0">
                  <a:solidFill>
                    <a:srgbClr val="9D1C30"/>
                  </a:solidFill>
                </a:rPr>
                <a:t>Keep it in the template.</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10063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dirty="0"/>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standard offerings,</a:t>
            </a:r>
          </a:p>
          <a:p>
            <a:pPr marL="0" indent="0">
              <a:spcAft>
                <a:spcPts val="1000"/>
              </a:spcAft>
              <a:buFont typeface="Arial" panose="020B0604020202020204" pitchFamily="34" charset="0"/>
              <a:buNone/>
            </a:pP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dirty="0">
                <a:solidFill>
                  <a:schemeClr val="accent1"/>
                </a:solidFill>
                <a:latin typeface="Arial" panose="020B0604020202020204" pitchFamily="34" charset="0"/>
                <a:cs typeface="Arial" panose="020B0604020202020204" pitchFamily="34" charset="0"/>
              </a:rPr>
              <a:t>Resources &amp; Name / Occupation / Org boxes:</a:t>
            </a:r>
          </a:p>
          <a:p>
            <a:pPr marL="0" indent="0">
              <a:spcBef>
                <a:spcPts val="400"/>
              </a:spcBef>
              <a:spcAft>
                <a:spcPts val="800"/>
              </a:spcAft>
              <a:buFont typeface="Arial" panose="020B0604020202020204" pitchFamily="34" charset="0"/>
              <a:buNone/>
            </a:pP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formatting levels.</a:t>
            </a: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existing slide, click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“Layout” button right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next to the “New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dirty="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or location for standard content slide material</a:t>
            </a:r>
            <a:r>
              <a:rPr lang="en-US" sz="1050" b="0" baseline="0" dirty="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dirty="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this template, and is hidden. </a:t>
            </a:r>
          </a:p>
          <a:p>
            <a:pPr algn="l">
              <a:spcBef>
                <a:spcPts val="300"/>
              </a:spcBef>
            </a:pP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dirty="0">
                <a:latin typeface="Arial" panose="020B0604020202020204" pitchFamily="34" charset="0"/>
                <a:cs typeface="Arial" panose="020B0604020202020204" pitchFamily="34" charset="0"/>
              </a:rPr>
              <a:t>Legal Language</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Poll</a:t>
            </a:r>
          </a:p>
          <a:p>
            <a:pPr marL="0" lvl="1" indent="-171450">
              <a:lnSpc>
                <a:spcPct val="90000"/>
              </a:lnSpc>
              <a:spcAft>
                <a:spcPts val="400"/>
              </a:spcAft>
              <a:buFont typeface="Arial" panose="020B0604020202020204" pitchFamily="34" charset="0"/>
              <a:buChar char="•"/>
            </a:pPr>
            <a:r>
              <a:rPr lang="en-US" sz="1100" b="0" baseline="0" dirty="0"/>
              <a:t>Save the Date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dirty="0">
                  <a:solidFill>
                    <a:schemeClr val="tx1">
                      <a:lumMod val="85000"/>
                      <a:lumOff val="15000"/>
                    </a:schemeClr>
                  </a:solidFill>
                  <a:latin typeface="+mj-lt"/>
                </a:rPr>
                <a:t>Don’t delete 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Upcoming Technical</a:t>
            </a:r>
            <a:r>
              <a:rPr lang="en-US" baseline="0" dirty="0"/>
              <a:t> Assistance</a:t>
            </a:r>
            <a:r>
              <a:rPr lang="en-US" dirty="0"/>
              <a:t>:</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chemeClr val="accent3">
                    <a:lumMod val="75000"/>
                    <a:lumOff val="25000"/>
                  </a:schemeClr>
                </a:solidFill>
              </a:rPr>
              <a:t>Enter your location in the chat window</a:t>
            </a:r>
            <a:br>
              <a:rPr lang="en-US" sz="1300" i="1" dirty="0">
                <a:solidFill>
                  <a:schemeClr val="accent3">
                    <a:lumMod val="75000"/>
                    <a:lumOff val="25000"/>
                  </a:schemeClr>
                </a:solidFill>
              </a:rPr>
            </a:br>
            <a:r>
              <a:rPr lang="en-US" sz="1200" i="1" dirty="0">
                <a:solidFill>
                  <a:schemeClr val="accent3">
                    <a:lumMod val="50000"/>
                    <a:lumOff val="50000"/>
                  </a:schemeClr>
                </a:solidFill>
              </a:rPr>
              <a:t>(lower left of screen)</a:t>
            </a: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dirty="0"/>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083713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379986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465242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52722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200106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060667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14273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294436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856524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234468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8757209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65939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7794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464673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966031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190490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05000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1865681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8656326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440778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797963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standard offerings,</a:t>
            </a:r>
          </a:p>
          <a:p>
            <a:pPr>
              <a:spcAft>
                <a:spcPts val="1000"/>
              </a:spcAft>
              <a:buFont typeface="Arial" panose="020B0604020202020204" pitchFamily="34" charset="0"/>
              <a:buNone/>
            </a:pPr>
            <a:r>
              <a:rPr lang="en-US" sz="1150" dirty="0">
                <a:solidFill>
                  <a:srgbClr val="242021"/>
                </a:solidFill>
                <a:cs typeface="Arial" panose="020B0604020202020204" pitchFamily="34" charset="0"/>
              </a:rPr>
              <a:t>this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dirty="0">
                <a:solidFill>
                  <a:srgbClr val="124D95"/>
                </a:solidFill>
                <a:cs typeface="Arial" panose="020B0604020202020204" pitchFamily="34" charset="0"/>
              </a:rPr>
              <a:t>Resources &amp; Name / Occupation / Org boxes:</a:t>
            </a:r>
          </a:p>
          <a:p>
            <a:pPr>
              <a:spcBef>
                <a:spcPts val="400"/>
              </a:spcBef>
              <a:spcAft>
                <a:spcPts val="800"/>
              </a:spcAft>
              <a:buFont typeface="Arial" panose="020B0604020202020204" pitchFamily="34" charset="0"/>
              <a:buNone/>
            </a:pPr>
            <a:r>
              <a:rPr lang="en-US" sz="1050" dirty="0">
                <a:solidFill>
                  <a:srgbClr val="242021"/>
                </a:solidFill>
                <a:cs typeface="Arial" panose="020B0604020202020204" pitchFamily="34" charset="0"/>
              </a:rPr>
              <a:t>This works like a multi-level bulleted list.  Use the list level buttons on your “Home” tab to</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change formatting levels.</a:t>
            </a: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Select 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of an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existing slide, click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“Layout” button right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next to the “New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dirty="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DO 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dirty="0">
                <a:solidFill>
                  <a:srgbClr val="242021"/>
                </a:solidFill>
                <a:cs typeface="Arial" panose="020B0604020202020204" pitchFamily="34" charset="0"/>
              </a:rPr>
              <a:t>.  Please note if a spacing adjustment is required.</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or location for standard content slide material</a:t>
            </a:r>
            <a:r>
              <a:rPr lang="en-US" sz="1050" dirty="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dirty="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dirty="0">
                <a:solidFill>
                  <a:prstClr val="black"/>
                </a:solidFill>
                <a:cs typeface="Arial" panose="020B0604020202020204" pitchFamily="34" charset="0"/>
              </a:rPr>
              <a:t>Reference your graphics</a:t>
            </a:r>
            <a:r>
              <a:rPr lang="en-US" sz="1050" dirty="0">
                <a:solidFill>
                  <a:prstClr val="black"/>
                </a:solidFill>
                <a:cs typeface="Arial" panose="020B0604020202020204" pitchFamily="34" charset="0"/>
              </a:rPr>
              <a:t>.  Add a note at the top of the “Slide notes” section that indicates where your graphic originated.</a:t>
            </a:r>
          </a:p>
          <a:p>
            <a:pPr lvl="1">
              <a:spcAft>
                <a:spcPts val="600"/>
              </a:spcAft>
              <a:buFont typeface="Arial" panose="020B0604020202020204" pitchFamily="34" charset="0"/>
              <a:buNone/>
              <a:defRPr/>
            </a:pPr>
            <a:r>
              <a:rPr lang="en-US" sz="1050" dirty="0">
                <a:solidFill>
                  <a:prstClr val="black"/>
                </a:solidFill>
                <a:cs typeface="Arial" panose="020B0604020202020204" pitchFamily="34" charset="0"/>
              </a:rPr>
              <a:t>Note 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this template, and is hidden. </a:t>
            </a:r>
          </a:p>
          <a:p>
            <a:pPr>
              <a:spcBef>
                <a:spcPts val="300"/>
              </a:spcBef>
            </a:pPr>
            <a:r>
              <a:rPr lang="en-US" sz="1400" i="1" dirty="0">
                <a:solidFill>
                  <a:srgbClr val="242021">
                    <a:lumMod val="65000"/>
                    <a:lumOff val="35000"/>
                  </a:srgbClr>
                </a:solidFill>
                <a:cs typeface="Arial" panose="020B0604020202020204" pitchFamily="34" charset="0"/>
              </a:rPr>
              <a:t>It is not a part of </a:t>
            </a:r>
            <a:br>
              <a:rPr lang="en-US" sz="1400" i="1" dirty="0">
                <a:solidFill>
                  <a:srgbClr val="242021">
                    <a:lumMod val="65000"/>
                    <a:lumOff val="35000"/>
                  </a:srgbClr>
                </a:solidFill>
                <a:cs typeface="Arial" panose="020B0604020202020204" pitchFamily="34" charset="0"/>
              </a:rPr>
            </a:br>
            <a:r>
              <a:rPr lang="en-US" sz="1400" i="1" dirty="0">
                <a:solidFill>
                  <a:srgbClr val="242021">
                    <a:lumMod val="65000"/>
                    <a:lumOff val="35000"/>
                  </a:srgbClr>
                </a:solidFill>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dirty="0">
                <a:solidFill>
                  <a:srgbClr val="242021"/>
                </a:solidFill>
                <a:cs typeface="Arial" panose="020B0604020202020204" pitchFamily="34" charset="0"/>
              </a:rPr>
              <a:t>Legal Language</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Poll</a:t>
            </a:r>
          </a:p>
          <a:p>
            <a:pPr marL="0" lvl="1" indent="-171450">
              <a:lnSpc>
                <a:spcPct val="90000"/>
              </a:lnSpc>
              <a:spcAft>
                <a:spcPts val="400"/>
              </a:spcAft>
              <a:buFont typeface="Arial" panose="020B0604020202020204" pitchFamily="34" charset="0"/>
              <a:buChar char="•"/>
            </a:pPr>
            <a:r>
              <a:rPr lang="en-US" sz="1100" dirty="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dirty="0">
                <a:solidFill>
                  <a:srgbClr val="242021"/>
                </a:solidFill>
              </a:rPr>
              <a:t>Questions</a:t>
            </a: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dirty="0">
                  <a:solidFill>
                    <a:srgbClr val="242021">
                      <a:lumMod val="85000"/>
                      <a:lumOff val="15000"/>
                    </a:srgbClr>
                  </a:solidFill>
                </a:rPr>
                <a:t>Don’t delete this slide until the presentation is final.</a:t>
              </a:r>
            </a:p>
            <a:p>
              <a:pPr algn="ctr">
                <a:lnSpc>
                  <a:spcPct val="90000"/>
                </a:lnSpc>
                <a:spcBef>
                  <a:spcPts val="600"/>
                </a:spcBef>
              </a:pPr>
              <a:r>
                <a:rPr lang="en-US" sz="1500" b="1" spc="40" dirty="0">
                  <a:solidFill>
                    <a:srgbClr val="9D1C30"/>
                  </a:solidFill>
                </a:rPr>
                <a:t>Keep it in the template.</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895385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1711474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736254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91392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242232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675258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677479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604029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982981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6581599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5269185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7233998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048251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06161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990625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7829765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864472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27262124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211269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471370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8502464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1363388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003764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standard offerings,</a:t>
            </a:r>
          </a:p>
          <a:p>
            <a:pPr>
              <a:spcAft>
                <a:spcPts val="1000"/>
              </a:spcAft>
              <a:buFont typeface="Arial" panose="020B0604020202020204" pitchFamily="34" charset="0"/>
              <a:buNone/>
            </a:pPr>
            <a:r>
              <a:rPr lang="en-US" sz="1150" dirty="0">
                <a:solidFill>
                  <a:srgbClr val="242021"/>
                </a:solidFill>
                <a:cs typeface="Arial" panose="020B0604020202020204" pitchFamily="34" charset="0"/>
              </a:rPr>
              <a:t>this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dirty="0">
                <a:solidFill>
                  <a:srgbClr val="124D95"/>
                </a:solidFill>
                <a:cs typeface="Arial" panose="020B0604020202020204" pitchFamily="34" charset="0"/>
              </a:rPr>
              <a:t>Resources &amp; Name / Occupation / Org boxes:</a:t>
            </a:r>
          </a:p>
          <a:p>
            <a:pPr>
              <a:spcBef>
                <a:spcPts val="400"/>
              </a:spcBef>
              <a:spcAft>
                <a:spcPts val="800"/>
              </a:spcAft>
              <a:buFont typeface="Arial" panose="020B0604020202020204" pitchFamily="34" charset="0"/>
              <a:buNone/>
            </a:pPr>
            <a:r>
              <a:rPr lang="en-US" sz="1050" dirty="0">
                <a:solidFill>
                  <a:srgbClr val="242021"/>
                </a:solidFill>
                <a:cs typeface="Arial" panose="020B0604020202020204" pitchFamily="34" charset="0"/>
              </a:rPr>
              <a:t>This works like a multi-level bulleted list.  Use the list level buttons on your “Home” tab to</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change formatting levels.</a:t>
            </a: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Select 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of an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existing slide, click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“Layout” button right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next to the “New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dirty="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DO 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dirty="0">
                <a:solidFill>
                  <a:srgbClr val="242021"/>
                </a:solidFill>
                <a:cs typeface="Arial" panose="020B0604020202020204" pitchFamily="34" charset="0"/>
              </a:rPr>
              <a:t>.  Please note if a spacing adjustment is required.</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or location for standard content slide material</a:t>
            </a:r>
            <a:r>
              <a:rPr lang="en-US" sz="1050" dirty="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dirty="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dirty="0">
                <a:solidFill>
                  <a:prstClr val="black"/>
                </a:solidFill>
                <a:cs typeface="Arial" panose="020B0604020202020204" pitchFamily="34" charset="0"/>
              </a:rPr>
              <a:t>Reference your graphics</a:t>
            </a:r>
            <a:r>
              <a:rPr lang="en-US" sz="1050" dirty="0">
                <a:solidFill>
                  <a:prstClr val="black"/>
                </a:solidFill>
                <a:cs typeface="Arial" panose="020B0604020202020204" pitchFamily="34" charset="0"/>
              </a:rPr>
              <a:t>.  Add a note at the top of the “Slide notes” section that indicates where your graphic originated.</a:t>
            </a:r>
          </a:p>
          <a:p>
            <a:pPr lvl="1">
              <a:spcAft>
                <a:spcPts val="600"/>
              </a:spcAft>
              <a:buFont typeface="Arial" panose="020B0604020202020204" pitchFamily="34" charset="0"/>
              <a:buNone/>
              <a:defRPr/>
            </a:pPr>
            <a:r>
              <a:rPr lang="en-US" sz="1050" dirty="0">
                <a:solidFill>
                  <a:prstClr val="black"/>
                </a:solidFill>
                <a:cs typeface="Arial" panose="020B0604020202020204" pitchFamily="34" charset="0"/>
              </a:rPr>
              <a:t>Note 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this template, and is hidden. </a:t>
            </a:r>
          </a:p>
          <a:p>
            <a:pPr>
              <a:spcBef>
                <a:spcPts val="300"/>
              </a:spcBef>
            </a:pPr>
            <a:r>
              <a:rPr lang="en-US" sz="1400" i="1" dirty="0">
                <a:solidFill>
                  <a:srgbClr val="242021">
                    <a:lumMod val="65000"/>
                    <a:lumOff val="35000"/>
                  </a:srgbClr>
                </a:solidFill>
                <a:cs typeface="Arial" panose="020B0604020202020204" pitchFamily="34" charset="0"/>
              </a:rPr>
              <a:t>It is not a part of </a:t>
            </a:r>
            <a:br>
              <a:rPr lang="en-US" sz="1400" i="1" dirty="0">
                <a:solidFill>
                  <a:srgbClr val="242021">
                    <a:lumMod val="65000"/>
                    <a:lumOff val="35000"/>
                  </a:srgbClr>
                </a:solidFill>
                <a:cs typeface="Arial" panose="020B0604020202020204" pitchFamily="34" charset="0"/>
              </a:rPr>
            </a:br>
            <a:r>
              <a:rPr lang="en-US" sz="1400" i="1" dirty="0">
                <a:solidFill>
                  <a:srgbClr val="242021">
                    <a:lumMod val="65000"/>
                    <a:lumOff val="35000"/>
                  </a:srgbClr>
                </a:solidFill>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dirty="0">
                <a:solidFill>
                  <a:srgbClr val="242021"/>
                </a:solidFill>
                <a:cs typeface="Arial" panose="020B0604020202020204" pitchFamily="34" charset="0"/>
              </a:rPr>
              <a:t>Legal Language</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Poll</a:t>
            </a:r>
          </a:p>
          <a:p>
            <a:pPr marL="0" lvl="1" indent="-171450">
              <a:lnSpc>
                <a:spcPct val="90000"/>
              </a:lnSpc>
              <a:spcAft>
                <a:spcPts val="400"/>
              </a:spcAft>
              <a:buFont typeface="Arial" panose="020B0604020202020204" pitchFamily="34" charset="0"/>
              <a:buChar char="•"/>
            </a:pPr>
            <a:r>
              <a:rPr lang="en-US" sz="1100" dirty="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dirty="0">
                <a:solidFill>
                  <a:srgbClr val="242021"/>
                </a:solidFill>
              </a:rPr>
              <a:t>Questions</a:t>
            </a: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dirty="0">
                  <a:solidFill>
                    <a:srgbClr val="242021">
                      <a:lumMod val="85000"/>
                      <a:lumOff val="15000"/>
                    </a:srgbClr>
                  </a:solidFill>
                </a:rPr>
                <a:t>Don’t delete this slide until the presentation is final.</a:t>
              </a:r>
            </a:p>
            <a:p>
              <a:pPr algn="ctr">
                <a:lnSpc>
                  <a:spcPct val="90000"/>
                </a:lnSpc>
                <a:spcBef>
                  <a:spcPts val="600"/>
                </a:spcBef>
              </a:pPr>
              <a:r>
                <a:rPr lang="en-US" sz="1500" b="1" spc="40" dirty="0">
                  <a:solidFill>
                    <a:srgbClr val="9D1C30"/>
                  </a:solidFill>
                </a:rPr>
                <a:t>Keep it in the template.</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3830006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Save the Date: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a:t>
            </a:fld>
            <a:endParaRPr lang="en-US" dirty="0">
              <a:solidFill>
                <a:srgbClr val="124D95">
                  <a:lumMod val="40000"/>
                  <a:lumOff val="60000"/>
                </a:srgbClr>
              </a:solidFill>
            </a:endParaRPr>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3636805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5799457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a:t>
            </a:fld>
            <a:endParaRPr lang="en-US" dirty="0">
              <a:solidFill>
                <a:srgbClr val="124D95">
                  <a:lumMod val="40000"/>
                  <a:lumOff val="60000"/>
                </a:srgbClr>
              </a:solidFill>
            </a:endParaRPr>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algn="ctr" defTabSz="914400">
                <a:lnSpc>
                  <a:spcPct val="110000"/>
                </a:lnSpc>
                <a:spcBef>
                  <a:spcPct val="0"/>
                </a:spcBef>
                <a:defRPr/>
              </a:pPr>
              <a:r>
                <a:rPr lang="en-US" sz="3300" b="1"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Breakout Room </a:t>
              </a:r>
              <a:r>
                <a:rPr lang="en-US" sz="3200" cap="all" spc="22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Discussions</a:t>
              </a:r>
              <a:endParaRPr lang="en-US" sz="3400" cap="all" spc="22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463791383"/>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a:t>
            </a:fld>
            <a:endParaRPr lang="en-US" dirty="0">
              <a:solidFill>
                <a:srgbClr val="124D95">
                  <a:lumMod val="40000"/>
                  <a:lumOff val="60000"/>
                </a:srgbClr>
              </a:solidFill>
            </a:endParaRPr>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r"/>
            <a:r>
              <a:rPr sz="38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dirty="0">
                <a:solidFill>
                  <a:srgbClr val="303030">
                    <a:lumMod val="75000"/>
                    <a:lumOff val="25000"/>
                  </a:srgbClr>
                </a:solidFill>
              </a:rPr>
              <a:t>Enter your location in the chat window</a:t>
            </a:r>
            <a:br>
              <a:rPr lang="en-US" sz="1300" i="1" dirty="0">
                <a:solidFill>
                  <a:srgbClr val="303030">
                    <a:lumMod val="75000"/>
                    <a:lumOff val="25000"/>
                  </a:srgbClr>
                </a:solidFill>
              </a:rPr>
            </a:br>
            <a:r>
              <a:rPr lang="en-US" sz="1200" i="1" dirty="0">
                <a:solidFill>
                  <a:srgbClr val="303030">
                    <a:lumMod val="50000"/>
                    <a:lumOff val="50000"/>
                  </a:srgbClr>
                </a:solidFill>
              </a:rPr>
              <a:t>(lower left of screen)</a:t>
            </a:r>
          </a:p>
        </p:txBody>
      </p:sp>
    </p:spTree>
    <p:extLst>
      <p:ext uri="{BB962C8B-B14F-4D97-AF65-F5344CB8AC3E}">
        <p14:creationId xmlns:p14="http://schemas.microsoft.com/office/powerpoint/2010/main" val="2570002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rgbClr val="303030">
                      <a:lumMod val="75000"/>
                      <a:lumOff val="25000"/>
                    </a:srgbClr>
                  </a:solidFill>
                </a:rPr>
                <a:t>Enter your questions in the chat window</a:t>
              </a:r>
              <a:br>
                <a:rPr lang="en-US" sz="1300" i="1" dirty="0">
                  <a:solidFill>
                    <a:srgbClr val="303030">
                      <a:lumMod val="75000"/>
                      <a:lumOff val="25000"/>
                    </a:srgbClr>
                  </a:solidFill>
                </a:rPr>
              </a:br>
              <a:r>
                <a:rPr lang="en-US" sz="1200" i="1" spc="50" dirty="0">
                  <a:solidFill>
                    <a:srgbClr val="303030">
                      <a:lumMod val="50000"/>
                      <a:lumOff val="50000"/>
                    </a:srgb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a:t>
            </a:fld>
            <a:endParaRPr lang="en-US" dirty="0">
              <a:solidFill>
                <a:srgbClr val="124D95">
                  <a:lumMod val="40000"/>
                  <a:lumOff val="60000"/>
                </a:srgbClr>
              </a:solidFill>
            </a:endParaRPr>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sz="72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Any</a:t>
            </a:r>
          </a:p>
          <a:p>
            <a:pPr algn="ctr"/>
            <a:r>
              <a:rPr sz="72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Questions?</a:t>
            </a:r>
          </a:p>
        </p:txBody>
      </p:sp>
    </p:spTree>
    <p:extLst>
      <p:ext uri="{BB962C8B-B14F-4D97-AF65-F5344CB8AC3E}">
        <p14:creationId xmlns:p14="http://schemas.microsoft.com/office/powerpoint/2010/main" val="19893827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a:t>
            </a:fld>
            <a:endParaRPr lang="en-US" dirty="0">
              <a:solidFill>
                <a:srgbClr val="124D95">
                  <a:lumMod val="40000"/>
                  <a:lumOff val="60000"/>
                </a:srgbClr>
              </a:solidFill>
            </a:endParaRPr>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dirty="0">
                <a:solidFill>
                  <a:srgbClr val="303030">
                    <a:lumMod val="75000"/>
                    <a:lumOff val="25000"/>
                  </a:srgbClr>
                </a:solidFill>
              </a:rPr>
              <a:t>Choose the answer that best reflects you (or your organization)</a:t>
            </a:r>
          </a:p>
        </p:txBody>
      </p:sp>
    </p:spTree>
    <p:extLst>
      <p:ext uri="{BB962C8B-B14F-4D97-AF65-F5344CB8AC3E}">
        <p14:creationId xmlns:p14="http://schemas.microsoft.com/office/powerpoint/2010/main" val="39085658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3416125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5079389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3530543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9273593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5946473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47210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39512838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0018494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8421951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9960655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Moderator: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1220850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453999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6526163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4959473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Today’s Objectives:</a:t>
            </a:r>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451371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1114541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rgbClr val="0075BF">
                        <a:lumMod val="75000"/>
                      </a:srgbClr>
                    </a:gs>
                    <a:gs pos="83000">
                      <a:srgbClr val="124D95">
                        <a:lumMod val="50000"/>
                      </a:srgb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7778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8076281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32821023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nSpc>
                <a:spcPct val="85000"/>
              </a:lnSpc>
            </a:pPr>
            <a:r>
              <a:rPr lang="en-US" sz="6600" dirty="0">
                <a:solidFill>
                  <a:prstClr val="white">
                    <a:lumMod val="75000"/>
                  </a:prstClr>
                </a:solidFill>
                <a:sym typeface="Webdings" panose="05030102010509060703" pitchFamily="18" charset="2"/>
              </a:rPr>
              <a:t></a:t>
            </a:r>
            <a:endParaRPr lang="en-US" sz="6600" dirty="0">
              <a:solidFill>
                <a:prstClr val="white">
                  <a:lumMod val="75000"/>
                </a:prst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41762580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Contact Information:</a:t>
            </a:r>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42074845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0409297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prstClr val="white"/>
              </a:solidFill>
            </a:endParaRPr>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a:buFont typeface="Arial" panose="020B0604020202020204" pitchFamily="34" charset="0"/>
              <a:buNone/>
            </a:pPr>
            <a:r>
              <a:rPr lang="en-US" sz="2000" b="1" dirty="0">
                <a:solidFill>
                  <a:srgbClr val="124D95"/>
                </a:solidFill>
                <a:cs typeface="Arial" panose="020B0604020202020204" pitchFamily="34" charset="0"/>
              </a:rPr>
              <a:t>Beyond the standard offerings,</a:t>
            </a:r>
          </a:p>
          <a:p>
            <a:pPr>
              <a:spcAft>
                <a:spcPts val="1000"/>
              </a:spcAft>
              <a:buFont typeface="Arial" panose="020B0604020202020204" pitchFamily="34" charset="0"/>
              <a:buNone/>
            </a:pPr>
            <a:r>
              <a:rPr lang="en-US" sz="1150" dirty="0">
                <a:solidFill>
                  <a:srgbClr val="242021"/>
                </a:solidFill>
                <a:cs typeface="Arial" panose="020B0604020202020204" pitchFamily="34" charset="0"/>
              </a:rPr>
              <a:t>this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Where Are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  </a:t>
            </a:r>
            <a:r>
              <a:rPr lang="en-US" sz="1000" i="1" dirty="0">
                <a:solidFill>
                  <a:srgbClr val="242021">
                    <a:lumMod val="75000"/>
                    <a:lumOff val="25000"/>
                  </a:srgbClr>
                </a:solidFill>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Today’s Objectives</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dirty="0">
                <a:solidFill>
                  <a:srgbClr val="242021"/>
                </a:solidFill>
                <a:cs typeface="Arial" panose="020B0604020202020204" pitchFamily="34" charset="0"/>
              </a:rPr>
              <a:t>Quote</a:t>
            </a:r>
          </a:p>
          <a:p>
            <a:pPr>
              <a:spcBef>
                <a:spcPts val="3000"/>
              </a:spcBef>
              <a:buFont typeface="Arial" panose="020B0604020202020204" pitchFamily="34" charset="0"/>
              <a:buNone/>
            </a:pPr>
            <a:r>
              <a:rPr lang="en-US" sz="1500" b="1" dirty="0">
                <a:solidFill>
                  <a:srgbClr val="124D95"/>
                </a:solidFill>
                <a:cs typeface="Arial" panose="020B0604020202020204" pitchFamily="34" charset="0"/>
              </a:rPr>
              <a:t>Resources &amp; Name / Occupation / Org boxes:</a:t>
            </a:r>
          </a:p>
          <a:p>
            <a:pPr>
              <a:spcBef>
                <a:spcPts val="400"/>
              </a:spcBef>
              <a:spcAft>
                <a:spcPts val="800"/>
              </a:spcAft>
              <a:buFont typeface="Arial" panose="020B0604020202020204" pitchFamily="34" charset="0"/>
              <a:buNone/>
            </a:pPr>
            <a:r>
              <a:rPr lang="en-US" sz="1050" dirty="0">
                <a:solidFill>
                  <a:srgbClr val="242021"/>
                </a:solidFill>
                <a:cs typeface="Arial" panose="020B0604020202020204" pitchFamily="34" charset="0"/>
              </a:rPr>
              <a:t>This works like a multi-level bulleted list.  Use the list level buttons on your “Home” tab to</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change formatting levels.</a:t>
            </a:r>
          </a:p>
          <a:p>
            <a:pPr>
              <a:spcAft>
                <a:spcPts val="600"/>
              </a:spcAft>
              <a:buFont typeface="Arial" panose="020B0604020202020204" pitchFamily="34" charset="0"/>
              <a:buNone/>
            </a:pPr>
            <a:endParaRPr lang="en-US" sz="1050" dirty="0">
              <a:solidFill>
                <a:srgbClr val="242021"/>
              </a:solidFill>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242021"/>
              </a:solidFill>
            </a:endParaRPr>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rgbClr val="124D95"/>
                </a:solidFill>
                <a:cs typeface="Arial" panose="020B0604020202020204" pitchFamily="34" charset="0"/>
              </a:rPr>
              <a:t>How to use this template:</a:t>
            </a:r>
          </a:p>
          <a:p>
            <a:pPr marL="171450" indent="-171450">
              <a:buFont typeface="Arial" panose="020B0604020202020204" pitchFamily="34" charset="0"/>
              <a:buChar char="•"/>
            </a:pPr>
            <a:r>
              <a:rPr lang="en-US" sz="1050" dirty="0">
                <a:solidFill>
                  <a:srgbClr val="242021"/>
                </a:solidFill>
                <a:cs typeface="Arial" panose="020B0604020202020204" pitchFamily="34" charset="0"/>
              </a:rPr>
              <a:t>When creating a new slide, click the arrow under the “New Slide” button.  This will display the template master slides available.</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Select the layout you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dirty="0">
                <a:solidFill>
                  <a:srgbClr val="242021"/>
                </a:solidFill>
                <a:cs typeface="Arial" panose="020B0604020202020204" pitchFamily="34" charset="0"/>
              </a:rPr>
              <a:t>Likewise, to </a:t>
            </a:r>
            <a:r>
              <a:rPr lang="en-US" sz="1050" i="1" dirty="0">
                <a:solidFill>
                  <a:srgbClr val="242021"/>
                </a:solidFill>
                <a:cs typeface="Arial" panose="020B0604020202020204" pitchFamily="34" charset="0"/>
              </a:rPr>
              <a:t>change</a:t>
            </a:r>
            <a:r>
              <a:rPr lang="en-US" sz="1050" dirty="0">
                <a:solidFill>
                  <a:srgbClr val="242021"/>
                </a:solidFill>
                <a:cs typeface="Arial" panose="020B0604020202020204" pitchFamily="34" charset="0"/>
              </a:rPr>
              <a:t>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template master of an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existing slide, click the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“Layout” button right </a:t>
            </a:r>
            <a:br>
              <a:rPr lang="en-US" sz="1050" dirty="0">
                <a:solidFill>
                  <a:srgbClr val="242021"/>
                </a:solidFill>
                <a:cs typeface="Arial" panose="020B0604020202020204" pitchFamily="34" charset="0"/>
              </a:rPr>
            </a:br>
            <a:r>
              <a:rPr lang="en-US" sz="1050" dirty="0">
                <a:solidFill>
                  <a:srgbClr val="242021"/>
                </a:solidFill>
                <a:cs typeface="Arial" panose="020B0604020202020204" pitchFamily="34" charset="0"/>
              </a:rPr>
              <a:t>next to the “New Slide” button.</a:t>
            </a:r>
          </a:p>
          <a:p>
            <a:pPr>
              <a:spcBef>
                <a:spcPts val="1200"/>
              </a:spcBef>
              <a:spcAft>
                <a:spcPts val="300"/>
              </a:spcAft>
              <a:defRPr/>
            </a:pPr>
            <a:r>
              <a:rPr lang="en-US" sz="2000" b="1" dirty="0">
                <a:solidFill>
                  <a:srgbClr val="124D95"/>
                </a:solidFill>
                <a:cs typeface="Arial" panose="020B0604020202020204" pitchFamily="34" charset="0"/>
              </a:rPr>
              <a:t>General Template Notes:</a:t>
            </a:r>
          </a:p>
          <a:p>
            <a:pPr marL="91440">
              <a:spcAft>
                <a:spcPts val="600"/>
              </a:spcAft>
              <a:buFont typeface="Arial" panose="020B0604020202020204" pitchFamily="34" charset="0"/>
              <a:buNone/>
            </a:pPr>
            <a:r>
              <a:rPr lang="en-US" spc="60" dirty="0">
                <a:solidFill>
                  <a:srgbClr val="7A232E">
                    <a:lumMod val="20000"/>
                    <a:lumOff val="80000"/>
                  </a:srgbClr>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DO NOT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9E1C30"/>
              </a:buClr>
              <a:buFont typeface="Wingdings" panose="05000000000000000000" pitchFamily="2" charset="2"/>
              <a:buChar char="ý"/>
              <a:defRPr/>
            </a:pPr>
            <a:r>
              <a:rPr lang="en-US" sz="1050" b="1" dirty="0">
                <a:solidFill>
                  <a:srgbClr val="242021"/>
                </a:solidFill>
                <a:cs typeface="Arial" panose="020B0604020202020204" pitchFamily="34" charset="0"/>
              </a:rPr>
              <a:t>Space out your bullets using the “enter” key</a:t>
            </a:r>
            <a:r>
              <a:rPr lang="en-US" sz="1050" dirty="0">
                <a:solidFill>
                  <a:srgbClr val="242021"/>
                </a:solidFill>
                <a:cs typeface="Arial" panose="020B0604020202020204" pitchFamily="34" charset="0"/>
              </a:rPr>
              <a:t>.  Please note if a spacing adjustment is required.</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Type any titles in all uppercase or with caps lock on</a:t>
            </a:r>
            <a:r>
              <a:rPr lang="en-US" sz="1050" dirty="0">
                <a:solidFill>
                  <a:srgbClr val="242021"/>
                </a:solidFill>
                <a:cs typeface="Arial" panose="020B0604020202020204" pitchFamily="34" charset="0"/>
              </a:rPr>
              <a:t>, as formatting is automatic. Type using standard title caps.</a:t>
            </a:r>
          </a:p>
          <a:p>
            <a:pPr lvl="1" indent="-171450">
              <a:spcAft>
                <a:spcPts val="600"/>
              </a:spcAft>
              <a:buClr>
                <a:srgbClr val="9E1C30"/>
              </a:buClr>
              <a:buFont typeface="Wingdings" panose="05000000000000000000" pitchFamily="2" charset="2"/>
              <a:buChar char="ý"/>
            </a:pPr>
            <a:r>
              <a:rPr lang="en-US" sz="1050" b="1" dirty="0">
                <a:solidFill>
                  <a:srgbClr val="242021"/>
                </a:solidFill>
                <a:cs typeface="Arial" panose="020B0604020202020204" pitchFamily="34" charset="0"/>
              </a:rPr>
              <a:t>Change heading alignment or location for standard content slide material</a:t>
            </a:r>
            <a:r>
              <a:rPr lang="en-US" sz="1050" dirty="0">
                <a:solidFill>
                  <a:srgbClr val="242021"/>
                </a:solidFill>
                <a:cs typeface="Arial" panose="020B0604020202020204" pitchFamily="34" charset="0"/>
              </a:rPr>
              <a:t>.</a:t>
            </a:r>
          </a:p>
          <a:p>
            <a:pPr marL="91440">
              <a:spcAft>
                <a:spcPts val="600"/>
              </a:spcAft>
              <a:buFont typeface="Arial" panose="020B0604020202020204" pitchFamily="34" charset="0"/>
              <a:buNone/>
              <a:defRPr/>
            </a:pPr>
            <a:r>
              <a:rPr lang="en-US" spc="60" dirty="0">
                <a:solidFill>
                  <a:srgbClr val="92D050"/>
                </a:solidFill>
                <a:effectLst>
                  <a:outerShdw blurRad="76200" dist="38100" dir="8100000" algn="tr" rotWithShape="0">
                    <a:prstClr val="black">
                      <a:alpha val="60000"/>
                    </a:prstClr>
                  </a:outerShdw>
                </a:effectLst>
                <a:cs typeface="Arial" panose="020B0604020202020204" pitchFamily="34" charset="0"/>
                <a:sym typeface="Wingdings" panose="05000000000000000000" pitchFamily="2" charset="2"/>
              </a:rPr>
              <a:t></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 </a:t>
            </a:r>
            <a:r>
              <a:rPr lang="en-US" b="1" u="sng" spc="60" dirty="0">
                <a:solidFill>
                  <a:prstClr val="white"/>
                </a:solidFill>
                <a:effectLst>
                  <a:outerShdw blurRad="76200" dist="38100" dir="8100000" algn="tr" rotWithShape="0">
                    <a:prstClr val="black">
                      <a:alpha val="60000"/>
                    </a:prstClr>
                  </a:outerShdw>
                </a:effectLst>
                <a:cs typeface="Arial" panose="020B0604020202020204" pitchFamily="34" charset="0"/>
              </a:rPr>
              <a:t>DO</a:t>
            </a:r>
            <a:r>
              <a:rPr lang="en-US" b="1" spc="60" dirty="0">
                <a:solidFill>
                  <a:prstClr val="white"/>
                </a:solidFill>
                <a:effectLst>
                  <a:outerShdw blurRad="76200" dist="38100" dir="8100000" algn="tr" rotWithShape="0">
                    <a:prstClr val="black">
                      <a:alpha val="60000"/>
                    </a:prstClr>
                  </a:outerShdw>
                </a:effectLst>
                <a:cs typeface="Arial" panose="020B0604020202020204" pitchFamily="34" charset="0"/>
              </a:rPr>
              <a:t>:</a:t>
            </a:r>
          </a:p>
          <a:p>
            <a:pPr lvl="1" indent="-171450">
              <a:spcAft>
                <a:spcPts val="600"/>
              </a:spcAft>
              <a:buClr>
                <a:srgbClr val="72AF2F"/>
              </a:buClr>
              <a:buFont typeface="Wingdings" panose="05000000000000000000" pitchFamily="2" charset="2"/>
              <a:buChar char="þ"/>
              <a:defRPr/>
            </a:pPr>
            <a:r>
              <a:rPr lang="en-US" sz="1050" b="1" dirty="0">
                <a:solidFill>
                  <a:prstClr val="black"/>
                </a:solidFill>
                <a:cs typeface="Arial" panose="020B0604020202020204" pitchFamily="34" charset="0"/>
              </a:rPr>
              <a:t>Reference your graphics</a:t>
            </a:r>
            <a:r>
              <a:rPr lang="en-US" sz="1050" dirty="0">
                <a:solidFill>
                  <a:prstClr val="black"/>
                </a:solidFill>
                <a:cs typeface="Arial" panose="020B0604020202020204" pitchFamily="34" charset="0"/>
              </a:rPr>
              <a:t>.  Add a note at the top of the “Slide notes” section that indicates where your graphic originated.</a:t>
            </a:r>
          </a:p>
          <a:p>
            <a:pPr lvl="1">
              <a:spcAft>
                <a:spcPts val="600"/>
              </a:spcAft>
              <a:buFont typeface="Arial" panose="020B0604020202020204" pitchFamily="34" charset="0"/>
              <a:buNone/>
              <a:defRPr/>
            </a:pPr>
            <a:r>
              <a:rPr lang="en-US" sz="1050" dirty="0">
                <a:solidFill>
                  <a:prstClr val="black"/>
                </a:solidFill>
                <a:cs typeface="Arial" panose="020B0604020202020204" pitchFamily="34" charset="0"/>
              </a:rPr>
              <a:t>Note that any graphics not referenced or in violation of </a:t>
            </a:r>
            <a:r>
              <a:rPr lang="en-US" sz="1050" b="1" dirty="0">
                <a:solidFill>
                  <a:srgbClr val="D9D9D9">
                    <a:lumMod val="25000"/>
                  </a:srgbClr>
                </a:solidFill>
                <a:cs typeface="Arial" panose="020B0604020202020204" pitchFamily="34" charset="0"/>
              </a:rPr>
              <a:t>US Copyright Law, Title 17 </a:t>
            </a:r>
            <a:r>
              <a:rPr lang="en-US" sz="1050" dirty="0">
                <a:solidFill>
                  <a:prstClr val="black"/>
                </a:solidFill>
                <a:cs typeface="Arial" panose="020B0604020202020204" pitchFamily="34" charset="0"/>
              </a:rPr>
              <a:t>will be replaced to ensure your protection.</a:t>
            </a:r>
          </a:p>
          <a:p>
            <a:pPr>
              <a:spcBef>
                <a:spcPts val="600"/>
              </a:spcBef>
              <a:buFont typeface="Arial" panose="020B0604020202020204" pitchFamily="34" charset="0"/>
              <a:buNone/>
            </a:pPr>
            <a:endParaRPr lang="en-US" sz="1100" dirty="0">
              <a:solidFill>
                <a:srgbClr val="242021"/>
              </a:solidFill>
              <a:cs typeface="Arial" panose="020B0604020202020204" pitchFamily="34" charset="0"/>
            </a:endParaRPr>
          </a:p>
          <a:p>
            <a:endParaRPr lang="en-US" sz="1100" dirty="0">
              <a:solidFill>
                <a:srgbClr val="242021"/>
              </a:solidFill>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r>
              <a:rPr lang="en-US" sz="1400" i="1" dirty="0">
                <a:solidFill>
                  <a:srgbClr val="242021">
                    <a:lumMod val="65000"/>
                    <a:lumOff val="35000"/>
                  </a:srgbClr>
                </a:solidFill>
                <a:cs typeface="Arial" panose="020B0604020202020204" pitchFamily="34" charset="0"/>
              </a:rPr>
              <a:t>This slide contains information on how to use this template, and is hidden. </a:t>
            </a:r>
          </a:p>
          <a:p>
            <a:pPr>
              <a:spcBef>
                <a:spcPts val="300"/>
              </a:spcBef>
            </a:pPr>
            <a:r>
              <a:rPr lang="en-US" sz="1400" i="1" dirty="0">
                <a:solidFill>
                  <a:srgbClr val="242021">
                    <a:lumMod val="65000"/>
                    <a:lumOff val="35000"/>
                  </a:srgbClr>
                </a:solidFill>
                <a:cs typeface="Arial" panose="020B0604020202020204" pitchFamily="34" charset="0"/>
              </a:rPr>
              <a:t>It is not a part of </a:t>
            </a:r>
            <a:br>
              <a:rPr lang="en-US" sz="1400" i="1" dirty="0">
                <a:solidFill>
                  <a:srgbClr val="242021">
                    <a:lumMod val="65000"/>
                    <a:lumOff val="35000"/>
                  </a:srgbClr>
                </a:solidFill>
                <a:cs typeface="Arial" panose="020B0604020202020204" pitchFamily="34" charset="0"/>
              </a:rPr>
            </a:br>
            <a:r>
              <a:rPr lang="en-US" sz="1400" i="1" dirty="0">
                <a:solidFill>
                  <a:srgbClr val="242021">
                    <a:lumMod val="65000"/>
                    <a:lumOff val="35000"/>
                  </a:srgbClr>
                </a:solidFill>
                <a:cs typeface="Arial" panose="020B0604020202020204" pitchFamily="34" charset="0"/>
              </a:rPr>
              <a:t>the presentation.</a:t>
            </a: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defRPr/>
            </a:pPr>
            <a:r>
              <a:rPr lang="en-US" sz="1100" dirty="0">
                <a:solidFill>
                  <a:srgbClr val="242021"/>
                </a:solidFill>
                <a:cs typeface="Arial" panose="020B0604020202020204" pitchFamily="34" charset="0"/>
              </a:rPr>
              <a:t>Legal Language</a:t>
            </a:r>
            <a:endParaRPr lang="en-US" sz="1100" dirty="0">
              <a:solidFill>
                <a:srgbClr val="242021"/>
              </a:solidFill>
            </a:endParaRPr>
          </a:p>
          <a:p>
            <a:pPr marL="0" lvl="1" indent="-171450">
              <a:lnSpc>
                <a:spcPct val="90000"/>
              </a:lnSpc>
              <a:spcAft>
                <a:spcPts val="400"/>
              </a:spcAft>
              <a:buFont typeface="Arial" panose="020B0604020202020204" pitchFamily="34" charset="0"/>
              <a:buChar char="•"/>
            </a:pPr>
            <a:r>
              <a:rPr lang="en-US" sz="1100" dirty="0">
                <a:solidFill>
                  <a:srgbClr val="242021"/>
                </a:solidFill>
              </a:rPr>
              <a:t>Poll</a:t>
            </a:r>
          </a:p>
          <a:p>
            <a:pPr marL="0" lvl="1" indent="-171450">
              <a:lnSpc>
                <a:spcPct val="90000"/>
              </a:lnSpc>
              <a:spcAft>
                <a:spcPts val="400"/>
              </a:spcAft>
              <a:buFont typeface="Arial" panose="020B0604020202020204" pitchFamily="34" charset="0"/>
              <a:buChar char="•"/>
            </a:pPr>
            <a:r>
              <a:rPr lang="en-US" sz="1100" dirty="0">
                <a:solidFill>
                  <a:srgbClr val="242021"/>
                </a:solidFill>
              </a:rPr>
              <a:t>Save the Date</a:t>
            </a:r>
          </a:p>
          <a:p>
            <a:pPr marL="0" lvl="1" indent="-171450">
              <a:lnSpc>
                <a:spcPct val="90000"/>
              </a:lnSpc>
              <a:spcAft>
                <a:spcPts val="400"/>
              </a:spcAft>
              <a:buFont typeface="Arial" panose="020B0604020202020204" pitchFamily="34" charset="0"/>
              <a:buChar char="•"/>
            </a:pPr>
            <a:r>
              <a:rPr lang="en-US" sz="1100" dirty="0">
                <a:solidFill>
                  <a:srgbClr val="242021"/>
                </a:solidFill>
              </a:rPr>
              <a:t>Questions</a:t>
            </a:r>
          </a:p>
          <a:p>
            <a:pPr marL="0" lvl="1" indent="-171450">
              <a:lnSpc>
                <a:spcPct val="90000"/>
              </a:lnSpc>
              <a:spcAft>
                <a:spcPts val="400"/>
              </a:spcAft>
              <a:buFont typeface="Arial" panose="020B0604020202020204" pitchFamily="34" charset="0"/>
              <a:buChar char="•"/>
            </a:pPr>
            <a:r>
              <a:rPr lang="en-US" sz="1100" dirty="0">
                <a:solidFill>
                  <a:srgbClr val="242021"/>
                </a:solidFill>
              </a:rPr>
              <a:t>Resources</a:t>
            </a:r>
          </a:p>
          <a:p>
            <a:pPr marL="0" lvl="1" indent="-171450">
              <a:lnSpc>
                <a:spcPct val="90000"/>
              </a:lnSpc>
              <a:spcAft>
                <a:spcPts val="400"/>
              </a:spcAft>
              <a:buFont typeface="Arial" panose="020B0604020202020204" pitchFamily="34" charset="0"/>
              <a:buChar char="•"/>
            </a:pPr>
            <a:r>
              <a:rPr lang="en-US" sz="1100" dirty="0">
                <a:solidFill>
                  <a:srgbClr val="242021"/>
                </a:solidFill>
              </a:rPr>
              <a:t>Contact</a:t>
            </a:r>
          </a:p>
          <a:p>
            <a:pPr marL="0" lvl="1" indent="-171450">
              <a:lnSpc>
                <a:spcPct val="90000"/>
              </a:lnSpc>
              <a:spcAft>
                <a:spcPts val="400"/>
              </a:spcAft>
              <a:buFont typeface="Arial" panose="020B0604020202020204" pitchFamily="34" charset="0"/>
              <a:buChar char="•"/>
            </a:pPr>
            <a:r>
              <a:rPr lang="en-US" sz="1100" dirty="0">
                <a:solidFill>
                  <a:srgbClr val="242021"/>
                </a:solidFill>
              </a:rPr>
              <a:t>Thank You</a:t>
            </a:r>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nSpc>
                  <a:spcPct val="90000"/>
                </a:lnSpc>
              </a:pPr>
              <a:r>
                <a:rPr lang="en-US" sz="1200" b="1" spc="40" dirty="0">
                  <a:solidFill>
                    <a:srgbClr val="242021">
                      <a:lumMod val="85000"/>
                      <a:lumOff val="15000"/>
                    </a:srgbClr>
                  </a:solidFill>
                </a:rPr>
                <a:t>Don’t delete this slide until the presentation is final.</a:t>
              </a:r>
            </a:p>
            <a:p>
              <a:pPr algn="ctr">
                <a:lnSpc>
                  <a:spcPct val="90000"/>
                </a:lnSpc>
                <a:spcBef>
                  <a:spcPts val="600"/>
                </a:spcBef>
              </a:pPr>
              <a:r>
                <a:rPr lang="en-US" sz="1500" b="1" spc="40" dirty="0">
                  <a:solidFill>
                    <a:srgbClr val="9D1C30"/>
                  </a:solidFill>
                </a:rPr>
                <a:t>Keep it in the template.</a:t>
              </a: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4202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4202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spc="40" dirty="0">
                    <a:solidFill>
                      <a:prstClr val="white"/>
                    </a:solidFill>
                    <a:latin typeface="Impact" panose="020B0806030902050204" pitchFamily="34" charset="0"/>
                  </a:rPr>
                  <a:t>DON’T</a:t>
                </a:r>
                <a:br>
                  <a:rPr lang="en-US" sz="2000" spc="40" dirty="0">
                    <a:solidFill>
                      <a:prstClr val="white"/>
                    </a:solidFill>
                    <a:latin typeface="Impact" panose="020B0806030902050204" pitchFamily="34" charset="0"/>
                  </a:rPr>
                </a:br>
                <a:r>
                  <a:rPr lang="en-US" sz="2000" spc="40" dirty="0">
                    <a:solidFill>
                      <a:prstClr val="white"/>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242021"/>
                </a:solidFill>
              </a:endParaRPr>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prstClr val="white"/>
                </a:solidFill>
              </a:endParaRPr>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a:lnSpc>
                <a:spcPct val="85000"/>
              </a:lnSpc>
            </a:pPr>
            <a:r>
              <a:rPr sz="5000"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2017 Template</a:t>
            </a:r>
          </a:p>
          <a:p>
            <a:pPr algn="ctr">
              <a:lnSpc>
                <a:spcPct val="85000"/>
              </a:lnSpc>
            </a:pPr>
            <a:r>
              <a:rPr sz="4000" b="0" spc="6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17625494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0353273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2331941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9081415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3817518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479526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2.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image" Target="../media/image1.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image" Target="../media/image2.pn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1.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1.xml"/><Relationship Id="rId7" Type="http://schemas.openxmlformats.org/officeDocument/2006/relationships/image" Target="../media/image1.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5.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image" Target="../media/image2.png"/><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image" Target="../media/image1.png"/><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image" Target="../media/image2.png"/><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image" Target="../media/image1.png"/><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image" Target="../media/image2.png"/><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image" Target="../media/image1.png"/><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dirty="0"/>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37240706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06886441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solidFill>
                  <a:srgbClr val="124D95">
                    <a:lumMod val="40000"/>
                    <a:lumOff val="60000"/>
                  </a:srgbClr>
                </a:solidFill>
              </a:rPr>
              <a:pPr/>
              <a:t>‹#›</a:t>
            </a:fld>
            <a:endParaRPr lang="en-US" dirty="0">
              <a:solidFill>
                <a:srgbClr val="124D95">
                  <a:lumMod val="40000"/>
                  <a:lumOff val="60000"/>
                </a:srgbClr>
              </a:solidFill>
            </a:endParaRPr>
          </a:p>
        </p:txBody>
      </p:sp>
    </p:spTree>
    <p:extLst>
      <p:ext uri="{BB962C8B-B14F-4D97-AF65-F5344CB8AC3E}">
        <p14:creationId xmlns:p14="http://schemas.microsoft.com/office/powerpoint/2010/main" val="395831006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21862362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189695588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solidFill>
                  <a:srgbClr val="303030">
                    <a:lumMod val="75000"/>
                    <a:lumOff val="25000"/>
                  </a:srgbClr>
                </a:solidFill>
              </a:rPr>
              <a:pPr/>
              <a:t>‹#›</a:t>
            </a:fld>
            <a:endParaRPr lang="en-US" dirty="0">
              <a:solidFill>
                <a:srgbClr val="303030">
                  <a:lumMod val="75000"/>
                  <a:lumOff val="25000"/>
                </a:srgbClr>
              </a:solidFill>
            </a:endParaRPr>
          </a:p>
        </p:txBody>
      </p:sp>
    </p:spTree>
    <p:extLst>
      <p:ext uri="{BB962C8B-B14F-4D97-AF65-F5344CB8AC3E}">
        <p14:creationId xmlns:p14="http://schemas.microsoft.com/office/powerpoint/2010/main" val="291870293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0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hyperlink" Target="mailto:AmericasPromise@dol.gov" TargetMode="External"/><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p:txBody>
          <a:bodyPr>
            <a:noAutofit/>
          </a:bodyPr>
          <a:lstStyle/>
          <a:p>
            <a:r>
              <a:rPr lang="en-US" sz="2400" b="0" cap="small" spc="40" dirty="0">
                <a:gradFill flip="none" rotWithShape="1">
                  <a:gsLst>
                    <a:gs pos="0">
                      <a:srgbClr val="004874"/>
                    </a:gs>
                    <a:gs pos="100000">
                      <a:srgbClr val="041F36"/>
                    </a:gs>
                  </a:gsLst>
                  <a:lin ang="5400000" scaled="1"/>
                  <a:tileRect/>
                </a:gradFill>
                <a:effectLst/>
                <a:latin typeface="+mn-lt"/>
              </a:rPr>
              <a:t>Let’s get to know who is on the call today. Please select the role that you play in your America’s Promise grant. </a:t>
            </a:r>
          </a:p>
        </p:txBody>
      </p:sp>
      <p:sp>
        <p:nvSpPr>
          <p:cNvPr id="34" name="Content Placeholder 33"/>
          <p:cNvSpPr>
            <a:spLocks noGrp="1"/>
          </p:cNvSpPr>
          <p:nvPr>
            <p:ph idx="1"/>
          </p:nvPr>
        </p:nvSpPr>
        <p:spPr>
          <a:xfrm>
            <a:off x="1167529" y="2530953"/>
            <a:ext cx="7364627" cy="3693690"/>
          </a:xfrm>
        </p:spPr>
        <p:txBody>
          <a:bodyPr>
            <a:normAutofit/>
          </a:bodyPr>
          <a:lstStyle/>
          <a:p>
            <a:pPr marL="0" lvl="0" indent="0" defTabSz="457200">
              <a:lnSpc>
                <a:spcPct val="100000"/>
              </a:lnSpc>
              <a:spcBef>
                <a:spcPts val="0"/>
              </a:spcBef>
              <a:spcAft>
                <a:spcPts val="600"/>
              </a:spcAft>
              <a:buClr>
                <a:srgbClr val="752832"/>
              </a:buClr>
              <a:buNone/>
            </a:pPr>
            <a:r>
              <a:rPr lang="en-US" sz="2600" dirty="0">
                <a:solidFill>
                  <a:prstClr val="black">
                    <a:lumMod val="75000"/>
                    <a:lumOff val="25000"/>
                  </a:prstClr>
                </a:solidFill>
                <a:latin typeface="Arial" panose="020B0604020202020204" pitchFamily="34" charset="0"/>
                <a:cs typeface="Arial" panose="020B0604020202020204" pitchFamily="34" charset="0"/>
              </a:rPr>
              <a:t>	     For this Grant initiative I am the:</a:t>
            </a:r>
          </a:p>
          <a:p>
            <a:pPr marL="0" lvl="0" indent="0" defTabSz="457200">
              <a:lnSpc>
                <a:spcPct val="100000"/>
              </a:lnSpc>
              <a:spcBef>
                <a:spcPts val="0"/>
              </a:spcBef>
              <a:spcAft>
                <a:spcPts val="600"/>
              </a:spcAft>
              <a:buClr>
                <a:srgbClr val="752832"/>
              </a:buClr>
              <a:buNone/>
            </a:pPr>
            <a:endParaRPr lang="en-US" sz="2600" dirty="0">
              <a:solidFill>
                <a:prstClr val="black">
                  <a:lumMod val="75000"/>
                  <a:lumOff val="25000"/>
                </a:prstClr>
              </a:solidFill>
              <a:latin typeface="Arial" panose="020B0604020202020204" pitchFamily="34" charset="0"/>
              <a:cs typeface="Arial" panose="020B0604020202020204" pitchFamily="34" charset="0"/>
            </a:endParaRP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Authorized Representative</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Program Director/Manager</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IT/Data Manager or staff</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Training Partner</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Employer Partner</a:t>
            </a:r>
          </a:p>
          <a:p>
            <a:pPr marL="742950" lvl="1" indent="-285750" defTabSz="457200">
              <a:lnSpc>
                <a:spcPct val="100000"/>
              </a:lnSpc>
              <a:spcBef>
                <a:spcPts val="0"/>
              </a:spcBef>
              <a:spcAft>
                <a:spcPts val="600"/>
              </a:spcAft>
              <a:buClr>
                <a:srgbClr val="752832"/>
              </a:buClr>
              <a:buFont typeface="Wingdings" pitchFamily="2" charset="2"/>
              <a:buChar char="q"/>
            </a:pPr>
            <a:r>
              <a:rPr lang="en-US" sz="2400" dirty="0">
                <a:solidFill>
                  <a:prstClr val="black">
                    <a:lumMod val="65000"/>
                    <a:lumOff val="35000"/>
                  </a:prstClr>
                </a:solidFill>
                <a:latin typeface="Arial" panose="020B0604020202020204" pitchFamily="34" charset="0"/>
                <a:cs typeface="Arial" panose="020B0604020202020204" pitchFamily="34" charset="0"/>
              </a:rPr>
              <a:t>  Service Provider</a:t>
            </a:r>
          </a:p>
          <a:p>
            <a:endParaRPr lang="en-US" dirty="0"/>
          </a:p>
        </p:txBody>
      </p:sp>
      <p:sp>
        <p:nvSpPr>
          <p:cNvPr id="2" name="Slide Number Placeholder 1"/>
          <p:cNvSpPr>
            <a:spLocks noGrp="1"/>
          </p:cNvSpPr>
          <p:nvPr>
            <p:ph type="sldNum" sz="quarter" idx="10"/>
          </p:nvPr>
        </p:nvSpPr>
        <p:spPr/>
        <p:txBody>
          <a:bodyPr/>
          <a:lstStyle/>
          <a:p>
            <a:fld id="{78651A17-9376-40A4-9325-34268FB0E92D}" type="slidenum">
              <a:rPr lang="en-US" smtClean="0">
                <a:solidFill>
                  <a:srgbClr val="303030">
                    <a:lumMod val="75000"/>
                    <a:lumOff val="25000"/>
                  </a:srgbClr>
                </a:solidFill>
              </a:rPr>
              <a:pPr/>
              <a:t>1</a:t>
            </a:fld>
            <a:endParaRPr lang="en-US" dirty="0">
              <a:solidFill>
                <a:srgbClr val="303030">
                  <a:lumMod val="75000"/>
                  <a:lumOff val="25000"/>
                </a:srgbClr>
              </a:solidFill>
            </a:endParaRPr>
          </a:p>
        </p:txBody>
      </p:sp>
    </p:spTree>
    <p:extLst>
      <p:ext uri="{BB962C8B-B14F-4D97-AF65-F5344CB8AC3E}">
        <p14:creationId xmlns:p14="http://schemas.microsoft.com/office/powerpoint/2010/main" val="1664564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10</a:t>
            </a:fld>
            <a:endParaRPr lang="en-US" dirty="0">
              <a:solidFill>
                <a:srgbClr val="303030">
                  <a:lumMod val="75000"/>
                  <a:lumOff val="25000"/>
                </a:srgbClr>
              </a:solidFill>
            </a:endParaRPr>
          </a:p>
        </p:txBody>
      </p:sp>
      <p:sp>
        <p:nvSpPr>
          <p:cNvPr id="4" name="TextBox 3"/>
          <p:cNvSpPr txBox="1"/>
          <p:nvPr/>
        </p:nvSpPr>
        <p:spPr>
          <a:xfrm>
            <a:off x="1164919" y="152110"/>
            <a:ext cx="7139836" cy="830997"/>
          </a:xfrm>
          <a:prstGeom prst="rect">
            <a:avLst/>
          </a:prstGeom>
          <a:noFill/>
        </p:spPr>
        <p:txBody>
          <a:bodyPr wrap="square" rtlCol="0">
            <a:spAutoFit/>
          </a:bodyPr>
          <a:lstStyle/>
          <a:p>
            <a:pPr lvl="0" algn="ctr" defTabSz="914400">
              <a:buClr>
                <a:srgbClr val="9E1C30"/>
              </a:buClr>
            </a:pPr>
            <a:r>
              <a:rPr lang="en-US" sz="2400" b="1"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a typeface="+mj-ea"/>
                <a:cs typeface="+mj-cs"/>
              </a:rPr>
              <a:t>Sustainability Planning</a:t>
            </a:r>
          </a:p>
          <a:p>
            <a:pPr lvl="0" algn="ctr" defTabSz="914400">
              <a:buClr>
                <a:srgbClr val="9E1C30"/>
              </a:buClr>
            </a:pPr>
            <a:r>
              <a:rPr lang="en-US" sz="2400" b="1" u="sng"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ea typeface="+mj-ea"/>
                <a:cs typeface="+mj-cs"/>
              </a:rPr>
              <a:t>Responses from Grantees</a:t>
            </a:r>
          </a:p>
        </p:txBody>
      </p:sp>
      <p:sp>
        <p:nvSpPr>
          <p:cNvPr id="5" name="TextBox 4"/>
          <p:cNvSpPr txBox="1"/>
          <p:nvPr/>
        </p:nvSpPr>
        <p:spPr>
          <a:xfrm>
            <a:off x="339223" y="1371727"/>
            <a:ext cx="8517697" cy="1231106"/>
          </a:xfrm>
          <a:prstGeom prst="rect">
            <a:avLst/>
          </a:prstGeom>
          <a:noFill/>
        </p:spPr>
        <p:txBody>
          <a:bodyPr wrap="square" rtlCol="0">
            <a:spAutoFit/>
          </a:bodyPr>
          <a:lstStyle/>
          <a:p>
            <a:r>
              <a:rPr lang="en-US" sz="2500" b="1" dirty="0"/>
              <a:t>What staff and/or partners are involved in your sustainability planning?</a:t>
            </a:r>
          </a:p>
          <a:p>
            <a:pPr marL="285750" indent="-285750">
              <a:buFont typeface="Arial" pitchFamily="34" charset="0"/>
              <a:buChar char="•"/>
            </a:pPr>
            <a:endParaRPr lang="en-US" sz="2400" dirty="0"/>
          </a:p>
        </p:txBody>
      </p:sp>
      <p:sp>
        <p:nvSpPr>
          <p:cNvPr id="3" name="TextBox 2"/>
          <p:cNvSpPr txBox="1"/>
          <p:nvPr/>
        </p:nvSpPr>
        <p:spPr>
          <a:xfrm>
            <a:off x="421240" y="2834199"/>
            <a:ext cx="6803847" cy="2068195"/>
          </a:xfrm>
          <a:prstGeom prst="rect">
            <a:avLst/>
          </a:prstGeom>
          <a:noFill/>
        </p:spPr>
        <p:txBody>
          <a:bodyPr wrap="square" rtlCol="0">
            <a:spAutoFit/>
          </a:bodyPr>
          <a:lstStyle/>
          <a:p>
            <a:pPr marL="285750" lvl="0" indent="-285750">
              <a:lnSpc>
                <a:spcPct val="107000"/>
              </a:lnSpc>
              <a:buFont typeface="Courier New" pitchFamily="49" charset="0"/>
              <a:buChar char="o"/>
            </a:pPr>
            <a:r>
              <a:rPr lang="en-US" sz="2400" i="1" dirty="0">
                <a:ea typeface="Calibri"/>
                <a:cs typeface="Times New Roman"/>
              </a:rPr>
              <a:t>All staff</a:t>
            </a:r>
          </a:p>
          <a:p>
            <a:pPr marL="285750" lvl="0" indent="-285750">
              <a:lnSpc>
                <a:spcPct val="107000"/>
              </a:lnSpc>
              <a:buFont typeface="Courier New" pitchFamily="49" charset="0"/>
              <a:buChar char="o"/>
            </a:pPr>
            <a:endParaRPr lang="en-US" sz="2400" i="1" dirty="0">
              <a:ea typeface="Calibri"/>
              <a:cs typeface="Times New Roman"/>
            </a:endParaRPr>
          </a:p>
          <a:p>
            <a:pPr marL="285750" lvl="0" indent="-285750">
              <a:lnSpc>
                <a:spcPct val="107000"/>
              </a:lnSpc>
              <a:buFont typeface="Courier New" pitchFamily="49" charset="0"/>
              <a:buChar char="o"/>
            </a:pPr>
            <a:r>
              <a:rPr lang="en-US" sz="2400" i="1" dirty="0">
                <a:ea typeface="Calibri"/>
                <a:cs typeface="Times New Roman"/>
              </a:rPr>
              <a:t>Economic Development Boards</a:t>
            </a:r>
          </a:p>
          <a:p>
            <a:pPr marL="285750" lvl="0" indent="-285750">
              <a:lnSpc>
                <a:spcPct val="107000"/>
              </a:lnSpc>
              <a:buFont typeface="Courier New" pitchFamily="49" charset="0"/>
              <a:buChar char="o"/>
            </a:pPr>
            <a:endParaRPr lang="en-US" sz="2400" i="1" dirty="0">
              <a:ea typeface="Calibri"/>
              <a:cs typeface="Times New Roman"/>
            </a:endParaRPr>
          </a:p>
          <a:p>
            <a:pPr marL="285750" lvl="0" indent="-285750">
              <a:lnSpc>
                <a:spcPct val="107000"/>
              </a:lnSpc>
              <a:buFont typeface="Courier New" pitchFamily="49" charset="0"/>
              <a:buChar char="o"/>
            </a:pPr>
            <a:r>
              <a:rPr lang="en-US" sz="2400" i="1" dirty="0">
                <a:ea typeface="Calibri"/>
                <a:cs typeface="Times New Roman"/>
              </a:rPr>
              <a:t>Workforce Development Boards</a:t>
            </a:r>
          </a:p>
        </p:txBody>
      </p:sp>
    </p:spTree>
    <p:extLst>
      <p:ext uri="{BB962C8B-B14F-4D97-AF65-F5344CB8AC3E}">
        <p14:creationId xmlns:p14="http://schemas.microsoft.com/office/powerpoint/2010/main" val="52419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11</a:t>
            </a:fld>
            <a:endParaRPr lang="en-US" dirty="0">
              <a:solidFill>
                <a:srgbClr val="303030">
                  <a:lumMod val="75000"/>
                  <a:lumOff val="25000"/>
                </a:srgbClr>
              </a:solidFill>
            </a:endParaRPr>
          </a:p>
        </p:txBody>
      </p:sp>
      <p:sp>
        <p:nvSpPr>
          <p:cNvPr id="4" name="TextBox 3"/>
          <p:cNvSpPr txBox="1"/>
          <p:nvPr/>
        </p:nvSpPr>
        <p:spPr>
          <a:xfrm>
            <a:off x="1164919" y="152110"/>
            <a:ext cx="7139836" cy="830997"/>
          </a:xfrm>
          <a:prstGeom prst="rect">
            <a:avLst/>
          </a:prstGeom>
          <a:noFill/>
        </p:spPr>
        <p:txBody>
          <a:bodyPr wrap="square" rtlCol="0">
            <a:spAutoFit/>
          </a:bodyPr>
          <a:lstStyle/>
          <a:p>
            <a:pPr algn="ctr" defTabSz="914400">
              <a:buClr>
                <a:srgbClr val="9E1C30"/>
              </a:buClr>
            </a:pPr>
            <a:r>
              <a:rPr lang="en-US" sz="2400" b="1"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Sustainability Planning</a:t>
            </a:r>
          </a:p>
          <a:p>
            <a:pPr algn="ctr" defTabSz="914400">
              <a:buClr>
                <a:srgbClr val="9E1C30"/>
              </a:buClr>
            </a:pPr>
            <a:r>
              <a:rPr lang="en-US" sz="2400" b="1" u="sng"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Responses from Grantees</a:t>
            </a:r>
          </a:p>
        </p:txBody>
      </p:sp>
      <p:sp>
        <p:nvSpPr>
          <p:cNvPr id="5" name="TextBox 4"/>
          <p:cNvSpPr txBox="1"/>
          <p:nvPr/>
        </p:nvSpPr>
        <p:spPr>
          <a:xfrm>
            <a:off x="325676" y="983107"/>
            <a:ext cx="8517697" cy="1569660"/>
          </a:xfrm>
          <a:prstGeom prst="rect">
            <a:avLst/>
          </a:prstGeom>
          <a:noFill/>
        </p:spPr>
        <p:txBody>
          <a:bodyPr wrap="square" rtlCol="0">
            <a:spAutoFit/>
          </a:bodyPr>
          <a:lstStyle/>
          <a:p>
            <a:pPr marL="285750" indent="-285750">
              <a:buFont typeface="Arial" pitchFamily="34" charset="0"/>
              <a:buChar char="•"/>
            </a:pPr>
            <a:endParaRPr lang="en-US" sz="2400" dirty="0">
              <a:solidFill>
                <a:srgbClr val="242021"/>
              </a:solidFill>
            </a:endParaRPr>
          </a:p>
          <a:p>
            <a:r>
              <a:rPr lang="en-US" sz="2400" b="1" dirty="0">
                <a:solidFill>
                  <a:srgbClr val="242021"/>
                </a:solidFill>
              </a:rPr>
              <a:t>How will you use the performance data to identify program components that will lead to future expansion or that need improvement?</a:t>
            </a:r>
          </a:p>
        </p:txBody>
      </p:sp>
      <p:sp>
        <p:nvSpPr>
          <p:cNvPr id="6" name="TextBox 5"/>
          <p:cNvSpPr txBox="1"/>
          <p:nvPr/>
        </p:nvSpPr>
        <p:spPr>
          <a:xfrm>
            <a:off x="325677" y="2985795"/>
            <a:ext cx="8370454" cy="3231654"/>
          </a:xfrm>
          <a:prstGeom prst="rect">
            <a:avLst/>
          </a:prstGeom>
          <a:noFill/>
        </p:spPr>
        <p:txBody>
          <a:bodyPr wrap="square" rtlCol="0">
            <a:spAutoFit/>
          </a:bodyPr>
          <a:lstStyle/>
          <a:p>
            <a:pPr marL="342900" lvl="0" indent="-342900">
              <a:buFont typeface="Courier New" pitchFamily="49" charset="0"/>
              <a:buChar char="o"/>
              <a:defRPr/>
            </a:pPr>
            <a:r>
              <a:rPr lang="en-US" sz="2400" i="1" dirty="0"/>
              <a:t>We will use them to show our College, our Workforce Board and our employers the value of the work funded through this grant.  </a:t>
            </a:r>
          </a:p>
          <a:p>
            <a:pPr marL="342900" lvl="0" indent="-342900">
              <a:buFont typeface="Courier New" pitchFamily="49" charset="0"/>
              <a:buChar char="o"/>
              <a:defRPr/>
            </a:pPr>
            <a:endParaRPr lang="en-US" sz="2400" i="1" dirty="0"/>
          </a:p>
          <a:p>
            <a:pPr marL="342900" lvl="0" indent="-342900">
              <a:buFont typeface="Courier New" pitchFamily="49" charset="0"/>
              <a:buChar char="o"/>
              <a:defRPr/>
            </a:pPr>
            <a:r>
              <a:rPr lang="en-US" sz="2400" i="1" dirty="0"/>
              <a:t>To inform the supply and demand for each job role.</a:t>
            </a:r>
          </a:p>
          <a:p>
            <a:pPr marL="342900" lvl="0" indent="-342900">
              <a:buFont typeface="Courier New" pitchFamily="49" charset="0"/>
              <a:buChar char="o"/>
              <a:defRPr/>
            </a:pPr>
            <a:endParaRPr lang="en-US" sz="2400" i="1" dirty="0"/>
          </a:p>
          <a:p>
            <a:pPr marL="342900" lvl="0" indent="-342900">
              <a:buFont typeface="Courier New" pitchFamily="49" charset="0"/>
              <a:buChar char="o"/>
              <a:defRPr/>
            </a:pPr>
            <a:r>
              <a:rPr lang="en-US" sz="2400" i="1" dirty="0"/>
              <a:t>We will identify areas to focus time and resources.</a:t>
            </a:r>
          </a:p>
          <a:p>
            <a:pPr lvl="0">
              <a:defRPr/>
            </a:pPr>
            <a:endParaRPr lang="en-US" sz="3600" dirty="0">
              <a:solidFill>
                <a:srgbClr val="242021"/>
              </a:solidFill>
            </a:endParaRPr>
          </a:p>
        </p:txBody>
      </p:sp>
    </p:spTree>
    <p:extLst>
      <p:ext uri="{BB962C8B-B14F-4D97-AF65-F5344CB8AC3E}">
        <p14:creationId xmlns:p14="http://schemas.microsoft.com/office/powerpoint/2010/main" val="1327678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1B0417-42DA-458C-92E4-46269A8A5A8D}"/>
              </a:ext>
            </a:extLst>
          </p:cNvPr>
          <p:cNvSpPr>
            <a:spLocks noGrp="1"/>
          </p:cNvSpPr>
          <p:nvPr>
            <p:ph type="title"/>
          </p:nvPr>
        </p:nvSpPr>
        <p:spPr>
          <a:xfrm>
            <a:off x="1787234" y="571073"/>
            <a:ext cx="6982116" cy="1445601"/>
          </a:xfrm>
        </p:spPr>
        <p:txBody>
          <a:bodyPr>
            <a:normAutofit fontScale="90000"/>
          </a:bodyPr>
          <a:lstStyle/>
          <a:p>
            <a:r>
              <a:rPr lang="en-US" sz="2900" dirty="0"/>
              <a:t>What areas of building a sustainability plan have you/your team completed? </a:t>
            </a:r>
            <a:r>
              <a:rPr lang="en-US" sz="2900" dirty="0">
                <a:solidFill>
                  <a:srgbClr val="FF0000"/>
                </a:solidFill>
              </a:rPr>
              <a:t>Choose all that apply</a:t>
            </a:r>
            <a:br>
              <a:rPr lang="en-US" sz="3600" dirty="0"/>
            </a:br>
            <a:endParaRPr lang="en-US" dirty="0"/>
          </a:p>
        </p:txBody>
      </p:sp>
      <p:sp>
        <p:nvSpPr>
          <p:cNvPr id="6" name="Content Placeholder 2"/>
          <p:cNvSpPr>
            <a:spLocks noGrp="1"/>
          </p:cNvSpPr>
          <p:nvPr>
            <p:ph idx="1"/>
          </p:nvPr>
        </p:nvSpPr>
        <p:spPr>
          <a:xfrm>
            <a:off x="1127004" y="2413594"/>
            <a:ext cx="7364627" cy="3996773"/>
          </a:xfrm>
        </p:spPr>
        <p:txBody>
          <a:bodyPr>
            <a:normAutofit/>
          </a:bodyPr>
          <a:lstStyle/>
          <a:p>
            <a:pPr>
              <a:buFont typeface="Wingdings" pitchFamily="2" charset="2"/>
              <a:buChar char="q"/>
            </a:pPr>
            <a:r>
              <a:rPr lang="en-US" dirty="0"/>
              <a:t>Documenting sustainable successes</a:t>
            </a:r>
          </a:p>
          <a:p>
            <a:pPr>
              <a:buFont typeface="Wingdings" pitchFamily="2" charset="2"/>
              <a:buChar char="q"/>
            </a:pPr>
            <a:r>
              <a:rPr lang="en-US" dirty="0"/>
              <a:t>Assessing what to sustain from our America’s Promise Grants</a:t>
            </a:r>
          </a:p>
          <a:p>
            <a:pPr>
              <a:buFont typeface="Wingdings" pitchFamily="2" charset="2"/>
              <a:buChar char="q"/>
            </a:pPr>
            <a:r>
              <a:rPr lang="en-US" dirty="0"/>
              <a:t>Identifying what resources are needed to sustain our project</a:t>
            </a:r>
          </a:p>
          <a:p>
            <a:pPr>
              <a:buFont typeface="Wingdings" pitchFamily="2" charset="2"/>
              <a:buChar char="q"/>
            </a:pPr>
            <a:r>
              <a:rPr lang="en-US" dirty="0"/>
              <a:t>Identifying key partners who will help achieve our project’s vision</a:t>
            </a:r>
          </a:p>
          <a:p>
            <a:pPr>
              <a:buFont typeface="Wingdings" pitchFamily="2" charset="2"/>
              <a:buChar char="q"/>
            </a:pPr>
            <a:r>
              <a:rPr lang="en-US" dirty="0"/>
              <a:t>Identifying potential funding sources for sustaining our project</a:t>
            </a:r>
          </a:p>
          <a:p>
            <a:pPr>
              <a:buFont typeface="Arial" pitchFamily="34" charset="0"/>
              <a:buChar char="•"/>
            </a:pPr>
            <a:endParaRPr lang="en-US" sz="2400" dirty="0"/>
          </a:p>
        </p:txBody>
      </p:sp>
      <p:sp>
        <p:nvSpPr>
          <p:cNvPr id="2" name="Slide Number Placeholder 1"/>
          <p:cNvSpPr>
            <a:spLocks noGrp="1"/>
          </p:cNvSpPr>
          <p:nvPr>
            <p:ph type="sldNum" sz="quarter" idx="10"/>
          </p:nvPr>
        </p:nvSpPr>
        <p:spPr/>
        <p:txBody>
          <a:bodyPr/>
          <a:lstStyle/>
          <a:p>
            <a:fld id="{78651A17-9376-40A4-9325-34268FB0E92D}" type="slidenum">
              <a:rPr lang="en-US" smtClean="0"/>
              <a:pPr/>
              <a:t>12</a:t>
            </a:fld>
            <a:endParaRPr lang="en-US" dirty="0"/>
          </a:p>
        </p:txBody>
      </p:sp>
    </p:spTree>
    <p:extLst>
      <p:ext uri="{BB962C8B-B14F-4D97-AF65-F5344CB8AC3E}">
        <p14:creationId xmlns:p14="http://schemas.microsoft.com/office/powerpoint/2010/main" val="17826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13</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anose="05000000000000000000" pitchFamily="2" charset="2"/>
              <a:buNone/>
            </a:pPr>
            <a:r>
              <a:rPr lang="en-US" sz="2800" dirty="0">
                <a:solidFill>
                  <a:sysClr val="window" lastClr="FFFFFF"/>
                </a:solidFill>
              </a:rPr>
              <a:t>Program Assessment</a:t>
            </a:r>
          </a:p>
        </p:txBody>
      </p:sp>
      <p:sp>
        <p:nvSpPr>
          <p:cNvPr id="10" name="Title 1"/>
          <p:cNvSpPr>
            <a:spLocks noGrp="1"/>
          </p:cNvSpPr>
          <p:nvPr>
            <p:ph type="title"/>
          </p:nvPr>
        </p:nvSpPr>
        <p:spPr>
          <a:xfrm>
            <a:off x="666750" y="354013"/>
            <a:ext cx="6908800" cy="774700"/>
          </a:xfrm>
        </p:spPr>
        <p:txBody>
          <a:bodyPr>
            <a:normAutofit/>
          </a:bodyPr>
          <a:lstStyle/>
          <a:p>
            <a:r>
              <a:rPr lang="en-US" sz="3600" b="1" dirty="0"/>
              <a:t>Sustainability Strategy #1</a:t>
            </a:r>
            <a:endParaRPr lang="en-US" sz="3600" dirty="0"/>
          </a:p>
        </p:txBody>
      </p:sp>
      <p:sp>
        <p:nvSpPr>
          <p:cNvPr id="11" name="TextBox 10"/>
          <p:cNvSpPr txBox="1"/>
          <p:nvPr/>
        </p:nvSpPr>
        <p:spPr>
          <a:xfrm>
            <a:off x="676275" y="2495550"/>
            <a:ext cx="7791450" cy="2805896"/>
          </a:xfrm>
          <a:prstGeom prst="rect">
            <a:avLst/>
          </a:prstGeom>
          <a:noFill/>
        </p:spPr>
        <p:txBody>
          <a:bodyPr wrap="square" rtlCol="0">
            <a:spAutoFit/>
          </a:bodyPr>
          <a:lstStyle/>
          <a:p>
            <a:pPr marL="114300" marR="114300">
              <a:lnSpc>
                <a:spcPct val="120000"/>
              </a:lnSpc>
              <a:spcBef>
                <a:spcPts val="600"/>
              </a:spcBef>
              <a:spcAft>
                <a:spcPts val="1000"/>
              </a:spcAft>
            </a:pPr>
            <a:r>
              <a:rPr lang="en-US" sz="2400" dirty="0">
                <a:ea typeface="Calibri"/>
              </a:rPr>
              <a:t>Begin by identifying the various activities that you have undertaken as a result of this grant and assess which ones have yielded or are yielding successful outcomes. Focus on activities that have the greatest impact or are producing desired outcomes.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2855955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pPr/>
              <a:t>14</a:t>
            </a:fld>
            <a:endParaRPr lang="en-US" dirty="0"/>
          </a:p>
        </p:txBody>
      </p:sp>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4933" y="1695057"/>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37408" y="1656957"/>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52425" y="2799186"/>
            <a:ext cx="3771900" cy="3855414"/>
          </a:xfrm>
          <a:prstGeom prst="rect">
            <a:avLst/>
          </a:prstGeom>
          <a:noFill/>
        </p:spPr>
        <p:txBody>
          <a:bodyPr wrap="square" rtlCol="0">
            <a:spAutoFit/>
          </a:bodyPr>
          <a:lstStyle/>
          <a:p>
            <a:pPr marL="342900" indent="-342900">
              <a:lnSpc>
                <a:spcPct val="115000"/>
              </a:lnSpc>
              <a:buFont typeface="Symbol"/>
              <a:buChar char=""/>
            </a:pPr>
            <a:r>
              <a:rPr lang="en-US" sz="2200" dirty="0"/>
              <a:t>Review project outcomes to determine what aspects of the program were successful and should be sustained. (How do your performance outcomes play into your determination?)</a:t>
            </a:r>
          </a:p>
          <a:p>
            <a:pPr marL="342900" marR="0" lvl="0" indent="-342900" algn="just">
              <a:lnSpc>
                <a:spcPct val="115000"/>
              </a:lnSpc>
              <a:spcBef>
                <a:spcPts val="0"/>
              </a:spcBef>
              <a:spcAft>
                <a:spcPts val="0"/>
              </a:spcAft>
              <a:buFont typeface="Symbol"/>
              <a:buChar char=""/>
            </a:pPr>
            <a:endParaRPr lang="en-US" sz="1600" dirty="0">
              <a:effectLst/>
              <a:ea typeface="Calibri"/>
              <a:cs typeface="Times New Roman"/>
            </a:endParaRPr>
          </a:p>
        </p:txBody>
      </p:sp>
      <p:sp>
        <p:nvSpPr>
          <p:cNvPr id="13" name="TextBox 12"/>
          <p:cNvSpPr txBox="1"/>
          <p:nvPr/>
        </p:nvSpPr>
        <p:spPr>
          <a:xfrm>
            <a:off x="4676771" y="2799185"/>
            <a:ext cx="3895725" cy="3173882"/>
          </a:xfrm>
          <a:prstGeom prst="rect">
            <a:avLst/>
          </a:prstGeom>
          <a:noFill/>
        </p:spPr>
        <p:txBody>
          <a:bodyPr wrap="square" rtlCol="0">
            <a:spAutoFit/>
          </a:bodyPr>
          <a:lstStyle/>
          <a:p>
            <a:pPr marL="342900" indent="-342900">
              <a:lnSpc>
                <a:spcPct val="115000"/>
              </a:lnSpc>
              <a:buFont typeface="Symbol"/>
              <a:buChar char=""/>
            </a:pPr>
            <a:r>
              <a:rPr lang="en-US" sz="2200" dirty="0"/>
              <a:t>Make a list of promising practices that have been successful in your America’s Promise grant, especially new practices or protocols that were implemented because of the grant funding. </a:t>
            </a:r>
            <a:endParaRPr lang="en-US" sz="2200" dirty="0">
              <a:effectLst/>
              <a:latin typeface="+mj-lt"/>
              <a:ea typeface="Calibri"/>
              <a:cs typeface="Times New Roman"/>
            </a:endParaRPr>
          </a:p>
        </p:txBody>
      </p:sp>
      <p:sp>
        <p:nvSpPr>
          <p:cNvPr id="9" name="Text Placeholder 5"/>
          <p:cNvSpPr txBox="1">
            <a:spLocks/>
          </p:cNvSpPr>
          <p:nvPr/>
        </p:nvSpPr>
        <p:spPr>
          <a:xfrm>
            <a:off x="590550" y="314328"/>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600"/>
              </a:spcAft>
              <a:buClr>
                <a:srgbClr val="752832"/>
              </a:buClr>
              <a:buSzTx/>
              <a:buFont typeface="Wingdings" panose="05000000000000000000" pitchFamily="2" charset="2"/>
              <a:buNone/>
              <a:tabLst/>
              <a:defRPr/>
            </a:pPr>
            <a:r>
              <a:rPr kumimoji="0" lang="en-US" sz="28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Program Evaluation Strategies</a:t>
            </a:r>
          </a:p>
        </p:txBody>
      </p:sp>
    </p:spTree>
    <p:extLst>
      <p:ext uri="{BB962C8B-B14F-4D97-AF65-F5344CB8AC3E}">
        <p14:creationId xmlns:p14="http://schemas.microsoft.com/office/powerpoint/2010/main" val="61987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15</a:t>
            </a:fld>
            <a:endParaRPr lang="en-US" dirty="0">
              <a:solidFill>
                <a:srgbClr val="303030">
                  <a:lumMod val="75000"/>
                  <a:lumOff val="25000"/>
                </a:srgbClr>
              </a:solidFill>
            </a:endParaRPr>
          </a:p>
        </p:txBody>
      </p:sp>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4933" y="1695057"/>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37408" y="1656957"/>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6725" y="2989532"/>
            <a:ext cx="3771900" cy="2640723"/>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sz="2400" dirty="0"/>
              <a:t>Review labor market statistics to determine if any elements of the project need to be modified to meet current industry needs</a:t>
            </a:r>
            <a:r>
              <a:rPr lang="en-US" dirty="0">
                <a:latin typeface="Arial" panose="020B0604020202020204" pitchFamily="34" charset="0"/>
                <a:ea typeface="Calibri"/>
                <a:cs typeface="Arial" panose="020B0604020202020204" pitchFamily="34" charset="0"/>
              </a:rPr>
              <a:t>.</a:t>
            </a:r>
            <a:endParaRPr lang="en-US" sz="1600" dirty="0">
              <a:effectLst/>
              <a:latin typeface="Arial" panose="020B0604020202020204" pitchFamily="34" charset="0"/>
              <a:ea typeface="Calibri"/>
              <a:cs typeface="Arial" panose="020B0604020202020204" pitchFamily="34" charset="0"/>
            </a:endParaRPr>
          </a:p>
        </p:txBody>
      </p:sp>
      <p:sp>
        <p:nvSpPr>
          <p:cNvPr id="10" name="TextBox 9"/>
          <p:cNvSpPr txBox="1"/>
          <p:nvPr/>
        </p:nvSpPr>
        <p:spPr>
          <a:xfrm>
            <a:off x="4781548" y="3003900"/>
            <a:ext cx="3895725" cy="2499146"/>
          </a:xfrm>
          <a:prstGeom prst="rect">
            <a:avLst/>
          </a:prstGeom>
          <a:noFill/>
        </p:spPr>
        <p:txBody>
          <a:bodyPr wrap="square" rtlCol="0">
            <a:spAutoFit/>
          </a:bodyPr>
          <a:lstStyle/>
          <a:p>
            <a:pPr marL="342900" indent="-342900">
              <a:lnSpc>
                <a:spcPct val="115000"/>
              </a:lnSpc>
              <a:buFont typeface="Symbol"/>
              <a:buChar char=""/>
            </a:pPr>
            <a:r>
              <a:rPr lang="en-US" sz="2400" dirty="0"/>
              <a:t>Determine if program goals need to be updated to reach your vision for sustaining the program</a:t>
            </a:r>
            <a:r>
              <a:rPr lang="en-US" dirty="0"/>
              <a:t>.</a:t>
            </a:r>
          </a:p>
          <a:p>
            <a:pPr marL="342900" marR="0" lvl="0" indent="-342900">
              <a:lnSpc>
                <a:spcPct val="115000"/>
              </a:lnSpc>
              <a:spcBef>
                <a:spcPts val="0"/>
              </a:spcBef>
              <a:spcAft>
                <a:spcPts val="0"/>
              </a:spcAft>
              <a:buFont typeface="Symbol"/>
              <a:buChar char=""/>
            </a:pPr>
            <a:endParaRPr lang="en-US" sz="1600" dirty="0">
              <a:latin typeface="Arial" panose="020B0604020202020204" pitchFamily="34" charset="0"/>
              <a:ea typeface="Calibri"/>
              <a:cs typeface="Arial" panose="020B0604020202020204" pitchFamily="34" charset="0"/>
            </a:endParaRPr>
          </a:p>
        </p:txBody>
      </p:sp>
      <p:sp>
        <p:nvSpPr>
          <p:cNvPr id="12" name="Text Placeholder 5"/>
          <p:cNvSpPr txBox="1">
            <a:spLocks/>
          </p:cNvSpPr>
          <p:nvPr/>
        </p:nvSpPr>
        <p:spPr>
          <a:xfrm>
            <a:off x="590550" y="460380"/>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600"/>
              </a:spcAft>
              <a:buClr>
                <a:srgbClr val="752832"/>
              </a:buClr>
              <a:buSzTx/>
              <a:buFont typeface="Wingdings" panose="05000000000000000000" pitchFamily="2" charset="2"/>
              <a:buNone/>
              <a:tabLst/>
              <a:defRPr/>
            </a:pPr>
            <a:r>
              <a:rPr kumimoji="0" lang="en-US" sz="2800" b="0" i="0" u="none" strike="noStrike" kern="1200" cap="none" spc="0" normalizeH="0" baseline="0" noProof="0" dirty="0">
                <a:ln>
                  <a:noFill/>
                </a:ln>
                <a:solidFill>
                  <a:sysClr val="window" lastClr="FFFFFF"/>
                </a:solidFill>
                <a:effectLst/>
                <a:uLnTx/>
                <a:uFillTx/>
                <a:latin typeface="Arial" panose="020B0604020202020204" pitchFamily="34" charset="0"/>
                <a:ea typeface="+mn-ea"/>
                <a:cs typeface="Arial" panose="020B0604020202020204" pitchFamily="34" charset="0"/>
              </a:rPr>
              <a:t>Program Evaluation Strategies</a:t>
            </a:r>
          </a:p>
        </p:txBody>
      </p:sp>
    </p:spTree>
    <p:extLst>
      <p:ext uri="{BB962C8B-B14F-4D97-AF65-F5344CB8AC3E}">
        <p14:creationId xmlns:p14="http://schemas.microsoft.com/office/powerpoint/2010/main" val="3754493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 Assessment Worksheet Example:</a:t>
            </a:r>
          </a:p>
        </p:txBody>
      </p:sp>
      <p:sp>
        <p:nvSpPr>
          <p:cNvPr id="2" name="Slide Number Placeholder 1"/>
          <p:cNvSpPr>
            <a:spLocks noGrp="1"/>
          </p:cNvSpPr>
          <p:nvPr>
            <p:ph type="sldNum" sz="quarter" idx="10"/>
          </p:nvPr>
        </p:nvSpPr>
        <p:spPr/>
        <p:txBody>
          <a:bodyPr/>
          <a:lstStyle/>
          <a:p>
            <a:fld id="{706D636C-90A3-4979-BA37-BAB384B22101}" type="slidenum">
              <a:rPr lang="en-US" smtClean="0"/>
              <a:pPr/>
              <a:t>16</a:t>
            </a:fld>
            <a:endParaRPr lang="en-US" dirty="0"/>
          </a:p>
        </p:txBody>
      </p:sp>
      <p:pic>
        <p:nvPicPr>
          <p:cNvPr id="3" name="Picture 2"/>
          <p:cNvPicPr>
            <a:picLocks noChangeAspect="1"/>
          </p:cNvPicPr>
          <p:nvPr/>
        </p:nvPicPr>
        <p:blipFill rotWithShape="1">
          <a:blip r:embed="rId2"/>
          <a:srcRect t="9251" r="965"/>
          <a:stretch/>
        </p:blipFill>
        <p:spPr>
          <a:xfrm>
            <a:off x="169117" y="1511453"/>
            <a:ext cx="8333615" cy="3701815"/>
          </a:xfrm>
          <a:prstGeom prst="rect">
            <a:avLst/>
          </a:prstGeom>
        </p:spPr>
      </p:pic>
    </p:spTree>
    <p:extLst>
      <p:ext uri="{BB962C8B-B14F-4D97-AF65-F5344CB8AC3E}">
        <p14:creationId xmlns:p14="http://schemas.microsoft.com/office/powerpoint/2010/main" val="2255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17</a:t>
            </a:fld>
            <a:endParaRPr lang="en-US" dirty="0">
              <a:solidFill>
                <a:srgbClr val="303030">
                  <a:lumMod val="75000"/>
                  <a:lumOff val="25000"/>
                </a:srgbClr>
              </a:solidFill>
            </a:endParaRPr>
          </a:p>
        </p:txBody>
      </p:sp>
      <p:sp>
        <p:nvSpPr>
          <p:cNvPr id="3" name="TextBox 2"/>
          <p:cNvSpPr txBox="1"/>
          <p:nvPr/>
        </p:nvSpPr>
        <p:spPr>
          <a:xfrm>
            <a:off x="1295400" y="1371600"/>
            <a:ext cx="5486400" cy="3416320"/>
          </a:xfrm>
          <a:prstGeom prst="rect">
            <a:avLst/>
          </a:prstGeom>
          <a:noFill/>
        </p:spPr>
        <p:txBody>
          <a:bodyPr wrap="square" rtlCol="0">
            <a:spAutoFit/>
          </a:bodyPr>
          <a:lstStyle/>
          <a:p>
            <a:pPr defTabSz="914400"/>
            <a:r>
              <a:rPr lang="en-US" sz="3600" b="1" dirty="0">
                <a:solidFill>
                  <a:srgbClr val="242021"/>
                </a:solidFill>
              </a:rPr>
              <a:t>Grand Rapids Community College</a:t>
            </a:r>
          </a:p>
          <a:p>
            <a:pPr defTabSz="914400"/>
            <a:endParaRPr lang="en-US" sz="3600" b="1" dirty="0">
              <a:solidFill>
                <a:srgbClr val="242021"/>
              </a:solidFill>
            </a:endParaRPr>
          </a:p>
          <a:p>
            <a:pPr defTabSz="914400"/>
            <a:endParaRPr lang="en-US" sz="3600" b="1" dirty="0">
              <a:solidFill>
                <a:srgbClr val="242021"/>
              </a:solidFill>
            </a:endParaRPr>
          </a:p>
          <a:p>
            <a:pPr defTabSz="914400"/>
            <a:endParaRPr lang="en-US" sz="2400" b="1" dirty="0">
              <a:solidFill>
                <a:srgbClr val="242021"/>
              </a:solidFill>
            </a:endParaRPr>
          </a:p>
          <a:p>
            <a:pPr defTabSz="914400"/>
            <a:r>
              <a:rPr lang="en-US" sz="2400" b="1" dirty="0">
                <a:solidFill>
                  <a:srgbClr val="242021"/>
                </a:solidFill>
              </a:rPr>
              <a:t>Julie Parks, </a:t>
            </a:r>
            <a:r>
              <a:rPr lang="en-US" sz="2400" dirty="0">
                <a:solidFill>
                  <a:srgbClr val="242021"/>
                </a:solidFill>
              </a:rPr>
              <a:t>Executive Director, Workforce Training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2590800"/>
            <a:ext cx="1371600" cy="57803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3168832"/>
            <a:ext cx="1828800" cy="1828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366" y="432761"/>
            <a:ext cx="7402095" cy="658478"/>
          </a:xfrm>
          <a:prstGeom prst="rect">
            <a:avLst/>
          </a:prstGeom>
        </p:spPr>
      </p:pic>
    </p:spTree>
    <p:extLst>
      <p:ext uri="{BB962C8B-B14F-4D97-AF65-F5344CB8AC3E}">
        <p14:creationId xmlns:p14="http://schemas.microsoft.com/office/powerpoint/2010/main" val="408862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18</a:t>
            </a:fld>
            <a:endParaRPr lang="en-US" dirty="0">
              <a:solidFill>
                <a:srgbClr val="303030">
                  <a:lumMod val="75000"/>
                  <a:lumOff val="25000"/>
                </a:srgbClr>
              </a:solidFill>
            </a:endParaRPr>
          </a:p>
        </p:txBody>
      </p:sp>
      <p:sp>
        <p:nvSpPr>
          <p:cNvPr id="4" name="TextBox 3"/>
          <p:cNvSpPr txBox="1"/>
          <p:nvPr/>
        </p:nvSpPr>
        <p:spPr>
          <a:xfrm>
            <a:off x="117954" y="1674312"/>
            <a:ext cx="8614477" cy="2908489"/>
          </a:xfrm>
          <a:prstGeom prst="rect">
            <a:avLst/>
          </a:prstGeom>
          <a:noFill/>
        </p:spPr>
        <p:txBody>
          <a:bodyPr wrap="square" rtlCol="0">
            <a:spAutoFit/>
          </a:bodyPr>
          <a:lstStyle/>
          <a:p>
            <a:pPr marL="463550" lvl="1" indent="-238125" defTabSz="914400">
              <a:spcAft>
                <a:spcPts val="600"/>
              </a:spcAft>
              <a:buFont typeface="Arial" pitchFamily="34" charset="0"/>
              <a:buChar char="•"/>
            </a:pPr>
            <a:r>
              <a:rPr lang="en-US" sz="2100" dirty="0">
                <a:solidFill>
                  <a:srgbClr val="242021"/>
                </a:solidFill>
              </a:rPr>
              <a:t>We are looking at our </a:t>
            </a:r>
            <a:r>
              <a:rPr lang="en-US" sz="2100" b="1" dirty="0">
                <a:solidFill>
                  <a:srgbClr val="242021"/>
                </a:solidFill>
              </a:rPr>
              <a:t>participants</a:t>
            </a:r>
            <a:r>
              <a:rPr lang="en-US" sz="2100" dirty="0">
                <a:solidFill>
                  <a:srgbClr val="242021"/>
                </a:solidFill>
              </a:rPr>
              <a:t> to see who has been the most successful as it relates to completion, placement and wages.</a:t>
            </a:r>
          </a:p>
          <a:p>
            <a:pPr marL="463550" lvl="1" indent="-238125" defTabSz="914400">
              <a:spcAft>
                <a:spcPts val="600"/>
              </a:spcAft>
              <a:buFont typeface="Arial" pitchFamily="34" charset="0"/>
              <a:buChar char="•"/>
            </a:pPr>
            <a:r>
              <a:rPr lang="en-US" sz="2100" dirty="0">
                <a:solidFill>
                  <a:srgbClr val="242021"/>
                </a:solidFill>
              </a:rPr>
              <a:t>We are focusing on the areas of the program  that has attracted  </a:t>
            </a:r>
            <a:r>
              <a:rPr lang="en-US" sz="2100" b="1" dirty="0">
                <a:solidFill>
                  <a:srgbClr val="242021"/>
                </a:solidFill>
              </a:rPr>
              <a:t>employers</a:t>
            </a:r>
            <a:r>
              <a:rPr lang="en-US" sz="2100" dirty="0">
                <a:solidFill>
                  <a:srgbClr val="242021"/>
                </a:solidFill>
              </a:rPr>
              <a:t> to participate </a:t>
            </a:r>
          </a:p>
          <a:p>
            <a:pPr marL="463550" lvl="1" indent="-238125" defTabSz="914400">
              <a:spcAft>
                <a:spcPts val="600"/>
              </a:spcAft>
              <a:buFont typeface="Arial" pitchFamily="34" charset="0"/>
              <a:buChar char="•"/>
            </a:pPr>
            <a:r>
              <a:rPr lang="en-US" sz="2100" dirty="0">
                <a:solidFill>
                  <a:srgbClr val="242021"/>
                </a:solidFill>
              </a:rPr>
              <a:t>We are assessing the </a:t>
            </a:r>
            <a:r>
              <a:rPr lang="en-US" sz="2100" b="1" dirty="0">
                <a:solidFill>
                  <a:srgbClr val="242021"/>
                </a:solidFill>
              </a:rPr>
              <a:t>curriculum</a:t>
            </a:r>
            <a:r>
              <a:rPr lang="en-US" sz="2100" dirty="0">
                <a:solidFill>
                  <a:srgbClr val="242021"/>
                </a:solidFill>
              </a:rPr>
              <a:t> and </a:t>
            </a:r>
            <a:r>
              <a:rPr lang="en-US" sz="2100" b="1" dirty="0">
                <a:solidFill>
                  <a:srgbClr val="242021"/>
                </a:solidFill>
              </a:rPr>
              <a:t>training</a:t>
            </a:r>
            <a:r>
              <a:rPr lang="en-US" sz="2100" dirty="0">
                <a:solidFill>
                  <a:srgbClr val="242021"/>
                </a:solidFill>
              </a:rPr>
              <a:t> and looking at participant completion and retention rates</a:t>
            </a:r>
          </a:p>
          <a:p>
            <a:pPr marL="463550" lvl="1" indent="-238125" defTabSz="914400">
              <a:spcAft>
                <a:spcPts val="600"/>
              </a:spcAft>
              <a:buFont typeface="Arial" pitchFamily="34" charset="0"/>
              <a:buChar char="•"/>
            </a:pPr>
            <a:r>
              <a:rPr lang="en-US" sz="2100" dirty="0">
                <a:solidFill>
                  <a:srgbClr val="242021"/>
                </a:solidFill>
              </a:rPr>
              <a:t>We are asking </a:t>
            </a:r>
            <a:r>
              <a:rPr lang="en-US" sz="2100" b="1" dirty="0">
                <a:solidFill>
                  <a:srgbClr val="242021"/>
                </a:solidFill>
              </a:rPr>
              <a:t>our staff </a:t>
            </a:r>
            <a:r>
              <a:rPr lang="en-US" sz="2100" dirty="0">
                <a:solidFill>
                  <a:srgbClr val="242021"/>
                </a:solidFill>
              </a:rPr>
              <a:t>what has been their return on investment from this program</a:t>
            </a:r>
            <a:endParaRPr lang="en-US" sz="2100" b="1" dirty="0">
              <a:solidFill>
                <a:srgbClr val="242021"/>
              </a:solidFill>
            </a:endParaRPr>
          </a:p>
        </p:txBody>
      </p:sp>
      <p:sp>
        <p:nvSpPr>
          <p:cNvPr id="3" name="TextBox 2"/>
          <p:cNvSpPr txBox="1"/>
          <p:nvPr/>
        </p:nvSpPr>
        <p:spPr>
          <a:xfrm>
            <a:off x="878612" y="593576"/>
            <a:ext cx="7853819" cy="830997"/>
          </a:xfrm>
          <a:prstGeom prst="rect">
            <a:avLst/>
          </a:prstGeom>
          <a:noFill/>
        </p:spPr>
        <p:txBody>
          <a:bodyPr wrap="square" rtlCol="0">
            <a:spAutoFit/>
          </a:bodyPr>
          <a:lstStyle/>
          <a:p>
            <a:r>
              <a:rPr lang="en-US" sz="2300" b="1" i="1" dirty="0">
                <a:solidFill>
                  <a:srgbClr val="C00000"/>
                </a:solidFill>
              </a:rPr>
              <a:t>How is your organization assessing which parts of the America's Promise program should be sustained</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9652" y="4425787"/>
            <a:ext cx="2411737" cy="208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15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19</a:t>
            </a:fld>
            <a:endParaRPr lang="en-US" dirty="0">
              <a:solidFill>
                <a:srgbClr val="303030">
                  <a:lumMod val="75000"/>
                  <a:lumOff val="25000"/>
                </a:srgbClr>
              </a:solidFill>
            </a:endParaRPr>
          </a:p>
        </p:txBody>
      </p:sp>
      <p:sp>
        <p:nvSpPr>
          <p:cNvPr id="3" name="Rectangle 2"/>
          <p:cNvSpPr/>
          <p:nvPr/>
        </p:nvSpPr>
        <p:spPr>
          <a:xfrm>
            <a:off x="566094" y="1000512"/>
            <a:ext cx="8428615" cy="6093976"/>
          </a:xfrm>
          <a:prstGeom prst="rect">
            <a:avLst/>
          </a:prstGeom>
        </p:spPr>
        <p:txBody>
          <a:bodyPr wrap="square">
            <a:spAutoFit/>
          </a:bodyPr>
          <a:lstStyle/>
          <a:p>
            <a:pPr marL="342900" indent="-342900" defTabSz="914400">
              <a:buFont typeface="Arial" panose="020B0604020202020204" pitchFamily="34" charset="0"/>
              <a:buChar char="•"/>
            </a:pPr>
            <a:endParaRPr lang="en-US" sz="2000" b="1" u="sng" dirty="0">
              <a:solidFill>
                <a:srgbClr val="242021"/>
              </a:solidFill>
            </a:endParaRPr>
          </a:p>
          <a:p>
            <a:pPr marL="342900" indent="-342900" defTabSz="914400">
              <a:buFont typeface="Arial" panose="020B0604020202020204" pitchFamily="34" charset="0"/>
              <a:buChar char="•"/>
            </a:pPr>
            <a:r>
              <a:rPr lang="en-US" sz="2200" b="1" u="sng" dirty="0">
                <a:solidFill>
                  <a:srgbClr val="242021"/>
                </a:solidFill>
              </a:rPr>
              <a:t>Apprenticeship model expansion </a:t>
            </a:r>
            <a:r>
              <a:rPr lang="en-US" sz="2200" b="1" dirty="0">
                <a:solidFill>
                  <a:srgbClr val="242021"/>
                </a:solidFill>
              </a:rPr>
              <a:t>– </a:t>
            </a:r>
            <a:r>
              <a:rPr lang="en-US" sz="2200" dirty="0">
                <a:solidFill>
                  <a:srgbClr val="242021"/>
                </a:solidFill>
              </a:rPr>
              <a:t>Leveraging State and Federal Dollars.</a:t>
            </a:r>
          </a:p>
          <a:p>
            <a:pPr marL="342900" indent="-342900" defTabSz="914400">
              <a:buFont typeface="Arial" panose="020B0604020202020204" pitchFamily="34" charset="0"/>
              <a:buChar char="•"/>
            </a:pPr>
            <a:endParaRPr lang="en-US" sz="2200" dirty="0">
              <a:solidFill>
                <a:srgbClr val="242021"/>
              </a:solidFill>
            </a:endParaRPr>
          </a:p>
          <a:p>
            <a:pPr marL="342900" indent="-342900" defTabSz="914400">
              <a:buFont typeface="Arial" panose="020B0604020202020204" pitchFamily="34" charset="0"/>
              <a:buChar char="•"/>
            </a:pPr>
            <a:r>
              <a:rPr lang="en-US" sz="2200" b="1" u="sng" dirty="0">
                <a:solidFill>
                  <a:srgbClr val="242021"/>
                </a:solidFill>
              </a:rPr>
              <a:t>Tactics that improved colleges and workforce board metrics</a:t>
            </a:r>
            <a:r>
              <a:rPr lang="en-US" sz="2200" b="1" dirty="0">
                <a:solidFill>
                  <a:srgbClr val="242021"/>
                </a:solidFill>
              </a:rPr>
              <a:t> –</a:t>
            </a:r>
          </a:p>
          <a:p>
            <a:pPr marL="1371600" lvl="2" indent="-457200" defTabSz="914400">
              <a:buAutoNum type="arabicParenBoth"/>
            </a:pPr>
            <a:r>
              <a:rPr lang="en-US" sz="2000" dirty="0">
                <a:solidFill>
                  <a:srgbClr val="242021"/>
                </a:solidFill>
              </a:rPr>
              <a:t>Re-direction of funds from other projects/programs that have</a:t>
            </a:r>
          </a:p>
          <a:p>
            <a:pPr lvl="2" defTabSz="914400"/>
            <a:r>
              <a:rPr lang="en-US" sz="2000" dirty="0">
                <a:solidFill>
                  <a:srgbClr val="242021"/>
                </a:solidFill>
              </a:rPr>
              <a:t>       not been as successful. </a:t>
            </a:r>
          </a:p>
          <a:p>
            <a:pPr lvl="2" defTabSz="914400"/>
            <a:r>
              <a:rPr lang="en-US" sz="2000" dirty="0">
                <a:solidFill>
                  <a:srgbClr val="242021"/>
                </a:solidFill>
              </a:rPr>
              <a:t>(2)  Integrate strategies learned into other sectors</a:t>
            </a:r>
          </a:p>
          <a:p>
            <a:pPr lvl="2" defTabSz="914400"/>
            <a:r>
              <a:rPr lang="en-US" sz="2000" dirty="0">
                <a:solidFill>
                  <a:srgbClr val="242021"/>
                </a:solidFill>
              </a:rPr>
              <a:t>(3)  Shared software systems/tracking/intake.</a:t>
            </a:r>
          </a:p>
          <a:p>
            <a:pPr marL="342900" indent="-342900" defTabSz="914400">
              <a:buFont typeface="Arial" panose="020B0604020202020204" pitchFamily="34" charset="0"/>
              <a:buChar char="•"/>
            </a:pPr>
            <a:endParaRPr lang="en-US" sz="2200" b="1" u="sng" dirty="0">
              <a:solidFill>
                <a:srgbClr val="242021"/>
              </a:solidFill>
            </a:endParaRPr>
          </a:p>
          <a:p>
            <a:pPr marL="342900" indent="-342900" defTabSz="914400">
              <a:buFont typeface="Arial" panose="020B0604020202020204" pitchFamily="34" charset="0"/>
              <a:buChar char="•"/>
            </a:pPr>
            <a:r>
              <a:rPr lang="en-US" sz="2200" b="1" u="sng" dirty="0">
                <a:solidFill>
                  <a:srgbClr val="242021"/>
                </a:solidFill>
              </a:rPr>
              <a:t>New “products”</a:t>
            </a:r>
            <a:r>
              <a:rPr lang="en-US" sz="2200" u="sng" dirty="0">
                <a:solidFill>
                  <a:srgbClr val="242021"/>
                </a:solidFill>
              </a:rPr>
              <a:t> </a:t>
            </a:r>
            <a:r>
              <a:rPr lang="en-US" sz="2200" dirty="0">
                <a:solidFill>
                  <a:srgbClr val="242021"/>
                </a:solidFill>
              </a:rPr>
              <a:t>– New program creation to generate revenue to cover costs (i.e., Sterile Processing, Surgical Technician, Culinary &amp; Dietary Boot camp)</a:t>
            </a:r>
          </a:p>
          <a:p>
            <a:pPr marL="342900" indent="-342900" defTabSz="914400">
              <a:buFont typeface="Arial" panose="020B0604020202020204" pitchFamily="34" charset="0"/>
              <a:buChar char="•"/>
            </a:pPr>
            <a:endParaRPr lang="en-US" sz="2200" b="1" u="sng" dirty="0">
              <a:solidFill>
                <a:srgbClr val="242021"/>
              </a:solidFill>
            </a:endParaRPr>
          </a:p>
          <a:p>
            <a:pPr marL="342900" indent="-342900" defTabSz="914400">
              <a:buFont typeface="Arial" panose="020B0604020202020204" pitchFamily="34" charset="0"/>
              <a:buChar char="•"/>
            </a:pPr>
            <a:r>
              <a:rPr lang="en-US" sz="2200" b="1" u="sng" dirty="0">
                <a:solidFill>
                  <a:srgbClr val="242021"/>
                </a:solidFill>
              </a:rPr>
              <a:t>Value to employers</a:t>
            </a:r>
            <a:r>
              <a:rPr lang="en-US" sz="2200" u="sng" dirty="0">
                <a:solidFill>
                  <a:srgbClr val="242021"/>
                </a:solidFill>
              </a:rPr>
              <a:t> </a:t>
            </a:r>
            <a:r>
              <a:rPr lang="en-US" sz="2200" dirty="0">
                <a:solidFill>
                  <a:srgbClr val="242021"/>
                </a:solidFill>
              </a:rPr>
              <a:t>–We have some “asks”.</a:t>
            </a:r>
            <a:endParaRPr lang="en-US" sz="2200" b="1" dirty="0">
              <a:solidFill>
                <a:srgbClr val="242021"/>
              </a:solidFill>
            </a:endParaRPr>
          </a:p>
          <a:p>
            <a:pPr marL="342900" indent="-342900" defTabSz="914400">
              <a:buFont typeface="Arial" panose="020B0604020202020204" pitchFamily="34" charset="0"/>
              <a:buChar char="•"/>
            </a:pPr>
            <a:endParaRPr lang="en-US" sz="2400" b="1" dirty="0">
              <a:solidFill>
                <a:srgbClr val="242021"/>
              </a:solidFill>
            </a:endParaRPr>
          </a:p>
          <a:p>
            <a:pPr defTabSz="914400"/>
            <a:r>
              <a:rPr lang="en-US" sz="2400" b="1" dirty="0">
                <a:solidFill>
                  <a:srgbClr val="242021"/>
                </a:solidFill>
              </a:rPr>
              <a:t>	</a:t>
            </a:r>
            <a:endParaRPr lang="en-US" sz="2800" dirty="0">
              <a:solidFill>
                <a:srgbClr val="242021"/>
              </a:solidFill>
            </a:endParaRPr>
          </a:p>
        </p:txBody>
      </p:sp>
      <p:sp>
        <p:nvSpPr>
          <p:cNvPr id="4" name="TextBox 3"/>
          <p:cNvSpPr txBox="1"/>
          <p:nvPr/>
        </p:nvSpPr>
        <p:spPr>
          <a:xfrm>
            <a:off x="1138335" y="261848"/>
            <a:ext cx="7141370" cy="800219"/>
          </a:xfrm>
          <a:prstGeom prst="rect">
            <a:avLst/>
          </a:prstGeom>
          <a:noFill/>
        </p:spPr>
        <p:txBody>
          <a:bodyPr wrap="square" rtlCol="0">
            <a:spAutoFit/>
          </a:bodyPr>
          <a:lstStyle/>
          <a:p>
            <a:r>
              <a:rPr lang="en-US" sz="2300" b="1" i="1" dirty="0">
                <a:solidFill>
                  <a:srgbClr val="C00000"/>
                </a:solidFill>
              </a:rPr>
              <a:t>What are the strategies your organization is using or will use to sustain your program activities?</a:t>
            </a:r>
          </a:p>
        </p:txBody>
      </p:sp>
    </p:spTree>
    <p:extLst>
      <p:ext uri="{BB962C8B-B14F-4D97-AF65-F5344CB8AC3E}">
        <p14:creationId xmlns:p14="http://schemas.microsoft.com/office/powerpoint/2010/main" val="4166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7FF2BB-E1BF-49EA-A117-CAD4FED05404}"/>
              </a:ext>
            </a:extLst>
          </p:cNvPr>
          <p:cNvSpPr>
            <a:spLocks noGrp="1"/>
          </p:cNvSpPr>
          <p:nvPr>
            <p:ph type="body" sz="quarter" idx="12"/>
          </p:nvPr>
        </p:nvSpPr>
        <p:spPr/>
        <p:txBody>
          <a:bodyPr/>
          <a:lstStyle/>
          <a:p>
            <a:fld id="{F9B4886A-ACCF-4465-9905-FF6BD48FB85A}" type="datetime4">
              <a:rPr lang="en-US" smtClean="0"/>
              <a:t>August 20, 2019</a:t>
            </a:fld>
            <a:endParaRPr lang="en-US" dirty="0"/>
          </a:p>
        </p:txBody>
      </p:sp>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a:xfrm>
            <a:off x="749216" y="2045903"/>
            <a:ext cx="7772400" cy="2278003"/>
          </a:xfrm>
        </p:spPr>
        <p:txBody>
          <a:bodyPr>
            <a:noAutofit/>
          </a:bodyPr>
          <a:lstStyle/>
          <a:p>
            <a:pPr>
              <a:lnSpc>
                <a:spcPct val="100000"/>
              </a:lnSpc>
              <a:spcBef>
                <a:spcPts val="0"/>
              </a:spcBef>
              <a:spcAft>
                <a:spcPts val="600"/>
              </a:spcAft>
            </a:pPr>
            <a:r>
              <a:rPr lang="en-US" sz="4000" dirty="0"/>
              <a:t>Successful Practices for Sustaining Your America’s Promise Grant </a:t>
            </a:r>
            <a:endParaRPr lang="en-US" sz="4400" dirty="0"/>
          </a:p>
        </p:txBody>
      </p:sp>
      <p:sp>
        <p:nvSpPr>
          <p:cNvPr id="5"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normAutofit fontScale="77500" lnSpcReduction="20000"/>
          </a:bodyPr>
          <a:lstStyle/>
          <a:p>
            <a:pPr>
              <a:lnSpc>
                <a:spcPct val="120000"/>
              </a:lnSpc>
              <a:spcBef>
                <a:spcPts val="0"/>
              </a:spcBef>
            </a:pPr>
            <a:r>
              <a:rPr lang="en-US" sz="2400" dirty="0"/>
              <a:t>High Impact Partners on behalf</a:t>
            </a:r>
          </a:p>
          <a:p>
            <a:pPr>
              <a:lnSpc>
                <a:spcPct val="120000"/>
              </a:lnSpc>
              <a:spcBef>
                <a:spcPts val="0"/>
              </a:spcBef>
            </a:pPr>
            <a:r>
              <a:rPr lang="en-US" sz="2400" dirty="0"/>
              <a:t>of the Employment and Training</a:t>
            </a:r>
          </a:p>
          <a:p>
            <a:pPr>
              <a:lnSpc>
                <a:spcPct val="120000"/>
              </a:lnSpc>
              <a:spcBef>
                <a:spcPts val="0"/>
              </a:spcBef>
            </a:pPr>
            <a:r>
              <a:rPr lang="en-US" sz="2400" dirty="0"/>
              <a:t>Administration, DOL</a:t>
            </a:r>
          </a:p>
          <a:p>
            <a:r>
              <a:rPr lang="en-US" sz="2400" b="1" dirty="0"/>
              <a:t>August 21, 2019</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368" y="1483125"/>
            <a:ext cx="7402095" cy="658478"/>
          </a:xfrm>
          <a:prstGeom prst="rect">
            <a:avLst/>
          </a:prstGeom>
        </p:spPr>
      </p:pic>
    </p:spTree>
    <p:extLst>
      <p:ext uri="{BB962C8B-B14F-4D97-AF65-F5344CB8AC3E}">
        <p14:creationId xmlns:p14="http://schemas.microsoft.com/office/powerpoint/2010/main" val="352862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20</a:t>
            </a:fld>
            <a:endParaRPr lang="en-US" dirty="0">
              <a:solidFill>
                <a:srgbClr val="303030">
                  <a:lumMod val="75000"/>
                  <a:lumOff val="25000"/>
                </a:srgbClr>
              </a:solidFill>
            </a:endParaRPr>
          </a:p>
        </p:txBody>
      </p:sp>
      <p:sp>
        <p:nvSpPr>
          <p:cNvPr id="5" name="Title 1"/>
          <p:cNvSpPr>
            <a:spLocks noGrp="1"/>
          </p:cNvSpPr>
          <p:nvPr>
            <p:ph type="title"/>
          </p:nvPr>
        </p:nvSpPr>
        <p:spPr>
          <a:xfrm>
            <a:off x="590550" y="307072"/>
            <a:ext cx="6908800" cy="774492"/>
          </a:xfrm>
        </p:spPr>
        <p:txBody>
          <a:bodyPr>
            <a:normAutofit/>
          </a:bodyPr>
          <a:lstStyle/>
          <a:p>
            <a:r>
              <a:rPr lang="en-US" sz="3600" b="1" dirty="0"/>
              <a:t>Grantee Question:</a:t>
            </a:r>
            <a:endParaRPr lang="en-US" sz="3600" dirty="0"/>
          </a:p>
        </p:txBody>
      </p:sp>
      <p:sp>
        <p:nvSpPr>
          <p:cNvPr id="7" name="Text Placeholder 5"/>
          <p:cNvSpPr txBox="1">
            <a:spLocks/>
          </p:cNvSpPr>
          <p:nvPr/>
        </p:nvSpPr>
        <p:spPr>
          <a:xfrm>
            <a:off x="590550" y="1267914"/>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ClrTx/>
              <a:buNone/>
            </a:pPr>
            <a:r>
              <a:rPr lang="en-US" sz="2800" dirty="0">
                <a:solidFill>
                  <a:prstClr val="white"/>
                </a:solidFill>
                <a:latin typeface="Calibri"/>
                <a:ea typeface="Calibri"/>
                <a:cs typeface="Times New Roman"/>
              </a:rPr>
              <a:t>Program Assessment</a:t>
            </a:r>
          </a:p>
        </p:txBody>
      </p:sp>
      <p:sp>
        <p:nvSpPr>
          <p:cNvPr id="9" name="TextBox 8"/>
          <p:cNvSpPr txBox="1"/>
          <p:nvPr/>
        </p:nvSpPr>
        <p:spPr>
          <a:xfrm>
            <a:off x="2293918" y="2439315"/>
            <a:ext cx="4384713" cy="523220"/>
          </a:xfrm>
          <a:prstGeom prst="rect">
            <a:avLst/>
          </a:prstGeom>
          <a:noFill/>
        </p:spPr>
        <p:txBody>
          <a:bodyPr wrap="square" rtlCol="0">
            <a:spAutoFit/>
          </a:bodyPr>
          <a:lstStyle/>
          <a:p>
            <a:pPr algn="ctr" defTabSz="914400"/>
            <a:r>
              <a:rPr lang="en-US" sz="2800" b="1" kern="0" dirty="0">
                <a:solidFill>
                  <a:schemeClr val="accent2"/>
                </a:solidFill>
              </a:rPr>
              <a:t>Type in the Chat Box</a:t>
            </a:r>
          </a:p>
        </p:txBody>
      </p:sp>
      <p:sp>
        <p:nvSpPr>
          <p:cNvPr id="3" name="TextBox 2">
            <a:extLst>
              <a:ext uri="{FF2B5EF4-FFF2-40B4-BE49-F238E27FC236}">
                <a16:creationId xmlns:a16="http://schemas.microsoft.com/office/drawing/2014/main" id="{069A5222-DF20-4CD3-8CFD-054DC3FF3A17}"/>
              </a:ext>
            </a:extLst>
          </p:cNvPr>
          <p:cNvSpPr txBox="1"/>
          <p:nvPr/>
        </p:nvSpPr>
        <p:spPr>
          <a:xfrm>
            <a:off x="1263650" y="3075438"/>
            <a:ext cx="6724650" cy="1569660"/>
          </a:xfrm>
          <a:prstGeom prst="rect">
            <a:avLst/>
          </a:prstGeom>
          <a:noFill/>
        </p:spPr>
        <p:txBody>
          <a:bodyPr wrap="square" rtlCol="0">
            <a:spAutoFit/>
          </a:bodyPr>
          <a:lstStyle/>
          <a:p>
            <a:r>
              <a:rPr lang="en-US" sz="3200" dirty="0"/>
              <a:t>What is one component of your program that you would like to sustain?</a:t>
            </a:r>
          </a:p>
        </p:txBody>
      </p:sp>
    </p:spTree>
    <p:extLst>
      <p:ext uri="{BB962C8B-B14F-4D97-AF65-F5344CB8AC3E}">
        <p14:creationId xmlns:p14="http://schemas.microsoft.com/office/powerpoint/2010/main" val="2422347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21</a:t>
            </a:fld>
            <a:endParaRPr lang="en-US" dirty="0">
              <a:solidFill>
                <a:srgbClr val="303030">
                  <a:lumMod val="75000"/>
                  <a:lumOff val="25000"/>
                </a:srgbClr>
              </a:solidFill>
            </a:endParaRPr>
          </a:p>
        </p:txBody>
      </p:sp>
      <p:sp>
        <p:nvSpPr>
          <p:cNvPr id="5" name="Title 1"/>
          <p:cNvSpPr>
            <a:spLocks noGrp="1"/>
          </p:cNvSpPr>
          <p:nvPr>
            <p:ph type="title"/>
          </p:nvPr>
        </p:nvSpPr>
        <p:spPr>
          <a:xfrm>
            <a:off x="763283" y="343110"/>
            <a:ext cx="6908800" cy="774492"/>
          </a:xfrm>
        </p:spPr>
        <p:txBody>
          <a:bodyPr>
            <a:normAutofit/>
          </a:bodyPr>
          <a:lstStyle/>
          <a:p>
            <a:r>
              <a:rPr lang="en-US" sz="3600" dirty="0"/>
              <a:t>Grantee</a:t>
            </a:r>
            <a:r>
              <a:rPr lang="en-US" sz="3600" b="1" dirty="0"/>
              <a:t> Question:</a:t>
            </a:r>
            <a:endParaRPr lang="en-US" sz="3600" dirty="0"/>
          </a:p>
        </p:txBody>
      </p:sp>
      <p:sp>
        <p:nvSpPr>
          <p:cNvPr id="7" name="Text Placeholder 5"/>
          <p:cNvSpPr txBox="1">
            <a:spLocks/>
          </p:cNvSpPr>
          <p:nvPr/>
        </p:nvSpPr>
        <p:spPr>
          <a:xfrm>
            <a:off x="590550" y="1117602"/>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ClrTx/>
              <a:buNone/>
            </a:pPr>
            <a:r>
              <a:rPr lang="en-US" sz="2800" dirty="0">
                <a:solidFill>
                  <a:prstClr val="white"/>
                </a:solidFill>
                <a:latin typeface="Calibri"/>
                <a:ea typeface="Calibri"/>
                <a:cs typeface="Times New Roman"/>
              </a:rPr>
              <a:t>Program Assessment</a:t>
            </a:r>
          </a:p>
        </p:txBody>
      </p:sp>
      <p:sp>
        <p:nvSpPr>
          <p:cNvPr id="9" name="TextBox 8"/>
          <p:cNvSpPr txBox="1"/>
          <p:nvPr/>
        </p:nvSpPr>
        <p:spPr>
          <a:xfrm>
            <a:off x="1887615" y="2433758"/>
            <a:ext cx="4660135" cy="523220"/>
          </a:xfrm>
          <a:prstGeom prst="rect">
            <a:avLst/>
          </a:prstGeom>
          <a:noFill/>
        </p:spPr>
        <p:txBody>
          <a:bodyPr wrap="square" rtlCol="0">
            <a:spAutoFit/>
          </a:bodyPr>
          <a:lstStyle/>
          <a:p>
            <a:pPr algn="ctr" defTabSz="914400"/>
            <a:r>
              <a:rPr lang="en-US" sz="2800" b="1" kern="0" dirty="0">
                <a:solidFill>
                  <a:schemeClr val="accent2"/>
                </a:solidFill>
              </a:rPr>
              <a:t>Type in the Chat Box</a:t>
            </a:r>
          </a:p>
        </p:txBody>
      </p:sp>
      <p:sp>
        <p:nvSpPr>
          <p:cNvPr id="3" name="TextBox 2">
            <a:extLst>
              <a:ext uri="{FF2B5EF4-FFF2-40B4-BE49-F238E27FC236}">
                <a16:creationId xmlns:a16="http://schemas.microsoft.com/office/drawing/2014/main" id="{069A5222-DF20-4CD3-8CFD-054DC3FF3A17}"/>
              </a:ext>
            </a:extLst>
          </p:cNvPr>
          <p:cNvSpPr txBox="1"/>
          <p:nvPr/>
        </p:nvSpPr>
        <p:spPr>
          <a:xfrm>
            <a:off x="1033780" y="3347044"/>
            <a:ext cx="7348220" cy="1569660"/>
          </a:xfrm>
          <a:prstGeom prst="rect">
            <a:avLst/>
          </a:prstGeom>
          <a:noFill/>
        </p:spPr>
        <p:txBody>
          <a:bodyPr wrap="square" rtlCol="0">
            <a:spAutoFit/>
          </a:bodyPr>
          <a:lstStyle/>
          <a:p>
            <a:r>
              <a:rPr lang="en-US" sz="3200" dirty="0"/>
              <a:t>What have you learned from reviewing your program data that is informing your sustainability planning?</a:t>
            </a:r>
          </a:p>
        </p:txBody>
      </p:sp>
    </p:spTree>
    <p:extLst>
      <p:ext uri="{BB962C8B-B14F-4D97-AF65-F5344CB8AC3E}">
        <p14:creationId xmlns:p14="http://schemas.microsoft.com/office/powerpoint/2010/main" val="1964396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22</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None/>
            </a:pPr>
            <a:r>
              <a:rPr lang="en-US" sz="2800" dirty="0">
                <a:solidFill>
                  <a:prstClr val="white"/>
                </a:solidFill>
                <a:latin typeface="Calibri"/>
                <a:ea typeface="Calibri"/>
                <a:cs typeface="Times New Roman"/>
              </a:rPr>
              <a:t>Developing a Succession Plan</a:t>
            </a:r>
          </a:p>
        </p:txBody>
      </p:sp>
      <p:sp>
        <p:nvSpPr>
          <p:cNvPr id="10" name="Title 1"/>
          <p:cNvSpPr>
            <a:spLocks noGrp="1"/>
          </p:cNvSpPr>
          <p:nvPr>
            <p:ph type="title"/>
          </p:nvPr>
        </p:nvSpPr>
        <p:spPr>
          <a:xfrm>
            <a:off x="666750" y="354013"/>
            <a:ext cx="6908800" cy="774700"/>
          </a:xfrm>
        </p:spPr>
        <p:txBody>
          <a:bodyPr>
            <a:normAutofit/>
          </a:bodyPr>
          <a:lstStyle/>
          <a:p>
            <a:r>
              <a:rPr lang="en-US" sz="3600" b="1" dirty="0"/>
              <a:t>Sustainability </a:t>
            </a:r>
            <a:r>
              <a:rPr lang="en-US" sz="3600" dirty="0"/>
              <a:t>Strategy</a:t>
            </a:r>
            <a:r>
              <a:rPr lang="en-US" sz="3600" b="1" dirty="0"/>
              <a:t> #2</a:t>
            </a:r>
            <a:endParaRPr lang="en-US" sz="3600" dirty="0"/>
          </a:p>
        </p:txBody>
      </p:sp>
      <p:sp>
        <p:nvSpPr>
          <p:cNvPr id="6" name="TextBox 5"/>
          <p:cNvSpPr txBox="1"/>
          <p:nvPr/>
        </p:nvSpPr>
        <p:spPr>
          <a:xfrm>
            <a:off x="363254" y="2649116"/>
            <a:ext cx="7916449" cy="3661002"/>
          </a:xfrm>
          <a:prstGeom prst="rect">
            <a:avLst/>
          </a:prstGeom>
          <a:noFill/>
        </p:spPr>
        <p:txBody>
          <a:bodyPr wrap="square" rtlCol="0">
            <a:spAutoFit/>
          </a:bodyPr>
          <a:lstStyle/>
          <a:p>
            <a:pPr marL="457200" marR="0" lvl="0" indent="0" algn="just" defTabSz="914400" eaLnBrk="1" fontAlgn="auto" latinLnBrk="0" hangingPunct="1">
              <a:lnSpc>
                <a:spcPct val="115000"/>
              </a:lnSpc>
              <a:spcBef>
                <a:spcPts val="0"/>
              </a:spcBef>
              <a:spcAft>
                <a:spcPts val="0"/>
              </a:spcAft>
              <a:buClrTx/>
              <a:buSzTx/>
              <a:buFontTx/>
              <a:buNone/>
              <a:tabLst/>
              <a:defRPr/>
            </a:pPr>
            <a:r>
              <a:rPr kumimoji="0" lang="en-US" sz="2200" b="1" i="1" u="none" strike="noStrike" kern="0" cap="none" spc="0" normalizeH="0" baseline="0" noProof="0" dirty="0">
                <a:ln>
                  <a:noFill/>
                </a:ln>
                <a:solidFill>
                  <a:sysClr val="windowText" lastClr="000000"/>
                </a:solidFill>
                <a:effectLst/>
                <a:uLnTx/>
                <a:uFillTx/>
                <a:latin typeface="Arial"/>
                <a:ea typeface="Calibri"/>
                <a:cs typeface="Times New Roman"/>
              </a:rPr>
              <a:t>The grant hasn’t ended and people are jumping ship!</a:t>
            </a:r>
            <a:endParaRPr kumimoji="0" lang="en-US" sz="2200" b="1" i="1" u="none" strike="noStrike" kern="0" cap="none" spc="0" normalizeH="0" baseline="0" noProof="0" dirty="0">
              <a:ln>
                <a:noFill/>
              </a:ln>
              <a:solidFill>
                <a:sysClr val="windowText" lastClr="000000"/>
              </a:solidFill>
              <a:effectLst/>
              <a:uLnTx/>
              <a:uFillTx/>
              <a:latin typeface="Arial"/>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algn="just" defTabSz="914400" eaLnBrk="1" fontAlgn="auto" latinLnBrk="0" hangingPunct="1">
              <a:lnSpc>
                <a:spcPct val="115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Text" lastClr="000000"/>
              </a:solidFill>
              <a:effectLst/>
              <a:uLnTx/>
              <a:uFillTx/>
              <a:ea typeface="Times New Roman"/>
              <a:cs typeface="Calibri"/>
            </a:endParaRPr>
          </a:p>
          <a:p>
            <a:pPr marL="457200" marR="0" lvl="0" indent="0" defTabSz="914400" eaLnBrk="1" fontAlgn="auto" latinLnBrk="0" hangingPunct="1">
              <a:lnSpc>
                <a:spcPct val="115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ea typeface="Times New Roman"/>
                <a:cs typeface="Calibri"/>
              </a:rPr>
              <a:t>		        </a:t>
            </a:r>
          </a:p>
          <a:p>
            <a:pPr marL="457200" marR="0" lvl="0" indent="0" algn="ctr" defTabSz="914400" eaLnBrk="1" fontAlgn="auto" latinLnBrk="0" hangingPunct="1">
              <a:lnSpc>
                <a:spcPct val="115000"/>
              </a:lnSpc>
              <a:spcBef>
                <a:spcPts val="0"/>
              </a:spcBef>
              <a:spcAft>
                <a:spcPts val="0"/>
              </a:spcAft>
              <a:buClrTx/>
              <a:buSzTx/>
              <a:buFontTx/>
              <a:buNone/>
              <a:tabLst/>
              <a:defRPr/>
            </a:pPr>
            <a:endParaRPr lang="en-US" b="1" kern="0" noProof="0" dirty="0">
              <a:solidFill>
                <a:sysClr val="windowText" lastClr="000000"/>
              </a:solidFill>
              <a:ea typeface="Times New Roman"/>
              <a:cs typeface="Calibri"/>
            </a:endParaRPr>
          </a:p>
          <a:p>
            <a:pPr marL="457200" marR="0" lvl="0" indent="0" algn="ctr" defTabSz="914400" eaLnBrk="1" fontAlgn="auto" latinLnBrk="0" hangingPunct="1">
              <a:lnSpc>
                <a:spcPct val="115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ea typeface="Times New Roman"/>
                <a:cs typeface="Calibri"/>
              </a:rPr>
              <a:t> </a:t>
            </a:r>
            <a:r>
              <a:rPr kumimoji="0" lang="en-US" sz="2200" b="1" i="0" u="none" strike="noStrike" kern="0" cap="none" spc="0" normalizeH="0" baseline="0" noProof="0" dirty="0">
                <a:ln>
                  <a:noFill/>
                </a:ln>
                <a:solidFill>
                  <a:sysClr val="windowText" lastClr="000000"/>
                </a:solidFill>
                <a:effectLst/>
                <a:uLnTx/>
                <a:uFillTx/>
                <a:ea typeface="Times New Roman"/>
                <a:cs typeface="Calibri"/>
              </a:rPr>
              <a:t>Here are a few tips</a:t>
            </a:r>
            <a:r>
              <a:rPr kumimoji="0" lang="en-US" sz="2200" b="1" i="1" u="none" strike="noStrike" kern="0" cap="none" spc="0" normalizeH="0" baseline="0" noProof="0" dirty="0">
                <a:ln>
                  <a:noFill/>
                </a:ln>
                <a:solidFill>
                  <a:sysClr val="windowText" lastClr="000000"/>
                </a:solidFill>
                <a:effectLst/>
                <a:uLnTx/>
                <a:uFillTx/>
                <a:ea typeface="Times New Roman"/>
                <a:cs typeface="Calibri"/>
              </a:rPr>
              <a:t>…</a:t>
            </a:r>
            <a:endParaRPr kumimoji="0" lang="en-US" sz="2200" b="0" i="0" u="none" strike="noStrike" kern="0" cap="none" spc="0" normalizeH="0" baseline="0" noProof="0" dirty="0">
              <a:ln>
                <a:noFill/>
              </a:ln>
              <a:solidFill>
                <a:sysClr val="windowText" lastClr="000000"/>
              </a:solidFill>
              <a:effectLst/>
              <a:uLnTx/>
              <a:uFillTx/>
              <a:ea typeface="Calibri"/>
              <a:cs typeface="Times New Roman"/>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350" y="3369501"/>
            <a:ext cx="3031299" cy="174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1036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23</a:t>
            </a:fld>
            <a:endParaRPr lang="en-US" dirty="0">
              <a:solidFill>
                <a:srgbClr val="303030">
                  <a:lumMod val="75000"/>
                  <a:lumOff val="25000"/>
                </a:srgbClr>
              </a:solidFill>
            </a:endParaRPr>
          </a:p>
        </p:txBody>
      </p:sp>
      <p:sp>
        <p:nvSpPr>
          <p:cNvPr id="7" name="Text Placeholder 5"/>
          <p:cNvSpPr txBox="1">
            <a:spLocks/>
          </p:cNvSpPr>
          <p:nvPr/>
        </p:nvSpPr>
        <p:spPr>
          <a:xfrm>
            <a:off x="676275" y="47681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spcAft>
                <a:spcPts val="0"/>
              </a:spcAft>
              <a:buFont typeface="Wingdings" panose="05000000000000000000" pitchFamily="2" charset="2"/>
              <a:buNone/>
            </a:pPr>
            <a:r>
              <a:rPr lang="en-US" sz="2800" dirty="0">
                <a:solidFill>
                  <a:prstClr val="white"/>
                </a:solidFill>
                <a:latin typeface="Calibri"/>
                <a:ea typeface="Calibri"/>
                <a:cs typeface="Times New Roman"/>
              </a:rPr>
              <a:t>Developing a Succession Plan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69720"/>
            <a:ext cx="1204911" cy="454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891430" y="1323165"/>
            <a:ext cx="6357220" cy="5720027"/>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sz="2200" dirty="0">
                <a:latin typeface="+mj-lt"/>
                <a:ea typeface="Times New Roman"/>
                <a:cs typeface="Calibri"/>
              </a:rPr>
              <a:t>Identify other funding streams to help keep staff in place  as you look at areas of the grant you want to sustain. </a:t>
            </a:r>
          </a:p>
          <a:p>
            <a:pPr marL="342900" marR="0" lvl="0" indent="-342900">
              <a:lnSpc>
                <a:spcPct val="115000"/>
              </a:lnSpc>
              <a:spcBef>
                <a:spcPts val="0"/>
              </a:spcBef>
              <a:spcAft>
                <a:spcPts val="0"/>
              </a:spcAft>
              <a:buFont typeface="Symbol"/>
              <a:buChar char=""/>
            </a:pPr>
            <a:endParaRPr lang="en-US" sz="2200" dirty="0">
              <a:latin typeface="+mj-lt"/>
              <a:ea typeface="Times New Roman"/>
              <a:cs typeface="Calibri"/>
            </a:endParaRPr>
          </a:p>
          <a:p>
            <a:pPr marL="342900" marR="0" lvl="0" indent="-342900">
              <a:lnSpc>
                <a:spcPct val="115000"/>
              </a:lnSpc>
              <a:spcBef>
                <a:spcPts val="0"/>
              </a:spcBef>
              <a:spcAft>
                <a:spcPts val="0"/>
              </a:spcAft>
              <a:buFont typeface="Symbol"/>
              <a:buChar char=""/>
            </a:pPr>
            <a:r>
              <a:rPr lang="en-US" sz="2200" dirty="0">
                <a:latin typeface="+mj-lt"/>
                <a:ea typeface="Times New Roman"/>
                <a:cs typeface="Calibri"/>
              </a:rPr>
              <a:t>Develop a transition plan in case staff members leave before the grant is complete.</a:t>
            </a:r>
          </a:p>
          <a:p>
            <a:pPr marL="1200150" lvl="2" indent="-285750">
              <a:lnSpc>
                <a:spcPct val="115000"/>
              </a:lnSpc>
              <a:buFont typeface="Courier New" pitchFamily="49" charset="0"/>
              <a:buChar char="o"/>
            </a:pPr>
            <a:r>
              <a:rPr lang="en-US" sz="2200" dirty="0">
                <a:latin typeface="+mj-lt"/>
                <a:ea typeface="Times New Roman"/>
                <a:cs typeface="Calibri"/>
              </a:rPr>
              <a:t>Begin to identify strengths and challenges in your current team. Will other team members have the capacity to take on additional work?</a:t>
            </a:r>
          </a:p>
          <a:p>
            <a:pPr marL="342900" marR="0" lvl="0" indent="-342900">
              <a:lnSpc>
                <a:spcPct val="115000"/>
              </a:lnSpc>
              <a:spcBef>
                <a:spcPts val="0"/>
              </a:spcBef>
              <a:spcAft>
                <a:spcPts val="0"/>
              </a:spcAft>
              <a:buFont typeface="Symbol"/>
              <a:buChar char=""/>
            </a:pPr>
            <a:endParaRPr lang="en-US" sz="2200" dirty="0">
              <a:latin typeface="+mj-lt"/>
              <a:ea typeface="Times New Roman"/>
              <a:cs typeface="Calibri"/>
            </a:endParaRPr>
          </a:p>
          <a:p>
            <a:pPr marL="342900" marR="0" lvl="0" indent="-342900">
              <a:lnSpc>
                <a:spcPct val="115000"/>
              </a:lnSpc>
              <a:spcBef>
                <a:spcPts val="0"/>
              </a:spcBef>
              <a:spcAft>
                <a:spcPts val="0"/>
              </a:spcAft>
              <a:buFont typeface="Symbol"/>
              <a:buChar char=""/>
            </a:pPr>
            <a:r>
              <a:rPr lang="en-US" sz="2200" dirty="0">
                <a:latin typeface="+mj-lt"/>
                <a:ea typeface="Times New Roman"/>
                <a:cs typeface="Calibri"/>
              </a:rPr>
              <a:t>Consider having multiple staff members trained on job placement strategies</a:t>
            </a:r>
          </a:p>
          <a:p>
            <a:pPr marR="0" lvl="0" algn="just">
              <a:lnSpc>
                <a:spcPct val="115000"/>
              </a:lnSpc>
              <a:spcBef>
                <a:spcPts val="0"/>
              </a:spcBef>
              <a:spcAft>
                <a:spcPts val="0"/>
              </a:spcAft>
            </a:pPr>
            <a:endParaRPr lang="en-US" sz="1600" dirty="0">
              <a:latin typeface="+mj-lt"/>
              <a:ea typeface="Calibri"/>
              <a:cs typeface="Times New Roman"/>
            </a:endParaRPr>
          </a:p>
          <a:p>
            <a:pPr marL="342900" marR="0" lvl="0" indent="-342900" algn="just">
              <a:lnSpc>
                <a:spcPct val="115000"/>
              </a:lnSpc>
              <a:spcBef>
                <a:spcPts val="0"/>
              </a:spcBef>
              <a:spcAft>
                <a:spcPts val="0"/>
              </a:spcAft>
              <a:buFont typeface="Symbol"/>
              <a:buChar char=""/>
            </a:pPr>
            <a:endParaRPr lang="en-US" sz="1600" dirty="0">
              <a:effectLst/>
              <a:latin typeface="+mj-lt"/>
              <a:ea typeface="Calibri"/>
              <a:cs typeface="Times New Roman"/>
            </a:endParaRPr>
          </a:p>
        </p:txBody>
      </p:sp>
    </p:spTree>
    <p:extLst>
      <p:ext uri="{BB962C8B-B14F-4D97-AF65-F5344CB8AC3E}">
        <p14:creationId xmlns:p14="http://schemas.microsoft.com/office/powerpoint/2010/main" val="253324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24</a:t>
            </a:fld>
            <a:endParaRPr lang="en-US" dirty="0">
              <a:solidFill>
                <a:srgbClr val="303030">
                  <a:lumMod val="75000"/>
                  <a:lumOff val="25000"/>
                </a:srgbClr>
              </a:solidFill>
            </a:endParaRPr>
          </a:p>
        </p:txBody>
      </p:sp>
      <p:sp>
        <p:nvSpPr>
          <p:cNvPr id="7" name="Text Placeholder 5"/>
          <p:cNvSpPr txBox="1">
            <a:spLocks/>
          </p:cNvSpPr>
          <p:nvPr/>
        </p:nvSpPr>
        <p:spPr>
          <a:xfrm>
            <a:off x="814062" y="652181"/>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15000"/>
              </a:lnSpc>
              <a:spcAft>
                <a:spcPts val="0"/>
              </a:spcAft>
              <a:buFont typeface="Wingdings" panose="05000000000000000000" pitchFamily="2" charset="2"/>
              <a:buNone/>
            </a:pPr>
            <a:r>
              <a:rPr lang="en-US" sz="2800" dirty="0">
                <a:solidFill>
                  <a:prstClr val="white"/>
                </a:solidFill>
                <a:latin typeface="Calibri"/>
                <a:ea typeface="Calibri"/>
                <a:cs typeface="Times New Roman"/>
              </a:rPr>
              <a:t>Developing a Succession Plan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011704"/>
            <a:ext cx="1062036" cy="414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09799" y="1642373"/>
            <a:ext cx="6257926" cy="4941353"/>
          </a:xfrm>
          <a:prstGeom prst="rect">
            <a:avLst/>
          </a:prstGeom>
          <a:noFill/>
        </p:spPr>
        <p:txBody>
          <a:bodyPr wrap="square" rtlCol="0">
            <a:spAutoFit/>
          </a:bodyPr>
          <a:lstStyle/>
          <a:p>
            <a:pPr marL="342900" indent="-342900" algn="just">
              <a:lnSpc>
                <a:spcPct val="115000"/>
              </a:lnSpc>
              <a:buFont typeface="Symbol"/>
              <a:buChar char=""/>
            </a:pPr>
            <a:endParaRPr lang="en-US" sz="1600" dirty="0">
              <a:solidFill>
                <a:prstClr val="black"/>
              </a:solidFill>
              <a:ea typeface="Calibri"/>
              <a:cs typeface="Times New Roman"/>
            </a:endParaRPr>
          </a:p>
          <a:p>
            <a:pPr marL="342900" indent="-342900">
              <a:lnSpc>
                <a:spcPct val="115000"/>
              </a:lnSpc>
              <a:buFont typeface="Symbol"/>
              <a:buChar char=""/>
            </a:pPr>
            <a:r>
              <a:rPr lang="en-US" sz="2200" dirty="0">
                <a:solidFill>
                  <a:prstClr val="black"/>
                </a:solidFill>
                <a:ea typeface="Times New Roman"/>
                <a:cs typeface="Calibri"/>
              </a:rPr>
              <a:t>Name and train a backup person for each function.</a:t>
            </a:r>
          </a:p>
          <a:p>
            <a:pPr marL="342900" indent="-342900">
              <a:lnSpc>
                <a:spcPct val="115000"/>
              </a:lnSpc>
              <a:buFont typeface="Symbol"/>
              <a:buChar char=""/>
            </a:pPr>
            <a:endParaRPr lang="en-US" sz="2200" dirty="0">
              <a:solidFill>
                <a:prstClr val="black"/>
              </a:solidFill>
              <a:ea typeface="Calibri"/>
              <a:cs typeface="Times New Roman"/>
            </a:endParaRPr>
          </a:p>
          <a:p>
            <a:pPr marL="342900" indent="-342900">
              <a:lnSpc>
                <a:spcPct val="115000"/>
              </a:lnSpc>
              <a:buFont typeface="Symbol"/>
              <a:buChar char=""/>
            </a:pPr>
            <a:r>
              <a:rPr lang="en-US" sz="2200" dirty="0">
                <a:solidFill>
                  <a:prstClr val="black"/>
                </a:solidFill>
                <a:ea typeface="Times New Roman"/>
                <a:cs typeface="Calibri"/>
              </a:rPr>
              <a:t>Create and update a binder or digital file that includes key documents such as strategic /operational plans, annual and monthly calendars of your organizational activities. </a:t>
            </a:r>
          </a:p>
          <a:p>
            <a:pPr marL="342900" indent="-342900">
              <a:lnSpc>
                <a:spcPct val="115000"/>
              </a:lnSpc>
              <a:buFont typeface="Symbol"/>
              <a:buChar char=""/>
            </a:pPr>
            <a:endParaRPr lang="en-US" sz="2200" dirty="0">
              <a:solidFill>
                <a:prstClr val="black"/>
              </a:solidFill>
              <a:ea typeface="Times New Roman"/>
              <a:cs typeface="Calibri"/>
            </a:endParaRPr>
          </a:p>
          <a:p>
            <a:pPr marL="342900" lvl="0" indent="-342900">
              <a:lnSpc>
                <a:spcPct val="115000"/>
              </a:lnSpc>
              <a:buFont typeface="Symbol"/>
              <a:buChar char=""/>
            </a:pPr>
            <a:r>
              <a:rPr lang="en-US" sz="2200" dirty="0">
                <a:solidFill>
                  <a:prstClr val="black"/>
                </a:solidFill>
                <a:ea typeface="Times New Roman"/>
                <a:cs typeface="Calibri"/>
              </a:rPr>
              <a:t>Identify potential successors and assess individual and organizational gaps to determine developmental needs.</a:t>
            </a:r>
          </a:p>
          <a:p>
            <a:pPr marL="342900" indent="-342900" algn="just">
              <a:lnSpc>
                <a:spcPct val="115000"/>
              </a:lnSpc>
              <a:buFont typeface="Symbol"/>
              <a:buChar char=""/>
            </a:pPr>
            <a:endParaRPr lang="en-US" sz="1600" dirty="0">
              <a:solidFill>
                <a:prstClr val="black"/>
              </a:solidFill>
              <a:ea typeface="Calibri"/>
              <a:cs typeface="Times New Roman"/>
            </a:endParaRPr>
          </a:p>
        </p:txBody>
      </p:sp>
    </p:spTree>
    <p:extLst>
      <p:ext uri="{BB962C8B-B14F-4D97-AF65-F5344CB8AC3E}">
        <p14:creationId xmlns:p14="http://schemas.microsoft.com/office/powerpoint/2010/main" val="1422426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Succession Planning Worksheet Example: </a:t>
            </a:r>
          </a:p>
        </p:txBody>
      </p:sp>
      <p:sp>
        <p:nvSpPr>
          <p:cNvPr id="3" name="Slide Number Placeholder 2"/>
          <p:cNvSpPr>
            <a:spLocks noGrp="1"/>
          </p:cNvSpPr>
          <p:nvPr>
            <p:ph type="sldNum" sz="quarter" idx="10"/>
          </p:nvPr>
        </p:nvSpPr>
        <p:spPr/>
        <p:txBody>
          <a:bodyPr/>
          <a:lstStyle/>
          <a:p>
            <a:fld id="{706D636C-90A3-4979-BA37-BAB384B22101}" type="slidenum">
              <a:rPr lang="en-US" smtClean="0"/>
              <a:pPr/>
              <a:t>25</a:t>
            </a:fld>
            <a:endParaRPr lang="en-US" dirty="0"/>
          </a:p>
        </p:txBody>
      </p:sp>
      <p:pic>
        <p:nvPicPr>
          <p:cNvPr id="5" name="Picture 4"/>
          <p:cNvPicPr>
            <a:picLocks noChangeAspect="1"/>
          </p:cNvPicPr>
          <p:nvPr/>
        </p:nvPicPr>
        <p:blipFill rotWithShape="1">
          <a:blip r:embed="rId2"/>
          <a:srcRect l="1137" t="1" r="1878" b="1040"/>
          <a:stretch/>
        </p:blipFill>
        <p:spPr>
          <a:xfrm>
            <a:off x="546265" y="1587397"/>
            <a:ext cx="7778338" cy="4326516"/>
          </a:xfrm>
          <a:prstGeom prst="rect">
            <a:avLst/>
          </a:prstGeom>
        </p:spPr>
      </p:pic>
    </p:spTree>
    <p:extLst>
      <p:ext uri="{BB962C8B-B14F-4D97-AF65-F5344CB8AC3E}">
        <p14:creationId xmlns:p14="http://schemas.microsoft.com/office/powerpoint/2010/main" val="3494448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26</a:t>
            </a:fld>
            <a:endParaRPr lang="en-US" dirty="0">
              <a:solidFill>
                <a:srgbClr val="303030">
                  <a:lumMod val="75000"/>
                  <a:lumOff val="25000"/>
                </a:srgbClr>
              </a:solidFill>
            </a:endParaRPr>
          </a:p>
        </p:txBody>
      </p:sp>
      <p:sp>
        <p:nvSpPr>
          <p:cNvPr id="5" name="Title 1"/>
          <p:cNvSpPr>
            <a:spLocks noGrp="1"/>
          </p:cNvSpPr>
          <p:nvPr>
            <p:ph type="title"/>
          </p:nvPr>
        </p:nvSpPr>
        <p:spPr>
          <a:xfrm>
            <a:off x="590550" y="307072"/>
            <a:ext cx="6908800" cy="774492"/>
          </a:xfrm>
        </p:spPr>
        <p:txBody>
          <a:bodyPr>
            <a:normAutofit/>
          </a:bodyPr>
          <a:lstStyle/>
          <a:p>
            <a:r>
              <a:rPr lang="en-US" sz="3600" b="1" dirty="0"/>
              <a:t> Grantee Question:</a:t>
            </a:r>
            <a:endParaRPr lang="en-US" sz="3600" dirty="0"/>
          </a:p>
        </p:txBody>
      </p:sp>
      <p:sp>
        <p:nvSpPr>
          <p:cNvPr id="7" name="Text Placeholder 5"/>
          <p:cNvSpPr txBox="1">
            <a:spLocks/>
          </p:cNvSpPr>
          <p:nvPr/>
        </p:nvSpPr>
        <p:spPr>
          <a:xfrm>
            <a:off x="590550" y="1117602"/>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ClrTx/>
              <a:buNone/>
            </a:pPr>
            <a:r>
              <a:rPr lang="en-US" sz="2800" dirty="0">
                <a:solidFill>
                  <a:prstClr val="white"/>
                </a:solidFill>
                <a:latin typeface="Calibri"/>
                <a:ea typeface="Calibri"/>
                <a:cs typeface="Times New Roman"/>
              </a:rPr>
              <a:t>Developing a Succession Plan</a:t>
            </a:r>
          </a:p>
        </p:txBody>
      </p:sp>
      <p:sp>
        <p:nvSpPr>
          <p:cNvPr id="9" name="TextBox 8"/>
          <p:cNvSpPr txBox="1"/>
          <p:nvPr/>
        </p:nvSpPr>
        <p:spPr>
          <a:xfrm>
            <a:off x="1352894" y="2256851"/>
            <a:ext cx="5384111" cy="523220"/>
          </a:xfrm>
          <a:prstGeom prst="rect">
            <a:avLst/>
          </a:prstGeom>
          <a:noFill/>
        </p:spPr>
        <p:txBody>
          <a:bodyPr wrap="square" rtlCol="0">
            <a:spAutoFit/>
          </a:bodyPr>
          <a:lstStyle/>
          <a:p>
            <a:pPr algn="ctr" defTabSz="914400"/>
            <a:r>
              <a:rPr lang="en-US" sz="2800" b="1" kern="0" dirty="0">
                <a:solidFill>
                  <a:schemeClr val="accent2"/>
                </a:solidFill>
              </a:rPr>
              <a:t>Type in the Chat Box</a:t>
            </a:r>
          </a:p>
        </p:txBody>
      </p:sp>
      <p:sp>
        <p:nvSpPr>
          <p:cNvPr id="3" name="TextBox 2">
            <a:extLst>
              <a:ext uri="{FF2B5EF4-FFF2-40B4-BE49-F238E27FC236}">
                <a16:creationId xmlns:a16="http://schemas.microsoft.com/office/drawing/2014/main" id="{069A5222-DF20-4CD3-8CFD-054DC3FF3A17}"/>
              </a:ext>
            </a:extLst>
          </p:cNvPr>
          <p:cNvSpPr txBox="1"/>
          <p:nvPr/>
        </p:nvSpPr>
        <p:spPr>
          <a:xfrm>
            <a:off x="1352894" y="3042662"/>
            <a:ext cx="6445250" cy="2554545"/>
          </a:xfrm>
          <a:prstGeom prst="rect">
            <a:avLst/>
          </a:prstGeom>
          <a:noFill/>
        </p:spPr>
        <p:txBody>
          <a:bodyPr wrap="square" rtlCol="0">
            <a:spAutoFit/>
          </a:bodyPr>
          <a:lstStyle/>
          <a:p>
            <a:r>
              <a:rPr lang="en-US" sz="3200" dirty="0"/>
              <a:t>Have you developed a transition plan in case staff members leave before the grant is complete?  </a:t>
            </a:r>
          </a:p>
          <a:p>
            <a:endParaRPr lang="en-US" sz="3200" dirty="0"/>
          </a:p>
          <a:p>
            <a:r>
              <a:rPr lang="en-US" sz="3200" dirty="0"/>
              <a:t>If so, what does it include?</a:t>
            </a:r>
          </a:p>
        </p:txBody>
      </p:sp>
    </p:spTree>
    <p:extLst>
      <p:ext uri="{BB962C8B-B14F-4D97-AF65-F5344CB8AC3E}">
        <p14:creationId xmlns:p14="http://schemas.microsoft.com/office/powerpoint/2010/main" val="2233030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27</a:t>
            </a:fld>
            <a:endParaRPr lang="en-US" dirty="0">
              <a:solidFill>
                <a:srgbClr val="303030">
                  <a:lumMod val="75000"/>
                  <a:lumOff val="25000"/>
                </a:srgbClr>
              </a:solidFill>
            </a:endParaRPr>
          </a:p>
        </p:txBody>
      </p:sp>
      <p:sp>
        <p:nvSpPr>
          <p:cNvPr id="11" name="TextBox 10"/>
          <p:cNvSpPr txBox="1"/>
          <p:nvPr/>
        </p:nvSpPr>
        <p:spPr>
          <a:xfrm>
            <a:off x="-149290" y="1487800"/>
            <a:ext cx="9293290" cy="4528932"/>
          </a:xfrm>
          <a:prstGeom prst="rect">
            <a:avLst/>
          </a:prstGeom>
          <a:noFill/>
        </p:spPr>
        <p:txBody>
          <a:bodyPr wrap="square" rtlCol="0">
            <a:spAutoFit/>
          </a:bodyPr>
          <a:lstStyle/>
          <a:p>
            <a:pPr marL="914400" indent="-457200">
              <a:lnSpc>
                <a:spcPct val="115000"/>
              </a:lnSpc>
              <a:spcAft>
                <a:spcPts val="1200"/>
              </a:spcAft>
              <a:buClr>
                <a:srgbClr val="FF0000"/>
              </a:buClr>
              <a:buFont typeface="Wingdings" panose="05000000000000000000" pitchFamily="2" charset="2"/>
              <a:buChar char=""/>
            </a:pPr>
            <a:r>
              <a:rPr lang="en-US" sz="2200" dirty="0">
                <a:solidFill>
                  <a:prstClr val="black"/>
                </a:solidFill>
                <a:ea typeface="Calibri"/>
                <a:cs typeface="Times New Roman"/>
              </a:rPr>
              <a:t>The America’s Promise grant program was designed to build on the momentum of WIOA to </a:t>
            </a:r>
            <a:r>
              <a:rPr lang="en-US" sz="2200" b="1" dirty="0">
                <a:solidFill>
                  <a:prstClr val="black"/>
                </a:solidFill>
                <a:ea typeface="Calibri"/>
                <a:cs typeface="Times New Roman"/>
              </a:rPr>
              <a:t>develop and expand regional partnerships </a:t>
            </a:r>
            <a:r>
              <a:rPr lang="en-US" sz="2200" dirty="0">
                <a:solidFill>
                  <a:prstClr val="black"/>
                </a:solidFill>
                <a:ea typeface="Calibri"/>
                <a:cs typeface="Times New Roman"/>
              </a:rPr>
              <a:t>and training opportunities particularly for middle- to high-skilled H-1B industries and occupations, ensuring that communities fully maximize their Federal, state and local funds to build a competitive workforce.</a:t>
            </a:r>
          </a:p>
          <a:p>
            <a:pPr marL="914400" indent="-457200">
              <a:lnSpc>
                <a:spcPct val="115000"/>
              </a:lnSpc>
              <a:buClr>
                <a:srgbClr val="FF0000"/>
              </a:buClr>
              <a:buFont typeface="Wingdings" panose="05000000000000000000" pitchFamily="2" charset="2"/>
              <a:buChar char=""/>
            </a:pPr>
            <a:r>
              <a:rPr lang="en-US" sz="2200" dirty="0">
                <a:solidFill>
                  <a:prstClr val="black"/>
                </a:solidFill>
                <a:ea typeface="Calibri"/>
                <a:cs typeface="Times New Roman"/>
              </a:rPr>
              <a:t>One of the primary vehicles for driving these strategies is regional workforce partnerships that are:</a:t>
            </a:r>
          </a:p>
          <a:p>
            <a:pPr marL="1371600" lvl="1" indent="-342900">
              <a:lnSpc>
                <a:spcPct val="115000"/>
              </a:lnSpc>
              <a:buClr>
                <a:srgbClr val="FF0000"/>
              </a:buClr>
              <a:buFont typeface="Wingdings" panose="05000000000000000000" pitchFamily="2" charset="2"/>
              <a:buChar char="Ø"/>
            </a:pPr>
            <a:r>
              <a:rPr lang="en-US" sz="2200" dirty="0">
                <a:solidFill>
                  <a:prstClr val="black"/>
                </a:solidFill>
                <a:ea typeface="Calibri"/>
                <a:cs typeface="Times New Roman"/>
              </a:rPr>
              <a:t>creating sector-based career pathways and </a:t>
            </a:r>
          </a:p>
          <a:p>
            <a:pPr marL="1371600" lvl="1" indent="-342900">
              <a:lnSpc>
                <a:spcPct val="115000"/>
              </a:lnSpc>
              <a:buClr>
                <a:srgbClr val="FF0000"/>
              </a:buClr>
              <a:buFont typeface="Wingdings" panose="05000000000000000000" pitchFamily="2" charset="2"/>
              <a:buChar char="Ø"/>
            </a:pPr>
            <a:r>
              <a:rPr lang="en-US" sz="2200" dirty="0">
                <a:solidFill>
                  <a:prstClr val="black"/>
                </a:solidFill>
                <a:ea typeface="Calibri"/>
                <a:cs typeface="Times New Roman"/>
              </a:rPr>
              <a:t>offering tuition-free training to meet the needs of workers and businesses.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000" y="338937"/>
            <a:ext cx="7402095" cy="658478"/>
          </a:xfrm>
          <a:prstGeom prst="rect">
            <a:avLst/>
          </a:prstGeom>
        </p:spPr>
      </p:pic>
    </p:spTree>
    <p:extLst>
      <p:ext uri="{BB962C8B-B14F-4D97-AF65-F5344CB8AC3E}">
        <p14:creationId xmlns:p14="http://schemas.microsoft.com/office/powerpoint/2010/main" val="172718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28</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None/>
            </a:pPr>
            <a:r>
              <a:rPr lang="en-US" sz="2800" dirty="0">
                <a:solidFill>
                  <a:prstClr val="white"/>
                </a:solidFill>
                <a:latin typeface="Calibri"/>
                <a:ea typeface="Times New Roman"/>
                <a:cs typeface="Calibri"/>
              </a:rPr>
              <a:t>Building and Maintaining Partnerships</a:t>
            </a:r>
            <a:endParaRPr lang="en-US" sz="2400" dirty="0">
              <a:solidFill>
                <a:prstClr val="white"/>
              </a:solidFill>
              <a:latin typeface="Calibri"/>
              <a:ea typeface="Calibri"/>
              <a:cs typeface="Times New Roman"/>
            </a:endParaRPr>
          </a:p>
        </p:txBody>
      </p:sp>
      <p:sp>
        <p:nvSpPr>
          <p:cNvPr id="10" name="Title 1"/>
          <p:cNvSpPr>
            <a:spLocks noGrp="1"/>
          </p:cNvSpPr>
          <p:nvPr>
            <p:ph type="title"/>
          </p:nvPr>
        </p:nvSpPr>
        <p:spPr>
          <a:xfrm>
            <a:off x="666750" y="354013"/>
            <a:ext cx="6908800" cy="774700"/>
          </a:xfrm>
        </p:spPr>
        <p:txBody>
          <a:bodyPr>
            <a:normAutofit/>
          </a:bodyPr>
          <a:lstStyle/>
          <a:p>
            <a:r>
              <a:rPr lang="en-US" sz="3600" b="1" dirty="0"/>
              <a:t>Sustainability </a:t>
            </a:r>
            <a:r>
              <a:rPr lang="en-US" sz="3600" dirty="0"/>
              <a:t>Strategy</a:t>
            </a:r>
            <a:r>
              <a:rPr lang="en-US" sz="3600" b="1" dirty="0"/>
              <a:t> #3</a:t>
            </a:r>
            <a:endParaRPr lang="en-US" sz="3600" dirty="0"/>
          </a:p>
        </p:txBody>
      </p:sp>
      <p:sp>
        <p:nvSpPr>
          <p:cNvPr id="11" name="TextBox 10"/>
          <p:cNvSpPr txBox="1"/>
          <p:nvPr/>
        </p:nvSpPr>
        <p:spPr>
          <a:xfrm>
            <a:off x="313152" y="2462779"/>
            <a:ext cx="8154574" cy="3490186"/>
          </a:xfrm>
          <a:prstGeom prst="rect">
            <a:avLst/>
          </a:prstGeom>
          <a:noFill/>
        </p:spPr>
        <p:txBody>
          <a:bodyPr wrap="square" rtlCol="0">
            <a:spAutoFit/>
          </a:bodyPr>
          <a:lstStyle/>
          <a:p>
            <a:pPr marL="457200">
              <a:lnSpc>
                <a:spcPct val="115000"/>
              </a:lnSpc>
            </a:pPr>
            <a:r>
              <a:rPr lang="en-US" sz="2400" b="1" dirty="0">
                <a:solidFill>
                  <a:prstClr val="black"/>
                </a:solidFill>
                <a:ea typeface="Calibri"/>
                <a:cs typeface="Arial"/>
              </a:rPr>
              <a:t>Partners </a:t>
            </a:r>
            <a:r>
              <a:rPr lang="en-US" sz="2400" dirty="0">
                <a:solidFill>
                  <a:prstClr val="black"/>
                </a:solidFill>
                <a:ea typeface="Calibri"/>
                <a:cs typeface="Arial"/>
              </a:rPr>
              <a:t>play an important role in sustainability in several ways:</a:t>
            </a:r>
          </a:p>
          <a:p>
            <a:pPr marL="1200150" lvl="1" indent="-285750">
              <a:lnSpc>
                <a:spcPct val="115000"/>
              </a:lnSpc>
              <a:buFont typeface="Courier New" panose="02070309020205020404" pitchFamily="49" charset="0"/>
              <a:buChar char="o"/>
            </a:pPr>
            <a:r>
              <a:rPr lang="en-US" sz="2400" dirty="0">
                <a:solidFill>
                  <a:prstClr val="black"/>
                </a:solidFill>
                <a:ea typeface="Calibri"/>
                <a:cs typeface="Arial"/>
              </a:rPr>
              <a:t>Connecting you to greater resources or expertise</a:t>
            </a:r>
          </a:p>
          <a:p>
            <a:pPr marL="1200150" lvl="1" indent="-285750">
              <a:lnSpc>
                <a:spcPct val="115000"/>
              </a:lnSpc>
              <a:buFont typeface="Courier New" panose="02070309020205020404" pitchFamily="49" charset="0"/>
              <a:buChar char="o"/>
            </a:pPr>
            <a:r>
              <a:rPr lang="en-US" sz="2400" dirty="0">
                <a:solidFill>
                  <a:prstClr val="black"/>
                </a:solidFill>
                <a:ea typeface="Calibri"/>
                <a:cs typeface="Arial"/>
              </a:rPr>
              <a:t>Providing services if your program has to cut back</a:t>
            </a:r>
          </a:p>
          <a:p>
            <a:pPr marL="1200150" lvl="1" indent="-285750">
              <a:lnSpc>
                <a:spcPct val="115000"/>
              </a:lnSpc>
              <a:buFont typeface="Courier New" panose="02070309020205020404" pitchFamily="49" charset="0"/>
              <a:buChar char="o"/>
            </a:pPr>
            <a:r>
              <a:rPr lang="en-US" sz="2400" dirty="0">
                <a:solidFill>
                  <a:prstClr val="black"/>
                </a:solidFill>
                <a:ea typeface="Calibri"/>
                <a:cs typeface="Arial"/>
              </a:rPr>
              <a:t>Advocating on behalf of your cause </a:t>
            </a:r>
          </a:p>
          <a:p>
            <a:pPr marL="742950" indent="-285750">
              <a:lnSpc>
                <a:spcPct val="115000"/>
              </a:lnSpc>
              <a:buFont typeface="Courier New" panose="02070309020205020404" pitchFamily="49" charset="0"/>
              <a:buChar char="o"/>
            </a:pPr>
            <a:endParaRPr lang="en-US" sz="2400" dirty="0">
              <a:solidFill>
                <a:prstClr val="black"/>
              </a:solidFill>
              <a:ea typeface="Calibri"/>
              <a:cs typeface="Arial"/>
            </a:endParaRPr>
          </a:p>
          <a:p>
            <a:pPr marL="457200">
              <a:lnSpc>
                <a:spcPct val="115000"/>
              </a:lnSpc>
            </a:pPr>
            <a:r>
              <a:rPr lang="en-US" sz="2400" dirty="0">
                <a:solidFill>
                  <a:prstClr val="black"/>
                </a:solidFill>
                <a:ea typeface="Calibri"/>
                <a:cs typeface="Arial"/>
              </a:rPr>
              <a:t>*Partners can also help rally the community around your program and its goals.</a:t>
            </a:r>
            <a:endParaRPr lang="en-US" sz="2400" dirty="0">
              <a:solidFill>
                <a:prstClr val="black"/>
              </a:solidFill>
              <a:ea typeface="Calibri"/>
              <a:cs typeface="Times New Roman"/>
            </a:endParaRPr>
          </a:p>
        </p:txBody>
      </p:sp>
    </p:spTree>
    <p:extLst>
      <p:ext uri="{BB962C8B-B14F-4D97-AF65-F5344CB8AC3E}">
        <p14:creationId xmlns:p14="http://schemas.microsoft.com/office/powerpoint/2010/main" val="3589636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29</a:t>
            </a:fld>
            <a:endParaRPr lang="en-US" dirty="0">
              <a:solidFill>
                <a:srgbClr val="303030">
                  <a:lumMod val="75000"/>
                  <a:lumOff val="25000"/>
                </a:srgbClr>
              </a:solidFill>
            </a:endParaRPr>
          </a:p>
        </p:txBody>
      </p:sp>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3825" y="1597025"/>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7883" y="1618435"/>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23825" y="2581275"/>
            <a:ext cx="4152898" cy="3885679"/>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sz="1700" dirty="0">
                <a:latin typeface="+mj-lt"/>
                <a:ea typeface="Times New Roman"/>
                <a:cs typeface="Calibri"/>
              </a:rPr>
              <a:t>Conduct a current partner or stakeholder analysis:</a:t>
            </a:r>
            <a:endParaRPr lang="en-US" sz="1700" dirty="0">
              <a:latin typeface="+mj-lt"/>
              <a:ea typeface="Calibri"/>
              <a:cs typeface="Times New Roman"/>
            </a:endParaRPr>
          </a:p>
          <a:p>
            <a:pPr marL="742950" marR="0" lvl="1" indent="-285750">
              <a:lnSpc>
                <a:spcPct val="115000"/>
              </a:lnSpc>
              <a:spcBef>
                <a:spcPts val="0"/>
              </a:spcBef>
              <a:spcAft>
                <a:spcPts val="0"/>
              </a:spcAft>
              <a:buFont typeface="Courier New"/>
              <a:buChar char="o"/>
            </a:pPr>
            <a:r>
              <a:rPr lang="en-US" sz="1700" dirty="0">
                <a:latin typeface="+mj-lt"/>
                <a:ea typeface="Times New Roman"/>
                <a:cs typeface="Calibri"/>
              </a:rPr>
              <a:t>Which organizations or individuals will require time and energy to keep involved? </a:t>
            </a:r>
            <a:endParaRPr lang="en-US" sz="1700" dirty="0">
              <a:latin typeface="+mj-lt"/>
              <a:ea typeface="Calibri"/>
              <a:cs typeface="Times New Roman"/>
            </a:endParaRPr>
          </a:p>
          <a:p>
            <a:pPr marL="742950" marR="0" lvl="1" indent="-285750">
              <a:lnSpc>
                <a:spcPct val="115000"/>
              </a:lnSpc>
              <a:spcBef>
                <a:spcPts val="0"/>
              </a:spcBef>
              <a:spcAft>
                <a:spcPts val="0"/>
              </a:spcAft>
              <a:buFont typeface="Courier New"/>
              <a:buChar char="o"/>
            </a:pPr>
            <a:r>
              <a:rPr lang="en-US" sz="1700" dirty="0">
                <a:latin typeface="+mj-lt"/>
                <a:ea typeface="Times New Roman"/>
                <a:cs typeface="Calibri"/>
              </a:rPr>
              <a:t>Determine if your partners have an interest in sustaining the benefits of the project and are willing to be part of the planning process.</a:t>
            </a:r>
            <a:endParaRPr lang="en-US" sz="1700" dirty="0">
              <a:latin typeface="+mj-lt"/>
              <a:ea typeface="Calibri"/>
              <a:cs typeface="Times New Roman"/>
            </a:endParaRPr>
          </a:p>
          <a:p>
            <a:pPr marL="742950" lvl="1" indent="-285750">
              <a:buFont typeface="Courier New" pitchFamily="49" charset="0"/>
              <a:buChar char="o"/>
            </a:pPr>
            <a:r>
              <a:rPr lang="en-US" sz="1700" dirty="0">
                <a:latin typeface="+mj-lt"/>
                <a:ea typeface="Times New Roman"/>
                <a:cs typeface="Calibri"/>
              </a:rPr>
              <a:t>Create a stakeholder management plan based on this analysis. </a:t>
            </a:r>
            <a:endParaRPr lang="en-US" sz="1700" dirty="0">
              <a:effectLst/>
              <a:latin typeface="+mj-lt"/>
              <a:ea typeface="Calibri"/>
              <a:cs typeface="Times New Roman"/>
            </a:endParaRPr>
          </a:p>
        </p:txBody>
      </p:sp>
      <p:sp>
        <p:nvSpPr>
          <p:cNvPr id="13" name="TextBox 12"/>
          <p:cNvSpPr txBox="1"/>
          <p:nvPr/>
        </p:nvSpPr>
        <p:spPr>
          <a:xfrm>
            <a:off x="4610098" y="2581276"/>
            <a:ext cx="3895725" cy="1270156"/>
          </a:xfrm>
          <a:prstGeom prst="rect">
            <a:avLst/>
          </a:prstGeom>
          <a:noFill/>
        </p:spPr>
        <p:txBody>
          <a:bodyPr wrap="square" rtlCol="0">
            <a:spAutoFit/>
          </a:bodyPr>
          <a:lstStyle/>
          <a:p>
            <a:pPr marL="342900" marR="0" lvl="0" indent="-342900">
              <a:lnSpc>
                <a:spcPct val="115000"/>
              </a:lnSpc>
              <a:spcBef>
                <a:spcPts val="0"/>
              </a:spcBef>
              <a:spcAft>
                <a:spcPts val="1000"/>
              </a:spcAft>
              <a:buFont typeface="Symbol"/>
              <a:buChar char=""/>
            </a:pPr>
            <a:r>
              <a:rPr lang="en-US" sz="1700" dirty="0">
                <a:latin typeface="+mj-lt"/>
                <a:ea typeface="Times New Roman"/>
                <a:cs typeface="Calibri"/>
              </a:rPr>
              <a:t>Meet with employer partners to determine if the training provided by the project is still relevant to their needs.  </a:t>
            </a:r>
            <a:endParaRPr lang="en-US" sz="1700" dirty="0">
              <a:effectLst/>
              <a:latin typeface="+mj-lt"/>
              <a:ea typeface="Calibri"/>
              <a:cs typeface="Times New Roman"/>
            </a:endParaRPr>
          </a:p>
        </p:txBody>
      </p:sp>
      <p:sp>
        <p:nvSpPr>
          <p:cNvPr id="15" name="TextBox 14"/>
          <p:cNvSpPr txBox="1"/>
          <p:nvPr/>
        </p:nvSpPr>
        <p:spPr>
          <a:xfrm>
            <a:off x="4610096" y="3915239"/>
            <a:ext cx="3895725" cy="2499146"/>
          </a:xfrm>
          <a:prstGeom prst="rect">
            <a:avLst/>
          </a:prstGeom>
          <a:noFill/>
        </p:spPr>
        <p:txBody>
          <a:bodyPr wrap="square" rtlCol="0">
            <a:spAutoFit/>
          </a:bodyPr>
          <a:lstStyle/>
          <a:p>
            <a:pPr marL="342900" marR="0" lvl="0" indent="-342900">
              <a:lnSpc>
                <a:spcPct val="115000"/>
              </a:lnSpc>
              <a:spcBef>
                <a:spcPts val="0"/>
              </a:spcBef>
              <a:spcAft>
                <a:spcPts val="1000"/>
              </a:spcAft>
              <a:buFont typeface="Symbol"/>
              <a:buChar char=""/>
            </a:pPr>
            <a:r>
              <a:rPr lang="en-US" sz="1700" dirty="0">
                <a:ea typeface="Times New Roman"/>
                <a:cs typeface="Calibri"/>
              </a:rPr>
              <a:t>Identify organizations and individuals that are not currently involved in program efforts but are impacted by your program. Determine how they could contribute to or benefit from your work and engage them in your program</a:t>
            </a:r>
            <a:r>
              <a:rPr lang="en-US" sz="1600" dirty="0">
                <a:ea typeface="Times New Roman"/>
                <a:cs typeface="Calibri"/>
              </a:rPr>
              <a:t>.</a:t>
            </a:r>
            <a:endParaRPr lang="en-US" sz="1400" dirty="0">
              <a:effectLst/>
              <a:ea typeface="Calibri"/>
              <a:cs typeface="Times New Roman"/>
            </a:endParaRPr>
          </a:p>
        </p:txBody>
      </p:sp>
      <p:sp>
        <p:nvSpPr>
          <p:cNvPr id="9" name="Text Placeholder 5">
            <a:extLst>
              <a:ext uri="{FF2B5EF4-FFF2-40B4-BE49-F238E27FC236}">
                <a16:creationId xmlns:a16="http://schemas.microsoft.com/office/drawing/2014/main" id="{99633E82-5084-4AFB-AE27-7FFAD42008E5}"/>
              </a:ext>
            </a:extLst>
          </p:cNvPr>
          <p:cNvSpPr txBox="1">
            <a:spLocks/>
          </p:cNvSpPr>
          <p:nvPr/>
        </p:nvSpPr>
        <p:spPr>
          <a:xfrm>
            <a:off x="676275" y="502939"/>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None/>
            </a:pPr>
            <a:r>
              <a:rPr lang="en-US" sz="2800" dirty="0">
                <a:solidFill>
                  <a:prstClr val="white"/>
                </a:solidFill>
                <a:latin typeface="Calibri"/>
                <a:ea typeface="Times New Roman"/>
                <a:cs typeface="Calibri"/>
              </a:rPr>
              <a:t>Building and Maintaining Partnerships</a:t>
            </a:r>
            <a:endParaRPr lang="en-US" sz="2400" dirty="0">
              <a:solidFill>
                <a:prstClr val="white"/>
              </a:solidFill>
              <a:latin typeface="Calibri"/>
              <a:ea typeface="Calibri"/>
              <a:cs typeface="Times New Roman"/>
            </a:endParaRPr>
          </a:p>
        </p:txBody>
      </p:sp>
    </p:spTree>
    <p:extLst>
      <p:ext uri="{BB962C8B-B14F-4D97-AF65-F5344CB8AC3E}">
        <p14:creationId xmlns:p14="http://schemas.microsoft.com/office/powerpoint/2010/main" val="302637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3</a:t>
            </a:fld>
            <a:endParaRPr lang="en-US" dirty="0"/>
          </a:p>
        </p:txBody>
      </p:sp>
    </p:spTree>
    <p:extLst>
      <p:ext uri="{BB962C8B-B14F-4D97-AF65-F5344CB8AC3E}">
        <p14:creationId xmlns:p14="http://schemas.microsoft.com/office/powerpoint/2010/main" val="2904282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and Maintaining Partnerships Worksheet Example: </a:t>
            </a:r>
          </a:p>
        </p:txBody>
      </p:sp>
      <p:sp>
        <p:nvSpPr>
          <p:cNvPr id="3" name="Slide Number Placeholder 2"/>
          <p:cNvSpPr>
            <a:spLocks noGrp="1"/>
          </p:cNvSpPr>
          <p:nvPr>
            <p:ph type="sldNum" sz="quarter" idx="10"/>
          </p:nvPr>
        </p:nvSpPr>
        <p:spPr/>
        <p:txBody>
          <a:bodyPr/>
          <a:lstStyle/>
          <a:p>
            <a:fld id="{706D636C-90A3-4979-BA37-BAB384B22101}" type="slidenum">
              <a:rPr lang="en-US" smtClean="0"/>
              <a:pPr/>
              <a:t>30</a:t>
            </a:fld>
            <a:endParaRPr lang="en-US" dirty="0"/>
          </a:p>
        </p:txBody>
      </p:sp>
      <p:pic>
        <p:nvPicPr>
          <p:cNvPr id="4" name="Picture 3"/>
          <p:cNvPicPr>
            <a:picLocks noChangeAspect="1"/>
          </p:cNvPicPr>
          <p:nvPr/>
        </p:nvPicPr>
        <p:blipFill>
          <a:blip r:embed="rId2"/>
          <a:stretch>
            <a:fillRect/>
          </a:stretch>
        </p:blipFill>
        <p:spPr>
          <a:xfrm>
            <a:off x="628650" y="2117085"/>
            <a:ext cx="7839075" cy="2505075"/>
          </a:xfrm>
          <a:prstGeom prst="rect">
            <a:avLst/>
          </a:prstGeom>
        </p:spPr>
      </p:pic>
    </p:spTree>
    <p:extLst>
      <p:ext uri="{BB962C8B-B14F-4D97-AF65-F5344CB8AC3E}">
        <p14:creationId xmlns:p14="http://schemas.microsoft.com/office/powerpoint/2010/main" val="2425209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31</a:t>
            </a:fld>
            <a:endParaRPr lang="en-US" dirty="0">
              <a:solidFill>
                <a:srgbClr val="303030">
                  <a:lumMod val="75000"/>
                  <a:lumOff val="25000"/>
                </a:srgbClr>
              </a:solidFill>
            </a:endParaRPr>
          </a:p>
        </p:txBody>
      </p:sp>
      <p:sp>
        <p:nvSpPr>
          <p:cNvPr id="3" name="TextBox 2"/>
          <p:cNvSpPr txBox="1"/>
          <p:nvPr/>
        </p:nvSpPr>
        <p:spPr>
          <a:xfrm>
            <a:off x="1295400" y="1371600"/>
            <a:ext cx="5523614" cy="3847207"/>
          </a:xfrm>
          <a:prstGeom prst="rect">
            <a:avLst/>
          </a:prstGeom>
          <a:noFill/>
        </p:spPr>
        <p:txBody>
          <a:bodyPr wrap="square" rtlCol="0">
            <a:spAutoFit/>
          </a:bodyPr>
          <a:lstStyle/>
          <a:p>
            <a:pPr defTabSz="914400"/>
            <a:r>
              <a:rPr lang="en-US" sz="3600" b="1" dirty="0">
                <a:solidFill>
                  <a:srgbClr val="242021"/>
                </a:solidFill>
              </a:rPr>
              <a:t>Monroe Community College</a:t>
            </a:r>
          </a:p>
          <a:p>
            <a:pPr defTabSz="914400"/>
            <a:endParaRPr lang="en-US" sz="3600" b="1" dirty="0">
              <a:solidFill>
                <a:srgbClr val="242021"/>
              </a:solidFill>
            </a:endParaRPr>
          </a:p>
          <a:p>
            <a:pPr defTabSz="914400"/>
            <a:endParaRPr lang="en-US" sz="3600" b="1" dirty="0">
              <a:solidFill>
                <a:srgbClr val="242021"/>
              </a:solidFill>
            </a:endParaRPr>
          </a:p>
          <a:p>
            <a:pPr defTabSz="914400"/>
            <a:endParaRPr lang="en-US" sz="3600" b="1" dirty="0">
              <a:solidFill>
                <a:srgbClr val="242021"/>
              </a:solidFill>
            </a:endParaRPr>
          </a:p>
          <a:p>
            <a:pPr defTabSz="914400"/>
            <a:r>
              <a:rPr lang="en-US" sz="3200" b="1" dirty="0">
                <a:solidFill>
                  <a:srgbClr val="242021"/>
                </a:solidFill>
              </a:rPr>
              <a:t>Christina Bakewicz</a:t>
            </a:r>
          </a:p>
          <a:p>
            <a:pPr defTabSz="914400"/>
            <a:r>
              <a:rPr lang="en-US" sz="3200" dirty="0">
                <a:solidFill>
                  <a:srgbClr val="242021"/>
                </a:solidFill>
              </a:rPr>
              <a:t>Manager</a:t>
            </a: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41227" y="2704214"/>
            <a:ext cx="3848100" cy="97028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3354" y="3189354"/>
            <a:ext cx="1656907" cy="19823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2338" y="376054"/>
            <a:ext cx="7402095" cy="658478"/>
          </a:xfrm>
          <a:prstGeom prst="rect">
            <a:avLst/>
          </a:prstGeom>
        </p:spPr>
      </p:pic>
    </p:spTree>
    <p:extLst>
      <p:ext uri="{BB962C8B-B14F-4D97-AF65-F5344CB8AC3E}">
        <p14:creationId xmlns:p14="http://schemas.microsoft.com/office/powerpoint/2010/main" val="2999116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32</a:t>
            </a:fld>
            <a:endParaRPr lang="en-US" dirty="0">
              <a:solidFill>
                <a:srgbClr val="303030">
                  <a:lumMod val="75000"/>
                  <a:lumOff val="25000"/>
                </a:srgbClr>
              </a:solidFill>
            </a:endParaRPr>
          </a:p>
        </p:txBody>
      </p:sp>
      <p:sp>
        <p:nvSpPr>
          <p:cNvPr id="4" name="TextBox 3"/>
          <p:cNvSpPr txBox="1"/>
          <p:nvPr/>
        </p:nvSpPr>
        <p:spPr>
          <a:xfrm>
            <a:off x="1678487" y="1725460"/>
            <a:ext cx="6288066" cy="4524315"/>
          </a:xfrm>
          <a:prstGeom prst="rect">
            <a:avLst/>
          </a:prstGeom>
          <a:noFill/>
        </p:spPr>
        <p:txBody>
          <a:bodyPr wrap="square" rtlCol="0">
            <a:spAutoFit/>
          </a:bodyPr>
          <a:lstStyle/>
          <a:p>
            <a:pPr marL="571500" indent="-571500" defTabSz="914400">
              <a:buFont typeface="Arial" pitchFamily="34" charset="0"/>
              <a:buChar char="•"/>
            </a:pPr>
            <a:r>
              <a:rPr lang="en-US" sz="2200" b="1" dirty="0">
                <a:solidFill>
                  <a:srgbClr val="242021"/>
                </a:solidFill>
              </a:rPr>
              <a:t>Workforce Investment Boards</a:t>
            </a:r>
          </a:p>
          <a:p>
            <a:pPr marL="1485900" lvl="2" indent="-571500" defTabSz="914400">
              <a:buFont typeface="Courier New" pitchFamily="49" charset="0"/>
              <a:buChar char="o"/>
            </a:pPr>
            <a:r>
              <a:rPr lang="en-US" sz="2200" dirty="0" err="1">
                <a:solidFill>
                  <a:srgbClr val="242021"/>
                </a:solidFill>
              </a:rPr>
              <a:t>RochesterWorks</a:t>
            </a:r>
            <a:r>
              <a:rPr lang="en-US" sz="2200" dirty="0">
                <a:solidFill>
                  <a:srgbClr val="242021"/>
                </a:solidFill>
              </a:rPr>
              <a:t>!</a:t>
            </a:r>
          </a:p>
          <a:p>
            <a:pPr marL="1485900" lvl="2" indent="-571500" defTabSz="914400">
              <a:buFont typeface="Courier New" pitchFamily="49" charset="0"/>
              <a:buChar char="o"/>
            </a:pPr>
            <a:r>
              <a:rPr lang="en-US" sz="2200" dirty="0">
                <a:solidFill>
                  <a:srgbClr val="242021"/>
                </a:solidFill>
              </a:rPr>
              <a:t>Finger Lakes Works</a:t>
            </a:r>
          </a:p>
          <a:p>
            <a:pPr marL="1485900" lvl="2" indent="-571500" defTabSz="914400">
              <a:buFont typeface="Courier New" pitchFamily="49" charset="0"/>
              <a:buChar char="o"/>
            </a:pPr>
            <a:r>
              <a:rPr lang="en-US" sz="2200" dirty="0">
                <a:solidFill>
                  <a:srgbClr val="242021"/>
                </a:solidFill>
              </a:rPr>
              <a:t>GLOW Works</a:t>
            </a:r>
          </a:p>
          <a:p>
            <a:pPr defTabSz="914400"/>
            <a:endParaRPr lang="en-US" sz="2200" b="1" dirty="0">
              <a:solidFill>
                <a:srgbClr val="242021"/>
              </a:solidFill>
            </a:endParaRPr>
          </a:p>
          <a:p>
            <a:pPr marL="571500" indent="-571500" defTabSz="914400">
              <a:buFont typeface="Arial" pitchFamily="34" charset="0"/>
              <a:buChar char="•"/>
            </a:pPr>
            <a:r>
              <a:rPr lang="en-US" sz="2200" b="1" dirty="0">
                <a:solidFill>
                  <a:srgbClr val="242021"/>
                </a:solidFill>
              </a:rPr>
              <a:t>Other Community Colleges</a:t>
            </a:r>
          </a:p>
          <a:p>
            <a:pPr marL="1485900" lvl="2" indent="-571500" defTabSz="914400">
              <a:buFont typeface="Courier New" pitchFamily="49" charset="0"/>
              <a:buChar char="o"/>
            </a:pPr>
            <a:r>
              <a:rPr lang="en-US" sz="2200" dirty="0">
                <a:solidFill>
                  <a:srgbClr val="242021"/>
                </a:solidFill>
              </a:rPr>
              <a:t>Genesee Community College</a:t>
            </a:r>
          </a:p>
          <a:p>
            <a:pPr marL="1485900" lvl="2" indent="-571500" defTabSz="914400">
              <a:buFont typeface="Courier New" pitchFamily="49" charset="0"/>
              <a:buChar char="o"/>
            </a:pPr>
            <a:r>
              <a:rPr lang="en-US" sz="2200" dirty="0">
                <a:solidFill>
                  <a:srgbClr val="242021"/>
                </a:solidFill>
              </a:rPr>
              <a:t>Finger Lakes Community </a:t>
            </a:r>
          </a:p>
          <a:p>
            <a:pPr lvl="2" defTabSz="914400"/>
            <a:endParaRPr lang="en-US" sz="2200" dirty="0">
              <a:solidFill>
                <a:srgbClr val="242021"/>
              </a:solidFill>
            </a:endParaRPr>
          </a:p>
          <a:p>
            <a:pPr marL="342900" indent="-342900" defTabSz="914400">
              <a:buFont typeface="Arial" panose="020B0604020202020204" pitchFamily="34" charset="0"/>
              <a:buChar char="•"/>
            </a:pPr>
            <a:r>
              <a:rPr lang="en-US" sz="2200" b="1" dirty="0">
                <a:solidFill>
                  <a:srgbClr val="242021"/>
                </a:solidFill>
              </a:rPr>
              <a:t>   NYS DOL</a:t>
            </a:r>
          </a:p>
          <a:p>
            <a:pPr defTabSz="914400"/>
            <a:endParaRPr lang="en-US" sz="2200" b="1" dirty="0">
              <a:solidFill>
                <a:srgbClr val="242021"/>
              </a:solidFill>
            </a:endParaRPr>
          </a:p>
          <a:p>
            <a:pPr marL="342900" indent="-342900" defTabSz="914400">
              <a:buFont typeface="Arial" panose="020B0604020202020204" pitchFamily="34" charset="0"/>
              <a:buChar char="•"/>
            </a:pPr>
            <a:r>
              <a:rPr lang="en-US" sz="2200" b="1" dirty="0">
                <a:solidFill>
                  <a:srgbClr val="242021"/>
                </a:solidFill>
              </a:rPr>
              <a:t>   Community Based Agencies </a:t>
            </a:r>
          </a:p>
          <a:p>
            <a:pPr marL="342900" indent="-342900" defTabSz="914400">
              <a:buFont typeface="Arial" panose="020B0604020202020204" pitchFamily="34" charset="0"/>
              <a:buChar char="•"/>
            </a:pPr>
            <a:endParaRPr lang="en-US" sz="2400" b="1" dirty="0">
              <a:solidFill>
                <a:srgbClr val="242021"/>
              </a:solidFill>
            </a:endParaRPr>
          </a:p>
        </p:txBody>
      </p:sp>
      <p:sp>
        <p:nvSpPr>
          <p:cNvPr id="5" name="TextBox 4"/>
          <p:cNvSpPr txBox="1"/>
          <p:nvPr/>
        </p:nvSpPr>
        <p:spPr>
          <a:xfrm>
            <a:off x="751561" y="437213"/>
            <a:ext cx="8141918" cy="1154162"/>
          </a:xfrm>
          <a:prstGeom prst="rect">
            <a:avLst/>
          </a:prstGeom>
          <a:noFill/>
        </p:spPr>
        <p:txBody>
          <a:bodyPr wrap="square" rtlCol="0">
            <a:spAutoFit/>
          </a:bodyPr>
          <a:lstStyle/>
          <a:p>
            <a:r>
              <a:rPr lang="en-US" sz="2300" b="1" i="1" dirty="0">
                <a:solidFill>
                  <a:srgbClr val="C00000"/>
                </a:solidFill>
              </a:rPr>
              <a:t>Who are your regional partners and how does your organization plan to sustain the relationship after the grant has ended?</a:t>
            </a:r>
          </a:p>
        </p:txBody>
      </p:sp>
    </p:spTree>
    <p:extLst>
      <p:ext uri="{BB962C8B-B14F-4D97-AF65-F5344CB8AC3E}">
        <p14:creationId xmlns:p14="http://schemas.microsoft.com/office/powerpoint/2010/main" val="3606508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33</a:t>
            </a:fld>
            <a:endParaRPr lang="en-US" dirty="0">
              <a:solidFill>
                <a:srgbClr val="303030">
                  <a:lumMod val="75000"/>
                  <a:lumOff val="25000"/>
                </a:srgbClr>
              </a:solidFill>
            </a:endParaRPr>
          </a:p>
        </p:txBody>
      </p:sp>
      <p:sp>
        <p:nvSpPr>
          <p:cNvPr id="3" name="Rectangle 2"/>
          <p:cNvSpPr/>
          <p:nvPr/>
        </p:nvSpPr>
        <p:spPr>
          <a:xfrm>
            <a:off x="1114398" y="2240234"/>
            <a:ext cx="6989523" cy="2954655"/>
          </a:xfrm>
          <a:prstGeom prst="rect">
            <a:avLst/>
          </a:prstGeom>
        </p:spPr>
        <p:txBody>
          <a:bodyPr wrap="square">
            <a:spAutoFit/>
          </a:bodyPr>
          <a:lstStyle/>
          <a:p>
            <a:pPr marL="342900" indent="-342900" defTabSz="914400">
              <a:buFont typeface="Arial" pitchFamily="34" charset="0"/>
              <a:buChar char="•"/>
            </a:pPr>
            <a:r>
              <a:rPr lang="en-US" sz="2300" dirty="0">
                <a:solidFill>
                  <a:srgbClr val="242021"/>
                </a:solidFill>
              </a:rPr>
              <a:t>Look for other projects on which to partner.</a:t>
            </a:r>
          </a:p>
          <a:p>
            <a:pPr marL="342900" indent="-342900" defTabSz="914400">
              <a:buFont typeface="Arial" pitchFamily="34" charset="0"/>
              <a:buChar char="•"/>
            </a:pPr>
            <a:endParaRPr lang="en-US" sz="2300" dirty="0">
              <a:solidFill>
                <a:srgbClr val="242021"/>
              </a:solidFill>
            </a:endParaRPr>
          </a:p>
          <a:p>
            <a:pPr marL="342900" indent="-342900" defTabSz="914400">
              <a:buFont typeface="Arial" pitchFamily="34" charset="0"/>
              <a:buChar char="•"/>
            </a:pPr>
            <a:r>
              <a:rPr lang="en-US" sz="2300" dirty="0">
                <a:solidFill>
                  <a:srgbClr val="242021"/>
                </a:solidFill>
              </a:rPr>
              <a:t>Develop and implement a standardized inter-agency referral form.</a:t>
            </a:r>
          </a:p>
          <a:p>
            <a:pPr marL="342900" indent="-342900" defTabSz="914400">
              <a:buFont typeface="Arial" pitchFamily="34" charset="0"/>
              <a:buChar char="•"/>
            </a:pPr>
            <a:endParaRPr lang="en-US" sz="2300" dirty="0">
              <a:solidFill>
                <a:srgbClr val="242021"/>
              </a:solidFill>
            </a:endParaRPr>
          </a:p>
          <a:p>
            <a:pPr marL="342900" indent="-342900" defTabSz="914400">
              <a:buFont typeface="Arial" pitchFamily="34" charset="0"/>
              <a:buChar char="•"/>
            </a:pPr>
            <a:r>
              <a:rPr lang="en-US" sz="2300" dirty="0">
                <a:solidFill>
                  <a:srgbClr val="242021"/>
                </a:solidFill>
              </a:rPr>
              <a:t>Offer regular staff cross-training opportunities.</a:t>
            </a:r>
          </a:p>
          <a:p>
            <a:pPr marL="342900" indent="-342900" defTabSz="914400">
              <a:buFont typeface="Arial" pitchFamily="34" charset="0"/>
              <a:buChar char="•"/>
            </a:pPr>
            <a:endParaRPr lang="en-US" sz="2400" b="1" dirty="0">
              <a:solidFill>
                <a:srgbClr val="242021"/>
              </a:solidFill>
            </a:endParaRPr>
          </a:p>
          <a:p>
            <a:pPr defTabSz="914400"/>
            <a:r>
              <a:rPr lang="en-US" sz="2400" b="1" dirty="0">
                <a:solidFill>
                  <a:srgbClr val="242021"/>
                </a:solidFill>
              </a:rPr>
              <a:t>	</a:t>
            </a:r>
            <a:endParaRPr lang="en-US" sz="2800" dirty="0">
              <a:solidFill>
                <a:srgbClr val="242021"/>
              </a:solidFill>
            </a:endParaRPr>
          </a:p>
        </p:txBody>
      </p:sp>
      <p:sp>
        <p:nvSpPr>
          <p:cNvPr id="4" name="TextBox 3"/>
          <p:cNvSpPr txBox="1"/>
          <p:nvPr/>
        </p:nvSpPr>
        <p:spPr>
          <a:xfrm>
            <a:off x="522514" y="586503"/>
            <a:ext cx="8370965" cy="1154162"/>
          </a:xfrm>
          <a:prstGeom prst="rect">
            <a:avLst/>
          </a:prstGeom>
          <a:noFill/>
        </p:spPr>
        <p:txBody>
          <a:bodyPr wrap="square" rtlCol="0">
            <a:spAutoFit/>
          </a:bodyPr>
          <a:lstStyle/>
          <a:p>
            <a:r>
              <a:rPr lang="en-US" sz="2300" b="1" i="1" dirty="0">
                <a:solidFill>
                  <a:srgbClr val="C00000"/>
                </a:solidFill>
              </a:rPr>
              <a:t>How are regional partners involved in sustainability planning and what has been discussed thus far in relation to which activities they can help with sustaining?</a:t>
            </a:r>
          </a:p>
        </p:txBody>
      </p:sp>
    </p:spTree>
    <p:extLst>
      <p:ext uri="{BB962C8B-B14F-4D97-AF65-F5344CB8AC3E}">
        <p14:creationId xmlns:p14="http://schemas.microsoft.com/office/powerpoint/2010/main" val="121775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7B7AA8-B557-4020-ABAD-D6585DC3D639}"/>
              </a:ext>
            </a:extLst>
          </p:cNvPr>
          <p:cNvSpPr>
            <a:spLocks noGrp="1"/>
          </p:cNvSpPr>
          <p:nvPr>
            <p:ph type="title"/>
          </p:nvPr>
        </p:nvSpPr>
        <p:spPr>
          <a:xfrm>
            <a:off x="1787234" y="768350"/>
            <a:ext cx="7007516" cy="854284"/>
          </a:xfrm>
        </p:spPr>
        <p:txBody>
          <a:bodyPr>
            <a:normAutofit fontScale="90000"/>
          </a:bodyPr>
          <a:lstStyle/>
          <a:p>
            <a:r>
              <a:rPr lang="en-US" sz="3100" dirty="0"/>
              <a:t>Which partners are involved right now in your sustainability planning? </a:t>
            </a:r>
            <a:br>
              <a:rPr lang="en-US" sz="2400" dirty="0"/>
            </a:br>
            <a:r>
              <a:rPr lang="en-US" sz="2400" dirty="0">
                <a:solidFill>
                  <a:srgbClr val="FF0000"/>
                </a:solidFill>
              </a:rPr>
              <a:t>Choose all that apply</a:t>
            </a:r>
            <a:br>
              <a:rPr lang="en-US" sz="3200" dirty="0"/>
            </a:br>
            <a:endParaRPr lang="en-US" sz="3200" dirty="0"/>
          </a:p>
        </p:txBody>
      </p:sp>
      <p:sp>
        <p:nvSpPr>
          <p:cNvPr id="2" name="Slide Number Placeholder 1"/>
          <p:cNvSpPr>
            <a:spLocks noGrp="1"/>
          </p:cNvSpPr>
          <p:nvPr>
            <p:ph type="sldNum" sz="quarter" idx="10"/>
          </p:nvPr>
        </p:nvSpPr>
        <p:spPr/>
        <p:txBody>
          <a:bodyPr/>
          <a:lstStyle/>
          <a:p>
            <a:fld id="{78651A17-9376-40A4-9325-34268FB0E92D}" type="slidenum">
              <a:rPr lang="en-US" smtClean="0">
                <a:solidFill>
                  <a:srgbClr val="303030">
                    <a:lumMod val="75000"/>
                    <a:lumOff val="25000"/>
                  </a:srgbClr>
                </a:solidFill>
              </a:rPr>
              <a:pPr/>
              <a:t>34</a:t>
            </a:fld>
            <a:endParaRPr lang="en-US" dirty="0">
              <a:solidFill>
                <a:srgbClr val="303030">
                  <a:lumMod val="75000"/>
                  <a:lumOff val="25000"/>
                </a:srgbClr>
              </a:solidFill>
            </a:endParaRPr>
          </a:p>
        </p:txBody>
      </p:sp>
      <p:sp>
        <p:nvSpPr>
          <p:cNvPr id="8" name="Content Placeholder 7">
            <a:extLst>
              <a:ext uri="{FF2B5EF4-FFF2-40B4-BE49-F238E27FC236}">
                <a16:creationId xmlns:a16="http://schemas.microsoft.com/office/drawing/2014/main" id="{0DEE68C8-CCA9-4C22-B03A-B01705FB2F69}"/>
              </a:ext>
            </a:extLst>
          </p:cNvPr>
          <p:cNvSpPr>
            <a:spLocks noGrp="1"/>
          </p:cNvSpPr>
          <p:nvPr>
            <p:ph idx="1"/>
          </p:nvPr>
        </p:nvSpPr>
        <p:spPr>
          <a:xfrm>
            <a:off x="1496644" y="2178650"/>
            <a:ext cx="7364627" cy="4222150"/>
          </a:xfrm>
        </p:spPr>
        <p:txBody>
          <a:bodyPr>
            <a:normAutofit fontScale="85000" lnSpcReduction="20000"/>
          </a:bodyPr>
          <a:lstStyle/>
          <a:p>
            <a:pPr marL="342900" lvl="0" indent="-342900">
              <a:lnSpc>
                <a:spcPct val="200000"/>
              </a:lnSpc>
              <a:spcBef>
                <a:spcPts val="0"/>
              </a:spcBef>
              <a:buClrTx/>
              <a:buFont typeface="Wingdings" pitchFamily="2" charset="2"/>
              <a:buChar char="q"/>
              <a:defRPr/>
            </a:pPr>
            <a:r>
              <a:rPr lang="en-US" sz="2800" kern="0" dirty="0">
                <a:solidFill>
                  <a:sysClr val="windowText" lastClr="000000"/>
                </a:solidFill>
              </a:rPr>
              <a:t>Employer Partners</a:t>
            </a:r>
          </a:p>
          <a:p>
            <a:pPr marL="342900" lvl="0" indent="-342900">
              <a:lnSpc>
                <a:spcPct val="200000"/>
              </a:lnSpc>
              <a:spcBef>
                <a:spcPts val="0"/>
              </a:spcBef>
              <a:buClrTx/>
              <a:buFont typeface="Wingdings" pitchFamily="2" charset="2"/>
              <a:buChar char="q"/>
              <a:defRPr/>
            </a:pPr>
            <a:r>
              <a:rPr lang="en-US" sz="2800" kern="0" dirty="0">
                <a:solidFill>
                  <a:sysClr val="windowText" lastClr="000000"/>
                </a:solidFill>
              </a:rPr>
              <a:t>Regional Partners</a:t>
            </a:r>
          </a:p>
          <a:p>
            <a:pPr marL="342900" lvl="0" indent="-342900">
              <a:lnSpc>
                <a:spcPct val="200000"/>
              </a:lnSpc>
              <a:spcBef>
                <a:spcPts val="0"/>
              </a:spcBef>
              <a:buClrTx/>
              <a:buFont typeface="Wingdings" pitchFamily="2" charset="2"/>
              <a:buChar char="q"/>
              <a:defRPr/>
            </a:pPr>
            <a:r>
              <a:rPr lang="en-US" sz="2800" kern="0" dirty="0">
                <a:solidFill>
                  <a:sysClr val="windowText" lastClr="000000"/>
                </a:solidFill>
              </a:rPr>
              <a:t>Training Providers</a:t>
            </a:r>
          </a:p>
          <a:p>
            <a:pPr marL="342900" lvl="0" indent="-342900">
              <a:lnSpc>
                <a:spcPct val="200000"/>
              </a:lnSpc>
              <a:spcBef>
                <a:spcPts val="0"/>
              </a:spcBef>
              <a:buClrTx/>
              <a:buFont typeface="Wingdings" pitchFamily="2" charset="2"/>
              <a:buChar char="q"/>
              <a:defRPr/>
            </a:pPr>
            <a:r>
              <a:rPr lang="en-US" sz="2800" kern="0" dirty="0">
                <a:solidFill>
                  <a:sysClr val="windowText" lastClr="000000"/>
                </a:solidFill>
              </a:rPr>
              <a:t>Educational Partners </a:t>
            </a:r>
          </a:p>
          <a:p>
            <a:pPr marL="342900" lvl="0" indent="-342900">
              <a:lnSpc>
                <a:spcPct val="200000"/>
              </a:lnSpc>
              <a:spcBef>
                <a:spcPts val="0"/>
              </a:spcBef>
              <a:buClrTx/>
              <a:buFont typeface="Wingdings" pitchFamily="2" charset="2"/>
              <a:buChar char="q"/>
              <a:defRPr/>
            </a:pPr>
            <a:r>
              <a:rPr lang="en-US" sz="2800" kern="0" dirty="0">
                <a:solidFill>
                  <a:sysClr val="windowText" lastClr="000000"/>
                </a:solidFill>
              </a:rPr>
              <a:t>Supportive Service Providers</a:t>
            </a:r>
          </a:p>
          <a:p>
            <a:pPr marL="342900" lvl="0" indent="-342900">
              <a:lnSpc>
                <a:spcPct val="200000"/>
              </a:lnSpc>
              <a:spcBef>
                <a:spcPts val="0"/>
              </a:spcBef>
              <a:buClrTx/>
              <a:buFont typeface="Wingdings" pitchFamily="2" charset="2"/>
              <a:buChar char="q"/>
              <a:defRPr/>
            </a:pPr>
            <a:r>
              <a:rPr lang="en-US" sz="2800" kern="0" dirty="0">
                <a:solidFill>
                  <a:sysClr val="windowText" lastClr="000000"/>
                </a:solidFill>
              </a:rPr>
              <a:t>Other (List in the chat box)</a:t>
            </a:r>
          </a:p>
          <a:p>
            <a:pPr marL="0" indent="0">
              <a:buNone/>
            </a:pPr>
            <a:endParaRPr lang="en-US" dirty="0"/>
          </a:p>
        </p:txBody>
      </p:sp>
    </p:spTree>
    <p:extLst>
      <p:ext uri="{BB962C8B-B14F-4D97-AF65-F5344CB8AC3E}">
        <p14:creationId xmlns:p14="http://schemas.microsoft.com/office/powerpoint/2010/main" val="2900527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35</a:t>
            </a:fld>
            <a:endParaRPr lang="en-US" dirty="0">
              <a:solidFill>
                <a:srgbClr val="303030">
                  <a:lumMod val="75000"/>
                  <a:lumOff val="25000"/>
                </a:srgbClr>
              </a:solidFill>
            </a:endParaRPr>
          </a:p>
        </p:txBody>
      </p:sp>
      <p:sp>
        <p:nvSpPr>
          <p:cNvPr id="7" name="Text Placeholder 5"/>
          <p:cNvSpPr txBox="1">
            <a:spLocks/>
          </p:cNvSpPr>
          <p:nvPr/>
        </p:nvSpPr>
        <p:spPr>
          <a:xfrm>
            <a:off x="676275" y="1203327"/>
            <a:ext cx="7791450" cy="803274"/>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None/>
            </a:pPr>
            <a:r>
              <a:rPr lang="en-US" sz="2800" dirty="0">
                <a:solidFill>
                  <a:prstClr val="white"/>
                </a:solidFill>
                <a:latin typeface="Calibri"/>
                <a:ea typeface="Calibri"/>
                <a:cs typeface="Times New Roman"/>
              </a:rPr>
              <a:t>Developing a Funding Plan </a:t>
            </a:r>
          </a:p>
        </p:txBody>
      </p:sp>
      <p:sp>
        <p:nvSpPr>
          <p:cNvPr id="10" name="Title 1"/>
          <p:cNvSpPr>
            <a:spLocks noGrp="1"/>
          </p:cNvSpPr>
          <p:nvPr>
            <p:ph type="title"/>
          </p:nvPr>
        </p:nvSpPr>
        <p:spPr>
          <a:xfrm>
            <a:off x="666750" y="354013"/>
            <a:ext cx="6908800" cy="774700"/>
          </a:xfrm>
        </p:spPr>
        <p:txBody>
          <a:bodyPr>
            <a:normAutofit/>
          </a:bodyPr>
          <a:lstStyle/>
          <a:p>
            <a:r>
              <a:rPr lang="en-US" sz="3600" b="1" dirty="0"/>
              <a:t>Sustainability Strategy #4</a:t>
            </a:r>
            <a:endParaRPr lang="en-US" sz="3600" dirty="0"/>
          </a:p>
        </p:txBody>
      </p:sp>
      <p:sp>
        <p:nvSpPr>
          <p:cNvPr id="3" name="TextBox 2">
            <a:extLst>
              <a:ext uri="{FF2B5EF4-FFF2-40B4-BE49-F238E27FC236}">
                <a16:creationId xmlns:a16="http://schemas.microsoft.com/office/drawing/2014/main" id="{A8DB3591-241B-4EE4-903F-6121218DFCDA}"/>
              </a:ext>
            </a:extLst>
          </p:cNvPr>
          <p:cNvSpPr txBox="1"/>
          <p:nvPr/>
        </p:nvSpPr>
        <p:spPr>
          <a:xfrm>
            <a:off x="676275" y="2686148"/>
            <a:ext cx="7853560" cy="2154436"/>
          </a:xfrm>
          <a:prstGeom prst="rect">
            <a:avLst/>
          </a:prstGeom>
          <a:noFill/>
        </p:spPr>
        <p:txBody>
          <a:bodyPr wrap="square" rtlCol="0">
            <a:spAutoFit/>
          </a:bodyPr>
          <a:lstStyle/>
          <a:p>
            <a:r>
              <a:rPr lang="en-US" sz="2800" dirty="0"/>
              <a:t>Planning for stable funding should be a strategic process that addresses the long-term needs of your program and adjusts to changing trends in economic cycles.</a:t>
            </a:r>
          </a:p>
          <a:p>
            <a:endParaRPr lang="en-US" sz="2200" dirty="0"/>
          </a:p>
        </p:txBody>
      </p:sp>
    </p:spTree>
    <p:extLst>
      <p:ext uri="{BB962C8B-B14F-4D97-AF65-F5344CB8AC3E}">
        <p14:creationId xmlns:p14="http://schemas.microsoft.com/office/powerpoint/2010/main" val="24242872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36</a:t>
            </a:fld>
            <a:endParaRPr lang="en-US" dirty="0">
              <a:solidFill>
                <a:srgbClr val="303030">
                  <a:lumMod val="75000"/>
                  <a:lumOff val="25000"/>
                </a:srgbClr>
              </a:solidFill>
            </a:endParaRPr>
          </a:p>
        </p:txBody>
      </p:sp>
      <p:pic>
        <p:nvPicPr>
          <p:cNvPr id="205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3825" y="1644651"/>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7883" y="1618435"/>
            <a:ext cx="1390008" cy="101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90500" y="2902218"/>
            <a:ext cx="4038600" cy="2784545"/>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sz="2200" dirty="0">
                <a:ea typeface="Calibri"/>
                <a:cs typeface="Calibri"/>
              </a:rPr>
              <a:t>Develop a funding plan to provide safeguards and ensure that key infrastructures are maintained (including an adequate number of qualified staff). </a:t>
            </a:r>
            <a:endParaRPr lang="en-US" sz="2200" dirty="0">
              <a:effectLst/>
              <a:ea typeface="Calibri"/>
              <a:cs typeface="Times New Roman"/>
            </a:endParaRPr>
          </a:p>
        </p:txBody>
      </p:sp>
      <p:sp>
        <p:nvSpPr>
          <p:cNvPr id="16" name="TextBox 15"/>
          <p:cNvSpPr txBox="1"/>
          <p:nvPr/>
        </p:nvSpPr>
        <p:spPr>
          <a:xfrm>
            <a:off x="4810126" y="2800338"/>
            <a:ext cx="3562349" cy="3504549"/>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en-US" sz="2200" kern="100" dirty="0">
                <a:solidFill>
                  <a:srgbClr val="27130E"/>
                </a:solidFill>
                <a:ea typeface="Times New Roman"/>
                <a:cs typeface="Calibri"/>
              </a:rPr>
              <a:t>Determine the availability of other sources of financial support including local and state government funding, industry funding, and foundation support.</a:t>
            </a:r>
            <a:endParaRPr lang="en-US" sz="2200" dirty="0">
              <a:ea typeface="Calibri"/>
              <a:cs typeface="Times New Roman"/>
            </a:endParaRPr>
          </a:p>
          <a:p>
            <a:pPr marL="285750" marR="0" lvl="0" indent="-285750" defTabSz="914400" eaLnBrk="1" fontAlgn="auto" latinLnBrk="0" hangingPunct="1">
              <a:lnSpc>
                <a:spcPct val="100000"/>
              </a:lnSpc>
              <a:spcBef>
                <a:spcPts val="400"/>
              </a:spcBef>
              <a:spcAft>
                <a:spcPts val="0"/>
              </a:spcAft>
              <a:buClrTx/>
              <a:buSzTx/>
              <a:buFont typeface="Arial" pitchFamily="34" charset="0"/>
              <a:buChar char="•"/>
              <a:tabLst/>
              <a:defRPr/>
            </a:pPr>
            <a:endParaRPr kumimoji="0" lang="en-US" sz="1600" b="0" i="0" u="none" strike="noStrike" kern="0" cap="none" spc="0" normalizeH="0" baseline="0" noProof="0" dirty="0">
              <a:ln>
                <a:noFill/>
              </a:ln>
              <a:solidFill>
                <a:sysClr val="windowText" lastClr="000000"/>
              </a:solidFill>
              <a:effectLst/>
              <a:uLnTx/>
              <a:uFillTx/>
            </a:endParaRPr>
          </a:p>
        </p:txBody>
      </p:sp>
      <p:sp>
        <p:nvSpPr>
          <p:cNvPr id="8" name="Text Placeholder 5"/>
          <p:cNvSpPr txBox="1">
            <a:spLocks/>
          </p:cNvSpPr>
          <p:nvPr/>
        </p:nvSpPr>
        <p:spPr>
          <a:xfrm>
            <a:off x="1081089" y="488515"/>
            <a:ext cx="7458074" cy="714812"/>
          </a:xfrm>
          <a:prstGeom prst="rect">
            <a:avLst/>
          </a:prstGeom>
          <a:solidFill>
            <a:srgbClr val="1F497D">
              <a:lumMod val="50000"/>
            </a:srgbClr>
          </a:solidFill>
        </p:spPr>
        <p:txBody>
          <a:bodyPr vert="horz" lIns="91440" tIns="45720" rIns="91440" bIns="45720" rtlCol="0">
            <a:noAutofit/>
          </a:bodyPr>
          <a:lst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lnSpc>
                <a:spcPct val="115000"/>
              </a:lnSpc>
              <a:spcAft>
                <a:spcPts val="0"/>
              </a:spcAft>
              <a:buNone/>
            </a:pPr>
            <a:r>
              <a:rPr lang="en-US" sz="2800" dirty="0">
                <a:solidFill>
                  <a:prstClr val="white"/>
                </a:solidFill>
                <a:latin typeface="Calibri"/>
                <a:ea typeface="Calibri"/>
                <a:cs typeface="Times New Roman"/>
              </a:rPr>
              <a:t>Developing a Funding Plan </a:t>
            </a:r>
          </a:p>
        </p:txBody>
      </p:sp>
    </p:spTree>
    <p:extLst>
      <p:ext uri="{BB962C8B-B14F-4D97-AF65-F5344CB8AC3E}">
        <p14:creationId xmlns:p14="http://schemas.microsoft.com/office/powerpoint/2010/main" val="2025199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Stability Worksheet Example: </a:t>
            </a:r>
          </a:p>
        </p:txBody>
      </p:sp>
      <p:sp>
        <p:nvSpPr>
          <p:cNvPr id="3" name="Slide Number Placeholder 2"/>
          <p:cNvSpPr>
            <a:spLocks noGrp="1"/>
          </p:cNvSpPr>
          <p:nvPr>
            <p:ph type="sldNum" sz="quarter" idx="10"/>
          </p:nvPr>
        </p:nvSpPr>
        <p:spPr/>
        <p:txBody>
          <a:bodyPr/>
          <a:lstStyle/>
          <a:p>
            <a:fld id="{706D636C-90A3-4979-BA37-BAB384B22101}" type="slidenum">
              <a:rPr lang="en-US" smtClean="0"/>
              <a:pPr/>
              <a:t>37</a:t>
            </a:fld>
            <a:endParaRPr lang="en-US" dirty="0"/>
          </a:p>
        </p:txBody>
      </p:sp>
      <p:pic>
        <p:nvPicPr>
          <p:cNvPr id="4" name="Picture 3"/>
          <p:cNvPicPr>
            <a:picLocks noChangeAspect="1"/>
          </p:cNvPicPr>
          <p:nvPr/>
        </p:nvPicPr>
        <p:blipFill>
          <a:blip r:embed="rId2"/>
          <a:stretch>
            <a:fillRect/>
          </a:stretch>
        </p:blipFill>
        <p:spPr>
          <a:xfrm>
            <a:off x="628650" y="2088758"/>
            <a:ext cx="7829550" cy="2371725"/>
          </a:xfrm>
          <a:prstGeom prst="rect">
            <a:avLst/>
          </a:prstGeom>
        </p:spPr>
      </p:pic>
    </p:spTree>
    <p:extLst>
      <p:ext uri="{BB962C8B-B14F-4D97-AF65-F5344CB8AC3E}">
        <p14:creationId xmlns:p14="http://schemas.microsoft.com/office/powerpoint/2010/main" val="585332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A8A755-D6A5-4D65-BF06-1A9560E671E2}"/>
              </a:ext>
            </a:extLst>
          </p:cNvPr>
          <p:cNvSpPr>
            <a:spLocks noGrp="1"/>
          </p:cNvSpPr>
          <p:nvPr>
            <p:ph type="title"/>
          </p:nvPr>
        </p:nvSpPr>
        <p:spPr>
          <a:xfrm>
            <a:off x="1755484" y="901274"/>
            <a:ext cx="7208107" cy="692576"/>
          </a:xfrm>
        </p:spPr>
        <p:txBody>
          <a:bodyPr>
            <a:normAutofit fontScale="90000"/>
          </a:bodyPr>
          <a:lstStyle/>
          <a:p>
            <a:r>
              <a:rPr lang="en-US" sz="2700" dirty="0"/>
              <a:t>What steps have you taken to secure other funding sources to sustain your promising practices? </a:t>
            </a:r>
            <a:br>
              <a:rPr lang="en-US" sz="2700" dirty="0"/>
            </a:br>
            <a:r>
              <a:rPr lang="en-US" sz="2700" dirty="0">
                <a:solidFill>
                  <a:srgbClr val="FF0000"/>
                </a:solidFill>
              </a:rPr>
              <a:t>Choose all that apply</a:t>
            </a:r>
            <a:br>
              <a:rPr lang="en-US" dirty="0"/>
            </a:br>
            <a:endParaRPr lang="en-US" dirty="0"/>
          </a:p>
        </p:txBody>
      </p:sp>
      <p:sp>
        <p:nvSpPr>
          <p:cNvPr id="5" name="Content Placeholder 4">
            <a:extLst>
              <a:ext uri="{FF2B5EF4-FFF2-40B4-BE49-F238E27FC236}">
                <a16:creationId xmlns:a16="http://schemas.microsoft.com/office/drawing/2014/main" id="{2AE06356-6851-4619-BD35-353C0BAABD19}"/>
              </a:ext>
            </a:extLst>
          </p:cNvPr>
          <p:cNvSpPr>
            <a:spLocks noGrp="1"/>
          </p:cNvSpPr>
          <p:nvPr>
            <p:ph idx="1"/>
          </p:nvPr>
        </p:nvSpPr>
        <p:spPr>
          <a:xfrm>
            <a:off x="1097864" y="2564183"/>
            <a:ext cx="7364627" cy="3693690"/>
          </a:xfrm>
        </p:spPr>
        <p:txBody>
          <a:bodyPr>
            <a:normAutofit fontScale="85000" lnSpcReduction="10000"/>
          </a:bodyPr>
          <a:lstStyle/>
          <a:p>
            <a:pPr marL="342900" lvl="0" indent="-342900" defTabSz="457200">
              <a:lnSpc>
                <a:spcPct val="100000"/>
              </a:lnSpc>
              <a:spcBef>
                <a:spcPts val="0"/>
              </a:spcBef>
              <a:buClrTx/>
              <a:buFont typeface="Wingdings" panose="05000000000000000000" pitchFamily="2" charset="2"/>
              <a:buChar char="q"/>
              <a:defRPr/>
            </a:pPr>
            <a:r>
              <a:rPr lang="en-US" dirty="0">
                <a:solidFill>
                  <a:prstClr val="black"/>
                </a:solidFill>
                <a:cs typeface="Arial" panose="020B0604020202020204" pitchFamily="34" charset="0"/>
              </a:rPr>
              <a:t>We have made contact with businesses or foundations that can help our organization sustain our project</a:t>
            </a:r>
            <a:r>
              <a:rPr lang="en-US" dirty="0">
                <a:cs typeface="Arial" panose="020B0604020202020204" pitchFamily="34" charset="0"/>
              </a:rPr>
              <a:t>.</a:t>
            </a:r>
            <a:r>
              <a:rPr lang="en-US" b="1" dirty="0">
                <a:solidFill>
                  <a:prstClr val="black"/>
                </a:solidFill>
                <a:cs typeface="Arial" panose="020B0604020202020204" pitchFamily="34" charset="0"/>
              </a:rPr>
              <a:t> </a:t>
            </a:r>
          </a:p>
          <a:p>
            <a:pPr marL="0" lvl="0" indent="0" defTabSz="457200">
              <a:lnSpc>
                <a:spcPct val="100000"/>
              </a:lnSpc>
              <a:spcBef>
                <a:spcPts val="0"/>
              </a:spcBef>
              <a:buClrTx/>
              <a:buNone/>
              <a:defRPr/>
            </a:pPr>
            <a:endParaRPr lang="en-US" b="1" dirty="0">
              <a:solidFill>
                <a:prstClr val="black"/>
              </a:solidFill>
              <a:cs typeface="Arial" panose="020B0604020202020204" pitchFamily="34" charset="0"/>
            </a:endParaRPr>
          </a:p>
          <a:p>
            <a:pPr marL="342900" lvl="0" indent="-342900" defTabSz="457200">
              <a:lnSpc>
                <a:spcPct val="100000"/>
              </a:lnSpc>
              <a:spcBef>
                <a:spcPts val="0"/>
              </a:spcBef>
              <a:buClrTx/>
              <a:buFont typeface="Wingdings" panose="05000000000000000000" pitchFamily="2" charset="2"/>
              <a:buChar char="q"/>
              <a:defRPr/>
            </a:pPr>
            <a:r>
              <a:rPr lang="en-US" dirty="0">
                <a:solidFill>
                  <a:prstClr val="black"/>
                </a:solidFill>
                <a:cs typeface="Arial" panose="020B0604020202020204" pitchFamily="34" charset="0"/>
              </a:rPr>
              <a:t>We are leveraging existing resources to sustain our project</a:t>
            </a:r>
            <a:r>
              <a:rPr lang="en-US" dirty="0">
                <a:cs typeface="Arial" panose="020B0604020202020204" pitchFamily="34" charset="0"/>
              </a:rPr>
              <a:t>. </a:t>
            </a:r>
          </a:p>
          <a:p>
            <a:pPr marL="0" lvl="0" indent="0" defTabSz="457200">
              <a:lnSpc>
                <a:spcPct val="100000"/>
              </a:lnSpc>
              <a:spcBef>
                <a:spcPts val="0"/>
              </a:spcBef>
              <a:buClrTx/>
              <a:buNone/>
              <a:defRPr/>
            </a:pPr>
            <a:endParaRPr lang="en-US" dirty="0">
              <a:solidFill>
                <a:prstClr val="black"/>
              </a:solidFill>
              <a:cs typeface="Arial" panose="020B0604020202020204" pitchFamily="34" charset="0"/>
            </a:endParaRPr>
          </a:p>
          <a:p>
            <a:pPr marL="342900" lvl="0" indent="-342900" defTabSz="457200">
              <a:lnSpc>
                <a:spcPct val="100000"/>
              </a:lnSpc>
              <a:spcBef>
                <a:spcPts val="0"/>
              </a:spcBef>
              <a:buClrTx/>
              <a:buFont typeface="Wingdings" panose="05000000000000000000" pitchFamily="2" charset="2"/>
              <a:buChar char="q"/>
              <a:defRPr/>
            </a:pPr>
            <a:r>
              <a:rPr lang="en-US" dirty="0">
                <a:solidFill>
                  <a:prstClr val="black"/>
                </a:solidFill>
                <a:cs typeface="Arial" panose="020B0604020202020204" pitchFamily="34" charset="0"/>
              </a:rPr>
              <a:t>We are seeking other community-based organizations with similar missions/visions in order to consolidate community's resources</a:t>
            </a:r>
            <a:r>
              <a:rPr lang="en-US" dirty="0">
                <a:cs typeface="Arial" panose="020B0604020202020204" pitchFamily="34" charset="0"/>
              </a:rPr>
              <a:t>.</a:t>
            </a:r>
          </a:p>
          <a:p>
            <a:pPr marL="342900" lvl="0" indent="-342900" defTabSz="457200">
              <a:lnSpc>
                <a:spcPct val="100000"/>
              </a:lnSpc>
              <a:spcBef>
                <a:spcPts val="0"/>
              </a:spcBef>
              <a:buClrTx/>
              <a:buFont typeface="Wingdings" panose="05000000000000000000" pitchFamily="2" charset="2"/>
              <a:buChar char="q"/>
              <a:defRPr/>
            </a:pPr>
            <a:endParaRPr lang="en-US" dirty="0">
              <a:solidFill>
                <a:sysClr val="windowText" lastClr="000000"/>
              </a:solidFill>
              <a:cs typeface="Arial" panose="020B0604020202020204" pitchFamily="34" charset="0"/>
            </a:endParaRPr>
          </a:p>
          <a:p>
            <a:pPr marL="342900" lvl="0" indent="-342900" defTabSz="457200">
              <a:lnSpc>
                <a:spcPct val="100000"/>
              </a:lnSpc>
              <a:spcBef>
                <a:spcPts val="0"/>
              </a:spcBef>
              <a:buClrTx/>
              <a:buFont typeface="Wingdings" panose="05000000000000000000" pitchFamily="2" charset="2"/>
              <a:buChar char="q"/>
              <a:defRPr/>
            </a:pPr>
            <a:r>
              <a:rPr lang="en-US" dirty="0">
                <a:solidFill>
                  <a:sysClr val="windowText" lastClr="000000"/>
                </a:solidFill>
                <a:cs typeface="Arial" panose="020B0604020202020204" pitchFamily="34" charset="0"/>
              </a:rPr>
              <a:t>We are seeking out other federal funding sources.</a:t>
            </a:r>
          </a:p>
          <a:p>
            <a:pPr marL="342900" lvl="0" indent="-342900" defTabSz="457200">
              <a:lnSpc>
                <a:spcPct val="100000"/>
              </a:lnSpc>
              <a:spcBef>
                <a:spcPts val="0"/>
              </a:spcBef>
              <a:buClrTx/>
              <a:buFont typeface="Wingdings" panose="05000000000000000000" pitchFamily="2" charset="2"/>
              <a:buChar char="q"/>
              <a:defRPr/>
            </a:pPr>
            <a:endParaRPr lang="en-US" dirty="0">
              <a:solidFill>
                <a:sysClr val="windowText" lastClr="000000"/>
              </a:solidFill>
              <a:cs typeface="Arial" panose="020B0604020202020204" pitchFamily="34" charset="0"/>
            </a:endParaRPr>
          </a:p>
          <a:p>
            <a:pPr marL="342900" lvl="0" indent="-342900" defTabSz="457200">
              <a:lnSpc>
                <a:spcPct val="100000"/>
              </a:lnSpc>
              <a:spcBef>
                <a:spcPts val="0"/>
              </a:spcBef>
              <a:buClrTx/>
              <a:buFont typeface="Wingdings" panose="05000000000000000000" pitchFamily="2" charset="2"/>
              <a:buChar char="q"/>
              <a:defRPr/>
            </a:pPr>
            <a:r>
              <a:rPr lang="en-US" dirty="0">
                <a:solidFill>
                  <a:sysClr val="windowText" lastClr="000000"/>
                </a:solidFill>
                <a:cs typeface="Arial" panose="020B0604020202020204" pitchFamily="34" charset="0"/>
              </a:rPr>
              <a:t>We are waiting to hear about the next DOL funding opportunity.</a:t>
            </a:r>
          </a:p>
          <a:p>
            <a:pPr marL="342900" lvl="0" indent="-342900" defTabSz="457200">
              <a:lnSpc>
                <a:spcPct val="100000"/>
              </a:lnSpc>
              <a:spcBef>
                <a:spcPts val="0"/>
              </a:spcBef>
              <a:buClrTx/>
              <a:buFont typeface="Wingdings" panose="05000000000000000000" pitchFamily="2" charset="2"/>
              <a:buChar char="q"/>
              <a:defRPr/>
            </a:pPr>
            <a:endParaRPr lang="en-US" dirty="0">
              <a:solidFill>
                <a:srgbClr val="FF0000"/>
              </a:solidFill>
              <a:cs typeface="Arial" panose="020B0604020202020204" pitchFamily="34" charset="0"/>
            </a:endParaRPr>
          </a:p>
          <a:p>
            <a:endParaRPr lang="en-US" dirty="0"/>
          </a:p>
        </p:txBody>
      </p:sp>
      <p:sp>
        <p:nvSpPr>
          <p:cNvPr id="2" name="Slide Number Placeholder 1"/>
          <p:cNvSpPr>
            <a:spLocks noGrp="1"/>
          </p:cNvSpPr>
          <p:nvPr>
            <p:ph type="sldNum" sz="quarter" idx="10"/>
          </p:nvPr>
        </p:nvSpPr>
        <p:spPr/>
        <p:txBody>
          <a:bodyPr/>
          <a:lstStyle/>
          <a:p>
            <a:fld id="{78651A17-9376-40A4-9325-34268FB0E92D}" type="slidenum">
              <a:rPr lang="en-US" smtClean="0">
                <a:solidFill>
                  <a:srgbClr val="303030">
                    <a:lumMod val="75000"/>
                    <a:lumOff val="25000"/>
                  </a:srgbClr>
                </a:solidFill>
              </a:rPr>
              <a:pPr/>
              <a:t>38</a:t>
            </a:fld>
            <a:endParaRPr lang="en-US" dirty="0">
              <a:solidFill>
                <a:srgbClr val="303030">
                  <a:lumMod val="75000"/>
                  <a:lumOff val="25000"/>
                </a:srgbClr>
              </a:solidFill>
            </a:endParaRPr>
          </a:p>
        </p:txBody>
      </p:sp>
    </p:spTree>
    <p:extLst>
      <p:ext uri="{BB962C8B-B14F-4D97-AF65-F5344CB8AC3E}">
        <p14:creationId xmlns:p14="http://schemas.microsoft.com/office/powerpoint/2010/main" val="373180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39</a:t>
            </a:fld>
            <a:endParaRPr lang="en-US"/>
          </a:p>
        </p:txBody>
      </p:sp>
    </p:spTree>
    <p:extLst>
      <p:ext uri="{BB962C8B-B14F-4D97-AF65-F5344CB8AC3E}">
        <p14:creationId xmlns:p14="http://schemas.microsoft.com/office/powerpoint/2010/main" val="1489470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586" y="2332038"/>
            <a:ext cx="1731963"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a:extLst>
              <a:ext uri="{FF2B5EF4-FFF2-40B4-BE49-F238E27FC236}">
                <a16:creationId xmlns:a16="http://schemas.microsoft.com/office/drawing/2014/main" id="{7043AF2F-C8D2-45F3-9DD0-5FBC6628D72C}"/>
              </a:ext>
            </a:extLst>
          </p:cNvPr>
          <p:cNvSpPr>
            <a:spLocks noGrp="1"/>
          </p:cNvSpPr>
          <p:nvPr>
            <p:ph idx="1"/>
          </p:nvPr>
        </p:nvSpPr>
        <p:spPr>
          <a:xfrm>
            <a:off x="3589294" y="2332038"/>
            <a:ext cx="3983037" cy="1819275"/>
          </a:xfrm>
        </p:spPr>
        <p:txBody>
          <a:bodyPr/>
          <a:lstStyle/>
          <a:p>
            <a:r>
              <a:rPr lang="en-US" dirty="0"/>
              <a:t>   Gregory </a:t>
            </a:r>
            <a:r>
              <a:rPr lang="en-US" dirty="0" err="1"/>
              <a:t>Scheib</a:t>
            </a:r>
            <a:endParaRPr lang="en-US" dirty="0"/>
          </a:p>
          <a:p>
            <a:pPr lvl="1">
              <a:lnSpc>
                <a:spcPct val="100000"/>
              </a:lnSpc>
              <a:spcBef>
                <a:spcPts val="0"/>
              </a:spcBef>
            </a:pPr>
            <a:r>
              <a:rPr lang="en-US" b="1" dirty="0"/>
              <a:t>Workforce Analyst</a:t>
            </a:r>
          </a:p>
          <a:p>
            <a:pPr lvl="1">
              <a:lnSpc>
                <a:spcPct val="100000"/>
              </a:lnSpc>
              <a:spcBef>
                <a:spcPts val="0"/>
              </a:spcBef>
            </a:pPr>
            <a:r>
              <a:rPr lang="en-US" sz="2000" dirty="0"/>
              <a:t>U.S. Department of Labor</a:t>
            </a:r>
          </a:p>
        </p:txBody>
      </p:sp>
    </p:spTree>
    <p:extLst>
      <p:ext uri="{BB962C8B-B14F-4D97-AF65-F5344CB8AC3E}">
        <p14:creationId xmlns:p14="http://schemas.microsoft.com/office/powerpoint/2010/main" val="1210371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40</a:t>
            </a:fld>
            <a:endParaRPr lang="en-US" dirty="0">
              <a:solidFill>
                <a:srgbClr val="303030">
                  <a:lumMod val="75000"/>
                  <a:lumOff val="25000"/>
                </a:srgbClr>
              </a:solidFill>
            </a:endParaRPr>
          </a:p>
        </p:txBody>
      </p:sp>
      <p:sp>
        <p:nvSpPr>
          <p:cNvPr id="10" name="Title 1"/>
          <p:cNvSpPr>
            <a:spLocks noGrp="1"/>
          </p:cNvSpPr>
          <p:nvPr>
            <p:ph type="title"/>
          </p:nvPr>
        </p:nvSpPr>
        <p:spPr>
          <a:xfrm>
            <a:off x="3331088" y="223325"/>
            <a:ext cx="4359057" cy="774700"/>
          </a:xfrm>
        </p:spPr>
        <p:txBody>
          <a:bodyPr>
            <a:noAutofit/>
          </a:bodyPr>
          <a:lstStyle/>
          <a:p>
            <a:r>
              <a:rPr lang="en-US" sz="6000" dirty="0"/>
              <a:t>Recap</a:t>
            </a:r>
          </a:p>
        </p:txBody>
      </p:sp>
      <p:sp>
        <p:nvSpPr>
          <p:cNvPr id="4" name="TextBox 3"/>
          <p:cNvSpPr txBox="1"/>
          <p:nvPr/>
        </p:nvSpPr>
        <p:spPr>
          <a:xfrm>
            <a:off x="106680" y="1356360"/>
            <a:ext cx="8656320" cy="5170646"/>
          </a:xfrm>
          <a:prstGeom prst="rect">
            <a:avLst/>
          </a:prstGeom>
          <a:noFill/>
        </p:spPr>
        <p:txBody>
          <a:bodyPr wrap="square" rtlCol="0">
            <a:spAutoFit/>
          </a:bodyPr>
          <a:lstStyle/>
          <a:p>
            <a:pPr marL="285750" indent="-285750">
              <a:buFont typeface="Arial" pitchFamily="34" charset="0"/>
              <a:buChar char="•"/>
            </a:pPr>
            <a:r>
              <a:rPr lang="en-US" sz="2300" dirty="0"/>
              <a:t>Keep in mind that it may not be possible for all activities to be sustained and focus on the ones that have the greatest impact or are producing desired outcomes.</a:t>
            </a:r>
          </a:p>
          <a:p>
            <a:pPr marL="285750" indent="-285750">
              <a:buFont typeface="Arial" pitchFamily="34" charset="0"/>
              <a:buChar char="•"/>
            </a:pPr>
            <a:endParaRPr lang="en-US" sz="2300" dirty="0"/>
          </a:p>
          <a:p>
            <a:pPr marL="285750" indent="-285750">
              <a:buFont typeface="Arial" pitchFamily="34" charset="0"/>
              <a:buChar char="•"/>
            </a:pPr>
            <a:r>
              <a:rPr lang="en-US" sz="2300" dirty="0"/>
              <a:t>Review labor market statistics to determine if any elements of the project need to be modified to meet current industry needs.</a:t>
            </a:r>
          </a:p>
          <a:p>
            <a:endParaRPr lang="en-US" sz="2300" dirty="0"/>
          </a:p>
          <a:p>
            <a:pPr marL="285750" indent="-285750">
              <a:buFont typeface="Arial" pitchFamily="34" charset="0"/>
              <a:buChar char="•"/>
            </a:pPr>
            <a:r>
              <a:rPr lang="en-US" sz="2300" dirty="0"/>
              <a:t>Consider having multiple staff members trained on job placement strategies.</a:t>
            </a:r>
          </a:p>
          <a:p>
            <a:pPr marL="285750" indent="-285750">
              <a:buFont typeface="Arial" pitchFamily="34" charset="0"/>
              <a:buChar char="•"/>
            </a:pPr>
            <a:endParaRPr lang="en-US" sz="2300" dirty="0"/>
          </a:p>
          <a:p>
            <a:pPr marL="285750" indent="-285750">
              <a:buFont typeface="Arial" pitchFamily="34" charset="0"/>
              <a:buChar char="•"/>
            </a:pPr>
            <a:r>
              <a:rPr lang="en-US" sz="2300" dirty="0"/>
              <a:t>Use the “Checklist” to </a:t>
            </a:r>
            <a:r>
              <a:rPr lang="en-US" sz="2300" dirty="0">
                <a:solidFill>
                  <a:srgbClr val="242021"/>
                </a:solidFill>
              </a:rPr>
              <a:t>c</a:t>
            </a:r>
            <a:r>
              <a:rPr lang="en-US" sz="2300" dirty="0">
                <a:solidFill>
                  <a:srgbClr val="242021"/>
                </a:solidFill>
                <a:ea typeface="Times New Roman"/>
                <a:cs typeface="Calibri"/>
              </a:rPr>
              <a:t>onduct a current partner or stakeholder analysis.</a:t>
            </a:r>
            <a:endParaRPr lang="en-US" sz="2300" dirty="0"/>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spTree>
    <p:extLst>
      <p:ext uri="{BB962C8B-B14F-4D97-AF65-F5344CB8AC3E}">
        <p14:creationId xmlns:p14="http://schemas.microsoft.com/office/powerpoint/2010/main" val="1850053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5B7022-EE58-41E1-B703-623394C9E168}"/>
              </a:ext>
            </a:extLst>
          </p:cNvPr>
          <p:cNvSpPr>
            <a:spLocks noGrp="1"/>
          </p:cNvSpPr>
          <p:nvPr>
            <p:ph type="sldNum" sz="quarter" idx="10"/>
          </p:nvPr>
        </p:nvSpPr>
        <p:spPr/>
        <p:txBody>
          <a:bodyPr/>
          <a:lstStyle/>
          <a:p>
            <a:fld id="{706D636C-90A3-4979-BA37-BAB384B22101}" type="slidenum">
              <a:rPr lang="en-US" smtClean="0">
                <a:solidFill>
                  <a:srgbClr val="124D95">
                    <a:lumMod val="40000"/>
                    <a:lumOff val="60000"/>
                  </a:srgbClr>
                </a:solidFill>
              </a:rPr>
              <a:pPr/>
              <a:t>41</a:t>
            </a:fld>
            <a:endParaRPr lang="en-US" dirty="0">
              <a:solidFill>
                <a:srgbClr val="124D95">
                  <a:lumMod val="40000"/>
                  <a:lumOff val="60000"/>
                </a:srgbClr>
              </a:solidFill>
            </a:endParaRPr>
          </a:p>
        </p:txBody>
      </p:sp>
      <p:sp>
        <p:nvSpPr>
          <p:cNvPr id="8" name="Text Placeholder 7"/>
          <p:cNvSpPr>
            <a:spLocks noGrp="1"/>
          </p:cNvSpPr>
          <p:nvPr>
            <p:ph type="body" sz="quarter" idx="11"/>
          </p:nvPr>
        </p:nvSpPr>
        <p:spPr>
          <a:xfrm>
            <a:off x="1112107" y="2799907"/>
            <a:ext cx="7661189" cy="3405244"/>
          </a:xfrm>
        </p:spPr>
        <p:txBody>
          <a:bodyPr>
            <a:normAutofit/>
          </a:bodyPr>
          <a:lstStyle/>
          <a:p>
            <a:r>
              <a:rPr lang="en-US" sz="3200" b="1" dirty="0">
                <a:solidFill>
                  <a:srgbClr val="242021"/>
                </a:solidFill>
              </a:rPr>
              <a:t>September 2019</a:t>
            </a:r>
          </a:p>
          <a:p>
            <a:pPr marL="514350" indent="0">
              <a:buNone/>
            </a:pPr>
            <a:r>
              <a:rPr lang="en-US" sz="3200" b="1" dirty="0">
                <a:solidFill>
                  <a:srgbClr val="242021"/>
                </a:solidFill>
              </a:rPr>
              <a:t>Change Management: </a:t>
            </a:r>
            <a:r>
              <a:rPr lang="en-US" sz="3200" i="1" dirty="0">
                <a:solidFill>
                  <a:srgbClr val="242021"/>
                </a:solidFill>
              </a:rPr>
              <a:t>Tips to Effectively Manage the Changing Lifecycle of the Grant</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952" y="1717275"/>
            <a:ext cx="7402095" cy="658478"/>
          </a:xfrm>
          <a:prstGeom prst="rect">
            <a:avLst/>
          </a:prstGeom>
        </p:spPr>
      </p:pic>
    </p:spTree>
    <p:extLst>
      <p:ext uri="{BB962C8B-B14F-4D97-AF65-F5344CB8AC3E}">
        <p14:creationId xmlns:p14="http://schemas.microsoft.com/office/powerpoint/2010/main" val="42514060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00F64A-4C69-41D5-B8E1-7898E739F7E0}"/>
              </a:ext>
            </a:extLst>
          </p:cNvPr>
          <p:cNvSpPr txBox="1"/>
          <p:nvPr/>
        </p:nvSpPr>
        <p:spPr>
          <a:xfrm>
            <a:off x="4291120" y="2762480"/>
            <a:ext cx="4604907" cy="1107996"/>
          </a:xfrm>
          <a:prstGeom prst="rect">
            <a:avLst/>
          </a:prstGeom>
          <a:noFill/>
        </p:spPr>
        <p:txBody>
          <a:bodyPr wrap="square" rtlCol="0">
            <a:spAutoFit/>
          </a:bodyPr>
          <a:lstStyle/>
          <a:p>
            <a:r>
              <a:rPr lang="en-US" sz="2400" b="1" dirty="0">
                <a:solidFill>
                  <a:srgbClr val="9E1C30"/>
                </a:solidFill>
              </a:rPr>
              <a:t>America’s Promise Mailbox:</a:t>
            </a:r>
            <a:endParaRPr lang="en-US" sz="2400" dirty="0">
              <a:solidFill>
                <a:srgbClr val="242021"/>
              </a:solidFill>
              <a:hlinkClick r:id="rId3"/>
            </a:endParaRPr>
          </a:p>
          <a:p>
            <a:r>
              <a:rPr lang="en-US" sz="2400" dirty="0">
                <a:solidFill>
                  <a:srgbClr val="242021"/>
                </a:solidFill>
                <a:hlinkClick r:id="rId3"/>
              </a:rPr>
              <a:t>AmericasPromise@dol.gov</a:t>
            </a:r>
            <a:endParaRPr lang="en-US" sz="2400" dirty="0">
              <a:solidFill>
                <a:srgbClr val="242021"/>
              </a:solidFill>
            </a:endParaRPr>
          </a:p>
          <a:p>
            <a:endParaRPr lang="en-US" dirty="0">
              <a:solidFill>
                <a:srgbClr val="242021"/>
              </a:solidFill>
            </a:endParaRPr>
          </a:p>
        </p:txBody>
      </p:sp>
    </p:spTree>
    <p:extLst>
      <p:ext uri="{BB962C8B-B14F-4D97-AF65-F5344CB8AC3E}">
        <p14:creationId xmlns:p14="http://schemas.microsoft.com/office/powerpoint/2010/main" val="1030563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43</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p:txBody>
          <a:bodyPr/>
          <a:lstStyle/>
          <a:p>
            <a:r>
              <a:rPr lang="en-US" dirty="0"/>
              <a:t>Erika Humphrey</a:t>
            </a:r>
          </a:p>
          <a:p>
            <a:pPr lvl="0" defTabSz="457200">
              <a:lnSpc>
                <a:spcPct val="100000"/>
              </a:lnSpc>
              <a:spcBef>
                <a:spcPct val="20000"/>
              </a:spcBef>
              <a:buClr>
                <a:srgbClr val="752832"/>
              </a:buClr>
            </a:pPr>
            <a:r>
              <a:rPr lang="en-US" sz="1800" b="0" dirty="0">
                <a:solidFill>
                  <a:prstClr val="black">
                    <a:lumMod val="75000"/>
                    <a:lumOff val="25000"/>
                  </a:prstClr>
                </a:solidFill>
                <a:effectLst/>
                <a:latin typeface="Arial" panose="020B0604020202020204" pitchFamily="34" charset="0"/>
                <a:ea typeface="+mn-ea"/>
                <a:cs typeface="Arial" panose="020B0604020202020204" pitchFamily="34" charset="0"/>
              </a:rPr>
              <a:t>Technical Assistance Coach</a:t>
            </a:r>
          </a:p>
          <a:p>
            <a:pPr lvl="0" defTabSz="457200">
              <a:lnSpc>
                <a:spcPct val="100000"/>
              </a:lnSpc>
              <a:spcBef>
                <a:spcPct val="20000"/>
              </a:spcBef>
              <a:buClr>
                <a:srgbClr val="752832"/>
              </a:buClr>
            </a:pPr>
            <a:r>
              <a:rPr lang="en-US" sz="1800" b="0" dirty="0">
                <a:solidFill>
                  <a:schemeClr val="tx1"/>
                </a:solidFill>
              </a:rPr>
              <a:t>High Impact Partners</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5</a:t>
            </a:fld>
            <a:endParaRPr lang="en-US"/>
          </a:p>
        </p:txBody>
      </p:sp>
      <p:pic>
        <p:nvPicPr>
          <p:cNvPr id="7" name="Picture Placeholder 9"/>
          <p:cNvPicPr>
            <a:picLocks noGrp="1" noChangeAspect="1"/>
          </p:cNvPicPr>
          <p:nvPr>
            <p:ph type="pic" idx="11"/>
          </p:nvPr>
        </p:nvPicPr>
        <p:blipFill>
          <a:blip r:embed="rId2" cstate="hqprint">
            <a:extLst>
              <a:ext uri="{28A0092B-C50C-407E-A947-70E740481C1C}">
                <a14:useLocalDpi xmlns:a14="http://schemas.microsoft.com/office/drawing/2010/main" val="0"/>
              </a:ext>
            </a:extLst>
          </a:blip>
          <a:srcRect/>
          <a:stretch>
            <a:fillRect/>
          </a:stretch>
        </p:blipFill>
        <p:spPr>
          <a:ln>
            <a:noFill/>
          </a:ln>
        </p:spPr>
      </p:pic>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p:txBody>
          <a:bodyPr/>
          <a:lstStyle/>
          <a:p>
            <a:r>
              <a:rPr lang="en-US" dirty="0"/>
              <a:t>Lyle Neumann</a:t>
            </a:r>
          </a:p>
          <a:p>
            <a:pPr lvl="0" defTabSz="457200">
              <a:lnSpc>
                <a:spcPct val="100000"/>
              </a:lnSpc>
              <a:spcBef>
                <a:spcPct val="20000"/>
              </a:spcBef>
              <a:buClr>
                <a:srgbClr val="752832"/>
              </a:buClr>
            </a:pPr>
            <a:r>
              <a:rPr lang="en-US" sz="1800" b="0" dirty="0">
                <a:solidFill>
                  <a:prstClr val="black">
                    <a:lumMod val="75000"/>
                    <a:lumOff val="25000"/>
                  </a:prstClr>
                </a:solidFill>
                <a:effectLst/>
                <a:latin typeface="Arial" panose="020B0604020202020204" pitchFamily="34" charset="0"/>
                <a:ea typeface="+mn-ea"/>
                <a:cs typeface="Arial" panose="020B0604020202020204" pitchFamily="34" charset="0"/>
              </a:rPr>
              <a:t>Technical Assistance Coach</a:t>
            </a:r>
          </a:p>
          <a:p>
            <a:pPr lvl="0" defTabSz="457200">
              <a:lnSpc>
                <a:spcPct val="100000"/>
              </a:lnSpc>
              <a:spcBef>
                <a:spcPct val="20000"/>
              </a:spcBef>
              <a:buClr>
                <a:srgbClr val="752832"/>
              </a:buClr>
            </a:pPr>
            <a:r>
              <a:rPr lang="en-US" sz="1800" b="0" dirty="0">
                <a:solidFill>
                  <a:schemeClr val="tx1"/>
                </a:solidFill>
              </a:rPr>
              <a:t>High Impact Partners</a:t>
            </a:r>
          </a:p>
        </p:txBody>
      </p:sp>
      <p:pic>
        <p:nvPicPr>
          <p:cNvPr id="14" name="Picture 2"/>
          <p:cNvPicPr>
            <a:picLocks noGrp="1" noChangeAspect="1" noChangeArrowheads="1"/>
          </p:cNvPicPr>
          <p:nvPr>
            <p:ph type="pic" idx="13"/>
          </p:nvPr>
        </p:nvPicPr>
        <p:blipFill>
          <a:blip r:embed="rId3" cstate="hqprint">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74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3715010" y="1210965"/>
            <a:ext cx="4614798" cy="1818203"/>
          </a:xfrm>
        </p:spPr>
        <p:txBody>
          <a:bodyPr>
            <a:normAutofit/>
          </a:bodyPr>
          <a:lstStyle/>
          <a:p>
            <a:pPr>
              <a:lnSpc>
                <a:spcPct val="100000"/>
              </a:lnSpc>
              <a:spcBef>
                <a:spcPts val="0"/>
              </a:spcBef>
            </a:pPr>
            <a:r>
              <a:rPr lang="en-US" dirty="0"/>
              <a:t>Julie Parks</a:t>
            </a:r>
          </a:p>
          <a:p>
            <a:pPr>
              <a:lnSpc>
                <a:spcPct val="100000"/>
              </a:lnSpc>
              <a:spcBef>
                <a:spcPts val="0"/>
              </a:spcBef>
            </a:pPr>
            <a:r>
              <a:rPr lang="en-US" sz="2000" dirty="0">
                <a:solidFill>
                  <a:schemeClr val="tx1"/>
                </a:solidFill>
              </a:rPr>
              <a:t>Grand Rapids Community College</a:t>
            </a:r>
          </a:p>
          <a:p>
            <a:pPr lvl="0">
              <a:lnSpc>
                <a:spcPct val="100000"/>
              </a:lnSpc>
              <a:spcBef>
                <a:spcPts val="0"/>
              </a:spcBef>
              <a:buClrTx/>
            </a:pPr>
            <a:r>
              <a:rPr lang="en-US" sz="1800" b="0" dirty="0">
                <a:solidFill>
                  <a:srgbClr val="242021"/>
                </a:solidFill>
                <a:effectLst/>
                <a:ea typeface="+mn-ea"/>
                <a:cs typeface="+mn-cs"/>
              </a:rPr>
              <a:t>Executive Director, Workforce Training</a:t>
            </a:r>
          </a:p>
          <a:p>
            <a:endParaRPr lang="en-US" dirty="0"/>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solidFill>
                  <a:srgbClr val="303030">
                    <a:lumMod val="75000"/>
                    <a:lumOff val="25000"/>
                  </a:srgbClr>
                </a:solidFill>
              </a:rPr>
              <a:pPr/>
              <a:t>6</a:t>
            </a:fld>
            <a:endParaRPr lang="en-US">
              <a:solidFill>
                <a:srgbClr val="303030">
                  <a:lumMod val="75000"/>
                  <a:lumOff val="25000"/>
                </a:srgbClr>
              </a:solidFill>
            </a:endParaRPr>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3539646" y="3494253"/>
            <a:ext cx="4352926" cy="1818203"/>
          </a:xfrm>
        </p:spPr>
        <p:txBody>
          <a:bodyPr>
            <a:normAutofit/>
          </a:bodyPr>
          <a:lstStyle/>
          <a:p>
            <a:pPr>
              <a:lnSpc>
                <a:spcPct val="100000"/>
              </a:lnSpc>
              <a:spcBef>
                <a:spcPts val="0"/>
              </a:spcBef>
            </a:pPr>
            <a:r>
              <a:rPr lang="en-US" dirty="0"/>
              <a:t>Christina </a:t>
            </a:r>
            <a:r>
              <a:rPr lang="en-US" dirty="0" err="1"/>
              <a:t>Bakewicz</a:t>
            </a:r>
            <a:endParaRPr lang="en-US" dirty="0"/>
          </a:p>
          <a:p>
            <a:pPr>
              <a:lnSpc>
                <a:spcPct val="100000"/>
              </a:lnSpc>
              <a:spcBef>
                <a:spcPts val="0"/>
              </a:spcBef>
            </a:pPr>
            <a:r>
              <a:rPr lang="en-US" sz="2000" dirty="0">
                <a:solidFill>
                  <a:schemeClr val="tx1"/>
                </a:solidFill>
              </a:rPr>
              <a:t>Monroe Community College</a:t>
            </a:r>
          </a:p>
          <a:p>
            <a:pPr>
              <a:lnSpc>
                <a:spcPct val="100000"/>
              </a:lnSpc>
              <a:spcBef>
                <a:spcPts val="0"/>
              </a:spcBef>
            </a:pPr>
            <a:r>
              <a:rPr lang="en-US" sz="1800" b="0" dirty="0">
                <a:solidFill>
                  <a:schemeClr val="tx1"/>
                </a:solidFill>
              </a:rPr>
              <a:t>Program Manager</a:t>
            </a:r>
          </a:p>
        </p:txBody>
      </p:sp>
      <p:pic>
        <p:nvPicPr>
          <p:cNvPr id="7" name="Picture Placeholder 9"/>
          <p:cNvPicPr>
            <a:picLocks noGrp="1" noChangeAspect="1"/>
          </p:cNvPicPr>
          <p:nvPr>
            <p:ph type="pic" idx="11"/>
          </p:nvPr>
        </p:nvPicPr>
        <p:blipFill>
          <a:blip r:embed="rId2">
            <a:extLst>
              <a:ext uri="{28A0092B-C50C-407E-A947-70E740481C1C}">
                <a14:useLocalDpi xmlns:a14="http://schemas.microsoft.com/office/drawing/2010/main" val="0"/>
              </a:ext>
            </a:extLst>
          </a:blip>
          <a:stretch>
            <a:fillRect/>
          </a:stretch>
        </p:blipFill>
        <p:spPr>
          <a:xfrm>
            <a:off x="1827005" y="1295779"/>
            <a:ext cx="1573420" cy="1573420"/>
          </a:xfrm>
          <a:ln>
            <a:noFill/>
          </a:ln>
        </p:spPr>
      </p:pic>
      <p:pic>
        <p:nvPicPr>
          <p:cNvPr id="14" name="Picture 2"/>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tretch>
            <a:fillRect/>
          </a:stretch>
        </p:blipFill>
        <p:spPr bwMode="auto">
          <a:xfrm>
            <a:off x="1854643" y="3519306"/>
            <a:ext cx="1514067" cy="1818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38826" y="942305"/>
            <a:ext cx="389559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150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7</a:t>
            </a:fld>
            <a:endParaRPr lang="en-US"/>
          </a:p>
        </p:txBody>
      </p:sp>
      <p:sp>
        <p:nvSpPr>
          <p:cNvPr id="5" name="Content Placeholder 4"/>
          <p:cNvSpPr txBox="1">
            <a:spLocks noGrp="1"/>
          </p:cNvSpPr>
          <p:nvPr>
            <p:ph idx="1"/>
          </p:nvPr>
        </p:nvSpPr>
        <p:spPr>
          <a:xfrm>
            <a:off x="1067322" y="2733759"/>
            <a:ext cx="7329917" cy="16312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500" i="0" u="none" strike="noStrike" kern="0" cap="none" spc="0" normalizeH="0" baseline="0" noProof="0" dirty="0">
                <a:ln>
                  <a:noFill/>
                </a:ln>
                <a:solidFill>
                  <a:sysClr val="windowText" lastClr="000000"/>
                </a:solidFill>
                <a:effectLst/>
                <a:uLnTx/>
                <a:uFillTx/>
                <a:latin typeface="Arial"/>
                <a:ea typeface="Calibri"/>
                <a:cs typeface="Times New Roman"/>
              </a:rPr>
              <a:t>To provide strategies that will help support the sustainability planning of your program model and promising practices</a:t>
            </a:r>
            <a:r>
              <a:rPr kumimoji="0" lang="en-US" sz="2500" i="0" u="none" strike="noStrike" kern="0" cap="none" spc="0" normalizeH="0" noProof="0" dirty="0">
                <a:ln>
                  <a:noFill/>
                </a:ln>
                <a:solidFill>
                  <a:sysClr val="windowText" lastClr="000000"/>
                </a:solidFill>
                <a:effectLst/>
                <a:uLnTx/>
                <a:uFillTx/>
                <a:latin typeface="Arial"/>
                <a:ea typeface="Calibri"/>
                <a:cs typeface="Times New Roman"/>
              </a:rPr>
              <a:t> </a:t>
            </a:r>
            <a:r>
              <a:rPr kumimoji="0" lang="en-US" sz="2500" i="0" u="none" strike="noStrike" kern="0" cap="none" spc="0" normalizeH="0" baseline="0" noProof="0" dirty="0">
                <a:ln>
                  <a:noFill/>
                </a:ln>
                <a:solidFill>
                  <a:sysClr val="windowText" lastClr="000000"/>
                </a:solidFill>
                <a:effectLst/>
                <a:uLnTx/>
                <a:uFillTx/>
                <a:latin typeface="Arial"/>
                <a:ea typeface="Calibri"/>
                <a:cs typeface="Times New Roman"/>
              </a:rPr>
              <a:t>developed through the </a:t>
            </a:r>
            <a:r>
              <a:rPr lang="en-US" sz="2500" kern="0" dirty="0">
                <a:solidFill>
                  <a:sysClr val="windowText" lastClr="000000"/>
                </a:solidFill>
                <a:latin typeface="Arial"/>
                <a:ea typeface="Calibri"/>
                <a:cs typeface="Times New Roman"/>
              </a:rPr>
              <a:t>America’s Promise</a:t>
            </a:r>
            <a:r>
              <a:rPr kumimoji="0" lang="en-US" sz="2500" i="0" u="none" strike="noStrike" kern="0" cap="none" spc="0" normalizeH="0" baseline="0" noProof="0" dirty="0">
                <a:ln>
                  <a:noFill/>
                </a:ln>
                <a:solidFill>
                  <a:sysClr val="windowText" lastClr="000000"/>
                </a:solidFill>
                <a:effectLst/>
                <a:uLnTx/>
                <a:uFillTx/>
                <a:latin typeface="Arial"/>
                <a:ea typeface="Calibri"/>
                <a:cs typeface="Times New Roman"/>
              </a:rPr>
              <a:t> Grant.</a:t>
            </a:r>
            <a:endParaRPr kumimoji="0" lang="en-US" sz="2500" i="0" u="none" strike="noStrike" kern="0" cap="none" spc="0" normalizeH="0" baseline="0" noProof="0" dirty="0">
              <a:ln>
                <a:noFill/>
              </a:ln>
              <a:solidFill>
                <a:sysClr val="windowText" lastClr="000000"/>
              </a:solidFill>
              <a:effectLst/>
              <a:uLnTx/>
              <a:uFillTx/>
              <a:latin typeface="Arial"/>
            </a:endParaRPr>
          </a:p>
        </p:txBody>
      </p:sp>
    </p:spTree>
    <p:extLst>
      <p:ext uri="{BB962C8B-B14F-4D97-AF65-F5344CB8AC3E}">
        <p14:creationId xmlns:p14="http://schemas.microsoft.com/office/powerpoint/2010/main" val="326824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Today’s Agenda</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8</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t>
            </a:r>
          </a:p>
        </p:txBody>
      </p:sp>
      <p:sp>
        <p:nvSpPr>
          <p:cNvPr id="8" name="Content Placeholder 1"/>
          <p:cNvSpPr>
            <a:spLocks noGrp="1"/>
          </p:cNvSpPr>
          <p:nvPr>
            <p:ph idx="1"/>
          </p:nvPr>
        </p:nvSpPr>
        <p:spPr>
          <a:xfrm>
            <a:off x="741384" y="1883349"/>
            <a:ext cx="7955280" cy="4406348"/>
          </a:xfrm>
        </p:spPr>
        <p:txBody>
          <a:bodyPr>
            <a:normAutofit/>
          </a:bodyPr>
          <a:lstStyle/>
          <a:p>
            <a:pPr marL="0" indent="0">
              <a:buNone/>
            </a:pPr>
            <a:r>
              <a:rPr lang="en-US" sz="2600" b="1" dirty="0"/>
              <a:t>This webinar will focus on four areas to plan for sustainability</a:t>
            </a:r>
            <a:r>
              <a:rPr lang="en-US" sz="2600" dirty="0"/>
              <a:t>:</a:t>
            </a:r>
          </a:p>
          <a:p>
            <a:pPr>
              <a:buFont typeface="Arial" panose="020B0604020202020204" pitchFamily="34" charset="0"/>
              <a:buChar char="•"/>
            </a:pPr>
            <a:r>
              <a:rPr lang="en-US" sz="2600" dirty="0"/>
              <a:t>Assessing Your Program</a:t>
            </a:r>
          </a:p>
          <a:p>
            <a:pPr>
              <a:buFont typeface="Arial" panose="020B0604020202020204" pitchFamily="34" charset="0"/>
              <a:buChar char="•"/>
            </a:pPr>
            <a:r>
              <a:rPr lang="en-US" sz="2600" dirty="0"/>
              <a:t>Developing a Succession Plan</a:t>
            </a:r>
          </a:p>
          <a:p>
            <a:pPr>
              <a:buFont typeface="Arial" panose="020B0604020202020204" pitchFamily="34" charset="0"/>
              <a:buChar char="•"/>
            </a:pPr>
            <a:r>
              <a:rPr lang="en-US" sz="2600" dirty="0"/>
              <a:t>Building and Maintaining Partnerships</a:t>
            </a:r>
          </a:p>
          <a:p>
            <a:pPr>
              <a:buFont typeface="Arial" panose="020B0604020202020204" pitchFamily="34" charset="0"/>
              <a:buChar char="•"/>
            </a:pPr>
            <a:r>
              <a:rPr lang="en-US" sz="2600" dirty="0"/>
              <a:t>Developing a Funding Plan</a:t>
            </a:r>
          </a:p>
          <a:p>
            <a:pPr>
              <a:buFont typeface="Arial" panose="020B0604020202020204" pitchFamily="34" charset="0"/>
              <a:buChar char="•"/>
            </a:pPr>
            <a:endParaRPr lang="en-US" sz="2400" dirty="0"/>
          </a:p>
          <a:p>
            <a:pPr>
              <a:buFont typeface="Arial" panose="020B0604020202020204" pitchFamily="34" charset="0"/>
              <a:buChar char="•"/>
            </a:pPr>
            <a:endParaRPr lang="en-US" sz="2800" dirty="0"/>
          </a:p>
          <a:p>
            <a:pPr>
              <a:buFont typeface="Arial" panose="020B0604020202020204" pitchFamily="34" charset="0"/>
              <a:buChar char="•"/>
            </a:pPr>
            <a:endParaRPr lang="en-US" sz="2800" dirty="0"/>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75685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190595" y="6356351"/>
            <a:ext cx="753001" cy="365125"/>
          </a:xfrm>
        </p:spPr>
        <p:txBody>
          <a:bodyPr/>
          <a:lstStyle/>
          <a:p>
            <a:fld id="{78651A17-9376-40A4-9325-34268FB0E92D}" type="slidenum">
              <a:rPr lang="en-US" smtClean="0">
                <a:solidFill>
                  <a:srgbClr val="303030">
                    <a:lumMod val="75000"/>
                    <a:lumOff val="25000"/>
                  </a:srgbClr>
                </a:solidFill>
              </a:rPr>
              <a:pPr/>
              <a:t>9</a:t>
            </a:fld>
            <a:endParaRPr lang="en-US" dirty="0">
              <a:solidFill>
                <a:srgbClr val="303030">
                  <a:lumMod val="75000"/>
                  <a:lumOff val="25000"/>
                </a:srgbClr>
              </a:solidFill>
            </a:endParaRPr>
          </a:p>
        </p:txBody>
      </p:sp>
      <p:sp>
        <p:nvSpPr>
          <p:cNvPr id="4" name="TextBox 3"/>
          <p:cNvSpPr txBox="1"/>
          <p:nvPr/>
        </p:nvSpPr>
        <p:spPr>
          <a:xfrm>
            <a:off x="1164919" y="152110"/>
            <a:ext cx="7139836" cy="830997"/>
          </a:xfrm>
          <a:prstGeom prst="rect">
            <a:avLst/>
          </a:prstGeom>
          <a:noFill/>
        </p:spPr>
        <p:txBody>
          <a:bodyPr wrap="square" rtlCol="0">
            <a:spAutoFit/>
          </a:bodyPr>
          <a:lstStyle/>
          <a:p>
            <a:pPr algn="ctr" defTabSz="914400">
              <a:buClr>
                <a:srgbClr val="9E1C30"/>
              </a:buClr>
            </a:pPr>
            <a:r>
              <a:rPr lang="en-US" sz="2400" b="1"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Sustainability Planning</a:t>
            </a:r>
          </a:p>
          <a:p>
            <a:pPr algn="ctr" defTabSz="914400">
              <a:buClr>
                <a:srgbClr val="9E1C30"/>
              </a:buClr>
            </a:pPr>
            <a:r>
              <a:rPr lang="en-US" sz="2400" b="1" u="sng" dirty="0">
                <a:gradFill flip="none" rotWithShape="1">
                  <a:gsLst>
                    <a:gs pos="58000">
                      <a:srgbClr val="AF3F49"/>
                    </a:gs>
                    <a:gs pos="100000">
                      <a:srgbClr val="AD3B46"/>
                    </a:gs>
                    <a:gs pos="19000">
                      <a:srgbClr val="9E1C30"/>
                    </a:gs>
                    <a:gs pos="59000">
                      <a:srgbClr val="9E1C30"/>
                    </a:gs>
                  </a:gsLst>
                  <a:lin ang="5400000" scaled="1"/>
                  <a:tileRect/>
                </a:gradFill>
                <a:effectLst>
                  <a:innerShdw blurRad="76200" dist="38100" dir="18900000">
                    <a:srgbClr val="7A232E">
                      <a:lumMod val="75000"/>
                      <a:alpha val="70000"/>
                    </a:srgbClr>
                  </a:innerShdw>
                </a:effectLst>
              </a:rPr>
              <a:t>Responses from Grantees</a:t>
            </a:r>
          </a:p>
        </p:txBody>
      </p:sp>
      <p:sp>
        <p:nvSpPr>
          <p:cNvPr id="5" name="TextBox 4"/>
          <p:cNvSpPr txBox="1"/>
          <p:nvPr/>
        </p:nvSpPr>
        <p:spPr>
          <a:xfrm>
            <a:off x="325675" y="1185116"/>
            <a:ext cx="8517697" cy="861774"/>
          </a:xfrm>
          <a:prstGeom prst="rect">
            <a:avLst/>
          </a:prstGeom>
          <a:noFill/>
        </p:spPr>
        <p:txBody>
          <a:bodyPr wrap="square" rtlCol="0">
            <a:spAutoFit/>
          </a:bodyPr>
          <a:lstStyle/>
          <a:p>
            <a:r>
              <a:rPr lang="en-US" sz="2500" b="1" dirty="0">
                <a:solidFill>
                  <a:srgbClr val="242021"/>
                </a:solidFill>
              </a:rPr>
              <a:t>Have you created a timeline to work on sustainability planning with your team?</a:t>
            </a:r>
            <a:endParaRPr lang="en-US" sz="2400" dirty="0">
              <a:solidFill>
                <a:srgbClr val="242021"/>
              </a:solidFill>
            </a:endParaRPr>
          </a:p>
        </p:txBody>
      </p:sp>
      <p:sp>
        <p:nvSpPr>
          <p:cNvPr id="3" name="TextBox 2"/>
          <p:cNvSpPr txBox="1"/>
          <p:nvPr/>
        </p:nvSpPr>
        <p:spPr>
          <a:xfrm>
            <a:off x="452087" y="2527836"/>
            <a:ext cx="8264875" cy="3785652"/>
          </a:xfrm>
          <a:prstGeom prst="rect">
            <a:avLst/>
          </a:prstGeom>
          <a:noFill/>
        </p:spPr>
        <p:txBody>
          <a:bodyPr wrap="square" rtlCol="0">
            <a:spAutoFit/>
          </a:bodyPr>
          <a:lstStyle/>
          <a:p>
            <a:pPr marL="342900" lvl="0" indent="-342900">
              <a:buFont typeface="Courier New" pitchFamily="49" charset="0"/>
              <a:buChar char="o"/>
              <a:defRPr/>
            </a:pPr>
            <a:r>
              <a:rPr lang="en-US" sz="2400" i="1" dirty="0">
                <a:solidFill>
                  <a:srgbClr val="242021"/>
                </a:solidFill>
              </a:rPr>
              <a:t>We will start in September.</a:t>
            </a:r>
          </a:p>
          <a:p>
            <a:pPr marL="342900" lvl="0" indent="-342900">
              <a:buFont typeface="Courier New" pitchFamily="49" charset="0"/>
              <a:buChar char="o"/>
              <a:defRPr/>
            </a:pPr>
            <a:endParaRPr lang="en-US" sz="2400" i="1" dirty="0">
              <a:solidFill>
                <a:srgbClr val="242021"/>
              </a:solidFill>
            </a:endParaRPr>
          </a:p>
          <a:p>
            <a:pPr marL="342900" lvl="0" indent="-342900">
              <a:buFont typeface="Courier New" pitchFamily="49" charset="0"/>
              <a:buChar char="o"/>
              <a:defRPr/>
            </a:pPr>
            <a:r>
              <a:rPr lang="en-US" sz="2400" i="1" dirty="0">
                <a:solidFill>
                  <a:srgbClr val="242021"/>
                </a:solidFill>
              </a:rPr>
              <a:t>We have started to have discussions about sustainability.</a:t>
            </a:r>
          </a:p>
          <a:p>
            <a:pPr marL="342900" lvl="0" indent="-342900">
              <a:buFont typeface="Courier New" pitchFamily="49" charset="0"/>
              <a:buChar char="o"/>
              <a:defRPr/>
            </a:pPr>
            <a:endParaRPr lang="en-US" sz="2400" i="1" dirty="0">
              <a:solidFill>
                <a:srgbClr val="242021"/>
              </a:solidFill>
            </a:endParaRPr>
          </a:p>
          <a:p>
            <a:pPr marL="342900" lvl="0" indent="-342900">
              <a:buFont typeface="Courier New" pitchFamily="49" charset="0"/>
              <a:buChar char="o"/>
              <a:defRPr/>
            </a:pPr>
            <a:r>
              <a:rPr lang="en-US" sz="2400" i="1" dirty="0">
                <a:solidFill>
                  <a:srgbClr val="242021"/>
                </a:solidFill>
              </a:rPr>
              <a:t>No</a:t>
            </a:r>
          </a:p>
          <a:p>
            <a:pPr marL="342900" lvl="0" indent="-342900">
              <a:buFont typeface="Courier New" pitchFamily="49" charset="0"/>
              <a:buChar char="o"/>
              <a:defRPr/>
            </a:pPr>
            <a:endParaRPr lang="en-US" sz="2400" i="1" dirty="0">
              <a:solidFill>
                <a:srgbClr val="242021"/>
              </a:solidFill>
            </a:endParaRPr>
          </a:p>
          <a:p>
            <a:pPr marL="342900" lvl="0" indent="-342900">
              <a:buFont typeface="Courier New" pitchFamily="49" charset="0"/>
              <a:buChar char="o"/>
              <a:defRPr/>
            </a:pPr>
            <a:r>
              <a:rPr lang="en-US" sz="2400" i="1" dirty="0">
                <a:solidFill>
                  <a:srgbClr val="242021"/>
                </a:solidFill>
              </a:rPr>
              <a:t>Yes - but still in the works - nothing finalized as of yet. </a:t>
            </a:r>
          </a:p>
          <a:p>
            <a:pPr marL="342900" lvl="0" indent="-342900">
              <a:buFont typeface="Courier New" pitchFamily="49" charset="0"/>
              <a:buChar char="o"/>
              <a:defRPr/>
            </a:pPr>
            <a:endParaRPr lang="en-US" sz="2400" i="1" dirty="0">
              <a:solidFill>
                <a:srgbClr val="242021"/>
              </a:solidFill>
            </a:endParaRPr>
          </a:p>
          <a:p>
            <a:pPr marL="342900" lvl="0" indent="-342900">
              <a:buFont typeface="Courier New" pitchFamily="49" charset="0"/>
              <a:buChar char="o"/>
              <a:defRPr/>
            </a:pPr>
            <a:r>
              <a:rPr lang="en-US" sz="2400" i="1" dirty="0"/>
              <a:t>Our team meets on a weekly basis with our Dean to keep this moving in a positive direction.</a:t>
            </a:r>
          </a:p>
        </p:txBody>
      </p:sp>
    </p:spTree>
    <p:extLst>
      <p:ext uri="{BB962C8B-B14F-4D97-AF65-F5344CB8AC3E}">
        <p14:creationId xmlns:p14="http://schemas.microsoft.com/office/powerpoint/2010/main" val="13078088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3325&quot;&gt;&lt;object type=&quot;3&quot; unique_id=&quot;13326&quot;&gt;&lt;property id=&quot;20148&quot; value=&quot;5&quot;/&gt;&lt;property id=&quot;20300&quot; value=&quot;Slide 1 - &amp;quot;Let’s get to know who is on the call today. Please select the role that you play in your America’s Promise grant. &amp;quot;&quot;/&gt;&lt;property id=&quot;20307&quot; value=&quot;288&quot;/&gt;&lt;/object&gt;&lt;object type=&quot;3&quot; unique_id=&quot;13328&quot;&gt;&lt;property id=&quot;20148&quot; value=&quot;5&quot;/&gt;&lt;property id=&quot;20300&quot; value=&quot;Slide 3&quot;/&gt;&lt;property id=&quot;20307&quot; value=&quot;272&quot;/&gt;&lt;/object&gt;&lt;object type=&quot;3&quot; unique_id=&quot;13329&quot;&gt;&lt;property id=&quot;20148&quot; value=&quot;5&quot;/&gt;&lt;property id=&quot;20300&quot; value=&quot;Slide 4&quot;/&gt;&lt;property id=&quot;20307&quot; value=&quot;280&quot;/&gt;&lt;/object&gt;&lt;object type=&quot;3&quot; unique_id=&quot;13330&quot;&gt;&lt;property id=&quot;20148&quot; value=&quot;5&quot;/&gt;&lt;property id=&quot;20300&quot; value=&quot;Slide 5&quot;/&gt;&lt;property id=&quot;20307&quot; value=&quot;274&quot;/&gt;&lt;/object&gt;&lt;object type=&quot;3&quot; unique_id=&quot;13331&quot;&gt;&lt;property id=&quot;20148&quot; value=&quot;5&quot;/&gt;&lt;property id=&quot;20300&quot; value=&quot;Slide 7&quot;/&gt;&lt;property id=&quot;20307&quot; value=&quot;286&quot;/&gt;&lt;/object&gt;&lt;object type=&quot;3&quot; unique_id=&quot;13332&quot;&gt;&lt;property id=&quot;20148&quot; value=&quot;5&quot;/&gt;&lt;property id=&quot;20300&quot; value=&quot;Slide 8 - &amp;quot;Today’s Agenda&amp;quot;&quot;/&gt;&lt;property id=&quot;20307&quot; value=&quot;276&quot;/&gt;&lt;/object&gt;&lt;object type=&quot;3&quot; unique_id=&quot;13334&quot;&gt;&lt;property id=&quot;20148&quot; value=&quot;5&quot;/&gt;&lt;property id=&quot;20300&quot; value=&quot;Slide 13 - &amp;quot;Sustainability Strategy #1&amp;quot;&quot;/&gt;&lt;property id=&quot;20307&quot; value=&quot;293&quot;/&gt;&lt;/object&gt;&lt;object type=&quot;3&quot; unique_id=&quot;13335&quot;&gt;&lt;property id=&quot;20148&quot; value=&quot;5&quot;/&gt;&lt;property id=&quot;20300&quot; value=&quot;Slide 14&quot;/&gt;&lt;property id=&quot;20307&quot; value=&quot;259&quot;/&gt;&lt;/object&gt;&lt;object type=&quot;3&quot; unique_id=&quot;13336&quot;&gt;&lt;property id=&quot;20148&quot; value=&quot;5&quot;/&gt;&lt;property id=&quot;20300&quot; value=&quot;Slide 15&quot;/&gt;&lt;property id=&quot;20307&quot; value=&quot;290&quot;/&gt;&lt;/object&gt;&lt;object type=&quot;3&quot; unique_id=&quot;13339&quot;&gt;&lt;property id=&quot;20148&quot; value=&quot;5&quot;/&gt;&lt;property id=&quot;20300&quot; value=&quot;Slide 22 - &amp;quot;Sustainability Strategy #2&amp;quot;&quot;/&gt;&lt;property id=&quot;20307&quot; value=&quot;294&quot;/&gt;&lt;/object&gt;&lt;object type=&quot;3&quot; unique_id=&quot;13340&quot;&gt;&lt;property id=&quot;20148&quot; value=&quot;5&quot;/&gt;&lt;property id=&quot;20300&quot; value=&quot;Slide 23&quot;/&gt;&lt;property id=&quot;20307&quot; value=&quot;295&quot;/&gt;&lt;/object&gt;&lt;object type=&quot;3&quot; unique_id=&quot;13341&quot;&gt;&lt;property id=&quot;20148&quot; value=&quot;5&quot;/&gt;&lt;property id=&quot;20300&quot; value=&quot;Slide 24&quot;/&gt;&lt;property id=&quot;20307&quot; value=&quot;296&quot;/&gt;&lt;/object&gt;&lt;object type=&quot;3&quot; unique_id=&quot;13344&quot;&gt;&lt;property id=&quot;20148&quot; value=&quot;5&quot;/&gt;&lt;property id=&quot;20300&quot; value=&quot;Slide 28 - &amp;quot;Sustainability Strategy #3&amp;quot;&quot;/&gt;&lt;property id=&quot;20307&quot; value=&quot;299&quot;/&gt;&lt;/object&gt;&lt;object type=&quot;3&quot; unique_id=&quot;13345&quot;&gt;&lt;property id=&quot;20148&quot; value=&quot;5&quot;/&gt;&lt;property id=&quot;20300&quot; value=&quot;Slide 29&quot;/&gt;&lt;property id=&quot;20307&quot; value=&quot;300&quot;/&gt;&lt;/object&gt;&lt;object type=&quot;3&quot; unique_id=&quot;13348&quot;&gt;&lt;property id=&quot;20148&quot; value=&quot;5&quot;/&gt;&lt;property id=&quot;20300&quot; value=&quot;Slide 35 - &amp;quot;Sustainability Strategy #4&amp;quot;&quot;/&gt;&lt;property id=&quot;20307&quot; value=&quot;303&quot;/&gt;&lt;/object&gt;&lt;object type=&quot;3&quot; unique_id=&quot;13349&quot;&gt;&lt;property id=&quot;20148&quot; value=&quot;5&quot;/&gt;&lt;property id=&quot;20300&quot; value=&quot;Slide 36&quot;/&gt;&lt;property id=&quot;20307&quot; value=&quot;304&quot;/&gt;&lt;/object&gt;&lt;object type=&quot;3&quot; unique_id=&quot;13353&quot;&gt;&lt;property id=&quot;20148&quot; value=&quot;5&quot;/&gt;&lt;property id=&quot;20300&quot; value=&quot;Slide 39&quot;/&gt;&lt;property id=&quot;20307&quot; value=&quot;281&quot;/&gt;&lt;/object&gt;&lt;object type=&quot;3&quot; unique_id=&quot;13356&quot;&gt;&lt;property id=&quot;20148&quot; value=&quot;5&quot;/&gt;&lt;property id=&quot;20300&quot; value=&quot;Slide 43&quot;/&gt;&lt;property id=&quot;20307&quot; value=&quot;282&quot;/&gt;&lt;/object&gt;&lt;object type=&quot;3&quot; unique_id=&quot;13555&quot;&gt;&lt;property id=&quot;20148&quot; value=&quot;5&quot;/&gt;&lt;property id=&quot;20300&quot; value=&quot;Slide 12 - &amp;quot;What areas of building a sustainability plan have you/your team completed? Choose all that apply &amp;quot;&quot;/&gt;&lt;property id=&quot;20307&quot; value=&quot;310&quot;/&gt;&lt;/object&gt;&lt;object type=&quot;3&quot; unique_id=&quot;13556&quot;&gt;&lt;property id=&quot;20148&quot; value=&quot;5&quot;/&gt;&lt;property id=&quot;20300&quot; value=&quot;Slide 26 - &amp;quot; Grantee Question:&amp;quot;&quot;/&gt;&lt;property id=&quot;20307&quot; value=&quot;311&quot;/&gt;&lt;/object&gt;&lt;object type=&quot;3&quot; unique_id=&quot;13557&quot;&gt;&lt;property id=&quot;20148&quot; value=&quot;5&quot;/&gt;&lt;property id=&quot;20300&quot; value=&quot;Slide 34 - &amp;quot;Which partners are involved right now in your sustainability planning?  Choose all that apply &amp;quot;&quot;/&gt;&lt;property id=&quot;20307&quot; value=&quot;313&quot;/&gt;&lt;/object&gt;&lt;object type=&quot;3&quot; unique_id=&quot;13970&quot;&gt;&lt;property id=&quot;20148&quot; value=&quot;5&quot;/&gt;&lt;property id=&quot;20300&quot; value=&quot;Slide 20 - &amp;quot;Grantee Question:&amp;quot;&quot;/&gt;&lt;property id=&quot;20307&quot; value=&quot;315&quot;/&gt;&lt;/object&gt;&lt;object type=&quot;3&quot; unique_id=&quot;13971&quot;&gt;&lt;property id=&quot;20148&quot; value=&quot;5&quot;/&gt;&lt;property id=&quot;20300&quot; value=&quot;Slide 21 - &amp;quot;Grantee Question:&amp;quot;&quot;/&gt;&lt;property id=&quot;20307&quot; value=&quot;316&quot;/&gt;&lt;/object&gt;&lt;object type=&quot;3&quot; unique_id=&quot;13973&quot;&gt;&lt;property id=&quot;20148&quot; value=&quot;5&quot;/&gt;&lt;property id=&quot;20300&quot; value=&quot;Slide 38 - &amp;quot;What steps have you taken to secure other funding sources to sustain your promising practices?  Choose all that ap&quot;/&gt;&lt;property id=&quot;20307&quot; value=&quot;317&quot;/&gt;&lt;/object&gt;&lt;object type=&quot;3&quot; unique_id=&quot;13975&quot;&gt;&lt;property id=&quot;20148&quot; value=&quot;5&quot;/&gt;&lt;property id=&quot;20300&quot; value=&quot;Slide 2 - &amp;quot;Successful Practices for Sustaining Your America’s Promise Grant &amp;quot;&quot;/&gt;&lt;property id=&quot;20307&quot; value=&quot;333&quot;/&gt;&lt;/object&gt;&lt;object type=&quot;3&quot; unique_id=&quot;13976&quot;&gt;&lt;property id=&quot;20148&quot; value=&quot;5&quot;/&gt;&lt;property id=&quot;20300&quot; value=&quot;Slide 6&quot;/&gt;&lt;property id=&quot;20307&quot; value=&quot;324&quot;/&gt;&lt;/object&gt;&lt;object type=&quot;3&quot; unique_id=&quot;13977&quot;&gt;&lt;property id=&quot;20148&quot; value=&quot;5&quot;/&gt;&lt;property id=&quot;20300&quot; value=&quot;Slide 9&quot;/&gt;&lt;property id=&quot;20307&quot; value=&quot;338&quot;/&gt;&lt;/object&gt;&lt;object type=&quot;3&quot; unique_id=&quot;13978&quot;&gt;&lt;property id=&quot;20148&quot; value=&quot;5&quot;/&gt;&lt;property id=&quot;20300&quot; value=&quot;Slide 10&quot;/&gt;&lt;property id=&quot;20307&quot; value=&quot;323&quot;/&gt;&lt;/object&gt;&lt;object type=&quot;3&quot; unique_id=&quot;13979&quot;&gt;&lt;property id=&quot;20148&quot; value=&quot;5&quot;/&gt;&lt;property id=&quot;20300&quot; value=&quot;Slide 11&quot;/&gt;&lt;property id=&quot;20307&quot; value=&quot;337&quot;/&gt;&lt;/object&gt;&lt;object type=&quot;3&quot; unique_id=&quot;13980&quot;&gt;&lt;property id=&quot;20148&quot; value=&quot;5&quot;/&gt;&lt;property id=&quot;20300&quot; value=&quot;Slide 16 - &amp;quot;Program Assessment Worksheet Example:&amp;quot;&quot;/&gt;&lt;property id=&quot;20307&quot; value=&quot;339&quot;/&gt;&lt;/object&gt;&lt;object type=&quot;3&quot; unique_id=&quot;13981&quot;&gt;&lt;property id=&quot;20148&quot; value=&quot;5&quot;/&gt;&lt;property id=&quot;20300&quot; value=&quot;Slide 17&quot;/&gt;&lt;property id=&quot;20307&quot; value=&quot;325&quot;/&gt;&lt;/object&gt;&lt;object type=&quot;3&quot; unique_id=&quot;13982&quot;&gt;&lt;property id=&quot;20148&quot; value=&quot;5&quot;/&gt;&lt;property id=&quot;20300&quot; value=&quot;Slide 18&quot;/&gt;&lt;property id=&quot;20307&quot; value=&quot;326&quot;/&gt;&lt;/object&gt;&lt;object type=&quot;3&quot; unique_id=&quot;13983&quot;&gt;&lt;property id=&quot;20148&quot; value=&quot;5&quot;/&gt;&lt;property id=&quot;20300&quot; value=&quot;Slide 19&quot;/&gt;&lt;property id=&quot;20307&quot; value=&quot;328&quot;/&gt;&lt;/object&gt;&lt;object type=&quot;3&quot; unique_id=&quot;13984&quot;&gt;&lt;property id=&quot;20148&quot; value=&quot;5&quot;/&gt;&lt;property id=&quot;20300&quot; value=&quot;Slide 25 - &amp;quot;Succession Planning Worksheet Example: &amp;quot;&quot;/&gt;&lt;property id=&quot;20307&quot; value=&quot;340&quot;/&gt;&lt;/object&gt;&lt;object type=&quot;3&quot; unique_id=&quot;13985&quot;&gt;&lt;property id=&quot;20148&quot; value=&quot;5&quot;/&gt;&lt;property id=&quot;20300&quot; value=&quot;Slide 27&quot;/&gt;&lt;property id=&quot;20307&quot; value=&quot;336&quot;/&gt;&lt;/object&gt;&lt;object type=&quot;3&quot; unique_id=&quot;13986&quot;&gt;&lt;property id=&quot;20148&quot; value=&quot;5&quot;/&gt;&lt;property id=&quot;20300&quot; value=&quot;Slide 30 - &amp;quot;Building and Maintaining Partnerships Worksheet Example: &amp;quot;&quot;/&gt;&lt;property id=&quot;20307&quot; value=&quot;341&quot;/&gt;&lt;/object&gt;&lt;object type=&quot;3&quot; unique_id=&quot;13987&quot;&gt;&lt;property id=&quot;20148&quot; value=&quot;5&quot;/&gt;&lt;property id=&quot;20300&quot; value=&quot;Slide 31&quot;/&gt;&lt;property id=&quot;20307&quot; value=&quot;334&quot;/&gt;&lt;/object&gt;&lt;object type=&quot;3&quot; unique_id=&quot;13988&quot;&gt;&lt;property id=&quot;20148&quot; value=&quot;5&quot;/&gt;&lt;property id=&quot;20300&quot; value=&quot;Slide 32&quot;/&gt;&lt;property id=&quot;20307&quot; value=&quot;331&quot;/&gt;&lt;/object&gt;&lt;object type=&quot;3&quot; unique_id=&quot;13989&quot;&gt;&lt;property id=&quot;20148&quot; value=&quot;5&quot;/&gt;&lt;property id=&quot;20300&quot; value=&quot;Slide 33&quot;/&gt;&lt;property id=&quot;20307&quot; value=&quot;332&quot;/&gt;&lt;/object&gt;&lt;object type=&quot;3&quot; unique_id=&quot;13990&quot;&gt;&lt;property id=&quot;20148&quot; value=&quot;5&quot;/&gt;&lt;property id=&quot;20300&quot; value=&quot;Slide 37 - &amp;quot;Funding Stability Worksheet Example: &amp;quot;&quot;/&gt;&lt;property id=&quot;20307&quot; value=&quot;342&quot;/&gt;&lt;/object&gt;&lt;object type=&quot;3&quot; unique_id=&quot;13991&quot;&gt;&lt;property id=&quot;20148&quot; value=&quot;5&quot;/&gt;&lt;property id=&quot;20300&quot; value=&quot;Slide 40 - &amp;quot;Recap&amp;quot;&quot;/&gt;&lt;property id=&quot;20307&quot; value=&quot;322&quot;/&gt;&lt;/object&gt;&lt;object type=&quot;3&quot; unique_id=&quot;13992&quot;&gt;&lt;property id=&quot;20148&quot; value=&quot;5&quot;/&gt;&lt;property id=&quot;20300&quot; value=&quot;Slide 41&quot;/&gt;&lt;property id=&quot;20307&quot; value=&quot;335&quot;/&gt;&lt;/object&gt;&lt;object type=&quot;3&quot; unique_id=&quot;13993&quot;&gt;&lt;property id=&quot;20148&quot; value=&quot;5&quot;/&gt;&lt;property id=&quot;20300&quot; value=&quot;Slide 42&quot;/&gt;&lt;property id=&quot;20307&quot; value=&quot;320&quot;/&gt;&lt;/object&gt;&lt;/object&gt;&lt;object type=&quot;8&quot; unique_id=&quot;13389&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1725</Words>
  <Application>Microsoft Office PowerPoint</Application>
  <PresentationFormat>On-screen Show (4:3)</PresentationFormat>
  <Paragraphs>307</Paragraphs>
  <Slides>43</Slides>
  <Notes>30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43</vt:i4>
      </vt:variant>
    </vt:vector>
  </HeadingPairs>
  <TitlesOfParts>
    <vt:vector size="61" baseType="lpstr">
      <vt:lpstr>Arial</vt:lpstr>
      <vt:lpstr>Calibri</vt:lpstr>
      <vt:lpstr>Courier New</vt:lpstr>
      <vt:lpstr>Impact</vt:lpstr>
      <vt:lpstr>Symbol</vt:lpstr>
      <vt:lpstr>Times New Roman</vt:lpstr>
      <vt:lpstr>Webdings</vt:lpstr>
      <vt:lpstr>Wingdings</vt:lpstr>
      <vt:lpstr>Wingdings 2</vt:lpstr>
      <vt:lpstr>Wingdings 3</vt:lpstr>
      <vt:lpstr>Standard Slides</vt:lpstr>
      <vt:lpstr>Interactive Slides</vt:lpstr>
      <vt:lpstr>1_Standard Slides</vt:lpstr>
      <vt:lpstr>2_Standard Slides</vt:lpstr>
      <vt:lpstr>1_Interactive Slides</vt:lpstr>
      <vt:lpstr>3_Standard Slides</vt:lpstr>
      <vt:lpstr>4_Standard Slides</vt:lpstr>
      <vt:lpstr>5_Standard Slides</vt:lpstr>
      <vt:lpstr>Let’s get to know who is on the call today. Please select the role that you play in your America’s Promise grant. </vt:lpstr>
      <vt:lpstr>Successful Practices for Sustaining Your America’s Promise Grant </vt:lpstr>
      <vt:lpstr>PowerPoint Presentation</vt:lpstr>
      <vt:lpstr>PowerPoint Presentation</vt:lpstr>
      <vt:lpstr>PowerPoint Presentation</vt:lpstr>
      <vt:lpstr>PowerPoint Presentation</vt:lpstr>
      <vt:lpstr>PowerPoint Presentation</vt:lpstr>
      <vt:lpstr>Today’s Agenda</vt:lpstr>
      <vt:lpstr>PowerPoint Presentation</vt:lpstr>
      <vt:lpstr>PowerPoint Presentation</vt:lpstr>
      <vt:lpstr>PowerPoint Presentation</vt:lpstr>
      <vt:lpstr>What areas of building a sustainability plan have you/your team completed? Choose all that apply </vt:lpstr>
      <vt:lpstr>Sustainability Strategy #1</vt:lpstr>
      <vt:lpstr>PowerPoint Presentation</vt:lpstr>
      <vt:lpstr>PowerPoint Presentation</vt:lpstr>
      <vt:lpstr>Program Assessment Worksheet Example:</vt:lpstr>
      <vt:lpstr>PowerPoint Presentation</vt:lpstr>
      <vt:lpstr>PowerPoint Presentation</vt:lpstr>
      <vt:lpstr>PowerPoint Presentation</vt:lpstr>
      <vt:lpstr>Grantee Question:</vt:lpstr>
      <vt:lpstr>Grantee Question:</vt:lpstr>
      <vt:lpstr>Sustainability Strategy #2</vt:lpstr>
      <vt:lpstr>PowerPoint Presentation</vt:lpstr>
      <vt:lpstr>PowerPoint Presentation</vt:lpstr>
      <vt:lpstr>Succession Planning Worksheet Example: </vt:lpstr>
      <vt:lpstr> Grantee Question:</vt:lpstr>
      <vt:lpstr>PowerPoint Presentation</vt:lpstr>
      <vt:lpstr>Sustainability Strategy #3</vt:lpstr>
      <vt:lpstr>PowerPoint Presentation</vt:lpstr>
      <vt:lpstr>Building and Maintaining Partnerships Worksheet Example: </vt:lpstr>
      <vt:lpstr>PowerPoint Presentation</vt:lpstr>
      <vt:lpstr>PowerPoint Presentation</vt:lpstr>
      <vt:lpstr>PowerPoint Presentation</vt:lpstr>
      <vt:lpstr>Which partners are involved right now in your sustainability planning?  Choose all that apply </vt:lpstr>
      <vt:lpstr>Sustainability Strategy #4</vt:lpstr>
      <vt:lpstr>PowerPoint Presentation</vt:lpstr>
      <vt:lpstr>Funding Stability Worksheet Example: </vt:lpstr>
      <vt:lpstr>What steps have you taken to secure other funding sources to sustain your promising practices?  Choose all that apply </vt:lpstr>
      <vt:lpstr>PowerPoint Presentation</vt:lpstr>
      <vt:lpstr>Recap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2019-08-20T16:50:10Z</dcterms:created>
  <dcterms:modified xsi:type="dcterms:W3CDTF">2019-08-20T20:02:35Z</dcterms:modified>
</cp:coreProperties>
</file>