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50"/>
  </p:notesMasterIdLst>
  <p:handoutMasterIdLst>
    <p:handoutMasterId r:id="rId51"/>
  </p:handoutMasterIdLst>
  <p:sldIdLst>
    <p:sldId id="272" r:id="rId3"/>
    <p:sldId id="289" r:id="rId4"/>
    <p:sldId id="280" r:id="rId5"/>
    <p:sldId id="274" r:id="rId6"/>
    <p:sldId id="290" r:id="rId7"/>
    <p:sldId id="286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27" r:id="rId17"/>
    <p:sldId id="299" r:id="rId18"/>
    <p:sldId id="300" r:id="rId19"/>
    <p:sldId id="301" r:id="rId20"/>
    <p:sldId id="302" r:id="rId21"/>
    <p:sldId id="304" r:id="rId22"/>
    <p:sldId id="328" r:id="rId23"/>
    <p:sldId id="305" r:id="rId24"/>
    <p:sldId id="306" r:id="rId25"/>
    <p:sldId id="330" r:id="rId26"/>
    <p:sldId id="325" r:id="rId27"/>
    <p:sldId id="307" r:id="rId28"/>
    <p:sldId id="308" r:id="rId29"/>
    <p:sldId id="310" r:id="rId30"/>
    <p:sldId id="309" r:id="rId31"/>
    <p:sldId id="311" r:id="rId32"/>
    <p:sldId id="312" r:id="rId33"/>
    <p:sldId id="313" r:id="rId34"/>
    <p:sldId id="314" r:id="rId35"/>
    <p:sldId id="316" r:id="rId36"/>
    <p:sldId id="317" r:id="rId37"/>
    <p:sldId id="326" r:id="rId38"/>
    <p:sldId id="318" r:id="rId39"/>
    <p:sldId id="319" r:id="rId40"/>
    <p:sldId id="320" r:id="rId41"/>
    <p:sldId id="321" r:id="rId42"/>
    <p:sldId id="331" r:id="rId43"/>
    <p:sldId id="322" r:id="rId44"/>
    <p:sldId id="323" r:id="rId45"/>
    <p:sldId id="324" r:id="rId46"/>
    <p:sldId id="281" r:id="rId47"/>
    <p:sldId id="275" r:id="rId48"/>
    <p:sldId id="282" r:id="rId49"/>
  </p:sldIdLst>
  <p:sldSz cx="9144000" cy="6858000" type="screen4x3"/>
  <p:notesSz cx="7010400" cy="92964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kenroth, Christina - ET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3" autoAdjust="0"/>
    <p:restoredTop sz="94660"/>
  </p:normalViewPr>
  <p:slideViewPr>
    <p:cSldViewPr snapToGrid="0">
      <p:cViewPr varScale="1">
        <p:scale>
          <a:sx n="95" d="100"/>
          <a:sy n="9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44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F6B4BD-4E15-4598-B3A5-FE79549CE366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B90EF5-01B1-46CF-80EE-8CB0271DB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0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9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5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69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4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9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12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3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69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3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7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4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3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0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15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7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9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5" y="121814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4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3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5" y="6424486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2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/>
              <a:t>Your Moderator: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4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6" y="2483665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4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6" y="2483665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9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6" y="1769290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6" y="411520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2" y="155021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50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61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8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7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3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2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/>
              <a:t>Today’s Objectives:</a:t>
            </a:r>
            <a:endParaRPr lang="en-US" sz="3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4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1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3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5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6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7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6" y="5398237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729118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6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6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70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1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7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3" y="1120348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8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7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3400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80" y="205947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6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/>
              <a:t>Contact Information:</a:t>
            </a:r>
            <a:endParaRPr lang="en-US" sz="3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5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4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3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2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7" y="1480006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9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800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5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7" y="2247592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4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785321"/>
            <a:chOff x="1435608" y="1207559"/>
            <a:chExt cx="7068312" cy="7853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2345599" y="1315772"/>
              <a:ext cx="41769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Ask us</a:t>
              </a:r>
              <a:r>
                <a:rPr lang="en-US" sz="1300" i="1" baseline="0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 directly by u</a:t>
              </a:r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nmuting your microphone or 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2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9584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61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400"/>
              <a:t>Save the Date: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8" y="1699827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4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6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6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6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1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9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1" y="1207561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785321"/>
            <a:chOff x="1435608" y="1207559"/>
            <a:chExt cx="7068312" cy="7853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2345599" y="1315772"/>
              <a:ext cx="41769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Ask us</a:t>
              </a:r>
              <a:r>
                <a:rPr lang="en-US" sz="1300" i="1" baseline="0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 directly by u</a:t>
              </a:r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nmuting your microphone or 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2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5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1" y="449941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442039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0178" y="3628788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32948" y="-470138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60570" y="1395254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4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4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2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2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7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5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7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5" y="6424486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2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7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5" y="6424486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2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es.workforcegps.org/hom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ear.dol.gov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s://evalhub.workforcegps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cs.ed.gov/resource-collection?keys=program%20evaluation" TargetMode="External"/><Relationship Id="rId2" Type="http://schemas.openxmlformats.org/officeDocument/2006/relationships/hyperlink" Target="https://rc.workforcegps.org/resources/2019/07/30/17/32/RESEA_Evidence-Based_Guida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ransitionta.org/" TargetMode="External"/><Relationship Id="rId4" Type="http://schemas.openxmlformats.org/officeDocument/2006/relationships/hyperlink" Target="https://www.opressrc.org/hom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Salas-Kos.Gloria@dol.gov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hyperlink" Target="mailto:Gordon.Wayne@dol.go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 your experience level producing the Annual Statewide Performance Report Narrative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Master:</a:t>
            </a:r>
            <a:r>
              <a:rPr lang="en-US" dirty="0"/>
              <a:t>  I am well versed in all aspects of the WIOA Statewide Performance Report Narrative requirements.  I am a key author or contributor.</a:t>
            </a:r>
          </a:p>
          <a:p>
            <a:r>
              <a:rPr lang="en-US" dirty="0">
                <a:solidFill>
                  <a:schemeClr val="accent2"/>
                </a:solidFill>
              </a:rPr>
              <a:t>Pro:</a:t>
            </a:r>
            <a:r>
              <a:rPr lang="en-US" dirty="0"/>
              <a:t>  I am familiar with the requirements of the WIOA Statewide Performance Report Narrative.  I am engaged in most facets of developing the narrative.</a:t>
            </a:r>
          </a:p>
          <a:p>
            <a:r>
              <a:rPr lang="en-US" dirty="0">
                <a:solidFill>
                  <a:schemeClr val="accent2"/>
                </a:solidFill>
              </a:rPr>
              <a:t>Entry level:  </a:t>
            </a:r>
            <a:r>
              <a:rPr lang="en-US" dirty="0"/>
              <a:t>I have limited experience with the WIOA Statewide Performance Report Narrative.  I am new to the process.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2"/>
                </a:solidFill>
              </a:rPr>
              <a:t>What Format?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25 pages or less</a:t>
            </a:r>
          </a:p>
          <a:p>
            <a:pPr lvl="1"/>
            <a:r>
              <a:rPr lang="en-US" dirty="0"/>
              <a:t>508 Compliant</a:t>
            </a:r>
          </a:p>
          <a:p>
            <a:pPr lvl="1"/>
            <a:r>
              <a:rPr lang="en-US" dirty="0"/>
              <a:t>Submitted electronically in machine readable format</a:t>
            </a:r>
          </a:p>
          <a:p>
            <a:pPr lvl="1"/>
            <a:r>
              <a:rPr lang="en-US" dirty="0"/>
              <a:t>No limit to appendices (not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6686"/>
            <a:ext cx="7955280" cy="51356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2"/>
                </a:solidFill>
              </a:rPr>
              <a:t>What Content?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Components to address:  </a:t>
            </a:r>
          </a:p>
          <a:p>
            <a:pPr lvl="1"/>
            <a:r>
              <a:rPr lang="en-US" dirty="0"/>
              <a:t>Waiver that the state has had in place for at least one program year,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Effectiveness in Serving Employers performance indicator pilot approaches, and any state established measures,</a:t>
            </a:r>
          </a:p>
          <a:p>
            <a:pPr lvl="1"/>
            <a:r>
              <a:rPr lang="en-US" dirty="0"/>
              <a:t>Evaluations,</a:t>
            </a:r>
          </a:p>
          <a:p>
            <a:pPr lvl="1"/>
            <a:r>
              <a:rPr lang="en-US" dirty="0"/>
              <a:t>Customer Satisfaction approach,</a:t>
            </a:r>
          </a:p>
          <a:p>
            <a:pPr lvl="1"/>
            <a:r>
              <a:rPr lang="en-US" dirty="0"/>
              <a:t>Progress made in achieving the state's strategic vision and goals,</a:t>
            </a:r>
          </a:p>
          <a:p>
            <a:pPr lvl="1"/>
            <a:r>
              <a:rPr lang="en-US" dirty="0"/>
              <a:t>State's performance accountability system, and </a:t>
            </a:r>
          </a:p>
          <a:p>
            <a:pPr lvl="1"/>
            <a:r>
              <a:rPr lang="en-US" dirty="0"/>
              <a:t>Activities provided by state funds.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0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145" y="1416686"/>
            <a:ext cx="8366760" cy="410363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n-US" sz="2700" dirty="0"/>
          </a:p>
          <a:p>
            <a:pPr marL="0" indent="0" algn="ctr">
              <a:buNone/>
            </a:pPr>
            <a:r>
              <a:rPr lang="en-US" sz="2700" dirty="0"/>
              <a:t>Benefits of the narrative?</a:t>
            </a:r>
          </a:p>
          <a:p>
            <a:r>
              <a:rPr lang="en-US" sz="2400" dirty="0"/>
              <a:t>Share your story</a:t>
            </a:r>
          </a:p>
          <a:p>
            <a:pPr lvl="1"/>
            <a:r>
              <a:rPr lang="en-US" sz="2100" dirty="0"/>
              <a:t>Opportunity to describe State’s progress towards meeting the strategic vision and goals for the workforce system. 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I</a:t>
            </a:r>
            <a:r>
              <a:rPr lang="en-US" sz="2100" dirty="0"/>
              <a:t>nclude additional information about your programs that may not be reflected in other performance reports.</a:t>
            </a:r>
          </a:p>
          <a:p>
            <a:pPr marL="342900" lvl="1" indent="0">
              <a:buNone/>
            </a:pPr>
            <a:r>
              <a:rPr lang="en-US" sz="21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2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quot;No&quot; Symbol 4"/>
          <p:cNvSpPr/>
          <p:nvPr/>
        </p:nvSpPr>
        <p:spPr>
          <a:xfrm>
            <a:off x="2512032" y="2336728"/>
            <a:ext cx="3267182" cy="2404153"/>
          </a:xfrm>
          <a:prstGeom prst="noSmoking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398" y="1760318"/>
            <a:ext cx="7151571" cy="3754958"/>
          </a:xfrm>
          <a:ln w="76200">
            <a:solidFill>
              <a:schemeClr val="accent1"/>
            </a:solidFill>
          </a:ln>
        </p:spPr>
        <p:txBody>
          <a:bodyPr anchor="ctr"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342900" lvl="1" indent="0" algn="ctr">
              <a:buNone/>
            </a:pPr>
            <a:r>
              <a:rPr lang="en-US" sz="4400" dirty="0">
                <a:solidFill>
                  <a:schemeClr val="accent1"/>
                </a:solidFill>
              </a:rPr>
              <a:t>No separate partner narrative required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7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945331" y="1347538"/>
            <a:ext cx="6198669" cy="41420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Submit an electronic copy of the PY 2018 WIOA Annual Statewide Performance Report Narrative to </a:t>
            </a:r>
            <a:r>
              <a:rPr lang="en-US" b="1" dirty="0"/>
              <a:t>WIOA.AR@dol.gov</a:t>
            </a:r>
            <a:r>
              <a:rPr lang="en-US" dirty="0"/>
              <a:t> by the close of business on December 2, 2019</a:t>
            </a:r>
          </a:p>
          <a:p>
            <a:r>
              <a:rPr lang="en-US" dirty="0"/>
              <a:t>Copy e-mail to the state's respective ETA Regional Administrator and Federal Project Officer</a:t>
            </a:r>
          </a:p>
          <a:p>
            <a:r>
              <a:rPr lang="en-US" dirty="0"/>
              <a:t>Submit in a 508-compliant PDF format.</a:t>
            </a:r>
          </a:p>
        </p:txBody>
      </p:sp>
      <p:sp>
        <p:nvSpPr>
          <p:cNvPr id="10" name="Explosion 2 9"/>
          <p:cNvSpPr/>
          <p:nvPr/>
        </p:nvSpPr>
        <p:spPr>
          <a:xfrm>
            <a:off x="-1" y="2218357"/>
            <a:ext cx="3451995" cy="27107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022" y="3319814"/>
            <a:ext cx="23819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285876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2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2039"/>
            <a:ext cx="7863840" cy="4160958"/>
          </a:xfrm>
        </p:spPr>
        <p:txBody>
          <a:bodyPr/>
          <a:lstStyle/>
          <a:p>
            <a:r>
              <a:rPr lang="en-US" dirty="0"/>
              <a:t>Part II: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Waivers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44ED-7407-434D-AB47-F08592DD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Today’s Objectives: Waivers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49046-CB4A-46F9-9D72-89C598CB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930853"/>
            <a:ext cx="8036243" cy="3566160"/>
          </a:xfrm>
        </p:spPr>
        <p:txBody>
          <a:bodyPr>
            <a:normAutofit/>
          </a:bodyPr>
          <a:lstStyle/>
          <a:p>
            <a:r>
              <a:rPr lang="en-US" sz="3600" dirty="0"/>
              <a:t>Review components of the waivers portion,</a:t>
            </a:r>
          </a:p>
          <a:p>
            <a:r>
              <a:rPr lang="en-US" sz="3600" dirty="0"/>
              <a:t>Discuss some questions to consider in drafting the waivers portion of the annual narrative reports.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63801-B7F3-4481-AAB7-86BE6D64AB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03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Waivers: Components to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6686"/>
            <a:ext cx="7955280" cy="476027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Identify each waiver that the state has had in place for at least one program year,</a:t>
            </a:r>
          </a:p>
          <a:p>
            <a:r>
              <a:rPr lang="en-US" dirty="0"/>
              <a:t>Provide information regarding the state’s progress toward achieving the goals and performance outcomes in ETA’s letter of approval for the waiver and outlined in the state’s waiver request (when applicable),</a:t>
            </a:r>
          </a:p>
          <a:p>
            <a:r>
              <a:rPr lang="en-US" dirty="0"/>
              <a:t>Discuss how activities carried out under each approved waiver have directly or indirectly affected state and local performance outcomes,</a:t>
            </a:r>
          </a:p>
          <a:p>
            <a:r>
              <a:rPr lang="en-US" dirty="0"/>
              <a:t>To the extent possible, provide quantitative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0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26" y="1210971"/>
            <a:ext cx="3332438" cy="1200150"/>
          </a:xfrm>
        </p:spPr>
        <p:txBody>
          <a:bodyPr>
            <a:normAutofit/>
          </a:bodyPr>
          <a:lstStyle/>
          <a:p>
            <a:r>
              <a:rPr lang="en-US" dirty="0"/>
              <a:t>Questions to consider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38089" y="1661637"/>
            <a:ext cx="4594382" cy="4141508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 State approved for a waiver to increase the OJT employer reimbursement rate would need to demonstrate fiscal adherence to the waiver-approved rate, and assess whether the waiver is allowing businesses to expand the use of OJT as a tool to increase the skills of workers.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22524" y="2493606"/>
            <a:ext cx="3332439" cy="274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your State undertaken a monitoring effort to oversee effective waiver implementation?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27669" y="969139"/>
            <a:ext cx="3625997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0447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11F46-80EC-40D4-8519-EEF5F39E2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September 12,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WIOA Annual Statewide Performance Report Narrative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Overview featuring common questions about ETA’s WIOA Annual Statewide Performance Report Narrative</a:t>
            </a:r>
          </a:p>
        </p:txBody>
      </p:sp>
    </p:spTree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Has your State achieved the programmatic and service goals outlined in the approved waiver request?</a:t>
            </a:r>
          </a:p>
          <a:p>
            <a:pPr lvl="0"/>
            <a:r>
              <a:rPr lang="en-US" dirty="0"/>
              <a:t>Has your State achieved the outcomes and other tangible benefits for jobseekers or employers outlined in the approved waiver request?</a:t>
            </a:r>
          </a:p>
          <a:p>
            <a:pPr lvl="0"/>
            <a:r>
              <a:rPr lang="en-US" dirty="0"/>
              <a:t>Has your State identified how each waiver has favorably impacted services for disadvantaged persons, persons with barriers to employment, or business?</a:t>
            </a:r>
          </a:p>
          <a:p>
            <a:pPr lvl="0"/>
            <a:r>
              <a:rPr lang="en-US" dirty="0"/>
              <a:t>If you have the waiver to decrease the 75 percent out-of-school youth expenditure, have you been able to maintain a satisfactory level of support for out-of-school youth while documenting the benefits for in-school youth as a result of the waiver authority?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33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1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PART III: 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23888" y="3120662"/>
            <a:ext cx="786384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u="none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Effectiveness in Serving Employers Measures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79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in Serving Employers: Components to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two approaches selected</a:t>
            </a:r>
          </a:p>
          <a:p>
            <a:pPr lvl="1"/>
            <a:r>
              <a:rPr lang="en-US" i="1" dirty="0"/>
              <a:t>Retention (Retention with the same employer) </a:t>
            </a:r>
            <a:endParaRPr lang="en-US" dirty="0"/>
          </a:p>
          <a:p>
            <a:pPr lvl="1"/>
            <a:r>
              <a:rPr lang="en-US" i="1" dirty="0"/>
              <a:t>Repeat Business Customers (Percentage of repeat employers using services within the previous three years) </a:t>
            </a:r>
            <a:endParaRPr lang="en-US" dirty="0"/>
          </a:p>
          <a:p>
            <a:pPr lvl="1"/>
            <a:r>
              <a:rPr lang="en-US" i="1" dirty="0"/>
              <a:t>Employer Penetration Rate (Percentage of employers using services out of all employers in the State)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Any state-established measures, or other employer engagement metric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23</a:t>
            </a:fld>
            <a:endParaRPr lang="en-US"/>
          </a:p>
        </p:txBody>
      </p:sp>
      <p:pic>
        <p:nvPicPr>
          <p:cNvPr id="2054" name="Picture 6" descr="Metrics word cloud, business concep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27" y="3409246"/>
            <a:ext cx="3647758" cy="28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01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40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collect your evaluation information to meet the annual report requirements?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9238" y="2261062"/>
            <a:ext cx="7364627" cy="38535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contact my agency’s evaluation and research office.</a:t>
            </a:r>
          </a:p>
          <a:p>
            <a:r>
              <a:rPr lang="en-US" dirty="0"/>
              <a:t>I receive evaluation announcements and publications from state and local leadership.</a:t>
            </a:r>
          </a:p>
          <a:p>
            <a:r>
              <a:rPr lang="en-US" dirty="0"/>
              <a:t>I review other local, state, and Federal evaluation announcements and publications.</a:t>
            </a:r>
          </a:p>
          <a:p>
            <a:r>
              <a:rPr lang="en-US" dirty="0"/>
              <a:t>I gather input from state and local workforce agency program managers and partners.</a:t>
            </a:r>
          </a:p>
          <a:p>
            <a:r>
              <a:rPr lang="en-US" dirty="0"/>
              <a:t>All of the above.</a:t>
            </a:r>
          </a:p>
          <a:p>
            <a:r>
              <a:rPr lang="en-US" dirty="0"/>
              <a:t>None of the above.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0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PART IV: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EVALUATIONS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22465" y="4078304"/>
            <a:ext cx="74652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“Research and evaluation begins where performance reporting and results end.” </a:t>
            </a:r>
          </a:p>
          <a:p>
            <a:r>
              <a:rPr lang="en-US" sz="2700" dirty="0"/>
              <a:t> </a:t>
            </a:r>
            <a:r>
              <a:rPr lang="en-US" sz="1350" dirty="0"/>
              <a:t>–Wayne Gordon, Director of Research and Evaluation, USDOL-ETA</a:t>
            </a:r>
          </a:p>
        </p:txBody>
      </p:sp>
    </p:spTree>
    <p:extLst>
      <p:ext uri="{BB962C8B-B14F-4D97-AF65-F5344CB8AC3E}">
        <p14:creationId xmlns:p14="http://schemas.microsoft.com/office/powerpoint/2010/main" val="133301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44ED-7407-434D-AB47-F08592DD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Today’s Objectives: Evaluations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49046-CB4A-46F9-9D72-89C598CB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6686"/>
            <a:ext cx="7695617" cy="47627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/>
              <a:t>Review the WIOA evaluation requirements within the context of the state annual reports,</a:t>
            </a:r>
          </a:p>
          <a:p>
            <a:r>
              <a:rPr lang="en-US" sz="3200" dirty="0"/>
              <a:t>Provide examples that may fulfill the WIOA evaluation requirements,</a:t>
            </a:r>
          </a:p>
          <a:p>
            <a:r>
              <a:rPr lang="en-US" sz="3200" dirty="0"/>
              <a:t>Share resources and contact information for additional technical assistance.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63801-B7F3-4481-AAB7-86BE6D64AB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782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PY 2017 Annual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211" y="1956708"/>
            <a:ext cx="4878852" cy="683690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sz="3300" dirty="0"/>
              <a:t>Evaluation vs. Monitoring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9141" y="2965908"/>
            <a:ext cx="3977640" cy="1086009"/>
          </a:xfr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marL="0" indent="0" algn="ctr">
              <a:buNone/>
            </a:pPr>
            <a:endParaRPr lang="en-US" sz="2700" dirty="0"/>
          </a:p>
          <a:p>
            <a:pPr marL="0" indent="0" algn="ctr">
              <a:buNone/>
            </a:pPr>
            <a:r>
              <a:rPr lang="en-US" sz="2700" dirty="0"/>
              <a:t>Tell us more!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28</a:t>
            </a:fld>
            <a:endParaRPr lang="en-US"/>
          </a:p>
        </p:txBody>
      </p:sp>
      <p:pic>
        <p:nvPicPr>
          <p:cNvPr id="3074" name="Picture 2" descr="Time to evaluate red word on concept clock, isolated on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1" y="3180420"/>
            <a:ext cx="3761674" cy="27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19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Evaluations: Components to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1254829"/>
            <a:ext cx="8366760" cy="4907112"/>
          </a:xfr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/>
              <a:t>Current or planned evaluations and related research projects, including methodologies used (</a:t>
            </a:r>
            <a:r>
              <a:rPr lang="en-US" sz="2400" b="1" dirty="0"/>
              <a:t>Conduct</a:t>
            </a:r>
            <a:r>
              <a:rPr lang="en-US" sz="2400" dirty="0"/>
              <a:t>);</a:t>
            </a:r>
          </a:p>
          <a:p>
            <a:r>
              <a:rPr lang="en-US" sz="2400" dirty="0"/>
              <a:t>Coordinate the development of such projects with WIOA core programs, other state agencies and local boards </a:t>
            </a:r>
            <a:r>
              <a:rPr lang="en-US" sz="2400" b="1" dirty="0"/>
              <a:t>(Coordinate and consult</a:t>
            </a:r>
            <a:r>
              <a:rPr lang="en-US" sz="2400" dirty="0"/>
              <a:t>); </a:t>
            </a:r>
          </a:p>
          <a:p>
            <a:r>
              <a:rPr lang="en-US" sz="2400" dirty="0"/>
              <a:t>Completed evaluations and related reports, with </a:t>
            </a:r>
            <a:r>
              <a:rPr lang="en-US" sz="2400" b="1" dirty="0"/>
              <a:t>publically available </a:t>
            </a:r>
            <a:r>
              <a:rPr lang="en-US" sz="2400" dirty="0"/>
              <a:t>and accessible links;</a:t>
            </a:r>
          </a:p>
          <a:p>
            <a:r>
              <a:rPr lang="en-US" sz="2400" dirty="0"/>
              <a:t>Efforts to provide data, survey responses, and timely site visits for Federal evaluations (</a:t>
            </a:r>
            <a:r>
              <a:rPr lang="en-US" sz="2400" b="1" dirty="0"/>
              <a:t>Cooperate</a:t>
            </a:r>
            <a:r>
              <a:rPr lang="en-US" sz="2400" dirty="0"/>
              <a:t>); and</a:t>
            </a:r>
          </a:p>
          <a:p>
            <a:r>
              <a:rPr lang="en-US" sz="2400" b="1" dirty="0"/>
              <a:t>Continuous improvement </a:t>
            </a:r>
            <a:r>
              <a:rPr lang="en-US" sz="2400" dirty="0"/>
              <a:t>strategies applied from study results and evidence-based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683" y="2483923"/>
            <a:ext cx="4772593" cy="1818203"/>
          </a:xfrm>
        </p:spPr>
        <p:txBody>
          <a:bodyPr/>
          <a:lstStyle/>
          <a:p>
            <a:pPr algn="ctr"/>
            <a:r>
              <a:rPr lang="en-US" dirty="0"/>
              <a:t>  Shelia F. Lewis</a:t>
            </a:r>
          </a:p>
          <a:p>
            <a:pPr lvl="1" algn="ctr"/>
            <a:r>
              <a:rPr lang="en-US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</a:rPr>
              <a:t>Workforce Analyst</a:t>
            </a:r>
          </a:p>
          <a:p>
            <a:pPr lvl="2" algn="ctr"/>
            <a:r>
              <a:rPr lang="en-US" dirty="0"/>
              <a:t>Employment and Training Administration</a:t>
            </a:r>
          </a:p>
          <a:p>
            <a:pPr lvl="2" algn="ctr"/>
            <a:r>
              <a:rPr lang="en-US" dirty="0"/>
              <a:t>U.S. Department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6673"/>
          <a:stretch>
            <a:fillRect/>
          </a:stretch>
        </p:blipFill>
        <p:spPr>
          <a:xfrm rot="5400000">
            <a:off x="1704975" y="2606675"/>
            <a:ext cx="1817688" cy="1573213"/>
          </a:xfrm>
        </p:spPr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65126"/>
            <a:ext cx="8368145" cy="959482"/>
          </a:xfrm>
        </p:spPr>
        <p:txBody>
          <a:bodyPr>
            <a:normAutofit/>
          </a:bodyPr>
          <a:lstStyle/>
          <a:p>
            <a:r>
              <a:rPr lang="en-US" sz="3200" dirty="0"/>
              <a:t>Lessons Learned from Program Year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520792"/>
            <a:ext cx="8366760" cy="46393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Confusion with monitoring and performance reporting as a form of evaluation and related research activities,</a:t>
            </a:r>
          </a:p>
          <a:p>
            <a:r>
              <a:rPr lang="en-US" dirty="0"/>
              <a:t>Missing information about current or planned evaluations and related research activities,</a:t>
            </a:r>
          </a:p>
          <a:p>
            <a:r>
              <a:rPr lang="en-US" dirty="0"/>
              <a:t>Lack of information about plans to develop evaluation and related research with WIOA core programs, other state agencies and local boards,</a:t>
            </a:r>
          </a:p>
          <a:p>
            <a:r>
              <a:rPr lang="en-US" dirty="0"/>
              <a:t>Missing data on your coordination with Federal evaluations to provide data, survey responses, and timely site visits.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22948"/>
            <a:ext cx="7955280" cy="1051560"/>
          </a:xfrm>
        </p:spPr>
        <p:txBody>
          <a:bodyPr/>
          <a:lstStyle/>
          <a:p>
            <a:r>
              <a:rPr lang="en-US" dirty="0"/>
              <a:t>How can states address the WIOA evaluation requirements?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8790" y="1374508"/>
            <a:ext cx="8366760" cy="48974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Describe impact or descriptive evaluations completed or that are underway.</a:t>
            </a:r>
          </a:p>
          <a:p>
            <a:r>
              <a:rPr lang="en-US" dirty="0"/>
              <a:t>Conduct a literature review to find impact or descriptive evaluations using </a:t>
            </a:r>
            <a:r>
              <a:rPr lang="en-US" dirty="0">
                <a:hlinkClick r:id="rId3"/>
              </a:rPr>
              <a:t>Workforce System Strategies</a:t>
            </a:r>
            <a:r>
              <a:rPr lang="en-US" dirty="0"/>
              <a:t>.</a:t>
            </a:r>
          </a:p>
          <a:p>
            <a:r>
              <a:rPr lang="en-US" dirty="0"/>
              <a:t>Use the </a:t>
            </a:r>
            <a:r>
              <a:rPr lang="en-US" dirty="0">
                <a:hlinkClick r:id="rId4"/>
              </a:rPr>
              <a:t>Clearinghouse for Labor and Research </a:t>
            </a:r>
            <a:r>
              <a:rPr lang="en-US" dirty="0"/>
              <a:t>(CLEAR) to identify any systemic reviews of evidence-based practices.</a:t>
            </a:r>
          </a:p>
          <a:p>
            <a:r>
              <a:rPr lang="en-US" dirty="0"/>
              <a:t>Work with WDQI partners to leverage administrative data.</a:t>
            </a:r>
          </a:p>
          <a:p>
            <a:r>
              <a:rPr lang="en-US" dirty="0"/>
              <a:t>Engage your RESEA or other WIOA core partners. </a:t>
            </a:r>
          </a:p>
          <a:p>
            <a:r>
              <a:rPr lang="en-US" dirty="0"/>
              <a:t>Ask about and coordinate with Federal partner evaluations.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67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relevant research and evaluation?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2"/>
            <a:ext cx="4629150" cy="59917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Identify and describe research and evaluation reports for difference state agencies (workforce, higher education, K-12 education).</a:t>
            </a:r>
          </a:p>
          <a:p>
            <a:r>
              <a:rPr lang="en-US" dirty="0"/>
              <a:t>Share examples of data dashboards and outcome scorecards (student and workforce success measures) for stakeholders.</a:t>
            </a:r>
          </a:p>
          <a:p>
            <a:r>
              <a:rPr lang="en-US" dirty="0"/>
              <a:t>Describe efforts to develop evaluation and/or procure evaluators to design and implement descriptive and impact studies.</a:t>
            </a:r>
          </a:p>
          <a:p>
            <a:r>
              <a:rPr lang="en-US" dirty="0"/>
              <a:t>Share links to your publicly available evaluations and research.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26473" y="3089276"/>
            <a:ext cx="3052545" cy="274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Evaluation Capacity </a:t>
            </a:r>
          </a:p>
          <a:p>
            <a:r>
              <a:rPr lang="en-US" sz="3300" dirty="0"/>
              <a:t>Workforce Data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02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states build capacity to address the WIOA evaluation requirements?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933973"/>
          </a:xfrm>
        </p:spPr>
        <p:txBody>
          <a:bodyPr>
            <a:normAutofit/>
          </a:bodyPr>
          <a:lstStyle/>
          <a:p>
            <a:r>
              <a:rPr lang="en-US" dirty="0"/>
              <a:t>Catalogue recent research and evaluation publications produced about your workforce programs</a:t>
            </a:r>
          </a:p>
          <a:p>
            <a:r>
              <a:rPr lang="en-US" dirty="0"/>
              <a:t>Ask stakeholders about the types of research and evaluations that are responsive to their interests</a:t>
            </a:r>
          </a:p>
          <a:p>
            <a:r>
              <a:rPr lang="en-US" dirty="0"/>
              <a:t>Utilize research arms of your agencies or consult with external partners or universities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14337" y="3001806"/>
            <a:ext cx="3207918" cy="2613903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 lnSpcReduction="10000"/>
          </a:bodyPr>
          <a:lstStyle/>
          <a:p>
            <a:r>
              <a:rPr lang="en-US" sz="3300" dirty="0"/>
              <a:t>Evaluations</a:t>
            </a:r>
          </a:p>
          <a:p>
            <a:r>
              <a:rPr lang="en-US" sz="3300" dirty="0"/>
              <a:t>Evidence-Based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63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D36C-4C4A-450F-934F-31AF8398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624"/>
            <a:ext cx="7955280" cy="1051560"/>
          </a:xfrm>
        </p:spPr>
        <p:txBody>
          <a:bodyPr anchor="t"/>
          <a:lstStyle/>
          <a:p>
            <a:r>
              <a:rPr lang="en-US" dirty="0"/>
              <a:t>Evaluation and Research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23D8-9539-41A7-9A06-C8454386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239"/>
            <a:ext cx="7955280" cy="510924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b="1" dirty="0"/>
              <a:t>Evaluation and Research Hub</a:t>
            </a:r>
          </a:p>
          <a:p>
            <a:pPr lvl="1"/>
            <a:r>
              <a:rPr lang="en-US" dirty="0"/>
              <a:t>A community point of access to support policymakers and program managers with their efforts to use evaluations to improve services and choose evaluations and research to inform program policies and evidence-based practices.</a:t>
            </a:r>
          </a:p>
          <a:p>
            <a:pPr lvl="2"/>
            <a:r>
              <a:rPr lang="en-US" dirty="0"/>
              <a:t>https://evalbuh.workforcegps.org/ </a:t>
            </a:r>
          </a:p>
          <a:p>
            <a:pPr marL="914400" lvl="2" indent="0">
              <a:buNone/>
            </a:pPr>
            <a:r>
              <a:rPr lang="en-US" sz="2100" dirty="0">
                <a:solidFill>
                  <a:schemeClr val="bg1"/>
                </a:solidFill>
                <a:hlinkClick r:id="rId4"/>
              </a:rPr>
              <a:t>https://evalhub.workforcegps.org/</a:t>
            </a:r>
            <a:endParaRPr lang="en-US" sz="2100" dirty="0">
              <a:solidFill>
                <a:schemeClr val="bg1"/>
              </a:solidFill>
            </a:endParaRPr>
          </a:p>
          <a:p>
            <a:r>
              <a:rPr lang="en-US" sz="3000" b="1" dirty="0"/>
              <a:t>Workforce System Strategies</a:t>
            </a:r>
          </a:p>
          <a:p>
            <a:pPr lvl="1"/>
            <a:r>
              <a:rPr lang="en-US" dirty="0"/>
              <a:t>Contains over 1200 profiles of workforce development research and evaluation studies, toolkits, and other resources to support program management and operations, education and training, and employment, retention or advancement activities.</a:t>
            </a:r>
          </a:p>
          <a:p>
            <a:pPr lvl="2"/>
            <a:r>
              <a:rPr lang="en-US" sz="2100" dirty="0"/>
              <a:t>https:strategies.workforcegps.org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9145D-4676-4548-B879-0069E273D1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350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D36C-4C4A-450F-934F-31AF8398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Evaluation and Research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9145D-4676-4548-B879-0069E273D1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5FD99-A206-459A-9C33-5E22F29E8E7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8600" y="1030778"/>
            <a:ext cx="8755380" cy="489631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dirty="0"/>
              <a:t>USDOL-ETA Division of Research and Evaluation</a:t>
            </a:r>
          </a:p>
          <a:p>
            <a:pPr lvl="1"/>
            <a:r>
              <a:rPr lang="en-US" dirty="0"/>
              <a:t>Manages ETA’s rigorous research and evaluation approach under Section 169 of the Workforce Innovation and Opportunity Act</a:t>
            </a:r>
          </a:p>
          <a:p>
            <a:pPr lvl="2"/>
            <a:r>
              <a:rPr lang="en-US" sz="2400" dirty="0"/>
              <a:t>https://www.doleta.gov/research/</a:t>
            </a:r>
          </a:p>
          <a:p>
            <a:r>
              <a:rPr lang="en-US" b="1" dirty="0"/>
              <a:t>CLEAR </a:t>
            </a:r>
          </a:p>
          <a:p>
            <a:pPr lvl="1"/>
            <a:r>
              <a:rPr lang="en-US" dirty="0"/>
              <a:t>CLEAR identifies and summarizes many types of research on labor topics, including descriptive statistical studies and outcome analyses, implementation, and causal impact studies</a:t>
            </a:r>
          </a:p>
          <a:p>
            <a:pPr lvl="2"/>
            <a:r>
              <a:rPr lang="en-US" dirty="0"/>
              <a:t>https://clear.dol.gov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384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other Partner Resources?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Reemployment Eligibility Services and Assessment (RESEA) Evidence-Based Guidance  </a:t>
            </a:r>
            <a:r>
              <a:rPr lang="en-US" dirty="0"/>
              <a:t>provides evaluation technical assistance resources to help states meet legislative requirements. 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Adult Education </a:t>
            </a:r>
            <a:r>
              <a:rPr lang="en-US" dirty="0"/>
              <a:t>provides evaluation resources that include impact studies and tools.</a:t>
            </a:r>
          </a:p>
          <a:p>
            <a:r>
              <a:rPr lang="en-US" dirty="0"/>
              <a:t>HHS’s </a:t>
            </a:r>
            <a:r>
              <a:rPr lang="en-US" dirty="0">
                <a:hlinkClick r:id="rId4"/>
              </a:rPr>
              <a:t>Self-Sufficiency Research Clearinghouse </a:t>
            </a:r>
            <a:r>
              <a:rPr lang="en-US" dirty="0"/>
              <a:t>provides access to high-quality research on employment and family and child well-being.</a:t>
            </a:r>
          </a:p>
          <a:p>
            <a:r>
              <a:rPr lang="en-US" dirty="0"/>
              <a:t>RSA’s </a:t>
            </a:r>
            <a:r>
              <a:rPr lang="en-US" dirty="0">
                <a:hlinkClick r:id="rId5"/>
              </a:rPr>
              <a:t>National Technical Assistance Center on Transition </a:t>
            </a:r>
            <a:r>
              <a:rPr lang="en-US" dirty="0"/>
              <a:t>is a dedicated technical assistance center defines likely effectiveness and evidence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94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709C-786E-4EE7-919C-84599D02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2" y="783031"/>
            <a:ext cx="7863840" cy="1942652"/>
          </a:xfrm>
        </p:spPr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0507" y="3600204"/>
            <a:ext cx="7354062" cy="2152847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Interested in learning more about the Evaluations, contact:</a:t>
            </a:r>
          </a:p>
          <a:p>
            <a:pPr marL="257175" indent="-257175">
              <a:buFontTx/>
              <a:buChar char="-"/>
            </a:pPr>
            <a:r>
              <a:rPr lang="en-US" sz="3400" dirty="0"/>
              <a:t>Gloria Salas-Kos, Evaluation TA Coordinator</a:t>
            </a:r>
          </a:p>
          <a:p>
            <a:pPr marL="600075" lvl="1" indent="-257175">
              <a:buFontTx/>
              <a:buChar char="-"/>
            </a:pPr>
            <a:r>
              <a:rPr lang="en-US" sz="3400" dirty="0">
                <a:hlinkClick r:id="rId3"/>
              </a:rPr>
              <a:t>Salas-Kos.Gloria@dol.gov</a:t>
            </a:r>
            <a:endParaRPr lang="en-US" sz="3400" dirty="0"/>
          </a:p>
          <a:p>
            <a:pPr marL="257175" indent="-257175">
              <a:buFontTx/>
              <a:buChar char="-"/>
            </a:pPr>
            <a:r>
              <a:rPr lang="en-US" sz="3400" dirty="0"/>
              <a:t>Wayne Gordon, Director, Division of Research and Evaluations</a:t>
            </a:r>
          </a:p>
          <a:p>
            <a:pPr marL="600075" lvl="1" indent="-257175">
              <a:buFontTx/>
              <a:buChar char="-"/>
            </a:pPr>
            <a:r>
              <a:rPr lang="en-US" sz="3400" dirty="0">
                <a:hlinkClick r:id="rId4"/>
              </a:rPr>
              <a:t>Gordon.Wayne@dol.gov</a:t>
            </a:r>
            <a:r>
              <a:rPr lang="en-US" sz="3400" dirty="0"/>
              <a:t> </a:t>
            </a:r>
            <a:endParaRPr lang="en-US" sz="3400" dirty="0">
              <a:solidFill>
                <a:schemeClr val="accent1"/>
              </a:solidFill>
            </a:endParaRPr>
          </a:p>
          <a:p>
            <a:pPr marL="257175" indent="-257175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D4784-32E6-499E-839F-2C9FF1E206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pPr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29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2039"/>
            <a:ext cx="7863840" cy="4060219"/>
          </a:xfrm>
        </p:spPr>
        <p:txBody>
          <a:bodyPr/>
          <a:lstStyle/>
          <a:p>
            <a:r>
              <a:rPr lang="en-US" dirty="0"/>
              <a:t>Part V: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Data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7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Validation: Components to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76406" y="1952243"/>
            <a:ext cx="7506222" cy="2780778"/>
          </a:xfrm>
          <a:ln w="76200">
            <a:solidFill>
              <a:srgbClr val="00B0F0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en-US" sz="2700" dirty="0"/>
              <a:t>The state's approach to data validation and ensuring data integrity</a:t>
            </a:r>
            <a:endParaRPr lang="en-US" dirty="0"/>
          </a:p>
        </p:txBody>
      </p:sp>
      <p:pic>
        <p:nvPicPr>
          <p:cNvPr id="4098" name="Picture 2" descr="A magnifying glass hovering over several words depicting quality, symbolizing the hunt for the best characteristics or val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3430168"/>
            <a:ext cx="3483552" cy="29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2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    Kellen Grode</a:t>
            </a:r>
          </a:p>
          <a:p>
            <a:pPr lvl="1" algn="ctr"/>
            <a:r>
              <a:rPr lang="en-US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</a:rPr>
              <a:t>Workforce Analyst</a:t>
            </a:r>
          </a:p>
          <a:p>
            <a:pPr lvl="2" algn="ctr"/>
            <a:r>
              <a:rPr lang="en-US" sz="1600" dirty="0"/>
              <a:t>Employment and Training Administration</a:t>
            </a:r>
          </a:p>
          <a:p>
            <a:pPr lvl="2" algn="ctr"/>
            <a:r>
              <a:rPr lang="en-US" sz="1600" dirty="0"/>
              <a:t>U.S. Department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Placeholder 11"/>
          <p:cNvPicPr>
            <a:picLocks noGrp="1" noChangeAspect="1"/>
          </p:cNvPicPr>
          <p:nvPr>
            <p:ph type="pic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3" r="21253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	   Gloria Salas-Kos</a:t>
            </a:r>
          </a:p>
          <a:p>
            <a:pPr lvl="1" algn="ctr"/>
            <a:r>
              <a:rPr lang="en-US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</a:rPr>
              <a:t>Senior Program Analyst</a:t>
            </a:r>
          </a:p>
          <a:p>
            <a:pPr lvl="2" algn="ctr"/>
            <a:r>
              <a:rPr lang="en-US" sz="1600" dirty="0"/>
              <a:t>Employment and Training Administration</a:t>
            </a:r>
          </a:p>
          <a:p>
            <a:pPr lvl="2" algn="ctr"/>
            <a:r>
              <a:rPr lang="en-US" sz="1600" dirty="0"/>
              <a:t>U.S. Department of Labor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r="2741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3016686" y="5004437"/>
            <a:ext cx="5070881" cy="118387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Sean Fox</a:t>
            </a:r>
            <a:endParaRPr lang="en-US" b="1" dirty="0"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</a:endParaRPr>
          </a:p>
          <a:p>
            <a:pPr lvl="2" algn="ctr"/>
            <a:r>
              <a:rPr lang="en-US" dirty="0"/>
              <a:t>Office of Federal Contract Compliance Programs</a:t>
            </a:r>
          </a:p>
          <a:p>
            <a:pPr lvl="2" algn="ctr"/>
            <a:r>
              <a:rPr lang="en-US" dirty="0"/>
              <a:t>U.S. Department of Labor</a:t>
            </a:r>
          </a:p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D19C18C-554E-4893-AF24-D2E79D1679C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r="6769"/>
          <a:stretch>
            <a:fillRect/>
          </a:stretch>
        </p:blipFill>
        <p:spPr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Data Validation: Components to address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643" y="1501541"/>
            <a:ext cx="3739501" cy="485481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TEGL 7-18 </a:t>
            </a:r>
            <a:r>
              <a:rPr lang="en-US" sz="2800" i="1" dirty="0"/>
              <a:t>Guidance for Validating Jointly Required Performance Data Submitted under the Workforce Innovation and Opportunity Act (WIOA) </a:t>
            </a:r>
          </a:p>
          <a:p>
            <a:pPr marL="0" indent="0">
              <a:buNone/>
            </a:pPr>
            <a:r>
              <a:rPr lang="en-US" sz="2800" dirty="0"/>
              <a:t>December 19, 2018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06290" y="1498921"/>
            <a:ext cx="4238725" cy="49696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Each State must develop data validation procedures that include:</a:t>
            </a:r>
          </a:p>
          <a:p>
            <a:pPr lvl="1"/>
            <a:r>
              <a:rPr lang="en-US" sz="2600" dirty="0"/>
              <a:t>Written procedures for data validation;</a:t>
            </a:r>
          </a:p>
          <a:p>
            <a:pPr lvl="1"/>
            <a:r>
              <a:rPr lang="en-US" sz="2600" dirty="0"/>
              <a:t>Regular data validation training for appropriate program staff;</a:t>
            </a:r>
          </a:p>
          <a:p>
            <a:pPr lvl="1"/>
            <a:r>
              <a:rPr lang="en-US" sz="2600" dirty="0"/>
              <a:t>Monitoring protocols;</a:t>
            </a:r>
          </a:p>
          <a:p>
            <a:pPr lvl="1"/>
            <a:r>
              <a:rPr lang="en-US" sz="2600" dirty="0"/>
              <a:t>A regular review of program data;</a:t>
            </a:r>
          </a:p>
          <a:p>
            <a:pPr lvl="1"/>
            <a:r>
              <a:rPr lang="en-US" sz="2600" dirty="0"/>
              <a:t>Documentation that missing and erroneous data have been corrected;</a:t>
            </a:r>
          </a:p>
          <a:p>
            <a:pPr lvl="1"/>
            <a:r>
              <a:rPr lang="en-US" sz="2600" dirty="0"/>
              <a:t>Regular assessment of the effectiveness of the data validation process.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5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68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2039"/>
            <a:ext cx="7863840" cy="4098964"/>
          </a:xfrm>
        </p:spPr>
        <p:txBody>
          <a:bodyPr/>
          <a:lstStyle/>
          <a:p>
            <a:r>
              <a:rPr lang="en-US" dirty="0"/>
              <a:t>Part VI: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Customer Satisfaction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8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Customer Satisfaction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43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519" y="2377440"/>
            <a:ext cx="7960567" cy="13157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 a required performance measure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3693185"/>
            <a:ext cx="7960567" cy="1315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specific method or measure required</a:t>
            </a:r>
          </a:p>
        </p:txBody>
      </p:sp>
    </p:spTree>
    <p:extLst>
      <p:ext uri="{BB962C8B-B14F-4D97-AF65-F5344CB8AC3E}">
        <p14:creationId xmlns:p14="http://schemas.microsoft.com/office/powerpoint/2010/main" val="168468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Customer Satisfaction: Components to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368" y="1951297"/>
            <a:ext cx="3682652" cy="395320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Address the state’s approach to customer satisfaction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54367" y="1738993"/>
            <a:ext cx="4672878" cy="4748434"/>
          </a:xfrm>
        </p:spPr>
        <p:txBody>
          <a:bodyPr>
            <a:normAutofit/>
          </a:bodyPr>
          <a:lstStyle/>
          <a:p>
            <a:pPr marL="689372" lvl="1" indent="-385763">
              <a:buFont typeface="+mj-lt"/>
              <a:buAutoNum type="arabicParenR"/>
            </a:pPr>
            <a:r>
              <a:rPr lang="en-US" dirty="0"/>
              <a:t>the state’s methodologies; </a:t>
            </a:r>
          </a:p>
          <a:p>
            <a:pPr marL="689372" lvl="1" indent="-385763">
              <a:buFont typeface="+mj-lt"/>
              <a:buAutoNum type="arabicParenR"/>
            </a:pPr>
            <a:r>
              <a:rPr lang="en-US" dirty="0"/>
              <a:t>the number of individuals/employers who were provided customer satisfaction outreach, the response rate, and efforts made to improve the response rate; </a:t>
            </a:r>
          </a:p>
          <a:p>
            <a:pPr marL="689372" lvl="1" indent="-385763">
              <a:buFont typeface="+mj-lt"/>
              <a:buAutoNum type="arabicParenR"/>
            </a:pPr>
            <a:r>
              <a:rPr lang="en-US" dirty="0"/>
              <a:t>the results and whether the results are generalizable to the entire population of customers; and </a:t>
            </a:r>
          </a:p>
          <a:p>
            <a:pPr marL="689372" lvl="1" indent="-385763">
              <a:buFont typeface="+mj-lt"/>
              <a:buAutoNum type="arabicParenR"/>
            </a:pPr>
            <a:r>
              <a:rPr lang="en-US" dirty="0"/>
              <a:t>a description of any continuous improvement processes for incorporating the customer satisfaction feedback.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44</a:t>
            </a:fld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553542" y="4158378"/>
            <a:ext cx="3682652" cy="914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/>
              <a:t>Describe:</a:t>
            </a:r>
          </a:p>
        </p:txBody>
      </p:sp>
    </p:spTree>
    <p:extLst>
      <p:ext uri="{BB962C8B-B14F-4D97-AF65-F5344CB8AC3E}">
        <p14:creationId xmlns:p14="http://schemas.microsoft.com/office/powerpoint/2010/main" val="4098857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ETAperforms@dol.gov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7" y="6356353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9" y="1769289"/>
            <a:ext cx="4371110" cy="1818203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dirty="0"/>
              <a:t>Christina Eckenroth</a:t>
            </a:r>
          </a:p>
          <a:p>
            <a:pPr algn="ctr">
              <a:spcBef>
                <a:spcPts val="600"/>
              </a:spcBef>
            </a:pPr>
            <a:r>
              <a:rPr lang="en-US" sz="2000" i="1" dirty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Workforce Analyst</a:t>
            </a:r>
          </a:p>
          <a:p>
            <a:pPr lvl="2" algn="ctr"/>
            <a:r>
              <a:rPr lang="en-US" sz="1600" dirty="0"/>
              <a:t>Employment and Training Administration</a:t>
            </a:r>
          </a:p>
          <a:p>
            <a:pPr lvl="2" algn="ctr"/>
            <a:r>
              <a:rPr lang="en-US" sz="1600" dirty="0"/>
              <a:t>U.S. Department of Labor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90999" y="4115207"/>
            <a:ext cx="4628805" cy="18182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Toquir Ahmed</a:t>
            </a:r>
          </a:p>
          <a:p>
            <a:pPr lvl="1" algn="ctr"/>
            <a:r>
              <a:rPr lang="en-US" b="1" dirty="0"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</a:rPr>
              <a:t>Workforce Analyst</a:t>
            </a:r>
          </a:p>
          <a:p>
            <a:pPr lvl="2" algn="ctr"/>
            <a:r>
              <a:rPr lang="en-US" sz="1600" dirty="0"/>
              <a:t>Employment and Training Administration</a:t>
            </a:r>
          </a:p>
          <a:p>
            <a:pPr lvl="2" algn="ctr"/>
            <a:r>
              <a:rPr lang="en-US" sz="1600" dirty="0"/>
              <a:t>U.S. Department of Labor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7" r="18197"/>
          <a:stretch>
            <a:fillRect/>
          </a:stretch>
        </p:blipFill>
        <p:spPr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  <p:pic>
        <p:nvPicPr>
          <p:cNvPr id="18" name="Picture Placeholder 17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" b="10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986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today’s session we will prepare for the Annual Report Narrative: </a:t>
            </a:r>
          </a:p>
          <a:p>
            <a:r>
              <a:rPr lang="en-US" dirty="0"/>
              <a:t>Give feedback on the FY 2017 Annual Report Narratives, </a:t>
            </a:r>
          </a:p>
          <a:p>
            <a:r>
              <a:rPr lang="en-US" dirty="0"/>
              <a:t>Provide resources for FY 2018,</a:t>
            </a:r>
          </a:p>
          <a:p>
            <a:r>
              <a:rPr lang="en-US" dirty="0"/>
              <a:t>Address questions.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8" y="442039"/>
            <a:ext cx="7863840" cy="495912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PART I: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BACKGROUND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3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WIOA Common Performance Reporting - OMB Control No. 1205-0526 requires an annual report narrative to complement the WIOA Annual Statewide Performance Report (ETA 9169) requirements defined in OMB Control No. 1205-0526</a:t>
            </a:r>
          </a:p>
          <a:p>
            <a:r>
              <a:rPr lang="en-US" sz="2400" dirty="0"/>
              <a:t>Refer to Training and Employment Guidance Letter 5-18, Workforce Innovation and Opportunity Act (WIOA) Annual Statewide Performance Report Narrative (published November 7, 2018)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17" y="1504161"/>
            <a:ext cx="8366760" cy="38199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What programs are affected?</a:t>
            </a:r>
          </a:p>
          <a:p>
            <a:pPr lvl="1"/>
            <a:r>
              <a:rPr lang="en-US" sz="2100" dirty="0"/>
              <a:t>Title I grantees: Adult, Dislocated Worker, and Youth</a:t>
            </a:r>
          </a:p>
          <a:p>
            <a:pPr lvl="1"/>
            <a:r>
              <a:rPr lang="en-US" sz="2100" dirty="0"/>
              <a:t>Title III grantees: Wagner-Peyser Employment Service</a:t>
            </a:r>
          </a:p>
          <a:p>
            <a:pPr marL="342900" lvl="1" indent="0">
              <a:buNone/>
            </a:pPr>
            <a:r>
              <a:rPr lang="en-US" sz="2100" dirty="0"/>
              <a:t>				</a:t>
            </a:r>
          </a:p>
          <a:p>
            <a:pPr marL="342900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When is it due?</a:t>
            </a:r>
          </a:p>
          <a:p>
            <a:pPr lvl="1"/>
            <a:r>
              <a:rPr lang="en-US" sz="2100" dirty="0"/>
              <a:t>December 1</a:t>
            </a:r>
            <a:r>
              <a:rPr lang="en-US" sz="2100" baseline="30000" dirty="0"/>
              <a:t>st</a:t>
            </a:r>
            <a:r>
              <a:rPr lang="en-US" sz="2100" dirty="0"/>
              <a:t>.  The report is due annually on December 1</a:t>
            </a:r>
            <a:r>
              <a:rPr lang="en-US" sz="2100" baseline="30000" dirty="0"/>
              <a:t>st</a:t>
            </a:r>
            <a:r>
              <a:rPr lang="en-US" sz="2100" dirty="0"/>
              <a:t>, or the first business day thereafter should that date fall on a weekend.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48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482&quot;&gt;&lt;object type=&quot;3&quot; unique_id=&quot;10484&quot;&gt;&lt;property id=&quot;20148&quot; value=&quot;5&quot;/&gt;&lt;property id=&quot;20300&quot; value=&quot;Slide 2 - &amp;quot;WIOA Annual Statewide Performance Report Narrative &amp;quot;&quot;/&gt;&lt;property id=&quot;20307&quot; value=&quot;289&quot;/&gt;&lt;/object&gt;&lt;object type=&quot;3&quot; unique_id=&quot;10485&quot;&gt;&lt;property id=&quot;20148&quot; value=&quot;5&quot;/&gt;&lt;property id=&quot;20300&quot; value=&quot;Slide 3&quot;/&gt;&lt;property id=&quot;20307&quot; value=&quot;280&quot;/&gt;&lt;/object&gt;&lt;object type=&quot;3&quot; unique_id=&quot;10487&quot;&gt;&lt;property id=&quot;20148&quot; value=&quot;5&quot;/&gt;&lt;property id=&quot;20300&quot; value=&quot;Slide 4&quot;/&gt;&lt;property id=&quot;20307&quot; value=&quot;274&quot;/&gt;&lt;/object&gt;&lt;object type=&quot;3&quot; unique_id=&quot;10488&quot;&gt;&lt;property id=&quot;20148&quot; value=&quot;5&quot;/&gt;&lt;property id=&quot;20300&quot; value=&quot;Slide 6&quot;/&gt;&lt;property id=&quot;20307&quot; value=&quot;286&quot;/&gt;&lt;/object&gt;&lt;object type=&quot;3&quot; unique_id=&quot;10489&quot;&gt;&lt;property id=&quot;20148&quot; value=&quot;5&quot;/&gt;&lt;property id=&quot;20300&quot; value=&quot;Slide 1 - &amp;quot;Rate your experience level producing the Annual Statewide Performance Report Narrative&amp;quot;&quot;/&gt;&lt;property id=&quot;20307&quot; value=&quot;272&quot;/&gt;&lt;/object&gt;&lt;object type=&quot;3&quot; unique_id=&quot;10502&quot;&gt;&lt;property id=&quot;20148&quot; value=&quot;5&quot;/&gt;&lt;property id=&quot;20300&quot; value=&quot;Slide 45&quot;/&gt;&lt;property id=&quot;20307&quot; value=&quot;281&quot;/&gt;&lt;/object&gt;&lt;object type=&quot;3&quot; unique_id=&quot;10503&quot;&gt;&lt;property id=&quot;20148&quot; value=&quot;5&quot;/&gt;&lt;property id=&quot;20300&quot; value=&quot;Slide 46&quot;/&gt;&lt;property id=&quot;20307&quot; value=&quot;275&quot;/&gt;&lt;/object&gt;&lt;object type=&quot;3&quot; unique_id=&quot;10504&quot;&gt;&lt;property id=&quot;20148&quot; value=&quot;5&quot;/&gt;&lt;property id=&quot;20300&quot; value=&quot;Slide 47&quot;/&gt;&lt;property id=&quot;20307&quot; value=&quot;282&quot;/&gt;&lt;/object&gt;&lt;object type=&quot;3&quot; unique_id=&quot;10529&quot;&gt;&lt;property id=&quot;20148&quot; value=&quot;5&quot;/&gt;&lt;property id=&quot;20300&quot; value=&quot;Slide 5&quot;/&gt;&lt;property id=&quot;20307&quot; value=&quot;290&quot;/&gt;&lt;/object&gt;&lt;object type=&quot;3&quot; unique_id=&quot;10530&quot;&gt;&lt;property id=&quot;20148&quot; value=&quot;5&quot;/&gt;&lt;property id=&quot;20300&quot; value=&quot;Slide 7 - &amp;quot; PART I:     BACKGROUND &amp;quot;&quot;/&gt;&lt;property id=&quot;20307&quot; value=&quot;291&quot;/&gt;&lt;/object&gt;&lt;object type=&quot;3&quot; unique_id=&quot;10531&quot;&gt;&lt;property id=&quot;20148&quot; value=&quot;5&quot;/&gt;&lt;property id=&quot;20300&quot; value=&quot;Slide 8 - &amp;quot;Background&amp;quot;&quot;/&gt;&lt;property id=&quot;20307&quot; value=&quot;292&quot;/&gt;&lt;/object&gt;&lt;object type=&quot;3&quot; unique_id=&quot;10532&quot;&gt;&lt;property id=&quot;20148&quot; value=&quot;5&quot;/&gt;&lt;property id=&quot;20300&quot; value=&quot;Slide 9 - &amp;quot;Background&amp;quot;&quot;/&gt;&lt;property id=&quot;20307&quot; value=&quot;293&quot;/&gt;&lt;/object&gt;&lt;object type=&quot;3&quot; unique_id=&quot;10533&quot;&gt;&lt;property id=&quot;20148&quot; value=&quot;5&quot;/&gt;&lt;property id=&quot;20300&quot; value=&quot;Slide 10 - &amp;quot;Background&amp;amp;#x09;&amp;quot;&quot;/&gt;&lt;property id=&quot;20307&quot; value=&quot;294&quot;/&gt;&lt;/object&gt;&lt;object type=&quot;3&quot; unique_id=&quot;10534&quot;&gt;&lt;property id=&quot;20148&quot; value=&quot;5&quot;/&gt;&lt;property id=&quot;20300&quot; value=&quot;Slide 11 - &amp;quot;Background&amp;quot;&quot;/&gt;&lt;property id=&quot;20307&quot; value=&quot;295&quot;/&gt;&lt;/object&gt;&lt;object type=&quot;3&quot; unique_id=&quot;10535&quot;&gt;&lt;property id=&quot;20148&quot; value=&quot;5&quot;/&gt;&lt;property id=&quot;20300&quot; value=&quot;Slide 12 - &amp;quot;Background &amp;quot;&quot;/&gt;&lt;property id=&quot;20307&quot; value=&quot;296&quot;/&gt;&lt;/object&gt;&lt;object type=&quot;3&quot; unique_id=&quot;10536&quot;&gt;&lt;property id=&quot;20148&quot; value=&quot;5&quot;/&gt;&lt;property id=&quot;20300&quot; value=&quot;Slide 13 - &amp;quot;Background&amp;quot;&quot;/&gt;&lt;property id=&quot;20307&quot; value=&quot;297&quot;/&gt;&lt;/object&gt;&lt;object type=&quot;3&quot; unique_id=&quot;10537&quot;&gt;&lt;property id=&quot;20148&quot; value=&quot;5&quot;/&gt;&lt;property id=&quot;20300&quot; value=&quot;Slide 14 - &amp;quot;Reminders&amp;quot;&quot;/&gt;&lt;property id=&quot;20307&quot; value=&quot;298&quot;/&gt;&lt;/object&gt;&lt;object type=&quot;3&quot; unique_id=&quot;10538&quot;&gt;&lt;property id=&quot;20148&quot; value=&quot;5&quot;/&gt;&lt;property id=&quot;20300&quot; value=&quot;Slide 15&quot;/&gt;&lt;property id=&quot;20307&quot; value=&quot;327&quot;/&gt;&lt;/object&gt;&lt;object type=&quot;3&quot; unique_id=&quot;10539&quot;&gt;&lt;property id=&quot;20148&quot; value=&quot;5&quot;/&gt;&lt;property id=&quot;20300&quot; value=&quot;Slide 16 - &amp;quot;Part II:    Waivers&amp;quot;&quot;/&gt;&lt;property id=&quot;20307&quot; value=&quot;299&quot;/&gt;&lt;/object&gt;&lt;object type=&quot;3&quot; unique_id=&quot;10540&quot;&gt;&lt;property id=&quot;20148&quot; value=&quot;5&quot;/&gt;&lt;property id=&quot;20300&quot; value=&quot;Slide 17 - &amp;quot; Today’s Objectives: Waivers&amp;quot;&quot;/&gt;&lt;property id=&quot;20307&quot; value=&quot;300&quot;/&gt;&lt;/object&gt;&lt;object type=&quot;3&quot; unique_id=&quot;10541&quot;&gt;&lt;property id=&quot;20148&quot; value=&quot;5&quot;/&gt;&lt;property id=&quot;20300&quot; value=&quot;Slide 18 - &amp;quot;Waivers: Components to address&amp;quot;&quot;/&gt;&lt;property id=&quot;20307&quot; value=&quot;301&quot;/&gt;&lt;/object&gt;&lt;object type=&quot;3&quot; unique_id=&quot;10542&quot;&gt;&lt;property id=&quot;20148&quot; value=&quot;5&quot;/&gt;&lt;property id=&quot;20300&quot; value=&quot;Slide 19 - &amp;quot;Questions to consider&amp;quot;&quot;/&gt;&lt;property id=&quot;20307&quot; value=&quot;302&quot;/&gt;&lt;/object&gt;&lt;object type=&quot;3&quot; unique_id=&quot;10543&quot;&gt;&lt;property id=&quot;20148&quot; value=&quot;5&quot;/&gt;&lt;property id=&quot;20300&quot; value=&quot;Slide 20 - &amp;quot;Questions to consider…&amp;quot;&quot;/&gt;&lt;property id=&quot;20307&quot; value=&quot;304&quot;/&gt;&lt;/object&gt;&lt;object type=&quot;3&quot; unique_id=&quot;10544&quot;&gt;&lt;property id=&quot;20148&quot; value=&quot;5&quot;/&gt;&lt;property id=&quot;20300&quot; value=&quot;Slide 21&quot;/&gt;&lt;property id=&quot;20307&quot; value=&quot;328&quot;/&gt;&lt;/object&gt;&lt;object type=&quot;3&quot; unique_id=&quot;10545&quot;&gt;&lt;property id=&quot;20148&quot; value=&quot;5&quot;/&gt;&lt;property id=&quot;20300&quot; value=&quot;Slide 22 - &amp;quot;     PART III:   &amp;quot;&quot;/&gt;&lt;property id=&quot;20307&quot; value=&quot;305&quot;/&gt;&lt;/object&gt;&lt;object type=&quot;3&quot; unique_id=&quot;10546&quot;&gt;&lt;property id=&quot;20148&quot; value=&quot;5&quot;/&gt;&lt;property id=&quot;20300&quot; value=&quot;Slide 23 - &amp;quot;Effectiveness in Serving Employers: Components to address&amp;quot;&quot;/&gt;&lt;property id=&quot;20307&quot; value=&quot;306&quot;/&gt;&lt;/object&gt;&lt;object type=&quot;3&quot; unique_id=&quot;10547&quot;&gt;&lt;property id=&quot;20148&quot; value=&quot;5&quot;/&gt;&lt;property id=&quot;20300&quot; value=&quot;Slide 24&quot;/&gt;&lt;property id=&quot;20307&quot; value=&quot;330&quot;/&gt;&lt;/object&gt;&lt;object type=&quot;3&quot; unique_id=&quot;10548&quot;&gt;&lt;property id=&quot;20148&quot; value=&quot;5&quot;/&gt;&lt;property id=&quot;20300&quot; value=&quot;Slide 25 - &amp;quot;How do you collect your evaluation information to meet the annual report requirements?&amp;quot;&quot;/&gt;&lt;property id=&quot;20307&quot; value=&quot;325&quot;/&gt;&lt;/object&gt;&lt;object type=&quot;3&quot; unique_id=&quot;10549&quot;&gt;&lt;property id=&quot;20148&quot; value=&quot;5&quot;/&gt;&lt;property id=&quot;20300&quot; value=&quot;Slide 26 - &amp;quot;   PART IV:    EVALUATIONS &amp;quot;&quot;/&gt;&lt;property id=&quot;20307&quot; value=&quot;307&quot;/&gt;&lt;/object&gt;&lt;object type=&quot;3&quot; unique_id=&quot;10550&quot;&gt;&lt;property id=&quot;20148&quot; value=&quot;5&quot;/&gt;&lt;property id=&quot;20300&quot; value=&quot;Slide 27 - &amp;quot;Today’s Objectives: Evaluations&amp;quot;&quot;/&gt;&lt;property id=&quot;20307&quot; value=&quot;308&quot;/&gt;&lt;/object&gt;&lt;object type=&quot;3&quot; unique_id=&quot;10551&quot;&gt;&lt;property id=&quot;20148&quot; value=&quot;5&quot;/&gt;&lt;property id=&quot;20300&quot; value=&quot;Slide 28 - &amp;quot;Lessons Learned from PY 2017 Annual Reports&amp;quot;&quot;/&gt;&lt;property id=&quot;20307&quot; value=&quot;310&quot;/&gt;&lt;/object&gt;&lt;object type=&quot;3&quot; unique_id=&quot;10552&quot;&gt;&lt;property id=&quot;20148&quot; value=&quot;5&quot;/&gt;&lt;property id=&quot;20300&quot; value=&quot;Slide 29 - &amp;quot;Evaluations: Components to Address&amp;quot;&quot;/&gt;&lt;property id=&quot;20307&quot; value=&quot;309&quot;/&gt;&lt;/object&gt;&lt;object type=&quot;3&quot; unique_id=&quot;10553&quot;&gt;&lt;property id=&quot;20148&quot; value=&quot;5&quot;/&gt;&lt;property id=&quot;20300&quot; value=&quot;Slide 30 - &amp;quot;Lessons Learned from Program Year 2017&amp;quot;&quot;/&gt;&lt;property id=&quot;20307&quot; value=&quot;311&quot;/&gt;&lt;/object&gt;&lt;object type=&quot;3&quot; unique_id=&quot;10554&quot;&gt;&lt;property id=&quot;20148&quot; value=&quot;5&quot;/&gt;&lt;property id=&quot;20300&quot; value=&quot;Slide 31 - &amp;quot;How can states address the WIOA evaluation requirements?&amp;quot;&quot;/&gt;&lt;property id=&quot;20307&quot; value=&quot;312&quot;/&gt;&lt;/object&gt;&lt;object type=&quot;3&quot; unique_id=&quot;10555&quot;&gt;&lt;property id=&quot;20148&quot; value=&quot;5&quot;/&gt;&lt;property id=&quot;20300&quot; value=&quot;Slide 32 - &amp;quot;What is relevant research and evaluation? &amp;quot;&quot;/&gt;&lt;property id=&quot;20307&quot; value=&quot;313&quot;/&gt;&lt;/object&gt;&lt;object type=&quot;3&quot; unique_id=&quot;10556&quot;&gt;&lt;property id=&quot;20148&quot; value=&quot;5&quot;/&gt;&lt;property id=&quot;20300&quot; value=&quot;Slide 33 - &amp;quot;How can states build capacity to address the WIOA evaluation requirements? &amp;quot;&quot;/&gt;&lt;property id=&quot;20307&quot; value=&quot;314&quot;/&gt;&lt;/object&gt;&lt;object type=&quot;3&quot; unique_id=&quot;10557&quot;&gt;&lt;property id=&quot;20148&quot; value=&quot;5&quot;/&gt;&lt;property id=&quot;20300&quot; value=&quot;Slide 34 - &amp;quot;Evaluation and Research Resources&amp;quot;&quot;/&gt;&lt;property id=&quot;20307&quot; value=&quot;316&quot;/&gt;&lt;/object&gt;&lt;object type=&quot;3&quot; unique_id=&quot;10558&quot;&gt;&lt;property id=&quot;20148&quot; value=&quot;5&quot;/&gt;&lt;property id=&quot;20300&quot; value=&quot;Slide 35 - &amp;quot;Evaluation and Research Resources&amp;quot;&quot;/&gt;&lt;property id=&quot;20307&quot; value=&quot;317&quot;/&gt;&lt;/object&gt;&lt;object type=&quot;3&quot; unique_id=&quot;10559&quot;&gt;&lt;property id=&quot;20148&quot; value=&quot;5&quot;/&gt;&lt;property id=&quot;20300&quot; value=&quot;Slide 36 - &amp;quot;What are other Partner Resources?&amp;quot;&quot;/&gt;&lt;property id=&quot;20307&quot; value=&quot;326&quot;/&gt;&lt;/object&gt;&lt;object type=&quot;3&quot; unique_id=&quot;10560&quot;&gt;&lt;property id=&quot;20148&quot; value=&quot;5&quot;/&gt;&lt;property id=&quot;20300&quot; value=&quot;Slide 37 - &amp;quot;Any Questions?&amp;quot;&quot;/&gt;&lt;property id=&quot;20307&quot; value=&quot;318&quot;/&gt;&lt;/object&gt;&lt;object type=&quot;3&quot; unique_id=&quot;10561&quot;&gt;&lt;property id=&quot;20148&quot; value=&quot;5&quot;/&gt;&lt;property id=&quot;20300&quot; value=&quot;Slide 38 - &amp;quot;Part V:    Data Validation&amp;quot;&quot;/&gt;&lt;property id=&quot;20307&quot; value=&quot;319&quot;/&gt;&lt;/object&gt;&lt;object type=&quot;3&quot; unique_id=&quot;10562&quot;&gt;&lt;property id=&quot;20148&quot; value=&quot;5&quot;/&gt;&lt;property id=&quot;20300&quot; value=&quot;Slide 39 - &amp;quot;Data Validation: Components to address&amp;quot;&quot;/&gt;&lt;property id=&quot;20307&quot; value=&quot;320&quot;/&gt;&lt;/object&gt;&lt;object type=&quot;3&quot; unique_id=&quot;10563&quot;&gt;&lt;property id=&quot;20148&quot; value=&quot;5&quot;/&gt;&lt;property id=&quot;20300&quot; value=&quot;Slide 40 - &amp;quot; Data Validation: Components to address &amp;quot;&quot;/&gt;&lt;property id=&quot;20307&quot; value=&quot;321&quot;/&gt;&lt;/object&gt;&lt;object type=&quot;3&quot; unique_id=&quot;10564&quot;&gt;&lt;property id=&quot;20148&quot; value=&quot;5&quot;/&gt;&lt;property id=&quot;20300&quot; value=&quot;Slide 41&quot;/&gt;&lt;property id=&quot;20307&quot; value=&quot;331&quot;/&gt;&lt;/object&gt;&lt;object type=&quot;3&quot; unique_id=&quot;10565&quot;&gt;&lt;property id=&quot;20148&quot; value=&quot;5&quot;/&gt;&lt;property id=&quot;20300&quot; value=&quot;Slide 42 - &amp;quot;Part VI:    Customer Satisfaction&amp;quot;&quot;/&gt;&lt;property id=&quot;20307&quot; value=&quot;322&quot;/&gt;&lt;/object&gt;&lt;object type=&quot;3&quot; unique_id=&quot;10566&quot;&gt;&lt;property id=&quot;20148&quot; value=&quot;5&quot;/&gt;&lt;property id=&quot;20300&quot; value=&quot;Slide 43 - &amp;quot;Customer Satisfaction&amp;quot;&quot;/&gt;&lt;property id=&quot;20307&quot; value=&quot;323&quot;/&gt;&lt;/object&gt;&lt;object type=&quot;3&quot; unique_id=&quot;10567&quot;&gt;&lt;property id=&quot;20148&quot; value=&quot;5&quot;/&gt;&lt;property id=&quot;20300&quot; value=&quot;Slide 44 - &amp;quot;Customer Satisfaction: Components to address&amp;quot;&quot;/&gt;&lt;property id=&quot;20307&quot; value=&quot;324&quot;/&gt;&lt;/object&gt;&lt;/object&gt;&lt;object type=&quot;8&quot; unique_id=&quot;1052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4647</TotalTime>
  <Words>1937</Words>
  <Application>Microsoft Office PowerPoint</Application>
  <PresentationFormat>On-screen Show (4:3)</PresentationFormat>
  <Paragraphs>272</Paragraphs>
  <Slides>47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Rate your experience level producing the Annual Statewide Performance Report Narrative</vt:lpstr>
      <vt:lpstr>WIOA Annual Statewide Performance Report Narrative </vt:lpstr>
      <vt:lpstr>PowerPoint Presentation</vt:lpstr>
      <vt:lpstr>PowerPoint Presentation</vt:lpstr>
      <vt:lpstr>PowerPoint Presentation</vt:lpstr>
      <vt:lpstr>PowerPoint Presentation</vt:lpstr>
      <vt:lpstr> PART I:     BACKGROUND </vt:lpstr>
      <vt:lpstr>Background</vt:lpstr>
      <vt:lpstr>Background</vt:lpstr>
      <vt:lpstr>Background </vt:lpstr>
      <vt:lpstr>Background</vt:lpstr>
      <vt:lpstr>Background </vt:lpstr>
      <vt:lpstr>Background</vt:lpstr>
      <vt:lpstr>Reminders</vt:lpstr>
      <vt:lpstr>PowerPoint Presentation</vt:lpstr>
      <vt:lpstr>Part II:    Waivers</vt:lpstr>
      <vt:lpstr> Today’s Objectives: Waivers</vt:lpstr>
      <vt:lpstr>Waivers: Components to address</vt:lpstr>
      <vt:lpstr>Questions to consider</vt:lpstr>
      <vt:lpstr>Questions to consider…</vt:lpstr>
      <vt:lpstr>PowerPoint Presentation</vt:lpstr>
      <vt:lpstr>     PART III:   </vt:lpstr>
      <vt:lpstr>Effectiveness in Serving Employers: Components to address</vt:lpstr>
      <vt:lpstr>PowerPoint Presentation</vt:lpstr>
      <vt:lpstr>How do you collect your evaluation information to meet the annual report requirements?</vt:lpstr>
      <vt:lpstr>   PART IV:    EVALUATIONS </vt:lpstr>
      <vt:lpstr>Today’s Objectives: Evaluations</vt:lpstr>
      <vt:lpstr>Lessons Learned from PY 2017 Annual Reports</vt:lpstr>
      <vt:lpstr>Evaluations: Components to Address</vt:lpstr>
      <vt:lpstr>Lessons Learned from Program Year 2017</vt:lpstr>
      <vt:lpstr>How can states address the WIOA evaluation requirements?</vt:lpstr>
      <vt:lpstr>What is relevant research and evaluation? </vt:lpstr>
      <vt:lpstr>How can states build capacity to address the WIOA evaluation requirements? </vt:lpstr>
      <vt:lpstr>Evaluation and Research Resources</vt:lpstr>
      <vt:lpstr>Evaluation and Research Resources</vt:lpstr>
      <vt:lpstr>What are other Partner Resources?</vt:lpstr>
      <vt:lpstr>Any Questions?</vt:lpstr>
      <vt:lpstr>Part V:    Data Validation</vt:lpstr>
      <vt:lpstr>Data Validation: Components to address</vt:lpstr>
      <vt:lpstr> Data Validation: Components to address </vt:lpstr>
      <vt:lpstr>PowerPoint Presentation</vt:lpstr>
      <vt:lpstr>Part VI:    Customer Satisfaction</vt:lpstr>
      <vt:lpstr>Customer Satisfaction</vt:lpstr>
      <vt:lpstr>Customer Satisfaction: Components to address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Grace McCall</cp:lastModifiedBy>
  <cp:revision>213</cp:revision>
  <cp:lastPrinted>2019-09-12T13:14:15Z</cp:lastPrinted>
  <dcterms:created xsi:type="dcterms:W3CDTF">2017-06-21T17:13:53Z</dcterms:created>
  <dcterms:modified xsi:type="dcterms:W3CDTF">2019-09-12T17:28:33Z</dcterms:modified>
</cp:coreProperties>
</file>