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xlsx" ContentType="application/vnd.openxmlformats-officedocument.spreadsheetml.sheet"/>
  <Default Extension="png" ContentType="image/png"/>
  <Override PartName="/customXml/item1.xml" ContentType="application/xml"/>
  <Override PartName="/customXml/item2.xml" ContentType="application/xml"/>
  <Override PartName="/customXml/item3.xml" ContentType="application/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olors1.xml" ContentType="application/vnd.ms-office.chartcolorstyle+xml"/>
  <Override PartName="/ppt/charts/colors2.xml" ContentType="application/vnd.ms-office.chartcolorstyle+xml"/>
  <Override PartName="/ppt/charts/colors3.xml" ContentType="application/vnd.ms-office.chartcolorstyle+xml"/>
  <Override PartName="/ppt/charts/colors4.xml" ContentType="application/vnd.ms-office.chartcolorstyle+xml"/>
  <Override PartName="/ppt/charts/colors5.xml" ContentType="application/vnd.ms-office.chartcolorstyle+xml"/>
  <Override PartName="/ppt/charts/colors6.xml" ContentType="application/vnd.ms-office.chartcolorstyle+xml"/>
  <Override PartName="/ppt/charts/style1.xml" ContentType="application/vnd.ms-office.chartstyle+xml"/>
  <Override PartName="/ppt/charts/style2.xml" ContentType="application/vnd.ms-office.chartstyle+xml"/>
  <Override PartName="/ppt/charts/style3.xml" ContentType="application/vnd.ms-office.chartstyle+xml"/>
  <Override PartName="/ppt/charts/style4.xml" ContentType="application/vnd.ms-office.chartstyle+xml"/>
  <Override PartName="/ppt/charts/style5.xml" ContentType="application/vnd.ms-office.chartstyle+xml"/>
  <Override PartName="/ppt/charts/style6.xml" ContentType="application/vnd.ms-office.chartstyle+xml"/>
  <Override PartName="/ppt/commentAuthors.xml" ContentType="application/vnd.openxmlformats-officedocument.presentationml.commentAuthors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.xml" ContentType="application/vnd.openxmlformats-officedocument.presentationml.tags+xml"/>
  <Override PartName="/ppt/tags/tag190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19.4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88" r:id="rId5"/>
    <p:sldMasterId id="2147483670" r:id="rId6"/>
    <p:sldMasterId id="2147483672" r:id="rId7"/>
  </p:sldMasterIdLst>
  <p:notesMasterIdLst>
    <p:notesMasterId r:id="rId8"/>
  </p:notesMasterIdLst>
  <p:handoutMasterIdLst>
    <p:handoutMasterId r:id="rId9"/>
  </p:handoutMasterIdLst>
  <p:sldIdLst>
    <p:sldId id="260" r:id="rId10"/>
    <p:sldId id="451" r:id="rId11"/>
    <p:sldId id="464" r:id="rId12"/>
    <p:sldId id="452" r:id="rId13"/>
    <p:sldId id="453" r:id="rId14"/>
    <p:sldId id="465" r:id="rId15"/>
    <p:sldId id="454" r:id="rId16"/>
    <p:sldId id="455" r:id="rId17"/>
    <p:sldId id="456" r:id="rId18"/>
    <p:sldId id="457" r:id="rId19"/>
    <p:sldId id="458" r:id="rId20"/>
    <p:sldId id="439" r:id="rId21"/>
    <p:sldId id="459" r:id="rId22"/>
    <p:sldId id="460" r:id="rId23"/>
    <p:sldId id="461" r:id="rId24"/>
    <p:sldId id="462" r:id="rId25"/>
    <p:sldId id="469" r:id="rId26"/>
    <p:sldId id="463" r:id="rId27"/>
    <p:sldId id="466" r:id="rId28"/>
    <p:sldId id="467" r:id="rId29"/>
    <p:sldId id="468" r:id="rId30"/>
    <p:sldId id="259" r:id="rId31"/>
  </p:sldIdLst>
  <p:sldSz cx="12192000" cy="6858000"/>
  <p:notesSz cx="7010400" cy="9296400"/>
  <p:custDataLst>
    <p:tags r:id="rId3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p="http://schemas.openxmlformats.org/presentationml/2006/main">
  <p:cmAuthor id="1" name="Martin, Sean - BLS" initials="MS-B" lastIdx="0" clrIdx="0">
    <p:extLst>
      <p:ext uri="{19B8F6BF-5375-455C-9EA6-DF929625EA0E}">
        <p15:presenceInfo xmlns:p15="http://schemas.microsoft.com/office/powerpoint/2012/main" userId="S-1-5-21-18574106-98394105-1388058041-43920" providerId="AD"/>
      </p:ext>
    </p:extLst>
  </p:cmAuthor>
  <p:cmAuthor id="2" name="Ilic-Godfrey, Stanislava - BLS" initials="IS-B" lastIdx="0" clrIdx="1">
    <p:extLst>
      <p:ext uri="{19B8F6BF-5375-455C-9EA6-DF929625EA0E}">
        <p15:presenceInfo xmlns:p15="http://schemas.microsoft.com/office/powerpoint/2012/main" userId="S-1-5-21-18574106-98394105-1388058041-3761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FFFF"/>
    <a:srgbClr val="FFC000"/>
    <a:srgbClr val="EEB500"/>
    <a:srgbClr val="646464"/>
    <a:srgbClr val="FFD3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fill>
          <a:solidFill>
            <a:schemeClr val="accent1">
              <a:alpha val="20000"/>
            </a:schemeClr>
          </a:solidFill>
        </a:fill>
      </a:tcStyle>
    </a:band1H>
    <a:band1V>
      <a:tcStyle>
        <a:fill>
          <a:solidFill>
            <a:schemeClr val="accent1">
              <a:alpha val="20000"/>
            </a:schemeClr>
          </a:solidFill>
        </a:fill>
      </a:tcStyle>
    </a:band1V>
    <a:lastCol>
      <a:tcTxStyle b="on"/>
    </a:lastCol>
    <a:firstCol>
      <a:tcTxStyle b="on"/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138" autoAdjust="0"/>
    <p:restoredTop sz="74365" autoAdjust="0"/>
  </p:normalViewPr>
  <p:slideViewPr>
    <p:cSldViewPr snapToGrid="0" showGuides="1">
      <p:cViewPr varScale="1">
        <p:scale>
          <a:sx n="48" d="100"/>
          <a:sy n="48" d="100"/>
        </p:scale>
        <p:origin x="1018" y="29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4587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79" d="100"/>
          <a:sy n="79" d="100"/>
        </p:scale>
        <p:origin x="2870" y="72"/>
      </p:cViewPr>
      <p:guideLst/>
    </p:cSldViewPr>
  </p:notesViewPr>
  <p:gridSpacing cx="76200" cy="7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customXml" Target="../customXml/item1.xml" /><Relationship Id="rId10" Type="http://schemas.openxmlformats.org/officeDocument/2006/relationships/slide" Target="slides/slide1.xml" /><Relationship Id="rId11" Type="http://schemas.openxmlformats.org/officeDocument/2006/relationships/slide" Target="slides/slide2.xml" /><Relationship Id="rId12" Type="http://schemas.openxmlformats.org/officeDocument/2006/relationships/slide" Target="slides/slide3.xml" /><Relationship Id="rId13" Type="http://schemas.openxmlformats.org/officeDocument/2006/relationships/slide" Target="slides/slide4.xml" /><Relationship Id="rId14" Type="http://schemas.openxmlformats.org/officeDocument/2006/relationships/slide" Target="slides/slide5.xml" /><Relationship Id="rId15" Type="http://schemas.openxmlformats.org/officeDocument/2006/relationships/slide" Target="slides/slide6.xml" /><Relationship Id="rId16" Type="http://schemas.openxmlformats.org/officeDocument/2006/relationships/slide" Target="slides/slide7.xml" /><Relationship Id="rId17" Type="http://schemas.openxmlformats.org/officeDocument/2006/relationships/slide" Target="slides/slide8.xml" /><Relationship Id="rId18" Type="http://schemas.openxmlformats.org/officeDocument/2006/relationships/slide" Target="slides/slide9.xml" /><Relationship Id="rId19" Type="http://schemas.openxmlformats.org/officeDocument/2006/relationships/slide" Target="slides/slide10.xml" /><Relationship Id="rId2" Type="http://schemas.openxmlformats.org/officeDocument/2006/relationships/customXml" Target="../customXml/item2.xml" /><Relationship Id="rId20" Type="http://schemas.openxmlformats.org/officeDocument/2006/relationships/slide" Target="slides/slide11.xml" /><Relationship Id="rId21" Type="http://schemas.openxmlformats.org/officeDocument/2006/relationships/slide" Target="slides/slide12.xml" /><Relationship Id="rId22" Type="http://schemas.openxmlformats.org/officeDocument/2006/relationships/slide" Target="slides/slide13.xml" /><Relationship Id="rId23" Type="http://schemas.openxmlformats.org/officeDocument/2006/relationships/slide" Target="slides/slide14.xml" /><Relationship Id="rId24" Type="http://schemas.openxmlformats.org/officeDocument/2006/relationships/slide" Target="slides/slide15.xml" /><Relationship Id="rId25" Type="http://schemas.openxmlformats.org/officeDocument/2006/relationships/slide" Target="slides/slide16.xml" /><Relationship Id="rId26" Type="http://schemas.openxmlformats.org/officeDocument/2006/relationships/slide" Target="slides/slide17.xml" /><Relationship Id="rId27" Type="http://schemas.openxmlformats.org/officeDocument/2006/relationships/slide" Target="slides/slide18.xml" /><Relationship Id="rId28" Type="http://schemas.openxmlformats.org/officeDocument/2006/relationships/slide" Target="slides/slide19.xml" /><Relationship Id="rId29" Type="http://schemas.openxmlformats.org/officeDocument/2006/relationships/slide" Target="slides/slide20.xml" /><Relationship Id="rId3" Type="http://schemas.openxmlformats.org/officeDocument/2006/relationships/customXml" Target="../customXml/item3.xml" /><Relationship Id="rId30" Type="http://schemas.openxmlformats.org/officeDocument/2006/relationships/slide" Target="slides/slide21.xml" /><Relationship Id="rId31" Type="http://schemas.openxmlformats.org/officeDocument/2006/relationships/slide" Target="slides/slide22.xml" /><Relationship Id="rId32" Type="http://schemas.openxmlformats.org/officeDocument/2006/relationships/tags" Target="tags/tag190.xml" /><Relationship Id="rId33" Type="http://schemas.openxmlformats.org/officeDocument/2006/relationships/presProps" Target="presProps.xml" /><Relationship Id="rId34" Type="http://schemas.openxmlformats.org/officeDocument/2006/relationships/viewProps" Target="viewProps.xml" /><Relationship Id="rId35" Type="http://schemas.openxmlformats.org/officeDocument/2006/relationships/theme" Target="theme/theme1.xml" /><Relationship Id="rId36" Type="http://schemas.openxmlformats.org/officeDocument/2006/relationships/tableStyles" Target="tableStyles.xml" /><Relationship Id="rId4" Type="http://schemas.openxmlformats.org/officeDocument/2006/relationships/commentAuthors" Target="commentAuthors.xml" /><Relationship Id="rId5" Type="http://schemas.openxmlformats.org/officeDocument/2006/relationships/slideMaster" Target="slideMasters/slideMaster1.xml" /><Relationship Id="rId6" Type="http://schemas.openxmlformats.org/officeDocument/2006/relationships/slideMaster" Target="slideMasters/slideMaster2.xml" /><Relationship Id="rId7" Type="http://schemas.openxmlformats.org/officeDocument/2006/relationships/slideMaster" Target="slideMasters/slideMaster3.xml" /><Relationship Id="rId8" Type="http://schemas.openxmlformats.org/officeDocument/2006/relationships/notesMaster" Target="notesMasters/notesMaster1.xml" /><Relationship Id="rId9" Type="http://schemas.openxmlformats.org/officeDocument/2006/relationships/handoutMaster" Target="handoutMasters/handoutMaster1.xml" /></Relationships>
</file>

<file path=ppt/charts/_rels/chart1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.xlsx" /></Relationships>
</file>

<file path=ppt/charts/_rels/chart10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0.xlsx" /><Relationship Id="rId2" Type="http://schemas.openxmlformats.org/officeDocument/2006/relationships/chartUserShapes" Target="../drawings/drawing2.xml" /><Relationship Id="rId3" Type="http://schemas.microsoft.com/office/2011/relationships/chartColorStyle" Target="colors5.xml" /><Relationship Id="rId4" Type="http://schemas.microsoft.com/office/2011/relationships/chartStyle" Target="style5.xml" /></Relationships>
</file>

<file path=ppt/charts/_rels/chart11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1.xlsx" /></Relationships>
</file>

<file path=ppt/charts/_rels/chart12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2.xlsx" /><Relationship Id="rId2" Type="http://schemas.microsoft.com/office/2011/relationships/chartColorStyle" Target="colors6.xml" /><Relationship Id="rId3" Type="http://schemas.microsoft.com/office/2011/relationships/chartStyle" Target="style6.xml" /></Relationships>
</file>

<file path=ppt/charts/_rels/chart13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3.xlsx" /></Relationships>
</file>

<file path=ppt/charts/_rels/chart14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4.xlsx" /></Relationships>
</file>

<file path=ppt/charts/_rels/chart15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5.xlsx" /></Relationships>
</file>

<file path=ppt/charts/_rels/chart16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6.xlsx" /></Relationships>
</file>

<file path=ppt/charts/_rels/chart2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2.xlsx" /><Relationship Id="rId2" Type="http://schemas.microsoft.com/office/2011/relationships/chartColorStyle" Target="colors1.xml" /><Relationship Id="rId3" Type="http://schemas.microsoft.com/office/2011/relationships/chartStyle" Target="style1.xml" /></Relationships>
</file>

<file path=ppt/charts/_rels/chart3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3.xlsx" /></Relationships>
</file>

<file path=ppt/charts/_rels/chart4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4.xlsx" /></Relationships>
</file>

<file path=ppt/charts/_rels/chart5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5.xlsx" /><Relationship Id="rId2" Type="http://schemas.openxmlformats.org/officeDocument/2006/relationships/chartUserShapes" Target="../drawings/drawing1.xml" /><Relationship Id="rId3" Type="http://schemas.microsoft.com/office/2011/relationships/chartColorStyle" Target="colors2.xml" /><Relationship Id="rId4" Type="http://schemas.microsoft.com/office/2011/relationships/chartStyle" Target="style2.xml" /></Relationships>
</file>

<file path=ppt/charts/_rels/chart6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6.xlsx" /><Relationship Id="rId2" Type="http://schemas.microsoft.com/office/2011/relationships/chartColorStyle" Target="colors3.xml" /><Relationship Id="rId3" Type="http://schemas.microsoft.com/office/2011/relationships/chartStyle" Target="style3.xml" /></Relationships>
</file>

<file path=ppt/charts/_rels/chart7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7.xlsx" /></Relationships>
</file>

<file path=ppt/charts/_rels/chart8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8.xlsx" /><Relationship Id="rId2" Type="http://schemas.microsoft.com/office/2011/relationships/chartColorStyle" Target="colors4.xml" /><Relationship Id="rId3" Type="http://schemas.microsoft.com/office/2011/relationships/chartStyle" Target="style4.xml" /></Relationships>
</file>

<file path=ppt/charts/_rels/chart9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9.xlsx" /></Relationships>
</file>

<file path=ppt/charts/chart1.xml><?xml version="1.0" encoding="utf-8"?>
<c:chartSpace xmlns:a="http://schemas.openxmlformats.org/drawingml/2006/main" xmlns:r="http://schemas.openxmlformats.org/officeDocument/2006/relationships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012820513220503926"/>
          <c:y val="0.21633885800838471"/>
          <c:w val="0.99871796369552612"/>
          <c:h val="0.5988271832466125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Civilian non-institutional population aged 16 and over</c:v>
                </c:pt>
              </c:strCache>
            </c:strRef>
          </c:tx>
          <c:spPr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0" h="0"/>
            </a:sp3d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p>
                <a:pPr>
                  <a:defRPr sz="1600" smtId="4294967295">
                    <a:solidFill>
                      <a:srgbClr val="002060"/>
                    </a:solidFill>
                  </a:defRPr>
                </a:pPr>
                <a:endParaRPr sz="1600" smtId="4294967295">
                  <a:solidFill>
                    <a:srgbClr val="002060"/>
                  </a:solidFill>
                </a:endParaR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extLst/>
          </c:dLbls>
          <c:cat>
            <c:strRef>
              <c:f>Sheet1!$B$1:$F$1</c:f>
              <c:strCache>
                <c:ptCount val="5"/>
                <c:pt idx="0">
                  <c:v>1978-88</c:v>
                </c:pt>
                <c:pt idx="1">
                  <c:v>1988-98</c:v>
                </c:pt>
                <c:pt idx="2">
                  <c:v>1998-2008</c:v>
                </c:pt>
                <c:pt idx="3">
                  <c:v>2008-18</c:v>
                </c:pt>
                <c:pt idx="4">
                  <c:v>Projected 2018-28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0.0132</c:v>
                </c:pt>
                <c:pt idx="1">
                  <c:v>0.0106</c:v>
                </c:pt>
                <c:pt idx="2">
                  <c:v>0.013</c:v>
                </c:pt>
                <c:pt idx="3">
                  <c:v>0.01</c:v>
                </c:pt>
                <c:pt idx="4">
                  <c:v>0.008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0F-4320-ADC5-7AB2F2731C2F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Labor force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scene3d>
              <a:camera prst="orthographicFront"/>
              <a:lightRig rig="threePt" dir="t"/>
            </a:scene3d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p>
                <a:pPr>
                  <a:defRPr sz="1600" smtId="4294967295">
                    <a:solidFill>
                      <a:srgbClr val="002060"/>
                    </a:solidFill>
                  </a:defRPr>
                </a:pPr>
                <a:endParaRPr sz="1600" smtId="4294967295">
                  <a:solidFill>
                    <a:srgbClr val="002060"/>
                  </a:solidFill>
                </a:endParaR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extLst/>
          </c:dLbls>
          <c:cat>
            <c:strRef>
              <c:f>Sheet1!$B$1:$F$1</c:f>
              <c:strCache>
                <c:ptCount val="5"/>
                <c:pt idx="0">
                  <c:v>1978-88</c:v>
                </c:pt>
                <c:pt idx="1">
                  <c:v>1988-98</c:v>
                </c:pt>
                <c:pt idx="2">
                  <c:v>1998-2008</c:v>
                </c:pt>
                <c:pt idx="3">
                  <c:v>2008-18</c:v>
                </c:pt>
                <c:pt idx="4">
                  <c:v>Projected 2018-28</c:v>
                </c:pt>
              </c:strCache>
            </c:strRef>
          </c:cat>
          <c:val>
            <c:numRef>
              <c:f>Sheet1!$B$3:$F$3</c:f>
              <c:numCache>
                <c:formatCode>General</c:formatCode>
                <c:ptCount val="5"/>
                <c:pt idx="0">
                  <c:v>0.0175</c:v>
                </c:pt>
                <c:pt idx="1">
                  <c:v>0.0124</c:v>
                </c:pt>
                <c:pt idx="2">
                  <c:v>0.011</c:v>
                </c:pt>
                <c:pt idx="3">
                  <c:v>0.005</c:v>
                </c:pt>
                <c:pt idx="4">
                  <c:v>0.005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80F-4320-ADC5-7AB2F2731C2F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Employment</c:v>
                </c:pt>
              </c:strCache>
            </c:strRef>
          </c:tx>
          <c:spPr>
            <a:solidFill>
              <a:schemeClr val="accent5"/>
            </a:solidFill>
            <a:scene3d>
              <a:camera prst="orthographicFront"/>
              <a:lightRig rig="threePt" dir="t"/>
            </a:scene3d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p>
                <a:pPr>
                  <a:defRPr sz="1600" smtId="4294967295"/>
                </a:pPr>
                <a:endParaRPr sz="1600" smtId="4294967295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Sheet1!$B$1:$F$1</c:f>
              <c:strCache>
                <c:ptCount val="5"/>
                <c:pt idx="0">
                  <c:v>1978-88</c:v>
                </c:pt>
                <c:pt idx="1">
                  <c:v>1988-98</c:v>
                </c:pt>
                <c:pt idx="2">
                  <c:v>1998-2008</c:v>
                </c:pt>
                <c:pt idx="3">
                  <c:v>2008-18</c:v>
                </c:pt>
                <c:pt idx="4">
                  <c:v>Projected 2018-28</c:v>
                </c:pt>
              </c:strCache>
            </c:strRef>
          </c:cat>
          <c:val>
            <c:numRef>
              <c:f>Sheet1!$B$4:$F$4</c:f>
              <c:numCache>
                <c:formatCode>0.0%</c:formatCode>
                <c:ptCount val="5"/>
                <c:pt idx="0">
                  <c:v>0.0196</c:v>
                </c:pt>
                <c:pt idx="1">
                  <c:v>0.018</c:v>
                </c:pt>
                <c:pt idx="2">
                  <c:v>0.008</c:v>
                </c:pt>
                <c:pt idx="3">
                  <c:v>0.008</c:v>
                </c:pt>
                <c:pt idx="4">
                  <c:v>0.005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80F-4320-ADC5-7AB2F2731C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 val="60"/>
        <c:overlap/>
        <c:axId val="661430112"/>
        <c:axId val="661431200"/>
      </c:barChart>
      <c:catAx>
        <c:axId val="661430112"/>
        <c:scaling>
          <c:orientation/>
        </c:scaling>
        <c:delete val="0"/>
        <c:axPos val="b"/>
        <c:numFmt formatCode="General" sourceLinked="1"/>
        <c:majorTickMark val="none"/>
        <c:minorTickMark val="none"/>
        <c:txPr>
          <a:bodyPr rot="0" vert="horz"/>
          <a:p>
            <a:pPr>
              <a:defRPr sz="1400" smtId="4294967295"/>
            </a:pPr>
            <a:endParaRPr sz="1400" smtId="4294967295"/>
          </a:p>
        </c:txPr>
        <c:crossAx val="661431200"/>
        <c:crosses val="autoZero"/>
        <c:auto val="0"/>
        <c:lblAlgn val="ctr"/>
        <c:lblOffset/>
        <c:tickLblSkip val="1"/>
        <c:tickMarkSkip val="1"/>
        <c:noMultiLvlLbl val="0"/>
      </c:catAx>
      <c:valAx>
        <c:axId val="661431200"/>
        <c:scaling>
          <c:orientation/>
          <c:min val="0"/>
        </c:scaling>
        <c:delete val="1"/>
        <c:axPos val="l"/>
        <c:numFmt formatCode="General" sourceLinked="1"/>
        <c:majorTickMark val="out"/>
        <c:minorTickMark val="none"/>
        <c:tickLblPos val="none"/>
        <c:crossAx val="661430112"/>
        <c:crossBetween val="between"/>
      </c:valAx>
      <c:spPr>
        <a:effectLst>
          <a:softEdge rad="76200"/>
        </a:effectLst>
      </c:spPr>
    </c:plotArea>
    <c:legend>
      <c:legendPos/>
      <c:layout>
        <c:manualLayout>
          <c:xMode val="edge"/>
          <c:yMode val="edge"/>
          <c:x val="0.44975018501281738"/>
          <c:y val="0"/>
          <c:w val="0.50694561004638672"/>
          <c:h val="0.18810996413230896"/>
        </c:manualLayout>
      </c:layout>
      <c:overlay val="0"/>
      <c:txPr>
        <a:bodyPr/>
        <a:p>
          <a:pPr>
            <a:defRPr sz="1600" smtId="4294967295"/>
          </a:pPr>
          <a:endParaRPr sz="1600" smtId="4294967295"/>
        </a:p>
      </c:txPr>
    </c:legend>
    <c:plotVisOnly val="1"/>
    <c:dispBlanksAs val="gap"/>
    <c:showDLblsOverMax val="0"/>
  </c:chart>
  <c:txPr>
    <a:bodyPr/>
    <a:p>
      <a:pPr>
        <a:defRPr sz="1800" smtId="4294967295"/>
      </a:pPr>
      <a:endParaRPr sz="1800" smtId="4294967295"/>
    </a:p>
  </c:txPr>
  <c:externalData r:id="rId1">
    <c:autoUpdate val="0"/>
  </c:externalData>
</c:chartSpace>
</file>

<file path=ppt/charts/chart10.xml><?xml version="1.0" encoding="utf-8"?>
<c:chartSpace xmlns:a="http://schemas.openxmlformats.org/drawingml/2006/main" xmlns:r="http://schemas.openxmlformats.org/officeDocument/2006/relationships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Employment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spPr>
              <a:solidFill>
                <a:schemeClr val="accent1"/>
              </a:solidFill>
              <a:ln>
                <a:solidFill>
                  <a:srgbClr val="64646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85F-455A-B905-751DB5D84717}"/>
              </c:ext>
            </c:extLst>
          </c:dPt>
          <c:cat>
            <c:strRef>
              <c:f>Sheet1!$A$2:$A$3</c:f>
              <c:strCache>
                <c:ptCount val="2"/>
                <c:pt idx="0">
                  <c:v>Current</c:v>
                </c:pt>
                <c:pt idx="1">
                  <c:v>Projected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 formatCode="_(* #,##0_);_(* \(#,##0\);_(* &quot;-&quot;??_);_(@_)">
                  <c:v>156063.8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85F-455A-B905-751DB5D8471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Stayed in the occupation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bg1"/>
              </a:solidFill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Current</c:v>
                </c:pt>
                <c:pt idx="1">
                  <c:v>Projected</c:v>
                </c:pt>
              </c:strCache>
            </c:strRef>
          </c:cat>
          <c:val>
            <c:numRef>
              <c:f>Sheet1!$C$2:$C$3</c:f>
              <c:numCache>
                <c:formatCode>_(* #,##0_);_(* \(#,##0\);_(* "-"??_);_(@_)</c:formatCode>
                <c:ptCount val="2"/>
                <c:pt idx="1">
                  <c:v>80579.2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85F-455A-B905-751DB5D8471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Occupational separations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Current</c:v>
                </c:pt>
                <c:pt idx="1">
                  <c:v>Projected</c:v>
                </c:pt>
              </c:strCache>
            </c:strRef>
          </c:cat>
          <c:val>
            <c:numRef>
              <c:f>Sheet1!$D$2:$D$3</c:f>
              <c:numCache>
                <c:formatCode>_(* #,##0_);_(* \(#,##0\);_(* "-"??_);_(@_)</c:formatCode>
                <c:ptCount val="2"/>
                <c:pt idx="1">
                  <c:v>75484.6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85F-455A-B905-751DB5D8471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Growth</c:v>
                </c:pt>
              </c:strCache>
            </c:strRef>
          </c:tx>
          <c:spPr>
            <a:solidFill>
              <a:schemeClr val="accent5"/>
            </a:solidFill>
            <a:ln>
              <a:solidFill>
                <a:schemeClr val="bg1"/>
              </a:solidFill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Current</c:v>
                </c:pt>
                <c:pt idx="1">
                  <c:v>Projected</c:v>
                </c:pt>
              </c:strCache>
            </c:strRef>
          </c:cat>
          <c:val>
            <c:numRef>
              <c:f>Sheet1!$E$2:$E$3</c:f>
              <c:numCache>
                <c:formatCode>_(* #,##0_);_(* \(#,##0\);_(* "-"??_);_(@_)</c:formatCode>
                <c:ptCount val="2"/>
                <c:pt idx="1">
                  <c:v>11518.6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85F-455A-B905-751DB5D847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 val="25"/>
        <c:overlap val="100"/>
        <c:axId val="789522688"/>
        <c:axId val="789531936"/>
      </c:barChart>
      <c:catAx>
        <c:axId val="789522688"/>
        <c:scaling>
          <c:orientation/>
        </c:scaling>
        <c:delete val="0"/>
        <c:axPos val="b"/>
        <c:numFmt formatCode="General" sourceLinked="1"/>
        <c:majorTickMark val="none"/>
        <c:minorTickMark val="none"/>
        <c:spPr>
          <a:noFill/>
          <a:ln w="9525" cap="flat" cmpd="sng" algn="ctr">
            <a:solidFill>
              <a:srgbClr val="192168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p>
            <a:pPr>
              <a:defRPr sz="1600" b="0" i="0" u="none" strike="noStrike" kern="1200" baseline="0" smtId="4294967295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sz="1600" b="0" i="0" u="none" strike="noStrike" kern="1200" baseline="0" smtId="4294967295">
              <a:solidFill>
                <a:schemeClr val="tx2"/>
              </a:solidFill>
              <a:latin typeface="+mn-lt"/>
              <a:ea typeface="+mn-ea"/>
              <a:cs typeface="+mn-cs"/>
            </a:endParaRPr>
          </a:p>
        </c:txPr>
        <c:crossAx val="789531936"/>
        <c:crosses val="autoZero"/>
        <c:auto val="0"/>
        <c:lblAlgn val="ctr"/>
        <c:lblOffset/>
        <c:noMultiLvlLbl val="0"/>
      </c:catAx>
      <c:valAx>
        <c:axId val="789531936"/>
        <c:scaling>
          <c:orientation/>
        </c:scaling>
        <c:delete val="1"/>
        <c:axPos val="l"/>
        <c:numFmt formatCode="_(* #,##0_);_(* \(#,##0\);_(* &quot;-&quot;??_);_(@_)" sourceLinked="1"/>
        <c:majorTickMark val="out"/>
        <c:minorTickMark val="none"/>
        <c:crossAx val="789522688"/>
        <c:crossBetween val="between"/>
        <c:majorUnit val="30000"/>
      </c:valAx>
      <c:spPr>
        <a:noFill/>
        <a:ln>
          <a:solidFill>
            <a:schemeClr val="bg1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p>
      <a:pPr>
        <a:defRPr sz="1600" smtId="4294967295"/>
      </a:pPr>
      <a:endParaRPr sz="1600" smtId="4294967295"/>
    </a:p>
  </c:txPr>
  <c:externalData r:id="rId1">
    <c:autoUpdate val="0"/>
  </c:externalData>
  <c:userShapes r:id="rId2"/>
</c:chartSpace>
</file>

<file path=ppt/charts/chart11.xml><?xml version="1.0" encoding="utf-8"?>
<c:chartSpace xmlns:a="http://schemas.openxmlformats.org/drawingml/2006/main" xmlns:r="http://schemas.openxmlformats.org/officeDocument/2006/relationships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899258434772492"/>
          <c:y val="0"/>
          <c:w val="0.72216641902923584"/>
          <c:h val="1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FFC000"/>
            </a:solidFill>
            <a:effectLst/>
            <a:scene3d>
              <a:camera prst="orthographicFront"/>
              <a:lightRig rig="threePt" dir="t"/>
            </a:scene3d>
          </c:spPr>
          <c:invertIfNegative val="0"/>
          <c:dPt>
            <c:idx val="0"/>
            <c:invertIfNegative val="0"/>
            <c:spPr>
              <a:solidFill>
                <a:schemeClr val="accent5"/>
              </a:solidFill>
              <a:effectLst/>
              <a:scene3d>
                <a:camera prst="orthographicFront"/>
                <a:lightRig rig="threePt" dir="t"/>
              </a:scene3d>
            </c:spPr>
            <c:extLst>
              <c:ext xmlns:c16="http://schemas.microsoft.com/office/drawing/2014/chart" uri="{C3380CC4-5D6E-409C-BE32-E72D297353CC}">
                <c16:uniqueId val="{00000001-A131-4891-9814-21EB4EBBEC16}"/>
              </c:ext>
            </c:extLst>
          </c:dPt>
          <c:dPt>
            <c:idx val="1"/>
            <c:invertIfNegative val="0"/>
            <c:spPr>
              <a:solidFill>
                <a:schemeClr val="accent2"/>
              </a:solidFill>
              <a:effectLst/>
              <a:scene3d>
                <a:camera prst="orthographicFront"/>
                <a:lightRig rig="threePt" dir="t"/>
              </a:scene3d>
            </c:spPr>
            <c:extLst>
              <c:ext xmlns:c16="http://schemas.microsoft.com/office/drawing/2014/chart" uri="{C3380CC4-5D6E-409C-BE32-E72D297353CC}">
                <c16:uniqueId val="{00000003-A131-4891-9814-21EB4EBBEC16}"/>
              </c:ext>
            </c:extLst>
          </c:dPt>
          <c:dPt>
            <c:idx val="2"/>
            <c:invertIfNegative val="0"/>
            <c:spPr>
              <a:solidFill>
                <a:schemeClr val="accent2"/>
              </a:solidFill>
              <a:effectLst/>
              <a:scene3d>
                <a:camera prst="orthographicFront"/>
                <a:lightRig rig="threePt" dir="t"/>
              </a:scene3d>
            </c:spPr>
            <c:extLst>
              <c:ext xmlns:c16="http://schemas.microsoft.com/office/drawing/2014/chart" uri="{C3380CC4-5D6E-409C-BE32-E72D297353CC}">
                <c16:uniqueId val="{00000005-A131-4891-9814-21EB4EBBEC16}"/>
              </c:ext>
            </c:extLst>
          </c:dPt>
          <c:dLbls>
            <c:dLbl>
              <c:idx val="0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p>
                <a:pPr>
                  <a:defRPr sz="1600" smtId="4294967295"/>
                </a:pPr>
                <a:endParaRPr sz="1600" smtId="4294967295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extLst/>
          </c:dLbls>
          <c:cat>
            <c:strRef>
              <c:f>Sheet1!$A$2:$A$4</c:f>
              <c:strCache>
                <c:ptCount val="3"/>
                <c:pt idx="0">
                  <c:v>Growth</c:v>
                </c:pt>
                <c:pt idx="1">
                  <c:v>Labor Force Exits</c:v>
                </c:pt>
                <c:pt idx="2">
                  <c:v>Occupational Transfers</c:v>
                </c:pt>
              </c:strCache>
            </c:strRef>
          </c:cat>
          <c:val>
            <c:numRef>
              <c:f>Sheet1!$B$2:$B$4</c:f>
              <c:numCache>
                <c:formatCode>#,##0.000</c:formatCode>
                <c:ptCount val="3"/>
                <c:pt idx="0">
                  <c:v>37.15</c:v>
                </c:pt>
                <c:pt idx="1">
                  <c:v>90.1</c:v>
                </c:pt>
                <c:pt idx="2">
                  <c:v>83.2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131-4891-9814-21EB4EBBEC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 val="55"/>
        <c:overlap/>
        <c:axId val="789533024"/>
        <c:axId val="789523232"/>
      </c:barChart>
      <c:catAx>
        <c:axId val="789533024"/>
        <c:scaling>
          <c:orientation/>
        </c:scaling>
        <c:delete val="0"/>
        <c:axPos val="l"/>
        <c:numFmt formatCode="General" sourceLinked="1"/>
        <c:majorTickMark val="out"/>
        <c:minorTickMark val="none"/>
        <c:txPr>
          <a:bodyPr rot="0" vert="horz"/>
          <a:p>
            <a:pPr>
              <a:defRPr sz="1600" smtId="4294967295"/>
            </a:pPr>
            <a:endParaRPr sz="1600" smtId="4294967295"/>
          </a:p>
        </c:txPr>
        <c:crossAx val="789523232"/>
        <c:crosses val="autoZero"/>
        <c:auto val="0"/>
        <c:lblAlgn val="ctr"/>
        <c:lblOffset/>
        <c:tickLblSkip val="1"/>
        <c:tickMarkSkip val="1"/>
        <c:noMultiLvlLbl val="0"/>
      </c:catAx>
      <c:valAx>
        <c:axId val="789523232"/>
        <c:scaling>
          <c:orientation/>
        </c:scaling>
        <c:delete val="0"/>
        <c:axPos val="b"/>
        <c:numFmt formatCode="#,##0" sourceLinked="0"/>
        <c:majorTickMark val="out"/>
        <c:minorTickMark val="none"/>
        <c:txPr>
          <a:bodyPr/>
          <a:p>
            <a:pPr>
              <a:defRPr sz="1600" smtId="4294967295"/>
            </a:pPr>
            <a:endParaRPr sz="1600" smtId="4294967295"/>
          </a:p>
        </c:txPr>
        <c:crossAx val="789533024"/>
        <c:crosses val="autoZero"/>
        <c:crossBetween val="between"/>
        <c:majorUnit val="20"/>
      </c:valAx>
      <c:spPr>
        <a:noFill/>
        <a:ln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12.xml><?xml version="1.0" encoding="utf-8"?>
<c:chartSpace xmlns:a="http://schemas.openxmlformats.org/drawingml/2006/main" xmlns:r="http://schemas.openxmlformats.org/officeDocument/2006/relationships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504231572151184"/>
          <c:y val="0.089143708348274231"/>
          <c:w val="0.63827186822891235"/>
          <c:h val="0.74028432369232178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Occupational Transfers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Total occupational openings for Registered Nurses</c:v>
                </c:pt>
              </c:strCache>
            </c:strRef>
          </c:cat>
          <c:val>
            <c:numRef>
              <c:f>Sheet1!$B$2</c:f>
              <c:numCache>
                <c:formatCode>_(* #,##0_);_(* \(#,##0\);_(* "-"??_);_(@_)</c:formatCode>
                <c:ptCount val="1"/>
                <c:pt idx="0">
                  <c:v>83200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B1-4C41-90AC-436A11C7B0C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Labor Force Exits</c:v>
                </c:pt>
              </c:strCache>
            </c:strRef>
          </c:tx>
          <c:spPr>
            <a:pattFill prst="dkUpDiag">
              <a:fgClr>
                <a:schemeClr val="accent2"/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dPt>
            <c:idx val="0"/>
            <c:invertIfNegative val="0"/>
            <c:spPr>
              <a:solidFill>
                <a:schemeClr val="accent2"/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D6B1-4C41-90AC-436A11C7B0CD}"/>
              </c:ext>
            </c:extLst>
          </c:dPt>
          <c:cat>
            <c:strRef>
              <c:f>Sheet1!$A$2</c:f>
              <c:strCache>
                <c:ptCount val="1"/>
                <c:pt idx="0">
                  <c:v>Total occupational openings for Registered Nurses</c:v>
                </c:pt>
              </c:strCache>
            </c:strRef>
          </c:cat>
          <c:val>
            <c:numRef>
              <c:f>Sheet1!$C$2</c:f>
              <c:numCache>
                <c:formatCode>_(* #,##0_);_(* \(#,##0\);_(* "-"??_);_(@_)</c:formatCode>
                <c:ptCount val="1"/>
                <c:pt idx="0">
                  <c:v>90100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6B1-4C41-90AC-436A11C7B0C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Growth</c:v>
                </c:pt>
              </c:strCache>
            </c:strRef>
          </c:tx>
          <c:spPr>
            <a:solidFill>
              <a:schemeClr val="accent5"/>
            </a:solidFill>
            <a:ln>
              <a:solidFill>
                <a:schemeClr val="bg1"/>
              </a:solidFill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Total occupational openings for Registered Nurses</c:v>
                </c:pt>
              </c:strCache>
            </c:strRef>
          </c:cat>
          <c:val>
            <c:numRef>
              <c:f>Sheet1!$D$2</c:f>
              <c:numCache>
                <c:formatCode>_(* #,##0_);_(* \(#,##0\);_(* "-"??_);_(@_)</c:formatCode>
                <c:ptCount val="1"/>
                <c:pt idx="0">
                  <c:v>37150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6B1-4C41-90AC-436A11C7B0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 val="50"/>
        <c:overlap val="100"/>
        <c:axId val="789523776"/>
        <c:axId val="789525408"/>
      </c:barChart>
      <c:catAx>
        <c:axId val="789523776"/>
        <c:scaling>
          <c:orientation/>
        </c:scaling>
        <c:delete val="0"/>
        <c:axPos val="l"/>
        <c:numFmt formatCode="General" sourceLinked="1"/>
        <c:majorTickMark val="none"/>
        <c:minorTickMark val="none"/>
        <c:spPr>
          <a:noFill/>
          <a:ln w="9525" cap="flat" cmpd="sng" algn="ctr">
            <a:solidFill>
              <a:srgbClr val="192168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p>
            <a:pPr>
              <a:defRPr sz="1600" b="0" i="0" u="none" strike="noStrike" kern="1200" baseline="0" smtId="4294967295">
                <a:solidFill>
                  <a:srgbClr val="192168"/>
                </a:solidFill>
                <a:latin typeface="+mn-lt"/>
                <a:ea typeface="+mn-ea"/>
                <a:cs typeface="+mn-cs"/>
              </a:defRPr>
            </a:pPr>
            <a:endParaRPr sz="1600" b="0" i="0" u="none" strike="noStrike" kern="1200" baseline="0" smtId="4294967295">
              <a:solidFill>
                <a:srgbClr val="192168"/>
              </a:solidFill>
              <a:latin typeface="+mn-lt"/>
              <a:ea typeface="+mn-ea"/>
              <a:cs typeface="+mn-cs"/>
            </a:endParaRPr>
          </a:p>
        </c:txPr>
        <c:crossAx val="789525408"/>
        <c:crosses val="autoZero"/>
        <c:auto val="0"/>
        <c:lblAlgn val="ctr"/>
        <c:lblOffset/>
        <c:noMultiLvlLbl val="0"/>
      </c:catAx>
      <c:valAx>
        <c:axId val="789525408"/>
        <c:scaling>
          <c:orientation/>
        </c:scaling>
        <c:delete val="1"/>
        <c:axPos val="b"/>
        <c:numFmt formatCode="0%" sourceLinked="1"/>
        <c:majorTickMark val="none"/>
        <c:minorTickMark val="none"/>
        <c:crossAx val="789523776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p>
      <a:pPr>
        <a:defRPr/>
      </a:pPr>
      <a:endParaRPr lang="en-US"/>
    </a:p>
  </c:txPr>
  <c:externalData r:id="rId1">
    <c:autoUpdate val="0"/>
  </c:externalData>
</c:chartSpace>
</file>

<file path=ppt/charts/chart13.xml><?xml version="1.0" encoding="utf-8"?>
<c:chartSpace xmlns:a="http://schemas.openxmlformats.org/drawingml/2006/main" xmlns:r="http://schemas.openxmlformats.org/officeDocument/2006/relationships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7883877754211426"/>
          <c:y val="0.029973967000842094"/>
          <c:w val="0.39561894536018372"/>
          <c:h val="0.87181222438812256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/>
              <a:lightRig rig="threePt" dir="t"/>
            </a:scene3d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8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9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extLst/>
          </c:dLbls>
          <c:cat>
            <c:strRef>
              <c:f>Sheet1!$A$1:$A$10</c:f>
              <c:strCache>
                <c:ptCount val="10"/>
                <c:pt idx="0">
                  <c:v>Combined food preparation and serving workers, including fast food</c:v>
                </c:pt>
                <c:pt idx="1">
                  <c:v>Cashiers</c:v>
                </c:pt>
                <c:pt idx="2">
                  <c:v>Retail salespersons</c:v>
                </c:pt>
                <c:pt idx="3">
                  <c:v>Waiters and waitresses</c:v>
                </c:pt>
                <c:pt idx="4">
                  <c:v>Personal care aides</c:v>
                </c:pt>
                <c:pt idx="5">
                  <c:v>Laborers and freight, stock, and material movers, hand</c:v>
                </c:pt>
                <c:pt idx="6">
                  <c:v>Customer service representatives</c:v>
                </c:pt>
                <c:pt idx="7">
                  <c:v>Office clerks, general</c:v>
                </c:pt>
                <c:pt idx="8">
                  <c:v>Janitors and cleaners, except maids and housekeeping cleaners</c:v>
                </c:pt>
                <c:pt idx="9">
                  <c:v>Stock clerks and order fillers</c:v>
                </c:pt>
              </c:strCache>
            </c:strRef>
          </c:cat>
          <c:val>
            <c:numRef>
              <c:f>Sheet1!$B$1:$B$10</c:f>
              <c:numCache>
                <c:formatCode>General</c:formatCode>
                <c:ptCount val="10"/>
                <c:pt idx="0">
                  <c:v>780.6</c:v>
                </c:pt>
                <c:pt idx="1">
                  <c:v>661.3</c:v>
                </c:pt>
                <c:pt idx="2">
                  <c:v>641.3</c:v>
                </c:pt>
                <c:pt idx="3" formatCode="0.0">
                  <c:v>539</c:v>
                </c:pt>
                <c:pt idx="4">
                  <c:v>486.9</c:v>
                </c:pt>
                <c:pt idx="5">
                  <c:v>434.7</c:v>
                </c:pt>
                <c:pt idx="6">
                  <c:v>387.6</c:v>
                </c:pt>
                <c:pt idx="7">
                  <c:v>360.4</c:v>
                </c:pt>
                <c:pt idx="8">
                  <c:v>343.1</c:v>
                </c:pt>
                <c:pt idx="9">
                  <c:v>279.5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BE-4F86-864D-20A53F5F83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 val="50"/>
        <c:overlap/>
        <c:axId val="789530304"/>
        <c:axId val="789525952"/>
      </c:barChart>
      <c:catAx>
        <c:axId val="789530304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spPr>
          <a:noFill/>
          <a:ln>
            <a:noFill/>
          </a:ln>
        </c:spPr>
        <c:txPr>
          <a:bodyPr rot="0" vert="horz"/>
          <a:p>
            <a:pPr algn="r">
              <a:defRPr sz="1400" smtId="4294967295"/>
            </a:pPr>
            <a:endParaRPr sz="1400" smtId="4294967295"/>
          </a:p>
        </c:txPr>
        <c:crossAx val="789525952"/>
        <c:crosses val="autoZero"/>
        <c:auto val="0"/>
        <c:lblAlgn val="ctr"/>
        <c:lblOffset/>
        <c:tickLblSkip val="1"/>
        <c:tickMarkSkip val="1"/>
        <c:noMultiLvlLbl val="0"/>
      </c:catAx>
      <c:valAx>
        <c:axId val="789525952"/>
        <c:scaling>
          <c:orientation/>
          <c:max val="1100"/>
          <c:min val="0"/>
        </c:scaling>
        <c:delete val="1"/>
        <c:axPos val="t"/>
        <c:numFmt formatCode="General" sourceLinked="1"/>
        <c:majorTickMark val="out"/>
        <c:minorTickMark val="none"/>
        <c:tickLblPos val="none"/>
        <c:crossAx val="789530304"/>
        <c:crossBetween val="between"/>
      </c:valAx>
      <c:spPr>
        <a:noFill/>
      </c:spPr>
    </c:plotArea>
    <c:plotVisOnly val="1"/>
    <c:dispBlanksAs val="gap"/>
    <c:showDLblsOverMax val="0"/>
  </c:chart>
  <c:txPr>
    <a:bodyPr/>
    <a:p>
      <a:pPr>
        <a:defRPr sz="1300" smtId="4294967295"/>
      </a:pPr>
      <a:endParaRPr sz="1300" smtId="4294967295"/>
    </a:p>
  </c:txPr>
  <c:externalData r:id="rId1">
    <c:autoUpdate val="0"/>
  </c:externalData>
</c:chartSpace>
</file>

<file path=ppt/charts/chart14.xml><?xml version="1.0" encoding="utf-8"?>
<c:chartSpace xmlns:a="http://schemas.openxmlformats.org/drawingml/2006/main" xmlns:r="http://schemas.openxmlformats.org/officeDocument/2006/relationships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6188253164291382"/>
          <c:y val="0.040695484727621078"/>
          <c:w val="0.538117527961731"/>
          <c:h val="0.8510786890983581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FFC000"/>
            </a:solidFill>
            <a:effectLst/>
            <a:scene3d>
              <a:camera prst="orthographicFront"/>
              <a:lightRig rig="threePt" dir="t"/>
            </a:scene3d>
          </c:spPr>
          <c:invertIfNegative val="0"/>
          <c:dLbls>
            <c:dLbl>
              <c:idx val="0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5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6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7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numFmt formatCode="#,##0.0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extLst/>
          </c:dLbls>
          <c:cat>
            <c:strRef>
              <c:f>Sheet1!$A$1:$A$8</c:f>
              <c:strCache>
                <c:ptCount val="8"/>
                <c:pt idx="0">
                  <c:v>Doctoral or professional degree</c:v>
                </c:pt>
                <c:pt idx="1">
                  <c:v>Master's degree</c:v>
                </c:pt>
                <c:pt idx="2">
                  <c:v>Bachelor's degree</c:v>
                </c:pt>
                <c:pt idx="3">
                  <c:v>Associate's degree</c:v>
                </c:pt>
                <c:pt idx="4">
                  <c:v>Postsecondary nondegree award</c:v>
                </c:pt>
                <c:pt idx="5">
                  <c:v>Some college, no degree</c:v>
                </c:pt>
                <c:pt idx="6">
                  <c:v>High school diploma or equivalent</c:v>
                </c:pt>
                <c:pt idx="7">
                  <c:v>No formal educational credential</c:v>
                </c:pt>
              </c:strCache>
            </c:strRef>
          </c:cat>
          <c:val>
            <c:numRef>
              <c:f>Sheet1!$B$1:$B$8</c:f>
              <c:numCache>
                <c:formatCode>#,##0.0</c:formatCode>
                <c:ptCount val="8"/>
                <c:pt idx="0">
                  <c:v>4382.9</c:v>
                </c:pt>
                <c:pt idx="1">
                  <c:v>2685.1</c:v>
                </c:pt>
                <c:pt idx="2">
                  <c:v>35479.2</c:v>
                </c:pt>
                <c:pt idx="3">
                  <c:v>3572.6</c:v>
                </c:pt>
                <c:pt idx="4">
                  <c:v>9993.1</c:v>
                </c:pt>
                <c:pt idx="5">
                  <c:v>4105.6</c:v>
                </c:pt>
                <c:pt idx="6">
                  <c:v>62426.8</c:v>
                </c:pt>
                <c:pt idx="7">
                  <c:v>38392.3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94-4872-BFF2-68352188D5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 val="45"/>
        <c:overlap/>
        <c:axId val="789526496"/>
        <c:axId val="789534112"/>
      </c:barChart>
      <c:catAx>
        <c:axId val="78952649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spPr>
          <a:ln>
            <a:noFill/>
          </a:ln>
        </c:spPr>
        <c:crossAx val="789534112"/>
        <c:crosses val="autoZero"/>
        <c:auto val="0"/>
        <c:lblAlgn val="ctr"/>
        <c:lblOffset/>
        <c:noMultiLvlLbl val="0"/>
      </c:catAx>
      <c:valAx>
        <c:axId val="789534112"/>
        <c:scaling>
          <c:orientation/>
          <c:max val="110000"/>
        </c:scaling>
        <c:delete val="1"/>
        <c:axPos val="t"/>
        <c:numFmt formatCode="#,##0.0" sourceLinked="1"/>
        <c:majorTickMark val="out"/>
        <c:minorTickMark val="none"/>
        <c:tickLblPos val="none"/>
        <c:crossAx val="789526496"/>
        <c:crossBetween val="between"/>
      </c:valAx>
    </c:plotArea>
    <c:plotVisOnly val="1"/>
    <c:dispBlanksAs val="gap"/>
    <c:showDLblsOverMax val="0"/>
  </c:chart>
  <c:txPr>
    <a:bodyPr/>
    <a:p>
      <a:pPr>
        <a:defRPr sz="1600" smtId="4294967295"/>
      </a:pPr>
      <a:endParaRPr sz="1600" smtId="4294967295"/>
    </a:p>
  </c:txPr>
  <c:externalData r:id="rId1">
    <c:autoUpdate val="0"/>
  </c:externalData>
</c:chartSpace>
</file>

<file path=ppt/charts/chart15.xml><?xml version="1.0" encoding="utf-8"?>
<c:chartSpace xmlns:a="http://schemas.openxmlformats.org/drawingml/2006/main" xmlns:r="http://schemas.openxmlformats.org/officeDocument/2006/relationships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6188253164291382"/>
          <c:y val="0.040695484727621078"/>
          <c:w val="0.538117527961731"/>
          <c:h val="0.8510786890983581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FFC000"/>
            </a:solidFill>
            <a:effectLst/>
            <a:scene3d>
              <a:camera prst="orthographicFront"/>
              <a:lightRig rig="threePt" dir="t"/>
            </a:scene3d>
          </c:spPr>
          <c:invertIfNegative val="0"/>
          <c:dLbls>
            <c:dLbl>
              <c:idx val="0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numFmt formatCode="#,##0.0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extLst/>
          </c:dLbls>
          <c:cat>
            <c:strRef>
              <c:f>Sheet1!$A$1:$A$4</c:f>
              <c:strCache>
                <c:ptCount val="4"/>
                <c:pt idx="0">
                  <c:v>Apprenticeship</c:v>
                </c:pt>
                <c:pt idx="1">
                  <c:v>Long-term on-the-job training</c:v>
                </c:pt>
                <c:pt idx="2">
                  <c:v>Moderate-term on-the-job training</c:v>
                </c:pt>
                <c:pt idx="3">
                  <c:v>Short-term on-the-job training</c:v>
                </c:pt>
              </c:strCache>
            </c:strRef>
          </c:cat>
          <c:val>
            <c:numRef>
              <c:f>Sheet1!$B$1:$B$4</c:f>
              <c:numCache>
                <c:formatCode>#,##0.0</c:formatCode>
                <c:ptCount val="4"/>
                <c:pt idx="0">
                  <c:v>2744.3</c:v>
                </c:pt>
                <c:pt idx="1">
                  <c:v>2730</c:v>
                </c:pt>
                <c:pt idx="2">
                  <c:v>19850.4</c:v>
                </c:pt>
                <c:pt idx="3">
                  <c:v>23452.3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16-4164-9C7D-AE5E8D88BF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 val="45"/>
        <c:overlap/>
        <c:axId val="891354032"/>
        <c:axId val="891339888"/>
      </c:barChart>
      <c:catAx>
        <c:axId val="89135403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spPr>
          <a:ln>
            <a:noFill/>
          </a:ln>
        </c:spPr>
        <c:crossAx val="891339888"/>
        <c:crosses val="autoZero"/>
        <c:auto val="0"/>
        <c:lblAlgn val="ctr"/>
        <c:lblOffset/>
        <c:noMultiLvlLbl val="0"/>
      </c:catAx>
      <c:valAx>
        <c:axId val="891339888"/>
        <c:scaling>
          <c:orientation/>
          <c:max val="30000"/>
        </c:scaling>
        <c:delete val="1"/>
        <c:axPos val="t"/>
        <c:numFmt formatCode="#,##0.0" sourceLinked="1"/>
        <c:majorTickMark val="out"/>
        <c:minorTickMark val="none"/>
        <c:crossAx val="891354032"/>
        <c:crossBetween val="between"/>
      </c:valAx>
    </c:plotArea>
    <c:plotVisOnly val="1"/>
    <c:dispBlanksAs val="gap"/>
    <c:showDLblsOverMax val="0"/>
  </c:chart>
  <c:txPr>
    <a:bodyPr/>
    <a:p>
      <a:pPr>
        <a:defRPr sz="1600" smtId="4294967295"/>
      </a:pPr>
      <a:endParaRPr sz="1600" smtId="4294967295"/>
    </a:p>
  </c:txPr>
  <c:externalData r:id="rId1">
    <c:autoUpdate val="0"/>
  </c:externalData>
</c:chartSpace>
</file>

<file path=ppt/charts/chart16.xml><?xml version="1.0" encoding="utf-8"?>
<c:chartSpace xmlns:a="http://schemas.openxmlformats.org/drawingml/2006/main" xmlns:r="http://schemas.openxmlformats.org/officeDocument/2006/relationships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3346360921859741"/>
          <c:y val="0.021978070959448814"/>
          <c:w val="0.666536271572113"/>
          <c:h val="0.97802197933197021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effectLst/>
            <a:scene3d>
              <a:camera prst="orthographicFront"/>
              <a:lightRig rig="threePt" dir="t"/>
            </a:scene3d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fld id="{532B78E1-0BEF-46FB-962D-866FC4F50AC5}" type="CELLRANGE">
                      <a:rPr lang="en-US"/>
                      <a:t>[CELLRANGE]</a:t>
                    </a:fld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35A-4FC5-9204-A756763977C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pPr>
                      <a:defRPr b="1">
                        <a:solidFill>
                          <a:schemeClr val="bg1"/>
                        </a:solidFill>
                      </a:defRPr>
                    </a:pPr>
                    <a:fld id="{6C748819-84B7-46C1-BDB1-E771EBF4A978}" type="CELLRANGE">
                      <a:rPr lang="en-US" b="0">
                        <a:solidFill>
                          <a:schemeClr val="tx1"/>
                        </a:solidFill>
                      </a:rPr>
                      <a:pPr>
                        <a:defRPr b="1">
                          <a:solidFill>
                            <a:schemeClr val="bg1"/>
                          </a:solidFill>
                        </a:defRPr>
                      </a:pPr>
                      <a:t>[CELLRANGE]</a:t>
                    </a:fld>
                    <a:endParaRPr lang="en-US"/>
                  </a:p>
                </c:rich>
              </c:tx>
              <c:spPr/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35A-4FC5-9204-A756763977C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pPr>
                      <a:defRPr/>
                    </a:pPr>
                    <a:fld id="{214FD47B-2698-4CE2-98F9-5ECE7D2F1571}" type="CELLRANGE">
                      <a:rPr lang="en-US"/>
                      <a:t>[CELLRANGE]</a:t>
                    </a:fld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35A-4FC5-9204-A756763977C9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pPr>
                      <a:defRPr/>
                    </a:pPr>
                    <a:fld id="{90D32496-E576-4DDE-B7DF-410937D786F9}" type="CELLRANGE">
                      <a:rPr lang="en-US"/>
                      <a:t>[CELLRANGE]</a:t>
                    </a:fld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35A-4FC5-9204-A756763977C9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pPr>
                      <a:defRPr/>
                    </a:pPr>
                    <a:fld id="{21ADF4E4-C777-486F-938E-0DA95BC5E4C5}" type="CELLRANGE">
                      <a:rPr lang="en-US"/>
                      <a:t>[CELLRANGE]</a:t>
                    </a:fld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35A-4FC5-9204-A756763977C9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pPr>
                      <a:defRPr/>
                    </a:pPr>
                    <a:fld id="{0015B5C2-632E-4D0C-9030-428F34FE0F2A}" type="CELLRANGE">
                      <a:rPr lang="en-US"/>
                      <a:t>[CELLRANGE]</a:t>
                    </a:fld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35A-4FC5-9204-A756763977C9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pPr>
                      <a:defRPr/>
                    </a:pPr>
                    <a:fld id="{3AF59E49-7F85-4E7D-B7D5-75EE5DEA93FD}" type="CELLRANGE">
                      <a:rPr lang="en-US"/>
                      <a:t>[CELLRANGE]</a:t>
                    </a:fld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35A-4FC5-9204-A756763977C9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pPr>
                      <a:defRPr/>
                    </a:pPr>
                    <a:fld id="{3E10C723-5B74-479E-B06A-38B301DC95F2}" type="CELLRANGE">
                      <a:rPr lang="en-US"/>
                      <a:t>[CELLRANGE]</a:t>
                    </a:fld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35A-4FC5-9204-A756763977C9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p>
                <a:pPr>
                  <a:defRPr smtId="4294967295">
                    <a:solidFill>
                      <a:srgbClr val="002060"/>
                    </a:solidFill>
                  </a:defRPr>
                </a:pPr>
                <a:endParaRPr smtId="4294967295">
                  <a:solidFill>
                    <a:srgbClr val="002060"/>
                  </a:solidFill>
                </a:endParaR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extLst/>
          </c:dLbls>
          <c:cat>
            <c:strRef>
              <c:f>Sheet1!$A$1:$A$8</c:f>
              <c:strCache>
                <c:ptCount val="8"/>
                <c:pt idx="0">
                  <c:v>Doctoral or professional degree</c:v>
                </c:pt>
                <c:pt idx="1">
                  <c:v>Master's degree</c:v>
                </c:pt>
                <c:pt idx="2">
                  <c:v>Bachelor's degree</c:v>
                </c:pt>
                <c:pt idx="3">
                  <c:v>Associate's degree</c:v>
                </c:pt>
                <c:pt idx="4">
                  <c:v>Postsecondary nondegree award</c:v>
                </c:pt>
                <c:pt idx="5">
                  <c:v>Some college, no degree</c:v>
                </c:pt>
                <c:pt idx="6">
                  <c:v>High school diploma or equivalent</c:v>
                </c:pt>
                <c:pt idx="7">
                  <c:v>No formal educational credential</c:v>
                </c:pt>
              </c:strCache>
            </c:strRef>
          </c:cat>
          <c:val>
            <c:numRef>
              <c:f>Sheet1!$B$1:$B$8</c:f>
              <c:numCache>
                <c:formatCode>0.0%</c:formatCode>
                <c:ptCount val="8"/>
                <c:pt idx="0">
                  <c:v>0.09</c:v>
                </c:pt>
                <c:pt idx="1">
                  <c:v>0.137</c:v>
                </c:pt>
                <c:pt idx="2">
                  <c:v>0.077</c:v>
                </c:pt>
                <c:pt idx="3">
                  <c:v>0.079</c:v>
                </c:pt>
                <c:pt idx="4">
                  <c:v>0.082</c:v>
                </c:pt>
                <c:pt idx="5">
                  <c:v>0.014</c:v>
                </c:pt>
                <c:pt idx="6">
                  <c:v>0.029</c:v>
                </c:pt>
                <c:pt idx="7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35A-4FC5-9204-A756763977C9}"/>
            </c:ext>
            <c:ext xmlns:c15="http://schemas.microsoft.com/office/drawing/2012/chart" uri="{02D57815-91ED-43cb-92C2-25804820EDAC}">
              <c15:datalabelsRange xmlns:c15="http://schemas.microsoft.com/office/drawing/2012/chart">
                <c15:f>Sheet1!$B$1:$B$8</c15:f>
                <c15:dlblRangeCache>
                  <c:ptCount val="8"/>
                  <c:pt idx="0">
                    <c:v>9.0%</c:v>
                  </c:pt>
                  <c:pt idx="1">
                    <c:v>13.7%</c:v>
                  </c:pt>
                  <c:pt idx="2">
                    <c:v>7.7%</c:v>
                  </c:pt>
                  <c:pt idx="3">
                    <c:v>7.9%</c:v>
                  </c:pt>
                  <c:pt idx="4">
                    <c:v>8.2%</c:v>
                  </c:pt>
                  <c:pt idx="5">
                    <c:v>1.4%</c:v>
                  </c:pt>
                  <c:pt idx="6">
                    <c:v>2.9%</c:v>
                  </c:pt>
                  <c:pt idx="7">
                    <c:v>5.0%</c:v>
                  </c:pt>
                </c15:dlblRangeCache>
              </c15:datalabelsRang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 val="50"/>
        <c:overlap/>
        <c:axId val="789527584"/>
        <c:axId val="789529216"/>
      </c:barChart>
      <c:catAx>
        <c:axId val="7895275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spPr>
          <a:ln>
            <a:noFill/>
          </a:ln>
        </c:spPr>
        <c:txPr>
          <a:bodyPr rot="0" vert="horz"/>
          <a:p>
            <a:pPr>
              <a:defRPr sz="1400" b="0" smtId="4294967295"/>
            </a:pPr>
            <a:endParaRPr sz="1400" b="0" smtId="4294967295"/>
          </a:p>
        </c:txPr>
        <c:crossAx val="789529216"/>
        <c:crosses val="autoZero"/>
        <c:auto val="0"/>
        <c:lblAlgn val="ctr"/>
        <c:lblOffset/>
        <c:tickLblSkip val="1"/>
        <c:tickMarkSkip val="1"/>
        <c:noMultiLvlLbl val="0"/>
      </c:catAx>
      <c:valAx>
        <c:axId val="789529216"/>
        <c:scaling>
          <c:orientation/>
          <c:max val="0.25"/>
        </c:scaling>
        <c:delete val="1"/>
        <c:axPos val="t"/>
        <c:numFmt formatCode="0.0%" sourceLinked="1"/>
        <c:majorTickMark val="out"/>
        <c:minorTickMark val="none"/>
        <c:tickLblPos val="none"/>
        <c:crossAx val="789527584"/>
        <c:crossBetween val="between"/>
        <c:minorUnit val="0.010000000000000005"/>
      </c:valAx>
    </c:plotArea>
    <c:plotVisOnly val="1"/>
    <c:dispBlanksAs val="gap"/>
    <c:showDLblsOverMax val="0"/>
  </c:chart>
  <c:txPr>
    <a:bodyPr/>
    <a:p>
      <a:pPr>
        <a:defRPr sz="1400" smtId="4294967295"/>
      </a:pPr>
      <a:endParaRPr sz="1400" smtId="4294967295"/>
    </a:p>
  </c:txPr>
  <c:externalData r:id="rId1">
    <c:autoUpdate val="0"/>
  </c:externalData>
</c:chartSpace>
</file>

<file path=ppt/charts/chart2.xml><?xml version="1.0" encoding="utf-8"?>
<c:chartSpace xmlns:a="http://schemas.openxmlformats.org/drawingml/2006/main" xmlns:r="http://schemas.openxmlformats.org/officeDocument/2006/relationships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16 to 24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3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p>
                <a:pPr>
                  <a:defRPr sz="1600" b="0" i="0" u="none" strike="noStrike" kern="1200" baseline="0" smtId="4294967295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sz="1600" b="0" i="0" u="none" strike="noStrike" kern="1200" baseline="0" smtId="4294967295">
                  <a:solidFill>
                    <a:schemeClr val="bg1"/>
                  </a:solidFill>
                  <a:latin typeface="+mn-lt"/>
                  <a:ea typeface="+mn-ea"/>
                  <a:cs typeface="+mn-cs"/>
                </a:endParaR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1998</c:v>
                </c:pt>
                <c:pt idx="1">
                  <c:v>2008</c:v>
                </c:pt>
                <c:pt idx="2">
                  <c:v>2018</c:v>
                </c:pt>
                <c:pt idx="3">
                  <c:v>Projected 2028</c:v>
                </c:pt>
              </c:strCache>
            </c:strRef>
          </c:cat>
          <c:val>
            <c:numRef>
              <c:f>Sheet1!$B$2:$B$5</c:f>
              <c:numCache>
                <c:formatCode>0.0_)</c:formatCode>
                <c:ptCount val="4"/>
                <c:pt idx="0">
                  <c:v>15.9</c:v>
                </c:pt>
                <c:pt idx="1">
                  <c:v>14.3</c:v>
                </c:pt>
                <c:pt idx="2">
                  <c:v>12.9</c:v>
                </c:pt>
                <c:pt idx="3">
                  <c:v>11.5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6A0-40ED-AB56-7541CDC59E2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25 to 34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3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p>
                <a:pPr>
                  <a:defRPr sz="1600" b="0" i="0" u="none" strike="noStrike" kern="1200" baseline="0" smtId="4294967295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sz="1600" b="0" i="0" u="none" strike="noStrike" kern="1200" baseline="0" smtId="4294967295">
                  <a:solidFill>
                    <a:schemeClr val="tx2"/>
                  </a:solidFill>
                  <a:latin typeface="+mn-lt"/>
                  <a:ea typeface="+mn-ea"/>
                  <a:cs typeface="+mn-cs"/>
                </a:endParaR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1998</c:v>
                </c:pt>
                <c:pt idx="1">
                  <c:v>2008</c:v>
                </c:pt>
                <c:pt idx="2">
                  <c:v>2018</c:v>
                </c:pt>
                <c:pt idx="3">
                  <c:v>Projected 2028</c:v>
                </c:pt>
              </c:strCache>
            </c:strRef>
          </c:cat>
          <c:val>
            <c:numRef>
              <c:f>Sheet1!$C$2:$C$5</c:f>
              <c:numCache>
                <c:formatCode>0.0_)</c:formatCode>
                <c:ptCount val="4"/>
                <c:pt idx="0">
                  <c:v>23.8</c:v>
                </c:pt>
                <c:pt idx="1">
                  <c:v>21.6</c:v>
                </c:pt>
                <c:pt idx="2">
                  <c:v>22.7</c:v>
                </c:pt>
                <c:pt idx="3">
                  <c:v>21.6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6A0-40ED-AB56-7541CDC59E2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35 to 44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3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p>
                <a:pPr>
                  <a:defRPr sz="1600" b="0" i="0" u="none" strike="noStrike" kern="1200" baseline="0" smtId="4294967295">
                    <a:solidFill>
                      <a:schemeClr val="bg2"/>
                    </a:solidFill>
                    <a:latin typeface="+mn-lt"/>
                    <a:ea typeface="+mn-ea"/>
                    <a:cs typeface="+mn-cs"/>
                  </a:defRPr>
                </a:pPr>
                <a:endParaRPr sz="1600" b="0" i="0" u="none" strike="noStrike" kern="1200" baseline="0" smtId="4294967295">
                  <a:solidFill>
                    <a:schemeClr val="bg2"/>
                  </a:solidFill>
                  <a:latin typeface="+mn-lt"/>
                  <a:ea typeface="+mn-ea"/>
                  <a:cs typeface="+mn-cs"/>
                </a:endParaR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1998</c:v>
                </c:pt>
                <c:pt idx="1">
                  <c:v>2008</c:v>
                </c:pt>
                <c:pt idx="2">
                  <c:v>2018</c:v>
                </c:pt>
                <c:pt idx="3">
                  <c:v>Projected 2028</c:v>
                </c:pt>
              </c:strCache>
            </c:strRef>
          </c:cat>
          <c:val>
            <c:numRef>
              <c:f>Sheet1!$D$2:$D$5</c:f>
              <c:numCache>
                <c:formatCode>0.0_)</c:formatCode>
                <c:ptCount val="4"/>
                <c:pt idx="0">
                  <c:v>27.3</c:v>
                </c:pt>
                <c:pt idx="1">
                  <c:v>22.7</c:v>
                </c:pt>
                <c:pt idx="2">
                  <c:v>20.7</c:v>
                </c:pt>
                <c:pt idx="3">
                  <c:v>22.4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6A0-40ED-AB56-7541CDC59E2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45 to 54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3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p>
                <a:pPr>
                  <a:defRPr sz="1600" b="0" i="0" u="none" strike="noStrike" kern="1200" baseline="0" smtId="4294967295">
                    <a:solidFill>
                      <a:schemeClr val="bg2"/>
                    </a:solidFill>
                    <a:latin typeface="+mn-lt"/>
                    <a:ea typeface="+mn-ea"/>
                    <a:cs typeface="+mn-cs"/>
                  </a:defRPr>
                </a:pPr>
                <a:endParaRPr sz="1600" b="0" i="0" u="none" strike="noStrike" kern="1200" baseline="0" smtId="4294967295">
                  <a:solidFill>
                    <a:schemeClr val="bg2"/>
                  </a:solidFill>
                  <a:latin typeface="+mn-lt"/>
                  <a:ea typeface="+mn-ea"/>
                  <a:cs typeface="+mn-cs"/>
                </a:endParaR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1998</c:v>
                </c:pt>
                <c:pt idx="1">
                  <c:v>2008</c:v>
                </c:pt>
                <c:pt idx="2">
                  <c:v>2018</c:v>
                </c:pt>
                <c:pt idx="3">
                  <c:v>Projected 2028</c:v>
                </c:pt>
              </c:strCache>
            </c:strRef>
          </c:cat>
          <c:val>
            <c:numRef>
              <c:f>Sheet1!$E$2:$E$5</c:f>
              <c:numCache>
                <c:formatCode>0.0_)</c:formatCode>
                <c:ptCount val="4"/>
                <c:pt idx="0">
                  <c:v>20.6</c:v>
                </c:pt>
                <c:pt idx="1">
                  <c:v>23.3</c:v>
                </c:pt>
                <c:pt idx="2">
                  <c:v>20.6</c:v>
                </c:pt>
                <c:pt idx="3">
                  <c:v>19.3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6A0-40ED-AB56-7541CDC59E21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55 and older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3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p>
                <a:pPr>
                  <a:defRPr sz="1600" b="0" i="0" u="none" strike="noStrike" kern="1200" baseline="0" smtId="4294967295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sz="1600" b="0" i="0" u="none" strike="noStrike" kern="1200" baseline="0" smtId="4294967295">
                  <a:solidFill>
                    <a:schemeClr val="tx2"/>
                  </a:solidFill>
                  <a:latin typeface="+mn-lt"/>
                  <a:ea typeface="+mn-ea"/>
                  <a:cs typeface="+mn-cs"/>
                </a:endParaR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1998</c:v>
                </c:pt>
                <c:pt idx="1">
                  <c:v>2008</c:v>
                </c:pt>
                <c:pt idx="2">
                  <c:v>2018</c:v>
                </c:pt>
                <c:pt idx="3">
                  <c:v>Projected 2028</c:v>
                </c:pt>
              </c:strCache>
            </c:strRef>
          </c:cat>
          <c:val>
            <c:numRef>
              <c:f>Sheet1!$F$2:$F$5</c:f>
              <c:numCache>
                <c:formatCode>0.0_)</c:formatCode>
                <c:ptCount val="4"/>
                <c:pt idx="0">
                  <c:v>12.4</c:v>
                </c:pt>
                <c:pt idx="1">
                  <c:v>18.1</c:v>
                </c:pt>
                <c:pt idx="2">
                  <c:v>23.1</c:v>
                </c:pt>
                <c:pt idx="3">
                  <c:v>25.2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6A0-40ED-AB56-7541CDC59E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 val="8"/>
        <c:overlap val="100"/>
        <c:axId val="626347696"/>
        <c:axId val="789528128"/>
      </c:barChart>
      <c:catAx>
        <c:axId val="626347696"/>
        <c:scaling>
          <c:orientation/>
        </c:scaling>
        <c:delete val="0"/>
        <c:axPos val="b"/>
        <c:numFmt formatCode="General" sourceLinked="1"/>
        <c:majorTickMark val="none"/>
        <c:minorTickMark val="none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p>
            <a:pPr>
              <a:defRPr sz="1600" b="1" i="0" u="none" strike="noStrike" kern="1200" baseline="0" smtId="4294967295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sz="1600" b="1" i="0" u="none" strike="noStrike" kern="1200" baseline="0" smtId="4294967295">
              <a:solidFill>
                <a:schemeClr val="tx1"/>
              </a:solidFill>
              <a:latin typeface="+mn-lt"/>
              <a:ea typeface="+mn-ea"/>
              <a:cs typeface="+mn-cs"/>
            </a:endParaRPr>
          </a:p>
        </c:txPr>
        <c:crossAx val="789528128"/>
        <c:crosses val="autoZero"/>
        <c:auto val="0"/>
        <c:lblAlgn val="ctr"/>
        <c:lblOffset/>
        <c:noMultiLvlLbl val="0"/>
      </c:catAx>
      <c:valAx>
        <c:axId val="789528128"/>
        <c:scaling>
          <c:orientation/>
        </c:scaling>
        <c:delete val="0"/>
        <c:axPos val="l"/>
        <c:numFmt formatCode="0%" sourceLinked="1"/>
        <c:majorTickMark val="none"/>
        <c:minorTickMark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p>
            <a:pPr>
              <a:defRPr sz="1600" b="1" i="0" u="none" strike="noStrike" kern="1200" baseline="0" smtId="4294967295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sz="1600" b="1" i="0" u="none" strike="noStrike" kern="1200" baseline="0" smtId="4294967295">
              <a:solidFill>
                <a:schemeClr val="tx1"/>
              </a:solidFill>
              <a:latin typeface="+mn-lt"/>
              <a:ea typeface="+mn-ea"/>
              <a:cs typeface="+mn-cs"/>
            </a:endParaRPr>
          </a:p>
        </c:txPr>
        <c:crossAx val="626347696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/>
      <c:layout>
        <c:manualLayout>
          <c:xMode val="edge"/>
          <c:yMode val="edge"/>
          <c:x val="0.83965903520584106"/>
          <c:y val="0.0639529600739479"/>
          <c:w val="0.13874505460262299"/>
          <c:h val="0.368233084678649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p>
          <a:pPr>
            <a:defRPr sz="1600" b="0" i="0" u="none" strike="noStrike" kern="1200" baseline="0" smtId="4294967295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sz="1600" b="0" i="0" u="none" strike="noStrike" kern="1200" baseline="0" smtId="4294967295">
            <a:solidFill>
              <a:schemeClr val="tx1"/>
            </a:solidFill>
            <a:latin typeface="+mn-lt"/>
            <a:ea typeface="+mn-ea"/>
            <a:cs typeface="+mn-cs"/>
          </a:endParaRPr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a="http://schemas.openxmlformats.org/drawingml/2006/main" xmlns:r="http://schemas.openxmlformats.org/officeDocument/2006/relationships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5528649315237999"/>
          <c:y val="0.069008760154247284"/>
          <c:w val="0.88011759519577026"/>
          <c:h val="0.74201899766922"/>
        </c:manualLayout>
      </c:layout>
      <c:barChart>
        <c:barDir val="col"/>
        <c:grouping val="clustered"/>
        <c:varyColors val="0"/>
        <c:ser>
          <c:idx val="1"/>
          <c:order val="1"/>
          <c:spPr>
            <a:solidFill>
              <a:schemeClr val="tx1">
                <a:lumMod val="10000"/>
                <a:lumOff val="90000"/>
              </a:schemeClr>
            </a:solidFill>
          </c:spPr>
          <c:invertIfNegative val="0"/>
          <c:cat>
            <c:strRef>
              <c:f>Sheet1!$A$2:$A$32</c:f>
              <c:strCache>
                <c:ptCount val="31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30">
                  <c:v>Projected   
2028</c:v>
                </c:pt>
              </c:strCache>
            </c:strRef>
          </c:cat>
          <c:val>
            <c:numRef>
              <c:f>Sheet1!$C$2:$C$32</c:f>
              <c:numCache>
                <c:formatCode>General</c:formatCode>
                <c:ptCount val="31"/>
                <c:pt idx="3">
                  <c:v>1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C9-4090-B63A-F072D88763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 val="0"/>
        <c:overlap/>
        <c:axId val="789530848"/>
        <c:axId val="789528672"/>
      </c:barChart>
      <c:lineChart>
        <c:grouping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marker>
            <c:symbol val="none"/>
          </c:marker>
          <c:dPt>
            <c:idx val="28"/>
            <c:invertIfNegative val="1"/>
            <c:extLst>
              <c:ext xmlns:c16="http://schemas.microsoft.com/office/drawing/2014/chart" uri="{C3380CC4-5D6E-409C-BE32-E72D297353CC}">
                <c16:uniqueId val="{00000001-2FC9-4090-B63A-F072D887632A}"/>
              </c:ext>
            </c:extLst>
          </c:dPt>
          <c:dPt>
            <c:idx val="30"/>
            <c:invertIfNegative val="1"/>
            <c:marker>
              <c:symbol val="circle"/>
            </c:marker>
            <c:spPr>
              <a:ln>
                <a:solidFill>
                  <a:schemeClr val="tx2"/>
                </a:solidFill>
                <a:prstDash val="sysDot"/>
              </a:ln>
            </c:spPr>
            <c:extLst>
              <c:ext xmlns:c16="http://schemas.microsoft.com/office/drawing/2014/chart" uri="{C3380CC4-5D6E-409C-BE32-E72D297353CC}">
                <c16:uniqueId val="{00000003-2FC9-4090-B63A-F072D887632A}"/>
              </c:ext>
            </c:extLst>
          </c:dPt>
          <c:dLbls>
            <c:dLbl>
              <c:idx val="0"/>
              <c:delete val="1"/>
              <c:extLst/>
            </c:dLbl>
            <c:dLbl>
              <c:idx val="1"/>
              <c:delete val="1"/>
              <c:extLst/>
            </c:dLbl>
            <c:dLbl>
              <c:idx val="2"/>
              <c:delete val="1"/>
              <c:extLst/>
            </c:dLbl>
            <c:dLbl>
              <c:idx val="3"/>
              <c:delete val="1"/>
              <c:extLst/>
            </c:dLbl>
            <c:dLbl>
              <c:idx val="4"/>
              <c:delete val="1"/>
              <c:extLst/>
            </c:dLbl>
            <c:dLbl>
              <c:idx val="5"/>
              <c:delete val="1"/>
              <c:extLst/>
            </c:dLbl>
            <c:dLbl>
              <c:idx val="6"/>
              <c:delete val="1"/>
              <c:extLst/>
            </c:dLbl>
            <c:dLbl>
              <c:idx val="7"/>
              <c:delete val="1"/>
              <c:extLst/>
            </c:dLbl>
            <c:dLbl>
              <c:idx val="8"/>
              <c:delete val="1"/>
              <c:extLst/>
            </c:dLbl>
            <c:dLbl>
              <c:idx val="9"/>
              <c:delete val="1"/>
              <c:extLst/>
            </c:dLbl>
            <c:dLbl>
              <c:idx val="10"/>
              <c:delete val="1"/>
              <c:extLst/>
            </c:dLbl>
            <c:dLbl>
              <c:idx val="11"/>
              <c:delete val="1"/>
              <c:extLst/>
            </c:dLbl>
            <c:dLbl>
              <c:idx val="12"/>
              <c:delete val="1"/>
              <c:extLst/>
            </c:dLbl>
            <c:dLbl>
              <c:idx val="13"/>
              <c:delete val="1"/>
              <c:extLst/>
            </c:dLbl>
            <c:dLbl>
              <c:idx val="14"/>
              <c:delete val="1"/>
              <c:extLst/>
            </c:dLbl>
            <c:dLbl>
              <c:idx val="15"/>
              <c:delete val="1"/>
              <c:extLst/>
            </c:dLbl>
            <c:dLbl>
              <c:idx val="16"/>
              <c:delete val="1"/>
              <c:extLst/>
            </c:dLbl>
            <c:dLbl>
              <c:idx val="17"/>
              <c:delete val="1"/>
              <c:extLst/>
            </c:dLbl>
            <c:dLbl>
              <c:idx val="18"/>
              <c:delete val="1"/>
              <c:extLst/>
            </c:dLbl>
            <c:dLbl>
              <c:idx val="19"/>
              <c:delete val="1"/>
              <c:extLst/>
            </c:dLbl>
            <c:dLbl>
              <c:idx val="20"/>
              <c:layout>
                <c:manualLayout>
                  <c:x val="-0.0781673714518547"/>
                  <c:y val="-0.1233807653188705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FC9-4090-B63A-F072D887632A}"/>
                </c:ext>
              </c:extLst>
            </c:dLbl>
            <c:dLbl>
              <c:idx val="21"/>
              <c:delete val="1"/>
              <c:extLst/>
            </c:dLbl>
            <c:dLbl>
              <c:idx val="22"/>
              <c:delete val="1"/>
              <c:extLst/>
            </c:dLbl>
            <c:dLbl>
              <c:idx val="23"/>
              <c:delete val="1"/>
              <c:extLst/>
            </c:dLbl>
            <c:dLbl>
              <c:idx val="24"/>
              <c:delete val="1"/>
              <c:extLst/>
            </c:dLbl>
            <c:dLbl>
              <c:idx val="25"/>
              <c:delete val="1"/>
              <c:extLst/>
            </c:dLbl>
            <c:dLbl>
              <c:idx val="26"/>
              <c:delete val="1"/>
              <c:extLst/>
            </c:dLbl>
            <c:dLbl>
              <c:idx val="27"/>
              <c:delete val="1"/>
              <c:extLst/>
            </c:dLbl>
            <c:dLbl>
              <c:idx val="28"/>
              <c:delete val="1"/>
              <c:extLst/>
            </c:dLbl>
            <c:dLbl>
              <c:idx val="29"/>
              <c:delete val="1"/>
              <c:extLst/>
            </c:dLbl>
            <c:dLbl>
              <c:idx val="30"/>
              <c:layout>
                <c:manualLayout>
                  <c:x val="0.0073281913064420223"/>
                  <c:y val="-0.064136140048503876"/>
                </c:manualLayout>
              </c:layout>
              <c:numFmt formatCode="##.#" sourceLinked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FC9-4090-B63A-F072D887632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Sheet1!$A$2:$A$32</c:f>
              <c:strCache>
                <c:ptCount val="31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30">
                  <c:v>Projected   
2028</c:v>
                </c:pt>
              </c:strCache>
            </c:strRef>
          </c:cat>
          <c:val>
            <c:numRef>
              <c:f>Sheet1!$B$2:$B$32</c:f>
              <c:numCache>
                <c:formatCode>0.0</c:formatCode>
                <c:ptCount val="31"/>
                <c:pt idx="0">
                  <c:v>126.9</c:v>
                </c:pt>
                <c:pt idx="1">
                  <c:v>129.9</c:v>
                </c:pt>
                <c:pt idx="2">
                  <c:v>132.7</c:v>
                </c:pt>
                <c:pt idx="3">
                  <c:v>132.7</c:v>
                </c:pt>
                <c:pt idx="4">
                  <c:v>131.3</c:v>
                </c:pt>
                <c:pt idx="5">
                  <c:v>131</c:v>
                </c:pt>
                <c:pt idx="6">
                  <c:v>132.5</c:v>
                </c:pt>
                <c:pt idx="7">
                  <c:v>134.8</c:v>
                </c:pt>
                <c:pt idx="8">
                  <c:v>137.2</c:v>
                </c:pt>
                <c:pt idx="9">
                  <c:v>138.8</c:v>
                </c:pt>
                <c:pt idx="10">
                  <c:v>138</c:v>
                </c:pt>
                <c:pt idx="11">
                  <c:v>132</c:v>
                </c:pt>
                <c:pt idx="12">
                  <c:v>131</c:v>
                </c:pt>
                <c:pt idx="13">
                  <c:v>132.6</c:v>
                </c:pt>
                <c:pt idx="14">
                  <c:v>134.9</c:v>
                </c:pt>
                <c:pt idx="15">
                  <c:v>137.1</c:v>
                </c:pt>
                <c:pt idx="16">
                  <c:v>139.7</c:v>
                </c:pt>
                <c:pt idx="17">
                  <c:v>142.6</c:v>
                </c:pt>
                <c:pt idx="18">
                  <c:v>145</c:v>
                </c:pt>
                <c:pt idx="19">
                  <c:v>147.2</c:v>
                </c:pt>
                <c:pt idx="20">
                  <c:v>149.8</c:v>
                </c:pt>
                <c:pt idx="30">
                  <c:v>157.7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2FC9-4090-B63A-F072D88763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789532480"/>
        <c:axId val="789529760"/>
      </c:lineChart>
      <c:catAx>
        <c:axId val="789532480"/>
        <c:scaling>
          <c:orientation/>
        </c:scaling>
        <c:delete val="0"/>
        <c:axPos val="b"/>
        <c:numFmt formatCode="General" sourceLinked="1"/>
        <c:majorTickMark val="none"/>
        <c:minorTickMark val="none"/>
        <c:txPr>
          <a:bodyPr/>
          <a:p>
            <a:pPr>
              <a:defRPr sz="1600" smtId="4294967295"/>
            </a:pPr>
            <a:endParaRPr sz="1600" smtId="4294967295"/>
          </a:p>
        </c:txPr>
        <c:crossAx val="789529760"/>
        <c:crosses val="autoZero"/>
        <c:auto val="0"/>
        <c:lblAlgn val="ctr"/>
        <c:lblOffset/>
        <c:tickLblSkip val="10"/>
        <c:noMultiLvlLbl val="0"/>
      </c:catAx>
      <c:valAx>
        <c:axId val="789529760"/>
        <c:scaling>
          <c:orientation/>
          <c:max val="160"/>
          <c:min val="115"/>
        </c:scaling>
        <c:delete val="0"/>
        <c:axPos val="l"/>
        <c:numFmt formatCode="0" sourceLinked="0"/>
        <c:majorTickMark val="none"/>
        <c:minorTickMark val="none"/>
        <c:txPr>
          <a:bodyPr/>
          <a:p>
            <a:pPr>
              <a:defRPr sz="1600" smtId="4294967295"/>
            </a:pPr>
            <a:endParaRPr sz="1600" smtId="4294967295"/>
          </a:p>
        </c:txPr>
        <c:crossAx val="789532480"/>
        <c:crosses val="autoZero"/>
        <c:crossBetween val="between"/>
        <c:majorUnit val="5"/>
        <c:minorUnit val="1"/>
      </c:valAx>
      <c:valAx>
        <c:axId val="789528672"/>
        <c:scaling>
          <c:orientation/>
          <c:max val="1"/>
        </c:scaling>
        <c:delete val="0"/>
        <c:axPos val="r"/>
        <c:numFmt formatCode="General" sourceLinked="1"/>
        <c:majorTickMark val="out"/>
        <c:minorTickMark val="none"/>
        <c:tickLblPos val="none"/>
        <c:spPr>
          <a:ln>
            <a:noFill/>
          </a:ln>
        </c:spPr>
        <c:crossAx val="789530848"/>
        <c:crosses val="max"/>
        <c:crossBetween val="between"/>
      </c:valAx>
      <c:catAx>
        <c:axId val="789530848"/>
        <c:scaling>
          <c:orientation/>
        </c:scaling>
        <c:delete val="1"/>
        <c:axPos val="b"/>
        <c:numFmt formatCode="General" sourceLinked="1"/>
        <c:majorTickMark val="out"/>
        <c:minorTickMark val="none"/>
        <c:crossAx val="789528672"/>
        <c:auto val="0"/>
        <c:lblAlgn val="ctr"/>
        <c:lblOffset/>
        <c:noMultiLvlLbl val="0"/>
      </c:catAx>
    </c:plotArea>
    <c:plotVisOnly val="1"/>
    <c:dispBlanksAs val="span"/>
    <c:showDLblsOverMax val="0"/>
  </c:chart>
  <c:txPr>
    <a:bodyPr/>
    <a:p>
      <a:pPr>
        <a:defRPr sz="1800" smtId="4294967295"/>
      </a:pPr>
      <a:endParaRPr sz="1800" smtId="4294967295"/>
    </a:p>
  </c:txPr>
  <c:externalData r:id="rId1">
    <c:autoUpdate val="0"/>
  </c:externalData>
</c:chartSpace>
</file>

<file path=ppt/charts/chart4.xml><?xml version="1.0" encoding="utf-8"?>
<c:chartSpace xmlns:a="http://schemas.openxmlformats.org/drawingml/2006/main" xmlns:r="http://schemas.openxmlformats.org/officeDocument/2006/relationships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51558244228363"/>
          <c:y val="0"/>
          <c:w val="0.67484420537948608"/>
          <c:h val="1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effectLst/>
            <a:scene3d>
              <a:camera prst="orthographicFront"/>
              <a:lightRig rig="threePt" dir="t"/>
            </a:scene3d>
          </c:spPr>
          <c:invertIfNegative val="0"/>
          <c:dLbls>
            <c:dLbl>
              <c:idx val="0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5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6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7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8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9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10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p>
                <a:pPr>
                  <a:defRPr sz="1200" smtId="4294967295">
                    <a:solidFill>
                      <a:srgbClr val="002060"/>
                    </a:solidFill>
                  </a:defRPr>
                </a:pPr>
                <a:endParaRPr sz="1200" smtId="4294967295">
                  <a:solidFill>
                    <a:srgbClr val="002060"/>
                  </a:solidFill>
                </a:endParaR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extLst/>
          </c:dLbls>
          <c:cat>
            <c:strRef>
              <c:f>Sheet1!$A$1:$A$11</c:f>
              <c:strCache>
                <c:ptCount val="11"/>
                <c:pt idx="0">
                  <c:v>Healthcare support </c:v>
                </c:pt>
                <c:pt idx="1">
                  <c:v>Personal care and service occupations</c:v>
                </c:pt>
                <c:pt idx="2">
                  <c:v>Computer and mathematical </c:v>
                </c:pt>
                <c:pt idx="3">
                  <c:v>Healthcare practitioners and technical </c:v>
                </c:pt>
                <c:pt idx="4">
                  <c:v>Community and social service occupations</c:v>
                </c:pt>
                <c:pt idx="5">
                  <c:v>Food preparation and serving related </c:v>
                </c:pt>
                <c:pt idx="6">
                  <c:v>Construction and extraction </c:v>
                </c:pt>
                <c:pt idx="7">
                  <c:v>Life, physical, and social science </c:v>
                </c:pt>
                <c:pt idx="8">
                  <c:v>Business and financial operations </c:v>
                </c:pt>
                <c:pt idx="9">
                  <c:v>Legal </c:v>
                </c:pt>
                <c:pt idx="10">
                  <c:v>Management </c:v>
                </c:pt>
              </c:strCache>
            </c:strRef>
          </c:cat>
          <c:val>
            <c:numRef>
              <c:f>Sheet1!$B$1:$B$11</c:f>
              <c:numCache>
                <c:formatCode>0.0000</c:formatCode>
                <c:ptCount val="11"/>
                <c:pt idx="0">
                  <c:v>0.182</c:v>
                </c:pt>
                <c:pt idx="1">
                  <c:v>0.174</c:v>
                </c:pt>
                <c:pt idx="2">
                  <c:v>0.127</c:v>
                </c:pt>
                <c:pt idx="3">
                  <c:v>0.119</c:v>
                </c:pt>
                <c:pt idx="4">
                  <c:v>0.112</c:v>
                </c:pt>
                <c:pt idx="5">
                  <c:v>0.109</c:v>
                </c:pt>
                <c:pt idx="6">
                  <c:v>0.098</c:v>
                </c:pt>
                <c:pt idx="7">
                  <c:v>0.074</c:v>
                </c:pt>
                <c:pt idx="8">
                  <c:v>0.069</c:v>
                </c:pt>
                <c:pt idx="9">
                  <c:v>0.069</c:v>
                </c:pt>
                <c:pt idx="10">
                  <c:v>0.069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5B-487E-AE1F-70D0C5362E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 val="50"/>
        <c:overlap/>
        <c:axId val="789534656"/>
        <c:axId val="789521600"/>
      </c:barChart>
      <c:catAx>
        <c:axId val="78953465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>
            <a:noFill/>
          </a:ln>
        </c:spPr>
        <c:txPr>
          <a:bodyPr rot="0" vert="horz"/>
          <a:p>
            <a:pPr>
              <a:defRPr sz="1400" smtId="4294967295"/>
            </a:pPr>
            <a:endParaRPr sz="1400" smtId="4294967295"/>
          </a:p>
        </c:txPr>
        <c:crossAx val="78952160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789521600"/>
        <c:scaling>
          <c:orientation/>
          <c:max val="0.42000000000000032"/>
          <c:min val="-0.025000000000000012"/>
        </c:scaling>
        <c:delete val="1"/>
        <c:axPos val="t"/>
        <c:numFmt formatCode="0.0000" sourceLinked="1"/>
        <c:majorTickMark val="out"/>
        <c:minorTickMark val="none"/>
        <c:tickLblPos val="none"/>
        <c:crossAx val="789534656"/>
        <c:crossBetween val="between"/>
        <c:majorUnit val="0.05"/>
        <c:minorUnit val="0.010000000000000005"/>
      </c:valAx>
    </c:plotArea>
    <c:plotVisOnly val="1"/>
    <c:dispBlanksAs val="gap"/>
    <c:showDLblsOverMax val="0"/>
  </c:chart>
  <c:txPr>
    <a:bodyPr/>
    <a:p>
      <a:pPr>
        <a:defRPr sz="1800" smtId="4294967295"/>
      </a:pPr>
      <a:endParaRPr sz="1800" smtId="4294967295"/>
    </a:p>
  </c:txPr>
  <c:externalData r:id="rId1">
    <c:autoUpdate val="0"/>
  </c:externalData>
</c:chartSpace>
</file>

<file path=ppt/charts/chart5.xml><?xml version="1.0" encoding="utf-8"?>
<c:chartSpace xmlns:a="http://schemas.openxmlformats.org/drawingml/2006/main" xmlns:r="http://schemas.openxmlformats.org/officeDocument/2006/relationships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7651392221450806"/>
          <c:y val="0.09131380170583725"/>
          <c:w val="0.50582736730575562"/>
          <c:h val="0.8736961483955383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8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9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10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p>
                <a:pPr>
                  <a:defRPr sz="1400" b="0" i="0" u="none" strike="noStrike" kern="1200" baseline="0" smtId="4294967295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sz="1400" b="0" i="0" u="none" strike="noStrike" kern="1200" baseline="0" smtId="4294967295">
                  <a:solidFill>
                    <a:schemeClr val="accent1"/>
                  </a:solidFill>
                  <a:latin typeface="+mn-lt"/>
                  <a:ea typeface="+mn-ea"/>
                  <a:cs typeface="+mn-cs"/>
                </a:endParaR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</c:spPr>
                </c15:leaderLines>
              </c:ext>
            </c:extLst>
          </c:dLbls>
          <c:cat>
            <c:strRef>
              <c:f>Sheet1!$A$13:$A$23</c:f>
              <c:strCache>
                <c:ptCount val="11"/>
                <c:pt idx="0">
                  <c:v>Education, training, and library </c:v>
                </c:pt>
                <c:pt idx="1">
                  <c:v>Building and grounds cleaning and maintenance </c:v>
                </c:pt>
                <c:pt idx="2">
                  <c:v>Transportation and material moving </c:v>
                </c:pt>
                <c:pt idx="3">
                  <c:v>Architecture and engineering </c:v>
                </c:pt>
                <c:pt idx="4">
                  <c:v>Installation, maintenance, and repair </c:v>
                </c:pt>
                <c:pt idx="5">
                  <c:v>Arts, design, entertainment, sports, and media </c:v>
                </c:pt>
                <c:pt idx="6">
                  <c:v>Protective service </c:v>
                </c:pt>
                <c:pt idx="7">
                  <c:v>Farming, fishing, and forestry </c:v>
                </c:pt>
                <c:pt idx="8">
                  <c:v>Sales and related </c:v>
                </c:pt>
                <c:pt idx="9">
                  <c:v>Office and administrative support </c:v>
                </c:pt>
                <c:pt idx="10">
                  <c:v>Production </c:v>
                </c:pt>
              </c:strCache>
            </c:strRef>
          </c:cat>
          <c:val>
            <c:numRef>
              <c:f>Sheet1!$B$13:$B$23</c:f>
              <c:numCache>
                <c:formatCode>0.0000</c:formatCode>
                <c:ptCount val="11"/>
                <c:pt idx="0">
                  <c:v>0.053</c:v>
                </c:pt>
                <c:pt idx="1">
                  <c:v>0.051</c:v>
                </c:pt>
                <c:pt idx="2">
                  <c:v>0.045</c:v>
                </c:pt>
                <c:pt idx="3">
                  <c:v>0.042</c:v>
                </c:pt>
                <c:pt idx="4">
                  <c:v>0.038</c:v>
                </c:pt>
                <c:pt idx="5">
                  <c:v>0.033</c:v>
                </c:pt>
                <c:pt idx="6">
                  <c:v>0.027</c:v>
                </c:pt>
                <c:pt idx="7">
                  <c:v>0.003</c:v>
                </c:pt>
                <c:pt idx="8">
                  <c:v>-0.005</c:v>
                </c:pt>
                <c:pt idx="9">
                  <c:v>-0.026</c:v>
                </c:pt>
                <c:pt idx="10">
                  <c:v>-0.045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14-4EC7-952A-8930E59A0B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 val="50"/>
        <c:overlap/>
        <c:axId val="789524320"/>
        <c:axId val="789531392"/>
      </c:barChart>
      <c:catAx>
        <c:axId val="78952432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p>
            <a:pPr>
              <a:defRPr sz="1400" b="0" i="0" u="none" strike="noStrike" kern="1200" baseline="0" smtId="4294967295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pPr>
            <a:endParaRPr sz="1400" b="0" i="0" u="none" strike="noStrike" kern="1200" baseline="0" smtId="4294967295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</c:txPr>
        <c:crossAx val="789531392"/>
        <c:crosses val="autoZero"/>
        <c:auto val="0"/>
        <c:lblAlgn val="ctr"/>
        <c:lblOffset val="1000"/>
        <c:tickLblSkip val="1"/>
        <c:noMultiLvlLbl val="0"/>
      </c:catAx>
      <c:valAx>
        <c:axId val="789531392"/>
        <c:scaling>
          <c:orientation/>
          <c:min val="-0.046000000000000013"/>
        </c:scaling>
        <c:delete val="1"/>
        <c:axPos val="t"/>
        <c:numFmt formatCode="0.0" sourceLinked="0"/>
        <c:majorTickMark val="none"/>
        <c:minorTickMark val="none"/>
        <c:crossAx val="789524320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6.xml><?xml version="1.0" encoding="utf-8"?>
<c:chartSpace xmlns:a="http://schemas.openxmlformats.org/drawingml/2006/main" xmlns:r="http://schemas.openxmlformats.org/officeDocument/2006/relationships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20211581140756607"/>
          <c:y val="0.029335495084524155"/>
          <c:w val="0.59333670139312744"/>
          <c:h val="0.9413290023803710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3"/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p>
                  <a:pPr>
                    <a:defRPr sz="1400" b="0" i="0" u="none" strike="noStrike" kern="1200" baseline="0" smtId="4294967295">
                      <a:solidFill>
                        <a:srgbClr val="1F3B7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sz="1400" b="0" i="0" u="none" strike="noStrike" kern="1200" baseline="0" smtId="4294967295">
                    <a:solidFill>
                      <a:srgbClr val="1F3B73"/>
                    </a:solidFill>
                    <a:latin typeface="+mn-lt"/>
                    <a:ea typeface="+mn-ea"/>
                    <a:cs typeface="+mn-cs"/>
                  </a:endParaR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73F-4344-909C-16D38AC762C7}"/>
                </c:ext>
              </c:extLst>
            </c:dLbl>
            <c:dLbl>
              <c:idx val="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5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6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7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8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9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p>
                <a:pPr>
                  <a:defRPr sz="1400" b="0" i="0" u="none" strike="noStrike" kern="1200" baseline="0" smtId="4294967295">
                    <a:solidFill>
                      <a:srgbClr val="1F3B73"/>
                    </a:solidFill>
                    <a:latin typeface="+mn-lt"/>
                    <a:ea typeface="+mn-ea"/>
                    <a:cs typeface="+mn-cs"/>
                  </a:defRPr>
                </a:pPr>
                <a:endParaRPr sz="1400" b="0" i="0" u="none" strike="noStrike" kern="1200" baseline="0" smtId="4294967295">
                  <a:solidFill>
                    <a:srgbClr val="1F3B73"/>
                  </a:solidFill>
                  <a:latin typeface="+mn-lt"/>
                  <a:ea typeface="+mn-ea"/>
                  <a:cs typeface="+mn-cs"/>
                </a:endParaR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Speech-language pathologists</c:v>
                </c:pt>
                <c:pt idx="1">
                  <c:v>Nurse practitioners</c:v>
                </c:pt>
                <c:pt idx="2">
                  <c:v>Statisticians</c:v>
                </c:pt>
                <c:pt idx="3">
                  <c:v>Physician assistants</c:v>
                </c:pt>
                <c:pt idx="4">
                  <c:v>Information security analysts</c:v>
                </c:pt>
                <c:pt idx="5">
                  <c:v>Occupational therapy assistants</c:v>
                </c:pt>
                <c:pt idx="6">
                  <c:v>Personal care aides</c:v>
                </c:pt>
                <c:pt idx="7">
                  <c:v>Home health aides</c:v>
                </c:pt>
                <c:pt idx="8">
                  <c:v>Wind turbine service technicians</c:v>
                </c:pt>
                <c:pt idx="9">
                  <c:v>Solar photovoltaic installers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41.9</c:v>
                </c:pt>
                <c:pt idx="1">
                  <c:v>53.3</c:v>
                </c:pt>
                <c:pt idx="2">
                  <c:v>13.6</c:v>
                </c:pt>
                <c:pt idx="3">
                  <c:v>37</c:v>
                </c:pt>
                <c:pt idx="4">
                  <c:v>35.5</c:v>
                </c:pt>
                <c:pt idx="5">
                  <c:v>14.5</c:v>
                </c:pt>
                <c:pt idx="6" formatCode="0.0">
                  <c:v>881</c:v>
                </c:pt>
                <c:pt idx="7">
                  <c:v>304.8</c:v>
                </c:pt>
                <c:pt idx="8">
                  <c:v>3.8</c:v>
                </c:pt>
                <c:pt idx="9">
                  <c:v>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73F-4344-909C-16D38AC762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 val="50"/>
        <c:overlap/>
        <c:axId val="789535744"/>
        <c:axId val="789527040"/>
      </c:barChart>
      <c:catAx>
        <c:axId val="789535744"/>
        <c:scaling>
          <c:orientation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p>
            <a:pPr>
              <a:defRPr sz="1197" b="0" i="0" u="none" strike="noStrike" kern="1200" baseline="0" smtId="4294967295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sz="1197" b="0" i="0" u="none" strike="noStrike" kern="1200" baseline="0" smtId="4294967295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c:txPr>
        <c:crossAx val="789527040"/>
        <c:crosses val="autoZero"/>
        <c:auto val="0"/>
        <c:lblAlgn val="ctr"/>
        <c:lblOffset/>
        <c:noMultiLvlLbl val="0"/>
      </c:catAx>
      <c:valAx>
        <c:axId val="789527040"/>
        <c:scaling>
          <c:orientation/>
        </c:scaling>
        <c:delete val="1"/>
        <c:axPos val="b"/>
        <c:numFmt formatCode="General" sourceLinked="1"/>
        <c:majorTickMark val="none"/>
        <c:minorTickMark val="none"/>
        <c:crossAx val="789535744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p>
      <a:pPr>
        <a:defRPr/>
      </a:pPr>
      <a:endParaRPr lang="en-US"/>
    </a:p>
  </c:txPr>
  <c:externalData r:id="rId1">
    <c:autoUpdate val="0"/>
  </c:externalData>
</c:chartSpace>
</file>

<file path=ppt/charts/chart7.xml><?xml version="1.0" encoding="utf-8"?>
<c:chartSpace xmlns:a="http://schemas.openxmlformats.org/drawingml/2006/main" xmlns:r="http://schemas.openxmlformats.org/officeDocument/2006/relationships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84228253364563"/>
          <c:y val="0.0090172272175550461"/>
          <c:w val="0.39465776085853577"/>
          <c:h val="0.958132266998291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effectLst/>
            <a:scene3d>
              <a:camera prst="orthographicFront"/>
              <a:lightRig rig="threePt" dir="t"/>
            </a:scene3d>
          </c:spPr>
          <c:invertIfNegative val="0"/>
          <c:dLbls>
            <c:dLbl>
              <c:idx val="0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5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6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7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8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9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p>
                <a:pPr>
                  <a:defRPr sz="1400" smtId="4294967295">
                    <a:solidFill>
                      <a:srgbClr val="002060"/>
                    </a:solidFill>
                  </a:defRPr>
                </a:pPr>
                <a:endParaRPr sz="1400" smtId="4294967295">
                  <a:solidFill>
                    <a:srgbClr val="002060"/>
                  </a:solidFill>
                </a:endParaR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extLst/>
          </c:dLbls>
          <c:cat>
            <c:strRef>
              <c:f>Sheet1!$A$1:$A$10</c:f>
              <c:strCache>
                <c:ptCount val="10"/>
                <c:pt idx="0">
                  <c:v>Solar photovoltaic installers</c:v>
                </c:pt>
                <c:pt idx="1">
                  <c:v>Wind turbine service technicians</c:v>
                </c:pt>
                <c:pt idx="2">
                  <c:v>Home health aides</c:v>
                </c:pt>
                <c:pt idx="3">
                  <c:v>Personal care aides</c:v>
                </c:pt>
                <c:pt idx="4">
                  <c:v>Occupational therapy assistants</c:v>
                </c:pt>
                <c:pt idx="5">
                  <c:v>Information security analysts</c:v>
                </c:pt>
                <c:pt idx="6">
                  <c:v>Physician assistants</c:v>
                </c:pt>
                <c:pt idx="7">
                  <c:v>Statisticians</c:v>
                </c:pt>
                <c:pt idx="8">
                  <c:v>Nurse practitioners</c:v>
                </c:pt>
                <c:pt idx="9">
                  <c:v>Speech-language pathologists</c:v>
                </c:pt>
              </c:strCache>
            </c:strRef>
          </c:cat>
          <c:val>
            <c:numRef>
              <c:f>Sheet1!$B$1:$B$10</c:f>
              <c:numCache>
                <c:formatCode>0%</c:formatCode>
                <c:ptCount val="10"/>
                <c:pt idx="0">
                  <c:v>0.633</c:v>
                </c:pt>
                <c:pt idx="1">
                  <c:v>0.569</c:v>
                </c:pt>
                <c:pt idx="2">
                  <c:v>0.366</c:v>
                </c:pt>
                <c:pt idx="3">
                  <c:v>0.364</c:v>
                </c:pt>
                <c:pt idx="4">
                  <c:v>0.331</c:v>
                </c:pt>
                <c:pt idx="5">
                  <c:v>0.316</c:v>
                </c:pt>
                <c:pt idx="6">
                  <c:v>0.311</c:v>
                </c:pt>
                <c:pt idx="7">
                  <c:v>0.307</c:v>
                </c:pt>
                <c:pt idx="8">
                  <c:v>0.282</c:v>
                </c:pt>
                <c:pt idx="9">
                  <c:v>0.273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5F-4360-9683-938F1DFB6E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 val="50"/>
        <c:overlap/>
        <c:axId val="789533568"/>
        <c:axId val="789535200"/>
      </c:barChart>
      <c:catAx>
        <c:axId val="789533568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spPr>
          <a:ln>
            <a:noFill/>
          </a:ln>
        </c:spPr>
        <c:txPr>
          <a:bodyPr rot="0" vert="horz"/>
          <a:p>
            <a:pPr algn="just">
              <a:defRPr sz="1200" smtId="4294967295"/>
            </a:pPr>
            <a:endParaRPr sz="1200" smtId="4294967295"/>
          </a:p>
        </c:txPr>
        <c:crossAx val="789535200"/>
        <c:crosses val="autoZero"/>
        <c:auto val="0"/>
        <c:lblAlgn val="ctr"/>
        <c:lblOffset/>
        <c:tickLblSkip val="1"/>
        <c:tickMarkSkip val="1"/>
        <c:noMultiLvlLbl val="0"/>
      </c:catAx>
      <c:valAx>
        <c:axId val="789535200"/>
        <c:scaling>
          <c:orientation/>
          <c:max val="1.2"/>
          <c:min val="0"/>
        </c:scaling>
        <c:delete val="1"/>
        <c:axPos val="t"/>
        <c:numFmt formatCode="0%" sourceLinked="1"/>
        <c:majorTickMark val="out"/>
        <c:minorTickMark val="none"/>
        <c:crossAx val="789533568"/>
        <c:crossBetween val="between"/>
      </c:valAx>
    </c:plotArea>
    <c:plotVisOnly val="1"/>
    <c:dispBlanksAs val="gap"/>
    <c:showDLblsOverMax val="0"/>
  </c:chart>
  <c:txPr>
    <a:bodyPr/>
    <a:p>
      <a:pPr algn="r">
        <a:defRPr sz="1800" smtId="4294967295"/>
      </a:pPr>
      <a:endParaRPr sz="1800" smtId="4294967295"/>
    </a:p>
  </c:txPr>
  <c:externalData r:id="rId1">
    <c:autoUpdate val="0"/>
  </c:externalData>
</c:chartSpace>
</file>

<file path=ppt/charts/chart8.xml><?xml version="1.0" encoding="utf-8"?>
<c:chartSpace xmlns:a="http://schemas.openxmlformats.org/drawingml/2006/main" xmlns:r="http://schemas.openxmlformats.org/officeDocument/2006/relationships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20211581140756607"/>
          <c:y val="0.029335495084524155"/>
          <c:w val="0.59333670139312744"/>
          <c:h val="0.9413290023803710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5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6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7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8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9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p>
                <a:pPr>
                  <a:defRPr sz="1400" b="0" i="0" u="none" strike="noStrike" kern="1200" baseline="0" smtId="4294967295">
                    <a:solidFill>
                      <a:srgbClr val="1F3B73"/>
                    </a:solidFill>
                    <a:latin typeface="+mn-lt"/>
                    <a:ea typeface="+mn-ea"/>
                    <a:cs typeface="+mn-cs"/>
                  </a:defRPr>
                </a:pPr>
                <a:endParaRPr sz="1400" b="0" i="0" u="none" strike="noStrike" kern="1200" baseline="0" smtId="4294967295">
                  <a:solidFill>
                    <a:srgbClr val="1F3B73"/>
                  </a:solidFill>
                  <a:latin typeface="+mn-lt"/>
                  <a:ea typeface="+mn-ea"/>
                  <a:cs typeface="+mn-cs"/>
                </a:endParaR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Personal care aides</c:v>
                </c:pt>
                <c:pt idx="1">
                  <c:v>Combined food preparation and serving workers, including fast food</c:v>
                </c:pt>
                <c:pt idx="2">
                  <c:v>Registered nurses</c:v>
                </c:pt>
                <c:pt idx="3">
                  <c:v>Home health aides</c:v>
                </c:pt>
                <c:pt idx="4">
                  <c:v>Cooks, restaurant</c:v>
                </c:pt>
                <c:pt idx="5">
                  <c:v>Software developers, applications</c:v>
                </c:pt>
                <c:pt idx="6">
                  <c:v>Waiters and waitresses</c:v>
                </c:pt>
                <c:pt idx="7">
                  <c:v>General and operations managers</c:v>
                </c:pt>
                <c:pt idx="8">
                  <c:v>Janitors and cleaners, except maids and housekeeping cleaners</c:v>
                </c:pt>
                <c:pt idx="9">
                  <c:v>Medical assistants</c:v>
                </c:pt>
              </c:strCache>
            </c:strRef>
          </c:cat>
          <c:val>
            <c:numRef>
              <c:f>Sheet1!$B$2:$B$11</c:f>
              <c:numCache>
                <c:formatCode>0.0%</c:formatCode>
                <c:ptCount val="10"/>
                <c:pt idx="0">
                  <c:v>0.364</c:v>
                </c:pt>
                <c:pt idx="1">
                  <c:v>0.173</c:v>
                </c:pt>
                <c:pt idx="2">
                  <c:v>0.121</c:v>
                </c:pt>
                <c:pt idx="3">
                  <c:v>0.366</c:v>
                </c:pt>
                <c:pt idx="4">
                  <c:v>0.219</c:v>
                </c:pt>
                <c:pt idx="5">
                  <c:v>0.256</c:v>
                </c:pt>
                <c:pt idx="6">
                  <c:v>0.065</c:v>
                </c:pt>
                <c:pt idx="7">
                  <c:v>0.069</c:v>
                </c:pt>
                <c:pt idx="8">
                  <c:v>0.066</c:v>
                </c:pt>
                <c:pt idx="9">
                  <c:v>0.226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32-4D6D-BA97-FE4BF5F34A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 val="50"/>
        <c:overlap/>
        <c:axId val="789522144"/>
        <c:axId val="789520512"/>
      </c:barChart>
      <c:catAx>
        <c:axId val="78952214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p>
            <a:pPr>
              <a:defRPr sz="1197" b="0" i="0" u="none" strike="noStrike" kern="1200" baseline="0" smtId="4294967295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sz="1197" b="0" i="0" u="none" strike="noStrike" kern="1200" baseline="0" smtId="4294967295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c:txPr>
        <c:crossAx val="789520512"/>
        <c:crosses val="autoZero"/>
        <c:auto val="0"/>
        <c:lblAlgn val="ctr"/>
        <c:lblOffset/>
        <c:noMultiLvlLbl val="0"/>
      </c:catAx>
      <c:valAx>
        <c:axId val="789520512"/>
        <c:scaling>
          <c:orientation/>
        </c:scaling>
        <c:delete val="1"/>
        <c:axPos val="t"/>
        <c:numFmt formatCode="0.0%" sourceLinked="1"/>
        <c:majorTickMark val="none"/>
        <c:minorTickMark val="none"/>
        <c:crossAx val="789522144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p>
      <a:pPr>
        <a:defRPr/>
      </a:pPr>
      <a:endParaRPr lang="en-US"/>
    </a:p>
  </c:txPr>
  <c:externalData r:id="rId1">
    <c:autoUpdate val="0"/>
  </c:externalData>
</c:chartSpace>
</file>

<file path=ppt/charts/chart9.xml><?xml version="1.0" encoding="utf-8"?>
<c:chartSpace xmlns:a="http://schemas.openxmlformats.org/drawingml/2006/main" xmlns:r="http://schemas.openxmlformats.org/officeDocument/2006/relationships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9957308173179626"/>
          <c:y val="0.046850476413965225"/>
          <c:w val="0.37875613570213318"/>
          <c:h val="0.90343290567398071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5"/>
            </a:solidFill>
            <a:effectLst/>
            <a:scene3d>
              <a:camera prst="orthographicFront"/>
              <a:lightRig rig="threePt" dir="t"/>
            </a:scene3d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8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9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p>
                <a:pPr>
                  <a:defRPr sz="1200" smtId="4294967295"/>
                </a:pPr>
                <a:endParaRPr sz="1200" smtId="4294967295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extLst/>
          </c:dLbls>
          <c:cat>
            <c:strRef>
              <c:f>Sheet1!$A$1:$A$10</c:f>
              <c:strCache>
                <c:ptCount val="10"/>
                <c:pt idx="0">
                  <c:v>Personal care aides</c:v>
                </c:pt>
                <c:pt idx="1">
                  <c:v>Combined food preparation and serving workers, including fast food</c:v>
                </c:pt>
                <c:pt idx="2">
                  <c:v>Registered nurses</c:v>
                </c:pt>
                <c:pt idx="3">
                  <c:v>Home health aides</c:v>
                </c:pt>
                <c:pt idx="4">
                  <c:v>Cooks, restaurant</c:v>
                </c:pt>
                <c:pt idx="5">
                  <c:v>Software developers, applications</c:v>
                </c:pt>
                <c:pt idx="6">
                  <c:v>Waiters and waitresses</c:v>
                </c:pt>
                <c:pt idx="7">
                  <c:v>General and operations managers</c:v>
                </c:pt>
                <c:pt idx="8">
                  <c:v>Janitors and cleaners, except maids and housekeeping cleaners</c:v>
                </c:pt>
                <c:pt idx="9">
                  <c:v>Medical assistants</c:v>
                </c:pt>
              </c:strCache>
            </c:strRef>
          </c:cat>
          <c:val>
            <c:numRef>
              <c:f>Sheet1!$B$1:$B$10</c:f>
              <c:numCache>
                <c:formatCode>#,##0.0</c:formatCode>
                <c:ptCount val="10"/>
                <c:pt idx="0">
                  <c:v>881</c:v>
                </c:pt>
                <c:pt idx="1">
                  <c:v>640.1</c:v>
                </c:pt>
                <c:pt idx="2">
                  <c:v>371.5</c:v>
                </c:pt>
                <c:pt idx="3">
                  <c:v>304.8</c:v>
                </c:pt>
                <c:pt idx="4">
                  <c:v>299</c:v>
                </c:pt>
                <c:pt idx="5">
                  <c:v>241.5</c:v>
                </c:pt>
                <c:pt idx="6">
                  <c:v>170.2</c:v>
                </c:pt>
                <c:pt idx="7">
                  <c:v>165</c:v>
                </c:pt>
                <c:pt idx="8">
                  <c:v>159.8</c:v>
                </c:pt>
                <c:pt idx="9">
                  <c:v>154.9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7D-44FE-A385-C78BD9F149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 val="65"/>
        <c:overlap/>
        <c:axId val="789521056"/>
        <c:axId val="789524864"/>
      </c:barChart>
      <c:catAx>
        <c:axId val="78952105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spPr>
          <a:ln>
            <a:noFill/>
          </a:ln>
        </c:spPr>
        <c:txPr>
          <a:bodyPr rot="0" vert="horz" anchor="ctr" anchorCtr="1"/>
          <a:p>
            <a:pPr algn="r">
              <a:defRPr sz="1200" baseline="0" smtId="4294967295"/>
            </a:pPr>
            <a:endParaRPr sz="1200" baseline="0" smtId="4294967295"/>
          </a:p>
        </c:txPr>
        <c:crossAx val="789524864"/>
        <c:crosses val="autoZero"/>
        <c:auto val="0"/>
        <c:lblAlgn val="ctr"/>
        <c:lblOffset/>
        <c:tickLblSkip val="1"/>
        <c:tickMarkSkip val="1"/>
        <c:noMultiLvlLbl val="0"/>
      </c:catAx>
      <c:valAx>
        <c:axId val="789524864"/>
        <c:scaling>
          <c:orientation/>
          <c:max val="1100"/>
          <c:min val="0"/>
        </c:scaling>
        <c:delete val="1"/>
        <c:axPos val="t"/>
        <c:numFmt formatCode="#,##0.0" sourceLinked="1"/>
        <c:majorTickMark val="out"/>
        <c:minorTickMark val="none"/>
        <c:tickLblPos val="none"/>
        <c:crossAx val="789521056"/>
        <c:crossBetween val="between"/>
      </c:valAx>
    </c:plotArea>
    <c:plotVisOnly val="1"/>
    <c:dispBlanksAs val="gap"/>
    <c:showDLblsOverMax val="0"/>
  </c:chart>
  <c:spPr>
    <a:noFill/>
  </c:spPr>
  <c:txPr>
    <a:bodyPr/>
    <a:p>
      <a:pPr>
        <a:defRPr sz="1300" smtId="4294967295"/>
      </a:pPr>
      <a:endParaRPr sz="1300" smtId="4294967295"/>
    </a:p>
  </c:txPr>
  <c:externalData r:id="rId1">
    <c:autoUpdate val="0"/>
  </c:externalData>
</c:chartSpace>
</file>

<file path=ppt/charts/colors1.xml><?xml version="1.0" encoding="utf-8"?>
<cs:colorStyle xmlns:a="http://schemas.openxmlformats.org/drawingml/2006/main" xmlns:cs="http://schemas.microsoft.com/office/drawing/2012/chartStyle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a="http://schemas.openxmlformats.org/drawingml/2006/main" xmlns:cs="http://schemas.microsoft.com/office/drawing/2012/chartStyle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a="http://schemas.openxmlformats.org/drawingml/2006/main" xmlns:cs="http://schemas.microsoft.com/office/drawing/2012/chartStyle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a="http://schemas.openxmlformats.org/drawingml/2006/main" xmlns:cs="http://schemas.microsoft.com/office/drawing/2012/chartStyle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a="http://schemas.openxmlformats.org/drawingml/2006/main" xmlns:cs="http://schemas.microsoft.com/office/drawing/2012/chartStyle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a="http://schemas.openxmlformats.org/drawingml/2006/main" xmlns:cs="http://schemas.microsoft.com/office/drawing/2012/chartStyle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a="http://schemas.openxmlformats.org/drawingml/2006/main" xmlns:r="http://schemas.openxmlformats.org/officeDocument/2006/relationships" xmlns:cs="http://schemas.microsoft.com/office/drawing/2012/chartStyle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  <a:effectLst/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  <a:effectLst/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  <a:effectLst/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  <a:effectLst/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  <a:effectLst/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  <a:effectLst/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  <a:effectLst/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  <a:effectLst/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  <a:effectLst/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  <a:effectLst/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  <a:effectLst/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  <a:effectLst/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  <a:effectLst/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  <a:effectLst/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  <a:effectLst/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  <a:effectLst/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  <a:effectLst/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  <a:effectLst/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  <a:effectLst/>
    </cs:spPr>
  </cs:wall>
</cs:chartStyle>
</file>

<file path=ppt/charts/style2.xml><?xml version="1.0" encoding="utf-8"?>
<cs:chartStyle xmlns:a="http://schemas.openxmlformats.org/drawingml/2006/main" xmlns:r="http://schemas.openxmlformats.org/officeDocument/2006/relationships" xmlns:cs="http://schemas.microsoft.com/office/drawing/2012/chartStyle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  <a:effectLst/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  <a:effectLst/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  <a:effectLst/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  <a:effectLst/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  <a:effectLst/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  <a:effectLst/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  <a:effectLst/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  <a:effectLst/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  <a:effectLst/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  <a:effectLst/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  <a:effectLst/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  <a:effectLst/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  <a:effectLst/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  <a:effectLst/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  <a:effectLst/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  <a:effectLst/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  <a:effectLst/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  <a:effectLst/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  <a:effectLst/>
    </cs:spPr>
  </cs:wall>
</cs:chartStyle>
</file>

<file path=ppt/charts/style3.xml><?xml version="1.0" encoding="utf-8"?>
<cs:chartStyle xmlns:a="http://schemas.openxmlformats.org/drawingml/2006/main" xmlns:r="http://schemas.openxmlformats.org/officeDocument/2006/relationships" xmlns:cs="http://schemas.microsoft.com/office/drawing/2012/chartStyle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  <a:effectLst/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  <a:effectLst/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  <a:effectLst/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  <a:effectLst/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  <a:effectLst/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  <a:effectLst/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  <a:effectLst/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  <a:effectLst/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  <a:effectLst/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  <a:effectLst/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  <a:effectLst/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  <a:effectLst/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  <a:effectLst/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  <a:effectLst/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  <a:effectLst/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  <a:effectLst/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  <a:effectLst/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  <a:effectLst/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  <a:effectLst/>
    </cs:spPr>
  </cs:wall>
</cs:chartStyle>
</file>

<file path=ppt/charts/style4.xml><?xml version="1.0" encoding="utf-8"?>
<cs:chartStyle xmlns:a="http://schemas.openxmlformats.org/drawingml/2006/main" xmlns:r="http://schemas.openxmlformats.org/officeDocument/2006/relationships" xmlns:cs="http://schemas.microsoft.com/office/drawing/2012/chartStyle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  <a:effectLst/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  <a:effectLst/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  <a:effectLst/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  <a:effectLst/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  <a:effectLst/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  <a:effectLst/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  <a:effectLst/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  <a:effectLst/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  <a:effectLst/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  <a:effectLst/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  <a:effectLst/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  <a:effectLst/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  <a:effectLst/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  <a:effectLst/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  <a:effectLst/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  <a:effectLst/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  <a:effectLst/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  <a:effectLst/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  <a:effectLst/>
    </cs:spPr>
  </cs:wall>
</cs:chartStyle>
</file>

<file path=ppt/charts/style5.xml><?xml version="1.0" encoding="utf-8"?>
<cs:chartStyle xmlns:a="http://schemas.openxmlformats.org/drawingml/2006/main" xmlns:r="http://schemas.openxmlformats.org/officeDocument/2006/relationships" xmlns:cs="http://schemas.microsoft.com/office/drawing/2012/chartStyle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  <a:effectLst/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  <a:effectLst/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  <a:effectLst/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  <a:effectLst/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  <a:effectLst/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  <a:effectLst/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  <a:effectLst/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  <a:effectLst/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  <a:effectLst/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  <a:effectLst/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  <a:effectLst/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  <a:effectLst/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  <a:effectLst/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  <a:effectLst/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  <a:effectLst/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  <a:effectLst/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  <a:effectLst/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  <a:effectLst/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  <a:effectLst/>
    </cs:spPr>
  </cs:wall>
</cs:chartStyle>
</file>

<file path=ppt/charts/style6.xml><?xml version="1.0" encoding="utf-8"?>
<cs:chartStyle xmlns:a="http://schemas.openxmlformats.org/drawingml/2006/main" xmlns:r="http://schemas.openxmlformats.org/officeDocument/2006/relationships" xmlns:cs="http://schemas.microsoft.com/office/drawing/2012/chartStyle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  <a:effectLst/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  <a:effectLst/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  <a:effectLst/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  <a:effectLst/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  <a:effectLst/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  <a:effectLst/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  <a:effectLst/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  <a:effectLst/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  <a:effectLst/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  <a:effectLst/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  <a:effectLst/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  <a:effectLst/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  <a:effectLst/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  <a:effectLst/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  <a:effectLst/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  <a:effectLst/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  <a:effectLst/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  <a:effectLst/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  <a:effectLst/>
    </cs:spPr>
  </cs:wall>
</cs:chartStyle>
</file>

<file path=ppt/drawings/drawing1.xml><?xml version="1.0" encoding="utf-8"?>
<c:userShapes xmlns:cdr="http://schemas.openxmlformats.org/drawingml/2006/chartDrawing" xmlns:a="http://schemas.openxmlformats.org/drawingml/2006/main" xmlns:r="http://schemas.openxmlformats.org/officeDocument/2006/relationships" xmlns:c="http://schemas.openxmlformats.org/drawingml/2006/chart">
  <cdr:relSizeAnchor>
    <cdr:from>
      <cdr:x>0.89084</cdr:x>
      <cdr:y>-0</cdr:y>
    </cdr:from>
    <cdr:to>
      <cdr:x>0.89247</cdr:x>
      <cdr:y>0.99998</cdr:y>
    </cdr:to>
    <cdr:sp macro="" textlink="">
      <cdr:nvSpPr>
        <cdr:cNvPr id="2" name="Straight Connector 3"/>
        <cdr:cNvSpPr/>
      </cdr:nvSpPr>
      <cdr:spPr>
        <a:xfrm rot="5400000" flipV="1">
          <a:off x="7991538" y="1987105"/>
          <a:ext cx="3992499" cy="18288"/>
        </a:xfrm>
        <a:prstGeom prst="line">
          <a:avLst/>
        </a:prstGeom>
        <a:ln w="19050">
          <a:solidFill>
            <a:srgbClr val="FFC000"/>
          </a:solidFill>
          <a:prstDash val="dash"/>
        </a:ln>
      </cdr:spPr>
      <cdr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cdr:style>
      <cdr:txBody>
        <a:bodyPr/>
        <a:lstStyle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>
          <a:endParaRPr lang="en-US"/>
        </a:p>
      </cdr:txBody>
    </cdr:sp>
  </cdr:relSizeAnchor>
  <cdr:relSizeAnchor>
    <cdr:from>
      <cdr:x>0.8502</cdr:x>
      <cdr:y>0.91998</cdr:y>
    </cdr:from>
    <cdr:to>
      <cdr:x>0.88491</cdr:x>
      <cdr:y>0.98901</cdr:y>
    </cdr:to>
    <cdr:cxnSp>
      <cdr:nvCxnSpPr>
        <cdr:cNvPr id="5" name="Straight Arrow Connector 4">
          <a:extLst>
            <a:ext uri="{FF2B5EF4-FFF2-40B4-BE49-F238E27FC236}">
              <a16:creationId xmlns:a16="http://schemas.microsoft.com/office/drawing/2014/main" id="{BAB9BD47-B9E0-4089-8E5B-6E47B5DB5DB6}"/>
            </a:ext>
          </a:extLst>
        </cdr:cNvPr>
        <cdr:cNvCxnSpPr/>
      </cdr:nvCxnSpPr>
      <cdr:spPr>
        <a:xfrm flipH="1">
          <a:off x="9523476" y="3673094"/>
          <a:ext cx="388747" cy="275590"/>
        </a:xfrm>
        <a:prstGeom prst="straightConnector1">
          <a:avLst/>
        </a:prstGeom>
        <a:ln w="12700">
          <a:tailEnd type="arrow"/>
        </a:ln>
        <a:effectLst/>
      </cdr:spPr>
      <cdr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cdr:style>
    </cdr:cxnSp>
  </cdr:relSizeAnchor>
</c:userShapes>
</file>

<file path=ppt/drawings/drawing2.xml><?xml version="1.0" encoding="utf-8"?>
<c:userShapes xmlns:cdr="http://schemas.openxmlformats.org/drawingml/2006/chartDrawing" xmlns:a="http://schemas.openxmlformats.org/drawingml/2006/main" xmlns:r="http://schemas.openxmlformats.org/officeDocument/2006/relationships" xmlns:c="http://schemas.openxmlformats.org/drawingml/2006/chart">
  <cdr:relSizeAnchor>
    <cdr:from>
      <cdr:x>0.08983</cdr:x>
      <cdr:y>0.39444</cdr:y>
    </cdr:from>
    <cdr:to>
      <cdr:x>0.42569</cdr:x>
      <cdr:y>0.66458</cdr:y>
    </cdr:to>
    <cdr:sp macro="" textlink="">
      <cdr:nvSpPr>
        <cdr:cNvPr id="2" name="TextBox 1"/>
        <cdr:cNvSpPr txBox="1"/>
      </cdr:nvSpPr>
      <cdr:spPr>
        <a:xfrm>
          <a:off x="590804" y="1631823"/>
          <a:ext cx="2208784" cy="1117600"/>
        </a:xfrm>
        <a:prstGeom prst="rect">
          <a:avLst/>
        </a:prstGeom>
      </cdr:spPr>
      <cdr:txBody>
        <a:bodyPr vertOverflow="clip" vert="horz" wrap="none" lIns="91440" tIns="45720" rIns="91440" bIns="45720" rtlCol="0" anchor="ctr">
          <a:normAutofit/>
        </a:bodyPr>
        <a:lstStyle/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</a:pPr>
          <a:r>
            <a:rPr kumimoji="0" lang="en-US" sz="16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rPr>
            <a:t>Incumbent</a:t>
          </a:r>
          <a:r>
            <a:rPr kumimoji="0" lang="en-US" sz="1600" b="0" i="0" u="none" strike="noStrike" kern="1200" cap="none" spc="0" normalizeH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rPr>
            <a:t> </a:t>
          </a:r>
        </a:p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</a:pPr>
          <a:r>
            <a:rPr kumimoji="0" lang="en-US" sz="1600" b="0" i="0" u="none" strike="noStrike" kern="1200" cap="none" spc="0" normalizeH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rPr>
            <a:t>workers</a:t>
          </a:r>
          <a:endParaRPr kumimoji="0" lang="en-US" sz="1600" b="0" i="0" u="none" strike="noStrike" kern="1200" cap="none" spc="0" normalizeH="0" baseline="0" noProof="0">
            <a:ln>
              <a:noFill/>
            </a:ln>
            <a:solidFill>
              <a:schemeClr val="bg1"/>
            </a:solidFill>
            <a:effectLst/>
            <a:uLnTx/>
            <a:uFillTx/>
            <a:latin typeface="Tahoma" pitchFamily="34" charset="0"/>
            <a:ea typeface="+mj-ea"/>
            <a:cs typeface="Tahoma" pitchFamily="34" charset="0"/>
          </a:endParaRPr>
        </a:p>
      </cdr:txBody>
    </cdr:sp>
  </cdr:relSizeAnchor>
</c:userShape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5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353D39A-FB07-40D8-B455-E5E7D563DE76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A58EA67-873D-465F-B78C-7C9FBF3A9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0043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4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50B352A-5A39-4F9F-8615-B4AAF3BEEFDF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3E8E904-06E9-447C-8954-E2D02D182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615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10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1.xml" /><Relationship Id="rId2" Type="http://schemas.openxmlformats.org/officeDocument/2006/relationships/notesMaster" Target="../notesMasters/notesMaster1.xml" /></Relationships>
</file>

<file path=ppt/notesSlides/_rels/notesSlide1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2.xml" /><Relationship Id="rId2" Type="http://schemas.openxmlformats.org/officeDocument/2006/relationships/notesMaster" Target="../notesMasters/notesMaster1.xml" /></Relationships>
</file>

<file path=ppt/notesSlides/_rels/notesSlide1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3.xml" /><Relationship Id="rId2" Type="http://schemas.openxmlformats.org/officeDocument/2006/relationships/notesMaster" Target="../notesMasters/notesMaster1.xml" /></Relationships>
</file>

<file path=ppt/notesSlides/_rels/notesSlide1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4.xml" /><Relationship Id="rId2" Type="http://schemas.openxmlformats.org/officeDocument/2006/relationships/notesMaster" Target="../notesMasters/notesMaster1.xml" /></Relationships>
</file>

<file path=ppt/notesSlides/_rels/notesSlide1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5.xml" /><Relationship Id="rId2" Type="http://schemas.openxmlformats.org/officeDocument/2006/relationships/notesMaster" Target="../notesMasters/notesMaster1.xml" /></Relationships>
</file>

<file path=ppt/notesSlides/_rels/notesSlide1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6.xml" /><Relationship Id="rId2" Type="http://schemas.openxmlformats.org/officeDocument/2006/relationships/notesMaster" Target="../notesMasters/notesMaster1.xml" /></Relationships>
</file>

<file path=ppt/notesSlides/_rels/notesSlide1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7.xml" /><Relationship Id="rId2" Type="http://schemas.openxmlformats.org/officeDocument/2006/relationships/notesMaster" Target="../notesMasters/notesMaster1.xml" /></Relationships>
</file>

<file path=ppt/notesSlides/_rels/notesSlide1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8.xml" /><Relationship Id="rId2" Type="http://schemas.openxmlformats.org/officeDocument/2006/relationships/notesMaster" Target="../notesMasters/notesMaster1.xml" /></Relationships>
</file>

<file path=ppt/notesSlides/_rels/notesSlide1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9.xml" /><Relationship Id="rId2" Type="http://schemas.openxmlformats.org/officeDocument/2006/relationships/notesMaster" Target="../notesMasters/notesMaster1.xml" /></Relationships>
</file>

<file path=ppt/notesSlides/_rels/notesSlide19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2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8.xml" /><Relationship Id="rId2" Type="http://schemas.openxmlformats.org/officeDocument/2006/relationships/notesMaster" Target="../notesMasters/notesMaster1.xml" /></Relationships>
</file>

<file path=ppt/notesSlides/_rels/notesSlide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9.xml" /><Relationship Id="rId2" Type="http://schemas.openxmlformats.org/officeDocument/2006/relationships/notesMaster" Target="../notesMasters/notesMaster1.xml" /></Relationships>
</file>

<file path=ppt/notesSlides/_rels/notesSlide9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0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 eaLnBrk="0" fontAlgn="base" hangingPunct="0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8E904-06E9-447C-8954-E2D02D1823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8498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6D2C07-0EA7-4944-971A-B1819609EA5A}" type="slidenum">
              <a:rPr lang="en-US">
                <a:solidFill>
                  <a:prstClr val="black"/>
                </a:solidFill>
              </a:rPr>
              <a:t>11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38150" y="468313"/>
            <a:ext cx="6308725" cy="3548062"/>
          </a:xfrm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9548" y="4387076"/>
            <a:ext cx="5981545" cy="4278630"/>
          </a:xfrm>
          <a:noFill/>
        </p:spPr>
        <p:txBody>
          <a:bodyPr>
            <a:normAutofit/>
          </a:bodyPr>
          <a:lstStyle/>
          <a:p>
            <a:pPr lvl="0">
              <a:buFont typeface="Calibri" panose="020f0502020204030204" pitchFamily="34" charset="0"/>
              <a:buChar char="•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2003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8E904-06E9-447C-8954-E2D02D18235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0909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8E904-06E9-447C-8954-E2D02D18235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4245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8E904-06E9-447C-8954-E2D02D18235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288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6D2C07-0EA7-4944-971A-B1819609EA5A}" type="slidenum">
              <a:rPr lang="en-US"/>
              <a:t>15</a:t>
            </a:fld>
            <a:endParaRPr lang="en-US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1475" y="468313"/>
            <a:ext cx="6308725" cy="3548062"/>
          </a:xfrm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5250" y="4387076"/>
            <a:ext cx="5871829" cy="4278630"/>
          </a:xfrm>
          <a:noFill/>
        </p:spPr>
        <p:txBody>
          <a:bodyPr/>
          <a:lstStyle/>
          <a:p>
            <a:pPr lvl="0">
              <a:buFont typeface="Calibri" panose="020f0502020204030204" pitchFamily="34" charset="0"/>
              <a:buChar char="•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2964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4F97B3-B74F-44FD-80AA-4FD32B569816}" type="slidenum">
              <a:rPr lang="en-US"/>
              <a:t>16</a:t>
            </a:fld>
            <a:endParaRPr lang="en-US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>
            <a:normAutofit/>
          </a:bodyPr>
          <a:lstStyle/>
          <a:p>
            <a:pPr eaLnBrk="1" hangingPunct="1">
              <a:buFont typeface="Arial" panose="020b0604020202020204" pitchFamily="34" charset="0"/>
              <a:buChar char="•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9970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4F97B3-B74F-44FD-80AA-4FD32B569816}" type="slidenum">
              <a:rPr lang="en-US"/>
              <a:t>17</a:t>
            </a:fld>
            <a:endParaRPr lang="en-US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>
            <a:normAutofit/>
          </a:bodyPr>
          <a:lstStyle/>
          <a:p>
            <a:pPr eaLnBrk="1" hangingPunct="1">
              <a:buFont typeface="Arial" panose="020b0604020202020204" pitchFamily="34" charset="0"/>
              <a:buChar char="•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0613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90C803-1696-4024-AF99-C93133670309}" type="slidenum">
              <a:rPr lang="en-US">
                <a:solidFill>
                  <a:prstClr val="black"/>
                </a:solidFill>
              </a:rPr>
              <a:t>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38150" y="465138"/>
            <a:ext cx="6307138" cy="3548062"/>
          </a:xfrm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9547" y="4387078"/>
            <a:ext cx="5981545" cy="4276988"/>
          </a:xfrm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3829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27C0A9-4E94-48D4-BD5E-81D2DDCCF95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4029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8E904-06E9-447C-8954-E2D02D18235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111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8E904-06E9-447C-8954-E2D02D18235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3598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1986" name="Rectangle 7"/>
          <p:cNvSpPr txBox="1">
            <a:spLocks noGrp="1" noChangeArrowheads="1"/>
          </p:cNvSpPr>
          <p:nvPr/>
        </p:nvSpPr>
        <p:spPr bwMode="auto">
          <a:xfrm>
            <a:off x="4059470" y="8976552"/>
            <a:ext cx="3105136" cy="47320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3975" tIns="46986" rIns="93975" bIns="46986" anchor="b"/>
          <a:lstStyle/>
          <a:p>
            <a:pPr algn="r" defTabSz="938984"/>
            <a:fld id="{BCE78317-5E5A-49BE-A1A0-C3AAEE8F91A8}" type="slidenum">
              <a:rPr lang="en-US" sz="1200"/>
              <a:pPr algn="r" defTabSz="938984"/>
              <a:t>4</a:t>
            </a:fld>
            <a:endParaRPr lang="en-US" sz="120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95288" y="852488"/>
            <a:ext cx="6300787" cy="3544887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5915" y="4727261"/>
            <a:ext cx="5254359" cy="4254056"/>
          </a:xfrm>
          <a:noFill/>
        </p:spPr>
        <p:txBody>
          <a:bodyPr lIns="93975" tIns="46986" rIns="93975" bIns="46986">
            <a:normAutofit/>
          </a:bodyPr>
          <a:lstStyle/>
          <a:p>
            <a:pPr marL="235485" indent="-235485">
              <a:lnSpc>
                <a:spcPct val="90000"/>
              </a:lnSpc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8351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F91E2D-B13A-4592-93EE-AE44E330124F}" type="slidenum">
              <a:rPr lang="en-US"/>
              <a:t>5</a:t>
            </a:fld>
            <a:endParaRPr 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69900" y="709613"/>
            <a:ext cx="6307138" cy="3548062"/>
          </a:xfrm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5634" y="4495522"/>
            <a:ext cx="5310968" cy="4258913"/>
          </a:xfrm>
          <a:noFill/>
        </p:spPr>
        <p:txBody>
          <a:bodyPr lIns="92959" tIns="46477" rIns="92959" bIns="46477">
            <a:normAutofit/>
          </a:bodyPr>
          <a:lstStyle/>
          <a:p>
            <a:pPr marL="235485" indent="-235485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8965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F84CA9-A5E2-4A7B-9170-46D2DDF263D4}" type="slidenum">
              <a:rPr lang="en-US"/>
              <a:t>6</a:t>
            </a:fld>
            <a:endParaRPr 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41325" y="468313"/>
            <a:ext cx="6307138" cy="3548062"/>
          </a:xfrm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9548" y="4387077"/>
            <a:ext cx="5981545" cy="4276988"/>
          </a:xfrm>
          <a:noFill/>
        </p:spPr>
        <p:txBody>
          <a:bodyPr lIns="92378" tIns="46189" rIns="92378" bIns="46189"/>
          <a:lstStyle/>
          <a:p>
            <a:pPr eaLnBrk="1" hangingPunct="1">
              <a:buFontTx/>
              <a:buChar char="•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9761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C6223D-39D7-40D9-A3CF-CA4FE755EF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6884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F4F921-6A05-4FA6-BE4C-71A605A93A0A}" type="slidenum">
              <a:rPr lang="en-US"/>
              <a:t>8</a:t>
            </a:fld>
            <a:endParaRPr lang="en-US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1163" y="455613"/>
            <a:ext cx="6205537" cy="3490912"/>
          </a:xfrm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601" y="4316776"/>
            <a:ext cx="5849871" cy="4205256"/>
          </a:xfrm>
          <a:noFill/>
        </p:spPr>
        <p:txBody>
          <a:bodyPr lIns="93135" tIns="46568" rIns="93135" bIns="46568">
            <a:normAutofit/>
          </a:bodyPr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8897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anose="020b0604020202020204" pitchFamily="34" charset="0"/>
              <a:buNone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8E904-06E9-447C-8954-E2D02D18235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0634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8E904-06E9-447C-8954-E2D02D18235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781865"/>
      </p:ext>
    </p:extLst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1.xml" /><Relationship Id="rId2" Type="http://schemas.openxmlformats.org/officeDocument/2006/relationships/tags" Target="../tags/tag2.xml" /><Relationship Id="rId3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14.xml" /><Relationship Id="rId2" Type="http://schemas.openxmlformats.org/officeDocument/2006/relationships/tags" Target="../tags/tag15.xml" /><Relationship Id="rId3" Type="http://schemas.openxmlformats.org/officeDocument/2006/relationships/tags" Target="../tags/tag16.xml" /><Relationship Id="rId4" Type="http://schemas.openxmlformats.org/officeDocument/2006/relationships/tags" Target="../tags/tag17.xml" /><Relationship Id="rId5" Type="http://schemas.openxmlformats.org/officeDocument/2006/relationships/tags" Target="../tags/tag18.xml" /><Relationship Id="rId6" Type="http://schemas.openxmlformats.org/officeDocument/2006/relationships/slideMaster" Target="../slideMasters/slideMaster2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19.xml" /><Relationship Id="rId2" Type="http://schemas.openxmlformats.org/officeDocument/2006/relationships/tags" Target="../tags/tag20.xml" /><Relationship Id="rId3" Type="http://schemas.openxmlformats.org/officeDocument/2006/relationships/tags" Target="../tags/tag21.xml" /><Relationship Id="rId4" Type="http://schemas.openxmlformats.org/officeDocument/2006/relationships/tags" Target="../tags/tag22.xml" /><Relationship Id="rId5" Type="http://schemas.openxmlformats.org/officeDocument/2006/relationships/slideMaster" Target="../slideMasters/slideMaster2.xml" /></Relationships>
</file>

<file path=ppt/slideLayouts/_rels/slideLayout1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9.xml" /><Relationship Id="rId2" Type="http://schemas.openxmlformats.org/officeDocument/2006/relationships/tags" Target="../tags/tag10.xml" /><Relationship Id="rId3" Type="http://schemas.openxmlformats.org/officeDocument/2006/relationships/slideMaster" Target="../slideMasters/slideMaster2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11.xml" /><Relationship Id="rId2" Type="http://schemas.openxmlformats.org/officeDocument/2006/relationships/tags" Target="../tags/tag12.xml" /><Relationship Id="rId3" Type="http://schemas.openxmlformats.org/officeDocument/2006/relationships/tags" Target="../tags/tag13.xml" /><Relationship Id="rId4" Type="http://schemas.openxmlformats.org/officeDocument/2006/relationships/slideMaster" Target="../slideMasters/slideMaster2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" name="Subtitle 2"/>
          <p:cNvSpPr>
            <a:spLocks noGrp="1"/>
          </p:cNvSpPr>
          <p:nvPr>
            <p:ph type="subTitle" idx="4294967295"/>
            <p:custDataLst>
              <p:tags r:id="rId1"/>
            </p:custDataLst>
          </p:nvPr>
        </p:nvSpPr>
        <p:spPr>
          <a:xfrm>
            <a:off x="495300" y="1970532"/>
            <a:ext cx="11201400" cy="1175005"/>
          </a:xfrm>
          <a:prstGeom prst="rect">
            <a:avLst/>
          </a:prstGeom>
        </p:spPr>
        <p:txBody>
          <a:bodyPr/>
          <a:lstStyle>
            <a:lvl1pPr>
              <a:lnSpc>
                <a:spcPts val="4500"/>
              </a:lnSpc>
              <a:spcBef>
                <a:spcPts val="600"/>
              </a:spcBef>
              <a:defRPr/>
            </a:lvl1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3" name="Title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495300" y="443483"/>
            <a:ext cx="11201400" cy="1527048"/>
          </a:xfrm>
          <a:prstGeom prst="rect">
            <a:avLst/>
          </a:prstGeom>
        </p:spPr>
        <p:txBody>
          <a:bodyPr/>
          <a:lstStyle>
            <a:lvl1pPr>
              <a:lnSpc>
                <a:spcPts val="5700"/>
              </a:lnSpc>
              <a:spcBef>
                <a:spcPts val="600"/>
              </a:spcBef>
              <a:defRPr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Click, add 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604162779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preserve="1" userDrawn="1">
  <p:cSld name="1_Title and Char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234739" y="285307"/>
            <a:ext cx="9550400" cy="1066800"/>
          </a:xfrm>
          <a:prstGeom prst="rect">
            <a:avLst/>
          </a:prstGeom>
        </p:spPr>
        <p:txBody>
          <a:bodyPr anchor="ctr"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  <p:custDataLst>
              <p:tags r:id="rId2"/>
            </p:custDataLst>
          </p:nvPr>
        </p:nvSpPr>
        <p:spPr>
          <a:xfrm>
            <a:off x="10668000" y="63246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E78DD8-046B-4AF7-B1CE-07451FD805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extBox 5"/>
          <p:cNvSpPr txBox="1"/>
          <p:nvPr userDrawn="1">
            <p:custDataLst>
              <p:tags r:id="rId3"/>
            </p:custDataLst>
          </p:nvPr>
        </p:nvSpPr>
        <p:spPr>
          <a:xfrm>
            <a:off x="1557468" y="1142999"/>
            <a:ext cx="3980329" cy="50666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6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7" name="Table Placeholder 6"/>
          <p:cNvSpPr>
            <a:spLocks noGrp="1"/>
          </p:cNvSpPr>
          <p:nvPr>
            <p:ph type="tbl" sz="quarter" idx="11"/>
            <p:custDataLst>
              <p:tags r:id="rId4"/>
            </p:custDataLst>
          </p:nvPr>
        </p:nvSpPr>
        <p:spPr>
          <a:xfrm>
            <a:off x="1234739" y="1421904"/>
            <a:ext cx="9550400" cy="409575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  <p:custDataLst>
              <p:tags r:id="rId5"/>
            </p:custDataLst>
          </p:nvPr>
        </p:nvSpPr>
        <p:spPr>
          <a:xfrm>
            <a:off x="2199190" y="1352107"/>
            <a:ext cx="8705371" cy="493776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450823446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 userDrawn="1">
            <p:ph type="dt" sz="half" idx="10"/>
            <p:custDataLst>
              <p:tags r:id="rId2"/>
            </p:custDataLst>
          </p:nvPr>
        </p:nvSpPr>
        <p:spPr>
          <a:xfrm>
            <a:off x="9144000" y="6324601"/>
            <a:ext cx="1524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C0BF2-0128-48C3-B3B9-39D5F24ADCC9}" type="datetime1">
              <a:rPr lang="en-US"/>
              <a:pPr>
                <a:defRPr/>
              </a:pPr>
              <a:t>9/16/2019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 userDrawn="1">
            <p:ph type="ftr" sz="quarter" idx="11"/>
            <p:custDataLst>
              <p:tags r:id="rId3"/>
            </p:custDataLst>
          </p:nvPr>
        </p:nvSpPr>
        <p:spPr>
          <a:xfrm>
            <a:off x="1219200" y="6324601"/>
            <a:ext cx="792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 userDrawn="1">
            <p:ph type="sldNum" sz="quarter" idx="12"/>
            <p:custDataLst>
              <p:tags r:id="rId4"/>
            </p:custDataLst>
          </p:nvPr>
        </p:nvSpPr>
        <p:spPr>
          <a:xfrm>
            <a:off x="10668000" y="63246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007E64-D858-4686-BEC9-9DE3BFFDA9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01061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xmlns:p14="http://schemas.microsoft.com/office/powerpoint/2010/main" val="1955861421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preserve="1" userDrawn="1">
  <p:cSld name="Title, n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91757388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95300" y="457200"/>
            <a:ext cx="11201400" cy="804672"/>
          </a:xfrm>
        </p:spPr>
        <p:txBody>
          <a:bodyPr/>
          <a:lstStyle>
            <a:lvl1pPr>
              <a:defRPr>
                <a:solidFill>
                  <a:srgbClr val="19216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95300" y="1722438"/>
            <a:ext cx="11201400" cy="3992563"/>
          </a:xfrm>
        </p:spPr>
        <p:txBody>
          <a:bodyPr/>
          <a:lstStyle>
            <a:lvl1pPr>
              <a:defRPr baseline="0">
                <a:solidFill>
                  <a:srgbClr val="19216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solidFill>
                  <a:srgbClr val="19216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solidFill>
                  <a:srgbClr val="19216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solidFill>
                  <a:srgbClr val="19216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828800" indent="0">
              <a:buClr>
                <a:srgbClr val="CE1126"/>
              </a:buClr>
              <a:buNone/>
              <a:defRPr>
                <a:solidFill>
                  <a:srgbClr val="000000"/>
                </a:solidFill>
              </a:defRPr>
            </a:lvl5pPr>
            <a:lvl9pPr marL="3657600" indent="0">
              <a:buNone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 (not recommended)</a:t>
            </a:r>
          </a:p>
        </p:txBody>
      </p:sp>
    </p:spTree>
    <p:extLst>
      <p:ext uri="{BB962C8B-B14F-4D97-AF65-F5344CB8AC3E}">
        <p14:creationId xmlns:p14="http://schemas.microsoft.com/office/powerpoint/2010/main" val="450941745"/>
      </p:ext>
    </p:extLst>
  </p:cSld>
  <p:clrMapOvr>
    <a:masterClrMapping/>
  </p:clrMapOvr>
  <p:transition/>
  <p:timing/>
  <p:extLst>
    <p:ext uri="{DCECCB84-F9BA-43D5-87BE-67443E8EF086}">
      <p15:sldGuideLst xmlns:p15="http://schemas.microsoft.com/office/powerpoint/2012/main">
        <p15:guide id="3" orient="horz" pos="288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489635" y="1641021"/>
            <a:ext cx="5314950" cy="4401004"/>
          </a:xfrm>
        </p:spPr>
        <p:txBody>
          <a:bodyPr/>
          <a:lstStyle>
            <a:lvl1pPr>
              <a:buSzPct val="90000"/>
              <a:defRPr/>
            </a:lvl1pPr>
            <a:lvl2pPr>
              <a:buSzPct val="90000"/>
              <a:defRPr/>
            </a:lvl2pPr>
            <a:lvl3pPr>
              <a:buSzPct val="90000"/>
              <a:defRPr/>
            </a:lvl3pPr>
            <a:lvl4pPr>
              <a:buSzPct val="90000"/>
              <a:defRPr/>
            </a:lvl4pPr>
            <a:lvl5pPr>
              <a:buSzPct val="90000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quarter" idx="11"/>
          </p:nvPr>
        </p:nvSpPr>
        <p:spPr>
          <a:xfrm>
            <a:off x="6381750" y="1641021"/>
            <a:ext cx="5314950" cy="4401004"/>
          </a:xfrm>
        </p:spPr>
        <p:txBody>
          <a:bodyPr/>
          <a:lstStyle>
            <a:lvl1pPr>
              <a:buSzPct val="90000"/>
              <a:defRPr/>
            </a:lvl1pPr>
            <a:lvl2pPr>
              <a:buSzPct val="90000"/>
              <a:defRPr/>
            </a:lvl2pPr>
            <a:lvl3pPr>
              <a:buSzPct val="90000"/>
              <a:defRPr/>
            </a:lvl3pPr>
            <a:lvl4pPr>
              <a:buSzPct val="90000"/>
              <a:defRPr/>
            </a:lvl4pPr>
            <a:lvl5pPr>
              <a:buSzPct val="90000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44825411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preserve="1" userDrawn="1">
  <p:cSld name="Compar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505962" y="1958975"/>
            <a:ext cx="5314950" cy="4083050"/>
          </a:xfrm>
        </p:spPr>
        <p:txBody>
          <a:bodyPr/>
          <a:lstStyle>
            <a:lvl1pPr>
              <a:buSzPct val="90000"/>
              <a:defRPr/>
            </a:lvl1pPr>
            <a:lvl2pPr>
              <a:buSzPct val="90000"/>
              <a:defRPr/>
            </a:lvl2pPr>
            <a:lvl3pPr>
              <a:buSzPct val="90000"/>
              <a:defRPr/>
            </a:lvl3pPr>
            <a:lvl4pPr>
              <a:buSzPct val="90000"/>
              <a:defRPr/>
            </a:lvl4pPr>
            <a:lvl5pPr>
              <a:buSzPct val="90000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quarter" idx="11"/>
          </p:nvPr>
        </p:nvSpPr>
        <p:spPr>
          <a:xfrm>
            <a:off x="6381750" y="1958975"/>
            <a:ext cx="5314950" cy="4083050"/>
          </a:xfrm>
        </p:spPr>
        <p:txBody>
          <a:bodyPr/>
          <a:lstStyle>
            <a:lvl1pPr>
              <a:buSzPct val="90000"/>
              <a:defRPr/>
            </a:lvl1pPr>
            <a:lvl2pPr>
              <a:buSzPct val="90000"/>
              <a:defRPr/>
            </a:lvl2pPr>
            <a:lvl3pPr>
              <a:buSzPct val="90000"/>
              <a:defRPr/>
            </a:lvl3pPr>
            <a:lvl4pPr>
              <a:buSzPct val="90000"/>
              <a:defRPr/>
            </a:lvl4pPr>
            <a:lvl5pPr>
              <a:buSzPct val="90000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505967" y="1493838"/>
            <a:ext cx="5314950" cy="35877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</a:lstStyle>
          <a:p>
            <a:pPr lvl="0"/>
            <a:endParaRPr lang="en-US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6381750" y="1493837"/>
            <a:ext cx="5314950" cy="35877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304604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95300" y="2552471"/>
            <a:ext cx="11201400" cy="182358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section style</a:t>
            </a:r>
          </a:p>
        </p:txBody>
      </p:sp>
    </p:spTree>
    <p:extLst>
      <p:ext uri="{BB962C8B-B14F-4D97-AF65-F5344CB8AC3E}">
        <p14:creationId xmlns:p14="http://schemas.microsoft.com/office/powerpoint/2010/main" val="3028821761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xmlns:p14="http://schemas.microsoft.com/office/powerpoint/2010/main" val="4077582939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preserve="1" userDrawn="1">
  <p:cSld name="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4955721" y="555625"/>
            <a:ext cx="6702879" cy="542131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15925" y="555172"/>
            <a:ext cx="4522788" cy="800100"/>
          </a:xfrm>
        </p:spPr>
        <p:txBody>
          <a:bodyPr/>
          <a:lstStyle>
            <a:lvl1pPr marL="0" indent="0">
              <a:buNone/>
              <a:defRPr/>
            </a:lvl1pPr>
            <a:lvl2pPr marL="457200" indent="0" algn="l">
              <a:buNone/>
              <a:defRPr sz="2400">
                <a:solidFill>
                  <a:schemeClr val="tx1"/>
                </a:solidFill>
              </a:defRPr>
            </a:lvl2pPr>
          </a:lstStyle>
          <a:p>
            <a:pPr lvl="0"/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15925" y="1355725"/>
            <a:ext cx="4522788" cy="4621213"/>
          </a:xfrm>
        </p:spPr>
        <p:txBody>
          <a:bodyPr/>
          <a:lstStyle>
            <a:lvl1pPr>
              <a:buSzPct val="90000"/>
              <a:defRPr/>
            </a:lvl1pPr>
            <a:lvl2pPr>
              <a:buSzPct val="90000"/>
              <a:defRPr/>
            </a:lvl2pPr>
            <a:lvl3pPr>
              <a:buSzPct val="90000"/>
              <a:defRPr/>
            </a:lvl3pPr>
            <a:lvl4pPr>
              <a:buSzPct val="90000"/>
              <a:defRPr/>
            </a:lvl4pPr>
            <a:lvl5pPr marL="1828800" indent="0">
              <a:buSzPct val="90000"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418054930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234739" y="285307"/>
            <a:ext cx="9550400" cy="1066800"/>
          </a:xfrm>
          <a:prstGeom prst="rect">
            <a:avLst/>
          </a:prstGeom>
        </p:spPr>
        <p:txBody>
          <a:bodyPr anchor="ctr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  <p:custDataLst>
              <p:tags r:id="rId2"/>
            </p:custDataLst>
          </p:nvPr>
        </p:nvSpPr>
        <p:spPr>
          <a:xfrm>
            <a:off x="828339" y="1649659"/>
            <a:ext cx="10363200" cy="4079837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6" name="TextBox 5"/>
          <p:cNvSpPr txBox="1"/>
          <p:nvPr userDrawn="1">
            <p:custDataLst>
              <p:tags r:id="rId3"/>
            </p:custDataLst>
          </p:nvPr>
        </p:nvSpPr>
        <p:spPr>
          <a:xfrm>
            <a:off x="1557468" y="1142999"/>
            <a:ext cx="3980329" cy="50666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6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556466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tags" Target="../tags/tag8.xml" /><Relationship Id="rId11" Type="http://schemas.openxmlformats.org/officeDocument/2006/relationships/theme" Target="../theme/theme1.xml" /><Relationship Id="rId2" Type="http://schemas.openxmlformats.org/officeDocument/2006/relationships/image" Target="../media/image1.jpeg" /><Relationship Id="rId3" Type="http://schemas.openxmlformats.org/officeDocument/2006/relationships/tags" Target="../tags/tag3.xml" /><Relationship Id="rId4" Type="http://schemas.openxmlformats.org/officeDocument/2006/relationships/tags" Target="../tags/tag4.xml" /><Relationship Id="rId5" Type="http://schemas.openxmlformats.org/officeDocument/2006/relationships/tags" Target="../tags/tag5.xml" /><Relationship Id="rId6" Type="http://schemas.openxmlformats.org/officeDocument/2006/relationships/tags" Target="../tags/tag6.xml" /><Relationship Id="rId7" Type="http://schemas.openxmlformats.org/officeDocument/2006/relationships/image" Target="../media/image2.png" /><Relationship Id="rId8" Type="http://schemas.openxmlformats.org/officeDocument/2006/relationships/tags" Target="../tags/tag7.xml" /><Relationship Id="rId9" Type="http://schemas.openxmlformats.org/officeDocument/2006/relationships/image" Target="../media/image3.png" /></Relationships>
</file>

<file path=ppt/slideMasters/_rels/slideMaster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10" Type="http://schemas.openxmlformats.org/officeDocument/2006/relationships/slideLayout" Target="../slideLayouts/slideLayout11.xml" /><Relationship Id="rId11" Type="http://schemas.openxmlformats.org/officeDocument/2006/relationships/tags" Target="../tags/tag23.xml" /><Relationship Id="rId12" Type="http://schemas.openxmlformats.org/officeDocument/2006/relationships/tags" Target="../tags/tag24.xml" /><Relationship Id="rId13" Type="http://schemas.openxmlformats.org/officeDocument/2006/relationships/tags" Target="../tags/tag25.xml" /><Relationship Id="rId14" Type="http://schemas.openxmlformats.org/officeDocument/2006/relationships/image" Target="../media/image4.png" /><Relationship Id="rId15" Type="http://schemas.openxmlformats.org/officeDocument/2006/relationships/tags" Target="../tags/tag26.xml" /><Relationship Id="rId16" Type="http://schemas.openxmlformats.org/officeDocument/2006/relationships/image" Target="../media/image5.png" /><Relationship Id="rId17" Type="http://schemas.openxmlformats.org/officeDocument/2006/relationships/tags" Target="../tags/tag27.xml" /><Relationship Id="rId18" Type="http://schemas.openxmlformats.org/officeDocument/2006/relationships/theme" Target="../theme/theme2.xml" /><Relationship Id="rId2" Type="http://schemas.openxmlformats.org/officeDocument/2006/relationships/slideLayout" Target="../slideLayouts/slideLayout3.xml" /><Relationship Id="rId3" Type="http://schemas.openxmlformats.org/officeDocument/2006/relationships/slideLayout" Target="../slideLayouts/slideLayout4.xml" /><Relationship Id="rId4" Type="http://schemas.openxmlformats.org/officeDocument/2006/relationships/slideLayout" Target="../slideLayouts/slideLayout5.xml" /><Relationship Id="rId5" Type="http://schemas.openxmlformats.org/officeDocument/2006/relationships/slideLayout" Target="../slideLayouts/slideLayout6.xml" /><Relationship Id="rId6" Type="http://schemas.openxmlformats.org/officeDocument/2006/relationships/slideLayout" Target="../slideLayouts/slideLayout7.xml" /><Relationship Id="rId7" Type="http://schemas.openxmlformats.org/officeDocument/2006/relationships/slideLayout" Target="../slideLayouts/slideLayout8.xml" /><Relationship Id="rId8" Type="http://schemas.openxmlformats.org/officeDocument/2006/relationships/slideLayout" Target="../slideLayouts/slideLayout9.xml" /><Relationship Id="rId9" Type="http://schemas.openxmlformats.org/officeDocument/2006/relationships/slideLayout" Target="../slideLayouts/slideLayout10.xml" /></Relationships>
</file>

<file path=ppt/slideMasters/_rels/slideMaster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 /><Relationship Id="rId10" Type="http://schemas.openxmlformats.org/officeDocument/2006/relationships/theme" Target="../theme/theme3.xml" /><Relationship Id="rId2" Type="http://schemas.openxmlformats.org/officeDocument/2006/relationships/image" Target="../media/image1.jpeg" /><Relationship Id="rId3" Type="http://schemas.openxmlformats.org/officeDocument/2006/relationships/tags" Target="../tags/tag28.xml" /><Relationship Id="rId4" Type="http://schemas.openxmlformats.org/officeDocument/2006/relationships/tags" Target="../tags/tag29.xml" /><Relationship Id="rId5" Type="http://schemas.openxmlformats.org/officeDocument/2006/relationships/tags" Target="../tags/tag30.xml" /><Relationship Id="rId6" Type="http://schemas.openxmlformats.org/officeDocument/2006/relationships/image" Target="../media/image3.png" /><Relationship Id="rId7" Type="http://schemas.openxmlformats.org/officeDocument/2006/relationships/tags" Target="../tags/tag31.xml" /><Relationship Id="rId8" Type="http://schemas.openxmlformats.org/officeDocument/2006/relationships/image" Target="../media/image2.png" /><Relationship Id="rId9" Type="http://schemas.openxmlformats.org/officeDocument/2006/relationships/tags" Target="../tags/tag32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7" name="Picture 6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33" r="4623"/>
          <a:stretch>
            <a:fillRect/>
          </a:stretch>
        </p:blipFill>
        <p:spPr>
          <a:xfrm>
            <a:off x="-233988" y="0"/>
            <a:ext cx="12425988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495300" y="457200"/>
            <a:ext cx="11201400" cy="13684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495300" y="1825625"/>
            <a:ext cx="11201400" cy="1056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add subtitle</a:t>
            </a:r>
          </a:p>
        </p:txBody>
      </p:sp>
      <p:sp>
        <p:nvSpPr>
          <p:cNvPr id="10" name="Footer Placeholder 4"/>
          <p:cNvSpPr txBox="1"/>
          <p:nvPr userDrawn="1">
            <p:custDataLst>
              <p:tags r:id="rId6"/>
            </p:custDataLst>
          </p:nvPr>
        </p:nvSpPr>
        <p:spPr>
          <a:xfrm>
            <a:off x="495300" y="6335377"/>
            <a:ext cx="7754833" cy="365125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192168"/>
                </a:solidFill>
                <a:latin typeface="Verdana" pitchFamily="34" charset="0"/>
                <a:ea typeface="+mn-ea"/>
                <a:cs typeface="Tahoma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>
              <a:defRPr/>
            </a:pPr>
            <a:fld id="{111A96E3-A9FF-4894-9186-F52C729C3EF4}" type="slidenum">
              <a:rPr lang="en-US" sz="1050" b="0" kern="1200" spc="45" smtClean="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Tahoma" pitchFamily="34" charset="0"/>
              </a:rPr>
              <a:t>1</a:t>
            </a:fld>
            <a:r>
              <a:rPr lang="en-US" sz="1600" spc="45">
                <a:solidFill>
                  <a:schemeClr val="bg1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>
                <a:solidFill>
                  <a:schemeClr val="bg1"/>
                </a:solidFill>
                <a:latin typeface="Century Gothic" panose="020b0502020202020204" pitchFamily="34" charset="0"/>
              </a:rPr>
              <a:t>—</a:t>
            </a:r>
            <a:r>
              <a:rPr lang="en-US" sz="1600" spc="45">
                <a:solidFill>
                  <a:schemeClr val="bg1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>
                <a:solidFill>
                  <a:schemeClr val="bg1"/>
                </a:solidFill>
                <a:latin typeface="Century Gothic" panose="020b0502020202020204" pitchFamily="34" charset="0"/>
              </a:rPr>
              <a:t>U.S. Bureau of Labor Statistics</a:t>
            </a:r>
            <a:r>
              <a:rPr lang="en-US" sz="1050" spc="45">
                <a:solidFill>
                  <a:schemeClr val="bg1"/>
                </a:solidFill>
                <a:latin typeface="Century Gothic" panose="020b0502020202020204" pitchFamily="34" charset="0"/>
              </a:rPr>
              <a:t> • </a:t>
            </a:r>
            <a:r>
              <a:rPr lang="en-US" sz="1050" b="1" spc="45">
                <a:solidFill>
                  <a:schemeClr val="bg1"/>
                </a:solidFill>
                <a:latin typeface="Century Gothic" panose="020b0502020202020204" pitchFamily="34" charset="0"/>
              </a:rPr>
              <a:t>bls.gov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>
            <p:custDataLst>
              <p:tags r:id="rId8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7569" y="6176385"/>
            <a:ext cx="1065034" cy="63743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>
            <p:custDataLst>
              <p:tags r:id="rId10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626" y="5828258"/>
            <a:ext cx="11178308" cy="1019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257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ransition/>
  <p:timing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54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000" b="1" kern="12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12" userDrawn="1">
          <p15:clr>
            <a:srgbClr val="F26B43"/>
          </p15:clr>
        </p15:guide>
        <p15:guide id="2" pos="7368" userDrawn="1">
          <p15:clr>
            <a:srgbClr val="F26B43"/>
          </p15:clr>
        </p15:guide>
        <p15:guide id="3" orient="horz" pos="28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26" name="Title Placeholder 1"/>
          <p:cNvSpPr>
            <a:spLocks noGrp="1"/>
          </p:cNvSpPr>
          <p:nvPr userDrawn="1">
            <p:ph type="title"/>
            <p:custDataLst>
              <p:tags r:id="rId11"/>
            </p:custDataLst>
          </p:nvPr>
        </p:nvSpPr>
        <p:spPr bwMode="auto">
          <a:xfrm>
            <a:off x="495300" y="274638"/>
            <a:ext cx="11201400" cy="1096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title</a:t>
            </a:r>
          </a:p>
        </p:txBody>
      </p:sp>
      <p:sp>
        <p:nvSpPr>
          <p:cNvPr id="1027" name="Text Placeholder 2"/>
          <p:cNvSpPr>
            <a:spLocks noGrp="1"/>
          </p:cNvSpPr>
          <p:nvPr userDrawn="1">
            <p:ph type="body" idx="1"/>
            <p:custDataLst>
              <p:tags r:id="rId12"/>
            </p:custDataLst>
          </p:nvPr>
        </p:nvSpPr>
        <p:spPr bwMode="auto">
          <a:xfrm>
            <a:off x="495300" y="1752601"/>
            <a:ext cx="11201400" cy="396056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 (not recommended)</a:t>
            </a:r>
          </a:p>
          <a:p>
            <a:pPr lvl="4"/>
            <a:endParaRPr lang="en-US"/>
          </a:p>
          <a:p>
            <a:pPr lvl="3"/>
            <a:endParaRPr lang="en-US"/>
          </a:p>
        </p:txBody>
      </p:sp>
      <p:sp>
        <p:nvSpPr>
          <p:cNvPr id="8" name="Footer Placeholder 4"/>
          <p:cNvSpPr txBox="1"/>
          <p:nvPr userDrawn="1">
            <p:custDataLst>
              <p:tags r:id="rId13"/>
            </p:custDataLst>
          </p:nvPr>
        </p:nvSpPr>
        <p:spPr>
          <a:xfrm>
            <a:off x="488043" y="6335377"/>
            <a:ext cx="7749390" cy="365125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192168"/>
                </a:solidFill>
                <a:latin typeface="Verdana" pitchFamily="34" charset="0"/>
                <a:ea typeface="+mn-ea"/>
                <a:cs typeface="Tahoma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>
              <a:defRPr/>
            </a:pPr>
            <a:fld id="{111A96E3-A9FF-4894-9186-F52C729C3EF4}" type="slidenum">
              <a:rPr lang="en-US" sz="1050" b="0" kern="1200" spc="45" smtClean="0">
                <a:solidFill>
                  <a:srgbClr val="002060"/>
                </a:solidFill>
                <a:latin typeface="Century Gothic" panose="020b0502020202020204" pitchFamily="34" charset="0"/>
                <a:ea typeface="+mn-ea"/>
                <a:cs typeface="Tahoma" pitchFamily="34" charset="0"/>
              </a:rPr>
              <a:t>0</a:t>
            </a:fld>
            <a:r>
              <a:rPr lang="en-US" sz="1600" spc="45">
                <a:solidFill>
                  <a:srgbClr val="002060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>
                <a:solidFill>
                  <a:srgbClr val="002060"/>
                </a:solidFill>
                <a:latin typeface="Century Gothic" panose="020b0502020202020204" pitchFamily="34" charset="0"/>
              </a:rPr>
              <a:t>—</a:t>
            </a:r>
            <a:r>
              <a:rPr lang="en-US" sz="1600" spc="45">
                <a:solidFill>
                  <a:srgbClr val="002060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>
                <a:solidFill>
                  <a:srgbClr val="002060"/>
                </a:solidFill>
                <a:latin typeface="Century Gothic" panose="020b0502020202020204" pitchFamily="34" charset="0"/>
              </a:rPr>
              <a:t>U.S. Bureau of Labor Statistics</a:t>
            </a:r>
            <a:r>
              <a:rPr lang="en-US" sz="1050" spc="45">
                <a:solidFill>
                  <a:srgbClr val="002060"/>
                </a:solidFill>
                <a:latin typeface="Century Gothic" panose="020b0502020202020204" pitchFamily="34" charset="0"/>
              </a:rPr>
              <a:t> • </a:t>
            </a:r>
            <a:r>
              <a:rPr lang="en-US" sz="1050" b="1" spc="45">
                <a:solidFill>
                  <a:srgbClr val="002060"/>
                </a:solidFill>
                <a:latin typeface="Century Gothic" panose="020b0502020202020204" pitchFamily="34" charset="0"/>
              </a:rPr>
              <a:t>bls.gov</a:t>
            </a:r>
          </a:p>
        </p:txBody>
      </p:sp>
      <p:pic>
        <p:nvPicPr>
          <p:cNvPr id="9" name="Picture 8"/>
          <p:cNvPicPr>
            <a:picLocks noChangeAspect="1"/>
          </p:cNvPicPr>
          <p:nvPr userDrawn="1">
            <p:custDataLst>
              <p:tags r:id="rId15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6550" y="6172200"/>
            <a:ext cx="1098497" cy="65746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>
            <p:custDataLst>
              <p:tags r:id="rId17"/>
            </p:custDataLst>
          </p:nvPr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141" y="5829624"/>
            <a:ext cx="11212286" cy="1022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485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71" r:id="rId2"/>
    <p:sldLayoutId id="2147483690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8" r:id="rId9"/>
    <p:sldLayoutId id="2147483699" r:id="rId10"/>
  </p:sldLayoutIdLst>
  <p:transition/>
  <p:timing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rgbClr val="192168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92168"/>
          </a:solidFill>
          <a:latin typeface="Tahoma" pitchFamily="34" charset="0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92168"/>
          </a:solidFill>
          <a:latin typeface="Tahoma" pitchFamily="34" charset="0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92168"/>
          </a:solidFill>
          <a:latin typeface="Tahoma" pitchFamily="34" charset="0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92168"/>
          </a:solidFill>
          <a:latin typeface="Tahoma" pitchFamily="34" charset="0"/>
          <a:cs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E1126"/>
        </a:buClr>
        <a:buSzPct val="90000"/>
        <a:buFont typeface="Wingdings" pitchFamily="2" charset="2"/>
        <a:buChar char=""/>
        <a:defRPr sz="3200" kern="1200">
          <a:solidFill>
            <a:srgbClr val="192168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E1126"/>
        </a:buClr>
        <a:buSzPct val="90000"/>
        <a:buFont typeface="Wingdings 3" pitchFamily="18" charset="2"/>
        <a:buChar char=""/>
        <a:defRPr sz="2800" kern="1200">
          <a:solidFill>
            <a:srgbClr val="192168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E1126"/>
        </a:buClr>
        <a:buSzPct val="90000"/>
        <a:buFont typeface="Calibri" panose="020f0502020204030204" pitchFamily="34" charset="0"/>
        <a:buChar char="–"/>
        <a:defRPr sz="2400" kern="1200">
          <a:solidFill>
            <a:srgbClr val="192168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E1126"/>
        </a:buClr>
        <a:buSzPct val="90000"/>
        <a:buFont typeface="Arial"/>
        <a:buChar char="•"/>
        <a:defRPr sz="2000" kern="1200">
          <a:solidFill>
            <a:srgbClr val="192168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 sz="2000" kern="1200">
          <a:solidFill>
            <a:srgbClr val="000000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12">
          <p15:clr>
            <a:srgbClr val="F26B43"/>
          </p15:clr>
        </p15:guide>
        <p15:guide id="2" pos="7368">
          <p15:clr>
            <a:srgbClr val="F26B43"/>
          </p15:clr>
        </p15:guide>
        <p15:guide id="3" orient="horz" pos="288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7" name="Picture 6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4" r="9955"/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>
            <p:custDataLst>
              <p:tags r:id="rId4"/>
            </p:custDataLst>
          </p:nvPr>
        </p:nvSpPr>
        <p:spPr>
          <a:xfrm>
            <a:off x="495300" y="466344"/>
            <a:ext cx="11201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>
                <a:solidFill>
                  <a:schemeClr val="bg1"/>
                </a:solidFill>
              </a:rPr>
              <a:t>Contact Information</a:t>
            </a:r>
          </a:p>
        </p:txBody>
      </p:sp>
      <p:sp>
        <p:nvSpPr>
          <p:cNvPr id="11" name="Footer Placeholder 4"/>
          <p:cNvSpPr txBox="1"/>
          <p:nvPr userDrawn="1">
            <p:custDataLst>
              <p:tags r:id="rId5"/>
            </p:custDataLst>
          </p:nvPr>
        </p:nvSpPr>
        <p:spPr>
          <a:xfrm>
            <a:off x="495300" y="6335377"/>
            <a:ext cx="7754833" cy="365125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192168"/>
                </a:solidFill>
                <a:latin typeface="Verdana" pitchFamily="34" charset="0"/>
                <a:ea typeface="+mn-ea"/>
                <a:cs typeface="Tahoma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>
              <a:defRPr/>
            </a:pPr>
            <a:fld id="{111A96E3-A9FF-4894-9186-F52C729C3EF4}" type="slidenum">
              <a:rPr lang="en-US" sz="1050" b="0" kern="1200" spc="45" smtClean="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Tahoma" pitchFamily="34" charset="0"/>
              </a:rPr>
              <a:t>0</a:t>
            </a:fld>
            <a:r>
              <a:rPr lang="en-US" sz="1600" spc="45">
                <a:solidFill>
                  <a:schemeClr val="bg1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>
                <a:solidFill>
                  <a:schemeClr val="bg1"/>
                </a:solidFill>
                <a:latin typeface="Century Gothic" panose="020b0502020202020204" pitchFamily="34" charset="0"/>
              </a:rPr>
              <a:t>—</a:t>
            </a:r>
            <a:r>
              <a:rPr lang="en-US" sz="1600" spc="45">
                <a:solidFill>
                  <a:schemeClr val="bg1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>
                <a:solidFill>
                  <a:schemeClr val="bg1"/>
                </a:solidFill>
                <a:latin typeface="Century Gothic" panose="020b0502020202020204" pitchFamily="34" charset="0"/>
              </a:rPr>
              <a:t>U.S. Bureau of Labor Statistics</a:t>
            </a:r>
            <a:r>
              <a:rPr lang="en-US" sz="1050" spc="45">
                <a:solidFill>
                  <a:schemeClr val="bg1"/>
                </a:solidFill>
                <a:latin typeface="Century Gothic" panose="020b0502020202020204" pitchFamily="34" charset="0"/>
              </a:rPr>
              <a:t> • </a:t>
            </a:r>
            <a:r>
              <a:rPr lang="en-US" sz="1050" b="1" spc="45">
                <a:solidFill>
                  <a:schemeClr val="bg1"/>
                </a:solidFill>
                <a:latin typeface="Century Gothic" panose="020b0502020202020204" pitchFamily="34" charset="0"/>
              </a:rPr>
              <a:t>bls.gov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>
            <p:custDataLst>
              <p:tags r:id="rId7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626" y="5828258"/>
            <a:ext cx="11178308" cy="101977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>
            <p:custDataLst>
              <p:tags r:id="rId9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7569" y="6176385"/>
            <a:ext cx="1065034" cy="637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186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ransition/>
  <p:timing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12" userDrawn="1">
          <p15:clr>
            <a:srgbClr val="F26B43"/>
          </p15:clr>
        </p15:guide>
        <p15:guide id="2" pos="7368" userDrawn="1">
          <p15:clr>
            <a:srgbClr val="F26B43"/>
          </p15:clr>
        </p15:guide>
        <p15:guide id="3" orient="horz" pos="288" userDrawn="1">
          <p15:clr>
            <a:srgbClr val="F26B43"/>
          </p15:clr>
        </p15:guide>
      </p15:sldGuideLst>
    </p:ext>
  </p:extLst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ags" Target="../tags/tag33.xml" /><Relationship Id="rId3" Type="http://schemas.openxmlformats.org/officeDocument/2006/relationships/tags" Target="../tags/tag34.xml" /><Relationship Id="rId4" Type="http://schemas.openxmlformats.org/officeDocument/2006/relationships/image" Target="../media/image6.png" /><Relationship Id="rId5" Type="http://schemas.openxmlformats.org/officeDocument/2006/relationships/tags" Target="../tags/tag35.xml" /><Relationship Id="rId6" Type="http://schemas.openxmlformats.org/officeDocument/2006/relationships/tags" Target="../tags/tag36.xml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 /><Relationship Id="rId10" Type="http://schemas.openxmlformats.org/officeDocument/2006/relationships/tags" Target="../tags/tag103.xml" /><Relationship Id="rId11" Type="http://schemas.openxmlformats.org/officeDocument/2006/relationships/image" Target="../media/image6.png" /><Relationship Id="rId12" Type="http://schemas.openxmlformats.org/officeDocument/2006/relationships/tags" Target="../tags/tag104.xml" /><Relationship Id="rId13" Type="http://schemas.openxmlformats.org/officeDocument/2006/relationships/tags" Target="../tags/tag105.xml" /><Relationship Id="rId2" Type="http://schemas.openxmlformats.org/officeDocument/2006/relationships/notesSlide" Target="../notesSlides/notesSlide9.xml" /><Relationship Id="rId3" Type="http://schemas.openxmlformats.org/officeDocument/2006/relationships/tags" Target="../tags/tag98.xml" /><Relationship Id="rId4" Type="http://schemas.openxmlformats.org/officeDocument/2006/relationships/tags" Target="../tags/tag99.xml" /><Relationship Id="rId5" Type="http://schemas.openxmlformats.org/officeDocument/2006/relationships/chart" Target="../charts/chart6.xml" /><Relationship Id="rId6" Type="http://schemas.openxmlformats.org/officeDocument/2006/relationships/tags" Target="../tags/tag100.xml" /><Relationship Id="rId7" Type="http://schemas.openxmlformats.org/officeDocument/2006/relationships/chart" Target="../charts/chart7.xml" /><Relationship Id="rId8" Type="http://schemas.openxmlformats.org/officeDocument/2006/relationships/tags" Target="../tags/tag101.xml" /><Relationship Id="rId9" Type="http://schemas.openxmlformats.org/officeDocument/2006/relationships/tags" Target="../tags/tag102.xm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 /><Relationship Id="rId10" Type="http://schemas.openxmlformats.org/officeDocument/2006/relationships/tags" Target="../tags/tag112.xml" /><Relationship Id="rId11" Type="http://schemas.openxmlformats.org/officeDocument/2006/relationships/chart" Target="../charts/chart9.xml" /><Relationship Id="rId12" Type="http://schemas.openxmlformats.org/officeDocument/2006/relationships/tags" Target="../tags/tag113.xml" /><Relationship Id="rId13" Type="http://schemas.openxmlformats.org/officeDocument/2006/relationships/image" Target="../media/image6.png" /><Relationship Id="rId14" Type="http://schemas.openxmlformats.org/officeDocument/2006/relationships/tags" Target="../tags/tag114.xml" /><Relationship Id="rId15" Type="http://schemas.openxmlformats.org/officeDocument/2006/relationships/tags" Target="../tags/tag115.xml" /><Relationship Id="rId2" Type="http://schemas.openxmlformats.org/officeDocument/2006/relationships/notesSlide" Target="../notesSlides/notesSlide10.xml" /><Relationship Id="rId3" Type="http://schemas.openxmlformats.org/officeDocument/2006/relationships/tags" Target="../tags/tag106.xml" /><Relationship Id="rId4" Type="http://schemas.openxmlformats.org/officeDocument/2006/relationships/tags" Target="../tags/tag107.xml" /><Relationship Id="rId5" Type="http://schemas.openxmlformats.org/officeDocument/2006/relationships/chart" Target="../charts/chart8.xml" /><Relationship Id="rId6" Type="http://schemas.openxmlformats.org/officeDocument/2006/relationships/tags" Target="../tags/tag108.xml" /><Relationship Id="rId7" Type="http://schemas.openxmlformats.org/officeDocument/2006/relationships/tags" Target="../tags/tag109.xml" /><Relationship Id="rId8" Type="http://schemas.openxmlformats.org/officeDocument/2006/relationships/tags" Target="../tags/tag110.xml" /><Relationship Id="rId9" Type="http://schemas.openxmlformats.org/officeDocument/2006/relationships/tags" Target="../tags/tag111.xml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10" Type="http://schemas.openxmlformats.org/officeDocument/2006/relationships/tags" Target="../tags/tag121.xml" /><Relationship Id="rId11" Type="http://schemas.openxmlformats.org/officeDocument/2006/relationships/tags" Target="../tags/tag122.xml" /><Relationship Id="rId2" Type="http://schemas.openxmlformats.org/officeDocument/2006/relationships/notesSlide" Target="../notesSlides/notesSlide11.xml" /><Relationship Id="rId3" Type="http://schemas.openxmlformats.org/officeDocument/2006/relationships/tags" Target="../tags/tag116.xml" /><Relationship Id="rId4" Type="http://schemas.openxmlformats.org/officeDocument/2006/relationships/chart" Target="../charts/chart10.xml" /><Relationship Id="rId5" Type="http://schemas.openxmlformats.org/officeDocument/2006/relationships/tags" Target="../tags/tag117.xml" /><Relationship Id="rId6" Type="http://schemas.openxmlformats.org/officeDocument/2006/relationships/tags" Target="../tags/tag118.xml" /><Relationship Id="rId7" Type="http://schemas.openxmlformats.org/officeDocument/2006/relationships/tags" Target="../tags/tag119.xml" /><Relationship Id="rId8" Type="http://schemas.openxmlformats.org/officeDocument/2006/relationships/tags" Target="../tags/tag120.xml" /><Relationship Id="rId9" Type="http://schemas.openxmlformats.org/officeDocument/2006/relationships/image" Target="../media/image6.png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10" Type="http://schemas.openxmlformats.org/officeDocument/2006/relationships/tags" Target="../tags/tag129.xml" /><Relationship Id="rId11" Type="http://schemas.openxmlformats.org/officeDocument/2006/relationships/tags" Target="../tags/tag130.xml" /><Relationship Id="rId12" Type="http://schemas.openxmlformats.org/officeDocument/2006/relationships/image" Target="../media/image6.png" /><Relationship Id="rId13" Type="http://schemas.openxmlformats.org/officeDocument/2006/relationships/tags" Target="../tags/tag131.xml" /><Relationship Id="rId14" Type="http://schemas.openxmlformats.org/officeDocument/2006/relationships/tags" Target="../tags/tag132.xml" /><Relationship Id="rId2" Type="http://schemas.openxmlformats.org/officeDocument/2006/relationships/notesSlide" Target="../notesSlides/notesSlide12.xml" /><Relationship Id="rId3" Type="http://schemas.openxmlformats.org/officeDocument/2006/relationships/tags" Target="../tags/tag123.xml" /><Relationship Id="rId4" Type="http://schemas.openxmlformats.org/officeDocument/2006/relationships/tags" Target="../tags/tag124.xml" /><Relationship Id="rId5" Type="http://schemas.openxmlformats.org/officeDocument/2006/relationships/chart" Target="../charts/chart11.xml" /><Relationship Id="rId6" Type="http://schemas.openxmlformats.org/officeDocument/2006/relationships/tags" Target="../tags/tag125.xml" /><Relationship Id="rId7" Type="http://schemas.openxmlformats.org/officeDocument/2006/relationships/tags" Target="../tags/tag126.xml" /><Relationship Id="rId8" Type="http://schemas.openxmlformats.org/officeDocument/2006/relationships/tags" Target="../tags/tag127.xml" /><Relationship Id="rId9" Type="http://schemas.openxmlformats.org/officeDocument/2006/relationships/tags" Target="../tags/tag128.xml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10" Type="http://schemas.openxmlformats.org/officeDocument/2006/relationships/tags" Target="../tags/tag139.xml" /><Relationship Id="rId11" Type="http://schemas.openxmlformats.org/officeDocument/2006/relationships/tags" Target="../tags/tag140.xml" /><Relationship Id="rId12" Type="http://schemas.openxmlformats.org/officeDocument/2006/relationships/image" Target="../media/image6.png" /><Relationship Id="rId13" Type="http://schemas.openxmlformats.org/officeDocument/2006/relationships/tags" Target="../tags/tag141.xml" /><Relationship Id="rId14" Type="http://schemas.openxmlformats.org/officeDocument/2006/relationships/tags" Target="../tags/tag142.xml" /><Relationship Id="rId2" Type="http://schemas.openxmlformats.org/officeDocument/2006/relationships/notesSlide" Target="../notesSlides/notesSlide13.xml" /><Relationship Id="rId3" Type="http://schemas.openxmlformats.org/officeDocument/2006/relationships/tags" Target="../tags/tag133.xml" /><Relationship Id="rId4" Type="http://schemas.openxmlformats.org/officeDocument/2006/relationships/tags" Target="../tags/tag134.xml" /><Relationship Id="rId5" Type="http://schemas.openxmlformats.org/officeDocument/2006/relationships/tags" Target="../tags/tag135.xml" /><Relationship Id="rId6" Type="http://schemas.openxmlformats.org/officeDocument/2006/relationships/chart" Target="../charts/chart12.xml" /><Relationship Id="rId7" Type="http://schemas.openxmlformats.org/officeDocument/2006/relationships/tags" Target="../tags/tag136.xml" /><Relationship Id="rId8" Type="http://schemas.openxmlformats.org/officeDocument/2006/relationships/tags" Target="../tags/tag137.xml" /><Relationship Id="rId9" Type="http://schemas.openxmlformats.org/officeDocument/2006/relationships/tags" Target="../tags/tag138.xml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0.xml" /><Relationship Id="rId10" Type="http://schemas.openxmlformats.org/officeDocument/2006/relationships/image" Target="../media/image6.png" /><Relationship Id="rId11" Type="http://schemas.openxmlformats.org/officeDocument/2006/relationships/tags" Target="../tags/tag149.xml" /><Relationship Id="rId12" Type="http://schemas.openxmlformats.org/officeDocument/2006/relationships/tags" Target="../tags/tag150.xml" /><Relationship Id="rId2" Type="http://schemas.openxmlformats.org/officeDocument/2006/relationships/notesSlide" Target="../notesSlides/notesSlide14.xml" /><Relationship Id="rId3" Type="http://schemas.openxmlformats.org/officeDocument/2006/relationships/tags" Target="../tags/tag143.xml" /><Relationship Id="rId4" Type="http://schemas.openxmlformats.org/officeDocument/2006/relationships/tags" Target="../tags/tag144.xml" /><Relationship Id="rId5" Type="http://schemas.openxmlformats.org/officeDocument/2006/relationships/chart" Target="../charts/chart13.xml" /><Relationship Id="rId6" Type="http://schemas.openxmlformats.org/officeDocument/2006/relationships/tags" Target="../tags/tag145.xml" /><Relationship Id="rId7" Type="http://schemas.openxmlformats.org/officeDocument/2006/relationships/tags" Target="../tags/tag146.xml" /><Relationship Id="rId8" Type="http://schemas.openxmlformats.org/officeDocument/2006/relationships/tags" Target="../tags/tag147.xml" /><Relationship Id="rId9" Type="http://schemas.openxmlformats.org/officeDocument/2006/relationships/tags" Target="../tags/tag148.xml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10" Type="http://schemas.openxmlformats.org/officeDocument/2006/relationships/tags" Target="../tags/tag156.xml" /><Relationship Id="rId2" Type="http://schemas.openxmlformats.org/officeDocument/2006/relationships/notesSlide" Target="../notesSlides/notesSlide15.xml" /><Relationship Id="rId3" Type="http://schemas.openxmlformats.org/officeDocument/2006/relationships/tags" Target="../tags/tag151.xml" /><Relationship Id="rId4" Type="http://schemas.openxmlformats.org/officeDocument/2006/relationships/tags" Target="../tags/tag152.xml" /><Relationship Id="rId5" Type="http://schemas.openxmlformats.org/officeDocument/2006/relationships/tags" Target="../tags/tag153.xml" /><Relationship Id="rId6" Type="http://schemas.openxmlformats.org/officeDocument/2006/relationships/tags" Target="../tags/tag154.xml" /><Relationship Id="rId7" Type="http://schemas.openxmlformats.org/officeDocument/2006/relationships/chart" Target="../charts/chart14.xml" /><Relationship Id="rId8" Type="http://schemas.openxmlformats.org/officeDocument/2006/relationships/image" Target="../media/image6.png" /><Relationship Id="rId9" Type="http://schemas.openxmlformats.org/officeDocument/2006/relationships/tags" Target="../tags/tag155.xml" /></Relationships>
</file>

<file path=ppt/slides/_rels/slide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10" Type="http://schemas.openxmlformats.org/officeDocument/2006/relationships/tags" Target="../tags/tag162.xml" /><Relationship Id="rId2" Type="http://schemas.openxmlformats.org/officeDocument/2006/relationships/notesSlide" Target="../notesSlides/notesSlide16.xml" /><Relationship Id="rId3" Type="http://schemas.openxmlformats.org/officeDocument/2006/relationships/tags" Target="../tags/tag157.xml" /><Relationship Id="rId4" Type="http://schemas.openxmlformats.org/officeDocument/2006/relationships/tags" Target="../tags/tag158.xml" /><Relationship Id="rId5" Type="http://schemas.openxmlformats.org/officeDocument/2006/relationships/tags" Target="../tags/tag159.xml" /><Relationship Id="rId6" Type="http://schemas.openxmlformats.org/officeDocument/2006/relationships/tags" Target="../tags/tag160.xml" /><Relationship Id="rId7" Type="http://schemas.openxmlformats.org/officeDocument/2006/relationships/chart" Target="../charts/chart15.xml" /><Relationship Id="rId8" Type="http://schemas.openxmlformats.org/officeDocument/2006/relationships/image" Target="../media/image6.png" /><Relationship Id="rId9" Type="http://schemas.openxmlformats.org/officeDocument/2006/relationships/tags" Target="../tags/tag161.xml" /></Relationships>
</file>

<file path=ppt/slides/_rels/slide1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 /><Relationship Id="rId10" Type="http://schemas.openxmlformats.org/officeDocument/2006/relationships/tags" Target="../tags/tag169.xml" /><Relationship Id="rId11" Type="http://schemas.openxmlformats.org/officeDocument/2006/relationships/image" Target="../media/image6.png" /><Relationship Id="rId12" Type="http://schemas.openxmlformats.org/officeDocument/2006/relationships/tags" Target="../tags/tag170.xml" /><Relationship Id="rId13" Type="http://schemas.openxmlformats.org/officeDocument/2006/relationships/tags" Target="../tags/tag171.xml" /><Relationship Id="rId2" Type="http://schemas.openxmlformats.org/officeDocument/2006/relationships/notesSlide" Target="../notesSlides/notesSlide17.xml" /><Relationship Id="rId3" Type="http://schemas.openxmlformats.org/officeDocument/2006/relationships/tags" Target="../tags/tag163.xml" /><Relationship Id="rId4" Type="http://schemas.openxmlformats.org/officeDocument/2006/relationships/chart" Target="../charts/chart16.xml" /><Relationship Id="rId5" Type="http://schemas.openxmlformats.org/officeDocument/2006/relationships/tags" Target="../tags/tag164.xml" /><Relationship Id="rId6" Type="http://schemas.openxmlformats.org/officeDocument/2006/relationships/tags" Target="../tags/tag165.xml" /><Relationship Id="rId7" Type="http://schemas.openxmlformats.org/officeDocument/2006/relationships/tags" Target="../tags/tag166.xml" /><Relationship Id="rId8" Type="http://schemas.openxmlformats.org/officeDocument/2006/relationships/tags" Target="../tags/tag167.xml" /><Relationship Id="rId9" Type="http://schemas.openxmlformats.org/officeDocument/2006/relationships/tags" Target="../tags/tag168.xml" /></Relationships>
</file>

<file path=ppt/slides/_rels/slide1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1.xml" /><Relationship Id="rId2" Type="http://schemas.openxmlformats.org/officeDocument/2006/relationships/notesSlide" Target="../notesSlides/notesSlide18.xml" /><Relationship Id="rId3" Type="http://schemas.openxmlformats.org/officeDocument/2006/relationships/tags" Target="../tags/tag172.xml" /><Relationship Id="rId4" Type="http://schemas.openxmlformats.org/officeDocument/2006/relationships/tags" Target="../tags/tag173.xml" /><Relationship Id="rId5" Type="http://schemas.openxmlformats.org/officeDocument/2006/relationships/image" Target="../media/image6.png" /><Relationship Id="rId6" Type="http://schemas.openxmlformats.org/officeDocument/2006/relationships/tags" Target="../tags/tag174.xml" /><Relationship Id="rId7" Type="http://schemas.openxmlformats.org/officeDocument/2006/relationships/tags" Target="../tags/tag175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notesSlide" Target="../notesSlides/notesSlide1.xml" /><Relationship Id="rId3" Type="http://schemas.openxmlformats.org/officeDocument/2006/relationships/tags" Target="../tags/tag37.xml" /><Relationship Id="rId4" Type="http://schemas.openxmlformats.org/officeDocument/2006/relationships/tags" Target="../tags/tag38.xml" /><Relationship Id="rId5" Type="http://schemas.openxmlformats.org/officeDocument/2006/relationships/image" Target="../media/image6.png" /><Relationship Id="rId6" Type="http://schemas.openxmlformats.org/officeDocument/2006/relationships/tags" Target="../tags/tag39.xml" /><Relationship Id="rId7" Type="http://schemas.openxmlformats.org/officeDocument/2006/relationships/tags" Target="../tags/tag40.xml" /></Relationships>
</file>

<file path=ppt/slides/_rels/slide2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1.xml" /><Relationship Id="rId2" Type="http://schemas.openxmlformats.org/officeDocument/2006/relationships/tags" Target="../tags/tag176.xml" /><Relationship Id="rId3" Type="http://schemas.openxmlformats.org/officeDocument/2006/relationships/tags" Target="../tags/tag177.xml" /><Relationship Id="rId4" Type="http://schemas.openxmlformats.org/officeDocument/2006/relationships/tags" Target="../tags/tag178.xml" /><Relationship Id="rId5" Type="http://schemas.openxmlformats.org/officeDocument/2006/relationships/image" Target="../media/image8.png" /><Relationship Id="rId6" Type="http://schemas.openxmlformats.org/officeDocument/2006/relationships/tags" Target="../tags/tag179.xml" /><Relationship Id="rId7" Type="http://schemas.openxmlformats.org/officeDocument/2006/relationships/image" Target="../media/image6.png" /><Relationship Id="rId8" Type="http://schemas.openxmlformats.org/officeDocument/2006/relationships/tags" Target="../tags/tag180.xml" /><Relationship Id="rId9" Type="http://schemas.openxmlformats.org/officeDocument/2006/relationships/tags" Target="../tags/tag181.xml" /></Relationships>
</file>

<file path=ppt/slides/_rels/slide2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1.xml" /><Relationship Id="rId2" Type="http://schemas.openxmlformats.org/officeDocument/2006/relationships/tags" Target="../tags/tag182.xml" /><Relationship Id="rId3" Type="http://schemas.openxmlformats.org/officeDocument/2006/relationships/tags" Target="../tags/tag183.xml" /><Relationship Id="rId4" Type="http://schemas.openxmlformats.org/officeDocument/2006/relationships/tags" Target="../tags/tag184.xml" /><Relationship Id="rId5" Type="http://schemas.openxmlformats.org/officeDocument/2006/relationships/image" Target="../media/image6.png" /><Relationship Id="rId6" Type="http://schemas.openxmlformats.org/officeDocument/2006/relationships/tags" Target="../tags/tag185.xml" /><Relationship Id="rId7" Type="http://schemas.openxmlformats.org/officeDocument/2006/relationships/tags" Target="../tags/tag186.xml" /></Relationships>
</file>

<file path=ppt/slides/_rels/slide2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 /><Relationship Id="rId2" Type="http://schemas.openxmlformats.org/officeDocument/2006/relationships/notesSlide" Target="../notesSlides/notesSlide19.xml" /><Relationship Id="rId3" Type="http://schemas.openxmlformats.org/officeDocument/2006/relationships/tags" Target="../tags/tag187.xml" /><Relationship Id="rId4" Type="http://schemas.openxmlformats.org/officeDocument/2006/relationships/image" Target="../media/image6.png" /><Relationship Id="rId5" Type="http://schemas.openxmlformats.org/officeDocument/2006/relationships/tags" Target="../tags/tag188.xml" /><Relationship Id="rId6" Type="http://schemas.openxmlformats.org/officeDocument/2006/relationships/tags" Target="../tags/tag189.x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notesSlide" Target="../notesSlides/notesSlide2.xml" /><Relationship Id="rId3" Type="http://schemas.openxmlformats.org/officeDocument/2006/relationships/tags" Target="../tags/tag41.xml" /><Relationship Id="rId4" Type="http://schemas.openxmlformats.org/officeDocument/2006/relationships/tags" Target="../tags/tag42.xml" /><Relationship Id="rId5" Type="http://schemas.openxmlformats.org/officeDocument/2006/relationships/image" Target="../media/image6.png" /><Relationship Id="rId6" Type="http://schemas.openxmlformats.org/officeDocument/2006/relationships/tags" Target="../tags/tag43.xml" /><Relationship Id="rId7" Type="http://schemas.openxmlformats.org/officeDocument/2006/relationships/tags" Target="../tags/tag44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10" Type="http://schemas.openxmlformats.org/officeDocument/2006/relationships/tags" Target="../tags/tag52.xml" /><Relationship Id="rId11" Type="http://schemas.openxmlformats.org/officeDocument/2006/relationships/tags" Target="../tags/tag53.xml" /><Relationship Id="rId12" Type="http://schemas.openxmlformats.org/officeDocument/2006/relationships/tags" Target="../tags/tag54.xml" /><Relationship Id="rId13" Type="http://schemas.openxmlformats.org/officeDocument/2006/relationships/tags" Target="../tags/tag55.xml" /><Relationship Id="rId14" Type="http://schemas.openxmlformats.org/officeDocument/2006/relationships/tags" Target="../tags/tag56.xml" /><Relationship Id="rId15" Type="http://schemas.openxmlformats.org/officeDocument/2006/relationships/image" Target="../media/image6.png" /><Relationship Id="rId16" Type="http://schemas.openxmlformats.org/officeDocument/2006/relationships/tags" Target="../tags/tag57.xml" /><Relationship Id="rId17" Type="http://schemas.openxmlformats.org/officeDocument/2006/relationships/tags" Target="../tags/tag58.xml" /><Relationship Id="rId2" Type="http://schemas.openxmlformats.org/officeDocument/2006/relationships/notesSlide" Target="../notesSlides/notesSlide3.xml" /><Relationship Id="rId3" Type="http://schemas.openxmlformats.org/officeDocument/2006/relationships/tags" Target="../tags/tag45.xml" /><Relationship Id="rId4" Type="http://schemas.openxmlformats.org/officeDocument/2006/relationships/tags" Target="../tags/tag46.xml" /><Relationship Id="rId5" Type="http://schemas.openxmlformats.org/officeDocument/2006/relationships/tags" Target="../tags/tag47.xml" /><Relationship Id="rId6" Type="http://schemas.openxmlformats.org/officeDocument/2006/relationships/tags" Target="../tags/tag48.xml" /><Relationship Id="rId7" Type="http://schemas.openxmlformats.org/officeDocument/2006/relationships/tags" Target="../tags/tag49.xml" /><Relationship Id="rId8" Type="http://schemas.openxmlformats.org/officeDocument/2006/relationships/tags" Target="../tags/tag50.xml" /><Relationship Id="rId9" Type="http://schemas.openxmlformats.org/officeDocument/2006/relationships/tags" Target="../tags/tag51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 /><Relationship Id="rId10" Type="http://schemas.openxmlformats.org/officeDocument/2006/relationships/tags" Target="../tags/tag64.xml" /><Relationship Id="rId2" Type="http://schemas.openxmlformats.org/officeDocument/2006/relationships/notesSlide" Target="../notesSlides/notesSlide4.xml" /><Relationship Id="rId3" Type="http://schemas.openxmlformats.org/officeDocument/2006/relationships/tags" Target="../tags/tag59.xml" /><Relationship Id="rId4" Type="http://schemas.openxmlformats.org/officeDocument/2006/relationships/tags" Target="../tags/tag60.xml" /><Relationship Id="rId5" Type="http://schemas.openxmlformats.org/officeDocument/2006/relationships/chart" Target="../charts/chart1.xml" /><Relationship Id="rId6" Type="http://schemas.openxmlformats.org/officeDocument/2006/relationships/tags" Target="../tags/tag61.xml" /><Relationship Id="rId7" Type="http://schemas.openxmlformats.org/officeDocument/2006/relationships/tags" Target="../tags/tag62.xml" /><Relationship Id="rId8" Type="http://schemas.openxmlformats.org/officeDocument/2006/relationships/image" Target="../media/image6.png" /><Relationship Id="rId9" Type="http://schemas.openxmlformats.org/officeDocument/2006/relationships/tags" Target="../tags/tag63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 /><Relationship Id="rId10" Type="http://schemas.openxmlformats.org/officeDocument/2006/relationships/tags" Target="../tags/tag70.xml" /><Relationship Id="rId2" Type="http://schemas.openxmlformats.org/officeDocument/2006/relationships/notesSlide" Target="../notesSlides/notesSlide5.xml" /><Relationship Id="rId3" Type="http://schemas.openxmlformats.org/officeDocument/2006/relationships/tags" Target="../tags/tag65.xml" /><Relationship Id="rId4" Type="http://schemas.openxmlformats.org/officeDocument/2006/relationships/tags" Target="../tags/tag66.xml" /><Relationship Id="rId5" Type="http://schemas.openxmlformats.org/officeDocument/2006/relationships/tags" Target="../tags/tag67.xml" /><Relationship Id="rId6" Type="http://schemas.openxmlformats.org/officeDocument/2006/relationships/chart" Target="../charts/chart2.xml" /><Relationship Id="rId7" Type="http://schemas.openxmlformats.org/officeDocument/2006/relationships/tags" Target="../tags/tag68.xml" /><Relationship Id="rId8" Type="http://schemas.openxmlformats.org/officeDocument/2006/relationships/image" Target="../media/image6.png" /><Relationship Id="rId9" Type="http://schemas.openxmlformats.org/officeDocument/2006/relationships/tags" Target="../tags/tag69.xm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 /><Relationship Id="rId10" Type="http://schemas.openxmlformats.org/officeDocument/2006/relationships/tags" Target="../tags/tag77.xml" /><Relationship Id="rId11" Type="http://schemas.openxmlformats.org/officeDocument/2006/relationships/tags" Target="../tags/tag78.xml" /><Relationship Id="rId12" Type="http://schemas.openxmlformats.org/officeDocument/2006/relationships/image" Target="../media/image6.png" /><Relationship Id="rId13" Type="http://schemas.openxmlformats.org/officeDocument/2006/relationships/tags" Target="../tags/tag79.xml" /><Relationship Id="rId14" Type="http://schemas.openxmlformats.org/officeDocument/2006/relationships/image" Target="../media/image7.png" /><Relationship Id="rId15" Type="http://schemas.openxmlformats.org/officeDocument/2006/relationships/tags" Target="../tags/tag80.xml" /><Relationship Id="rId16" Type="http://schemas.openxmlformats.org/officeDocument/2006/relationships/tags" Target="../tags/tag81.xml" /><Relationship Id="rId2" Type="http://schemas.openxmlformats.org/officeDocument/2006/relationships/notesSlide" Target="../notesSlides/notesSlide6.xml" /><Relationship Id="rId3" Type="http://schemas.openxmlformats.org/officeDocument/2006/relationships/tags" Target="../tags/tag71.xml" /><Relationship Id="rId4" Type="http://schemas.openxmlformats.org/officeDocument/2006/relationships/tags" Target="../tags/tag72.xml" /><Relationship Id="rId5" Type="http://schemas.openxmlformats.org/officeDocument/2006/relationships/chart" Target="../charts/chart3.xml" /><Relationship Id="rId6" Type="http://schemas.openxmlformats.org/officeDocument/2006/relationships/tags" Target="../tags/tag73.xml" /><Relationship Id="rId7" Type="http://schemas.openxmlformats.org/officeDocument/2006/relationships/tags" Target="../tags/tag74.xml" /><Relationship Id="rId8" Type="http://schemas.openxmlformats.org/officeDocument/2006/relationships/tags" Target="../tags/tag75.xml" /><Relationship Id="rId9" Type="http://schemas.openxmlformats.org/officeDocument/2006/relationships/tags" Target="../tags/tag76.xm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 /><Relationship Id="rId10" Type="http://schemas.openxmlformats.org/officeDocument/2006/relationships/tags" Target="../tags/tag88.xml" /><Relationship Id="rId11" Type="http://schemas.openxmlformats.org/officeDocument/2006/relationships/image" Target="../media/image6.png" /><Relationship Id="rId12" Type="http://schemas.openxmlformats.org/officeDocument/2006/relationships/tags" Target="../tags/tag89.xml" /><Relationship Id="rId13" Type="http://schemas.openxmlformats.org/officeDocument/2006/relationships/tags" Target="../tags/tag90.xml" /><Relationship Id="rId2" Type="http://schemas.openxmlformats.org/officeDocument/2006/relationships/notesSlide" Target="../notesSlides/notesSlide7.xml" /><Relationship Id="rId3" Type="http://schemas.openxmlformats.org/officeDocument/2006/relationships/tags" Target="../tags/tag82.xml" /><Relationship Id="rId4" Type="http://schemas.openxmlformats.org/officeDocument/2006/relationships/chart" Target="../charts/chart4.xml" /><Relationship Id="rId5" Type="http://schemas.openxmlformats.org/officeDocument/2006/relationships/tags" Target="../tags/tag83.xml" /><Relationship Id="rId6" Type="http://schemas.openxmlformats.org/officeDocument/2006/relationships/tags" Target="../tags/tag84.xml" /><Relationship Id="rId7" Type="http://schemas.openxmlformats.org/officeDocument/2006/relationships/tags" Target="../tags/tag85.xml" /><Relationship Id="rId8" Type="http://schemas.openxmlformats.org/officeDocument/2006/relationships/tags" Target="../tags/tag86.xml" /><Relationship Id="rId9" Type="http://schemas.openxmlformats.org/officeDocument/2006/relationships/tags" Target="../tags/tag87.xm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10" Type="http://schemas.openxmlformats.org/officeDocument/2006/relationships/tags" Target="../tags/tag96.xml" /><Relationship Id="rId11" Type="http://schemas.openxmlformats.org/officeDocument/2006/relationships/tags" Target="../tags/tag97.xml" /><Relationship Id="rId2" Type="http://schemas.openxmlformats.org/officeDocument/2006/relationships/notesSlide" Target="../notesSlides/notesSlide8.xml" /><Relationship Id="rId3" Type="http://schemas.openxmlformats.org/officeDocument/2006/relationships/tags" Target="../tags/tag91.xml" /><Relationship Id="rId4" Type="http://schemas.openxmlformats.org/officeDocument/2006/relationships/tags" Target="../tags/tag92.xml" /><Relationship Id="rId5" Type="http://schemas.openxmlformats.org/officeDocument/2006/relationships/chart" Target="../charts/chart5.xml" /><Relationship Id="rId6" Type="http://schemas.openxmlformats.org/officeDocument/2006/relationships/tags" Target="../tags/tag93.xml" /><Relationship Id="rId7" Type="http://schemas.openxmlformats.org/officeDocument/2006/relationships/tags" Target="../tags/tag94.xml" /><Relationship Id="rId8" Type="http://schemas.openxmlformats.org/officeDocument/2006/relationships/tags" Target="../tags/tag95.xml" /><Relationship Id="rId9" Type="http://schemas.openxmlformats.org/officeDocument/2006/relationships/image" Target="../media/image6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95300" y="999068"/>
            <a:ext cx="11201400" cy="1527048"/>
          </a:xfrm>
        </p:spPr>
        <p:txBody>
          <a:bodyPr/>
          <a:lstStyle/>
          <a:p>
            <a:r>
              <a:rPr lang="en-US"/>
              <a:t>2018-28 Employment Projections</a:t>
            </a:r>
          </a:p>
        </p:txBody>
      </p:sp>
      <p:sp>
        <p:nvSpPr>
          <p:cNvPr id="4" name="Subtitle 2"/>
          <p:cNvSpPr txBox="1"/>
          <p:nvPr>
            <p:custDataLst>
              <p:tags r:id="rId3"/>
            </p:custDataLst>
          </p:nvPr>
        </p:nvSpPr>
        <p:spPr>
          <a:xfrm>
            <a:off x="1981200" y="2613100"/>
            <a:ext cx="8229600" cy="2569465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ts val="3400"/>
              </a:lnSpc>
              <a:spcBef>
                <a:spcPts val="600"/>
              </a:spcBef>
              <a:buFont typeface="Arial" panose="020b0604020202020204" pitchFamily="34" charset="0"/>
              <a:buNone/>
              <a:defRPr sz="3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300"/>
              </a:lnSpc>
            </a:pPr>
            <a:endParaRPr lang="en-US" b="0"/>
          </a:p>
          <a:p>
            <a:pPr>
              <a:lnSpc>
                <a:spcPts val="3300"/>
              </a:lnSpc>
            </a:pPr>
            <a:r>
              <a:rPr lang="en-US" b="0"/>
              <a:t>Michael Wolf</a:t>
            </a:r>
          </a:p>
          <a:p>
            <a:pPr>
              <a:lnSpc>
                <a:spcPts val="3300"/>
              </a:lnSpc>
            </a:pPr>
            <a:r>
              <a:rPr lang="en-US" sz="2800" b="0"/>
              <a:t>Employment Projections Program</a:t>
            </a:r>
          </a:p>
          <a:p>
            <a:pPr>
              <a:lnSpc>
                <a:spcPts val="3300"/>
              </a:lnSpc>
            </a:pPr>
            <a:endParaRPr lang="en-US" sz="2800" b="0"/>
          </a:p>
          <a:p>
            <a:pPr>
              <a:lnSpc>
                <a:spcPts val="3300"/>
              </a:lnSpc>
            </a:pPr>
            <a:r>
              <a:rPr lang="en-US" sz="2800" b="0"/>
              <a:t>9/17/2019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04715BE-7653-487A-A731-D1D2F955AC6F}"/>
              </a:ext>
            </a:extLst>
          </p:cNvPr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6137" y="9525"/>
            <a:ext cx="897038" cy="303013"/>
          </a:xfrm>
          <a:prstGeom prst="rect">
            <a:avLst/>
          </a:prstGeom>
        </p:spPr>
      </p:pic>
    </p:spTree>
    <p:custDataLst>
      <p:tags r:id="rId6"/>
    </p:custDataLst>
    <p:extLst>
      <p:ext uri="{BB962C8B-B14F-4D97-AF65-F5344CB8AC3E}">
        <p14:creationId xmlns:p14="http://schemas.microsoft.com/office/powerpoint/2010/main" val="3996251647"/>
      </p:ext>
    </p:extLst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694647823"/>
              </p:ext>
            </p:extLst>
          </p:nvPr>
        </p:nvGraphicFramePr>
        <p:xfrm>
          <a:off x="791284" y="803142"/>
          <a:ext cx="10446669" cy="4976789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04466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3684">
                <a:tc>
                  <a:txBody>
                    <a:bodyPr vert="horz" wrap="square"/>
                    <a:lstStyle/>
                    <a:p>
                      <a:pPr lvl="1" algn="r"/>
                      <a:r>
                        <a:rPr lang="en-US" sz="1400" b="1"/>
                        <a:t>Median </a:t>
                      </a:r>
                      <a:r>
                        <a:rPr lang="en-US" sz="1400" b="1" baseline="0"/>
                        <a:t>annual </a:t>
                      </a:r>
                    </a:p>
                    <a:p>
                      <a:pPr lvl="1" algn="r"/>
                      <a:r>
                        <a:rPr lang="en-US" sz="1400" b="1" baseline="0"/>
                        <a:t>wages, May 2018</a:t>
                      </a:r>
                      <a:endParaRPr lang="en-US" sz="1400" b="1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538">
                <a:tc>
                  <a:txBody>
                    <a:bodyPr vert="horz" wrap="square"/>
                    <a:lstStyle/>
                    <a:p>
                      <a:pPr algn="r"/>
                      <a:r>
                        <a:rPr lang="en-US" sz="1400" b="1"/>
                        <a:t>$42,680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9538">
                <a:tc>
                  <a:txBody>
                    <a:bodyPr vert="horz" wrap="square"/>
                    <a:lstStyle/>
                    <a:p>
                      <a:pPr algn="r"/>
                      <a:r>
                        <a:rPr lang="en-US" sz="1400" b="1"/>
                        <a:t>$54,370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9538">
                <a:tc>
                  <a:txBody>
                    <a:bodyPr vert="horz" wrap="square"/>
                    <a:lstStyle/>
                    <a:p>
                      <a:pPr algn="r"/>
                      <a:r>
                        <a:rPr lang="en-US" sz="1400" b="1"/>
                        <a:t>$24,200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9538">
                <a:tc>
                  <a:txBody>
                    <a:bodyPr vert="horz" wrap="square"/>
                    <a:lstStyle/>
                    <a:p>
                      <a:pPr algn="r"/>
                      <a:r>
                        <a:rPr lang="en-US" sz="1400" b="1"/>
                        <a:t>$24,020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9538">
                <a:tc>
                  <a:txBody>
                    <a:bodyPr vert="horz" wrap="square"/>
                    <a:lstStyle/>
                    <a:p>
                      <a:pPr algn="r"/>
                      <a:r>
                        <a:rPr lang="en-US" sz="1400" b="1"/>
                        <a:t>$60,220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9538">
                <a:tc>
                  <a:txBody>
                    <a:bodyPr vert="horz" wrap="square"/>
                    <a:lstStyle/>
                    <a:p>
                      <a:pPr algn="r"/>
                      <a:r>
                        <a:rPr lang="en-US" sz="1400" b="1"/>
                        <a:t>$98,350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9538">
                <a:tc>
                  <a:txBody>
                    <a:bodyPr vert="horz" wrap="square"/>
                    <a:lstStyle/>
                    <a:p>
                      <a:pPr algn="r"/>
                      <a:r>
                        <a:rPr lang="en-US" sz="1400" b="1"/>
                        <a:t>$108,610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9538">
                <a:tc>
                  <a:txBody>
                    <a:bodyPr vert="horz" wrap="square"/>
                    <a:lstStyle/>
                    <a:p>
                      <a:pPr algn="r"/>
                      <a:r>
                        <a:rPr lang="en-US" sz="1400" b="1"/>
                        <a:t>$87,780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9538">
                <a:tc>
                  <a:txBody>
                    <a:bodyPr vert="horz" wrap="square"/>
                    <a:lstStyle/>
                    <a:p>
                      <a:pPr algn="r"/>
                      <a:r>
                        <a:rPr lang="en-US" sz="1400" b="1"/>
                        <a:t>$107,030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2787">
                <a:tc>
                  <a:txBody>
                    <a:bodyPr vert="horz" wrap="square"/>
                    <a:lstStyle/>
                    <a:p>
                      <a:pPr algn="r"/>
                      <a:r>
                        <a:rPr lang="en-US" sz="1400" b="1"/>
                        <a:t>$77,510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9" name="Chart 8"/>
          <p:cNvGraphicFramePr/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858864855"/>
              </p:ext>
            </p:extLst>
          </p:nvPr>
        </p:nvGraphicFramePr>
        <p:xfrm>
          <a:off x="6258272" y="1207567"/>
          <a:ext cx="4979681" cy="4762149"/>
        </p:xfrm>
        <a:graphic>
          <a:graphicData uri="http://schemas.openxmlformats.org/drawingml/2006/chart">
            <c:chart xmlns:c="http://schemas.openxmlformats.org/drawingml/2006/chart" r:id="rId5"/>
          </a:graphicData>
        </a:graphic>
      </p:graphicFrame>
      <p:graphicFrame>
        <p:nvGraphicFramePr>
          <p:cNvPr id="7" name="Object 3"/>
          <p:cNvGraphicFramePr>
            <a:graphicFrameLocks noGrp="1" noChangeAspect="1"/>
          </p:cNvGraphicFramePr>
          <p:nvPr>
            <p:ph type="chart" idx="1"/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1147601457"/>
              </p:ext>
            </p:extLst>
          </p:nvPr>
        </p:nvGraphicFramePr>
        <p:xfrm>
          <a:off x="0" y="1298469"/>
          <a:ext cx="6537419" cy="4633573"/>
        </p:xfrm>
        <a:graphic>
          <a:graphicData uri="http://schemas.openxmlformats.org/drawingml/2006/chart">
            <c:chart xmlns:c="http://schemas.openxmlformats.org/drawingml/2006/chart" r:id="rId7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  <p:custDataLst>
              <p:tags r:id="rId8"/>
            </p:custDataLst>
          </p:nvPr>
        </p:nvSpPr>
        <p:spPr>
          <a:xfrm>
            <a:off x="377489" y="-85012"/>
            <a:ext cx="11204911" cy="1066800"/>
          </a:xfrm>
        </p:spPr>
        <p:txBody>
          <a:bodyPr/>
          <a:lstStyle/>
          <a:p>
            <a:r>
              <a:rPr lang="en-US" sz="2800"/>
              <a:t>6 of the 10 Fastest Growing Occupations are Related to Healthcare</a:t>
            </a:r>
          </a:p>
        </p:txBody>
      </p:sp>
      <p:sp>
        <p:nvSpPr>
          <p:cNvPr id="8" name="Text Box 4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177765" y="847804"/>
            <a:ext cx="2366704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Clr>
                <a:srgbClr val="FF0000"/>
              </a:buClr>
            </a:pPr>
            <a:r>
              <a:rPr lang="en-US" sz="1400" b="1"/>
              <a:t>Percent change, projected 2018-28</a:t>
            </a:r>
          </a:p>
        </p:txBody>
      </p:sp>
      <p:sp>
        <p:nvSpPr>
          <p:cNvPr id="10" name="Text Box 4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258272" y="812923"/>
            <a:ext cx="3289299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Clr>
                <a:srgbClr val="FF0000"/>
              </a:buClr>
            </a:pPr>
            <a:r>
              <a:rPr lang="en-US" sz="1400" b="1"/>
              <a:t>Employment change, projected 2018-28 (in thousands)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80C491C-A1ED-4EBD-BC57-F528DDB1BB75}"/>
              </a:ext>
            </a:extLst>
          </p:cNvPr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6137" y="9525"/>
            <a:ext cx="897038" cy="303013"/>
          </a:xfrm>
          <a:prstGeom prst="rect">
            <a:avLst/>
          </a:prstGeom>
        </p:spPr>
      </p:pic>
    </p:spTree>
    <p:custDataLst>
      <p:tags r:id="rId13"/>
    </p:custDataLst>
    <p:extLst>
      <p:ext uri="{BB962C8B-B14F-4D97-AF65-F5344CB8AC3E}">
        <p14:creationId xmlns:p14="http://schemas.microsoft.com/office/powerpoint/2010/main" val="2611512594"/>
      </p:ext>
    </p:extLst>
  </p:cSld>
  <p:clrMapOvr>
    <a:masterClrMapping/>
  </p:clrMapOvr>
  <p:transition/>
  <p:timing/>
</p:sld>
</file>

<file path=ppt/slides/slide1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aphicFrame>
        <p:nvGraphicFramePr>
          <p:cNvPr id="22" name="Table 21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697693906"/>
              </p:ext>
            </p:extLst>
          </p:nvPr>
        </p:nvGraphicFramePr>
        <p:xfrm>
          <a:off x="670560" y="1317455"/>
          <a:ext cx="10512237" cy="46315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05122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1506">
                <a:tc>
                  <a:txBody>
                    <a:bodyPr vert="horz" wrap="square"/>
                    <a:lstStyle/>
                    <a:p>
                      <a:pPr algn="r"/>
                      <a:r>
                        <a:rPr lang="en-US" sz="1400"/>
                        <a:t>Median </a:t>
                      </a:r>
                      <a:r>
                        <a:rPr lang="en-US" sz="1400" baseline="0"/>
                        <a:t>annual </a:t>
                      </a:r>
                    </a:p>
                    <a:p>
                      <a:pPr algn="r"/>
                      <a:r>
                        <a:rPr lang="en-US" sz="1400" baseline="0"/>
                        <a:t>wages, May 2018</a:t>
                      </a:r>
                      <a:endParaRPr lang="en-US" sz="1400" b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334">
                <a:tc>
                  <a:txBody>
                    <a:bodyPr vert="horz" wrap="square"/>
                    <a:lstStyle/>
                    <a:p>
                      <a:pPr algn="r"/>
                      <a:r>
                        <a:rPr lang="en-US" sz="1400" b="0"/>
                        <a:t>$24,020</a:t>
                      </a:r>
                      <a:endParaRPr lang="en-US" sz="1400" b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334">
                <a:tc>
                  <a:txBody>
                    <a:bodyPr vert="horz" wrap="square"/>
                    <a:lstStyle/>
                    <a:p>
                      <a:pPr algn="r"/>
                      <a:r>
                        <a:rPr lang="en-US" sz="1400" b="0"/>
                        <a:t>$21,250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1334">
                <a:tc>
                  <a:txBody>
                    <a:bodyPr vert="horz" wrap="square"/>
                    <a:lstStyle/>
                    <a:p>
                      <a:pPr algn="r"/>
                      <a:r>
                        <a:rPr lang="en-US" sz="1400" b="0"/>
                        <a:t>$71,730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1334">
                <a:tc>
                  <a:txBody>
                    <a:bodyPr vert="horz" wrap="square"/>
                    <a:lstStyle/>
                    <a:p>
                      <a:pPr algn="r"/>
                      <a:r>
                        <a:rPr lang="en-US" sz="1400"/>
                        <a:t>$24,200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1334">
                <a:tc>
                  <a:txBody>
                    <a:bodyPr vert="horz" wrap="square"/>
                    <a:lstStyle/>
                    <a:p>
                      <a:pPr algn="r"/>
                      <a:r>
                        <a:rPr lang="en-US" sz="1400"/>
                        <a:t>$26,530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1334">
                <a:tc>
                  <a:txBody>
                    <a:bodyPr vert="horz" wrap="square"/>
                    <a:lstStyle/>
                    <a:p>
                      <a:pPr algn="r"/>
                      <a:r>
                        <a:rPr lang="en-US" sz="1400"/>
                        <a:t>$103,620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1334">
                <a:tc>
                  <a:txBody>
                    <a:bodyPr vert="horz" wrap="square"/>
                    <a:lstStyle/>
                    <a:p>
                      <a:pPr algn="r"/>
                      <a:r>
                        <a:rPr lang="en-US" sz="1400"/>
                        <a:t>$21,780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1334">
                <a:tc>
                  <a:txBody>
                    <a:bodyPr vert="horz" wrap="square"/>
                    <a:lstStyle/>
                    <a:p>
                      <a:pPr algn="r"/>
                      <a:r>
                        <a:rPr lang="en-US" sz="1400"/>
                        <a:t>$100,930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1334">
                <a:tc>
                  <a:txBody>
                    <a:bodyPr vert="horz" wrap="square"/>
                    <a:lstStyle/>
                    <a:p>
                      <a:pPr algn="r"/>
                      <a:r>
                        <a:rPr lang="en-US" sz="1400" b="0"/>
                        <a:t>$26,110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1334">
                <a:tc>
                  <a:txBody>
                    <a:bodyPr vert="horz" wrap="square"/>
                    <a:lstStyle/>
                    <a:p>
                      <a:pPr algn="r"/>
                      <a:r>
                        <a:rPr lang="en-US" sz="1400"/>
                        <a:t>$33,610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12" name="Chart 11"/>
          <p:cNvGraphicFramePr/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657515242"/>
              </p:ext>
            </p:extLst>
          </p:nvPr>
        </p:nvGraphicFramePr>
        <p:xfrm>
          <a:off x="6958959" y="1689638"/>
          <a:ext cx="4979681" cy="4402520"/>
        </p:xfrm>
        <a:graphic>
          <a:graphicData uri="http://schemas.openxmlformats.org/drawingml/2006/chart">
            <c:chart xmlns:c="http://schemas.openxmlformats.org/drawingml/2006/chart" r:id="rId5"/>
          </a:graphicData>
        </a:graphic>
      </p:graphicFrame>
      <p:sp>
        <p:nvSpPr>
          <p:cNvPr id="32773" name="Text Box 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757146" y="1218574"/>
            <a:ext cx="2695809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91440">
            <a:spAutoFit/>
          </a:bodyPr>
          <a:lstStyle/>
          <a:p>
            <a:pPr eaLnBrk="0" hangingPunct="0">
              <a:spcBef>
                <a:spcPct val="50000"/>
              </a:spcBef>
              <a:buClr>
                <a:srgbClr val="FF0000"/>
              </a:buClr>
            </a:pPr>
            <a:r>
              <a:rPr lang="en-US" sz="1400" b="1"/>
              <a:t>Employment change, projected 2018-28 (in thousands)</a:t>
            </a:r>
          </a:p>
        </p:txBody>
      </p:sp>
      <p:sp>
        <p:nvSpPr>
          <p:cNvPr id="32775" name="Text Box 6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9448800" y="2209800"/>
            <a:ext cx="685800" cy="30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0000"/>
              </a:buClr>
            </a:pPr>
            <a:endParaRPr lang="en-US" sz="1400">
              <a:solidFill>
                <a:prstClr val="white"/>
              </a:solidFill>
              <a:latin typeface="Times New Roman" pitchFamily="18" charset="0"/>
            </a:endParaRPr>
          </a:p>
        </p:txBody>
      </p:sp>
      <p:sp>
        <p:nvSpPr>
          <p:cNvPr id="32776" name="Text Box 7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9448800" y="2209800"/>
            <a:ext cx="609600" cy="30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0000"/>
              </a:buClr>
            </a:pPr>
            <a:endParaRPr lang="en-US" sz="1400">
              <a:solidFill>
                <a:prstClr val="white"/>
              </a:solidFill>
              <a:latin typeface="Times New Roman" pitchFamily="18" charset="0"/>
            </a:endParaRPr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  <p:custDataLst>
              <p:tags r:id="rId9"/>
            </p:custDataLst>
          </p:nvPr>
        </p:nvSpPr>
        <p:spPr>
          <a:xfrm>
            <a:off x="195942" y="9525"/>
            <a:ext cx="11778343" cy="1218643"/>
          </a:xfrm>
        </p:spPr>
        <p:txBody>
          <a:bodyPr anchor="ctr" anchorCtr="0"/>
          <a:lstStyle/>
          <a:p>
            <a:pPr eaLnBrk="1" hangingPunct="1"/>
            <a:r>
              <a:rPr lang="en-US" sz="2400"/>
              <a:t>Personal Care Aides and Combined Food Preparation and Serving Workers, Including Fast Food are Projected to Add the Most New Jobs</a:t>
            </a:r>
          </a:p>
        </p:txBody>
      </p:sp>
      <p:graphicFrame>
        <p:nvGraphicFramePr>
          <p:cNvPr id="21" name="Object 3"/>
          <p:cNvGraphicFramePr>
            <a:graphicFrameLocks noGrp="1" noChangeAspect="1"/>
          </p:cNvGraphicFramePr>
          <p:nvPr>
            <p:ph type="chart" idx="1"/>
            <p:custDataLst>
              <p:tags r:id="rId10"/>
            </p:custDataLst>
          </p:nvPr>
        </p:nvGraphicFramePr>
        <p:xfrm>
          <a:off x="486000" y="1627890"/>
          <a:ext cx="6781799" cy="4526016"/>
        </p:xfrm>
        <a:graphic>
          <a:graphicData uri="http://schemas.openxmlformats.org/drawingml/2006/chart">
            <c:chart xmlns:c="http://schemas.openxmlformats.org/drawingml/2006/chart" r:id="rId11"/>
          </a:graphicData>
        </a:graphic>
      </p:graphicFrame>
      <p:sp>
        <p:nvSpPr>
          <p:cNvPr id="9" name="Text Box 4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082096" y="1209821"/>
            <a:ext cx="2366704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Clr>
                <a:srgbClr val="FF0000"/>
              </a:buClr>
            </a:pPr>
            <a:r>
              <a:rPr lang="en-US" sz="1400" b="1"/>
              <a:t>Percent change, projected 2018-28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BC1DFB9-692C-4E69-B8F9-09F702B337F6}"/>
              </a:ext>
            </a:extLst>
          </p:cNvPr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6137" y="9525"/>
            <a:ext cx="897038" cy="303013"/>
          </a:xfrm>
          <a:prstGeom prst="rect">
            <a:avLst/>
          </a:prstGeom>
        </p:spPr>
      </p:pic>
    </p:spTree>
    <p:custDataLst>
      <p:tags r:id="rId15"/>
    </p:custDataLst>
    <p:extLst>
      <p:ext uri="{BB962C8B-B14F-4D97-AF65-F5344CB8AC3E}">
        <p14:creationId xmlns:p14="http://schemas.microsoft.com/office/powerpoint/2010/main" val="997702270"/>
      </p:ext>
    </p:extLst>
  </p:cSld>
  <p:clrMapOvr>
    <a:masterClrMapping/>
  </p:clrMapOvr>
  <p:transition/>
  <p:timing/>
</p:sld>
</file>

<file path=ppt/slides/slide1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aphicFrame>
        <p:nvGraphicFramePr>
          <p:cNvPr id="9" name="Chart 8"/>
          <p:cNvGraphicFramePr/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476135966"/>
              </p:ext>
            </p:extLst>
          </p:nvPr>
        </p:nvGraphicFramePr>
        <p:xfrm>
          <a:off x="2555631" y="1591348"/>
          <a:ext cx="6576646" cy="4137057"/>
        </p:xfrm>
        <a:graphic>
          <a:graphicData uri="http://schemas.openxmlformats.org/drawingml/2006/chart">
            <c:chart xmlns:c="http://schemas.openxmlformats.org/drawingml/2006/chart" r:id="rId4"/>
          </a:graphicData>
        </a:graphic>
      </p:graphicFrame>
      <p:sp>
        <p:nvSpPr>
          <p:cNvPr id="10" name="Title 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>
          <a:xfrm>
            <a:off x="461707" y="366153"/>
            <a:ext cx="11201400" cy="1177062"/>
          </a:xfrm>
        </p:spPr>
        <p:txBody>
          <a:bodyPr/>
          <a:lstStyle/>
          <a:p>
            <a:r>
              <a:rPr lang="en-US" sz="2800"/>
              <a:t>Employment Growth and Occupational Openings</a:t>
            </a:r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9157277" y="4398888"/>
            <a:ext cx="1683550" cy="81064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marL="0" marR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ea typeface="+mj-ea"/>
                <a:cs typeface="Tahoma" pitchFamily="34" charset="0"/>
              </a:rPr>
              <a:t>Workers who remained in the occupation</a:t>
            </a:r>
          </a:p>
        </p:txBody>
      </p:sp>
      <p:sp>
        <p:nvSpPr>
          <p:cNvPr id="8" name="TextBox 7"/>
          <p:cNvSpPr txBox="1"/>
          <p:nvPr>
            <p:custDataLst>
              <p:tags r:id="rId7"/>
            </p:custDataLst>
          </p:nvPr>
        </p:nvSpPr>
        <p:spPr>
          <a:xfrm>
            <a:off x="9130211" y="2998858"/>
            <a:ext cx="2020604" cy="714543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marL="0" marR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ea typeface="+mj-ea"/>
                <a:cs typeface="Tahoma" pitchFamily="34" charset="0"/>
              </a:rPr>
              <a:t>Workers who filled</a:t>
            </a:r>
            <a:r>
              <a:rPr kumimoji="0" lang="en-US" sz="1600" b="0" i="0" u="none" strike="noStrike" kern="1200" cap="none" spc="0" normalizeH="0" noProof="0">
                <a:ln>
                  <a:noFill/>
                </a:ln>
                <a:effectLst/>
                <a:uLnTx/>
                <a:uFillTx/>
                <a:ea typeface="+mj-ea"/>
                <a:cs typeface="Tahoma" pitchFamily="34" charset="0"/>
              </a:rPr>
              <a:t> positions vacated by incumbents</a:t>
            </a:r>
            <a:endParaRPr kumimoji="0" lang="en-US" sz="16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ea typeface="+mj-ea"/>
              <a:cs typeface="Tahoma" pitchFamily="34" charset="0"/>
            </a:endParaRPr>
          </a:p>
        </p:txBody>
      </p:sp>
      <p:sp>
        <p:nvSpPr>
          <p:cNvPr id="12" name="TextBox 11"/>
          <p:cNvSpPr txBox="1"/>
          <p:nvPr>
            <p:custDataLst>
              <p:tags r:id="rId8"/>
            </p:custDataLst>
          </p:nvPr>
        </p:nvSpPr>
        <p:spPr>
          <a:xfrm>
            <a:off x="9132277" y="1852955"/>
            <a:ext cx="1733550" cy="714543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marL="0" marR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ea typeface="+mj-ea"/>
                <a:cs typeface="Tahoma" pitchFamily="34" charset="0"/>
              </a:rPr>
              <a:t>Workers who filled</a:t>
            </a:r>
            <a:r>
              <a:rPr kumimoji="0" lang="en-US" sz="1600" b="0" i="0" u="none" strike="noStrike" kern="1200" cap="none" spc="0" normalizeH="0" noProof="0">
                <a:ln>
                  <a:noFill/>
                </a:ln>
                <a:effectLst/>
                <a:uLnTx/>
                <a:uFillTx/>
                <a:ea typeface="+mj-ea"/>
                <a:cs typeface="Tahoma" pitchFamily="34" charset="0"/>
              </a:rPr>
              <a:t> newly created positions</a:t>
            </a:r>
            <a:endParaRPr kumimoji="0" lang="en-US" sz="16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ea typeface="+mj-ea"/>
              <a:cs typeface="Tahoma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8819061" y="2102575"/>
            <a:ext cx="3111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8809536" y="3311861"/>
            <a:ext cx="3111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8823502" y="4804208"/>
            <a:ext cx="3111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BD3DDE9D-4DD9-409E-9A76-D15A058456E0}"/>
              </a:ext>
            </a:extLst>
          </p:cNvPr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6137" y="9525"/>
            <a:ext cx="897038" cy="303013"/>
          </a:xfrm>
          <a:prstGeom prst="rect">
            <a:avLst/>
          </a:prstGeom>
        </p:spPr>
      </p:pic>
    </p:spTree>
    <p:custDataLst>
      <p:tags r:id="rId11"/>
    </p:custDataLst>
    <p:extLst>
      <p:ext uri="{BB962C8B-B14F-4D97-AF65-F5344CB8AC3E}">
        <p14:creationId xmlns:p14="http://schemas.microsoft.com/office/powerpoint/2010/main" val="48635688"/>
      </p:ext>
    </p:extLst>
  </p:cSld>
  <p:clrMapOvr>
    <a:masterClrMapping/>
  </p:clrMapOvr>
  <p:transition/>
  <p:timing/>
</p:sld>
</file>

<file path=ppt/slides/slide1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514927" y="346554"/>
            <a:ext cx="11201400" cy="804672"/>
          </a:xfrm>
        </p:spPr>
        <p:txBody>
          <a:bodyPr/>
          <a:lstStyle/>
          <a:p>
            <a:r>
              <a:rPr lang="en-US" sz="2800"/>
              <a:t>Occupational Openings Due to Separations and Growth</a:t>
            </a:r>
          </a:p>
        </p:txBody>
      </p:sp>
      <p:graphicFrame>
        <p:nvGraphicFramePr>
          <p:cNvPr id="21" name="Object 7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1437977" y="2685143"/>
          <a:ext cx="9519090" cy="3316288"/>
        </p:xfrm>
        <a:graphic>
          <a:graphicData uri="http://schemas.openxmlformats.org/drawingml/2006/chart">
            <c:chart xmlns:c="http://schemas.openxmlformats.org/drawingml/2006/chart" r:id="rId5"/>
          </a:graphicData>
        </a:graphic>
      </p:graphicFrame>
      <p:sp>
        <p:nvSpPr>
          <p:cNvPr id="22" name="Text Box 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578606" y="2137333"/>
            <a:ext cx="4628233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Clr>
                <a:srgbClr val="FF0000"/>
              </a:buClr>
            </a:pPr>
            <a:r>
              <a:rPr lang="en-US" sz="1600" b="1">
                <a:solidFill>
                  <a:srgbClr val="002060"/>
                </a:solidFill>
              </a:rPr>
              <a:t>Thousands of occupational openings, 2018-28 annual average</a:t>
            </a:r>
          </a:p>
        </p:txBody>
      </p:sp>
      <p:sp>
        <p:nvSpPr>
          <p:cNvPr id="5" name="Text Box 4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578605" y="1413447"/>
            <a:ext cx="462823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Clr>
                <a:srgbClr val="FF0000"/>
              </a:buClr>
            </a:pPr>
            <a:r>
              <a:rPr lang="en-US" sz="2400" b="1">
                <a:solidFill>
                  <a:srgbClr val="002060"/>
                </a:solidFill>
                <a:latin typeface="Tahoma"/>
              </a:rPr>
              <a:t>Example: Registered nurses</a:t>
            </a:r>
          </a:p>
        </p:txBody>
      </p:sp>
      <p:sp>
        <p:nvSpPr>
          <p:cNvPr id="6" name="Rectangle 5"/>
          <p:cNvSpPr/>
          <p:nvPr>
            <p:custDataLst>
              <p:tags r:id="rId8"/>
            </p:custDataLst>
          </p:nvPr>
        </p:nvSpPr>
        <p:spPr>
          <a:xfrm>
            <a:off x="9942003" y="2213195"/>
            <a:ext cx="148281" cy="133865"/>
          </a:xfrm>
          <a:prstGeom prst="rect">
            <a:avLst/>
          </a:prstGeom>
          <a:solidFill>
            <a:srgbClr val="FFC000"/>
          </a:solidFill>
          <a:ln w="12700">
            <a:solidFill>
              <a:srgbClr val="000000"/>
            </a:solidFill>
          </a:ln>
          <a:scene3d>
            <a:camera prst="orthographicFront"/>
            <a:lightRig rig="threePt" dir="t">
              <a:rot lat="0" lon="0" rev="1200000"/>
            </a:lightRig>
          </a:scene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>
            <p:custDataLst>
              <p:tags r:id="rId9"/>
            </p:custDataLst>
          </p:nvPr>
        </p:nvSpPr>
        <p:spPr>
          <a:xfrm>
            <a:off x="9942003" y="2588243"/>
            <a:ext cx="148281" cy="133865"/>
          </a:xfrm>
          <a:prstGeom prst="rect">
            <a:avLst/>
          </a:prstGeom>
          <a:solidFill>
            <a:srgbClr val="92D050"/>
          </a:solidFill>
          <a:ln w="12700">
            <a:solidFill>
              <a:srgbClr val="000000"/>
            </a:solidFill>
          </a:ln>
          <a:scene3d>
            <a:camera prst="orthographicFront"/>
            <a:lightRig rig="threePt" dir="t">
              <a:rot lat="0" lon="0" rev="1200000"/>
            </a:lightRig>
          </a:scene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>
            <p:custDataLst>
              <p:tags r:id="rId10"/>
            </p:custDataLst>
          </p:nvPr>
        </p:nvSpPr>
        <p:spPr>
          <a:xfrm>
            <a:off x="10090284" y="2106438"/>
            <a:ext cx="1379838" cy="304800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</a:pPr>
            <a:r>
              <a:rPr lang="en-US" sz="1600">
                <a:solidFill>
                  <a:srgbClr val="002060"/>
                </a:solidFill>
                <a:ea typeface="+mj-ea"/>
                <a:cs typeface="Tahoma" pitchFamily="34" charset="0"/>
              </a:rPr>
              <a:t>Separations</a:t>
            </a:r>
          </a:p>
        </p:txBody>
      </p:sp>
      <p:sp>
        <p:nvSpPr>
          <p:cNvPr id="10" name="TextBox 9"/>
          <p:cNvSpPr txBox="1"/>
          <p:nvPr>
            <p:custDataLst>
              <p:tags r:id="rId11"/>
            </p:custDataLst>
          </p:nvPr>
        </p:nvSpPr>
        <p:spPr>
          <a:xfrm>
            <a:off x="10090284" y="2484293"/>
            <a:ext cx="1379838" cy="304800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</a:pPr>
            <a:r>
              <a:rPr lang="en-US" sz="1600">
                <a:solidFill>
                  <a:srgbClr val="002060"/>
                </a:solidFill>
                <a:ea typeface="+mj-ea"/>
                <a:cs typeface="Tahoma" pitchFamily="34" charset="0"/>
              </a:rPr>
              <a:t>Growth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8FBFA9E-65FF-420D-855B-4E10E6910F75}"/>
              </a:ext>
            </a:extLst>
          </p:cNvPr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6137" y="9525"/>
            <a:ext cx="897038" cy="303013"/>
          </a:xfrm>
          <a:prstGeom prst="rect">
            <a:avLst/>
          </a:prstGeom>
        </p:spPr>
      </p:pic>
    </p:spTree>
    <p:custDataLst>
      <p:tags r:id="rId14"/>
    </p:custDataLst>
    <p:extLst>
      <p:ext uri="{BB962C8B-B14F-4D97-AF65-F5344CB8AC3E}">
        <p14:creationId xmlns:p14="http://schemas.microsoft.com/office/powerpoint/2010/main" val="3170933683"/>
      </p:ext>
    </p:extLst>
  </p:cSld>
  <p:clrMapOvr>
    <a:masterClrMapping/>
  </p:clrMapOvr>
  <p:transition/>
  <p:timing/>
</p:sld>
</file>

<file path=ppt/slides/slide1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Title 1"/>
          <p:cNvSpPr txBox="1"/>
          <p:nvPr>
            <p:custDataLst>
              <p:tags r:id="rId3"/>
            </p:custDataLst>
          </p:nvPr>
        </p:nvSpPr>
        <p:spPr bwMode="auto">
          <a:xfrm>
            <a:off x="495300" y="562021"/>
            <a:ext cx="11201400" cy="80467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rgbClr val="192168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192168"/>
                </a:solidFill>
                <a:latin typeface="Tahoma" pitchFamily="34" charset="0"/>
                <a:cs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192168"/>
                </a:solidFill>
                <a:latin typeface="Tahoma" pitchFamily="34" charset="0"/>
                <a:cs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192168"/>
                </a:solidFill>
                <a:latin typeface="Tahoma" pitchFamily="34" charset="0"/>
                <a:cs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192168"/>
                </a:solidFill>
                <a:latin typeface="Tahoma" pitchFamily="34" charset="0"/>
                <a:cs typeface="Tahom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r>
              <a:rPr lang="en-US"/>
              <a:t>Total Annual Occupational Openings for One Occupation</a:t>
            </a:r>
          </a:p>
        </p:txBody>
      </p:sp>
      <p:sp>
        <p:nvSpPr>
          <p:cNvPr id="7" name="Text Box 4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064674" y="3194389"/>
            <a:ext cx="5937812" cy="33855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Clr>
                <a:srgbClr val="FF0000"/>
              </a:buClr>
            </a:pPr>
            <a:r>
              <a:rPr lang="en-US" sz="1600" b="1">
                <a:solidFill>
                  <a:srgbClr val="002060"/>
                </a:solidFill>
              </a:rPr>
              <a:t>Thousands of occupational openings, 2018-28 annual average</a:t>
            </a:r>
          </a:p>
        </p:txBody>
      </p:sp>
      <p:graphicFrame>
        <p:nvGraphicFramePr>
          <p:cNvPr id="18" name="Chart 17"/>
          <p:cNvGraphicFramePr/>
          <p:nvPr>
            <p:custDataLst>
              <p:tags r:id="rId5"/>
            </p:custDataLst>
          </p:nvPr>
        </p:nvGraphicFramePr>
        <p:xfrm>
          <a:off x="-317500" y="3445855"/>
          <a:ext cx="12179300" cy="1354745"/>
        </p:xfrm>
        <a:graphic>
          <a:graphicData uri="http://schemas.openxmlformats.org/drawingml/2006/chart">
            <c:chart xmlns:c="http://schemas.openxmlformats.org/drawingml/2006/chart" r:id="rId6"/>
          </a:graphicData>
        </a:graphic>
      </p:graphicFrame>
      <p:sp>
        <p:nvSpPr>
          <p:cNvPr id="2" name="Right Brace 1"/>
          <p:cNvSpPr/>
          <p:nvPr>
            <p:custDataLst>
              <p:tags r:id="rId7"/>
            </p:custDataLst>
          </p:nvPr>
        </p:nvSpPr>
        <p:spPr>
          <a:xfrm rot="5400000">
            <a:off x="7003048" y="996465"/>
            <a:ext cx="173454" cy="7334250"/>
          </a:xfrm>
          <a:prstGeom prst="rightBrac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 Box 4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602812" y="4800600"/>
            <a:ext cx="973926" cy="33855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  <a:buClr>
                <a:srgbClr val="FF0000"/>
              </a:buClr>
            </a:pPr>
            <a:r>
              <a:rPr lang="en-US" sz="1600" b="1">
                <a:solidFill>
                  <a:srgbClr val="002060"/>
                </a:solidFill>
              </a:rPr>
              <a:t>210.4</a:t>
            </a:r>
          </a:p>
        </p:txBody>
      </p:sp>
      <p:sp>
        <p:nvSpPr>
          <p:cNvPr id="8" name="Text Box 4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422650" y="3899755"/>
            <a:ext cx="3805464" cy="33855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Clr>
                <a:srgbClr val="FF0000"/>
              </a:buClr>
            </a:pPr>
            <a:r>
              <a:rPr lang="en-US" sz="1600">
                <a:solidFill>
                  <a:srgbClr val="002060"/>
                </a:solidFill>
              </a:rPr>
              <a:t>Occupational transfers </a:t>
            </a:r>
          </a:p>
        </p:txBody>
      </p:sp>
      <p:sp>
        <p:nvSpPr>
          <p:cNvPr id="9" name="Text Box 4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647395" y="3924896"/>
            <a:ext cx="3805464" cy="33855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Clr>
                <a:srgbClr val="FF0000"/>
              </a:buClr>
            </a:pPr>
            <a:r>
              <a:rPr lang="en-US" sz="1600">
                <a:solidFill>
                  <a:srgbClr val="002060"/>
                </a:solidFill>
              </a:rPr>
              <a:t>Labor force exits</a:t>
            </a:r>
          </a:p>
        </p:txBody>
      </p:sp>
      <p:sp>
        <p:nvSpPr>
          <p:cNvPr id="10" name="Text Box 4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9653068" y="3899755"/>
            <a:ext cx="1764090" cy="33855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Clr>
                <a:srgbClr val="FF0000"/>
              </a:buClr>
            </a:pPr>
            <a:r>
              <a:rPr lang="en-US" sz="1600">
                <a:solidFill>
                  <a:srgbClr val="002060"/>
                </a:solidFill>
              </a:rPr>
              <a:t>Growth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E56E4A6-7B29-48DD-A50A-41D4103ECDC9}"/>
              </a:ext>
            </a:extLst>
          </p:cNvPr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6137" y="9525"/>
            <a:ext cx="897038" cy="303013"/>
          </a:xfrm>
          <a:prstGeom prst="rect">
            <a:avLst/>
          </a:prstGeom>
        </p:spPr>
      </p:pic>
    </p:spTree>
    <p:custDataLst>
      <p:tags r:id="rId14"/>
    </p:custDataLst>
    <p:extLst>
      <p:ext uri="{BB962C8B-B14F-4D97-AF65-F5344CB8AC3E}">
        <p14:creationId xmlns:p14="http://schemas.microsoft.com/office/powerpoint/2010/main" val="4166597864"/>
      </p:ext>
    </p:extLst>
  </p:cSld>
  <p:clrMapOvr>
    <a:masterClrMapping/>
  </p:clrMapOvr>
  <p:transition/>
  <p:timing/>
</p:sld>
</file>

<file path=ppt/slides/slide1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aphicFrame>
        <p:nvGraphicFramePr>
          <p:cNvPr id="10" name="Table Placeholder 9"/>
          <p:cNvGraphicFramePr>
            <a:graphicFrameLocks noGrp="1"/>
          </p:cNvGraphicFramePr>
          <p:nvPr>
            <p:ph type="tbl" sz="quarter" idx="11"/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721922563"/>
              </p:ext>
            </p:extLst>
          </p:nvPr>
        </p:nvGraphicFramePr>
        <p:xfrm>
          <a:off x="452989" y="877820"/>
          <a:ext cx="10727075" cy="5351002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0727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39252">
                <a:tc>
                  <a:txBody>
                    <a:bodyPr vert="horz" wrap="square"/>
                    <a:lstStyle/>
                    <a:p>
                      <a:pPr algn="r"/>
                      <a:r>
                        <a:rPr lang="en-US" sz="16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Median Annual</a:t>
                      </a:r>
                    </a:p>
                    <a:p>
                      <a:pPr algn="r"/>
                      <a:r>
                        <a:rPr lang="en-US" sz="16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Wage 2018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1175">
                <a:tc>
                  <a:txBody>
                    <a:bodyPr vert="horz" wrap="square"/>
                    <a:lstStyle/>
                    <a:p>
                      <a:pPr algn="r"/>
                      <a:r>
                        <a:rPr lang="en-US" sz="1600" b="1"/>
                        <a:t>$21,250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1175">
                <a:tc>
                  <a:txBody>
                    <a:bodyPr vert="horz" wrap="square"/>
                    <a:lstStyle/>
                    <a:p>
                      <a:pPr algn="r"/>
                      <a:r>
                        <a:rPr lang="en-US" sz="1600" b="1"/>
                        <a:t>$22,430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1175">
                <a:tc>
                  <a:txBody>
                    <a:bodyPr vert="horz" wrap="square"/>
                    <a:lstStyle/>
                    <a:p>
                      <a:pPr algn="r"/>
                      <a:r>
                        <a:rPr lang="en-US" sz="1600" b="1"/>
                        <a:t>$24,200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1175">
                <a:tc>
                  <a:txBody>
                    <a:bodyPr vert="horz" wrap="square"/>
                    <a:lstStyle/>
                    <a:p>
                      <a:pPr algn="r"/>
                      <a:r>
                        <a:rPr lang="en-US" sz="16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$21,780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1175">
                <a:tc>
                  <a:txBody>
                    <a:bodyPr vert="horz" wrap="square"/>
                    <a:lstStyle/>
                    <a:p>
                      <a:pPr algn="r"/>
                      <a:r>
                        <a:rPr lang="en-US" sz="1600" b="1"/>
                        <a:t>$24,020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1175">
                <a:tc>
                  <a:txBody>
                    <a:bodyPr vert="horz" wrap="square"/>
                    <a:lstStyle/>
                    <a:p>
                      <a:pPr algn="r"/>
                      <a:r>
                        <a:rPr lang="en-US" sz="1600" b="1"/>
                        <a:t>$28,260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1175">
                <a:tc>
                  <a:txBody>
                    <a:bodyPr vert="horz" wrap="square"/>
                    <a:lstStyle/>
                    <a:p>
                      <a:pPr algn="r"/>
                      <a:r>
                        <a:rPr lang="en-US" sz="1600" b="1"/>
                        <a:t>$33,750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1175">
                <a:tc>
                  <a:txBody>
                    <a:bodyPr vert="horz" wrap="square"/>
                    <a:lstStyle/>
                    <a:p>
                      <a:pPr algn="r"/>
                      <a:r>
                        <a:rPr lang="en-US" sz="1600" b="1"/>
                        <a:t>$32,730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1175">
                <a:tc>
                  <a:txBody>
                    <a:bodyPr vert="horz" wrap="square"/>
                    <a:lstStyle/>
                    <a:p>
                      <a:pPr algn="r"/>
                      <a:r>
                        <a:rPr lang="en-US" sz="1600" b="1"/>
                        <a:t>$26,110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71175">
                <a:tc>
                  <a:txBody>
                    <a:bodyPr vert="horz" wrap="square"/>
                    <a:lstStyle/>
                    <a:p>
                      <a:pPr algn="r"/>
                      <a:r>
                        <a:rPr lang="en-US" sz="1600" b="1"/>
                        <a:t>$25,700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21" name="Object 3"/>
          <p:cNvGraphicFramePr>
            <a:graphicFrameLocks noGrp="1" noChangeAspect="1"/>
          </p:cNvGraphicFramePr>
          <p:nvPr>
            <p:ph type="chart" idx="1"/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766451792"/>
              </p:ext>
            </p:extLst>
          </p:nvPr>
        </p:nvGraphicFramePr>
        <p:xfrm>
          <a:off x="452989" y="1352106"/>
          <a:ext cx="10884405" cy="5359608"/>
        </p:xfrm>
        <a:graphic>
          <a:graphicData uri="http://schemas.openxmlformats.org/drawingml/2006/chart">
            <c:chart xmlns:c="http://schemas.openxmlformats.org/drawingml/2006/chart" r:id="rId5"/>
          </a:graphicData>
        </a:graphic>
      </p:graphicFrame>
      <p:sp>
        <p:nvSpPr>
          <p:cNvPr id="32773" name="Text Box 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565625" y="952795"/>
            <a:ext cx="3412458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Clr>
                <a:srgbClr val="FF0000"/>
              </a:buClr>
            </a:pPr>
            <a:r>
              <a:rPr lang="en-US" sz="1600" b="1"/>
              <a:t>Average occupational openings per year, projected 2018-28, in thousands</a:t>
            </a:r>
          </a:p>
        </p:txBody>
      </p:sp>
      <p:sp>
        <p:nvSpPr>
          <p:cNvPr id="32775" name="Text Box 6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9448800" y="2209800"/>
            <a:ext cx="685800" cy="30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buClr>
                <a:srgbClr val="FF0000"/>
              </a:buClr>
            </a:pPr>
            <a:endParaRPr lang="en-US" sz="1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2776" name="Text Box 7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9448800" y="2209800"/>
            <a:ext cx="609600" cy="30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buClr>
                <a:srgbClr val="FF0000"/>
              </a:buClr>
            </a:pPr>
            <a:endParaRPr lang="en-US" sz="1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  <p:custDataLst>
              <p:tags r:id="rId9"/>
            </p:custDataLst>
          </p:nvPr>
        </p:nvSpPr>
        <p:spPr>
          <a:xfrm>
            <a:off x="573024" y="85651"/>
            <a:ext cx="10916933" cy="1066800"/>
          </a:xfrm>
        </p:spPr>
        <p:txBody>
          <a:bodyPr anchor="ctr" anchorCtr="0"/>
          <a:lstStyle/>
          <a:p>
            <a:pPr eaLnBrk="1" hangingPunct="1"/>
            <a:r>
              <a:rPr lang="en-US"/>
              <a:t>Large, Low Skilled Occupations Have the Most Occupational Openings</a:t>
            </a:r>
            <a:endParaRPr lang="en-US" sz="280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9AA110A-4FA7-47CB-A162-A7AD70A246A5}"/>
              </a:ext>
            </a:extLst>
          </p:cNvPr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6137" y="9525"/>
            <a:ext cx="897038" cy="303013"/>
          </a:xfrm>
          <a:prstGeom prst="rect">
            <a:avLst/>
          </a:prstGeom>
        </p:spPr>
      </p:pic>
    </p:spTree>
    <p:custDataLst>
      <p:tags r:id="rId12"/>
    </p:custDataLst>
    <p:extLst>
      <p:ext uri="{BB962C8B-B14F-4D97-AF65-F5344CB8AC3E}">
        <p14:creationId xmlns:p14="http://schemas.microsoft.com/office/powerpoint/2010/main" val="416331528"/>
      </p:ext>
    </p:extLst>
  </p:cSld>
  <p:clrMapOvr>
    <a:masterClrMapping/>
  </p:clrMapOvr>
  <p:transition/>
  <p:timing/>
</p:sld>
</file>

<file path=ppt/slides/slide1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552836305"/>
              </p:ext>
            </p:extLst>
          </p:nvPr>
        </p:nvGraphicFramePr>
        <p:xfrm>
          <a:off x="1317171" y="707132"/>
          <a:ext cx="9814125" cy="4986533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814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87677">
                <a:tc>
                  <a:txBody>
                    <a:bodyPr vert="horz" wrap="square"/>
                    <a:lstStyle/>
                    <a:p>
                      <a:pPr algn="r"/>
                      <a:endParaRPr lang="en-US" sz="1400"/>
                    </a:p>
                    <a:p>
                      <a:pPr algn="r"/>
                      <a:endParaRPr lang="en-US" sz="1200"/>
                    </a:p>
                    <a:p>
                      <a:pPr algn="r"/>
                      <a:r>
                        <a:rPr lang="en-US" sz="1600"/>
                        <a:t>Median </a:t>
                      </a:r>
                      <a:r>
                        <a:rPr lang="en-US" sz="1600" baseline="0"/>
                        <a:t>annual </a:t>
                      </a:r>
                    </a:p>
                    <a:p>
                      <a:pPr algn="r"/>
                      <a:r>
                        <a:rPr lang="en-US" sz="1600" baseline="0"/>
                        <a:t>wages, May 2018</a:t>
                      </a:r>
                      <a:endParaRPr lang="en-US" sz="1600" b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9857">
                <a:tc>
                  <a:txBody>
                    <a:bodyPr vert="horz" wrap="square"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$105,700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9857">
                <a:tc>
                  <a:txBody>
                    <a:bodyPr vert="horz" wrap="square"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$73,580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9857">
                <a:tc>
                  <a:txBody>
                    <a:bodyPr vert="horz" wrap="square"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$73,960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9857">
                <a:tc>
                  <a:txBody>
                    <a:bodyPr vert="horz" wrap="square"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$53,700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9857">
                <a:tc>
                  <a:txBody>
                    <a:bodyPr vert="horz" wrap="square"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$38,640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9857">
                <a:tc>
                  <a:txBody>
                    <a:bodyPr vert="horz" wrap="square"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$35,820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9857">
                <a:tc>
                  <a:txBody>
                    <a:bodyPr vert="horz" wrap="square"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$37,020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9857">
                <a:tc>
                  <a:txBody>
                    <a:bodyPr vert="horz" wrap="square"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$24,430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789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>
          <a:xfrm>
            <a:off x="1317170" y="309209"/>
            <a:ext cx="9180141" cy="697289"/>
          </a:xfrm>
        </p:spPr>
        <p:txBody>
          <a:bodyPr anchor="ctr"/>
          <a:lstStyle/>
          <a:p>
            <a:pPr eaLnBrk="1" hangingPunct="1"/>
            <a:r>
              <a:rPr lang="en-US" sz="2800"/>
              <a:t>Occupations that Require More Education Pay More</a:t>
            </a:r>
          </a:p>
        </p:txBody>
      </p:sp>
      <p:sp>
        <p:nvSpPr>
          <p:cNvPr id="6" name="Text Box 4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510708" y="1374492"/>
            <a:ext cx="2757732" cy="30777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Clr>
                <a:srgbClr val="FF0000"/>
              </a:buClr>
            </a:pPr>
            <a:r>
              <a:rPr lang="en-US" sz="1400" b="1"/>
              <a:t>Thousands of jobs, 2018</a:t>
            </a:r>
          </a:p>
        </p:txBody>
      </p:sp>
      <p:graphicFrame>
        <p:nvGraphicFramePr>
          <p:cNvPr id="5" name="Chart 4"/>
          <p:cNvGraphicFramePr/>
          <p:nvPr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2644449161"/>
              </p:ext>
            </p:extLst>
          </p:nvPr>
        </p:nvGraphicFramePr>
        <p:xfrm>
          <a:off x="-705520" y="1528380"/>
          <a:ext cx="10397309" cy="4675650"/>
        </p:xfrm>
        <a:graphic>
          <a:graphicData uri="http://schemas.openxmlformats.org/drawingml/2006/chart">
            <c:chart xmlns:c="http://schemas.openxmlformats.org/drawingml/2006/chart" r:id="rId7"/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C4837631-4CF3-4035-AABE-37B7516D6314}"/>
              </a:ext>
            </a:extLst>
          </p:cNvPr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6137" y="9525"/>
            <a:ext cx="897038" cy="303013"/>
          </a:xfrm>
          <a:prstGeom prst="rect">
            <a:avLst/>
          </a:prstGeom>
        </p:spPr>
      </p:pic>
    </p:spTree>
    <p:custDataLst>
      <p:tags r:id="rId10"/>
    </p:custDataLst>
    <p:extLst>
      <p:ext uri="{BB962C8B-B14F-4D97-AF65-F5344CB8AC3E}">
        <p14:creationId xmlns:p14="http://schemas.microsoft.com/office/powerpoint/2010/main" val="1534009802"/>
      </p:ext>
    </p:extLst>
  </p:cSld>
  <p:clrMapOvr>
    <a:masterClrMapping/>
  </p:clrMapOvr>
  <p:transition/>
  <p:timing/>
</p:sld>
</file>

<file path=ppt/slides/slide1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343089149"/>
              </p:ext>
            </p:extLst>
          </p:nvPr>
        </p:nvGraphicFramePr>
        <p:xfrm>
          <a:off x="937549" y="1041223"/>
          <a:ext cx="10344218" cy="4650602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03442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86277">
                <a:tc>
                  <a:txBody>
                    <a:bodyPr vert="horz" wrap="square"/>
                    <a:lstStyle/>
                    <a:p>
                      <a:pPr algn="r"/>
                      <a:r>
                        <a:rPr lang="en-US" sz="1600"/>
                        <a:t>Median </a:t>
                      </a:r>
                      <a:r>
                        <a:rPr lang="en-US" sz="1600" baseline="0"/>
                        <a:t>annual </a:t>
                      </a:r>
                    </a:p>
                    <a:p>
                      <a:pPr algn="r"/>
                      <a:r>
                        <a:rPr lang="en-US" sz="1600" baseline="0"/>
                        <a:t>wages, May 2018</a:t>
                      </a:r>
                      <a:endParaRPr lang="en-US" sz="1600" b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5236">
                <a:tc>
                  <a:txBody>
                    <a:bodyPr vert="horz" wrap="square"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$51,130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6363">
                <a:tc>
                  <a:txBody>
                    <a:bodyPr vert="horz" wrap="square"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$49,060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6363">
                <a:tc>
                  <a:txBody>
                    <a:bodyPr vert="horz" wrap="square"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$30,750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96363">
                <a:tc>
                  <a:txBody>
                    <a:bodyPr vert="horz" wrap="square"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$23,660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789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>
          <a:xfrm>
            <a:off x="1317170" y="309209"/>
            <a:ext cx="9180141" cy="697289"/>
          </a:xfrm>
        </p:spPr>
        <p:txBody>
          <a:bodyPr anchor="ctr"/>
          <a:lstStyle/>
          <a:p>
            <a:pPr eaLnBrk="1" hangingPunct="1"/>
            <a:r>
              <a:rPr lang="en-US" sz="2800"/>
              <a:t>High School Occupations by Training Level</a:t>
            </a:r>
          </a:p>
        </p:txBody>
      </p:sp>
      <p:sp>
        <p:nvSpPr>
          <p:cNvPr id="6" name="Text Box 4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510708" y="1374492"/>
            <a:ext cx="2757732" cy="30777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Clr>
                <a:srgbClr val="FF0000"/>
              </a:buClr>
            </a:pPr>
            <a:r>
              <a:rPr lang="en-US" sz="1400" b="1"/>
              <a:t>Thousands of jobs, 2018</a:t>
            </a:r>
          </a:p>
        </p:txBody>
      </p:sp>
      <p:graphicFrame>
        <p:nvGraphicFramePr>
          <p:cNvPr id="5" name="Chart 4"/>
          <p:cNvGraphicFramePr/>
          <p:nvPr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551235878"/>
              </p:ext>
            </p:extLst>
          </p:nvPr>
        </p:nvGraphicFramePr>
        <p:xfrm>
          <a:off x="-705520" y="1528380"/>
          <a:ext cx="10397309" cy="4675650"/>
        </p:xfrm>
        <a:graphic>
          <a:graphicData uri="http://schemas.openxmlformats.org/drawingml/2006/chart">
            <c:chart xmlns:c="http://schemas.openxmlformats.org/drawingml/2006/chart" r:id="rId7"/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A7498DFA-6BA7-4EB5-8974-0E93BB42505B}"/>
              </a:ext>
            </a:extLst>
          </p:cNvPr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6137" y="9525"/>
            <a:ext cx="897038" cy="303013"/>
          </a:xfrm>
          <a:prstGeom prst="rect">
            <a:avLst/>
          </a:prstGeom>
        </p:spPr>
      </p:pic>
    </p:spTree>
    <p:custDataLst>
      <p:tags r:id="rId10"/>
    </p:custDataLst>
    <p:extLst>
      <p:ext uri="{BB962C8B-B14F-4D97-AF65-F5344CB8AC3E}">
        <p14:creationId xmlns:p14="http://schemas.microsoft.com/office/powerpoint/2010/main" val="4191539135"/>
      </p:ext>
    </p:extLst>
  </p:cSld>
  <p:clrMapOvr>
    <a:masterClrMapping/>
  </p:clrMapOvr>
  <p:transition/>
  <p:timing/>
</p:sld>
</file>

<file path=ppt/slides/slide18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aphicFrame>
        <p:nvGraphicFramePr>
          <p:cNvPr id="9" name="Object 5"/>
          <p:cNvGraphicFramePr>
            <a:graphicFrameLocks noGrp="1" noChangeAspect="1"/>
          </p:cNvGraphicFramePr>
          <p:nvPr>
            <p:ph type="chart" idx="1"/>
            <p:custDataLst>
              <p:tags r:id="rId3"/>
            </p:custDataLst>
          </p:nvPr>
        </p:nvGraphicFramePr>
        <p:xfrm>
          <a:off x="1880135" y="1872442"/>
          <a:ext cx="8690810" cy="4026889"/>
        </p:xfrm>
        <a:graphic>
          <a:graphicData uri="http://schemas.openxmlformats.org/drawingml/2006/chart">
            <c:chart xmlns:c="http://schemas.openxmlformats.org/drawingml/2006/chart" r:id="rId4"/>
          </a:graphicData>
        </a:graphic>
      </p:graphicFrame>
      <p:sp>
        <p:nvSpPr>
          <p:cNvPr id="10" name="Straight Connector 9"/>
          <p:cNvSpPr/>
          <p:nvPr>
            <p:custDataLst>
              <p:tags r:id="rId5"/>
            </p:custDataLst>
          </p:nvPr>
        </p:nvSpPr>
        <p:spPr>
          <a:xfrm rot="16200000">
            <a:off x="3982728" y="3885885"/>
            <a:ext cx="4026890" cy="1"/>
          </a:xfrm>
          <a:prstGeom prst="line">
            <a:avLst/>
          </a:prstGeom>
          <a:ln w="1905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5845" name="Rectangle 2"/>
          <p:cNvSpPr>
            <a:spLocks noGrp="1" noChangeArrowheads="1"/>
          </p:cNvSpPr>
          <p:nvPr>
            <p:ph type="title"/>
            <p:custDataLst>
              <p:tags r:id="rId6"/>
            </p:custDataLst>
          </p:nvPr>
        </p:nvSpPr>
        <p:spPr>
          <a:xfrm>
            <a:off x="2716603" y="113532"/>
            <a:ext cx="7017874" cy="1000125"/>
          </a:xfrm>
        </p:spPr>
        <p:txBody>
          <a:bodyPr anchor="ctr"/>
          <a:lstStyle/>
          <a:p>
            <a:pPr eaLnBrk="1" hangingPunct="1"/>
            <a:r>
              <a:rPr lang="en-US" sz="2400"/>
              <a:t>Occupations that Need More Education for Entry are Projected to Grow Faster*</a:t>
            </a:r>
          </a:p>
        </p:txBody>
      </p:sp>
      <p:sp>
        <p:nvSpPr>
          <p:cNvPr id="35847" name="Text Box 4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849989" y="1255027"/>
            <a:ext cx="4564832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0000"/>
              </a:buClr>
            </a:pPr>
            <a:r>
              <a:rPr lang="en-US" sz="1400" b="1">
                <a:solidFill>
                  <a:srgbClr val="002060"/>
                </a:solidFill>
              </a:rPr>
              <a:t>Projected 2018-28 growth rate in occupational employment by typical 2018 entry-level education</a:t>
            </a:r>
          </a:p>
        </p:txBody>
      </p:sp>
      <p:sp>
        <p:nvSpPr>
          <p:cNvPr id="11" name="TextBox 1"/>
          <p:cNvSpPr txBox="1"/>
          <p:nvPr>
            <p:custDataLst>
              <p:tags r:id="rId8"/>
            </p:custDataLst>
          </p:nvPr>
        </p:nvSpPr>
        <p:spPr>
          <a:xfrm>
            <a:off x="6225540" y="4815049"/>
            <a:ext cx="2881838" cy="458273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 prstMaterial="matte">
            <a:bevelT/>
          </a:sp3d>
        </p:spPr>
        <p:txBody>
          <a:bodyPr vert="horz" wrap="square" lIns="91440" tIns="45720" rIns="91440" bIns="45720" rtlCol="0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sz="1400">
                <a:solidFill>
                  <a:srgbClr val="002060"/>
                </a:solidFill>
                <a:cs typeface="Tahoma" pitchFamily="34" charset="0"/>
              </a:rPr>
              <a:t>Average, all occupations = </a:t>
            </a:r>
            <a:r>
              <a:rPr lang="en-US" sz="1400" b="1">
                <a:solidFill>
                  <a:srgbClr val="002060"/>
                </a:solidFill>
                <a:cs typeface="Tahoma" pitchFamily="34" charset="0"/>
              </a:rPr>
              <a:t>5.2%</a:t>
            </a:r>
          </a:p>
        </p:txBody>
      </p:sp>
      <p:sp>
        <p:nvSpPr>
          <p:cNvPr id="3" name="TextBox 2"/>
          <p:cNvSpPr txBox="1"/>
          <p:nvPr>
            <p:custDataLst>
              <p:tags r:id="rId9"/>
            </p:custDataLst>
          </p:nvPr>
        </p:nvSpPr>
        <p:spPr>
          <a:xfrm>
            <a:off x="8663488" y="3272706"/>
            <a:ext cx="2899861" cy="1226359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1200">
                <a:ea typeface="+mj-ea"/>
                <a:cs typeface="Tahoma" pitchFamily="34" charset="0"/>
              </a:rPr>
              <a:t>*Entry level education reflects 2018 requirements – BLS does not project education requirements</a:t>
            </a:r>
          </a:p>
        </p:txBody>
      </p:sp>
      <p:cxnSp>
        <p:nvCxnSpPr>
          <p:cNvPr id="4" name="Straight Arrow Connector 3"/>
          <p:cNvCxnSpPr/>
          <p:nvPr>
            <p:custDataLst>
              <p:tags r:id="rId10"/>
            </p:custDataLst>
          </p:nvPr>
        </p:nvCxnSpPr>
        <p:spPr>
          <a:xfrm flipH="1" flipV="1">
            <a:off x="6064752" y="4815049"/>
            <a:ext cx="387806" cy="2291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7A4912F6-CED7-46F9-BB31-E65A3A9BAD64}"/>
              </a:ext>
            </a:extLst>
          </p:cNvPr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6137" y="9525"/>
            <a:ext cx="897038" cy="303013"/>
          </a:xfrm>
          <a:prstGeom prst="rect">
            <a:avLst/>
          </a:prstGeom>
        </p:spPr>
      </p:pic>
    </p:spTree>
    <p:custDataLst>
      <p:tags r:id="rId13"/>
    </p:custDataLst>
    <p:extLst>
      <p:ext uri="{BB962C8B-B14F-4D97-AF65-F5344CB8AC3E}">
        <p14:creationId xmlns:p14="http://schemas.microsoft.com/office/powerpoint/2010/main" val="1034145600"/>
      </p:ext>
    </p:extLst>
  </p:cSld>
  <p:clrMapOvr>
    <a:masterClrMapping/>
  </p:clrMapOvr>
  <p:transition/>
  <p:timing/>
</p:sld>
</file>

<file path=ppt/slides/slide19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1334854" y="408343"/>
            <a:ext cx="9614453" cy="901148"/>
          </a:xfrm>
        </p:spPr>
        <p:txBody>
          <a:bodyPr/>
          <a:lstStyle/>
          <a:p>
            <a:r>
              <a:rPr lang="en-US"/>
              <a:t>Useful Employment Projections Sites</a:t>
            </a:r>
          </a:p>
        </p:txBody>
      </p:sp>
      <p:sp>
        <p:nvSpPr>
          <p:cNvPr id="5" name="Content Placeholder 2"/>
          <p:cNvSpPr txBox="1"/>
          <p:nvPr>
            <p:custDataLst>
              <p:tags r:id="rId4"/>
            </p:custDataLst>
          </p:nvPr>
        </p:nvSpPr>
        <p:spPr>
          <a:xfrm>
            <a:off x="1348106" y="1472540"/>
            <a:ext cx="9601201" cy="4525963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ts val="1800"/>
              </a:spcBef>
              <a:buClr>
                <a:srgbClr val="CE1126"/>
              </a:buClr>
              <a:buSzPct val="80000"/>
              <a:buFont typeface="Wingdings" pitchFamily="2" charset="2"/>
              <a:buChar char=""/>
            </a:pPr>
            <a:r>
              <a:rPr lang="en-US" sz="240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Employment Projections data and publications</a:t>
            </a:r>
          </a:p>
          <a:p>
            <a:pPr marL="742950" lvl="1" indent="-285750">
              <a:spcBef>
                <a:spcPts val="1800"/>
              </a:spcBef>
              <a:buClr>
                <a:srgbClr val="CE1126"/>
              </a:buClr>
              <a:buFont typeface="Wingdings 3" pitchFamily="18" charset="2"/>
              <a:buChar char=""/>
            </a:pPr>
            <a:r>
              <a:rPr lang="en-US" sz="2200">
                <a:solidFill>
                  <a:schemeClr val="tx2">
                    <a:lumMod val="75000"/>
                    <a:lumOff val="25000"/>
                  </a:schemeClr>
                </a:solidFill>
                <a:latin typeface="Tahoma" pitchFamily="34" charset="0"/>
                <a:cs typeface="Tahoma" pitchFamily="34" charset="0"/>
              </a:rPr>
              <a:t>http://www.bls.gov/emp/</a:t>
            </a:r>
          </a:p>
          <a:p>
            <a:pPr marL="342900" indent="-342900">
              <a:spcBef>
                <a:spcPts val="1800"/>
              </a:spcBef>
              <a:buClr>
                <a:srgbClr val="CE1126"/>
              </a:buClr>
              <a:buSzPct val="80000"/>
              <a:buFont typeface="Wingdings" pitchFamily="2" charset="2"/>
              <a:buChar char=""/>
            </a:pPr>
            <a:r>
              <a:rPr lang="en-US" sz="240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Occupational Outlook Handbook</a:t>
            </a:r>
          </a:p>
          <a:p>
            <a:pPr marL="742950" lvl="1" indent="-285750">
              <a:spcBef>
                <a:spcPts val="1800"/>
              </a:spcBef>
              <a:buClr>
                <a:srgbClr val="CE1126"/>
              </a:buClr>
              <a:buFont typeface="Wingdings 3" pitchFamily="18" charset="2"/>
              <a:buChar char=""/>
            </a:pPr>
            <a:r>
              <a:rPr lang="en-US" sz="2200">
                <a:solidFill>
                  <a:schemeClr val="tx2">
                    <a:lumMod val="75000"/>
                    <a:lumOff val="25000"/>
                  </a:schemeClr>
                </a:solidFill>
                <a:latin typeface="Tahoma" pitchFamily="34" charset="0"/>
                <a:cs typeface="Tahoma" pitchFamily="34" charset="0"/>
              </a:rPr>
              <a:t>http://www.bls.gov/ooh</a:t>
            </a:r>
          </a:p>
          <a:p>
            <a:pPr marL="342900" indent="-342900">
              <a:spcBef>
                <a:spcPts val="1800"/>
              </a:spcBef>
              <a:buClr>
                <a:srgbClr val="CE1126"/>
              </a:buClr>
              <a:buSzPct val="80000"/>
              <a:buFont typeface="Wingdings" pitchFamily="2" charset="2"/>
              <a:buChar char=""/>
            </a:pPr>
            <a:r>
              <a:rPr lang="en-US" sz="240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Frequently asked questions</a:t>
            </a:r>
          </a:p>
          <a:p>
            <a:pPr marL="742950" lvl="1" indent="-285750">
              <a:spcBef>
                <a:spcPts val="1800"/>
              </a:spcBef>
              <a:buClr>
                <a:srgbClr val="CE1126"/>
              </a:buClr>
              <a:buFont typeface="Wingdings 3" pitchFamily="18" charset="2"/>
              <a:buChar char=""/>
            </a:pPr>
            <a:r>
              <a:rPr lang="en-US" sz="2200">
                <a:solidFill>
                  <a:schemeClr val="tx2">
                    <a:lumMod val="75000"/>
                    <a:lumOff val="25000"/>
                  </a:schemeClr>
                </a:solidFill>
                <a:latin typeface="Tahoma" pitchFamily="34" charset="0"/>
                <a:cs typeface="Tahoma" pitchFamily="34" charset="0"/>
              </a:rPr>
              <a:t>http://www.bls.gov/emp/frequently-asked-questions.htm</a:t>
            </a:r>
          </a:p>
          <a:p>
            <a:pPr marL="342900" indent="-342900">
              <a:spcBef>
                <a:spcPts val="1800"/>
              </a:spcBef>
              <a:buClr>
                <a:srgbClr val="CE1126"/>
              </a:buClr>
              <a:buSzPct val="80000"/>
              <a:buFont typeface="Wingdings" pitchFamily="2" charset="2"/>
              <a:buChar char=""/>
            </a:pPr>
            <a:r>
              <a:rPr lang="en-US" sz="240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State employment projections</a:t>
            </a:r>
          </a:p>
          <a:p>
            <a:pPr marL="742950" lvl="1" indent="-285750">
              <a:spcBef>
                <a:spcPts val="1800"/>
              </a:spcBef>
              <a:buClr>
                <a:srgbClr val="CE1126"/>
              </a:buClr>
              <a:buFont typeface="Wingdings 3" pitchFamily="18" charset="2"/>
              <a:buChar char=""/>
            </a:pPr>
            <a:r>
              <a:rPr lang="en-US" sz="2200">
                <a:solidFill>
                  <a:schemeClr val="tx2">
                    <a:lumMod val="75000"/>
                    <a:lumOff val="25000"/>
                  </a:schemeClr>
                </a:solidFill>
                <a:latin typeface="Tahoma" pitchFamily="34" charset="0"/>
                <a:cs typeface="Tahoma" pitchFamily="34" charset="0"/>
              </a:rPr>
              <a:t>http://www.projectionscentral.com/</a:t>
            </a:r>
          </a:p>
          <a:p>
            <a:pPr lvl="1">
              <a:spcBef>
                <a:spcPts val="2400"/>
              </a:spcBef>
              <a:buClr>
                <a:srgbClr val="CE1126"/>
              </a:buClr>
            </a:pPr>
            <a:endParaRPr lang="en-US" sz="2200">
              <a:solidFill>
                <a:schemeClr val="tx2">
                  <a:lumMod val="75000"/>
                  <a:lumOff val="2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4D1D991-F583-4277-819C-B10D08D3CCA3}"/>
              </a:ext>
            </a:extLst>
          </p:cNvPr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6137" y="9525"/>
            <a:ext cx="897038" cy="303013"/>
          </a:xfrm>
          <a:prstGeom prst="rect">
            <a:avLst/>
          </a:prstGeom>
        </p:spPr>
      </p:pic>
    </p:spTree>
    <p:custDataLst>
      <p:tags r:id="rId7"/>
    </p:custDataLst>
    <p:extLst>
      <p:ext uri="{BB962C8B-B14F-4D97-AF65-F5344CB8AC3E}">
        <p14:creationId xmlns:p14="http://schemas.microsoft.com/office/powerpoint/2010/main" val="2459254426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Title 2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483870" y="320040"/>
            <a:ext cx="11201400" cy="804672"/>
          </a:xfrm>
        </p:spPr>
        <p:txBody>
          <a:bodyPr/>
          <a:lstStyle/>
          <a:p>
            <a:r>
              <a:rPr lang="en-US"/>
              <a:t>Employment Projections Background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  <p:custDataLst>
              <p:tags r:id="rId4"/>
            </p:custDataLst>
          </p:nvPr>
        </p:nvSpPr>
        <p:spPr>
          <a:xfrm>
            <a:off x="483870" y="1433322"/>
            <a:ext cx="11723370" cy="4841748"/>
          </a:xfrm>
        </p:spPr>
        <p:txBody>
          <a:bodyPr/>
          <a:lstStyle/>
          <a:p>
            <a:pPr eaLnBrk="1" hangingPunct="1">
              <a:spcAft>
                <a:spcPct val="40000"/>
              </a:spcAft>
            </a:pPr>
            <a:r>
              <a:rPr lang="en-US" sz="2800"/>
              <a:t>2018-28 projections are the last set released on a biennial basis</a:t>
            </a:r>
          </a:p>
          <a:p>
            <a:pPr eaLnBrk="1" hangingPunct="1">
              <a:spcAft>
                <a:spcPct val="40000"/>
              </a:spcAft>
            </a:pPr>
            <a:r>
              <a:rPr lang="en-US" sz="2800"/>
              <a:t>Projections will be released annually beginning with the 2019-29 projections (scheduled to be released in 2020)</a:t>
            </a:r>
          </a:p>
          <a:p>
            <a:pPr eaLnBrk="1" hangingPunct="1">
              <a:spcAft>
                <a:spcPct val="40000"/>
              </a:spcAft>
            </a:pPr>
            <a:r>
              <a:rPr lang="en-US" sz="2800"/>
              <a:t>2018-28 projections cover more than 800 occupations and 290 industries</a:t>
            </a:r>
          </a:p>
          <a:p>
            <a:pPr eaLnBrk="1" hangingPunct="1">
              <a:spcAft>
                <a:spcPct val="40000"/>
              </a:spcAft>
            </a:pPr>
            <a:r>
              <a:rPr lang="en-US" sz="2800"/>
              <a:t>BLS projections prepared at the national level only</a:t>
            </a:r>
          </a:p>
          <a:p>
            <a:pPr lvl="1">
              <a:spcAft>
                <a:spcPct val="40000"/>
              </a:spcAft>
            </a:pPr>
            <a:r>
              <a:rPr lang="en-US" sz="2400"/>
              <a:t>BLS projections serve as an input for state and local employment projections</a:t>
            </a:r>
          </a:p>
          <a:p>
            <a:pPr marL="0" indent="0">
              <a:spcBef>
                <a:spcPts val="1200"/>
              </a:spcBef>
              <a:buNone/>
            </a:pPr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1FECCFC-892B-4E5B-B29C-1D633D74D4C3}"/>
              </a:ext>
            </a:extLst>
          </p:cNvPr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6137" y="9525"/>
            <a:ext cx="897038" cy="303013"/>
          </a:xfrm>
          <a:prstGeom prst="rect">
            <a:avLst/>
          </a:prstGeom>
        </p:spPr>
      </p:pic>
    </p:spTree>
    <p:custDataLst>
      <p:tags r:id="rId7"/>
    </p:custDataLst>
    <p:extLst>
      <p:ext uri="{BB962C8B-B14F-4D97-AF65-F5344CB8AC3E}">
        <p14:creationId xmlns:p14="http://schemas.microsoft.com/office/powerpoint/2010/main" val="2558062395"/>
      </p:ext>
    </p:extLst>
  </p:cSld>
  <p:clrMapOvr>
    <a:masterClrMapping/>
  </p:clrMapOvr>
  <p:transition/>
  <p:timing/>
</p:sld>
</file>

<file path=ppt/slides/slide20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0F007E64-D858-4686-BEC9-9DE3BFFDA9CB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981040" y="274638"/>
            <a:ext cx="10715660" cy="594020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0991AF9-9338-47A1-853E-EE69903A94A6}"/>
              </a:ext>
            </a:extLst>
          </p:cNvPr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6137" y="9525"/>
            <a:ext cx="897038" cy="303013"/>
          </a:xfrm>
          <a:prstGeom prst="rect">
            <a:avLst/>
          </a:prstGeom>
        </p:spPr>
      </p:pic>
    </p:spTree>
    <p:custDataLst>
      <p:tags r:id="rId9"/>
    </p:custDataLst>
    <p:extLst>
      <p:ext uri="{BB962C8B-B14F-4D97-AF65-F5344CB8AC3E}">
        <p14:creationId xmlns:p14="http://schemas.microsoft.com/office/powerpoint/2010/main" val="853239860"/>
      </p:ext>
    </p:extLst>
  </p:cSld>
  <p:clrMapOvr>
    <a:masterClrMapping/>
  </p:clrMapOvr>
  <p:transition/>
  <p:timing/>
</p:sld>
</file>

<file path=ppt/slides/slide2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73597" y="2103437"/>
            <a:ext cx="11201400" cy="1096962"/>
          </a:xfrm>
        </p:spPr>
        <p:txBody>
          <a:bodyPr/>
          <a:lstStyle/>
          <a:p>
            <a:r>
              <a:rPr lang="en-US" sz="13800"/>
              <a:t>Q &amp; A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0F007E64-D858-4686-BEC9-9DE3BFFDA9CB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E284E3B-FA31-4DEA-BC35-BD4B1D42C67D}"/>
              </a:ext>
            </a:extLst>
          </p:cNvPr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6137" y="9525"/>
            <a:ext cx="897038" cy="303013"/>
          </a:xfrm>
          <a:prstGeom prst="rect">
            <a:avLst/>
          </a:prstGeom>
        </p:spPr>
      </p:pic>
    </p:spTree>
    <p:custDataLst>
      <p:tags r:id="rId7"/>
    </p:custDataLst>
    <p:extLst>
      <p:ext uri="{BB962C8B-B14F-4D97-AF65-F5344CB8AC3E}">
        <p14:creationId xmlns:p14="http://schemas.microsoft.com/office/powerpoint/2010/main" val="1408509608"/>
      </p:ext>
    </p:extLst>
  </p:cSld>
  <p:clrMapOvr>
    <a:masterClrMapping/>
  </p:clrMapOvr>
  <p:transition/>
  <p:timing/>
</p:sld>
</file>

<file path=ppt/slides/slide2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Subtitle 2"/>
          <p:cNvSpPr txBox="1"/>
          <p:nvPr>
            <p:custDataLst>
              <p:tags r:id="rId3"/>
            </p:custDataLst>
          </p:nvPr>
        </p:nvSpPr>
        <p:spPr>
          <a:xfrm>
            <a:off x="495300" y="1828800"/>
            <a:ext cx="11201400" cy="3811386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ts val="3400"/>
              </a:lnSpc>
              <a:spcBef>
                <a:spcPts val="600"/>
              </a:spcBef>
              <a:buFont typeface="Arial" panose="020b0604020202020204" pitchFamily="34" charset="0"/>
              <a:buNone/>
              <a:defRPr sz="3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700"/>
              </a:lnSpc>
            </a:pPr>
            <a:r>
              <a:rPr lang="en-US" sz="3600"/>
              <a:t>Michael Wolf </a:t>
            </a:r>
            <a:endParaRPr lang="en-US" sz="3600" b="0"/>
          </a:p>
          <a:p>
            <a:pPr>
              <a:lnSpc>
                <a:spcPts val="3700"/>
              </a:lnSpc>
            </a:pPr>
            <a:r>
              <a:rPr lang="en-US" sz="3600" b="0"/>
              <a:t>Employment Projections Program</a:t>
            </a:r>
          </a:p>
          <a:p>
            <a:pPr>
              <a:lnSpc>
                <a:spcPts val="3700"/>
              </a:lnSpc>
            </a:pPr>
            <a:r>
              <a:rPr lang="en-US" sz="3600" b="0"/>
              <a:t>www.bls.gov/emp</a:t>
            </a:r>
          </a:p>
          <a:p>
            <a:pPr>
              <a:lnSpc>
                <a:spcPts val="3700"/>
              </a:lnSpc>
            </a:pPr>
            <a:r>
              <a:rPr lang="en-US" sz="3600" b="0"/>
              <a:t>202-691-5714</a:t>
            </a:r>
          </a:p>
          <a:p>
            <a:pPr>
              <a:lnSpc>
                <a:spcPts val="3700"/>
              </a:lnSpc>
            </a:pPr>
            <a:r>
              <a:rPr lang="en-US" sz="3600" b="0"/>
              <a:t>wolf.michael@bls.gov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616842F-5526-4A13-9786-DEFFF09BBE3A}"/>
              </a:ext>
            </a:extLst>
          </p:cNvPr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6137" y="9525"/>
            <a:ext cx="897038" cy="303013"/>
          </a:xfrm>
          <a:prstGeom prst="rect">
            <a:avLst/>
          </a:prstGeom>
        </p:spPr>
      </p:pic>
    </p:spTree>
    <p:custDataLst>
      <p:tags r:id="rId6"/>
    </p:custDataLst>
    <p:extLst>
      <p:ext uri="{BB962C8B-B14F-4D97-AF65-F5344CB8AC3E}">
        <p14:creationId xmlns:p14="http://schemas.microsoft.com/office/powerpoint/2010/main" val="1535218324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Title 2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/>
              <a:t>Projections Users and Their Uses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>
              <a:spcAft>
                <a:spcPct val="40000"/>
              </a:spcAft>
            </a:pPr>
            <a:r>
              <a:rPr lang="en-US"/>
              <a:t>Career counselors and students making career choice decisions</a:t>
            </a:r>
          </a:p>
          <a:p>
            <a:pPr eaLnBrk="1" hangingPunct="1">
              <a:spcAft>
                <a:spcPct val="40000"/>
              </a:spcAft>
            </a:pPr>
            <a:r>
              <a:rPr lang="en-US"/>
              <a:t>Jobseekers looking to find work or switch occupations</a:t>
            </a:r>
          </a:p>
          <a:p>
            <a:pPr eaLnBrk="1" hangingPunct="1">
              <a:spcAft>
                <a:spcPct val="40000"/>
              </a:spcAft>
            </a:pPr>
            <a:r>
              <a:rPr lang="en-US"/>
              <a:t>Education and training officials making decisions on policy, funding, and program offerings based on demand for occupations</a:t>
            </a:r>
          </a:p>
          <a:p>
            <a:pPr eaLnBrk="1" hangingPunct="1">
              <a:spcAft>
                <a:spcPct val="40000"/>
              </a:spcAft>
            </a:pPr>
            <a:r>
              <a:rPr lang="en-US"/>
              <a:t>Researchers interested in how the economy is changing</a:t>
            </a:r>
          </a:p>
          <a:p>
            <a:pPr>
              <a:spcBef>
                <a:spcPts val="1200"/>
              </a:spcBef>
            </a:pPr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C7B4ACF-0F9B-4CAC-85C1-1A6DC5C2A800}"/>
              </a:ext>
            </a:extLst>
          </p:cNvPr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6137" y="9525"/>
            <a:ext cx="897038" cy="303013"/>
          </a:xfrm>
          <a:prstGeom prst="rect">
            <a:avLst/>
          </a:prstGeom>
        </p:spPr>
      </p:pic>
    </p:spTree>
    <p:custDataLst>
      <p:tags r:id="rId7"/>
    </p:custDataLst>
    <p:extLst>
      <p:ext uri="{BB962C8B-B14F-4D97-AF65-F5344CB8AC3E}">
        <p14:creationId xmlns:p14="http://schemas.microsoft.com/office/powerpoint/2010/main" val="3066454439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194" name="Rectangle 43"/>
          <p:cNvSpPr>
            <a:spLocks noGrp="1" noChangeArrowheads="1"/>
          </p:cNvSpPr>
          <p:nvPr>
            <p:ph type="title" idx="4294967295"/>
            <p:custDataLst>
              <p:tags r:id="rId3"/>
            </p:custDataLst>
          </p:nvPr>
        </p:nvSpPr>
        <p:spPr>
          <a:xfrm>
            <a:off x="2269319" y="1"/>
            <a:ext cx="7975600" cy="1476375"/>
          </a:xfrm>
        </p:spPr>
        <p:txBody>
          <a:bodyPr anchor="ctr"/>
          <a:lstStyle/>
          <a:p>
            <a:pPr eaLnBrk="1" hangingPunct="1"/>
            <a:r>
              <a:rPr lang="en-US"/>
              <a:t>Employment Projections Process</a:t>
            </a:r>
          </a:p>
        </p:txBody>
      </p:sp>
      <p:sp>
        <p:nvSpPr>
          <p:cNvPr id="12" name="Rectangle 11"/>
          <p:cNvSpPr/>
          <p:nvPr>
            <p:custDataLst>
              <p:tags r:id="rId4"/>
            </p:custDataLst>
          </p:nvPr>
        </p:nvSpPr>
        <p:spPr>
          <a:xfrm>
            <a:off x="8699500" y="1721500"/>
            <a:ext cx="2051050" cy="1600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>
              <a:spcBef>
                <a:spcPts val="600"/>
              </a:spcBef>
            </a:pPr>
            <a:r>
              <a:rPr lang="en-US" sz="1600" b="1">
                <a:solidFill>
                  <a:srgbClr val="000000"/>
                </a:solidFill>
              </a:rPr>
              <a:t>Industry Final Demand</a:t>
            </a:r>
          </a:p>
          <a:p>
            <a:pPr algn="ctr" eaLnBrk="0" hangingPunct="0">
              <a:spcBef>
                <a:spcPts val="600"/>
              </a:spcBef>
            </a:pPr>
            <a:r>
              <a:rPr lang="en-US" sz="1400">
                <a:solidFill>
                  <a:srgbClr val="000000"/>
                </a:solidFill>
              </a:rPr>
              <a:t>Sales to consumers, businesses, government, and foreigners</a:t>
            </a:r>
          </a:p>
        </p:txBody>
      </p:sp>
      <p:sp>
        <p:nvSpPr>
          <p:cNvPr id="17" name="Rectangle 16"/>
          <p:cNvSpPr/>
          <p:nvPr>
            <p:custDataLst>
              <p:tags r:id="rId5"/>
            </p:custDataLst>
          </p:nvPr>
        </p:nvSpPr>
        <p:spPr>
          <a:xfrm>
            <a:off x="8699499" y="4304073"/>
            <a:ext cx="2051050" cy="1600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>
              <a:spcBef>
                <a:spcPts val="600"/>
              </a:spcBef>
            </a:pPr>
            <a:r>
              <a:rPr lang="en-US" sz="1600" b="1">
                <a:solidFill>
                  <a:srgbClr val="000000"/>
                </a:solidFill>
              </a:rPr>
              <a:t>Industry Output</a:t>
            </a:r>
            <a:endParaRPr lang="en-US" sz="2800">
              <a:solidFill>
                <a:srgbClr val="000000"/>
              </a:solidFill>
            </a:endParaRPr>
          </a:p>
          <a:p>
            <a:pPr algn="ctr" eaLnBrk="0" hangingPunct="0">
              <a:spcBef>
                <a:spcPts val="600"/>
              </a:spcBef>
            </a:pPr>
            <a:r>
              <a:rPr lang="en-US" sz="1400">
                <a:solidFill>
                  <a:srgbClr val="000000"/>
                </a:solidFill>
              </a:rPr>
              <a:t>Use and Make Relationships, </a:t>
            </a:r>
            <a:br>
              <a:rPr lang="en-US" sz="1400">
                <a:solidFill>
                  <a:srgbClr val="000000"/>
                </a:solidFill>
              </a:rPr>
            </a:br>
            <a:r>
              <a:rPr lang="en-US" sz="1400">
                <a:solidFill>
                  <a:srgbClr val="000000"/>
                </a:solidFill>
              </a:rPr>
              <a:t>Total Requirements Tables</a:t>
            </a:r>
          </a:p>
        </p:txBody>
      </p:sp>
      <p:sp>
        <p:nvSpPr>
          <p:cNvPr id="18" name="Rectangle 17"/>
          <p:cNvSpPr/>
          <p:nvPr>
            <p:custDataLst>
              <p:tags r:id="rId6"/>
            </p:custDataLst>
          </p:nvPr>
        </p:nvSpPr>
        <p:spPr>
          <a:xfrm>
            <a:off x="4971647" y="4304072"/>
            <a:ext cx="2051050" cy="1600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</a:rPr>
              <a:t>Industry Employment</a:t>
            </a:r>
            <a:endParaRPr lang="en-US" sz="2800">
              <a:solidFill>
                <a:srgbClr val="000000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n-US" sz="1400">
                <a:solidFill>
                  <a:srgbClr val="000000"/>
                </a:solidFill>
              </a:rPr>
              <a:t>Labor productivity, average weekly hours, wage &amp; salary employment</a:t>
            </a:r>
          </a:p>
        </p:txBody>
      </p:sp>
      <p:sp>
        <p:nvSpPr>
          <p:cNvPr id="19" name="Rectangle 18"/>
          <p:cNvSpPr/>
          <p:nvPr>
            <p:custDataLst>
              <p:tags r:id="rId7"/>
            </p:custDataLst>
          </p:nvPr>
        </p:nvSpPr>
        <p:spPr>
          <a:xfrm>
            <a:off x="1243794" y="4304072"/>
            <a:ext cx="2051050" cy="1600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>
              <a:lnSpc>
                <a:spcPct val="90000"/>
              </a:lnSpc>
              <a:spcBef>
                <a:spcPts val="600"/>
              </a:spcBef>
            </a:pPr>
            <a:r>
              <a:rPr lang="en-US" sz="1600" b="1">
                <a:solidFill>
                  <a:srgbClr val="000000"/>
                </a:solidFill>
              </a:rPr>
              <a:t>Occupational Employment</a:t>
            </a:r>
            <a:endParaRPr lang="en-US" sz="2800">
              <a:solidFill>
                <a:srgbClr val="000000"/>
              </a:solidFill>
            </a:endParaRPr>
          </a:p>
          <a:p>
            <a:pPr algn="ctr" eaLnBrk="0" hangingPunct="0">
              <a:spcBef>
                <a:spcPts val="600"/>
              </a:spcBef>
            </a:pPr>
            <a:r>
              <a:rPr lang="en-US" sz="1400">
                <a:solidFill>
                  <a:srgbClr val="000000"/>
                </a:solidFill>
              </a:rPr>
              <a:t>Job openings due to growth &amp; separations</a:t>
            </a:r>
          </a:p>
        </p:txBody>
      </p:sp>
      <p:sp>
        <p:nvSpPr>
          <p:cNvPr id="20" name="Rectangle 19"/>
          <p:cNvSpPr/>
          <p:nvPr>
            <p:custDataLst>
              <p:tags r:id="rId8"/>
            </p:custDataLst>
          </p:nvPr>
        </p:nvSpPr>
        <p:spPr>
          <a:xfrm>
            <a:off x="4971647" y="1714066"/>
            <a:ext cx="2051050" cy="1600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>
              <a:spcBef>
                <a:spcPts val="600"/>
              </a:spcBef>
            </a:pPr>
            <a:r>
              <a:rPr lang="en-US" sz="1600" b="1">
                <a:solidFill>
                  <a:srgbClr val="000000"/>
                </a:solidFill>
              </a:rPr>
              <a:t>Aggregate Economy</a:t>
            </a:r>
            <a:endParaRPr lang="en-US" sz="2800">
              <a:solidFill>
                <a:srgbClr val="000000"/>
              </a:solidFill>
            </a:endParaRPr>
          </a:p>
          <a:p>
            <a:pPr algn="ctr" eaLnBrk="0" hangingPunct="0">
              <a:spcBef>
                <a:spcPts val="600"/>
              </a:spcBef>
            </a:pPr>
            <a:r>
              <a:rPr lang="en-US" sz="1400">
                <a:solidFill>
                  <a:srgbClr val="000000"/>
                </a:solidFill>
              </a:rPr>
              <a:t>GDP, total employment, and major demand categories</a:t>
            </a:r>
          </a:p>
        </p:txBody>
      </p:sp>
      <p:sp>
        <p:nvSpPr>
          <p:cNvPr id="21" name="Rectangle 20"/>
          <p:cNvSpPr/>
          <p:nvPr>
            <p:custDataLst>
              <p:tags r:id="rId9"/>
            </p:custDataLst>
          </p:nvPr>
        </p:nvSpPr>
        <p:spPr>
          <a:xfrm>
            <a:off x="1243794" y="1719841"/>
            <a:ext cx="2051050" cy="1600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>
              <a:spcBef>
                <a:spcPts val="600"/>
              </a:spcBef>
            </a:pPr>
            <a:r>
              <a:rPr lang="en-US" sz="1600" b="1">
                <a:solidFill>
                  <a:srgbClr val="000000"/>
                </a:solidFill>
              </a:rPr>
              <a:t>Labor Force</a:t>
            </a:r>
          </a:p>
          <a:p>
            <a:pPr algn="ctr" eaLnBrk="0" hangingPunct="0">
              <a:spcBef>
                <a:spcPts val="600"/>
              </a:spcBef>
            </a:pPr>
            <a:r>
              <a:rPr lang="en-US" sz="1400">
                <a:solidFill>
                  <a:srgbClr val="000000"/>
                </a:solidFill>
              </a:rPr>
              <a:t>Total and by age, sex, race and ethnicity</a:t>
            </a:r>
          </a:p>
        </p:txBody>
      </p:sp>
      <p:sp>
        <p:nvSpPr>
          <p:cNvPr id="8" name="Right Arrow 7"/>
          <p:cNvSpPr/>
          <p:nvPr>
            <p:custDataLst>
              <p:tags r:id="rId10"/>
            </p:custDataLst>
          </p:nvPr>
        </p:nvSpPr>
        <p:spPr>
          <a:xfrm>
            <a:off x="3899234" y="2376197"/>
            <a:ext cx="468024" cy="275937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-Right Arrow 8"/>
          <p:cNvSpPr/>
          <p:nvPr>
            <p:custDataLst>
              <p:tags r:id="rId11"/>
            </p:custDataLst>
          </p:nvPr>
        </p:nvSpPr>
        <p:spPr>
          <a:xfrm rot="5400000">
            <a:off x="9478962" y="3680692"/>
            <a:ext cx="492124" cy="264391"/>
          </a:xfrm>
          <a:prstGeom prst="left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Left-Right Arrow 28"/>
          <p:cNvSpPr/>
          <p:nvPr>
            <p:custDataLst>
              <p:tags r:id="rId12"/>
            </p:custDataLst>
          </p:nvPr>
        </p:nvSpPr>
        <p:spPr>
          <a:xfrm>
            <a:off x="7615036" y="4971976"/>
            <a:ext cx="492124" cy="264391"/>
          </a:xfrm>
          <a:prstGeom prst="left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Left-Right Arrow 29"/>
          <p:cNvSpPr/>
          <p:nvPr>
            <p:custDataLst>
              <p:tags r:id="rId13"/>
            </p:custDataLst>
          </p:nvPr>
        </p:nvSpPr>
        <p:spPr>
          <a:xfrm>
            <a:off x="3887184" y="4971975"/>
            <a:ext cx="492124" cy="264391"/>
          </a:xfrm>
          <a:prstGeom prst="left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Left-Right Arrow 31"/>
          <p:cNvSpPr/>
          <p:nvPr>
            <p:custDataLst>
              <p:tags r:id="rId14"/>
            </p:custDataLst>
          </p:nvPr>
        </p:nvSpPr>
        <p:spPr>
          <a:xfrm>
            <a:off x="7615036" y="2389404"/>
            <a:ext cx="492124" cy="264391"/>
          </a:xfrm>
          <a:prstGeom prst="left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182EAAC-475D-4A7A-B893-ABC4F043864C}"/>
              </a:ext>
            </a:extLst>
          </p:cNvPr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6137" y="9525"/>
            <a:ext cx="897038" cy="303013"/>
          </a:xfrm>
          <a:prstGeom prst="rect">
            <a:avLst/>
          </a:prstGeom>
        </p:spPr>
      </p:pic>
    </p:spTree>
    <p:custDataLst>
      <p:tags r:id="rId17"/>
    </p:custDataLst>
    <p:extLst>
      <p:ext uri="{BB962C8B-B14F-4D97-AF65-F5344CB8AC3E}">
        <p14:creationId xmlns:p14="http://schemas.microsoft.com/office/powerpoint/2010/main" val="444422485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052" name="Rectangle 3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/>
        <p:txBody>
          <a:bodyPr anchor="ctr" anchorCtr="0"/>
          <a:lstStyle/>
          <a:p>
            <a:pPr eaLnBrk="1" hangingPunct="1">
              <a:lnSpc>
                <a:spcPts val="4000"/>
              </a:lnSpc>
            </a:pPr>
            <a:r>
              <a:rPr lang="en-US" sz="3600"/>
              <a:t>Slowing Growth in Population and Labor Force</a:t>
            </a:r>
          </a:p>
        </p:txBody>
      </p:sp>
      <p:graphicFrame>
        <p:nvGraphicFramePr>
          <p:cNvPr id="7" name="Object 2"/>
          <p:cNvGraphicFramePr>
            <a:graphicFrameLocks noGrp="1" noChangeAspect="1"/>
          </p:cNvGraphicFramePr>
          <p:nvPr>
            <p:ph type="chart" idx="1"/>
            <p:custDataLst>
              <p:tags r:id="rId4"/>
            </p:custDataLst>
          </p:nvPr>
        </p:nvGraphicFramePr>
        <p:xfrm>
          <a:off x="867214" y="1585732"/>
          <a:ext cx="10363200" cy="4548850"/>
        </p:xfrm>
        <a:graphic>
          <a:graphicData uri="http://schemas.openxmlformats.org/drawingml/2006/chart">
            <c:chart xmlns:c="http://schemas.openxmlformats.org/drawingml/2006/chart" r:id="rId5"/>
          </a:graphicData>
        </a:graphic>
      </p:graphicFrame>
      <p:sp>
        <p:nvSpPr>
          <p:cNvPr id="2053" name="Text Box 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67214" y="1585732"/>
            <a:ext cx="2627263" cy="338554"/>
          </a:xfrm>
          <a:prstGeom prst="rect">
            <a:avLst/>
          </a:prstGeom>
          <a:noFill/>
          <a:ln w="12700">
            <a:noFill/>
            <a:miter lim="800000"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600" b="1"/>
              <a:t>Annual rates of change</a:t>
            </a:r>
            <a:endParaRPr lang="en-US" sz="1600"/>
          </a:p>
        </p:txBody>
      </p:sp>
      <p:sp>
        <p:nvSpPr>
          <p:cNvPr id="6" name="TextBox 5"/>
          <p:cNvSpPr txBox="1"/>
          <p:nvPr>
            <p:custDataLst>
              <p:tags r:id="rId7"/>
            </p:custDataLst>
          </p:nvPr>
        </p:nvSpPr>
        <p:spPr>
          <a:xfrm>
            <a:off x="6244856" y="6397041"/>
            <a:ext cx="4985558" cy="307306"/>
          </a:xfrm>
          <a:prstGeom prst="rect">
            <a:avLst/>
          </a:prstGeom>
        </p:spPr>
        <p:txBody>
          <a:bodyPr vert="horz" wrap="square" lIns="91440" tIns="45720" rIns="91440" bIns="45720" rtlCol="0" anchor="b">
            <a:no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latin typeface="Tahoma" pitchFamily="34" charset="0"/>
                <a:ea typeface="+mj-ea"/>
                <a:cs typeface="Tahoma" pitchFamily="34" charset="0"/>
              </a:rPr>
              <a:t>Source: U.S. Census Bureau and Bureau of Labor Statistics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1153603-0E15-4008-9B78-8F5D55DA4335}"/>
              </a:ext>
            </a:extLst>
          </p:cNvPr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6137" y="9525"/>
            <a:ext cx="897038" cy="303013"/>
          </a:xfrm>
          <a:prstGeom prst="rect">
            <a:avLst/>
          </a:prstGeom>
        </p:spPr>
      </p:pic>
    </p:spTree>
    <p:custDataLst>
      <p:tags r:id="rId10"/>
    </p:custDataLst>
    <p:extLst>
      <p:ext uri="{BB962C8B-B14F-4D97-AF65-F5344CB8AC3E}">
        <p14:creationId xmlns:p14="http://schemas.microsoft.com/office/powerpoint/2010/main" val="4141187283"/>
      </p:ext>
    </p:extLst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6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/>
        <p:txBody>
          <a:bodyPr anchor="ctr"/>
          <a:lstStyle/>
          <a:p>
            <a:pPr eaLnBrk="1" hangingPunct="1"/>
            <a:r>
              <a:rPr lang="en-US" sz="3600"/>
              <a:t>The Labor Force is Aging</a:t>
            </a:r>
          </a:p>
        </p:txBody>
      </p:sp>
      <p:sp>
        <p:nvSpPr>
          <p:cNvPr id="5133" name="Text Box 2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720470" y="4354034"/>
            <a:ext cx="1447800" cy="3667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9" name="Chart 8"/>
          <p:cNvGraphicFramePr/>
          <p:nvPr>
            <p:custDataLst>
              <p:tags r:id="rId5"/>
            </p:custDataLst>
          </p:nvPr>
        </p:nvGraphicFramePr>
        <p:xfrm>
          <a:off x="1234739" y="1687834"/>
          <a:ext cx="9662161" cy="4368836"/>
        </p:xfrm>
        <a:graphic>
          <a:graphicData uri="http://schemas.openxmlformats.org/drawingml/2006/chart">
            <c:chart xmlns:c="http://schemas.openxmlformats.org/drawingml/2006/chart" r:id="rId6"/>
          </a:graphicData>
        </a:graphic>
      </p:graphicFrame>
      <p:sp>
        <p:nvSpPr>
          <p:cNvPr id="7" name="Text Box 4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918363" y="1465982"/>
            <a:ext cx="4306458" cy="33855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Clr>
                <a:srgbClr val="FF0000"/>
              </a:buClr>
            </a:pPr>
            <a:r>
              <a:rPr lang="en-US" sz="1600" b="1"/>
              <a:t>Percent distribution of the labor force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1A52F98-46F9-4EB1-BE1B-FED473650D22}"/>
              </a:ext>
            </a:extLst>
          </p:cNvPr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6137" y="9525"/>
            <a:ext cx="897038" cy="303013"/>
          </a:xfrm>
          <a:prstGeom prst="rect">
            <a:avLst/>
          </a:prstGeom>
        </p:spPr>
      </p:pic>
    </p:spTree>
    <p:custDataLst>
      <p:tags r:id="rId10"/>
    </p:custDataLst>
    <p:extLst>
      <p:ext uri="{BB962C8B-B14F-4D97-AF65-F5344CB8AC3E}">
        <p14:creationId xmlns:p14="http://schemas.microsoft.com/office/powerpoint/2010/main" val="1102193512"/>
      </p:ext>
    </p:extLst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/>
              <a:t>Slower Growth in Total Nonagricultural Wage and Salary Employment</a:t>
            </a:r>
          </a:p>
        </p:txBody>
      </p:sp>
      <p:graphicFrame>
        <p:nvGraphicFramePr>
          <p:cNvPr id="5" name="Chart Placeholder 4"/>
          <p:cNvGraphicFramePr>
            <a:graphicFrameLocks noGrp="1"/>
          </p:cNvGraphicFramePr>
          <p:nvPr>
            <p:ph type="chart" idx="1"/>
            <p:custDataLst>
              <p:tags r:id="rId4"/>
            </p:custDataLst>
          </p:nvPr>
        </p:nvGraphicFramePr>
        <p:xfrm>
          <a:off x="1054144" y="2119341"/>
          <a:ext cx="10398200" cy="3705602"/>
        </p:xfrm>
        <a:graphic>
          <a:graphicData uri="http://schemas.openxmlformats.org/drawingml/2006/chart">
            <c:chart xmlns:c="http://schemas.openxmlformats.org/drawingml/2006/chart" r:id="rId5"/>
          </a:graphicData>
        </a:graphic>
      </p:graphicFrame>
      <p:sp>
        <p:nvSpPr>
          <p:cNvPr id="6" name="Text Box 5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054144" y="1660978"/>
            <a:ext cx="4340685" cy="70788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Clr>
                <a:srgbClr val="FF0000"/>
              </a:buClr>
            </a:pPr>
            <a:r>
              <a:rPr lang="en-US" sz="1600" b="1"/>
              <a:t>Millions of nonagricultural wage and salary jobs</a:t>
            </a:r>
          </a:p>
          <a:p>
            <a:pPr eaLnBrk="0" hangingPunct="0">
              <a:spcBef>
                <a:spcPct val="50000"/>
              </a:spcBef>
              <a:buClr>
                <a:srgbClr val="FF0000"/>
              </a:buClr>
            </a:pPr>
            <a:endParaRPr lang="en-US" sz="1600" b="1"/>
          </a:p>
        </p:txBody>
      </p:sp>
      <p:grpSp>
        <p:nvGrpSpPr>
          <p:cNvPr id="8" name="Group 7"/>
          <p:cNvGrpSpPr/>
          <p:nvPr>
            <p:custDataLst>
              <p:tags r:id="rId7"/>
            </p:custDataLst>
          </p:nvPr>
        </p:nvGrpSpPr>
        <p:grpSpPr>
          <a:xfrm>
            <a:off x="6815314" y="2014921"/>
            <a:ext cx="2086688" cy="3106697"/>
            <a:chOff x="7364627" y="2369417"/>
            <a:chExt cx="2086688" cy="3204471"/>
          </a:xfrm>
        </p:grpSpPr>
        <p:cxnSp>
          <p:nvCxnSpPr>
            <p:cNvPr id="9" name="Straight Connector 8"/>
            <p:cNvCxnSpPr/>
            <p:nvPr/>
          </p:nvCxnSpPr>
          <p:spPr>
            <a:xfrm flipH="1">
              <a:off x="8229638" y="2369417"/>
              <a:ext cx="11289" cy="3204471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>
              <p:custDataLst>
                <p:tags r:id="rId8"/>
              </p:custDataLst>
            </p:nvPr>
          </p:nvSpPr>
          <p:spPr>
            <a:xfrm>
              <a:off x="7364627" y="4947496"/>
              <a:ext cx="876300" cy="457200"/>
            </a:xfrm>
            <a:prstGeom prst="rect">
              <a:avLst/>
            </a:prstGeom>
          </p:spPr>
          <p:txBody>
            <a:bodyPr vert="horz" wrap="none" lIns="91440" tIns="45720" rIns="91440" bIns="45720" rtlCol="0" anchor="ctr">
              <a:norm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j-ea"/>
                  <a:cs typeface="Tahoma" pitchFamily="34" charset="0"/>
                </a:rPr>
                <a:t>Actual</a:t>
              </a:r>
            </a:p>
          </p:txBody>
        </p:sp>
        <p:sp>
          <p:nvSpPr>
            <p:cNvPr id="11" name="TextBox 10"/>
            <p:cNvSpPr txBox="1"/>
            <p:nvPr>
              <p:custDataLst>
                <p:tags r:id="rId9"/>
              </p:custDataLst>
            </p:nvPr>
          </p:nvSpPr>
          <p:spPr>
            <a:xfrm>
              <a:off x="8069419" y="4947496"/>
              <a:ext cx="1381896" cy="457200"/>
            </a:xfrm>
            <a:prstGeom prst="rect">
              <a:avLst/>
            </a:prstGeom>
          </p:spPr>
          <p:txBody>
            <a:bodyPr vert="horz" wrap="none" lIns="91440" tIns="45720" rIns="91440" bIns="45720" rtlCol="0" anchor="ctr">
              <a:norm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j-ea"/>
                  <a:cs typeface="Tahoma" pitchFamily="34" charset="0"/>
                </a:rPr>
                <a:t>Projected</a:t>
              </a: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>
              <a:off x="8319300" y="5067300"/>
              <a:ext cx="882135" cy="1692"/>
            </a:xfrm>
            <a:prstGeom prst="straightConnector1">
              <a:avLst/>
            </a:prstGeom>
            <a:ln>
              <a:solidFill>
                <a:srgbClr val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H="1">
              <a:off x="7480300" y="5067300"/>
              <a:ext cx="588663" cy="0"/>
            </a:xfrm>
            <a:prstGeom prst="straightConnector1">
              <a:avLst/>
            </a:prstGeom>
            <a:ln>
              <a:solidFill>
                <a:srgbClr val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/>
          <p:cNvSpPr/>
          <p:nvPr>
            <p:custDataLst>
              <p:tags r:id="rId10"/>
            </p:custDataLst>
          </p:nvPr>
        </p:nvSpPr>
        <p:spPr>
          <a:xfrm>
            <a:off x="6078663" y="1798815"/>
            <a:ext cx="148281" cy="13386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 w="12700">
            <a:solidFill>
              <a:srgbClr val="000000"/>
            </a:solidFill>
          </a:ln>
          <a:scene3d>
            <a:camera prst="orthographicFront"/>
            <a:lightRig rig="threePt" dir="t">
              <a:rot lat="0" lon="0" rev="1200000"/>
            </a:lightRig>
          </a:scene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>
            <p:custDataLst>
              <p:tags r:id="rId11"/>
            </p:custDataLst>
          </p:nvPr>
        </p:nvSpPr>
        <p:spPr>
          <a:xfrm>
            <a:off x="6196547" y="1710121"/>
            <a:ext cx="1379838" cy="304800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</a:pPr>
            <a:r>
              <a:rPr lang="en-US" sz="1600">
                <a:solidFill>
                  <a:srgbClr val="002060"/>
                </a:solidFill>
                <a:ea typeface="+mj-ea"/>
                <a:cs typeface="Tahoma" pitchFamily="34" charset="0"/>
              </a:rPr>
              <a:t>Recession year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9A7E6EC-2774-4C59-A053-376E94E092C2}"/>
              </a:ext>
            </a:extLst>
          </p:cNvPr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6137" y="9525"/>
            <a:ext cx="897038" cy="30301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6415217-AAAE-4CC3-8EF2-353175AB69C7}"/>
              </a:ext>
            </a:extLst>
          </p:cNvPr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14"/>
          <a:stretch>
            <a:fillRect/>
          </a:stretch>
        </p:blipFill>
        <p:spPr>
          <a:xfrm>
            <a:off x="0" y="-4528"/>
            <a:ext cx="12192000" cy="6858000"/>
          </a:xfrm>
          <a:prstGeom prst="rect">
            <a:avLst/>
          </a:prstGeom>
        </p:spPr>
      </p:pic>
    </p:spTree>
    <p:custDataLst>
      <p:tags r:id="rId16"/>
    </p:custDataLst>
    <p:extLst>
      <p:ext uri="{BB962C8B-B14F-4D97-AF65-F5344CB8AC3E}">
        <p14:creationId xmlns:p14="http://schemas.microsoft.com/office/powerpoint/2010/main" val="2709307982"/>
      </p:ext>
    </p:extLst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aphicFrame>
        <p:nvGraphicFramePr>
          <p:cNvPr id="9" name="Object 2"/>
          <p:cNvGraphicFramePr>
            <a:graphicFrameLocks noGrp="1" noChangeAspect="1"/>
          </p:cNvGraphicFramePr>
          <p:nvPr>
            <p:ph type="chart" idx="1"/>
            <p:custDataLst>
              <p:tags r:id="rId3"/>
            </p:custDataLst>
          </p:nvPr>
        </p:nvGraphicFramePr>
        <p:xfrm>
          <a:off x="1873151" y="1739189"/>
          <a:ext cx="10363200" cy="4079875"/>
        </p:xfrm>
        <a:graphic>
          <a:graphicData uri="http://schemas.openxmlformats.org/drawingml/2006/chart">
            <c:chart xmlns:c="http://schemas.openxmlformats.org/drawingml/2006/chart" r:id="rId4"/>
          </a:graphicData>
        </a:graphic>
      </p:graphicFrame>
      <p:sp>
        <p:nvSpPr>
          <p:cNvPr id="10" name="Text Box 4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708739" y="6181915"/>
            <a:ext cx="2604455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  <a:buClr>
                <a:srgbClr val="FF0000"/>
              </a:buClr>
            </a:pPr>
            <a:r>
              <a:rPr lang="en-US" b="1" i="1">
                <a:solidFill>
                  <a:srgbClr val="C00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(Continued on next slide)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title"/>
            <p:custDataLst>
              <p:tags r:id="rId6"/>
            </p:custDataLst>
          </p:nvPr>
        </p:nvSpPr>
        <p:spPr/>
        <p:txBody>
          <a:bodyPr anchor="ctr" anchorCtr="0"/>
          <a:lstStyle/>
          <a:p>
            <a:pPr eaLnBrk="1" hangingPunct="1"/>
            <a:r>
              <a:rPr lang="en-US" sz="3200"/>
              <a:t>Healthcare Occupational Groups are Projected to Grow Fastest</a:t>
            </a:r>
          </a:p>
        </p:txBody>
      </p:sp>
      <p:sp>
        <p:nvSpPr>
          <p:cNvPr id="11" name="TextBox 1"/>
          <p:cNvSpPr txBox="1"/>
          <p:nvPr>
            <p:custDataLst>
              <p:tags r:id="rId7"/>
            </p:custDataLst>
          </p:nvPr>
        </p:nvSpPr>
        <p:spPr>
          <a:xfrm>
            <a:off x="6753874" y="1298847"/>
            <a:ext cx="2391276" cy="387082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 prstMaterial="matte">
            <a:bevelT/>
          </a:sp3d>
        </p:spPr>
        <p:txBody>
          <a:bodyPr vert="horz" wrap="square" lIns="91440" tIns="45720" rIns="91440" bIns="45720" rtlCol="0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>
                <a:latin typeface="Tahoma" pitchFamily="34" charset="0"/>
                <a:ea typeface="+mj-ea"/>
                <a:cs typeface="Tahoma" pitchFamily="34" charset="0"/>
              </a:rPr>
              <a:t>Average, all occupations = 5.2%</a:t>
            </a:r>
          </a:p>
        </p:txBody>
      </p:sp>
      <p:sp>
        <p:nvSpPr>
          <p:cNvPr id="13" name="Text Box 4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630146" y="1365836"/>
            <a:ext cx="4724400" cy="30777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rgbClr val="FF0000"/>
              </a:buClr>
            </a:pPr>
            <a:r>
              <a:rPr lang="en-US" sz="1400" b="1"/>
              <a:t>Percent employment growth, projected 2018-2028</a:t>
            </a:r>
          </a:p>
        </p:txBody>
      </p:sp>
      <p:cxnSp>
        <p:nvCxnSpPr>
          <p:cNvPr id="3" name="Straight Arrow Connector 2"/>
          <p:cNvCxnSpPr/>
          <p:nvPr>
            <p:custDataLst>
              <p:tags r:id="rId9"/>
            </p:custDataLst>
          </p:nvPr>
        </p:nvCxnSpPr>
        <p:spPr>
          <a:xfrm flipH="1">
            <a:off x="6392656" y="1492388"/>
            <a:ext cx="361218" cy="1935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traight Connector 7"/>
          <p:cNvSpPr/>
          <p:nvPr>
            <p:custDataLst>
              <p:tags r:id="rId10"/>
            </p:custDataLst>
          </p:nvPr>
        </p:nvSpPr>
        <p:spPr>
          <a:xfrm rot="5400000" flipV="1">
            <a:off x="4179617" y="3769991"/>
            <a:ext cx="4407808" cy="18270"/>
          </a:xfrm>
          <a:prstGeom prst="line">
            <a:avLst/>
          </a:prstGeom>
          <a:ln w="1905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7D3A79C-863A-41CA-878A-C5B6BADD749D}"/>
              </a:ext>
            </a:extLst>
          </p:cNvPr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6137" y="9525"/>
            <a:ext cx="897038" cy="303013"/>
          </a:xfrm>
          <a:prstGeom prst="rect">
            <a:avLst/>
          </a:prstGeom>
        </p:spPr>
      </p:pic>
    </p:spTree>
    <p:custDataLst>
      <p:tags r:id="rId13"/>
    </p:custDataLst>
    <p:extLst>
      <p:ext uri="{BB962C8B-B14F-4D97-AF65-F5344CB8AC3E}">
        <p14:creationId xmlns:p14="http://schemas.microsoft.com/office/powerpoint/2010/main" val="2846162208"/>
      </p:ext>
    </p:extLst>
  </p:cSld>
  <p:clrMapOvr>
    <a:masterClrMapping/>
  </p:clrMapOvr>
  <p:transition/>
  <p:timing/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495300" y="285110"/>
            <a:ext cx="11201400" cy="804672"/>
          </a:xfrm>
        </p:spPr>
        <p:txBody>
          <a:bodyPr/>
          <a:lstStyle/>
          <a:p>
            <a:r>
              <a:rPr lang="en-US" sz="3200"/>
              <a:t>Production, Office and Administrative Support, and Sales and Related Occupational Groups are Projected to Decline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custDataLst>
              <p:tags r:id="rId4"/>
            </p:custDataLst>
          </p:nvPr>
        </p:nvGraphicFramePr>
        <p:xfrm>
          <a:off x="136485" y="1643780"/>
          <a:ext cx="11201400" cy="3992562"/>
        </p:xfrm>
        <a:graphic>
          <a:graphicData uri="http://schemas.openxmlformats.org/drawingml/2006/chart">
            <c:chart xmlns:c="http://schemas.openxmlformats.org/drawingml/2006/chart" r:id="rId5"/>
          </a:graphicData>
        </a:graphic>
      </p:graphicFrame>
      <p:sp>
        <p:nvSpPr>
          <p:cNvPr id="9" name="Text Box 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0489759" y="1503048"/>
            <a:ext cx="1518237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Clr>
                <a:srgbClr val="FF0000"/>
              </a:buClr>
            </a:pPr>
            <a:r>
              <a:rPr lang="en-US" b="1" i="1">
                <a:solidFill>
                  <a:srgbClr val="C00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(Continued)</a:t>
            </a:r>
          </a:p>
        </p:txBody>
      </p:sp>
      <p:sp>
        <p:nvSpPr>
          <p:cNvPr id="10" name="TextBox 1"/>
          <p:cNvSpPr txBox="1"/>
          <p:nvPr>
            <p:custDataLst>
              <p:tags r:id="rId7"/>
            </p:custDataLst>
          </p:nvPr>
        </p:nvSpPr>
        <p:spPr>
          <a:xfrm>
            <a:off x="7993805" y="5636342"/>
            <a:ext cx="1914294" cy="45720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 prstMaterial="matte">
            <a:bevelT/>
          </a:sp3d>
        </p:spPr>
        <p:txBody>
          <a:bodyPr vert="horz" wrap="square" lIns="91440" tIns="45720" rIns="91440" bIns="45720" rtlCol="0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>
                <a:latin typeface="Tahoma" pitchFamily="34" charset="0"/>
                <a:ea typeface="+mj-ea"/>
                <a:cs typeface="Tahoma" pitchFamily="34" charset="0"/>
              </a:rPr>
              <a:t>Average, all occupations = 5.2%</a:t>
            </a:r>
          </a:p>
        </p:txBody>
      </p:sp>
      <p:sp>
        <p:nvSpPr>
          <p:cNvPr id="6" name="Text Box 4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012771" y="1419521"/>
            <a:ext cx="4724414" cy="3077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eaLnBrk="0" hangingPunct="0">
              <a:spcBef>
                <a:spcPct val="50000"/>
              </a:spcBef>
              <a:buClr>
                <a:srgbClr val="FF0000"/>
              </a:buClr>
            </a:pPr>
            <a:r>
              <a:rPr lang="en-US" sz="1400" b="1"/>
              <a:t>Percent employment growth, projected 2018-2028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873224B-57C4-4AE6-8E6E-7FA2345F499F}"/>
              </a:ext>
            </a:extLst>
          </p:cNvPr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6137" y="9525"/>
            <a:ext cx="897038" cy="303013"/>
          </a:xfrm>
          <a:prstGeom prst="rect">
            <a:avLst/>
          </a:prstGeom>
        </p:spPr>
      </p:pic>
    </p:spTree>
    <p:custDataLst>
      <p:tags r:id="rId11"/>
    </p:custDataLst>
    <p:extLst>
      <p:ext uri="{BB962C8B-B14F-4D97-AF65-F5344CB8AC3E}">
        <p14:creationId xmlns:p14="http://schemas.microsoft.com/office/powerpoint/2010/main" val="408706043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PRESENTER_SHAPETEXTINFO" val="&lt;ShapeTextInfo&gt;&lt;TableIndex row=&quot;-1&quot; col=&quot;-1&quot;&gt;&lt;linesCount val=&quot;1&quot; /&gt;&lt;lineCharCount val=&quot;35&quot; /&gt;&lt;/TableIndex&gt;&lt;/ShapeTextInfo&gt;"/>
</p:tagLst>
</file>

<file path=ppt/tags/tag10.xml><?xml version="1.0" encoding="utf-8"?>
<p:tagLst xmlns:p="http://schemas.openxmlformats.org/presentationml/2006/main">
  <p:tag name="PRESENTER_SHAPETEXTINFO" val="&lt;ShapeTextInfo&gt;&lt;TableIndex row=&quot;-1&quot; col=&quot;-1&quot;&gt;&lt;linesCount val=&quot;4&quot; /&gt;&lt;lineCharCount val=&quot;33&quot; /&gt;&lt;lineCharCount val=&quot;13&quot; /&gt;&lt;lineCharCount val=&quot;12&quot; /&gt;&lt;lineCharCount val=&quot;30&quot; /&gt;&lt;/TableIndex&gt;&lt;/ShapeTextInfo&gt;"/>
</p:tagLst>
</file>

<file path=ppt/tags/tag100.xml><?xml version="1.0" encoding="utf-8"?>
<p:tagLst xmlns:p="http://schemas.openxmlformats.org/presentationml/2006/main">
  <p:tag name="PRESENTER_SHAPEINFO" val="&lt;ThreeDShapeInfo&gt;&lt;uuid val=&quot;{d9d7e076-24e9-417d-a09a-470b6278b25b}&quot; /&gt;&lt;isInvalidForFieldText val=&quot;0&quot; /&gt;&lt;Image&gt;&lt;filename val=&quot;E:\breeze\content\14339732\1685697561-1\input\breezo\data\asimages\{d9d7e076-24e9-417d-a09a-470b6278b25b}.png&quot; /&gt;&lt;left val=&quot;106&quot; /&gt;&lt;top val=&quot;146&quot; /&gt;&lt;width val=&quot;420&quot; /&gt;&lt;height val=&quot;453&quot; /&gt;&lt;hasText val=&quot;1&quot; /&gt;&lt;/Image&gt;&lt;/ThreeDShapeInfo&gt;"/>
</p:tagLst>
</file>

<file path=ppt/tags/tag101.xml><?xml version="1.0" encoding="utf-8"?>
<p:tagLst xmlns:p="http://schemas.openxmlformats.org/presentationml/2006/main">
  <p:tag name="PRESENTER_SHAPEINFO" val="&lt;ThreeDShapeInfo&gt;&lt;uuid val=&quot;{78761460-7a56-4b6c-a97c-68bd2007ec2e}&quot; /&gt;&lt;isInvalidForFieldText val=&quot;0&quot; /&gt;&lt;Image&gt;&lt;filename val=&quot;E:\breeze\content\14339732\1685697561-1\input\breezo\data\asimages\{78761460-7a56-4b6c-a97c-68bd2007ec2e}.png&quot; /&gt;&lt;left val=&quot;113&quot; /&gt;&lt;top val=&quot;33&quot; /&gt;&lt;width val=&quot;1027&quot; /&gt;&lt;height val=&quot;37&quot; /&gt;&lt;hasText val=&quot;1&quot; /&gt;&lt;/Image&gt;&lt;/ThreeDShapeInfo&gt;"/>
  <p:tag name="PRESENTER_SHAPETEXTINFO" val="&lt;ShapeTextInfo&gt;&lt;TableIndex row=&quot;-1&quot; col=&quot;-1&quot;&gt;&lt;linesCount val=&quot;1&quot; /&gt;&lt;lineCharCount val=&quot;65&quot; /&gt;&lt;/TableIndex&gt;&lt;/ShapeTextInfo&gt;"/>
</p:tagLst>
</file>

<file path=ppt/tags/tag102.xml><?xml version="1.0" encoding="utf-8"?>
<p:tagLst xmlns:p="http://schemas.openxmlformats.org/presentationml/2006/main">
  <p:tag name="PRESENTER_SHAPEINFO" val="&lt;ThreeDShapeInfo&gt;&lt;uuid val=&quot;{41f809b6-b35a-40bb-a9d9-a7c10abac508}&quot; /&gt;&lt;isInvalidForFieldText val=&quot;0&quot; /&gt;&lt;Image&gt;&lt;filename val=&quot;E:\breeze\content\14339732\1685697561-1\input\breezo\data\asimages\{41f809b6-b35a-40bb-a9d9-a7c10abac508}.png&quot; /&gt;&lt;left val=&quot;343&quot; /&gt;&lt;top val=&quot;96&quot; /&gt;&lt;width val=&quot;203&quot; /&gt;&lt;height val=&quot;40&quot; /&gt;&lt;hasText val=&quot;1&quot; /&gt;&lt;/Image&gt;&lt;/ThreeDShapeInfo&gt;"/>
  <p:tag name="PRESENTER_SHAPETEXTINFO" val="&lt;ShapeTextInfo&gt;&lt;TableIndex row=&quot;-1&quot; col=&quot;-1&quot;&gt;&lt;linesCount val=&quot;1&quot; /&gt;&lt;lineCharCount val=&quot;33&quot; /&gt;&lt;/TableIndex&gt;&lt;/ShapeTextInfo&gt;"/>
</p:tagLst>
</file>

<file path=ppt/tags/tag103.xml><?xml version="1.0" encoding="utf-8"?>
<p:tagLst xmlns:p="http://schemas.openxmlformats.org/presentationml/2006/main">
  <p:tag name="PRESENTER_SHAPEINFO" val="&lt;ThreeDShapeInfo&gt;&lt;uuid val=&quot;{893f047a-26cf-4158-ac58-e48099b990df}&quot; /&gt;&lt;isInvalidForFieldText val=&quot;0&quot; /&gt;&lt;Image&gt;&lt;filename val=&quot;E:\breeze\content\14339732\1685697561-1\input\breezo\data\asimages\{893f047a-26cf-4158-ac58-e48099b990df}.png&quot; /&gt;&lt;left val=&quot;666&quot; /&gt;&lt;top val=&quot;93&quot; /&gt;&lt;width val=&quot;310&quot; /&gt;&lt;height val=&quot;43&quot; /&gt;&lt;hasText val=&quot;1&quot; /&gt;&lt;/Image&gt;&lt;/ThreeDShapeInfo&gt;"/>
  <p:tag name="PRESENTER_SHAPETEXTINFO" val="&lt;ShapeTextInfo&gt;&lt;TableIndex row=&quot;-1&quot; col=&quot;-1&quot;&gt;&lt;linesCount val=&quot;1&quot; /&gt;&lt;lineCharCount val=&quot;51&quot; /&gt;&lt;/TableIndex&gt;&lt;/ShapeTextInfo&gt;"/>
</p:tagLst>
</file>

<file path=ppt/tags/tag104.xml><?xml version="1.0" encoding="utf-8"?>
<p:tagLst xmlns:p="http://schemas.openxmlformats.org/presentationml/2006/main">
  <p:tag name="PRESENTER_SHAPEINFO" val="&lt;ThreeDShapeInfo&gt;&lt;uuid val=&quot;{bcc67ac2-48e2-4de5-a9c1-ac628f7ed4c7}&quot; /&gt;&lt;isInvalidForFieldText val=&quot;0&quot; /&gt;&lt;Image&gt;&lt;filename val=&quot;E:\breeze\content\14339732\1685697561-1\input\breezo\data\asimages\{bcc67ac2-48e2-4de5-a9c1-ac628f7ed4c7}.png&quot; /&gt;&lt;left val=&quot;1176&quot; /&gt;&lt;top val=&quot;0&quot; /&gt;&lt;width val=&quot;100&quot; /&gt;&lt;height val=&quot;37&quot; /&gt;&lt;hasText val=&quot;1&quot; /&gt;&lt;/Image&gt;&lt;/ThreeDShapeInfo&gt;"/>
</p:tagLst>
</file>

<file path=ppt/tags/tag105.xml><?xml version="1.0" encoding="utf-8"?>
<p:tagLst xmlns:p="http://schemas.openxmlformats.org/presentationml/2006/main">
  <p:tag name="HTML_SHAPEINFO" val="&lt;SlideThumbPath val=&quot;SlideTemp.PNG&quot;/&gt;"/>
</p:tagLst>
</file>

<file path=ppt/tags/tag106.xml><?xml version="1.0" encoding="utf-8"?>
<p:tagLst xmlns:p="http://schemas.openxmlformats.org/presentationml/2006/main">
  <p:tag name="PRESENTER_SHAPEINFO" val="&lt;ThreeDShapeInfo&gt;&lt;uuid val=&quot;{ab719107-1357-448a-a539-d14c7843b4cf}&quot; /&gt;&lt;isInvalidForFieldText val=&quot;0&quot; /&gt;&lt;Image&gt;&lt;filename val=&quot;E:\breeze\content\14339732\1685697561-1\input\breezo\data\asimages\{ab719107-1357-448a-a539-d14c7843b4cf}.png&quot; /&gt;&lt;left val=&quot;70&quot; /&gt;&lt;top val=&quot;146&quot; /&gt;&lt;width val=&quot;1107&quot; /&gt;&lt;height val=&quot;467&quot; /&gt;&lt;hasText val=&quot;1&quot; /&gt;&lt;/Image&gt;&lt;/ThreeDShapeInfo&gt;"/>
  <p:tag name="PRESENTER_SHAPETEXTINFO" val="&lt;ShapeTextInfo&gt;&lt;TableIndex row=&quot;1&quot; col=&quot;1&quot;&gt;&lt;linesCount val=&quot;2&quot; /&gt;&lt;lineCharCount val=&quot;14&quot; /&gt;&lt;lineCharCount val=&quot;15&quot; /&gt;&lt;/TableIndex&gt;&lt;TableIndex row=&quot;2&quot; col=&quot;1&quot;&gt;&lt;linesCount val=&quot;1&quot; /&gt;&lt;lineCharCount val=&quot;7&quot; /&gt;&lt;/TableIndex&gt;&lt;TableIndex row=&quot;3&quot; col=&quot;1&quot;&gt;&lt;linesCount val=&quot;1&quot; /&gt;&lt;lineCharCount val=&quot;7&quot; /&gt;&lt;/TableIndex&gt;&lt;TableIndex row=&quot;4&quot; col=&quot;1&quot;&gt;&lt;linesCount val=&quot;1&quot; /&gt;&lt;lineCharCount val=&quot;7&quot; /&gt;&lt;/TableIndex&gt;&lt;TableIndex row=&quot;5&quot; col=&quot;1&quot;&gt;&lt;linesCount val=&quot;1&quot; /&gt;&lt;lineCharCount val=&quot;7&quot; /&gt;&lt;/TableIndex&gt;&lt;TableIndex row=&quot;6&quot; col=&quot;1&quot;&gt;&lt;linesCount val=&quot;1&quot; /&gt;&lt;lineCharCount val=&quot;7&quot; /&gt;&lt;/TableIndex&gt;&lt;TableIndex row=&quot;7&quot; col=&quot;1&quot;&gt;&lt;linesCount val=&quot;1&quot; /&gt;&lt;lineCharCount val=&quot;8&quot; /&gt;&lt;/TableIndex&gt;&lt;TableIndex row=&quot;8&quot; col=&quot;1&quot;&gt;&lt;linesCount val=&quot;1&quot; /&gt;&lt;lineCharCount val=&quot;7&quot; /&gt;&lt;/TableIndex&gt;&lt;TableIndex row=&quot;9&quot; col=&quot;1&quot;&gt;&lt;linesCount val=&quot;1&quot; /&gt;&lt;lineCharCount val=&quot;8&quot; /&gt;&lt;/TableIndex&gt;&lt;TableIndex row=&quot;10&quot; col=&quot;1&quot;&gt;&lt;linesCount val=&quot;1&quot; /&gt;&lt;lineCharCount val=&quot;7&quot; /&gt;&lt;/TableIndex&gt;&lt;TableIndex row=&quot;11&quot; col=&quot;1&quot;&gt;&lt;linesCount val=&quot;1&quot; /&gt;&lt;lineCharCount val=&quot;7&quot; /&gt;&lt;/TableIndex&gt;&lt;/ShapeTextInfo&gt;"/>
</p:tagLst>
</file>

<file path=ppt/tags/tag107.xml><?xml version="1.0" encoding="utf-8"?>
<p:tagLst xmlns:p="http://schemas.openxmlformats.org/presentationml/2006/main">
  <p:tag name="PRESENTER_SHAPEINFO" val="&lt;ThreeDShapeInfo&gt;&lt;uuid val=&quot;{76f4b0a3-1147-49da-90ad-b5b896c3c3f8}&quot; /&gt;&lt;isInvalidForFieldText val=&quot;0&quot; /&gt;&lt;Image&gt;&lt;filename val=&quot;E:\breeze\content\14339732\1685697561-1\input\breezo\data\asimages\{76f4b0a3-1147-49da-90ad-b5b896c3c3f8}.png&quot; /&gt;&lt;left val=&quot;736&quot; /&gt;&lt;top val=&quot;196&quot; /&gt;&lt;width val=&quot;340&quot; /&gt;&lt;height val=&quot;423&quot; /&gt;&lt;hasText val=&quot;1&quot; /&gt;&lt;/Image&gt;&lt;/ThreeDShapeInfo&gt;"/>
</p:tagLst>
</file>

<file path=ppt/tags/tag108.xml><?xml version="1.0" encoding="utf-8"?>
<p:tagLst xmlns:p="http://schemas.openxmlformats.org/presentationml/2006/main">
  <p:tag name="PRESENTER_SHAPEINFO" val="&lt;ThreeDShapeInfo&gt;&lt;uuid val=&quot;{97de5f4a-30a4-41f2-b8e9-2314caa311d3}&quot; /&gt;&lt;isInvalidForFieldText val=&quot;0&quot; /&gt;&lt;Image&gt;&lt;filename val=&quot;E:\breeze\content\14339732\1685697561-1\input\breezo\data\asimages\{97de5f4a-30a4-41f2-b8e9-2314caa311d3}.png&quot; /&gt;&lt;left val=&quot;403&quot; /&gt;&lt;top val=&quot;136&quot; /&gt;&lt;width val=&quot;243&quot; /&gt;&lt;height val=&quot;43&quot; /&gt;&lt;hasText val=&quot;1&quot; /&gt;&lt;/Image&gt;&lt;/ThreeDShapeInfo&gt;"/>
  <p:tag name="PRESENTER_SHAPETEXTINFO" val="&lt;ShapeTextInfo&gt;&lt;TableIndex row=&quot;-1&quot; col=&quot;-1&quot;&gt;&lt;linesCount val=&quot;1&quot; /&gt;&lt;lineCharCount val=&quot;51&quot; /&gt;&lt;/TableIndex&gt;&lt;/ShapeTextInfo&gt;"/>
</p:tagLst>
</file>

<file path=ppt/tags/tag109.xml><?xml version="1.0" encoding="utf-8"?>
<p:tagLst xmlns:p="http://schemas.openxmlformats.org/presentationml/2006/main">
  <p:tag name="PRESENTER_SHAPETEXTINFO" val="&lt;ShapeTextInfo&gt;&lt;TableIndex row=&quot;-1&quot; col=&quot;-1&quot;&gt;&lt;linesCount val=&quot;0&quot; /&gt;&lt;/TableIndex&gt;&lt;/ShapeTextInfo&gt;"/>
</p:tagLst>
</file>

<file path=ppt/tags/tag11.xml><?xml version="1.0" encoding="utf-8"?>
<p:tagLst xmlns:p="http://schemas.openxmlformats.org/presentationml/2006/main">
  <p:tag name="PRESENTER_SHAPETEXTINFO" val="&lt;ShapeTextInfo&gt;&lt;TableIndex row=&quot;-1&quot; col=&quot;-1&quot;&gt;&lt;linesCount val=&quot;1&quot; /&gt;&lt;lineCharCount val=&quot;32&quot; /&gt;&lt;/TableIndex&gt;&lt;/ShapeTextInfo&gt;"/>
</p:tagLst>
</file>

<file path=ppt/tags/tag110.xml><?xml version="1.0" encoding="utf-8"?>
<p:tagLst xmlns:p="http://schemas.openxmlformats.org/presentationml/2006/main">
  <p:tag name="PRESENTER_SHAPETEXTINFO" val="&lt;ShapeTextInfo&gt;&lt;TableIndex row=&quot;-1&quot; col=&quot;-1&quot;&gt;&lt;linesCount val=&quot;0&quot; /&gt;&lt;/TableIndex&gt;&lt;/ShapeTextInfo&gt;"/>
</p:tagLst>
</file>

<file path=ppt/tags/tag111.xml><?xml version="1.0" encoding="utf-8"?>
<p:tagLst xmlns:p="http://schemas.openxmlformats.org/presentationml/2006/main">
  <p:tag name="PRESENTER_SHAPEINFO" val="&lt;ThreeDShapeInfo&gt;&lt;uuid val=&quot;{74a20020-ba43-4a6c-a24a-5e333575913d}&quot; /&gt;&lt;isInvalidForFieldText val=&quot;0&quot; /&gt;&lt;Image&gt;&lt;filename val=&quot;E:\breeze\content\14339732\1685697561-1\input\breezo\data\asimages\{74a20020-ba43-4a6c-a24a-5e333575913d}.png&quot; /&gt;&lt;left val=&quot;50&quot; /&gt;&lt;top val=&quot;33&quot; /&gt;&lt;width val=&quot;1180&quot; /&gt;&lt;height val=&quot;70&quot; /&gt;&lt;hasText val=&quot;1&quot; /&gt;&lt;/Image&gt;&lt;/ThreeDShapeInfo&gt;"/>
  <p:tag name="PRESENTER_SHAPETEXTINFO" val="&lt;ShapeTextInfo&gt;&lt;TableIndex row=&quot;-1&quot; col=&quot;-1&quot;&gt;&lt;linesCount val=&quot;1&quot; /&gt;&lt;lineCharCount val=&quot;129&quot; /&gt;&lt;/TableIndex&gt;&lt;/ShapeTextInfo&gt;"/>
</p:tagLst>
</file>

<file path=ppt/tags/tag112.xml><?xml version="1.0" encoding="utf-8"?>
<p:tagLst xmlns:p="http://schemas.openxmlformats.org/presentationml/2006/main">
  <p:tag name="PRESENTER_SHAPEINFO" val="&lt;ThreeDShapeInfo&gt;&lt;uuid val=&quot;{bb5a83bd-7260-4a67-b190-136870599607}&quot; /&gt;&lt;isInvalidForFieldText val=&quot;0&quot; /&gt;&lt;Image&gt;&lt;filename val=&quot;E:\breeze\content\14339732\1685697561-1\input\breezo\data\asimages\{bb5a83bd-7260-4a67-b190-136870599607}.png&quot; /&gt;&lt;left val=&quot;50&quot; /&gt;&lt;top val=&quot;200&quot; /&gt;&lt;width val=&quot;623&quot; /&gt;&lt;height val=&quot;417&quot; /&gt;&lt;hasText val=&quot;1&quot; /&gt;&lt;/Image&gt;&lt;/ThreeDShapeInfo&gt;"/>
</p:tagLst>
</file>

<file path=ppt/tags/tag113.xml><?xml version="1.0" encoding="utf-8"?>
<p:tagLst xmlns:p="http://schemas.openxmlformats.org/presentationml/2006/main">
  <p:tag name="PRESENTER_SHAPEINFO" val="&lt;ThreeDShapeInfo&gt;&lt;uuid val=&quot;{fcc331df-f2f5-4ed3-aa4d-8d7937c5bdf1}&quot; /&gt;&lt;isInvalidForFieldText val=&quot;0&quot; /&gt;&lt;Image&gt;&lt;filename val=&quot;E:\breeze\content\14339732\1685697561-1\input\breezo\data\asimages\{fcc331df-f2f5-4ed3-aa4d-8d7937c5bdf1}.png&quot; /&gt;&lt;left val=&quot;753&quot; /&gt;&lt;top val=&quot;133&quot; /&gt;&lt;width val=&quot;203&quot; /&gt;&lt;height val=&quot;40&quot; /&gt;&lt;hasText val=&quot;1&quot; /&gt;&lt;/Image&gt;&lt;/ThreeDShapeInfo&gt;"/>
  <p:tag name="PRESENTER_SHAPETEXTINFO" val="&lt;ShapeTextInfo&gt;&lt;TableIndex row=&quot;-1&quot; col=&quot;-1&quot;&gt;&lt;linesCount val=&quot;1&quot; /&gt;&lt;lineCharCount val=&quot;33&quot; /&gt;&lt;/TableIndex&gt;&lt;/ShapeTextInfo&gt;"/>
</p:tagLst>
</file>

<file path=ppt/tags/tag114.xml><?xml version="1.0" encoding="utf-8"?>
<p:tagLst xmlns:p="http://schemas.openxmlformats.org/presentationml/2006/main">
  <p:tag name="PRESENTER_SHAPEINFO" val="&lt;ThreeDShapeInfo&gt;&lt;uuid val=&quot;{1bc4bf69-78a6-46b4-94bf-6036fdc6cbcc}&quot; /&gt;&lt;isInvalidForFieldText val=&quot;0&quot; /&gt;&lt;Image&gt;&lt;filename val=&quot;E:\breeze\content\14339732\1685697561-1\input\breezo\data\asimages\{1bc4bf69-78a6-46b4-94bf-6036fdc6cbcc}.png&quot; /&gt;&lt;left val=&quot;1176&quot; /&gt;&lt;top val=&quot;0&quot; /&gt;&lt;width val=&quot;100&quot; /&gt;&lt;height val=&quot;37&quot; /&gt;&lt;hasText val=&quot;1&quot; /&gt;&lt;/Image&gt;&lt;/ThreeDShapeInfo&gt;"/>
</p:tagLst>
</file>

<file path=ppt/tags/tag115.xml><?xml version="1.0" encoding="utf-8"?>
<p:tagLst xmlns:p="http://schemas.openxmlformats.org/presentationml/2006/main">
  <p:tag name="HTML_SHAPEINFO" val="&lt;SlideThumbPath val=&quot;SlideTemp.PNG&quot;/&gt;"/>
</p:tagLst>
</file>

<file path=ppt/tags/tag116.xml><?xml version="1.0" encoding="utf-8"?>
<p:tagLst xmlns:p="http://schemas.openxmlformats.org/presentationml/2006/main">
  <p:tag name="PRESENTER_SHAPEINFO" val="&lt;ThreeDShapeInfo&gt;&lt;uuid val=&quot;{82c544ee-2c4c-4e3e-a5ce-521ce608837e}&quot; /&gt;&lt;isInvalidForFieldText val=&quot;0&quot; /&gt;&lt;Image&gt;&lt;filename val=&quot;E:\breeze\content\14339732\1685697561-1\input\breezo\data\asimages\{82c544ee-2c4c-4e3e-a5ce-521ce608837e}.png&quot; /&gt;&lt;left val=&quot;280&quot; /&gt;&lt;top val=&quot;180&quot; /&gt;&lt;width val=&quot;667&quot; /&gt;&lt;height val=&quot;413&quot; /&gt;&lt;hasText val=&quot;1&quot; /&gt;&lt;/Image&gt;&lt;/ThreeDShapeInfo&gt;"/>
</p:tagLst>
</file>

<file path=ppt/tags/tag117.xml><?xml version="1.0" encoding="utf-8"?>
<p:tagLst xmlns:p="http://schemas.openxmlformats.org/presentationml/2006/main">
  <p:tag name="PRESENTER_SHAPEINFO" val="&lt;ThreeDShapeInfo&gt;&lt;uuid val=&quot;{1e56b093-ec00-4a90-a1f9-955d3c9e5df4}&quot; /&gt;&lt;isInvalidForFieldText val=&quot;0&quot; /&gt;&lt;Image&gt;&lt;filename val=&quot;E:\breeze\content\14339732\1685697561-1\input\breezo\data\asimages\{1e56b093-ec00-4a90-a1f9-955d3c9e5df4}.png&quot; /&gt;&lt;left val=&quot;260&quot; /&gt;&lt;top val=&quot;50&quot; /&gt;&lt;width val=&quot;757&quot; /&gt;&lt;height val=&quot;37&quot; /&gt;&lt;hasText val=&quot;1&quot; /&gt;&lt;/Image&gt;&lt;/ThreeDShapeInfo&gt;"/>
  <p:tag name="PRESENTER_SHAPETEXTINFO" val="&lt;ShapeTextInfo&gt;&lt;TableIndex row=&quot;-1&quot; col=&quot;-1&quot;&gt;&lt;linesCount val=&quot;1&quot; /&gt;&lt;lineCharCount val=&quot;43&quot; /&gt;&lt;/TableIndex&gt;&lt;/ShapeTextInfo&gt;"/>
</p:tagLst>
</file>

<file path=ppt/tags/tag118.xml><?xml version="1.0" encoding="utf-8"?>
<p:tagLst xmlns:p="http://schemas.openxmlformats.org/presentationml/2006/main">
  <p:tag name="PRESENTER_SHAPEINFO" val="&lt;ThreeDShapeInfo&gt;&lt;uuid val=&quot;{a1de8bf7-e144-4cb0-8150-62a8b92f2a08}&quot; /&gt;&lt;isInvalidForFieldText val=&quot;0&quot; /&gt;&lt;Image&gt;&lt;filename val=&quot;E:\breeze\content\14339732\1685697561-1\input\breezo\data\asimages\{a1de8bf7-e144-4cb0-8150-62a8b92f2a08}.png&quot; /&gt;&lt;left val=&quot;970&quot; /&gt;&lt;top val=&quot;470&quot; /&gt;&lt;width val=&quot;140&quot; /&gt;&lt;height val=&quot;73&quot; /&gt;&lt;hasText val=&quot;1&quot; /&gt;&lt;/Image&gt;&lt;/ThreeDShapeInfo&gt;"/>
  <p:tag name="PRESENTER_SHAPETEXTINFO" val="&lt;ShapeTextInfo&gt;&lt;TableIndex row=&quot;-1&quot; col=&quot;-1&quot;&gt;&lt;linesCount val=&quot;1&quot; /&gt;&lt;lineCharCount val=&quot;38&quot; /&gt;&lt;/TableIndex&gt;&lt;/ShapeTextInfo&gt;"/>
</p:tagLst>
</file>

<file path=ppt/tags/tag119.xml><?xml version="1.0" encoding="utf-8"?>
<p:tagLst xmlns:p="http://schemas.openxmlformats.org/presentationml/2006/main">
  <p:tag name="PRESENTER_SHAPEINFO" val="&lt;ThreeDShapeInfo&gt;&lt;uuid val=&quot;{53d9f65c-a04f-4db7-991f-ca0ae396a2c9}&quot; /&gt;&lt;isInvalidForFieldText val=&quot;0&quot; /&gt;&lt;Image&gt;&lt;filename val=&quot;E:\breeze\content\14339732\1685697561-1\input\breezo\data\asimages\{53d9f65c-a04f-4db7-991f-ca0ae396a2c9}.png&quot; /&gt;&lt;left val=&quot;966&quot; /&gt;&lt;top val=&quot;316&quot; /&gt;&lt;width val=&quot;180&quot; /&gt;&lt;height val=&quot;70&quot; /&gt;&lt;hasText val=&quot;1&quot; /&gt;&lt;/Image&gt;&lt;/ThreeDShapeInfo&gt;"/>
  <p:tag name="PRESENTER_SHAPETEXTINFO" val="&lt;ShapeTextInfo&gt;&lt;TableIndex row=&quot;-1&quot; col=&quot;-1&quot;&gt;&lt;linesCount val=&quot;1&quot; /&gt;&lt;lineCharCount val=&quot;50&quot; /&gt;&lt;/TableIndex&gt;&lt;/ShapeTextInfo&gt;"/>
</p:tagLst>
</file>

<file path=ppt/tags/tag12.xml><?xml version="1.0" encoding="utf-8"?>
<p:tagLst xmlns:p="http://schemas.openxmlformats.org/presentationml/2006/main">
  <p:tag name="PRESENTER_SHAPETEXTINFO" val="&lt;ShapeTextInfo&gt;&lt;TableIndex row=&quot;-1&quot; col=&quot;-1&quot;&gt;&lt;linesCount val=&quot;0&quot; /&gt;&lt;/TableIndex&gt;&lt;/ShapeTextInfo&gt;"/>
</p:tagLst>
</file>

<file path=ppt/tags/tag120.xml><?xml version="1.0" encoding="utf-8"?>
<p:tagLst xmlns:p="http://schemas.openxmlformats.org/presentationml/2006/main">
  <p:tag name="PRESENTER_SHAPEINFO" val="&lt;ThreeDShapeInfo&gt;&lt;uuid val=&quot;{a92e95f9-15db-4c69-abf4-e5b55511b8f0}&quot; /&gt;&lt;isInvalidForFieldText val=&quot;0&quot; /&gt;&lt;Image&gt;&lt;filename val=&quot;E:\breeze\content\14339732\1685697561-1\input\breezo\data\asimages\{a92e95f9-15db-4c69-abf4-e5b55511b8f0}.png&quot; /&gt;&lt;left val=&quot;966&quot; /&gt;&lt;top val=&quot;196&quot; /&gt;&lt;width val=&quot;163&quot; /&gt;&lt;height val=&quot;73&quot; /&gt;&lt;hasText val=&quot;1&quot; /&gt;&lt;/Image&gt;&lt;/ThreeDShapeInfo&gt;"/>
  <p:tag name="PRESENTER_SHAPETEXTINFO" val="&lt;ShapeTextInfo&gt;&lt;TableIndex row=&quot;-1&quot; col=&quot;-1&quot;&gt;&lt;linesCount val=&quot;1&quot; /&gt;&lt;lineCharCount val=&quot;42&quot; /&gt;&lt;/TableIndex&gt;&lt;/ShapeTextInfo&gt;"/>
</p:tagLst>
</file>

<file path=ppt/tags/tag121.xml><?xml version="1.0" encoding="utf-8"?>
<p:tagLst xmlns:p="http://schemas.openxmlformats.org/presentationml/2006/main">
  <p:tag name="PRESENTER_SHAPEINFO" val="&lt;ThreeDShapeInfo&gt;&lt;uuid val=&quot;{44a34b7d-8fd9-490e-b310-cd46056f7b88}&quot; /&gt;&lt;isInvalidForFieldText val=&quot;0&quot; /&gt;&lt;Image&gt;&lt;filename val=&quot;E:\breeze\content\14339732\1685697561-1\input\breezo\data\asimages\{44a34b7d-8fd9-490e-b310-cd46056f7b88}.png&quot; /&gt;&lt;left val=&quot;1176&quot; /&gt;&lt;top val=&quot;0&quot; /&gt;&lt;width val=&quot;100&quot; /&gt;&lt;height val=&quot;37&quot; /&gt;&lt;hasText val=&quot;1&quot; /&gt;&lt;/Image&gt;&lt;/ThreeDShapeInfo&gt;"/>
</p:tagLst>
</file>

<file path=ppt/tags/tag122.xml><?xml version="1.0" encoding="utf-8"?>
<p:tagLst xmlns:p="http://schemas.openxmlformats.org/presentationml/2006/main">
  <p:tag name="HTML_SHAPEINFO" val="&lt;SlideThumbPath val=&quot;SlideTemp.PNG&quot;/&gt;"/>
</p:tagLst>
</file>

<file path=ppt/tags/tag123.xml><?xml version="1.0" encoding="utf-8"?>
<p:tagLst xmlns:p="http://schemas.openxmlformats.org/presentationml/2006/main">
  <p:tag name="PRESENTER_SHAPEINFO" val="&lt;ThreeDShapeInfo&gt;&lt;uuid val=&quot;{ad233886-852b-4a47-a463-c4aa0073e9e0}&quot; /&gt;&lt;isInvalidForFieldText val=&quot;0&quot; /&gt;&lt;Image&gt;&lt;filename val=&quot;E:\breeze\content\14339732\1685697561-1\input\breezo\data\asimages\{ad233886-852b-4a47-a463-c4aa0073e9e0}.png&quot; /&gt;&lt;left val=&quot;213&quot; /&gt;&lt;top val=&quot;50&quot; /&gt;&lt;width val=&quot;857&quot; /&gt;&lt;height val=&quot;37&quot; /&gt;&lt;hasText val=&quot;1&quot; /&gt;&lt;/Image&gt;&lt;/ThreeDShapeInfo&gt;"/>
  <p:tag name="PRESENTER_SHAPETEXTINFO" val="&lt;ShapeTextInfo&gt;&lt;TableIndex row=&quot;-1&quot; col=&quot;-1&quot;&gt;&lt;linesCount val=&quot;1&quot; /&gt;&lt;lineCharCount val=&quot;51&quot; /&gt;&lt;/TableIndex&gt;&lt;/ShapeTextInfo&gt;"/>
</p:tagLst>
</file>

<file path=ppt/tags/tag124.xml><?xml version="1.0" encoding="utf-8"?>
<p:tagLst xmlns:p="http://schemas.openxmlformats.org/presentationml/2006/main">
  <p:tag name="PRESENTER_SHAPEINFO" val="&lt;ThreeDShapeInfo&gt;&lt;uuid val=&quot;{3ed53f9e-e372-40ae-8b3c-28f8c8006658}&quot; /&gt;&lt;isInvalidForFieldText val=&quot;0&quot; /&gt;&lt;Image&gt;&lt;filename val=&quot;E:\breeze\content\14339732\1685697561-1\input\breezo\data\asimages\{3ed53f9e-e372-40ae-8b3c-28f8c8006658}.png&quot; /&gt;&lt;left val=&quot;163&quot; /&gt;&lt;top val=&quot;280&quot; /&gt;&lt;width val=&quot;907&quot; /&gt;&lt;height val=&quot;347&quot; /&gt;&lt;hasText val=&quot;1&quot; /&gt;&lt;/Image&gt;&lt;/ThreeDShapeInfo&gt;"/>
</p:tagLst>
</file>

<file path=ppt/tags/tag125.xml><?xml version="1.0" encoding="utf-8"?>
<p:tagLst xmlns:p="http://schemas.openxmlformats.org/presentationml/2006/main">
  <p:tag name="PRESENTER_SHAPEINFO" val="&lt;ThreeDShapeInfo&gt;&lt;uuid val=&quot;{8876d8ab-0704-4412-8593-986ce6154bc8}&quot; /&gt;&lt;isInvalidForFieldText val=&quot;0&quot; /&gt;&lt;Image&gt;&lt;filename val=&quot;E:\breeze\content\14339732\1685697561-1\input\breezo\data\asimages\{8876d8ab-0704-4412-8593-986ce6154bc8}.png&quot; /&gt;&lt;left val=&quot;383&quot; /&gt;&lt;top val=&quot;233&quot; /&gt;&lt;width val=&quot;407&quot; /&gt;&lt;height val=&quot;47&quot; /&gt;&lt;hasText val=&quot;1&quot; /&gt;&lt;/Image&gt;&lt;/ThreeDShapeInfo&gt;"/>
  <p:tag name="PRESENTER_SHAPETEXTINFO" val="&lt;ShapeTextInfo&gt;&lt;TableIndex row=&quot;-1&quot; col=&quot;-1&quot;&gt;&lt;linesCount val=&quot;1&quot; /&gt;&lt;lineCharCount val=&quot;58&quot; /&gt;&lt;/TableIndex&gt;&lt;/ShapeTextInfo&gt;"/>
</p:tagLst>
</file>

<file path=ppt/tags/tag126.xml><?xml version="1.0" encoding="utf-8"?>
<p:tagLst xmlns:p="http://schemas.openxmlformats.org/presentationml/2006/main">
  <p:tag name="PRESENTER_SHAPEINFO" val="&lt;ThreeDShapeInfo&gt;&lt;uuid val=&quot;{bc894cf3-b3e9-4163-9b90-12baf86cd0ff}&quot; /&gt;&lt;isInvalidForFieldText val=&quot;0&quot; /&gt;&lt;Image&gt;&lt;filename val=&quot;E:\breeze\content\14339732\1685697561-1\input\breezo\data\asimages\{bc894cf3-b3e9-4163-9b90-12baf86cd0ff}.png&quot; /&gt;&lt;left val=&quot;386&quot; /&gt;&lt;top val=&quot;160&quot; /&gt;&lt;width val=&quot;450&quot; /&gt;&lt;height val=&quot;33&quot; /&gt;&lt;hasText val=&quot;1&quot; /&gt;&lt;/Image&gt;&lt;/ThreeDShapeInfo&gt;"/>
  <p:tag name="PRESENTER_SHAPETEXTINFO" val="&lt;ShapeTextInfo&gt;&lt;TableIndex row=&quot;-1&quot; col=&quot;-1&quot;&gt;&lt;linesCount val=&quot;1&quot; /&gt;&lt;lineCharCount val=&quot;26&quot; /&gt;&lt;/TableIndex&gt;&lt;/ShapeTextInfo&gt;"/>
</p:tagLst>
</file>

<file path=ppt/tags/tag127.xml><?xml version="1.0" encoding="utf-8"?>
<p:tagLst xmlns:p="http://schemas.openxmlformats.org/presentationml/2006/main">
  <p:tag name="PRESENTER_SHAPEINFO" val="&lt;ThreeDShapeInfo&gt;&lt;uuid val=&quot;{ab12e505-205a-49a8-bbfe-1174b1138650}&quot; /&gt;&lt;isInvalidForFieldText val=&quot;0&quot; /&gt;&lt;Image&gt;&lt;filename val=&quot;E:\breeze\content\14339732\1685697561-1\input\breezo\data\asimages\{ab12e505-205a-49a8-bbfe-1174b1138650}.png&quot; /&gt;&lt;left val=&quot;1040&quot; /&gt;&lt;top val=&quot;230&quot; /&gt;&lt;width val=&quot;23&quot; /&gt;&lt;height val=&quot;20&quot; /&gt;&lt;hasText val=&quot;1&quot; /&gt;&lt;/Image&gt;&lt;/ThreeDShapeInfo&gt;"/>
  <p:tag name="PRESENTER_SHAPETEXTINFO" val="&lt;ShapeTextInfo&gt;&lt;TableIndex row=&quot;-1&quot; col=&quot;-1&quot;&gt;&lt;linesCount val=&quot;0&quot; /&gt;&lt;/TableIndex&gt;&lt;/ShapeTextInfo&gt;"/>
</p:tagLst>
</file>

<file path=ppt/tags/tag128.xml><?xml version="1.0" encoding="utf-8"?>
<p:tagLst xmlns:p="http://schemas.openxmlformats.org/presentationml/2006/main">
  <p:tag name="PRESENTER_SHAPEINFO" val="&lt;ThreeDShapeInfo&gt;&lt;uuid val=&quot;{1e5ee2f3-a8a7-4d29-b587-4b0777dfbca8}&quot; /&gt;&lt;isInvalidForFieldText val=&quot;0&quot; /&gt;&lt;Image&gt;&lt;filename val=&quot;E:\breeze\content\14339732\1685697561-1\input\breezo\data\asimages\{1e5ee2f3-a8a7-4d29-b587-4b0777dfbca8}.png&quot; /&gt;&lt;left val=&quot;1040&quot; /&gt;&lt;top val=&quot;270&quot; /&gt;&lt;width val=&quot;23&quot; /&gt;&lt;height val=&quot;20&quot; /&gt;&lt;hasText val=&quot;1&quot; /&gt;&lt;/Image&gt;&lt;/ThreeDShapeInfo&gt;"/>
  <p:tag name="PRESENTER_SHAPETEXTINFO" val="&lt;ShapeTextInfo&gt;&lt;TableIndex row=&quot;-1&quot; col=&quot;-1&quot;&gt;&lt;linesCount val=&quot;0&quot; /&gt;&lt;/TableIndex&gt;&lt;/ShapeTextInfo&gt;"/>
</p:tagLst>
</file>

<file path=ppt/tags/tag129.xml><?xml version="1.0" encoding="utf-8"?>
<p:tagLst xmlns:p="http://schemas.openxmlformats.org/presentationml/2006/main">
  <p:tag name="PRESENTER_SHAPEINFO" val="&lt;ThreeDShapeInfo&gt;&lt;uuid val=&quot;{b31210ea-8251-4f8b-af03-cbfdfa82f9df}&quot; /&gt;&lt;isInvalidForFieldText val=&quot;0&quot; /&gt;&lt;Image&gt;&lt;filename val=&quot;E:\breeze\content\14339732\1685697561-1\input\breezo\data\asimages\{b31210ea-8251-4f8b-af03-cbfdfa82f9df}.png&quot; /&gt;&lt;left val=&quot;1066&quot; /&gt;&lt;top val=&quot;230&quot; /&gt;&lt;width val=&quot;107&quot; /&gt;&lt;height val=&quot;20&quot; /&gt;&lt;hasText val=&quot;1&quot; /&gt;&lt;/Image&gt;&lt;/ThreeDShapeInfo&gt;"/>
  <p:tag name="PRESENTER_SHAPETEXTINFO" val="&lt;ShapeTextInfo&gt;&lt;TableIndex row=&quot;-1&quot; col=&quot;-1&quot;&gt;&lt;linesCount val=&quot;1&quot; /&gt;&lt;lineCharCount val=&quot;11&quot; /&gt;&lt;/TableIndex&gt;&lt;/ShapeTextInfo&gt;"/>
</p:tagLst>
</file>

<file path=ppt/tags/tag13.xml><?xml version="1.0" encoding="utf-8"?>
<p:tagLst xmlns:p="http://schemas.openxmlformats.org/presentationml/2006/main">
  <p:tag name="PRESENTER_SHAPETEXTINFO" val="&lt;ShapeTextInfo&gt;&lt;TableIndex row=&quot;-1&quot; col=&quot;-1&quot;&gt;&lt;linesCount val=&quot;0&quot; /&gt;&lt;/TableIndex&gt;&lt;/ShapeTextInfo&gt;"/>
</p:tagLst>
</file>

<file path=ppt/tags/tag130.xml><?xml version="1.0" encoding="utf-8"?>
<p:tagLst xmlns:p="http://schemas.openxmlformats.org/presentationml/2006/main">
  <p:tag name="PRESENTER_SHAPEINFO" val="&lt;ThreeDShapeInfo&gt;&lt;uuid val=&quot;{e8e871ec-85c9-42b9-a2b2-df33462d918b}&quot; /&gt;&lt;isInvalidForFieldText val=&quot;0&quot; /&gt;&lt;Image&gt;&lt;filename val=&quot;E:\breeze\content\14339732\1685697561-1\input\breezo\data\asimages\{e8e871ec-85c9-42b9-a2b2-df33462d918b}.png&quot; /&gt;&lt;left val=&quot;1066&quot; /&gt;&lt;top val=&quot;266&quot; /&gt;&lt;width val=&quot;70&quot; /&gt;&lt;height val=&quot;20&quot; /&gt;&lt;hasText val=&quot;1&quot; /&gt;&lt;/Image&gt;&lt;/ThreeDShapeInfo&gt;"/>
  <p:tag name="PRESENTER_SHAPETEXTINFO" val="&lt;ShapeTextInfo&gt;&lt;TableIndex row=&quot;-1&quot; col=&quot;-1&quot;&gt;&lt;linesCount val=&quot;1&quot; /&gt;&lt;lineCharCount val=&quot;6&quot; /&gt;&lt;/TableIndex&gt;&lt;/ShapeTextInfo&gt;"/>
</p:tagLst>
</file>

<file path=ppt/tags/tag131.xml><?xml version="1.0" encoding="utf-8"?>
<p:tagLst xmlns:p="http://schemas.openxmlformats.org/presentationml/2006/main">
  <p:tag name="PRESENTER_SHAPEINFO" val="&lt;ThreeDShapeInfo&gt;&lt;uuid val=&quot;{56af5d83-8c35-40f9-9efc-083a7bc80cbc}&quot; /&gt;&lt;isInvalidForFieldText val=&quot;0&quot; /&gt;&lt;Image&gt;&lt;filename val=&quot;E:\breeze\content\14339732\1685697561-1\input\breezo\data\asimages\{56af5d83-8c35-40f9-9efc-083a7bc80cbc}.png&quot; /&gt;&lt;left val=&quot;1176&quot; /&gt;&lt;top val=&quot;0&quot; /&gt;&lt;width val=&quot;100&quot; /&gt;&lt;height val=&quot;37&quot; /&gt;&lt;hasText val=&quot;1&quot; /&gt;&lt;/Image&gt;&lt;/ThreeDShapeInfo&gt;"/>
</p:tagLst>
</file>

<file path=ppt/tags/tag132.xml><?xml version="1.0" encoding="utf-8"?>
<p:tagLst xmlns:p="http://schemas.openxmlformats.org/presentationml/2006/main">
  <p:tag name="HTML_SHAPEINFO" val="&lt;SlideThumbPath val=&quot;SlideTemp.PNG&quot;/&gt;"/>
</p:tagLst>
</file>

<file path=ppt/tags/tag133.xml><?xml version="1.0" encoding="utf-8"?>
<p:tagLst xmlns:p="http://schemas.openxmlformats.org/presentationml/2006/main">
  <p:tag name="PRESENTER_SHAPEINFO" val="&lt;ThreeDShapeInfo&gt;&lt;uuid val=&quot;{8ba862c9-2919-4f51-a05b-a8fc69be6319}&quot; /&gt;&lt;isInvalidForFieldText val=&quot;0&quot; /&gt;&lt;Image&gt;&lt;filename val=&quot;E:\breeze\content\14339732\1685697561-1\input\breezo\data\asimages\{8ba862c9-2919-4f51-a05b-a8fc69be6319}.png&quot; /&gt;&lt;left val=&quot;100&quot; /&gt;&lt;top val=&quot;76&quot; /&gt;&lt;width val=&quot;1080&quot; /&gt;&lt;height val=&quot;127&quot; /&gt;&lt;hasText val=&quot;1&quot; /&gt;&lt;/Image&gt;&lt;/ThreeDShapeInfo&gt;"/>
  <p:tag name="PRESENTER_SHAPETEXTINFO" val="&lt;ShapeTextInfo&gt;&lt;TableIndex row=&quot;-1&quot; col=&quot;-1&quot;&gt;&lt;linesCount val=&quot;1&quot; /&gt;&lt;lineCharCount val=&quot;53&quot; /&gt;&lt;/TableIndex&gt;&lt;/ShapeTextInfo&gt;"/>
</p:tagLst>
</file>

<file path=ppt/tags/tag134.xml><?xml version="1.0" encoding="utf-8"?>
<p:tagLst xmlns:p="http://schemas.openxmlformats.org/presentationml/2006/main">
  <p:tag name="PRESENTER_SHAPEINFO" val="&lt;ThreeDShapeInfo&gt;&lt;uuid val=&quot;{522a451f-d573-4568-a25f-f7dcb9c375c4}&quot; /&gt;&lt;isInvalidForFieldText val=&quot;0&quot; /&gt;&lt;Image&gt;&lt;filename val=&quot;E:\breeze\content\14339732\1685697561-1\input\breezo\data\asimages\{522a451f-d573-4568-a25f-f7dcb9c375c4}.png&quot; /&gt;&lt;left val=&quot;330&quot; /&gt;&lt;top val=&quot;343&quot; /&gt;&lt;width val=&quot;547&quot; /&gt;&lt;height val=&quot;23&quot; /&gt;&lt;hasText val=&quot;1&quot; /&gt;&lt;/Image&gt;&lt;/ThreeDShapeInfo&gt;"/>
  <p:tag name="PRESENTER_SHAPETEXTINFO" val="&lt;ShapeTextInfo&gt;&lt;TableIndex row=&quot;-1&quot; col=&quot;-1&quot;&gt;&lt;linesCount val=&quot;1&quot; /&gt;&lt;lineCharCount val=&quot;58&quot; /&gt;&lt;/TableIndex&gt;&lt;/ShapeTextInfo&gt;"/>
</p:tagLst>
</file>

<file path=ppt/tags/tag135.xml><?xml version="1.0" encoding="utf-8"?>
<p:tagLst xmlns:p="http://schemas.openxmlformats.org/presentationml/2006/main">
  <p:tag name="PRESENTER_SHAPEINFO" val="&lt;ThreeDShapeInfo&gt;&lt;uuid val=&quot;{0ff416e6-8b4e-400d-8d8f-5c2042fe30e1}&quot; /&gt;&lt;isInvalidForFieldText val=&quot;0&quot; /&gt;&lt;Image&gt;&lt;filename val=&quot;E:\breeze\content\14339732\1685697561-1\input\breezo\data\asimages\{0ff416e6-8b4e-400d-8d8f-5c2042fe30e1}.png&quot; /&gt;&lt;left val=&quot;40&quot; /&gt;&lt;top val=&quot;373&quot; /&gt;&lt;width val=&quot;1110&quot; /&gt;&lt;height val=&quot;110&quot; /&gt;&lt;hasText val=&quot;1&quot; /&gt;&lt;/Image&gt;&lt;/ThreeDShapeInfo&gt;"/>
</p:tagLst>
</file>

<file path=ppt/tags/tag136.xml><?xml version="1.0" encoding="utf-8"?>
<p:tagLst xmlns:p="http://schemas.openxmlformats.org/presentationml/2006/main">
  <p:tag name="PRESENTER_SHAPEINFO" val="&lt;ThreeDShapeInfo&gt;&lt;uuid val=&quot;{f6753dc0-e7a0-450b-b693-f7860f4e9012}&quot; /&gt;&lt;isInvalidForFieldText val=&quot;0&quot; /&gt;&lt;Image&gt;&lt;filename val=&quot;E:\breeze\content\14339732\1685697561-1\input\breezo\data\asimages\{f6753dc0-e7a0-450b-b693-f7860f4e9012}.png&quot; /&gt;&lt;left val=&quot;356&quot; /&gt;&lt;top val=&quot;476&quot; /&gt;&lt;width val=&quot;777&quot; /&gt;&lt;height val=&quot;23&quot; /&gt;&lt;hasText val=&quot;1&quot; /&gt;&lt;/Image&gt;&lt;/ThreeDShapeInfo&gt;"/>
  <p:tag name="PRESENTER_SHAPETEXTINFO" val="&lt;ShapeTextInfo&gt;&lt;TableIndex row=&quot;-1&quot; col=&quot;-1&quot;&gt;&lt;linesCount val=&quot;0&quot; /&gt;&lt;/TableIndex&gt;&lt;/ShapeTextInfo&gt;"/>
</p:tagLst>
</file>

<file path=ppt/tags/tag137.xml><?xml version="1.0" encoding="utf-8"?>
<p:tagLst xmlns:p="http://schemas.openxmlformats.org/presentationml/2006/main">
  <p:tag name="PRESENTER_SHAPEINFO" val="&lt;ThreeDShapeInfo&gt;&lt;uuid val=&quot;{020694f9-63c3-4295-b5db-91e018c8c7b6}&quot; /&gt;&lt;isInvalidForFieldText val=&quot;0&quot; /&gt;&lt;Image&gt;&lt;filename val=&quot;E:\breeze\content\14339732\1685697561-1\input\breezo\data\asimages\{020694f9-63c3-4295-b5db-91e018c8c7b6}.png&quot; /&gt;&lt;left val=&quot;720&quot; /&gt;&lt;top val=&quot;513&quot; /&gt;&lt;width val=&quot;50&quot; /&gt;&lt;height val=&quot;20&quot; /&gt;&lt;hasText val=&quot;1&quot; /&gt;&lt;/Image&gt;&lt;/ThreeDShapeInfo&gt;"/>
  <p:tag name="PRESENTER_SHAPETEXTINFO" val="&lt;ShapeTextInfo&gt;&lt;TableIndex row=&quot;-1&quot; col=&quot;-1&quot;&gt;&lt;linesCount val=&quot;1&quot; /&gt;&lt;lineCharCount val=&quot;5&quot; /&gt;&lt;/TableIndex&gt;&lt;/ShapeTextInfo&gt;"/>
</p:tagLst>
</file>

<file path=ppt/tags/tag138.xml><?xml version="1.0" encoding="utf-8"?>
<p:tagLst xmlns:p="http://schemas.openxmlformats.org/presentationml/2006/main">
  <p:tag name="PRESENTER_SHAPEINFO" val="&lt;ThreeDShapeInfo&gt;&lt;uuid val=&quot;{feadaab6-1cc5-4e4f-8f63-14a087c23042}&quot; /&gt;&lt;isInvalidForFieldText val=&quot;0&quot; /&gt;&lt;Image&gt;&lt;filename val=&quot;E:\breeze\content\14339732\1685697561-1\input\breezo\data\asimages\{feadaab6-1cc5-4e4f-8f63-14a087c23042}.png&quot; /&gt;&lt;left val=&quot;366&quot; /&gt;&lt;top val=&quot;416&quot; /&gt;&lt;width val=&quot;200&quot; /&gt;&lt;height val=&quot;23&quot; /&gt;&lt;hasText val=&quot;1&quot; /&gt;&lt;/Image&gt;&lt;/ThreeDShapeInfo&gt;"/>
  <p:tag name="PRESENTER_SHAPETEXTINFO" val="&lt;ShapeTextInfo&gt;&lt;TableIndex row=&quot;-1&quot; col=&quot;-1&quot;&gt;&lt;linesCount val=&quot;1&quot; /&gt;&lt;lineCharCount val=&quot;23&quot; /&gt;&lt;/TableIndex&gt;&lt;/ShapeTextInfo&gt;"/>
</p:tagLst>
</file>

<file path=ppt/tags/tag139.xml><?xml version="1.0" encoding="utf-8"?>
<p:tagLst xmlns:p="http://schemas.openxmlformats.org/presentationml/2006/main">
  <p:tag name="PRESENTER_SHAPEINFO" val="&lt;ThreeDShapeInfo&gt;&lt;uuid val=&quot;{22ae21de-1f74-45b8-88e7-cb7ccfebfe1e}&quot; /&gt;&lt;isInvalidForFieldText val=&quot;0&quot; /&gt;&lt;Image&gt;&lt;filename val=&quot;E:\breeze\content\14339732\1685697561-1\input\breezo\data\asimages\{22ae21de-1f74-45b8-88e7-cb7ccfebfe1e}.png&quot; /&gt;&lt;left val=&quot;706&quot; /&gt;&lt;top val=&quot;420&quot; /&gt;&lt;width val=&quot;147&quot; /&gt;&lt;height val=&quot;20&quot; /&gt;&lt;hasText val=&quot;1&quot; /&gt;&lt;/Image&gt;&lt;/ThreeDShapeInfo&gt;"/>
  <p:tag name="PRESENTER_SHAPETEXTINFO" val="&lt;ShapeTextInfo&gt;&lt;TableIndex row=&quot;-1&quot; col=&quot;-1&quot;&gt;&lt;linesCount val=&quot;1&quot; /&gt;&lt;lineCharCount val=&quot;17&quot; /&gt;&lt;/TableIndex&gt;&lt;/ShapeTextInfo&gt;"/>
</p:tagLst>
</file>

<file path=ppt/tags/tag14.xml><?xml version="1.0" encoding="utf-8"?>
<p:tagLst xmlns:p="http://schemas.openxmlformats.org/presentationml/2006/main">
  <p:tag name="PRESENTER_SHAPETEXTINFO" val="&lt;ShapeTextInfo&gt;&lt;TableIndex row=&quot;-1&quot; col=&quot;-1&quot;&gt;&lt;linesCount val=&quot;1&quot; /&gt;&lt;lineCharCount val=&quot;32&quot; /&gt;&lt;/TableIndex&gt;&lt;/ShapeTextInfo&gt;"/>
</p:tagLst>
</file>

<file path=ppt/tags/tag140.xml><?xml version="1.0" encoding="utf-8"?>
<p:tagLst xmlns:p="http://schemas.openxmlformats.org/presentationml/2006/main">
  <p:tag name="PRESENTER_SHAPEINFO" val="&lt;ThreeDShapeInfo&gt;&lt;uuid val=&quot;{085ae5d5-a7cd-4465-8602-56bc4dac708b}&quot; /&gt;&lt;isInvalidForFieldText val=&quot;0&quot; /&gt;&lt;Image&gt;&lt;filename val=&quot;E:\breeze\content\14339732\1685697561-1\input\breezo\data\asimages\{085ae5d5-a7cd-4465-8602-56bc4dac708b}.png&quot; /&gt;&lt;left val=&quot;1023&quot; /&gt;&lt;top val=&quot;416&quot; /&gt;&lt;width val=&quot;67&quot; /&gt;&lt;height val=&quot;20&quot; /&gt;&lt;hasText val=&quot;1&quot; /&gt;&lt;/Image&gt;&lt;/ThreeDShapeInfo&gt;"/>
  <p:tag name="PRESENTER_SHAPETEXTINFO" val="&lt;ShapeTextInfo&gt;&lt;TableIndex row=&quot;-1&quot; col=&quot;-1&quot;&gt;&lt;linesCount val=&quot;1&quot; /&gt;&lt;lineCharCount val=&quot;6&quot; /&gt;&lt;/TableIndex&gt;&lt;/ShapeTextInfo&gt;"/>
</p:tagLst>
</file>

<file path=ppt/tags/tag141.xml><?xml version="1.0" encoding="utf-8"?>
<p:tagLst xmlns:p="http://schemas.openxmlformats.org/presentationml/2006/main">
  <p:tag name="PRESENTER_SHAPEINFO" val="&lt;ThreeDShapeInfo&gt;&lt;uuid val=&quot;{bf87a2c1-19fc-452e-89d8-e671ccb62c95}&quot; /&gt;&lt;isInvalidForFieldText val=&quot;0&quot; /&gt;&lt;Image&gt;&lt;filename val=&quot;E:\breeze\content\14339732\1685697561-1\input\breezo\data\asimages\{bf87a2c1-19fc-452e-89d8-e671ccb62c95}.png&quot; /&gt;&lt;left val=&quot;1176&quot; /&gt;&lt;top val=&quot;0&quot; /&gt;&lt;width val=&quot;100&quot; /&gt;&lt;height val=&quot;37&quot; /&gt;&lt;hasText val=&quot;1&quot; /&gt;&lt;/Image&gt;&lt;/ThreeDShapeInfo&gt;"/>
</p:tagLst>
</file>

<file path=ppt/tags/tag142.xml><?xml version="1.0" encoding="utf-8"?>
<p:tagLst xmlns:p="http://schemas.openxmlformats.org/presentationml/2006/main">
  <p:tag name="HTML_SHAPEINFO" val="&lt;SlideThumbPath val=&quot;SlideTemp.PNG&quot;/&gt;"/>
</p:tagLst>
</file>

<file path=ppt/tags/tag143.xml><?xml version="1.0" encoding="utf-8"?>
<p:tagLst xmlns:p="http://schemas.openxmlformats.org/presentationml/2006/main">
  <p:tag name="PRESENTER_SHAPEINFO" val="&lt;ThreeDShapeInfo&gt;&lt;uuid val=&quot;{c79d9f6a-0745-4d4a-9dae-b61758222811}&quot; /&gt;&lt;isInvalidForFieldText val=&quot;0&quot; /&gt;&lt;Image&gt;&lt;filename val=&quot;E:\breeze\content\14339732\1685697561-1\input\breezo\data\asimages\{c79d9f6a-0745-4d4a-9dae-b61758222811}.png&quot; /&gt;&lt;left val=&quot;46&quot; /&gt;&lt;top val=&quot;106&quot; /&gt;&lt;width val=&quot;1130&quot; /&gt;&lt;height val=&quot;537&quot; /&gt;&lt;hasText val=&quot;1&quot; /&gt;&lt;/Image&gt;&lt;/ThreeDShapeInfo&gt;"/>
  <p:tag name="PRESENTER_SHAPETEXTINFO" val="&lt;ShapeTextInfo&gt;&lt;TableIndex row=&quot;1&quot; col=&quot;1&quot;&gt;&lt;linesCount val=&quot;2&quot; /&gt;&lt;lineCharCount val=&quot;13&quot; /&gt;&lt;lineCharCount val=&quot;10&quot; /&gt;&lt;/TableIndex&gt;&lt;TableIndex row=&quot;2&quot; col=&quot;1&quot;&gt;&lt;linesCount val=&quot;1&quot; /&gt;&lt;lineCharCount val=&quot;7&quot; /&gt;&lt;/TableIndex&gt;&lt;TableIndex row=&quot;3&quot; col=&quot;1&quot;&gt;&lt;linesCount val=&quot;1&quot; /&gt;&lt;lineCharCount val=&quot;7&quot; /&gt;&lt;/TableIndex&gt;&lt;TableIndex row=&quot;4&quot; col=&quot;1&quot;&gt;&lt;linesCount val=&quot;1&quot; /&gt;&lt;lineCharCount val=&quot;7&quot; /&gt;&lt;/TableIndex&gt;&lt;TableIndex row=&quot;5&quot; col=&quot;1&quot;&gt;&lt;linesCount val=&quot;1&quot; /&gt;&lt;lineCharCount val=&quot;7&quot; /&gt;&lt;/TableIndex&gt;&lt;TableIndex row=&quot;6&quot; col=&quot;1&quot;&gt;&lt;linesCount val=&quot;1&quot; /&gt;&lt;lineCharCount val=&quot;7&quot; /&gt;&lt;/TableIndex&gt;&lt;TableIndex row=&quot;7&quot; col=&quot;1&quot;&gt;&lt;linesCount val=&quot;1&quot; /&gt;&lt;lineCharCount val=&quot;7&quot; /&gt;&lt;/TableIndex&gt;&lt;TableIndex row=&quot;8&quot; col=&quot;1&quot;&gt;&lt;linesCount val=&quot;1&quot; /&gt;&lt;lineCharCount val=&quot;7&quot; /&gt;&lt;/TableIndex&gt;&lt;TableIndex row=&quot;9&quot; col=&quot;1&quot;&gt;&lt;linesCount val=&quot;1&quot; /&gt;&lt;lineCharCount val=&quot;7&quot; /&gt;&lt;/TableIndex&gt;&lt;TableIndex row=&quot;10&quot; col=&quot;1&quot;&gt;&lt;linesCount val=&quot;1&quot; /&gt;&lt;lineCharCount val=&quot;7&quot; /&gt;&lt;/TableIndex&gt;&lt;TableIndex row=&quot;11&quot; col=&quot;1&quot;&gt;&lt;linesCount val=&quot;1&quot; /&gt;&lt;lineCharCount val=&quot;7&quot; /&gt;&lt;/TableIndex&gt;&lt;/ShapeTextInfo&gt;"/>
</p:tagLst>
</file>

<file path=ppt/tags/tag144.xml><?xml version="1.0" encoding="utf-8"?>
<p:tagLst xmlns:p="http://schemas.openxmlformats.org/presentationml/2006/main">
  <p:tag name="PRESENTER_SHAPEINFO" val="&lt;ThreeDShapeInfo&gt;&lt;uuid val=&quot;{20ff077e-f0a7-4ae7-a76b-cc6b8da91443}&quot; /&gt;&lt;isInvalidForFieldText val=&quot;0&quot; /&gt;&lt;Image&gt;&lt;filename val=&quot;E:\breeze\content\14339732\1685697561-1\input\breezo\data\asimages\{20ff077e-f0a7-4ae7-a76b-cc6b8da91443}.png&quot; /&gt;&lt;left val=&quot;50&quot; /&gt;&lt;top val=&quot;163&quot; /&gt;&lt;width val=&quot;797&quot; /&gt;&lt;height val=&quot;480&quot; /&gt;&lt;hasText val=&quot;1&quot; /&gt;&lt;/Image&gt;&lt;/ThreeDShapeInfo&gt;"/>
</p:tagLst>
</file>

<file path=ppt/tags/tag145.xml><?xml version="1.0" encoding="utf-8"?>
<p:tagLst xmlns:p="http://schemas.openxmlformats.org/presentationml/2006/main">
  <p:tag name="PRESENTER_SHAPEINFO" val="&lt;ThreeDShapeInfo&gt;&lt;uuid val=&quot;{0e2ddb61-8682-435b-bb30-c55562008cf9}&quot; /&gt;&lt;isInvalidForFieldText val=&quot;0&quot; /&gt;&lt;Image&gt;&lt;filename val=&quot;E:\breeze\content\14339732\1685697561-1\input\breezo\data\asimages\{0e2ddb61-8682-435b-bb30-c55562008cf9}.png&quot; /&gt;&lt;left val=&quot;486&quot; /&gt;&lt;top val=&quot;110&quot; /&gt;&lt;width val=&quot;337&quot; /&gt;&lt;height val=&quot;47&quot; /&gt;&lt;hasText val=&quot;1&quot; /&gt;&lt;/Image&gt;&lt;/ThreeDShapeInfo&gt;"/>
  <p:tag name="PRESENTER_SHAPETEXTINFO" val="&lt;ShapeTextInfo&gt;&lt;TableIndex row=&quot;-1&quot; col=&quot;-1&quot;&gt;&lt;linesCount val=&quot;1&quot; /&gt;&lt;lineCharCount val=&quot;71&quot; /&gt;&lt;/TableIndex&gt;&lt;/ShapeTextInfo&gt;"/>
</p:tagLst>
</file>

<file path=ppt/tags/tag146.xml><?xml version="1.0" encoding="utf-8"?>
<p:tagLst xmlns:p="http://schemas.openxmlformats.org/presentationml/2006/main">
  <p:tag name="PRESENTER_SHAPETEXTINFO" val="&lt;ShapeTextInfo&gt;&lt;TableIndex row=&quot;-1&quot; col=&quot;-1&quot;&gt;&lt;linesCount val=&quot;0&quot; /&gt;&lt;/TableIndex&gt;&lt;/ShapeTextInfo&gt;"/>
</p:tagLst>
</file>

<file path=ppt/tags/tag147.xml><?xml version="1.0" encoding="utf-8"?>
<p:tagLst xmlns:p="http://schemas.openxmlformats.org/presentationml/2006/main">
  <p:tag name="PRESENTER_SHAPETEXTINFO" val="&lt;ShapeTextInfo&gt;&lt;TableIndex row=&quot;-1&quot; col=&quot;-1&quot;&gt;&lt;linesCount val=&quot;0&quot; /&gt;&lt;/TableIndex&gt;&lt;/ShapeTextInfo&gt;"/>
</p:tagLst>
</file>

<file path=ppt/tags/tag148.xml><?xml version="1.0" encoding="utf-8"?>
<p:tagLst xmlns:p="http://schemas.openxmlformats.org/presentationml/2006/main">
  <p:tag name="PRESENTER_SHAPEINFO" val="&lt;ThreeDShapeInfo&gt;&lt;uuid val=&quot;{e766f9d6-e372-411c-8404-bf8fb4e890c9}&quot; /&gt;&lt;isInvalidForFieldText val=&quot;0&quot; /&gt;&lt;Image&gt;&lt;filename val=&quot;E:\breeze\content\14339732\1685697561-1\input\breezo\data\asimages\{e766f9d6-e372-411c-8404-bf8fb4e890c9}.png&quot; /&gt;&lt;left val=&quot;96&quot; /&gt;&lt;top val=&quot;50&quot; /&gt;&lt;width val=&quot;1077&quot; /&gt;&lt;height val=&quot;37&quot; /&gt;&lt;hasText val=&quot;1&quot; /&gt;&lt;/Image&gt;&lt;/ThreeDShapeInfo&gt;"/>
  <p:tag name="PRESENTER_SHAPETEXTINFO" val="&lt;ShapeTextInfo&gt;&lt;TableIndex row=&quot;-1&quot; col=&quot;-1&quot;&gt;&lt;linesCount val=&quot;1&quot; /&gt;&lt;lineCharCount val=&quot;66&quot; /&gt;&lt;/TableIndex&gt;&lt;/ShapeTextInfo&gt;"/>
</p:tagLst>
</file>

<file path=ppt/tags/tag149.xml><?xml version="1.0" encoding="utf-8"?>
<p:tagLst xmlns:p="http://schemas.openxmlformats.org/presentationml/2006/main">
  <p:tag name="PRESENTER_SHAPEINFO" val="&lt;ThreeDShapeInfo&gt;&lt;uuid val=&quot;{22ed2b9c-d64f-47f8-84c3-4edd8aa42638}&quot; /&gt;&lt;isInvalidForFieldText val=&quot;0&quot; /&gt;&lt;Image&gt;&lt;filename val=&quot;E:\breeze\content\14339732\1685697561-1\input\breezo\data\asimages\{22ed2b9c-d64f-47f8-84c3-4edd8aa42638}.png&quot; /&gt;&lt;left val=&quot;1176&quot; /&gt;&lt;top val=&quot;0&quot; /&gt;&lt;width val=&quot;100&quot; /&gt;&lt;height val=&quot;37&quot; /&gt;&lt;hasText val=&quot;1&quot; /&gt;&lt;/Image&gt;&lt;/ThreeDShapeInfo&gt;"/>
</p:tagLst>
</file>

<file path=ppt/tags/tag15.xml><?xml version="1.0" encoding="utf-8"?>
<p:tagLst xmlns:p="http://schemas.openxmlformats.org/presentationml/2006/main">
  <p:tag name="PRESENTER_SHAPETEXTINFO" val="&lt;ShapeTextInfo&gt;&lt;TableIndex row=&quot;-1&quot; col=&quot;-1&quot;&gt;&lt;linesCount val=&quot;1&quot; /&gt;&lt;lineCharCount val=&quot;3&quot; /&gt;&lt;/TableIndex&gt;&lt;/ShapeTextInfo&gt;"/>
</p:tagLst>
</file>

<file path=ppt/tags/tag150.xml><?xml version="1.0" encoding="utf-8"?>
<p:tagLst xmlns:p="http://schemas.openxmlformats.org/presentationml/2006/main">
  <p:tag name="HTML_SHAPEINFO" val="&lt;SlideThumbPath val=&quot;SlideTemp.PNG&quot;/&gt;"/>
</p:tagLst>
</file>

<file path=ppt/tags/tag151.xml><?xml version="1.0" encoding="utf-8"?>
<p:tagLst xmlns:p="http://schemas.openxmlformats.org/presentationml/2006/main">
  <p:tag name="PRESENTER_SHAPEINFO" val="&lt;ThreeDShapeInfo&gt;&lt;uuid val=&quot;{8f0a7260-bdec-46dc-bd6a-c93c79811748}&quot; /&gt;&lt;isInvalidForFieldText val=&quot;0&quot; /&gt;&lt;Image&gt;&lt;filename val=&quot;E:\breeze\content\14339732\1685697561-1\input\breezo\data\asimages\{8f0a7260-bdec-46dc-bd6a-c93c79811748}.png&quot; /&gt;&lt;left val=&quot;136&quot; /&gt;&lt;top val=&quot;123&quot; /&gt;&lt;width val=&quot;1033&quot; /&gt;&lt;height val=&quot;460&quot; /&gt;&lt;hasText val=&quot;1&quot; /&gt;&lt;/Image&gt;&lt;/ThreeDShapeInfo&gt;"/>
  <p:tag name="PRESENTER_SHAPETEXTINFO" val="&lt;ShapeTextInfo&gt;&lt;TableIndex row=&quot;1&quot; col=&quot;1&quot;&gt;&lt;linesCount val=&quot;4&quot; /&gt;&lt;lineCharCount val=&quot;0&quot; /&gt;&lt;lineCharCount val=&quot;0&quot; /&gt;&lt;lineCharCount val=&quot;14&quot; /&gt;&lt;lineCharCount val=&quot;15&quot; /&gt;&lt;/TableIndex&gt;&lt;TableIndex row=&quot;2&quot; col=&quot;1&quot;&gt;&lt;linesCount val=&quot;1&quot; /&gt;&lt;lineCharCount val=&quot;8&quot; /&gt;&lt;/TableIndex&gt;&lt;TableIndex row=&quot;3&quot; col=&quot;1&quot;&gt;&lt;linesCount val=&quot;1&quot; /&gt;&lt;lineCharCount val=&quot;7&quot; /&gt;&lt;/TableIndex&gt;&lt;TableIndex row=&quot;4&quot; col=&quot;1&quot;&gt;&lt;linesCount val=&quot;1&quot; /&gt;&lt;lineCharCount val=&quot;7&quot; /&gt;&lt;/TableIndex&gt;&lt;TableIndex row=&quot;5&quot; col=&quot;1&quot;&gt;&lt;linesCount val=&quot;1&quot; /&gt;&lt;lineCharCount val=&quot;7&quot; /&gt;&lt;/TableIndex&gt;&lt;TableIndex row=&quot;6&quot; col=&quot;1&quot;&gt;&lt;linesCount val=&quot;1&quot; /&gt;&lt;lineCharCount val=&quot;7&quot; /&gt;&lt;/TableIndex&gt;&lt;TableIndex row=&quot;7&quot; col=&quot;1&quot;&gt;&lt;linesCount val=&quot;1&quot; /&gt;&lt;lineCharCount val=&quot;7&quot; /&gt;&lt;/TableIndex&gt;&lt;TableIndex row=&quot;8&quot; col=&quot;1&quot;&gt;&lt;linesCount val=&quot;1&quot; /&gt;&lt;lineCharCount val=&quot;7&quot; /&gt;&lt;/TableIndex&gt;&lt;TableIndex row=&quot;9&quot; col=&quot;1&quot;&gt;&lt;linesCount val=&quot;1&quot; /&gt;&lt;lineCharCount val=&quot;7&quot; /&gt;&lt;/TableIndex&gt;&lt;/ShapeTextInfo&gt;"/>
</p:tagLst>
</file>

<file path=ppt/tags/tag152.xml><?xml version="1.0" encoding="utf-8"?>
<p:tagLst xmlns:p="http://schemas.openxmlformats.org/presentationml/2006/main">
  <p:tag name="PRESENTER_SHAPEINFO" val="&lt;ThreeDShapeInfo&gt;&lt;uuid val=&quot;{c6d57cb2-449e-4cc9-98c9-660e075290a6}&quot; /&gt;&lt;isInvalidForFieldText val=&quot;0&quot; /&gt;&lt;Image&gt;&lt;filename val=&quot;E:\breeze\content\14339732\1685697561-1\input\breezo\data\asimages\{c6d57cb2-449e-4cc9-98c9-660e075290a6}.png&quot; /&gt;&lt;left val=&quot;216&quot; /&gt;&lt;top val=&quot;53&quot; /&gt;&lt;width val=&quot;807&quot; /&gt;&lt;height val=&quot;37&quot; /&gt;&lt;hasText val=&quot;1&quot; /&gt;&lt;/Image&gt;&lt;/ThreeDShapeInfo&gt;"/>
  <p:tag name="PRESENTER_SHAPETEXTINFO" val="&lt;ShapeTextInfo&gt;&lt;TableIndex row=&quot;-1&quot; col=&quot;-1&quot;&gt;&lt;linesCount val=&quot;1&quot; /&gt;&lt;lineCharCount val=&quot;48&quot; /&gt;&lt;/TableIndex&gt;&lt;/ShapeTextInfo&gt;"/>
</p:tagLst>
</file>

<file path=ppt/tags/tag153.xml><?xml version="1.0" encoding="utf-8"?>
<p:tagLst xmlns:p="http://schemas.openxmlformats.org/presentationml/2006/main">
  <p:tag name="PRESENTER_SHAPEINFO" val="&lt;ThreeDShapeInfo&gt;&lt;uuid val=&quot;{36c36aba-f36b-4d98-8b4c-231b01fadea1}&quot; /&gt;&lt;isInvalidForFieldText val=&quot;0&quot; /&gt;&lt;Image&gt;&lt;filename val=&quot;E:\breeze\content\14339732\1685697561-1\input\breezo\data\asimages\{36c36aba-f36b-4d98-8b4c-231b01fadea1}.png&quot; /&gt;&lt;left val=&quot;270&quot; /&gt;&lt;top val=&quot;153&quot; /&gt;&lt;width val=&quot;193&quot; /&gt;&lt;height val=&quot;20&quot; /&gt;&lt;hasText val=&quot;1&quot; /&gt;&lt;/Image&gt;&lt;/ThreeDShapeInfo&gt;"/>
  <p:tag name="PRESENTER_SHAPETEXTINFO" val="&lt;ShapeTextInfo&gt;&lt;TableIndex row=&quot;-1&quot; col=&quot;-1&quot;&gt;&lt;linesCount val=&quot;1&quot; /&gt;&lt;lineCharCount val=&quot;23&quot; /&gt;&lt;/TableIndex&gt;&lt;/ShapeTextInfo&gt;"/>
</p:tagLst>
</file>

<file path=ppt/tags/tag154.xml><?xml version="1.0" encoding="utf-8"?>
<p:tagLst xmlns:p="http://schemas.openxmlformats.org/presentationml/2006/main">
  <p:tag name="PRESENTER_SHAPEINFO" val="&lt;ThreeDShapeInfo&gt;&lt;uuid val=&quot;{7601e699-9ac9-4759-a4e0-7853998ea636}&quot; /&gt;&lt;isInvalidForFieldText val=&quot;0&quot; /&gt;&lt;Image&gt;&lt;filename val=&quot;E:\breeze\content\14339732\1685697561-1\input\breezo\data\asimages\{7601e699-9ac9-4759-a4e0-7853998ea636}.png&quot; /&gt;&lt;left val=&quot;166&quot; /&gt;&lt;top val=&quot;186&quot; /&gt;&lt;width val=&quot;700&quot; /&gt;&lt;height val=&quot;407&quot; /&gt;&lt;hasText val=&quot;1&quot; /&gt;&lt;/Image&gt;&lt;/ThreeDShapeInfo&gt;"/>
</p:tagLst>
</file>

<file path=ppt/tags/tag155.xml><?xml version="1.0" encoding="utf-8"?>
<p:tagLst xmlns:p="http://schemas.openxmlformats.org/presentationml/2006/main">
  <p:tag name="PRESENTER_SHAPEINFO" val="&lt;ThreeDShapeInfo&gt;&lt;uuid val=&quot;{a3ed07e8-322d-452e-926e-d690047f9262}&quot; /&gt;&lt;isInvalidForFieldText val=&quot;0&quot; /&gt;&lt;Image&gt;&lt;filename val=&quot;E:\breeze\content\14339732\1685697561-1\input\breezo\data\asimages\{a3ed07e8-322d-452e-926e-d690047f9262}.png&quot; /&gt;&lt;left val=&quot;1176&quot; /&gt;&lt;top val=&quot;0&quot; /&gt;&lt;width val=&quot;100&quot; /&gt;&lt;height val=&quot;37&quot; /&gt;&lt;hasText val=&quot;1&quot; /&gt;&lt;/Image&gt;&lt;/ThreeDShapeInfo&gt;"/>
</p:tagLst>
</file>

<file path=ppt/tags/tag156.xml><?xml version="1.0" encoding="utf-8"?>
<p:tagLst xmlns:p="http://schemas.openxmlformats.org/presentationml/2006/main">
  <p:tag name="HTML_SHAPEINFO" val="&lt;SlideThumbPath val=&quot;SlideTemp.PNG&quot;/&gt;"/>
</p:tagLst>
</file>

<file path=ppt/tags/tag157.xml><?xml version="1.0" encoding="utf-8"?>
<p:tagLst xmlns:p="http://schemas.openxmlformats.org/presentationml/2006/main">
  <p:tag name="PRESENTER_SHAPEINFO" val="&lt;ThreeDShapeInfo&gt;&lt;uuid val=&quot;{7764e7c8-b8eb-44fa-892c-9088a56897b4}&quot; /&gt;&lt;isInvalidForFieldText val=&quot;0&quot; /&gt;&lt;Image&gt;&lt;filename val=&quot;E:\breeze\content\14339732\1685697561-1\input\breezo\data\asimages\{7764e7c8-b8eb-44fa-892c-9088a56897b4}.png&quot; /&gt;&lt;left val=&quot;96&quot; /&gt;&lt;top val=&quot;116&quot; /&gt;&lt;width val=&quot;1090&quot; /&gt;&lt;height val=&quot;443&quot; /&gt;&lt;hasText val=&quot;1&quot; /&gt;&lt;/Image&gt;&lt;/ThreeDShapeInfo&gt;"/>
  <p:tag name="PRESENTER_SHAPETEXTINFO" val="&lt;ShapeTextInfo&gt;&lt;TableIndex row=&quot;1&quot; col=&quot;1&quot;&gt;&lt;linesCount val=&quot;2&quot; /&gt;&lt;lineCharCount val=&quot;14&quot; /&gt;&lt;lineCharCount val=&quot;15&quot; /&gt;&lt;/TableIndex&gt;&lt;TableIndex row=&quot;2&quot; col=&quot;1&quot;&gt;&lt;linesCount val=&quot;1&quot; /&gt;&lt;lineCharCount val=&quot;7&quot; /&gt;&lt;/TableIndex&gt;&lt;TableIndex row=&quot;3&quot; col=&quot;1&quot;&gt;&lt;linesCount val=&quot;1&quot; /&gt;&lt;lineCharCount val=&quot;7&quot; /&gt;&lt;/TableIndex&gt;&lt;TableIndex row=&quot;4&quot; col=&quot;1&quot;&gt;&lt;linesCount val=&quot;1&quot; /&gt;&lt;lineCharCount val=&quot;7&quot; /&gt;&lt;/TableIndex&gt;&lt;TableIndex row=&quot;5&quot; col=&quot;1&quot;&gt;&lt;linesCount val=&quot;1&quot; /&gt;&lt;lineCharCount val=&quot;7&quot; /&gt;&lt;/TableIndex&gt;&lt;/ShapeTextInfo&gt;"/>
</p:tagLst>
</file>

<file path=ppt/tags/tag158.xml><?xml version="1.0" encoding="utf-8"?>
<p:tagLst xmlns:p="http://schemas.openxmlformats.org/presentationml/2006/main">
  <p:tag name="PRESENTER_SHAPEINFO" val="&lt;ThreeDShapeInfo&gt;&lt;uuid val=&quot;{d7a41fec-e07d-45e5-ae3e-c88745ad8adb}&quot; /&gt;&lt;isInvalidForFieldText val=&quot;0&quot; /&gt;&lt;Image&gt;&lt;filename val=&quot;E:\breeze\content\14339732\1685697561-1\input\breezo\data\asimages\{d7a41fec-e07d-45e5-ae3e-c88745ad8adb}.png&quot; /&gt;&lt;left val=&quot;296&quot; /&gt;&lt;top val=&quot;53&quot; /&gt;&lt;width val=&quot;647&quot; /&gt;&lt;height val=&quot;37&quot; /&gt;&lt;hasText val=&quot;1&quot; /&gt;&lt;/Image&gt;&lt;/ThreeDShapeInfo&gt;"/>
  <p:tag name="PRESENTER_SHAPETEXTINFO" val="&lt;ShapeTextInfo&gt;&lt;TableIndex row=&quot;-1&quot; col=&quot;-1&quot;&gt;&lt;linesCount val=&quot;1&quot; /&gt;&lt;lineCharCount val=&quot;41&quot; /&gt;&lt;/TableIndex&gt;&lt;/ShapeTextInfo&gt;"/>
</p:tagLst>
</file>

<file path=ppt/tags/tag159.xml><?xml version="1.0" encoding="utf-8"?>
<p:tagLst xmlns:p="http://schemas.openxmlformats.org/presentationml/2006/main">
  <p:tag name="PRESENTER_SHAPEINFO" val="&lt;ThreeDShapeInfo&gt;&lt;uuid val=&quot;{b6886a64-fed9-46f8-b374-def832b569aa}&quot; /&gt;&lt;isInvalidForFieldText val=&quot;0&quot; /&gt;&lt;Image&gt;&lt;filename val=&quot;E:\breeze\content\14339732\1685697561-1\input\breezo\data\asimages\{b6886a64-fed9-46f8-b374-def832b569aa}.png&quot; /&gt;&lt;left val=&quot;270&quot; /&gt;&lt;top val=&quot;153&quot; /&gt;&lt;width val=&quot;193&quot; /&gt;&lt;height val=&quot;20&quot; /&gt;&lt;hasText val=&quot;1&quot; /&gt;&lt;/Image&gt;&lt;/ThreeDShapeInfo&gt;"/>
  <p:tag name="PRESENTER_SHAPETEXTINFO" val="&lt;ShapeTextInfo&gt;&lt;TableIndex row=&quot;-1&quot; col=&quot;-1&quot;&gt;&lt;linesCount val=&quot;1&quot; /&gt;&lt;lineCharCount val=&quot;23&quot; /&gt;&lt;/TableIndex&gt;&lt;/ShapeTextInfo&gt;"/>
</p:tagLst>
</file>

<file path=ppt/tags/tag16.xml><?xml version="1.0" encoding="utf-8"?>
<p:tagLst xmlns:p="http://schemas.openxmlformats.org/presentationml/2006/main">
  <p:tag name="PRESENTER_SHAPETEXTINFO" val="&lt;ShapeTextInfo&gt;&lt;TableIndex row=&quot;-1&quot; col=&quot;-1&quot;&gt;&lt;linesCount val=&quot;0&quot; /&gt;&lt;/TableIndex&gt;&lt;/ShapeTextInfo&gt;"/>
</p:tagLst>
</file>

<file path=ppt/tags/tag160.xml><?xml version="1.0" encoding="utf-8"?>
<p:tagLst xmlns:p="http://schemas.openxmlformats.org/presentationml/2006/main">
  <p:tag name="PRESENTER_SHAPEINFO" val="&lt;ThreeDShapeInfo&gt;&lt;uuid val=&quot;{bf5aaabd-46fc-450e-ba96-e4fdd4148ab9}&quot; /&gt;&lt;isInvalidForFieldText val=&quot;0&quot; /&gt;&lt;Image&gt;&lt;filename val=&quot;E:\breeze\content\14339732\1685697561-1\input\breezo\data\asimages\{bf5aaabd-46fc-450e-ba96-e4fdd4148ab9}.png&quot; /&gt;&lt;left val=&quot;110&quot; /&gt;&lt;top val=&quot;193&quot; /&gt;&lt;width val=&quot;860&quot; /&gt;&lt;height val=&quot;390&quot; /&gt;&lt;hasText val=&quot;1&quot; /&gt;&lt;/Image&gt;&lt;/ThreeDShapeInfo&gt;"/>
</p:tagLst>
</file>

<file path=ppt/tags/tag161.xml><?xml version="1.0" encoding="utf-8"?>
<p:tagLst xmlns:p="http://schemas.openxmlformats.org/presentationml/2006/main">
  <p:tag name="PRESENTER_SHAPEINFO" val="&lt;ThreeDShapeInfo&gt;&lt;uuid val=&quot;{3565aef5-3d09-4cbf-8aa8-3c250a46da5a}&quot; /&gt;&lt;isInvalidForFieldText val=&quot;0&quot; /&gt;&lt;Image&gt;&lt;filename val=&quot;E:\breeze\content\14339732\1685697561-1\input\breezo\data\asimages\{3565aef5-3d09-4cbf-8aa8-3c250a46da5a}.png&quot; /&gt;&lt;left val=&quot;1176&quot; /&gt;&lt;top val=&quot;0&quot; /&gt;&lt;width val=&quot;100&quot; /&gt;&lt;height val=&quot;37&quot; /&gt;&lt;hasText val=&quot;1&quot; /&gt;&lt;/Image&gt;&lt;/ThreeDShapeInfo&gt;"/>
</p:tagLst>
</file>

<file path=ppt/tags/tag162.xml><?xml version="1.0" encoding="utf-8"?>
<p:tagLst xmlns:p="http://schemas.openxmlformats.org/presentationml/2006/main">
  <p:tag name="HTML_SHAPEINFO" val="&lt;SlideThumbPath val=&quot;SlideTemp.PNG&quot;/&gt;"/>
</p:tagLst>
</file>

<file path=ppt/tags/tag163.xml><?xml version="1.0" encoding="utf-8"?>
<p:tagLst xmlns:p="http://schemas.openxmlformats.org/presentationml/2006/main">
  <p:tag name="PRESENTER_SHAPEINFO" val="&lt;ThreeDShapeInfo&gt;&lt;uuid val=&quot;{a6722e3d-2ac0-4693-ab98-55603f0f6b8f}&quot; /&gt;&lt;isInvalidForFieldText val=&quot;0&quot; /&gt;&lt;Image&gt;&lt;filename val=&quot;E:\breeze\content\14339732\1685697561-1\input\breezo\data\asimages\{a6722e3d-2ac0-4693-ab98-55603f0f6b8f}.png&quot; /&gt;&lt;left val=&quot;226&quot; /&gt;&lt;top val=&quot;213&quot; /&gt;&lt;width val=&quot;660&quot; /&gt;&lt;height val=&quot;400&quot; /&gt;&lt;hasText val=&quot;1&quot; /&gt;&lt;/Image&gt;&lt;/ThreeDShapeInfo&gt;"/>
</p:tagLst>
</file>

<file path=ppt/tags/tag164.xml><?xml version="1.0" encoding="utf-8"?>
<p:tagLst xmlns:p="http://schemas.openxmlformats.org/presentationml/2006/main">
  <p:tag name="PRESENTER_SHAPEINFO" val="&lt;ThreeDShapeInfo&gt;&lt;uuid val=&quot;{9cc22fb7-0e23-4e9d-bb10-369f2f2d3b2f}&quot; /&gt;&lt;isInvalidForFieldText val=&quot;0&quot; /&gt;&lt;Image&gt;&lt;filename val=&quot;E:\breeze\content\14339732\1685697561-1\input\breezo\data\asimages\{9cc22fb7-0e23-4e9d-bb10-369f2f2d3b2f}.png&quot; /&gt;&lt;left val=&quot;626&quot; /&gt;&lt;top val=&quot;193&quot; /&gt;&lt;width val=&quot;7&quot; /&gt;&lt;height val=&quot;430&quot; /&gt;&lt;hasText val=&quot;1&quot; /&gt;&lt;/Image&gt;&lt;/ThreeDShapeInfo&gt;"/>
  <p:tag name="PRESENTER_SHAPETEXTINFO" val="&lt;ShapeTextInfo&gt;&lt;TableIndex row=&quot;-1&quot; col=&quot;-1&quot;&gt;&lt;linesCount val=&quot;0&quot; /&gt;&lt;/TableIndex&gt;&lt;/ShapeTextInfo&gt;"/>
</p:tagLst>
</file>

<file path=ppt/tags/tag165.xml><?xml version="1.0" encoding="utf-8"?>
<p:tagLst xmlns:p="http://schemas.openxmlformats.org/presentationml/2006/main">
  <p:tag name="PRESENTER_SHAPEINFO" val="&lt;ThreeDShapeInfo&gt;&lt;uuid val=&quot;{221d3163-1476-4e9c-93c5-365c07179f0a}&quot; /&gt;&lt;isInvalidForFieldText val=&quot;0&quot; /&gt;&lt;Image&gt;&lt;filename val=&quot;E:\breeze\content\14339732\1685697561-1\input\breezo\data\asimages\{221d3163-1476-4e9c-93c5-365c07179f0a}.png&quot; /&gt;&lt;left val=&quot;306&quot; /&gt;&lt;top val=&quot;33&quot; /&gt;&lt;width val=&quot;697&quot; /&gt;&lt;height val=&quot;70&quot; /&gt;&lt;hasText val=&quot;1&quot; /&gt;&lt;/Image&gt;&lt;/ThreeDShapeInfo&gt;"/>
  <p:tag name="PRESENTER_SHAPETEXTINFO" val="&lt;ShapeTextInfo&gt;&lt;TableIndex row=&quot;-1&quot; col=&quot;-1&quot;&gt;&lt;linesCount val=&quot;1&quot; /&gt;&lt;lineCharCount val=&quot;76&quot; /&gt;&lt;/TableIndex&gt;&lt;/ShapeTextInfo&gt;"/>
</p:tagLst>
</file>

<file path=ppt/tags/tag166.xml><?xml version="1.0" encoding="utf-8"?>
<p:tagLst xmlns:p="http://schemas.openxmlformats.org/presentationml/2006/main">
  <p:tag name="PRESENTER_SHAPEINFO" val="&lt;ThreeDShapeInfo&gt;&lt;uuid val=&quot;{f8c5c440-525e-40b1-8b24-54730ac0a81e}&quot; /&gt;&lt;isInvalidForFieldText val=&quot;0&quot; /&gt;&lt;Image&gt;&lt;filename val=&quot;E:\breeze\content\14339732\1685697561-1\input\breezo\data\asimages\{f8c5c440-525e-40b1-8b24-54730ac0a81e}.png&quot; /&gt;&lt;left val=&quot;96&quot; /&gt;&lt;top val=&quot;140&quot; /&gt;&lt;width val=&quot;467&quot; /&gt;&lt;height val=&quot;43&quot; /&gt;&lt;hasText val=&quot;1&quot; /&gt;&lt;/Image&gt;&lt;/ThreeDShapeInfo&gt;"/>
  <p:tag name="PRESENTER_SHAPETEXTINFO" val="&lt;ShapeTextInfo&gt;&lt;TableIndex row=&quot;-1&quot; col=&quot;-1&quot;&gt;&lt;linesCount val=&quot;1&quot; /&gt;&lt;lineCharCount val=&quot;94&quot; /&gt;&lt;/TableIndex&gt;&lt;/ShapeTextInfo&gt;"/>
</p:tagLst>
</file>

<file path=ppt/tags/tag167.xml><?xml version="1.0" encoding="utf-8"?>
<p:tagLst xmlns:p="http://schemas.openxmlformats.org/presentationml/2006/main">
  <p:tag name="PRESENTER_SHAPEINFO" val="&lt;ThreeDShapeInfo&gt;&lt;uuid val=&quot;{177e1b30-ea8c-4624-bf12-3055d504a9c1}&quot; /&gt;&lt;isInvalidForFieldText val=&quot;0&quot; /&gt;&lt;Image&gt;&lt;filename val=&quot;E:\breeze\content\14339732\1685697561-1\input\breezo\data\asimages\{177e1b30-ea8c-4624-bf12-3055d504a9c1}.png&quot; /&gt;&lt;left val=&quot;683&quot; /&gt;&lt;top val=&quot;520&quot; /&gt;&lt;width val=&quot;243&quot; /&gt;&lt;height val=&quot;23&quot; /&gt;&lt;hasText val=&quot;1&quot; /&gt;&lt;/Image&gt;&lt;/ThreeDShapeInfo&gt;"/>
  <p:tag name="PRESENTER_SHAPETEXTINFO" val="&lt;ShapeTextInfo&gt;&lt;TableIndex row=&quot;-1&quot; col=&quot;-1&quot;&gt;&lt;linesCount val=&quot;1&quot; /&gt;&lt;lineCharCount val=&quot;31&quot; /&gt;&lt;/TableIndex&gt;&lt;/ShapeTextInfo&gt;"/>
</p:tagLst>
</file>

<file path=ppt/tags/tag168.xml><?xml version="1.0" encoding="utf-8"?>
<p:tagLst xmlns:p="http://schemas.openxmlformats.org/presentationml/2006/main">
  <p:tag name="PRESENTER_SHAPEINFO" val="&lt;ThreeDShapeInfo&gt;&lt;uuid val=&quot;{d18aea6e-a1b4-4e94-9e7b-ef95d90846c2}&quot; /&gt;&lt;isInvalidForFieldText val=&quot;0&quot; /&gt;&lt;Image&gt;&lt;filename val=&quot;E:\breeze\content\14339732\1685697561-1\input\breezo\data\asimages\{d18aea6e-a1b4-4e94-9e7b-ef95d90846c2}.png&quot; /&gt;&lt;left val=&quot;943&quot; /&gt;&lt;top val=&quot;380&quot; /&gt;&lt;width val=&quot;240&quot; /&gt;&lt;height val=&quot;57&quot; /&gt;&lt;hasText val=&quot;1&quot; /&gt;&lt;/Image&gt;&lt;/ThreeDShapeInfo&gt;"/>
  <p:tag name="PRESENTER_SHAPETEXTINFO" val="&lt;ShapeTextInfo&gt;&lt;TableIndex row=&quot;-1&quot; col=&quot;-1&quot;&gt;&lt;linesCount val=&quot;1&quot; /&gt;&lt;lineCharCount val=&quot;95&quot; /&gt;&lt;/TableIndex&gt;&lt;/ShapeTextInfo&gt;"/>
</p:tagLst>
</file>

<file path=ppt/tags/tag169.xml><?xml version="1.0" encoding="utf-8"?>
<p:tagLst xmlns:p="http://schemas.openxmlformats.org/presentationml/2006/main">
  <p:tag name="PRESENTER_SHAPEINFO" val="&lt;ThreeDShapeInfo&gt;&lt;uuid val=&quot;{262772b0-e686-49db-b9b6-0d1d433af2ec}&quot; /&gt;&lt;isInvalidForFieldText val=&quot;0&quot; /&gt;&lt;Image&gt;&lt;filename val=&quot;E:\breeze\content\14339732\1685697561-1\input\breezo\data\asimages\{262772b0-e686-49db-b9b6-0d1d433af2ec}.png&quot; /&gt;&lt;left val=&quot;633&quot; /&gt;&lt;top val=&quot;503&quot; /&gt;&lt;width val=&quot;47&quot; /&gt;&lt;height val=&quot;30&quot; /&gt;&lt;hasText val=&quot;1&quot; /&gt;&lt;/Image&gt;&lt;/ThreeDShapeInfo&gt;"/>
</p:tagLst>
</file>

<file path=ppt/tags/tag17.xml><?xml version="1.0" encoding="utf-8"?>
<p:tagLst xmlns:p="http://schemas.openxmlformats.org/presentationml/2006/main">
  <p:tag name="PRESENTER_SHAPETEXTINFO" val="&lt;ShapeTextInfo&gt;&lt;TableIndex row=&quot;-1&quot; col=&quot;-1&quot;&gt;&lt;linesCount val=&quot;0&quot; /&gt;&lt;/TableIndex&gt;&lt;/ShapeTextInfo&gt;"/>
</p:tagLst>
</file>

<file path=ppt/tags/tag170.xml><?xml version="1.0" encoding="utf-8"?>
<p:tagLst xmlns:p="http://schemas.openxmlformats.org/presentationml/2006/main">
  <p:tag name="PRESENTER_SHAPEINFO" val="&lt;ThreeDShapeInfo&gt;&lt;uuid val=&quot;{af9e3f0f-619b-4730-ab8f-42f496f31b8f}&quot; /&gt;&lt;isInvalidForFieldText val=&quot;0&quot; /&gt;&lt;Image&gt;&lt;filename val=&quot;E:\breeze\content\14339732\1685697561-1\input\breezo\data\asimages\{af9e3f0f-619b-4730-ab8f-42f496f31b8f}.png&quot; /&gt;&lt;left val=&quot;1176&quot; /&gt;&lt;top val=&quot;0&quot; /&gt;&lt;width val=&quot;100&quot; /&gt;&lt;height val=&quot;37&quot; /&gt;&lt;hasText val=&quot;1&quot; /&gt;&lt;/Image&gt;&lt;/ThreeDShapeInfo&gt;"/>
</p:tagLst>
</file>

<file path=ppt/tags/tag171.xml><?xml version="1.0" encoding="utf-8"?>
<p:tagLst xmlns:p="http://schemas.openxmlformats.org/presentationml/2006/main">
  <p:tag name="HTML_SHAPEINFO" val="&lt;SlideThumbPath val=&quot;SlideTemp.PNG&quot;/&gt;"/>
</p:tagLst>
</file>

<file path=ppt/tags/tag172.xml><?xml version="1.0" encoding="utf-8"?>
<p:tagLst xmlns:p="http://schemas.openxmlformats.org/presentationml/2006/main">
  <p:tag name="PRESENTER_SHAPEINFO" val="&lt;ThreeDShapeInfo&gt;&lt;uuid val=&quot;{2201ccdd-df1f-4d74-955b-6eaa874ef37d}&quot; /&gt;&lt;isInvalidForFieldText val=&quot;0&quot; /&gt;&lt;Image&gt;&lt;filename val=&quot;E:\breeze\content\14339732\1685697561-1\input\breezo\data\asimages\{2201ccdd-df1f-4d74-955b-6eaa874ef37d}.png&quot; /&gt;&lt;left val=&quot;200&quot; /&gt;&lt;top val=&quot;60&quot; /&gt;&lt;width val=&quot;893&quot; /&gt;&lt;height val=&quot;57&quot; /&gt;&lt;hasText val=&quot;1&quot; /&gt;&lt;/Image&gt;&lt;/ThreeDShapeInfo&gt;"/>
  <p:tag name="PRESENTER_SHAPETEXTINFO" val="&lt;ShapeTextInfo&gt;&lt;TableIndex row=&quot;-1&quot; col=&quot;-1&quot;&gt;&lt;linesCount val=&quot;1&quot; /&gt;&lt;lineCharCount val=&quot;35&quot; /&gt;&lt;/TableIndex&gt;&lt;/ShapeTextInfo&gt;"/>
</p:tagLst>
</file>

<file path=ppt/tags/tag173.xml><?xml version="1.0" encoding="utf-8"?>
<p:tagLst xmlns:p="http://schemas.openxmlformats.org/presentationml/2006/main">
  <p:tag name="PRESENTER_SHAPEINFO" val="&lt;ThreeDShapeInfo&gt;&lt;uuid val=&quot;{5b4b7a3f-6f08-43e7-96a3-2f72be9308dd}&quot; /&gt;&lt;isInvalidForFieldText val=&quot;0&quot; /&gt;&lt;Image&gt;&lt;filename val=&quot;E:\breeze\content\14339732\1685697561-1\input\breezo\data\asimages\{5b4b7a3f-6f08-43e7-96a3-2f72be9308dd}.png&quot; /&gt;&lt;left val=&quot;150&quot; /&gt;&lt;top val=&quot;166&quot; /&gt;&lt;width val=&quot;820&quot; /&gt;&lt;height val=&quot;457&quot; /&gt;&lt;hasText val=&quot;1&quot; /&gt;&lt;/Image&gt;&lt;/ThreeDShapeInfo&gt;"/>
  <p:tag name="PRESENTER_SHAPETEXTINFO" val="&lt;ShapeTextInfo&gt;&lt;TableIndex row=&quot;-1&quot; col=&quot;-1&quot;&gt;&lt;linesCount val=&quot;8&quot; /&gt;&lt;lineCharCount val=&quot;45&quot; /&gt;&lt;lineCharCount val=&quot;24&quot; /&gt;&lt;lineCharCount val=&quot;30&quot; /&gt;&lt;lineCharCount val=&quot;23&quot; /&gt;&lt;lineCharCount val=&quot;27&quot; /&gt;&lt;lineCharCount val=&quot;54&quot; /&gt;&lt;lineCharCount val=&quot;29&quot; /&gt;&lt;lineCharCount val=&quot;35&quot; /&gt;&lt;/TableIndex&gt;&lt;/ShapeTextInfo&gt;"/>
</p:tagLst>
</file>

<file path=ppt/tags/tag174.xml><?xml version="1.0" encoding="utf-8"?>
<p:tagLst xmlns:p="http://schemas.openxmlformats.org/presentationml/2006/main">
  <p:tag name="PRESENTER_SHAPEINFO" val="&lt;ThreeDShapeInfo&gt;&lt;uuid val=&quot;{0a95261b-0a96-4cc4-998f-e18e7bf241cd}&quot; /&gt;&lt;isInvalidForFieldText val=&quot;0&quot; /&gt;&lt;Image&gt;&lt;filename val=&quot;E:\breeze\content\14339732\1685697561-1\input\breezo\data\asimages\{0a95261b-0a96-4cc4-998f-e18e7bf241cd}.png&quot; /&gt;&lt;left val=&quot;1176&quot; /&gt;&lt;top val=&quot;0&quot; /&gt;&lt;width val=&quot;100&quot; /&gt;&lt;height val=&quot;37&quot; /&gt;&lt;hasText val=&quot;1&quot; /&gt;&lt;/Image&gt;&lt;/ThreeDShapeInfo&gt;"/>
</p:tagLst>
</file>

<file path=ppt/tags/tag175.xml><?xml version="1.0" encoding="utf-8"?>
<p:tagLst xmlns:p="http://schemas.openxmlformats.org/presentationml/2006/main">
  <p:tag name="HTML_SHAPEINFO" val="&lt;SlideThumbPath val=&quot;SlideTemp.PNG&quot;/&gt;"/>
</p:tagLst>
</file>

<file path=ppt/tags/tag176.xml><?xml version="1.0" encoding="utf-8"?>
<p:tagLst xmlns:p="http://schemas.openxmlformats.org/presentationml/2006/main">
  <p:tag name="PRESENTER_SHAPETEXTINFO" val="&lt;ShapeTextInfo&gt;&lt;TableIndex row=&quot;-1&quot; col=&quot;-1&quot;&gt;&lt;linesCount val=&quot;0&quot; /&gt;&lt;/TableIndex&gt;&lt;/ShapeTextInfo&gt;"/>
</p:tagLst>
</file>

<file path=ppt/tags/tag177.xml><?xml version="1.0" encoding="utf-8"?>
<p:tagLst xmlns:p="http://schemas.openxmlformats.org/presentationml/2006/main">
  <p:tag name="PRESENTER_SHAPETEXTINFO" val="&lt;ShapeTextInfo&gt;&lt;TableIndex row=&quot;-1&quot; col=&quot;-1&quot;&gt;&lt;linesCount val=&quot;0&quot; /&gt;&lt;/TableIndex&gt;&lt;/ShapeTextInfo&gt;"/>
</p:tagLst>
</file>

<file path=ppt/tags/tag178.xml><?xml version="1.0" encoding="utf-8"?>
<p:tagLst xmlns:p="http://schemas.openxmlformats.org/presentationml/2006/main">
  <p:tag name="PRESENTER_SHAPEINFO" val="&lt;ThreeDShapeInfo&gt;&lt;uuid val=&quot;{c90b8a94-610e-451e-964a-e8965058e8e1}&quot; /&gt;&lt;isInvalidForFieldText val=&quot;0&quot; /&gt;&lt;Image&gt;&lt;filename val=&quot;E:\breeze\content\14339732\1685697561-1\input\breezo\data\asimages\{c90b8a94-610e-451e-964a-e8965058e8e1}.png&quot; /&gt;&lt;left val=&quot;1130&quot; /&gt;&lt;top val=&quot;673&quot; /&gt;&lt;width val=&quot;27&quot; /&gt;&lt;height val=&quot;20&quot; /&gt;&lt;hasText val=&quot;1&quot; /&gt;&lt;/Image&gt;&lt;/ThreeDShapeInfo&gt;"/>
  <p:tag name="PRESENTER_SHAPETEXTINFO" val="&lt;ShapeTextInfo&gt;&lt;TableIndex row=&quot;-1&quot; col=&quot;-1&quot;&gt;&lt;linesCount val=&quot;1&quot; /&gt;&lt;lineCharCount val=&quot;2&quot; /&gt;&lt;/TableIndex&gt;&lt;/ShapeTextInfo&gt;"/>
</p:tagLst>
</file>

<file path=ppt/tags/tag179.xml><?xml version="1.0" encoding="utf-8"?>
<p:tagLst xmlns:p="http://schemas.openxmlformats.org/presentationml/2006/main">
  <p:tag name="PRESENTER_SHAPEINFO" val="&lt;ThreeDShapeInfo&gt;&lt;uuid val=&quot;{59987046-c6b5-4815-ada8-d51b55dbbcd7}&quot; /&gt;&lt;isInvalidForFieldText val=&quot;0&quot; /&gt;&lt;Image&gt;&lt;filename val=&quot;E:\breeze\content\14339732\1685697561-1\input\breezo\data\asimages\{59987046-c6b5-4815-ada8-d51b55dbbcd7}.png&quot; /&gt;&lt;left val=&quot;100&quot; /&gt;&lt;top val=&quot;26&quot; /&gt;&lt;width val=&quot;1130&quot; /&gt;&lt;height val=&quot;627&quot; /&gt;&lt;hasText val=&quot;1&quot; /&gt;&lt;/Image&gt;&lt;/ThreeDShapeInfo&gt;"/>
</p:tagLst>
</file>

<file path=ppt/tags/tag18.xml><?xml version="1.0" encoding="utf-8"?>
<p:tagLst xmlns:p="http://schemas.openxmlformats.org/presentationml/2006/main">
  <p:tag name="PRESENTER_SHAPETEXTINFO" val="&lt;ShapeTextInfo&gt;&lt;TableIndex row=&quot;-1&quot; col=&quot;-1&quot;&gt;&lt;linesCount val=&quot;0&quot; /&gt;&lt;/TableIndex&gt;&lt;/ShapeTextInfo&gt;"/>
</p:tagLst>
</file>

<file path=ppt/tags/tag180.xml><?xml version="1.0" encoding="utf-8"?>
<p:tagLst xmlns:p="http://schemas.openxmlformats.org/presentationml/2006/main">
  <p:tag name="PRESENTER_SHAPEINFO" val="&lt;ThreeDShapeInfo&gt;&lt;uuid val=&quot;{32c3927b-bf52-49a8-9215-ff28fb9c5e40}&quot; /&gt;&lt;isInvalidForFieldText val=&quot;0&quot; /&gt;&lt;Image&gt;&lt;filename val=&quot;E:\breeze\content\14339732\1685697561-1\input\breezo\data\asimages\{32c3927b-bf52-49a8-9215-ff28fb9c5e40}.png&quot; /&gt;&lt;left val=&quot;1176&quot; /&gt;&lt;top val=&quot;0&quot; /&gt;&lt;width val=&quot;100&quot; /&gt;&lt;height val=&quot;37&quot; /&gt;&lt;hasText val=&quot;1&quot; /&gt;&lt;/Image&gt;&lt;/ThreeDShapeInfo&gt;"/>
</p:tagLst>
</file>

<file path=ppt/tags/tag181.xml><?xml version="1.0" encoding="utf-8"?>
<p:tagLst xmlns:p="http://schemas.openxmlformats.org/presentationml/2006/main">
  <p:tag name="HTML_SHAPEINFO" val="&lt;SlideThumbPath val=&quot;SlideTemp.PNG&quot;/&gt;"/>
</p:tagLst>
</file>

<file path=ppt/tags/tag182.xml><?xml version="1.0" encoding="utf-8"?>
<p:tagLst xmlns:p="http://schemas.openxmlformats.org/presentationml/2006/main">
  <p:tag name="PRESENTER_SHAPEINFO" val="&lt;ThreeDShapeInfo&gt;&lt;uuid val=&quot;{be7975d5-aa28-4435-9b1f-8603abbacebc}&quot; /&gt;&lt;isInvalidForFieldText val=&quot;0&quot; /&gt;&lt;Image&gt;&lt;filename val=&quot;E:\breeze\content\14339732\1685697561-1\input\breezo\data\asimages\{be7975d5-aa28-4435-9b1f-8603abbacebc}.png&quot; /&gt;&lt;left val=&quot;416&quot; /&gt;&lt;top val=&quot;273&quot; /&gt;&lt;width val=&quot;447&quot; /&gt;&lt;height val=&quot;147&quot; /&gt;&lt;hasText val=&quot;1&quot; /&gt;&lt;/Image&gt;&lt;/ThreeDShapeInfo&gt;"/>
  <p:tag name="PRESENTER_SHAPETEXTINFO" val="&lt;ShapeTextInfo&gt;&lt;TableIndex row=&quot;-1&quot; col=&quot;-1&quot;&gt;&lt;linesCount val=&quot;1&quot; /&gt;&lt;lineCharCount val=&quot;5&quot; /&gt;&lt;/TableIndex&gt;&lt;/ShapeTextInfo&gt;"/>
</p:tagLst>
</file>

<file path=ppt/tags/tag183.xml><?xml version="1.0" encoding="utf-8"?>
<p:tagLst xmlns:p="http://schemas.openxmlformats.org/presentationml/2006/main">
  <p:tag name="PRESENTER_SHAPETEXTINFO" val="&lt;ShapeTextInfo&gt;&lt;TableIndex row=&quot;-1&quot; col=&quot;-1&quot;&gt;&lt;linesCount val=&quot;0&quot; /&gt;&lt;/TableIndex&gt;&lt;/ShapeTextInfo&gt;"/>
</p:tagLst>
</file>

<file path=ppt/tags/tag184.xml><?xml version="1.0" encoding="utf-8"?>
<p:tagLst xmlns:p="http://schemas.openxmlformats.org/presentationml/2006/main">
  <p:tag name="PRESENTER_SHAPEINFO" val="&lt;ThreeDShapeInfo&gt;&lt;uuid val=&quot;{6e9f3c28-c51e-4750-a320-20d1c55280ff}&quot; /&gt;&lt;isInvalidForFieldText val=&quot;0&quot; /&gt;&lt;Image&gt;&lt;filename val=&quot;E:\breeze\content\14339732\1685697561-1\input\breezo\data\asimages\{6e9f3c28-c51e-4750-a320-20d1c55280ff}.png&quot; /&gt;&lt;left val=&quot;1130&quot; /&gt;&lt;top val=&quot;673&quot; /&gt;&lt;width val=&quot;27&quot; /&gt;&lt;height val=&quot;20&quot; /&gt;&lt;hasText val=&quot;1&quot; /&gt;&lt;/Image&gt;&lt;/ThreeDShapeInfo&gt;"/>
  <p:tag name="PRESENTER_SHAPETEXTINFO" val="&lt;ShapeTextInfo&gt;&lt;TableIndex row=&quot;-1&quot; col=&quot;-1&quot;&gt;&lt;linesCount val=&quot;1&quot; /&gt;&lt;lineCharCount val=&quot;2&quot; /&gt;&lt;/TableIndex&gt;&lt;/ShapeTextInfo&gt;"/>
</p:tagLst>
</file>

<file path=ppt/tags/tag185.xml><?xml version="1.0" encoding="utf-8"?>
<p:tagLst xmlns:p="http://schemas.openxmlformats.org/presentationml/2006/main">
  <p:tag name="PRESENTER_SHAPEINFO" val="&lt;ThreeDShapeInfo&gt;&lt;uuid val=&quot;{016bfbe6-8f8c-47fd-911b-5a080058e8d7}&quot; /&gt;&lt;isInvalidForFieldText val=&quot;0&quot; /&gt;&lt;Image&gt;&lt;filename val=&quot;E:\breeze\content\14339732\1685697561-1\input\breezo\data\asimages\{016bfbe6-8f8c-47fd-911b-5a080058e8d7}.png&quot; /&gt;&lt;left val=&quot;1176&quot; /&gt;&lt;top val=&quot;0&quot; /&gt;&lt;width val=&quot;100&quot; /&gt;&lt;height val=&quot;37&quot; /&gt;&lt;hasText val=&quot;1&quot; /&gt;&lt;/Image&gt;&lt;/ThreeDShapeInfo&gt;"/>
</p:tagLst>
</file>

<file path=ppt/tags/tag186.xml><?xml version="1.0" encoding="utf-8"?>
<p:tagLst xmlns:p="http://schemas.openxmlformats.org/presentationml/2006/main">
  <p:tag name="HTML_SHAPEINFO" val="&lt;SlideThumbPath val=&quot;SlideTemp.PNG&quot;/&gt;"/>
</p:tagLst>
</file>

<file path=ppt/tags/tag187.xml><?xml version="1.0" encoding="utf-8"?>
<p:tagLst xmlns:p="http://schemas.openxmlformats.org/presentationml/2006/main">
  <p:tag name="PRESENTER_SHAPEINFO" val="&lt;ThreeDShapeInfo&gt;&lt;uuid val=&quot;{5038c7e3-119c-429d-b1e0-03b5e0ac94c9}&quot; /&gt;&lt;isInvalidForFieldText val=&quot;0&quot; /&gt;&lt;Image&gt;&lt;filename val=&quot;E:\breeze\content\14339732\1685697561-1\input\breezo\data\asimages\{5038c7e3-119c-429d-b1e0-03b5e0ac94c9}.png&quot; /&gt;&lt;left val=&quot;316&quot; /&gt;&lt;top val=&quot;200&quot; /&gt;&lt;width val=&quot;650&quot; /&gt;&lt;height val=&quot;277&quot; /&gt;&lt;hasText val=&quot;1&quot; /&gt;&lt;/Image&gt;&lt;/ThreeDShapeInfo&gt;"/>
  <p:tag name="PRESENTER_SHAPETEXTINFO" val="&lt;ShapeTextInfo&gt;&lt;TableIndex row=&quot;-1&quot; col=&quot;-1&quot;&gt;&lt;linesCount val=&quot;5&quot; /&gt;&lt;lineCharCount val=&quot;14&quot; /&gt;&lt;lineCharCount val=&quot;31&quot; /&gt;&lt;lineCharCount val=&quot;16&quot; /&gt;&lt;lineCharCount val=&quot;13&quot; /&gt;&lt;lineCharCount val=&quot;20&quot; /&gt;&lt;/TableIndex&gt;&lt;/ShapeTextInfo&gt;"/>
</p:tagLst>
</file>

<file path=ppt/tags/tag188.xml><?xml version="1.0" encoding="utf-8"?>
<p:tagLst xmlns:p="http://schemas.openxmlformats.org/presentationml/2006/main">
  <p:tag name="PRESENTER_SHAPEINFO" val="&lt;ThreeDShapeInfo&gt;&lt;uuid val=&quot;{a3f89e1a-621e-4210-be48-f55507f90b01}&quot; /&gt;&lt;isInvalidForFieldText val=&quot;0&quot; /&gt;&lt;Image&gt;&lt;filename val=&quot;E:\breeze\content\14339732\1685697561-1\input\breezo\data\asimages\{a3f89e1a-621e-4210-be48-f55507f90b01}.png&quot; /&gt;&lt;left val=&quot;1176&quot; /&gt;&lt;top val=&quot;0&quot; /&gt;&lt;width val=&quot;100&quot; /&gt;&lt;height val=&quot;37&quot; /&gt;&lt;hasText val=&quot;1&quot; /&gt;&lt;/Image&gt;&lt;/ThreeDShapeInfo&gt;"/>
</p:tagLst>
</file>

<file path=ppt/tags/tag189.xml><?xml version="1.0" encoding="utf-8"?>
<p:tagLst xmlns:p="http://schemas.openxmlformats.org/presentationml/2006/main">
  <p:tag name="HTML_SHAPEINFO" val="&lt;SlideThumbPath val=&quot;SlideTemp.PNG&quot;/&gt;"/>
</p:tagLst>
</file>

<file path=ppt/tags/tag19.xml><?xml version="1.0" encoding="utf-8"?>
<p:tagLst xmlns:p="http://schemas.openxmlformats.org/presentationml/2006/main">
  <p:tag name="PRESENTER_SHAPETEXTINFO" val="&lt;ShapeTextInfo&gt;&lt;TableIndex row=&quot;-1&quot; col=&quot;-1&quot;&gt;&lt;linesCount val=&quot;1&quot; /&gt;&lt;lineCharCount val=&quot;32&quot; /&gt;&lt;/TableIndex&gt;&lt;/ShapeTextInfo&gt;"/>
</p:tagLst>
</file>

<file path=ppt/tags/tag190.xml><?xml version="1.0" encoding="utf-8"?>
<p:tagLst xmlns:p="http://schemas.openxmlformats.org/presentationml/2006/main">
  <p:tag name="AS_NET" val="4.0.30319.42000"/>
  <p:tag name="AS_OS" val="Microsoft Windows NT 6.2.9200.0"/>
  <p:tag name="AS_RELEASE_DATE" val="2019.04.15"/>
  <p:tag name="AS_TITLE" val="Aspose.Slides for .NET 4.0"/>
  <p:tag name="AS_VERSION" val="19.4"/>
</p:tagLst>
</file>

<file path=ppt/tags/tag2.xml><?xml version="1.0" encoding="utf-8"?>
<p:tagLst xmlns:p="http://schemas.openxmlformats.org/presentationml/2006/main">
  <p:tag name="PRESENTER_SHAPETEXTINFO" val="&lt;ShapeTextInfo&gt;&lt;TableIndex row=&quot;-1&quot; col=&quot;-1&quot;&gt;&lt;linesCount val=&quot;1&quot; /&gt;&lt;lineCharCount val=&quot;29&quot; /&gt;&lt;/TableIndex&gt;&lt;/ShapeTextInfo&gt;"/>
</p:tagLst>
</file>

<file path=ppt/tags/tag20.xml><?xml version="1.0" encoding="utf-8"?>
<p:tagLst xmlns:p="http://schemas.openxmlformats.org/presentationml/2006/main">
  <p:tag name="PRESENTER_SHAPETEXTINFO" val="&lt;ShapeTextInfo&gt;&lt;TableIndex row=&quot;-1&quot; col=&quot;-1&quot;&gt;&lt;linesCount val=&quot;1&quot; /&gt;&lt;lineCharCount val=&quot;9&quot; /&gt;&lt;/TableIndex&gt;&lt;/ShapeTextInfo&gt;"/>
</p:tagLst>
</file>

<file path=ppt/tags/tag21.xml><?xml version="1.0" encoding="utf-8"?>
<p:tagLst xmlns:p="http://schemas.openxmlformats.org/presentationml/2006/main">
  <p:tag name="PRESENTER_SHAPETEXTINFO" val="&lt;ShapeTextInfo&gt;&lt;TableIndex row=&quot;-1&quot; col=&quot;-1&quot;&gt;&lt;linesCount val=&quot;0&quot; /&gt;&lt;/TableIndex&gt;&lt;/ShapeTextInfo&gt;"/>
</p:tagLst>
</file>

<file path=ppt/tags/tag22.xml><?xml version="1.0" encoding="utf-8"?>
<p:tagLst xmlns:p="http://schemas.openxmlformats.org/presentationml/2006/main">
  <p:tag name="PRESENTER_SHAPETEXTINFO" val="&lt;ShapeTextInfo&gt;&lt;TableIndex row=&quot;-1&quot; col=&quot;-1&quot;&gt;&lt;linesCount val=&quot;1&quot; /&gt;&lt;lineCharCount val=&quot;3&quot; /&gt;&lt;/TableIndex&gt;&lt;/ShapeTextInfo&gt;"/>
</p:tagLst>
</file>

<file path=ppt/tags/tag23.xml><?xml version="1.0" encoding="utf-8"?>
<p:tagLst xmlns:p="http://schemas.openxmlformats.org/presentationml/2006/main">
  <p:tag name="PRESENTER_SHAPETEXTINFO" val="&lt;ShapeTextInfo&gt;&lt;TableIndex row=&quot;-1&quot; col=&quot;-1&quot;&gt;&lt;linesCount val=&quot;1&quot; /&gt;&lt;lineCharCount val=&quot;19&quot; /&gt;&lt;/TableIndex&gt;&lt;/ShapeTextInfo&gt;"/>
</p:tagLst>
</file>

<file path=ppt/tags/tag24.xml><?xml version="1.0" encoding="utf-8"?>
<p:tagLst xmlns:p="http://schemas.openxmlformats.org/presentationml/2006/main">
  <p:tag name="PRESENTER_SHAPETEXTINFO" val="&lt;ShapeTextInfo&gt;&lt;TableIndex row=&quot;-1&quot; col=&quot;-1&quot;&gt;&lt;linesCount val=&quot;5&quot; /&gt;&lt;lineCharCount val=&quot;19&quot; /&gt;&lt;lineCharCount val=&quot;13&quot; /&gt;&lt;lineCharCount val=&quot;12&quot; /&gt;&lt;lineCharCount val=&quot;31&quot; /&gt;&lt;lineCharCount val=&quot;1&quot; /&gt;&lt;/TableIndex&gt;&lt;/ShapeTextInfo&gt;"/>
</p:tagLst>
</file>

<file path=ppt/tags/tag25.xml><?xml version="1.0" encoding="utf-8"?>
<p:tagLst xmlns:p="http://schemas.openxmlformats.org/presentationml/2006/main">
  <p:tag name="PRESENTER_SHAPEINFO" val="&lt;ThreeDShapeInfo&gt;&lt;uuid val=&quot;{58552c18-8166-4fc8-a1db-9eed11aa7c66}&quot; /&gt;&lt;isInvalidForFieldText val=&quot;0&quot; /&gt;&lt;Image&gt;&lt;filename val=&quot;E:\breeze\content\14339732\1685697561-1\input\breezo\data\asimages\{58552c18-8166-4fc8-a1db-9eed11aa7c66}.png&quot; /&gt;&lt;left val=&quot;56&quot; /&gt;&lt;top val=&quot;676&quot; /&gt;&lt;width val=&quot;367&quot; /&gt;&lt;height val=&quot;20&quot; /&gt;&lt;hasText val=&quot;1&quot; /&gt;&lt;/Image&gt;&lt;/ThreeDShapeInfo&gt;"/>
  <p:tag name="PRESENTER_SHAPETEXTINFO" val="&lt;ShapeTextInfo&gt;&lt;TableIndex row=&quot;-1&quot; col=&quot;-1&quot;&gt;&lt;linesCount val=&quot;1&quot; /&gt;&lt;lineCharCount val=&quot;45&quot; /&gt;&lt;/TableIndex&gt;&lt;/ShapeTextInfo&gt;"/>
</p:tagLst>
</file>

<file path=ppt/tags/tag26.xml><?xml version="1.0" encoding="utf-8"?>
<p:tagLst xmlns:p="http://schemas.openxmlformats.org/presentationml/2006/main">
  <p:tag name="PRESENTER_SHAPEINFO" val="&lt;ThreeDShapeInfo&gt;&lt;uuid val=&quot;{753e68d9-7265-449e-aeda-130150f078bc}&quot; /&gt;&lt;isInvalidForFieldText val=&quot;0&quot; /&gt;&lt;Image&gt;&lt;filename val=&quot;E:\breeze\content\14339732\1685697561-1\input\breezo\data\asimages\{753e68d9-7265-449e-aeda-130150f078bc}.png&quot; /&gt;&lt;left val=&quot;1110&quot; /&gt;&lt;top val=&quot;653&quot; /&gt;&lt;width val=&quot;120&quot; /&gt;&lt;height val=&quot;67&quot; /&gt;&lt;hasText val=&quot;1&quot; /&gt;&lt;/Image&gt;&lt;/ThreeDShapeInfo&gt;"/>
</p:tagLst>
</file>

<file path=ppt/tags/tag27.xml><?xml version="1.0" encoding="utf-8"?>
<p:tagLst xmlns:p="http://schemas.openxmlformats.org/presentationml/2006/main">
  <p:tag name="PRESENTER_SHAPEINFO" val="&lt;ThreeDShapeInfo&gt;&lt;uuid val=&quot;{c01c0691-465f-4f26-8d29-91f9f768aeb6}&quot; /&gt;&lt;isInvalidForFieldText val=&quot;0&quot; /&gt;&lt;Image&gt;&lt;filename val=&quot;E:\breeze\content\14339732\1685697561-1\input\breezo\data\asimages\{c01c0691-465f-4f26-8d29-91f9f768aeb6}.png&quot; /&gt;&lt;left val=&quot;50&quot; /&gt;&lt;top val=&quot;610&quot; /&gt;&lt;width val=&quot;1180&quot; /&gt;&lt;height val=&quot;110&quot; /&gt;&lt;hasText val=&quot;1&quot; /&gt;&lt;/Image&gt;&lt;/ThreeDShapeInfo&gt;"/>
</p:tagLst>
</file>

<file path=ppt/tags/tag28.xml><?xml version="1.0" encoding="utf-8"?>
<p:tagLst xmlns:p="http://schemas.openxmlformats.org/presentationml/2006/main">
  <p:tag name="PRESENTER_SHAPEINFO" val="&lt;ThreeDShapeInfo&gt;&lt;uuid val=&quot;{170defa8-234f-498a-aa19-36a4d58817d5}&quot; /&gt;&lt;isInvalidForFieldText val=&quot;0&quot; /&gt;&lt;Image&gt;&lt;filename val=&quot;E:\breeze\content\14339732\1685697561-1\input\breezo\data\asimages\{170defa8-234f-498a-aa19-36a4d58817d5}.jpg&quot; /&gt;&lt;left val=&quot;0&quot; /&gt;&lt;top val=&quot;0&quot; /&gt;&lt;width val=&quot;1280&quot; /&gt;&lt;height val=&quot;720&quot; /&gt;&lt;hasText val=&quot;1&quot; /&gt;&lt;/Image&gt;&lt;/ThreeDShapeInfo&gt;"/>
</p:tagLst>
</file>

<file path=ppt/tags/tag29.xml><?xml version="1.0" encoding="utf-8"?>
<p:tagLst xmlns:p="http://schemas.openxmlformats.org/presentationml/2006/main">
  <p:tag name="PRESENTER_SHAPEINFO" val="&lt;ThreeDShapeInfo&gt;&lt;uuid val=&quot;{04ae5b30-4dc7-48e2-a033-ce699981a1aa}&quot; /&gt;&lt;isInvalidForFieldText val=&quot;0&quot; /&gt;&lt;Image&gt;&lt;filename val=&quot;E:\breeze\content\14339732\1685697561-1\input\breezo\data\asimages\{04ae5b30-4dc7-48e2-a033-ce699981a1aa}.png&quot; /&gt;&lt;left val=&quot;340&quot; /&gt;&lt;top val=&quot;70&quot; /&gt;&lt;width val=&quot;600&quot; /&gt;&lt;height val=&quot;53&quot; /&gt;&lt;hasText val=&quot;1&quot; /&gt;&lt;/Image&gt;&lt;/ThreeDShapeInfo&gt;"/>
  <p:tag name="PRESENTER_SHAPETEXTINFO" val="&lt;ShapeTextInfo&gt;&lt;TableIndex row=&quot;-1&quot; col=&quot;-1&quot;&gt;&lt;linesCount val=&quot;1&quot; /&gt;&lt;lineCharCount val=&quot;19&quot; /&gt;&lt;/TableIndex&gt;&lt;/ShapeTextInfo&gt;"/>
</p:tagLst>
</file>

<file path=ppt/tags/tag3.xml><?xml version="1.0" encoding="utf-8"?>
<p:tagLst xmlns:p="http://schemas.openxmlformats.org/presentationml/2006/main">
  <p:tag name="PRESENTER_SHAPEINFO" val="&lt;ThreeDShapeInfo&gt;&lt;uuid val=&quot;{f29d6340-d1fc-4ccc-a8f1-8521eff09855}&quot; /&gt;&lt;isInvalidForFieldText val=&quot;0&quot; /&gt;&lt;Image&gt;&lt;filename val=&quot;E:\breeze\content\14339732\1685697561-1\input\breezo\data\asimages\{f29d6340-d1fc-4ccc-a8f1-8521eff09855}.jpg&quot; /&gt;&lt;left val=&quot;0&quot; /&gt;&lt;top val=&quot;0&quot; /&gt;&lt;width val=&quot;1285&quot; /&gt;&lt;height val=&quot;720&quot; /&gt;&lt;hasText val=&quot;1&quot; /&gt;&lt;/Image&gt;&lt;/ThreeDShapeInfo&gt;"/>
</p:tagLst>
</file>

<file path=ppt/tags/tag30.xml><?xml version="1.0" encoding="utf-8"?>
<p:tagLst xmlns:p="http://schemas.openxmlformats.org/presentationml/2006/main">
  <p:tag name="PRESENTER_SHAPEINFO" val="&lt;ThreeDShapeInfo&gt;&lt;uuid val=&quot;{8fc2447a-c40a-475d-be12-10fb5835ccf8}&quot; /&gt;&lt;isInvalidForFieldText val=&quot;0&quot; /&gt;&lt;Image&gt;&lt;filename val=&quot;E:\breeze\content\14339732\1685697561-1\input\breezo\data\asimages\{8fc2447a-c40a-475d-be12-10fb5835ccf8}.png&quot; /&gt;&lt;left val=&quot;56&quot; /&gt;&lt;top val=&quot;676&quot; /&gt;&lt;width val=&quot;367&quot; /&gt;&lt;height val=&quot;20&quot; /&gt;&lt;hasText val=&quot;1&quot; /&gt;&lt;/Image&gt;&lt;/ThreeDShapeInfo&gt;"/>
  <p:tag name="PRESENTER_SHAPETEXTINFO" val="&lt;ShapeTextInfo&gt;&lt;TableIndex row=&quot;-1&quot; col=&quot;-1&quot;&gt;&lt;linesCount val=&quot;1&quot; /&gt;&lt;lineCharCount val=&quot;45&quot; /&gt;&lt;/TableIndex&gt;&lt;/ShapeTextInfo&gt;"/>
</p:tagLst>
</file>

<file path=ppt/tags/tag31.xml><?xml version="1.0" encoding="utf-8"?>
<p:tagLst xmlns:p="http://schemas.openxmlformats.org/presentationml/2006/main">
  <p:tag name="PRESENTER_SHAPEINFO" val="&lt;ThreeDShapeInfo&gt;&lt;uuid val=&quot;{a8ad561d-4165-4c2e-ac91-b49fcdd8bcbc}&quot; /&gt;&lt;isInvalidForFieldText val=&quot;0&quot; /&gt;&lt;Image&gt;&lt;filename val=&quot;E:\breeze\content\14339732\1685697561-1\input\breezo\data\asimages\{a8ad561d-4165-4c2e-ac91-b49fcdd8bcbc}.png&quot; /&gt;&lt;left val=&quot;53&quot; /&gt;&lt;top val=&quot;610&quot; /&gt;&lt;width val=&quot;1177&quot; /&gt;&lt;height val=&quot;110&quot; /&gt;&lt;hasText val=&quot;1&quot; /&gt;&lt;/Image&gt;&lt;/ThreeDShapeInfo&gt;"/>
</p:tagLst>
</file>

<file path=ppt/tags/tag32.xml><?xml version="1.0" encoding="utf-8"?>
<p:tagLst xmlns:p="http://schemas.openxmlformats.org/presentationml/2006/main">
  <p:tag name="PRESENTER_SHAPEINFO" val="&lt;ThreeDShapeInfo&gt;&lt;uuid val=&quot;{e8479949-7ab7-40d9-813e-3466bf4986d7}&quot; /&gt;&lt;isInvalidForFieldText val=&quot;0&quot; /&gt;&lt;Image&gt;&lt;filename val=&quot;E:\breeze\content\14339732\1685697561-1\input\breezo\data\asimages\{e8479949-7ab7-40d9-813e-3466bf4986d7}.png&quot; /&gt;&lt;left val=&quot;1110&quot; /&gt;&lt;top val=&quot;653&quot; /&gt;&lt;width val=&quot;117&quot; /&gt;&lt;height val=&quot;63&quot; /&gt;&lt;hasText val=&quot;1&quot; /&gt;&lt;/Image&gt;&lt;/ThreeDShapeInfo&gt;"/>
</p:tagLst>
</file>

<file path=ppt/tags/tag33.xml><?xml version="1.0" encoding="utf-8"?>
<p:tagLst xmlns:p="http://schemas.openxmlformats.org/presentationml/2006/main">
  <p:tag name="PRESENTER_SHAPEINFO" val="&lt;ThreeDShapeInfo&gt;&lt;uuid val=&quot;{cdc43f5a-f8d4-4620-90da-e7e1aad7e33c}&quot; /&gt;&lt;isInvalidForFieldText val=&quot;0&quot; /&gt;&lt;Image&gt;&lt;filename val=&quot;E:\breeze\content\14339732\1685697561-1\input\breezo\data\asimages\{cdc43f5a-f8d4-4620-90da-e7e1aad7e33c}.png&quot; /&gt;&lt;left val=&quot;146&quot; /&gt;&lt;top val=&quot;116&quot; /&gt;&lt;width val=&quot;987&quot; /&gt;&lt;height val=&quot;67&quot; /&gt;&lt;hasText val=&quot;1&quot; /&gt;&lt;/Image&gt;&lt;/ThreeDShapeInfo&gt;"/>
  <p:tag name="PRESENTER_SHAPETEXTINFO" val="&lt;ShapeTextInfo&gt;&lt;TableIndex row=&quot;-1&quot; col=&quot;-1&quot;&gt;&lt;linesCount val=&quot;1&quot; /&gt;&lt;lineCharCount val=&quot;30&quot; /&gt;&lt;/TableIndex&gt;&lt;/ShapeTextInfo&gt;"/>
</p:tagLst>
</file>

<file path=ppt/tags/tag34.xml><?xml version="1.0" encoding="utf-8"?>
<p:tagLst xmlns:p="http://schemas.openxmlformats.org/presentationml/2006/main">
  <p:tag name="PRESENTER_SHAPEINFO" val="&lt;ThreeDShapeInfo&gt;&lt;uuid val=&quot;{d2cb97e3-1436-40f2-a006-834e4cd0a290}&quot; /&gt;&lt;isInvalidForFieldText val=&quot;0&quot; /&gt;&lt;Image&gt;&lt;filename val=&quot;E:\breeze\content\14339732\1685697561-1\input\breezo\data\asimages\{d2cb97e3-1436-40f2-a006-834e4cd0a290}.png&quot; /&gt;&lt;left val=&quot;386&quot; /&gt;&lt;top val=&quot;333&quot; /&gt;&lt;width val=&quot;507&quot; /&gt;&lt;height val=&quot;197&quot; /&gt;&lt;hasText val=&quot;1&quot; /&gt;&lt;/Image&gt;&lt;/ThreeDShapeInfo&gt;"/>
  <p:tag name="PRESENTER_SHAPETEXTINFO" val="&lt;ShapeTextInfo&gt;&lt;TableIndex row=&quot;-1&quot; col=&quot;-1&quot;&gt;&lt;linesCount val=&quot;5&quot; /&gt;&lt;lineCharCount val=&quot;1&quot; /&gt;&lt;lineCharCount val=&quot;13&quot; /&gt;&lt;lineCharCount val=&quot;31&quot; /&gt;&lt;lineCharCount val=&quot;1&quot; /&gt;&lt;lineCharCount val=&quot;9&quot; /&gt;&lt;/TableIndex&gt;&lt;/ShapeTextInfo&gt;"/>
</p:tagLst>
</file>

<file path=ppt/tags/tag35.xml><?xml version="1.0" encoding="utf-8"?>
<p:tagLst xmlns:p="http://schemas.openxmlformats.org/presentationml/2006/main">
  <p:tag name="PRESENTER_SHAPEINFO" val="&lt;ThreeDShapeInfo&gt;&lt;uuid val=&quot;{bb3cc94f-9e46-48cb-a5b3-a53e6deac57c}&quot; /&gt;&lt;isInvalidForFieldText val=&quot;0&quot; /&gt;&lt;Image&gt;&lt;filename val=&quot;E:\breeze\content\14339732\1685697561-1\input\breezo\data\asimages\{bb3cc94f-9e46-48cb-a5b3-a53e6deac57c}.png&quot; /&gt;&lt;left val=&quot;1176&quot; /&gt;&lt;top val=&quot;0&quot; /&gt;&lt;width val=&quot;100&quot; /&gt;&lt;height val=&quot;37&quot; /&gt;&lt;hasText val=&quot;1&quot; /&gt;&lt;/Image&gt;&lt;/ThreeDShapeInfo&gt;"/>
</p:tagLst>
</file>

<file path=ppt/tags/tag36.xml><?xml version="1.0" encoding="utf-8"?>
<p:tagLst xmlns:p="http://schemas.openxmlformats.org/presentationml/2006/main">
  <p:tag name="HTML_SHAPEINFO" val="&lt;SlideThumbPath val=&quot;SlideTemp.PNG&quot;/&gt;"/>
</p:tagLst>
</file>

<file path=ppt/tags/tag37.xml><?xml version="1.0" encoding="utf-8"?>
<p:tagLst xmlns:p="http://schemas.openxmlformats.org/presentationml/2006/main">
  <p:tag name="PRESENTER_SHAPEINFO" val="&lt;ThreeDShapeInfo&gt;&lt;uuid val=&quot;{35f8f457-4399-4172-bf33-6da589150108}&quot; /&gt;&lt;isInvalidForFieldText val=&quot;0&quot; /&gt;&lt;Image&gt;&lt;filename val=&quot;E:\breeze\content\14339732\1685697561-1\input\breezo\data\asimages\{35f8f457-4399-4172-bf33-6da589150108}.png&quot; /&gt;&lt;left val=&quot;193&quot; /&gt;&lt;top val=&quot;50&quot; /&gt;&lt;width val=&quot;893&quot; /&gt;&lt;height val=&quot;57&quot; /&gt;&lt;hasText val=&quot;1&quot; /&gt;&lt;/Image&gt;&lt;/ThreeDShapeInfo&gt;"/>
  <p:tag name="PRESENTER_SHAPETEXTINFO" val="&lt;ShapeTextInfo&gt;&lt;TableIndex row=&quot;-1&quot; col=&quot;-1&quot;&gt;&lt;linesCount val=&quot;1&quot; /&gt;&lt;lineCharCount val=&quot;33&quot; /&gt;&lt;/TableIndex&gt;&lt;/ShapeTextInfo&gt;"/>
</p:tagLst>
</file>

<file path=ppt/tags/tag38.xml><?xml version="1.0" encoding="utf-8"?>
<p:tagLst xmlns:p="http://schemas.openxmlformats.org/presentationml/2006/main">
  <p:tag name="PRESENTER_SHAPEINFO" val="&lt;ThreeDShapeInfo&gt;&lt;uuid val=&quot;{5349f941-0da6-4159-91c3-3d59d9c647bc}&quot; /&gt;&lt;isInvalidForFieldText val=&quot;0&quot; /&gt;&lt;Image&gt;&lt;filename val=&quot;E:\breeze\content\14339732\1685697561-1\input\breezo\data\asimages\{5349f941-0da6-4159-91c3-3d59d9c647bc}.png&quot; /&gt;&lt;left val=&quot;60&quot; /&gt;&lt;top val=&quot;163&quot; /&gt;&lt;width val=&quot;1193&quot; /&gt;&lt;height val=&quot;360&quot; /&gt;&lt;hasText val=&quot;1&quot; /&gt;&lt;/Image&gt;&lt;/ThreeDShapeInfo&gt;"/>
  <p:tag name="PRESENTER_SHAPETEXTINFO" val="&lt;ShapeTextInfo&gt;&lt;TableIndex row=&quot;-1&quot; col=&quot;-1&quot;&gt;&lt;linesCount val=&quot;5&quot; /&gt;&lt;lineCharCount val=&quot;66&quot; /&gt;&lt;lineCharCount val=&quot;112&quot; /&gt;&lt;lineCharCount val=&quot;71&quot; /&gt;&lt;lineCharCount val=&quot;52&quot; /&gt;&lt;lineCharCount val=&quot;77&quot; /&gt;&lt;/TableIndex&gt;&lt;/ShapeTextInfo&gt;"/>
</p:tagLst>
</file>

<file path=ppt/tags/tag39.xml><?xml version="1.0" encoding="utf-8"?>
<p:tagLst xmlns:p="http://schemas.openxmlformats.org/presentationml/2006/main">
  <p:tag name="PRESENTER_SHAPEINFO" val="&lt;ThreeDShapeInfo&gt;&lt;uuid val=&quot;{c3c94850-635e-4446-a71a-a73763efab7c}&quot; /&gt;&lt;isInvalidForFieldText val=&quot;0&quot; /&gt;&lt;Image&gt;&lt;filename val=&quot;E:\breeze\content\14339732\1685697561-1\input\breezo\data\asimages\{c3c94850-635e-4446-a71a-a73763efab7c}.png&quot; /&gt;&lt;left val=&quot;1176&quot; /&gt;&lt;top val=&quot;0&quot; /&gt;&lt;width val=&quot;100&quot; /&gt;&lt;height val=&quot;37&quot; /&gt;&lt;hasText val=&quot;1&quot; /&gt;&lt;/Image&gt;&lt;/ThreeDShapeInfo&gt;"/>
</p:tagLst>
</file>

<file path=ppt/tags/tag4.xml><?xml version="1.0" encoding="utf-8"?>
<p:tagLst xmlns:p="http://schemas.openxmlformats.org/presentationml/2006/main">
  <p:tag name="PRESENTER_SHAPETEXTINFO" val="&lt;ShapeTextInfo&gt;&lt;TableIndex row=&quot;-1&quot; col=&quot;-1&quot;&gt;&lt;linesCount val=&quot;1&quot; /&gt;&lt;lineCharCount val=&quot;19&quot; /&gt;&lt;/TableIndex&gt;&lt;/ShapeTextInfo&gt;"/>
</p:tagLst>
</file>

<file path=ppt/tags/tag40.xml><?xml version="1.0" encoding="utf-8"?>
<p:tagLst xmlns:p="http://schemas.openxmlformats.org/presentationml/2006/main">
  <p:tag name="HTML_SHAPEINFO" val="&lt;SlideThumbPath val=&quot;SlideTemp.PNG&quot;/&gt;"/>
</p:tagLst>
</file>

<file path=ppt/tags/tag41.xml><?xml version="1.0" encoding="utf-8"?>
<p:tagLst xmlns:p="http://schemas.openxmlformats.org/presentationml/2006/main">
  <p:tag name="PRESENTER_SHAPEINFO" val="&lt;ThreeDShapeInfo&gt;&lt;uuid val=&quot;{ac81727c-e321-425f-9c36-be896d5929b4}&quot; /&gt;&lt;isInvalidForFieldText val=&quot;0&quot; /&gt;&lt;Image&gt;&lt;filename val=&quot;E:\breeze\content\14339732\1685697561-1\input\breezo\data\asimages\{ac81727c-e321-425f-9c36-be896d5929b4}.png&quot; /&gt;&lt;left val=&quot;246&quot; /&gt;&lt;top val=&quot;66&quot; /&gt;&lt;width val=&quot;790&quot; /&gt;&lt;height val=&quot;53&quot; /&gt;&lt;hasText val=&quot;1&quot; /&gt;&lt;/Image&gt;&lt;/ThreeDShapeInfo&gt;"/>
  <p:tag name="PRESENTER_SHAPETEXTINFO" val="&lt;ShapeTextInfo&gt;&lt;TableIndex row=&quot;-1&quot; col=&quot;-1&quot;&gt;&lt;linesCount val=&quot;1&quot; /&gt;&lt;lineCharCount val=&quot;32&quot; /&gt;&lt;/TableIndex&gt;&lt;/ShapeTextInfo&gt;"/>
</p:tagLst>
</file>

<file path=ppt/tags/tag42.xml><?xml version="1.0" encoding="utf-8"?>
<p:tagLst xmlns:p="http://schemas.openxmlformats.org/presentationml/2006/main">
  <p:tag name="PRESENTER_SHAPEINFO" val="&lt;ThreeDShapeInfo&gt;&lt;uuid val=&quot;{36fe3800-972d-4cf4-9cc7-530910835930}&quot; /&gt;&lt;isInvalidForFieldText val=&quot;0&quot; /&gt;&lt;Image&gt;&lt;filename val=&quot;E:\breeze\content\14339732\1685697561-1\input\breezo\data\asimages\{36fe3800-972d-4cf4-9cc7-530910835930}.png&quot; /&gt;&lt;left val=&quot;63&quot; /&gt;&lt;top val=&quot;193&quot; /&gt;&lt;width val=&quot;1127&quot; /&gt;&lt;height val=&quot;390&quot; /&gt;&lt;hasText val=&quot;1&quot; /&gt;&lt;/Image&gt;&lt;/ThreeDShapeInfo&gt;"/>
  <p:tag name="PRESENTER_SHAPETEXTINFO" val="&lt;ShapeTextInfo&gt;&lt;TableIndex row=&quot;-1&quot; col=&quot;-1&quot;&gt;&lt;linesCount val=&quot;4&quot; /&gt;&lt;lineCharCount val=&quot;62&quot; /&gt;&lt;lineCharCount val=&quot;54&quot; /&gt;&lt;lineCharCount val=&quot;124&quot; /&gt;&lt;lineCharCount val=&quot;54&quot; /&gt;&lt;/TableIndex&gt;&lt;/ShapeTextInfo&gt;"/>
</p:tagLst>
</file>

<file path=ppt/tags/tag43.xml><?xml version="1.0" encoding="utf-8"?>
<p:tagLst xmlns:p="http://schemas.openxmlformats.org/presentationml/2006/main">
  <p:tag name="PRESENTER_SHAPEINFO" val="&lt;ThreeDShapeInfo&gt;&lt;uuid val=&quot;{77a39531-f81a-4a12-8b93-18b30e3678b7}&quot; /&gt;&lt;isInvalidForFieldText val=&quot;0&quot; /&gt;&lt;Image&gt;&lt;filename val=&quot;E:\breeze\content\14339732\1685697561-1\input\breezo\data\asimages\{77a39531-f81a-4a12-8b93-18b30e3678b7}.png&quot; /&gt;&lt;left val=&quot;1176&quot; /&gt;&lt;top val=&quot;0&quot; /&gt;&lt;width val=&quot;100&quot; /&gt;&lt;height val=&quot;37&quot; /&gt;&lt;hasText val=&quot;1&quot; /&gt;&lt;/Image&gt;&lt;/ThreeDShapeInfo&gt;"/>
</p:tagLst>
</file>

<file path=ppt/tags/tag44.xml><?xml version="1.0" encoding="utf-8"?>
<p:tagLst xmlns:p="http://schemas.openxmlformats.org/presentationml/2006/main">
  <p:tag name="HTML_SHAPEINFO" val="&lt;SlideThumbPath val=&quot;SlideTemp.PNG&quot;/&gt;"/>
</p:tagLst>
</file>

<file path=ppt/tags/tag45.xml><?xml version="1.0" encoding="utf-8"?>
<p:tagLst xmlns:p="http://schemas.openxmlformats.org/presentationml/2006/main">
  <p:tag name="PRESENTER_SHAPEINFO" val="&lt;ThreeDShapeInfo&gt;&lt;uuid val=&quot;{cc33dae9-ca2a-4909-bc4b-6609d08dfe21}&quot; /&gt;&lt;isInvalidForFieldText val=&quot;0&quot; /&gt;&lt;Image&gt;&lt;filename val=&quot;E:\breeze\content\14339732\1685697561-1\input\breezo\data\asimages\{cc33dae9-ca2a-4909-bc4b-6609d08dfe21}.png&quot; /&gt;&lt;left val=&quot;263&quot; /&gt;&lt;top val=&quot;56&quot; /&gt;&lt;width val=&quot;790&quot; /&gt;&lt;height val=&quot;53&quot; /&gt;&lt;hasText val=&quot;1&quot; /&gt;&lt;/Image&gt;&lt;/ThreeDShapeInfo&gt;"/>
  <p:tag name="PRESENTER_SHAPETEXTINFO" val="&lt;ShapeTextInfo&gt;&lt;TableIndex row=&quot;-1&quot; col=&quot;-1&quot;&gt;&lt;linesCount val=&quot;1&quot; /&gt;&lt;lineCharCount val=&quot;30&quot; /&gt;&lt;/TableIndex&gt;&lt;/ShapeTextInfo&gt;"/>
</p:tagLst>
</file>

<file path=ppt/tags/tag46.xml><?xml version="1.0" encoding="utf-8"?>
<p:tagLst xmlns:p="http://schemas.openxmlformats.org/presentationml/2006/main">
  <p:tag name="PRESENTER_SHAPEINFO" val="&lt;ThreeDShapeInfo&gt;&lt;uuid val=&quot;{b9a99db7-150e-453e-866d-74df393f8420}&quot; /&gt;&lt;isInvalidForFieldText val=&quot;0&quot; /&gt;&lt;Image&gt;&lt;filename val=&quot;E:\breeze\content\14339732\1685697561-1\input\breezo\data\asimages\{b9a99db7-150e-453e-866d-74df393f8420}.png&quot; /&gt;&lt;left val=&quot;910&quot; /&gt;&lt;top val=&quot;176&quot; /&gt;&lt;width val=&quot;223&quot; /&gt;&lt;height val=&quot;177&quot; /&gt;&lt;hasText val=&quot;1&quot; /&gt;&lt;/Image&gt;&lt;/ThreeDShapeInfo&gt;"/>
  <p:tag name="PRESENTER_SHAPETEXTINFO" val="&lt;ShapeTextInfo&gt;&lt;TableIndex row=&quot;-1&quot; col=&quot;-1&quot;&gt;&lt;linesCount val=&quot;2&quot; /&gt;&lt;lineCharCount val=&quot;22&quot; /&gt;&lt;lineCharCount val=&quot;58&quot; /&gt;&lt;/TableIndex&gt;&lt;/ShapeTextInfo&gt;"/>
</p:tagLst>
</file>

<file path=ppt/tags/tag47.xml><?xml version="1.0" encoding="utf-8"?>
<p:tagLst xmlns:p="http://schemas.openxmlformats.org/presentationml/2006/main">
  <p:tag name="PRESENTER_SHAPEINFO" val="&lt;ThreeDShapeInfo&gt;&lt;uuid val=&quot;{96316cf3-8730-4c34-beb2-3725af085eaf}&quot; /&gt;&lt;isInvalidForFieldText val=&quot;0&quot; /&gt;&lt;Image&gt;&lt;filename val=&quot;E:\breeze\content\14339732\1685697561-1\input\breezo\data\asimages\{96316cf3-8730-4c34-beb2-3725af085eaf}.png&quot; /&gt;&lt;left val=&quot;910&quot; /&gt;&lt;top val=&quot;450&quot; /&gt;&lt;width val=&quot;223&quot; /&gt;&lt;height val=&quot;173&quot; /&gt;&lt;hasText val=&quot;1&quot; /&gt;&lt;/Image&gt;&lt;/ThreeDShapeInfo&gt;"/>
  <p:tag name="PRESENTER_SHAPETEXTINFO" val="&lt;ShapeTextInfo&gt;&lt;TableIndex row=&quot;-1&quot; col=&quot;-1&quot;&gt;&lt;linesCount val=&quot;2&quot; /&gt;&lt;lineCharCount val=&quot;16&quot; /&gt;&lt;lineCharCount val=&quot;54&quot; /&gt;&lt;/TableIndex&gt;&lt;/ShapeTextInfo&gt;"/>
</p:tagLst>
</file>

<file path=ppt/tags/tag48.xml><?xml version="1.0" encoding="utf-8"?>
<p:tagLst xmlns:p="http://schemas.openxmlformats.org/presentationml/2006/main">
  <p:tag name="PRESENTER_SHAPEINFO" val="&lt;ThreeDShapeInfo&gt;&lt;uuid val=&quot;{09c9fae8-29a2-4732-b821-95b521085a83}&quot; /&gt;&lt;isInvalidForFieldText val=&quot;0&quot; /&gt;&lt;Image&gt;&lt;filename val=&quot;E:\breeze\content\14339732\1685697561-1\input\breezo\data\asimages\{09c9fae8-29a2-4732-b821-95b521085a83}.png&quot; /&gt;&lt;left val=&quot;520&quot; /&gt;&lt;top val=&quot;450&quot; /&gt;&lt;width val=&quot;220&quot; /&gt;&lt;height val=&quot;173&quot; /&gt;&lt;hasText val=&quot;1&quot; /&gt;&lt;/Image&gt;&lt;/ThreeDShapeInfo&gt;"/>
  <p:tag name="PRESENTER_SHAPETEXTINFO" val="&lt;ShapeTextInfo&gt;&lt;TableIndex row=&quot;-1&quot; col=&quot;-1&quot;&gt;&lt;linesCount val=&quot;2&quot; /&gt;&lt;lineCharCount val=&quot;20&quot; /&gt;&lt;lineCharCount val=&quot;66&quot; /&gt;&lt;/TableIndex&gt;&lt;/ShapeTextInfo&gt;"/>
</p:tagLst>
</file>

<file path=ppt/tags/tag49.xml><?xml version="1.0" encoding="utf-8"?>
<p:tagLst xmlns:p="http://schemas.openxmlformats.org/presentationml/2006/main">
  <p:tag name="PRESENTER_SHAPEINFO" val="&lt;ThreeDShapeInfo&gt;&lt;uuid val=&quot;{5e52250b-9960-43c0-994c-bf3d64114b69}&quot; /&gt;&lt;isInvalidForFieldText val=&quot;0&quot; /&gt;&lt;Image&gt;&lt;filename val=&quot;E:\breeze\content\14339732\1685697561-1\input\breezo\data\asimages\{5e52250b-9960-43c0-994c-bf3d64114b69}.png&quot; /&gt;&lt;left val=&quot;126&quot; /&gt;&lt;top val=&quot;450&quot; /&gt;&lt;width val=&quot;223&quot; /&gt;&lt;height val=&quot;173&quot; /&gt;&lt;hasText val=&quot;1&quot; /&gt;&lt;/Image&gt;&lt;/ThreeDShapeInfo&gt;"/>
  <p:tag name="PRESENTER_SHAPETEXTINFO" val="&lt;ShapeTextInfo&gt;&lt;TableIndex row=&quot;-1&quot; col=&quot;-1&quot;&gt;&lt;linesCount val=&quot;2&quot; /&gt;&lt;lineCharCount val=&quot;24&quot; /&gt;&lt;lineCharCount val=&quot;40&quot; /&gt;&lt;/TableIndex&gt;&lt;/ShapeTextInfo&gt;"/>
</p:tagLst>
</file>

<file path=ppt/tags/tag5.xml><?xml version="1.0" encoding="utf-8"?>
<p:tagLst xmlns:p="http://schemas.openxmlformats.org/presentationml/2006/main">
  <p:tag name="PRESENTER_SHAPETEXTINFO" val="&lt;ShapeTextInfo&gt;&lt;TableIndex row=&quot;-1&quot; col=&quot;-1&quot;&gt;&lt;linesCount val=&quot;1&quot; /&gt;&lt;lineCharCount val=&quot;21&quot; /&gt;&lt;/TableIndex&gt;&lt;/ShapeTextInfo&gt;"/>
</p:tagLst>
</file>

<file path=ppt/tags/tag50.xml><?xml version="1.0" encoding="utf-8"?>
<p:tagLst xmlns:p="http://schemas.openxmlformats.org/presentationml/2006/main">
  <p:tag name="PRESENTER_SHAPEINFO" val="&lt;ThreeDShapeInfo&gt;&lt;uuid val=&quot;{2036db57-c4a2-4a39-94ff-322cef57c9c3}&quot; /&gt;&lt;isInvalidForFieldText val=&quot;0&quot; /&gt;&lt;Image&gt;&lt;filename val=&quot;E:\breeze\content\14339732\1685697561-1\input\breezo\data\asimages\{2036db57-c4a2-4a39-94ff-322cef57c9c3}.png&quot; /&gt;&lt;left val=&quot;520&quot; /&gt;&lt;top val=&quot;176&quot; /&gt;&lt;width val=&quot;220&quot; /&gt;&lt;height val=&quot;177&quot; /&gt;&lt;hasText val=&quot;1&quot; /&gt;&lt;/Image&gt;&lt;/ThreeDShapeInfo&gt;"/>
  <p:tag name="PRESENTER_SHAPETEXTINFO" val="&lt;ShapeTextInfo&gt;&lt;TableIndex row=&quot;-1&quot; col=&quot;-1&quot;&gt;&lt;linesCount val=&quot;2&quot; /&gt;&lt;lineCharCount val=&quot;18&quot; /&gt;&lt;lineCharCount val=&quot;50&quot; /&gt;&lt;/TableIndex&gt;&lt;/ShapeTextInfo&gt;"/>
</p:tagLst>
</file>

<file path=ppt/tags/tag51.xml><?xml version="1.0" encoding="utf-8"?>
<p:tagLst xmlns:p="http://schemas.openxmlformats.org/presentationml/2006/main">
  <p:tag name="PRESENTER_SHAPEINFO" val="&lt;ThreeDShapeInfo&gt;&lt;uuid val=&quot;{c982b913-cdc1-4708-9faf-e9ef29b5a8fb}&quot; /&gt;&lt;isInvalidForFieldText val=&quot;0&quot; /&gt;&lt;Image&gt;&lt;filename val=&quot;E:\breeze\content\14339732\1685697561-1\input\breezo\data\asimages\{c982b913-cdc1-4708-9faf-e9ef29b5a8fb}.png&quot; /&gt;&lt;left val=&quot;126&quot; /&gt;&lt;top val=&quot;176&quot; /&gt;&lt;width val=&quot;223&quot; /&gt;&lt;height val=&quot;177&quot; /&gt;&lt;hasText val=&quot;1&quot; /&gt;&lt;/Image&gt;&lt;/ThreeDShapeInfo&gt;"/>
  <p:tag name="PRESENTER_SHAPETEXTINFO" val="&lt;ShapeTextInfo&gt;&lt;TableIndex row=&quot;-1&quot; col=&quot;-1&quot;&gt;&lt;linesCount val=&quot;2&quot; /&gt;&lt;lineCharCount val=&quot;12&quot; /&gt;&lt;lineCharCount val=&quot;41&quot; /&gt;&lt;/TableIndex&gt;&lt;/ShapeTextInfo&gt;"/>
</p:tagLst>
</file>

<file path=ppt/tags/tag52.xml><?xml version="1.0" encoding="utf-8"?>
<p:tagLst xmlns:p="http://schemas.openxmlformats.org/presentationml/2006/main">
  <p:tag name="PRESENTER_SHAPEINFO" val="&lt;ThreeDShapeInfo&gt;&lt;uuid val=&quot;{5a470ad4-a19e-4d7f-b6b6-b3c964a4744d}&quot; /&gt;&lt;isInvalidForFieldText val=&quot;0&quot; /&gt;&lt;Image&gt;&lt;filename val=&quot;E:\breeze\content\14339732\1685697561-1\input\breezo\data\asimages\{5a470ad4-a19e-4d7f-b6b6-b3c964a4744d}.png&quot; /&gt;&lt;left val=&quot;406&quot; /&gt;&lt;top val=&quot;246&quot; /&gt;&lt;width val=&quot;53&quot; /&gt;&lt;height val=&quot;33&quot; /&gt;&lt;hasText val=&quot;1&quot; /&gt;&lt;/Image&gt;&lt;/ThreeDShapeInfo&gt;"/>
  <p:tag name="PRESENTER_SHAPETEXTINFO" val="&lt;ShapeTextInfo&gt;&lt;TableIndex row=&quot;-1&quot; col=&quot;-1&quot;&gt;&lt;linesCount val=&quot;0&quot; /&gt;&lt;/TableIndex&gt;&lt;/ShapeTextInfo&gt;"/>
</p:tagLst>
</file>

<file path=ppt/tags/tag53.xml><?xml version="1.0" encoding="utf-8"?>
<p:tagLst xmlns:p="http://schemas.openxmlformats.org/presentationml/2006/main">
  <p:tag name="PRESENTER_SHAPEINFO" val="&lt;ThreeDShapeInfo&gt;&lt;uuid val=&quot;{f53968ec-e785-47b9-90dd-37dd52f715ba}&quot; /&gt;&lt;isInvalidForFieldText val=&quot;0&quot; /&gt;&lt;Image&gt;&lt;filename val=&quot;E:\breeze\content\14339732\1685697561-1\input\breezo\data\asimages\{f53968ec-e785-47b9-90dd-37dd52f715ba}.png&quot; /&gt;&lt;left val=&quot;1006&quot; /&gt;&lt;top val=&quot;373&quot; /&gt;&lt;width val=&quot;30&quot; /&gt;&lt;height val=&quot;57&quot; /&gt;&lt;hasText val=&quot;1&quot; /&gt;&lt;/Image&gt;&lt;/ThreeDShapeInfo&gt;"/>
  <p:tag name="PRESENTER_SHAPETEXTINFO" val="&lt;ShapeTextInfo&gt;&lt;TableIndex row=&quot;-1&quot; col=&quot;-1&quot;&gt;&lt;linesCount val=&quot;0&quot; /&gt;&lt;/TableIndex&gt;&lt;/ShapeTextInfo&gt;"/>
</p:tagLst>
</file>

<file path=ppt/tags/tag54.xml><?xml version="1.0" encoding="utf-8"?>
<p:tagLst xmlns:p="http://schemas.openxmlformats.org/presentationml/2006/main">
  <p:tag name="PRESENTER_SHAPEINFO" val="&lt;ThreeDShapeInfo&gt;&lt;uuid val=&quot;{111986c3-14fc-4a76-a8b1-696f16f23a4d}&quot; /&gt;&lt;isInvalidForFieldText val=&quot;0&quot; /&gt;&lt;Image&gt;&lt;filename val=&quot;E:\breeze\content\14339732\1685697561-1\input\breezo\data\asimages\{111986c3-14fc-4a76-a8b1-696f16f23a4d}.png&quot; /&gt;&lt;left val=&quot;796&quot; /&gt;&lt;top val=&quot;520&quot; /&gt;&lt;width val=&quot;57&quot; /&gt;&lt;height val=&quot;33&quot; /&gt;&lt;hasText val=&quot;1&quot; /&gt;&lt;/Image&gt;&lt;/ThreeDShapeInfo&gt;"/>
  <p:tag name="PRESENTER_SHAPETEXTINFO" val="&lt;ShapeTextInfo&gt;&lt;TableIndex row=&quot;-1&quot; col=&quot;-1&quot;&gt;&lt;linesCount val=&quot;0&quot; /&gt;&lt;/TableIndex&gt;&lt;/ShapeTextInfo&gt;"/>
</p:tagLst>
</file>

<file path=ppt/tags/tag55.xml><?xml version="1.0" encoding="utf-8"?>
<p:tagLst xmlns:p="http://schemas.openxmlformats.org/presentationml/2006/main">
  <p:tag name="PRESENTER_SHAPEINFO" val="&lt;ThreeDShapeInfo&gt;&lt;uuid val=&quot;{2481b844-7fea-4961-9105-6e7b78e86cb4}&quot; /&gt;&lt;isInvalidForFieldText val=&quot;0&quot; /&gt;&lt;Image&gt;&lt;filename val=&quot;E:\breeze\content\14339732\1685697561-1\input\breezo\data\asimages\{2481b844-7fea-4961-9105-6e7b78e86cb4}.png&quot; /&gt;&lt;left val=&quot;406&quot; /&gt;&lt;top val=&quot;520&quot; /&gt;&lt;width val=&quot;57&quot; /&gt;&lt;height val=&quot;33&quot; /&gt;&lt;hasText val=&quot;1&quot; /&gt;&lt;/Image&gt;&lt;/ThreeDShapeInfo&gt;"/>
  <p:tag name="PRESENTER_SHAPETEXTINFO" val="&lt;ShapeTextInfo&gt;&lt;TableIndex row=&quot;-1&quot; col=&quot;-1&quot;&gt;&lt;linesCount val=&quot;0&quot; /&gt;&lt;/TableIndex&gt;&lt;/ShapeTextInfo&gt;"/>
</p:tagLst>
</file>

<file path=ppt/tags/tag56.xml><?xml version="1.0" encoding="utf-8"?>
<p:tagLst xmlns:p="http://schemas.openxmlformats.org/presentationml/2006/main">
  <p:tag name="PRESENTER_SHAPEINFO" val="&lt;ThreeDShapeInfo&gt;&lt;uuid val=&quot;{cd583144-6015-4788-8fdb-48a055267cd1}&quot; /&gt;&lt;isInvalidForFieldText val=&quot;0&quot; /&gt;&lt;Image&gt;&lt;filename val=&quot;E:\breeze\content\14339732\1685697561-1\input\breezo\data\asimages\{cd583144-6015-4788-8fdb-48a055267cd1}.png&quot; /&gt;&lt;left val=&quot;796&quot; /&gt;&lt;top val=&quot;250&quot; /&gt;&lt;width val=&quot;57&quot; /&gt;&lt;height val=&quot;30&quot; /&gt;&lt;hasText val=&quot;1&quot; /&gt;&lt;/Image&gt;&lt;/ThreeDShapeInfo&gt;"/>
  <p:tag name="PRESENTER_SHAPETEXTINFO" val="&lt;ShapeTextInfo&gt;&lt;TableIndex row=&quot;-1&quot; col=&quot;-1&quot;&gt;&lt;linesCount val=&quot;0&quot; /&gt;&lt;/TableIndex&gt;&lt;/ShapeTextInfo&gt;"/>
</p:tagLst>
</file>

<file path=ppt/tags/tag57.xml><?xml version="1.0" encoding="utf-8"?>
<p:tagLst xmlns:p="http://schemas.openxmlformats.org/presentationml/2006/main">
  <p:tag name="PRESENTER_SHAPEINFO" val="&lt;ThreeDShapeInfo&gt;&lt;uuid val=&quot;{367dacdb-0e65-4069-823d-6402c5edbda8}&quot; /&gt;&lt;isInvalidForFieldText val=&quot;0&quot; /&gt;&lt;Image&gt;&lt;filename val=&quot;E:\breeze\content\14339732\1685697561-1\input\breezo\data\asimages\{367dacdb-0e65-4069-823d-6402c5edbda8}.png&quot; /&gt;&lt;left val=&quot;1176&quot; /&gt;&lt;top val=&quot;0&quot; /&gt;&lt;width val=&quot;100&quot; /&gt;&lt;height val=&quot;37&quot; /&gt;&lt;hasText val=&quot;1&quot; /&gt;&lt;/Image&gt;&lt;/ThreeDShapeInfo&gt;"/>
</p:tagLst>
</file>

<file path=ppt/tags/tag58.xml><?xml version="1.0" encoding="utf-8"?>
<p:tagLst xmlns:p="http://schemas.openxmlformats.org/presentationml/2006/main">
  <p:tag name="HTML_SHAPEINFO" val="&lt;SlideThumbPath val=&quot;SlideTemp.PNG&quot;/&gt;"/>
</p:tagLst>
</file>

<file path=ppt/tags/tag59.xml><?xml version="1.0" encoding="utf-8"?>
<p:tagLst xmlns:p="http://schemas.openxmlformats.org/presentationml/2006/main">
  <p:tag name="PRESENTER_SHAPEINFO" val="&lt;ThreeDShapeInfo&gt;&lt;uuid val=&quot;{aaaaad90-5f44-40cb-9c91-d893b54abd4b}&quot; /&gt;&lt;isInvalidForFieldText val=&quot;0&quot; /&gt;&lt;Image&gt;&lt;filename val=&quot;E:\breeze\content\14339732\1685697561-1\input\breezo\data\asimages\{aaaaad90-5f44-40cb-9c91-d893b54abd4b}.png&quot; /&gt;&lt;left val=&quot;170&quot; /&gt;&lt;top val=&quot;66&quot; /&gt;&lt;width val=&quot;923&quot; /&gt;&lt;height val=&quot;47&quot; /&gt;&lt;hasText val=&quot;1&quot; /&gt;&lt;/Image&gt;&lt;/ThreeDShapeInfo&gt;"/>
  <p:tag name="PRESENTER_SHAPETEXTINFO" val="&lt;ShapeTextInfo&gt;&lt;TableIndex row=&quot;-1&quot; col=&quot;-1&quot;&gt;&lt;linesCount val=&quot;1&quot; /&gt;&lt;lineCharCount val=&quot;44&quot; /&gt;&lt;/TableIndex&gt;&lt;/ShapeTextInfo&gt;"/>
</p:tagLst>
</file>

<file path=ppt/tags/tag6.xml><?xml version="1.0" encoding="utf-8"?>
<p:tagLst xmlns:p="http://schemas.openxmlformats.org/presentationml/2006/main">
  <p:tag name="PRESENTER_SHAPEINFO" val="&lt;ThreeDShapeInfo&gt;&lt;uuid val=&quot;{e16ca51d-09f3-4d86-98b3-ba495ef40d0c}&quot; /&gt;&lt;isInvalidForFieldText val=&quot;0&quot; /&gt;&lt;Image&gt;&lt;filename val=&quot;E:\breeze\content\14339732\1685697561-1\input\breezo\data\asimages\{e16ca51d-09f3-4d86-98b3-ba495ef40d0c}.png&quot; /&gt;&lt;left val=&quot;56&quot; /&gt;&lt;top val=&quot;676&quot; /&gt;&lt;width val=&quot;367&quot; /&gt;&lt;height val=&quot;20&quot; /&gt;&lt;hasText val=&quot;1&quot; /&gt;&lt;/Image&gt;&lt;/ThreeDShapeInfo&gt;"/>
  <p:tag name="PRESENTER_SHAPETEXTINFO" val="&lt;ShapeTextInfo&gt;&lt;TableIndex row=&quot;-1&quot; col=&quot;-1&quot;&gt;&lt;linesCount val=&quot;1&quot; /&gt;&lt;lineCharCount val=&quot;45&quot; /&gt;&lt;/TableIndex&gt;&lt;/ShapeTextInfo&gt;"/>
</p:tagLst>
</file>

<file path=ppt/tags/tag60.xml><?xml version="1.0" encoding="utf-8"?>
<p:tagLst xmlns:p="http://schemas.openxmlformats.org/presentationml/2006/main">
  <p:tag name="PRESENTER_SHAPEINFO" val="&lt;ThreeDShapeInfo&gt;&lt;uuid val=&quot;{9e19e9f6-5c59-4a10-929a-5761e748f627}&quot; /&gt;&lt;isInvalidForFieldText val=&quot;0&quot; /&gt;&lt;Image&gt;&lt;filename val=&quot;E:\breeze\content\14339732\1685697561-1\input\breezo\data\asimages\{9e19e9f6-5c59-4a10-929a-5761e748f627}.png&quot; /&gt;&lt;left val=&quot;90&quot; /&gt;&lt;top val=&quot;170&quot; /&gt;&lt;width val=&quot;1093&quot; /&gt;&lt;height val=&quot;420&quot; /&gt;&lt;hasText val=&quot;1&quot; /&gt;&lt;/Image&gt;&lt;/ThreeDShapeInfo&gt;"/>
</p:tagLst>
</file>

<file path=ppt/tags/tag61.xml><?xml version="1.0" encoding="utf-8"?>
<p:tagLst xmlns:p="http://schemas.openxmlformats.org/presentationml/2006/main">
  <p:tag name="PRESENTER_SHAPEINFO" val="&lt;ThreeDShapeInfo&gt;&lt;uuid val=&quot;{5c7be076-5409-477b-a96f-53c98a7caa11}&quot; /&gt;&lt;isInvalidForFieldText val=&quot;0&quot; /&gt;&lt;Image&gt;&lt;filename val=&quot;E:\breeze\content\14339732\1685697561-1\input\breezo\data\asimages\{5c7be076-5409-477b-a96f-53c98a7caa11}.png&quot; /&gt;&lt;left val=&quot;100&quot; /&gt;&lt;top val=&quot;173&quot; /&gt;&lt;width val=&quot;207&quot; /&gt;&lt;height val=&quot;23&quot; /&gt;&lt;hasText val=&quot;1&quot; /&gt;&lt;/Image&gt;&lt;/ThreeDShapeInfo&gt;"/>
  <p:tag name="PRESENTER_SHAPETEXTINFO" val="&lt;ShapeTextInfo&gt;&lt;TableIndex row=&quot;-1&quot; col=&quot;-1&quot;&gt;&lt;linesCount val=&quot;1&quot; /&gt;&lt;lineCharCount val=&quot;22&quot; /&gt;&lt;/TableIndex&gt;&lt;/ShapeTextInfo&gt;"/>
</p:tagLst>
</file>

<file path=ppt/tags/tag62.xml><?xml version="1.0" encoding="utf-8"?>
<p:tagLst xmlns:p="http://schemas.openxmlformats.org/presentationml/2006/main">
  <p:tag name="PRESENTER_SHAPEINFO" val="&lt;ThreeDShapeInfo&gt;&lt;uuid val=&quot;{fa15e0f0-5fd3-4ada-b03c-89f382351064}&quot; /&gt;&lt;isInvalidForFieldText val=&quot;0&quot; /&gt;&lt;Image&gt;&lt;filename val=&quot;E:\breeze\content\14339732\1685697561-1\input\breezo\data\asimages\{fa15e0f0-5fd3-4ada-b03c-89f382351064}.png&quot; /&gt;&lt;left val=&quot;663&quot; /&gt;&lt;top val=&quot;683&quot; /&gt;&lt;width val=&quot;420&quot; /&gt;&lt;height val=&quot;17&quot; /&gt;&lt;hasText val=&quot;1&quot; /&gt;&lt;/Image&gt;&lt;/ThreeDShapeInfo&gt;"/>
  <p:tag name="PRESENTER_SHAPETEXTINFO" val="&lt;ShapeTextInfo&gt;&lt;TableIndex row=&quot;-1&quot; col=&quot;-1&quot;&gt;&lt;linesCount val=&quot;1&quot; /&gt;&lt;lineCharCount val=&quot;58&quot; /&gt;&lt;/TableIndex&gt;&lt;/ShapeTextInfo&gt;"/>
</p:tagLst>
</file>

<file path=ppt/tags/tag63.xml><?xml version="1.0" encoding="utf-8"?>
<p:tagLst xmlns:p="http://schemas.openxmlformats.org/presentationml/2006/main">
  <p:tag name="PRESENTER_SHAPEINFO" val="&lt;ThreeDShapeInfo&gt;&lt;uuid val=&quot;{ecd25618-8157-42eb-893e-dfe9b2c844fa}&quot; /&gt;&lt;isInvalidForFieldText val=&quot;0&quot; /&gt;&lt;Image&gt;&lt;filename val=&quot;E:\breeze\content\14339732\1685697561-1\input\breezo\data\asimages\{ecd25618-8157-42eb-893e-dfe9b2c844fa}.png&quot; /&gt;&lt;left val=&quot;1176&quot; /&gt;&lt;top val=&quot;0&quot; /&gt;&lt;width val=&quot;100&quot; /&gt;&lt;height val=&quot;37&quot; /&gt;&lt;hasText val=&quot;1&quot; /&gt;&lt;/Image&gt;&lt;/ThreeDShapeInfo&gt;"/>
</p:tagLst>
</file>

<file path=ppt/tags/tag64.xml><?xml version="1.0" encoding="utf-8"?>
<p:tagLst xmlns:p="http://schemas.openxmlformats.org/presentationml/2006/main">
  <p:tag name="HTML_SHAPEINFO" val="&lt;SlideThumbPath val=&quot;SlideTemp.PNG&quot;/&gt;"/>
</p:tagLst>
</file>

<file path=ppt/tags/tag65.xml><?xml version="1.0" encoding="utf-8"?>
<p:tagLst xmlns:p="http://schemas.openxmlformats.org/presentationml/2006/main">
  <p:tag name="PRESENTER_SHAPEINFO" val="&lt;ThreeDShapeInfo&gt;&lt;uuid val=&quot;{f2dc258b-f050-4fad-8877-8f05400e2c76}&quot; /&gt;&lt;isInvalidForFieldText val=&quot;0&quot; /&gt;&lt;Image&gt;&lt;filename val=&quot;E:\breeze\content\14339732\1685697561-1\input\breezo\data\asimages\{f2dc258b-f050-4fad-8877-8f05400e2c76}.png&quot; /&gt;&lt;left val=&quot;390&quot; /&gt;&lt;top val=&quot;66&quot; /&gt;&lt;width val=&quot;483&quot; /&gt;&lt;height val=&quot;47&quot; /&gt;&lt;hasText val=&quot;1&quot; /&gt;&lt;/Image&gt;&lt;/ThreeDShapeInfo&gt;"/>
  <p:tag name="PRESENTER_SHAPETEXTINFO" val="&lt;ShapeTextInfo&gt;&lt;TableIndex row=&quot;-1&quot; col=&quot;-1&quot;&gt;&lt;linesCount val=&quot;1&quot; /&gt;&lt;lineCharCount val=&quot;24&quot; /&gt;&lt;/TableIndex&gt;&lt;/ShapeTextInfo&gt;"/>
</p:tagLst>
</file>

<file path=ppt/tags/tag66.xml><?xml version="1.0" encoding="utf-8"?>
<p:tagLst xmlns:p="http://schemas.openxmlformats.org/presentationml/2006/main">
  <p:tag name="PRESENTER_SHAPETEXTINFO" val="&lt;ShapeTextInfo&gt;&lt;TableIndex row=&quot;-1&quot; col=&quot;-1&quot;&gt;&lt;linesCount val=&quot;0&quot; /&gt;&lt;/TableIndex&gt;&lt;/ShapeTextInfo&gt;"/>
</p:tagLst>
</file>

<file path=ppt/tags/tag67.xml><?xml version="1.0" encoding="utf-8"?>
<p:tagLst xmlns:p="http://schemas.openxmlformats.org/presentationml/2006/main">
  <p:tag name="PRESENTER_SHAPEINFO" val="&lt;ThreeDShapeInfo&gt;&lt;uuid val=&quot;{961fc4a5-a997-422d-8f37-3e901a00a9bf}&quot; /&gt;&lt;isInvalidForFieldText val=&quot;0&quot; /&gt;&lt;Image&gt;&lt;filename val=&quot;E:\breeze\content\14339732\1685697561-1\input\breezo\data\asimages\{961fc4a5-a997-422d-8f37-3e901a00a9bf}.png&quot; /&gt;&lt;left val=&quot;136&quot; /&gt;&lt;top val=&quot;186&quot; /&gt;&lt;width val=&quot;983&quot; /&gt;&lt;height val=&quot;440&quot; /&gt;&lt;hasText val=&quot;1&quot; /&gt;&lt;/Image&gt;&lt;/ThreeDShapeInfo&gt;"/>
</p:tagLst>
</file>

<file path=ppt/tags/tag68.xml><?xml version="1.0" encoding="utf-8"?>
<p:tagLst xmlns:p="http://schemas.openxmlformats.org/presentationml/2006/main">
  <p:tag name="PRESENTER_SHAPEINFO" val="&lt;ThreeDShapeInfo&gt;&lt;uuid val=&quot;{c10e2f1f-a9c1-4146-80e5-38913cec72ef}&quot; /&gt;&lt;isInvalidForFieldText val=&quot;0&quot; /&gt;&lt;Image&gt;&lt;filename val=&quot;E:\breeze\content\14339732\1685697561-1\input\breezo\data\asimages\{c10e2f1f-a9c1-4146-80e5-38913cec72ef}.png&quot; /&gt;&lt;left val=&quot;210&quot; /&gt;&lt;top val=&quot;163&quot; /&gt;&lt;width val=&quot;337&quot; /&gt;&lt;height val=&quot;17&quot; /&gt;&lt;hasText val=&quot;1&quot; /&gt;&lt;/Image&gt;&lt;/ThreeDShapeInfo&gt;"/>
  <p:tag name="PRESENTER_SHAPETEXTINFO" val="&lt;ShapeTextInfo&gt;&lt;TableIndex row=&quot;-1&quot; col=&quot;-1&quot;&gt;&lt;linesCount val=&quot;1&quot; /&gt;&lt;lineCharCount val=&quot;39&quot; /&gt;&lt;/TableIndex&gt;&lt;/ShapeTextInfo&gt;"/>
</p:tagLst>
</file>

<file path=ppt/tags/tag69.xml><?xml version="1.0" encoding="utf-8"?>
<p:tagLst xmlns:p="http://schemas.openxmlformats.org/presentationml/2006/main">
  <p:tag name="PRESENTER_SHAPEINFO" val="&lt;ThreeDShapeInfo&gt;&lt;uuid val=&quot;{e3ccb9aa-48a8-492f-b8cd-571aaef7c015}&quot; /&gt;&lt;isInvalidForFieldText val=&quot;0&quot; /&gt;&lt;Image&gt;&lt;filename val=&quot;E:\breeze\content\14339732\1685697561-1\input\breezo\data\asimages\{e3ccb9aa-48a8-492f-b8cd-571aaef7c015}.png&quot; /&gt;&lt;left val=&quot;1176&quot; /&gt;&lt;top val=&quot;0&quot; /&gt;&lt;width val=&quot;100&quot; /&gt;&lt;height val=&quot;37&quot; /&gt;&lt;hasText val=&quot;1&quot; /&gt;&lt;/Image&gt;&lt;/ThreeDShapeInfo&gt;"/>
</p:tagLst>
</file>

<file path=ppt/tags/tag7.xml><?xml version="1.0" encoding="utf-8"?>
<p:tagLst xmlns:p="http://schemas.openxmlformats.org/presentationml/2006/main">
  <p:tag name="PRESENTER_SHAPEINFO" val="&lt;ThreeDShapeInfo&gt;&lt;uuid val=&quot;{c0f9e172-a02d-4359-b2b8-ffb81f46cc3e}&quot; /&gt;&lt;isInvalidForFieldText val=&quot;0&quot; /&gt;&lt;Image&gt;&lt;filename val=&quot;E:\breeze\content\14339732\1685697561-1\input\breezo\data\asimages\{c0f9e172-a02d-4359-b2b8-ffb81f46cc3e}.png&quot; /&gt;&lt;left val=&quot;1110&quot; /&gt;&lt;top val=&quot;653&quot; /&gt;&lt;width val=&quot;117&quot; /&gt;&lt;height val=&quot;63&quot; /&gt;&lt;hasText val=&quot;1&quot; /&gt;&lt;/Image&gt;&lt;/ThreeDShapeInfo&gt;"/>
</p:tagLst>
</file>

<file path=ppt/tags/tag70.xml><?xml version="1.0" encoding="utf-8"?>
<p:tagLst xmlns:p="http://schemas.openxmlformats.org/presentationml/2006/main">
  <p:tag name="HTML_SHAPEINFO" val="&lt;SlideThumbPath val=&quot;SlideTemp.PNG&quot;/&gt;"/>
</p:tagLst>
</file>

<file path=ppt/tags/tag71.xml><?xml version="1.0" encoding="utf-8"?>
<p:tagLst xmlns:p="http://schemas.openxmlformats.org/presentationml/2006/main">
  <p:tag name="PRESENTER_SHAPEINFO" val="&lt;ThreeDShapeInfo&gt;&lt;uuid val=&quot;{8fcd0024-9472-4619-9f40-c324e2ca1508}&quot; /&gt;&lt;isInvalidForFieldText val=&quot;0&quot; /&gt;&lt;Image&gt;&lt;filename val=&quot;E:\breeze\content\14339732\1685697561-1\input\breezo\data\asimages\{8fcd0024-9472-4619-9f40-c324e2ca1508}.png&quot; /&gt;&lt;left val=&quot;200&quot; /&gt;&lt;top val=&quot;33&quot; /&gt;&lt;width val=&quot;860&quot; /&gt;&lt;height val=&quot;113&quot; /&gt;&lt;hasText val=&quot;1&quot; /&gt;&lt;/Image&gt;&lt;/ThreeDShapeInfo&gt;"/>
  <p:tag name="PRESENTER_SHAPETEXTINFO" val="&lt;ShapeTextInfo&gt;&lt;TableIndex row=&quot;-1&quot; col=&quot;-1&quot;&gt;&lt;linesCount val=&quot;1&quot; /&gt;&lt;lineCharCount val=&quot;65&quot; /&gt;&lt;/TableIndex&gt;&lt;/ShapeTextInfo&gt;"/>
</p:tagLst>
</file>

<file path=ppt/tags/tag72.xml><?xml version="1.0" encoding="utf-8"?>
<p:tagLst xmlns:p="http://schemas.openxmlformats.org/presentationml/2006/main">
  <p:tag name="PRESENTER_SHAPEINFO" val="&lt;ThreeDShapeInfo&gt;&lt;uuid val=&quot;{82ae2001-68d2-4384-8226-e3bb2d1e95f1}&quot; /&gt;&lt;isInvalidForFieldText val=&quot;0&quot; /&gt;&lt;Image&gt;&lt;filename val=&quot;E:\breeze\content\14339732\1685697561-1\input\breezo\data\asimages\{82ae2001-68d2-4384-8226-e3bb2d1e95f1}.png&quot; /&gt;&lt;left val=&quot;120&quot; /&gt;&lt;top val=&quot;230&quot; /&gt;&lt;width val=&quot;1073&quot; /&gt;&lt;height val=&quot;370&quot; /&gt;&lt;hasText val=&quot;1&quot; /&gt;&lt;/Image&gt;&lt;/ThreeDShapeInfo&gt;"/>
</p:tagLst>
</file>

<file path=ppt/tags/tag73.xml><?xml version="1.0" encoding="utf-8"?>
<p:tagLst xmlns:p="http://schemas.openxmlformats.org/presentationml/2006/main">
  <p:tag name="PRESENTER_SHAPEINFO" val="&lt;ThreeDShapeInfo&gt;&lt;uuid val=&quot;{d78397b3-9992-4465-9e99-c181d29ab7d0}&quot; /&gt;&lt;isInvalidForFieldText val=&quot;0&quot; /&gt;&lt;Image&gt;&lt;filename val=&quot;E:\breeze\content\14339732\1685697561-1\input\breezo\data\asimages\{d78397b3-9992-4465-9e99-c181d29ab7d0}.png&quot; /&gt;&lt;left val=&quot;120&quot; /&gt;&lt;top val=&quot;183&quot; /&gt;&lt;width val=&quot;427&quot; /&gt;&lt;height val=&quot;23&quot; /&gt;&lt;hasText val=&quot;1&quot; /&gt;&lt;/Image&gt;&lt;/ThreeDShapeInfo&gt;"/>
  <p:tag name="PRESENTER_SHAPETEXTINFO" val="&lt;ShapeTextInfo&gt;&lt;TableIndex row=&quot;-1&quot; col=&quot;-1&quot;&gt;&lt;linesCount val=&quot;1&quot; /&gt;&lt;lineCharCount val=&quot;49&quot; /&gt;&lt;/TableIndex&gt;&lt;/ShapeTextInfo&gt;"/>
</p:tagLst>
</file>

<file path=ppt/tags/tag74.xml><?xml version="1.0" encoding="utf-8"?>
<p:tagLst xmlns:p="http://schemas.openxmlformats.org/presentationml/2006/main">
  <p:tag name="PRESENTER_SHAPEINFO" val="&lt;ThreeDShapeInfo&gt;&lt;uuid val=&quot;&quot; /&gt;&lt;isInvalidForFieldText val=&quot;0&quot; /&gt;&lt;Image&gt;&lt;filename val=&quot;E:\breeze\content\14339732\1685697561-1\input\breezo\data\asimages\{5dd218c6-81ce-48b0-b792-17f5a588be75}.png&quot; /&gt;&lt;left val=&quot;726&quot; /&gt;&lt;top val=&quot;210&quot; /&gt;&lt;width val=&quot;183&quot; /&gt;&lt;height val=&quot;330&quot; /&gt;&lt;hasText val=&quot;1&quot; /&gt;&lt;/Image&gt;&lt;/ThreeDShapeInfo&gt;"/>
</p:tagLst>
</file>

<file path=ppt/tags/tag75.xml><?xml version="1.0" encoding="utf-8"?>
<p:tagLst xmlns:p="http://schemas.openxmlformats.org/presentationml/2006/main">
  <p:tag name="PRESENTER_SHAPETEXTINFO" val="&lt;ShapeTextInfo&gt;&lt;TableIndex row=&quot;-1&quot; col=&quot;-1&quot;&gt;&lt;linesCount val=&quot;1&quot; /&gt;&lt;lineCharCount val=&quot;6&quot; /&gt;&lt;/TableIndex&gt;&lt;/ShapeTextInfo&gt;"/>
</p:tagLst>
</file>

<file path=ppt/tags/tag76.xml><?xml version="1.0" encoding="utf-8"?>
<p:tagLst xmlns:p="http://schemas.openxmlformats.org/presentationml/2006/main">
  <p:tag name="PRESENTER_SHAPETEXTINFO" val="&lt;ShapeTextInfo&gt;&lt;TableIndex row=&quot;-1&quot; col=&quot;-1&quot;&gt;&lt;linesCount val=&quot;1&quot; /&gt;&lt;lineCharCount val=&quot;9&quot; /&gt;&lt;/TableIndex&gt;&lt;/ShapeTextInfo&gt;"/>
</p:tagLst>
</file>

<file path=ppt/tags/tag77.xml><?xml version="1.0" encoding="utf-8"?>
<p:tagLst xmlns:p="http://schemas.openxmlformats.org/presentationml/2006/main">
  <p:tag name="PRESENTER_SHAPEINFO" val="&lt;ThreeDShapeInfo&gt;&lt;uuid val=&quot;{7e7ec16d-bff1-4aad-8f3c-a3d5c2735ed1}&quot; /&gt;&lt;isInvalidForFieldText val=&quot;0&quot; /&gt;&lt;Image&gt;&lt;filename val=&quot;E:\breeze\content\14339732\1685697561-1\input\breezo\data\asimages\{7e7ec16d-bff1-4aad-8f3c-a3d5c2735ed1}.png&quot; /&gt;&lt;left val=&quot;636&quot; /&gt;&lt;top val=&quot;186&quot; /&gt;&lt;width val=&quot;20&quot; /&gt;&lt;height val=&quot;20&quot; /&gt;&lt;hasText val=&quot;1&quot; /&gt;&lt;/Image&gt;&lt;/ThreeDShapeInfo&gt;"/>
  <p:tag name="PRESENTER_SHAPETEXTINFO" val="&lt;ShapeTextInfo&gt;&lt;TableIndex row=&quot;-1&quot; col=&quot;-1&quot;&gt;&lt;linesCount val=&quot;0&quot; /&gt;&lt;/TableIndex&gt;&lt;/ShapeTextInfo&gt;"/>
</p:tagLst>
</file>

<file path=ppt/tags/tag78.xml><?xml version="1.0" encoding="utf-8"?>
<p:tagLst xmlns:p="http://schemas.openxmlformats.org/presentationml/2006/main">
  <p:tag name="PRESENTER_SHAPEINFO" val="&lt;ThreeDShapeInfo&gt;&lt;uuid val=&quot;{af753209-b21e-4b18-bbb5-d87dccffdbb0}&quot; /&gt;&lt;isInvalidForFieldText val=&quot;0&quot; /&gt;&lt;Image&gt;&lt;filename val=&quot;E:\breeze\content\14339732\1685697561-1\input\breezo\data\asimages\{af753209-b21e-4b18-bbb5-d87dccffdbb0}.png&quot; /&gt;&lt;left val=&quot;660&quot; /&gt;&lt;top val=&quot;186&quot; /&gt;&lt;width val=&quot;130&quot; /&gt;&lt;height val=&quot;23&quot; /&gt;&lt;hasText val=&quot;1&quot; /&gt;&lt;/Image&gt;&lt;/ThreeDShapeInfo&gt;"/>
  <p:tag name="PRESENTER_SHAPETEXTINFO" val="&lt;ShapeTextInfo&gt;&lt;TableIndex row=&quot;-1&quot; col=&quot;-1&quot;&gt;&lt;linesCount val=&quot;1&quot; /&gt;&lt;lineCharCount val=&quot;14&quot; /&gt;&lt;/TableIndex&gt;&lt;/ShapeTextInfo&gt;"/>
</p:tagLst>
</file>

<file path=ppt/tags/tag79.xml><?xml version="1.0" encoding="utf-8"?>
<p:tagLst xmlns:p="http://schemas.openxmlformats.org/presentationml/2006/main">
  <p:tag name="PRESENTER_SHAPEINFO" val="&lt;ThreeDShapeInfo&gt;&lt;uuid val=&quot;{62df75f7-96db-4b92-8834-53b6533b46ef}&quot; /&gt;&lt;isInvalidForFieldText val=&quot;0&quot; /&gt;&lt;Image&gt;&lt;filename val=&quot;E:\breeze\content\14339732\1685697561-1\input\breezo\data\asimages\{62df75f7-96db-4b92-8834-53b6533b46ef}.png&quot; /&gt;&lt;left val=&quot;1176&quot; /&gt;&lt;top val=&quot;0&quot; /&gt;&lt;width val=&quot;100&quot; /&gt;&lt;height val=&quot;37&quot; /&gt;&lt;hasText val=&quot;1&quot; /&gt;&lt;/Image&gt;&lt;/ThreeDShapeInfo&gt;"/>
</p:tagLst>
</file>

<file path=ppt/tags/tag8.xml><?xml version="1.0" encoding="utf-8"?>
<p:tagLst xmlns:p="http://schemas.openxmlformats.org/presentationml/2006/main">
  <p:tag name="PRESENTER_SHAPEINFO" val="&lt;ThreeDShapeInfo&gt;&lt;uuid val=&quot;{e2712a21-795a-431e-b3e2-167af53b39d5}&quot; /&gt;&lt;isInvalidForFieldText val=&quot;0&quot; /&gt;&lt;Image&gt;&lt;filename val=&quot;E:\breeze\content\14339732\1685697561-1\input\breezo\data\asimages\{e2712a21-795a-431e-b3e2-167af53b39d5}.png&quot; /&gt;&lt;left val=&quot;53&quot; /&gt;&lt;top val=&quot;610&quot; /&gt;&lt;width val=&quot;1177&quot; /&gt;&lt;height val=&quot;110&quot; /&gt;&lt;hasText val=&quot;1&quot; /&gt;&lt;/Image&gt;&lt;/ThreeDShapeInfo&gt;"/>
</p:tagLst>
</file>

<file path=ppt/tags/tag80.xml><?xml version="1.0" encoding="utf-8"?>
<p:tagLst xmlns:p="http://schemas.openxmlformats.org/presentationml/2006/main">
  <p:tag name="PRESENTER_SHAPEINFO" val="&lt;ThreeDShapeInfo&gt;&lt;uuid val=&quot;{7aee63ae-e646-4bd0-ae59-d2530c2aea6e}&quot; /&gt;&lt;isInvalidForFieldText val=&quot;0&quot; /&gt;&lt;Image&gt;&lt;filename val=&quot;E:\breeze\content\14339732\1685697561-1\input\breezo\data\asimages\{7aee63ae-e646-4bd0-ae59-d2530c2aea6e}.png&quot; /&gt;&lt;left val=&quot;0&quot; /&gt;&lt;top val=&quot;0&quot; /&gt;&lt;width val=&quot;1280&quot; /&gt;&lt;height val=&quot;720&quot; /&gt;&lt;hasText val=&quot;1&quot; /&gt;&lt;/Image&gt;&lt;/ThreeDShapeInfo&gt;"/>
</p:tagLst>
</file>

<file path=ppt/tags/tag81.xml><?xml version="1.0" encoding="utf-8"?>
<p:tagLst xmlns:p="http://schemas.openxmlformats.org/presentationml/2006/main">
  <p:tag name="HTML_SHAPEINFO" val="&lt;SlideThumbPath val=&quot;SlideTemp.PNG&quot;/&gt;"/>
</p:tagLst>
</file>

<file path=ppt/tags/tag82.xml><?xml version="1.0" encoding="utf-8"?>
<p:tagLst xmlns:p="http://schemas.openxmlformats.org/presentationml/2006/main">
  <p:tag name="PRESENTER_SHAPEINFO" val="&lt;ThreeDShapeInfo&gt;&lt;uuid val=&quot;{a24f369f-372f-4c6f-af9e-36c4eb6f68a0}&quot; /&gt;&lt;isInvalidForFieldText val=&quot;0&quot; /&gt;&lt;Image&gt;&lt;filename val=&quot;E:\breeze\content\14339732\1685697561-1\input\breezo\data\asimages\{a24f369f-372f-4c6f-af9e-36c4eb6f68a0}.png&quot; /&gt;&lt;left val=&quot;220&quot; /&gt;&lt;top val=&quot;186&quot; /&gt;&lt;width val=&quot;717&quot; /&gt;&lt;height val=&quot;420&quot; /&gt;&lt;hasText val=&quot;1&quot; /&gt;&lt;/Image&gt;&lt;/ThreeDShapeInfo&gt;"/>
</p:tagLst>
</file>

<file path=ppt/tags/tag83.xml><?xml version="1.0" encoding="utf-8"?>
<p:tagLst xmlns:p="http://schemas.openxmlformats.org/presentationml/2006/main">
  <p:tag name="PRESENTER_SHAPEINFO" val="&lt;ThreeDShapeInfo&gt;&lt;uuid val=&quot;{8dfba233-9bb5-4bce-93e9-61de71e4e983}&quot; /&gt;&lt;isInvalidForFieldText val=&quot;0&quot; /&gt;&lt;Image&gt;&lt;filename val=&quot;E:\breeze\content\14339732\1685697561-1\input\breezo\data\asimages\{8dfba233-9bb5-4bce-93e9-61de71e4e983}.png&quot; /&gt;&lt;left val=&quot;820&quot; /&gt;&lt;top val=&quot;653&quot; /&gt;&lt;width val=&quot;260&quot; /&gt;&lt;height val=&quot;33&quot; /&gt;&lt;hasText val=&quot;1&quot; /&gt;&lt;/Image&gt;&lt;/ThreeDShapeInfo&gt;"/>
  <p:tag name="PRESENTER_SHAPETEXTINFO" val="&lt;ShapeTextInfo&gt;&lt;TableIndex row=&quot;-1&quot; col=&quot;-1&quot;&gt;&lt;linesCount val=&quot;1&quot; /&gt;&lt;lineCharCount val=&quot;25&quot; /&gt;&lt;/TableIndex&gt;&lt;/ShapeTextInfo&gt;"/>
</p:tagLst>
</file>

<file path=ppt/tags/tag84.xml><?xml version="1.0" encoding="utf-8"?>
<p:tagLst xmlns:p="http://schemas.openxmlformats.org/presentationml/2006/main">
  <p:tag name="PRESENTER_SHAPEINFO" val="&lt;ThreeDShapeInfo&gt;&lt;uuid val=&quot;{c6bacda9-c096-4fb5-a4f2-ddfb70c294e4}&quot; /&gt;&lt;isInvalidForFieldText val=&quot;0&quot; /&gt;&lt;Image&gt;&lt;filename val=&quot;E:\breeze\content\14339732\1685697561-1\input\breezo\data\asimages\{c6bacda9-c096-4fb5-a4f2-ddfb70c294e4}.png&quot; /&gt;&lt;left val=&quot;146&quot; /&gt;&lt;top val=&quot;43&quot; /&gt;&lt;width val=&quot;973&quot; /&gt;&lt;height val=&quot;87&quot; /&gt;&lt;hasText val=&quot;1&quot; /&gt;&lt;/Image&gt;&lt;/ThreeDShapeInfo&gt;"/>
  <p:tag name="PRESENTER_SHAPETEXTINFO" val="&lt;ShapeTextInfo&gt;&lt;TableIndex row=&quot;-1&quot; col=&quot;-1&quot;&gt;&lt;linesCount val=&quot;1&quot; /&gt;&lt;lineCharCount val=&quot;60&quot; /&gt;&lt;/TableIndex&gt;&lt;/ShapeTextInfo&gt;"/>
</p:tagLst>
</file>

<file path=ppt/tags/tag85.xml><?xml version="1.0" encoding="utf-8"?>
<p:tagLst xmlns:p="http://schemas.openxmlformats.org/presentationml/2006/main">
  <p:tag name="PRESENTER_SHAPEINFO" val="&lt;ThreeDShapeInfo&gt;&lt;uuid val=&quot;{aa0895ac-73da-4f50-b808-d549043050c0}&quot; /&gt;&lt;isInvalidForFieldText val=&quot;0&quot; /&gt;&lt;Image&gt;&lt;filename val=&quot;E:\breeze\content\14339732\1685697561-1\input\breezo\data\asimages\{aa0895ac-73da-4f50-b808-d549043050c0}.png&quot; /&gt;&lt;left val=&quot;716&quot; /&gt;&lt;top val=&quot;150&quot; /&gt;&lt;width val=&quot;237&quot; /&gt;&lt;height val=&quot;20&quot; /&gt;&lt;hasText val=&quot;1&quot; /&gt;&lt;/Image&gt;&lt;/ThreeDShapeInfo&gt;"/>
  <p:tag name="PRESENTER_SHAPETEXTINFO" val="&lt;ShapeTextInfo&gt;&lt;TableIndex row=&quot;-1&quot; col=&quot;-1&quot;&gt;&lt;linesCount val=&quot;1&quot; /&gt;&lt;lineCharCount val=&quot;31&quot; /&gt;&lt;/TableIndex&gt;&lt;/ShapeTextInfo&gt;"/>
</p:tagLst>
</file>

<file path=ppt/tags/tag86.xml><?xml version="1.0" encoding="utf-8"?>
<p:tagLst xmlns:p="http://schemas.openxmlformats.org/presentationml/2006/main">
  <p:tag name="PRESENTER_SHAPEINFO" val="&lt;ThreeDShapeInfo&gt;&lt;uuid val=&quot;{9fea6897-71e8-48f2-bfab-66d6e39f6125}&quot; /&gt;&lt;isInvalidForFieldText val=&quot;0&quot; /&gt;&lt;Image&gt;&lt;filename val=&quot;E:\breeze\content\14339732\1685697561-1\input\breezo\data\asimages\{9fea6897-71e8-48f2-bfab-66d6e39f6125}.png&quot; /&gt;&lt;left val=&quot;180&quot; /&gt;&lt;top val=&quot;150&quot; /&gt;&lt;width val=&quot;393&quot; /&gt;&lt;height val=&quot;20&quot; /&gt;&lt;hasText val=&quot;1&quot; /&gt;&lt;/Image&gt;&lt;/ThreeDShapeInfo&gt;"/>
  <p:tag name="PRESENTER_SHAPETEXTINFO" val="&lt;ShapeTextInfo&gt;&lt;TableIndex row=&quot;-1&quot; col=&quot;-1&quot;&gt;&lt;linesCount val=&quot;1&quot; /&gt;&lt;lineCharCount val=&quot;46&quot; /&gt;&lt;/TableIndex&gt;&lt;/ShapeTextInfo&gt;"/>
</p:tagLst>
</file>

<file path=ppt/tags/tag87.xml><?xml version="1.0" encoding="utf-8"?>
<p:tagLst xmlns:p="http://schemas.openxmlformats.org/presentationml/2006/main">
  <p:tag name="PRESENTER_SHAPEINFO" val="&lt;ThreeDShapeInfo&gt;&lt;uuid val=&quot;{77fa8de9-906a-484e-981d-170bc877a753}&quot; /&gt;&lt;isInvalidForFieldText val=&quot;0&quot; /&gt;&lt;Image&gt;&lt;filename val=&quot;E:\breeze\content\14339732\1685697561-1\input\breezo\data\asimages\{77fa8de9-906a-484e-981d-170bc877a753}.png&quot; /&gt;&lt;left val=&quot;670&quot; /&gt;&lt;top val=&quot;153&quot; /&gt;&lt;width val=&quot;43&quot; /&gt;&lt;height val=&quot;27&quot; /&gt;&lt;hasText val=&quot;1&quot; /&gt;&lt;/Image&gt;&lt;/ThreeDShapeInfo&gt;"/>
</p:tagLst>
</file>

<file path=ppt/tags/tag88.xml><?xml version="1.0" encoding="utf-8"?>
<p:tagLst xmlns:p="http://schemas.openxmlformats.org/presentationml/2006/main">
  <p:tag name="PRESENTER_SHAPEINFO" val="&lt;ThreeDShapeInfo&gt;&lt;uuid val=&quot;{f8644d4a-0227-4cce-b1f9-b049e0e35ad7}&quot; /&gt;&lt;isInvalidForFieldText val=&quot;0&quot; /&gt;&lt;Image&gt;&lt;filename val=&quot;E:\breeze\content\14339732\1685697561-1\input\breezo\data\asimages\{f8644d4a-0227-4cce-b1f9-b049e0e35ad7}.png&quot; /&gt;&lt;left val=&quot;666&quot; /&gt;&lt;top val=&quot;163&quot; /&gt;&lt;width val=&quot;7&quot; /&gt;&lt;height val=&quot;460&quot; /&gt;&lt;hasText val=&quot;1&quot; /&gt;&lt;/Image&gt;&lt;/ThreeDShapeInfo&gt;"/>
  <p:tag name="PRESENTER_SHAPETEXTINFO" val="&lt;ShapeTextInfo&gt;&lt;TableIndex row=&quot;-1&quot; col=&quot;-1&quot;&gt;&lt;linesCount val=&quot;0&quot; /&gt;&lt;/TableIndex&gt;&lt;/ShapeTextInfo&gt;"/>
</p:tagLst>
</file>

<file path=ppt/tags/tag89.xml><?xml version="1.0" encoding="utf-8"?>
<p:tagLst xmlns:p="http://schemas.openxmlformats.org/presentationml/2006/main">
  <p:tag name="PRESENTER_SHAPEINFO" val="&lt;ThreeDShapeInfo&gt;&lt;uuid val=&quot;{9bf90589-c2c4-47ab-aa8f-80b4fee5775d}&quot; /&gt;&lt;isInvalidForFieldText val=&quot;0&quot; /&gt;&lt;Image&gt;&lt;filename val=&quot;E:\breeze\content\14339732\1685697561-1\input\breezo\data\asimages\{9bf90589-c2c4-47ab-aa8f-80b4fee5775d}.png&quot; /&gt;&lt;left val=&quot;1176&quot; /&gt;&lt;top val=&quot;0&quot; /&gt;&lt;width val=&quot;100&quot; /&gt;&lt;height val=&quot;37&quot; /&gt;&lt;hasText val=&quot;1&quot; /&gt;&lt;/Image&gt;&lt;/ThreeDShapeInfo&gt;"/>
</p:tagLst>
</file>

<file path=ppt/tags/tag9.xml><?xml version="1.0" encoding="utf-8"?>
<p:tagLst xmlns:p="http://schemas.openxmlformats.org/presentationml/2006/main">
  <p:tag name="PRESENTER_SHAPETEXTINFO" val="&lt;ShapeTextInfo&gt;&lt;TableIndex row=&quot;-1&quot; col=&quot;-1&quot;&gt;&lt;linesCount val=&quot;1&quot; /&gt;&lt;lineCharCount val=&quot;32&quot; /&gt;&lt;/TableIndex&gt;&lt;/ShapeTextInfo&gt;"/>
</p:tagLst>
</file>

<file path=ppt/tags/tag90.xml><?xml version="1.0" encoding="utf-8"?>
<p:tagLst xmlns:p="http://schemas.openxmlformats.org/presentationml/2006/main">
  <p:tag name="HTML_SHAPEINFO" val="&lt;SlideThumbPath val=&quot;SlideTemp.PNG&quot;/&gt;"/>
</p:tagLst>
</file>

<file path=ppt/tags/tag91.xml><?xml version="1.0" encoding="utf-8"?>
<p:tagLst xmlns:p="http://schemas.openxmlformats.org/presentationml/2006/main">
  <p:tag name="PRESENTER_SHAPEINFO" val="&lt;ThreeDShapeInfo&gt;&lt;uuid val=&quot;{0510a14b-6cc3-4f53-a284-93769a3ff54b}&quot; /&gt;&lt;isInvalidForFieldText val=&quot;0&quot; /&gt;&lt;Image&gt;&lt;filename val=&quot;E:\breeze\content\14339732\1685697561-1\input\breezo\data\asimages\{0510a14b-6cc3-4f53-a284-93769a3ff54b}.png&quot; /&gt;&lt;left val=&quot;100&quot; /&gt;&lt;top val=&quot;43&quot; /&gt;&lt;width val=&quot;1080&quot; /&gt;&lt;height val=&quot;93&quot; /&gt;&lt;hasText val=&quot;1&quot; /&gt;&lt;/Image&gt;&lt;/ThreeDShapeInfo&gt;"/>
  <p:tag name="PRESENTER_SHAPETEXTINFO" val="&lt;ShapeTextInfo&gt;&lt;TableIndex row=&quot;-1&quot; col=&quot;-1&quot;&gt;&lt;linesCount val=&quot;1&quot; /&gt;&lt;lineCharCount val=&quot;113&quot; /&gt;&lt;/TableIndex&gt;&lt;/ShapeTextInfo&gt;"/>
</p:tagLst>
</file>

<file path=ppt/tags/tag92.xml><?xml version="1.0" encoding="utf-8"?>
<p:tagLst xmlns:p="http://schemas.openxmlformats.org/presentationml/2006/main">
  <p:tag name="PRESENTER_SHAPEINFO" val="&lt;ThreeDShapeInfo&gt;&lt;uuid val=&quot;{c9a572f2-ae74-4eab-962f-c0abc8e0b5f1}&quot; /&gt;&lt;isInvalidForFieldText val=&quot;0&quot; /&gt;&lt;Image&gt;&lt;filename val=&quot;E:\breeze\content\14339732\1685697561-1\input\breezo\data\asimages\{c9a572f2-ae74-4eab-962f-c0abc8e0b5f1}.png&quot; /&gt;&lt;left val=&quot;116&quot; /&gt;&lt;top val=&quot;170&quot; /&gt;&lt;width val=&quot;990&quot; /&gt;&lt;height val=&quot;420&quot; /&gt;&lt;hasText val=&quot;1&quot; /&gt;&lt;/Image&gt;&lt;/ThreeDShapeInfo&gt;"/>
</p:tagLst>
</file>

<file path=ppt/tags/tag93.xml><?xml version="1.0" encoding="utf-8"?>
<p:tagLst xmlns:p="http://schemas.openxmlformats.org/presentationml/2006/main">
  <p:tag name="PRESENTER_SHAPEINFO" val="&lt;ThreeDShapeInfo&gt;&lt;uuid val=&quot;{37854085-1963-49c6-9a34-7a5057a2250c}&quot; /&gt;&lt;isInvalidForFieldText val=&quot;0&quot; /&gt;&lt;Image&gt;&lt;filename val=&quot;E:\breeze\content\14339732\1685697561-1\input\breezo\data\asimages\{37854085-1963-49c6-9a34-7a5057a2250c}.png&quot; /&gt;&lt;left val=&quot;1106&quot; /&gt;&lt;top val=&quot;163&quot; /&gt;&lt;width val=&quot;127&quot; /&gt;&lt;height val=&quot;33&quot; /&gt;&lt;hasText val=&quot;1&quot; /&gt;&lt;/Image&gt;&lt;/ThreeDShapeInfo&gt;"/>
  <p:tag name="PRESENTER_SHAPETEXTINFO" val="&lt;ShapeTextInfo&gt;&lt;TableIndex row=&quot;-1&quot; col=&quot;-1&quot;&gt;&lt;linesCount val=&quot;1&quot; /&gt;&lt;lineCharCount val=&quot;11&quot; /&gt;&lt;/TableIndex&gt;&lt;/ShapeTextInfo&gt;"/>
</p:tagLst>
</file>

<file path=ppt/tags/tag94.xml><?xml version="1.0" encoding="utf-8"?>
<p:tagLst xmlns:p="http://schemas.openxmlformats.org/presentationml/2006/main">
  <p:tag name="PRESENTER_SHAPEINFO" val="&lt;ThreeDShapeInfo&gt;&lt;uuid val=&quot;{018d7187-969a-46dc-b716-6dc8070b1314}&quot; /&gt;&lt;isInvalidForFieldText val=&quot;0&quot; /&gt;&lt;Image&gt;&lt;filename val=&quot;E:\breeze\content\14339732\1685697561-1\input\breezo\data\asimages\{018d7187-969a-46dc-b716-6dc8070b1314}.png&quot; /&gt;&lt;left val=&quot;853&quot; /&gt;&lt;top val=&quot;600&quot; /&gt;&lt;width val=&quot;173&quot; /&gt;&lt;height val=&quot;33&quot; /&gt;&lt;hasText val=&quot;1&quot; /&gt;&lt;/Image&gt;&lt;/ThreeDShapeInfo&gt;"/>
  <p:tag name="PRESENTER_SHAPETEXTINFO" val="&lt;ShapeTextInfo&gt;&lt;TableIndex row=&quot;-1&quot; col=&quot;-1&quot;&gt;&lt;linesCount val=&quot;1&quot; /&gt;&lt;lineCharCount val=&quot;31&quot; /&gt;&lt;/TableIndex&gt;&lt;/ShapeTextInfo&gt;"/>
</p:tagLst>
</file>

<file path=ppt/tags/tag95.xml><?xml version="1.0" encoding="utf-8"?>
<p:tagLst xmlns:p="http://schemas.openxmlformats.org/presentationml/2006/main">
  <p:tag name="PRESENTER_SHAPEINFO" val="&lt;ThreeDShapeInfo&gt;&lt;uuid val=&quot;{f1f0c233-9493-4103-99b9-b1b1985446ca}&quot; /&gt;&lt;isInvalidForFieldText val=&quot;0&quot; /&gt;&lt;Image&gt;&lt;filename val=&quot;E:\breeze\content\14339732\1685697561-1\input\breezo\data\asimages\{f1f0c233-9493-4103-99b9-b1b1985446ca}.png&quot; /&gt;&lt;left val=&quot;116&quot; /&gt;&lt;top val=&quot;156&quot; /&gt;&lt;width val=&quot;393&quot; /&gt;&lt;height val=&quot;20&quot; /&gt;&lt;hasText val=&quot;1&quot; /&gt;&lt;/Image&gt;&lt;/ThreeDShapeInfo&gt;"/>
  <p:tag name="PRESENTER_SHAPETEXTINFO" val="&lt;ShapeTextInfo&gt;&lt;TableIndex row=&quot;-1&quot; col=&quot;-1&quot;&gt;&lt;linesCount val=&quot;1&quot; /&gt;&lt;lineCharCount val=&quot;46&quot; /&gt;&lt;/TableIndex&gt;&lt;/ShapeTextInfo&gt;"/>
</p:tagLst>
</file>

<file path=ppt/tags/tag96.xml><?xml version="1.0" encoding="utf-8"?>
<p:tagLst xmlns:p="http://schemas.openxmlformats.org/presentationml/2006/main">
  <p:tag name="PRESENTER_SHAPEINFO" val="&lt;ThreeDShapeInfo&gt;&lt;uuid val=&quot;{ed447dec-7053-4e96-9598-2f2808944c97}&quot; /&gt;&lt;isInvalidForFieldText val=&quot;0&quot; /&gt;&lt;Image&gt;&lt;filename val=&quot;E:\breeze\content\14339732\1685697561-1\input\breezo\data\asimages\{ed447dec-7053-4e96-9598-2f2808944c97}.png&quot; /&gt;&lt;left val=&quot;1176&quot; /&gt;&lt;top val=&quot;0&quot; /&gt;&lt;width val=&quot;100&quot; /&gt;&lt;height val=&quot;37&quot; /&gt;&lt;hasText val=&quot;1&quot; /&gt;&lt;/Image&gt;&lt;/ThreeDShapeInfo&gt;"/>
</p:tagLst>
</file>

<file path=ppt/tags/tag97.xml><?xml version="1.0" encoding="utf-8"?>
<p:tagLst xmlns:p="http://schemas.openxmlformats.org/presentationml/2006/main">
  <p:tag name="HTML_SHAPEINFO" val="&lt;SlideThumbPath val=&quot;SlideTemp.PNG&quot;/&gt;"/>
</p:tagLst>
</file>

<file path=ppt/tags/tag98.xml><?xml version="1.0" encoding="utf-8"?>
<p:tagLst xmlns:p="http://schemas.openxmlformats.org/presentationml/2006/main">
  <p:tag name="PRESENTER_SHAPEINFO" val="&lt;ThreeDShapeInfo&gt;&lt;uuid val=&quot;{f6ef5519-4fe3-4b18-a616-c7affae4c7bd}&quot; /&gt;&lt;isInvalidForFieldText val=&quot;0&quot; /&gt;&lt;Image&gt;&lt;filename val=&quot;E:\breeze\content\14339732\1685697561-1\input\breezo\data\asimages\{f6ef5519-4fe3-4b18-a616-c7affae4c7bd}.png&quot; /&gt;&lt;left val=&quot;80&quot; /&gt;&lt;top val=&quot;93&quot; /&gt;&lt;width val=&quot;1103&quot; /&gt;&lt;height val=&quot;503&quot; /&gt;&lt;hasText val=&quot;1&quot; /&gt;&lt;/Image&gt;&lt;/ThreeDShapeInfo&gt;"/>
  <p:tag name="PRESENTER_SHAPETEXTINFO" val="&lt;ShapeTextInfo&gt;&lt;TableIndex row=&quot;1&quot; col=&quot;1&quot;&gt;&lt;linesCount val=&quot;2&quot; /&gt;&lt;lineCharCount val=&quot;14&quot; /&gt;&lt;lineCharCount val=&quot;15&quot; /&gt;&lt;/TableIndex&gt;&lt;TableIndex row=&quot;2&quot; col=&quot;1&quot;&gt;&lt;linesCount val=&quot;1&quot; /&gt;&lt;lineCharCount val=&quot;7&quot; /&gt;&lt;/TableIndex&gt;&lt;TableIndex row=&quot;3&quot; col=&quot;1&quot;&gt;&lt;linesCount val=&quot;1&quot; /&gt;&lt;lineCharCount val=&quot;7&quot; /&gt;&lt;/TableIndex&gt;&lt;TableIndex row=&quot;4&quot; col=&quot;1&quot;&gt;&lt;linesCount val=&quot;1&quot; /&gt;&lt;lineCharCount val=&quot;7&quot; /&gt;&lt;/TableIndex&gt;&lt;TableIndex row=&quot;5&quot; col=&quot;1&quot;&gt;&lt;linesCount val=&quot;1&quot; /&gt;&lt;lineCharCount val=&quot;7&quot; /&gt;&lt;/TableIndex&gt;&lt;TableIndex row=&quot;6&quot; col=&quot;1&quot;&gt;&lt;linesCount val=&quot;1&quot; /&gt;&lt;lineCharCount val=&quot;7&quot; /&gt;&lt;/TableIndex&gt;&lt;TableIndex row=&quot;7&quot; col=&quot;1&quot;&gt;&lt;linesCount val=&quot;1&quot; /&gt;&lt;lineCharCount val=&quot;7&quot; /&gt;&lt;/TableIndex&gt;&lt;TableIndex row=&quot;8&quot; col=&quot;1&quot;&gt;&lt;linesCount val=&quot;1&quot; /&gt;&lt;lineCharCount val=&quot;8&quot; /&gt;&lt;/TableIndex&gt;&lt;TableIndex row=&quot;9&quot; col=&quot;1&quot;&gt;&lt;linesCount val=&quot;1&quot; /&gt;&lt;lineCharCount val=&quot;7&quot; /&gt;&lt;/TableIndex&gt;&lt;TableIndex row=&quot;10&quot; col=&quot;1&quot;&gt;&lt;linesCount val=&quot;1&quot; /&gt;&lt;lineCharCount val=&quot;8&quot; /&gt;&lt;/TableIndex&gt;&lt;TableIndex row=&quot;11&quot; col=&quot;1&quot;&gt;&lt;linesCount val=&quot;1&quot; /&gt;&lt;lineCharCount val=&quot;7&quot; /&gt;&lt;/TableIndex&gt;&lt;/ShapeTextInfo&gt;"/>
</p:tagLst>
</file>

<file path=ppt/tags/tag99.xml><?xml version="1.0" encoding="utf-8"?>
<p:tagLst xmlns:p="http://schemas.openxmlformats.org/presentationml/2006/main">
  <p:tag name="PRESENTER_SHAPEINFO" val="&lt;ThreeDShapeInfo&gt;&lt;uuid val=&quot;{7150745d-cc89-4701-997d-4e9a9276376a}&quot; /&gt;&lt;isInvalidForFieldText val=&quot;0&quot; /&gt;&lt;Image&gt;&lt;filename val=&quot;E:\breeze\content\14339732\1685697561-1\input\breezo\data\asimages\{7150745d-cc89-4701-997d-4e9a9276376a}.png&quot; /&gt;&lt;left val=&quot;663&quot; /&gt;&lt;top val=&quot;146&quot; /&gt;&lt;width val=&quot;327&quot; /&gt;&lt;height val=&quot;460&quot; /&gt;&lt;hasText val=&quot;1&quot; /&gt;&lt;/Image&gt;&lt;/ThreeDShapeInfo&gt;"/>
</p:tagLst>
</file>

<file path=ppt/theme/theme1.xml><?xml version="1.0" encoding="utf-8"?>
<a:theme xmlns:r="http://schemas.openxmlformats.org/officeDocument/2006/relationships" xmlns:a="http://schemas.openxmlformats.org/drawingml/2006/main" name="Custom Design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FFFFFF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2014-2024 Projections Presentation Wide Screen" id="{F031266E-E06F-4660-988B-9E84CAE9A8E1}" vid="{7A6E9491-C6D4-4226-A888-5FF879D0FD03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BLS Trendline Content Slide">
  <a:themeElements>
    <a:clrScheme name="Custom 1">
      <a:dk1>
        <a:srgbClr val="002060"/>
      </a:dk1>
      <a:lt1>
        <a:sysClr val="window" lastClr="FFFFFF"/>
      </a:lt1>
      <a:dk2>
        <a:srgbClr val="002060"/>
      </a:dk2>
      <a:lt2>
        <a:srgbClr val="FFFFFF"/>
      </a:lt2>
      <a:accent1>
        <a:srgbClr val="3E3F67"/>
      </a:accent1>
      <a:accent2>
        <a:srgbClr val="FFC000"/>
      </a:accent2>
      <a:accent3>
        <a:srgbClr val="C00000"/>
      </a:accent3>
      <a:accent4>
        <a:srgbClr val="00B0F0"/>
      </a:accent4>
      <a:accent5>
        <a:srgbClr val="92D050"/>
      </a:accent5>
      <a:accent6>
        <a:srgbClr val="244448"/>
      </a:accent6>
      <a:hlink>
        <a:srgbClr val="00B0F0"/>
      </a:hlink>
      <a:folHlink>
        <a:srgbClr val="00B0F0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 marL="0" marR="0" indent="0" algn="ctr" defTabSz="914400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kern="1200" cap="none" spc="0" normalizeH="0" baseline="0" noProof="0" dirty="0" smtClean="0">
            <a:ln>
              <a:noFill/>
            </a:ln>
            <a:solidFill>
              <a:schemeClr val="bg1"/>
            </a:solidFill>
            <a:effectLst/>
            <a:uLnTx/>
            <a:uFillTx/>
            <a:latin typeface="Tahoma" pitchFamily="34" charset="0"/>
            <a:ea typeface="+mj-ea"/>
            <a:cs typeface="Tahoma" pitchFamily="34" charset="0"/>
          </a:defRPr>
        </a:defPPr>
      </a:lstStyle>
    </a:txDef>
  </a:objectDefaults>
  <a:extLst>
    <a:ext uri="{05A4C25C-085E-4340-85A3-A5531E510DB2}">
      <thm15:themeFamily xmlns:thm15="http://schemas.microsoft.com/office/thememl/2012/main" name="2014-2024 Projections Presentation Wide Screen" id="{F031266E-E06F-4660-988B-9E84CAE9A8E1}" vid="{2F480FDA-F90A-4DA5-A942-AD910277B7B4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Contact Information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FFFFFF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2014-2024 Projections Presentation Wide Screen" id="{F031266E-E06F-4660-988B-9E84CAE9A8E1}" vid="{24CEAA32-FCF8-4E61-9087-2670C17B5F70}"/>
    </a:ext>
  </a:extLst>
</a:theme>
</file>

<file path=ppt/theme/theme4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618DA66BF54F4EA0C2EC35AA6094F4" ma:contentTypeVersion="0" ma:contentTypeDescription="Create a new document." ma:contentTypeScope="" ma:versionID="812a628ee1de80b8d852ddecb54e3de9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5705258-90B1-409C-84EC-11C8EA6D2D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E47A7B0C-0821-433A-8EA6-FE22DFCAEA69}">
  <ds:schemaRefs>
    <ds:schemaRef ds:uri="http://purl.org/dc/terms/"/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5D57739-CFE2-489B-80E7-1402192F2647}">
  <ds:schemaRefs>
    <ds:schemaRef ds:uri="http://schemas.microsoft.com/sharepoint/v3/contenttype/forms"/>
  </ds:schemaRefs>
</ds:datastoreItem>
</file>

<file path=docProps/app.xml><?xml version="1.0" encoding="utf-8"?>
<Properties xmlns:vt="http://schemas.openxmlformats.org/officeDocument/2006/docPropsVTypes" xmlns="http://schemas.openxmlformats.org/officeDocument/2006/extended-properties">
  <Template>2014-2024 Projections Presentation Wide Screen</Template>
  <Company>Department of Labor</Company>
  <PresentationFormat>Widescreen</PresentationFormat>
  <Paragraphs>96</Paragraphs>
  <Slides>22</Slides>
  <Notes>19</Notes>
  <TotalTime>5798</TotalTime>
  <HiddenSlides>0</HiddenSlides>
  <MMClips>0</MMClips>
  <ScaleCrop>0</ScaleCrop>
  <HeadingPairs>
    <vt:vector baseType="variant" size="6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baseType="lpstr" size="32">
      <vt:lpstr>Arial</vt:lpstr>
      <vt:lpstr>Calibri Light</vt:lpstr>
      <vt:lpstr>Calibri</vt:lpstr>
      <vt:lpstr>Verdana</vt:lpstr>
      <vt:lpstr>Tahoma</vt:lpstr>
      <vt:lpstr>Century Gothic</vt:lpstr>
      <vt:lpstr>Wingdings</vt:lpstr>
      <vt:lpstr>Wingdings 3</vt:lpstr>
      <vt:lpstr>Times New Roman</vt:lpstr>
      <vt:lpstr>Custom Design</vt:lpstr>
      <vt:lpstr>2018-28 Employment Projections</vt:lpstr>
      <vt:lpstr>Employment Projections Background</vt:lpstr>
      <vt:lpstr>Projections Users and Their Uses</vt:lpstr>
      <vt:lpstr>Employment Projections Process</vt:lpstr>
      <vt:lpstr>Slowing Growth in Population and Labor Force</vt:lpstr>
      <vt:lpstr>The Labor Force is Aging</vt:lpstr>
      <vt:lpstr>Slower Growth in Total Nonagricultural Wage and Salary Employment</vt:lpstr>
      <vt:lpstr>Healthcare Occupational Groups are Projected to Grow Fastest</vt:lpstr>
      <vt:lpstr>Production, Office and Administrative Support, and Sales and Related Occupational Groups are Projected to Decline</vt:lpstr>
      <vt:lpstr>6 of the 10 Fastest Growing Occupations are Related to Healthcare</vt:lpstr>
      <vt:lpstr>Personal Care Aides and Combined Food Preparation and Serving Workers, Including Fast Food are Projected to Add the Most New Jobs</vt:lpstr>
      <vt:lpstr>Employment Growth and Occupational Openings</vt:lpstr>
      <vt:lpstr>Occupational Openings Due to Separations and Growth</vt:lpstr>
      <vt:lpstr>PowerPoint Presentation</vt:lpstr>
      <vt:lpstr>Large, Low Skilled Occupations Have the Most Occupational Openings</vt:lpstr>
      <vt:lpstr>Occupations that Require More Education Pay More</vt:lpstr>
      <vt:lpstr>High School Occupations by Training Level</vt:lpstr>
      <vt:lpstr>Occupations that Need More Education for Entry are Projected to Grow Faster*</vt:lpstr>
      <vt:lpstr>Useful Employment Projections Sites</vt:lpstr>
      <vt:lpstr>PowerPoint Presentation</vt:lpstr>
      <vt:lpstr>Q &amp; A</vt:lpstr>
      <vt:lpstr>PowerPoint Presentation</vt:lpstr>
    </vt:vector>
  </TitlesOfParts>
  <LinksUpToDate>0</LinksUpToDate>
  <SharedDoc>0</SharedDoc>
  <HyperlinksChanged>0</HyperlinksChanged>
  <Application>Aspose.Slides for .NET</Application>
  <AppVersion>19.0400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Employment Outlook: 2014-24</dc:title>
  <dc:creator>Martin, Sean - BLS</dc:creator>
  <cp:lastModifiedBy>Jonathan Vehlow</cp:lastModifiedBy>
  <cp:revision>495</cp:revision>
  <cp:lastPrinted>2019-08-23T14:36:44.000</cp:lastPrinted>
  <dcterms:created xsi:type="dcterms:W3CDTF">2016-04-27T22:17:30Z</dcterms:created>
  <dcterms:modified xsi:type="dcterms:W3CDTF">2019-09-17T01:37:28Z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ContentTypeId">
    <vt:lpwstr>0x010100AA618DA66BF54F4EA0C2EC35AA6094F4</vt:lpwstr>
  </property>
</Properties>
</file>