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27"/>
  </p:notesMasterIdLst>
  <p:sldIdLst>
    <p:sldId id="287" r:id="rId6"/>
    <p:sldId id="383" r:id="rId7"/>
    <p:sldId id="290" r:id="rId8"/>
    <p:sldId id="289" r:id="rId9"/>
    <p:sldId id="286" r:id="rId10"/>
    <p:sldId id="340" r:id="rId11"/>
    <p:sldId id="274" r:id="rId12"/>
    <p:sldId id="259" r:id="rId13"/>
    <p:sldId id="381" r:id="rId14"/>
    <p:sldId id="380" r:id="rId15"/>
    <p:sldId id="379" r:id="rId16"/>
    <p:sldId id="339" r:id="rId17"/>
    <p:sldId id="377" r:id="rId18"/>
    <p:sldId id="378" r:id="rId19"/>
    <p:sldId id="375" r:id="rId20"/>
    <p:sldId id="376" r:id="rId21"/>
    <p:sldId id="374" r:id="rId22"/>
    <p:sldId id="281" r:id="rId23"/>
    <p:sldId id="382" r:id="rId24"/>
    <p:sldId id="275" r:id="rId25"/>
    <p:sldId id="282"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94660"/>
  </p:normalViewPr>
  <p:slideViewPr>
    <p:cSldViewPr snapToGrid="0">
      <p:cViewPr varScale="1">
        <p:scale>
          <a:sx n="114" d="100"/>
          <a:sy n="114"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endParaRPr lang="en-US" sz="2400" b="1" dirty="0">
            <a:solidFill>
              <a:srgbClr val="FF0000"/>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 </a:t>
          </a:r>
        </a:p>
        <a:p>
          <a:endParaRPr lang="en-US" sz="1400" b="1" dirty="0">
            <a:solidFill>
              <a:srgbClr val="FF0000"/>
            </a:solidFill>
            <a:latin typeface="Arial" pitchFamily="34" charset="0"/>
            <a:cs typeface="Arial" pitchFamily="34" charset="0"/>
          </a:endParaRPr>
        </a:p>
        <a:p>
          <a:r>
            <a:rPr lang="en-US" sz="2400" b="1" dirty="0">
              <a:solidFill>
                <a:srgbClr val="FF0000"/>
              </a:solidFill>
              <a:latin typeface="Arial" pitchFamily="34" charset="0"/>
              <a:cs typeface="Arial" pitchFamily="34" charset="0"/>
            </a:rPr>
            <a:t>What change has created the biggest challenge? </a:t>
          </a:r>
        </a:p>
        <a:p>
          <a:r>
            <a:rPr lang="en-US" sz="1700" dirty="0">
              <a:solidFill>
                <a:srgbClr val="FF0000"/>
              </a:solidFill>
              <a:latin typeface="Arial" pitchFamily="34" charset="0"/>
              <a:cs typeface="Arial" pitchFamily="34" charset="0"/>
            </a:rPr>
            <a:t>Choose the answer </a:t>
          </a:r>
          <a:r>
            <a:rPr lang="en-US" sz="1700" u="sng" dirty="0">
              <a:solidFill>
                <a:srgbClr val="FF0000"/>
              </a:solidFill>
              <a:latin typeface="Arial" pitchFamily="34" charset="0"/>
              <a:cs typeface="Arial" pitchFamily="34" charset="0"/>
            </a:rPr>
            <a:t>that best reflects </a:t>
          </a:r>
          <a:r>
            <a:rPr lang="en-US" sz="1700" dirty="0">
              <a:solidFill>
                <a:srgbClr val="FF0000"/>
              </a:solidFill>
              <a:latin typeface="Arial" pitchFamily="34" charset="0"/>
              <a:cs typeface="Arial" pitchFamily="34" charset="0"/>
            </a:rPr>
            <a:t>the change that </a:t>
          </a:r>
          <a:r>
            <a:rPr lang="en-US" sz="1700" dirty="0" err="1">
              <a:solidFill>
                <a:srgbClr val="FF0000"/>
              </a:solidFill>
              <a:latin typeface="Arial" pitchFamily="34" charset="0"/>
              <a:cs typeface="Arial" pitchFamily="34" charset="0"/>
            </a:rPr>
            <a:t>occured</a:t>
          </a:r>
          <a:endParaRPr lang="en-US" sz="1700" dirty="0">
            <a:solidFill>
              <a:srgbClr val="FF0000"/>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688407" custScaleY="200862" custLinFactNeighborX="-190" custLinFactNeighborY="-13254"/>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9D2F1900-FE9F-4F29-BE1E-110E8E72A91A}"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3DE3DC3C-0CEE-4717-9AD6-C34EEA869231}" type="presOf" srcId="{9F318CA6-08AB-4ABE-B349-676605B65D6C}" destId="{855749C9-25BC-45AC-B787-9457C050449F}" srcOrd="0" destOrd="0" presId="urn:microsoft.com/office/officeart/2005/8/layout/hierarchy3"/>
    <dgm:cxn modelId="{772D0F47-EA88-48F6-9D7F-3CF61FDDFAAD}" type="presOf" srcId="{FC9D8059-D2E0-4C91-8D8D-A79D1FB79854}" destId="{7A996C81-500F-4B1F-B5A4-1B476941A02A}" srcOrd="0" destOrd="0" presId="urn:microsoft.com/office/officeart/2005/8/layout/hierarchy3"/>
    <dgm:cxn modelId="{426CB996-7195-4CA7-ACEC-18C3F8A9CB11}" type="presParOf" srcId="{855749C9-25BC-45AC-B787-9457C050449F}" destId="{1E4DC371-F7C6-47CE-B90E-1AFFF13B3F0E}" srcOrd="0" destOrd="0" presId="urn:microsoft.com/office/officeart/2005/8/layout/hierarchy3"/>
    <dgm:cxn modelId="{28C06AC3-7BDC-4456-8F26-B2E9F8EBB9F9}" type="presParOf" srcId="{1E4DC371-F7C6-47CE-B90E-1AFFF13B3F0E}" destId="{77B1561D-399D-4DFB-9AB8-7B690400EE7B}" srcOrd="0" destOrd="0" presId="urn:microsoft.com/office/officeart/2005/8/layout/hierarchy3"/>
    <dgm:cxn modelId="{2211A624-5E11-4225-B8A0-50C46DDEE452}" type="presParOf" srcId="{77B1561D-399D-4DFB-9AB8-7B690400EE7B}" destId="{7A996C81-500F-4B1F-B5A4-1B476941A02A}" srcOrd="0" destOrd="0" presId="urn:microsoft.com/office/officeart/2005/8/layout/hierarchy3"/>
    <dgm:cxn modelId="{B3A1D070-8E36-4775-A33A-02032C1B683E}" type="presParOf" srcId="{77B1561D-399D-4DFB-9AB8-7B690400EE7B}" destId="{326860F1-B8CF-451E-A26A-39B929BC3F19}" srcOrd="1" destOrd="0" presId="urn:microsoft.com/office/officeart/2005/8/layout/hierarchy3"/>
    <dgm:cxn modelId="{0F84B31F-E110-4F93-9B8F-4BB85DD209C5}"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4517" y="0"/>
          <a:ext cx="8022488" cy="1170392"/>
        </a:xfrm>
        <a:prstGeom prst="roundRect">
          <a:avLst>
            <a:gd name="adj" fmla="val 10000"/>
          </a:avLst>
        </a:prstGeom>
        <a:noFill/>
        <a:ln w="38100" cap="rnd"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rgbClr val="FF0000"/>
            </a:solidFill>
            <a:latin typeface="Arial" pitchFamily="34" charset="0"/>
            <a:cs typeface="Arial" pitchFamily="34" charset="0"/>
          </a:endParaRPr>
        </a:p>
        <a:p>
          <a:pPr marL="0" lvl="0" indent="0" algn="ctr" defTabSz="1066800">
            <a:lnSpc>
              <a:spcPct val="90000"/>
            </a:lnSpc>
            <a:spcBef>
              <a:spcPct val="0"/>
            </a:spcBef>
            <a:spcAft>
              <a:spcPct val="35000"/>
            </a:spcAft>
            <a:buNone/>
          </a:pPr>
          <a:r>
            <a:rPr lang="en-US" sz="2400" b="1" kern="1200" dirty="0">
              <a:solidFill>
                <a:srgbClr val="FF0000"/>
              </a:solidFill>
              <a:latin typeface="Arial" pitchFamily="34" charset="0"/>
              <a:cs typeface="Arial" pitchFamily="34" charset="0"/>
            </a:rPr>
            <a:t> </a:t>
          </a:r>
        </a:p>
        <a:p>
          <a:pPr marL="0" lvl="0" indent="0" algn="ctr" defTabSz="1066800">
            <a:lnSpc>
              <a:spcPct val="90000"/>
            </a:lnSpc>
            <a:spcBef>
              <a:spcPct val="0"/>
            </a:spcBef>
            <a:spcAft>
              <a:spcPct val="35000"/>
            </a:spcAft>
            <a:buNone/>
          </a:pPr>
          <a:endParaRPr lang="en-US" sz="1400" b="1" kern="1200" dirty="0">
            <a:solidFill>
              <a:srgbClr val="FF0000"/>
            </a:solidFill>
            <a:latin typeface="Arial" pitchFamily="34" charset="0"/>
            <a:cs typeface="Arial" pitchFamily="34" charset="0"/>
          </a:endParaRPr>
        </a:p>
        <a:p>
          <a:pPr marL="0" lvl="0" indent="0" algn="ctr" defTabSz="1066800">
            <a:lnSpc>
              <a:spcPct val="90000"/>
            </a:lnSpc>
            <a:spcBef>
              <a:spcPct val="0"/>
            </a:spcBef>
            <a:spcAft>
              <a:spcPct val="35000"/>
            </a:spcAft>
            <a:buNone/>
          </a:pPr>
          <a:r>
            <a:rPr lang="en-US" sz="2400" b="1" kern="1200" dirty="0">
              <a:solidFill>
                <a:srgbClr val="FF0000"/>
              </a:solidFill>
              <a:latin typeface="Arial" pitchFamily="34" charset="0"/>
              <a:cs typeface="Arial" pitchFamily="34" charset="0"/>
            </a:rPr>
            <a:t>What change has created the biggest challenge? </a:t>
          </a:r>
        </a:p>
        <a:p>
          <a:pPr marL="0" lvl="0" indent="0" algn="ctr" defTabSz="1066800">
            <a:lnSpc>
              <a:spcPct val="90000"/>
            </a:lnSpc>
            <a:spcBef>
              <a:spcPct val="0"/>
            </a:spcBef>
            <a:spcAft>
              <a:spcPct val="35000"/>
            </a:spcAft>
            <a:buNone/>
          </a:pPr>
          <a:r>
            <a:rPr lang="en-US" sz="1700" kern="1200" dirty="0">
              <a:solidFill>
                <a:srgbClr val="FF0000"/>
              </a:solidFill>
              <a:latin typeface="Arial" pitchFamily="34" charset="0"/>
              <a:cs typeface="Arial" pitchFamily="34" charset="0"/>
            </a:rPr>
            <a:t>Choose the answer </a:t>
          </a:r>
          <a:r>
            <a:rPr lang="en-US" sz="1700" u="sng" kern="1200" dirty="0">
              <a:solidFill>
                <a:srgbClr val="FF0000"/>
              </a:solidFill>
              <a:latin typeface="Arial" pitchFamily="34" charset="0"/>
              <a:cs typeface="Arial" pitchFamily="34" charset="0"/>
            </a:rPr>
            <a:t>that best reflects </a:t>
          </a:r>
          <a:r>
            <a:rPr lang="en-US" sz="1700" kern="1200" dirty="0">
              <a:solidFill>
                <a:srgbClr val="FF0000"/>
              </a:solidFill>
              <a:latin typeface="Arial" pitchFamily="34" charset="0"/>
              <a:cs typeface="Arial" pitchFamily="34" charset="0"/>
            </a:rPr>
            <a:t>the change that </a:t>
          </a:r>
          <a:r>
            <a:rPr lang="en-US" sz="1700" kern="1200" dirty="0" err="1">
              <a:solidFill>
                <a:srgbClr val="FF0000"/>
              </a:solidFill>
              <a:latin typeface="Arial" pitchFamily="34" charset="0"/>
              <a:cs typeface="Arial" pitchFamily="34" charset="0"/>
            </a:rPr>
            <a:t>occured</a:t>
          </a:r>
          <a:endParaRPr lang="en-US" sz="1700" kern="1200" dirty="0">
            <a:solidFill>
              <a:srgbClr val="FF0000"/>
            </a:solidFill>
            <a:latin typeface="Arial" pitchFamily="34" charset="0"/>
            <a:cs typeface="Arial" pitchFamily="34" charset="0"/>
          </a:endParaRPr>
        </a:p>
      </dsp:txBody>
      <dsp:txXfrm>
        <a:off x="38797" y="34280"/>
        <a:ext cx="7953928" cy="11018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9/23/2019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dirty="0"/>
          </a:p>
        </p:txBody>
      </p:sp>
    </p:spTree>
    <p:extLst>
      <p:ext uri="{BB962C8B-B14F-4D97-AF65-F5344CB8AC3E}">
        <p14:creationId xmlns:p14="http://schemas.microsoft.com/office/powerpoint/2010/main" val="197428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alt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2765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71CD-53E0-473F-8078-45C76996D851}" type="slidenum">
              <a:rPr lang="en-US" smtClean="0"/>
              <a:t>15</a:t>
            </a:fld>
            <a:endParaRPr lang="en-US"/>
          </a:p>
        </p:txBody>
      </p:sp>
    </p:spTree>
    <p:extLst>
      <p:ext uri="{BB962C8B-B14F-4D97-AF65-F5344CB8AC3E}">
        <p14:creationId xmlns:p14="http://schemas.microsoft.com/office/powerpoint/2010/main" val="207648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B571CD-53E0-473F-8078-45C76996D851}" type="slidenum">
              <a:rPr lang="en-US" smtClean="0"/>
              <a:t>16</a:t>
            </a:fld>
            <a:endParaRPr lang="en-US"/>
          </a:p>
        </p:txBody>
      </p:sp>
    </p:spTree>
    <p:extLst>
      <p:ext uri="{BB962C8B-B14F-4D97-AF65-F5344CB8AC3E}">
        <p14:creationId xmlns:p14="http://schemas.microsoft.com/office/powerpoint/2010/main" val="3559359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17</a:t>
            </a:fld>
            <a:endParaRPr lang="en-US" dirty="0"/>
          </a:p>
        </p:txBody>
      </p:sp>
    </p:spTree>
    <p:extLst>
      <p:ext uri="{BB962C8B-B14F-4D97-AF65-F5344CB8AC3E}">
        <p14:creationId xmlns:p14="http://schemas.microsoft.com/office/powerpoint/2010/main" val="2994751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751860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7686108" y="6356350"/>
            <a:ext cx="1277484" cy="365125"/>
          </a:xfrm>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427371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2078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3511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7" r:id="rId22"/>
    <p:sldLayoutId id="2147483708" r:id="rId23"/>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5" r:id="rId6"/>
    <p:sldLayoutId id="2147483706" r:id="rId7"/>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hyperlink" Target="mailto:AmericasPromise@dol.gov"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618744" y="1921436"/>
            <a:ext cx="7772400" cy="2387600"/>
          </a:xfrm>
        </p:spPr>
        <p:txBody>
          <a:bodyPr>
            <a:normAutofit/>
          </a:bodyPr>
          <a:lstStyle/>
          <a:p>
            <a:r>
              <a:rPr lang="en-US" sz="4400" dirty="0"/>
              <a:t>Managing Change to Maintain Grant Implementation Success</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a:bodyPr>
          <a:lstStyle/>
          <a:p>
            <a:pPr>
              <a:lnSpc>
                <a:spcPct val="120000"/>
              </a:lnSpc>
              <a:spcBef>
                <a:spcPts val="0"/>
              </a:spcBef>
            </a:pPr>
            <a:r>
              <a:rPr lang="en-US" sz="1200" dirty="0"/>
              <a:t>High Impact Partners on behalf</a:t>
            </a:r>
          </a:p>
          <a:p>
            <a:pPr>
              <a:lnSpc>
                <a:spcPct val="120000"/>
              </a:lnSpc>
              <a:spcBef>
                <a:spcPts val="0"/>
              </a:spcBef>
            </a:pPr>
            <a:r>
              <a:rPr lang="en-US" sz="1200" dirty="0"/>
              <a:t>of the Employment and Training</a:t>
            </a:r>
          </a:p>
          <a:p>
            <a:pPr>
              <a:lnSpc>
                <a:spcPct val="120000"/>
              </a:lnSpc>
              <a:spcBef>
                <a:spcPts val="0"/>
              </a:spcBef>
            </a:pPr>
            <a:r>
              <a:rPr lang="en-US" sz="1200" dirty="0"/>
              <a:t>Administration, DOL</a:t>
            </a:r>
          </a:p>
          <a:p>
            <a:pPr>
              <a:lnSpc>
                <a:spcPct val="120000"/>
              </a:lnSpc>
              <a:spcBef>
                <a:spcPts val="0"/>
              </a:spcBef>
            </a:pPr>
            <a:endParaRPr lang="en-US" sz="1200" dirty="0"/>
          </a:p>
          <a:p>
            <a:pPr>
              <a:lnSpc>
                <a:spcPct val="120000"/>
              </a:lnSpc>
              <a:spcBef>
                <a:spcPts val="0"/>
              </a:spcBef>
            </a:pPr>
            <a:r>
              <a:rPr lang="en-US" sz="1200" b="1" dirty="0"/>
              <a:t>September 23, 2019 </a:t>
            </a:r>
            <a:endParaRPr lang="en-US" b="1" dirty="0"/>
          </a:p>
        </p:txBody>
      </p:sp>
      <p:pic>
        <p:nvPicPr>
          <p:cNvPr id="5" name="Picture 4">
            <a:extLst>
              <a:ext uri="{FF2B5EF4-FFF2-40B4-BE49-F238E27FC236}">
                <a16:creationId xmlns:a16="http://schemas.microsoft.com/office/drawing/2014/main" id="{4C69EAC1-0AC6-4A6A-90D3-F3450F023A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52" y="1534155"/>
            <a:ext cx="7402095" cy="658478"/>
          </a:xfrm>
          <a:prstGeom prst="rect">
            <a:avLst/>
          </a:prstGeom>
        </p:spPr>
      </p:pic>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3C235-830B-4A82-AF90-9243E148C00A}"/>
              </a:ext>
            </a:extLst>
          </p:cNvPr>
          <p:cNvSpPr>
            <a:spLocks noGrp="1"/>
          </p:cNvSpPr>
          <p:nvPr>
            <p:ph type="title"/>
          </p:nvPr>
        </p:nvSpPr>
        <p:spPr>
          <a:xfrm>
            <a:off x="671602" y="544604"/>
            <a:ext cx="7829550" cy="1130299"/>
          </a:xfrm>
        </p:spPr>
        <p:txBody>
          <a:bodyPr>
            <a:normAutofit/>
          </a:bodyPr>
          <a:lstStyle/>
          <a:p>
            <a:r>
              <a:rPr lang="en-US" dirty="0">
                <a:effectLst/>
              </a:rPr>
              <a:t>How can change impact program management? </a:t>
            </a:r>
            <a:endParaRPr lang="en-US" dirty="0"/>
          </a:p>
        </p:txBody>
      </p:sp>
      <p:sp>
        <p:nvSpPr>
          <p:cNvPr id="4" name="Content Placeholder 3">
            <a:extLst>
              <a:ext uri="{FF2B5EF4-FFF2-40B4-BE49-F238E27FC236}">
                <a16:creationId xmlns:a16="http://schemas.microsoft.com/office/drawing/2014/main" id="{681C1E4B-6CE2-4F61-BEAA-7DEF2DA7F864}"/>
              </a:ext>
            </a:extLst>
          </p:cNvPr>
          <p:cNvSpPr>
            <a:spLocks noGrp="1"/>
          </p:cNvSpPr>
          <p:nvPr>
            <p:ph idx="1"/>
          </p:nvPr>
        </p:nvSpPr>
        <p:spPr>
          <a:xfrm>
            <a:off x="967914" y="2014117"/>
            <a:ext cx="7593623" cy="2510028"/>
          </a:xfrm>
        </p:spPr>
        <p:txBody>
          <a:bodyPr>
            <a:normAutofit/>
          </a:bodyPr>
          <a:lstStyle/>
          <a:p>
            <a:pPr>
              <a:lnSpc>
                <a:spcPct val="150000"/>
              </a:lnSpc>
            </a:pPr>
            <a:r>
              <a:rPr lang="en-US" dirty="0"/>
              <a:t>Adjusting roles and responsibilities</a:t>
            </a:r>
          </a:p>
          <a:p>
            <a:pPr>
              <a:lnSpc>
                <a:spcPct val="150000"/>
              </a:lnSpc>
            </a:pPr>
            <a:r>
              <a:rPr lang="en-US" dirty="0"/>
              <a:t>Reinforcing value and need for a program</a:t>
            </a:r>
          </a:p>
          <a:p>
            <a:pPr>
              <a:lnSpc>
                <a:spcPct val="150000"/>
              </a:lnSpc>
            </a:pPr>
            <a:r>
              <a:rPr lang="en-US" dirty="0"/>
              <a:t>Shifting resources </a:t>
            </a:r>
          </a:p>
        </p:txBody>
      </p:sp>
      <p:sp>
        <p:nvSpPr>
          <p:cNvPr id="2" name="Slide Number Placeholder 1">
            <a:extLst>
              <a:ext uri="{FF2B5EF4-FFF2-40B4-BE49-F238E27FC236}">
                <a16:creationId xmlns:a16="http://schemas.microsoft.com/office/drawing/2014/main" id="{62865B5C-3414-48C5-81A7-AE2970CBE09E}"/>
              </a:ext>
            </a:extLst>
          </p:cNvPr>
          <p:cNvSpPr>
            <a:spLocks noGrp="1"/>
          </p:cNvSpPr>
          <p:nvPr>
            <p:ph type="sldNum" sz="quarter" idx="10"/>
          </p:nvPr>
        </p:nvSpPr>
        <p:spPr/>
        <p:txBody>
          <a:bodyPr/>
          <a:lstStyle/>
          <a:p>
            <a:fld id="{706D636C-90A3-4979-BA37-BAB384B22101}" type="slidenum">
              <a:rPr lang="en-US" smtClean="0"/>
              <a:pPr/>
              <a:t>10</a:t>
            </a:fld>
            <a:endParaRPr lang="en-US" dirty="0"/>
          </a:p>
        </p:txBody>
      </p:sp>
    </p:spTree>
    <p:extLst>
      <p:ext uri="{BB962C8B-B14F-4D97-AF65-F5344CB8AC3E}">
        <p14:creationId xmlns:p14="http://schemas.microsoft.com/office/powerpoint/2010/main" val="502123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3C235-830B-4A82-AF90-9243E148C00A}"/>
              </a:ext>
            </a:extLst>
          </p:cNvPr>
          <p:cNvSpPr>
            <a:spLocks noGrp="1"/>
          </p:cNvSpPr>
          <p:nvPr>
            <p:ph type="title"/>
          </p:nvPr>
        </p:nvSpPr>
        <p:spPr>
          <a:xfrm>
            <a:off x="628650" y="619067"/>
            <a:ext cx="8153400" cy="1130299"/>
          </a:xfrm>
        </p:spPr>
        <p:txBody>
          <a:bodyPr>
            <a:normAutofit/>
          </a:bodyPr>
          <a:lstStyle/>
          <a:p>
            <a:r>
              <a:rPr lang="en-US" dirty="0">
                <a:effectLst/>
              </a:rPr>
              <a:t>Who should be involved in identifying solutions when change happens?</a:t>
            </a:r>
            <a:endParaRPr lang="en-US" dirty="0"/>
          </a:p>
        </p:txBody>
      </p:sp>
      <p:sp>
        <p:nvSpPr>
          <p:cNvPr id="4" name="Content Placeholder 3">
            <a:extLst>
              <a:ext uri="{FF2B5EF4-FFF2-40B4-BE49-F238E27FC236}">
                <a16:creationId xmlns:a16="http://schemas.microsoft.com/office/drawing/2014/main" id="{681C1E4B-6CE2-4F61-BEAA-7DEF2DA7F864}"/>
              </a:ext>
            </a:extLst>
          </p:cNvPr>
          <p:cNvSpPr>
            <a:spLocks noGrp="1"/>
          </p:cNvSpPr>
          <p:nvPr>
            <p:ph idx="1"/>
          </p:nvPr>
        </p:nvSpPr>
        <p:spPr>
          <a:xfrm>
            <a:off x="978876" y="1973290"/>
            <a:ext cx="7593623" cy="3998943"/>
          </a:xfrm>
        </p:spPr>
        <p:txBody>
          <a:bodyPr>
            <a:normAutofit fontScale="85000" lnSpcReduction="10000"/>
          </a:bodyPr>
          <a:lstStyle/>
          <a:p>
            <a:pPr marL="341313" indent="-341313">
              <a:lnSpc>
                <a:spcPct val="170000"/>
              </a:lnSpc>
            </a:pPr>
            <a:r>
              <a:rPr lang="en-US" sz="3300" dirty="0"/>
              <a:t>Everyone - Champions to Case Managers </a:t>
            </a:r>
          </a:p>
          <a:p>
            <a:pPr marL="341313" indent="-341313">
              <a:lnSpc>
                <a:spcPct val="170000"/>
              </a:lnSpc>
            </a:pPr>
            <a:r>
              <a:rPr lang="en-US" sz="3300" dirty="0"/>
              <a:t>Stakeholders and Partners </a:t>
            </a:r>
          </a:p>
          <a:p>
            <a:pPr marL="341313" indent="-341313">
              <a:lnSpc>
                <a:spcPct val="170000"/>
              </a:lnSpc>
            </a:pPr>
            <a:r>
              <a:rPr lang="en-US" sz="3300" dirty="0"/>
              <a:t>Employers </a:t>
            </a:r>
          </a:p>
          <a:p>
            <a:pPr marL="341313" indent="-341313">
              <a:lnSpc>
                <a:spcPct val="170000"/>
              </a:lnSpc>
            </a:pPr>
            <a:r>
              <a:rPr lang="en-US" sz="3300" dirty="0"/>
              <a:t>Participants  </a:t>
            </a:r>
          </a:p>
          <a:p>
            <a:pPr marL="0" indent="0">
              <a:buNone/>
            </a:pPr>
            <a:endParaRPr lang="en-US" dirty="0"/>
          </a:p>
        </p:txBody>
      </p:sp>
      <p:sp>
        <p:nvSpPr>
          <p:cNvPr id="2" name="Slide Number Placeholder 1">
            <a:extLst>
              <a:ext uri="{FF2B5EF4-FFF2-40B4-BE49-F238E27FC236}">
                <a16:creationId xmlns:a16="http://schemas.microsoft.com/office/drawing/2014/main" id="{62865B5C-3414-48C5-81A7-AE2970CBE09E}"/>
              </a:ext>
            </a:extLst>
          </p:cNvPr>
          <p:cNvSpPr>
            <a:spLocks noGrp="1"/>
          </p:cNvSpPr>
          <p:nvPr>
            <p:ph type="sldNum" sz="quarter" idx="10"/>
          </p:nvPr>
        </p:nvSpPr>
        <p:spPr/>
        <p:txBody>
          <a:bodyPr/>
          <a:lstStyle/>
          <a:p>
            <a:fld id="{706D636C-90A3-4979-BA37-BAB384B22101}" type="slidenum">
              <a:rPr lang="en-US" smtClean="0"/>
              <a:pPr/>
              <a:t>11</a:t>
            </a:fld>
            <a:endParaRPr lang="en-US" dirty="0"/>
          </a:p>
        </p:txBody>
      </p:sp>
    </p:spTree>
    <p:extLst>
      <p:ext uri="{BB962C8B-B14F-4D97-AF65-F5344CB8AC3E}">
        <p14:creationId xmlns:p14="http://schemas.microsoft.com/office/powerpoint/2010/main" val="230454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graphicFrame>
        <p:nvGraphicFramePr>
          <p:cNvPr id="10" name="Diagram 9"/>
          <p:cNvGraphicFramePr/>
          <p:nvPr>
            <p:extLst>
              <p:ext uri="{D42A27DB-BD31-4B8C-83A1-F6EECF244321}">
                <p14:modId xmlns:p14="http://schemas.microsoft.com/office/powerpoint/2010/main" val="2157358386"/>
              </p:ext>
            </p:extLst>
          </p:nvPr>
        </p:nvGraphicFramePr>
        <p:xfrm>
          <a:off x="621323" y="713561"/>
          <a:ext cx="8035952" cy="1187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6324600" y="6416675"/>
            <a:ext cx="2133600" cy="365125"/>
          </a:xfrm>
          <a:prstGeom prst="rect">
            <a:avLst/>
          </a:prstGeom>
        </p:spPr>
        <p:txBody>
          <a:bodyPr/>
          <a:lstStyle/>
          <a:p>
            <a:fld id="{01723B91-CE10-4F20-890A-0852E2246859}" type="slidenum">
              <a:rPr lang="en-US" smtClean="0">
                <a:solidFill>
                  <a:prstClr val="black"/>
                </a:solidFill>
              </a:rPr>
              <a:pPr/>
              <a:t>12</a:t>
            </a:fld>
            <a:endParaRPr lang="en-US" dirty="0">
              <a:solidFill>
                <a:prstClr val="black"/>
              </a:solidFill>
            </a:endParaRPr>
          </a:p>
        </p:txBody>
      </p:sp>
      <p:sp>
        <p:nvSpPr>
          <p:cNvPr id="4" name="Footer Placeholder 3"/>
          <p:cNvSpPr>
            <a:spLocks noGrp="1"/>
          </p:cNvSpPr>
          <p:nvPr>
            <p:ph type="ftr" sz="quarter" idx="4294967295"/>
          </p:nvPr>
        </p:nvSpPr>
        <p:spPr>
          <a:xfrm>
            <a:off x="3124200" y="6416675"/>
            <a:ext cx="2895600" cy="365125"/>
          </a:xfrm>
          <a:prstGeom prst="rect">
            <a:avLst/>
          </a:prstGeom>
        </p:spPr>
        <p:txBody>
          <a:bodyPr/>
          <a:lstStyle/>
          <a:p>
            <a:r>
              <a:rPr lang="en-US" dirty="0">
                <a:solidFill>
                  <a:prstClr val="black"/>
                </a:solidFill>
              </a:rPr>
              <a:t>#</a:t>
            </a:r>
          </a:p>
        </p:txBody>
      </p:sp>
      <p:sp>
        <p:nvSpPr>
          <p:cNvPr id="5" name="TextBox 4"/>
          <p:cNvSpPr txBox="1"/>
          <p:nvPr/>
        </p:nvSpPr>
        <p:spPr>
          <a:xfrm>
            <a:off x="1315381" y="2539960"/>
            <a:ext cx="6581818" cy="2932341"/>
          </a:xfrm>
          <a:prstGeom prst="rect">
            <a:avLst/>
          </a:prstGeom>
          <a:noFill/>
        </p:spPr>
        <p:txBody>
          <a:bodyPr wrap="square" rtlCol="0">
            <a:spAutoFit/>
          </a:bodyPr>
          <a:lstStyle/>
          <a:p>
            <a:pPr marL="457200" indent="-457200">
              <a:lnSpc>
                <a:spcPct val="200000"/>
              </a:lnSpc>
              <a:buFont typeface="Wingdings" pitchFamily="2" charset="2"/>
              <a:buChar char="q"/>
            </a:pPr>
            <a:r>
              <a:rPr lang="en-US" sz="2400" dirty="0">
                <a:solidFill>
                  <a:prstClr val="black"/>
                </a:solidFill>
              </a:rPr>
              <a:t>Organizational </a:t>
            </a:r>
          </a:p>
          <a:p>
            <a:pPr marL="457200" indent="-457200">
              <a:lnSpc>
                <a:spcPct val="200000"/>
              </a:lnSpc>
              <a:buFont typeface="Wingdings" pitchFamily="2" charset="2"/>
              <a:buChar char="q"/>
            </a:pPr>
            <a:r>
              <a:rPr lang="en-US" sz="2400" dirty="0">
                <a:solidFill>
                  <a:prstClr val="black"/>
                </a:solidFill>
              </a:rPr>
              <a:t>Partners and stakeholders</a:t>
            </a:r>
          </a:p>
          <a:p>
            <a:pPr marL="457200" indent="-457200">
              <a:lnSpc>
                <a:spcPct val="200000"/>
              </a:lnSpc>
              <a:buFont typeface="Wingdings" pitchFamily="2" charset="2"/>
              <a:buChar char="q"/>
            </a:pPr>
            <a:r>
              <a:rPr lang="en-US" sz="2400" dirty="0">
                <a:solidFill>
                  <a:prstClr val="black"/>
                </a:solidFill>
              </a:rPr>
              <a:t>Employers </a:t>
            </a:r>
          </a:p>
          <a:p>
            <a:pPr marL="365760" indent="-457200">
              <a:lnSpc>
                <a:spcPct val="200000"/>
              </a:lnSpc>
              <a:buFont typeface="Wingdings" pitchFamily="2" charset="2"/>
              <a:buChar char="q"/>
            </a:pPr>
            <a:r>
              <a:rPr lang="en-US" sz="2400" dirty="0">
                <a:solidFill>
                  <a:prstClr val="black"/>
                </a:solidFill>
                <a:cs typeface="Arial" pitchFamily="34" charset="0"/>
              </a:rPr>
              <a:t>Funding </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1934" y="4770573"/>
            <a:ext cx="1223829" cy="1140308"/>
          </a:xfrm>
          <a:prstGeom prst="rect">
            <a:avLst/>
          </a:prstGeom>
        </p:spPr>
      </p:pic>
    </p:spTree>
    <p:extLst>
      <p:ext uri="{BB962C8B-B14F-4D97-AF65-F5344CB8AC3E}">
        <p14:creationId xmlns:p14="http://schemas.microsoft.com/office/powerpoint/2010/main" val="1468916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17B3-E6A3-498E-AFE8-0E590D59DF2C}"/>
              </a:ext>
            </a:extLst>
          </p:cNvPr>
          <p:cNvSpPr>
            <a:spLocks noGrp="1"/>
          </p:cNvSpPr>
          <p:nvPr>
            <p:ph type="title"/>
          </p:nvPr>
        </p:nvSpPr>
        <p:spPr>
          <a:xfrm>
            <a:off x="628650" y="539668"/>
            <a:ext cx="7955280" cy="1051560"/>
          </a:xfrm>
        </p:spPr>
        <p:txBody>
          <a:bodyPr/>
          <a:lstStyle/>
          <a:p>
            <a:pPr algn="ctr"/>
            <a:r>
              <a:rPr lang="en-US" dirty="0"/>
              <a:t>Things to </a:t>
            </a:r>
            <a:r>
              <a:rPr lang="en-US" dirty="0">
                <a:solidFill>
                  <a:srgbClr val="00B050"/>
                </a:solidFill>
              </a:rPr>
              <a:t>DO</a:t>
            </a:r>
            <a:r>
              <a:rPr lang="en-US" dirty="0"/>
              <a:t> to Plan Proactively for Change</a:t>
            </a:r>
          </a:p>
        </p:txBody>
      </p:sp>
      <p:sp>
        <p:nvSpPr>
          <p:cNvPr id="3" name="Content Placeholder 2">
            <a:extLst>
              <a:ext uri="{FF2B5EF4-FFF2-40B4-BE49-F238E27FC236}">
                <a16:creationId xmlns:a16="http://schemas.microsoft.com/office/drawing/2014/main" id="{D1F1A4AE-DE18-423C-8703-C83A3345EC8A}"/>
              </a:ext>
            </a:extLst>
          </p:cNvPr>
          <p:cNvSpPr>
            <a:spLocks noGrp="1"/>
          </p:cNvSpPr>
          <p:nvPr>
            <p:ph idx="1"/>
          </p:nvPr>
        </p:nvSpPr>
        <p:spPr>
          <a:xfrm>
            <a:off x="628650" y="1911984"/>
            <a:ext cx="7955280" cy="4406348"/>
          </a:xfrm>
        </p:spPr>
        <p:txBody>
          <a:bodyPr>
            <a:normAutofit/>
          </a:bodyPr>
          <a:lstStyle/>
          <a:p>
            <a:pPr lvl="0">
              <a:lnSpc>
                <a:spcPct val="150000"/>
              </a:lnSpc>
              <a:spcAft>
                <a:spcPts val="1800"/>
              </a:spcAft>
            </a:pPr>
            <a:r>
              <a:rPr lang="en-US" dirty="0"/>
              <a:t>Share information…and then tell them again.</a:t>
            </a:r>
          </a:p>
          <a:p>
            <a:pPr lvl="0">
              <a:lnSpc>
                <a:spcPct val="150000"/>
              </a:lnSpc>
              <a:spcAft>
                <a:spcPts val="1800"/>
              </a:spcAft>
            </a:pPr>
            <a:r>
              <a:rPr lang="en-US" dirty="0"/>
              <a:t>Acknowledge wins and losses with your team.</a:t>
            </a:r>
          </a:p>
          <a:p>
            <a:pPr lvl="0">
              <a:lnSpc>
                <a:spcPct val="100000"/>
              </a:lnSpc>
            </a:pPr>
            <a:r>
              <a:rPr lang="en-US" dirty="0"/>
              <a:t>Understand what truly matters for your stakeholders.</a:t>
            </a:r>
          </a:p>
          <a:p>
            <a:pPr marL="0" indent="0">
              <a:buNone/>
            </a:pPr>
            <a:endParaRPr lang="en-US" dirty="0"/>
          </a:p>
          <a:p>
            <a:pPr marL="0" indent="0">
              <a:buNone/>
            </a:pPr>
            <a:r>
              <a:rPr lang="en-US" sz="1400" dirty="0"/>
              <a:t>Source: </a:t>
            </a:r>
            <a:r>
              <a:rPr lang="en-US" sz="1500" dirty="0"/>
              <a:t>Bridges, W. (2009). </a:t>
            </a:r>
            <a:r>
              <a:rPr lang="en-US" sz="1500" i="1" dirty="0"/>
              <a:t>Managing transitions: Making the most of change</a:t>
            </a:r>
            <a:r>
              <a:rPr lang="en-US" sz="1500" dirty="0"/>
              <a:t>. Philadelphia, Pa: Da Capo Press.</a:t>
            </a:r>
          </a:p>
        </p:txBody>
      </p:sp>
      <p:sp>
        <p:nvSpPr>
          <p:cNvPr id="4" name="Slide Number Placeholder 3">
            <a:extLst>
              <a:ext uri="{FF2B5EF4-FFF2-40B4-BE49-F238E27FC236}">
                <a16:creationId xmlns:a16="http://schemas.microsoft.com/office/drawing/2014/main" id="{BC2A31A1-3EAA-4F08-ADC8-5CAEF4243498}"/>
              </a:ext>
            </a:extLst>
          </p:cNvPr>
          <p:cNvSpPr>
            <a:spLocks noGrp="1"/>
          </p:cNvSpPr>
          <p:nvPr>
            <p:ph type="sldNum" sz="quarter" idx="10"/>
          </p:nvPr>
        </p:nvSpPr>
        <p:spPr/>
        <p:txBody>
          <a:bodyPr/>
          <a:lstStyle/>
          <a:p>
            <a:fld id="{706D636C-90A3-4979-BA37-BAB384B22101}" type="slidenum">
              <a:rPr lang="en-US" smtClean="0"/>
              <a:pPr/>
              <a:t>13</a:t>
            </a:fld>
            <a:endParaRPr lang="en-US"/>
          </a:p>
        </p:txBody>
      </p:sp>
    </p:spTree>
    <p:extLst>
      <p:ext uri="{BB962C8B-B14F-4D97-AF65-F5344CB8AC3E}">
        <p14:creationId xmlns:p14="http://schemas.microsoft.com/office/powerpoint/2010/main" val="567944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F74D-493D-4EAC-B220-FC879EAE852F}"/>
              </a:ext>
            </a:extLst>
          </p:cNvPr>
          <p:cNvSpPr>
            <a:spLocks noGrp="1"/>
          </p:cNvSpPr>
          <p:nvPr>
            <p:ph type="title"/>
          </p:nvPr>
        </p:nvSpPr>
        <p:spPr>
          <a:xfrm>
            <a:off x="594360" y="539668"/>
            <a:ext cx="7955280" cy="1051560"/>
          </a:xfrm>
        </p:spPr>
        <p:txBody>
          <a:bodyPr/>
          <a:lstStyle/>
          <a:p>
            <a:pPr algn="ctr"/>
            <a:r>
              <a:rPr lang="en-US" dirty="0"/>
              <a:t>Things </a:t>
            </a:r>
            <a:r>
              <a:rPr lang="en-US" dirty="0">
                <a:solidFill>
                  <a:srgbClr val="FF0000"/>
                </a:solidFill>
              </a:rPr>
              <a:t>NOT </a:t>
            </a:r>
            <a:r>
              <a:rPr lang="en-US" dirty="0"/>
              <a:t>to Do When Addressing Change</a:t>
            </a:r>
          </a:p>
        </p:txBody>
      </p:sp>
      <p:sp>
        <p:nvSpPr>
          <p:cNvPr id="3" name="Content Placeholder 2">
            <a:extLst>
              <a:ext uri="{FF2B5EF4-FFF2-40B4-BE49-F238E27FC236}">
                <a16:creationId xmlns:a16="http://schemas.microsoft.com/office/drawing/2014/main" id="{7A7DD37E-C653-43AE-8A11-5759D09DE97C}"/>
              </a:ext>
            </a:extLst>
          </p:cNvPr>
          <p:cNvSpPr>
            <a:spLocks noGrp="1"/>
          </p:cNvSpPr>
          <p:nvPr>
            <p:ph idx="1"/>
          </p:nvPr>
        </p:nvSpPr>
        <p:spPr>
          <a:xfrm>
            <a:off x="502920" y="1807916"/>
            <a:ext cx="7955280" cy="4727104"/>
          </a:xfrm>
        </p:spPr>
        <p:txBody>
          <a:bodyPr>
            <a:normAutofit/>
          </a:bodyPr>
          <a:lstStyle/>
          <a:p>
            <a:pPr lvl="0">
              <a:lnSpc>
                <a:spcPct val="100000"/>
              </a:lnSpc>
              <a:spcBef>
                <a:spcPts val="1200"/>
              </a:spcBef>
              <a:spcAft>
                <a:spcPts val="1800"/>
              </a:spcAft>
            </a:pPr>
            <a:r>
              <a:rPr lang="en-US" dirty="0"/>
              <a:t>Immediately set higher goals.</a:t>
            </a:r>
          </a:p>
          <a:p>
            <a:pPr lvl="0">
              <a:lnSpc>
                <a:spcPct val="100000"/>
              </a:lnSpc>
              <a:spcAft>
                <a:spcPts val="600"/>
              </a:spcAft>
            </a:pPr>
            <a:r>
              <a:rPr lang="en-US" dirty="0"/>
              <a:t>Forget to uphold your values. </a:t>
            </a:r>
          </a:p>
          <a:p>
            <a:pPr lvl="1">
              <a:lnSpc>
                <a:spcPct val="100000"/>
              </a:lnSpc>
              <a:spcAft>
                <a:spcPts val="1800"/>
              </a:spcAft>
            </a:pPr>
            <a:r>
              <a:rPr lang="en-US" dirty="0"/>
              <a:t>ex: If you value feedback, don’t make a policy that says “no criticism”.</a:t>
            </a:r>
          </a:p>
          <a:p>
            <a:pPr lvl="0">
              <a:lnSpc>
                <a:spcPct val="100000"/>
              </a:lnSpc>
            </a:pPr>
            <a:r>
              <a:rPr lang="en-US" dirty="0"/>
              <a:t>Think you need to rebuild the project in an exact image.</a:t>
            </a:r>
          </a:p>
          <a:p>
            <a:pPr marL="0" indent="0">
              <a:buNone/>
            </a:pPr>
            <a:endParaRPr lang="en-US" sz="1500" dirty="0"/>
          </a:p>
          <a:p>
            <a:pPr marL="0" indent="0">
              <a:buNone/>
            </a:pPr>
            <a:r>
              <a:rPr lang="en-US" sz="1500" dirty="0"/>
              <a:t>Source: Bridges, W. (2009). </a:t>
            </a:r>
            <a:r>
              <a:rPr lang="en-US" sz="1500" i="1" dirty="0"/>
              <a:t>Managing transitions: Making the most of change</a:t>
            </a:r>
            <a:r>
              <a:rPr lang="en-US" sz="1500" dirty="0"/>
              <a:t>. Philadelphia, Pa: Da Capo Press.</a:t>
            </a:r>
          </a:p>
          <a:p>
            <a:pPr marL="0" indent="0">
              <a:buNone/>
            </a:pPr>
            <a:endParaRPr lang="en-US" dirty="0"/>
          </a:p>
        </p:txBody>
      </p:sp>
      <p:sp>
        <p:nvSpPr>
          <p:cNvPr id="4" name="Slide Number Placeholder 3">
            <a:extLst>
              <a:ext uri="{FF2B5EF4-FFF2-40B4-BE49-F238E27FC236}">
                <a16:creationId xmlns:a16="http://schemas.microsoft.com/office/drawing/2014/main" id="{5435B71F-FEB8-4D12-AA89-28DBF025F309}"/>
              </a:ext>
            </a:extLst>
          </p:cNvPr>
          <p:cNvSpPr>
            <a:spLocks noGrp="1"/>
          </p:cNvSpPr>
          <p:nvPr>
            <p:ph type="sldNum" sz="quarter" idx="10"/>
          </p:nvPr>
        </p:nvSpPr>
        <p:spPr/>
        <p:txBody>
          <a:bodyPr/>
          <a:lstStyle/>
          <a:p>
            <a:fld id="{706D636C-90A3-4979-BA37-BAB384B22101}" type="slidenum">
              <a:rPr lang="en-US" smtClean="0"/>
              <a:pPr/>
              <a:t>14</a:t>
            </a:fld>
            <a:endParaRPr lang="en-US"/>
          </a:p>
        </p:txBody>
      </p:sp>
    </p:spTree>
    <p:extLst>
      <p:ext uri="{BB962C8B-B14F-4D97-AF65-F5344CB8AC3E}">
        <p14:creationId xmlns:p14="http://schemas.microsoft.com/office/powerpoint/2010/main" val="232608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44413" y="1187774"/>
            <a:ext cx="3668197" cy="4482452"/>
          </a:xfrm>
          <a:prstGeom prst="rect">
            <a:avLst/>
          </a:prstGeom>
        </p:spPr>
      </p:pic>
      <p:sp>
        <p:nvSpPr>
          <p:cNvPr id="10" name="Title 1"/>
          <p:cNvSpPr>
            <a:spLocks noGrp="1"/>
          </p:cNvSpPr>
          <p:nvPr>
            <p:ph type="title"/>
          </p:nvPr>
        </p:nvSpPr>
        <p:spPr>
          <a:xfrm>
            <a:off x="541021" y="403398"/>
            <a:ext cx="7886700" cy="1135380"/>
          </a:xfrm>
        </p:spPr>
        <p:txBody>
          <a:bodyPr>
            <a:normAutofit/>
          </a:bodyPr>
          <a:lstStyle/>
          <a:p>
            <a:r>
              <a:rPr lang="en-US" sz="4000" b="1" dirty="0">
                <a:solidFill>
                  <a:schemeClr val="tx1"/>
                </a:solidFill>
                <a:latin typeface="+mn-lt"/>
              </a:rPr>
              <a:t>Change Endurance</a:t>
            </a:r>
            <a:br>
              <a:rPr lang="en-US" sz="4000" b="1" dirty="0">
                <a:solidFill>
                  <a:schemeClr val="tx1"/>
                </a:solidFill>
                <a:latin typeface="+mn-lt"/>
              </a:rPr>
            </a:br>
            <a:endParaRPr lang="en-US" sz="2400" dirty="0">
              <a:solidFill>
                <a:schemeClr val="tx1"/>
              </a:solidFill>
              <a:latin typeface="+mn-lt"/>
            </a:endParaRPr>
          </a:p>
        </p:txBody>
      </p:sp>
      <p:cxnSp>
        <p:nvCxnSpPr>
          <p:cNvPr id="12" name="Straight Connector 11"/>
          <p:cNvCxnSpPr/>
          <p:nvPr/>
        </p:nvCxnSpPr>
        <p:spPr>
          <a:xfrm>
            <a:off x="379040" y="1741928"/>
            <a:ext cx="4493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41021" y="1538778"/>
            <a:ext cx="4971258" cy="4954095"/>
          </a:xfrm>
        </p:spPr>
        <p:txBody>
          <a:bodyPr>
            <a:normAutofit/>
          </a:bodyPr>
          <a:lstStyle/>
          <a:p>
            <a:r>
              <a:rPr lang="en-US" sz="2600" dirty="0"/>
              <a:t>Ensure leaders follow the “</a:t>
            </a:r>
            <a:r>
              <a:rPr lang="en-US" sz="2600" b="1" dirty="0"/>
              <a:t>3 Cs</a:t>
            </a:r>
            <a:r>
              <a:rPr lang="en-US" sz="2600" dirty="0"/>
              <a:t>” of change leadership:</a:t>
            </a:r>
          </a:p>
          <a:p>
            <a:pPr lvl="1"/>
            <a:r>
              <a:rPr lang="en-US" sz="2600" dirty="0">
                <a:solidFill>
                  <a:schemeClr val="tx1"/>
                </a:solidFill>
              </a:rPr>
              <a:t>Communicate</a:t>
            </a:r>
          </a:p>
          <a:p>
            <a:pPr lvl="1"/>
            <a:r>
              <a:rPr lang="en-US" sz="2600" dirty="0">
                <a:solidFill>
                  <a:schemeClr val="tx1"/>
                </a:solidFill>
              </a:rPr>
              <a:t>Collaborate</a:t>
            </a:r>
          </a:p>
          <a:p>
            <a:pPr lvl="1"/>
            <a:r>
              <a:rPr lang="en-US" sz="2600" dirty="0">
                <a:solidFill>
                  <a:schemeClr val="tx1"/>
                </a:solidFill>
              </a:rPr>
              <a:t>Commit</a:t>
            </a:r>
          </a:p>
          <a:p>
            <a:r>
              <a:rPr lang="en-US" sz="2600" dirty="0"/>
              <a:t>Educate about rumination vs. resilience</a:t>
            </a:r>
          </a:p>
          <a:p>
            <a:r>
              <a:rPr lang="en-US" sz="2600" dirty="0"/>
              <a:t>Empower workers to manage stress in &amp; out of work; </a:t>
            </a:r>
            <a:r>
              <a:rPr lang="en-US" sz="2600" b="1" dirty="0"/>
              <a:t>model behaviors</a:t>
            </a:r>
          </a:p>
          <a:p>
            <a:pPr marL="0" indent="0">
              <a:buNone/>
            </a:pPr>
            <a:r>
              <a:rPr lang="en-US" sz="1400" dirty="0">
                <a:solidFill>
                  <a:schemeClr val="bg1">
                    <a:lumMod val="50000"/>
                  </a:schemeClr>
                </a:solidFill>
                <a:cs typeface="Calibri"/>
              </a:rPr>
              <a:t>©</a:t>
            </a:r>
            <a:r>
              <a:rPr lang="en-US" sz="1400" dirty="0">
                <a:solidFill>
                  <a:schemeClr val="bg1">
                    <a:lumMod val="50000"/>
                  </a:schemeClr>
                </a:solidFill>
              </a:rPr>
              <a:t>2018 Center for Creative Leadership</a:t>
            </a:r>
            <a:endParaRPr lang="en-US" sz="1400" dirty="0"/>
          </a:p>
          <a:p>
            <a:pPr marL="0" indent="0">
              <a:buNone/>
            </a:pPr>
            <a:endParaRPr lang="en-US" sz="1300" b="1" dirty="0"/>
          </a:p>
        </p:txBody>
      </p:sp>
      <p:sp>
        <p:nvSpPr>
          <p:cNvPr id="9" name="Title 1"/>
          <p:cNvSpPr txBox="1">
            <a:spLocks/>
          </p:cNvSpPr>
          <p:nvPr/>
        </p:nvSpPr>
        <p:spPr>
          <a:xfrm>
            <a:off x="6173694" y="1229551"/>
            <a:ext cx="2254027" cy="61845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B0F0"/>
                </a:solidFill>
                <a:latin typeface="+mn-lt"/>
              </a:rPr>
              <a:t>What Research Shows </a:t>
            </a:r>
            <a:endParaRPr lang="en-US" sz="2800" dirty="0">
              <a:solidFill>
                <a:srgbClr val="00B0F0"/>
              </a:solidFill>
              <a:latin typeface="+mn-lt"/>
            </a:endParaRPr>
          </a:p>
        </p:txBody>
      </p:sp>
    </p:spTree>
    <p:extLst>
      <p:ext uri="{BB962C8B-B14F-4D97-AF65-F5344CB8AC3E}">
        <p14:creationId xmlns:p14="http://schemas.microsoft.com/office/powerpoint/2010/main" val="2466071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0675" y="1805908"/>
            <a:ext cx="3548474" cy="3991710"/>
          </a:xfrm>
          <a:prstGeom prst="rect">
            <a:avLst/>
          </a:prstGeom>
        </p:spPr>
      </p:pic>
      <p:sp>
        <p:nvSpPr>
          <p:cNvPr id="9" name="Title 1"/>
          <p:cNvSpPr txBox="1">
            <a:spLocks/>
          </p:cNvSpPr>
          <p:nvPr/>
        </p:nvSpPr>
        <p:spPr>
          <a:xfrm>
            <a:off x="379040" y="358408"/>
            <a:ext cx="7886700" cy="972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rPr>
              <a:t>Embracing</a:t>
            </a:r>
            <a:r>
              <a:rPr lang="en-US" sz="4000" b="1" dirty="0">
                <a:solidFill>
                  <a:schemeClr val="bg1"/>
                </a:solidFill>
                <a:latin typeface="+mn-lt"/>
              </a:rPr>
              <a:t> </a:t>
            </a:r>
            <a:r>
              <a:rPr lang="en-US" sz="4000" b="1" dirty="0">
                <a:latin typeface="+mn-lt"/>
              </a:rPr>
              <a:t>Disruption</a:t>
            </a:r>
            <a:endParaRPr lang="en-US" sz="4000" dirty="0">
              <a:latin typeface="+mn-lt"/>
            </a:endParaRPr>
          </a:p>
        </p:txBody>
      </p:sp>
      <p:cxnSp>
        <p:nvCxnSpPr>
          <p:cNvPr id="11" name="Straight Connector 10"/>
          <p:cNvCxnSpPr/>
          <p:nvPr/>
        </p:nvCxnSpPr>
        <p:spPr>
          <a:xfrm>
            <a:off x="379040" y="1741928"/>
            <a:ext cx="4493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556461" y="1741929"/>
            <a:ext cx="4844214" cy="4858896"/>
          </a:xfrm>
        </p:spPr>
        <p:txBody>
          <a:bodyPr>
            <a:normAutofit fontScale="70000" lnSpcReduction="20000"/>
          </a:bodyPr>
          <a:lstStyle/>
          <a:p>
            <a:pPr>
              <a:lnSpc>
                <a:spcPct val="100000"/>
              </a:lnSpc>
              <a:spcBef>
                <a:spcPts val="0"/>
              </a:spcBef>
            </a:pPr>
            <a:r>
              <a:rPr lang="en-US" sz="3400" dirty="0"/>
              <a:t>Empower innovation using </a:t>
            </a:r>
            <a:r>
              <a:rPr lang="en-US" sz="3400" b="1" dirty="0"/>
              <a:t>POINT.</a:t>
            </a:r>
          </a:p>
          <a:p>
            <a:pPr marL="0" indent="0">
              <a:lnSpc>
                <a:spcPct val="100000"/>
              </a:lnSpc>
              <a:spcBef>
                <a:spcPts val="0"/>
              </a:spcBef>
              <a:buNone/>
            </a:pPr>
            <a:r>
              <a:rPr lang="en-US" sz="3200" dirty="0"/>
              <a:t>  </a:t>
            </a:r>
            <a:r>
              <a:rPr lang="en-US" sz="2200" dirty="0"/>
              <a:t>(</a:t>
            </a:r>
            <a:r>
              <a:rPr lang="en-US" sz="2300" dirty="0"/>
              <a:t>Praise, Opportunities, Issues, and New Thinking)</a:t>
            </a:r>
          </a:p>
          <a:p>
            <a:pPr marL="0" indent="0">
              <a:lnSpc>
                <a:spcPct val="100000"/>
              </a:lnSpc>
              <a:spcBef>
                <a:spcPts val="0"/>
              </a:spcBef>
              <a:buNone/>
            </a:pPr>
            <a:endParaRPr lang="en-US" sz="2300" dirty="0"/>
          </a:p>
          <a:p>
            <a:pPr marL="0" indent="0">
              <a:lnSpc>
                <a:spcPct val="100000"/>
              </a:lnSpc>
              <a:spcBef>
                <a:spcPts val="0"/>
              </a:spcBef>
              <a:buNone/>
            </a:pPr>
            <a:endParaRPr lang="en-US" sz="2300" dirty="0"/>
          </a:p>
          <a:p>
            <a:r>
              <a:rPr lang="en-US" sz="3400" dirty="0"/>
              <a:t>Recognize that innovation varies by role.</a:t>
            </a:r>
          </a:p>
          <a:p>
            <a:endParaRPr lang="en-US" sz="1400" dirty="0"/>
          </a:p>
          <a:p>
            <a:r>
              <a:rPr lang="en-US" sz="3400" dirty="0"/>
              <a:t>Discern the difference between “</a:t>
            </a:r>
            <a:r>
              <a:rPr lang="en-US" sz="3400" b="1" dirty="0"/>
              <a:t>high potential</a:t>
            </a:r>
            <a:r>
              <a:rPr lang="en-US" sz="3400" dirty="0"/>
              <a:t>” and</a:t>
            </a:r>
            <a:br>
              <a:rPr lang="en-US" sz="3400" dirty="0"/>
            </a:br>
            <a:r>
              <a:rPr lang="en-US" sz="3400" dirty="0"/>
              <a:t>“</a:t>
            </a:r>
            <a:r>
              <a:rPr lang="en-US" sz="3400" b="1" dirty="0"/>
              <a:t>high professional</a:t>
            </a:r>
            <a:r>
              <a:rPr lang="en-US" sz="3400" dirty="0"/>
              <a:t>” and develop your talent accordingly. </a:t>
            </a:r>
          </a:p>
          <a:p>
            <a:pPr marL="0" indent="0">
              <a:buNone/>
            </a:pPr>
            <a:endParaRPr lang="en-US" sz="1400" dirty="0">
              <a:solidFill>
                <a:schemeClr val="bg1">
                  <a:lumMod val="50000"/>
                </a:schemeClr>
              </a:solidFill>
              <a:cs typeface="Calibri"/>
            </a:endParaRPr>
          </a:p>
          <a:p>
            <a:pPr marL="0" indent="0">
              <a:buNone/>
            </a:pPr>
            <a:r>
              <a:rPr lang="en-US" sz="1400" dirty="0">
                <a:solidFill>
                  <a:schemeClr val="bg1">
                    <a:lumMod val="50000"/>
                  </a:schemeClr>
                </a:solidFill>
                <a:cs typeface="Calibri"/>
              </a:rPr>
              <a:t>©</a:t>
            </a:r>
            <a:r>
              <a:rPr lang="en-US" sz="1400" dirty="0">
                <a:solidFill>
                  <a:schemeClr val="bg1">
                    <a:lumMod val="50000"/>
                  </a:schemeClr>
                </a:solidFill>
              </a:rPr>
              <a:t>2018 Center for Creative Leadership</a:t>
            </a:r>
            <a:endParaRPr lang="en-US" sz="1300" dirty="0"/>
          </a:p>
        </p:txBody>
      </p:sp>
      <p:sp>
        <p:nvSpPr>
          <p:cNvPr id="7" name="Title 1"/>
          <p:cNvSpPr txBox="1">
            <a:spLocks/>
          </p:cNvSpPr>
          <p:nvPr/>
        </p:nvSpPr>
        <p:spPr>
          <a:xfrm>
            <a:off x="6149982" y="1187454"/>
            <a:ext cx="2254027" cy="618454"/>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B0F0"/>
                </a:solidFill>
                <a:latin typeface="+mn-lt"/>
              </a:rPr>
              <a:t>What Research Shows </a:t>
            </a:r>
            <a:endParaRPr lang="en-US" sz="2800" dirty="0">
              <a:solidFill>
                <a:srgbClr val="00B0F0"/>
              </a:solidFill>
              <a:latin typeface="+mn-lt"/>
            </a:endParaRPr>
          </a:p>
        </p:txBody>
      </p:sp>
      <p:sp>
        <p:nvSpPr>
          <p:cNvPr id="8" name="TextBox 7"/>
          <p:cNvSpPr txBox="1"/>
          <p:nvPr/>
        </p:nvSpPr>
        <p:spPr>
          <a:xfrm>
            <a:off x="534564" y="1026890"/>
            <a:ext cx="3736646" cy="400110"/>
          </a:xfrm>
          <a:prstGeom prst="rect">
            <a:avLst/>
          </a:prstGeom>
          <a:noFill/>
        </p:spPr>
        <p:txBody>
          <a:bodyPr wrap="square" rtlCol="0">
            <a:spAutoFit/>
          </a:bodyPr>
          <a:lstStyle/>
          <a:p>
            <a:r>
              <a:rPr lang="en-US" sz="2000" dirty="0"/>
              <a:t>Strategies to </a:t>
            </a:r>
            <a:r>
              <a:rPr lang="en-US" sz="2000" dirty="0" err="1"/>
              <a:t>Support</a:t>
            </a:r>
            <a:r>
              <a:rPr lang="en-US" sz="2000" dirty="0" err="1">
                <a:solidFill>
                  <a:schemeClr val="bg1"/>
                </a:solidFill>
              </a:rPr>
              <a:t>to</a:t>
            </a:r>
            <a:r>
              <a:rPr lang="en-US" dirty="0" err="1">
                <a:solidFill>
                  <a:schemeClr val="bg1"/>
                </a:solidFill>
              </a:rPr>
              <a:t>upport</a:t>
            </a:r>
            <a:endParaRPr lang="en-US" dirty="0">
              <a:solidFill>
                <a:schemeClr val="bg1"/>
              </a:solidFill>
            </a:endParaRPr>
          </a:p>
        </p:txBody>
      </p:sp>
    </p:spTree>
    <p:extLst>
      <p:ext uri="{BB962C8B-B14F-4D97-AF65-F5344CB8AC3E}">
        <p14:creationId xmlns:p14="http://schemas.microsoft.com/office/powerpoint/2010/main" val="123790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800D-2CDD-421B-BCD7-7808170D51DC}"/>
              </a:ext>
            </a:extLst>
          </p:cNvPr>
          <p:cNvSpPr>
            <a:spLocks noGrp="1"/>
          </p:cNvSpPr>
          <p:nvPr>
            <p:ph type="title"/>
          </p:nvPr>
        </p:nvSpPr>
        <p:spPr>
          <a:xfrm>
            <a:off x="904875" y="455002"/>
            <a:ext cx="7955280" cy="1051560"/>
          </a:xfrm>
        </p:spPr>
        <p:txBody>
          <a:bodyPr>
            <a:normAutofit/>
          </a:bodyPr>
          <a:lstStyle/>
          <a:p>
            <a:r>
              <a:rPr lang="en-US" sz="3200" dirty="0">
                <a:solidFill>
                  <a:srgbClr val="C00000"/>
                </a:solidFill>
                <a:effectLst/>
              </a:rPr>
              <a:t>Time for Your 3 Sentence Challenges</a:t>
            </a:r>
          </a:p>
        </p:txBody>
      </p:sp>
      <p:sp>
        <p:nvSpPr>
          <p:cNvPr id="3" name="Content Placeholder 2">
            <a:extLst>
              <a:ext uri="{FF2B5EF4-FFF2-40B4-BE49-F238E27FC236}">
                <a16:creationId xmlns:a16="http://schemas.microsoft.com/office/drawing/2014/main" id="{EF02D72F-D986-4E8C-BFEF-B277C1FC2BFA}"/>
              </a:ext>
            </a:extLst>
          </p:cNvPr>
          <p:cNvSpPr>
            <a:spLocks noGrp="1"/>
          </p:cNvSpPr>
          <p:nvPr>
            <p:ph idx="1"/>
          </p:nvPr>
        </p:nvSpPr>
        <p:spPr>
          <a:xfrm>
            <a:off x="480646" y="1854679"/>
            <a:ext cx="8288216" cy="4792306"/>
          </a:xfrm>
        </p:spPr>
        <p:txBody>
          <a:bodyPr>
            <a:normAutofit/>
          </a:bodyPr>
          <a:lstStyle/>
          <a:p>
            <a:pPr marL="0" lvl="0" indent="0">
              <a:lnSpc>
                <a:spcPct val="110000"/>
              </a:lnSpc>
              <a:buClr>
                <a:srgbClr val="9E1C30"/>
              </a:buClr>
              <a:buNone/>
            </a:pPr>
            <a:r>
              <a:rPr lang="en-US" dirty="0"/>
              <a:t>Please enter three sentences in the chat box for Mr. Painter and Ms. Worth to customize solutions for your community</a:t>
            </a:r>
          </a:p>
        </p:txBody>
      </p:sp>
      <p:sp>
        <p:nvSpPr>
          <p:cNvPr id="4" name="Slide Number Placeholder 3">
            <a:extLst>
              <a:ext uri="{FF2B5EF4-FFF2-40B4-BE49-F238E27FC236}">
                <a16:creationId xmlns:a16="http://schemas.microsoft.com/office/drawing/2014/main" id="{CECE7743-4B55-4100-8011-4213AF37932F}"/>
              </a:ext>
            </a:extLst>
          </p:cNvPr>
          <p:cNvSpPr>
            <a:spLocks noGrp="1"/>
          </p:cNvSpPr>
          <p:nvPr>
            <p:ph type="sldNum" sz="quarter" idx="10"/>
          </p:nvPr>
        </p:nvSpPr>
        <p:spPr/>
        <p:txBody>
          <a:bodyPr/>
          <a:lstStyle/>
          <a:p>
            <a:fld id="{706D636C-90A3-4979-BA37-BAB384B22101}" type="slidenum">
              <a:rPr lang="en-US" smtClean="0"/>
              <a:pPr/>
              <a:t>17</a:t>
            </a:fld>
            <a:endParaRPr lang="en-US" dirty="0"/>
          </a:p>
        </p:txBody>
      </p:sp>
    </p:spTree>
    <p:extLst>
      <p:ext uri="{BB962C8B-B14F-4D97-AF65-F5344CB8AC3E}">
        <p14:creationId xmlns:p14="http://schemas.microsoft.com/office/powerpoint/2010/main" val="1680545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18</a:t>
            </a:fld>
            <a:endParaRPr lang="en-US" dirty="0"/>
          </a:p>
        </p:txBody>
      </p:sp>
    </p:spTree>
    <p:extLst>
      <p:ext uri="{BB962C8B-B14F-4D97-AF65-F5344CB8AC3E}">
        <p14:creationId xmlns:p14="http://schemas.microsoft.com/office/powerpoint/2010/main" val="148947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srgbClr val="124D95">
                  <a:lumMod val="40000"/>
                  <a:lumOff val="60000"/>
                </a:srgbClr>
              </a:solidFill>
              <a:effectLst/>
              <a:uLnTx/>
              <a:uFillTx/>
              <a:latin typeface="Arial"/>
              <a:ea typeface="+mn-ea"/>
              <a:cs typeface="+mn-cs"/>
            </a:endParaRPr>
          </a:p>
        </p:txBody>
      </p:sp>
      <p:sp>
        <p:nvSpPr>
          <p:cNvPr id="6" name="Text Placeholder 5">
            <a:extLst>
              <a:ext uri="{FF2B5EF4-FFF2-40B4-BE49-F238E27FC236}">
                <a16:creationId xmlns:a16="http://schemas.microsoft.com/office/drawing/2014/main" id="{78B34450-107A-4130-B52C-44C08A0ADA50}"/>
              </a:ext>
            </a:extLst>
          </p:cNvPr>
          <p:cNvSpPr>
            <a:spLocks noGrp="1"/>
          </p:cNvSpPr>
          <p:nvPr>
            <p:ph type="body" sz="quarter" idx="11"/>
          </p:nvPr>
        </p:nvSpPr>
        <p:spPr/>
        <p:txBody>
          <a:bodyPr/>
          <a:lstStyle/>
          <a:p>
            <a:pPr marL="563563" indent="-563563"/>
            <a:r>
              <a:rPr lang="en-US" b="1" dirty="0"/>
              <a:t>H-1B Grantee Conference: Strengthening America’s Talent Pipeline</a:t>
            </a:r>
          </a:p>
          <a:p>
            <a:pPr marL="569913" lvl="1">
              <a:spcAft>
                <a:spcPts val="600"/>
              </a:spcAft>
            </a:pPr>
            <a:r>
              <a:rPr lang="en-US" sz="2600" dirty="0">
                <a:solidFill>
                  <a:schemeClr val="tx1"/>
                </a:solidFill>
              </a:rPr>
              <a:t>Washington, DC</a:t>
            </a:r>
          </a:p>
          <a:p>
            <a:pPr lvl="1">
              <a:spcAft>
                <a:spcPts val="600"/>
              </a:spcAft>
            </a:pPr>
            <a:r>
              <a:rPr lang="en-US" sz="2000" dirty="0"/>
              <a:t>This conference will bring together grantees from the America’s Promise Grants and the Strengthening Working Families Initiative (SWFI) to provide technical assistance (TA) from DOL staff, including FPOs, coaches, and subject matter experts as well as peer-to-peer sharing. </a:t>
            </a:r>
          </a:p>
          <a:p>
            <a:pPr lvl="2"/>
            <a:r>
              <a:rPr lang="en-US" dirty="0"/>
              <a:t>November 13-14, 2019</a:t>
            </a:r>
          </a:p>
        </p:txBody>
      </p:sp>
    </p:spTree>
    <p:extLst>
      <p:ext uri="{BB962C8B-B14F-4D97-AF65-F5344CB8AC3E}">
        <p14:creationId xmlns:p14="http://schemas.microsoft.com/office/powerpoint/2010/main" val="329200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pic>
        <p:nvPicPr>
          <p:cNvPr id="4" name="Picture 3">
            <a:extLst>
              <a:ext uri="{FF2B5EF4-FFF2-40B4-BE49-F238E27FC236}">
                <a16:creationId xmlns:a16="http://schemas.microsoft.com/office/drawing/2014/main" id="{D019267B-325A-45FC-8F08-21961CB78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3"/>
            <a:ext cx="9144000" cy="6873411"/>
          </a:xfrm>
          <a:prstGeom prst="rect">
            <a:avLst/>
          </a:prstGeom>
        </p:spPr>
      </p:pic>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sz="2400" dirty="0"/>
              <a:t> America’s Promise </a:t>
            </a:r>
          </a:p>
          <a:p>
            <a:pPr lvl="2"/>
            <a:r>
              <a:rPr lang="en-US" sz="2000" dirty="0"/>
              <a:t>U.S. Department of Labor</a:t>
            </a:r>
          </a:p>
          <a:p>
            <a:pPr lvl="3"/>
            <a:r>
              <a:rPr lang="en-US" sz="2400" dirty="0">
                <a:hlinkClick r:id="rId2"/>
              </a:rPr>
              <a:t>AmericasPromise@dol.gov</a:t>
            </a:r>
            <a:endParaRPr lang="en-US" sz="2400" dirty="0"/>
          </a:p>
          <a:p>
            <a:pPr marL="640080" lvl="3" indent="0">
              <a:buNone/>
            </a:pPr>
            <a:endParaRPr lang="en-US" sz="2400" dirty="0"/>
          </a:p>
          <a:p>
            <a:pPr lvl="4"/>
            <a:r>
              <a:rPr lang="en-US" sz="2400" dirty="0"/>
              <a:t>202.693.3949</a:t>
            </a:r>
            <a:endParaRPr lang="en-US" dirty="0"/>
          </a:p>
        </p:txBody>
      </p:sp>
    </p:spTree>
    <p:extLst>
      <p:ext uri="{BB962C8B-B14F-4D97-AF65-F5344CB8AC3E}">
        <p14:creationId xmlns:p14="http://schemas.microsoft.com/office/powerpoint/2010/main" val="424542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   Gregory </a:t>
            </a:r>
            <a:r>
              <a:rPr lang="en-US" dirty="0" err="1"/>
              <a:t>Scheib</a:t>
            </a:r>
            <a:endParaRPr lang="en-US" dirty="0"/>
          </a:p>
          <a:p>
            <a:pPr lvl="1"/>
            <a:r>
              <a:rPr lang="en-US" sz="1400" i="0" dirty="0"/>
              <a:t>Workforce Analyst</a:t>
            </a:r>
          </a:p>
          <a:p>
            <a:pPr lvl="1"/>
            <a:r>
              <a:rPr lang="en-US" sz="1400" i="0" dirty="0"/>
              <a:t>U.S. Department of Labor</a:t>
            </a:r>
          </a:p>
          <a:p>
            <a:pPr lvl="1"/>
            <a:r>
              <a:rPr lang="en-US" sz="1400" i="0" dirty="0"/>
              <a:t>Division of Strategic Investments</a:t>
            </a:r>
          </a:p>
          <a:p>
            <a:pPr lvl="1"/>
            <a:r>
              <a:rPr lang="en-US" sz="1400" i="0" dirty="0"/>
              <a:t>Employment &amp; Training Administration</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3</a:t>
            </a:fld>
            <a:endParaRPr lang="en-US" dirty="0"/>
          </a:p>
        </p:txBody>
      </p:sp>
      <p:pic>
        <p:nvPicPr>
          <p:cNvPr id="9" name="Picture Placeholder 8"/>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6725" r="6725"/>
          <a:stretch>
            <a:fillRect/>
          </a:stretch>
        </p:blipFill>
        <p:spPr/>
      </p:pic>
    </p:spTree>
    <p:extLst>
      <p:ext uri="{BB962C8B-B14F-4D97-AF65-F5344CB8AC3E}">
        <p14:creationId xmlns:p14="http://schemas.microsoft.com/office/powerpoint/2010/main" val="318446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3629979" y="1833692"/>
            <a:ext cx="5211693" cy="1818203"/>
          </a:xfrm>
        </p:spPr>
        <p:txBody>
          <a:bodyPr/>
          <a:lstStyle/>
          <a:p>
            <a:r>
              <a:rPr lang="en-US" dirty="0"/>
              <a:t>    Kelly Middleton Banks</a:t>
            </a:r>
          </a:p>
          <a:p>
            <a:pPr lvl="1"/>
            <a:r>
              <a:rPr lang="en-US" sz="1800" dirty="0"/>
              <a:t> </a:t>
            </a:r>
            <a:r>
              <a:rPr lang="en-US" sz="1800" i="0" dirty="0"/>
              <a:t>TA Coach</a:t>
            </a:r>
          </a:p>
          <a:p>
            <a:pPr lvl="1"/>
            <a:r>
              <a:rPr lang="en-US" sz="1800" i="0" dirty="0"/>
              <a:t> National  Association of Workforce Boards</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4</a:t>
            </a:fld>
            <a:endParaRPr lang="en-US" dirty="0"/>
          </a:p>
        </p:txBody>
      </p:sp>
      <p:pic>
        <p:nvPicPr>
          <p:cNvPr id="4" name="Picture Placeholder 3">
            <a:extLst>
              <a:ext uri="{FF2B5EF4-FFF2-40B4-BE49-F238E27FC236}">
                <a16:creationId xmlns:a16="http://schemas.microsoft.com/office/drawing/2014/main" id="{E8EB3591-BC1A-46DA-B930-72794BDDB282}"/>
              </a:ext>
            </a:extLst>
          </p:cNvPr>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11385" b="11385"/>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4020311" y="4115206"/>
            <a:ext cx="4520185" cy="1818203"/>
          </a:xfrm>
        </p:spPr>
        <p:txBody>
          <a:bodyPr/>
          <a:lstStyle/>
          <a:p>
            <a:r>
              <a:rPr lang="en-US" dirty="0"/>
              <a:t>Jan Bray</a:t>
            </a:r>
          </a:p>
          <a:p>
            <a:pPr>
              <a:lnSpc>
                <a:spcPct val="100000"/>
              </a:lnSpc>
              <a:spcBef>
                <a:spcPts val="0"/>
              </a:spcBef>
            </a:pPr>
            <a:r>
              <a:rPr lang="en-US" sz="1800" b="0" i="0" dirty="0">
                <a:solidFill>
                  <a:schemeClr val="tx1"/>
                </a:solidFill>
                <a:latin typeface="+mn-lt"/>
              </a:rPr>
              <a:t>TA Coach</a:t>
            </a:r>
          </a:p>
          <a:p>
            <a:pPr>
              <a:lnSpc>
                <a:spcPct val="100000"/>
              </a:lnSpc>
              <a:spcBef>
                <a:spcPts val="0"/>
              </a:spcBef>
            </a:pPr>
            <a:r>
              <a:rPr lang="en-US" sz="1800" b="0" i="0" dirty="0">
                <a:solidFill>
                  <a:schemeClr val="tx1"/>
                </a:solidFill>
                <a:latin typeface="+mn-lt"/>
              </a:rPr>
              <a:t>National Association of Workforce Boards  </a:t>
            </a:r>
          </a:p>
        </p:txBody>
      </p:sp>
      <p:pic>
        <p:nvPicPr>
          <p:cNvPr id="11" name="Picture Placeholder 10" descr="A person wearing a red shirt and smiling at the camera&#10;&#10;Description automatically generated">
            <a:extLst>
              <a:ext uri="{FF2B5EF4-FFF2-40B4-BE49-F238E27FC236}">
                <a16:creationId xmlns:a16="http://schemas.microsoft.com/office/drawing/2014/main" id="{5F75D67C-2084-44F9-858B-2D9115EF47F6}"/>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566" b="9566"/>
          <a:stretch>
            <a:fillRect/>
          </a:stretch>
        </p:blipFill>
        <p:spPr/>
      </p:pic>
      <p:sp>
        <p:nvSpPr>
          <p:cNvPr id="2" name="TextBox 1"/>
          <p:cNvSpPr txBox="1"/>
          <p:nvPr/>
        </p:nvSpPr>
        <p:spPr>
          <a:xfrm>
            <a:off x="597877" y="934942"/>
            <a:ext cx="3727937"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1078523" y="750276"/>
            <a:ext cx="4618892" cy="553998"/>
          </a:xfrm>
          <a:prstGeom prst="rect">
            <a:avLst/>
          </a:prstGeom>
          <a:noFill/>
        </p:spPr>
        <p:txBody>
          <a:bodyPr wrap="square" rtlCol="0">
            <a:spAutoFit/>
          </a:bodyPr>
          <a:lstStyle/>
          <a:p>
            <a:r>
              <a:rPr lang="en-US" sz="3000" b="1" dirty="0">
                <a:solidFill>
                  <a:schemeClr val="accent1"/>
                </a:solidFill>
                <a:latin typeface="+mj-lt"/>
              </a:rPr>
              <a:t>Your Facilitators:</a:t>
            </a:r>
          </a:p>
        </p:txBody>
      </p:sp>
    </p:spTree>
    <p:extLst>
      <p:ext uri="{BB962C8B-B14F-4D97-AF65-F5344CB8AC3E}">
        <p14:creationId xmlns:p14="http://schemas.microsoft.com/office/powerpoint/2010/main" val="14632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pPr>
              <a:lnSpc>
                <a:spcPct val="150000"/>
              </a:lnSpc>
            </a:pPr>
            <a:r>
              <a:rPr lang="en-US" dirty="0"/>
              <a:t>Gain an understanding of drivers of change.</a:t>
            </a:r>
          </a:p>
          <a:p>
            <a:pPr>
              <a:lnSpc>
                <a:spcPct val="150000"/>
              </a:lnSpc>
            </a:pPr>
            <a:r>
              <a:rPr lang="en-US" dirty="0"/>
              <a:t>Identify strategies for addressing change.</a:t>
            </a:r>
          </a:p>
          <a:p>
            <a:pPr>
              <a:lnSpc>
                <a:spcPct val="150000"/>
              </a:lnSpc>
            </a:pPr>
            <a:r>
              <a:rPr lang="en-US" dirty="0"/>
              <a:t>Learn how to evaluate progress and results of actions to address change.</a:t>
            </a:r>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5</a:t>
            </a:fld>
            <a:endParaRPr lang="en-US"/>
          </a:p>
        </p:txBody>
      </p:sp>
    </p:spTree>
    <p:extLst>
      <p:ext uri="{BB962C8B-B14F-4D97-AF65-F5344CB8AC3E}">
        <p14:creationId xmlns:p14="http://schemas.microsoft.com/office/powerpoint/2010/main" val="326824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3C235-830B-4A82-AF90-9243E148C00A}"/>
              </a:ext>
            </a:extLst>
          </p:cNvPr>
          <p:cNvSpPr>
            <a:spLocks noGrp="1"/>
          </p:cNvSpPr>
          <p:nvPr>
            <p:ph type="title"/>
          </p:nvPr>
        </p:nvSpPr>
        <p:spPr/>
        <p:txBody>
          <a:bodyPr/>
          <a:lstStyle/>
          <a:p>
            <a:r>
              <a:rPr lang="en-US" dirty="0"/>
              <a:t>Today’s Agenda</a:t>
            </a:r>
          </a:p>
        </p:txBody>
      </p:sp>
      <p:sp>
        <p:nvSpPr>
          <p:cNvPr id="4" name="Content Placeholder 3">
            <a:extLst>
              <a:ext uri="{FF2B5EF4-FFF2-40B4-BE49-F238E27FC236}">
                <a16:creationId xmlns:a16="http://schemas.microsoft.com/office/drawing/2014/main" id="{681C1E4B-6CE2-4F61-BEAA-7DEF2DA7F864}"/>
              </a:ext>
            </a:extLst>
          </p:cNvPr>
          <p:cNvSpPr>
            <a:spLocks noGrp="1"/>
          </p:cNvSpPr>
          <p:nvPr>
            <p:ph idx="1"/>
          </p:nvPr>
        </p:nvSpPr>
        <p:spPr>
          <a:xfrm>
            <a:off x="769327" y="1758892"/>
            <a:ext cx="6276242" cy="4406348"/>
          </a:xfrm>
        </p:spPr>
        <p:txBody>
          <a:bodyPr/>
          <a:lstStyle/>
          <a:p>
            <a:pPr marL="341313" indent="-341313"/>
            <a:r>
              <a:rPr lang="en-US" dirty="0"/>
              <a:t>Welcome</a:t>
            </a:r>
          </a:p>
          <a:p>
            <a:pPr marL="341313" indent="-341313"/>
            <a:r>
              <a:rPr lang="en-US" dirty="0"/>
              <a:t>Presenters' Overview of Change</a:t>
            </a:r>
          </a:p>
          <a:p>
            <a:pPr marL="341313" indent="-341313"/>
            <a:r>
              <a:rPr lang="en-US" dirty="0"/>
              <a:t>Q &amp; A – Grantee Sharing</a:t>
            </a:r>
          </a:p>
          <a:p>
            <a:pPr marL="341313" indent="-341313"/>
            <a:r>
              <a:rPr lang="en-US" dirty="0"/>
              <a:t>Strategies and Tips</a:t>
            </a:r>
          </a:p>
          <a:p>
            <a:pPr marL="341313" indent="-341313"/>
            <a:r>
              <a:rPr lang="en-US" dirty="0"/>
              <a:t>Wrap-up</a:t>
            </a:r>
          </a:p>
        </p:txBody>
      </p:sp>
      <p:sp>
        <p:nvSpPr>
          <p:cNvPr id="2" name="Slide Number Placeholder 1">
            <a:extLst>
              <a:ext uri="{FF2B5EF4-FFF2-40B4-BE49-F238E27FC236}">
                <a16:creationId xmlns:a16="http://schemas.microsoft.com/office/drawing/2014/main" id="{62865B5C-3414-48C5-81A7-AE2970CBE09E}"/>
              </a:ext>
            </a:extLst>
          </p:cNvPr>
          <p:cNvSpPr>
            <a:spLocks noGrp="1"/>
          </p:cNvSpPr>
          <p:nvPr>
            <p:ph type="sldNum" sz="quarter" idx="10"/>
          </p:nvPr>
        </p:nvSpPr>
        <p:spPr/>
        <p:txBody>
          <a:bodyPr/>
          <a:lstStyle/>
          <a:p>
            <a:fld id="{706D636C-90A3-4979-BA37-BAB384B22101}" type="slidenum">
              <a:rPr lang="en-US" smtClean="0"/>
              <a:pPr/>
              <a:t>6</a:t>
            </a:fld>
            <a:endParaRPr lang="en-US" dirty="0"/>
          </a:p>
        </p:txBody>
      </p:sp>
    </p:spTree>
    <p:extLst>
      <p:ext uri="{BB962C8B-B14F-4D97-AF65-F5344CB8AC3E}">
        <p14:creationId xmlns:p14="http://schemas.microsoft.com/office/powerpoint/2010/main" val="84145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3757808" y="1776451"/>
            <a:ext cx="4316338" cy="1818203"/>
          </a:xfrm>
        </p:spPr>
        <p:txBody>
          <a:bodyPr>
            <a:normAutofit/>
          </a:bodyPr>
          <a:lstStyle/>
          <a:p>
            <a:r>
              <a:rPr lang="en-US" dirty="0"/>
              <a:t>   Ron Painter </a:t>
            </a:r>
          </a:p>
          <a:p>
            <a:pPr lvl="1">
              <a:lnSpc>
                <a:spcPct val="100000"/>
              </a:lnSpc>
            </a:pPr>
            <a:r>
              <a:rPr lang="en-US" sz="1800" i="0" dirty="0"/>
              <a:t>President and CEO</a:t>
            </a:r>
          </a:p>
          <a:p>
            <a:pPr lvl="1">
              <a:lnSpc>
                <a:spcPct val="100000"/>
              </a:lnSpc>
            </a:pPr>
            <a:r>
              <a:rPr lang="en-US" sz="1800" i="0" dirty="0"/>
              <a:t>National Association of Workforce Boards </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7</a:t>
            </a:fld>
            <a:endParaRPr lang="en-US"/>
          </a:p>
        </p:txBody>
      </p:sp>
      <p:pic>
        <p:nvPicPr>
          <p:cNvPr id="4" name="Picture Placeholder 3" descr="A person wearing a suit and tie&#10;&#10;Description automatically generated">
            <a:extLst>
              <a:ext uri="{FF2B5EF4-FFF2-40B4-BE49-F238E27FC236}">
                <a16:creationId xmlns:a16="http://schemas.microsoft.com/office/drawing/2014/main" id="{7B499290-3F4C-42EA-B1C0-0905AB0D1F2F}"/>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1858" b="1858"/>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3757809" y="4115205"/>
            <a:ext cx="4776592" cy="1818203"/>
          </a:xfrm>
        </p:spPr>
        <p:txBody>
          <a:bodyPr>
            <a:normAutofit lnSpcReduction="10000"/>
          </a:bodyPr>
          <a:lstStyle/>
          <a:p>
            <a:r>
              <a:rPr lang="en-US" dirty="0"/>
              <a:t>   Jen Worth </a:t>
            </a:r>
          </a:p>
          <a:p>
            <a:pPr lvl="1">
              <a:lnSpc>
                <a:spcPct val="110000"/>
              </a:lnSpc>
            </a:pPr>
            <a:r>
              <a:rPr lang="en-US" sz="1900" i="0" dirty="0"/>
              <a:t>Senior Vice President.</a:t>
            </a:r>
          </a:p>
          <a:p>
            <a:pPr lvl="1">
              <a:lnSpc>
                <a:spcPct val="110000"/>
              </a:lnSpc>
            </a:pPr>
            <a:r>
              <a:rPr lang="en-US" sz="1900" i="0" dirty="0"/>
              <a:t>Workforce and Economic Development </a:t>
            </a:r>
          </a:p>
          <a:p>
            <a:pPr lvl="1">
              <a:lnSpc>
                <a:spcPct val="110000"/>
              </a:lnSpc>
            </a:pPr>
            <a:r>
              <a:rPr lang="en-US" sz="1900" i="0" dirty="0"/>
              <a:t>American Association of Community Colleges </a:t>
            </a:r>
          </a:p>
        </p:txBody>
      </p:sp>
      <p:pic>
        <p:nvPicPr>
          <p:cNvPr id="6" name="Picture Placeholder 5" descr="A person smiling for the camera&#10;&#10;Description automatically generated">
            <a:extLst>
              <a:ext uri="{FF2B5EF4-FFF2-40B4-BE49-F238E27FC236}">
                <a16:creationId xmlns:a16="http://schemas.microsoft.com/office/drawing/2014/main" id="{6AB4CC29-E7CD-4C26-97E5-395EE36F16D4}"/>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l="6763" r="6763"/>
          <a:stretch>
            <a:fillRect/>
          </a:stretch>
        </p:blipFill>
        <p:spPr/>
      </p:pic>
    </p:spTree>
    <p:extLst>
      <p:ext uri="{BB962C8B-B14F-4D97-AF65-F5344CB8AC3E}">
        <p14:creationId xmlns:p14="http://schemas.microsoft.com/office/powerpoint/2010/main" val="367274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4429" y="374649"/>
            <a:ext cx="7955280" cy="1051560"/>
          </a:xfrm>
        </p:spPr>
        <p:txBody>
          <a:bodyPr/>
          <a:lstStyle/>
          <a:p>
            <a:r>
              <a:rPr lang="en-US" dirty="0"/>
              <a:t>AACC and NAWB</a:t>
            </a:r>
          </a:p>
        </p:txBody>
      </p:sp>
      <p:sp>
        <p:nvSpPr>
          <p:cNvPr id="9" name="Content Placeholder 8"/>
          <p:cNvSpPr>
            <a:spLocks noGrp="1"/>
          </p:cNvSpPr>
          <p:nvPr>
            <p:ph sz="half" idx="1"/>
          </p:nvPr>
        </p:nvSpPr>
        <p:spPr>
          <a:xfrm>
            <a:off x="4695447" y="1643063"/>
            <a:ext cx="3991353" cy="4895850"/>
          </a:xfrm>
        </p:spPr>
        <p:txBody>
          <a:bodyPr>
            <a:normAutofit/>
          </a:bodyPr>
          <a:lstStyle/>
          <a:p>
            <a:endParaRPr lang="en-US" dirty="0"/>
          </a:p>
          <a:p>
            <a:pPr marL="0" indent="0">
              <a:buNone/>
            </a:pPr>
            <a:endParaRPr lang="en-US" dirty="0"/>
          </a:p>
          <a:p>
            <a:pPr>
              <a:lnSpc>
                <a:spcPct val="110000"/>
              </a:lnSpc>
              <a:spcAft>
                <a:spcPts val="1200"/>
              </a:spcAft>
            </a:pPr>
            <a:r>
              <a:rPr lang="en-US" sz="1800" dirty="0">
                <a:latin typeface="Arial" panose="020B0604020202020204" pitchFamily="34" charset="0"/>
                <a:cs typeface="Arial" panose="020B0604020202020204" pitchFamily="34" charset="0"/>
              </a:rPr>
              <a:t>Represents ~550 Workforce Development Boards and their 10,000+ business members.</a:t>
            </a:r>
          </a:p>
          <a:p>
            <a:pPr>
              <a:lnSpc>
                <a:spcPct val="110000"/>
              </a:lnSpc>
              <a:spcBef>
                <a:spcPts val="1200"/>
              </a:spcBef>
              <a:spcAft>
                <a:spcPts val="600"/>
              </a:spcAft>
            </a:pPr>
            <a:r>
              <a:rPr lang="en-US" sz="1800" dirty="0">
                <a:latin typeface="Arial" panose="020B0604020202020204" pitchFamily="34" charset="0"/>
                <a:cs typeface="Arial" panose="020B0604020202020204" pitchFamily="34" charset="0"/>
              </a:rPr>
              <a:t>Is the only association that advocates for WDBs.</a:t>
            </a:r>
          </a:p>
          <a:p>
            <a:pPr>
              <a:lnSpc>
                <a:spcPct val="110000"/>
              </a:lnSpc>
              <a:spcBef>
                <a:spcPts val="1200"/>
              </a:spcBef>
            </a:pPr>
            <a:r>
              <a:rPr lang="en-US" sz="1800" dirty="0">
                <a:latin typeface="Arial" panose="020B0604020202020204" pitchFamily="34" charset="0"/>
                <a:cs typeface="Arial" panose="020B0604020202020204" pitchFamily="34" charset="0"/>
              </a:rPr>
              <a:t>Works closely with policy makers to inform national strategy as it relates to WDBs and our partners.</a:t>
            </a:r>
          </a:p>
          <a:p>
            <a:endParaRPr lang="en-US" sz="1800" dirty="0"/>
          </a:p>
          <a:p>
            <a:endParaRPr lang="en-US" dirty="0"/>
          </a:p>
          <a:p>
            <a:endParaRPr lang="en-US" dirty="0"/>
          </a:p>
        </p:txBody>
      </p:sp>
      <p:sp>
        <p:nvSpPr>
          <p:cNvPr id="10" name="Content Placeholder 9"/>
          <p:cNvSpPr>
            <a:spLocks noGrp="1"/>
          </p:cNvSpPr>
          <p:nvPr>
            <p:ph sz="half" idx="2"/>
          </p:nvPr>
        </p:nvSpPr>
        <p:spPr>
          <a:xfrm>
            <a:off x="200405" y="2771296"/>
            <a:ext cx="4248150" cy="3585055"/>
          </a:xfrm>
        </p:spPr>
        <p:txBody>
          <a:bodyPr>
            <a:noAutofit/>
          </a:bodyPr>
          <a:lstStyle/>
          <a:p>
            <a:pPr>
              <a:lnSpc>
                <a:spcPct val="110000"/>
              </a:lnSpc>
            </a:pPr>
            <a:r>
              <a:rPr lang="en-US" sz="1800" dirty="0">
                <a:latin typeface="Arial" panose="020B0604020202020204" pitchFamily="34" charset="0"/>
                <a:cs typeface="Arial" panose="020B0604020202020204" pitchFamily="34" charset="0"/>
              </a:rPr>
              <a:t>Represents </a:t>
            </a:r>
            <a:r>
              <a:rPr lang="en-US" sz="1800">
                <a:latin typeface="Arial" panose="020B0604020202020204" pitchFamily="34" charset="0"/>
                <a:cs typeface="Arial" panose="020B0604020202020204" pitchFamily="34" charset="0"/>
              </a:rPr>
              <a:t>~1,000 </a:t>
            </a:r>
            <a:r>
              <a:rPr lang="en-US" sz="1800" dirty="0">
                <a:latin typeface="Arial" panose="020B0604020202020204" pitchFamily="34" charset="0"/>
                <a:cs typeface="Arial" panose="020B0604020202020204" pitchFamily="34" charset="0"/>
              </a:rPr>
              <a:t>2-year, associate degree-granting institutions and more than 12 million students.</a:t>
            </a:r>
          </a:p>
          <a:p>
            <a:pPr>
              <a:lnSpc>
                <a:spcPct val="110000"/>
              </a:lnSpc>
            </a:pPr>
            <a:r>
              <a:rPr lang="en-US" sz="1800" dirty="0">
                <a:latin typeface="Arial" panose="020B0604020202020204" pitchFamily="34" charset="0"/>
                <a:cs typeface="Arial" panose="020B0604020202020204" pitchFamily="34" charset="0"/>
              </a:rPr>
              <a:t>Primary advocacy organization for the nation’s community colleges.</a:t>
            </a:r>
          </a:p>
          <a:p>
            <a:pPr>
              <a:lnSpc>
                <a:spcPct val="110000"/>
              </a:lnSpc>
            </a:pPr>
            <a:r>
              <a:rPr lang="en-US" sz="1800" dirty="0">
                <a:latin typeface="Arial" panose="020B0604020202020204" pitchFamily="34" charset="0"/>
                <a:cs typeface="Arial" panose="020B0604020202020204" pitchFamily="34" charset="0"/>
              </a:rPr>
              <a:t>Provides technical assistance to colleges to promote the alignment of priorities, strategies, and resources with those of workforce and economic development partners.</a:t>
            </a:r>
          </a:p>
        </p:txBody>
      </p:sp>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pPr/>
              <a:t>8</a:t>
            </a:fld>
            <a:endParaRPr lang="en-US" dirty="0"/>
          </a:p>
        </p:txBody>
      </p:sp>
      <p:pic>
        <p:nvPicPr>
          <p:cNvPr id="12" name="Picture 11">
            <a:extLst>
              <a:ext uri="{FF2B5EF4-FFF2-40B4-BE49-F238E27FC236}">
                <a16:creationId xmlns:a16="http://schemas.microsoft.com/office/drawing/2014/main" id="{00FCDCBC-F918-47D8-B21E-1B53A9B1D6C9}"/>
              </a:ext>
            </a:extLst>
          </p:cNvPr>
          <p:cNvPicPr/>
          <p:nvPr/>
        </p:nvPicPr>
        <p:blipFill>
          <a:blip r:embed="rId2">
            <a:extLst>
              <a:ext uri="{28A0092B-C50C-407E-A947-70E740481C1C}">
                <a14:useLocalDpi xmlns:a14="http://schemas.microsoft.com/office/drawing/2010/main" val="0"/>
              </a:ext>
            </a:extLst>
          </a:blip>
          <a:stretch>
            <a:fillRect/>
          </a:stretch>
        </p:blipFill>
        <p:spPr>
          <a:xfrm>
            <a:off x="1053903" y="1721402"/>
            <a:ext cx="2445144" cy="907019"/>
          </a:xfrm>
          <a:prstGeom prst="rect">
            <a:avLst/>
          </a:prstGeom>
        </p:spPr>
      </p:pic>
      <p:pic>
        <p:nvPicPr>
          <p:cNvPr id="13" name="Picture 12">
            <a:extLst>
              <a:ext uri="{FF2B5EF4-FFF2-40B4-BE49-F238E27FC236}">
                <a16:creationId xmlns:a16="http://schemas.microsoft.com/office/drawing/2014/main" id="{B7D327FC-2230-48BF-A0F3-E98092F9BA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7775" y="1845862"/>
            <a:ext cx="3509320" cy="658098"/>
          </a:xfrm>
          <a:prstGeom prst="rect">
            <a:avLst/>
          </a:prstGeom>
        </p:spPr>
      </p:pic>
    </p:spTree>
    <p:extLst>
      <p:ext uri="{BB962C8B-B14F-4D97-AF65-F5344CB8AC3E}">
        <p14:creationId xmlns:p14="http://schemas.microsoft.com/office/powerpoint/2010/main" val="619871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3C235-830B-4A82-AF90-9243E148C00A}"/>
              </a:ext>
            </a:extLst>
          </p:cNvPr>
          <p:cNvSpPr>
            <a:spLocks noGrp="1"/>
          </p:cNvSpPr>
          <p:nvPr>
            <p:ph type="title"/>
          </p:nvPr>
        </p:nvSpPr>
        <p:spPr>
          <a:xfrm>
            <a:off x="626109" y="430264"/>
            <a:ext cx="8153400" cy="1215951"/>
          </a:xfrm>
        </p:spPr>
        <p:txBody>
          <a:bodyPr>
            <a:normAutofit/>
          </a:bodyPr>
          <a:lstStyle/>
          <a:p>
            <a:r>
              <a:rPr lang="en-US" dirty="0">
                <a:effectLst/>
              </a:rPr>
              <a:t>What are the warning signs that signal changes are coming?</a:t>
            </a:r>
            <a:endParaRPr lang="en-US" dirty="0"/>
          </a:p>
        </p:txBody>
      </p:sp>
      <p:sp>
        <p:nvSpPr>
          <p:cNvPr id="4" name="Content Placeholder 3">
            <a:extLst>
              <a:ext uri="{FF2B5EF4-FFF2-40B4-BE49-F238E27FC236}">
                <a16:creationId xmlns:a16="http://schemas.microsoft.com/office/drawing/2014/main" id="{681C1E4B-6CE2-4F61-BEAA-7DEF2DA7F864}"/>
              </a:ext>
            </a:extLst>
          </p:cNvPr>
          <p:cNvSpPr>
            <a:spLocks noGrp="1"/>
          </p:cNvSpPr>
          <p:nvPr>
            <p:ph idx="1"/>
          </p:nvPr>
        </p:nvSpPr>
        <p:spPr>
          <a:xfrm>
            <a:off x="1053635" y="1933575"/>
            <a:ext cx="7298349" cy="4343400"/>
          </a:xfrm>
        </p:spPr>
        <p:txBody>
          <a:bodyPr>
            <a:normAutofit fontScale="92500" lnSpcReduction="20000"/>
          </a:bodyPr>
          <a:lstStyle/>
          <a:p>
            <a:pPr marL="341313" indent="-341313">
              <a:lnSpc>
                <a:spcPct val="120000"/>
              </a:lnSpc>
              <a:spcAft>
                <a:spcPts val="1200"/>
              </a:spcAft>
            </a:pPr>
            <a:r>
              <a:rPr lang="en-US" dirty="0"/>
              <a:t>Staff will start transitioning out.</a:t>
            </a:r>
          </a:p>
          <a:p>
            <a:pPr marL="341313" indent="-341313">
              <a:lnSpc>
                <a:spcPct val="110000"/>
              </a:lnSpc>
              <a:spcAft>
                <a:spcPts val="1200"/>
              </a:spcAft>
            </a:pPr>
            <a:r>
              <a:rPr lang="en-US" dirty="0"/>
              <a:t>Dollars will get smaller and fundraising will become the focus versus productivity on the actual content.</a:t>
            </a:r>
          </a:p>
          <a:p>
            <a:pPr marL="341313" indent="-341313">
              <a:lnSpc>
                <a:spcPct val="110000"/>
              </a:lnSpc>
              <a:spcAft>
                <a:spcPts val="1200"/>
              </a:spcAft>
            </a:pPr>
            <a:r>
              <a:rPr lang="en-US" dirty="0"/>
              <a:t>Leadership and/or partners either leave or turns attention elsewhere.</a:t>
            </a:r>
          </a:p>
          <a:p>
            <a:pPr marL="341313" indent="-341313">
              <a:lnSpc>
                <a:spcPct val="110000"/>
              </a:lnSpc>
              <a:spcAft>
                <a:spcPts val="1200"/>
              </a:spcAft>
            </a:pPr>
            <a:r>
              <a:rPr lang="en-US" dirty="0"/>
              <a:t>Status of local industry/employers shifts operations, products, growth strategies. </a:t>
            </a:r>
          </a:p>
        </p:txBody>
      </p:sp>
      <p:sp>
        <p:nvSpPr>
          <p:cNvPr id="2" name="Slide Number Placeholder 1">
            <a:extLst>
              <a:ext uri="{FF2B5EF4-FFF2-40B4-BE49-F238E27FC236}">
                <a16:creationId xmlns:a16="http://schemas.microsoft.com/office/drawing/2014/main" id="{62865B5C-3414-48C5-81A7-AE2970CBE09E}"/>
              </a:ext>
            </a:extLst>
          </p:cNvPr>
          <p:cNvSpPr>
            <a:spLocks noGrp="1"/>
          </p:cNvSpPr>
          <p:nvPr>
            <p:ph type="sldNum" sz="quarter" idx="10"/>
          </p:nvPr>
        </p:nvSpPr>
        <p:spPr/>
        <p:txBody>
          <a:bodyPr/>
          <a:lstStyle/>
          <a:p>
            <a:fld id="{706D636C-90A3-4979-BA37-BAB384B22101}" type="slidenum">
              <a:rPr lang="en-US" smtClean="0"/>
              <a:pPr/>
              <a:t>9</a:t>
            </a:fld>
            <a:endParaRPr lang="en-US" dirty="0"/>
          </a:p>
        </p:txBody>
      </p:sp>
    </p:spTree>
    <p:extLst>
      <p:ext uri="{BB962C8B-B14F-4D97-AF65-F5344CB8AC3E}">
        <p14:creationId xmlns:p14="http://schemas.microsoft.com/office/powerpoint/2010/main" val="2196248179"/>
      </p:ext>
    </p:extLst>
  </p:cSld>
  <p:clrMapOvr>
    <a:masterClrMapping/>
  </p:clrMapOvr>
</p:sld>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CF015E-6999-426A-BC7D-409AC2FCC986}">
  <ds:schemaRefs>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3.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7027</TotalTime>
  <Words>646</Words>
  <Application>Microsoft Office PowerPoint</Application>
  <PresentationFormat>On-screen Show (4:3)</PresentationFormat>
  <Paragraphs>136</Paragraphs>
  <Slides>21</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Calibri</vt:lpstr>
      <vt:lpstr>Impact</vt:lpstr>
      <vt:lpstr>Times New Roman</vt:lpstr>
      <vt:lpstr>Webdings</vt:lpstr>
      <vt:lpstr>Wingdings</vt:lpstr>
      <vt:lpstr>Wingdings 2</vt:lpstr>
      <vt:lpstr>Wingdings 3</vt:lpstr>
      <vt:lpstr>Standard Slides</vt:lpstr>
      <vt:lpstr>Interactive Slides</vt:lpstr>
      <vt:lpstr>Managing Change to Maintain Grant Implementation Success</vt:lpstr>
      <vt:lpstr>PowerPoint Presentation</vt:lpstr>
      <vt:lpstr>PowerPoint Presentation</vt:lpstr>
      <vt:lpstr>PowerPoint Presentation</vt:lpstr>
      <vt:lpstr>PowerPoint Presentation</vt:lpstr>
      <vt:lpstr>Today’s Agenda</vt:lpstr>
      <vt:lpstr>PowerPoint Presentation</vt:lpstr>
      <vt:lpstr>AACC and NAWB</vt:lpstr>
      <vt:lpstr>What are the warning signs that signal changes are coming?</vt:lpstr>
      <vt:lpstr>How can change impact program management? </vt:lpstr>
      <vt:lpstr>Who should be involved in identifying solutions when change happens?</vt:lpstr>
      <vt:lpstr>Grantee Polling Question</vt:lpstr>
      <vt:lpstr>Things to DO to Plan Proactively for Change</vt:lpstr>
      <vt:lpstr>Things NOT to Do When Addressing Change</vt:lpstr>
      <vt:lpstr>Change Endurance </vt:lpstr>
      <vt:lpstr>PowerPoint Presentation</vt:lpstr>
      <vt:lpstr>Time for Your 3 Sentence Challenges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220</cp:revision>
  <cp:lastPrinted>2019-09-19T18:55:12Z</cp:lastPrinted>
  <dcterms:created xsi:type="dcterms:W3CDTF">2017-06-21T17:13:53Z</dcterms:created>
  <dcterms:modified xsi:type="dcterms:W3CDTF">2019-09-23T18:31:24Z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