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4" d="100"/>
          <a:sy n="114" d="100"/>
        </p:scale>
        <p:origin x="138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10/10/2019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10/10/2019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14/19/00/Uniform-Guidance-Cost-Principles-and-Cost-Classification"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vimeo.com/363376979" TargetMode="External"/><Relationship Id="rId5" Type="http://schemas.openxmlformats.org/officeDocument/2006/relationships/hyperlink" Target="https://www.workforcegps.org/MemberDirectory/MemberDetails?uid=90029" TargetMode="External"/><Relationship Id="rId4" Type="http://schemas.openxmlformats.org/officeDocument/2006/relationships/hyperlink" Target="https://www.workforcegps.org/MemberDirectory/MemberDetails?uid=12145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SMART 3.0 Series – Uniform Guidance: Cost Principles and Cost Classification</a:t>
            </a:r>
            <a:br>
              <a:rPr lang="en-US" sz="1600" dirty="0"/>
            </a:br>
            <a:r>
              <a:rPr lang="en-US" sz="1100" dirty="0"/>
              <a:t>Date: 9/26/19</a:t>
            </a:r>
            <a:br>
              <a:rPr lang="en-US" sz="1600" dirty="0"/>
            </a:br>
            <a:r>
              <a:rPr lang="en-US" sz="1100" dirty="0"/>
              <a:t>Speaker(s): </a:t>
            </a:r>
            <a:r>
              <a:rPr lang="en-US" sz="1100" dirty="0">
                <a:hlinkClick r:id="rId4"/>
              </a:rPr>
              <a:t>Nancy Taylor</a:t>
            </a:r>
            <a:r>
              <a:rPr lang="en-US" sz="1100" dirty="0"/>
              <a:t> and </a:t>
            </a:r>
            <a:r>
              <a:rPr lang="en-US" sz="1100" dirty="0">
                <a:hlinkClick r:id="rId5"/>
              </a:rPr>
              <a:t>Chanel Castaneda</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dirty="0"/>
              <a:t>This module provides an in-depth examination of the general principles governing the allocability, allowability, and reasonableness of costs to the federal award.  New definitions as well as significant changes to selected items of cost will be reviewed.  The module also highlights DOL’s exceptions to the Uniform Guidance published at 2 CFR Part 2900.  </a:t>
            </a:r>
          </a:p>
          <a:p>
            <a:pPr marL="0" indent="0">
              <a:buNone/>
            </a:pPr>
            <a:r>
              <a:rPr lang="en-US" sz="1200" b="1" dirty="0">
                <a:solidFill>
                  <a:schemeClr val="accent1">
                    <a:lumMod val="75000"/>
                  </a:schemeClr>
                </a:solidFill>
              </a:rPr>
              <a:t>Recording Link</a:t>
            </a:r>
            <a:r>
              <a:rPr lang="en-US" sz="1200" dirty="0">
                <a:solidFill>
                  <a:schemeClr val="accent1">
                    <a:lumMod val="75000"/>
                  </a:schemeClr>
                </a:solidFill>
              </a:rPr>
              <a:t>: </a:t>
            </a:r>
            <a:r>
              <a:rPr lang="en-US" sz="1200" dirty="0">
                <a:solidFill>
                  <a:schemeClr val="accent1">
                    <a:lumMod val="75000"/>
                  </a:schemeClr>
                </a:solidFill>
                <a:hlinkClick r:id="rId6"/>
              </a:rPr>
              <a:t>SMART 3.0 Series – Uniform Guidance: Cost Principles and Cost Classification</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772100711"/>
              </p:ext>
            </p:extLst>
          </p:nvPr>
        </p:nvGraphicFramePr>
        <p:xfrm>
          <a:off x="5506262" y="657880"/>
          <a:ext cx="3402846" cy="557784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Grant Management Toolbox</a:t>
                      </a:r>
                    </a:p>
                  </a:txBody>
                  <a:tcPr/>
                </a:tc>
                <a:tc>
                  <a:txBody>
                    <a:bodyPr/>
                    <a:lstStyle/>
                    <a:p>
                      <a:pPr marL="0" indent="0" algn="ctr"/>
                      <a:r>
                        <a:rPr lang="en-US" sz="900" dirty="0"/>
                        <a:t>0:57</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2:00</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General Cost Principles</a:t>
                      </a:r>
                    </a:p>
                  </a:txBody>
                  <a:tcPr/>
                </a:tc>
                <a:tc>
                  <a:txBody>
                    <a:bodyPr/>
                    <a:lstStyle/>
                    <a:p>
                      <a:pPr algn="ctr"/>
                      <a:r>
                        <a:rPr lang="en-US" sz="900" dirty="0"/>
                        <a:t>3:00</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0" dirty="0"/>
                        <a:t>Applicability</a:t>
                      </a:r>
                    </a:p>
                  </a:txBody>
                  <a:tcPr/>
                </a:tc>
                <a:tc>
                  <a:txBody>
                    <a:bodyPr/>
                    <a:lstStyle/>
                    <a:p>
                      <a:pPr algn="ctr"/>
                      <a:r>
                        <a:rPr lang="en-US" sz="900" dirty="0"/>
                        <a:t>3:22</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Allowable Costs</a:t>
                      </a:r>
                    </a:p>
                  </a:txBody>
                  <a:tcPr/>
                </a:tc>
                <a:tc>
                  <a:txBody>
                    <a:bodyPr/>
                    <a:lstStyle/>
                    <a:p>
                      <a:pPr algn="ctr"/>
                      <a:r>
                        <a:rPr lang="en-US" sz="900" dirty="0"/>
                        <a:t>8:10</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Written Approvals</a:t>
                      </a:r>
                    </a:p>
                  </a:txBody>
                  <a:tcPr/>
                </a:tc>
                <a:tc>
                  <a:txBody>
                    <a:bodyPr/>
                    <a:lstStyle/>
                    <a:p>
                      <a:pPr algn="ctr"/>
                      <a:r>
                        <a:rPr lang="en-US" sz="900" dirty="0"/>
                        <a:t>28:36</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1" dirty="0"/>
                        <a:t>Cost Classifications</a:t>
                      </a:r>
                    </a:p>
                  </a:txBody>
                  <a:tcPr/>
                </a:tc>
                <a:tc>
                  <a:txBody>
                    <a:bodyPr/>
                    <a:lstStyle/>
                    <a:p>
                      <a:pPr algn="ctr"/>
                      <a:r>
                        <a:rPr lang="en-US" sz="900" dirty="0"/>
                        <a:t>35:33</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0" dirty="0"/>
                        <a:t>Types of Costs</a:t>
                      </a:r>
                    </a:p>
                  </a:txBody>
                  <a:tcPr/>
                </a:tc>
                <a:tc>
                  <a:txBody>
                    <a:bodyPr/>
                    <a:lstStyle/>
                    <a:p>
                      <a:pPr algn="ctr"/>
                      <a:r>
                        <a:rPr lang="en-US" sz="900" dirty="0"/>
                        <a:t>35:49</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0" dirty="0"/>
                        <a:t>Classification of Costs</a:t>
                      </a:r>
                    </a:p>
                  </a:txBody>
                  <a:tcPr/>
                </a:tc>
                <a:tc>
                  <a:txBody>
                    <a:bodyPr/>
                    <a:lstStyle/>
                    <a:p>
                      <a:pPr algn="ctr"/>
                      <a:r>
                        <a:rPr lang="en-US" sz="900" dirty="0"/>
                        <a:t>38:50</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1" dirty="0"/>
                        <a:t>Selected Items of Cost</a:t>
                      </a:r>
                    </a:p>
                  </a:txBody>
                  <a:tcPr/>
                </a:tc>
                <a:tc>
                  <a:txBody>
                    <a:bodyPr/>
                    <a:lstStyle/>
                    <a:p>
                      <a:pPr algn="ctr"/>
                      <a:r>
                        <a:rPr lang="en-US" sz="900" dirty="0"/>
                        <a:t>42:05</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Module Review</a:t>
                      </a:r>
                    </a:p>
                  </a:txBody>
                  <a:tcPr/>
                </a:tc>
                <a:tc>
                  <a:txBody>
                    <a:bodyPr/>
                    <a:lstStyle/>
                    <a:p>
                      <a:pPr algn="ctr"/>
                      <a:r>
                        <a:rPr lang="en-US" sz="900" dirty="0"/>
                        <a:t>59:27</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Resources</a:t>
                      </a:r>
                    </a:p>
                  </a:txBody>
                  <a:tcPr/>
                </a:tc>
                <a:tc>
                  <a:txBody>
                    <a:bodyPr/>
                    <a:lstStyle/>
                    <a:p>
                      <a:pPr algn="ctr"/>
                      <a:r>
                        <a:rPr lang="en-US" sz="900" dirty="0"/>
                        <a:t>59:37</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a:t>1:02:43</a:t>
                      </a: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MART 3.0 Series – Uniform Guidance: Cost Principles and Cost Classification Date: 9&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8658</TotalTime>
  <Words>75</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SMART 3.0 Series – Uniform Guidance: Cost Principles and Cost Classification Date: 9/26/19 Speaker(s): Nancy Taylor and Chanel Castaneda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105</cp:revision>
  <dcterms:created xsi:type="dcterms:W3CDTF">2017-09-27T21:43:17Z</dcterms:created>
  <dcterms:modified xsi:type="dcterms:W3CDTF">2019-10-10T16:43:42Z</dcterms:modified>
</cp:coreProperties>
</file>