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9"/>
  </p:notesMasterIdLst>
  <p:handoutMasterIdLst>
    <p:handoutMasterId r:id="rId70"/>
  </p:handoutMasterIdLst>
  <p:sldIdLst>
    <p:sldId id="317" r:id="rId7"/>
    <p:sldId id="356" r:id="rId8"/>
    <p:sldId id="357" r:id="rId9"/>
    <p:sldId id="358" r:id="rId10"/>
    <p:sldId id="517" r:id="rId11"/>
    <p:sldId id="551" r:id="rId12"/>
    <p:sldId id="538" r:id="rId13"/>
    <p:sldId id="550" r:id="rId14"/>
    <p:sldId id="539" r:id="rId15"/>
    <p:sldId id="542" r:id="rId16"/>
    <p:sldId id="528" r:id="rId17"/>
    <p:sldId id="500" r:id="rId18"/>
    <p:sldId id="540" r:id="rId19"/>
    <p:sldId id="536" r:id="rId20"/>
    <p:sldId id="689" r:id="rId21"/>
    <p:sldId id="690" r:id="rId22"/>
    <p:sldId id="541" r:id="rId23"/>
    <p:sldId id="520" r:id="rId24"/>
    <p:sldId id="521" r:id="rId25"/>
    <p:sldId id="503" r:id="rId26"/>
    <p:sldId id="506" r:id="rId27"/>
    <p:sldId id="518" r:id="rId28"/>
    <p:sldId id="697" r:id="rId29"/>
    <p:sldId id="504" r:id="rId30"/>
    <p:sldId id="530" r:id="rId31"/>
    <p:sldId id="695" r:id="rId32"/>
    <p:sldId id="692" r:id="rId33"/>
    <p:sldId id="531" r:id="rId34"/>
    <p:sldId id="691" r:id="rId35"/>
    <p:sldId id="532" r:id="rId36"/>
    <p:sldId id="534" r:id="rId37"/>
    <p:sldId id="548" r:id="rId38"/>
    <p:sldId id="693" r:id="rId39"/>
    <p:sldId id="361" r:id="rId40"/>
    <p:sldId id="545" r:id="rId41"/>
    <p:sldId id="491" r:id="rId42"/>
    <p:sldId id="439" r:id="rId43"/>
    <p:sldId id="493" r:id="rId44"/>
    <p:sldId id="513" r:id="rId45"/>
    <p:sldId id="524" r:id="rId46"/>
    <p:sldId id="544" r:id="rId47"/>
    <p:sldId id="543" r:id="rId48"/>
    <p:sldId id="515" r:id="rId49"/>
    <p:sldId id="492" r:id="rId50"/>
    <p:sldId id="440" r:id="rId51"/>
    <p:sldId id="547" r:id="rId52"/>
    <p:sldId id="525" r:id="rId53"/>
    <p:sldId id="514" r:id="rId54"/>
    <p:sldId id="441" r:id="rId55"/>
    <p:sldId id="472" r:id="rId56"/>
    <p:sldId id="494" r:id="rId57"/>
    <p:sldId id="495" r:id="rId58"/>
    <p:sldId id="516" r:id="rId59"/>
    <p:sldId id="696" r:id="rId60"/>
    <p:sldId id="367" r:id="rId61"/>
    <p:sldId id="350" r:id="rId62"/>
    <p:sldId id="498" r:id="rId63"/>
    <p:sldId id="552" r:id="rId64"/>
    <p:sldId id="553" r:id="rId65"/>
    <p:sldId id="698" r:id="rId66"/>
    <p:sldId id="694" r:id="rId67"/>
    <p:sldId id="688" r:id="rId68"/>
  </p:sldIdLst>
  <p:sldSz cx="12192000" cy="6858000"/>
  <p:notesSz cx="6858000" cy="91440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7730" autoAdjust="0"/>
  </p:normalViewPr>
  <p:slideViewPr>
    <p:cSldViewPr snapToGrid="0">
      <p:cViewPr varScale="1">
        <p:scale>
          <a:sx n="86" d="100"/>
          <a:sy n="86" d="100"/>
        </p:scale>
        <p:origin x="446" y="72"/>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3D877-9613-4C9C-8CA4-5E74C8E5953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75487C52-2E69-4E3B-9EBA-699E34EB29B7}">
      <dgm:prSet phldrT="[Text]"/>
      <dgm:spPr/>
      <dgm:t>
        <a:bodyPr/>
        <a:lstStyle/>
        <a:p>
          <a:r>
            <a:rPr lang="en-US" altLang="en-US" dirty="0"/>
            <a:t>States</a:t>
          </a:r>
          <a:endParaRPr lang="en-US" dirty="0"/>
        </a:p>
      </dgm:t>
    </dgm:pt>
    <dgm:pt modelId="{C5A879D9-4CCE-4AA3-B6BA-746E3DD77657}" type="parTrans" cxnId="{9FAA41FF-0642-48CE-BF11-95E2D704FBF8}">
      <dgm:prSet/>
      <dgm:spPr/>
      <dgm:t>
        <a:bodyPr/>
        <a:lstStyle/>
        <a:p>
          <a:endParaRPr lang="en-US"/>
        </a:p>
      </dgm:t>
    </dgm:pt>
    <dgm:pt modelId="{7F9A5933-4FD1-4D48-BD7D-8ECAD72CF5BA}" type="sibTrans" cxnId="{9FAA41FF-0642-48CE-BF11-95E2D704FBF8}">
      <dgm:prSet/>
      <dgm:spPr/>
      <dgm:t>
        <a:bodyPr/>
        <a:lstStyle/>
        <a:p>
          <a:endParaRPr lang="en-US"/>
        </a:p>
      </dgm:t>
    </dgm:pt>
    <dgm:pt modelId="{DA6F8ADB-AC30-46C9-B3DC-D61CB56059F2}">
      <dgm:prSet/>
      <dgm:spPr/>
      <dgm:t>
        <a:bodyPr/>
        <a:lstStyle/>
        <a:p>
          <a:r>
            <a:rPr lang="en-US" altLang="en-US"/>
            <a:t>Local governments</a:t>
          </a:r>
          <a:endParaRPr lang="en-US" altLang="en-US" dirty="0"/>
        </a:p>
      </dgm:t>
    </dgm:pt>
    <dgm:pt modelId="{16B42371-136E-4039-AB7F-3B8E98B25E7D}" type="parTrans" cxnId="{06D549E8-7984-4D59-A93E-1BC3AFA430E3}">
      <dgm:prSet/>
      <dgm:spPr/>
      <dgm:t>
        <a:bodyPr/>
        <a:lstStyle/>
        <a:p>
          <a:endParaRPr lang="en-US"/>
        </a:p>
      </dgm:t>
    </dgm:pt>
    <dgm:pt modelId="{45BD2C77-6E02-4313-87C4-0A16F1429D51}" type="sibTrans" cxnId="{06D549E8-7984-4D59-A93E-1BC3AFA430E3}">
      <dgm:prSet/>
      <dgm:spPr/>
      <dgm:t>
        <a:bodyPr/>
        <a:lstStyle/>
        <a:p>
          <a:endParaRPr lang="en-US"/>
        </a:p>
      </dgm:t>
    </dgm:pt>
    <dgm:pt modelId="{C75FD395-BC96-4F42-BE7D-9E945A3DCE94}">
      <dgm:prSet/>
      <dgm:spPr/>
      <dgm:t>
        <a:bodyPr/>
        <a:lstStyle/>
        <a:p>
          <a:r>
            <a:rPr lang="en-US" altLang="en-US" dirty="0"/>
            <a:t>Non-profit organizations</a:t>
          </a:r>
        </a:p>
      </dgm:t>
    </dgm:pt>
    <dgm:pt modelId="{0C69E9C3-06B2-42C3-970D-3E6A70E83AAD}" type="parTrans" cxnId="{600F61A1-50FE-414E-A245-88ADF8467EC2}">
      <dgm:prSet/>
      <dgm:spPr/>
      <dgm:t>
        <a:bodyPr/>
        <a:lstStyle/>
        <a:p>
          <a:endParaRPr lang="en-US"/>
        </a:p>
      </dgm:t>
    </dgm:pt>
    <dgm:pt modelId="{7B5A5BD6-19EB-4141-AFD7-3E3A82C38203}" type="sibTrans" cxnId="{600F61A1-50FE-414E-A245-88ADF8467EC2}">
      <dgm:prSet/>
      <dgm:spPr/>
      <dgm:t>
        <a:bodyPr/>
        <a:lstStyle/>
        <a:p>
          <a:endParaRPr lang="en-US"/>
        </a:p>
      </dgm:t>
    </dgm:pt>
    <dgm:pt modelId="{9653643F-5CD3-4D64-95E3-913B2B6AE420}">
      <dgm:prSet/>
      <dgm:spPr/>
      <dgm:t>
        <a:bodyPr/>
        <a:lstStyle/>
        <a:p>
          <a:r>
            <a:rPr lang="en-US" altLang="en-US"/>
            <a:t>Indian tribes</a:t>
          </a:r>
          <a:endParaRPr lang="en-US" altLang="en-US" dirty="0"/>
        </a:p>
      </dgm:t>
    </dgm:pt>
    <dgm:pt modelId="{1F3D8A98-8155-4102-AE76-BA8478802B85}" type="parTrans" cxnId="{DF675845-62A2-432E-AB6E-DE7B0AAB493D}">
      <dgm:prSet/>
      <dgm:spPr/>
      <dgm:t>
        <a:bodyPr/>
        <a:lstStyle/>
        <a:p>
          <a:endParaRPr lang="en-US"/>
        </a:p>
      </dgm:t>
    </dgm:pt>
    <dgm:pt modelId="{C0167C9C-E5D3-4A56-AAFA-D1ECB0D689E7}" type="sibTrans" cxnId="{DF675845-62A2-432E-AB6E-DE7B0AAB493D}">
      <dgm:prSet/>
      <dgm:spPr/>
      <dgm:t>
        <a:bodyPr/>
        <a:lstStyle/>
        <a:p>
          <a:endParaRPr lang="en-US"/>
        </a:p>
      </dgm:t>
    </dgm:pt>
    <dgm:pt modelId="{BFC9683C-1DEC-4613-8117-67F31700BF66}">
      <dgm:prSet/>
      <dgm:spPr/>
      <dgm:t>
        <a:bodyPr/>
        <a:lstStyle/>
        <a:p>
          <a:r>
            <a:rPr lang="en-US" altLang="en-US"/>
            <a:t>Institutions of Higher Education (IHE)</a:t>
          </a:r>
          <a:endParaRPr lang="en-US" altLang="en-US" dirty="0"/>
        </a:p>
      </dgm:t>
    </dgm:pt>
    <dgm:pt modelId="{B77F957E-5383-4E53-B09C-1E0FFE77E7D1}" type="parTrans" cxnId="{8A3D8D18-98A9-4960-BB9D-164922B9D3AD}">
      <dgm:prSet/>
      <dgm:spPr/>
      <dgm:t>
        <a:bodyPr/>
        <a:lstStyle/>
        <a:p>
          <a:endParaRPr lang="en-US"/>
        </a:p>
      </dgm:t>
    </dgm:pt>
    <dgm:pt modelId="{B7E5BB3E-9F8C-411F-BC0F-83CD216C4E6A}" type="sibTrans" cxnId="{8A3D8D18-98A9-4960-BB9D-164922B9D3AD}">
      <dgm:prSet/>
      <dgm:spPr/>
      <dgm:t>
        <a:bodyPr/>
        <a:lstStyle/>
        <a:p>
          <a:endParaRPr lang="en-US"/>
        </a:p>
      </dgm:t>
    </dgm:pt>
    <dgm:pt modelId="{0E925544-6D20-42FC-B86F-F020E5C7B16F}">
      <dgm:prSet/>
      <dgm:spPr/>
      <dgm:t>
        <a:bodyPr/>
        <a:lstStyle/>
        <a:p>
          <a:r>
            <a:rPr lang="en-US" altLang="en-US"/>
            <a:t>For-profit or commercial entities</a:t>
          </a:r>
          <a:endParaRPr lang="en-US" altLang="en-US" dirty="0"/>
        </a:p>
      </dgm:t>
    </dgm:pt>
    <dgm:pt modelId="{B8FFB86F-3B22-4899-9A84-ABE8796CEC01}" type="parTrans" cxnId="{90DC88DC-F4BB-4FF8-9838-9CF29DD1A19C}">
      <dgm:prSet/>
      <dgm:spPr/>
      <dgm:t>
        <a:bodyPr/>
        <a:lstStyle/>
        <a:p>
          <a:endParaRPr lang="en-US"/>
        </a:p>
      </dgm:t>
    </dgm:pt>
    <dgm:pt modelId="{C76B006D-AE02-4ADA-B562-A38CC0119DFF}" type="sibTrans" cxnId="{90DC88DC-F4BB-4FF8-9838-9CF29DD1A19C}">
      <dgm:prSet/>
      <dgm:spPr/>
      <dgm:t>
        <a:bodyPr/>
        <a:lstStyle/>
        <a:p>
          <a:endParaRPr lang="en-US"/>
        </a:p>
      </dgm:t>
    </dgm:pt>
    <dgm:pt modelId="{4D2E2FCE-0748-48F9-8B5D-E486E7A2527B}">
      <dgm:prSet/>
      <dgm:spPr/>
      <dgm:t>
        <a:bodyPr/>
        <a:lstStyle/>
        <a:p>
          <a:r>
            <a:rPr lang="en-US" altLang="en-US"/>
            <a:t>Foreign organizations and foreign public entities</a:t>
          </a:r>
          <a:endParaRPr lang="en-US" altLang="en-US" dirty="0"/>
        </a:p>
      </dgm:t>
    </dgm:pt>
    <dgm:pt modelId="{9F0A0FF5-C7BD-45D8-B287-A6695BEA1DF2}" type="parTrans" cxnId="{94FB189C-B701-4620-A630-9A2F66A4ADBD}">
      <dgm:prSet/>
      <dgm:spPr/>
      <dgm:t>
        <a:bodyPr/>
        <a:lstStyle/>
        <a:p>
          <a:endParaRPr lang="en-US"/>
        </a:p>
      </dgm:t>
    </dgm:pt>
    <dgm:pt modelId="{056A7612-7A77-42D9-8428-6967C7FE4FB6}" type="sibTrans" cxnId="{94FB189C-B701-4620-A630-9A2F66A4ADBD}">
      <dgm:prSet/>
      <dgm:spPr/>
      <dgm:t>
        <a:bodyPr/>
        <a:lstStyle/>
        <a:p>
          <a:endParaRPr lang="en-US"/>
        </a:p>
      </dgm:t>
    </dgm:pt>
    <dgm:pt modelId="{E681ABF7-E77C-4790-B329-E3143B65ECE6}" type="pres">
      <dgm:prSet presAssocID="{86F3D877-9613-4C9C-8CA4-5E74C8E59531}" presName="diagram" presStyleCnt="0">
        <dgm:presLayoutVars>
          <dgm:dir/>
          <dgm:resizeHandles val="exact"/>
        </dgm:presLayoutVars>
      </dgm:prSet>
      <dgm:spPr/>
    </dgm:pt>
    <dgm:pt modelId="{4DB953D7-8F8A-4C95-BA1C-DADC3141E618}" type="pres">
      <dgm:prSet presAssocID="{75487C52-2E69-4E3B-9EBA-699E34EB29B7}" presName="node" presStyleLbl="node1" presStyleIdx="0" presStyleCnt="7">
        <dgm:presLayoutVars>
          <dgm:bulletEnabled val="1"/>
        </dgm:presLayoutVars>
      </dgm:prSet>
      <dgm:spPr/>
    </dgm:pt>
    <dgm:pt modelId="{7659C925-7A74-4FB0-A4C6-F3A3EAFC519E}" type="pres">
      <dgm:prSet presAssocID="{7F9A5933-4FD1-4D48-BD7D-8ECAD72CF5BA}" presName="sibTrans" presStyleCnt="0"/>
      <dgm:spPr/>
    </dgm:pt>
    <dgm:pt modelId="{47FE767A-855D-4564-A8AA-37B5E94E2E8E}" type="pres">
      <dgm:prSet presAssocID="{DA6F8ADB-AC30-46C9-B3DC-D61CB56059F2}" presName="node" presStyleLbl="node1" presStyleIdx="1" presStyleCnt="7">
        <dgm:presLayoutVars>
          <dgm:bulletEnabled val="1"/>
        </dgm:presLayoutVars>
      </dgm:prSet>
      <dgm:spPr/>
    </dgm:pt>
    <dgm:pt modelId="{34B9CCAB-74C1-4910-B27A-E314B3973211}" type="pres">
      <dgm:prSet presAssocID="{45BD2C77-6E02-4313-87C4-0A16F1429D51}" presName="sibTrans" presStyleCnt="0"/>
      <dgm:spPr/>
    </dgm:pt>
    <dgm:pt modelId="{6998F363-8049-4994-9DBB-7395F0C27F87}" type="pres">
      <dgm:prSet presAssocID="{C75FD395-BC96-4F42-BE7D-9E945A3DCE94}" presName="node" presStyleLbl="node1" presStyleIdx="2" presStyleCnt="7">
        <dgm:presLayoutVars>
          <dgm:bulletEnabled val="1"/>
        </dgm:presLayoutVars>
      </dgm:prSet>
      <dgm:spPr/>
    </dgm:pt>
    <dgm:pt modelId="{96B7A687-63EF-44D2-B9FB-AD8B87852731}" type="pres">
      <dgm:prSet presAssocID="{7B5A5BD6-19EB-4141-AFD7-3E3A82C38203}" presName="sibTrans" presStyleCnt="0"/>
      <dgm:spPr/>
    </dgm:pt>
    <dgm:pt modelId="{C3B30D93-9CFD-492A-B071-35EB58E03CFA}" type="pres">
      <dgm:prSet presAssocID="{9653643F-5CD3-4D64-95E3-913B2B6AE420}" presName="node" presStyleLbl="node1" presStyleIdx="3" presStyleCnt="7">
        <dgm:presLayoutVars>
          <dgm:bulletEnabled val="1"/>
        </dgm:presLayoutVars>
      </dgm:prSet>
      <dgm:spPr/>
    </dgm:pt>
    <dgm:pt modelId="{67407F8A-1828-4DCD-8E10-558882B89995}" type="pres">
      <dgm:prSet presAssocID="{C0167C9C-E5D3-4A56-AAFA-D1ECB0D689E7}" presName="sibTrans" presStyleCnt="0"/>
      <dgm:spPr/>
    </dgm:pt>
    <dgm:pt modelId="{CD42D525-3D93-41FB-B83D-0DF2654A9927}" type="pres">
      <dgm:prSet presAssocID="{BFC9683C-1DEC-4613-8117-67F31700BF66}" presName="node" presStyleLbl="node1" presStyleIdx="4" presStyleCnt="7">
        <dgm:presLayoutVars>
          <dgm:bulletEnabled val="1"/>
        </dgm:presLayoutVars>
      </dgm:prSet>
      <dgm:spPr/>
    </dgm:pt>
    <dgm:pt modelId="{77E1F995-0A46-4AAC-894A-229EC48048B3}" type="pres">
      <dgm:prSet presAssocID="{B7E5BB3E-9F8C-411F-BC0F-83CD216C4E6A}" presName="sibTrans" presStyleCnt="0"/>
      <dgm:spPr/>
    </dgm:pt>
    <dgm:pt modelId="{325B37D7-800C-4D44-9BD2-954B818943C7}" type="pres">
      <dgm:prSet presAssocID="{0E925544-6D20-42FC-B86F-F020E5C7B16F}" presName="node" presStyleLbl="node1" presStyleIdx="5" presStyleCnt="7">
        <dgm:presLayoutVars>
          <dgm:bulletEnabled val="1"/>
        </dgm:presLayoutVars>
      </dgm:prSet>
      <dgm:spPr/>
    </dgm:pt>
    <dgm:pt modelId="{DE00DD36-15EB-499B-A4F0-E57AF4B24778}" type="pres">
      <dgm:prSet presAssocID="{C76B006D-AE02-4ADA-B562-A38CC0119DFF}" presName="sibTrans" presStyleCnt="0"/>
      <dgm:spPr/>
    </dgm:pt>
    <dgm:pt modelId="{A7448A3B-F374-4DF4-B344-10677DF30353}" type="pres">
      <dgm:prSet presAssocID="{4D2E2FCE-0748-48F9-8B5D-E486E7A2527B}" presName="node" presStyleLbl="node1" presStyleIdx="6" presStyleCnt="7">
        <dgm:presLayoutVars>
          <dgm:bulletEnabled val="1"/>
        </dgm:presLayoutVars>
      </dgm:prSet>
      <dgm:spPr/>
    </dgm:pt>
  </dgm:ptLst>
  <dgm:cxnLst>
    <dgm:cxn modelId="{1FEB4703-E8CA-4C37-927B-026E43DE60FF}" type="presOf" srcId="{0E925544-6D20-42FC-B86F-F020E5C7B16F}" destId="{325B37D7-800C-4D44-9BD2-954B818943C7}" srcOrd="0" destOrd="0" presId="urn:microsoft.com/office/officeart/2005/8/layout/default"/>
    <dgm:cxn modelId="{62B0DE11-B82C-4CEA-A943-13B7290CC9C8}" type="presOf" srcId="{4D2E2FCE-0748-48F9-8B5D-E486E7A2527B}" destId="{A7448A3B-F374-4DF4-B344-10677DF30353}" srcOrd="0" destOrd="0" presId="urn:microsoft.com/office/officeart/2005/8/layout/default"/>
    <dgm:cxn modelId="{FBBD5114-F206-40B4-9E25-AE324FEBD30A}" type="presOf" srcId="{DA6F8ADB-AC30-46C9-B3DC-D61CB56059F2}" destId="{47FE767A-855D-4564-A8AA-37B5E94E2E8E}" srcOrd="0" destOrd="0" presId="urn:microsoft.com/office/officeart/2005/8/layout/default"/>
    <dgm:cxn modelId="{8A3D8D18-98A9-4960-BB9D-164922B9D3AD}" srcId="{86F3D877-9613-4C9C-8CA4-5E74C8E59531}" destId="{BFC9683C-1DEC-4613-8117-67F31700BF66}" srcOrd="4" destOrd="0" parTransId="{B77F957E-5383-4E53-B09C-1E0FFE77E7D1}" sibTransId="{B7E5BB3E-9F8C-411F-BC0F-83CD216C4E6A}"/>
    <dgm:cxn modelId="{3CD55B24-45DC-4043-83B9-8EDC94AAF1F8}" type="presOf" srcId="{9653643F-5CD3-4D64-95E3-913B2B6AE420}" destId="{C3B30D93-9CFD-492A-B071-35EB58E03CFA}" srcOrd="0" destOrd="0" presId="urn:microsoft.com/office/officeart/2005/8/layout/default"/>
    <dgm:cxn modelId="{DF675845-62A2-432E-AB6E-DE7B0AAB493D}" srcId="{86F3D877-9613-4C9C-8CA4-5E74C8E59531}" destId="{9653643F-5CD3-4D64-95E3-913B2B6AE420}" srcOrd="3" destOrd="0" parTransId="{1F3D8A98-8155-4102-AE76-BA8478802B85}" sibTransId="{C0167C9C-E5D3-4A56-AAFA-D1ECB0D689E7}"/>
    <dgm:cxn modelId="{C54A196F-063C-4DFC-BDDE-9CB296550A29}" type="presOf" srcId="{86F3D877-9613-4C9C-8CA4-5E74C8E59531}" destId="{E681ABF7-E77C-4790-B329-E3143B65ECE6}" srcOrd="0" destOrd="0" presId="urn:microsoft.com/office/officeart/2005/8/layout/default"/>
    <dgm:cxn modelId="{9B242A8F-BB3E-4CC7-A7C3-C948A0BD12DB}" type="presOf" srcId="{C75FD395-BC96-4F42-BE7D-9E945A3DCE94}" destId="{6998F363-8049-4994-9DBB-7395F0C27F87}" srcOrd="0" destOrd="0" presId="urn:microsoft.com/office/officeart/2005/8/layout/default"/>
    <dgm:cxn modelId="{94FB189C-B701-4620-A630-9A2F66A4ADBD}" srcId="{86F3D877-9613-4C9C-8CA4-5E74C8E59531}" destId="{4D2E2FCE-0748-48F9-8B5D-E486E7A2527B}" srcOrd="6" destOrd="0" parTransId="{9F0A0FF5-C7BD-45D8-B287-A6695BEA1DF2}" sibTransId="{056A7612-7A77-42D9-8428-6967C7FE4FB6}"/>
    <dgm:cxn modelId="{600F61A1-50FE-414E-A245-88ADF8467EC2}" srcId="{86F3D877-9613-4C9C-8CA4-5E74C8E59531}" destId="{C75FD395-BC96-4F42-BE7D-9E945A3DCE94}" srcOrd="2" destOrd="0" parTransId="{0C69E9C3-06B2-42C3-970D-3E6A70E83AAD}" sibTransId="{7B5A5BD6-19EB-4141-AFD7-3E3A82C38203}"/>
    <dgm:cxn modelId="{4E3D03CE-025F-4ADE-94AA-1C2432C1D606}" type="presOf" srcId="{75487C52-2E69-4E3B-9EBA-699E34EB29B7}" destId="{4DB953D7-8F8A-4C95-BA1C-DADC3141E618}" srcOrd="0" destOrd="0" presId="urn:microsoft.com/office/officeart/2005/8/layout/default"/>
    <dgm:cxn modelId="{90DC88DC-F4BB-4FF8-9838-9CF29DD1A19C}" srcId="{86F3D877-9613-4C9C-8CA4-5E74C8E59531}" destId="{0E925544-6D20-42FC-B86F-F020E5C7B16F}" srcOrd="5" destOrd="0" parTransId="{B8FFB86F-3B22-4899-9A84-ABE8796CEC01}" sibTransId="{C76B006D-AE02-4ADA-B562-A38CC0119DFF}"/>
    <dgm:cxn modelId="{06D549E8-7984-4D59-A93E-1BC3AFA430E3}" srcId="{86F3D877-9613-4C9C-8CA4-5E74C8E59531}" destId="{DA6F8ADB-AC30-46C9-B3DC-D61CB56059F2}" srcOrd="1" destOrd="0" parTransId="{16B42371-136E-4039-AB7F-3B8E98B25E7D}" sibTransId="{45BD2C77-6E02-4313-87C4-0A16F1429D51}"/>
    <dgm:cxn modelId="{BDCE64ED-B6C0-4A78-B87C-558F276AC6D6}" type="presOf" srcId="{BFC9683C-1DEC-4613-8117-67F31700BF66}" destId="{CD42D525-3D93-41FB-B83D-0DF2654A9927}" srcOrd="0" destOrd="0" presId="urn:microsoft.com/office/officeart/2005/8/layout/default"/>
    <dgm:cxn modelId="{9FAA41FF-0642-48CE-BF11-95E2D704FBF8}" srcId="{86F3D877-9613-4C9C-8CA4-5E74C8E59531}" destId="{75487C52-2E69-4E3B-9EBA-699E34EB29B7}" srcOrd="0" destOrd="0" parTransId="{C5A879D9-4CCE-4AA3-B6BA-746E3DD77657}" sibTransId="{7F9A5933-4FD1-4D48-BD7D-8ECAD72CF5BA}"/>
    <dgm:cxn modelId="{7C1ECD63-4F4B-46E5-BF14-CBC9314F4536}" type="presParOf" srcId="{E681ABF7-E77C-4790-B329-E3143B65ECE6}" destId="{4DB953D7-8F8A-4C95-BA1C-DADC3141E618}" srcOrd="0" destOrd="0" presId="urn:microsoft.com/office/officeart/2005/8/layout/default"/>
    <dgm:cxn modelId="{9F190C9F-D9BF-42EE-B837-804DFBB5B690}" type="presParOf" srcId="{E681ABF7-E77C-4790-B329-E3143B65ECE6}" destId="{7659C925-7A74-4FB0-A4C6-F3A3EAFC519E}" srcOrd="1" destOrd="0" presId="urn:microsoft.com/office/officeart/2005/8/layout/default"/>
    <dgm:cxn modelId="{70285880-2460-4AAE-9864-907CCA56237F}" type="presParOf" srcId="{E681ABF7-E77C-4790-B329-E3143B65ECE6}" destId="{47FE767A-855D-4564-A8AA-37B5E94E2E8E}" srcOrd="2" destOrd="0" presId="urn:microsoft.com/office/officeart/2005/8/layout/default"/>
    <dgm:cxn modelId="{A0427EA3-FAE8-4047-BAFA-E62D7A16A382}" type="presParOf" srcId="{E681ABF7-E77C-4790-B329-E3143B65ECE6}" destId="{34B9CCAB-74C1-4910-B27A-E314B3973211}" srcOrd="3" destOrd="0" presId="urn:microsoft.com/office/officeart/2005/8/layout/default"/>
    <dgm:cxn modelId="{E80147BB-A5C0-48F3-B189-1904241378CC}" type="presParOf" srcId="{E681ABF7-E77C-4790-B329-E3143B65ECE6}" destId="{6998F363-8049-4994-9DBB-7395F0C27F87}" srcOrd="4" destOrd="0" presId="urn:microsoft.com/office/officeart/2005/8/layout/default"/>
    <dgm:cxn modelId="{17F415BF-22BD-49EF-A8B2-E2FED4E14531}" type="presParOf" srcId="{E681ABF7-E77C-4790-B329-E3143B65ECE6}" destId="{96B7A687-63EF-44D2-B9FB-AD8B87852731}" srcOrd="5" destOrd="0" presId="urn:microsoft.com/office/officeart/2005/8/layout/default"/>
    <dgm:cxn modelId="{D6276FD7-241C-465C-AA10-C810E0AA677B}" type="presParOf" srcId="{E681ABF7-E77C-4790-B329-E3143B65ECE6}" destId="{C3B30D93-9CFD-492A-B071-35EB58E03CFA}" srcOrd="6" destOrd="0" presId="urn:microsoft.com/office/officeart/2005/8/layout/default"/>
    <dgm:cxn modelId="{4470303B-F347-4952-95DD-334FFD240C4D}" type="presParOf" srcId="{E681ABF7-E77C-4790-B329-E3143B65ECE6}" destId="{67407F8A-1828-4DCD-8E10-558882B89995}" srcOrd="7" destOrd="0" presId="urn:microsoft.com/office/officeart/2005/8/layout/default"/>
    <dgm:cxn modelId="{2E7F6C53-E015-4B0E-B63E-32EC3AE22D4B}" type="presParOf" srcId="{E681ABF7-E77C-4790-B329-E3143B65ECE6}" destId="{CD42D525-3D93-41FB-B83D-0DF2654A9927}" srcOrd="8" destOrd="0" presId="urn:microsoft.com/office/officeart/2005/8/layout/default"/>
    <dgm:cxn modelId="{4E8A7D73-E424-4AE3-8068-E5973F83BB6A}" type="presParOf" srcId="{E681ABF7-E77C-4790-B329-E3143B65ECE6}" destId="{77E1F995-0A46-4AAC-894A-229EC48048B3}" srcOrd="9" destOrd="0" presId="urn:microsoft.com/office/officeart/2005/8/layout/default"/>
    <dgm:cxn modelId="{AE74FA11-08DC-4D75-B330-E5101A25F0C6}" type="presParOf" srcId="{E681ABF7-E77C-4790-B329-E3143B65ECE6}" destId="{325B37D7-800C-4D44-9BD2-954B818943C7}" srcOrd="10" destOrd="0" presId="urn:microsoft.com/office/officeart/2005/8/layout/default"/>
    <dgm:cxn modelId="{DFE2B4FE-2AAC-46B9-8639-029ADC184BAD}" type="presParOf" srcId="{E681ABF7-E77C-4790-B329-E3143B65ECE6}" destId="{DE00DD36-15EB-499B-A4F0-E57AF4B24778}" srcOrd="11" destOrd="0" presId="urn:microsoft.com/office/officeart/2005/8/layout/default"/>
    <dgm:cxn modelId="{EB831837-0B01-49FB-A1E9-86863FF023CC}" type="presParOf" srcId="{E681ABF7-E77C-4790-B329-E3143B65ECE6}" destId="{A7448A3B-F374-4DF4-B344-10677DF3035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446085-F1E4-449D-AD59-B2B900881659}"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en-US"/>
        </a:p>
      </dgm:t>
    </dgm:pt>
    <dgm:pt modelId="{D42E07A9-C39A-4558-A30B-0BCC13D489B5}">
      <dgm:prSet phldrT="[Text]"/>
      <dgm:spPr/>
      <dgm:t>
        <a:bodyPr/>
        <a:lstStyle/>
        <a:p>
          <a:r>
            <a:rPr lang="en-US" dirty="0"/>
            <a:t>It is important also to have a written policy on products and services that may be charged to a grant or Federal program.</a:t>
          </a:r>
        </a:p>
      </dgm:t>
    </dgm:pt>
    <dgm:pt modelId="{C4659740-8F1A-47D7-9B8B-8914A6B2F99E}" type="parTrans" cxnId="{BA2FC924-944C-4B53-8276-5A87FBD98C7C}">
      <dgm:prSet/>
      <dgm:spPr/>
      <dgm:t>
        <a:bodyPr/>
        <a:lstStyle/>
        <a:p>
          <a:endParaRPr lang="en-US"/>
        </a:p>
      </dgm:t>
    </dgm:pt>
    <dgm:pt modelId="{78A5AFEC-AFA1-4C3B-A2D7-CBFBF3CC39D3}" type="sibTrans" cxnId="{BA2FC924-944C-4B53-8276-5A87FBD98C7C}">
      <dgm:prSet/>
      <dgm:spPr/>
      <dgm:t>
        <a:bodyPr/>
        <a:lstStyle/>
        <a:p>
          <a:endParaRPr lang="en-US"/>
        </a:p>
      </dgm:t>
    </dgm:pt>
    <dgm:pt modelId="{C93627F6-7742-4519-99D0-6106FC9590EB}">
      <dgm:prSet/>
      <dgm:spPr/>
      <dgm:t>
        <a:bodyPr/>
        <a:lstStyle/>
        <a:p>
          <a:r>
            <a:rPr lang="en-US" dirty="0"/>
            <a:t>How will the entity handle providing food in specific situations?</a:t>
          </a:r>
        </a:p>
      </dgm:t>
    </dgm:pt>
    <dgm:pt modelId="{884D0022-209C-45C5-B869-E8EA7134F76C}" type="parTrans" cxnId="{31B0FF1D-8F94-4BD9-86D0-B220ABC8C37E}">
      <dgm:prSet/>
      <dgm:spPr/>
      <dgm:t>
        <a:bodyPr/>
        <a:lstStyle/>
        <a:p>
          <a:endParaRPr lang="en-US"/>
        </a:p>
      </dgm:t>
    </dgm:pt>
    <dgm:pt modelId="{E2218AE7-049C-403B-A7D6-B7CCD6E13B35}" type="sibTrans" cxnId="{31B0FF1D-8F94-4BD9-86D0-B220ABC8C37E}">
      <dgm:prSet/>
      <dgm:spPr/>
      <dgm:t>
        <a:bodyPr/>
        <a:lstStyle/>
        <a:p>
          <a:endParaRPr lang="en-US"/>
        </a:p>
      </dgm:t>
    </dgm:pt>
    <dgm:pt modelId="{DF5ACB40-1D65-43CB-A12B-9A1868DB5BFC}">
      <dgm:prSet/>
      <dgm:spPr/>
      <dgm:t>
        <a:bodyPr/>
        <a:lstStyle/>
        <a:p>
          <a:r>
            <a:rPr lang="en-US" dirty="0"/>
            <a:t>Do entertainment costs provide a programmatic purpose and have prior approval? </a:t>
          </a:r>
        </a:p>
      </dgm:t>
    </dgm:pt>
    <dgm:pt modelId="{29D63B67-57EF-4CF9-AEF4-B3E01FBD0410}" type="parTrans" cxnId="{A863B22D-FEDF-4BC1-9A0D-CE59B3297A97}">
      <dgm:prSet/>
      <dgm:spPr/>
      <dgm:t>
        <a:bodyPr/>
        <a:lstStyle/>
        <a:p>
          <a:endParaRPr lang="en-US"/>
        </a:p>
      </dgm:t>
    </dgm:pt>
    <dgm:pt modelId="{BC0579C3-E532-48AB-B2AB-C3C049956E99}" type="sibTrans" cxnId="{A863B22D-FEDF-4BC1-9A0D-CE59B3297A97}">
      <dgm:prSet/>
      <dgm:spPr/>
      <dgm:t>
        <a:bodyPr/>
        <a:lstStyle/>
        <a:p>
          <a:endParaRPr lang="en-US"/>
        </a:p>
      </dgm:t>
    </dgm:pt>
    <dgm:pt modelId="{B5CE4B57-EE19-435F-8350-B974335F8316}">
      <dgm:prSet/>
      <dgm:spPr/>
      <dgm:t>
        <a:bodyPr/>
        <a:lstStyle/>
        <a:p>
          <a:r>
            <a:rPr lang="en-US" dirty="0"/>
            <a:t>Written policies that establish the factors or criteria that would be considered before incurring such a cost must be established. </a:t>
          </a:r>
        </a:p>
      </dgm:t>
    </dgm:pt>
    <dgm:pt modelId="{D38A1312-AC50-477D-86E9-3C7CDEE549F1}" type="parTrans" cxnId="{AEBAD652-5FCF-43C5-83BE-4452715504B3}">
      <dgm:prSet/>
      <dgm:spPr/>
      <dgm:t>
        <a:bodyPr/>
        <a:lstStyle/>
        <a:p>
          <a:endParaRPr lang="en-US"/>
        </a:p>
      </dgm:t>
    </dgm:pt>
    <dgm:pt modelId="{6556B258-21B6-4DE4-AAF4-407EABA23DB3}" type="sibTrans" cxnId="{AEBAD652-5FCF-43C5-83BE-4452715504B3}">
      <dgm:prSet/>
      <dgm:spPr/>
      <dgm:t>
        <a:bodyPr/>
        <a:lstStyle/>
        <a:p>
          <a:endParaRPr lang="en-US"/>
        </a:p>
      </dgm:t>
    </dgm:pt>
    <dgm:pt modelId="{2BBC09FA-0FEA-430C-BE19-1B8AF25B317C}">
      <dgm:prSet/>
      <dgm:spPr/>
      <dgm:t>
        <a:bodyPr/>
        <a:lstStyle/>
        <a:p>
          <a:r>
            <a:rPr lang="en-US"/>
            <a:t>Define the parameters or limitations to establish reasonableness. </a:t>
          </a:r>
          <a:endParaRPr lang="en-US" dirty="0"/>
        </a:p>
      </dgm:t>
    </dgm:pt>
    <dgm:pt modelId="{7E664BF8-BFE0-424C-9673-875C95F26976}" type="parTrans" cxnId="{EDC44CB1-6C55-44E0-944C-6CE1C4836F16}">
      <dgm:prSet/>
      <dgm:spPr/>
      <dgm:t>
        <a:bodyPr/>
        <a:lstStyle/>
        <a:p>
          <a:endParaRPr lang="en-US"/>
        </a:p>
      </dgm:t>
    </dgm:pt>
    <dgm:pt modelId="{81204536-3F0A-424D-9CCA-74126AA21A63}" type="sibTrans" cxnId="{EDC44CB1-6C55-44E0-944C-6CE1C4836F16}">
      <dgm:prSet/>
      <dgm:spPr/>
      <dgm:t>
        <a:bodyPr/>
        <a:lstStyle/>
        <a:p>
          <a:endParaRPr lang="en-US"/>
        </a:p>
      </dgm:t>
    </dgm:pt>
    <dgm:pt modelId="{172BDB96-35B7-48CA-A7C3-10DC35539A78}">
      <dgm:prSet/>
      <dgm:spPr>
        <a:solidFill>
          <a:schemeClr val="accent1"/>
        </a:solidFill>
      </dgm:spPr>
      <dgm:t>
        <a:bodyPr/>
        <a:lstStyle/>
        <a:p>
          <a:r>
            <a:rPr lang="en-US"/>
            <a:t>Must be applicable or consistent with similar policies for non-Federally funded grants and programs. </a:t>
          </a:r>
          <a:endParaRPr lang="en-US" dirty="0"/>
        </a:p>
      </dgm:t>
    </dgm:pt>
    <dgm:pt modelId="{1015BCB8-D188-4548-9565-F07A5E789F76}" type="parTrans" cxnId="{4833A16F-57D5-413D-A8EE-8432CAC0E08B}">
      <dgm:prSet/>
      <dgm:spPr/>
      <dgm:t>
        <a:bodyPr/>
        <a:lstStyle/>
        <a:p>
          <a:endParaRPr lang="en-US"/>
        </a:p>
      </dgm:t>
    </dgm:pt>
    <dgm:pt modelId="{5CD020E6-80DD-46FE-9380-84639B12182A}" type="sibTrans" cxnId="{4833A16F-57D5-413D-A8EE-8432CAC0E08B}">
      <dgm:prSet/>
      <dgm:spPr/>
      <dgm:t>
        <a:bodyPr/>
        <a:lstStyle/>
        <a:p>
          <a:endParaRPr lang="en-US"/>
        </a:p>
      </dgm:t>
    </dgm:pt>
    <dgm:pt modelId="{7F0A75B1-3F35-4506-BC3C-9558E223239C}">
      <dgm:prSet/>
      <dgm:spPr>
        <a:solidFill>
          <a:srgbClr val="356DA5"/>
        </a:solidFill>
      </dgm:spPr>
      <dgm:t>
        <a:bodyPr/>
        <a:lstStyle/>
        <a:p>
          <a:r>
            <a:rPr lang="en-US" dirty="0"/>
            <a:t>Should also outline instructions or steps to consider to provide consistency when classifying these costs as program or  administrative. </a:t>
          </a:r>
        </a:p>
      </dgm:t>
    </dgm:pt>
    <dgm:pt modelId="{C2662D26-474B-478D-9904-01AB7DA0B76F}" type="parTrans" cxnId="{4EC26826-098F-42D9-A51C-6D04166D3CFB}">
      <dgm:prSet/>
      <dgm:spPr/>
      <dgm:t>
        <a:bodyPr/>
        <a:lstStyle/>
        <a:p>
          <a:endParaRPr lang="en-US"/>
        </a:p>
      </dgm:t>
    </dgm:pt>
    <dgm:pt modelId="{C9DF8B67-6D2A-4F04-9E5B-75D9C64A7D58}" type="sibTrans" cxnId="{4EC26826-098F-42D9-A51C-6D04166D3CFB}">
      <dgm:prSet/>
      <dgm:spPr/>
      <dgm:t>
        <a:bodyPr/>
        <a:lstStyle/>
        <a:p>
          <a:endParaRPr lang="en-US"/>
        </a:p>
      </dgm:t>
    </dgm:pt>
    <dgm:pt modelId="{8638E901-9BE7-4985-8707-AD3767A9F379}">
      <dgm:prSet/>
      <dgm:spPr/>
      <dgm:t>
        <a:bodyPr/>
        <a:lstStyle/>
        <a:p>
          <a:r>
            <a:rPr lang="en-US"/>
            <a:t>The classification of such costs is important because of specified cost limitations contained in many of our programs.</a:t>
          </a:r>
          <a:endParaRPr lang="en-US" dirty="0"/>
        </a:p>
      </dgm:t>
    </dgm:pt>
    <dgm:pt modelId="{E91683FB-2492-4448-B154-6FD524D8D9E2}" type="parTrans" cxnId="{FC43F249-E5C7-45F1-919C-C4478C827023}">
      <dgm:prSet/>
      <dgm:spPr/>
      <dgm:t>
        <a:bodyPr/>
        <a:lstStyle/>
        <a:p>
          <a:endParaRPr lang="en-US"/>
        </a:p>
      </dgm:t>
    </dgm:pt>
    <dgm:pt modelId="{DF343DCF-780C-475D-9F84-CFFB645F3C5C}" type="sibTrans" cxnId="{FC43F249-E5C7-45F1-919C-C4478C827023}">
      <dgm:prSet/>
      <dgm:spPr/>
      <dgm:t>
        <a:bodyPr/>
        <a:lstStyle/>
        <a:p>
          <a:endParaRPr lang="en-US"/>
        </a:p>
      </dgm:t>
    </dgm:pt>
    <dgm:pt modelId="{E7D69792-35DB-43C6-93FC-FF3C49108A0C}" type="pres">
      <dgm:prSet presAssocID="{99446085-F1E4-449D-AD59-B2B900881659}" presName="linear" presStyleCnt="0">
        <dgm:presLayoutVars>
          <dgm:animLvl val="lvl"/>
          <dgm:resizeHandles val="exact"/>
        </dgm:presLayoutVars>
      </dgm:prSet>
      <dgm:spPr/>
    </dgm:pt>
    <dgm:pt modelId="{5B449585-48D3-4548-BE38-A94D524888CB}" type="pres">
      <dgm:prSet presAssocID="{D42E07A9-C39A-4558-A30B-0BCC13D489B5}" presName="parentText" presStyleLbl="node1" presStyleIdx="0" presStyleCnt="4">
        <dgm:presLayoutVars>
          <dgm:chMax val="0"/>
          <dgm:bulletEnabled val="1"/>
        </dgm:presLayoutVars>
      </dgm:prSet>
      <dgm:spPr/>
    </dgm:pt>
    <dgm:pt modelId="{EA2C10CB-645B-4700-8FB5-989A0AD7797F}" type="pres">
      <dgm:prSet presAssocID="{D42E07A9-C39A-4558-A30B-0BCC13D489B5}" presName="childText" presStyleLbl="revTx" presStyleIdx="0" presStyleCnt="3">
        <dgm:presLayoutVars>
          <dgm:bulletEnabled val="1"/>
        </dgm:presLayoutVars>
      </dgm:prSet>
      <dgm:spPr/>
    </dgm:pt>
    <dgm:pt modelId="{C856A4E9-48E2-4F8A-90E5-086DA1089161}" type="pres">
      <dgm:prSet presAssocID="{B5CE4B57-EE19-435F-8350-B974335F8316}" presName="parentText" presStyleLbl="node1" presStyleIdx="1" presStyleCnt="4">
        <dgm:presLayoutVars>
          <dgm:chMax val="0"/>
          <dgm:bulletEnabled val="1"/>
        </dgm:presLayoutVars>
      </dgm:prSet>
      <dgm:spPr/>
    </dgm:pt>
    <dgm:pt modelId="{69A6444D-E1BA-4F4D-A1BB-B290B084A8D5}" type="pres">
      <dgm:prSet presAssocID="{B5CE4B57-EE19-435F-8350-B974335F8316}" presName="childText" presStyleLbl="revTx" presStyleIdx="1" presStyleCnt="3">
        <dgm:presLayoutVars>
          <dgm:bulletEnabled val="1"/>
        </dgm:presLayoutVars>
      </dgm:prSet>
      <dgm:spPr/>
    </dgm:pt>
    <dgm:pt modelId="{24748638-C6A3-4F08-AE4D-38070172C96B}" type="pres">
      <dgm:prSet presAssocID="{172BDB96-35B7-48CA-A7C3-10DC35539A78}" presName="parentText" presStyleLbl="node1" presStyleIdx="2" presStyleCnt="4">
        <dgm:presLayoutVars>
          <dgm:chMax val="0"/>
          <dgm:bulletEnabled val="1"/>
        </dgm:presLayoutVars>
      </dgm:prSet>
      <dgm:spPr/>
    </dgm:pt>
    <dgm:pt modelId="{AAD7903A-F356-4DF1-8321-BD0E8E874E13}" type="pres">
      <dgm:prSet presAssocID="{5CD020E6-80DD-46FE-9380-84639B12182A}" presName="spacer" presStyleCnt="0"/>
      <dgm:spPr/>
    </dgm:pt>
    <dgm:pt modelId="{A49F3DFA-4D81-4E6E-A8DC-5070436D2082}" type="pres">
      <dgm:prSet presAssocID="{7F0A75B1-3F35-4506-BC3C-9558E223239C}" presName="parentText" presStyleLbl="node1" presStyleIdx="3" presStyleCnt="4">
        <dgm:presLayoutVars>
          <dgm:chMax val="0"/>
          <dgm:bulletEnabled val="1"/>
        </dgm:presLayoutVars>
      </dgm:prSet>
      <dgm:spPr/>
    </dgm:pt>
    <dgm:pt modelId="{0EAB3A1E-26E6-466A-B16D-C49F11D3100B}" type="pres">
      <dgm:prSet presAssocID="{7F0A75B1-3F35-4506-BC3C-9558E223239C}" presName="childText" presStyleLbl="revTx" presStyleIdx="2" presStyleCnt="3">
        <dgm:presLayoutVars>
          <dgm:bulletEnabled val="1"/>
        </dgm:presLayoutVars>
      </dgm:prSet>
      <dgm:spPr/>
    </dgm:pt>
  </dgm:ptLst>
  <dgm:cxnLst>
    <dgm:cxn modelId="{96B7AE0F-0B7A-4C78-86AE-E29163F635D4}" type="presOf" srcId="{C93627F6-7742-4519-99D0-6106FC9590EB}" destId="{EA2C10CB-645B-4700-8FB5-989A0AD7797F}" srcOrd="0" destOrd="0" presId="urn:microsoft.com/office/officeart/2005/8/layout/vList2"/>
    <dgm:cxn modelId="{6CF2E014-42B0-4C29-B54B-1E87FDF82B5C}" type="presOf" srcId="{DF5ACB40-1D65-43CB-A12B-9A1868DB5BFC}" destId="{EA2C10CB-645B-4700-8FB5-989A0AD7797F}" srcOrd="0" destOrd="1" presId="urn:microsoft.com/office/officeart/2005/8/layout/vList2"/>
    <dgm:cxn modelId="{31B0FF1D-8F94-4BD9-86D0-B220ABC8C37E}" srcId="{D42E07A9-C39A-4558-A30B-0BCC13D489B5}" destId="{C93627F6-7742-4519-99D0-6106FC9590EB}" srcOrd="0" destOrd="0" parTransId="{884D0022-209C-45C5-B869-E8EA7134F76C}" sibTransId="{E2218AE7-049C-403B-A7D6-B7CCD6E13B35}"/>
    <dgm:cxn modelId="{BA2FC924-944C-4B53-8276-5A87FBD98C7C}" srcId="{99446085-F1E4-449D-AD59-B2B900881659}" destId="{D42E07A9-C39A-4558-A30B-0BCC13D489B5}" srcOrd="0" destOrd="0" parTransId="{C4659740-8F1A-47D7-9B8B-8914A6B2F99E}" sibTransId="{78A5AFEC-AFA1-4C3B-A2D7-CBFBF3CC39D3}"/>
    <dgm:cxn modelId="{070B4626-9906-4D68-8E89-D58F8FC015AD}" type="presOf" srcId="{99446085-F1E4-449D-AD59-B2B900881659}" destId="{E7D69792-35DB-43C6-93FC-FF3C49108A0C}" srcOrd="0" destOrd="0" presId="urn:microsoft.com/office/officeart/2005/8/layout/vList2"/>
    <dgm:cxn modelId="{4EC26826-098F-42D9-A51C-6D04166D3CFB}" srcId="{99446085-F1E4-449D-AD59-B2B900881659}" destId="{7F0A75B1-3F35-4506-BC3C-9558E223239C}" srcOrd="3" destOrd="0" parTransId="{C2662D26-474B-478D-9904-01AB7DA0B76F}" sibTransId="{C9DF8B67-6D2A-4F04-9E5B-75D9C64A7D58}"/>
    <dgm:cxn modelId="{A863B22D-FEDF-4BC1-9A0D-CE59B3297A97}" srcId="{D42E07A9-C39A-4558-A30B-0BCC13D489B5}" destId="{DF5ACB40-1D65-43CB-A12B-9A1868DB5BFC}" srcOrd="1" destOrd="0" parTransId="{29D63B67-57EF-4CF9-AEF4-B3E01FBD0410}" sibTransId="{BC0579C3-E532-48AB-B2AB-C3C049956E99}"/>
    <dgm:cxn modelId="{ABFFD644-345F-4DE3-9394-CE9C4F060CF0}" type="presOf" srcId="{2BBC09FA-0FEA-430C-BE19-1B8AF25B317C}" destId="{69A6444D-E1BA-4F4D-A1BB-B290B084A8D5}" srcOrd="0" destOrd="0" presId="urn:microsoft.com/office/officeart/2005/8/layout/vList2"/>
    <dgm:cxn modelId="{1830A747-DB58-495F-B807-C9FF5874660D}" type="presOf" srcId="{7F0A75B1-3F35-4506-BC3C-9558E223239C}" destId="{A49F3DFA-4D81-4E6E-A8DC-5070436D2082}" srcOrd="0" destOrd="0" presId="urn:microsoft.com/office/officeart/2005/8/layout/vList2"/>
    <dgm:cxn modelId="{FC43F249-E5C7-45F1-919C-C4478C827023}" srcId="{7F0A75B1-3F35-4506-BC3C-9558E223239C}" destId="{8638E901-9BE7-4985-8707-AD3767A9F379}" srcOrd="0" destOrd="0" parTransId="{E91683FB-2492-4448-B154-6FD524D8D9E2}" sibTransId="{DF343DCF-780C-475D-9F84-CFFB645F3C5C}"/>
    <dgm:cxn modelId="{4833A16F-57D5-413D-A8EE-8432CAC0E08B}" srcId="{99446085-F1E4-449D-AD59-B2B900881659}" destId="{172BDB96-35B7-48CA-A7C3-10DC35539A78}" srcOrd="2" destOrd="0" parTransId="{1015BCB8-D188-4548-9565-F07A5E789F76}" sibTransId="{5CD020E6-80DD-46FE-9380-84639B12182A}"/>
    <dgm:cxn modelId="{AEBAD652-5FCF-43C5-83BE-4452715504B3}" srcId="{99446085-F1E4-449D-AD59-B2B900881659}" destId="{B5CE4B57-EE19-435F-8350-B974335F8316}" srcOrd="1" destOrd="0" parTransId="{D38A1312-AC50-477D-86E9-3C7CDEE549F1}" sibTransId="{6556B258-21B6-4DE4-AAF4-407EABA23DB3}"/>
    <dgm:cxn modelId="{68DC9B92-1C95-4613-8FE1-60AFACB35ABC}" type="presOf" srcId="{D42E07A9-C39A-4558-A30B-0BCC13D489B5}" destId="{5B449585-48D3-4548-BE38-A94D524888CB}" srcOrd="0" destOrd="0" presId="urn:microsoft.com/office/officeart/2005/8/layout/vList2"/>
    <dgm:cxn modelId="{D1AFC495-E783-4D1A-ABEC-30D587699612}" type="presOf" srcId="{B5CE4B57-EE19-435F-8350-B974335F8316}" destId="{C856A4E9-48E2-4F8A-90E5-086DA1089161}" srcOrd="0" destOrd="0" presId="urn:microsoft.com/office/officeart/2005/8/layout/vList2"/>
    <dgm:cxn modelId="{EDC44CB1-6C55-44E0-944C-6CE1C4836F16}" srcId="{B5CE4B57-EE19-435F-8350-B974335F8316}" destId="{2BBC09FA-0FEA-430C-BE19-1B8AF25B317C}" srcOrd="0" destOrd="0" parTransId="{7E664BF8-BFE0-424C-9673-875C95F26976}" sibTransId="{81204536-3F0A-424D-9CCA-74126AA21A63}"/>
    <dgm:cxn modelId="{B0BD88F6-C470-4F44-80F1-43E8C618B3C2}" type="presOf" srcId="{172BDB96-35B7-48CA-A7C3-10DC35539A78}" destId="{24748638-C6A3-4F08-AE4D-38070172C96B}" srcOrd="0" destOrd="0" presId="urn:microsoft.com/office/officeart/2005/8/layout/vList2"/>
    <dgm:cxn modelId="{242462F8-B543-467B-B1D4-DAC4112A545E}" type="presOf" srcId="{8638E901-9BE7-4985-8707-AD3767A9F379}" destId="{0EAB3A1E-26E6-466A-B16D-C49F11D3100B}" srcOrd="0" destOrd="0" presId="urn:microsoft.com/office/officeart/2005/8/layout/vList2"/>
    <dgm:cxn modelId="{F37D82AB-7A7E-464F-B3E6-049BCF434D32}" type="presParOf" srcId="{E7D69792-35DB-43C6-93FC-FF3C49108A0C}" destId="{5B449585-48D3-4548-BE38-A94D524888CB}" srcOrd="0" destOrd="0" presId="urn:microsoft.com/office/officeart/2005/8/layout/vList2"/>
    <dgm:cxn modelId="{3E149D9B-0512-427C-9B83-1979ADBACC0B}" type="presParOf" srcId="{E7D69792-35DB-43C6-93FC-FF3C49108A0C}" destId="{EA2C10CB-645B-4700-8FB5-989A0AD7797F}" srcOrd="1" destOrd="0" presId="urn:microsoft.com/office/officeart/2005/8/layout/vList2"/>
    <dgm:cxn modelId="{E69CE3FA-ACA6-4EE3-B201-596F8A3B9D76}" type="presParOf" srcId="{E7D69792-35DB-43C6-93FC-FF3C49108A0C}" destId="{C856A4E9-48E2-4F8A-90E5-086DA1089161}" srcOrd="2" destOrd="0" presId="urn:microsoft.com/office/officeart/2005/8/layout/vList2"/>
    <dgm:cxn modelId="{F25F9DC4-6C37-4E2F-B8FC-31FF77C55884}" type="presParOf" srcId="{E7D69792-35DB-43C6-93FC-FF3C49108A0C}" destId="{69A6444D-E1BA-4F4D-A1BB-B290B084A8D5}" srcOrd="3" destOrd="0" presId="urn:microsoft.com/office/officeart/2005/8/layout/vList2"/>
    <dgm:cxn modelId="{CF44EB3F-2837-4872-81C8-BBEE3F54BFFB}" type="presParOf" srcId="{E7D69792-35DB-43C6-93FC-FF3C49108A0C}" destId="{24748638-C6A3-4F08-AE4D-38070172C96B}" srcOrd="4" destOrd="0" presId="urn:microsoft.com/office/officeart/2005/8/layout/vList2"/>
    <dgm:cxn modelId="{2192B7B0-D856-4DDF-B99F-26A37F145617}" type="presParOf" srcId="{E7D69792-35DB-43C6-93FC-FF3C49108A0C}" destId="{AAD7903A-F356-4DF1-8321-BD0E8E874E13}" srcOrd="5" destOrd="0" presId="urn:microsoft.com/office/officeart/2005/8/layout/vList2"/>
    <dgm:cxn modelId="{081D9D73-765C-4E4B-95FE-A233E7E20318}" type="presParOf" srcId="{E7D69792-35DB-43C6-93FC-FF3C49108A0C}" destId="{A49F3DFA-4D81-4E6E-A8DC-5070436D2082}" srcOrd="6" destOrd="0" presId="urn:microsoft.com/office/officeart/2005/8/layout/vList2"/>
    <dgm:cxn modelId="{811FF490-9951-4FBB-88E4-46F4FFF1542C}" type="presParOf" srcId="{E7D69792-35DB-43C6-93FC-FF3C49108A0C}" destId="{0EAB3A1E-26E6-466A-B16D-C49F11D3100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D1F27-8A8E-4919-9BBB-78013020726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91CD4AF8-FB2A-42F7-A813-608141BFD793}">
      <dgm:prSet phldrT="[Text]"/>
      <dgm:spPr/>
      <dgm:t>
        <a:bodyPr/>
        <a:lstStyle/>
        <a:p>
          <a:r>
            <a:rPr lang="en-US" altLang="en-US" dirty="0"/>
            <a:t>Amount of funds and how funds are used</a:t>
          </a:r>
          <a:endParaRPr lang="en-US" dirty="0"/>
        </a:p>
      </dgm:t>
    </dgm:pt>
    <dgm:pt modelId="{A81FC300-D647-4521-A8CA-A4593778AA26}" type="parTrans" cxnId="{0C274F09-AFC4-46E8-AD40-4614E962EC0C}">
      <dgm:prSet/>
      <dgm:spPr/>
      <dgm:t>
        <a:bodyPr/>
        <a:lstStyle/>
        <a:p>
          <a:endParaRPr lang="en-US"/>
        </a:p>
      </dgm:t>
    </dgm:pt>
    <dgm:pt modelId="{29436878-BC4D-4CF1-AC7A-3ED244023C90}" type="sibTrans" cxnId="{0C274F09-AFC4-46E8-AD40-4614E962EC0C}">
      <dgm:prSet/>
      <dgm:spPr/>
      <dgm:t>
        <a:bodyPr/>
        <a:lstStyle/>
        <a:p>
          <a:endParaRPr lang="en-US"/>
        </a:p>
      </dgm:t>
    </dgm:pt>
    <dgm:pt modelId="{86EBFC14-6F5F-45C6-9F6B-8778E534B3A0}">
      <dgm:prSet/>
      <dgm:spPr/>
      <dgm:t>
        <a:bodyPr/>
        <a:lstStyle/>
        <a:p>
          <a:r>
            <a:rPr lang="en-US" altLang="en-US"/>
            <a:t>Percentage of costs provided by other sources</a:t>
          </a:r>
          <a:endParaRPr lang="en-US" altLang="en-US" dirty="0"/>
        </a:p>
      </dgm:t>
    </dgm:pt>
    <dgm:pt modelId="{DFF34067-1A89-4F50-9572-36FB20F9DAB7}" type="parTrans" cxnId="{0206E479-6C6E-4AD3-996B-E08B78D3C19F}">
      <dgm:prSet/>
      <dgm:spPr/>
      <dgm:t>
        <a:bodyPr/>
        <a:lstStyle/>
        <a:p>
          <a:endParaRPr lang="en-US"/>
        </a:p>
      </dgm:t>
    </dgm:pt>
    <dgm:pt modelId="{B510B795-D526-4770-B5A8-7825FD26CA3D}" type="sibTrans" cxnId="{0206E479-6C6E-4AD3-996B-E08B78D3C19F}">
      <dgm:prSet/>
      <dgm:spPr/>
      <dgm:t>
        <a:bodyPr/>
        <a:lstStyle/>
        <a:p>
          <a:endParaRPr lang="en-US"/>
        </a:p>
      </dgm:t>
    </dgm:pt>
    <dgm:pt modelId="{F7582A61-C6D8-4D6D-BE99-D39C3027BD0B}">
      <dgm:prSet/>
      <dgm:spPr/>
      <dgm:t>
        <a:bodyPr/>
        <a:lstStyle/>
        <a:p>
          <a:r>
            <a:rPr lang="en-US" altLang="en-US"/>
            <a:t>Other records to facilitate an effective audit</a:t>
          </a:r>
          <a:endParaRPr lang="en-US" altLang="en-US" dirty="0"/>
        </a:p>
      </dgm:t>
    </dgm:pt>
    <dgm:pt modelId="{2EFEA101-CF71-4CE1-86FA-A67D16FE8007}" type="parTrans" cxnId="{EA3D876D-019D-4993-BBA8-444673EF2EDD}">
      <dgm:prSet/>
      <dgm:spPr/>
      <dgm:t>
        <a:bodyPr/>
        <a:lstStyle/>
        <a:p>
          <a:endParaRPr lang="en-US"/>
        </a:p>
      </dgm:t>
    </dgm:pt>
    <dgm:pt modelId="{ABAC79D9-9C18-4261-8324-B4F0C71D9192}" type="sibTrans" cxnId="{EA3D876D-019D-4993-BBA8-444673EF2EDD}">
      <dgm:prSet/>
      <dgm:spPr/>
      <dgm:t>
        <a:bodyPr/>
        <a:lstStyle/>
        <a:p>
          <a:endParaRPr lang="en-US"/>
        </a:p>
      </dgm:t>
    </dgm:pt>
    <dgm:pt modelId="{E0DB74BE-FD4E-4398-85E6-0A4B60A9A936}">
      <dgm:prSet/>
      <dgm:spPr/>
      <dgm:t>
        <a:bodyPr/>
        <a:lstStyle/>
        <a:p>
          <a:r>
            <a:rPr lang="en-US" altLang="en-US"/>
            <a:t>Total cost of the project</a:t>
          </a:r>
          <a:endParaRPr lang="en-US" altLang="en-US" dirty="0"/>
        </a:p>
      </dgm:t>
    </dgm:pt>
    <dgm:pt modelId="{0D6D7A11-A63A-4055-BF9E-FA3F864D5338}" type="parTrans" cxnId="{829FC0A6-03B4-4B92-8BAC-77F3C6F6A586}">
      <dgm:prSet/>
      <dgm:spPr/>
      <dgm:t>
        <a:bodyPr/>
        <a:lstStyle/>
        <a:p>
          <a:endParaRPr lang="en-US"/>
        </a:p>
      </dgm:t>
    </dgm:pt>
    <dgm:pt modelId="{930B9F56-389B-438E-B8F0-CC1301D04E04}" type="sibTrans" cxnId="{829FC0A6-03B4-4B92-8BAC-77F3C6F6A586}">
      <dgm:prSet/>
      <dgm:spPr/>
      <dgm:t>
        <a:bodyPr/>
        <a:lstStyle/>
        <a:p>
          <a:endParaRPr lang="en-US"/>
        </a:p>
      </dgm:t>
    </dgm:pt>
    <dgm:pt modelId="{0EC53147-85DF-4158-ACB6-C7A0564CCC16}">
      <dgm:prSet/>
      <dgm:spPr/>
      <dgm:t>
        <a:bodyPr/>
        <a:lstStyle/>
        <a:p>
          <a:r>
            <a:rPr lang="en-US" altLang="en-US" dirty="0"/>
            <a:t>Records that show compliance/performance</a:t>
          </a:r>
        </a:p>
      </dgm:t>
    </dgm:pt>
    <dgm:pt modelId="{8526A267-BE48-4069-9249-D2F042F8E049}" type="parTrans" cxnId="{4545CAC9-A46F-458C-A47F-F0D3DFF8AE38}">
      <dgm:prSet/>
      <dgm:spPr/>
      <dgm:t>
        <a:bodyPr/>
        <a:lstStyle/>
        <a:p>
          <a:endParaRPr lang="en-US"/>
        </a:p>
      </dgm:t>
    </dgm:pt>
    <dgm:pt modelId="{03B19840-EB23-438D-9677-027F1758EC52}" type="sibTrans" cxnId="{4545CAC9-A46F-458C-A47F-F0D3DFF8AE38}">
      <dgm:prSet/>
      <dgm:spPr/>
      <dgm:t>
        <a:bodyPr/>
        <a:lstStyle/>
        <a:p>
          <a:endParaRPr lang="en-US"/>
        </a:p>
      </dgm:t>
    </dgm:pt>
    <dgm:pt modelId="{D376E50E-3712-49A1-8474-F0E9C59CBD7E}">
      <dgm:prSet/>
      <dgm:spPr/>
      <dgm:t>
        <a:bodyPr/>
        <a:lstStyle/>
        <a:p>
          <a:r>
            <a:rPr lang="en-US" altLang="en-US"/>
            <a:t>Allocable benefit to the grant</a:t>
          </a:r>
          <a:endParaRPr lang="en-US" altLang="en-US" dirty="0"/>
        </a:p>
      </dgm:t>
    </dgm:pt>
    <dgm:pt modelId="{82906FFF-D6A7-4225-8DDC-225E18EB0285}" type="parTrans" cxnId="{8D26CEEA-8F2A-4E9E-A30A-CE46DF192C58}">
      <dgm:prSet/>
      <dgm:spPr/>
      <dgm:t>
        <a:bodyPr/>
        <a:lstStyle/>
        <a:p>
          <a:endParaRPr lang="en-US"/>
        </a:p>
      </dgm:t>
    </dgm:pt>
    <dgm:pt modelId="{2EA537B6-E8A1-4C34-9E85-3F347A2A94C9}" type="sibTrans" cxnId="{8D26CEEA-8F2A-4E9E-A30A-CE46DF192C58}">
      <dgm:prSet/>
      <dgm:spPr/>
      <dgm:t>
        <a:bodyPr/>
        <a:lstStyle/>
        <a:p>
          <a:endParaRPr lang="en-US"/>
        </a:p>
      </dgm:t>
    </dgm:pt>
    <dgm:pt modelId="{F88E1984-F385-46C1-8CA7-7A11A0C6E6FE}" type="pres">
      <dgm:prSet presAssocID="{CEED1F27-8A8E-4919-9BBB-780130207261}" presName="diagram" presStyleCnt="0">
        <dgm:presLayoutVars>
          <dgm:dir/>
          <dgm:resizeHandles val="exact"/>
        </dgm:presLayoutVars>
      </dgm:prSet>
      <dgm:spPr/>
    </dgm:pt>
    <dgm:pt modelId="{F3282BA0-568E-40A4-93F1-BBFE0C65223B}" type="pres">
      <dgm:prSet presAssocID="{91CD4AF8-FB2A-42F7-A813-608141BFD793}" presName="node" presStyleLbl="node1" presStyleIdx="0" presStyleCnt="6">
        <dgm:presLayoutVars>
          <dgm:bulletEnabled val="1"/>
        </dgm:presLayoutVars>
      </dgm:prSet>
      <dgm:spPr/>
    </dgm:pt>
    <dgm:pt modelId="{07153AE4-FE36-463D-85A9-B5F181E771C5}" type="pres">
      <dgm:prSet presAssocID="{29436878-BC4D-4CF1-AC7A-3ED244023C90}" presName="sibTrans" presStyleCnt="0"/>
      <dgm:spPr/>
    </dgm:pt>
    <dgm:pt modelId="{5CF44FF4-BFD7-430E-8A3E-FE62E5858CD6}" type="pres">
      <dgm:prSet presAssocID="{86EBFC14-6F5F-45C6-9F6B-8778E534B3A0}" presName="node" presStyleLbl="node1" presStyleIdx="1" presStyleCnt="6">
        <dgm:presLayoutVars>
          <dgm:bulletEnabled val="1"/>
        </dgm:presLayoutVars>
      </dgm:prSet>
      <dgm:spPr/>
    </dgm:pt>
    <dgm:pt modelId="{9BA372C1-42F5-4E8E-B896-788AAA3B3EB0}" type="pres">
      <dgm:prSet presAssocID="{B510B795-D526-4770-B5A8-7825FD26CA3D}" presName="sibTrans" presStyleCnt="0"/>
      <dgm:spPr/>
    </dgm:pt>
    <dgm:pt modelId="{EF3A9228-CA9E-4444-9C45-7BDEF3255D45}" type="pres">
      <dgm:prSet presAssocID="{F7582A61-C6D8-4D6D-BE99-D39C3027BD0B}" presName="node" presStyleLbl="node1" presStyleIdx="2" presStyleCnt="6">
        <dgm:presLayoutVars>
          <dgm:bulletEnabled val="1"/>
        </dgm:presLayoutVars>
      </dgm:prSet>
      <dgm:spPr/>
    </dgm:pt>
    <dgm:pt modelId="{7FEBE30A-5E60-40CB-BFF0-71DF00129748}" type="pres">
      <dgm:prSet presAssocID="{ABAC79D9-9C18-4261-8324-B4F0C71D9192}" presName="sibTrans" presStyleCnt="0"/>
      <dgm:spPr/>
    </dgm:pt>
    <dgm:pt modelId="{3E748ED9-C0BF-4A34-B566-58E134D6521C}" type="pres">
      <dgm:prSet presAssocID="{E0DB74BE-FD4E-4398-85E6-0A4B60A9A936}" presName="node" presStyleLbl="node1" presStyleIdx="3" presStyleCnt="6">
        <dgm:presLayoutVars>
          <dgm:bulletEnabled val="1"/>
        </dgm:presLayoutVars>
      </dgm:prSet>
      <dgm:spPr/>
    </dgm:pt>
    <dgm:pt modelId="{F886D207-26C9-491C-956A-5EF2C6E7A2A9}" type="pres">
      <dgm:prSet presAssocID="{930B9F56-389B-438E-B8F0-CC1301D04E04}" presName="sibTrans" presStyleCnt="0"/>
      <dgm:spPr/>
    </dgm:pt>
    <dgm:pt modelId="{47CC69E8-3681-41D0-86FA-08DE3042BB40}" type="pres">
      <dgm:prSet presAssocID="{0EC53147-85DF-4158-ACB6-C7A0564CCC16}" presName="node" presStyleLbl="node1" presStyleIdx="4" presStyleCnt="6">
        <dgm:presLayoutVars>
          <dgm:bulletEnabled val="1"/>
        </dgm:presLayoutVars>
      </dgm:prSet>
      <dgm:spPr/>
    </dgm:pt>
    <dgm:pt modelId="{AB06FBB8-5E5D-42C5-951F-45A7EEC7FFFC}" type="pres">
      <dgm:prSet presAssocID="{03B19840-EB23-438D-9677-027F1758EC52}" presName="sibTrans" presStyleCnt="0"/>
      <dgm:spPr/>
    </dgm:pt>
    <dgm:pt modelId="{C806BF78-FB95-47C3-843A-17FF32C9F226}" type="pres">
      <dgm:prSet presAssocID="{D376E50E-3712-49A1-8474-F0E9C59CBD7E}" presName="node" presStyleLbl="node1" presStyleIdx="5" presStyleCnt="6">
        <dgm:presLayoutVars>
          <dgm:bulletEnabled val="1"/>
        </dgm:presLayoutVars>
      </dgm:prSet>
      <dgm:spPr/>
    </dgm:pt>
  </dgm:ptLst>
  <dgm:cxnLst>
    <dgm:cxn modelId="{0C274F09-AFC4-46E8-AD40-4614E962EC0C}" srcId="{CEED1F27-8A8E-4919-9BBB-780130207261}" destId="{91CD4AF8-FB2A-42F7-A813-608141BFD793}" srcOrd="0" destOrd="0" parTransId="{A81FC300-D647-4521-A8CA-A4593778AA26}" sibTransId="{29436878-BC4D-4CF1-AC7A-3ED244023C90}"/>
    <dgm:cxn modelId="{BFD56E10-A2B3-4829-8F3B-C3CF97B6AB5E}" type="presOf" srcId="{CEED1F27-8A8E-4919-9BBB-780130207261}" destId="{F88E1984-F385-46C1-8CA7-7A11A0C6E6FE}" srcOrd="0" destOrd="0" presId="urn:microsoft.com/office/officeart/2005/8/layout/default"/>
    <dgm:cxn modelId="{AE323F1D-38E2-4BAA-A7E5-1D2A1CC48E03}" type="presOf" srcId="{D376E50E-3712-49A1-8474-F0E9C59CBD7E}" destId="{C806BF78-FB95-47C3-843A-17FF32C9F226}" srcOrd="0" destOrd="0" presId="urn:microsoft.com/office/officeart/2005/8/layout/default"/>
    <dgm:cxn modelId="{66F62823-E95B-4466-B892-D40661CDD0E3}" type="presOf" srcId="{F7582A61-C6D8-4D6D-BE99-D39C3027BD0B}" destId="{EF3A9228-CA9E-4444-9C45-7BDEF3255D45}" srcOrd="0" destOrd="0" presId="urn:microsoft.com/office/officeart/2005/8/layout/default"/>
    <dgm:cxn modelId="{F9EF572E-46F7-459E-8EA5-8B4B64B0291B}" type="presOf" srcId="{86EBFC14-6F5F-45C6-9F6B-8778E534B3A0}" destId="{5CF44FF4-BFD7-430E-8A3E-FE62E5858CD6}" srcOrd="0" destOrd="0" presId="urn:microsoft.com/office/officeart/2005/8/layout/default"/>
    <dgm:cxn modelId="{EA3D876D-019D-4993-BBA8-444673EF2EDD}" srcId="{CEED1F27-8A8E-4919-9BBB-780130207261}" destId="{F7582A61-C6D8-4D6D-BE99-D39C3027BD0B}" srcOrd="2" destOrd="0" parTransId="{2EFEA101-CF71-4CE1-86FA-A67D16FE8007}" sibTransId="{ABAC79D9-9C18-4261-8324-B4F0C71D9192}"/>
    <dgm:cxn modelId="{AB94A36E-8FAA-4E1A-9429-A40313BB8EC4}" type="presOf" srcId="{0EC53147-85DF-4158-ACB6-C7A0564CCC16}" destId="{47CC69E8-3681-41D0-86FA-08DE3042BB40}" srcOrd="0" destOrd="0" presId="urn:microsoft.com/office/officeart/2005/8/layout/default"/>
    <dgm:cxn modelId="{0206E479-6C6E-4AD3-996B-E08B78D3C19F}" srcId="{CEED1F27-8A8E-4919-9BBB-780130207261}" destId="{86EBFC14-6F5F-45C6-9F6B-8778E534B3A0}" srcOrd="1" destOrd="0" parTransId="{DFF34067-1A89-4F50-9572-36FB20F9DAB7}" sibTransId="{B510B795-D526-4770-B5A8-7825FD26CA3D}"/>
    <dgm:cxn modelId="{829FC0A6-03B4-4B92-8BAC-77F3C6F6A586}" srcId="{CEED1F27-8A8E-4919-9BBB-780130207261}" destId="{E0DB74BE-FD4E-4398-85E6-0A4B60A9A936}" srcOrd="3" destOrd="0" parTransId="{0D6D7A11-A63A-4055-BF9E-FA3F864D5338}" sibTransId="{930B9F56-389B-438E-B8F0-CC1301D04E04}"/>
    <dgm:cxn modelId="{8202A7A8-2DAC-42B1-8056-8FF33E02AA37}" type="presOf" srcId="{91CD4AF8-FB2A-42F7-A813-608141BFD793}" destId="{F3282BA0-568E-40A4-93F1-BBFE0C65223B}" srcOrd="0" destOrd="0" presId="urn:microsoft.com/office/officeart/2005/8/layout/default"/>
    <dgm:cxn modelId="{4545CAC9-A46F-458C-A47F-F0D3DFF8AE38}" srcId="{CEED1F27-8A8E-4919-9BBB-780130207261}" destId="{0EC53147-85DF-4158-ACB6-C7A0564CCC16}" srcOrd="4" destOrd="0" parTransId="{8526A267-BE48-4069-9249-D2F042F8E049}" sibTransId="{03B19840-EB23-438D-9677-027F1758EC52}"/>
    <dgm:cxn modelId="{8D26CEEA-8F2A-4E9E-A30A-CE46DF192C58}" srcId="{CEED1F27-8A8E-4919-9BBB-780130207261}" destId="{D376E50E-3712-49A1-8474-F0E9C59CBD7E}" srcOrd="5" destOrd="0" parTransId="{82906FFF-D6A7-4225-8DDC-225E18EB0285}" sibTransId="{2EA537B6-E8A1-4C34-9E85-3F347A2A94C9}"/>
    <dgm:cxn modelId="{FA7680EE-3607-4DFB-88FF-73E37CE7964E}" type="presOf" srcId="{E0DB74BE-FD4E-4398-85E6-0A4B60A9A936}" destId="{3E748ED9-C0BF-4A34-B566-58E134D6521C}" srcOrd="0" destOrd="0" presId="urn:microsoft.com/office/officeart/2005/8/layout/default"/>
    <dgm:cxn modelId="{DB1D7DB2-D224-4B93-9353-8F4028F08642}" type="presParOf" srcId="{F88E1984-F385-46C1-8CA7-7A11A0C6E6FE}" destId="{F3282BA0-568E-40A4-93F1-BBFE0C65223B}" srcOrd="0" destOrd="0" presId="urn:microsoft.com/office/officeart/2005/8/layout/default"/>
    <dgm:cxn modelId="{02A8B9A2-03FF-4940-B738-2DEDF9076301}" type="presParOf" srcId="{F88E1984-F385-46C1-8CA7-7A11A0C6E6FE}" destId="{07153AE4-FE36-463D-85A9-B5F181E771C5}" srcOrd="1" destOrd="0" presId="urn:microsoft.com/office/officeart/2005/8/layout/default"/>
    <dgm:cxn modelId="{0186B4B8-0AA8-4A2D-B63C-F6B9BBF39908}" type="presParOf" srcId="{F88E1984-F385-46C1-8CA7-7A11A0C6E6FE}" destId="{5CF44FF4-BFD7-430E-8A3E-FE62E5858CD6}" srcOrd="2" destOrd="0" presId="urn:microsoft.com/office/officeart/2005/8/layout/default"/>
    <dgm:cxn modelId="{C87D136F-C623-47E6-A44B-FBEF72FE7746}" type="presParOf" srcId="{F88E1984-F385-46C1-8CA7-7A11A0C6E6FE}" destId="{9BA372C1-42F5-4E8E-B896-788AAA3B3EB0}" srcOrd="3" destOrd="0" presId="urn:microsoft.com/office/officeart/2005/8/layout/default"/>
    <dgm:cxn modelId="{09D38DC6-23EB-44C7-8C48-508B0984639A}" type="presParOf" srcId="{F88E1984-F385-46C1-8CA7-7A11A0C6E6FE}" destId="{EF3A9228-CA9E-4444-9C45-7BDEF3255D45}" srcOrd="4" destOrd="0" presId="urn:microsoft.com/office/officeart/2005/8/layout/default"/>
    <dgm:cxn modelId="{4F5B151E-B933-44CE-A71C-336FE58F046F}" type="presParOf" srcId="{F88E1984-F385-46C1-8CA7-7A11A0C6E6FE}" destId="{7FEBE30A-5E60-40CB-BFF0-71DF00129748}" srcOrd="5" destOrd="0" presId="urn:microsoft.com/office/officeart/2005/8/layout/default"/>
    <dgm:cxn modelId="{A64C15AC-2DCC-48A4-9DA1-52A00C8D736A}" type="presParOf" srcId="{F88E1984-F385-46C1-8CA7-7A11A0C6E6FE}" destId="{3E748ED9-C0BF-4A34-B566-58E134D6521C}" srcOrd="6" destOrd="0" presId="urn:microsoft.com/office/officeart/2005/8/layout/default"/>
    <dgm:cxn modelId="{12FEC5F2-B0F1-4F8B-9343-F7230870C79C}" type="presParOf" srcId="{F88E1984-F385-46C1-8CA7-7A11A0C6E6FE}" destId="{F886D207-26C9-491C-956A-5EF2C6E7A2A9}" srcOrd="7" destOrd="0" presId="urn:microsoft.com/office/officeart/2005/8/layout/default"/>
    <dgm:cxn modelId="{7CFE6172-2E56-4C9A-8252-52C5E4BC7CDC}" type="presParOf" srcId="{F88E1984-F385-46C1-8CA7-7A11A0C6E6FE}" destId="{47CC69E8-3681-41D0-86FA-08DE3042BB40}" srcOrd="8" destOrd="0" presId="urn:microsoft.com/office/officeart/2005/8/layout/default"/>
    <dgm:cxn modelId="{6C74F529-41F3-4BAF-BFF0-5DB56C23C458}" type="presParOf" srcId="{F88E1984-F385-46C1-8CA7-7A11A0C6E6FE}" destId="{AB06FBB8-5E5D-42C5-951F-45A7EEC7FFFC}" srcOrd="9" destOrd="0" presId="urn:microsoft.com/office/officeart/2005/8/layout/default"/>
    <dgm:cxn modelId="{B53E325D-440A-4471-9901-E4EE36627EEE}" type="presParOf" srcId="{F88E1984-F385-46C1-8CA7-7A11A0C6E6FE}" destId="{C806BF78-FB95-47C3-843A-17FF32C9F22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44731-8241-4908-B756-918D50974D7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CAD272AB-2F05-4DBF-B679-5C0ACDD8700B}">
      <dgm:prSet phldrT="[Text]" custT="1"/>
      <dgm:spPr/>
      <dgm:t>
        <a:bodyPr/>
        <a:lstStyle/>
        <a:p>
          <a:r>
            <a:rPr lang="en-US" altLang="en-US" sz="2800"/>
            <a:t>Allowable</a:t>
          </a:r>
          <a:endParaRPr lang="en-US" sz="2800"/>
        </a:p>
      </dgm:t>
    </dgm:pt>
    <dgm:pt modelId="{1A968DE9-4910-47D8-AA81-2FDFACE8E25E}" type="parTrans" cxnId="{3D71301C-80A3-4D67-8958-3DE4DDE3CB61}">
      <dgm:prSet/>
      <dgm:spPr/>
      <dgm:t>
        <a:bodyPr/>
        <a:lstStyle/>
        <a:p>
          <a:endParaRPr lang="en-US" sz="1400"/>
        </a:p>
      </dgm:t>
    </dgm:pt>
    <dgm:pt modelId="{18986389-63AB-48B2-ADC7-3E3C2A427E4A}" type="sibTrans" cxnId="{3D71301C-80A3-4D67-8958-3DE4DDE3CB61}">
      <dgm:prSet/>
      <dgm:spPr/>
      <dgm:t>
        <a:bodyPr/>
        <a:lstStyle/>
        <a:p>
          <a:endParaRPr lang="en-US" sz="1400"/>
        </a:p>
      </dgm:t>
    </dgm:pt>
    <dgm:pt modelId="{2F5EA764-23F2-4680-A642-E07295A34629}">
      <dgm:prSet custT="1"/>
      <dgm:spPr/>
      <dgm:t>
        <a:bodyPr/>
        <a:lstStyle/>
        <a:p>
          <a:r>
            <a:rPr lang="en-US" sz="2400"/>
            <a:t>Training costs </a:t>
          </a:r>
          <a:endParaRPr lang="en-US" sz="2400" dirty="0"/>
        </a:p>
      </dgm:t>
    </dgm:pt>
    <dgm:pt modelId="{CADB261B-77AE-4639-8161-65514226DB4B}" type="parTrans" cxnId="{E84613B7-BEBE-48E2-8477-0D5714A46C98}">
      <dgm:prSet/>
      <dgm:spPr/>
      <dgm:t>
        <a:bodyPr/>
        <a:lstStyle/>
        <a:p>
          <a:endParaRPr lang="en-US" sz="1400"/>
        </a:p>
      </dgm:t>
    </dgm:pt>
    <dgm:pt modelId="{8DD09B40-43FE-4DC8-852B-6FAFC98C103F}" type="sibTrans" cxnId="{E84613B7-BEBE-48E2-8477-0D5714A46C98}">
      <dgm:prSet/>
      <dgm:spPr/>
      <dgm:t>
        <a:bodyPr/>
        <a:lstStyle/>
        <a:p>
          <a:endParaRPr lang="en-US" sz="1400"/>
        </a:p>
      </dgm:t>
    </dgm:pt>
    <dgm:pt modelId="{6062447C-F3E8-4481-B142-AF1C13CCE2AC}">
      <dgm:prSet custT="1"/>
      <dgm:spPr/>
      <dgm:t>
        <a:bodyPr/>
        <a:lstStyle/>
        <a:p>
          <a:r>
            <a:rPr lang="en-US" sz="2400" dirty="0"/>
            <a:t>Collection of improper payments</a:t>
          </a:r>
        </a:p>
      </dgm:t>
    </dgm:pt>
    <dgm:pt modelId="{21D23ED9-E43D-40FD-BCBD-E7A2A325C113}" type="parTrans" cxnId="{DEF7EA65-88E1-4CCA-8BAA-2364C96FC06E}">
      <dgm:prSet/>
      <dgm:spPr/>
      <dgm:t>
        <a:bodyPr/>
        <a:lstStyle/>
        <a:p>
          <a:endParaRPr lang="en-US" sz="1400"/>
        </a:p>
      </dgm:t>
    </dgm:pt>
    <dgm:pt modelId="{DC2A7AE6-57F8-4427-9EA6-1EFCDEFC2FB7}" type="sibTrans" cxnId="{DEF7EA65-88E1-4CCA-8BAA-2364C96FC06E}">
      <dgm:prSet/>
      <dgm:spPr/>
      <dgm:t>
        <a:bodyPr/>
        <a:lstStyle/>
        <a:p>
          <a:endParaRPr lang="en-US" sz="1400"/>
        </a:p>
      </dgm:t>
    </dgm:pt>
    <dgm:pt modelId="{86F5DC6D-9730-428D-BD0E-6E5F8304C439}">
      <dgm:prSet custT="1"/>
      <dgm:spPr/>
      <dgm:t>
        <a:bodyPr/>
        <a:lstStyle/>
        <a:p>
          <a:r>
            <a:rPr lang="en-US" sz="2400"/>
            <a:t>Health and welfare </a:t>
          </a:r>
          <a:endParaRPr lang="en-US" sz="2400" dirty="0"/>
        </a:p>
      </dgm:t>
    </dgm:pt>
    <dgm:pt modelId="{7882C471-D61E-4CFD-B86F-31D74DA99C83}" type="parTrans" cxnId="{70FD2721-DE40-461E-8D21-51E64BF79D62}">
      <dgm:prSet/>
      <dgm:spPr/>
      <dgm:t>
        <a:bodyPr/>
        <a:lstStyle/>
        <a:p>
          <a:endParaRPr lang="en-US" sz="1400"/>
        </a:p>
      </dgm:t>
    </dgm:pt>
    <dgm:pt modelId="{B9F830DB-C358-447F-BD01-0B2E1F265D7E}" type="sibTrans" cxnId="{70FD2721-DE40-461E-8D21-51E64BF79D62}">
      <dgm:prSet/>
      <dgm:spPr/>
      <dgm:t>
        <a:bodyPr/>
        <a:lstStyle/>
        <a:p>
          <a:endParaRPr lang="en-US" sz="1400"/>
        </a:p>
      </dgm:t>
    </dgm:pt>
    <dgm:pt modelId="{5B62F87C-96B4-42E2-A70B-F65890DF635C}">
      <dgm:prSet custT="1"/>
      <dgm:spPr/>
      <dgm:t>
        <a:bodyPr/>
        <a:lstStyle/>
        <a:p>
          <a:r>
            <a:rPr lang="en-US" altLang="en-US" sz="2800" dirty="0"/>
            <a:t>Allowable with conditions</a:t>
          </a:r>
        </a:p>
      </dgm:t>
    </dgm:pt>
    <dgm:pt modelId="{C00AA3D6-C7D0-4A4A-96DF-75447D405C8D}" type="parTrans" cxnId="{70B76774-E8FB-4D45-AE4E-60DDB2385976}">
      <dgm:prSet/>
      <dgm:spPr/>
      <dgm:t>
        <a:bodyPr/>
        <a:lstStyle/>
        <a:p>
          <a:endParaRPr lang="en-US" sz="1400"/>
        </a:p>
      </dgm:t>
    </dgm:pt>
    <dgm:pt modelId="{73274D33-60CD-4527-8101-C47088C0774E}" type="sibTrans" cxnId="{70B76774-E8FB-4D45-AE4E-60DDB2385976}">
      <dgm:prSet/>
      <dgm:spPr/>
      <dgm:t>
        <a:bodyPr/>
        <a:lstStyle/>
        <a:p>
          <a:endParaRPr lang="en-US" sz="1400"/>
        </a:p>
      </dgm:t>
    </dgm:pt>
    <dgm:pt modelId="{7C6874AB-7EF0-4581-B41B-5066408FE76F}">
      <dgm:prSet custT="1"/>
      <dgm:spPr/>
      <dgm:t>
        <a:bodyPr/>
        <a:lstStyle/>
        <a:p>
          <a:r>
            <a:rPr lang="en-US" sz="2400"/>
            <a:t>Personnel</a:t>
          </a:r>
          <a:endParaRPr lang="en-US" sz="2400" dirty="0"/>
        </a:p>
      </dgm:t>
    </dgm:pt>
    <dgm:pt modelId="{0E561C04-07AD-46BE-9D5B-81EB5313078B}" type="parTrans" cxnId="{F7B9C5D5-F6CA-4921-A58E-7036F5F8D0E2}">
      <dgm:prSet/>
      <dgm:spPr/>
      <dgm:t>
        <a:bodyPr/>
        <a:lstStyle/>
        <a:p>
          <a:endParaRPr lang="en-US" sz="1400"/>
        </a:p>
      </dgm:t>
    </dgm:pt>
    <dgm:pt modelId="{07B0ECF2-ABFD-4988-8A81-F633C28DB52A}" type="sibTrans" cxnId="{F7B9C5D5-F6CA-4921-A58E-7036F5F8D0E2}">
      <dgm:prSet/>
      <dgm:spPr/>
      <dgm:t>
        <a:bodyPr/>
        <a:lstStyle/>
        <a:p>
          <a:endParaRPr lang="en-US" sz="1400"/>
        </a:p>
      </dgm:t>
    </dgm:pt>
    <dgm:pt modelId="{4D063660-99C6-4D8D-9F3D-22F332335735}">
      <dgm:prSet custT="1"/>
      <dgm:spPr/>
      <dgm:t>
        <a:bodyPr/>
        <a:lstStyle/>
        <a:p>
          <a:r>
            <a:rPr lang="en-US" sz="2400" dirty="0"/>
            <a:t>Donations</a:t>
          </a:r>
        </a:p>
      </dgm:t>
    </dgm:pt>
    <dgm:pt modelId="{48B814AE-A34B-4F60-843F-2DC190AE8655}" type="parTrans" cxnId="{2925EE50-0B9C-4E60-908C-6175E92A2C2A}">
      <dgm:prSet/>
      <dgm:spPr/>
      <dgm:t>
        <a:bodyPr/>
        <a:lstStyle/>
        <a:p>
          <a:endParaRPr lang="en-US" sz="1400"/>
        </a:p>
      </dgm:t>
    </dgm:pt>
    <dgm:pt modelId="{EB2F380F-9FC6-4A83-B3D6-6B855B644272}" type="sibTrans" cxnId="{2925EE50-0B9C-4E60-908C-6175E92A2C2A}">
      <dgm:prSet/>
      <dgm:spPr/>
      <dgm:t>
        <a:bodyPr/>
        <a:lstStyle/>
        <a:p>
          <a:endParaRPr lang="en-US" sz="1400"/>
        </a:p>
      </dgm:t>
    </dgm:pt>
    <dgm:pt modelId="{4F79B85A-2782-491A-BFAC-FBF0035EC645}">
      <dgm:prSet custT="1"/>
      <dgm:spPr/>
      <dgm:t>
        <a:bodyPr/>
        <a:lstStyle/>
        <a:p>
          <a:r>
            <a:rPr lang="en-US" sz="2400"/>
            <a:t>Interest</a:t>
          </a:r>
          <a:endParaRPr lang="en-US" sz="2400" dirty="0"/>
        </a:p>
      </dgm:t>
    </dgm:pt>
    <dgm:pt modelId="{2F2C827B-BB51-449F-A3F0-22E39DC26B95}" type="parTrans" cxnId="{5F457C21-1FC3-4E1F-9F25-5056B02EAEB6}">
      <dgm:prSet/>
      <dgm:spPr/>
      <dgm:t>
        <a:bodyPr/>
        <a:lstStyle/>
        <a:p>
          <a:endParaRPr lang="en-US" sz="1400"/>
        </a:p>
      </dgm:t>
    </dgm:pt>
    <dgm:pt modelId="{4BEBAC3E-6039-42E2-9A9E-DE87C63704C0}" type="sibTrans" cxnId="{5F457C21-1FC3-4E1F-9F25-5056B02EAEB6}">
      <dgm:prSet/>
      <dgm:spPr/>
      <dgm:t>
        <a:bodyPr/>
        <a:lstStyle/>
        <a:p>
          <a:endParaRPr lang="en-US" sz="1400"/>
        </a:p>
      </dgm:t>
    </dgm:pt>
    <dgm:pt modelId="{9FCF46EE-C500-4A6C-8639-00C60FC9FDF6}">
      <dgm:prSet custT="1"/>
      <dgm:spPr/>
      <dgm:t>
        <a:bodyPr/>
        <a:lstStyle/>
        <a:p>
          <a:r>
            <a:rPr lang="en-US" sz="2400"/>
            <a:t>(Most Costs)</a:t>
          </a:r>
          <a:endParaRPr lang="en-US" sz="2400" dirty="0"/>
        </a:p>
      </dgm:t>
    </dgm:pt>
    <dgm:pt modelId="{7390FBE1-9232-42D6-AC78-9523BD9CEA17}" type="parTrans" cxnId="{22697DEC-9F87-4034-B52C-DABB3C8AAA2F}">
      <dgm:prSet/>
      <dgm:spPr/>
      <dgm:t>
        <a:bodyPr/>
        <a:lstStyle/>
        <a:p>
          <a:endParaRPr lang="en-US" sz="1400"/>
        </a:p>
      </dgm:t>
    </dgm:pt>
    <dgm:pt modelId="{7BB948AC-60EB-4064-B549-4A8A2F7E2D0B}" type="sibTrans" cxnId="{22697DEC-9F87-4034-B52C-DABB3C8AAA2F}">
      <dgm:prSet/>
      <dgm:spPr/>
      <dgm:t>
        <a:bodyPr/>
        <a:lstStyle/>
        <a:p>
          <a:endParaRPr lang="en-US" sz="1400"/>
        </a:p>
      </dgm:t>
    </dgm:pt>
    <dgm:pt modelId="{0A5EE345-CAAB-4C0C-975C-E54E8F272590}">
      <dgm:prSet custT="1"/>
      <dgm:spPr/>
      <dgm:t>
        <a:bodyPr/>
        <a:lstStyle/>
        <a:p>
          <a:r>
            <a:rPr lang="en-US" altLang="en-US" sz="2800"/>
            <a:t>Unallowable</a:t>
          </a:r>
          <a:endParaRPr lang="en-US" altLang="en-US" sz="2800" dirty="0"/>
        </a:p>
      </dgm:t>
    </dgm:pt>
    <dgm:pt modelId="{819C2F88-74CB-4919-9DE9-9A1686D5F44E}" type="parTrans" cxnId="{36D9250F-96F9-4CE5-B6F0-326CB5FFD001}">
      <dgm:prSet/>
      <dgm:spPr/>
      <dgm:t>
        <a:bodyPr/>
        <a:lstStyle/>
        <a:p>
          <a:endParaRPr lang="en-US" sz="1400"/>
        </a:p>
      </dgm:t>
    </dgm:pt>
    <dgm:pt modelId="{350F0980-B6EF-48F0-8697-48B9E382B49A}" type="sibTrans" cxnId="{36D9250F-96F9-4CE5-B6F0-326CB5FFD001}">
      <dgm:prSet/>
      <dgm:spPr/>
      <dgm:t>
        <a:bodyPr/>
        <a:lstStyle/>
        <a:p>
          <a:endParaRPr lang="en-US" sz="1400"/>
        </a:p>
      </dgm:t>
    </dgm:pt>
    <dgm:pt modelId="{B7F13650-892C-45D0-A8B2-DFFC5B198E92}">
      <dgm:prSet custT="1"/>
      <dgm:spPr/>
      <dgm:t>
        <a:bodyPr/>
        <a:lstStyle/>
        <a:p>
          <a:r>
            <a:rPr lang="en-US" sz="2400"/>
            <a:t>Entertainment </a:t>
          </a:r>
          <a:endParaRPr lang="en-US" sz="2400" dirty="0"/>
        </a:p>
      </dgm:t>
    </dgm:pt>
    <dgm:pt modelId="{D6A83A69-C05E-4ADE-A819-E06DB6EEA41C}" type="parTrans" cxnId="{3AEC503F-175A-4C92-B762-2404BC4E4836}">
      <dgm:prSet/>
      <dgm:spPr/>
      <dgm:t>
        <a:bodyPr/>
        <a:lstStyle/>
        <a:p>
          <a:endParaRPr lang="en-US" sz="1400"/>
        </a:p>
      </dgm:t>
    </dgm:pt>
    <dgm:pt modelId="{82AFB269-F668-44F2-809F-D72CBC81FD07}" type="sibTrans" cxnId="{3AEC503F-175A-4C92-B762-2404BC4E4836}">
      <dgm:prSet/>
      <dgm:spPr/>
      <dgm:t>
        <a:bodyPr/>
        <a:lstStyle/>
        <a:p>
          <a:endParaRPr lang="en-US" sz="1400"/>
        </a:p>
      </dgm:t>
    </dgm:pt>
    <dgm:pt modelId="{20F07FC0-AC56-4D46-A512-FF9D1F6D5ED8}">
      <dgm:prSet custT="1"/>
      <dgm:spPr/>
      <dgm:t>
        <a:bodyPr/>
        <a:lstStyle/>
        <a:p>
          <a:r>
            <a:rPr lang="en-US" sz="2400" dirty="0"/>
            <a:t>Fines and penalties </a:t>
          </a:r>
        </a:p>
      </dgm:t>
    </dgm:pt>
    <dgm:pt modelId="{38AD243B-A3CF-49C0-ACF5-9E7D3506564F}" type="parTrans" cxnId="{62586699-9F57-47FB-96A2-55B0DF9FDA83}">
      <dgm:prSet/>
      <dgm:spPr/>
      <dgm:t>
        <a:bodyPr/>
        <a:lstStyle/>
        <a:p>
          <a:endParaRPr lang="en-US" sz="1400"/>
        </a:p>
      </dgm:t>
    </dgm:pt>
    <dgm:pt modelId="{85AFEB86-DF79-4494-9267-FED94D0F6492}" type="sibTrans" cxnId="{62586699-9F57-47FB-96A2-55B0DF9FDA83}">
      <dgm:prSet/>
      <dgm:spPr/>
      <dgm:t>
        <a:bodyPr/>
        <a:lstStyle/>
        <a:p>
          <a:endParaRPr lang="en-US" sz="1400"/>
        </a:p>
      </dgm:t>
    </dgm:pt>
    <dgm:pt modelId="{2DE02BC9-2A3A-4847-B1E3-0607CE977610}">
      <dgm:prSet custT="1"/>
      <dgm:spPr/>
      <dgm:t>
        <a:bodyPr/>
        <a:lstStyle/>
        <a:p>
          <a:r>
            <a:rPr lang="en-US" sz="2400"/>
            <a:t>Bad Debts</a:t>
          </a:r>
          <a:endParaRPr lang="en-US" sz="2400" dirty="0"/>
        </a:p>
      </dgm:t>
    </dgm:pt>
    <dgm:pt modelId="{CE60D8AE-9FF0-4669-80E0-7B4001CC6092}" type="parTrans" cxnId="{F0E88ADF-9D23-4F4D-B242-0F22E0E1B772}">
      <dgm:prSet/>
      <dgm:spPr/>
      <dgm:t>
        <a:bodyPr/>
        <a:lstStyle/>
        <a:p>
          <a:endParaRPr lang="en-US" sz="1400"/>
        </a:p>
      </dgm:t>
    </dgm:pt>
    <dgm:pt modelId="{48AB24BC-2223-47E3-B4EE-7661BBDA215F}" type="sibTrans" cxnId="{F0E88ADF-9D23-4F4D-B242-0F22E0E1B772}">
      <dgm:prSet/>
      <dgm:spPr/>
      <dgm:t>
        <a:bodyPr/>
        <a:lstStyle/>
        <a:p>
          <a:endParaRPr lang="en-US" sz="1400"/>
        </a:p>
      </dgm:t>
    </dgm:pt>
    <dgm:pt modelId="{467A1879-FE9E-4D54-B2FF-DC5F413BF0E0}" type="pres">
      <dgm:prSet presAssocID="{39844731-8241-4908-B756-918D50974D74}" presName="Name0" presStyleCnt="0">
        <dgm:presLayoutVars>
          <dgm:dir/>
          <dgm:animLvl val="lvl"/>
          <dgm:resizeHandles val="exact"/>
        </dgm:presLayoutVars>
      </dgm:prSet>
      <dgm:spPr/>
    </dgm:pt>
    <dgm:pt modelId="{EEBB5678-6E3C-443C-AAB9-6CB6657E820A}" type="pres">
      <dgm:prSet presAssocID="{CAD272AB-2F05-4DBF-B679-5C0ACDD8700B}" presName="composite" presStyleCnt="0"/>
      <dgm:spPr/>
    </dgm:pt>
    <dgm:pt modelId="{1FBC13F0-FA3B-4C88-8829-291F1E43DBB1}" type="pres">
      <dgm:prSet presAssocID="{CAD272AB-2F05-4DBF-B679-5C0ACDD8700B}" presName="parTx" presStyleLbl="alignNode1" presStyleIdx="0" presStyleCnt="3">
        <dgm:presLayoutVars>
          <dgm:chMax val="0"/>
          <dgm:chPref val="0"/>
          <dgm:bulletEnabled val="1"/>
        </dgm:presLayoutVars>
      </dgm:prSet>
      <dgm:spPr/>
    </dgm:pt>
    <dgm:pt modelId="{1AFCAB3C-B085-4D8E-A2C2-7EA82FC243B5}" type="pres">
      <dgm:prSet presAssocID="{CAD272AB-2F05-4DBF-B679-5C0ACDD8700B}" presName="desTx" presStyleLbl="alignAccFollowNode1" presStyleIdx="0" presStyleCnt="3">
        <dgm:presLayoutVars>
          <dgm:bulletEnabled val="1"/>
        </dgm:presLayoutVars>
      </dgm:prSet>
      <dgm:spPr/>
    </dgm:pt>
    <dgm:pt modelId="{8F2B2BE7-6717-457E-9E58-B5E36BC60507}" type="pres">
      <dgm:prSet presAssocID="{18986389-63AB-48B2-ADC7-3E3C2A427E4A}" presName="space" presStyleCnt="0"/>
      <dgm:spPr/>
    </dgm:pt>
    <dgm:pt modelId="{9C30204D-ECB5-48E5-9C81-ABAD0B61A05C}" type="pres">
      <dgm:prSet presAssocID="{5B62F87C-96B4-42E2-A70B-F65890DF635C}" presName="composite" presStyleCnt="0"/>
      <dgm:spPr/>
    </dgm:pt>
    <dgm:pt modelId="{8BAB6AE9-E347-4D71-9071-214D10351C5A}" type="pres">
      <dgm:prSet presAssocID="{5B62F87C-96B4-42E2-A70B-F65890DF635C}" presName="parTx" presStyleLbl="alignNode1" presStyleIdx="1" presStyleCnt="3">
        <dgm:presLayoutVars>
          <dgm:chMax val="0"/>
          <dgm:chPref val="0"/>
          <dgm:bulletEnabled val="1"/>
        </dgm:presLayoutVars>
      </dgm:prSet>
      <dgm:spPr/>
    </dgm:pt>
    <dgm:pt modelId="{6927907D-450D-4542-96CB-70AD5DD88CB5}" type="pres">
      <dgm:prSet presAssocID="{5B62F87C-96B4-42E2-A70B-F65890DF635C}" presName="desTx" presStyleLbl="alignAccFollowNode1" presStyleIdx="1" presStyleCnt="3">
        <dgm:presLayoutVars>
          <dgm:bulletEnabled val="1"/>
        </dgm:presLayoutVars>
      </dgm:prSet>
      <dgm:spPr/>
    </dgm:pt>
    <dgm:pt modelId="{5D0767C1-80CB-4B57-B601-1BD006F75D9F}" type="pres">
      <dgm:prSet presAssocID="{73274D33-60CD-4527-8101-C47088C0774E}" presName="space" presStyleCnt="0"/>
      <dgm:spPr/>
    </dgm:pt>
    <dgm:pt modelId="{BC45DD46-CDBA-4F6C-823F-51A0E2361C3A}" type="pres">
      <dgm:prSet presAssocID="{0A5EE345-CAAB-4C0C-975C-E54E8F272590}" presName="composite" presStyleCnt="0"/>
      <dgm:spPr/>
    </dgm:pt>
    <dgm:pt modelId="{C8A28D17-7DAB-4F6B-A2D1-2309BD2A1AF2}" type="pres">
      <dgm:prSet presAssocID="{0A5EE345-CAAB-4C0C-975C-E54E8F272590}" presName="parTx" presStyleLbl="alignNode1" presStyleIdx="2" presStyleCnt="3">
        <dgm:presLayoutVars>
          <dgm:chMax val="0"/>
          <dgm:chPref val="0"/>
          <dgm:bulletEnabled val="1"/>
        </dgm:presLayoutVars>
      </dgm:prSet>
      <dgm:spPr/>
    </dgm:pt>
    <dgm:pt modelId="{8CDA7DB0-B2ED-41A0-BCC9-9C01361D9C56}" type="pres">
      <dgm:prSet presAssocID="{0A5EE345-CAAB-4C0C-975C-E54E8F272590}" presName="desTx" presStyleLbl="alignAccFollowNode1" presStyleIdx="2" presStyleCnt="3">
        <dgm:presLayoutVars>
          <dgm:bulletEnabled val="1"/>
        </dgm:presLayoutVars>
      </dgm:prSet>
      <dgm:spPr/>
    </dgm:pt>
  </dgm:ptLst>
  <dgm:cxnLst>
    <dgm:cxn modelId="{88009D06-0139-4540-AD6A-82AA28F6949C}" type="presOf" srcId="{4D063660-99C6-4D8D-9F3D-22F332335735}" destId="{6927907D-450D-4542-96CB-70AD5DD88CB5}" srcOrd="0" destOrd="1" presId="urn:microsoft.com/office/officeart/2005/8/layout/hList1"/>
    <dgm:cxn modelId="{36D9250F-96F9-4CE5-B6F0-326CB5FFD001}" srcId="{39844731-8241-4908-B756-918D50974D74}" destId="{0A5EE345-CAAB-4C0C-975C-E54E8F272590}" srcOrd="2" destOrd="0" parTransId="{819C2F88-74CB-4919-9DE9-9A1686D5F44E}" sibTransId="{350F0980-B6EF-48F0-8697-48B9E382B49A}"/>
    <dgm:cxn modelId="{BEED8919-1374-45ED-9285-5F21E068A76E}" type="presOf" srcId="{7C6874AB-7EF0-4581-B41B-5066408FE76F}" destId="{6927907D-450D-4542-96CB-70AD5DD88CB5}" srcOrd="0" destOrd="0" presId="urn:microsoft.com/office/officeart/2005/8/layout/hList1"/>
    <dgm:cxn modelId="{3D71301C-80A3-4D67-8958-3DE4DDE3CB61}" srcId="{39844731-8241-4908-B756-918D50974D74}" destId="{CAD272AB-2F05-4DBF-B679-5C0ACDD8700B}" srcOrd="0" destOrd="0" parTransId="{1A968DE9-4910-47D8-AA81-2FDFACE8E25E}" sibTransId="{18986389-63AB-48B2-ADC7-3E3C2A427E4A}"/>
    <dgm:cxn modelId="{70FD2721-DE40-461E-8D21-51E64BF79D62}" srcId="{CAD272AB-2F05-4DBF-B679-5C0ACDD8700B}" destId="{86F5DC6D-9730-428D-BD0E-6E5F8304C439}" srcOrd="2" destOrd="0" parTransId="{7882C471-D61E-4CFD-B86F-31D74DA99C83}" sibTransId="{B9F830DB-C358-447F-BD01-0B2E1F265D7E}"/>
    <dgm:cxn modelId="{5F457C21-1FC3-4E1F-9F25-5056B02EAEB6}" srcId="{5B62F87C-96B4-42E2-A70B-F65890DF635C}" destId="{4F79B85A-2782-491A-BFAC-FBF0035EC645}" srcOrd="2" destOrd="0" parTransId="{2F2C827B-BB51-449F-A3F0-22E39DC26B95}" sibTransId="{4BEBAC3E-6039-42E2-9A9E-DE87C63704C0}"/>
    <dgm:cxn modelId="{F9355631-2EBC-49C2-8CC0-95AAF9D61073}" type="presOf" srcId="{20F07FC0-AC56-4D46-A512-FF9D1F6D5ED8}" destId="{8CDA7DB0-B2ED-41A0-BCC9-9C01361D9C56}" srcOrd="0" destOrd="1" presId="urn:microsoft.com/office/officeart/2005/8/layout/hList1"/>
    <dgm:cxn modelId="{3AEC503F-175A-4C92-B762-2404BC4E4836}" srcId="{0A5EE345-CAAB-4C0C-975C-E54E8F272590}" destId="{B7F13650-892C-45D0-A8B2-DFFC5B198E92}" srcOrd="0" destOrd="0" parTransId="{D6A83A69-C05E-4ADE-A819-E06DB6EEA41C}" sibTransId="{82AFB269-F668-44F2-809F-D72CBC81FD07}"/>
    <dgm:cxn modelId="{DEF7EA65-88E1-4CCA-8BAA-2364C96FC06E}" srcId="{CAD272AB-2F05-4DBF-B679-5C0ACDD8700B}" destId="{6062447C-F3E8-4481-B142-AF1C13CCE2AC}" srcOrd="1" destOrd="0" parTransId="{21D23ED9-E43D-40FD-BCBD-E7A2A325C113}" sibTransId="{DC2A7AE6-57F8-4427-9EA6-1EFCDEFC2FB7}"/>
    <dgm:cxn modelId="{CB6E026B-81EE-42BF-98B6-5A807882C928}" type="presOf" srcId="{39844731-8241-4908-B756-918D50974D74}" destId="{467A1879-FE9E-4D54-B2FF-DC5F413BF0E0}" srcOrd="0" destOrd="0" presId="urn:microsoft.com/office/officeart/2005/8/layout/hList1"/>
    <dgm:cxn modelId="{2925EE50-0B9C-4E60-908C-6175E92A2C2A}" srcId="{5B62F87C-96B4-42E2-A70B-F65890DF635C}" destId="{4D063660-99C6-4D8D-9F3D-22F332335735}" srcOrd="1" destOrd="0" parTransId="{48B814AE-A34B-4F60-843F-2DC190AE8655}" sibTransId="{EB2F380F-9FC6-4A83-B3D6-6B855B644272}"/>
    <dgm:cxn modelId="{9D80AE73-4805-43CD-8B7E-15E986AA7EC7}" type="presOf" srcId="{86F5DC6D-9730-428D-BD0E-6E5F8304C439}" destId="{1AFCAB3C-B085-4D8E-A2C2-7EA82FC243B5}" srcOrd="0" destOrd="2" presId="urn:microsoft.com/office/officeart/2005/8/layout/hList1"/>
    <dgm:cxn modelId="{70B76774-E8FB-4D45-AE4E-60DDB2385976}" srcId="{39844731-8241-4908-B756-918D50974D74}" destId="{5B62F87C-96B4-42E2-A70B-F65890DF635C}" srcOrd="1" destOrd="0" parTransId="{C00AA3D6-C7D0-4A4A-96DF-75447D405C8D}" sibTransId="{73274D33-60CD-4527-8101-C47088C0774E}"/>
    <dgm:cxn modelId="{62586699-9F57-47FB-96A2-55B0DF9FDA83}" srcId="{0A5EE345-CAAB-4C0C-975C-E54E8F272590}" destId="{20F07FC0-AC56-4D46-A512-FF9D1F6D5ED8}" srcOrd="1" destOrd="0" parTransId="{38AD243B-A3CF-49C0-ACF5-9E7D3506564F}" sibTransId="{85AFEB86-DF79-4494-9267-FED94D0F6492}"/>
    <dgm:cxn modelId="{DBD088A1-8E57-4B32-A5A3-E9BD4CE9274E}" type="presOf" srcId="{CAD272AB-2F05-4DBF-B679-5C0ACDD8700B}" destId="{1FBC13F0-FA3B-4C88-8829-291F1E43DBB1}" srcOrd="0" destOrd="0" presId="urn:microsoft.com/office/officeart/2005/8/layout/hList1"/>
    <dgm:cxn modelId="{322DA6A6-4FC3-4F19-A972-A223D1E80E59}" type="presOf" srcId="{9FCF46EE-C500-4A6C-8639-00C60FC9FDF6}" destId="{6927907D-450D-4542-96CB-70AD5DD88CB5}" srcOrd="0" destOrd="3" presId="urn:microsoft.com/office/officeart/2005/8/layout/hList1"/>
    <dgm:cxn modelId="{37E120A7-7DA2-4FA1-92EB-2C31594FD7A0}" type="presOf" srcId="{6062447C-F3E8-4481-B142-AF1C13CCE2AC}" destId="{1AFCAB3C-B085-4D8E-A2C2-7EA82FC243B5}" srcOrd="0" destOrd="1" presId="urn:microsoft.com/office/officeart/2005/8/layout/hList1"/>
    <dgm:cxn modelId="{E84613B7-BEBE-48E2-8477-0D5714A46C98}" srcId="{CAD272AB-2F05-4DBF-B679-5C0ACDD8700B}" destId="{2F5EA764-23F2-4680-A642-E07295A34629}" srcOrd="0" destOrd="0" parTransId="{CADB261B-77AE-4639-8161-65514226DB4B}" sibTransId="{8DD09B40-43FE-4DC8-852B-6FAFC98C103F}"/>
    <dgm:cxn modelId="{7CF20FC8-17BD-4A2B-A6EE-715238F56F94}" type="presOf" srcId="{B7F13650-892C-45D0-A8B2-DFFC5B198E92}" destId="{8CDA7DB0-B2ED-41A0-BCC9-9C01361D9C56}" srcOrd="0" destOrd="0" presId="urn:microsoft.com/office/officeart/2005/8/layout/hList1"/>
    <dgm:cxn modelId="{727B5EC9-B50B-42A6-9485-6D86290D3ED2}" type="presOf" srcId="{2DE02BC9-2A3A-4847-B1E3-0607CE977610}" destId="{8CDA7DB0-B2ED-41A0-BCC9-9C01361D9C56}" srcOrd="0" destOrd="2" presId="urn:microsoft.com/office/officeart/2005/8/layout/hList1"/>
    <dgm:cxn modelId="{35A1BFD3-722B-4753-A18A-240E166CFC56}" type="presOf" srcId="{4F79B85A-2782-491A-BFAC-FBF0035EC645}" destId="{6927907D-450D-4542-96CB-70AD5DD88CB5}" srcOrd="0" destOrd="2" presId="urn:microsoft.com/office/officeart/2005/8/layout/hList1"/>
    <dgm:cxn modelId="{F7B9C5D5-F6CA-4921-A58E-7036F5F8D0E2}" srcId="{5B62F87C-96B4-42E2-A70B-F65890DF635C}" destId="{7C6874AB-7EF0-4581-B41B-5066408FE76F}" srcOrd="0" destOrd="0" parTransId="{0E561C04-07AD-46BE-9D5B-81EB5313078B}" sibTransId="{07B0ECF2-ABFD-4988-8A81-F633C28DB52A}"/>
    <dgm:cxn modelId="{F0E88ADF-9D23-4F4D-B242-0F22E0E1B772}" srcId="{0A5EE345-CAAB-4C0C-975C-E54E8F272590}" destId="{2DE02BC9-2A3A-4847-B1E3-0607CE977610}" srcOrd="2" destOrd="0" parTransId="{CE60D8AE-9FF0-4669-80E0-7B4001CC6092}" sibTransId="{48AB24BC-2223-47E3-B4EE-7661BBDA215F}"/>
    <dgm:cxn modelId="{330D68E6-20FC-4B17-997F-68498E8966EA}" type="presOf" srcId="{5B62F87C-96B4-42E2-A70B-F65890DF635C}" destId="{8BAB6AE9-E347-4D71-9071-214D10351C5A}" srcOrd="0" destOrd="0" presId="urn:microsoft.com/office/officeart/2005/8/layout/hList1"/>
    <dgm:cxn modelId="{22697DEC-9F87-4034-B52C-DABB3C8AAA2F}" srcId="{5B62F87C-96B4-42E2-A70B-F65890DF635C}" destId="{9FCF46EE-C500-4A6C-8639-00C60FC9FDF6}" srcOrd="3" destOrd="0" parTransId="{7390FBE1-9232-42D6-AC78-9523BD9CEA17}" sibTransId="{7BB948AC-60EB-4064-B549-4A8A2F7E2D0B}"/>
    <dgm:cxn modelId="{D328EAEC-EA94-4FFD-A3BC-F349405F95B0}" type="presOf" srcId="{0A5EE345-CAAB-4C0C-975C-E54E8F272590}" destId="{C8A28D17-7DAB-4F6B-A2D1-2309BD2A1AF2}" srcOrd="0" destOrd="0" presId="urn:microsoft.com/office/officeart/2005/8/layout/hList1"/>
    <dgm:cxn modelId="{C1C881F7-0559-4A70-A8F2-B93099904A0E}" type="presOf" srcId="{2F5EA764-23F2-4680-A642-E07295A34629}" destId="{1AFCAB3C-B085-4D8E-A2C2-7EA82FC243B5}" srcOrd="0" destOrd="0" presId="urn:microsoft.com/office/officeart/2005/8/layout/hList1"/>
    <dgm:cxn modelId="{5BD9F3AC-A549-4F1C-A9C8-A1676CC11021}" type="presParOf" srcId="{467A1879-FE9E-4D54-B2FF-DC5F413BF0E0}" destId="{EEBB5678-6E3C-443C-AAB9-6CB6657E820A}" srcOrd="0" destOrd="0" presId="urn:microsoft.com/office/officeart/2005/8/layout/hList1"/>
    <dgm:cxn modelId="{2F406E59-8A3D-40A9-A371-07C1564F23EA}" type="presParOf" srcId="{EEBB5678-6E3C-443C-AAB9-6CB6657E820A}" destId="{1FBC13F0-FA3B-4C88-8829-291F1E43DBB1}" srcOrd="0" destOrd="0" presId="urn:microsoft.com/office/officeart/2005/8/layout/hList1"/>
    <dgm:cxn modelId="{FCF68C8F-033D-4D84-A5E8-1526506FCDFF}" type="presParOf" srcId="{EEBB5678-6E3C-443C-AAB9-6CB6657E820A}" destId="{1AFCAB3C-B085-4D8E-A2C2-7EA82FC243B5}" srcOrd="1" destOrd="0" presId="urn:microsoft.com/office/officeart/2005/8/layout/hList1"/>
    <dgm:cxn modelId="{97859A77-B3E9-49CC-B793-9106898D6B1B}" type="presParOf" srcId="{467A1879-FE9E-4D54-B2FF-DC5F413BF0E0}" destId="{8F2B2BE7-6717-457E-9E58-B5E36BC60507}" srcOrd="1" destOrd="0" presId="urn:microsoft.com/office/officeart/2005/8/layout/hList1"/>
    <dgm:cxn modelId="{2047D8C1-8B74-41A9-B9B5-6B4A47F8BF6F}" type="presParOf" srcId="{467A1879-FE9E-4D54-B2FF-DC5F413BF0E0}" destId="{9C30204D-ECB5-48E5-9C81-ABAD0B61A05C}" srcOrd="2" destOrd="0" presId="urn:microsoft.com/office/officeart/2005/8/layout/hList1"/>
    <dgm:cxn modelId="{05DB7BA3-481F-437E-B74C-EE4B8C4FBEB7}" type="presParOf" srcId="{9C30204D-ECB5-48E5-9C81-ABAD0B61A05C}" destId="{8BAB6AE9-E347-4D71-9071-214D10351C5A}" srcOrd="0" destOrd="0" presId="urn:microsoft.com/office/officeart/2005/8/layout/hList1"/>
    <dgm:cxn modelId="{A5EF5AC8-DDAE-4D33-AB8E-D357ABEC0EF9}" type="presParOf" srcId="{9C30204D-ECB5-48E5-9C81-ABAD0B61A05C}" destId="{6927907D-450D-4542-96CB-70AD5DD88CB5}" srcOrd="1" destOrd="0" presId="urn:microsoft.com/office/officeart/2005/8/layout/hList1"/>
    <dgm:cxn modelId="{5B20B90F-F5FF-4607-9ACA-898CB8496B9A}" type="presParOf" srcId="{467A1879-FE9E-4D54-B2FF-DC5F413BF0E0}" destId="{5D0767C1-80CB-4B57-B601-1BD006F75D9F}" srcOrd="3" destOrd="0" presId="urn:microsoft.com/office/officeart/2005/8/layout/hList1"/>
    <dgm:cxn modelId="{85418E35-4E52-4AB2-BEB2-B90807E5596A}" type="presParOf" srcId="{467A1879-FE9E-4D54-B2FF-DC5F413BF0E0}" destId="{BC45DD46-CDBA-4F6C-823F-51A0E2361C3A}" srcOrd="4" destOrd="0" presId="urn:microsoft.com/office/officeart/2005/8/layout/hList1"/>
    <dgm:cxn modelId="{E2B21949-ED57-4C73-988F-6562FF5AA0C5}" type="presParOf" srcId="{BC45DD46-CDBA-4F6C-823F-51A0E2361C3A}" destId="{C8A28D17-7DAB-4F6B-A2D1-2309BD2A1AF2}" srcOrd="0" destOrd="0" presId="urn:microsoft.com/office/officeart/2005/8/layout/hList1"/>
    <dgm:cxn modelId="{F1325548-E518-4FBF-B030-3918018839F6}" type="presParOf" srcId="{BC45DD46-CDBA-4F6C-823F-51A0E2361C3A}" destId="{8CDA7DB0-B2ED-41A0-BCC9-9C01361D9C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8908A-D6C3-44A9-B6A9-32AE14B3269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FB76D748-4CE7-42C8-B283-271C5BE271DC}">
      <dgm:prSet phldrT="[Text]" custT="1"/>
      <dgm:spPr/>
      <dgm:t>
        <a:bodyPr/>
        <a:lstStyle/>
        <a:p>
          <a:r>
            <a:rPr lang="en-US" sz="2800" b="1" dirty="0"/>
            <a:t>Allowable costs with conditions</a:t>
          </a:r>
        </a:p>
      </dgm:t>
    </dgm:pt>
    <dgm:pt modelId="{70762EF3-6D2C-48AF-AEED-766208E4DC85}" type="parTrans" cxnId="{577F2274-3339-4F84-B862-1E1CF631E007}">
      <dgm:prSet/>
      <dgm:spPr/>
      <dgm:t>
        <a:bodyPr/>
        <a:lstStyle/>
        <a:p>
          <a:endParaRPr lang="en-US"/>
        </a:p>
      </dgm:t>
    </dgm:pt>
    <dgm:pt modelId="{51BF112D-4707-49A0-BA13-A3376310C489}" type="sibTrans" cxnId="{577F2274-3339-4F84-B862-1E1CF631E007}">
      <dgm:prSet/>
      <dgm:spPr/>
      <dgm:t>
        <a:bodyPr/>
        <a:lstStyle/>
        <a:p>
          <a:endParaRPr lang="en-US"/>
        </a:p>
      </dgm:t>
    </dgm:pt>
    <dgm:pt modelId="{086B5CBA-E7BD-4B14-9105-97475F4CDFCA}">
      <dgm:prSet/>
      <dgm:spPr/>
      <dgm:t>
        <a:bodyPr/>
        <a:lstStyle/>
        <a:p>
          <a:r>
            <a:rPr lang="en-US" dirty="0"/>
            <a:t>Primary purpose is dissemination of technical information beyond the non-federal entity</a:t>
          </a:r>
        </a:p>
      </dgm:t>
    </dgm:pt>
    <dgm:pt modelId="{1A0F5477-F09B-4DB9-ACF5-E13F4208E9A8}" type="parTrans" cxnId="{B5832BE7-E638-4BAB-B9F0-57DA8A0EF8DD}">
      <dgm:prSet/>
      <dgm:spPr/>
      <dgm:t>
        <a:bodyPr/>
        <a:lstStyle/>
        <a:p>
          <a:endParaRPr lang="en-US"/>
        </a:p>
      </dgm:t>
    </dgm:pt>
    <dgm:pt modelId="{EBEA21B7-12C2-4B71-AF7C-7D087A1CA995}" type="sibTrans" cxnId="{B5832BE7-E638-4BAB-B9F0-57DA8A0EF8DD}">
      <dgm:prSet/>
      <dgm:spPr/>
      <dgm:t>
        <a:bodyPr/>
        <a:lstStyle/>
        <a:p>
          <a:endParaRPr lang="en-US"/>
        </a:p>
      </dgm:t>
    </dgm:pt>
    <dgm:pt modelId="{3A5C7ACB-D57E-4BFA-A6BE-CE7FD256E664}">
      <dgm:prSet/>
      <dgm:spPr/>
      <dgm:t>
        <a:bodyPr/>
        <a:lstStyle/>
        <a:p>
          <a:r>
            <a:rPr lang="en-US"/>
            <a:t>Necessary and reasonable</a:t>
          </a:r>
          <a:endParaRPr lang="en-US" dirty="0"/>
        </a:p>
      </dgm:t>
    </dgm:pt>
    <dgm:pt modelId="{37CCEF66-1B34-4C8B-A487-5DC68983C5D9}" type="parTrans" cxnId="{989F7BA3-CC97-4D67-A530-8AFDCE120308}">
      <dgm:prSet/>
      <dgm:spPr/>
      <dgm:t>
        <a:bodyPr/>
        <a:lstStyle/>
        <a:p>
          <a:endParaRPr lang="en-US"/>
        </a:p>
      </dgm:t>
    </dgm:pt>
    <dgm:pt modelId="{BC27F574-A6ED-4FCA-89A6-794274CCD888}" type="sibTrans" cxnId="{989F7BA3-CC97-4D67-A530-8AFDCE120308}">
      <dgm:prSet/>
      <dgm:spPr/>
      <dgm:t>
        <a:bodyPr/>
        <a:lstStyle/>
        <a:p>
          <a:endParaRPr lang="en-US"/>
        </a:p>
      </dgm:t>
    </dgm:pt>
    <dgm:pt modelId="{88BC9189-D9CC-4C6A-9FAC-6DE815BF89F2}">
      <dgm:prSet custT="1"/>
      <dgm:spPr/>
      <dgm:t>
        <a:bodyPr/>
        <a:lstStyle/>
        <a:p>
          <a:r>
            <a:rPr lang="en-US" sz="2800" b="1" dirty="0"/>
            <a:t>Allowable costs</a:t>
          </a:r>
        </a:p>
      </dgm:t>
    </dgm:pt>
    <dgm:pt modelId="{0DC181F3-6660-4BC7-BFFE-4640B015E67B}" type="parTrans" cxnId="{636F8582-A11D-4A10-8BC3-E4A7304E7F15}">
      <dgm:prSet/>
      <dgm:spPr/>
      <dgm:t>
        <a:bodyPr/>
        <a:lstStyle/>
        <a:p>
          <a:endParaRPr lang="en-US"/>
        </a:p>
      </dgm:t>
    </dgm:pt>
    <dgm:pt modelId="{B10D5F8B-4D6B-495F-8D54-0AC43A60242F}" type="sibTrans" cxnId="{636F8582-A11D-4A10-8BC3-E4A7304E7F15}">
      <dgm:prSet/>
      <dgm:spPr/>
      <dgm:t>
        <a:bodyPr/>
        <a:lstStyle/>
        <a:p>
          <a:endParaRPr lang="en-US"/>
        </a:p>
      </dgm:t>
    </dgm:pt>
    <dgm:pt modelId="{7C0CC17A-AE83-4C31-BEA5-6EB766C0350A}">
      <dgm:prSet/>
      <dgm:spPr/>
      <dgm:t>
        <a:bodyPr/>
        <a:lstStyle/>
        <a:p>
          <a:r>
            <a:rPr lang="en-US"/>
            <a:t>Facilities rental</a:t>
          </a:r>
          <a:endParaRPr lang="en-US" dirty="0"/>
        </a:p>
      </dgm:t>
    </dgm:pt>
    <dgm:pt modelId="{07076ACF-7539-4752-9769-D079B7DA1A43}" type="parTrans" cxnId="{757EF592-CDEE-464C-A1E7-9562108F009E}">
      <dgm:prSet/>
      <dgm:spPr/>
      <dgm:t>
        <a:bodyPr/>
        <a:lstStyle/>
        <a:p>
          <a:endParaRPr lang="en-US"/>
        </a:p>
      </dgm:t>
    </dgm:pt>
    <dgm:pt modelId="{D05E7F34-2C91-4E03-AA61-593B37FC9370}" type="sibTrans" cxnId="{757EF592-CDEE-464C-A1E7-9562108F009E}">
      <dgm:prSet/>
      <dgm:spPr/>
      <dgm:t>
        <a:bodyPr/>
        <a:lstStyle/>
        <a:p>
          <a:endParaRPr lang="en-US"/>
        </a:p>
      </dgm:t>
    </dgm:pt>
    <dgm:pt modelId="{38A03EBC-A6AB-4678-9496-68AA4E7A8BD3}">
      <dgm:prSet/>
      <dgm:spPr/>
      <dgm:t>
        <a:bodyPr/>
        <a:lstStyle/>
        <a:p>
          <a:r>
            <a:rPr lang="en-US" dirty="0"/>
            <a:t>Speakers’ fees</a:t>
          </a:r>
        </a:p>
      </dgm:t>
    </dgm:pt>
    <dgm:pt modelId="{D62D399F-6E2D-4C17-ADA4-3AB127F778EB}" type="parTrans" cxnId="{9519B20B-D041-4671-A695-BF45511A40AB}">
      <dgm:prSet/>
      <dgm:spPr/>
      <dgm:t>
        <a:bodyPr/>
        <a:lstStyle/>
        <a:p>
          <a:endParaRPr lang="en-US"/>
        </a:p>
      </dgm:t>
    </dgm:pt>
    <dgm:pt modelId="{1C956B5A-321F-4F60-86AC-4AA563117A37}" type="sibTrans" cxnId="{9519B20B-D041-4671-A695-BF45511A40AB}">
      <dgm:prSet/>
      <dgm:spPr/>
      <dgm:t>
        <a:bodyPr/>
        <a:lstStyle/>
        <a:p>
          <a:endParaRPr lang="en-US"/>
        </a:p>
      </dgm:t>
    </dgm:pt>
    <dgm:pt modelId="{035E3450-E4C6-4A48-A019-CA20340FEB6D}">
      <dgm:prSet/>
      <dgm:spPr/>
      <dgm:t>
        <a:bodyPr/>
        <a:lstStyle/>
        <a:p>
          <a:r>
            <a:rPr lang="en-US"/>
            <a:t>Meals and refreshments</a:t>
          </a:r>
          <a:endParaRPr lang="en-US" dirty="0"/>
        </a:p>
      </dgm:t>
    </dgm:pt>
    <dgm:pt modelId="{3A57620A-B59B-4914-8AAE-7DC8B11EBAAA}" type="parTrans" cxnId="{7662969C-4DAE-4E7C-B869-FD86C9862E7C}">
      <dgm:prSet/>
      <dgm:spPr/>
      <dgm:t>
        <a:bodyPr/>
        <a:lstStyle/>
        <a:p>
          <a:endParaRPr lang="en-US"/>
        </a:p>
      </dgm:t>
    </dgm:pt>
    <dgm:pt modelId="{AFFC4D4E-37CD-43CE-8E11-D61AD8FF91B5}" type="sibTrans" cxnId="{7662969C-4DAE-4E7C-B869-FD86C9862E7C}">
      <dgm:prSet/>
      <dgm:spPr/>
      <dgm:t>
        <a:bodyPr/>
        <a:lstStyle/>
        <a:p>
          <a:endParaRPr lang="en-US"/>
        </a:p>
      </dgm:t>
    </dgm:pt>
    <dgm:pt modelId="{9CE978C9-5C1D-436E-AA12-DDE06FA60EFB}">
      <dgm:prSet/>
      <dgm:spPr/>
      <dgm:t>
        <a:bodyPr/>
        <a:lstStyle/>
        <a:p>
          <a:r>
            <a:rPr lang="en-US"/>
            <a:t>Local transportation </a:t>
          </a:r>
          <a:endParaRPr lang="en-US" dirty="0"/>
        </a:p>
      </dgm:t>
    </dgm:pt>
    <dgm:pt modelId="{D0269EBC-CAB5-4C58-8079-01B785A99921}" type="parTrans" cxnId="{E94D4054-CE3A-4DA2-9D30-55B1D41654B5}">
      <dgm:prSet/>
      <dgm:spPr/>
      <dgm:t>
        <a:bodyPr/>
        <a:lstStyle/>
        <a:p>
          <a:endParaRPr lang="en-US"/>
        </a:p>
      </dgm:t>
    </dgm:pt>
    <dgm:pt modelId="{CAE49781-B422-4B15-BA26-C0C9F3AE7964}" type="sibTrans" cxnId="{E94D4054-CE3A-4DA2-9D30-55B1D41654B5}">
      <dgm:prSet/>
      <dgm:spPr/>
      <dgm:t>
        <a:bodyPr/>
        <a:lstStyle/>
        <a:p>
          <a:endParaRPr lang="en-US"/>
        </a:p>
      </dgm:t>
    </dgm:pt>
    <dgm:pt modelId="{41CB7F02-C86D-4305-ABA3-1447415BD425}">
      <dgm:prSet/>
      <dgm:spPr/>
      <dgm:t>
        <a:bodyPr/>
        <a:lstStyle/>
        <a:p>
          <a:r>
            <a:rPr lang="en-US"/>
            <a:t>Other incidental items</a:t>
          </a:r>
          <a:endParaRPr lang="en-US" dirty="0"/>
        </a:p>
      </dgm:t>
    </dgm:pt>
    <dgm:pt modelId="{F79195C8-D6B8-45F3-AAD2-A5A4B0C46D47}" type="parTrans" cxnId="{A4412145-9430-456D-838B-934BBDFA94BD}">
      <dgm:prSet/>
      <dgm:spPr/>
      <dgm:t>
        <a:bodyPr/>
        <a:lstStyle/>
        <a:p>
          <a:endParaRPr lang="en-US"/>
        </a:p>
      </dgm:t>
    </dgm:pt>
    <dgm:pt modelId="{E36B445F-A1E3-487C-BBC5-1A63CF9305DE}" type="sibTrans" cxnId="{A4412145-9430-456D-838B-934BBDFA94BD}">
      <dgm:prSet/>
      <dgm:spPr/>
      <dgm:t>
        <a:bodyPr/>
        <a:lstStyle/>
        <a:p>
          <a:endParaRPr lang="en-US"/>
        </a:p>
      </dgm:t>
    </dgm:pt>
    <dgm:pt modelId="{955931ED-716D-454D-9893-AE721D755F26}">
      <dgm:prSet/>
      <dgm:spPr/>
      <dgm:t>
        <a:bodyPr/>
        <a:lstStyle/>
        <a:p>
          <a:r>
            <a:rPr lang="en-US"/>
            <a:t>Identifying child care providers (already discussed)</a:t>
          </a:r>
          <a:endParaRPr lang="en-US" dirty="0"/>
        </a:p>
      </dgm:t>
    </dgm:pt>
    <dgm:pt modelId="{287BCA32-40E6-4312-BC8A-580D661300B7}" type="parTrans" cxnId="{4D0820EE-9B32-4C53-BF0E-AA3D7EB680E8}">
      <dgm:prSet/>
      <dgm:spPr/>
      <dgm:t>
        <a:bodyPr/>
        <a:lstStyle/>
        <a:p>
          <a:endParaRPr lang="en-US"/>
        </a:p>
      </dgm:t>
    </dgm:pt>
    <dgm:pt modelId="{25EE112D-03C5-4242-A7CD-3E71702D7234}" type="sibTrans" cxnId="{4D0820EE-9B32-4C53-BF0E-AA3D7EB680E8}">
      <dgm:prSet/>
      <dgm:spPr/>
      <dgm:t>
        <a:bodyPr/>
        <a:lstStyle/>
        <a:p>
          <a:endParaRPr lang="en-US"/>
        </a:p>
      </dgm:t>
    </dgm:pt>
    <dgm:pt modelId="{3285754F-9893-4C25-B871-9F392DF19273}" type="pres">
      <dgm:prSet presAssocID="{4428908A-D6C3-44A9-B6A9-32AE14B32693}" presName="Name0" presStyleCnt="0">
        <dgm:presLayoutVars>
          <dgm:dir/>
          <dgm:animLvl val="lvl"/>
          <dgm:resizeHandles val="exact"/>
        </dgm:presLayoutVars>
      </dgm:prSet>
      <dgm:spPr/>
    </dgm:pt>
    <dgm:pt modelId="{76459E48-B9D5-4E69-979B-A9EECFE8F139}" type="pres">
      <dgm:prSet presAssocID="{FB76D748-4CE7-42C8-B283-271C5BE271DC}" presName="composite" presStyleCnt="0"/>
      <dgm:spPr/>
    </dgm:pt>
    <dgm:pt modelId="{6F7ABF22-59F3-4CF8-BADA-7C9393E037FD}" type="pres">
      <dgm:prSet presAssocID="{FB76D748-4CE7-42C8-B283-271C5BE271DC}" presName="parTx" presStyleLbl="alignNode1" presStyleIdx="0" presStyleCnt="2">
        <dgm:presLayoutVars>
          <dgm:chMax val="0"/>
          <dgm:chPref val="0"/>
          <dgm:bulletEnabled val="1"/>
        </dgm:presLayoutVars>
      </dgm:prSet>
      <dgm:spPr/>
    </dgm:pt>
    <dgm:pt modelId="{A88DDCDF-E2B5-4DC6-AF6A-DAA2D8BA0601}" type="pres">
      <dgm:prSet presAssocID="{FB76D748-4CE7-42C8-B283-271C5BE271DC}" presName="desTx" presStyleLbl="alignAccFollowNode1" presStyleIdx="0" presStyleCnt="2">
        <dgm:presLayoutVars>
          <dgm:bulletEnabled val="1"/>
        </dgm:presLayoutVars>
      </dgm:prSet>
      <dgm:spPr/>
    </dgm:pt>
    <dgm:pt modelId="{C81A830D-15E9-44FB-90C7-2DDAC99757E0}" type="pres">
      <dgm:prSet presAssocID="{51BF112D-4707-49A0-BA13-A3376310C489}" presName="space" presStyleCnt="0"/>
      <dgm:spPr/>
    </dgm:pt>
    <dgm:pt modelId="{7BB908F4-DBC7-4B02-8B88-3644CAAA1549}" type="pres">
      <dgm:prSet presAssocID="{88BC9189-D9CC-4C6A-9FAC-6DE815BF89F2}" presName="composite" presStyleCnt="0"/>
      <dgm:spPr/>
    </dgm:pt>
    <dgm:pt modelId="{94078F74-23B0-49BF-9670-0EF49A1C3065}" type="pres">
      <dgm:prSet presAssocID="{88BC9189-D9CC-4C6A-9FAC-6DE815BF89F2}" presName="parTx" presStyleLbl="alignNode1" presStyleIdx="1" presStyleCnt="2">
        <dgm:presLayoutVars>
          <dgm:chMax val="0"/>
          <dgm:chPref val="0"/>
          <dgm:bulletEnabled val="1"/>
        </dgm:presLayoutVars>
      </dgm:prSet>
      <dgm:spPr/>
    </dgm:pt>
    <dgm:pt modelId="{DC9160EE-5CDA-4D23-97E5-52DFF389A301}" type="pres">
      <dgm:prSet presAssocID="{88BC9189-D9CC-4C6A-9FAC-6DE815BF89F2}" presName="desTx" presStyleLbl="alignAccFollowNode1" presStyleIdx="1" presStyleCnt="2">
        <dgm:presLayoutVars>
          <dgm:bulletEnabled val="1"/>
        </dgm:presLayoutVars>
      </dgm:prSet>
      <dgm:spPr/>
    </dgm:pt>
  </dgm:ptLst>
  <dgm:cxnLst>
    <dgm:cxn modelId="{9519B20B-D041-4671-A695-BF45511A40AB}" srcId="{88BC9189-D9CC-4C6A-9FAC-6DE815BF89F2}" destId="{38A03EBC-A6AB-4678-9496-68AA4E7A8BD3}" srcOrd="1" destOrd="0" parTransId="{D62D399F-6E2D-4C17-ADA4-3AB127F778EB}" sibTransId="{1C956B5A-321F-4F60-86AC-4AA563117A37}"/>
    <dgm:cxn modelId="{A4412145-9430-456D-838B-934BBDFA94BD}" srcId="{88BC9189-D9CC-4C6A-9FAC-6DE815BF89F2}" destId="{41CB7F02-C86D-4305-ABA3-1447415BD425}" srcOrd="4" destOrd="0" parTransId="{F79195C8-D6B8-45F3-AAD2-A5A4B0C46D47}" sibTransId="{E36B445F-A1E3-487C-BBC5-1A63CF9305DE}"/>
    <dgm:cxn modelId="{AD4BC265-C195-4582-835C-C261DCE7F419}" type="presOf" srcId="{955931ED-716D-454D-9893-AE721D755F26}" destId="{DC9160EE-5CDA-4D23-97E5-52DFF389A301}" srcOrd="0" destOrd="5" presId="urn:microsoft.com/office/officeart/2005/8/layout/hList1"/>
    <dgm:cxn modelId="{342F2E4F-5CCC-461F-AAC9-FABAED2DDDB7}" type="presOf" srcId="{41CB7F02-C86D-4305-ABA3-1447415BD425}" destId="{DC9160EE-5CDA-4D23-97E5-52DFF389A301}" srcOrd="0" destOrd="4" presId="urn:microsoft.com/office/officeart/2005/8/layout/hList1"/>
    <dgm:cxn modelId="{577F2274-3339-4F84-B862-1E1CF631E007}" srcId="{4428908A-D6C3-44A9-B6A9-32AE14B32693}" destId="{FB76D748-4CE7-42C8-B283-271C5BE271DC}" srcOrd="0" destOrd="0" parTransId="{70762EF3-6D2C-48AF-AEED-766208E4DC85}" sibTransId="{51BF112D-4707-49A0-BA13-A3376310C489}"/>
    <dgm:cxn modelId="{E94D4054-CE3A-4DA2-9D30-55B1D41654B5}" srcId="{88BC9189-D9CC-4C6A-9FAC-6DE815BF89F2}" destId="{9CE978C9-5C1D-436E-AA12-DDE06FA60EFB}" srcOrd="3" destOrd="0" parTransId="{D0269EBC-CAB5-4C58-8079-01B785A99921}" sibTransId="{CAE49781-B422-4B15-BA26-C0C9F3AE7964}"/>
    <dgm:cxn modelId="{636F8582-A11D-4A10-8BC3-E4A7304E7F15}" srcId="{4428908A-D6C3-44A9-B6A9-32AE14B32693}" destId="{88BC9189-D9CC-4C6A-9FAC-6DE815BF89F2}" srcOrd="1" destOrd="0" parTransId="{0DC181F3-6660-4BC7-BFFE-4640B015E67B}" sibTransId="{B10D5F8B-4D6B-495F-8D54-0AC43A60242F}"/>
    <dgm:cxn modelId="{757EF592-CDEE-464C-A1E7-9562108F009E}" srcId="{88BC9189-D9CC-4C6A-9FAC-6DE815BF89F2}" destId="{7C0CC17A-AE83-4C31-BEA5-6EB766C0350A}" srcOrd="0" destOrd="0" parTransId="{07076ACF-7539-4752-9769-D079B7DA1A43}" sibTransId="{D05E7F34-2C91-4E03-AA61-593B37FC9370}"/>
    <dgm:cxn modelId="{D0C84095-FABC-4C0E-B74F-8B9D77B335F5}" type="presOf" srcId="{FB76D748-4CE7-42C8-B283-271C5BE271DC}" destId="{6F7ABF22-59F3-4CF8-BADA-7C9393E037FD}" srcOrd="0" destOrd="0" presId="urn:microsoft.com/office/officeart/2005/8/layout/hList1"/>
    <dgm:cxn modelId="{17BA3099-27C4-4675-8296-5BCF2357959B}" type="presOf" srcId="{4428908A-D6C3-44A9-B6A9-32AE14B32693}" destId="{3285754F-9893-4C25-B871-9F392DF19273}" srcOrd="0" destOrd="0" presId="urn:microsoft.com/office/officeart/2005/8/layout/hList1"/>
    <dgm:cxn modelId="{7662969C-4DAE-4E7C-B869-FD86C9862E7C}" srcId="{88BC9189-D9CC-4C6A-9FAC-6DE815BF89F2}" destId="{035E3450-E4C6-4A48-A019-CA20340FEB6D}" srcOrd="2" destOrd="0" parTransId="{3A57620A-B59B-4914-8AAE-7DC8B11EBAAA}" sibTransId="{AFFC4D4E-37CD-43CE-8E11-D61AD8FF91B5}"/>
    <dgm:cxn modelId="{989F7BA3-CC97-4D67-A530-8AFDCE120308}" srcId="{FB76D748-4CE7-42C8-B283-271C5BE271DC}" destId="{3A5C7ACB-D57E-4BFA-A6BE-CE7FD256E664}" srcOrd="1" destOrd="0" parTransId="{37CCEF66-1B34-4C8B-A487-5DC68983C5D9}" sibTransId="{BC27F574-A6ED-4FCA-89A6-794274CCD888}"/>
    <dgm:cxn modelId="{B05898B5-6934-43E8-8B8E-0AB981EB8C5D}" type="presOf" srcId="{88BC9189-D9CC-4C6A-9FAC-6DE815BF89F2}" destId="{94078F74-23B0-49BF-9670-0EF49A1C3065}" srcOrd="0" destOrd="0" presId="urn:microsoft.com/office/officeart/2005/8/layout/hList1"/>
    <dgm:cxn modelId="{9107F1BF-3FDC-4FA3-A1A1-E4EB769BE92E}" type="presOf" srcId="{086B5CBA-E7BD-4B14-9105-97475F4CDFCA}" destId="{A88DDCDF-E2B5-4DC6-AF6A-DAA2D8BA0601}" srcOrd="0" destOrd="0" presId="urn:microsoft.com/office/officeart/2005/8/layout/hList1"/>
    <dgm:cxn modelId="{DB3C9CC3-D321-457A-8788-4A6DEFB6C17A}" type="presOf" srcId="{035E3450-E4C6-4A48-A019-CA20340FEB6D}" destId="{DC9160EE-5CDA-4D23-97E5-52DFF389A301}" srcOrd="0" destOrd="2" presId="urn:microsoft.com/office/officeart/2005/8/layout/hList1"/>
    <dgm:cxn modelId="{428E20C4-EF8F-49E7-8933-094578FA986B}" type="presOf" srcId="{3A5C7ACB-D57E-4BFA-A6BE-CE7FD256E664}" destId="{A88DDCDF-E2B5-4DC6-AF6A-DAA2D8BA0601}" srcOrd="0" destOrd="1" presId="urn:microsoft.com/office/officeart/2005/8/layout/hList1"/>
    <dgm:cxn modelId="{05F858D9-9B84-452C-8305-47CCC5B65E2C}" type="presOf" srcId="{38A03EBC-A6AB-4678-9496-68AA4E7A8BD3}" destId="{DC9160EE-5CDA-4D23-97E5-52DFF389A301}" srcOrd="0" destOrd="1" presId="urn:microsoft.com/office/officeart/2005/8/layout/hList1"/>
    <dgm:cxn modelId="{B5832BE7-E638-4BAB-B9F0-57DA8A0EF8DD}" srcId="{FB76D748-4CE7-42C8-B283-271C5BE271DC}" destId="{086B5CBA-E7BD-4B14-9105-97475F4CDFCA}" srcOrd="0" destOrd="0" parTransId="{1A0F5477-F09B-4DB9-ACF5-E13F4208E9A8}" sibTransId="{EBEA21B7-12C2-4B71-AF7C-7D087A1CA995}"/>
    <dgm:cxn modelId="{4D0820EE-9B32-4C53-BF0E-AA3D7EB680E8}" srcId="{88BC9189-D9CC-4C6A-9FAC-6DE815BF89F2}" destId="{955931ED-716D-454D-9893-AE721D755F26}" srcOrd="5" destOrd="0" parTransId="{287BCA32-40E6-4312-BC8A-580D661300B7}" sibTransId="{25EE112D-03C5-4242-A7CD-3E71702D7234}"/>
    <dgm:cxn modelId="{4B7FCFEF-962A-464E-88A7-42B5016F22E6}" type="presOf" srcId="{7C0CC17A-AE83-4C31-BEA5-6EB766C0350A}" destId="{DC9160EE-5CDA-4D23-97E5-52DFF389A301}" srcOrd="0" destOrd="0" presId="urn:microsoft.com/office/officeart/2005/8/layout/hList1"/>
    <dgm:cxn modelId="{B8F415FE-4553-4E71-8B97-7C395892486E}" type="presOf" srcId="{9CE978C9-5C1D-436E-AA12-DDE06FA60EFB}" destId="{DC9160EE-5CDA-4D23-97E5-52DFF389A301}" srcOrd="0" destOrd="3" presId="urn:microsoft.com/office/officeart/2005/8/layout/hList1"/>
    <dgm:cxn modelId="{17526257-CB45-417D-9067-E976BAFFFF6E}" type="presParOf" srcId="{3285754F-9893-4C25-B871-9F392DF19273}" destId="{76459E48-B9D5-4E69-979B-A9EECFE8F139}" srcOrd="0" destOrd="0" presId="urn:microsoft.com/office/officeart/2005/8/layout/hList1"/>
    <dgm:cxn modelId="{A29F38CD-45C1-48F6-881D-37D22DECDCED}" type="presParOf" srcId="{76459E48-B9D5-4E69-979B-A9EECFE8F139}" destId="{6F7ABF22-59F3-4CF8-BADA-7C9393E037FD}" srcOrd="0" destOrd="0" presId="urn:microsoft.com/office/officeart/2005/8/layout/hList1"/>
    <dgm:cxn modelId="{D76DA0CF-375A-4CC0-8272-491FEF0F4A90}" type="presParOf" srcId="{76459E48-B9D5-4E69-979B-A9EECFE8F139}" destId="{A88DDCDF-E2B5-4DC6-AF6A-DAA2D8BA0601}" srcOrd="1" destOrd="0" presId="urn:microsoft.com/office/officeart/2005/8/layout/hList1"/>
    <dgm:cxn modelId="{B95B4CC9-1DC1-4769-A211-FCE7ACDA23C1}" type="presParOf" srcId="{3285754F-9893-4C25-B871-9F392DF19273}" destId="{C81A830D-15E9-44FB-90C7-2DDAC99757E0}" srcOrd="1" destOrd="0" presId="urn:microsoft.com/office/officeart/2005/8/layout/hList1"/>
    <dgm:cxn modelId="{A1B59672-619F-4F37-AFC4-6C7411D37A12}" type="presParOf" srcId="{3285754F-9893-4C25-B871-9F392DF19273}" destId="{7BB908F4-DBC7-4B02-8B88-3644CAAA1549}" srcOrd="2" destOrd="0" presId="urn:microsoft.com/office/officeart/2005/8/layout/hList1"/>
    <dgm:cxn modelId="{87D98357-3073-4FBB-82C6-B168FFD11893}" type="presParOf" srcId="{7BB908F4-DBC7-4B02-8B88-3644CAAA1549}" destId="{94078F74-23B0-49BF-9670-0EF49A1C3065}" srcOrd="0" destOrd="0" presId="urn:microsoft.com/office/officeart/2005/8/layout/hList1"/>
    <dgm:cxn modelId="{9DC58037-ABC5-4A61-BD96-73E084F32387}" type="presParOf" srcId="{7BB908F4-DBC7-4B02-8B88-3644CAAA1549}" destId="{DC9160EE-5CDA-4D23-97E5-52DFF389A30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53D7-8F8A-4C95-BA1C-DADC3141E618}">
      <dsp:nvSpPr>
        <dsp:cNvPr id="0" name=""/>
        <dsp:cNvSpPr/>
      </dsp:nvSpPr>
      <dsp:spPr>
        <a:xfrm>
          <a:off x="3268"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States</a:t>
          </a:r>
          <a:endParaRPr lang="en-US" sz="2400" kern="1200" dirty="0"/>
        </a:p>
      </dsp:txBody>
      <dsp:txXfrm>
        <a:off x="3268" y="692547"/>
        <a:ext cx="2593119" cy="1555871"/>
      </dsp:txXfrm>
    </dsp:sp>
    <dsp:sp modelId="{47FE767A-855D-4564-A8AA-37B5E94E2E8E}">
      <dsp:nvSpPr>
        <dsp:cNvPr id="0" name=""/>
        <dsp:cNvSpPr/>
      </dsp:nvSpPr>
      <dsp:spPr>
        <a:xfrm>
          <a:off x="2855699"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t>Local governments</a:t>
          </a:r>
          <a:endParaRPr lang="en-US" altLang="en-US" sz="2400" kern="1200" dirty="0"/>
        </a:p>
      </dsp:txBody>
      <dsp:txXfrm>
        <a:off x="2855699" y="692547"/>
        <a:ext cx="2593119" cy="1555871"/>
      </dsp:txXfrm>
    </dsp:sp>
    <dsp:sp modelId="{6998F363-8049-4994-9DBB-7395F0C27F87}">
      <dsp:nvSpPr>
        <dsp:cNvPr id="0" name=""/>
        <dsp:cNvSpPr/>
      </dsp:nvSpPr>
      <dsp:spPr>
        <a:xfrm>
          <a:off x="5708130"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Non-profit organizations</a:t>
          </a:r>
        </a:p>
      </dsp:txBody>
      <dsp:txXfrm>
        <a:off x="5708130" y="692547"/>
        <a:ext cx="2593119" cy="1555871"/>
      </dsp:txXfrm>
    </dsp:sp>
    <dsp:sp modelId="{C3B30D93-9CFD-492A-B071-35EB58E03CFA}">
      <dsp:nvSpPr>
        <dsp:cNvPr id="0" name=""/>
        <dsp:cNvSpPr/>
      </dsp:nvSpPr>
      <dsp:spPr>
        <a:xfrm>
          <a:off x="8560562" y="692547"/>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t>Indian tribes</a:t>
          </a:r>
          <a:endParaRPr lang="en-US" altLang="en-US" sz="2400" kern="1200" dirty="0"/>
        </a:p>
      </dsp:txBody>
      <dsp:txXfrm>
        <a:off x="8560562" y="692547"/>
        <a:ext cx="2593119" cy="1555871"/>
      </dsp:txXfrm>
    </dsp:sp>
    <dsp:sp modelId="{CD42D525-3D93-41FB-B83D-0DF2654A9927}">
      <dsp:nvSpPr>
        <dsp:cNvPr id="0" name=""/>
        <dsp:cNvSpPr/>
      </dsp:nvSpPr>
      <dsp:spPr>
        <a:xfrm>
          <a:off x="1429484"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t>Institutions of Higher Education (IHE)</a:t>
          </a:r>
          <a:endParaRPr lang="en-US" altLang="en-US" sz="2400" kern="1200" dirty="0"/>
        </a:p>
      </dsp:txBody>
      <dsp:txXfrm>
        <a:off x="1429484" y="2507730"/>
        <a:ext cx="2593119" cy="1555871"/>
      </dsp:txXfrm>
    </dsp:sp>
    <dsp:sp modelId="{325B37D7-800C-4D44-9BD2-954B818943C7}">
      <dsp:nvSpPr>
        <dsp:cNvPr id="0" name=""/>
        <dsp:cNvSpPr/>
      </dsp:nvSpPr>
      <dsp:spPr>
        <a:xfrm>
          <a:off x="4281915"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t>For-profit or commercial entities</a:t>
          </a:r>
          <a:endParaRPr lang="en-US" altLang="en-US" sz="2400" kern="1200" dirty="0"/>
        </a:p>
      </dsp:txBody>
      <dsp:txXfrm>
        <a:off x="4281915" y="2507730"/>
        <a:ext cx="2593119" cy="1555871"/>
      </dsp:txXfrm>
    </dsp:sp>
    <dsp:sp modelId="{A7448A3B-F374-4DF4-B344-10677DF30353}">
      <dsp:nvSpPr>
        <dsp:cNvPr id="0" name=""/>
        <dsp:cNvSpPr/>
      </dsp:nvSpPr>
      <dsp:spPr>
        <a:xfrm>
          <a:off x="7134346" y="2507730"/>
          <a:ext cx="2593119" cy="15558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t>Foreign organizations and foreign public entities</a:t>
          </a:r>
          <a:endParaRPr lang="en-US" altLang="en-US" sz="2400" kern="1200" dirty="0"/>
        </a:p>
      </dsp:txBody>
      <dsp:txXfrm>
        <a:off x="7134346" y="2507730"/>
        <a:ext cx="2593119" cy="155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49585-48D3-4548-BE38-A94D524888CB}">
      <dsp:nvSpPr>
        <dsp:cNvPr id="0" name=""/>
        <dsp:cNvSpPr/>
      </dsp:nvSpPr>
      <dsp:spPr>
        <a:xfrm>
          <a:off x="0" y="52193"/>
          <a:ext cx="11156950" cy="835379"/>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It is important also to have a written policy on products and services that may be charged to a grant or Federal program.</a:t>
          </a:r>
        </a:p>
      </dsp:txBody>
      <dsp:txXfrm>
        <a:off x="40780" y="92973"/>
        <a:ext cx="11075390" cy="753819"/>
      </dsp:txXfrm>
    </dsp:sp>
    <dsp:sp modelId="{EA2C10CB-645B-4700-8FB5-989A0AD7797F}">
      <dsp:nvSpPr>
        <dsp:cNvPr id="0" name=""/>
        <dsp:cNvSpPr/>
      </dsp:nvSpPr>
      <dsp:spPr>
        <a:xfrm>
          <a:off x="0" y="887573"/>
          <a:ext cx="1115695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How will the entity handle providing food in specific situations?</a:t>
          </a:r>
        </a:p>
        <a:p>
          <a:pPr marL="171450" lvl="1" indent="-171450" algn="l" defTabSz="711200">
            <a:lnSpc>
              <a:spcPct val="90000"/>
            </a:lnSpc>
            <a:spcBef>
              <a:spcPct val="0"/>
            </a:spcBef>
            <a:spcAft>
              <a:spcPct val="20000"/>
            </a:spcAft>
            <a:buChar char="•"/>
          </a:pPr>
          <a:r>
            <a:rPr lang="en-US" sz="1600" kern="1200" dirty="0"/>
            <a:t>Do entertainment costs provide a programmatic purpose and have prior approval? </a:t>
          </a:r>
        </a:p>
      </dsp:txBody>
      <dsp:txXfrm>
        <a:off x="0" y="887573"/>
        <a:ext cx="11156950" cy="554242"/>
      </dsp:txXfrm>
    </dsp:sp>
    <dsp:sp modelId="{C856A4E9-48E2-4F8A-90E5-086DA1089161}">
      <dsp:nvSpPr>
        <dsp:cNvPr id="0" name=""/>
        <dsp:cNvSpPr/>
      </dsp:nvSpPr>
      <dsp:spPr>
        <a:xfrm>
          <a:off x="0" y="1441816"/>
          <a:ext cx="11156950" cy="835379"/>
        </a:xfrm>
        <a:prstGeom prst="roundRect">
          <a:avLst/>
        </a:prstGeom>
        <a:gradFill rotWithShape="0">
          <a:gsLst>
            <a:gs pos="0">
              <a:schemeClr val="accent1">
                <a:shade val="80000"/>
                <a:hueOff val="150156"/>
                <a:satOff val="-12175"/>
                <a:lumOff val="11678"/>
                <a:alphaOff val="0"/>
                <a:satMod val="103000"/>
                <a:lumMod val="102000"/>
                <a:tint val="94000"/>
              </a:schemeClr>
            </a:gs>
            <a:gs pos="50000">
              <a:schemeClr val="accent1">
                <a:shade val="80000"/>
                <a:hueOff val="150156"/>
                <a:satOff val="-12175"/>
                <a:lumOff val="11678"/>
                <a:alphaOff val="0"/>
                <a:satMod val="110000"/>
                <a:lumMod val="100000"/>
                <a:shade val="100000"/>
              </a:schemeClr>
            </a:gs>
            <a:gs pos="100000">
              <a:schemeClr val="accent1">
                <a:shade val="80000"/>
                <a:hueOff val="150156"/>
                <a:satOff val="-12175"/>
                <a:lumOff val="116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Written policies that establish the factors or criteria that would be considered before incurring such a cost must be established. </a:t>
          </a:r>
        </a:p>
      </dsp:txBody>
      <dsp:txXfrm>
        <a:off x="40780" y="1482596"/>
        <a:ext cx="11075390" cy="753819"/>
      </dsp:txXfrm>
    </dsp:sp>
    <dsp:sp modelId="{69A6444D-E1BA-4F4D-A1BB-B290B084A8D5}">
      <dsp:nvSpPr>
        <dsp:cNvPr id="0" name=""/>
        <dsp:cNvSpPr/>
      </dsp:nvSpPr>
      <dsp:spPr>
        <a:xfrm>
          <a:off x="0" y="2277196"/>
          <a:ext cx="1115695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Define the parameters or limitations to establish reasonableness. </a:t>
          </a:r>
          <a:endParaRPr lang="en-US" sz="1600" kern="1200" dirty="0"/>
        </a:p>
      </dsp:txBody>
      <dsp:txXfrm>
        <a:off x="0" y="2277196"/>
        <a:ext cx="11156950" cy="347760"/>
      </dsp:txXfrm>
    </dsp:sp>
    <dsp:sp modelId="{24748638-C6A3-4F08-AE4D-38070172C96B}">
      <dsp:nvSpPr>
        <dsp:cNvPr id="0" name=""/>
        <dsp:cNvSpPr/>
      </dsp:nvSpPr>
      <dsp:spPr>
        <a:xfrm>
          <a:off x="0" y="2624956"/>
          <a:ext cx="11156950" cy="835379"/>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Must be applicable or consistent with similar policies for non-Federally funded grants and programs. </a:t>
          </a:r>
          <a:endParaRPr lang="en-US" sz="2100" kern="1200" dirty="0"/>
        </a:p>
      </dsp:txBody>
      <dsp:txXfrm>
        <a:off x="40780" y="2665736"/>
        <a:ext cx="11075390" cy="753819"/>
      </dsp:txXfrm>
    </dsp:sp>
    <dsp:sp modelId="{A49F3DFA-4D81-4E6E-A8DC-5070436D2082}">
      <dsp:nvSpPr>
        <dsp:cNvPr id="0" name=""/>
        <dsp:cNvSpPr/>
      </dsp:nvSpPr>
      <dsp:spPr>
        <a:xfrm>
          <a:off x="0" y="3520816"/>
          <a:ext cx="11156950" cy="835379"/>
        </a:xfrm>
        <a:prstGeom prst="roundRect">
          <a:avLst/>
        </a:prstGeom>
        <a:solidFill>
          <a:srgbClr val="356DA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Should also outline instructions or steps to consider to provide consistency when classifying these costs as program or  administrative. </a:t>
          </a:r>
        </a:p>
      </dsp:txBody>
      <dsp:txXfrm>
        <a:off x="40780" y="3561596"/>
        <a:ext cx="11075390" cy="753819"/>
      </dsp:txXfrm>
    </dsp:sp>
    <dsp:sp modelId="{0EAB3A1E-26E6-466A-B16D-C49F11D3100B}">
      <dsp:nvSpPr>
        <dsp:cNvPr id="0" name=""/>
        <dsp:cNvSpPr/>
      </dsp:nvSpPr>
      <dsp:spPr>
        <a:xfrm>
          <a:off x="0" y="4356196"/>
          <a:ext cx="1115695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3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classification of such costs is important because of specified cost limitations contained in many of our programs.</a:t>
          </a:r>
          <a:endParaRPr lang="en-US" sz="1600" kern="1200" dirty="0"/>
        </a:p>
      </dsp:txBody>
      <dsp:txXfrm>
        <a:off x="0" y="4356196"/>
        <a:ext cx="11156950"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2BA0-568E-40A4-93F1-BBFE0C65223B}">
      <dsp:nvSpPr>
        <dsp:cNvPr id="0" name=""/>
        <dsp:cNvSpPr/>
      </dsp:nvSpPr>
      <dsp:spPr>
        <a:xfrm>
          <a:off x="0" y="111819"/>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Amount of funds and how funds are used</a:t>
          </a:r>
          <a:endParaRPr lang="en-US" sz="2500" kern="1200" dirty="0"/>
        </a:p>
      </dsp:txBody>
      <dsp:txXfrm>
        <a:off x="0" y="111819"/>
        <a:ext cx="3486546" cy="2091928"/>
      </dsp:txXfrm>
    </dsp:sp>
    <dsp:sp modelId="{5CF44FF4-BFD7-430E-8A3E-FE62E5858CD6}">
      <dsp:nvSpPr>
        <dsp:cNvPr id="0" name=""/>
        <dsp:cNvSpPr/>
      </dsp:nvSpPr>
      <dsp:spPr>
        <a:xfrm>
          <a:off x="3835201" y="111819"/>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a:t>Percentage of costs provided by other sources</a:t>
          </a:r>
          <a:endParaRPr lang="en-US" altLang="en-US" sz="2500" kern="1200" dirty="0"/>
        </a:p>
      </dsp:txBody>
      <dsp:txXfrm>
        <a:off x="3835201" y="111819"/>
        <a:ext cx="3486546" cy="2091928"/>
      </dsp:txXfrm>
    </dsp:sp>
    <dsp:sp modelId="{EF3A9228-CA9E-4444-9C45-7BDEF3255D45}">
      <dsp:nvSpPr>
        <dsp:cNvPr id="0" name=""/>
        <dsp:cNvSpPr/>
      </dsp:nvSpPr>
      <dsp:spPr>
        <a:xfrm>
          <a:off x="7670403" y="111819"/>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a:t>Other records to facilitate an effective audit</a:t>
          </a:r>
          <a:endParaRPr lang="en-US" altLang="en-US" sz="2500" kern="1200" dirty="0"/>
        </a:p>
      </dsp:txBody>
      <dsp:txXfrm>
        <a:off x="7670403" y="111819"/>
        <a:ext cx="3486546" cy="2091928"/>
      </dsp:txXfrm>
    </dsp:sp>
    <dsp:sp modelId="{3E748ED9-C0BF-4A34-B566-58E134D6521C}">
      <dsp:nvSpPr>
        <dsp:cNvPr id="0" name=""/>
        <dsp:cNvSpPr/>
      </dsp:nvSpPr>
      <dsp:spPr>
        <a:xfrm>
          <a:off x="0" y="2552402"/>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a:t>Total cost of the project</a:t>
          </a:r>
          <a:endParaRPr lang="en-US" altLang="en-US" sz="2500" kern="1200" dirty="0"/>
        </a:p>
      </dsp:txBody>
      <dsp:txXfrm>
        <a:off x="0" y="2552402"/>
        <a:ext cx="3486546" cy="2091928"/>
      </dsp:txXfrm>
    </dsp:sp>
    <dsp:sp modelId="{47CC69E8-3681-41D0-86FA-08DE3042BB40}">
      <dsp:nvSpPr>
        <dsp:cNvPr id="0" name=""/>
        <dsp:cNvSpPr/>
      </dsp:nvSpPr>
      <dsp:spPr>
        <a:xfrm>
          <a:off x="3835201" y="2552402"/>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dirty="0"/>
            <a:t>Records that show compliance/performance</a:t>
          </a:r>
        </a:p>
      </dsp:txBody>
      <dsp:txXfrm>
        <a:off x="3835201" y="2552402"/>
        <a:ext cx="3486546" cy="2091928"/>
      </dsp:txXfrm>
    </dsp:sp>
    <dsp:sp modelId="{C806BF78-FB95-47C3-843A-17FF32C9F226}">
      <dsp:nvSpPr>
        <dsp:cNvPr id="0" name=""/>
        <dsp:cNvSpPr/>
      </dsp:nvSpPr>
      <dsp:spPr>
        <a:xfrm>
          <a:off x="7670403" y="2552402"/>
          <a:ext cx="3486546" cy="20919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altLang="en-US" sz="2500" kern="1200"/>
            <a:t>Allocable benefit to the grant</a:t>
          </a:r>
          <a:endParaRPr lang="en-US" altLang="en-US" sz="2500" kern="1200" dirty="0"/>
        </a:p>
      </dsp:txBody>
      <dsp:txXfrm>
        <a:off x="7670403" y="2552402"/>
        <a:ext cx="3486546" cy="2091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C13F0-FA3B-4C88-8829-291F1E43DBB1}">
      <dsp:nvSpPr>
        <dsp:cNvPr id="0" name=""/>
        <dsp:cNvSpPr/>
      </dsp:nvSpPr>
      <dsp:spPr>
        <a:xfrm>
          <a:off x="3486" y="270798"/>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altLang="en-US" sz="2800" kern="1200"/>
            <a:t>Allowable</a:t>
          </a:r>
          <a:endParaRPr lang="en-US" sz="2800" kern="1200"/>
        </a:p>
      </dsp:txBody>
      <dsp:txXfrm>
        <a:off x="3486" y="270798"/>
        <a:ext cx="3399383" cy="1359753"/>
      </dsp:txXfrm>
    </dsp:sp>
    <dsp:sp modelId="{1AFCAB3C-B085-4D8E-A2C2-7EA82FC243B5}">
      <dsp:nvSpPr>
        <dsp:cNvPr id="0" name=""/>
        <dsp:cNvSpPr/>
      </dsp:nvSpPr>
      <dsp:spPr>
        <a:xfrm>
          <a:off x="3486" y="1630551"/>
          <a:ext cx="3399383"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Training costs </a:t>
          </a:r>
          <a:endParaRPr lang="en-US" sz="2400" kern="1200" dirty="0"/>
        </a:p>
        <a:p>
          <a:pPr marL="228600" lvl="1" indent="-228600" algn="l" defTabSz="1066800">
            <a:lnSpc>
              <a:spcPct val="90000"/>
            </a:lnSpc>
            <a:spcBef>
              <a:spcPct val="0"/>
            </a:spcBef>
            <a:spcAft>
              <a:spcPct val="15000"/>
            </a:spcAft>
            <a:buChar char="•"/>
          </a:pPr>
          <a:r>
            <a:rPr lang="en-US" sz="2400" kern="1200" dirty="0"/>
            <a:t>Collection of improper payments</a:t>
          </a:r>
        </a:p>
        <a:p>
          <a:pPr marL="228600" lvl="1" indent="-228600" algn="l" defTabSz="1066800">
            <a:lnSpc>
              <a:spcPct val="90000"/>
            </a:lnSpc>
            <a:spcBef>
              <a:spcPct val="0"/>
            </a:spcBef>
            <a:spcAft>
              <a:spcPct val="15000"/>
            </a:spcAft>
            <a:buChar char="•"/>
          </a:pPr>
          <a:r>
            <a:rPr lang="en-US" sz="2400" kern="1200"/>
            <a:t>Health and welfare </a:t>
          </a:r>
          <a:endParaRPr lang="en-US" sz="2400" kern="1200" dirty="0"/>
        </a:p>
      </dsp:txBody>
      <dsp:txXfrm>
        <a:off x="3486" y="1630551"/>
        <a:ext cx="3399383" cy="2854800"/>
      </dsp:txXfrm>
    </dsp:sp>
    <dsp:sp modelId="{8BAB6AE9-E347-4D71-9071-214D10351C5A}">
      <dsp:nvSpPr>
        <dsp:cNvPr id="0" name=""/>
        <dsp:cNvSpPr/>
      </dsp:nvSpPr>
      <dsp:spPr>
        <a:xfrm>
          <a:off x="3878783" y="270798"/>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t>Allowable with conditions</a:t>
          </a:r>
        </a:p>
      </dsp:txBody>
      <dsp:txXfrm>
        <a:off x="3878783" y="270798"/>
        <a:ext cx="3399383" cy="1359753"/>
      </dsp:txXfrm>
    </dsp:sp>
    <dsp:sp modelId="{6927907D-450D-4542-96CB-70AD5DD88CB5}">
      <dsp:nvSpPr>
        <dsp:cNvPr id="0" name=""/>
        <dsp:cNvSpPr/>
      </dsp:nvSpPr>
      <dsp:spPr>
        <a:xfrm>
          <a:off x="3878783" y="1630551"/>
          <a:ext cx="3399383"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Personnel</a:t>
          </a:r>
          <a:endParaRPr lang="en-US" sz="2400" kern="1200" dirty="0"/>
        </a:p>
        <a:p>
          <a:pPr marL="228600" lvl="1" indent="-228600" algn="l" defTabSz="1066800">
            <a:lnSpc>
              <a:spcPct val="90000"/>
            </a:lnSpc>
            <a:spcBef>
              <a:spcPct val="0"/>
            </a:spcBef>
            <a:spcAft>
              <a:spcPct val="15000"/>
            </a:spcAft>
            <a:buChar char="•"/>
          </a:pPr>
          <a:r>
            <a:rPr lang="en-US" sz="2400" kern="1200" dirty="0"/>
            <a:t>Donations</a:t>
          </a:r>
        </a:p>
        <a:p>
          <a:pPr marL="228600" lvl="1" indent="-228600" algn="l" defTabSz="1066800">
            <a:lnSpc>
              <a:spcPct val="90000"/>
            </a:lnSpc>
            <a:spcBef>
              <a:spcPct val="0"/>
            </a:spcBef>
            <a:spcAft>
              <a:spcPct val="15000"/>
            </a:spcAft>
            <a:buChar char="•"/>
          </a:pPr>
          <a:r>
            <a:rPr lang="en-US" sz="2400" kern="1200"/>
            <a:t>Interest</a:t>
          </a:r>
          <a:endParaRPr lang="en-US" sz="2400" kern="1200" dirty="0"/>
        </a:p>
        <a:p>
          <a:pPr marL="228600" lvl="1" indent="-228600" algn="l" defTabSz="1066800">
            <a:lnSpc>
              <a:spcPct val="90000"/>
            </a:lnSpc>
            <a:spcBef>
              <a:spcPct val="0"/>
            </a:spcBef>
            <a:spcAft>
              <a:spcPct val="15000"/>
            </a:spcAft>
            <a:buChar char="•"/>
          </a:pPr>
          <a:r>
            <a:rPr lang="en-US" sz="2400" kern="1200"/>
            <a:t>(Most Costs)</a:t>
          </a:r>
          <a:endParaRPr lang="en-US" sz="2400" kern="1200" dirty="0"/>
        </a:p>
      </dsp:txBody>
      <dsp:txXfrm>
        <a:off x="3878783" y="1630551"/>
        <a:ext cx="3399383" cy="2854800"/>
      </dsp:txXfrm>
    </dsp:sp>
    <dsp:sp modelId="{C8A28D17-7DAB-4F6B-A2D1-2309BD2A1AF2}">
      <dsp:nvSpPr>
        <dsp:cNvPr id="0" name=""/>
        <dsp:cNvSpPr/>
      </dsp:nvSpPr>
      <dsp:spPr>
        <a:xfrm>
          <a:off x="7754080" y="270798"/>
          <a:ext cx="3399383" cy="13597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altLang="en-US" sz="2800" kern="1200"/>
            <a:t>Unallowable</a:t>
          </a:r>
          <a:endParaRPr lang="en-US" altLang="en-US" sz="2800" kern="1200" dirty="0"/>
        </a:p>
      </dsp:txBody>
      <dsp:txXfrm>
        <a:off x="7754080" y="270798"/>
        <a:ext cx="3399383" cy="1359753"/>
      </dsp:txXfrm>
    </dsp:sp>
    <dsp:sp modelId="{8CDA7DB0-B2ED-41A0-BCC9-9C01361D9C56}">
      <dsp:nvSpPr>
        <dsp:cNvPr id="0" name=""/>
        <dsp:cNvSpPr/>
      </dsp:nvSpPr>
      <dsp:spPr>
        <a:xfrm>
          <a:off x="7754080" y="1630551"/>
          <a:ext cx="3399383" cy="28548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Entertainment </a:t>
          </a:r>
          <a:endParaRPr lang="en-US" sz="2400" kern="1200" dirty="0"/>
        </a:p>
        <a:p>
          <a:pPr marL="228600" lvl="1" indent="-228600" algn="l" defTabSz="1066800">
            <a:lnSpc>
              <a:spcPct val="90000"/>
            </a:lnSpc>
            <a:spcBef>
              <a:spcPct val="0"/>
            </a:spcBef>
            <a:spcAft>
              <a:spcPct val="15000"/>
            </a:spcAft>
            <a:buChar char="•"/>
          </a:pPr>
          <a:r>
            <a:rPr lang="en-US" sz="2400" kern="1200" dirty="0"/>
            <a:t>Fines and penalties </a:t>
          </a:r>
        </a:p>
        <a:p>
          <a:pPr marL="228600" lvl="1" indent="-228600" algn="l" defTabSz="1066800">
            <a:lnSpc>
              <a:spcPct val="90000"/>
            </a:lnSpc>
            <a:spcBef>
              <a:spcPct val="0"/>
            </a:spcBef>
            <a:spcAft>
              <a:spcPct val="15000"/>
            </a:spcAft>
            <a:buChar char="•"/>
          </a:pPr>
          <a:r>
            <a:rPr lang="en-US" sz="2400" kern="1200"/>
            <a:t>Bad Debts</a:t>
          </a:r>
          <a:endParaRPr lang="en-US" sz="2400" kern="1200" dirty="0"/>
        </a:p>
      </dsp:txBody>
      <dsp:txXfrm>
        <a:off x="7754080" y="1630551"/>
        <a:ext cx="3399383"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ABF22-59F3-4CF8-BADA-7C9393E037FD}">
      <dsp:nvSpPr>
        <dsp:cNvPr id="0" name=""/>
        <dsp:cNvSpPr/>
      </dsp:nvSpPr>
      <dsp:spPr>
        <a:xfrm>
          <a:off x="35" y="106803"/>
          <a:ext cx="3395959" cy="10247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Allowable costs with conditions</a:t>
          </a:r>
        </a:p>
      </dsp:txBody>
      <dsp:txXfrm>
        <a:off x="35" y="106803"/>
        <a:ext cx="3395959" cy="1024791"/>
      </dsp:txXfrm>
    </dsp:sp>
    <dsp:sp modelId="{A88DDCDF-E2B5-4DC6-AF6A-DAA2D8BA0601}">
      <dsp:nvSpPr>
        <dsp:cNvPr id="0" name=""/>
        <dsp:cNvSpPr/>
      </dsp:nvSpPr>
      <dsp:spPr>
        <a:xfrm>
          <a:off x="35" y="1131595"/>
          <a:ext cx="3395959" cy="363163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Primary purpose is dissemination of technical information beyond the non-federal entity</a:t>
          </a:r>
        </a:p>
        <a:p>
          <a:pPr marL="228600" lvl="1" indent="-228600" algn="l" defTabSz="1066800">
            <a:lnSpc>
              <a:spcPct val="90000"/>
            </a:lnSpc>
            <a:spcBef>
              <a:spcPct val="0"/>
            </a:spcBef>
            <a:spcAft>
              <a:spcPct val="15000"/>
            </a:spcAft>
            <a:buChar char="•"/>
          </a:pPr>
          <a:r>
            <a:rPr lang="en-US" sz="2400" kern="1200"/>
            <a:t>Necessary and reasonable</a:t>
          </a:r>
          <a:endParaRPr lang="en-US" sz="2400" kern="1200" dirty="0"/>
        </a:p>
      </dsp:txBody>
      <dsp:txXfrm>
        <a:off x="35" y="1131595"/>
        <a:ext cx="3395959" cy="3631635"/>
      </dsp:txXfrm>
    </dsp:sp>
    <dsp:sp modelId="{94078F74-23B0-49BF-9670-0EF49A1C3065}">
      <dsp:nvSpPr>
        <dsp:cNvPr id="0" name=""/>
        <dsp:cNvSpPr/>
      </dsp:nvSpPr>
      <dsp:spPr>
        <a:xfrm>
          <a:off x="3871429" y="106803"/>
          <a:ext cx="3395959" cy="10247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Allowable costs</a:t>
          </a:r>
        </a:p>
      </dsp:txBody>
      <dsp:txXfrm>
        <a:off x="3871429" y="106803"/>
        <a:ext cx="3395959" cy="1024791"/>
      </dsp:txXfrm>
    </dsp:sp>
    <dsp:sp modelId="{DC9160EE-5CDA-4D23-97E5-52DFF389A301}">
      <dsp:nvSpPr>
        <dsp:cNvPr id="0" name=""/>
        <dsp:cNvSpPr/>
      </dsp:nvSpPr>
      <dsp:spPr>
        <a:xfrm>
          <a:off x="3871429" y="1131595"/>
          <a:ext cx="3395959" cy="363163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Facilities rental</a:t>
          </a:r>
          <a:endParaRPr lang="en-US" sz="2400" kern="1200" dirty="0"/>
        </a:p>
        <a:p>
          <a:pPr marL="228600" lvl="1" indent="-228600" algn="l" defTabSz="1066800">
            <a:lnSpc>
              <a:spcPct val="90000"/>
            </a:lnSpc>
            <a:spcBef>
              <a:spcPct val="0"/>
            </a:spcBef>
            <a:spcAft>
              <a:spcPct val="15000"/>
            </a:spcAft>
            <a:buChar char="•"/>
          </a:pPr>
          <a:r>
            <a:rPr lang="en-US" sz="2400" kern="1200" dirty="0"/>
            <a:t>Speakers’ fees</a:t>
          </a:r>
        </a:p>
        <a:p>
          <a:pPr marL="228600" lvl="1" indent="-228600" algn="l" defTabSz="1066800">
            <a:lnSpc>
              <a:spcPct val="90000"/>
            </a:lnSpc>
            <a:spcBef>
              <a:spcPct val="0"/>
            </a:spcBef>
            <a:spcAft>
              <a:spcPct val="15000"/>
            </a:spcAft>
            <a:buChar char="•"/>
          </a:pPr>
          <a:r>
            <a:rPr lang="en-US" sz="2400" kern="1200"/>
            <a:t>Meals and refreshments</a:t>
          </a:r>
          <a:endParaRPr lang="en-US" sz="2400" kern="1200" dirty="0"/>
        </a:p>
        <a:p>
          <a:pPr marL="228600" lvl="1" indent="-228600" algn="l" defTabSz="1066800">
            <a:lnSpc>
              <a:spcPct val="90000"/>
            </a:lnSpc>
            <a:spcBef>
              <a:spcPct val="0"/>
            </a:spcBef>
            <a:spcAft>
              <a:spcPct val="15000"/>
            </a:spcAft>
            <a:buChar char="•"/>
          </a:pPr>
          <a:r>
            <a:rPr lang="en-US" sz="2400" kern="1200"/>
            <a:t>Local transportation </a:t>
          </a:r>
          <a:endParaRPr lang="en-US" sz="2400" kern="1200" dirty="0"/>
        </a:p>
        <a:p>
          <a:pPr marL="228600" lvl="1" indent="-228600" algn="l" defTabSz="1066800">
            <a:lnSpc>
              <a:spcPct val="90000"/>
            </a:lnSpc>
            <a:spcBef>
              <a:spcPct val="0"/>
            </a:spcBef>
            <a:spcAft>
              <a:spcPct val="15000"/>
            </a:spcAft>
            <a:buChar char="•"/>
          </a:pPr>
          <a:r>
            <a:rPr lang="en-US" sz="2400" kern="1200"/>
            <a:t>Other incidental items</a:t>
          </a:r>
          <a:endParaRPr lang="en-US" sz="2400" kern="1200" dirty="0"/>
        </a:p>
        <a:p>
          <a:pPr marL="228600" lvl="1" indent="-228600" algn="l" defTabSz="1066800">
            <a:lnSpc>
              <a:spcPct val="90000"/>
            </a:lnSpc>
            <a:spcBef>
              <a:spcPct val="0"/>
            </a:spcBef>
            <a:spcAft>
              <a:spcPct val="15000"/>
            </a:spcAft>
            <a:buChar char="•"/>
          </a:pPr>
          <a:r>
            <a:rPr lang="en-US" sz="2400" kern="1200"/>
            <a:t>Identifying child care providers (already discussed)</a:t>
          </a:r>
          <a:endParaRPr lang="en-US" sz="2400" kern="1200" dirty="0"/>
        </a:p>
      </dsp:txBody>
      <dsp:txXfrm>
        <a:off x="3871429" y="1131595"/>
        <a:ext cx="3395959" cy="3631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9/25/2019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lnSpc>
                <a:spcPct val="80000"/>
              </a:lnSpc>
              <a:spcBef>
                <a:spcPct val="0"/>
              </a:spcBef>
              <a:buFontTx/>
              <a:buChar char="•"/>
            </a:pPr>
            <a:endParaRPr lang="en-US" dirty="0"/>
          </a:p>
        </p:txBody>
      </p:sp>
      <p:sp>
        <p:nvSpPr>
          <p:cNvPr id="4" name="Slide Number Placeholder 3">
            <a:extLst>
              <a:ext uri="{FF2B5EF4-FFF2-40B4-BE49-F238E27FC236}">
                <a16:creationId xmlns:a16="http://schemas.microsoft.com/office/drawing/2014/main" id="{52FBEBA1-D939-4785-A089-1A3D6D4DD8B9}"/>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1</a:t>
            </a:fld>
            <a:endParaRPr lang="en-US" dirty="0"/>
          </a:p>
        </p:txBody>
      </p:sp>
    </p:spTree>
    <p:extLst>
      <p:ext uri="{BB962C8B-B14F-4D97-AF65-F5344CB8AC3E}">
        <p14:creationId xmlns:p14="http://schemas.microsoft.com/office/powerpoint/2010/main" val="387269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2A572249-4803-104B-9515-AB3BB280B1B8}" type="slidenum">
              <a:rPr lang="en-US">
                <a:solidFill>
                  <a:schemeClr val="tx1"/>
                </a:solidFill>
                <a:latin typeface="Calibri" charset="0"/>
              </a:rPr>
              <a:pPr/>
              <a:t>10</a:t>
            </a:fld>
            <a:endParaRPr lang="en-US" dirty="0">
              <a:solidFill>
                <a:schemeClr val="tx1"/>
              </a:solidFill>
              <a:latin typeface="Calibri" charset="0"/>
            </a:endParaRPr>
          </a:p>
        </p:txBody>
      </p:sp>
    </p:spTree>
    <p:extLst>
      <p:ext uri="{BB962C8B-B14F-4D97-AF65-F5344CB8AC3E}">
        <p14:creationId xmlns:p14="http://schemas.microsoft.com/office/powerpoint/2010/main" val="89622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S PGothic" charset="0"/>
              <a:cs typeface="Arial" pitchFamily="34"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A0D56F37-3CA3-F14B-BA38-506892367185}" type="slidenum">
              <a:rPr lang="en-US">
                <a:solidFill>
                  <a:prstClr val="black"/>
                </a:solidFill>
                <a:latin typeface="Calibri" charset="0"/>
              </a:rPr>
              <a:pPr/>
              <a:t>11</a:t>
            </a:fld>
            <a:endParaRPr lang="en-US" dirty="0">
              <a:solidFill>
                <a:prstClr val="black"/>
              </a:solidFill>
              <a:latin typeface="Calibri" charset="0"/>
            </a:endParaRPr>
          </a:p>
        </p:txBody>
      </p:sp>
    </p:spTree>
    <p:extLst>
      <p:ext uri="{BB962C8B-B14F-4D97-AF65-F5344CB8AC3E}">
        <p14:creationId xmlns:p14="http://schemas.microsoft.com/office/powerpoint/2010/main" val="228111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spcBef>
                <a:spcPct val="0"/>
              </a:spcBef>
            </a:pPr>
            <a:endParaRPr lang="en-US" sz="1200"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E4F76B87-DB02-4D4D-B07F-68EDB26BEABC}" type="slidenum">
              <a:rPr lang="en-US">
                <a:solidFill>
                  <a:schemeClr val="tx1"/>
                </a:solidFill>
                <a:latin typeface="Calibri" charset="0"/>
              </a:rPr>
              <a:pPr/>
              <a:t>12</a:t>
            </a:fld>
            <a:endParaRPr lang="en-US" dirty="0">
              <a:solidFill>
                <a:schemeClr val="tx1"/>
              </a:solidFill>
              <a:latin typeface="Calibri" charset="0"/>
            </a:endParaRPr>
          </a:p>
        </p:txBody>
      </p:sp>
    </p:spTree>
    <p:extLst>
      <p:ext uri="{BB962C8B-B14F-4D97-AF65-F5344CB8AC3E}">
        <p14:creationId xmlns:p14="http://schemas.microsoft.com/office/powerpoint/2010/main" val="190940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sz="1200"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E4F76B87-DB02-4D4D-B07F-68EDB26BEABC}" type="slidenum">
              <a:rPr lang="en-US">
                <a:solidFill>
                  <a:schemeClr val="tx1"/>
                </a:solidFill>
                <a:latin typeface="Calibri" charset="0"/>
              </a:rPr>
              <a:pPr/>
              <a:t>13</a:t>
            </a:fld>
            <a:endParaRPr lang="en-US" dirty="0">
              <a:solidFill>
                <a:schemeClr val="tx1"/>
              </a:solidFill>
              <a:latin typeface="Calibri" charset="0"/>
            </a:endParaRPr>
          </a:p>
        </p:txBody>
      </p:sp>
    </p:spTree>
    <p:extLst>
      <p:ext uri="{BB962C8B-B14F-4D97-AF65-F5344CB8AC3E}">
        <p14:creationId xmlns:p14="http://schemas.microsoft.com/office/powerpoint/2010/main" val="384978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en-US" sz="1200" dirty="0">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E4F76B87-DB02-4D4D-B07F-68EDB26BEABC}" type="slidenum">
              <a:rPr lang="en-US">
                <a:solidFill>
                  <a:schemeClr val="tx1"/>
                </a:solidFill>
                <a:latin typeface="Calibri" charset="0"/>
              </a:rPr>
              <a:pPr/>
              <a:t>14</a:t>
            </a:fld>
            <a:endParaRPr lang="en-US" dirty="0">
              <a:solidFill>
                <a:schemeClr val="tx1"/>
              </a:solidFill>
              <a:latin typeface="Calibri" charset="0"/>
            </a:endParaRPr>
          </a:p>
        </p:txBody>
      </p:sp>
    </p:spTree>
    <p:extLst>
      <p:ext uri="{BB962C8B-B14F-4D97-AF65-F5344CB8AC3E}">
        <p14:creationId xmlns:p14="http://schemas.microsoft.com/office/powerpoint/2010/main" val="58620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15</a:t>
            </a:fld>
            <a:endParaRPr lang="en-US" dirty="0"/>
          </a:p>
        </p:txBody>
      </p:sp>
    </p:spTree>
    <p:extLst>
      <p:ext uri="{BB962C8B-B14F-4D97-AF65-F5344CB8AC3E}">
        <p14:creationId xmlns:p14="http://schemas.microsoft.com/office/powerpoint/2010/main" val="147140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16</a:t>
            </a:fld>
            <a:endParaRPr lang="en-US" dirty="0"/>
          </a:p>
        </p:txBody>
      </p:sp>
    </p:spTree>
    <p:extLst>
      <p:ext uri="{BB962C8B-B14F-4D97-AF65-F5344CB8AC3E}">
        <p14:creationId xmlns:p14="http://schemas.microsoft.com/office/powerpoint/2010/main" val="4171357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4D6FFCCA-7AF4-9A44-878F-5A9FDAE8177E}" type="slidenum">
              <a:rPr lang="en-US">
                <a:solidFill>
                  <a:schemeClr val="tx1"/>
                </a:solidFill>
                <a:latin typeface="Calibri" charset="0"/>
              </a:rPr>
              <a:pPr/>
              <a:t>17</a:t>
            </a:fld>
            <a:endParaRPr lang="en-US" dirty="0">
              <a:solidFill>
                <a:schemeClr val="tx1"/>
              </a:solidFill>
              <a:latin typeface="Calibri" charset="0"/>
            </a:endParaRPr>
          </a:p>
        </p:txBody>
      </p:sp>
    </p:spTree>
    <p:extLst>
      <p:ext uri="{BB962C8B-B14F-4D97-AF65-F5344CB8AC3E}">
        <p14:creationId xmlns:p14="http://schemas.microsoft.com/office/powerpoint/2010/main" val="178262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4D6FFCCA-7AF4-9A44-878F-5A9FDAE8177E}" type="slidenum">
              <a:rPr lang="en-US">
                <a:solidFill>
                  <a:schemeClr val="tx1"/>
                </a:solidFill>
                <a:latin typeface="Calibri" charset="0"/>
              </a:rPr>
              <a:pPr/>
              <a:t>18</a:t>
            </a:fld>
            <a:endParaRPr lang="en-US" dirty="0">
              <a:solidFill>
                <a:schemeClr val="tx1"/>
              </a:solidFill>
              <a:latin typeface="Calibri" charset="0"/>
            </a:endParaRPr>
          </a:p>
        </p:txBody>
      </p:sp>
    </p:spTree>
    <p:extLst>
      <p:ext uri="{BB962C8B-B14F-4D97-AF65-F5344CB8AC3E}">
        <p14:creationId xmlns:p14="http://schemas.microsoft.com/office/powerpoint/2010/main" val="293001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xfrm>
            <a:off x="185195" y="4343400"/>
            <a:ext cx="6504972"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dirty="0">
              <a:latin typeface="+mn-lt"/>
              <a:ea typeface="MS P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A0D56F37-3CA3-F14B-BA38-506892367185}" type="slidenum">
              <a:rPr lang="en-US">
                <a:solidFill>
                  <a:schemeClr val="tx1"/>
                </a:solidFill>
                <a:latin typeface="Calibri" charset="0"/>
              </a:rPr>
              <a:pPr/>
              <a:t>19</a:t>
            </a:fld>
            <a:endParaRPr lang="en-US" dirty="0">
              <a:solidFill>
                <a:schemeClr val="tx1"/>
              </a:solidFill>
              <a:latin typeface="Calibri" charset="0"/>
            </a:endParaRPr>
          </a:p>
        </p:txBody>
      </p:sp>
    </p:spTree>
    <p:extLst>
      <p:ext uri="{BB962C8B-B14F-4D97-AF65-F5344CB8AC3E}">
        <p14:creationId xmlns:p14="http://schemas.microsoft.com/office/powerpoint/2010/main" val="427286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239139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xfrm>
            <a:off x="277792" y="4343400"/>
            <a:ext cx="642395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mn-lt"/>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F5BFC412-53A0-6149-9E63-891E8523F540}" type="slidenum">
              <a:rPr lang="en-US">
                <a:solidFill>
                  <a:schemeClr val="tx1"/>
                </a:solidFill>
                <a:latin typeface="Calibri" charset="0"/>
              </a:rPr>
              <a:pPr/>
              <a:t>20</a:t>
            </a:fld>
            <a:endParaRPr lang="en-US" dirty="0">
              <a:solidFill>
                <a:schemeClr val="tx1"/>
              </a:solidFill>
              <a:latin typeface="Calibri" charset="0"/>
            </a:endParaRPr>
          </a:p>
        </p:txBody>
      </p:sp>
    </p:spTree>
    <p:extLst>
      <p:ext uri="{BB962C8B-B14F-4D97-AF65-F5344CB8AC3E}">
        <p14:creationId xmlns:p14="http://schemas.microsoft.com/office/powerpoint/2010/main" val="314014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xfrm>
            <a:off x="231493" y="4343400"/>
            <a:ext cx="6458673"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dirty="0">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10D50593-4021-4B4E-A6AC-4ADA70661D60}" type="slidenum">
              <a:rPr lang="en-US">
                <a:solidFill>
                  <a:schemeClr val="tx1"/>
                </a:solidFill>
                <a:latin typeface="Calibri" charset="0"/>
              </a:rPr>
              <a:pPr/>
              <a:t>21</a:t>
            </a:fld>
            <a:endParaRPr lang="en-US" dirty="0">
              <a:solidFill>
                <a:schemeClr val="tx1"/>
              </a:solidFill>
              <a:latin typeface="Calibri" charset="0"/>
            </a:endParaRPr>
          </a:p>
        </p:txBody>
      </p:sp>
    </p:spTree>
    <p:extLst>
      <p:ext uri="{BB962C8B-B14F-4D97-AF65-F5344CB8AC3E}">
        <p14:creationId xmlns:p14="http://schemas.microsoft.com/office/powerpoint/2010/main" val="162586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22</a:t>
            </a:fld>
            <a:endParaRPr lang="en-US" dirty="0"/>
          </a:p>
        </p:txBody>
      </p:sp>
    </p:spTree>
    <p:extLst>
      <p:ext uri="{BB962C8B-B14F-4D97-AF65-F5344CB8AC3E}">
        <p14:creationId xmlns:p14="http://schemas.microsoft.com/office/powerpoint/2010/main" val="374481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23</a:t>
            </a:fld>
            <a:endParaRPr lang="en-US"/>
          </a:p>
        </p:txBody>
      </p:sp>
    </p:spTree>
    <p:extLst>
      <p:ext uri="{BB962C8B-B14F-4D97-AF65-F5344CB8AC3E}">
        <p14:creationId xmlns:p14="http://schemas.microsoft.com/office/powerpoint/2010/main" val="1879963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6921BAA2-7437-C649-9025-DBB6FA039D6F}" type="slidenum">
              <a:rPr lang="en-US">
                <a:solidFill>
                  <a:schemeClr val="tx1"/>
                </a:solidFill>
                <a:latin typeface="Calibri" charset="0"/>
              </a:rPr>
              <a:pPr/>
              <a:t>24</a:t>
            </a:fld>
            <a:endParaRPr lang="en-US" dirty="0">
              <a:solidFill>
                <a:schemeClr val="tx1"/>
              </a:solidFill>
              <a:latin typeface="Calibri" charset="0"/>
            </a:endParaRPr>
          </a:p>
        </p:txBody>
      </p:sp>
    </p:spTree>
    <p:extLst>
      <p:ext uri="{BB962C8B-B14F-4D97-AF65-F5344CB8AC3E}">
        <p14:creationId xmlns:p14="http://schemas.microsoft.com/office/powerpoint/2010/main" val="4065464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25</a:t>
            </a:fld>
            <a:endParaRPr lang="en-US" dirty="0"/>
          </a:p>
        </p:txBody>
      </p:sp>
    </p:spTree>
    <p:extLst>
      <p:ext uri="{BB962C8B-B14F-4D97-AF65-F5344CB8AC3E}">
        <p14:creationId xmlns:p14="http://schemas.microsoft.com/office/powerpoint/2010/main" val="1753522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26</a:t>
            </a:fld>
            <a:endParaRPr lang="en-US"/>
          </a:p>
        </p:txBody>
      </p:sp>
    </p:spTree>
    <p:extLst>
      <p:ext uri="{BB962C8B-B14F-4D97-AF65-F5344CB8AC3E}">
        <p14:creationId xmlns:p14="http://schemas.microsoft.com/office/powerpoint/2010/main" val="2697796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27</a:t>
            </a:fld>
            <a:endParaRPr lang="en-US" dirty="0"/>
          </a:p>
        </p:txBody>
      </p:sp>
    </p:spTree>
    <p:extLst>
      <p:ext uri="{BB962C8B-B14F-4D97-AF65-F5344CB8AC3E}">
        <p14:creationId xmlns:p14="http://schemas.microsoft.com/office/powerpoint/2010/main" val="233756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28</a:t>
            </a:fld>
            <a:endParaRPr lang="en-US" dirty="0"/>
          </a:p>
        </p:txBody>
      </p:sp>
    </p:spTree>
    <p:extLst>
      <p:ext uri="{BB962C8B-B14F-4D97-AF65-F5344CB8AC3E}">
        <p14:creationId xmlns:p14="http://schemas.microsoft.com/office/powerpoint/2010/main" val="2304673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29</a:t>
            </a:fld>
            <a:endParaRPr lang="en-US" dirty="0"/>
          </a:p>
        </p:txBody>
      </p:sp>
    </p:spTree>
    <p:extLst>
      <p:ext uri="{BB962C8B-B14F-4D97-AF65-F5344CB8AC3E}">
        <p14:creationId xmlns:p14="http://schemas.microsoft.com/office/powerpoint/2010/main" val="362254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30</a:t>
            </a:fld>
            <a:endParaRPr lang="en-US" dirty="0"/>
          </a:p>
        </p:txBody>
      </p:sp>
    </p:spTree>
    <p:extLst>
      <p:ext uri="{BB962C8B-B14F-4D97-AF65-F5344CB8AC3E}">
        <p14:creationId xmlns:p14="http://schemas.microsoft.com/office/powerpoint/2010/main" val="140859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31</a:t>
            </a:fld>
            <a:endParaRPr lang="en-US" dirty="0"/>
          </a:p>
        </p:txBody>
      </p:sp>
    </p:spTree>
    <p:extLst>
      <p:ext uri="{BB962C8B-B14F-4D97-AF65-F5344CB8AC3E}">
        <p14:creationId xmlns:p14="http://schemas.microsoft.com/office/powerpoint/2010/main" val="3668986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32</a:t>
            </a:fld>
            <a:endParaRPr lang="en-US" dirty="0"/>
          </a:p>
        </p:txBody>
      </p:sp>
    </p:spTree>
    <p:extLst>
      <p:ext uri="{BB962C8B-B14F-4D97-AF65-F5344CB8AC3E}">
        <p14:creationId xmlns:p14="http://schemas.microsoft.com/office/powerpoint/2010/main" val="544541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747" y="4400550"/>
            <a:ext cx="6585995" cy="3600450"/>
          </a:xfrm>
        </p:spPr>
        <p:txBody>
          <a:bodyPr/>
          <a:lstStyle/>
          <a:p>
            <a:pPr>
              <a:buFontTx/>
              <a:buNone/>
            </a:pPr>
            <a:endParaRPr lang="en-US" sz="1100" dirty="0">
              <a:latin typeface="+mn-lt"/>
            </a:endParaRPr>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33</a:t>
            </a:fld>
            <a:endParaRPr lang="en-US" dirty="0"/>
          </a:p>
        </p:txBody>
      </p:sp>
    </p:spTree>
    <p:extLst>
      <p:ext uri="{BB962C8B-B14F-4D97-AF65-F5344CB8AC3E}">
        <p14:creationId xmlns:p14="http://schemas.microsoft.com/office/powerpoint/2010/main" val="2537489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973028EE-2C6E-0440-B3E6-E38F452F1DA6}" type="slidenum">
              <a:rPr lang="en-US">
                <a:solidFill>
                  <a:schemeClr val="tx1"/>
                </a:solidFill>
                <a:latin typeface="Calibri" charset="0"/>
              </a:rPr>
              <a:pPr/>
              <a:t>34</a:t>
            </a:fld>
            <a:endParaRPr lang="en-US" dirty="0">
              <a:solidFill>
                <a:schemeClr val="tx1"/>
              </a:solidFill>
              <a:latin typeface="Calibri" charset="0"/>
            </a:endParaRPr>
          </a:p>
        </p:txBody>
      </p:sp>
    </p:spTree>
    <p:extLst>
      <p:ext uri="{BB962C8B-B14F-4D97-AF65-F5344CB8AC3E}">
        <p14:creationId xmlns:p14="http://schemas.microsoft.com/office/powerpoint/2010/main" val="483648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607A69EF-97C0-8049-BADF-A2C1B7E44C4D}" type="slidenum">
              <a:rPr lang="en-US">
                <a:solidFill>
                  <a:schemeClr val="tx1"/>
                </a:solidFill>
                <a:latin typeface="Calibri" charset="0"/>
              </a:rPr>
              <a:pPr/>
              <a:t>35</a:t>
            </a:fld>
            <a:endParaRPr lang="en-US" dirty="0">
              <a:solidFill>
                <a:schemeClr val="tx1"/>
              </a:solidFill>
              <a:latin typeface="Calibri" charset="0"/>
            </a:endParaRPr>
          </a:p>
        </p:txBody>
      </p:sp>
    </p:spTree>
    <p:extLst>
      <p:ext uri="{BB962C8B-B14F-4D97-AF65-F5344CB8AC3E}">
        <p14:creationId xmlns:p14="http://schemas.microsoft.com/office/powerpoint/2010/main" val="3741898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mn-lt"/>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607A69EF-97C0-8049-BADF-A2C1B7E44C4D}" type="slidenum">
              <a:rPr lang="en-US">
                <a:solidFill>
                  <a:schemeClr val="tx1"/>
                </a:solidFill>
                <a:latin typeface="Calibri" charset="0"/>
              </a:rPr>
              <a:pPr/>
              <a:t>36</a:t>
            </a:fld>
            <a:endParaRPr lang="en-US" dirty="0">
              <a:solidFill>
                <a:schemeClr val="tx1"/>
              </a:solidFill>
              <a:latin typeface="Calibri" charset="0"/>
            </a:endParaRPr>
          </a:p>
        </p:txBody>
      </p:sp>
    </p:spTree>
    <p:extLst>
      <p:ext uri="{BB962C8B-B14F-4D97-AF65-F5344CB8AC3E}">
        <p14:creationId xmlns:p14="http://schemas.microsoft.com/office/powerpoint/2010/main" val="3383170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6B608142-09BE-9B43-83AC-7D7020A685B9}" type="slidenum">
              <a:rPr lang="en-US">
                <a:solidFill>
                  <a:schemeClr val="tx1"/>
                </a:solidFill>
                <a:latin typeface="Calibri" charset="0"/>
              </a:rPr>
              <a:pPr/>
              <a:t>37</a:t>
            </a:fld>
            <a:endParaRPr lang="en-US" dirty="0">
              <a:solidFill>
                <a:schemeClr val="tx1"/>
              </a:solidFill>
              <a:latin typeface="Calibri" charset="0"/>
            </a:endParaRPr>
          </a:p>
        </p:txBody>
      </p:sp>
    </p:spTree>
    <p:extLst>
      <p:ext uri="{BB962C8B-B14F-4D97-AF65-F5344CB8AC3E}">
        <p14:creationId xmlns:p14="http://schemas.microsoft.com/office/powerpoint/2010/main" val="2016995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FF4D38CC-D5D7-1248-B46A-F05CF493A721}" type="slidenum">
              <a:rPr lang="en-US">
                <a:solidFill>
                  <a:schemeClr val="tx1"/>
                </a:solidFill>
                <a:latin typeface="Calibri" charset="0"/>
              </a:rPr>
              <a:pPr/>
              <a:t>38</a:t>
            </a:fld>
            <a:endParaRPr lang="en-US" dirty="0">
              <a:solidFill>
                <a:schemeClr val="tx1"/>
              </a:solidFill>
              <a:latin typeface="Calibri" charset="0"/>
            </a:endParaRPr>
          </a:p>
        </p:txBody>
      </p:sp>
    </p:spTree>
    <p:extLst>
      <p:ext uri="{BB962C8B-B14F-4D97-AF65-F5344CB8AC3E}">
        <p14:creationId xmlns:p14="http://schemas.microsoft.com/office/powerpoint/2010/main" val="3904005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815" y="4400550"/>
            <a:ext cx="6296629" cy="3600450"/>
          </a:xfrm>
        </p:spPr>
        <p:txBody>
          <a:bodyPr/>
          <a:lstStyle/>
          <a:p>
            <a:pPr eaLnBrk="1" hangingPunct="1">
              <a:spcBef>
                <a:spcPct val="0"/>
              </a:spcBef>
            </a:pPr>
            <a:endParaRPr lang="en-US" dirty="0">
              <a:latin typeface="+mn-lt"/>
            </a:endParaRPr>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39</a:t>
            </a:fld>
            <a:endParaRPr lang="en-US" dirty="0"/>
          </a:p>
        </p:txBody>
      </p:sp>
    </p:spTree>
    <p:extLst>
      <p:ext uri="{BB962C8B-B14F-4D97-AF65-F5344CB8AC3E}">
        <p14:creationId xmlns:p14="http://schemas.microsoft.com/office/powerpoint/2010/main" val="269021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40</a:t>
            </a:fld>
            <a:endParaRPr lang="en-US" dirty="0"/>
          </a:p>
        </p:txBody>
      </p:sp>
    </p:spTree>
    <p:extLst>
      <p:ext uri="{BB962C8B-B14F-4D97-AF65-F5344CB8AC3E}">
        <p14:creationId xmlns:p14="http://schemas.microsoft.com/office/powerpoint/2010/main" val="1701959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41</a:t>
            </a:fld>
            <a:endParaRPr lang="en-US" dirty="0"/>
          </a:p>
        </p:txBody>
      </p:sp>
    </p:spTree>
    <p:extLst>
      <p:ext uri="{BB962C8B-B14F-4D97-AF65-F5344CB8AC3E}">
        <p14:creationId xmlns:p14="http://schemas.microsoft.com/office/powerpoint/2010/main" val="1127817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2"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B6A26DAA-FA57-3146-B4AC-9BB7FE17F5D4}" type="slidenum">
              <a:rPr lang="en-US">
                <a:solidFill>
                  <a:schemeClr val="tx1"/>
                </a:solidFill>
                <a:latin typeface="Calibri" charset="0"/>
              </a:rPr>
              <a:pPr/>
              <a:t>42</a:t>
            </a:fld>
            <a:endParaRPr lang="en-US" dirty="0">
              <a:solidFill>
                <a:schemeClr val="tx1"/>
              </a:solidFill>
              <a:latin typeface="Calibri" charset="0"/>
            </a:endParaRPr>
          </a:p>
        </p:txBody>
      </p:sp>
    </p:spTree>
    <p:extLst>
      <p:ext uri="{BB962C8B-B14F-4D97-AF65-F5344CB8AC3E}">
        <p14:creationId xmlns:p14="http://schemas.microsoft.com/office/powerpoint/2010/main" val="2554129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43</a:t>
            </a:fld>
            <a:endParaRPr lang="en-US" dirty="0"/>
          </a:p>
        </p:txBody>
      </p:sp>
    </p:spTree>
    <p:extLst>
      <p:ext uri="{BB962C8B-B14F-4D97-AF65-F5344CB8AC3E}">
        <p14:creationId xmlns:p14="http://schemas.microsoft.com/office/powerpoint/2010/main" val="3069984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2"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57DE2FB1-C2B1-B149-8E37-55AFD51C66F4}" type="slidenum">
              <a:rPr lang="en-US">
                <a:solidFill>
                  <a:schemeClr val="tx1"/>
                </a:solidFill>
                <a:latin typeface="Calibri" charset="0"/>
              </a:rPr>
              <a:pPr/>
              <a:t>44</a:t>
            </a:fld>
            <a:endParaRPr lang="en-US" dirty="0">
              <a:solidFill>
                <a:schemeClr val="tx1"/>
              </a:solidFill>
              <a:latin typeface="Calibri" charset="0"/>
            </a:endParaRPr>
          </a:p>
        </p:txBody>
      </p:sp>
    </p:spTree>
    <p:extLst>
      <p:ext uri="{BB962C8B-B14F-4D97-AF65-F5344CB8AC3E}">
        <p14:creationId xmlns:p14="http://schemas.microsoft.com/office/powerpoint/2010/main" val="3582099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B5CDEC0B-418F-484C-BD06-EA09C4B032C1}" type="slidenum">
              <a:rPr lang="en-US">
                <a:solidFill>
                  <a:schemeClr val="tx1"/>
                </a:solidFill>
                <a:latin typeface="Calibri" charset="0"/>
              </a:rPr>
              <a:pPr/>
              <a:t>45</a:t>
            </a:fld>
            <a:endParaRPr lang="en-US" dirty="0">
              <a:solidFill>
                <a:schemeClr val="tx1"/>
              </a:solidFill>
              <a:latin typeface="Calibri" charset="0"/>
            </a:endParaRPr>
          </a:p>
        </p:txBody>
      </p:sp>
    </p:spTree>
    <p:extLst>
      <p:ext uri="{BB962C8B-B14F-4D97-AF65-F5344CB8AC3E}">
        <p14:creationId xmlns:p14="http://schemas.microsoft.com/office/powerpoint/2010/main" val="1662211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Font typeface="Arial"/>
              <a:buNone/>
            </a:pPr>
            <a:endParaRPr lang="en-US" dirty="0">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511BBCCF-2C4D-4F4D-A79E-EEE672E7943A}" type="slidenum">
              <a:rPr lang="en-US">
                <a:solidFill>
                  <a:schemeClr val="tx1"/>
                </a:solidFill>
                <a:latin typeface="Calibri" charset="0"/>
              </a:rPr>
              <a:pPr/>
              <a:t>46</a:t>
            </a:fld>
            <a:endParaRPr lang="en-US" dirty="0">
              <a:solidFill>
                <a:schemeClr val="tx1"/>
              </a:solidFill>
              <a:latin typeface="Calibri" charset="0"/>
            </a:endParaRPr>
          </a:p>
        </p:txBody>
      </p:sp>
    </p:spTree>
    <p:extLst>
      <p:ext uri="{BB962C8B-B14F-4D97-AF65-F5344CB8AC3E}">
        <p14:creationId xmlns:p14="http://schemas.microsoft.com/office/powerpoint/2010/main" val="2058031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0787B6AC-5812-A948-8F1F-085354AFF196}" type="slidenum">
              <a:rPr lang="en-US" smtClean="0"/>
              <a:pPr>
                <a:defRPr/>
              </a:pPr>
              <a:t>47</a:t>
            </a:fld>
            <a:endParaRPr lang="en-US" dirty="0"/>
          </a:p>
        </p:txBody>
      </p:sp>
    </p:spTree>
    <p:extLst>
      <p:ext uri="{BB962C8B-B14F-4D97-AF65-F5344CB8AC3E}">
        <p14:creationId xmlns:p14="http://schemas.microsoft.com/office/powerpoint/2010/main" val="4264692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48</a:t>
            </a:fld>
            <a:endParaRPr lang="en-US" dirty="0"/>
          </a:p>
        </p:txBody>
      </p:sp>
    </p:spTree>
    <p:extLst>
      <p:ext uri="{BB962C8B-B14F-4D97-AF65-F5344CB8AC3E}">
        <p14:creationId xmlns:p14="http://schemas.microsoft.com/office/powerpoint/2010/main" val="1086821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86FC9B36-E9EF-654A-BA86-A4AECB9C376F}" type="slidenum">
              <a:rPr lang="en-US">
                <a:solidFill>
                  <a:schemeClr val="tx1"/>
                </a:solidFill>
                <a:latin typeface="Calibri" charset="0"/>
              </a:rPr>
              <a:pPr/>
              <a:t>49</a:t>
            </a:fld>
            <a:endParaRPr lang="en-US" dirty="0">
              <a:solidFill>
                <a:schemeClr val="tx1"/>
              </a:solidFill>
              <a:latin typeface="Calibri" charset="0"/>
            </a:endParaRPr>
          </a:p>
        </p:txBody>
      </p:sp>
    </p:spTree>
    <p:extLst>
      <p:ext uri="{BB962C8B-B14F-4D97-AF65-F5344CB8AC3E}">
        <p14:creationId xmlns:p14="http://schemas.microsoft.com/office/powerpoint/2010/main" val="369509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430BCE-1486-4A31-A944-0CA07C885F87}"/>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FF450734-C58D-459C-93B2-AC75D688988A}"/>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19908A10-B32D-4B89-887E-5AD77312D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912908"/>
            <a:ext cx="5592064" cy="3145536"/>
          </a:xfrm>
          <a:prstGeom prst="rect">
            <a:avLst/>
          </a:prstGeom>
          <a:ln>
            <a:solidFill>
              <a:schemeClr val="tx1"/>
            </a:solidFill>
          </a:ln>
        </p:spPr>
      </p:pic>
    </p:spTree>
    <p:extLst>
      <p:ext uri="{BB962C8B-B14F-4D97-AF65-F5344CB8AC3E}">
        <p14:creationId xmlns:p14="http://schemas.microsoft.com/office/powerpoint/2010/main" val="3274275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E98DFBCD-B770-F34A-9F53-C5413F9F5932}" type="slidenum">
              <a:rPr lang="en-US">
                <a:solidFill>
                  <a:schemeClr val="tx1"/>
                </a:solidFill>
                <a:latin typeface="Calibri" charset="0"/>
              </a:rPr>
              <a:pPr/>
              <a:t>50</a:t>
            </a:fld>
            <a:endParaRPr lang="en-US" dirty="0">
              <a:solidFill>
                <a:schemeClr val="tx1"/>
              </a:solidFill>
              <a:latin typeface="Calibri" charset="0"/>
            </a:endParaRPr>
          </a:p>
        </p:txBody>
      </p:sp>
    </p:spTree>
    <p:extLst>
      <p:ext uri="{BB962C8B-B14F-4D97-AF65-F5344CB8AC3E}">
        <p14:creationId xmlns:p14="http://schemas.microsoft.com/office/powerpoint/2010/main" val="868613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75E2C74C-5EF1-A542-981B-1AB0E1C96FBC}" type="slidenum">
              <a:rPr lang="en-US">
                <a:solidFill>
                  <a:schemeClr val="tx1"/>
                </a:solidFill>
                <a:latin typeface="Calibri" charset="0"/>
              </a:rPr>
              <a:pPr/>
              <a:t>51</a:t>
            </a:fld>
            <a:endParaRPr lang="en-US" dirty="0">
              <a:solidFill>
                <a:schemeClr val="tx1"/>
              </a:solidFill>
              <a:latin typeface="Calibri" charset="0"/>
            </a:endParaRPr>
          </a:p>
        </p:txBody>
      </p:sp>
    </p:spTree>
    <p:extLst>
      <p:ext uri="{BB962C8B-B14F-4D97-AF65-F5344CB8AC3E}">
        <p14:creationId xmlns:p14="http://schemas.microsoft.com/office/powerpoint/2010/main" val="534355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8"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MS PGothic"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7537270F-9491-0A47-AE3C-CB0029A632EB}" type="slidenum">
              <a:rPr lang="en-US">
                <a:solidFill>
                  <a:schemeClr val="tx1"/>
                </a:solidFill>
                <a:latin typeface="Calibri" charset="0"/>
              </a:rPr>
              <a:pPr/>
              <a:t>52</a:t>
            </a:fld>
            <a:endParaRPr lang="en-US" dirty="0">
              <a:solidFill>
                <a:schemeClr val="tx1"/>
              </a:solidFill>
              <a:latin typeface="Calibri" charset="0"/>
            </a:endParaRPr>
          </a:p>
        </p:txBody>
      </p:sp>
    </p:spTree>
    <p:extLst>
      <p:ext uri="{BB962C8B-B14F-4D97-AF65-F5344CB8AC3E}">
        <p14:creationId xmlns:p14="http://schemas.microsoft.com/office/powerpoint/2010/main" val="3789193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53</a:t>
            </a:fld>
            <a:endParaRPr lang="en-US" dirty="0"/>
          </a:p>
        </p:txBody>
      </p:sp>
    </p:spTree>
    <p:extLst>
      <p:ext uri="{BB962C8B-B14F-4D97-AF65-F5344CB8AC3E}">
        <p14:creationId xmlns:p14="http://schemas.microsoft.com/office/powerpoint/2010/main" val="2839966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7B6AC-5812-A948-8F1F-085354AFF196}" type="slidenum">
              <a:rPr lang="en-US" smtClean="0"/>
              <a:pPr>
                <a:defRPr/>
              </a:pPr>
              <a:t>54</a:t>
            </a:fld>
            <a:endParaRPr lang="en-US" dirty="0"/>
          </a:p>
        </p:txBody>
      </p:sp>
    </p:spTree>
    <p:extLst>
      <p:ext uri="{BB962C8B-B14F-4D97-AF65-F5344CB8AC3E}">
        <p14:creationId xmlns:p14="http://schemas.microsoft.com/office/powerpoint/2010/main" val="3241095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C0DA47-0B0D-42CB-95B4-4225749C0A05}"/>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ACAC24B4-812F-40AC-9548-4BE9F9CC2239}"/>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787B6AC-5812-A948-8F1F-085354AFF196}" type="slidenum">
              <a:rPr lang="en-US" smtClean="0"/>
              <a:pPr>
                <a:defRPr/>
              </a:pPr>
              <a:t>55</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79AC67F2-0FF0-4BE1-9341-916A907B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814387"/>
            <a:ext cx="5592064" cy="3145536"/>
          </a:xfrm>
          <a:prstGeom prst="rect">
            <a:avLst/>
          </a:prstGeom>
          <a:ln>
            <a:solidFill>
              <a:schemeClr val="tx1"/>
            </a:solidFill>
          </a:ln>
        </p:spPr>
      </p:pic>
    </p:spTree>
    <p:extLst>
      <p:ext uri="{BB962C8B-B14F-4D97-AF65-F5344CB8AC3E}">
        <p14:creationId xmlns:p14="http://schemas.microsoft.com/office/powerpoint/2010/main" val="928959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2BAB9-B8BB-4E5C-8914-85B8215AADE0}"/>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B6F940BD-D736-4E21-BF94-77DC59EB83A2}"/>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787B6AC-5812-A948-8F1F-085354AFF196}" type="slidenum">
              <a:rPr lang="en-US" smtClean="0"/>
              <a:pPr>
                <a:defRPr/>
              </a:pPr>
              <a:t>56</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E20C7761-872C-4D39-9755-27AAEF66F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6" y="825962"/>
            <a:ext cx="5592064" cy="3145536"/>
          </a:xfrm>
          <a:prstGeom prst="rect">
            <a:avLst/>
          </a:prstGeom>
          <a:ln>
            <a:solidFill>
              <a:schemeClr val="tx1"/>
            </a:solidFill>
          </a:ln>
        </p:spPr>
      </p:pic>
    </p:spTree>
    <p:extLst>
      <p:ext uri="{BB962C8B-B14F-4D97-AF65-F5344CB8AC3E}">
        <p14:creationId xmlns:p14="http://schemas.microsoft.com/office/powerpoint/2010/main" val="2580884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xfrm>
            <a:off x="685800" y="4343400"/>
            <a:ext cx="5486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dirty="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0"/>
                <a:cs typeface="MS PGothic" charset="0"/>
              </a:defRPr>
            </a:lvl1pPr>
            <a:lvl2pPr marL="742950" indent="-285750">
              <a:defRPr sz="1200">
                <a:solidFill>
                  <a:schemeClr val="tx2"/>
                </a:solidFill>
                <a:latin typeface="Arial" charset="0"/>
                <a:ea typeface="MS PGothic" charset="0"/>
                <a:cs typeface="MS PGothic" charset="0"/>
              </a:defRPr>
            </a:lvl2pPr>
            <a:lvl3pPr marL="1143000" indent="-228600">
              <a:defRPr sz="1200">
                <a:solidFill>
                  <a:schemeClr val="tx2"/>
                </a:solidFill>
                <a:latin typeface="Arial" charset="0"/>
                <a:ea typeface="MS PGothic" charset="0"/>
                <a:cs typeface="MS PGothic" charset="0"/>
              </a:defRPr>
            </a:lvl3pPr>
            <a:lvl4pPr marL="1600200" indent="-228600">
              <a:defRPr sz="1200">
                <a:solidFill>
                  <a:schemeClr val="tx2"/>
                </a:solidFill>
                <a:latin typeface="Arial" charset="0"/>
                <a:ea typeface="MS PGothic" charset="0"/>
                <a:cs typeface="MS PGothic" charset="0"/>
              </a:defRPr>
            </a:lvl4pPr>
            <a:lvl5pPr marL="2057400" indent="-228600">
              <a:defRPr sz="1200">
                <a:solidFill>
                  <a:schemeClr val="tx2"/>
                </a:solidFill>
                <a:latin typeface="Arial" charset="0"/>
                <a:ea typeface="MS PGothic" charset="0"/>
                <a:cs typeface="MS PGothic" charset="0"/>
              </a:defRPr>
            </a:lvl5pPr>
            <a:lvl6pPr marL="2514600" indent="-228600" eaLnBrk="0" fontAlgn="base" hangingPunct="0">
              <a:spcBef>
                <a:spcPct val="0"/>
              </a:spcBef>
              <a:spcAft>
                <a:spcPct val="0"/>
              </a:spcAft>
              <a:defRPr sz="1200">
                <a:solidFill>
                  <a:schemeClr val="tx2"/>
                </a:solidFill>
                <a:latin typeface="Arial" charset="0"/>
                <a:ea typeface="MS PGothic" charset="0"/>
                <a:cs typeface="MS PGothic" charset="0"/>
              </a:defRPr>
            </a:lvl6pPr>
            <a:lvl7pPr marL="2971800" indent="-228600" eaLnBrk="0" fontAlgn="base" hangingPunct="0">
              <a:spcBef>
                <a:spcPct val="0"/>
              </a:spcBef>
              <a:spcAft>
                <a:spcPct val="0"/>
              </a:spcAft>
              <a:defRPr sz="1200">
                <a:solidFill>
                  <a:schemeClr val="tx2"/>
                </a:solidFill>
                <a:latin typeface="Arial" charset="0"/>
                <a:ea typeface="MS PGothic" charset="0"/>
                <a:cs typeface="MS PGothic" charset="0"/>
              </a:defRPr>
            </a:lvl7pPr>
            <a:lvl8pPr marL="3429000" indent="-228600" eaLnBrk="0" fontAlgn="base" hangingPunct="0">
              <a:spcBef>
                <a:spcPct val="0"/>
              </a:spcBef>
              <a:spcAft>
                <a:spcPct val="0"/>
              </a:spcAft>
              <a:defRPr sz="1200">
                <a:solidFill>
                  <a:schemeClr val="tx2"/>
                </a:solidFill>
                <a:latin typeface="Arial" charset="0"/>
                <a:ea typeface="MS PGothic" charset="0"/>
                <a:cs typeface="MS PGothic" charset="0"/>
              </a:defRPr>
            </a:lvl8pPr>
            <a:lvl9pPr marL="3886200" indent="-228600" eaLnBrk="0" fontAlgn="base" hangingPunct="0">
              <a:spcBef>
                <a:spcPct val="0"/>
              </a:spcBef>
              <a:spcAft>
                <a:spcPct val="0"/>
              </a:spcAft>
              <a:defRPr sz="1200">
                <a:solidFill>
                  <a:schemeClr val="tx2"/>
                </a:solidFill>
                <a:latin typeface="Arial" charset="0"/>
                <a:ea typeface="MS PGothic" charset="0"/>
                <a:cs typeface="MS PGothic" charset="0"/>
              </a:defRPr>
            </a:lvl9pPr>
          </a:lstStyle>
          <a:p>
            <a:fld id="{68498FD7-DA9F-6B45-9330-2BFF2FC1B3D5}" type="slidenum">
              <a:rPr lang="en-US">
                <a:solidFill>
                  <a:schemeClr val="tx1"/>
                </a:solidFill>
                <a:latin typeface="Calibri" charset="0"/>
              </a:rPr>
              <a:pPr/>
              <a:t>57</a:t>
            </a:fld>
            <a:endParaRPr lang="en-US" dirty="0">
              <a:solidFill>
                <a:schemeClr val="tx1"/>
              </a:solidFill>
              <a:latin typeface="Calibri" charset="0"/>
            </a:endParaRPr>
          </a:p>
        </p:txBody>
      </p:sp>
    </p:spTree>
    <p:extLst>
      <p:ext uri="{BB962C8B-B14F-4D97-AF65-F5344CB8AC3E}">
        <p14:creationId xmlns:p14="http://schemas.microsoft.com/office/powerpoint/2010/main" val="4061966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660B157-B9A9-44E4-AD86-DA9815B7045E}"/>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787B6AC-5812-A948-8F1F-085354AFF196}" type="slidenum">
              <a:rPr lang="en-US" smtClean="0"/>
              <a:pPr>
                <a:defRPr/>
              </a:pPr>
              <a:t>58</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699E66D-FA0E-4F2C-A3D7-5FE6BC9B8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30" y="964858"/>
            <a:ext cx="5592064" cy="3145536"/>
          </a:xfrm>
          <a:prstGeom prst="rect">
            <a:avLst/>
          </a:prstGeom>
          <a:ln>
            <a:solidFill>
              <a:schemeClr val="tx1"/>
            </a:solidFill>
          </a:ln>
        </p:spPr>
      </p:pic>
    </p:spTree>
    <p:extLst>
      <p:ext uri="{BB962C8B-B14F-4D97-AF65-F5344CB8AC3E}">
        <p14:creationId xmlns:p14="http://schemas.microsoft.com/office/powerpoint/2010/main" val="1658848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A66FBB8-B53B-4828-A8F2-9E7CB2EFE08F}"/>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787B6AC-5812-A948-8F1F-085354AFF196}" type="slidenum">
              <a:rPr lang="en-US" smtClean="0"/>
              <a:pPr>
                <a:defRPr/>
              </a:pPr>
              <a:t>59</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0791D955-07E2-4E64-9B2F-430D27BE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68" y="1103754"/>
            <a:ext cx="5592064" cy="3145536"/>
          </a:xfrm>
          <a:prstGeom prst="rect">
            <a:avLst/>
          </a:prstGeom>
          <a:ln>
            <a:solidFill>
              <a:schemeClr val="tx1"/>
            </a:solidFill>
          </a:ln>
        </p:spPr>
      </p:pic>
    </p:spTree>
    <p:extLst>
      <p:ext uri="{BB962C8B-B14F-4D97-AF65-F5344CB8AC3E}">
        <p14:creationId xmlns:p14="http://schemas.microsoft.com/office/powerpoint/2010/main" val="10897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a:t>
            </a:fld>
            <a:endParaRPr lang="en-US"/>
          </a:p>
        </p:txBody>
      </p:sp>
    </p:spTree>
    <p:extLst>
      <p:ext uri="{BB962C8B-B14F-4D97-AF65-F5344CB8AC3E}">
        <p14:creationId xmlns:p14="http://schemas.microsoft.com/office/powerpoint/2010/main" val="818121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60</a:t>
            </a:fld>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a:p>
        </p:txBody>
      </p:sp>
    </p:spTree>
    <p:extLst>
      <p:ext uri="{BB962C8B-B14F-4D97-AF65-F5344CB8AC3E}">
        <p14:creationId xmlns:p14="http://schemas.microsoft.com/office/powerpoint/2010/main" val="9748191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p:txBody>
          <a:bodyPr/>
          <a:lstStyle/>
          <a:p>
            <a:pPr eaLnBrk="1" hangingPunct="1">
              <a:defRPr/>
            </a:pPr>
            <a:endParaRPr lang="en-US" altLang="en-US" i="1" dirty="0">
              <a:solidFill>
                <a:srgbClr val="000000"/>
              </a:solidFill>
              <a:ea typeface="+mn-ea"/>
              <a:cs typeface="+mn-cs"/>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157DCAA6-C2D1-514B-A306-E0F509168BB4}" type="slidenum">
              <a:rPr lang="en-US" altLang="en-US">
                <a:solidFill>
                  <a:schemeClr val="tx1"/>
                </a:solidFill>
                <a:latin typeface="Calibri" charset="0"/>
              </a:rPr>
              <a:pPr/>
              <a:t>62</a:t>
            </a:fld>
            <a:endParaRPr lang="en-US" altLang="en-US" dirty="0">
              <a:solidFill>
                <a:schemeClr val="tx1"/>
              </a:solidFill>
              <a:latin typeface="Calibri" charset="0"/>
            </a:endParaRPr>
          </a:p>
        </p:txBody>
      </p:sp>
      <p:sp>
        <p:nvSpPr>
          <p:cNvPr id="1187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r>
              <a:rPr lang="en-US" altLang="en-US" dirty="0">
                <a:solidFill>
                  <a:schemeClr val="tx1"/>
                </a:solidFill>
                <a:latin typeface="Calibri" charset="0"/>
              </a:rPr>
              <a:t>1/25/15</a:t>
            </a:r>
          </a:p>
        </p:txBody>
      </p:sp>
    </p:spTree>
    <p:extLst>
      <p:ext uri="{BB962C8B-B14F-4D97-AF65-F5344CB8AC3E}">
        <p14:creationId xmlns:p14="http://schemas.microsoft.com/office/powerpoint/2010/main" val="188393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68" tIns="44435" rIns="88868" bIns="44435" numCol="1" anchor="t" anchorCtr="0" compatLnSpc="1">
            <a:prstTxWarp prst="textNoShape">
              <a:avLst/>
            </a:prstTxWarp>
          </a:bodyPr>
          <a:lstStyle/>
          <a:p>
            <a:pPr eaLnBrk="1" hangingPunct="1">
              <a:spcBef>
                <a:spcPct val="0"/>
              </a:spcBef>
            </a:pPr>
            <a:endParaRPr lang="en-US" altLang="en-US" dirty="0">
              <a:latin typeface="+mn-lt"/>
              <a:cs typeface="Times New Roman"/>
            </a:endParaRPr>
          </a:p>
        </p:txBody>
      </p:sp>
    </p:spTree>
    <p:extLst>
      <p:ext uri="{BB962C8B-B14F-4D97-AF65-F5344CB8AC3E}">
        <p14:creationId xmlns:p14="http://schemas.microsoft.com/office/powerpoint/2010/main" val="204243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68" tIns="44435" rIns="88868" bIns="44435"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7353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868" tIns="44435" rIns="88868" bIns="44435"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42145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9BEBD54E-53AC-48AB-84B1-05D884ED2E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588875"/>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E8BCC758-B4F5-4346-978A-754FB988B403}"/>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0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cfr.gov/cgi-bin/retrieveECFR?gp=&amp;SID=5c2969b6e50c4d9f170b788809c7639b&amp;mc=true&amp;n=pt2.1.200&amp;r=PART&amp;ty=HTML#se2.1.200_140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0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Taylor.Nancy@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Castaneda.Chanel@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02" TargetMode="External"/><Relationship Id="rId7" Type="http://schemas.openxmlformats.org/officeDocument/2006/relationships/hyperlink" Target="https://www.ecfr.gov/cgi-bin/retrieveECFR?gp=&amp;SID=5c2969b6e50c4d9f170b788809c7639b&amp;mc=true&amp;n=pt2.1.200&amp;r=PART&amp;ty=HTML#se2.1.200_140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ecfr.gov/cgi-bin/retrieveECFR?gp=&amp;SID=5c2969b6e50c4d9f170b788809c7639b&amp;mc=true&amp;n=pt2.1.200&amp;r=PART&amp;ty=HTML#se2.1.200_1408" TargetMode="External"/><Relationship Id="rId5" Type="http://schemas.openxmlformats.org/officeDocument/2006/relationships/hyperlink" Target="https://www.ecfr.gov/cgi-bin/retrieveECFR?gp=&amp;SID=5c2969b6e50c4d9f170b788809c7639b&amp;mc=true&amp;n=pt2.1.200&amp;r=PART&amp;ty=HTML#se2.1.200_1407" TargetMode="External"/><Relationship Id="rId4" Type="http://schemas.openxmlformats.org/officeDocument/2006/relationships/hyperlink" Target="https://www.ecfr.gov/cgi-bin/retrieveECFR?gp=&amp;SID=5c2969b6e50c4d9f170b788809c7639b&amp;mc=true&amp;n=pt2.1.200&amp;r=PART&amp;ty=HTML#se2.1.200_140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cfr.io/Title-20/se20.4.683_129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cfr.gov/cgi-bin/retrieveECFR?gp=&amp;SID=5c2969b6e50c4d9f170b788809c7639b&amp;mc=true&amp;n=pt2.1.200&amp;r=PART&amp;ty=HTML#se2.1.200_1435" TargetMode="External"/><Relationship Id="rId5" Type="http://schemas.openxmlformats.org/officeDocument/2006/relationships/hyperlink" Target="https://ecfr.io/Title-20/se20.4.683_1250" TargetMode="External"/><Relationship Id="rId4" Type="http://schemas.openxmlformats.org/officeDocument/2006/relationships/hyperlink" Target="https://ecfr.io/Title-20/se20.4.683_12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vinfo.gov/content/pkg/PLAW-113publ128/pdf/PLAW-113publ128.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gi-bin/text-idx?node=2:1.1.2.2.1.5&amp;rgn=div6#se2.1.200_140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0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ecfr.io/Title-02/se2.1.2900_116" TargetMode="External"/><Relationship Id="rId4" Type="http://schemas.openxmlformats.org/officeDocument/2006/relationships/hyperlink" Target="https://ecfr.io/Title-02/se2.1.2900_11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cfr.io/Title-02/se2.1.2900_11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1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2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ecfr.gov/cgi-bin/retrieveECFR?gp=&amp;SID=5c2969b6e50c4d9f170b788809c7639b&amp;mc=true&amp;n=pt2.1.200&amp;r=PART&amp;ty=HTML#sg2.1.200_1401.sg12"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2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2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2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hyperlink" Target="https://grantsapplicationandmanagement.workforcegps.org/" TargetMode="External"/><Relationship Id="rId7" Type="http://schemas.openxmlformats.org/officeDocument/2006/relationships/hyperlink" Target="https://www.workforcegps.org/" TargetMode="Externa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doleta.gov/grants/award_management.cfm" TargetMode="External"/><Relationship Id="rId11" Type="http://schemas.openxmlformats.org/officeDocument/2006/relationships/image" Target="../media/image29.png"/><Relationship Id="rId5" Type="http://schemas.openxmlformats.org/officeDocument/2006/relationships/hyperlink" Target="https://doleta.gov/grants/resources.cfm" TargetMode="Externa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hyperlink" Target="https://www.doleta.gov/grants/pdf/2018_Core_Monitoring_Guide.pdf" TargetMode="External"/><Relationship Id="rId9" Type="http://schemas.openxmlformats.org/officeDocument/2006/relationships/image" Target="../media/image27.png"/><Relationship Id="rId14"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1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ecfr.gov/cgi-bin/retrieveECFR?gp=&amp;SID=5c2969b6e50c4d9f170b788809c7639b&amp;mc=true&amp;n=pt2.1.200&amp;r=PART&amp;ty=HTML#se2.1.200_1439"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4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ecfr.io/Title-02/se2.1.2900_113"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3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2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33"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hyperlink" Target="https://ecfr.io/Title-02/se2.1.2900_118" TargetMode="Externa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ecfr.gov/cgi-bin/retrieveECFR?gp=&amp;SID=5c2969b6e50c4d9f170b788809c7639b&amp;mc=true&amp;n=pt2.1.200&amp;r=PART&amp;ty=HTML#se2.1.200_1432" TargetMode="External"/><Relationship Id="rId7" Type="http://schemas.openxmlformats.org/officeDocument/2006/relationships/diagramColors" Target="../diagrams/colors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3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4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3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38"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5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45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ecfr.io/Title-02/se2.1.2900_119" TargetMode="External"/><Relationship Id="rId4" Type="http://schemas.openxmlformats.org/officeDocument/2006/relationships/hyperlink" Target="https://www.ecfr.gov/cgi-bin/retrieveECFR?gp=&amp;SID=5c2969b6e50c4d9f170b788809c7639b&amp;mc=true&amp;n=pt2.1.200&amp;r=PART&amp;ty=HTML#se2.1.200_1469"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ecfr.gov/cgi-bin/text-idx?SID=e7cdef820aadd4c0ebcc6bbf1cf1f9bf&amp;mc=true&amp;node=sp2.1.200.e&amp;rgn=div6" TargetMode="External"/><Relationship Id="rId7"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hyperlink" Target="https://www.ecfr.gov/cgi-bin/text-idx?SID=a32963af34d3c94b854882a21e8d77e9&amp;mc=true&amp;node=se2.1.200_1302&amp;rgn=div8" TargetMode="External"/><Relationship Id="rId9"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p2.1.200.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ecfr.io/Title-02/cfr2900_main" TargetMode="External"/><Relationship Id="rId13" Type="http://schemas.openxmlformats.org/officeDocument/2006/relationships/image" Target="../media/image30.png"/><Relationship Id="rId18" Type="http://schemas.openxmlformats.org/officeDocument/2006/relationships/image" Target="../media/image36.png"/><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retrieveECFR?gp=&amp;SID=b0a4ed4205a054730d41d2de6f8ad7ad&amp;mc=true&amp;n=pt2.1.200&amp;r=PART&amp;ty=HTML" TargetMode="External"/><Relationship Id="rId12" Type="http://schemas.openxmlformats.org/officeDocument/2006/relationships/image" Target="../media/image29.png"/><Relationship Id="rId17" Type="http://schemas.openxmlformats.org/officeDocument/2006/relationships/image" Target="../media/image35.png"/><Relationship Id="rId2" Type="http://schemas.openxmlformats.org/officeDocument/2006/relationships/notesSlide" Target="../notesSlides/notesSlide58.xml"/><Relationship Id="rId16"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hyperlink" Target="https://ecfr.io/Title-20/cfr641_main" TargetMode="External"/><Relationship Id="rId11" Type="http://schemas.openxmlformats.org/officeDocument/2006/relationships/image" Target="../media/image28.png"/><Relationship Id="rId5" Type="http://schemas.openxmlformats.org/officeDocument/2006/relationships/hyperlink" Target="https://ecfr.io/Title-20/sp20.4.683.d" TargetMode="External"/><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31.png"/><Relationship Id="rId4" Type="http://schemas.openxmlformats.org/officeDocument/2006/relationships/hyperlink" Target="https://doleta.gov/grants/resources.cfm" TargetMode="External"/><Relationship Id="rId9" Type="http://schemas.openxmlformats.org/officeDocument/2006/relationships/image" Target="../media/image26.png"/><Relationship Id="rId14" Type="http://schemas.openxmlformats.org/officeDocument/2006/relationships/image" Target="../media/image32.png"/></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hyperlink" Target="https://www.careeronestop.org/LocalHelp/service-locator.aspx" TargetMode="External"/><Relationship Id="rId7" Type="http://schemas.openxmlformats.org/officeDocument/2006/relationships/image" Target="../media/image26.png"/><Relationship Id="rId12" Type="http://schemas.openxmlformats.org/officeDocument/2006/relationships/image" Target="../media/image32.png"/><Relationship Id="rId17" Type="http://schemas.openxmlformats.org/officeDocument/2006/relationships/image" Target="../media/image31.png"/><Relationship Id="rId2" Type="http://schemas.openxmlformats.org/officeDocument/2006/relationships/notesSlide" Target="../notesSlides/notesSlide59.xml"/><Relationship Id="rId16"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30.png"/><Relationship Id="rId5" Type="http://schemas.openxmlformats.org/officeDocument/2006/relationships/hyperlink" Target="https://grantsapplicationandmanagement.workforcegps.org/" TargetMode="External"/><Relationship Id="rId15" Type="http://schemas.openxmlformats.org/officeDocument/2006/relationships/image" Target="../media/image35.png"/><Relationship Id="rId10" Type="http://schemas.openxmlformats.org/officeDocument/2006/relationships/image" Target="../media/image29.png"/><Relationship Id="rId4" Type="http://schemas.openxmlformats.org/officeDocument/2006/relationships/hyperlink" Target="https://doleta.gov/grants/" TargetMode="External"/><Relationship Id="rId9" Type="http://schemas.openxmlformats.org/officeDocument/2006/relationships/image" Target="../media/image28.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s://www.ecfr.gov/cgi-bin/retrieveECFR?gp=&amp;SID=5c2969b6e50c4d9f170b788809c7639b&amp;mc=true&amp;n=pt2.1.200&amp;r=PART&amp;ty=HTML#sg2.1.200_1417.sg15" TargetMode="External"/><Relationship Id="rId3" Type="http://schemas.openxmlformats.org/officeDocument/2006/relationships/hyperlink" Target="https://www.ecfr.gov/cgi-bin/retrieveECFR?gp=&amp;SID=5c2969b6e50c4d9f170b788809c7639b&amp;mc=true&amp;n=pt2.1.200&amp;r=PART&amp;ty=HTML#sp2.1.200.e" TargetMode="External"/><Relationship Id="rId7" Type="http://schemas.openxmlformats.org/officeDocument/2006/relationships/hyperlink" Target="https://www.ecfr.gov/cgi-bin/retrieveECFR?gp=&amp;SID=5c2969b6e50c4d9f170b788809c7639b&amp;mc=true&amp;n=pt2.1.200&amp;r=PART&amp;ty=HTML#sg2.1.200_1415.sg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cfr.gov/cgi-bin/retrieveECFR?gp=&amp;SID=5c2969b6e50c4d9f170b788809c7639b&amp;mc=true&amp;n=pt2.1.200&amp;r=PART&amp;ty=HTML#sg2.1.200_1411.sg13" TargetMode="External"/><Relationship Id="rId5" Type="http://schemas.openxmlformats.org/officeDocument/2006/relationships/hyperlink" Target="https://www.ecfr.gov/cgi-bin/retrieveECFR?gp=&amp;SID=5c2969b6e50c4d9f170b788809c7639b&amp;mc=true&amp;n=pt2.1.200&amp;r=PART&amp;ty=HTML#sg2.1.200_1401.sg12" TargetMode="External"/><Relationship Id="rId4" Type="http://schemas.openxmlformats.org/officeDocument/2006/relationships/hyperlink" Target="https://www.ecfr.gov/cgi-bin/retrieveECFR?gp=&amp;SID=5c2969b6e50c4d9f170b788809c7639b&amp;mc=true&amp;n=pt2.1.200&amp;r=PART&amp;ty=HTML#sg2.1.200.e.sg11" TargetMode="External"/><Relationship Id="rId9" Type="http://schemas.openxmlformats.org/officeDocument/2006/relationships/hyperlink" Target="https://www.ecfr.gov/cgi-bin/retrieveECFR?gp=&amp;SID=5c2969b6e50c4d9f170b788809c7639b&amp;mc=true&amp;n=pt2.1.200&amp;r=PART&amp;ty=HTML#sg2.1.200_1419.sg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cfr.io/Title-02/se2.1.2900_116" TargetMode="External"/><Relationship Id="rId7"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cfr.io/Title-02/se2.1.2900_119" TargetMode="External"/><Relationship Id="rId5" Type="http://schemas.openxmlformats.org/officeDocument/2006/relationships/hyperlink" Target="https://ecfr.io/Title-02/se2.1.2900_118" TargetMode="External"/><Relationship Id="rId4" Type="http://schemas.openxmlformats.org/officeDocument/2006/relationships/hyperlink" Target="https://ecfr.io/Title-02/se2.1.2900_117"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6B8C-2211-4204-A5B6-5412A8E78042}"/>
              </a:ext>
            </a:extLst>
          </p:cNvPr>
          <p:cNvSpPr>
            <a:spLocks noGrp="1"/>
          </p:cNvSpPr>
          <p:nvPr>
            <p:ph type="ctrTitle"/>
          </p:nvPr>
        </p:nvSpPr>
        <p:spPr/>
        <p:txBody>
          <a:bodyPr>
            <a:normAutofit/>
          </a:bodyPr>
          <a:lstStyle/>
          <a:p>
            <a:r>
              <a:rPr lang="en-US" dirty="0">
                <a:ea typeface="MS PGothic" charset="0"/>
              </a:rPr>
              <a:t>Uniform Guidance:  </a:t>
            </a:r>
            <a:br>
              <a:rPr lang="en-US" dirty="0">
                <a:ea typeface="MS PGothic" charset="0"/>
              </a:rPr>
            </a:br>
            <a:r>
              <a:rPr lang="en-US" dirty="0">
                <a:ea typeface="MS PGothic" charset="0"/>
              </a:rPr>
              <a:t>Cost Principles and Cost Classification</a:t>
            </a:r>
            <a:endParaRPr lang="en-US" dirty="0"/>
          </a:p>
        </p:txBody>
      </p:sp>
      <p:sp>
        <p:nvSpPr>
          <p:cNvPr id="4" name="Subtitle 2">
            <a:extLst>
              <a:ext uri="{FF2B5EF4-FFF2-40B4-BE49-F238E27FC236}">
                <a16:creationId xmlns:a16="http://schemas.microsoft.com/office/drawing/2014/main" id="{512D1B4E-F122-4208-B782-61CE02A0A7B1}"/>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September 26, 2019</a:t>
            </a:r>
          </a:p>
        </p:txBody>
      </p:sp>
    </p:spTree>
    <p:extLst>
      <p:ext uri="{BB962C8B-B14F-4D97-AF65-F5344CB8AC3E}">
        <p14:creationId xmlns:p14="http://schemas.microsoft.com/office/powerpoint/2010/main" val="179523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6BD20-1651-4939-8C91-59521CEE748A}"/>
              </a:ext>
            </a:extLst>
          </p:cNvPr>
          <p:cNvSpPr>
            <a:spLocks noGrp="1"/>
          </p:cNvSpPr>
          <p:nvPr>
            <p:ph type="title"/>
          </p:nvPr>
        </p:nvSpPr>
        <p:spPr/>
        <p:txBody>
          <a:bodyPr/>
          <a:lstStyle/>
          <a:p>
            <a:r>
              <a:rPr lang="en-US" dirty="0">
                <a:latin typeface="+mn-lt"/>
                <a:ea typeface="MS PGothic" charset="0"/>
              </a:rPr>
              <a:t>Application of Cost Principles</a:t>
            </a:r>
            <a:endParaRPr lang="en-US" dirty="0">
              <a:latin typeface="+mn-lt"/>
            </a:endParaRPr>
          </a:p>
        </p:txBody>
      </p:sp>
      <p:sp>
        <p:nvSpPr>
          <p:cNvPr id="40962"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65760" indent="-365760">
              <a:lnSpc>
                <a:spcPct val="100000"/>
              </a:lnSpc>
              <a:spcBef>
                <a:spcPts val="1200"/>
              </a:spcBef>
              <a:tabLst>
                <a:tab pos="457200" algn="l"/>
              </a:tabLst>
            </a:pPr>
            <a:r>
              <a:rPr lang="en-US" dirty="0"/>
              <a:t>Must be used to determine allowable costs</a:t>
            </a:r>
          </a:p>
          <a:p>
            <a:pPr lvl="1">
              <a:lnSpc>
                <a:spcPct val="100000"/>
              </a:lnSpc>
              <a:spcBef>
                <a:spcPts val="0"/>
              </a:spcBef>
              <a:tabLst>
                <a:tab pos="914400" algn="l"/>
              </a:tabLst>
            </a:pPr>
            <a:r>
              <a:rPr lang="en-US" dirty="0"/>
              <a:t>Work performed by non-Federal entity under Federal award</a:t>
            </a:r>
          </a:p>
          <a:p>
            <a:pPr marL="365760" indent="-365760">
              <a:lnSpc>
                <a:spcPct val="100000"/>
              </a:lnSpc>
              <a:spcBef>
                <a:spcPts val="1200"/>
              </a:spcBef>
              <a:tabLst>
                <a:tab pos="457200" algn="l"/>
              </a:tabLst>
            </a:pPr>
            <a:r>
              <a:rPr lang="en-US" dirty="0"/>
              <a:t>Used as guide in pricing of fixed-price contracts and subcontracts</a:t>
            </a:r>
          </a:p>
          <a:p>
            <a:pPr marL="365760" indent="-365760">
              <a:lnSpc>
                <a:spcPct val="100000"/>
              </a:lnSpc>
              <a:spcBef>
                <a:spcPts val="1200"/>
              </a:spcBef>
              <a:tabLst>
                <a:tab pos="457200" algn="l"/>
              </a:tabLst>
            </a:pPr>
            <a:r>
              <a:rPr lang="en-US" dirty="0"/>
              <a:t>Exceptions</a:t>
            </a:r>
            <a:endParaRPr lang="es-ES" dirty="0"/>
          </a:p>
          <a:p>
            <a:pPr lvl="1">
              <a:lnSpc>
                <a:spcPct val="100000"/>
              </a:lnSpc>
              <a:spcBef>
                <a:spcPts val="0"/>
              </a:spcBef>
              <a:tabLst>
                <a:tab pos="914400" algn="l"/>
              </a:tabLst>
            </a:pPr>
            <a:r>
              <a:rPr lang="en-US" dirty="0"/>
              <a:t>Fixed amount awards</a:t>
            </a:r>
          </a:p>
          <a:p>
            <a:pPr lvl="1">
              <a:lnSpc>
                <a:spcPct val="100000"/>
              </a:lnSpc>
              <a:spcBef>
                <a:spcPts val="0"/>
              </a:spcBef>
              <a:tabLst>
                <a:tab pos="914400" algn="l"/>
              </a:tabLst>
            </a:pPr>
            <a:r>
              <a:rPr lang="en-US" dirty="0"/>
              <a:t>Loans, scholarships, fellowships, etc.</a:t>
            </a:r>
          </a:p>
          <a:p>
            <a:pPr lvl="1">
              <a:lnSpc>
                <a:spcPct val="100000"/>
              </a:lnSpc>
              <a:spcBef>
                <a:spcPts val="0"/>
              </a:spcBef>
              <a:tabLst>
                <a:tab pos="914400" algn="l"/>
              </a:tabLst>
            </a:pPr>
            <a:r>
              <a:rPr lang="en-US" dirty="0"/>
              <a:t>Awards to Hospitals</a:t>
            </a:r>
          </a:p>
        </p:txBody>
      </p:sp>
      <p:sp>
        <p:nvSpPr>
          <p:cNvPr id="5" name="Slide Number Placeholder 4">
            <a:extLst>
              <a:ext uri="{FF2B5EF4-FFF2-40B4-BE49-F238E27FC236}">
                <a16:creationId xmlns:a16="http://schemas.microsoft.com/office/drawing/2014/main" id="{648D2365-74AF-41E5-849B-F070789A2A2F}"/>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310482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5332-BF49-4F98-8382-3F64A13F287A}"/>
              </a:ext>
            </a:extLst>
          </p:cNvPr>
          <p:cNvSpPr>
            <a:spLocks noGrp="1"/>
          </p:cNvSpPr>
          <p:nvPr>
            <p:ph type="title"/>
          </p:nvPr>
        </p:nvSpPr>
        <p:spPr/>
        <p:txBody>
          <a:bodyPr/>
          <a:lstStyle/>
          <a:p>
            <a:r>
              <a:rPr lang="en-US" dirty="0">
                <a:ea typeface="MS PGothic" charset="0"/>
              </a:rPr>
              <a:t>Standards</a:t>
            </a:r>
            <a:endParaRPr lang="en-US" dirty="0"/>
          </a:p>
        </p:txBody>
      </p:sp>
      <p:sp>
        <p:nvSpPr>
          <p:cNvPr id="3072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15000"/>
              </a:lnSpc>
              <a:spcBef>
                <a:spcPts val="1200"/>
              </a:spcBef>
            </a:pPr>
            <a:r>
              <a:rPr lang="en-US" dirty="0"/>
              <a:t>Factors Affecting Allowability:</a:t>
            </a:r>
          </a:p>
          <a:p>
            <a:pPr marL="770573" lvl="1" indent="-365760">
              <a:lnSpc>
                <a:spcPct val="100000"/>
              </a:lnSpc>
              <a:spcBef>
                <a:spcPts val="600"/>
              </a:spcBef>
            </a:pPr>
            <a:r>
              <a:rPr lang="en-US" altLang="en-US" dirty="0"/>
              <a:t>Necessary and reasonable</a:t>
            </a:r>
          </a:p>
          <a:p>
            <a:pPr marL="770573" lvl="1" indent="-365760">
              <a:lnSpc>
                <a:spcPct val="100000"/>
              </a:lnSpc>
              <a:spcBef>
                <a:spcPts val="600"/>
              </a:spcBef>
            </a:pPr>
            <a:r>
              <a:rPr lang="en-US" dirty="0"/>
              <a:t>Conform with federal law, guidelines and grant terms</a:t>
            </a:r>
          </a:p>
          <a:p>
            <a:pPr marL="770573" lvl="1" indent="-365760">
              <a:lnSpc>
                <a:spcPct val="100000"/>
              </a:lnSpc>
              <a:spcBef>
                <a:spcPts val="600"/>
              </a:spcBef>
            </a:pPr>
            <a:r>
              <a:rPr lang="en-US" altLang="en-US" dirty="0"/>
              <a:t>Consistent with policies and procedures</a:t>
            </a:r>
          </a:p>
          <a:p>
            <a:pPr marL="770573" lvl="1" indent="-365760">
              <a:lnSpc>
                <a:spcPct val="100000"/>
              </a:lnSpc>
              <a:spcBef>
                <a:spcPts val="600"/>
              </a:spcBef>
            </a:pPr>
            <a:r>
              <a:rPr lang="en-US" altLang="en-US" dirty="0"/>
              <a:t>Accorded consistent treatment</a:t>
            </a:r>
          </a:p>
          <a:p>
            <a:pPr marL="770573" lvl="1" indent="-365760">
              <a:lnSpc>
                <a:spcPct val="100000"/>
              </a:lnSpc>
              <a:spcBef>
                <a:spcPts val="600"/>
              </a:spcBef>
            </a:pPr>
            <a:r>
              <a:rPr lang="en-US" altLang="en-US" dirty="0"/>
              <a:t>In accordance with GAAP</a:t>
            </a:r>
          </a:p>
          <a:p>
            <a:pPr marL="770573" lvl="1" indent="-365760">
              <a:lnSpc>
                <a:spcPct val="100000"/>
              </a:lnSpc>
              <a:spcBef>
                <a:spcPts val="600"/>
              </a:spcBef>
            </a:pPr>
            <a:r>
              <a:rPr lang="en-US" altLang="en-US" dirty="0"/>
              <a:t>Not used for cost sharing or matching funds</a:t>
            </a:r>
          </a:p>
          <a:p>
            <a:pPr marL="770573" lvl="1" indent="-365760">
              <a:lnSpc>
                <a:spcPct val="100000"/>
              </a:lnSpc>
              <a:spcBef>
                <a:spcPts val="600"/>
              </a:spcBef>
            </a:pPr>
            <a:r>
              <a:rPr lang="en-US" altLang="en-US" dirty="0"/>
              <a:t>Adequately documented</a:t>
            </a:r>
          </a:p>
        </p:txBody>
      </p:sp>
      <p:sp>
        <p:nvSpPr>
          <p:cNvPr id="7" name="Slide Number Placeholder 6">
            <a:extLst>
              <a:ext uri="{FF2B5EF4-FFF2-40B4-BE49-F238E27FC236}">
                <a16:creationId xmlns:a16="http://schemas.microsoft.com/office/drawing/2014/main" id="{6C1BD784-43D1-4FD2-B9A1-7F5E7FF3920B}"/>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372300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710AA8-5FA2-47B5-8708-61AAE616B0A6}"/>
              </a:ext>
            </a:extLst>
          </p:cNvPr>
          <p:cNvSpPr>
            <a:spLocks noGrp="1"/>
          </p:cNvSpPr>
          <p:nvPr>
            <p:ph type="title"/>
          </p:nvPr>
        </p:nvSpPr>
        <p:spPr/>
        <p:txBody>
          <a:bodyPr/>
          <a:lstStyle/>
          <a:p>
            <a:r>
              <a:rPr lang="en-US" dirty="0">
                <a:ea typeface="MS PGothic" charset="0"/>
              </a:rPr>
              <a:t>Necessary and Reasonable – Requirements  </a:t>
            </a:r>
            <a:endParaRPr lang="en-US" dirty="0"/>
          </a:p>
        </p:txBody>
      </p:sp>
      <p:sp>
        <p:nvSpPr>
          <p:cNvPr id="2662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spcBef>
                <a:spcPts val="1200"/>
              </a:spcBef>
            </a:pPr>
            <a:r>
              <a:rPr lang="en-US" dirty="0"/>
              <a:t>The foundation for allowable costs</a:t>
            </a:r>
          </a:p>
          <a:p>
            <a:pPr marL="770573" lvl="1" indent="-365760">
              <a:spcBef>
                <a:spcPts val="1200"/>
              </a:spcBef>
            </a:pPr>
            <a:r>
              <a:rPr lang="en-US" dirty="0"/>
              <a:t>To be allowable under Federal awards a cost be necessary and reasonable for the performance of the Federal award and be allocable thereto under these principles </a:t>
            </a:r>
            <a:r>
              <a:rPr lang="en-US" dirty="0">
                <a:hlinkClick r:id="rId3"/>
              </a:rPr>
              <a:t>2 CFR 200.403(b)</a:t>
            </a:r>
            <a:endParaRPr lang="en-US" dirty="0"/>
          </a:p>
          <a:p>
            <a:pPr marL="365760" indent="-365760">
              <a:spcBef>
                <a:spcPts val="1200"/>
              </a:spcBef>
            </a:pPr>
            <a:r>
              <a:rPr lang="en-US" dirty="0"/>
              <a:t>Three basic requirements</a:t>
            </a:r>
          </a:p>
          <a:p>
            <a:pPr marL="770573" lvl="1" indent="-365760">
              <a:spcBef>
                <a:spcPts val="1200"/>
              </a:spcBef>
            </a:pPr>
            <a:r>
              <a:rPr lang="en-US" dirty="0"/>
              <a:t>Necessary</a:t>
            </a:r>
          </a:p>
          <a:p>
            <a:pPr marL="770573" lvl="1" indent="-365760">
              <a:spcBef>
                <a:spcPts val="1200"/>
              </a:spcBef>
            </a:pPr>
            <a:r>
              <a:rPr lang="en-US" dirty="0"/>
              <a:t>Reasonable</a:t>
            </a:r>
          </a:p>
          <a:p>
            <a:pPr marL="770573" lvl="1" indent="-365760">
              <a:spcBef>
                <a:spcPts val="1200"/>
              </a:spcBef>
            </a:pPr>
            <a:r>
              <a:rPr lang="en-US" dirty="0"/>
              <a:t>Allocable</a:t>
            </a:r>
          </a:p>
        </p:txBody>
      </p:sp>
      <p:sp>
        <p:nvSpPr>
          <p:cNvPr id="6" name="Slide Number Placeholder 5">
            <a:extLst>
              <a:ext uri="{FF2B5EF4-FFF2-40B4-BE49-F238E27FC236}">
                <a16:creationId xmlns:a16="http://schemas.microsoft.com/office/drawing/2014/main" id="{ADEB697A-9B77-4ABE-BE87-07EEB66456E3}"/>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313158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710AA8-5FA2-47B5-8708-61AAE616B0A6}"/>
              </a:ext>
            </a:extLst>
          </p:cNvPr>
          <p:cNvSpPr>
            <a:spLocks noGrp="1"/>
          </p:cNvSpPr>
          <p:nvPr>
            <p:ph type="title"/>
          </p:nvPr>
        </p:nvSpPr>
        <p:spPr/>
        <p:txBody>
          <a:bodyPr/>
          <a:lstStyle/>
          <a:p>
            <a:r>
              <a:rPr lang="en-US" dirty="0">
                <a:ea typeface="MS PGothic" charset="0"/>
              </a:rPr>
              <a:t>Necessary and Reasonable</a:t>
            </a:r>
            <a:endParaRPr lang="en-US" dirty="0"/>
          </a:p>
        </p:txBody>
      </p:sp>
      <p:sp>
        <p:nvSpPr>
          <p:cNvPr id="2662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spcBef>
                <a:spcPts val="1200"/>
              </a:spcBef>
            </a:pPr>
            <a:r>
              <a:rPr lang="en-US" sz="2400" dirty="0"/>
              <a:t>The foundation for allowable costs: To be allowable under Federal awards a cost be necessary and reasonable for the performance of the Federal award and be allocable thereto under these principles </a:t>
            </a:r>
            <a:r>
              <a:rPr lang="en-US" sz="2400" dirty="0">
                <a:hlinkClick r:id="rId3"/>
              </a:rPr>
              <a:t>2 CFR 200.403(b)</a:t>
            </a:r>
            <a:r>
              <a:rPr lang="en-US" sz="2400" dirty="0"/>
              <a:t>.</a:t>
            </a:r>
          </a:p>
          <a:p>
            <a:pPr marL="365760" indent="-365760">
              <a:spcBef>
                <a:spcPts val="1200"/>
              </a:spcBef>
            </a:pPr>
            <a:r>
              <a:rPr lang="en-US" sz="2400" b="1" dirty="0"/>
              <a:t>Reasonable </a:t>
            </a:r>
            <a:r>
              <a:rPr lang="en-US" sz="2400" dirty="0"/>
              <a:t>means cost does not exceed what would be incurred by a prudent person under prevailing  circumstances when decision was made to incur the cost</a:t>
            </a:r>
            <a:r>
              <a:rPr lang="en-US" sz="2400" b="1" dirty="0"/>
              <a:t> </a:t>
            </a:r>
            <a:r>
              <a:rPr lang="en-US" sz="2400" dirty="0">
                <a:hlinkClick r:id="rId4"/>
              </a:rPr>
              <a:t>2 CFR 200.404(c)</a:t>
            </a:r>
            <a:r>
              <a:rPr lang="en-US" sz="2400" dirty="0"/>
              <a:t>.</a:t>
            </a:r>
          </a:p>
          <a:p>
            <a:pPr marL="365760" indent="-365760">
              <a:spcBef>
                <a:spcPts val="1200"/>
              </a:spcBef>
            </a:pPr>
            <a:r>
              <a:rPr lang="en-US" sz="2400" dirty="0"/>
              <a:t>Reasonableness considerations:</a:t>
            </a:r>
          </a:p>
          <a:p>
            <a:pPr marL="770573" lvl="1" indent="-365760">
              <a:spcBef>
                <a:spcPts val="0"/>
              </a:spcBef>
            </a:pPr>
            <a:r>
              <a:rPr lang="en-US" sz="2000" dirty="0"/>
              <a:t>Necessary for the performance or administration of the grant</a:t>
            </a:r>
          </a:p>
          <a:p>
            <a:pPr marL="770573" lvl="1" indent="-365760">
              <a:spcBef>
                <a:spcPts val="0"/>
              </a:spcBef>
            </a:pPr>
            <a:r>
              <a:rPr lang="en-US" sz="2000" dirty="0"/>
              <a:t>Follow sound business practices</a:t>
            </a:r>
          </a:p>
          <a:p>
            <a:pPr marL="770573" lvl="1" indent="-365760">
              <a:spcBef>
                <a:spcPts val="0"/>
              </a:spcBef>
            </a:pPr>
            <a:r>
              <a:rPr lang="en-US" sz="2000" dirty="0"/>
              <a:t>Fair market prices</a:t>
            </a:r>
          </a:p>
          <a:p>
            <a:pPr marL="770573" lvl="1" indent="-365760">
              <a:spcBef>
                <a:spcPts val="0"/>
              </a:spcBef>
            </a:pPr>
            <a:r>
              <a:rPr lang="en-US" sz="2000" dirty="0"/>
              <a:t>Act with prudence </a:t>
            </a:r>
          </a:p>
          <a:p>
            <a:pPr marL="770573" lvl="1" indent="-365760">
              <a:spcBef>
                <a:spcPts val="0"/>
              </a:spcBef>
            </a:pPr>
            <a:r>
              <a:rPr lang="en-US" sz="2000" dirty="0"/>
              <a:t>No significant deviation from established prices</a:t>
            </a:r>
          </a:p>
        </p:txBody>
      </p:sp>
      <p:sp>
        <p:nvSpPr>
          <p:cNvPr id="6" name="Slide Number Placeholder 5">
            <a:extLst>
              <a:ext uri="{FF2B5EF4-FFF2-40B4-BE49-F238E27FC236}">
                <a16:creationId xmlns:a16="http://schemas.microsoft.com/office/drawing/2014/main" id="{ADEB697A-9B77-4ABE-BE87-07EEB66456E3}"/>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371424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710AA8-5FA2-47B5-8708-61AAE616B0A6}"/>
              </a:ext>
            </a:extLst>
          </p:cNvPr>
          <p:cNvSpPr>
            <a:spLocks noGrp="1"/>
          </p:cNvSpPr>
          <p:nvPr>
            <p:ph type="title"/>
          </p:nvPr>
        </p:nvSpPr>
        <p:spPr/>
        <p:txBody>
          <a:bodyPr>
            <a:normAutofit/>
          </a:bodyPr>
          <a:lstStyle/>
          <a:p>
            <a:r>
              <a:rPr lang="en-US" dirty="0"/>
              <a:t>Necessary?</a:t>
            </a:r>
          </a:p>
        </p:txBody>
      </p:sp>
      <p:sp>
        <p:nvSpPr>
          <p:cNvPr id="2662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dirty="0"/>
              <a:t>How does the purchase align with the objectives/goals of the program in which the Federal funds were awarded?   </a:t>
            </a:r>
          </a:p>
          <a:p>
            <a:pPr lvl="1"/>
            <a:r>
              <a:rPr lang="en-US" dirty="0"/>
              <a:t>Is the cost necessary for the performance of the award? </a:t>
            </a:r>
          </a:p>
          <a:p>
            <a:pPr lvl="1">
              <a:lnSpc>
                <a:spcPct val="105000"/>
              </a:lnSpc>
              <a:tabLst>
                <a:tab pos="914400" algn="l"/>
              </a:tabLst>
            </a:pPr>
            <a:r>
              <a:rPr lang="en-US" dirty="0"/>
              <a:t>Is this item or service needed to meet grant goals? </a:t>
            </a:r>
          </a:p>
          <a:p>
            <a:pPr marL="365760" indent="-365760">
              <a:spcBef>
                <a:spcPts val="1200"/>
              </a:spcBef>
              <a:tabLst>
                <a:tab pos="457200" algn="l"/>
              </a:tabLst>
            </a:pPr>
            <a:r>
              <a:rPr lang="en-US" dirty="0"/>
              <a:t>Practical aspects of reasonable</a:t>
            </a:r>
          </a:p>
          <a:p>
            <a:pPr lvl="1">
              <a:lnSpc>
                <a:spcPct val="105000"/>
              </a:lnSpc>
              <a:tabLst>
                <a:tab pos="914400" algn="l"/>
              </a:tabLst>
            </a:pPr>
            <a:r>
              <a:rPr lang="en-US" dirty="0"/>
              <a:t>Do I have the capacity to use what I am purchasing?</a:t>
            </a:r>
          </a:p>
          <a:p>
            <a:pPr lvl="1">
              <a:lnSpc>
                <a:spcPct val="105000"/>
              </a:lnSpc>
              <a:tabLst>
                <a:tab pos="914400" algn="l"/>
              </a:tabLst>
            </a:pPr>
            <a:r>
              <a:rPr lang="en-US" dirty="0"/>
              <a:t>Did I pay a fair rate?</a:t>
            </a:r>
          </a:p>
          <a:p>
            <a:pPr lvl="1">
              <a:lnSpc>
                <a:spcPct val="105000"/>
              </a:lnSpc>
              <a:tabLst>
                <a:tab pos="914400" algn="l"/>
              </a:tabLst>
            </a:pPr>
            <a:r>
              <a:rPr lang="en-US" dirty="0"/>
              <a:t>If I were asked to defend this purchase, would I be comfortable?</a:t>
            </a:r>
          </a:p>
          <a:p>
            <a:pPr marL="365760" indent="-365760">
              <a:spcBef>
                <a:spcPts val="1200"/>
              </a:spcBef>
            </a:pPr>
            <a:endParaRPr lang="en-US" dirty="0"/>
          </a:p>
        </p:txBody>
      </p:sp>
      <p:sp>
        <p:nvSpPr>
          <p:cNvPr id="6" name="Slide Number Placeholder 5">
            <a:extLst>
              <a:ext uri="{FF2B5EF4-FFF2-40B4-BE49-F238E27FC236}">
                <a16:creationId xmlns:a16="http://schemas.microsoft.com/office/drawing/2014/main" id="{ADEB697A-9B77-4ABE-BE87-07EEB66456E3}"/>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118023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Prudent Person</a:t>
            </a:r>
          </a:p>
        </p:txBody>
      </p:sp>
      <p:sp>
        <p:nvSpPr>
          <p:cNvPr id="3" name="Content Placeholder 2"/>
          <p:cNvSpPr>
            <a:spLocks noGrp="1"/>
          </p:cNvSpPr>
          <p:nvPr>
            <p:ph sz="half" idx="1"/>
          </p:nvPr>
        </p:nvSpPr>
        <p:spPr>
          <a:xfrm>
            <a:off x="716280" y="1465943"/>
            <a:ext cx="5938520" cy="4711020"/>
          </a:xfrm>
        </p:spPr>
        <p:txBody>
          <a:bodyPr/>
          <a:lstStyle/>
          <a:p>
            <a:r>
              <a:rPr lang="en-US" sz="2800" dirty="0"/>
              <a:t>When providing such payments, the standards of reasonableness using the prudent person standards prevails.   The concern seen throughout the system, it is when the cost becomes high, excessive or beyond the prudent person test that it becomes questionable.    </a:t>
            </a:r>
          </a:p>
          <a:p>
            <a:endParaRPr lang="en-US" sz="2800" dirty="0"/>
          </a:p>
        </p:txBody>
      </p:sp>
      <p:pic>
        <p:nvPicPr>
          <p:cNvPr id="2050" name="Picture 2" descr="triangle with words &quot;use common sense&quot; on corkboard">
            <a:extLst>
              <a:ext uri="{FF2B5EF4-FFF2-40B4-BE49-F238E27FC236}">
                <a16:creationId xmlns:a16="http://schemas.microsoft.com/office/drawing/2014/main" id="{B2DB6B24-CD56-4FAD-85B0-3F199B85E7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1175" y="2391989"/>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96020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38DB8A-6582-4603-BDF2-5AE6F9AE2A05}"/>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Written Policy – What should it include?  </a:t>
            </a:r>
          </a:p>
        </p:txBody>
      </p:sp>
      <p:graphicFrame>
        <p:nvGraphicFramePr>
          <p:cNvPr id="5" name="Content Placeholder 4" descr="SmartArt listing written policy guidelines">
            <a:extLst>
              <a:ext uri="{FF2B5EF4-FFF2-40B4-BE49-F238E27FC236}">
                <a16:creationId xmlns:a16="http://schemas.microsoft.com/office/drawing/2014/main" id="{91545EB2-34AB-4120-B96C-29B3671A6AC2}"/>
              </a:ext>
            </a:extLst>
          </p:cNvPr>
          <p:cNvGraphicFramePr>
            <a:graphicFrameLocks noGrp="1"/>
          </p:cNvGraphicFramePr>
          <p:nvPr>
            <p:ph idx="1"/>
            <p:extLst>
              <p:ext uri="{D42A27DB-BD31-4B8C-83A1-F6EECF244321}">
                <p14:modId xmlns:p14="http://schemas.microsoft.com/office/powerpoint/2010/main" val="2477405406"/>
              </p:ext>
            </p:extLst>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368818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81DC1-5A11-4CDA-8148-9406499DA8E3}"/>
              </a:ext>
            </a:extLst>
          </p:cNvPr>
          <p:cNvSpPr>
            <a:spLocks noGrp="1"/>
          </p:cNvSpPr>
          <p:nvPr>
            <p:ph type="title"/>
          </p:nvPr>
        </p:nvSpPr>
        <p:spPr/>
        <p:txBody>
          <a:bodyPr/>
          <a:lstStyle/>
          <a:p>
            <a:r>
              <a:rPr lang="en-US" dirty="0">
                <a:ea typeface="MS PGothic" charset="0"/>
              </a:rPr>
              <a:t>Allocation</a:t>
            </a:r>
            <a:endParaRPr lang="en-US" dirty="0"/>
          </a:p>
        </p:txBody>
      </p:sp>
      <p:sp>
        <p:nvSpPr>
          <p:cNvPr id="2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dirty="0">
                <a:hlinkClick r:id="rId3"/>
              </a:rPr>
              <a:t>2 CFR 200.4</a:t>
            </a:r>
            <a:r>
              <a:rPr lang="en-US" dirty="0"/>
              <a:t> Allocation</a:t>
            </a:r>
          </a:p>
          <a:p>
            <a:r>
              <a:rPr lang="en-US" i="1" dirty="0"/>
              <a:t>Allocation </a:t>
            </a:r>
            <a:r>
              <a:rPr lang="en-US" dirty="0"/>
              <a:t>means the process of assigning a cost, or a group of costs, to one or more cost objective(s), in </a:t>
            </a:r>
            <a:r>
              <a:rPr lang="en-US" b="1" dirty="0"/>
              <a:t>reasonable proportion to the benefit provided </a:t>
            </a:r>
            <a:r>
              <a:rPr lang="en-US" dirty="0"/>
              <a:t>or other equitable relationship. The process may entail assigning a cost(s) directly to a final cost objective or through one or more intermediate cost objectives.</a:t>
            </a:r>
          </a:p>
          <a:p>
            <a:endParaRPr lang="en-US" dirty="0"/>
          </a:p>
        </p:txBody>
      </p:sp>
      <p:sp>
        <p:nvSpPr>
          <p:cNvPr id="5" name="Slide Number Placeholder 4">
            <a:extLst>
              <a:ext uri="{FF2B5EF4-FFF2-40B4-BE49-F238E27FC236}">
                <a16:creationId xmlns:a16="http://schemas.microsoft.com/office/drawing/2014/main" id="{9D3ECE4F-2778-46C9-9BF6-F6B50991428E}"/>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246114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81DC1-5A11-4CDA-8148-9406499DA8E3}"/>
              </a:ext>
            </a:extLst>
          </p:cNvPr>
          <p:cNvSpPr>
            <a:spLocks noGrp="1"/>
          </p:cNvSpPr>
          <p:nvPr>
            <p:ph type="title"/>
          </p:nvPr>
        </p:nvSpPr>
        <p:spPr/>
        <p:txBody>
          <a:bodyPr/>
          <a:lstStyle/>
          <a:p>
            <a:r>
              <a:rPr lang="en-US" dirty="0">
                <a:ea typeface="MS PGothic" charset="0"/>
              </a:rPr>
              <a:t>Allocable Costs</a:t>
            </a:r>
            <a:endParaRPr lang="en-US" dirty="0"/>
          </a:p>
        </p:txBody>
      </p:sp>
      <p:sp>
        <p:nvSpPr>
          <p:cNvPr id="2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dirty="0">
                <a:hlinkClick r:id="rId3"/>
              </a:rPr>
              <a:t>2 CFR 200.405</a:t>
            </a:r>
            <a:r>
              <a:rPr lang="en-US" dirty="0"/>
              <a:t> Allocable costs</a:t>
            </a:r>
          </a:p>
          <a:p>
            <a:r>
              <a:rPr lang="en-US" dirty="0"/>
              <a:t>A cost is allocable to a particular Federal award or other cost objective if the goods or services involved are chargeable or assignable to that Federal award or cost objective in accordance with </a:t>
            </a:r>
            <a:r>
              <a:rPr lang="en-US" b="1" dirty="0"/>
              <a:t>relative benefits received</a:t>
            </a:r>
            <a:r>
              <a:rPr lang="en-US" dirty="0"/>
              <a:t>.</a:t>
            </a:r>
          </a:p>
          <a:p>
            <a:endParaRPr lang="en-US" sz="2600" dirty="0"/>
          </a:p>
        </p:txBody>
      </p:sp>
      <p:sp>
        <p:nvSpPr>
          <p:cNvPr id="5" name="Slide Number Placeholder 4">
            <a:extLst>
              <a:ext uri="{FF2B5EF4-FFF2-40B4-BE49-F238E27FC236}">
                <a16:creationId xmlns:a16="http://schemas.microsoft.com/office/drawing/2014/main" id="{9D3ECE4F-2778-46C9-9BF6-F6B50991428E}"/>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84050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4D270-84D4-4BDB-9AB7-C3CDDB5B43E5}"/>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C60B0-068F-48D0-8215-84331065A9ED}"/>
              </a:ext>
            </a:extLst>
          </p:cNvPr>
          <p:cNvSpPr>
            <a:spLocks noGrp="1"/>
          </p:cNvSpPr>
          <p:nvPr>
            <p:ph type="title"/>
          </p:nvPr>
        </p:nvSpPr>
        <p:spPr/>
        <p:txBody>
          <a:bodyPr/>
          <a:lstStyle/>
          <a:p>
            <a:r>
              <a:rPr lang="en-US" dirty="0">
                <a:ea typeface="MS PGothic" charset="0"/>
              </a:rPr>
              <a:t>Adequately Documented </a:t>
            </a:r>
            <a:endParaRPr lang="en-US" dirty="0"/>
          </a:p>
        </p:txBody>
      </p:sp>
      <p:graphicFrame>
        <p:nvGraphicFramePr>
          <p:cNvPr id="4" name="Content Placeholder 3" descr="SmartArt listing requirements for recipient records">
            <a:extLst>
              <a:ext uri="{FF2B5EF4-FFF2-40B4-BE49-F238E27FC236}">
                <a16:creationId xmlns:a16="http://schemas.microsoft.com/office/drawing/2014/main" id="{779238B1-6766-4670-97FB-87D3FD432BB7}"/>
              </a:ext>
            </a:extLst>
          </p:cNvPr>
          <p:cNvGraphicFramePr>
            <a:graphicFrameLocks noGrp="1"/>
          </p:cNvGraphicFramePr>
          <p:nvPr>
            <p:ph idx="1"/>
            <p:extLst>
              <p:ext uri="{D42A27DB-BD31-4B8C-83A1-F6EECF244321}">
                <p14:modId xmlns:p14="http://schemas.microsoft.com/office/powerpoint/2010/main" val="1123238859"/>
              </p:ext>
            </p:extLst>
          </p:nvPr>
        </p:nvGraphicFramePr>
        <p:xfrm>
          <a:off x="517525" y="13192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6A6D798-4A45-48CA-B3A9-FD5F67D1E313}"/>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33481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824823" y="3911828"/>
            <a:ext cx="5394960" cy="2059314"/>
          </a:xfrm>
        </p:spPr>
        <p:txBody>
          <a:bodyPr/>
          <a:lstStyle/>
          <a:p>
            <a:pPr>
              <a:lnSpc>
                <a:spcPct val="100000"/>
              </a:lnSpc>
              <a:spcBef>
                <a:spcPts val="0"/>
              </a:spcBef>
            </a:pPr>
            <a:r>
              <a:rPr lang="en-US" dirty="0"/>
              <a:t>Nancy Taylor</a:t>
            </a:r>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5</a:t>
            </a:r>
          </a:p>
          <a:p>
            <a:pPr>
              <a:lnSpc>
                <a:spcPct val="100000"/>
              </a:lnSpc>
              <a:spcBef>
                <a:spcPts val="0"/>
              </a:spcBef>
            </a:pPr>
            <a:r>
              <a:rPr lang="en-US" sz="2400" b="0" dirty="0"/>
              <a:t>Chicago, IL</a:t>
            </a:r>
          </a:p>
          <a:p>
            <a:pPr>
              <a:lnSpc>
                <a:spcPct val="100000"/>
              </a:lnSpc>
              <a:spcBef>
                <a:spcPts val="0"/>
              </a:spcBef>
            </a:pPr>
            <a:r>
              <a:rPr lang="en-US" sz="2400" b="0" dirty="0">
                <a:hlinkClick r:id="rId3"/>
              </a:rPr>
              <a:t>Taylor.Nancy@dol.gov</a:t>
            </a:r>
            <a:r>
              <a:rPr lang="en-US" sz="2400" b="0" dirty="0"/>
              <a:t> </a:t>
            </a:r>
          </a:p>
        </p:txBody>
      </p:sp>
      <p:pic>
        <p:nvPicPr>
          <p:cNvPr id="9" name="Picture Placeholder 8" descr="photo of Nancy Taylor">
            <a:extLst>
              <a:ext uri="{FF2B5EF4-FFF2-40B4-BE49-F238E27FC236}">
                <a16:creationId xmlns:a16="http://schemas.microsoft.com/office/drawing/2014/main" id="{CCAFFEF2-B325-42E4-A082-68E6C54DC75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607903"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6012846" y="3911828"/>
            <a:ext cx="5394960" cy="2059314"/>
          </a:xfrm>
        </p:spPr>
        <p:txBody>
          <a:bodyPr/>
          <a:lstStyle/>
          <a:p>
            <a:pPr>
              <a:lnSpc>
                <a:spcPct val="100000"/>
              </a:lnSpc>
              <a:spcBef>
                <a:spcPts val="0"/>
              </a:spcBef>
            </a:pPr>
            <a:r>
              <a:rPr lang="en-US" dirty="0"/>
              <a:t>Chanel Castaneda</a:t>
            </a:r>
          </a:p>
          <a:p>
            <a:pPr>
              <a:lnSpc>
                <a:spcPct val="100000"/>
              </a:lnSpc>
              <a:spcBef>
                <a:spcPts val="0"/>
              </a:spcBef>
            </a:pPr>
            <a:r>
              <a:rPr lang="en-US" sz="2400" b="0" dirty="0"/>
              <a:t>Grants Management Specialist</a:t>
            </a:r>
          </a:p>
          <a:p>
            <a:pPr>
              <a:lnSpc>
                <a:spcPct val="100000"/>
              </a:lnSpc>
              <a:spcBef>
                <a:spcPts val="0"/>
              </a:spcBef>
            </a:pPr>
            <a:r>
              <a:rPr lang="en-US" sz="2400" b="0" dirty="0"/>
              <a:t>U.S. Department of Labor – OGM DPRR</a:t>
            </a:r>
          </a:p>
          <a:p>
            <a:pPr>
              <a:lnSpc>
                <a:spcPct val="100000"/>
              </a:lnSpc>
              <a:spcBef>
                <a:spcPts val="0"/>
              </a:spcBef>
            </a:pPr>
            <a:r>
              <a:rPr lang="en-US" sz="2400" b="0" dirty="0"/>
              <a:t>Chicago, IL</a:t>
            </a:r>
          </a:p>
          <a:p>
            <a:pPr>
              <a:lnSpc>
                <a:spcPct val="100000"/>
              </a:lnSpc>
              <a:spcBef>
                <a:spcPts val="0"/>
              </a:spcBef>
            </a:pPr>
            <a:r>
              <a:rPr lang="en-US" sz="2400" b="0" dirty="0">
                <a:hlinkClick r:id="rId5"/>
              </a:rPr>
              <a:t>Castaneda.Chanel@dol.gov</a:t>
            </a:r>
            <a:r>
              <a:rPr lang="en-US" sz="2400" b="0" dirty="0"/>
              <a:t> </a:t>
            </a:r>
          </a:p>
        </p:txBody>
      </p:sp>
      <p:pic>
        <p:nvPicPr>
          <p:cNvPr id="11" name="Picture Placeholder 10" descr="photo of Chanel Castaneda">
            <a:extLst>
              <a:ext uri="{FF2B5EF4-FFF2-40B4-BE49-F238E27FC236}">
                <a16:creationId xmlns:a16="http://schemas.microsoft.com/office/drawing/2014/main" id="{82A9E78E-5290-4121-9FAA-443518B4F97E}"/>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795926" y="1875159"/>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F803-3234-4A55-9A22-8B4296951B36}"/>
              </a:ext>
            </a:extLst>
          </p:cNvPr>
          <p:cNvSpPr>
            <a:spLocks noGrp="1"/>
          </p:cNvSpPr>
          <p:nvPr>
            <p:ph type="title"/>
          </p:nvPr>
        </p:nvSpPr>
        <p:spPr/>
        <p:txBody>
          <a:bodyPr/>
          <a:lstStyle/>
          <a:p>
            <a:r>
              <a:rPr lang="en-US" dirty="0">
                <a:ea typeface="MS PGothic" charset="0"/>
              </a:rPr>
              <a:t>Additional Standards</a:t>
            </a:r>
            <a:endParaRPr lang="en-US" dirty="0"/>
          </a:p>
        </p:txBody>
      </p:sp>
      <p:sp>
        <p:nvSpPr>
          <p:cNvPr id="32769"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tabLst>
                <a:tab pos="457200" algn="l"/>
              </a:tabLst>
            </a:pPr>
            <a:r>
              <a:rPr lang="en-US" dirty="0"/>
              <a:t>Composition of Costs </a:t>
            </a:r>
            <a:r>
              <a:rPr lang="en-US" dirty="0">
                <a:hlinkClick r:id="rId3"/>
              </a:rPr>
              <a:t>2 CFR 200.402</a:t>
            </a:r>
            <a:endParaRPr lang="en-US" dirty="0"/>
          </a:p>
          <a:p>
            <a:pPr marL="365760" indent="-365760">
              <a:tabLst>
                <a:tab pos="457200" algn="l"/>
              </a:tabLst>
            </a:pPr>
            <a:r>
              <a:rPr lang="en-US" dirty="0"/>
              <a:t>Applicable Credits </a:t>
            </a:r>
            <a:r>
              <a:rPr lang="en-US" dirty="0">
                <a:hlinkClick r:id="rId4"/>
              </a:rPr>
              <a:t>2 CFR 200.406</a:t>
            </a:r>
            <a:endParaRPr lang="en-US" dirty="0"/>
          </a:p>
          <a:p>
            <a:pPr marL="365760" indent="-365760">
              <a:tabLst>
                <a:tab pos="457200" algn="l"/>
              </a:tabLst>
            </a:pPr>
            <a:r>
              <a:rPr lang="en-US" dirty="0"/>
              <a:t>Prior Written Approval </a:t>
            </a:r>
            <a:r>
              <a:rPr lang="en-US" dirty="0">
                <a:hlinkClick r:id="rId5"/>
              </a:rPr>
              <a:t>2 CFR 200.407</a:t>
            </a:r>
            <a:endParaRPr lang="en-US" dirty="0"/>
          </a:p>
          <a:p>
            <a:pPr marL="365760" indent="-365760">
              <a:tabLst>
                <a:tab pos="457200" algn="l"/>
              </a:tabLst>
            </a:pPr>
            <a:r>
              <a:rPr lang="en-US" dirty="0"/>
              <a:t>Limitation on allowance of costs </a:t>
            </a:r>
            <a:r>
              <a:rPr lang="en-US" dirty="0">
                <a:hlinkClick r:id="rId6"/>
              </a:rPr>
              <a:t>2 CFR 200.408</a:t>
            </a:r>
            <a:endParaRPr lang="en-US" dirty="0"/>
          </a:p>
          <a:p>
            <a:pPr marL="365760" indent="-365760">
              <a:tabLst>
                <a:tab pos="457200" algn="l"/>
              </a:tabLst>
            </a:pPr>
            <a:r>
              <a:rPr lang="en-US" dirty="0"/>
              <a:t>Special Considerations </a:t>
            </a:r>
            <a:r>
              <a:rPr lang="en-US" dirty="0">
                <a:hlinkClick r:id="rId7"/>
              </a:rPr>
              <a:t>2 CFR 200.409</a:t>
            </a:r>
            <a:endParaRPr lang="en-US" dirty="0"/>
          </a:p>
        </p:txBody>
      </p:sp>
      <p:sp>
        <p:nvSpPr>
          <p:cNvPr id="3" name="Slide Number Placeholder 2">
            <a:extLst>
              <a:ext uri="{FF2B5EF4-FFF2-40B4-BE49-F238E27FC236}">
                <a16:creationId xmlns:a16="http://schemas.microsoft.com/office/drawing/2014/main" id="{143F2C26-C322-4714-BB9F-CF31F5050F11}"/>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67734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C3B6-3E04-4461-B37A-C65F684D6037}"/>
              </a:ext>
            </a:extLst>
          </p:cNvPr>
          <p:cNvSpPr>
            <a:spLocks noGrp="1"/>
          </p:cNvSpPr>
          <p:nvPr>
            <p:ph type="title"/>
          </p:nvPr>
        </p:nvSpPr>
        <p:spPr/>
        <p:txBody>
          <a:bodyPr/>
          <a:lstStyle/>
          <a:p>
            <a:r>
              <a:rPr lang="en-US" dirty="0">
                <a:ea typeface="MS PGothic" charset="0"/>
              </a:rPr>
              <a:t>Program Limitations</a:t>
            </a:r>
            <a:endParaRPr lang="en-US" dirty="0"/>
          </a:p>
        </p:txBody>
      </p:sp>
      <p:sp>
        <p:nvSpPr>
          <p:cNvPr id="30"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65760" indent="-365760">
              <a:lnSpc>
                <a:spcPct val="100000"/>
              </a:lnSpc>
              <a:spcBef>
                <a:spcPts val="1200"/>
              </a:spcBef>
              <a:tabLst>
                <a:tab pos="457200" algn="l"/>
              </a:tabLst>
            </a:pPr>
            <a:r>
              <a:rPr lang="en-US" dirty="0"/>
              <a:t>Salaries &amp; Bonus Limitations </a:t>
            </a:r>
            <a:r>
              <a:rPr lang="en-US" dirty="0">
                <a:hlinkClick r:id="rId3"/>
              </a:rPr>
              <a:t>20 CFR 683.290</a:t>
            </a:r>
            <a:endParaRPr lang="en-US" dirty="0"/>
          </a:p>
          <a:p>
            <a:pPr marL="365760" indent="-365760">
              <a:lnSpc>
                <a:spcPct val="100000"/>
              </a:lnSpc>
              <a:spcBef>
                <a:spcPts val="1200"/>
              </a:spcBef>
              <a:tabLst>
                <a:tab pos="457200" algn="l"/>
              </a:tabLst>
            </a:pPr>
            <a:r>
              <a:rPr lang="en-US" dirty="0"/>
              <a:t>SESA Real Property </a:t>
            </a:r>
            <a:r>
              <a:rPr lang="en-US" dirty="0">
                <a:hlinkClick r:id="rId4"/>
              </a:rPr>
              <a:t>20 CFR 683.240</a:t>
            </a:r>
            <a:endParaRPr lang="en-US" dirty="0"/>
          </a:p>
          <a:p>
            <a:pPr marL="365760" indent="-365760">
              <a:lnSpc>
                <a:spcPct val="100000"/>
              </a:lnSpc>
              <a:spcBef>
                <a:spcPts val="1200"/>
              </a:spcBef>
              <a:tabLst>
                <a:tab pos="457200" algn="l"/>
              </a:tabLst>
            </a:pPr>
            <a:r>
              <a:rPr lang="en-US" dirty="0"/>
              <a:t>Public Service Employment Programs </a:t>
            </a:r>
            <a:r>
              <a:rPr lang="en-US" dirty="0">
                <a:hlinkClick r:id="rId5"/>
              </a:rPr>
              <a:t>20 CFR </a:t>
            </a:r>
            <a:r>
              <a:rPr lang="en-US" u="sng" dirty="0">
                <a:solidFill>
                  <a:srgbClr val="3A77B4"/>
                </a:solidFill>
                <a:hlinkClick r:id="rId5"/>
              </a:rPr>
              <a:t>683.250</a:t>
            </a:r>
            <a:r>
              <a:rPr lang="en-US" u="sng" dirty="0">
                <a:solidFill>
                  <a:srgbClr val="3A77B4"/>
                </a:solidFill>
              </a:rPr>
              <a:t>(a)(2)</a:t>
            </a:r>
          </a:p>
          <a:p>
            <a:pPr marL="365760" indent="-365760">
              <a:lnSpc>
                <a:spcPct val="100000"/>
              </a:lnSpc>
              <a:spcBef>
                <a:spcPts val="1200"/>
              </a:spcBef>
              <a:tabLst>
                <a:tab pos="457200" algn="l"/>
              </a:tabLst>
            </a:pPr>
            <a:r>
              <a:rPr lang="en-US" dirty="0"/>
              <a:t>Legal expenses for prosecution of claims, ALJ audit appeals or civil actions </a:t>
            </a:r>
            <a:r>
              <a:rPr lang="en-US" dirty="0">
                <a:hlinkClick r:id="rId6"/>
              </a:rPr>
              <a:t>2 CFR 200.435</a:t>
            </a:r>
            <a:endParaRPr lang="en-US" dirty="0"/>
          </a:p>
        </p:txBody>
      </p:sp>
      <p:sp>
        <p:nvSpPr>
          <p:cNvPr id="3" name="Slide Number Placeholder 2">
            <a:extLst>
              <a:ext uri="{FF2B5EF4-FFF2-40B4-BE49-F238E27FC236}">
                <a16:creationId xmlns:a16="http://schemas.microsoft.com/office/drawing/2014/main" id="{1A5084DA-0A61-4D9F-9B83-B88A0F3F23FD}"/>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314051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A49B-5588-41DF-9805-7353FAB3BC41}"/>
              </a:ext>
            </a:extLst>
          </p:cNvPr>
          <p:cNvSpPr>
            <a:spLocks noGrp="1"/>
          </p:cNvSpPr>
          <p:nvPr>
            <p:ph type="title"/>
          </p:nvPr>
        </p:nvSpPr>
        <p:spPr/>
        <p:txBody>
          <a:bodyPr/>
          <a:lstStyle/>
          <a:p>
            <a:r>
              <a:rPr lang="en-US" dirty="0">
                <a:ea typeface="MS PGothic" charset="0"/>
              </a:rPr>
              <a:t>WIOA Cost Limitations</a:t>
            </a:r>
            <a:endParaRPr lang="en-US" dirty="0"/>
          </a:p>
        </p:txBody>
      </p:sp>
      <p:sp>
        <p:nvSpPr>
          <p:cNvPr id="16"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90000"/>
              </a:lnSpc>
              <a:spcBef>
                <a:spcPts val="1200"/>
              </a:spcBef>
              <a:spcAft>
                <a:spcPts val="600"/>
              </a:spcAft>
              <a:buNone/>
              <a:tabLst>
                <a:tab pos="457200" algn="l"/>
              </a:tabLst>
            </a:pPr>
            <a:r>
              <a:rPr lang="en-US" dirty="0">
                <a:hlinkClick r:id="rId3"/>
              </a:rPr>
              <a:t>WIOA – Section 181(e)</a:t>
            </a:r>
            <a:r>
              <a:rPr lang="en-US" dirty="0"/>
              <a:t> Prohibits use of funds for:</a:t>
            </a:r>
          </a:p>
          <a:p>
            <a:pPr marL="365760" indent="-365760">
              <a:lnSpc>
                <a:spcPct val="90000"/>
              </a:lnSpc>
              <a:spcBef>
                <a:spcPts val="1200"/>
              </a:spcBef>
              <a:spcAft>
                <a:spcPts val="600"/>
              </a:spcAft>
              <a:tabLst>
                <a:tab pos="457200" algn="l"/>
              </a:tabLst>
            </a:pPr>
            <a:r>
              <a:rPr lang="en-US" altLang="en-US" dirty="0"/>
              <a:t>Employment-Generating activities</a:t>
            </a:r>
          </a:p>
          <a:p>
            <a:pPr marL="365760" indent="-365760">
              <a:lnSpc>
                <a:spcPct val="90000"/>
              </a:lnSpc>
              <a:spcBef>
                <a:spcPts val="1200"/>
              </a:spcBef>
              <a:spcAft>
                <a:spcPts val="600"/>
              </a:spcAft>
              <a:tabLst>
                <a:tab pos="457200" algn="l"/>
              </a:tabLst>
            </a:pPr>
            <a:r>
              <a:rPr lang="en-US" altLang="en-US" dirty="0"/>
              <a:t>Revolving loan funds</a:t>
            </a:r>
          </a:p>
          <a:p>
            <a:pPr marL="365760" indent="-365760">
              <a:lnSpc>
                <a:spcPct val="90000"/>
              </a:lnSpc>
              <a:spcBef>
                <a:spcPts val="1200"/>
              </a:spcBef>
              <a:spcAft>
                <a:spcPts val="600"/>
              </a:spcAft>
              <a:tabLst>
                <a:tab pos="457200" algn="l"/>
              </a:tabLst>
            </a:pPr>
            <a:r>
              <a:rPr lang="en-US" altLang="en-US" dirty="0"/>
              <a:t>Business capitalization</a:t>
            </a:r>
          </a:p>
          <a:p>
            <a:pPr marL="365760" indent="-365760">
              <a:lnSpc>
                <a:spcPct val="90000"/>
              </a:lnSpc>
              <a:spcBef>
                <a:spcPts val="1200"/>
              </a:spcBef>
              <a:spcAft>
                <a:spcPts val="600"/>
              </a:spcAft>
              <a:tabLst>
                <a:tab pos="457200" algn="l"/>
              </a:tabLst>
            </a:pPr>
            <a:r>
              <a:rPr lang="en-US" altLang="en-US" dirty="0"/>
              <a:t>Economic development</a:t>
            </a:r>
          </a:p>
          <a:p>
            <a:pPr marL="365760" indent="-365760">
              <a:lnSpc>
                <a:spcPct val="90000"/>
              </a:lnSpc>
              <a:spcBef>
                <a:spcPts val="1200"/>
              </a:spcBef>
              <a:spcAft>
                <a:spcPts val="600"/>
              </a:spcAft>
              <a:tabLst>
                <a:tab pos="457200" algn="l"/>
              </a:tabLst>
            </a:pPr>
            <a:r>
              <a:rPr lang="en-US" altLang="en-US" dirty="0"/>
              <a:t>Foreign travel</a:t>
            </a:r>
          </a:p>
          <a:p>
            <a:pPr marL="365760" indent="-365760">
              <a:lnSpc>
                <a:spcPct val="90000"/>
              </a:lnSpc>
              <a:spcBef>
                <a:spcPts val="1200"/>
              </a:spcBef>
              <a:spcAft>
                <a:spcPts val="600"/>
              </a:spcAft>
              <a:tabLst>
                <a:tab pos="457200" algn="l"/>
              </a:tabLst>
            </a:pPr>
            <a:r>
              <a:rPr lang="en-US" altLang="en-US" dirty="0"/>
              <a:t>Debarred or suspended parties </a:t>
            </a:r>
            <a:r>
              <a:rPr lang="en-US" u="sng" dirty="0">
                <a:solidFill>
                  <a:srgbClr val="3A77B4"/>
                </a:solidFill>
              </a:rPr>
              <a:t>20 CFR 683.250 </a:t>
            </a:r>
            <a:endParaRPr lang="en-US" altLang="en-US" u="sng" dirty="0">
              <a:solidFill>
                <a:srgbClr val="3A77B4"/>
              </a:solidFill>
            </a:endParaRPr>
          </a:p>
          <a:p>
            <a:pPr marL="365760" indent="-365760">
              <a:lnSpc>
                <a:spcPct val="90000"/>
              </a:lnSpc>
              <a:spcBef>
                <a:spcPts val="1200"/>
              </a:spcBef>
              <a:spcAft>
                <a:spcPts val="600"/>
              </a:spcAft>
              <a:tabLst>
                <a:tab pos="457200" algn="l"/>
              </a:tabLst>
            </a:pPr>
            <a:r>
              <a:rPr lang="en-US" altLang="en-US" dirty="0"/>
              <a:t>Persons falsely labeling products made in America </a:t>
            </a:r>
            <a:r>
              <a:rPr lang="en-US" u="sng" dirty="0">
                <a:solidFill>
                  <a:srgbClr val="3A77B4"/>
                </a:solidFill>
              </a:rPr>
              <a:t>20 CFR 683.250 </a:t>
            </a:r>
            <a:endParaRPr lang="en-US" altLang="en-US" u="sng" dirty="0">
              <a:solidFill>
                <a:srgbClr val="3A77B4"/>
              </a:solidFill>
            </a:endParaRPr>
          </a:p>
          <a:p>
            <a:pPr marL="365760" indent="-365760">
              <a:lnSpc>
                <a:spcPct val="90000"/>
              </a:lnSpc>
              <a:spcBef>
                <a:spcPts val="1200"/>
              </a:spcBef>
              <a:spcAft>
                <a:spcPts val="600"/>
              </a:spcAft>
              <a:tabLst>
                <a:tab pos="457200" algn="l"/>
              </a:tabLst>
            </a:pPr>
            <a:endParaRPr lang="en-US" altLang="en-US" dirty="0"/>
          </a:p>
        </p:txBody>
      </p:sp>
      <p:sp>
        <p:nvSpPr>
          <p:cNvPr id="17" name="Slide Number Placeholder">
            <a:extLst>
              <a:ext uri="{FF2B5EF4-FFF2-40B4-BE49-F238E27FC236}">
                <a16:creationId xmlns:a16="http://schemas.microsoft.com/office/drawing/2014/main" id="{8132D7D3-40DB-4AC4-9962-7358F207B4B7}"/>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220024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DCFA-6F9D-4D64-B2BA-8965EF358553}"/>
              </a:ext>
            </a:extLst>
          </p:cNvPr>
          <p:cNvSpPr>
            <a:spLocks noGrp="1"/>
          </p:cNvSpPr>
          <p:nvPr>
            <p:ph type="title"/>
          </p:nvPr>
        </p:nvSpPr>
        <p:spPr/>
        <p:txBody>
          <a:bodyPr/>
          <a:lstStyle/>
          <a:p>
            <a:r>
              <a:rPr lang="en-US" dirty="0"/>
              <a:t>Shifting of Costs</a:t>
            </a:r>
          </a:p>
        </p:txBody>
      </p:sp>
      <p:sp>
        <p:nvSpPr>
          <p:cNvPr id="3" name="Content Placeholder 2">
            <a:extLst>
              <a:ext uri="{FF2B5EF4-FFF2-40B4-BE49-F238E27FC236}">
                <a16:creationId xmlns:a16="http://schemas.microsoft.com/office/drawing/2014/main" id="{A867D6F7-BF8E-4D33-A097-327E1C90246E}"/>
              </a:ext>
            </a:extLst>
          </p:cNvPr>
          <p:cNvSpPr>
            <a:spLocks noGrp="1"/>
          </p:cNvSpPr>
          <p:nvPr>
            <p:ph idx="1"/>
          </p:nvPr>
        </p:nvSpPr>
        <p:spPr>
          <a:xfrm>
            <a:off x="518160" y="1349829"/>
            <a:ext cx="11155680" cy="4833257"/>
          </a:xfrm>
        </p:spPr>
        <p:txBody>
          <a:bodyPr>
            <a:normAutofit fontScale="85000" lnSpcReduction="20000"/>
          </a:bodyPr>
          <a:lstStyle/>
          <a:p>
            <a:pPr marL="0" indent="0">
              <a:buNone/>
            </a:pPr>
            <a:r>
              <a:rPr lang="en-US" dirty="0">
                <a:hlinkClick r:id="rId3"/>
              </a:rPr>
              <a:t>2 CFR 200.405(c)</a:t>
            </a:r>
            <a:endParaRPr lang="en-US" dirty="0"/>
          </a:p>
          <a:p>
            <a:r>
              <a:rPr lang="en-US" dirty="0"/>
              <a:t>“Any cost allocable to a particular Federal award under the principles provided for in this part may not be charged to other Federal awards to overcome fund deficiencies, to avoid restrictions imposed by Federal statute, regulations, or terms and conditions of the Federal wards, or for other reasons.”</a:t>
            </a:r>
          </a:p>
          <a:p>
            <a:r>
              <a:rPr lang="en-US" dirty="0"/>
              <a:t>Examples of cost shifting include:</a:t>
            </a:r>
          </a:p>
          <a:p>
            <a:pPr lvl="1"/>
            <a:r>
              <a:rPr lang="en-US" dirty="0"/>
              <a:t>From one grant to another grant (exception below)</a:t>
            </a:r>
          </a:p>
          <a:p>
            <a:pPr lvl="1"/>
            <a:r>
              <a:rPr lang="en-US" dirty="0"/>
              <a:t>From administrative to program costs category</a:t>
            </a:r>
          </a:p>
          <a:p>
            <a:pPr lvl="1"/>
            <a:r>
              <a:rPr lang="en-US" dirty="0"/>
              <a:t>From direct to indirect cost or vice versa</a:t>
            </a:r>
          </a:p>
          <a:p>
            <a:r>
              <a:rPr lang="en-US" dirty="0">
                <a:hlinkClick r:id="rId3"/>
              </a:rPr>
              <a:t>2 CFR 200.405(c)</a:t>
            </a:r>
            <a:r>
              <a:rPr lang="en-US" dirty="0"/>
              <a:t> goes on – “However, this prohibition would not preclude the non-Federal entity from shifting costs that are allowable under two ore more Federal awards in accordance with existing Federal statutes, regulations, or the terms and conditions of the Federal awards. </a:t>
            </a:r>
          </a:p>
        </p:txBody>
      </p:sp>
      <p:sp>
        <p:nvSpPr>
          <p:cNvPr id="4" name="Slide Number Placeholder 3">
            <a:extLst>
              <a:ext uri="{FF2B5EF4-FFF2-40B4-BE49-F238E27FC236}">
                <a16:creationId xmlns:a16="http://schemas.microsoft.com/office/drawing/2014/main" id="{01423758-D04F-4928-9EC2-64907F98DBC7}"/>
              </a:ext>
            </a:extLst>
          </p:cNvPr>
          <p:cNvSpPr>
            <a:spLocks noGrp="1"/>
          </p:cNvSpPr>
          <p:nvPr>
            <p:ph type="sldNum" sz="quarter" idx="12"/>
          </p:nvPr>
        </p:nvSpPr>
        <p:spPr/>
        <p:txBody>
          <a:bodyPr/>
          <a:lstStyle/>
          <a:p>
            <a:fld id="{AEF1280C-1E94-430E-A516-D051ECA45720}" type="slidenum">
              <a:rPr lang="en-US" smtClean="0"/>
              <a:t>23</a:t>
            </a:fld>
            <a:endParaRPr lang="en-US"/>
          </a:p>
        </p:txBody>
      </p:sp>
    </p:spTree>
    <p:extLst>
      <p:ext uri="{BB962C8B-B14F-4D97-AF65-F5344CB8AC3E}">
        <p14:creationId xmlns:p14="http://schemas.microsoft.com/office/powerpoint/2010/main" val="234682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24D23F-ECF2-4736-BEA6-B4D3B9285924}"/>
              </a:ext>
            </a:extLst>
          </p:cNvPr>
          <p:cNvSpPr>
            <a:spLocks noGrp="1"/>
          </p:cNvSpPr>
          <p:nvPr>
            <p:ph type="title"/>
          </p:nvPr>
        </p:nvSpPr>
        <p:spPr/>
        <p:txBody>
          <a:bodyPr/>
          <a:lstStyle/>
          <a:p>
            <a:r>
              <a:rPr lang="en-US" dirty="0">
                <a:ea typeface="MS PGothic" charset="0"/>
              </a:rPr>
              <a:t>Prior Written Approval </a:t>
            </a:r>
            <a:endParaRPr lang="en-US" dirty="0"/>
          </a:p>
        </p:txBody>
      </p:sp>
      <p:sp>
        <p:nvSpPr>
          <p:cNvPr id="7" name="Content Placeholder 4"/>
          <p:cNvSpPr>
            <a:spLocks noGrp="1"/>
          </p:cNvSpPr>
          <p:nvPr>
            <p:ph idx="1"/>
          </p:nvPr>
        </p:nvSpPr>
        <p:spPr bwMode="auto"/>
        <p:txBody>
          <a:bodyPr vert="horz" wrap="square" lIns="91440" tIns="45720" rIns="91440" bIns="45720" numCol="1" rtlCol="0" anchor="t" anchorCtr="0" compatLnSpc="1">
            <a:prstTxWarp prst="textNoShape">
              <a:avLst/>
            </a:prstTxWarp>
            <a:normAutofit/>
          </a:bodyPr>
          <a:lstStyle/>
          <a:p>
            <a:pPr marL="365760" indent="-365760">
              <a:lnSpc>
                <a:spcPct val="90000"/>
              </a:lnSpc>
              <a:spcBef>
                <a:spcPts val="1200"/>
              </a:spcBef>
              <a:spcAft>
                <a:spcPts val="600"/>
              </a:spcAft>
              <a:tabLst>
                <a:tab pos="457200" algn="l"/>
              </a:tabLst>
              <a:defRPr/>
            </a:pPr>
            <a:r>
              <a:rPr lang="en-US" dirty="0"/>
              <a:t>Cost Principles specifically addresses prior </a:t>
            </a:r>
            <a:r>
              <a:rPr lang="en-US" b="1" dirty="0"/>
              <a:t>written</a:t>
            </a:r>
            <a:r>
              <a:rPr lang="en-US" dirty="0"/>
              <a:t> approval requirements </a:t>
            </a:r>
            <a:r>
              <a:rPr lang="en-US" dirty="0">
                <a:hlinkClick r:id="rId3"/>
              </a:rPr>
              <a:t>2 CFR 200.407</a:t>
            </a:r>
            <a:endParaRPr lang="en-US" dirty="0"/>
          </a:p>
          <a:p>
            <a:pPr marL="365760" indent="-365760">
              <a:lnSpc>
                <a:spcPct val="90000"/>
              </a:lnSpc>
              <a:spcBef>
                <a:spcPts val="1200"/>
              </a:spcBef>
              <a:spcAft>
                <a:spcPts val="600"/>
              </a:spcAft>
              <a:tabLst>
                <a:tab pos="457200" algn="l"/>
              </a:tabLst>
              <a:defRPr/>
            </a:pPr>
            <a:r>
              <a:rPr lang="en-US" dirty="0"/>
              <a:t>Grant Officer is the only authorized official to provide written approval    </a:t>
            </a:r>
            <a:r>
              <a:rPr lang="en-US" dirty="0">
                <a:hlinkClick r:id="rId4"/>
              </a:rPr>
              <a:t>2 CFR 2900.12 </a:t>
            </a:r>
            <a:endParaRPr lang="en-US" dirty="0"/>
          </a:p>
          <a:p>
            <a:pPr marL="365760" indent="-365760">
              <a:lnSpc>
                <a:spcPct val="90000"/>
              </a:lnSpc>
              <a:spcBef>
                <a:spcPts val="1200"/>
              </a:spcBef>
              <a:spcAft>
                <a:spcPts val="600"/>
              </a:spcAft>
              <a:tabLst>
                <a:tab pos="457200" algn="l"/>
              </a:tabLst>
              <a:defRPr/>
            </a:pPr>
            <a:r>
              <a:rPr lang="en-US" dirty="0"/>
              <a:t>Request for approval must be submitted not less than 30 days before requested action occurs </a:t>
            </a:r>
            <a:r>
              <a:rPr lang="en-US" dirty="0">
                <a:hlinkClick r:id="rId5"/>
              </a:rPr>
              <a:t>2 CFR 2900.16</a:t>
            </a:r>
            <a:endParaRPr lang="en-US" dirty="0"/>
          </a:p>
        </p:txBody>
      </p:sp>
      <p:sp>
        <p:nvSpPr>
          <p:cNvPr id="6" name="Slide Number Placeholder 5">
            <a:extLst>
              <a:ext uri="{FF2B5EF4-FFF2-40B4-BE49-F238E27FC236}">
                <a16:creationId xmlns:a16="http://schemas.microsoft.com/office/drawing/2014/main" id="{EB372A4B-0B22-4467-8F7B-8FF83E5BECCA}"/>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182676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B94952-BC37-4BAB-89DF-7ACA2D37EC2A}"/>
              </a:ext>
            </a:extLst>
          </p:cNvPr>
          <p:cNvSpPr>
            <a:spLocks noGrp="1"/>
          </p:cNvSpPr>
          <p:nvPr>
            <p:ph type="title"/>
          </p:nvPr>
        </p:nvSpPr>
        <p:spPr/>
        <p:txBody>
          <a:bodyPr/>
          <a:lstStyle/>
          <a:p>
            <a:r>
              <a:rPr lang="en-US" dirty="0"/>
              <a:t>Prior Written Approval</a:t>
            </a:r>
          </a:p>
        </p:txBody>
      </p:sp>
      <p:sp>
        <p:nvSpPr>
          <p:cNvPr id="2" name="Content Placeholder 1"/>
          <p:cNvSpPr>
            <a:spLocks noGrp="1"/>
          </p:cNvSpPr>
          <p:nvPr>
            <p:ph idx="1"/>
          </p:nvPr>
        </p:nvSpPr>
        <p:spPr/>
        <p:txBody>
          <a:bodyPr>
            <a:normAutofit/>
          </a:bodyPr>
          <a:lstStyle/>
          <a:p>
            <a:r>
              <a:rPr lang="en-US" dirty="0"/>
              <a:t>Prior approval does </a:t>
            </a:r>
            <a:r>
              <a:rPr lang="en-US" b="1" dirty="0"/>
              <a:t>not</a:t>
            </a:r>
            <a:r>
              <a:rPr lang="en-US" dirty="0"/>
              <a:t> exempt grantees from the requirements that purchases are reasonable, necessary and allocable</a:t>
            </a:r>
          </a:p>
          <a:p>
            <a:r>
              <a:rPr lang="en-US" dirty="0"/>
              <a:t>Purchases </a:t>
            </a:r>
            <a:r>
              <a:rPr lang="en-US" b="1" dirty="0"/>
              <a:t>must</a:t>
            </a:r>
            <a:r>
              <a:rPr lang="en-US" dirty="0"/>
              <a:t> be made prior to the last funded year of grant, even with prior approval</a:t>
            </a:r>
          </a:p>
          <a:p>
            <a:r>
              <a:rPr lang="en-US" b="1" dirty="0"/>
              <a:t>Must</a:t>
            </a:r>
            <a:r>
              <a:rPr lang="en-US" dirty="0"/>
              <a:t> be approved by Grant Officer</a:t>
            </a:r>
          </a:p>
          <a:p>
            <a:pPr lvl="1"/>
            <a:r>
              <a:rPr lang="en-US" dirty="0"/>
              <a:t>Will be in written form</a:t>
            </a:r>
          </a:p>
          <a:p>
            <a:pPr lvl="1"/>
            <a:r>
              <a:rPr lang="en-US" dirty="0"/>
              <a:t>Before costs are incurred</a:t>
            </a:r>
          </a:p>
          <a:p>
            <a:r>
              <a:rPr lang="en-US" dirty="0"/>
              <a:t>Items included in the statement of work or budget as awarded does NOT constitute prior approval </a:t>
            </a:r>
            <a:r>
              <a:rPr lang="en-US" dirty="0">
                <a:hlinkClick r:id="rId3"/>
              </a:rPr>
              <a:t>2 CFR 2900.16</a:t>
            </a:r>
            <a:endParaRPr lang="en-US" dirty="0"/>
          </a:p>
        </p:txBody>
      </p:sp>
      <p:sp>
        <p:nvSpPr>
          <p:cNvPr id="5" name="Slide Number Placeholder 4">
            <a:extLst>
              <a:ext uri="{FF2B5EF4-FFF2-40B4-BE49-F238E27FC236}">
                <a16:creationId xmlns:a16="http://schemas.microsoft.com/office/drawing/2014/main" id="{5FDE38BF-DC08-4AC8-AABC-8A9513D2E7FA}"/>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165699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2779-4675-4EF6-A72D-0A55742C98E7}"/>
              </a:ext>
            </a:extLst>
          </p:cNvPr>
          <p:cNvSpPr>
            <a:spLocks noGrp="1"/>
          </p:cNvSpPr>
          <p:nvPr>
            <p:ph type="title"/>
          </p:nvPr>
        </p:nvSpPr>
        <p:spPr/>
        <p:txBody>
          <a:bodyPr/>
          <a:lstStyle/>
          <a:p>
            <a:r>
              <a:rPr lang="en-US" altLang="en-US" dirty="0">
                <a:ea typeface="ＭＳ Ｐゴシック" panose="020B0600070205080204" pitchFamily="34" charset="-128"/>
              </a:rPr>
              <a:t> Prior Approval Applicability</a:t>
            </a:r>
            <a:endParaRPr lang="en-US" dirty="0"/>
          </a:p>
        </p:txBody>
      </p:sp>
      <p:sp>
        <p:nvSpPr>
          <p:cNvPr id="3" name="Content Placeholder 2">
            <a:extLst>
              <a:ext uri="{FF2B5EF4-FFF2-40B4-BE49-F238E27FC236}">
                <a16:creationId xmlns:a16="http://schemas.microsoft.com/office/drawing/2014/main" id="{9DD378A7-7D50-45B6-B940-81154C1CC2B0}"/>
              </a:ext>
            </a:extLst>
          </p:cNvPr>
          <p:cNvSpPr>
            <a:spLocks noGrp="1"/>
          </p:cNvSpPr>
          <p:nvPr>
            <p:ph idx="1"/>
          </p:nvPr>
        </p:nvSpPr>
        <p:spPr/>
        <p:txBody>
          <a:bodyPr/>
          <a:lstStyle/>
          <a:p>
            <a:r>
              <a:rPr lang="en-US" dirty="0"/>
              <a:t>States – Formula Grantee</a:t>
            </a:r>
          </a:p>
          <a:p>
            <a:pPr lvl="1"/>
            <a:r>
              <a:rPr lang="en-US" dirty="0"/>
              <a:t>Prior approval authority is delegated to the Governor for State and Local Workforce Investment Area (LWIA) costs</a:t>
            </a:r>
          </a:p>
          <a:p>
            <a:pPr lvl="1"/>
            <a:r>
              <a:rPr lang="en-US" dirty="0"/>
              <a:t>No additional ETA approval is required</a:t>
            </a:r>
          </a:p>
          <a:p>
            <a:r>
              <a:rPr lang="en-US" dirty="0"/>
              <a:t>States – Discretionary (non-formula) Grantee</a:t>
            </a:r>
          </a:p>
          <a:p>
            <a:pPr lvl="1"/>
            <a:r>
              <a:rPr lang="en-US" dirty="0"/>
              <a:t>Must obtain ETA prior written approval</a:t>
            </a:r>
          </a:p>
          <a:p>
            <a:pPr lvl="1"/>
            <a:r>
              <a:rPr lang="en-US" dirty="0"/>
              <a:t>Subrecipients request for ETA prior approval goes through the state</a:t>
            </a:r>
          </a:p>
          <a:p>
            <a:r>
              <a:rPr lang="en-US" dirty="0"/>
              <a:t>Other Non-Federal Entities</a:t>
            </a:r>
          </a:p>
          <a:p>
            <a:pPr lvl="1"/>
            <a:r>
              <a:rPr lang="en-US" dirty="0"/>
              <a:t>Must obtain ETA prior written approval</a:t>
            </a:r>
          </a:p>
          <a:p>
            <a:pPr lvl="1"/>
            <a:r>
              <a:rPr lang="en-US" dirty="0"/>
              <a:t>Subrecipients request for ETA prior written approval goes through the PT</a:t>
            </a:r>
          </a:p>
        </p:txBody>
      </p:sp>
      <p:sp>
        <p:nvSpPr>
          <p:cNvPr id="4" name="Slide Number Placeholder 3">
            <a:extLst>
              <a:ext uri="{FF2B5EF4-FFF2-40B4-BE49-F238E27FC236}">
                <a16:creationId xmlns:a16="http://schemas.microsoft.com/office/drawing/2014/main" id="{9B53D626-8006-42D8-9944-81D41BABA2C1}"/>
              </a:ext>
            </a:extLst>
          </p:cNvPr>
          <p:cNvSpPr>
            <a:spLocks noGrp="1"/>
          </p:cNvSpPr>
          <p:nvPr>
            <p:ph type="sldNum" sz="quarter" idx="12"/>
          </p:nvPr>
        </p:nvSpPr>
        <p:spPr/>
        <p:txBody>
          <a:bodyPr/>
          <a:lstStyle/>
          <a:p>
            <a:fld id="{AEF1280C-1E94-430E-A516-D051ECA45720}" type="slidenum">
              <a:rPr lang="en-US" smtClean="0"/>
              <a:t>26</a:t>
            </a:fld>
            <a:endParaRPr lang="en-US"/>
          </a:p>
        </p:txBody>
      </p:sp>
    </p:spTree>
    <p:extLst>
      <p:ext uri="{BB962C8B-B14F-4D97-AF65-F5344CB8AC3E}">
        <p14:creationId xmlns:p14="http://schemas.microsoft.com/office/powerpoint/2010/main" val="86336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CAC6-7553-40C3-B0CE-6566F74CDF06}"/>
              </a:ext>
            </a:extLst>
          </p:cNvPr>
          <p:cNvSpPr>
            <a:spLocks noGrp="1"/>
          </p:cNvSpPr>
          <p:nvPr>
            <p:ph type="title"/>
          </p:nvPr>
        </p:nvSpPr>
        <p:spPr/>
        <p:txBody>
          <a:bodyPr/>
          <a:lstStyle/>
          <a:p>
            <a:r>
              <a:rPr lang="en-US" dirty="0"/>
              <a:t>Cost Classification</a:t>
            </a:r>
          </a:p>
        </p:txBody>
      </p:sp>
      <p:sp>
        <p:nvSpPr>
          <p:cNvPr id="3" name="Text Placeholder 2">
            <a:extLst>
              <a:ext uri="{FF2B5EF4-FFF2-40B4-BE49-F238E27FC236}">
                <a16:creationId xmlns:a16="http://schemas.microsoft.com/office/drawing/2014/main" id="{84C36064-8C0F-4A69-9C15-ED2075B751EB}"/>
              </a:ext>
            </a:extLst>
          </p:cNvPr>
          <p:cNvSpPr>
            <a:spLocks noGrp="1"/>
          </p:cNvSpPr>
          <p:nvPr>
            <p:ph type="body" idx="1"/>
          </p:nvPr>
        </p:nvSpPr>
        <p:spPr>
          <a:xfrm>
            <a:off x="1548384" y="3194613"/>
            <a:ext cx="8490966" cy="3379181"/>
          </a:xfrm>
        </p:spPr>
        <p:txBody>
          <a:bodyPr>
            <a:normAutofit/>
          </a:bodyPr>
          <a:lstStyle/>
          <a:p>
            <a:pPr marL="514350" indent="-514350">
              <a:buFont typeface="Wingdings" panose="05000000000000000000" pitchFamily="2" charset="2"/>
              <a:buChar char="ü"/>
            </a:pPr>
            <a:r>
              <a:rPr lang="en-US" sz="2800" dirty="0">
                <a:solidFill>
                  <a:schemeClr val="tx1"/>
                </a:solidFill>
              </a:rPr>
              <a:t>Identify types of costs in accounting system</a:t>
            </a:r>
          </a:p>
          <a:p>
            <a:pPr marL="514350" indent="-514350">
              <a:buFont typeface="Wingdings" panose="05000000000000000000" pitchFamily="2" charset="2"/>
              <a:buChar char="ü"/>
            </a:pPr>
            <a:r>
              <a:rPr lang="en-US" sz="2800" dirty="0">
                <a:solidFill>
                  <a:schemeClr val="tx1"/>
                </a:solidFill>
              </a:rPr>
              <a:t>Understand how costs are classified</a:t>
            </a:r>
          </a:p>
        </p:txBody>
      </p:sp>
      <p:sp>
        <p:nvSpPr>
          <p:cNvPr id="4" name="Slide Number Placeholder 3">
            <a:extLst>
              <a:ext uri="{FF2B5EF4-FFF2-40B4-BE49-F238E27FC236}">
                <a16:creationId xmlns:a16="http://schemas.microsoft.com/office/drawing/2014/main" id="{5AC2A6C5-A67B-4341-A9A4-3B3AEB880FCB}"/>
              </a:ext>
            </a:extLst>
          </p:cNvPr>
          <p:cNvSpPr>
            <a:spLocks noGrp="1"/>
          </p:cNvSpPr>
          <p:nvPr>
            <p:ph type="sldNum" sz="quarter" idx="12"/>
          </p:nvPr>
        </p:nvSpPr>
        <p:spPr/>
        <p:txBody>
          <a:bodyPr/>
          <a:lstStyle/>
          <a:p>
            <a:fld id="{AEF1280C-1E94-430E-A516-D051ECA45720}" type="slidenum">
              <a:rPr lang="en-US" smtClean="0"/>
              <a:pPr/>
              <a:t>27</a:t>
            </a:fld>
            <a:endParaRPr lang="en-US" dirty="0"/>
          </a:p>
        </p:txBody>
      </p:sp>
    </p:spTree>
    <p:extLst>
      <p:ext uri="{BB962C8B-B14F-4D97-AF65-F5344CB8AC3E}">
        <p14:creationId xmlns:p14="http://schemas.microsoft.com/office/powerpoint/2010/main" val="352258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FCEED1-C820-4795-AA7F-9C2C3950FE5B}"/>
              </a:ext>
            </a:extLst>
          </p:cNvPr>
          <p:cNvSpPr>
            <a:spLocks noGrp="1"/>
          </p:cNvSpPr>
          <p:nvPr>
            <p:ph type="title"/>
          </p:nvPr>
        </p:nvSpPr>
        <p:spPr/>
        <p:txBody>
          <a:bodyPr>
            <a:normAutofit/>
          </a:bodyPr>
          <a:lstStyle/>
          <a:p>
            <a:r>
              <a:rPr lang="en-US" dirty="0"/>
              <a:t>Classification of Costs – UG </a:t>
            </a:r>
          </a:p>
        </p:txBody>
      </p:sp>
      <p:sp>
        <p:nvSpPr>
          <p:cNvPr id="2" name="Content Placeholder 1"/>
          <p:cNvSpPr>
            <a:spLocks noGrp="1"/>
          </p:cNvSpPr>
          <p:nvPr>
            <p:ph idx="1"/>
          </p:nvPr>
        </p:nvSpPr>
        <p:spPr/>
        <p:txBody>
          <a:bodyPr>
            <a:normAutofit/>
          </a:bodyPr>
          <a:lstStyle/>
          <a:p>
            <a:pPr marL="0" indent="0">
              <a:spcBef>
                <a:spcPts val="1200"/>
              </a:spcBef>
              <a:buNone/>
            </a:pPr>
            <a:r>
              <a:rPr lang="en-US" dirty="0">
                <a:hlinkClick r:id="rId3"/>
              </a:rPr>
              <a:t>2 CFR 200.412</a:t>
            </a:r>
            <a:endParaRPr lang="en-US" dirty="0"/>
          </a:p>
          <a:p>
            <a:pPr>
              <a:spcBef>
                <a:spcPts val="1200"/>
              </a:spcBef>
            </a:pPr>
            <a:r>
              <a:rPr lang="en-US" dirty="0"/>
              <a:t>No universal rule </a:t>
            </a:r>
          </a:p>
          <a:p>
            <a:pPr>
              <a:spcBef>
                <a:spcPts val="1200"/>
              </a:spcBef>
            </a:pPr>
            <a:r>
              <a:rPr lang="en-US" dirty="0"/>
              <a:t>May be direct or indirect (F&amp;A)</a:t>
            </a:r>
          </a:p>
          <a:p>
            <a:pPr>
              <a:spcBef>
                <a:spcPts val="1200"/>
              </a:spcBef>
            </a:pPr>
            <a:r>
              <a:rPr lang="en-US" dirty="0"/>
              <a:t>May be program or administrative</a:t>
            </a:r>
          </a:p>
          <a:p>
            <a:pPr>
              <a:spcBef>
                <a:spcPts val="1200"/>
              </a:spcBef>
            </a:pPr>
            <a:r>
              <a:rPr lang="en-US" dirty="0"/>
              <a:t>Consistent treatment in like circumstances</a:t>
            </a:r>
          </a:p>
          <a:p>
            <a:pPr>
              <a:spcBef>
                <a:spcPts val="1200"/>
              </a:spcBef>
            </a:pPr>
            <a:r>
              <a:rPr lang="en-US" dirty="0"/>
              <a:t>Avoid double-charging</a:t>
            </a:r>
          </a:p>
          <a:p>
            <a:pPr>
              <a:spcBef>
                <a:spcPts val="1200"/>
              </a:spcBef>
            </a:pPr>
            <a:r>
              <a:rPr lang="en-US" dirty="0"/>
              <a:t>Misclassification may result from accidental miscoding of costs within the accounting system or a lack of clear definitions for allowable and unallowable costs.</a:t>
            </a:r>
          </a:p>
        </p:txBody>
      </p:sp>
      <p:pic>
        <p:nvPicPr>
          <p:cNvPr id="4098" name="Picture 2" descr="person writing classification list">
            <a:extLst>
              <a:ext uri="{FF2B5EF4-FFF2-40B4-BE49-F238E27FC236}">
                <a16:creationId xmlns:a16="http://schemas.microsoft.com/office/drawing/2014/main" id="{D5417A8A-2662-4DCE-9D12-336415F73F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87590" y="1587739"/>
            <a:ext cx="4286250" cy="28589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3BF31A6-39EB-4F08-BDD4-CB9C15210C06}"/>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1191230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misclassification of costs </a:t>
            </a:r>
          </a:p>
        </p:txBody>
      </p:sp>
      <p:sp>
        <p:nvSpPr>
          <p:cNvPr id="3" name="Content Placeholder 2"/>
          <p:cNvSpPr>
            <a:spLocks noGrp="1"/>
          </p:cNvSpPr>
          <p:nvPr>
            <p:ph idx="1"/>
          </p:nvPr>
        </p:nvSpPr>
        <p:spPr>
          <a:xfrm>
            <a:off x="407773" y="1420779"/>
            <a:ext cx="6856452" cy="2785275"/>
          </a:xfrm>
        </p:spPr>
        <p:txBody>
          <a:bodyPr>
            <a:normAutofit/>
          </a:bodyPr>
          <a:lstStyle/>
          <a:p>
            <a:r>
              <a:rPr lang="en-US" dirty="0"/>
              <a:t>A nonprofit organization classified the costs of fundraising as meeting expenses that are added to the indirect cost pool, including meals and other donations.  These costs were then allocated to all funding sources, including WIOA grants.</a:t>
            </a:r>
          </a:p>
        </p:txBody>
      </p:sp>
      <p:sp>
        <p:nvSpPr>
          <p:cNvPr id="6" name="Content Placeholder 2">
            <a:extLst>
              <a:ext uri="{FF2B5EF4-FFF2-40B4-BE49-F238E27FC236}">
                <a16:creationId xmlns:a16="http://schemas.microsoft.com/office/drawing/2014/main" id="{259A7FF6-64A3-4A03-9C32-D9F00A26CA8B}"/>
              </a:ext>
            </a:extLst>
          </p:cNvPr>
          <p:cNvSpPr txBox="1">
            <a:spLocks/>
          </p:cNvSpPr>
          <p:nvPr/>
        </p:nvSpPr>
        <p:spPr>
          <a:xfrm>
            <a:off x="407773" y="4107198"/>
            <a:ext cx="11253089" cy="1970909"/>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SCSEP grantee runs out of monies to pay its rent for the last 3 months of its current grant.  When it receives a new grant, it charges the late rent to new grant.  </a:t>
            </a:r>
          </a:p>
        </p:txBody>
      </p:sp>
      <p:pic>
        <p:nvPicPr>
          <p:cNvPr id="5122" name="Picture 2" descr="word &quot;example&quot;">
            <a:extLst>
              <a:ext uri="{FF2B5EF4-FFF2-40B4-BE49-F238E27FC236}">
                <a16:creationId xmlns:a16="http://schemas.microsoft.com/office/drawing/2014/main" id="{2FA9C55D-8BDB-440C-BE4D-029E34547A9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7484999" y="783089"/>
            <a:ext cx="4286250" cy="20303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394221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303AA1-F9CB-44EE-BC74-1D62B969581D}"/>
              </a:ext>
            </a:extLst>
          </p:cNvPr>
          <p:cNvSpPr>
            <a:spLocks noGrp="1"/>
          </p:cNvSpPr>
          <p:nvPr>
            <p:ph type="title"/>
          </p:nvPr>
        </p:nvSpPr>
        <p:spPr/>
        <p:txBody>
          <a:bodyPr/>
          <a:lstStyle/>
          <a:p>
            <a:r>
              <a:rPr lang="en-US" dirty="0"/>
              <a:t>Classification of Costs</a:t>
            </a:r>
          </a:p>
        </p:txBody>
      </p:sp>
      <p:sp>
        <p:nvSpPr>
          <p:cNvPr id="2" name="Content Placeholder 1"/>
          <p:cNvSpPr>
            <a:spLocks noGrp="1"/>
          </p:cNvSpPr>
          <p:nvPr>
            <p:ph idx="1"/>
          </p:nvPr>
        </p:nvSpPr>
        <p:spPr/>
        <p:txBody>
          <a:bodyPr>
            <a:normAutofit/>
          </a:bodyPr>
          <a:lstStyle/>
          <a:p>
            <a:pPr>
              <a:lnSpc>
                <a:spcPct val="100000"/>
              </a:lnSpc>
              <a:spcBef>
                <a:spcPts val="1200"/>
              </a:spcBef>
            </a:pPr>
            <a:r>
              <a:rPr lang="en-US" dirty="0"/>
              <a:t>Chart of Accounts contain sufficient codes of revenue and expenses to adequately track spending of grant funds</a:t>
            </a:r>
          </a:p>
          <a:p>
            <a:pPr>
              <a:lnSpc>
                <a:spcPct val="100000"/>
              </a:lnSpc>
              <a:spcBef>
                <a:spcPts val="1200"/>
              </a:spcBef>
            </a:pPr>
            <a:r>
              <a:rPr lang="en-US" dirty="0"/>
              <a:t>Accounting system allow the tracking of grant activities that have an expenditure cap or threshold in accordance with the program’s regulations</a:t>
            </a:r>
          </a:p>
          <a:p>
            <a:pPr>
              <a:lnSpc>
                <a:spcPct val="100000"/>
              </a:lnSpc>
              <a:spcBef>
                <a:spcPts val="1200"/>
              </a:spcBef>
            </a:pPr>
            <a:r>
              <a:rPr lang="en-US" dirty="0"/>
              <a:t>In the capacity of a PTE, subrecipients’ Charts of Accounts are reviewed to ensure that they are reporting costs in the appropriate budget cost categories</a:t>
            </a:r>
          </a:p>
        </p:txBody>
      </p:sp>
      <p:sp>
        <p:nvSpPr>
          <p:cNvPr id="5" name="Slide Number Placeholder 4">
            <a:extLst>
              <a:ext uri="{FF2B5EF4-FFF2-40B4-BE49-F238E27FC236}">
                <a16:creationId xmlns:a16="http://schemas.microsoft.com/office/drawing/2014/main" id="{B50801D3-4538-4633-9E9A-F188CA8AB925}"/>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175312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2D66A-7795-4B81-A30D-01A78DF6F743}"/>
              </a:ext>
            </a:extLst>
          </p:cNvPr>
          <p:cNvSpPr>
            <a:spLocks noGrp="1"/>
          </p:cNvSpPr>
          <p:nvPr>
            <p:ph type="title"/>
          </p:nvPr>
        </p:nvSpPr>
        <p:spPr/>
        <p:txBody>
          <a:bodyPr/>
          <a:lstStyle/>
          <a:p>
            <a:r>
              <a:rPr lang="en-US" dirty="0"/>
              <a:t>Avoid Misclassification of Costs</a:t>
            </a:r>
          </a:p>
        </p:txBody>
      </p:sp>
      <p:sp>
        <p:nvSpPr>
          <p:cNvPr id="2" name="Content Placeholder 1"/>
          <p:cNvSpPr>
            <a:spLocks noGrp="1"/>
          </p:cNvSpPr>
          <p:nvPr>
            <p:ph idx="1"/>
          </p:nvPr>
        </p:nvSpPr>
        <p:spPr/>
        <p:txBody>
          <a:bodyPr/>
          <a:lstStyle/>
          <a:p>
            <a:r>
              <a:rPr lang="en-US" dirty="0"/>
              <a:t>Job title vs. Job Function</a:t>
            </a:r>
          </a:p>
          <a:p>
            <a:pPr lvl="1"/>
            <a:r>
              <a:rPr lang="en-US" dirty="0"/>
              <a:t>Duties related to more than one category or activity</a:t>
            </a:r>
          </a:p>
          <a:p>
            <a:pPr lvl="1"/>
            <a:r>
              <a:rPr lang="en-US" dirty="0"/>
              <a:t>Allocation based on time worked or equitable method</a:t>
            </a:r>
          </a:p>
          <a:p>
            <a:pPr lvl="1"/>
            <a:r>
              <a:rPr lang="en-US" dirty="0"/>
              <a:t>Not based on job title</a:t>
            </a:r>
          </a:p>
          <a:p>
            <a:r>
              <a:rPr lang="en-US" dirty="0"/>
              <a:t>Administrative vs. Program Costs</a:t>
            </a:r>
          </a:p>
          <a:p>
            <a:pPr lvl="1"/>
            <a:r>
              <a:rPr lang="en-US" dirty="0"/>
              <a:t>Track using Chart of Accounts</a:t>
            </a:r>
          </a:p>
          <a:p>
            <a:endParaRPr lang="en-US" dirty="0"/>
          </a:p>
        </p:txBody>
      </p:sp>
      <p:pic>
        <p:nvPicPr>
          <p:cNvPr id="6146" name="Picture 2" descr="blocks spelling &quot;avoid&quot;">
            <a:extLst>
              <a:ext uri="{FF2B5EF4-FFF2-40B4-BE49-F238E27FC236}">
                <a16:creationId xmlns:a16="http://schemas.microsoft.com/office/drawing/2014/main" id="{E786F663-1C88-40FF-9E99-DFC0BDF441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54875" y="2698034"/>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57639C9-5526-4E1F-87FD-F5D812C274DA}"/>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902629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D085-1EE7-4533-9495-3C0E6DCDB9DB}"/>
              </a:ext>
            </a:extLst>
          </p:cNvPr>
          <p:cNvSpPr>
            <a:spLocks noGrp="1"/>
          </p:cNvSpPr>
          <p:nvPr>
            <p:ph type="title"/>
          </p:nvPr>
        </p:nvSpPr>
        <p:spPr/>
        <p:txBody>
          <a:bodyPr/>
          <a:lstStyle/>
          <a:p>
            <a:r>
              <a:rPr lang="en-US" dirty="0">
                <a:ea typeface="MS PGothic"/>
              </a:rPr>
              <a:t>Knowledge Check 1 – Questions </a:t>
            </a:r>
            <a:endParaRPr lang="en-US" dirty="0"/>
          </a:p>
        </p:txBody>
      </p:sp>
      <p:sp>
        <p:nvSpPr>
          <p:cNvPr id="43009" name="Content Placeholder 1"/>
          <p:cNvSpPr>
            <a:spLocks noGrp="1"/>
          </p:cNvSpPr>
          <p:nvPr>
            <p:ph idx="1"/>
          </p:nvPr>
        </p:nvSpPr>
        <p:spPr bwMode="auto">
          <a:xfrm>
            <a:off x="518160" y="1420779"/>
            <a:ext cx="11590172"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p>
            <a:pPr marL="0" indent="0">
              <a:lnSpc>
                <a:spcPct val="80000"/>
              </a:lnSpc>
              <a:spcBef>
                <a:spcPts val="0"/>
              </a:spcBef>
              <a:spcAft>
                <a:spcPts val="600"/>
              </a:spcAft>
              <a:buNone/>
              <a:tabLst>
                <a:tab pos="457200" algn="l"/>
              </a:tabLst>
            </a:pPr>
            <a:r>
              <a:rPr lang="en-US" sz="2400" b="1" dirty="0">
                <a:solidFill>
                  <a:srgbClr val="D93E0D"/>
                </a:solidFill>
              </a:rPr>
              <a:t>True or False?</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The UG 2 CFR 200 Subpart E Cost Principles contains the criteria for charging costs to a Federal award.</a:t>
            </a:r>
            <a:endParaRPr lang="en-US" sz="2400" dirty="0">
              <a:cs typeface="Calibri"/>
            </a:endParaRP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The necessary and reasonableness standards form the foundation for cost allowability.</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The standards for documentation include performance information.</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Salary and bonus restrictions no longer apply under the new cost principles.</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Requests for approval must be submitted not less than 45 days before requested action occurs.</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Prior approval authority is delegated to the Governor for all grants to a state.</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Subrecipients of discretionary grantees request prior approval directly from the DOL Grant Officer.</a:t>
            </a:r>
          </a:p>
          <a:p>
            <a:pPr marL="394970" indent="-394970">
              <a:lnSpc>
                <a:spcPct val="80000"/>
              </a:lnSpc>
              <a:spcBef>
                <a:spcPts val="0"/>
              </a:spcBef>
              <a:spcAft>
                <a:spcPts val="600"/>
              </a:spcAft>
              <a:buClr>
                <a:srgbClr val="D93E0D"/>
              </a:buClr>
              <a:buFont typeface="+mj-lt"/>
              <a:buAutoNum type="arabicPeriod"/>
              <a:tabLst>
                <a:tab pos="914400" algn="l"/>
              </a:tabLst>
            </a:pPr>
            <a:r>
              <a:rPr lang="en-US" sz="2400" dirty="0"/>
              <a:t>Any non-Federal entity may charge the de minimis rate of 10 percent of modified total direct costs (MTDC) in lieu of a negotiated IDC rate.</a:t>
            </a:r>
          </a:p>
        </p:txBody>
      </p:sp>
      <p:sp>
        <p:nvSpPr>
          <p:cNvPr id="3" name="Slide Number Placeholder 2">
            <a:extLst>
              <a:ext uri="{FF2B5EF4-FFF2-40B4-BE49-F238E27FC236}">
                <a16:creationId xmlns:a16="http://schemas.microsoft.com/office/drawing/2014/main" id="{F592B25D-66AE-415D-B4EC-91A829C39345}"/>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2343894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D085-1EE7-4533-9495-3C0E6DCDB9DB}"/>
              </a:ext>
            </a:extLst>
          </p:cNvPr>
          <p:cNvSpPr>
            <a:spLocks noGrp="1"/>
          </p:cNvSpPr>
          <p:nvPr>
            <p:ph type="title"/>
          </p:nvPr>
        </p:nvSpPr>
        <p:spPr/>
        <p:txBody>
          <a:bodyPr/>
          <a:lstStyle/>
          <a:p>
            <a:r>
              <a:rPr lang="en-US" dirty="0">
                <a:ea typeface="MS PGothic"/>
              </a:rPr>
              <a:t>Knowledge Check 1 – Answers </a:t>
            </a:r>
            <a:endParaRPr lang="en-US" dirty="0"/>
          </a:p>
        </p:txBody>
      </p:sp>
      <p:sp>
        <p:nvSpPr>
          <p:cNvPr id="43009" name="Content Placeholder 1"/>
          <p:cNvSpPr>
            <a:spLocks noGrp="1"/>
          </p:cNvSpPr>
          <p:nvPr>
            <p:ph idx="1"/>
          </p:nvPr>
        </p:nvSpPr>
        <p:spPr bwMode="auto">
          <a:xfrm>
            <a:off x="518160" y="1344577"/>
            <a:ext cx="11590172"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p>
            <a:pPr marL="0" indent="0">
              <a:lnSpc>
                <a:spcPct val="80000"/>
              </a:lnSpc>
              <a:spcBef>
                <a:spcPts val="0"/>
              </a:spcBef>
              <a:spcAft>
                <a:spcPts val="600"/>
              </a:spcAft>
              <a:buNone/>
              <a:tabLst>
                <a:tab pos="457200" algn="l"/>
              </a:tabLst>
            </a:pPr>
            <a:r>
              <a:rPr lang="en-US" sz="2400" b="1" dirty="0">
                <a:solidFill>
                  <a:srgbClr val="D93E0D"/>
                </a:solidFill>
              </a:rPr>
              <a:t>True or False?</a:t>
            </a:r>
          </a:p>
          <a:p>
            <a:pPr marL="394970" indent="-394970">
              <a:lnSpc>
                <a:spcPct val="80000"/>
              </a:lnSpc>
              <a:spcBef>
                <a:spcPts val="0"/>
              </a:spcBef>
              <a:spcAft>
                <a:spcPts val="500"/>
              </a:spcAft>
              <a:buClr>
                <a:srgbClr val="D93E0D"/>
              </a:buClr>
              <a:buFont typeface="+mj-lt"/>
              <a:buAutoNum type="arabicPeriod"/>
              <a:tabLst>
                <a:tab pos="914400" algn="l"/>
              </a:tabLst>
            </a:pPr>
            <a:r>
              <a:rPr lang="en-US" sz="2400" dirty="0"/>
              <a:t>The UG 2 CFR 200 Subpart E Cost Principles contains the criteria for charging costs to a Federal award. </a:t>
            </a:r>
            <a:r>
              <a:rPr lang="en-US" sz="2400" dirty="0">
                <a:solidFill>
                  <a:srgbClr val="D93E0D"/>
                </a:solidFill>
              </a:rPr>
              <a:t> </a:t>
            </a:r>
            <a:r>
              <a:rPr lang="en-US" sz="2400" b="1" dirty="0">
                <a:solidFill>
                  <a:srgbClr val="D93E0D"/>
                </a:solidFill>
              </a:rPr>
              <a:t>True</a:t>
            </a:r>
            <a:endParaRPr lang="en-US" sz="2400" b="1" dirty="0">
              <a:solidFill>
                <a:srgbClr val="D93E0D"/>
              </a:solidFill>
              <a:cs typeface="Calibri"/>
            </a:endParaRPr>
          </a:p>
          <a:p>
            <a:pPr marL="394970" indent="-394970">
              <a:lnSpc>
                <a:spcPct val="80000"/>
              </a:lnSpc>
              <a:spcBef>
                <a:spcPts val="0"/>
              </a:spcBef>
              <a:spcAft>
                <a:spcPts val="500"/>
              </a:spcAft>
              <a:buClr>
                <a:srgbClr val="D93E0D"/>
              </a:buClr>
              <a:buFont typeface="+mj-lt"/>
              <a:buAutoNum type="arabicPeriod"/>
              <a:tabLst>
                <a:tab pos="914400" algn="l"/>
              </a:tabLst>
            </a:pPr>
            <a:r>
              <a:rPr lang="en-US" sz="2400" dirty="0"/>
              <a:t>The necessary and reasonableness standards form the foundation for cost allowability.  </a:t>
            </a:r>
            <a:r>
              <a:rPr lang="en-US" sz="2400" b="1" dirty="0">
                <a:solidFill>
                  <a:srgbClr val="D93E0D"/>
                </a:solidFill>
              </a:rPr>
              <a:t>True</a:t>
            </a:r>
            <a:endParaRPr lang="en-US" sz="2400" b="1" dirty="0">
              <a:solidFill>
                <a:srgbClr val="D93E0D"/>
              </a:solidFill>
              <a:cs typeface="Calibri"/>
            </a:endParaRPr>
          </a:p>
          <a:p>
            <a:pPr marL="395288" indent="-395288">
              <a:lnSpc>
                <a:spcPct val="80000"/>
              </a:lnSpc>
              <a:spcBef>
                <a:spcPts val="0"/>
              </a:spcBef>
              <a:spcAft>
                <a:spcPts val="500"/>
              </a:spcAft>
              <a:buClr>
                <a:srgbClr val="D93E0D"/>
              </a:buClr>
              <a:buFont typeface="+mj-lt"/>
              <a:buAutoNum type="arabicPeriod"/>
              <a:tabLst>
                <a:tab pos="914400" algn="l"/>
              </a:tabLst>
            </a:pPr>
            <a:r>
              <a:rPr lang="en-US" sz="2400" dirty="0"/>
              <a:t>The standards for documentation include performance information.  </a:t>
            </a:r>
            <a:r>
              <a:rPr lang="en-US" sz="2400" b="1" dirty="0">
                <a:solidFill>
                  <a:srgbClr val="D93E0D"/>
                </a:solidFill>
              </a:rPr>
              <a:t>True</a:t>
            </a:r>
          </a:p>
          <a:p>
            <a:pPr marL="394970" indent="-394970">
              <a:lnSpc>
                <a:spcPct val="80000"/>
              </a:lnSpc>
              <a:spcBef>
                <a:spcPts val="0"/>
              </a:spcBef>
              <a:spcAft>
                <a:spcPts val="500"/>
              </a:spcAft>
              <a:buClr>
                <a:srgbClr val="D93E0D"/>
              </a:buClr>
              <a:buFont typeface="+mj-lt"/>
              <a:buAutoNum type="arabicPeriod"/>
              <a:tabLst>
                <a:tab pos="914400" algn="l"/>
              </a:tabLst>
            </a:pPr>
            <a:r>
              <a:rPr lang="en-US" sz="2400" dirty="0"/>
              <a:t>Salary and bonus restrictions no longer apply under the new cost principles.  </a:t>
            </a:r>
            <a:r>
              <a:rPr lang="en-US" sz="2400" b="1" dirty="0">
                <a:solidFill>
                  <a:srgbClr val="D93E0D"/>
                </a:solidFill>
              </a:rPr>
              <a:t>False</a:t>
            </a:r>
            <a:endParaRPr lang="en-US" sz="2400" b="1" dirty="0">
              <a:solidFill>
                <a:srgbClr val="D93E0D"/>
              </a:solidFill>
              <a:cs typeface="Calibri"/>
            </a:endParaRPr>
          </a:p>
          <a:p>
            <a:pPr marL="395288" indent="-395288">
              <a:lnSpc>
                <a:spcPct val="80000"/>
              </a:lnSpc>
              <a:spcBef>
                <a:spcPts val="0"/>
              </a:spcBef>
              <a:spcAft>
                <a:spcPts val="500"/>
              </a:spcAft>
              <a:buClr>
                <a:srgbClr val="D93E0D"/>
              </a:buClr>
              <a:buFont typeface="+mj-lt"/>
              <a:buAutoNum type="arabicPeriod"/>
              <a:tabLst>
                <a:tab pos="914400" algn="l"/>
              </a:tabLst>
            </a:pPr>
            <a:r>
              <a:rPr lang="en-US" sz="2400" dirty="0"/>
              <a:t>Requests for approval must be submitted not less than 45 days before requested action occurs.  </a:t>
            </a:r>
            <a:r>
              <a:rPr lang="en-US" sz="2400" b="1" dirty="0">
                <a:solidFill>
                  <a:srgbClr val="D93E0D"/>
                </a:solidFill>
              </a:rPr>
              <a:t>False</a:t>
            </a:r>
          </a:p>
          <a:p>
            <a:pPr marL="394970" indent="-394970">
              <a:lnSpc>
                <a:spcPct val="80000"/>
              </a:lnSpc>
              <a:spcBef>
                <a:spcPts val="0"/>
              </a:spcBef>
              <a:spcAft>
                <a:spcPts val="500"/>
              </a:spcAft>
              <a:buClr>
                <a:srgbClr val="D93E0D"/>
              </a:buClr>
              <a:buFont typeface="+mj-lt"/>
              <a:buAutoNum type="arabicPeriod"/>
              <a:tabLst>
                <a:tab pos="914400" algn="l"/>
              </a:tabLst>
            </a:pPr>
            <a:r>
              <a:rPr lang="en-US" sz="2400" dirty="0"/>
              <a:t>Prior approval authority is delegated to the Governor for all grants to a state. </a:t>
            </a:r>
            <a:r>
              <a:rPr lang="en-US" sz="2400" b="1" dirty="0">
                <a:solidFill>
                  <a:srgbClr val="D93E0D"/>
                </a:solidFill>
              </a:rPr>
              <a:t>False</a:t>
            </a:r>
            <a:endParaRPr lang="en-US" sz="2400" b="1" dirty="0">
              <a:solidFill>
                <a:srgbClr val="D93E0D"/>
              </a:solidFill>
              <a:cs typeface="Calibri"/>
            </a:endParaRPr>
          </a:p>
          <a:p>
            <a:pPr marL="394970" indent="-394970">
              <a:lnSpc>
                <a:spcPct val="80000"/>
              </a:lnSpc>
              <a:spcBef>
                <a:spcPts val="0"/>
              </a:spcBef>
              <a:spcAft>
                <a:spcPts val="500"/>
              </a:spcAft>
              <a:buClr>
                <a:srgbClr val="D93E0D"/>
              </a:buClr>
              <a:buFont typeface="+mj-lt"/>
              <a:buAutoNum type="arabicPeriod"/>
              <a:tabLst>
                <a:tab pos="914400" algn="l"/>
              </a:tabLst>
            </a:pPr>
            <a:r>
              <a:rPr lang="en-US" sz="2400" dirty="0"/>
              <a:t>Subrecipients of discretionary grantees request prior approval directly from the DOL Grant Officer.  </a:t>
            </a:r>
            <a:r>
              <a:rPr lang="en-US" sz="2400" b="1" dirty="0">
                <a:solidFill>
                  <a:srgbClr val="D93E0D"/>
                </a:solidFill>
              </a:rPr>
              <a:t>False</a:t>
            </a:r>
            <a:endParaRPr lang="en-US" sz="2400" b="1" dirty="0">
              <a:solidFill>
                <a:srgbClr val="D93E0D"/>
              </a:solidFill>
              <a:cs typeface="Calibri"/>
            </a:endParaRPr>
          </a:p>
          <a:p>
            <a:pPr marL="395288" indent="-395288">
              <a:lnSpc>
                <a:spcPct val="80000"/>
              </a:lnSpc>
              <a:spcBef>
                <a:spcPts val="0"/>
              </a:spcBef>
              <a:spcAft>
                <a:spcPts val="500"/>
              </a:spcAft>
              <a:buClr>
                <a:srgbClr val="D93E0D"/>
              </a:buClr>
              <a:buFont typeface="+mj-lt"/>
              <a:buAutoNum type="arabicPeriod"/>
              <a:tabLst>
                <a:tab pos="914400" algn="l"/>
              </a:tabLst>
            </a:pPr>
            <a:r>
              <a:rPr lang="en-US" sz="2400" dirty="0"/>
              <a:t>Any non-Federal entity may charge the de minimis rate of 10 percent of modified total direct costs (MTDC) in lieu of a negotiated IDC rate.  </a:t>
            </a:r>
            <a:r>
              <a:rPr lang="en-US" sz="2400" b="1" dirty="0">
                <a:solidFill>
                  <a:srgbClr val="D93E0D"/>
                </a:solidFill>
              </a:rPr>
              <a:t>False</a:t>
            </a:r>
          </a:p>
        </p:txBody>
      </p:sp>
      <p:sp>
        <p:nvSpPr>
          <p:cNvPr id="3" name="Slide Number Placeholder 2">
            <a:extLst>
              <a:ext uri="{FF2B5EF4-FFF2-40B4-BE49-F238E27FC236}">
                <a16:creationId xmlns:a16="http://schemas.microsoft.com/office/drawing/2014/main" id="{F592B25D-66AE-415D-B4EC-91A829C39345}"/>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219392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1D17-2684-4749-A936-F9957A9EE9CD}"/>
              </a:ext>
            </a:extLst>
          </p:cNvPr>
          <p:cNvSpPr>
            <a:spLocks noGrp="1"/>
          </p:cNvSpPr>
          <p:nvPr>
            <p:ph type="title"/>
          </p:nvPr>
        </p:nvSpPr>
        <p:spPr/>
        <p:txBody>
          <a:bodyPr/>
          <a:lstStyle/>
          <a:p>
            <a:r>
              <a:rPr lang="en-US" dirty="0">
                <a:ea typeface="MS PGothic" charset="0"/>
              </a:rPr>
              <a:t>Selected Items of Cost</a:t>
            </a:r>
            <a:endParaRPr lang="en-US" dirty="0"/>
          </a:p>
        </p:txBody>
      </p:sp>
      <p:sp>
        <p:nvSpPr>
          <p:cNvPr id="36" name="Text Placeholder 1"/>
          <p:cNvSpPr>
            <a:spLocks noGrp="1"/>
          </p:cNvSpPr>
          <p:nvPr>
            <p:ph type="body" idx="1"/>
          </p:nvPr>
        </p:nvSpPr>
        <p:spPr bwMode="auto">
          <a:xfrm>
            <a:off x="1548384" y="3229338"/>
            <a:ext cx="8490966" cy="3368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indent="-342900">
              <a:buFont typeface="Wingdings" panose="05000000000000000000" pitchFamily="2" charset="2"/>
              <a:buChar char="ü"/>
            </a:pPr>
            <a:r>
              <a:rPr lang="en-US" altLang="en-US" sz="2800" dirty="0">
                <a:solidFill>
                  <a:schemeClr val="tx1"/>
                </a:solidFill>
              </a:rPr>
              <a:t>Discuss the allowability of some specific items of cost relevant to DOL programs</a:t>
            </a:r>
            <a:endParaRPr lang="en-US" sz="2800" dirty="0">
              <a:solidFill>
                <a:schemeClr val="tx1"/>
              </a:solidFill>
            </a:endParaRPr>
          </a:p>
        </p:txBody>
      </p:sp>
      <p:sp>
        <p:nvSpPr>
          <p:cNvPr id="3" name="Slide Number Placeholder 2">
            <a:extLst>
              <a:ext uri="{FF2B5EF4-FFF2-40B4-BE49-F238E27FC236}">
                <a16:creationId xmlns:a16="http://schemas.microsoft.com/office/drawing/2014/main" id="{D1AFBEDC-02D6-46B6-B3A8-0A9062683DCD}"/>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1628708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CC63-E847-4F0A-BB04-B81D07C1FBE7}"/>
              </a:ext>
            </a:extLst>
          </p:cNvPr>
          <p:cNvSpPr>
            <a:spLocks noGrp="1"/>
          </p:cNvSpPr>
          <p:nvPr>
            <p:ph type="title"/>
          </p:nvPr>
        </p:nvSpPr>
        <p:spPr/>
        <p:txBody>
          <a:bodyPr/>
          <a:lstStyle/>
          <a:p>
            <a:r>
              <a:rPr lang="en-US" dirty="0"/>
              <a:t>Considerations for Selected Items of Cost</a:t>
            </a:r>
          </a:p>
        </p:txBody>
      </p:sp>
      <p:sp>
        <p:nvSpPr>
          <p:cNvPr id="54274"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100000"/>
              </a:lnSpc>
              <a:spcBef>
                <a:spcPts val="600"/>
              </a:spcBef>
              <a:buNone/>
            </a:pPr>
            <a:r>
              <a:rPr lang="en-US" dirty="0">
                <a:hlinkClick r:id="rId3"/>
              </a:rPr>
              <a:t>2 CFR 200.420</a:t>
            </a:r>
            <a:endParaRPr lang="en-US" dirty="0"/>
          </a:p>
          <a:p>
            <a:pPr>
              <a:lnSpc>
                <a:spcPct val="100000"/>
              </a:lnSpc>
              <a:spcBef>
                <a:spcPts val="600"/>
              </a:spcBef>
            </a:pPr>
            <a:r>
              <a:rPr lang="en-US" dirty="0"/>
              <a:t>The cost principles apply whether or not a particular item of cost is properly treated as direct cost or indirect (F&amp;A) cost</a:t>
            </a:r>
          </a:p>
          <a:p>
            <a:r>
              <a:rPr lang="en-US" dirty="0"/>
              <a:t>Failure to mention a particular item of cost in the Selected Items of Cost section of Subpart E is not intended to imply that it is either allowable or unallowable</a:t>
            </a:r>
          </a:p>
          <a:p>
            <a:pPr lvl="1"/>
            <a:r>
              <a:rPr lang="en-US" dirty="0"/>
              <a:t>A determination as to allowability in each case should be  based on the treatment provided for similar or related items of cost, and based on the principles described in Basic Considerations of Cost Sections </a:t>
            </a:r>
            <a:r>
              <a:rPr lang="en-US" dirty="0">
                <a:hlinkClick r:id="rId4"/>
              </a:rPr>
              <a:t>2 CFR 200.402 - 200.411</a:t>
            </a:r>
            <a:endParaRPr lang="en-US" dirty="0"/>
          </a:p>
          <a:p>
            <a:pPr>
              <a:lnSpc>
                <a:spcPct val="100000"/>
              </a:lnSpc>
              <a:spcBef>
                <a:spcPts val="600"/>
              </a:spcBef>
            </a:pPr>
            <a:endParaRPr lang="en-US" sz="3200" dirty="0"/>
          </a:p>
        </p:txBody>
      </p:sp>
      <p:sp>
        <p:nvSpPr>
          <p:cNvPr id="3" name="Slide Number Placeholder 2">
            <a:extLst>
              <a:ext uri="{FF2B5EF4-FFF2-40B4-BE49-F238E27FC236}">
                <a16:creationId xmlns:a16="http://schemas.microsoft.com/office/drawing/2014/main" id="{BABA4B68-D99B-4461-B78D-9D8FC848449B}"/>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2383432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CC63-E847-4F0A-BB04-B81D07C1FBE7}"/>
              </a:ext>
            </a:extLst>
          </p:cNvPr>
          <p:cNvSpPr>
            <a:spLocks noGrp="1"/>
          </p:cNvSpPr>
          <p:nvPr>
            <p:ph type="title"/>
          </p:nvPr>
        </p:nvSpPr>
        <p:spPr/>
        <p:txBody>
          <a:bodyPr/>
          <a:lstStyle/>
          <a:p>
            <a:r>
              <a:rPr lang="en-US" dirty="0">
                <a:ea typeface="MS PGothic" charset="0"/>
              </a:rPr>
              <a:t>Types of Costs</a:t>
            </a:r>
            <a:endParaRPr lang="en-US" dirty="0"/>
          </a:p>
        </p:txBody>
      </p:sp>
      <p:graphicFrame>
        <p:nvGraphicFramePr>
          <p:cNvPr id="4" name="Content Placeholder 3" descr="SmartArt showing types of costs: Allowable, Allowable with conditions, Unallowable">
            <a:extLst>
              <a:ext uri="{FF2B5EF4-FFF2-40B4-BE49-F238E27FC236}">
                <a16:creationId xmlns:a16="http://schemas.microsoft.com/office/drawing/2014/main" id="{695B5DC2-05C2-416B-A0DB-EB691CB0FA8D}"/>
              </a:ext>
            </a:extLst>
          </p:cNvPr>
          <p:cNvGraphicFramePr>
            <a:graphicFrameLocks noGrp="1"/>
          </p:cNvGraphicFramePr>
          <p:nvPr>
            <p:ph idx="1"/>
          </p:nvPr>
        </p:nvGraphicFramePr>
        <p:xfrm>
          <a:off x="517525" y="13192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ABA4B68-D99B-4461-B78D-9D8FC848449B}"/>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1335859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D6AD-EC2D-4A88-B95D-5EE436C28ECE}"/>
              </a:ext>
            </a:extLst>
          </p:cNvPr>
          <p:cNvSpPr>
            <a:spLocks noGrp="1"/>
          </p:cNvSpPr>
          <p:nvPr>
            <p:ph type="title"/>
          </p:nvPr>
        </p:nvSpPr>
        <p:spPr/>
        <p:txBody>
          <a:bodyPr>
            <a:normAutofit/>
          </a:bodyPr>
          <a:lstStyle/>
          <a:p>
            <a:pPr>
              <a:spcBef>
                <a:spcPts val="0"/>
              </a:spcBef>
            </a:pPr>
            <a:r>
              <a:rPr lang="en-US" kern="0" dirty="0">
                <a:ea typeface="MS PGothic" charset="0"/>
              </a:rPr>
              <a:t>Advisory Councils</a:t>
            </a:r>
            <a:endParaRPr lang="en-US" dirty="0"/>
          </a:p>
        </p:txBody>
      </p:sp>
      <p:sp>
        <p:nvSpPr>
          <p:cNvPr id="4" name="Content Placeholder 3">
            <a:extLst>
              <a:ext uri="{FF2B5EF4-FFF2-40B4-BE49-F238E27FC236}">
                <a16:creationId xmlns:a16="http://schemas.microsoft.com/office/drawing/2014/main" id="{FBD548B3-F5E4-44EC-8A01-C44A883C4608}"/>
              </a:ext>
            </a:extLst>
          </p:cNvPr>
          <p:cNvSpPr>
            <a:spLocks noGrp="1"/>
          </p:cNvSpPr>
          <p:nvPr>
            <p:ph idx="1"/>
          </p:nvPr>
        </p:nvSpPr>
        <p:spPr/>
        <p:txBody>
          <a:bodyPr/>
          <a:lstStyle/>
          <a:p>
            <a:pPr marL="0" indent="0">
              <a:spcBef>
                <a:spcPts val="1200"/>
              </a:spcBef>
              <a:buNone/>
            </a:pPr>
            <a:r>
              <a:rPr lang="en-US" kern="0" dirty="0">
                <a:ea typeface="MS PGothic" charset="0"/>
                <a:hlinkClick r:id="rId3"/>
              </a:rPr>
              <a:t>2 CFR 200.422</a:t>
            </a:r>
            <a:endParaRPr lang="en-US" dirty="0"/>
          </a:p>
          <a:p>
            <a:pPr>
              <a:spcBef>
                <a:spcPts val="1200"/>
              </a:spcBef>
            </a:pPr>
            <a:r>
              <a:rPr lang="en-US" dirty="0"/>
              <a:t>Unallowable unless the following conditions are met</a:t>
            </a:r>
          </a:p>
          <a:p>
            <a:pPr lvl="1">
              <a:spcBef>
                <a:spcPts val="600"/>
              </a:spcBef>
            </a:pPr>
            <a:r>
              <a:rPr lang="en-US" dirty="0"/>
              <a:t>Authorized by statute</a:t>
            </a:r>
          </a:p>
          <a:p>
            <a:pPr lvl="1">
              <a:spcBef>
                <a:spcPts val="600"/>
              </a:spcBef>
            </a:pPr>
            <a:r>
              <a:rPr lang="en-US" dirty="0"/>
              <a:t>Authorized by Federal agency</a:t>
            </a:r>
          </a:p>
          <a:p>
            <a:pPr lvl="1">
              <a:spcBef>
                <a:spcPts val="600"/>
              </a:spcBef>
            </a:pPr>
            <a:r>
              <a:rPr lang="en-US" dirty="0"/>
              <a:t>As an indirect cost where allocable</a:t>
            </a:r>
          </a:p>
        </p:txBody>
      </p:sp>
      <p:sp>
        <p:nvSpPr>
          <p:cNvPr id="6" name="Slide Number Placeholder 5">
            <a:extLst>
              <a:ext uri="{FF2B5EF4-FFF2-40B4-BE49-F238E27FC236}">
                <a16:creationId xmlns:a16="http://schemas.microsoft.com/office/drawing/2014/main" id="{60BC670D-D9F7-4B7B-AA60-FF7900BD1B3D}"/>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3840685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23EE-FBA5-489E-8FE2-EE31CE6F69B9}"/>
              </a:ext>
            </a:extLst>
          </p:cNvPr>
          <p:cNvSpPr>
            <a:spLocks noGrp="1"/>
          </p:cNvSpPr>
          <p:nvPr>
            <p:ph type="title"/>
          </p:nvPr>
        </p:nvSpPr>
        <p:spPr/>
        <p:txBody>
          <a:bodyPr>
            <a:normAutofit/>
          </a:bodyPr>
          <a:lstStyle/>
          <a:p>
            <a:pPr>
              <a:spcBef>
                <a:spcPts val="0"/>
              </a:spcBef>
            </a:pPr>
            <a:r>
              <a:rPr lang="en-US" kern="0" dirty="0">
                <a:ea typeface="MS PGothic" charset="0"/>
              </a:rPr>
              <a:t>Advertising</a:t>
            </a:r>
            <a:endParaRPr lang="en-US" dirty="0"/>
          </a:p>
        </p:txBody>
      </p:sp>
      <p:sp>
        <p:nvSpPr>
          <p:cNvPr id="3" name="Content Placeholder 2">
            <a:extLst>
              <a:ext uri="{FF2B5EF4-FFF2-40B4-BE49-F238E27FC236}">
                <a16:creationId xmlns:a16="http://schemas.microsoft.com/office/drawing/2014/main" id="{2DFC62EB-AC3F-439D-AD1B-EB8F1C8B2513}"/>
              </a:ext>
            </a:extLst>
          </p:cNvPr>
          <p:cNvSpPr>
            <a:spLocks noGrp="1"/>
          </p:cNvSpPr>
          <p:nvPr>
            <p:ph idx="1"/>
          </p:nvPr>
        </p:nvSpPr>
        <p:spPr/>
        <p:txBody>
          <a:bodyPr>
            <a:normAutofit/>
          </a:bodyPr>
          <a:lstStyle/>
          <a:p>
            <a:pPr marL="0" indent="0">
              <a:spcBef>
                <a:spcPts val="1200"/>
              </a:spcBef>
              <a:buNone/>
            </a:pPr>
            <a:r>
              <a:rPr lang="en-US" kern="0" dirty="0">
                <a:ea typeface="MS PGothic" charset="0"/>
                <a:hlinkClick r:id="rId3"/>
              </a:rPr>
              <a:t>2 CFR 200.421</a:t>
            </a:r>
            <a:endParaRPr lang="en-US" dirty="0"/>
          </a:p>
          <a:p>
            <a:pPr>
              <a:spcBef>
                <a:spcPts val="1200"/>
              </a:spcBef>
            </a:pPr>
            <a:r>
              <a:rPr lang="en-US" dirty="0"/>
              <a:t>Costs of media including electronic media</a:t>
            </a:r>
          </a:p>
          <a:p>
            <a:pPr>
              <a:spcBef>
                <a:spcPts val="1200"/>
              </a:spcBef>
            </a:pPr>
            <a:r>
              <a:rPr lang="en-US" dirty="0"/>
              <a:t>Allowable</a:t>
            </a:r>
          </a:p>
          <a:p>
            <a:pPr lvl="1">
              <a:spcBef>
                <a:spcPts val="1200"/>
              </a:spcBef>
            </a:pPr>
            <a:r>
              <a:rPr lang="en-US" dirty="0"/>
              <a:t>The recruitment of personnel </a:t>
            </a:r>
          </a:p>
          <a:p>
            <a:pPr lvl="1">
              <a:spcBef>
                <a:spcPts val="1200"/>
              </a:spcBef>
            </a:pPr>
            <a:r>
              <a:rPr lang="en-US" dirty="0"/>
              <a:t>The procurement of goods and services </a:t>
            </a:r>
          </a:p>
          <a:p>
            <a:pPr lvl="1">
              <a:spcBef>
                <a:spcPts val="1200"/>
              </a:spcBef>
            </a:pPr>
            <a:r>
              <a:rPr lang="en-US" dirty="0"/>
              <a:t>The disposal of scrap or surplus materials </a:t>
            </a:r>
          </a:p>
          <a:p>
            <a:pPr lvl="1">
              <a:spcBef>
                <a:spcPts val="1200"/>
              </a:spcBef>
            </a:pPr>
            <a:r>
              <a:rPr lang="en-US" dirty="0"/>
              <a:t>Program outreach and other specific purposes necessary to meet the requirements of the Federal award</a:t>
            </a:r>
          </a:p>
        </p:txBody>
      </p:sp>
      <p:sp>
        <p:nvSpPr>
          <p:cNvPr id="4" name="Slide Number Placeholder 3">
            <a:extLst>
              <a:ext uri="{FF2B5EF4-FFF2-40B4-BE49-F238E27FC236}">
                <a16:creationId xmlns:a16="http://schemas.microsoft.com/office/drawing/2014/main" id="{7F557B71-551D-4B9B-8223-FF77215F8CE8}"/>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231512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4BA4-32F2-42C6-AEAF-1CAF0844F123}"/>
              </a:ext>
            </a:extLst>
          </p:cNvPr>
          <p:cNvSpPr>
            <a:spLocks noGrp="1"/>
          </p:cNvSpPr>
          <p:nvPr>
            <p:ph type="title"/>
          </p:nvPr>
        </p:nvSpPr>
        <p:spPr/>
        <p:txBody>
          <a:bodyPr>
            <a:normAutofit/>
          </a:bodyPr>
          <a:lstStyle/>
          <a:p>
            <a:pPr>
              <a:spcBef>
                <a:spcPts val="0"/>
              </a:spcBef>
            </a:pPr>
            <a:r>
              <a:rPr lang="en-US" kern="0" dirty="0">
                <a:ea typeface="MS PGothic" charset="0"/>
              </a:rPr>
              <a:t>Public Relations</a:t>
            </a:r>
            <a:endParaRPr lang="en-US" dirty="0"/>
          </a:p>
        </p:txBody>
      </p:sp>
      <p:sp>
        <p:nvSpPr>
          <p:cNvPr id="3" name="Content Placeholder 2">
            <a:extLst>
              <a:ext uri="{FF2B5EF4-FFF2-40B4-BE49-F238E27FC236}">
                <a16:creationId xmlns:a16="http://schemas.microsoft.com/office/drawing/2014/main" id="{F7E5FAE9-71A0-4FAE-8463-73C298E7B73B}"/>
              </a:ext>
            </a:extLst>
          </p:cNvPr>
          <p:cNvSpPr>
            <a:spLocks noGrp="1"/>
          </p:cNvSpPr>
          <p:nvPr>
            <p:ph idx="1"/>
          </p:nvPr>
        </p:nvSpPr>
        <p:spPr>
          <a:xfrm>
            <a:off x="518160" y="1412068"/>
            <a:ext cx="6525191" cy="4756184"/>
          </a:xfrm>
        </p:spPr>
        <p:txBody>
          <a:bodyPr>
            <a:normAutofit fontScale="77500" lnSpcReduction="20000"/>
          </a:bodyPr>
          <a:lstStyle/>
          <a:p>
            <a:pPr marL="0" indent="0">
              <a:lnSpc>
                <a:spcPct val="115000"/>
              </a:lnSpc>
              <a:spcBef>
                <a:spcPts val="1200"/>
              </a:spcBef>
              <a:buNone/>
            </a:pPr>
            <a:r>
              <a:rPr lang="en-US" sz="3300" kern="0" dirty="0">
                <a:ea typeface="MS PGothic" charset="0"/>
                <a:hlinkClick r:id="rId3"/>
              </a:rPr>
              <a:t>2 CFR 200.421</a:t>
            </a:r>
            <a:endParaRPr lang="en-US" sz="3300" dirty="0"/>
          </a:p>
          <a:p>
            <a:pPr>
              <a:lnSpc>
                <a:spcPct val="115000"/>
              </a:lnSpc>
              <a:spcBef>
                <a:spcPts val="1200"/>
              </a:spcBef>
            </a:pPr>
            <a:r>
              <a:rPr lang="en-US" sz="3300" dirty="0"/>
              <a:t>Allowable</a:t>
            </a:r>
          </a:p>
          <a:p>
            <a:pPr lvl="1">
              <a:lnSpc>
                <a:spcPct val="115000"/>
              </a:lnSpc>
              <a:spcBef>
                <a:spcPts val="600"/>
              </a:spcBef>
            </a:pPr>
            <a:r>
              <a:rPr lang="en-US" sz="2800" dirty="0"/>
              <a:t>Specifically required by the Federal award</a:t>
            </a:r>
          </a:p>
          <a:p>
            <a:pPr lvl="1">
              <a:lnSpc>
                <a:spcPct val="115000"/>
              </a:lnSpc>
              <a:spcBef>
                <a:spcPts val="600"/>
              </a:spcBef>
            </a:pPr>
            <a:r>
              <a:rPr lang="en-US" sz="2800" dirty="0"/>
              <a:t>Communication costs; including community outreach</a:t>
            </a:r>
          </a:p>
          <a:p>
            <a:pPr lvl="1">
              <a:lnSpc>
                <a:spcPct val="115000"/>
              </a:lnSpc>
              <a:spcBef>
                <a:spcPts val="600"/>
              </a:spcBef>
            </a:pPr>
            <a:r>
              <a:rPr lang="en-US" sz="2800" dirty="0"/>
              <a:t>Program specific awards</a:t>
            </a:r>
          </a:p>
          <a:p>
            <a:pPr lvl="1">
              <a:lnSpc>
                <a:spcPct val="115000"/>
              </a:lnSpc>
              <a:spcBef>
                <a:spcPts val="600"/>
              </a:spcBef>
            </a:pPr>
            <a:r>
              <a:rPr lang="en-US" sz="2800" dirty="0"/>
              <a:t>General program liaison</a:t>
            </a:r>
          </a:p>
          <a:p>
            <a:pPr>
              <a:lnSpc>
                <a:spcPct val="115000"/>
              </a:lnSpc>
              <a:spcBef>
                <a:spcPts val="1200"/>
              </a:spcBef>
            </a:pPr>
            <a:r>
              <a:rPr lang="en-US" sz="3300" dirty="0"/>
              <a:t>Unallowable</a:t>
            </a:r>
          </a:p>
          <a:p>
            <a:pPr lvl="1">
              <a:lnSpc>
                <a:spcPct val="115000"/>
              </a:lnSpc>
              <a:spcBef>
                <a:spcPts val="600"/>
              </a:spcBef>
            </a:pPr>
            <a:r>
              <a:rPr lang="en-US" sz="2800" dirty="0"/>
              <a:t>Memorabilia</a:t>
            </a:r>
          </a:p>
          <a:p>
            <a:pPr lvl="1">
              <a:lnSpc>
                <a:spcPct val="115000"/>
              </a:lnSpc>
              <a:spcBef>
                <a:spcPts val="600"/>
              </a:spcBef>
            </a:pPr>
            <a:r>
              <a:rPr lang="en-US" sz="2800" dirty="0"/>
              <a:t>Organizational recognition</a:t>
            </a:r>
          </a:p>
          <a:p>
            <a:pPr lvl="1">
              <a:lnSpc>
                <a:spcPct val="115000"/>
              </a:lnSpc>
              <a:spcBef>
                <a:spcPts val="600"/>
              </a:spcBef>
            </a:pPr>
            <a:r>
              <a:rPr lang="en-US" sz="2800" dirty="0"/>
              <a:t>Promotional items</a:t>
            </a:r>
          </a:p>
        </p:txBody>
      </p:sp>
      <p:pic>
        <p:nvPicPr>
          <p:cNvPr id="8194" name="Picture 2" descr="Public Relations activities">
            <a:extLst>
              <a:ext uri="{FF2B5EF4-FFF2-40B4-BE49-F238E27FC236}">
                <a16:creationId xmlns:a16="http://schemas.microsoft.com/office/drawing/2014/main" id="{E2F2BF3E-1438-4860-BF3C-E85FDE99355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6516112" y="1601062"/>
            <a:ext cx="5231870" cy="40358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EA56EDC-7A35-4D01-A20B-269A97C7D8FB}"/>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306558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p:txBody>
          <a:bodyPr/>
          <a:lstStyle/>
          <a:p>
            <a:r>
              <a:rPr lang="en-US" dirty="0"/>
              <a:t>Grant Management Toolbox References</a:t>
            </a:r>
          </a:p>
        </p:txBody>
      </p:sp>
      <p:grpSp>
        <p:nvGrpSpPr>
          <p:cNvPr id="3" name="Group 2">
            <a:extLst>
              <a:ext uri="{FF2B5EF4-FFF2-40B4-BE49-F238E27FC236}">
                <a16:creationId xmlns:a16="http://schemas.microsoft.com/office/drawing/2014/main" id="{2BDE17D2-C0F0-4C36-9ABB-E824F5AEA086}"/>
              </a:ext>
            </a:extLst>
          </p:cNvPr>
          <p:cNvGrpSpPr/>
          <p:nvPr/>
        </p:nvGrpSpPr>
        <p:grpSpPr>
          <a:xfrm>
            <a:off x="2085280" y="1583021"/>
            <a:ext cx="7434111" cy="4685346"/>
            <a:chOff x="2085280" y="1583021"/>
            <a:chExt cx="7434111" cy="4685346"/>
          </a:xfrm>
        </p:grpSpPr>
        <p:sp>
          <p:nvSpPr>
            <p:cNvPr id="27" name="TextBox 26">
              <a:extLst>
                <a:ext uri="{FF2B5EF4-FFF2-40B4-BE49-F238E27FC236}">
                  <a16:creationId xmlns:a16="http://schemas.microsoft.com/office/drawing/2014/main" id="{9F4EE540-9B77-4E4A-8CF2-CFF3DEB8895B}"/>
                </a:ext>
              </a:extLst>
            </p:cNvPr>
            <p:cNvSpPr txBox="1"/>
            <p:nvPr/>
          </p:nvSpPr>
          <p:spPr>
            <a:xfrm>
              <a:off x="2813153" y="1972624"/>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3">
                    <a:extLst>
                      <a:ext uri="{A12FA001-AC4F-418D-AE19-62706E023703}">
                        <ahyp:hlinkClr xmlns:ahyp="http://schemas.microsoft.com/office/drawing/2018/hyperlinkcolor"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4">
                    <a:extLst>
                      <a:ext uri="{A12FA001-AC4F-418D-AE19-62706E023703}">
                        <ahyp:hlinkClr xmlns:ahyp="http://schemas.microsoft.com/office/drawing/2018/hyperlinkcolor"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5">
                    <a:extLst>
                      <a:ext uri="{A12FA001-AC4F-418D-AE19-62706E023703}">
                        <ahyp:hlinkClr xmlns:ahyp="http://schemas.microsoft.com/office/drawing/2018/hyperlinkcolor"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6">
                    <a:extLst>
                      <a:ext uri="{A12FA001-AC4F-418D-AE19-62706E023703}">
                        <ahyp:hlinkClr xmlns:ahyp="http://schemas.microsoft.com/office/drawing/2018/hyperlinkcolor" val="tx"/>
                      </a:ext>
                    </a:extLst>
                  </a:hlinkClick>
                </a:rPr>
                <a:t>ETA Grantee Handbook</a:t>
              </a:r>
              <a:endParaRPr lang="en-US" sz="2400" u="sng" dirty="0">
                <a:solidFill>
                  <a:srgbClr val="D93E0D"/>
                </a:solidFill>
              </a:endParaRPr>
            </a:p>
            <a:p>
              <a:pPr algn="r">
                <a:lnSpc>
                  <a:spcPts val="3000"/>
                </a:lnSpc>
                <a:spcAft>
                  <a:spcPts val="3400"/>
                </a:spcAft>
              </a:pPr>
              <a:r>
                <a:rPr lang="en-US" sz="2400" u="sng" dirty="0" err="1">
                  <a:solidFill>
                    <a:srgbClr val="C00000"/>
                  </a:solidFill>
                  <a:hlinkClick r:id="rId7">
                    <a:extLst>
                      <a:ext uri="{A12FA001-AC4F-418D-AE19-62706E023703}">
                        <ahyp:hlinkClr xmlns:ahyp="http://schemas.microsoft.com/office/drawing/2018/hyperlinkcolor" val="tx"/>
                      </a:ext>
                    </a:extLst>
                  </a:hlinkClick>
                </a:rPr>
                <a:t>WorkforceGPS</a:t>
              </a:r>
              <a:r>
                <a:rPr lang="en-US" sz="2400" u="sng" dirty="0">
                  <a:solidFill>
                    <a:srgbClr val="C00000"/>
                  </a:solidFill>
                  <a:hlinkClick r:id="rId7">
                    <a:extLst>
                      <a:ext uri="{A12FA001-AC4F-418D-AE19-62706E023703}">
                        <ahyp:hlinkClr xmlns:ahyp="http://schemas.microsoft.com/office/drawing/2018/hyperlinkcolor" val="tx"/>
                      </a:ext>
                    </a:extLst>
                  </a:hlinkClick>
                </a:rPr>
                <a:t> Resources</a:t>
              </a:r>
              <a:endParaRPr lang="en-US" sz="2400" u="sng" dirty="0">
                <a:solidFill>
                  <a:srgbClr val="C00000"/>
                </a:solidFill>
              </a:endParaRPr>
            </a:p>
          </p:txBody>
        </p:sp>
        <p:grpSp>
          <p:nvGrpSpPr>
            <p:cNvPr id="6" name="Group 5" descr="Grants Management Toolbox references">
              <a:extLst>
                <a:ext uri="{FF2B5EF4-FFF2-40B4-BE49-F238E27FC236}">
                  <a16:creationId xmlns:a16="http://schemas.microsoft.com/office/drawing/2014/main" id="{F426E2F3-4896-4954-B1FF-A93420198E10}"/>
                </a:ext>
              </a:extLst>
            </p:cNvPr>
            <p:cNvGrpSpPr/>
            <p:nvPr/>
          </p:nvGrpSpPr>
          <p:grpSpPr>
            <a:xfrm>
              <a:off x="2085280" y="1583021"/>
              <a:ext cx="7434111" cy="4685346"/>
              <a:chOff x="4001954" y="3177962"/>
              <a:chExt cx="4547725"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01954" y="3177962"/>
                <a:ext cx="4317253" cy="2933847"/>
                <a:chOff x="4687754" y="3177962"/>
                <a:chExt cx="4317253"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a:extLst>
                      <a:ext uri="{FF2B5EF4-FFF2-40B4-BE49-F238E27FC236}">
                        <a16:creationId xmlns:a16="http://schemas.microsoft.com/office/drawing/2014/main" id="{5266A0DE-41F5-4F59-9F97-33E91EF177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a:extLst>
                      <a:ext uri="{FF2B5EF4-FFF2-40B4-BE49-F238E27FC236}">
                        <a16:creationId xmlns:a16="http://schemas.microsoft.com/office/drawing/2014/main" id="{2925E6FE-4211-41E3-A0A7-BBFE64226C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a:extLst>
                      <a:ext uri="{FF2B5EF4-FFF2-40B4-BE49-F238E27FC236}">
                        <a16:creationId xmlns:a16="http://schemas.microsoft.com/office/drawing/2014/main" id="{96FA9E5D-E70A-4B5B-A13E-C515024705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a:extLst>
                      <a:ext uri="{FF2B5EF4-FFF2-40B4-BE49-F238E27FC236}">
                        <a16:creationId xmlns:a16="http://schemas.microsoft.com/office/drawing/2014/main" id="{8BB9567D-D9B4-49B9-88AA-DCD87895769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a:extLst>
                      <a:ext uri="{FF2B5EF4-FFF2-40B4-BE49-F238E27FC236}">
                        <a16:creationId xmlns:a16="http://schemas.microsoft.com/office/drawing/2014/main" id="{DA152B58-D103-4F9A-BDE6-A687E12F92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687754" y="3177962"/>
                  <a:ext cx="4317253" cy="2933847"/>
                  <a:chOff x="1009418" y="2288962"/>
                  <a:chExt cx="4317253" cy="2933847"/>
                </a:xfrm>
              </p:grpSpPr>
              <p:pic>
                <p:nvPicPr>
                  <p:cNvPr id="15" name="Picture 14">
                    <a:extLst>
                      <a:ext uri="{FF2B5EF4-FFF2-40B4-BE49-F238E27FC236}">
                        <a16:creationId xmlns:a16="http://schemas.microsoft.com/office/drawing/2014/main" id="{4EA851FE-EE66-42EA-9E5B-55E6F0276FE4}"/>
                      </a:ext>
                    </a:extLst>
                  </p:cNvPr>
                  <p:cNvPicPr>
                    <a:picLocks noChangeAspect="1"/>
                  </p:cNvPicPr>
                  <p:nvPr/>
                </p:nvPicPr>
                <p:blipFill rotWithShape="1">
                  <a:blip r:embed="rId13">
                    <a:extLst>
                      <a:ext uri="{28A0092B-C50C-407E-A947-70E740481C1C}">
                        <a14:useLocalDpi xmlns:a14="http://schemas.microsoft.com/office/drawing/2010/main" val="0"/>
                      </a:ext>
                    </a:extLst>
                  </a:blip>
                  <a:srcRect t="28376"/>
                  <a:stretch/>
                </p:blipFill>
                <p:spPr>
                  <a:xfrm>
                    <a:off x="1009418" y="2288962"/>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a:extLst>
                        <a:ext uri="{FF2B5EF4-FFF2-40B4-BE49-F238E27FC236}">
                          <a16:creationId xmlns:a16="http://schemas.microsoft.com/office/drawing/2014/main" id="{B5C71752-95F7-4D64-8E7B-5BAABC2264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a:extLst>
                        <a:ext uri="{FF2B5EF4-FFF2-40B4-BE49-F238E27FC236}">
                          <a16:creationId xmlns:a16="http://schemas.microsoft.com/office/drawing/2014/main" id="{B3108665-9841-40BC-BC49-46E1224353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a:extLst>
                        <a:ext uri="{FF2B5EF4-FFF2-40B4-BE49-F238E27FC236}">
                          <a16:creationId xmlns:a16="http://schemas.microsoft.com/office/drawing/2014/main" id="{9C991C71-56BD-4CFE-A20A-4C7D698B2B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a:extLst>
                        <a:ext uri="{FF2B5EF4-FFF2-40B4-BE49-F238E27FC236}">
                          <a16:creationId xmlns:a16="http://schemas.microsoft.com/office/drawing/2014/main" id="{F59A0DAD-17F3-4D75-9BB4-587CC31D7F6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a:extLst>
                        <a:ext uri="{FF2B5EF4-FFF2-40B4-BE49-F238E27FC236}">
                          <a16:creationId xmlns:a16="http://schemas.microsoft.com/office/drawing/2014/main" id="{50F8459B-AB94-4414-A2F0-89428473633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4</a:t>
            </a:fld>
            <a:endParaRPr lang="en-US"/>
          </a:p>
        </p:txBody>
      </p:sp>
    </p:spTree>
    <p:extLst>
      <p:ext uri="{BB962C8B-B14F-4D97-AF65-F5344CB8AC3E}">
        <p14:creationId xmlns:p14="http://schemas.microsoft.com/office/powerpoint/2010/main" val="19943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5095-7A00-49BE-9F4D-60D25D6E9105}"/>
              </a:ext>
            </a:extLst>
          </p:cNvPr>
          <p:cNvSpPr>
            <a:spLocks noGrp="1"/>
          </p:cNvSpPr>
          <p:nvPr>
            <p:ph type="title"/>
          </p:nvPr>
        </p:nvSpPr>
        <p:spPr/>
        <p:txBody>
          <a:bodyPr>
            <a:normAutofit/>
          </a:bodyPr>
          <a:lstStyle/>
          <a:p>
            <a:pPr>
              <a:spcBef>
                <a:spcPts val="0"/>
              </a:spcBef>
            </a:pPr>
            <a:r>
              <a:rPr lang="en-US" kern="0" dirty="0">
                <a:latin typeface="Arial" charset="0"/>
                <a:ea typeface="MS PGothic" charset="0"/>
              </a:rPr>
              <a:t>Capital Assets</a:t>
            </a:r>
            <a:endParaRPr lang="en-US" dirty="0"/>
          </a:p>
        </p:txBody>
      </p:sp>
      <p:sp>
        <p:nvSpPr>
          <p:cNvPr id="4" name="Content Placeholder 3">
            <a:extLst>
              <a:ext uri="{FF2B5EF4-FFF2-40B4-BE49-F238E27FC236}">
                <a16:creationId xmlns:a16="http://schemas.microsoft.com/office/drawing/2014/main" id="{A2088F37-AAA5-45DF-8328-D81C79457852}"/>
              </a:ext>
            </a:extLst>
          </p:cNvPr>
          <p:cNvSpPr>
            <a:spLocks noGrp="1"/>
          </p:cNvSpPr>
          <p:nvPr>
            <p:ph idx="1"/>
          </p:nvPr>
        </p:nvSpPr>
        <p:spPr>
          <a:xfrm>
            <a:off x="518160" y="1420779"/>
            <a:ext cx="6253343" cy="4756184"/>
          </a:xfrm>
        </p:spPr>
        <p:txBody>
          <a:bodyPr/>
          <a:lstStyle/>
          <a:p>
            <a:pPr marL="0" indent="0">
              <a:buNone/>
            </a:pPr>
            <a:r>
              <a:rPr lang="en-US" kern="0" dirty="0">
                <a:ea typeface="MS PGothic" charset="0"/>
                <a:hlinkClick r:id="rId3"/>
              </a:rPr>
              <a:t>2 CFR 200.12</a:t>
            </a:r>
            <a:r>
              <a:rPr lang="en-US" kern="0" dirty="0">
                <a:ea typeface="MS PGothic" charset="0"/>
              </a:rPr>
              <a:t> a</a:t>
            </a:r>
            <a:r>
              <a:rPr lang="en-US" dirty="0"/>
              <a:t>pplies to: </a:t>
            </a:r>
          </a:p>
          <a:p>
            <a:r>
              <a:rPr lang="en-US" dirty="0"/>
              <a:t>Equipment</a:t>
            </a:r>
          </a:p>
          <a:p>
            <a:r>
              <a:rPr lang="en-US" dirty="0"/>
              <a:t>Real Property</a:t>
            </a:r>
          </a:p>
          <a:p>
            <a:r>
              <a:rPr lang="en-US" dirty="0"/>
              <a:t>Major Renovations</a:t>
            </a:r>
          </a:p>
          <a:p>
            <a:r>
              <a:rPr lang="en-US" dirty="0"/>
              <a:t>Intellectual property</a:t>
            </a:r>
          </a:p>
          <a:p>
            <a:pPr marL="0" indent="0">
              <a:buNone/>
            </a:pPr>
            <a:r>
              <a:rPr lang="en-US" dirty="0"/>
              <a:t>Expenditures capitalized in accordance with GAAP</a:t>
            </a:r>
          </a:p>
        </p:txBody>
      </p:sp>
      <p:pic>
        <p:nvPicPr>
          <p:cNvPr id="9218" name="Picture 2" descr="words &quot;capital assets&quot;">
            <a:extLst>
              <a:ext uri="{FF2B5EF4-FFF2-40B4-BE49-F238E27FC236}">
                <a16:creationId xmlns:a16="http://schemas.microsoft.com/office/drawing/2014/main" id="{42C0CCAC-7664-4E6B-B0F5-0B7D8E8EE3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3966" y="1909524"/>
            <a:ext cx="4591820" cy="325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AF4840B-9330-4AB6-96F7-6A3DA2023BD6}"/>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4269297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8915-6AC5-4EA9-9C6F-73F5CC4DFD3A}"/>
              </a:ext>
            </a:extLst>
          </p:cNvPr>
          <p:cNvSpPr>
            <a:spLocks noGrp="1"/>
          </p:cNvSpPr>
          <p:nvPr>
            <p:ph type="title"/>
          </p:nvPr>
        </p:nvSpPr>
        <p:spPr/>
        <p:txBody>
          <a:bodyPr>
            <a:normAutofit/>
          </a:bodyPr>
          <a:lstStyle/>
          <a:p>
            <a:pPr>
              <a:spcBef>
                <a:spcPts val="0"/>
              </a:spcBef>
            </a:pPr>
            <a:r>
              <a:rPr lang="en-US" kern="0" dirty="0">
                <a:ea typeface="MS PGothic" charset="0"/>
              </a:rPr>
              <a:t>Equipment</a:t>
            </a:r>
            <a:endParaRPr lang="en-US" dirty="0">
              <a:cs typeface="Arial" panose="020B0604020202020204" pitchFamily="34" charset="0"/>
            </a:endParaRPr>
          </a:p>
        </p:txBody>
      </p:sp>
      <p:sp>
        <p:nvSpPr>
          <p:cNvPr id="7" name="Content Placeholder 6">
            <a:extLst>
              <a:ext uri="{FF2B5EF4-FFF2-40B4-BE49-F238E27FC236}">
                <a16:creationId xmlns:a16="http://schemas.microsoft.com/office/drawing/2014/main" id="{CDD3A395-2B11-4B35-89DD-B345B387108A}"/>
              </a:ext>
            </a:extLst>
          </p:cNvPr>
          <p:cNvSpPr>
            <a:spLocks noGrp="1"/>
          </p:cNvSpPr>
          <p:nvPr>
            <p:ph idx="1"/>
          </p:nvPr>
        </p:nvSpPr>
        <p:spPr/>
        <p:txBody>
          <a:bodyPr>
            <a:normAutofit/>
          </a:bodyPr>
          <a:lstStyle/>
          <a:p>
            <a:pPr marL="0" indent="0">
              <a:lnSpc>
                <a:spcPct val="100000"/>
              </a:lnSpc>
              <a:buNone/>
            </a:pPr>
            <a:r>
              <a:rPr lang="en-US" kern="0" dirty="0">
                <a:ea typeface="MS PGothic" charset="0"/>
                <a:cs typeface="Arial" panose="020B0604020202020204" pitchFamily="34" charset="0"/>
                <a:hlinkClick r:id="rId3"/>
              </a:rPr>
              <a:t>2 CFR 200.33</a:t>
            </a:r>
            <a:r>
              <a:rPr lang="en-US" kern="0" dirty="0">
                <a:ea typeface="MS PGothic" charset="0"/>
                <a:cs typeface="Arial" panose="020B0604020202020204" pitchFamily="34" charset="0"/>
              </a:rPr>
              <a:t> and </a:t>
            </a:r>
            <a:r>
              <a:rPr lang="en-US" kern="0" dirty="0">
                <a:ea typeface="MS PGothic" charset="0"/>
                <a:cs typeface="Arial" panose="020B0604020202020204" pitchFamily="34" charset="0"/>
                <a:hlinkClick r:id="rId4"/>
              </a:rPr>
              <a:t>2CFR 200.439</a:t>
            </a:r>
            <a:endParaRPr lang="en-US" dirty="0">
              <a:solidFill>
                <a:srgbClr val="000000"/>
              </a:solidFill>
            </a:endParaRPr>
          </a:p>
          <a:p>
            <a:pPr>
              <a:lnSpc>
                <a:spcPct val="100000"/>
              </a:lnSpc>
            </a:pPr>
            <a:r>
              <a:rPr lang="en-US" dirty="0">
                <a:solidFill>
                  <a:srgbClr val="000000"/>
                </a:solidFill>
              </a:rPr>
              <a:t>Definition</a:t>
            </a:r>
          </a:p>
          <a:p>
            <a:pPr lvl="1">
              <a:lnSpc>
                <a:spcPct val="100000"/>
              </a:lnSpc>
            </a:pPr>
            <a:r>
              <a:rPr lang="en-US" sz="2600" dirty="0"/>
              <a:t>Tangible personal property (use life &gt; 1 year)</a:t>
            </a:r>
          </a:p>
          <a:p>
            <a:pPr lvl="1">
              <a:lnSpc>
                <a:spcPct val="100000"/>
              </a:lnSpc>
            </a:pPr>
            <a:r>
              <a:rPr lang="en-US" sz="2600" dirty="0"/>
              <a:t>$5,000 cost or entity capitalization level</a:t>
            </a:r>
          </a:p>
          <a:p>
            <a:pPr lvl="1">
              <a:lnSpc>
                <a:spcPct val="100000"/>
              </a:lnSpc>
            </a:pPr>
            <a:r>
              <a:rPr lang="en-US" sz="2600" dirty="0"/>
              <a:t>Computing devices IT systems</a:t>
            </a:r>
          </a:p>
          <a:p>
            <a:pPr lvl="1">
              <a:lnSpc>
                <a:spcPct val="100000"/>
              </a:lnSpc>
            </a:pPr>
            <a:r>
              <a:rPr lang="en-US" sz="2600" dirty="0"/>
              <a:t>General and special purpose</a:t>
            </a:r>
          </a:p>
          <a:p>
            <a:pPr>
              <a:lnSpc>
                <a:spcPct val="100000"/>
              </a:lnSpc>
            </a:pPr>
            <a:r>
              <a:rPr lang="en-US" dirty="0"/>
              <a:t>Allowable with prior written approval</a:t>
            </a:r>
            <a:r>
              <a:rPr lang="en-US" sz="3000" dirty="0"/>
              <a:t> </a:t>
            </a:r>
          </a:p>
          <a:p>
            <a:pPr lvl="1">
              <a:lnSpc>
                <a:spcPct val="100000"/>
              </a:lnSpc>
            </a:pPr>
            <a:r>
              <a:rPr lang="en-US" sz="2600" dirty="0"/>
              <a:t>Expensed in period acquired</a:t>
            </a:r>
          </a:p>
        </p:txBody>
      </p:sp>
      <p:sp>
        <p:nvSpPr>
          <p:cNvPr id="9" name="Slide Number Placeholder 8">
            <a:extLst>
              <a:ext uri="{FF2B5EF4-FFF2-40B4-BE49-F238E27FC236}">
                <a16:creationId xmlns:a16="http://schemas.microsoft.com/office/drawing/2014/main" id="{4E005605-2ECE-4363-9821-315ED5041DE8}"/>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3751319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09B6-1FF5-4338-AFB6-1C7F895458F5}"/>
              </a:ext>
            </a:extLst>
          </p:cNvPr>
          <p:cNvSpPr>
            <a:spLocks noGrp="1"/>
          </p:cNvSpPr>
          <p:nvPr>
            <p:ph type="title"/>
          </p:nvPr>
        </p:nvSpPr>
        <p:spPr/>
        <p:txBody>
          <a:bodyPr>
            <a:normAutofit/>
          </a:bodyPr>
          <a:lstStyle/>
          <a:p>
            <a:pPr>
              <a:spcBef>
                <a:spcPts val="0"/>
              </a:spcBef>
            </a:pPr>
            <a:r>
              <a:rPr lang="en-US" kern="0" dirty="0">
                <a:ea typeface="MS PGothic" charset="0"/>
              </a:rPr>
              <a:t>Intellectual Property</a:t>
            </a:r>
            <a:endParaRPr lang="en-US" dirty="0"/>
          </a:p>
        </p:txBody>
      </p:sp>
      <p:sp>
        <p:nvSpPr>
          <p:cNvPr id="6" name="Content Placeholder 5">
            <a:extLst>
              <a:ext uri="{FF2B5EF4-FFF2-40B4-BE49-F238E27FC236}">
                <a16:creationId xmlns:a16="http://schemas.microsoft.com/office/drawing/2014/main" id="{9603C55F-D328-4AFE-8255-A02BBEE8DB1F}"/>
              </a:ext>
            </a:extLst>
          </p:cNvPr>
          <p:cNvSpPr>
            <a:spLocks noGrp="1"/>
          </p:cNvSpPr>
          <p:nvPr>
            <p:ph idx="1"/>
          </p:nvPr>
        </p:nvSpPr>
        <p:spPr/>
        <p:txBody>
          <a:bodyPr>
            <a:normAutofit/>
          </a:bodyPr>
          <a:lstStyle/>
          <a:p>
            <a:pPr marL="0" indent="0">
              <a:buNone/>
            </a:pPr>
            <a:r>
              <a:rPr lang="en-US" kern="0" dirty="0">
                <a:ea typeface="MS PGothic" charset="0"/>
                <a:hlinkClick r:id="rId3"/>
              </a:rPr>
              <a:t>2 CFR 200.448</a:t>
            </a:r>
            <a:r>
              <a:rPr lang="en-US" kern="0" dirty="0">
                <a:ea typeface="MS PGothic" charset="0"/>
              </a:rPr>
              <a:t> and </a:t>
            </a:r>
            <a:r>
              <a:rPr lang="en-US" kern="0" dirty="0">
                <a:ea typeface="MS PGothic" charset="0"/>
                <a:hlinkClick r:id="rId4"/>
              </a:rPr>
              <a:t>2 CFR 2900.13</a:t>
            </a:r>
            <a:endParaRPr lang="en-US" dirty="0"/>
          </a:p>
          <a:p>
            <a:r>
              <a:rPr lang="en-US" dirty="0"/>
              <a:t>Combines patent and royalties and other costs for use of patents and copyrights</a:t>
            </a:r>
          </a:p>
          <a:p>
            <a:r>
              <a:rPr lang="en-US" dirty="0"/>
              <a:t>Does NOT address licensing requirements</a:t>
            </a:r>
          </a:p>
          <a:p>
            <a:r>
              <a:rPr lang="en-US" dirty="0"/>
              <a:t>Further clarifies allowable and unallowable costs associated with each</a:t>
            </a:r>
          </a:p>
          <a:p>
            <a:r>
              <a:rPr lang="en-US" dirty="0"/>
              <a:t>Reference requirements for intangible property</a:t>
            </a:r>
          </a:p>
          <a:p>
            <a:pPr lvl="1"/>
            <a:r>
              <a:rPr lang="en-US" dirty="0"/>
              <a:t>DOL exception includes use of Creative Commons license </a:t>
            </a:r>
          </a:p>
          <a:p>
            <a:pPr lvl="1"/>
            <a:r>
              <a:rPr lang="en-US" dirty="0"/>
              <a:t>Allows subsequent use in manner specified by the awardee</a:t>
            </a:r>
          </a:p>
        </p:txBody>
      </p:sp>
      <p:sp>
        <p:nvSpPr>
          <p:cNvPr id="7" name="Slide Number Placeholder 6">
            <a:extLst>
              <a:ext uri="{FF2B5EF4-FFF2-40B4-BE49-F238E27FC236}">
                <a16:creationId xmlns:a16="http://schemas.microsoft.com/office/drawing/2014/main" id="{7D03A481-6E8D-4EAE-9945-CDE58CD35FE1}"/>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97334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97C43-B671-4891-8352-83386DC1D514}"/>
              </a:ext>
            </a:extLst>
          </p:cNvPr>
          <p:cNvSpPr>
            <a:spLocks noGrp="1"/>
          </p:cNvSpPr>
          <p:nvPr>
            <p:ph type="title"/>
          </p:nvPr>
        </p:nvSpPr>
        <p:spPr/>
        <p:txBody>
          <a:bodyPr>
            <a:normAutofit/>
          </a:bodyPr>
          <a:lstStyle/>
          <a:p>
            <a:pPr>
              <a:spcBef>
                <a:spcPts val="0"/>
              </a:spcBef>
            </a:pPr>
            <a:r>
              <a:rPr lang="en-US" kern="0" dirty="0">
                <a:ea typeface="MS PGothic" charset="0"/>
              </a:rPr>
              <a:t>Child Care (Included in Conference Costs)</a:t>
            </a:r>
            <a:endParaRPr lang="en-US" dirty="0"/>
          </a:p>
        </p:txBody>
      </p:sp>
      <p:sp>
        <p:nvSpPr>
          <p:cNvPr id="12" name="Content Placeholder 11">
            <a:extLst>
              <a:ext uri="{FF2B5EF4-FFF2-40B4-BE49-F238E27FC236}">
                <a16:creationId xmlns:a16="http://schemas.microsoft.com/office/drawing/2014/main" id="{03E68228-29D8-49B6-B999-F622F25E3445}"/>
              </a:ext>
            </a:extLst>
          </p:cNvPr>
          <p:cNvSpPr>
            <a:spLocks noGrp="1"/>
          </p:cNvSpPr>
          <p:nvPr>
            <p:ph idx="1"/>
          </p:nvPr>
        </p:nvSpPr>
        <p:spPr>
          <a:xfrm>
            <a:off x="518160" y="1420779"/>
            <a:ext cx="6673472" cy="4756184"/>
          </a:xfrm>
        </p:spPr>
        <p:txBody>
          <a:bodyPr/>
          <a:lstStyle/>
          <a:p>
            <a:pPr marL="0" indent="0">
              <a:buNone/>
            </a:pPr>
            <a:r>
              <a:rPr lang="en-US" kern="0" dirty="0">
                <a:ea typeface="MS PGothic" charset="0"/>
                <a:hlinkClick r:id="rId3"/>
              </a:rPr>
              <a:t>2 CFR 200.432</a:t>
            </a:r>
            <a:endParaRPr lang="en-US" dirty="0"/>
          </a:p>
          <a:p>
            <a:r>
              <a:rPr lang="en-US" dirty="0"/>
              <a:t>Cost of actual child care is </a:t>
            </a:r>
            <a:r>
              <a:rPr lang="en-US" b="1" dirty="0"/>
              <a:t>unallowable</a:t>
            </a:r>
          </a:p>
          <a:p>
            <a:r>
              <a:rPr lang="en-US" dirty="0"/>
              <a:t>Cost of searching for and obtaining child care is </a:t>
            </a:r>
            <a:r>
              <a:rPr lang="en-US" b="1" dirty="0"/>
              <a:t>allowable</a:t>
            </a:r>
          </a:p>
        </p:txBody>
      </p:sp>
      <p:pic>
        <p:nvPicPr>
          <p:cNvPr id="10242" name="Picture 2" descr="person writing &quot;child care&quot;">
            <a:extLst>
              <a:ext uri="{FF2B5EF4-FFF2-40B4-BE49-F238E27FC236}">
                <a16:creationId xmlns:a16="http://schemas.microsoft.com/office/drawing/2014/main" id="{A9EDF7FC-1FC9-4623-9A19-2A276498EC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31425" y="2718486"/>
            <a:ext cx="5076907" cy="3386296"/>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8D5ED59D-BF02-4E28-A772-5B4DA89E0740}"/>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63526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C6F1-FAC9-4BC2-AA8C-86E670E332E3}"/>
              </a:ext>
            </a:extLst>
          </p:cNvPr>
          <p:cNvSpPr>
            <a:spLocks noGrp="1"/>
          </p:cNvSpPr>
          <p:nvPr>
            <p:ph type="title"/>
          </p:nvPr>
        </p:nvSpPr>
        <p:spPr/>
        <p:txBody>
          <a:bodyPr>
            <a:normAutofit/>
          </a:bodyPr>
          <a:lstStyle/>
          <a:p>
            <a:r>
              <a:rPr lang="en-US" kern="0" dirty="0">
                <a:ea typeface="MS PGothic" charset="0"/>
              </a:rPr>
              <a:t>Collection of Improper Payments</a:t>
            </a:r>
            <a:endParaRPr lang="en-US" dirty="0"/>
          </a:p>
        </p:txBody>
      </p:sp>
      <p:sp>
        <p:nvSpPr>
          <p:cNvPr id="12" name="Content Placeholder 11">
            <a:extLst>
              <a:ext uri="{FF2B5EF4-FFF2-40B4-BE49-F238E27FC236}">
                <a16:creationId xmlns:a16="http://schemas.microsoft.com/office/drawing/2014/main" id="{7B5D2778-0BED-4FBA-BD3A-2404D7A96B45}"/>
              </a:ext>
            </a:extLst>
          </p:cNvPr>
          <p:cNvSpPr>
            <a:spLocks noGrp="1"/>
          </p:cNvSpPr>
          <p:nvPr>
            <p:ph idx="1"/>
          </p:nvPr>
        </p:nvSpPr>
        <p:spPr/>
        <p:txBody>
          <a:bodyPr/>
          <a:lstStyle/>
          <a:p>
            <a:pPr marL="0" indent="0">
              <a:buNone/>
            </a:pPr>
            <a:r>
              <a:rPr lang="en-US" kern="0" dirty="0">
                <a:ea typeface="MS PGothic" charset="0"/>
                <a:hlinkClick r:id="rId3"/>
              </a:rPr>
              <a:t>2 CFR 200.428</a:t>
            </a:r>
            <a:endParaRPr lang="en-US" dirty="0"/>
          </a:p>
          <a:p>
            <a:r>
              <a:rPr lang="en-US" dirty="0"/>
              <a:t>New item of cost</a:t>
            </a:r>
          </a:p>
          <a:p>
            <a:r>
              <a:rPr lang="en-US" dirty="0"/>
              <a:t>Allowable</a:t>
            </a:r>
          </a:p>
          <a:p>
            <a:pPr lvl="1"/>
            <a:r>
              <a:rPr lang="en-US" dirty="0"/>
              <a:t>Either direct or indirect</a:t>
            </a:r>
          </a:p>
          <a:p>
            <a:pPr lvl="1"/>
            <a:r>
              <a:rPr lang="en-US" dirty="0"/>
              <a:t>Use of amounts collected specified</a:t>
            </a:r>
          </a:p>
        </p:txBody>
      </p:sp>
      <p:pic>
        <p:nvPicPr>
          <p:cNvPr id="11266" name="Picture 2" descr="green dollar sign with red &quot;no&quot; sign">
            <a:extLst>
              <a:ext uri="{FF2B5EF4-FFF2-40B4-BE49-F238E27FC236}">
                <a16:creationId xmlns:a16="http://schemas.microsoft.com/office/drawing/2014/main" id="{2E7C2DE8-75CD-4A9B-B579-A0999D903D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86575" y="1948656"/>
            <a:ext cx="4286250" cy="3214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7F53316E-4BE0-4A10-ACB2-DC32EC97894D}"/>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154182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AD2B-B169-4F9D-A1E7-3F5B36B4B975}"/>
              </a:ext>
            </a:extLst>
          </p:cNvPr>
          <p:cNvSpPr>
            <a:spLocks noGrp="1"/>
          </p:cNvSpPr>
          <p:nvPr>
            <p:ph type="title"/>
          </p:nvPr>
        </p:nvSpPr>
        <p:spPr/>
        <p:txBody>
          <a:bodyPr>
            <a:normAutofit/>
          </a:bodyPr>
          <a:lstStyle/>
          <a:p>
            <a:pPr>
              <a:spcBef>
                <a:spcPts val="0"/>
              </a:spcBef>
            </a:pPr>
            <a:r>
              <a:rPr lang="en-US" kern="0" dirty="0">
                <a:ea typeface="MS PGothic" charset="0"/>
              </a:rPr>
              <a:t>Contingency Provisions</a:t>
            </a:r>
            <a:endParaRPr lang="en-US" dirty="0"/>
          </a:p>
        </p:txBody>
      </p:sp>
      <p:sp>
        <p:nvSpPr>
          <p:cNvPr id="8" name="Content Placeholder 7">
            <a:extLst>
              <a:ext uri="{FF2B5EF4-FFF2-40B4-BE49-F238E27FC236}">
                <a16:creationId xmlns:a16="http://schemas.microsoft.com/office/drawing/2014/main" id="{92BA93E5-6876-4E65-8EA9-7F36BE190D54}"/>
              </a:ext>
            </a:extLst>
          </p:cNvPr>
          <p:cNvSpPr>
            <a:spLocks noGrp="1"/>
          </p:cNvSpPr>
          <p:nvPr>
            <p:ph idx="1"/>
          </p:nvPr>
        </p:nvSpPr>
        <p:spPr/>
        <p:txBody>
          <a:bodyPr/>
          <a:lstStyle/>
          <a:p>
            <a:pPr marL="0" indent="0">
              <a:buNone/>
            </a:pPr>
            <a:r>
              <a:rPr lang="en-US" kern="0" dirty="0">
                <a:ea typeface="MS PGothic" charset="0"/>
                <a:hlinkClick r:id="rId3"/>
              </a:rPr>
              <a:t>2 CFR 200.433</a:t>
            </a:r>
            <a:r>
              <a:rPr lang="en-US" kern="0" dirty="0">
                <a:ea typeface="MS PGothic" charset="0"/>
              </a:rPr>
              <a:t> and </a:t>
            </a:r>
            <a:r>
              <a:rPr lang="en-US" dirty="0">
                <a:cs typeface="Arial" panose="020B0604020202020204" pitchFamily="34" charset="0"/>
                <a:hlinkClick r:id="rId4"/>
              </a:rPr>
              <a:t>2 CFR </a:t>
            </a:r>
            <a:r>
              <a:rPr lang="en-US" kern="0" dirty="0">
                <a:ea typeface="MS PGothic" charset="0"/>
                <a:hlinkClick r:id="rId4"/>
              </a:rPr>
              <a:t>2900.18</a:t>
            </a:r>
            <a:endParaRPr lang="en-US" dirty="0"/>
          </a:p>
          <a:p>
            <a:r>
              <a:rPr lang="en-US" dirty="0"/>
              <a:t>Generally unallowable</a:t>
            </a:r>
          </a:p>
          <a:p>
            <a:pPr lvl="0"/>
            <a:r>
              <a:rPr lang="en-US" dirty="0"/>
              <a:t>Allowable only under strict conditions:</a:t>
            </a:r>
          </a:p>
          <a:p>
            <a:pPr lvl="1"/>
            <a:r>
              <a:rPr lang="en-US" dirty="0"/>
              <a:t>Included in budgets </a:t>
            </a:r>
          </a:p>
          <a:p>
            <a:pPr lvl="1"/>
            <a:r>
              <a:rPr lang="en-US" dirty="0"/>
              <a:t>Broadly accepted cost estimating methods</a:t>
            </a:r>
          </a:p>
          <a:p>
            <a:pPr lvl="1"/>
            <a:r>
              <a:rPr lang="en-US" dirty="0"/>
              <a:t>For budget purposes only</a:t>
            </a:r>
          </a:p>
          <a:p>
            <a:r>
              <a:rPr lang="en-US" dirty="0"/>
              <a:t>Any type of </a:t>
            </a:r>
            <a:r>
              <a:rPr lang="en-US" altLang="ja-JP" dirty="0"/>
              <a:t>“</a:t>
            </a:r>
            <a:r>
              <a:rPr lang="en-US" dirty="0"/>
              <a:t>reserve</a:t>
            </a:r>
            <a:r>
              <a:rPr lang="en-US" altLang="ja-JP" dirty="0"/>
              <a:t>”</a:t>
            </a:r>
            <a:r>
              <a:rPr lang="en-US" dirty="0"/>
              <a:t> is unallowable</a:t>
            </a:r>
          </a:p>
        </p:txBody>
      </p:sp>
      <p:pic>
        <p:nvPicPr>
          <p:cNvPr id="12290" name="Picture 2" descr="Contingency plan word cloud">
            <a:extLst>
              <a:ext uri="{FF2B5EF4-FFF2-40B4-BE49-F238E27FC236}">
                <a16:creationId xmlns:a16="http://schemas.microsoft.com/office/drawing/2014/main" id="{36FCC1F6-318A-4E14-95C0-EDAE78A05C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86751" y="2151936"/>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2E6A328B-7B29-48EB-9EA2-59EA5BAB9601}"/>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1535073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3D23-B0C4-442F-93EE-2F3617EAE2C3}"/>
              </a:ext>
            </a:extLst>
          </p:cNvPr>
          <p:cNvSpPr>
            <a:spLocks noGrp="1"/>
          </p:cNvSpPr>
          <p:nvPr>
            <p:ph type="title"/>
          </p:nvPr>
        </p:nvSpPr>
        <p:spPr/>
        <p:txBody>
          <a:bodyPr/>
          <a:lstStyle/>
          <a:p>
            <a:r>
              <a:rPr lang="en-US" dirty="0">
                <a:ea typeface="MS PGothic" charset="0"/>
                <a:cs typeface="Arial" panose="020B0604020202020204" pitchFamily="34" charset="0"/>
              </a:rPr>
              <a:t>Conferences – Allowable Costs</a:t>
            </a:r>
            <a:endParaRPr lang="en-US" dirty="0">
              <a:cs typeface="Arial" panose="020B0604020202020204" pitchFamily="34" charset="0"/>
            </a:endParaRPr>
          </a:p>
        </p:txBody>
      </p:sp>
      <p:sp>
        <p:nvSpPr>
          <p:cNvPr id="3" name="Content Placeholder 2">
            <a:extLst>
              <a:ext uri="{FF2B5EF4-FFF2-40B4-BE49-F238E27FC236}">
                <a16:creationId xmlns:a16="http://schemas.microsoft.com/office/drawing/2014/main" id="{9C123DF3-F70C-428B-81EB-B2BA677327ED}"/>
              </a:ext>
            </a:extLst>
          </p:cNvPr>
          <p:cNvSpPr>
            <a:spLocks noGrp="1"/>
          </p:cNvSpPr>
          <p:nvPr>
            <p:ph idx="1"/>
          </p:nvPr>
        </p:nvSpPr>
        <p:spPr>
          <a:xfrm>
            <a:off x="518160" y="1420779"/>
            <a:ext cx="3453764" cy="4756184"/>
          </a:xfrm>
        </p:spPr>
        <p:txBody>
          <a:bodyPr>
            <a:noAutofit/>
          </a:bodyPr>
          <a:lstStyle/>
          <a:p>
            <a:pPr marL="0" indent="0">
              <a:lnSpc>
                <a:spcPct val="100000"/>
              </a:lnSpc>
              <a:spcBef>
                <a:spcPts val="600"/>
              </a:spcBef>
              <a:buNone/>
            </a:pPr>
            <a:r>
              <a:rPr lang="en-US" dirty="0">
                <a:cs typeface="Arial" panose="020B0604020202020204" pitchFamily="34" charset="0"/>
                <a:hlinkClick r:id="rId3"/>
              </a:rPr>
              <a:t>2 CFR </a:t>
            </a:r>
            <a:r>
              <a:rPr lang="en-US" dirty="0">
                <a:ea typeface="MS PGothic" charset="0"/>
                <a:cs typeface="Arial" panose="020B0604020202020204" pitchFamily="34" charset="0"/>
                <a:hlinkClick r:id="rId3"/>
              </a:rPr>
              <a:t>200.432</a:t>
            </a:r>
            <a:r>
              <a:rPr lang="en-US" dirty="0">
                <a:ea typeface="MS PGothic" charset="0"/>
                <a:cs typeface="Arial" panose="020B0604020202020204" pitchFamily="34" charset="0"/>
              </a:rPr>
              <a:t> Conference costs are allowable, unless </a:t>
            </a:r>
            <a:r>
              <a:rPr lang="en-US" dirty="0">
                <a:solidFill>
                  <a:srgbClr val="323332"/>
                </a:solidFill>
              </a:rPr>
              <a:t>further restricted by the terms of the federal award.</a:t>
            </a:r>
            <a:endParaRPr lang="en-US" dirty="0"/>
          </a:p>
          <a:p>
            <a:pPr marL="0" indent="0">
              <a:lnSpc>
                <a:spcPct val="100000"/>
              </a:lnSpc>
              <a:spcBef>
                <a:spcPts val="600"/>
              </a:spcBef>
              <a:buNone/>
            </a:pPr>
            <a:endParaRPr lang="en-US" dirty="0"/>
          </a:p>
        </p:txBody>
      </p:sp>
      <p:graphicFrame>
        <p:nvGraphicFramePr>
          <p:cNvPr id="4" name="Diagram 3" descr="SmartArt listing Allowable costs with conditions, and Allowable costs">
            <a:extLst>
              <a:ext uri="{FF2B5EF4-FFF2-40B4-BE49-F238E27FC236}">
                <a16:creationId xmlns:a16="http://schemas.microsoft.com/office/drawing/2014/main" id="{3BAC1D25-39A2-4F14-B788-6FF0DD91AA9A}"/>
              </a:ext>
            </a:extLst>
          </p:cNvPr>
          <p:cNvGraphicFramePr/>
          <p:nvPr/>
        </p:nvGraphicFramePr>
        <p:xfrm>
          <a:off x="4406416" y="1275885"/>
          <a:ext cx="7267424" cy="487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37581DAA-F5D6-4058-8624-60D6A3AE7E81}"/>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1334807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6B8AC-4478-4319-AF4F-FE3FFB9302DD}"/>
              </a:ext>
            </a:extLst>
          </p:cNvPr>
          <p:cNvSpPr>
            <a:spLocks noGrp="1"/>
          </p:cNvSpPr>
          <p:nvPr>
            <p:ph type="title"/>
          </p:nvPr>
        </p:nvSpPr>
        <p:spPr/>
        <p:txBody>
          <a:bodyPr/>
          <a:lstStyle/>
          <a:p>
            <a:r>
              <a:rPr lang="en-US" dirty="0">
                <a:ea typeface="MS PGothic" charset="0"/>
                <a:cs typeface="Arial" panose="020B0604020202020204" pitchFamily="34" charset="0"/>
              </a:rPr>
              <a:t>Conferences – Discretion/Judgment </a:t>
            </a:r>
            <a:endParaRPr lang="en-US" dirty="0">
              <a:cs typeface="Arial" panose="020B0604020202020204" pitchFamily="34" charset="0"/>
            </a:endParaRPr>
          </a:p>
        </p:txBody>
      </p:sp>
      <p:sp>
        <p:nvSpPr>
          <p:cNvPr id="1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dirty="0">
                <a:cs typeface="Arial" panose="020B0604020202020204" pitchFamily="34" charset="0"/>
                <a:hlinkClick r:id="rId3"/>
              </a:rPr>
              <a:t>2 CFR </a:t>
            </a:r>
            <a:r>
              <a:rPr lang="en-US" dirty="0">
                <a:ea typeface="MS PGothic" charset="0"/>
                <a:cs typeface="Arial" panose="020B0604020202020204" pitchFamily="34" charset="0"/>
                <a:hlinkClick r:id="rId3"/>
              </a:rPr>
              <a:t>200.432</a:t>
            </a:r>
            <a:endParaRPr lang="en-US" dirty="0"/>
          </a:p>
          <a:p>
            <a:r>
              <a:rPr lang="en-US" dirty="0"/>
              <a:t>Must exercise discretion and judgment in ensuring conference costs are appropriate, necessary, and minimize costs to the federal award.</a:t>
            </a:r>
          </a:p>
        </p:txBody>
      </p:sp>
      <p:pic>
        <p:nvPicPr>
          <p:cNvPr id="13314" name="Picture 2" descr="audience listening to a lecture">
            <a:extLst>
              <a:ext uri="{FF2B5EF4-FFF2-40B4-BE49-F238E27FC236}">
                <a16:creationId xmlns:a16="http://schemas.microsoft.com/office/drawing/2014/main" id="{7063DEC8-1F6B-4475-AFCF-A69D398179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29057" y="3200399"/>
            <a:ext cx="5133886" cy="2705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3DB128A-D205-4E7E-B776-1E6E843D48EF}"/>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450081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7153-C0DF-4E6F-A36C-9D66BF37506D}"/>
              </a:ext>
            </a:extLst>
          </p:cNvPr>
          <p:cNvSpPr>
            <a:spLocks noGrp="1"/>
          </p:cNvSpPr>
          <p:nvPr>
            <p:ph type="title"/>
          </p:nvPr>
        </p:nvSpPr>
        <p:spPr/>
        <p:txBody>
          <a:bodyPr>
            <a:normAutofit/>
          </a:bodyPr>
          <a:lstStyle/>
          <a:p>
            <a:pPr>
              <a:spcBef>
                <a:spcPts val="0"/>
              </a:spcBef>
            </a:pPr>
            <a:r>
              <a:rPr lang="en-US" kern="0" dirty="0">
                <a:ea typeface="MS PGothic" charset="0"/>
              </a:rPr>
              <a:t>Fines and Penalties</a:t>
            </a:r>
            <a:endParaRPr lang="en-US" dirty="0"/>
          </a:p>
        </p:txBody>
      </p:sp>
      <p:sp>
        <p:nvSpPr>
          <p:cNvPr id="4" name="Content Placeholder 3">
            <a:extLst>
              <a:ext uri="{FF2B5EF4-FFF2-40B4-BE49-F238E27FC236}">
                <a16:creationId xmlns:a16="http://schemas.microsoft.com/office/drawing/2014/main" id="{DD193ACC-11C1-4476-977E-64B6F3FF3AFF}"/>
              </a:ext>
            </a:extLst>
          </p:cNvPr>
          <p:cNvSpPr>
            <a:spLocks noGrp="1"/>
          </p:cNvSpPr>
          <p:nvPr>
            <p:ph idx="1"/>
          </p:nvPr>
        </p:nvSpPr>
        <p:spPr/>
        <p:txBody>
          <a:bodyPr/>
          <a:lstStyle/>
          <a:p>
            <a:pPr marL="0" indent="0">
              <a:buNone/>
            </a:pPr>
            <a:r>
              <a:rPr lang="en-US" kern="0" dirty="0">
                <a:ea typeface="MS PGothic" charset="0"/>
                <a:hlinkClick r:id="rId3"/>
              </a:rPr>
              <a:t>2 CFR 200.441</a:t>
            </a:r>
            <a:endParaRPr lang="en-US" dirty="0">
              <a:solidFill>
                <a:srgbClr val="000000"/>
              </a:solidFill>
            </a:endParaRPr>
          </a:p>
          <a:p>
            <a:r>
              <a:rPr lang="en-US" dirty="0">
                <a:solidFill>
                  <a:srgbClr val="000000"/>
                </a:solidFill>
              </a:rPr>
              <a:t>Defined as fines, penalties, damages, violations of Federal and/or local laws</a:t>
            </a:r>
          </a:p>
          <a:p>
            <a:pPr lvl="1">
              <a:lnSpc>
                <a:spcPct val="120000"/>
              </a:lnSpc>
            </a:pPr>
            <a:r>
              <a:rPr lang="en-US" sz="2600" dirty="0"/>
              <a:t>Unallowable</a:t>
            </a:r>
          </a:p>
          <a:p>
            <a:r>
              <a:rPr lang="en-US" dirty="0"/>
              <a:t>Examples are parking tickets, DUI equipment, late payment penalties</a:t>
            </a:r>
          </a:p>
        </p:txBody>
      </p:sp>
      <p:sp>
        <p:nvSpPr>
          <p:cNvPr id="6" name="Slide Number Placeholder 5">
            <a:extLst>
              <a:ext uri="{FF2B5EF4-FFF2-40B4-BE49-F238E27FC236}">
                <a16:creationId xmlns:a16="http://schemas.microsoft.com/office/drawing/2014/main" id="{CC3ED013-A393-4E07-B91E-2D107C952C6F}"/>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656865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BAFB-C014-4AD5-8F23-AB530E7C42CC}"/>
              </a:ext>
            </a:extLst>
          </p:cNvPr>
          <p:cNvSpPr>
            <a:spLocks noGrp="1"/>
          </p:cNvSpPr>
          <p:nvPr>
            <p:ph type="title"/>
          </p:nvPr>
        </p:nvSpPr>
        <p:spPr/>
        <p:txBody>
          <a:bodyPr>
            <a:normAutofit/>
          </a:bodyPr>
          <a:lstStyle/>
          <a:p>
            <a:pPr>
              <a:spcBef>
                <a:spcPts val="0"/>
              </a:spcBef>
            </a:pPr>
            <a:r>
              <a:rPr lang="en-US" kern="0" dirty="0">
                <a:ea typeface="MS PGothic" charset="0"/>
              </a:rPr>
              <a:t>Employee Health and Welfare Costs</a:t>
            </a:r>
            <a:endParaRPr lang="en-US" dirty="0"/>
          </a:p>
        </p:txBody>
      </p:sp>
      <p:sp>
        <p:nvSpPr>
          <p:cNvPr id="3" name="Content Placeholder 2">
            <a:extLst>
              <a:ext uri="{FF2B5EF4-FFF2-40B4-BE49-F238E27FC236}">
                <a16:creationId xmlns:a16="http://schemas.microsoft.com/office/drawing/2014/main" id="{1ECF40E5-1702-46CA-92EA-0D61F295C17F}"/>
              </a:ext>
            </a:extLst>
          </p:cNvPr>
          <p:cNvSpPr>
            <a:spLocks noGrp="1"/>
          </p:cNvSpPr>
          <p:nvPr>
            <p:ph idx="1"/>
          </p:nvPr>
        </p:nvSpPr>
        <p:spPr/>
        <p:txBody>
          <a:bodyPr/>
          <a:lstStyle/>
          <a:p>
            <a:pPr marL="0" indent="0">
              <a:buNone/>
            </a:pPr>
            <a:r>
              <a:rPr lang="en-US" kern="0" dirty="0">
                <a:ea typeface="MS PGothic" charset="0"/>
                <a:hlinkClick r:id="rId3"/>
              </a:rPr>
              <a:t>2 CFR 200.437</a:t>
            </a:r>
            <a:endParaRPr lang="en-US" dirty="0"/>
          </a:p>
          <a:p>
            <a:r>
              <a:rPr lang="en-US" dirty="0"/>
              <a:t>Allowable with conditions</a:t>
            </a:r>
          </a:p>
          <a:p>
            <a:r>
              <a:rPr lang="en-US" dirty="0"/>
              <a:t>Conditions</a:t>
            </a:r>
          </a:p>
          <a:p>
            <a:pPr lvl="1">
              <a:lnSpc>
                <a:spcPct val="100000"/>
              </a:lnSpc>
              <a:spcBef>
                <a:spcPts val="0"/>
              </a:spcBef>
            </a:pPr>
            <a:r>
              <a:rPr lang="en-US" dirty="0"/>
              <a:t>Health and welfare of staff</a:t>
            </a:r>
          </a:p>
          <a:p>
            <a:pPr lvl="1">
              <a:lnSpc>
                <a:spcPct val="100000"/>
              </a:lnSpc>
              <a:spcBef>
                <a:spcPts val="0"/>
              </a:spcBef>
            </a:pPr>
            <a:r>
              <a:rPr lang="en-US" dirty="0"/>
              <a:t>In accordance with documented policies</a:t>
            </a:r>
          </a:p>
          <a:p>
            <a:pPr lvl="1">
              <a:lnSpc>
                <a:spcPct val="100000"/>
              </a:lnSpc>
              <a:spcBef>
                <a:spcPts val="0"/>
              </a:spcBef>
            </a:pPr>
            <a:r>
              <a:rPr lang="en-US" dirty="0"/>
              <a:t>Must be allocated</a:t>
            </a:r>
          </a:p>
          <a:p>
            <a:r>
              <a:rPr lang="en-US" dirty="0"/>
              <a:t>Losses generally unallowable</a:t>
            </a:r>
          </a:p>
          <a:p>
            <a:r>
              <a:rPr lang="en-US" dirty="0"/>
              <a:t>Eliminates </a:t>
            </a:r>
            <a:r>
              <a:rPr lang="en-US" altLang="ja-JP" dirty="0"/>
              <a:t>“</a:t>
            </a:r>
            <a:r>
              <a:rPr lang="en-US" dirty="0"/>
              <a:t>morale costs</a:t>
            </a:r>
            <a:r>
              <a:rPr lang="en-US" altLang="ja-JP" dirty="0"/>
              <a:t>”</a:t>
            </a:r>
            <a:endParaRPr lang="en-US" dirty="0"/>
          </a:p>
        </p:txBody>
      </p:sp>
      <p:pic>
        <p:nvPicPr>
          <p:cNvPr id="7" name="Picture 6" descr="words &quot;Health &amp; Safety&quot; on tech background">
            <a:extLst>
              <a:ext uri="{FF2B5EF4-FFF2-40B4-BE49-F238E27FC236}">
                <a16:creationId xmlns:a16="http://schemas.microsoft.com/office/drawing/2014/main" id="{4CEBA1B0-F7A9-44B6-9574-171FEE382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049" y="2345697"/>
            <a:ext cx="4481112" cy="252286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E96B254-7D60-4263-83B0-770C46F040FE}"/>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360362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a:xfrm>
            <a:off x="518160" y="1431471"/>
            <a:ext cx="11155680" cy="4754880"/>
          </a:xfrm>
        </p:spPr>
        <p:txBody>
          <a:bodyPr>
            <a:normAutofit/>
          </a:bodyPr>
          <a:lstStyle/>
          <a:p>
            <a:pPr lvl="0"/>
            <a:r>
              <a:rPr lang="en-US" sz="2800" dirty="0"/>
              <a:t>General Cost Principles</a:t>
            </a:r>
          </a:p>
          <a:p>
            <a:pPr lvl="1"/>
            <a:r>
              <a:rPr lang="en-US" sz="2400" dirty="0"/>
              <a:t>Identify applicability to recipients and subrecipients </a:t>
            </a:r>
          </a:p>
          <a:p>
            <a:pPr lvl="1"/>
            <a:r>
              <a:rPr lang="en-US" sz="2400" dirty="0"/>
              <a:t>Discuss cost principles standards for allowable costs</a:t>
            </a:r>
          </a:p>
          <a:p>
            <a:pPr lvl="1"/>
            <a:r>
              <a:rPr lang="en-US" sz="2400" dirty="0"/>
              <a:t>Discuss the importance of understanding the prior written approval requirements</a:t>
            </a:r>
          </a:p>
          <a:p>
            <a:r>
              <a:rPr lang="en-US" sz="2800" dirty="0"/>
              <a:t>Cost Classification</a:t>
            </a:r>
          </a:p>
          <a:p>
            <a:pPr marL="914400" lvl="1" indent="-457200"/>
            <a:r>
              <a:rPr lang="en-US" sz="2400" dirty="0"/>
              <a:t>Identify types of costs in accounting system</a:t>
            </a:r>
          </a:p>
          <a:p>
            <a:pPr marL="914400" lvl="1" indent="-457200"/>
            <a:r>
              <a:rPr lang="en-US" sz="2400" dirty="0"/>
              <a:t>Understand how costs are classified </a:t>
            </a:r>
          </a:p>
          <a:p>
            <a:pPr lvl="0"/>
            <a:r>
              <a:rPr lang="en-US" sz="2800" dirty="0"/>
              <a:t>Selected Items of Cost</a:t>
            </a:r>
          </a:p>
          <a:p>
            <a:pPr lvl="1"/>
            <a:r>
              <a:rPr lang="en-US" sz="2400" dirty="0"/>
              <a:t>Discuss the allowability of some specific items of costs </a:t>
            </a:r>
            <a:br>
              <a:rPr lang="en-US" sz="2400" dirty="0"/>
            </a:br>
            <a:r>
              <a:rPr lang="en-US" sz="2400" dirty="0"/>
              <a:t>relevant to DOL programs</a:t>
            </a:r>
          </a:p>
        </p:txBody>
      </p:sp>
      <p:sp>
        <p:nvSpPr>
          <p:cNvPr id="3" name="Slide Number Placeholder 2">
            <a:extLst>
              <a:ext uri="{FF2B5EF4-FFF2-40B4-BE49-F238E27FC236}">
                <a16:creationId xmlns:a16="http://schemas.microsoft.com/office/drawing/2014/main" id="{678FE32B-E661-41BC-8F7A-30D56ABD1D4B}"/>
              </a:ext>
            </a:extLst>
          </p:cNvPr>
          <p:cNvSpPr>
            <a:spLocks noGrp="1"/>
          </p:cNvSpPr>
          <p:nvPr>
            <p:ph type="sldNum" sz="quarter" idx="12"/>
          </p:nvPr>
        </p:nvSpPr>
        <p:spPr/>
        <p:txBody>
          <a:bodyPr/>
          <a:lstStyle/>
          <a:p>
            <a:fld id="{AEF1280C-1E94-430E-A516-D051ECA45720}" type="slidenum">
              <a:rPr lang="en-US" smtClean="0"/>
              <a:t>5</a:t>
            </a:fld>
            <a:endParaRPr lang="en-US"/>
          </a:p>
        </p:txBody>
      </p:sp>
    </p:spTree>
    <p:extLst>
      <p:ext uri="{BB962C8B-B14F-4D97-AF65-F5344CB8AC3E}">
        <p14:creationId xmlns:p14="http://schemas.microsoft.com/office/powerpoint/2010/main" val="3763275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70E8-1748-478D-BE73-C5C9A41C61C9}"/>
              </a:ext>
            </a:extLst>
          </p:cNvPr>
          <p:cNvSpPr>
            <a:spLocks noGrp="1"/>
          </p:cNvSpPr>
          <p:nvPr>
            <p:ph type="title"/>
          </p:nvPr>
        </p:nvSpPr>
        <p:spPr/>
        <p:txBody>
          <a:bodyPr>
            <a:normAutofit/>
          </a:bodyPr>
          <a:lstStyle/>
          <a:p>
            <a:pPr>
              <a:spcBef>
                <a:spcPts val="0"/>
              </a:spcBef>
            </a:pPr>
            <a:r>
              <a:rPr lang="en-US" kern="0" dirty="0">
                <a:ea typeface="MS PGothic" charset="0"/>
              </a:rPr>
              <a:t>Entertainment</a:t>
            </a:r>
            <a:endParaRPr lang="en-US" dirty="0"/>
          </a:p>
        </p:txBody>
      </p:sp>
      <p:sp>
        <p:nvSpPr>
          <p:cNvPr id="5" name="Content Placeholder 4">
            <a:extLst>
              <a:ext uri="{FF2B5EF4-FFF2-40B4-BE49-F238E27FC236}">
                <a16:creationId xmlns:a16="http://schemas.microsoft.com/office/drawing/2014/main" id="{9C639E68-3024-48BC-867F-D12D8DF7C5E4}"/>
              </a:ext>
            </a:extLst>
          </p:cNvPr>
          <p:cNvSpPr>
            <a:spLocks noGrp="1"/>
          </p:cNvSpPr>
          <p:nvPr>
            <p:ph idx="1"/>
          </p:nvPr>
        </p:nvSpPr>
        <p:spPr/>
        <p:txBody>
          <a:bodyPr>
            <a:normAutofit/>
          </a:bodyPr>
          <a:lstStyle/>
          <a:p>
            <a:pPr marL="0" indent="0">
              <a:lnSpc>
                <a:spcPct val="100000"/>
              </a:lnSpc>
              <a:spcBef>
                <a:spcPts val="1200"/>
              </a:spcBef>
              <a:buNone/>
            </a:pPr>
            <a:r>
              <a:rPr lang="en-US" sz="3000" kern="0" dirty="0">
                <a:ea typeface="MS PGothic" charset="0"/>
                <a:hlinkClick r:id="rId3"/>
              </a:rPr>
              <a:t>2 CFR 200.438</a:t>
            </a:r>
            <a:r>
              <a:rPr lang="en-US" sz="3000" kern="0" dirty="0">
                <a:ea typeface="MS PGothic" charset="0"/>
              </a:rPr>
              <a:t> </a:t>
            </a:r>
          </a:p>
          <a:p>
            <a:pPr>
              <a:lnSpc>
                <a:spcPct val="100000"/>
              </a:lnSpc>
              <a:spcBef>
                <a:spcPts val="1200"/>
              </a:spcBef>
            </a:pPr>
            <a:r>
              <a:rPr lang="en-US" sz="3000" dirty="0"/>
              <a:t>Limited</a:t>
            </a:r>
            <a:r>
              <a:rPr lang="en-US" sz="3500" dirty="0"/>
              <a:t> </a:t>
            </a:r>
            <a:r>
              <a:rPr lang="en-US" sz="3000" dirty="0"/>
              <a:t>exceptions</a:t>
            </a:r>
            <a:endParaRPr lang="en-US" sz="3000" dirty="0">
              <a:solidFill>
                <a:srgbClr val="000000"/>
              </a:solidFill>
            </a:endParaRPr>
          </a:p>
          <a:p>
            <a:pPr lvl="1">
              <a:lnSpc>
                <a:spcPct val="100000"/>
              </a:lnSpc>
              <a:spcBef>
                <a:spcPts val="0"/>
              </a:spcBef>
            </a:pPr>
            <a:r>
              <a:rPr lang="en-US" sz="2600" dirty="0"/>
              <a:t>Programmatic purpose AND</a:t>
            </a:r>
          </a:p>
          <a:p>
            <a:pPr lvl="1">
              <a:lnSpc>
                <a:spcPct val="100000"/>
              </a:lnSpc>
              <a:spcBef>
                <a:spcPts val="0"/>
              </a:spcBef>
            </a:pPr>
            <a:r>
              <a:rPr lang="en-US" sz="2600" dirty="0"/>
              <a:t>Authorized within budget OR</a:t>
            </a:r>
          </a:p>
          <a:p>
            <a:pPr lvl="1">
              <a:lnSpc>
                <a:spcPct val="100000"/>
              </a:lnSpc>
              <a:spcBef>
                <a:spcPts val="0"/>
              </a:spcBef>
            </a:pPr>
            <a:r>
              <a:rPr lang="en-US" sz="2600" dirty="0"/>
              <a:t>Authorized by awarding agency (prior approval)</a:t>
            </a:r>
          </a:p>
          <a:p>
            <a:pPr>
              <a:lnSpc>
                <a:spcPct val="100000"/>
              </a:lnSpc>
            </a:pPr>
            <a:r>
              <a:rPr lang="en-US" sz="3000" dirty="0">
                <a:solidFill>
                  <a:srgbClr val="000000"/>
                </a:solidFill>
              </a:rPr>
              <a:t>Unallowable</a:t>
            </a:r>
          </a:p>
          <a:p>
            <a:pPr lvl="1">
              <a:lnSpc>
                <a:spcPct val="100000"/>
              </a:lnSpc>
            </a:pPr>
            <a:r>
              <a:rPr lang="en-US" sz="2600" dirty="0"/>
              <a:t>Examples: </a:t>
            </a:r>
          </a:p>
          <a:p>
            <a:pPr lvl="2">
              <a:lnSpc>
                <a:spcPct val="100000"/>
              </a:lnSpc>
              <a:spcBef>
                <a:spcPts val="0"/>
              </a:spcBef>
              <a:buClr>
                <a:srgbClr val="D93E0D"/>
              </a:buClr>
            </a:pPr>
            <a:r>
              <a:rPr lang="en-US" sz="2200" dirty="0"/>
              <a:t>Sports event tickets</a:t>
            </a:r>
          </a:p>
          <a:p>
            <a:pPr lvl="2">
              <a:lnSpc>
                <a:spcPct val="100000"/>
              </a:lnSpc>
              <a:spcBef>
                <a:spcPts val="0"/>
              </a:spcBef>
              <a:buClr>
                <a:srgbClr val="D93E0D"/>
              </a:buClr>
            </a:pPr>
            <a:r>
              <a:rPr lang="en-US" sz="2200" dirty="0"/>
              <a:t>Gift cards</a:t>
            </a:r>
          </a:p>
          <a:p>
            <a:pPr lvl="2">
              <a:lnSpc>
                <a:spcPct val="100000"/>
              </a:lnSpc>
              <a:spcBef>
                <a:spcPts val="0"/>
              </a:spcBef>
              <a:buClr>
                <a:srgbClr val="D93E0D"/>
              </a:buClr>
            </a:pPr>
            <a:r>
              <a:rPr lang="en-US" sz="2200" dirty="0"/>
              <a:t>Movie tickets </a:t>
            </a:r>
          </a:p>
        </p:txBody>
      </p:sp>
      <p:sp>
        <p:nvSpPr>
          <p:cNvPr id="6" name="Slide Number Placeholder 5">
            <a:extLst>
              <a:ext uri="{FF2B5EF4-FFF2-40B4-BE49-F238E27FC236}">
                <a16:creationId xmlns:a16="http://schemas.microsoft.com/office/drawing/2014/main" id="{4524E27E-21E4-4376-B1F8-C9BF2B1A9FC6}"/>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49332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79DE-E4C5-46B4-871A-4EAECA9D8F62}"/>
              </a:ext>
            </a:extLst>
          </p:cNvPr>
          <p:cNvSpPr>
            <a:spLocks noGrp="1"/>
          </p:cNvSpPr>
          <p:nvPr>
            <p:ph type="title"/>
          </p:nvPr>
        </p:nvSpPr>
        <p:spPr/>
        <p:txBody>
          <a:bodyPr>
            <a:normAutofit/>
          </a:bodyPr>
          <a:lstStyle/>
          <a:p>
            <a:pPr>
              <a:spcBef>
                <a:spcPts val="0"/>
              </a:spcBef>
            </a:pPr>
            <a:r>
              <a:rPr lang="en-US" kern="0" dirty="0">
                <a:ea typeface="MS PGothic" charset="0"/>
              </a:rPr>
              <a:t>Lobbying</a:t>
            </a:r>
            <a:endParaRPr lang="en-US" dirty="0"/>
          </a:p>
        </p:txBody>
      </p:sp>
      <p:sp>
        <p:nvSpPr>
          <p:cNvPr id="3" name="Content Placeholder 2">
            <a:extLst>
              <a:ext uri="{FF2B5EF4-FFF2-40B4-BE49-F238E27FC236}">
                <a16:creationId xmlns:a16="http://schemas.microsoft.com/office/drawing/2014/main" id="{45542B9B-DD1E-43F9-9240-CFFDA17E3E6E}"/>
              </a:ext>
            </a:extLst>
          </p:cNvPr>
          <p:cNvSpPr>
            <a:spLocks noGrp="1"/>
          </p:cNvSpPr>
          <p:nvPr>
            <p:ph idx="1"/>
          </p:nvPr>
        </p:nvSpPr>
        <p:spPr/>
        <p:txBody>
          <a:bodyPr/>
          <a:lstStyle/>
          <a:p>
            <a:pPr marL="0" indent="0">
              <a:buNone/>
            </a:pPr>
            <a:r>
              <a:rPr lang="en-US" kern="0" dirty="0">
                <a:ea typeface="MS PGothic" charset="0"/>
                <a:hlinkClick r:id="rId3"/>
              </a:rPr>
              <a:t>2 CFR 200.450</a:t>
            </a:r>
            <a:endParaRPr lang="en-US" dirty="0"/>
          </a:p>
          <a:p>
            <a:r>
              <a:rPr lang="en-US" dirty="0"/>
              <a:t>Costs of lobbying are unallowable</a:t>
            </a:r>
          </a:p>
          <a:p>
            <a:r>
              <a:rPr lang="en-US" dirty="0"/>
              <a:t>Lobbying includes any actions</a:t>
            </a:r>
          </a:p>
          <a:p>
            <a:pPr lvl="1"/>
            <a:r>
              <a:rPr lang="en-US" dirty="0"/>
              <a:t>Designed to influence the obtaining of grants</a:t>
            </a:r>
          </a:p>
          <a:p>
            <a:pPr lvl="1"/>
            <a:r>
              <a:rPr lang="en-US" dirty="0"/>
              <a:t>Designed to influence or give special consideration to acting on an award </a:t>
            </a:r>
            <a:r>
              <a:rPr lang="en-US" sz="2600" dirty="0"/>
              <a:t>or regulatory matter</a:t>
            </a:r>
          </a:p>
          <a:p>
            <a:r>
              <a:rPr lang="en-US" dirty="0"/>
              <a:t>Governed</a:t>
            </a:r>
            <a:r>
              <a:rPr lang="en-US" sz="3000" dirty="0"/>
              <a:t> by multiple statutes</a:t>
            </a:r>
            <a:endParaRPr lang="en-US" dirty="0"/>
          </a:p>
        </p:txBody>
      </p:sp>
      <p:sp>
        <p:nvSpPr>
          <p:cNvPr id="4" name="Slide Number Placeholder 3">
            <a:extLst>
              <a:ext uri="{FF2B5EF4-FFF2-40B4-BE49-F238E27FC236}">
                <a16:creationId xmlns:a16="http://schemas.microsoft.com/office/drawing/2014/main" id="{06E5B5FC-0F0A-4D14-84E3-D810EE1E1C45}"/>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1051738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2F9859-E650-42A6-AEB6-1D4D6036DF7D}"/>
              </a:ext>
            </a:extLst>
          </p:cNvPr>
          <p:cNvSpPr>
            <a:spLocks noGrp="1"/>
          </p:cNvSpPr>
          <p:nvPr>
            <p:ph type="title"/>
          </p:nvPr>
        </p:nvSpPr>
        <p:spPr/>
        <p:txBody>
          <a:bodyPr>
            <a:normAutofit/>
          </a:bodyPr>
          <a:lstStyle/>
          <a:p>
            <a:pPr>
              <a:spcBef>
                <a:spcPts val="0"/>
              </a:spcBef>
            </a:pPr>
            <a:r>
              <a:rPr lang="en-US" kern="0" dirty="0">
                <a:ea typeface="MS PGothic" charset="0"/>
              </a:rPr>
              <a:t>Participant Support Costs</a:t>
            </a:r>
            <a:endParaRPr lang="en-US" dirty="0"/>
          </a:p>
        </p:txBody>
      </p:sp>
      <p:sp>
        <p:nvSpPr>
          <p:cNvPr id="7" name="Content Placeholder 6">
            <a:extLst>
              <a:ext uri="{FF2B5EF4-FFF2-40B4-BE49-F238E27FC236}">
                <a16:creationId xmlns:a16="http://schemas.microsoft.com/office/drawing/2014/main" id="{47285E07-A71C-4962-AD42-1910707DC48A}"/>
              </a:ext>
            </a:extLst>
          </p:cNvPr>
          <p:cNvSpPr>
            <a:spLocks noGrp="1"/>
          </p:cNvSpPr>
          <p:nvPr>
            <p:ph idx="1"/>
          </p:nvPr>
        </p:nvSpPr>
        <p:spPr/>
        <p:txBody>
          <a:bodyPr>
            <a:normAutofit/>
          </a:bodyPr>
          <a:lstStyle/>
          <a:p>
            <a:pPr marL="0" indent="0">
              <a:lnSpc>
                <a:spcPct val="100000"/>
              </a:lnSpc>
              <a:spcBef>
                <a:spcPts val="1200"/>
              </a:spcBef>
              <a:buNone/>
            </a:pPr>
            <a:r>
              <a:rPr lang="en-US" kern="0" dirty="0">
                <a:ea typeface="MS PGothic" charset="0"/>
                <a:hlinkClick r:id="rId3"/>
              </a:rPr>
              <a:t>2 CFR 200.456</a:t>
            </a:r>
            <a:r>
              <a:rPr lang="en-US" kern="0" dirty="0">
                <a:ea typeface="MS PGothic" charset="0"/>
              </a:rPr>
              <a:t>, </a:t>
            </a:r>
            <a:r>
              <a:rPr lang="en-US" kern="0" dirty="0">
                <a:ea typeface="MS PGothic" charset="0"/>
                <a:hlinkClick r:id="rId4"/>
              </a:rPr>
              <a:t>2 CFR 200.469</a:t>
            </a:r>
            <a:r>
              <a:rPr lang="en-US" kern="0" dirty="0">
                <a:ea typeface="MS PGothic" charset="0"/>
              </a:rPr>
              <a:t>, and </a:t>
            </a:r>
            <a:r>
              <a:rPr lang="en-US" kern="0" dirty="0">
                <a:ea typeface="MS PGothic" charset="0"/>
                <a:hlinkClick r:id="rId5"/>
              </a:rPr>
              <a:t>2 CFR 2900.19</a:t>
            </a:r>
            <a:endParaRPr lang="en-US" dirty="0"/>
          </a:p>
          <a:p>
            <a:pPr>
              <a:lnSpc>
                <a:spcPct val="100000"/>
              </a:lnSpc>
              <a:spcBef>
                <a:spcPts val="1200"/>
              </a:spcBef>
            </a:pPr>
            <a:r>
              <a:rPr lang="en-US" dirty="0"/>
              <a:t>Allowable as defined</a:t>
            </a:r>
          </a:p>
          <a:p>
            <a:pPr>
              <a:lnSpc>
                <a:spcPct val="100000"/>
              </a:lnSpc>
              <a:spcBef>
                <a:spcPts val="1200"/>
              </a:spcBef>
            </a:pPr>
            <a:r>
              <a:rPr lang="en-US" dirty="0"/>
              <a:t>Check your grant agreement</a:t>
            </a:r>
          </a:p>
          <a:p>
            <a:pPr>
              <a:lnSpc>
                <a:spcPct val="100000"/>
              </a:lnSpc>
              <a:spcBef>
                <a:spcPts val="1200"/>
              </a:spcBef>
            </a:pPr>
            <a:r>
              <a:rPr lang="en-US" dirty="0"/>
              <a:t>Student Activity fees are unallowable</a:t>
            </a:r>
          </a:p>
          <a:p>
            <a:pPr lvl="1"/>
            <a:r>
              <a:rPr lang="en-US" altLang="en-US" dirty="0"/>
              <a:t>DOL exception at </a:t>
            </a:r>
            <a:r>
              <a:rPr lang="en-US" altLang="en-US" dirty="0">
                <a:hlinkClick r:id="rId5"/>
              </a:rPr>
              <a:t>2 CFR 2900.19</a:t>
            </a:r>
            <a:endParaRPr lang="en-US" altLang="en-US" dirty="0"/>
          </a:p>
          <a:p>
            <a:pPr lvl="1"/>
            <a:r>
              <a:rPr lang="en-US" altLang="en-US" dirty="0"/>
              <a:t>Allowable if meet a program requirement</a:t>
            </a:r>
          </a:p>
          <a:p>
            <a:pPr lvl="1"/>
            <a:r>
              <a:rPr lang="en-US" altLang="en-US" dirty="0"/>
              <a:t>Have prior written </a:t>
            </a:r>
            <a:r>
              <a:rPr lang="en-US" altLang="en-US" sz="2600" dirty="0"/>
              <a:t>approval</a:t>
            </a:r>
            <a:endParaRPr lang="en-US" sz="2600" dirty="0"/>
          </a:p>
        </p:txBody>
      </p:sp>
      <p:sp>
        <p:nvSpPr>
          <p:cNvPr id="13" name="Slide Number Placeholder 12">
            <a:extLst>
              <a:ext uri="{FF2B5EF4-FFF2-40B4-BE49-F238E27FC236}">
                <a16:creationId xmlns:a16="http://schemas.microsoft.com/office/drawing/2014/main" id="{BBEE2FC7-46FD-4002-A6AB-D0FAC8EB5434}"/>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820004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38F5-B481-4FC1-B4CD-14C12CFC29D2}"/>
              </a:ext>
            </a:extLst>
          </p:cNvPr>
          <p:cNvSpPr>
            <a:spLocks noGrp="1"/>
          </p:cNvSpPr>
          <p:nvPr>
            <p:ph type="title"/>
          </p:nvPr>
        </p:nvSpPr>
        <p:spPr/>
        <p:txBody>
          <a:bodyPr/>
          <a:lstStyle/>
          <a:p>
            <a:r>
              <a:rPr lang="en-US" dirty="0">
                <a:ea typeface="MS PGothic" charset="0"/>
              </a:rPr>
              <a:t>Knowledge Check 2 – Questions </a:t>
            </a:r>
            <a:endParaRPr lang="en-US" dirty="0"/>
          </a:p>
        </p:txBody>
      </p:sp>
      <p:sp>
        <p:nvSpPr>
          <p:cNvPr id="3" name="Text Placeholder 2"/>
          <p:cNvSpPr>
            <a:spLocks noGrp="1"/>
          </p:cNvSpPr>
          <p:nvPr>
            <p:ph idx="1"/>
          </p:nvPr>
        </p:nvSpPr>
        <p:spPr/>
        <p:txBody>
          <a:bodyPr vert="horz" lIns="91440" tIns="45720" rIns="91440" bIns="45720" rtlCol="0" anchor="t">
            <a:normAutofit lnSpcReduction="10000"/>
          </a:bodyPr>
          <a:lstStyle/>
          <a:p>
            <a:pPr marL="0" indent="0">
              <a:spcBef>
                <a:spcPts val="1200"/>
              </a:spcBef>
              <a:buNone/>
            </a:pPr>
            <a:r>
              <a:rPr lang="en-US" sz="3000" b="1" dirty="0">
                <a:solidFill>
                  <a:srgbClr val="D93E0D"/>
                </a:solidFill>
              </a:rPr>
              <a:t>True or False?</a:t>
            </a:r>
          </a:p>
          <a:p>
            <a:pPr marL="514350" indent="-514350">
              <a:buClr>
                <a:srgbClr val="D93E0D"/>
              </a:buClr>
              <a:buFont typeface="+mj-lt"/>
              <a:buAutoNum type="arabicPeriod"/>
            </a:pPr>
            <a:r>
              <a:rPr lang="en-US" altLang="en-US" kern="0" dirty="0">
                <a:cs typeface="Arial"/>
              </a:rPr>
              <a:t>Advertising costs include electronic media.</a:t>
            </a:r>
          </a:p>
          <a:p>
            <a:pPr marL="514350" indent="-514350">
              <a:buClr>
                <a:srgbClr val="D93E0D"/>
              </a:buClr>
              <a:buFont typeface="+mj-lt"/>
              <a:buAutoNum type="arabicPeriod"/>
            </a:pPr>
            <a:r>
              <a:rPr lang="en-US" kern="0" dirty="0">
                <a:cs typeface="Arial"/>
              </a:rPr>
              <a:t>Conference costs include the cost of meeting space.</a:t>
            </a:r>
          </a:p>
          <a:p>
            <a:pPr marL="514350" indent="-514350">
              <a:buClr>
                <a:srgbClr val="D93E0D"/>
              </a:buClr>
              <a:buFont typeface="+mj-lt"/>
              <a:buAutoNum type="arabicPeriod"/>
            </a:pPr>
            <a:r>
              <a:rPr lang="en-US" kern="0" dirty="0">
                <a:cs typeface="Arial"/>
              </a:rPr>
              <a:t>DOL requires a Creative Commons license for intellectual property developed with grant funds.</a:t>
            </a:r>
          </a:p>
          <a:p>
            <a:pPr marL="514350" indent="-514350">
              <a:buClr>
                <a:srgbClr val="D93E0D"/>
              </a:buClr>
              <a:buFont typeface="+mj-lt"/>
              <a:buAutoNum type="arabicPeriod"/>
            </a:pPr>
            <a:r>
              <a:rPr lang="en-US" kern="0" dirty="0">
                <a:cs typeface="Arial"/>
              </a:rPr>
              <a:t>The cost of collecting improper payments and bad debts are unallowable.</a:t>
            </a:r>
          </a:p>
          <a:p>
            <a:pPr marL="514350" indent="-514350">
              <a:buClr>
                <a:srgbClr val="D93E0D"/>
              </a:buClr>
              <a:buFont typeface="+mj-lt"/>
              <a:buAutoNum type="arabicPeriod"/>
            </a:pPr>
            <a:r>
              <a:rPr lang="en-US" dirty="0"/>
              <a:t>The cost of providing child care services for attendees at conferences is allowable.  </a:t>
            </a:r>
          </a:p>
          <a:p>
            <a:pPr lvl="1"/>
            <a:endParaRPr lang="en-US" kern="0" dirty="0">
              <a:cs typeface="Arial"/>
            </a:endParaRPr>
          </a:p>
        </p:txBody>
      </p:sp>
      <p:sp>
        <p:nvSpPr>
          <p:cNvPr id="4" name="Slide Number Placeholder 3">
            <a:extLst>
              <a:ext uri="{FF2B5EF4-FFF2-40B4-BE49-F238E27FC236}">
                <a16:creationId xmlns:a16="http://schemas.microsoft.com/office/drawing/2014/main" id="{31D9219A-9C2D-497E-B6F8-1DCA68F15563}"/>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1211428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38F5-B481-4FC1-B4CD-14C12CFC29D2}"/>
              </a:ext>
            </a:extLst>
          </p:cNvPr>
          <p:cNvSpPr>
            <a:spLocks noGrp="1"/>
          </p:cNvSpPr>
          <p:nvPr>
            <p:ph type="title"/>
          </p:nvPr>
        </p:nvSpPr>
        <p:spPr/>
        <p:txBody>
          <a:bodyPr/>
          <a:lstStyle/>
          <a:p>
            <a:r>
              <a:rPr lang="en-US" dirty="0">
                <a:ea typeface="MS PGothic" charset="0"/>
              </a:rPr>
              <a:t>Knowledge Check 2 – Answers</a:t>
            </a:r>
            <a:endParaRPr lang="en-US" dirty="0"/>
          </a:p>
        </p:txBody>
      </p:sp>
      <p:sp>
        <p:nvSpPr>
          <p:cNvPr id="3" name="Text Placeholder 2"/>
          <p:cNvSpPr>
            <a:spLocks noGrp="1"/>
          </p:cNvSpPr>
          <p:nvPr>
            <p:ph idx="1"/>
          </p:nvPr>
        </p:nvSpPr>
        <p:spPr/>
        <p:txBody>
          <a:bodyPr vert="horz" lIns="91440" tIns="45720" rIns="91440" bIns="45720" rtlCol="0" anchor="t">
            <a:normAutofit/>
          </a:bodyPr>
          <a:lstStyle/>
          <a:p>
            <a:pPr marL="395288" indent="-395288">
              <a:buClr>
                <a:srgbClr val="D93E0D"/>
              </a:buClr>
              <a:buFont typeface="+mj-lt"/>
              <a:buAutoNum type="arabicPeriod"/>
            </a:pPr>
            <a:r>
              <a:rPr lang="en-US" altLang="en-US" kern="0" dirty="0">
                <a:cs typeface="Arial"/>
              </a:rPr>
              <a:t>Advertising costs include electronic media.  </a:t>
            </a:r>
            <a:r>
              <a:rPr lang="en-US" altLang="en-US" b="1" dirty="0">
                <a:solidFill>
                  <a:srgbClr val="D93E0D"/>
                </a:solidFill>
              </a:rPr>
              <a:t>True</a:t>
            </a:r>
          </a:p>
          <a:p>
            <a:pPr marL="395288" indent="-395288">
              <a:buClr>
                <a:srgbClr val="D93E0D"/>
              </a:buClr>
              <a:buFont typeface="+mj-lt"/>
              <a:buAutoNum type="arabicPeriod"/>
            </a:pPr>
            <a:r>
              <a:rPr lang="en-US" kern="0" dirty="0">
                <a:cs typeface="Arial"/>
              </a:rPr>
              <a:t>Conference costs include the cost of meeting space.  </a:t>
            </a:r>
            <a:r>
              <a:rPr lang="en-US" b="1" dirty="0">
                <a:solidFill>
                  <a:srgbClr val="D93E0D"/>
                </a:solidFill>
              </a:rPr>
              <a:t>True</a:t>
            </a:r>
          </a:p>
          <a:p>
            <a:pPr marL="395288" indent="-395288">
              <a:buClr>
                <a:srgbClr val="D93E0D"/>
              </a:buClr>
              <a:buFont typeface="+mj-lt"/>
              <a:buAutoNum type="arabicPeriod"/>
            </a:pPr>
            <a:r>
              <a:rPr lang="en-US" kern="0" dirty="0">
                <a:cs typeface="Arial"/>
              </a:rPr>
              <a:t>DOL requires a Creative Commons license for intellectual property developed with grant funds.  </a:t>
            </a:r>
            <a:r>
              <a:rPr lang="en-US" b="1" dirty="0">
                <a:solidFill>
                  <a:srgbClr val="D93E0D"/>
                </a:solidFill>
              </a:rPr>
              <a:t>True</a:t>
            </a:r>
          </a:p>
          <a:p>
            <a:pPr marL="394970" indent="-394970">
              <a:buClr>
                <a:srgbClr val="D93E0D"/>
              </a:buClr>
              <a:buFont typeface="+mj-lt"/>
              <a:buAutoNum type="arabicPeriod"/>
            </a:pPr>
            <a:r>
              <a:rPr lang="en-US" kern="0" dirty="0">
                <a:cs typeface="Arial"/>
              </a:rPr>
              <a:t>The cost of collecting improper payments and bad debts are unallowable.  </a:t>
            </a:r>
            <a:r>
              <a:rPr lang="en-US" b="1" dirty="0">
                <a:solidFill>
                  <a:srgbClr val="D93E0D"/>
                </a:solidFill>
              </a:rPr>
              <a:t>False</a:t>
            </a:r>
            <a:endParaRPr lang="en-US" b="1" dirty="0">
              <a:solidFill>
                <a:srgbClr val="D93E0D"/>
              </a:solidFill>
              <a:cs typeface="Calibri"/>
            </a:endParaRPr>
          </a:p>
          <a:p>
            <a:pPr marL="394970" indent="-394970">
              <a:buClr>
                <a:srgbClr val="D93E0D"/>
              </a:buClr>
              <a:buFont typeface="+mj-lt"/>
              <a:buAutoNum type="arabicPeriod"/>
            </a:pPr>
            <a:r>
              <a:rPr lang="en-US" dirty="0"/>
              <a:t>The cost of providing child care services for attendees at conferences is allowable.  </a:t>
            </a:r>
            <a:r>
              <a:rPr lang="en-US" b="1" dirty="0">
                <a:solidFill>
                  <a:srgbClr val="D93E0D"/>
                </a:solidFill>
              </a:rPr>
              <a:t>False</a:t>
            </a:r>
            <a:endParaRPr lang="en-US" b="1" dirty="0">
              <a:solidFill>
                <a:srgbClr val="D93E0D"/>
              </a:solidFill>
              <a:cs typeface="Calibri"/>
            </a:endParaRPr>
          </a:p>
          <a:p>
            <a:pPr lvl="1"/>
            <a:endParaRPr lang="en-US" kern="0" dirty="0">
              <a:cs typeface="Arial"/>
            </a:endParaRPr>
          </a:p>
        </p:txBody>
      </p:sp>
      <p:sp>
        <p:nvSpPr>
          <p:cNvPr id="4" name="Slide Number Placeholder 3">
            <a:extLst>
              <a:ext uri="{FF2B5EF4-FFF2-40B4-BE49-F238E27FC236}">
                <a16:creationId xmlns:a16="http://schemas.microsoft.com/office/drawing/2014/main" id="{31D9219A-9C2D-497E-B6F8-1DCA68F15563}"/>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2060769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F279B-B547-4AC6-B7CC-9CA4E73679BF}"/>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3.f. Allowable Costs and Cost Classification</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643069" cy="4756184"/>
          </a:xfrm>
        </p:spPr>
        <p:txBody>
          <a:bodyPr>
            <a:normAutofit/>
          </a:bodyPr>
          <a:lstStyle/>
          <a:p>
            <a:r>
              <a:rPr lang="en-US" dirty="0"/>
              <a:t>Indicator 3.f.1: Cost Principles</a:t>
            </a:r>
          </a:p>
          <a:p>
            <a:pPr lvl="1"/>
            <a:r>
              <a:rPr lang="en-US" dirty="0"/>
              <a:t>Do policies and procedures reflect the Uniform Guidance at Subpart E-Cost Principles?</a:t>
            </a:r>
          </a:p>
          <a:p>
            <a:pPr lvl="1"/>
            <a:r>
              <a:rPr lang="en-US" dirty="0"/>
              <a:t>Are the personnel property trained?</a:t>
            </a:r>
          </a:p>
          <a:p>
            <a:pPr lvl="1"/>
            <a:r>
              <a:rPr lang="en-US" dirty="0"/>
              <a:t>How does the grant recipient ensure that the grant is not charged unallowable costs based on the Cost Principles and the provisions of the grant agreement?</a:t>
            </a:r>
          </a:p>
          <a:p>
            <a:pPr lvl="1"/>
            <a:r>
              <a:rPr lang="en-US" dirty="0"/>
              <a:t>If applicable, how does the grant recipient, acting in the capacity of the PTE, ensure that its subrecipients are following appropriate cost guidelines and the policies of the Federal awarding agency? Has the PTE issued written cost policies to its subrecipients?</a:t>
            </a:r>
          </a:p>
        </p:txBody>
      </p:sp>
      <p:grpSp>
        <p:nvGrpSpPr>
          <p:cNvPr id="5" name="Group 4" descr="CMG tab selected">
            <a:extLst>
              <a:ext uri="{FF2B5EF4-FFF2-40B4-BE49-F238E27FC236}">
                <a16:creationId xmlns:a16="http://schemas.microsoft.com/office/drawing/2014/main" id="{47350C30-5834-4679-8CE2-8CA8C72D5A20}"/>
              </a:ext>
            </a:extLst>
          </p:cNvPr>
          <p:cNvGrpSpPr/>
          <p:nvPr/>
        </p:nvGrpSpPr>
        <p:grpSpPr>
          <a:xfrm>
            <a:off x="7543801" y="2080791"/>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2009103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58B3BFE-B584-42A0-9690-F7CE060395C9}"/>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746740" cy="4756184"/>
          </a:xfrm>
        </p:spPr>
        <p:txBody>
          <a:bodyPr>
            <a:normAutofit/>
          </a:bodyPr>
          <a:lstStyle/>
          <a:p>
            <a:r>
              <a:rPr lang="en-US" dirty="0"/>
              <a:t>Cost Principles</a:t>
            </a:r>
          </a:p>
          <a:p>
            <a:pPr lvl="1">
              <a:lnSpc>
                <a:spcPct val="100000"/>
              </a:lnSpc>
              <a:buClr>
                <a:srgbClr val="D93E0D"/>
              </a:buClr>
              <a:buFont typeface="Wingdings" panose="05000000000000000000" pitchFamily="2" charset="2"/>
              <a:buChar char="q"/>
            </a:pPr>
            <a:r>
              <a:rPr lang="en-US" dirty="0"/>
              <a:t>Develop or update written policy and procedures describing the allowability of costs in accordance with </a:t>
            </a:r>
            <a:r>
              <a:rPr lang="en-US" dirty="0">
                <a:hlinkClick r:id="rId3"/>
              </a:rPr>
              <a:t>Subpart E – Cost Principles </a:t>
            </a:r>
            <a:r>
              <a:rPr lang="en-US" dirty="0"/>
              <a:t>and have been issued to key personnel and, if applicable, subrecipients. </a:t>
            </a:r>
          </a:p>
          <a:p>
            <a:pPr lvl="1">
              <a:lnSpc>
                <a:spcPct val="100000"/>
              </a:lnSpc>
              <a:buClr>
                <a:srgbClr val="D93E0D"/>
              </a:buClr>
              <a:buFont typeface="Wingdings" panose="05000000000000000000" pitchFamily="2" charset="2"/>
              <a:buChar char="q"/>
            </a:pPr>
            <a:r>
              <a:rPr lang="en-US" dirty="0"/>
              <a:t>Incorporate the standards for documentation supporting the reasonableness, allocability, allowability, and consistent treatment of costs. [</a:t>
            </a:r>
            <a:r>
              <a:rPr lang="en-US" dirty="0">
                <a:hlinkClick r:id="rId4"/>
              </a:rPr>
              <a:t>2 CFR 200.302</a:t>
            </a:r>
            <a:r>
              <a:rPr lang="en-US" dirty="0"/>
              <a:t>]</a:t>
            </a:r>
          </a:p>
          <a:p>
            <a:pPr lvl="1">
              <a:lnSpc>
                <a:spcPct val="100000"/>
              </a:lnSpc>
              <a:buClr>
                <a:srgbClr val="D93E0D"/>
              </a:buClr>
              <a:buFont typeface="Wingdings" panose="05000000000000000000" pitchFamily="2" charset="2"/>
              <a:buChar char="q"/>
            </a:pPr>
            <a:r>
              <a:rPr lang="en-US" dirty="0"/>
              <a:t>Update the written policies/contracts to identify all unallowable costs. </a:t>
            </a:r>
          </a:p>
          <a:p>
            <a:pPr lvl="1">
              <a:lnSpc>
                <a:spcPct val="100000"/>
              </a:lnSpc>
              <a:buClr>
                <a:srgbClr val="D93E0D"/>
              </a:buClr>
              <a:buFont typeface="Wingdings" panose="05000000000000000000" pitchFamily="2" charset="2"/>
              <a:buChar char="q"/>
            </a:pPr>
            <a:r>
              <a:rPr lang="en-US" dirty="0"/>
              <a:t>Train staff and subrecipients on the principles of charging costs to  Federal project or program and the seven factors affecting the allowability of costs. </a:t>
            </a:r>
          </a:p>
          <a:p>
            <a:pPr lvl="1">
              <a:lnSpc>
                <a:spcPct val="100000"/>
              </a:lnSpc>
              <a:buClr>
                <a:srgbClr val="D93E0D"/>
              </a:buClr>
              <a:buFont typeface="Wingdings" panose="05000000000000000000" pitchFamily="2" charset="2"/>
              <a:buChar char="q"/>
            </a:pPr>
            <a:r>
              <a:rPr lang="en-US" dirty="0"/>
              <a:t>Monitor the costs incurred by its contractors and subrecipients for reasonableness, allocability, and allowability. </a:t>
            </a:r>
          </a:p>
          <a:p>
            <a:pPr lvl="1">
              <a:buClr>
                <a:schemeClr val="accent2"/>
              </a:buClr>
              <a:buFont typeface="Wingdings" panose="05000000000000000000" pitchFamily="2" charset="2"/>
              <a:buChar char="q"/>
            </a:pPr>
            <a:endParaRPr lang="en-US" sz="2200" dirty="0"/>
          </a:p>
        </p:txBody>
      </p:sp>
      <p:grpSp>
        <p:nvGrpSpPr>
          <p:cNvPr id="5" name="Group 4" descr="TAG tab selected">
            <a:extLst>
              <a:ext uri="{FF2B5EF4-FFF2-40B4-BE49-F238E27FC236}">
                <a16:creationId xmlns:a16="http://schemas.microsoft.com/office/drawing/2014/main" id="{01B509BC-4671-4D31-B6F9-9E41C7329C2A}"/>
              </a:ext>
            </a:extLst>
          </p:cNvPr>
          <p:cNvGrpSpPr/>
          <p:nvPr/>
        </p:nvGrpSpPr>
        <p:grpSpPr>
          <a:xfrm>
            <a:off x="7543523" y="2080791"/>
            <a:ext cx="4547725" cy="4096173"/>
            <a:chOff x="4001954" y="2015636"/>
            <a:chExt cx="4547725" cy="4096173"/>
          </a:xfrm>
        </p:grpSpPr>
        <p:grpSp>
          <p:nvGrpSpPr>
            <p:cNvPr id="6" name="Group 5">
              <a:extLst>
                <a:ext uri="{FF2B5EF4-FFF2-40B4-BE49-F238E27FC236}">
                  <a16:creationId xmlns:a16="http://schemas.microsoft.com/office/drawing/2014/main" id="{78602B8F-57F9-45DB-AB1A-C8403DD67E0D}"/>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98760951-0960-4B70-AC2A-EA7183A4F8CB}"/>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3DF4895D-A739-4D23-B786-3A872187F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780E39B1-ADE7-48FC-AA45-72EE637EC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56499B92-5681-4D91-A943-FF6137C4B1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7990CCFE-96EB-4A6D-9B08-D27D9C1FC8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1223B23A-3A79-4571-A13E-D0C1DFD4E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ABC92DC5-C3F1-4CB0-8F22-34239EB6C9DF}"/>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60DB1752-AA0B-4240-A34B-DC7FBEBC4F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A0B4F849-62DF-4D76-86BD-803F802256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0084DF3-CF78-4F89-9EE1-E486918311D9}"/>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56</a:t>
            </a:fld>
            <a:endParaRPr lang="en-US"/>
          </a:p>
        </p:txBody>
      </p:sp>
    </p:spTree>
    <p:extLst>
      <p:ext uri="{BB962C8B-B14F-4D97-AF65-F5344CB8AC3E}">
        <p14:creationId xmlns:p14="http://schemas.microsoft.com/office/powerpoint/2010/main" val="1932586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68F0-CC6E-410F-A8A5-3EB403BBCFEF}"/>
              </a:ext>
            </a:extLst>
          </p:cNvPr>
          <p:cNvSpPr>
            <a:spLocks noGrp="1"/>
          </p:cNvSpPr>
          <p:nvPr>
            <p:ph type="title"/>
          </p:nvPr>
        </p:nvSpPr>
        <p:spPr/>
        <p:txBody>
          <a:bodyPr/>
          <a:lstStyle/>
          <a:p>
            <a:r>
              <a:rPr lang="en-US" dirty="0">
                <a:ea typeface="MS PGothic" charset="0"/>
              </a:rPr>
              <a:t>Module Review</a:t>
            </a:r>
            <a:endParaRPr lang="en-US" dirty="0"/>
          </a:p>
        </p:txBody>
      </p:sp>
      <p:sp>
        <p:nvSpPr>
          <p:cNvPr id="78850"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100000"/>
              </a:lnSpc>
              <a:spcBef>
                <a:spcPts val="600"/>
              </a:spcBef>
            </a:pPr>
            <a:r>
              <a:rPr lang="en-US" sz="2400" dirty="0"/>
              <a:t>The UG Cost Principles are found at </a:t>
            </a:r>
            <a:r>
              <a:rPr lang="en-US" sz="2400" dirty="0">
                <a:hlinkClick r:id="rId3"/>
              </a:rPr>
              <a:t>2 CFR 200.400-475</a:t>
            </a:r>
            <a:endParaRPr lang="en-US" sz="2400" dirty="0"/>
          </a:p>
          <a:p>
            <a:pPr>
              <a:lnSpc>
                <a:spcPct val="100000"/>
              </a:lnSpc>
              <a:spcBef>
                <a:spcPts val="600"/>
              </a:spcBef>
            </a:pPr>
            <a:r>
              <a:rPr lang="en-US" altLang="en-US" sz="2400" dirty="0"/>
              <a:t>Cost Principles includes details on the allowability/unallowability of 55  cost items</a:t>
            </a:r>
          </a:p>
          <a:p>
            <a:pPr>
              <a:lnSpc>
                <a:spcPct val="100000"/>
              </a:lnSpc>
              <a:spcBef>
                <a:spcPts val="600"/>
              </a:spcBef>
            </a:pPr>
            <a:r>
              <a:rPr lang="en-US" sz="2400" dirty="0"/>
              <a:t> </a:t>
            </a:r>
            <a:r>
              <a:rPr lang="en-US" sz="2400" dirty="0">
                <a:solidFill>
                  <a:srgbClr val="000000"/>
                </a:solidFill>
                <a:ea typeface="MS PGothic" charset="0"/>
              </a:rPr>
              <a:t>The “necessary and reasonable” standard is the foundation for establishing cost allowability </a:t>
            </a:r>
          </a:p>
          <a:p>
            <a:pPr>
              <a:lnSpc>
                <a:spcPct val="100000"/>
              </a:lnSpc>
              <a:spcBef>
                <a:spcPts val="600"/>
              </a:spcBef>
            </a:pPr>
            <a:r>
              <a:rPr lang="en-US" sz="2400" dirty="0">
                <a:solidFill>
                  <a:srgbClr val="000000"/>
                </a:solidFill>
                <a:ea typeface="MS PGothic" charset="0"/>
              </a:rPr>
              <a:t>Without adequate documentation costs may become improper payments</a:t>
            </a:r>
            <a:endParaRPr lang="en-US" sz="2400" dirty="0"/>
          </a:p>
          <a:p>
            <a:pPr>
              <a:lnSpc>
                <a:spcPct val="100000"/>
              </a:lnSpc>
              <a:spcBef>
                <a:spcPts val="600"/>
              </a:spcBef>
            </a:pPr>
            <a:r>
              <a:rPr lang="en-US" sz="2400" dirty="0"/>
              <a:t>Prior approval means prior “written” approval.</a:t>
            </a:r>
          </a:p>
          <a:p>
            <a:pPr>
              <a:lnSpc>
                <a:spcPct val="100000"/>
              </a:lnSpc>
              <a:spcBef>
                <a:spcPts val="600"/>
              </a:spcBef>
            </a:pPr>
            <a:r>
              <a:rPr lang="en-US" sz="2400" dirty="0"/>
              <a:t>The de minimis indirect cost rate of 10 percent of modified total direct costs is available in lieu of a negotiated IDC for eligible entities</a:t>
            </a:r>
          </a:p>
          <a:p>
            <a:pPr>
              <a:lnSpc>
                <a:spcPct val="100000"/>
              </a:lnSpc>
              <a:spcBef>
                <a:spcPts val="600"/>
              </a:spcBef>
            </a:pPr>
            <a:r>
              <a:rPr lang="en-US" sz="2400" dirty="0"/>
              <a:t>Accurate cost classification is necessary to track administrative vs. program costs</a:t>
            </a:r>
          </a:p>
        </p:txBody>
      </p:sp>
      <p:sp>
        <p:nvSpPr>
          <p:cNvPr id="3" name="Slide Number Placeholder 2">
            <a:extLst>
              <a:ext uri="{FF2B5EF4-FFF2-40B4-BE49-F238E27FC236}">
                <a16:creationId xmlns:a16="http://schemas.microsoft.com/office/drawing/2014/main" id="{4192697D-DFDB-4EBC-831D-F9A6B2779274}"/>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4143224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AF15E7-DA7E-4C1B-A400-DF515A628D76}"/>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370815"/>
            <a:ext cx="5486400" cy="4672878"/>
          </a:xfrm>
        </p:spPr>
        <p:txBody>
          <a:bodyPr/>
          <a:lstStyle/>
          <a:p>
            <a:r>
              <a:rPr lang="en-US" dirty="0">
                <a:hlinkClick r:id="rId3"/>
              </a:rPr>
              <a:t>Core Monitoring Guide</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Objective 2.f: Subrecipient Management &amp; Oversight</a:t>
            </a:r>
          </a:p>
          <a:p>
            <a:r>
              <a:rPr lang="en-US" dirty="0">
                <a:hlinkClick r:id="rId4"/>
              </a:rPr>
              <a:t>Grant &amp; Financial Management Technical Assistance Guide </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Chapter 12: Subrecipient Management and Oversight</a:t>
            </a:r>
          </a:p>
          <a:p>
            <a:r>
              <a:rPr lang="en-US" dirty="0"/>
              <a:t>WIOA Administrative Provisions </a:t>
            </a:r>
            <a:r>
              <a:rPr lang="en-US" dirty="0">
                <a:hlinkClick r:id="rId5"/>
              </a:rPr>
              <a:t>20 CFR 683.400-440</a:t>
            </a:r>
            <a:endParaRPr lang="en-US" dirty="0"/>
          </a:p>
          <a:p>
            <a:r>
              <a:rPr lang="en-US" dirty="0"/>
              <a:t>SCSEP Administrative Provisions </a:t>
            </a:r>
            <a:r>
              <a:rPr lang="en-US" dirty="0">
                <a:hlinkClick r:id="rId6"/>
              </a:rPr>
              <a:t>20 CFR Part 641</a:t>
            </a:r>
            <a:endParaRPr lang="en-US" dirty="0"/>
          </a:p>
          <a:p>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5888969" y="1323941"/>
            <a:ext cx="5486400" cy="4905107"/>
          </a:xfrm>
        </p:spPr>
        <p:txBody>
          <a:bodyPr/>
          <a:lstStyle/>
          <a:p>
            <a:r>
              <a:rPr lang="en-US" dirty="0"/>
              <a:t>Uniform Administrative Requirements, Cost Principles, and Audit Requirements for Federal Awards </a:t>
            </a:r>
            <a:r>
              <a:rPr lang="en-US" dirty="0">
                <a:hlinkClick r:id="rId7"/>
              </a:rPr>
              <a:t>2 CFR Part 200</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200.4</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200.12 </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200.33 </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200.400-475 </a:t>
            </a:r>
          </a:p>
          <a:p>
            <a:r>
              <a:rPr lang="en-US" dirty="0"/>
              <a:t>DOL Exceptions </a:t>
            </a:r>
            <a:r>
              <a:rPr lang="en-US" dirty="0">
                <a:hlinkClick r:id="rId8"/>
              </a:rPr>
              <a:t>2 CFR Part 2900</a:t>
            </a:r>
            <a:endParaRPr lang="en-US" dirty="0"/>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2900.12</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2900.13</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2900.16</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2900.17</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2900.18</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2 CFR 2900.19</a:t>
            </a:r>
            <a:endParaRPr lang="en-US" dirty="0"/>
          </a:p>
        </p:txBody>
      </p:sp>
      <p:grpSp>
        <p:nvGrpSpPr>
          <p:cNvPr id="29" name="Group 28" descr="Grants Management Toolbox references">
            <a:extLst>
              <a:ext uri="{FF2B5EF4-FFF2-40B4-BE49-F238E27FC236}">
                <a16:creationId xmlns:a16="http://schemas.microsoft.com/office/drawing/2014/main" id="{7E772BB8-CD07-463B-8AD1-6EFF3E194F3F}"/>
              </a:ext>
            </a:extLst>
          </p:cNvPr>
          <p:cNvGrpSpPr/>
          <p:nvPr/>
        </p:nvGrpSpPr>
        <p:grpSpPr>
          <a:xfrm>
            <a:off x="7527468" y="2146535"/>
            <a:ext cx="4547725" cy="4096173"/>
            <a:chOff x="4001954" y="2015636"/>
            <a:chExt cx="4547725" cy="4096173"/>
          </a:xfrm>
        </p:grpSpPr>
        <p:grpSp>
          <p:nvGrpSpPr>
            <p:cNvPr id="30" name="Group 29">
              <a:extLst>
                <a:ext uri="{FF2B5EF4-FFF2-40B4-BE49-F238E27FC236}">
                  <a16:creationId xmlns:a16="http://schemas.microsoft.com/office/drawing/2014/main" id="{CFD53B39-52E0-42F2-91BE-4633E4A0A725}"/>
                </a:ext>
              </a:extLst>
            </p:cNvPr>
            <p:cNvGrpSpPr/>
            <p:nvPr/>
          </p:nvGrpSpPr>
          <p:grpSpPr>
            <a:xfrm>
              <a:off x="4001954" y="2015636"/>
              <a:ext cx="4317253" cy="4096173"/>
              <a:chOff x="4687754" y="2015636"/>
              <a:chExt cx="4317253" cy="4096173"/>
            </a:xfrm>
          </p:grpSpPr>
          <p:grpSp>
            <p:nvGrpSpPr>
              <p:cNvPr id="36" name="Group 35">
                <a:extLst>
                  <a:ext uri="{FF2B5EF4-FFF2-40B4-BE49-F238E27FC236}">
                    <a16:creationId xmlns:a16="http://schemas.microsoft.com/office/drawing/2014/main" id="{A9B2D3E2-6135-441C-9BEF-27E0B1DDFAFC}"/>
                  </a:ext>
                </a:extLst>
              </p:cNvPr>
              <p:cNvGrpSpPr/>
              <p:nvPr/>
            </p:nvGrpSpPr>
            <p:grpSpPr>
              <a:xfrm>
                <a:off x="8535654" y="3347444"/>
                <a:ext cx="469353" cy="2482846"/>
                <a:chOff x="6014605" y="2587767"/>
                <a:chExt cx="469353" cy="2482846"/>
              </a:xfrm>
            </p:grpSpPr>
            <p:pic>
              <p:nvPicPr>
                <p:cNvPr id="45" name="Picture 44">
                  <a:extLst>
                    <a:ext uri="{FF2B5EF4-FFF2-40B4-BE49-F238E27FC236}">
                      <a16:creationId xmlns:a16="http://schemas.microsoft.com/office/drawing/2014/main" id="{4FD8070C-A350-4ED0-B7F0-8AA1F7F937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6" name="Picture 45">
                  <a:extLst>
                    <a:ext uri="{FF2B5EF4-FFF2-40B4-BE49-F238E27FC236}">
                      <a16:creationId xmlns:a16="http://schemas.microsoft.com/office/drawing/2014/main" id="{F77FA214-5AC7-433A-9912-446FF63C53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7" name="Picture 46">
                  <a:extLst>
                    <a:ext uri="{FF2B5EF4-FFF2-40B4-BE49-F238E27FC236}">
                      <a16:creationId xmlns:a16="http://schemas.microsoft.com/office/drawing/2014/main" id="{B5F0684B-C88A-4B2D-8359-6DC310637D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8" name="Picture 47">
                  <a:extLst>
                    <a:ext uri="{FF2B5EF4-FFF2-40B4-BE49-F238E27FC236}">
                      <a16:creationId xmlns:a16="http://schemas.microsoft.com/office/drawing/2014/main" id="{F447FB23-E22B-4D64-8EB6-4EC3D2249F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9" name="Picture 48">
                  <a:extLst>
                    <a:ext uri="{FF2B5EF4-FFF2-40B4-BE49-F238E27FC236}">
                      <a16:creationId xmlns:a16="http://schemas.microsoft.com/office/drawing/2014/main" id="{8674D4A5-40F5-44A6-BC69-EFAB941072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7" name="Group 36">
                <a:extLst>
                  <a:ext uri="{FF2B5EF4-FFF2-40B4-BE49-F238E27FC236}">
                    <a16:creationId xmlns:a16="http://schemas.microsoft.com/office/drawing/2014/main" id="{83ECD898-4041-428A-9064-7D3D5EBAA222}"/>
                  </a:ext>
                </a:extLst>
              </p:cNvPr>
              <p:cNvGrpSpPr/>
              <p:nvPr/>
            </p:nvGrpSpPr>
            <p:grpSpPr>
              <a:xfrm>
                <a:off x="4687754" y="2015636"/>
                <a:ext cx="4317253" cy="4096173"/>
                <a:chOff x="1009418" y="1126636"/>
                <a:chExt cx="4317253" cy="4096173"/>
              </a:xfrm>
            </p:grpSpPr>
            <p:grpSp>
              <p:nvGrpSpPr>
                <p:cNvPr id="38" name="Group 37">
                  <a:extLst>
                    <a:ext uri="{FF2B5EF4-FFF2-40B4-BE49-F238E27FC236}">
                      <a16:creationId xmlns:a16="http://schemas.microsoft.com/office/drawing/2014/main" id="{9251B5AE-1C48-4075-B581-AC0C26B901B5}"/>
                    </a:ext>
                  </a:extLst>
                </p:cNvPr>
                <p:cNvGrpSpPr/>
                <p:nvPr/>
              </p:nvGrpSpPr>
              <p:grpSpPr>
                <a:xfrm>
                  <a:off x="4857318" y="2458444"/>
                  <a:ext cx="469353" cy="2482846"/>
                  <a:chOff x="6014605" y="2587767"/>
                  <a:chExt cx="469353" cy="2482846"/>
                </a:xfrm>
              </p:grpSpPr>
              <p:pic>
                <p:nvPicPr>
                  <p:cNvPr id="40" name="Picture 39">
                    <a:extLst>
                      <a:ext uri="{FF2B5EF4-FFF2-40B4-BE49-F238E27FC236}">
                        <a16:creationId xmlns:a16="http://schemas.microsoft.com/office/drawing/2014/main" id="{D9157594-B0B1-4BAF-A818-FE2ACD257F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41" name="Picture 40">
                    <a:extLst>
                      <a:ext uri="{FF2B5EF4-FFF2-40B4-BE49-F238E27FC236}">
                        <a16:creationId xmlns:a16="http://schemas.microsoft.com/office/drawing/2014/main" id="{CF5C84EA-85DF-44B7-B0EA-5BB1B46310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2" name="Picture 41">
                    <a:extLst>
                      <a:ext uri="{FF2B5EF4-FFF2-40B4-BE49-F238E27FC236}">
                        <a16:creationId xmlns:a16="http://schemas.microsoft.com/office/drawing/2014/main" id="{4A93FE13-E7F9-490A-B748-F7E6858239E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3" name="Picture 42">
                    <a:extLst>
                      <a:ext uri="{FF2B5EF4-FFF2-40B4-BE49-F238E27FC236}">
                        <a16:creationId xmlns:a16="http://schemas.microsoft.com/office/drawing/2014/main" id="{8EDC54C7-82D0-4D6E-900C-4C504067F1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4" name="Picture 43">
                    <a:extLst>
                      <a:ext uri="{FF2B5EF4-FFF2-40B4-BE49-F238E27FC236}">
                        <a16:creationId xmlns:a16="http://schemas.microsoft.com/office/drawing/2014/main" id="{7DC204F5-0923-4394-88DD-BBD882183CF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9" name="Picture 38">
                  <a:extLst>
                    <a:ext uri="{FF2B5EF4-FFF2-40B4-BE49-F238E27FC236}">
                      <a16:creationId xmlns:a16="http://schemas.microsoft.com/office/drawing/2014/main" id="{374F5688-8C8C-4B01-B991-C029E58C617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31" name="TextBox 30">
              <a:extLst>
                <a:ext uri="{FF2B5EF4-FFF2-40B4-BE49-F238E27FC236}">
                  <a16:creationId xmlns:a16="http://schemas.microsoft.com/office/drawing/2014/main" id="{BE333898-0E3D-4C81-BC49-C7AEF5253AF0}"/>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2" name="TextBox 31">
              <a:extLst>
                <a:ext uri="{FF2B5EF4-FFF2-40B4-BE49-F238E27FC236}">
                  <a16:creationId xmlns:a16="http://schemas.microsoft.com/office/drawing/2014/main" id="{4B433B99-9CD4-4D52-9AA5-D5D4FE90AFED}"/>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3" name="TextBox 32">
              <a:extLst>
                <a:ext uri="{FF2B5EF4-FFF2-40B4-BE49-F238E27FC236}">
                  <a16:creationId xmlns:a16="http://schemas.microsoft.com/office/drawing/2014/main" id="{DF5314ED-08CF-45BC-BC39-574193878588}"/>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4" name="TextBox 33">
              <a:extLst>
                <a:ext uri="{FF2B5EF4-FFF2-40B4-BE49-F238E27FC236}">
                  <a16:creationId xmlns:a16="http://schemas.microsoft.com/office/drawing/2014/main" id="{8D6FB37E-CEC8-441E-A603-0D96AD4E3005}"/>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5" name="TextBox 34">
              <a:extLst>
                <a:ext uri="{FF2B5EF4-FFF2-40B4-BE49-F238E27FC236}">
                  <a16:creationId xmlns:a16="http://schemas.microsoft.com/office/drawing/2014/main" id="{D00AAADC-BD20-4349-AA38-435A522077C4}"/>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58</a:t>
            </a:fld>
            <a:endParaRPr lang="en-US"/>
          </a:p>
        </p:txBody>
      </p:sp>
    </p:spTree>
    <p:extLst>
      <p:ext uri="{BB962C8B-B14F-4D97-AF65-F5344CB8AC3E}">
        <p14:creationId xmlns:p14="http://schemas.microsoft.com/office/powerpoint/2010/main" val="251426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31BF73A-D145-4EF5-9601-09BAA948C5CC}"/>
              </a:ext>
            </a:extLst>
          </p:cNvPr>
          <p:cNvSpPr/>
          <p:nvPr/>
        </p:nvSpPr>
        <p:spPr>
          <a:xfrm>
            <a:off x="10235045" y="5517573"/>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See DOL’s </a:t>
            </a:r>
            <a:r>
              <a:rPr lang="en-US" dirty="0">
                <a:solidFill>
                  <a:schemeClr val="accent5"/>
                </a:solidFill>
                <a:hlinkClick r:id="rId3">
                  <a:extLst>
                    <a:ext uri="{A12FA001-AC4F-418D-AE19-62706E023703}">
                      <ahyp:hlinkClr xmlns:ahyp="http://schemas.microsoft.com/office/drawing/2018/hyperlinkcolor" val="tx"/>
                    </a:ext>
                  </a:extLst>
                </a:hlinkClick>
              </a:rPr>
              <a:t>Service Locator</a:t>
            </a:r>
            <a:endParaRPr lang="en-US" dirty="0">
              <a:solidFill>
                <a:schemeClr val="accent5"/>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dirty="0">
                <a:solidFill>
                  <a:schemeClr val="accent5"/>
                </a:solidFill>
                <a:hlinkClick r:id="rId4">
                  <a:extLst>
                    <a:ext uri="{A12FA001-AC4F-418D-AE19-62706E023703}">
                      <ahyp:hlinkClr xmlns:ahyp="http://schemas.microsoft.com/office/drawing/2018/hyperlinkcolor" val="tx"/>
                    </a:ext>
                  </a:extLst>
                </a:hlinkClick>
              </a:rPr>
              <a:t>DOLETA.gov/Grants</a:t>
            </a:r>
            <a:endParaRPr lang="en-US" dirty="0">
              <a:solidFill>
                <a:schemeClr val="accent5"/>
              </a:solidFill>
            </a:endParaRPr>
          </a:p>
          <a:p>
            <a:pPr marL="976313"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976313"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976313"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976313"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5050767"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dirty="0">
                <a:solidFill>
                  <a:schemeClr val="accent1">
                    <a:lumMod val="75000"/>
                  </a:schemeClr>
                </a:solidFill>
              </a:rPr>
              <a:t>Workforce GPS’s </a:t>
            </a:r>
            <a:r>
              <a:rPr lang="en-US"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dirty="0">
                <a:solidFill>
                  <a:schemeClr val="accent5"/>
                </a:solidFill>
              </a:rPr>
              <a:t> </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Financial Reporting</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Subrecipient Management and Oversight</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Indirect Cost Rates</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Policies and Procedures</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Procurement and Performance-Based Contracts</a:t>
            </a:r>
          </a:p>
          <a:p>
            <a:pPr marL="976313" lvl="2" indent="-174625">
              <a:buFont typeface="Arial" panose="020B0604020202020204" pitchFamily="34" charset="0"/>
              <a:buChar char="•"/>
              <a:tabLst>
                <a:tab pos="976313" algn="l"/>
              </a:tabLst>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dirty="0">
                <a:solidFill>
                  <a:schemeClr val="accent5"/>
                </a:solidFill>
                <a:hlinkClick r:id="rId6">
                  <a:extLst>
                    <a:ext uri="{A12FA001-AC4F-418D-AE19-62706E023703}">
                      <ahyp:hlinkClr xmlns:ahyp="http://schemas.microsoft.com/office/drawing/2018/hyperlinkcolor" val="tx"/>
                    </a:ext>
                  </a:extLst>
                </a:hlinkClick>
              </a:rPr>
              <a:t>WorkforceGPS</a:t>
            </a:r>
            <a:endParaRPr lang="en-US" dirty="0">
              <a:solidFill>
                <a:schemeClr val="accent5"/>
              </a:solidFill>
            </a:endParaRPr>
          </a:p>
        </p:txBody>
      </p:sp>
      <p:grpSp>
        <p:nvGrpSpPr>
          <p:cNvPr id="27" name="Group 26" descr="Grants Management Toolbox references">
            <a:extLst>
              <a:ext uri="{FF2B5EF4-FFF2-40B4-BE49-F238E27FC236}">
                <a16:creationId xmlns:a16="http://schemas.microsoft.com/office/drawing/2014/main" id="{8010BF19-208A-4299-8D19-760DE5D97548}"/>
              </a:ext>
            </a:extLst>
          </p:cNvPr>
          <p:cNvGrpSpPr/>
          <p:nvPr/>
        </p:nvGrpSpPr>
        <p:grpSpPr>
          <a:xfrm>
            <a:off x="7527468" y="2146535"/>
            <a:ext cx="4547725" cy="4096173"/>
            <a:chOff x="4001954" y="2015636"/>
            <a:chExt cx="4547725" cy="4096173"/>
          </a:xfrm>
        </p:grpSpPr>
        <p:grpSp>
          <p:nvGrpSpPr>
            <p:cNvPr id="28" name="Group 27">
              <a:extLst>
                <a:ext uri="{FF2B5EF4-FFF2-40B4-BE49-F238E27FC236}">
                  <a16:creationId xmlns:a16="http://schemas.microsoft.com/office/drawing/2014/main" id="{6E1BD19A-1CC6-4A4D-A147-AE06632DEF29}"/>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55900D92-DCD1-4022-BE7F-DE1272238278}"/>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1DDBB9CF-5CEA-4393-9890-1EC0709CE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BC971E3B-9D5D-4FCF-816E-A398953FD5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F797D342-DA51-405B-96F6-71AB684185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A8A1C2FA-3387-49A0-93A9-B7A42DBE97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C7132F32-0404-4D34-92A1-5EC410E181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6F4EBEA7-050F-4D53-80AC-7949B7C2F7B4}"/>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CE40427E-8104-4229-824D-8EDB388DB097}"/>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80D3F5AA-D696-4EFE-8355-C905392C17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AEBF849C-0542-49C8-9A0C-A4305A7D9F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E2A02A79-F80C-45EE-9B01-662CF9E60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B068C14A-FB29-45A3-98B2-1A850AC3A32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65FDA69A-21C3-4532-8D8A-A5085CC523D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118BE265-DE6C-46BF-9251-298C4E85F4F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325DFF47-B057-4384-A458-B4B5C2080B01}"/>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47ABA73D-9E95-456E-A899-BEF9E3FC40E9}"/>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BA7FE345-D221-4455-91EA-C032E838ABE5}"/>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6D5FDDDE-06ED-48EF-AF1E-48934A588C48}"/>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D2CC5144-EE50-4124-875C-FCFD0A06D663}"/>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59</a:t>
            </a:fld>
            <a:endParaRPr lang="en-US"/>
          </a:p>
        </p:txBody>
      </p:sp>
    </p:spTree>
    <p:extLst>
      <p:ext uri="{BB962C8B-B14F-4D97-AF65-F5344CB8AC3E}">
        <p14:creationId xmlns:p14="http://schemas.microsoft.com/office/powerpoint/2010/main" val="371107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CAC6-7553-40C3-B0CE-6566F74CDF06}"/>
              </a:ext>
            </a:extLst>
          </p:cNvPr>
          <p:cNvSpPr>
            <a:spLocks noGrp="1"/>
          </p:cNvSpPr>
          <p:nvPr>
            <p:ph type="title"/>
          </p:nvPr>
        </p:nvSpPr>
        <p:spPr/>
        <p:txBody>
          <a:bodyPr/>
          <a:lstStyle/>
          <a:p>
            <a:r>
              <a:rPr lang="en-US" dirty="0"/>
              <a:t>General Cost Principles</a:t>
            </a:r>
          </a:p>
        </p:txBody>
      </p:sp>
      <p:sp>
        <p:nvSpPr>
          <p:cNvPr id="3" name="Text Placeholder 2">
            <a:extLst>
              <a:ext uri="{FF2B5EF4-FFF2-40B4-BE49-F238E27FC236}">
                <a16:creationId xmlns:a16="http://schemas.microsoft.com/office/drawing/2014/main" id="{84C36064-8C0F-4A69-9C15-ED2075B751EB}"/>
              </a:ext>
            </a:extLst>
          </p:cNvPr>
          <p:cNvSpPr>
            <a:spLocks noGrp="1"/>
          </p:cNvSpPr>
          <p:nvPr>
            <p:ph type="body" idx="1"/>
          </p:nvPr>
        </p:nvSpPr>
        <p:spPr>
          <a:xfrm>
            <a:off x="1548384" y="3194614"/>
            <a:ext cx="8490966" cy="3210044"/>
          </a:xfrm>
        </p:spPr>
        <p:txBody>
          <a:bodyPr>
            <a:normAutofit/>
          </a:bodyPr>
          <a:lstStyle/>
          <a:p>
            <a:pPr marL="365760" indent="-365760">
              <a:buFont typeface="Wingdings" panose="05000000000000000000" pitchFamily="2" charset="2"/>
              <a:buChar char="ü"/>
            </a:pPr>
            <a:r>
              <a:rPr lang="en-US" sz="2800" dirty="0">
                <a:solidFill>
                  <a:schemeClr val="tx1"/>
                </a:solidFill>
              </a:rPr>
              <a:t>Applicability</a:t>
            </a:r>
          </a:p>
          <a:p>
            <a:pPr marL="365760" indent="-365760">
              <a:buFont typeface="Wingdings" panose="05000000000000000000" pitchFamily="2" charset="2"/>
              <a:buChar char="ü"/>
            </a:pPr>
            <a:r>
              <a:rPr lang="en-US" sz="2800" dirty="0">
                <a:solidFill>
                  <a:schemeClr val="tx1"/>
                </a:solidFill>
              </a:rPr>
              <a:t>Standards for Allowable Costs</a:t>
            </a:r>
          </a:p>
          <a:p>
            <a:pPr marL="365760" indent="-365760">
              <a:buFont typeface="Wingdings" panose="05000000000000000000" pitchFamily="2" charset="2"/>
              <a:buChar char="ü"/>
            </a:pPr>
            <a:r>
              <a:rPr lang="en-US" sz="2800" dirty="0">
                <a:solidFill>
                  <a:schemeClr val="tx1"/>
                </a:solidFill>
              </a:rPr>
              <a:t>Prior Written Approval Requirements</a:t>
            </a:r>
          </a:p>
        </p:txBody>
      </p:sp>
      <p:sp>
        <p:nvSpPr>
          <p:cNvPr id="4" name="Slide Number Placeholder 3">
            <a:extLst>
              <a:ext uri="{FF2B5EF4-FFF2-40B4-BE49-F238E27FC236}">
                <a16:creationId xmlns:a16="http://schemas.microsoft.com/office/drawing/2014/main" id="{5AC2A6C5-A67B-4341-A9A4-3B3AEB880FCB}"/>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extLst>
      <p:ext uri="{BB962C8B-B14F-4D97-AF65-F5344CB8AC3E}">
        <p14:creationId xmlns:p14="http://schemas.microsoft.com/office/powerpoint/2010/main" val="3002797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6" name="Picture 5" descr="Grant Management Toolbox contents">
            <a:extLst>
              <a:ext uri="{FF2B5EF4-FFF2-40B4-BE49-F238E27FC236}">
                <a16:creationId xmlns:a16="http://schemas.microsoft.com/office/drawing/2014/main" id="{1F0AEB94-BAF5-4CCE-8961-4D3B5332217E}"/>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60</a:t>
            </a:fld>
            <a:endParaRPr lang="en-US"/>
          </a:p>
        </p:txBody>
      </p:sp>
    </p:spTree>
    <p:extLst>
      <p:ext uri="{BB962C8B-B14F-4D97-AF65-F5344CB8AC3E}">
        <p14:creationId xmlns:p14="http://schemas.microsoft.com/office/powerpoint/2010/main" val="3644912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3143-BEF5-4BFD-BD00-469F2A89ACD8}"/>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6120D5CA-7C3C-4467-8534-A4B842A223B2}"/>
              </a:ext>
            </a:extLst>
          </p:cNvPr>
          <p:cNvSpPr>
            <a:spLocks noGrp="1"/>
          </p:cNvSpPr>
          <p:nvPr>
            <p:ph type="sldNum" sz="quarter" idx="12"/>
          </p:nvPr>
        </p:nvSpPr>
        <p:spPr/>
        <p:txBody>
          <a:bodyPr/>
          <a:lstStyle/>
          <a:p>
            <a:fld id="{AEF1280C-1E94-430E-A516-D051ECA45720}" type="slidenum">
              <a:rPr lang="en-US" smtClean="0"/>
              <a:t>61</a:t>
            </a:fld>
            <a:endParaRPr lang="en-US"/>
          </a:p>
        </p:txBody>
      </p:sp>
    </p:spTree>
    <p:extLst>
      <p:ext uri="{BB962C8B-B14F-4D97-AF65-F5344CB8AC3E}">
        <p14:creationId xmlns:p14="http://schemas.microsoft.com/office/powerpoint/2010/main" val="3771969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D2F7-A3EF-4B4C-B2BA-3AB34C4271C4}"/>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68C3DC6B-01E8-4C95-9061-DDF21C0D6002}"/>
              </a:ext>
            </a:extLst>
          </p:cNvPr>
          <p:cNvSpPr>
            <a:spLocks noGrp="1"/>
          </p:cNvSpPr>
          <p:nvPr>
            <p:ph type="sldNum" sz="quarter" idx="12"/>
          </p:nvPr>
        </p:nvSpPr>
        <p:spPr/>
        <p:txBody>
          <a:bodyPr/>
          <a:lstStyle/>
          <a:p>
            <a:fld id="{AEF1280C-1E94-430E-A516-D051ECA45720}" type="slidenum">
              <a:rPr lang="en-US" smtClean="0"/>
              <a:t>62</a:t>
            </a:fld>
            <a:endParaRPr lang="en-US" dirty="0"/>
          </a:p>
        </p:txBody>
      </p:sp>
    </p:spTree>
    <p:extLst>
      <p:ext uri="{BB962C8B-B14F-4D97-AF65-F5344CB8AC3E}">
        <p14:creationId xmlns:p14="http://schemas.microsoft.com/office/powerpoint/2010/main" val="386219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600" dirty="0">
                <a:solidFill>
                  <a:prstClr val="white"/>
                </a:solidFill>
              </a:rPr>
              <a:t>Cost Principles</a:t>
            </a:r>
            <a:endParaRPr lang="en-US" altLang="en-US" sz="2000" dirty="0">
              <a:latin typeface="+mn-lt"/>
            </a:endParaRPr>
          </a:p>
        </p:txBody>
      </p:sp>
      <p:sp>
        <p:nvSpPr>
          <p:cNvPr id="2" name="Content Placeholder 1">
            <a:extLst>
              <a:ext uri="{FF2B5EF4-FFF2-40B4-BE49-F238E27FC236}">
                <a16:creationId xmlns:a16="http://schemas.microsoft.com/office/drawing/2014/main" id="{910B356C-4776-46F9-AF91-D71020F349AB}"/>
              </a:ext>
            </a:extLst>
          </p:cNvPr>
          <p:cNvSpPr>
            <a:spLocks noGrp="1"/>
          </p:cNvSpPr>
          <p:nvPr>
            <p:ph idx="1"/>
          </p:nvPr>
        </p:nvSpPr>
        <p:spPr/>
        <p:txBody>
          <a:bodyPr>
            <a:normAutofit/>
          </a:bodyPr>
          <a:lstStyle/>
          <a:p>
            <a:pPr lvl="0">
              <a:buClr>
                <a:srgbClr val="F35B2D"/>
              </a:buClr>
            </a:pPr>
            <a:r>
              <a:rPr lang="en-US" altLang="en-US" dirty="0">
                <a:solidFill>
                  <a:srgbClr val="323332"/>
                </a:solidFill>
              </a:rPr>
              <a:t>UG Cost Principles at </a:t>
            </a:r>
            <a:r>
              <a:rPr lang="en-US" altLang="en-US" dirty="0">
                <a:solidFill>
                  <a:srgbClr val="323332"/>
                </a:solidFill>
                <a:hlinkClick r:id="rId3"/>
              </a:rPr>
              <a:t>2 CFR 200 Subpart E </a:t>
            </a:r>
            <a:endParaRPr lang="en-US" altLang="en-US" dirty="0">
              <a:solidFill>
                <a:srgbClr val="323332"/>
              </a:solidFill>
            </a:endParaRPr>
          </a:p>
          <a:p>
            <a:pPr marL="770573" lvl="1" indent="-365760">
              <a:spcBef>
                <a:spcPts val="1200"/>
              </a:spcBef>
              <a:buClr>
                <a:srgbClr val="2A5681">
                  <a:lumMod val="75000"/>
                </a:srgbClr>
              </a:buClr>
            </a:pPr>
            <a:r>
              <a:rPr lang="en-US" altLang="en-US" dirty="0"/>
              <a:t>General provisions </a:t>
            </a:r>
            <a:r>
              <a:rPr lang="en-US" altLang="en-US" dirty="0">
                <a:hlinkClick r:id="rId4"/>
              </a:rPr>
              <a:t>2 CFR 200.400-200.401</a:t>
            </a:r>
            <a:endParaRPr lang="en-US" altLang="en-US" dirty="0"/>
          </a:p>
          <a:p>
            <a:pPr marL="770573" lvl="1" indent="-365760">
              <a:spcBef>
                <a:spcPts val="1200"/>
              </a:spcBef>
              <a:buClr>
                <a:srgbClr val="2A5681">
                  <a:lumMod val="75000"/>
                </a:srgbClr>
              </a:buClr>
            </a:pPr>
            <a:r>
              <a:rPr lang="en-US" altLang="en-US" dirty="0"/>
              <a:t>Basic Considerations </a:t>
            </a:r>
            <a:r>
              <a:rPr lang="en-US" altLang="en-US" dirty="0">
                <a:hlinkClick r:id="rId5"/>
              </a:rPr>
              <a:t>2 CFR 200.402-200.411</a:t>
            </a:r>
            <a:endParaRPr lang="en-US" altLang="en-US" dirty="0"/>
          </a:p>
          <a:p>
            <a:pPr marL="770573" lvl="1" indent="-365760">
              <a:spcBef>
                <a:spcPts val="1200"/>
              </a:spcBef>
              <a:buClr>
                <a:srgbClr val="2A5681">
                  <a:lumMod val="75000"/>
                </a:srgbClr>
              </a:buClr>
            </a:pPr>
            <a:r>
              <a:rPr lang="en-US" altLang="en-US" dirty="0"/>
              <a:t>Direct and Indirect  (F&amp;A) Costs </a:t>
            </a:r>
            <a:r>
              <a:rPr lang="en-US" altLang="en-US" dirty="0">
                <a:hlinkClick r:id="rId6"/>
              </a:rPr>
              <a:t>2 CFR 200.412-200.415</a:t>
            </a:r>
            <a:endParaRPr lang="en-US" altLang="en-US" dirty="0"/>
          </a:p>
          <a:p>
            <a:pPr marL="770573" lvl="1" indent="-365760">
              <a:spcBef>
                <a:spcPts val="1200"/>
              </a:spcBef>
              <a:buClr>
                <a:srgbClr val="2A5681">
                  <a:lumMod val="75000"/>
                </a:srgbClr>
              </a:buClr>
            </a:pPr>
            <a:r>
              <a:rPr lang="en-US" altLang="en-US" dirty="0"/>
              <a:t>Special considerations for states, local governments, and Indian Tribes </a:t>
            </a:r>
            <a:r>
              <a:rPr lang="en-US" altLang="en-US" dirty="0">
                <a:hlinkClick r:id="rId7"/>
              </a:rPr>
              <a:t>2 CFR 200.416-200.417</a:t>
            </a:r>
            <a:endParaRPr lang="en-US" altLang="en-US" dirty="0"/>
          </a:p>
          <a:p>
            <a:pPr marL="770573" lvl="1" indent="-365760">
              <a:spcBef>
                <a:spcPts val="1200"/>
              </a:spcBef>
              <a:buClr>
                <a:srgbClr val="2A5681">
                  <a:lumMod val="75000"/>
                </a:srgbClr>
              </a:buClr>
            </a:pPr>
            <a:r>
              <a:rPr lang="en-US" altLang="en-US" dirty="0"/>
              <a:t>Special considerations for institutes of higher education </a:t>
            </a:r>
            <a:r>
              <a:rPr lang="en-US" altLang="en-US" dirty="0">
                <a:hlinkClick r:id="rId8"/>
              </a:rPr>
              <a:t>2 CFR 200.418-200.419</a:t>
            </a:r>
            <a:endParaRPr lang="en-US" altLang="en-US" dirty="0"/>
          </a:p>
          <a:p>
            <a:pPr marL="770573" lvl="1" indent="-365760">
              <a:spcBef>
                <a:spcPts val="1200"/>
              </a:spcBef>
              <a:buClr>
                <a:srgbClr val="2A5681">
                  <a:lumMod val="75000"/>
                </a:srgbClr>
              </a:buClr>
            </a:pPr>
            <a:r>
              <a:rPr lang="en-US" altLang="en-US" dirty="0"/>
              <a:t>General provisions for selected items of cost </a:t>
            </a:r>
            <a:r>
              <a:rPr lang="en-US" altLang="en-US" dirty="0">
                <a:hlinkClick r:id="rId9"/>
              </a:rPr>
              <a:t>2 CFR 200.420-200.475</a:t>
            </a:r>
            <a:endParaRPr lang="en-US" altLang="en-US" dirty="0"/>
          </a:p>
        </p:txBody>
      </p:sp>
      <p:sp>
        <p:nvSpPr>
          <p:cNvPr id="3" name="Slide Number Placeholder 2">
            <a:extLst>
              <a:ext uri="{FF2B5EF4-FFF2-40B4-BE49-F238E27FC236}">
                <a16:creationId xmlns:a16="http://schemas.microsoft.com/office/drawing/2014/main" id="{3B393BEB-CFEF-468D-AC1E-11486006D5FB}"/>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10829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sz="3600" dirty="0">
                <a:solidFill>
                  <a:prstClr val="white"/>
                </a:solidFill>
              </a:rPr>
              <a:t>DOL Exceptions</a:t>
            </a:r>
            <a:endParaRPr lang="en-US" altLang="en-US" sz="2000" dirty="0">
              <a:latin typeface="+mn-lt"/>
            </a:endParaRPr>
          </a:p>
        </p:txBody>
      </p:sp>
      <p:sp>
        <p:nvSpPr>
          <p:cNvPr id="2" name="Content Placeholder 1">
            <a:extLst>
              <a:ext uri="{FF2B5EF4-FFF2-40B4-BE49-F238E27FC236}">
                <a16:creationId xmlns:a16="http://schemas.microsoft.com/office/drawing/2014/main" id="{910B356C-4776-46F9-AF91-D71020F349AB}"/>
              </a:ext>
            </a:extLst>
          </p:cNvPr>
          <p:cNvSpPr>
            <a:spLocks noGrp="1"/>
          </p:cNvSpPr>
          <p:nvPr>
            <p:ph idx="1"/>
          </p:nvPr>
        </p:nvSpPr>
        <p:spPr/>
        <p:txBody>
          <a:bodyPr>
            <a:normAutofit/>
          </a:bodyPr>
          <a:lstStyle/>
          <a:p>
            <a:pPr marL="365760" indent="-365760">
              <a:spcBef>
                <a:spcPts val="1200"/>
              </a:spcBef>
            </a:pPr>
            <a:r>
              <a:rPr lang="en-US" dirty="0">
                <a:solidFill>
                  <a:srgbClr val="323332"/>
                </a:solidFill>
              </a:rPr>
              <a:t>Prior written approval </a:t>
            </a:r>
            <a:r>
              <a:rPr lang="en-US" dirty="0">
                <a:solidFill>
                  <a:srgbClr val="323332"/>
                </a:solidFill>
                <a:hlinkClick r:id="rId3"/>
              </a:rPr>
              <a:t>2 CFR 2900.16</a:t>
            </a:r>
            <a:endParaRPr lang="en-US" dirty="0">
              <a:solidFill>
                <a:srgbClr val="323332"/>
              </a:solidFill>
            </a:endParaRPr>
          </a:p>
          <a:p>
            <a:pPr marL="365760" indent="-365760">
              <a:spcBef>
                <a:spcPts val="1200"/>
              </a:spcBef>
            </a:pPr>
            <a:r>
              <a:rPr lang="en-US" dirty="0">
                <a:solidFill>
                  <a:srgbClr val="323332"/>
                </a:solidFill>
              </a:rPr>
              <a:t>Adjustment of negotiated IDC rates </a:t>
            </a:r>
            <a:r>
              <a:rPr lang="en-US" dirty="0">
                <a:solidFill>
                  <a:srgbClr val="323332"/>
                </a:solidFill>
                <a:hlinkClick r:id="rId4"/>
              </a:rPr>
              <a:t>2 CFR 2900.17</a:t>
            </a:r>
            <a:endParaRPr lang="en-US" dirty="0">
              <a:solidFill>
                <a:srgbClr val="323332"/>
              </a:solidFill>
            </a:endParaRPr>
          </a:p>
          <a:p>
            <a:pPr marL="365760" indent="-365760">
              <a:spcBef>
                <a:spcPts val="1200"/>
              </a:spcBef>
            </a:pPr>
            <a:r>
              <a:rPr lang="en-US" dirty="0">
                <a:solidFill>
                  <a:srgbClr val="323332"/>
                </a:solidFill>
              </a:rPr>
              <a:t>Contingency provisions </a:t>
            </a:r>
            <a:r>
              <a:rPr lang="en-US" dirty="0">
                <a:solidFill>
                  <a:srgbClr val="323332"/>
                </a:solidFill>
                <a:hlinkClick r:id="rId5"/>
              </a:rPr>
              <a:t>2 CFR 2900.18</a:t>
            </a:r>
            <a:endParaRPr lang="en-US" dirty="0">
              <a:solidFill>
                <a:srgbClr val="323332"/>
              </a:solidFill>
            </a:endParaRPr>
          </a:p>
          <a:p>
            <a:pPr marL="365760" indent="-365760">
              <a:spcBef>
                <a:spcPts val="1200"/>
              </a:spcBef>
            </a:pPr>
            <a:r>
              <a:rPr lang="en-US" dirty="0">
                <a:solidFill>
                  <a:srgbClr val="323332"/>
                </a:solidFill>
              </a:rPr>
              <a:t>Student activity costs </a:t>
            </a:r>
            <a:r>
              <a:rPr lang="en-US" dirty="0">
                <a:solidFill>
                  <a:srgbClr val="323332"/>
                </a:solidFill>
                <a:hlinkClick r:id="rId6"/>
              </a:rPr>
              <a:t>2 CFR 2900.19</a:t>
            </a:r>
            <a:endParaRPr lang="en-US" altLang="en-US" dirty="0"/>
          </a:p>
        </p:txBody>
      </p:sp>
      <p:pic>
        <p:nvPicPr>
          <p:cNvPr id="1026" name="Picture 2" descr="Exception button on keyboard">
            <a:extLst>
              <a:ext uri="{FF2B5EF4-FFF2-40B4-BE49-F238E27FC236}">
                <a16:creationId xmlns:a16="http://schemas.microsoft.com/office/drawing/2014/main" id="{02F4C348-99C5-48C7-A7EB-C7D54CEEB0E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086751" y="2782316"/>
            <a:ext cx="4286250" cy="285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B393BEB-CFEF-468D-AC1E-11486006D5FB}"/>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385688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Applicability</a:t>
            </a:r>
          </a:p>
        </p:txBody>
      </p:sp>
      <p:graphicFrame>
        <p:nvGraphicFramePr>
          <p:cNvPr id="7" name="Content Placeholder 6" descr="SmartArt listing non-Federal entities">
            <a:extLst>
              <a:ext uri="{FF2B5EF4-FFF2-40B4-BE49-F238E27FC236}">
                <a16:creationId xmlns:a16="http://schemas.microsoft.com/office/drawing/2014/main" id="{6A93AA34-218E-49BA-968D-8BFE39172D24}"/>
              </a:ext>
            </a:extLst>
          </p:cNvPr>
          <p:cNvGraphicFramePr>
            <a:graphicFrameLocks noGrp="1"/>
          </p:cNvGraphicFramePr>
          <p:nvPr>
            <p:ph idx="1"/>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B393BEB-CFEF-468D-AC1E-11486006D5FB}"/>
              </a:ext>
            </a:extLst>
          </p:cNvPr>
          <p:cNvSpPr>
            <a:spLocks noGrp="1"/>
          </p:cNvSpPr>
          <p:nvPr>
            <p:ph type="sldNum" sz="quarter" idx="12"/>
          </p:nvPr>
        </p:nvSpPr>
        <p:spPr/>
        <p:txBody>
          <a:bodyPr/>
          <a:lstStyle/>
          <a:p>
            <a:fld id="{AEF1280C-1E94-430E-A516-D051ECA45720}" type="slidenum">
              <a:rPr lang="en-US" smtClean="0"/>
              <a:pPr/>
              <a:t>9</a:t>
            </a:fld>
            <a:endParaRPr lang="en-US" dirty="0"/>
          </a:p>
        </p:txBody>
      </p:sp>
    </p:spTree>
    <p:extLst>
      <p:ext uri="{BB962C8B-B14F-4D97-AF65-F5344CB8AC3E}">
        <p14:creationId xmlns:p14="http://schemas.microsoft.com/office/powerpoint/2010/main" val="4100334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niform Guidance:   Cost Principles and Cost Classification&amp;quot;&quot;/&gt;&lt;property id=&quot;20307&quot; value=&quot;317&quot;/&gt;&lt;/object&gt;&lt;object type=&quot;3&quot; unique_id=&quot;10004&quot;&gt;&lt;property id=&quot;20148&quot; value=&quot;5&quot;/&gt;&lt;property id=&quot;20300&quot; value=&quot;Slide 2 - &amp;quot;Today’s Speakers&amp;quot;&quot;/&gt;&lt;property id=&quot;20307&quot; value=&quot;356&quot;/&gt;&lt;/object&gt;&lt;object type=&quot;3&quot; unique_id=&quot;10005&quot;&gt;&lt;property id=&quot;20148&quot; value=&quot;5&quot;/&gt;&lt;property id=&quot;20300&quot; value=&quot;Slide 3 - &amp;quot;Grant Management Toolbox&amp;quot;&quot;/&gt;&lt;property id=&quot;20307&quot; value=&quot;357&quot;/&gt;&lt;/object&gt;&lt;object type=&quot;3&quot; unique_id=&quot;10006&quot;&gt;&lt;property id=&quot;20148&quot; value=&quot;5&quot;/&gt;&lt;property id=&quot;20300&quot; value=&quot;Slide 4 - &amp;quot;Grant Management Toolbox References&amp;quot;&quot;/&gt;&lt;property id=&quot;20307&quot; value=&quot;358&quot;/&gt;&lt;/object&gt;&lt;object type=&quot;3&quot; unique_id=&quot;10007&quot;&gt;&lt;property id=&quot;20148&quot; value=&quot;5&quot;/&gt;&lt;property id=&quot;20300&quot; value=&quot;Slide 5 - &amp;quot;Module Overview&amp;quot;&quot;/&gt;&lt;property id=&quot;20307&quot; value=&quot;517&quot;/&gt;&lt;/object&gt;&lt;object type=&quot;3&quot; unique_id=&quot;10008&quot;&gt;&lt;property id=&quot;20148&quot; value=&quot;5&quot;/&gt;&lt;property id=&quot;20300&quot; value=&quot;Slide 6 - &amp;quot;General Cost Principles&amp;quot;&quot;/&gt;&lt;property id=&quot;20307&quot; value=&quot;551&quot;/&gt;&lt;/object&gt;&lt;object type=&quot;3&quot; unique_id=&quot;10009&quot;&gt;&lt;property id=&quot;20148&quot; value=&quot;5&quot;/&gt;&lt;property id=&quot;20300&quot; value=&quot;Slide 7 - &amp;quot;Cost Principles&amp;quot;&quot;/&gt;&lt;property id=&quot;20307&quot; value=&quot;538&quot;/&gt;&lt;/object&gt;&lt;object type=&quot;3&quot; unique_id=&quot;10010&quot;&gt;&lt;property id=&quot;20148&quot; value=&quot;5&quot;/&gt;&lt;property id=&quot;20300&quot; value=&quot;Slide 8 - &amp;quot;DOL Exceptions&amp;quot;&quot;/&gt;&lt;property id=&quot;20307&quot; value=&quot;550&quot;/&gt;&lt;/object&gt;&lt;object type=&quot;3&quot; unique_id=&quot;10011&quot;&gt;&lt;property id=&quot;20148&quot; value=&quot;5&quot;/&gt;&lt;property id=&quot;20300&quot; value=&quot;Slide 9 - &amp;quot;Applicability&amp;quot;&quot;/&gt;&lt;property id=&quot;20307&quot; value=&quot;539&quot;/&gt;&lt;/object&gt;&lt;object type=&quot;3&quot; unique_id=&quot;10012&quot;&gt;&lt;property id=&quot;20148&quot; value=&quot;5&quot;/&gt;&lt;property id=&quot;20300&quot; value=&quot;Slide 10 - &amp;quot;Application of Cost Principles&amp;quot;&quot;/&gt;&lt;property id=&quot;20307&quot; value=&quot;542&quot;/&gt;&lt;/object&gt;&lt;object type=&quot;3&quot; unique_id=&quot;10013&quot;&gt;&lt;property id=&quot;20148&quot; value=&quot;5&quot;/&gt;&lt;property id=&quot;20300&quot; value=&quot;Slide 11 - &amp;quot;Standards&amp;quot;&quot;/&gt;&lt;property id=&quot;20307&quot; value=&quot;528&quot;/&gt;&lt;/object&gt;&lt;object type=&quot;3&quot; unique_id=&quot;10014&quot;&gt;&lt;property id=&quot;20148&quot; value=&quot;5&quot;/&gt;&lt;property id=&quot;20300&quot; value=&quot;Slide 12 - &amp;quot;Necessary and Reasonable – Requirements  &amp;quot;&quot;/&gt;&lt;property id=&quot;20307&quot; value=&quot;500&quot;/&gt;&lt;/object&gt;&lt;object type=&quot;3&quot; unique_id=&quot;10015&quot;&gt;&lt;property id=&quot;20148&quot; value=&quot;5&quot;/&gt;&lt;property id=&quot;20300&quot; value=&quot;Slide 13 - &amp;quot;Necessary and Reasonable&amp;quot;&quot;/&gt;&lt;property id=&quot;20307&quot; value=&quot;540&quot;/&gt;&lt;/object&gt;&lt;object type=&quot;3&quot; unique_id=&quot;10016&quot;&gt;&lt;property id=&quot;20148&quot; value=&quot;5&quot;/&gt;&lt;property id=&quot;20300&quot; value=&quot;Slide 14 - &amp;quot;Necessary?&amp;quot;&quot;/&gt;&lt;property id=&quot;20307&quot; value=&quot;536&quot;/&gt;&lt;/object&gt;&lt;object type=&quot;3&quot; unique_id=&quot;10017&quot;&gt;&lt;property id=&quot;20148&quot; value=&quot;5&quot;/&gt;&lt;property id=&quot;20300&quot; value=&quot;Slide 15 - &amp;quot;Prudent Person&amp;quot;&quot;/&gt;&lt;property id=&quot;20307&quot; value=&quot;689&quot;/&gt;&lt;/object&gt;&lt;object type=&quot;3&quot; unique_id=&quot;10018&quot;&gt;&lt;property id=&quot;20148&quot; value=&quot;5&quot;/&gt;&lt;property id=&quot;20300&quot; value=&quot;Slide 16 - &amp;quot;Written Policy – What should it include?  &amp;quot;&quot;/&gt;&lt;property id=&quot;20307&quot; value=&quot;690&quot;/&gt;&lt;/object&gt;&lt;object type=&quot;3&quot; unique_id=&quot;10019&quot;&gt;&lt;property id=&quot;20148&quot; value=&quot;5&quot;/&gt;&lt;property id=&quot;20300&quot; value=&quot;Slide 17 - &amp;quot;Allocation&amp;quot;&quot;/&gt;&lt;property id=&quot;20307&quot; value=&quot;541&quot;/&gt;&lt;/object&gt;&lt;object type=&quot;3&quot; unique_id=&quot;10020&quot;&gt;&lt;property id=&quot;20148&quot; value=&quot;5&quot;/&gt;&lt;property id=&quot;20300&quot; value=&quot;Slide 18 - &amp;quot;Allocable Costs&amp;quot;&quot;/&gt;&lt;property id=&quot;20307&quot; value=&quot;520&quot;/&gt;&lt;/object&gt;&lt;object type=&quot;3&quot; unique_id=&quot;10021&quot;&gt;&lt;property id=&quot;20148&quot; value=&quot;5&quot;/&gt;&lt;property id=&quot;20300&quot; value=&quot;Slide 19 - &amp;quot;Adequately Documented &amp;quot;&quot;/&gt;&lt;property id=&quot;20307&quot; value=&quot;521&quot;/&gt;&lt;/object&gt;&lt;object type=&quot;3&quot; unique_id=&quot;10022&quot;&gt;&lt;property id=&quot;20148&quot; value=&quot;5&quot;/&gt;&lt;property id=&quot;20300&quot; value=&quot;Slide 20 - &amp;quot;Additional Standards&amp;quot;&quot;/&gt;&lt;property id=&quot;20307&quot; value=&quot;503&quot;/&gt;&lt;/object&gt;&lt;object type=&quot;3&quot; unique_id=&quot;10023&quot;&gt;&lt;property id=&quot;20148&quot; value=&quot;5&quot;/&gt;&lt;property id=&quot;20300&quot; value=&quot;Slide 21 - &amp;quot;Program Limitations&amp;quot;&quot;/&gt;&lt;property id=&quot;20307&quot; value=&quot;506&quot;/&gt;&lt;/object&gt;&lt;object type=&quot;3&quot; unique_id=&quot;10024&quot;&gt;&lt;property id=&quot;20148&quot; value=&quot;5&quot;/&gt;&lt;property id=&quot;20300&quot; value=&quot;Slide 22 - &amp;quot;WIOA Cost Limitations&amp;quot;&quot;/&gt;&lt;property id=&quot;20307&quot; value=&quot;518&quot;/&gt;&lt;/object&gt;&lt;object type=&quot;3&quot; unique_id=&quot;10025&quot;&gt;&lt;property id=&quot;20148&quot; value=&quot;5&quot;/&gt;&lt;property id=&quot;20300&quot; value=&quot;Slide 23 - &amp;quot;Shifting of Costs&amp;quot;&quot;/&gt;&lt;property id=&quot;20307&quot; value=&quot;697&quot;/&gt;&lt;/object&gt;&lt;object type=&quot;3&quot; unique_id=&quot;10026&quot;&gt;&lt;property id=&quot;20148&quot; value=&quot;5&quot;/&gt;&lt;property id=&quot;20300&quot; value=&quot;Slide 24 - &amp;quot;Prior Written Approval &amp;quot;&quot;/&gt;&lt;property id=&quot;20307&quot; value=&quot;504&quot;/&gt;&lt;/object&gt;&lt;object type=&quot;3&quot; unique_id=&quot;10027&quot;&gt;&lt;property id=&quot;20148&quot; value=&quot;5&quot;/&gt;&lt;property id=&quot;20300&quot; value=&quot;Slide 25 - &amp;quot;Prior Written Approval&amp;quot;&quot;/&gt;&lt;property id=&quot;20307&quot; value=&quot;530&quot;/&gt;&lt;/object&gt;&lt;object type=&quot;3&quot; unique_id=&quot;10028&quot;&gt;&lt;property id=&quot;20148&quot; value=&quot;5&quot;/&gt;&lt;property id=&quot;20300&quot; value=&quot;Slide 26 - &amp;quot; Prior Approval Applicability&amp;quot;&quot;/&gt;&lt;property id=&quot;20307&quot; value=&quot;695&quot;/&gt;&lt;/object&gt;&lt;object type=&quot;3&quot; unique_id=&quot;10029&quot;&gt;&lt;property id=&quot;20148&quot; value=&quot;5&quot;/&gt;&lt;property id=&quot;20300&quot; value=&quot;Slide 27 - &amp;quot;Cost Classification&amp;quot;&quot;/&gt;&lt;property id=&quot;20307&quot; value=&quot;692&quot;/&gt;&lt;/object&gt;&lt;object type=&quot;3&quot; unique_id=&quot;10030&quot;&gt;&lt;property id=&quot;20148&quot; value=&quot;5&quot;/&gt;&lt;property id=&quot;20300&quot; value=&quot;Slide 28 - &amp;quot;Classification of Costs – UG &amp;quot;&quot;/&gt;&lt;property id=&quot;20307&quot; value=&quot;531&quot;/&gt;&lt;/object&gt;&lt;object type=&quot;3&quot; unique_id=&quot;10031&quot;&gt;&lt;property id=&quot;20148&quot; value=&quot;5&quot;/&gt;&lt;property id=&quot;20300&quot; value=&quot;Slide 29 - &amp;quot;Examples of misclassification of costs &amp;quot;&quot;/&gt;&lt;property id=&quot;20307&quot; value=&quot;691&quot;/&gt;&lt;/object&gt;&lt;object type=&quot;3&quot; unique_id=&quot;10032&quot;&gt;&lt;property id=&quot;20148&quot; value=&quot;5&quot;/&gt;&lt;property id=&quot;20300&quot; value=&quot;Slide 30 - &amp;quot;Classification of Costs&amp;quot;&quot;/&gt;&lt;property id=&quot;20307&quot; value=&quot;532&quot;/&gt;&lt;/object&gt;&lt;object type=&quot;3&quot; unique_id=&quot;10033&quot;&gt;&lt;property id=&quot;20148&quot; value=&quot;5&quot;/&gt;&lt;property id=&quot;20300&quot; value=&quot;Slide 31 - &amp;quot;Avoid Misclassification of Costs&amp;quot;&quot;/&gt;&lt;property id=&quot;20307&quot; value=&quot;534&quot;/&gt;&lt;/object&gt;&lt;object type=&quot;3&quot; unique_id=&quot;10034&quot;&gt;&lt;property id=&quot;20148&quot; value=&quot;5&quot;/&gt;&lt;property id=&quot;20300&quot; value=&quot;Slide 32 - &amp;quot;Knowledge Check 1 – Questions &amp;quot;&quot;/&gt;&lt;property id=&quot;20307&quot; value=&quot;548&quot;/&gt;&lt;/object&gt;&lt;object type=&quot;3&quot; unique_id=&quot;10035&quot;&gt;&lt;property id=&quot;20148&quot; value=&quot;5&quot;/&gt;&lt;property id=&quot;20300&quot; value=&quot;Slide 33 - &amp;quot;Knowledge Check 1 – Answers &amp;quot;&quot;/&gt;&lt;property id=&quot;20307&quot; value=&quot;693&quot;/&gt;&lt;/object&gt;&lt;object type=&quot;3&quot; unique_id=&quot;10036&quot;&gt;&lt;property id=&quot;20148&quot; value=&quot;5&quot;/&gt;&lt;property id=&quot;20300&quot; value=&quot;Slide 34 - &amp;quot;Selected Items of Cost&amp;quot;&quot;/&gt;&lt;property id=&quot;20307&quot; value=&quot;361&quot;/&gt;&lt;/object&gt;&lt;object type=&quot;3&quot; unique_id=&quot;10037&quot;&gt;&lt;property id=&quot;20148&quot; value=&quot;5&quot;/&gt;&lt;property id=&quot;20300&quot; value=&quot;Slide 35 - &amp;quot;Considerations for Selected Items of Cost&amp;quot;&quot;/&gt;&lt;property id=&quot;20307&quot; value=&quot;545&quot;/&gt;&lt;/object&gt;&lt;object type=&quot;3&quot; unique_id=&quot;10038&quot;&gt;&lt;property id=&quot;20148&quot; value=&quot;5&quot;/&gt;&lt;property id=&quot;20300&quot; value=&quot;Slide 36 - &amp;quot;Types of Costs&amp;quot;&quot;/&gt;&lt;property id=&quot;20307&quot; value=&quot;491&quot;/&gt;&lt;/object&gt;&lt;object type=&quot;3&quot; unique_id=&quot;10039&quot;&gt;&lt;property id=&quot;20148&quot; value=&quot;5&quot;/&gt;&lt;property id=&quot;20300&quot; value=&quot;Slide 37 - &amp;quot;Advisory Councils&amp;quot;&quot;/&gt;&lt;property id=&quot;20307&quot; value=&quot;439&quot;/&gt;&lt;/object&gt;&lt;object type=&quot;3&quot; unique_id=&quot;10040&quot;&gt;&lt;property id=&quot;20148&quot; value=&quot;5&quot;/&gt;&lt;property id=&quot;20300&quot; value=&quot;Slide 38 - &amp;quot;Advertising&amp;quot;&quot;/&gt;&lt;property id=&quot;20307&quot; value=&quot;493&quot;/&gt;&lt;/object&gt;&lt;object type=&quot;3&quot; unique_id=&quot;10041&quot;&gt;&lt;property id=&quot;20148&quot; value=&quot;5&quot;/&gt;&lt;property id=&quot;20300&quot; value=&quot;Slide 39 - &amp;quot;Public Relations&amp;quot;&quot;/&gt;&lt;property id=&quot;20307&quot; value=&quot;513&quot;/&gt;&lt;/object&gt;&lt;object type=&quot;3&quot; unique_id=&quot;10042&quot;&gt;&lt;property id=&quot;20148&quot; value=&quot;5&quot;/&gt;&lt;property id=&quot;20300&quot; value=&quot;Slide 40 - &amp;quot;Capital Assets&amp;quot;&quot;/&gt;&lt;property id=&quot;20307&quot; value=&quot;524&quot;/&gt;&lt;/object&gt;&lt;object type=&quot;3&quot; unique_id=&quot;10043&quot;&gt;&lt;property id=&quot;20148&quot; value=&quot;5&quot;/&gt;&lt;property id=&quot;20300&quot; value=&quot;Slide 41 - &amp;quot;Equipment&amp;quot;&quot;/&gt;&lt;property id=&quot;20307&quot; value=&quot;544&quot;/&gt;&lt;/object&gt;&lt;object type=&quot;3&quot; unique_id=&quot;10044&quot;&gt;&lt;property id=&quot;20148&quot; value=&quot;5&quot;/&gt;&lt;property id=&quot;20300&quot; value=&quot;Slide 42 - &amp;quot;Intellectual Property&amp;quot;&quot;/&gt;&lt;property id=&quot;20307&quot; value=&quot;543&quot;/&gt;&lt;/object&gt;&lt;object type=&quot;3&quot; unique_id=&quot;10045&quot;&gt;&lt;property id=&quot;20148&quot; value=&quot;5&quot;/&gt;&lt;property id=&quot;20300&quot; value=&quot;Slide 43 - &amp;quot;Child Care (Included in Conference Costs)&amp;quot;&quot;/&gt;&lt;property id=&quot;20307&quot; value=&quot;515&quot;/&gt;&lt;/object&gt;&lt;object type=&quot;3&quot; unique_id=&quot;10046&quot;&gt;&lt;property id=&quot;20148&quot; value=&quot;5&quot;/&gt;&lt;property id=&quot;20300&quot; value=&quot;Slide 44 - &amp;quot;Collection of Improper Payments&amp;quot;&quot;/&gt;&lt;property id=&quot;20307&quot; value=&quot;492&quot;/&gt;&lt;/object&gt;&lt;object type=&quot;3&quot; unique_id=&quot;10047&quot;&gt;&lt;property id=&quot;20148&quot; value=&quot;5&quot;/&gt;&lt;property id=&quot;20300&quot; value=&quot;Slide 45 - &amp;quot;Contingency Provisions&amp;quot;&quot;/&gt;&lt;property id=&quot;20307&quot; value=&quot;440&quot;/&gt;&lt;/object&gt;&lt;object type=&quot;3&quot; unique_id=&quot;10048&quot;&gt;&lt;property id=&quot;20148&quot; value=&quot;5&quot;/&gt;&lt;property id=&quot;20300&quot; value=&quot;Slide 46 - &amp;quot;Conferences – Allowable Costs&amp;quot;&quot;/&gt;&lt;property id=&quot;20307&quot; value=&quot;547&quot;/&gt;&lt;/object&gt;&lt;object type=&quot;3&quot; unique_id=&quot;10049&quot;&gt;&lt;property id=&quot;20148&quot; value=&quot;5&quot;/&gt;&lt;property id=&quot;20300&quot; value=&quot;Slide 47 - &amp;quot;Conferences – Discretion/Judgment &amp;quot;&quot;/&gt;&lt;property id=&quot;20307&quot; value=&quot;525&quot;/&gt;&lt;/object&gt;&lt;object type=&quot;3&quot; unique_id=&quot;10050&quot;&gt;&lt;property id=&quot;20148&quot; value=&quot;5&quot;/&gt;&lt;property id=&quot;20300&quot; value=&quot;Slide 48 - &amp;quot;Fines and Penalties&amp;quot;&quot;/&gt;&lt;property id=&quot;20307&quot; value=&quot;514&quot;/&gt;&lt;/object&gt;&lt;object type=&quot;3&quot; unique_id=&quot;10051&quot;&gt;&lt;property id=&quot;20148&quot; value=&quot;5&quot;/&gt;&lt;property id=&quot;20300&quot; value=&quot;Slide 49 - &amp;quot;Employee Health and Welfare Costs&amp;quot;&quot;/&gt;&lt;property id=&quot;20307&quot; value=&quot;441&quot;/&gt;&lt;/object&gt;&lt;object type=&quot;3&quot; unique_id=&quot;10052&quot;&gt;&lt;property id=&quot;20148&quot; value=&quot;5&quot;/&gt;&lt;property id=&quot;20300&quot; value=&quot;Slide 50 - &amp;quot;Entertainment&amp;quot;&quot;/&gt;&lt;property id=&quot;20307&quot; value=&quot;472&quot;/&gt;&lt;/object&gt;&lt;object type=&quot;3&quot; unique_id=&quot;10053&quot;&gt;&lt;property id=&quot;20148&quot; value=&quot;5&quot;/&gt;&lt;property id=&quot;20300&quot; value=&quot;Slide 51 - &amp;quot;Lobbying&amp;quot;&quot;/&gt;&lt;property id=&quot;20307&quot; value=&quot;494&quot;/&gt;&lt;/object&gt;&lt;object type=&quot;3&quot; unique_id=&quot;10054&quot;&gt;&lt;property id=&quot;20148&quot; value=&quot;5&quot;/&gt;&lt;property id=&quot;20300&quot; value=&quot;Slide 52 - &amp;quot;Participant Support Costs&amp;quot;&quot;/&gt;&lt;property id=&quot;20307&quot; value=&quot;495&quot;/&gt;&lt;/object&gt;&lt;object type=&quot;3&quot; unique_id=&quot;10055&quot;&gt;&lt;property id=&quot;20148&quot; value=&quot;5&quot;/&gt;&lt;property id=&quot;20300&quot; value=&quot;Slide 53 - &amp;quot;Knowledge Check 2 – Questions &amp;quot;&quot;/&gt;&lt;property id=&quot;20307&quot; value=&quot;516&quot;/&gt;&lt;/object&gt;&lt;object type=&quot;3&quot; unique_id=&quot;10056&quot;&gt;&lt;property id=&quot;20148&quot; value=&quot;5&quot;/&gt;&lt;property id=&quot;20300&quot; value=&quot;Slide 54 - &amp;quot;Knowledge Check 2 – Answers&amp;quot;&quot;/&gt;&lt;property id=&quot;20307&quot; value=&quot;696&quot;/&gt;&lt;/object&gt;&lt;object type=&quot;3&quot; unique_id=&quot;10057&quot;&gt;&lt;property id=&quot;20148&quot; value=&quot;5&quot;/&gt;&lt;property id=&quot;20300&quot; value=&quot;Slide 55 - &amp;quot;Core Monitoring Guide – Objective 3.f. Allowable Costs and Cost Classification&amp;quot;&quot;/&gt;&lt;property id=&quot;20307&quot; value=&quot;367&quot;/&gt;&lt;/object&gt;&lt;object type=&quot;3&quot; unique_id=&quot;10058&quot;&gt;&lt;property id=&quot;20148&quot; value=&quot;5&quot;/&gt;&lt;property id=&quot;20300&quot; value=&quot;Slide 56 - &amp;quot;SMART Checklist&amp;quot;&quot;/&gt;&lt;property id=&quot;20307&quot; value=&quot;350&quot;/&gt;&lt;/object&gt;&lt;object type=&quot;3&quot; unique_id=&quot;10059&quot;&gt;&lt;property id=&quot;20148&quot; value=&quot;5&quot;/&gt;&lt;property id=&quot;20300&quot; value=&quot;Slide 57 - &amp;quot;Module Review&amp;quot;&quot;/&gt;&lt;property id=&quot;20307&quot; value=&quot;498&quot;/&gt;&lt;/object&gt;&lt;object type=&quot;3&quot; unique_id=&quot;10060&quot;&gt;&lt;property id=&quot;20148&quot; value=&quot;5&quot;/&gt;&lt;property id=&quot;20300&quot; value=&quot;Slide 58 - &amp;quot;ETA and Uniform Guidance Resources&amp;quot;&quot;/&gt;&lt;property id=&quot;20307&quot; value=&quot;552&quot;/&gt;&lt;/object&gt;&lt;object type=&quot;3&quot; unique_id=&quot;10061&quot;&gt;&lt;property id=&quot;20148&quot; value=&quot;5&quot;/&gt;&lt;property id=&quot;20300&quot; value=&quot;Slide 59 - &amp;quot;Web Resources&amp;quot;&quot;/&gt;&lt;property id=&quot;20307&quot; value=&quot;553&quot;/&gt;&lt;/object&gt;&lt;object type=&quot;3&quot; unique_id=&quot;10062&quot;&gt;&lt;property id=&quot;20148&quot; value=&quot;5&quot;/&gt;&lt;property id=&quot;20300&quot; value=&quot;Slide 60 - &amp;quot;Remember the Grant Management Toolbox!&amp;quot;&quot;/&gt;&lt;property id=&quot;20307&quot; value=&quot;698&quot;/&gt;&lt;/object&gt;&lt;object type=&quot;3&quot; unique_id=&quot;10063&quot;&gt;&lt;property id=&quot;20148&quot; value=&quot;5&quot;/&gt;&lt;property id=&quot;20300&quot; value=&quot;Slide 61 - &amp;quot;Questions?&amp;quot;&quot;/&gt;&lt;property id=&quot;20307&quot; value=&quot;694&quot;/&gt;&lt;/object&gt;&lt;object type=&quot;3&quot; unique_id=&quot;10064&quot;&gt;&lt;property id=&quot;20148&quot; value=&quot;5&quot;/&gt;&lt;property id=&quot;20300&quot; value=&quot;Slide 62 - &amp;quot;Thank you.&amp;quot;&quot;/&gt;&lt;property id=&quot;20307&quot; value=&quot;688&quot;/&gt;&lt;/object&gt;&lt;/object&gt;&lt;object type=&quot;8&quot; unique_id=&quot;1012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artifact="_x0030_" inline="no" pdftag="Figure" isBookmarkSet="no" validate="no" Order="_x0032_" Lang="" bookmark="no"/>
  <HyperLink xmlns="" ID="dlGZlvCPHuqLQCD13p3paKRPbik=737177384499.0481_158.9247" plainAltText="SMART_x0020_Training_x0020_"/>
  <HyperLink xmlns="" ID="dlGZlvCPHuqLQCD13p3paKRPbik=363306643428.0081_222.9247" plainAltText="Core_x0020_Monitoring_x0020_Guide"/>
  <HyperLink xmlns="" ID="dlGZlvCPHuqLQCD13p3paKRPbik=-410019780382.8581_286.9247" plainAltText="Technical_x0020_Assistance_x0020_Guide"/>
  <HyperLink xmlns="" ID="dlGZlvCPHuqLQCD13p3paKRPbik=413956042426.0581_350.9247" plainAltText="ETA_x0020_Grantee_x0020_Handbook"/>
  <HyperLink xmlns="" ID="dlGZlvCPHuqLQCD13p3paKRPbik=-175829293406.9681_414.9247" plainAltText="WorkforceGPS_x0020_Resources"/>
  <HyperLink xmlns="" ID="ntNcwEeIT21KSM0uDb5Op/pOj60=-1479137957317.925_115.4724" plainAltText="_x0032__x0020_CFR_x0020_200_x0020_Subpart_x0020_E_x0020_" language="" Lang=""/>
  <HyperLink xmlns="" ID="ntNcwEeIT21KSM0uDb5Op/pOj60=-1406330696295.095_147.3924" plainAltText="_x0032__x0020_CFR_x0020_200.400-200.401" Lang=""/>
  <HyperLink xmlns="" ID="ntNcwEeIT21KSM0uDb5Op/pOj60=549982294313.735_186.7524" plainAltText="_x0032__x0020_CFR_x0020_200.402-200.411" Lang=""/>
  <HyperLink xmlns="" ID="ntNcwEeIT21KSM0uDb5Op/pOj60=787943506418.675_226.1124" plainAltText="_x0032__x0020_CFR_x0020_200.412-200.415" Lang=""/>
  <HyperLink xmlns="" ID="ntNcwEeIT21KSM0uDb5Op/pOj60=277739373793.31_265.4724" plainAltText="_x0032__x0020_CFR_x0020_" Lang=""/>
  <HyperLink xmlns="" ID="ntNcwEeIT21KSM0uDb5Op/pOj60=925286754108.7_304.8324" plainAltText="_x0032_00.416-200.417" Lang=""/>
  <HyperLink xmlns="" ID="ntNcwEeIT21KSM0uDb5Op/pOj60=787936968654.45_332.1924" plainAltText="_x0032__x0020_CFR_x0020_200.418-200.419" Lang=""/>
  <HyperLink xmlns="" ID="ntNcwEeIT21KSM0uDb5Op/pOj60=1943804092544.6_371.5524" plainAltText="_x0032__x0020_CFR_x0020_200.420-200.475" Lang=""/>
  <HyperLink xmlns="" ID="z9/GjN5Mcc2RrE+ERpn5ITDi6DA=95465413332.62_115.4724" plainAltText="_x0032__x0020_CFR_x0020_2900.16" Lang=""/>
  <HyperLink xmlns="" ID="z9/GjN5Mcc2RrE+ERpn5ITDi6DA=95465412482.84_147.3924" plainAltText="_x0032__x0020_CFR_x0020_2900.17" Lang=""/>
  <HyperLink xmlns="" ID="z9/GjN5Mcc2RrE+ERpn5ITDi6DA=95465403345.735_191.3124" plainAltText="_x0032__x0020_CFR_x0020_2900.18" Lang=""/>
  <HyperLink xmlns="" ID="z9/GjN5Mcc2RrE+ERpn5ITDi6DA=95465402324.87_235.2324" plainAltText="_x0032__x0020_CFR_x0020_2900.19" Lang=""/>
  <HyperLink xmlns="" ID="m+j9GXj4ZLfgSGQ6GZag6huML4g=-1040419510108.7_214.1124" plainAltText="_x0032__x0020_CFR_x0020_200.403_x0028_b_x0029_" Lang=""/>
  <HyperLink xmlns="" ID="KRkENRo/sZnAOoeeX1B746OlczU=-1040419510377.745_170.1924" plainAltText="_x0032__x0020_CFR_x0020_200.403_x0028_b_x0029_" Lang=""/>
  <HyperLink xmlns="" ID="KRkENRo/sZnAOoeeX1B746OlczU=277739373802.13_236.9124" plainAltText="_x0032__x0020_CFR_x0020_" Lang=""/>
  <HyperLink xmlns="" ID="KRkENRo/sZnAOoeeX1B746OlczU=212362305276.8_264.2724" plainAltText="_x0032_00.404_x0028_c_x0029_" Lang=""/>
  <HyperLink xmlns="" ID="ykoly55RKTAgBMJ0nV1EDr/JrYY=-31616137748_115.4724" plainAltText="_x0032__x0020_CFR_x0020_200.4" Lang=""/>
  <HyperLink xmlns="" ID="1zjJ0BJHrmcYT+ie0qWtzAtNZKQ=18289180048_115.4724" plainAltText="_x0032__x0020_CFR_x0020_200.405" Lang=""/>
  <HyperLink xmlns="" ID="W1dry2H1t1VpQraFTxY+JV8zMhk=182891795323.985_115.4724" plainAltText="_x0032__x0020_CFR_x0020_200.402" Lang=""/>
  <HyperLink xmlns="" ID="W1dry2H1t1VpQraFTxY+JV8zMhk=182891799287.7_147.3924" plainAltText="_x0032__x0020_CFR_x0020_200.406" Lang=""/>
  <HyperLink xmlns="" ID="W1dry2H1t1VpQraFTxY+JV8zMhk=182891798339.55_197.3124" plainAltText="_x0032__x0020_CFR_x0020_200.407" Lang=""/>
  <HyperLink xmlns="" ID="W1dry2H1t1VpQraFTxY+JV8zMhk=182891789447.48_247.2324" plainAltText="_x0032__x0020_CFR_x0020_200.408" Lang=""/>
  <HyperLink xmlns="" ID="W1dry2H1t1VpQraFTxY+JV8zMhk=182891788337.965_297.1524" plainAltText="_x0032__x0020_CFR_x0020_200.409" Lang=""/>
  <HyperLink xmlns="" ID="JqnUADAH9fmyXrLm/rIz6MqNOeg=52566443748_109.8857" plainAltText="_x0032__x0020_CFR_x0020_200.405_x0028_c_x0029_" Lang=""/>
  <HyperLink xmlns="" ID="JqnUADAH9fmyXrLm/rIz6MqNOeg=52566443775_344.4857" plainAltText="_x0032__x0020_CFR_x0020_200.405_x0028_c_x0029_" Lang=""/>
  <HyperLink xmlns="" ID="SI1BMBjw2K7YFP8iHXxAXAAaCl4=-728613487171.15_150.7524" plainAltText="_x0032_0_x0020_CFR_x0020_Part_x0020_641" Lang=""/>
  <HyperLink xmlns="" ID="SI1BMBjw2K7YFP8iHXxAXAAaCl4=1588262374169.13_194.6724" plainAltText="_x0032_0_x0020_CFR_x0020_683.245-260" Lang=""/>
  <HyperLink xmlns="" ID="SI1BMBjw2K7YFP8iHXxAXAAaCl4=1588458956169.13_238.5924" plainAltText="_x0032_0_x0020_CFR_x0020_683.215-235" Lang=""/>
  <HyperLink xmlns="" ID="MngamrNkPnhM0G5NIvU5jbpN1/0=1034109284404.2_115.4724" plainAltText="_x0032_0_x0020_CFR_x0020_683.290" Lang=""/>
  <HyperLink xmlns="" ID="MngamrNkPnhM0G5NIvU5jbpN1/0=1034109279298.38_149.0724" plainAltText="_x0032_0_x0020_CFR_x0020_683.240" Lang=""/>
  <HyperLink xmlns="" ID="MngamrNkPnhM0G5NIvU5jbpN1/0=942257854504.5_194.6724" plainAltText="_x0032_0_x0020_CFR_x0020_" Lang=""/>
  <HyperLink xmlns="" ID="MngamrNkPnhM0G5NIvU5jbpN1/0=1377043575588.75_194.6724" plainAltText="_x0036_83.250" Lang=""/>
  <HyperLink xmlns="" ID="MngamrNkPnhM0G5NIvU5jbpN1/0=2139206936164.675_285.8724" plainAltText="_x0032__x0020_CFR_x0020_200.435" Lang=""/>
  <HyperLink xmlns="" ID="JC1S79oG7MtWeaJsA7H4Jzz3jFc=86289214048_115.4724" plainAltText="WIOA_x0020__x2013__x0020_Section_x0020_181_x0028_e_x0029_" Lang=""/>
  <HyperLink xmlns="" ID="//66dtnr1812Tp7m5+zjjtvxE6M=18289179876.8_145.7124" plainAltText="_x0032__x0020_CFR_x0020_200.407" Lang=""/>
  <HyperLink xmlns="" ID="//66dtnr1812Tp7m5+zjjtvxE6M=-844449906881.63_181.9524" plainAltText="_x0032__x0020_" language=""/>
  <HyperLink xmlns="" ID="//66dtnr1812Tp7m5+zjjtvxE6M=-140326230376.8_224.1924" plainAltText="CFR_x0020_2900.12_x0020_"/>
  <HyperLink xmlns="" ID="//66dtnr1812Tp7m5+zjjtvxE6M=95465413354.96_302.6724" plainAltText="_x0032__x0020_CFR_x0020_2900.16" Lang=""/>
  <HyperLink xmlns="" ID="0R2Tp6LYvgx46fq7g10DwHke2Es=95465413362.92_425.7124" plainAltText="_x0032__x0020_CFR_x0020_2900.16" Lang=""/>
  <HyperLink xmlns="" ID="LWBBlXOqZGGWM37wGpXwDXp3Fqw=106283901348_115.4724" plainAltText="_x0032__x0020_CFR_x0020_200.414_x0028_f_x0029_" Lang=""/>
  <HyperLink xmlns="" ID="za5/JEoO17AqX1O+DzrTCNACoNU=-177342334148_115.4724" plainAltText="_x0032__x0020_CFR_x0020_200.412" Lang=""/>
  <HyperLink xmlns="" ID="ZHygXnd0Qxj5GkZGJxXlkq4Febo=-19944522748_115.4724" plainAltText="_x0032__x0020_CFR_x0020_200.420" Lang=""/>
  <HyperLink xmlns="" ID="ZHygXnd0Qxj5GkZGJxXlkq4Febo=1076382625495.29_395.7523" plainAltText="_x0032__x0020_CFR_x0020_200.402_x0020_-_x0020_200.411" Lang=""/>
  <HyperLink xmlns="" ID="OOgQEo3GahKnOL6wdiPVnnbfNDA=-19944522948_115.4724" plainAltText="_x0032__x0020_CFR_x0020_200.422" Lang=""/>
  <HyperLink xmlns="" ID="jN2bpmKIDBYLhPn3hC/e/9RuZCg=-19944522848_115.4724" plainAltText="_x0032__x0020_CFR_x0020_200.421" Lang=""/>
  <HyperLink xmlns="" ID="08xRl1tkk+mEJUXQrEHOJYJ2BTk=-19944522848_114.7865" plainAltText="_x0032__x0020_CFR_x0020_200.421" Lang=""/>
  <HyperLink xmlns="" ID="7gMMoM5TvQwBdP0LZtsjKMi6ZP8=-204416727248_115.4724" plainAltText="_x0032__x0020_CFR_x0020_200.12" Lang=""/>
  <HyperLink xmlns="" ID="xlAVzkI/6l5dfcXOtiEz9c38GYM=145728430248_115.4724" plainAltText="_x0032__x0020_CFR_x0020_200.33" Lang=""/>
  <HyperLink xmlns="" ID="xlAVzkI/6l5dfcXOtiEz9c38GYM=277739373252_115.4724" plainAltText="_x0032__x0020_CFR_x0020_" language=""/>
  <HyperLink xmlns="" ID="xlAVzkI/6l5dfcXOtiEz9c38GYM=-869520061322_115.4724" plainAltText="_x0032_00.439" language=""/>
  <HyperLink xmlns="" ID="NoyEiRijWBiGxzTn+FAeMuXAsus=-58178225948_115.4724" plainAltText="_x0032__x0020_CFR_x0020_200.448" Lang=""/>
  <HyperLink xmlns="" ID="NoyEiRijWBiGxzTn+FAeMuXAsus=95465408266.25_115.4724" plainAltText="_x0032__x0020_CFR_x0020_2900.13" Lang=""/>
  <HyperLink xmlns="" ID="3TV7I+cXZNe0rs6NG/0484y0Lvw=213920693148_115.4724" plainAltText="_x0032__x0020_CFR_x0020_200.432" Lang=""/>
  <HyperLink xmlns="" ID="Gzr1Zq8fb+tsZeqDQDFRPvCCmDM=-19944523548_115.4724" plainAltText="_x0032__x0020_CFR_x0020_200.428" Lang=""/>
  <HyperLink xmlns="" ID="Dfc51MLyL0GGCHgB6PSKocGWNoM=213920693048_115.4724" plainAltText="_x0032__x0020_CFR_x0020_200.433" language="" Lang=""/>
  <HyperLink xmlns="" ID="Dfc51MLyL0GGCHgB6PSKocGWNoM=277739373266.25_115.4724" plainAltText="_x0032__x0020_CFR_x0020_" language="" Lang=""/>
  <HyperLink xmlns="" ID="Dfc51MLyL0GGCHgB6PSKocGWNoM=-1169049458336.25_115.4724" plainAltText="_x0032_900.18" language="" Lang=""/>
  <HyperLink xmlns="" ID="J0fbKDtcjUs+34cG/yApkPAvf0A=27773937348_115.4724" plainAltText="_x0032__x0020_CFR_x0020_" language="" Lang=""/>
  <HyperLink xmlns="" ID="J0fbKDtcjUs+34cG/yApkPAvf0A=-822465894118_115.4724" plainAltText="_x0032_00.432" language="" Lang=""/>
  <HyperLink xmlns="" ID="XatXrMDUUI4Pg330lfnWnkj2wBA=27773937348_115.4724" plainAltText="_x0032__x0020_CFR_x0020_" language="" Lang=""/>
  <HyperLink xmlns="" ID="XatXrMDUUI4Pg330lfnWnkj2wBA=-822465894118_115.4724" plainAltText="_x0032_00.432" language="" Lang=""/>
  <HyperLink xmlns="" ID="JbvT32lbBisNDq8SVvWWO+PPETk=-58178225248_115.4724" plainAltText="_x0032__x0020_CFR_x0020_200.441" language="" Lang=""/>
  <HyperLink xmlns="" ID="Arz5JJQ5ho6oy/41YNU4XC+V0p8=213920693448_115.4724" plainAltText="_x0032__x0020_CFR_x0020_200.437" language="" Lang=""/>
  <HyperLink xmlns="" ID="SFVzc85S9DhThaaUd7LzvEdXHqM=213920692548_115.4724" plainAltText="_x0032__x0020_CFR_x0020_200.438" Lang=""/>
  <HyperLink xmlns="" ID="H1Q7yG5vztQkgepb0zS+qXUdqJc=175686990948_115.4724" plainAltText="_x0032__x0020_CFR_x0020_200.450" Lang=""/>
  <HyperLink xmlns="" ID="pl7Mk9FKH0ucpL5f7J3Qs9II2mg=175686991148_115.4724" plainAltText="_x0032__x0020_CFR_x0020_200.456" Lang=""/>
  <HyperLink xmlns="" ID="pl7Mk9FKH0ucpL5f7J3Qs9II2mg=-964119284224_115.4724" plainAltText="_x0032__x0020_CFR_x0020_200.469" Lang=""/>
  <HyperLink xmlns="" ID="pl7Mk9FKH0ucpL5f7J3Qs9II2mg=95465402449.25_115.4724" plainAltText="_x0032__x0020_CFR_x0020_2900.19" Lang=""/>
  <HyperLink xmlns="" ID="pl7Mk9FKH0ucpL5f7J3Qs9II2mg=95465402277.915_285.8724" plainAltText="_x0032__x0020_CFR_x0020_2900.19" Lang=""/>
  <HyperLink xmlns="" ID="vQUx9T+0m9rzmAhwRo0XpVu14BA=-489462282349.9_181.1924" plainAltText="Subpart_x0020_E_x0020__x2013__x0020_Cost_x0020_Principles_x0020_" Lang=""/>
  <HyperLink xmlns="" ID="vQUx9T+0m9rzmAhwRo0XpVu14BA=586176322686.35_272.5924" plainAltText="_x0032__x0020_CFR_x0020_200.302" Lang=""/>
  <HyperLink xmlns="" ID="GNDolccvQUJ9PLRps58k2bYJ4u4=-1326714808424.185_115.4724" plainAltText="_x0032__x0020_CFR_x0020_200.400-475" Lang=""/>
  <HyperLink xmlns="" ID="cMCBZsM7PkJvhsJun0gBsrAZPXk=36330664364.19992_114.4572" plainAltText="Core_x0020_Monitoring_x0020_Guide"/>
  <HyperLink xmlns="" ID="cMCBZsM7PkJvhsJun0gBsrAZPXk=27714819164.19992_184.2572" plainAltText="Grant_x0020__x0026__x0020_Financial_x0020_Management_x0020_Technical_x0020_"/>
  <HyperLink xmlns="" ID="cMCBZsM7PkJvhsJun0gBsrAZPXk=135620575864.19992_226.0172" plainAltText="Assistance_x0020_Guide_x0020_"/>
  <HyperLink xmlns="" ID="cMCBZsM7PkJvhsJun0gBsrAZPXk=942257854351.515_295.8172" plainAltText="_x0032_0_x0020_CFR_x0020_"/>
  <HyperLink xmlns="" ID="cMCBZsM7PkJvhsJun0gBsrAZPXk=24204057864.19992_337.5772" plainAltText="_x0036_83.400-440"/>
  <HyperLink xmlns="" ID="cMCBZsM7PkJvhsJun0gBsrAZPXk=942257854353.3849_361.3372" plainAltText="_x0032_0_x0020_CFR_x0020_"/>
  <HyperLink xmlns="" ID="cMCBZsM7PkJvhsJun0gBsrAZPXk=-11676072864.19992_403.0972" plainAltText="Part_x0020_641"/>
  <HyperLink xmlns="" ID="z/e5hZxfrSO9v5ql9pfEtDDdTIY=277739373834.7951_161.9772" plainAltText="_x0032__x0020_CFR_x0020_"/>
  <HyperLink xmlns="" ID="z/e5hZxfrSO9v5ql9pfEtDDdTIY=-129551916532.2001_185.7372" plainAltText="Part_x0020_200"/>
  <HyperLink xmlns="" ID="z/e5hZxfrSO9v5ql9pfEtDDdTIY=1025553860675.1101_311.5772" plainAltText="_x0032__x0020_CFR_x0020_Part_x0020_2900"/>
  <HyperLink xmlns="" ID="mouU2DXh+INVRQbX6G0WDAlRY/c=-383150670169.4299_161.9772" plainAltText="Service_x0020_Locator" Lang=""/>
  <HyperLink xmlns="" ID="mouU2DXh+INVRQbX6G0WDAlRY/c=-11371072696.09992_229.2572" plainAltText="DOLETA.gov_x002F_Grants" Lang=""/>
  <HyperLink xmlns="" ID="FioBWhNO0UPr4SNAfo0jA+Ig9cs=-1242461217686.8851_138.2172" plainAltText="Grants_x0020_Application_x0020_and_x0020_" Lang=""/>
  <HyperLink xmlns="" ID="FioBWhNO0UPr4SNAfo0jA+Ig9cs=1465423831564.1001_163.7372" plainAltText="Management_x0020_Community_x0020_of_x0020_Practice"/>
  <HyperLink xmlns="" ID="FioBWhNO0UPr4SNAfo0jA+Ig9cs=-538624618564.1001_350.3372" plainAltText="WorkforceGPS" language="" Lang=""/>
  <Shape xmlns="" ID="RU9ojsXnLHuZHuVgDHYL4ozIfxA=" Order="_x0033_" pdftag="_x005B_Artifact_x005D_" isBookmarkSet="no" bookmark="no"/>
  <Shape xmlns="" ID="IvmGoyQcpETC/kxsHPwhmmYUNv0=" pdftag="H2" isBookmarkSet="no" bookmark="yes" Order="_x0031_"/>
  <Shape xmlns="" ID="dlGZlvCPHuqLQCD13p3paKRPbik=" pdftag="" Order="_x0033_"/>
  <Shape xmlns="" ID="NXJeHM2+Ku0t9QCSWX+cTF9yBGY=" pdftag="Figure" Order="_x0032_" artifact="_x0030_" validate="yes"/>
  <Shape xmlns="" ID="/Uh/qt+jJcVHqfBbEImfWRdmtts=" Order="_x0033_" pdftag="_x005B_Artifact_x005D_" isBookmarkSet="no" bookmark="no"/>
  <Shape xmlns="" ID="FlaLxzPjUAD3ks4l9qIWMPiHOtg=" pdftag="H2" isBookmarkSet="no" bookmark="yes" Order="_x0031_"/>
  <Shape xmlns="" ID="SyUvHq6EoPDzekw7qWhD//1jzHs=" pdftag="P" isBookmarkSet="no" Order="_x0032_" bookmark="no"/>
  <Shape xmlns="" ID="fAF26BUSc7NKWjjyXSWHvofa+3w=" Order="_x0033_" pdftag="_x005B_Artifact_x005D_" isBookmarkSet="no" bookmark="no"/>
  <Shape xmlns="" ID="1BHC8fVahKB24Yn9Ox2WoqJ7eFU=" pdftag="H2" isBookmarkSet="no" bookmark="yes" Order="_x0031_"/>
  <Shape xmlns="" ID="4d7psWDxaXOpmOMDUHDkWG9RnQk=" pdftag="P" isBookmarkSet="no" Order="_x0032_" bookmark="no"/>
  <Shape xmlns="" ID="3dl23tevJhlkBLu0VijsTn+igoA=" Order="_x0033_" pdftag="_x005B_Artifact_x005D_" isBookmarkSet="no" bookmark="no"/>
  <Shape xmlns="" ID="4bGG4XDajIPuWEMytAXDNN2fym0=" pdftag="H2" isBookmarkSet="no" bookmark="yes" Order="_x0031_"/>
  <Shape xmlns="" ID="ntNcwEeIT21KSM0uDb5Op/pOj60=" pdftag="P" isBookmarkSet="no" Order="_x0032_" bookmark="no"/>
  <Shape xmlns="" ID="ngJdrFzHXt9aVzZVa+oBDfAt3uo=" Order="_x0033_" pdftag="_x005B_Artifact_x005D_" isBookmarkSet="no" bookmark="no"/>
  <Shape xmlns="" ID="h6b1IOGnIvc0/JNrOQlai146I8I=" pdftag="H2" isBookmarkSet="no" bookmark="yes" Order="_x0031_"/>
  <Shape xmlns="" ID="z9/GjN5Mcc2RrE+ERpn5ITDi6DA=" pdftag="P" isBookmarkSet="no" Order="_x0032_" bookmark="no"/>
  <Shape xmlns="" ID="MfWMqwaY7LmI+sJx/4O8iKtc4ks=" artifact="_x0030_" pdftag="Figure" isBookmarkSet="no" validate="no" Order="_x0033_" formula="no" Lang="" bookmark="no"/>
  <Shape xmlns="" ID="6PCYglJNKNsLiPBon0oNDFel3kI=" Order="_x0034_" pdftag="_x005B_Artifact_x005D_" isBookmarkSet="no" bookmark="no"/>
  <Shape xmlns="" ID="w30r+TvsuFPOJb8couvxb4nIe4U=" artifact="_x0030_" pdftag="Figure" isBookmarkSet="no" validate="no" Order="_x0032_" formula="no" Lang="" bookmark="no"/>
  <Shape xmlns="" ID="F9yz2SC+nWcJk3TkF3JRdloAvWw=" Order="_x0033_" pdftag="_x005B_Artifact_x005D_" isBookmarkSet="no" bookmark="no"/>
  <Shape xmlns="" ID="C+qv+9eK8eQuRj9YAc58T5vyrik=" pdftag="H2" isBookmarkSet="no" bookmark="yes" Order="_x0031_"/>
  <Shape xmlns="" ID="/ZeMGd+LtAUaa41YI6i57VngWhA=" pdftag="P" isBookmarkSet="no" Order="_x0032_" bookmark="no"/>
  <Shape xmlns="" ID="vdQtwDMIfu/iRM1uN9tKVjoc0uY=" Order="_x0033_" pdftag="_x005B_Artifact_x005D_" isBookmarkSet="no" bookmark="no"/>
  <Shape xmlns="" ID="6NhSdoa5bbn/gkW4gpPrfpBRxak=" pdftag="H2" isBookmarkSet="no" bookmark="yes" Order="_x0031_"/>
  <Shape xmlns="" ID="OrP6HZVk2ljw31GMv32PP6fjuZM=" pdftag="P" isBookmarkSet="no" Order="_x0032_" bookmark="no"/>
  <Shape xmlns="" ID="29c8wU+cOIvwB0kbe3jRD56l0F8=" Order="_x0033_" pdftag="_x005B_Artifact_x005D_" isBookmarkSet="no" bookmark="no"/>
  <Shape xmlns="" ID="SsZJeT2TU5QchjAho5OF5o9oZC4=" pdftag="H2" isBookmarkSet="no" bookmark="yes" Order="_x0031_"/>
  <Shape xmlns="" ID="m+j9GXj4ZLfgSGQ6GZag6huML4g=" pdftag="P" isBookmarkSet="no" Order="_x0032_" bookmark="no"/>
  <Shape xmlns="" ID="fIAlejemf/BO2H/+mhaqIgOLF14=" Order="_x0033_" pdftag="_x005B_Artifact_x005D_" isBookmarkSet="no" bookmark="no"/>
  <Shape xmlns="" ID="kqqOw4m7Knvcmr/IA7bAPi9FW6Q=" pdftag="H2" isBookmarkSet="no" bookmark="yes" Order="_x0031_"/>
  <Shape xmlns="" ID="KRkENRo/sZnAOoeeX1B746OlczU=" pdftag="P" isBookmarkSet="no" Order="_x0032_" bookmark="no"/>
  <Shape xmlns="" ID="N3GX8jxas5GIkDO76sxdBwYwZpY=" Order="_x0033_" pdftag="_x005B_Artifact_x005D_" isBookmarkSet="no" bookmark="no"/>
  <Shape xmlns="" ID="84nHcMSnoAdItfjpwc39X/tOz1I=" pdftag="H2" isBookmarkSet="no" bookmark="yes" Order="_x0031_"/>
  <Shape xmlns="" ID="or/ZIsRX44FyttgRnPTaS42bvu0=" pdftag="P" isBookmarkSet="no" Order="_x0032_" bookmark="no"/>
  <Shape xmlns="" ID="9bUSYeLuPUrTbLIQOx4kmyX9HGw=" Order="_x0033_" pdftag="_x005B_Artifact_x005D_" isBookmarkSet="no" bookmark="no"/>
  <Shape xmlns="" ID="l664TNMHj0hH9Epv1xWuf8lKFtY=" pdftag="P" isBookmarkSet="no" Order="_x0032_" bookmark="no"/>
  <Shape xmlns="" ID="qBdTQanCxgslLLkwxr7Nsv/9pw0=" artifact="_x0030_" pdftag="Figure" isBookmarkSet="no" validate="no" Order="_x0033_" formula="no" Lang="" bookmark="no"/>
  <Shape xmlns="" ID="nUXgn55aqN6ksa9jZpIDStfT9p8=" Order="_x0034_" pdftag="_x005B_Artifact_x005D_" isBookmarkSet="no" bookmark="no"/>
  <Shape xmlns="" ID="6FrzqeBPRZB52Ndq9OthR13GJS0=" artifact="_x0030_" pdftag="Figure" isBookmarkSet="no" validate="no" Order="_x0032_" formula="no" Lang="" bookmark="no"/>
  <Shape xmlns="" ID="gIY2xEhHhOYIon5lONpreNG5Q6o=" Order="_x0033_" pdftag="_x005B_Artifact_x005D_" isBookmarkSet="no" bookmark="no"/>
  <Shape xmlns="" ID="CdBD4s9avG3C3meErF83Qfs4E10=" pdftag="H2" isBookmarkSet="no" bookmark="yes" Order="_x0031_"/>
  <Shape xmlns="" ID="ykoly55RKTAgBMJ0nV1EDr/JrYY=" pdftag="P" isBookmarkSet="no" Order="_x0032_" bookmark="no"/>
  <Shape xmlns="" ID="jQ+z22zY5LAOy9NAkL2Y/6bWSTc=" Order="_x0033_" pdftag="_x005B_Artifact_x005D_" isBookmarkSet="no" bookmark="no"/>
  <Shape xmlns="" ID="O0hlD7LHjupT6+uRFo0xslOcJ8w=" pdftag="H2" isBookmarkSet="no" bookmark="yes" Order="_x0031_"/>
  <Shape xmlns="" ID="1zjJ0BJHrmcYT+ie0qWtzAtNZKQ=" pdftag="P" isBookmarkSet="no" Order="_x0032_" bookmark="no"/>
  <Shape xmlns="" ID="gzBpHixlt8dZczOmKm4dgGwxE6k=" Order="_x0033_" pdftag="_x005B_Artifact_x005D_" isBookmarkSet="no" bookmark="no"/>
  <Shape xmlns="" ID="PebFTK5XARgDtwJ3tfTkBPJs6Gs=" pdftag="H2" isBookmarkSet="no" bookmark="yes" Order="_x0031_"/>
  <Shape xmlns="" ID="k4p+j7+r16KH4uo9UBi+uKafWxY=" artifact="_x0030_" pdftag="Figure" isBookmarkSet="no" validate="no" Order="_x0032_" formula="no" Lang="" bookmark="no"/>
  <Shape xmlns="" ID="JCL9GEC+F8bIpIeenOE8x9B0kaE=" Order="_x0033_" pdftag="_x005B_Artifact_x005D_" isBookmarkSet="no" bookmark="no"/>
  <Shape xmlns="" ID="Tf17GstV63F6uHVkNQt7ImhpTZo=" pdftag="H2" isBookmarkSet="no" bookmark="yes" Order="_x0031_"/>
  <Shape xmlns="" ID="W1dry2H1t1VpQraFTxY+JV8zMhk=" pdftag="P" isBookmarkSet="no" Order="_x0032_" bookmark="no"/>
  <Shape xmlns="" ID="HMUYHenbzh6JLrFiZJIU76URb8s=" Order="_x0033_" pdftag="_x005B_Artifact_x005D_" isBookmarkSet="no" bookmark="no"/>
  <Shape xmlns="" ID="O2TOUEdo9wh6ENc8Kv+tdt8EebQ=" pdftag="H2" isBookmarkSet="no" bookmark="yes" Order="_x0031_"/>
  <Shape xmlns="" ID="JqnUADAH9fmyXrLm/rIz6MqNOeg=" pdftag="P" isBookmarkSet="no" Order="_x0032_" bookmark="no"/>
  <Shape xmlns="" ID="lgJW2MstJgDU+lKfgFQhHM5mvM4=" Order="_x0033_" pdftag="_x005B_Artifact_x005D_" isBookmarkSet="no" bookmark="no"/>
  <Shape xmlns="" ID="DwKz/ir+5u2/T0AjmecM8t56Q10=" pdftag="H2" isBookmarkSet="no" bookmark="yes" Order="_x0031_"/>
  <Shape xmlns="" ID="SI1BMBjw2K7YFP8iHXxAXAAaCl4=" pdftag="P" isBookmarkSet="no" Order="_x0032_" bookmark="no"/>
  <Shape xmlns="" ID="A8gpKNBsmDdSQoMtCtLaQ1BPiCk=" Order="_x0033_" pdftag="_x005B_Artifact_x005D_" isBookmarkSet="no" bookmark="no"/>
  <Shape xmlns="" ID="FgbPoTrhwNBNkQCJRWJ1CWyZKNY=" pdftag="H2" isBookmarkSet="no" bookmark="yes" Order="_x0031_"/>
  <Shape xmlns="" ID="MngamrNkPnhM0G5NIvU5jbpN1/0=" pdftag="P" isBookmarkSet="no" Order="_x0032_" bookmark="no"/>
  <Shape xmlns="" ID="wX9orlk0gzdkI+X8R/w5US17mFc=" Order="_x0033_" pdftag="_x005B_Artifact_x005D_" isBookmarkSet="no" bookmark="no"/>
  <Shape xmlns="" ID="ifqqMT08DrHQWwO9mA1BIzidddQ=" pdftag="H2" isBookmarkSet="no" bookmark="yes" Order="_x0031_"/>
  <Shape xmlns="" ID="JC1S79oG7MtWeaJsA7H4Jzz3jFc=" pdftag="P" isBookmarkSet="no" Order="_x0032_" bookmark="no"/>
  <Shape xmlns="" ID="6mNaS4PXZ70ziufrATUdbVSAN90=" Order="_x0033_" pdftag="_x005B_Artifact_x005D_" isBookmarkSet="no" bookmark="no"/>
  <Shape xmlns="" ID="ELhuZDw9aFl+RLE1R0z6yqaNZ6E=" pdftag="H2" isBookmarkSet="no" bookmark="yes" Order="_x0031_"/>
  <Shape xmlns="" ID="//66dtnr1812Tp7m5+zjjtvxE6M=" pdftag="P" isBookmarkSet="no" Order="_x0032_" bookmark="no"/>
  <Shape xmlns="" ID="Vz3BoDqDG8n45gxHHMxuCm9nWPM=" Order="_x0033_" pdftag="_x005B_Artifact_x005D_" isBookmarkSet="no" bookmark="no"/>
  <Shape xmlns="" ID="c9WxStDf/WcgACpyeOdcSfC4Zek=" pdftag="H2" isBookmarkSet="no" bookmark="yes" Order="_x0031_"/>
  <Shape xmlns="" ID="0R2Tp6LYvgx46fq7g10DwHke2Es=" pdftag="P" isBookmarkSet="no" Order="_x0032_" bookmark="no"/>
  <Shape xmlns="" ID="cBxxxJipibnxzN0UdO6MamfIZa0=" Order="_x0033_" pdftag="_x005B_Artifact_x005D_" isBookmarkSet="no" bookmark="no"/>
  <Shape xmlns="" ID="Mo15Y1j8a5Mw+pmrLJtyPalT258=" pdftag="H2" isBookmarkSet="no" bookmark="yes" Order="_x0031_"/>
  <Shape xmlns="" ID="mX66OLWh8Ht373m1eLh5KPJOjKo=" pdftag="P" isBookmarkSet="no" Order="_x0032_" bookmark="no"/>
  <Shape xmlns="" ID="iuyhyHEVhv/M1UFwEZc2T0kwUw0=" Order="_x0033_" pdftag="_x005B_Artifact_x005D_" isBookmarkSet="no" bookmark="no"/>
  <Shape xmlns="" ID="zHJLKB5ovnMDmF8oZWsN6mHPnjQ=" pdftag="H2" isBookmarkSet="no" bookmark="yes" Order="_x0031_"/>
  <Shape xmlns="" ID="LWBBlXOqZGGWM37wGpXwDXp3Fqw=" pdftag="P" isBookmarkSet="no" Order="_x0032_" bookmark="no"/>
  <Shape xmlns="" ID="ab3IoQSnW24MYCcju87nnlScl3M=" artifact="_x0030_" pdftag="Figure" isBookmarkSet="no" validate="no" Order="_x0033_" formula="no" Lang="" bookmark="no"/>
  <Shape xmlns="" ID="PM8QTSowvqLdBl88E04itzF1OS0=" Order="_x0034_" pdftag="_x005B_Artifact_x005D_" isBookmarkSet="no" bookmark="no"/>
  <Shape xmlns="" ID="ehRAaL7S7M/2Vlozzv/6RcfJ2V4=" pdftag="H2" isBookmarkSet="no" bookmark="yes" Order="_x0031_"/>
  <Shape xmlns="" ID="Om3HNH1ZdRpHe9I2tplk+0pvIso=" pdftag="P" isBookmarkSet="no" Order="_x0032_" bookmark="no"/>
  <Shape xmlns="" ID="A1au77wjV/OygIIVO6mHre6koUM=" Order="_x0033_" pdftag="_x005B_Artifact_x005D_" isBookmarkSet="no" bookmark="no"/>
  <Shape xmlns="" ID="ksfsRLEbH0D1wmRJnwVshocCmQY=" pdftag="H2" isBookmarkSet="no" bookmark="yes" Order="_x0031_"/>
  <Shape xmlns="" ID="za5/JEoO17AqX1O+DzrTCNACoNU=" pdftag="P" isBookmarkSet="no" Order="_x0032_" bookmark="no"/>
  <Shape xmlns="" ID="o9oNnJ60DS6rKw4Jnhy9fri0X/4=" artifact="_x0030_" pdftag="Figure" isBookmarkSet="no" validate="no" Order="_x0033_" formula="no" Lang="" bookmark="no"/>
  <Shape xmlns="" ID="HI4IwHlBUSKxfjzsFrM7bgBtjjQ=" Order="_x0034_" pdftag="_x005B_Artifact_x005D_" isBookmarkSet="no" bookmark="no"/>
  <Shape xmlns="" ID="7w0JjeFllg94Ku7HxbxQ3exaRa4=" pdftag="H2" isBookmarkSet="no" bookmark="yes" Order="_x0031_"/>
  <Shape xmlns="" ID="ypW5etBAZ04qe3aTC9FyzlSUf44=" pdftag="P" isBookmarkSet="no" Order="_x0033_" bookmark="no"/>
  <Shape xmlns="" ID="aFyhKfQb47mBAeOLrUZ3vM+LjDs=" pdftag="P" isBookmarkSet="no" Order="_x0034_" bookmark="no"/>
  <Shape xmlns="" ID="Di5n7BrjUHfvbmV9JrIkmmFT6zw=" artifact="_x0030_" pdftag="Figure" isBookmarkSet="no" validate="no" Order="_x0032_" formula="no" Lang="" bookmark="no"/>
  <Shape xmlns="" ID="iFwps3g66YnbTLfriAjhqK2lvPA=" Order="_x0035_" pdftag="_x005B_Artifact_x005D_" isBookmarkSet="no" bookmark="no"/>
  <Shape xmlns="" ID="GnCju9++G0EHiSyCeXAX9+85bps=" pdftag="H2" isBookmarkSet="no" bookmark="yes" Order="_x0031_"/>
  <Shape xmlns="" ID="tz7uI7ETZpGIJFBw1IOGErWKjNc=" pdftag="P" isBookmarkSet="no" Order="_x0032_" bookmark="no"/>
  <Shape xmlns="" ID="mR50bIy0ffkxYngT/bFZxTZX5nA=" Order="_x0033_" pdftag="_x005B_Artifact_x005D_" isBookmarkSet="no" bookmark="no"/>
  <Shape xmlns="" ID="EUZiIiWTosn39CqL976kbKbTP/Y=" pdftag="H2" isBookmarkSet="no" bookmark="yes" Order="_x0031_"/>
  <Shape xmlns="" ID="qBvPLN7LQlFpPpx4Hsijp6g9CWw=" pdftag="P" isBookmarkSet="no" Order="_x0032_" bookmark="no"/>
  <Shape xmlns="" ID="QLCHrhfPAHZrIyv8SS+17p3V2zQ=" artifact="_x0030_" pdftag="Figure" isBookmarkSet="no" validate="no" Order="_x0033_" formula="no" Lang="" bookmark="no"/>
  <Shape xmlns="" ID="weO4MMnuKyGcjPJOWbdeEcv08hU=" Order="_x0034_" pdftag="_x005B_Artifact_x005D_" isBookmarkSet="no" bookmark="no"/>
  <Shape xmlns="" ID="Umw2EWm+mJXKGjkP44TUQVzCUoQ=" pdftag="H2" isBookmarkSet="no" bookmark="yes" Order="_x0031_"/>
  <Shape xmlns="" ID="jGmLk0UqKecw/3z3a4ZnLufuxiA=" pdftag="P" isBookmarkSet="no" Order="_x0032_" bookmark="no"/>
  <Shape xmlns="" ID="iwwuylbyy0MxqWCM/ACYZzPLSWU=" Order="_x0033_" pdftag="_x005B_Artifact_x005D_" isBookmarkSet="no" bookmark="no"/>
  <Shape xmlns="" ID="ExoApXdzcR3iEtDsJx2dBXjX9oU=" pdftag="H2" isBookmarkSet="no" bookmark="yes" Order="_x0031_"/>
  <Shape xmlns="" ID="fTruA2H02a0RTHBYJyjjhQpNGKE=" pdftag="P" isBookmarkSet="no" Order="_x0032_" bookmark="no"/>
  <Shape xmlns="" ID="DOA2TPLe5JAklH/15QXQbSdNOY0=" Order="_x0033_" pdftag="_x005B_Artifact_x005D_" isBookmarkSet="no" bookmark="no"/>
  <Shape xmlns="" ID="PIs0vT0koVifDrS0joG7HhiI8N0=" pdftag="H2" isBookmarkSet="no" bookmark="yes" Order="_x0031_"/>
  <Shape xmlns="" ID="YZdGOuoxF4KoVXSzmxC73DJAmFk=" pdftag="P" isBookmarkSet="no" Order="_x0032_" bookmark="no"/>
  <Shape xmlns="" ID="NkGKE3s+u3z3KEpoXf1QTJ7UP3o=" Order="_x0033_" pdftag="_x005B_Artifact_x005D_" isBookmarkSet="no" bookmark="no"/>
  <Shape xmlns="" ID="WTRxd89zX5QvpKlrsid9ADj/d7s=" pdftag="H2" isBookmarkSet="no" bookmark="yes" Order="_x0031_"/>
  <Shape xmlns="" ID="ZHygXnd0Qxj5GkZGJxXlkq4Febo=" pdftag="P" isBookmarkSet="no" Order="_x0032_" bookmark="no"/>
  <Shape xmlns="" ID="vQBqnK5CgdGjVPLJ/8O3lcG8BLI=" Order="_x0033_" pdftag="_x005B_Artifact_x005D_" isBookmarkSet="no" bookmark="no"/>
  <Shape xmlns="" ID="FbEkVIK+UrySeBGwNR6pNUs5uI0=" pdftag="H2" isBookmarkSet="no" bookmark="yes" Order="_x0031_"/>
  <Shape xmlns="" ID="TLFOjv7QDAtVaziUKVMFuW3oc84=" artifact="_x0030_" pdftag="Figure" isBookmarkSet="no" validate="no" Order="_x0032_" formula="no" Lang="" bookmark="no"/>
  <Shape xmlns="" ID="MWlAAY4RDw+0JGcwWFeam1iQIMs=" Order="_x0033_" pdftag="_x005B_Artifact_x005D_" isBookmarkSet="no" bookmark="no"/>
  <Shape xmlns="" ID="9cqmMN5z8pK4AfylFOyrqEfZWNs=" pdftag="H2" isBookmarkSet="no" bookmark="yes" Order="_x0031_"/>
  <Shape xmlns="" ID="OOgQEo3GahKnOL6wdiPVnnbfNDA=" pdftag="P" isBookmarkSet="no" Order="_x0032_" bookmark="no"/>
  <Shape xmlns="" ID="v4eTjOIPy29rZHQfJ49yG5Xu44s=" Order="_x0033_" pdftag="_x005B_Artifact_x005D_" isBookmarkSet="no" bookmark="no"/>
  <Shape xmlns="" ID="Jk9j/Jr4/5D70gVnOyVoZ0Yv8Gg=" pdftag="H2" isBookmarkSet="no" bookmark="yes" Order="_x0031_"/>
  <Shape xmlns="" ID="jN2bpmKIDBYLhPn3hC/e/9RuZCg=" pdftag="P" isBookmarkSet="no" Order="_x0032_" bookmark="no"/>
  <Shape xmlns="" ID="fX6972lTc0I3cjriABiHqHq4msY=" Order="_x0033_" pdftag="_x005B_Artifact_x005D_" isBookmarkSet="no" bookmark="no"/>
  <Shape xmlns="" ID="HZPnYJ98QojHvKrxKGxeOayBD+s=" pdftag="H2" isBookmarkSet="no" bookmark="yes" Order="_x0031_"/>
  <Shape xmlns="" ID="08xRl1tkk+mEJUXQrEHOJYJ2BTk=" pdftag="P" isBookmarkSet="no" Order="_x0032_" bookmark="no"/>
  <Shape xmlns="" ID="+9KoTf63wQIzWUIwDZja3eSfKnU=" artifact="_x0030_" pdftag="Figure" isBookmarkSet="no" validate="no" Order="_x0033_" formula="no" Lang="" bookmark="no"/>
  <Shape xmlns="" ID="ucqMbeA70T88SerrYjIdI+pQuzU=" Order="_x0034_" pdftag="_x005B_Artifact_x005D_" isBookmarkSet="no" bookmark="no"/>
  <Shape xmlns="" ID="P/g+Xu9n7Xyykces89Baf8aBSc8=" pdftag="H2" isBookmarkSet="no" bookmark="yes" Order="_x0031_"/>
  <Shape xmlns="" ID="7gMMoM5TvQwBdP0LZtsjKMi6ZP8=" pdftag="P" isBookmarkSet="no" Order="_x0032_" bookmark="no"/>
  <Shape xmlns="" ID="w3BL4IJOEYTYw6AMx5nWAmOteCY=" artifact="_x0030_" pdftag="Figure" isBookmarkSet="no" validate="no" Order="_x0033_" formula="no" Lang="" bookmark="no"/>
  <Shape xmlns="" ID="xbTNObfAss7keSoK2OV4GqGGqNA=" Order="_x0034_" pdftag="_x005B_Artifact_x005D_" isBookmarkSet="no" bookmark="no"/>
  <Shape xmlns="" ID="sVPwj3lNQFyJvymxfmcJpFD6GH8=" pdftag="H2" isBookmarkSet="no" bookmark="yes" Order="_x0031_"/>
  <Shape xmlns="" ID="xlAVzkI/6l5dfcXOtiEz9c38GYM=" pdftag="P" isBookmarkSet="no" Order="_x0032_" bookmark="no"/>
  <Shape xmlns="" ID="eEiWBdaMv1IOJfzcpr5MZOdbK3U=" Order="_x0033_" pdftag="_x005B_Artifact_x005D_" isBookmarkSet="no" bookmark="no"/>
  <Shape xmlns="" ID="pQ2LkRAj+NlGhZAU2uu61n1S0ms=" pdftag="H2" isBookmarkSet="no" bookmark="yes" Order="_x0031_"/>
  <Shape xmlns="" ID="NoyEiRijWBiGxzTn+FAeMuXAsus=" pdftag="P" isBookmarkSet="no" Order="_x0032_" bookmark="no"/>
  <Shape xmlns="" ID="oOaSyhQz9PTiscn0lZ/cvGZkvII=" Order="_x0033_" pdftag="_x005B_Artifact_x005D_" isBookmarkSet="no" bookmark="no"/>
  <Shape xmlns="" ID="ElADFEOqQziS6aFmMwRHDwldq+8=" pdftag="H2" isBookmarkSet="no" bookmark="yes" Order="_x0031_"/>
  <Shape xmlns="" ID="3TV7I+cXZNe0rs6NG/0484y0Lvw=" pdftag="P" isBookmarkSet="no" Order="_x0032_" bookmark="no"/>
  <Shape xmlns="" ID="dosTt8MFOvKGVAz+OKSsfjsivrE=" artifact="_x0030_" pdftag="Figure" isBookmarkSet="no" validate="no" Order="_x0033_" formula="no" Lang="" bookmark="no"/>
  <Shape xmlns="" ID="5tGpLBqkfS6/Fax6aPU6k/uX6Po=" Order="_x0034_" pdftag="_x005B_Artifact_x005D_" isBookmarkSet="no" bookmark="no"/>
  <Shape xmlns="" ID="88X1Ga/NaZkshrRf/6LhsFjHdq4=" pdftag="H2" isBookmarkSet="no" bookmark="yes" Order="_x0031_"/>
  <Shape xmlns="" ID="Gzr1Zq8fb+tsZeqDQDFRPvCCmDM=" pdftag="P" isBookmarkSet="no" Order="_x0032_" bookmark="no"/>
  <Shape xmlns="" ID="lDwyFdxAOlAxAYFmG7ct5ul8lqI=" artifact="_x0030_" pdftag="Figure" isBookmarkSet="no" validate="no" Order="_x0033_" formula="no" Lang="" bookmark="no"/>
  <Shape xmlns="" ID="0YHTzBCYoGM5TCkxC75J9SzXriM=" Order="_x0034_" pdftag="_x005B_Artifact_x005D_" isBookmarkSet="no" bookmark="no"/>
  <Shape xmlns="" ID="q3Xm7eblNQsF1OzzXy2do9Gwp6Y=" pdftag="H2" isBookmarkSet="no" bookmark="yes" Order="_x0031_"/>
  <Shape xmlns="" ID="Dfc51MLyL0GGCHgB6PSKocGWNoM=" pdftag="P" isBookmarkSet="no" Order="_x0032_" bookmark="no"/>
  <Shape xmlns="" ID="tN3W9QeTpwn/50j+aCd4BKp3FMQ=" artifact="_x0030_" pdftag="Figure" isBookmarkSet="no" validate="no" Order="_x0033_" formula="no" Lang="" bookmark="no"/>
  <Shape xmlns="" ID="Y49JS0XC+dqKDDSO4ROTHvQECgY=" Order="_x0034_" pdftag="_x005B_Artifact_x005D_" isBookmarkSet="no" bookmark="no"/>
  <Shape xmlns="" ID="UflaSA9VzOsS2svehx6NDPQoGl4=" pdftag="H2" isBookmarkSet="no" bookmark="yes" Order="_x0031_"/>
  <Shape xmlns="" ID="J0fbKDtcjUs+34cG/yApkPAvf0A=" pdftag="P" isBookmarkSet="no" Order="_x0033_" bookmark="no"/>
  <Shape xmlns="" ID="+Do5ZimuxFFImfYiO8FGwHyCUfk=" artifact="_x0030_" pdftag="Figure" isBookmarkSet="no" validate="no" Order="_x0032_" formula="no" Lang="" bookmark="no"/>
  <Shape xmlns="" ID="lTF9wObBApi8O1bylEha6iryb9Q=" Order="_x0034_" pdftag="_x005B_Artifact_x005D_" isBookmarkSet="no" bookmark="no"/>
  <Shape xmlns="" ID="Ms9SgYt7tLnPevD9M7CrQiT9kKE=" pdftag="H2" isBookmarkSet="no" bookmark="yes" Order="_x0031_"/>
  <Shape xmlns="" ID="XatXrMDUUI4Pg330lfnWnkj2wBA=" pdftag="P" isBookmarkSet="no" Order="_x0032_" bookmark="no"/>
  <Shape xmlns="" ID="BQ4VYiOkwVSwIc8QrsqQa0HazTw=" artifact="_x0030_" pdftag="Figure" isBookmarkSet="no" validate="no" Order="_x0033_" formula="no" Lang="" bookmark="no"/>
  <Shape xmlns="" ID="JkWhacIHD65y4J0I9iSuydGuI84=" Order="_x0034_" pdftag="_x005B_Artifact_x005D_" isBookmarkSet="no" bookmark="no"/>
  <Shape xmlns="" ID="i3jmf47ZRCJPnI5h5sY/Ecruigg=" pdftag="H2" isBookmarkSet="no" bookmark="yes" Order="_x0031_"/>
  <Shape xmlns="" ID="JbvT32lbBisNDq8SVvWWO+PPETk=" pdftag="P" isBookmarkSet="no" Order="_x0032_" bookmark="no"/>
  <Shape xmlns="" ID="U62iNnHcGg+whkhfFRktzaZSDQM=" Order="_x0033_" pdftag="_x005B_Artifact_x005D_" isBookmarkSet="no" bookmark="no"/>
  <Shape xmlns="" ID="iFVBtmrPAbqUE9lZq/nN4H2bKFw=" pdftag="H2" isBookmarkSet="no" bookmark="yes" Order="_x0031_"/>
  <Shape xmlns="" ID="Arz5JJQ5ho6oy/41YNU4XC+V0p8=" pdftag="P" isBookmarkSet="no" Order="_x0032_" bookmark="no"/>
  <Shape xmlns="" ID="zgp8xfgFrU0Nq/qmq+y9tqOEHc0=" artifact="_x0030_" pdftag="Figure" isBookmarkSet="no" validate="no" Order="_x0033_" formula="no" Lang="" bookmark="no"/>
  <Shape xmlns="" ID="Gq00yvEJKX6NpE5qpMnmIeNvqJA=" Order="_x0034_" pdftag="_x005B_Artifact_x005D_" isBookmarkSet="no" bookmark="no"/>
  <Shape xmlns="" ID="khp1goIpJN/D5KQ0pb5cX69Jbqo=" pdftag="H2" isBookmarkSet="no" bookmark="yes" Order="_x0031_"/>
  <Shape xmlns="" ID="SFVzc85S9DhThaaUd7LzvEdXHqM=" pdftag="P" isBookmarkSet="no" Order="_x0032_" bookmark="no"/>
  <Shape xmlns="" ID="xErSDKzfBjvq6MhymMZ53/UmJbg=" Order="_x0033_" pdftag="_x005B_Artifact_x005D_" isBookmarkSet="no" bookmark="no"/>
  <Shape xmlns="" ID="Vcr1D9euQHK0kto4TmUMP5KNXnQ=" pdftag="H2" isBookmarkSet="no" bookmark="yes" Order="_x0031_"/>
  <Shape xmlns="" ID="H1Q7yG5vztQkgepb0zS+qXUdqJc=" pdftag="P" isBookmarkSet="no" Order="_x0032_" bookmark="no"/>
  <Shape xmlns="" ID="4Zoye2lFSTlfSY0oR3fxooXPdqU=" Order="_x0033_" pdftag="_x005B_Artifact_x005D_" isBookmarkSet="no" bookmark="no"/>
  <Shape xmlns="" ID="WcawWlrea5Pc1vTYrg9nJS7GzUo=" pdftag="H2" isBookmarkSet="no" bookmark="yes" Order="_x0031_"/>
  <Shape xmlns="" ID="pl7Mk9FKH0ucpL5f7J3Qs9II2mg=" pdftag="P" isBookmarkSet="no" Order="_x0032_" bookmark="no"/>
  <Shape xmlns="" ID="sT4q8q6bc1sgCHX/swigtUf7O4A=" Order="_x0033_" pdftag="_x005B_Artifact_x005D_" isBookmarkSet="no" bookmark="no"/>
  <Shape xmlns="" ID="KaW/Vzm9oXPeZ5H3kiCL5CVbOG8=" pdftag="H2" isBookmarkSet="no" bookmark="yes" Order="_x0031_"/>
  <Shape xmlns="" ID="ndBekur3rMbIgvY6LumXyDnNCT0=" pdftag="P" isBookmarkSet="no" Order="_x0032_" bookmark="no"/>
  <Shape xmlns="" ID="Bt6NUsFtYkQ+VP/56bxrfCBPFXA=" Order="_x0033_" pdftag="_x005B_Artifact_x005D_" isBookmarkSet="no" bookmark="no"/>
  <Shape xmlns="" ID="lm+7mFECzDnE70DOvgTjgaUnSso=" pdftag="H2" isBookmarkSet="no" bookmark="yes" Order="_x0031_"/>
  <Shape xmlns="" ID="NmdFbkmdbhy8psrCeeIlMeey4ao=" pdftag="P" isBookmarkSet="no" Order="_x0032_" bookmark="no"/>
  <Shape xmlns="" ID="jx1CScxL2Muun0K0ZPAEI4vakRQ=" Order="_x0033_" pdftag="_x005B_Artifact_x005D_" isBookmarkSet="no" bookmark="no"/>
  <Shape xmlns="" ID="E9+5GlNCQAV29QxqSrwKWGvSPbA=" pdftag="H2" isBookmarkSet="no" bookmark="yes" Order="_x0031_"/>
  <Shape xmlns="" ID="A3lA/wL8YUhvtXzVtN6WFfnRdTs=" pdftag="P" isBookmarkSet="no" Order="_x0032_" bookmark="no"/>
  <Shape xmlns="" ID="tRqsaOi6zToU3YhgKSIhy+rgZyY=" pdftag="Figure" artifact="_x0030_" isBookmarkSet="no" validate="no" Order="_x0033_" Lang=""/>
  <Shape xmlns="" ID="cX8QRuC4OT/uUutCrC0vQ4JUbbg=" Order="_x0034_" pdftag="_x005B_Artifact_x005D_" isBookmarkSet="no" bookmark="no"/>
  <Shape xmlns="" ID="CZvICRkTpsY48zJLDsEIlofFqf4=" pdftag="H2" isBookmarkSet="no" bookmark="yes" Order="_x0031_"/>
  <Shape xmlns="" ID="vQUx9T+0m9rzmAhwRo0XpVu14BA=" pdftag="P" isBookmarkSet="no" Order="_x0032_" bookmark="no"/>
  <Shape xmlns="" ID="BoUErhUbWnp4dlvAeRWo4MRedNQ=" pdftag="Figure" artifact="_x0030_" isBookmarkSet="no" validate="no" Order="_x0033_" Lang=""/>
  <Shape xmlns="" ID="VEP4VYHYeu/4ifvW55+bZqoepJk=" Order="_x0034_" pdftag="_x005B_Artifact_x005D_" isBookmarkSet="no" bookmark="no"/>
  <Shape xmlns="" ID="F+oeskoi3cymdiGk+Q/4sPNfCAA=" pdftag="H2" isBookmarkSet="no" bookmark="yes" Order="_x0031_"/>
  <Shape xmlns="" ID="GNDolccvQUJ9PLRps58k2bYJ4u4=" pdftag="P" isBookmarkSet="no" Order="_x0032_" bookmark="no"/>
  <Shape xmlns="" ID="A50SL/w4NCfzyDQqrEc9zsCtq+g=" Order="_x0033_" pdftag="_x005B_Artifact_x005D_" isBookmarkSet="no" bookmark="no"/>
  <Shape xmlns="" ID="gC/D/1a0aqYxze5QAdo+8xTNgwU=" pdftag="H2" isBookmarkSet="no" bookmark="yes" Order="_x0031_"/>
  <Shape xmlns="" ID="cMCBZsM7PkJvhsJun0gBsrAZPXk=" pdftag="P" isBookmarkSet="no" Order="_x0032_"/>
  <Shape xmlns="" ID="z/e5hZxfrSO9v5ql9pfEtDDdTIY=" pdftag="P" isBookmarkSet="no" Order="_x0033_"/>
  <Shape xmlns="" ID="rpUvqvON/StML87zBS9XN0SNqNg=" pdftag="Figure" artifact="_x0030_" isBookmarkSet="no" validate="no" Order="_x0034_" Lang=""/>
  <Shape xmlns="" ID="cZC0P/9pcL7qbKGkdZgYvitwo5M=" Order="_x0035_" pdftag="_x005B_Artifact_x005D_" isBookmarkSet="no" bookmark="no"/>
  <Shape xmlns="" ID="O+Fc2JAYdvhb2kENA7POgMX/wZg=" pdftag="H2" isBookmarkSet="no" bookmark="yes" Order="_x0031_"/>
  <Shape xmlns="" ID="mouU2DXh+INVRQbX6G0WDAlRY/c=" pdftag="P" isBookmarkSet="no" Order="_x0032_" bookmark="no"/>
  <Shape xmlns="" ID="FioBWhNO0UPr4SNAfo0jA+Ig9cs=" pdftag="P" isBookmarkSet="no" Order="_x0033_" bookmark="no"/>
  <Shape xmlns="" ID="mOhCox66QZGJu7IvPnaxwQL3NgA=" pdftag="Figure" artifact="_x0030_" isBookmarkSet="no" validate="no" Order="_x0034_" Lang=""/>
  <Shape xmlns="" ID="VIL7JKL6UOR8bVLKhPspRXXxQGA=" Order="_x0035_" pdftag="_x005B_Artifact_x005D_" isBookmarkSet="no" bookmark="no"/>
  <Shape xmlns="" ID="t1WHslrUgz44qN4ZRyqYizlyiCI=" pdftag="H2" isBookmarkSet="no" bookmark="yes" Order="_x0031_"/>
  <Shape xmlns="" ID="/dlvrpSW5U7bXIvqBm/lJpJGdtc=" artifact="_x0030_" formula="no" inline="no" pdftag="Figure" isBookmarkSet="no" validate="yes" Order="_x0032_" Lang="" bookmark="no"/>
  <Shape xmlns="" ID="OYCadc3ghZw7i8WlSKCBzjR9TXg=" Order="_x0033_" pdftag="_x005B_Artifact_x005D_" isBookmarkSet="no" bookmark="no"/>
  <Shape xmlns="" ID="3CeYMslm8ZL6SK/chsxalu8x5lc=" pdftag="H2" isBookmarkSet="no" bookmark="yes" Order="_x0031_"/>
  <Shape xmlns="" ID="CeErGxNkf/WVdwfYfh81HlbgBnU=" Order="_x0032_" pdftag="_x005B_Artifact_x005D_" isBookmarkSet="no" bookmark="no"/>
  <Shape xmlns="" ID="3Q+4w3A8G0BDjmt1+TlflMe4MV0=" pdftag="H2" isBookmarkSet="no" bookmark="yes" Order="_x0031_"/>
  <Shape xmlns="" ID="CHs5ev+qOWivW1BIqJl990LEmt4=" Order="_x0032_" pdftag="_x005B_Artifact_x005D_" isBookmarkSet="no" bookmark="no"/>
  <SubText xmlns="" ID="aG5uk7o5/RdByszr6dQQU0yKQq0=" ActualText=""/>
  <SubText xmlns="" ID="/dlvrpSW5U7bXIvqBm/lJpJGdtc=" ActualText=""/>
  <SubText xmlns="" ID="NXJeHM2+Ku0t9QCSWX+cTF9yBGY=" ActualText=""/>
  <SubText xmlns="" ID="MfWMqwaY7LmI+sJx/4O8iKtc4ks=" ActualText=""/>
  <SubText xmlns="" ID="w30r+TvsuFPOJb8couvxb4nIe4U=" ActualText=""/>
  <SubText xmlns="" ID="qBdTQanCxgslLLkwxr7Nsv/9pw0=" ActualText=""/>
  <SubText xmlns="" ID="6FrzqeBPRZB52Ndq9OthR13GJS0=" ActualText=""/>
  <SubText xmlns="" ID="k4p+j7+r16KH4uo9UBi+uKafWxY=" ActualText=""/>
  <SubText xmlns="" ID="ab3IoQSnW24MYCcju87nnlScl3M=" ActualText=""/>
  <SubText xmlns="" ID="o9oNnJ60DS6rKw4Jnhy9fri0X/4=" ActualText=""/>
  <SubText xmlns="" ID="Di5n7BrjUHfvbmV9JrIkmmFT6zw=" ActualText=""/>
  <SubText xmlns="" ID="QLCHrhfPAHZrIyv8SS+17p3V2zQ=" ActualText=""/>
  <SubText xmlns="" ID="TLFOjv7QDAtVaziUKVMFuW3oc84=" ActualText=""/>
  <SubText xmlns="" ID="+9KoTf63wQIzWUIwDZja3eSfKnU=" ActualText=""/>
  <SubText xmlns="" ID="w3BL4IJOEYTYw6AMx5nWAmOteCY=" ActualText=""/>
  <SubText xmlns="" ID="dosTt8MFOvKGVAz+OKSsfjsivrE=" ActualText=""/>
  <SubText xmlns="" ID="lDwyFdxAOlAxAYFmG7ct5ul8lqI=" ActualText=""/>
  <SubText xmlns="" ID="tN3W9QeTpwn/50j+aCd4BKp3FMQ=" ActualText=""/>
  <SubText xmlns="" ID="+Do5ZimuxFFImfYiO8FGwHyCUfk=" ActualText=""/>
  <SubText xmlns="" ID="BQ4VYiOkwVSwIc8QrsqQa0HazTw=" ActualText=""/>
  <SubText xmlns="" ID="zgp8xfgFrU0Nq/qmq+y9tqOEHc0=" ActualText=""/>
  <SubText xmlns="" ID="tRqsaOi6zToU3YhgKSIhy+rgZyY=" ActualText=""/>
  <SubText xmlns="" ID="BoUErhUbWnp4dlvAeRWo4MRedNQ=" ActualText=""/>
  <SubText xmlns="" ID="rpUvqvON/StML87zBS9XN0SNqNg=" ActualText=""/>
  <SubText xmlns="" ID="mOhCox66QZGJu7IvPnaxwQL3NgA=" ActualText=""/>
  <Shape xmlns="" ID="PgxnijZc1BJa7ljTUUUVwN1mE74=" pdftag="Figure" isBookmarkSet="no" validate="no" artifact="_x0031_" Order="_x0032_" Lang=""/>
  <Shape xmlns="" ID="r//LHEBOLRoTiIXUOHxHUJxSGyg=" pdftag="P" isBookmarkSet="no" Order="_x0033_" bookmark="no"/>
  <Shape xmlns="" ID="OFRAja74e0QZUstO6Q8IoQZsRsU=" pdftag="P" isBookmarkSet="no" Order="_x0032_" bookmark="no"/>
  <HyperLink xmlns="" ID="r//LHEBOLRoTiIXUOHxHUJxSGyg=36330664364.19992_111.5382" plainAltText="Core_x0020_Monitoring_x0020_Guide" Lang=""/>
  <HyperLink xmlns="" ID="r//LHEBOLRoTiIXUOHxHUJxSGyg=27714819164.19992_181.3382" plainAltText="Grant_x0020__x0026__x0020_Financial_x0020_Management_x0020_Technical_x0020_" Lang=""/>
  <HyperLink xmlns="" ID="r//LHEBOLRoTiIXUOHxHUJxSGyg=135620575864.19992_223.0982" plainAltText="Assistance_x0020_Guide_x0020_"/>
  <HyperLink xmlns="" ID="r//LHEBOLRoTiIXUOHxHUJxSGyg=942257854351.515_292.8982" plainAltText="_x0032_0_x0020_CFR_x0020_" Lang=""/>
  <HyperLink xmlns="" ID="r//LHEBOLRoTiIXUOHxHUJxSGyg=24204057864.19992_334.6582" plainAltText="_x0036_83.400-440"/>
  <HyperLink xmlns="" ID="r//LHEBOLRoTiIXUOHxHUJxSGyg=942257854353.3849_358.4182" plainAltText="_x0032_0_x0020_CFR_x0020_" Lang=""/>
  <HyperLink xmlns="" ID="r//LHEBOLRoTiIXUOHxHUJxSGyg=-11676072864.19992_400.1782" plainAltText="Part_x0020_641"/>
  <HyperLink xmlns="" ID="OFRAja74e0QZUstO6Q8IoQZsRsU=1883269349640.0834_155.3673" plainAltText="_x0032__x0020_CFR_x0020_Part_x0020_200" Lang=""/>
  <HyperLink xmlns="" ID="OFRAja74e0QZUstO6Q8IoQZsRsU=1025553860640.8083_281.2073" plainAltText="_x0032__x0020_CFR_x0020_Part_x0020_2900" Lang=""/>
  <HyperLink xmlns="" ID="//66dtnr1812Tp7m5+zjjtvxE6M=-171440627176.8_224.1924" language="" plainAltText="_x0032_CFR_x0020_2900.12_x0020_" Lang=""/>
  <HyperLink xmlns="" ID="xlAVzkI/6l5dfcXOtiEz9c38GYM=-458526155252_115.4724" plainAltText="_x0032_CFR_x0020_200.439" Lang=""/>
</PAW>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2.xml><?xml version="1.0" encoding="utf-8"?>
<ds:datastoreItem xmlns:ds="http://schemas.openxmlformats.org/officeDocument/2006/customXml" ds:itemID="{F282544D-6C64-4BE8-A7EC-415AEC85EC3C}">
  <ds:schemaRefs>
    <ds:schemaRef ds:uri="http://schemas.microsoft.com/sharepoint/v3/contenttype/forms"/>
  </ds:schemaRefs>
</ds:datastoreItem>
</file>

<file path=customXml/itemProps3.xml><?xml version="1.0" encoding="utf-8"?>
<ds:datastoreItem xmlns:ds="http://schemas.openxmlformats.org/officeDocument/2006/customXml" ds:itemID="{DAEE403A-A77D-4BAA-9352-986DDE026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4B16C-43DB-43A2-96FC-2550A175DACF}">
  <ds:schemaRefs>
    <ds:schemaRef ds:uri="http://schemas.openxmlformats.org/package/2006/metadata/core-properties"/>
    <ds:schemaRef ds:uri="bdfd28cc-f485-46e8-bcf6-b555ff9859c5"/>
    <ds:schemaRef ds:uri="http://schemas.microsoft.com/office/2006/documentManagement/types"/>
    <ds:schemaRef ds:uri="http://schemas.microsoft.com/office/infopath/2007/PartnerControls"/>
    <ds:schemaRef ds:uri="http://purl.org/dc/elements/1.1/"/>
    <ds:schemaRef ds:uri="http://schemas.microsoft.com/office/2006/metadata/properties"/>
    <ds:schemaRef ds:uri="e9383cf3-6c95-48c0-84cb-ffd9d14604cc"/>
    <ds:schemaRef ds:uri="http://purl.org/dc/terms/"/>
    <ds:schemaRef ds:uri="57105560-6850-41e4-bf8f-92819038b9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6370</TotalTime>
  <Words>3273</Words>
  <Application>Microsoft Office PowerPoint</Application>
  <PresentationFormat>Widescreen</PresentationFormat>
  <Paragraphs>575</Paragraphs>
  <Slides>62</Slides>
  <Notes>62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Courier New</vt:lpstr>
      <vt:lpstr>Wingdings</vt:lpstr>
      <vt:lpstr>Base Layout for Compliance</vt:lpstr>
      <vt:lpstr>Template Instructions</vt:lpstr>
      <vt:lpstr>Uniform Guidance:   Cost Principles and Cost Classification</vt:lpstr>
      <vt:lpstr>Today’s Speakers</vt:lpstr>
      <vt:lpstr>Grant Management Toolbox</vt:lpstr>
      <vt:lpstr>Grant Management Toolbox References</vt:lpstr>
      <vt:lpstr>Module Overview</vt:lpstr>
      <vt:lpstr>General Cost Principles</vt:lpstr>
      <vt:lpstr>Cost Principles</vt:lpstr>
      <vt:lpstr>DOL Exceptions</vt:lpstr>
      <vt:lpstr>Applicability</vt:lpstr>
      <vt:lpstr>Application of Cost Principles</vt:lpstr>
      <vt:lpstr>Standards</vt:lpstr>
      <vt:lpstr>Necessary and Reasonable – Requirements  </vt:lpstr>
      <vt:lpstr>Necessary and Reasonable</vt:lpstr>
      <vt:lpstr>Necessary?</vt:lpstr>
      <vt:lpstr>Prudent Person</vt:lpstr>
      <vt:lpstr>Written Policy – What should it include?  </vt:lpstr>
      <vt:lpstr>Allocation</vt:lpstr>
      <vt:lpstr>Allocable Costs</vt:lpstr>
      <vt:lpstr>Adequately Documented </vt:lpstr>
      <vt:lpstr>Additional Standards</vt:lpstr>
      <vt:lpstr>Program Limitations</vt:lpstr>
      <vt:lpstr>WIOA Cost Limitations</vt:lpstr>
      <vt:lpstr>Shifting of Costs</vt:lpstr>
      <vt:lpstr>Prior Written Approval </vt:lpstr>
      <vt:lpstr>Prior Written Approval</vt:lpstr>
      <vt:lpstr> Prior Approval Applicability</vt:lpstr>
      <vt:lpstr>Cost Classification</vt:lpstr>
      <vt:lpstr>Classification of Costs – UG </vt:lpstr>
      <vt:lpstr>Examples of misclassification of costs </vt:lpstr>
      <vt:lpstr>Classification of Costs</vt:lpstr>
      <vt:lpstr>Avoid Misclassification of Costs</vt:lpstr>
      <vt:lpstr>Knowledge Check 1 – Questions </vt:lpstr>
      <vt:lpstr>Knowledge Check 1 – Answers </vt:lpstr>
      <vt:lpstr>Selected Items of Cost</vt:lpstr>
      <vt:lpstr>Considerations for Selected Items of Cost</vt:lpstr>
      <vt:lpstr>Types of Costs</vt:lpstr>
      <vt:lpstr>Advisory Councils</vt:lpstr>
      <vt:lpstr>Advertising</vt:lpstr>
      <vt:lpstr>Public Relations</vt:lpstr>
      <vt:lpstr>Capital Assets</vt:lpstr>
      <vt:lpstr>Equipment</vt:lpstr>
      <vt:lpstr>Intellectual Property</vt:lpstr>
      <vt:lpstr>Child Care (Included in Conference Costs)</vt:lpstr>
      <vt:lpstr>Collection of Improper Payments</vt:lpstr>
      <vt:lpstr>Contingency Provisions</vt:lpstr>
      <vt:lpstr>Conferences – Allowable Costs</vt:lpstr>
      <vt:lpstr>Conferences – Discretion/Judgment </vt:lpstr>
      <vt:lpstr>Fines and Penalties</vt:lpstr>
      <vt:lpstr>Employee Health and Welfare Costs</vt:lpstr>
      <vt:lpstr>Entertainment</vt:lpstr>
      <vt:lpstr>Lobbying</vt:lpstr>
      <vt:lpstr>Participant Support Costs</vt:lpstr>
      <vt:lpstr>Knowledge Check 2 – Questions </vt:lpstr>
      <vt:lpstr>Knowledge Check 2 – Answers</vt:lpstr>
      <vt:lpstr>Core Monitoring Guide – Objective 3.f. Allowable Costs and Cost Classification</vt:lpstr>
      <vt:lpstr>SMART Checklist</vt:lpstr>
      <vt:lpstr>Module Review</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Guidance: Cost Principles and Cost Classification</dc:title>
  <dc:subject>This PPT discusses the cost principles and cost classification of Uniform Guidance.</dc:subject>
  <dc:creator>Maher &amp; Maher</dc:creator>
  <cp:keywords>uniform, guidance, cost, principles, classification</cp:keywords>
  <cp:lastModifiedBy>Grace McCall</cp:lastModifiedBy>
  <cp:revision>161</cp:revision>
  <dcterms:created xsi:type="dcterms:W3CDTF">2018-12-05T14:10:42Z</dcterms:created>
  <dcterms:modified xsi:type="dcterms:W3CDTF">2019-09-25T18:19:47Z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