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5" d="100"/>
          <a:sy n="85" d="100"/>
        </p:scale>
        <p:origin x="126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10/11/2019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10/11/2019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4/18/04/Subrecipient-Management-and-Oversight"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6365265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Subrecipient Management and Oversight</a:t>
            </a:r>
            <a:br>
              <a:rPr lang="en-US" sz="1600" dirty="0"/>
            </a:br>
            <a:r>
              <a:rPr lang="en-US" sz="1100" dirty="0"/>
              <a:t>Date: 10/01/2019</a:t>
            </a:r>
            <a:br>
              <a:rPr lang="en-US" sz="1600" dirty="0"/>
            </a:br>
            <a:r>
              <a:rPr lang="en-US" sz="1100" dirty="0"/>
              <a:t>Speaker(s): Debbie Strama and Tom DiLisio</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lnSpcReduction="10000"/>
          </a:bodyPr>
          <a:lstStyle/>
          <a:p>
            <a:pPr marL="0" indent="0">
              <a:buNone/>
            </a:pPr>
            <a:r>
              <a:rPr lang="en-US" dirty="0"/>
              <a:t>This module focuses on the responsibilities of the pass-through entity, or direct grant recipient, in managing the financial activity of subrecipients. It covers three distinct areas of responsibility: management and oversight, reporting, and closeout. Information on the components, resources, tools, and methods that can be used by grantees to ensure that their subrecipients are operating effectively and in compliance with grant requirements will be discussed. Finally, this module describes the report writing and resolution processes, and the consequences of failing to effectively conduct oversight and monitoring.</a:t>
            </a:r>
          </a:p>
          <a:p>
            <a:pPr marL="0" indent="0">
              <a:buNone/>
            </a:pPr>
            <a:r>
              <a:rPr lang="en-US" b="1" dirty="0">
                <a:solidFill>
                  <a:schemeClr val="accent1">
                    <a:lumMod val="75000"/>
                  </a:schemeClr>
                </a:solidFill>
              </a:rPr>
              <a:t>Recording Link: </a:t>
            </a:r>
            <a:r>
              <a:rPr lang="en-US" dirty="0">
                <a:solidFill>
                  <a:schemeClr val="accent1">
                    <a:lumMod val="75000"/>
                  </a:schemeClr>
                </a:solidFill>
                <a:hlinkClick r:id="rId4"/>
              </a:rPr>
              <a:t>SMART 3.0 Series – Subrecipient Management and Oversight</a:t>
            </a:r>
            <a:endParaRPr lang="en-US"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187701742"/>
              </p:ext>
            </p:extLst>
          </p:nvPr>
        </p:nvGraphicFramePr>
        <p:xfrm>
          <a:off x="5506262" y="1180049"/>
          <a:ext cx="3402846" cy="417576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333192">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77702">
                <a:tc>
                  <a:txBody>
                    <a:bodyPr/>
                    <a:lstStyle/>
                    <a:p>
                      <a:pPr marL="0" indent="0">
                        <a:buFont typeface="Arial" panose="020B0604020202020204" pitchFamily="34" charset="0"/>
                        <a:buNone/>
                      </a:pPr>
                      <a:r>
                        <a:rPr lang="en-US" sz="1000" b="1" dirty="0"/>
                        <a:t>Module Overview</a:t>
                      </a:r>
                    </a:p>
                  </a:txBody>
                  <a:tcPr/>
                </a:tc>
                <a:tc>
                  <a:txBody>
                    <a:bodyPr/>
                    <a:lstStyle/>
                    <a:p>
                      <a:pPr marL="0" indent="0" algn="ctr"/>
                      <a:r>
                        <a:rPr lang="en-US" sz="900" dirty="0"/>
                        <a:t>4:17</a:t>
                      </a:r>
                    </a:p>
                  </a:txBody>
                  <a:tcPr anchor="ctr"/>
                </a:tc>
                <a:extLst>
                  <a:ext uri="{0D108BD9-81ED-4DB2-BD59-A6C34878D82A}">
                    <a16:rowId xmlns:a16="http://schemas.microsoft.com/office/drawing/2014/main" val="3310568495"/>
                  </a:ext>
                </a:extLst>
              </a:tr>
              <a:tr h="288766">
                <a:tc>
                  <a:txBody>
                    <a:bodyPr/>
                    <a:lstStyle/>
                    <a:p>
                      <a:pPr marL="0" indent="0" algn="l">
                        <a:buFont typeface="Arial" panose="020B0604020202020204" pitchFamily="34" charset="0"/>
                        <a:buNone/>
                      </a:pPr>
                      <a:r>
                        <a:rPr lang="en-US" sz="1000" b="1" dirty="0"/>
                        <a:t>Applicability, Definitions, and General Responsibilities </a:t>
                      </a:r>
                    </a:p>
                  </a:txBody>
                  <a:tcPr/>
                </a:tc>
                <a:tc>
                  <a:txBody>
                    <a:bodyPr/>
                    <a:lstStyle/>
                    <a:p>
                      <a:pPr algn="ctr"/>
                      <a:r>
                        <a:rPr lang="en-US" sz="900" dirty="0"/>
                        <a:t>5:29</a:t>
                      </a:r>
                    </a:p>
                  </a:txBody>
                  <a:tcPr anchor="ctr"/>
                </a:tc>
                <a:extLst>
                  <a:ext uri="{0D108BD9-81ED-4DB2-BD59-A6C34878D82A}">
                    <a16:rowId xmlns:a16="http://schemas.microsoft.com/office/drawing/2014/main" val="2075400689"/>
                  </a:ext>
                </a:extLst>
              </a:tr>
              <a:tr h="200731">
                <a:tc>
                  <a:txBody>
                    <a:bodyPr/>
                    <a:lstStyle/>
                    <a:p>
                      <a:pPr marL="0" indent="0" algn="l">
                        <a:buFont typeface="Arial" panose="020B0604020202020204" pitchFamily="34" charset="0"/>
                        <a:buNone/>
                      </a:pPr>
                      <a:r>
                        <a:rPr lang="en-US" sz="1000" b="0" dirty="0"/>
                        <a:t>Applicability</a:t>
                      </a:r>
                    </a:p>
                  </a:txBody>
                  <a:tcPr/>
                </a:tc>
                <a:tc>
                  <a:txBody>
                    <a:bodyPr/>
                    <a:lstStyle/>
                    <a:p>
                      <a:pPr algn="ctr"/>
                      <a:r>
                        <a:rPr lang="en-US" sz="900" dirty="0"/>
                        <a:t>5:30</a:t>
                      </a:r>
                    </a:p>
                  </a:txBody>
                  <a:tcPr anchor="ctr"/>
                </a:tc>
                <a:extLst>
                  <a:ext uri="{0D108BD9-81ED-4DB2-BD59-A6C34878D82A}">
                    <a16:rowId xmlns:a16="http://schemas.microsoft.com/office/drawing/2014/main" val="59909222"/>
                  </a:ext>
                </a:extLst>
              </a:tr>
              <a:tr h="200731">
                <a:tc>
                  <a:txBody>
                    <a:bodyPr/>
                    <a:lstStyle/>
                    <a:p>
                      <a:pPr marL="0" indent="0" algn="l">
                        <a:buFont typeface="Arial" panose="020B0604020202020204" pitchFamily="34" charset="0"/>
                        <a:buNone/>
                      </a:pPr>
                      <a:r>
                        <a:rPr lang="en-US" sz="1000" b="0" dirty="0"/>
                        <a:t>Definitions</a:t>
                      </a:r>
                    </a:p>
                  </a:txBody>
                  <a:tcPr/>
                </a:tc>
                <a:tc>
                  <a:txBody>
                    <a:bodyPr/>
                    <a:lstStyle/>
                    <a:p>
                      <a:pPr algn="ctr"/>
                      <a:r>
                        <a:rPr lang="en-US" sz="900" dirty="0"/>
                        <a:t>7:39</a:t>
                      </a:r>
                    </a:p>
                  </a:txBody>
                  <a:tcPr anchor="ctr"/>
                </a:tc>
                <a:extLst>
                  <a:ext uri="{0D108BD9-81ED-4DB2-BD59-A6C34878D82A}">
                    <a16:rowId xmlns:a16="http://schemas.microsoft.com/office/drawing/2014/main" val="3498209615"/>
                  </a:ext>
                </a:extLst>
              </a:tr>
              <a:tr h="200731">
                <a:tc>
                  <a:txBody>
                    <a:bodyPr/>
                    <a:lstStyle/>
                    <a:p>
                      <a:pPr marL="0" indent="0" algn="l">
                        <a:buFont typeface="Arial" panose="020B0604020202020204" pitchFamily="34" charset="0"/>
                        <a:buNone/>
                      </a:pPr>
                      <a:r>
                        <a:rPr lang="en-US" sz="1000" b="0" dirty="0"/>
                        <a:t>General Responsibilities</a:t>
                      </a:r>
                    </a:p>
                  </a:txBody>
                  <a:tcPr/>
                </a:tc>
                <a:tc>
                  <a:txBody>
                    <a:bodyPr/>
                    <a:lstStyle/>
                    <a:p>
                      <a:pPr algn="ctr"/>
                      <a:r>
                        <a:rPr lang="en-US" sz="900" dirty="0"/>
                        <a:t>11:03</a:t>
                      </a:r>
                    </a:p>
                  </a:txBody>
                  <a:tcPr anchor="ctr"/>
                </a:tc>
                <a:extLst>
                  <a:ext uri="{0D108BD9-81ED-4DB2-BD59-A6C34878D82A}">
                    <a16:rowId xmlns:a16="http://schemas.microsoft.com/office/drawing/2014/main" val="127396897"/>
                  </a:ext>
                </a:extLst>
              </a:tr>
              <a:tr h="288766">
                <a:tc>
                  <a:txBody>
                    <a:bodyPr/>
                    <a:lstStyle/>
                    <a:p>
                      <a:pPr marL="0" indent="0">
                        <a:buFont typeface="Arial" panose="020B0604020202020204" pitchFamily="34" charset="0"/>
                        <a:buNone/>
                      </a:pPr>
                      <a:r>
                        <a:rPr lang="en-US" sz="1000" b="1" dirty="0"/>
                        <a:t>Post-Subaward: Management of Subrecipients</a:t>
                      </a:r>
                    </a:p>
                  </a:txBody>
                  <a:tcPr/>
                </a:tc>
                <a:tc>
                  <a:txBody>
                    <a:bodyPr/>
                    <a:lstStyle/>
                    <a:p>
                      <a:pPr algn="ctr"/>
                      <a:r>
                        <a:rPr lang="en-US" sz="900" dirty="0"/>
                        <a:t>21:30</a:t>
                      </a:r>
                    </a:p>
                  </a:txBody>
                  <a:tcPr anchor="ctr"/>
                </a:tc>
                <a:extLst>
                  <a:ext uri="{0D108BD9-81ED-4DB2-BD59-A6C34878D82A}">
                    <a16:rowId xmlns:a16="http://schemas.microsoft.com/office/drawing/2014/main" val="10004"/>
                  </a:ext>
                </a:extLst>
              </a:tr>
              <a:tr h="177702">
                <a:tc>
                  <a:txBody>
                    <a:bodyPr/>
                    <a:lstStyle/>
                    <a:p>
                      <a:pPr marL="0" indent="0">
                        <a:buFont typeface="Arial" panose="020B0604020202020204" pitchFamily="34" charset="0"/>
                        <a:buNone/>
                      </a:pPr>
                      <a:r>
                        <a:rPr lang="en-US" sz="1000" b="1" dirty="0"/>
                        <a:t>Monitoring and Oversight</a:t>
                      </a:r>
                    </a:p>
                  </a:txBody>
                  <a:tcPr/>
                </a:tc>
                <a:tc>
                  <a:txBody>
                    <a:bodyPr/>
                    <a:lstStyle/>
                    <a:p>
                      <a:pPr algn="ctr"/>
                      <a:r>
                        <a:rPr lang="en-US" sz="900" dirty="0"/>
                        <a:t>27:12</a:t>
                      </a:r>
                    </a:p>
                  </a:txBody>
                  <a:tcPr anchor="ctr"/>
                </a:tc>
                <a:extLst>
                  <a:ext uri="{0D108BD9-81ED-4DB2-BD59-A6C34878D82A}">
                    <a16:rowId xmlns:a16="http://schemas.microsoft.com/office/drawing/2014/main" val="10005"/>
                  </a:ext>
                </a:extLst>
              </a:tr>
              <a:tr h="17770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Requirements</a:t>
                      </a:r>
                    </a:p>
                  </a:txBody>
                  <a:tcPr/>
                </a:tc>
                <a:tc>
                  <a:txBody>
                    <a:bodyPr/>
                    <a:lstStyle/>
                    <a:p>
                      <a:pPr algn="ctr"/>
                      <a:r>
                        <a:rPr lang="en-US" sz="900" dirty="0"/>
                        <a:t>28:07</a:t>
                      </a:r>
                    </a:p>
                  </a:txBody>
                  <a:tcPr anchor="ctr"/>
                </a:tc>
                <a:extLst>
                  <a:ext uri="{0D108BD9-81ED-4DB2-BD59-A6C34878D82A}">
                    <a16:rowId xmlns:a16="http://schemas.microsoft.com/office/drawing/2014/main" val="1071047681"/>
                  </a:ext>
                </a:extLst>
              </a:tr>
              <a:tr h="17770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Process</a:t>
                      </a:r>
                    </a:p>
                  </a:txBody>
                  <a:tcPr/>
                </a:tc>
                <a:tc>
                  <a:txBody>
                    <a:bodyPr/>
                    <a:lstStyle/>
                    <a:p>
                      <a:pPr algn="ctr"/>
                      <a:r>
                        <a:rPr lang="en-US" sz="900" dirty="0"/>
                        <a:t>30:54</a:t>
                      </a:r>
                    </a:p>
                  </a:txBody>
                  <a:tcPr anchor="ctr"/>
                </a:tc>
                <a:extLst>
                  <a:ext uri="{0D108BD9-81ED-4DB2-BD59-A6C34878D82A}">
                    <a16:rowId xmlns:a16="http://schemas.microsoft.com/office/drawing/2014/main" val="1596201684"/>
                  </a:ext>
                </a:extLst>
              </a:tr>
              <a:tr h="17770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Methods</a:t>
                      </a:r>
                    </a:p>
                  </a:txBody>
                  <a:tcPr/>
                </a:tc>
                <a:tc>
                  <a:txBody>
                    <a:bodyPr/>
                    <a:lstStyle/>
                    <a:p>
                      <a:pPr algn="ctr"/>
                      <a:r>
                        <a:rPr lang="en-US" sz="900" dirty="0"/>
                        <a:t>32:10</a:t>
                      </a:r>
                    </a:p>
                  </a:txBody>
                  <a:tcPr anchor="ctr"/>
                </a:tc>
                <a:extLst>
                  <a:ext uri="{0D108BD9-81ED-4DB2-BD59-A6C34878D82A}">
                    <a16:rowId xmlns:a16="http://schemas.microsoft.com/office/drawing/2014/main" val="4034723252"/>
                  </a:ext>
                </a:extLst>
              </a:tr>
              <a:tr h="17770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Reports </a:t>
                      </a:r>
                    </a:p>
                  </a:txBody>
                  <a:tcPr/>
                </a:tc>
                <a:tc>
                  <a:txBody>
                    <a:bodyPr/>
                    <a:lstStyle/>
                    <a:p>
                      <a:pPr algn="ctr"/>
                      <a:r>
                        <a:rPr lang="en-US" sz="900" dirty="0"/>
                        <a:t>39:35</a:t>
                      </a:r>
                    </a:p>
                  </a:txBody>
                  <a:tcPr anchor="ctr"/>
                </a:tc>
                <a:extLst>
                  <a:ext uri="{0D108BD9-81ED-4DB2-BD59-A6C34878D82A}">
                    <a16:rowId xmlns:a16="http://schemas.microsoft.com/office/drawing/2014/main" val="3575523377"/>
                  </a:ext>
                </a:extLst>
              </a:tr>
              <a:tr h="17770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Post-Subaward: Resolution Process</a:t>
                      </a:r>
                    </a:p>
                  </a:txBody>
                  <a:tcPr/>
                </a:tc>
                <a:tc>
                  <a:txBody>
                    <a:bodyPr/>
                    <a:lstStyle/>
                    <a:p>
                      <a:pPr algn="ctr"/>
                      <a:r>
                        <a:rPr lang="en-US" sz="900" dirty="0"/>
                        <a:t>54:03</a:t>
                      </a:r>
                    </a:p>
                  </a:txBody>
                  <a:tcPr anchor="ctr"/>
                </a:tc>
                <a:extLst>
                  <a:ext uri="{0D108BD9-81ED-4DB2-BD59-A6C34878D82A}">
                    <a16:rowId xmlns:a16="http://schemas.microsoft.com/office/drawing/2014/main" val="10006"/>
                  </a:ext>
                </a:extLst>
              </a:tr>
              <a:tr h="166596">
                <a:tc>
                  <a:txBody>
                    <a:bodyPr/>
                    <a:lstStyle/>
                    <a:p>
                      <a:pPr marL="0" indent="0">
                        <a:buFont typeface="Arial" panose="020B0604020202020204" pitchFamily="34" charset="0"/>
                        <a:buNone/>
                      </a:pPr>
                      <a:r>
                        <a:rPr lang="en-US" sz="1000" b="1" dirty="0"/>
                        <a:t>Resources</a:t>
                      </a:r>
                    </a:p>
                  </a:txBody>
                  <a:tcPr/>
                </a:tc>
                <a:tc>
                  <a:txBody>
                    <a:bodyPr/>
                    <a:lstStyle/>
                    <a:p>
                      <a:pPr algn="ctr"/>
                      <a:r>
                        <a:rPr lang="en-US" sz="900" dirty="0"/>
                        <a:t>1:00:51</a:t>
                      </a:r>
                    </a:p>
                  </a:txBody>
                  <a:tcPr anchor="ctr"/>
                </a:tc>
                <a:extLst>
                  <a:ext uri="{0D108BD9-81ED-4DB2-BD59-A6C34878D82A}">
                    <a16:rowId xmlns:a16="http://schemas.microsoft.com/office/drawing/2014/main" val="10009"/>
                  </a:ext>
                </a:extLst>
              </a:tr>
              <a:tr h="177702">
                <a:tc>
                  <a:txBody>
                    <a:bodyPr/>
                    <a:lstStyle/>
                    <a:p>
                      <a:pPr marL="0" indent="0">
                        <a:buFont typeface="Arial" panose="020B0604020202020204" pitchFamily="34" charset="0"/>
                        <a:buNone/>
                      </a:pPr>
                      <a:r>
                        <a:rPr lang="en-US" sz="1000" b="1" dirty="0"/>
                        <a:t>Q&amp;A</a:t>
                      </a:r>
                    </a:p>
                  </a:txBody>
                  <a:tcPr/>
                </a:tc>
                <a:tc>
                  <a:txBody>
                    <a:bodyPr/>
                    <a:lstStyle/>
                    <a:p>
                      <a:pPr algn="ctr"/>
                      <a:r>
                        <a:rPr lang="en-US" sz="900" dirty="0"/>
                        <a:t>1:04:30</a:t>
                      </a:r>
                    </a:p>
                  </a:txBody>
                  <a:tcPr anchor="ctr"/>
                </a:tc>
                <a:extLst>
                  <a:ext uri="{0D108BD9-81ED-4DB2-BD59-A6C34878D82A}">
                    <a16:rowId xmlns:a16="http://schemas.microsoft.com/office/drawing/2014/main" val="250148960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Subrecipient Management and Oversight Date: 10/01/2019 Speaker(s)&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6212</TotalTime>
  <Words>164</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Subrecipient Management and Oversight Date: 10/01/2019 Speaker(s): Debbie Strama and Tom DiLisio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102</cp:revision>
  <dcterms:created xsi:type="dcterms:W3CDTF">2017-09-27T21:43:17Z</dcterms:created>
  <dcterms:modified xsi:type="dcterms:W3CDTF">2019-10-11T14:13:45Z</dcterms:modified>
</cp:coreProperties>
</file>