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63"/>
  </p:notesMasterIdLst>
  <p:handoutMasterIdLst>
    <p:handoutMasterId r:id="rId64"/>
  </p:handoutMasterIdLst>
  <p:sldIdLst>
    <p:sldId id="317" r:id="rId6"/>
    <p:sldId id="356" r:id="rId7"/>
    <p:sldId id="357" r:id="rId8"/>
    <p:sldId id="517" r:id="rId9"/>
    <p:sldId id="773" r:id="rId10"/>
    <p:sldId id="629" r:id="rId11"/>
    <p:sldId id="775" r:id="rId12"/>
    <p:sldId id="632" r:id="rId13"/>
    <p:sldId id="633" r:id="rId14"/>
    <p:sldId id="635" r:id="rId15"/>
    <p:sldId id="737" r:id="rId16"/>
    <p:sldId id="761" r:id="rId17"/>
    <p:sldId id="739" r:id="rId18"/>
    <p:sldId id="766" r:id="rId19"/>
    <p:sldId id="742" r:id="rId20"/>
    <p:sldId id="639" r:id="rId21"/>
    <p:sldId id="729" r:id="rId22"/>
    <p:sldId id="776" r:id="rId23"/>
    <p:sldId id="777" r:id="rId24"/>
    <p:sldId id="708" r:id="rId25"/>
    <p:sldId id="732" r:id="rId26"/>
    <p:sldId id="757" r:id="rId27"/>
    <p:sldId id="756" r:id="rId28"/>
    <p:sldId id="767" r:id="rId29"/>
    <p:sldId id="768" r:id="rId30"/>
    <p:sldId id="769" r:id="rId31"/>
    <p:sldId id="770" r:id="rId32"/>
    <p:sldId id="749" r:id="rId33"/>
    <p:sldId id="691" r:id="rId34"/>
    <p:sldId id="754" r:id="rId35"/>
    <p:sldId id="657" r:id="rId36"/>
    <p:sldId id="659" r:id="rId37"/>
    <p:sldId id="662" r:id="rId38"/>
    <p:sldId id="664" r:id="rId39"/>
    <p:sldId id="689" r:id="rId40"/>
    <p:sldId id="665" r:id="rId41"/>
    <p:sldId id="666" r:id="rId42"/>
    <p:sldId id="668" r:id="rId43"/>
    <p:sldId id="713" r:id="rId44"/>
    <p:sldId id="716" r:id="rId45"/>
    <p:sldId id="718" r:id="rId46"/>
    <p:sldId id="719" r:id="rId47"/>
    <p:sldId id="720" r:id="rId48"/>
    <p:sldId id="710" r:id="rId49"/>
    <p:sldId id="671" r:id="rId50"/>
    <p:sldId id="759" r:id="rId51"/>
    <p:sldId id="760" r:id="rId52"/>
    <p:sldId id="675" r:id="rId53"/>
    <p:sldId id="676" r:id="rId54"/>
    <p:sldId id="677" r:id="rId55"/>
    <p:sldId id="778" r:id="rId56"/>
    <p:sldId id="779" r:id="rId57"/>
    <p:sldId id="772" r:id="rId58"/>
    <p:sldId id="361" r:id="rId59"/>
    <p:sldId id="762" r:id="rId60"/>
    <p:sldId id="780" r:id="rId61"/>
    <p:sldId id="688" r:id="rId62"/>
  </p:sldIdLst>
  <p:sldSz cx="12192000" cy="6858000"/>
  <p:notesSz cx="6858000" cy="9144000"/>
  <p:custDataLst>
    <p:tags r:id="rId6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aneda, Chanel - ETA" initials="CC-E" lastIdx="17" clrIdx="0">
    <p:extLst>
      <p:ext uri="{19B8F6BF-5375-455C-9EA6-DF929625EA0E}">
        <p15:presenceInfo xmlns:p15="http://schemas.microsoft.com/office/powerpoint/2012/main" userId="S-1-5-21-2522062978-2635407418-847139880-19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4" autoAdjust="0"/>
    <p:restoredTop sz="69930" autoAdjust="0"/>
  </p:normalViewPr>
  <p:slideViewPr>
    <p:cSldViewPr snapToGrid="0">
      <p:cViewPr varScale="1">
        <p:scale>
          <a:sx n="69" d="100"/>
          <a:sy n="69" d="100"/>
        </p:scale>
        <p:origin x="1142" y="58"/>
      </p:cViewPr>
      <p:guideLst/>
    </p:cSldViewPr>
  </p:slideViewPr>
  <p:notesTextViewPr>
    <p:cViewPr>
      <p:scale>
        <a:sx n="1" d="1"/>
        <a:sy n="1" d="1"/>
      </p:scale>
      <p:origin x="0" y="0"/>
    </p:cViewPr>
  </p:notesText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9/30/2019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5CF2760D-0BEA-4F5D-A25E-DF6F056E500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32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AC1B8EE2-A760-1E45-AE5F-F6D99A65F377}" type="slidenum">
              <a:rPr lang="en-US" altLang="en-US">
                <a:solidFill>
                  <a:schemeClr val="tx1"/>
                </a:solidFill>
                <a:latin typeface="Calibri" charset="0"/>
              </a:rPr>
              <a:pPr/>
              <a:t>10</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3ED66332-6DCC-4E93-8DFE-E5C6B9600B8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0966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AC1B8EE2-A760-1E45-AE5F-F6D99A65F377}" type="slidenum">
              <a:rPr lang="en-US" altLang="en-US">
                <a:solidFill>
                  <a:schemeClr val="tx1"/>
                </a:solidFill>
                <a:latin typeface="Calibri" charset="0"/>
              </a:rPr>
              <a:pPr/>
              <a:t>11</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30DA3AC3-1828-4D9C-8CD7-3C6E1B1EEB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679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12</a:t>
            </a:fld>
            <a:endParaRPr lang="en-US" dirty="0"/>
          </a:p>
        </p:txBody>
      </p:sp>
      <p:sp>
        <p:nvSpPr>
          <p:cNvPr id="6" name="Notes Placeholder 5">
            <a:extLst>
              <a:ext uri="{FF2B5EF4-FFF2-40B4-BE49-F238E27FC236}">
                <a16:creationId xmlns:a16="http://schemas.microsoft.com/office/drawing/2014/main" id="{406B12DF-9CB6-4389-BECA-7172D9F97B3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854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E04481FA-A2BD-C044-B994-A5F138D8F137}" type="slidenum">
              <a:rPr lang="en-US" altLang="en-US">
                <a:solidFill>
                  <a:schemeClr val="tx1"/>
                </a:solidFill>
                <a:latin typeface="Calibri" charset="0"/>
              </a:rPr>
              <a:pPr/>
              <a:t>13</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DF70C5A3-33B1-4395-B43E-F314A0C047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8164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CE3AE97-7821-400F-92D1-000A938E3ABD}" type="slidenum">
              <a:rPr lang="en-US" altLang="en-US" smtClean="0"/>
              <a:pPr>
                <a:spcBef>
                  <a:spcPct val="0"/>
                </a:spcBef>
              </a:pPr>
              <a:t>14</a:t>
            </a:fld>
            <a:endParaRPr lang="en-US" altLang="en-US" dirty="0"/>
          </a:p>
        </p:txBody>
      </p:sp>
      <p:sp>
        <p:nvSpPr>
          <p:cNvPr id="2" name="Notes Placeholder 1">
            <a:extLst>
              <a:ext uri="{FF2B5EF4-FFF2-40B4-BE49-F238E27FC236}">
                <a16:creationId xmlns:a16="http://schemas.microsoft.com/office/drawing/2014/main" id="{72275907-939F-4810-96DC-D8D4FFCBB6A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7331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E04481FA-A2BD-C044-B994-A5F138D8F137}" type="slidenum">
              <a:rPr lang="en-US" altLang="en-US">
                <a:solidFill>
                  <a:schemeClr val="tx1"/>
                </a:solidFill>
                <a:latin typeface="Calibri" charset="0"/>
              </a:rPr>
              <a:pPr/>
              <a:t>15</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75F79B49-22C7-425A-AAD8-BCA4DA021E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4914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E04481FA-A2BD-C044-B994-A5F138D8F137}" type="slidenum">
              <a:rPr lang="en-US" altLang="en-US">
                <a:solidFill>
                  <a:schemeClr val="tx1"/>
                </a:solidFill>
                <a:latin typeface="Calibri" charset="0"/>
              </a:rPr>
              <a:pPr/>
              <a:t>16</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F6DB8B74-D42A-442B-909A-1E824E786C9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2867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71575"/>
            <a:ext cx="5619750" cy="3162300"/>
          </a:xfrm>
        </p:spPr>
      </p:sp>
      <p:sp>
        <p:nvSpPr>
          <p:cNvPr id="4" name="Slide Number Placeholder 3"/>
          <p:cNvSpPr>
            <a:spLocks noGrp="1"/>
          </p:cNvSpPr>
          <p:nvPr>
            <p:ph type="sldNum" sz="quarter" idx="10"/>
          </p:nvPr>
        </p:nvSpPr>
        <p:spPr/>
        <p:txBody>
          <a:bodyPr/>
          <a:lstStyle/>
          <a:p>
            <a:fld id="{EBCD21C1-7655-4D9D-85EB-580DAB94F014}" type="slidenum">
              <a:rPr lang="en-US" smtClean="0"/>
              <a:t>17</a:t>
            </a:fld>
            <a:endParaRPr lang="en-US" dirty="0"/>
          </a:p>
        </p:txBody>
      </p:sp>
      <p:sp>
        <p:nvSpPr>
          <p:cNvPr id="6" name="Notes Placeholder 5">
            <a:extLst>
              <a:ext uri="{FF2B5EF4-FFF2-40B4-BE49-F238E27FC236}">
                <a16:creationId xmlns:a16="http://schemas.microsoft.com/office/drawing/2014/main" id="{E858AC26-F014-4256-9532-A0DED1C79B3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5295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E809ACD-4BAD-4FB8-B3BE-58AABAEF66A4}" type="slidenum">
              <a:rPr lang="en-US" altLang="en-US" smtClean="0"/>
              <a:pPr/>
              <a:t>18</a:t>
            </a:fld>
            <a:endParaRPr lang="en-US" altLang="en-US" dirty="0"/>
          </a:p>
        </p:txBody>
      </p:sp>
      <p:sp>
        <p:nvSpPr>
          <p:cNvPr id="6" name="Notes Placeholder 5">
            <a:extLst>
              <a:ext uri="{FF2B5EF4-FFF2-40B4-BE49-F238E27FC236}">
                <a16:creationId xmlns:a16="http://schemas.microsoft.com/office/drawing/2014/main" id="{1B2097E5-EC77-43BC-AFC7-43E4148A13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828183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E809ACD-4BAD-4FB8-B3BE-58AABAEF66A4}" type="slidenum">
              <a:rPr lang="en-US" altLang="en-US" smtClean="0"/>
              <a:pPr/>
              <a:t>19</a:t>
            </a:fld>
            <a:endParaRPr lang="en-US" altLang="en-US" dirty="0"/>
          </a:p>
        </p:txBody>
      </p:sp>
      <p:sp>
        <p:nvSpPr>
          <p:cNvPr id="6" name="Notes Placeholder 5">
            <a:extLst>
              <a:ext uri="{FF2B5EF4-FFF2-40B4-BE49-F238E27FC236}">
                <a16:creationId xmlns:a16="http://schemas.microsoft.com/office/drawing/2014/main" id="{6030FDB9-223D-4CA9-A225-CABABD25304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856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2</a:t>
            </a:fld>
            <a:endParaRPr lang="en-US" dirty="0"/>
          </a:p>
        </p:txBody>
      </p:sp>
    </p:spTree>
    <p:extLst>
      <p:ext uri="{BB962C8B-B14F-4D97-AF65-F5344CB8AC3E}">
        <p14:creationId xmlns:p14="http://schemas.microsoft.com/office/powerpoint/2010/main" val="135555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63530" indent="-293665">
              <a:spcBef>
                <a:spcPct val="30000"/>
              </a:spcBef>
              <a:defRPr sz="1200">
                <a:solidFill>
                  <a:schemeClr val="tx1"/>
                </a:solidFill>
                <a:latin typeface="Calibri" panose="020F0502020204030204" pitchFamily="34" charset="0"/>
                <a:cs typeface="Arial" panose="020B0604020202020204" pitchFamily="34" charset="0"/>
              </a:defRPr>
            </a:lvl2pPr>
            <a:lvl3pPr marL="1174661" indent="-234932">
              <a:spcBef>
                <a:spcPct val="30000"/>
              </a:spcBef>
              <a:defRPr sz="1200">
                <a:solidFill>
                  <a:schemeClr val="tx1"/>
                </a:solidFill>
                <a:latin typeface="Calibri" panose="020F0502020204030204" pitchFamily="34" charset="0"/>
                <a:cs typeface="Arial" panose="020B0604020202020204" pitchFamily="34" charset="0"/>
              </a:defRPr>
            </a:lvl3pPr>
            <a:lvl4pPr marL="1644526" indent="-234932">
              <a:spcBef>
                <a:spcPct val="30000"/>
              </a:spcBef>
              <a:defRPr sz="1200">
                <a:solidFill>
                  <a:schemeClr val="tx1"/>
                </a:solidFill>
                <a:latin typeface="Calibri" panose="020F0502020204030204" pitchFamily="34" charset="0"/>
                <a:cs typeface="Arial" panose="020B0604020202020204" pitchFamily="34" charset="0"/>
              </a:defRPr>
            </a:lvl4pPr>
            <a:lvl5pPr marL="2114390" indent="-234932">
              <a:spcBef>
                <a:spcPct val="30000"/>
              </a:spcBef>
              <a:defRPr sz="1200">
                <a:solidFill>
                  <a:schemeClr val="tx1"/>
                </a:solidFill>
                <a:latin typeface="Calibri" panose="020F0502020204030204" pitchFamily="34" charset="0"/>
                <a:cs typeface="Arial" panose="020B0604020202020204" pitchFamily="34" charset="0"/>
              </a:defRPr>
            </a:lvl5pPr>
            <a:lvl6pPr marL="2584254"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3054119"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523983"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993848" indent="-234932"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CE3AE97-7821-400F-92D1-000A938E3ABD}" type="slidenum">
              <a:rPr lang="en-US" altLang="en-US" smtClean="0"/>
              <a:pPr>
                <a:spcBef>
                  <a:spcPct val="0"/>
                </a:spcBef>
              </a:pPr>
              <a:t>20</a:t>
            </a:fld>
            <a:endParaRPr lang="en-US" altLang="en-US" dirty="0"/>
          </a:p>
        </p:txBody>
      </p:sp>
      <p:sp>
        <p:nvSpPr>
          <p:cNvPr id="2" name="Notes Placeholder 1">
            <a:extLst>
              <a:ext uri="{FF2B5EF4-FFF2-40B4-BE49-F238E27FC236}">
                <a16:creationId xmlns:a16="http://schemas.microsoft.com/office/drawing/2014/main" id="{2FB13B12-BE38-450F-862B-D157DA97C9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7158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71575"/>
            <a:ext cx="5619750" cy="3162300"/>
          </a:xfrm>
        </p:spPr>
      </p:sp>
      <p:sp>
        <p:nvSpPr>
          <p:cNvPr id="4" name="Slide Number Placeholder 3"/>
          <p:cNvSpPr>
            <a:spLocks noGrp="1"/>
          </p:cNvSpPr>
          <p:nvPr>
            <p:ph type="sldNum" sz="quarter" idx="10"/>
          </p:nvPr>
        </p:nvSpPr>
        <p:spPr/>
        <p:txBody>
          <a:bodyPr/>
          <a:lstStyle/>
          <a:p>
            <a:fld id="{EBCD21C1-7655-4D9D-85EB-580DAB94F014}" type="slidenum">
              <a:rPr lang="en-US" smtClean="0">
                <a:solidFill>
                  <a:prstClr val="black"/>
                </a:solidFill>
              </a:rPr>
              <a:pPr/>
              <a:t>21</a:t>
            </a:fld>
            <a:endParaRPr lang="en-US" dirty="0">
              <a:solidFill>
                <a:prstClr val="black"/>
              </a:solidFill>
            </a:endParaRPr>
          </a:p>
        </p:txBody>
      </p:sp>
      <p:sp>
        <p:nvSpPr>
          <p:cNvPr id="6" name="Notes Placeholder 5">
            <a:extLst>
              <a:ext uri="{FF2B5EF4-FFF2-40B4-BE49-F238E27FC236}">
                <a16:creationId xmlns:a16="http://schemas.microsoft.com/office/drawing/2014/main" id="{57FFBFFB-6AAD-4DF8-A8ED-263FF6DB628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37076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9AE7BD6C-6E33-F343-B134-B6B2F12CD41D}" type="slidenum">
              <a:rPr lang="en-US" altLang="en-US">
                <a:solidFill>
                  <a:schemeClr val="tx1"/>
                </a:solidFill>
                <a:latin typeface="Calibri" charset="0"/>
              </a:rPr>
              <a:pPr/>
              <a:t>22</a:t>
            </a:fld>
            <a:endParaRPr lang="en-US" altLang="en-US" dirty="0">
              <a:solidFill>
                <a:schemeClr val="tx1"/>
              </a:solidFill>
              <a:latin typeface="Calibri" charset="0"/>
            </a:endParaRPr>
          </a:p>
        </p:txBody>
      </p:sp>
      <p:sp>
        <p:nvSpPr>
          <p:cNvPr id="4" name="Notes Placeholder 3">
            <a:extLst>
              <a:ext uri="{FF2B5EF4-FFF2-40B4-BE49-F238E27FC236}">
                <a16:creationId xmlns:a16="http://schemas.microsoft.com/office/drawing/2014/main" id="{2F490570-E119-496B-A01D-83A79E49340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0567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48F7E41-24F5-094C-B16E-0121023816CE}" type="slidenum">
              <a:rPr lang="en-US" altLang="en-US">
                <a:solidFill>
                  <a:schemeClr val="tx1"/>
                </a:solidFill>
                <a:latin typeface="Calibri" charset="0"/>
              </a:rPr>
              <a:pPr/>
              <a:t>23</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EC0E2F2E-61B2-4D3A-83E6-676046D2410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89376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1B8EE2-A760-1E45-AE5F-F6D99A65F377}" type="slidenum">
              <a:rPr kumimoji="0" lang="en-US" altLang="en-US" sz="1200" b="0" i="0" u="none" strike="noStrike" kern="1200" cap="none" spc="0" normalizeH="0" baseline="0" noProof="0">
                <a:ln>
                  <a:noFill/>
                </a:ln>
                <a:solidFill>
                  <a:prstClr val="black"/>
                </a:solidFill>
                <a:effectLst/>
                <a:uLnTx/>
                <a:uFillTx/>
                <a:latin typeface="Calibri" charset="0"/>
                <a:ea typeface="MS PGothic"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
        <p:nvSpPr>
          <p:cNvPr id="2" name="Notes Placeholder 1">
            <a:extLst>
              <a:ext uri="{FF2B5EF4-FFF2-40B4-BE49-F238E27FC236}">
                <a16:creationId xmlns:a16="http://schemas.microsoft.com/office/drawing/2014/main" id="{320385B1-2124-44A6-A785-F308C6D8BA5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6219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B73D8A1-75D3-3A4F-BF6D-513C72F1A633}" type="slidenum">
              <a:rPr kumimoji="0" lang="en-US" altLang="en-US" sz="1200" b="0" i="0" u="none" strike="noStrike" kern="1200" cap="none" spc="0" normalizeH="0" baseline="0" noProof="0">
                <a:ln>
                  <a:noFill/>
                </a:ln>
                <a:solidFill>
                  <a:prstClr val="black"/>
                </a:solidFill>
                <a:effectLst/>
                <a:uLnTx/>
                <a:uFillTx/>
                <a:latin typeface="Calibri" charset="0"/>
                <a:ea typeface="MS PGothic"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prstClr val="black"/>
              </a:solidFill>
              <a:effectLst/>
              <a:uLnTx/>
              <a:uFillTx/>
              <a:latin typeface="Calibri" charset="0"/>
              <a:ea typeface="MS PGothic" charset="-128"/>
              <a:cs typeface="+mn-cs"/>
            </a:endParaRPr>
          </a:p>
        </p:txBody>
      </p:sp>
      <p:sp>
        <p:nvSpPr>
          <p:cNvPr id="2" name="Notes Placeholder 1">
            <a:extLst>
              <a:ext uri="{FF2B5EF4-FFF2-40B4-BE49-F238E27FC236}">
                <a16:creationId xmlns:a16="http://schemas.microsoft.com/office/drawing/2014/main" id="{F4AB5B7E-B209-4A79-9A18-E82EE415FDA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9532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180A39-3C4D-4E77-98BF-FEC3A4959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801F21F8-D858-4A19-AF44-7FEFE10B8C9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99201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180A39-3C4D-4E77-98BF-FEC3A4959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DB7A01CB-DCE1-4A84-980C-1B273E24F3D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83627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671069F7-9282-3240-81F1-479D344177D9}" type="slidenum">
              <a:rPr lang="en-US" altLang="en-US">
                <a:solidFill>
                  <a:schemeClr val="tx1"/>
                </a:solidFill>
                <a:latin typeface="Calibri" charset="0"/>
              </a:rPr>
              <a:pPr/>
              <a:t>28</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E40D0144-721C-45B6-A5C3-A25A4A5CD86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41071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671069F7-9282-3240-81F1-479D344177D9}" type="slidenum">
              <a:rPr lang="en-US" altLang="en-US">
                <a:solidFill>
                  <a:schemeClr val="tx1"/>
                </a:solidFill>
                <a:latin typeface="Calibri" charset="0"/>
              </a:rPr>
              <a:pPr/>
              <a:t>29</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14C8F6B8-B631-4E20-885B-8969C1E88FF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1352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3</a:t>
            </a:fld>
            <a:endParaRPr lang="en-US" dirty="0"/>
          </a:p>
        </p:txBody>
      </p:sp>
    </p:spTree>
    <p:extLst>
      <p:ext uri="{BB962C8B-B14F-4D97-AF65-F5344CB8AC3E}">
        <p14:creationId xmlns:p14="http://schemas.microsoft.com/office/powerpoint/2010/main" val="3230867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406E5F68-2422-4F45-8BDA-7DD96CE31D96}" type="slidenum">
              <a:rPr lang="en-US" altLang="en-US">
                <a:solidFill>
                  <a:schemeClr val="tx1"/>
                </a:solidFill>
                <a:latin typeface="Calibri" charset="0"/>
              </a:rPr>
              <a:pPr/>
              <a:t>30</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A2FE0D14-C093-4A97-9A02-1033CCB26E1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76521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95A8FDC-B738-6B47-B330-A4A4DBFED1D5}" type="slidenum">
              <a:rPr lang="en-US" altLang="en-US">
                <a:solidFill>
                  <a:schemeClr val="tx1"/>
                </a:solidFill>
                <a:latin typeface="Calibri" charset="0"/>
              </a:rPr>
              <a:pPr/>
              <a:t>31</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ADC31CEC-79E5-4FD6-8BBD-179C1F5B995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7072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8A52846F-92E6-C147-A452-765E1770447B}" type="slidenum">
              <a:rPr lang="en-US" altLang="en-US">
                <a:solidFill>
                  <a:schemeClr val="tx1"/>
                </a:solidFill>
                <a:latin typeface="Calibri" charset="0"/>
              </a:rPr>
              <a:pPr/>
              <a:t>32</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8EF6B5D0-9428-4F0D-B7ED-305689A6FF9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39605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2B73D8A1-75D3-3A4F-BF6D-513C72F1A633}" type="slidenum">
              <a:rPr lang="en-US" altLang="en-US">
                <a:solidFill>
                  <a:schemeClr val="tx1"/>
                </a:solidFill>
                <a:latin typeface="Calibri" charset="0"/>
              </a:rPr>
              <a:pPr/>
              <a:t>33</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664FBA9E-0D22-488A-B1BB-CC5D2EB63FF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54600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E80DA701-F23A-284B-88AD-46F7E3284EEF}" type="slidenum">
              <a:rPr lang="en-US" altLang="en-US">
                <a:solidFill>
                  <a:schemeClr val="tx1"/>
                </a:solidFill>
                <a:latin typeface="Calibri" charset="0"/>
              </a:rPr>
              <a:pPr/>
              <a:t>34</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CB41E461-897A-418A-9290-8AB7A7E8395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8728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2B73D8A1-75D3-3A4F-BF6D-513C72F1A633}" type="slidenum">
              <a:rPr lang="en-US" altLang="en-US">
                <a:solidFill>
                  <a:schemeClr val="tx1"/>
                </a:solidFill>
                <a:latin typeface="Calibri" charset="0"/>
              </a:rPr>
              <a:pPr/>
              <a:t>35</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8D45C5ED-7524-4119-9D22-3F13885AAA0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07647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48F7E41-24F5-094C-B16E-0121023816CE}" type="slidenum">
              <a:rPr lang="en-US" altLang="en-US">
                <a:solidFill>
                  <a:schemeClr val="tx1"/>
                </a:solidFill>
                <a:latin typeface="Calibri" charset="0"/>
              </a:rPr>
              <a:pPr/>
              <a:t>36</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D465DCA2-C5B9-4FA4-BDEE-E0F8CD37B27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1983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AC1B8EE2-A760-1E45-AE5F-F6D99A65F377}" type="slidenum">
              <a:rPr lang="en-US" altLang="en-US">
                <a:solidFill>
                  <a:schemeClr val="tx1"/>
                </a:solidFill>
                <a:latin typeface="Calibri" charset="0"/>
              </a:rPr>
              <a:pPr/>
              <a:t>37</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99792A2A-B491-4B41-9083-E3458C76195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46188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2B73D8A1-75D3-3A4F-BF6D-513C72F1A633}" type="slidenum">
              <a:rPr lang="en-US" altLang="en-US">
                <a:solidFill>
                  <a:schemeClr val="tx1"/>
                </a:solidFill>
                <a:latin typeface="Calibri" charset="0"/>
              </a:rPr>
              <a:pPr/>
              <a:t>38</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7B314695-9FD0-4776-AB42-E5416484192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22260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D2B3AD4E-12EF-FB4C-87A9-BD05CA8FFB07}" type="slidenum">
              <a:rPr lang="en-US" altLang="en-US">
                <a:solidFill>
                  <a:schemeClr val="tx1"/>
                </a:solidFill>
                <a:latin typeface="Calibri" charset="0"/>
              </a:rPr>
              <a:pPr/>
              <a:t>39</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C02D8682-3AD8-40B2-A07C-0940F9ACAF2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6353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FD8167A1-88D0-436D-BA05-027645C1D4E7}"/>
              </a:ext>
            </a:extLst>
          </p:cNvPr>
          <p:cNvSpPr>
            <a:spLocks noGrp="1"/>
          </p:cNvSpPr>
          <p:nvPr>
            <p:ph type="sldNum" sz="quarter" idx="5"/>
          </p:nvPr>
        </p:nvSpPr>
        <p:spPr>
          <a:xfrm>
            <a:off x="4008705" y="8899328"/>
            <a:ext cx="3066733" cy="470097"/>
          </a:xfrm>
        </p:spPr>
        <p:txBody>
          <a:bodyPr/>
          <a:lstStyle/>
          <a:p>
            <a:fld id="{D314BB80-9B9C-4921-857A-03CE707AA442}" type="slidenum">
              <a:rPr lang="en-US" smtClean="0"/>
              <a:t>4</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024E148C-6D9F-4828-A646-F100FDB4E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581" y="969972"/>
            <a:ext cx="4218433" cy="3163824"/>
          </a:xfrm>
          <a:prstGeom prst="rect">
            <a:avLst/>
          </a:prstGeom>
          <a:ln>
            <a:solidFill>
              <a:schemeClr val="tx1"/>
            </a:solidFill>
          </a:ln>
        </p:spPr>
      </p:pic>
      <p:sp>
        <p:nvSpPr>
          <p:cNvPr id="6" name="Notes Placeholder 5">
            <a:extLst>
              <a:ext uri="{FF2B5EF4-FFF2-40B4-BE49-F238E27FC236}">
                <a16:creationId xmlns:a16="http://schemas.microsoft.com/office/drawing/2014/main" id="{97DB1ADE-77A1-47F8-89F7-93BA0347DD24}"/>
              </a:ext>
            </a:extLst>
          </p:cNvPr>
          <p:cNvSpPr>
            <a:spLocks noGrp="1"/>
          </p:cNvSpPr>
          <p:nvPr>
            <p:ph type="body" sz="quarter" idx="3"/>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8180A39-3C4D-4E77-98BF-FEC3A4959DE8}" type="slidenum">
              <a:rPr lang="en-US" smtClean="0"/>
              <a:pPr>
                <a:defRPr/>
              </a:pPr>
              <a:t>40</a:t>
            </a:fld>
            <a:endParaRPr lang="en-US" dirty="0"/>
          </a:p>
        </p:txBody>
      </p:sp>
      <p:sp>
        <p:nvSpPr>
          <p:cNvPr id="6" name="Notes Placeholder 5">
            <a:extLst>
              <a:ext uri="{FF2B5EF4-FFF2-40B4-BE49-F238E27FC236}">
                <a16:creationId xmlns:a16="http://schemas.microsoft.com/office/drawing/2014/main" id="{CE3B658A-0163-4438-AF82-1951AA47BCE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36317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8180A39-3C4D-4E77-98BF-FEC3A4959DE8}" type="slidenum">
              <a:rPr lang="en-US" smtClean="0"/>
              <a:pPr>
                <a:defRPr/>
              </a:pPr>
              <a:t>41</a:t>
            </a:fld>
            <a:endParaRPr lang="en-US" dirty="0"/>
          </a:p>
        </p:txBody>
      </p:sp>
      <p:sp>
        <p:nvSpPr>
          <p:cNvPr id="6" name="Notes Placeholder 5">
            <a:extLst>
              <a:ext uri="{FF2B5EF4-FFF2-40B4-BE49-F238E27FC236}">
                <a16:creationId xmlns:a16="http://schemas.microsoft.com/office/drawing/2014/main" id="{AA608DC0-9090-45A3-BF04-9928761EB8E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2752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8180A39-3C4D-4E77-98BF-FEC3A4959DE8}" type="slidenum">
              <a:rPr lang="en-US" smtClean="0"/>
              <a:pPr>
                <a:defRPr/>
              </a:pPr>
              <a:t>42</a:t>
            </a:fld>
            <a:endParaRPr lang="en-US" dirty="0"/>
          </a:p>
        </p:txBody>
      </p:sp>
      <p:sp>
        <p:nvSpPr>
          <p:cNvPr id="6" name="Notes Placeholder 5">
            <a:extLst>
              <a:ext uri="{FF2B5EF4-FFF2-40B4-BE49-F238E27FC236}">
                <a16:creationId xmlns:a16="http://schemas.microsoft.com/office/drawing/2014/main" id="{851CF212-4DB3-48F6-9ED3-E67C549BB8D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1795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08180A39-3C4D-4E77-98BF-FEC3A4959DE8}" type="slidenum">
              <a:rPr lang="en-US" smtClean="0"/>
              <a:pPr>
                <a:defRPr/>
              </a:pPr>
              <a:t>43</a:t>
            </a:fld>
            <a:endParaRPr lang="en-US" dirty="0"/>
          </a:p>
        </p:txBody>
      </p:sp>
      <p:sp>
        <p:nvSpPr>
          <p:cNvPr id="6" name="Notes Placeholder 5">
            <a:extLst>
              <a:ext uri="{FF2B5EF4-FFF2-40B4-BE49-F238E27FC236}">
                <a16:creationId xmlns:a16="http://schemas.microsoft.com/office/drawing/2014/main" id="{A370D66F-329D-4849-99CE-3359AC7A5D6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54502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panose="020B0604020202020204" pitchFamily="34" charset="0"/>
                <a:ea typeface="MS PGothic" panose="020B0600070205080204" pitchFamily="34" charset="-128"/>
              </a:defRPr>
            </a:lvl1pPr>
            <a:lvl2pPr marL="763530" indent="-293665">
              <a:defRPr sz="1200">
                <a:solidFill>
                  <a:schemeClr val="tx2"/>
                </a:solidFill>
                <a:latin typeface="Arial" panose="020B0604020202020204" pitchFamily="34" charset="0"/>
                <a:ea typeface="MS PGothic" panose="020B0600070205080204" pitchFamily="34" charset="-128"/>
              </a:defRPr>
            </a:lvl2pPr>
            <a:lvl3pPr marL="1174661" indent="-234932">
              <a:defRPr sz="1200">
                <a:solidFill>
                  <a:schemeClr val="tx2"/>
                </a:solidFill>
                <a:latin typeface="Arial" panose="020B0604020202020204" pitchFamily="34" charset="0"/>
                <a:ea typeface="MS PGothic" panose="020B0600070205080204" pitchFamily="34" charset="-128"/>
              </a:defRPr>
            </a:lvl3pPr>
            <a:lvl4pPr marL="1644526" indent="-234932">
              <a:defRPr sz="1200">
                <a:solidFill>
                  <a:schemeClr val="tx2"/>
                </a:solidFill>
                <a:latin typeface="Arial" panose="020B0604020202020204" pitchFamily="34" charset="0"/>
                <a:ea typeface="MS PGothic" panose="020B0600070205080204" pitchFamily="34" charset="-128"/>
              </a:defRPr>
            </a:lvl4pPr>
            <a:lvl5pPr marL="2114390" indent="-234932">
              <a:defRPr sz="1200">
                <a:solidFill>
                  <a:schemeClr val="tx2"/>
                </a:solidFill>
                <a:latin typeface="Arial" panose="020B0604020202020204" pitchFamily="34" charset="0"/>
                <a:ea typeface="MS PGothic" panose="020B0600070205080204" pitchFamily="34" charset="-128"/>
              </a:defRPr>
            </a:lvl5pPr>
            <a:lvl6pPr marL="2584254" indent="-234932"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6pPr>
            <a:lvl7pPr marL="3054119" indent="-234932"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7pPr>
            <a:lvl8pPr marL="3523983" indent="-234932"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8pPr>
            <a:lvl9pPr marL="3993848" indent="-234932" eaLnBrk="0" fontAlgn="base" hangingPunct="0">
              <a:spcBef>
                <a:spcPct val="0"/>
              </a:spcBef>
              <a:spcAft>
                <a:spcPct val="0"/>
              </a:spcAft>
              <a:defRPr sz="1200">
                <a:solidFill>
                  <a:schemeClr val="tx2"/>
                </a:solidFill>
                <a:latin typeface="Arial" panose="020B0604020202020204" pitchFamily="34" charset="0"/>
                <a:ea typeface="MS PGothic" panose="020B0600070205080204" pitchFamily="34" charset="-128"/>
              </a:defRPr>
            </a:lvl9pPr>
          </a:lstStyle>
          <a:p>
            <a:fld id="{83FF28C8-165C-474F-9813-FD004B0350A6}" type="slidenum">
              <a:rPr lang="en-US" altLang="en-US" smtClean="0">
                <a:solidFill>
                  <a:schemeClr val="tx1"/>
                </a:solidFill>
                <a:latin typeface="Calibri" panose="020F0502020204030204" pitchFamily="34" charset="0"/>
              </a:rPr>
              <a:pPr/>
              <a:t>44</a:t>
            </a:fld>
            <a:endParaRPr lang="en-US" altLang="en-US" dirty="0">
              <a:solidFill>
                <a:schemeClr val="tx1"/>
              </a:solidFill>
              <a:latin typeface="Calibri" panose="020F0502020204030204" pitchFamily="34" charset="0"/>
            </a:endParaRPr>
          </a:p>
        </p:txBody>
      </p:sp>
      <p:sp>
        <p:nvSpPr>
          <p:cNvPr id="2" name="Notes Placeholder 1">
            <a:extLst>
              <a:ext uri="{FF2B5EF4-FFF2-40B4-BE49-F238E27FC236}">
                <a16:creationId xmlns:a16="http://schemas.microsoft.com/office/drawing/2014/main" id="{69F74C27-720C-43AB-B092-37B9B7AC190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90169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533923B6-7E50-9F4C-8EED-DC003CF07DB6}" type="slidenum">
              <a:rPr lang="en-US" altLang="en-US">
                <a:solidFill>
                  <a:schemeClr val="tx1"/>
                </a:solidFill>
                <a:latin typeface="Calibri" charset="0"/>
              </a:rPr>
              <a:pPr/>
              <a:t>45</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9E12C848-F06F-4974-AF57-801DA86372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90494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48F7E41-24F5-094C-B16E-0121023816CE}" type="slidenum">
              <a:rPr lang="en-US" altLang="en-US">
                <a:solidFill>
                  <a:schemeClr val="tx1"/>
                </a:solidFill>
                <a:latin typeface="Calibri" charset="0"/>
              </a:rPr>
              <a:pPr/>
              <a:t>46</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45D31779-FD81-45C2-815B-AE4A63AB251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31334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48F7E41-24F5-094C-B16E-0121023816CE}" type="slidenum">
              <a:rPr lang="en-US" altLang="en-US">
                <a:solidFill>
                  <a:schemeClr val="tx1"/>
                </a:solidFill>
                <a:latin typeface="Calibri" charset="0"/>
              </a:rPr>
              <a:pPr/>
              <a:t>47</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9704CD17-9E6A-45E4-A4AE-42FC14E465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14595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48F7E41-24F5-094C-B16E-0121023816CE}" type="slidenum">
              <a:rPr lang="en-US" altLang="en-US">
                <a:solidFill>
                  <a:schemeClr val="tx1"/>
                </a:solidFill>
                <a:latin typeface="Calibri" charset="0"/>
              </a:rPr>
              <a:pPr/>
              <a:t>48</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45788A9E-6A6A-4B43-B48B-337845E6F6F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102525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F84C13BC-A538-6A49-80A3-1971ACB4811A}" type="slidenum">
              <a:rPr lang="en-US" altLang="en-US">
                <a:solidFill>
                  <a:schemeClr val="tx1"/>
                </a:solidFill>
                <a:latin typeface="Calibri" charset="0"/>
              </a:rPr>
              <a:pPr/>
              <a:t>49</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155A062B-128E-43D6-AF3D-3D90CE6944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6689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5991C2-E4C9-466A-91D3-E0BA46FDB073}" type="slidenum">
              <a:rPr lang="en-US" smtClean="0"/>
              <a:t>5</a:t>
            </a:fld>
            <a:endParaRPr lang="en-US" dirty="0"/>
          </a:p>
        </p:txBody>
      </p:sp>
      <p:sp>
        <p:nvSpPr>
          <p:cNvPr id="6" name="Notes Placeholder 5">
            <a:extLst>
              <a:ext uri="{FF2B5EF4-FFF2-40B4-BE49-F238E27FC236}">
                <a16:creationId xmlns:a16="http://schemas.microsoft.com/office/drawing/2014/main" id="{C6C1AB03-614A-48B5-B9ED-17CD16E55C6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85995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95A8FDC-B738-6B47-B330-A4A4DBFED1D5}" type="slidenum">
              <a:rPr lang="en-US" altLang="en-US">
                <a:solidFill>
                  <a:schemeClr val="tx1"/>
                </a:solidFill>
                <a:latin typeface="Calibri" charset="0"/>
              </a:rPr>
              <a:pPr/>
              <a:t>50</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4C880779-9088-4021-89CB-86EEC27DF2D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26279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E809ACD-4BAD-4FB8-B3BE-58AABAEF66A4}" type="slidenum">
              <a:rPr lang="en-US" altLang="en-US" smtClean="0"/>
              <a:pPr/>
              <a:t>51</a:t>
            </a:fld>
            <a:endParaRPr lang="en-US" altLang="en-US" dirty="0"/>
          </a:p>
        </p:txBody>
      </p:sp>
      <p:sp>
        <p:nvSpPr>
          <p:cNvPr id="6" name="Notes Placeholder 5">
            <a:extLst>
              <a:ext uri="{FF2B5EF4-FFF2-40B4-BE49-F238E27FC236}">
                <a16:creationId xmlns:a16="http://schemas.microsoft.com/office/drawing/2014/main" id="{19EFBC55-5BB7-4237-B4E9-55A08D2B781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38970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E809ACD-4BAD-4FB8-B3BE-58AABAEF66A4}" type="slidenum">
              <a:rPr lang="en-US" altLang="en-US" smtClean="0"/>
              <a:pPr/>
              <a:t>52</a:t>
            </a:fld>
            <a:endParaRPr lang="en-US" altLang="en-US" dirty="0"/>
          </a:p>
        </p:txBody>
      </p:sp>
      <p:sp>
        <p:nvSpPr>
          <p:cNvPr id="6" name="Notes Placeholder 5">
            <a:extLst>
              <a:ext uri="{FF2B5EF4-FFF2-40B4-BE49-F238E27FC236}">
                <a16:creationId xmlns:a16="http://schemas.microsoft.com/office/drawing/2014/main" id="{6CA552A2-042B-4048-8A2A-03A5E6758EC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70839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53</a:t>
            </a:fld>
            <a:endParaRPr lang="en-US"/>
          </a:p>
        </p:txBody>
      </p:sp>
    </p:spTree>
    <p:extLst>
      <p:ext uri="{BB962C8B-B14F-4D97-AF65-F5344CB8AC3E}">
        <p14:creationId xmlns:p14="http://schemas.microsoft.com/office/powerpoint/2010/main" val="3948073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205997A-7999-4145-BE19-F144B3FA7188}"/>
              </a:ext>
            </a:extLst>
          </p:cNvPr>
          <p:cNvSpPr>
            <a:spLocks noGrp="1"/>
          </p:cNvSpPr>
          <p:nvPr>
            <p:ph type="sldNum" sz="quarter" idx="5"/>
          </p:nvPr>
        </p:nvSpPr>
        <p:spPr>
          <a:xfrm>
            <a:off x="4008705" y="8899328"/>
            <a:ext cx="3066733" cy="470097"/>
          </a:xfrm>
        </p:spPr>
        <p:txBody>
          <a:bodyPr/>
          <a:lstStyle/>
          <a:p>
            <a:fld id="{D314BB80-9B9C-4921-857A-03CE707AA442}" type="slidenum">
              <a:rPr lang="en-US" smtClean="0"/>
              <a:t>54</a:t>
            </a:fld>
            <a:endParaRPr lang="en-US"/>
          </a:p>
        </p:txBody>
      </p:sp>
      <p:pic>
        <p:nvPicPr>
          <p:cNvPr id="4" name="Picture 3" descr="A screenshot of a cell phone&#10;&#10;Description automatically generated">
            <a:extLst>
              <a:ext uri="{FF2B5EF4-FFF2-40B4-BE49-F238E27FC236}">
                <a16:creationId xmlns:a16="http://schemas.microsoft.com/office/drawing/2014/main" id="{732A444F-E744-41E2-AD64-222FA1C1F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321" y="1009531"/>
            <a:ext cx="4218432" cy="3163824"/>
          </a:xfrm>
          <a:prstGeom prst="rect">
            <a:avLst/>
          </a:prstGeom>
          <a:ln>
            <a:solidFill>
              <a:schemeClr val="tx1"/>
            </a:solidFill>
          </a:ln>
        </p:spPr>
      </p:pic>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55</a:t>
            </a:fld>
            <a:endParaRPr lang="en-US"/>
          </a:p>
        </p:txBody>
      </p:sp>
      <p:sp>
        <p:nvSpPr>
          <p:cNvPr id="6" name="Notes Placeholder 5">
            <a:extLst>
              <a:ext uri="{FF2B5EF4-FFF2-40B4-BE49-F238E27FC236}">
                <a16:creationId xmlns:a16="http://schemas.microsoft.com/office/drawing/2014/main" id="{8A54C8F2-C6E6-4250-B7FD-2E15C2FEADC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4BB80-9B9C-4921-857A-03CE707AA442}" type="slidenum">
              <a:rPr lang="en-US" smtClean="0"/>
              <a:t>56</a:t>
            </a:fld>
            <a:endParaRPr lang="en-US"/>
          </a:p>
        </p:txBody>
      </p:sp>
    </p:spTree>
    <p:extLst>
      <p:ext uri="{BB962C8B-B14F-4D97-AF65-F5344CB8AC3E}">
        <p14:creationId xmlns:p14="http://schemas.microsoft.com/office/powerpoint/2010/main" val="989475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p:txBody>
          <a:bodyPr/>
          <a:lstStyle/>
          <a:p>
            <a:pPr eaLnBrk="1" hangingPunct="1">
              <a:defRPr/>
            </a:pPr>
            <a:endParaRPr lang="en-US" altLang="en-US" i="1" dirty="0">
              <a:solidFill>
                <a:srgbClr val="000000"/>
              </a:solidFill>
              <a:ea typeface="+mn-ea"/>
              <a:cs typeface="+mn-cs"/>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157DCAA6-C2D1-514B-A306-E0F509168BB4}" type="slidenum">
              <a:rPr lang="en-US" altLang="en-US">
                <a:solidFill>
                  <a:schemeClr val="tx1"/>
                </a:solidFill>
                <a:latin typeface="Calibri" charset="0"/>
              </a:rPr>
              <a:pPr/>
              <a:t>57</a:t>
            </a:fld>
            <a:endParaRPr lang="en-US" altLang="en-US" dirty="0">
              <a:solidFill>
                <a:schemeClr val="tx1"/>
              </a:solidFill>
              <a:latin typeface="Calibri" charset="0"/>
            </a:endParaRPr>
          </a:p>
        </p:txBody>
      </p:sp>
    </p:spTree>
    <p:extLst>
      <p:ext uri="{BB962C8B-B14F-4D97-AF65-F5344CB8AC3E}">
        <p14:creationId xmlns:p14="http://schemas.microsoft.com/office/powerpoint/2010/main" val="188393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F84C13BC-A538-6A49-80A3-1971ACB4811A}" type="slidenum">
              <a:rPr lang="en-US" altLang="en-US">
                <a:solidFill>
                  <a:schemeClr val="tx1"/>
                </a:solidFill>
                <a:latin typeface="Calibri" charset="0"/>
              </a:rPr>
              <a:pPr/>
              <a:t>6</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962BBB86-3F5A-4614-A517-72EBE497EE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5013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14BB80-9B9C-4921-857A-03CE707AA442}" type="slidenum">
              <a:rPr lang="en-US" smtClean="0"/>
              <a:t>7</a:t>
            </a:fld>
            <a:endParaRPr lang="en-US"/>
          </a:p>
        </p:txBody>
      </p:sp>
    </p:spTree>
    <p:extLst>
      <p:ext uri="{BB962C8B-B14F-4D97-AF65-F5344CB8AC3E}">
        <p14:creationId xmlns:p14="http://schemas.microsoft.com/office/powerpoint/2010/main" val="321402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840FB61B-2474-DA4D-9EA8-AF42DB3A87BE}" type="slidenum">
              <a:rPr lang="en-US" altLang="en-US">
                <a:solidFill>
                  <a:schemeClr val="tx1"/>
                </a:solidFill>
                <a:latin typeface="Calibri" charset="0"/>
              </a:rPr>
              <a:pPr/>
              <a:t>8</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9C1AC031-62C4-4072-B72A-E653FDAA108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3277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2"/>
                </a:solidFill>
                <a:latin typeface="Arial" charset="0"/>
                <a:ea typeface="MS PGothic" charset="-128"/>
              </a:defRPr>
            </a:lvl1pPr>
            <a:lvl2pPr marL="763530" indent="-293665">
              <a:defRPr sz="1200">
                <a:solidFill>
                  <a:schemeClr val="tx2"/>
                </a:solidFill>
                <a:latin typeface="Arial" charset="0"/>
                <a:ea typeface="MS PGothic" charset="-128"/>
              </a:defRPr>
            </a:lvl2pPr>
            <a:lvl3pPr marL="1174661" indent="-234932">
              <a:defRPr sz="1200">
                <a:solidFill>
                  <a:schemeClr val="tx2"/>
                </a:solidFill>
                <a:latin typeface="Arial" charset="0"/>
                <a:ea typeface="MS PGothic" charset="-128"/>
              </a:defRPr>
            </a:lvl3pPr>
            <a:lvl4pPr marL="1644526" indent="-234932">
              <a:defRPr sz="1200">
                <a:solidFill>
                  <a:schemeClr val="tx2"/>
                </a:solidFill>
                <a:latin typeface="Arial" charset="0"/>
                <a:ea typeface="MS PGothic" charset="-128"/>
              </a:defRPr>
            </a:lvl4pPr>
            <a:lvl5pPr marL="2114390" indent="-234932">
              <a:defRPr sz="1200">
                <a:solidFill>
                  <a:schemeClr val="tx2"/>
                </a:solidFill>
                <a:latin typeface="Arial" charset="0"/>
                <a:ea typeface="MS PGothic" charset="-128"/>
              </a:defRPr>
            </a:lvl5pPr>
            <a:lvl6pPr marL="2584254" indent="-234932" eaLnBrk="0" fontAlgn="base" hangingPunct="0">
              <a:spcBef>
                <a:spcPct val="0"/>
              </a:spcBef>
              <a:spcAft>
                <a:spcPct val="0"/>
              </a:spcAft>
              <a:defRPr sz="1200">
                <a:solidFill>
                  <a:schemeClr val="tx2"/>
                </a:solidFill>
                <a:latin typeface="Arial" charset="0"/>
                <a:ea typeface="MS PGothic" charset="-128"/>
              </a:defRPr>
            </a:lvl6pPr>
            <a:lvl7pPr marL="3054119" indent="-234932" eaLnBrk="0" fontAlgn="base" hangingPunct="0">
              <a:spcBef>
                <a:spcPct val="0"/>
              </a:spcBef>
              <a:spcAft>
                <a:spcPct val="0"/>
              </a:spcAft>
              <a:defRPr sz="1200">
                <a:solidFill>
                  <a:schemeClr val="tx2"/>
                </a:solidFill>
                <a:latin typeface="Arial" charset="0"/>
                <a:ea typeface="MS PGothic" charset="-128"/>
              </a:defRPr>
            </a:lvl7pPr>
            <a:lvl8pPr marL="3523983" indent="-234932" eaLnBrk="0" fontAlgn="base" hangingPunct="0">
              <a:spcBef>
                <a:spcPct val="0"/>
              </a:spcBef>
              <a:spcAft>
                <a:spcPct val="0"/>
              </a:spcAft>
              <a:defRPr sz="1200">
                <a:solidFill>
                  <a:schemeClr val="tx2"/>
                </a:solidFill>
                <a:latin typeface="Arial" charset="0"/>
                <a:ea typeface="MS PGothic" charset="-128"/>
              </a:defRPr>
            </a:lvl8pPr>
            <a:lvl9pPr marL="3993848" indent="-234932" eaLnBrk="0" fontAlgn="base" hangingPunct="0">
              <a:spcBef>
                <a:spcPct val="0"/>
              </a:spcBef>
              <a:spcAft>
                <a:spcPct val="0"/>
              </a:spcAft>
              <a:defRPr sz="1200">
                <a:solidFill>
                  <a:schemeClr val="tx2"/>
                </a:solidFill>
                <a:latin typeface="Arial" charset="0"/>
                <a:ea typeface="MS PGothic" charset="-128"/>
              </a:defRPr>
            </a:lvl9pPr>
          </a:lstStyle>
          <a:p>
            <a:fld id="{795A8FDC-B738-6B47-B330-A4A4DBFED1D5}" type="slidenum">
              <a:rPr lang="en-US" altLang="en-US">
                <a:solidFill>
                  <a:schemeClr val="tx1"/>
                </a:solidFill>
                <a:latin typeface="Calibri" charset="0"/>
              </a:rPr>
              <a:pPr/>
              <a:t>9</a:t>
            </a:fld>
            <a:endParaRPr lang="en-US" altLang="en-US" dirty="0">
              <a:solidFill>
                <a:schemeClr val="tx1"/>
              </a:solidFill>
              <a:latin typeface="Calibri" charset="0"/>
            </a:endParaRPr>
          </a:p>
        </p:txBody>
      </p:sp>
      <p:sp>
        <p:nvSpPr>
          <p:cNvPr id="2" name="Notes Placeholder 1">
            <a:extLst>
              <a:ext uri="{FF2B5EF4-FFF2-40B4-BE49-F238E27FC236}">
                <a16:creationId xmlns:a16="http://schemas.microsoft.com/office/drawing/2014/main" id="{92B9C493-6CB8-4444-B06D-24F7D70B158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98305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76F2CD81-8026-47DC-9B89-BFF2A344E2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257800"/>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2733945"/>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AF55396C-F29D-4C1B-90EB-25D6C7854BEF}"/>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20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1"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ilisio.Thomas@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Strama.Deborah@dol.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cfr.io/Title-20/sp20.4.683.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ecfr.io/Title-02/cfr2900_mai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8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ecfr.io/Title-02/se2.1.2900_13"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0.png"/><Relationship Id="rId7"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521"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ecfr.io/Title-02/se2.1.2900_121"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cfr.io/Title-20/se20.4.683_142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pt2.1.200&amp;r=PART&amp;ty=HTML#se2.1.200_1338"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hyperlink" Target="https://grantsapplicationandmanagement.workforcegps.org/" TargetMode="External"/><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hyperlink" Target="https://doleta.gov/grants/" TargetMode="External"/><Relationship Id="rId2" Type="http://schemas.openxmlformats.org/officeDocument/2006/relationships/notesSlide" Target="../notesSlides/notesSlide5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1.png"/><Relationship Id="rId5" Type="http://schemas.openxmlformats.org/officeDocument/2006/relationships/hyperlink" Target="https://www.careeronestop.org/LocalHelp/service-locator.aspx" TargetMode="External"/><Relationship Id="rId15" Type="http://schemas.openxmlformats.org/officeDocument/2006/relationships/image" Target="../media/image34.png"/><Relationship Id="rId10" Type="http://schemas.openxmlformats.org/officeDocument/2006/relationships/image" Target="../media/image24.png"/><Relationship Id="rId4" Type="http://schemas.openxmlformats.org/officeDocument/2006/relationships/hyperlink" Target="http://workforcegps.org/" TargetMode="External"/><Relationship Id="rId9" Type="http://schemas.openxmlformats.org/officeDocument/2006/relationships/image" Target="../media/image23.png"/><Relationship Id="rId1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gi-bin/retrieveECFR?gp=&amp;SID=5c2969b6e50c4d9f170b788809c7639b&amp;mc=true&amp;n=sp2.1.200.a&amp;r=SUBPART&amp;ty=HTML#se2.1.200_17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cfr.gov/cgi-bin/retrieveECFR?gp=&amp;SID=5c2969b6e50c4d9f170b788809c7639b&amp;mc=true&amp;n=sp2.1.200.a&amp;r=SUBPART&amp;ty=HTML#se2.1.200_193" TargetMode="External"/><Relationship Id="rId4" Type="http://schemas.openxmlformats.org/officeDocument/2006/relationships/hyperlink" Target="https://www.ecfr.gov/cgi-bin/retrieveECFR?gp=&amp;SID=5c2969b6e50c4d9f170b788809c7639b&amp;mc=true&amp;n=sp2.1.200.a&amp;r=SUBPART&amp;ty=HTML#se2.1.200_19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ecfr.gov/cgi-bin/retrieveECFR?gp=&amp;SID=704e14b6c082e9862a61ed70e6384359&amp;mc=true&amp;n=pt2.1.200&amp;r=PART&amp;ty=HTML#se2.1.200_133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446A-D9C1-4CB3-BC4C-B37990C31637}"/>
              </a:ext>
            </a:extLst>
          </p:cNvPr>
          <p:cNvSpPr>
            <a:spLocks noGrp="1"/>
          </p:cNvSpPr>
          <p:nvPr>
            <p:ph type="ctrTitle"/>
          </p:nvPr>
        </p:nvSpPr>
        <p:spPr/>
        <p:txBody>
          <a:bodyPr/>
          <a:lstStyle/>
          <a:p>
            <a:r>
              <a:rPr lang="en-US" altLang="en-US" dirty="0"/>
              <a:t>Subrecipient Management and Oversight</a:t>
            </a:r>
            <a:endParaRPr lang="en-US" dirty="0"/>
          </a:p>
        </p:txBody>
      </p:sp>
      <p:sp>
        <p:nvSpPr>
          <p:cNvPr id="5" name="Subtitle 2">
            <a:extLst>
              <a:ext uri="{FF2B5EF4-FFF2-40B4-BE49-F238E27FC236}">
                <a16:creationId xmlns:a16="http://schemas.microsoft.com/office/drawing/2014/main" id="{BEC009A4-9870-4AAF-B921-4F9FF5F66367}"/>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1, 2019</a:t>
            </a:r>
          </a:p>
        </p:txBody>
      </p:sp>
    </p:spTree>
    <p:extLst>
      <p:ext uri="{BB962C8B-B14F-4D97-AF65-F5344CB8AC3E}">
        <p14:creationId xmlns:p14="http://schemas.microsoft.com/office/powerpoint/2010/main" val="414065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22BE-C642-42BD-921E-32E44D1E9333}"/>
              </a:ext>
            </a:extLst>
          </p:cNvPr>
          <p:cNvSpPr>
            <a:spLocks noGrp="1"/>
          </p:cNvSpPr>
          <p:nvPr>
            <p:ph type="title"/>
          </p:nvPr>
        </p:nvSpPr>
        <p:spPr/>
        <p:txBody>
          <a:bodyPr/>
          <a:lstStyle/>
          <a:p>
            <a:r>
              <a:rPr lang="en-US" altLang="en-US" dirty="0">
                <a:ea typeface="MS PGothic" charset="-128"/>
              </a:rPr>
              <a:t>Risk Assessment</a:t>
            </a:r>
            <a:endParaRPr lang="en-US" dirty="0"/>
          </a:p>
        </p:txBody>
      </p:sp>
      <p:sp>
        <p:nvSpPr>
          <p:cNvPr id="62466"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115000"/>
              </a:lnSpc>
              <a:buNone/>
              <a:defRPr/>
            </a:pPr>
            <a:r>
              <a:rPr lang="en-US" altLang="en-US" dirty="0">
                <a:hlinkClick r:id="rId3"/>
              </a:rPr>
              <a:t>2 CFR 200.331(b)</a:t>
            </a:r>
            <a:endParaRPr lang="en-US" altLang="en-US" dirty="0"/>
          </a:p>
          <a:p>
            <a:pPr marL="365760" indent="-365760">
              <a:lnSpc>
                <a:spcPct val="115000"/>
              </a:lnSpc>
              <a:spcBef>
                <a:spcPts val="1200"/>
              </a:spcBef>
              <a:defRPr/>
            </a:pPr>
            <a:r>
              <a:rPr lang="en-US" altLang="en-US" sz="3200" dirty="0"/>
              <a:t>For risk of non-compliance r</a:t>
            </a:r>
            <a:r>
              <a:rPr lang="en-US" altLang="en-US" sz="3000" dirty="0"/>
              <a:t>equired factors:</a:t>
            </a:r>
            <a:r>
              <a:rPr lang="en-US" altLang="en-US" sz="4200" dirty="0"/>
              <a:t> </a:t>
            </a:r>
          </a:p>
          <a:p>
            <a:pPr marL="770573" lvl="1" indent="-365760">
              <a:lnSpc>
                <a:spcPct val="115000"/>
              </a:lnSpc>
              <a:defRPr/>
            </a:pPr>
            <a:r>
              <a:rPr lang="en-US" altLang="en-US" sz="2600" dirty="0"/>
              <a:t>Prior experience with same or similar activities</a:t>
            </a:r>
            <a:endParaRPr lang="en-US" sz="2600" dirty="0"/>
          </a:p>
          <a:p>
            <a:pPr marL="770573" lvl="1" indent="-365760">
              <a:lnSpc>
                <a:spcPct val="115000"/>
              </a:lnSpc>
              <a:defRPr/>
            </a:pPr>
            <a:r>
              <a:rPr lang="en-US" sz="2600" dirty="0"/>
              <a:t>New personnel or new accounting systems</a:t>
            </a:r>
          </a:p>
          <a:p>
            <a:pPr marL="770573" lvl="1" indent="-365760">
              <a:lnSpc>
                <a:spcPct val="115000"/>
              </a:lnSpc>
              <a:defRPr/>
            </a:pPr>
            <a:r>
              <a:rPr lang="en-US" sz="2600" dirty="0"/>
              <a:t>Results of Federal agency monitoring</a:t>
            </a:r>
          </a:p>
          <a:p>
            <a:pPr marL="770573" lvl="1" indent="-365760">
              <a:lnSpc>
                <a:spcPct val="115000"/>
              </a:lnSpc>
              <a:defRPr/>
            </a:pPr>
            <a:r>
              <a:rPr lang="en-US" altLang="en-US" sz="2600" dirty="0"/>
              <a:t>Results of previous audits performed under Subpart F – Audit Requirements</a:t>
            </a:r>
          </a:p>
          <a:p>
            <a:pPr marL="365760" indent="-365760">
              <a:lnSpc>
                <a:spcPct val="115000"/>
              </a:lnSpc>
              <a:defRPr/>
            </a:pPr>
            <a:endParaRPr lang="en-US" altLang="en-US" sz="4000" dirty="0">
              <a:ea typeface="MS PGothic" charset="-128"/>
            </a:endParaRPr>
          </a:p>
        </p:txBody>
      </p:sp>
      <p:sp>
        <p:nvSpPr>
          <p:cNvPr id="3" name="Slide Number Placeholder 2">
            <a:extLst>
              <a:ext uri="{FF2B5EF4-FFF2-40B4-BE49-F238E27FC236}">
                <a16:creationId xmlns:a16="http://schemas.microsoft.com/office/drawing/2014/main" id="{4EC84B1B-8634-40DF-8DB2-8F5CD7412495}"/>
              </a:ext>
            </a:extLst>
          </p:cNvPr>
          <p:cNvSpPr>
            <a:spLocks noGrp="1"/>
          </p:cNvSpPr>
          <p:nvPr>
            <p:ph type="sldNum" sz="quarter" idx="12"/>
          </p:nvPr>
        </p:nvSpPr>
        <p:spPr/>
        <p:txBody>
          <a:bodyPr/>
          <a:lstStyle/>
          <a:p>
            <a:fld id="{AEF1280C-1E94-430E-A516-D051ECA45720}" type="slidenum">
              <a:rPr lang="en-US" smtClean="0"/>
              <a:t>10</a:t>
            </a:fld>
            <a:endParaRPr lang="en-US" dirty="0"/>
          </a:p>
        </p:txBody>
      </p:sp>
    </p:spTree>
    <p:extLst>
      <p:ext uri="{BB962C8B-B14F-4D97-AF65-F5344CB8AC3E}">
        <p14:creationId xmlns:p14="http://schemas.microsoft.com/office/powerpoint/2010/main" val="20433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22BE-C642-42BD-921E-32E44D1E9333}"/>
              </a:ext>
            </a:extLst>
          </p:cNvPr>
          <p:cNvSpPr>
            <a:spLocks noGrp="1"/>
          </p:cNvSpPr>
          <p:nvPr>
            <p:ph type="title"/>
          </p:nvPr>
        </p:nvSpPr>
        <p:spPr/>
        <p:txBody>
          <a:bodyPr/>
          <a:lstStyle/>
          <a:p>
            <a:r>
              <a:rPr lang="en-US" altLang="en-US" dirty="0">
                <a:ea typeface="MS PGothic" charset="-128"/>
              </a:rPr>
              <a:t>Risk Assessment (cont.)</a:t>
            </a:r>
            <a:endParaRPr lang="en-US" dirty="0"/>
          </a:p>
        </p:txBody>
      </p:sp>
      <p:sp>
        <p:nvSpPr>
          <p:cNvPr id="62466" name="Text Placeholder 1"/>
          <p:cNvSpPr>
            <a:spLocks noGrp="1"/>
          </p:cNvSpPr>
          <p:nvPr>
            <p:ph idx="1"/>
          </p:nvPr>
        </p:nvSpPr>
        <p:spPr bwMode="auto">
          <a:xfrm>
            <a:off x="518160" y="1420779"/>
            <a:ext cx="11155680" cy="41550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365760" indent="-365760">
              <a:lnSpc>
                <a:spcPct val="115000"/>
              </a:lnSpc>
              <a:defRPr/>
            </a:pPr>
            <a:r>
              <a:rPr lang="en-US" altLang="en-US" dirty="0"/>
              <a:t>Other Factors to Consider:  </a:t>
            </a:r>
          </a:p>
          <a:p>
            <a:pPr marL="770573" lvl="1" indent="-365760">
              <a:lnSpc>
                <a:spcPct val="115000"/>
              </a:lnSpc>
              <a:defRPr/>
            </a:pPr>
            <a:r>
              <a:rPr lang="en-US" altLang="en-US" sz="2100" dirty="0"/>
              <a:t>History of performance and reporting</a:t>
            </a:r>
          </a:p>
          <a:p>
            <a:pPr marL="770573" lvl="1" indent="-365760">
              <a:lnSpc>
                <a:spcPct val="115000"/>
              </a:lnSpc>
              <a:defRPr/>
            </a:pPr>
            <a:r>
              <a:rPr lang="en-US" altLang="en-US" sz="2100" dirty="0"/>
              <a:t>Findings, significant deficiencies, material weaknesses in compliance or audit reports</a:t>
            </a:r>
          </a:p>
          <a:p>
            <a:pPr marL="770573" lvl="1" indent="-365760">
              <a:lnSpc>
                <a:spcPct val="115000"/>
              </a:lnSpc>
              <a:defRPr/>
            </a:pPr>
            <a:r>
              <a:rPr lang="en-US" altLang="en-US" sz="2100" dirty="0"/>
              <a:t>Adequacy of internal control structure and budget controls</a:t>
            </a:r>
          </a:p>
          <a:p>
            <a:pPr marL="770573" lvl="1" indent="-365760">
              <a:lnSpc>
                <a:spcPct val="115000"/>
              </a:lnSpc>
              <a:defRPr/>
            </a:pPr>
            <a:r>
              <a:rPr lang="en-US" altLang="en-US" sz="2100" dirty="0">
                <a:ea typeface="MS PGothic" charset="-128"/>
              </a:rPr>
              <a:t>Adequacy of written policies and procedures </a:t>
            </a:r>
          </a:p>
          <a:p>
            <a:pPr marL="770573" lvl="1" indent="-365760">
              <a:lnSpc>
                <a:spcPct val="115000"/>
              </a:lnSpc>
              <a:defRPr/>
            </a:pPr>
            <a:r>
              <a:rPr lang="en-US" altLang="en-US" sz="2100" dirty="0">
                <a:ea typeface="MS PGothic" charset="-128"/>
              </a:rPr>
              <a:t>Budget controls in place to ensure allowability of costs and analysis of results</a:t>
            </a:r>
          </a:p>
          <a:p>
            <a:pPr marL="770573" lvl="1" indent="-365760">
              <a:lnSpc>
                <a:spcPct val="115000"/>
              </a:lnSpc>
              <a:defRPr/>
            </a:pPr>
            <a:r>
              <a:rPr lang="en-US" altLang="en-US" sz="2100" dirty="0">
                <a:ea typeface="MS PGothic" charset="-128"/>
              </a:rPr>
              <a:t>Adequacy of accounting system to account for funds and report results in an accurate and timely manner</a:t>
            </a:r>
          </a:p>
          <a:p>
            <a:pPr marL="770573" lvl="1" indent="-365760">
              <a:lnSpc>
                <a:spcPct val="115000"/>
              </a:lnSpc>
              <a:defRPr/>
            </a:pPr>
            <a:r>
              <a:rPr lang="en-US" altLang="en-US" sz="2100" dirty="0"/>
              <a:t>Financial stability (bankruptcy, liens, lawsuits) </a:t>
            </a:r>
            <a:endParaRPr lang="en-US" sz="2100" dirty="0"/>
          </a:p>
          <a:p>
            <a:pPr marL="770573" lvl="1" indent="-365760">
              <a:lnSpc>
                <a:spcPct val="115000"/>
              </a:lnSpc>
              <a:defRPr/>
            </a:pPr>
            <a:r>
              <a:rPr lang="en-US" altLang="en-US" sz="2100" dirty="0">
                <a:ea typeface="MS PGothic" charset="-128"/>
              </a:rPr>
              <a:t>Qualified and sufficient number of staff in place (High turnover in key positions)</a:t>
            </a:r>
          </a:p>
          <a:p>
            <a:pPr marL="770573" lvl="1" indent="-365760">
              <a:lnSpc>
                <a:spcPct val="115000"/>
              </a:lnSpc>
              <a:defRPr/>
            </a:pPr>
            <a:r>
              <a:rPr lang="en-US" altLang="en-US" sz="2100" dirty="0">
                <a:ea typeface="MS PGothic" charset="-128"/>
              </a:rPr>
              <a:t>Statement of work with measurable performance goals and timetables</a:t>
            </a:r>
            <a:endParaRPr lang="en-US" altLang="en-US" sz="2100" dirty="0"/>
          </a:p>
          <a:p>
            <a:pPr marL="365760" indent="-365760">
              <a:lnSpc>
                <a:spcPct val="115000"/>
              </a:lnSpc>
              <a:defRPr/>
            </a:pPr>
            <a:endParaRPr lang="en-US" altLang="en-US" sz="4000" dirty="0">
              <a:ea typeface="MS PGothic" charset="-128"/>
            </a:endParaRPr>
          </a:p>
        </p:txBody>
      </p:sp>
      <p:sp>
        <p:nvSpPr>
          <p:cNvPr id="4" name="Rectangle 3">
            <a:extLst>
              <a:ext uri="{FF2B5EF4-FFF2-40B4-BE49-F238E27FC236}">
                <a16:creationId xmlns:a16="http://schemas.microsoft.com/office/drawing/2014/main" id="{91D7585E-733D-491A-8FD9-C16C347C8AD1}"/>
              </a:ext>
            </a:extLst>
          </p:cNvPr>
          <p:cNvSpPr/>
          <p:nvPr/>
        </p:nvSpPr>
        <p:spPr>
          <a:xfrm>
            <a:off x="518160" y="5613907"/>
            <a:ext cx="11155680" cy="442172"/>
          </a:xfrm>
          <a:prstGeom prst="rect">
            <a:avLst/>
          </a:prstGeom>
        </p:spPr>
        <p:txBody>
          <a:bodyPr wrap="square">
            <a:spAutoFit/>
          </a:bodyPr>
          <a:lstStyle/>
          <a:p>
            <a:pPr marL="404813" lvl="1" indent="0">
              <a:lnSpc>
                <a:spcPct val="115000"/>
              </a:lnSpc>
              <a:buNone/>
              <a:defRPr/>
            </a:pPr>
            <a:r>
              <a:rPr lang="en-US" altLang="en-US" sz="2100" dirty="0"/>
              <a:t>If deemed at risk, consider imposing specific conditions to the agreement?</a:t>
            </a:r>
            <a:endParaRPr lang="en-US" altLang="en-US" sz="2100" dirty="0">
              <a:ea typeface="MS PGothic" charset="-128"/>
            </a:endParaRPr>
          </a:p>
        </p:txBody>
      </p:sp>
      <p:sp>
        <p:nvSpPr>
          <p:cNvPr id="3" name="Slide Number Placeholder 2">
            <a:extLst>
              <a:ext uri="{FF2B5EF4-FFF2-40B4-BE49-F238E27FC236}">
                <a16:creationId xmlns:a16="http://schemas.microsoft.com/office/drawing/2014/main" id="{4EC84B1B-8634-40DF-8DB2-8F5CD7412495}"/>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357134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Monitoring Guide</a:t>
            </a:r>
            <a:br>
              <a:rPr lang="en-US" dirty="0"/>
            </a:br>
            <a:r>
              <a:rPr lang="en-US" dirty="0"/>
              <a:t>Tool S - Risk Assessment Worksheet </a:t>
            </a:r>
          </a:p>
        </p:txBody>
      </p:sp>
      <p:pic>
        <p:nvPicPr>
          <p:cNvPr id="5" name="Content Placeholder 4" descr="sample Tool S: Risk Assessment Worksheet"/>
          <p:cNvPicPr>
            <a:picLocks noGrp="1" noChangeAspect="1"/>
          </p:cNvPicPr>
          <p:nvPr>
            <p:ph idx="1"/>
          </p:nvPr>
        </p:nvPicPr>
        <p:blipFill>
          <a:blip r:embed="rId3"/>
          <a:stretch>
            <a:fillRect/>
          </a:stretch>
        </p:blipFill>
        <p:spPr>
          <a:xfrm>
            <a:off x="3405696" y="1420813"/>
            <a:ext cx="5380608" cy="4756150"/>
          </a:xfrm>
          <a:prstGeom prst="rect">
            <a:avLst/>
          </a:prstGeom>
          <a:effectLst>
            <a:outerShdw blurRad="63500" sx="102000" sy="102000" algn="ctr" rotWithShape="0">
              <a:prstClr val="black">
                <a:alpha val="40000"/>
              </a:prstClr>
            </a:outerShdw>
          </a:effectLst>
        </p:spPr>
      </p:pic>
      <p:grpSp>
        <p:nvGrpSpPr>
          <p:cNvPr id="6" name="Group 5" descr="CMG tab selected">
            <a:extLst>
              <a:ext uri="{FF2B5EF4-FFF2-40B4-BE49-F238E27FC236}">
                <a16:creationId xmlns:a16="http://schemas.microsoft.com/office/drawing/2014/main" id="{D9A7D7E1-31F6-44DC-BE1B-F5F8A0FD0B71}"/>
              </a:ext>
              <a:ext uri="{C183D7F6-B498-43B3-948B-1728B52AA6E4}">
                <adec:decorative xmlns:adec="http://schemas.microsoft.com/office/drawing/2017/decorative" val="1"/>
              </a:ext>
            </a:extLst>
          </p:cNvPr>
          <p:cNvGrpSpPr/>
          <p:nvPr/>
        </p:nvGrpSpPr>
        <p:grpSpPr>
          <a:xfrm>
            <a:off x="6050989" y="2146536"/>
            <a:ext cx="4547725" cy="4096173"/>
            <a:chOff x="4001954" y="2015636"/>
            <a:chExt cx="4547725" cy="4096173"/>
          </a:xfrm>
        </p:grpSpPr>
        <p:grpSp>
          <p:nvGrpSpPr>
            <p:cNvPr id="7" name="Group 6">
              <a:extLst>
                <a:ext uri="{FF2B5EF4-FFF2-40B4-BE49-F238E27FC236}">
                  <a16:creationId xmlns:a16="http://schemas.microsoft.com/office/drawing/2014/main" id="{7C8C17FB-7AD2-4CE3-A1AA-CF3B4EA44CC5}"/>
                </a:ext>
              </a:extLst>
            </p:cNvPr>
            <p:cNvGrpSpPr/>
            <p:nvPr/>
          </p:nvGrpSpPr>
          <p:grpSpPr>
            <a:xfrm>
              <a:off x="4001954" y="2015636"/>
              <a:ext cx="4317253" cy="4096173"/>
              <a:chOff x="4687754" y="2015636"/>
              <a:chExt cx="4317253" cy="4096173"/>
            </a:xfrm>
          </p:grpSpPr>
          <p:grpSp>
            <p:nvGrpSpPr>
              <p:cNvPr id="13" name="Group 12">
                <a:extLst>
                  <a:ext uri="{FF2B5EF4-FFF2-40B4-BE49-F238E27FC236}">
                    <a16:creationId xmlns:a16="http://schemas.microsoft.com/office/drawing/2014/main" id="{34B229BF-FB13-4871-9747-6E1C713B9D87}"/>
                  </a:ext>
                </a:extLst>
              </p:cNvPr>
              <p:cNvGrpSpPr/>
              <p:nvPr/>
            </p:nvGrpSpPr>
            <p:grpSpPr>
              <a:xfrm>
                <a:off x="8535654" y="3347444"/>
                <a:ext cx="469353" cy="2482846"/>
                <a:chOff x="6014605" y="2587767"/>
                <a:chExt cx="469353" cy="2482846"/>
              </a:xfrm>
            </p:grpSpPr>
            <p:pic>
              <p:nvPicPr>
                <p:cNvPr id="22" name="Picture 21">
                  <a:extLst>
                    <a:ext uri="{FF2B5EF4-FFF2-40B4-BE49-F238E27FC236}">
                      <a16:creationId xmlns:a16="http://schemas.microsoft.com/office/drawing/2014/main" id="{26099AB9-DCDD-41CA-9383-28C4CF8BBE1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23" name="Picture 22" descr="CMG tab">
                  <a:extLst>
                    <a:ext uri="{FF2B5EF4-FFF2-40B4-BE49-F238E27FC236}">
                      <a16:creationId xmlns:a16="http://schemas.microsoft.com/office/drawing/2014/main" id="{B9E3763C-0BB0-4F8A-89E4-045CABEF4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24" name="Picture 23">
                  <a:extLst>
                    <a:ext uri="{FF2B5EF4-FFF2-40B4-BE49-F238E27FC236}">
                      <a16:creationId xmlns:a16="http://schemas.microsoft.com/office/drawing/2014/main" id="{99081318-67A5-4D93-9A82-74F1316C7B3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25" name="Picture 24">
                  <a:extLst>
                    <a:ext uri="{FF2B5EF4-FFF2-40B4-BE49-F238E27FC236}">
                      <a16:creationId xmlns:a16="http://schemas.microsoft.com/office/drawing/2014/main" id="{9D380CBF-7FDB-49F4-8557-1409B0145BB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26" name="Picture 25">
                  <a:extLst>
                    <a:ext uri="{FF2B5EF4-FFF2-40B4-BE49-F238E27FC236}">
                      <a16:creationId xmlns:a16="http://schemas.microsoft.com/office/drawing/2014/main" id="{D1DF5BCE-4883-4763-94B4-48EC4D6AC03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14" name="Group 13">
                <a:extLst>
                  <a:ext uri="{FF2B5EF4-FFF2-40B4-BE49-F238E27FC236}">
                    <a16:creationId xmlns:a16="http://schemas.microsoft.com/office/drawing/2014/main" id="{F363B1B4-73F3-4CB5-A0EE-37729D50BFC2}"/>
                  </a:ext>
                </a:extLst>
              </p:cNvPr>
              <p:cNvGrpSpPr/>
              <p:nvPr/>
            </p:nvGrpSpPr>
            <p:grpSpPr>
              <a:xfrm>
                <a:off x="4687754" y="2015636"/>
                <a:ext cx="4317253" cy="4096173"/>
                <a:chOff x="1009418" y="1126636"/>
                <a:chExt cx="4317253" cy="4096173"/>
              </a:xfrm>
            </p:grpSpPr>
            <p:pic>
              <p:nvPicPr>
                <p:cNvPr id="18" name="Picture 17" descr="CMG tab">
                  <a:extLst>
                    <a:ext uri="{FF2B5EF4-FFF2-40B4-BE49-F238E27FC236}">
                      <a16:creationId xmlns:a16="http://schemas.microsoft.com/office/drawing/2014/main" id="{A06825AB-52CB-4C51-BB85-35F08E84EA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16" name="Picture 15">
                  <a:extLst>
                    <a:ext uri="{FF2B5EF4-FFF2-40B4-BE49-F238E27FC236}">
                      <a16:creationId xmlns:a16="http://schemas.microsoft.com/office/drawing/2014/main" id="{9C1A3C0C-8581-4844-86C4-CCB9D750B34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9" name="TextBox 8">
              <a:extLst>
                <a:ext uri="{FF2B5EF4-FFF2-40B4-BE49-F238E27FC236}">
                  <a16:creationId xmlns:a16="http://schemas.microsoft.com/office/drawing/2014/main" id="{AD3E76BB-5823-4CE2-9435-4CEEB47D5A5B}"/>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4" name="Slide Number Placeholder 3"/>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347565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2ED7-6C08-42DD-9C75-5F21A409F497}"/>
              </a:ext>
            </a:extLst>
          </p:cNvPr>
          <p:cNvSpPr>
            <a:spLocks noGrp="1"/>
          </p:cNvSpPr>
          <p:nvPr>
            <p:ph type="title"/>
          </p:nvPr>
        </p:nvSpPr>
        <p:spPr/>
        <p:txBody>
          <a:bodyPr/>
          <a:lstStyle/>
          <a:p>
            <a:r>
              <a:rPr lang="en-US" altLang="en-US" dirty="0">
                <a:ea typeface="MS PGothic" charset="-128"/>
              </a:rPr>
              <a:t>High-Risk – Adding Specific Conditions</a:t>
            </a:r>
            <a:endParaRPr lang="en-US" dirty="0"/>
          </a:p>
        </p:txBody>
      </p:sp>
      <p:sp>
        <p:nvSpPr>
          <p:cNvPr id="58375" name="Tex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altLang="en-US" dirty="0">
                <a:hlinkClick r:id="rId3"/>
              </a:rPr>
              <a:t>2 CFR 200.207</a:t>
            </a:r>
            <a:endParaRPr lang="en-US" altLang="en-US" dirty="0">
              <a:solidFill>
                <a:srgbClr val="000000"/>
              </a:solidFill>
              <a:cs typeface="Arial" pitchFamily="34" charset="0"/>
            </a:endParaRPr>
          </a:p>
          <a:p>
            <a:pPr>
              <a:defRPr/>
            </a:pPr>
            <a:r>
              <a:rPr lang="en-US" altLang="en-US" dirty="0"/>
              <a:t>Requiring payments as reimbursements </a:t>
            </a:r>
          </a:p>
          <a:p>
            <a:pPr>
              <a:defRPr/>
            </a:pPr>
            <a:r>
              <a:rPr lang="en-US" altLang="en-US" dirty="0"/>
              <a:t>Withholding authority to proceed to the next phase </a:t>
            </a:r>
          </a:p>
          <a:p>
            <a:pPr>
              <a:defRPr/>
            </a:pPr>
            <a:r>
              <a:rPr lang="en-US" altLang="en-US" dirty="0"/>
              <a:t>Requiring more detailed financial reports</a:t>
            </a:r>
            <a:endParaRPr lang="en-US" dirty="0"/>
          </a:p>
          <a:p>
            <a:pPr>
              <a:defRPr/>
            </a:pPr>
            <a:r>
              <a:rPr lang="en-US" altLang="en-US" dirty="0"/>
              <a:t>Requiring additional monitoring, </a:t>
            </a:r>
          </a:p>
          <a:p>
            <a:pPr>
              <a:defRPr/>
            </a:pPr>
            <a:r>
              <a:rPr lang="en-US" altLang="en-US" dirty="0"/>
              <a:t>Requiring the non-Federal entity to obtain technical or training assistance</a:t>
            </a:r>
          </a:p>
          <a:p>
            <a:pPr>
              <a:defRPr/>
            </a:pPr>
            <a:r>
              <a:rPr lang="en-US" altLang="en-US" dirty="0"/>
              <a:t>Establishing additional prior approvals</a:t>
            </a:r>
            <a:endParaRPr lang="en-US" dirty="0"/>
          </a:p>
          <a:p>
            <a:pPr marL="365760" indent="-365760">
              <a:defRPr/>
            </a:pPr>
            <a:endParaRPr lang="en-US" sz="2600" dirty="0"/>
          </a:p>
        </p:txBody>
      </p:sp>
      <p:sp>
        <p:nvSpPr>
          <p:cNvPr id="4" name="Slide Number Placeholder 3">
            <a:extLst>
              <a:ext uri="{FF2B5EF4-FFF2-40B4-BE49-F238E27FC236}">
                <a16:creationId xmlns:a16="http://schemas.microsoft.com/office/drawing/2014/main" id="{F2F466FC-84EE-4AF8-A973-9C4574435F96}"/>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96697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CDDF-A174-45AA-A8DF-5D5D983090ED}"/>
              </a:ext>
            </a:extLst>
          </p:cNvPr>
          <p:cNvSpPr>
            <a:spLocks noGrp="1"/>
          </p:cNvSpPr>
          <p:nvPr>
            <p:ph type="title"/>
          </p:nvPr>
        </p:nvSpPr>
        <p:spPr/>
        <p:txBody>
          <a:bodyPr>
            <a:normAutofit/>
          </a:bodyPr>
          <a:lstStyle/>
          <a:p>
            <a:r>
              <a:rPr lang="en-US" altLang="en-US" dirty="0"/>
              <a:t>Management of Subrecipients</a:t>
            </a:r>
            <a:endParaRPr lang="en-US" dirty="0"/>
          </a:p>
        </p:txBody>
      </p:sp>
      <p:sp>
        <p:nvSpPr>
          <p:cNvPr id="3" name="Content Placeholder 2">
            <a:extLst>
              <a:ext uri="{FF2B5EF4-FFF2-40B4-BE49-F238E27FC236}">
                <a16:creationId xmlns:a16="http://schemas.microsoft.com/office/drawing/2014/main" id="{D3836593-1FE0-442C-A01D-F732CC23142D}"/>
              </a:ext>
            </a:extLst>
          </p:cNvPr>
          <p:cNvSpPr>
            <a:spLocks noGrp="1"/>
          </p:cNvSpPr>
          <p:nvPr>
            <p:ph type="body" idx="1"/>
          </p:nvPr>
        </p:nvSpPr>
        <p:spPr/>
        <p:txBody>
          <a:bodyPr>
            <a:noAutofit/>
          </a:bodyPr>
          <a:lstStyle/>
          <a:p>
            <a:pPr marL="365760" lvl="1" indent="-365760">
              <a:lnSpc>
                <a:spcPct val="105000"/>
              </a:lnSpc>
              <a:buClr>
                <a:schemeClr val="accent2"/>
              </a:buClr>
              <a:buFont typeface="Wingdings" panose="05000000000000000000" pitchFamily="2" charset="2"/>
              <a:buChar char="ü"/>
              <a:defRPr/>
            </a:pPr>
            <a:r>
              <a:rPr lang="en-US" sz="2600" dirty="0">
                <a:solidFill>
                  <a:schemeClr val="tx1"/>
                </a:solidFill>
              </a:rPr>
              <a:t>System tracking of subawards and subrecipients</a:t>
            </a:r>
          </a:p>
          <a:p>
            <a:pPr marL="365760" lvl="1" indent="-365760">
              <a:lnSpc>
                <a:spcPct val="105000"/>
              </a:lnSpc>
              <a:buClr>
                <a:schemeClr val="accent2"/>
              </a:buClr>
              <a:buFont typeface="Wingdings" panose="05000000000000000000" pitchFamily="2" charset="2"/>
              <a:buChar char="ü"/>
              <a:defRPr/>
            </a:pPr>
            <a:r>
              <a:rPr lang="en-US" sz="2600" dirty="0">
                <a:solidFill>
                  <a:schemeClr val="tx1"/>
                </a:solidFill>
              </a:rPr>
              <a:t>Discuss PTE Management Responsibilities</a:t>
            </a:r>
          </a:p>
          <a:p>
            <a:pPr marL="365760" lvl="1" indent="-365760">
              <a:lnSpc>
                <a:spcPct val="105000"/>
              </a:lnSpc>
              <a:buClr>
                <a:schemeClr val="accent2"/>
              </a:buClr>
              <a:buFont typeface="Wingdings" panose="05000000000000000000" pitchFamily="2" charset="2"/>
              <a:buChar char="ü"/>
              <a:defRPr/>
            </a:pPr>
            <a:r>
              <a:rPr lang="en-US" sz="2600" dirty="0">
                <a:solidFill>
                  <a:schemeClr val="tx1"/>
                </a:solidFill>
              </a:rPr>
              <a:t>Discuss Reporting Requirements</a:t>
            </a:r>
          </a:p>
        </p:txBody>
      </p:sp>
      <p:sp>
        <p:nvSpPr>
          <p:cNvPr id="4" name="Slide Number Placeholder 3">
            <a:extLst>
              <a:ext uri="{FF2B5EF4-FFF2-40B4-BE49-F238E27FC236}">
                <a16:creationId xmlns:a16="http://schemas.microsoft.com/office/drawing/2014/main" id="{486BBE7B-72D9-40F6-A294-D8093A5BD8D9}"/>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270121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1E94-3CD0-439C-8C07-8C9FA3991B9F}"/>
              </a:ext>
            </a:extLst>
          </p:cNvPr>
          <p:cNvSpPr>
            <a:spLocks noGrp="1"/>
          </p:cNvSpPr>
          <p:nvPr>
            <p:ph type="title"/>
          </p:nvPr>
        </p:nvSpPr>
        <p:spPr/>
        <p:txBody>
          <a:bodyPr/>
          <a:lstStyle/>
          <a:p>
            <a:pPr>
              <a:lnSpc>
                <a:spcPct val="85000"/>
              </a:lnSpc>
              <a:defRPr/>
            </a:pPr>
            <a:r>
              <a:rPr lang="en-US" altLang="en-US" dirty="0"/>
              <a:t> Pass-through Entity Must Track</a:t>
            </a:r>
          </a:p>
        </p:txBody>
      </p:sp>
      <p:sp>
        <p:nvSpPr>
          <p:cNvPr id="58375"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nSpc>
                <a:spcPct val="85000"/>
              </a:lnSpc>
              <a:buNone/>
              <a:defRPr/>
            </a:pPr>
            <a:r>
              <a:rPr lang="en-US" dirty="0" err="1"/>
              <a:t>Subaward</a:t>
            </a:r>
            <a:r>
              <a:rPr lang="en-US" dirty="0"/>
              <a:t> agreement should identify:</a:t>
            </a:r>
          </a:p>
          <a:p>
            <a:pPr marL="365760" indent="-365760">
              <a:lnSpc>
                <a:spcPct val="85000"/>
              </a:lnSpc>
              <a:defRPr/>
            </a:pPr>
            <a:r>
              <a:rPr lang="en-US" sz="2400" dirty="0"/>
              <a:t>All Federal and PTE requirements to ensure compliance</a:t>
            </a:r>
          </a:p>
          <a:p>
            <a:pPr marL="770573" lvl="1" indent="-365760">
              <a:lnSpc>
                <a:spcPct val="85000"/>
              </a:lnSpc>
              <a:defRPr/>
            </a:pPr>
            <a:r>
              <a:rPr lang="en-US" sz="2000" dirty="0"/>
              <a:t>Specific conditions per risk assessment</a:t>
            </a:r>
          </a:p>
          <a:p>
            <a:pPr marL="365760" indent="-365760">
              <a:lnSpc>
                <a:spcPct val="85000"/>
              </a:lnSpc>
              <a:defRPr/>
            </a:pPr>
            <a:r>
              <a:rPr lang="en-US" sz="2400" dirty="0"/>
              <a:t>Any additional requirements imposed for the PTE to meet its own responsibility to DOL </a:t>
            </a:r>
          </a:p>
          <a:p>
            <a:pPr marL="365760" indent="-365760">
              <a:lnSpc>
                <a:spcPct val="85000"/>
              </a:lnSpc>
              <a:defRPr/>
            </a:pPr>
            <a:r>
              <a:rPr lang="en-US" sz="2400" dirty="0"/>
              <a:t>Identify required financial and performance reports</a:t>
            </a:r>
          </a:p>
          <a:p>
            <a:pPr marL="365760" indent="-365760">
              <a:lnSpc>
                <a:spcPct val="85000"/>
              </a:lnSpc>
              <a:defRPr/>
            </a:pPr>
            <a:r>
              <a:rPr lang="en-US" sz="2400" dirty="0"/>
              <a:t>Identity indirect cost rate</a:t>
            </a:r>
          </a:p>
          <a:p>
            <a:pPr marL="365760" indent="-365760">
              <a:lnSpc>
                <a:spcPct val="85000"/>
              </a:lnSpc>
              <a:defRPr/>
            </a:pPr>
            <a:r>
              <a:rPr lang="en-US" sz="2400" dirty="0"/>
              <a:t>Access to records</a:t>
            </a:r>
          </a:p>
          <a:p>
            <a:pPr marL="365760" indent="-365760">
              <a:lnSpc>
                <a:spcPct val="85000"/>
              </a:lnSpc>
              <a:defRPr/>
            </a:pPr>
            <a:r>
              <a:rPr lang="en-US" sz="2400" dirty="0"/>
              <a:t>Closeout terms and conditions</a:t>
            </a:r>
          </a:p>
          <a:p>
            <a:pPr marL="365760" indent="-365760">
              <a:lnSpc>
                <a:spcPct val="85000"/>
              </a:lnSpc>
              <a:defRPr/>
            </a:pPr>
            <a:r>
              <a:rPr lang="en-US" sz="2400" dirty="0"/>
              <a:t>Remedies for non-compliance</a:t>
            </a:r>
          </a:p>
        </p:txBody>
      </p:sp>
      <p:sp>
        <p:nvSpPr>
          <p:cNvPr id="4" name="Slide Number Placeholder 3">
            <a:extLst>
              <a:ext uri="{FF2B5EF4-FFF2-40B4-BE49-F238E27FC236}">
                <a16:creationId xmlns:a16="http://schemas.microsoft.com/office/drawing/2014/main" id="{BC07639C-A6E6-433B-88BE-6723B2C3E30B}"/>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340725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1E94-3CD0-439C-8C07-8C9FA3991B9F}"/>
              </a:ext>
            </a:extLst>
          </p:cNvPr>
          <p:cNvSpPr>
            <a:spLocks noGrp="1"/>
          </p:cNvSpPr>
          <p:nvPr>
            <p:ph type="title"/>
          </p:nvPr>
        </p:nvSpPr>
        <p:spPr/>
        <p:txBody>
          <a:bodyPr/>
          <a:lstStyle/>
          <a:p>
            <a:pPr>
              <a:lnSpc>
                <a:spcPct val="85000"/>
              </a:lnSpc>
              <a:defRPr/>
            </a:pPr>
            <a:r>
              <a:rPr lang="en-US" altLang="en-US" dirty="0"/>
              <a:t> Pass-through Entity Requirements</a:t>
            </a:r>
          </a:p>
        </p:txBody>
      </p:sp>
      <p:sp>
        <p:nvSpPr>
          <p:cNvPr id="58375" name="Text Placeholder 1"/>
          <p:cNvSpPr>
            <a:spLocks noGrp="1"/>
          </p:cNvSpPr>
          <p:nvPr>
            <p:ph sz="half" idx="1"/>
          </p:nvPr>
        </p:nvSpPr>
        <p:spPr bwMode="auto">
          <a:xfrm>
            <a:off x="371061" y="1465943"/>
            <a:ext cx="6387548" cy="47110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spcBef>
                <a:spcPts val="1200"/>
              </a:spcBef>
              <a:buNone/>
              <a:defRPr/>
            </a:pPr>
            <a:r>
              <a:rPr lang="en-US" altLang="en-US" sz="2400" dirty="0">
                <a:hlinkClick r:id="rId3"/>
              </a:rPr>
              <a:t>2 CFR 200.331</a:t>
            </a:r>
            <a:endParaRPr lang="en-US" sz="2400" dirty="0"/>
          </a:p>
          <a:p>
            <a:pPr marL="365760" indent="-365760">
              <a:spcBef>
                <a:spcPts val="600"/>
              </a:spcBef>
              <a:defRPr/>
            </a:pPr>
            <a:r>
              <a:rPr lang="en-US" sz="2400" dirty="0"/>
              <a:t>Identify agreement as subaward to subrecipient</a:t>
            </a:r>
          </a:p>
          <a:p>
            <a:pPr marL="365760" indent="-365760">
              <a:spcBef>
                <a:spcPts val="600"/>
              </a:spcBef>
              <a:defRPr/>
            </a:pPr>
            <a:r>
              <a:rPr lang="en-US" sz="2400" dirty="0"/>
              <a:t>Include 13 required items of information</a:t>
            </a:r>
          </a:p>
          <a:p>
            <a:pPr marL="770573" lvl="1" indent="-365760">
              <a:spcBef>
                <a:spcPts val="600"/>
              </a:spcBef>
              <a:defRPr/>
            </a:pPr>
            <a:r>
              <a:rPr lang="en-US" dirty="0"/>
              <a:t>Subrecipient name (which must match registered name in DUNS)</a:t>
            </a:r>
          </a:p>
          <a:p>
            <a:pPr marL="770573" lvl="1" indent="-365760">
              <a:spcBef>
                <a:spcPts val="600"/>
              </a:spcBef>
              <a:defRPr/>
            </a:pPr>
            <a:r>
              <a:rPr lang="en-US" dirty="0"/>
              <a:t>Subrecipient’s Data Universal Numbering System (DUNS number)</a:t>
            </a:r>
          </a:p>
          <a:p>
            <a:pPr marL="770573" lvl="1" indent="-365760">
              <a:spcBef>
                <a:spcPts val="600"/>
              </a:spcBef>
              <a:defRPr/>
            </a:pPr>
            <a:r>
              <a:rPr lang="en-US" dirty="0"/>
              <a:t>Federal Award Identification Number</a:t>
            </a:r>
          </a:p>
          <a:p>
            <a:pPr marL="770573" lvl="1" indent="-365760">
              <a:spcBef>
                <a:spcPts val="600"/>
              </a:spcBef>
              <a:defRPr/>
            </a:pPr>
            <a:r>
              <a:rPr lang="en-US" dirty="0"/>
              <a:t>Federal Award Date</a:t>
            </a:r>
          </a:p>
          <a:p>
            <a:pPr marL="770573" lvl="1" indent="-365760">
              <a:spcBef>
                <a:spcPts val="600"/>
              </a:spcBef>
              <a:defRPr/>
            </a:pPr>
            <a:r>
              <a:rPr lang="en-US" dirty="0"/>
              <a:t>Subaward Period of Performance</a:t>
            </a:r>
          </a:p>
          <a:p>
            <a:pPr marL="770573" lvl="1" indent="-365760">
              <a:spcBef>
                <a:spcPts val="600"/>
              </a:spcBef>
              <a:defRPr/>
            </a:pPr>
            <a:r>
              <a:rPr lang="en-US" dirty="0"/>
              <a:t>Amount of Federal Funds Obligated by this action</a:t>
            </a:r>
          </a:p>
          <a:p>
            <a:pPr marL="770573" lvl="1" indent="-365760">
              <a:spcBef>
                <a:spcPts val="600"/>
              </a:spcBef>
              <a:defRPr/>
            </a:pPr>
            <a:endParaRPr lang="en-US" dirty="0"/>
          </a:p>
          <a:p>
            <a:pPr marL="770573" lvl="1" indent="-365760">
              <a:defRPr/>
            </a:pPr>
            <a:endParaRPr lang="en-US" sz="2100" dirty="0"/>
          </a:p>
          <a:p>
            <a:pPr marL="770573" lvl="1" indent="-365760">
              <a:defRPr/>
            </a:pPr>
            <a:endParaRPr lang="en-US" sz="2000" dirty="0"/>
          </a:p>
          <a:p>
            <a:pPr marL="770573" lvl="1" indent="-365760">
              <a:defRPr/>
            </a:pPr>
            <a:endParaRPr lang="en-US" sz="2000" dirty="0"/>
          </a:p>
        </p:txBody>
      </p:sp>
      <p:sp>
        <p:nvSpPr>
          <p:cNvPr id="5" name="Content Placeholder 4">
            <a:extLst>
              <a:ext uri="{FF2B5EF4-FFF2-40B4-BE49-F238E27FC236}">
                <a16:creationId xmlns:a16="http://schemas.microsoft.com/office/drawing/2014/main" id="{7C39D262-EC5B-43D6-8295-28B3BA2CDCEE}"/>
              </a:ext>
            </a:extLst>
          </p:cNvPr>
          <p:cNvSpPr>
            <a:spLocks noGrp="1"/>
          </p:cNvSpPr>
          <p:nvPr>
            <p:ph sz="half" idx="2"/>
          </p:nvPr>
        </p:nvSpPr>
        <p:spPr/>
        <p:txBody>
          <a:bodyPr/>
          <a:lstStyle/>
          <a:p>
            <a:pPr lvl="1"/>
            <a:r>
              <a:rPr lang="en-US" dirty="0"/>
              <a:t>Total Amount of Federal Funds Obligated to the  subrecipient;</a:t>
            </a:r>
          </a:p>
          <a:p>
            <a:pPr lvl="1"/>
            <a:r>
              <a:rPr lang="en-US" dirty="0"/>
              <a:t>Total Amount of the Federal Award; </a:t>
            </a:r>
          </a:p>
          <a:p>
            <a:pPr lvl="1"/>
            <a:r>
              <a:rPr lang="en-US" dirty="0"/>
              <a:t>Federal award project description</a:t>
            </a:r>
          </a:p>
          <a:p>
            <a:pPr lvl="1"/>
            <a:r>
              <a:rPr lang="en-US" dirty="0"/>
              <a:t>Name of Federal awarding agency, pass-through entity, and contact information  for  awarding official, </a:t>
            </a:r>
          </a:p>
          <a:p>
            <a:pPr lvl="1"/>
            <a:r>
              <a:rPr lang="en-US" dirty="0"/>
              <a:t>CFDA Number and Name; </a:t>
            </a:r>
          </a:p>
          <a:p>
            <a:pPr lvl="1"/>
            <a:r>
              <a:rPr lang="en-US" dirty="0"/>
              <a:t>Identification of whether the award is R&amp;D; and</a:t>
            </a:r>
          </a:p>
          <a:p>
            <a:pPr lvl="1"/>
            <a:r>
              <a:rPr lang="en-US" dirty="0"/>
              <a:t>Indirect cost rate for the Federal award </a:t>
            </a:r>
          </a:p>
          <a:p>
            <a:endParaRPr lang="en-US" dirty="0"/>
          </a:p>
        </p:txBody>
      </p:sp>
      <p:sp>
        <p:nvSpPr>
          <p:cNvPr id="4" name="Slide Number Placeholder 3">
            <a:extLst>
              <a:ext uri="{FF2B5EF4-FFF2-40B4-BE49-F238E27FC236}">
                <a16:creationId xmlns:a16="http://schemas.microsoft.com/office/drawing/2014/main" id="{BC07639C-A6E6-433B-88BE-6723B2C3E30B}"/>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278612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 of Subrecipients</a:t>
            </a:r>
          </a:p>
        </p:txBody>
      </p:sp>
      <p:sp>
        <p:nvSpPr>
          <p:cNvPr id="3" name="Content Placeholder 2">
            <a:extLst>
              <a:ext uri="{FF2B5EF4-FFF2-40B4-BE49-F238E27FC236}">
                <a16:creationId xmlns:a16="http://schemas.microsoft.com/office/drawing/2014/main" id="{CCA20EAB-9C6B-4C9F-8D6E-687EEA014BC9}"/>
              </a:ext>
            </a:extLst>
          </p:cNvPr>
          <p:cNvSpPr>
            <a:spLocks noGrp="1"/>
          </p:cNvSpPr>
          <p:nvPr>
            <p:ph idx="1"/>
          </p:nvPr>
        </p:nvSpPr>
        <p:spPr>
          <a:xfrm>
            <a:off x="749300" y="1420779"/>
            <a:ext cx="10924540" cy="4756184"/>
          </a:xfrm>
        </p:spPr>
        <p:txBody>
          <a:bodyPr>
            <a:noAutofit/>
          </a:bodyPr>
          <a:lstStyle/>
          <a:p>
            <a:pPr marL="0" indent="0">
              <a:buNone/>
              <a:defRPr/>
            </a:pPr>
            <a:r>
              <a:rPr lang="en-US" dirty="0"/>
              <a:t>Pass-through entities should provide the following to its subrecipients:</a:t>
            </a:r>
          </a:p>
          <a:p>
            <a:pPr marL="365760" indent="-365760">
              <a:spcBef>
                <a:spcPts val="1200"/>
              </a:spcBef>
              <a:defRPr/>
            </a:pPr>
            <a:r>
              <a:rPr lang="en-US" dirty="0"/>
              <a:t>Technical assistance </a:t>
            </a:r>
          </a:p>
          <a:p>
            <a:pPr marL="770573" lvl="1" indent="-365760">
              <a:defRPr/>
            </a:pPr>
            <a:r>
              <a:rPr lang="en-US" dirty="0"/>
              <a:t>Provide the necessary training.</a:t>
            </a:r>
          </a:p>
          <a:p>
            <a:pPr marL="770573" lvl="1" indent="-365760">
              <a:defRPr/>
            </a:pPr>
            <a:r>
              <a:rPr lang="en-US" dirty="0"/>
              <a:t>Articulate and explain all Federal, local/State requirements and regulations applicable to the program or grant.</a:t>
            </a:r>
          </a:p>
          <a:p>
            <a:pPr marL="365760" lvl="1" indent="-365760">
              <a:spcBef>
                <a:spcPts val="1200"/>
              </a:spcBef>
              <a:buClr>
                <a:schemeClr val="accent2"/>
              </a:buClr>
              <a:buFont typeface="Wingdings" panose="05000000000000000000" pitchFamily="2" charset="2"/>
              <a:buChar char="ü"/>
              <a:defRPr/>
            </a:pPr>
            <a:r>
              <a:rPr lang="en-US" sz="2800" dirty="0">
                <a:solidFill>
                  <a:schemeClr val="tx1"/>
                </a:solidFill>
              </a:rPr>
              <a:t>On-going performance and financial management</a:t>
            </a:r>
          </a:p>
          <a:p>
            <a:pPr marL="770573" lvl="1" indent="-365760">
              <a:defRPr/>
            </a:pPr>
            <a:r>
              <a:rPr lang="en-US" dirty="0"/>
              <a:t>Monitor progress or program deliverables or performance goals.</a:t>
            </a:r>
          </a:p>
          <a:p>
            <a:pPr marL="770573" lvl="1" indent="-365760">
              <a:defRPr/>
            </a:pPr>
            <a:r>
              <a:rPr lang="en-US" dirty="0"/>
              <a:t>Examine expenditures to ensure alignment with statement of work or approved budget.</a:t>
            </a:r>
          </a:p>
        </p:txBody>
      </p:sp>
      <p:sp>
        <p:nvSpPr>
          <p:cNvPr id="4" name="Slide Number Placeholder 3">
            <a:extLst>
              <a:ext uri="{FF2B5EF4-FFF2-40B4-BE49-F238E27FC236}">
                <a16:creationId xmlns:a16="http://schemas.microsoft.com/office/drawing/2014/main" id="{0A9503B7-0932-453F-92CE-8BD7B130FF05}"/>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1498342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A0C98-6189-4FAE-AF86-D99BA579307F}"/>
              </a:ext>
            </a:extLst>
          </p:cNvPr>
          <p:cNvSpPr>
            <a:spLocks noGrp="1"/>
          </p:cNvSpPr>
          <p:nvPr>
            <p:ph type="title"/>
          </p:nvPr>
        </p:nvSpPr>
        <p:spPr/>
        <p:txBody>
          <a:bodyPr/>
          <a:lstStyle/>
          <a:p>
            <a:r>
              <a:rPr lang="en-US" dirty="0"/>
              <a:t>Knowledge Check – Questions </a:t>
            </a:r>
          </a:p>
        </p:txBody>
      </p:sp>
      <p:sp>
        <p:nvSpPr>
          <p:cNvPr id="2" name="Text Placeholder 1"/>
          <p:cNvSpPr>
            <a:spLocks noGrp="1"/>
          </p:cNvSpPr>
          <p:nvPr>
            <p:ph idx="1"/>
          </p:nvPr>
        </p:nvSpPr>
        <p:spPr>
          <a:xfrm>
            <a:off x="886120" y="1335024"/>
            <a:ext cx="10787720" cy="4841939"/>
          </a:xfrm>
        </p:spPr>
        <p:txBody>
          <a:bodyPr>
            <a:normAutofit/>
          </a:bodyPr>
          <a:lstStyle/>
          <a:p>
            <a:pPr marL="395288" indent="-395288">
              <a:lnSpc>
                <a:spcPct val="105000"/>
              </a:lnSpc>
              <a:spcBef>
                <a:spcPts val="800"/>
              </a:spcBef>
              <a:buFont typeface="+mj-lt"/>
              <a:buAutoNum type="arabicPeriod"/>
              <a:defRPr/>
            </a:pPr>
            <a:r>
              <a:rPr lang="en-US" sz="3100" dirty="0"/>
              <a:t>The pass through entity is accountable and potentially liable for all of the actions of its subrecipients. </a:t>
            </a:r>
            <a:r>
              <a:rPr lang="en-US" sz="3200" dirty="0">
                <a:solidFill>
                  <a:schemeClr val="accent2"/>
                </a:solidFill>
              </a:rPr>
              <a:t>T/F?</a:t>
            </a:r>
          </a:p>
          <a:p>
            <a:pPr marL="395288" indent="-395288">
              <a:lnSpc>
                <a:spcPct val="105000"/>
              </a:lnSpc>
              <a:spcBef>
                <a:spcPts val="800"/>
              </a:spcBef>
              <a:buFont typeface="+mj-lt"/>
              <a:buAutoNum type="arabicPeriod"/>
              <a:defRPr/>
            </a:pPr>
            <a:r>
              <a:rPr lang="en-US" sz="3200" dirty="0">
                <a:solidFill>
                  <a:schemeClr val="accent2"/>
                </a:solidFill>
              </a:rPr>
              <a:t> </a:t>
            </a:r>
            <a:r>
              <a:rPr lang="en-US" sz="3100" dirty="0"/>
              <a:t>An effective oversight system needs to include the following:</a:t>
            </a:r>
          </a:p>
          <a:p>
            <a:pPr marL="741363" lvl="1" indent="-336550">
              <a:lnSpc>
                <a:spcPct val="105000"/>
              </a:lnSpc>
              <a:spcBef>
                <a:spcPts val="0"/>
              </a:spcBef>
              <a:buFont typeface="+mj-lt"/>
              <a:buAutoNum type="alphaLcPeriod"/>
            </a:pPr>
            <a:r>
              <a:rPr lang="en-US" sz="2600" dirty="0"/>
              <a:t>Oversight policies and procedures </a:t>
            </a:r>
          </a:p>
          <a:p>
            <a:pPr marL="741363" lvl="1" indent="-336550">
              <a:lnSpc>
                <a:spcPct val="105000"/>
              </a:lnSpc>
              <a:spcBef>
                <a:spcPts val="0"/>
              </a:spcBef>
              <a:buFont typeface="+mj-lt"/>
              <a:buAutoNum type="alphaLcPeriod"/>
            </a:pPr>
            <a:r>
              <a:rPr lang="en-US" sz="2600" dirty="0"/>
              <a:t>Tools and guides for conducting oversight activities </a:t>
            </a:r>
          </a:p>
          <a:p>
            <a:pPr marL="741363" lvl="1" indent="-336550">
              <a:lnSpc>
                <a:spcPct val="105000"/>
              </a:lnSpc>
              <a:spcBef>
                <a:spcPts val="0"/>
              </a:spcBef>
              <a:buFont typeface="+mj-lt"/>
              <a:buAutoNum type="alphaLcPeriod"/>
            </a:pPr>
            <a:r>
              <a:rPr lang="en-US" sz="2600" dirty="0"/>
              <a:t>Adequate staffing, knowledgeable monitors and budgetary resources for travel and training</a:t>
            </a:r>
          </a:p>
          <a:p>
            <a:pPr marL="741363" lvl="1" indent="-336550">
              <a:lnSpc>
                <a:spcPct val="105000"/>
              </a:lnSpc>
              <a:spcBef>
                <a:spcPts val="0"/>
              </a:spcBef>
              <a:buFont typeface="+mj-lt"/>
              <a:buAutoNum type="alphaLcPeriod"/>
            </a:pPr>
            <a:r>
              <a:rPr lang="en-US" sz="2600" dirty="0"/>
              <a:t>Access to information </a:t>
            </a:r>
          </a:p>
          <a:p>
            <a:pPr marL="741363" lvl="1" indent="-336550">
              <a:lnSpc>
                <a:spcPct val="105000"/>
              </a:lnSpc>
              <a:spcBef>
                <a:spcPts val="0"/>
              </a:spcBef>
              <a:buFont typeface="+mj-lt"/>
              <a:buAutoNum type="alphaLcPeriod"/>
            </a:pPr>
            <a:r>
              <a:rPr lang="en-US" sz="2600" dirty="0"/>
              <a:t>All of the above</a:t>
            </a:r>
          </a:p>
          <a:p>
            <a:pPr marL="395288" indent="-395288">
              <a:lnSpc>
                <a:spcPct val="105000"/>
              </a:lnSpc>
              <a:buFont typeface="+mj-lt"/>
              <a:buAutoNum type="arabicPeriod"/>
              <a:defRPr/>
            </a:pPr>
            <a:endParaRPr lang="en-US" dirty="0"/>
          </a:p>
        </p:txBody>
      </p:sp>
      <p:sp>
        <p:nvSpPr>
          <p:cNvPr id="5" name="Slide Number Placeholder 4">
            <a:extLst>
              <a:ext uri="{FF2B5EF4-FFF2-40B4-BE49-F238E27FC236}">
                <a16:creationId xmlns:a16="http://schemas.microsoft.com/office/drawing/2014/main" id="{012844E1-9890-472E-BF10-2F510CAC3ED4}"/>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1555813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A0C98-6189-4FAE-AF86-D99BA579307F}"/>
              </a:ext>
            </a:extLst>
          </p:cNvPr>
          <p:cNvSpPr>
            <a:spLocks noGrp="1"/>
          </p:cNvSpPr>
          <p:nvPr>
            <p:ph type="title"/>
          </p:nvPr>
        </p:nvSpPr>
        <p:spPr/>
        <p:txBody>
          <a:bodyPr/>
          <a:lstStyle/>
          <a:p>
            <a:r>
              <a:rPr lang="en-US" dirty="0"/>
              <a:t>Knowledge Check – Answers</a:t>
            </a:r>
          </a:p>
        </p:txBody>
      </p:sp>
      <p:sp>
        <p:nvSpPr>
          <p:cNvPr id="2" name="Text Placeholder 1"/>
          <p:cNvSpPr>
            <a:spLocks noGrp="1"/>
          </p:cNvSpPr>
          <p:nvPr>
            <p:ph idx="1"/>
          </p:nvPr>
        </p:nvSpPr>
        <p:spPr>
          <a:xfrm>
            <a:off x="886120" y="1335024"/>
            <a:ext cx="10787720" cy="4841939"/>
          </a:xfrm>
        </p:spPr>
        <p:txBody>
          <a:bodyPr>
            <a:normAutofit/>
          </a:bodyPr>
          <a:lstStyle/>
          <a:p>
            <a:pPr marL="395288" indent="-395288">
              <a:lnSpc>
                <a:spcPct val="105000"/>
              </a:lnSpc>
              <a:spcBef>
                <a:spcPts val="800"/>
              </a:spcBef>
              <a:buFont typeface="+mj-lt"/>
              <a:buAutoNum type="arabicPeriod"/>
              <a:defRPr/>
            </a:pPr>
            <a:r>
              <a:rPr lang="en-US" sz="3100" dirty="0"/>
              <a:t>The pass through entity is accountable and potentially liable for all of the actions of its subrecipients. </a:t>
            </a:r>
            <a:r>
              <a:rPr lang="en-US" sz="3100" dirty="0">
                <a:solidFill>
                  <a:schemeClr val="accent2"/>
                </a:solidFill>
              </a:rPr>
              <a:t> </a:t>
            </a:r>
            <a:r>
              <a:rPr lang="en-US" sz="3100" b="1" dirty="0">
                <a:solidFill>
                  <a:schemeClr val="accent2"/>
                </a:solidFill>
              </a:rPr>
              <a:t>True</a:t>
            </a:r>
          </a:p>
          <a:p>
            <a:pPr marL="395288" indent="-395288">
              <a:lnSpc>
                <a:spcPct val="105000"/>
              </a:lnSpc>
              <a:spcBef>
                <a:spcPts val="800"/>
              </a:spcBef>
              <a:buFont typeface="+mj-lt"/>
              <a:buAutoNum type="arabicPeriod"/>
              <a:defRPr/>
            </a:pPr>
            <a:r>
              <a:rPr lang="en-US" sz="3100" dirty="0"/>
              <a:t>An effective oversight system needs to include the following:</a:t>
            </a:r>
          </a:p>
          <a:p>
            <a:pPr marL="741363" lvl="1" indent="-336550">
              <a:lnSpc>
                <a:spcPct val="105000"/>
              </a:lnSpc>
              <a:spcBef>
                <a:spcPts val="0"/>
              </a:spcBef>
              <a:buFont typeface="+mj-lt"/>
              <a:buAutoNum type="alphaLcPeriod"/>
            </a:pPr>
            <a:r>
              <a:rPr lang="en-US" sz="2600" dirty="0"/>
              <a:t>Oversight policies and procedures </a:t>
            </a:r>
          </a:p>
          <a:p>
            <a:pPr marL="741363" lvl="1" indent="-336550">
              <a:lnSpc>
                <a:spcPct val="105000"/>
              </a:lnSpc>
              <a:spcBef>
                <a:spcPts val="0"/>
              </a:spcBef>
              <a:buFont typeface="+mj-lt"/>
              <a:buAutoNum type="alphaLcPeriod"/>
            </a:pPr>
            <a:r>
              <a:rPr lang="en-US" sz="2600" dirty="0"/>
              <a:t>Tools and guides for conducting oversight activities </a:t>
            </a:r>
          </a:p>
          <a:p>
            <a:pPr marL="741363" lvl="1" indent="-336550">
              <a:lnSpc>
                <a:spcPct val="105000"/>
              </a:lnSpc>
              <a:spcBef>
                <a:spcPts val="0"/>
              </a:spcBef>
              <a:buFont typeface="+mj-lt"/>
              <a:buAutoNum type="alphaLcPeriod"/>
            </a:pPr>
            <a:r>
              <a:rPr lang="en-US" sz="2600" dirty="0"/>
              <a:t>Adequate staffing, knowledgeable monitors and budgetary resources for travel and training</a:t>
            </a:r>
          </a:p>
          <a:p>
            <a:pPr marL="741363" lvl="1" indent="-336550">
              <a:lnSpc>
                <a:spcPct val="105000"/>
              </a:lnSpc>
              <a:spcBef>
                <a:spcPts val="0"/>
              </a:spcBef>
              <a:buFont typeface="+mj-lt"/>
              <a:buAutoNum type="alphaLcPeriod"/>
            </a:pPr>
            <a:r>
              <a:rPr lang="en-US" sz="2600" dirty="0"/>
              <a:t>Access to information </a:t>
            </a:r>
          </a:p>
          <a:p>
            <a:pPr marL="741363" lvl="1" indent="-336550">
              <a:lnSpc>
                <a:spcPct val="105000"/>
              </a:lnSpc>
              <a:spcBef>
                <a:spcPts val="0"/>
              </a:spcBef>
              <a:buFont typeface="+mj-lt"/>
              <a:buAutoNum type="alphaLcPeriod"/>
            </a:pPr>
            <a:r>
              <a:rPr lang="en-US" sz="2600" b="1" dirty="0">
                <a:solidFill>
                  <a:schemeClr val="accent2"/>
                </a:solidFill>
              </a:rPr>
              <a:t>All of the above</a:t>
            </a:r>
          </a:p>
          <a:p>
            <a:pPr marL="395288" indent="-395288">
              <a:lnSpc>
                <a:spcPct val="105000"/>
              </a:lnSpc>
              <a:buFont typeface="+mj-lt"/>
              <a:buAutoNum type="arabicPeriod"/>
              <a:defRPr/>
            </a:pPr>
            <a:endParaRPr lang="en-US" dirty="0"/>
          </a:p>
        </p:txBody>
      </p:sp>
      <p:sp>
        <p:nvSpPr>
          <p:cNvPr id="5" name="Slide Number Placeholder 4">
            <a:extLst>
              <a:ext uri="{FF2B5EF4-FFF2-40B4-BE49-F238E27FC236}">
                <a16:creationId xmlns:a16="http://schemas.microsoft.com/office/drawing/2014/main" id="{012844E1-9890-472E-BF10-2F510CAC3ED4}"/>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261478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6" name="Content Placeholder 5">
            <a:extLst>
              <a:ext uri="{FF2B5EF4-FFF2-40B4-BE49-F238E27FC236}">
                <a16:creationId xmlns:a16="http://schemas.microsoft.com/office/drawing/2014/main" id="{2C7DCEF9-E458-431E-ACAE-7126F80C0C04}"/>
              </a:ext>
            </a:extLst>
          </p:cNvPr>
          <p:cNvSpPr>
            <a:spLocks noGrp="1"/>
          </p:cNvSpPr>
          <p:nvPr>
            <p:ph idx="1"/>
          </p:nvPr>
        </p:nvSpPr>
        <p:spPr>
          <a:xfrm>
            <a:off x="812472" y="3911828"/>
            <a:ext cx="5394960" cy="2059314"/>
          </a:xfrm>
        </p:spPr>
        <p:txBody>
          <a:bodyPr/>
          <a:lstStyle/>
          <a:p>
            <a:pPr>
              <a:lnSpc>
                <a:spcPct val="100000"/>
              </a:lnSpc>
              <a:spcBef>
                <a:spcPts val="0"/>
              </a:spcBef>
            </a:pPr>
            <a:r>
              <a:rPr lang="en-US" dirty="0"/>
              <a:t>Tom </a:t>
            </a:r>
            <a:r>
              <a:rPr lang="en-US" dirty="0" err="1"/>
              <a:t>DiLisio</a:t>
            </a:r>
            <a:endParaRPr lang="en-US" dirty="0"/>
          </a:p>
          <a:p>
            <a:pPr>
              <a:lnSpc>
                <a:spcPct val="100000"/>
              </a:lnSpc>
              <a:spcBef>
                <a:spcPts val="0"/>
              </a:spcBef>
            </a:pPr>
            <a:r>
              <a:rPr lang="en-US" sz="2400" b="0" dirty="0"/>
              <a:t>Senior Accountant, DFMAS</a:t>
            </a:r>
          </a:p>
          <a:p>
            <a:pPr>
              <a:lnSpc>
                <a:spcPct val="100000"/>
              </a:lnSpc>
              <a:spcBef>
                <a:spcPts val="0"/>
              </a:spcBef>
            </a:pPr>
            <a:r>
              <a:rPr lang="en-US" sz="2400" b="0" dirty="0"/>
              <a:t>U.S. Department of Labor – Region 6</a:t>
            </a:r>
          </a:p>
          <a:p>
            <a:pPr>
              <a:lnSpc>
                <a:spcPct val="100000"/>
              </a:lnSpc>
              <a:spcBef>
                <a:spcPts val="0"/>
              </a:spcBef>
            </a:pPr>
            <a:r>
              <a:rPr lang="en-US" sz="2400" b="0" dirty="0"/>
              <a:t>San Francisco, CA</a:t>
            </a:r>
          </a:p>
          <a:p>
            <a:pPr>
              <a:lnSpc>
                <a:spcPct val="100000"/>
              </a:lnSpc>
              <a:spcBef>
                <a:spcPts val="0"/>
              </a:spcBef>
            </a:pPr>
            <a:r>
              <a:rPr lang="en-US" sz="2400" b="0" dirty="0">
                <a:hlinkClick r:id="rId3"/>
              </a:rPr>
              <a:t>Dilisio.Thomas@dol.gov</a:t>
            </a:r>
            <a:r>
              <a:rPr lang="en-US" sz="2400" b="0" dirty="0"/>
              <a:t> </a:t>
            </a:r>
          </a:p>
        </p:txBody>
      </p:sp>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4"/>
          </p:nvPr>
        </p:nvSpPr>
        <p:spPr>
          <a:xfrm>
            <a:off x="5756011" y="3911828"/>
            <a:ext cx="5394960" cy="2059314"/>
          </a:xfrm>
        </p:spPr>
        <p:txBody>
          <a:bodyPr>
            <a:normAutofit fontScale="92500" lnSpcReduction="10000"/>
          </a:bodyPr>
          <a:lstStyle/>
          <a:p>
            <a:pPr>
              <a:lnSpc>
                <a:spcPct val="100000"/>
              </a:lnSpc>
              <a:spcBef>
                <a:spcPts val="0"/>
              </a:spcBef>
            </a:pPr>
            <a:r>
              <a:rPr lang="en-US" dirty="0"/>
              <a:t>Debbie Strama</a:t>
            </a:r>
          </a:p>
          <a:p>
            <a:pPr>
              <a:lnSpc>
                <a:spcPct val="100000"/>
              </a:lnSpc>
              <a:spcBef>
                <a:spcPts val="0"/>
              </a:spcBef>
            </a:pPr>
            <a:r>
              <a:rPr lang="en-US" sz="2400" b="0" dirty="0"/>
              <a:t>Fiscal Policy Unit Supervisor</a:t>
            </a:r>
          </a:p>
          <a:p>
            <a:pPr>
              <a:lnSpc>
                <a:spcPct val="100000"/>
              </a:lnSpc>
              <a:spcBef>
                <a:spcPts val="0"/>
              </a:spcBef>
            </a:pPr>
            <a:r>
              <a:rPr lang="en-US" sz="2400" b="0" dirty="0"/>
              <a:t>U.S. Department of Labor </a:t>
            </a:r>
          </a:p>
          <a:p>
            <a:pPr>
              <a:lnSpc>
                <a:spcPct val="100000"/>
              </a:lnSpc>
              <a:spcBef>
                <a:spcPts val="0"/>
              </a:spcBef>
            </a:pPr>
            <a:r>
              <a:rPr lang="en-US" sz="2400" b="0" dirty="0"/>
              <a:t>Office of Grants Management </a:t>
            </a:r>
          </a:p>
          <a:p>
            <a:pPr>
              <a:lnSpc>
                <a:spcPct val="100000"/>
              </a:lnSpc>
              <a:spcBef>
                <a:spcPts val="0"/>
              </a:spcBef>
            </a:pPr>
            <a:r>
              <a:rPr lang="en-US" sz="2400" b="0" dirty="0"/>
              <a:t>Washington DC</a:t>
            </a:r>
          </a:p>
          <a:p>
            <a:pPr>
              <a:lnSpc>
                <a:spcPct val="100000"/>
              </a:lnSpc>
              <a:spcBef>
                <a:spcPts val="0"/>
              </a:spcBef>
            </a:pPr>
            <a:r>
              <a:rPr lang="en-US" sz="2400" b="0" dirty="0">
                <a:hlinkClick r:id="rId4"/>
              </a:rPr>
              <a:t>Strama.Deborah@dol.gov</a:t>
            </a:r>
            <a:r>
              <a:rPr lang="en-US" sz="2400" b="0" dirty="0"/>
              <a:t> </a:t>
            </a:r>
          </a:p>
        </p:txBody>
      </p:sp>
      <p:pic>
        <p:nvPicPr>
          <p:cNvPr id="13" name="Picture Placeholder 12" descr="Photo of Tom DiLisio">
            <a:extLst>
              <a:ext uri="{FF2B5EF4-FFF2-40B4-BE49-F238E27FC236}">
                <a16:creationId xmlns:a16="http://schemas.microsoft.com/office/drawing/2014/main" id="{0F61359E-05CB-49DB-A302-AE6C2F05376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a:stretch>
            <a:fillRect/>
          </a:stretch>
        </p:blipFill>
        <p:spPr>
          <a:xfrm>
            <a:off x="2595552" y="1875159"/>
            <a:ext cx="1828800" cy="1828800"/>
          </a:xfrm>
        </p:spPr>
      </p:pic>
      <p:pic>
        <p:nvPicPr>
          <p:cNvPr id="15" name="Picture Placeholder 14" descr="Photo of Debbie Strama">
            <a:extLst>
              <a:ext uri="{FF2B5EF4-FFF2-40B4-BE49-F238E27FC236}">
                <a16:creationId xmlns:a16="http://schemas.microsoft.com/office/drawing/2014/main" id="{3DB141E2-0DF8-4509-9D72-1833029109FE}"/>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539091" y="1875159"/>
            <a:ext cx="1828800" cy="1828800"/>
          </a:xfrm>
        </p:spPr>
      </p:pic>
    </p:spTree>
    <p:extLst>
      <p:ext uri="{BB962C8B-B14F-4D97-AF65-F5344CB8AC3E}">
        <p14:creationId xmlns:p14="http://schemas.microsoft.com/office/powerpoint/2010/main" val="766599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CDDF-A174-45AA-A8DF-5D5D983090ED}"/>
              </a:ext>
            </a:extLst>
          </p:cNvPr>
          <p:cNvSpPr>
            <a:spLocks noGrp="1"/>
          </p:cNvSpPr>
          <p:nvPr>
            <p:ph type="title"/>
          </p:nvPr>
        </p:nvSpPr>
        <p:spPr/>
        <p:txBody>
          <a:bodyPr>
            <a:normAutofit/>
          </a:bodyPr>
          <a:lstStyle/>
          <a:p>
            <a:r>
              <a:rPr lang="en-US" altLang="en-US" dirty="0"/>
              <a:t>Monitoring &amp; Oversight</a:t>
            </a:r>
            <a:endParaRPr lang="en-US" dirty="0"/>
          </a:p>
        </p:txBody>
      </p:sp>
      <p:sp>
        <p:nvSpPr>
          <p:cNvPr id="3" name="Content Placeholder 2">
            <a:extLst>
              <a:ext uri="{FF2B5EF4-FFF2-40B4-BE49-F238E27FC236}">
                <a16:creationId xmlns:a16="http://schemas.microsoft.com/office/drawing/2014/main" id="{D3836593-1FE0-442C-A01D-F732CC23142D}"/>
              </a:ext>
            </a:extLst>
          </p:cNvPr>
          <p:cNvSpPr>
            <a:spLocks noGrp="1"/>
          </p:cNvSpPr>
          <p:nvPr>
            <p:ph type="body" idx="1"/>
          </p:nvPr>
        </p:nvSpPr>
        <p:spPr>
          <a:xfrm>
            <a:off x="1092200" y="3200401"/>
            <a:ext cx="10261600" cy="1845364"/>
          </a:xfrm>
        </p:spPr>
        <p:txBody>
          <a:bodyPr>
            <a:noAutofit/>
          </a:bodyPr>
          <a:lstStyle/>
          <a:p>
            <a:pPr marL="822960" lvl="2" indent="-365760">
              <a:lnSpc>
                <a:spcPct val="105000"/>
              </a:lnSpc>
              <a:buFont typeface="Wingdings" panose="05000000000000000000" pitchFamily="2" charset="2"/>
              <a:buChar char="ü"/>
              <a:defRPr/>
            </a:pPr>
            <a:r>
              <a:rPr lang="en-US" sz="2400" dirty="0">
                <a:solidFill>
                  <a:schemeClr val="tx1"/>
                </a:solidFill>
              </a:rPr>
              <a:t>Discuss PTEs’ requirements for monitoring of sub-recipients </a:t>
            </a:r>
          </a:p>
          <a:p>
            <a:pPr marL="822960" lvl="2" indent="-365760">
              <a:lnSpc>
                <a:spcPct val="105000"/>
              </a:lnSpc>
              <a:buFont typeface="Wingdings" panose="05000000000000000000" pitchFamily="2" charset="2"/>
              <a:buChar char="ü"/>
              <a:defRPr/>
            </a:pPr>
            <a:r>
              <a:rPr lang="en-US" sz="2400" dirty="0">
                <a:solidFill>
                  <a:schemeClr val="tx1"/>
                </a:solidFill>
              </a:rPr>
              <a:t>Implement a process for monitoring of subrecipients</a:t>
            </a:r>
          </a:p>
          <a:p>
            <a:pPr marL="822960" lvl="2" indent="-365760">
              <a:lnSpc>
                <a:spcPct val="105000"/>
              </a:lnSpc>
              <a:buFont typeface="Wingdings" panose="05000000000000000000" pitchFamily="2" charset="2"/>
              <a:buChar char="ü"/>
              <a:defRPr/>
            </a:pPr>
            <a:r>
              <a:rPr lang="en-US" sz="2400" dirty="0">
                <a:solidFill>
                  <a:schemeClr val="tx1"/>
                </a:solidFill>
              </a:rPr>
              <a:t>Discuss methods of monitoring </a:t>
            </a:r>
          </a:p>
          <a:p>
            <a:pPr marL="822960" lvl="2" indent="-365760">
              <a:lnSpc>
                <a:spcPct val="105000"/>
              </a:lnSpc>
              <a:buFont typeface="Wingdings" panose="05000000000000000000" pitchFamily="2" charset="2"/>
              <a:buChar char="ü"/>
              <a:defRPr/>
            </a:pPr>
            <a:r>
              <a:rPr lang="en-US" sz="2400" dirty="0">
                <a:solidFill>
                  <a:schemeClr val="tx1"/>
                </a:solidFill>
              </a:rPr>
              <a:t>Issuing reports on monitoring findings</a:t>
            </a:r>
          </a:p>
        </p:txBody>
      </p:sp>
      <p:sp>
        <p:nvSpPr>
          <p:cNvPr id="4" name="Slide Number Placeholder 3">
            <a:extLst>
              <a:ext uri="{FF2B5EF4-FFF2-40B4-BE49-F238E27FC236}">
                <a16:creationId xmlns:a16="http://schemas.microsoft.com/office/drawing/2014/main" id="{486BBE7B-72D9-40F6-A294-D8093A5BD8D9}"/>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392604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Oversight &amp; Monitoring Requirement</a:t>
            </a:r>
          </a:p>
        </p:txBody>
      </p:sp>
      <p:sp>
        <p:nvSpPr>
          <p:cNvPr id="3" name="Content Placeholder 2">
            <a:extLst>
              <a:ext uri="{FF2B5EF4-FFF2-40B4-BE49-F238E27FC236}">
                <a16:creationId xmlns:a16="http://schemas.microsoft.com/office/drawing/2014/main" id="{C1A3B4AC-7BF9-477C-AB96-3336C4BF1437}"/>
              </a:ext>
            </a:extLst>
          </p:cNvPr>
          <p:cNvSpPr>
            <a:spLocks noGrp="1"/>
          </p:cNvSpPr>
          <p:nvPr>
            <p:ph idx="1"/>
          </p:nvPr>
        </p:nvSpPr>
        <p:spPr>
          <a:xfrm>
            <a:off x="659876" y="1420779"/>
            <a:ext cx="11013964" cy="4756184"/>
          </a:xfrm>
        </p:spPr>
        <p:txBody>
          <a:bodyPr>
            <a:normAutofit/>
          </a:bodyPr>
          <a:lstStyle/>
          <a:p>
            <a:pPr marL="0" lvl="1" indent="0">
              <a:spcBef>
                <a:spcPts val="1800"/>
              </a:spcBef>
              <a:buClr>
                <a:schemeClr val="accent2"/>
              </a:buClr>
              <a:buNone/>
              <a:defRPr/>
            </a:pPr>
            <a:r>
              <a:rPr lang="en-US" sz="2800" dirty="0">
                <a:hlinkClick r:id="rId3"/>
              </a:rPr>
              <a:t>2 CFR 200.331(d)</a:t>
            </a:r>
            <a:endParaRPr lang="en-US" sz="2600" dirty="0">
              <a:solidFill>
                <a:schemeClr val="tx1"/>
              </a:solidFill>
            </a:endParaRPr>
          </a:p>
          <a:p>
            <a:pPr marL="365760" lvl="1" indent="-365760">
              <a:spcBef>
                <a:spcPts val="1800"/>
              </a:spcBef>
              <a:buClr>
                <a:schemeClr val="accent2"/>
              </a:buClr>
              <a:buFont typeface="Wingdings" panose="05000000000000000000" pitchFamily="2" charset="2"/>
              <a:buChar char="ü"/>
              <a:defRPr/>
            </a:pPr>
            <a:r>
              <a:rPr lang="en-US" sz="2800" dirty="0">
                <a:solidFill>
                  <a:schemeClr val="tx1"/>
                </a:solidFill>
              </a:rPr>
              <a:t>Monitor the activities of the subrecipient as necessary to ensure that the subaward is: </a:t>
            </a:r>
          </a:p>
          <a:p>
            <a:pPr lvl="1">
              <a:defRPr/>
            </a:pPr>
            <a:r>
              <a:rPr lang="en-US" dirty="0"/>
              <a:t>Used for authorized purposes</a:t>
            </a:r>
          </a:p>
          <a:p>
            <a:pPr lvl="1">
              <a:defRPr/>
            </a:pPr>
            <a:r>
              <a:rPr lang="en-US" dirty="0"/>
              <a:t>In compliance with Federal statutes, regulations, and the terms and conditions of the subaward; and</a:t>
            </a:r>
          </a:p>
          <a:p>
            <a:pPr lvl="1">
              <a:defRPr/>
            </a:pPr>
            <a:r>
              <a:rPr lang="en-US" dirty="0"/>
              <a:t>That subaward performance goals are achieved.</a:t>
            </a:r>
            <a:endParaRPr lang="en-US" sz="2600" dirty="0"/>
          </a:p>
        </p:txBody>
      </p:sp>
      <p:sp>
        <p:nvSpPr>
          <p:cNvPr id="4" name="Slide Number Placeholder 3">
            <a:extLst>
              <a:ext uri="{FF2B5EF4-FFF2-40B4-BE49-F238E27FC236}">
                <a16:creationId xmlns:a16="http://schemas.microsoft.com/office/drawing/2014/main" id="{E0BE2233-D993-4490-B03F-79EBAAE2656F}"/>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86215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B0EA-A9E6-4199-BFF9-D539295EE5B4}"/>
              </a:ext>
            </a:extLst>
          </p:cNvPr>
          <p:cNvSpPr>
            <a:spLocks noGrp="1"/>
          </p:cNvSpPr>
          <p:nvPr>
            <p:ph type="title"/>
          </p:nvPr>
        </p:nvSpPr>
        <p:spPr/>
        <p:txBody>
          <a:bodyPr/>
          <a:lstStyle/>
          <a:p>
            <a:r>
              <a:rPr lang="en-US" altLang="en-US" dirty="0"/>
              <a:t>WIOA – Workforce Innovation &amp; Opportunity Act</a:t>
            </a:r>
            <a:endParaRPr lang="en-US" dirty="0"/>
          </a:p>
        </p:txBody>
      </p:sp>
      <p:sp>
        <p:nvSpPr>
          <p:cNvPr id="87042"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lvl="1" indent="0">
              <a:spcBef>
                <a:spcPts val="1800"/>
              </a:spcBef>
              <a:buClr>
                <a:schemeClr val="accent2"/>
              </a:buClr>
              <a:buNone/>
              <a:defRPr/>
            </a:pPr>
            <a:r>
              <a:rPr lang="en-US" altLang="en-US" sz="2800" dirty="0">
                <a:solidFill>
                  <a:schemeClr val="tx1"/>
                </a:solidFill>
              </a:rPr>
              <a:t>Contains several provisions related to monitoring requirements</a:t>
            </a:r>
          </a:p>
          <a:p>
            <a:r>
              <a:rPr lang="en-US" altLang="en-US" sz="2400" dirty="0"/>
              <a:t>Requires annual on-site monitoring by the State of local areas. </a:t>
            </a:r>
            <a:endParaRPr lang="en-US" sz="2400" dirty="0"/>
          </a:p>
          <a:p>
            <a:r>
              <a:rPr lang="en-US" altLang="en-US" sz="2400" dirty="0"/>
              <a:t>Requires each State, each local board, and each recipient receiving funds to make readily accessible such reports concerning its operations (performance) and expenditures. </a:t>
            </a:r>
          </a:p>
          <a:p>
            <a:r>
              <a:rPr lang="en-US" altLang="en-US" sz="2400" dirty="0"/>
              <a:t>Located at </a:t>
            </a:r>
            <a:r>
              <a:rPr lang="en-US" altLang="en-US" sz="2400" dirty="0">
                <a:solidFill>
                  <a:srgbClr val="0074BF"/>
                </a:solidFill>
                <a:hlinkClick r:id="rId3">
                  <a:extLst>
                    <a:ext uri="{A12FA001-AC4F-418D-AE19-62706E023703}">
                      <ahyp:hlinkClr xmlns:ahyp="http://schemas.microsoft.com/office/drawing/2018/hyperlinkcolor" val="tx"/>
                    </a:ext>
                  </a:extLst>
                </a:hlinkClick>
              </a:rPr>
              <a:t>20 CFR 683.400-440</a:t>
            </a:r>
            <a:endParaRPr lang="en-US" altLang="en-US" sz="3200" dirty="0"/>
          </a:p>
        </p:txBody>
      </p:sp>
      <p:sp>
        <p:nvSpPr>
          <p:cNvPr id="3" name="Slide Number Placeholder 2">
            <a:extLst>
              <a:ext uri="{FF2B5EF4-FFF2-40B4-BE49-F238E27FC236}">
                <a16:creationId xmlns:a16="http://schemas.microsoft.com/office/drawing/2014/main" id="{ACED4F8C-69DE-4629-9A2B-476CCB50CBB0}"/>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62670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56C5-B9A1-4FFC-ADAE-74D4D9CFBBAD}"/>
              </a:ext>
            </a:extLst>
          </p:cNvPr>
          <p:cNvSpPr>
            <a:spLocks noGrp="1"/>
          </p:cNvSpPr>
          <p:nvPr>
            <p:ph type="title"/>
          </p:nvPr>
        </p:nvSpPr>
        <p:spPr/>
        <p:txBody>
          <a:bodyPr/>
          <a:lstStyle/>
          <a:p>
            <a:r>
              <a:rPr lang="en-US" altLang="en-US" dirty="0">
                <a:ea typeface="MS PGothic" charset="-128"/>
              </a:rPr>
              <a:t>Performance Monitoring</a:t>
            </a:r>
            <a:endParaRPr lang="en-US" dirty="0"/>
          </a:p>
        </p:txBody>
      </p:sp>
      <p:sp>
        <p:nvSpPr>
          <p:cNvPr id="39942"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a:lnSpc>
                <a:spcPct val="120000"/>
              </a:lnSpc>
            </a:pPr>
            <a:r>
              <a:rPr lang="en-US" altLang="en-US" sz="3400" b="1" dirty="0">
                <a:cs typeface="Arial" charset="0"/>
              </a:rPr>
              <a:t>Non-Federal Entities </a:t>
            </a:r>
            <a:r>
              <a:rPr lang="en-US" altLang="en-US" sz="3400" dirty="0">
                <a:cs typeface="Arial" charset="0"/>
              </a:rPr>
              <a:t>must s</a:t>
            </a:r>
            <a:r>
              <a:rPr lang="en-US" sz="3400" dirty="0"/>
              <a:t>ubmit </a:t>
            </a:r>
            <a:r>
              <a:rPr lang="en-US" altLang="en-US" sz="3400" dirty="0"/>
              <a:t>performance reports comparing </a:t>
            </a:r>
          </a:p>
          <a:p>
            <a:pPr lvl="1">
              <a:lnSpc>
                <a:spcPct val="115000"/>
              </a:lnSpc>
              <a:defRPr/>
            </a:pPr>
            <a:r>
              <a:rPr lang="en-US" altLang="en-US" sz="3100" dirty="0"/>
              <a:t>Actual accomplishments to award objectives; </a:t>
            </a:r>
          </a:p>
          <a:p>
            <a:pPr lvl="1">
              <a:lnSpc>
                <a:spcPct val="115000"/>
              </a:lnSpc>
              <a:defRPr/>
            </a:pPr>
            <a:r>
              <a:rPr lang="en-US" altLang="en-US" sz="3100" dirty="0"/>
              <a:t>Unit cost computations if useful;</a:t>
            </a:r>
          </a:p>
          <a:p>
            <a:pPr lvl="2">
              <a:lnSpc>
                <a:spcPct val="120000"/>
              </a:lnSpc>
              <a:buClr>
                <a:srgbClr val="D93E0D"/>
              </a:buClr>
            </a:pPr>
            <a:r>
              <a:rPr lang="en-US" altLang="en-US" sz="3100" dirty="0"/>
              <a:t>Analysis of cost overruns or high unit costs if appropriate</a:t>
            </a:r>
            <a:endParaRPr lang="en-US" altLang="en-US" sz="3100" dirty="0">
              <a:ea typeface="MS PGothic" charset="-128"/>
            </a:endParaRPr>
          </a:p>
          <a:p>
            <a:pPr lvl="1">
              <a:lnSpc>
                <a:spcPct val="120000"/>
              </a:lnSpc>
            </a:pPr>
            <a:r>
              <a:rPr lang="en-US" altLang="en-US" sz="3100" dirty="0"/>
              <a:t>Performance trend data and analysis if informative</a:t>
            </a:r>
          </a:p>
          <a:p>
            <a:pPr lvl="2">
              <a:lnSpc>
                <a:spcPct val="120000"/>
              </a:lnSpc>
              <a:spcAft>
                <a:spcPct val="15000"/>
              </a:spcAft>
              <a:buClr>
                <a:srgbClr val="D93E0D"/>
              </a:buClr>
              <a:defRPr/>
            </a:pPr>
            <a:r>
              <a:rPr lang="en-US" altLang="en-US" sz="3100" dirty="0"/>
              <a:t>Include reasons for slippage if objectives not met</a:t>
            </a:r>
          </a:p>
          <a:p>
            <a:pPr marL="365760" indent="-365760">
              <a:lnSpc>
                <a:spcPct val="120000"/>
              </a:lnSpc>
              <a:spcBef>
                <a:spcPts val="1200"/>
              </a:spcBef>
              <a:defRPr/>
            </a:pPr>
            <a:r>
              <a:rPr lang="en-US" altLang="en-US" sz="3400" b="1" dirty="0"/>
              <a:t>Pass-through entities </a:t>
            </a:r>
            <a:r>
              <a:rPr lang="en-US" altLang="en-US" sz="3400" dirty="0"/>
              <a:t>are required to monitor subrecipients to ensure that subaward performance goals are achieved</a:t>
            </a:r>
          </a:p>
        </p:txBody>
      </p:sp>
      <p:sp>
        <p:nvSpPr>
          <p:cNvPr id="3" name="Slide Number Placeholder 2">
            <a:extLst>
              <a:ext uri="{FF2B5EF4-FFF2-40B4-BE49-F238E27FC236}">
                <a16:creationId xmlns:a16="http://schemas.microsoft.com/office/drawing/2014/main" id="{DA43298B-C886-4427-82C7-247C7A645671}"/>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extLst>
      <p:ext uri="{BB962C8B-B14F-4D97-AF65-F5344CB8AC3E}">
        <p14:creationId xmlns:p14="http://schemas.microsoft.com/office/powerpoint/2010/main" val="259357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B2A6-0AF6-46EA-A472-0749F5DC08C5}"/>
              </a:ext>
            </a:extLst>
          </p:cNvPr>
          <p:cNvSpPr>
            <a:spLocks noGrp="1"/>
          </p:cNvSpPr>
          <p:nvPr>
            <p:ph type="title"/>
          </p:nvPr>
        </p:nvSpPr>
        <p:spPr/>
        <p:txBody>
          <a:bodyPr/>
          <a:lstStyle/>
          <a:p>
            <a:r>
              <a:rPr lang="en-US" dirty="0">
                <a:ea typeface="MS PGothic" charset="-128"/>
              </a:rPr>
              <a:t>Monitoring &amp; Oversight – What do I need?</a:t>
            </a:r>
            <a:endParaRPr lang="en-US" dirty="0"/>
          </a:p>
        </p:txBody>
      </p:sp>
      <p:sp>
        <p:nvSpPr>
          <p:cNvPr id="62466" name="Text Placeholder 1"/>
          <p:cNvSpPr>
            <a:spLocks noGrp="1"/>
          </p:cNvSpPr>
          <p:nvPr>
            <p:ph idx="1"/>
          </p:nvPr>
        </p:nvSpPr>
        <p:spPr bwMode="auto">
          <a:xfrm>
            <a:off x="749300" y="1527141"/>
            <a:ext cx="10924540" cy="46498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lvl="1" indent="-365760">
              <a:lnSpc>
                <a:spcPct val="85000"/>
              </a:lnSpc>
              <a:spcBef>
                <a:spcPts val="1800"/>
              </a:spcBef>
              <a:buClr>
                <a:schemeClr val="accent2"/>
              </a:buClr>
              <a:buFont typeface="Wingdings" panose="05000000000000000000" pitchFamily="2" charset="2"/>
              <a:buChar char="ü"/>
              <a:defRPr/>
            </a:pPr>
            <a:r>
              <a:rPr lang="en-US" altLang="en-US" sz="2800" dirty="0">
                <a:solidFill>
                  <a:schemeClr val="tx1"/>
                </a:solidFill>
              </a:rPr>
              <a:t>Policies and procedures</a:t>
            </a:r>
            <a:endParaRPr lang="en-US" sz="2800" dirty="0">
              <a:solidFill>
                <a:schemeClr val="tx1"/>
              </a:solidFill>
            </a:endParaRPr>
          </a:p>
          <a:p>
            <a:pPr marL="365760" lvl="1" indent="-365760">
              <a:lnSpc>
                <a:spcPct val="85000"/>
              </a:lnSpc>
              <a:spcBef>
                <a:spcPts val="1800"/>
              </a:spcBef>
              <a:buClr>
                <a:schemeClr val="accent2"/>
              </a:buClr>
              <a:buFont typeface="Wingdings" panose="05000000000000000000" pitchFamily="2" charset="2"/>
              <a:buChar char="ü"/>
              <a:defRPr/>
            </a:pPr>
            <a:r>
              <a:rPr lang="en-US" altLang="en-US" sz="2800" dirty="0">
                <a:solidFill>
                  <a:schemeClr val="tx1"/>
                </a:solidFill>
              </a:rPr>
              <a:t>Tools and guides</a:t>
            </a:r>
            <a:endParaRPr lang="en-US" sz="2800" dirty="0">
              <a:solidFill>
                <a:schemeClr val="tx1"/>
              </a:solidFill>
            </a:endParaRPr>
          </a:p>
          <a:p>
            <a:pPr marL="365760" lvl="1" indent="-365760">
              <a:lnSpc>
                <a:spcPct val="85000"/>
              </a:lnSpc>
              <a:spcBef>
                <a:spcPts val="1800"/>
              </a:spcBef>
              <a:buClr>
                <a:schemeClr val="accent2"/>
              </a:buClr>
              <a:buFont typeface="Wingdings" panose="05000000000000000000" pitchFamily="2" charset="2"/>
              <a:buChar char="ü"/>
              <a:defRPr/>
            </a:pPr>
            <a:r>
              <a:rPr lang="en-US" altLang="en-US" sz="2800" dirty="0">
                <a:solidFill>
                  <a:schemeClr val="tx1"/>
                </a:solidFill>
              </a:rPr>
              <a:t>Staff and resources</a:t>
            </a:r>
            <a:endParaRPr lang="en-US" sz="2800" dirty="0">
              <a:solidFill>
                <a:schemeClr val="tx1"/>
              </a:solidFill>
            </a:endParaRPr>
          </a:p>
        </p:txBody>
      </p:sp>
      <p:pic>
        <p:nvPicPr>
          <p:cNvPr id="1026" name="Picture 2" descr="magnifying glass on papers and word &quot;Grants&quot;">
            <a:extLst>
              <a:ext uri="{FF2B5EF4-FFF2-40B4-BE49-F238E27FC236}">
                <a16:creationId xmlns:a16="http://schemas.microsoft.com/office/drawing/2014/main" id="{7CD21758-EAC7-4DF0-9F93-A67951F6F1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40924" y="2310417"/>
            <a:ext cx="4687863" cy="3126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548CC68-6CF3-470C-BA64-312F10569C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17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D129-0810-4B7B-A3BB-2CD08ECA9381}"/>
              </a:ext>
            </a:extLst>
          </p:cNvPr>
          <p:cNvSpPr>
            <a:spLocks noGrp="1"/>
          </p:cNvSpPr>
          <p:nvPr>
            <p:ph type="title"/>
          </p:nvPr>
        </p:nvSpPr>
        <p:spPr/>
        <p:txBody>
          <a:bodyPr/>
          <a:lstStyle/>
          <a:p>
            <a:r>
              <a:rPr lang="en-US" altLang="en-US" dirty="0">
                <a:ea typeface="MS PGothic" charset="-128"/>
              </a:rPr>
              <a:t>Monitoring: Policies and Procedures</a:t>
            </a:r>
            <a:endParaRPr lang="en-US" dirty="0"/>
          </a:p>
        </p:txBody>
      </p:sp>
      <p:sp>
        <p:nvSpPr>
          <p:cNvPr id="46082" name="Text Placeholder 1"/>
          <p:cNvSpPr>
            <a:spLocks noGrp="1"/>
          </p:cNvSpPr>
          <p:nvPr>
            <p:ph idx="1"/>
          </p:nvPr>
        </p:nvSpPr>
        <p:spPr bwMode="auto">
          <a:xfrm>
            <a:off x="749300" y="1366887"/>
            <a:ext cx="10924540" cy="4810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100000"/>
              </a:lnSpc>
              <a:spcBef>
                <a:spcPts val="1200"/>
              </a:spcBef>
              <a:buNone/>
              <a:defRPr/>
            </a:pPr>
            <a:r>
              <a:rPr lang="en-US" altLang="en-US" sz="2400" dirty="0"/>
              <a:t>Methods (e.g., risk assessment, desk review, on-site), procedures, and activities</a:t>
            </a:r>
          </a:p>
          <a:p>
            <a:pPr marL="0" indent="0">
              <a:lnSpc>
                <a:spcPct val="100000"/>
              </a:lnSpc>
              <a:spcBef>
                <a:spcPts val="1200"/>
              </a:spcBef>
              <a:buNone/>
              <a:defRPr/>
            </a:pPr>
            <a:r>
              <a:rPr lang="en-US" altLang="en-US" sz="2400" dirty="0"/>
              <a:t>Specify who, what, where, when, and how:</a:t>
            </a:r>
            <a:endParaRPr lang="en-US" sz="2400" dirty="0"/>
          </a:p>
          <a:p>
            <a:pPr marL="365760" lvl="1" indent="-365760">
              <a:lnSpc>
                <a:spcPct val="100000"/>
              </a:lnSpc>
              <a:spcBef>
                <a:spcPts val="1200"/>
              </a:spcBef>
              <a:buClr>
                <a:schemeClr val="accent2"/>
              </a:buClr>
              <a:buFont typeface="Wingdings" panose="05000000000000000000" pitchFamily="2" charset="2"/>
              <a:buChar char="ü"/>
              <a:defRPr/>
            </a:pPr>
            <a:r>
              <a:rPr lang="en-US" altLang="en-US" b="1" dirty="0">
                <a:solidFill>
                  <a:schemeClr val="tx1"/>
                </a:solidFill>
              </a:rPr>
              <a:t>Who:</a:t>
            </a:r>
            <a:r>
              <a:rPr lang="en-US" altLang="en-US" dirty="0">
                <a:solidFill>
                  <a:schemeClr val="tx1"/>
                </a:solidFill>
              </a:rPr>
              <a:t> Who does the monitoring? Who gets monitored?</a:t>
            </a:r>
            <a:endParaRPr lang="en-US" dirty="0">
              <a:solidFill>
                <a:schemeClr val="tx1"/>
              </a:solidFill>
            </a:endParaRPr>
          </a:p>
          <a:p>
            <a:pPr marL="365760" lvl="1" indent="-365760">
              <a:lnSpc>
                <a:spcPct val="100000"/>
              </a:lnSpc>
              <a:spcBef>
                <a:spcPts val="1200"/>
              </a:spcBef>
              <a:buClr>
                <a:schemeClr val="accent2"/>
              </a:buClr>
              <a:buFont typeface="Wingdings" panose="05000000000000000000" pitchFamily="2" charset="2"/>
              <a:buChar char="ü"/>
              <a:defRPr/>
            </a:pPr>
            <a:r>
              <a:rPr lang="en-US" altLang="en-US" b="1" dirty="0">
                <a:solidFill>
                  <a:schemeClr val="tx1"/>
                </a:solidFill>
              </a:rPr>
              <a:t>What gets monitored: </a:t>
            </a:r>
            <a:r>
              <a:rPr lang="en-US" altLang="en-US" dirty="0">
                <a:solidFill>
                  <a:schemeClr val="tx1"/>
                </a:solidFill>
              </a:rPr>
              <a:t>Which functions? Which activities?</a:t>
            </a:r>
          </a:p>
          <a:p>
            <a:pPr marL="365760" lvl="1" indent="-365760">
              <a:lnSpc>
                <a:spcPct val="100000"/>
              </a:lnSpc>
              <a:spcBef>
                <a:spcPts val="1200"/>
              </a:spcBef>
              <a:buClr>
                <a:schemeClr val="accent2"/>
              </a:buClr>
              <a:buFont typeface="Wingdings" panose="05000000000000000000" pitchFamily="2" charset="2"/>
              <a:buChar char="ü"/>
              <a:defRPr/>
            </a:pPr>
            <a:r>
              <a:rPr lang="en-US" altLang="en-US" b="1" dirty="0">
                <a:solidFill>
                  <a:schemeClr val="tx1"/>
                </a:solidFill>
              </a:rPr>
              <a:t>Where:</a:t>
            </a:r>
            <a:r>
              <a:rPr lang="en-US" altLang="en-US" dirty="0">
                <a:solidFill>
                  <a:schemeClr val="tx1"/>
                </a:solidFill>
              </a:rPr>
              <a:t> What is done remotely? What is done on site?</a:t>
            </a:r>
          </a:p>
          <a:p>
            <a:pPr marL="365760" lvl="1" indent="-365760">
              <a:lnSpc>
                <a:spcPct val="100000"/>
              </a:lnSpc>
              <a:spcBef>
                <a:spcPts val="1200"/>
              </a:spcBef>
              <a:buClr>
                <a:schemeClr val="accent2"/>
              </a:buClr>
              <a:buFont typeface="Wingdings" panose="05000000000000000000" pitchFamily="2" charset="2"/>
              <a:buChar char="ü"/>
              <a:defRPr/>
            </a:pPr>
            <a:r>
              <a:rPr lang="en-US" altLang="en-US" b="1" dirty="0">
                <a:solidFill>
                  <a:schemeClr val="tx1"/>
                </a:solidFill>
              </a:rPr>
              <a:t>When:</a:t>
            </a:r>
            <a:r>
              <a:rPr lang="en-US" altLang="en-US" dirty="0">
                <a:solidFill>
                  <a:schemeClr val="tx1"/>
                </a:solidFill>
              </a:rPr>
              <a:t> How often? Timeframe for each stage of process?</a:t>
            </a:r>
          </a:p>
          <a:p>
            <a:pPr marL="365760" lvl="1" indent="-365760">
              <a:lnSpc>
                <a:spcPct val="100000"/>
              </a:lnSpc>
              <a:spcBef>
                <a:spcPts val="1200"/>
              </a:spcBef>
              <a:buClr>
                <a:schemeClr val="accent2"/>
              </a:buClr>
              <a:buFont typeface="Wingdings" panose="05000000000000000000" pitchFamily="2" charset="2"/>
              <a:buChar char="ü"/>
              <a:defRPr/>
            </a:pPr>
            <a:r>
              <a:rPr lang="en-US" altLang="en-US" b="1" dirty="0">
                <a:solidFill>
                  <a:schemeClr val="tx1"/>
                </a:solidFill>
              </a:rPr>
              <a:t>How: </a:t>
            </a:r>
            <a:r>
              <a:rPr lang="en-US" altLang="en-US" dirty="0">
                <a:solidFill>
                  <a:schemeClr val="tx1"/>
                </a:solidFill>
              </a:rPr>
              <a:t>What tools, guides, and formats will be used?</a:t>
            </a:r>
          </a:p>
          <a:p>
            <a:pPr marL="365760" lvl="1" indent="-365760">
              <a:lnSpc>
                <a:spcPct val="100000"/>
              </a:lnSpc>
              <a:spcBef>
                <a:spcPts val="1200"/>
              </a:spcBef>
              <a:buClr>
                <a:schemeClr val="accent2"/>
              </a:buClr>
              <a:buFont typeface="Wingdings" panose="05000000000000000000" pitchFamily="2" charset="2"/>
              <a:buChar char="ü"/>
              <a:defRPr/>
            </a:pPr>
            <a:r>
              <a:rPr lang="en-US" altLang="en-US" b="1" dirty="0">
                <a:solidFill>
                  <a:schemeClr val="tx1"/>
                </a:solidFill>
              </a:rPr>
              <a:t>How:</a:t>
            </a:r>
            <a:r>
              <a:rPr lang="en-US" altLang="en-US" dirty="0">
                <a:solidFill>
                  <a:schemeClr val="tx1"/>
                </a:solidFill>
              </a:rPr>
              <a:t> How do findings get resolved? </a:t>
            </a:r>
          </a:p>
          <a:p>
            <a:pPr marL="770573" lvl="1" indent="-365760">
              <a:lnSpc>
                <a:spcPct val="100000"/>
              </a:lnSpc>
              <a:spcBef>
                <a:spcPts val="1200"/>
              </a:spcBef>
              <a:defRPr/>
            </a:pPr>
            <a:r>
              <a:rPr lang="en-US" altLang="en-US" dirty="0"/>
              <a:t>Remedies, sanctions, process for appeals and hearings</a:t>
            </a:r>
            <a:endParaRPr lang="en-US" altLang="en-US" dirty="0">
              <a:ea typeface="MS PGothic" charset="-128"/>
            </a:endParaRPr>
          </a:p>
        </p:txBody>
      </p:sp>
      <p:sp>
        <p:nvSpPr>
          <p:cNvPr id="3" name="Slide Number Placeholder 2">
            <a:extLst>
              <a:ext uri="{FF2B5EF4-FFF2-40B4-BE49-F238E27FC236}">
                <a16:creationId xmlns:a16="http://schemas.microsoft.com/office/drawing/2014/main" id="{959093D1-63CA-4692-A2D9-B9CFB36AA7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159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B8CEEB-ADC2-48AD-BDC5-E6E455B13B50}"/>
              </a:ext>
            </a:extLst>
          </p:cNvPr>
          <p:cNvSpPr>
            <a:spLocks noGrp="1"/>
          </p:cNvSpPr>
          <p:nvPr>
            <p:ph type="title"/>
          </p:nvPr>
        </p:nvSpPr>
        <p:spPr/>
        <p:txBody>
          <a:bodyPr>
            <a:normAutofit/>
          </a:bodyPr>
          <a:lstStyle/>
          <a:p>
            <a:r>
              <a:rPr lang="en-US" dirty="0"/>
              <a:t>Monitoring: Tools and Guides </a:t>
            </a:r>
          </a:p>
        </p:txBody>
      </p:sp>
      <p:sp>
        <p:nvSpPr>
          <p:cNvPr id="2" name="Text Placeholder 1"/>
          <p:cNvSpPr>
            <a:spLocks noGrp="1"/>
          </p:cNvSpPr>
          <p:nvPr>
            <p:ph idx="1"/>
          </p:nvPr>
        </p:nvSpPr>
        <p:spPr>
          <a:xfrm>
            <a:off x="669302" y="1420779"/>
            <a:ext cx="11004537" cy="4756184"/>
          </a:xfrm>
        </p:spPr>
        <p:txBody>
          <a:bodyPr>
            <a:normAutofit/>
          </a:bodyPr>
          <a:lstStyle/>
          <a:p>
            <a:pPr marL="365760" lvl="1" indent="-365760">
              <a:spcBef>
                <a:spcPts val="1800"/>
              </a:spcBef>
              <a:buClr>
                <a:schemeClr val="accent2"/>
              </a:buClr>
              <a:buFont typeface="Wingdings" panose="05000000000000000000" pitchFamily="2" charset="2"/>
              <a:buChar char="ü"/>
              <a:defRPr/>
            </a:pPr>
            <a:r>
              <a:rPr lang="en-US" sz="2600" dirty="0">
                <a:solidFill>
                  <a:schemeClr val="tx1"/>
                </a:solidFill>
              </a:rPr>
              <a:t>A risk assessment tool</a:t>
            </a:r>
          </a:p>
          <a:p>
            <a:pPr marL="365760" lvl="1" indent="-365760">
              <a:spcBef>
                <a:spcPts val="1800"/>
              </a:spcBef>
              <a:buClr>
                <a:schemeClr val="accent2"/>
              </a:buClr>
              <a:buFont typeface="Wingdings" panose="05000000000000000000" pitchFamily="2" charset="2"/>
              <a:buChar char="ü"/>
              <a:defRPr/>
            </a:pPr>
            <a:r>
              <a:rPr lang="en-US" sz="2600" dirty="0">
                <a:solidFill>
                  <a:schemeClr val="tx1"/>
                </a:solidFill>
              </a:rPr>
              <a:t>Analytical tools that assist staff in reviewing financial and programmatic reports</a:t>
            </a:r>
          </a:p>
          <a:p>
            <a:pPr marL="365760" lvl="1" indent="-365760">
              <a:spcBef>
                <a:spcPts val="1800"/>
              </a:spcBef>
              <a:buClr>
                <a:schemeClr val="accent2"/>
              </a:buClr>
              <a:buFont typeface="Wingdings" panose="05000000000000000000" pitchFamily="2" charset="2"/>
              <a:buChar char="ü"/>
              <a:defRPr/>
            </a:pPr>
            <a:r>
              <a:rPr lang="en-US" sz="2600" dirty="0">
                <a:solidFill>
                  <a:schemeClr val="tx1"/>
                </a:solidFill>
              </a:rPr>
              <a:t>Desk monitoring guides</a:t>
            </a:r>
          </a:p>
          <a:p>
            <a:pPr marL="365760" lvl="1" indent="-365760">
              <a:spcBef>
                <a:spcPts val="1800"/>
              </a:spcBef>
              <a:buClr>
                <a:schemeClr val="accent2"/>
              </a:buClr>
              <a:buFont typeface="Wingdings" panose="05000000000000000000" pitchFamily="2" charset="2"/>
              <a:buChar char="ü"/>
              <a:defRPr/>
            </a:pPr>
            <a:r>
              <a:rPr lang="en-US" sz="2600" dirty="0">
                <a:solidFill>
                  <a:schemeClr val="tx1"/>
                </a:solidFill>
              </a:rPr>
              <a:t>Customized on-site monitoring guides</a:t>
            </a:r>
          </a:p>
          <a:p>
            <a:pPr marL="365760" lvl="1" indent="-365760">
              <a:spcBef>
                <a:spcPts val="1800"/>
              </a:spcBef>
              <a:buClr>
                <a:schemeClr val="accent2"/>
              </a:buClr>
              <a:buFont typeface="Wingdings" panose="05000000000000000000" pitchFamily="2" charset="2"/>
              <a:buChar char="ü"/>
              <a:defRPr/>
            </a:pPr>
            <a:r>
              <a:rPr lang="en-US" sz="2600" dirty="0">
                <a:solidFill>
                  <a:schemeClr val="tx1"/>
                </a:solidFill>
              </a:rPr>
              <a:t>Consider uniform format for monitoring reports and monitoring-related correspondence</a:t>
            </a:r>
          </a:p>
        </p:txBody>
      </p:sp>
      <p:sp>
        <p:nvSpPr>
          <p:cNvPr id="5" name="Slide Number Placeholder 4">
            <a:extLst>
              <a:ext uri="{FF2B5EF4-FFF2-40B4-BE49-F238E27FC236}">
                <a16:creationId xmlns:a16="http://schemas.microsoft.com/office/drawing/2014/main" id="{0FD3B03F-737E-4074-8CEC-7B58EE31C71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314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F0EE84-49C0-4044-8AA1-86E220DD2DBF}"/>
              </a:ext>
            </a:extLst>
          </p:cNvPr>
          <p:cNvSpPr>
            <a:spLocks noGrp="1"/>
          </p:cNvSpPr>
          <p:nvPr>
            <p:ph type="title"/>
          </p:nvPr>
        </p:nvSpPr>
        <p:spPr/>
        <p:txBody>
          <a:bodyPr/>
          <a:lstStyle/>
          <a:p>
            <a:r>
              <a:rPr lang="en-US" dirty="0"/>
              <a:t>Monitoring: Staff and Resources</a:t>
            </a:r>
          </a:p>
        </p:txBody>
      </p:sp>
      <p:sp>
        <p:nvSpPr>
          <p:cNvPr id="2" name="Text Placeholder 1"/>
          <p:cNvSpPr>
            <a:spLocks noGrp="1"/>
          </p:cNvSpPr>
          <p:nvPr>
            <p:ph idx="1"/>
          </p:nvPr>
        </p:nvSpPr>
        <p:spPr>
          <a:xfrm>
            <a:off x="749300" y="1420779"/>
            <a:ext cx="10924540" cy="4756184"/>
          </a:xfrm>
        </p:spPr>
        <p:txBody>
          <a:bodyPr>
            <a:normAutofit lnSpcReduction="10000"/>
          </a:bodyPr>
          <a:lstStyle/>
          <a:p>
            <a:pPr marL="365760" lvl="1" indent="-365760">
              <a:lnSpc>
                <a:spcPct val="115000"/>
              </a:lnSpc>
              <a:spcBef>
                <a:spcPts val="1800"/>
              </a:spcBef>
              <a:buClr>
                <a:schemeClr val="accent2"/>
              </a:buClr>
              <a:buFont typeface="Wingdings" panose="05000000000000000000" pitchFamily="2" charset="2"/>
              <a:buChar char="ü"/>
              <a:defRPr/>
            </a:pPr>
            <a:r>
              <a:rPr lang="en-US" sz="2800" dirty="0">
                <a:solidFill>
                  <a:schemeClr val="tx1"/>
                </a:solidFill>
              </a:rPr>
              <a:t>Knowledgeable Staff</a:t>
            </a:r>
          </a:p>
          <a:p>
            <a:pPr marL="770573" lvl="1" indent="-365760">
              <a:lnSpc>
                <a:spcPct val="100000"/>
              </a:lnSpc>
              <a:spcBef>
                <a:spcPts val="0"/>
              </a:spcBef>
              <a:defRPr/>
            </a:pPr>
            <a:r>
              <a:rPr lang="en-US" dirty="0"/>
              <a:t>Rules and regulations; award terms and conditions</a:t>
            </a:r>
          </a:p>
          <a:p>
            <a:pPr marL="770573" lvl="1" indent="-365760">
              <a:lnSpc>
                <a:spcPct val="100000"/>
              </a:lnSpc>
              <a:spcBef>
                <a:spcPts val="0"/>
              </a:spcBef>
              <a:defRPr/>
            </a:pPr>
            <a:r>
              <a:rPr lang="en-US" dirty="0"/>
              <a:t>Adequately trained</a:t>
            </a:r>
          </a:p>
          <a:p>
            <a:pPr marL="1165860" lvl="2" indent="-365760">
              <a:lnSpc>
                <a:spcPct val="100000"/>
              </a:lnSpc>
              <a:spcBef>
                <a:spcPts val="0"/>
              </a:spcBef>
              <a:buClr>
                <a:srgbClr val="D93E0D"/>
              </a:buClr>
              <a:defRPr/>
            </a:pPr>
            <a:r>
              <a:rPr lang="en-US" sz="2400" dirty="0"/>
              <a:t>For documenting findings, corrective actions and resolution</a:t>
            </a:r>
          </a:p>
          <a:p>
            <a:pPr marL="1165860" lvl="2" indent="-365760">
              <a:lnSpc>
                <a:spcPct val="100000"/>
              </a:lnSpc>
              <a:spcBef>
                <a:spcPts val="0"/>
              </a:spcBef>
              <a:buClr>
                <a:srgbClr val="D93E0D"/>
              </a:buClr>
              <a:defRPr/>
            </a:pPr>
            <a:r>
              <a:rPr lang="en-US" sz="2400" dirty="0"/>
              <a:t>Report writing skills</a:t>
            </a:r>
          </a:p>
          <a:p>
            <a:pPr marL="365760" lvl="1" indent="-365760">
              <a:lnSpc>
                <a:spcPct val="115000"/>
              </a:lnSpc>
              <a:spcBef>
                <a:spcPts val="1200"/>
              </a:spcBef>
              <a:buClr>
                <a:schemeClr val="accent2"/>
              </a:buClr>
              <a:buFont typeface="Wingdings" panose="05000000000000000000" pitchFamily="2" charset="2"/>
              <a:buChar char="ü"/>
              <a:defRPr/>
            </a:pPr>
            <a:r>
              <a:rPr lang="en-US" sz="2800" dirty="0">
                <a:solidFill>
                  <a:schemeClr val="tx1"/>
                </a:solidFill>
              </a:rPr>
              <a:t>Roles and Responsibilities  </a:t>
            </a:r>
          </a:p>
          <a:p>
            <a:pPr marL="365760" lvl="1" indent="-365760">
              <a:lnSpc>
                <a:spcPct val="115000"/>
              </a:lnSpc>
              <a:spcBef>
                <a:spcPts val="1800"/>
              </a:spcBef>
              <a:buClr>
                <a:schemeClr val="accent2"/>
              </a:buClr>
              <a:buFont typeface="Wingdings" panose="05000000000000000000" pitchFamily="2" charset="2"/>
              <a:buChar char="ü"/>
              <a:defRPr/>
            </a:pPr>
            <a:r>
              <a:rPr lang="en-US" sz="2800" dirty="0">
                <a:solidFill>
                  <a:schemeClr val="tx1"/>
                </a:solidFill>
              </a:rPr>
              <a:t>Updated tools </a:t>
            </a:r>
          </a:p>
          <a:p>
            <a:pPr marL="365760" lvl="1" indent="-365760">
              <a:lnSpc>
                <a:spcPct val="115000"/>
              </a:lnSpc>
              <a:spcBef>
                <a:spcPts val="1800"/>
              </a:spcBef>
              <a:buClr>
                <a:schemeClr val="accent2"/>
              </a:buClr>
              <a:buFont typeface="Wingdings" panose="05000000000000000000" pitchFamily="2" charset="2"/>
              <a:buChar char="ü"/>
              <a:defRPr/>
            </a:pPr>
            <a:r>
              <a:rPr lang="en-US" sz="2800" dirty="0">
                <a:solidFill>
                  <a:schemeClr val="tx1"/>
                </a:solidFill>
              </a:rPr>
              <a:t>Necessary resources </a:t>
            </a:r>
          </a:p>
          <a:p>
            <a:pPr marL="365760" lvl="1" indent="-365760">
              <a:lnSpc>
                <a:spcPct val="115000"/>
              </a:lnSpc>
              <a:spcBef>
                <a:spcPts val="1800"/>
              </a:spcBef>
              <a:buClr>
                <a:schemeClr val="accent2"/>
              </a:buClr>
              <a:buFont typeface="Wingdings" panose="05000000000000000000" pitchFamily="2" charset="2"/>
              <a:buChar char="ü"/>
              <a:defRPr/>
            </a:pPr>
            <a:r>
              <a:rPr lang="en-US" sz="2800" dirty="0">
                <a:solidFill>
                  <a:schemeClr val="tx1"/>
                </a:solidFill>
              </a:rPr>
              <a:t>Access to documentation </a:t>
            </a:r>
          </a:p>
          <a:p>
            <a:pPr marL="395287" lvl="2" indent="0">
              <a:lnSpc>
                <a:spcPct val="115000"/>
              </a:lnSpc>
              <a:spcBef>
                <a:spcPts val="1800"/>
              </a:spcBef>
              <a:buNone/>
              <a:defRPr/>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2F64D446-DC2B-482A-822A-27E869AA4E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1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6A7F-405A-4172-A2DD-6ADA7603D12B}"/>
              </a:ext>
            </a:extLst>
          </p:cNvPr>
          <p:cNvSpPr>
            <a:spLocks noGrp="1"/>
          </p:cNvSpPr>
          <p:nvPr>
            <p:ph type="title"/>
          </p:nvPr>
        </p:nvSpPr>
        <p:spPr/>
        <p:txBody>
          <a:bodyPr/>
          <a:lstStyle/>
          <a:p>
            <a:r>
              <a:rPr lang="en-US" altLang="en-US" kern="0" dirty="0"/>
              <a:t>Monitoring Methods</a:t>
            </a:r>
            <a:endParaRPr lang="en-US" dirty="0"/>
          </a:p>
        </p:txBody>
      </p:sp>
      <p:sp>
        <p:nvSpPr>
          <p:cNvPr id="3" name="Content Placeholder 2">
            <a:extLst>
              <a:ext uri="{FF2B5EF4-FFF2-40B4-BE49-F238E27FC236}">
                <a16:creationId xmlns:a16="http://schemas.microsoft.com/office/drawing/2014/main" id="{93E1D3ED-72D9-4A56-A9C0-BE97AD80AC77}"/>
              </a:ext>
            </a:extLst>
          </p:cNvPr>
          <p:cNvSpPr>
            <a:spLocks noGrp="1"/>
          </p:cNvSpPr>
          <p:nvPr>
            <p:ph idx="1"/>
          </p:nvPr>
        </p:nvSpPr>
        <p:spPr>
          <a:xfrm>
            <a:off x="749300" y="1451727"/>
            <a:ext cx="10924540" cy="4725235"/>
          </a:xfrm>
        </p:spPr>
        <p:txBody>
          <a:bodyPr>
            <a:normAutofit/>
          </a:bodyPr>
          <a:lstStyle/>
          <a:p>
            <a:pPr>
              <a:lnSpc>
                <a:spcPct val="110000"/>
              </a:lnSpc>
              <a:spcBef>
                <a:spcPts val="600"/>
              </a:spcBef>
              <a:spcAft>
                <a:spcPts val="600"/>
              </a:spcAft>
            </a:pPr>
            <a:r>
              <a:rPr lang="en-US" dirty="0"/>
              <a:t>Desk monitoring</a:t>
            </a:r>
          </a:p>
          <a:p>
            <a:pPr>
              <a:lnSpc>
                <a:spcPct val="110000"/>
              </a:lnSpc>
              <a:spcBef>
                <a:spcPts val="600"/>
              </a:spcBef>
              <a:spcAft>
                <a:spcPts val="600"/>
              </a:spcAft>
            </a:pPr>
            <a:r>
              <a:rPr lang="en-US" dirty="0"/>
              <a:t>Reports review and analysis</a:t>
            </a:r>
          </a:p>
          <a:p>
            <a:pPr>
              <a:lnSpc>
                <a:spcPct val="110000"/>
              </a:lnSpc>
              <a:spcBef>
                <a:spcPts val="600"/>
              </a:spcBef>
              <a:spcAft>
                <a:spcPts val="600"/>
              </a:spcAft>
            </a:pPr>
            <a:r>
              <a:rPr lang="en-US" dirty="0"/>
              <a:t>On-site monitoring</a:t>
            </a:r>
          </a:p>
        </p:txBody>
      </p:sp>
      <p:pic>
        <p:nvPicPr>
          <p:cNvPr id="2050" name="Picture 2" descr="papers containing charts and graphs">
            <a:extLst>
              <a:ext uri="{FF2B5EF4-FFF2-40B4-BE49-F238E27FC236}">
                <a16:creationId xmlns:a16="http://schemas.microsoft.com/office/drawing/2014/main" id="{DDF0EE89-531C-49E1-89EA-4D55FEDCA1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00232" y="2506086"/>
            <a:ext cx="4694309" cy="3121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522C7C0-3AF0-4CAF-AE6B-71C7FCA8715F}"/>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146181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6A7F-405A-4172-A2DD-6ADA7603D12B}"/>
              </a:ext>
            </a:extLst>
          </p:cNvPr>
          <p:cNvSpPr>
            <a:spLocks noGrp="1"/>
          </p:cNvSpPr>
          <p:nvPr>
            <p:ph type="title"/>
          </p:nvPr>
        </p:nvSpPr>
        <p:spPr/>
        <p:txBody>
          <a:bodyPr/>
          <a:lstStyle/>
          <a:p>
            <a:r>
              <a:rPr lang="en-US" altLang="en-US" kern="0" dirty="0"/>
              <a:t>Desk Monitoring</a:t>
            </a:r>
            <a:endParaRPr lang="en-US" dirty="0"/>
          </a:p>
        </p:txBody>
      </p:sp>
      <p:sp>
        <p:nvSpPr>
          <p:cNvPr id="3" name="Content Placeholder 2">
            <a:extLst>
              <a:ext uri="{FF2B5EF4-FFF2-40B4-BE49-F238E27FC236}">
                <a16:creationId xmlns:a16="http://schemas.microsoft.com/office/drawing/2014/main" id="{93E1D3ED-72D9-4A56-A9C0-BE97AD80AC77}"/>
              </a:ext>
            </a:extLst>
          </p:cNvPr>
          <p:cNvSpPr>
            <a:spLocks noGrp="1"/>
          </p:cNvSpPr>
          <p:nvPr>
            <p:ph idx="1"/>
          </p:nvPr>
        </p:nvSpPr>
        <p:spPr>
          <a:xfrm>
            <a:off x="650448" y="1420779"/>
            <a:ext cx="11023391" cy="4756184"/>
          </a:xfrm>
        </p:spPr>
        <p:txBody>
          <a:bodyPr>
            <a:normAutofit/>
          </a:bodyPr>
          <a:lstStyle/>
          <a:p>
            <a:pPr>
              <a:lnSpc>
                <a:spcPct val="110000"/>
              </a:lnSpc>
              <a:spcBef>
                <a:spcPts val="600"/>
              </a:spcBef>
              <a:spcAft>
                <a:spcPts val="600"/>
              </a:spcAft>
            </a:pPr>
            <a:r>
              <a:rPr lang="en-US" altLang="en-US" dirty="0">
                <a:ea typeface="Arial" charset="0"/>
                <a:cs typeface="Arial" charset="0"/>
              </a:rPr>
              <a:t>Extremely effective and cost efficient</a:t>
            </a:r>
          </a:p>
          <a:p>
            <a:pPr>
              <a:lnSpc>
                <a:spcPct val="110000"/>
              </a:lnSpc>
              <a:spcBef>
                <a:spcPts val="600"/>
              </a:spcBef>
              <a:spcAft>
                <a:spcPts val="600"/>
              </a:spcAft>
            </a:pPr>
            <a:r>
              <a:rPr lang="en-US" altLang="en-US" dirty="0">
                <a:ea typeface="Arial" charset="0"/>
                <a:cs typeface="Arial" charset="0"/>
              </a:rPr>
              <a:t>Alternative to, preparation for, or supplemental to on-site monitoring</a:t>
            </a:r>
            <a:endParaRPr lang="en-US" dirty="0">
              <a:ea typeface="Arial" charset="0"/>
              <a:cs typeface="Arial" charset="0"/>
            </a:endParaRPr>
          </a:p>
          <a:p>
            <a:pPr>
              <a:lnSpc>
                <a:spcPct val="110000"/>
              </a:lnSpc>
              <a:spcBef>
                <a:spcPts val="600"/>
              </a:spcBef>
              <a:spcAft>
                <a:spcPts val="600"/>
              </a:spcAft>
            </a:pPr>
            <a:r>
              <a:rPr lang="en-US" altLang="en-US" dirty="0">
                <a:ea typeface="Arial" charset="0"/>
                <a:cs typeface="Arial" charset="0"/>
              </a:rPr>
              <a:t>May lead to on-site monitoring</a:t>
            </a:r>
            <a:endParaRPr lang="en-US" dirty="0">
              <a:ea typeface="Arial" charset="0"/>
              <a:cs typeface="Arial" charset="0"/>
            </a:endParaRPr>
          </a:p>
          <a:p>
            <a:pPr>
              <a:lnSpc>
                <a:spcPct val="110000"/>
              </a:lnSpc>
              <a:spcBef>
                <a:spcPts val="600"/>
              </a:spcBef>
              <a:spcAft>
                <a:spcPts val="600"/>
              </a:spcAft>
            </a:pPr>
            <a:r>
              <a:rPr lang="en-US" altLang="en-US" dirty="0">
                <a:ea typeface="Arial" charset="0"/>
                <a:cs typeface="Arial" charset="0"/>
              </a:rPr>
              <a:t>Review of collected subrecipient information</a:t>
            </a:r>
            <a:endParaRPr lang="en-US" dirty="0">
              <a:ea typeface="Arial" charset="0"/>
              <a:cs typeface="Arial" charset="0"/>
            </a:endParaRPr>
          </a:p>
          <a:p>
            <a:pPr marL="770573" lvl="1" indent="-365760">
              <a:lnSpc>
                <a:spcPct val="110000"/>
              </a:lnSpc>
              <a:spcBef>
                <a:spcPts val="0"/>
              </a:spcBef>
              <a:defRPr/>
            </a:pPr>
            <a:r>
              <a:rPr lang="en-US" altLang="en-US" dirty="0"/>
              <a:t>To get a better sense of ongoing operations</a:t>
            </a:r>
            <a:endParaRPr lang="en-US" dirty="0"/>
          </a:p>
          <a:p>
            <a:pPr marL="770573" lvl="1" indent="-365760">
              <a:lnSpc>
                <a:spcPct val="110000"/>
              </a:lnSpc>
              <a:spcBef>
                <a:spcPts val="0"/>
              </a:spcBef>
              <a:defRPr/>
            </a:pPr>
            <a:r>
              <a:rPr lang="en-US" altLang="en-US" dirty="0"/>
              <a:t>To identify and respond to rising issues</a:t>
            </a:r>
            <a:endParaRPr lang="en-US" dirty="0"/>
          </a:p>
          <a:p>
            <a:pPr marL="770573" lvl="1" indent="-365760">
              <a:lnSpc>
                <a:spcPct val="110000"/>
              </a:lnSpc>
              <a:spcBef>
                <a:spcPts val="0"/>
              </a:spcBef>
              <a:defRPr/>
            </a:pPr>
            <a:r>
              <a:rPr lang="en-US" altLang="en-US" dirty="0"/>
              <a:t>To focus future onsite reviews</a:t>
            </a:r>
            <a:endParaRPr lang="en-US" dirty="0"/>
          </a:p>
          <a:p>
            <a:pPr>
              <a:lnSpc>
                <a:spcPct val="110000"/>
              </a:lnSpc>
              <a:spcBef>
                <a:spcPts val="600"/>
              </a:spcBef>
              <a:spcAft>
                <a:spcPts val="600"/>
              </a:spcAft>
            </a:pPr>
            <a:r>
              <a:rPr lang="en-US" altLang="en-US" dirty="0">
                <a:cs typeface="Arial" charset="0"/>
              </a:rPr>
              <a:t>Should be formally documented</a:t>
            </a:r>
            <a:endParaRPr lang="en-US" dirty="0">
              <a:cs typeface="Arial" charset="0"/>
            </a:endParaRPr>
          </a:p>
          <a:p>
            <a:pPr>
              <a:lnSpc>
                <a:spcPct val="110000"/>
              </a:lnSpc>
              <a:spcBef>
                <a:spcPts val="600"/>
              </a:spcBef>
              <a:spcAft>
                <a:spcPts val="600"/>
              </a:spcAft>
            </a:pPr>
            <a:endParaRPr lang="en-US" sz="1400" dirty="0"/>
          </a:p>
        </p:txBody>
      </p:sp>
      <p:sp>
        <p:nvSpPr>
          <p:cNvPr id="4" name="Slide Number Placeholder 3">
            <a:extLst>
              <a:ext uri="{FF2B5EF4-FFF2-40B4-BE49-F238E27FC236}">
                <a16:creationId xmlns:a16="http://schemas.microsoft.com/office/drawing/2014/main" id="{B522C7C0-3AF0-4CAF-AE6B-71C7FCA8715F}"/>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332875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3</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8A3B-FF20-4CE9-943F-ECE39D3BF5C1}"/>
              </a:ext>
            </a:extLst>
          </p:cNvPr>
          <p:cNvSpPr>
            <a:spLocks noGrp="1"/>
          </p:cNvSpPr>
          <p:nvPr>
            <p:ph type="title"/>
          </p:nvPr>
        </p:nvSpPr>
        <p:spPr/>
        <p:txBody>
          <a:bodyPr/>
          <a:lstStyle/>
          <a:p>
            <a:r>
              <a:rPr lang="en-US" altLang="en-US" dirty="0"/>
              <a:t> Reports Review and Analysis</a:t>
            </a:r>
            <a:endParaRPr lang="en-US" dirty="0"/>
          </a:p>
        </p:txBody>
      </p:sp>
      <p:sp>
        <p:nvSpPr>
          <p:cNvPr id="15" name="Text Placeholder 1">
            <a:extLst>
              <a:ext uri="{FF2B5EF4-FFF2-40B4-BE49-F238E27FC236}">
                <a16:creationId xmlns:a16="http://schemas.microsoft.com/office/drawing/2014/main" id="{70F13759-0786-4933-9BC1-444BA11D12B8}"/>
              </a:ext>
            </a:extLst>
          </p:cNvPr>
          <p:cNvSpPr txBox="1">
            <a:spLocks/>
          </p:cNvSpPr>
          <p:nvPr/>
        </p:nvSpPr>
        <p:spPr bwMode="auto">
          <a:xfrm>
            <a:off x="857839" y="1372961"/>
            <a:ext cx="9293008" cy="4834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Arial" charset="0"/>
                <a:cs typeface="Arial" charset="0"/>
              </a:rPr>
              <a:t>Assure timeliness and accuracy of reports</a:t>
            </a:r>
          </a:p>
          <a:p>
            <a:r>
              <a:rPr lang="en-US" altLang="en-US" dirty="0">
                <a:ea typeface="Arial" charset="0"/>
                <a:cs typeface="Arial" charset="0"/>
              </a:rPr>
              <a:t>Assess progress in achieving goals</a:t>
            </a:r>
          </a:p>
          <a:p>
            <a:pPr>
              <a:spcBef>
                <a:spcPts val="600"/>
              </a:spcBef>
            </a:pPr>
            <a:r>
              <a:rPr lang="en-US" altLang="en-US" dirty="0">
                <a:ea typeface="Arial" charset="0"/>
                <a:cs typeface="Arial" charset="0"/>
              </a:rPr>
              <a:t>Identify trends</a:t>
            </a:r>
          </a:p>
          <a:p>
            <a:pPr marL="770573" lvl="1" indent="-365760">
              <a:lnSpc>
                <a:spcPct val="100000"/>
              </a:lnSpc>
              <a:spcBef>
                <a:spcPts val="0"/>
              </a:spcBef>
              <a:defRPr/>
            </a:pPr>
            <a:r>
              <a:rPr lang="en-US" altLang="en-US" dirty="0"/>
              <a:t>Predict progress</a:t>
            </a:r>
          </a:p>
          <a:p>
            <a:pPr marL="770573" lvl="1" indent="-365760">
              <a:lnSpc>
                <a:spcPct val="100000"/>
              </a:lnSpc>
              <a:spcBef>
                <a:spcPts val="0"/>
              </a:spcBef>
              <a:defRPr/>
            </a:pPr>
            <a:r>
              <a:rPr lang="en-US" altLang="en-US" dirty="0"/>
              <a:t>Uncover problems</a:t>
            </a:r>
          </a:p>
          <a:p>
            <a:pPr>
              <a:spcBef>
                <a:spcPts val="600"/>
              </a:spcBef>
            </a:pPr>
            <a:r>
              <a:rPr lang="en-US" altLang="en-US" dirty="0">
                <a:ea typeface="Arial" charset="0"/>
                <a:cs typeface="Arial" charset="0"/>
              </a:rPr>
              <a:t>Coordinate review of fiscal and program reports together</a:t>
            </a:r>
          </a:p>
          <a:p>
            <a:pPr marL="770573" lvl="1" indent="-365760">
              <a:lnSpc>
                <a:spcPct val="100000"/>
              </a:lnSpc>
              <a:spcBef>
                <a:spcPts val="0"/>
              </a:spcBef>
              <a:defRPr/>
            </a:pPr>
            <a:r>
              <a:rPr lang="en-US" altLang="en-US" dirty="0"/>
              <a:t>Can reveal a more complete picture of overall performance</a:t>
            </a:r>
            <a:endParaRPr lang="en-US" altLang="en-US" sz="2000" dirty="0"/>
          </a:p>
        </p:txBody>
      </p:sp>
      <p:sp>
        <p:nvSpPr>
          <p:cNvPr id="3" name="Slide Number Placeholder 2">
            <a:extLst>
              <a:ext uri="{FF2B5EF4-FFF2-40B4-BE49-F238E27FC236}">
                <a16:creationId xmlns:a16="http://schemas.microsoft.com/office/drawing/2014/main" id="{4337082A-D7A6-4530-BA34-B2398B3B4B6C}"/>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198784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4C19EA-EFB3-4696-BBC0-D98DB5348C21}"/>
              </a:ext>
            </a:extLst>
          </p:cNvPr>
          <p:cNvSpPr>
            <a:spLocks noGrp="1"/>
          </p:cNvSpPr>
          <p:nvPr>
            <p:ph type="title"/>
          </p:nvPr>
        </p:nvSpPr>
        <p:spPr/>
        <p:txBody>
          <a:bodyPr/>
          <a:lstStyle/>
          <a:p>
            <a:r>
              <a:rPr lang="en-US" altLang="en-US" dirty="0">
                <a:ea typeface="MS PGothic" charset="-128"/>
              </a:rPr>
              <a:t>On-Site Monitoring</a:t>
            </a:r>
            <a:endParaRPr lang="en-US" altLang="en-US" dirty="0"/>
          </a:p>
        </p:txBody>
      </p:sp>
      <p:sp>
        <p:nvSpPr>
          <p:cNvPr id="35859"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dirty="0">
                <a:hlinkClick r:id="rId3"/>
              </a:rPr>
              <a:t>2 CFR 200.331(d)</a:t>
            </a:r>
            <a:endParaRPr lang="en-US" altLang="en-US" dirty="0"/>
          </a:p>
          <a:p>
            <a:pPr marL="0" indent="0">
              <a:buNone/>
            </a:pPr>
            <a:r>
              <a:rPr lang="en-US" altLang="en-US" dirty="0"/>
              <a:t>Non-Federal entities must monitor to ensure subaward is:</a:t>
            </a:r>
            <a:endParaRPr lang="en-US" b="1" dirty="0">
              <a:solidFill>
                <a:sysClr val="windowText" lastClr="000000">
                  <a:hueOff val="0"/>
                  <a:satOff val="0"/>
                  <a:lumOff val="0"/>
                  <a:alphaOff val="0"/>
                </a:sysClr>
              </a:solidFill>
            </a:endParaRPr>
          </a:p>
          <a:p>
            <a:r>
              <a:rPr lang="en-US" altLang="en-US" dirty="0"/>
              <a:t>Used for authorized purposes</a:t>
            </a:r>
            <a:endParaRPr lang="en-US" b="1" dirty="0">
              <a:solidFill>
                <a:sysClr val="windowText" lastClr="000000">
                  <a:hueOff val="0"/>
                  <a:satOff val="0"/>
                  <a:lumOff val="0"/>
                  <a:alphaOff val="0"/>
                </a:sysClr>
              </a:solidFill>
            </a:endParaRPr>
          </a:p>
          <a:p>
            <a:r>
              <a:rPr lang="en-US" altLang="en-US" dirty="0"/>
              <a:t>Operating in compliance with Federal laws and regulations</a:t>
            </a:r>
          </a:p>
          <a:p>
            <a:r>
              <a:rPr lang="en-US" altLang="en-US" dirty="0"/>
              <a:t>Consistent with the terms and conditions of subaward</a:t>
            </a:r>
          </a:p>
        </p:txBody>
      </p:sp>
      <p:sp>
        <p:nvSpPr>
          <p:cNvPr id="7" name="Slide Number Placeholder 6">
            <a:extLst>
              <a:ext uri="{FF2B5EF4-FFF2-40B4-BE49-F238E27FC236}">
                <a16:creationId xmlns:a16="http://schemas.microsoft.com/office/drawing/2014/main" id="{CB8DEF0A-5D02-4B80-BC13-17FE1746886D}"/>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425004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C42D5-8221-4520-8FA8-E475A4E556E7}"/>
              </a:ext>
            </a:extLst>
          </p:cNvPr>
          <p:cNvSpPr>
            <a:spLocks noGrp="1"/>
          </p:cNvSpPr>
          <p:nvPr>
            <p:ph type="title"/>
          </p:nvPr>
        </p:nvSpPr>
        <p:spPr/>
        <p:txBody>
          <a:bodyPr/>
          <a:lstStyle/>
          <a:p>
            <a:r>
              <a:rPr lang="en-US" altLang="en-US" dirty="0">
                <a:ea typeface="MS PGothic" charset="-128"/>
              </a:rPr>
              <a:t>Audit vs. Monitoring</a:t>
            </a:r>
            <a:endParaRPr lang="en-US" dirty="0"/>
          </a:p>
        </p:txBody>
      </p:sp>
      <p:sp>
        <p:nvSpPr>
          <p:cNvPr id="4" name="Text Placeholder 3">
            <a:extLst>
              <a:ext uri="{FF2B5EF4-FFF2-40B4-BE49-F238E27FC236}">
                <a16:creationId xmlns:a16="http://schemas.microsoft.com/office/drawing/2014/main" id="{7F70AAF0-2E61-416F-816F-B7EDB01AA880}"/>
              </a:ext>
            </a:extLst>
          </p:cNvPr>
          <p:cNvSpPr>
            <a:spLocks noGrp="1"/>
          </p:cNvSpPr>
          <p:nvPr>
            <p:ph type="body" idx="1"/>
          </p:nvPr>
        </p:nvSpPr>
        <p:spPr>
          <a:xfrm>
            <a:off x="839789" y="1240971"/>
            <a:ext cx="5157787" cy="822960"/>
          </a:xfrm>
        </p:spPr>
        <p:txBody>
          <a:bodyPr/>
          <a:lstStyle/>
          <a:p>
            <a:r>
              <a:rPr lang="en-US" dirty="0"/>
              <a:t>An Audit…</a:t>
            </a:r>
          </a:p>
        </p:txBody>
      </p:sp>
      <p:sp>
        <p:nvSpPr>
          <p:cNvPr id="107522" name="Text Placeholder 1"/>
          <p:cNvSpPr>
            <a:spLocks noGrp="1"/>
          </p:cNvSpPr>
          <p:nvPr>
            <p:ph sz="half" idx="2"/>
          </p:nvPr>
        </p:nvSpPr>
        <p:spPr bwMode="auto">
          <a:xfrm>
            <a:off x="839789" y="2140857"/>
            <a:ext cx="5157787" cy="39472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105000"/>
              </a:lnSpc>
              <a:spcBef>
                <a:spcPts val="0"/>
              </a:spcBef>
            </a:pPr>
            <a:r>
              <a:rPr lang="en-US" altLang="en-US" sz="2800" dirty="0"/>
              <a:t>Is current and immediate</a:t>
            </a:r>
          </a:p>
          <a:p>
            <a:pPr>
              <a:lnSpc>
                <a:spcPct val="105000"/>
              </a:lnSpc>
              <a:spcBef>
                <a:spcPts val="0"/>
              </a:spcBef>
            </a:pPr>
            <a:r>
              <a:rPr lang="en-US" altLang="en-US" sz="2800" dirty="0"/>
              <a:t>Is usually performed by pass-through entity staff</a:t>
            </a:r>
          </a:p>
          <a:p>
            <a:pPr>
              <a:lnSpc>
                <a:spcPct val="105000"/>
              </a:lnSpc>
              <a:spcBef>
                <a:spcPts val="0"/>
              </a:spcBef>
            </a:pPr>
            <a:r>
              <a:rPr lang="en-US" altLang="en-US" sz="2800" dirty="0"/>
              <a:t>Is preventative</a:t>
            </a:r>
          </a:p>
          <a:p>
            <a:pPr>
              <a:lnSpc>
                <a:spcPct val="105000"/>
              </a:lnSpc>
              <a:spcBef>
                <a:spcPts val="0"/>
              </a:spcBef>
            </a:pPr>
            <a:endParaRPr lang="en-US" altLang="en-US" sz="2800" dirty="0"/>
          </a:p>
        </p:txBody>
      </p:sp>
      <p:sp>
        <p:nvSpPr>
          <p:cNvPr id="2" name="Text Placeholder 1">
            <a:extLst>
              <a:ext uri="{FF2B5EF4-FFF2-40B4-BE49-F238E27FC236}">
                <a16:creationId xmlns:a16="http://schemas.microsoft.com/office/drawing/2014/main" id="{448A11AB-9DED-439C-BF5A-550D31773F82}"/>
              </a:ext>
            </a:extLst>
          </p:cNvPr>
          <p:cNvSpPr>
            <a:spLocks noGrp="1"/>
          </p:cNvSpPr>
          <p:nvPr>
            <p:ph type="body" sz="quarter" idx="3"/>
          </p:nvPr>
        </p:nvSpPr>
        <p:spPr>
          <a:xfrm>
            <a:off x="6172203" y="1240971"/>
            <a:ext cx="5183188" cy="822960"/>
          </a:xfrm>
        </p:spPr>
        <p:txBody>
          <a:bodyPr/>
          <a:lstStyle/>
          <a:p>
            <a:r>
              <a:rPr lang="en-US" dirty="0"/>
              <a:t>Monitoring…</a:t>
            </a:r>
          </a:p>
        </p:txBody>
      </p:sp>
      <p:sp>
        <p:nvSpPr>
          <p:cNvPr id="6" name="Content Placeholder 5">
            <a:extLst>
              <a:ext uri="{FF2B5EF4-FFF2-40B4-BE49-F238E27FC236}">
                <a16:creationId xmlns:a16="http://schemas.microsoft.com/office/drawing/2014/main" id="{6A2BF84A-E0F8-4B0E-BAA2-443515F40A93}"/>
              </a:ext>
            </a:extLst>
          </p:cNvPr>
          <p:cNvSpPr>
            <a:spLocks noGrp="1"/>
          </p:cNvSpPr>
          <p:nvPr>
            <p:ph sz="quarter" idx="4"/>
          </p:nvPr>
        </p:nvSpPr>
        <p:spPr>
          <a:xfrm>
            <a:off x="6172203" y="2140857"/>
            <a:ext cx="5183188" cy="3947206"/>
          </a:xfrm>
        </p:spPr>
        <p:txBody>
          <a:bodyPr>
            <a:normAutofit/>
          </a:bodyPr>
          <a:lstStyle/>
          <a:p>
            <a:pPr marL="342900" lvl="1" indent="-342900">
              <a:lnSpc>
                <a:spcPct val="105000"/>
              </a:lnSpc>
              <a:spcBef>
                <a:spcPts val="0"/>
              </a:spcBef>
              <a:buClr>
                <a:schemeClr val="accent2"/>
              </a:buClr>
              <a:buFont typeface="Wingdings" panose="05000000000000000000" pitchFamily="2" charset="2"/>
              <a:buChar char="ü"/>
            </a:pPr>
            <a:r>
              <a:rPr lang="en-US" altLang="en-US" sz="2800" dirty="0">
                <a:solidFill>
                  <a:schemeClr val="tx1"/>
                </a:solidFill>
              </a:rPr>
              <a:t>Occurs after the end of the fiscal period</a:t>
            </a:r>
            <a:endParaRPr lang="en-US" sz="2800" dirty="0">
              <a:solidFill>
                <a:schemeClr val="tx1"/>
              </a:solidFill>
            </a:endParaRPr>
          </a:p>
          <a:p>
            <a:pPr marL="342900" lvl="1" indent="-342900">
              <a:lnSpc>
                <a:spcPct val="105000"/>
              </a:lnSpc>
              <a:spcBef>
                <a:spcPts val="0"/>
              </a:spcBef>
              <a:buClr>
                <a:schemeClr val="accent2"/>
              </a:buClr>
              <a:buFont typeface="Wingdings" panose="05000000000000000000" pitchFamily="2" charset="2"/>
              <a:buChar char="ü"/>
            </a:pPr>
            <a:r>
              <a:rPr lang="en-US" altLang="en-US" sz="2800" dirty="0">
                <a:solidFill>
                  <a:schemeClr val="tx1"/>
                </a:solidFill>
              </a:rPr>
              <a:t>Often takes place after the end of grant</a:t>
            </a:r>
          </a:p>
          <a:p>
            <a:pPr marL="342900" lvl="1" indent="-342900">
              <a:lnSpc>
                <a:spcPct val="105000"/>
              </a:lnSpc>
              <a:spcBef>
                <a:spcPts val="0"/>
              </a:spcBef>
              <a:buClr>
                <a:schemeClr val="accent2"/>
              </a:buClr>
              <a:buFont typeface="Wingdings" panose="05000000000000000000" pitchFamily="2" charset="2"/>
              <a:buChar char="ü"/>
            </a:pPr>
            <a:r>
              <a:rPr lang="en-US" altLang="en-US" sz="2800" dirty="0">
                <a:solidFill>
                  <a:schemeClr val="tx1"/>
                </a:solidFill>
              </a:rPr>
              <a:t>Report is due not later than nine months after period of performance</a:t>
            </a:r>
          </a:p>
          <a:p>
            <a:pPr marL="342900" lvl="1" indent="-342900">
              <a:lnSpc>
                <a:spcPct val="105000"/>
              </a:lnSpc>
              <a:spcBef>
                <a:spcPts val="0"/>
              </a:spcBef>
              <a:buClr>
                <a:schemeClr val="accent2"/>
              </a:buClr>
              <a:buFont typeface="Wingdings" panose="05000000000000000000" pitchFamily="2" charset="2"/>
              <a:buChar char="ü"/>
            </a:pPr>
            <a:r>
              <a:rPr lang="en-US" altLang="en-US" sz="2800" dirty="0">
                <a:solidFill>
                  <a:schemeClr val="tx1"/>
                </a:solidFill>
              </a:rPr>
              <a:t>Is corrective and curative</a:t>
            </a:r>
          </a:p>
          <a:p>
            <a:pPr>
              <a:lnSpc>
                <a:spcPct val="105000"/>
              </a:lnSpc>
              <a:spcBef>
                <a:spcPts val="0"/>
              </a:spcBef>
            </a:pPr>
            <a:endParaRPr lang="en-US" dirty="0"/>
          </a:p>
        </p:txBody>
      </p:sp>
      <p:sp>
        <p:nvSpPr>
          <p:cNvPr id="5" name="Slide Number Placeholder 4">
            <a:extLst>
              <a:ext uri="{FF2B5EF4-FFF2-40B4-BE49-F238E27FC236}">
                <a16:creationId xmlns:a16="http://schemas.microsoft.com/office/drawing/2014/main" id="{54F41FCB-1B09-435A-9075-C1DDCB0FB2C0}"/>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249253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34F1D-1761-4025-B0A1-C39E5723E116}"/>
              </a:ext>
            </a:extLst>
          </p:cNvPr>
          <p:cNvSpPr>
            <a:spLocks noGrp="1"/>
          </p:cNvSpPr>
          <p:nvPr>
            <p:ph type="title"/>
          </p:nvPr>
        </p:nvSpPr>
        <p:spPr/>
        <p:txBody>
          <a:bodyPr/>
          <a:lstStyle/>
          <a:p>
            <a:r>
              <a:rPr lang="en-US" altLang="en-US" dirty="0"/>
              <a:t> Pre-Review Collection of Data and Reports</a:t>
            </a:r>
            <a:endParaRPr lang="en-US" dirty="0"/>
          </a:p>
        </p:txBody>
      </p:sp>
      <p:sp>
        <p:nvSpPr>
          <p:cNvPr id="14"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a:defRPr/>
            </a:pPr>
            <a:r>
              <a:rPr lang="en-US" altLang="en-US" dirty="0"/>
              <a:t>Grant documents</a:t>
            </a:r>
          </a:p>
          <a:p>
            <a:pPr lvl="1">
              <a:defRPr/>
            </a:pPr>
            <a:r>
              <a:rPr lang="en-US" altLang="en-US" dirty="0"/>
              <a:t>Scope of work, budget, and narrative</a:t>
            </a:r>
          </a:p>
          <a:p>
            <a:r>
              <a:rPr lang="en-US" altLang="en-US" dirty="0"/>
              <a:t>Organizational chart</a:t>
            </a:r>
          </a:p>
          <a:p>
            <a:r>
              <a:rPr lang="en-US" altLang="en-US" dirty="0"/>
              <a:t>Chart of accounts</a:t>
            </a:r>
          </a:p>
          <a:p>
            <a:r>
              <a:rPr lang="en-US" altLang="en-US" dirty="0"/>
              <a:t>Policies and procedures</a:t>
            </a:r>
          </a:p>
          <a:p>
            <a:r>
              <a:rPr lang="en-US" altLang="en-US" dirty="0"/>
              <a:t>Performance reports</a:t>
            </a:r>
          </a:p>
          <a:p>
            <a:r>
              <a:rPr lang="en-US" altLang="en-US" dirty="0"/>
              <a:t>Expenditure reports and spending rates</a:t>
            </a:r>
          </a:p>
          <a:p>
            <a:r>
              <a:rPr lang="en-US" altLang="en-US" dirty="0"/>
              <a:t>Monitoring reports</a:t>
            </a:r>
          </a:p>
          <a:p>
            <a:r>
              <a:rPr lang="en-US" altLang="en-US" dirty="0"/>
              <a:t>Audit reports</a:t>
            </a:r>
            <a:endParaRPr lang="en-US" altLang="en-US" sz="3200" dirty="0"/>
          </a:p>
        </p:txBody>
      </p:sp>
      <p:sp>
        <p:nvSpPr>
          <p:cNvPr id="4" name="Slide Number Placeholder 3">
            <a:extLst>
              <a:ext uri="{FF2B5EF4-FFF2-40B4-BE49-F238E27FC236}">
                <a16:creationId xmlns:a16="http://schemas.microsoft.com/office/drawing/2014/main" id="{BAB5FBD3-259C-41E5-BB01-C89FFAD4A8ED}"/>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3523642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CEB7-82C6-47E8-A8CE-8D0D08FB84FD}"/>
              </a:ext>
            </a:extLst>
          </p:cNvPr>
          <p:cNvSpPr>
            <a:spLocks noGrp="1"/>
          </p:cNvSpPr>
          <p:nvPr>
            <p:ph type="title"/>
          </p:nvPr>
        </p:nvSpPr>
        <p:spPr/>
        <p:txBody>
          <a:bodyPr/>
          <a:lstStyle/>
          <a:p>
            <a:r>
              <a:rPr lang="en-US" altLang="en-US" dirty="0"/>
              <a:t> On-Site Monitoring</a:t>
            </a:r>
            <a:endParaRPr lang="en-US" dirty="0"/>
          </a:p>
        </p:txBody>
      </p:sp>
      <p:sp>
        <p:nvSpPr>
          <p:cNvPr id="48130"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r>
              <a:rPr lang="en-US" altLang="en-US" dirty="0"/>
              <a:t>Review systems</a:t>
            </a:r>
          </a:p>
          <a:p>
            <a:r>
              <a:rPr lang="en-US" altLang="en-US" dirty="0"/>
              <a:t>Review policies and procedures</a:t>
            </a:r>
          </a:p>
          <a:p>
            <a:r>
              <a:rPr lang="en-US" altLang="en-US" dirty="0"/>
              <a:t>Interview staff at entity or subrecipient level</a:t>
            </a:r>
          </a:p>
          <a:p>
            <a:r>
              <a:rPr lang="en-US" altLang="en-US" dirty="0"/>
              <a:t>Sample transactions</a:t>
            </a:r>
          </a:p>
          <a:p>
            <a:pPr lvl="1">
              <a:lnSpc>
                <a:spcPct val="115000"/>
              </a:lnSpc>
              <a:defRPr/>
            </a:pPr>
            <a:r>
              <a:rPr lang="en-US" altLang="en-US" dirty="0"/>
              <a:t>View source documents</a:t>
            </a:r>
          </a:p>
          <a:p>
            <a:r>
              <a:rPr lang="en-US" altLang="en-US" dirty="0"/>
              <a:t>Open-ended questions get better information</a:t>
            </a:r>
          </a:p>
          <a:p>
            <a:r>
              <a:rPr lang="en-US" altLang="en-US" dirty="0"/>
              <a:t>Test internal controls</a:t>
            </a:r>
          </a:p>
          <a:p>
            <a:r>
              <a:rPr lang="en-US" altLang="en-US" dirty="0"/>
              <a:t>Compare all information gathered</a:t>
            </a:r>
            <a:endParaRPr lang="en-US" altLang="en-US" sz="2400" dirty="0"/>
          </a:p>
        </p:txBody>
      </p:sp>
      <p:sp>
        <p:nvSpPr>
          <p:cNvPr id="3" name="Slide Number Placeholder 2">
            <a:extLst>
              <a:ext uri="{FF2B5EF4-FFF2-40B4-BE49-F238E27FC236}">
                <a16:creationId xmlns:a16="http://schemas.microsoft.com/office/drawing/2014/main" id="{BB8F8C3C-37FF-45BE-8104-CCF0F93A4A0B}"/>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2000993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BC9C-933F-410C-AFE3-769530F2B866}"/>
              </a:ext>
            </a:extLst>
          </p:cNvPr>
          <p:cNvSpPr>
            <a:spLocks noGrp="1"/>
          </p:cNvSpPr>
          <p:nvPr>
            <p:ph type="title"/>
          </p:nvPr>
        </p:nvSpPr>
        <p:spPr/>
        <p:txBody>
          <a:bodyPr/>
          <a:lstStyle/>
          <a:p>
            <a:r>
              <a:rPr lang="en-US" altLang="en-US" kern="0" dirty="0"/>
              <a:t>Finding</a:t>
            </a:r>
            <a:endParaRPr lang="en-US" dirty="0"/>
          </a:p>
        </p:txBody>
      </p:sp>
      <p:sp>
        <p:nvSpPr>
          <p:cNvPr id="3" name="Content Placeholder 2">
            <a:extLst>
              <a:ext uri="{FF2B5EF4-FFF2-40B4-BE49-F238E27FC236}">
                <a16:creationId xmlns:a16="http://schemas.microsoft.com/office/drawing/2014/main" id="{77F654B6-2817-4554-B068-B15360EDAE99}"/>
              </a:ext>
            </a:extLst>
          </p:cNvPr>
          <p:cNvSpPr>
            <a:spLocks noGrp="1"/>
          </p:cNvSpPr>
          <p:nvPr>
            <p:ph idx="1"/>
          </p:nvPr>
        </p:nvSpPr>
        <p:spPr>
          <a:xfrm>
            <a:off x="749300" y="1420779"/>
            <a:ext cx="10924540" cy="4756184"/>
          </a:xfrm>
        </p:spPr>
        <p:txBody>
          <a:bodyPr>
            <a:normAutofit fontScale="92500" lnSpcReduction="10000"/>
          </a:bodyPr>
          <a:lstStyle/>
          <a:p>
            <a:r>
              <a:rPr lang="en-US" altLang="en-US" dirty="0">
                <a:ea typeface="Arial" charset="0"/>
                <a:cs typeface="Arial" charset="0"/>
              </a:rPr>
              <a:t>A finding is any “specific violation of”:</a:t>
            </a:r>
          </a:p>
          <a:p>
            <a:pPr lvl="1">
              <a:lnSpc>
                <a:spcPct val="120000"/>
              </a:lnSpc>
              <a:spcBef>
                <a:spcPts val="0"/>
              </a:spcBef>
              <a:defRPr/>
            </a:pPr>
            <a:r>
              <a:rPr lang="en-US" altLang="en-US" dirty="0"/>
              <a:t>Program authorization/statue</a:t>
            </a:r>
          </a:p>
          <a:p>
            <a:pPr lvl="1">
              <a:lnSpc>
                <a:spcPct val="120000"/>
              </a:lnSpc>
              <a:spcBef>
                <a:spcPts val="0"/>
              </a:spcBef>
              <a:defRPr/>
            </a:pPr>
            <a:r>
              <a:rPr lang="en-US" altLang="en-US" dirty="0"/>
              <a:t>Other applicable Federal statutes</a:t>
            </a:r>
          </a:p>
          <a:p>
            <a:pPr lvl="1">
              <a:lnSpc>
                <a:spcPct val="120000"/>
              </a:lnSpc>
              <a:spcBef>
                <a:spcPts val="0"/>
              </a:spcBef>
              <a:defRPr/>
            </a:pPr>
            <a:r>
              <a:rPr lang="en-US" altLang="en-US" dirty="0"/>
              <a:t>Applicable appropriations</a:t>
            </a:r>
          </a:p>
          <a:p>
            <a:pPr lvl="1">
              <a:lnSpc>
                <a:spcPct val="120000"/>
              </a:lnSpc>
              <a:spcBef>
                <a:spcPts val="0"/>
              </a:spcBef>
              <a:defRPr/>
            </a:pPr>
            <a:r>
              <a:rPr lang="en-US" altLang="en-US" dirty="0"/>
              <a:t>Implementing regulations</a:t>
            </a:r>
          </a:p>
          <a:p>
            <a:pPr lvl="1">
              <a:lnSpc>
                <a:spcPct val="120000"/>
              </a:lnSpc>
              <a:spcBef>
                <a:spcPts val="0"/>
              </a:spcBef>
              <a:defRPr/>
            </a:pPr>
            <a:r>
              <a:rPr lang="en-US" altLang="en-US" dirty="0"/>
              <a:t>Executive Orders</a:t>
            </a:r>
          </a:p>
          <a:p>
            <a:pPr lvl="1">
              <a:lnSpc>
                <a:spcPct val="120000"/>
              </a:lnSpc>
              <a:spcBef>
                <a:spcPts val="0"/>
              </a:spcBef>
              <a:defRPr/>
            </a:pPr>
            <a:r>
              <a:rPr lang="en-US" altLang="en-US" dirty="0"/>
              <a:t>OMB Circulars (including </a:t>
            </a:r>
            <a:r>
              <a:rPr lang="en-US" altLang="en-US" dirty="0">
                <a:hlinkClick r:id="rId3"/>
              </a:rPr>
              <a:t>2 CFR part 200 </a:t>
            </a:r>
            <a:r>
              <a:rPr lang="en-US" altLang="en-US" dirty="0"/>
              <a:t>&amp; </a:t>
            </a:r>
            <a:r>
              <a:rPr lang="en-US" altLang="en-US" dirty="0">
                <a:hlinkClick r:id="rId4"/>
              </a:rPr>
              <a:t>2 CFR part 2900</a:t>
            </a:r>
            <a:r>
              <a:rPr lang="en-US" altLang="en-US" dirty="0"/>
              <a:t>)</a:t>
            </a:r>
          </a:p>
          <a:p>
            <a:pPr lvl="1">
              <a:lnSpc>
                <a:spcPct val="120000"/>
              </a:lnSpc>
              <a:spcBef>
                <a:spcPts val="0"/>
              </a:spcBef>
              <a:defRPr/>
            </a:pPr>
            <a:r>
              <a:rPr lang="en-US" altLang="en-US" dirty="0"/>
              <a:t>DOL-ETA Directives</a:t>
            </a:r>
          </a:p>
          <a:p>
            <a:pPr lvl="1">
              <a:lnSpc>
                <a:spcPct val="120000"/>
              </a:lnSpc>
              <a:spcBef>
                <a:spcPts val="0"/>
              </a:spcBef>
              <a:defRPr/>
            </a:pPr>
            <a:r>
              <a:rPr lang="en-US" altLang="en-US" dirty="0"/>
              <a:t>Terms and conditions of the award </a:t>
            </a:r>
          </a:p>
          <a:p>
            <a:r>
              <a:rPr lang="en-US" altLang="en-US" dirty="0">
                <a:ea typeface="Arial" charset="0"/>
                <a:cs typeface="Arial" charset="0"/>
              </a:rPr>
              <a:t>Always require action to correct the violation</a:t>
            </a:r>
          </a:p>
          <a:p>
            <a:r>
              <a:rPr lang="en-US" dirty="0">
                <a:cs typeface="Arial" charset="0"/>
              </a:rPr>
              <a:t>Documentation of non-compliance is required</a:t>
            </a:r>
            <a:endParaRPr lang="en-US" dirty="0"/>
          </a:p>
        </p:txBody>
      </p:sp>
      <p:sp>
        <p:nvSpPr>
          <p:cNvPr id="4" name="Slide Number Placeholder 3">
            <a:extLst>
              <a:ext uri="{FF2B5EF4-FFF2-40B4-BE49-F238E27FC236}">
                <a16:creationId xmlns:a16="http://schemas.microsoft.com/office/drawing/2014/main" id="{A59BD0CA-2708-4676-A94B-ED0E5507D158}"/>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39871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EADE-46F1-44D7-9EDA-EA6E3174CF17}"/>
              </a:ext>
            </a:extLst>
          </p:cNvPr>
          <p:cNvSpPr>
            <a:spLocks noGrp="1"/>
          </p:cNvSpPr>
          <p:nvPr>
            <p:ph type="title"/>
          </p:nvPr>
        </p:nvSpPr>
        <p:spPr/>
        <p:txBody>
          <a:bodyPr/>
          <a:lstStyle/>
          <a:p>
            <a:pPr>
              <a:lnSpc>
                <a:spcPct val="100000"/>
              </a:lnSpc>
              <a:spcBef>
                <a:spcPts val="600"/>
              </a:spcBef>
            </a:pPr>
            <a:r>
              <a:rPr lang="en-US" altLang="en-US" dirty="0">
                <a:ea typeface="MS PGothic" charset="-128"/>
              </a:rPr>
              <a:t>Questioned Costs</a:t>
            </a:r>
            <a:endParaRPr lang="en-US" dirty="0">
              <a:latin typeface="Arial" charset="0"/>
              <a:cs typeface="Arial" charset="0"/>
            </a:endParaRPr>
          </a:p>
        </p:txBody>
      </p:sp>
      <p:sp>
        <p:nvSpPr>
          <p:cNvPr id="39942"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100000"/>
              </a:lnSpc>
              <a:spcBef>
                <a:spcPts val="600"/>
              </a:spcBef>
              <a:buNone/>
            </a:pPr>
            <a:r>
              <a:rPr lang="en-US" altLang="en-US" sz="2400" dirty="0">
                <a:cs typeface="Arial" charset="0"/>
                <a:hlinkClick r:id="rId3"/>
              </a:rPr>
              <a:t>2 CFR </a:t>
            </a:r>
            <a:r>
              <a:rPr lang="en-US" sz="2400" dirty="0">
                <a:cs typeface="Arial" charset="0"/>
                <a:hlinkClick r:id="rId3"/>
              </a:rPr>
              <a:t>200.84</a:t>
            </a:r>
            <a:endParaRPr lang="en-US" altLang="en-US" sz="2400" dirty="0">
              <a:cs typeface="Arial" charset="0"/>
            </a:endParaRPr>
          </a:p>
          <a:p>
            <a:pPr>
              <a:lnSpc>
                <a:spcPct val="100000"/>
              </a:lnSpc>
              <a:spcBef>
                <a:spcPts val="600"/>
              </a:spcBef>
            </a:pPr>
            <a:r>
              <a:rPr lang="en-US" altLang="en-US" sz="2400" dirty="0">
                <a:cs typeface="Arial" charset="0"/>
              </a:rPr>
              <a:t>Results from a violation or possible violation of:</a:t>
            </a:r>
          </a:p>
          <a:p>
            <a:pPr lvl="1">
              <a:lnSpc>
                <a:spcPct val="100000"/>
              </a:lnSpc>
              <a:spcBef>
                <a:spcPts val="0"/>
              </a:spcBef>
              <a:defRPr/>
            </a:pPr>
            <a:r>
              <a:rPr lang="en-US" altLang="en-US" sz="2000" dirty="0"/>
              <a:t>Law</a:t>
            </a:r>
          </a:p>
          <a:p>
            <a:pPr lvl="1">
              <a:lnSpc>
                <a:spcPct val="100000"/>
              </a:lnSpc>
              <a:spcBef>
                <a:spcPts val="0"/>
              </a:spcBef>
              <a:defRPr/>
            </a:pPr>
            <a:r>
              <a:rPr lang="en-US" altLang="en-US" sz="2000" dirty="0"/>
              <a:t>Regulation</a:t>
            </a:r>
          </a:p>
          <a:p>
            <a:pPr lvl="1">
              <a:lnSpc>
                <a:spcPct val="100000"/>
              </a:lnSpc>
              <a:spcBef>
                <a:spcPts val="0"/>
              </a:spcBef>
              <a:defRPr/>
            </a:pPr>
            <a:r>
              <a:rPr lang="en-US" altLang="en-US" sz="2000" dirty="0"/>
              <a:t>Terms and conditions of a Federal award, or</a:t>
            </a:r>
          </a:p>
          <a:p>
            <a:pPr lvl="1">
              <a:lnSpc>
                <a:spcPct val="100000"/>
              </a:lnSpc>
              <a:spcBef>
                <a:spcPts val="0"/>
              </a:spcBef>
              <a:defRPr/>
            </a:pPr>
            <a:r>
              <a:rPr lang="en-US" altLang="en-US" sz="2000" dirty="0"/>
              <a:t>Costs not supported by adequate documentation, or </a:t>
            </a:r>
          </a:p>
          <a:p>
            <a:pPr lvl="1">
              <a:lnSpc>
                <a:spcPct val="100000"/>
              </a:lnSpc>
              <a:spcBef>
                <a:spcPts val="0"/>
              </a:spcBef>
              <a:defRPr/>
            </a:pPr>
            <a:r>
              <a:rPr lang="en-US" altLang="en-US" sz="2000" dirty="0"/>
              <a:t>Costs incurred appear unreasonable</a:t>
            </a:r>
          </a:p>
          <a:p>
            <a:pPr marL="0" indent="0">
              <a:lnSpc>
                <a:spcPct val="100000"/>
              </a:lnSpc>
              <a:spcBef>
                <a:spcPts val="600"/>
              </a:spcBef>
              <a:buNone/>
            </a:pPr>
            <a:r>
              <a:rPr lang="en-US" sz="2400" dirty="0">
                <a:cs typeface="Arial" charset="0"/>
                <a:hlinkClick r:id="rId4"/>
              </a:rPr>
              <a:t>2 CFR 2900.3</a:t>
            </a:r>
            <a:r>
              <a:rPr lang="en-US" sz="2400" dirty="0">
                <a:cs typeface="Arial" charset="0"/>
              </a:rPr>
              <a:t> DOL exception</a:t>
            </a:r>
          </a:p>
          <a:p>
            <a:pPr>
              <a:lnSpc>
                <a:spcPct val="100000"/>
              </a:lnSpc>
              <a:spcBef>
                <a:spcPts val="600"/>
              </a:spcBef>
            </a:pPr>
            <a:r>
              <a:rPr lang="en-US" altLang="en-US" sz="2400" dirty="0">
                <a:cs typeface="Arial" charset="0"/>
              </a:rPr>
              <a:t>Includes a cost questioned by:</a:t>
            </a:r>
          </a:p>
          <a:p>
            <a:pPr lvl="1">
              <a:lnSpc>
                <a:spcPct val="100000"/>
              </a:lnSpc>
              <a:spcBef>
                <a:spcPts val="0"/>
              </a:spcBef>
              <a:defRPr/>
            </a:pPr>
            <a:r>
              <a:rPr lang="en-US" altLang="en-US" sz="2000" dirty="0"/>
              <a:t>An auditor</a:t>
            </a:r>
          </a:p>
          <a:p>
            <a:pPr lvl="1">
              <a:lnSpc>
                <a:spcPct val="100000"/>
              </a:lnSpc>
              <a:spcBef>
                <a:spcPts val="0"/>
              </a:spcBef>
              <a:defRPr/>
            </a:pPr>
            <a:r>
              <a:rPr lang="en-US" altLang="en-US" sz="2000" dirty="0"/>
              <a:t>A Federal project officer, or</a:t>
            </a:r>
          </a:p>
          <a:p>
            <a:pPr lvl="1">
              <a:lnSpc>
                <a:spcPct val="100000"/>
              </a:lnSpc>
              <a:spcBef>
                <a:spcPts val="0"/>
              </a:spcBef>
              <a:defRPr/>
            </a:pPr>
            <a:r>
              <a:rPr lang="en-US" altLang="en-US" sz="2000" dirty="0"/>
              <a:t>A grant officer</a:t>
            </a:r>
          </a:p>
          <a:p>
            <a:pPr lvl="1">
              <a:lnSpc>
                <a:spcPct val="100000"/>
              </a:lnSpc>
              <a:spcBef>
                <a:spcPts val="0"/>
              </a:spcBef>
              <a:defRPr/>
            </a:pPr>
            <a:r>
              <a:rPr lang="en-US" altLang="en-US" sz="2000" dirty="0"/>
              <a:t>Other authorized DOL representative</a:t>
            </a:r>
          </a:p>
        </p:txBody>
      </p:sp>
      <p:sp>
        <p:nvSpPr>
          <p:cNvPr id="3" name="Slide Number Placeholder 2">
            <a:extLst>
              <a:ext uri="{FF2B5EF4-FFF2-40B4-BE49-F238E27FC236}">
                <a16:creationId xmlns:a16="http://schemas.microsoft.com/office/drawing/2014/main" id="{3E8A4CEA-AF13-4C30-BF17-81C2502D91FC}"/>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3994472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A112-A8E1-48A6-B768-C80E5F30FBA0}"/>
              </a:ext>
            </a:extLst>
          </p:cNvPr>
          <p:cNvSpPr>
            <a:spLocks noGrp="1"/>
          </p:cNvSpPr>
          <p:nvPr>
            <p:ph type="title"/>
          </p:nvPr>
        </p:nvSpPr>
        <p:spPr/>
        <p:txBody>
          <a:bodyPr/>
          <a:lstStyle/>
          <a:p>
            <a:r>
              <a:rPr lang="en-US" altLang="en-US" dirty="0"/>
              <a:t> Observation or Area of Concern</a:t>
            </a:r>
            <a:endParaRPr lang="en-US" dirty="0"/>
          </a:p>
        </p:txBody>
      </p:sp>
      <p:sp>
        <p:nvSpPr>
          <p:cNvPr id="62466"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t>Activities related to effectiveness objectives or indicators have not been met and could possibly result in a finding at some later point if not addressed.</a:t>
            </a:r>
            <a:endParaRPr lang="en-US" dirty="0"/>
          </a:p>
          <a:p>
            <a:r>
              <a:rPr lang="en-US" altLang="en-US" dirty="0"/>
              <a:t>Not specific compliance violations but may have negatively impacted program or could lead to a finding in the future.</a:t>
            </a:r>
            <a:endParaRPr lang="en-US" dirty="0"/>
          </a:p>
          <a:p>
            <a:r>
              <a:rPr lang="en-US" altLang="en-US" dirty="0"/>
              <a:t>Traditionally, no corrective action is specified but suggestion for improvement may be made. </a:t>
            </a:r>
            <a:endParaRPr lang="en-US" dirty="0"/>
          </a:p>
        </p:txBody>
      </p:sp>
      <p:sp>
        <p:nvSpPr>
          <p:cNvPr id="3" name="Slide Number Placeholder 2">
            <a:extLst>
              <a:ext uri="{FF2B5EF4-FFF2-40B4-BE49-F238E27FC236}">
                <a16:creationId xmlns:a16="http://schemas.microsoft.com/office/drawing/2014/main" id="{9F6FB691-C213-4E65-B743-6BF1BDF1B6D0}"/>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152242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E2F2-6C83-4FFC-85D4-2041FDD1D89C}"/>
              </a:ext>
            </a:extLst>
          </p:cNvPr>
          <p:cNvSpPr>
            <a:spLocks noGrp="1"/>
          </p:cNvSpPr>
          <p:nvPr>
            <p:ph type="title"/>
          </p:nvPr>
        </p:nvSpPr>
        <p:spPr/>
        <p:txBody>
          <a:bodyPr/>
          <a:lstStyle/>
          <a:p>
            <a:r>
              <a:rPr lang="en-US" altLang="en-US" dirty="0"/>
              <a:t>Writing an Effective Monitoring Report</a:t>
            </a:r>
            <a:endParaRPr lang="en-US" dirty="0"/>
          </a:p>
        </p:txBody>
      </p:sp>
      <p:sp>
        <p:nvSpPr>
          <p:cNvPr id="17"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a:cs typeface="Arial" charset="0"/>
              </a:rPr>
              <a:t>Be timely</a:t>
            </a:r>
          </a:p>
          <a:p>
            <a:r>
              <a:rPr lang="en-US" altLang="en-US" dirty="0">
                <a:cs typeface="Arial" charset="0"/>
              </a:rPr>
              <a:t>Be specific</a:t>
            </a:r>
          </a:p>
          <a:p>
            <a:r>
              <a:rPr lang="en-US" altLang="en-US" dirty="0">
                <a:cs typeface="Arial" charset="0"/>
              </a:rPr>
              <a:t>Be open</a:t>
            </a:r>
          </a:p>
          <a:p>
            <a:r>
              <a:rPr lang="en-US" altLang="en-US" dirty="0">
                <a:cs typeface="Arial" charset="0"/>
              </a:rPr>
              <a:t>Be clear</a:t>
            </a:r>
          </a:p>
          <a:p>
            <a:r>
              <a:rPr lang="en-US" altLang="en-US" dirty="0">
                <a:cs typeface="Arial" charset="0"/>
              </a:rPr>
              <a:t>Be consistent</a:t>
            </a:r>
          </a:p>
          <a:p>
            <a:r>
              <a:rPr lang="en-US" altLang="en-US" dirty="0">
                <a:cs typeface="Arial" charset="0"/>
              </a:rPr>
              <a:t>Be correct</a:t>
            </a:r>
          </a:p>
          <a:p>
            <a:r>
              <a:rPr lang="en-US" altLang="en-US" dirty="0">
                <a:cs typeface="Arial" charset="0"/>
              </a:rPr>
              <a:t>Be convincing</a:t>
            </a:r>
            <a:endParaRPr lang="en-US" altLang="en-US" sz="3200" dirty="0"/>
          </a:p>
        </p:txBody>
      </p:sp>
      <p:pic>
        <p:nvPicPr>
          <p:cNvPr id="1026" name="Picture 2" descr="gears with words &quot;monitoring&quot; and &quot;reporting&quot;">
            <a:extLst>
              <a:ext uri="{FF2B5EF4-FFF2-40B4-BE49-F238E27FC236}">
                <a16:creationId xmlns:a16="http://schemas.microsoft.com/office/drawing/2014/main" id="{47066A02-F98B-4010-9E46-8B676DFB60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9011" y="2473892"/>
            <a:ext cx="428625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AA56705-4694-481C-8081-2FDA5DAA6243}"/>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1465977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2F1A38-4479-4074-8A2C-B9F129B4483C}"/>
              </a:ext>
            </a:extLst>
          </p:cNvPr>
          <p:cNvSpPr/>
          <p:nvPr/>
        </p:nvSpPr>
        <p:spPr>
          <a:xfrm>
            <a:off x="10317708" y="5491230"/>
            <a:ext cx="1477008" cy="55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8522E4CB-54D9-4D96-9743-EEBDBFD2066C}"/>
              </a:ext>
            </a:extLst>
          </p:cNvPr>
          <p:cNvSpPr>
            <a:spLocks noGrp="1"/>
          </p:cNvSpPr>
          <p:nvPr>
            <p:ph type="title"/>
          </p:nvPr>
        </p:nvSpPr>
        <p:spPr/>
        <p:txBody>
          <a:bodyPr/>
          <a:lstStyle/>
          <a:p>
            <a:r>
              <a:rPr lang="en-US" altLang="en-US" dirty="0">
                <a:ea typeface="MS PGothic" charset="-128"/>
              </a:rPr>
              <a:t>Structure of a Finding – the 4 C’s</a:t>
            </a:r>
            <a:endParaRPr lang="en-US" dirty="0"/>
          </a:p>
        </p:txBody>
      </p:sp>
      <p:sp>
        <p:nvSpPr>
          <p:cNvPr id="84995" name="Text Placeholder 1"/>
          <p:cNvSpPr>
            <a:spLocks noGrp="1"/>
          </p:cNvSpPr>
          <p:nvPr>
            <p:ph idx="1"/>
          </p:nvPr>
        </p:nvSpPr>
        <p:spPr bwMode="auto">
          <a:xfrm>
            <a:off x="631596" y="1420779"/>
            <a:ext cx="11042244"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0"/>
            <a:r>
              <a:rPr lang="en-US" altLang="en-US" sz="2400" b="1" dirty="0">
                <a:cs typeface="Arial" charset="0"/>
              </a:rPr>
              <a:t>The 4 C’s</a:t>
            </a:r>
            <a:r>
              <a:rPr lang="en-US" altLang="en-US" sz="2400" dirty="0">
                <a:cs typeface="Arial" charset="0"/>
              </a:rPr>
              <a:t>: Condition, criteria, cause, and corrective action</a:t>
            </a:r>
            <a:endParaRPr lang="en-US" sz="2400" dirty="0">
              <a:cs typeface="Arial" charset="0"/>
            </a:endParaRPr>
          </a:p>
          <a:p>
            <a:pPr lvl="1">
              <a:lnSpc>
                <a:spcPct val="100000"/>
              </a:lnSpc>
              <a:spcBef>
                <a:spcPts val="600"/>
              </a:spcBef>
              <a:defRPr/>
            </a:pPr>
            <a:r>
              <a:rPr lang="en-US" altLang="en-US" dirty="0"/>
              <a:t>Condition: Describe the problem</a:t>
            </a:r>
          </a:p>
          <a:p>
            <a:pPr lvl="1">
              <a:lnSpc>
                <a:spcPct val="100000"/>
              </a:lnSpc>
              <a:spcBef>
                <a:spcPts val="600"/>
              </a:spcBef>
              <a:defRPr/>
            </a:pPr>
            <a:r>
              <a:rPr lang="en-US" altLang="en-US" dirty="0"/>
              <a:t>Criteria: Specify regulation/policy in question</a:t>
            </a:r>
          </a:p>
          <a:p>
            <a:pPr lvl="1">
              <a:lnSpc>
                <a:spcPct val="100000"/>
              </a:lnSpc>
              <a:spcBef>
                <a:spcPts val="600"/>
              </a:spcBef>
              <a:defRPr/>
            </a:pPr>
            <a:r>
              <a:rPr lang="en-US" altLang="en-US" dirty="0"/>
              <a:t>Cause: Explain why the problem exists</a:t>
            </a:r>
          </a:p>
          <a:p>
            <a:pPr lvl="1">
              <a:lnSpc>
                <a:spcPct val="100000"/>
              </a:lnSpc>
              <a:spcBef>
                <a:spcPts val="600"/>
              </a:spcBef>
              <a:defRPr/>
            </a:pPr>
            <a:r>
              <a:rPr lang="en-US" altLang="en-US" dirty="0"/>
              <a:t>Corrective action: Propose needed remedy</a:t>
            </a:r>
          </a:p>
          <a:p>
            <a:pPr>
              <a:lnSpc>
                <a:spcPct val="100000"/>
              </a:lnSpc>
              <a:spcBef>
                <a:spcPts val="600"/>
              </a:spcBef>
              <a:defRPr/>
            </a:pPr>
            <a:r>
              <a:rPr lang="en-US" altLang="en-US" dirty="0"/>
              <a:t>Look to the CMG Page 25 for the 4 C’s discussion.  </a:t>
            </a:r>
          </a:p>
        </p:txBody>
      </p:sp>
      <p:pic>
        <p:nvPicPr>
          <p:cNvPr id="2" name="Picture 1" descr="Information about the Four C’s: Condition, Cause, Criteria, and Corrective action.">
            <a:extLst>
              <a:ext uri="{FF2B5EF4-FFF2-40B4-BE49-F238E27FC236}">
                <a16:creationId xmlns:a16="http://schemas.microsoft.com/office/drawing/2014/main" id="{D67E6F06-5553-4949-B223-BBFCEF69DF2E}"/>
              </a:ext>
            </a:extLst>
          </p:cNvPr>
          <p:cNvPicPr>
            <a:picLocks noChangeAspect="1"/>
          </p:cNvPicPr>
          <p:nvPr/>
        </p:nvPicPr>
        <p:blipFill>
          <a:blip r:embed="rId3"/>
          <a:stretch>
            <a:fillRect/>
          </a:stretch>
        </p:blipFill>
        <p:spPr>
          <a:xfrm>
            <a:off x="2333293" y="4264512"/>
            <a:ext cx="7404410" cy="1325553"/>
          </a:xfrm>
          <a:prstGeom prst="rect">
            <a:avLst/>
          </a:prstGeom>
          <a:effectLst>
            <a:outerShdw blurRad="63500" sx="102000" sy="102000" algn="ctr" rotWithShape="0">
              <a:prstClr val="black">
                <a:alpha val="40000"/>
              </a:prstClr>
            </a:outerShdw>
          </a:effectLst>
        </p:spPr>
      </p:pic>
      <p:grpSp>
        <p:nvGrpSpPr>
          <p:cNvPr id="22" name="Group 21" descr="CMG tab selected">
            <a:extLst>
              <a:ext uri="{FF2B5EF4-FFF2-40B4-BE49-F238E27FC236}">
                <a16:creationId xmlns:a16="http://schemas.microsoft.com/office/drawing/2014/main" id="{86B45BA7-EFB7-48E6-897B-634E9CFEAE86}"/>
              </a:ext>
              <a:ext uri="{C183D7F6-B498-43B3-948B-1728B52AA6E4}">
                <adec:decorative xmlns:adec="http://schemas.microsoft.com/office/drawing/2017/decorative" val="1"/>
              </a:ext>
            </a:extLst>
          </p:cNvPr>
          <p:cNvGrpSpPr/>
          <p:nvPr/>
        </p:nvGrpSpPr>
        <p:grpSpPr>
          <a:xfrm>
            <a:off x="7362226" y="2080790"/>
            <a:ext cx="4547725" cy="4096173"/>
            <a:chOff x="4001954" y="2015636"/>
            <a:chExt cx="4547725" cy="4096173"/>
          </a:xfrm>
        </p:grpSpPr>
        <p:grpSp>
          <p:nvGrpSpPr>
            <p:cNvPr id="23" name="Group 22">
              <a:extLst>
                <a:ext uri="{FF2B5EF4-FFF2-40B4-BE49-F238E27FC236}">
                  <a16:creationId xmlns:a16="http://schemas.microsoft.com/office/drawing/2014/main" id="{0D0E2298-C067-4227-B17E-EAD53AD5433D}"/>
                </a:ext>
              </a:extLst>
            </p:cNvPr>
            <p:cNvGrpSpPr/>
            <p:nvPr/>
          </p:nvGrpSpPr>
          <p:grpSpPr>
            <a:xfrm>
              <a:off x="4001954" y="2015636"/>
              <a:ext cx="4317253" cy="4096173"/>
              <a:chOff x="4687754" y="2015636"/>
              <a:chExt cx="4317253" cy="4096173"/>
            </a:xfrm>
          </p:grpSpPr>
          <p:grpSp>
            <p:nvGrpSpPr>
              <p:cNvPr id="29" name="Group 28">
                <a:extLst>
                  <a:ext uri="{FF2B5EF4-FFF2-40B4-BE49-F238E27FC236}">
                    <a16:creationId xmlns:a16="http://schemas.microsoft.com/office/drawing/2014/main" id="{1000B19B-3699-4EEF-8229-EB38320CCE03}"/>
                  </a:ext>
                </a:extLst>
              </p:cNvPr>
              <p:cNvGrpSpPr/>
              <p:nvPr/>
            </p:nvGrpSpPr>
            <p:grpSpPr>
              <a:xfrm>
                <a:off x="8535654" y="3347444"/>
                <a:ext cx="469353" cy="2482846"/>
                <a:chOff x="6014605" y="2587767"/>
                <a:chExt cx="469353" cy="2482846"/>
              </a:xfrm>
            </p:grpSpPr>
            <p:pic>
              <p:nvPicPr>
                <p:cNvPr id="38" name="Picture 37">
                  <a:extLst>
                    <a:ext uri="{FF2B5EF4-FFF2-40B4-BE49-F238E27FC236}">
                      <a16:creationId xmlns:a16="http://schemas.microsoft.com/office/drawing/2014/main" id="{CB4FF630-DCEF-40ED-A538-5ED29DF741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39" name="Picture 38" descr="CMG tab">
                  <a:extLst>
                    <a:ext uri="{FF2B5EF4-FFF2-40B4-BE49-F238E27FC236}">
                      <a16:creationId xmlns:a16="http://schemas.microsoft.com/office/drawing/2014/main" id="{EE79E839-5076-49A6-859E-A8FCFBB2F9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0" name="Picture 39">
                  <a:extLst>
                    <a:ext uri="{FF2B5EF4-FFF2-40B4-BE49-F238E27FC236}">
                      <a16:creationId xmlns:a16="http://schemas.microsoft.com/office/drawing/2014/main" id="{A07A1BD5-3271-46ED-95FC-5A0EBF3A3D4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1" name="Picture 40">
                  <a:extLst>
                    <a:ext uri="{FF2B5EF4-FFF2-40B4-BE49-F238E27FC236}">
                      <a16:creationId xmlns:a16="http://schemas.microsoft.com/office/drawing/2014/main" id="{1E93E686-5084-47A7-8F2C-83122702C2F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2" name="Picture 41">
                  <a:extLst>
                    <a:ext uri="{FF2B5EF4-FFF2-40B4-BE49-F238E27FC236}">
                      <a16:creationId xmlns:a16="http://schemas.microsoft.com/office/drawing/2014/main" id="{D907BC54-7532-4D0D-B4E1-F5C4B5E331C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0" name="Group 29">
                <a:extLst>
                  <a:ext uri="{FF2B5EF4-FFF2-40B4-BE49-F238E27FC236}">
                    <a16:creationId xmlns:a16="http://schemas.microsoft.com/office/drawing/2014/main" id="{8BE80093-2F08-4E13-A2E3-3D73E4AAFAEA}"/>
                  </a:ext>
                </a:extLst>
              </p:cNvPr>
              <p:cNvGrpSpPr/>
              <p:nvPr/>
            </p:nvGrpSpPr>
            <p:grpSpPr>
              <a:xfrm>
                <a:off x="4687754" y="2015636"/>
                <a:ext cx="4317253" cy="4096173"/>
                <a:chOff x="1009418" y="1126636"/>
                <a:chExt cx="4317253" cy="4096173"/>
              </a:xfrm>
            </p:grpSpPr>
            <p:pic>
              <p:nvPicPr>
                <p:cNvPr id="34" name="Picture 33" descr="CMG tab">
                  <a:extLst>
                    <a:ext uri="{FF2B5EF4-FFF2-40B4-BE49-F238E27FC236}">
                      <a16:creationId xmlns:a16="http://schemas.microsoft.com/office/drawing/2014/main" id="{641DFD87-C71E-4BCC-A674-8303599387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318" y="2963341"/>
                  <a:ext cx="469353" cy="463258"/>
                </a:xfrm>
                <a:prstGeom prst="rect">
                  <a:avLst/>
                </a:prstGeom>
                <a:solidFill>
                  <a:schemeClr val="bg1"/>
                </a:solidFill>
              </p:spPr>
            </p:pic>
            <p:pic>
              <p:nvPicPr>
                <p:cNvPr id="32" name="Picture 31">
                  <a:extLst>
                    <a:ext uri="{FF2B5EF4-FFF2-40B4-BE49-F238E27FC236}">
                      <a16:creationId xmlns:a16="http://schemas.microsoft.com/office/drawing/2014/main" id="{488B7C43-900A-4E28-A54E-92C2BC4357B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5" name="TextBox 24">
              <a:extLst>
                <a:ext uri="{FF2B5EF4-FFF2-40B4-BE49-F238E27FC236}">
                  <a16:creationId xmlns:a16="http://schemas.microsoft.com/office/drawing/2014/main" id="{1EB206CB-F056-4A29-AEDE-4F33BA0C2641}"/>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grpSp>
      <p:sp>
        <p:nvSpPr>
          <p:cNvPr id="5" name="Slide Number Placeholder 4">
            <a:extLst>
              <a:ext uri="{FF2B5EF4-FFF2-40B4-BE49-F238E27FC236}">
                <a16:creationId xmlns:a16="http://schemas.microsoft.com/office/drawing/2014/main" id="{936AAE3A-A60A-4F7B-804A-6CDECF673FAC}"/>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227470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970-AF7E-4F5A-B16C-C04971FB4E95}"/>
              </a:ext>
            </a:extLst>
          </p:cNvPr>
          <p:cNvSpPr>
            <a:spLocks noGrp="1"/>
          </p:cNvSpPr>
          <p:nvPr>
            <p:ph type="title"/>
          </p:nvPr>
        </p:nvSpPr>
        <p:spPr/>
        <p:txBody>
          <a:bodyPr/>
          <a:lstStyle/>
          <a:p>
            <a:r>
              <a:rPr lang="en-US" altLang="en-US" dirty="0"/>
              <a:t>Module Overview</a:t>
            </a:r>
            <a:endParaRPr lang="en-US" dirty="0"/>
          </a:p>
        </p:txBody>
      </p:sp>
      <p:sp>
        <p:nvSpPr>
          <p:cNvPr id="5" name="Content Placeholder 4">
            <a:extLst>
              <a:ext uri="{FF2B5EF4-FFF2-40B4-BE49-F238E27FC236}">
                <a16:creationId xmlns:a16="http://schemas.microsoft.com/office/drawing/2014/main" id="{7CBD20F9-9C7F-4DAE-88F5-F6DD0AE0B069}"/>
              </a:ext>
            </a:extLst>
          </p:cNvPr>
          <p:cNvSpPr>
            <a:spLocks noGrp="1"/>
          </p:cNvSpPr>
          <p:nvPr>
            <p:ph idx="1"/>
          </p:nvPr>
        </p:nvSpPr>
        <p:spPr>
          <a:xfrm>
            <a:off x="749300" y="1431471"/>
            <a:ext cx="10924540" cy="4754880"/>
          </a:xfrm>
        </p:spPr>
        <p:txBody>
          <a:bodyPr>
            <a:normAutofit/>
          </a:bodyPr>
          <a:lstStyle/>
          <a:p>
            <a:pPr marL="365760" lvl="0" indent="-365760">
              <a:lnSpc>
                <a:spcPct val="105000"/>
              </a:lnSpc>
              <a:buFont typeface="Wingdings" panose="05000000000000000000" pitchFamily="2" charset="2"/>
              <a:buChar char="ü"/>
            </a:pPr>
            <a:r>
              <a:rPr lang="en-US" sz="2800" dirty="0">
                <a:solidFill>
                  <a:schemeClr val="tx1"/>
                </a:solidFill>
              </a:rPr>
              <a:t>Applicability, Definitions, and General Responsibilities</a:t>
            </a:r>
          </a:p>
          <a:p>
            <a:pPr marL="365760" lvl="0" indent="-365760">
              <a:lnSpc>
                <a:spcPct val="105000"/>
              </a:lnSpc>
              <a:buFont typeface="Wingdings" panose="05000000000000000000" pitchFamily="2" charset="2"/>
              <a:buChar char="ü"/>
            </a:pPr>
            <a:r>
              <a:rPr lang="en-US" sz="2800" dirty="0">
                <a:solidFill>
                  <a:schemeClr val="tx1"/>
                </a:solidFill>
              </a:rPr>
              <a:t>Pre-</a:t>
            </a:r>
            <a:r>
              <a:rPr lang="en-US" sz="2800" dirty="0" err="1">
                <a:solidFill>
                  <a:schemeClr val="tx1"/>
                </a:solidFill>
              </a:rPr>
              <a:t>Subaward</a:t>
            </a:r>
            <a:endParaRPr lang="en-US" sz="2800" dirty="0">
              <a:solidFill>
                <a:schemeClr val="tx1"/>
              </a:solidFill>
            </a:endParaRPr>
          </a:p>
          <a:p>
            <a:pPr marL="365760" lvl="0" indent="-365760">
              <a:lnSpc>
                <a:spcPct val="105000"/>
              </a:lnSpc>
              <a:buFont typeface="Wingdings" panose="05000000000000000000" pitchFamily="2" charset="2"/>
              <a:buChar char="ü"/>
            </a:pPr>
            <a:r>
              <a:rPr lang="en-US" sz="2800" dirty="0">
                <a:solidFill>
                  <a:schemeClr val="tx1"/>
                </a:solidFill>
              </a:rPr>
              <a:t>Post-Subaward: Management of Subrecipients</a:t>
            </a:r>
          </a:p>
          <a:p>
            <a:pPr marL="365760" lvl="0" indent="-365760">
              <a:lnSpc>
                <a:spcPct val="105000"/>
              </a:lnSpc>
              <a:buFont typeface="Wingdings" panose="05000000000000000000" pitchFamily="2" charset="2"/>
              <a:buChar char="ü"/>
            </a:pPr>
            <a:r>
              <a:rPr lang="en-US" sz="2800" dirty="0">
                <a:solidFill>
                  <a:schemeClr val="tx1"/>
                </a:solidFill>
              </a:rPr>
              <a:t>Monitoring &amp; Oversight</a:t>
            </a:r>
          </a:p>
          <a:p>
            <a:pPr marL="365760" lvl="0" indent="-365760">
              <a:lnSpc>
                <a:spcPct val="105000"/>
              </a:lnSpc>
              <a:buFont typeface="Wingdings" panose="05000000000000000000" pitchFamily="2" charset="2"/>
              <a:buChar char="ü"/>
            </a:pPr>
            <a:r>
              <a:rPr lang="en-US" sz="2800" dirty="0">
                <a:solidFill>
                  <a:schemeClr val="tx1"/>
                </a:solidFill>
              </a:rPr>
              <a:t>Post-Subaward: Resolution Process</a:t>
            </a:r>
          </a:p>
        </p:txBody>
      </p:sp>
      <p:sp>
        <p:nvSpPr>
          <p:cNvPr id="4" name="Slide Number Placeholder 4">
            <a:extLst>
              <a:ext uri="{FF2B5EF4-FFF2-40B4-BE49-F238E27FC236}">
                <a16:creationId xmlns:a16="http://schemas.microsoft.com/office/drawing/2014/main" id="{1DAC7EDF-4C1D-4740-B2F3-F569A1F07EBF}"/>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376327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AD85E6-7969-4911-BFB3-1EE1F6182575}"/>
              </a:ext>
            </a:extLst>
          </p:cNvPr>
          <p:cNvSpPr>
            <a:spLocks noGrp="1"/>
          </p:cNvSpPr>
          <p:nvPr>
            <p:ph type="title"/>
          </p:nvPr>
        </p:nvSpPr>
        <p:spPr/>
        <p:txBody>
          <a:bodyPr/>
          <a:lstStyle/>
          <a:p>
            <a:r>
              <a:rPr lang="en-US" dirty="0"/>
              <a:t>Finding: Condition</a:t>
            </a:r>
          </a:p>
        </p:txBody>
      </p:sp>
      <p:sp>
        <p:nvSpPr>
          <p:cNvPr id="2" name="Text Placeholder 1"/>
          <p:cNvSpPr>
            <a:spLocks noGrp="1"/>
          </p:cNvSpPr>
          <p:nvPr>
            <p:ph idx="1"/>
          </p:nvPr>
        </p:nvSpPr>
        <p:spPr>
          <a:xfrm>
            <a:off x="749300" y="1420779"/>
            <a:ext cx="10924540" cy="4756184"/>
          </a:xfrm>
        </p:spPr>
        <p:txBody>
          <a:bodyPr>
            <a:normAutofit/>
          </a:bodyPr>
          <a:lstStyle/>
          <a:p>
            <a:r>
              <a:rPr lang="en-US" altLang="en-US" b="1" dirty="0">
                <a:cs typeface="Arial" charset="0"/>
              </a:rPr>
              <a:t>Condition</a:t>
            </a:r>
            <a:r>
              <a:rPr lang="en-US" altLang="en-US" dirty="0">
                <a:cs typeface="Arial" charset="0"/>
              </a:rPr>
              <a:t>: Describe and document any conditions that constitute a compliance violation that were found during the desk review and on-site monitoring visit.</a:t>
            </a:r>
          </a:p>
          <a:p>
            <a:r>
              <a:rPr lang="en-US" altLang="en-US" dirty="0">
                <a:cs typeface="Arial" charset="0"/>
              </a:rPr>
              <a:t>For example:</a:t>
            </a:r>
          </a:p>
          <a:p>
            <a:pPr lvl="1"/>
            <a:r>
              <a:rPr lang="en-US" dirty="0"/>
              <a:t>No physical inventory of equipment and other capital assets was taken during the last three fiscal years.</a:t>
            </a:r>
          </a:p>
        </p:txBody>
      </p:sp>
      <p:sp>
        <p:nvSpPr>
          <p:cNvPr id="8" name="Slide Number Placeholder 7">
            <a:extLst>
              <a:ext uri="{FF2B5EF4-FFF2-40B4-BE49-F238E27FC236}">
                <a16:creationId xmlns:a16="http://schemas.microsoft.com/office/drawing/2014/main" id="{113C9297-B8BD-4111-BB42-B4F528F5AC02}"/>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1407619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698AFB-834C-4D84-9D20-54D29875FA26}"/>
              </a:ext>
            </a:extLst>
          </p:cNvPr>
          <p:cNvSpPr>
            <a:spLocks noGrp="1"/>
          </p:cNvSpPr>
          <p:nvPr>
            <p:ph type="title"/>
          </p:nvPr>
        </p:nvSpPr>
        <p:spPr/>
        <p:txBody>
          <a:bodyPr/>
          <a:lstStyle/>
          <a:p>
            <a:r>
              <a:rPr lang="en-US" dirty="0"/>
              <a:t>Finding: Criteria</a:t>
            </a:r>
          </a:p>
        </p:txBody>
      </p:sp>
      <p:sp>
        <p:nvSpPr>
          <p:cNvPr id="2" name="Text Placeholder 1"/>
          <p:cNvSpPr>
            <a:spLocks noGrp="1"/>
          </p:cNvSpPr>
          <p:nvPr>
            <p:ph idx="1"/>
          </p:nvPr>
        </p:nvSpPr>
        <p:spPr>
          <a:xfrm>
            <a:off x="650448" y="1420779"/>
            <a:ext cx="11023391" cy="4756184"/>
          </a:xfrm>
        </p:spPr>
        <p:txBody>
          <a:bodyPr>
            <a:normAutofit/>
          </a:bodyPr>
          <a:lstStyle/>
          <a:p>
            <a:r>
              <a:rPr lang="en-US" altLang="en-US" b="1" dirty="0">
                <a:cs typeface="Arial" charset="0"/>
              </a:rPr>
              <a:t>Criteria</a:t>
            </a:r>
            <a:r>
              <a:rPr lang="en-US" altLang="en-US" dirty="0">
                <a:cs typeface="Arial" charset="0"/>
              </a:rPr>
              <a:t>: Specify the statutory, regulatory, OMB guidance citation, or formal policy/procedure that was not met. Any gaps identified must be documented, along with recommendations for reconciliation.</a:t>
            </a:r>
          </a:p>
          <a:p>
            <a:r>
              <a:rPr lang="en-US" altLang="en-US" dirty="0">
                <a:cs typeface="Arial" charset="0"/>
              </a:rPr>
              <a:t>For example:</a:t>
            </a:r>
          </a:p>
          <a:p>
            <a:pPr lvl="1"/>
            <a:r>
              <a:rPr lang="en-US" altLang="en-US" dirty="0">
                <a:cs typeface="Arial" charset="0"/>
              </a:rPr>
              <a:t>The Uniform Guidance at 2 CFR 200.313(d)(2) states that at a minimum a physical inventory must be conducted every two years to account for and safeguard assets.</a:t>
            </a:r>
            <a:endParaRPr lang="en-US" dirty="0"/>
          </a:p>
        </p:txBody>
      </p:sp>
      <p:sp>
        <p:nvSpPr>
          <p:cNvPr id="8" name="Slide Number Placeholder 7">
            <a:extLst>
              <a:ext uri="{FF2B5EF4-FFF2-40B4-BE49-F238E27FC236}">
                <a16:creationId xmlns:a16="http://schemas.microsoft.com/office/drawing/2014/main" id="{CB2817ED-5D23-444C-A35F-0709E10F06FF}"/>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3922803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0AD796-36FA-4377-BCAC-973EFE0B03F3}"/>
              </a:ext>
            </a:extLst>
          </p:cNvPr>
          <p:cNvSpPr>
            <a:spLocks noGrp="1"/>
          </p:cNvSpPr>
          <p:nvPr>
            <p:ph type="title"/>
          </p:nvPr>
        </p:nvSpPr>
        <p:spPr/>
        <p:txBody>
          <a:bodyPr/>
          <a:lstStyle/>
          <a:p>
            <a:r>
              <a:rPr lang="en-US" dirty="0"/>
              <a:t>Finding: Cause</a:t>
            </a:r>
          </a:p>
        </p:txBody>
      </p:sp>
      <p:sp>
        <p:nvSpPr>
          <p:cNvPr id="2" name="Text Placeholder 1"/>
          <p:cNvSpPr>
            <a:spLocks noGrp="1"/>
          </p:cNvSpPr>
          <p:nvPr>
            <p:ph idx="1"/>
          </p:nvPr>
        </p:nvSpPr>
        <p:spPr>
          <a:xfrm>
            <a:off x="603314" y="1420779"/>
            <a:ext cx="11070525" cy="4756184"/>
          </a:xfrm>
        </p:spPr>
        <p:txBody>
          <a:bodyPr>
            <a:normAutofit/>
          </a:bodyPr>
          <a:lstStyle/>
          <a:p>
            <a:r>
              <a:rPr lang="en-US" altLang="en-US" b="1" dirty="0">
                <a:cs typeface="Arial" charset="0"/>
              </a:rPr>
              <a:t>Cause</a:t>
            </a:r>
            <a:r>
              <a:rPr lang="en-US" altLang="en-US" dirty="0">
                <a:cs typeface="Arial" charset="0"/>
              </a:rPr>
              <a:t>: Determine and document the cause of each condition. If the immediate cause(s) are undeterminable, due to lack of verification/sufficient documentation, omit a description and state that the cause could not be determined.</a:t>
            </a:r>
          </a:p>
          <a:p>
            <a:r>
              <a:rPr lang="en-US" altLang="en-US" dirty="0">
                <a:cs typeface="Arial" charset="0"/>
              </a:rPr>
              <a:t>For example:</a:t>
            </a:r>
          </a:p>
          <a:p>
            <a:pPr lvl="1"/>
            <a:r>
              <a:rPr lang="en-US" altLang="en-US" dirty="0">
                <a:cs typeface="Arial" charset="0"/>
              </a:rPr>
              <a:t>The lack of written procedures and proper assignment of staff duties have resulted in the lack of compliance. </a:t>
            </a:r>
          </a:p>
        </p:txBody>
      </p:sp>
      <p:sp>
        <p:nvSpPr>
          <p:cNvPr id="8" name="Slide Number Placeholder 7">
            <a:extLst>
              <a:ext uri="{FF2B5EF4-FFF2-40B4-BE49-F238E27FC236}">
                <a16:creationId xmlns:a16="http://schemas.microsoft.com/office/drawing/2014/main" id="{84172E2E-C770-4FBD-8ACE-B063B0C538F9}"/>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331391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D674D-FE87-4E4D-A60B-F03F6B566993}"/>
              </a:ext>
            </a:extLst>
          </p:cNvPr>
          <p:cNvSpPr>
            <a:spLocks noGrp="1"/>
          </p:cNvSpPr>
          <p:nvPr>
            <p:ph type="title"/>
          </p:nvPr>
        </p:nvSpPr>
        <p:spPr/>
        <p:txBody>
          <a:bodyPr/>
          <a:lstStyle/>
          <a:p>
            <a:r>
              <a:rPr lang="en-US" dirty="0"/>
              <a:t>Finding: Corrective Action</a:t>
            </a:r>
          </a:p>
        </p:txBody>
      </p:sp>
      <p:sp>
        <p:nvSpPr>
          <p:cNvPr id="2" name="Text Placeholder 1"/>
          <p:cNvSpPr>
            <a:spLocks noGrp="1"/>
          </p:cNvSpPr>
          <p:nvPr>
            <p:ph idx="1"/>
          </p:nvPr>
        </p:nvSpPr>
        <p:spPr>
          <a:xfrm>
            <a:off x="749300" y="1420779"/>
            <a:ext cx="10924540" cy="4756184"/>
          </a:xfrm>
        </p:spPr>
        <p:txBody>
          <a:bodyPr>
            <a:normAutofit/>
          </a:bodyPr>
          <a:lstStyle/>
          <a:p>
            <a:r>
              <a:rPr lang="en-US" altLang="en-US" b="1" dirty="0">
                <a:cs typeface="Arial" charset="0"/>
              </a:rPr>
              <a:t>Corrective Action</a:t>
            </a:r>
            <a:r>
              <a:rPr lang="en-US" altLang="en-US" dirty="0">
                <a:cs typeface="Arial" charset="0"/>
              </a:rPr>
              <a:t>: It is important to specify what corrective action the subrecipient must take to remedy the problem and the timeframe for completing the recommended changes.</a:t>
            </a:r>
          </a:p>
          <a:p>
            <a:r>
              <a:rPr lang="en-US" altLang="en-US" dirty="0">
                <a:cs typeface="Arial" charset="0"/>
              </a:rPr>
              <a:t>For example:</a:t>
            </a:r>
          </a:p>
          <a:p>
            <a:pPr lvl="1"/>
            <a:r>
              <a:rPr lang="en-US" altLang="en-US" dirty="0">
                <a:cs typeface="Arial" charset="0"/>
              </a:rPr>
              <a:t>The agency must implement a policy requiring an annual or biannual inventory of all equipment, identify the staff position responsible for conducting the inventory, and submit a copy of the policy and a completed inventory report to this office within 30 days.</a:t>
            </a:r>
            <a:endParaRPr lang="en-US" dirty="0"/>
          </a:p>
        </p:txBody>
      </p:sp>
      <p:sp>
        <p:nvSpPr>
          <p:cNvPr id="8" name="Slide Number Placeholder 7">
            <a:extLst>
              <a:ext uri="{FF2B5EF4-FFF2-40B4-BE49-F238E27FC236}">
                <a16:creationId xmlns:a16="http://schemas.microsoft.com/office/drawing/2014/main" id="{CD9FBC8D-1599-498D-8EFE-C730EC7B26D3}"/>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1715744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9FFC-4C38-48AD-ACA7-AA401632A9CD}"/>
              </a:ext>
            </a:extLst>
          </p:cNvPr>
          <p:cNvSpPr>
            <a:spLocks noGrp="1"/>
          </p:cNvSpPr>
          <p:nvPr>
            <p:ph type="title"/>
          </p:nvPr>
        </p:nvSpPr>
        <p:spPr/>
        <p:txBody>
          <a:bodyPr>
            <a:normAutofit/>
          </a:bodyPr>
          <a:lstStyle/>
          <a:p>
            <a:r>
              <a:rPr lang="en-US" dirty="0"/>
              <a:t>Resolution Process</a:t>
            </a:r>
          </a:p>
        </p:txBody>
      </p:sp>
      <p:sp>
        <p:nvSpPr>
          <p:cNvPr id="3" name="Content Placeholder 2">
            <a:extLst>
              <a:ext uri="{FF2B5EF4-FFF2-40B4-BE49-F238E27FC236}">
                <a16:creationId xmlns:a16="http://schemas.microsoft.com/office/drawing/2014/main" id="{48397B2B-4ED2-4A60-9179-ED0A5EEBB730}"/>
              </a:ext>
            </a:extLst>
          </p:cNvPr>
          <p:cNvSpPr>
            <a:spLocks noGrp="1"/>
          </p:cNvSpPr>
          <p:nvPr>
            <p:ph type="body" idx="1"/>
          </p:nvPr>
        </p:nvSpPr>
        <p:spPr>
          <a:xfrm>
            <a:off x="1548384" y="3263900"/>
            <a:ext cx="9805416" cy="1981199"/>
          </a:xfrm>
        </p:spPr>
        <p:txBody>
          <a:bodyPr>
            <a:noAutofit/>
          </a:bodyPr>
          <a:lstStyle/>
          <a:p>
            <a:pPr marL="342900" indent="-342900">
              <a:buFont typeface="Wingdings" panose="05000000000000000000" pitchFamily="2" charset="2"/>
              <a:buChar char="ü"/>
            </a:pPr>
            <a:r>
              <a:rPr lang="en-US" sz="2800" dirty="0">
                <a:solidFill>
                  <a:schemeClr val="tx1"/>
                </a:solidFill>
                <a:cs typeface="Arial" charset="0"/>
              </a:rPr>
              <a:t>Discuss the resolution process</a:t>
            </a:r>
          </a:p>
          <a:p>
            <a:pPr marL="342900" indent="-342900">
              <a:buFont typeface="Wingdings" panose="05000000000000000000" pitchFamily="2" charset="2"/>
              <a:buChar char="ü"/>
            </a:pPr>
            <a:r>
              <a:rPr lang="en-US" sz="2800" dirty="0">
                <a:solidFill>
                  <a:schemeClr val="tx1"/>
                </a:solidFill>
                <a:cs typeface="Arial" charset="0"/>
              </a:rPr>
              <a:t>Define management decision</a:t>
            </a:r>
          </a:p>
          <a:p>
            <a:pPr marL="342900" indent="-342900">
              <a:buFont typeface="Wingdings" panose="05000000000000000000" pitchFamily="2" charset="2"/>
              <a:buChar char="ü"/>
            </a:pPr>
            <a:r>
              <a:rPr lang="en-US" sz="2800" dirty="0">
                <a:solidFill>
                  <a:schemeClr val="tx1"/>
                </a:solidFill>
                <a:cs typeface="Arial" charset="0"/>
              </a:rPr>
              <a:t>Identify remedies for resolving monitoring and audit findings</a:t>
            </a:r>
          </a:p>
        </p:txBody>
      </p:sp>
      <p:sp>
        <p:nvSpPr>
          <p:cNvPr id="4" name="Slide Number Placeholder 3">
            <a:extLst>
              <a:ext uri="{FF2B5EF4-FFF2-40B4-BE49-F238E27FC236}">
                <a16:creationId xmlns:a16="http://schemas.microsoft.com/office/drawing/2014/main" id="{3F050399-A54E-40DA-A642-F4112F8E834C}"/>
              </a:ext>
            </a:extLst>
          </p:cNvPr>
          <p:cNvSpPr>
            <a:spLocks noGrp="1"/>
          </p:cNvSpPr>
          <p:nvPr>
            <p:ph type="sldNum" sz="quarter" idx="12"/>
          </p:nvPr>
        </p:nvSpPr>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2539837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3CC8-4EED-433E-9CD4-EC8650C959D5}"/>
              </a:ext>
            </a:extLst>
          </p:cNvPr>
          <p:cNvSpPr>
            <a:spLocks noGrp="1"/>
          </p:cNvSpPr>
          <p:nvPr>
            <p:ph type="title"/>
          </p:nvPr>
        </p:nvSpPr>
        <p:spPr/>
        <p:txBody>
          <a:bodyPr/>
          <a:lstStyle/>
          <a:p>
            <a:r>
              <a:rPr lang="en-US" altLang="en-US" dirty="0"/>
              <a:t>Resolution Process</a:t>
            </a:r>
            <a:endParaRPr lang="en-US" dirty="0"/>
          </a:p>
        </p:txBody>
      </p:sp>
      <p:sp>
        <p:nvSpPr>
          <p:cNvPr id="72712"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p>
            <a:pPr marL="365760" indent="-365760">
              <a:lnSpc>
                <a:spcPct val="115000"/>
              </a:lnSpc>
            </a:pPr>
            <a:r>
              <a:rPr lang="en-US" altLang="en-US" sz="3000" dirty="0">
                <a:cs typeface="Arial" charset="0"/>
              </a:rPr>
              <a:t>Receive Corrective Action Plan from subrecipient</a:t>
            </a:r>
            <a:endParaRPr lang="en-US" sz="3000" dirty="0">
              <a:cs typeface="Arial" charset="0"/>
            </a:endParaRPr>
          </a:p>
          <a:p>
            <a:pPr marL="770573" lvl="1" indent="-365760">
              <a:lnSpc>
                <a:spcPct val="115000"/>
              </a:lnSpc>
              <a:spcBef>
                <a:spcPts val="0"/>
              </a:spcBef>
            </a:pPr>
            <a:r>
              <a:rPr lang="en-US" altLang="en-US" sz="2600" dirty="0">
                <a:cs typeface="Arial" charset="0"/>
              </a:rPr>
              <a:t>What will subrecipient do and when</a:t>
            </a:r>
          </a:p>
          <a:p>
            <a:pPr marL="770573" lvl="1" indent="-365760">
              <a:lnSpc>
                <a:spcPct val="115000"/>
              </a:lnSpc>
              <a:spcBef>
                <a:spcPts val="0"/>
              </a:spcBef>
            </a:pPr>
            <a:r>
              <a:rPr lang="en-US" altLang="en-US" sz="2600" dirty="0">
                <a:cs typeface="Arial" charset="0"/>
              </a:rPr>
              <a:t>Who will do it</a:t>
            </a:r>
          </a:p>
          <a:p>
            <a:pPr marL="770573" lvl="1" indent="-365760">
              <a:lnSpc>
                <a:spcPct val="115000"/>
              </a:lnSpc>
              <a:spcBef>
                <a:spcPts val="0"/>
              </a:spcBef>
            </a:pPr>
            <a:r>
              <a:rPr lang="en-US" altLang="en-US" sz="2600" dirty="0">
                <a:cs typeface="Arial" charset="0"/>
              </a:rPr>
              <a:t>What is the intended outcome</a:t>
            </a:r>
          </a:p>
          <a:p>
            <a:pPr marL="365760" indent="-365760">
              <a:lnSpc>
                <a:spcPct val="115000"/>
              </a:lnSpc>
            </a:pPr>
            <a:r>
              <a:rPr lang="en-US" altLang="en-US" sz="3000" dirty="0">
                <a:cs typeface="Arial" charset="0"/>
              </a:rPr>
              <a:t>Questioned Costs </a:t>
            </a:r>
            <a:endParaRPr lang="en-US" sz="3000" dirty="0">
              <a:cs typeface="Arial" charset="0"/>
            </a:endParaRPr>
          </a:p>
          <a:p>
            <a:pPr marL="770573" lvl="1" indent="-365760">
              <a:lnSpc>
                <a:spcPct val="115000"/>
              </a:lnSpc>
              <a:spcBef>
                <a:spcPts val="0"/>
              </a:spcBef>
            </a:pPr>
            <a:r>
              <a:rPr lang="en-US" altLang="en-US" sz="2600" dirty="0">
                <a:cs typeface="Arial" charset="0"/>
              </a:rPr>
              <a:t>Provide missing documentation</a:t>
            </a:r>
          </a:p>
          <a:p>
            <a:pPr marL="770573" lvl="1" indent="-365760">
              <a:lnSpc>
                <a:spcPct val="115000"/>
              </a:lnSpc>
              <a:spcBef>
                <a:spcPts val="0"/>
              </a:spcBef>
            </a:pPr>
            <a:r>
              <a:rPr lang="en-US" altLang="en-US" sz="2600" dirty="0">
                <a:cs typeface="Arial" charset="0"/>
              </a:rPr>
              <a:t>Make repayment</a:t>
            </a:r>
          </a:p>
          <a:p>
            <a:pPr marL="770573" lvl="1" indent="-365760">
              <a:lnSpc>
                <a:spcPct val="115000"/>
              </a:lnSpc>
              <a:spcBef>
                <a:spcPts val="0"/>
              </a:spcBef>
            </a:pPr>
            <a:r>
              <a:rPr lang="en-US" altLang="en-US" sz="2600" dirty="0">
                <a:cs typeface="Arial" charset="0"/>
              </a:rPr>
              <a:t>Transfer cost to non-Federal source</a:t>
            </a:r>
          </a:p>
          <a:p>
            <a:pPr marL="365760" indent="-365760">
              <a:lnSpc>
                <a:spcPct val="115000"/>
              </a:lnSpc>
            </a:pPr>
            <a:r>
              <a:rPr lang="en-US" altLang="en-US" sz="3100" dirty="0">
                <a:cs typeface="Arial" charset="0"/>
              </a:rPr>
              <a:t>Track until corrective action is completed. Verify on-site if appropriate.</a:t>
            </a:r>
            <a:endParaRPr lang="en-US" sz="3100" dirty="0">
              <a:cs typeface="Arial" charset="0"/>
            </a:endParaRPr>
          </a:p>
          <a:p>
            <a:pPr marL="365760" indent="-365760">
              <a:lnSpc>
                <a:spcPct val="115000"/>
              </a:lnSpc>
            </a:pPr>
            <a:r>
              <a:rPr lang="en-US" altLang="en-US" sz="3100" dirty="0">
                <a:cs typeface="Arial" charset="0"/>
              </a:rPr>
              <a:t>If action is not completed within required timeframe, determine appropriate actions.</a:t>
            </a:r>
            <a:endParaRPr lang="en-US" altLang="en-US" sz="3100" dirty="0"/>
          </a:p>
        </p:txBody>
      </p:sp>
      <p:sp>
        <p:nvSpPr>
          <p:cNvPr id="3" name="Slide Number Placeholder 2">
            <a:extLst>
              <a:ext uri="{FF2B5EF4-FFF2-40B4-BE49-F238E27FC236}">
                <a16:creationId xmlns:a16="http://schemas.microsoft.com/office/drawing/2014/main" id="{4F4D8A68-F905-4359-B2CA-77D47E342EB7}"/>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1418522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descr="thought bubble">
            <a:extLst>
              <a:ext uri="{FF2B5EF4-FFF2-40B4-BE49-F238E27FC236}">
                <a16:creationId xmlns:a16="http://schemas.microsoft.com/office/drawing/2014/main" id="{2AF8CF18-153B-4CBF-9C1C-A33F2A91B78B}"/>
              </a:ext>
            </a:extLst>
          </p:cNvPr>
          <p:cNvSpPr/>
          <p:nvPr/>
        </p:nvSpPr>
        <p:spPr>
          <a:xfrm>
            <a:off x="4141535" y="2422174"/>
            <a:ext cx="4304872" cy="2753474"/>
          </a:xfrm>
          <a:prstGeom prst="cloudCallout">
            <a:avLst/>
          </a:prstGeom>
          <a:solidFill>
            <a:srgbClr val="D6DCE5">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52368-140B-4DDE-A16D-4A9D11495E26}"/>
              </a:ext>
            </a:extLst>
          </p:cNvPr>
          <p:cNvSpPr>
            <a:spLocks noGrp="1"/>
          </p:cNvSpPr>
          <p:nvPr>
            <p:ph type="title"/>
          </p:nvPr>
        </p:nvSpPr>
        <p:spPr/>
        <p:txBody>
          <a:bodyPr/>
          <a:lstStyle/>
          <a:p>
            <a:pPr>
              <a:lnSpc>
                <a:spcPct val="115000"/>
              </a:lnSpc>
            </a:pPr>
            <a:r>
              <a:rPr lang="en-US" altLang="en-US" dirty="0">
                <a:ea typeface="MS PGothic" charset="-128"/>
              </a:rPr>
              <a:t>Management Decisions</a:t>
            </a:r>
            <a:endParaRPr lang="en-US" dirty="0">
              <a:latin typeface="Arial" charset="0"/>
              <a:cs typeface="Arial" charset="0"/>
            </a:endParaRPr>
          </a:p>
        </p:txBody>
      </p:sp>
      <p:sp>
        <p:nvSpPr>
          <p:cNvPr id="39942"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115000"/>
              </a:lnSpc>
              <a:buNone/>
            </a:pPr>
            <a:r>
              <a:rPr lang="en-US" altLang="en-US" dirty="0">
                <a:cs typeface="Arial" charset="0"/>
                <a:hlinkClick r:id="rId3"/>
              </a:rPr>
              <a:t>2 CFR </a:t>
            </a:r>
            <a:r>
              <a:rPr lang="en-US" dirty="0">
                <a:cs typeface="Arial" charset="0"/>
                <a:hlinkClick r:id="rId3"/>
              </a:rPr>
              <a:t>200.521</a:t>
            </a:r>
            <a:endParaRPr lang="en-US" altLang="en-US" dirty="0">
              <a:solidFill>
                <a:srgbClr val="000000"/>
              </a:solidFill>
              <a:cs typeface="Arial" pitchFamily="34" charset="0"/>
            </a:endParaRPr>
          </a:p>
          <a:p>
            <a:pPr lvl="0">
              <a:lnSpc>
                <a:spcPct val="115000"/>
              </a:lnSpc>
            </a:pPr>
            <a:r>
              <a:rPr lang="en-US" altLang="en-US" dirty="0">
                <a:solidFill>
                  <a:srgbClr val="000000"/>
                </a:solidFill>
                <a:cs typeface="Arial" pitchFamily="34" charset="0"/>
              </a:rPr>
              <a:t>The management decision must clearly state whether or not the audit finding is sustained, the reasons for the decision, and the expected auditee action to repay disallowed costs, make financial adjustments, or take other action. </a:t>
            </a:r>
            <a:endParaRPr lang="en-US" altLang="en-US" dirty="0">
              <a:solidFill>
                <a:srgbClr val="000000"/>
              </a:solidFill>
              <a:ea typeface="MS PGothic" charset="-128"/>
              <a:cs typeface="Arial" pitchFamily="34" charset="0"/>
            </a:endParaRPr>
          </a:p>
          <a:p>
            <a:pPr lvl="0">
              <a:lnSpc>
                <a:spcPct val="115000"/>
              </a:lnSpc>
            </a:pPr>
            <a:r>
              <a:rPr lang="en-US" altLang="en-US" dirty="0">
                <a:solidFill>
                  <a:srgbClr val="000000"/>
                </a:solidFill>
                <a:ea typeface="MS PGothic" charset="-128"/>
                <a:cs typeface="Arial" pitchFamily="34" charset="0"/>
              </a:rPr>
              <a:t>This applies to audits and compliance monitoring reports</a:t>
            </a:r>
            <a:endParaRPr lang="en-US" altLang="en-US" dirty="0">
              <a:ea typeface="MS PGothic" charset="-128"/>
            </a:endParaRPr>
          </a:p>
        </p:txBody>
      </p:sp>
      <p:sp>
        <p:nvSpPr>
          <p:cNvPr id="3" name="Slide Number Placeholder 2">
            <a:extLst>
              <a:ext uri="{FF2B5EF4-FFF2-40B4-BE49-F238E27FC236}">
                <a16:creationId xmlns:a16="http://schemas.microsoft.com/office/drawing/2014/main" id="{304C29AD-9C70-417F-8838-FAFA26E005A9}"/>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3890480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2368-140B-4DDE-A16D-4A9D11495E26}"/>
              </a:ext>
            </a:extLst>
          </p:cNvPr>
          <p:cNvSpPr>
            <a:spLocks noGrp="1"/>
          </p:cNvSpPr>
          <p:nvPr>
            <p:ph type="title"/>
          </p:nvPr>
        </p:nvSpPr>
        <p:spPr/>
        <p:txBody>
          <a:bodyPr>
            <a:noAutofit/>
          </a:bodyPr>
          <a:lstStyle/>
          <a:p>
            <a:pPr>
              <a:lnSpc>
                <a:spcPct val="115000"/>
              </a:lnSpc>
            </a:pPr>
            <a:r>
              <a:rPr lang="en-US" altLang="en-US" dirty="0">
                <a:ea typeface="MS PGothic" charset="-128"/>
              </a:rPr>
              <a:t>PTE Management Decision Responsibility</a:t>
            </a:r>
            <a:endParaRPr lang="en-US" dirty="0">
              <a:latin typeface="Arial" charset="0"/>
              <a:cs typeface="Arial" charset="0"/>
            </a:endParaRPr>
          </a:p>
        </p:txBody>
      </p:sp>
      <p:sp>
        <p:nvSpPr>
          <p:cNvPr id="39942" name="Text Placeholder 1"/>
          <p:cNvSpPr>
            <a:spLocks noGrp="1"/>
          </p:cNvSpPr>
          <p:nvPr>
            <p:ph idx="1"/>
          </p:nvPr>
        </p:nvSpPr>
        <p:spPr bwMode="auto">
          <a:xfrm>
            <a:off x="669302" y="1420779"/>
            <a:ext cx="11004537"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nSpc>
                <a:spcPct val="115000"/>
              </a:lnSpc>
              <a:buNone/>
            </a:pPr>
            <a:r>
              <a:rPr lang="en-US" sz="2400" dirty="0">
                <a:latin typeface="Arial" charset="0"/>
                <a:cs typeface="Arial" charset="0"/>
                <a:hlinkClick r:id="rId3"/>
              </a:rPr>
              <a:t>2 CFR 200.331(d)(3)</a:t>
            </a:r>
            <a:endParaRPr lang="en-US" altLang="en-US" sz="2600" dirty="0">
              <a:cs typeface="Arial" charset="0"/>
            </a:endParaRPr>
          </a:p>
          <a:p>
            <a:pPr lvl="0">
              <a:lnSpc>
                <a:spcPct val="115000"/>
              </a:lnSpc>
            </a:pPr>
            <a:r>
              <a:rPr lang="en-US" altLang="en-US" sz="2600" dirty="0">
                <a:cs typeface="Arial" charset="0"/>
              </a:rPr>
              <a:t>Ensure corrective action</a:t>
            </a:r>
          </a:p>
          <a:p>
            <a:pPr lvl="0">
              <a:lnSpc>
                <a:spcPct val="115000"/>
              </a:lnSpc>
            </a:pPr>
            <a:r>
              <a:rPr lang="en-US" altLang="en-US" sz="2600" dirty="0">
                <a:cs typeface="Arial" charset="0"/>
              </a:rPr>
              <a:t>Allow or disallow costs</a:t>
            </a:r>
          </a:p>
          <a:p>
            <a:pPr lvl="0">
              <a:lnSpc>
                <a:spcPct val="115000"/>
              </a:lnSpc>
            </a:pPr>
            <a:r>
              <a:rPr lang="en-US" altLang="en-US" sz="2600" dirty="0">
                <a:cs typeface="Arial" charset="0"/>
              </a:rPr>
              <a:t>Establish debt</a:t>
            </a:r>
          </a:p>
          <a:p>
            <a:pPr>
              <a:lnSpc>
                <a:spcPct val="115000"/>
              </a:lnSpc>
            </a:pPr>
            <a:r>
              <a:rPr lang="en-US" altLang="en-US" sz="2600" dirty="0">
                <a:cs typeface="Arial" charset="0"/>
              </a:rPr>
              <a:t>Provide appeal rights</a:t>
            </a:r>
          </a:p>
          <a:p>
            <a:pPr>
              <a:lnSpc>
                <a:spcPct val="115000"/>
              </a:lnSpc>
            </a:pPr>
            <a:r>
              <a:rPr lang="en-US" altLang="en-US" sz="2600" dirty="0">
                <a:cs typeface="Arial" charset="0"/>
              </a:rPr>
              <a:t>No prescribed system of resolution in UG</a:t>
            </a:r>
          </a:p>
          <a:p>
            <a:pPr>
              <a:lnSpc>
                <a:spcPct val="110000"/>
              </a:lnSpc>
              <a:spcBef>
                <a:spcPts val="1200"/>
              </a:spcBef>
            </a:pPr>
            <a:r>
              <a:rPr lang="en-US" altLang="en-US" sz="2600" dirty="0">
                <a:cs typeface="Arial" charset="0"/>
              </a:rPr>
              <a:t>Issue management decision on audits within 12 months of audit acceptance by Federal Audit Clearinghouse (FAC) </a:t>
            </a:r>
            <a:r>
              <a:rPr lang="en-US" altLang="en-US" sz="2600" dirty="0">
                <a:cs typeface="Arial" charset="0"/>
                <a:hlinkClick r:id="rId4"/>
              </a:rPr>
              <a:t>2 CFR </a:t>
            </a:r>
            <a:r>
              <a:rPr lang="en-US" sz="2600" dirty="0">
                <a:cs typeface="Arial" charset="0"/>
                <a:hlinkClick r:id="rId4"/>
              </a:rPr>
              <a:t>2900.21</a:t>
            </a:r>
            <a:r>
              <a:rPr lang="en-US" sz="2600" dirty="0">
                <a:cs typeface="Arial" charset="0"/>
              </a:rPr>
              <a:t> DOL exception</a:t>
            </a:r>
            <a:endParaRPr lang="en-US" altLang="en-US" dirty="0">
              <a:ea typeface="MS PGothic" charset="-128"/>
            </a:endParaRPr>
          </a:p>
        </p:txBody>
      </p:sp>
      <p:sp>
        <p:nvSpPr>
          <p:cNvPr id="3" name="Slide Number Placeholder 2">
            <a:extLst>
              <a:ext uri="{FF2B5EF4-FFF2-40B4-BE49-F238E27FC236}">
                <a16:creationId xmlns:a16="http://schemas.microsoft.com/office/drawing/2014/main" id="{304C29AD-9C70-417F-8838-FAFA26E005A9}"/>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3090601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658DA-96E5-471D-801D-9A3390875335}"/>
              </a:ext>
            </a:extLst>
          </p:cNvPr>
          <p:cNvSpPr>
            <a:spLocks noGrp="1"/>
          </p:cNvSpPr>
          <p:nvPr>
            <p:ph type="title"/>
          </p:nvPr>
        </p:nvSpPr>
        <p:spPr/>
        <p:txBody>
          <a:bodyPr/>
          <a:lstStyle/>
          <a:p>
            <a:r>
              <a:rPr lang="en-US" altLang="en-US" dirty="0">
                <a:ea typeface="MS PGothic" charset="-128"/>
              </a:rPr>
              <a:t>If Corrective Action Is Not Completed</a:t>
            </a:r>
            <a:endParaRPr lang="en-US" dirty="0"/>
          </a:p>
        </p:txBody>
      </p:sp>
      <p:sp>
        <p:nvSpPr>
          <p:cNvPr id="39942"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5760" indent="-365760"/>
            <a:r>
              <a:rPr lang="en-US" altLang="en-US" dirty="0">
                <a:cs typeface="Arial" charset="0"/>
              </a:rPr>
              <a:t>Take formal action</a:t>
            </a:r>
            <a:endParaRPr lang="en-US" dirty="0">
              <a:cs typeface="Arial" charset="0"/>
            </a:endParaRPr>
          </a:p>
          <a:p>
            <a:pPr marL="365760" indent="-365760"/>
            <a:r>
              <a:rPr lang="en-US" dirty="0">
                <a:cs typeface="Arial" charset="0"/>
              </a:rPr>
              <a:t>Recommended process</a:t>
            </a:r>
          </a:p>
          <a:p>
            <a:pPr marL="770573" lvl="1" indent="-365760"/>
            <a:r>
              <a:rPr lang="en-US" altLang="en-US" dirty="0">
                <a:cs typeface="Arial" charset="0"/>
              </a:rPr>
              <a:t>Initial determination</a:t>
            </a:r>
          </a:p>
          <a:p>
            <a:pPr marL="770573" lvl="1" indent="-365760"/>
            <a:r>
              <a:rPr lang="en-US" altLang="en-US" dirty="0">
                <a:cs typeface="Arial" charset="0"/>
              </a:rPr>
              <a:t>Informal resolution</a:t>
            </a:r>
          </a:p>
          <a:p>
            <a:pPr marL="770573" lvl="1" indent="-365760"/>
            <a:r>
              <a:rPr lang="en-US" altLang="en-US" dirty="0">
                <a:cs typeface="Arial" charset="0"/>
              </a:rPr>
              <a:t>Final determination</a:t>
            </a:r>
          </a:p>
          <a:p>
            <a:pPr marL="770573" lvl="1" indent="-365760"/>
            <a:r>
              <a:rPr lang="en-US" altLang="en-US" dirty="0">
                <a:cs typeface="Arial" charset="0"/>
              </a:rPr>
              <a:t>Establish debt</a:t>
            </a:r>
          </a:p>
          <a:p>
            <a:pPr marL="770573" lvl="1" indent="-365760"/>
            <a:r>
              <a:rPr lang="en-US" altLang="en-US" dirty="0">
                <a:cs typeface="Arial" charset="0"/>
              </a:rPr>
              <a:t>Require corrective action</a:t>
            </a:r>
          </a:p>
          <a:p>
            <a:pPr marL="770573" lvl="1" indent="-365760"/>
            <a:r>
              <a:rPr lang="en-US" altLang="en-US" dirty="0">
                <a:cs typeface="Arial" charset="0"/>
              </a:rPr>
              <a:t>Determine liability, restitution, and sanctions</a:t>
            </a:r>
          </a:p>
          <a:p>
            <a:pPr marL="770573" lvl="1" indent="-365760"/>
            <a:r>
              <a:rPr lang="en-US" altLang="en-US" dirty="0">
                <a:cs typeface="Arial" charset="0"/>
              </a:rPr>
              <a:t>Opportunity for hearing</a:t>
            </a:r>
          </a:p>
        </p:txBody>
      </p:sp>
      <p:sp>
        <p:nvSpPr>
          <p:cNvPr id="4" name="Slide Number Placeholder 3">
            <a:extLst>
              <a:ext uri="{FF2B5EF4-FFF2-40B4-BE49-F238E27FC236}">
                <a16:creationId xmlns:a16="http://schemas.microsoft.com/office/drawing/2014/main" id="{6AE3A492-8033-433A-8951-EA7A9B5C1EF9}"/>
              </a:ext>
            </a:extLst>
          </p:cNvPr>
          <p:cNvSpPr>
            <a:spLocks noGrp="1"/>
          </p:cNvSpPr>
          <p:nvPr>
            <p:ph type="sldNum" sz="quarter" idx="12"/>
          </p:nvPr>
        </p:nvSpPr>
        <p:spPr/>
        <p:txBody>
          <a:bodyPr/>
          <a:lstStyle/>
          <a:p>
            <a:fld id="{AEF1280C-1E94-430E-A516-D051ECA45720}" type="slidenum">
              <a:rPr lang="en-US" smtClean="0"/>
              <a:t>48</a:t>
            </a:fld>
            <a:endParaRPr lang="en-US" dirty="0"/>
          </a:p>
        </p:txBody>
      </p:sp>
    </p:spTree>
    <p:extLst>
      <p:ext uri="{BB962C8B-B14F-4D97-AF65-F5344CB8AC3E}">
        <p14:creationId xmlns:p14="http://schemas.microsoft.com/office/powerpoint/2010/main" val="890576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9ACD3-595E-46B0-84BC-CC45176011A6}"/>
              </a:ext>
            </a:extLst>
          </p:cNvPr>
          <p:cNvSpPr>
            <a:spLocks noGrp="1"/>
          </p:cNvSpPr>
          <p:nvPr>
            <p:ph type="title"/>
          </p:nvPr>
        </p:nvSpPr>
        <p:spPr/>
        <p:txBody>
          <a:bodyPr/>
          <a:lstStyle/>
          <a:p>
            <a:r>
              <a:rPr lang="en-US" altLang="en-US" dirty="0">
                <a:ea typeface="MS PGothic" charset="-128"/>
              </a:rPr>
              <a:t>If Corrective Action Is Not Completed (cont.)</a:t>
            </a:r>
            <a:endParaRPr lang="en-US" dirty="0"/>
          </a:p>
        </p:txBody>
      </p:sp>
      <p:sp>
        <p:nvSpPr>
          <p:cNvPr id="29698" name="Text Placeholder 2"/>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buNone/>
            </a:pPr>
            <a:r>
              <a:rPr lang="en-US" altLang="en-US" dirty="0">
                <a:cs typeface="Arial" charset="0"/>
              </a:rPr>
              <a:t>WIOA </a:t>
            </a:r>
            <a:r>
              <a:rPr lang="en-US" altLang="en-US" dirty="0">
                <a:cs typeface="Arial" charset="0"/>
                <a:hlinkClick r:id="rId3"/>
              </a:rPr>
              <a:t>20 CFR 683.420</a:t>
            </a:r>
            <a:endParaRPr lang="en-US" altLang="en-US" dirty="0">
              <a:cs typeface="Arial" charset="0"/>
            </a:endParaRPr>
          </a:p>
          <a:p>
            <a:r>
              <a:rPr lang="en-US" dirty="0"/>
              <a:t>The Governor or direct grant recipient is responsible for resolving findings that arise from the monitoring reviews, investigations, other Federal monitoring reviews, and audits. </a:t>
            </a:r>
            <a:endParaRPr lang="en-US" altLang="en-US" dirty="0">
              <a:latin typeface="Arial" charset="0"/>
              <a:cs typeface="Arial" charset="0"/>
            </a:endParaRPr>
          </a:p>
          <a:p>
            <a:r>
              <a:rPr lang="en-US" altLang="en-US" dirty="0">
                <a:cs typeface="Arial" charset="0"/>
              </a:rPr>
              <a:t>A State or direct grant recipient must use the audit resolution, debt collection, and appeal procedures that it uses for other Federal grant programs to resolve audits, investigations, monitoring, and oversight findings.</a:t>
            </a:r>
          </a:p>
          <a:p>
            <a:r>
              <a:rPr lang="en-US" altLang="en-US" dirty="0">
                <a:cs typeface="Arial" charset="0"/>
              </a:rPr>
              <a:t>If no such procedures exist, a State or direct grant recipient must prescribe standards and procedures to be used for the grant program.</a:t>
            </a:r>
            <a:endParaRPr lang="en-US" altLang="en-US" dirty="0">
              <a:ea typeface="MS PGothic" charset="-128"/>
            </a:endParaRPr>
          </a:p>
        </p:txBody>
      </p:sp>
      <p:sp>
        <p:nvSpPr>
          <p:cNvPr id="4" name="Slide Number Placeholder 3">
            <a:extLst>
              <a:ext uri="{FF2B5EF4-FFF2-40B4-BE49-F238E27FC236}">
                <a16:creationId xmlns:a16="http://schemas.microsoft.com/office/drawing/2014/main" id="{80BFD3F4-B245-4F9A-8CF7-BBA22B390C5E}"/>
              </a:ext>
            </a:extLst>
          </p:cNvPr>
          <p:cNvSpPr>
            <a:spLocks noGrp="1"/>
          </p:cNvSpPr>
          <p:nvPr>
            <p:ph type="sldNum" sz="quarter" idx="12"/>
          </p:nvPr>
        </p:nvSpPr>
        <p:spPr/>
        <p:txBody>
          <a:bodyPr/>
          <a:lstStyle/>
          <a:p>
            <a:fld id="{AEF1280C-1E94-430E-A516-D051ECA45720}" type="slidenum">
              <a:rPr lang="en-US" smtClean="0"/>
              <a:t>49</a:t>
            </a:fld>
            <a:endParaRPr lang="en-US" dirty="0"/>
          </a:p>
        </p:txBody>
      </p:sp>
    </p:spTree>
    <p:extLst>
      <p:ext uri="{BB962C8B-B14F-4D97-AF65-F5344CB8AC3E}">
        <p14:creationId xmlns:p14="http://schemas.microsoft.com/office/powerpoint/2010/main" val="135443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27263" y="2079568"/>
            <a:ext cx="2425431" cy="1631216"/>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2 CFR Part200 and         2 CFR Part 2900        may be found at </a:t>
            </a: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www.ecfr.gov</a:t>
            </a:r>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rotWithShape="1">
          <a:blip r:embed="rId4"/>
          <a:srcRect l="5760" t="3982" r="6093" b="2670"/>
          <a:stretch/>
        </p:blipFill>
        <p:spPr>
          <a:xfrm>
            <a:off x="1319981" y="1519085"/>
            <a:ext cx="6894872" cy="4343400"/>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normAutofit/>
          </a:bodyPr>
          <a:lstStyle/>
          <a:p>
            <a:br>
              <a:rPr lang="en-US" dirty="0"/>
            </a:br>
            <a:r>
              <a:rPr lang="en-US" dirty="0"/>
              <a:t>Applicability</a:t>
            </a:r>
          </a:p>
        </p:txBody>
      </p:sp>
    </p:spTree>
    <p:extLst>
      <p:ext uri="{BB962C8B-B14F-4D97-AF65-F5344CB8AC3E}">
        <p14:creationId xmlns:p14="http://schemas.microsoft.com/office/powerpoint/2010/main" val="3959054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E4E40-5EF1-4A1F-84A3-5BA1CBCAAD72}"/>
              </a:ext>
            </a:extLst>
          </p:cNvPr>
          <p:cNvSpPr>
            <a:spLocks noGrp="1"/>
          </p:cNvSpPr>
          <p:nvPr>
            <p:ph type="title"/>
          </p:nvPr>
        </p:nvSpPr>
        <p:spPr/>
        <p:txBody>
          <a:bodyPr/>
          <a:lstStyle/>
          <a:p>
            <a:r>
              <a:rPr lang="en-US" altLang="en-US" dirty="0"/>
              <a:t> Remedies for Non-compliance</a:t>
            </a:r>
            <a:endParaRPr lang="en-US" dirty="0"/>
          </a:p>
        </p:txBody>
      </p:sp>
      <p:sp>
        <p:nvSpPr>
          <p:cNvPr id="35859" name="Text Placeholder 1"/>
          <p:cNvSpPr>
            <a:spLocks noGrp="1"/>
          </p:cNvSpPr>
          <p:nvPr>
            <p:ph idx="1"/>
          </p:nvPr>
        </p:nvSpPr>
        <p:spPr bwMode="auto">
          <a:xfrm>
            <a:off x="749300" y="1420779"/>
            <a:ext cx="10924540"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dirty="0">
                <a:cs typeface="Arial" charset="0"/>
                <a:hlinkClick r:id="rId3"/>
              </a:rPr>
              <a:t>2 CFR 200.338</a:t>
            </a:r>
            <a:endParaRPr lang="en-US" altLang="en-US" dirty="0">
              <a:cs typeface="Arial" charset="0"/>
            </a:endParaRPr>
          </a:p>
          <a:p>
            <a:r>
              <a:rPr lang="en-US" dirty="0"/>
              <a:t>Temporarily withhold cash payments</a:t>
            </a:r>
          </a:p>
          <a:p>
            <a:r>
              <a:rPr lang="en-US" dirty="0"/>
              <a:t>Disallow all or part of the cost of the activity or action not in compliance</a:t>
            </a:r>
          </a:p>
          <a:p>
            <a:r>
              <a:rPr lang="en-US" dirty="0"/>
              <a:t>Wholly or partly suspend or terminate the Federal award</a:t>
            </a:r>
          </a:p>
          <a:p>
            <a:r>
              <a:rPr lang="en-US" dirty="0"/>
              <a:t>Initiate suspension or debarment proceedings </a:t>
            </a:r>
          </a:p>
          <a:p>
            <a:r>
              <a:rPr lang="en-US" dirty="0"/>
              <a:t>Withhold further Federal awards</a:t>
            </a:r>
          </a:p>
          <a:p>
            <a:r>
              <a:rPr lang="en-US" dirty="0"/>
              <a:t>Take other remedies that may be legally available</a:t>
            </a:r>
          </a:p>
        </p:txBody>
      </p:sp>
      <p:sp>
        <p:nvSpPr>
          <p:cNvPr id="6" name="Slide Number Placeholder 5">
            <a:extLst>
              <a:ext uri="{FF2B5EF4-FFF2-40B4-BE49-F238E27FC236}">
                <a16:creationId xmlns:a16="http://schemas.microsoft.com/office/drawing/2014/main" id="{59695429-588E-44E3-AECF-2BCCFDA82B6E}"/>
              </a:ext>
            </a:extLst>
          </p:cNvPr>
          <p:cNvSpPr>
            <a:spLocks noGrp="1"/>
          </p:cNvSpPr>
          <p:nvPr>
            <p:ph type="sldNum" sz="quarter" idx="12"/>
          </p:nvPr>
        </p:nvSpPr>
        <p:spPr/>
        <p:txBody>
          <a:bodyPr/>
          <a:lstStyle/>
          <a:p>
            <a:fld id="{AEF1280C-1E94-430E-A516-D051ECA45720}" type="slidenum">
              <a:rPr lang="en-US" smtClean="0"/>
              <a:t>50</a:t>
            </a:fld>
            <a:endParaRPr lang="en-US" dirty="0"/>
          </a:p>
        </p:txBody>
      </p:sp>
    </p:spTree>
    <p:extLst>
      <p:ext uri="{BB962C8B-B14F-4D97-AF65-F5344CB8AC3E}">
        <p14:creationId xmlns:p14="http://schemas.microsoft.com/office/powerpoint/2010/main" val="817211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805BBD-A172-4084-95F0-52A89FAC61D3}"/>
              </a:ext>
            </a:extLst>
          </p:cNvPr>
          <p:cNvSpPr>
            <a:spLocks noGrp="1"/>
          </p:cNvSpPr>
          <p:nvPr>
            <p:ph type="title"/>
          </p:nvPr>
        </p:nvSpPr>
        <p:spPr/>
        <p:txBody>
          <a:bodyPr/>
          <a:lstStyle/>
          <a:p>
            <a:r>
              <a:rPr lang="en-US" dirty="0"/>
              <a:t>Knowledge Check (2) – Questions </a:t>
            </a:r>
          </a:p>
        </p:txBody>
      </p:sp>
      <p:sp>
        <p:nvSpPr>
          <p:cNvPr id="2" name="Text Placeholder 1"/>
          <p:cNvSpPr>
            <a:spLocks noGrp="1"/>
          </p:cNvSpPr>
          <p:nvPr>
            <p:ph idx="1"/>
          </p:nvPr>
        </p:nvSpPr>
        <p:spPr>
          <a:xfrm>
            <a:off x="749300" y="1420779"/>
            <a:ext cx="10924540" cy="4756184"/>
          </a:xfrm>
        </p:spPr>
        <p:txBody>
          <a:bodyPr>
            <a:normAutofit/>
          </a:bodyPr>
          <a:lstStyle/>
          <a:p>
            <a:pPr marL="0" indent="0">
              <a:lnSpc>
                <a:spcPct val="105000"/>
              </a:lnSpc>
              <a:buNone/>
            </a:pPr>
            <a:r>
              <a:rPr lang="en-US" sz="3000" b="1" dirty="0">
                <a:solidFill>
                  <a:schemeClr val="accent2"/>
                </a:solidFill>
                <a:cs typeface="Arial" charset="0"/>
              </a:rPr>
              <a:t>True or False?</a:t>
            </a:r>
          </a:p>
          <a:p>
            <a:pPr marL="514350" indent="-514350">
              <a:lnSpc>
                <a:spcPct val="105000"/>
              </a:lnSpc>
              <a:buFont typeface="+mj-lt"/>
              <a:buAutoNum type="arabicPeriod"/>
            </a:pPr>
            <a:r>
              <a:rPr lang="en-US" altLang="en-US" sz="3000" dirty="0">
                <a:cs typeface="Arial" charset="0"/>
              </a:rPr>
              <a:t>The recipient is responsible for issuing management decisions on audit and monitoring findings.</a:t>
            </a:r>
            <a:endParaRPr lang="en-US" sz="3000" dirty="0">
              <a:cs typeface="Arial" charset="0"/>
            </a:endParaRPr>
          </a:p>
          <a:p>
            <a:pPr marL="514350" indent="-514350">
              <a:lnSpc>
                <a:spcPct val="105000"/>
              </a:lnSpc>
              <a:buFont typeface="+mj-lt"/>
              <a:buAutoNum type="arabicPeriod"/>
            </a:pPr>
            <a:r>
              <a:rPr lang="en-US" altLang="en-US" sz="3000" dirty="0">
                <a:cs typeface="Arial" charset="0"/>
              </a:rPr>
              <a:t>Once the subaward has expired, there is no further need for resolution of findings.</a:t>
            </a:r>
            <a:endParaRPr lang="en-US" dirty="0"/>
          </a:p>
        </p:txBody>
      </p:sp>
      <p:sp>
        <p:nvSpPr>
          <p:cNvPr id="5" name="Slide Number Placeholder 4">
            <a:extLst>
              <a:ext uri="{FF2B5EF4-FFF2-40B4-BE49-F238E27FC236}">
                <a16:creationId xmlns:a16="http://schemas.microsoft.com/office/drawing/2014/main" id="{5288EF26-09A6-4496-8F61-506A30EC68C7}"/>
              </a:ext>
            </a:extLst>
          </p:cNvPr>
          <p:cNvSpPr>
            <a:spLocks noGrp="1"/>
          </p:cNvSpPr>
          <p:nvPr>
            <p:ph type="sldNum" sz="quarter" idx="12"/>
          </p:nvPr>
        </p:nvSpPr>
        <p:spPr/>
        <p:txBody>
          <a:bodyPr/>
          <a:lstStyle/>
          <a:p>
            <a:fld id="{AEF1280C-1E94-430E-A516-D051ECA45720}" type="slidenum">
              <a:rPr lang="en-US" smtClean="0"/>
              <a:t>51</a:t>
            </a:fld>
            <a:endParaRPr lang="en-US" dirty="0"/>
          </a:p>
        </p:txBody>
      </p:sp>
    </p:spTree>
    <p:extLst>
      <p:ext uri="{BB962C8B-B14F-4D97-AF65-F5344CB8AC3E}">
        <p14:creationId xmlns:p14="http://schemas.microsoft.com/office/powerpoint/2010/main" val="2196250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805BBD-A172-4084-95F0-52A89FAC61D3}"/>
              </a:ext>
            </a:extLst>
          </p:cNvPr>
          <p:cNvSpPr>
            <a:spLocks noGrp="1"/>
          </p:cNvSpPr>
          <p:nvPr>
            <p:ph type="title"/>
          </p:nvPr>
        </p:nvSpPr>
        <p:spPr/>
        <p:txBody>
          <a:bodyPr/>
          <a:lstStyle/>
          <a:p>
            <a:r>
              <a:rPr lang="en-US" dirty="0"/>
              <a:t>Knowledge Check (2) – Answers</a:t>
            </a:r>
          </a:p>
        </p:txBody>
      </p:sp>
      <p:sp>
        <p:nvSpPr>
          <p:cNvPr id="2" name="Text Placeholder 1"/>
          <p:cNvSpPr>
            <a:spLocks noGrp="1"/>
          </p:cNvSpPr>
          <p:nvPr>
            <p:ph idx="1"/>
          </p:nvPr>
        </p:nvSpPr>
        <p:spPr>
          <a:xfrm>
            <a:off x="749300" y="1420779"/>
            <a:ext cx="10924540" cy="4756184"/>
          </a:xfrm>
        </p:spPr>
        <p:txBody>
          <a:bodyPr>
            <a:normAutofit/>
          </a:bodyPr>
          <a:lstStyle/>
          <a:p>
            <a:pPr marL="514350" indent="-514350">
              <a:lnSpc>
                <a:spcPct val="105000"/>
              </a:lnSpc>
              <a:buFont typeface="+mj-lt"/>
              <a:buAutoNum type="arabicPeriod"/>
            </a:pPr>
            <a:r>
              <a:rPr lang="en-US" altLang="en-US" sz="3000" dirty="0">
                <a:cs typeface="Arial" charset="0"/>
              </a:rPr>
              <a:t>The recipient is responsible for issuing management decisions on audit and monitoring findings. </a:t>
            </a:r>
            <a:r>
              <a:rPr lang="en-US" altLang="en-US" sz="3000" b="1" dirty="0">
                <a:solidFill>
                  <a:schemeClr val="accent2"/>
                </a:solidFill>
                <a:cs typeface="Arial" charset="0"/>
              </a:rPr>
              <a:t>True  </a:t>
            </a:r>
            <a:r>
              <a:rPr lang="en-US" altLang="en-US" sz="3000" b="1" dirty="0">
                <a:solidFill>
                  <a:schemeClr val="tx1">
                    <a:lumMod val="90000"/>
                    <a:lumOff val="10000"/>
                  </a:schemeClr>
                </a:solidFill>
                <a:cs typeface="Arial" charset="0"/>
              </a:rPr>
              <a:t>(</a:t>
            </a:r>
            <a:r>
              <a:rPr lang="en-US" altLang="en-US" sz="3000" dirty="0">
                <a:solidFill>
                  <a:schemeClr val="tx1">
                    <a:lumMod val="90000"/>
                    <a:lumOff val="10000"/>
                  </a:schemeClr>
                </a:solidFill>
                <a:cs typeface="Arial" charset="0"/>
              </a:rPr>
              <a:t>2 CFR 200.66 and 200.331)</a:t>
            </a:r>
          </a:p>
          <a:p>
            <a:pPr marL="514350" indent="-514350">
              <a:lnSpc>
                <a:spcPct val="105000"/>
              </a:lnSpc>
              <a:buFont typeface="+mj-lt"/>
              <a:buAutoNum type="arabicPeriod"/>
            </a:pPr>
            <a:r>
              <a:rPr lang="en-US" altLang="en-US" sz="3000" dirty="0">
                <a:cs typeface="Arial" charset="0"/>
              </a:rPr>
              <a:t>Once the subaward has expired, there is no further need for resolution of findings.  </a:t>
            </a:r>
            <a:r>
              <a:rPr lang="en-US" altLang="en-US" sz="3000" b="1" dirty="0">
                <a:solidFill>
                  <a:schemeClr val="accent2"/>
                </a:solidFill>
                <a:cs typeface="Arial" charset="0"/>
              </a:rPr>
              <a:t>False</a:t>
            </a:r>
            <a:endParaRPr lang="en-US" b="1" dirty="0">
              <a:solidFill>
                <a:schemeClr val="accent2"/>
              </a:solidFill>
            </a:endParaRPr>
          </a:p>
        </p:txBody>
      </p:sp>
      <p:sp>
        <p:nvSpPr>
          <p:cNvPr id="5" name="Slide Number Placeholder 4">
            <a:extLst>
              <a:ext uri="{FF2B5EF4-FFF2-40B4-BE49-F238E27FC236}">
                <a16:creationId xmlns:a16="http://schemas.microsoft.com/office/drawing/2014/main" id="{5288EF26-09A6-4496-8F61-506A30EC68C7}"/>
              </a:ext>
            </a:extLst>
          </p:cNvPr>
          <p:cNvSpPr>
            <a:spLocks noGrp="1"/>
          </p:cNvSpPr>
          <p:nvPr>
            <p:ph type="sldNum" sz="quarter" idx="12"/>
          </p:nvPr>
        </p:nvSpPr>
        <p:spPr/>
        <p:txBody>
          <a:bodyPr/>
          <a:lstStyle/>
          <a:p>
            <a:fld id="{AEF1280C-1E94-430E-A516-D051ECA45720}" type="slidenum">
              <a:rPr lang="en-US" smtClean="0"/>
              <a:t>52</a:t>
            </a:fld>
            <a:endParaRPr lang="en-US" dirty="0"/>
          </a:p>
        </p:txBody>
      </p:sp>
    </p:spTree>
    <p:extLst>
      <p:ext uri="{BB962C8B-B14F-4D97-AF65-F5344CB8AC3E}">
        <p14:creationId xmlns:p14="http://schemas.microsoft.com/office/powerpoint/2010/main" val="3809869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90F-1065-4201-A861-B66D04F366B4}"/>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3486D44-C323-4506-B45E-E75EAECEEA9A}"/>
              </a:ext>
            </a:extLst>
          </p:cNvPr>
          <p:cNvSpPr>
            <a:spLocks noGrp="1"/>
          </p:cNvSpPr>
          <p:nvPr>
            <p:ph type="sldNum" sz="quarter" idx="12"/>
          </p:nvPr>
        </p:nvSpPr>
        <p:spPr/>
        <p:txBody>
          <a:bodyPr/>
          <a:lstStyle/>
          <a:p>
            <a:fld id="{AEF1280C-1E94-430E-A516-D051ECA45720}" type="slidenum">
              <a:rPr lang="en-US" smtClean="0"/>
              <a:t>53</a:t>
            </a:fld>
            <a:endParaRPr lang="en-US"/>
          </a:p>
        </p:txBody>
      </p:sp>
    </p:spTree>
    <p:extLst>
      <p:ext uri="{BB962C8B-B14F-4D97-AF65-F5344CB8AC3E}">
        <p14:creationId xmlns:p14="http://schemas.microsoft.com/office/powerpoint/2010/main" val="38109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62D37AD-163D-4BB9-A28F-C9785ACE82A8}"/>
              </a:ext>
            </a:extLst>
          </p:cNvPr>
          <p:cNvSpPr/>
          <p:nvPr/>
        </p:nvSpPr>
        <p:spPr>
          <a:xfrm>
            <a:off x="10317708" y="5491230"/>
            <a:ext cx="1477008" cy="559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idx="1"/>
          </p:nvPr>
        </p:nvSpPr>
        <p:spPr>
          <a:xfrm>
            <a:off x="518160" y="1320662"/>
            <a:ext cx="5195594" cy="4856301"/>
          </a:xfrm>
        </p:spPr>
        <p:txBody>
          <a:bodyPr>
            <a:normAutofit fontScale="92500" lnSpcReduction="10000"/>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1900" dirty="0">
                <a:solidFill>
                  <a:schemeClr val="accent1">
                    <a:lumMod val="75000"/>
                  </a:schemeClr>
                </a:solidFill>
              </a:rPr>
              <a:t>Workforce GPS’s </a:t>
            </a:r>
            <a:r>
              <a:rPr lang="en-US" sz="1900" dirty="0">
                <a:solidFill>
                  <a:srgbClr val="0074BF"/>
                </a:solidFill>
                <a:hlinkClick r:id="rId3">
                  <a:extLst>
                    <a:ext uri="{A12FA001-AC4F-418D-AE19-62706E023703}">
                      <ahyp:hlinkClr xmlns:ahyp="http://schemas.microsoft.com/office/drawing/2018/hyperlinkcolor" val="tx"/>
                    </a:ext>
                  </a:extLst>
                </a:hlinkClick>
              </a:rPr>
              <a:t>Grants Application and Management Community of Practice</a:t>
            </a:r>
            <a:r>
              <a:rPr lang="en-US" sz="1900" dirty="0">
                <a:solidFill>
                  <a:srgbClr val="0074BF"/>
                </a:solidFill>
              </a:rPr>
              <a:t> </a:t>
            </a:r>
          </a:p>
          <a:p>
            <a:pPr marL="744538" lvl="2" indent="-174625">
              <a:buFont typeface="Arial" panose="020B0604020202020204" pitchFamily="34" charset="0"/>
              <a:buChar char="•"/>
            </a:pPr>
            <a:r>
              <a:rPr lang="en-US" i="1" u="none" dirty="0">
                <a:solidFill>
                  <a:schemeClr val="tx1">
                    <a:lumMod val="75000"/>
                    <a:lumOff val="25000"/>
                  </a:schemeClr>
                </a:solidFill>
              </a:rPr>
              <a:t>Financial Reporting</a:t>
            </a:r>
          </a:p>
          <a:p>
            <a:pPr marL="744538" lvl="2" indent="-174625">
              <a:buFont typeface="Arial" panose="020B0604020202020204" pitchFamily="34" charset="0"/>
              <a:buChar char="•"/>
            </a:pPr>
            <a:r>
              <a:rPr lang="en-US" i="1" u="none" dirty="0">
                <a:solidFill>
                  <a:schemeClr val="tx1">
                    <a:lumMod val="75000"/>
                    <a:lumOff val="25000"/>
                  </a:schemeClr>
                </a:solidFill>
              </a:rPr>
              <a:t>Subrecipient Management and Oversight</a:t>
            </a:r>
          </a:p>
          <a:p>
            <a:pPr marL="744538" lvl="2" indent="-174625">
              <a:buFont typeface="Arial" panose="020B0604020202020204" pitchFamily="34" charset="0"/>
              <a:buChar char="•"/>
            </a:pPr>
            <a:r>
              <a:rPr lang="en-US" i="1" u="none" dirty="0">
                <a:solidFill>
                  <a:schemeClr val="tx1">
                    <a:lumMod val="75000"/>
                    <a:lumOff val="25000"/>
                  </a:schemeClr>
                </a:solidFill>
              </a:rPr>
              <a:t>Indirect Cost Rates</a:t>
            </a:r>
          </a:p>
          <a:p>
            <a:pPr marL="744538" lvl="2" indent="-174625">
              <a:buFont typeface="Arial" panose="020B0604020202020204" pitchFamily="34" charset="0"/>
              <a:buChar char="•"/>
            </a:pPr>
            <a:r>
              <a:rPr lang="en-US" i="1" u="none" dirty="0">
                <a:solidFill>
                  <a:schemeClr val="tx1">
                    <a:lumMod val="75000"/>
                    <a:lumOff val="25000"/>
                  </a:schemeClr>
                </a:solidFill>
              </a:rPr>
              <a:t>Policies and Procedures</a:t>
            </a:r>
          </a:p>
          <a:p>
            <a:pPr marL="744538" lvl="2" indent="-174625">
              <a:buFont typeface="Arial" panose="020B0604020202020204" pitchFamily="34" charset="0"/>
              <a:buChar char="•"/>
            </a:pPr>
            <a:r>
              <a:rPr lang="en-US" i="1" u="none" dirty="0">
                <a:solidFill>
                  <a:schemeClr val="tx1">
                    <a:lumMod val="75000"/>
                    <a:lumOff val="25000"/>
                  </a:schemeClr>
                </a:solidFill>
              </a:rPr>
              <a:t>Procurement and Performance-Based Contracts</a:t>
            </a:r>
          </a:p>
          <a:p>
            <a:pPr marL="744538" lvl="2" indent="-174625">
              <a:buFont typeface="Arial" panose="020B0604020202020204" pitchFamily="34" charset="0"/>
              <a:buChar char="•"/>
            </a:pPr>
            <a:r>
              <a:rPr lang="en-US" i="1" u="none" dirty="0">
                <a:solidFill>
                  <a:schemeClr val="tx1">
                    <a:lumMod val="75000"/>
                    <a:lumOff val="25000"/>
                  </a:schemeClr>
                </a:solidFill>
              </a:rPr>
              <a:t>Capital Assets and More</a:t>
            </a:r>
          </a:p>
          <a:p>
            <a:pPr marL="747713" lvl="1" indent="-290513">
              <a:lnSpc>
                <a:spcPct val="95000"/>
              </a:lnSpc>
              <a:spcBef>
                <a:spcPts val="500"/>
              </a:spcBef>
              <a:buFont typeface="Arial" panose="020B0604020202020204" pitchFamily="34" charset="0"/>
              <a:buChar char="►"/>
            </a:pPr>
            <a:r>
              <a:rPr lang="en-US" sz="1900" dirty="0">
                <a:solidFill>
                  <a:srgbClr val="0074BF"/>
                </a:solidFill>
                <a:hlinkClick r:id="rId4">
                  <a:extLst>
                    <a:ext uri="{A12FA001-AC4F-418D-AE19-62706E023703}">
                      <ahyp:hlinkClr xmlns:ahyp="http://schemas.microsoft.com/office/drawing/2018/hyperlinkcolor" val="tx"/>
                    </a:ext>
                  </a:extLst>
                </a:hlinkClick>
              </a:rPr>
              <a:t>WorkforceGPS</a:t>
            </a:r>
            <a:endParaRPr lang="en-US" sz="1900" dirty="0">
              <a:solidFill>
                <a:srgbClr val="0074BF"/>
              </a:solidFill>
            </a:endParaRPr>
          </a:p>
          <a:p>
            <a:r>
              <a:rPr lang="en-US" dirty="0"/>
              <a:t>What is the best way to find your local American Job Center (AJC)?</a:t>
            </a:r>
          </a:p>
          <a:p>
            <a:pPr lvl="1"/>
            <a:r>
              <a:rPr lang="en-US" sz="1900" dirty="0"/>
              <a:t>See DOL’s </a:t>
            </a:r>
            <a:r>
              <a:rPr lang="en-US" sz="1900" dirty="0">
                <a:solidFill>
                  <a:srgbClr val="0074BF"/>
                </a:solidFill>
                <a:hlinkClick r:id="rId5">
                  <a:extLst>
                    <a:ext uri="{A12FA001-AC4F-418D-AE19-62706E023703}">
                      <ahyp:hlinkClr xmlns:ahyp="http://schemas.microsoft.com/office/drawing/2018/hyperlinkcolor" val="tx"/>
                    </a:ext>
                  </a:extLst>
                </a:hlinkClick>
              </a:rPr>
              <a:t>Service Locator</a:t>
            </a:r>
            <a:endParaRPr lang="en-US" i="1" dirty="0">
              <a:solidFill>
                <a:schemeClr val="tx1">
                  <a:lumMod val="75000"/>
                  <a:lumOff val="25000"/>
                </a:schemeClr>
              </a:solidFill>
            </a:endParaRPr>
          </a:p>
          <a:p>
            <a:pPr marL="747713" lvl="1" indent="-290513">
              <a:lnSpc>
                <a:spcPct val="95000"/>
              </a:lnSpc>
              <a:spcBef>
                <a:spcPts val="500"/>
              </a:spcBef>
              <a:buFont typeface="Arial" panose="020B0604020202020204" pitchFamily="34" charset="0"/>
              <a:buChar char="►"/>
            </a:pPr>
            <a:endParaRPr lang="en-US" sz="1900" dirty="0">
              <a:solidFill>
                <a:srgbClr val="0074BF"/>
              </a:solidFill>
            </a:endParaRPr>
          </a:p>
          <a:p>
            <a:endParaRPr lang="en-US" dirty="0"/>
          </a:p>
        </p:txBody>
      </p:sp>
      <p:grpSp>
        <p:nvGrpSpPr>
          <p:cNvPr id="27" name="Group 26" descr="Grant Management Toolbox References">
            <a:extLst>
              <a:ext uri="{FF2B5EF4-FFF2-40B4-BE49-F238E27FC236}">
                <a16:creationId xmlns:a16="http://schemas.microsoft.com/office/drawing/2014/main" id="{9192B948-E3A6-4D7F-AEDD-8F08EF19D7A3}"/>
              </a:ext>
              <a:ext uri="{C183D7F6-B498-43B3-948B-1728B52AA6E4}">
                <adec:decorative xmlns:adec="http://schemas.microsoft.com/office/drawing/2017/decorative" val="1"/>
              </a:ext>
            </a:extLst>
          </p:cNvPr>
          <p:cNvGrpSpPr/>
          <p:nvPr/>
        </p:nvGrpSpPr>
        <p:grpSpPr>
          <a:xfrm>
            <a:off x="7467691" y="2163486"/>
            <a:ext cx="4547725" cy="4096173"/>
            <a:chOff x="4001954" y="2015636"/>
            <a:chExt cx="4547725" cy="4096173"/>
          </a:xfrm>
        </p:grpSpPr>
        <p:grpSp>
          <p:nvGrpSpPr>
            <p:cNvPr id="28" name="Group 27">
              <a:extLst>
                <a:ext uri="{FF2B5EF4-FFF2-40B4-BE49-F238E27FC236}">
                  <a16:creationId xmlns:a16="http://schemas.microsoft.com/office/drawing/2014/main" id="{127B9DFA-C97C-414D-B113-FE9375F7A012}"/>
                </a:ext>
              </a:extLst>
            </p:cNvPr>
            <p:cNvGrpSpPr/>
            <p:nvPr/>
          </p:nvGrpSpPr>
          <p:grpSpPr>
            <a:xfrm>
              <a:off x="4001954" y="2015636"/>
              <a:ext cx="4317253" cy="4096173"/>
              <a:chOff x="4687754" y="2015636"/>
              <a:chExt cx="4317253" cy="4096173"/>
            </a:xfrm>
          </p:grpSpPr>
          <p:grpSp>
            <p:nvGrpSpPr>
              <p:cNvPr id="34" name="Group 33">
                <a:extLst>
                  <a:ext uri="{FF2B5EF4-FFF2-40B4-BE49-F238E27FC236}">
                    <a16:creationId xmlns:a16="http://schemas.microsoft.com/office/drawing/2014/main" id="{152C6A78-2E6D-4209-8A51-03F71C8A47A0}"/>
                  </a:ext>
                </a:extLst>
              </p:cNvPr>
              <p:cNvGrpSpPr/>
              <p:nvPr/>
            </p:nvGrpSpPr>
            <p:grpSpPr>
              <a:xfrm>
                <a:off x="8535654" y="3347444"/>
                <a:ext cx="469353" cy="2482846"/>
                <a:chOff x="6014605" y="2587767"/>
                <a:chExt cx="469353" cy="2482846"/>
              </a:xfrm>
            </p:grpSpPr>
            <p:pic>
              <p:nvPicPr>
                <p:cNvPr id="43" name="Picture 42" descr="TAG tab">
                  <a:extLst>
                    <a:ext uri="{FF2B5EF4-FFF2-40B4-BE49-F238E27FC236}">
                      <a16:creationId xmlns:a16="http://schemas.microsoft.com/office/drawing/2014/main" id="{38F44FD3-E52C-4470-9FCC-4BBC9C280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p:spPr>
            </p:pic>
            <p:pic>
              <p:nvPicPr>
                <p:cNvPr id="44" name="Picture 43" descr="CMG tab">
                  <a:extLst>
                    <a:ext uri="{FF2B5EF4-FFF2-40B4-BE49-F238E27FC236}">
                      <a16:creationId xmlns:a16="http://schemas.microsoft.com/office/drawing/2014/main" id="{BA316904-CEDE-4264-88E0-0E47B3AF8D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p:spPr>
            </p:pic>
            <p:pic>
              <p:nvPicPr>
                <p:cNvPr id="45" name="Picture 44" descr="GPS tab">
                  <a:extLst>
                    <a:ext uri="{FF2B5EF4-FFF2-40B4-BE49-F238E27FC236}">
                      <a16:creationId xmlns:a16="http://schemas.microsoft.com/office/drawing/2014/main" id="{31F105C2-A46B-4BDD-A58E-A0951295C6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p:spPr>
            </p:pic>
            <p:pic>
              <p:nvPicPr>
                <p:cNvPr id="46" name="Picture 45" descr="Grantee Handbook tab">
                  <a:extLst>
                    <a:ext uri="{FF2B5EF4-FFF2-40B4-BE49-F238E27FC236}">
                      <a16:creationId xmlns:a16="http://schemas.microsoft.com/office/drawing/2014/main" id="{F3D40153-70BD-4972-A7EB-7665BE05E4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p:spPr>
            </p:pic>
            <p:pic>
              <p:nvPicPr>
                <p:cNvPr id="47" name="Picture 46" descr="SMART tab">
                  <a:extLst>
                    <a:ext uri="{FF2B5EF4-FFF2-40B4-BE49-F238E27FC236}">
                      <a16:creationId xmlns:a16="http://schemas.microsoft.com/office/drawing/2014/main" id="{9F4D571E-5ED9-4271-989C-0031AFD93A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p:spPr>
            </p:pic>
          </p:grpSp>
          <p:grpSp>
            <p:nvGrpSpPr>
              <p:cNvPr id="35" name="Group 34">
                <a:extLst>
                  <a:ext uri="{FF2B5EF4-FFF2-40B4-BE49-F238E27FC236}">
                    <a16:creationId xmlns:a16="http://schemas.microsoft.com/office/drawing/2014/main" id="{D3BDF5FB-797A-40CA-ACFB-A38CEB38D735}"/>
                  </a:ext>
                </a:extLst>
              </p:cNvPr>
              <p:cNvGrpSpPr/>
              <p:nvPr/>
            </p:nvGrpSpPr>
            <p:grpSpPr>
              <a:xfrm>
                <a:off x="4687754" y="2015636"/>
                <a:ext cx="4317253" cy="4096173"/>
                <a:chOff x="1009418" y="1126636"/>
                <a:chExt cx="4317253" cy="4096173"/>
              </a:xfrm>
            </p:grpSpPr>
            <p:grpSp>
              <p:nvGrpSpPr>
                <p:cNvPr id="36" name="Group 35">
                  <a:extLst>
                    <a:ext uri="{FF2B5EF4-FFF2-40B4-BE49-F238E27FC236}">
                      <a16:creationId xmlns:a16="http://schemas.microsoft.com/office/drawing/2014/main" id="{49F5B2AC-11F5-4A29-A064-2E37988243E5}"/>
                    </a:ext>
                  </a:extLst>
                </p:cNvPr>
                <p:cNvGrpSpPr/>
                <p:nvPr/>
              </p:nvGrpSpPr>
              <p:grpSpPr>
                <a:xfrm>
                  <a:off x="4857318" y="2458444"/>
                  <a:ext cx="469353" cy="2482846"/>
                  <a:chOff x="6014605" y="2587767"/>
                  <a:chExt cx="469353" cy="2482846"/>
                </a:xfrm>
              </p:grpSpPr>
              <p:pic>
                <p:nvPicPr>
                  <p:cNvPr id="38" name="Picture 37" descr="TAG tab">
                    <a:extLst>
                      <a:ext uri="{FF2B5EF4-FFF2-40B4-BE49-F238E27FC236}">
                        <a16:creationId xmlns:a16="http://schemas.microsoft.com/office/drawing/2014/main" id="{5CE7DAF0-BB31-45C4-98AF-8A4541777D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4605" y="3597561"/>
                    <a:ext cx="469353" cy="463258"/>
                  </a:xfrm>
                  <a:prstGeom prst="rect">
                    <a:avLst/>
                  </a:prstGeom>
                  <a:solidFill>
                    <a:schemeClr val="bg1"/>
                  </a:solidFill>
                </p:spPr>
              </p:pic>
              <p:pic>
                <p:nvPicPr>
                  <p:cNvPr id="39" name="Picture 38" descr="CMG tab">
                    <a:extLst>
                      <a:ext uri="{FF2B5EF4-FFF2-40B4-BE49-F238E27FC236}">
                        <a16:creationId xmlns:a16="http://schemas.microsoft.com/office/drawing/2014/main" id="{EBD6A686-9FA1-4E37-BBB7-F6322CE2DFB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14605" y="3092664"/>
                    <a:ext cx="469353" cy="463258"/>
                  </a:xfrm>
                  <a:prstGeom prst="rect">
                    <a:avLst/>
                  </a:prstGeom>
                  <a:solidFill>
                    <a:schemeClr val="bg1"/>
                  </a:solidFill>
                </p:spPr>
              </p:pic>
              <p:pic>
                <p:nvPicPr>
                  <p:cNvPr id="40" name="Picture 39" descr="GPS tab">
                    <a:extLst>
                      <a:ext uri="{FF2B5EF4-FFF2-40B4-BE49-F238E27FC236}">
                        <a16:creationId xmlns:a16="http://schemas.microsoft.com/office/drawing/2014/main" id="{7A73C6D1-D079-42A5-9539-CB79CED0EA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14605" y="4607355"/>
                    <a:ext cx="469353" cy="463258"/>
                  </a:xfrm>
                  <a:prstGeom prst="rect">
                    <a:avLst/>
                  </a:prstGeom>
                  <a:solidFill>
                    <a:schemeClr val="bg1"/>
                  </a:solidFill>
                </p:spPr>
              </p:pic>
              <p:pic>
                <p:nvPicPr>
                  <p:cNvPr id="41" name="Picture 40" descr="Grantee Handbook tab">
                    <a:extLst>
                      <a:ext uri="{FF2B5EF4-FFF2-40B4-BE49-F238E27FC236}">
                        <a16:creationId xmlns:a16="http://schemas.microsoft.com/office/drawing/2014/main" id="{4BED0226-4710-446B-893A-0950B0FFB9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4605" y="4102458"/>
                    <a:ext cx="469353" cy="463258"/>
                  </a:xfrm>
                  <a:prstGeom prst="rect">
                    <a:avLst/>
                  </a:prstGeom>
                  <a:solidFill>
                    <a:schemeClr val="bg1"/>
                  </a:solidFill>
                </p:spPr>
              </p:pic>
              <p:pic>
                <p:nvPicPr>
                  <p:cNvPr id="42" name="Picture 41" descr="SMART tab">
                    <a:extLst>
                      <a:ext uri="{FF2B5EF4-FFF2-40B4-BE49-F238E27FC236}">
                        <a16:creationId xmlns:a16="http://schemas.microsoft.com/office/drawing/2014/main" id="{DCE0221F-D892-4D8D-99F6-D1819D3B70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4605" y="2587767"/>
                    <a:ext cx="469353" cy="463258"/>
                  </a:xfrm>
                  <a:prstGeom prst="rect">
                    <a:avLst/>
                  </a:prstGeom>
                  <a:solidFill>
                    <a:schemeClr val="bg1"/>
                  </a:solidFill>
                </p:spPr>
              </p:pic>
            </p:grpSp>
            <p:pic>
              <p:nvPicPr>
                <p:cNvPr id="37" name="Picture 36">
                  <a:extLst>
                    <a:ext uri="{FF2B5EF4-FFF2-40B4-BE49-F238E27FC236}">
                      <a16:creationId xmlns:a16="http://schemas.microsoft.com/office/drawing/2014/main" id="{0A2B1A01-5A03-46EC-9D5D-A6FB9560E3BD}"/>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9418" y="1126636"/>
                  <a:ext cx="4047409" cy="4096173"/>
                </a:xfrm>
                <a:prstGeom prst="rect">
                  <a:avLst/>
                </a:prstGeom>
              </p:spPr>
            </p:pic>
          </p:grpSp>
        </p:grpSp>
        <p:sp>
          <p:nvSpPr>
            <p:cNvPr id="29" name="TextBox 28">
              <a:extLst>
                <a:ext uri="{FF2B5EF4-FFF2-40B4-BE49-F238E27FC236}">
                  <a16:creationId xmlns:a16="http://schemas.microsoft.com/office/drawing/2014/main" id="{1BAC30E7-89FE-481E-8126-F914A62CB251}"/>
                </a:ext>
              </a:extLst>
            </p:cNvPr>
            <p:cNvSpPr txBox="1"/>
            <p:nvPr/>
          </p:nvSpPr>
          <p:spPr>
            <a:xfrm>
              <a:off x="8319207" y="3280411"/>
              <a:ext cx="230472" cy="569392"/>
            </a:xfrm>
            <a:prstGeom prst="rect">
              <a:avLst/>
            </a:prstGeom>
            <a:noFill/>
          </p:spPr>
          <p:txBody>
            <a:bodyPr vert="vert" wrap="square" lIns="0" rIns="0" rtlCol="0" anchor="b">
              <a:noAutofit/>
            </a:bodyPr>
            <a:lstStyle/>
            <a:p>
              <a:pPr algn="ctr"/>
              <a:r>
                <a:rPr lang="en-US" sz="1200" b="1" dirty="0">
                  <a:solidFill>
                    <a:schemeClr val="accent1">
                      <a:lumMod val="50000"/>
                    </a:schemeClr>
                  </a:solidFill>
                </a:rPr>
                <a:t>SMART</a:t>
              </a:r>
            </a:p>
          </p:txBody>
        </p:sp>
        <p:sp>
          <p:nvSpPr>
            <p:cNvPr id="30" name="TextBox 29">
              <a:extLst>
                <a:ext uri="{FF2B5EF4-FFF2-40B4-BE49-F238E27FC236}">
                  <a16:creationId xmlns:a16="http://schemas.microsoft.com/office/drawing/2014/main" id="{59E5FD94-D656-4C7D-B32E-635A8FC506BC}"/>
                </a:ext>
              </a:extLst>
            </p:cNvPr>
            <p:cNvSpPr txBox="1"/>
            <p:nvPr/>
          </p:nvSpPr>
          <p:spPr>
            <a:xfrm>
              <a:off x="8319207" y="3861866"/>
              <a:ext cx="230472" cy="435428"/>
            </a:xfrm>
            <a:prstGeom prst="rect">
              <a:avLst/>
            </a:prstGeom>
            <a:noFill/>
          </p:spPr>
          <p:txBody>
            <a:bodyPr vert="vert" wrap="square" lIns="0" rIns="0" rtlCol="0" anchor="b">
              <a:noAutofit/>
            </a:bodyPr>
            <a:lstStyle/>
            <a:p>
              <a:pPr algn="ctr"/>
              <a:r>
                <a:rPr lang="en-US" sz="1200" b="1" dirty="0">
                  <a:solidFill>
                    <a:schemeClr val="accent1"/>
                  </a:solidFill>
                </a:rPr>
                <a:t>CMG</a:t>
              </a:r>
            </a:p>
          </p:txBody>
        </p:sp>
        <p:sp>
          <p:nvSpPr>
            <p:cNvPr id="31" name="TextBox 30">
              <a:extLst>
                <a:ext uri="{FF2B5EF4-FFF2-40B4-BE49-F238E27FC236}">
                  <a16:creationId xmlns:a16="http://schemas.microsoft.com/office/drawing/2014/main" id="{0D0E0B88-C351-4255-83AD-B1A5C7AF6185}"/>
                </a:ext>
              </a:extLst>
            </p:cNvPr>
            <p:cNvSpPr txBox="1"/>
            <p:nvPr/>
          </p:nvSpPr>
          <p:spPr>
            <a:xfrm>
              <a:off x="8319207" y="4345497"/>
              <a:ext cx="230472" cy="468650"/>
            </a:xfrm>
            <a:prstGeom prst="rect">
              <a:avLst/>
            </a:prstGeom>
            <a:noFill/>
          </p:spPr>
          <p:txBody>
            <a:bodyPr vert="vert" wrap="square" lIns="0" rIns="0" rtlCol="0" anchor="b">
              <a:noAutofit/>
            </a:bodyPr>
            <a:lstStyle/>
            <a:p>
              <a:pPr algn="ctr"/>
              <a:r>
                <a:rPr lang="en-US" sz="1200" b="1" dirty="0">
                  <a:solidFill>
                    <a:srgbClr val="04625E"/>
                  </a:solidFill>
                </a:rPr>
                <a:t>TAG</a:t>
              </a:r>
            </a:p>
          </p:txBody>
        </p:sp>
        <p:sp>
          <p:nvSpPr>
            <p:cNvPr id="32" name="TextBox 31">
              <a:extLst>
                <a:ext uri="{FF2B5EF4-FFF2-40B4-BE49-F238E27FC236}">
                  <a16:creationId xmlns:a16="http://schemas.microsoft.com/office/drawing/2014/main" id="{CD63746E-566C-4895-A588-0103BA701478}"/>
                </a:ext>
              </a:extLst>
            </p:cNvPr>
            <p:cNvSpPr txBox="1"/>
            <p:nvPr/>
          </p:nvSpPr>
          <p:spPr>
            <a:xfrm>
              <a:off x="8319207" y="4740761"/>
              <a:ext cx="230472" cy="752391"/>
            </a:xfrm>
            <a:prstGeom prst="rect">
              <a:avLst/>
            </a:prstGeom>
            <a:noFill/>
          </p:spPr>
          <p:txBody>
            <a:bodyPr vert="vert" wrap="square" lIns="0" rIns="0" rtlCol="0" anchor="b">
              <a:noAutofit/>
            </a:bodyPr>
            <a:lstStyle/>
            <a:p>
              <a:pPr algn="ctr">
                <a:lnSpc>
                  <a:spcPct val="80000"/>
                </a:lnSpc>
              </a:pPr>
              <a:r>
                <a:rPr lang="en-US" sz="1200" b="1" dirty="0">
                  <a:solidFill>
                    <a:schemeClr val="accent2">
                      <a:lumMod val="75000"/>
                    </a:schemeClr>
                  </a:solidFill>
                </a:rPr>
                <a:t>Grantee Handbook</a:t>
              </a:r>
            </a:p>
          </p:txBody>
        </p:sp>
        <p:sp>
          <p:nvSpPr>
            <p:cNvPr id="33" name="TextBox 32">
              <a:extLst>
                <a:ext uri="{FF2B5EF4-FFF2-40B4-BE49-F238E27FC236}">
                  <a16:creationId xmlns:a16="http://schemas.microsoft.com/office/drawing/2014/main" id="{880861D0-FAEB-4CAE-AAC6-677CCA49F6BC}"/>
                </a:ext>
              </a:extLst>
            </p:cNvPr>
            <p:cNvSpPr txBox="1"/>
            <p:nvPr/>
          </p:nvSpPr>
          <p:spPr>
            <a:xfrm>
              <a:off x="8319207" y="5379733"/>
              <a:ext cx="230472" cy="431018"/>
            </a:xfrm>
            <a:prstGeom prst="rect">
              <a:avLst/>
            </a:prstGeom>
            <a:noFill/>
          </p:spPr>
          <p:txBody>
            <a:bodyPr vert="vert" wrap="square" lIns="0" rIns="0" rtlCol="0" anchor="b">
              <a:noAutofit/>
            </a:bodyPr>
            <a:lstStyle/>
            <a:p>
              <a:pPr algn="ctr"/>
              <a:r>
                <a:rPr lang="en-US" sz="1200" b="1" dirty="0">
                  <a:solidFill>
                    <a:srgbClr val="C00000"/>
                  </a:solidFill>
                </a:rPr>
                <a:t>GPS</a:t>
              </a:r>
            </a:p>
          </p:txBody>
        </p:sp>
      </p:gr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54</a:t>
            </a:fld>
            <a:endParaRPr lang="en-US"/>
          </a:p>
        </p:txBody>
      </p:sp>
      <p:sp>
        <p:nvSpPr>
          <p:cNvPr id="48" name="Content Placeholder 3">
            <a:extLst>
              <a:ext uri="{FF2B5EF4-FFF2-40B4-BE49-F238E27FC236}">
                <a16:creationId xmlns:a16="http://schemas.microsoft.com/office/drawing/2014/main" id="{7AF0C065-CD32-44E1-8976-8341224C335C}"/>
              </a:ext>
            </a:extLst>
          </p:cNvPr>
          <p:cNvSpPr txBox="1">
            <a:spLocks/>
          </p:cNvSpPr>
          <p:nvPr/>
        </p:nvSpPr>
        <p:spPr>
          <a:xfrm>
            <a:off x="5558674" y="1320662"/>
            <a:ext cx="5577840" cy="4856301"/>
          </a:xfrm>
          <a:prstGeom prst="rect">
            <a:avLst/>
          </a:prstGeom>
        </p:spPr>
        <p:txBody>
          <a:bodyPr vert="horz" lIns="91440" tIns="45720" rIns="91440" bIns="45720" rtlCol="0">
            <a:normAutofit/>
          </a:bodyPr>
          <a:lst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Want More Information?</a:t>
            </a:r>
          </a:p>
          <a:p>
            <a:pPr lvl="1"/>
            <a:r>
              <a:rPr lang="en-US" sz="1900" dirty="0">
                <a:solidFill>
                  <a:srgbClr val="0074BF"/>
                </a:solidFill>
                <a:hlinkClick r:id="rId17">
                  <a:extLst>
                    <a:ext uri="{A12FA001-AC4F-418D-AE19-62706E023703}">
                      <ahyp:hlinkClr xmlns:ahyp="http://schemas.microsoft.com/office/drawing/2018/hyperlinkcolor" val="tx"/>
                    </a:ext>
                  </a:extLst>
                </a:hlinkClick>
              </a:rPr>
              <a:t>DOLETA.gov/Grants</a:t>
            </a:r>
            <a:endParaRPr lang="en-US" sz="1900" dirty="0">
              <a:solidFill>
                <a:srgbClr val="0074BF"/>
              </a:solidFill>
            </a:endParaRPr>
          </a:p>
          <a:p>
            <a:pPr marL="796925" lvl="2" indent="-227013">
              <a:spcBef>
                <a:spcPts val="0"/>
              </a:spcBef>
              <a:buFont typeface="Wingdings" panose="05000000000000000000" pitchFamily="2" charset="2"/>
              <a:buChar char="§"/>
            </a:pPr>
            <a:r>
              <a:rPr lang="en-US" i="1" dirty="0">
                <a:solidFill>
                  <a:schemeClr val="tx1">
                    <a:lumMod val="75000"/>
                    <a:lumOff val="25000"/>
                  </a:schemeClr>
                </a:solidFill>
              </a:rPr>
              <a:t>Funding Opportunities</a:t>
            </a:r>
          </a:p>
          <a:p>
            <a:pPr marL="796925" lvl="2" indent="-227013">
              <a:spcBef>
                <a:spcPts val="0"/>
              </a:spcBef>
              <a:buFont typeface="Wingdings" panose="05000000000000000000" pitchFamily="2" charset="2"/>
              <a:buChar char="§"/>
            </a:pPr>
            <a:r>
              <a:rPr lang="en-US" i="1" dirty="0">
                <a:solidFill>
                  <a:schemeClr val="tx1">
                    <a:lumMod val="75000"/>
                    <a:lumOff val="25000"/>
                  </a:schemeClr>
                </a:solidFill>
              </a:rPr>
              <a:t>How to Apply</a:t>
            </a:r>
          </a:p>
          <a:p>
            <a:pPr marL="796925" lvl="2" indent="-227013">
              <a:spcBef>
                <a:spcPts val="0"/>
              </a:spcBef>
              <a:buFont typeface="Wingdings" panose="05000000000000000000" pitchFamily="2" charset="2"/>
              <a:buChar char="§"/>
            </a:pPr>
            <a:r>
              <a:rPr lang="en-US" i="1" dirty="0">
                <a:solidFill>
                  <a:schemeClr val="tx1">
                    <a:lumMod val="75000"/>
                    <a:lumOff val="25000"/>
                  </a:schemeClr>
                </a:solidFill>
              </a:rPr>
              <a:t>Manage Your Awarded Grant</a:t>
            </a:r>
          </a:p>
          <a:p>
            <a:pPr marL="796925" lvl="2" indent="-227013">
              <a:spcBef>
                <a:spcPts val="0"/>
              </a:spcBef>
              <a:buFont typeface="Wingdings" panose="05000000000000000000" pitchFamily="2" charset="2"/>
              <a:buChar char="§"/>
            </a:pPr>
            <a:r>
              <a:rPr lang="en-US" i="1" dirty="0">
                <a:solidFill>
                  <a:schemeClr val="tx1">
                    <a:lumMod val="75000"/>
                    <a:lumOff val="25000"/>
                  </a:schemeClr>
                </a:solidFill>
              </a:rPr>
              <a:t>Resources and Information</a:t>
            </a:r>
          </a:p>
          <a:p>
            <a:pPr marL="1084263" lvl="3" indent="-168275">
              <a:spcBef>
                <a:spcPts val="0"/>
              </a:spcBef>
            </a:pPr>
            <a:r>
              <a:rPr lang="en-US" i="1" dirty="0">
                <a:solidFill>
                  <a:schemeClr val="tx1">
                    <a:lumMod val="75000"/>
                    <a:lumOff val="25000"/>
                  </a:schemeClr>
                </a:solidFill>
              </a:rPr>
              <a:t>ETA Grantee Handbook</a:t>
            </a:r>
          </a:p>
          <a:p>
            <a:pPr marL="1084263" lvl="3" indent="-168275">
              <a:spcBef>
                <a:spcPts val="0"/>
              </a:spcBef>
            </a:pPr>
            <a:r>
              <a:rPr lang="en-US" i="1" dirty="0">
                <a:solidFill>
                  <a:schemeClr val="tx1">
                    <a:lumMod val="75000"/>
                    <a:lumOff val="25000"/>
                  </a:schemeClr>
                </a:solidFill>
              </a:rPr>
              <a:t>Annual Grant Terms Template</a:t>
            </a:r>
          </a:p>
          <a:p>
            <a:pPr marL="1084263" lvl="3" indent="-168275">
              <a:spcBef>
                <a:spcPts val="0"/>
              </a:spcBef>
            </a:pPr>
            <a:r>
              <a:rPr lang="en-US" i="1" dirty="0">
                <a:solidFill>
                  <a:schemeClr val="tx1">
                    <a:lumMod val="75000"/>
                    <a:lumOff val="25000"/>
                  </a:schemeClr>
                </a:solidFill>
              </a:rPr>
              <a:t>Core Monitoring Guide</a:t>
            </a:r>
          </a:p>
          <a:p>
            <a:pPr marL="1084263" lvl="3" indent="-168275">
              <a:spcBef>
                <a:spcPts val="0"/>
              </a:spcBef>
            </a:pPr>
            <a:r>
              <a:rPr lang="en-US" i="1" dirty="0">
                <a:solidFill>
                  <a:schemeClr val="tx1">
                    <a:lumMod val="75000"/>
                    <a:lumOff val="25000"/>
                  </a:schemeClr>
                </a:solidFill>
              </a:rPr>
              <a:t>Technical Assistance Guides</a:t>
            </a:r>
          </a:p>
          <a:p>
            <a:pPr marL="1084263" lvl="3" indent="-168275">
              <a:spcBef>
                <a:spcPts val="0"/>
              </a:spcBef>
            </a:pPr>
            <a:r>
              <a:rPr lang="en-US" i="1" dirty="0">
                <a:solidFill>
                  <a:schemeClr val="tx1">
                    <a:lumMod val="75000"/>
                    <a:lumOff val="25000"/>
                  </a:schemeClr>
                </a:solidFill>
              </a:rPr>
              <a:t>Uniform Guidance Quick Reference Sheet</a:t>
            </a:r>
            <a:endParaRPr lang="en-US" dirty="0"/>
          </a:p>
        </p:txBody>
      </p:sp>
    </p:spTree>
    <p:extLst>
      <p:ext uri="{BB962C8B-B14F-4D97-AF65-F5344CB8AC3E}">
        <p14:creationId xmlns:p14="http://schemas.microsoft.com/office/powerpoint/2010/main" val="3711077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nts Management Toolbox and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55</a:t>
            </a:fld>
            <a:endParaRPr lang="en-US"/>
          </a:p>
        </p:txBody>
      </p:sp>
    </p:spTree>
    <p:extLst>
      <p:ext uri="{BB962C8B-B14F-4D97-AF65-F5344CB8AC3E}">
        <p14:creationId xmlns:p14="http://schemas.microsoft.com/office/powerpoint/2010/main" val="3644912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F1280C-1E94-430E-A516-D051ECA45720}" type="slidenum">
              <a:rPr lang="en-US" smtClean="0"/>
              <a:t>56</a:t>
            </a:fld>
            <a:endParaRPr lang="en-US"/>
          </a:p>
        </p:txBody>
      </p:sp>
      <p:pic>
        <p:nvPicPr>
          <p:cNvPr id="2" name="Picture 1">
            <a:extLst>
              <a:ext uri="{FF2B5EF4-FFF2-40B4-BE49-F238E27FC236}">
                <a16:creationId xmlns:a16="http://schemas.microsoft.com/office/drawing/2014/main" id="{DE6B0B13-4635-4A4C-B71B-41BCE75401F2}"/>
              </a:ext>
            </a:extLst>
          </p:cNvPr>
          <p:cNvPicPr>
            <a:picLocks noChangeAspect="1"/>
          </p:cNvPicPr>
          <p:nvPr/>
        </p:nvPicPr>
        <p:blipFill>
          <a:blip r:embed="rId3"/>
          <a:stretch>
            <a:fillRect/>
          </a:stretch>
        </p:blipFill>
        <p:spPr>
          <a:xfrm>
            <a:off x="3593730" y="166916"/>
            <a:ext cx="5004540" cy="65241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88485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D2F7-A3EF-4B4C-B2BA-3AB34C4271C4}"/>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68C3DC6B-01E8-4C95-9061-DDF21C0D6002}"/>
              </a:ext>
            </a:extLst>
          </p:cNvPr>
          <p:cNvSpPr>
            <a:spLocks noGrp="1"/>
          </p:cNvSpPr>
          <p:nvPr>
            <p:ph type="sldNum" sz="quarter" idx="12"/>
          </p:nvPr>
        </p:nvSpPr>
        <p:spPr/>
        <p:txBody>
          <a:bodyPr/>
          <a:lstStyle/>
          <a:p>
            <a:fld id="{AEF1280C-1E94-430E-A516-D051ECA45720}" type="slidenum">
              <a:rPr lang="en-US" smtClean="0"/>
              <a:t>57</a:t>
            </a:fld>
            <a:endParaRPr lang="en-US" dirty="0"/>
          </a:p>
        </p:txBody>
      </p:sp>
    </p:spTree>
    <p:extLst>
      <p:ext uri="{BB962C8B-B14F-4D97-AF65-F5344CB8AC3E}">
        <p14:creationId xmlns:p14="http://schemas.microsoft.com/office/powerpoint/2010/main" val="386219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76288-B978-45A7-9468-17C486313E2D}"/>
              </a:ext>
            </a:extLst>
          </p:cNvPr>
          <p:cNvSpPr>
            <a:spLocks noGrp="1"/>
          </p:cNvSpPr>
          <p:nvPr>
            <p:ph type="title"/>
          </p:nvPr>
        </p:nvSpPr>
        <p:spPr/>
        <p:txBody>
          <a:bodyPr/>
          <a:lstStyle/>
          <a:p>
            <a:r>
              <a:rPr lang="en-US" altLang="en-US" dirty="0">
                <a:ea typeface="MS PGothic" charset="-128"/>
              </a:rPr>
              <a:t>Definitions</a:t>
            </a:r>
            <a:endParaRPr lang="en-US" dirty="0"/>
          </a:p>
        </p:txBody>
      </p:sp>
      <p:sp>
        <p:nvSpPr>
          <p:cNvPr id="2" name="Content Placeholder 1">
            <a:extLst>
              <a:ext uri="{FF2B5EF4-FFF2-40B4-BE49-F238E27FC236}">
                <a16:creationId xmlns:a16="http://schemas.microsoft.com/office/drawing/2014/main" id="{DEEF27BB-8D42-4B27-A067-B747870ED5DA}"/>
              </a:ext>
            </a:extLst>
          </p:cNvPr>
          <p:cNvSpPr>
            <a:spLocks noGrp="1"/>
          </p:cNvSpPr>
          <p:nvPr>
            <p:ph idx="1"/>
          </p:nvPr>
        </p:nvSpPr>
        <p:spPr>
          <a:xfrm>
            <a:off x="518160" y="1328015"/>
            <a:ext cx="11155680" cy="4756184"/>
          </a:xfrm>
        </p:spPr>
        <p:txBody>
          <a:bodyPr>
            <a:normAutofit/>
          </a:bodyPr>
          <a:lstStyle/>
          <a:p>
            <a:pPr marL="365760" indent="-365760"/>
            <a:r>
              <a:rPr lang="en-US" altLang="en-US" dirty="0"/>
              <a:t>Pass-through entity (PTE)</a:t>
            </a:r>
            <a:endParaRPr lang="en-US" dirty="0"/>
          </a:p>
          <a:p>
            <a:pPr lvl="1"/>
            <a:r>
              <a:rPr lang="en-US" altLang="en-US" dirty="0"/>
              <a:t>A non-Federal entity that provides a subaward to a subrecipient to carry out part of a Federal program </a:t>
            </a:r>
            <a:r>
              <a:rPr lang="en-US" altLang="en-US" dirty="0">
                <a:hlinkClick r:id="rId3"/>
              </a:rPr>
              <a:t>2 CFR 200.74 </a:t>
            </a:r>
            <a:endParaRPr lang="en-US" dirty="0"/>
          </a:p>
          <a:p>
            <a:pPr marL="365760" lvl="1" indent="-365760">
              <a:spcBef>
                <a:spcPts val="1800"/>
              </a:spcBef>
              <a:buClr>
                <a:schemeClr val="accent2"/>
              </a:buClr>
              <a:buFont typeface="Wingdings" panose="05000000000000000000" pitchFamily="2" charset="2"/>
              <a:buChar char="ü"/>
            </a:pPr>
            <a:r>
              <a:rPr lang="en-US" altLang="en-US" sz="2800" dirty="0"/>
              <a:t>Subaward</a:t>
            </a:r>
          </a:p>
          <a:p>
            <a:pPr lvl="1"/>
            <a:r>
              <a:rPr lang="en-US" altLang="en-US" dirty="0"/>
              <a:t>Award provided by a pass-through entity to a subrecipient to carry out part of a Federal award </a:t>
            </a:r>
            <a:r>
              <a:rPr lang="en-US" altLang="en-US" dirty="0">
                <a:hlinkClick r:id="rId4"/>
              </a:rPr>
              <a:t>2 CFR 200.92 </a:t>
            </a:r>
            <a:endParaRPr lang="en-US" altLang="en-US" dirty="0"/>
          </a:p>
          <a:p>
            <a:pPr marL="365760" indent="-365760"/>
            <a:r>
              <a:rPr lang="en-US" altLang="en-US" dirty="0"/>
              <a:t>Subrecipient</a:t>
            </a:r>
          </a:p>
          <a:p>
            <a:pPr lvl="1"/>
            <a:r>
              <a:rPr lang="en-US" altLang="en-US" dirty="0"/>
              <a:t>A non-Federal entity that receives a subaward from a pass-through entity to carry out part of a Federal program; but does not include an individual that is a beneficiary of such program. A subrecipient may also be a recipient of other Federal awards directly from a Federal awarding agency </a:t>
            </a:r>
            <a:r>
              <a:rPr lang="en-US" altLang="en-US" dirty="0">
                <a:hlinkClick r:id="rId5"/>
              </a:rPr>
              <a:t>2 CFR 200.93 </a:t>
            </a:r>
            <a:endParaRPr lang="en-US" altLang="en-US" dirty="0"/>
          </a:p>
        </p:txBody>
      </p:sp>
      <p:sp>
        <p:nvSpPr>
          <p:cNvPr id="4" name="Slide Number Placeholder 3">
            <a:extLst>
              <a:ext uri="{FF2B5EF4-FFF2-40B4-BE49-F238E27FC236}">
                <a16:creationId xmlns:a16="http://schemas.microsoft.com/office/drawing/2014/main" id="{A16EE5AC-B96C-4AF4-86A6-D774B766A06C}"/>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43153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r>
              <a:rPr lang="en-US" dirty="0"/>
              <a:t> </a:t>
            </a:r>
            <a:r>
              <a:rPr lang="en-US" dirty="0" err="1"/>
              <a:t>Subrecipient</a:t>
            </a:r>
            <a:r>
              <a:rPr lang="en-US" dirty="0"/>
              <a:t> vs. Contractor – 2 CFR 200.330</a:t>
            </a:r>
          </a:p>
        </p:txBody>
      </p:sp>
      <p:sp>
        <p:nvSpPr>
          <p:cNvPr id="2" name="Text Placeholder 1">
            <a:extLst>
              <a:ext uri="{FF2B5EF4-FFF2-40B4-BE49-F238E27FC236}">
                <a16:creationId xmlns:a16="http://schemas.microsoft.com/office/drawing/2014/main" id="{72B0C94C-378F-4F27-B1DB-5934E163E4BF}"/>
              </a:ext>
            </a:extLst>
          </p:cNvPr>
          <p:cNvSpPr>
            <a:spLocks noGrp="1"/>
          </p:cNvSpPr>
          <p:nvPr>
            <p:ph type="body" idx="1"/>
          </p:nvPr>
        </p:nvSpPr>
        <p:spPr/>
        <p:txBody>
          <a:bodyPr/>
          <a:lstStyle/>
          <a:p>
            <a:r>
              <a:rPr lang="en-US" dirty="0"/>
              <a:t>Subrecipient</a:t>
            </a:r>
          </a:p>
        </p:txBody>
      </p:sp>
      <p:sp>
        <p:nvSpPr>
          <p:cNvPr id="6" name="Content Placeholder 5"/>
          <p:cNvSpPr>
            <a:spLocks noGrp="1"/>
          </p:cNvSpPr>
          <p:nvPr>
            <p:ph sz="half" idx="2"/>
          </p:nvPr>
        </p:nvSpPr>
        <p:spPr>
          <a:xfrm>
            <a:off x="470821" y="2130009"/>
            <a:ext cx="5528927" cy="3947206"/>
          </a:xfrm>
        </p:spPr>
        <p:txBody>
          <a:bodyPr>
            <a:noAutofit/>
          </a:bodyPr>
          <a:lstStyle/>
          <a:p>
            <a:pPr>
              <a:spcBef>
                <a:spcPts val="600"/>
              </a:spcBef>
            </a:pPr>
            <a:r>
              <a:rPr lang="en-US" sz="2000" dirty="0"/>
              <a:t>Determines who is eligible to receive what Federal assistance</a:t>
            </a:r>
          </a:p>
          <a:p>
            <a:pPr>
              <a:spcBef>
                <a:spcPts val="600"/>
              </a:spcBef>
            </a:pPr>
            <a:r>
              <a:rPr lang="en-US" sz="2000" dirty="0"/>
              <a:t>Performance is measured by whether objectives of Federal program are met</a:t>
            </a:r>
          </a:p>
          <a:p>
            <a:pPr>
              <a:spcBef>
                <a:spcPts val="600"/>
              </a:spcBef>
            </a:pPr>
            <a:r>
              <a:rPr lang="en-US" sz="2000" dirty="0"/>
              <a:t>Has responsibility for programmatic decision making</a:t>
            </a:r>
          </a:p>
          <a:p>
            <a:pPr>
              <a:spcBef>
                <a:spcPts val="600"/>
              </a:spcBef>
            </a:pPr>
            <a:r>
              <a:rPr lang="en-US" sz="2000" dirty="0"/>
              <a:t>Responsible for adhering to applicable Federal program requirements</a:t>
            </a:r>
          </a:p>
          <a:p>
            <a:pPr>
              <a:spcBef>
                <a:spcPts val="600"/>
              </a:spcBef>
            </a:pPr>
            <a:r>
              <a:rPr lang="en-US" sz="2000" dirty="0"/>
              <a:t>Uses Federal funds to carry out a program for a public purpose </a:t>
            </a:r>
          </a:p>
          <a:p>
            <a:pPr>
              <a:spcBef>
                <a:spcPts val="600"/>
              </a:spcBef>
            </a:pPr>
            <a:r>
              <a:rPr lang="en-US" sz="2000" dirty="0"/>
              <a:t>Funded by a subaward</a:t>
            </a:r>
          </a:p>
        </p:txBody>
      </p:sp>
      <p:sp>
        <p:nvSpPr>
          <p:cNvPr id="3" name="Text Placeholder 2">
            <a:extLst>
              <a:ext uri="{FF2B5EF4-FFF2-40B4-BE49-F238E27FC236}">
                <a16:creationId xmlns:a16="http://schemas.microsoft.com/office/drawing/2014/main" id="{C93F0E03-F319-4C78-86D4-2F029E774E14}"/>
              </a:ext>
            </a:extLst>
          </p:cNvPr>
          <p:cNvSpPr>
            <a:spLocks noGrp="1"/>
          </p:cNvSpPr>
          <p:nvPr>
            <p:ph type="body" sz="quarter" idx="3"/>
          </p:nvPr>
        </p:nvSpPr>
        <p:spPr/>
        <p:txBody>
          <a:bodyPr/>
          <a:lstStyle/>
          <a:p>
            <a:r>
              <a:rPr lang="en-US" dirty="0"/>
              <a:t>Contractor</a:t>
            </a:r>
          </a:p>
        </p:txBody>
      </p:sp>
      <p:sp>
        <p:nvSpPr>
          <p:cNvPr id="7" name="Content Placeholder 6"/>
          <p:cNvSpPr>
            <a:spLocks noGrp="1"/>
          </p:cNvSpPr>
          <p:nvPr>
            <p:ph sz="quarter" idx="4"/>
          </p:nvPr>
        </p:nvSpPr>
        <p:spPr>
          <a:xfrm>
            <a:off x="5823285" y="2162247"/>
            <a:ext cx="5753516" cy="3947206"/>
          </a:xfrm>
        </p:spPr>
        <p:txBody>
          <a:bodyPr vert="horz" lIns="91440" tIns="45720" rIns="91440" bIns="45720" rtlCol="0">
            <a:noAutofit/>
          </a:bodyPr>
          <a:lstStyle/>
          <a:p>
            <a:pPr>
              <a:spcBef>
                <a:spcPts val="600"/>
              </a:spcBef>
            </a:pPr>
            <a:r>
              <a:rPr lang="en-US" sz="2000" dirty="0"/>
              <a:t>Provides similar goods or services to many different purchasers</a:t>
            </a:r>
          </a:p>
          <a:p>
            <a:pPr>
              <a:spcBef>
                <a:spcPts val="600"/>
              </a:spcBef>
            </a:pPr>
            <a:r>
              <a:rPr lang="en-US" sz="2000" dirty="0"/>
              <a:t>Provides the goods and services within normal business operations</a:t>
            </a:r>
          </a:p>
          <a:p>
            <a:pPr>
              <a:spcBef>
                <a:spcPts val="600"/>
              </a:spcBef>
            </a:pPr>
            <a:r>
              <a:rPr lang="en-US" sz="2000" dirty="0"/>
              <a:t>Provides goods or services that are ancillary to the operation of the Federal program</a:t>
            </a:r>
          </a:p>
          <a:p>
            <a:pPr>
              <a:spcBef>
                <a:spcPts val="600"/>
              </a:spcBef>
            </a:pPr>
            <a:r>
              <a:rPr lang="en-US" sz="2000" dirty="0"/>
              <a:t>Not subject to the compliance requirements of the Federal program</a:t>
            </a:r>
          </a:p>
          <a:p>
            <a:pPr>
              <a:spcBef>
                <a:spcPts val="600"/>
              </a:spcBef>
            </a:pPr>
            <a:r>
              <a:rPr lang="en-US" sz="2000" dirty="0"/>
              <a:t>Provides goods and services for the non-Federal entity’s own use, creating a procurement relationship</a:t>
            </a:r>
          </a:p>
          <a:p>
            <a:pPr>
              <a:spcBef>
                <a:spcPts val="600"/>
              </a:spcBef>
            </a:pPr>
            <a:r>
              <a:rPr lang="en-US" sz="2000" dirty="0"/>
              <a:t>Funded by a procurement contract</a:t>
            </a:r>
          </a:p>
          <a:p>
            <a:pPr>
              <a:spcBef>
                <a:spcPts val="600"/>
              </a:spcBef>
            </a:pPr>
            <a:endParaRPr lang="en-US" sz="2000" dirty="0"/>
          </a:p>
        </p:txBody>
      </p:sp>
      <p:sp>
        <p:nvSpPr>
          <p:cNvPr id="4" name="Slide Number Placeholder 3"/>
          <p:cNvSpPr>
            <a:spLocks noGrp="1"/>
          </p:cNvSpPr>
          <p:nvPr>
            <p:ph type="sldNum" sz="quarter" idx="12"/>
          </p:nvPr>
        </p:nvSpPr>
        <p:spPr/>
        <p:txBody>
          <a:bodyPr/>
          <a:lstStyle/>
          <a:p>
            <a:fld id="{AEF1280C-1E94-430E-A516-D051ECA45720}" type="slidenum">
              <a:rPr lang="en-US" smtClean="0"/>
              <a:t>7</a:t>
            </a:fld>
            <a:endParaRPr lang="en-US"/>
          </a:p>
        </p:txBody>
      </p:sp>
    </p:spTree>
    <p:extLst>
      <p:ext uri="{BB962C8B-B14F-4D97-AF65-F5344CB8AC3E}">
        <p14:creationId xmlns:p14="http://schemas.microsoft.com/office/powerpoint/2010/main" val="52732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E345-7A73-4878-B91C-C5C4BA893A7B}"/>
              </a:ext>
            </a:extLst>
          </p:cNvPr>
          <p:cNvSpPr>
            <a:spLocks noGrp="1"/>
          </p:cNvSpPr>
          <p:nvPr>
            <p:ph type="title"/>
          </p:nvPr>
        </p:nvSpPr>
        <p:spPr/>
        <p:txBody>
          <a:bodyPr>
            <a:normAutofit/>
          </a:bodyPr>
          <a:lstStyle/>
          <a:p>
            <a:r>
              <a:rPr lang="en-US" altLang="en-US" dirty="0">
                <a:ea typeface="MS PGothic" charset="-128"/>
              </a:rPr>
              <a:t>Pass-through Entities General Responsibilities</a:t>
            </a:r>
            <a:endParaRPr lang="en-US" dirty="0"/>
          </a:p>
        </p:txBody>
      </p:sp>
      <p:sp>
        <p:nvSpPr>
          <p:cNvPr id="74754" name="Text Placeholder 1"/>
          <p:cNvSpPr>
            <a:spLocks noGrp="1"/>
          </p:cNvSpPr>
          <p:nvPr>
            <p:ph idx="1"/>
          </p:nvPr>
        </p:nvSpPr>
        <p:spPr bwMode="auto">
          <a:xfrm>
            <a:off x="650448" y="1420779"/>
            <a:ext cx="11322628"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dirty="0"/>
              <a:t>Select responsible subrecipients through risk assessment (</a:t>
            </a:r>
            <a:r>
              <a:rPr lang="en-US" altLang="en-US" dirty="0">
                <a:hlinkClick r:id="rId3"/>
              </a:rPr>
              <a:t>2 CFR 200.331</a:t>
            </a:r>
            <a:r>
              <a:rPr lang="en-US" altLang="en-US" dirty="0"/>
              <a:t>) </a:t>
            </a:r>
            <a:endParaRPr lang="en-US" altLang="en-US" dirty="0">
              <a:ea typeface="MS PGothic" charset="-128"/>
            </a:endParaRPr>
          </a:p>
          <a:p>
            <a:pPr>
              <a:defRPr/>
            </a:pPr>
            <a:r>
              <a:rPr lang="en-US" altLang="en-US" dirty="0"/>
              <a:t>Conduct monitoring and issue management decisions </a:t>
            </a:r>
            <a:endParaRPr lang="en-US" dirty="0"/>
          </a:p>
          <a:p>
            <a:pPr>
              <a:defRPr/>
            </a:pPr>
            <a:r>
              <a:rPr lang="en-US" altLang="en-US" dirty="0"/>
              <a:t>Ensure compliance with all grant and subaward terms and conditions</a:t>
            </a:r>
            <a:endParaRPr lang="en-US" dirty="0"/>
          </a:p>
          <a:p>
            <a:pPr>
              <a:defRPr/>
            </a:pPr>
            <a:r>
              <a:rPr lang="en-US" altLang="en-US" dirty="0"/>
              <a:t>Ensure accurate financial and performance reporting</a:t>
            </a:r>
            <a:endParaRPr lang="en-US" dirty="0"/>
          </a:p>
          <a:p>
            <a:pPr>
              <a:defRPr/>
            </a:pPr>
            <a:r>
              <a:rPr lang="en-US" altLang="en-US" dirty="0"/>
              <a:t>Meet performance and financial goals</a:t>
            </a:r>
          </a:p>
          <a:p>
            <a:pPr>
              <a:defRPr/>
            </a:pPr>
            <a:r>
              <a:rPr lang="en-US" altLang="en-US" dirty="0"/>
              <a:t>Properly closeout the subaward</a:t>
            </a:r>
          </a:p>
        </p:txBody>
      </p:sp>
      <p:sp>
        <p:nvSpPr>
          <p:cNvPr id="3" name="Slide Number Placeholder 2">
            <a:extLst>
              <a:ext uri="{FF2B5EF4-FFF2-40B4-BE49-F238E27FC236}">
                <a16:creationId xmlns:a16="http://schemas.microsoft.com/office/drawing/2014/main" id="{FA00D1D1-9897-4013-846B-C34F61EBEA5D}"/>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4915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68A41D-0BD5-4936-8B51-2DE5E6952318}"/>
              </a:ext>
            </a:extLst>
          </p:cNvPr>
          <p:cNvSpPr>
            <a:spLocks noGrp="1"/>
          </p:cNvSpPr>
          <p:nvPr>
            <p:ph type="title"/>
          </p:nvPr>
        </p:nvSpPr>
        <p:spPr/>
        <p:txBody>
          <a:bodyPr/>
          <a:lstStyle/>
          <a:p>
            <a:r>
              <a:rPr lang="en-US" altLang="en-US" dirty="0">
                <a:ea typeface="MS PGothic" charset="-128"/>
              </a:rPr>
              <a:t>Accountability</a:t>
            </a:r>
            <a:endParaRPr lang="en-US" dirty="0"/>
          </a:p>
        </p:txBody>
      </p:sp>
      <p:sp>
        <p:nvSpPr>
          <p:cNvPr id="35859" name="Text Placeholder 1"/>
          <p:cNvSpPr>
            <a:spLocks noGrp="1"/>
          </p:cNvSpPr>
          <p:nvPr>
            <p:ph idx="1"/>
          </p:nvPr>
        </p:nvSpPr>
        <p:spPr bwMode="auto">
          <a:xfrm>
            <a:off x="659876" y="1420779"/>
            <a:ext cx="11013964" cy="4756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defRPr/>
            </a:pPr>
            <a:r>
              <a:rPr lang="en-US" sz="3200" dirty="0">
                <a:solidFill>
                  <a:srgbClr val="D93E0D"/>
                </a:solidFill>
              </a:rPr>
              <a:t>THEY FAIL, YOU FAIL!</a:t>
            </a:r>
          </a:p>
          <a:p>
            <a:pPr>
              <a:defRPr/>
            </a:pPr>
            <a:r>
              <a:rPr lang="en-US" altLang="en-US" dirty="0"/>
              <a:t>“Pass-through” does not give the entity a “pass” on accountability</a:t>
            </a:r>
            <a:endParaRPr lang="en-US" dirty="0"/>
          </a:p>
          <a:p>
            <a:pPr>
              <a:defRPr/>
            </a:pPr>
            <a:r>
              <a:rPr lang="en-US" altLang="en-US" dirty="0"/>
              <a:t>Provide funds to a subrecipient to meet the pass-through entity’s program and performance objectives</a:t>
            </a:r>
            <a:endParaRPr lang="en-US" dirty="0"/>
          </a:p>
          <a:p>
            <a:pPr>
              <a:defRPr/>
            </a:pPr>
            <a:r>
              <a:rPr lang="en-US" altLang="en-US" dirty="0"/>
              <a:t>Pass-through entity is as accountable as if it were providing the services itself</a:t>
            </a:r>
            <a:endParaRPr lang="en-US" altLang="en-US" dirty="0">
              <a:ea typeface="MS PGothic" charset="-128"/>
            </a:endParaRPr>
          </a:p>
        </p:txBody>
      </p:sp>
      <p:sp>
        <p:nvSpPr>
          <p:cNvPr id="6" name="Slide Number Placeholder 5">
            <a:extLst>
              <a:ext uri="{FF2B5EF4-FFF2-40B4-BE49-F238E27FC236}">
                <a16:creationId xmlns:a16="http://schemas.microsoft.com/office/drawing/2014/main" id="{C0E43ABD-6CA0-43E2-B77B-ADDB11983A8A}"/>
              </a:ext>
            </a:extLst>
          </p:cNvPr>
          <p:cNvSpPr>
            <a:spLocks noGrp="1"/>
          </p:cNvSpPr>
          <p:nvPr>
            <p:ph type="sldNum" sz="quarter" idx="12"/>
          </p:nvPr>
        </p:nvSpPr>
        <p:spPr/>
        <p:txBody>
          <a:bodyPr/>
          <a:lstStyle/>
          <a:p>
            <a:fld id="{AEF1280C-1E94-430E-A516-D051ECA45720}" type="slidenum">
              <a:rPr lang="en-US" smtClean="0"/>
              <a:t>9</a:t>
            </a:fld>
            <a:endParaRPr lang="en-US" dirty="0"/>
          </a:p>
        </p:txBody>
      </p:sp>
    </p:spTree>
    <p:extLst>
      <p:ext uri="{BB962C8B-B14F-4D97-AF65-F5344CB8AC3E}">
        <p14:creationId xmlns:p14="http://schemas.microsoft.com/office/powerpoint/2010/main" val="4085059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133&quot;&gt;&lt;object type=&quot;3&quot; unique_id=&quot;10134&quot;&gt;&lt;property id=&quot;20148&quot; value=&quot;5&quot;/&gt;&lt;property id=&quot;20300&quot; value=&quot;Slide 1 - &amp;quot;Subrecipient Management and Oversight&amp;quot;&quot;/&gt;&lt;property id=&quot;20307&quot; value=&quot;317&quot;/&gt;&lt;/object&gt;&lt;object type=&quot;3&quot; unique_id=&quot;10135&quot;&gt;&lt;property id=&quot;20148&quot; value=&quot;5&quot;/&gt;&lt;property id=&quot;20300&quot; value=&quot;Slide 2 - &amp;quot;Today’s Speakers&amp;quot;&quot;/&gt;&lt;property id=&quot;20307&quot; value=&quot;356&quot;/&gt;&lt;/object&gt;&lt;object type=&quot;3&quot; unique_id=&quot;10136&quot;&gt;&lt;property id=&quot;20148&quot; value=&quot;5&quot;/&gt;&lt;property id=&quot;20300&quot; value=&quot;Slide 3 - &amp;quot;Grant Management Toolbox&amp;quot;&quot;/&gt;&lt;property id=&quot;20307&quot; value=&quot;357&quot;/&gt;&lt;/object&gt;&lt;object type=&quot;3&quot; unique_id=&quot;10137&quot;&gt;&lt;property id=&quot;20148&quot; value=&quot;5&quot;/&gt;&lt;property id=&quot;20300&quot; value=&quot;Slide 4 - &amp;quot;Module Overview&amp;quot;&quot;/&gt;&lt;property id=&quot;20307&quot; value=&quot;517&quot;/&gt;&lt;/object&gt;&lt;object type=&quot;3&quot; unique_id=&quot;10138&quot;&gt;&lt;property id=&quot;20148&quot; value=&quot;5&quot;/&gt;&lt;property id=&quot;20300&quot; value=&quot;Slide 5 - &amp;quot; Applicability&amp;quot;&quot;/&gt;&lt;property id=&quot;20307&quot; value=&quot;773&quot;/&gt;&lt;/object&gt;&lt;object type=&quot;3&quot; unique_id=&quot;10139&quot;&gt;&lt;property id=&quot;20148&quot; value=&quot;5&quot;/&gt;&lt;property id=&quot;20300&quot; value=&quot;Slide 6 - &amp;quot;Definitions&amp;quot;&quot;/&gt;&lt;property id=&quot;20307&quot; value=&quot;629&quot;/&gt;&lt;/object&gt;&lt;object type=&quot;3&quot; unique_id=&quot;10140&quot;&gt;&lt;property id=&quot;20148&quot; value=&quot;5&quot;/&gt;&lt;property id=&quot;20300&quot; value=&quot;Slide 7 - &amp;quot;  Subrecipient vs. Contractor – 2 CFR 200.330&amp;quot;&quot;/&gt;&lt;property id=&quot;20307&quot; value=&quot;775&quot;/&gt;&lt;/object&gt;&lt;object type=&quot;3&quot; unique_id=&quot;10141&quot;&gt;&lt;property id=&quot;20148&quot; value=&quot;5&quot;/&gt;&lt;property id=&quot;20300&quot; value=&quot;Slide 8 - &amp;quot;Pass-through Entities General Responsibilities&amp;quot;&quot;/&gt;&lt;property id=&quot;20307&quot; value=&quot;632&quot;/&gt;&lt;/object&gt;&lt;object type=&quot;3&quot; unique_id=&quot;10142&quot;&gt;&lt;property id=&quot;20148&quot; value=&quot;5&quot;/&gt;&lt;property id=&quot;20300&quot; value=&quot;Slide 9 - &amp;quot;Accountability&amp;quot;&quot;/&gt;&lt;property id=&quot;20307&quot; value=&quot;633&quot;/&gt;&lt;/object&gt;&lt;object type=&quot;3&quot; unique_id=&quot;10143&quot;&gt;&lt;property id=&quot;20148&quot; value=&quot;5&quot;/&gt;&lt;property id=&quot;20300&quot; value=&quot;Slide 10 - &amp;quot;Risk Assessment&amp;quot;&quot;/&gt;&lt;property id=&quot;20307&quot; value=&quot;635&quot;/&gt;&lt;/object&gt;&lt;object type=&quot;3&quot; unique_id=&quot;10144&quot;&gt;&lt;property id=&quot;20148&quot; value=&quot;5&quot;/&gt;&lt;property id=&quot;20300&quot; value=&quot;Slide 11 - &amp;quot;Risk Assessment (cont.)&amp;quot;&quot;/&gt;&lt;property id=&quot;20307&quot; value=&quot;737&quot;/&gt;&lt;/object&gt;&lt;object type=&quot;3&quot; unique_id=&quot;10145&quot;&gt;&lt;property id=&quot;20148&quot; value=&quot;5&quot;/&gt;&lt;property id=&quot;20300&quot; value=&quot;Slide 12 - &amp;quot;Core Monitoring Guide Tool S - Risk Assessment Worksheet &amp;quot;&quot;/&gt;&lt;property id=&quot;20307&quot; value=&quot;761&quot;/&gt;&lt;/object&gt;&lt;object type=&quot;3&quot; unique_id=&quot;10146&quot;&gt;&lt;property id=&quot;20148&quot; value=&quot;5&quot;/&gt;&lt;property id=&quot;20300&quot; value=&quot;Slide 13 - &amp;quot;High-Risk – Adding Specific Conditions&amp;quot;&quot;/&gt;&lt;property id=&quot;20307&quot; value=&quot;739&quot;/&gt;&lt;/object&gt;&lt;object type=&quot;3&quot; unique_id=&quot;10147&quot;&gt;&lt;property id=&quot;20148&quot; value=&quot;5&quot;/&gt;&lt;property id=&quot;20300&quot; value=&quot;Slide 14 - &amp;quot;Management of Subrecipients&amp;quot;&quot;/&gt;&lt;property id=&quot;20307&quot; value=&quot;766&quot;/&gt;&lt;/object&gt;&lt;object type=&quot;3&quot; unique_id=&quot;10148&quot;&gt;&lt;property id=&quot;20148&quot; value=&quot;5&quot;/&gt;&lt;property id=&quot;20300&quot; value=&quot;Slide 15 - &amp;quot; Pass-through Entity Must Track&amp;quot;&quot;/&gt;&lt;property id=&quot;20307&quot; value=&quot;742&quot;/&gt;&lt;/object&gt;&lt;object type=&quot;3&quot; unique_id=&quot;10149&quot;&gt;&lt;property id=&quot;20148&quot; value=&quot;5&quot;/&gt;&lt;property id=&quot;20300&quot; value=&quot;Slide 16 - &amp;quot; Pass-through Entity Requirements&amp;quot;&quot;/&gt;&lt;property id=&quot;20307&quot; value=&quot;639&quot;/&gt;&lt;/object&gt;&lt;object type=&quot;3&quot; unique_id=&quot;10150&quot;&gt;&lt;property id=&quot;20148&quot; value=&quot;5&quot;/&gt;&lt;property id=&quot;20300&quot; value=&quot;Slide 17 - &amp;quot;Management of Subrecipients&amp;quot;&quot;/&gt;&lt;property id=&quot;20307&quot; value=&quot;729&quot;/&gt;&lt;/object&gt;&lt;object type=&quot;3&quot; unique_id=&quot;10151&quot;&gt;&lt;property id=&quot;20148&quot; value=&quot;5&quot;/&gt;&lt;property id=&quot;20300&quot; value=&quot;Slide 18 - &amp;quot;Knowledge Check – Questions &amp;quot;&quot;/&gt;&lt;property id=&quot;20307&quot; value=&quot;776&quot;/&gt;&lt;/object&gt;&lt;object type=&quot;3&quot; unique_id=&quot;10152&quot;&gt;&lt;property id=&quot;20148&quot; value=&quot;5&quot;/&gt;&lt;property id=&quot;20300&quot; value=&quot;Slide 19 - &amp;quot;Knowledge Check – Answers&amp;quot;&quot;/&gt;&lt;property id=&quot;20307&quot; value=&quot;777&quot;/&gt;&lt;/object&gt;&lt;object type=&quot;3&quot; unique_id=&quot;10153&quot;&gt;&lt;property id=&quot;20148&quot; value=&quot;5&quot;/&gt;&lt;property id=&quot;20300&quot; value=&quot;Slide 20 - &amp;quot;Monitoring &amp;amp; Oversight&amp;quot;&quot;/&gt;&lt;property id=&quot;20307&quot; value=&quot;708&quot;/&gt;&lt;/object&gt;&lt;object type=&quot;3&quot; unique_id=&quot;10154&quot;&gt;&lt;property id=&quot;20148&quot; value=&quot;5&quot;/&gt;&lt;property id=&quot;20300&quot; value=&quot;Slide 21 - &amp;quot;Oversight &amp;amp; Monitoring Requirement&amp;quot;&quot;/&gt;&lt;property id=&quot;20307&quot; value=&quot;732&quot;/&gt;&lt;/object&gt;&lt;object type=&quot;3&quot; unique_id=&quot;10155&quot;&gt;&lt;property id=&quot;20148&quot; value=&quot;5&quot;/&gt;&lt;property id=&quot;20300&quot; value=&quot;Slide 22 - &amp;quot;WIOA – Workforce Innovation &amp;amp; Opportunity Act&amp;quot;&quot;/&gt;&lt;property id=&quot;20307&quot; value=&quot;757&quot;/&gt;&lt;/object&gt;&lt;object type=&quot;3&quot; unique_id=&quot;10156&quot;&gt;&lt;property id=&quot;20148&quot; value=&quot;5&quot;/&gt;&lt;property id=&quot;20300&quot; value=&quot;Slide 23 - &amp;quot;Performance Monitoring&amp;quot;&quot;/&gt;&lt;property id=&quot;20307&quot; value=&quot;756&quot;/&gt;&lt;/object&gt;&lt;object type=&quot;3&quot; unique_id=&quot;10157&quot;&gt;&lt;property id=&quot;20148&quot; value=&quot;5&quot;/&gt;&lt;property id=&quot;20300&quot; value=&quot;Slide 24 - &amp;quot;Monitoring &amp;amp; Oversight – What do I need?&amp;quot;&quot;/&gt;&lt;property id=&quot;20307&quot; value=&quot;767&quot;/&gt;&lt;/object&gt;&lt;object type=&quot;3&quot; unique_id=&quot;10158&quot;&gt;&lt;property id=&quot;20148&quot; value=&quot;5&quot;/&gt;&lt;property id=&quot;20300&quot; value=&quot;Slide 25 - &amp;quot;Monitoring: Policies and Procedures&amp;quot;&quot;/&gt;&lt;property id=&quot;20307&quot; value=&quot;768&quot;/&gt;&lt;/object&gt;&lt;object type=&quot;3&quot; unique_id=&quot;10159&quot;&gt;&lt;property id=&quot;20148&quot; value=&quot;5&quot;/&gt;&lt;property id=&quot;20300&quot; value=&quot;Slide 26 - &amp;quot;Monitoring: Tools and Guides &amp;quot;&quot;/&gt;&lt;property id=&quot;20307&quot; value=&quot;769&quot;/&gt;&lt;/object&gt;&lt;object type=&quot;3&quot; unique_id=&quot;10160&quot;&gt;&lt;property id=&quot;20148&quot; value=&quot;5&quot;/&gt;&lt;property id=&quot;20300&quot; value=&quot;Slide 27 - &amp;quot;Monitoring: Staff and Resources&amp;quot;&quot;/&gt;&lt;property id=&quot;20307&quot; value=&quot;770&quot;/&gt;&lt;/object&gt;&lt;object type=&quot;3&quot; unique_id=&quot;10161&quot;&gt;&lt;property id=&quot;20148&quot; value=&quot;5&quot;/&gt;&lt;property id=&quot;20300&quot; value=&quot;Slide 28 - &amp;quot;Monitoring Methods&amp;quot;&quot;/&gt;&lt;property id=&quot;20307&quot; value=&quot;749&quot;/&gt;&lt;/object&gt;&lt;object type=&quot;3&quot; unique_id=&quot;10162&quot;&gt;&lt;property id=&quot;20148&quot; value=&quot;5&quot;/&gt;&lt;property id=&quot;20300&quot; value=&quot;Slide 29 - &amp;quot;Desk Monitoring&amp;quot;&quot;/&gt;&lt;property id=&quot;20307&quot; value=&quot;691&quot;/&gt;&lt;/object&gt;&lt;object type=&quot;3&quot; unique_id=&quot;10163&quot;&gt;&lt;property id=&quot;20148&quot; value=&quot;5&quot;/&gt;&lt;property id=&quot;20300&quot; value=&quot;Slide 30 - &amp;quot; Reports Review and Analysis&amp;quot;&quot;/&gt;&lt;property id=&quot;20307&quot; value=&quot;754&quot;/&gt;&lt;/object&gt;&lt;object type=&quot;3&quot; unique_id=&quot;10164&quot;&gt;&lt;property id=&quot;20148&quot; value=&quot;5&quot;/&gt;&lt;property id=&quot;20300&quot; value=&quot;Slide 31 - &amp;quot;On-Site Monitoring&amp;quot;&quot;/&gt;&lt;property id=&quot;20307&quot; value=&quot;657&quot;/&gt;&lt;/object&gt;&lt;object type=&quot;3&quot; unique_id=&quot;10165&quot;&gt;&lt;property id=&quot;20148&quot; value=&quot;5&quot;/&gt;&lt;property id=&quot;20300&quot; value=&quot;Slide 32 - &amp;quot;Audit vs. Monitoring&amp;quot;&quot;/&gt;&lt;property id=&quot;20307&quot; value=&quot;659&quot;/&gt;&lt;/object&gt;&lt;object type=&quot;3&quot; unique_id=&quot;10166&quot;&gt;&lt;property id=&quot;20148&quot; value=&quot;5&quot;/&gt;&lt;property id=&quot;20300&quot; value=&quot;Slide 33 - &amp;quot; Pre-Review Collection of Data and Reports&amp;quot;&quot;/&gt;&lt;property id=&quot;20307&quot; value=&quot;662&quot;/&gt;&lt;/object&gt;&lt;object type=&quot;3&quot; unique_id=&quot;10167&quot;&gt;&lt;property id=&quot;20148&quot; value=&quot;5&quot;/&gt;&lt;property id=&quot;20300&quot; value=&quot;Slide 34 - &amp;quot; On-Site Monitoring&amp;quot;&quot;/&gt;&lt;property id=&quot;20307&quot; value=&quot;664&quot;/&gt;&lt;/object&gt;&lt;object type=&quot;3&quot; unique_id=&quot;10168&quot;&gt;&lt;property id=&quot;20148&quot; value=&quot;5&quot;/&gt;&lt;property id=&quot;20300&quot; value=&quot;Slide 35 - &amp;quot;Finding&amp;quot;&quot;/&gt;&lt;property id=&quot;20307&quot; value=&quot;689&quot;/&gt;&lt;/object&gt;&lt;object type=&quot;3&quot; unique_id=&quot;10169&quot;&gt;&lt;property id=&quot;20148&quot; value=&quot;5&quot;/&gt;&lt;property id=&quot;20300&quot; value=&quot;Slide 36 - &amp;quot;Questioned Costs&amp;quot;&quot;/&gt;&lt;property id=&quot;20307&quot; value=&quot;665&quot;/&gt;&lt;/object&gt;&lt;object type=&quot;3&quot; unique_id=&quot;10170&quot;&gt;&lt;property id=&quot;20148&quot; value=&quot;5&quot;/&gt;&lt;property id=&quot;20300&quot; value=&quot;Slide 37 - &amp;quot; Observation or Area of Concern&amp;quot;&quot;/&gt;&lt;property id=&quot;20307&quot; value=&quot;666&quot;/&gt;&lt;/object&gt;&lt;object type=&quot;3&quot; unique_id=&quot;10171&quot;&gt;&lt;property id=&quot;20148&quot; value=&quot;5&quot;/&gt;&lt;property id=&quot;20300&quot; value=&quot;Slide 38 - &amp;quot;Writing an Effective Monitoring Report&amp;quot;&quot;/&gt;&lt;property id=&quot;20307&quot; value=&quot;668&quot;/&gt;&lt;/object&gt;&lt;object type=&quot;3&quot; unique_id=&quot;10172&quot;&gt;&lt;property id=&quot;20148&quot; value=&quot;5&quot;/&gt;&lt;property id=&quot;20300&quot; value=&quot;Slide 39 - &amp;quot;Structure of a Finding – the 4 C’s&amp;quot;&quot;/&gt;&lt;property id=&quot;20307&quot; value=&quot;713&quot;/&gt;&lt;/object&gt;&lt;object type=&quot;3&quot; unique_id=&quot;10173&quot;&gt;&lt;property id=&quot;20148&quot; value=&quot;5&quot;/&gt;&lt;property id=&quot;20300&quot; value=&quot;Slide 40 - &amp;quot;Finding: Condition&amp;quot;&quot;/&gt;&lt;property id=&quot;20307&quot; value=&quot;716&quot;/&gt;&lt;/object&gt;&lt;object type=&quot;3&quot; unique_id=&quot;10174&quot;&gt;&lt;property id=&quot;20148&quot; value=&quot;5&quot;/&gt;&lt;property id=&quot;20300&quot; value=&quot;Slide 41 - &amp;quot;Finding: Criteria&amp;quot;&quot;/&gt;&lt;property id=&quot;20307&quot; value=&quot;718&quot;/&gt;&lt;/object&gt;&lt;object type=&quot;3&quot; unique_id=&quot;10175&quot;&gt;&lt;property id=&quot;20148&quot; value=&quot;5&quot;/&gt;&lt;property id=&quot;20300&quot; value=&quot;Slide 42 - &amp;quot;Finding: Cause&amp;quot;&quot;/&gt;&lt;property id=&quot;20307&quot; value=&quot;719&quot;/&gt;&lt;/object&gt;&lt;object type=&quot;3&quot; unique_id=&quot;10176&quot;&gt;&lt;property id=&quot;20148&quot; value=&quot;5&quot;/&gt;&lt;property id=&quot;20300&quot; value=&quot;Slide 43 - &amp;quot;Finding: Corrective Action&amp;quot;&quot;/&gt;&lt;property id=&quot;20307&quot; value=&quot;720&quot;/&gt;&lt;/object&gt;&lt;object type=&quot;3&quot; unique_id=&quot;10177&quot;&gt;&lt;property id=&quot;20148&quot; value=&quot;5&quot;/&gt;&lt;property id=&quot;20300&quot; value=&quot;Slide 44 - &amp;quot;Resolution Process&amp;quot;&quot;/&gt;&lt;property id=&quot;20307&quot; value=&quot;710&quot;/&gt;&lt;/object&gt;&lt;object type=&quot;3&quot; unique_id=&quot;10178&quot;&gt;&lt;property id=&quot;20148&quot; value=&quot;5&quot;/&gt;&lt;property id=&quot;20300&quot; value=&quot;Slide 45 - &amp;quot;Resolution Process&amp;quot;&quot;/&gt;&lt;property id=&quot;20307&quot; value=&quot;671&quot;/&gt;&lt;/object&gt;&lt;object type=&quot;3&quot; unique_id=&quot;10179&quot;&gt;&lt;property id=&quot;20148&quot; value=&quot;5&quot;/&gt;&lt;property id=&quot;20300&quot; value=&quot;Slide 46 - &amp;quot;Management Decisions&amp;quot;&quot;/&gt;&lt;property id=&quot;20307&quot; value=&quot;759&quot;/&gt;&lt;/object&gt;&lt;object type=&quot;3&quot; unique_id=&quot;10180&quot;&gt;&lt;property id=&quot;20148&quot; value=&quot;5&quot;/&gt;&lt;property id=&quot;20300&quot; value=&quot;Slide 47 - &amp;quot;PTE Management Decision Responsibility&amp;quot;&quot;/&gt;&lt;property id=&quot;20307&quot; value=&quot;760&quot;/&gt;&lt;/object&gt;&lt;object type=&quot;3&quot; unique_id=&quot;10181&quot;&gt;&lt;property id=&quot;20148&quot; value=&quot;5&quot;/&gt;&lt;property id=&quot;20300&quot; value=&quot;Slide 48 - &amp;quot;If Corrective Action Is Not Completed&amp;quot;&quot;/&gt;&lt;property id=&quot;20307&quot; value=&quot;675&quot;/&gt;&lt;/object&gt;&lt;object type=&quot;3&quot; unique_id=&quot;10182&quot;&gt;&lt;property id=&quot;20148&quot; value=&quot;5&quot;/&gt;&lt;property id=&quot;20300&quot; value=&quot;Slide 49 - &amp;quot;If Corrective Action Is Not Completed (cont.)&amp;quot;&quot;/&gt;&lt;property id=&quot;20307&quot; value=&quot;676&quot;/&gt;&lt;/object&gt;&lt;object type=&quot;3&quot; unique_id=&quot;10183&quot;&gt;&lt;property id=&quot;20148&quot; value=&quot;5&quot;/&gt;&lt;property id=&quot;20300&quot; value=&quot;Slide 50 - &amp;quot; Remedies for Non-compliance&amp;quot;&quot;/&gt;&lt;property id=&quot;20307&quot; value=&quot;677&quot;/&gt;&lt;/object&gt;&lt;object type=&quot;3&quot; unique_id=&quot;10184&quot;&gt;&lt;property id=&quot;20148&quot; value=&quot;5&quot;/&gt;&lt;property id=&quot;20300&quot; value=&quot;Slide 51 - &amp;quot;Knowledge Check (2) – Questions &amp;quot;&quot;/&gt;&lt;property id=&quot;20307&quot; value=&quot;778&quot;/&gt;&lt;/object&gt;&lt;object type=&quot;3&quot; unique_id=&quot;10185&quot;&gt;&lt;property id=&quot;20148&quot; value=&quot;5&quot;/&gt;&lt;property id=&quot;20300&quot; value=&quot;Slide 52 - &amp;quot;Knowledge Check (2) – Answers&amp;quot;&quot;/&gt;&lt;property id=&quot;20307&quot; value=&quot;779&quot;/&gt;&lt;/object&gt;&lt;object type=&quot;3&quot; unique_id=&quot;10186&quot;&gt;&lt;property id=&quot;20148&quot; value=&quot;5&quot;/&gt;&lt;property id=&quot;20300&quot; value=&quot;Slide 53 - &amp;quot;Questions?&amp;quot;&quot;/&gt;&lt;property id=&quot;20307&quot; value=&quot;772&quot;/&gt;&lt;/object&gt;&lt;object type=&quot;3&quot; unique_id=&quot;10187&quot;&gt;&lt;property id=&quot;20148&quot; value=&quot;5&quot;/&gt;&lt;property id=&quot;20300&quot; value=&quot;Slide 54 - &amp;quot;Web Resources&amp;quot;&quot;/&gt;&lt;property id=&quot;20307&quot; value=&quot;361&quot;/&gt;&lt;/object&gt;&lt;object type=&quot;3&quot; unique_id=&quot;10188&quot;&gt;&lt;property id=&quot;20148&quot; value=&quot;5&quot;/&gt;&lt;property id=&quot;20300&quot; value=&quot;Slide 55 - &amp;quot;Remember the Grant Management Toolbox!&amp;quot;&quot;/&gt;&lt;property id=&quot;20307&quot; value=&quot;762&quot;/&gt;&lt;/object&gt;&lt;object type=&quot;3&quot; unique_id=&quot;10189&quot;&gt;&lt;property id=&quot;20148&quot; value=&quot;5&quot;/&gt;&lt;property id=&quot;20300&quot; value=&quot;Slide 56&quot;/&gt;&lt;property id=&quot;20307&quot; value=&quot;780&quot;/&gt;&lt;/object&gt;&lt;object type=&quot;3&quot; unique_id=&quot;10190&quot;&gt;&lt;property id=&quot;20148&quot; value=&quot;5&quot;/&gt;&lt;property id=&quot;20300&quot; value=&quot;Slide 57 - &amp;quot;Thank you.&amp;quot;&quot;/&gt;&lt;property id=&quot;20307&quot; value=&quot;688&quot;/&gt;&lt;/object&gt;&lt;/object&gt;&lt;object type=&quot;8&quot; unique_id=&quot;10249&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AW xmlns="http://www.net-centric.com/PAWPP">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inline="no" pdftag="Figure" isBookmarkSet="no" validate="no" artifact="_x0030_" Order="_x0032_" Lang="" bookmark="no"/>
  <HyperLink xmlns="" ID="5mNY/+nib9ggK8uanWzsNDA1NrU=737177384429.0634_147.0158" plainAltText="SMART_x0020_Training_x0020_"/>
  <HyperLink xmlns="" ID="5mNY/+nib9ggK8uanWzsNDA1NrU=363306643358.0234_211.0158" plainAltText="Core_x0020_Monitoring_x0020_Guide"/>
  <HyperLink xmlns="" ID="5mNY/+nib9ggK8uanWzsNDA1NrU=-410019780312.8734_275.0158" plainAltText="Technical_x0020_Assistance_x0020_Guide"/>
  <HyperLink xmlns="" ID="5mNY/+nib9ggK8uanWzsNDA1NrU=413956042356.0734_339.0158" plainAltText="ETA_x0020_Grantee_x0020_Handbook"/>
  <HyperLink xmlns="" ID="5mNY/+nib9ggK8uanWzsNDA1NrU=-175829293336.9834_403.0158" plainAltText="WorkforceGPS_x0020_Resources"/>
  <HyperLink xmlns="" ID="0ZLWwuVnFx5VldFeecDZse+hyxI=2147101120315.06_172.4481" plainAltText="_x0032__x0020_CFR_x0020_200.74_x0020_" language="" Lang=""/>
  <HyperLink xmlns="" ID="0ZLWwuVnFx5VldFeecDZse+hyxI=-1315190458250.17_282.0881" plainAltText="_x0032__x0020_CFR_x0020_200.92_x0020_" Lang=""/>
  <HyperLink xmlns="" ID="0ZLWwuVnFx5VldFeecDZse+hyxI=1023461702653.165_446.4481" plainAltText="_x0032__x0020_CFR_x0020_200.93_x0020_" Lang=""/>
  <HyperLink xmlns="" ID="kDT9QYRiyM+tAYDOeazfLu5ILoY=-1752475837745.2064_115.4724" plainAltText="_x0032__x0020_CFR_x0020_200.331" Lang=""/>
  <HyperLink xmlns="" ID="E10L3iwkgNJC9q8tfmsAMwAyQLs=-739505913366.57_313.0724" plainAltText="_x0032__x0020_CFR_x0020_200.331_x0028_b_x0029_" Lang=""/>
  <HyperLink xmlns="" ID="lOZQwSaxSqkHZV0XJ/ZN6agUVXE=-73950591366.2_115.4724" plainAltText="_x0032__x0020_CFR_x0020_200.331_x0028_b_x0029_" Lang=""/>
  <HyperLink xmlns="" ID="or/ZIsRX44FyttgRnPTaS42bvu0=-97990761648_115.4724" plainAltText="_x0032__x0020_CFR_x0020_200.207" Lang=""/>
  <HyperLink xmlns="" ID="J/nfPl8xjvCyfG8bUTw99A3/O3I=-175247583736.4174_119.0286" plainAltText="_x0032__x0020_CFR_x0020_200.331" Lang=""/>
  <HyperLink xmlns="" ID="EiJHD5955/t6s2z6xa4RJrnX/8Y=-175247584473.26189_115.4724" plainAltText="_x0032__x0020_CFR_x0020_200.338" Lang=""/>
  <HyperLink xmlns="" ID="//9SIvTop+W5Qtr+ItlSlh4zbZM=6706314159.15874_115.4724" plainAltText="_x0032__x0020_CFR_x0020_200.331_x0028_d_x0029_" Lang=""/>
  <HyperLink xmlns="" ID="jL3iacmN9UOL+hOSiemiqORONSw=119143754466.2_115.4724" plainAltText="_x0032__x0020_CFR_x0020_200.331_x0028_d_x0029_-_x0028_f_x0029_" Lang=""/>
  <HyperLink xmlns="" ID="04BeCvW4JEzcqQzJy9DJD9yu4Iw=-1422133908199.54_292.8324" plainAltText="_x0032_0_x0020_CFR_x0020_683.400-440" Lang=""/>
  <HyperLink xmlns="" ID="OyjDqdV9wMfM5312AXJ+b75MBcw=6706314166.2_115.4724" plainAltText="_x0032__x0020_CFR_x0020_200.331_x0028_d_x0029_" Lang=""/>
  <HyperLink xmlns="" ID="v3lpwScxmx6h9KjqhA4tadEmcF8=57497789348.905_287.1924" plainAltText="_x0032__x0020_CFR_x0020_part_x0020_200_x0020_" Lang=""/>
  <HyperLink xmlns="" ID="v3lpwScxmx6h9KjqhA4tadEmcF8=769958500504.28_287.1924" plainAltText="_x0032__x0020_CFR_x0020_part_x0020_2900" Lang=""/>
  <HyperLink xmlns="" ID="MwWpbZSi4Pi2IKR13LWcxa0lTes=27773937366.2_115.4724" plainAltText="_x0032__x0020_CFR_x0020_" Lang=""/>
  <HyperLink xmlns="" ID="MwWpbZSi4Pi2IKR13LWcxa0lTes=344983974125.825_115.4724" plainAltText="_x0032_00.84" Lang=""/>
  <HyperLink xmlns="" ID="MwWpbZSi4Pi2IKR13LWcxa0lTes=-141821611566.2_299.0724" plainAltText="_x0032__x0020_CFR_x0020_2900.3" Lang=""/>
  <HyperLink xmlns="" ID="gXicZgKdzm3GAxDvD8yatB1b4FA=27773937366.2_115.4724" plainAltText="_x0032__x0020_CFR_x0020_" Lang=""/>
  <HyperLink xmlns="" ID="gXicZgKdzm3GAxDvD8yatB1b4FA=-1225815958136.2_115.4724" plainAltText="_x0032_00.521" Lang=""/>
  <HyperLink xmlns="" ID="HqtEoRoiLV+hCq5fCfvbWHoHLBY=-158547378459.90094_115.4724" plainAltText="_x0032__x0020_CFR_x0020_200.331_x0028_d_x0029__x0028_3_x0029_" Lang=""/>
  <HyperLink xmlns="" ID="HqtEoRoiLV+hCq5fCfvbWHoHLBY=277739373481.836_442.7124" plainAltText="_x0032__x0020_CFR_x0020_" Lang=""/>
  <HyperLink xmlns="" ID="HqtEoRoiLV+hCq5fCfvbWHoHLBY=1203800145546.7109_442.7124" plainAltText="_x0032_900.21" Lang=""/>
  <HyperLink xmlns="" ID="E7dv4XuQPnz6YT+wXPJIGpuBl88=-2113846951138.885_115.4724" plainAltText="_x0032_0_x0020_CFR_x0020_683.420" Lang=""/>
  <HyperLink xmlns="" ID="vlpGu1tQ4EEpygtj2BUVcHzP1IA=-175247584466.2_115.4724" plainAltText="_x0032__x0020_CFR_x0020_200.338" Lang=""/>
  <HyperLink xmlns="" ID="vlpGu1tQ4EEpygtj2BUVcHzP1IA=-979907616443.97_197.3124" plainAltText="_x0032__x0020_CFR_x0020_200.207" Lang=""/>
  <HyperLink xmlns="" ID="v6OovpbOrUEA4S+Xoqrjq9P7K5A=148612597666.2_115.4724" plainAltText="_x0032__x0020_CFR_x0020_200.16" Lang=""/>
  <HyperLink xmlns="" ID="v6OovpbOrUEA4S+Xoqrjq9P7K5A=-180594879599.155_267.8724" plainAltText="_x0032__x0020_CFR_x0020_200.343_x0020_" Lang=""/>
  <HyperLink xmlns="" ID="1mu4uFvJJTRBKPw+VOdstHI50wU=920436045775.035_231.5524" plainAltText="_x0032__x0020_CFR_x0020_2900.2" Lang=""/>
  <HyperLink xmlns="" ID="ECDu3oykJ+7hfyNtx3/flhyDYe4=36330664364.19992_114.4572" plainAltText="Core_x0020_Monitoring_x0020_Guide" Lang=""/>
  <HyperLink xmlns="" ID="ECDu3oykJ+7hfyNtx3/flhyDYe4=27714819164.19992_179.2572" plainAltText="Grant_x0020__x0026__x0020_Financial_x0020_Management_x0020_Technical_x0020_" Lang=""/>
  <HyperLink xmlns="" ID="ECDu3oykJ+7hfyNtx3/flhyDYe4=135620575864.19992_221.0172" plainAltText="Assistance_x0020_Guide_x0020_"/>
  <HyperLink xmlns="" ID="ECDu3oykJ+7hfyNtx3/flhyDYe4=1025553860207.1099_285.8172" plainAltText="_x0032__x0020_CFR_x0020_Part_x0020_2900" Lang=""/>
  <HyperLink xmlns="" ID="ECDu3oykJ+7hfyNtx3/flhyDYe4=277739373351.515_368.6172" plainAltText="_x0032__x0020_CFR_x0020_" Lang=""/>
  <HyperLink xmlns="" ID="ECDu3oykJ+7hfyNtx3/flhyDYe4=24204057864.19992_410.3772" plainAltText="_x0036_83.400-440"/>
  <HyperLink xmlns="" ID="Io4HyFdcEoiaLS2g7ZRywvHhgZ0=1883269349674.3851_161.9772" plainAltText="_x0032__x0020_CFR_x0020_Part_x0020_200" Lang=""/>
  <HyperLink xmlns="" ID="+6F4ZyFaes5qKnL9MyGKQ7KMMZU=-1242461217230.65_134.1091" plainAltText="Grants_x0020_Application_x0020_and_x0020_" Lang=""/>
  <HyperLink xmlns="" ID="+6F4ZyFaes5qKnL9MyGKQ7KMMZU=1465423831106.9_157.4691" plainAltText="Management_x0020_Community_x0020_of_x0020_Practice"/>
  <HyperLink xmlns="" ID="+6F4ZyFaes5qKnL9MyGKQ7KMMZU=-538624618106.9_341.4891" plainAltText="WorkforceGPS" Lang=""/>
  <HyperLink xmlns="" ID="+6F4ZyFaes5qKnL9MyGKQ7KMMZU=-383150670181.135_435.8891" plainAltText="Service_x0020_Locator" Lang=""/>
  <HyperLink xmlns="" ID="iIeXOgpL9jsDYp+tF7DIrpPPt7k=-113710726503.7909_139.5091" plainAltText="DOLETA.gov_x002F_Grants" language="" Lang=""/>
  <Shape xmlns="" ID="RU9ojsXnLHuZHuVgDHYL4ozIfxA=" Order="_x0033_" pdftag="_x005B_Artifact_x005D_" isBookmarkSet="no" bookmark="no"/>
  <Shape xmlns="" ID="IvmGoyQcpETC/kxsHPwhmmYUNv0=" pdftag="H2" isBookmarkSet="no" bookmark="yes" Order="_x0031_"/>
  <Shape xmlns="" ID="/Uh/qt+jJcVHqfBbEImfWRdmtts=" Order="_x0033_" pdftag="_x005B_Artifact_x005D_" isBookmarkSet="no" bookmark="no"/>
  <Shape xmlns="" ID="GiRyYD7Ykqi5rqT06Qf33ZsXfGQ=" Order="_x0032_" formula="no" inline="no" pdftag="Figure" artifact="_x0030_" validate="yes"/>
  <Shape xmlns="" ID="5mNY/+nib9ggK8uanWzsNDA1NrU=" pdftag="" Order="_x0033_"/>
  <Shape xmlns="" ID="FlaLxzPjUAD3ks4l9qIWMPiHOtg=" pdftag="H2" isBookmarkSet="no" bookmark="yes" Order="_x0031_"/>
  <Shape xmlns="" ID="4HwY6utXknT+b9uVutn3y8h5+NA=" pdftag="P" isBookmarkSet="no" Order="_x0032_" bookmark="no"/>
  <Shape xmlns="" ID="/4xycd4HKEEtAv5MDJJo7DkEQDw=" Order="_x0033_" pdftag="_x005B_Artifact_x005D_" isBookmarkSet="no" bookmark="no"/>
  <Shape xmlns="" ID="dA9oZ0mhmjbEpTXfqtjlijk5c8U=" pdftag="H2" isBookmarkSet="no" bookmark="yes" Order="_x0031_"/>
  <Shape xmlns="" ID="0ZLWwuVnFx5VldFeecDZse+hyxI=" pdftag="P" isBookmarkSet="no" Order="_x0032_" bookmark="no"/>
  <Shape xmlns="" ID="3dl23tevJhlkBLu0VijsTn+igoA=" Order="_x0033_" pdftag="_x005B_Artifact_x005D_" isBookmarkSet="no" bookmark="no"/>
  <Shape xmlns="" ID="4bGG4XDajIPuWEMytAXDNN2fym0=" pdftag="H2" isBookmarkSet="no" bookmark="yes" Order="_x0031_"/>
  <Shape xmlns="" ID="kDT9QYRiyM+tAYDOeazfLu5ILoY=" pdftag="P" isBookmarkSet="no" Order="_x0032_" bookmark="no"/>
  <Shape xmlns="" ID="ngJdrFzHXt9aVzZVa+oBDfAt3uo=" Order="_x0033_" pdftag="_x005B_Artifact_x005D_" isBookmarkSet="no" bookmark="no"/>
  <Shape xmlns="" ID="2lYcwykk6ne3wX0CCM+r8yGCtpg=" pdftag="H2" isBookmarkSet="no" bookmark="yes" Order="_x0031_"/>
  <Shape xmlns="" ID="1u5SqAmXoDxLOGs8Z93u35VEayo=" pdftag="P" isBookmarkSet="no" Order="_x0032_" bookmark="no"/>
  <Shape xmlns="" ID="KoX9+3UfSqkygQeSpa+ehTXvPPs=" Order="_x0033_" pdftag="_x005B_Artifact_x005D_" isBookmarkSet="no" bookmark="no"/>
  <Shape xmlns="" ID="ntOGgNHILCbrylWfurzUnY6EI3Q=" pdftag="H2" isBookmarkSet="no" bookmark="yes" Order="_x0031_"/>
  <Shape xmlns="" ID="9Fe6SspME4etsAWTPRbomSyHauQ=" pdftag="P" isBookmarkSet="no" Order="_x0032_"/>
  <Shape xmlns="" ID="fXXCptPyNw5B9Gu8iUzE6E2bZyI=" Order="_x0033_" pdftag="_x005B_Artifact_x005D_" isBookmarkSet="no" bookmark="no"/>
  <Shape xmlns="" ID="MB/JVXpo6iw0PiXNfT0E9jk6rX4=" pdftag="H2" isBookmarkSet="no" bookmark="yes" Order="_x0031_"/>
  <Shape xmlns="" ID="E10L3iwkgNJC9q8tfmsAMwAyQLs=" pdftag="P" isBookmarkSet="no" Order="_x0032_" bookmark="no"/>
  <Shape xmlns="" ID="j0PeGyM9xB1Uc0aHrDqckRkMOtM=" Order="_x0033_" pdftag="_x005B_Artifact_x005D_" isBookmarkSet="no" bookmark="no"/>
  <Shape xmlns="" ID="Pkjngv4Fxwh7yV3aP2JmNRGInTc=" pdftag="H2" isBookmarkSet="no" bookmark="yes" Order="_x0031_"/>
  <Shape xmlns="" ID="lOZQwSaxSqkHZV0XJ/ZN6agUVXE=" pdftag="P" isBookmarkSet="no" Order="_x0032_" bookmark="no"/>
  <Shape xmlns="" ID="yIk9KVzxx5HoyvaZtS+/C2CqPAo=" Order="_x0033_" pdftag="_x005B_Artifact_x005D_" isBookmarkSet="no" bookmark="no"/>
  <Shape xmlns="" ID="B9KeFNYrsXzHZzHe0ROwbhuvnxk=" pdftag="H2" isBookmarkSet="no" bookmark="yes" Order="_x0031_"/>
  <Shape xmlns="" ID="m+j9GXj4ZLfgSGQ6GZag6huML4g=" pdftag="P" isBookmarkSet="no" Order="_x0032_" bookmark="no"/>
  <Shape xmlns="" ID="RBcxmqCAqRwmLDbkE8S0tj+5PUA=" Order="_x0034_" pdftag="_x005B_Artifact_x005D_" isBookmarkSet="no" bookmark="no"/>
  <Shape xmlns="" ID="uLkk9bC7DBgEJG8XRxNOWU3ca1c=" pdftag="P" isBookmarkSet="no" Order="_x0033_" bookmark="no"/>
  <Shape xmlns="" ID="ZxBhgxN9PF6iV4cOcGTDJY5f7XA=" pdftag="H2" isBookmarkSet="no" bookmark="yes" Order="_x0031_"/>
  <Shape xmlns="" ID="XMWLxgUvXZ5BeBg7wCdHrAhIbyc=" formula="no" inline="no" pdftag="Figure" artifact="_x0030_" isBookmarkSet="no" validate="no" Order="_x0032_" Lang="" bookmark="no"/>
  <Shape xmlns="" ID="DskAhs12hWRmS4gPeEFyDd5zd9A=" Order="_x0034_" pdftag="_x005B_Artifact_x005D_" isBookmarkSet="no" bookmark="no"/>
  <Shape xmlns="" ID="c9gkj5H5J8a5s+8WKlRwYsnOS1I=" formula="no" inline="no" pdftag="Figure" artifact="_x0030_" isBookmarkSet="no" validate="no" Order="_x0033_" Lang=""/>
  <Shape xmlns="" ID="Ds+9JEp41wBy7W5d7KIweboSKAM=" pdftag="H2" isBookmarkSet="no" bookmark="yes" Order="_x0031_"/>
  <Shape xmlns="" ID="or/ZIsRX44FyttgRnPTaS42bvu0=" pdftag="P" isBookmarkSet="no" Order="_x0032_" bookmark="no"/>
  <Shape xmlns="" ID="SUhLKaXDLuSDMhdwQm462MxRPZs=" Order="_x0033_" pdftag="_x005B_Artifact_x005D_" isBookmarkSet="no" bookmark="no"/>
  <Shape xmlns="" ID="dwPyGRoEEjK39UnhwnXYRx0g+vk=" pdftag="H2" isBookmarkSet="no" bookmark="yes" Order="_x0031_"/>
  <Shape xmlns="" ID="oPoRE8ncWIjP/gk+15uoPY+fAcs=" pdftag="P" isBookmarkSet="no" Order="_x0032_" bookmark="no"/>
  <Shape xmlns="" ID="nUXgn55aqN6ksa9jZpIDStfT9p8=" Order="_x0033_" pdftag="_x005B_Artifact_x005D_" isBookmarkSet="no" bookmark="no"/>
  <Shape xmlns="" ID="J79X3YqHtlLtRZt2H8/RvifAoCc=" pdftag="H2" isBookmarkSet="no" bookmark="yes" Order="_x0031_"/>
  <Shape xmlns="" ID="SWT63UBiS/do1H4mHGbNjzGMGmg=" pdftag="P" isBookmarkSet="no" Order="_x0032_" bookmark="no"/>
  <Shape xmlns="" ID="gIY2xEhHhOYIon5lONpreNG5Q6o=" Order="_x0033_" pdftag="_x005B_Artifact_x005D_" isBookmarkSet="no" bookmark="no"/>
  <Shape xmlns="" ID="H39deeNkDD5GUQSBzYzE6ugsNJA=" pdftag="H2" isBookmarkSet="no" bookmark="yes" Order="_x0031_"/>
  <Shape xmlns="" ID="Lv9t9P+C1od5p4b1OBXGOTn6Eh8=" pdftag="P" isBookmarkSet="no" Order="_x0032_" bookmark="no"/>
  <Shape xmlns="" ID="SYnKt/020fZeU6daZbr8oxLkbPo=" Order="_x0033_" pdftag="_x005B_Artifact_x005D_" isBookmarkSet="no" bookmark="no"/>
  <Shape xmlns="" ID="OAHZQ4QrNAzMHz394JORnl3t6MA=" pdftag="H2" isBookmarkSet="no" bookmark="yes" Order="_x0031_"/>
  <Shape xmlns="" ID="wmz5eQ+RVaNs3yNG6Ffp7Uy24KI=" pdftag="P" isBookmarkSet="no" Order="_x0032_" bookmark="no"/>
  <Shape xmlns="" ID="DQzBLgclfRb8R6VslD6uHzOQNq4=" Order="_x0033_" pdftag="_x005B_Artifact_x005D_" isBookmarkSet="no" bookmark="no"/>
  <Shape xmlns="" ID="PebFTK5XARgDtwJ3tfTkBPJs6Gs=" pdftag="H2" isBookmarkSet="no" bookmark="yes" Order="_x0031_"/>
  <Shape xmlns="" ID="J/nfPl8xjvCyfG8bUTw99A3/O3I=" pdftag="P" isBookmarkSet="no" Order="_x0032_" bookmark="no"/>
  <Shape xmlns="" ID="qZD2ohq+RFojfuI51tLRBL3Da9A=" pdftag="P" isBookmarkSet="no" Order="_x0033_" bookmark="no"/>
  <Shape xmlns="" ID="kJXxsulFyyvKKwYnSWp0pWEJkC8=" Order="_x0034_" pdftag="_x005B_Artifact_x005D_" isBookmarkSet="no" bookmark="no"/>
  <Shape xmlns="" ID="Tf17GstV63F6uHVkNQt7ImhpTZo=" pdftag="H2" isBookmarkSet="no" bookmark="yes" Order="_x0031_"/>
  <Shape xmlns="" ID="ETkNbIMKbp+gGfdbJyV3/PMAGy8=" pdftag="P" isBookmarkSet="no" Order="_x0032_" bookmark="no"/>
  <Shape xmlns="" ID="Dv9zojHFNv3/zq1NMIy7XcGHKHU=" Order="_x0033_" pdftag="_x005B_Artifact_x005D_" isBookmarkSet="no" bookmark="no"/>
  <Shape xmlns="" ID="O2TOUEdo9wh6ENc8Kv+tdt8EebQ=" pdftag="H2" isBookmarkSet="no" bookmark="yes" Order="_x0031_"/>
  <Shape xmlns="" ID="EiJHD5955/t6s2z6xa4RJrnX/8Y=" pdftag="P" isBookmarkSet="no" Order="_x0032_" bookmark="no"/>
  <Shape xmlns="" ID="lgJW2MstJgDU+lKfgFQhHM5mvM4=" Order="_x0033_" pdftag="_x005B_Artifact_x005D_" isBookmarkSet="no" bookmark="no"/>
  <Shape xmlns="" ID="t3IZlyyIHortUTKhtc2Ey8JO1tQ=" pdftag="H2" isBookmarkSet="no" bookmark="yes" Order="_x0031_"/>
  <Shape xmlns="" ID="0Ntlbp+7AYcyAcPXlA6ukZ54RBA=" pdftag="P" isBookmarkSet="no" Order="_x0032_" bookmark="no"/>
  <Shape xmlns="" ID="yFy5XpcqxLi9qI1j6qGIv7SggU4=" Order="_x0033_" pdftag="_x005B_Artifact_x005D_" isBookmarkSet="no" bookmark="no"/>
  <Shape xmlns="" ID="oCvYhZVbWaOSn6djO2oXPKPRE64=" pdftag="H2" isBookmarkSet="no" bookmark="yes" Order="_x0031_"/>
  <Shape xmlns="" ID="sbMSLT6sm0A+fVjLqkrA8xb4htA=" pdftag="P" isBookmarkSet="no" Order="_x0032_" bookmark="no"/>
  <Shape xmlns="" ID="1OypsMwT+8VYMcb+tUL/pyb3pcA=" Order="_x0033_" pdftag="_x005B_Artifact_x005D_" isBookmarkSet="no" bookmark="no"/>
  <Shape xmlns="" ID="aRKCi9LaqL9Myagk51XpF3kRbVI=" pdftag="H2" isBookmarkSet="no" bookmark="yes" Order="_x0031_"/>
  <Shape xmlns="" ID="OeZkKA9UQebmqp8H3H9ZKxyCiTM=" pdftag="P" isBookmarkSet="no" Order="_x0032_" bookmark="no"/>
  <Shape xmlns="" ID="VDZ3JayS9iO+k42D8oLbelcjxoM=" Order="_x0033_" pdftag="_x005B_Artifact_x005D_" isBookmarkSet="no" bookmark="no"/>
  <Shape xmlns="" ID="w2E9uf982v9wsf5nW4Qs7bfR3Bc=" pdftag="H2" isBookmarkSet="no" bookmark="yes" Order="_x0031_"/>
  <Shape xmlns="" ID="MmO83MhvgbhiUPXyv6Pocwa8Jf0=" pdftag="P" isBookmarkSet="no" Order="_x0032_" bookmark="no"/>
  <Shape xmlns="" ID="zx/2IHBFbmokyKwJl8i0FnsAaAk=" Order="_x0033_" pdftag="_x005B_Artifact_x005D_" isBookmarkSet="no" bookmark="no"/>
  <Shape xmlns="" ID="f4WPmDwurNN723XcubNNk2BMKeA=" pdftag="H2" isBookmarkSet="no" bookmark="yes" Order="_x0031_"/>
  <Shape xmlns="" ID="//9SIvTop+W5Qtr+ItlSlh4zbZM=" pdftag="P" isBookmarkSet="no" Order="_x0032_" bookmark="no"/>
  <Shape xmlns="" ID="+bnNbAP/V4L9cNyUGnVmeRbYdW0=" Order="_x0033_" pdftag="_x005B_Artifact_x005D_" isBookmarkSet="no" bookmark="no"/>
  <Shape xmlns="" ID="Mo15Y1j8a5Mw+pmrLJtyPalT258=" pdftag="H2" isBookmarkSet="no" bookmark="yes" Order="_x0031_"/>
  <Shape xmlns="" ID="jL3iacmN9UOL+hOSiemiqORONSw=" pdftag="P" isBookmarkSet="no" Order="_x0032_" bookmark="no"/>
  <Shape xmlns="" ID="iuyhyHEVhv/M1UFwEZc2T0kwUw0=" Order="_x0033_" pdftag="_x005B_Artifact_x005D_" isBookmarkSet="no" bookmark="no"/>
  <Shape xmlns="" ID="TpPR6A+LWWALf3I8FKp6KK/nmCk=" pdftag="H2" isBookmarkSet="no" bookmark="yes" Order="_x0031_"/>
  <Shape xmlns="" ID="04BeCvW4JEzcqQzJy9DJD9yu4Iw=" pdftag="P" isBookmarkSet="no" Order="_x0032_" bookmark="no"/>
  <Shape xmlns="" ID="D8UbEHIU3p4O9Dbpf0wNf5jaqoQ=" Order="_x0033_" pdftag="_x005B_Artifact_x005D_" isBookmarkSet="no" bookmark="no"/>
  <Shape xmlns="" ID="Ao2Zi68CMfaaGHc6WYPnc2YdIk4=" pdftag="H2" isBookmarkSet="no" bookmark="yes" Order="_x0031_"/>
  <Shape xmlns="" ID="2UJEzI/nSmd2t1YSKP8D6ByQh60=" pdftag="P" isBookmarkSet="no" Order="_x0032_" bookmark="no"/>
  <Shape xmlns="" ID="ON4oBUF8RuE+uwqZ70ctEkZ23Y4=" Order="_x0033_" pdftag="_x005B_Artifact_x005D_" isBookmarkSet="no" bookmark="no"/>
  <Shape xmlns="" ID="KA1AFfsBYr8BQFEI9lqMfNlT7Co=" pdftag="H2" isBookmarkSet="no" bookmark="yes" Order="_x0031_"/>
  <Shape xmlns="" ID="KXszhBz/skVSbf0AhCvlJZlvCsc=" pdftag="P" isBookmarkSet="no" Order="_x0032_" bookmark="no"/>
  <Shape xmlns="" ID="VoobcgZS4lt4jpP6mr/Fzaqy9ls=" Order="_x0033_" pdftag="_x005B_Artifact_x005D_" isBookmarkSet="no" bookmark="no"/>
  <Shape xmlns="" ID="7w0JjeFllg94Ku7HxbxQ3exaRa4=" pdftag="H2" isBookmarkSet="no" bookmark="yes" Order="_x0031_"/>
  <Shape xmlns="" ID="VIelQiHmii64T2xK9FV25f6JpYo=" pdftag="P" isBookmarkSet="no" Order="_x0032_" bookmark="no"/>
  <Shape xmlns="" ID="zV245egzYUm8xqY94HzQdHeNqXU=" Order="_x0034_" pdftag="_x005B_Artifact_x005D_" isBookmarkSet="no" bookmark="no"/>
  <Shape xmlns="" ID="tvKtZzvwEOWVrzG7yaSwOZDvOdo=" formula="no" artifact="_x0030_" inline="no" pdftag="Figure" isBookmarkSet="no" validate="no" Order="_x0033_" Lang="" bookmark="no"/>
  <Shape xmlns="" ID="UYTZ9mCR/3vL8KLnhO8Fh7sXspU=" pdftag="H2" isBookmarkSet="no" bookmark="yes" Order="_x0031_"/>
  <Shape xmlns="" ID="NkSUgwDo+SHKErJcZojs4uH/WCI=" pdftag="P" isBookmarkSet="no" Order="_x0032_" bookmark="no"/>
  <Shape xmlns="" ID="d0DSeV1daxRw6kjdtD2rpsodnkA=" Order="_x0033_" pdftag="_x005B_Artifact_x005D_" isBookmarkSet="no" bookmark="no"/>
  <Shape xmlns="" ID="f+FHp9UAIa1b6AP9FJZ4ZOCU/FY=" pdftag="H2" isBookmarkSet="no" bookmark="yes" Order="_x0031_"/>
  <Shape xmlns="" ID="eDjBz45Ma01yTDLphLroz0bOLTk=" pdftag="P" isBookmarkSet="no" Order="_x0032_" bookmark="no"/>
  <Shape xmlns="" ID="weO4MMnuKyGcjPJOWbdeEcv08hU=" Order="_x0033_" pdftag="_x005B_Artifact_x005D_" isBookmarkSet="no" bookmark="no"/>
  <Shape xmlns="" ID="R+9PeEdqcFjOXKlFEFCF0dFX7L4=" pdftag="H2" isBookmarkSet="no" bookmark="yes" Order="_x0031_"/>
  <Shape xmlns="" ID="+Yohce6XqzgQFQziZ/Kk8jG/sUM=" pdftag="P" isBookmarkSet="no" Order="_x0032_" bookmark="no"/>
  <Shape xmlns="" ID="+1BWPmMEDVAftER+56U7rknBLM8=" Order="_x0033_" pdftag="_x005B_Artifact_x005D_" isBookmarkSet="no" bookmark="no"/>
  <Shape xmlns="" ID="ExoApXdzcR3iEtDsJx2dBXjX9oU=" pdftag="H2" isBookmarkSet="no" bookmark="yes" Order="_x0031_"/>
  <Shape xmlns="" ID="vSnzPVRVRQ0wGegyfG4JU0vzpCA=" pdftag="P" isBookmarkSet="no" Order="_x0032_" bookmark="no"/>
  <Shape xmlns="" ID="MNsJeJzGY/8np3B6SjUiZ0bNyzE=" Order="_x0034_" pdftag="_x005B_Artifact_x005D_" isBookmarkSet="no" bookmark="no"/>
  <Shape xmlns="" ID="9h/GzOgQLB1td2cseR/S/nVKWgY=" artifact="_x0030_" pdftag="Figure" isBookmarkSet="no" validate="no" Order="_x0033_" formula="no" Lang="" bookmark="no"/>
  <Shape xmlns="" ID="CL0fWcVev5rKohZBify06Tk+EpY=" pdftag="H2" isBookmarkSet="no" bookmark="yes" Order="_x0031_"/>
  <Shape xmlns="" ID="WzRzIYI19KPt18LPnmS/m1Lls7s=" pdftag="P" isBookmarkSet="no" Order="_x0032_" bookmark="no"/>
  <Shape xmlns="" ID="Fis1j4sAy104Nz3zbrocny2cjK8=" Order="_x0033_" pdftag="_x005B_Artifact_x005D_" isBookmarkSet="no" bookmark="no"/>
  <Shape xmlns="" ID="WTRxd89zX5QvpKlrsid9ADj/d7s=" pdftag="H2" isBookmarkSet="no" bookmark="yes" Order="_x0031_"/>
  <Shape xmlns="" ID="vQBqnK5CgdGjVPLJ/8O3lcG8BLI=" Order="_x0033_" pdftag="_x005B_Artifact_x005D_" isBookmarkSet="no" bookmark="no"/>
  <Shape xmlns="" ID="IIf3s4BeGJMuWXxGuozNgdWynAs=" pdftag="P" isBookmarkSet="no" Order="_x0032_" bookmark="no"/>
  <Shape xmlns="" ID="pzZwzich4GIEXc9G0lUw21dGtew=" pdftag="H2" isBookmarkSet="no" bookmark="yes" Order="_x0031_"/>
  <Shape xmlns="" ID="OyjDqdV9wMfM5312AXJ+b75MBcw=" pdftag="P" isBookmarkSet="no" Order="_x0032_" bookmark="no"/>
  <Shape xmlns="" ID="O/JYhTjMkaaLGQpWoXBZ5OPQcQE=" Order="_x0033_" pdftag="_x005B_Artifact_x005D_" isBookmarkSet="no" bookmark="no"/>
  <Shape xmlns="" ID="R7SJ0WDQNHQmNBGiaQVwt4BFYss=" pdftag="H2" isBookmarkSet="no" bookmark="yes" Order="_x0031_"/>
  <Shape xmlns="" ID="CGAyGqwLZuvIyMklsKORtb38jpY=" pdftag="P" isBookmarkSet="no" Order="_x0032_" bookmark="no"/>
  <Shape xmlns="" ID="hxoOJ8lP7RMis3oCV1qZ3df0kG0=" pdftag="P" isBookmarkSet="no" Order="_x0034_" bookmark="no"/>
  <Shape xmlns="" ID="+rIBv0C4wH+SiqhpKVFHzH7MOlo=" pdftag="P" isBookmarkSet="no" Order="_x0033_" bookmark="no"/>
  <Shape xmlns="" ID="9KyIj+ehTrb6G0N+WM7Sv9fT2bk=" pdftag="P" isBookmarkSet="no" Order="_x0035_" bookmark="no"/>
  <Shape xmlns="" ID="PputA7XL5GgdzgixDsnb4T/QF1k=" Order="_x0036_" pdftag="_x005B_Artifact_x005D_" isBookmarkSet="no" bookmark="no"/>
  <Shape xmlns="" ID="r62i8zfLBwWj0VuBe9kRBn4QYa8=" pdftag="H2" isBookmarkSet="no" bookmark="yes" Order="_x0031_"/>
  <Shape xmlns="" ID="fX6972lTc0I3cjriABiHqHq4msY=" Order="_x0033_" pdftag="_x005B_Artifact_x005D_" isBookmarkSet="no" bookmark="no"/>
  <Shape xmlns="" ID="8h9Us2aCUE2+dR4xdZmJ3OiSCi8=" pdftag="" Order="_x0032_"/>
  <Shape xmlns="" ID="lrgJFzpZx/hRvMiU7jvCjpMOdUk=" pdftag="" Order="_x0035_" formula="no" inline="no" artifact="_x0030_" validate="yes"/>
  <Shape xmlns="" ID="yN9Ccr3Xoj7z2DXi5CI9UHLgaeM=" pdftag="" Order="_x0033_"/>
  <Shape xmlns="" ID="nr02honyq+npWxQ0vh7caHAbBeU=" pdftag="" Order="_x0036_" artifact="_x0030_" formula="no" inline="no" validate="yes"/>
  <Shape xmlns="" ID="Isl3vzA8cG/LuHI/V6mHXpPJGKI=" pdftag="" Order="_x0034_"/>
  <Shape xmlns="" ID="A7exslD7K/VyBXVl04pljnZg7No=" pdftag="H2" isBookmarkSet="no" bookmark="yes" Order="_x0031_"/>
  <Shape xmlns="" ID="JxWgiApGXgZjsu53sZdu5pLgPso=" pdftag="P" isBookmarkSet="no" Order="_x0032_" bookmark="no"/>
  <Shape xmlns="" ID="ucqMbeA70T88SerrYjIdI+pQuzU=" Order="_x0033_" pdftag="_x005B_Artifact_x005D_" isBookmarkSet="no" bookmark="no"/>
  <Shape xmlns="" ID="P/g+Xu9n7Xyykces89Baf8aBSc8=" pdftag="H2" isBookmarkSet="no" bookmark="yes" Order="_x0031_"/>
  <Shape xmlns="" ID="tdHsz0W4K34sPGAq3RDZfK5X3og=" pdftag="P" isBookmarkSet="no" Order="_x0032_" bookmark="no"/>
  <Shape xmlns="" ID="pum0APsrUlP6aaIf/gwcbwaet9w=" Order="_x0033_" pdftag="_x005B_Artifact_x005D_" isBookmarkSet="no" bookmark="no"/>
  <Shape xmlns="" ID="sVPwj3lNQFyJvymxfmcJpFD6GH8=" pdftag="H2" isBookmarkSet="no" bookmark="yes" Order="_x0031_"/>
  <Shape xmlns="" ID="rTroabLJx7Ux9J1p6UasKveGSrM=" pdftag="P" isBookmarkSet="no" Order="_x0032_" bookmark="no"/>
  <Shape xmlns="" ID="jzFmSkGrFChrjtGWqz/8XTKZjT4=" Order="_x0033_" pdftag="_x005B_Artifact_x005D_" isBookmarkSet="no" bookmark="no"/>
  <Shape xmlns="" ID="pQ2LkRAj+NlGhZAU2uu61n1S0ms=" pdftag="H2" isBookmarkSet="no" bookmark="yes" Order="_x0031_"/>
  <Shape xmlns="" ID="v3lpwScxmx6h9KjqhA4tadEmcF8=" pdftag="P" isBookmarkSet="no" Order="_x0032_" bookmark="no"/>
  <Shape xmlns="" ID="DVcDlkNWkFRWVrbtYeJ4dwCHlgU=" Order="_x0033_" pdftag="_x005B_Artifact_x005D_" isBookmarkSet="no" bookmark="no"/>
  <Shape xmlns="" ID="D0Jgjfm2WMbfHUDKVoE/WaWtAM0=" pdftag="H2" isBookmarkSet="no" bookmark="yes" Order="_x0031_"/>
  <Shape xmlns="" ID="MwWpbZSi4Pi2IKR13LWcxa0lTes=" pdftag="P" isBookmarkSet="no" Order="_x0032_" bookmark="no"/>
  <Shape xmlns="" ID="LXXUIsg43A65mRVRA6YrgP1sV18=" Order="_x0033_" pdftag="_x005B_Artifact_x005D_" isBookmarkSet="no" bookmark="no"/>
  <Shape xmlns="" ID="88X1Ga/NaZkshrRf/6LhsFjHdq4=" pdftag="H2" isBookmarkSet="no" bookmark="yes" Order="_x0031_"/>
  <Shape xmlns="" ID="W8bKxKbvnkd4DZw+g/Q3qRK0v4A=" pdftag="P" isBookmarkSet="no" Order="_x0032_" bookmark="no"/>
  <Shape xmlns="" ID="/A+6t84T643FADYHVAJFH5XWVYU=" Order="_x0033_" pdftag="_x005B_Artifact_x005D_" isBookmarkSet="no" bookmark="no"/>
  <Shape xmlns="" ID="q3Xm7eblNQsF1OzzXy2do9Gwp6Y=" pdftag="H2" isBookmarkSet="no" bookmark="yes" Order="_x0031_"/>
  <Shape xmlns="" ID="Yt80ipefm9YbixrMnZ9w9qpuJmI=" pdftag="P" isBookmarkSet="no" Order="_x0032_" bookmark="no"/>
  <Shape xmlns="" ID="Ec/sn3Z5YoD0r5onZi2DDTtdMbk=" Order="_x0033_" pdftag="_x005B_Artifact_x005D_" isBookmarkSet="no" bookmark="no"/>
  <Shape xmlns="" ID="UflaSA9VzOsS2svehx6NDPQoGl4=" pdftag="H2" isBookmarkSet="no" bookmark="yes" Order="_x0031_"/>
  <Shape xmlns="" ID="hL//sRrlMBxIqRqDboEi0I02WPg=" pdftag="P" isBookmarkSet="no" Order="_x0032_" bookmark="no"/>
  <Shape xmlns="" ID="vKJkmZVXsrOeT6TBctBiwEvrP4o=" Order="_x0034_" pdftag="_x005B_Artifact_x005D_" isBookmarkSet="no" bookmark="no"/>
  <Shape xmlns="" ID="5fIIBG3c+/3SJu5T/D9AM39Kxuc=" artifact="_x0030_" pdftag="Figure" isBookmarkSet="no" validate="no" Order="_x0033_" formula="no" Lang="" bookmark="no"/>
  <Shape xmlns="" ID="Ms9SgYt7tLnPevD9M7CrQiT9kKE=" pdftag="H2" isBookmarkSet="no" bookmark="yes" Order="_x0031_"/>
  <Shape xmlns="" ID="TWTPJLSqaQGbBdvvSC1eGPyZjyI=" pdftag="P" isBookmarkSet="no" Order="_x0032_" bookmark="no"/>
  <Shape xmlns="" ID="JkWhacIHD65y4J0I9iSuydGuI84=" Order="_x0035_" pdftag="_x005B_Artifact_x005D_" isBookmarkSet="no" bookmark="no"/>
  <Shape xmlns="" ID="YjFDcNX6kib17OkVvFTVUF0w0JI=" artifact="_x0030_" pdftag="Figure" isBookmarkSet="no" validate="no" Order="_x0034_" formula="no" Lang="" bookmark="no"/>
  <Shape xmlns="" ID="N0a8YLYp1A/XNCg0c9l1x9XoH9o=" formula="no" inline="no" pdftag="Figure" artifact="_x0030_" isBookmarkSet="no" validate="no" Order="_x0033_" Lang=""/>
  <Shape xmlns="" ID="qRdbHwoxX2NbVTpWqkecvCUxXF0=" pdftag="H2" isBookmarkSet="no" bookmark="yes" Order="_x0031_"/>
  <Shape xmlns="" ID="QBZrytJCpvKKFBWPHcSQKo2/xls=" pdftag="P" isBookmarkSet="no" Order="_x0032_" bookmark="no"/>
  <Shape xmlns="" ID="oVjFW9a8hs48VhaSJW4hHNFUVSI=" Order="_x0033_" pdftag="_x005B_Artifact_x005D_" isBookmarkSet="no" bookmark="no"/>
  <Shape xmlns="" ID="INBbRcRvbrXvvFYBjcv4mV+n23I=" pdftag="H2" isBookmarkSet="no" bookmark="yes" Order="_x0031_"/>
  <Shape xmlns="" ID="DeawlOYZ+edh8yAP9YW2LaFYRVM=" pdftag="P" isBookmarkSet="no" Order="_x0032_" bookmark="no"/>
  <Shape xmlns="" ID="8krWXJ2aTa8AlaZnOxeHF//fx44=" Order="_x0033_" pdftag="_x005B_Artifact_x005D_" isBookmarkSet="no" bookmark="no"/>
  <Shape xmlns="" ID="GByGZtezCmBwTBpdnOahX6ZV7hE=" pdftag="H2" isBookmarkSet="no" bookmark="yes" Order="_x0031_"/>
  <Shape xmlns="" ID="SfljNi0NNklgN5rMqFnf/n/KsXU=" pdftag="P" isBookmarkSet="no" Order="_x0032_" bookmark="no"/>
  <Shape xmlns="" ID="Yt/9iLTJv8aXmtzkGmIj4iDFwfc=" Order="_x0033_" pdftag="_x005B_Artifact_x005D_" isBookmarkSet="no" bookmark="no"/>
  <Shape xmlns="" ID="Is7yWS21v0LstlYBYz97fGtZ2Yw=" pdftag="H2" isBookmarkSet="no" bookmark="yes" Order="_x0031_"/>
  <Shape xmlns="" ID="+jtq00lO4yOaA6Bdu2venwodlOE=" pdftag="P" isBookmarkSet="no" Order="_x0032_" bookmark="no"/>
  <Shape xmlns="" ID="mau3iZ5RCX9/1GXq3Hyip4nns/g=" Order="_x0033_" pdftag="_x005B_Artifact_x005D_" isBookmarkSet="no" bookmark="no"/>
  <Shape xmlns="" ID="wlIsGD3J/ybD1Vt5VhS4UOOHhC0=" pdftag="H2" isBookmarkSet="no" bookmark="yes" Order="_x0031_"/>
  <Shape xmlns="" ID="LvOdYIIwB6/LAlIxLxOPHTcZ7Vs=" pdftag="P" isBookmarkSet="no" Order="_x0032_"/>
  <Shape xmlns="" ID="zIV+RLX1TjHumIM8U/+JZpLBIts=" Order="_x0033_" pdftag="_x005B_Artifact_x005D_" isBookmarkSet="no" bookmark="no"/>
  <Shape xmlns="" ID="KaW/Vzm9oXPeZ5H3kiCL5CVbOG8=" pdftag="H2" isBookmarkSet="no" bookmark="yes" Order="_x0031_"/>
  <Shape xmlns="" ID="lNK52rG6uasFe5dtL4kC+GXUIR4=" pdftag="P" isBookmarkSet="no" Order="_x0032_" bookmark="no"/>
  <Shape xmlns="" ID="6KuKP5ZAthnlTuAj+bMFU3K0h9I=" Order="_x0033_" pdftag="_x005B_Artifact_x005D_" isBookmarkSet="no" bookmark="no"/>
  <Shape xmlns="" ID="IUIC2UPz7nAJYXx5qkWFC0yZ0Go=" formula="no" inline="no" artifact="_x0030_" pdftag="Figure" isBookmarkSet="no" validate="no" Order="_x0033_" Lang="" bookmark="no"/>
  <Shape xmlns="" ID="lm+7mFECzDnE70DOvgTjgaUnSso=" pdftag="H2" isBookmarkSet="no" bookmark="yes" Order="_x0031_"/>
  <Shape xmlns="" ID="gXicZgKdzm3GAxDvD8yatB1b4FA=" pdftag="P" isBookmarkSet="no" Order="_x0032_" bookmark="no"/>
  <Shape xmlns="" ID="OhFmaYoowz9fQ8bKtbdwj5s6C+I=" Order="_x0034_" pdftag="_x005B_Artifact_x005D_" isBookmarkSet="no" bookmark="no"/>
  <Shape xmlns="" ID="E9+5GlNCQAV29QxqSrwKWGvSPbA=" pdftag="H2" isBookmarkSet="no" bookmark="yes" Order="_x0031_"/>
  <Shape xmlns="" ID="HqtEoRoiLV+hCq5fCfvbWHoHLBY=" pdftag="P" isBookmarkSet="no" Order="_x0032_" bookmark="no"/>
  <Shape xmlns="" ID="otJdll7UhVjsQXcBlkWuH8Wh9M0=" Order="_x0033_" pdftag="_x005B_Artifact_x005D_" isBookmarkSet="no" bookmark="no"/>
  <Shape xmlns="" ID="9+5UXvqZZu40yry+BT/0wS1s+CA=" pdftag="H2" isBookmarkSet="no" bookmark="yes" Order="_x0031_"/>
  <Shape xmlns="" ID="LEgsoZFg7mRMiRNyUIKrNskehQM=" pdftag="P" isBookmarkSet="no" Order="_x0032_" bookmark="no"/>
  <Shape xmlns="" ID="VEP4VYHYeu/4ifvW55+bZqoepJk=" Order="_x0033_" pdftag="_x005B_Artifact_x005D_" isBookmarkSet="no" bookmark="no"/>
  <Shape xmlns="" ID="5IG/f1WwacY7Xrrq/q8brKl415s=" pdftag="H2" isBookmarkSet="no" bookmark="yes" Order="_x0031_"/>
  <Shape xmlns="" ID="E7dv4XuQPnz6YT+wXPJIGpuBl88=" pdftag="P" isBookmarkSet="no" Order="_x0032_" bookmark="no"/>
  <Shape xmlns="" ID="tK4EUpCamS3WbzQZWI/O/XxungA=" Order="_x0033_" pdftag="_x005B_Artifact_x005D_" isBookmarkSet="no" bookmark="no"/>
  <Shape xmlns="" ID="NuQbUpU6s9jwDHueGbrX4QCZsUY=" pdftag="H2" isBookmarkSet="no" bookmark="yes" Order="_x0031_"/>
  <Shape xmlns="" ID="vlpGu1tQ4EEpygtj2BUVcHzP1IA=" pdftag="P" isBookmarkSet="no" Order="_x0032_" bookmark="no"/>
  <Shape xmlns="" ID="BCT1lNWFaOquI/xbFIRI2thV7Fs=" Order="_x0033_" pdftag="_x005B_Artifact_x005D_" isBookmarkSet="no" bookmark="no"/>
  <Shape xmlns="" ID="O+Fc2JAYdvhb2kENA7POgMX/wZg=" pdftag="H2" isBookmarkSet="no" bookmark="yes" Order="_x0031_"/>
  <Shape xmlns="" ID="IvpILkV8zGSTYMOgsQ/aRndahNo=" pdftag="P" isBookmarkSet="no" Order="_x0032_" bookmark="no"/>
  <Shape xmlns="" ID="xjoT+ABlkxA8GeV83rBdzsnNX0Q=" Order="_x0033_" pdftag="_x005B_Artifact_x005D_" isBookmarkSet="no" bookmark="no"/>
  <Shape xmlns="" ID="t1WHslrUgz44qN4ZRyqYizlyiCI=" pdftag="H2" isBookmarkSet="no" bookmark="yes" Order="_x0031_"/>
  <Shape xmlns="" ID="j4mtkUgZMIa0PiGC2BtpDXn7BwI=" pdftag="P" isBookmarkSet="no" Order="_x0032_" bookmark="no"/>
  <Shape xmlns="" ID="LDq4VdyCWhE1sbJJkDilTns1Hc4=" Order="_x0033_" pdftag="_x005B_Artifact_x005D_" isBookmarkSet="no" bookmark="no"/>
  <Shape xmlns="" ID="keRJ361pTjxRozoUL/qy87bjFAk=" pdftag="H2" isBookmarkSet="no" bookmark="yes" Order="_x0031_"/>
  <Shape xmlns="" ID="mHDrojlXMb3qnQNRhLGCUfRhC1s=" pdftag="P" isBookmarkSet="no" Order="_x0032_" bookmark="no"/>
  <Shape xmlns="" ID="B/v/xcvJWuZG88vumTiTQLLi8bM=" Order="_x0033_" pdftag="_x005B_Artifact_x005D_" isBookmarkSet="no" bookmark="no"/>
  <Shape xmlns="" ID="rVyxpWeJdgRNEiSnQVEUBY+ZYyE=" pdftag="H2" isBookmarkSet="no" bookmark="yes" Order="_x0031_"/>
  <Shape xmlns="" ID="J9FtB+7qVGp31Waio4s0xckvkps=" pdftag="P" isBookmarkSet="no" Order="_x0032_" bookmark="no"/>
  <Shape xmlns="" ID="wpqTPgIr5jby2mJaRRC6zBezr9U=" Order="_x0033_" pdftag="_x005B_Artifact_x005D_" isBookmarkSet="no" bookmark="no"/>
  <Shape xmlns="" ID="Rf9qp4dfYdlkiWyPeltngc+Lfqw=" pdftag="H2" isBookmarkSet="no" bookmark="yes" Order="_x0031_"/>
  <Shape xmlns="" ID="7/shFvQKkU3ai/7WtKvb4XkWkzM=" pdftag="P" isBookmarkSet="no" Order="_x0032_" bookmark="no"/>
  <Shape xmlns="" ID="rewEs6xELaXbwfJwTB2xZLfadog=" Order="_x0033_" pdftag="_x005B_Artifact_x005D_" isBookmarkSet="no" bookmark="no"/>
  <Shape xmlns="" ID="5csp5t6XuWeapZvSw4jEab3jiXc=" pdftag="H2" isBookmarkSet="no" bookmark="yes" Order="_x0031_"/>
  <Shape xmlns="" ID="v6OovpbOrUEA4S+Xoqrjq9P7K5A=" pdftag="P" isBookmarkSet="no" Order="_x0032_" bookmark="no"/>
  <Shape xmlns="" ID="qP63t877/o63Axz11za5CbJk7Dg=" Order="_x0033_" pdftag="_x005B_Artifact_x005D_" isBookmarkSet="no" bookmark="no"/>
  <Shape xmlns="" ID="ELVfK0C+FZ9P4VvDjTi1QVXGXVY=" pdftag="H2" isBookmarkSet="no" bookmark="yes" Order="_x0031_"/>
  <Shape xmlns="" ID="EyjTLiEf5NkhQlGZ8fVyGGfW5ZQ=" pdftag="P" isBookmarkSet="no" Order="_x0032_" bookmark="no"/>
  <Shape xmlns="" ID="OH97By9b8ix2GRboR5ReZ7flF44=" Order="_x0034_" pdftag="_x005B_Artifact_x005D_" isBookmarkSet="no" bookmark="no"/>
  <Shape xmlns="" ID="BOucL30+DZq1QILYav9g0DY1Mco=" formula="no" inline="no" pdftag="Figure" artifact="_x0030_" isBookmarkSet="no" validate="no" Order="_x0033_" Lang=""/>
  <Shape xmlns="" ID="uuNMmVWag3ksPt4INUNTQHc/Pz8=" pdftag="H2" isBookmarkSet="no" bookmark="yes" Order="_x0031_"/>
  <Shape xmlns="" ID="1mu4uFvJJTRBKPw+VOdstHI50wU=" pdftag="P" isBookmarkSet="no" Order="_x0032_" bookmark="no"/>
  <Shape xmlns="" ID="DNPY1VLIuKZNihH/PP0RxSCuJAM=" Order="_x0033_" pdftag="_x005B_Artifact_x005D_" isBookmarkSet="no" bookmark="no"/>
  <Shape xmlns="" ID="A/aFL4FbpYo14ZqvCFZ1nEfK45c=" pdftag="H2" isBookmarkSet="no" bookmark="yes" Order="_x0031_"/>
  <Shape xmlns="" ID="LknnFs/0U/3yAbzq0Kp5xyVrqs0=" pdftag="P" isBookmarkSet="no" Order="_x0032_" bookmark="no"/>
  <Shape xmlns="" ID="weegGApLRayNaGIkhLSJiXLDhDg=" Order="_x0034_" pdftag="_x005B_Artifact_x005D_" isBookmarkSet="no" bookmark="no"/>
  <Shape xmlns="" ID="QG0ZyBk5nlLuB7QkNnOdMWxb/uA=" formula="no" inline="no" pdftag="Figure" artifact="_x0030_" isBookmarkSet="no" validate="no" Order="_x0033_" Lang=""/>
  <Shape xmlns="" ID="5A0JziGv9oEcQI1PDg2khlTyNhc=" pdftag="H2" isBookmarkSet="no" bookmark="yes" Order="_x0031_"/>
  <Shape xmlns="" ID="K4JqG/oJvBZeQ96m2yZt6DwLYZI=" pdftag="P" isBookmarkSet="no" Order="_x0032_" bookmark="no"/>
  <Shape xmlns="" ID="7HUTx5C1udbwQHMDN49rmtSPuU4=" Order="_x0033_" pdftag="_x005B_Artifact_x005D_" isBookmarkSet="no" bookmark="no"/>
  <Shape xmlns="" ID="yU9YrBmWcaXEK5Jfa2x7kdWS4JQ=" pdftag="H2" isBookmarkSet="no" bookmark="yes" Order="_x0031_"/>
  <Shape xmlns="" ID="ECDu3oykJ+7hfyNtx3/flhyDYe4=" pdftag="P" isBookmarkSet="no" Order="_x0032_" bookmark="no"/>
  <Shape xmlns="" ID="Io4HyFdcEoiaLS2g7ZRywvHhgZ0=" pdftag="P" isBookmarkSet="no" Order="_x0033_" bookmark="no"/>
  <Shape xmlns="" ID="G5l1wAB7PR8ou8NYJA59j+20bk0=" Order="_x0035_" pdftag="_x005B_Artifact_x005D_" isBookmarkSet="no" bookmark="no"/>
  <Shape xmlns="" ID="dcXvqk/0VcmRuRlFGHsF6q3r120=" formula="no" inline="no" pdftag="Figure" artifact="_x0030_" isBookmarkSet="no" validate="no" Order="_x0034_" Lang=""/>
  <Shape xmlns="" ID="heGm+JK2eZK55svSRkg9YD11PUI=" pdftag="H2" isBookmarkSet="no" bookmark="yes" Order="_x0031_"/>
  <Shape xmlns="" ID="+6F4ZyFaes5qKnL9MyGKQ7KMMZU=" pdftag="P" isBookmarkSet="no" Order="_x0032_" bookmark="no"/>
  <Shape xmlns="" ID="s4G2I1hb+S0jGKfHBCcx5Dxj6Mw=" Order="_x0035_" pdftag="_x005B_Artifact_x005D_" isBookmarkSet="no" bookmark="no"/>
  <Shape xmlns="" ID="4R3U/s09cm+lglRn2eghT8qNcdg=" formula="no" inline="no" pdftag="Figure" artifact="_x0030_" isBookmarkSet="no" validate="no" Order="_x0034_" Lang=""/>
  <Shape xmlns="" ID="iIeXOgpL9jsDYp+tF7DIrpPPt7k=" pdftag="P" isBookmarkSet="no" Order="_x0033_" bookmark="no"/>
  <Shape xmlns="" ID="YurunBY5q+pFPCL8+5DAkwcrG2c=" pdftag="H2" isBookmarkSet="no" bookmark="yes" Order="_x0031_"/>
  <Shape xmlns="" ID="PIC+3G3DYggxb/IletyHIIA4nwg=" Order="_x0033_" pdftag="_x005B_Artifact_x005D_" isBookmarkSet="no" bookmark="no"/>
  <Shape xmlns="" ID="1nQWIpfcbCymcv/eZ81kSV6+PYQ=" formula="no" inline="no" pdftag="Figure" isBookmarkSet="no" artifact="_x0030_" validate="yes" Order="_x0032_" Lang="" bookmark="no"/>
  <Shape xmlns="" ID="7WM7xwWsVGmb2GBlU/xXWcWIxxM=" pdftag="H2" isBookmarkSet="no" bookmark="yes" Order="_x0031_"/>
  <Shape xmlns="" ID="CRW4GaQrT+kBHHKofseeV216vxs=" Order="_x0032_" pdftag="_x005B_Artifact_x005D_" isBookmarkSet="no" bookmark="no"/>
  <Shape xmlns="" ID="bwNr738SjdUmCfCQPhMVavrb7JM=" pdftag="H2" isBookmarkSet="no" bookmark="yes" Order="_x0031_"/>
  <Shape xmlns="" ID="SqxQqYMkLKSNTkhgpQxG0lR5jik=" Order="_x0032_" pdftag="_x005B_Artifact_x005D_" isBookmarkSet="no" bookmark="no"/>
  <SubText xmlns="" ID="aG5uk7o5/RdByszr6dQQU0yKQq0=" ActualText=""/>
  <SubText xmlns="" ID="GiRyYD7Ykqi5rqT06Qf33ZsXfGQ=" ActualText=""/>
  <SubText xmlns="" ID="XMWLxgUvXZ5BeBg7wCdHrAhIbyc=" ActualText=""/>
  <SubText xmlns="" ID="c9gkj5H5J8a5s+8WKlRwYsnOS1I=" ActualText=""/>
  <SubText xmlns="" ID="tvKtZzvwEOWVrzG7yaSwOZDvOdo=" ActualText=""/>
  <SubText xmlns="" ID="lrgJFzpZx/hRvMiU7jvCjpMOdUk=" ActualText=""/>
  <SubText xmlns="" ID="N0a8YLYp1A/XNCg0c9l1x9XoH9o=" ActualText=""/>
  <SubText xmlns="" ID="IUIC2UPz7nAJYXx5qkWFC0yZ0Go=" ActualText=""/>
  <SubText xmlns="" ID="BOucL30+DZq1QILYav9g0DY1Mco=" ActualText=""/>
  <SubText xmlns="" ID="QG0ZyBk5nlLuB7QkNnOdMWxb/uA=" ActualText=""/>
  <SubText xmlns="" ID="dcXvqk/0VcmRuRlFGHsF6q3r120=" ActualText=""/>
  <SubText xmlns="" ID="4R3U/s09cm+lglRn2eghT8qNcdg=" ActualText=""/>
  <SubText xmlns="" ID="1nQWIpfcbCymcv/eZ81kSV6+PYQ=" ActualText=""/>
  <SubText xmlns="" ID="9h/GzOgQLB1td2cseR/S/nVKWgY=" ActualText=""/>
  <SubText xmlns="" ID="nr02honyq+npWxQ0vh7caHAbBeU=" ActualText=""/>
  <SubText xmlns="" ID="5fIIBG3c+/3SJu5T/D9AM39Kxuc=" ActualText=""/>
  <SubText xmlns="" ID="YjFDcNX6kib17OkVvFTVUF0w0JI=" ActualText=""/>
  <Shape xmlns="" ID="lcb4CxZERiSGC0/vcWU1lWvnyBw=" pdftag="Figure" isBookmarkSet="no" validate="no" artifact="_x0031_" Order="_x0032_" Lang=""/>
  <Shape xmlns="" ID="JawhbiY1QSAwG88IdCNyrswOCP0=" pdftag="Figure" isBookmarkSet="no" validate="no" artifact="_x0031_" Order="_x0032_" Lang=""/>
  <Shape xmlns="" ID="Gxis/ZcMjCCEOjmRztzCl+v3Fpg=" pdftag="P" isBookmarkSet="no" Order="_x0032_" bookmark="no"/>
  <Shape xmlns="" ID="i4/5scsLL5p/4oCKE/gvYJTfTN4=" pdftag="P" isBookmarkSet="no" Order="_x0032_" bookmark="no"/>
</PAW>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033C6-CD57-4685-BCE4-00C947E89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E9F6F-6AE1-45A7-A146-3C8A5E4DA1AE}">
  <ds:schemaRefs>
    <ds:schemaRef ds:uri="http://www.net-centric.com/PAWPP"/>
    <ds:schemaRef ds:uri=""/>
  </ds:schemaRefs>
</ds:datastoreItem>
</file>

<file path=customXml/itemProps3.xml><?xml version="1.0" encoding="utf-8"?>
<ds:datastoreItem xmlns:ds="http://schemas.openxmlformats.org/officeDocument/2006/customXml" ds:itemID="{5E72E8B3-8F60-4208-8C6F-7A3B2121D888}">
  <ds:schemaRefs>
    <ds:schemaRef ds:uri="http://purl.org/dc/terms/"/>
    <ds:schemaRef ds:uri="http://schemas.openxmlformats.org/package/2006/metadata/core-properties"/>
    <ds:schemaRef ds:uri="bdfd28cc-f485-46e8-bcf6-b555ff9859c5"/>
    <ds:schemaRef ds:uri="http://purl.org/dc/dcmitype/"/>
    <ds:schemaRef ds:uri="http://schemas.microsoft.com/office/infopath/2007/PartnerControls"/>
    <ds:schemaRef ds:uri="http://purl.org/dc/elements/1.1/"/>
    <ds:schemaRef ds:uri="http://schemas.microsoft.com/office/2006/documentManagement/types"/>
    <ds:schemaRef ds:uri="e9383cf3-6c95-48c0-84cb-ffd9d14604cc"/>
    <ds:schemaRef ds:uri="57105560-6850-41e4-bf8f-92819038b99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4CF6FB05-4FA7-4977-AC0C-B747ADD84F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6918</TotalTime>
  <Words>2897</Words>
  <Application>Microsoft Office PowerPoint</Application>
  <PresentationFormat>Widescreen</PresentationFormat>
  <Paragraphs>516</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Courier New</vt:lpstr>
      <vt:lpstr>Wingdings</vt:lpstr>
      <vt:lpstr>Base Layout for Compliance</vt:lpstr>
      <vt:lpstr>Subrecipient Management and Oversight</vt:lpstr>
      <vt:lpstr>Today’s Speakers</vt:lpstr>
      <vt:lpstr>Grant Management Toolbox</vt:lpstr>
      <vt:lpstr>Module Overview</vt:lpstr>
      <vt:lpstr> Applicability</vt:lpstr>
      <vt:lpstr>Definitions</vt:lpstr>
      <vt:lpstr>  Subrecipient vs. Contractor – 2 CFR 200.330</vt:lpstr>
      <vt:lpstr>Pass-through Entities General Responsibilities</vt:lpstr>
      <vt:lpstr>Accountability</vt:lpstr>
      <vt:lpstr>Risk Assessment</vt:lpstr>
      <vt:lpstr>Risk Assessment (cont.)</vt:lpstr>
      <vt:lpstr>Core Monitoring Guide Tool S - Risk Assessment Worksheet </vt:lpstr>
      <vt:lpstr>High-Risk – Adding Specific Conditions</vt:lpstr>
      <vt:lpstr>Management of Subrecipients</vt:lpstr>
      <vt:lpstr> Pass-through Entity Must Track</vt:lpstr>
      <vt:lpstr> Pass-through Entity Requirements</vt:lpstr>
      <vt:lpstr>Management of Subrecipients</vt:lpstr>
      <vt:lpstr>Knowledge Check – Questions </vt:lpstr>
      <vt:lpstr>Knowledge Check – Answers</vt:lpstr>
      <vt:lpstr>Monitoring &amp; Oversight</vt:lpstr>
      <vt:lpstr>Oversight &amp; Monitoring Requirement</vt:lpstr>
      <vt:lpstr>WIOA – Workforce Innovation &amp; Opportunity Act</vt:lpstr>
      <vt:lpstr>Performance Monitoring</vt:lpstr>
      <vt:lpstr>Monitoring &amp; Oversight – What do I need?</vt:lpstr>
      <vt:lpstr>Monitoring: Policies and Procedures</vt:lpstr>
      <vt:lpstr>Monitoring: Tools and Guides </vt:lpstr>
      <vt:lpstr>Monitoring: Staff and Resources</vt:lpstr>
      <vt:lpstr>Monitoring Methods</vt:lpstr>
      <vt:lpstr>Desk Monitoring</vt:lpstr>
      <vt:lpstr> Reports Review and Analysis</vt:lpstr>
      <vt:lpstr>On-Site Monitoring</vt:lpstr>
      <vt:lpstr>Audit vs. Monitoring</vt:lpstr>
      <vt:lpstr> Pre-Review Collection of Data and Reports</vt:lpstr>
      <vt:lpstr> On-Site Monitoring</vt:lpstr>
      <vt:lpstr>Finding</vt:lpstr>
      <vt:lpstr>Questioned Costs</vt:lpstr>
      <vt:lpstr> Observation or Area of Concern</vt:lpstr>
      <vt:lpstr>Writing an Effective Monitoring Report</vt:lpstr>
      <vt:lpstr>Structure of a Finding – the 4 C’s</vt:lpstr>
      <vt:lpstr>Finding: Condition</vt:lpstr>
      <vt:lpstr>Finding: Criteria</vt:lpstr>
      <vt:lpstr>Finding: Cause</vt:lpstr>
      <vt:lpstr>Finding: Corrective Action</vt:lpstr>
      <vt:lpstr>Resolution Process</vt:lpstr>
      <vt:lpstr>Resolution Process</vt:lpstr>
      <vt:lpstr>Management Decisions</vt:lpstr>
      <vt:lpstr>PTE Management Decision Responsibility</vt:lpstr>
      <vt:lpstr>If Corrective Action Is Not Completed</vt:lpstr>
      <vt:lpstr>If Corrective Action Is Not Completed (cont.)</vt:lpstr>
      <vt:lpstr> Remedies for Non-compliance</vt:lpstr>
      <vt:lpstr>Knowledge Check (2) – Questions </vt:lpstr>
      <vt:lpstr>Knowledge Check (2) – Answers</vt:lpstr>
      <vt:lpstr>Questions?</vt:lpstr>
      <vt:lpstr>Web Resources</vt:lpstr>
      <vt:lpstr>Remember the Grant Management Toolbox!</vt:lpstr>
      <vt:lpstr>PowerPoint Presentation</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Subrecipient Management and Oversight</dc:title>
  <dc:subject>This PowerPoint describes subrecipient management and oversight.</dc:subject>
  <dc:creator>Maher &amp; Maher</dc:creator>
  <cp:keywords>subrecipient, management, oversight</cp:keywords>
  <cp:lastModifiedBy>Grace McCall</cp:lastModifiedBy>
  <cp:revision>281</cp:revision>
  <dcterms:created xsi:type="dcterms:W3CDTF">2018-12-05T14:10:42Z</dcterms:created>
  <dcterms:modified xsi:type="dcterms:W3CDTF">2019-09-30T19:55:11Z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