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58"/>
  </p:notesMasterIdLst>
  <p:sldIdLst>
    <p:sldId id="288" r:id="rId6"/>
    <p:sldId id="272" r:id="rId7"/>
    <p:sldId id="287" r:id="rId8"/>
    <p:sldId id="300" r:id="rId9"/>
    <p:sldId id="341" r:id="rId10"/>
    <p:sldId id="274" r:id="rId11"/>
    <p:sldId id="286" r:id="rId12"/>
    <p:sldId id="352" r:id="rId13"/>
    <p:sldId id="291" r:id="rId14"/>
    <p:sldId id="258" r:id="rId15"/>
    <p:sldId id="293" r:id="rId16"/>
    <p:sldId id="290" r:id="rId17"/>
    <p:sldId id="315" r:id="rId18"/>
    <p:sldId id="327" r:id="rId19"/>
    <p:sldId id="328" r:id="rId20"/>
    <p:sldId id="329" r:id="rId21"/>
    <p:sldId id="319" r:id="rId22"/>
    <p:sldId id="353" r:id="rId23"/>
    <p:sldId id="354" r:id="rId24"/>
    <p:sldId id="321" r:id="rId25"/>
    <p:sldId id="316" r:id="rId26"/>
    <p:sldId id="317" r:id="rId27"/>
    <p:sldId id="320" r:id="rId28"/>
    <p:sldId id="330" r:id="rId29"/>
    <p:sldId id="331" r:id="rId30"/>
    <p:sldId id="332" r:id="rId31"/>
    <p:sldId id="333" r:id="rId32"/>
    <p:sldId id="334" r:id="rId33"/>
    <p:sldId id="335" r:id="rId34"/>
    <p:sldId id="324" r:id="rId35"/>
    <p:sldId id="325" r:id="rId36"/>
    <p:sldId id="366" r:id="rId37"/>
    <p:sldId id="367" r:id="rId38"/>
    <p:sldId id="368" r:id="rId39"/>
    <p:sldId id="326" r:id="rId40"/>
    <p:sldId id="355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44" r:id="rId51"/>
    <p:sldId id="277" r:id="rId52"/>
    <p:sldId id="284" r:id="rId53"/>
    <p:sldId id="275" r:id="rId54"/>
    <p:sldId id="323" r:id="rId55"/>
    <p:sldId id="351" r:id="rId56"/>
    <p:sldId id="282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Reddy" initials="LR" lastIdx="9" clrIdx="0">
    <p:extLst>
      <p:ext uri="{19B8F6BF-5375-455C-9EA6-DF929625EA0E}">
        <p15:presenceInfo xmlns:p15="http://schemas.microsoft.com/office/powerpoint/2012/main" userId="Lisa Reddy" providerId="None"/>
      </p:ext>
    </p:extLst>
  </p:cmAuthor>
  <p:cmAuthor id="2" name="Alyssa Introcaso" initials="AI" lastIdx="33" clrIdx="1">
    <p:extLst>
      <p:ext uri="{19B8F6BF-5375-455C-9EA6-DF929625EA0E}">
        <p15:presenceInfo xmlns:p15="http://schemas.microsoft.com/office/powerpoint/2012/main" userId="S::aintrocaso@youthbuild.org::f417b52c-d359-412e-ad1f-d1026a0dba2d" providerId="AD"/>
      </p:ext>
    </p:extLst>
  </p:cmAuthor>
  <p:cmAuthor id="3" name="Lisa Reddy" initials="LR [2]" lastIdx="1" clrIdx="2">
    <p:extLst>
      <p:ext uri="{19B8F6BF-5375-455C-9EA6-DF929625EA0E}">
        <p15:presenceInfo xmlns:p15="http://schemas.microsoft.com/office/powerpoint/2012/main" userId="S::lreddy@youthbuild.org::9d262cb0-e196-40e0-a04e-bcd5fac37d55" providerId="AD"/>
      </p:ext>
    </p:extLst>
  </p:cmAuthor>
  <p:cmAuthor id="4" name="Smith, Jenn - ETA" initials="SJ-E" lastIdx="2" clrIdx="3">
    <p:extLst>
      <p:ext uri="{19B8F6BF-5375-455C-9EA6-DF929625EA0E}">
        <p15:presenceInfo xmlns:p15="http://schemas.microsoft.com/office/powerpoint/2012/main" userId="S-1-5-21-2522062978-2635407418-847139880-5153" providerId="AD"/>
      </p:ext>
    </p:extLst>
  </p:cmAuthor>
  <p:cmAuthor id="5" name="Matthew Fisher" initials="MF" lastIdx="1" clrIdx="4">
    <p:extLst>
      <p:ext uri="{19B8F6BF-5375-455C-9EA6-DF929625EA0E}">
        <p15:presenceInfo xmlns:p15="http://schemas.microsoft.com/office/powerpoint/2012/main" userId="S::mfisher@youthbuild.org::59acde82-d487-4cac-a864-e436e46045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F882E-6B4B-4455-BE8F-D5A7AE77993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791E923-D2C5-42CC-8514-86A8845C5D18}">
      <dgm:prSet phldrT="[Text]"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Community</a:t>
          </a:r>
        </a:p>
        <a:p>
          <a:r>
            <a:rPr lang="en-US" b="1" u="sng">
              <a:solidFill>
                <a:schemeClr val="bg1"/>
              </a:solidFill>
            </a:rPr>
            <a:t>Problem/Need</a:t>
          </a:r>
        </a:p>
        <a:p>
          <a:r>
            <a:rPr lang="en-US" b="1">
              <a:solidFill>
                <a:schemeClr val="bg1"/>
              </a:solidFill>
            </a:rPr>
            <a:t>(Problem)</a:t>
          </a:r>
        </a:p>
      </dgm:t>
    </dgm:pt>
    <dgm:pt modelId="{566AE952-992A-4F91-A747-76EAF1FB0C87}" type="parTrans" cxnId="{637D16DF-0617-49BC-82A1-BC6323A1E448}">
      <dgm:prSet/>
      <dgm:spPr/>
      <dgm:t>
        <a:bodyPr/>
        <a:lstStyle/>
        <a:p>
          <a:endParaRPr lang="en-US"/>
        </a:p>
      </dgm:t>
    </dgm:pt>
    <dgm:pt modelId="{FD1D2489-B2D3-451D-A3BC-9E356ECD59AA}" type="sibTrans" cxnId="{637D16DF-0617-49BC-82A1-BC6323A1E448}">
      <dgm:prSet/>
      <dgm:spPr/>
      <dgm:t>
        <a:bodyPr/>
        <a:lstStyle/>
        <a:p>
          <a:endParaRPr lang="en-US"/>
        </a:p>
      </dgm:t>
    </dgm:pt>
    <dgm:pt modelId="{986427BD-54C6-4AA5-93A6-41AFB06F90F9}">
      <dgm:prSet phldrT="[Text]"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Project</a:t>
          </a:r>
          <a:r>
            <a:rPr lang="en-US" b="1">
              <a:solidFill>
                <a:schemeClr val="bg1"/>
              </a:solidFill>
            </a:rPr>
            <a:t> </a:t>
          </a:r>
          <a:r>
            <a:rPr lang="en-US" b="1" u="sng">
              <a:solidFill>
                <a:schemeClr val="bg1"/>
              </a:solidFill>
            </a:rPr>
            <a:t>Resources</a:t>
          </a:r>
        </a:p>
        <a:p>
          <a:r>
            <a:rPr lang="en-US" b="1">
              <a:solidFill>
                <a:schemeClr val="bg1"/>
              </a:solidFill>
            </a:rPr>
            <a:t>(Inputs)</a:t>
          </a:r>
        </a:p>
      </dgm:t>
    </dgm:pt>
    <dgm:pt modelId="{2E703BC3-C278-41B2-923C-B1AA61B6C3BA}" type="parTrans" cxnId="{F5BCB352-87A6-4521-BFF7-5B4E5425AB13}">
      <dgm:prSet/>
      <dgm:spPr/>
      <dgm:t>
        <a:bodyPr/>
        <a:lstStyle/>
        <a:p>
          <a:endParaRPr lang="en-US"/>
        </a:p>
      </dgm:t>
    </dgm:pt>
    <dgm:pt modelId="{296A6072-2AB2-45FA-8CE2-58AA95B0FC03}" type="sibTrans" cxnId="{F5BCB352-87A6-4521-BFF7-5B4E5425AB13}">
      <dgm:prSet/>
      <dgm:spPr/>
      <dgm:t>
        <a:bodyPr/>
        <a:lstStyle/>
        <a:p>
          <a:endParaRPr lang="en-US"/>
        </a:p>
      </dgm:t>
    </dgm:pt>
    <dgm:pt modelId="{F9DD21B4-7C5A-42A1-B829-1E518DADF6A2}">
      <dgm:prSet phldrT="[Text]"/>
      <dgm:spPr/>
      <dgm:t>
        <a:bodyPr/>
        <a:lstStyle/>
        <a:p>
          <a:r>
            <a:rPr lang="en-US" b="1" u="sng">
              <a:solidFill>
                <a:schemeClr val="tx1"/>
              </a:solidFill>
            </a:rPr>
            <a:t>Core Project Components</a:t>
          </a:r>
        </a:p>
        <a:p>
          <a:r>
            <a:rPr lang="en-US" b="1">
              <a:solidFill>
                <a:schemeClr val="tx1"/>
              </a:solidFill>
            </a:rPr>
            <a:t> (Activities)</a:t>
          </a:r>
        </a:p>
      </dgm:t>
    </dgm:pt>
    <dgm:pt modelId="{7BCE658C-BB8E-440B-A639-97A724D42E3F}" type="parTrans" cxnId="{4068AEC5-4E50-4360-8E40-C7B7D1F1ABDA}">
      <dgm:prSet/>
      <dgm:spPr/>
      <dgm:t>
        <a:bodyPr/>
        <a:lstStyle/>
        <a:p>
          <a:endParaRPr lang="en-US"/>
        </a:p>
      </dgm:t>
    </dgm:pt>
    <dgm:pt modelId="{697584C7-1C57-4C7D-9F52-81C52AD5A4A6}" type="sibTrans" cxnId="{4068AEC5-4E50-4360-8E40-C7B7D1F1ABDA}">
      <dgm:prSet/>
      <dgm:spPr/>
      <dgm:t>
        <a:bodyPr/>
        <a:lstStyle/>
        <a:p>
          <a:endParaRPr lang="en-US"/>
        </a:p>
      </dgm:t>
    </dgm:pt>
    <dgm:pt modelId="{53F63BED-0252-4D06-B908-279EE3068F21}">
      <dgm:prSet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Evidence of Implementation </a:t>
          </a:r>
        </a:p>
        <a:p>
          <a:r>
            <a:rPr lang="en-US" b="1">
              <a:solidFill>
                <a:schemeClr val="bg1"/>
              </a:solidFill>
            </a:rPr>
            <a:t>(Outputs)</a:t>
          </a:r>
        </a:p>
      </dgm:t>
    </dgm:pt>
    <dgm:pt modelId="{03295B6C-7DBE-43F3-A5CC-469444575309}" type="parTrans" cxnId="{87815594-8304-45D7-9029-777C18D4318A}">
      <dgm:prSet/>
      <dgm:spPr/>
      <dgm:t>
        <a:bodyPr/>
        <a:lstStyle/>
        <a:p>
          <a:endParaRPr lang="en-US"/>
        </a:p>
      </dgm:t>
    </dgm:pt>
    <dgm:pt modelId="{CD8B6E4A-A03C-4BBA-863D-D7E2B765794A}" type="sibTrans" cxnId="{87815594-8304-45D7-9029-777C18D4318A}">
      <dgm:prSet/>
      <dgm:spPr/>
      <dgm:t>
        <a:bodyPr/>
        <a:lstStyle/>
        <a:p>
          <a:endParaRPr lang="en-US"/>
        </a:p>
      </dgm:t>
    </dgm:pt>
    <dgm:pt modelId="{37FBA156-2BEF-4612-8886-93A87F21630C}">
      <dgm:prSet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Outcomes</a:t>
          </a:r>
        </a:p>
        <a:p>
          <a:r>
            <a:rPr lang="en-US" b="1">
              <a:solidFill>
                <a:schemeClr val="bg1"/>
              </a:solidFill>
            </a:rPr>
            <a:t>Short</a:t>
          </a:r>
        </a:p>
        <a:p>
          <a:r>
            <a:rPr lang="en-US" b="1">
              <a:solidFill>
                <a:schemeClr val="bg1"/>
              </a:solidFill>
            </a:rPr>
            <a:t>Medium</a:t>
          </a:r>
        </a:p>
        <a:p>
          <a:r>
            <a:rPr lang="en-US" b="1">
              <a:solidFill>
                <a:schemeClr val="bg1"/>
              </a:solidFill>
            </a:rPr>
            <a:t>Long-Term</a:t>
          </a:r>
        </a:p>
      </dgm:t>
    </dgm:pt>
    <dgm:pt modelId="{659BDD60-61A5-4E98-A316-45052E714CC8}" type="parTrans" cxnId="{3AFDCBA3-B0BF-47AF-A811-F32FCA512073}">
      <dgm:prSet/>
      <dgm:spPr/>
      <dgm:t>
        <a:bodyPr/>
        <a:lstStyle/>
        <a:p>
          <a:endParaRPr lang="en-US"/>
        </a:p>
      </dgm:t>
    </dgm:pt>
    <dgm:pt modelId="{627AA6CE-0D81-4DB7-8545-8A79ACACDAB5}" type="sibTrans" cxnId="{3AFDCBA3-B0BF-47AF-A811-F32FCA512073}">
      <dgm:prSet/>
      <dgm:spPr/>
      <dgm:t>
        <a:bodyPr/>
        <a:lstStyle/>
        <a:p>
          <a:endParaRPr lang="en-US"/>
        </a:p>
      </dgm:t>
    </dgm:pt>
    <dgm:pt modelId="{B5E61270-9076-495F-9054-6320432906C8}" type="pres">
      <dgm:prSet presAssocID="{A5AF882E-6B4B-4455-BE8F-D5A7AE779933}" presName="CompostProcess" presStyleCnt="0">
        <dgm:presLayoutVars>
          <dgm:dir/>
          <dgm:resizeHandles val="exact"/>
        </dgm:presLayoutVars>
      </dgm:prSet>
      <dgm:spPr/>
    </dgm:pt>
    <dgm:pt modelId="{EF708FD1-05AB-4566-9099-3E25475E9619}" type="pres">
      <dgm:prSet presAssocID="{A5AF882E-6B4B-4455-BE8F-D5A7AE779933}" presName="arrow" presStyleLbl="bgShp" presStyleIdx="0" presStyleCnt="1" custScaleX="99169" custLinFactNeighborX="-10701"/>
      <dgm:spPr/>
    </dgm:pt>
    <dgm:pt modelId="{F1C8C2DC-B950-4568-BDCC-1ACC04A8A7E6}" type="pres">
      <dgm:prSet presAssocID="{A5AF882E-6B4B-4455-BE8F-D5A7AE779933}" presName="linearProcess" presStyleCnt="0"/>
      <dgm:spPr/>
    </dgm:pt>
    <dgm:pt modelId="{1F77B132-FFD2-4897-B014-C3A13FF5C500}" type="pres">
      <dgm:prSet presAssocID="{3791E923-D2C5-42CC-8514-86A8845C5D18}" presName="textNode" presStyleLbl="node1" presStyleIdx="0" presStyleCnt="5" custScaleX="127065" custScaleY="114896">
        <dgm:presLayoutVars>
          <dgm:bulletEnabled val="1"/>
        </dgm:presLayoutVars>
      </dgm:prSet>
      <dgm:spPr/>
    </dgm:pt>
    <dgm:pt modelId="{EE112C8D-EADE-4387-886E-58D9FB8157DD}" type="pres">
      <dgm:prSet presAssocID="{FD1D2489-B2D3-451D-A3BC-9E356ECD59AA}" presName="sibTrans" presStyleCnt="0"/>
      <dgm:spPr/>
    </dgm:pt>
    <dgm:pt modelId="{E1653294-FE4D-4E48-B1DF-6B7612831FD0}" type="pres">
      <dgm:prSet presAssocID="{986427BD-54C6-4AA5-93A6-41AFB06F90F9}" presName="textNode" presStyleLbl="node1" presStyleIdx="1" presStyleCnt="5" custScaleY="116076">
        <dgm:presLayoutVars>
          <dgm:bulletEnabled val="1"/>
        </dgm:presLayoutVars>
      </dgm:prSet>
      <dgm:spPr/>
    </dgm:pt>
    <dgm:pt modelId="{6B21F1CF-7A9E-4C92-B082-04F76FE22A00}" type="pres">
      <dgm:prSet presAssocID="{296A6072-2AB2-45FA-8CE2-58AA95B0FC03}" presName="sibTrans" presStyleCnt="0"/>
      <dgm:spPr/>
    </dgm:pt>
    <dgm:pt modelId="{AF895CE0-CDA2-483D-9169-DA32D49B8EB7}" type="pres">
      <dgm:prSet presAssocID="{F9DD21B4-7C5A-42A1-B829-1E518DADF6A2}" presName="textNode" presStyleLbl="node1" presStyleIdx="2" presStyleCnt="5" custScaleY="118435" custLinFactNeighborX="22192" custLinFactNeighborY="590">
        <dgm:presLayoutVars>
          <dgm:bulletEnabled val="1"/>
        </dgm:presLayoutVars>
      </dgm:prSet>
      <dgm:spPr/>
    </dgm:pt>
    <dgm:pt modelId="{2291197E-CBEC-4E26-BB6B-55FCDE67519F}" type="pres">
      <dgm:prSet presAssocID="{697584C7-1C57-4C7D-9F52-81C52AD5A4A6}" presName="sibTrans" presStyleCnt="0"/>
      <dgm:spPr/>
    </dgm:pt>
    <dgm:pt modelId="{962CED43-9E68-4889-9761-EB02C763F448}" type="pres">
      <dgm:prSet presAssocID="{53F63BED-0252-4D06-B908-279EE3068F21}" presName="textNode" presStyleLbl="node1" presStyleIdx="3" presStyleCnt="5" custScaleX="133374" custScaleY="114896">
        <dgm:presLayoutVars>
          <dgm:bulletEnabled val="1"/>
        </dgm:presLayoutVars>
      </dgm:prSet>
      <dgm:spPr/>
    </dgm:pt>
    <dgm:pt modelId="{0E68634B-B2F3-48A6-B5DA-B5C764C921E6}" type="pres">
      <dgm:prSet presAssocID="{CD8B6E4A-A03C-4BBA-863D-D7E2B765794A}" presName="sibTrans" presStyleCnt="0"/>
      <dgm:spPr/>
    </dgm:pt>
    <dgm:pt modelId="{5614BF0E-24F1-4B2D-AC86-E7E1CFD67971}" type="pres">
      <dgm:prSet presAssocID="{37FBA156-2BEF-4612-8886-93A87F21630C}" presName="textNode" presStyleLbl="node1" presStyleIdx="4" presStyleCnt="5" custScaleY="111655" custLinFactNeighborX="47528" custLinFactNeighborY="590">
        <dgm:presLayoutVars>
          <dgm:bulletEnabled val="1"/>
        </dgm:presLayoutVars>
      </dgm:prSet>
      <dgm:spPr/>
    </dgm:pt>
  </dgm:ptLst>
  <dgm:cxnLst>
    <dgm:cxn modelId="{DA544B3B-D976-4112-BCB4-5A36ACD6370F}" type="presOf" srcId="{37FBA156-2BEF-4612-8886-93A87F21630C}" destId="{5614BF0E-24F1-4B2D-AC86-E7E1CFD67971}" srcOrd="0" destOrd="0" presId="urn:microsoft.com/office/officeart/2005/8/layout/hProcess9"/>
    <dgm:cxn modelId="{42CE0C68-1EC9-4DCD-BAB0-EA107D152F39}" type="presOf" srcId="{F9DD21B4-7C5A-42A1-B829-1E518DADF6A2}" destId="{AF895CE0-CDA2-483D-9169-DA32D49B8EB7}" srcOrd="0" destOrd="0" presId="urn:microsoft.com/office/officeart/2005/8/layout/hProcess9"/>
    <dgm:cxn modelId="{F5BCB352-87A6-4521-BFF7-5B4E5425AB13}" srcId="{A5AF882E-6B4B-4455-BE8F-D5A7AE779933}" destId="{986427BD-54C6-4AA5-93A6-41AFB06F90F9}" srcOrd="1" destOrd="0" parTransId="{2E703BC3-C278-41B2-923C-B1AA61B6C3BA}" sibTransId="{296A6072-2AB2-45FA-8CE2-58AA95B0FC03}"/>
    <dgm:cxn modelId="{AC01E07D-67B5-4507-91A6-0193BA1A0316}" type="presOf" srcId="{A5AF882E-6B4B-4455-BE8F-D5A7AE779933}" destId="{B5E61270-9076-495F-9054-6320432906C8}" srcOrd="0" destOrd="0" presId="urn:microsoft.com/office/officeart/2005/8/layout/hProcess9"/>
    <dgm:cxn modelId="{87815594-8304-45D7-9029-777C18D4318A}" srcId="{A5AF882E-6B4B-4455-BE8F-D5A7AE779933}" destId="{53F63BED-0252-4D06-B908-279EE3068F21}" srcOrd="3" destOrd="0" parTransId="{03295B6C-7DBE-43F3-A5CC-469444575309}" sibTransId="{CD8B6E4A-A03C-4BBA-863D-D7E2B765794A}"/>
    <dgm:cxn modelId="{3AFDCBA3-B0BF-47AF-A811-F32FCA512073}" srcId="{A5AF882E-6B4B-4455-BE8F-D5A7AE779933}" destId="{37FBA156-2BEF-4612-8886-93A87F21630C}" srcOrd="4" destOrd="0" parTransId="{659BDD60-61A5-4E98-A316-45052E714CC8}" sibTransId="{627AA6CE-0D81-4DB7-8545-8A79ACACDAB5}"/>
    <dgm:cxn modelId="{594342A6-D605-46AE-8064-C8693168487C}" type="presOf" srcId="{3791E923-D2C5-42CC-8514-86A8845C5D18}" destId="{1F77B132-FFD2-4897-B014-C3A13FF5C500}" srcOrd="0" destOrd="0" presId="urn:microsoft.com/office/officeart/2005/8/layout/hProcess9"/>
    <dgm:cxn modelId="{4068AEC5-4E50-4360-8E40-C7B7D1F1ABDA}" srcId="{A5AF882E-6B4B-4455-BE8F-D5A7AE779933}" destId="{F9DD21B4-7C5A-42A1-B829-1E518DADF6A2}" srcOrd="2" destOrd="0" parTransId="{7BCE658C-BB8E-440B-A639-97A724D42E3F}" sibTransId="{697584C7-1C57-4C7D-9F52-81C52AD5A4A6}"/>
    <dgm:cxn modelId="{47C3FBDA-5CB7-4DC3-A007-BA5B8F298AB3}" type="presOf" srcId="{986427BD-54C6-4AA5-93A6-41AFB06F90F9}" destId="{E1653294-FE4D-4E48-B1DF-6B7612831FD0}" srcOrd="0" destOrd="0" presId="urn:microsoft.com/office/officeart/2005/8/layout/hProcess9"/>
    <dgm:cxn modelId="{1C6938DE-C902-41D2-82AE-9DBF0671BEF5}" type="presOf" srcId="{53F63BED-0252-4D06-B908-279EE3068F21}" destId="{962CED43-9E68-4889-9761-EB02C763F448}" srcOrd="0" destOrd="0" presId="urn:microsoft.com/office/officeart/2005/8/layout/hProcess9"/>
    <dgm:cxn modelId="{637D16DF-0617-49BC-82A1-BC6323A1E448}" srcId="{A5AF882E-6B4B-4455-BE8F-D5A7AE779933}" destId="{3791E923-D2C5-42CC-8514-86A8845C5D18}" srcOrd="0" destOrd="0" parTransId="{566AE952-992A-4F91-A747-76EAF1FB0C87}" sibTransId="{FD1D2489-B2D3-451D-A3BC-9E356ECD59AA}"/>
    <dgm:cxn modelId="{87E91452-F54F-413D-9FC8-0C338DBB27A5}" type="presParOf" srcId="{B5E61270-9076-495F-9054-6320432906C8}" destId="{EF708FD1-05AB-4566-9099-3E25475E9619}" srcOrd="0" destOrd="0" presId="urn:microsoft.com/office/officeart/2005/8/layout/hProcess9"/>
    <dgm:cxn modelId="{FA934F4E-E43C-4CFC-A96D-6CB3DCB49228}" type="presParOf" srcId="{B5E61270-9076-495F-9054-6320432906C8}" destId="{F1C8C2DC-B950-4568-BDCC-1ACC04A8A7E6}" srcOrd="1" destOrd="0" presId="urn:microsoft.com/office/officeart/2005/8/layout/hProcess9"/>
    <dgm:cxn modelId="{2D43233B-8E6A-4C1F-A04A-3CF0C5442F96}" type="presParOf" srcId="{F1C8C2DC-B950-4568-BDCC-1ACC04A8A7E6}" destId="{1F77B132-FFD2-4897-B014-C3A13FF5C500}" srcOrd="0" destOrd="0" presId="urn:microsoft.com/office/officeart/2005/8/layout/hProcess9"/>
    <dgm:cxn modelId="{71CF80A3-FE96-4BB1-AE5D-961F9D33EC85}" type="presParOf" srcId="{F1C8C2DC-B950-4568-BDCC-1ACC04A8A7E6}" destId="{EE112C8D-EADE-4387-886E-58D9FB8157DD}" srcOrd="1" destOrd="0" presId="urn:microsoft.com/office/officeart/2005/8/layout/hProcess9"/>
    <dgm:cxn modelId="{348B170D-BE6D-43F7-9D2E-546D5CBAB713}" type="presParOf" srcId="{F1C8C2DC-B950-4568-BDCC-1ACC04A8A7E6}" destId="{E1653294-FE4D-4E48-B1DF-6B7612831FD0}" srcOrd="2" destOrd="0" presId="urn:microsoft.com/office/officeart/2005/8/layout/hProcess9"/>
    <dgm:cxn modelId="{E2592F91-4C8E-46D8-A348-03677BDD809B}" type="presParOf" srcId="{F1C8C2DC-B950-4568-BDCC-1ACC04A8A7E6}" destId="{6B21F1CF-7A9E-4C92-B082-04F76FE22A00}" srcOrd="3" destOrd="0" presId="urn:microsoft.com/office/officeart/2005/8/layout/hProcess9"/>
    <dgm:cxn modelId="{AF92B3EC-8A42-4DE0-8EFD-EDEADED9F905}" type="presParOf" srcId="{F1C8C2DC-B950-4568-BDCC-1ACC04A8A7E6}" destId="{AF895CE0-CDA2-483D-9169-DA32D49B8EB7}" srcOrd="4" destOrd="0" presId="urn:microsoft.com/office/officeart/2005/8/layout/hProcess9"/>
    <dgm:cxn modelId="{F8CAF7AB-A50D-45A5-9449-505E2260ECD6}" type="presParOf" srcId="{F1C8C2DC-B950-4568-BDCC-1ACC04A8A7E6}" destId="{2291197E-CBEC-4E26-BB6B-55FCDE67519F}" srcOrd="5" destOrd="0" presId="urn:microsoft.com/office/officeart/2005/8/layout/hProcess9"/>
    <dgm:cxn modelId="{C9F38392-15DF-4F58-BA56-816C5A11CD65}" type="presParOf" srcId="{F1C8C2DC-B950-4568-BDCC-1ACC04A8A7E6}" destId="{962CED43-9E68-4889-9761-EB02C763F448}" srcOrd="6" destOrd="0" presId="urn:microsoft.com/office/officeart/2005/8/layout/hProcess9"/>
    <dgm:cxn modelId="{7D9C472D-032E-4655-ADBA-08D8DD083C9C}" type="presParOf" srcId="{F1C8C2DC-B950-4568-BDCC-1ACC04A8A7E6}" destId="{0E68634B-B2F3-48A6-B5DA-B5C764C921E6}" srcOrd="7" destOrd="0" presId="urn:microsoft.com/office/officeart/2005/8/layout/hProcess9"/>
    <dgm:cxn modelId="{8CF43332-CEFF-4341-9A28-BCF442F6C389}" type="presParOf" srcId="{F1C8C2DC-B950-4568-BDCC-1ACC04A8A7E6}" destId="{5614BF0E-24F1-4B2D-AC86-E7E1CFD6797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F882E-6B4B-4455-BE8F-D5A7AE77993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791E923-D2C5-42CC-8514-86A8845C5D18}">
      <dgm:prSet phldrT="[Text]"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Community Need</a:t>
          </a:r>
        </a:p>
        <a:p>
          <a:r>
            <a:rPr lang="en-US" b="1">
              <a:solidFill>
                <a:schemeClr val="bg1"/>
              </a:solidFill>
            </a:rPr>
            <a:t>Lack of Low-Income Housing</a:t>
          </a:r>
        </a:p>
      </dgm:t>
    </dgm:pt>
    <dgm:pt modelId="{566AE952-992A-4F91-A747-76EAF1FB0C87}" type="parTrans" cxnId="{637D16DF-0617-49BC-82A1-BC6323A1E448}">
      <dgm:prSet/>
      <dgm:spPr/>
      <dgm:t>
        <a:bodyPr/>
        <a:lstStyle/>
        <a:p>
          <a:endParaRPr lang="en-US"/>
        </a:p>
      </dgm:t>
    </dgm:pt>
    <dgm:pt modelId="{FD1D2489-B2D3-451D-A3BC-9E356ECD59AA}" type="sibTrans" cxnId="{637D16DF-0617-49BC-82A1-BC6323A1E448}">
      <dgm:prSet/>
      <dgm:spPr/>
      <dgm:t>
        <a:bodyPr/>
        <a:lstStyle/>
        <a:p>
          <a:endParaRPr lang="en-US"/>
        </a:p>
      </dgm:t>
    </dgm:pt>
    <dgm:pt modelId="{986427BD-54C6-4AA5-93A6-41AFB06F90F9}">
      <dgm:prSet phldrT="[Text]"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Project</a:t>
          </a:r>
          <a:r>
            <a:rPr lang="en-US" b="1">
              <a:solidFill>
                <a:schemeClr val="bg1"/>
              </a:solidFill>
            </a:rPr>
            <a:t> </a:t>
          </a:r>
          <a:r>
            <a:rPr lang="en-US" b="1" u="sng">
              <a:solidFill>
                <a:schemeClr val="bg1"/>
              </a:solidFill>
            </a:rPr>
            <a:t>Resources</a:t>
          </a:r>
        </a:p>
        <a:p>
          <a:r>
            <a:rPr lang="en-US" b="1">
              <a:solidFill>
                <a:schemeClr val="bg1"/>
              </a:solidFill>
            </a:rPr>
            <a:t>Participants Trained in Construction</a:t>
          </a:r>
        </a:p>
      </dgm:t>
    </dgm:pt>
    <dgm:pt modelId="{2E703BC3-C278-41B2-923C-B1AA61B6C3BA}" type="parTrans" cxnId="{F5BCB352-87A6-4521-BFF7-5B4E5425AB13}">
      <dgm:prSet/>
      <dgm:spPr/>
      <dgm:t>
        <a:bodyPr/>
        <a:lstStyle/>
        <a:p>
          <a:endParaRPr lang="en-US"/>
        </a:p>
      </dgm:t>
    </dgm:pt>
    <dgm:pt modelId="{296A6072-2AB2-45FA-8CE2-58AA95B0FC03}" type="sibTrans" cxnId="{F5BCB352-87A6-4521-BFF7-5B4E5425AB13}">
      <dgm:prSet/>
      <dgm:spPr/>
      <dgm:t>
        <a:bodyPr/>
        <a:lstStyle/>
        <a:p>
          <a:endParaRPr lang="en-US"/>
        </a:p>
      </dgm:t>
    </dgm:pt>
    <dgm:pt modelId="{F9DD21B4-7C5A-42A1-B829-1E518DADF6A2}">
      <dgm:prSet phldrT="[Text]"/>
      <dgm:spPr/>
      <dgm:t>
        <a:bodyPr/>
        <a:lstStyle/>
        <a:p>
          <a:r>
            <a:rPr lang="en-US" b="1" u="sng">
              <a:solidFill>
                <a:schemeClr val="tx1"/>
              </a:solidFill>
            </a:rPr>
            <a:t>Core Project Components</a:t>
          </a:r>
        </a:p>
        <a:p>
          <a:r>
            <a:rPr lang="en-US" b="1">
              <a:solidFill>
                <a:schemeClr val="tx1"/>
              </a:solidFill>
            </a:rPr>
            <a:t>Developing or Repairing Low-Income Housing</a:t>
          </a:r>
        </a:p>
      </dgm:t>
    </dgm:pt>
    <dgm:pt modelId="{7BCE658C-BB8E-440B-A639-97A724D42E3F}" type="parTrans" cxnId="{4068AEC5-4E50-4360-8E40-C7B7D1F1ABDA}">
      <dgm:prSet/>
      <dgm:spPr/>
      <dgm:t>
        <a:bodyPr/>
        <a:lstStyle/>
        <a:p>
          <a:endParaRPr lang="en-US"/>
        </a:p>
      </dgm:t>
    </dgm:pt>
    <dgm:pt modelId="{697584C7-1C57-4C7D-9F52-81C52AD5A4A6}" type="sibTrans" cxnId="{4068AEC5-4E50-4360-8E40-C7B7D1F1ABDA}">
      <dgm:prSet/>
      <dgm:spPr/>
      <dgm:t>
        <a:bodyPr/>
        <a:lstStyle/>
        <a:p>
          <a:endParaRPr lang="en-US"/>
        </a:p>
      </dgm:t>
    </dgm:pt>
    <dgm:pt modelId="{53F63BED-0252-4D06-B908-279EE3068F21}">
      <dgm:prSet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Evidence of Implementation </a:t>
          </a:r>
        </a:p>
        <a:p>
          <a:r>
            <a:rPr lang="en-US" b="1">
              <a:solidFill>
                <a:schemeClr val="bg1"/>
              </a:solidFill>
            </a:rPr>
            <a:t>Number of Houses Repaired or Developed</a:t>
          </a:r>
        </a:p>
      </dgm:t>
    </dgm:pt>
    <dgm:pt modelId="{03295B6C-7DBE-43F3-A5CC-469444575309}" type="parTrans" cxnId="{87815594-8304-45D7-9029-777C18D4318A}">
      <dgm:prSet/>
      <dgm:spPr/>
      <dgm:t>
        <a:bodyPr/>
        <a:lstStyle/>
        <a:p>
          <a:endParaRPr lang="en-US"/>
        </a:p>
      </dgm:t>
    </dgm:pt>
    <dgm:pt modelId="{CD8B6E4A-A03C-4BBA-863D-D7E2B765794A}" type="sibTrans" cxnId="{87815594-8304-45D7-9029-777C18D4318A}">
      <dgm:prSet/>
      <dgm:spPr/>
      <dgm:t>
        <a:bodyPr/>
        <a:lstStyle/>
        <a:p>
          <a:endParaRPr lang="en-US"/>
        </a:p>
      </dgm:t>
    </dgm:pt>
    <dgm:pt modelId="{37FBA156-2BEF-4612-8886-93A87F21630C}">
      <dgm:prSet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Outcomes</a:t>
          </a:r>
        </a:p>
        <a:p>
          <a:r>
            <a:rPr lang="en-US" b="1">
              <a:solidFill>
                <a:schemeClr val="bg1"/>
              </a:solidFill>
            </a:rPr>
            <a:t>Individuals Placed in Housing</a:t>
          </a:r>
        </a:p>
      </dgm:t>
    </dgm:pt>
    <dgm:pt modelId="{659BDD60-61A5-4E98-A316-45052E714CC8}" type="parTrans" cxnId="{3AFDCBA3-B0BF-47AF-A811-F32FCA512073}">
      <dgm:prSet/>
      <dgm:spPr/>
      <dgm:t>
        <a:bodyPr/>
        <a:lstStyle/>
        <a:p>
          <a:endParaRPr lang="en-US"/>
        </a:p>
      </dgm:t>
    </dgm:pt>
    <dgm:pt modelId="{627AA6CE-0D81-4DB7-8545-8A79ACACDAB5}" type="sibTrans" cxnId="{3AFDCBA3-B0BF-47AF-A811-F32FCA512073}">
      <dgm:prSet/>
      <dgm:spPr/>
      <dgm:t>
        <a:bodyPr/>
        <a:lstStyle/>
        <a:p>
          <a:endParaRPr lang="en-US"/>
        </a:p>
      </dgm:t>
    </dgm:pt>
    <dgm:pt modelId="{B5E61270-9076-495F-9054-6320432906C8}" type="pres">
      <dgm:prSet presAssocID="{A5AF882E-6B4B-4455-BE8F-D5A7AE779933}" presName="CompostProcess" presStyleCnt="0">
        <dgm:presLayoutVars>
          <dgm:dir/>
          <dgm:resizeHandles val="exact"/>
        </dgm:presLayoutVars>
      </dgm:prSet>
      <dgm:spPr/>
    </dgm:pt>
    <dgm:pt modelId="{EF708FD1-05AB-4566-9099-3E25475E9619}" type="pres">
      <dgm:prSet presAssocID="{A5AF882E-6B4B-4455-BE8F-D5A7AE779933}" presName="arrow" presStyleLbl="bgShp" presStyleIdx="0" presStyleCnt="1" custScaleX="99169" custLinFactNeighborX="-10701"/>
      <dgm:spPr/>
    </dgm:pt>
    <dgm:pt modelId="{F1C8C2DC-B950-4568-BDCC-1ACC04A8A7E6}" type="pres">
      <dgm:prSet presAssocID="{A5AF882E-6B4B-4455-BE8F-D5A7AE779933}" presName="linearProcess" presStyleCnt="0"/>
      <dgm:spPr/>
    </dgm:pt>
    <dgm:pt modelId="{1F77B132-FFD2-4897-B014-C3A13FF5C500}" type="pres">
      <dgm:prSet presAssocID="{3791E923-D2C5-42CC-8514-86A8845C5D18}" presName="textNode" presStyleLbl="node1" presStyleIdx="0" presStyleCnt="5" custScaleX="127065" custScaleY="114896">
        <dgm:presLayoutVars>
          <dgm:bulletEnabled val="1"/>
        </dgm:presLayoutVars>
      </dgm:prSet>
      <dgm:spPr/>
    </dgm:pt>
    <dgm:pt modelId="{EE112C8D-EADE-4387-886E-58D9FB8157DD}" type="pres">
      <dgm:prSet presAssocID="{FD1D2489-B2D3-451D-A3BC-9E356ECD59AA}" presName="sibTrans" presStyleCnt="0"/>
      <dgm:spPr/>
    </dgm:pt>
    <dgm:pt modelId="{E1653294-FE4D-4E48-B1DF-6B7612831FD0}" type="pres">
      <dgm:prSet presAssocID="{986427BD-54C6-4AA5-93A6-41AFB06F90F9}" presName="textNode" presStyleLbl="node1" presStyleIdx="1" presStyleCnt="5" custScaleY="116076">
        <dgm:presLayoutVars>
          <dgm:bulletEnabled val="1"/>
        </dgm:presLayoutVars>
      </dgm:prSet>
      <dgm:spPr/>
    </dgm:pt>
    <dgm:pt modelId="{6B21F1CF-7A9E-4C92-B082-04F76FE22A00}" type="pres">
      <dgm:prSet presAssocID="{296A6072-2AB2-45FA-8CE2-58AA95B0FC03}" presName="sibTrans" presStyleCnt="0"/>
      <dgm:spPr/>
    </dgm:pt>
    <dgm:pt modelId="{AF895CE0-CDA2-483D-9169-DA32D49B8EB7}" type="pres">
      <dgm:prSet presAssocID="{F9DD21B4-7C5A-42A1-B829-1E518DADF6A2}" presName="textNode" presStyleLbl="node1" presStyleIdx="2" presStyleCnt="5" custScaleY="118435" custLinFactNeighborX="22192" custLinFactNeighborY="590">
        <dgm:presLayoutVars>
          <dgm:bulletEnabled val="1"/>
        </dgm:presLayoutVars>
      </dgm:prSet>
      <dgm:spPr/>
    </dgm:pt>
    <dgm:pt modelId="{2291197E-CBEC-4E26-BB6B-55FCDE67519F}" type="pres">
      <dgm:prSet presAssocID="{697584C7-1C57-4C7D-9F52-81C52AD5A4A6}" presName="sibTrans" presStyleCnt="0"/>
      <dgm:spPr/>
    </dgm:pt>
    <dgm:pt modelId="{962CED43-9E68-4889-9761-EB02C763F448}" type="pres">
      <dgm:prSet presAssocID="{53F63BED-0252-4D06-B908-279EE3068F21}" presName="textNode" presStyleLbl="node1" presStyleIdx="3" presStyleCnt="5" custScaleX="133374" custScaleY="114896">
        <dgm:presLayoutVars>
          <dgm:bulletEnabled val="1"/>
        </dgm:presLayoutVars>
      </dgm:prSet>
      <dgm:spPr/>
    </dgm:pt>
    <dgm:pt modelId="{0E68634B-B2F3-48A6-B5DA-B5C764C921E6}" type="pres">
      <dgm:prSet presAssocID="{CD8B6E4A-A03C-4BBA-863D-D7E2B765794A}" presName="sibTrans" presStyleCnt="0"/>
      <dgm:spPr/>
    </dgm:pt>
    <dgm:pt modelId="{5614BF0E-24F1-4B2D-AC86-E7E1CFD67971}" type="pres">
      <dgm:prSet presAssocID="{37FBA156-2BEF-4612-8886-93A87F21630C}" presName="textNode" presStyleLbl="node1" presStyleIdx="4" presStyleCnt="5" custScaleY="111655" custLinFactNeighborX="47528" custLinFactNeighborY="590">
        <dgm:presLayoutVars>
          <dgm:bulletEnabled val="1"/>
        </dgm:presLayoutVars>
      </dgm:prSet>
      <dgm:spPr/>
    </dgm:pt>
  </dgm:ptLst>
  <dgm:cxnLst>
    <dgm:cxn modelId="{58ADC00A-F359-4492-A8DD-D0826EABC43E}" type="presOf" srcId="{53F63BED-0252-4D06-B908-279EE3068F21}" destId="{962CED43-9E68-4889-9761-EB02C763F448}" srcOrd="0" destOrd="0" presId="urn:microsoft.com/office/officeart/2005/8/layout/hProcess9"/>
    <dgm:cxn modelId="{3F061B27-8271-409E-9ABE-59E11BA98B4A}" type="presOf" srcId="{986427BD-54C6-4AA5-93A6-41AFB06F90F9}" destId="{E1653294-FE4D-4E48-B1DF-6B7612831FD0}" srcOrd="0" destOrd="0" presId="urn:microsoft.com/office/officeart/2005/8/layout/hProcess9"/>
    <dgm:cxn modelId="{F5BCB352-87A6-4521-BFF7-5B4E5425AB13}" srcId="{A5AF882E-6B4B-4455-BE8F-D5A7AE779933}" destId="{986427BD-54C6-4AA5-93A6-41AFB06F90F9}" srcOrd="1" destOrd="0" parTransId="{2E703BC3-C278-41B2-923C-B1AA61B6C3BA}" sibTransId="{296A6072-2AB2-45FA-8CE2-58AA95B0FC03}"/>
    <dgm:cxn modelId="{69D05A78-76AD-4B83-A3F5-BB6C89953341}" type="presOf" srcId="{3791E923-D2C5-42CC-8514-86A8845C5D18}" destId="{1F77B132-FFD2-4897-B014-C3A13FF5C500}" srcOrd="0" destOrd="0" presId="urn:microsoft.com/office/officeart/2005/8/layout/hProcess9"/>
    <dgm:cxn modelId="{87815594-8304-45D7-9029-777C18D4318A}" srcId="{A5AF882E-6B4B-4455-BE8F-D5A7AE779933}" destId="{53F63BED-0252-4D06-B908-279EE3068F21}" srcOrd="3" destOrd="0" parTransId="{03295B6C-7DBE-43F3-A5CC-469444575309}" sibTransId="{CD8B6E4A-A03C-4BBA-863D-D7E2B765794A}"/>
    <dgm:cxn modelId="{7EB7B499-D609-4A1C-9515-D90E2A1460FE}" type="presOf" srcId="{37FBA156-2BEF-4612-8886-93A87F21630C}" destId="{5614BF0E-24F1-4B2D-AC86-E7E1CFD67971}" srcOrd="0" destOrd="0" presId="urn:microsoft.com/office/officeart/2005/8/layout/hProcess9"/>
    <dgm:cxn modelId="{3AFDCBA3-B0BF-47AF-A811-F32FCA512073}" srcId="{A5AF882E-6B4B-4455-BE8F-D5A7AE779933}" destId="{37FBA156-2BEF-4612-8886-93A87F21630C}" srcOrd="4" destOrd="0" parTransId="{659BDD60-61A5-4E98-A316-45052E714CC8}" sibTransId="{627AA6CE-0D81-4DB7-8545-8A79ACACDAB5}"/>
    <dgm:cxn modelId="{7016CFA7-5336-479B-BA0D-F0A2989BE412}" type="presOf" srcId="{A5AF882E-6B4B-4455-BE8F-D5A7AE779933}" destId="{B5E61270-9076-495F-9054-6320432906C8}" srcOrd="0" destOrd="0" presId="urn:microsoft.com/office/officeart/2005/8/layout/hProcess9"/>
    <dgm:cxn modelId="{8206CBAF-D7BE-4504-87FA-D6B868EA89FA}" type="presOf" srcId="{F9DD21B4-7C5A-42A1-B829-1E518DADF6A2}" destId="{AF895CE0-CDA2-483D-9169-DA32D49B8EB7}" srcOrd="0" destOrd="0" presId="urn:microsoft.com/office/officeart/2005/8/layout/hProcess9"/>
    <dgm:cxn modelId="{4068AEC5-4E50-4360-8E40-C7B7D1F1ABDA}" srcId="{A5AF882E-6B4B-4455-BE8F-D5A7AE779933}" destId="{F9DD21B4-7C5A-42A1-B829-1E518DADF6A2}" srcOrd="2" destOrd="0" parTransId="{7BCE658C-BB8E-440B-A639-97A724D42E3F}" sibTransId="{697584C7-1C57-4C7D-9F52-81C52AD5A4A6}"/>
    <dgm:cxn modelId="{637D16DF-0617-49BC-82A1-BC6323A1E448}" srcId="{A5AF882E-6B4B-4455-BE8F-D5A7AE779933}" destId="{3791E923-D2C5-42CC-8514-86A8845C5D18}" srcOrd="0" destOrd="0" parTransId="{566AE952-992A-4F91-A747-76EAF1FB0C87}" sibTransId="{FD1D2489-B2D3-451D-A3BC-9E356ECD59AA}"/>
    <dgm:cxn modelId="{6731303E-FFC3-4D65-BDEE-4DA9B333E2A6}" type="presParOf" srcId="{B5E61270-9076-495F-9054-6320432906C8}" destId="{EF708FD1-05AB-4566-9099-3E25475E9619}" srcOrd="0" destOrd="0" presId="urn:microsoft.com/office/officeart/2005/8/layout/hProcess9"/>
    <dgm:cxn modelId="{BFBA8071-BF8E-4E83-B1B6-E252E0925088}" type="presParOf" srcId="{B5E61270-9076-495F-9054-6320432906C8}" destId="{F1C8C2DC-B950-4568-BDCC-1ACC04A8A7E6}" srcOrd="1" destOrd="0" presId="urn:microsoft.com/office/officeart/2005/8/layout/hProcess9"/>
    <dgm:cxn modelId="{6745D35F-3E4D-421F-99E1-76525D9C09B7}" type="presParOf" srcId="{F1C8C2DC-B950-4568-BDCC-1ACC04A8A7E6}" destId="{1F77B132-FFD2-4897-B014-C3A13FF5C500}" srcOrd="0" destOrd="0" presId="urn:microsoft.com/office/officeart/2005/8/layout/hProcess9"/>
    <dgm:cxn modelId="{E9EFA108-27EC-44A4-834E-421742E363C5}" type="presParOf" srcId="{F1C8C2DC-B950-4568-BDCC-1ACC04A8A7E6}" destId="{EE112C8D-EADE-4387-886E-58D9FB8157DD}" srcOrd="1" destOrd="0" presId="urn:microsoft.com/office/officeart/2005/8/layout/hProcess9"/>
    <dgm:cxn modelId="{8548A715-2C8C-40D9-B555-7E8A5175050F}" type="presParOf" srcId="{F1C8C2DC-B950-4568-BDCC-1ACC04A8A7E6}" destId="{E1653294-FE4D-4E48-B1DF-6B7612831FD0}" srcOrd="2" destOrd="0" presId="urn:microsoft.com/office/officeart/2005/8/layout/hProcess9"/>
    <dgm:cxn modelId="{941BC177-D0B4-41AA-9EB0-4A405E0F6311}" type="presParOf" srcId="{F1C8C2DC-B950-4568-BDCC-1ACC04A8A7E6}" destId="{6B21F1CF-7A9E-4C92-B082-04F76FE22A00}" srcOrd="3" destOrd="0" presId="urn:microsoft.com/office/officeart/2005/8/layout/hProcess9"/>
    <dgm:cxn modelId="{6918B477-4F11-4BF5-B941-BBAE2956D87C}" type="presParOf" srcId="{F1C8C2DC-B950-4568-BDCC-1ACC04A8A7E6}" destId="{AF895CE0-CDA2-483D-9169-DA32D49B8EB7}" srcOrd="4" destOrd="0" presId="urn:microsoft.com/office/officeart/2005/8/layout/hProcess9"/>
    <dgm:cxn modelId="{DB9B4DF6-AD6C-4969-90C7-E3ED6D4A6D75}" type="presParOf" srcId="{F1C8C2DC-B950-4568-BDCC-1ACC04A8A7E6}" destId="{2291197E-CBEC-4E26-BB6B-55FCDE67519F}" srcOrd="5" destOrd="0" presId="urn:microsoft.com/office/officeart/2005/8/layout/hProcess9"/>
    <dgm:cxn modelId="{666D6E6D-FBA2-4B74-80F5-63BA5544DB8C}" type="presParOf" srcId="{F1C8C2DC-B950-4568-BDCC-1ACC04A8A7E6}" destId="{962CED43-9E68-4889-9761-EB02C763F448}" srcOrd="6" destOrd="0" presId="urn:microsoft.com/office/officeart/2005/8/layout/hProcess9"/>
    <dgm:cxn modelId="{753B5B76-8010-423B-9C2F-5804D5313C2F}" type="presParOf" srcId="{F1C8C2DC-B950-4568-BDCC-1ACC04A8A7E6}" destId="{0E68634B-B2F3-48A6-B5DA-B5C764C921E6}" srcOrd="7" destOrd="0" presId="urn:microsoft.com/office/officeart/2005/8/layout/hProcess9"/>
    <dgm:cxn modelId="{00B6ACEA-C709-4425-A9C7-6EBB4F6442F1}" type="presParOf" srcId="{F1C8C2DC-B950-4568-BDCC-1ACC04A8A7E6}" destId="{5614BF0E-24F1-4B2D-AC86-E7E1CFD6797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F882E-6B4B-4455-BE8F-D5A7AE77993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791E923-D2C5-42CC-8514-86A8845C5D18}">
      <dgm:prSet phldrT="[Text]"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Community</a:t>
          </a:r>
        </a:p>
        <a:p>
          <a:r>
            <a:rPr lang="en-US" b="1" u="sng">
              <a:solidFill>
                <a:schemeClr val="bg1"/>
              </a:solidFill>
            </a:rPr>
            <a:t>Problem/Need</a:t>
          </a:r>
        </a:p>
        <a:p>
          <a:r>
            <a:rPr lang="en-US" b="1">
              <a:solidFill>
                <a:schemeClr val="bg1"/>
              </a:solidFill>
            </a:rPr>
            <a:t>Lack of Volunteers in Healthcare Facilities</a:t>
          </a:r>
        </a:p>
      </dgm:t>
    </dgm:pt>
    <dgm:pt modelId="{566AE952-992A-4F91-A747-76EAF1FB0C87}" type="parTrans" cxnId="{637D16DF-0617-49BC-82A1-BC6323A1E448}">
      <dgm:prSet/>
      <dgm:spPr/>
      <dgm:t>
        <a:bodyPr/>
        <a:lstStyle/>
        <a:p>
          <a:endParaRPr lang="en-US"/>
        </a:p>
      </dgm:t>
    </dgm:pt>
    <dgm:pt modelId="{FD1D2489-B2D3-451D-A3BC-9E356ECD59AA}" type="sibTrans" cxnId="{637D16DF-0617-49BC-82A1-BC6323A1E448}">
      <dgm:prSet/>
      <dgm:spPr/>
      <dgm:t>
        <a:bodyPr/>
        <a:lstStyle/>
        <a:p>
          <a:endParaRPr lang="en-US"/>
        </a:p>
      </dgm:t>
    </dgm:pt>
    <dgm:pt modelId="{986427BD-54C6-4AA5-93A6-41AFB06F90F9}">
      <dgm:prSet phldrT="[Text]"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Project Resources</a:t>
          </a:r>
        </a:p>
        <a:p>
          <a:r>
            <a:rPr lang="en-US" b="1">
              <a:solidFill>
                <a:schemeClr val="bg1"/>
              </a:solidFill>
            </a:rPr>
            <a:t>Participants Trained in Healthcare</a:t>
          </a:r>
        </a:p>
      </dgm:t>
    </dgm:pt>
    <dgm:pt modelId="{2E703BC3-C278-41B2-923C-B1AA61B6C3BA}" type="parTrans" cxnId="{F5BCB352-87A6-4521-BFF7-5B4E5425AB13}">
      <dgm:prSet/>
      <dgm:spPr/>
      <dgm:t>
        <a:bodyPr/>
        <a:lstStyle/>
        <a:p>
          <a:endParaRPr lang="en-US"/>
        </a:p>
      </dgm:t>
    </dgm:pt>
    <dgm:pt modelId="{296A6072-2AB2-45FA-8CE2-58AA95B0FC03}" type="sibTrans" cxnId="{F5BCB352-87A6-4521-BFF7-5B4E5425AB13}">
      <dgm:prSet/>
      <dgm:spPr/>
      <dgm:t>
        <a:bodyPr/>
        <a:lstStyle/>
        <a:p>
          <a:endParaRPr lang="en-US"/>
        </a:p>
      </dgm:t>
    </dgm:pt>
    <dgm:pt modelId="{F9DD21B4-7C5A-42A1-B829-1E518DADF6A2}">
      <dgm:prSet phldrT="[Text]"/>
      <dgm:spPr/>
      <dgm:t>
        <a:bodyPr/>
        <a:lstStyle/>
        <a:p>
          <a:r>
            <a:rPr lang="en-US" b="1" u="sng">
              <a:solidFill>
                <a:schemeClr val="tx1"/>
              </a:solidFill>
            </a:rPr>
            <a:t>Core Project Components</a:t>
          </a:r>
        </a:p>
        <a:p>
          <a:r>
            <a:rPr lang="en-US" b="1">
              <a:solidFill>
                <a:schemeClr val="tx1"/>
              </a:solidFill>
            </a:rPr>
            <a:t>Volunteering at Healthcare Facility</a:t>
          </a:r>
        </a:p>
      </dgm:t>
    </dgm:pt>
    <dgm:pt modelId="{7BCE658C-BB8E-440B-A639-97A724D42E3F}" type="parTrans" cxnId="{4068AEC5-4E50-4360-8E40-C7B7D1F1ABDA}">
      <dgm:prSet/>
      <dgm:spPr/>
      <dgm:t>
        <a:bodyPr/>
        <a:lstStyle/>
        <a:p>
          <a:endParaRPr lang="en-US"/>
        </a:p>
      </dgm:t>
    </dgm:pt>
    <dgm:pt modelId="{697584C7-1C57-4C7D-9F52-81C52AD5A4A6}" type="sibTrans" cxnId="{4068AEC5-4E50-4360-8E40-C7B7D1F1ABDA}">
      <dgm:prSet/>
      <dgm:spPr/>
      <dgm:t>
        <a:bodyPr/>
        <a:lstStyle/>
        <a:p>
          <a:endParaRPr lang="en-US"/>
        </a:p>
      </dgm:t>
    </dgm:pt>
    <dgm:pt modelId="{53F63BED-0252-4D06-B908-279EE3068F21}">
      <dgm:prSet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Evidence of Implementation </a:t>
          </a:r>
        </a:p>
        <a:p>
          <a:r>
            <a:rPr lang="en-US" b="1">
              <a:solidFill>
                <a:schemeClr val="bg1"/>
              </a:solidFill>
            </a:rPr>
            <a:t>Number of Individuals Served</a:t>
          </a:r>
        </a:p>
      </dgm:t>
    </dgm:pt>
    <dgm:pt modelId="{03295B6C-7DBE-43F3-A5CC-469444575309}" type="parTrans" cxnId="{87815594-8304-45D7-9029-777C18D4318A}">
      <dgm:prSet/>
      <dgm:spPr/>
      <dgm:t>
        <a:bodyPr/>
        <a:lstStyle/>
        <a:p>
          <a:endParaRPr lang="en-US"/>
        </a:p>
      </dgm:t>
    </dgm:pt>
    <dgm:pt modelId="{CD8B6E4A-A03C-4BBA-863D-D7E2B765794A}" type="sibTrans" cxnId="{87815594-8304-45D7-9029-777C18D4318A}">
      <dgm:prSet/>
      <dgm:spPr/>
      <dgm:t>
        <a:bodyPr/>
        <a:lstStyle/>
        <a:p>
          <a:endParaRPr lang="en-US"/>
        </a:p>
      </dgm:t>
    </dgm:pt>
    <dgm:pt modelId="{37FBA156-2BEF-4612-8886-93A87F21630C}">
      <dgm:prSet/>
      <dgm:spPr/>
      <dgm:t>
        <a:bodyPr/>
        <a:lstStyle/>
        <a:p>
          <a:r>
            <a:rPr lang="en-US" b="1" u="sng">
              <a:solidFill>
                <a:schemeClr val="bg1"/>
              </a:solidFill>
            </a:rPr>
            <a:t>Outcomes</a:t>
          </a:r>
        </a:p>
        <a:p>
          <a:r>
            <a:rPr lang="en-US" b="1">
              <a:solidFill>
                <a:schemeClr val="bg1"/>
              </a:solidFill>
            </a:rPr>
            <a:t>Better Health Outcomes at Healthcare Facility</a:t>
          </a:r>
        </a:p>
      </dgm:t>
    </dgm:pt>
    <dgm:pt modelId="{659BDD60-61A5-4E98-A316-45052E714CC8}" type="parTrans" cxnId="{3AFDCBA3-B0BF-47AF-A811-F32FCA512073}">
      <dgm:prSet/>
      <dgm:spPr/>
      <dgm:t>
        <a:bodyPr/>
        <a:lstStyle/>
        <a:p>
          <a:endParaRPr lang="en-US"/>
        </a:p>
      </dgm:t>
    </dgm:pt>
    <dgm:pt modelId="{627AA6CE-0D81-4DB7-8545-8A79ACACDAB5}" type="sibTrans" cxnId="{3AFDCBA3-B0BF-47AF-A811-F32FCA512073}">
      <dgm:prSet/>
      <dgm:spPr/>
      <dgm:t>
        <a:bodyPr/>
        <a:lstStyle/>
        <a:p>
          <a:endParaRPr lang="en-US"/>
        </a:p>
      </dgm:t>
    </dgm:pt>
    <dgm:pt modelId="{B5E61270-9076-495F-9054-6320432906C8}" type="pres">
      <dgm:prSet presAssocID="{A5AF882E-6B4B-4455-BE8F-D5A7AE779933}" presName="CompostProcess" presStyleCnt="0">
        <dgm:presLayoutVars>
          <dgm:dir/>
          <dgm:resizeHandles val="exact"/>
        </dgm:presLayoutVars>
      </dgm:prSet>
      <dgm:spPr/>
    </dgm:pt>
    <dgm:pt modelId="{EF708FD1-05AB-4566-9099-3E25475E9619}" type="pres">
      <dgm:prSet presAssocID="{A5AF882E-6B4B-4455-BE8F-D5A7AE779933}" presName="arrow" presStyleLbl="bgShp" presStyleIdx="0" presStyleCnt="1" custScaleX="99169" custLinFactNeighborX="-10701"/>
      <dgm:spPr/>
    </dgm:pt>
    <dgm:pt modelId="{F1C8C2DC-B950-4568-BDCC-1ACC04A8A7E6}" type="pres">
      <dgm:prSet presAssocID="{A5AF882E-6B4B-4455-BE8F-D5A7AE779933}" presName="linearProcess" presStyleCnt="0"/>
      <dgm:spPr/>
    </dgm:pt>
    <dgm:pt modelId="{1F77B132-FFD2-4897-B014-C3A13FF5C500}" type="pres">
      <dgm:prSet presAssocID="{3791E923-D2C5-42CC-8514-86A8845C5D18}" presName="textNode" presStyleLbl="node1" presStyleIdx="0" presStyleCnt="5" custScaleX="127065" custScaleY="114896">
        <dgm:presLayoutVars>
          <dgm:bulletEnabled val="1"/>
        </dgm:presLayoutVars>
      </dgm:prSet>
      <dgm:spPr/>
    </dgm:pt>
    <dgm:pt modelId="{EE112C8D-EADE-4387-886E-58D9FB8157DD}" type="pres">
      <dgm:prSet presAssocID="{FD1D2489-B2D3-451D-A3BC-9E356ECD59AA}" presName="sibTrans" presStyleCnt="0"/>
      <dgm:spPr/>
    </dgm:pt>
    <dgm:pt modelId="{E1653294-FE4D-4E48-B1DF-6B7612831FD0}" type="pres">
      <dgm:prSet presAssocID="{986427BD-54C6-4AA5-93A6-41AFB06F90F9}" presName="textNode" presStyleLbl="node1" presStyleIdx="1" presStyleCnt="5" custScaleY="116076">
        <dgm:presLayoutVars>
          <dgm:bulletEnabled val="1"/>
        </dgm:presLayoutVars>
      </dgm:prSet>
      <dgm:spPr/>
    </dgm:pt>
    <dgm:pt modelId="{6B21F1CF-7A9E-4C92-B082-04F76FE22A00}" type="pres">
      <dgm:prSet presAssocID="{296A6072-2AB2-45FA-8CE2-58AA95B0FC03}" presName="sibTrans" presStyleCnt="0"/>
      <dgm:spPr/>
    </dgm:pt>
    <dgm:pt modelId="{AF895CE0-CDA2-483D-9169-DA32D49B8EB7}" type="pres">
      <dgm:prSet presAssocID="{F9DD21B4-7C5A-42A1-B829-1E518DADF6A2}" presName="textNode" presStyleLbl="node1" presStyleIdx="2" presStyleCnt="5" custScaleY="118435" custLinFactNeighborX="22192" custLinFactNeighborY="590">
        <dgm:presLayoutVars>
          <dgm:bulletEnabled val="1"/>
        </dgm:presLayoutVars>
      </dgm:prSet>
      <dgm:spPr/>
    </dgm:pt>
    <dgm:pt modelId="{2291197E-CBEC-4E26-BB6B-55FCDE67519F}" type="pres">
      <dgm:prSet presAssocID="{697584C7-1C57-4C7D-9F52-81C52AD5A4A6}" presName="sibTrans" presStyleCnt="0"/>
      <dgm:spPr/>
    </dgm:pt>
    <dgm:pt modelId="{962CED43-9E68-4889-9761-EB02C763F448}" type="pres">
      <dgm:prSet presAssocID="{53F63BED-0252-4D06-B908-279EE3068F21}" presName="textNode" presStyleLbl="node1" presStyleIdx="3" presStyleCnt="5" custScaleX="133374" custScaleY="114896">
        <dgm:presLayoutVars>
          <dgm:bulletEnabled val="1"/>
        </dgm:presLayoutVars>
      </dgm:prSet>
      <dgm:spPr/>
    </dgm:pt>
    <dgm:pt modelId="{0E68634B-B2F3-48A6-B5DA-B5C764C921E6}" type="pres">
      <dgm:prSet presAssocID="{CD8B6E4A-A03C-4BBA-863D-D7E2B765794A}" presName="sibTrans" presStyleCnt="0"/>
      <dgm:spPr/>
    </dgm:pt>
    <dgm:pt modelId="{5614BF0E-24F1-4B2D-AC86-E7E1CFD67971}" type="pres">
      <dgm:prSet presAssocID="{37FBA156-2BEF-4612-8886-93A87F21630C}" presName="textNode" presStyleLbl="node1" presStyleIdx="4" presStyleCnt="5" custScaleY="111655" custLinFactNeighborX="47528" custLinFactNeighborY="590">
        <dgm:presLayoutVars>
          <dgm:bulletEnabled val="1"/>
        </dgm:presLayoutVars>
      </dgm:prSet>
      <dgm:spPr/>
    </dgm:pt>
  </dgm:ptLst>
  <dgm:cxnLst>
    <dgm:cxn modelId="{FCD8581A-BD6C-459F-8893-98DDA0598FD7}" type="presOf" srcId="{3791E923-D2C5-42CC-8514-86A8845C5D18}" destId="{1F77B132-FFD2-4897-B014-C3A13FF5C500}" srcOrd="0" destOrd="0" presId="urn:microsoft.com/office/officeart/2005/8/layout/hProcess9"/>
    <dgm:cxn modelId="{F3A21B3D-847B-48F5-A3B3-6B5BED03B401}" type="presOf" srcId="{37FBA156-2BEF-4612-8886-93A87F21630C}" destId="{5614BF0E-24F1-4B2D-AC86-E7E1CFD67971}" srcOrd="0" destOrd="0" presId="urn:microsoft.com/office/officeart/2005/8/layout/hProcess9"/>
    <dgm:cxn modelId="{97561D41-3689-48A7-937F-1677F7DC5E35}" type="presOf" srcId="{F9DD21B4-7C5A-42A1-B829-1E518DADF6A2}" destId="{AF895CE0-CDA2-483D-9169-DA32D49B8EB7}" srcOrd="0" destOrd="0" presId="urn:microsoft.com/office/officeart/2005/8/layout/hProcess9"/>
    <dgm:cxn modelId="{2078344A-727F-49D5-A548-C65432EC901F}" type="presOf" srcId="{986427BD-54C6-4AA5-93A6-41AFB06F90F9}" destId="{E1653294-FE4D-4E48-B1DF-6B7612831FD0}" srcOrd="0" destOrd="0" presId="urn:microsoft.com/office/officeart/2005/8/layout/hProcess9"/>
    <dgm:cxn modelId="{43736252-E5F2-4DF2-B5D3-37FFA99A7B8B}" type="presOf" srcId="{A5AF882E-6B4B-4455-BE8F-D5A7AE779933}" destId="{B5E61270-9076-495F-9054-6320432906C8}" srcOrd="0" destOrd="0" presId="urn:microsoft.com/office/officeart/2005/8/layout/hProcess9"/>
    <dgm:cxn modelId="{F5BCB352-87A6-4521-BFF7-5B4E5425AB13}" srcId="{A5AF882E-6B4B-4455-BE8F-D5A7AE779933}" destId="{986427BD-54C6-4AA5-93A6-41AFB06F90F9}" srcOrd="1" destOrd="0" parTransId="{2E703BC3-C278-41B2-923C-B1AA61B6C3BA}" sibTransId="{296A6072-2AB2-45FA-8CE2-58AA95B0FC03}"/>
    <dgm:cxn modelId="{87815594-8304-45D7-9029-777C18D4318A}" srcId="{A5AF882E-6B4B-4455-BE8F-D5A7AE779933}" destId="{53F63BED-0252-4D06-B908-279EE3068F21}" srcOrd="3" destOrd="0" parTransId="{03295B6C-7DBE-43F3-A5CC-469444575309}" sibTransId="{CD8B6E4A-A03C-4BBA-863D-D7E2B765794A}"/>
    <dgm:cxn modelId="{3AFDCBA3-B0BF-47AF-A811-F32FCA512073}" srcId="{A5AF882E-6B4B-4455-BE8F-D5A7AE779933}" destId="{37FBA156-2BEF-4612-8886-93A87F21630C}" srcOrd="4" destOrd="0" parTransId="{659BDD60-61A5-4E98-A316-45052E714CC8}" sibTransId="{627AA6CE-0D81-4DB7-8545-8A79ACACDAB5}"/>
    <dgm:cxn modelId="{5E1303BB-38D8-4F46-AFCE-623BA5DB92A3}" type="presOf" srcId="{53F63BED-0252-4D06-B908-279EE3068F21}" destId="{962CED43-9E68-4889-9761-EB02C763F448}" srcOrd="0" destOrd="0" presId="urn:microsoft.com/office/officeart/2005/8/layout/hProcess9"/>
    <dgm:cxn modelId="{4068AEC5-4E50-4360-8E40-C7B7D1F1ABDA}" srcId="{A5AF882E-6B4B-4455-BE8F-D5A7AE779933}" destId="{F9DD21B4-7C5A-42A1-B829-1E518DADF6A2}" srcOrd="2" destOrd="0" parTransId="{7BCE658C-BB8E-440B-A639-97A724D42E3F}" sibTransId="{697584C7-1C57-4C7D-9F52-81C52AD5A4A6}"/>
    <dgm:cxn modelId="{637D16DF-0617-49BC-82A1-BC6323A1E448}" srcId="{A5AF882E-6B4B-4455-BE8F-D5A7AE779933}" destId="{3791E923-D2C5-42CC-8514-86A8845C5D18}" srcOrd="0" destOrd="0" parTransId="{566AE952-992A-4F91-A747-76EAF1FB0C87}" sibTransId="{FD1D2489-B2D3-451D-A3BC-9E356ECD59AA}"/>
    <dgm:cxn modelId="{44D1481B-61D7-464D-8B67-196E0DEE6B9F}" type="presParOf" srcId="{B5E61270-9076-495F-9054-6320432906C8}" destId="{EF708FD1-05AB-4566-9099-3E25475E9619}" srcOrd="0" destOrd="0" presId="urn:microsoft.com/office/officeart/2005/8/layout/hProcess9"/>
    <dgm:cxn modelId="{53AD3579-3974-4BF7-AEEB-6D9B3B7B78A3}" type="presParOf" srcId="{B5E61270-9076-495F-9054-6320432906C8}" destId="{F1C8C2DC-B950-4568-BDCC-1ACC04A8A7E6}" srcOrd="1" destOrd="0" presId="urn:microsoft.com/office/officeart/2005/8/layout/hProcess9"/>
    <dgm:cxn modelId="{42019234-730C-4410-8FE8-FEF22D327EE7}" type="presParOf" srcId="{F1C8C2DC-B950-4568-BDCC-1ACC04A8A7E6}" destId="{1F77B132-FFD2-4897-B014-C3A13FF5C500}" srcOrd="0" destOrd="0" presId="urn:microsoft.com/office/officeart/2005/8/layout/hProcess9"/>
    <dgm:cxn modelId="{DC539F8F-8A2B-49FE-ABAF-F416800C0EA1}" type="presParOf" srcId="{F1C8C2DC-B950-4568-BDCC-1ACC04A8A7E6}" destId="{EE112C8D-EADE-4387-886E-58D9FB8157DD}" srcOrd="1" destOrd="0" presId="urn:microsoft.com/office/officeart/2005/8/layout/hProcess9"/>
    <dgm:cxn modelId="{ACB80631-122B-43B8-9C83-D53BF7A0EB35}" type="presParOf" srcId="{F1C8C2DC-B950-4568-BDCC-1ACC04A8A7E6}" destId="{E1653294-FE4D-4E48-B1DF-6B7612831FD0}" srcOrd="2" destOrd="0" presId="urn:microsoft.com/office/officeart/2005/8/layout/hProcess9"/>
    <dgm:cxn modelId="{255ACFB3-B36E-4FDE-922C-4CD25CCD2F76}" type="presParOf" srcId="{F1C8C2DC-B950-4568-BDCC-1ACC04A8A7E6}" destId="{6B21F1CF-7A9E-4C92-B082-04F76FE22A00}" srcOrd="3" destOrd="0" presId="urn:microsoft.com/office/officeart/2005/8/layout/hProcess9"/>
    <dgm:cxn modelId="{B4AB2ADB-78E6-4901-BE55-E0C62C4607E3}" type="presParOf" srcId="{F1C8C2DC-B950-4568-BDCC-1ACC04A8A7E6}" destId="{AF895CE0-CDA2-483D-9169-DA32D49B8EB7}" srcOrd="4" destOrd="0" presId="urn:microsoft.com/office/officeart/2005/8/layout/hProcess9"/>
    <dgm:cxn modelId="{5C6617CD-7DCE-463D-9882-A79AF01978AC}" type="presParOf" srcId="{F1C8C2DC-B950-4568-BDCC-1ACC04A8A7E6}" destId="{2291197E-CBEC-4E26-BB6B-55FCDE67519F}" srcOrd="5" destOrd="0" presId="urn:microsoft.com/office/officeart/2005/8/layout/hProcess9"/>
    <dgm:cxn modelId="{E9E8C324-95D3-49C3-B31E-6A568F5782A1}" type="presParOf" srcId="{F1C8C2DC-B950-4568-BDCC-1ACC04A8A7E6}" destId="{962CED43-9E68-4889-9761-EB02C763F448}" srcOrd="6" destOrd="0" presId="urn:microsoft.com/office/officeart/2005/8/layout/hProcess9"/>
    <dgm:cxn modelId="{8AE0C4FF-CDD6-4A8E-86CA-74A71D4BDBE4}" type="presParOf" srcId="{F1C8C2DC-B950-4568-BDCC-1ACC04A8A7E6}" destId="{0E68634B-B2F3-48A6-B5DA-B5C764C921E6}" srcOrd="7" destOrd="0" presId="urn:microsoft.com/office/officeart/2005/8/layout/hProcess9"/>
    <dgm:cxn modelId="{81016384-8D79-4A2E-A68C-78F15944CAFD}" type="presParOf" srcId="{F1C8C2DC-B950-4568-BDCC-1ACC04A8A7E6}" destId="{5614BF0E-24F1-4B2D-AC86-E7E1CFD6797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5B397C-3925-42C4-88A6-9B54F0B11A6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29B51A-D6D9-42BC-A7BF-27D7FB5DC870}">
      <dgm:prSet phldrT="[Text]"/>
      <dgm:spPr/>
      <dgm:t>
        <a:bodyPr/>
        <a:lstStyle/>
        <a:p>
          <a:r>
            <a:rPr lang="en-US" b="1"/>
            <a:t>State &amp; National</a:t>
          </a:r>
        </a:p>
      </dgm:t>
    </dgm:pt>
    <dgm:pt modelId="{0EDA2684-431E-4EB4-89E3-E88657CD4BDB}" type="parTrans" cxnId="{93F6A8D4-F919-4238-92BD-2BE9DEAE68A5}">
      <dgm:prSet/>
      <dgm:spPr/>
      <dgm:t>
        <a:bodyPr/>
        <a:lstStyle/>
        <a:p>
          <a:endParaRPr lang="en-US"/>
        </a:p>
      </dgm:t>
    </dgm:pt>
    <dgm:pt modelId="{2EC25D36-E91F-4894-A516-2F681EFC720E}" type="sibTrans" cxnId="{93F6A8D4-F919-4238-92BD-2BE9DEAE68A5}">
      <dgm:prSet/>
      <dgm:spPr/>
      <dgm:t>
        <a:bodyPr/>
        <a:lstStyle/>
        <a:p>
          <a:endParaRPr lang="en-US"/>
        </a:p>
      </dgm:t>
    </dgm:pt>
    <dgm:pt modelId="{384BAC03-A884-48C3-80E3-06F925405A86}">
      <dgm:prSet phldrT="[Text]"/>
      <dgm:spPr/>
      <dgm:t>
        <a:bodyPr/>
        <a:lstStyle/>
        <a:p>
          <a:r>
            <a:rPr lang="en-US"/>
            <a:t>Full-time service, 1700 hours</a:t>
          </a:r>
        </a:p>
      </dgm:t>
    </dgm:pt>
    <dgm:pt modelId="{B04D0342-A0CA-493C-89E5-75066E91C31D}" type="parTrans" cxnId="{2FF26665-F210-4FFF-8E0F-8567A196AE0A}">
      <dgm:prSet/>
      <dgm:spPr/>
      <dgm:t>
        <a:bodyPr/>
        <a:lstStyle/>
        <a:p>
          <a:endParaRPr lang="en-US"/>
        </a:p>
      </dgm:t>
    </dgm:pt>
    <dgm:pt modelId="{AC22AD39-D0C9-4CAC-81F3-3E5C0B73A1C5}" type="sibTrans" cxnId="{2FF26665-F210-4FFF-8E0F-8567A196AE0A}">
      <dgm:prSet/>
      <dgm:spPr/>
      <dgm:t>
        <a:bodyPr/>
        <a:lstStyle/>
        <a:p>
          <a:endParaRPr lang="en-US"/>
        </a:p>
      </dgm:t>
    </dgm:pt>
    <dgm:pt modelId="{9C5F1F0B-D3F7-4909-A521-7338108BB4C2}">
      <dgm:prSet phldrT="[Text]"/>
      <dgm:spPr/>
      <dgm:t>
        <a:bodyPr/>
        <a:lstStyle/>
        <a:p>
          <a:r>
            <a:rPr lang="en-US"/>
            <a:t>Direct service, working hands-on in the community</a:t>
          </a:r>
        </a:p>
      </dgm:t>
    </dgm:pt>
    <dgm:pt modelId="{F8BC1F8E-03A4-4440-9C17-2CAE4F7ADD0A}" type="parTrans" cxnId="{61079C12-8E21-4323-8CA3-8A9B0A1E41F1}">
      <dgm:prSet/>
      <dgm:spPr/>
      <dgm:t>
        <a:bodyPr/>
        <a:lstStyle/>
        <a:p>
          <a:endParaRPr lang="en-US"/>
        </a:p>
      </dgm:t>
    </dgm:pt>
    <dgm:pt modelId="{0F86D4D3-EBE4-4B60-8D6D-9E17060D4A84}" type="sibTrans" cxnId="{61079C12-8E21-4323-8CA3-8A9B0A1E41F1}">
      <dgm:prSet/>
      <dgm:spPr/>
      <dgm:t>
        <a:bodyPr/>
        <a:lstStyle/>
        <a:p>
          <a:endParaRPr lang="en-US"/>
        </a:p>
      </dgm:t>
    </dgm:pt>
    <dgm:pt modelId="{194C5D9B-B326-472D-BACF-A626F1E62C63}">
      <dgm:prSet phldrT="[Text]"/>
      <dgm:spPr/>
      <dgm:t>
        <a:bodyPr/>
        <a:lstStyle/>
        <a:p>
          <a:r>
            <a:rPr lang="en-US" b="1"/>
            <a:t>VISTA</a:t>
          </a:r>
        </a:p>
      </dgm:t>
    </dgm:pt>
    <dgm:pt modelId="{E7C2572D-6AD5-4A4D-8F1A-B1F5C08B6D93}" type="parTrans" cxnId="{3508C6FB-A1FB-487B-8804-23690E6A0D02}">
      <dgm:prSet/>
      <dgm:spPr/>
      <dgm:t>
        <a:bodyPr/>
        <a:lstStyle/>
        <a:p>
          <a:endParaRPr lang="en-US"/>
        </a:p>
      </dgm:t>
    </dgm:pt>
    <dgm:pt modelId="{5F8F0C79-90CD-4A63-B1E4-3080B9C1A8CE}" type="sibTrans" cxnId="{3508C6FB-A1FB-487B-8804-23690E6A0D02}">
      <dgm:prSet/>
      <dgm:spPr/>
      <dgm:t>
        <a:bodyPr/>
        <a:lstStyle/>
        <a:p>
          <a:endParaRPr lang="en-US"/>
        </a:p>
      </dgm:t>
    </dgm:pt>
    <dgm:pt modelId="{2195B383-FFC8-4DEB-880A-A4C887320F83}">
      <dgm:prSet phldrT="[Text]"/>
      <dgm:spPr/>
      <dgm:t>
        <a:bodyPr/>
        <a:lstStyle/>
        <a:p>
          <a:r>
            <a:rPr lang="en-US"/>
            <a:t>Full-year service term</a:t>
          </a:r>
        </a:p>
      </dgm:t>
    </dgm:pt>
    <dgm:pt modelId="{812EE803-20FE-442F-9151-2F456A86F3D2}" type="parTrans" cxnId="{2C421692-C63D-4A83-973C-9D28420B452C}">
      <dgm:prSet/>
      <dgm:spPr/>
      <dgm:t>
        <a:bodyPr/>
        <a:lstStyle/>
        <a:p>
          <a:endParaRPr lang="en-US"/>
        </a:p>
      </dgm:t>
    </dgm:pt>
    <dgm:pt modelId="{0F22233F-3926-4303-94A3-5521DB7ECB42}" type="sibTrans" cxnId="{2C421692-C63D-4A83-973C-9D28420B452C}">
      <dgm:prSet/>
      <dgm:spPr/>
      <dgm:t>
        <a:bodyPr/>
        <a:lstStyle/>
        <a:p>
          <a:endParaRPr lang="en-US"/>
        </a:p>
      </dgm:t>
    </dgm:pt>
    <dgm:pt modelId="{AD26452E-60F2-4564-BFCB-C5AEAF2B4D43}">
      <dgm:prSet phldrT="[Text]"/>
      <dgm:spPr/>
      <dgm:t>
        <a:bodyPr/>
        <a:lstStyle/>
        <a:p>
          <a:r>
            <a:rPr lang="en-US"/>
            <a:t>In-direct service focused on building capacity and sustainability at nonprofits and CBOs</a:t>
          </a:r>
        </a:p>
      </dgm:t>
    </dgm:pt>
    <dgm:pt modelId="{481F63A8-ED25-40CE-AC54-9540FE199163}" type="parTrans" cxnId="{B21F3807-B48C-407A-AE82-BDAAEA7D8352}">
      <dgm:prSet/>
      <dgm:spPr/>
      <dgm:t>
        <a:bodyPr/>
        <a:lstStyle/>
        <a:p>
          <a:endParaRPr lang="en-US"/>
        </a:p>
      </dgm:t>
    </dgm:pt>
    <dgm:pt modelId="{0D4F1677-2706-4D27-AA4A-A978892C7D91}" type="sibTrans" cxnId="{B21F3807-B48C-407A-AE82-BDAAEA7D8352}">
      <dgm:prSet/>
      <dgm:spPr/>
      <dgm:t>
        <a:bodyPr/>
        <a:lstStyle/>
        <a:p>
          <a:endParaRPr lang="en-US"/>
        </a:p>
      </dgm:t>
    </dgm:pt>
    <dgm:pt modelId="{1B0ED665-4065-4986-A46E-0B9CA7ED2E76}">
      <dgm:prSet phldrT="[Text]"/>
      <dgm:spPr/>
      <dgm:t>
        <a:bodyPr/>
        <a:lstStyle/>
        <a:p>
          <a:r>
            <a:rPr lang="en-US" b="1"/>
            <a:t>NCCC</a:t>
          </a:r>
        </a:p>
      </dgm:t>
    </dgm:pt>
    <dgm:pt modelId="{57B138AD-3A87-4A6C-856A-08613AC6FA07}" type="parTrans" cxnId="{BBF878E9-E635-4A6E-A906-D538BECB80C9}">
      <dgm:prSet/>
      <dgm:spPr/>
      <dgm:t>
        <a:bodyPr/>
        <a:lstStyle/>
        <a:p>
          <a:endParaRPr lang="en-US"/>
        </a:p>
      </dgm:t>
    </dgm:pt>
    <dgm:pt modelId="{B81DA11E-5FEE-4B30-BA46-3BE32A219766}" type="sibTrans" cxnId="{BBF878E9-E635-4A6E-A906-D538BECB80C9}">
      <dgm:prSet/>
      <dgm:spPr/>
      <dgm:t>
        <a:bodyPr/>
        <a:lstStyle/>
        <a:p>
          <a:endParaRPr lang="en-US"/>
        </a:p>
      </dgm:t>
    </dgm:pt>
    <dgm:pt modelId="{C5E24167-DC3E-4E57-A245-5175864F06C2}">
      <dgm:prSet phldrT="[Text]"/>
      <dgm:spPr/>
      <dgm:t>
        <a:bodyPr/>
        <a:lstStyle/>
        <a:p>
          <a:r>
            <a:rPr lang="en-US"/>
            <a:t>11-month, full-time residential service program</a:t>
          </a:r>
        </a:p>
      </dgm:t>
    </dgm:pt>
    <dgm:pt modelId="{9CD0DB0D-3222-4EAB-90FE-CCB95C2FCD86}" type="parTrans" cxnId="{50C64A91-6DB1-4841-BEAE-F06086EC2C4E}">
      <dgm:prSet/>
      <dgm:spPr/>
      <dgm:t>
        <a:bodyPr/>
        <a:lstStyle/>
        <a:p>
          <a:endParaRPr lang="en-US"/>
        </a:p>
      </dgm:t>
    </dgm:pt>
    <dgm:pt modelId="{3457355F-D427-4BE9-97AE-CF4630796EAF}" type="sibTrans" cxnId="{50C64A91-6DB1-4841-BEAE-F06086EC2C4E}">
      <dgm:prSet/>
      <dgm:spPr/>
      <dgm:t>
        <a:bodyPr/>
        <a:lstStyle/>
        <a:p>
          <a:endParaRPr lang="en-US"/>
        </a:p>
      </dgm:t>
    </dgm:pt>
    <dgm:pt modelId="{2627C7FE-3748-40D8-B2BB-E1135BFA7788}">
      <dgm:prSet phldrT="[Text]"/>
      <dgm:spPr/>
      <dgm:t>
        <a:bodyPr/>
        <a:lstStyle/>
        <a:p>
          <a:r>
            <a:rPr lang="en-US"/>
            <a:t>Direct service focused on conservation, disaster response, and emergency preparedness</a:t>
          </a:r>
        </a:p>
      </dgm:t>
    </dgm:pt>
    <dgm:pt modelId="{A448CB15-3D46-4B42-AAAD-9857CDAD030F}" type="parTrans" cxnId="{2E5C5643-A3DE-4AED-8261-72E25C545499}">
      <dgm:prSet/>
      <dgm:spPr/>
      <dgm:t>
        <a:bodyPr/>
        <a:lstStyle/>
        <a:p>
          <a:endParaRPr lang="en-US"/>
        </a:p>
      </dgm:t>
    </dgm:pt>
    <dgm:pt modelId="{9032231E-FAF2-46AD-98AF-33D07726338E}" type="sibTrans" cxnId="{2E5C5643-A3DE-4AED-8261-72E25C545499}">
      <dgm:prSet/>
      <dgm:spPr/>
      <dgm:t>
        <a:bodyPr/>
        <a:lstStyle/>
        <a:p>
          <a:endParaRPr lang="en-US"/>
        </a:p>
      </dgm:t>
    </dgm:pt>
    <dgm:pt modelId="{BFB97779-9170-41EB-AE34-27A96436D987}">
      <dgm:prSet phldrT="[Text]"/>
      <dgm:spPr/>
      <dgm:t>
        <a:bodyPr/>
        <a:lstStyle/>
        <a:p>
          <a:r>
            <a:rPr lang="en-US"/>
            <a:t>Members serve in group and individual settings at nonprofits, in schools, at food banks, and other community-based organizations (CBOs)</a:t>
          </a:r>
        </a:p>
      </dgm:t>
    </dgm:pt>
    <dgm:pt modelId="{950F794A-E284-4AD0-A0DD-41C4D162516F}" type="parTrans" cxnId="{193FA093-ADF1-4D89-B9B0-D2F70F54CCC1}">
      <dgm:prSet/>
      <dgm:spPr/>
      <dgm:t>
        <a:bodyPr/>
        <a:lstStyle/>
        <a:p>
          <a:endParaRPr lang="en-US"/>
        </a:p>
      </dgm:t>
    </dgm:pt>
    <dgm:pt modelId="{D3831DF3-4763-41CD-8610-E862732F5817}" type="sibTrans" cxnId="{193FA093-ADF1-4D89-B9B0-D2F70F54CCC1}">
      <dgm:prSet/>
      <dgm:spPr/>
      <dgm:t>
        <a:bodyPr/>
        <a:lstStyle/>
        <a:p>
          <a:endParaRPr lang="en-US"/>
        </a:p>
      </dgm:t>
    </dgm:pt>
    <dgm:pt modelId="{F5FD7B26-D648-4EB1-8F28-B71865D8E106}">
      <dgm:prSet phldrT="[Text]"/>
      <dgm:spPr/>
      <dgm:t>
        <a:bodyPr/>
        <a:lstStyle/>
        <a:p>
          <a:r>
            <a:rPr lang="en-US"/>
            <a:t>Members travel around different regions to complete projects</a:t>
          </a:r>
        </a:p>
      </dgm:t>
    </dgm:pt>
    <dgm:pt modelId="{03524BC1-2FA1-45C2-9E35-66734937E0F5}" type="parTrans" cxnId="{9511AEAF-5DC0-4351-9149-7438CB127F6D}">
      <dgm:prSet/>
      <dgm:spPr/>
      <dgm:t>
        <a:bodyPr/>
        <a:lstStyle/>
        <a:p>
          <a:endParaRPr lang="en-US"/>
        </a:p>
      </dgm:t>
    </dgm:pt>
    <dgm:pt modelId="{23337150-874E-4B02-A70C-1306859832D6}" type="sibTrans" cxnId="{9511AEAF-5DC0-4351-9149-7438CB127F6D}">
      <dgm:prSet/>
      <dgm:spPr/>
      <dgm:t>
        <a:bodyPr/>
        <a:lstStyle/>
        <a:p>
          <a:endParaRPr lang="en-US"/>
        </a:p>
      </dgm:t>
    </dgm:pt>
    <dgm:pt modelId="{5442D460-7C9A-4216-9B07-DA3EAA5D4B1C}">
      <dgm:prSet phldrT="[Text]"/>
      <dgm:spPr/>
      <dgm:t>
        <a:bodyPr/>
        <a:lstStyle/>
        <a:p>
          <a:r>
            <a:rPr lang="en-US"/>
            <a:t>Members design tools and resources to strengthen community services and supports</a:t>
          </a:r>
        </a:p>
      </dgm:t>
    </dgm:pt>
    <dgm:pt modelId="{3413D0CC-14EF-4B1E-ACB0-7EBBB4C0069E}" type="parTrans" cxnId="{24C9BF6F-93DD-404D-A6E4-7EE8218832E3}">
      <dgm:prSet/>
      <dgm:spPr/>
      <dgm:t>
        <a:bodyPr/>
        <a:lstStyle/>
        <a:p>
          <a:endParaRPr lang="en-US"/>
        </a:p>
      </dgm:t>
    </dgm:pt>
    <dgm:pt modelId="{63CF11BD-4112-4D8C-B390-045A7AB80C4F}" type="sibTrans" cxnId="{24C9BF6F-93DD-404D-A6E4-7EE8218832E3}">
      <dgm:prSet/>
      <dgm:spPr/>
      <dgm:t>
        <a:bodyPr/>
        <a:lstStyle/>
        <a:p>
          <a:endParaRPr lang="en-US"/>
        </a:p>
      </dgm:t>
    </dgm:pt>
    <dgm:pt modelId="{ED9CAA10-3C5B-440C-9077-5791196A65A3}" type="pres">
      <dgm:prSet presAssocID="{D85B397C-3925-42C4-88A6-9B54F0B11A6C}" presName="Name0" presStyleCnt="0">
        <dgm:presLayoutVars>
          <dgm:dir/>
          <dgm:animLvl val="lvl"/>
          <dgm:resizeHandles val="exact"/>
        </dgm:presLayoutVars>
      </dgm:prSet>
      <dgm:spPr/>
    </dgm:pt>
    <dgm:pt modelId="{69895260-9998-4A31-9E18-9EEE3FB11708}" type="pres">
      <dgm:prSet presAssocID="{E529B51A-D6D9-42BC-A7BF-27D7FB5DC870}" presName="composite" presStyleCnt="0"/>
      <dgm:spPr/>
    </dgm:pt>
    <dgm:pt modelId="{A8887C3C-A471-403A-8536-E755192512F3}" type="pres">
      <dgm:prSet presAssocID="{E529B51A-D6D9-42BC-A7BF-27D7FB5DC87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462918C-B191-42D6-8A45-37E80B73B914}" type="pres">
      <dgm:prSet presAssocID="{E529B51A-D6D9-42BC-A7BF-27D7FB5DC870}" presName="desTx" presStyleLbl="alignAccFollowNode1" presStyleIdx="0" presStyleCnt="3">
        <dgm:presLayoutVars>
          <dgm:bulletEnabled val="1"/>
        </dgm:presLayoutVars>
      </dgm:prSet>
      <dgm:spPr/>
    </dgm:pt>
    <dgm:pt modelId="{D46ECDCA-C50C-48C5-98C7-D5A1356F1C16}" type="pres">
      <dgm:prSet presAssocID="{2EC25D36-E91F-4894-A516-2F681EFC720E}" presName="space" presStyleCnt="0"/>
      <dgm:spPr/>
    </dgm:pt>
    <dgm:pt modelId="{D3F3B7A0-A0F0-470B-B2E8-6F074B258C82}" type="pres">
      <dgm:prSet presAssocID="{194C5D9B-B326-472D-BACF-A626F1E62C63}" presName="composite" presStyleCnt="0"/>
      <dgm:spPr/>
    </dgm:pt>
    <dgm:pt modelId="{F3B1D242-C5EE-46BC-80AF-6AB2481B7858}" type="pres">
      <dgm:prSet presAssocID="{194C5D9B-B326-472D-BACF-A626F1E62C6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D99AB84-DF6A-4901-9721-488AFFE7DDBC}" type="pres">
      <dgm:prSet presAssocID="{194C5D9B-B326-472D-BACF-A626F1E62C63}" presName="desTx" presStyleLbl="alignAccFollowNode1" presStyleIdx="1" presStyleCnt="3">
        <dgm:presLayoutVars>
          <dgm:bulletEnabled val="1"/>
        </dgm:presLayoutVars>
      </dgm:prSet>
      <dgm:spPr/>
    </dgm:pt>
    <dgm:pt modelId="{6FBF06F2-7CDB-46DF-AD8C-30868DFDAF28}" type="pres">
      <dgm:prSet presAssocID="{5F8F0C79-90CD-4A63-B1E4-3080B9C1A8CE}" presName="space" presStyleCnt="0"/>
      <dgm:spPr/>
    </dgm:pt>
    <dgm:pt modelId="{E9748D24-9CB7-45B0-91B9-A6286644F91B}" type="pres">
      <dgm:prSet presAssocID="{1B0ED665-4065-4986-A46E-0B9CA7ED2E76}" presName="composite" presStyleCnt="0"/>
      <dgm:spPr/>
    </dgm:pt>
    <dgm:pt modelId="{97420229-09A5-414D-8923-1D451166D0B3}" type="pres">
      <dgm:prSet presAssocID="{1B0ED665-4065-4986-A46E-0B9CA7ED2E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2DE526B-1603-4CE1-A74B-1DC9173811E0}" type="pres">
      <dgm:prSet presAssocID="{1B0ED665-4065-4986-A46E-0B9CA7ED2E7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21F3807-B48C-407A-AE82-BDAAEA7D8352}" srcId="{194C5D9B-B326-472D-BACF-A626F1E62C63}" destId="{AD26452E-60F2-4564-BFCB-C5AEAF2B4D43}" srcOrd="1" destOrd="0" parTransId="{481F63A8-ED25-40CE-AC54-9540FE199163}" sibTransId="{0D4F1677-2706-4D27-AA4A-A978892C7D91}"/>
    <dgm:cxn modelId="{3E923E10-9CEA-4906-8646-F754A9429ECC}" type="presOf" srcId="{9C5F1F0B-D3F7-4909-A521-7338108BB4C2}" destId="{5462918C-B191-42D6-8A45-37E80B73B914}" srcOrd="0" destOrd="1" presId="urn:microsoft.com/office/officeart/2005/8/layout/hList1"/>
    <dgm:cxn modelId="{61079C12-8E21-4323-8CA3-8A9B0A1E41F1}" srcId="{E529B51A-D6D9-42BC-A7BF-27D7FB5DC870}" destId="{9C5F1F0B-D3F7-4909-A521-7338108BB4C2}" srcOrd="1" destOrd="0" parTransId="{F8BC1F8E-03A4-4440-9C17-2CAE4F7ADD0A}" sibTransId="{0F86D4D3-EBE4-4B60-8D6D-9E17060D4A84}"/>
    <dgm:cxn modelId="{04C1F721-8D8F-4EDB-8922-84EC34065C69}" type="presOf" srcId="{2627C7FE-3748-40D8-B2BB-E1135BFA7788}" destId="{E2DE526B-1603-4CE1-A74B-1DC9173811E0}" srcOrd="0" destOrd="1" presId="urn:microsoft.com/office/officeart/2005/8/layout/hList1"/>
    <dgm:cxn modelId="{46E3943F-5D02-4630-96CC-C58317C9B8CD}" type="presOf" srcId="{2195B383-FFC8-4DEB-880A-A4C887320F83}" destId="{3D99AB84-DF6A-4901-9721-488AFFE7DDBC}" srcOrd="0" destOrd="0" presId="urn:microsoft.com/office/officeart/2005/8/layout/hList1"/>
    <dgm:cxn modelId="{42FC625B-1FD7-4B0A-8FD5-769203F3121C}" type="presOf" srcId="{384BAC03-A884-48C3-80E3-06F925405A86}" destId="{5462918C-B191-42D6-8A45-37E80B73B914}" srcOrd="0" destOrd="0" presId="urn:microsoft.com/office/officeart/2005/8/layout/hList1"/>
    <dgm:cxn modelId="{2E5C5643-A3DE-4AED-8261-72E25C545499}" srcId="{1B0ED665-4065-4986-A46E-0B9CA7ED2E76}" destId="{2627C7FE-3748-40D8-B2BB-E1135BFA7788}" srcOrd="1" destOrd="0" parTransId="{A448CB15-3D46-4B42-AAAD-9857CDAD030F}" sibTransId="{9032231E-FAF2-46AD-98AF-33D07726338E}"/>
    <dgm:cxn modelId="{2FF26665-F210-4FFF-8E0F-8567A196AE0A}" srcId="{E529B51A-D6D9-42BC-A7BF-27D7FB5DC870}" destId="{384BAC03-A884-48C3-80E3-06F925405A86}" srcOrd="0" destOrd="0" parTransId="{B04D0342-A0CA-493C-89E5-75066E91C31D}" sibTransId="{AC22AD39-D0C9-4CAC-81F3-3E5C0B73A1C5}"/>
    <dgm:cxn modelId="{20377B6A-5097-444A-A201-8EF4A6162252}" type="presOf" srcId="{5442D460-7C9A-4216-9B07-DA3EAA5D4B1C}" destId="{3D99AB84-DF6A-4901-9721-488AFFE7DDBC}" srcOrd="0" destOrd="2" presId="urn:microsoft.com/office/officeart/2005/8/layout/hList1"/>
    <dgm:cxn modelId="{2AEE636B-DA2E-4257-96EA-BCDDE7F08994}" type="presOf" srcId="{BFB97779-9170-41EB-AE34-27A96436D987}" destId="{5462918C-B191-42D6-8A45-37E80B73B914}" srcOrd="0" destOrd="2" presId="urn:microsoft.com/office/officeart/2005/8/layout/hList1"/>
    <dgm:cxn modelId="{C48E414C-7582-435C-B61D-BD6B32A4FECD}" type="presOf" srcId="{194C5D9B-B326-472D-BACF-A626F1E62C63}" destId="{F3B1D242-C5EE-46BC-80AF-6AB2481B7858}" srcOrd="0" destOrd="0" presId="urn:microsoft.com/office/officeart/2005/8/layout/hList1"/>
    <dgm:cxn modelId="{24C9BF6F-93DD-404D-A6E4-7EE8218832E3}" srcId="{194C5D9B-B326-472D-BACF-A626F1E62C63}" destId="{5442D460-7C9A-4216-9B07-DA3EAA5D4B1C}" srcOrd="2" destOrd="0" parTransId="{3413D0CC-14EF-4B1E-ACB0-7EBBB4C0069E}" sibTransId="{63CF11BD-4112-4D8C-B390-045A7AB80C4F}"/>
    <dgm:cxn modelId="{D22E3F7E-14C8-448E-AEF8-1B421057D381}" type="presOf" srcId="{AD26452E-60F2-4564-BFCB-C5AEAF2B4D43}" destId="{3D99AB84-DF6A-4901-9721-488AFFE7DDBC}" srcOrd="0" destOrd="1" presId="urn:microsoft.com/office/officeart/2005/8/layout/hList1"/>
    <dgm:cxn modelId="{50C64A91-6DB1-4841-BEAE-F06086EC2C4E}" srcId="{1B0ED665-4065-4986-A46E-0B9CA7ED2E76}" destId="{C5E24167-DC3E-4E57-A245-5175864F06C2}" srcOrd="0" destOrd="0" parTransId="{9CD0DB0D-3222-4EAB-90FE-CCB95C2FCD86}" sibTransId="{3457355F-D427-4BE9-97AE-CF4630796EAF}"/>
    <dgm:cxn modelId="{6DC0EA91-D8EB-418D-90DC-1AB14909A346}" type="presOf" srcId="{D85B397C-3925-42C4-88A6-9B54F0B11A6C}" destId="{ED9CAA10-3C5B-440C-9077-5791196A65A3}" srcOrd="0" destOrd="0" presId="urn:microsoft.com/office/officeart/2005/8/layout/hList1"/>
    <dgm:cxn modelId="{2C421692-C63D-4A83-973C-9D28420B452C}" srcId="{194C5D9B-B326-472D-BACF-A626F1E62C63}" destId="{2195B383-FFC8-4DEB-880A-A4C887320F83}" srcOrd="0" destOrd="0" parTransId="{812EE803-20FE-442F-9151-2F456A86F3D2}" sibTransId="{0F22233F-3926-4303-94A3-5521DB7ECB42}"/>
    <dgm:cxn modelId="{193FA093-ADF1-4D89-B9B0-D2F70F54CCC1}" srcId="{E529B51A-D6D9-42BC-A7BF-27D7FB5DC870}" destId="{BFB97779-9170-41EB-AE34-27A96436D987}" srcOrd="2" destOrd="0" parTransId="{950F794A-E284-4AD0-A0DD-41C4D162516F}" sibTransId="{D3831DF3-4763-41CD-8610-E862732F5817}"/>
    <dgm:cxn modelId="{3413399A-5C0D-4328-9440-39C6784CBA90}" type="presOf" srcId="{1B0ED665-4065-4986-A46E-0B9CA7ED2E76}" destId="{97420229-09A5-414D-8923-1D451166D0B3}" srcOrd="0" destOrd="0" presId="urn:microsoft.com/office/officeart/2005/8/layout/hList1"/>
    <dgm:cxn modelId="{6113CE9E-2A35-4528-B550-921D52333132}" type="presOf" srcId="{C5E24167-DC3E-4E57-A245-5175864F06C2}" destId="{E2DE526B-1603-4CE1-A74B-1DC9173811E0}" srcOrd="0" destOrd="0" presId="urn:microsoft.com/office/officeart/2005/8/layout/hList1"/>
    <dgm:cxn modelId="{9511AEAF-5DC0-4351-9149-7438CB127F6D}" srcId="{1B0ED665-4065-4986-A46E-0B9CA7ED2E76}" destId="{F5FD7B26-D648-4EB1-8F28-B71865D8E106}" srcOrd="2" destOrd="0" parTransId="{03524BC1-2FA1-45C2-9E35-66734937E0F5}" sibTransId="{23337150-874E-4B02-A70C-1306859832D6}"/>
    <dgm:cxn modelId="{93F6A8D4-F919-4238-92BD-2BE9DEAE68A5}" srcId="{D85B397C-3925-42C4-88A6-9B54F0B11A6C}" destId="{E529B51A-D6D9-42BC-A7BF-27D7FB5DC870}" srcOrd="0" destOrd="0" parTransId="{0EDA2684-431E-4EB4-89E3-E88657CD4BDB}" sibTransId="{2EC25D36-E91F-4894-A516-2F681EFC720E}"/>
    <dgm:cxn modelId="{E10200D8-1136-4526-9C92-C4B2EDAE774F}" type="presOf" srcId="{E529B51A-D6D9-42BC-A7BF-27D7FB5DC870}" destId="{A8887C3C-A471-403A-8536-E755192512F3}" srcOrd="0" destOrd="0" presId="urn:microsoft.com/office/officeart/2005/8/layout/hList1"/>
    <dgm:cxn modelId="{BBF878E9-E635-4A6E-A906-D538BECB80C9}" srcId="{D85B397C-3925-42C4-88A6-9B54F0B11A6C}" destId="{1B0ED665-4065-4986-A46E-0B9CA7ED2E76}" srcOrd="2" destOrd="0" parTransId="{57B138AD-3A87-4A6C-856A-08613AC6FA07}" sibTransId="{B81DA11E-5FEE-4B30-BA46-3BE32A219766}"/>
    <dgm:cxn modelId="{4155A1ED-8E0F-4456-9F63-EF8C567268C0}" type="presOf" srcId="{F5FD7B26-D648-4EB1-8F28-B71865D8E106}" destId="{E2DE526B-1603-4CE1-A74B-1DC9173811E0}" srcOrd="0" destOrd="2" presId="urn:microsoft.com/office/officeart/2005/8/layout/hList1"/>
    <dgm:cxn modelId="{3508C6FB-A1FB-487B-8804-23690E6A0D02}" srcId="{D85B397C-3925-42C4-88A6-9B54F0B11A6C}" destId="{194C5D9B-B326-472D-BACF-A626F1E62C63}" srcOrd="1" destOrd="0" parTransId="{E7C2572D-6AD5-4A4D-8F1A-B1F5C08B6D93}" sibTransId="{5F8F0C79-90CD-4A63-B1E4-3080B9C1A8CE}"/>
    <dgm:cxn modelId="{587D599C-8154-4170-B0AB-2584D1605385}" type="presParOf" srcId="{ED9CAA10-3C5B-440C-9077-5791196A65A3}" destId="{69895260-9998-4A31-9E18-9EEE3FB11708}" srcOrd="0" destOrd="0" presId="urn:microsoft.com/office/officeart/2005/8/layout/hList1"/>
    <dgm:cxn modelId="{061D2992-5B06-4DFF-9264-528E9B8FBB6A}" type="presParOf" srcId="{69895260-9998-4A31-9E18-9EEE3FB11708}" destId="{A8887C3C-A471-403A-8536-E755192512F3}" srcOrd="0" destOrd="0" presId="urn:microsoft.com/office/officeart/2005/8/layout/hList1"/>
    <dgm:cxn modelId="{D75DAF3D-B6AC-44BB-AA83-CD518238B007}" type="presParOf" srcId="{69895260-9998-4A31-9E18-9EEE3FB11708}" destId="{5462918C-B191-42D6-8A45-37E80B73B914}" srcOrd="1" destOrd="0" presId="urn:microsoft.com/office/officeart/2005/8/layout/hList1"/>
    <dgm:cxn modelId="{3C14D4CB-7AFD-4A3D-A040-8AF5AB3B2096}" type="presParOf" srcId="{ED9CAA10-3C5B-440C-9077-5791196A65A3}" destId="{D46ECDCA-C50C-48C5-98C7-D5A1356F1C16}" srcOrd="1" destOrd="0" presId="urn:microsoft.com/office/officeart/2005/8/layout/hList1"/>
    <dgm:cxn modelId="{EAA4831B-B440-41E4-9CA8-E7502CBAB59C}" type="presParOf" srcId="{ED9CAA10-3C5B-440C-9077-5791196A65A3}" destId="{D3F3B7A0-A0F0-470B-B2E8-6F074B258C82}" srcOrd="2" destOrd="0" presId="urn:microsoft.com/office/officeart/2005/8/layout/hList1"/>
    <dgm:cxn modelId="{04BF2522-012C-4A08-AD57-8213D13D1C1D}" type="presParOf" srcId="{D3F3B7A0-A0F0-470B-B2E8-6F074B258C82}" destId="{F3B1D242-C5EE-46BC-80AF-6AB2481B7858}" srcOrd="0" destOrd="0" presId="urn:microsoft.com/office/officeart/2005/8/layout/hList1"/>
    <dgm:cxn modelId="{70B6C856-A5C0-4174-A29F-18F046516AFA}" type="presParOf" srcId="{D3F3B7A0-A0F0-470B-B2E8-6F074B258C82}" destId="{3D99AB84-DF6A-4901-9721-488AFFE7DDBC}" srcOrd="1" destOrd="0" presId="urn:microsoft.com/office/officeart/2005/8/layout/hList1"/>
    <dgm:cxn modelId="{BFEB9D22-40A4-4109-BF4D-F7CEBD6E7E99}" type="presParOf" srcId="{ED9CAA10-3C5B-440C-9077-5791196A65A3}" destId="{6FBF06F2-7CDB-46DF-AD8C-30868DFDAF28}" srcOrd="3" destOrd="0" presId="urn:microsoft.com/office/officeart/2005/8/layout/hList1"/>
    <dgm:cxn modelId="{84360200-3791-4CBB-924F-05613465645D}" type="presParOf" srcId="{ED9CAA10-3C5B-440C-9077-5791196A65A3}" destId="{E9748D24-9CB7-45B0-91B9-A6286644F91B}" srcOrd="4" destOrd="0" presId="urn:microsoft.com/office/officeart/2005/8/layout/hList1"/>
    <dgm:cxn modelId="{48C44BE8-268F-41D3-AB3F-95CB7774303B}" type="presParOf" srcId="{E9748D24-9CB7-45B0-91B9-A6286644F91B}" destId="{97420229-09A5-414D-8923-1D451166D0B3}" srcOrd="0" destOrd="0" presId="urn:microsoft.com/office/officeart/2005/8/layout/hList1"/>
    <dgm:cxn modelId="{35DBBA20-2DEF-4A47-860B-F54D3503DB3D}" type="presParOf" srcId="{E9748D24-9CB7-45B0-91B9-A6286644F91B}" destId="{E2DE526B-1603-4CE1-A74B-1DC9173811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7A3556-1AF6-4896-BFC7-75056FF34576}" type="doc">
      <dgm:prSet loTypeId="urn:microsoft.com/office/officeart/2005/8/layout/hProcess3" loCatId="process" qsTypeId="urn:microsoft.com/office/officeart/2005/8/quickstyle/simple1" qsCatId="simple" csTypeId="urn:microsoft.com/office/officeart/2005/8/colors/accent2_5" csCatId="accent2" phldr="1"/>
      <dgm:spPr/>
    </dgm:pt>
    <dgm:pt modelId="{CB0A1055-1002-4651-AF5B-0E0A92C9FD64}">
      <dgm:prSet phldrT="[Text]"/>
      <dgm:spPr/>
      <dgm:t>
        <a:bodyPr/>
        <a:lstStyle/>
        <a:p>
          <a:pPr marL="0" indent="0" rtl="0"/>
          <a:r>
            <a:rPr lang="en-US"/>
            <a:t>Professional development and skill building in project management, program design, communications, fundraising, construction, teaching, </a:t>
          </a:r>
          <a:r>
            <a:rPr lang="en-US">
              <a:latin typeface="Arial" panose="020B0604020202020204"/>
            </a:rPr>
            <a:t>that can be applied to </a:t>
          </a:r>
          <a:r>
            <a:rPr lang="en-US"/>
            <a:t>industries such as education, healthcare, agriculture, </a:t>
          </a:r>
          <a:r>
            <a:rPr lang="en-US">
              <a:latin typeface="Arial" panose="020B0604020202020204"/>
            </a:rPr>
            <a:t>and housing</a:t>
          </a:r>
          <a:r>
            <a:rPr lang="en-US"/>
            <a:t>, conservation</a:t>
          </a:r>
          <a:r>
            <a:rPr lang="en-US" b="0" i="0" u="none" strike="noStrike" cap="none" baseline="0" noProof="0">
              <a:solidFill>
                <a:srgbClr val="010000"/>
              </a:solidFill>
              <a:latin typeface="Arial"/>
              <a:cs typeface="Arial"/>
            </a:rPr>
            <a:t>.</a:t>
          </a:r>
          <a:endParaRPr lang="en-US"/>
        </a:p>
      </dgm:t>
    </dgm:pt>
    <dgm:pt modelId="{B0B83987-B5F7-4CF0-A80E-DAEED76DECA2}" type="parTrans" cxnId="{CC0902DC-34D6-478A-9BA4-F7ECFEB0F88C}">
      <dgm:prSet/>
      <dgm:spPr/>
      <dgm:t>
        <a:bodyPr/>
        <a:lstStyle/>
        <a:p>
          <a:endParaRPr lang="en-US"/>
        </a:p>
      </dgm:t>
    </dgm:pt>
    <dgm:pt modelId="{7B737005-D0A3-4584-8C51-92366CD5BB21}" type="sibTrans" cxnId="{CC0902DC-34D6-478A-9BA4-F7ECFEB0F88C}">
      <dgm:prSet/>
      <dgm:spPr/>
      <dgm:t>
        <a:bodyPr/>
        <a:lstStyle/>
        <a:p>
          <a:endParaRPr lang="en-US"/>
        </a:p>
      </dgm:t>
    </dgm:pt>
    <dgm:pt modelId="{FE72D3CD-0E38-4CA4-81B7-8EE3208582B2}" type="pres">
      <dgm:prSet presAssocID="{877A3556-1AF6-4896-BFC7-75056FF34576}" presName="Name0" presStyleCnt="0">
        <dgm:presLayoutVars>
          <dgm:dir/>
          <dgm:animLvl val="lvl"/>
          <dgm:resizeHandles val="exact"/>
        </dgm:presLayoutVars>
      </dgm:prSet>
      <dgm:spPr/>
    </dgm:pt>
    <dgm:pt modelId="{23E88F02-86A6-481A-9BF2-1B91C0B4C939}" type="pres">
      <dgm:prSet presAssocID="{877A3556-1AF6-4896-BFC7-75056FF34576}" presName="dummy" presStyleCnt="0"/>
      <dgm:spPr/>
    </dgm:pt>
    <dgm:pt modelId="{EE670170-1C11-4D1E-B9FC-915B4CB9B251}" type="pres">
      <dgm:prSet presAssocID="{877A3556-1AF6-4896-BFC7-75056FF34576}" presName="linH" presStyleCnt="0"/>
      <dgm:spPr/>
    </dgm:pt>
    <dgm:pt modelId="{281B3E87-3C66-42B1-878C-EB45FEBF1E9B}" type="pres">
      <dgm:prSet presAssocID="{877A3556-1AF6-4896-BFC7-75056FF34576}" presName="padding1" presStyleCnt="0"/>
      <dgm:spPr/>
    </dgm:pt>
    <dgm:pt modelId="{6D6F6B95-FD48-4778-B12D-C1FBAF3203EF}" type="pres">
      <dgm:prSet presAssocID="{CB0A1055-1002-4651-AF5B-0E0A92C9FD64}" presName="linV" presStyleCnt="0"/>
      <dgm:spPr/>
    </dgm:pt>
    <dgm:pt modelId="{8F2BB1E7-7D8E-4BE9-9C79-F583B3AD9FA9}" type="pres">
      <dgm:prSet presAssocID="{CB0A1055-1002-4651-AF5B-0E0A92C9FD64}" presName="spVertical1" presStyleCnt="0"/>
      <dgm:spPr/>
    </dgm:pt>
    <dgm:pt modelId="{5D2F81A2-A8EC-42D0-B13A-FB49755EC013}" type="pres">
      <dgm:prSet presAssocID="{CB0A1055-1002-4651-AF5B-0E0A92C9FD64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98FD74F-3B94-4488-88F2-77CB8DC9C990}" type="pres">
      <dgm:prSet presAssocID="{CB0A1055-1002-4651-AF5B-0E0A92C9FD64}" presName="spVertical2" presStyleCnt="0"/>
      <dgm:spPr/>
    </dgm:pt>
    <dgm:pt modelId="{FCB03C8D-70DE-4D98-8A4C-DDA0718D3486}" type="pres">
      <dgm:prSet presAssocID="{CB0A1055-1002-4651-AF5B-0E0A92C9FD64}" presName="spVertical3" presStyleCnt="0"/>
      <dgm:spPr/>
    </dgm:pt>
    <dgm:pt modelId="{B33503E7-FEF4-435B-899A-4939126E445A}" type="pres">
      <dgm:prSet presAssocID="{877A3556-1AF6-4896-BFC7-75056FF34576}" presName="padding2" presStyleCnt="0"/>
      <dgm:spPr/>
    </dgm:pt>
    <dgm:pt modelId="{8D1A34D8-EF2F-4726-B045-C07A0193E2B9}" type="pres">
      <dgm:prSet presAssocID="{877A3556-1AF6-4896-BFC7-75056FF34576}" presName="negArrow" presStyleCnt="0"/>
      <dgm:spPr/>
    </dgm:pt>
    <dgm:pt modelId="{E25DA7D7-79B3-4FAD-B16B-317E5326A5BD}" type="pres">
      <dgm:prSet presAssocID="{877A3556-1AF6-4896-BFC7-75056FF34576}" presName="backgroundArrow" presStyleLbl="node1" presStyleIdx="0" presStyleCnt="1"/>
      <dgm:spPr>
        <a:solidFill>
          <a:srgbClr val="00B050">
            <a:alpha val="90000"/>
          </a:srgbClr>
        </a:solidFill>
      </dgm:spPr>
    </dgm:pt>
  </dgm:ptLst>
  <dgm:cxnLst>
    <dgm:cxn modelId="{AB2CC739-7884-4427-886A-36975F787A5C}" type="presOf" srcId="{877A3556-1AF6-4896-BFC7-75056FF34576}" destId="{FE72D3CD-0E38-4CA4-81B7-8EE3208582B2}" srcOrd="0" destOrd="0" presId="urn:microsoft.com/office/officeart/2005/8/layout/hProcess3"/>
    <dgm:cxn modelId="{6624DDA7-2BB8-4EFB-B06E-36E8933108C3}" type="presOf" srcId="{CB0A1055-1002-4651-AF5B-0E0A92C9FD64}" destId="{5D2F81A2-A8EC-42D0-B13A-FB49755EC013}" srcOrd="0" destOrd="0" presId="urn:microsoft.com/office/officeart/2005/8/layout/hProcess3"/>
    <dgm:cxn modelId="{CC0902DC-34D6-478A-9BA4-F7ECFEB0F88C}" srcId="{877A3556-1AF6-4896-BFC7-75056FF34576}" destId="{CB0A1055-1002-4651-AF5B-0E0A92C9FD64}" srcOrd="0" destOrd="0" parTransId="{B0B83987-B5F7-4CF0-A80E-DAEED76DECA2}" sibTransId="{7B737005-D0A3-4584-8C51-92366CD5BB21}"/>
    <dgm:cxn modelId="{DD5F8F37-BE1C-438D-8A14-B243139A1D73}" type="presParOf" srcId="{FE72D3CD-0E38-4CA4-81B7-8EE3208582B2}" destId="{23E88F02-86A6-481A-9BF2-1B91C0B4C939}" srcOrd="0" destOrd="0" presId="urn:microsoft.com/office/officeart/2005/8/layout/hProcess3"/>
    <dgm:cxn modelId="{093223CA-A7B0-409C-9678-E2899FE9EBFA}" type="presParOf" srcId="{FE72D3CD-0E38-4CA4-81B7-8EE3208582B2}" destId="{EE670170-1C11-4D1E-B9FC-915B4CB9B251}" srcOrd="1" destOrd="0" presId="urn:microsoft.com/office/officeart/2005/8/layout/hProcess3"/>
    <dgm:cxn modelId="{4B9E1A5E-2D7C-47F5-B59A-EC19DAB12AD3}" type="presParOf" srcId="{EE670170-1C11-4D1E-B9FC-915B4CB9B251}" destId="{281B3E87-3C66-42B1-878C-EB45FEBF1E9B}" srcOrd="0" destOrd="0" presId="urn:microsoft.com/office/officeart/2005/8/layout/hProcess3"/>
    <dgm:cxn modelId="{6197D140-2ADA-487D-9E68-5E77FF860CB3}" type="presParOf" srcId="{EE670170-1C11-4D1E-B9FC-915B4CB9B251}" destId="{6D6F6B95-FD48-4778-B12D-C1FBAF3203EF}" srcOrd="1" destOrd="0" presId="urn:microsoft.com/office/officeart/2005/8/layout/hProcess3"/>
    <dgm:cxn modelId="{B88F1BDB-58FC-402F-9075-635BD3D77342}" type="presParOf" srcId="{6D6F6B95-FD48-4778-B12D-C1FBAF3203EF}" destId="{8F2BB1E7-7D8E-4BE9-9C79-F583B3AD9FA9}" srcOrd="0" destOrd="0" presId="urn:microsoft.com/office/officeart/2005/8/layout/hProcess3"/>
    <dgm:cxn modelId="{CD26CF63-3464-44D8-A64A-6F1CADA00428}" type="presParOf" srcId="{6D6F6B95-FD48-4778-B12D-C1FBAF3203EF}" destId="{5D2F81A2-A8EC-42D0-B13A-FB49755EC013}" srcOrd="1" destOrd="0" presId="urn:microsoft.com/office/officeart/2005/8/layout/hProcess3"/>
    <dgm:cxn modelId="{CFD60B93-32EE-4C57-A057-2AFE44DE815B}" type="presParOf" srcId="{6D6F6B95-FD48-4778-B12D-C1FBAF3203EF}" destId="{198FD74F-3B94-4488-88F2-77CB8DC9C990}" srcOrd="2" destOrd="0" presId="urn:microsoft.com/office/officeart/2005/8/layout/hProcess3"/>
    <dgm:cxn modelId="{87041B42-7341-4FE1-AA37-47CD5A000E9A}" type="presParOf" srcId="{6D6F6B95-FD48-4778-B12D-C1FBAF3203EF}" destId="{FCB03C8D-70DE-4D98-8A4C-DDA0718D3486}" srcOrd="3" destOrd="0" presId="urn:microsoft.com/office/officeart/2005/8/layout/hProcess3"/>
    <dgm:cxn modelId="{E8ABF242-FE03-4DC3-B750-8F2B7B85541F}" type="presParOf" srcId="{EE670170-1C11-4D1E-B9FC-915B4CB9B251}" destId="{B33503E7-FEF4-435B-899A-4939126E445A}" srcOrd="2" destOrd="0" presId="urn:microsoft.com/office/officeart/2005/8/layout/hProcess3"/>
    <dgm:cxn modelId="{5F1DF00A-70B5-4553-8523-8F1A039E5488}" type="presParOf" srcId="{EE670170-1C11-4D1E-B9FC-915B4CB9B251}" destId="{8D1A34D8-EF2F-4726-B045-C07A0193E2B9}" srcOrd="3" destOrd="0" presId="urn:microsoft.com/office/officeart/2005/8/layout/hProcess3"/>
    <dgm:cxn modelId="{B73A739A-76D3-471C-97FE-6ACEF75E4C88}" type="presParOf" srcId="{EE670170-1C11-4D1E-B9FC-915B4CB9B251}" destId="{E25DA7D7-79B3-4FAD-B16B-317E5326A5B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0FA28B-D17A-4F62-9888-35308F2B6162}" type="doc">
      <dgm:prSet loTypeId="urn:microsoft.com/office/officeart/2005/8/layout/pyramid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34BA114-A210-4D41-802B-60CCDCC4887C}">
      <dgm:prSet phldrT="[Text]"/>
      <dgm:spPr/>
      <dgm:t>
        <a:bodyPr/>
        <a:lstStyle/>
        <a:p>
          <a:r>
            <a:rPr lang="en-US" b="1"/>
            <a:t>Career</a:t>
          </a:r>
        </a:p>
      </dgm:t>
    </dgm:pt>
    <dgm:pt modelId="{C44E19F6-F473-4CB1-BC9E-E7A712BAC868}" type="parTrans" cxnId="{A9FAE626-F8E9-401E-93BB-E51E5A713F4F}">
      <dgm:prSet/>
      <dgm:spPr/>
      <dgm:t>
        <a:bodyPr/>
        <a:lstStyle/>
        <a:p>
          <a:endParaRPr lang="en-US"/>
        </a:p>
      </dgm:t>
    </dgm:pt>
    <dgm:pt modelId="{2C9884E3-48A6-4AB0-8E45-6B314B74BBC6}" type="sibTrans" cxnId="{A9FAE626-F8E9-401E-93BB-E51E5A713F4F}">
      <dgm:prSet/>
      <dgm:spPr/>
      <dgm:t>
        <a:bodyPr/>
        <a:lstStyle/>
        <a:p>
          <a:endParaRPr lang="en-US"/>
        </a:p>
      </dgm:t>
    </dgm:pt>
    <dgm:pt modelId="{8F4498D5-1399-4707-9557-C6B42803A264}">
      <dgm:prSet phldrT="[Text]"/>
      <dgm:spPr>
        <a:solidFill>
          <a:srgbClr val="FFFF99"/>
        </a:solidFill>
      </dgm:spPr>
      <dgm:t>
        <a:bodyPr/>
        <a:lstStyle/>
        <a:p>
          <a:r>
            <a:rPr lang="en-US" b="1"/>
            <a:t>Full-Time Service</a:t>
          </a:r>
        </a:p>
      </dgm:t>
    </dgm:pt>
    <dgm:pt modelId="{BA602C64-369A-475D-BDA4-C3AABDD2054E}" type="parTrans" cxnId="{ADF2BEC6-AA99-471C-8D69-DD8212BB6B81}">
      <dgm:prSet/>
      <dgm:spPr/>
      <dgm:t>
        <a:bodyPr/>
        <a:lstStyle/>
        <a:p>
          <a:endParaRPr lang="en-US"/>
        </a:p>
      </dgm:t>
    </dgm:pt>
    <dgm:pt modelId="{B8F46092-EF52-456C-8A09-4D0B7D06E8C2}" type="sibTrans" cxnId="{ADF2BEC6-AA99-471C-8D69-DD8212BB6B81}">
      <dgm:prSet/>
      <dgm:spPr/>
      <dgm:t>
        <a:bodyPr/>
        <a:lstStyle/>
        <a:p>
          <a:endParaRPr lang="en-US"/>
        </a:p>
      </dgm:t>
    </dgm:pt>
    <dgm:pt modelId="{409878BA-F8C8-4015-A01E-F3347111042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>
              <a:solidFill>
                <a:schemeClr val="bg2"/>
              </a:solidFill>
            </a:rPr>
            <a:t>Placement</a:t>
          </a:r>
        </a:p>
      </dgm:t>
    </dgm:pt>
    <dgm:pt modelId="{A917828F-3E47-4B22-80EE-AB81238BD6D8}" type="sibTrans" cxnId="{791B5385-7F6D-4912-9157-423C1D7D153D}">
      <dgm:prSet/>
      <dgm:spPr/>
      <dgm:t>
        <a:bodyPr/>
        <a:lstStyle/>
        <a:p>
          <a:endParaRPr lang="en-US"/>
        </a:p>
      </dgm:t>
    </dgm:pt>
    <dgm:pt modelId="{60EB9587-F3FA-42EB-A85D-97CD0E47FD30}" type="parTrans" cxnId="{791B5385-7F6D-4912-9157-423C1D7D153D}">
      <dgm:prSet/>
      <dgm:spPr/>
      <dgm:t>
        <a:bodyPr/>
        <a:lstStyle/>
        <a:p>
          <a:endParaRPr lang="en-US"/>
        </a:p>
      </dgm:t>
    </dgm:pt>
    <dgm:pt modelId="{B3BCBA81-5845-48E5-878F-3DFFBC810DB7}">
      <dgm:prSet phldrT="[Text]"/>
      <dgm:spPr/>
      <dgm:t>
        <a:bodyPr/>
        <a:lstStyle/>
        <a:p>
          <a:br>
            <a:rPr lang="en-US"/>
          </a:br>
          <a:br>
            <a:rPr lang="en-US"/>
          </a:br>
          <a:r>
            <a:rPr lang="en-US" b="1"/>
            <a:t>Education</a:t>
          </a:r>
        </a:p>
      </dgm:t>
    </dgm:pt>
    <dgm:pt modelId="{F02CF917-6885-40A9-A88F-E4A9DB051743}" type="sibTrans" cxnId="{02B4C6F9-2629-4911-9377-05ABEAB3A6C9}">
      <dgm:prSet/>
      <dgm:spPr/>
      <dgm:t>
        <a:bodyPr/>
        <a:lstStyle/>
        <a:p>
          <a:endParaRPr lang="en-US"/>
        </a:p>
      </dgm:t>
    </dgm:pt>
    <dgm:pt modelId="{D70CFC19-6105-464B-A5FF-B36ABFC8FB55}" type="parTrans" cxnId="{02B4C6F9-2629-4911-9377-05ABEAB3A6C9}">
      <dgm:prSet/>
      <dgm:spPr/>
      <dgm:t>
        <a:bodyPr/>
        <a:lstStyle/>
        <a:p>
          <a:endParaRPr lang="en-US"/>
        </a:p>
      </dgm:t>
    </dgm:pt>
    <dgm:pt modelId="{7570C8CA-ADB2-4264-A045-C84E0EF8B71E}" type="pres">
      <dgm:prSet presAssocID="{2E0FA28B-D17A-4F62-9888-35308F2B6162}" presName="compositeShape" presStyleCnt="0">
        <dgm:presLayoutVars>
          <dgm:chMax val="9"/>
          <dgm:dir/>
          <dgm:resizeHandles val="exact"/>
        </dgm:presLayoutVars>
      </dgm:prSet>
      <dgm:spPr/>
    </dgm:pt>
    <dgm:pt modelId="{14E0D8CB-8F98-4346-96B4-11A36FC36EE5}" type="pres">
      <dgm:prSet presAssocID="{2E0FA28B-D17A-4F62-9888-35308F2B6162}" presName="triangle1" presStyleLbl="node1" presStyleIdx="0" presStyleCnt="4">
        <dgm:presLayoutVars>
          <dgm:bulletEnabled val="1"/>
        </dgm:presLayoutVars>
      </dgm:prSet>
      <dgm:spPr/>
    </dgm:pt>
    <dgm:pt modelId="{A64C4E04-62B1-45FF-B087-37C43F652E0A}" type="pres">
      <dgm:prSet presAssocID="{2E0FA28B-D17A-4F62-9888-35308F2B6162}" presName="triangle2" presStyleLbl="node1" presStyleIdx="1" presStyleCnt="4">
        <dgm:presLayoutVars>
          <dgm:bulletEnabled val="1"/>
        </dgm:presLayoutVars>
      </dgm:prSet>
      <dgm:spPr/>
    </dgm:pt>
    <dgm:pt modelId="{293EF194-CBB7-4DFA-844E-365E4E7F5BD3}" type="pres">
      <dgm:prSet presAssocID="{2E0FA28B-D17A-4F62-9888-35308F2B6162}" presName="triangle3" presStyleLbl="node1" presStyleIdx="2" presStyleCnt="4">
        <dgm:presLayoutVars>
          <dgm:bulletEnabled val="1"/>
        </dgm:presLayoutVars>
      </dgm:prSet>
      <dgm:spPr/>
    </dgm:pt>
    <dgm:pt modelId="{BE315830-2175-4899-B1F8-56428C920015}" type="pres">
      <dgm:prSet presAssocID="{2E0FA28B-D17A-4F62-9888-35308F2B6162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E213FB04-EDA9-4246-BC04-B8D78A069A95}" type="presOf" srcId="{034BA114-A210-4D41-802B-60CCDCC4887C}" destId="{A64C4E04-62B1-45FF-B087-37C43F652E0A}" srcOrd="0" destOrd="0" presId="urn:microsoft.com/office/officeart/2005/8/layout/pyramid4"/>
    <dgm:cxn modelId="{7B8D481F-77E8-415E-8C7A-3B06D070B0B5}" type="presOf" srcId="{B3BCBA81-5845-48E5-878F-3DFFBC810DB7}" destId="{14E0D8CB-8F98-4346-96B4-11A36FC36EE5}" srcOrd="0" destOrd="0" presId="urn:microsoft.com/office/officeart/2005/8/layout/pyramid4"/>
    <dgm:cxn modelId="{A9FAE626-F8E9-401E-93BB-E51E5A713F4F}" srcId="{2E0FA28B-D17A-4F62-9888-35308F2B6162}" destId="{034BA114-A210-4D41-802B-60CCDCC4887C}" srcOrd="1" destOrd="0" parTransId="{C44E19F6-F473-4CB1-BC9E-E7A712BAC868}" sibTransId="{2C9884E3-48A6-4AB0-8E45-6B314B74BBC6}"/>
    <dgm:cxn modelId="{DCA9A745-539A-4063-8D13-5594FD5404AD}" type="presOf" srcId="{2E0FA28B-D17A-4F62-9888-35308F2B6162}" destId="{7570C8CA-ADB2-4264-A045-C84E0EF8B71E}" srcOrd="0" destOrd="0" presId="urn:microsoft.com/office/officeart/2005/8/layout/pyramid4"/>
    <dgm:cxn modelId="{791B5385-7F6D-4912-9157-423C1D7D153D}" srcId="{2E0FA28B-D17A-4F62-9888-35308F2B6162}" destId="{409878BA-F8C8-4015-A01E-F3347111042A}" srcOrd="2" destOrd="0" parTransId="{60EB9587-F3FA-42EB-A85D-97CD0E47FD30}" sibTransId="{A917828F-3E47-4B22-80EE-AB81238BD6D8}"/>
    <dgm:cxn modelId="{CFFE84B6-2222-40AA-B9C6-50DA8208B533}" type="presOf" srcId="{8F4498D5-1399-4707-9557-C6B42803A264}" destId="{BE315830-2175-4899-B1F8-56428C920015}" srcOrd="0" destOrd="0" presId="urn:microsoft.com/office/officeart/2005/8/layout/pyramid4"/>
    <dgm:cxn modelId="{ADF2BEC6-AA99-471C-8D69-DD8212BB6B81}" srcId="{2E0FA28B-D17A-4F62-9888-35308F2B6162}" destId="{8F4498D5-1399-4707-9557-C6B42803A264}" srcOrd="3" destOrd="0" parTransId="{BA602C64-369A-475D-BDA4-C3AABDD2054E}" sibTransId="{B8F46092-EF52-456C-8A09-4D0B7D06E8C2}"/>
    <dgm:cxn modelId="{02B4C6F9-2629-4911-9377-05ABEAB3A6C9}" srcId="{2E0FA28B-D17A-4F62-9888-35308F2B6162}" destId="{B3BCBA81-5845-48E5-878F-3DFFBC810DB7}" srcOrd="0" destOrd="0" parTransId="{D70CFC19-6105-464B-A5FF-B36ABFC8FB55}" sibTransId="{F02CF917-6885-40A9-A88F-E4A9DB051743}"/>
    <dgm:cxn modelId="{A8BF74FA-394C-4DC6-B7AA-3EC1E7E6DC39}" type="presOf" srcId="{409878BA-F8C8-4015-A01E-F3347111042A}" destId="{293EF194-CBB7-4DFA-844E-365E4E7F5BD3}" srcOrd="0" destOrd="0" presId="urn:microsoft.com/office/officeart/2005/8/layout/pyramid4"/>
    <dgm:cxn modelId="{ADD18A70-CF11-4228-8E3B-75F805B5F7F1}" type="presParOf" srcId="{7570C8CA-ADB2-4264-A045-C84E0EF8B71E}" destId="{14E0D8CB-8F98-4346-96B4-11A36FC36EE5}" srcOrd="0" destOrd="0" presId="urn:microsoft.com/office/officeart/2005/8/layout/pyramid4"/>
    <dgm:cxn modelId="{755C6428-DC7A-4444-8D11-94E2BB64BD06}" type="presParOf" srcId="{7570C8CA-ADB2-4264-A045-C84E0EF8B71E}" destId="{A64C4E04-62B1-45FF-B087-37C43F652E0A}" srcOrd="1" destOrd="0" presId="urn:microsoft.com/office/officeart/2005/8/layout/pyramid4"/>
    <dgm:cxn modelId="{A204FF19-BE74-4161-A533-5EB34F835663}" type="presParOf" srcId="{7570C8CA-ADB2-4264-A045-C84E0EF8B71E}" destId="{293EF194-CBB7-4DFA-844E-365E4E7F5BD3}" srcOrd="2" destOrd="0" presId="urn:microsoft.com/office/officeart/2005/8/layout/pyramid4"/>
    <dgm:cxn modelId="{8E7C7B78-DCB5-47C7-99D1-A9DBF3E9C5F3}" type="presParOf" srcId="{7570C8CA-ADB2-4264-A045-C84E0EF8B71E}" destId="{BE315830-2175-4899-B1F8-56428C92001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08FD1-05AB-4566-9099-3E25475E9619}">
      <dsp:nvSpPr>
        <dsp:cNvPr id="0" name=""/>
        <dsp:cNvSpPr/>
      </dsp:nvSpPr>
      <dsp:spPr>
        <a:xfrm>
          <a:off x="0" y="0"/>
          <a:ext cx="7635909" cy="578319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7B132-FFD2-4897-B014-C3A13FF5C500}">
      <dsp:nvSpPr>
        <dsp:cNvPr id="0" name=""/>
        <dsp:cNvSpPr/>
      </dsp:nvSpPr>
      <dsp:spPr>
        <a:xfrm>
          <a:off x="3030" y="1562664"/>
          <a:ext cx="1957181" cy="26578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Community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Problem/Need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(Problem)</a:t>
          </a:r>
        </a:p>
      </dsp:txBody>
      <dsp:txXfrm>
        <a:off x="98572" y="1658206"/>
        <a:ext cx="1766097" cy="2466778"/>
      </dsp:txXfrm>
    </dsp:sp>
    <dsp:sp modelId="{E1653294-FE4D-4E48-B1DF-6B7612831FD0}">
      <dsp:nvSpPr>
        <dsp:cNvPr id="0" name=""/>
        <dsp:cNvSpPr/>
      </dsp:nvSpPr>
      <dsp:spPr>
        <a:xfrm>
          <a:off x="2065262" y="1549016"/>
          <a:ext cx="1540299" cy="26851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Project</a:t>
          </a:r>
          <a:r>
            <a:rPr lang="en-US" sz="1600" b="1" kern="1200">
              <a:solidFill>
                <a:schemeClr val="bg1"/>
              </a:solidFill>
            </a:rPr>
            <a:t> </a:t>
          </a:r>
          <a:r>
            <a:rPr lang="en-US" sz="1600" b="1" u="sng" kern="1200">
              <a:solidFill>
                <a:schemeClr val="bg1"/>
              </a:solidFill>
            </a:rPr>
            <a:t>Resources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(Inputs)</a:t>
          </a:r>
        </a:p>
      </dsp:txBody>
      <dsp:txXfrm>
        <a:off x="2140453" y="1624207"/>
        <a:ext cx="1389917" cy="2534776"/>
      </dsp:txXfrm>
    </dsp:sp>
    <dsp:sp modelId="{AF895CE0-CDA2-483D-9169-DA32D49B8EB7}">
      <dsp:nvSpPr>
        <dsp:cNvPr id="0" name=""/>
        <dsp:cNvSpPr/>
      </dsp:nvSpPr>
      <dsp:spPr>
        <a:xfrm>
          <a:off x="3733925" y="1535379"/>
          <a:ext cx="1540299" cy="27397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tx1"/>
              </a:solidFill>
            </a:rPr>
            <a:t>Core Project Components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 (Activities)</a:t>
          </a:r>
        </a:p>
      </dsp:txBody>
      <dsp:txXfrm>
        <a:off x="3809116" y="1610570"/>
        <a:ext cx="1389917" cy="2589346"/>
      </dsp:txXfrm>
    </dsp:sp>
    <dsp:sp modelId="{962CED43-9E68-4889-9761-EB02C763F448}">
      <dsp:nvSpPr>
        <dsp:cNvPr id="0" name=""/>
        <dsp:cNvSpPr/>
      </dsp:nvSpPr>
      <dsp:spPr>
        <a:xfrm>
          <a:off x="5355962" y="1562664"/>
          <a:ext cx="2054358" cy="26578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Evidence of Implementation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(Outputs)</a:t>
          </a:r>
        </a:p>
      </dsp:txBody>
      <dsp:txXfrm>
        <a:off x="5456247" y="1662949"/>
        <a:ext cx="1853788" cy="2457292"/>
      </dsp:txXfrm>
    </dsp:sp>
    <dsp:sp modelId="{5614BF0E-24F1-4B2D-AC86-E7E1CFD67971}">
      <dsp:nvSpPr>
        <dsp:cNvPr id="0" name=""/>
        <dsp:cNvSpPr/>
      </dsp:nvSpPr>
      <dsp:spPr>
        <a:xfrm>
          <a:off x="7518401" y="1613799"/>
          <a:ext cx="1540299" cy="258288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Outcomes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Short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Medium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Long-Term</a:t>
          </a:r>
        </a:p>
      </dsp:txBody>
      <dsp:txXfrm>
        <a:off x="7593592" y="1688990"/>
        <a:ext cx="1389917" cy="2432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08FD1-05AB-4566-9099-3E25475E9619}">
      <dsp:nvSpPr>
        <dsp:cNvPr id="0" name=""/>
        <dsp:cNvSpPr/>
      </dsp:nvSpPr>
      <dsp:spPr>
        <a:xfrm>
          <a:off x="0" y="0"/>
          <a:ext cx="7635909" cy="578319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7B132-FFD2-4897-B014-C3A13FF5C500}">
      <dsp:nvSpPr>
        <dsp:cNvPr id="0" name=""/>
        <dsp:cNvSpPr/>
      </dsp:nvSpPr>
      <dsp:spPr>
        <a:xfrm>
          <a:off x="4318" y="1562664"/>
          <a:ext cx="1981166" cy="26578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Community Need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Lack of Low-Income Housing</a:t>
          </a:r>
        </a:p>
      </dsp:txBody>
      <dsp:txXfrm>
        <a:off x="101031" y="1659377"/>
        <a:ext cx="1787740" cy="2464436"/>
      </dsp:txXfrm>
    </dsp:sp>
    <dsp:sp modelId="{E1653294-FE4D-4E48-B1DF-6B7612831FD0}">
      <dsp:nvSpPr>
        <dsp:cNvPr id="0" name=""/>
        <dsp:cNvSpPr/>
      </dsp:nvSpPr>
      <dsp:spPr>
        <a:xfrm>
          <a:off x="2063443" y="1549016"/>
          <a:ext cx="1559175" cy="26851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Project</a:t>
          </a:r>
          <a:r>
            <a:rPr lang="en-US" sz="1600" b="1" kern="1200">
              <a:solidFill>
                <a:schemeClr val="bg1"/>
              </a:solidFill>
            </a:rPr>
            <a:t> </a:t>
          </a:r>
          <a:r>
            <a:rPr lang="en-US" sz="1600" b="1" u="sng" kern="1200">
              <a:solidFill>
                <a:schemeClr val="bg1"/>
              </a:solidFill>
            </a:rPr>
            <a:t>Resources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Participants Trained in Construction</a:t>
          </a:r>
        </a:p>
      </dsp:txBody>
      <dsp:txXfrm>
        <a:off x="2139556" y="1625129"/>
        <a:ext cx="1406949" cy="2532932"/>
      </dsp:txXfrm>
    </dsp:sp>
    <dsp:sp modelId="{AF895CE0-CDA2-483D-9169-DA32D49B8EB7}">
      <dsp:nvSpPr>
        <dsp:cNvPr id="0" name=""/>
        <dsp:cNvSpPr/>
      </dsp:nvSpPr>
      <dsp:spPr>
        <a:xfrm>
          <a:off x="3717878" y="1535379"/>
          <a:ext cx="1559175" cy="27397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tx1"/>
              </a:solidFill>
            </a:rPr>
            <a:t>Core Project Components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Developing or Repairing Low-Income Housing</a:t>
          </a:r>
        </a:p>
      </dsp:txBody>
      <dsp:txXfrm>
        <a:off x="3793991" y="1611492"/>
        <a:ext cx="1406949" cy="2587502"/>
      </dsp:txXfrm>
    </dsp:sp>
    <dsp:sp modelId="{962CED43-9E68-4889-9761-EB02C763F448}">
      <dsp:nvSpPr>
        <dsp:cNvPr id="0" name=""/>
        <dsp:cNvSpPr/>
      </dsp:nvSpPr>
      <dsp:spPr>
        <a:xfrm>
          <a:off x="5337713" y="1562664"/>
          <a:ext cx="2079535" cy="26578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Evidence of Implementation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Number of Houses Repaired or Developed</a:t>
          </a:r>
        </a:p>
      </dsp:txBody>
      <dsp:txXfrm>
        <a:off x="5439228" y="1664179"/>
        <a:ext cx="1876505" cy="2454832"/>
      </dsp:txXfrm>
    </dsp:sp>
    <dsp:sp modelId="{5614BF0E-24F1-4B2D-AC86-E7E1CFD67971}">
      <dsp:nvSpPr>
        <dsp:cNvPr id="0" name=""/>
        <dsp:cNvSpPr/>
      </dsp:nvSpPr>
      <dsp:spPr>
        <a:xfrm>
          <a:off x="7499525" y="1613799"/>
          <a:ext cx="1559175" cy="258288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Outcomes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Individuals Placed in Housing</a:t>
          </a:r>
        </a:p>
      </dsp:txBody>
      <dsp:txXfrm>
        <a:off x="7575638" y="1689912"/>
        <a:ext cx="1406949" cy="2430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08FD1-05AB-4566-9099-3E25475E9619}">
      <dsp:nvSpPr>
        <dsp:cNvPr id="0" name=""/>
        <dsp:cNvSpPr/>
      </dsp:nvSpPr>
      <dsp:spPr>
        <a:xfrm>
          <a:off x="0" y="0"/>
          <a:ext cx="7635909" cy="578319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7B132-FFD2-4897-B014-C3A13FF5C500}">
      <dsp:nvSpPr>
        <dsp:cNvPr id="0" name=""/>
        <dsp:cNvSpPr/>
      </dsp:nvSpPr>
      <dsp:spPr>
        <a:xfrm>
          <a:off x="4318" y="1562664"/>
          <a:ext cx="1981166" cy="26578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Community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Problem/Need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Lack of Volunteers in Healthcare Facilities</a:t>
          </a:r>
        </a:p>
      </dsp:txBody>
      <dsp:txXfrm>
        <a:off x="101031" y="1659377"/>
        <a:ext cx="1787740" cy="2464436"/>
      </dsp:txXfrm>
    </dsp:sp>
    <dsp:sp modelId="{E1653294-FE4D-4E48-B1DF-6B7612831FD0}">
      <dsp:nvSpPr>
        <dsp:cNvPr id="0" name=""/>
        <dsp:cNvSpPr/>
      </dsp:nvSpPr>
      <dsp:spPr>
        <a:xfrm>
          <a:off x="2063443" y="1549016"/>
          <a:ext cx="1559175" cy="26851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Project Resources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Participants Trained in Healthcare</a:t>
          </a:r>
        </a:p>
      </dsp:txBody>
      <dsp:txXfrm>
        <a:off x="2139556" y="1625129"/>
        <a:ext cx="1406949" cy="2532932"/>
      </dsp:txXfrm>
    </dsp:sp>
    <dsp:sp modelId="{AF895CE0-CDA2-483D-9169-DA32D49B8EB7}">
      <dsp:nvSpPr>
        <dsp:cNvPr id="0" name=""/>
        <dsp:cNvSpPr/>
      </dsp:nvSpPr>
      <dsp:spPr>
        <a:xfrm>
          <a:off x="3717878" y="1535379"/>
          <a:ext cx="1559175" cy="27397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tx1"/>
              </a:solidFill>
            </a:rPr>
            <a:t>Core Project Components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Volunteering at Healthcare Facility</a:t>
          </a:r>
        </a:p>
      </dsp:txBody>
      <dsp:txXfrm>
        <a:off x="3793991" y="1611492"/>
        <a:ext cx="1406949" cy="2587502"/>
      </dsp:txXfrm>
    </dsp:sp>
    <dsp:sp modelId="{962CED43-9E68-4889-9761-EB02C763F448}">
      <dsp:nvSpPr>
        <dsp:cNvPr id="0" name=""/>
        <dsp:cNvSpPr/>
      </dsp:nvSpPr>
      <dsp:spPr>
        <a:xfrm>
          <a:off x="5337713" y="1562664"/>
          <a:ext cx="2079535" cy="26578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Evidence of Implementation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Number of Individuals Served</a:t>
          </a:r>
        </a:p>
      </dsp:txBody>
      <dsp:txXfrm>
        <a:off x="5439228" y="1664179"/>
        <a:ext cx="1876505" cy="2454832"/>
      </dsp:txXfrm>
    </dsp:sp>
    <dsp:sp modelId="{5614BF0E-24F1-4B2D-AC86-E7E1CFD67971}">
      <dsp:nvSpPr>
        <dsp:cNvPr id="0" name=""/>
        <dsp:cNvSpPr/>
      </dsp:nvSpPr>
      <dsp:spPr>
        <a:xfrm>
          <a:off x="7499525" y="1613799"/>
          <a:ext cx="1559175" cy="258288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>
              <a:solidFill>
                <a:schemeClr val="bg1"/>
              </a:solidFill>
            </a:rPr>
            <a:t>Outcomes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Better Health Outcomes at Healthcare Facility</a:t>
          </a:r>
        </a:p>
      </dsp:txBody>
      <dsp:txXfrm>
        <a:off x="7575638" y="1689912"/>
        <a:ext cx="1406949" cy="2430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87C3C-A471-403A-8536-E755192512F3}">
      <dsp:nvSpPr>
        <dsp:cNvPr id="0" name=""/>
        <dsp:cNvSpPr/>
      </dsp:nvSpPr>
      <dsp:spPr>
        <a:xfrm>
          <a:off x="2733" y="250472"/>
          <a:ext cx="2665333" cy="518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State &amp; National</a:t>
          </a:r>
        </a:p>
      </dsp:txBody>
      <dsp:txXfrm>
        <a:off x="2733" y="250472"/>
        <a:ext cx="2665333" cy="518400"/>
      </dsp:txXfrm>
    </dsp:sp>
    <dsp:sp modelId="{5462918C-B191-42D6-8A45-37E80B73B914}">
      <dsp:nvSpPr>
        <dsp:cNvPr id="0" name=""/>
        <dsp:cNvSpPr/>
      </dsp:nvSpPr>
      <dsp:spPr>
        <a:xfrm>
          <a:off x="2733" y="768872"/>
          <a:ext cx="2665333" cy="31622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Full-time service, 1700 hours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Direct service, working hands-on in the community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Members serve in group and individual settings at nonprofits, in schools, at food banks, and other community-based organizations (CBOs)</a:t>
          </a:r>
        </a:p>
      </dsp:txBody>
      <dsp:txXfrm>
        <a:off x="2733" y="768872"/>
        <a:ext cx="2665333" cy="3162240"/>
      </dsp:txXfrm>
    </dsp:sp>
    <dsp:sp modelId="{F3B1D242-C5EE-46BC-80AF-6AB2481B7858}">
      <dsp:nvSpPr>
        <dsp:cNvPr id="0" name=""/>
        <dsp:cNvSpPr/>
      </dsp:nvSpPr>
      <dsp:spPr>
        <a:xfrm>
          <a:off x="3041213" y="250472"/>
          <a:ext cx="2665333" cy="518400"/>
        </a:xfrm>
        <a:prstGeom prst="rect">
          <a:avLst/>
        </a:prstGeom>
        <a:solidFill>
          <a:schemeClr val="accent5">
            <a:hueOff val="-4475109"/>
            <a:satOff val="22295"/>
            <a:lumOff val="3333"/>
            <a:alphaOff val="0"/>
          </a:schemeClr>
        </a:solidFill>
        <a:ln w="12700" cap="flat" cmpd="sng" algn="ctr">
          <a:solidFill>
            <a:schemeClr val="accent5">
              <a:hueOff val="-4475109"/>
              <a:satOff val="22295"/>
              <a:lumOff val="33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VISTA</a:t>
          </a:r>
        </a:p>
      </dsp:txBody>
      <dsp:txXfrm>
        <a:off x="3041213" y="250472"/>
        <a:ext cx="2665333" cy="518400"/>
      </dsp:txXfrm>
    </dsp:sp>
    <dsp:sp modelId="{3D99AB84-DF6A-4901-9721-488AFFE7DDBC}">
      <dsp:nvSpPr>
        <dsp:cNvPr id="0" name=""/>
        <dsp:cNvSpPr/>
      </dsp:nvSpPr>
      <dsp:spPr>
        <a:xfrm>
          <a:off x="3041213" y="768872"/>
          <a:ext cx="2665333" cy="3162240"/>
        </a:xfrm>
        <a:prstGeom prst="rect">
          <a:avLst/>
        </a:prstGeom>
        <a:solidFill>
          <a:schemeClr val="accent5">
            <a:tint val="40000"/>
            <a:alpha val="90000"/>
            <a:hueOff val="-4140737"/>
            <a:satOff val="13643"/>
            <a:lumOff val="16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140737"/>
              <a:satOff val="13643"/>
              <a:lumOff val="1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Full-year service term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In-direct service focused on building capacity and sustainability at nonprofits and CBOs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Members design tools and resources to strengthen community services and supports</a:t>
          </a:r>
        </a:p>
      </dsp:txBody>
      <dsp:txXfrm>
        <a:off x="3041213" y="768872"/>
        <a:ext cx="2665333" cy="3162240"/>
      </dsp:txXfrm>
    </dsp:sp>
    <dsp:sp modelId="{97420229-09A5-414D-8923-1D451166D0B3}">
      <dsp:nvSpPr>
        <dsp:cNvPr id="0" name=""/>
        <dsp:cNvSpPr/>
      </dsp:nvSpPr>
      <dsp:spPr>
        <a:xfrm>
          <a:off x="6079693" y="250472"/>
          <a:ext cx="2665333" cy="518400"/>
        </a:xfrm>
        <a:prstGeom prst="rect">
          <a:avLst/>
        </a:prstGeom>
        <a:solidFill>
          <a:schemeClr val="accent5">
            <a:hueOff val="-8950217"/>
            <a:satOff val="44589"/>
            <a:lumOff val="6666"/>
            <a:alphaOff val="0"/>
          </a:schemeClr>
        </a:solidFill>
        <a:ln w="12700" cap="flat" cmpd="sng" algn="ctr">
          <a:solidFill>
            <a:schemeClr val="accent5">
              <a:hueOff val="-8950217"/>
              <a:satOff val="44589"/>
              <a:lumOff val="66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NCCC</a:t>
          </a:r>
        </a:p>
      </dsp:txBody>
      <dsp:txXfrm>
        <a:off x="6079693" y="250472"/>
        <a:ext cx="2665333" cy="518400"/>
      </dsp:txXfrm>
    </dsp:sp>
    <dsp:sp modelId="{E2DE526B-1603-4CE1-A74B-1DC9173811E0}">
      <dsp:nvSpPr>
        <dsp:cNvPr id="0" name=""/>
        <dsp:cNvSpPr/>
      </dsp:nvSpPr>
      <dsp:spPr>
        <a:xfrm>
          <a:off x="6079693" y="768872"/>
          <a:ext cx="2665333" cy="3162240"/>
        </a:xfrm>
        <a:prstGeom prst="rect">
          <a:avLst/>
        </a:prstGeom>
        <a:solidFill>
          <a:schemeClr val="accent5">
            <a:tint val="40000"/>
            <a:alpha val="90000"/>
            <a:hueOff val="-8281474"/>
            <a:satOff val="27286"/>
            <a:lumOff val="32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281474"/>
              <a:satOff val="27286"/>
              <a:lumOff val="32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11-month, full-time residential service program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Direct service focused on conservation, disaster response, and emergency preparedness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Members travel around different regions to complete projects</a:t>
          </a:r>
        </a:p>
      </dsp:txBody>
      <dsp:txXfrm>
        <a:off x="6079693" y="768872"/>
        <a:ext cx="2665333" cy="3162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A7D7-79B3-4FAD-B16B-317E5326A5BD}">
      <dsp:nvSpPr>
        <dsp:cNvPr id="0" name=""/>
        <dsp:cNvSpPr/>
      </dsp:nvSpPr>
      <dsp:spPr>
        <a:xfrm>
          <a:off x="0" y="223194"/>
          <a:ext cx="8945880" cy="1986058"/>
        </a:xfrm>
        <a:prstGeom prst="rightArrow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F81A2-A8EC-42D0-B13A-FB49755EC013}">
      <dsp:nvSpPr>
        <dsp:cNvPr id="0" name=""/>
        <dsp:cNvSpPr/>
      </dsp:nvSpPr>
      <dsp:spPr>
        <a:xfrm>
          <a:off x="719792" y="719709"/>
          <a:ext cx="7617975" cy="99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Professional development and skill building in project management, program design, communications, fundraising, construction, teaching, </a:t>
          </a:r>
          <a:r>
            <a:rPr lang="en-US" sz="1600" kern="1200">
              <a:latin typeface="Arial" panose="020B0604020202020204"/>
            </a:rPr>
            <a:t>that can be applied to </a:t>
          </a:r>
          <a:r>
            <a:rPr lang="en-US" sz="1600" kern="1200"/>
            <a:t>industries such as education, healthcare, agriculture, </a:t>
          </a:r>
          <a:r>
            <a:rPr lang="en-US" sz="1600" kern="1200">
              <a:latin typeface="Arial" panose="020B0604020202020204"/>
            </a:rPr>
            <a:t>and housing</a:t>
          </a:r>
          <a:r>
            <a:rPr lang="en-US" sz="1600" kern="1200"/>
            <a:t>, conservation</a:t>
          </a:r>
          <a:r>
            <a:rPr lang="en-US" sz="1600" b="0" i="0" u="none" strike="noStrike" kern="1200" cap="none" baseline="0" noProof="0">
              <a:solidFill>
                <a:srgbClr val="010000"/>
              </a:solidFill>
              <a:latin typeface="Arial"/>
              <a:cs typeface="Arial"/>
            </a:rPr>
            <a:t>.</a:t>
          </a:r>
          <a:endParaRPr lang="en-US" sz="1600" kern="1200"/>
        </a:p>
      </dsp:txBody>
      <dsp:txXfrm>
        <a:off x="719792" y="719709"/>
        <a:ext cx="7617975" cy="993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0D8CB-8F98-4346-96B4-11A36FC36EE5}">
      <dsp:nvSpPr>
        <dsp:cNvPr id="0" name=""/>
        <dsp:cNvSpPr/>
      </dsp:nvSpPr>
      <dsp:spPr>
        <a:xfrm>
          <a:off x="3098918" y="0"/>
          <a:ext cx="2599082" cy="2599082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kern="1200"/>
          </a:br>
          <a:br>
            <a:rPr lang="en-US" sz="1800" kern="1200"/>
          </a:br>
          <a:r>
            <a:rPr lang="en-US" sz="1800" b="1" kern="1200"/>
            <a:t>Education</a:t>
          </a:r>
        </a:p>
      </dsp:txBody>
      <dsp:txXfrm>
        <a:off x="3748689" y="1299541"/>
        <a:ext cx="1299541" cy="1299541"/>
      </dsp:txXfrm>
    </dsp:sp>
    <dsp:sp modelId="{A64C4E04-62B1-45FF-B087-37C43F652E0A}">
      <dsp:nvSpPr>
        <dsp:cNvPr id="0" name=""/>
        <dsp:cNvSpPr/>
      </dsp:nvSpPr>
      <dsp:spPr>
        <a:xfrm>
          <a:off x="1799377" y="2599082"/>
          <a:ext cx="2599082" cy="2599082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Career</a:t>
          </a:r>
        </a:p>
      </dsp:txBody>
      <dsp:txXfrm>
        <a:off x="2449148" y="3898623"/>
        <a:ext cx="1299541" cy="1299541"/>
      </dsp:txXfrm>
    </dsp:sp>
    <dsp:sp modelId="{293EF194-CBB7-4DFA-844E-365E4E7F5BD3}">
      <dsp:nvSpPr>
        <dsp:cNvPr id="0" name=""/>
        <dsp:cNvSpPr/>
      </dsp:nvSpPr>
      <dsp:spPr>
        <a:xfrm rot="10800000">
          <a:off x="3098918" y="2599082"/>
          <a:ext cx="2599082" cy="2599082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bg2"/>
              </a:solidFill>
            </a:rPr>
            <a:t>Placement</a:t>
          </a:r>
        </a:p>
      </dsp:txBody>
      <dsp:txXfrm rot="10800000">
        <a:off x="3748688" y="2599082"/>
        <a:ext cx="1299541" cy="1299541"/>
      </dsp:txXfrm>
    </dsp:sp>
    <dsp:sp modelId="{BE315830-2175-4899-B1F8-56428C920015}">
      <dsp:nvSpPr>
        <dsp:cNvPr id="0" name=""/>
        <dsp:cNvSpPr/>
      </dsp:nvSpPr>
      <dsp:spPr>
        <a:xfrm>
          <a:off x="4398459" y="2599082"/>
          <a:ext cx="2599082" cy="2599082"/>
        </a:xfrm>
        <a:prstGeom prst="triangle">
          <a:avLst/>
        </a:prstGeom>
        <a:solidFill>
          <a:srgbClr val="FFFF99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Full-Time Service</a:t>
          </a:r>
        </a:p>
      </dsp:txBody>
      <dsp:txXfrm>
        <a:off x="5048230" y="3898623"/>
        <a:ext cx="1299541" cy="1299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8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9A745-E3F5-49EE-94DB-CCD46FFBD3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3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9A745-E3F5-49EE-94DB-CCD46FFBD3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3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90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71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9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89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5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834A4F1C-54B6-47A3-B013-2E528F9D4E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EDCE1E98-2E92-4F25-B12A-305E293C3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4AB2DBBE-5B7A-4434-AA7D-CCA8663CE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518D9D-E2EC-4BD4-B5A5-E0C4233A531C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9A745-E3F5-49EE-94DB-CCD46FFBD3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0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35A5-94A4-4DEA-B9C3-3662E75FE6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C6B31-2758-434E-90F9-D16AD5D7B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3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5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8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9A745-E3F5-49EE-94DB-CCD46FFBD3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3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Moderator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508350" y="2228375"/>
            <a:ext cx="1802886" cy="2083368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594360" y="190012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Name of Resource</a:t>
            </a:r>
          </a:p>
          <a:p>
            <a:pPr lvl="1"/>
            <a:r>
              <a:rPr lang="en-US"/>
              <a:t>Details about resource listed here.</a:t>
            </a:r>
          </a:p>
          <a:p>
            <a:pPr lvl="2"/>
            <a:r>
              <a:rPr lang="en-US"/>
              <a:t>web address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/>
              <a:t>Web address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Thank You</a:t>
            </a:r>
            <a:endParaRPr lang="en-US" sz="1100" b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06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Type your possible choices/answers here.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46F9917-B614-4FD1-8871-09926CFE6C4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4CE-4545-49F0-A073-9002ACA0B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9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section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0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ohnjayrec.nyc/wp-content/uploads/2013/01/ybac2013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ohnjayrec.nyc/wp-content/uploads/2013/01/ybac2013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build.workforcegps.org/resources/2019/09/18/13/31/Assessing_the_Impact_of_Construction_and_Non-Constr-_Service_Exp-_in_YouthBuild_AmeriCor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4.jpeg"/><Relationship Id="rId4" Type="http://schemas.openxmlformats.org/officeDocument/2006/relationships/diagramQuickStyle" Target="../diagrams/quickStyle6.xml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tionalservice.gov/sites/default/files/upload/employment_research_report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tionalservice.gov/programs/americorps/segal-americorps-education-award/matching-institution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nationalservice.gov/partnerships/employers-national-service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hbuild.org/servic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vent.com/events/dol-youthbuild-nccer-certification-training-program/event-summary-3d7e1458a185427887be1f565aa96fcd.aspx" TargetMode="Externa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service.gov/sites/default/files/upload/employment_research_report.pdf" TargetMode="External"/><Relationship Id="rId3" Type="http://schemas.openxmlformats.org/officeDocument/2006/relationships/hyperlink" Target="https://johnjayrec.nyc/wp-content/uploads/2013/01/ybac2013.pdf" TargetMode="External"/><Relationship Id="rId7" Type="http://schemas.openxmlformats.org/officeDocument/2006/relationships/hyperlink" Target="https://www.youthbuild.org/servic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watch?v=WD7CyKLa8Vo&amp;list=PL1zQtU7glYWlUckGfnUDw9QtPfnnCavvn" TargetMode="External"/><Relationship Id="rId11" Type="http://schemas.openxmlformats.org/officeDocument/2006/relationships/hyperlink" Target="https://youthbuild.workforcegps.org/resources/2018/06/04/17/08/DOL_YouthBuild_Construction_Plus_Framework_Spotlights" TargetMode="External"/><Relationship Id="rId5" Type="http://schemas.openxmlformats.org/officeDocument/2006/relationships/hyperlink" Target="https://youthbuild.workforcegps.org/resources/2019/09/18/13/31/Assessing_the_Impact_of_Construction_and_Non-Constr-_Service_Exp-_in_YouthBuild_AmeriCorps" TargetMode="External"/><Relationship Id="rId10" Type="http://schemas.openxmlformats.org/officeDocument/2006/relationships/hyperlink" Target="https://youthbuild.workforcegps.org/resources/2018/06/04/16/48/Construction_Plus_Framework_for_a_Quality_Pre-Apprenticeship_Experience" TargetMode="External"/><Relationship Id="rId4" Type="http://schemas.openxmlformats.org/officeDocument/2006/relationships/hyperlink" Target="https://www.nationalservice.gov/" TargetMode="External"/><Relationship Id="rId9" Type="http://schemas.openxmlformats.org/officeDocument/2006/relationships/hyperlink" Target="https://www.nationalservice.gov/impact-our-nation/evidence-exchange/AmeriCorps-Alumni-Outcomeshttps:/www.nationalservice.gov/impact-our-nation/evidence-exchange/AmeriCorps-Alumni-Outcomes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46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739776"/>
            <a:ext cx="7863840" cy="2852737"/>
          </a:xfrm>
        </p:spPr>
        <p:txBody>
          <a:bodyPr/>
          <a:lstStyle/>
          <a:p>
            <a:r>
              <a:rPr lang="en-US"/>
              <a:t>Why Focus on Service?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r>
              <a:rPr lang="en-US"/>
              <a:t>The context and benefits of embedding service into Construction Plus pathways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s://southcentralus1-mediap.svc.ms/transform/thumbnail?provider=spo&amp;inputFormat=jpg&amp;cs=fFNQTw&amp;docid=https%3A%2F%2Fyouthbuild.sharepoint.com%3A443%2F_api%2Fv2.0%2Fdrives%2Fb!UF3caaF_nk6DID6IE4QZXFBwE0WWSJVAvWsRPh1xPqIhajjoT_k4SoZyGNmd21sa%2Fitems%2F01QUL47G5SX7W6ODXJWVEJIHOXC3HWREPF%3Fversion%3DPublished&amp;access_token=eyJ0eXAiOiJKV1QiLCJhbGciOiJub25lIn0.eyJhdWQiOiIwMDAwMDAwMy0wMDAwLTBmZjEtY2UwMC0wMDAwMDAwMDAwMDAveW91dGhidWlsZC5zaGFyZXBvaW50LmNvbUBjMDhiYzAxNi1jMTAxLTRlMzctYjZiZi01N2M5NTM5YTM2ZjciLCJpc3MiOiIwMDAwMDAwMy0wMDAwLTBmZjEtY2UwMC0wMDAwMDAwMDAwMDAiLCJuYmYiOiIxNTYyNjA0MzY0IiwiZXhwIjoiMTU2MjYyNTk2NCIsImVuZHBvaW50dXJsIjoiT0NEMXpNUGhwT3lteVhZRmd1U1JMYkZWZFFWS0dUR3dvWGdpenVJZW81Zz0iLCJlbmRwb2ludHVybExlbmd0aCI6IjExNyIsImlzbG9vcGJhY2siOiJUcnVlIiwiY2lkIjoiTnpNMFlXVmxPV1V0WXpCaU55MDVNREF3TFdZNU1UY3RPV1kxTm1JMVl6WTRZek5qIiwidmVyIjoiaGFzaGVkcHJvb2Z0b2tlbiIsInNpdGVpZCI6Ik5qbGtZelZrTlRBdE4yWmhNUzAwWlRsbExUZ3pNakF0TTJVNE9ERXpPRFF4T1RWaiIsInNpZ25pbl9zdGF0ZSI6IltcImttc2lcIl0iLCJuYW1laWQiOiIwIy5mfG1lbWJlcnNoaXB8bWZpc2hlckB5b3V0aGJ1aWxkLm9yZyIsIm5paSI6Im1pY3Jvc29mdC5zaGFyZXBvaW50IiwiaXN1c2VyIjoidHJ1ZSIsImNhY2hla2V5IjoiMGguZnxtZW1iZXJzaGlwfDEwMDMzZmZmOTMxZWZkNDNAbGl2ZS5jb20iLCJ0dCI6IjAiLCJ1c2VQZXJzaXN0ZW50Q29va2llIjoiMyJ9.YnVVNkFzM1lmb3dSZEJPeE9WbDJyMy9vT1dJWm1CYTFkZDdybTQrMnc4TT0&amp;encodeFailures=1&amp;width=727&amp;height=264&amp;srcWidth=727&amp;srcHeight=264">
            <a:extLst>
              <a:ext uri="{FF2B5EF4-FFF2-40B4-BE49-F238E27FC236}">
                <a16:creationId xmlns:a16="http://schemas.microsoft.com/office/drawing/2014/main" id="{EA19A526-F59B-4BEC-B0C2-765D8C1E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599" y="2469333"/>
            <a:ext cx="3949701" cy="16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9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Youth Action Program YouthBuild">
            <a:extLst>
              <a:ext uri="{FF2B5EF4-FFF2-40B4-BE49-F238E27FC236}">
                <a16:creationId xmlns:a16="http://schemas.microsoft.com/office/drawing/2014/main" id="{A224E4EB-46F6-4C59-80CF-9A6FB598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7600" y="643467"/>
            <a:ext cx="36830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637502-8871-47CF-AD3B-86B92E645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39188"/>
            <a:ext cx="9772215" cy="68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4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#15 Three Brick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7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Increased civic engagement</a:t>
            </a:r>
          </a:p>
          <a:p>
            <a:r>
              <a:rPr lang="en-US" sz="3200"/>
              <a:t>Changes perspective of participants</a:t>
            </a:r>
          </a:p>
          <a:p>
            <a:r>
              <a:rPr lang="en-US" sz="3200"/>
              <a:t>Changes their perspective of the community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92" y="1667087"/>
            <a:ext cx="3575758" cy="4467013"/>
          </a:xfrm>
        </p:spPr>
      </p:pic>
    </p:spTree>
    <p:extLst>
      <p:ext uri="{BB962C8B-B14F-4D97-AF65-F5344CB8AC3E}">
        <p14:creationId xmlns:p14="http://schemas.microsoft.com/office/powerpoint/2010/main" val="306561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3121" y="-124731"/>
            <a:ext cx="7955280" cy="1051560"/>
          </a:xfrm>
        </p:spPr>
        <p:txBody>
          <a:bodyPr/>
          <a:lstStyle/>
          <a:p>
            <a:r>
              <a:rPr lang="en-US"/>
              <a:t>Youth Development Through Service*</a:t>
            </a:r>
            <a:endParaRPr lang="en-US">
              <a:effectLst>
                <a:innerShdw blurRad="101600" dist="50800" dir="18900000">
                  <a:srgbClr val="124D95">
                    <a:lumMod val="50000"/>
                    <a:alpha val="70000"/>
                  </a:srgbClr>
                </a:innerShdw>
              </a:effectLst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0" y="985797"/>
            <a:ext cx="6915150" cy="467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E20CE-93F7-4FF2-ABF0-6E806B8E9878}"/>
              </a:ext>
            </a:extLst>
          </p:cNvPr>
          <p:cNvSpPr txBox="1"/>
          <p:nvPr/>
        </p:nvSpPr>
        <p:spPr>
          <a:xfrm>
            <a:off x="2867696" y="5765625"/>
            <a:ext cx="455855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cs typeface="Arial"/>
              </a:rPr>
              <a:t>*</a:t>
            </a:r>
            <a:r>
              <a:rPr lang="en-US" sz="1000" b="1" dirty="0">
                <a:cs typeface="Arial"/>
                <a:hlinkClick r:id="rId4"/>
              </a:rPr>
              <a:t>Youth Development Through Service: </a:t>
            </a:r>
            <a:endParaRPr lang="en-US" sz="1000">
              <a:cs typeface="Arial"/>
            </a:endParaRPr>
          </a:p>
          <a:p>
            <a:r>
              <a:rPr lang="en-US" sz="1000" b="1" dirty="0">
                <a:cs typeface="Arial"/>
                <a:hlinkClick r:id="rId4"/>
              </a:rPr>
              <a:t>A Quality Assessment of the YouthBuild AmeriCorps Program</a:t>
            </a:r>
            <a:r>
              <a:rPr lang="en-US" sz="1000" dirty="0">
                <a:cs typeface="Arial"/>
                <a:hlinkClick r:id="rId4"/>
              </a:rPr>
              <a:t>​</a:t>
            </a:r>
          </a:p>
          <a:p>
            <a:r>
              <a:rPr lang="en-US" sz="1000" i="1" dirty="0">
                <a:solidFill>
                  <a:srgbClr val="646464"/>
                </a:solidFill>
                <a:cs typeface="Segoe UI"/>
              </a:rPr>
              <a:t>John Jay College of Criminal Justice</a:t>
            </a:r>
            <a:r>
              <a:rPr lang="en-US" sz="1000" dirty="0">
                <a:cs typeface="Segoe UI"/>
              </a:rPr>
              <a:t>​</a:t>
            </a:r>
            <a:br>
              <a:rPr lang="en-US" sz="1000" dirty="0">
                <a:cs typeface="Segoe UI"/>
              </a:rPr>
            </a:br>
            <a:r>
              <a:rPr lang="en-US" sz="1000" i="1" dirty="0">
                <a:solidFill>
                  <a:srgbClr val="646464"/>
                </a:solidFill>
                <a:cs typeface="Segoe UI"/>
              </a:rPr>
              <a:t>Kathleen A. </a:t>
            </a:r>
            <a:r>
              <a:rPr lang="en-US" sz="1000" i="1" dirty="0" err="1">
                <a:solidFill>
                  <a:srgbClr val="646464"/>
                </a:solidFill>
                <a:cs typeface="Segoe UI"/>
              </a:rPr>
              <a:t>Tomberg</a:t>
            </a:r>
            <a:r>
              <a:rPr lang="en-US" sz="1000" i="1" dirty="0">
                <a:solidFill>
                  <a:srgbClr val="646464"/>
                </a:solidFill>
                <a:cs typeface="Segoe UI"/>
              </a:rPr>
              <a:t> </a:t>
            </a:r>
            <a:r>
              <a:rPr lang="en-US" sz="1000" dirty="0">
                <a:cs typeface="Segoe UI"/>
              </a:rPr>
              <a:t>​</a:t>
            </a:r>
            <a:br>
              <a:rPr lang="en-US" sz="1000" dirty="0">
                <a:cs typeface="Segoe UI"/>
              </a:rPr>
            </a:br>
            <a:r>
              <a:rPr lang="en-US" sz="1000" i="1" dirty="0">
                <a:solidFill>
                  <a:srgbClr val="646464"/>
                </a:solidFill>
                <a:cs typeface="Segoe UI"/>
              </a:rPr>
              <a:t>2010 - 2013</a:t>
            </a:r>
            <a:r>
              <a:rPr lang="en-US" sz="1000" dirty="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5889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46" y="-115126"/>
            <a:ext cx="7955280" cy="1051560"/>
          </a:xfrm>
        </p:spPr>
        <p:txBody>
          <a:bodyPr/>
          <a:lstStyle/>
          <a:p>
            <a:r>
              <a:rPr lang="en-US"/>
              <a:t>Youth Development Through Service*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9" y="1033342"/>
            <a:ext cx="6838950" cy="46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576EC-0E54-4B2F-8C2D-4E8EFE8D47A4}"/>
              </a:ext>
            </a:extLst>
          </p:cNvPr>
          <p:cNvSpPr txBox="1"/>
          <p:nvPr/>
        </p:nvSpPr>
        <p:spPr>
          <a:xfrm>
            <a:off x="2867696" y="5765625"/>
            <a:ext cx="455855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cs typeface="Arial"/>
              </a:rPr>
              <a:t>*</a:t>
            </a:r>
            <a:r>
              <a:rPr lang="en-US" sz="1000" b="1" dirty="0">
                <a:cs typeface="Arial"/>
                <a:hlinkClick r:id="rId3"/>
              </a:rPr>
              <a:t>Youth Development Through Service: </a:t>
            </a:r>
            <a:endParaRPr lang="en-US" sz="1000">
              <a:cs typeface="Arial"/>
            </a:endParaRPr>
          </a:p>
          <a:p>
            <a:r>
              <a:rPr lang="en-US" sz="1000" b="1" dirty="0">
                <a:cs typeface="Arial"/>
                <a:hlinkClick r:id="rId3"/>
              </a:rPr>
              <a:t>A Quality Assessment of the YouthBuild AmeriCorps Program</a:t>
            </a:r>
            <a:r>
              <a:rPr lang="en-US" sz="1000" dirty="0">
                <a:cs typeface="Arial"/>
                <a:hlinkClick r:id="rId3"/>
              </a:rPr>
              <a:t>​</a:t>
            </a:r>
          </a:p>
          <a:p>
            <a:r>
              <a:rPr lang="en-US" sz="1000" i="1" dirty="0">
                <a:solidFill>
                  <a:srgbClr val="646464"/>
                </a:solidFill>
                <a:cs typeface="Segoe UI"/>
              </a:rPr>
              <a:t>John Jay College of Criminal Justice</a:t>
            </a:r>
            <a:r>
              <a:rPr lang="en-US" sz="1000" dirty="0">
                <a:cs typeface="Segoe UI"/>
              </a:rPr>
              <a:t>​</a:t>
            </a:r>
            <a:br>
              <a:rPr lang="en-US" sz="1000" dirty="0">
                <a:cs typeface="Segoe UI"/>
              </a:rPr>
            </a:br>
            <a:r>
              <a:rPr lang="en-US" sz="1000" i="1" dirty="0">
                <a:solidFill>
                  <a:srgbClr val="646464"/>
                </a:solidFill>
                <a:cs typeface="Segoe UI"/>
              </a:rPr>
              <a:t>Kathleen A. </a:t>
            </a:r>
            <a:r>
              <a:rPr lang="en-US" sz="1000" i="1" dirty="0" err="1">
                <a:solidFill>
                  <a:srgbClr val="646464"/>
                </a:solidFill>
                <a:cs typeface="Segoe UI"/>
              </a:rPr>
              <a:t>Tomberg</a:t>
            </a:r>
            <a:r>
              <a:rPr lang="en-US" sz="1000" i="1" dirty="0">
                <a:solidFill>
                  <a:srgbClr val="646464"/>
                </a:solidFill>
                <a:cs typeface="Segoe UI"/>
              </a:rPr>
              <a:t> </a:t>
            </a:r>
            <a:r>
              <a:rPr lang="en-US" sz="1000" dirty="0">
                <a:cs typeface="Segoe UI"/>
              </a:rPr>
              <a:t>​</a:t>
            </a:r>
            <a:br>
              <a:rPr lang="en-US" sz="1000" dirty="0">
                <a:cs typeface="Segoe UI"/>
              </a:rPr>
            </a:br>
            <a:r>
              <a:rPr lang="en-US" sz="1000" i="1" dirty="0">
                <a:solidFill>
                  <a:srgbClr val="646464"/>
                </a:solidFill>
                <a:cs typeface="Segoe UI"/>
              </a:rPr>
              <a:t>2010 - 2013</a:t>
            </a:r>
            <a:r>
              <a:rPr lang="en-US" sz="1000" dirty="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61521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054" y="478716"/>
            <a:ext cx="7955280" cy="1051560"/>
          </a:xfrm>
        </p:spPr>
        <p:txBody>
          <a:bodyPr/>
          <a:lstStyle/>
          <a:p>
            <a:r>
              <a:rPr lang="en-US"/>
              <a:t>Construction vs. Non-Construction Study*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Overall there “are no consistent differences” in program experience or outcome based on service track</a:t>
            </a:r>
          </a:p>
          <a:p>
            <a:r>
              <a:rPr lang="en-US"/>
              <a:t>Program structure, context, and overall integration of AmeriCorps likely had a bigger impact on participants than the type of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EBEB9-D36B-40A4-9D48-F33E6CEECB47}"/>
              </a:ext>
            </a:extLst>
          </p:cNvPr>
          <p:cNvSpPr txBox="1"/>
          <p:nvPr/>
        </p:nvSpPr>
        <p:spPr>
          <a:xfrm>
            <a:off x="1529122" y="5150224"/>
            <a:ext cx="648916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cs typeface="Arial"/>
              </a:rPr>
              <a:t>* </a:t>
            </a:r>
            <a:r>
              <a:rPr lang="en-US" sz="1000" b="1" dirty="0">
                <a:cs typeface="Arial"/>
                <a:hlinkClick r:id="rId3"/>
              </a:rPr>
              <a:t>Assessing the Impact of Construction and Non-Construction Service Experiences in the YouthBuild AmeriCorps Program: The YouthBuild AmeriCorps Service Pathways Evaluation​</a:t>
            </a:r>
            <a:endParaRPr lang="en-US" sz="1000">
              <a:cs typeface="Arial"/>
            </a:endParaRPr>
          </a:p>
          <a:p>
            <a:r>
              <a:rPr lang="en-US" sz="1000" i="1" dirty="0">
                <a:solidFill>
                  <a:srgbClr val="646464"/>
                </a:solidFill>
                <a:cs typeface="Segoe UI"/>
              </a:rPr>
              <a:t>The Center for Youth &amp; Communities, Heller School of Social Policy &amp; Management at Brandeis University</a:t>
            </a:r>
            <a:r>
              <a:rPr lang="en-US" sz="1000" dirty="0">
                <a:cs typeface="Segoe UI"/>
              </a:rPr>
              <a:t>​ </a:t>
            </a:r>
            <a:br>
              <a:rPr lang="en-US" sz="1000" dirty="0">
                <a:cs typeface="Segoe UI"/>
              </a:rPr>
            </a:br>
            <a:r>
              <a:rPr lang="en-US" sz="1000" i="1" dirty="0">
                <a:solidFill>
                  <a:srgbClr val="646464"/>
                </a:solidFill>
                <a:cs typeface="Segoe UI"/>
              </a:rPr>
              <a:t>Alan Melchior &amp; Susan </a:t>
            </a:r>
            <a:r>
              <a:rPr lang="en-US" sz="1000" i="1" dirty="0" err="1">
                <a:solidFill>
                  <a:srgbClr val="646464"/>
                </a:solidFill>
                <a:cs typeface="Segoe UI"/>
              </a:rPr>
              <a:t>Lanspery</a:t>
            </a:r>
            <a:r>
              <a:rPr lang="en-US" sz="1000" dirty="0">
                <a:cs typeface="Segoe UI"/>
              </a:rPr>
              <a:t>​</a:t>
            </a:r>
            <a:br>
              <a:rPr lang="en-US" sz="1000" dirty="0">
                <a:cs typeface="Segoe UI"/>
              </a:rPr>
            </a:br>
            <a:r>
              <a:rPr lang="en-US" sz="1000" i="1" dirty="0">
                <a:solidFill>
                  <a:srgbClr val="646464"/>
                </a:solidFill>
                <a:cs typeface="Segoe UI"/>
              </a:rPr>
              <a:t>2013 – 2016</a:t>
            </a:r>
            <a:r>
              <a:rPr lang="en-US" sz="1000" dirty="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97749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Implement Service Tracks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1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145-2DE1-4B0B-81C2-8B65FF33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tracks does your program offer?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A7065-C134-411D-A744-12B615BF8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Construction only</a:t>
            </a:r>
          </a:p>
          <a:p>
            <a:r>
              <a:rPr lang="en-US"/>
              <a:t>Construction Plus (one track)</a:t>
            </a:r>
          </a:p>
          <a:p>
            <a:r>
              <a:rPr lang="en-US"/>
              <a:t>Construction Plus (two tracks)</a:t>
            </a:r>
          </a:p>
          <a:p>
            <a:r>
              <a:rPr lang="en-US"/>
              <a:t>Construction Plus (three or more tracks)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ECE6E-F980-4FD3-A715-B906CDEEB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97D33-777C-4E64-B894-C2373A2829E7}"/>
              </a:ext>
            </a:extLst>
          </p:cNvPr>
          <p:cNvSpPr txBox="1"/>
          <p:nvPr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74462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525A-C4F1-486A-8FE2-54CFD8D6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C+ pathways does your program offer?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408C2-538D-4021-8A21-FE91CBB132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DD778-08CC-49BA-9C6F-9CF7E8BBB5B2}"/>
              </a:ext>
            </a:extLst>
          </p:cNvPr>
          <p:cNvSpPr txBox="1"/>
          <p:nvPr/>
        </p:nvSpPr>
        <p:spPr>
          <a:xfrm>
            <a:off x="1652337" y="2844225"/>
            <a:ext cx="6931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Type your answer in the chat box</a:t>
            </a:r>
          </a:p>
        </p:txBody>
      </p:sp>
    </p:spTree>
    <p:extLst>
      <p:ext uri="{BB962C8B-B14F-4D97-AF65-F5344CB8AC3E}">
        <p14:creationId xmlns:p14="http://schemas.microsoft.com/office/powerpoint/2010/main" val="407674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Community Need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/>
              <a:t>A need in the community that is not being fully met by existing services</a:t>
            </a:r>
          </a:p>
          <a:p>
            <a:r>
              <a:rPr lang="en-US"/>
              <a:t>Lack of sufficient low-income housing</a:t>
            </a:r>
          </a:p>
          <a:p>
            <a:r>
              <a:rPr lang="en-US"/>
              <a:t>Healthcare facilities lacking sufficient volunteers</a:t>
            </a:r>
          </a:p>
          <a:p>
            <a:r>
              <a:rPr lang="en-US"/>
              <a:t>Members of the community not having access to technology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3C55CB-6BF7-432C-9EA6-B72C930DE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617650"/>
              </p:ext>
            </p:extLst>
          </p:nvPr>
        </p:nvGraphicFramePr>
        <p:xfrm>
          <a:off x="0" y="1074810"/>
          <a:ext cx="9058701" cy="578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2D8BAD-6EB9-4952-A9D2-75FD3F81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8" y="303475"/>
            <a:ext cx="8880902" cy="788726"/>
          </a:xfrm>
        </p:spPr>
        <p:txBody>
          <a:bodyPr>
            <a:normAutofit/>
          </a:bodyPr>
          <a:lstStyle/>
          <a:p>
            <a:r>
              <a:rPr lang="en-US" b="1"/>
              <a:t>Project Logic Model / Theory of Change </a:t>
            </a:r>
          </a:p>
        </p:txBody>
      </p:sp>
    </p:spTree>
    <p:extLst>
      <p:ext uri="{BB962C8B-B14F-4D97-AF65-F5344CB8AC3E}">
        <p14:creationId xmlns:p14="http://schemas.microsoft.com/office/powerpoint/2010/main" val="20975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3C55CB-6BF7-432C-9EA6-B72C930DE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599858"/>
              </p:ext>
            </p:extLst>
          </p:nvPr>
        </p:nvGraphicFramePr>
        <p:xfrm>
          <a:off x="0" y="1074810"/>
          <a:ext cx="9058701" cy="578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2D8BAD-6EB9-4952-A9D2-75FD3F81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8" y="665425"/>
            <a:ext cx="8880902" cy="788726"/>
          </a:xfrm>
        </p:spPr>
        <p:txBody>
          <a:bodyPr>
            <a:normAutofit fontScale="90000"/>
          </a:bodyPr>
          <a:lstStyle/>
          <a:p>
            <a:r>
              <a:rPr lang="en-US" b="1"/>
              <a:t>Construction Project Logic Model/Theory of Change </a:t>
            </a:r>
          </a:p>
        </p:txBody>
      </p:sp>
    </p:spTree>
    <p:extLst>
      <p:ext uri="{BB962C8B-B14F-4D97-AF65-F5344CB8AC3E}">
        <p14:creationId xmlns:p14="http://schemas.microsoft.com/office/powerpoint/2010/main" val="723045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3C55CB-6BF7-432C-9EA6-B72C930DE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475551"/>
              </p:ext>
            </p:extLst>
          </p:nvPr>
        </p:nvGraphicFramePr>
        <p:xfrm>
          <a:off x="0" y="1074810"/>
          <a:ext cx="9058701" cy="578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2D8BAD-6EB9-4952-A9D2-75FD3F81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8" y="722575"/>
            <a:ext cx="8880902" cy="788726"/>
          </a:xfrm>
        </p:spPr>
        <p:txBody>
          <a:bodyPr>
            <a:normAutofit fontScale="90000"/>
          </a:bodyPr>
          <a:lstStyle/>
          <a:p>
            <a:r>
              <a:rPr lang="en-US" b="1"/>
              <a:t>Healthcare Project Logic Model / Theory of Change </a:t>
            </a:r>
          </a:p>
        </p:txBody>
      </p:sp>
    </p:spTree>
    <p:extLst>
      <p:ext uri="{BB962C8B-B14F-4D97-AF65-F5344CB8AC3E}">
        <p14:creationId xmlns:p14="http://schemas.microsoft.com/office/powerpoint/2010/main" val="860696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34943" cy="1051560"/>
          </a:xfrm>
        </p:spPr>
        <p:txBody>
          <a:bodyPr/>
          <a:lstStyle/>
          <a:p>
            <a:r>
              <a:rPr lang="en-US"/>
              <a:t>Best Practices for Implementing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953126"/>
            <a:ext cx="3749040" cy="43513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/>
              <a:t>Intentional Implementation</a:t>
            </a:r>
          </a:p>
          <a:p>
            <a:pPr lvl="1"/>
            <a:r>
              <a:rPr lang="en-US" sz="3200"/>
              <a:t>Clearly defined goals</a:t>
            </a:r>
          </a:p>
          <a:p>
            <a:pPr lvl="1"/>
            <a:r>
              <a:rPr lang="en-US" sz="3200"/>
              <a:t>Built-in feedback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AutoShape 2" descr="Image result for having a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728788"/>
            <a:ext cx="3749040" cy="37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806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/>
              <a:t>Consistent Service Partnership</a:t>
            </a:r>
          </a:p>
          <a:p>
            <a:pPr lvl="1"/>
            <a:r>
              <a:rPr lang="en-US" sz="2800"/>
              <a:t>Ongoing activities with the same organization</a:t>
            </a:r>
          </a:p>
          <a:p>
            <a:pPr lvl="1"/>
            <a:r>
              <a:rPr lang="en-US" sz="2800"/>
              <a:t>MOU between organizations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57388"/>
            <a:ext cx="3605212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122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926" y="1825625"/>
            <a:ext cx="4091439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/>
              <a:t>Aligned with learning</a:t>
            </a:r>
          </a:p>
          <a:p>
            <a:pPr lvl="1"/>
            <a:r>
              <a:rPr lang="en-US" sz="3000"/>
              <a:t>Skills directly translate to service activities</a:t>
            </a:r>
          </a:p>
          <a:p>
            <a:pPr lvl="1"/>
            <a:r>
              <a:rPr lang="en-US" sz="3000"/>
              <a:t>Service learning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33" y="2005330"/>
            <a:ext cx="447986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995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from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Culinary (Community Teamwork – Lowell, MA)</a:t>
            </a:r>
          </a:p>
          <a:p>
            <a:pPr lvl="1"/>
            <a:r>
              <a:rPr lang="en-US"/>
              <a:t>Strong connection between learning and service</a:t>
            </a: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2" descr="A group of people sitting at a table full of food&#10;&#10;Description generated with very high confidence">
            <a:extLst>
              <a:ext uri="{FF2B5EF4-FFF2-40B4-BE49-F238E27FC236}">
                <a16:creationId xmlns:a16="http://schemas.microsoft.com/office/drawing/2014/main" id="{66D26BB4-8A05-4277-8C9C-7237520FC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6762" b="356"/>
          <a:stretch/>
        </p:blipFill>
        <p:spPr bwMode="auto">
          <a:xfrm>
            <a:off x="1704889" y="2873873"/>
            <a:ext cx="5531021" cy="3392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85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69" y="95350"/>
            <a:ext cx="7955280" cy="1051560"/>
          </a:xfrm>
        </p:spPr>
        <p:txBody>
          <a:bodyPr/>
          <a:lstStyle/>
          <a:p>
            <a:r>
              <a:rPr lang="en-US"/>
              <a:t>Examples from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63" y="1285779"/>
            <a:ext cx="8423729" cy="4406348"/>
          </a:xfrm>
        </p:spPr>
        <p:txBody>
          <a:bodyPr/>
          <a:lstStyle/>
          <a:p>
            <a:r>
              <a:rPr lang="en-US"/>
              <a:t>Media Corps (American YouthWorks - Austin, TX)</a:t>
            </a:r>
          </a:p>
          <a:p>
            <a:pPr lvl="1"/>
            <a:r>
              <a:rPr lang="en-US"/>
              <a:t>Pathway to employment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5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CE5533BC-2854-4333-B523-06561A43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65" y="2413356"/>
            <a:ext cx="4194131" cy="314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5332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from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Logistics (Pathways VA – Petersburg, VA)</a:t>
            </a:r>
          </a:p>
          <a:p>
            <a:pPr lvl="1"/>
            <a:r>
              <a:rPr lang="en-US"/>
              <a:t>Finding a way to meet a community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05" y="2795587"/>
            <a:ext cx="4698393" cy="332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9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September 27, 2019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52" y="1933748"/>
            <a:ext cx="7772400" cy="2387600"/>
          </a:xfrm>
        </p:spPr>
        <p:txBody>
          <a:bodyPr>
            <a:noAutofit/>
          </a:bodyPr>
          <a:lstStyle/>
          <a:p>
            <a:r>
              <a:rPr lang="en-US" sz="4400">
                <a:effectLst/>
              </a:rPr>
              <a:t>Incorporating National Service into </a:t>
            </a:r>
            <a:r>
              <a:rPr lang="en-US" sz="4400">
                <a:effectLst/>
                <a:ea typeface="+mj-lt"/>
                <a:cs typeface="+mj-lt"/>
              </a:rPr>
              <a:t>Your </a:t>
            </a:r>
            <a:r>
              <a:rPr lang="en-US" sz="4400">
                <a:effectLst/>
              </a:rPr>
              <a:t>Construction Plus Programming and Placement Strategy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2128"/>
          <a:stretch>
            <a:fillRect/>
          </a:stretch>
        </p:blipFill>
        <p:spPr>
          <a:xfrm>
            <a:off x="1491917" y="2663499"/>
            <a:ext cx="1643170" cy="1924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2C332994-E0DB-4FAD-A8AD-3A61894303A9}"/>
              </a:ext>
            </a:extLst>
          </p:cNvPr>
          <p:cNvSpPr txBox="1">
            <a:spLocks/>
          </p:cNvSpPr>
          <p:nvPr/>
        </p:nvSpPr>
        <p:spPr>
          <a:xfrm>
            <a:off x="3971837" y="2451227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Jerry Farley</a:t>
            </a:r>
          </a:p>
          <a:p>
            <a:pPr lvl="1"/>
            <a:r>
              <a:rPr lang="en-US">
                <a:solidFill>
                  <a:schemeClr val="accent3">
                    <a:lumMod val="75000"/>
                    <a:lumOff val="25000"/>
                  </a:schemeClr>
                </a:solidFill>
              </a:rPr>
              <a:t>Director, YouthBuild Dayton</a:t>
            </a:r>
            <a:endParaRPr lang="en-US">
              <a:solidFill>
                <a:schemeClr val="accent3">
                  <a:lumMod val="75000"/>
                  <a:lumOff val="25000"/>
                </a:schemeClr>
              </a:solidFill>
              <a:cs typeface="Arial"/>
            </a:endParaRPr>
          </a:p>
          <a:p>
            <a:pPr lvl="1"/>
            <a:r>
              <a:rPr lang="en-US"/>
              <a:t> </a:t>
            </a:r>
            <a:r>
              <a:rPr lang="en-US" sz="1800" i="0">
                <a:solidFill>
                  <a:schemeClr val="accent4">
                    <a:lumMod val="10000"/>
                  </a:schemeClr>
                </a:solidFill>
              </a:rPr>
              <a:t>County Corp</a:t>
            </a:r>
            <a:endParaRPr lang="en-US" sz="1800">
              <a:solidFill>
                <a:schemeClr val="accent4">
                  <a:lumMod val="1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840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4705" y="344249"/>
            <a:ext cx="7955280" cy="1051560"/>
          </a:xfrm>
        </p:spPr>
        <p:txBody>
          <a:bodyPr/>
          <a:lstStyle/>
          <a:p>
            <a:r>
              <a:rPr lang="en-US"/>
              <a:t>An Example from the Field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0" y="3016525"/>
            <a:ext cx="4011930" cy="3160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YouthBuild Dayton </a:t>
            </a:r>
            <a:r>
              <a:rPr lang="en-US" dirty="0" err="1"/>
              <a:t>CountyCorps</a:t>
            </a:r>
            <a:r>
              <a:rPr lang="en-US" dirty="0"/>
              <a:t> Healthcare Track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504950"/>
            <a:ext cx="360045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8731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9237-4C8C-47DD-8E27-DC9588AE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  <a:cs typeface="Arial"/>
              </a:rPr>
              <a:t>Service Activities Are Opportunities to Practice Craft Skills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7032-079D-4D3D-9494-E8C370EB3B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Family Health Fair at Kiser Elementary – BP Screenings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Daybreak Homeless Shelter for Youth – Health Effects &amp; Dangers of Cigarette Smoking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5 Rivers Health Center – Skin Integrity</a:t>
            </a:r>
            <a:endParaRPr lang="en-US" dirty="0"/>
          </a:p>
        </p:txBody>
      </p:sp>
      <p:pic>
        <p:nvPicPr>
          <p:cNvPr id="6" name="Picture 6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ECAA4EA4-6B1D-4B0E-B63C-2133319D62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8404" t="31671" r="1995" b="10972"/>
          <a:stretch/>
        </p:blipFill>
        <p:spPr>
          <a:xfrm>
            <a:off x="4695826" y="1771807"/>
            <a:ext cx="4316658" cy="41583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AE8E4-9A23-4C31-AC8B-1147745EB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07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74CE-6DA0-4627-A74B-9A9ABD5C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  <a:cs typeface="Arial"/>
              </a:rPr>
              <a:t>Workforce Advisory Committee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6510A-42C3-4A9C-9F6D-19FBF133F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Is our training up to date with best practices?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How do we prepare our youth to get jobs with your companies?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Will you help prepare our youth to enter the job market?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What will you offer our youth since they are specifically trained in your industry?</a:t>
            </a:r>
            <a:endParaRPr lang="en-US" dirty="0"/>
          </a:p>
          <a:p>
            <a:endParaRPr lang="en-US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235CC-1199-495D-8AEE-4F75E64BF6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51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DEF6-0D90-4A45-ABC3-36170BC5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  <a:cs typeface="Arial"/>
              </a:rPr>
              <a:t>Final Thoughts</a:t>
            </a:r>
            <a:endParaRPr lang="en-US"/>
          </a:p>
        </p:txBody>
      </p:sp>
      <p:pic>
        <p:nvPicPr>
          <p:cNvPr id="6" name="Picture 6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16394C26-159F-428B-9258-E94137695F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369" y="1686613"/>
            <a:ext cx="4245996" cy="424599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BC44D-9F15-48D2-AAEA-780EF9979C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Teaching is One of the Best Ways to Improve Learning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Key Lesson for Youth: Healthcare is a service profession and service is about giving back, not about you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2310F-935B-4A59-AEFA-52F0310574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90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C90D513-8A4A-414B-9263-9A6FC5CE8870}"/>
              </a:ext>
            </a:extLst>
          </p:cNvPr>
          <p:cNvSpPr txBox="1">
            <a:spLocks/>
          </p:cNvSpPr>
          <p:nvPr/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6D636C-90A3-4979-BA37-BAB384B2210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673D835E-FAE2-4485-B7C3-3FEC031D0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r="6305"/>
          <a:stretch>
            <a:fillRect/>
          </a:stretch>
        </p:blipFill>
        <p:spPr>
          <a:xfrm>
            <a:off x="1730753" y="2288405"/>
            <a:ext cx="1573420" cy="1818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E5511278-442F-4199-97EF-7BAC43895C8D}"/>
              </a:ext>
            </a:extLst>
          </p:cNvPr>
          <p:cNvSpPr txBox="1">
            <a:spLocks/>
          </p:cNvSpPr>
          <p:nvPr/>
        </p:nvSpPr>
        <p:spPr>
          <a:xfrm>
            <a:off x="4034165" y="2288405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Vanessa Bennett</a:t>
            </a:r>
          </a:p>
          <a:p>
            <a:pPr lvl="1"/>
            <a:r>
              <a:rPr lang="en-US">
                <a:solidFill>
                  <a:schemeClr val="accent3">
                    <a:lumMod val="75000"/>
                    <a:lumOff val="25000"/>
                  </a:schemeClr>
                </a:solidFill>
              </a:rPr>
              <a:t>Senior Program Manager, Career Pathways</a:t>
            </a:r>
            <a:br>
              <a:rPr lang="en-US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/>
              <a:t> 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i="0">
                <a:solidFill>
                  <a:schemeClr val="tx1"/>
                </a:solidFill>
              </a:rPr>
              <a:t>YouthBuild USA</a:t>
            </a:r>
            <a:endParaRPr lang="en-US" sz="1800" i="0">
              <a:solidFill>
                <a:schemeClr val="accent4">
                  <a:lumMod val="1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342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71C1-6A28-451F-9763-219F71FB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you placed young people in National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106E3-1779-40DD-AD61-D9CA8C17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Yes</a:t>
            </a:r>
          </a:p>
          <a:p>
            <a:r>
              <a:rPr lang="en-US">
                <a:cs typeface="Arial"/>
              </a:rPr>
              <a:t>No</a:t>
            </a:r>
          </a:p>
          <a:p>
            <a:r>
              <a:rPr lang="en-US">
                <a:cs typeface="Arial"/>
              </a:rPr>
              <a:t>What's National Service?</a:t>
            </a:r>
          </a:p>
          <a:p>
            <a:r>
              <a:rPr lang="en-US">
                <a:cs typeface="Arial"/>
              </a:rPr>
              <a:t>If I select option 3, you're going to use that as a segue to the next part of the presentation, aren't you?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ABBC8-F4E6-49F8-BC58-276A921A9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7688E-9F07-4777-8F6D-792FFAD175D9}"/>
              </a:ext>
            </a:extLst>
          </p:cNvPr>
          <p:cNvSpPr txBox="1"/>
          <p:nvPr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3892800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0C4A1-6DE5-43EC-B045-76CAA6598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4CE557-BAF5-44C1-9A7A-DFFEF14B2AD6}"/>
              </a:ext>
            </a:extLst>
          </p:cNvPr>
          <p:cNvSpPr txBox="1">
            <a:spLocks/>
          </p:cNvSpPr>
          <p:nvPr/>
        </p:nvSpPr>
        <p:spPr>
          <a:xfrm>
            <a:off x="-269776" y="180797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What Is Full-Time National Service?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B09E29-D955-4B66-B812-C381A824F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" y="1813892"/>
            <a:ext cx="3505200" cy="3505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CA0E13-0F08-4EB2-BA65-B5E0718491F1}"/>
              </a:ext>
            </a:extLst>
          </p:cNvPr>
          <p:cNvSpPr txBox="1"/>
          <p:nvPr/>
        </p:nvSpPr>
        <p:spPr>
          <a:xfrm>
            <a:off x="4145768" y="1509800"/>
            <a:ext cx="4359490" cy="590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cs typeface="Arial"/>
              </a:rPr>
              <a:t>A qualifying DOL placement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  <a:p>
            <a:pPr marL="625475" indent="-16033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cs typeface="Arial"/>
              </a:rPr>
              <a:t>Categorized under "education-other"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en-US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Paid volunteer positions</a:t>
            </a: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en-US" b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cs typeface="Arial"/>
              </a:rPr>
              <a:t>Professional development in </a:t>
            </a: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625475" lvl="1" indent="-168275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cs typeface="Arial"/>
              </a:rPr>
              <a:t>Education </a:t>
            </a: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625475" lvl="1" indent="-168275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cs typeface="Arial"/>
              </a:rPr>
              <a:t>Environmentalism &amp; conservation</a:t>
            </a: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625475" lvl="1" indent="-168275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cs typeface="Arial"/>
              </a:rPr>
              <a:t>Disaster relief &amp; public safety</a:t>
            </a: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625475" lvl="1" indent="-168275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cs typeface="Arial"/>
              </a:rPr>
              <a:t>Nonprofit management</a:t>
            </a: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625475" lvl="1" indent="-168275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cs typeface="Arial"/>
              </a:rPr>
              <a:t>Grant writing &amp; fundraising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en-US" b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cs typeface="Arial"/>
              </a:rPr>
              <a:t>A pathway to post-secondary education and careers, including in in-demand industries</a:t>
            </a: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en-US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>
              <a:buFont typeface="Arial"/>
            </a:pPr>
            <a:endParaRPr lang="en-US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endParaRPr lang="en-US" b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endParaRPr lang="en-US" b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endParaRPr lang="en-US" b="1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7A7409-EE28-4C30-BE16-20C1B27E65F8}"/>
              </a:ext>
            </a:extLst>
          </p:cNvPr>
          <p:cNvSpPr/>
          <p:nvPr/>
        </p:nvSpPr>
        <p:spPr>
          <a:xfrm>
            <a:off x="4495800" y="3402882"/>
            <a:ext cx="4572000" cy="5232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br>
              <a:rPr lang="en-US" altLang="en-US" sz="1400"/>
            </a:br>
            <a:endParaRPr lang="en-US" altLang="en-US" sz="140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E84A0-B6EB-486C-BE96-4E288DA88DAD}"/>
              </a:ext>
            </a:extLst>
          </p:cNvPr>
          <p:cNvSpPr txBox="1"/>
          <p:nvPr/>
        </p:nvSpPr>
        <p:spPr>
          <a:xfrm>
            <a:off x="4492487" y="2518860"/>
            <a:ext cx="34673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​</a:t>
            </a:r>
            <a:endParaRPr lang="en-US" b="1">
              <a:solidFill>
                <a:srgbClr val="09264A"/>
              </a:solidFill>
              <a:cs typeface="Segoe UI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45830F2-7901-43AC-8783-CAE4774DE505}"/>
              </a:ext>
            </a:extLst>
          </p:cNvPr>
          <p:cNvSpPr txBox="1">
            <a:spLocks/>
          </p:cNvSpPr>
          <p:nvPr/>
        </p:nvSpPr>
        <p:spPr>
          <a:xfrm>
            <a:off x="8505258" y="6356350"/>
            <a:ext cx="127748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6D636C-90A3-4979-BA37-BAB384B22101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/>
              <a:t>37</a:t>
            </a:fld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86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E0F8E0-3FFA-4415-B2DD-430D21D22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3D35E0-3BC4-499D-B94E-67F46DA99DFD}"/>
              </a:ext>
            </a:extLst>
          </p:cNvPr>
          <p:cNvSpPr txBox="1">
            <a:spLocks/>
          </p:cNvSpPr>
          <p:nvPr/>
        </p:nvSpPr>
        <p:spPr>
          <a:xfrm>
            <a:off x="-1234197" y="-65449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The AmeriCorps Programs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029FB-DC14-4FFF-8895-A671B37672CC}"/>
              </a:ext>
            </a:extLst>
          </p:cNvPr>
          <p:cNvSpPr/>
          <p:nvPr/>
        </p:nvSpPr>
        <p:spPr>
          <a:xfrm>
            <a:off x="4495800" y="3402882"/>
            <a:ext cx="4572000" cy="5232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br>
              <a:rPr lang="en-US" altLang="en-US" sz="1400"/>
            </a:br>
            <a:endParaRPr lang="en-US" altLang="en-US" sz="140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47D7B-41BA-4E31-B167-E0A7CE61F2B5}"/>
              </a:ext>
            </a:extLst>
          </p:cNvPr>
          <p:cNvSpPr txBox="1"/>
          <p:nvPr/>
        </p:nvSpPr>
        <p:spPr>
          <a:xfrm>
            <a:off x="4492487" y="2518860"/>
            <a:ext cx="34673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​</a:t>
            </a:r>
            <a:endParaRPr lang="en-US" b="1">
              <a:solidFill>
                <a:srgbClr val="09264A"/>
              </a:solidFill>
              <a:cs typeface="Segoe U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4A7EDE-88E2-4152-8695-C4954BBCE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31755"/>
              </p:ext>
            </p:extLst>
          </p:nvPr>
        </p:nvGraphicFramePr>
        <p:xfrm>
          <a:off x="198120" y="989924"/>
          <a:ext cx="8747760" cy="418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F120D31-9CEB-42DF-8255-CEF677CD1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628993"/>
              </p:ext>
            </p:extLst>
          </p:nvPr>
        </p:nvGraphicFramePr>
        <p:xfrm>
          <a:off x="198120" y="4440792"/>
          <a:ext cx="8945880" cy="24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1CBA5E7-41F5-4222-98E0-95F6F0B798B9}"/>
              </a:ext>
            </a:extLst>
          </p:cNvPr>
          <p:cNvSpPr/>
          <p:nvPr/>
        </p:nvSpPr>
        <p:spPr>
          <a:xfrm>
            <a:off x="8562442" y="638667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06D636C-90A3-4979-BA37-BAB384B22101}" type="slidenum">
              <a:rPr lang="en-US" sz="1400">
                <a:solidFill>
                  <a:schemeClr val="bg1">
                    <a:lumMod val="65000"/>
                  </a:schemeClr>
                </a:solidFill>
              </a:rPr>
              <a:pPr/>
              <a:t>38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49496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ED734-CB2E-4C4E-A353-6AA439348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0737F4-3445-4A6A-A0AB-DDC7025DA35A}"/>
              </a:ext>
            </a:extLst>
          </p:cNvPr>
          <p:cNvSpPr txBox="1">
            <a:spLocks/>
          </p:cNvSpPr>
          <p:nvPr/>
        </p:nvSpPr>
        <p:spPr>
          <a:xfrm>
            <a:off x="397565" y="-6578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Placement Triangle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4C93C2-7768-4208-B8EA-71D634F20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66265"/>
              </p:ext>
            </p:extLst>
          </p:nvPr>
        </p:nvGraphicFramePr>
        <p:xfrm>
          <a:off x="312908" y="1082250"/>
          <a:ext cx="8796919" cy="5198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lvermouth\AppData\Local\Microsoft\Windows\Temporary Internet Files\Content.IE5\SFN87LWH\unbranded-construction-helmet-yellow-plastic[1].jpg">
            <a:extLst>
              <a:ext uri="{FF2B5EF4-FFF2-40B4-BE49-F238E27FC236}">
                <a16:creationId xmlns:a16="http://schemas.microsoft.com/office/drawing/2014/main" id="{C7EFF806-7B67-4A4F-BE5F-6BBEC7F3E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" b="7938"/>
          <a:stretch/>
        </p:blipFill>
        <p:spPr bwMode="auto">
          <a:xfrm>
            <a:off x="2962255" y="4857137"/>
            <a:ext cx="606757" cy="55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E16B2-DB71-41AE-9379-BDCFBD48FA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65" y="4707463"/>
            <a:ext cx="579803" cy="579803"/>
          </a:xfrm>
          <a:prstGeom prst="rect">
            <a:avLst/>
          </a:prstGeom>
        </p:spPr>
      </p:pic>
      <p:pic>
        <p:nvPicPr>
          <p:cNvPr id="7" name="Picture 3" descr="C:\Users\vbennett\AppData\Local\Microsoft\Windows\Temporary Internet Files\Content.IE5\VVRGCACF\545[1].jpg">
            <a:extLst>
              <a:ext uri="{FF2B5EF4-FFF2-40B4-BE49-F238E27FC236}">
                <a16:creationId xmlns:a16="http://schemas.microsoft.com/office/drawing/2014/main" id="{8B418C11-399D-4227-8705-D2E74D928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51" y="2359146"/>
            <a:ext cx="103057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4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873" y="2646500"/>
            <a:ext cx="4958190" cy="181820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/>
              <a:t>Toni Wilson</a:t>
            </a:r>
            <a:br>
              <a:rPr lang="en-US"/>
            </a:br>
            <a:r>
              <a:rPr lang="en-US" sz="1800"/>
              <a:t>  </a:t>
            </a:r>
            <a:r>
              <a:rPr lang="en-US" sz="2000" b="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Workforce Analyst/National Liaison</a:t>
            </a:r>
            <a:br>
              <a:rPr lang="en-US" sz="1800" b="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800" b="0" i="1">
                <a:solidFill>
                  <a:schemeClr val="tx1"/>
                </a:solidFill>
              </a:rPr>
              <a:t>    </a:t>
            </a:r>
            <a:r>
              <a:rPr lang="en-US" sz="1800" b="0">
                <a:solidFill>
                  <a:schemeClr val="tx1"/>
                </a:solidFill>
              </a:rPr>
              <a:t>U.S. Department of Labor</a:t>
            </a:r>
          </a:p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80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81869-4F76-40FF-905E-A15AB0FA9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B83110-B620-43B8-AC35-22B1670EFBCE}"/>
              </a:ext>
            </a:extLst>
          </p:cNvPr>
          <p:cNvSpPr txBox="1">
            <a:spLocks/>
          </p:cNvSpPr>
          <p:nvPr/>
        </p:nvSpPr>
        <p:spPr>
          <a:xfrm>
            <a:off x="325877" y="-126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Service and Employment*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1B5E8F-AE18-4E7B-AE2D-81C3ED4CAD96}"/>
              </a:ext>
            </a:extLst>
          </p:cNvPr>
          <p:cNvSpPr txBox="1">
            <a:spLocks/>
          </p:cNvSpPr>
          <p:nvPr/>
        </p:nvSpPr>
        <p:spPr>
          <a:xfrm>
            <a:off x="188304" y="4770922"/>
            <a:ext cx="4257675" cy="17526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Wingdings" panose="05000000000000000000" pitchFamily="2" charset="2"/>
              <a:buChar char="Ø"/>
            </a:pPr>
            <a:r>
              <a:rPr lang="en-US" sz="2200" kern="0">
                <a:solidFill>
                  <a:schemeClr val="accent1">
                    <a:lumMod val="50000"/>
                  </a:schemeClr>
                </a:solidFill>
              </a:rPr>
              <a:t>Volunteers in rural areas have a </a:t>
            </a:r>
            <a:r>
              <a:rPr lang="en-US" sz="2200" b="1" kern="0">
                <a:solidFill>
                  <a:schemeClr val="accent1">
                    <a:lumMod val="50000"/>
                  </a:schemeClr>
                </a:solidFill>
              </a:rPr>
              <a:t>55% higher likelihood of finding employment</a:t>
            </a:r>
          </a:p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2B0281-31DE-47BE-978F-7668F828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50" y="1934100"/>
            <a:ext cx="3954834" cy="2645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1E9D2-A1F4-42C3-9632-4ED662AA327F}"/>
              </a:ext>
            </a:extLst>
          </p:cNvPr>
          <p:cNvSpPr txBox="1"/>
          <p:nvPr/>
        </p:nvSpPr>
        <p:spPr>
          <a:xfrm>
            <a:off x="360383" y="1257913"/>
            <a:ext cx="381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Volunteers have a </a:t>
            </a:r>
            <a:r>
              <a:rPr lang="en-US" sz="2200" b="1">
                <a:solidFill>
                  <a:schemeClr val="accent1">
                    <a:lumMod val="50000"/>
                  </a:schemeClr>
                </a:solidFill>
              </a:rPr>
              <a:t>27% higher likelihood of finding a job </a:t>
            </a:r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after being out of work than non-volunteers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C34BF-07C7-4D3A-AE95-04948BF4973D}"/>
              </a:ext>
            </a:extLst>
          </p:cNvPr>
          <p:cNvSpPr txBox="1"/>
          <p:nvPr/>
        </p:nvSpPr>
        <p:spPr>
          <a:xfrm>
            <a:off x="325877" y="3183694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Volunteers without a HSD have a </a:t>
            </a:r>
            <a:r>
              <a:rPr lang="en-US" sz="2200" b="1">
                <a:solidFill>
                  <a:schemeClr val="accent1">
                    <a:lumMod val="50000"/>
                  </a:schemeClr>
                </a:solidFill>
              </a:rPr>
              <a:t>51% higher likelihood of finding employment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D09B2-33DC-42B6-A2B3-2F5C28599769}"/>
              </a:ext>
            </a:extLst>
          </p:cNvPr>
          <p:cNvSpPr txBox="1"/>
          <p:nvPr/>
        </p:nvSpPr>
        <p:spPr>
          <a:xfrm>
            <a:off x="4517404" y="5286802"/>
            <a:ext cx="411905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>
                <a:cs typeface="Arial"/>
              </a:rPr>
              <a:t>* </a:t>
            </a:r>
            <a:r>
              <a:rPr lang="en-US" sz="800" b="1">
                <a:cs typeface="Arial"/>
                <a:hlinkClick r:id="rId4"/>
              </a:rPr>
              <a:t>Corporation For National &amp; Community Service </a:t>
            </a:r>
            <a:endParaRPr lang="en-US" sz="800" i="1">
              <a:solidFill>
                <a:srgbClr val="646464"/>
              </a:solidFill>
              <a:cs typeface="Arial"/>
            </a:endParaRPr>
          </a:p>
          <a:p>
            <a:pPr algn="ctr"/>
            <a:r>
              <a:rPr lang="en-US" sz="800" b="1">
                <a:cs typeface="Arial"/>
                <a:hlinkClick r:id="rId4"/>
              </a:rPr>
              <a:t>Report on Volunteerism As a Pathway to Employment</a:t>
            </a:r>
            <a:r>
              <a:rPr lang="en-US" sz="800">
                <a:cs typeface="Arial"/>
                <a:hlinkClick r:id="rId4"/>
              </a:rPr>
              <a:t> </a:t>
            </a:r>
            <a:r>
              <a:rPr lang="en-US" sz="800" b="1">
                <a:cs typeface="Arial"/>
                <a:hlinkClick r:id="rId4"/>
              </a:rPr>
              <a:t>(2013)​</a:t>
            </a:r>
            <a:endParaRPr lang="en-US" sz="800" b="1" i="1">
              <a:solidFill>
                <a:srgbClr val="646464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748EE-88CE-4FA0-9F55-FD73247D168E}"/>
              </a:ext>
            </a:extLst>
          </p:cNvPr>
          <p:cNvSpPr txBox="1"/>
          <p:nvPr/>
        </p:nvSpPr>
        <p:spPr>
          <a:xfrm>
            <a:off x="4767570" y="4631195"/>
            <a:ext cx="346344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i="1">
                <a:solidFill>
                  <a:srgbClr val="242021"/>
                </a:solidFill>
                <a:cs typeface="Arial"/>
              </a:rPr>
              <a:t>American Youth Works MLK Day of Service 2016</a:t>
            </a:r>
          </a:p>
        </p:txBody>
      </p:sp>
    </p:spTree>
    <p:extLst>
      <p:ext uri="{BB962C8B-B14F-4D97-AF65-F5344CB8AC3E}">
        <p14:creationId xmlns:p14="http://schemas.microsoft.com/office/powerpoint/2010/main" val="4108027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46A91-5097-4A4D-A35A-1CA5EBF66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B016B-E1A7-4563-995E-E41ADE5F7734}"/>
              </a:ext>
            </a:extLst>
          </p:cNvPr>
          <p:cNvSpPr txBox="1">
            <a:spLocks/>
          </p:cNvSpPr>
          <p:nvPr/>
        </p:nvSpPr>
        <p:spPr>
          <a:xfrm>
            <a:off x="212981" y="0"/>
            <a:ext cx="83851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Service and Employment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90552E-10AB-4EBC-AD61-837B8C46C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0" y="1143000"/>
            <a:ext cx="9118808" cy="510022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19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1BA199-51BC-49FD-8BB0-7B09DDDC1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0DACE6-AB20-48B8-91C2-4049182D607B}"/>
              </a:ext>
            </a:extLst>
          </p:cNvPr>
          <p:cNvSpPr txBox="1">
            <a:spLocks/>
          </p:cNvSpPr>
          <p:nvPr/>
        </p:nvSpPr>
        <p:spPr>
          <a:xfrm>
            <a:off x="227180" y="851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Service and Post-Secondary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3EF05-B66E-4FB0-899C-3F4A46411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2176028" cy="338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DB2C49-9222-45F3-B2E4-1216FE03316F}"/>
              </a:ext>
            </a:extLst>
          </p:cNvPr>
          <p:cNvSpPr txBox="1"/>
          <p:nvPr/>
        </p:nvSpPr>
        <p:spPr>
          <a:xfrm>
            <a:off x="381000" y="5200020"/>
            <a:ext cx="24842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+mn-lt"/>
              </a:rPr>
              <a:t>Kirsys Soto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+mn-lt"/>
              </a:rPr>
              <a:t>Graduate, YouthBuild Brockton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+mn-lt"/>
              </a:rPr>
              <a:t>Alumni, YouthBuild USA, VISTA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62420-FA39-46D8-ABDF-998FE9549C95}"/>
              </a:ext>
            </a:extLst>
          </p:cNvPr>
          <p:cNvSpPr/>
          <p:nvPr/>
        </p:nvSpPr>
        <p:spPr>
          <a:xfrm>
            <a:off x="3262402" y="1353234"/>
            <a:ext cx="5139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National Service increases advanced degree attainment</a:t>
            </a: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7377A4-86DE-4FC1-84F2-89294979C3AF}"/>
              </a:ext>
            </a:extLst>
          </p:cNvPr>
          <p:cNvSpPr/>
          <p:nvPr/>
        </p:nvSpPr>
        <p:spPr>
          <a:xfrm>
            <a:off x="3260324" y="2286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79% 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of AmeriCorps members obtain a degree after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B.A. or higher</a:t>
            </a: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3369C5-8680-46FF-B970-590F53BD3DAD}"/>
              </a:ext>
            </a:extLst>
          </p:cNvPr>
          <p:cNvSpPr/>
          <p:nvPr/>
        </p:nvSpPr>
        <p:spPr>
          <a:xfrm>
            <a:off x="3230507" y="3581400"/>
            <a:ext cx="4572000" cy="2862322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Segal Education Award &amp; matching institutions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$6,095</a:t>
            </a:r>
            <a:endParaRPr lang="en-US" sz="20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hlinkClick r:id="rId4"/>
              </a:rPr>
              <a:t>Award matching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 at colleges and universities across the country</a:t>
            </a:r>
            <a:endParaRPr lang="en-US" sz="2000" b="1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7 years 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to use</a:t>
            </a:r>
            <a:endParaRPr lang="en-US" sz="200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Over $3.8 billion in awards used</a:t>
            </a:r>
            <a:endParaRPr lang="en-US" sz="200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cs typeface="Arial"/>
              </a:rPr>
              <a:t>Classes during service</a:t>
            </a:r>
          </a:p>
        </p:txBody>
      </p:sp>
    </p:spTree>
    <p:extLst>
      <p:ext uri="{BB962C8B-B14F-4D97-AF65-F5344CB8AC3E}">
        <p14:creationId xmlns:p14="http://schemas.microsoft.com/office/powerpoint/2010/main" val="3102217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1CD9B-523F-4624-A6DE-7D195F099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D2C2D9-6734-425B-A7AD-DC3A643FA3CB}"/>
              </a:ext>
            </a:extLst>
          </p:cNvPr>
          <p:cNvSpPr txBox="1">
            <a:spLocks/>
          </p:cNvSpPr>
          <p:nvPr/>
        </p:nvSpPr>
        <p:spPr>
          <a:xfrm>
            <a:off x="189702" y="581991"/>
            <a:ext cx="8869105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Leveraging Service to Support Career Pathways</a:t>
            </a:r>
            <a:endParaRPr lang="en-US">
              <a:effectLst>
                <a:innerShdw blurRad="101600" dist="50800" dir="18900000">
                  <a:srgbClr val="124D95">
                    <a:lumMod val="50000"/>
                    <a:alpha val="70000"/>
                  </a:srgbClr>
                </a:innerShdw>
              </a:effectLst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C979E7-5005-45DD-9E67-269F4E711942}"/>
              </a:ext>
            </a:extLst>
          </p:cNvPr>
          <p:cNvSpPr txBox="1">
            <a:spLocks/>
          </p:cNvSpPr>
          <p:nvPr/>
        </p:nvSpPr>
        <p:spPr>
          <a:xfrm>
            <a:off x="184584" y="1887962"/>
            <a:ext cx="4102356" cy="36552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accent1">
                    <a:lumMod val="50000"/>
                  </a:schemeClr>
                </a:solidFill>
              </a:rPr>
              <a:t>Service learning provides an opportunity to connect service to job training and skills development</a:t>
            </a:r>
            <a:endParaRPr lang="en-US" sz="180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cs typeface="Arial"/>
              </a:rPr>
              <a:t>Continued opportunities for career planning and counseling</a:t>
            </a:r>
          </a:p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cs typeface="Arial"/>
              </a:rPr>
              <a:t>Opportunity to "try out" an industry and different jobs within it</a:t>
            </a:r>
          </a:p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cs typeface="Arial"/>
              </a:rPr>
              <a:t>Additional opportunities to attain training, certification, and credentials</a:t>
            </a:r>
          </a:p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cs typeface="Arial"/>
              </a:rPr>
              <a:t>Employer investment in recruiting national service alumni – </a:t>
            </a:r>
            <a:r>
              <a:rPr lang="en-US" sz="1800">
                <a:solidFill>
                  <a:schemeClr val="accent1">
                    <a:lumMod val="50000"/>
                  </a:schemeClr>
                </a:solidFill>
                <a:cs typeface="Arial"/>
                <a:hlinkClick r:id="rId2"/>
              </a:rPr>
              <a:t>Employers for National Service</a:t>
            </a:r>
            <a:endParaRPr lang="en-US" sz="180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endParaRPr lang="en-US" sz="180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endParaRPr lang="en-US" sz="1800" b="1">
              <a:solidFill>
                <a:schemeClr val="accent1">
                  <a:lumMod val="50000"/>
                </a:schemeClr>
              </a:solidFill>
              <a:cs typeface="Arial" panose="020B0604020202020204"/>
            </a:endParaRPr>
          </a:p>
          <a:p>
            <a:endParaRPr lang="en-US" sz="1800" b="1">
              <a:solidFill>
                <a:schemeClr val="accent1">
                  <a:lumMod val="50000"/>
                </a:schemeClr>
              </a:solidFill>
              <a:cs typeface="Arial" panose="020B0604020202020204"/>
            </a:endParaRPr>
          </a:p>
          <a:p>
            <a:endParaRPr lang="en-US" sz="1800" b="1">
              <a:solidFill>
                <a:schemeClr val="accent1">
                  <a:lumMod val="50000"/>
                </a:schemeClr>
              </a:solidFill>
              <a:cs typeface="Arial" panose="020B0604020202020204"/>
            </a:endParaRPr>
          </a:p>
          <a:p>
            <a:endParaRPr lang="en-US" sz="1800" b="1">
              <a:solidFill>
                <a:schemeClr val="accent1">
                  <a:lumMod val="50000"/>
                </a:schemeClr>
              </a:solidFill>
              <a:cs typeface="Arial" panose="020B0604020202020204"/>
            </a:endParaRPr>
          </a:p>
          <a:p>
            <a:pPr marL="411480" lvl="1" indent="0">
              <a:buFont typeface="Wingdings 3" panose="05040102010807070707" pitchFamily="18" charset="2"/>
              <a:buNone/>
            </a:pPr>
            <a:endParaRPr lang="en-US" sz="1800">
              <a:solidFill>
                <a:schemeClr val="accent1">
                  <a:lumMod val="50000"/>
                </a:schemeClr>
              </a:solidFill>
              <a:cs typeface="Arial" panose="020B0604020202020204"/>
            </a:endParaRPr>
          </a:p>
        </p:txBody>
      </p:sp>
      <p:pic>
        <p:nvPicPr>
          <p:cNvPr id="5" name="Picture 4" descr="Macintosh HD:Users:spenceperry:Desktop:vista50:Done:elijah.png">
            <a:extLst>
              <a:ext uri="{FF2B5EF4-FFF2-40B4-BE49-F238E27FC236}">
                <a16:creationId xmlns:a16="http://schemas.microsoft.com/office/drawing/2014/main" id="{FB7DC3B1-BA43-445C-9AD4-87764EBDC2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76" y="2468835"/>
            <a:ext cx="4310976" cy="192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740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93F6C-658C-4DEF-AE6E-D2FB4D555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1FAB3-401A-4CC9-B258-57C3E05C18AF}"/>
              </a:ext>
            </a:extLst>
          </p:cNvPr>
          <p:cNvSpPr txBox="1">
            <a:spLocks/>
          </p:cNvSpPr>
          <p:nvPr/>
        </p:nvSpPr>
        <p:spPr>
          <a:xfrm>
            <a:off x="184212" y="530985"/>
            <a:ext cx="8800094" cy="105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ffectLst>
                  <a:innerShdw blurRad="101600" dist="50800" dir="18900000">
                    <a:srgbClr val="124D95">
                      <a:lumMod val="50000"/>
                      <a:alpha val="70000"/>
                    </a:srgbClr>
                  </a:innerShdw>
                </a:effectLst>
                <a:cs typeface="Arial"/>
              </a:rPr>
              <a:t>Strengthening National Service Placements at Your Program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FA2018-A147-451C-8046-A17B4F8040B6}"/>
              </a:ext>
            </a:extLst>
          </p:cNvPr>
          <p:cNvSpPr txBox="1">
            <a:spLocks/>
          </p:cNvSpPr>
          <p:nvPr/>
        </p:nvSpPr>
        <p:spPr>
          <a:xfrm>
            <a:off x="180408" y="1711295"/>
            <a:ext cx="5014860" cy="4607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cs typeface="Arial" panose="020B0604020202020204"/>
              </a:rPr>
              <a:t>Build partnerships with AmeriCorps programs in your area and invite staff and volunteers to</a:t>
            </a:r>
          </a:p>
          <a:p>
            <a:pPr lvl="1"/>
            <a:r>
              <a:rPr lang="en-US" sz="1600">
                <a:solidFill>
                  <a:schemeClr val="accent1">
                    <a:lumMod val="50000"/>
                  </a:schemeClr>
                </a:solidFill>
                <a:cs typeface="Arial" panose="020B0604020202020204"/>
              </a:rPr>
              <a:t>participate in service projects</a:t>
            </a:r>
          </a:p>
          <a:p>
            <a:pPr lvl="1"/>
            <a:r>
              <a:rPr lang="en-US" sz="1600">
                <a:solidFill>
                  <a:schemeClr val="accent1">
                    <a:lumMod val="50000"/>
                  </a:schemeClr>
                </a:solidFill>
                <a:cs typeface="Arial" panose="020B0604020202020204"/>
              </a:rPr>
              <a:t>attend job fairs</a:t>
            </a:r>
          </a:p>
          <a:p>
            <a:pPr lvl="1"/>
            <a:r>
              <a:rPr lang="en-US" sz="1600">
                <a:solidFill>
                  <a:schemeClr val="accent1">
                    <a:lumMod val="50000"/>
                  </a:schemeClr>
                </a:solidFill>
                <a:cs typeface="Arial" panose="020B0604020202020204"/>
              </a:rPr>
              <a:t>give presentations at your program</a:t>
            </a:r>
          </a:p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cs typeface="Arial" panose="020B0604020202020204"/>
              </a:rPr>
              <a:t>Invite graduates who have done a year of service to share their experience with current students</a:t>
            </a:r>
          </a:p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cs typeface="Arial" panose="020B0604020202020204"/>
              </a:rPr>
              <a:t>Develop a culture of service at your program</a:t>
            </a:r>
          </a:p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cs typeface="Arial" panose="020B0604020202020204"/>
              </a:rPr>
              <a:t>Embed service learning into the classroom and work site</a:t>
            </a:r>
          </a:p>
          <a:p>
            <a:r>
              <a:rPr lang="en-US" sz="1800">
                <a:solidFill>
                  <a:schemeClr val="accent1">
                    <a:lumMod val="50000"/>
                  </a:schemeClr>
                </a:solidFill>
                <a:cs typeface="Arial" panose="020B0604020202020204"/>
              </a:rPr>
              <a:t>Utilize the </a:t>
            </a:r>
            <a:r>
              <a:rPr lang="en-US" sz="1800">
                <a:solidFill>
                  <a:schemeClr val="accent1">
                    <a:lumMod val="50000"/>
                  </a:schemeClr>
                </a:solidFill>
                <a:cs typeface="Arial" panose="020B0604020202020204"/>
                <a:hlinkClick r:id="rId3"/>
              </a:rPr>
              <a:t>YouthBuild USA National Service Placement website </a:t>
            </a:r>
            <a:endParaRPr lang="en-US" sz="1800">
              <a:solidFill>
                <a:schemeClr val="accent1">
                  <a:lumMod val="50000"/>
                </a:schemeClr>
              </a:solidFill>
              <a:cs typeface="Arial" panose="020B0604020202020204"/>
            </a:endParaRPr>
          </a:p>
          <a:p>
            <a:endParaRPr lang="en-US" sz="1800" b="1">
              <a:solidFill>
                <a:schemeClr val="accent1">
                  <a:lumMod val="50000"/>
                </a:schemeClr>
              </a:solidFill>
              <a:cs typeface="Arial" panose="020B0604020202020204"/>
            </a:endParaRPr>
          </a:p>
          <a:p>
            <a:endParaRPr lang="en-US" sz="1800" b="1">
              <a:solidFill>
                <a:schemeClr val="accent1">
                  <a:lumMod val="50000"/>
                </a:schemeClr>
              </a:solidFill>
              <a:cs typeface="Arial" panose="020B0604020202020204"/>
            </a:endParaRPr>
          </a:p>
          <a:p>
            <a:endParaRPr lang="en-US" sz="1800" b="1">
              <a:solidFill>
                <a:schemeClr val="accent1">
                  <a:lumMod val="50000"/>
                </a:schemeClr>
              </a:solidFill>
              <a:cs typeface="Arial" panose="020B0604020202020204"/>
            </a:endParaRPr>
          </a:p>
          <a:p>
            <a:pPr marL="411480" lvl="1" indent="0">
              <a:buFont typeface="Wingdings 3" panose="05040102010807070707" pitchFamily="18" charset="2"/>
              <a:buNone/>
            </a:pPr>
            <a:endParaRPr lang="en-US" sz="1800">
              <a:solidFill>
                <a:schemeClr val="accent1">
                  <a:lumMod val="50000"/>
                </a:schemeClr>
              </a:solidFill>
              <a:cs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AADAE-29A7-4469-8D92-979B8207C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15" y="2099483"/>
            <a:ext cx="3499405" cy="34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18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BF72B-A474-4DBF-B32A-3EF7CE475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1B1866-87A2-4A78-90E6-0C3E60704A53}"/>
              </a:ext>
            </a:extLst>
          </p:cNvPr>
          <p:cNvSpPr txBox="1">
            <a:spLocks/>
          </p:cNvSpPr>
          <p:nvPr/>
        </p:nvSpPr>
        <p:spPr>
          <a:xfrm>
            <a:off x="62741" y="95604"/>
            <a:ext cx="918091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YouthBuild Graduates in National Service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4D096A-C16E-4108-B846-B04594B25F3C}"/>
              </a:ext>
            </a:extLst>
          </p:cNvPr>
          <p:cNvSpPr txBox="1">
            <a:spLocks/>
          </p:cNvSpPr>
          <p:nvPr/>
        </p:nvSpPr>
        <p:spPr>
          <a:xfrm>
            <a:off x="0" y="2133600"/>
            <a:ext cx="85344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Font typeface="Wingdings 3" panose="05040102010807070707" pitchFamily="18" charset="2"/>
              <a:buNone/>
            </a:pPr>
            <a:br>
              <a:rPr lang="en-US" sz="1800"/>
            </a:br>
            <a:endParaRPr lang="en-US" sz="18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CB50E-40CD-44B7-966D-C120842D6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5" y="3209697"/>
            <a:ext cx="7069569" cy="26513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CC6562-D46B-43E0-965F-1189C3312C00}"/>
              </a:ext>
            </a:extLst>
          </p:cNvPr>
          <p:cNvSpPr/>
          <p:nvPr/>
        </p:nvSpPr>
        <p:spPr>
          <a:xfrm>
            <a:off x="381000" y="1472446"/>
            <a:ext cx="8400457" cy="203132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Over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30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in National Civilian Conservation Corps (NCCC) since 2011</a:t>
            </a:r>
            <a:br>
              <a:rPr lang="en-US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36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YouthBuild graduates in YouthBuild USA VISTA since 2009</a:t>
            </a:r>
            <a:br>
              <a:rPr lang="en-US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</a:br>
            <a:endParaRPr lang="en-US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38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into full-time direct positions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FFBEC-39A7-48D7-8EB7-D62FFBC28C9D}"/>
              </a:ext>
            </a:extLst>
          </p:cNvPr>
          <p:cNvSpPr/>
          <p:nvPr/>
        </p:nvSpPr>
        <p:spPr>
          <a:xfrm>
            <a:off x="381000" y="2895600"/>
            <a:ext cx="723900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142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03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DOL YouthBuild NCCER Core </a:t>
            </a:r>
            <a:br>
              <a:rPr lang="en-US">
                <a:hlinkClick r:id="rId2"/>
              </a:rPr>
            </a:br>
            <a:r>
              <a:rPr lang="en-US">
                <a:hlinkClick r:id="rId2"/>
              </a:rPr>
              <a:t>Curriculum Construction Certification Training</a:t>
            </a:r>
            <a:endParaRPr lang="en-US"/>
          </a:p>
          <a:p>
            <a:pPr lvl="1"/>
            <a:r>
              <a:rPr lang="en-US"/>
              <a:t>Detroit, MI</a:t>
            </a:r>
          </a:p>
          <a:p>
            <a:pPr lvl="2"/>
            <a:r>
              <a:rPr lang="en-US"/>
              <a:t>October 21-25, 2019</a:t>
            </a:r>
          </a:p>
          <a:p>
            <a:pPr marL="90488" indent="-457200"/>
            <a:r>
              <a:rPr lang="en-US"/>
              <a:t>YouthBuild Webinar Series: Registered Apprenticeship</a:t>
            </a:r>
          </a:p>
          <a:p>
            <a:pPr lvl="2"/>
            <a:r>
              <a:rPr lang="en-US"/>
              <a:t>November 5, 2019</a:t>
            </a:r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594" y="1120346"/>
            <a:ext cx="4247772" cy="50566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ea typeface="+mn-lt"/>
                <a:cs typeface="+mn-lt"/>
                <a:hlinkClick r:id="rId3"/>
              </a:rPr>
              <a:t>Youth Development Through Service: A Quality Assessment of the YouthBuild AmeriCorps Program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80000"/>
              </a:lnSpc>
              <a:buFont typeface="Wingdings 2" panose="05000000000000000000" pitchFamily="2" charset="2"/>
              <a:buChar char="¡"/>
            </a:pPr>
            <a:r>
              <a:rPr lang="en-US" sz="1800">
                <a:cs typeface="Arial"/>
                <a:hlinkClick r:id="rId4"/>
              </a:rPr>
              <a:t>Corporation for National &amp; Community Service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en-US" sz="1800">
                <a:ea typeface="+mn-lt"/>
                <a:cs typeface="+mn-lt"/>
                <a:hlinkClick r:id="rId5"/>
              </a:rPr>
              <a:t>Assessing the Impact of Construction and Non-Construction Service Experiences in the YouthBuild AmeriCorps Program: The YouthBuild AmeriCorps Service Pathways Evaluation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en-US" sz="1800">
                <a:ea typeface="+mn-lt"/>
                <a:cs typeface="+mn-lt"/>
                <a:hlinkClick r:id="rId6"/>
              </a:rPr>
              <a:t>YouthBuild Graduate Service Stories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en-US" sz="1800">
                <a:ea typeface="+mn-lt"/>
                <a:cs typeface="+mn-lt"/>
                <a:hlinkClick r:id="rId7"/>
              </a:rPr>
              <a:t>YouthBuild National Service Website</a:t>
            </a:r>
            <a:endParaRPr lang="en-US" sz="180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>
              <a:solidFill>
                <a:srgbClr val="242021"/>
              </a:solidFill>
              <a:cs typeface="Arial"/>
            </a:endParaRPr>
          </a:p>
          <a:p>
            <a:pPr marL="274320" lvl="1">
              <a:buFont typeface="Wingdings 2" panose="05000000000000000000" pitchFamily="2" charset="2"/>
              <a:buChar char="¡"/>
            </a:pPr>
            <a:endParaRPr lang="en-US">
              <a:cs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5823" y="1120346"/>
            <a:ext cx="4247772" cy="50566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70000"/>
              </a:lnSpc>
              <a:buSzPct val="125000"/>
              <a:buFont typeface="Wingdings" panose="05000000000000000000" pitchFamily="2" charset="2"/>
              <a:buChar char="§"/>
            </a:pPr>
            <a:r>
              <a:rPr lang="en-US" sz="1800">
                <a:cs typeface="Arial" panose="020B0604020202020204"/>
                <a:hlinkClick r:id="rId8"/>
              </a:rPr>
              <a:t>Corporation For National &amp; Community Service Report on Volunteerism As a Pathway to Employment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70000"/>
              </a:lnSpc>
              <a:buSzPct val="125000"/>
              <a:buFont typeface="Wingdings" panose="05000000000000000000" pitchFamily="2" charset="2"/>
              <a:buChar char="§"/>
            </a:pPr>
            <a:r>
              <a:rPr lang="en-US" sz="1800">
                <a:cs typeface="Arial" panose="020B0604020202020204"/>
                <a:hlinkClick r:id="rId9"/>
              </a:rPr>
              <a:t>AmeriCorps Alumni Outcomes Study</a:t>
            </a:r>
            <a:endParaRPr lang="en-US" sz="1800">
              <a:ea typeface="+mn-lt"/>
              <a:cs typeface="+mn-lt"/>
            </a:endParaRPr>
          </a:p>
          <a:p>
            <a:r>
              <a:rPr lang="en-US" sz="1800">
                <a:hlinkClick r:id="rId10"/>
              </a:rPr>
              <a:t>Construction Plus Framework for a </a:t>
            </a:r>
            <a:br>
              <a:rPr lang="en-US" sz="1800">
                <a:hlinkClick r:id="rId10"/>
              </a:rPr>
            </a:br>
            <a:r>
              <a:rPr lang="en-US" sz="1800">
                <a:hlinkClick r:id="rId10"/>
              </a:rPr>
              <a:t>Quality Pre-Apprenticeship Experience</a:t>
            </a:r>
            <a:endParaRPr lang="en-US" sz="1800"/>
          </a:p>
          <a:p>
            <a:pPr>
              <a:buFont typeface="Wingdings 2" panose="05000000000000000000" pitchFamily="2" charset="2"/>
            </a:pPr>
            <a:r>
              <a:rPr lang="en-US" sz="1800">
                <a:ea typeface="+mn-lt"/>
                <a:cs typeface="+mn-lt"/>
                <a:hlinkClick r:id="rId11"/>
              </a:rPr>
              <a:t>DOL YouthBuild Construction Plus Framework Spotlights</a:t>
            </a:r>
            <a:endParaRPr lang="en-US" sz="1800">
              <a:ea typeface="+mn-lt"/>
              <a:cs typeface="+mn-lt"/>
            </a:endParaRPr>
          </a:p>
          <a:p>
            <a:pPr marL="292100" lvl="1"/>
            <a:endParaRPr lang="en-US" i="0">
              <a:ea typeface="+mn-lt"/>
              <a:cs typeface="+mn-lt"/>
            </a:endParaRPr>
          </a:p>
          <a:p>
            <a:pPr marL="301625" lvl="2" indent="0">
              <a:buNone/>
            </a:pPr>
            <a:endParaRPr lang="en-US">
              <a:solidFill>
                <a:srgbClr val="0075BF"/>
              </a:solidFill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David Weatherly</a:t>
            </a:r>
          </a:p>
          <a:p>
            <a:pPr lvl="1"/>
            <a:r>
              <a:rPr lang="en-US"/>
              <a:t>AmeriCorps Portfolio Manager</a:t>
            </a:r>
            <a:endParaRPr lang="en-US">
              <a:cs typeface="Arial"/>
            </a:endParaRPr>
          </a:p>
          <a:p>
            <a:pPr lvl="2"/>
            <a:r>
              <a:rPr lang="en-US"/>
              <a:t>YouthBuild USA</a:t>
            </a:r>
            <a:endParaRPr lang="en-US">
              <a:cs typeface="Arial"/>
            </a:endParaRPr>
          </a:p>
          <a:p>
            <a:pPr lvl="3"/>
            <a:r>
              <a:rPr lang="en-US"/>
              <a:t>dweatherly@youthbuild.org</a:t>
            </a:r>
            <a:endParaRPr lang="en-US">
              <a:cs typeface="Arial"/>
            </a:endParaRPr>
          </a:p>
          <a:p>
            <a:pPr lvl="4"/>
            <a:r>
              <a:rPr lang="en-US"/>
              <a:t>857.523.0120</a:t>
            </a:r>
            <a:endParaRPr lang="en-US">
              <a:cs typeface="Arial"/>
            </a:endParaRPr>
          </a:p>
          <a:p>
            <a:r>
              <a:rPr lang="en-US"/>
              <a:t>Lauren Trioano</a:t>
            </a:r>
          </a:p>
          <a:p>
            <a:pPr lvl="1"/>
            <a:r>
              <a:rPr lang="en-US"/>
              <a:t>AmeriCorps Portfolio Manager</a:t>
            </a:r>
            <a:endParaRPr lang="en-US">
              <a:cs typeface="Arial"/>
            </a:endParaRPr>
          </a:p>
          <a:p>
            <a:pPr lvl="2"/>
            <a:r>
              <a:rPr lang="en-US"/>
              <a:t>YouthBuild USA</a:t>
            </a:r>
            <a:endParaRPr lang="en-US">
              <a:cs typeface="Arial"/>
            </a:endParaRPr>
          </a:p>
          <a:p>
            <a:pPr lvl="3"/>
            <a:r>
              <a:rPr lang="en-US"/>
              <a:t>ltrioano@youthbuild.org</a:t>
            </a:r>
            <a:endParaRPr lang="en-US">
              <a:cs typeface="Arial"/>
            </a:endParaRPr>
          </a:p>
          <a:p>
            <a:pPr lvl="4"/>
            <a:r>
              <a:rPr lang="en-US">
                <a:cs typeface="Arial"/>
              </a:rPr>
              <a:t>617.741.1323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David Weatherly</a:t>
            </a:r>
          </a:p>
          <a:p>
            <a:pPr lvl="1"/>
            <a:r>
              <a:rPr lang="en-US">
                <a:solidFill>
                  <a:schemeClr val="accent3">
                    <a:lumMod val="75000"/>
                    <a:lumOff val="25000"/>
                  </a:schemeClr>
                </a:solidFill>
              </a:rPr>
              <a:t>AmeriCorps Portfolio Manager</a:t>
            </a:r>
            <a:endParaRPr lang="en-US">
              <a:solidFill>
                <a:schemeClr val="accent3">
                  <a:lumMod val="75000"/>
                  <a:lumOff val="25000"/>
                </a:schemeClr>
              </a:solidFill>
              <a:cs typeface="Arial"/>
            </a:endParaRPr>
          </a:p>
          <a:p>
            <a:pPr lvl="2"/>
            <a:r>
              <a:rPr lang="en-US"/>
              <a:t>YouthBuild USA</a:t>
            </a:r>
            <a:endParaRPr lang="en-US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Lauren</a:t>
            </a:r>
            <a:r>
              <a:rPr lang="en-US">
                <a:effectLst>
                  <a:innerShdw blurRad="76200" dist="38100" dir="18900000">
                    <a:srgbClr val="7A232E">
                      <a:lumMod val="75000"/>
                      <a:alpha val="70000"/>
                    </a:srgbClr>
                  </a:innerShdw>
                </a:effectLst>
                <a:ea typeface="+mj-lt"/>
                <a:cs typeface="+mj-lt"/>
              </a:rPr>
              <a:t> Troiano</a:t>
            </a:r>
            <a:endParaRPr lang="en-US" b="0">
              <a:effectLst>
                <a:innerShdw blurRad="76200" dist="38100" dir="18900000">
                  <a:srgbClr val="7A232E">
                    <a:lumMod val="75000"/>
                    <a:alpha val="70000"/>
                  </a:srgbClr>
                </a:innerShdw>
              </a:effectLst>
              <a:ea typeface="+mj-lt"/>
              <a:cs typeface="+mj-lt"/>
            </a:endParaRPr>
          </a:p>
          <a:p>
            <a:pPr lvl="1"/>
            <a:r>
              <a:rPr lang="en-US">
                <a:solidFill>
                  <a:schemeClr val="accent3">
                    <a:lumMod val="75000"/>
                    <a:lumOff val="25000"/>
                  </a:schemeClr>
                </a:solidFill>
              </a:rPr>
              <a:t>AmeriCorps Portfolio Manager</a:t>
            </a:r>
          </a:p>
          <a:p>
            <a:pPr lvl="2"/>
            <a:r>
              <a:rPr lang="en-US"/>
              <a:t>YouthBuild USA</a:t>
            </a:r>
          </a:p>
        </p:txBody>
      </p:sp>
      <p:pic>
        <p:nvPicPr>
          <p:cNvPr id="6" name="Picture 8" descr="A person standing in front of a brick building&#10;&#10;Description generated with very high confidence">
            <a:extLst>
              <a:ext uri="{FF2B5EF4-FFF2-40B4-BE49-F238E27FC236}">
                <a16:creationId xmlns:a16="http://schemas.microsoft.com/office/drawing/2014/main" id="{4EDD05EC-A870-4D6D-AB9B-1AADFBC6ECA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4530" r="4530"/>
          <a:stretch/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2" descr="A person standing in front of a brick building&#10;&#10;Description generated with very high confidence">
            <a:extLst>
              <a:ext uri="{FF2B5EF4-FFF2-40B4-BE49-F238E27FC236}">
                <a16:creationId xmlns:a16="http://schemas.microsoft.com/office/drawing/2014/main" id="{1661BE40-23B9-488A-B962-F67BC425103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/>
          <a:srcRect l="2730" r="2730"/>
          <a:stretch/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8406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Jerry Farley</a:t>
            </a:r>
          </a:p>
          <a:p>
            <a:pPr lvl="1"/>
            <a:r>
              <a:rPr lang="en-US">
                <a:cs typeface="Arial"/>
              </a:rPr>
              <a:t>Director, YouthBuild Dayton</a:t>
            </a:r>
          </a:p>
          <a:p>
            <a:pPr lvl="2"/>
            <a:r>
              <a:rPr lang="en-US">
                <a:cs typeface="Arial"/>
              </a:rPr>
              <a:t>County Corp</a:t>
            </a:r>
          </a:p>
          <a:p>
            <a:pPr lvl="3"/>
            <a:r>
              <a:rPr lang="en-US"/>
              <a:t>jfarleyedd@gmail.com</a:t>
            </a:r>
            <a:endParaRPr lang="en-US">
              <a:cs typeface="Arial"/>
            </a:endParaRPr>
          </a:p>
          <a:p>
            <a:pPr lvl="4"/>
            <a:r>
              <a:rPr lang="en-US">
                <a:ea typeface="+mn-lt"/>
                <a:cs typeface="+mn-lt"/>
              </a:rPr>
              <a:t>937.269.4043</a:t>
            </a:r>
            <a:endParaRPr lang="en-US">
              <a:cs typeface="Arial"/>
            </a:endParaRPr>
          </a:p>
          <a:p>
            <a:r>
              <a:rPr lang="en-US"/>
              <a:t>Vanessa Bennett</a:t>
            </a:r>
            <a:endParaRPr lang="en-US">
              <a:effectLst>
                <a:innerShdw blurRad="76200" dist="38100" dir="18900000">
                  <a:srgbClr val="7A232E">
                    <a:lumMod val="75000"/>
                    <a:alpha val="70000"/>
                  </a:srgbClr>
                </a:innerShdw>
              </a:effectLst>
              <a:cs typeface="Arial"/>
            </a:endParaRPr>
          </a:p>
          <a:p>
            <a:pPr lvl="1"/>
            <a:r>
              <a:rPr lang="en-US"/>
              <a:t>Senior Manager, Career Pathways</a:t>
            </a:r>
            <a:endParaRPr lang="en-US">
              <a:cs typeface="Arial"/>
            </a:endParaRPr>
          </a:p>
          <a:p>
            <a:pPr lvl="2"/>
            <a:r>
              <a:rPr lang="en-US"/>
              <a:t>YouthBuild USA</a:t>
            </a:r>
            <a:endParaRPr lang="en-US">
              <a:cs typeface="Arial"/>
            </a:endParaRPr>
          </a:p>
          <a:p>
            <a:pPr lvl="3"/>
            <a:r>
              <a:rPr lang="en-US">
                <a:cs typeface="Arial"/>
              </a:rPr>
              <a:t>vbennett@youthbuild.org</a:t>
            </a:r>
          </a:p>
          <a:p>
            <a:pPr lvl="4"/>
            <a:r>
              <a:rPr lang="en-US">
                <a:ea typeface="+mn-lt"/>
                <a:cs typeface="+mn-lt"/>
              </a:rPr>
              <a:t>617.684.3453 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418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25" y="992917"/>
            <a:ext cx="3697604" cy="5165726"/>
          </a:xfrm>
        </p:spPr>
        <p:txBody>
          <a:bodyPr/>
          <a:lstStyle/>
          <a:p>
            <a:r>
              <a:rPr lang="en-US"/>
              <a:t>Toni Wilson</a:t>
            </a:r>
          </a:p>
          <a:p>
            <a:pPr lvl="1"/>
            <a:r>
              <a:rPr lang="en-US"/>
              <a:t>Workforce Analyst/National Liaison</a:t>
            </a:r>
          </a:p>
          <a:p>
            <a:pPr lvl="2"/>
            <a:r>
              <a:rPr lang="en-US"/>
              <a:t>U.S. Department of Labor</a:t>
            </a:r>
          </a:p>
          <a:p>
            <a:pPr lvl="3"/>
            <a:r>
              <a:rPr lang="en-US"/>
              <a:t>wilson.toni@dol.gov</a:t>
            </a:r>
          </a:p>
          <a:p>
            <a:pPr lvl="4"/>
            <a:r>
              <a:rPr lang="en-US"/>
              <a:t>202-693-2922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1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30418" y="4034089"/>
            <a:ext cx="3983355" cy="1818203"/>
          </a:xfrm>
        </p:spPr>
        <p:txBody>
          <a:bodyPr/>
          <a:lstStyle/>
          <a:p>
            <a:r>
              <a:rPr lang="en-US"/>
              <a:t>Vanessa Bennett</a:t>
            </a:r>
          </a:p>
          <a:p>
            <a:pPr lvl="1"/>
            <a:r>
              <a:rPr lang="en-US">
                <a:solidFill>
                  <a:schemeClr val="accent3">
                    <a:lumMod val="75000"/>
                    <a:lumOff val="25000"/>
                  </a:schemeClr>
                </a:solidFill>
              </a:rPr>
              <a:t>Senior Manager, Career Pathways</a:t>
            </a:r>
            <a:br>
              <a:rPr lang="en-US"/>
            </a:br>
            <a:r>
              <a:rPr lang="en-US"/>
              <a:t> </a:t>
            </a:r>
            <a:r>
              <a:rPr lang="en-US" sz="1800" i="0">
                <a:solidFill>
                  <a:schemeClr val="tx1"/>
                </a:solidFill>
              </a:rPr>
              <a:t>YouthBuild USA</a:t>
            </a:r>
            <a:endParaRPr lang="en-US" sz="1800" i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r="6305"/>
          <a:stretch>
            <a:fillRect/>
          </a:stretch>
        </p:blipFill>
        <p:spPr>
          <a:xfrm>
            <a:off x="1827006" y="3892615"/>
            <a:ext cx="1573420" cy="1818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8DDC151F-25D0-4F92-BB43-03B1AC79F11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/>
          <a:srcRect l="2128" r="2128"/>
          <a:stretch/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D937EEC8-3295-400A-BDD3-DA8219D2803B}"/>
              </a:ext>
            </a:extLst>
          </p:cNvPr>
          <p:cNvSpPr txBox="1">
            <a:spLocks/>
          </p:cNvSpPr>
          <p:nvPr/>
        </p:nvSpPr>
        <p:spPr>
          <a:xfrm>
            <a:off x="4130418" y="1711829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Jerry Farley</a:t>
            </a:r>
          </a:p>
          <a:p>
            <a:pPr lvl="1"/>
            <a:r>
              <a:rPr lang="en-US">
                <a:solidFill>
                  <a:schemeClr val="accent3">
                    <a:lumMod val="75000"/>
                    <a:lumOff val="25000"/>
                  </a:schemeClr>
                </a:solidFill>
              </a:rPr>
              <a:t>Director, YouthBuild Dayton</a:t>
            </a:r>
            <a:endParaRPr lang="en-US">
              <a:solidFill>
                <a:schemeClr val="accent3">
                  <a:lumMod val="75000"/>
                  <a:lumOff val="25000"/>
                </a:schemeClr>
              </a:solidFill>
              <a:cs typeface="Arial"/>
            </a:endParaRPr>
          </a:p>
          <a:p>
            <a:pPr lvl="1"/>
            <a:r>
              <a:rPr lang="en-US"/>
              <a:t> </a:t>
            </a:r>
            <a:r>
              <a:rPr lang="en-US" sz="1800" i="0">
                <a:solidFill>
                  <a:schemeClr val="accent4">
                    <a:lumMod val="10000"/>
                  </a:schemeClr>
                </a:solidFill>
              </a:rPr>
              <a:t>County Corp</a:t>
            </a:r>
            <a:endParaRPr lang="en-US" sz="1800">
              <a:solidFill>
                <a:schemeClr val="accent4">
                  <a:lumMod val="1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121568"/>
            <a:ext cx="7955280" cy="4614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webinar will share information on:</a:t>
            </a:r>
            <a:br>
              <a:rPr lang="en-US" dirty="0"/>
            </a:br>
            <a:endParaRPr lang="en-US">
              <a:cs typeface="Arial" panose="020B0604020202020204"/>
            </a:endParaRPr>
          </a:p>
          <a:p>
            <a:pPr lvl="1"/>
            <a:r>
              <a:rPr lang="en-US" dirty="0"/>
              <a:t>Benefits of incorporating service into Construction Plus pathways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Best practices of adding service to your program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Benefits of national service placements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Opportunities in national service placement</a:t>
            </a:r>
            <a:endParaRPr lang="en-US" dirty="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164C-9013-44DE-BB48-5D0D1B16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you heard of AmeriCorps?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F264-E202-48AC-BEA5-17599657F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have an AmeriCorps grant</a:t>
            </a:r>
          </a:p>
          <a:p>
            <a:r>
              <a:rPr lang="en-US"/>
              <a:t>I have some knowledge of AmeriCorps</a:t>
            </a:r>
          </a:p>
          <a:p>
            <a:r>
              <a:rPr lang="en-US"/>
              <a:t>I have no knowledge of AmeriCorps</a:t>
            </a:r>
          </a:p>
          <a:p>
            <a:r>
              <a:rPr lang="en-US"/>
              <a:t>I googled it during this poll question, so yes!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10AB-92F7-4C20-96D0-105179396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E99CC-EFE4-4084-820D-AF3E540B7868}"/>
              </a:ext>
            </a:extLst>
          </p:cNvPr>
          <p:cNvSpPr txBox="1"/>
          <p:nvPr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03282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michigan.gov/images/CNCS_Logo_48128_7.gif">
            <a:extLst>
              <a:ext uri="{FF2B5EF4-FFF2-40B4-BE49-F238E27FC236}">
                <a16:creationId xmlns:a16="http://schemas.microsoft.com/office/drawing/2014/main" id="{FEE128D3-5645-4001-A155-5DD06EB1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23" y="930124"/>
            <a:ext cx="2064544" cy="97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>
            <a:extLst>
              <a:ext uri="{FF2B5EF4-FFF2-40B4-BE49-F238E27FC236}">
                <a16:creationId xmlns:a16="http://schemas.microsoft.com/office/drawing/2014/main" id="{58547098-4059-4935-927B-BA1FF9E1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16" y="4740640"/>
            <a:ext cx="32766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>
            <a:extLst>
              <a:ext uri="{FF2B5EF4-FFF2-40B4-BE49-F238E27FC236}">
                <a16:creationId xmlns:a16="http://schemas.microsoft.com/office/drawing/2014/main" id="{6D58396E-49F0-46A7-AEB7-A302F5A8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67" y="2122124"/>
            <a:ext cx="2311400" cy="225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D173E1-CB50-4696-8F4C-52F3154469BD}"/>
              </a:ext>
            </a:extLst>
          </p:cNvPr>
          <p:cNvSpPr txBox="1"/>
          <p:nvPr/>
        </p:nvSpPr>
        <p:spPr>
          <a:xfrm>
            <a:off x="3951616" y="329959"/>
            <a:ext cx="2286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/>
              <a:t>Since 1994…</a:t>
            </a:r>
          </a:p>
        </p:txBody>
      </p:sp>
    </p:spTree>
    <p:extLst>
      <p:ext uri="{BB962C8B-B14F-4D97-AF65-F5344CB8AC3E}">
        <p14:creationId xmlns:p14="http://schemas.microsoft.com/office/powerpoint/2010/main" val="398914733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8804E9BD7F64285B99CD2CB1C4B50" ma:contentTypeVersion="12" ma:contentTypeDescription="Create a new document." ma:contentTypeScope="" ma:versionID="2476f915372d9d016e3aa1c9e7051251">
  <xsd:schema xmlns:xsd="http://www.w3.org/2001/XMLSchema" xmlns:xs="http://www.w3.org/2001/XMLSchema" xmlns:p="http://schemas.microsoft.com/office/2006/metadata/properties" xmlns:ns2="61c9bd80-a33c-42bd-8868-2bf360eb401f" xmlns:ns3="06b3155c-15ce-4148-b05d-995c16985bca" targetNamespace="http://schemas.microsoft.com/office/2006/metadata/properties" ma:root="true" ma:fieldsID="6b0a496dd63a223bb535cd577cacca16" ns2:_="" ns3:_="">
    <xsd:import namespace="61c9bd80-a33c-42bd-8868-2bf360eb401f"/>
    <xsd:import namespace="06b3155c-15ce-4148-b05d-995c16985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9bd80-a33c-42bd-8868-2bf360eb4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3155c-15ce-4148-b05d-995c16985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b3155c-15ce-4148-b05d-995c16985bca">
      <UserInfo>
        <DisplayName>Lisa Reddy</DisplayName>
        <AccountId>1116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634E348-38D7-4953-B55F-8C73D2966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c9bd80-a33c-42bd-8868-2bf360eb401f"/>
    <ds:schemaRef ds:uri="06b3155c-15ce-4148-b05d-995c16985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F015E-6999-426A-BC7D-409AC2FCC986}">
  <ds:schemaRefs>
    <ds:schemaRef ds:uri="http://www.w3.org/XML/1998/namespace"/>
    <ds:schemaRef ds:uri="61c9bd80-a33c-42bd-8868-2bf360eb401f"/>
    <ds:schemaRef ds:uri="http://purl.org/dc/dcmitype/"/>
    <ds:schemaRef ds:uri="http://schemas.microsoft.com/office/2006/documentManagement/types"/>
    <ds:schemaRef ds:uri="http://purl.org/dc/elements/1.1/"/>
    <ds:schemaRef ds:uri="06b3155c-15ce-4148-b05d-995c16985bca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1285</Words>
  <Application>Microsoft Office PowerPoint</Application>
  <PresentationFormat>On-screen Show (4:3)</PresentationFormat>
  <Paragraphs>330</Paragraphs>
  <Slides>52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PowerPoint Presentation</vt:lpstr>
      <vt:lpstr>Incorporating National Service into Your Construction Plus Programming and Placement Strategy</vt:lpstr>
      <vt:lpstr>PowerPoint Presentation</vt:lpstr>
      <vt:lpstr>PowerPoint Presentation</vt:lpstr>
      <vt:lpstr>PowerPoint Presentation</vt:lpstr>
      <vt:lpstr>PowerPoint Presentation</vt:lpstr>
      <vt:lpstr>Have you heard of AmeriCorps?</vt:lpstr>
      <vt:lpstr>PowerPoint Presentation</vt:lpstr>
      <vt:lpstr>Why Focus on Service?</vt:lpstr>
      <vt:lpstr>PowerPoint Presentation</vt:lpstr>
      <vt:lpstr>PowerPoint Presentation</vt:lpstr>
      <vt:lpstr>Benefits of Service</vt:lpstr>
      <vt:lpstr>Youth Development Through Service*</vt:lpstr>
      <vt:lpstr>Youth Development Through Service*</vt:lpstr>
      <vt:lpstr>Construction vs. Non-Construction Study*</vt:lpstr>
      <vt:lpstr>How to Implement Service Tracks </vt:lpstr>
      <vt:lpstr>What tracks does your program offer?</vt:lpstr>
      <vt:lpstr>What C+ pathways does your program offer?</vt:lpstr>
      <vt:lpstr>Defining Community Need</vt:lpstr>
      <vt:lpstr>Project Logic Model / Theory of Change </vt:lpstr>
      <vt:lpstr>Construction Project Logic Model/Theory of Change </vt:lpstr>
      <vt:lpstr>Healthcare Project Logic Model / Theory of Change </vt:lpstr>
      <vt:lpstr>Best Practices for Implementing Service</vt:lpstr>
      <vt:lpstr>Best Practices</vt:lpstr>
      <vt:lpstr>Best Practices</vt:lpstr>
      <vt:lpstr>Examples from the Field</vt:lpstr>
      <vt:lpstr>Examples from the Field</vt:lpstr>
      <vt:lpstr>Examples from the Field</vt:lpstr>
      <vt:lpstr>PowerPoint Presentation</vt:lpstr>
      <vt:lpstr>An Example from the Field</vt:lpstr>
      <vt:lpstr>Service Activities Are Opportunities to Practice Craft Skills </vt:lpstr>
      <vt:lpstr>Workforce Advisory Committee</vt:lpstr>
      <vt:lpstr>Final Thoughts</vt:lpstr>
      <vt:lpstr>PowerPoint Presentation</vt:lpstr>
      <vt:lpstr>Have you placed young people in National Service?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Lisa Reddy</cp:lastModifiedBy>
  <cp:revision>78</cp:revision>
  <dcterms:created xsi:type="dcterms:W3CDTF">2017-06-21T17:13:53Z</dcterms:created>
  <dcterms:modified xsi:type="dcterms:W3CDTF">2019-09-27T14:17:20Z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0x0101004DF8804E9BD7F64285B99CD2CB1C4B50</vt:lpwstr>
  </property>
</Properties>
</file>