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68"/>
  </p:notesMasterIdLst>
  <p:handoutMasterIdLst>
    <p:handoutMasterId r:id="rId69"/>
  </p:handoutMasterIdLst>
  <p:sldIdLst>
    <p:sldId id="283" r:id="rId7"/>
    <p:sldId id="356" r:id="rId8"/>
    <p:sldId id="415" r:id="rId9"/>
    <p:sldId id="357" r:id="rId10"/>
    <p:sldId id="517" r:id="rId11"/>
    <p:sldId id="440" r:id="rId12"/>
    <p:sldId id="554" r:id="rId13"/>
    <p:sldId id="536" r:id="rId14"/>
    <p:sldId id="539" r:id="rId15"/>
    <p:sldId id="562" r:id="rId16"/>
    <p:sldId id="563" r:id="rId17"/>
    <p:sldId id="540" r:id="rId18"/>
    <p:sldId id="541" r:id="rId19"/>
    <p:sldId id="422" r:id="rId20"/>
    <p:sldId id="432" r:id="rId21"/>
    <p:sldId id="423" r:id="rId22"/>
    <p:sldId id="483" r:id="rId23"/>
    <p:sldId id="318" r:id="rId24"/>
    <p:sldId id="484" r:id="rId25"/>
    <p:sldId id="485" r:id="rId26"/>
    <p:sldId id="486" r:id="rId27"/>
    <p:sldId id="487" r:id="rId28"/>
    <p:sldId id="470" r:id="rId29"/>
    <p:sldId id="488" r:id="rId30"/>
    <p:sldId id="489" r:id="rId31"/>
    <p:sldId id="500" r:id="rId32"/>
    <p:sldId id="518" r:id="rId33"/>
    <p:sldId id="542" r:id="rId34"/>
    <p:sldId id="504" r:id="rId35"/>
    <p:sldId id="559" r:id="rId36"/>
    <p:sldId id="566" r:id="rId37"/>
    <p:sldId id="561" r:id="rId38"/>
    <p:sldId id="523" r:id="rId39"/>
    <p:sldId id="564" r:id="rId40"/>
    <p:sldId id="421" r:id="rId41"/>
    <p:sldId id="522" r:id="rId42"/>
    <p:sldId id="551" r:id="rId43"/>
    <p:sldId id="558" r:id="rId44"/>
    <p:sldId id="547" r:id="rId45"/>
    <p:sldId id="420" r:id="rId46"/>
    <p:sldId id="546" r:id="rId47"/>
    <p:sldId id="531" r:id="rId48"/>
    <p:sldId id="532" r:id="rId49"/>
    <p:sldId id="533" r:id="rId50"/>
    <p:sldId id="534" r:id="rId51"/>
    <p:sldId id="543" r:id="rId52"/>
    <p:sldId id="548" r:id="rId53"/>
    <p:sldId id="544" r:id="rId54"/>
    <p:sldId id="545" r:id="rId55"/>
    <p:sldId id="550" r:id="rId56"/>
    <p:sldId id="538" r:id="rId57"/>
    <p:sldId id="560" r:id="rId58"/>
    <p:sldId id="565" r:id="rId59"/>
    <p:sldId id="367" r:id="rId60"/>
    <p:sldId id="350" r:id="rId61"/>
    <p:sldId id="369" r:id="rId62"/>
    <p:sldId id="360" r:id="rId63"/>
    <p:sldId id="361" r:id="rId64"/>
    <p:sldId id="567" r:id="rId65"/>
    <p:sldId id="352" r:id="rId66"/>
    <p:sldId id="555" r:id="rId67"/>
  </p:sldIdLst>
  <p:sldSz cx="12192000" cy="6858000"/>
  <p:notesSz cx="6858000" cy="9144000"/>
  <p:custDataLst>
    <p:tags r:id="rId7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94601" autoAdjust="0"/>
  </p:normalViewPr>
  <p:slideViewPr>
    <p:cSldViewPr snapToGrid="0">
      <p:cViewPr varScale="1">
        <p:scale>
          <a:sx n="93" d="100"/>
          <a:sy n="93" d="100"/>
        </p:scale>
        <p:origin x="192" y="77"/>
      </p:cViewPr>
      <p:guideLst/>
    </p:cSldViewPr>
  </p:slideViewPr>
  <p:notesTextViewPr>
    <p:cViewPr>
      <p:scale>
        <a:sx n="1" d="1"/>
        <a:sy n="1" d="1"/>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10/7/2019</a:t>
            </a:fld>
            <a:endParaRPr lang="en-US"/>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10/7/2019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1</a:t>
            </a:fld>
            <a:endParaRPr lang="en-US" dirty="0"/>
          </a:p>
        </p:txBody>
      </p:sp>
      <p:sp>
        <p:nvSpPr>
          <p:cNvPr id="6" name="Notes Placeholder 5">
            <a:extLst>
              <a:ext uri="{FF2B5EF4-FFF2-40B4-BE49-F238E27FC236}">
                <a16:creationId xmlns:a16="http://schemas.microsoft.com/office/drawing/2014/main" id="{81451D9B-A84D-42F8-8306-9E23E76E028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342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4D0AFB94-BB81-4A9E-880F-CFDA40975FBD}" type="slidenum">
              <a:rPr lang="en-US" altLang="en-US">
                <a:solidFill>
                  <a:schemeClr val="tx1"/>
                </a:solidFill>
                <a:latin typeface="Calibri" panose="020F0502020204030204" pitchFamily="34" charset="0"/>
              </a:rPr>
              <a:pPr/>
              <a:t>10</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B48B30A4-4178-4496-BA31-052EEACAC00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2115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B1A01CC0-86BE-484B-874A-96A4BEFD2D13}" type="slidenum">
              <a:rPr lang="en-US" altLang="en-US">
                <a:solidFill>
                  <a:schemeClr val="tx1"/>
                </a:solidFill>
                <a:latin typeface="Calibri" panose="020F0502020204030204" pitchFamily="34" charset="0"/>
              </a:rPr>
              <a:pPr/>
              <a:t>11</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6E5FE501-110F-42A3-BD87-F26B062B115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54974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12</a:t>
            </a:fld>
            <a:endParaRPr lang="en-US" altLang="en-US" dirty="0"/>
          </a:p>
        </p:txBody>
      </p:sp>
      <p:sp>
        <p:nvSpPr>
          <p:cNvPr id="6" name="Notes Placeholder 5">
            <a:extLst>
              <a:ext uri="{FF2B5EF4-FFF2-40B4-BE49-F238E27FC236}">
                <a16:creationId xmlns:a16="http://schemas.microsoft.com/office/drawing/2014/main" id="{26A3414A-FE2A-40C5-886A-61D5F8342AE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27475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13</a:t>
            </a:fld>
            <a:endParaRPr lang="en-US" altLang="en-US" dirty="0"/>
          </a:p>
        </p:txBody>
      </p:sp>
      <p:sp>
        <p:nvSpPr>
          <p:cNvPr id="6" name="Notes Placeholder 5">
            <a:extLst>
              <a:ext uri="{FF2B5EF4-FFF2-40B4-BE49-F238E27FC236}">
                <a16:creationId xmlns:a16="http://schemas.microsoft.com/office/drawing/2014/main" id="{9281344D-584E-4961-9F31-9516C838357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4608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5A06FE62-BB3D-4030-A9FB-8E574EC8EA17}" type="slidenum">
              <a:rPr lang="en-US" altLang="en-US">
                <a:solidFill>
                  <a:schemeClr val="tx1"/>
                </a:solidFill>
                <a:latin typeface="Calibri" panose="020F0502020204030204" pitchFamily="34" charset="0"/>
              </a:rPr>
              <a:pPr/>
              <a:t>14</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89E73AC5-7E8D-4FC5-A680-1AA2A46469D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9880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4C08AF52-3513-4A36-8F2F-E5D941A32ED2}" type="slidenum">
              <a:rPr lang="en-US" altLang="en-US">
                <a:solidFill>
                  <a:schemeClr val="tx1"/>
                </a:solidFill>
                <a:latin typeface="Calibri" panose="020F0502020204030204" pitchFamily="34" charset="0"/>
              </a:rPr>
              <a:pPr/>
              <a:t>15</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713FD630-D9FA-4CD3-89E4-FB1456473AA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11696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27352122-AC9A-4FD8-A34B-E0F9A723E96F}" type="slidenum">
              <a:rPr lang="en-US" altLang="en-US">
                <a:solidFill>
                  <a:schemeClr val="tx1"/>
                </a:solidFill>
                <a:latin typeface="Calibri" panose="020F0502020204030204" pitchFamily="34" charset="0"/>
              </a:rPr>
              <a:pPr/>
              <a:t>16</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0F160647-9D6E-4D7B-BF61-D72B54DF677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89185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6CCE4890-ED61-4C4B-9E2D-2C0A9045478D}" type="slidenum">
              <a:rPr lang="en-US" altLang="en-US">
                <a:solidFill>
                  <a:schemeClr val="tx1"/>
                </a:solidFill>
                <a:latin typeface="Calibri" panose="020F0502020204030204" pitchFamily="34" charset="0"/>
              </a:rPr>
              <a:pPr/>
              <a:t>17</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DC0035AB-8CE8-49B9-94D0-E3721F80978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73902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5D5DF8FD-CA49-43B4-A89F-D66A98B5EF8C}" type="slidenum">
              <a:rPr lang="en-US" altLang="en-US">
                <a:solidFill>
                  <a:schemeClr val="tx1"/>
                </a:solidFill>
                <a:latin typeface="Calibri" panose="020F0502020204030204" pitchFamily="34" charset="0"/>
              </a:rPr>
              <a:pPr/>
              <a:t>18</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C354F85F-FD74-468B-AF30-DE85CE43FC2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97803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9A0527CA-4B2E-48A4-903D-C26B8DB289C6}" type="slidenum">
              <a:rPr lang="en-US" altLang="en-US">
                <a:solidFill>
                  <a:schemeClr val="tx1"/>
                </a:solidFill>
                <a:latin typeface="Calibri" panose="020F0502020204030204" pitchFamily="34" charset="0"/>
              </a:rPr>
              <a:pPr/>
              <a:t>19</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4956CE01-EF1D-4877-BAE2-DA01C58C2F8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115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
        <p:nvSpPr>
          <p:cNvPr id="6" name="Notes Placeholder 5">
            <a:extLst>
              <a:ext uri="{FF2B5EF4-FFF2-40B4-BE49-F238E27FC236}">
                <a16:creationId xmlns:a16="http://schemas.microsoft.com/office/drawing/2014/main" id="{BF519FD2-D493-44EA-BBAC-C040B338BB0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1082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62BB2B9B-0640-4E84-B674-EC8F2A9FB510}" type="slidenum">
              <a:rPr lang="en-US" altLang="en-US">
                <a:solidFill>
                  <a:schemeClr val="tx1"/>
                </a:solidFill>
                <a:latin typeface="Calibri" panose="020F0502020204030204" pitchFamily="34" charset="0"/>
              </a:rPr>
              <a:pPr/>
              <a:t>20</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CD877D16-6B4B-4D01-8BA2-CDF7429589F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03458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7695B60-C951-446F-B565-6DB97F8B0A8B}" type="slidenum">
              <a:rPr lang="en-US" altLang="en-US">
                <a:solidFill>
                  <a:schemeClr val="tx1"/>
                </a:solidFill>
                <a:latin typeface="Calibri" panose="020F0502020204030204" pitchFamily="34" charset="0"/>
              </a:rPr>
              <a:pPr/>
              <a:t>21</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9D323A35-EE44-418A-9164-A46CAD8BF2C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12575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AE98B233-C75E-4702-A591-D352B5513D7F}" type="slidenum">
              <a:rPr lang="en-US" altLang="en-US">
                <a:solidFill>
                  <a:schemeClr val="tx1"/>
                </a:solidFill>
                <a:latin typeface="Calibri" panose="020F0502020204030204" pitchFamily="34" charset="0"/>
              </a:rPr>
              <a:pPr/>
              <a:t>22</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724D5BDA-4F7C-41E8-A926-0AE3B734049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68025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375A2CCC-96D2-4558-A380-28DCB37D4965}" type="slidenum">
              <a:rPr lang="en-US" altLang="en-US">
                <a:solidFill>
                  <a:schemeClr val="tx1"/>
                </a:solidFill>
                <a:latin typeface="Calibri" panose="020F0502020204030204" pitchFamily="34" charset="0"/>
              </a:rPr>
              <a:pPr/>
              <a:t>23</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EE834EA3-209B-453B-981E-7BFD03714EF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57674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FCFB2325-F50D-4B13-9621-750D3FFA01C0}" type="slidenum">
              <a:rPr lang="en-US" altLang="en-US">
                <a:solidFill>
                  <a:schemeClr val="tx1"/>
                </a:solidFill>
                <a:latin typeface="Calibri" panose="020F0502020204030204" pitchFamily="34" charset="0"/>
              </a:rPr>
              <a:pPr/>
              <a:t>24</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77D62B6C-73CE-4CCF-8D1F-1416CD31455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19344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6D53E03F-ABAB-4061-92CF-33C98FAE1C4C}" type="slidenum">
              <a:rPr lang="en-US" altLang="en-US">
                <a:solidFill>
                  <a:schemeClr val="tx1"/>
                </a:solidFill>
                <a:latin typeface="Calibri" panose="020F0502020204030204" pitchFamily="34" charset="0"/>
              </a:rPr>
              <a:pPr/>
              <a:t>25</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F350885B-B2D1-489D-ACF4-E5B4D9C6AD6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13178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6428D940-AE7B-492E-A7FA-857981B28B30}" type="slidenum">
              <a:rPr lang="en-US" altLang="en-US">
                <a:solidFill>
                  <a:schemeClr val="tx1"/>
                </a:solidFill>
                <a:latin typeface="Calibri" panose="020F0502020204030204" pitchFamily="34" charset="0"/>
              </a:rPr>
              <a:pPr/>
              <a:t>26</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54C139FF-84FF-4A4A-9AA2-E42FF13DD90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07008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27</a:t>
            </a:fld>
            <a:endParaRPr lang="en-US" altLang="en-US" dirty="0"/>
          </a:p>
        </p:txBody>
      </p:sp>
      <p:sp>
        <p:nvSpPr>
          <p:cNvPr id="6" name="Notes Placeholder 5">
            <a:extLst>
              <a:ext uri="{FF2B5EF4-FFF2-40B4-BE49-F238E27FC236}">
                <a16:creationId xmlns:a16="http://schemas.microsoft.com/office/drawing/2014/main" id="{5A44E013-CAFF-4A2C-A66C-1BFE44EBCD9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75662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28</a:t>
            </a:fld>
            <a:endParaRPr lang="en-US" altLang="en-US" dirty="0"/>
          </a:p>
        </p:txBody>
      </p:sp>
      <p:sp>
        <p:nvSpPr>
          <p:cNvPr id="6" name="Notes Placeholder 5">
            <a:extLst>
              <a:ext uri="{FF2B5EF4-FFF2-40B4-BE49-F238E27FC236}">
                <a16:creationId xmlns:a16="http://schemas.microsoft.com/office/drawing/2014/main" id="{E89D1954-C594-45D2-B581-221508DF13A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28515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F83EFFF0-4DA3-448B-9C4B-5BD226B7D5AD}" type="slidenum">
              <a:rPr lang="en-US" altLang="en-US">
                <a:solidFill>
                  <a:schemeClr val="tx1"/>
                </a:solidFill>
                <a:latin typeface="Calibri" panose="020F0502020204030204" pitchFamily="34" charset="0"/>
              </a:rPr>
              <a:pPr/>
              <a:t>29</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7193C6B5-551A-421E-8B8A-306C41C86DA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1133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4BB80-9B9C-4921-857A-03CE707AA4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877A0BB8-0CE6-4AFE-84A3-EEDC32C0EF3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74321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AC6D113-A838-40EC-BCDE-CF4BD6D7D03F}" type="slidenum">
              <a:rPr lang="en-US" altLang="en-US">
                <a:solidFill>
                  <a:schemeClr val="tx1"/>
                </a:solidFill>
                <a:latin typeface="Calibri" panose="020F0502020204030204" pitchFamily="34" charset="0"/>
              </a:rPr>
              <a:pPr/>
              <a:t>30</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256CF29F-2F41-4753-B2C0-0CC1C9F3CD6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17365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31</a:t>
            </a:fld>
            <a:endParaRPr lang="en-US" dirty="0"/>
          </a:p>
        </p:txBody>
      </p:sp>
      <p:sp>
        <p:nvSpPr>
          <p:cNvPr id="6" name="Notes Placeholder 5">
            <a:extLst>
              <a:ext uri="{FF2B5EF4-FFF2-40B4-BE49-F238E27FC236}">
                <a16:creationId xmlns:a16="http://schemas.microsoft.com/office/drawing/2014/main" id="{E21C29C3-4C88-49C5-9C98-3F5E28D3A83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60802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AC6D113-A838-40EC-BCDE-CF4BD6D7D03F}" type="slidenum">
              <a:rPr lang="en-US" altLang="en-US">
                <a:solidFill>
                  <a:schemeClr val="tx1"/>
                </a:solidFill>
                <a:latin typeface="Calibri" panose="020F0502020204030204" pitchFamily="34" charset="0"/>
              </a:rPr>
              <a:pPr/>
              <a:t>32</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C0B54D91-2638-44A7-BCCE-B0540E4DA5B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69221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33</a:t>
            </a:fld>
            <a:endParaRPr lang="en-US" altLang="en-US" dirty="0"/>
          </a:p>
        </p:txBody>
      </p:sp>
      <p:sp>
        <p:nvSpPr>
          <p:cNvPr id="6" name="Notes Placeholder 5">
            <a:extLst>
              <a:ext uri="{FF2B5EF4-FFF2-40B4-BE49-F238E27FC236}">
                <a16:creationId xmlns:a16="http://schemas.microsoft.com/office/drawing/2014/main" id="{5AA726E8-7450-4C64-A1D6-34922B3F386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73334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34</a:t>
            </a:fld>
            <a:endParaRPr lang="en-US" altLang="en-US" dirty="0"/>
          </a:p>
        </p:txBody>
      </p:sp>
    </p:spTree>
    <p:extLst>
      <p:ext uri="{BB962C8B-B14F-4D97-AF65-F5344CB8AC3E}">
        <p14:creationId xmlns:p14="http://schemas.microsoft.com/office/powerpoint/2010/main" val="3225864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45642A8E-B775-4F1B-9E74-5581714670D5}" type="slidenum">
              <a:rPr lang="en-US" altLang="en-US">
                <a:solidFill>
                  <a:schemeClr val="tx1"/>
                </a:solidFill>
                <a:latin typeface="Calibri" panose="020F0502020204030204" pitchFamily="34" charset="0"/>
              </a:rPr>
              <a:pPr/>
              <a:t>35</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0F613755-D2B5-4CA7-8882-709F553EEB3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91202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36</a:t>
            </a:fld>
            <a:endParaRPr lang="en-US" altLang="en-US" dirty="0"/>
          </a:p>
        </p:txBody>
      </p:sp>
      <p:sp>
        <p:nvSpPr>
          <p:cNvPr id="6" name="Notes Placeholder 5">
            <a:extLst>
              <a:ext uri="{FF2B5EF4-FFF2-40B4-BE49-F238E27FC236}">
                <a16:creationId xmlns:a16="http://schemas.microsoft.com/office/drawing/2014/main" id="{BBB2B920-93C6-44BD-95CA-B358D0A1D19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16302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37</a:t>
            </a:fld>
            <a:endParaRPr lang="en-US" altLang="en-US" dirty="0"/>
          </a:p>
        </p:txBody>
      </p:sp>
      <p:sp>
        <p:nvSpPr>
          <p:cNvPr id="6" name="Notes Placeholder 5">
            <a:extLst>
              <a:ext uri="{FF2B5EF4-FFF2-40B4-BE49-F238E27FC236}">
                <a16:creationId xmlns:a16="http://schemas.microsoft.com/office/drawing/2014/main" id="{EBBD556B-0F4E-407A-9772-EF60F2C36E2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47965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38</a:t>
            </a:fld>
            <a:endParaRPr lang="en-US" dirty="0"/>
          </a:p>
        </p:txBody>
      </p:sp>
    </p:spTree>
    <p:extLst>
      <p:ext uri="{BB962C8B-B14F-4D97-AF65-F5344CB8AC3E}">
        <p14:creationId xmlns:p14="http://schemas.microsoft.com/office/powerpoint/2010/main" val="3359352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39</a:t>
            </a:fld>
            <a:endParaRPr lang="en-US" altLang="en-US" dirty="0"/>
          </a:p>
        </p:txBody>
      </p:sp>
    </p:spTree>
    <p:extLst>
      <p:ext uri="{BB962C8B-B14F-4D97-AF65-F5344CB8AC3E}">
        <p14:creationId xmlns:p14="http://schemas.microsoft.com/office/powerpoint/2010/main" val="100489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a:t>
            </a:fld>
            <a:endParaRPr lang="en-US" dirty="0"/>
          </a:p>
        </p:txBody>
      </p:sp>
      <p:sp>
        <p:nvSpPr>
          <p:cNvPr id="6" name="Notes Placeholder 5">
            <a:extLst>
              <a:ext uri="{FF2B5EF4-FFF2-40B4-BE49-F238E27FC236}">
                <a16:creationId xmlns:a16="http://schemas.microsoft.com/office/drawing/2014/main" id="{95D4106A-1472-4572-9C2A-F1A573C7EF0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30867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Notes Placeholder 2"/>
          <p:cNvSpPr>
            <a:spLocks noGrp="1"/>
          </p:cNvSpPr>
          <p:nvPr>
            <p:ph type="body" idx="1"/>
          </p:nvPr>
        </p:nvSpPr>
        <p:spPr bwMode="auto">
          <a:xfrm>
            <a:off x="703475" y="4489386"/>
            <a:ext cx="5627793" cy="4646909"/>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defTabSz="471011">
              <a:defRPr/>
            </a:pPr>
            <a:endParaRPr lang="en-US" altLang="en-US" dirty="0"/>
          </a:p>
        </p:txBody>
      </p:sp>
      <p:sp>
        <p:nvSpPr>
          <p:cNvPr id="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07D7B152-FA86-4CDF-BF34-695ADE114962}" type="slidenum">
              <a:rPr lang="en-US" altLang="en-US">
                <a:solidFill>
                  <a:schemeClr val="tx1"/>
                </a:solidFill>
                <a:latin typeface="Calibri" panose="020F0502020204030204" pitchFamily="34" charset="0"/>
              </a:rPr>
              <a:pPr/>
              <a:t>40</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484469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41</a:t>
            </a:fld>
            <a:endParaRPr lang="en-US" altLang="en-US" dirty="0"/>
          </a:p>
        </p:txBody>
      </p:sp>
      <p:sp>
        <p:nvSpPr>
          <p:cNvPr id="6" name="Notes Placeholder 5">
            <a:extLst>
              <a:ext uri="{FF2B5EF4-FFF2-40B4-BE49-F238E27FC236}">
                <a16:creationId xmlns:a16="http://schemas.microsoft.com/office/drawing/2014/main" id="{5446F07A-EE5D-4C24-827B-5412FDA15FE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22512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42</a:t>
            </a:fld>
            <a:endParaRPr lang="en-US" altLang="en-US" dirty="0"/>
          </a:p>
        </p:txBody>
      </p:sp>
      <p:sp>
        <p:nvSpPr>
          <p:cNvPr id="6" name="Notes Placeholder 5">
            <a:extLst>
              <a:ext uri="{FF2B5EF4-FFF2-40B4-BE49-F238E27FC236}">
                <a16:creationId xmlns:a16="http://schemas.microsoft.com/office/drawing/2014/main" id="{E9736AC8-208E-4D13-B849-778F6EF7973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62900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43</a:t>
            </a:fld>
            <a:endParaRPr lang="en-US" altLang="en-US" dirty="0"/>
          </a:p>
        </p:txBody>
      </p:sp>
      <p:sp>
        <p:nvSpPr>
          <p:cNvPr id="6" name="Notes Placeholder 5">
            <a:extLst>
              <a:ext uri="{FF2B5EF4-FFF2-40B4-BE49-F238E27FC236}">
                <a16:creationId xmlns:a16="http://schemas.microsoft.com/office/drawing/2014/main" id="{FC0114CC-58FB-4D6D-A487-AB96CC93B6C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07347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44</a:t>
            </a:fld>
            <a:endParaRPr lang="en-US" altLang="en-US" dirty="0"/>
          </a:p>
        </p:txBody>
      </p:sp>
      <p:sp>
        <p:nvSpPr>
          <p:cNvPr id="6" name="Notes Placeholder 5">
            <a:extLst>
              <a:ext uri="{FF2B5EF4-FFF2-40B4-BE49-F238E27FC236}">
                <a16:creationId xmlns:a16="http://schemas.microsoft.com/office/drawing/2014/main" id="{1036503B-6F97-40A0-B11A-DA826CE526D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17239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45</a:t>
            </a:fld>
            <a:endParaRPr lang="en-US" altLang="en-US" dirty="0"/>
          </a:p>
        </p:txBody>
      </p:sp>
      <p:sp>
        <p:nvSpPr>
          <p:cNvPr id="6" name="Notes Placeholder 5">
            <a:extLst>
              <a:ext uri="{FF2B5EF4-FFF2-40B4-BE49-F238E27FC236}">
                <a16:creationId xmlns:a16="http://schemas.microsoft.com/office/drawing/2014/main" id="{46693C80-B8D1-4228-95B2-B75813F9A1C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76934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46</a:t>
            </a:fld>
            <a:endParaRPr lang="en-US" altLang="en-US" dirty="0"/>
          </a:p>
        </p:txBody>
      </p:sp>
      <p:sp>
        <p:nvSpPr>
          <p:cNvPr id="6" name="Notes Placeholder 5">
            <a:extLst>
              <a:ext uri="{FF2B5EF4-FFF2-40B4-BE49-F238E27FC236}">
                <a16:creationId xmlns:a16="http://schemas.microsoft.com/office/drawing/2014/main" id="{8784DD70-E882-4C41-A947-25F572E0072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09014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47</a:t>
            </a:fld>
            <a:endParaRPr lang="en-US" dirty="0"/>
          </a:p>
        </p:txBody>
      </p:sp>
      <p:sp>
        <p:nvSpPr>
          <p:cNvPr id="6" name="Notes Placeholder 5">
            <a:extLst>
              <a:ext uri="{FF2B5EF4-FFF2-40B4-BE49-F238E27FC236}">
                <a16:creationId xmlns:a16="http://schemas.microsoft.com/office/drawing/2014/main" id="{DE9B70EB-E1FC-4CC7-98D5-B43CC6D9323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99157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48</a:t>
            </a:fld>
            <a:endParaRPr lang="en-US" altLang="en-US" dirty="0"/>
          </a:p>
        </p:txBody>
      </p:sp>
      <p:sp>
        <p:nvSpPr>
          <p:cNvPr id="6" name="Notes Placeholder 5">
            <a:extLst>
              <a:ext uri="{FF2B5EF4-FFF2-40B4-BE49-F238E27FC236}">
                <a16:creationId xmlns:a16="http://schemas.microsoft.com/office/drawing/2014/main" id="{0EE422E2-446E-4E54-9F79-E2E8051DDB2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997752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49</a:t>
            </a:fld>
            <a:endParaRPr lang="en-US" altLang="en-US" dirty="0"/>
          </a:p>
        </p:txBody>
      </p:sp>
      <p:sp>
        <p:nvSpPr>
          <p:cNvPr id="6" name="Notes Placeholder 5">
            <a:extLst>
              <a:ext uri="{FF2B5EF4-FFF2-40B4-BE49-F238E27FC236}">
                <a16:creationId xmlns:a16="http://schemas.microsoft.com/office/drawing/2014/main" id="{CF972671-97CE-4907-942E-153D00310ED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7456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5</a:t>
            </a:fld>
            <a:endParaRPr lang="en-US" altLang="en-US" dirty="0"/>
          </a:p>
        </p:txBody>
      </p:sp>
      <p:sp>
        <p:nvSpPr>
          <p:cNvPr id="6" name="Notes Placeholder 5">
            <a:extLst>
              <a:ext uri="{FF2B5EF4-FFF2-40B4-BE49-F238E27FC236}">
                <a16:creationId xmlns:a16="http://schemas.microsoft.com/office/drawing/2014/main" id="{16000637-D243-4515-98CC-19F51AF3B1E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56878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50</a:t>
            </a:fld>
            <a:endParaRPr lang="en-US" altLang="en-US" dirty="0"/>
          </a:p>
        </p:txBody>
      </p:sp>
      <p:sp>
        <p:nvSpPr>
          <p:cNvPr id="6" name="Notes Placeholder 5">
            <a:extLst>
              <a:ext uri="{FF2B5EF4-FFF2-40B4-BE49-F238E27FC236}">
                <a16:creationId xmlns:a16="http://schemas.microsoft.com/office/drawing/2014/main" id="{10C1086D-FBD7-40EB-A011-884F1B3C4CE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28958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51</a:t>
            </a:fld>
            <a:endParaRPr lang="en-US" altLang="en-US" dirty="0"/>
          </a:p>
        </p:txBody>
      </p:sp>
      <p:sp>
        <p:nvSpPr>
          <p:cNvPr id="6" name="Notes Placeholder 5">
            <a:extLst>
              <a:ext uri="{FF2B5EF4-FFF2-40B4-BE49-F238E27FC236}">
                <a16:creationId xmlns:a16="http://schemas.microsoft.com/office/drawing/2014/main" id="{BC5182AA-EAF5-4722-9549-8F567B05E7D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284811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AC6D113-A838-40EC-BCDE-CF4BD6D7D03F}" type="slidenum">
              <a:rPr lang="en-US" altLang="en-US">
                <a:solidFill>
                  <a:schemeClr val="tx1"/>
                </a:solidFill>
                <a:latin typeface="Calibri" panose="020F0502020204030204" pitchFamily="34" charset="0"/>
              </a:rPr>
              <a:pPr/>
              <a:t>52</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1DB9774B-590F-40A0-B077-AFBD5AC7267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82256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53</a:t>
            </a:fld>
            <a:endParaRPr lang="en-US" dirty="0"/>
          </a:p>
        </p:txBody>
      </p:sp>
      <p:sp>
        <p:nvSpPr>
          <p:cNvPr id="6" name="Notes Placeholder 5">
            <a:extLst>
              <a:ext uri="{FF2B5EF4-FFF2-40B4-BE49-F238E27FC236}">
                <a16:creationId xmlns:a16="http://schemas.microsoft.com/office/drawing/2014/main" id="{1A4361B4-060B-4464-B97D-8728A27D2AB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374754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54</a:t>
            </a:fld>
            <a:endParaRPr lang="en-US" dirty="0"/>
          </a:p>
        </p:txBody>
      </p:sp>
      <p:sp>
        <p:nvSpPr>
          <p:cNvPr id="6" name="Notes Placeholder 5">
            <a:extLst>
              <a:ext uri="{FF2B5EF4-FFF2-40B4-BE49-F238E27FC236}">
                <a16:creationId xmlns:a16="http://schemas.microsoft.com/office/drawing/2014/main" id="{AF8338C7-508D-4128-AE51-7260635225C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331523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55</a:t>
            </a:fld>
            <a:endParaRPr lang="en-US" dirty="0"/>
          </a:p>
        </p:txBody>
      </p:sp>
      <p:sp>
        <p:nvSpPr>
          <p:cNvPr id="6" name="Notes Placeholder 5">
            <a:extLst>
              <a:ext uri="{FF2B5EF4-FFF2-40B4-BE49-F238E27FC236}">
                <a16:creationId xmlns:a16="http://schemas.microsoft.com/office/drawing/2014/main" id="{B17E0B87-1284-4EB6-94DC-CDE0F7A2448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565587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56</a:t>
            </a:fld>
            <a:endParaRPr lang="en-US" dirty="0"/>
          </a:p>
        </p:txBody>
      </p:sp>
      <p:sp>
        <p:nvSpPr>
          <p:cNvPr id="6" name="Notes Placeholder 5">
            <a:extLst>
              <a:ext uri="{FF2B5EF4-FFF2-40B4-BE49-F238E27FC236}">
                <a16:creationId xmlns:a16="http://schemas.microsoft.com/office/drawing/2014/main" id="{6B6398AD-C05B-409F-8EBD-A2BE7B600D2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237207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57</a:t>
            </a:fld>
            <a:endParaRPr lang="en-US" dirty="0"/>
          </a:p>
        </p:txBody>
      </p:sp>
      <p:sp>
        <p:nvSpPr>
          <p:cNvPr id="6" name="Notes Placeholder 5">
            <a:extLst>
              <a:ext uri="{FF2B5EF4-FFF2-40B4-BE49-F238E27FC236}">
                <a16:creationId xmlns:a16="http://schemas.microsoft.com/office/drawing/2014/main" id="{FEA579C8-BA9A-498A-9374-58517F39DD9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75542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58</a:t>
            </a:fld>
            <a:endParaRPr lang="en-US" dirty="0"/>
          </a:p>
        </p:txBody>
      </p:sp>
      <p:sp>
        <p:nvSpPr>
          <p:cNvPr id="6" name="Notes Placeholder 5">
            <a:extLst>
              <a:ext uri="{FF2B5EF4-FFF2-40B4-BE49-F238E27FC236}">
                <a16:creationId xmlns:a16="http://schemas.microsoft.com/office/drawing/2014/main" id="{5ECA4961-94AD-489D-88A8-1624CEAE706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588519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59</a:t>
            </a:fld>
            <a:endParaRPr lang="en-US" dirty="0"/>
          </a:p>
        </p:txBody>
      </p:sp>
      <p:sp>
        <p:nvSpPr>
          <p:cNvPr id="6" name="Notes Placeholder 5">
            <a:extLst>
              <a:ext uri="{FF2B5EF4-FFF2-40B4-BE49-F238E27FC236}">
                <a16:creationId xmlns:a16="http://schemas.microsoft.com/office/drawing/2014/main" id="{140A1DFE-212C-43F3-A933-3BF8C608B97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821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AC6D113-A838-40EC-BCDE-CF4BD6D7D03F}" type="slidenum">
              <a:rPr lang="en-US" altLang="en-US">
                <a:solidFill>
                  <a:schemeClr val="tx1"/>
                </a:solidFill>
                <a:latin typeface="Calibri" panose="020F0502020204030204" pitchFamily="34" charset="0"/>
              </a:rPr>
              <a:pPr/>
              <a:t>6</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F1BDCF60-62D2-4115-829A-08802E76890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93432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60</a:t>
            </a:fld>
            <a:endParaRPr lang="en-US" dirty="0"/>
          </a:p>
        </p:txBody>
      </p:sp>
      <p:sp>
        <p:nvSpPr>
          <p:cNvPr id="6" name="Notes Placeholder 5">
            <a:extLst>
              <a:ext uri="{FF2B5EF4-FFF2-40B4-BE49-F238E27FC236}">
                <a16:creationId xmlns:a16="http://schemas.microsoft.com/office/drawing/2014/main" id="{9C3585D1-2655-417E-9156-F3F08E46F17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150701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61</a:t>
            </a:fld>
            <a:endParaRPr lang="en-US" dirty="0"/>
          </a:p>
        </p:txBody>
      </p:sp>
      <p:sp>
        <p:nvSpPr>
          <p:cNvPr id="6" name="Notes Placeholder 5">
            <a:extLst>
              <a:ext uri="{FF2B5EF4-FFF2-40B4-BE49-F238E27FC236}">
                <a16:creationId xmlns:a16="http://schemas.microsoft.com/office/drawing/2014/main" id="{941F78D9-6795-4984-8EB7-502ACC91336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1032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9A9DFB84-1C01-4926-9398-5FD74B06C3DF}" type="slidenum">
              <a:rPr lang="en-US" altLang="en-US">
                <a:solidFill>
                  <a:schemeClr val="tx1"/>
                </a:solidFill>
                <a:latin typeface="Calibri" panose="020F0502020204030204" pitchFamily="34" charset="0"/>
              </a:rPr>
              <a:pPr/>
              <a:t>7</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503D76FC-D46E-4EB1-B2ED-8D9C8D344FE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07870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DAA3FC1B-B700-45B1-8564-1DB1132F1288}" type="slidenum">
              <a:rPr lang="en-US" altLang="en-US">
                <a:solidFill>
                  <a:schemeClr val="tx1"/>
                </a:solidFill>
                <a:latin typeface="Calibri" panose="020F0502020204030204" pitchFamily="34" charset="0"/>
              </a:rPr>
              <a:pPr/>
              <a:t>8</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17EF5B7C-8EE1-4126-AAFD-5919279E193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3106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90A9A08-5968-4C57-A20E-D67969065B92}" type="slidenum">
              <a:rPr lang="en-US" altLang="en-US" smtClean="0"/>
              <a:pPr/>
              <a:t>9</a:t>
            </a:fld>
            <a:endParaRPr lang="en-US" altLang="en-US" dirty="0"/>
          </a:p>
        </p:txBody>
      </p:sp>
      <p:sp>
        <p:nvSpPr>
          <p:cNvPr id="6" name="Notes Placeholder 5">
            <a:extLst>
              <a:ext uri="{FF2B5EF4-FFF2-40B4-BE49-F238E27FC236}">
                <a16:creationId xmlns:a16="http://schemas.microsoft.com/office/drawing/2014/main" id="{9819EED9-F46D-44A1-9E58-D44BB1DB7DD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96726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4.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dirty="0"/>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pic>
        <p:nvPicPr>
          <p:cNvPr id="7" name="Picture 6">
            <a:extLst>
              <a:ext uri="{FF2B5EF4-FFF2-40B4-BE49-F238E27FC236}">
                <a16:creationId xmlns:a16="http://schemas.microsoft.com/office/drawing/2014/main" id="{E0922407-7E54-481B-86F8-D31ACCA2A4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4850" y="5427897"/>
            <a:ext cx="2952750" cy="997405"/>
          </a:xfrm>
          <a:prstGeom prst="rect">
            <a:avLst/>
          </a:prstGeom>
        </p:spPr>
      </p:pic>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Question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Gratitude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dirty="0"/>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val="tx"/>
                      </a:ext>
                    </a:extLst>
                  </a:hlinkClick>
                </a:rPr>
                <a:t>Information Session: 508 Compliance Overview</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dirty="0"/>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lvl="3"/>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94882"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2077962"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532396"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8315476"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3724670"/>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dirty="0"/>
              <a:t>Type quote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dirty="0"/>
              <a:t>FirstName </a:t>
            </a:r>
            <a:r>
              <a:rPr lang="en-US" dirty="0" err="1"/>
              <a:t>LastName</a:t>
            </a:r>
            <a:endParaRPr lang="en-US" dirty="0"/>
          </a:p>
          <a:p>
            <a:pPr lvl="1"/>
            <a:r>
              <a:rPr lang="en-US" dirty="0"/>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7465240F-95B6-4F63-8A02-4F92201421FA}"/>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483199" y="5651218"/>
            <a:ext cx="1190641" cy="402184"/>
          </a:xfrm>
          <a:prstGeom prst="rect">
            <a:avLst/>
          </a:prstGeom>
        </p:spPr>
      </p:pic>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i="0" u="none"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leta.gov/grants/resources.cf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fr.gov/cgi-bin/retrieveECFR?gp=&amp;SID=b0a4ed4205a054730d41d2de6f8ad7ad&amp;mc=true&amp;n=pt2.1.200&amp;r=PART&amp;ty=HTML#se2.1.200_130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apon.Trevor@dol.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mailto:Melo.Ramona.D@dol.gov" TargetMode="Externa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cfr.gov/cgi-bin/text-idx?SID=6cf2afb55806345010ba424b24d0f4cc&amp;node=2:1.1.2.2.1.4.32.29&amp;rgn=div8"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gi-bin/text-idx?node=2:1.1.2.2.1&amp;rgn=div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cfr.gov/cgi-bin/retrieveECFR?gp=1&amp;SID=d3543c46605a7e1e5b104885b1a67e7c&amp;ty=HTML&amp;h=L&amp;mc=true&amp;r=PART&amp;n=pt2.1.290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gi-bin/text-idx?SID=10f34cdb5df1422174358acaaea3bfad&amp;node=se2.1.200_1308&amp;rgn=div8"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cfr.gov/cgi-bin/text-idx?SID=e891ff9b827f00ea9b9b773b97a609ac&amp;node=pt2.1.200&amp;rgn=div5#sp2.1.200.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cfr.io/Title-02/se2.1.2900_19"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ecfr.gov/cgi-bin/text-idx?SID=10f34cdb5df1422174358acaaea3bfad&amp;node=se2.1.200_1308&amp;rgn=div8"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fr.gov/cgi-bin/text-idx?SID=10f34cdb5df1422174358acaaea3bfad&amp;node=se2.1.200_1308&amp;rgn=div8"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fr.gov/cgi-bin/text-idx?SID=10f34cdb5df1422174358acaaea3bfad&amp;node=se2.1.200_1308&amp;rgn=div8"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doleta.gov/grants/resources.cf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13"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doleta.gov/grants/resources.cf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ecfr.gov/cgi-bin/retrieveECFR?gp=&amp;SID=031eb9e091a059763aee6a143e206956&amp;mc=true&amp;n=pt2.1.200&amp;r=PART&amp;ty=HTML#se2.1.200_1302"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www.ecfr.gov/cgi-bin/retrieveECFR?gp=&amp;SID=031eb9e091a059763aee6a143e206956&amp;mc=true&amp;n=pt2.1.200&amp;r=PART&amp;ty=HTML#se2.1.200_1301" TargetMode="External"/><Relationship Id="rId4" Type="http://schemas.openxmlformats.org/officeDocument/2006/relationships/hyperlink" Target="https://www.ecfr.gov/cgi-bin/retrieveECFR?gp=1&amp;SID=c99560087b6cc5d7f1cd3bcefe8ab048&amp;ty=HTML&amp;h=L&amp;mc=true&amp;r=PART&amp;n=pt2.1.2900#sp2.1.2900.d"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doleta.gov/grants/pdf/2018_Core_Monitoring_Guide.pdf" TargetMode="External"/><Relationship Id="rId2" Type="http://schemas.openxmlformats.org/officeDocument/2006/relationships/notesSlide" Target="../notesSlides/notesSlide57.xml"/><Relationship Id="rId1" Type="http://schemas.openxmlformats.org/officeDocument/2006/relationships/slideLayout" Target="../slideLayouts/slideLayout11.xml"/><Relationship Id="rId6" Type="http://schemas.openxmlformats.org/officeDocument/2006/relationships/hyperlink" Target="https://www.ecfr.gov/cgi-bin/retrieveECFR?gp=&amp;SID=b0a4ed4205a054730d41d2de6f8ad7ad&amp;mc=true&amp;n=pt2.1.200&amp;r=PART&amp;ty=HTML" TargetMode="External"/><Relationship Id="rId5" Type="http://schemas.openxmlformats.org/officeDocument/2006/relationships/hyperlink" Target="https://ecfr.io/Title-02/cfr2900_main" TargetMode="External"/><Relationship Id="rId4" Type="http://schemas.openxmlformats.org/officeDocument/2006/relationships/hyperlink" Target="https://doleta.gov/grants/resources.cf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careeronestop.org/LocalHelp/service-locator.aspx" TargetMode="External"/><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5" Type="http://schemas.openxmlformats.org/officeDocument/2006/relationships/hyperlink" Target="https://grantsapplicationandmanagement.workforcegps.org/" TargetMode="External"/><Relationship Id="rId4" Type="http://schemas.openxmlformats.org/officeDocument/2006/relationships/hyperlink" Target="https://doleta.gov/grant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oleta.gov/grants/resources.c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gi-bin/text-idx?SID=a32963af34d3c94b854882a21e8d77e9&amp;mc=true&amp;node=se2.1.200_1302&amp;rgn=div8"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s://www.ecfr.gov/cgi-bin/text-idx?SID=10f34cdb5df1422174358acaaea3bfad&amp;node=se2.1.200_1308&amp;rgn=div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dirty="0"/>
              <a:t>Budget Management </a:t>
            </a:r>
            <a:br>
              <a:rPr lang="en-US" altLang="en-US" dirty="0"/>
            </a:br>
            <a:r>
              <a:rPr lang="en-US" altLang="en-US" dirty="0"/>
              <a:t>&amp; Grant Modifications</a:t>
            </a:r>
          </a:p>
        </p:txBody>
      </p:sp>
      <p:sp>
        <p:nvSpPr>
          <p:cNvPr id="4" name="Subtitle 2">
            <a:extLst>
              <a:ext uri="{FF2B5EF4-FFF2-40B4-BE49-F238E27FC236}">
                <a16:creationId xmlns:a16="http://schemas.microsoft.com/office/drawing/2014/main" id="{3E8832F8-A3A7-4C05-9BC7-08BF7D769EB5}"/>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October 8, 2019</a:t>
            </a:r>
          </a:p>
        </p:txBody>
      </p:sp>
    </p:spTree>
    <p:extLst>
      <p:ext uri="{BB962C8B-B14F-4D97-AF65-F5344CB8AC3E}">
        <p14:creationId xmlns:p14="http://schemas.microsoft.com/office/powerpoint/2010/main" val="355271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385BF-9283-4102-B09D-69E866790AF1}"/>
              </a:ext>
            </a:extLst>
          </p:cNvPr>
          <p:cNvSpPr>
            <a:spLocks noGrp="1"/>
          </p:cNvSpPr>
          <p:nvPr>
            <p:ph type="title"/>
          </p:nvPr>
        </p:nvSpPr>
        <p:spPr/>
        <p:txBody>
          <a:bodyPr/>
          <a:lstStyle/>
          <a:p>
            <a:r>
              <a:rPr lang="en-US" altLang="en-US" dirty="0"/>
              <a:t>Budget Controls</a:t>
            </a:r>
            <a:endParaRPr lang="en-US" dirty="0"/>
          </a:p>
        </p:txBody>
      </p:sp>
      <p:sp>
        <p:nvSpPr>
          <p:cNvPr id="4" name="Content Placeholder 3">
            <a:extLst>
              <a:ext uri="{FF2B5EF4-FFF2-40B4-BE49-F238E27FC236}">
                <a16:creationId xmlns:a16="http://schemas.microsoft.com/office/drawing/2014/main" id="{28E34FEF-5007-430E-8FF0-29C8EB7EF7FA}"/>
              </a:ext>
            </a:extLst>
          </p:cNvPr>
          <p:cNvSpPr>
            <a:spLocks noGrp="1"/>
          </p:cNvSpPr>
          <p:nvPr>
            <p:ph idx="1"/>
          </p:nvPr>
        </p:nvSpPr>
        <p:spPr/>
        <p:txBody>
          <a:bodyPr/>
          <a:lstStyle/>
          <a:p>
            <a:pPr lvl="0"/>
            <a:r>
              <a:rPr lang="en-US" dirty="0"/>
              <a:t>Accounting records need to track to budget categories</a:t>
            </a:r>
          </a:p>
          <a:p>
            <a:pPr lvl="1"/>
            <a:r>
              <a:rPr lang="en-US" dirty="0"/>
              <a:t>Linking spreadsheets or chart of accounts</a:t>
            </a:r>
          </a:p>
          <a:p>
            <a:pPr lvl="0"/>
            <a:r>
              <a:rPr lang="en-US" dirty="0"/>
              <a:t>Spending according to budget estimates</a:t>
            </a:r>
          </a:p>
          <a:p>
            <a:pPr lvl="0"/>
            <a:r>
              <a:rPr lang="en-US" dirty="0"/>
              <a:t>Spending within approved line items</a:t>
            </a:r>
          </a:p>
          <a:p>
            <a:pPr lvl="1"/>
            <a:r>
              <a:rPr lang="en-US" dirty="0"/>
              <a:t>Awardee level</a:t>
            </a:r>
          </a:p>
          <a:p>
            <a:pPr lvl="1"/>
            <a:r>
              <a:rPr lang="en-US" dirty="0"/>
              <a:t>Subawardee level</a:t>
            </a:r>
          </a:p>
        </p:txBody>
      </p:sp>
      <p:sp>
        <p:nvSpPr>
          <p:cNvPr id="2" name="Slide Number Placeholder 1">
            <a:extLst>
              <a:ext uri="{FF2B5EF4-FFF2-40B4-BE49-F238E27FC236}">
                <a16:creationId xmlns:a16="http://schemas.microsoft.com/office/drawing/2014/main" id="{7D0F5524-9A39-4E23-8591-9CCD864ED513}"/>
              </a:ext>
            </a:extLst>
          </p:cNvPr>
          <p:cNvSpPr>
            <a:spLocks noGrp="1"/>
          </p:cNvSpPr>
          <p:nvPr>
            <p:ph type="sldNum" sz="quarter" idx="12"/>
          </p:nvPr>
        </p:nvSpPr>
        <p:spPr/>
        <p:txBody>
          <a:bodyPr/>
          <a:lstStyle/>
          <a:p>
            <a:fld id="{AEF1280C-1E94-430E-A516-D051ECA45720}" type="slidenum">
              <a:rPr lang="en-US" smtClean="0"/>
              <a:t>10</a:t>
            </a:fld>
            <a:endParaRPr lang="en-US" dirty="0"/>
          </a:p>
        </p:txBody>
      </p:sp>
    </p:spTree>
    <p:extLst>
      <p:ext uri="{BB962C8B-B14F-4D97-AF65-F5344CB8AC3E}">
        <p14:creationId xmlns:p14="http://schemas.microsoft.com/office/powerpoint/2010/main" val="109455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671367-623C-41D5-A569-5F7B9F2A54D1}"/>
              </a:ext>
            </a:extLst>
          </p:cNvPr>
          <p:cNvSpPr>
            <a:spLocks noGrp="1"/>
          </p:cNvSpPr>
          <p:nvPr>
            <p:ph type="title"/>
          </p:nvPr>
        </p:nvSpPr>
        <p:spPr/>
        <p:txBody>
          <a:bodyPr/>
          <a:lstStyle/>
          <a:p>
            <a:r>
              <a:rPr lang="en-US" altLang="en-US" dirty="0"/>
              <a:t>Budget Controls (cont.)</a:t>
            </a:r>
            <a:endParaRPr lang="en-US" dirty="0"/>
          </a:p>
        </p:txBody>
      </p:sp>
      <p:sp>
        <p:nvSpPr>
          <p:cNvPr id="10" name="Content Placeholder 9">
            <a:extLst>
              <a:ext uri="{FF2B5EF4-FFF2-40B4-BE49-F238E27FC236}">
                <a16:creationId xmlns:a16="http://schemas.microsoft.com/office/drawing/2014/main" id="{67F10210-A101-45B9-B1A5-D4560061EFC3}"/>
              </a:ext>
            </a:extLst>
          </p:cNvPr>
          <p:cNvSpPr>
            <a:spLocks noGrp="1"/>
          </p:cNvSpPr>
          <p:nvPr>
            <p:ph idx="1"/>
          </p:nvPr>
        </p:nvSpPr>
        <p:spPr/>
        <p:txBody>
          <a:bodyPr/>
          <a:lstStyle/>
          <a:p>
            <a:r>
              <a:rPr lang="en-US" dirty="0"/>
              <a:t>Monitor costs and make adjustments</a:t>
            </a:r>
          </a:p>
          <a:p>
            <a:pPr lvl="1"/>
            <a:r>
              <a:rPr lang="en-US" dirty="0"/>
              <a:t>Pass-through entity level</a:t>
            </a:r>
          </a:p>
          <a:p>
            <a:pPr lvl="1"/>
            <a:r>
              <a:rPr lang="en-US" dirty="0"/>
              <a:t>Subrecipient levels</a:t>
            </a:r>
          </a:p>
          <a:p>
            <a:r>
              <a:rPr lang="en-US" dirty="0"/>
              <a:t>Possible modification needs</a:t>
            </a:r>
          </a:p>
          <a:p>
            <a:pPr lvl="1"/>
            <a:r>
              <a:rPr lang="en-US" dirty="0"/>
              <a:t>To redirect unused funds for more effective utilization</a:t>
            </a:r>
          </a:p>
          <a:p>
            <a:pPr lvl="1"/>
            <a:r>
              <a:rPr lang="en-US" dirty="0"/>
              <a:t>To make administrative adjustments for unanticipated changes</a:t>
            </a:r>
          </a:p>
        </p:txBody>
      </p:sp>
      <p:sp>
        <p:nvSpPr>
          <p:cNvPr id="2" name="Slide Number Placeholder 1">
            <a:extLst>
              <a:ext uri="{FF2B5EF4-FFF2-40B4-BE49-F238E27FC236}">
                <a16:creationId xmlns:a16="http://schemas.microsoft.com/office/drawing/2014/main" id="{B77B8D9E-C41B-4202-B5BD-1164256F7C22}"/>
              </a:ext>
            </a:extLst>
          </p:cNvPr>
          <p:cNvSpPr>
            <a:spLocks noGrp="1"/>
          </p:cNvSpPr>
          <p:nvPr>
            <p:ph type="sldNum" sz="quarter" idx="12"/>
          </p:nvPr>
        </p:nvSpPr>
        <p:spPr/>
        <p:txBody>
          <a:bodyPr/>
          <a:lstStyle/>
          <a:p>
            <a:fld id="{AEF1280C-1E94-430E-A516-D051ECA45720}" type="slidenum">
              <a:rPr lang="en-US" smtClean="0"/>
              <a:t>11</a:t>
            </a:fld>
            <a:endParaRPr lang="en-US" dirty="0"/>
          </a:p>
        </p:txBody>
      </p:sp>
    </p:spTree>
    <p:extLst>
      <p:ext uri="{BB962C8B-B14F-4D97-AF65-F5344CB8AC3E}">
        <p14:creationId xmlns:p14="http://schemas.microsoft.com/office/powerpoint/2010/main" val="255733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E3E855-8231-4CDF-BA01-4D86F0BFDDDE}"/>
              </a:ext>
            </a:extLst>
          </p:cNvPr>
          <p:cNvSpPr>
            <a:spLocks noGrp="1"/>
          </p:cNvSpPr>
          <p:nvPr>
            <p:ph type="title"/>
          </p:nvPr>
        </p:nvSpPr>
        <p:spPr/>
        <p:txBody>
          <a:bodyPr/>
          <a:lstStyle/>
          <a:p>
            <a:r>
              <a:rPr lang="en-US" altLang="en-US" dirty="0"/>
              <a:t>Discussion – How would you answer these questions? </a:t>
            </a:r>
            <a:endParaRPr lang="en-US" dirty="0"/>
          </a:p>
        </p:txBody>
      </p:sp>
      <p:sp>
        <p:nvSpPr>
          <p:cNvPr id="2" name="Content Placeholder 1"/>
          <p:cNvSpPr>
            <a:spLocks noGrp="1"/>
          </p:cNvSpPr>
          <p:nvPr>
            <p:ph idx="1"/>
          </p:nvPr>
        </p:nvSpPr>
        <p:spPr/>
        <p:txBody>
          <a:bodyPr vert="horz" lIns="91440" tIns="45720" rIns="91440" bIns="45720" rtlCol="0" anchor="t">
            <a:normAutofit/>
          </a:bodyPr>
          <a:lstStyle/>
          <a:p>
            <a:pPr marL="514350" indent="-514350">
              <a:buClr>
                <a:srgbClr val="D93E0D"/>
              </a:buClr>
              <a:buFont typeface="+mj-lt"/>
              <a:buAutoNum type="arabicPeriod"/>
            </a:pPr>
            <a:r>
              <a:rPr lang="en-US" dirty="0"/>
              <a:t>When does the Budget Control process begin? </a:t>
            </a:r>
          </a:p>
          <a:p>
            <a:pPr marL="514350" indent="-514350">
              <a:buClr>
                <a:srgbClr val="D93E0D"/>
              </a:buClr>
              <a:buFont typeface="+mj-lt"/>
              <a:buAutoNum type="arabicPeriod"/>
            </a:pPr>
            <a:r>
              <a:rPr lang="en-US" dirty="0"/>
              <a:t>What types of budget analysis should be performed during the period of performance? </a:t>
            </a:r>
          </a:p>
          <a:p>
            <a:pPr marL="514350" indent="-514350">
              <a:buClr>
                <a:srgbClr val="D93E0D"/>
              </a:buClr>
              <a:buAutoNum type="arabicPeriod"/>
            </a:pPr>
            <a:r>
              <a:rPr lang="en-US" dirty="0">
                <a:ea typeface="+mn-lt"/>
                <a:cs typeface="+mn-lt"/>
              </a:rPr>
              <a:t>Whom should the planned vs. actual analysis be shared with? </a:t>
            </a:r>
            <a:endParaRPr lang="en-US" dirty="0"/>
          </a:p>
          <a:p>
            <a:pPr marL="514350" indent="-514350">
              <a:buClr>
                <a:srgbClr val="D93E0D"/>
              </a:buClr>
              <a:buFont typeface="+mj-lt"/>
              <a:buAutoNum type="arabicPeriod"/>
            </a:pPr>
            <a:r>
              <a:rPr lang="en-US" dirty="0"/>
              <a:t>How often should the analysis be performed?</a:t>
            </a:r>
            <a:endParaRPr lang="en-US" dirty="0">
              <a:cs typeface="Calibri"/>
            </a:endParaRPr>
          </a:p>
          <a:p>
            <a:pPr marL="514350" indent="-514350">
              <a:buClr>
                <a:srgbClr val="D93E0D"/>
              </a:buClr>
              <a:buFont typeface="+mj-lt"/>
              <a:buAutoNum type="arabicPeriod"/>
            </a:pPr>
            <a:r>
              <a:rPr lang="en-US" dirty="0"/>
              <a:t>What actions are taken when planned versus actual variances occur?</a:t>
            </a:r>
            <a:endParaRPr lang="en-US" dirty="0">
              <a:cs typeface="Calibri"/>
            </a:endParaRPr>
          </a:p>
        </p:txBody>
      </p:sp>
      <p:sp>
        <p:nvSpPr>
          <p:cNvPr id="3" name="Slide Number Placeholder 2">
            <a:extLst>
              <a:ext uri="{FF2B5EF4-FFF2-40B4-BE49-F238E27FC236}">
                <a16:creationId xmlns:a16="http://schemas.microsoft.com/office/drawing/2014/main" id="{E81A9681-6ACB-4216-9B52-0A8290BA9775}"/>
              </a:ext>
            </a:extLst>
          </p:cNvPr>
          <p:cNvSpPr>
            <a:spLocks noGrp="1"/>
          </p:cNvSpPr>
          <p:nvPr>
            <p:ph type="sldNum" sz="quarter" idx="12"/>
          </p:nvPr>
        </p:nvSpPr>
        <p:spPr/>
        <p:txBody>
          <a:bodyPr/>
          <a:lstStyle/>
          <a:p>
            <a:fld id="{AEF1280C-1E94-430E-A516-D051ECA45720}" type="slidenum">
              <a:rPr lang="en-US" smtClean="0"/>
              <a:t>12</a:t>
            </a:fld>
            <a:endParaRPr lang="en-US" dirty="0"/>
          </a:p>
        </p:txBody>
      </p:sp>
    </p:spTree>
    <p:extLst>
      <p:ext uri="{BB962C8B-B14F-4D97-AF65-F5344CB8AC3E}">
        <p14:creationId xmlns:p14="http://schemas.microsoft.com/office/powerpoint/2010/main" val="1951858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07141F-7D68-4AEC-A4A8-DC1245D40F9D}"/>
              </a:ext>
            </a:extLst>
          </p:cNvPr>
          <p:cNvSpPr/>
          <p:nvPr/>
        </p:nvSpPr>
        <p:spPr>
          <a:xfrm>
            <a:off x="10137984" y="5537940"/>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A0116B89-57C5-40FD-B74B-615FFEE5F79C}"/>
              </a:ext>
            </a:extLst>
          </p:cNvPr>
          <p:cNvSpPr>
            <a:spLocks noGrp="1"/>
          </p:cNvSpPr>
          <p:nvPr>
            <p:ph type="title"/>
          </p:nvPr>
        </p:nvSpPr>
        <p:spPr/>
        <p:txBody>
          <a:bodyPr/>
          <a:lstStyle/>
          <a:p>
            <a:r>
              <a:rPr lang="en-US" dirty="0"/>
              <a:t>Other Factors to consider in applying controls</a:t>
            </a:r>
          </a:p>
        </p:txBody>
      </p:sp>
      <p:sp>
        <p:nvSpPr>
          <p:cNvPr id="2" name="Content Placeholder 1"/>
          <p:cNvSpPr>
            <a:spLocks noGrp="1"/>
          </p:cNvSpPr>
          <p:nvPr>
            <p:ph idx="1"/>
          </p:nvPr>
        </p:nvSpPr>
        <p:spPr>
          <a:xfrm>
            <a:off x="518160" y="1420779"/>
            <a:ext cx="10225383" cy="4756184"/>
          </a:xfrm>
        </p:spPr>
        <p:txBody>
          <a:bodyPr>
            <a:noAutofit/>
          </a:bodyPr>
          <a:lstStyle/>
          <a:p>
            <a:pPr>
              <a:spcBef>
                <a:spcPts val="600"/>
              </a:spcBef>
              <a:spcAft>
                <a:spcPts val="600"/>
              </a:spcAft>
            </a:pPr>
            <a:r>
              <a:rPr lang="en-US" sz="2200" b="1" dirty="0"/>
              <a:t>Cost Limitations: </a:t>
            </a:r>
            <a:r>
              <a:rPr lang="en-US" sz="2200" dirty="0"/>
              <a:t>Limits placed on certain cost categories.</a:t>
            </a:r>
          </a:p>
          <a:p>
            <a:pPr>
              <a:spcBef>
                <a:spcPts val="600"/>
              </a:spcBef>
              <a:spcAft>
                <a:spcPts val="600"/>
              </a:spcAft>
            </a:pPr>
            <a:r>
              <a:rPr lang="en-US" sz="2200" b="1" dirty="0"/>
              <a:t>Indirect Costs: </a:t>
            </a:r>
            <a:r>
              <a:rPr lang="en-US" sz="2200" dirty="0"/>
              <a:t>Costs are limited to the approved indirect cost rate or the 10 percent de minimis rate.</a:t>
            </a:r>
          </a:p>
          <a:p>
            <a:pPr>
              <a:spcBef>
                <a:spcPts val="600"/>
              </a:spcBef>
              <a:spcAft>
                <a:spcPts val="600"/>
              </a:spcAft>
            </a:pPr>
            <a:r>
              <a:rPr lang="en-US" sz="2200" b="1" dirty="0"/>
              <a:t>Match: </a:t>
            </a:r>
            <a:r>
              <a:rPr lang="en-US" sz="2200" dirty="0"/>
              <a:t>Matching fund requirements of non-federal funds.</a:t>
            </a:r>
          </a:p>
          <a:p>
            <a:pPr>
              <a:spcBef>
                <a:spcPts val="600"/>
              </a:spcBef>
              <a:spcAft>
                <a:spcPts val="600"/>
              </a:spcAft>
            </a:pPr>
            <a:r>
              <a:rPr lang="en-US" sz="2200" b="1" dirty="0"/>
              <a:t>Budget Variances: </a:t>
            </a:r>
            <a:r>
              <a:rPr lang="en-US" sz="2200" dirty="0"/>
              <a:t>Significant variance of actual and budgeted expenditures in any budget category or in total.</a:t>
            </a:r>
          </a:p>
          <a:p>
            <a:pPr>
              <a:spcBef>
                <a:spcPts val="600"/>
              </a:spcBef>
              <a:spcAft>
                <a:spcPts val="600"/>
              </a:spcAft>
            </a:pPr>
            <a:r>
              <a:rPr lang="en-US" sz="2200" b="1" dirty="0"/>
              <a:t>Budget Realignments: </a:t>
            </a:r>
            <a:r>
              <a:rPr lang="en-US" sz="2200" dirty="0"/>
              <a:t>If recipient plans to transfer funds among the grant budget categories, it must receive prior approval from the Grant Officer when the cumulative amount of those transfers would exceed 10 percent of the total award.</a:t>
            </a:r>
          </a:p>
          <a:p>
            <a:pPr marL="0" indent="0">
              <a:spcBef>
                <a:spcPts val="1200"/>
              </a:spcBef>
              <a:buNone/>
            </a:pPr>
            <a:r>
              <a:rPr lang="en-US" sz="2200" dirty="0">
                <a:solidFill>
                  <a:srgbClr val="D93E0D"/>
                </a:solidFill>
                <a:latin typeface="Calibri" panose="020F0502020204030204" pitchFamily="34" charset="0"/>
                <a:ea typeface="Calisto MT" panose="02040603050505030304" pitchFamily="18" charset="0"/>
                <a:cs typeface="Calibri" panose="020F0502020204030204" pitchFamily="34" charset="0"/>
                <a:hlinkClick r:id="rId3" tooltip="Link to Grant &amp; Financial Management TAG Chapter 4.6">
                  <a:extLst>
                    <a:ext uri="{A12FA001-AC4F-418D-AE19-62706E023703}">
                      <ahyp:hlinkClr xmlns:ahyp="http://schemas.microsoft.com/office/drawing/2018/hyperlinkcolor" val="tx"/>
                    </a:ext>
                  </a:extLst>
                </a:hlinkClick>
              </a:rPr>
              <a:t>Grant and Financial Management TAG Chapter 4.6 – Grant Modifications</a:t>
            </a:r>
            <a:endParaRPr lang="en-US" sz="2200" b="1" dirty="0">
              <a:solidFill>
                <a:srgbClr val="D93E0D"/>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A6A7F994-64BB-43B0-88F8-B37E9329C086}"/>
              </a:ext>
            </a:extLst>
          </p:cNvPr>
          <p:cNvSpPr>
            <a:spLocks noGrp="1"/>
          </p:cNvSpPr>
          <p:nvPr>
            <p:ph type="sldNum" sz="quarter" idx="12"/>
          </p:nvPr>
        </p:nvSpPr>
        <p:spPr/>
        <p:txBody>
          <a:bodyPr/>
          <a:lstStyle/>
          <a:p>
            <a:fld id="{AEF1280C-1E94-430E-A516-D051ECA45720}" type="slidenum">
              <a:rPr lang="en-US" smtClean="0"/>
              <a:t>13</a:t>
            </a:fld>
            <a:endParaRPr lang="en-US" dirty="0"/>
          </a:p>
        </p:txBody>
      </p:sp>
    </p:spTree>
    <p:extLst>
      <p:ext uri="{BB962C8B-B14F-4D97-AF65-F5344CB8AC3E}">
        <p14:creationId xmlns:p14="http://schemas.microsoft.com/office/powerpoint/2010/main" val="219566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59A463-5D4D-4EC4-937E-022DACA26238}"/>
              </a:ext>
            </a:extLst>
          </p:cNvPr>
          <p:cNvSpPr>
            <a:spLocks noGrp="1"/>
          </p:cNvSpPr>
          <p:nvPr>
            <p:ph type="title"/>
          </p:nvPr>
        </p:nvSpPr>
        <p:spPr/>
        <p:txBody>
          <a:bodyPr/>
          <a:lstStyle/>
          <a:p>
            <a:r>
              <a:rPr lang="en-US" altLang="en-US" dirty="0"/>
              <a:t> Standard Form 424A (SF-424A)</a:t>
            </a:r>
            <a:endParaRPr lang="en-US" dirty="0"/>
          </a:p>
        </p:txBody>
      </p:sp>
      <p:sp>
        <p:nvSpPr>
          <p:cNvPr id="4" name="Content Placeholder 3">
            <a:extLst>
              <a:ext uri="{FF2B5EF4-FFF2-40B4-BE49-F238E27FC236}">
                <a16:creationId xmlns:a16="http://schemas.microsoft.com/office/drawing/2014/main" id="{0A8072AA-F67E-4039-A8F6-8EC4C258C1F9}"/>
              </a:ext>
            </a:extLst>
          </p:cNvPr>
          <p:cNvSpPr>
            <a:spLocks noGrp="1"/>
          </p:cNvSpPr>
          <p:nvPr>
            <p:ph idx="1"/>
          </p:nvPr>
        </p:nvSpPr>
        <p:spPr>
          <a:xfrm>
            <a:off x="518160" y="1517301"/>
            <a:ext cx="6626218" cy="4659662"/>
          </a:xfrm>
        </p:spPr>
        <p:txBody>
          <a:bodyPr/>
          <a:lstStyle/>
          <a:p>
            <a:pPr lvl="0"/>
            <a:r>
              <a:rPr lang="en-US" dirty="0"/>
              <a:t>Required budget form</a:t>
            </a:r>
          </a:p>
          <a:p>
            <a:pPr lvl="1"/>
            <a:r>
              <a:rPr lang="en-US" dirty="0"/>
              <a:t>As contained in the grant agreement</a:t>
            </a:r>
          </a:p>
          <a:p>
            <a:pPr lvl="0"/>
            <a:r>
              <a:rPr lang="en-US" dirty="0"/>
              <a:t>Assists to ensure budget controls are in place</a:t>
            </a:r>
          </a:p>
          <a:p>
            <a:pPr lvl="1"/>
            <a:r>
              <a:rPr lang="en-US" dirty="0"/>
              <a:t>By object class as linked to recipient expenditure records</a:t>
            </a:r>
          </a:p>
          <a:p>
            <a:r>
              <a:rPr lang="en-US" dirty="0"/>
              <a:t>Note that formula grants (UI, WP, and TAA) are not required to use the SF-424A form, they have bottom-line authority but the concepts are the same. </a:t>
            </a:r>
          </a:p>
          <a:p>
            <a:endParaRPr lang="en-US" dirty="0"/>
          </a:p>
        </p:txBody>
      </p:sp>
      <p:pic>
        <p:nvPicPr>
          <p:cNvPr id="8194" name="Picture 2" descr="Hand with pen over application form">
            <a:extLst>
              <a:ext uri="{FF2B5EF4-FFF2-40B4-BE49-F238E27FC236}">
                <a16:creationId xmlns:a16="http://schemas.microsoft.com/office/drawing/2014/main" id="{2E83C4EF-E15E-4D84-9F37-97E50C4F35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45879" y="1697960"/>
            <a:ext cx="4275574" cy="2851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7BD9984-8036-4A88-9427-A28C24B5DAC0}"/>
              </a:ext>
            </a:extLst>
          </p:cNvPr>
          <p:cNvSpPr>
            <a:spLocks noGrp="1"/>
          </p:cNvSpPr>
          <p:nvPr>
            <p:ph type="sldNum" sz="quarter" idx="12"/>
          </p:nvPr>
        </p:nvSpPr>
        <p:spPr/>
        <p:txBody>
          <a:bodyPr/>
          <a:lstStyle/>
          <a:p>
            <a:fld id="{AEF1280C-1E94-430E-A516-D051ECA45720}"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0231-6B2E-4AA8-9AB9-B9EA708FEA06}"/>
              </a:ext>
            </a:extLst>
          </p:cNvPr>
          <p:cNvSpPr>
            <a:spLocks noGrp="1"/>
          </p:cNvSpPr>
          <p:nvPr>
            <p:ph type="title"/>
          </p:nvPr>
        </p:nvSpPr>
        <p:spPr/>
        <p:txBody>
          <a:bodyPr/>
          <a:lstStyle/>
          <a:p>
            <a:r>
              <a:rPr lang="en-US" altLang="en-US" dirty="0">
                <a:solidFill>
                  <a:srgbClr val="FFFFFF"/>
                </a:solidFill>
              </a:rPr>
              <a:t>SF-424A Object Class Categories</a:t>
            </a:r>
            <a:endParaRPr lang="en-US" dirty="0"/>
          </a:p>
        </p:txBody>
      </p:sp>
      <p:pic>
        <p:nvPicPr>
          <p:cNvPr id="5" name="Picture 4" descr="Screen shot of the required budget categories on the SF-424A.">
            <a:extLst>
              <a:ext uri="{FF2B5EF4-FFF2-40B4-BE49-F238E27FC236}">
                <a16:creationId xmlns:a16="http://schemas.microsoft.com/office/drawing/2014/main" id="{9E438904-242F-473A-BFF3-1FE2F8166687}"/>
              </a:ext>
            </a:extLst>
          </p:cNvPr>
          <p:cNvPicPr>
            <a:picLocks noChangeAspect="1"/>
          </p:cNvPicPr>
          <p:nvPr/>
        </p:nvPicPr>
        <p:blipFill>
          <a:blip r:embed="rId3"/>
          <a:stretch>
            <a:fillRect/>
          </a:stretch>
        </p:blipFill>
        <p:spPr>
          <a:xfrm>
            <a:off x="2647678" y="1453033"/>
            <a:ext cx="7119638" cy="4461600"/>
          </a:xfrm>
          <a:prstGeom prst="rect">
            <a:avLst/>
          </a:prstGeom>
        </p:spPr>
      </p:pic>
      <p:sp>
        <p:nvSpPr>
          <p:cNvPr id="3" name="Slide Number Placeholder 2">
            <a:extLst>
              <a:ext uri="{FF2B5EF4-FFF2-40B4-BE49-F238E27FC236}">
                <a16:creationId xmlns:a16="http://schemas.microsoft.com/office/drawing/2014/main" id="{3653A5B1-4A25-40B3-86B1-5228D8FF12EF}"/>
              </a:ext>
            </a:extLst>
          </p:cNvPr>
          <p:cNvSpPr>
            <a:spLocks noGrp="1"/>
          </p:cNvSpPr>
          <p:nvPr>
            <p:ph type="sldNum" sz="quarter" idx="12"/>
          </p:nvPr>
        </p:nvSpPr>
        <p:spPr/>
        <p:txBody>
          <a:bodyPr/>
          <a:lstStyle/>
          <a:p>
            <a:fld id="{AEF1280C-1E94-430E-A516-D051ECA45720}"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4346E8-3DBC-4DE6-9EBB-5D0EBE3753DE}"/>
              </a:ext>
            </a:extLst>
          </p:cNvPr>
          <p:cNvSpPr>
            <a:spLocks noGrp="1"/>
          </p:cNvSpPr>
          <p:nvPr>
            <p:ph type="title"/>
          </p:nvPr>
        </p:nvSpPr>
        <p:spPr/>
        <p:txBody>
          <a:bodyPr/>
          <a:lstStyle/>
          <a:p>
            <a:r>
              <a:rPr lang="en-US" altLang="en-US" dirty="0"/>
              <a:t> Budget Narrative</a:t>
            </a:r>
            <a:endParaRPr lang="en-US" dirty="0"/>
          </a:p>
        </p:txBody>
      </p:sp>
      <p:sp>
        <p:nvSpPr>
          <p:cNvPr id="4" name="Content Placeholder 3">
            <a:extLst>
              <a:ext uri="{FF2B5EF4-FFF2-40B4-BE49-F238E27FC236}">
                <a16:creationId xmlns:a16="http://schemas.microsoft.com/office/drawing/2014/main" id="{4C48A873-4765-40D4-8981-3D383B8C2129}"/>
              </a:ext>
            </a:extLst>
          </p:cNvPr>
          <p:cNvSpPr>
            <a:spLocks noGrp="1"/>
          </p:cNvSpPr>
          <p:nvPr>
            <p:ph idx="1"/>
          </p:nvPr>
        </p:nvSpPr>
        <p:spPr/>
        <p:txBody>
          <a:bodyPr/>
          <a:lstStyle/>
          <a:p>
            <a:pPr lvl="0"/>
            <a:r>
              <a:rPr lang="en-US" dirty="0"/>
              <a:t>Clearly written narrative</a:t>
            </a:r>
          </a:p>
          <a:p>
            <a:pPr lvl="0"/>
            <a:r>
              <a:rPr lang="en-US" dirty="0"/>
              <a:t>Links appropriate resources to meet project objectives</a:t>
            </a:r>
          </a:p>
          <a:p>
            <a:pPr lvl="0"/>
            <a:r>
              <a:rPr lang="en-US" dirty="0"/>
              <a:t>Budget in line with resources requested</a:t>
            </a:r>
          </a:p>
        </p:txBody>
      </p:sp>
      <p:sp>
        <p:nvSpPr>
          <p:cNvPr id="2" name="Slide Number Placeholder 1">
            <a:extLst>
              <a:ext uri="{FF2B5EF4-FFF2-40B4-BE49-F238E27FC236}">
                <a16:creationId xmlns:a16="http://schemas.microsoft.com/office/drawing/2014/main" id="{0010C1A2-D043-44DF-8B18-A7B34FA36F01}"/>
              </a:ext>
            </a:extLst>
          </p:cNvPr>
          <p:cNvSpPr>
            <a:spLocks noGrp="1"/>
          </p:cNvSpPr>
          <p:nvPr>
            <p:ph type="sldNum" sz="quarter" idx="12"/>
          </p:nvPr>
        </p:nvSpPr>
        <p:spPr/>
        <p:txBody>
          <a:bodyPr/>
          <a:lstStyle/>
          <a:p>
            <a:fld id="{AEF1280C-1E94-430E-A516-D051ECA45720}"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E054BB-B2A5-45F7-A41D-52016B32F404}"/>
              </a:ext>
            </a:extLst>
          </p:cNvPr>
          <p:cNvSpPr>
            <a:spLocks noGrp="1"/>
          </p:cNvSpPr>
          <p:nvPr>
            <p:ph type="title"/>
          </p:nvPr>
        </p:nvSpPr>
        <p:spPr/>
        <p:txBody>
          <a:bodyPr/>
          <a:lstStyle/>
          <a:p>
            <a:r>
              <a:rPr lang="en-US" dirty="0"/>
              <a:t> Components of Budget Analysis</a:t>
            </a:r>
          </a:p>
        </p:txBody>
      </p:sp>
      <p:sp>
        <p:nvSpPr>
          <p:cNvPr id="4" name="Content Placeholder 3">
            <a:extLst>
              <a:ext uri="{FF2B5EF4-FFF2-40B4-BE49-F238E27FC236}">
                <a16:creationId xmlns:a16="http://schemas.microsoft.com/office/drawing/2014/main" id="{7992AEBE-848A-4215-A695-E9A409604457}"/>
              </a:ext>
            </a:extLst>
          </p:cNvPr>
          <p:cNvSpPr>
            <a:spLocks noGrp="1"/>
          </p:cNvSpPr>
          <p:nvPr>
            <p:ph idx="1"/>
          </p:nvPr>
        </p:nvSpPr>
        <p:spPr/>
        <p:txBody>
          <a:bodyPr/>
          <a:lstStyle/>
          <a:p>
            <a:pPr lvl="0"/>
            <a:r>
              <a:rPr lang="en-US" dirty="0"/>
              <a:t>Compare actual results with budget plan categories</a:t>
            </a:r>
          </a:p>
          <a:p>
            <a:pPr lvl="1"/>
            <a:r>
              <a:rPr lang="en-US" dirty="0"/>
              <a:t>At least quarterly but for each reporting period</a:t>
            </a:r>
          </a:p>
          <a:p>
            <a:pPr lvl="1"/>
            <a:r>
              <a:rPr lang="en-US" dirty="0"/>
              <a:t>Identify significant variances and causes</a:t>
            </a:r>
          </a:p>
          <a:p>
            <a:pPr lvl="1"/>
            <a:r>
              <a:rPr lang="en-US" dirty="0"/>
              <a:t>Identify and take appropriate corrective action</a:t>
            </a:r>
          </a:p>
          <a:p>
            <a:pPr lvl="0"/>
            <a:r>
              <a:rPr lang="en-US" dirty="0"/>
              <a:t>Conduct trend analysis over time</a:t>
            </a:r>
          </a:p>
          <a:p>
            <a:pPr lvl="1"/>
            <a:r>
              <a:rPr lang="en-US" dirty="0"/>
              <a:t>Compare results from one period to the next</a:t>
            </a:r>
          </a:p>
          <a:p>
            <a:pPr lvl="1"/>
            <a:r>
              <a:rPr lang="en-US" dirty="0"/>
              <a:t>Track impact of corrective actions</a:t>
            </a:r>
          </a:p>
          <a:p>
            <a:pPr lvl="0"/>
            <a:r>
              <a:rPr lang="en-US" dirty="0"/>
              <a:t>Combine the analysis of financial and program performance indicators</a:t>
            </a:r>
          </a:p>
        </p:txBody>
      </p:sp>
      <p:sp>
        <p:nvSpPr>
          <p:cNvPr id="2" name="Slide Number Placeholder 1">
            <a:extLst>
              <a:ext uri="{FF2B5EF4-FFF2-40B4-BE49-F238E27FC236}">
                <a16:creationId xmlns:a16="http://schemas.microsoft.com/office/drawing/2014/main" id="{5C01D9F7-425B-4056-8409-A9184405BF09}"/>
              </a:ext>
            </a:extLst>
          </p:cNvPr>
          <p:cNvSpPr>
            <a:spLocks noGrp="1"/>
          </p:cNvSpPr>
          <p:nvPr>
            <p:ph type="sldNum" sz="quarter" idx="12"/>
          </p:nvPr>
        </p:nvSpPr>
        <p:spPr/>
        <p:txBody>
          <a:bodyPr/>
          <a:lstStyle/>
          <a:p>
            <a:fld id="{AEF1280C-1E94-430E-A516-D051ECA45720}"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F88971-3AD3-4547-9214-58584795203E}"/>
              </a:ext>
            </a:extLst>
          </p:cNvPr>
          <p:cNvSpPr>
            <a:spLocks noGrp="1"/>
          </p:cNvSpPr>
          <p:nvPr>
            <p:ph type="title"/>
          </p:nvPr>
        </p:nvSpPr>
        <p:spPr/>
        <p:txBody>
          <a:bodyPr/>
          <a:lstStyle/>
          <a:p>
            <a:r>
              <a:rPr lang="en-US" dirty="0"/>
              <a:t>Budget comparison tools</a:t>
            </a:r>
          </a:p>
        </p:txBody>
      </p:sp>
      <p:sp>
        <p:nvSpPr>
          <p:cNvPr id="9" name="Text Placeholder 8">
            <a:extLst>
              <a:ext uri="{FF2B5EF4-FFF2-40B4-BE49-F238E27FC236}">
                <a16:creationId xmlns:a16="http://schemas.microsoft.com/office/drawing/2014/main" id="{DC049FB4-BF0A-41B3-A7E3-2A8D1948A440}"/>
              </a:ext>
            </a:extLst>
          </p:cNvPr>
          <p:cNvSpPr>
            <a:spLocks noGrp="1"/>
          </p:cNvSpPr>
          <p:nvPr>
            <p:ph idx="1"/>
          </p:nvPr>
        </p:nvSpPr>
        <p:spPr>
          <a:xfrm>
            <a:off x="518160" y="1420779"/>
            <a:ext cx="11155680" cy="1108078"/>
          </a:xfrm>
        </p:spPr>
        <p:txBody>
          <a:bodyPr>
            <a:normAutofit/>
          </a:bodyPr>
          <a:lstStyle/>
          <a:p>
            <a:pPr marL="0" indent="0">
              <a:buNone/>
            </a:pPr>
            <a:r>
              <a:rPr lang="en-US" b="1" dirty="0"/>
              <a:t>Methods for budget analysis and tracking of key financial results compared to budget</a:t>
            </a:r>
            <a:endParaRPr lang="en-US" dirty="0"/>
          </a:p>
        </p:txBody>
      </p:sp>
      <p:sp>
        <p:nvSpPr>
          <p:cNvPr id="8" name="Text Placeholder 8">
            <a:extLst>
              <a:ext uri="{FF2B5EF4-FFF2-40B4-BE49-F238E27FC236}">
                <a16:creationId xmlns:a16="http://schemas.microsoft.com/office/drawing/2014/main" id="{9E88477A-9355-4BF6-BED9-FD5183A54CEF}"/>
              </a:ext>
            </a:extLst>
          </p:cNvPr>
          <p:cNvSpPr txBox="1">
            <a:spLocks/>
          </p:cNvSpPr>
          <p:nvPr/>
        </p:nvSpPr>
        <p:spPr>
          <a:xfrm>
            <a:off x="602902" y="2572378"/>
            <a:ext cx="5236622" cy="3125896"/>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3"/>
              </a:rPr>
              <a:t>2 CFR 200.302(b)(5)  </a:t>
            </a:r>
            <a:r>
              <a:rPr lang="en-US" dirty="0"/>
              <a:t>Financial Management requires:</a:t>
            </a:r>
          </a:p>
          <a:p>
            <a:pPr marL="690563" lvl="1" indent="-285750"/>
            <a:r>
              <a:rPr lang="en-US" dirty="0"/>
              <a:t>Comparison of expenditures with budget amounts</a:t>
            </a:r>
          </a:p>
          <a:p>
            <a:pPr marL="690563" lvl="1" indent="-285750"/>
            <a:r>
              <a:rPr lang="en-US" dirty="0"/>
              <a:t>Core Monitoring Guide Tool E: Budget Comparison Tool</a:t>
            </a:r>
          </a:p>
        </p:txBody>
      </p:sp>
      <p:pic>
        <p:nvPicPr>
          <p:cNvPr id="2" name="Picture 1" descr="Picture of Budget Comparison tool from Core Monitoring Guide that looks at different budget categories by year.">
            <a:extLst>
              <a:ext uri="{FF2B5EF4-FFF2-40B4-BE49-F238E27FC236}">
                <a16:creationId xmlns:a16="http://schemas.microsoft.com/office/drawing/2014/main" id="{87E6491E-23B6-4A5C-A7E8-BEC89D7B23CA}"/>
              </a:ext>
            </a:extLst>
          </p:cNvPr>
          <p:cNvPicPr>
            <a:picLocks noChangeAspect="1"/>
          </p:cNvPicPr>
          <p:nvPr/>
        </p:nvPicPr>
        <p:blipFill>
          <a:blip r:embed="rId4"/>
          <a:stretch>
            <a:fillRect/>
          </a:stretch>
        </p:blipFill>
        <p:spPr>
          <a:xfrm>
            <a:off x="6096000" y="2225935"/>
            <a:ext cx="4987384" cy="3324922"/>
          </a:xfrm>
          <a:prstGeom prst="rect">
            <a:avLst/>
          </a:prstGeom>
        </p:spPr>
      </p:pic>
      <p:sp>
        <p:nvSpPr>
          <p:cNvPr id="3" name="Slide Number Placeholder 2">
            <a:extLst>
              <a:ext uri="{FF2B5EF4-FFF2-40B4-BE49-F238E27FC236}">
                <a16:creationId xmlns:a16="http://schemas.microsoft.com/office/drawing/2014/main" id="{6CAA4864-6077-4029-8D19-83EC462224F1}"/>
              </a:ext>
            </a:extLst>
          </p:cNvPr>
          <p:cNvSpPr>
            <a:spLocks noGrp="1"/>
          </p:cNvSpPr>
          <p:nvPr>
            <p:ph type="sldNum" sz="quarter" idx="12"/>
          </p:nvPr>
        </p:nvSpPr>
        <p:spPr/>
        <p:txBody>
          <a:bodyPr/>
          <a:lstStyle/>
          <a:p>
            <a:fld id="{AEF1280C-1E94-430E-A516-D051ECA45720}"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DF32-AF3B-4181-B1B0-F507F90D078B}"/>
              </a:ext>
            </a:extLst>
          </p:cNvPr>
          <p:cNvSpPr>
            <a:spLocks noGrp="1"/>
          </p:cNvSpPr>
          <p:nvPr>
            <p:ph type="title"/>
          </p:nvPr>
        </p:nvSpPr>
        <p:spPr/>
        <p:txBody>
          <a:bodyPr>
            <a:normAutofit/>
          </a:bodyPr>
          <a:lstStyle/>
          <a:p>
            <a:r>
              <a:rPr lang="en-US" altLang="en-US" dirty="0"/>
              <a:t>Budget Analysis Worksheet compared with SF-424</a:t>
            </a:r>
            <a:endParaRPr lang="en-US" dirty="0"/>
          </a:p>
        </p:txBody>
      </p:sp>
      <p:pic>
        <p:nvPicPr>
          <p:cNvPr id="4" name="Picture 3" descr="Picture of an example of a simple budget analysis worksheet.">
            <a:extLst>
              <a:ext uri="{FF2B5EF4-FFF2-40B4-BE49-F238E27FC236}">
                <a16:creationId xmlns:a16="http://schemas.microsoft.com/office/drawing/2014/main" id="{10C841BC-DCED-4A80-B14D-5BE7E93E7BDC}"/>
              </a:ext>
            </a:extLst>
          </p:cNvPr>
          <p:cNvPicPr>
            <a:picLocks noChangeAspect="1"/>
          </p:cNvPicPr>
          <p:nvPr/>
        </p:nvPicPr>
        <p:blipFill rotWithShape="1">
          <a:blip r:embed="rId3"/>
          <a:srcRect r="19976" b="43857"/>
          <a:stretch/>
        </p:blipFill>
        <p:spPr>
          <a:xfrm>
            <a:off x="619703" y="1962359"/>
            <a:ext cx="10952594" cy="2933281"/>
          </a:xfrm>
          <a:prstGeom prst="rect">
            <a:avLst/>
          </a:prstGeom>
          <a:ln>
            <a:solidFill>
              <a:schemeClr val="tx1"/>
            </a:solidFill>
          </a:ln>
        </p:spPr>
      </p:pic>
      <p:sp>
        <p:nvSpPr>
          <p:cNvPr id="3" name="Slide Number Placeholder 2">
            <a:extLst>
              <a:ext uri="{FF2B5EF4-FFF2-40B4-BE49-F238E27FC236}">
                <a16:creationId xmlns:a16="http://schemas.microsoft.com/office/drawing/2014/main" id="{42591AA2-F365-49A7-846B-67CD3B6C70CD}"/>
              </a:ext>
            </a:extLst>
          </p:cNvPr>
          <p:cNvSpPr>
            <a:spLocks noGrp="1"/>
          </p:cNvSpPr>
          <p:nvPr>
            <p:ph type="sldNum" sz="quarter" idx="12"/>
          </p:nvPr>
        </p:nvSpPr>
        <p:spPr/>
        <p:txBody>
          <a:bodyPr/>
          <a:lstStyle/>
          <a:p>
            <a:fld id="{AEF1280C-1E94-430E-A516-D051ECA45720}" type="slidenum">
              <a:rPr lang="en-US" smtClean="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D7B8-1AA5-4DD6-B4E5-D3E2D374F98D}"/>
              </a:ext>
            </a:extLst>
          </p:cNvPr>
          <p:cNvSpPr>
            <a:spLocks noGrp="1"/>
          </p:cNvSpPr>
          <p:nvPr>
            <p:ph type="title"/>
          </p:nvPr>
        </p:nvSpPr>
        <p:spPr/>
        <p:txBody>
          <a:bodyPr/>
          <a:lstStyle/>
          <a:p>
            <a:r>
              <a:rPr lang="en-US" dirty="0"/>
              <a:t>Today’s Speakers</a:t>
            </a:r>
          </a:p>
        </p:txBody>
      </p:sp>
      <p:sp>
        <p:nvSpPr>
          <p:cNvPr id="3" name="Content Placeholder 2">
            <a:extLst>
              <a:ext uri="{FF2B5EF4-FFF2-40B4-BE49-F238E27FC236}">
                <a16:creationId xmlns:a16="http://schemas.microsoft.com/office/drawing/2014/main" id="{5CFC1ADB-D2E4-4C26-A5E2-059AEC71D6E8}"/>
              </a:ext>
            </a:extLst>
          </p:cNvPr>
          <p:cNvSpPr>
            <a:spLocks noGrp="1"/>
          </p:cNvSpPr>
          <p:nvPr>
            <p:ph idx="1"/>
          </p:nvPr>
        </p:nvSpPr>
        <p:spPr>
          <a:xfrm>
            <a:off x="675882" y="3911828"/>
            <a:ext cx="5394960" cy="2059314"/>
          </a:xfrm>
        </p:spPr>
        <p:txBody>
          <a:bodyPr/>
          <a:lstStyle/>
          <a:p>
            <a:pPr>
              <a:lnSpc>
                <a:spcPct val="100000"/>
              </a:lnSpc>
              <a:spcBef>
                <a:spcPts val="0"/>
              </a:spcBef>
            </a:pPr>
            <a:r>
              <a:rPr lang="en-US" dirty="0"/>
              <a:t>Trevor Capon</a:t>
            </a:r>
          </a:p>
          <a:p>
            <a:pPr>
              <a:lnSpc>
                <a:spcPct val="100000"/>
              </a:lnSpc>
              <a:spcBef>
                <a:spcPts val="0"/>
              </a:spcBef>
            </a:pPr>
            <a:r>
              <a:rPr lang="en-US" sz="2400" b="0" dirty="0"/>
              <a:t>Federal Project Officer</a:t>
            </a:r>
          </a:p>
          <a:p>
            <a:pPr>
              <a:lnSpc>
                <a:spcPct val="100000"/>
              </a:lnSpc>
              <a:spcBef>
                <a:spcPts val="0"/>
              </a:spcBef>
            </a:pPr>
            <a:r>
              <a:rPr lang="en-US" sz="2400" b="0" dirty="0"/>
              <a:t>U.S. Department of Labor – Region 1</a:t>
            </a:r>
          </a:p>
          <a:p>
            <a:pPr>
              <a:lnSpc>
                <a:spcPct val="100000"/>
              </a:lnSpc>
              <a:spcBef>
                <a:spcPts val="0"/>
              </a:spcBef>
            </a:pPr>
            <a:r>
              <a:rPr lang="en-US" sz="2400" b="0" dirty="0"/>
              <a:t>Boston, MA</a:t>
            </a:r>
          </a:p>
          <a:p>
            <a:pPr>
              <a:lnSpc>
                <a:spcPct val="100000"/>
              </a:lnSpc>
              <a:spcBef>
                <a:spcPts val="0"/>
              </a:spcBef>
            </a:pPr>
            <a:r>
              <a:rPr lang="en-US" sz="2400" b="0" dirty="0">
                <a:hlinkClick r:id="rId3" tooltip="Email to Trevor Capon"/>
              </a:rPr>
              <a:t>Capon.Trevor@dol.gov </a:t>
            </a:r>
            <a:endParaRPr lang="en-US" sz="2400" b="0" dirty="0"/>
          </a:p>
        </p:txBody>
      </p:sp>
      <p:pic>
        <p:nvPicPr>
          <p:cNvPr id="9" name="Picture Placeholder 8" descr="photo of Trevor Capon">
            <a:extLst>
              <a:ext uri="{FF2B5EF4-FFF2-40B4-BE49-F238E27FC236}">
                <a16:creationId xmlns:a16="http://schemas.microsoft.com/office/drawing/2014/main" id="{6162194A-24F6-46B7-BC06-8DB13D42253F}"/>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2458962" y="1875159"/>
            <a:ext cx="1828800" cy="1828800"/>
          </a:xfrm>
        </p:spPr>
      </p:pic>
      <p:sp>
        <p:nvSpPr>
          <p:cNvPr id="6" name="Content Placeholder 5">
            <a:extLst>
              <a:ext uri="{FF2B5EF4-FFF2-40B4-BE49-F238E27FC236}">
                <a16:creationId xmlns:a16="http://schemas.microsoft.com/office/drawing/2014/main" id="{2C7DCEF9-E458-431E-ACAE-7126F80C0C04}"/>
              </a:ext>
            </a:extLst>
          </p:cNvPr>
          <p:cNvSpPr>
            <a:spLocks noGrp="1"/>
          </p:cNvSpPr>
          <p:nvPr>
            <p:ph idx="14"/>
          </p:nvPr>
        </p:nvSpPr>
        <p:spPr>
          <a:xfrm>
            <a:off x="6141871" y="3911828"/>
            <a:ext cx="5394960" cy="2059314"/>
          </a:xfrm>
        </p:spPr>
        <p:txBody>
          <a:bodyPr/>
          <a:lstStyle/>
          <a:p>
            <a:pPr>
              <a:lnSpc>
                <a:spcPct val="100000"/>
              </a:lnSpc>
              <a:spcBef>
                <a:spcPts val="0"/>
              </a:spcBef>
            </a:pPr>
            <a:r>
              <a:rPr lang="en-US" dirty="0"/>
              <a:t>Ramona Melo</a:t>
            </a:r>
          </a:p>
          <a:p>
            <a:pPr>
              <a:lnSpc>
                <a:spcPct val="100000"/>
              </a:lnSpc>
              <a:spcBef>
                <a:spcPts val="0"/>
              </a:spcBef>
            </a:pPr>
            <a:r>
              <a:rPr lang="en-US" sz="2400" b="0" dirty="0"/>
              <a:t>Systems Accountant</a:t>
            </a:r>
          </a:p>
          <a:p>
            <a:pPr>
              <a:lnSpc>
                <a:spcPct val="100000"/>
              </a:lnSpc>
              <a:spcBef>
                <a:spcPts val="0"/>
              </a:spcBef>
            </a:pPr>
            <a:r>
              <a:rPr lang="en-US" sz="2400" b="0" dirty="0"/>
              <a:t>U.S. Department of Labor – Region 1</a:t>
            </a:r>
          </a:p>
          <a:p>
            <a:pPr>
              <a:lnSpc>
                <a:spcPct val="100000"/>
              </a:lnSpc>
              <a:spcBef>
                <a:spcPts val="0"/>
              </a:spcBef>
            </a:pPr>
            <a:r>
              <a:rPr lang="en-US" sz="2400" b="0" dirty="0"/>
              <a:t>Boston, MA</a:t>
            </a:r>
          </a:p>
          <a:p>
            <a:pPr>
              <a:lnSpc>
                <a:spcPct val="100000"/>
              </a:lnSpc>
              <a:spcBef>
                <a:spcPts val="0"/>
              </a:spcBef>
            </a:pPr>
            <a:r>
              <a:rPr lang="en-US" sz="2400" b="0" dirty="0">
                <a:hlinkClick r:id="rId5" tooltip="Email to Ramona Melo"/>
              </a:rPr>
              <a:t>Melo.Ramona.D@dol.gov</a:t>
            </a:r>
            <a:endParaRPr lang="en-US" sz="2400" b="0" dirty="0"/>
          </a:p>
        </p:txBody>
      </p:sp>
      <p:pic>
        <p:nvPicPr>
          <p:cNvPr id="11" name="Picture Placeholder 10" descr="photo of Ramona Melo">
            <a:extLst>
              <a:ext uri="{FF2B5EF4-FFF2-40B4-BE49-F238E27FC236}">
                <a16:creationId xmlns:a16="http://schemas.microsoft.com/office/drawing/2014/main" id="{670C3A14-884F-416B-AA13-360BF8D06A34}"/>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a:stretch>
            <a:fillRect/>
          </a:stretch>
        </p:blipFill>
        <p:spPr>
          <a:xfrm>
            <a:off x="7924951" y="1875159"/>
            <a:ext cx="1828800" cy="1828800"/>
          </a:xfrm>
        </p:spPr>
      </p:pic>
      <p:sp>
        <p:nvSpPr>
          <p:cNvPr id="4" name="Slide Number Placeholder 3">
            <a:extLst>
              <a:ext uri="{FF2B5EF4-FFF2-40B4-BE49-F238E27FC236}">
                <a16:creationId xmlns:a16="http://schemas.microsoft.com/office/drawing/2014/main" id="{887975B5-3882-4A84-A800-E3C937D8E9F2}"/>
              </a:ext>
            </a:extLst>
          </p:cNvPr>
          <p:cNvSpPr>
            <a:spLocks noGrp="1"/>
          </p:cNvSpPr>
          <p:nvPr>
            <p:ph type="sldNum" sz="quarter" idx="12"/>
          </p:nvPr>
        </p:nvSpPr>
        <p:spPr/>
        <p:txBody>
          <a:bodyPr/>
          <a:lstStyle/>
          <a:p>
            <a:fld id="{AEF1280C-1E94-430E-A516-D051ECA45720}" type="slidenum">
              <a:rPr lang="en-US" smtClean="0"/>
              <a:t>2</a:t>
            </a:fld>
            <a:endParaRPr lang="en-US" dirty="0"/>
          </a:p>
        </p:txBody>
      </p:sp>
    </p:spTree>
    <p:extLst>
      <p:ext uri="{BB962C8B-B14F-4D97-AF65-F5344CB8AC3E}">
        <p14:creationId xmlns:p14="http://schemas.microsoft.com/office/powerpoint/2010/main" val="76659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98BDDE-49EF-4718-BD5B-554B7DC6CC86}"/>
              </a:ext>
            </a:extLst>
          </p:cNvPr>
          <p:cNvSpPr>
            <a:spLocks noGrp="1"/>
          </p:cNvSpPr>
          <p:nvPr>
            <p:ph type="title"/>
          </p:nvPr>
        </p:nvSpPr>
        <p:spPr/>
        <p:txBody>
          <a:bodyPr/>
          <a:lstStyle/>
          <a:p>
            <a:r>
              <a:rPr lang="en-US" altLang="en-US" dirty="0">
                <a:solidFill>
                  <a:srgbClr val="FFFFFF"/>
                </a:solidFill>
              </a:rPr>
              <a:t>Total Expenditure Analysis</a:t>
            </a:r>
            <a:endParaRPr lang="en-US" dirty="0"/>
          </a:p>
        </p:txBody>
      </p:sp>
      <p:pic>
        <p:nvPicPr>
          <p:cNvPr id="2" name="Picture 1" descr="Picture of an example of a total expenditure analysis.">
            <a:extLst>
              <a:ext uri="{FF2B5EF4-FFF2-40B4-BE49-F238E27FC236}">
                <a16:creationId xmlns:a16="http://schemas.microsoft.com/office/drawing/2014/main" id="{C3852F99-8866-4D74-A7DD-9E813B9F3BD1}"/>
              </a:ext>
            </a:extLst>
          </p:cNvPr>
          <p:cNvPicPr>
            <a:picLocks noChangeAspect="1"/>
          </p:cNvPicPr>
          <p:nvPr/>
        </p:nvPicPr>
        <p:blipFill>
          <a:blip r:embed="rId3"/>
          <a:stretch>
            <a:fillRect/>
          </a:stretch>
        </p:blipFill>
        <p:spPr>
          <a:xfrm>
            <a:off x="1963556" y="1482323"/>
            <a:ext cx="8264888" cy="4433000"/>
          </a:xfrm>
          <a:prstGeom prst="rect">
            <a:avLst/>
          </a:prstGeom>
        </p:spPr>
      </p:pic>
      <p:sp>
        <p:nvSpPr>
          <p:cNvPr id="4" name="Slide Number Placeholder 2">
            <a:extLst>
              <a:ext uri="{FF2B5EF4-FFF2-40B4-BE49-F238E27FC236}">
                <a16:creationId xmlns:a16="http://schemas.microsoft.com/office/drawing/2014/main" id="{256A993E-1340-48BC-AE6E-F1AE9FE0CE23}"/>
              </a:ext>
            </a:extLst>
          </p:cNvPr>
          <p:cNvSpPr txBox="1">
            <a:spLocks/>
          </p:cNvSpPr>
          <p:nvPr/>
        </p:nvSpPr>
        <p:spPr>
          <a:xfrm>
            <a:off x="9903418" y="6492875"/>
            <a:ext cx="2057400" cy="365125"/>
          </a:xfrm>
          <a:prstGeom prst="rect">
            <a:avLst/>
          </a:prstGeom>
        </p:spPr>
        <p:txBody>
          <a:bodyPr vert="horz" lIns="91440" tIns="45720" rIns="91440" bIns="45720" rtlCol="0">
            <a:normAutofit/>
          </a:bodyPr>
          <a:lstStyle>
            <a:lvl1pPr marL="0" indent="0" algn="r" defTabSz="914400" rtl="0" eaLnBrk="1" latinLnBrk="0" hangingPunct="1">
              <a:lnSpc>
                <a:spcPct val="95000"/>
              </a:lnSpc>
              <a:spcBef>
                <a:spcPts val="1800"/>
              </a:spcBef>
              <a:buClr>
                <a:schemeClr val="accent2"/>
              </a:buClr>
              <a:buFont typeface="Wingdings" panose="05000000000000000000" pitchFamily="2" charset="2"/>
              <a:buNone/>
              <a:defRPr sz="3600" b="1" kern="1200">
                <a:solidFill>
                  <a:schemeClr val="bg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AEF1280C-1E94-430E-A516-D051ECA45720}" type="slidenum">
              <a:rPr lang="en-US" sz="1200" b="0"/>
              <a:pPr/>
              <a:t>20</a:t>
            </a:fld>
            <a:endParaRPr lang="en-US" sz="1200" b="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B22F-C5C0-472C-803E-DEB7938358BF}"/>
              </a:ext>
            </a:extLst>
          </p:cNvPr>
          <p:cNvSpPr>
            <a:spLocks noGrp="1"/>
          </p:cNvSpPr>
          <p:nvPr>
            <p:ph type="title"/>
          </p:nvPr>
        </p:nvSpPr>
        <p:spPr/>
        <p:txBody>
          <a:bodyPr/>
          <a:lstStyle/>
          <a:p>
            <a:r>
              <a:rPr lang="en-US" altLang="en-US" dirty="0"/>
              <a:t>Tracking Overall Expenditures</a:t>
            </a:r>
            <a:endParaRPr lang="en-US" dirty="0"/>
          </a:p>
        </p:txBody>
      </p:sp>
      <p:sp>
        <p:nvSpPr>
          <p:cNvPr id="8" name="Text Placeholder 7">
            <a:extLst>
              <a:ext uri="{FF2B5EF4-FFF2-40B4-BE49-F238E27FC236}">
                <a16:creationId xmlns:a16="http://schemas.microsoft.com/office/drawing/2014/main" id="{8ACF316C-DE55-45B0-B2C1-19491DA28AE2}"/>
              </a:ext>
            </a:extLst>
          </p:cNvPr>
          <p:cNvSpPr>
            <a:spLocks noGrp="1"/>
          </p:cNvSpPr>
          <p:nvPr>
            <p:ph type="body" idx="1"/>
          </p:nvPr>
        </p:nvSpPr>
        <p:spPr/>
        <p:txBody>
          <a:bodyPr>
            <a:normAutofit/>
          </a:bodyPr>
          <a:lstStyle/>
          <a:p>
            <a:r>
              <a:rPr lang="en-US" dirty="0"/>
              <a:t>Overall expenditures</a:t>
            </a:r>
          </a:p>
        </p:txBody>
      </p:sp>
      <p:sp>
        <p:nvSpPr>
          <p:cNvPr id="9" name="Content Placeholder 8">
            <a:extLst>
              <a:ext uri="{FF2B5EF4-FFF2-40B4-BE49-F238E27FC236}">
                <a16:creationId xmlns:a16="http://schemas.microsoft.com/office/drawing/2014/main" id="{C77329F6-1BF6-4041-9CA4-FE3C9A023116}"/>
              </a:ext>
            </a:extLst>
          </p:cNvPr>
          <p:cNvSpPr>
            <a:spLocks noGrp="1"/>
          </p:cNvSpPr>
          <p:nvPr>
            <p:ph sz="half" idx="2"/>
          </p:nvPr>
        </p:nvSpPr>
        <p:spPr/>
        <p:txBody>
          <a:bodyPr/>
          <a:lstStyle/>
          <a:p>
            <a:pPr lvl="0"/>
            <a:r>
              <a:rPr lang="en-US" dirty="0"/>
              <a:t>Is the grant “on track”?</a:t>
            </a:r>
          </a:p>
          <a:p>
            <a:pPr lvl="0"/>
            <a:r>
              <a:rPr lang="en-US" dirty="0"/>
              <a:t>Spending too fast or too slow?</a:t>
            </a:r>
          </a:p>
          <a:p>
            <a:pPr lvl="0"/>
            <a:r>
              <a:rPr lang="en-US" dirty="0"/>
              <a:t>Are costs proportionate to outcomes?</a:t>
            </a:r>
          </a:p>
        </p:txBody>
      </p:sp>
      <p:sp>
        <p:nvSpPr>
          <p:cNvPr id="10" name="Text Placeholder 9">
            <a:extLst>
              <a:ext uri="{FF2B5EF4-FFF2-40B4-BE49-F238E27FC236}">
                <a16:creationId xmlns:a16="http://schemas.microsoft.com/office/drawing/2014/main" id="{374FEE73-9EB1-4E16-AB1F-197D907771C1}"/>
              </a:ext>
            </a:extLst>
          </p:cNvPr>
          <p:cNvSpPr>
            <a:spLocks noGrp="1"/>
          </p:cNvSpPr>
          <p:nvPr>
            <p:ph type="body" sz="quarter" idx="3"/>
          </p:nvPr>
        </p:nvSpPr>
        <p:spPr>
          <a:xfrm>
            <a:off x="5716860" y="1342571"/>
            <a:ext cx="4806175" cy="822960"/>
          </a:xfrm>
        </p:spPr>
        <p:txBody>
          <a:bodyPr>
            <a:normAutofit/>
          </a:bodyPr>
          <a:lstStyle/>
          <a:p>
            <a:r>
              <a:rPr lang="en-US" dirty="0"/>
              <a:t>Where does the data come from?</a:t>
            </a:r>
          </a:p>
        </p:txBody>
      </p:sp>
      <p:sp>
        <p:nvSpPr>
          <p:cNvPr id="12" name="Content Placeholder 11">
            <a:extLst>
              <a:ext uri="{FF2B5EF4-FFF2-40B4-BE49-F238E27FC236}">
                <a16:creationId xmlns:a16="http://schemas.microsoft.com/office/drawing/2014/main" id="{1A449244-8FE3-418D-ADE3-29B1AE20CD09}"/>
              </a:ext>
            </a:extLst>
          </p:cNvPr>
          <p:cNvSpPr>
            <a:spLocks noGrp="1"/>
          </p:cNvSpPr>
          <p:nvPr>
            <p:ph sz="quarter" idx="4"/>
          </p:nvPr>
        </p:nvSpPr>
        <p:spPr>
          <a:xfrm>
            <a:off x="6153150" y="2242457"/>
            <a:ext cx="4369884" cy="3947206"/>
          </a:xfrm>
        </p:spPr>
        <p:txBody>
          <a:bodyPr/>
          <a:lstStyle/>
          <a:p>
            <a:r>
              <a:rPr lang="en-US" dirty="0"/>
              <a:t>Accounting records</a:t>
            </a:r>
          </a:p>
          <a:p>
            <a:r>
              <a:rPr lang="en-US" dirty="0"/>
              <a:t>Internal management reports</a:t>
            </a:r>
          </a:p>
          <a:p>
            <a:endParaRPr lang="en-US" dirty="0"/>
          </a:p>
        </p:txBody>
      </p:sp>
      <p:sp>
        <p:nvSpPr>
          <p:cNvPr id="3" name="Slide Number Placeholder 2">
            <a:extLst>
              <a:ext uri="{FF2B5EF4-FFF2-40B4-BE49-F238E27FC236}">
                <a16:creationId xmlns:a16="http://schemas.microsoft.com/office/drawing/2014/main" id="{3993AD2F-BCAF-4CCF-9B97-D468D6B8A7FE}"/>
              </a:ext>
            </a:extLst>
          </p:cNvPr>
          <p:cNvSpPr>
            <a:spLocks noGrp="1"/>
          </p:cNvSpPr>
          <p:nvPr>
            <p:ph type="sldNum" sz="quarter" idx="12"/>
          </p:nvPr>
        </p:nvSpPr>
        <p:spPr/>
        <p:txBody>
          <a:bodyPr/>
          <a:lstStyle/>
          <a:p>
            <a:fld id="{AEF1280C-1E94-430E-A516-D051ECA45720}"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D54B-8910-493C-8063-04F046685B75}"/>
              </a:ext>
            </a:extLst>
          </p:cNvPr>
          <p:cNvSpPr>
            <a:spLocks noGrp="1"/>
          </p:cNvSpPr>
          <p:nvPr>
            <p:ph type="title"/>
          </p:nvPr>
        </p:nvSpPr>
        <p:spPr/>
        <p:txBody>
          <a:bodyPr/>
          <a:lstStyle/>
          <a:p>
            <a:r>
              <a:rPr lang="en-US" altLang="en-US" dirty="0"/>
              <a:t>Administrative Cost Analysis</a:t>
            </a:r>
            <a:endParaRPr lang="en-US" dirty="0"/>
          </a:p>
        </p:txBody>
      </p:sp>
      <p:pic>
        <p:nvPicPr>
          <p:cNvPr id="3" name="Picture 2" descr="Picture of analysis of administrative costs.">
            <a:extLst>
              <a:ext uri="{FF2B5EF4-FFF2-40B4-BE49-F238E27FC236}">
                <a16:creationId xmlns:a16="http://schemas.microsoft.com/office/drawing/2014/main" id="{0FF4960B-11D6-4A22-A60B-26FDE66AD674}"/>
              </a:ext>
            </a:extLst>
          </p:cNvPr>
          <p:cNvPicPr>
            <a:picLocks noChangeAspect="1"/>
          </p:cNvPicPr>
          <p:nvPr/>
        </p:nvPicPr>
        <p:blipFill>
          <a:blip r:embed="rId3"/>
          <a:stretch>
            <a:fillRect/>
          </a:stretch>
        </p:blipFill>
        <p:spPr>
          <a:xfrm>
            <a:off x="2264303" y="1450143"/>
            <a:ext cx="7663395" cy="4411011"/>
          </a:xfrm>
          <a:prstGeom prst="rect">
            <a:avLst/>
          </a:prstGeom>
          <a:ln>
            <a:solidFill>
              <a:schemeClr val="tx1"/>
            </a:solidFill>
          </a:ln>
        </p:spPr>
      </p:pic>
      <p:sp>
        <p:nvSpPr>
          <p:cNvPr id="4" name="Slide Number Placeholder 3">
            <a:extLst>
              <a:ext uri="{FF2B5EF4-FFF2-40B4-BE49-F238E27FC236}">
                <a16:creationId xmlns:a16="http://schemas.microsoft.com/office/drawing/2014/main" id="{A325B914-9D80-4540-B5AC-0053585F3688}"/>
              </a:ext>
            </a:extLst>
          </p:cNvPr>
          <p:cNvSpPr>
            <a:spLocks noGrp="1"/>
          </p:cNvSpPr>
          <p:nvPr>
            <p:ph type="sldNum" sz="quarter" idx="12"/>
          </p:nvPr>
        </p:nvSpPr>
        <p:spPr/>
        <p:txBody>
          <a:bodyPr/>
          <a:lstStyle/>
          <a:p>
            <a:fld id="{AEF1280C-1E94-430E-A516-D051ECA45720}"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92B3BD-354C-4EE2-A06E-90DCF297349F}"/>
              </a:ext>
            </a:extLst>
          </p:cNvPr>
          <p:cNvSpPr>
            <a:spLocks noGrp="1"/>
          </p:cNvSpPr>
          <p:nvPr>
            <p:ph type="title"/>
          </p:nvPr>
        </p:nvSpPr>
        <p:spPr/>
        <p:txBody>
          <a:bodyPr/>
          <a:lstStyle/>
          <a:p>
            <a:r>
              <a:rPr lang="en-US" altLang="en-US" dirty="0"/>
              <a:t> Tracking Administrative Expenditures</a:t>
            </a:r>
            <a:endParaRPr lang="en-US" dirty="0"/>
          </a:p>
        </p:txBody>
      </p:sp>
      <p:sp>
        <p:nvSpPr>
          <p:cNvPr id="5" name="Text Placeholder 4">
            <a:extLst>
              <a:ext uri="{FF2B5EF4-FFF2-40B4-BE49-F238E27FC236}">
                <a16:creationId xmlns:a16="http://schemas.microsoft.com/office/drawing/2014/main" id="{753EC801-A94B-43C8-85C0-A4DE883F2E72}"/>
              </a:ext>
            </a:extLst>
          </p:cNvPr>
          <p:cNvSpPr>
            <a:spLocks noGrp="1"/>
          </p:cNvSpPr>
          <p:nvPr>
            <p:ph type="body" idx="1"/>
          </p:nvPr>
        </p:nvSpPr>
        <p:spPr/>
        <p:txBody>
          <a:bodyPr>
            <a:normAutofit/>
          </a:bodyPr>
          <a:lstStyle/>
          <a:p>
            <a:r>
              <a:rPr lang="en-US" dirty="0"/>
              <a:t>Administrative expenditures</a:t>
            </a:r>
          </a:p>
        </p:txBody>
      </p:sp>
      <p:sp>
        <p:nvSpPr>
          <p:cNvPr id="9" name="Content Placeholder 8">
            <a:extLst>
              <a:ext uri="{FF2B5EF4-FFF2-40B4-BE49-F238E27FC236}">
                <a16:creationId xmlns:a16="http://schemas.microsoft.com/office/drawing/2014/main" id="{5BE2A7B4-4E98-4A26-89BD-BA74A6BFF07A}"/>
              </a:ext>
            </a:extLst>
          </p:cNvPr>
          <p:cNvSpPr>
            <a:spLocks noGrp="1"/>
          </p:cNvSpPr>
          <p:nvPr>
            <p:ph sz="half" idx="2"/>
          </p:nvPr>
        </p:nvSpPr>
        <p:spPr/>
        <p:txBody>
          <a:bodyPr/>
          <a:lstStyle/>
          <a:p>
            <a:pPr lvl="0"/>
            <a:r>
              <a:rPr lang="en-US" dirty="0"/>
              <a:t>Are costs appropriately reported?</a:t>
            </a:r>
          </a:p>
          <a:p>
            <a:pPr lvl="0"/>
            <a:r>
              <a:rPr lang="en-US" dirty="0"/>
              <a:t>Are your costs within limitation?</a:t>
            </a:r>
          </a:p>
          <a:p>
            <a:pPr lvl="0"/>
            <a:r>
              <a:rPr lang="en-US" dirty="0"/>
              <a:t>Is your expenditure rate </a:t>
            </a:r>
            <a:r>
              <a:rPr lang="en-US" altLang="ja-JP" dirty="0"/>
              <a:t>“</a:t>
            </a:r>
            <a:r>
              <a:rPr lang="en-US" dirty="0"/>
              <a:t>too fast</a:t>
            </a:r>
            <a:r>
              <a:rPr lang="en-US" altLang="ja-JP" dirty="0"/>
              <a:t>”</a:t>
            </a:r>
            <a:r>
              <a:rPr lang="en-US" dirty="0"/>
              <a:t> or </a:t>
            </a:r>
            <a:r>
              <a:rPr lang="en-US" altLang="ja-JP" dirty="0"/>
              <a:t>“</a:t>
            </a:r>
            <a:r>
              <a:rPr lang="en-US" dirty="0"/>
              <a:t>too slow</a:t>
            </a:r>
            <a:r>
              <a:rPr lang="en-US" altLang="ja-JP" dirty="0"/>
              <a:t>”</a:t>
            </a:r>
            <a:r>
              <a:rPr lang="en-US" dirty="0"/>
              <a:t>?</a:t>
            </a:r>
          </a:p>
        </p:txBody>
      </p:sp>
      <p:sp>
        <p:nvSpPr>
          <p:cNvPr id="7" name="Text Placeholder 6">
            <a:extLst>
              <a:ext uri="{FF2B5EF4-FFF2-40B4-BE49-F238E27FC236}">
                <a16:creationId xmlns:a16="http://schemas.microsoft.com/office/drawing/2014/main" id="{3466D51E-2D1B-459B-864A-78028A47599E}"/>
              </a:ext>
            </a:extLst>
          </p:cNvPr>
          <p:cNvSpPr>
            <a:spLocks noGrp="1"/>
          </p:cNvSpPr>
          <p:nvPr>
            <p:ph type="body" sz="quarter" idx="3"/>
          </p:nvPr>
        </p:nvSpPr>
        <p:spPr/>
        <p:txBody>
          <a:bodyPr>
            <a:normAutofit/>
          </a:bodyPr>
          <a:lstStyle/>
          <a:p>
            <a:r>
              <a:rPr lang="en-US" dirty="0"/>
              <a:t>Where does the data come from?</a:t>
            </a:r>
          </a:p>
        </p:txBody>
      </p:sp>
      <p:sp>
        <p:nvSpPr>
          <p:cNvPr id="8" name="Content Placeholder 7">
            <a:extLst>
              <a:ext uri="{FF2B5EF4-FFF2-40B4-BE49-F238E27FC236}">
                <a16:creationId xmlns:a16="http://schemas.microsoft.com/office/drawing/2014/main" id="{EB58222A-1F51-4B59-90E0-BD053B192074}"/>
              </a:ext>
            </a:extLst>
          </p:cNvPr>
          <p:cNvSpPr>
            <a:spLocks noGrp="1"/>
          </p:cNvSpPr>
          <p:nvPr>
            <p:ph sz="quarter" idx="4"/>
          </p:nvPr>
        </p:nvSpPr>
        <p:spPr/>
        <p:txBody>
          <a:bodyPr/>
          <a:lstStyle/>
          <a:p>
            <a:r>
              <a:rPr lang="en-US" dirty="0"/>
              <a:t>Accounting records</a:t>
            </a:r>
          </a:p>
          <a:p>
            <a:r>
              <a:rPr lang="en-US" dirty="0"/>
              <a:t>Internal management reports</a:t>
            </a:r>
          </a:p>
        </p:txBody>
      </p:sp>
      <p:sp>
        <p:nvSpPr>
          <p:cNvPr id="2" name="Slide Number Placeholder 1">
            <a:extLst>
              <a:ext uri="{FF2B5EF4-FFF2-40B4-BE49-F238E27FC236}">
                <a16:creationId xmlns:a16="http://schemas.microsoft.com/office/drawing/2014/main" id="{8DDBCFF2-FE32-41BD-82B1-D1C301CA6D05}"/>
              </a:ext>
            </a:extLst>
          </p:cNvPr>
          <p:cNvSpPr>
            <a:spLocks noGrp="1"/>
          </p:cNvSpPr>
          <p:nvPr>
            <p:ph type="sldNum" sz="quarter" idx="12"/>
          </p:nvPr>
        </p:nvSpPr>
        <p:spPr/>
        <p:txBody>
          <a:bodyPr/>
          <a:lstStyle/>
          <a:p>
            <a:fld id="{AEF1280C-1E94-430E-A516-D051ECA45720}"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231FF1-C91B-4C45-AE76-0C52C91499AE}"/>
              </a:ext>
            </a:extLst>
          </p:cNvPr>
          <p:cNvSpPr>
            <a:spLocks noGrp="1"/>
          </p:cNvSpPr>
          <p:nvPr>
            <p:ph type="title"/>
          </p:nvPr>
        </p:nvSpPr>
        <p:spPr/>
        <p:txBody>
          <a:bodyPr/>
          <a:lstStyle/>
          <a:p>
            <a:r>
              <a:rPr lang="en-US" dirty="0"/>
              <a:t>Match Expenditures </a:t>
            </a:r>
          </a:p>
        </p:txBody>
      </p:sp>
      <p:pic>
        <p:nvPicPr>
          <p:cNvPr id="2" name="Picture 1" descr="Picture of an example of Match Expenditures Analysis.">
            <a:extLst>
              <a:ext uri="{FF2B5EF4-FFF2-40B4-BE49-F238E27FC236}">
                <a16:creationId xmlns:a16="http://schemas.microsoft.com/office/drawing/2014/main" id="{EF510385-9C5A-4064-8661-4F959002CA5B}"/>
              </a:ext>
            </a:extLst>
          </p:cNvPr>
          <p:cNvPicPr>
            <a:picLocks noChangeAspect="1"/>
          </p:cNvPicPr>
          <p:nvPr/>
        </p:nvPicPr>
        <p:blipFill>
          <a:blip r:embed="rId3"/>
          <a:stretch>
            <a:fillRect/>
          </a:stretch>
        </p:blipFill>
        <p:spPr>
          <a:xfrm>
            <a:off x="2092397" y="1429200"/>
            <a:ext cx="8007207" cy="4509267"/>
          </a:xfrm>
          <a:prstGeom prst="rect">
            <a:avLst/>
          </a:prstGeom>
        </p:spPr>
      </p:pic>
      <p:sp>
        <p:nvSpPr>
          <p:cNvPr id="4" name="Slide Number Placeholder 3">
            <a:extLst>
              <a:ext uri="{FF2B5EF4-FFF2-40B4-BE49-F238E27FC236}">
                <a16:creationId xmlns:a16="http://schemas.microsoft.com/office/drawing/2014/main" id="{5E2F2E57-721B-4638-B047-A295215E8F25}"/>
              </a:ext>
            </a:extLst>
          </p:cNvPr>
          <p:cNvSpPr>
            <a:spLocks noGrp="1"/>
          </p:cNvSpPr>
          <p:nvPr>
            <p:ph type="sldNum" sz="quarter" idx="12"/>
          </p:nvPr>
        </p:nvSpPr>
        <p:spPr/>
        <p:txBody>
          <a:bodyPr/>
          <a:lstStyle/>
          <a:p>
            <a:fld id="{AEF1280C-1E94-430E-A516-D051ECA45720}"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2AE2-81E5-458B-B027-ACDCFAE79BEA}"/>
              </a:ext>
            </a:extLst>
          </p:cNvPr>
          <p:cNvSpPr>
            <a:spLocks noGrp="1"/>
          </p:cNvSpPr>
          <p:nvPr>
            <p:ph type="title"/>
          </p:nvPr>
        </p:nvSpPr>
        <p:spPr/>
        <p:txBody>
          <a:bodyPr/>
          <a:lstStyle/>
          <a:p>
            <a:r>
              <a:rPr lang="en-US" dirty="0"/>
              <a:t>Tracking Match Expenditures</a:t>
            </a:r>
          </a:p>
        </p:txBody>
      </p:sp>
      <p:sp>
        <p:nvSpPr>
          <p:cNvPr id="11" name="Content Placeholder 10">
            <a:extLst>
              <a:ext uri="{FF2B5EF4-FFF2-40B4-BE49-F238E27FC236}">
                <a16:creationId xmlns:a16="http://schemas.microsoft.com/office/drawing/2014/main" id="{A124CC5E-5173-4601-BBE0-E965A5260CDB}"/>
              </a:ext>
            </a:extLst>
          </p:cNvPr>
          <p:cNvSpPr>
            <a:spLocks noGrp="1"/>
          </p:cNvSpPr>
          <p:nvPr>
            <p:ph sz="half" idx="1"/>
          </p:nvPr>
        </p:nvSpPr>
        <p:spPr/>
        <p:txBody>
          <a:bodyPr/>
          <a:lstStyle/>
          <a:p>
            <a:r>
              <a:rPr lang="en-US" dirty="0"/>
              <a:t>Match expenditures (if required)</a:t>
            </a:r>
          </a:p>
          <a:p>
            <a:pPr lvl="1"/>
            <a:r>
              <a:rPr lang="en-US" altLang="en-US" dirty="0"/>
              <a:t>Are you reporting required match?</a:t>
            </a:r>
          </a:p>
          <a:p>
            <a:pPr lvl="1"/>
            <a:r>
              <a:rPr lang="en-US" altLang="en-US" dirty="0"/>
              <a:t>Is match generated at an appropriate rate?</a:t>
            </a:r>
            <a:endParaRPr lang="en-US" dirty="0"/>
          </a:p>
          <a:p>
            <a:endParaRPr lang="en-US" dirty="0"/>
          </a:p>
        </p:txBody>
      </p:sp>
      <p:sp>
        <p:nvSpPr>
          <p:cNvPr id="5" name="Content Placeholder 4">
            <a:extLst>
              <a:ext uri="{FF2B5EF4-FFF2-40B4-BE49-F238E27FC236}">
                <a16:creationId xmlns:a16="http://schemas.microsoft.com/office/drawing/2014/main" id="{12DD5FDB-416B-45B2-B04B-55EA30774000}"/>
              </a:ext>
            </a:extLst>
          </p:cNvPr>
          <p:cNvSpPr>
            <a:spLocks noGrp="1"/>
          </p:cNvSpPr>
          <p:nvPr>
            <p:ph sz="half" idx="2"/>
          </p:nvPr>
        </p:nvSpPr>
        <p:spPr/>
        <p:txBody>
          <a:bodyPr/>
          <a:lstStyle/>
          <a:p>
            <a:r>
              <a:rPr lang="en-US" dirty="0"/>
              <a:t>Where to find the requirement?</a:t>
            </a:r>
          </a:p>
          <a:p>
            <a:pPr lvl="1"/>
            <a:r>
              <a:rPr lang="en-US" dirty="0"/>
              <a:t>SF-424</a:t>
            </a:r>
          </a:p>
          <a:p>
            <a:r>
              <a:rPr lang="en-US" dirty="0"/>
              <a:t>Where to find the data?</a:t>
            </a:r>
          </a:p>
          <a:p>
            <a:pPr lvl="1"/>
            <a:r>
              <a:rPr lang="en-US" dirty="0"/>
              <a:t>Accounting records</a:t>
            </a:r>
          </a:p>
          <a:p>
            <a:pPr lvl="1"/>
            <a:r>
              <a:rPr lang="en-US" dirty="0"/>
              <a:t>Internal management reports</a:t>
            </a:r>
          </a:p>
          <a:p>
            <a:pPr lvl="1"/>
            <a:r>
              <a:rPr lang="en-US" dirty="0"/>
              <a:t>Not applicable to formula or most discretionary programs</a:t>
            </a:r>
          </a:p>
          <a:p>
            <a:endParaRPr lang="en-US" dirty="0"/>
          </a:p>
        </p:txBody>
      </p:sp>
      <p:sp>
        <p:nvSpPr>
          <p:cNvPr id="3" name="Slide Number Placeholder 2">
            <a:extLst>
              <a:ext uri="{FF2B5EF4-FFF2-40B4-BE49-F238E27FC236}">
                <a16:creationId xmlns:a16="http://schemas.microsoft.com/office/drawing/2014/main" id="{9B1A2F66-9255-4554-B8BB-17DF0CEAAF78}"/>
              </a:ext>
            </a:extLst>
          </p:cNvPr>
          <p:cNvSpPr>
            <a:spLocks noGrp="1"/>
          </p:cNvSpPr>
          <p:nvPr>
            <p:ph type="sldNum" sz="quarter" idx="12"/>
          </p:nvPr>
        </p:nvSpPr>
        <p:spPr/>
        <p:txBody>
          <a:bodyPr/>
          <a:lstStyle/>
          <a:p>
            <a:fld id="{AEF1280C-1E94-430E-A516-D051ECA45720}"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3F22-809F-4D9B-BBED-2EC2E1950EAF}"/>
              </a:ext>
            </a:extLst>
          </p:cNvPr>
          <p:cNvSpPr>
            <a:spLocks noGrp="1"/>
          </p:cNvSpPr>
          <p:nvPr>
            <p:ph type="title"/>
          </p:nvPr>
        </p:nvSpPr>
        <p:spPr/>
        <p:txBody>
          <a:bodyPr/>
          <a:lstStyle/>
          <a:p>
            <a:r>
              <a:rPr lang="en-US" altLang="en-US" dirty="0"/>
              <a:t> Combined Analysis </a:t>
            </a:r>
            <a:endParaRPr lang="en-US" dirty="0"/>
          </a:p>
        </p:txBody>
      </p:sp>
      <p:sp>
        <p:nvSpPr>
          <p:cNvPr id="79874" name="Content Placeholder 4"/>
          <p:cNvSpPr>
            <a:spLocks noGrp="1"/>
          </p:cNvSpPr>
          <p:nvPr>
            <p:ph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defRPr/>
            </a:pPr>
            <a:r>
              <a:rPr lang="en-US" altLang="en-US" sz="2400" dirty="0">
                <a:ea typeface="MS PGothic" panose="020B0600070205080204" pitchFamily="34" charset="-128"/>
              </a:rPr>
              <a:t>Combined analysis of financial and program results at the end of the 5th quarter of a 12-quarter period of performance</a:t>
            </a:r>
          </a:p>
        </p:txBody>
      </p:sp>
      <p:grpSp>
        <p:nvGrpSpPr>
          <p:cNvPr id="6" name="Group 5" descr="graph of combined analysis">
            <a:extLst>
              <a:ext uri="{FF2B5EF4-FFF2-40B4-BE49-F238E27FC236}">
                <a16:creationId xmlns:a16="http://schemas.microsoft.com/office/drawing/2014/main" id="{7DE3F26E-85FF-4A82-9942-180A348DD768}"/>
              </a:ext>
            </a:extLst>
          </p:cNvPr>
          <p:cNvGrpSpPr/>
          <p:nvPr/>
        </p:nvGrpSpPr>
        <p:grpSpPr>
          <a:xfrm>
            <a:off x="2100986" y="2298352"/>
            <a:ext cx="8782392" cy="3353091"/>
            <a:chOff x="2133258" y="2298352"/>
            <a:chExt cx="8782392" cy="3353091"/>
          </a:xfrm>
        </p:grpSpPr>
        <p:sp>
          <p:nvSpPr>
            <p:cNvPr id="3" name="Content Placeholder 2"/>
            <p:cNvSpPr txBox="1"/>
            <p:nvPr/>
          </p:nvSpPr>
          <p:spPr>
            <a:xfrm>
              <a:off x="5657850" y="2403281"/>
              <a:ext cx="5257800" cy="2964914"/>
            </a:xfrm>
            <a:prstGeom prst="rect">
              <a:avLst/>
            </a:prstGeom>
            <a:noFill/>
          </p:spPr>
          <p:txBody>
            <a:bodyPr wrap="square" rtlCol="0">
              <a:spAutoFit/>
            </a:bodyPr>
            <a:lstStyle/>
            <a:p>
              <a:pPr marL="106362" defTabSz="854075">
                <a:lnSpc>
                  <a:spcPct val="140000"/>
                </a:lnSpc>
                <a:spcBef>
                  <a:spcPct val="20000"/>
                </a:spcBef>
                <a:defRPr/>
              </a:pPr>
              <a:r>
                <a:rPr lang="en-US" altLang="en-US" sz="2000" kern="0" dirty="0">
                  <a:solidFill>
                    <a:srgbClr val="000000"/>
                  </a:solidFill>
                  <a:latin typeface="Arial"/>
                  <a:ea typeface="MS PGothic" panose="020B0600070205080204" pitchFamily="34" charset="-128"/>
                </a:rPr>
                <a:t>of grant time elapsed</a:t>
              </a:r>
            </a:p>
            <a:p>
              <a:pPr marL="106362" defTabSz="854075">
                <a:lnSpc>
                  <a:spcPct val="140000"/>
                </a:lnSpc>
                <a:spcBef>
                  <a:spcPct val="20000"/>
                </a:spcBef>
                <a:defRPr/>
              </a:pPr>
              <a:r>
                <a:rPr lang="en-US" altLang="en-US" sz="2000" kern="0" dirty="0">
                  <a:solidFill>
                    <a:srgbClr val="000000"/>
                  </a:solidFill>
                  <a:latin typeface="Arial"/>
                  <a:ea typeface="MS PGothic" panose="020B0600070205080204" pitchFamily="34" charset="-128"/>
                </a:rPr>
                <a:t>of total award expended</a:t>
              </a:r>
            </a:p>
            <a:p>
              <a:pPr marL="106362" defTabSz="854075">
                <a:lnSpc>
                  <a:spcPct val="140000"/>
                </a:lnSpc>
                <a:spcBef>
                  <a:spcPct val="20000"/>
                </a:spcBef>
                <a:defRPr/>
              </a:pPr>
              <a:r>
                <a:rPr lang="en-US" altLang="en-US" sz="2000" kern="0" dirty="0">
                  <a:solidFill>
                    <a:srgbClr val="000000"/>
                  </a:solidFill>
                  <a:latin typeface="Arial"/>
                  <a:ea typeface="MS PGothic" panose="020B0600070205080204" pitchFamily="34" charset="-128"/>
                </a:rPr>
                <a:t>of allowable admin costs expended</a:t>
              </a:r>
            </a:p>
            <a:p>
              <a:pPr marL="106362" defTabSz="854075">
                <a:lnSpc>
                  <a:spcPct val="140000"/>
                </a:lnSpc>
                <a:spcBef>
                  <a:spcPct val="20000"/>
                </a:spcBef>
                <a:defRPr/>
              </a:pPr>
              <a:r>
                <a:rPr lang="en-US" altLang="en-US" sz="2000" kern="0" dirty="0">
                  <a:solidFill>
                    <a:srgbClr val="000000"/>
                  </a:solidFill>
                  <a:latin typeface="Arial"/>
                  <a:ea typeface="MS PGothic" panose="020B0600070205080204" pitchFamily="34" charset="-128"/>
                </a:rPr>
                <a:t>of required match expended</a:t>
              </a:r>
            </a:p>
            <a:p>
              <a:pPr marL="106362" defTabSz="854075">
                <a:lnSpc>
                  <a:spcPct val="140000"/>
                </a:lnSpc>
                <a:spcBef>
                  <a:spcPct val="20000"/>
                </a:spcBef>
                <a:defRPr/>
              </a:pPr>
              <a:r>
                <a:rPr lang="en-US" altLang="en-US" sz="2000" kern="0" dirty="0">
                  <a:solidFill>
                    <a:srgbClr val="000000"/>
                  </a:solidFill>
                  <a:latin typeface="Arial"/>
                  <a:ea typeface="MS PGothic" panose="020B0600070205080204" pitchFamily="34" charset="-128"/>
                </a:rPr>
                <a:t>of total planned enrollments</a:t>
              </a:r>
            </a:p>
            <a:p>
              <a:pPr marL="106362" defTabSz="854075">
                <a:lnSpc>
                  <a:spcPct val="140000"/>
                </a:lnSpc>
                <a:spcBef>
                  <a:spcPct val="20000"/>
                </a:spcBef>
                <a:defRPr/>
              </a:pPr>
              <a:r>
                <a:rPr lang="en-US" altLang="en-US" sz="2000" kern="0" dirty="0">
                  <a:solidFill>
                    <a:srgbClr val="000000"/>
                  </a:solidFill>
                  <a:latin typeface="Arial"/>
                  <a:ea typeface="MS PGothic" panose="020B0600070205080204" pitchFamily="34" charset="-128"/>
                </a:rPr>
                <a:t>of planned training enrollments</a:t>
              </a:r>
            </a:p>
          </p:txBody>
        </p:sp>
        <p:pic>
          <p:nvPicPr>
            <p:cNvPr id="4" name="Picture 3">
              <a:extLst>
                <a:ext uri="{FF2B5EF4-FFF2-40B4-BE49-F238E27FC236}">
                  <a16:creationId xmlns:a16="http://schemas.microsoft.com/office/drawing/2014/main" id="{3372D6D0-35DB-4D0A-8818-74E719AB9BED}"/>
                </a:ext>
              </a:extLst>
            </p:cNvPr>
            <p:cNvPicPr>
              <a:picLocks noChangeAspect="1"/>
            </p:cNvPicPr>
            <p:nvPr/>
          </p:nvPicPr>
          <p:blipFill>
            <a:blip r:embed="rId3"/>
            <a:stretch>
              <a:fillRect/>
            </a:stretch>
          </p:blipFill>
          <p:spPr>
            <a:xfrm>
              <a:off x="2133258" y="2298352"/>
              <a:ext cx="3962743" cy="3353091"/>
            </a:xfrm>
            <a:prstGeom prst="rect">
              <a:avLst/>
            </a:prstGeom>
          </p:spPr>
        </p:pic>
      </p:grpSp>
      <p:sp>
        <p:nvSpPr>
          <p:cNvPr id="5" name="Slide Number Placeholder 4">
            <a:extLst>
              <a:ext uri="{FF2B5EF4-FFF2-40B4-BE49-F238E27FC236}">
                <a16:creationId xmlns:a16="http://schemas.microsoft.com/office/drawing/2014/main" id="{FC934E29-FBAC-4B67-ADB5-4B0199102C90}"/>
              </a:ext>
            </a:extLst>
          </p:cNvPr>
          <p:cNvSpPr>
            <a:spLocks noGrp="1"/>
          </p:cNvSpPr>
          <p:nvPr>
            <p:ph type="sldNum" sz="quarter" idx="12"/>
          </p:nvPr>
        </p:nvSpPr>
        <p:spPr/>
        <p:txBody>
          <a:bodyPr/>
          <a:lstStyle/>
          <a:p>
            <a:fld id="{AEF1280C-1E94-430E-A516-D051ECA45720}"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4A14-0267-4877-8BF4-C98AF163A7FB}"/>
              </a:ext>
            </a:extLst>
          </p:cNvPr>
          <p:cNvSpPr>
            <a:spLocks noGrp="1"/>
          </p:cNvSpPr>
          <p:nvPr>
            <p:ph type="title"/>
          </p:nvPr>
        </p:nvSpPr>
        <p:spPr/>
        <p:txBody>
          <a:bodyPr/>
          <a:lstStyle/>
          <a:p>
            <a:r>
              <a:rPr lang="en-US" dirty="0"/>
              <a:t>Time Lapse Comparison  </a:t>
            </a:r>
          </a:p>
        </p:txBody>
      </p:sp>
      <p:pic>
        <p:nvPicPr>
          <p:cNvPr id="5" name="Picture 4" descr="Chart shows planned versus actual results through the third quarter. ">
            <a:extLst>
              <a:ext uri="{FF2B5EF4-FFF2-40B4-BE49-F238E27FC236}">
                <a16:creationId xmlns:a16="http://schemas.microsoft.com/office/drawing/2014/main" id="{9A6CD86C-FDDD-4A3D-9D18-FD901437A270}"/>
              </a:ext>
            </a:extLst>
          </p:cNvPr>
          <p:cNvPicPr>
            <a:picLocks noChangeAspect="1"/>
          </p:cNvPicPr>
          <p:nvPr/>
        </p:nvPicPr>
        <p:blipFill>
          <a:blip r:embed="rId3"/>
          <a:stretch>
            <a:fillRect/>
          </a:stretch>
        </p:blipFill>
        <p:spPr>
          <a:xfrm>
            <a:off x="1805851" y="1205802"/>
            <a:ext cx="8620491" cy="5017443"/>
          </a:xfrm>
          <a:prstGeom prst="rect">
            <a:avLst/>
          </a:prstGeom>
        </p:spPr>
      </p:pic>
      <p:sp>
        <p:nvSpPr>
          <p:cNvPr id="3" name="Slide Number Placeholder 2">
            <a:extLst>
              <a:ext uri="{FF2B5EF4-FFF2-40B4-BE49-F238E27FC236}">
                <a16:creationId xmlns:a16="http://schemas.microsoft.com/office/drawing/2014/main" id="{67E5B27E-85E2-43A5-B1A4-09B14C11FC13}"/>
              </a:ext>
            </a:extLst>
          </p:cNvPr>
          <p:cNvSpPr>
            <a:spLocks noGrp="1"/>
          </p:cNvSpPr>
          <p:nvPr>
            <p:ph type="sldNum" sz="quarter" idx="12"/>
          </p:nvPr>
        </p:nvSpPr>
        <p:spPr/>
        <p:txBody>
          <a:bodyPr/>
          <a:lstStyle/>
          <a:p>
            <a:fld id="{AEF1280C-1E94-430E-A516-D051ECA45720}" type="slidenum">
              <a:rPr lang="en-US" smtClean="0"/>
              <a:t>27</a:t>
            </a:fld>
            <a:endParaRPr lang="en-US" dirty="0"/>
          </a:p>
        </p:txBody>
      </p:sp>
    </p:spTree>
    <p:extLst>
      <p:ext uri="{BB962C8B-B14F-4D97-AF65-F5344CB8AC3E}">
        <p14:creationId xmlns:p14="http://schemas.microsoft.com/office/powerpoint/2010/main" val="1670310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E85266-0CF9-4A40-BCEA-97B85327EE4D}"/>
              </a:ext>
            </a:extLst>
          </p:cNvPr>
          <p:cNvSpPr>
            <a:spLocks noGrp="1"/>
          </p:cNvSpPr>
          <p:nvPr>
            <p:ph type="title"/>
          </p:nvPr>
        </p:nvSpPr>
        <p:spPr/>
        <p:txBody>
          <a:bodyPr/>
          <a:lstStyle/>
          <a:p>
            <a:r>
              <a:rPr lang="en-US" dirty="0"/>
              <a:t>Linking Budget and Performance Analysis</a:t>
            </a:r>
          </a:p>
        </p:txBody>
      </p:sp>
      <p:sp>
        <p:nvSpPr>
          <p:cNvPr id="2" name="Content Placeholder 1"/>
          <p:cNvSpPr>
            <a:spLocks noGrp="1"/>
          </p:cNvSpPr>
          <p:nvPr>
            <p:ph idx="1"/>
          </p:nvPr>
        </p:nvSpPr>
        <p:spPr>
          <a:xfrm>
            <a:off x="518160" y="1430939"/>
            <a:ext cx="11155680" cy="4756184"/>
          </a:xfrm>
        </p:spPr>
        <p:txBody>
          <a:bodyPr>
            <a:normAutofit fontScale="77500" lnSpcReduction="20000"/>
          </a:bodyPr>
          <a:lstStyle/>
          <a:p>
            <a:pPr marL="0" indent="0">
              <a:lnSpc>
                <a:spcPct val="105000"/>
              </a:lnSpc>
              <a:spcBef>
                <a:spcPts val="1200"/>
              </a:spcBef>
              <a:buNone/>
            </a:pPr>
            <a:r>
              <a:rPr lang="en-US" b="1" dirty="0"/>
              <a:t>The guidance at </a:t>
            </a:r>
            <a:r>
              <a:rPr lang="en-US" dirty="0">
                <a:solidFill>
                  <a:srgbClr val="D93E0D"/>
                </a:solidFill>
                <a:hlinkClick r:id="rId3">
                  <a:extLst>
                    <a:ext uri="{A12FA001-AC4F-418D-AE19-62706E023703}">
                      <ahyp:hlinkClr xmlns:ahyp="http://schemas.microsoft.com/office/drawing/2018/hyperlinkcolor" val="tx"/>
                    </a:ext>
                  </a:extLst>
                </a:hlinkClick>
              </a:rPr>
              <a:t>2 CFR 200.328(b)(2)</a:t>
            </a:r>
            <a:r>
              <a:rPr lang="en-US" dirty="0">
                <a:solidFill>
                  <a:srgbClr val="D93E0D"/>
                </a:solidFill>
              </a:rPr>
              <a:t> </a:t>
            </a:r>
            <a:r>
              <a:rPr lang="en-US" b="1" dirty="0"/>
              <a:t>requires that the recipient’s performance reports for each Federal award contain:</a:t>
            </a:r>
          </a:p>
          <a:p>
            <a:pPr>
              <a:lnSpc>
                <a:spcPct val="105000"/>
              </a:lnSpc>
              <a:spcBef>
                <a:spcPts val="1200"/>
              </a:spcBef>
            </a:pPr>
            <a:r>
              <a:rPr lang="en-US" dirty="0"/>
              <a:t>A comparison of actual accomplishments to the objectives of the Federal award established for the period</a:t>
            </a:r>
          </a:p>
          <a:p>
            <a:pPr>
              <a:lnSpc>
                <a:spcPct val="105000"/>
              </a:lnSpc>
              <a:spcBef>
                <a:spcPts val="1200"/>
              </a:spcBef>
            </a:pPr>
            <a:r>
              <a:rPr lang="en-US" dirty="0"/>
              <a:t>Where the accomplishments of the Federal award can be quantified, a computation of the cost (for example, related to units of accomplishment) if that information will be useful</a:t>
            </a:r>
          </a:p>
          <a:p>
            <a:pPr>
              <a:lnSpc>
                <a:spcPct val="105000"/>
              </a:lnSpc>
              <a:spcBef>
                <a:spcPts val="1200"/>
              </a:spcBef>
            </a:pPr>
            <a:r>
              <a:rPr lang="en-US" dirty="0"/>
              <a:t>Performance trend data and analysis as a performance reporting requirement, when informative to the Federal awarding agency</a:t>
            </a:r>
          </a:p>
          <a:p>
            <a:pPr>
              <a:lnSpc>
                <a:spcPct val="105000"/>
              </a:lnSpc>
              <a:spcBef>
                <a:spcPts val="1200"/>
              </a:spcBef>
            </a:pPr>
            <a:r>
              <a:rPr lang="en-US" dirty="0"/>
              <a:t>Reasons why established goals were not met, if appropriate</a:t>
            </a:r>
          </a:p>
          <a:p>
            <a:pPr>
              <a:lnSpc>
                <a:spcPct val="105000"/>
              </a:lnSpc>
              <a:spcBef>
                <a:spcPts val="1200"/>
              </a:spcBef>
            </a:pPr>
            <a:r>
              <a:rPr lang="en-US" dirty="0"/>
              <a:t>Additional pertinent information including, when appropriate, analysis and explanation of cost overruns or high unit costs  </a:t>
            </a:r>
          </a:p>
          <a:p>
            <a:pPr>
              <a:lnSpc>
                <a:spcPct val="105000"/>
              </a:lnSpc>
              <a:spcBef>
                <a:spcPts val="1200"/>
              </a:spcBef>
            </a:pPr>
            <a:r>
              <a:rPr lang="en-US" dirty="0"/>
              <a:t>Specific Award Conditions being tracked</a:t>
            </a:r>
          </a:p>
        </p:txBody>
      </p:sp>
      <p:sp>
        <p:nvSpPr>
          <p:cNvPr id="3" name="Slide Number Placeholder 2">
            <a:extLst>
              <a:ext uri="{FF2B5EF4-FFF2-40B4-BE49-F238E27FC236}">
                <a16:creationId xmlns:a16="http://schemas.microsoft.com/office/drawing/2014/main" id="{CD49DB10-5E1D-45A9-92D1-27E3BF5021A8}"/>
              </a:ext>
            </a:extLst>
          </p:cNvPr>
          <p:cNvSpPr>
            <a:spLocks noGrp="1"/>
          </p:cNvSpPr>
          <p:nvPr>
            <p:ph type="sldNum" sz="quarter" idx="12"/>
          </p:nvPr>
        </p:nvSpPr>
        <p:spPr/>
        <p:txBody>
          <a:bodyPr/>
          <a:lstStyle/>
          <a:p>
            <a:fld id="{AEF1280C-1E94-430E-A516-D051ECA45720}" type="slidenum">
              <a:rPr lang="en-US" smtClean="0"/>
              <a:t>28</a:t>
            </a:fld>
            <a:endParaRPr lang="en-US" dirty="0"/>
          </a:p>
        </p:txBody>
      </p:sp>
    </p:spTree>
    <p:extLst>
      <p:ext uri="{BB962C8B-B14F-4D97-AF65-F5344CB8AC3E}">
        <p14:creationId xmlns:p14="http://schemas.microsoft.com/office/powerpoint/2010/main" val="3401646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E2D1F-C1C7-48DE-8CBF-06241A834314}"/>
              </a:ext>
            </a:extLst>
          </p:cNvPr>
          <p:cNvSpPr>
            <a:spLocks noGrp="1"/>
          </p:cNvSpPr>
          <p:nvPr>
            <p:ph type="title"/>
          </p:nvPr>
        </p:nvSpPr>
        <p:spPr/>
        <p:txBody>
          <a:bodyPr/>
          <a:lstStyle/>
          <a:p>
            <a:r>
              <a:rPr lang="en-US" altLang="en-US" dirty="0"/>
              <a:t>Consequences of Lack of Budget Controls</a:t>
            </a:r>
            <a:endParaRPr lang="en-US" dirty="0"/>
          </a:p>
        </p:txBody>
      </p:sp>
      <p:sp>
        <p:nvSpPr>
          <p:cNvPr id="90114" name="Text Placeholder 1"/>
          <p:cNvSpPr>
            <a:spLocks noGrp="1"/>
          </p:cNvSpPr>
          <p:nvPr>
            <p:ph idx="1"/>
          </p:nvPr>
        </p:nvSpPr>
        <p:spPr/>
        <p:txBody>
          <a:bodyPr>
            <a:normAutofit/>
          </a:bodyPr>
          <a:lstStyle/>
          <a:p>
            <a:r>
              <a:rPr lang="en-US" altLang="en-US" dirty="0"/>
              <a:t>Loss of control by failing to compare planned expenditures to actual expenditures</a:t>
            </a:r>
          </a:p>
          <a:p>
            <a:r>
              <a:rPr lang="en-US" altLang="en-US" dirty="0"/>
              <a:t>Failure to have links between budget categories and chart of accounts</a:t>
            </a:r>
          </a:p>
          <a:p>
            <a:r>
              <a:rPr lang="en-US" altLang="en-US" dirty="0"/>
              <a:t>Failure to control expenditures </a:t>
            </a:r>
          </a:p>
          <a:p>
            <a:pPr lvl="1"/>
            <a:r>
              <a:rPr lang="en-US" dirty="0"/>
              <a:t>Modifications not timely</a:t>
            </a:r>
          </a:p>
          <a:p>
            <a:pPr lvl="1"/>
            <a:r>
              <a:rPr lang="en-US" dirty="0"/>
              <a:t>Over-or under-expenditure</a:t>
            </a:r>
          </a:p>
          <a:p>
            <a:pPr lvl="1"/>
            <a:r>
              <a:rPr lang="en-US" dirty="0"/>
              <a:t>Failure to link financial and program performance</a:t>
            </a:r>
          </a:p>
          <a:p>
            <a:r>
              <a:rPr lang="en-US" altLang="en-US" dirty="0"/>
              <a:t>Failure to communicate</a:t>
            </a:r>
          </a:p>
        </p:txBody>
      </p:sp>
      <p:sp>
        <p:nvSpPr>
          <p:cNvPr id="2" name="Slide Number Placeholder 1">
            <a:extLst>
              <a:ext uri="{FF2B5EF4-FFF2-40B4-BE49-F238E27FC236}">
                <a16:creationId xmlns:a16="http://schemas.microsoft.com/office/drawing/2014/main" id="{BC93062E-2BF7-4289-8140-F387F264864F}"/>
              </a:ext>
            </a:extLst>
          </p:cNvPr>
          <p:cNvSpPr>
            <a:spLocks noGrp="1"/>
          </p:cNvSpPr>
          <p:nvPr>
            <p:ph type="sldNum" sz="quarter" idx="12"/>
          </p:nvPr>
        </p:nvSpPr>
        <p:spPr/>
        <p:txBody>
          <a:bodyPr/>
          <a:lstStyle/>
          <a:p>
            <a:fld id="{AEF1280C-1E94-430E-A516-D051ECA45720}"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5ACA2F9-BB47-4A9D-8C17-6552CC3E3ABA}"/>
              </a:ext>
            </a:extLst>
          </p:cNvPr>
          <p:cNvSpPr>
            <a:spLocks noGrp="1"/>
          </p:cNvSpPr>
          <p:nvPr>
            <p:ph type="title"/>
          </p:nvPr>
        </p:nvSpPr>
        <p:spPr/>
        <p:txBody>
          <a:bodyPr/>
          <a:lstStyle/>
          <a:p>
            <a:r>
              <a:rPr lang="en-US" dirty="0"/>
              <a:t>SMART 3.0 Training Strategies</a:t>
            </a:r>
          </a:p>
        </p:txBody>
      </p:sp>
      <p:sp>
        <p:nvSpPr>
          <p:cNvPr id="4" name="Slide Number Placeholder 3">
            <a:extLst>
              <a:ext uri="{FF2B5EF4-FFF2-40B4-BE49-F238E27FC236}">
                <a16:creationId xmlns:a16="http://schemas.microsoft.com/office/drawing/2014/main" id="{30AC0BE3-1E06-40BB-AC34-A6A228CE96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1280C-1E94-430E-A516-D051ECA4572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901474" y="1297255"/>
            <a:ext cx="4015915" cy="4794682"/>
            <a:chOff x="3873909" y="1293826"/>
            <a:chExt cx="4015915" cy="4794682"/>
          </a:xfrm>
        </p:grpSpPr>
        <p:grpSp>
          <p:nvGrpSpPr>
            <p:cNvPr id="5" name="Group 4" descr="word Strategies">
              <a:extLst>
                <a:ext uri="{FF2B5EF4-FFF2-40B4-BE49-F238E27FC236}">
                  <a16:creationId xmlns:a16="http://schemas.microsoft.com/office/drawing/2014/main" id="{D5EA97C3-4E6E-4F23-A296-F3573F8D66B7}"/>
                </a:ext>
              </a:extLst>
            </p:cNvPr>
            <p:cNvGrpSpPr/>
            <p:nvPr/>
          </p:nvGrpSpPr>
          <p:grpSpPr>
            <a:xfrm>
              <a:off x="4302176" y="1339977"/>
              <a:ext cx="3587648" cy="764224"/>
              <a:chOff x="1094711" y="1481"/>
              <a:chExt cx="3587648" cy="764224"/>
            </a:xfrm>
            <a:scene3d>
              <a:camera prst="orthographicFront"/>
              <a:lightRig rig="threePt" dir="t">
                <a:rot lat="0" lon="0" rev="7500000"/>
              </a:lightRig>
            </a:scene3d>
          </p:grpSpPr>
          <p:sp>
            <p:nvSpPr>
              <p:cNvPr id="19" name="Rectangle: Rounded Corners 18">
                <a:extLst>
                  <a:ext uri="{FF2B5EF4-FFF2-40B4-BE49-F238E27FC236}">
                    <a16:creationId xmlns:a16="http://schemas.microsoft.com/office/drawing/2014/main" id="{CEBFFDDB-A516-4462-A39C-07B4D5E48F00}"/>
                  </a:ext>
                </a:extLst>
              </p:cNvPr>
              <p:cNvSpPr/>
              <p:nvPr/>
            </p:nvSpPr>
            <p:spPr>
              <a:xfrm rot="10800000">
                <a:off x="1094711" y="1481"/>
                <a:ext cx="3587648" cy="764224"/>
              </a:xfrm>
              <a:prstGeom prst="roundRect">
                <a:avLst/>
              </a:prstGeom>
              <a:solidFill>
                <a:srgbClr val="CF760F"/>
              </a:solidFill>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B5B90B56-59AC-4C2B-B0FC-7E35B5C1BCB3}"/>
                  </a:ext>
                </a:extLst>
              </p:cNvPr>
              <p:cNvSpPr txBox="1"/>
              <p:nvPr/>
            </p:nvSpPr>
            <p:spPr>
              <a:xfrm>
                <a:off x="1132017" y="158833"/>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Strategies</a:t>
                </a:r>
              </a:p>
            </p:txBody>
          </p:sp>
        </p:grpSp>
        <p:sp>
          <p:nvSpPr>
            <p:cNvPr id="3" name="Oval 2" descr="&quot;S&quot; in circle">
              <a:extLst>
                <a:ext uri="{FF2B5EF4-FFF2-40B4-BE49-F238E27FC236}">
                  <a16:creationId xmlns:a16="http://schemas.microsoft.com/office/drawing/2014/main" id="{A6BFEE18-63C9-4389-BF35-F9C140BEDCCC}"/>
                </a:ext>
              </a:extLst>
            </p:cNvPr>
            <p:cNvSpPr/>
            <p:nvPr/>
          </p:nvSpPr>
          <p:spPr>
            <a:xfrm>
              <a:off x="3885236" y="1293826"/>
              <a:ext cx="856527" cy="856527"/>
            </a:xfrm>
            <a:prstGeom prst="ellipse">
              <a:avLst/>
            </a:prstGeom>
            <a:solidFill>
              <a:schemeClr val="accent5">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S</a:t>
              </a:r>
            </a:p>
          </p:txBody>
        </p:sp>
        <p:grpSp>
          <p:nvGrpSpPr>
            <p:cNvPr id="6" name="Group 5" descr="word Monitoring">
              <a:extLst>
                <a:ext uri="{FF2B5EF4-FFF2-40B4-BE49-F238E27FC236}">
                  <a16:creationId xmlns:a16="http://schemas.microsoft.com/office/drawing/2014/main" id="{810F794C-BE3A-4350-9421-CBCEA7F32CD3}"/>
                </a:ext>
              </a:extLst>
            </p:cNvPr>
            <p:cNvGrpSpPr/>
            <p:nvPr/>
          </p:nvGrpSpPr>
          <p:grpSpPr>
            <a:xfrm>
              <a:off x="4302176" y="2332328"/>
              <a:ext cx="3587648" cy="764224"/>
              <a:chOff x="1094711" y="993832"/>
              <a:chExt cx="3587648" cy="764224"/>
            </a:xfrm>
            <a:scene3d>
              <a:camera prst="orthographicFront"/>
              <a:lightRig rig="threePt" dir="t">
                <a:rot lat="0" lon="0" rev="7500000"/>
              </a:lightRig>
            </a:scene3d>
          </p:grpSpPr>
          <p:sp>
            <p:nvSpPr>
              <p:cNvPr id="17" name="Rectangle: Rounded Corners 16">
                <a:extLst>
                  <a:ext uri="{FF2B5EF4-FFF2-40B4-BE49-F238E27FC236}">
                    <a16:creationId xmlns:a16="http://schemas.microsoft.com/office/drawing/2014/main" id="{FA923480-13A4-43C8-8A6A-B699B1044433}"/>
                  </a:ext>
                </a:extLst>
              </p:cNvPr>
              <p:cNvSpPr/>
              <p:nvPr/>
            </p:nvSpPr>
            <p:spPr>
              <a:xfrm rot="10800000">
                <a:off x="1094711" y="993832"/>
                <a:ext cx="3587648" cy="764224"/>
              </a:xfrm>
              <a:prstGeom prst="roundRect">
                <a:avLst/>
              </a:prstGeom>
              <a:solidFill>
                <a:srgbClr val="E9821E"/>
              </a:solidFill>
              <a:sp3d prstMaterial="plastic">
                <a:bevelT w="127000" h="25400" prst="relaxedInset"/>
              </a:sp3d>
            </p:spPr>
            <p:style>
              <a:lnRef idx="0">
                <a:schemeClr val="lt1">
                  <a:hueOff val="0"/>
                  <a:satOff val="0"/>
                  <a:lumOff val="0"/>
                  <a:alphaOff val="0"/>
                </a:schemeClr>
              </a:lnRef>
              <a:fillRef idx="3">
                <a:schemeClr val="accent1">
                  <a:shade val="80000"/>
                  <a:hueOff val="112617"/>
                  <a:satOff val="-9131"/>
                  <a:lumOff val="8759"/>
                  <a:alphaOff val="0"/>
                </a:schemeClr>
              </a:fillRef>
              <a:effectRef idx="2">
                <a:schemeClr val="accent1">
                  <a:shade val="80000"/>
                  <a:hueOff val="112617"/>
                  <a:satOff val="-9131"/>
                  <a:lumOff val="8759"/>
                  <a:alphaOff val="0"/>
                </a:schemeClr>
              </a:effectRef>
              <a:fontRef idx="minor">
                <a:schemeClr val="lt1"/>
              </a:fontRef>
            </p:style>
          </p:sp>
          <p:sp>
            <p:nvSpPr>
              <p:cNvPr id="18" name="Rectangle: Rounded Corners 6">
                <a:extLst>
                  <a:ext uri="{FF2B5EF4-FFF2-40B4-BE49-F238E27FC236}">
                    <a16:creationId xmlns:a16="http://schemas.microsoft.com/office/drawing/2014/main" id="{75558B7E-A94B-40C3-A951-21DFEB8820D9}"/>
                  </a:ext>
                </a:extLst>
              </p:cNvPr>
              <p:cNvSpPr txBox="1"/>
              <p:nvPr/>
            </p:nvSpPr>
            <p:spPr>
              <a:xfrm>
                <a:off x="1132017" y="1149434"/>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Monitoring</a:t>
                </a:r>
              </a:p>
            </p:txBody>
          </p:sp>
        </p:grpSp>
        <p:sp>
          <p:nvSpPr>
            <p:cNvPr id="21" name="Oval 20" descr="&quot;M&quot; in circle">
              <a:extLst>
                <a:ext uri="{FF2B5EF4-FFF2-40B4-BE49-F238E27FC236}">
                  <a16:creationId xmlns:a16="http://schemas.microsoft.com/office/drawing/2014/main" id="{569632C3-20A6-49C0-B94F-09094C510092}"/>
                </a:ext>
              </a:extLst>
            </p:cNvPr>
            <p:cNvSpPr/>
            <p:nvPr/>
          </p:nvSpPr>
          <p:spPr>
            <a:xfrm>
              <a:off x="3873912" y="2268521"/>
              <a:ext cx="856527" cy="856527"/>
            </a:xfrm>
            <a:prstGeom prst="ellipse">
              <a:avLst/>
            </a:prstGeom>
            <a:solidFill>
              <a:schemeClr val="accent5">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M</a:t>
              </a:r>
            </a:p>
          </p:txBody>
        </p:sp>
        <p:grpSp>
          <p:nvGrpSpPr>
            <p:cNvPr id="8" name="Group 7" descr="word Accountability">
              <a:extLst>
                <a:ext uri="{FF2B5EF4-FFF2-40B4-BE49-F238E27FC236}">
                  <a16:creationId xmlns:a16="http://schemas.microsoft.com/office/drawing/2014/main" id="{AE826FC5-86C2-4C56-8E3C-0BC3FF39888C}"/>
                </a:ext>
              </a:extLst>
            </p:cNvPr>
            <p:cNvGrpSpPr/>
            <p:nvPr/>
          </p:nvGrpSpPr>
          <p:grpSpPr>
            <a:xfrm>
              <a:off x="4302176" y="3324679"/>
              <a:ext cx="3587648" cy="764224"/>
              <a:chOff x="1094711" y="1986183"/>
              <a:chExt cx="3587648" cy="764224"/>
            </a:xfrm>
            <a:scene3d>
              <a:camera prst="orthographicFront"/>
              <a:lightRig rig="threePt" dir="t">
                <a:rot lat="0" lon="0" rev="7500000"/>
              </a:lightRig>
            </a:scene3d>
          </p:grpSpPr>
          <p:sp>
            <p:nvSpPr>
              <p:cNvPr id="15" name="Rectangle: Rounded Corners 14">
                <a:extLst>
                  <a:ext uri="{FF2B5EF4-FFF2-40B4-BE49-F238E27FC236}">
                    <a16:creationId xmlns:a16="http://schemas.microsoft.com/office/drawing/2014/main" id="{09DB6015-3FA5-4166-887F-1945B34B190B}"/>
                  </a:ext>
                </a:extLst>
              </p:cNvPr>
              <p:cNvSpPr/>
              <p:nvPr/>
            </p:nvSpPr>
            <p:spPr>
              <a:xfrm rot="10800000">
                <a:off x="1094711" y="1986183"/>
                <a:ext cx="3587648" cy="764224"/>
              </a:xfrm>
              <a:prstGeom prst="roundRect">
                <a:avLst/>
              </a:prstGeom>
              <a:solidFill>
                <a:srgbClr val="E98F47"/>
              </a:solidFill>
              <a:sp3d prstMaterial="plastic">
                <a:bevelT w="127000" h="25400" prst="relaxedInset"/>
              </a:sp3d>
            </p:spPr>
            <p:style>
              <a:lnRef idx="0">
                <a:schemeClr val="lt1">
                  <a:hueOff val="0"/>
                  <a:satOff val="0"/>
                  <a:lumOff val="0"/>
                  <a:alphaOff val="0"/>
                </a:schemeClr>
              </a:lnRef>
              <a:fillRef idx="3">
                <a:schemeClr val="accent1">
                  <a:shade val="80000"/>
                  <a:hueOff val="225233"/>
                  <a:satOff val="-18262"/>
                  <a:lumOff val="17517"/>
                  <a:alphaOff val="0"/>
                </a:schemeClr>
              </a:fillRef>
              <a:effectRef idx="2">
                <a:schemeClr val="accent1">
                  <a:shade val="80000"/>
                  <a:hueOff val="225233"/>
                  <a:satOff val="-18262"/>
                  <a:lumOff val="17517"/>
                  <a:alphaOff val="0"/>
                </a:schemeClr>
              </a:effectRef>
              <a:fontRef idx="minor">
                <a:schemeClr val="lt1"/>
              </a:fontRef>
            </p:style>
          </p:sp>
          <p:sp>
            <p:nvSpPr>
              <p:cNvPr id="16" name="Rectangle: Rounded Corners 8">
                <a:extLst>
                  <a:ext uri="{FF2B5EF4-FFF2-40B4-BE49-F238E27FC236}">
                    <a16:creationId xmlns:a16="http://schemas.microsoft.com/office/drawing/2014/main" id="{90CFE760-022C-4B61-94B0-8604C12909A8}"/>
                  </a:ext>
                </a:extLst>
              </p:cNvPr>
              <p:cNvSpPr txBox="1"/>
              <p:nvPr/>
            </p:nvSpPr>
            <p:spPr>
              <a:xfrm>
                <a:off x="1132017" y="2168609"/>
                <a:ext cx="3513036" cy="4095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Accountability</a:t>
                </a:r>
              </a:p>
            </p:txBody>
          </p:sp>
        </p:grpSp>
        <p:sp>
          <p:nvSpPr>
            <p:cNvPr id="22" name="Oval 21" descr="&quot;A&quot; in circle">
              <a:extLst>
                <a:ext uri="{FF2B5EF4-FFF2-40B4-BE49-F238E27FC236}">
                  <a16:creationId xmlns:a16="http://schemas.microsoft.com/office/drawing/2014/main" id="{D2B983C8-9A3C-4CD4-8025-4EEBC1237073}"/>
                </a:ext>
              </a:extLst>
            </p:cNvPr>
            <p:cNvSpPr/>
            <p:nvPr/>
          </p:nvSpPr>
          <p:spPr>
            <a:xfrm>
              <a:off x="3873911" y="3287373"/>
              <a:ext cx="856527" cy="856527"/>
            </a:xfrm>
            <a:prstGeom prst="ellipse">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A</a:t>
              </a:r>
            </a:p>
          </p:txBody>
        </p:sp>
        <p:grpSp>
          <p:nvGrpSpPr>
            <p:cNvPr id="9" name="Group 8" descr="words Risk Mitigation">
              <a:extLst>
                <a:ext uri="{FF2B5EF4-FFF2-40B4-BE49-F238E27FC236}">
                  <a16:creationId xmlns:a16="http://schemas.microsoft.com/office/drawing/2014/main" id="{046B795B-1453-4595-AAF2-FCD16F486AE1}"/>
                </a:ext>
              </a:extLst>
            </p:cNvPr>
            <p:cNvGrpSpPr/>
            <p:nvPr/>
          </p:nvGrpSpPr>
          <p:grpSpPr>
            <a:xfrm>
              <a:off x="4302176" y="4317030"/>
              <a:ext cx="3587648" cy="764224"/>
              <a:chOff x="1094711" y="2978534"/>
              <a:chExt cx="3587648" cy="764224"/>
            </a:xfrm>
            <a:scene3d>
              <a:camera prst="orthographicFront"/>
              <a:lightRig rig="threePt" dir="t">
                <a:rot lat="0" lon="0" rev="7500000"/>
              </a:lightRig>
            </a:scene3d>
          </p:grpSpPr>
          <p:sp>
            <p:nvSpPr>
              <p:cNvPr id="13" name="Rectangle: Rounded Corners 12">
                <a:extLst>
                  <a:ext uri="{FF2B5EF4-FFF2-40B4-BE49-F238E27FC236}">
                    <a16:creationId xmlns:a16="http://schemas.microsoft.com/office/drawing/2014/main" id="{5AF3DC3F-451A-44C1-A711-E7092C41B21A}"/>
                  </a:ext>
                </a:extLst>
              </p:cNvPr>
              <p:cNvSpPr/>
              <p:nvPr/>
            </p:nvSpPr>
            <p:spPr>
              <a:xfrm rot="10800000">
                <a:off x="1094711" y="2978534"/>
                <a:ext cx="3587648" cy="764224"/>
              </a:xfrm>
              <a:prstGeom prst="roundRect">
                <a:avLst/>
              </a:prstGeom>
              <a:solidFill>
                <a:srgbClr val="EEAA47"/>
              </a:solidFill>
              <a:sp3d prstMaterial="plastic">
                <a:bevelT w="127000" h="25400" prst="relaxedInset"/>
              </a:sp3d>
            </p:spPr>
            <p:style>
              <a:lnRef idx="0">
                <a:schemeClr val="lt1">
                  <a:hueOff val="0"/>
                  <a:satOff val="0"/>
                  <a:lumOff val="0"/>
                  <a:alphaOff val="0"/>
                </a:schemeClr>
              </a:lnRef>
              <a:fillRef idx="3">
                <a:schemeClr val="accent1">
                  <a:shade val="80000"/>
                  <a:hueOff val="337850"/>
                  <a:satOff val="-27393"/>
                  <a:lumOff val="26276"/>
                  <a:alphaOff val="0"/>
                </a:schemeClr>
              </a:fillRef>
              <a:effectRef idx="2">
                <a:schemeClr val="accent1">
                  <a:shade val="80000"/>
                  <a:hueOff val="337850"/>
                  <a:satOff val="-27393"/>
                  <a:lumOff val="26276"/>
                  <a:alphaOff val="0"/>
                </a:schemeClr>
              </a:effectRef>
              <a:fontRef idx="minor">
                <a:schemeClr val="lt1"/>
              </a:fontRef>
            </p:style>
          </p:sp>
          <p:sp>
            <p:nvSpPr>
              <p:cNvPr id="14" name="Rectangle: Rounded Corners 10">
                <a:extLst>
                  <a:ext uri="{FF2B5EF4-FFF2-40B4-BE49-F238E27FC236}">
                    <a16:creationId xmlns:a16="http://schemas.microsoft.com/office/drawing/2014/main" id="{AA8B36D4-AF2B-4750-B835-BE92466D49AB}"/>
                  </a:ext>
                </a:extLst>
              </p:cNvPr>
              <p:cNvSpPr txBox="1"/>
              <p:nvPr/>
            </p:nvSpPr>
            <p:spPr>
              <a:xfrm>
                <a:off x="1132017" y="3111584"/>
                <a:ext cx="3513036" cy="47625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Risk Mitigation</a:t>
                </a:r>
              </a:p>
            </p:txBody>
          </p:sp>
        </p:grpSp>
        <p:sp>
          <p:nvSpPr>
            <p:cNvPr id="23" name="Oval 22" descr="&quot;R&quot; in circle">
              <a:extLst>
                <a:ext uri="{FF2B5EF4-FFF2-40B4-BE49-F238E27FC236}">
                  <a16:creationId xmlns:a16="http://schemas.microsoft.com/office/drawing/2014/main" id="{4C061CE4-834F-4DD6-9446-5447FA0C038E}"/>
                </a:ext>
              </a:extLst>
            </p:cNvPr>
            <p:cNvSpPr/>
            <p:nvPr/>
          </p:nvSpPr>
          <p:spPr>
            <a:xfrm>
              <a:off x="3873910" y="4259677"/>
              <a:ext cx="856527" cy="856527"/>
            </a:xfrm>
            <a:prstGeom prst="ellipse">
              <a:avLst/>
            </a:prstGeom>
            <a:solidFill>
              <a:schemeClr val="accent1">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R</a:t>
              </a:r>
            </a:p>
          </p:txBody>
        </p:sp>
        <p:grpSp>
          <p:nvGrpSpPr>
            <p:cNvPr id="10" name="Group 9" descr="word Transparency">
              <a:extLst>
                <a:ext uri="{FF2B5EF4-FFF2-40B4-BE49-F238E27FC236}">
                  <a16:creationId xmlns:a16="http://schemas.microsoft.com/office/drawing/2014/main" id="{AC8315D3-53AC-487C-96D8-64A8621CD5D0}"/>
                </a:ext>
              </a:extLst>
            </p:cNvPr>
            <p:cNvGrpSpPr/>
            <p:nvPr/>
          </p:nvGrpSpPr>
          <p:grpSpPr>
            <a:xfrm>
              <a:off x="4302176" y="5309382"/>
              <a:ext cx="3587648" cy="764224"/>
              <a:chOff x="1094711" y="3970886"/>
              <a:chExt cx="3587648" cy="764224"/>
            </a:xfrm>
            <a:scene3d>
              <a:camera prst="orthographicFront"/>
              <a:lightRig rig="threePt" dir="t">
                <a:rot lat="0" lon="0" rev="7500000"/>
              </a:lightRig>
            </a:scene3d>
          </p:grpSpPr>
          <p:sp>
            <p:nvSpPr>
              <p:cNvPr id="11" name="Rectangle: Rounded Corners 10">
                <a:extLst>
                  <a:ext uri="{FF2B5EF4-FFF2-40B4-BE49-F238E27FC236}">
                    <a16:creationId xmlns:a16="http://schemas.microsoft.com/office/drawing/2014/main" id="{AA6ADF0C-CE1B-4B7C-B22F-A348168C040F}"/>
                  </a:ext>
                </a:extLst>
              </p:cNvPr>
              <p:cNvSpPr/>
              <p:nvPr/>
            </p:nvSpPr>
            <p:spPr>
              <a:xfrm rot="10800000">
                <a:off x="1094711" y="3970886"/>
                <a:ext cx="3587648" cy="764224"/>
              </a:xfrm>
              <a:prstGeom prst="roundRect">
                <a:avLst/>
              </a:prstGeom>
              <a:solidFill>
                <a:srgbClr val="E8BE76"/>
              </a:solidFill>
              <a:sp3d prstMaterial="plastic">
                <a:bevelT w="127000" h="25400" prst="relaxedInset"/>
              </a:sp3d>
            </p:spPr>
            <p:style>
              <a:lnRef idx="0">
                <a:schemeClr val="lt1">
                  <a:hueOff val="0"/>
                  <a:satOff val="0"/>
                  <a:lumOff val="0"/>
                  <a:alphaOff val="0"/>
                </a:schemeClr>
              </a:lnRef>
              <a:fillRef idx="3">
                <a:schemeClr val="accent1">
                  <a:shade val="80000"/>
                  <a:hueOff val="450467"/>
                  <a:satOff val="-36524"/>
                  <a:lumOff val="35034"/>
                  <a:alphaOff val="0"/>
                </a:schemeClr>
              </a:fillRef>
              <a:effectRef idx="2">
                <a:schemeClr val="accent1">
                  <a:shade val="80000"/>
                  <a:hueOff val="450467"/>
                  <a:satOff val="-36524"/>
                  <a:lumOff val="35034"/>
                  <a:alphaOff val="0"/>
                </a:schemeClr>
              </a:effectRef>
              <a:fontRef idx="minor">
                <a:schemeClr val="lt1"/>
              </a:fontRef>
            </p:style>
          </p:sp>
          <p:sp>
            <p:nvSpPr>
              <p:cNvPr id="12" name="Rectangle: Rounded Corners 12">
                <a:extLst>
                  <a:ext uri="{FF2B5EF4-FFF2-40B4-BE49-F238E27FC236}">
                    <a16:creationId xmlns:a16="http://schemas.microsoft.com/office/drawing/2014/main" id="{D613EEB9-468F-441F-8186-15A4138EF374}"/>
                  </a:ext>
                </a:extLst>
              </p:cNvPr>
              <p:cNvSpPr txBox="1"/>
              <p:nvPr/>
            </p:nvSpPr>
            <p:spPr>
              <a:xfrm>
                <a:off x="1132017" y="4092658"/>
                <a:ext cx="3513036" cy="5048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Transparency</a:t>
                </a:r>
              </a:p>
            </p:txBody>
          </p:sp>
        </p:grpSp>
        <p:sp>
          <p:nvSpPr>
            <p:cNvPr id="24" name="Oval 23" descr="&quot;T&quot; in circle">
              <a:extLst>
                <a:ext uri="{FF2B5EF4-FFF2-40B4-BE49-F238E27FC236}">
                  <a16:creationId xmlns:a16="http://schemas.microsoft.com/office/drawing/2014/main" id="{2C50CF42-5829-4B54-9D71-34217811534E}"/>
                </a:ext>
              </a:extLst>
            </p:cNvPr>
            <p:cNvSpPr/>
            <p:nvPr/>
          </p:nvSpPr>
          <p:spPr>
            <a:xfrm>
              <a:off x="3873909" y="5231981"/>
              <a:ext cx="856527" cy="856527"/>
            </a:xfrm>
            <a:prstGeom prst="ellipse">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T</a:t>
              </a:r>
            </a:p>
          </p:txBody>
        </p:sp>
      </p:grpSp>
      <p:sp>
        <p:nvSpPr>
          <p:cNvPr id="7" name="TextBox 6"/>
          <p:cNvSpPr txBox="1"/>
          <p:nvPr/>
        </p:nvSpPr>
        <p:spPr>
          <a:xfrm>
            <a:off x="5317702" y="1213453"/>
            <a:ext cx="5732568" cy="4900252"/>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800" b="1"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SMART 3.0 Training Series</a:t>
            </a:r>
            <a:r>
              <a:rPr kumimoji="0" lang="en-US" sz="2800" b="0"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 training modules are focused on: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S</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trategies for sound grant management that includes: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M</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onitoring,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ccountability,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R</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isk mitigation and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T</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ransparency</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endPar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These four themes are weaved throughout the OMB Uniform Administrative Requirements, Cost Principles, and Audit Requirements for Federal Awards also known as the Uniform Guidance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2 CFR Part 200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2 CFR Part 2900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37007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0FBF0-CE36-4CE6-B8DB-AA096F031D3A}"/>
              </a:ext>
            </a:extLst>
          </p:cNvPr>
          <p:cNvSpPr>
            <a:spLocks noGrp="1"/>
          </p:cNvSpPr>
          <p:nvPr>
            <p:ph type="title"/>
          </p:nvPr>
        </p:nvSpPr>
        <p:spPr/>
        <p:txBody>
          <a:bodyPr/>
          <a:lstStyle/>
          <a:p>
            <a:r>
              <a:rPr lang="en-US" altLang="en-US" dirty="0"/>
              <a:t>Knowledge Check 1 – Questions </a:t>
            </a:r>
            <a:endParaRPr lang="en-US" dirty="0"/>
          </a:p>
        </p:txBody>
      </p:sp>
      <p:sp>
        <p:nvSpPr>
          <p:cNvPr id="4" name="Content Placeholder 3">
            <a:extLst>
              <a:ext uri="{FF2B5EF4-FFF2-40B4-BE49-F238E27FC236}">
                <a16:creationId xmlns:a16="http://schemas.microsoft.com/office/drawing/2014/main" id="{C28288B5-0A0B-4071-903E-850041511991}"/>
              </a:ext>
            </a:extLst>
          </p:cNvPr>
          <p:cNvSpPr>
            <a:spLocks noGrp="1"/>
          </p:cNvSpPr>
          <p:nvPr>
            <p:ph idx="1"/>
          </p:nvPr>
        </p:nvSpPr>
        <p:spPr/>
        <p:txBody>
          <a:bodyPr vert="horz" lIns="91440" tIns="45720" rIns="91440" bIns="45720" rtlCol="0" anchor="t">
            <a:normAutofit/>
          </a:bodyPr>
          <a:lstStyle/>
          <a:p>
            <a:pPr marL="0" indent="0">
              <a:buNone/>
            </a:pPr>
            <a:r>
              <a:rPr lang="en-US" b="1" dirty="0">
                <a:solidFill>
                  <a:srgbClr val="D93E0D"/>
                </a:solidFill>
              </a:rPr>
              <a:t>True or False?</a:t>
            </a:r>
          </a:p>
          <a:p>
            <a:pPr marL="514350" indent="-514350">
              <a:buClr>
                <a:srgbClr val="D93E0D"/>
              </a:buClr>
              <a:buFont typeface="+mj-lt"/>
              <a:buAutoNum type="arabicPeriod"/>
            </a:pPr>
            <a:r>
              <a:rPr lang="en-US" dirty="0"/>
              <a:t>Program and fiscal personnel must routinely communicate performance and financial results for effective budget management.</a:t>
            </a:r>
          </a:p>
          <a:p>
            <a:pPr marL="514350" indent="-514350">
              <a:buClr>
                <a:srgbClr val="D93E0D"/>
              </a:buClr>
              <a:buFont typeface="+mj-lt"/>
              <a:buAutoNum type="arabicPeriod"/>
            </a:pPr>
            <a:r>
              <a:rPr lang="en-US" dirty="0"/>
              <a:t>Unobligated funds in a subaward of discretionary grant funds cannot be de-obligated and reprogrammed by the PTE to fund other subgrantees.</a:t>
            </a:r>
            <a:endParaRPr lang="en-US" dirty="0">
              <a:cs typeface="Calibri"/>
            </a:endParaRPr>
          </a:p>
          <a:p>
            <a:pPr marL="514350" indent="-514350">
              <a:buClr>
                <a:srgbClr val="D93E0D"/>
              </a:buClr>
              <a:buFont typeface="+mj-lt"/>
              <a:buAutoNum type="arabicPeriod"/>
            </a:pPr>
            <a:r>
              <a:rPr lang="en-US" altLang="en-US" dirty="0">
                <a:solidFill>
                  <a:srgbClr val="000000"/>
                </a:solidFill>
              </a:rPr>
              <a:t>The entity’s accounting records need to track back to the approved budget and line item object class categories.</a:t>
            </a:r>
            <a:endParaRPr lang="en-US" dirty="0"/>
          </a:p>
          <a:p>
            <a:pPr lvl="0"/>
            <a:endParaRPr lang="en-US" dirty="0"/>
          </a:p>
        </p:txBody>
      </p:sp>
      <p:sp>
        <p:nvSpPr>
          <p:cNvPr id="2" name="Slide Number Placeholder 1">
            <a:extLst>
              <a:ext uri="{FF2B5EF4-FFF2-40B4-BE49-F238E27FC236}">
                <a16:creationId xmlns:a16="http://schemas.microsoft.com/office/drawing/2014/main" id="{455DB3CE-30B3-4C24-8385-4D3FDE39C11F}"/>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extLst>
      <p:ext uri="{BB962C8B-B14F-4D97-AF65-F5344CB8AC3E}">
        <p14:creationId xmlns:p14="http://schemas.microsoft.com/office/powerpoint/2010/main" val="534541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0A77-F785-4B59-AAA7-B180EBF4D7B8}"/>
              </a:ext>
            </a:extLst>
          </p:cNvPr>
          <p:cNvSpPr>
            <a:spLocks noGrp="1"/>
          </p:cNvSpPr>
          <p:nvPr>
            <p:ph type="title"/>
          </p:nvPr>
        </p:nvSpPr>
        <p:spPr/>
        <p:txBody>
          <a:bodyPr/>
          <a:lstStyle/>
          <a:p>
            <a:r>
              <a:rPr lang="en-US" dirty="0"/>
              <a:t>Knowledge Check 1 – Answers </a:t>
            </a:r>
          </a:p>
        </p:txBody>
      </p:sp>
      <p:sp>
        <p:nvSpPr>
          <p:cNvPr id="3" name="Content Placeholder 2">
            <a:extLst>
              <a:ext uri="{FF2B5EF4-FFF2-40B4-BE49-F238E27FC236}">
                <a16:creationId xmlns:a16="http://schemas.microsoft.com/office/drawing/2014/main" id="{DF44A8B4-2D3A-4597-A3BA-EC0C3AEAFD45}"/>
              </a:ext>
            </a:extLst>
          </p:cNvPr>
          <p:cNvSpPr>
            <a:spLocks noGrp="1"/>
          </p:cNvSpPr>
          <p:nvPr>
            <p:ph idx="1"/>
          </p:nvPr>
        </p:nvSpPr>
        <p:spPr/>
        <p:txBody>
          <a:bodyPr vert="horz" lIns="91440" tIns="45720" rIns="91440" bIns="45720" rtlCol="0" anchor="t">
            <a:normAutofit/>
          </a:bodyPr>
          <a:lstStyle/>
          <a:p>
            <a:pPr marL="514350" indent="-514350">
              <a:buClr>
                <a:srgbClr val="D93E0D"/>
              </a:buClr>
              <a:buFont typeface="+mj-lt"/>
              <a:buAutoNum type="arabicPeriod"/>
            </a:pPr>
            <a:r>
              <a:rPr lang="en-US" dirty="0"/>
              <a:t>Program and fiscal personnel must routinely communicate performance and financial results for effective budget management. </a:t>
            </a:r>
            <a:r>
              <a:rPr lang="en-US" b="1" dirty="0">
                <a:solidFill>
                  <a:srgbClr val="D93E0D"/>
                </a:solidFill>
              </a:rPr>
              <a:t>True</a:t>
            </a:r>
          </a:p>
          <a:p>
            <a:pPr marL="514350" indent="-514350">
              <a:buClr>
                <a:srgbClr val="D93E0D"/>
              </a:buClr>
              <a:buAutoNum type="arabicPeriod"/>
            </a:pPr>
            <a:r>
              <a:rPr lang="en-US" dirty="0">
                <a:ea typeface="+mn-lt"/>
                <a:cs typeface="+mn-lt"/>
              </a:rPr>
              <a:t>Unobligated funds in a subaward of discretionary grant funds cannot be de-obligated and reprogrammed by the PTE to fund other subgrantees.</a:t>
            </a:r>
            <a:r>
              <a:rPr lang="en-US" dirty="0"/>
              <a:t>  </a:t>
            </a:r>
            <a:r>
              <a:rPr lang="en-US" b="1" dirty="0">
                <a:solidFill>
                  <a:srgbClr val="D93E0D"/>
                </a:solidFill>
              </a:rPr>
              <a:t>False</a:t>
            </a:r>
            <a:endParaRPr lang="en-US" dirty="0">
              <a:solidFill>
                <a:srgbClr val="D93E0D"/>
              </a:solidFill>
              <a:cs typeface="Calibri"/>
            </a:endParaRPr>
          </a:p>
          <a:p>
            <a:pPr marL="514350" indent="-514350">
              <a:buClr>
                <a:srgbClr val="D93E0D"/>
              </a:buClr>
              <a:buFont typeface="+mj-lt"/>
              <a:buAutoNum type="arabicPeriod"/>
            </a:pPr>
            <a:r>
              <a:rPr lang="en-US" altLang="en-US" dirty="0">
                <a:solidFill>
                  <a:srgbClr val="000000"/>
                </a:solidFill>
              </a:rPr>
              <a:t>The entity’s accounting records need to track back to budget and the line item object class categories. </a:t>
            </a:r>
            <a:r>
              <a:rPr lang="en-US" altLang="en-US" b="1" dirty="0">
                <a:solidFill>
                  <a:srgbClr val="D93E0D"/>
                </a:solidFill>
              </a:rPr>
              <a:t>True</a:t>
            </a:r>
            <a:endParaRPr lang="en-US" b="1" dirty="0">
              <a:solidFill>
                <a:srgbClr val="D93E0D"/>
              </a:solidFill>
            </a:endParaRPr>
          </a:p>
        </p:txBody>
      </p:sp>
      <p:sp>
        <p:nvSpPr>
          <p:cNvPr id="4" name="Slide Number Placeholder 3">
            <a:extLst>
              <a:ext uri="{FF2B5EF4-FFF2-40B4-BE49-F238E27FC236}">
                <a16:creationId xmlns:a16="http://schemas.microsoft.com/office/drawing/2014/main" id="{2ADBD782-35DE-41F9-8B26-A6E3E30B186C}"/>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extLst>
      <p:ext uri="{BB962C8B-B14F-4D97-AF65-F5344CB8AC3E}">
        <p14:creationId xmlns:p14="http://schemas.microsoft.com/office/powerpoint/2010/main" val="3907120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0FBF0-CE36-4CE6-B8DB-AA096F031D3A}"/>
              </a:ext>
            </a:extLst>
          </p:cNvPr>
          <p:cNvSpPr>
            <a:spLocks noGrp="1"/>
          </p:cNvSpPr>
          <p:nvPr>
            <p:ph type="title"/>
          </p:nvPr>
        </p:nvSpPr>
        <p:spPr/>
        <p:txBody>
          <a:bodyPr/>
          <a:lstStyle/>
          <a:p>
            <a:r>
              <a:rPr lang="en-US" altLang="en-US" dirty="0"/>
              <a:t>Key Concepts – Grant Modifications</a:t>
            </a:r>
            <a:endParaRPr lang="en-US" dirty="0"/>
          </a:p>
        </p:txBody>
      </p:sp>
      <p:sp>
        <p:nvSpPr>
          <p:cNvPr id="4" name="Content Placeholder 3">
            <a:extLst>
              <a:ext uri="{FF2B5EF4-FFF2-40B4-BE49-F238E27FC236}">
                <a16:creationId xmlns:a16="http://schemas.microsoft.com/office/drawing/2014/main" id="{C28288B5-0A0B-4071-903E-850041511991}"/>
              </a:ext>
            </a:extLst>
          </p:cNvPr>
          <p:cNvSpPr>
            <a:spLocks noGrp="1"/>
          </p:cNvSpPr>
          <p:nvPr>
            <p:ph idx="1"/>
          </p:nvPr>
        </p:nvSpPr>
        <p:spPr/>
        <p:txBody>
          <a:bodyPr/>
          <a:lstStyle/>
          <a:p>
            <a:r>
              <a:rPr lang="en-US" dirty="0"/>
              <a:t>Prior Approval Requirements</a:t>
            </a:r>
          </a:p>
          <a:p>
            <a:r>
              <a:rPr lang="en-US" dirty="0"/>
              <a:t>Modification Definition</a:t>
            </a:r>
          </a:p>
          <a:p>
            <a:r>
              <a:rPr lang="en-US" dirty="0"/>
              <a:t>Modification Types</a:t>
            </a:r>
          </a:p>
          <a:p>
            <a:r>
              <a:rPr lang="en-US" dirty="0"/>
              <a:t>Supporting and technical Information that is needed for each modification request</a:t>
            </a:r>
          </a:p>
          <a:p>
            <a:r>
              <a:rPr lang="en-US" dirty="0"/>
              <a:t>Request Process</a:t>
            </a:r>
          </a:p>
          <a:p>
            <a:endParaRPr lang="en-US" dirty="0"/>
          </a:p>
        </p:txBody>
      </p:sp>
      <p:sp>
        <p:nvSpPr>
          <p:cNvPr id="2" name="Slide Number Placeholder 1">
            <a:extLst>
              <a:ext uri="{FF2B5EF4-FFF2-40B4-BE49-F238E27FC236}">
                <a16:creationId xmlns:a16="http://schemas.microsoft.com/office/drawing/2014/main" id="{095A0BBB-0EC5-4D9C-98F2-DC814B3E1BD1}"/>
              </a:ext>
            </a:extLst>
          </p:cNvPr>
          <p:cNvSpPr>
            <a:spLocks noGrp="1"/>
          </p:cNvSpPr>
          <p:nvPr>
            <p:ph type="sldNum" sz="quarter" idx="12"/>
          </p:nvPr>
        </p:nvSpPr>
        <p:spPr/>
        <p:txBody>
          <a:bodyPr/>
          <a:lstStyle/>
          <a:p>
            <a:fld id="{AEF1280C-1E94-430E-A516-D051ECA45720}" type="slidenum">
              <a:rPr lang="en-US" smtClean="0"/>
              <a:t>32</a:t>
            </a:fld>
            <a:endParaRPr lang="en-US" dirty="0"/>
          </a:p>
        </p:txBody>
      </p:sp>
    </p:spTree>
    <p:extLst>
      <p:ext uri="{BB962C8B-B14F-4D97-AF65-F5344CB8AC3E}">
        <p14:creationId xmlns:p14="http://schemas.microsoft.com/office/powerpoint/2010/main" val="4130806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Modifications – Prior Approval</a:t>
            </a:r>
          </a:p>
        </p:txBody>
      </p:sp>
      <p:sp>
        <p:nvSpPr>
          <p:cNvPr id="4" name="Content Placeholder 3"/>
          <p:cNvSpPr>
            <a:spLocks noGrp="1"/>
          </p:cNvSpPr>
          <p:nvPr>
            <p:ph idx="1"/>
          </p:nvPr>
        </p:nvSpPr>
        <p:spPr/>
        <p:txBody>
          <a:bodyPr>
            <a:normAutofit fontScale="92500" lnSpcReduction="20000"/>
          </a:bodyPr>
          <a:lstStyle/>
          <a:p>
            <a:pPr marL="0" indent="0">
              <a:buNone/>
            </a:pPr>
            <a:r>
              <a:rPr lang="en-US" dirty="0">
                <a:hlinkClick r:id="rId3" tooltip="Link to 2 CFR 200.308(c)"/>
              </a:rPr>
              <a:t>2 CFR 200.308(c) </a:t>
            </a:r>
            <a:r>
              <a:rPr lang="en-US" dirty="0"/>
              <a:t>non-construction Federal award recipients must request prior approvals from Federal awarding agencies for one or more of the following program or budget-related reasons:</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Budget Realignment</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Administrative Changes</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Statement of Work Change</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Period of Performance Change (No Cost Extension)</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Equipment Purchase</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Change in Key Staff</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Administrative Changes</a:t>
            </a:r>
          </a:p>
          <a:p>
            <a:pPr lvl="1"/>
            <a:endParaRPr lang="en-US" dirty="0"/>
          </a:p>
        </p:txBody>
      </p:sp>
      <p:sp>
        <p:nvSpPr>
          <p:cNvPr id="3" name="Slide Number Placeholder 2">
            <a:extLst>
              <a:ext uri="{FF2B5EF4-FFF2-40B4-BE49-F238E27FC236}">
                <a16:creationId xmlns:a16="http://schemas.microsoft.com/office/drawing/2014/main" id="{90244673-C2F9-4840-A74F-2F8E767AC962}"/>
              </a:ext>
            </a:extLst>
          </p:cNvPr>
          <p:cNvSpPr>
            <a:spLocks noGrp="1"/>
          </p:cNvSpPr>
          <p:nvPr>
            <p:ph type="sldNum" sz="quarter" idx="12"/>
          </p:nvPr>
        </p:nvSpPr>
        <p:spPr/>
        <p:txBody>
          <a:bodyPr/>
          <a:lstStyle/>
          <a:p>
            <a:fld id="{AEF1280C-1E94-430E-A516-D051ECA45720}" type="slidenum">
              <a:rPr lang="en-US" smtClean="0"/>
              <a:t>33</a:t>
            </a:fld>
            <a:endParaRPr lang="en-US" dirty="0"/>
          </a:p>
        </p:txBody>
      </p:sp>
    </p:spTree>
    <p:extLst>
      <p:ext uri="{BB962C8B-B14F-4D97-AF65-F5344CB8AC3E}">
        <p14:creationId xmlns:p14="http://schemas.microsoft.com/office/powerpoint/2010/main" val="3280892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Modifications – Prior Approval (cont.)</a:t>
            </a:r>
          </a:p>
        </p:txBody>
      </p:sp>
      <p:sp>
        <p:nvSpPr>
          <p:cNvPr id="4" name="Content Placeholder 3"/>
          <p:cNvSpPr>
            <a:spLocks noGrp="1"/>
          </p:cNvSpPr>
          <p:nvPr>
            <p:ph idx="1"/>
          </p:nvPr>
        </p:nvSpPr>
        <p:spPr/>
        <p:txBody>
          <a:bodyPr>
            <a:normAutofit/>
          </a:bodyPr>
          <a:lstStyle/>
          <a:p>
            <a:pPr marL="0" indent="0">
              <a:buNone/>
            </a:pPr>
            <a:r>
              <a:rPr lang="en-US" dirty="0">
                <a:hlinkClick r:id="rId3"/>
              </a:rPr>
              <a:t>2 CFR 200 Subpart E – Cost Principles</a:t>
            </a:r>
            <a:r>
              <a:rPr lang="en-US" dirty="0"/>
              <a:t> </a:t>
            </a:r>
          </a:p>
          <a:p>
            <a:pPr marL="0" indent="0">
              <a:buNone/>
            </a:pPr>
            <a:r>
              <a:rPr lang="en-US" dirty="0"/>
              <a:t>General Provisions for Selected Items of Cost</a:t>
            </a:r>
          </a:p>
          <a:p>
            <a:pPr marL="0" indent="0">
              <a:buNone/>
            </a:pPr>
            <a:r>
              <a:rPr lang="en-US" dirty="0"/>
              <a:t>Allowable, Unallowable, Allowable with Prior Approval</a:t>
            </a:r>
          </a:p>
          <a:p>
            <a:pPr marL="342900" lvl="1" indent="-342900">
              <a:lnSpc>
                <a:spcPct val="75000"/>
              </a:lnSpc>
              <a:spcBef>
                <a:spcPts val="1800"/>
              </a:spcBef>
              <a:buClr>
                <a:schemeClr val="accent2"/>
              </a:buClr>
              <a:buFont typeface="Wingdings" panose="05000000000000000000" pitchFamily="2" charset="2"/>
              <a:buChar char="ü"/>
            </a:pPr>
            <a:r>
              <a:rPr lang="en-US" sz="2600" dirty="0">
                <a:solidFill>
                  <a:schemeClr val="tx1"/>
                </a:solidFill>
              </a:rPr>
              <a:t>Capital Expenditures</a:t>
            </a:r>
          </a:p>
          <a:p>
            <a:pPr marL="342900" lvl="1" indent="-342900">
              <a:lnSpc>
                <a:spcPct val="75000"/>
              </a:lnSpc>
              <a:spcBef>
                <a:spcPts val="1800"/>
              </a:spcBef>
              <a:buClr>
                <a:schemeClr val="accent2"/>
              </a:buClr>
              <a:buFont typeface="Wingdings" panose="05000000000000000000" pitchFamily="2" charset="2"/>
              <a:buChar char="ü"/>
            </a:pPr>
            <a:r>
              <a:rPr lang="en-US" sz="2600" dirty="0">
                <a:solidFill>
                  <a:schemeClr val="tx1"/>
                </a:solidFill>
              </a:rPr>
              <a:t>And many others</a:t>
            </a:r>
            <a:endParaRPr lang="en-US" dirty="0"/>
          </a:p>
        </p:txBody>
      </p:sp>
      <p:sp>
        <p:nvSpPr>
          <p:cNvPr id="3" name="Slide Number Placeholder 2">
            <a:extLst>
              <a:ext uri="{FF2B5EF4-FFF2-40B4-BE49-F238E27FC236}">
                <a16:creationId xmlns:a16="http://schemas.microsoft.com/office/drawing/2014/main" id="{A601B50E-353A-4302-B736-12A1CE457334}"/>
              </a:ext>
            </a:extLst>
          </p:cNvPr>
          <p:cNvSpPr>
            <a:spLocks noGrp="1"/>
          </p:cNvSpPr>
          <p:nvPr>
            <p:ph type="sldNum" sz="quarter" idx="12"/>
          </p:nvPr>
        </p:nvSpPr>
        <p:spPr/>
        <p:txBody>
          <a:bodyPr/>
          <a:lstStyle/>
          <a:p>
            <a:fld id="{AEF1280C-1E94-430E-A516-D051ECA45720}" type="slidenum">
              <a:rPr lang="en-US" smtClean="0"/>
              <a:t>34</a:t>
            </a:fld>
            <a:endParaRPr lang="en-US" dirty="0"/>
          </a:p>
        </p:txBody>
      </p:sp>
    </p:spTree>
    <p:extLst>
      <p:ext uri="{BB962C8B-B14F-4D97-AF65-F5344CB8AC3E}">
        <p14:creationId xmlns:p14="http://schemas.microsoft.com/office/powerpoint/2010/main" val="211241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C90E-63A2-483D-B54C-0C5015AB7024}"/>
              </a:ext>
            </a:extLst>
          </p:cNvPr>
          <p:cNvSpPr>
            <a:spLocks noGrp="1"/>
          </p:cNvSpPr>
          <p:nvPr>
            <p:ph type="title"/>
          </p:nvPr>
        </p:nvSpPr>
        <p:spPr/>
        <p:txBody>
          <a:bodyPr/>
          <a:lstStyle/>
          <a:p>
            <a:r>
              <a:rPr lang="en-US" altLang="en-US" dirty="0"/>
              <a:t>Uniform Guidance—DOL Exception</a:t>
            </a:r>
            <a:endParaRPr lang="en-US" dirty="0"/>
          </a:p>
        </p:txBody>
      </p:sp>
      <p:sp>
        <p:nvSpPr>
          <p:cNvPr id="30722" name="Text Placeholder 1"/>
          <p:cNvSpPr>
            <a:spLocks noGrp="1"/>
          </p:cNvSpPr>
          <p:nvPr>
            <p:ph idx="1"/>
          </p:nvPr>
        </p:nvSpPr>
        <p:spPr>
          <a:xfrm>
            <a:off x="518160" y="1375623"/>
            <a:ext cx="11155680" cy="4756184"/>
          </a:xfrm>
        </p:spPr>
        <p:txBody>
          <a:bodyPr>
            <a:normAutofit fontScale="92500" lnSpcReduction="10000"/>
          </a:bodyPr>
          <a:lstStyle/>
          <a:p>
            <a:pPr marL="0" indent="0">
              <a:buNone/>
            </a:pPr>
            <a:r>
              <a:rPr lang="en-US" altLang="en-US" dirty="0"/>
              <a:t>Several DOL exceptions at </a:t>
            </a:r>
            <a:r>
              <a:rPr lang="en-US" altLang="en-US" dirty="0">
                <a:hlinkClick r:id="rId3" tooltip="Link to 2 CFR 2900.9-12"/>
              </a:rPr>
              <a:t>2 CFR 2900.9-12</a:t>
            </a:r>
            <a:r>
              <a:rPr lang="en-US" altLang="en-US" dirty="0"/>
              <a:t>:</a:t>
            </a:r>
          </a:p>
          <a:p>
            <a:r>
              <a:rPr lang="en-US" altLang="en-US" dirty="0"/>
              <a:t>2 CFR 2900.9 – Revision of budget and program plans</a:t>
            </a:r>
          </a:p>
          <a:p>
            <a:pPr lvl="1"/>
            <a:r>
              <a:rPr lang="en-US" altLang="en-US" dirty="0"/>
              <a:t>Award does not constitute prior approval of those items requiring prior approval</a:t>
            </a:r>
          </a:p>
          <a:p>
            <a:r>
              <a:rPr lang="en-US" altLang="en-US" dirty="0"/>
              <a:t>2 CFR 2900.10 – Prior approval requests </a:t>
            </a:r>
          </a:p>
          <a:p>
            <a:pPr lvl="1">
              <a:spcBef>
                <a:spcPts val="1500"/>
              </a:spcBef>
            </a:pPr>
            <a:r>
              <a:rPr lang="en-US" altLang="en-US" dirty="0"/>
              <a:t>Must request prior approval actions at least 30 days prior to the effective date of the requested action</a:t>
            </a:r>
          </a:p>
          <a:p>
            <a:pPr>
              <a:spcBef>
                <a:spcPts val="1200"/>
              </a:spcBef>
            </a:pPr>
            <a:r>
              <a:rPr lang="en-US" altLang="en-US" dirty="0"/>
              <a:t>2 CFR 2900.11-12 – Revision of budget and program plans </a:t>
            </a:r>
          </a:p>
          <a:p>
            <a:r>
              <a:rPr lang="en-US" altLang="en-US" dirty="0"/>
              <a:t>Must request prior approval for an extension to the period of performance </a:t>
            </a:r>
          </a:p>
          <a:p>
            <a:r>
              <a:rPr lang="en-US" altLang="en-US" dirty="0"/>
              <a:t>Unless otherwise noted in the Grant Agreement, prior written approval must come from the Grant Officer (</a:t>
            </a:r>
            <a:r>
              <a:rPr lang="en-US" altLang="en-US" dirty="0">
                <a:hlinkClick r:id="rId4"/>
              </a:rPr>
              <a:t>See </a:t>
            </a:r>
            <a:r>
              <a:rPr lang="en-US" altLang="en-US" dirty="0">
                <a:hlinkClick r:id="rId4" tooltip="Link to 200.308(d)"/>
              </a:rPr>
              <a:t>200.308(d)</a:t>
            </a:r>
            <a:r>
              <a:rPr lang="en-US" altLang="en-US" dirty="0"/>
              <a:t>)</a:t>
            </a:r>
          </a:p>
        </p:txBody>
      </p:sp>
      <p:sp>
        <p:nvSpPr>
          <p:cNvPr id="3" name="Slide Number Placeholder 2">
            <a:extLst>
              <a:ext uri="{FF2B5EF4-FFF2-40B4-BE49-F238E27FC236}">
                <a16:creationId xmlns:a16="http://schemas.microsoft.com/office/drawing/2014/main" id="{BF120D4C-FE1C-4B69-8F97-965056FA5D52}"/>
              </a:ext>
            </a:extLst>
          </p:cNvPr>
          <p:cNvSpPr>
            <a:spLocks noGrp="1"/>
          </p:cNvSpPr>
          <p:nvPr>
            <p:ph type="sldNum" sz="quarter" idx="12"/>
          </p:nvPr>
        </p:nvSpPr>
        <p:spPr/>
        <p:txBody>
          <a:bodyPr/>
          <a:lstStyle/>
          <a:p>
            <a:fld id="{AEF1280C-1E94-430E-A516-D051ECA45720}"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Modification – What is it?</a:t>
            </a:r>
          </a:p>
        </p:txBody>
      </p:sp>
      <p:sp>
        <p:nvSpPr>
          <p:cNvPr id="4" name="Content Placeholder 3"/>
          <p:cNvSpPr>
            <a:spLocks noGrp="1"/>
          </p:cNvSpPr>
          <p:nvPr>
            <p:ph idx="1"/>
          </p:nvPr>
        </p:nvSpPr>
        <p:spPr/>
        <p:txBody>
          <a:bodyPr/>
          <a:lstStyle/>
          <a:p>
            <a:r>
              <a:rPr lang="en-US" dirty="0"/>
              <a:t>What is a Modification?</a:t>
            </a:r>
          </a:p>
          <a:p>
            <a:pPr lvl="1"/>
            <a:r>
              <a:rPr lang="en-US" dirty="0"/>
              <a:t>A modification is a formal process used to make changes to your grant agreement that require Grant Officer approval.</a:t>
            </a:r>
          </a:p>
          <a:p>
            <a:r>
              <a:rPr lang="en-US" dirty="0"/>
              <a:t>Grant Officer Initiated (Internal) – Unilateral</a:t>
            </a:r>
          </a:p>
          <a:p>
            <a:r>
              <a:rPr lang="en-US" dirty="0"/>
              <a:t>Grantee Requested (External) – Bi-lateral needing prior approval </a:t>
            </a:r>
          </a:p>
        </p:txBody>
      </p:sp>
      <p:sp>
        <p:nvSpPr>
          <p:cNvPr id="3" name="Slide Number Placeholder 2">
            <a:extLst>
              <a:ext uri="{FF2B5EF4-FFF2-40B4-BE49-F238E27FC236}">
                <a16:creationId xmlns:a16="http://schemas.microsoft.com/office/drawing/2014/main" id="{4B3C49C0-3A1A-4909-B602-1402AF1CB002}"/>
              </a:ext>
            </a:extLst>
          </p:cNvPr>
          <p:cNvSpPr>
            <a:spLocks noGrp="1"/>
          </p:cNvSpPr>
          <p:nvPr>
            <p:ph type="sldNum" sz="quarter" idx="12"/>
          </p:nvPr>
        </p:nvSpPr>
        <p:spPr/>
        <p:txBody>
          <a:bodyPr/>
          <a:lstStyle/>
          <a:p>
            <a:fld id="{AEF1280C-1E94-430E-A516-D051ECA45720}" type="slidenum">
              <a:rPr lang="en-US" smtClean="0"/>
              <a:t>36</a:t>
            </a:fld>
            <a:endParaRPr lang="en-US" dirty="0"/>
          </a:p>
        </p:txBody>
      </p:sp>
    </p:spTree>
    <p:extLst>
      <p:ext uri="{BB962C8B-B14F-4D97-AF65-F5344CB8AC3E}">
        <p14:creationId xmlns:p14="http://schemas.microsoft.com/office/powerpoint/2010/main" val="3241548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7D3385-1740-452A-A3F8-067356EC075A}"/>
              </a:ext>
            </a:extLst>
          </p:cNvPr>
          <p:cNvSpPr>
            <a:spLocks noGrp="1"/>
          </p:cNvSpPr>
          <p:nvPr>
            <p:ph type="title"/>
          </p:nvPr>
        </p:nvSpPr>
        <p:spPr/>
        <p:txBody>
          <a:bodyPr/>
          <a:lstStyle/>
          <a:p>
            <a:r>
              <a:rPr lang="en-US" dirty="0"/>
              <a:t>Modification Requirements	</a:t>
            </a:r>
          </a:p>
        </p:txBody>
      </p:sp>
      <p:sp>
        <p:nvSpPr>
          <p:cNvPr id="4" name="Content Placeholder 3"/>
          <p:cNvSpPr>
            <a:spLocks noGrp="1"/>
          </p:cNvSpPr>
          <p:nvPr>
            <p:ph idx="1"/>
          </p:nvPr>
        </p:nvSpPr>
        <p:spPr/>
        <p:txBody>
          <a:bodyPr/>
          <a:lstStyle/>
          <a:p>
            <a:r>
              <a:rPr lang="en-US" dirty="0"/>
              <a:t>Internal Controls	</a:t>
            </a:r>
          </a:p>
          <a:p>
            <a:r>
              <a:rPr lang="en-US" dirty="0"/>
              <a:t>Modification policies and procedures</a:t>
            </a:r>
          </a:p>
          <a:p>
            <a:r>
              <a:rPr lang="en-US" dirty="0"/>
              <a:t>Staff knowledge of policies and procedures</a:t>
            </a:r>
          </a:p>
          <a:p>
            <a:endParaRPr lang="en-US" dirty="0"/>
          </a:p>
        </p:txBody>
      </p:sp>
      <p:sp>
        <p:nvSpPr>
          <p:cNvPr id="2" name="Slide Number Placeholder 1">
            <a:extLst>
              <a:ext uri="{FF2B5EF4-FFF2-40B4-BE49-F238E27FC236}">
                <a16:creationId xmlns:a16="http://schemas.microsoft.com/office/drawing/2014/main" id="{EA9D79B1-D57A-4731-810E-C5542D2A1F30}"/>
              </a:ext>
            </a:extLst>
          </p:cNvPr>
          <p:cNvSpPr>
            <a:spLocks noGrp="1"/>
          </p:cNvSpPr>
          <p:nvPr>
            <p:ph type="sldNum" sz="quarter" idx="12"/>
          </p:nvPr>
        </p:nvSpPr>
        <p:spPr/>
        <p:txBody>
          <a:bodyPr/>
          <a:lstStyle/>
          <a:p>
            <a:fld id="{AEF1280C-1E94-430E-A516-D051ECA45720}" type="slidenum">
              <a:rPr lang="en-US" smtClean="0"/>
              <a:t>37</a:t>
            </a:fld>
            <a:endParaRPr lang="en-US" dirty="0"/>
          </a:p>
        </p:txBody>
      </p:sp>
    </p:spTree>
    <p:extLst>
      <p:ext uri="{BB962C8B-B14F-4D97-AF65-F5344CB8AC3E}">
        <p14:creationId xmlns:p14="http://schemas.microsoft.com/office/powerpoint/2010/main" val="1088109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D412-BBFE-47E6-A034-260F02A8F26E}"/>
              </a:ext>
            </a:extLst>
          </p:cNvPr>
          <p:cNvSpPr>
            <a:spLocks noGrp="1"/>
          </p:cNvSpPr>
          <p:nvPr>
            <p:ph type="title"/>
          </p:nvPr>
        </p:nvSpPr>
        <p:spPr/>
        <p:txBody>
          <a:bodyPr/>
          <a:lstStyle/>
          <a:p>
            <a:r>
              <a:rPr lang="en-US" dirty="0"/>
              <a:t>Types of Modifications</a:t>
            </a:r>
          </a:p>
        </p:txBody>
      </p:sp>
      <p:sp>
        <p:nvSpPr>
          <p:cNvPr id="3" name="Text Placeholder 2">
            <a:extLst>
              <a:ext uri="{FF2B5EF4-FFF2-40B4-BE49-F238E27FC236}">
                <a16:creationId xmlns:a16="http://schemas.microsoft.com/office/drawing/2014/main" id="{316ABF09-D7F3-4306-969F-9F25C14445DF}"/>
              </a:ext>
            </a:extLst>
          </p:cNvPr>
          <p:cNvSpPr>
            <a:spLocks noGrp="1"/>
          </p:cNvSpPr>
          <p:nvPr>
            <p:ph type="body" idx="1"/>
          </p:nvPr>
        </p:nvSpPr>
        <p:spPr>
          <a:xfrm>
            <a:off x="1548384" y="3104941"/>
            <a:ext cx="9805416" cy="3396343"/>
          </a:xfrm>
        </p:spPr>
        <p:txBody>
          <a:bodyPr>
            <a:normAutofit fontScale="77500" lnSpcReduction="20000"/>
          </a:bodyPr>
          <a:lstStyle/>
          <a:p>
            <a:pPr marL="342900" indent="-342900">
              <a:lnSpc>
                <a:spcPct val="120000"/>
              </a:lnSpc>
              <a:spcBef>
                <a:spcPts val="600"/>
              </a:spcBef>
              <a:buFont typeface="Wingdings" panose="05000000000000000000" pitchFamily="2" charset="2"/>
              <a:buChar char="ü"/>
            </a:pPr>
            <a:r>
              <a:rPr lang="en-US" sz="2800" dirty="0">
                <a:solidFill>
                  <a:schemeClr val="tx1"/>
                </a:solidFill>
              </a:rPr>
              <a:t>Budget Realignments</a:t>
            </a:r>
          </a:p>
          <a:p>
            <a:pPr marL="342900" indent="-342900">
              <a:lnSpc>
                <a:spcPct val="120000"/>
              </a:lnSpc>
              <a:spcBef>
                <a:spcPts val="600"/>
              </a:spcBef>
              <a:buFont typeface="Wingdings" panose="05000000000000000000" pitchFamily="2" charset="2"/>
              <a:buChar char="ü"/>
            </a:pPr>
            <a:r>
              <a:rPr lang="en-US" sz="2800" dirty="0">
                <a:solidFill>
                  <a:schemeClr val="tx1"/>
                </a:solidFill>
              </a:rPr>
              <a:t>Administrative Changes</a:t>
            </a:r>
          </a:p>
          <a:p>
            <a:pPr marL="342900" indent="-342900">
              <a:lnSpc>
                <a:spcPct val="120000"/>
              </a:lnSpc>
              <a:spcBef>
                <a:spcPts val="600"/>
              </a:spcBef>
              <a:buFont typeface="Wingdings" panose="05000000000000000000" pitchFamily="2" charset="2"/>
              <a:buChar char="ü"/>
            </a:pPr>
            <a:r>
              <a:rPr lang="en-US" sz="2800" dirty="0">
                <a:solidFill>
                  <a:schemeClr val="tx1"/>
                </a:solidFill>
              </a:rPr>
              <a:t>Statement of Work Changes</a:t>
            </a:r>
          </a:p>
          <a:p>
            <a:pPr marL="342900" indent="-342900">
              <a:lnSpc>
                <a:spcPct val="120000"/>
              </a:lnSpc>
              <a:spcBef>
                <a:spcPts val="600"/>
              </a:spcBef>
              <a:buFont typeface="Wingdings" panose="05000000000000000000" pitchFamily="2" charset="2"/>
              <a:buChar char="ü"/>
            </a:pPr>
            <a:r>
              <a:rPr lang="en-US" sz="2800" dirty="0">
                <a:solidFill>
                  <a:schemeClr val="tx1"/>
                </a:solidFill>
              </a:rPr>
              <a:t>Period of Performance Extensions</a:t>
            </a:r>
          </a:p>
          <a:p>
            <a:pPr marL="342900" indent="-342900">
              <a:lnSpc>
                <a:spcPct val="120000"/>
              </a:lnSpc>
              <a:spcBef>
                <a:spcPts val="600"/>
              </a:spcBef>
              <a:buFont typeface="Wingdings" panose="05000000000000000000" pitchFamily="2" charset="2"/>
              <a:buChar char="ü"/>
            </a:pPr>
            <a:r>
              <a:rPr lang="en-US" sz="2800" dirty="0">
                <a:solidFill>
                  <a:schemeClr val="tx1"/>
                </a:solidFill>
              </a:rPr>
              <a:t>Equipment Purchase Approval</a:t>
            </a:r>
          </a:p>
          <a:p>
            <a:pPr marL="342900" indent="-342900">
              <a:lnSpc>
                <a:spcPct val="120000"/>
              </a:lnSpc>
              <a:spcBef>
                <a:spcPts val="600"/>
              </a:spcBef>
              <a:buFont typeface="Wingdings" panose="05000000000000000000" pitchFamily="2" charset="2"/>
              <a:buChar char="ü"/>
            </a:pPr>
            <a:r>
              <a:rPr lang="en-US" sz="2800" dirty="0">
                <a:solidFill>
                  <a:schemeClr val="tx1"/>
                </a:solidFill>
              </a:rPr>
              <a:t>Capital Expenditures</a:t>
            </a:r>
          </a:p>
          <a:p>
            <a:pPr marL="342900" indent="-342900">
              <a:lnSpc>
                <a:spcPct val="120000"/>
              </a:lnSpc>
              <a:spcBef>
                <a:spcPts val="600"/>
              </a:spcBef>
              <a:buFont typeface="Wingdings" panose="05000000000000000000" pitchFamily="2" charset="2"/>
              <a:buChar char="ü"/>
            </a:pPr>
            <a:r>
              <a:rPr lang="en-US" sz="2800" dirty="0">
                <a:solidFill>
                  <a:schemeClr val="tx1"/>
                </a:solidFill>
              </a:rPr>
              <a:t>Key Staff (Signatory Changes)</a:t>
            </a:r>
          </a:p>
          <a:p>
            <a:pPr marL="342900" indent="-342900">
              <a:lnSpc>
                <a:spcPct val="120000"/>
              </a:lnSpc>
              <a:spcBef>
                <a:spcPts val="600"/>
              </a:spcBef>
              <a:buFont typeface="Wingdings" panose="05000000000000000000" pitchFamily="2" charset="2"/>
              <a:buChar char="ü"/>
            </a:pPr>
            <a:r>
              <a:rPr lang="en-US" sz="2800" dirty="0">
                <a:solidFill>
                  <a:schemeClr val="tx1"/>
                </a:solidFill>
              </a:rPr>
              <a:t>Incorporation of Indirect Cost Rate Agreements</a:t>
            </a:r>
          </a:p>
        </p:txBody>
      </p:sp>
      <p:sp>
        <p:nvSpPr>
          <p:cNvPr id="4" name="Slide Number Placeholder 3">
            <a:extLst>
              <a:ext uri="{FF2B5EF4-FFF2-40B4-BE49-F238E27FC236}">
                <a16:creationId xmlns:a16="http://schemas.microsoft.com/office/drawing/2014/main" id="{07C652F6-A65E-44CB-A352-150AF1106B51}"/>
              </a:ext>
            </a:extLst>
          </p:cNvPr>
          <p:cNvSpPr>
            <a:spLocks noGrp="1"/>
          </p:cNvSpPr>
          <p:nvPr>
            <p:ph type="sldNum" sz="quarter" idx="12"/>
          </p:nvPr>
        </p:nvSpPr>
        <p:spPr/>
        <p:txBody>
          <a:bodyPr/>
          <a:lstStyle/>
          <a:p>
            <a:fld id="{AEF1280C-1E94-430E-A516-D051ECA45720}" type="slidenum">
              <a:rPr lang="en-US" smtClean="0"/>
              <a:pPr/>
              <a:t>38</a:t>
            </a:fld>
            <a:endParaRPr lang="en-US" dirty="0"/>
          </a:p>
        </p:txBody>
      </p:sp>
    </p:spTree>
    <p:extLst>
      <p:ext uri="{BB962C8B-B14F-4D97-AF65-F5344CB8AC3E}">
        <p14:creationId xmlns:p14="http://schemas.microsoft.com/office/powerpoint/2010/main" val="4224240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Modifications – Formula/State Grantees</a:t>
            </a:r>
          </a:p>
        </p:txBody>
      </p:sp>
      <p:sp>
        <p:nvSpPr>
          <p:cNvPr id="4" name="Content Placeholder 3"/>
          <p:cNvSpPr>
            <a:spLocks noGrp="1"/>
          </p:cNvSpPr>
          <p:nvPr>
            <p:ph idx="1"/>
          </p:nvPr>
        </p:nvSpPr>
        <p:spPr/>
        <p:txBody>
          <a:bodyPr/>
          <a:lstStyle/>
          <a:p>
            <a:pPr marL="0" indent="0">
              <a:buNone/>
            </a:pPr>
            <a:r>
              <a:rPr lang="en-US" sz="2400" dirty="0"/>
              <a:t>States have the authority and flexibility to shift dollar resources among allowable cost categories or budget line items. Unless specified in the grant agreement, for those items requiring prior approval in the UG (e.g., budget realignment), the authority to grant or deny approval is delegated to the Governor for Unemployment Insurance, WIOA Youth, Adult, and Dislocated Workers and under the Wagner-Peyser Act.</a:t>
            </a:r>
          </a:p>
        </p:txBody>
      </p:sp>
      <p:sp>
        <p:nvSpPr>
          <p:cNvPr id="3" name="Slide Number Placeholder 2">
            <a:extLst>
              <a:ext uri="{FF2B5EF4-FFF2-40B4-BE49-F238E27FC236}">
                <a16:creationId xmlns:a16="http://schemas.microsoft.com/office/drawing/2014/main" id="{E3EC35DC-A7A3-41F1-87E3-631632D18DD8}"/>
              </a:ext>
            </a:extLst>
          </p:cNvPr>
          <p:cNvSpPr>
            <a:spLocks noGrp="1"/>
          </p:cNvSpPr>
          <p:nvPr>
            <p:ph type="sldNum" sz="quarter" idx="12"/>
          </p:nvPr>
        </p:nvSpPr>
        <p:spPr/>
        <p:txBody>
          <a:bodyPr/>
          <a:lstStyle/>
          <a:p>
            <a:fld id="{AEF1280C-1E94-430E-A516-D051ECA45720}" type="slidenum">
              <a:rPr lang="en-US" smtClean="0"/>
              <a:t>39</a:t>
            </a:fld>
            <a:endParaRPr lang="en-US" dirty="0"/>
          </a:p>
        </p:txBody>
      </p:sp>
    </p:spTree>
    <p:extLst>
      <p:ext uri="{BB962C8B-B14F-4D97-AF65-F5344CB8AC3E}">
        <p14:creationId xmlns:p14="http://schemas.microsoft.com/office/powerpoint/2010/main" val="141964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F374-89A7-4BA0-A8E5-25D22A53E94D}"/>
              </a:ext>
            </a:extLst>
          </p:cNvPr>
          <p:cNvSpPr>
            <a:spLocks noGrp="1"/>
          </p:cNvSpPr>
          <p:nvPr>
            <p:ph type="title"/>
          </p:nvPr>
        </p:nvSpPr>
        <p:spPr/>
        <p:txBody>
          <a:bodyPr>
            <a:normAutofit/>
          </a:bodyPr>
          <a:lstStyle/>
          <a:p>
            <a:pPr>
              <a:spcBef>
                <a:spcPts val="0"/>
              </a:spcBef>
            </a:pPr>
            <a:r>
              <a:rPr lang="en-US" altLang="en-US" dirty="0"/>
              <a:t>Budget Modifications - Discretionary Grant Recipients</a:t>
            </a:r>
            <a:endParaRPr lang="en-US" dirty="0"/>
          </a:p>
        </p:txBody>
      </p:sp>
      <p:sp>
        <p:nvSpPr>
          <p:cNvPr id="28673" name="Content Placeholder 4"/>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b="1" dirty="0"/>
              <a:t>Key Requirements</a:t>
            </a:r>
          </a:p>
          <a:p>
            <a:r>
              <a:rPr lang="en-US" altLang="en-US" sz="2200" dirty="0">
                <a:ea typeface="Arial" panose="020B0604020202020204" pitchFamily="34" charset="0"/>
              </a:rPr>
              <a:t>Requests for budget modifications must be submitted in writing at least 30 days before the effective date of any change</a:t>
            </a:r>
          </a:p>
          <a:p>
            <a:r>
              <a:rPr lang="en-US" altLang="en-US" sz="2200" dirty="0">
                <a:ea typeface="Arial" panose="020B0604020202020204" pitchFamily="34" charset="0"/>
              </a:rPr>
              <a:t>For grants exceeding the Simplified Acquisition Threshold and the </a:t>
            </a:r>
            <a:r>
              <a:rPr lang="en-US" altLang="en-US" sz="2200" b="1" u="sng" dirty="0">
                <a:ea typeface="Arial" panose="020B0604020202020204" pitchFamily="34" charset="0"/>
              </a:rPr>
              <a:t>cumulative</a:t>
            </a:r>
            <a:r>
              <a:rPr lang="en-US" altLang="en-US" sz="2200" dirty="0">
                <a:ea typeface="Arial" panose="020B0604020202020204" pitchFamily="34" charset="0"/>
              </a:rPr>
              <a:t> amount of the transfers between line items on the budget exceeds or is </a:t>
            </a:r>
            <a:r>
              <a:rPr lang="en-US" altLang="en-US" sz="2200" b="1" u="sng" dirty="0">
                <a:ea typeface="Arial" panose="020B0604020202020204" pitchFamily="34" charset="0"/>
              </a:rPr>
              <a:t>expected</a:t>
            </a:r>
            <a:r>
              <a:rPr lang="en-US" altLang="en-US" sz="2200" dirty="0">
                <a:ea typeface="Arial" panose="020B0604020202020204" pitchFamily="34" charset="0"/>
              </a:rPr>
              <a:t> to exceed 10 percent of the total budget as last approved by ETA, the grant recipient is required to go in for a budget modification </a:t>
            </a:r>
            <a:r>
              <a:rPr lang="en-US" altLang="en-US" sz="2200" dirty="0">
                <a:ea typeface="Arial" panose="020B0604020202020204" pitchFamily="34" charset="0"/>
                <a:hlinkClick r:id="rId3" tooltip="Link to 2 CFR 200.308(e)"/>
              </a:rPr>
              <a:t>2 CFR 200.308(e)</a:t>
            </a:r>
            <a:endParaRPr lang="en-US" altLang="en-US" sz="2200" dirty="0">
              <a:ea typeface="Arial" panose="020B0604020202020204" pitchFamily="34" charset="0"/>
            </a:endParaRPr>
          </a:p>
          <a:p>
            <a:r>
              <a:rPr lang="en-US" altLang="en-US" sz="2200" dirty="0">
                <a:ea typeface="Arial" panose="020B0604020202020204" pitchFamily="34" charset="0"/>
              </a:rPr>
              <a:t>Must submit a revised 424A</a:t>
            </a:r>
          </a:p>
        </p:txBody>
      </p:sp>
      <p:sp>
        <p:nvSpPr>
          <p:cNvPr id="3" name="Slide Number Placeholder 2">
            <a:extLst>
              <a:ext uri="{FF2B5EF4-FFF2-40B4-BE49-F238E27FC236}">
                <a16:creationId xmlns:a16="http://schemas.microsoft.com/office/drawing/2014/main" id="{C962FF7B-6135-42F5-9C66-1C133C49BF12}"/>
              </a:ext>
            </a:extLst>
          </p:cNvPr>
          <p:cNvSpPr>
            <a:spLocks noGrp="1"/>
          </p:cNvSpPr>
          <p:nvPr>
            <p:ph type="sldNum" sz="quarter" idx="12"/>
          </p:nvPr>
        </p:nvSpPr>
        <p:spPr/>
        <p:txBody>
          <a:bodyPr/>
          <a:lstStyle/>
          <a:p>
            <a:fld id="{AEF1280C-1E94-430E-A516-D051ECA45720}" type="slidenum">
              <a:rPr lang="en-US" smtClean="0"/>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Identifying Modification Need</a:t>
            </a:r>
          </a:p>
        </p:txBody>
      </p:sp>
      <p:sp>
        <p:nvSpPr>
          <p:cNvPr id="4" name="Content Placeholder 3"/>
          <p:cNvSpPr>
            <a:spLocks noGrp="1"/>
          </p:cNvSpPr>
          <p:nvPr>
            <p:ph idx="1"/>
          </p:nvPr>
        </p:nvSpPr>
        <p:spPr/>
        <p:txBody>
          <a:bodyPr/>
          <a:lstStyle/>
          <a:p>
            <a:pPr marL="0" indent="0">
              <a:buNone/>
            </a:pPr>
            <a:r>
              <a:rPr lang="en-US" dirty="0"/>
              <a:t>SF424A</a:t>
            </a:r>
          </a:p>
        </p:txBody>
      </p:sp>
      <p:pic>
        <p:nvPicPr>
          <p:cNvPr id="5" name="Picture 4" descr="screenshot of Page 2 of SF 424A document detailing budget categories."/>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0029" y="1553781"/>
            <a:ext cx="7479171" cy="46231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a:extLst>
              <a:ext uri="{FF2B5EF4-FFF2-40B4-BE49-F238E27FC236}">
                <a16:creationId xmlns:a16="http://schemas.microsoft.com/office/drawing/2014/main" id="{E5AE4974-CECB-4CEC-B4E9-5E47A57F9E9A}"/>
              </a:ext>
            </a:extLst>
          </p:cNvPr>
          <p:cNvSpPr>
            <a:spLocks noGrp="1"/>
          </p:cNvSpPr>
          <p:nvPr>
            <p:ph type="sldNum" sz="quarter" idx="12"/>
          </p:nvPr>
        </p:nvSpPr>
        <p:spPr/>
        <p:txBody>
          <a:bodyPr/>
          <a:lstStyle/>
          <a:p>
            <a:fld id="{AEF1280C-1E94-430E-A516-D051ECA45720}" type="slidenum">
              <a:rPr lang="en-US" smtClean="0"/>
              <a:t>41</a:t>
            </a:fld>
            <a:endParaRPr lang="en-US" dirty="0"/>
          </a:p>
        </p:txBody>
      </p:sp>
    </p:spTree>
    <p:extLst>
      <p:ext uri="{BB962C8B-B14F-4D97-AF65-F5344CB8AC3E}">
        <p14:creationId xmlns:p14="http://schemas.microsoft.com/office/powerpoint/2010/main" val="4277695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Modification</a:t>
            </a:r>
          </a:p>
        </p:txBody>
      </p:sp>
      <p:sp>
        <p:nvSpPr>
          <p:cNvPr id="4" name="Content Placeholder 3"/>
          <p:cNvSpPr>
            <a:spLocks noGrp="1"/>
          </p:cNvSpPr>
          <p:nvPr>
            <p:ph idx="1"/>
          </p:nvPr>
        </p:nvSpPr>
        <p:spPr/>
        <p:txBody>
          <a:bodyPr/>
          <a:lstStyle/>
          <a:p>
            <a:r>
              <a:rPr lang="en-US" dirty="0"/>
              <a:t>Change in Key Personnel (signatory and point of contact)</a:t>
            </a:r>
          </a:p>
          <a:p>
            <a:r>
              <a:rPr lang="en-US" dirty="0"/>
              <a:t>Change of mailing address or phone number</a:t>
            </a:r>
          </a:p>
          <a:p>
            <a:r>
              <a:rPr lang="en-US" dirty="0"/>
              <a:t>Change of organization/institution name</a:t>
            </a:r>
          </a:p>
          <a:p>
            <a:r>
              <a:rPr lang="en-US" dirty="0"/>
              <a:t>Incorporation of the Negotiated Indirect Cost Rate Agreement (NICRA) into the award, or a change to the NICRA</a:t>
            </a:r>
          </a:p>
          <a:p>
            <a:endParaRPr lang="en-US" dirty="0"/>
          </a:p>
        </p:txBody>
      </p:sp>
      <p:sp>
        <p:nvSpPr>
          <p:cNvPr id="3" name="Slide Number Placeholder 2">
            <a:extLst>
              <a:ext uri="{FF2B5EF4-FFF2-40B4-BE49-F238E27FC236}">
                <a16:creationId xmlns:a16="http://schemas.microsoft.com/office/drawing/2014/main" id="{F25EEFDF-27BC-4C6B-83BF-4659784719F5}"/>
              </a:ext>
            </a:extLst>
          </p:cNvPr>
          <p:cNvSpPr>
            <a:spLocks noGrp="1"/>
          </p:cNvSpPr>
          <p:nvPr>
            <p:ph type="sldNum" sz="quarter" idx="12"/>
          </p:nvPr>
        </p:nvSpPr>
        <p:spPr/>
        <p:txBody>
          <a:bodyPr/>
          <a:lstStyle/>
          <a:p>
            <a:fld id="{AEF1280C-1E94-430E-A516-D051ECA45720}" type="slidenum">
              <a:rPr lang="en-US" smtClean="0"/>
              <a:t>42</a:t>
            </a:fld>
            <a:endParaRPr lang="en-US" dirty="0"/>
          </a:p>
        </p:txBody>
      </p:sp>
    </p:spTree>
    <p:extLst>
      <p:ext uri="{BB962C8B-B14F-4D97-AF65-F5344CB8AC3E}">
        <p14:creationId xmlns:p14="http://schemas.microsoft.com/office/powerpoint/2010/main" val="3759103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BD4566-7D5E-421F-ACE9-A58EC40895DA}"/>
              </a:ext>
            </a:extLst>
          </p:cNvPr>
          <p:cNvSpPr/>
          <p:nvPr/>
        </p:nvSpPr>
        <p:spPr>
          <a:xfrm>
            <a:off x="10137984" y="5537940"/>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p:txBody>
          <a:bodyPr/>
          <a:lstStyle/>
          <a:p>
            <a:r>
              <a:rPr lang="en-US" dirty="0"/>
              <a:t>Statement of Work Modifications</a:t>
            </a:r>
          </a:p>
        </p:txBody>
      </p:sp>
      <p:sp>
        <p:nvSpPr>
          <p:cNvPr id="4" name="Content Placeholder 3"/>
          <p:cNvSpPr>
            <a:spLocks noGrp="1"/>
          </p:cNvSpPr>
          <p:nvPr>
            <p:ph idx="1"/>
          </p:nvPr>
        </p:nvSpPr>
        <p:spPr/>
        <p:txBody>
          <a:bodyPr>
            <a:normAutofit fontScale="92500" lnSpcReduction="20000"/>
          </a:bodyPr>
          <a:lstStyle/>
          <a:p>
            <a:pPr marL="0" indent="0">
              <a:buNone/>
            </a:pPr>
            <a:r>
              <a:rPr lang="en-US" sz="3000" dirty="0">
                <a:hlinkClick r:id="rId3" tooltip="Link to 2 CFR 200.308"/>
              </a:rPr>
              <a:t>2 CFR 200.308 </a:t>
            </a:r>
            <a:r>
              <a:rPr lang="en-US" sz="3000" dirty="0"/>
              <a:t>details SOW Mods</a:t>
            </a:r>
            <a:endParaRPr lang="en-US" sz="3000" b="1" dirty="0"/>
          </a:p>
          <a:p>
            <a:r>
              <a:rPr lang="en-US" dirty="0"/>
              <a:t>Work or training site/location of services</a:t>
            </a:r>
          </a:p>
          <a:p>
            <a:r>
              <a:rPr lang="en-US" dirty="0"/>
              <a:t>Training curriculum and/or timeline</a:t>
            </a:r>
          </a:p>
          <a:p>
            <a:r>
              <a:rPr lang="en-US" dirty="0"/>
              <a:t>Population target</a:t>
            </a:r>
          </a:p>
          <a:p>
            <a:r>
              <a:rPr lang="en-US" dirty="0"/>
              <a:t>Project scope</a:t>
            </a:r>
          </a:p>
          <a:p>
            <a:r>
              <a:rPr lang="en-US" dirty="0"/>
              <a:t>Performance goals and measurements</a:t>
            </a:r>
          </a:p>
          <a:p>
            <a:r>
              <a:rPr lang="en-US" dirty="0"/>
              <a:t>Credentials</a:t>
            </a:r>
          </a:p>
          <a:p>
            <a:r>
              <a:rPr lang="en-US" dirty="0"/>
              <a:t>Industry changes</a:t>
            </a:r>
          </a:p>
          <a:p>
            <a:r>
              <a:rPr lang="en-US" dirty="0"/>
              <a:t>Targeted service areas</a:t>
            </a:r>
          </a:p>
          <a:p>
            <a:endParaRPr lang="en-US" dirty="0"/>
          </a:p>
        </p:txBody>
      </p:sp>
      <p:sp>
        <p:nvSpPr>
          <p:cNvPr id="17" name="TextBox 16">
            <a:extLst>
              <a:ext uri="{FF2B5EF4-FFF2-40B4-BE49-F238E27FC236}">
                <a16:creationId xmlns:a16="http://schemas.microsoft.com/office/drawing/2014/main" id="{9B26FEEB-DEBE-4E93-968B-01C09389AF30}"/>
              </a:ext>
            </a:extLst>
          </p:cNvPr>
          <p:cNvSpPr txBox="1"/>
          <p:nvPr/>
        </p:nvSpPr>
        <p:spPr>
          <a:xfrm>
            <a:off x="5998120" y="5378242"/>
            <a:ext cx="4405219" cy="646331"/>
          </a:xfrm>
          <a:prstGeom prst="rect">
            <a:avLst/>
          </a:prstGeom>
          <a:noFill/>
        </p:spPr>
        <p:txBody>
          <a:bodyPr wrap="square" rtlCol="0">
            <a:spAutoFit/>
          </a:bodyPr>
          <a:lstStyle/>
          <a:p>
            <a:pPr algn="r"/>
            <a:r>
              <a:rPr lang="en-US" dirty="0">
                <a:solidFill>
                  <a:srgbClr val="D93E0D"/>
                </a:solidFill>
                <a:hlinkClick r:id="rId4" tooltip="Link to Grant and Financial Management site">
                  <a:extLst>
                    <a:ext uri="{A12FA001-AC4F-418D-AE19-62706E023703}">
                      <ahyp:hlinkClr xmlns:ahyp="http://schemas.microsoft.com/office/drawing/2018/hyperlinkcolor" val="tx"/>
                    </a:ext>
                  </a:extLst>
                </a:hlinkClick>
              </a:rPr>
              <a:t>Grant and Financial Management TAG Chapter 4.6: Grant Modifications</a:t>
            </a:r>
            <a:endParaRPr lang="en-US" dirty="0">
              <a:solidFill>
                <a:srgbClr val="D93E0D"/>
              </a:solidFill>
            </a:endParaRPr>
          </a:p>
        </p:txBody>
      </p:sp>
      <p:sp>
        <p:nvSpPr>
          <p:cNvPr id="3" name="Slide Number Placeholder 2">
            <a:extLst>
              <a:ext uri="{FF2B5EF4-FFF2-40B4-BE49-F238E27FC236}">
                <a16:creationId xmlns:a16="http://schemas.microsoft.com/office/drawing/2014/main" id="{9D9D6B49-9EEA-43F3-89A5-0870D86C2C57}"/>
              </a:ext>
            </a:extLst>
          </p:cNvPr>
          <p:cNvSpPr>
            <a:spLocks noGrp="1"/>
          </p:cNvSpPr>
          <p:nvPr>
            <p:ph type="sldNum" sz="quarter" idx="12"/>
          </p:nvPr>
        </p:nvSpPr>
        <p:spPr/>
        <p:txBody>
          <a:bodyPr/>
          <a:lstStyle/>
          <a:p>
            <a:fld id="{AEF1280C-1E94-430E-A516-D051ECA45720}" type="slidenum">
              <a:rPr lang="en-US" smtClean="0"/>
              <a:t>43</a:t>
            </a:fld>
            <a:endParaRPr lang="en-US" dirty="0"/>
          </a:p>
        </p:txBody>
      </p:sp>
    </p:spTree>
    <p:extLst>
      <p:ext uri="{BB962C8B-B14F-4D97-AF65-F5344CB8AC3E}">
        <p14:creationId xmlns:p14="http://schemas.microsoft.com/office/powerpoint/2010/main" val="918193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 of Performance Modification</a:t>
            </a:r>
          </a:p>
        </p:txBody>
      </p:sp>
      <p:sp>
        <p:nvSpPr>
          <p:cNvPr id="4" name="Content Placeholder 3"/>
          <p:cNvSpPr>
            <a:spLocks noGrp="1"/>
          </p:cNvSpPr>
          <p:nvPr>
            <p:ph idx="1"/>
          </p:nvPr>
        </p:nvSpPr>
        <p:spPr/>
        <p:txBody>
          <a:bodyPr>
            <a:normAutofit/>
          </a:bodyPr>
          <a:lstStyle/>
          <a:p>
            <a:pPr marL="0" indent="0">
              <a:buNone/>
            </a:pPr>
            <a:r>
              <a:rPr lang="en-US" b="1" dirty="0"/>
              <a:t>No cost extensions</a:t>
            </a:r>
          </a:p>
          <a:p>
            <a:r>
              <a:rPr lang="en-US" dirty="0"/>
              <a:t>1 time extension to the period of performance end date up to 1 year </a:t>
            </a:r>
          </a:p>
          <a:p>
            <a:r>
              <a:rPr lang="en-US" dirty="0"/>
              <a:t>Must obtain prior approval to extend POP as early as possible but no later than 30 days from ending date from the Grant Officer</a:t>
            </a:r>
          </a:p>
          <a:p>
            <a:r>
              <a:rPr lang="en-US" dirty="0"/>
              <a:t>May not be exercised merely for the purpose of using unobligated balances</a:t>
            </a:r>
          </a:p>
          <a:p>
            <a:r>
              <a:rPr lang="en-US" dirty="0"/>
              <a:t>Must provide supporting reasons and revised POP</a:t>
            </a:r>
          </a:p>
        </p:txBody>
      </p:sp>
      <p:sp>
        <p:nvSpPr>
          <p:cNvPr id="3" name="Slide Number Placeholder 2">
            <a:extLst>
              <a:ext uri="{FF2B5EF4-FFF2-40B4-BE49-F238E27FC236}">
                <a16:creationId xmlns:a16="http://schemas.microsoft.com/office/drawing/2014/main" id="{4316B10A-0C6D-4D44-9281-F0277FC61FCC}"/>
              </a:ext>
            </a:extLst>
          </p:cNvPr>
          <p:cNvSpPr>
            <a:spLocks noGrp="1"/>
          </p:cNvSpPr>
          <p:nvPr>
            <p:ph type="sldNum" sz="quarter" idx="12"/>
          </p:nvPr>
        </p:nvSpPr>
        <p:spPr/>
        <p:txBody>
          <a:bodyPr/>
          <a:lstStyle/>
          <a:p>
            <a:fld id="{AEF1280C-1E94-430E-A516-D051ECA45720}" type="slidenum">
              <a:rPr lang="en-US" smtClean="0"/>
              <a:t>44</a:t>
            </a:fld>
            <a:endParaRPr lang="en-US" dirty="0"/>
          </a:p>
        </p:txBody>
      </p:sp>
    </p:spTree>
    <p:extLst>
      <p:ext uri="{BB962C8B-B14F-4D97-AF65-F5344CB8AC3E}">
        <p14:creationId xmlns:p14="http://schemas.microsoft.com/office/powerpoint/2010/main" val="1826437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Modification - Definition</a:t>
            </a:r>
          </a:p>
        </p:txBody>
      </p:sp>
      <p:sp>
        <p:nvSpPr>
          <p:cNvPr id="4" name="Content Placeholder 3"/>
          <p:cNvSpPr>
            <a:spLocks noGrp="1"/>
          </p:cNvSpPr>
          <p:nvPr>
            <p:ph idx="1"/>
          </p:nvPr>
        </p:nvSpPr>
        <p:spPr/>
        <p:txBody>
          <a:bodyPr>
            <a:normAutofit/>
          </a:bodyPr>
          <a:lstStyle/>
          <a:p>
            <a:pPr marL="0" indent="0">
              <a:buNone/>
            </a:pPr>
            <a:r>
              <a:rPr lang="en-US" i="1" dirty="0"/>
              <a:t>Equipment</a:t>
            </a:r>
            <a:r>
              <a:rPr lang="en-US" dirty="0"/>
              <a:t> means tangible personal property (including information technology systems) having a useful life of more than one year and a per-unit acquisition cost which equals or exceeds the lesser of the capitalization level established by the non-Federal entity for financial statement purposes, or $5,000. </a:t>
            </a:r>
          </a:p>
        </p:txBody>
      </p:sp>
      <p:sp>
        <p:nvSpPr>
          <p:cNvPr id="3" name="Slide Number Placeholder 2">
            <a:extLst>
              <a:ext uri="{FF2B5EF4-FFF2-40B4-BE49-F238E27FC236}">
                <a16:creationId xmlns:a16="http://schemas.microsoft.com/office/drawing/2014/main" id="{263B0884-2F31-497A-B723-3BDBE13CC6E2}"/>
              </a:ext>
            </a:extLst>
          </p:cNvPr>
          <p:cNvSpPr>
            <a:spLocks noGrp="1"/>
          </p:cNvSpPr>
          <p:nvPr>
            <p:ph type="sldNum" sz="quarter" idx="12"/>
          </p:nvPr>
        </p:nvSpPr>
        <p:spPr/>
        <p:txBody>
          <a:bodyPr/>
          <a:lstStyle/>
          <a:p>
            <a:fld id="{AEF1280C-1E94-430E-A516-D051ECA45720}" type="slidenum">
              <a:rPr lang="en-US" smtClean="0"/>
              <a:t>45</a:t>
            </a:fld>
            <a:endParaRPr lang="en-US" dirty="0"/>
          </a:p>
        </p:txBody>
      </p:sp>
    </p:spTree>
    <p:extLst>
      <p:ext uri="{BB962C8B-B14F-4D97-AF65-F5344CB8AC3E}">
        <p14:creationId xmlns:p14="http://schemas.microsoft.com/office/powerpoint/2010/main" val="3214601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Modification – Discretionary Grants</a:t>
            </a:r>
          </a:p>
        </p:txBody>
      </p:sp>
      <p:sp>
        <p:nvSpPr>
          <p:cNvPr id="4" name="Content Placeholder 3"/>
          <p:cNvSpPr>
            <a:spLocks noGrp="1"/>
          </p:cNvSpPr>
          <p:nvPr>
            <p:ph idx="1"/>
          </p:nvPr>
        </p:nvSpPr>
        <p:spPr/>
        <p:txBody>
          <a:bodyPr>
            <a:normAutofit/>
          </a:bodyPr>
          <a:lstStyle/>
          <a:p>
            <a:pPr marL="0" indent="0">
              <a:buNone/>
            </a:pPr>
            <a:r>
              <a:rPr lang="en-US" dirty="0"/>
              <a:t>State and non-State recipients of competitive or discretionary awards must obtain prior approval before purchasing equipment under a DOL award. Approval of the award by itself does not automatically confer approval on the equipment purchase, even if there is information submitted in the SOW, budget narrative, or SF424A. This requirement applies to equipment purchased directly by the recipient as well as by its subrecipients.</a:t>
            </a:r>
          </a:p>
        </p:txBody>
      </p:sp>
      <p:sp>
        <p:nvSpPr>
          <p:cNvPr id="3" name="Slide Number Placeholder 2">
            <a:extLst>
              <a:ext uri="{FF2B5EF4-FFF2-40B4-BE49-F238E27FC236}">
                <a16:creationId xmlns:a16="http://schemas.microsoft.com/office/drawing/2014/main" id="{89F590E2-8A5B-49D1-86EE-483DA62816A1}"/>
              </a:ext>
            </a:extLst>
          </p:cNvPr>
          <p:cNvSpPr>
            <a:spLocks noGrp="1"/>
          </p:cNvSpPr>
          <p:nvPr>
            <p:ph type="sldNum" sz="quarter" idx="12"/>
          </p:nvPr>
        </p:nvSpPr>
        <p:spPr/>
        <p:txBody>
          <a:bodyPr/>
          <a:lstStyle/>
          <a:p>
            <a:fld id="{AEF1280C-1E94-430E-A516-D051ECA45720}" type="slidenum">
              <a:rPr lang="en-US" smtClean="0"/>
              <a:t>46</a:t>
            </a:fld>
            <a:endParaRPr lang="en-US" dirty="0"/>
          </a:p>
        </p:txBody>
      </p:sp>
    </p:spTree>
    <p:extLst>
      <p:ext uri="{BB962C8B-B14F-4D97-AF65-F5344CB8AC3E}">
        <p14:creationId xmlns:p14="http://schemas.microsoft.com/office/powerpoint/2010/main" val="2024730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Modification – Formula Grants</a:t>
            </a:r>
          </a:p>
        </p:txBody>
      </p:sp>
      <p:sp>
        <p:nvSpPr>
          <p:cNvPr id="4" name="Content Placeholder 3"/>
          <p:cNvSpPr>
            <a:spLocks noGrp="1"/>
          </p:cNvSpPr>
          <p:nvPr>
            <p:ph idx="1"/>
          </p:nvPr>
        </p:nvSpPr>
        <p:spPr>
          <a:xfrm>
            <a:off x="518160" y="1420779"/>
            <a:ext cx="10766612" cy="4756184"/>
          </a:xfrm>
        </p:spPr>
        <p:txBody>
          <a:bodyPr/>
          <a:lstStyle/>
          <a:p>
            <a:pPr marL="0" indent="0">
              <a:buNone/>
            </a:pPr>
            <a:r>
              <a:rPr lang="en-US" dirty="0"/>
              <a:t>A state must use, manage and dispose of equipment acquired under a Federal award by the state in accordance with state laws and procedures </a:t>
            </a:r>
            <a:r>
              <a:rPr lang="en-US" dirty="0">
                <a:hlinkClick r:id="rId3" tooltip="Link to 2 CFR 200.313(b)"/>
              </a:rPr>
              <a:t>2 CFR 200.313(b).</a:t>
            </a:r>
            <a:endParaRPr lang="en-US" dirty="0"/>
          </a:p>
          <a:p>
            <a:pPr marL="0" indent="0">
              <a:spcBef>
                <a:spcPts val="3000"/>
              </a:spcBef>
              <a:buNone/>
            </a:pPr>
            <a:r>
              <a:rPr lang="en-US" dirty="0"/>
              <a:t>Normally, prior approval is delegated to the Governor.  </a:t>
            </a:r>
          </a:p>
        </p:txBody>
      </p:sp>
      <p:sp>
        <p:nvSpPr>
          <p:cNvPr id="3" name="Slide Number Placeholder 2">
            <a:extLst>
              <a:ext uri="{FF2B5EF4-FFF2-40B4-BE49-F238E27FC236}">
                <a16:creationId xmlns:a16="http://schemas.microsoft.com/office/drawing/2014/main" id="{39A18F93-4AE4-4D2E-9AB1-149858D6CF27}"/>
              </a:ext>
            </a:extLst>
          </p:cNvPr>
          <p:cNvSpPr>
            <a:spLocks noGrp="1"/>
          </p:cNvSpPr>
          <p:nvPr>
            <p:ph type="sldNum" sz="quarter" idx="12"/>
          </p:nvPr>
        </p:nvSpPr>
        <p:spPr/>
        <p:txBody>
          <a:bodyPr/>
          <a:lstStyle/>
          <a:p>
            <a:fld id="{AEF1280C-1E94-430E-A516-D051ECA45720}" type="slidenum">
              <a:rPr lang="en-US" smtClean="0"/>
              <a:t>47</a:t>
            </a:fld>
            <a:endParaRPr lang="en-US" dirty="0"/>
          </a:p>
        </p:txBody>
      </p:sp>
    </p:spTree>
    <p:extLst>
      <p:ext uri="{BB962C8B-B14F-4D97-AF65-F5344CB8AC3E}">
        <p14:creationId xmlns:p14="http://schemas.microsoft.com/office/powerpoint/2010/main" val="2747666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Modification Requirements</a:t>
            </a:r>
          </a:p>
        </p:txBody>
      </p:sp>
      <p:sp>
        <p:nvSpPr>
          <p:cNvPr id="4" name="Content Placeholder 3"/>
          <p:cNvSpPr>
            <a:spLocks noGrp="1"/>
          </p:cNvSpPr>
          <p:nvPr>
            <p:ph idx="1"/>
          </p:nvPr>
        </p:nvSpPr>
        <p:spPr/>
        <p:txBody>
          <a:bodyPr>
            <a:normAutofit fontScale="92500" lnSpcReduction="10000"/>
          </a:bodyPr>
          <a:lstStyle/>
          <a:p>
            <a:pPr marL="0" indent="0">
              <a:buNone/>
            </a:pPr>
            <a:r>
              <a:rPr lang="en-US" b="1" dirty="0"/>
              <a:t>Equipment Modification must include:</a:t>
            </a:r>
          </a:p>
          <a:p>
            <a:r>
              <a:rPr lang="en-US" dirty="0"/>
              <a:t>Item name</a:t>
            </a:r>
          </a:p>
          <a:p>
            <a:r>
              <a:rPr lang="en-US" dirty="0"/>
              <a:t>Item description and basic specifications</a:t>
            </a:r>
          </a:p>
          <a:p>
            <a:r>
              <a:rPr lang="en-US" dirty="0"/>
              <a:t>Estimated useful life of the equipment </a:t>
            </a:r>
          </a:p>
          <a:p>
            <a:r>
              <a:rPr lang="en-US" dirty="0"/>
              <a:t>Per-unit cost (actual or estimated) including the cost to put the asset in place and make it useable for the purposes acquired</a:t>
            </a:r>
          </a:p>
          <a:p>
            <a:r>
              <a:rPr lang="en-US" dirty="0"/>
              <a:t>Purpose of the acquisition: description of how the equipment will be used to support the grant</a:t>
            </a:r>
          </a:p>
          <a:p>
            <a:r>
              <a:rPr lang="en-US" dirty="0"/>
              <a:t>Contact name and telephone number</a:t>
            </a:r>
          </a:p>
        </p:txBody>
      </p:sp>
      <p:sp>
        <p:nvSpPr>
          <p:cNvPr id="3" name="Slide Number Placeholder 2">
            <a:extLst>
              <a:ext uri="{FF2B5EF4-FFF2-40B4-BE49-F238E27FC236}">
                <a16:creationId xmlns:a16="http://schemas.microsoft.com/office/drawing/2014/main" id="{9E390ED1-E30F-4C4A-8021-6C7D1A4D067C}"/>
              </a:ext>
            </a:extLst>
          </p:cNvPr>
          <p:cNvSpPr>
            <a:spLocks noGrp="1"/>
          </p:cNvSpPr>
          <p:nvPr>
            <p:ph type="sldNum" sz="quarter" idx="12"/>
          </p:nvPr>
        </p:nvSpPr>
        <p:spPr/>
        <p:txBody>
          <a:bodyPr/>
          <a:lstStyle/>
          <a:p>
            <a:fld id="{AEF1280C-1E94-430E-A516-D051ECA45720}" type="slidenum">
              <a:rPr lang="en-US" smtClean="0"/>
              <a:t>48</a:t>
            </a:fld>
            <a:endParaRPr lang="en-US" dirty="0"/>
          </a:p>
        </p:txBody>
      </p:sp>
    </p:spTree>
    <p:extLst>
      <p:ext uri="{BB962C8B-B14F-4D97-AF65-F5344CB8AC3E}">
        <p14:creationId xmlns:p14="http://schemas.microsoft.com/office/powerpoint/2010/main" val="4231975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Modification - Conditions</a:t>
            </a:r>
          </a:p>
        </p:txBody>
      </p:sp>
      <p:sp>
        <p:nvSpPr>
          <p:cNvPr id="4" name="Content Placeholder 3"/>
          <p:cNvSpPr>
            <a:spLocks noGrp="1"/>
          </p:cNvSpPr>
          <p:nvPr>
            <p:ph idx="1"/>
          </p:nvPr>
        </p:nvSpPr>
        <p:spPr/>
        <p:txBody>
          <a:bodyPr/>
          <a:lstStyle/>
          <a:p>
            <a:pPr marL="0" indent="0">
              <a:buNone/>
            </a:pPr>
            <a:r>
              <a:rPr lang="en-US" dirty="0"/>
              <a:t>Recipients may not purchase equipment in the last year of performance. If any approved acquisition has not occurred prior to the last year of performance, approval for that item(s) is rescinded.</a:t>
            </a:r>
          </a:p>
        </p:txBody>
      </p:sp>
      <p:pic>
        <p:nvPicPr>
          <p:cNvPr id="7170" name="Picture 2" descr="3d illustration of computer keyboard enter button with word change">
            <a:extLst>
              <a:ext uri="{FF2B5EF4-FFF2-40B4-BE49-F238E27FC236}">
                <a16:creationId xmlns:a16="http://schemas.microsoft.com/office/drawing/2014/main" id="{419AF01C-2A83-4620-87F7-26D1A2AA07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64466" y="2865895"/>
            <a:ext cx="4358645" cy="3051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7543485-4AEE-4A7D-B519-B0411CCC3AE1}"/>
              </a:ext>
            </a:extLst>
          </p:cNvPr>
          <p:cNvSpPr>
            <a:spLocks noGrp="1"/>
          </p:cNvSpPr>
          <p:nvPr>
            <p:ph type="sldNum" sz="quarter" idx="12"/>
          </p:nvPr>
        </p:nvSpPr>
        <p:spPr/>
        <p:txBody>
          <a:bodyPr/>
          <a:lstStyle/>
          <a:p>
            <a:fld id="{AEF1280C-1E94-430E-A516-D051ECA45720}" type="slidenum">
              <a:rPr lang="en-US" smtClean="0"/>
              <a:t>49</a:t>
            </a:fld>
            <a:endParaRPr lang="en-US" dirty="0"/>
          </a:p>
        </p:txBody>
      </p:sp>
    </p:spTree>
    <p:extLst>
      <p:ext uri="{BB962C8B-B14F-4D97-AF65-F5344CB8AC3E}">
        <p14:creationId xmlns:p14="http://schemas.microsoft.com/office/powerpoint/2010/main" val="284981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A970-AF7E-4F5A-B16C-C04971FB4E95}"/>
              </a:ext>
            </a:extLst>
          </p:cNvPr>
          <p:cNvSpPr>
            <a:spLocks noGrp="1"/>
          </p:cNvSpPr>
          <p:nvPr>
            <p:ph type="title"/>
          </p:nvPr>
        </p:nvSpPr>
        <p:spPr/>
        <p:txBody>
          <a:bodyPr/>
          <a:lstStyle/>
          <a:p>
            <a:r>
              <a:rPr lang="en-US" altLang="en-US" dirty="0"/>
              <a:t>Module Overview</a:t>
            </a:r>
            <a:endParaRPr lang="en-US" dirty="0"/>
          </a:p>
        </p:txBody>
      </p:sp>
      <p:sp>
        <p:nvSpPr>
          <p:cNvPr id="5" name="Content Placeholder 4">
            <a:extLst>
              <a:ext uri="{FF2B5EF4-FFF2-40B4-BE49-F238E27FC236}">
                <a16:creationId xmlns:a16="http://schemas.microsoft.com/office/drawing/2014/main" id="{7CBD20F9-9C7F-4DAE-88F5-F6DD0AE0B069}"/>
              </a:ext>
            </a:extLst>
          </p:cNvPr>
          <p:cNvSpPr>
            <a:spLocks noGrp="1"/>
          </p:cNvSpPr>
          <p:nvPr>
            <p:ph idx="1"/>
          </p:nvPr>
        </p:nvSpPr>
        <p:spPr>
          <a:xfrm>
            <a:off x="558352" y="1371183"/>
            <a:ext cx="11155680" cy="4754880"/>
          </a:xfrm>
        </p:spPr>
        <p:txBody>
          <a:bodyPr>
            <a:normAutofit/>
          </a:bodyPr>
          <a:lstStyle/>
          <a:p>
            <a:pPr marL="342900" indent="-342900"/>
            <a:r>
              <a:rPr lang="en-US" sz="2800" dirty="0"/>
              <a:t>Budget Management</a:t>
            </a:r>
          </a:p>
          <a:p>
            <a:pPr lvl="1">
              <a:lnSpc>
                <a:spcPct val="105000"/>
              </a:lnSpc>
            </a:pPr>
            <a:r>
              <a:rPr lang="en-US" sz="2400" dirty="0"/>
              <a:t>Purpose</a:t>
            </a:r>
          </a:p>
          <a:p>
            <a:pPr lvl="1">
              <a:lnSpc>
                <a:spcPct val="105000"/>
              </a:lnSpc>
            </a:pPr>
            <a:r>
              <a:rPr lang="en-US" sz="2400" dirty="0"/>
              <a:t>Controls and Analysis</a:t>
            </a:r>
          </a:p>
          <a:p>
            <a:pPr lvl="1">
              <a:lnSpc>
                <a:spcPct val="105000"/>
              </a:lnSpc>
            </a:pPr>
            <a:r>
              <a:rPr lang="en-US" sz="2400" dirty="0"/>
              <a:t>Budget Realignment Requirements</a:t>
            </a:r>
          </a:p>
          <a:p>
            <a:pPr marL="342900" indent="-342900"/>
            <a:r>
              <a:rPr lang="en-US" sz="2800" dirty="0"/>
              <a:t>Grant Modifications</a:t>
            </a:r>
          </a:p>
          <a:p>
            <a:pPr lvl="1">
              <a:lnSpc>
                <a:spcPct val="105000"/>
              </a:lnSpc>
            </a:pPr>
            <a:r>
              <a:rPr lang="en-US" sz="2400" dirty="0"/>
              <a:t>Requirements</a:t>
            </a:r>
          </a:p>
          <a:p>
            <a:pPr lvl="1">
              <a:lnSpc>
                <a:spcPct val="105000"/>
              </a:lnSpc>
            </a:pPr>
            <a:r>
              <a:rPr lang="en-US" sz="2400" dirty="0"/>
              <a:t>Types</a:t>
            </a:r>
          </a:p>
          <a:p>
            <a:pPr lvl="1">
              <a:lnSpc>
                <a:spcPct val="105000"/>
              </a:lnSpc>
            </a:pPr>
            <a:r>
              <a:rPr lang="en-US" sz="2400" dirty="0"/>
              <a:t>Technical Information for Submission</a:t>
            </a:r>
          </a:p>
          <a:p>
            <a:pPr marL="342900" indent="-342900"/>
            <a:r>
              <a:rPr lang="en-US" sz="2800" dirty="0"/>
              <a:t>Review Common Mistakes</a:t>
            </a:r>
          </a:p>
          <a:p>
            <a:pPr lvl="0"/>
            <a:endParaRPr lang="en-US" dirty="0"/>
          </a:p>
        </p:txBody>
      </p:sp>
      <p:sp>
        <p:nvSpPr>
          <p:cNvPr id="3" name="Slide Number Placeholder 2">
            <a:extLst>
              <a:ext uri="{FF2B5EF4-FFF2-40B4-BE49-F238E27FC236}">
                <a16:creationId xmlns:a16="http://schemas.microsoft.com/office/drawing/2014/main" id="{451A4A88-82FC-49CC-96B1-4401EF8E8C68}"/>
              </a:ext>
            </a:extLst>
          </p:cNvPr>
          <p:cNvSpPr>
            <a:spLocks noGrp="1"/>
          </p:cNvSpPr>
          <p:nvPr>
            <p:ph type="sldNum" sz="quarter" idx="12"/>
          </p:nvPr>
        </p:nvSpPr>
        <p:spPr/>
        <p:txBody>
          <a:bodyPr/>
          <a:lstStyle/>
          <a:p>
            <a:fld id="{AEF1280C-1E94-430E-A516-D051ECA45720}" type="slidenum">
              <a:rPr lang="en-US" smtClean="0"/>
              <a:t>5</a:t>
            </a:fld>
            <a:endParaRPr lang="en-US" dirty="0"/>
          </a:p>
        </p:txBody>
      </p:sp>
    </p:spTree>
    <p:extLst>
      <p:ext uri="{BB962C8B-B14F-4D97-AF65-F5344CB8AC3E}">
        <p14:creationId xmlns:p14="http://schemas.microsoft.com/office/powerpoint/2010/main" val="3763275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Modification Request</a:t>
            </a:r>
          </a:p>
        </p:txBody>
      </p:sp>
      <p:sp>
        <p:nvSpPr>
          <p:cNvPr id="4" name="Content Placeholder 3"/>
          <p:cNvSpPr>
            <a:spLocks noGrp="1"/>
          </p:cNvSpPr>
          <p:nvPr>
            <p:ph idx="1"/>
          </p:nvPr>
        </p:nvSpPr>
        <p:spPr/>
        <p:txBody>
          <a:bodyPr/>
          <a:lstStyle/>
          <a:p>
            <a:pPr marL="0" indent="0">
              <a:buNone/>
            </a:pPr>
            <a:r>
              <a:rPr lang="en-US" b="1" dirty="0"/>
              <a:t>What to include in all request</a:t>
            </a:r>
          </a:p>
          <a:p>
            <a:r>
              <a:rPr lang="en-US" dirty="0"/>
              <a:t>Request Letter on agency letterhead signed by the Authorized Representative</a:t>
            </a:r>
          </a:p>
          <a:p>
            <a:r>
              <a:rPr lang="en-US" dirty="0"/>
              <a:t>Date</a:t>
            </a:r>
          </a:p>
          <a:p>
            <a:r>
              <a:rPr lang="en-US" dirty="0"/>
              <a:t>Grantee name and grant number</a:t>
            </a:r>
          </a:p>
          <a:p>
            <a:r>
              <a:rPr lang="en-US" dirty="0"/>
              <a:t>Type of modification</a:t>
            </a:r>
          </a:p>
          <a:p>
            <a:r>
              <a:rPr lang="en-US" dirty="0"/>
              <a:t>Justification</a:t>
            </a:r>
          </a:p>
          <a:p>
            <a:endParaRPr lang="en-US" dirty="0"/>
          </a:p>
        </p:txBody>
      </p:sp>
      <p:sp>
        <p:nvSpPr>
          <p:cNvPr id="3" name="Slide Number Placeholder 2">
            <a:extLst>
              <a:ext uri="{FF2B5EF4-FFF2-40B4-BE49-F238E27FC236}">
                <a16:creationId xmlns:a16="http://schemas.microsoft.com/office/drawing/2014/main" id="{DA7013F8-52CC-43AF-9117-A78F659A7301}"/>
              </a:ext>
            </a:extLst>
          </p:cNvPr>
          <p:cNvSpPr>
            <a:spLocks noGrp="1"/>
          </p:cNvSpPr>
          <p:nvPr>
            <p:ph type="sldNum" sz="quarter" idx="12"/>
          </p:nvPr>
        </p:nvSpPr>
        <p:spPr/>
        <p:txBody>
          <a:bodyPr/>
          <a:lstStyle/>
          <a:p>
            <a:fld id="{AEF1280C-1E94-430E-A516-D051ECA45720}" type="slidenum">
              <a:rPr lang="en-US" smtClean="0"/>
              <a:t>50</a:t>
            </a:fld>
            <a:endParaRPr lang="en-US" dirty="0"/>
          </a:p>
        </p:txBody>
      </p:sp>
    </p:spTree>
    <p:extLst>
      <p:ext uri="{BB962C8B-B14F-4D97-AF65-F5344CB8AC3E}">
        <p14:creationId xmlns:p14="http://schemas.microsoft.com/office/powerpoint/2010/main" val="557851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2F4BE32-A5AD-42E7-BB20-61428D157B53}"/>
              </a:ext>
            </a:extLst>
          </p:cNvPr>
          <p:cNvSpPr/>
          <p:nvPr/>
        </p:nvSpPr>
        <p:spPr>
          <a:xfrm>
            <a:off x="10137984" y="5537940"/>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3A747D43-6F4A-4D2A-808B-44AFA1BA9017}"/>
              </a:ext>
            </a:extLst>
          </p:cNvPr>
          <p:cNvSpPr>
            <a:spLocks noGrp="1"/>
          </p:cNvSpPr>
          <p:nvPr>
            <p:ph type="title"/>
          </p:nvPr>
        </p:nvSpPr>
        <p:spPr/>
        <p:txBody>
          <a:bodyPr>
            <a:normAutofit/>
          </a:bodyPr>
          <a:lstStyle/>
          <a:p>
            <a:r>
              <a:rPr lang="en-US" dirty="0"/>
              <a:t>Budget &amp; Grant Modification Common Mistakes </a:t>
            </a:r>
          </a:p>
        </p:txBody>
      </p:sp>
      <p:sp>
        <p:nvSpPr>
          <p:cNvPr id="4" name="Content Placeholder 3"/>
          <p:cNvSpPr>
            <a:spLocks noGrp="1"/>
          </p:cNvSpPr>
          <p:nvPr>
            <p:ph idx="1"/>
          </p:nvPr>
        </p:nvSpPr>
        <p:spPr>
          <a:xfrm>
            <a:off x="518161" y="1420779"/>
            <a:ext cx="10423376" cy="4756184"/>
          </a:xfrm>
        </p:spPr>
        <p:txBody>
          <a:bodyPr>
            <a:normAutofit/>
          </a:bodyPr>
          <a:lstStyle/>
          <a:p>
            <a:pPr lvl="0"/>
            <a:r>
              <a:rPr lang="en-US" sz="2000" dirty="0"/>
              <a:t>Purchasing equipment without written Grant Officer approval</a:t>
            </a:r>
          </a:p>
          <a:p>
            <a:pPr lvl="0"/>
            <a:r>
              <a:rPr lang="en-US" sz="2000" dirty="0"/>
              <a:t>Making budget adjustments between line items that exceed 10 percent of the award, without prior approval</a:t>
            </a:r>
          </a:p>
          <a:p>
            <a:pPr lvl="0"/>
            <a:r>
              <a:rPr lang="en-US" sz="2000" dirty="0"/>
              <a:t>Charging indirect costs without an approved indirect cost rate or without using an acceptable de minimis rate</a:t>
            </a:r>
          </a:p>
          <a:p>
            <a:pPr lvl="0"/>
            <a:r>
              <a:rPr lang="en-US" sz="2000" dirty="0"/>
              <a:t>Making changes to key personnel, program service plans, performance goals, and SOW commitments, without prior approval</a:t>
            </a:r>
          </a:p>
          <a:p>
            <a:pPr lvl="0"/>
            <a:r>
              <a:rPr lang="en-US" sz="2000" dirty="0"/>
              <a:t>Revising commitments to provide match or leveraged resources, without prior approval</a:t>
            </a:r>
          </a:p>
          <a:p>
            <a:pPr lvl="0"/>
            <a:r>
              <a:rPr lang="en-US" sz="2000" dirty="0"/>
              <a:t>Approving subrecipient modifications when the revisions should first trigger a modification to the prime award, requiring Grant Officer approval</a:t>
            </a:r>
          </a:p>
        </p:txBody>
      </p:sp>
      <p:sp>
        <p:nvSpPr>
          <p:cNvPr id="2" name="TextBox 1">
            <a:extLst>
              <a:ext uri="{FF2B5EF4-FFF2-40B4-BE49-F238E27FC236}">
                <a16:creationId xmlns:a16="http://schemas.microsoft.com/office/drawing/2014/main" id="{77ACCC64-BC7B-4255-ADB5-5143CD6F80EE}"/>
              </a:ext>
            </a:extLst>
          </p:cNvPr>
          <p:cNvSpPr txBox="1"/>
          <p:nvPr/>
        </p:nvSpPr>
        <p:spPr>
          <a:xfrm>
            <a:off x="6496945" y="5362963"/>
            <a:ext cx="4405219" cy="646331"/>
          </a:xfrm>
          <a:prstGeom prst="rect">
            <a:avLst/>
          </a:prstGeom>
          <a:noFill/>
        </p:spPr>
        <p:txBody>
          <a:bodyPr wrap="square" rtlCol="0">
            <a:spAutoFit/>
          </a:bodyPr>
          <a:lstStyle/>
          <a:p>
            <a:pPr algn="r"/>
            <a:r>
              <a:rPr lang="en-US" dirty="0">
                <a:solidFill>
                  <a:srgbClr val="D93E0D"/>
                </a:solidFill>
                <a:hlinkClick r:id="rId3" tooltip="Link to Grant and Financial Management TAG">
                  <a:extLst>
                    <a:ext uri="{A12FA001-AC4F-418D-AE19-62706E023703}">
                      <ahyp:hlinkClr xmlns:ahyp="http://schemas.microsoft.com/office/drawing/2018/hyperlinkcolor" val="tx"/>
                    </a:ext>
                  </a:extLst>
                </a:hlinkClick>
              </a:rPr>
              <a:t>Grant and Financial Management TAG Chapter 4: Budget &amp; Grant Modifications</a:t>
            </a:r>
            <a:endParaRPr lang="en-US" dirty="0">
              <a:solidFill>
                <a:srgbClr val="D93E0D"/>
              </a:solidFill>
            </a:endParaRPr>
          </a:p>
        </p:txBody>
      </p:sp>
      <p:sp>
        <p:nvSpPr>
          <p:cNvPr id="3" name="Slide Number Placeholder 2">
            <a:extLst>
              <a:ext uri="{FF2B5EF4-FFF2-40B4-BE49-F238E27FC236}">
                <a16:creationId xmlns:a16="http://schemas.microsoft.com/office/drawing/2014/main" id="{29D78DF7-5DF0-48D4-8567-6976E08E2BDD}"/>
              </a:ext>
            </a:extLst>
          </p:cNvPr>
          <p:cNvSpPr>
            <a:spLocks noGrp="1"/>
          </p:cNvSpPr>
          <p:nvPr>
            <p:ph type="sldNum" sz="quarter" idx="12"/>
          </p:nvPr>
        </p:nvSpPr>
        <p:spPr/>
        <p:txBody>
          <a:bodyPr/>
          <a:lstStyle/>
          <a:p>
            <a:fld id="{AEF1280C-1E94-430E-A516-D051ECA45720}" type="slidenum">
              <a:rPr lang="en-US" smtClean="0"/>
              <a:t>51</a:t>
            </a:fld>
            <a:endParaRPr lang="en-US" dirty="0"/>
          </a:p>
        </p:txBody>
      </p:sp>
    </p:spTree>
    <p:extLst>
      <p:ext uri="{BB962C8B-B14F-4D97-AF65-F5344CB8AC3E}">
        <p14:creationId xmlns:p14="http://schemas.microsoft.com/office/powerpoint/2010/main" val="2747428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0FBF0-CE36-4CE6-B8DB-AA096F031D3A}"/>
              </a:ext>
            </a:extLst>
          </p:cNvPr>
          <p:cNvSpPr>
            <a:spLocks noGrp="1"/>
          </p:cNvSpPr>
          <p:nvPr>
            <p:ph type="title"/>
          </p:nvPr>
        </p:nvSpPr>
        <p:spPr/>
        <p:txBody>
          <a:bodyPr/>
          <a:lstStyle/>
          <a:p>
            <a:r>
              <a:rPr lang="en-US" altLang="en-US" dirty="0"/>
              <a:t>Knowledge Check 2 – Questions  </a:t>
            </a:r>
            <a:endParaRPr lang="en-US" dirty="0"/>
          </a:p>
        </p:txBody>
      </p:sp>
      <p:sp>
        <p:nvSpPr>
          <p:cNvPr id="4" name="Content Placeholder 3">
            <a:extLst>
              <a:ext uri="{FF2B5EF4-FFF2-40B4-BE49-F238E27FC236}">
                <a16:creationId xmlns:a16="http://schemas.microsoft.com/office/drawing/2014/main" id="{C28288B5-0A0B-4071-903E-850041511991}"/>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3300" b="1" dirty="0">
                <a:solidFill>
                  <a:srgbClr val="D93E0D"/>
                </a:solidFill>
              </a:rPr>
              <a:t>True or False?</a:t>
            </a:r>
          </a:p>
          <a:p>
            <a:pPr marL="514350" indent="-514350">
              <a:buClr>
                <a:srgbClr val="D93E0D"/>
              </a:buClr>
              <a:buFont typeface="+mj-lt"/>
              <a:buAutoNum type="arabicPeriod"/>
            </a:pPr>
            <a:r>
              <a:rPr lang="en-US" dirty="0"/>
              <a:t>Discretionary grantees  m</a:t>
            </a:r>
            <a:r>
              <a:rPr lang="en-US" altLang="en-US" dirty="0"/>
              <a:t>ust request prior approval actions at least 30 days prior to the effective date of the requested action.</a:t>
            </a:r>
          </a:p>
          <a:p>
            <a:pPr marL="514350" indent="-514350">
              <a:buClr>
                <a:srgbClr val="D93E0D"/>
              </a:buClr>
              <a:buFont typeface="+mj-lt"/>
              <a:buAutoNum type="arabicPeriod"/>
            </a:pPr>
            <a:r>
              <a:rPr lang="en-US" dirty="0"/>
              <a:t>Discretionary grant recipients must obtain their prior written approvals from the DOL grant officer.</a:t>
            </a:r>
          </a:p>
          <a:p>
            <a:pPr marL="514350" indent="-514350">
              <a:buClr>
                <a:srgbClr val="D93E0D"/>
              </a:buClr>
              <a:buFont typeface="+mj-lt"/>
              <a:buAutoNum type="arabicPeriod"/>
            </a:pPr>
            <a:r>
              <a:rPr lang="en-US" dirty="0"/>
              <a:t>If a discretionary grant recipient cannot expend all its grant fund by the end of the POP, the recipient is entitled to an extension of the POP.</a:t>
            </a:r>
            <a:endParaRPr lang="en-US" dirty="0">
              <a:cs typeface="Calibri"/>
            </a:endParaRPr>
          </a:p>
          <a:p>
            <a:pPr marL="514350" indent="-514350">
              <a:buClr>
                <a:srgbClr val="D93E0D"/>
              </a:buClr>
              <a:buFont typeface="+mj-lt"/>
              <a:buAutoNum type="arabicPeriod"/>
            </a:pPr>
            <a:r>
              <a:rPr lang="en-US" dirty="0"/>
              <a:t>If a discretionary grant award does not include indirect costs, but the recipient subsequently receives a negotiated IDC rate, indirect costs may be charged to the grant without grant modification.</a:t>
            </a:r>
          </a:p>
          <a:p>
            <a:pPr lvl="0"/>
            <a:endParaRPr lang="en-US" dirty="0"/>
          </a:p>
        </p:txBody>
      </p:sp>
      <p:sp>
        <p:nvSpPr>
          <p:cNvPr id="2" name="Slide Number Placeholder 1">
            <a:extLst>
              <a:ext uri="{FF2B5EF4-FFF2-40B4-BE49-F238E27FC236}">
                <a16:creationId xmlns:a16="http://schemas.microsoft.com/office/drawing/2014/main" id="{87C52E3C-DB7C-4235-BFF2-5C4D409CCEC8}"/>
              </a:ext>
            </a:extLst>
          </p:cNvPr>
          <p:cNvSpPr>
            <a:spLocks noGrp="1"/>
          </p:cNvSpPr>
          <p:nvPr>
            <p:ph type="sldNum" sz="quarter" idx="12"/>
          </p:nvPr>
        </p:nvSpPr>
        <p:spPr/>
        <p:txBody>
          <a:bodyPr/>
          <a:lstStyle/>
          <a:p>
            <a:fld id="{AEF1280C-1E94-430E-A516-D051ECA45720}" type="slidenum">
              <a:rPr lang="en-US" smtClean="0"/>
              <a:t>52</a:t>
            </a:fld>
            <a:endParaRPr lang="en-US" dirty="0"/>
          </a:p>
        </p:txBody>
      </p:sp>
    </p:spTree>
    <p:extLst>
      <p:ext uri="{BB962C8B-B14F-4D97-AF65-F5344CB8AC3E}">
        <p14:creationId xmlns:p14="http://schemas.microsoft.com/office/powerpoint/2010/main" val="23786576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E26E-B891-4C26-B6AA-263C928F2564}"/>
              </a:ext>
            </a:extLst>
          </p:cNvPr>
          <p:cNvSpPr>
            <a:spLocks noGrp="1"/>
          </p:cNvSpPr>
          <p:nvPr>
            <p:ph type="title"/>
          </p:nvPr>
        </p:nvSpPr>
        <p:spPr/>
        <p:txBody>
          <a:bodyPr/>
          <a:lstStyle/>
          <a:p>
            <a:r>
              <a:rPr lang="en-US" dirty="0"/>
              <a:t>Knowledge Check 2 - Answers</a:t>
            </a:r>
          </a:p>
        </p:txBody>
      </p:sp>
      <p:sp>
        <p:nvSpPr>
          <p:cNvPr id="3" name="Content Placeholder 2">
            <a:extLst>
              <a:ext uri="{FF2B5EF4-FFF2-40B4-BE49-F238E27FC236}">
                <a16:creationId xmlns:a16="http://schemas.microsoft.com/office/drawing/2014/main" id="{B9161D7D-93D7-4C55-8CAA-8468D8931EA5}"/>
              </a:ext>
            </a:extLst>
          </p:cNvPr>
          <p:cNvSpPr>
            <a:spLocks noGrp="1"/>
          </p:cNvSpPr>
          <p:nvPr>
            <p:ph idx="1"/>
          </p:nvPr>
        </p:nvSpPr>
        <p:spPr/>
        <p:txBody>
          <a:bodyPr vert="horz" lIns="91440" tIns="45720" rIns="91440" bIns="45720" rtlCol="0" anchor="t">
            <a:normAutofit/>
          </a:bodyPr>
          <a:lstStyle/>
          <a:p>
            <a:pPr marL="514350" indent="-514350">
              <a:buClr>
                <a:srgbClr val="D93E0D"/>
              </a:buClr>
              <a:buFont typeface="+mj-lt"/>
              <a:buAutoNum type="arabicPeriod"/>
            </a:pPr>
            <a:r>
              <a:rPr lang="en-US" dirty="0"/>
              <a:t>Discretionary grantees m</a:t>
            </a:r>
            <a:r>
              <a:rPr lang="en-US" altLang="en-US" dirty="0"/>
              <a:t>ust request prior approval actions at least 30 days prior to the effective date of the requested action. </a:t>
            </a:r>
            <a:r>
              <a:rPr lang="en-US" altLang="en-US" b="1" dirty="0">
                <a:solidFill>
                  <a:srgbClr val="D93E0D"/>
                </a:solidFill>
              </a:rPr>
              <a:t>True</a:t>
            </a:r>
          </a:p>
          <a:p>
            <a:pPr marL="514350" indent="-514350">
              <a:buClr>
                <a:srgbClr val="D93E0D"/>
              </a:buClr>
              <a:buFont typeface="+mj-lt"/>
              <a:buAutoNum type="arabicPeriod"/>
            </a:pPr>
            <a:r>
              <a:rPr lang="en-US" dirty="0"/>
              <a:t>Discretionary grant recipients must obtain their prior written approvals from the DOL grant officer. </a:t>
            </a:r>
            <a:r>
              <a:rPr lang="en-US" b="1" dirty="0">
                <a:solidFill>
                  <a:srgbClr val="D93E0D"/>
                </a:solidFill>
              </a:rPr>
              <a:t>True</a:t>
            </a:r>
            <a:endParaRPr lang="en-US" b="1" dirty="0">
              <a:solidFill>
                <a:srgbClr val="D93E0D"/>
              </a:solidFill>
              <a:cs typeface="Calibri"/>
            </a:endParaRPr>
          </a:p>
          <a:p>
            <a:pPr marL="514350" indent="-514350">
              <a:buClr>
                <a:srgbClr val="D93E0D"/>
              </a:buClr>
              <a:buFont typeface="+mj-lt"/>
              <a:buAutoNum type="arabicPeriod"/>
            </a:pPr>
            <a:r>
              <a:rPr lang="en-US" dirty="0"/>
              <a:t>If a discretionary grant recipient cannot expend all its grant fund by the end of the POP, the recipient is entitled to an extension of the POP. </a:t>
            </a:r>
            <a:r>
              <a:rPr lang="en-US" b="1" dirty="0">
                <a:solidFill>
                  <a:srgbClr val="D93E0D"/>
                </a:solidFill>
              </a:rPr>
              <a:t>False</a:t>
            </a:r>
            <a:endParaRPr lang="en-US" b="1" dirty="0">
              <a:solidFill>
                <a:srgbClr val="D93E0D"/>
              </a:solidFill>
              <a:cs typeface="Calibri"/>
            </a:endParaRPr>
          </a:p>
          <a:p>
            <a:pPr marL="514350" indent="-514350">
              <a:buClr>
                <a:srgbClr val="D93E0D"/>
              </a:buClr>
              <a:buFont typeface="+mj-lt"/>
              <a:buAutoNum type="arabicPeriod"/>
            </a:pPr>
            <a:r>
              <a:rPr lang="en-US" dirty="0"/>
              <a:t>If a discretionary grant award does not include indirect costs, but the recipient subsequently receives a negotiated IDC rate, indirect costs may be charged to the grant without grant modification. </a:t>
            </a:r>
            <a:r>
              <a:rPr lang="en-US" b="1" dirty="0">
                <a:solidFill>
                  <a:srgbClr val="D93E0D"/>
                </a:solidFill>
              </a:rPr>
              <a:t>False</a:t>
            </a:r>
          </a:p>
          <a:p>
            <a:endParaRPr lang="en-US" sz="2400" dirty="0"/>
          </a:p>
        </p:txBody>
      </p:sp>
      <p:sp>
        <p:nvSpPr>
          <p:cNvPr id="4" name="Slide Number Placeholder 3">
            <a:extLst>
              <a:ext uri="{FF2B5EF4-FFF2-40B4-BE49-F238E27FC236}">
                <a16:creationId xmlns:a16="http://schemas.microsoft.com/office/drawing/2014/main" id="{865B9236-0107-48FA-91BB-B8C4E8E2DAB8}"/>
              </a:ext>
            </a:extLst>
          </p:cNvPr>
          <p:cNvSpPr>
            <a:spLocks noGrp="1"/>
          </p:cNvSpPr>
          <p:nvPr>
            <p:ph type="sldNum" sz="quarter" idx="12"/>
          </p:nvPr>
        </p:nvSpPr>
        <p:spPr/>
        <p:txBody>
          <a:bodyPr/>
          <a:lstStyle/>
          <a:p>
            <a:fld id="{AEF1280C-1E94-430E-A516-D051ECA45720}" type="slidenum">
              <a:rPr lang="en-US" smtClean="0"/>
              <a:t>53</a:t>
            </a:fld>
            <a:endParaRPr lang="en-US" dirty="0"/>
          </a:p>
        </p:txBody>
      </p:sp>
    </p:spTree>
    <p:extLst>
      <p:ext uri="{BB962C8B-B14F-4D97-AF65-F5344CB8AC3E}">
        <p14:creationId xmlns:p14="http://schemas.microsoft.com/office/powerpoint/2010/main" val="2992493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53B254-2A61-4724-B0F4-658A4C9BCAB3}"/>
              </a:ext>
            </a:extLst>
          </p:cNvPr>
          <p:cNvSpPr/>
          <p:nvPr/>
        </p:nvSpPr>
        <p:spPr>
          <a:xfrm>
            <a:off x="10137984" y="5537940"/>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p:txBody>
          <a:bodyPr/>
          <a:lstStyle/>
          <a:p>
            <a:r>
              <a:rPr lang="en-US" dirty="0"/>
              <a:t>Core Monitoring Guide</a:t>
            </a:r>
          </a:p>
        </p:txBody>
      </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a:xfrm>
            <a:off x="518160" y="1420779"/>
            <a:ext cx="10002464" cy="4756184"/>
          </a:xfrm>
        </p:spPr>
        <p:txBody>
          <a:bodyPr>
            <a:normAutofit/>
          </a:bodyPr>
          <a:lstStyle/>
          <a:p>
            <a:r>
              <a:rPr lang="en-US" dirty="0"/>
              <a:t>Indicator 2.b.2: Budget Modifications</a:t>
            </a:r>
          </a:p>
          <a:p>
            <a:pPr lvl="1">
              <a:spcBef>
                <a:spcPts val="1200"/>
              </a:spcBef>
            </a:pPr>
            <a:r>
              <a:rPr lang="en-US" sz="2200" dirty="0"/>
              <a:t>Does the grant recipient have policies and procedures when grant/project modifications need to be made? Does the mechanism allow for a 30-day notice? Did the grant recipient  receive prior approval from the Grant Officer?</a:t>
            </a:r>
          </a:p>
          <a:p>
            <a:pPr lvl="1">
              <a:spcBef>
                <a:spcPts val="1200"/>
              </a:spcBef>
            </a:pPr>
            <a:r>
              <a:rPr lang="en-US" sz="2200" dirty="0"/>
              <a:t>If the grant award exceeds the Simplified Acquisition Threshold, does the cumulative amount of any transfers exceed or is it expected to exceed 10 percent of the total budget as last approved by ETA?</a:t>
            </a:r>
          </a:p>
        </p:txBody>
      </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54</a:t>
            </a:fld>
            <a:endParaRPr lang="en-US" dirty="0"/>
          </a:p>
        </p:txBody>
      </p:sp>
    </p:spTree>
    <p:extLst>
      <p:ext uri="{BB962C8B-B14F-4D97-AF65-F5344CB8AC3E}">
        <p14:creationId xmlns:p14="http://schemas.microsoft.com/office/powerpoint/2010/main" val="2009103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CC75EA-EF95-43B4-884B-1CF66D3AB570}"/>
              </a:ext>
            </a:extLst>
          </p:cNvPr>
          <p:cNvSpPr/>
          <p:nvPr/>
        </p:nvSpPr>
        <p:spPr>
          <a:xfrm>
            <a:off x="10137984" y="5537940"/>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a:xfrm>
            <a:off x="518160" y="1420779"/>
            <a:ext cx="10411119" cy="4756184"/>
          </a:xfrm>
        </p:spPr>
        <p:txBody>
          <a:bodyPr>
            <a:normAutofit fontScale="92500" lnSpcReduction="10000"/>
          </a:bodyPr>
          <a:lstStyle/>
          <a:p>
            <a:r>
              <a:rPr lang="en-US" sz="3000" dirty="0"/>
              <a:t>Budget Management and Grant Modifications</a:t>
            </a:r>
          </a:p>
          <a:p>
            <a:pPr lvl="1">
              <a:spcBef>
                <a:spcPts val="1200"/>
              </a:spcBef>
              <a:buClr>
                <a:srgbClr val="D93E0D"/>
              </a:buClr>
              <a:buFont typeface="Wingdings" panose="05000000000000000000" pitchFamily="2" charset="2"/>
              <a:buChar char="q"/>
            </a:pPr>
            <a:r>
              <a:rPr lang="en-US" dirty="0"/>
              <a:t>Develop or update the process to periodically review planned budget and performance goals against actual costs and actual levels of performance. [</a:t>
            </a:r>
            <a:r>
              <a:rPr lang="en-US" u="sng" dirty="0">
                <a:hlinkClick r:id="rId3" tooltip="Link to 2 CFR 200.302(b)(5)"/>
              </a:rPr>
              <a:t>2 CFR 200.302(b)(5</a:t>
            </a:r>
            <a:r>
              <a:rPr lang="en-US" u="sng" dirty="0">
                <a:hlinkClick r:id="rId3"/>
              </a:rPr>
              <a:t>)</a:t>
            </a:r>
            <a:r>
              <a:rPr lang="en-US" dirty="0"/>
              <a:t>]</a:t>
            </a:r>
          </a:p>
          <a:p>
            <a:pPr lvl="1">
              <a:spcBef>
                <a:spcPts val="1200"/>
              </a:spcBef>
              <a:buClr>
                <a:srgbClr val="D93E0D"/>
              </a:buClr>
              <a:buFont typeface="Wingdings" panose="05000000000000000000" pitchFamily="2" charset="2"/>
              <a:buChar char="q"/>
            </a:pPr>
            <a:r>
              <a:rPr lang="en-US" dirty="0"/>
              <a:t>Develop a crosswalk and align chart of accounts to the budget categories identified on the SF-424A and any other reportable item listed on the ETA-9130 or performance report.  [</a:t>
            </a:r>
            <a:r>
              <a:rPr lang="en-US" u="sng" dirty="0">
                <a:hlinkClick r:id="rId3" tooltip="Link to 2 CFR 200.302"/>
              </a:rPr>
              <a:t>2 CFR 200.302</a:t>
            </a:r>
            <a:r>
              <a:rPr lang="en-US" dirty="0"/>
              <a:t>]</a:t>
            </a:r>
          </a:p>
          <a:p>
            <a:pPr lvl="1">
              <a:spcBef>
                <a:spcPts val="1200"/>
              </a:spcBef>
              <a:buClr>
                <a:srgbClr val="D93E0D"/>
              </a:buClr>
              <a:buFont typeface="Wingdings" panose="05000000000000000000" pitchFamily="2" charset="2"/>
              <a:buChar char="q"/>
            </a:pPr>
            <a:r>
              <a:rPr lang="en-US" dirty="0"/>
              <a:t>Schedule quarterly meetings with program and fiscal staff to analyze actual results against the approved budget to allow time for adjustments.</a:t>
            </a:r>
          </a:p>
          <a:p>
            <a:pPr lvl="1">
              <a:spcBef>
                <a:spcPts val="1200"/>
              </a:spcBef>
              <a:buClr>
                <a:srgbClr val="D93E0D"/>
              </a:buClr>
              <a:buFont typeface="Wingdings" panose="05000000000000000000" pitchFamily="2" charset="2"/>
              <a:buChar char="q"/>
            </a:pPr>
            <a:r>
              <a:rPr lang="en-US" dirty="0"/>
              <a:t>Develop or modify procedures to obtain prior written approvals from the Grant Officer at least 30 days prior to the executable action. [</a:t>
            </a:r>
            <a:r>
              <a:rPr lang="en-US" dirty="0">
                <a:hlinkClick r:id="rId4" tooltip="2 CFR 2900.9 to 2900.12"/>
              </a:rPr>
              <a:t>2 CFR 2900.9 to 2900.12</a:t>
            </a:r>
            <a:r>
              <a:rPr lang="en-US" dirty="0"/>
              <a:t>]</a:t>
            </a:r>
          </a:p>
          <a:p>
            <a:pPr lvl="1">
              <a:spcBef>
                <a:spcPts val="1200"/>
              </a:spcBef>
              <a:buClr>
                <a:srgbClr val="D93E0D"/>
              </a:buClr>
              <a:buFont typeface="Wingdings" panose="05000000000000000000" pitchFamily="2" charset="2"/>
              <a:buChar char="q"/>
            </a:pPr>
            <a:r>
              <a:rPr lang="en-US" dirty="0"/>
              <a:t>Train program and fiscal staff on the budget and grant modification process including analysis of financial and performance data. [</a:t>
            </a:r>
            <a:r>
              <a:rPr lang="en-US" u="sng" dirty="0">
                <a:hlinkClick r:id="rId5" tooltip="Link to 2 CFR 200.301"/>
              </a:rPr>
              <a:t>2 CFR 200.301</a:t>
            </a:r>
            <a:r>
              <a:rPr lang="en-US" dirty="0"/>
              <a:t>]</a:t>
            </a:r>
          </a:p>
          <a:p>
            <a:pPr lvl="1">
              <a:buFont typeface="Wingdings" panose="05000000000000000000" pitchFamily="2" charset="2"/>
              <a:buChar char="q"/>
            </a:pPr>
            <a:endParaRPr lang="en-US" dirty="0"/>
          </a:p>
          <a:p>
            <a:pPr lvl="1">
              <a:buFont typeface="Wingdings" panose="05000000000000000000" pitchFamily="2" charset="2"/>
              <a:buChar char="q"/>
            </a:pPr>
            <a:endParaRPr lang="en-US" sz="1800" dirty="0"/>
          </a:p>
        </p:txBody>
      </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55</a:t>
            </a:fld>
            <a:endParaRPr lang="en-US" dirty="0"/>
          </a:p>
        </p:txBody>
      </p:sp>
    </p:spTree>
    <p:extLst>
      <p:ext uri="{BB962C8B-B14F-4D97-AF65-F5344CB8AC3E}">
        <p14:creationId xmlns:p14="http://schemas.microsoft.com/office/powerpoint/2010/main" val="1932586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F662-2098-4018-BADD-43914C8D4C9A}"/>
              </a:ext>
            </a:extLst>
          </p:cNvPr>
          <p:cNvSpPr>
            <a:spLocks noGrp="1"/>
          </p:cNvSpPr>
          <p:nvPr>
            <p:ph type="title"/>
          </p:nvPr>
        </p:nvSpPr>
        <p:spPr/>
        <p:txBody>
          <a:bodyPr/>
          <a:lstStyle/>
          <a:p>
            <a:r>
              <a:rPr lang="en-US" dirty="0"/>
              <a:t>Module Review</a:t>
            </a:r>
          </a:p>
        </p:txBody>
      </p:sp>
      <p:sp>
        <p:nvSpPr>
          <p:cNvPr id="5" name="Content Placeholder 2">
            <a:extLst>
              <a:ext uri="{FF2B5EF4-FFF2-40B4-BE49-F238E27FC236}">
                <a16:creationId xmlns:a16="http://schemas.microsoft.com/office/drawing/2014/main" id="{A3F025FB-FD8A-4D65-846C-775753D3076B}"/>
              </a:ext>
            </a:extLst>
          </p:cNvPr>
          <p:cNvSpPr>
            <a:spLocks noGrp="1"/>
          </p:cNvSpPr>
          <p:nvPr>
            <p:ph idx="1"/>
          </p:nvPr>
        </p:nvSpPr>
        <p:spPr>
          <a:prstGeom prst="rect">
            <a:avLst/>
          </a:prstGeom>
        </p:spPr>
        <p:txBody>
          <a:bodyPr>
            <a:noAutofit/>
          </a:bodyPr>
          <a:lstStyle/>
          <a:p>
            <a:pPr lvl="0"/>
            <a:r>
              <a:rPr lang="en-US" sz="3200" dirty="0"/>
              <a:t>Budget Purpose</a:t>
            </a:r>
          </a:p>
          <a:p>
            <a:pPr lvl="0"/>
            <a:r>
              <a:rPr lang="en-US" sz="3200" dirty="0"/>
              <a:t>Budget Controls and Analysis</a:t>
            </a:r>
          </a:p>
          <a:p>
            <a:pPr lvl="0"/>
            <a:r>
              <a:rPr lang="en-US" sz="3200" dirty="0"/>
              <a:t>Budget and Performance Analysis</a:t>
            </a:r>
          </a:p>
          <a:p>
            <a:pPr lvl="0"/>
            <a:r>
              <a:rPr lang="en-US" sz="3200" dirty="0"/>
              <a:t>Budget Realignments</a:t>
            </a:r>
          </a:p>
          <a:p>
            <a:pPr lvl="0"/>
            <a:r>
              <a:rPr lang="en-US" sz="3200" dirty="0"/>
              <a:t>Grant Modifications</a:t>
            </a:r>
          </a:p>
        </p:txBody>
      </p:sp>
      <p:pic>
        <p:nvPicPr>
          <p:cNvPr id="7170" name="Picture 2" descr="Recap word from wooden blocks on desk">
            <a:extLst>
              <a:ext uri="{FF2B5EF4-FFF2-40B4-BE49-F238E27FC236}">
                <a16:creationId xmlns:a16="http://schemas.microsoft.com/office/drawing/2014/main" id="{9FAE328E-86D8-4274-9D05-96DA831411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95273" y="2796823"/>
            <a:ext cx="4128271" cy="2753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25ECC6E-EFB3-43A1-A855-4CC0AF5E83AA}"/>
              </a:ext>
            </a:extLst>
          </p:cNvPr>
          <p:cNvSpPr>
            <a:spLocks noGrp="1"/>
          </p:cNvSpPr>
          <p:nvPr>
            <p:ph type="sldNum" sz="quarter" idx="12"/>
          </p:nvPr>
        </p:nvSpPr>
        <p:spPr/>
        <p:txBody>
          <a:bodyPr/>
          <a:lstStyle/>
          <a:p>
            <a:fld id="{AEF1280C-1E94-430E-A516-D051ECA45720}" type="slidenum">
              <a:rPr lang="en-US" smtClean="0"/>
              <a:t>56</a:t>
            </a:fld>
            <a:endParaRPr lang="en-US" dirty="0"/>
          </a:p>
        </p:txBody>
      </p:sp>
    </p:spTree>
    <p:extLst>
      <p:ext uri="{BB962C8B-B14F-4D97-AF65-F5344CB8AC3E}">
        <p14:creationId xmlns:p14="http://schemas.microsoft.com/office/powerpoint/2010/main" val="1143222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EBC1461-1677-4BBB-85C3-DC011703A886}"/>
              </a:ext>
            </a:extLst>
          </p:cNvPr>
          <p:cNvSpPr/>
          <p:nvPr/>
        </p:nvSpPr>
        <p:spPr>
          <a:xfrm>
            <a:off x="10137984" y="5537940"/>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p:txBody>
          <a:bodyPr/>
          <a:lstStyle/>
          <a:p>
            <a:r>
              <a:rPr lang="en-US" dirty="0">
                <a:hlinkClick r:id="rId3" tooltip="Link to Core Monitoring Guide"/>
              </a:rPr>
              <a:t>Core Monitoring Guide</a:t>
            </a:r>
            <a:endParaRPr lang="en-US" dirty="0"/>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Objective 2.b Budget, Indicator 2.b.2: Budget Modification</a:t>
            </a:r>
          </a:p>
          <a:p>
            <a:r>
              <a:rPr lang="en-US" dirty="0">
                <a:hlinkClick r:id="rId4" tooltip="Link to Grant &amp; Financial Technical Assistance Guide"/>
              </a:rPr>
              <a:t>Grant &amp; Financial Management Technical Assistance Guide </a:t>
            </a:r>
            <a:endParaRPr lang="en-US" dirty="0"/>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Chapter 4: Grant Modifications</a:t>
            </a:r>
            <a:endParaRPr lang="en-US" dirty="0"/>
          </a:p>
          <a:p>
            <a:r>
              <a:rPr lang="en-US" dirty="0"/>
              <a:t>Department of Labor Regulations for Grants and Agreements </a:t>
            </a:r>
            <a:r>
              <a:rPr lang="en-US" dirty="0">
                <a:hlinkClick r:id="rId5" tooltip="Link to 2CFR Part 2900"/>
              </a:rPr>
              <a:t>2 CFR Part 2900</a:t>
            </a:r>
            <a:endParaRPr lang="en-US" dirty="0"/>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2 CFR 2900.9</a:t>
            </a:r>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2 CFR 2900.10</a:t>
            </a:r>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2 CFR 2900.11</a:t>
            </a:r>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2 CFR 2900.12</a:t>
            </a:r>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a:xfrm>
            <a:off x="5817751" y="1342572"/>
            <a:ext cx="4114800" cy="4738189"/>
          </a:xfrm>
        </p:spPr>
        <p:txBody>
          <a:bodyPr/>
          <a:lstStyle/>
          <a:p>
            <a:r>
              <a:rPr lang="en-US" dirty="0"/>
              <a:t>Uniform Administrative Requirements, Cost Principles, and Audit Requirements for Federal Awards </a:t>
            </a:r>
            <a:r>
              <a:rPr lang="en-US" dirty="0">
                <a:hlinkClick r:id="rId6" tooltip="Link to 2 CFR Part 200"/>
              </a:rPr>
              <a:t>2 CFR Part 200</a:t>
            </a:r>
            <a:endParaRPr lang="en-US" dirty="0"/>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200.12</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200.20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200.33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200.48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200.58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200.89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200.94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200.302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200.308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200.313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200.328</a:t>
            </a:r>
          </a:p>
        </p:txBody>
      </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57</a:t>
            </a:fld>
            <a:endParaRPr lang="en-US" dirty="0"/>
          </a:p>
        </p:txBody>
      </p:sp>
    </p:spTree>
    <p:extLst>
      <p:ext uri="{BB962C8B-B14F-4D97-AF65-F5344CB8AC3E}">
        <p14:creationId xmlns:p14="http://schemas.microsoft.com/office/powerpoint/2010/main" val="3842606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E11499C-71AD-4AEE-9307-F23BAB4BC303}"/>
              </a:ext>
            </a:extLst>
          </p:cNvPr>
          <p:cNvSpPr/>
          <p:nvPr/>
        </p:nvSpPr>
        <p:spPr>
          <a:xfrm>
            <a:off x="10137984" y="5537940"/>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p:txBody>
          <a:bodyPr/>
          <a:lstStyle/>
          <a:p>
            <a:r>
              <a:rPr lang="en-US" dirty="0"/>
              <a:t>What is the best way to find your local American Job Center (AJC)?</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See DOL’s </a:t>
            </a:r>
            <a:r>
              <a:rPr lang="en-US" dirty="0">
                <a:solidFill>
                  <a:srgbClr val="0074BF"/>
                </a:solidFill>
                <a:hlinkClick r:id="rId3" tooltip="Link to Service Locator">
                  <a:extLst>
                    <a:ext uri="{A12FA001-AC4F-418D-AE19-62706E023703}">
                      <ahyp:hlinkClr xmlns:ahyp="http://schemas.microsoft.com/office/drawing/2018/hyperlinkcolor" val="tx"/>
                    </a:ext>
                  </a:extLst>
                </a:hlinkClick>
              </a:rPr>
              <a:t>Service Locator</a:t>
            </a:r>
            <a:endParaRPr lang="en-US" dirty="0">
              <a:solidFill>
                <a:srgbClr val="0074BF"/>
              </a:solidFill>
            </a:endParaRPr>
          </a:p>
          <a:p>
            <a:r>
              <a:rPr lang="en-US" dirty="0"/>
              <a:t>Want More Information?</a:t>
            </a:r>
          </a:p>
          <a:p>
            <a:pPr marL="747713" lvl="1" indent="-290513">
              <a:lnSpc>
                <a:spcPct val="95000"/>
              </a:lnSpc>
              <a:spcBef>
                <a:spcPts val="500"/>
              </a:spcBef>
              <a:buFont typeface="Arial" panose="020B0604020202020204" pitchFamily="34" charset="0"/>
              <a:buChar char="►"/>
            </a:pPr>
            <a:r>
              <a:rPr lang="en-US" dirty="0">
                <a:solidFill>
                  <a:srgbClr val="0074BF"/>
                </a:solidFill>
                <a:hlinkClick r:id="rId4" tooltip="Link to DOLETA/Grants">
                  <a:extLst>
                    <a:ext uri="{A12FA001-AC4F-418D-AE19-62706E023703}">
                      <ahyp:hlinkClr xmlns:ahyp="http://schemas.microsoft.com/office/drawing/2018/hyperlinkcolor" val="tx"/>
                    </a:ext>
                  </a:extLst>
                </a:hlinkClick>
              </a:rPr>
              <a:t>DOLETA.gov/Grants</a:t>
            </a:r>
            <a:endParaRPr lang="en-US" dirty="0">
              <a:solidFill>
                <a:srgbClr val="0074BF"/>
              </a:solidFill>
            </a:endParaRP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Funding Opportunities</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How to Apply</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Manage Your Awarded Grant</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Resources and Information</a:t>
            </a:r>
          </a:p>
          <a:p>
            <a:pPr marL="1084263" lvl="3" indent="-168275">
              <a:spcBef>
                <a:spcPts val="0"/>
              </a:spcBef>
            </a:pPr>
            <a:r>
              <a:rPr lang="en-US" i="1" dirty="0">
                <a:solidFill>
                  <a:schemeClr val="tx1">
                    <a:lumMod val="75000"/>
                    <a:lumOff val="25000"/>
                  </a:schemeClr>
                </a:solidFill>
              </a:rPr>
              <a:t>ETA Grantee Handbook</a:t>
            </a:r>
          </a:p>
          <a:p>
            <a:pPr marL="1084263" lvl="3" indent="-168275">
              <a:spcBef>
                <a:spcPts val="0"/>
              </a:spcBef>
            </a:pPr>
            <a:r>
              <a:rPr lang="en-US" i="1" dirty="0">
                <a:solidFill>
                  <a:schemeClr val="tx1">
                    <a:lumMod val="75000"/>
                    <a:lumOff val="25000"/>
                  </a:schemeClr>
                </a:solidFill>
              </a:rPr>
              <a:t>Annual Grant Terms Template</a:t>
            </a:r>
          </a:p>
          <a:p>
            <a:pPr marL="1084263" lvl="3" indent="-168275">
              <a:spcBef>
                <a:spcPts val="0"/>
              </a:spcBef>
            </a:pPr>
            <a:r>
              <a:rPr lang="en-US" i="1" dirty="0">
                <a:solidFill>
                  <a:schemeClr val="tx1">
                    <a:lumMod val="75000"/>
                    <a:lumOff val="25000"/>
                  </a:schemeClr>
                </a:solidFill>
              </a:rPr>
              <a:t>Core Monitoring Guide</a:t>
            </a:r>
          </a:p>
          <a:p>
            <a:pPr marL="1084263" lvl="3" indent="-168275">
              <a:spcBef>
                <a:spcPts val="0"/>
              </a:spcBef>
            </a:pPr>
            <a:r>
              <a:rPr lang="en-US" i="1" dirty="0">
                <a:solidFill>
                  <a:schemeClr val="tx1">
                    <a:lumMod val="75000"/>
                    <a:lumOff val="25000"/>
                  </a:schemeClr>
                </a:solidFill>
              </a:rPr>
              <a:t>Technical Assistance Guides</a:t>
            </a:r>
          </a:p>
          <a:p>
            <a:pPr marL="1084263" lvl="3" indent="-168275">
              <a:spcBef>
                <a:spcPts val="0"/>
              </a:spcBef>
            </a:pPr>
            <a:r>
              <a:rPr lang="en-US" i="1" dirty="0">
                <a:solidFill>
                  <a:schemeClr val="tx1">
                    <a:lumMod val="75000"/>
                    <a:lumOff val="25000"/>
                  </a:schemeClr>
                </a:solidFill>
              </a:rPr>
              <a:t>Uniform Guidance Quick Reference Sheet</a:t>
            </a:r>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6324601" y="1407886"/>
            <a:ext cx="4556103" cy="4672878"/>
          </a:xfrm>
        </p:spPr>
        <p:txBody>
          <a:bodyPr/>
          <a:lstStyle/>
          <a:p>
            <a:r>
              <a:rPr lang="en-US" dirty="0"/>
              <a:t>Want More Training?</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Workforce GPS’s </a:t>
            </a:r>
            <a:r>
              <a:rPr lang="en-US" dirty="0">
                <a:solidFill>
                  <a:srgbClr val="0074BF"/>
                </a:solidFill>
                <a:hlinkClick r:id="rId5" tooltip="Link to Grants Application and Management Community of Practice">
                  <a:extLst>
                    <a:ext uri="{A12FA001-AC4F-418D-AE19-62706E023703}">
                      <ahyp:hlinkClr xmlns:ahyp="http://schemas.microsoft.com/office/drawing/2018/hyperlinkcolor" val="tx"/>
                    </a:ext>
                  </a:extLst>
                </a:hlinkClick>
              </a:rPr>
              <a:t>Grants Application and Management Community of Practice</a:t>
            </a:r>
            <a:r>
              <a:rPr lang="en-US" dirty="0">
                <a:solidFill>
                  <a:srgbClr val="0074BF"/>
                </a:solidFill>
              </a:rPr>
              <a:t> </a:t>
            </a:r>
          </a:p>
          <a:p>
            <a:pPr marL="744538" lvl="2" indent="-174625">
              <a:buFont typeface="Arial" panose="020B0604020202020204" pitchFamily="34" charset="0"/>
              <a:buChar char="•"/>
            </a:pPr>
            <a:r>
              <a:rPr lang="en-US" i="1" u="none" dirty="0">
                <a:solidFill>
                  <a:schemeClr val="tx1">
                    <a:lumMod val="75000"/>
                    <a:lumOff val="25000"/>
                  </a:schemeClr>
                </a:solidFill>
              </a:rPr>
              <a:t>Financial Reporting</a:t>
            </a:r>
          </a:p>
          <a:p>
            <a:pPr marL="744538" lvl="2" indent="-174625">
              <a:buFont typeface="Arial" panose="020B0604020202020204" pitchFamily="34" charset="0"/>
              <a:buChar char="•"/>
            </a:pPr>
            <a:r>
              <a:rPr lang="en-US" i="1" u="none" dirty="0">
                <a:solidFill>
                  <a:schemeClr val="tx1">
                    <a:lumMod val="75000"/>
                    <a:lumOff val="25000"/>
                  </a:schemeClr>
                </a:solidFill>
              </a:rPr>
              <a:t>Subrecipient Management and Oversight</a:t>
            </a:r>
          </a:p>
          <a:p>
            <a:pPr marL="744538" lvl="2" indent="-174625">
              <a:buFont typeface="Arial" panose="020B0604020202020204" pitchFamily="34" charset="0"/>
              <a:buChar char="•"/>
            </a:pPr>
            <a:r>
              <a:rPr lang="en-US" i="1" u="none" dirty="0">
                <a:solidFill>
                  <a:schemeClr val="tx1">
                    <a:lumMod val="75000"/>
                    <a:lumOff val="25000"/>
                  </a:schemeClr>
                </a:solidFill>
              </a:rPr>
              <a:t>Indirect Cost Rates</a:t>
            </a:r>
          </a:p>
          <a:p>
            <a:pPr marL="744538" lvl="2" indent="-174625">
              <a:buFont typeface="Arial" panose="020B0604020202020204" pitchFamily="34" charset="0"/>
              <a:buChar char="•"/>
            </a:pPr>
            <a:r>
              <a:rPr lang="en-US" i="1" u="none" dirty="0">
                <a:solidFill>
                  <a:schemeClr val="tx1">
                    <a:lumMod val="75000"/>
                    <a:lumOff val="25000"/>
                  </a:schemeClr>
                </a:solidFill>
              </a:rPr>
              <a:t>Policies and Procedures</a:t>
            </a:r>
          </a:p>
          <a:p>
            <a:pPr marL="744538" lvl="2" indent="-174625">
              <a:buFont typeface="Arial" panose="020B0604020202020204" pitchFamily="34" charset="0"/>
              <a:buChar char="•"/>
            </a:pPr>
            <a:r>
              <a:rPr lang="en-US" i="1" u="none" dirty="0">
                <a:solidFill>
                  <a:schemeClr val="tx1">
                    <a:lumMod val="75000"/>
                    <a:lumOff val="25000"/>
                  </a:schemeClr>
                </a:solidFill>
              </a:rPr>
              <a:t>Procurement and Performance-Based Contracts</a:t>
            </a:r>
          </a:p>
          <a:p>
            <a:pPr marL="744538" lvl="2" indent="-174625">
              <a:buFont typeface="Arial" panose="020B0604020202020204" pitchFamily="34" charset="0"/>
              <a:buChar char="•"/>
            </a:pPr>
            <a:r>
              <a:rPr lang="en-US" i="1" u="none" dirty="0">
                <a:solidFill>
                  <a:schemeClr val="tx1">
                    <a:lumMod val="75000"/>
                    <a:lumOff val="25000"/>
                  </a:schemeClr>
                </a:solidFill>
              </a:rPr>
              <a:t>Capital Assets and More</a:t>
            </a:r>
          </a:p>
          <a:p>
            <a:pPr marL="747713" lvl="1" indent="-290513">
              <a:lnSpc>
                <a:spcPct val="95000"/>
              </a:lnSpc>
              <a:spcBef>
                <a:spcPts val="500"/>
              </a:spcBef>
              <a:buFont typeface="Arial" panose="020B0604020202020204" pitchFamily="34" charset="0"/>
              <a:buChar char="►"/>
            </a:pPr>
            <a:r>
              <a:rPr lang="en-US" dirty="0">
                <a:solidFill>
                  <a:srgbClr val="0074BF"/>
                </a:solidFill>
                <a:hlinkClick r:id="rId6" tooltip="Link to WorkforceGPS">
                  <a:extLst>
                    <a:ext uri="{A12FA001-AC4F-418D-AE19-62706E023703}">
                      <ahyp:hlinkClr xmlns:ahyp="http://schemas.microsoft.com/office/drawing/2018/hyperlinkcolor" val="tx"/>
                    </a:ext>
                  </a:extLst>
                </a:hlinkClick>
              </a:rPr>
              <a:t>WorkforceGPS</a:t>
            </a:r>
            <a:endParaRPr lang="en-US" dirty="0">
              <a:solidFill>
                <a:srgbClr val="0074BF"/>
              </a:solidFill>
            </a:endParaRPr>
          </a:p>
          <a:p>
            <a:endParaRPr lang="en-US" dirty="0"/>
          </a:p>
        </p:txBody>
      </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58</a:t>
            </a:fld>
            <a:endParaRPr lang="en-US" dirty="0"/>
          </a:p>
        </p:txBody>
      </p:sp>
    </p:spTree>
    <p:extLst>
      <p:ext uri="{BB962C8B-B14F-4D97-AF65-F5344CB8AC3E}">
        <p14:creationId xmlns:p14="http://schemas.microsoft.com/office/powerpoint/2010/main" val="3711077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6" name="Picture 5" descr="Grant Management Toolbox and contents">
            <a:extLst>
              <a:ext uri="{FF2B5EF4-FFF2-40B4-BE49-F238E27FC236}">
                <a16:creationId xmlns:a16="http://schemas.microsoft.com/office/drawing/2014/main" id="{1F0AEB94-BAF5-4CCE-8961-4D3B5332217E}"/>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59</a:t>
            </a:fld>
            <a:endParaRPr lang="en-US" dirty="0"/>
          </a:p>
        </p:txBody>
      </p:sp>
    </p:spTree>
    <p:extLst>
      <p:ext uri="{BB962C8B-B14F-4D97-AF65-F5344CB8AC3E}">
        <p14:creationId xmlns:p14="http://schemas.microsoft.com/office/powerpoint/2010/main" val="364491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0FBF0-CE36-4CE6-B8DB-AA096F031D3A}"/>
              </a:ext>
            </a:extLst>
          </p:cNvPr>
          <p:cNvSpPr>
            <a:spLocks noGrp="1"/>
          </p:cNvSpPr>
          <p:nvPr>
            <p:ph type="title"/>
          </p:nvPr>
        </p:nvSpPr>
        <p:spPr/>
        <p:txBody>
          <a:bodyPr/>
          <a:lstStyle/>
          <a:p>
            <a:r>
              <a:rPr lang="en-US" altLang="en-US" dirty="0"/>
              <a:t>Key Concepts – Budget Management</a:t>
            </a:r>
            <a:endParaRPr lang="en-US" dirty="0"/>
          </a:p>
        </p:txBody>
      </p:sp>
      <p:sp>
        <p:nvSpPr>
          <p:cNvPr id="4" name="Content Placeholder 3">
            <a:extLst>
              <a:ext uri="{FF2B5EF4-FFF2-40B4-BE49-F238E27FC236}">
                <a16:creationId xmlns:a16="http://schemas.microsoft.com/office/drawing/2014/main" id="{C28288B5-0A0B-4071-903E-850041511991}"/>
              </a:ext>
            </a:extLst>
          </p:cNvPr>
          <p:cNvSpPr>
            <a:spLocks noGrp="1"/>
          </p:cNvSpPr>
          <p:nvPr>
            <p:ph idx="1"/>
          </p:nvPr>
        </p:nvSpPr>
        <p:spPr/>
        <p:txBody>
          <a:bodyPr>
            <a:normAutofit/>
          </a:bodyPr>
          <a:lstStyle/>
          <a:p>
            <a:pPr lvl="0"/>
            <a:r>
              <a:rPr lang="en-US" dirty="0"/>
              <a:t>Purpose of the budget</a:t>
            </a:r>
          </a:p>
          <a:p>
            <a:pPr lvl="0"/>
            <a:r>
              <a:rPr lang="en-US" dirty="0"/>
              <a:t>Requirements for budget controls and analysis</a:t>
            </a:r>
          </a:p>
          <a:p>
            <a:r>
              <a:rPr lang="en-US" dirty="0"/>
              <a:t>Understand how the budget can be used to monitor program and financial activity</a:t>
            </a:r>
          </a:p>
          <a:p>
            <a:pPr lvl="0"/>
            <a:r>
              <a:rPr lang="en-US" dirty="0"/>
              <a:t>Tools available for use in performing budget analysis</a:t>
            </a:r>
          </a:p>
          <a:p>
            <a:pPr lvl="0"/>
            <a:r>
              <a:rPr lang="en-US" dirty="0"/>
              <a:t>Compare financial and program performance to achieve overall program effectiveness</a:t>
            </a:r>
          </a:p>
        </p:txBody>
      </p:sp>
      <p:sp>
        <p:nvSpPr>
          <p:cNvPr id="2" name="Slide Number Placeholder 1">
            <a:extLst>
              <a:ext uri="{FF2B5EF4-FFF2-40B4-BE49-F238E27FC236}">
                <a16:creationId xmlns:a16="http://schemas.microsoft.com/office/drawing/2014/main" id="{1D9B6270-314F-49ED-89F3-0AD82859F7B2}"/>
              </a:ext>
            </a:extLst>
          </p:cNvPr>
          <p:cNvSpPr>
            <a:spLocks noGrp="1"/>
          </p:cNvSpPr>
          <p:nvPr>
            <p:ph type="sldNum" sz="quarter" idx="12"/>
          </p:nvPr>
        </p:nvSpPr>
        <p:spPr/>
        <p:txBody>
          <a:bodyPr/>
          <a:lstStyle/>
          <a:p>
            <a:fld id="{AEF1280C-1E94-430E-A516-D051ECA45720}" type="slidenum">
              <a:rPr lang="en-US" smtClean="0"/>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3429-0BC4-4C2A-9AC8-B4C20766B7A5}"/>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0F53657E-2986-4D5D-8B6E-225FFE8795D1}"/>
              </a:ext>
            </a:extLst>
          </p:cNvPr>
          <p:cNvSpPr>
            <a:spLocks noGrp="1"/>
          </p:cNvSpPr>
          <p:nvPr>
            <p:ph type="sldNum" sz="quarter" idx="12"/>
          </p:nvPr>
        </p:nvSpPr>
        <p:spPr/>
        <p:txBody>
          <a:bodyPr/>
          <a:lstStyle/>
          <a:p>
            <a:fld id="{AEF1280C-1E94-430E-A516-D051ECA45720}" type="slidenum">
              <a:rPr lang="en-US" smtClean="0"/>
              <a:t>60</a:t>
            </a:fld>
            <a:endParaRPr lang="en-US" dirty="0"/>
          </a:p>
        </p:txBody>
      </p:sp>
    </p:spTree>
    <p:extLst>
      <p:ext uri="{BB962C8B-B14F-4D97-AF65-F5344CB8AC3E}">
        <p14:creationId xmlns:p14="http://schemas.microsoft.com/office/powerpoint/2010/main" val="1796822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BF35-47FB-4E89-A0A1-05DE0AF56540}"/>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4A3DE1C1-5A50-46C4-9B81-CE596F0967C4}"/>
              </a:ext>
            </a:extLst>
          </p:cNvPr>
          <p:cNvSpPr>
            <a:spLocks noGrp="1"/>
          </p:cNvSpPr>
          <p:nvPr>
            <p:ph type="sldNum" sz="quarter" idx="12"/>
          </p:nvPr>
        </p:nvSpPr>
        <p:spPr/>
        <p:txBody>
          <a:bodyPr/>
          <a:lstStyle/>
          <a:p>
            <a:fld id="{AEF1280C-1E94-430E-A516-D051ECA45720}" type="slidenum">
              <a:rPr lang="en-US" smtClean="0"/>
              <a:t>61</a:t>
            </a:fld>
            <a:endParaRPr lang="en-US" dirty="0"/>
          </a:p>
        </p:txBody>
      </p:sp>
      <p:sp>
        <p:nvSpPr>
          <p:cNvPr id="4" name="TextBox 3">
            <a:extLst>
              <a:ext uri="{FF2B5EF4-FFF2-40B4-BE49-F238E27FC236}">
                <a16:creationId xmlns:a16="http://schemas.microsoft.com/office/drawing/2014/main" id="{258C9A15-D9C7-478E-A32E-97148C14D823}"/>
              </a:ext>
            </a:extLst>
          </p:cNvPr>
          <p:cNvSpPr txBox="1"/>
          <p:nvPr/>
        </p:nvSpPr>
        <p:spPr>
          <a:xfrm>
            <a:off x="209549" y="4943475"/>
            <a:ext cx="3200401" cy="1077218"/>
          </a:xfrm>
          <a:prstGeom prst="rect">
            <a:avLst/>
          </a:prstGeom>
          <a:noFill/>
        </p:spPr>
        <p:txBody>
          <a:bodyPr wrap="square" rtlCol="0">
            <a:spAutoFit/>
          </a:bodyPr>
          <a:lstStyle/>
          <a:p>
            <a:r>
              <a:rPr lang="en-US" sz="1600" i="1">
                <a:solidFill>
                  <a:schemeClr val="accent1"/>
                </a:solidFill>
              </a:rPr>
              <a:t>This presentation was developed using Federal funds for training purposes and cannot be used by third parties to earn money or fees.</a:t>
            </a:r>
            <a:endParaRPr lang="en-US" sz="1600" i="1" dirty="0">
              <a:solidFill>
                <a:schemeClr val="accent1"/>
              </a:solidFill>
            </a:endParaRPr>
          </a:p>
        </p:txBody>
      </p:sp>
    </p:spTree>
    <p:extLst>
      <p:ext uri="{BB962C8B-B14F-4D97-AF65-F5344CB8AC3E}">
        <p14:creationId xmlns:p14="http://schemas.microsoft.com/office/powerpoint/2010/main" val="102043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338DB8A-6582-4603-BDF2-5AE6F9AE2A05}"/>
              </a:ext>
            </a:extLst>
          </p:cNvPr>
          <p:cNvSpPr/>
          <p:nvPr/>
        </p:nvSpPr>
        <p:spPr>
          <a:xfrm>
            <a:off x="10137984" y="5537940"/>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9D20FEFC-7BA7-48F2-B645-F476EA3BB5A9}"/>
              </a:ext>
            </a:extLst>
          </p:cNvPr>
          <p:cNvSpPr>
            <a:spLocks noGrp="1"/>
          </p:cNvSpPr>
          <p:nvPr>
            <p:ph type="title"/>
          </p:nvPr>
        </p:nvSpPr>
        <p:spPr/>
        <p:txBody>
          <a:bodyPr/>
          <a:lstStyle/>
          <a:p>
            <a:r>
              <a:rPr lang="en-US" dirty="0"/>
              <a:t>The Budget’s Purpose</a:t>
            </a:r>
          </a:p>
        </p:txBody>
      </p:sp>
      <p:sp>
        <p:nvSpPr>
          <p:cNvPr id="40962" name="Text Placeholder 1"/>
          <p:cNvSpPr>
            <a:spLocks noGrp="1"/>
          </p:cNvSpPr>
          <p:nvPr>
            <p:ph idx="1"/>
          </p:nvPr>
        </p:nvSpPr>
        <p:spPr/>
        <p:txBody>
          <a:bodyPr vert="horz" lIns="91440" tIns="45720" rIns="91440" bIns="45720" rtlCol="0" anchor="t">
            <a:normAutofit/>
          </a:bodyPr>
          <a:lstStyle/>
          <a:p>
            <a:pPr lvl="0"/>
            <a:r>
              <a:rPr lang="en-US" dirty="0"/>
              <a:t>Quantify planned actions &amp; activities</a:t>
            </a:r>
          </a:p>
          <a:p>
            <a:r>
              <a:rPr lang="en-US" dirty="0"/>
              <a:t>Facilitate communication between program and fiscal staff and management</a:t>
            </a:r>
          </a:p>
          <a:p>
            <a:pPr lvl="0"/>
            <a:r>
              <a:rPr lang="en-US" dirty="0"/>
              <a:t>Resource allocation</a:t>
            </a:r>
          </a:p>
          <a:p>
            <a:pPr lvl="0"/>
            <a:r>
              <a:rPr lang="en-US" dirty="0"/>
              <a:t>Benchmark in comparing actual results</a:t>
            </a:r>
          </a:p>
          <a:p>
            <a:pPr lvl="0"/>
            <a:r>
              <a:rPr lang="en-US" dirty="0"/>
              <a:t>Basis for evaluating and improving performance</a:t>
            </a:r>
          </a:p>
          <a:p>
            <a:pPr lvl="0"/>
            <a:r>
              <a:rPr lang="en-US" dirty="0"/>
              <a:t>Basis for course correction</a:t>
            </a:r>
          </a:p>
          <a:p>
            <a:pPr marL="0" indent="0">
              <a:buNone/>
            </a:pPr>
            <a:r>
              <a:rPr lang="en-US" sz="2400" dirty="0">
                <a:solidFill>
                  <a:srgbClr val="D93E0D"/>
                </a:solidFill>
                <a:hlinkClick r:id="rId3" tooltip="Link to Grant and Financial Management TAG Chapter 4.3 Purpose">
                  <a:extLst>
                    <a:ext uri="{A12FA001-AC4F-418D-AE19-62706E023703}">
                      <ahyp:hlinkClr xmlns:ahyp="http://schemas.microsoft.com/office/drawing/2018/hyperlinkcolor" val="tx"/>
                    </a:ext>
                  </a:extLst>
                </a:hlinkClick>
              </a:rPr>
              <a:t>Grant and Financial Management TAG Chapter 4.3 Purpose</a:t>
            </a:r>
            <a:endParaRPr lang="en-US" sz="2400" dirty="0">
              <a:solidFill>
                <a:srgbClr val="D93E0D"/>
              </a:solidFill>
            </a:endParaRPr>
          </a:p>
        </p:txBody>
      </p:sp>
      <p:sp>
        <p:nvSpPr>
          <p:cNvPr id="2" name="Slide Number Placeholder 1">
            <a:extLst>
              <a:ext uri="{FF2B5EF4-FFF2-40B4-BE49-F238E27FC236}">
                <a16:creationId xmlns:a16="http://schemas.microsoft.com/office/drawing/2014/main" id="{F2F3B24F-3A18-4A48-AB8C-4662163E7E30}"/>
              </a:ext>
            </a:extLst>
          </p:cNvPr>
          <p:cNvSpPr>
            <a:spLocks noGrp="1"/>
          </p:cNvSpPr>
          <p:nvPr>
            <p:ph type="sldNum" sz="quarter" idx="12"/>
          </p:nvPr>
        </p:nvSpPr>
        <p:spPr/>
        <p:txBody>
          <a:bodyPr/>
          <a:lstStyle/>
          <a:p>
            <a:fld id="{AEF1280C-1E94-430E-A516-D051ECA45720}" type="slidenum">
              <a:rPr lang="en-US" smtClean="0"/>
              <a:t>7</a:t>
            </a:fld>
            <a:endParaRPr lang="en-US" dirty="0"/>
          </a:p>
        </p:txBody>
      </p:sp>
    </p:spTree>
    <p:extLst>
      <p:ext uri="{BB962C8B-B14F-4D97-AF65-F5344CB8AC3E}">
        <p14:creationId xmlns:p14="http://schemas.microsoft.com/office/powerpoint/2010/main" val="371223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AE09-5688-4507-8B9E-AF0AC25F0603}"/>
              </a:ext>
            </a:extLst>
          </p:cNvPr>
          <p:cNvSpPr>
            <a:spLocks noGrp="1"/>
          </p:cNvSpPr>
          <p:nvPr>
            <p:ph type="title"/>
          </p:nvPr>
        </p:nvSpPr>
        <p:spPr/>
        <p:txBody>
          <a:bodyPr/>
          <a:lstStyle/>
          <a:p>
            <a:r>
              <a:rPr lang="en-US" dirty="0"/>
              <a:t>What are Budget Controls?</a:t>
            </a:r>
          </a:p>
        </p:txBody>
      </p:sp>
      <p:sp>
        <p:nvSpPr>
          <p:cNvPr id="5" name="Content Placeholder 4">
            <a:extLst>
              <a:ext uri="{FF2B5EF4-FFF2-40B4-BE49-F238E27FC236}">
                <a16:creationId xmlns:a16="http://schemas.microsoft.com/office/drawing/2014/main" id="{6ADF03E3-43AA-410F-B728-68656CC1D5A1}"/>
              </a:ext>
            </a:extLst>
          </p:cNvPr>
          <p:cNvSpPr>
            <a:spLocks noGrp="1"/>
          </p:cNvSpPr>
          <p:nvPr>
            <p:ph idx="1"/>
          </p:nvPr>
        </p:nvSpPr>
        <p:spPr/>
        <p:txBody>
          <a:bodyPr/>
          <a:lstStyle/>
          <a:p>
            <a:r>
              <a:rPr lang="en-US" altLang="en-US" dirty="0"/>
              <a:t>Part of internal control system </a:t>
            </a:r>
            <a:endParaRPr lang="en-US" dirty="0"/>
          </a:p>
          <a:p>
            <a:pPr lvl="0"/>
            <a:r>
              <a:rPr lang="en-US" dirty="0"/>
              <a:t>Designed to provide methods to ensure costs are in line with projections</a:t>
            </a:r>
          </a:p>
          <a:p>
            <a:pPr lvl="0"/>
            <a:r>
              <a:rPr lang="en-US" dirty="0"/>
              <a:t>Require approval from 	Federal agency for 	certain items of cost</a:t>
            </a:r>
          </a:p>
          <a:p>
            <a:pPr lvl="0"/>
            <a:r>
              <a:rPr lang="en-US" dirty="0"/>
              <a:t>Identify problem areas </a:t>
            </a:r>
          </a:p>
        </p:txBody>
      </p:sp>
      <p:pic>
        <p:nvPicPr>
          <p:cNvPr id="7170" name="Picture 2" descr="person selecting Budget Control button">
            <a:extLst>
              <a:ext uri="{FF2B5EF4-FFF2-40B4-BE49-F238E27FC236}">
                <a16:creationId xmlns:a16="http://schemas.microsoft.com/office/drawing/2014/main" id="{0A7CE4D1-DDEB-492D-BC40-9E3FA8C082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0177" y="3344248"/>
            <a:ext cx="3803649" cy="2537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03849E3-2E66-42C4-941E-C4BF2D0B03DE}"/>
              </a:ext>
            </a:extLst>
          </p:cNvPr>
          <p:cNvSpPr>
            <a:spLocks noGrp="1"/>
          </p:cNvSpPr>
          <p:nvPr>
            <p:ph type="sldNum" sz="quarter" idx="12"/>
          </p:nvPr>
        </p:nvSpPr>
        <p:spPr/>
        <p:txBody>
          <a:bodyPr/>
          <a:lstStyle/>
          <a:p>
            <a:fld id="{AEF1280C-1E94-430E-A516-D051ECA45720}" type="slidenum">
              <a:rPr lang="en-US" smtClean="0"/>
              <a:t>8</a:t>
            </a:fld>
            <a:endParaRPr lang="en-US" dirty="0"/>
          </a:p>
        </p:txBody>
      </p:sp>
    </p:spTree>
    <p:extLst>
      <p:ext uri="{BB962C8B-B14F-4D97-AF65-F5344CB8AC3E}">
        <p14:creationId xmlns:p14="http://schemas.microsoft.com/office/powerpoint/2010/main" val="2081397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Budget Controls &amp; Analysis – Basic Standards</a:t>
            </a:r>
            <a:endParaRPr lang="en-US" dirty="0"/>
          </a:p>
        </p:txBody>
      </p:sp>
      <p:sp>
        <p:nvSpPr>
          <p:cNvPr id="10" name="Text Placeholder 9">
            <a:extLst>
              <a:ext uri="{FF2B5EF4-FFF2-40B4-BE49-F238E27FC236}">
                <a16:creationId xmlns:a16="http://schemas.microsoft.com/office/drawing/2014/main" id="{BBB744EA-527A-4546-A53A-0DFBFB52229B}"/>
              </a:ext>
            </a:extLst>
          </p:cNvPr>
          <p:cNvSpPr>
            <a:spLocks noGrp="1"/>
          </p:cNvSpPr>
          <p:nvPr>
            <p:ph type="body" idx="1"/>
          </p:nvPr>
        </p:nvSpPr>
        <p:spPr/>
        <p:txBody>
          <a:bodyPr/>
          <a:lstStyle/>
          <a:p>
            <a:r>
              <a:rPr lang="en-US" b="0" dirty="0">
                <a:solidFill>
                  <a:srgbClr val="D93E0D"/>
                </a:solidFill>
                <a:hlinkClick r:id="rId3">
                  <a:extLst>
                    <a:ext uri="{A12FA001-AC4F-418D-AE19-62706E023703}">
                      <ahyp:hlinkClr xmlns:ahyp="http://schemas.microsoft.com/office/drawing/2018/hyperlinkcolor" val="tx"/>
                    </a:ext>
                  </a:extLst>
                </a:hlinkClick>
              </a:rPr>
              <a:t>2 CFR 200.302(b)(5)</a:t>
            </a:r>
            <a:endParaRPr lang="en-US" b="0" dirty="0">
              <a:solidFill>
                <a:srgbClr val="D93E0D"/>
              </a:solidFill>
            </a:endParaRPr>
          </a:p>
        </p:txBody>
      </p:sp>
      <p:sp>
        <p:nvSpPr>
          <p:cNvPr id="3" name="Content Placeholder 2"/>
          <p:cNvSpPr>
            <a:spLocks noGrp="1"/>
          </p:cNvSpPr>
          <p:nvPr>
            <p:ph sz="half" idx="2"/>
          </p:nvPr>
        </p:nvSpPr>
        <p:spPr/>
        <p:txBody>
          <a:bodyPr/>
          <a:lstStyle/>
          <a:p>
            <a:r>
              <a:rPr lang="en-US" dirty="0"/>
              <a:t>Comparison of expenditures with budget amounts for each Federal award.</a:t>
            </a:r>
          </a:p>
        </p:txBody>
      </p:sp>
      <p:sp>
        <p:nvSpPr>
          <p:cNvPr id="11" name="Text Placeholder 10">
            <a:extLst>
              <a:ext uri="{FF2B5EF4-FFF2-40B4-BE49-F238E27FC236}">
                <a16:creationId xmlns:a16="http://schemas.microsoft.com/office/drawing/2014/main" id="{54499587-65E8-41D4-A1C1-C004C2F53CBF}"/>
              </a:ext>
            </a:extLst>
          </p:cNvPr>
          <p:cNvSpPr>
            <a:spLocks noGrp="1"/>
          </p:cNvSpPr>
          <p:nvPr>
            <p:ph type="body" sz="quarter" idx="3"/>
          </p:nvPr>
        </p:nvSpPr>
        <p:spPr/>
        <p:txBody>
          <a:bodyPr/>
          <a:lstStyle/>
          <a:p>
            <a:r>
              <a:rPr lang="en-US" b="0" dirty="0">
                <a:solidFill>
                  <a:srgbClr val="D93E0D"/>
                </a:solidFill>
                <a:hlinkClick r:id="rId4">
                  <a:extLst>
                    <a:ext uri="{A12FA001-AC4F-418D-AE19-62706E023703}">
                      <ahyp:hlinkClr xmlns:ahyp="http://schemas.microsoft.com/office/drawing/2018/hyperlinkcolor" val="tx"/>
                    </a:ext>
                  </a:extLst>
                </a:hlinkClick>
              </a:rPr>
              <a:t>2 CFR 200.308(b)</a:t>
            </a:r>
            <a:endParaRPr lang="en-US" b="0" dirty="0">
              <a:solidFill>
                <a:srgbClr val="D93E0D"/>
              </a:solidFill>
            </a:endParaRPr>
          </a:p>
        </p:txBody>
      </p:sp>
      <p:sp>
        <p:nvSpPr>
          <p:cNvPr id="4" name="Content Placeholder 3"/>
          <p:cNvSpPr>
            <a:spLocks noGrp="1"/>
          </p:cNvSpPr>
          <p:nvPr>
            <p:ph sz="quarter" idx="4"/>
          </p:nvPr>
        </p:nvSpPr>
        <p:spPr/>
        <p:txBody>
          <a:bodyPr vert="horz" lIns="91440" tIns="45720" rIns="91440" bIns="45720" rtlCol="0" anchor="t">
            <a:normAutofit/>
          </a:bodyPr>
          <a:lstStyle/>
          <a:p>
            <a:r>
              <a:rPr lang="en-US" dirty="0"/>
              <a:t>Recipients are required to report deviations from budget or project scope or objective, and request prior approval from Federal awarding agencies for budget and program plan revisions, in accordance with this section.</a:t>
            </a:r>
          </a:p>
        </p:txBody>
      </p:sp>
      <p:sp>
        <p:nvSpPr>
          <p:cNvPr id="5" name="Slide Number Placeholder 4">
            <a:extLst>
              <a:ext uri="{FF2B5EF4-FFF2-40B4-BE49-F238E27FC236}">
                <a16:creationId xmlns:a16="http://schemas.microsoft.com/office/drawing/2014/main" id="{EAE7664A-92BE-4DFA-9360-7B69A7961925}"/>
              </a:ext>
            </a:extLst>
          </p:cNvPr>
          <p:cNvSpPr>
            <a:spLocks noGrp="1"/>
          </p:cNvSpPr>
          <p:nvPr>
            <p:ph type="sldNum" sz="quarter" idx="12"/>
          </p:nvPr>
        </p:nvSpPr>
        <p:spPr/>
        <p:txBody>
          <a:bodyPr/>
          <a:lstStyle/>
          <a:p>
            <a:fld id="{AEF1280C-1E94-430E-A516-D051ECA45720}" type="slidenum">
              <a:rPr lang="en-US" smtClean="0"/>
              <a:t>9</a:t>
            </a:fld>
            <a:endParaRPr lang="en-US" dirty="0"/>
          </a:p>
        </p:txBody>
      </p:sp>
    </p:spTree>
    <p:extLst>
      <p:ext uri="{BB962C8B-B14F-4D97-AF65-F5344CB8AC3E}">
        <p14:creationId xmlns:p14="http://schemas.microsoft.com/office/powerpoint/2010/main" val="10593272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Budget Management  &amp;amp; Grant Modifications&amp;quot;&quot;/&gt;&lt;property id=&quot;20307&quot; value=&quot;283&quot;/&gt;&lt;/object&gt;&lt;object type=&quot;3&quot; unique_id=&quot;10004&quot;&gt;&lt;property id=&quot;20148&quot; value=&quot;5&quot;/&gt;&lt;property id=&quot;20300&quot; value=&quot;Slide 2 - &amp;quot;Today’s Speakers&amp;quot;&quot;/&gt;&lt;property id=&quot;20307&quot; value=&quot;356&quot;/&gt;&lt;/object&gt;&lt;object type=&quot;3&quot; unique_id=&quot;10005&quot;&gt;&lt;property id=&quot;20148&quot; value=&quot;5&quot;/&gt;&lt;property id=&quot;20300&quot; value=&quot;Slide 3 - &amp;quot;SMART 3.0 Training Strategies&amp;quot;&quot;/&gt;&lt;property id=&quot;20307&quot; value=&quot;415&quot;/&gt;&lt;/object&gt;&lt;object type=&quot;3&quot; unique_id=&quot;10006&quot;&gt;&lt;property id=&quot;20148&quot; value=&quot;5&quot;/&gt;&lt;property id=&quot;20300&quot; value=&quot;Slide 4 - &amp;quot;Grant Management Toolbox&amp;quot;&quot;/&gt;&lt;property id=&quot;20307&quot; value=&quot;357&quot;/&gt;&lt;/object&gt;&lt;object type=&quot;3&quot; unique_id=&quot;10007&quot;&gt;&lt;property id=&quot;20148&quot; value=&quot;5&quot;/&gt;&lt;property id=&quot;20300&quot; value=&quot;Slide 5 - &amp;quot;Module Overview&amp;quot;&quot;/&gt;&lt;property id=&quot;20307&quot; value=&quot;517&quot;/&gt;&lt;/object&gt;&lt;object type=&quot;3&quot; unique_id=&quot;10008&quot;&gt;&lt;property id=&quot;20148&quot; value=&quot;5&quot;/&gt;&lt;property id=&quot;20300&quot; value=&quot;Slide 6 - &amp;quot;Key Concepts – Budget Management&amp;quot;&quot;/&gt;&lt;property id=&quot;20307&quot; value=&quot;440&quot;/&gt;&lt;/object&gt;&lt;object type=&quot;3&quot; unique_id=&quot;10009&quot;&gt;&lt;property id=&quot;20148&quot; value=&quot;5&quot;/&gt;&lt;property id=&quot;20300&quot; value=&quot;Slide 7 - &amp;quot;The Budget’s Purpose&amp;quot;&quot;/&gt;&lt;property id=&quot;20307&quot; value=&quot;554&quot;/&gt;&lt;/object&gt;&lt;object type=&quot;3&quot; unique_id=&quot;10010&quot;&gt;&lt;property id=&quot;20148&quot; value=&quot;5&quot;/&gt;&lt;property id=&quot;20300&quot; value=&quot;Slide 8 - &amp;quot;What are Budget Controls?&amp;quot;&quot;/&gt;&lt;property id=&quot;20307&quot; value=&quot;536&quot;/&gt;&lt;/object&gt;&lt;object type=&quot;3&quot; unique_id=&quot;10011&quot;&gt;&lt;property id=&quot;20148&quot; value=&quot;5&quot;/&gt;&lt;property id=&quot;20300&quot; value=&quot;Slide 9 - &amp;quot;Budget Controls &amp;amp; Analysis – Basic Standards&amp;quot;&quot;/&gt;&lt;property id=&quot;20307&quot; value=&quot;539&quot;/&gt;&lt;/object&gt;&lt;object type=&quot;3&quot; unique_id=&quot;10012&quot;&gt;&lt;property id=&quot;20148&quot; value=&quot;5&quot;/&gt;&lt;property id=&quot;20300&quot; value=&quot;Slide 10 - &amp;quot;Budget Controls&amp;quot;&quot;/&gt;&lt;property id=&quot;20307&quot; value=&quot;562&quot;/&gt;&lt;/object&gt;&lt;object type=&quot;3&quot; unique_id=&quot;10013&quot;&gt;&lt;property id=&quot;20148&quot; value=&quot;5&quot;/&gt;&lt;property id=&quot;20300&quot; value=&quot;Slide 11 - &amp;quot;Budget Controls (cont.)&amp;quot;&quot;/&gt;&lt;property id=&quot;20307&quot; value=&quot;563&quot;/&gt;&lt;/object&gt;&lt;object type=&quot;3&quot; unique_id=&quot;10014&quot;&gt;&lt;property id=&quot;20148&quot; value=&quot;5&quot;/&gt;&lt;property id=&quot;20300&quot; value=&quot;Slide 12 - &amp;quot;Discussion – How would you answer these questions? &amp;quot;&quot;/&gt;&lt;property id=&quot;20307&quot; value=&quot;540&quot;/&gt;&lt;/object&gt;&lt;object type=&quot;3&quot; unique_id=&quot;10015&quot;&gt;&lt;property id=&quot;20148&quot; value=&quot;5&quot;/&gt;&lt;property id=&quot;20300&quot; value=&quot;Slide 13 - &amp;quot;Other Factors to consider in applying controls&amp;quot;&quot;/&gt;&lt;property id=&quot;20307&quot; value=&quot;541&quot;/&gt;&lt;/object&gt;&lt;object type=&quot;3&quot; unique_id=&quot;10016&quot;&gt;&lt;property id=&quot;20148&quot; value=&quot;5&quot;/&gt;&lt;property id=&quot;20300&quot; value=&quot;Slide 14 - &amp;quot; Standard Form 424A (SF-424A)&amp;quot;&quot;/&gt;&lt;property id=&quot;20307&quot; value=&quot;422&quot;/&gt;&lt;/object&gt;&lt;object type=&quot;3&quot; unique_id=&quot;10017&quot;&gt;&lt;property id=&quot;20148&quot; value=&quot;5&quot;/&gt;&lt;property id=&quot;20300&quot; value=&quot;Slide 15 - &amp;quot;SF-424A Object Class Categories&amp;quot;&quot;/&gt;&lt;property id=&quot;20307&quot; value=&quot;432&quot;/&gt;&lt;/object&gt;&lt;object type=&quot;3&quot; unique_id=&quot;10018&quot;&gt;&lt;property id=&quot;20148&quot; value=&quot;5&quot;/&gt;&lt;property id=&quot;20300&quot; value=&quot;Slide 16 - &amp;quot; Budget Narrative&amp;quot;&quot;/&gt;&lt;property id=&quot;20307&quot; value=&quot;423&quot;/&gt;&lt;/object&gt;&lt;object type=&quot;3&quot; unique_id=&quot;10019&quot;&gt;&lt;property id=&quot;20148&quot; value=&quot;5&quot;/&gt;&lt;property id=&quot;20300&quot; value=&quot;Slide 17 - &amp;quot; Components of Budget Analysis&amp;quot;&quot;/&gt;&lt;property id=&quot;20307&quot; value=&quot;483&quot;/&gt;&lt;/object&gt;&lt;object type=&quot;3&quot; unique_id=&quot;10020&quot;&gt;&lt;property id=&quot;20148&quot; value=&quot;5&quot;/&gt;&lt;property id=&quot;20300&quot; value=&quot;Slide 18 - &amp;quot;Budget comparison tools&amp;quot;&quot;/&gt;&lt;property id=&quot;20307&quot; value=&quot;318&quot;/&gt;&lt;/object&gt;&lt;object type=&quot;3&quot; unique_id=&quot;10021&quot;&gt;&lt;property id=&quot;20148&quot; value=&quot;5&quot;/&gt;&lt;property id=&quot;20300&quot; value=&quot;Slide 19 - &amp;quot;Budget Analysis Worksheet compared with SF-424&amp;quot;&quot;/&gt;&lt;property id=&quot;20307&quot; value=&quot;484&quot;/&gt;&lt;/object&gt;&lt;object type=&quot;3&quot; unique_id=&quot;10022&quot;&gt;&lt;property id=&quot;20148&quot; value=&quot;5&quot;/&gt;&lt;property id=&quot;20300&quot; value=&quot;Slide 20 - &amp;quot;Total Expenditure Analysis&amp;quot;&quot;/&gt;&lt;property id=&quot;20307&quot; value=&quot;485&quot;/&gt;&lt;/object&gt;&lt;object type=&quot;3&quot; unique_id=&quot;10023&quot;&gt;&lt;property id=&quot;20148&quot; value=&quot;5&quot;/&gt;&lt;property id=&quot;20300&quot; value=&quot;Slide 21 - &amp;quot;Tracking Overall Expenditures&amp;quot;&quot;/&gt;&lt;property id=&quot;20307&quot; value=&quot;486&quot;/&gt;&lt;/object&gt;&lt;object type=&quot;3&quot; unique_id=&quot;10024&quot;&gt;&lt;property id=&quot;20148&quot; value=&quot;5&quot;/&gt;&lt;property id=&quot;20300&quot; value=&quot;Slide 22 - &amp;quot;Administrative Cost Analysis&amp;quot;&quot;/&gt;&lt;property id=&quot;20307&quot; value=&quot;487&quot;/&gt;&lt;/object&gt;&lt;object type=&quot;3&quot; unique_id=&quot;10025&quot;&gt;&lt;property id=&quot;20148&quot; value=&quot;5&quot;/&gt;&lt;property id=&quot;20300&quot; value=&quot;Slide 23 - &amp;quot; Tracking Administrative Expenditures&amp;quot;&quot;/&gt;&lt;property id=&quot;20307&quot; value=&quot;470&quot;/&gt;&lt;/object&gt;&lt;object type=&quot;3&quot; unique_id=&quot;10026&quot;&gt;&lt;property id=&quot;20148&quot; value=&quot;5&quot;/&gt;&lt;property id=&quot;20300&quot; value=&quot;Slide 24 - &amp;quot;Match Expenditures &amp;quot;&quot;/&gt;&lt;property id=&quot;20307&quot; value=&quot;488&quot;/&gt;&lt;/object&gt;&lt;object type=&quot;3&quot; unique_id=&quot;10027&quot;&gt;&lt;property id=&quot;20148&quot; value=&quot;5&quot;/&gt;&lt;property id=&quot;20300&quot; value=&quot;Slide 25 - &amp;quot;Tracking Match Expenditures&amp;quot;&quot;/&gt;&lt;property id=&quot;20307&quot; value=&quot;489&quot;/&gt;&lt;/object&gt;&lt;object type=&quot;3&quot; unique_id=&quot;10028&quot;&gt;&lt;property id=&quot;20148&quot; value=&quot;5&quot;/&gt;&lt;property id=&quot;20300&quot; value=&quot;Slide 26 - &amp;quot; Combined Analysis &amp;quot;&quot;/&gt;&lt;property id=&quot;20307&quot; value=&quot;500&quot;/&gt;&lt;/object&gt;&lt;object type=&quot;3&quot; unique_id=&quot;10029&quot;&gt;&lt;property id=&quot;20148&quot; value=&quot;5&quot;/&gt;&lt;property id=&quot;20300&quot; value=&quot;Slide 27 - &amp;quot;Time Lapse Comparison  &amp;quot;&quot;/&gt;&lt;property id=&quot;20307&quot; value=&quot;518&quot;/&gt;&lt;/object&gt;&lt;object type=&quot;3&quot; unique_id=&quot;10030&quot;&gt;&lt;property id=&quot;20148&quot; value=&quot;5&quot;/&gt;&lt;property id=&quot;20300&quot; value=&quot;Slide 28 - &amp;quot;Linking Budget and Performance Analysis&amp;quot;&quot;/&gt;&lt;property id=&quot;20307&quot; value=&quot;542&quot;/&gt;&lt;/object&gt;&lt;object type=&quot;3&quot; unique_id=&quot;10031&quot;&gt;&lt;property id=&quot;20148&quot; value=&quot;5&quot;/&gt;&lt;property id=&quot;20300&quot; value=&quot;Slide 29 - &amp;quot;Consequences of Lack of Budget Controls&amp;quot;&quot;/&gt;&lt;property id=&quot;20307&quot; value=&quot;504&quot;/&gt;&lt;/object&gt;&lt;object type=&quot;3&quot; unique_id=&quot;10032&quot;&gt;&lt;property id=&quot;20148&quot; value=&quot;5&quot;/&gt;&lt;property id=&quot;20300&quot; value=&quot;Slide 30 - &amp;quot;Knowledge Check 1 – Questions &amp;quot;&quot;/&gt;&lt;property id=&quot;20307&quot; value=&quot;559&quot;/&gt;&lt;/object&gt;&lt;object type=&quot;3&quot; unique_id=&quot;10033&quot;&gt;&lt;property id=&quot;20148&quot; value=&quot;5&quot;/&gt;&lt;property id=&quot;20300&quot; value=&quot;Slide 31 - &amp;quot;Knowledge Check 1 – Answers &amp;quot;&quot;/&gt;&lt;property id=&quot;20307&quot; value=&quot;566&quot;/&gt;&lt;/object&gt;&lt;object type=&quot;3&quot; unique_id=&quot;10034&quot;&gt;&lt;property id=&quot;20148&quot; value=&quot;5&quot;/&gt;&lt;property id=&quot;20300&quot; value=&quot;Slide 32 - &amp;quot;Key Concepts – Grant Modifications&amp;quot;&quot;/&gt;&lt;property id=&quot;20307&quot; value=&quot;561&quot;/&gt;&lt;/object&gt;&lt;object type=&quot;3&quot; unique_id=&quot;10035&quot;&gt;&lt;property id=&quot;20148&quot; value=&quot;5&quot;/&gt;&lt;property id=&quot;20300&quot; value=&quot;Slide 33 - &amp;quot;Grant Modifications – Prior Approval&amp;quot;&quot;/&gt;&lt;property id=&quot;20307&quot; value=&quot;523&quot;/&gt;&lt;/object&gt;&lt;object type=&quot;3&quot; unique_id=&quot;10036&quot;&gt;&lt;property id=&quot;20148&quot; value=&quot;5&quot;/&gt;&lt;property id=&quot;20300&quot; value=&quot;Slide 34 - &amp;quot;Grant Modifications – Prior Approval (cont.)&amp;quot;&quot;/&gt;&lt;property id=&quot;20307&quot; value=&quot;564&quot;/&gt;&lt;/object&gt;&lt;object type=&quot;3&quot; unique_id=&quot;10037&quot;&gt;&lt;property id=&quot;20148&quot; value=&quot;5&quot;/&gt;&lt;property id=&quot;20300&quot; value=&quot;Slide 35 - &amp;quot;Uniform Guidance—DOL Exception&amp;quot;&quot;/&gt;&lt;property id=&quot;20307&quot; value=&quot;421&quot;/&gt;&lt;/object&gt;&lt;object type=&quot;3&quot; unique_id=&quot;10038&quot;&gt;&lt;property id=&quot;20148&quot; value=&quot;5&quot;/&gt;&lt;property id=&quot;20300&quot; value=&quot;Slide 36 - &amp;quot;Grant Modification – What is it?&amp;quot;&quot;/&gt;&lt;property id=&quot;20307&quot; value=&quot;522&quot;/&gt;&lt;/object&gt;&lt;object type=&quot;3&quot; unique_id=&quot;10039&quot;&gt;&lt;property id=&quot;20148&quot; value=&quot;5&quot;/&gt;&lt;property id=&quot;20300&quot; value=&quot;Slide 37 - &amp;quot;Modification Requirements&amp;amp;#x09;&amp;quot;&quot;/&gt;&lt;property id=&quot;20307&quot; value=&quot;551&quot;/&gt;&lt;/object&gt;&lt;object type=&quot;3&quot; unique_id=&quot;10040&quot;&gt;&lt;property id=&quot;20148&quot; value=&quot;5&quot;/&gt;&lt;property id=&quot;20300&quot; value=&quot;Slide 38 - &amp;quot;Types of Modifications&amp;quot;&quot;/&gt;&lt;property id=&quot;20307&quot; value=&quot;558&quot;/&gt;&lt;/object&gt;&lt;object type=&quot;3&quot; unique_id=&quot;10041&quot;&gt;&lt;property id=&quot;20148&quot; value=&quot;5&quot;/&gt;&lt;property id=&quot;20300&quot; value=&quot;Slide 39 - &amp;quot;Budget Modifications – Formula/State Grantees&amp;quot;&quot;/&gt;&lt;property id=&quot;20307&quot; value=&quot;547&quot;/&gt;&lt;/object&gt;&lt;object type=&quot;3&quot; unique_id=&quot;10042&quot;&gt;&lt;property id=&quot;20148&quot; value=&quot;5&quot;/&gt;&lt;property id=&quot;20300&quot; value=&quot;Slide 40 - &amp;quot;Budget Modifications - Discretionary Grant Recipients&amp;quot;&quot;/&gt;&lt;property id=&quot;20307&quot; value=&quot;420&quot;/&gt;&lt;/object&gt;&lt;object type=&quot;3&quot; unique_id=&quot;10043&quot;&gt;&lt;property id=&quot;20148&quot; value=&quot;5&quot;/&gt;&lt;property id=&quot;20300&quot; value=&quot;Slide 41 - &amp;quot;Identifying Modification Need&amp;quot;&quot;/&gt;&lt;property id=&quot;20307&quot; value=&quot;546&quot;/&gt;&lt;/object&gt;&lt;object type=&quot;3&quot; unique_id=&quot;10044&quot;&gt;&lt;property id=&quot;20148&quot; value=&quot;5&quot;/&gt;&lt;property id=&quot;20300&quot; value=&quot;Slide 42 - &amp;quot;Administrative Modification&amp;quot;&quot;/&gt;&lt;property id=&quot;20307&quot; value=&quot;531&quot;/&gt;&lt;/object&gt;&lt;object type=&quot;3&quot; unique_id=&quot;10045&quot;&gt;&lt;property id=&quot;20148&quot; value=&quot;5&quot;/&gt;&lt;property id=&quot;20300&quot; value=&quot;Slide 43 - &amp;quot;Statement of Work Modifications&amp;quot;&quot;/&gt;&lt;property id=&quot;20307&quot; value=&quot;532&quot;/&gt;&lt;/object&gt;&lt;object type=&quot;3&quot; unique_id=&quot;10046&quot;&gt;&lt;property id=&quot;20148&quot; value=&quot;5&quot;/&gt;&lt;property id=&quot;20300&quot; value=&quot;Slide 44 - &amp;quot;Period of Performance Modification&amp;quot;&quot;/&gt;&lt;property id=&quot;20307&quot; value=&quot;533&quot;/&gt;&lt;/object&gt;&lt;object type=&quot;3&quot; unique_id=&quot;10047&quot;&gt;&lt;property id=&quot;20148&quot; value=&quot;5&quot;/&gt;&lt;property id=&quot;20300&quot; value=&quot;Slide 45 - &amp;quot;Equipment Modification - Definition&amp;quot;&quot;/&gt;&lt;property id=&quot;20307&quot; value=&quot;534&quot;/&gt;&lt;/object&gt;&lt;object type=&quot;3&quot; unique_id=&quot;10048&quot;&gt;&lt;property id=&quot;20148&quot; value=&quot;5&quot;/&gt;&lt;property id=&quot;20300&quot; value=&quot;Slide 46 - &amp;quot;Equipment Modification – Discretionary Grants&amp;quot;&quot;/&gt;&lt;property id=&quot;20307&quot; value=&quot;543&quot;/&gt;&lt;/object&gt;&lt;object type=&quot;3&quot; unique_id=&quot;10049&quot;&gt;&lt;property id=&quot;20148&quot; value=&quot;5&quot;/&gt;&lt;property id=&quot;20300&quot; value=&quot;Slide 47 - &amp;quot;Equipment Modification – Formula Grants&amp;quot;&quot;/&gt;&lt;property id=&quot;20307&quot; value=&quot;548&quot;/&gt;&lt;/object&gt;&lt;object type=&quot;3&quot; unique_id=&quot;10050&quot;&gt;&lt;property id=&quot;20148&quot; value=&quot;5&quot;/&gt;&lt;property id=&quot;20300&quot; value=&quot;Slide 48 - &amp;quot;Equipment Modification Requirements&amp;quot;&quot;/&gt;&lt;property id=&quot;20307&quot; value=&quot;544&quot;/&gt;&lt;/object&gt;&lt;object type=&quot;3&quot; unique_id=&quot;10051&quot;&gt;&lt;property id=&quot;20148&quot; value=&quot;5&quot;/&gt;&lt;property id=&quot;20300&quot; value=&quot;Slide 49 - &amp;quot;Equipment Modification - Conditions&amp;quot;&quot;/&gt;&lt;property id=&quot;20307&quot; value=&quot;545&quot;/&gt;&lt;/object&gt;&lt;object type=&quot;3&quot; unique_id=&quot;10052&quot;&gt;&lt;property id=&quot;20148&quot; value=&quot;5&quot;/&gt;&lt;property id=&quot;20300&quot; value=&quot;Slide 50 - &amp;quot;Modification Request&amp;quot;&quot;/&gt;&lt;property id=&quot;20307&quot; value=&quot;550&quot;/&gt;&lt;/object&gt;&lt;object type=&quot;3&quot; unique_id=&quot;10053&quot;&gt;&lt;property id=&quot;20148&quot; value=&quot;5&quot;/&gt;&lt;property id=&quot;20300&quot; value=&quot;Slide 51 - &amp;quot;Budget &amp;amp; Grant Modification Common Mistakes &amp;quot;&quot;/&gt;&lt;property id=&quot;20307&quot; value=&quot;538&quot;/&gt;&lt;/object&gt;&lt;object type=&quot;3&quot; unique_id=&quot;10054&quot;&gt;&lt;property id=&quot;20148&quot; value=&quot;5&quot;/&gt;&lt;property id=&quot;20300&quot; value=&quot;Slide 52 - &amp;quot;Knowledge Check 2 – Questions  &amp;quot;&quot;/&gt;&lt;property id=&quot;20307&quot; value=&quot;560&quot;/&gt;&lt;/object&gt;&lt;object type=&quot;3&quot; unique_id=&quot;10055&quot;&gt;&lt;property id=&quot;20148&quot; value=&quot;5&quot;/&gt;&lt;property id=&quot;20300&quot; value=&quot;Slide 53 - &amp;quot;Knowledge Check 2 - Answers&amp;quot;&quot;/&gt;&lt;property id=&quot;20307&quot; value=&quot;565&quot;/&gt;&lt;/object&gt;&lt;object type=&quot;3&quot; unique_id=&quot;10056&quot;&gt;&lt;property id=&quot;20148&quot; value=&quot;5&quot;/&gt;&lt;property id=&quot;20300&quot; value=&quot;Slide 54 - &amp;quot;Core Monitoring Guide&amp;quot;&quot;/&gt;&lt;property id=&quot;20307&quot; value=&quot;367&quot;/&gt;&lt;/object&gt;&lt;object type=&quot;3&quot; unique_id=&quot;10057&quot;&gt;&lt;property id=&quot;20148&quot; value=&quot;5&quot;/&gt;&lt;property id=&quot;20300&quot; value=&quot;Slide 55 - &amp;quot;SMART Checklist&amp;quot;&quot;/&gt;&lt;property id=&quot;20307&quot; value=&quot;350&quot;/&gt;&lt;/object&gt;&lt;object type=&quot;3&quot; unique_id=&quot;10058&quot;&gt;&lt;property id=&quot;20148&quot; value=&quot;5&quot;/&gt;&lt;property id=&quot;20300&quot; value=&quot;Slide 56 - &amp;quot;Module Review&amp;quot;&quot;/&gt;&lt;property id=&quot;20307&quot; value=&quot;369&quot;/&gt;&lt;/object&gt;&lt;object type=&quot;3&quot; unique_id=&quot;10059&quot;&gt;&lt;property id=&quot;20148&quot; value=&quot;5&quot;/&gt;&lt;property id=&quot;20300&quot; value=&quot;Slide 57 - &amp;quot;ETA and Uniform Guidance Resources&amp;quot;&quot;/&gt;&lt;property id=&quot;20307&quot; value=&quot;360&quot;/&gt;&lt;/object&gt;&lt;object type=&quot;3&quot; unique_id=&quot;10060&quot;&gt;&lt;property id=&quot;20148&quot; value=&quot;5&quot;/&gt;&lt;property id=&quot;20300&quot; value=&quot;Slide 58 - &amp;quot;Web Resources&amp;quot;&quot;/&gt;&lt;property id=&quot;20307&quot; value=&quot;361&quot;/&gt;&lt;/object&gt;&lt;object type=&quot;3&quot; unique_id=&quot;10061&quot;&gt;&lt;property id=&quot;20148&quot; value=&quot;5&quot;/&gt;&lt;property id=&quot;20300&quot; value=&quot;Slide 59 - &amp;quot;Remember the Grant Management Toolbox!&amp;quot;&quot;/&gt;&lt;property id=&quot;20307&quot; value=&quot;567&quot;/&gt;&lt;/object&gt;&lt;object type=&quot;3&quot; unique_id=&quot;10062&quot;&gt;&lt;property id=&quot;20148&quot; value=&quot;5&quot;/&gt;&lt;property id=&quot;20300&quot; value=&quot;Slide 60 - &amp;quot;Questions?&amp;quot;&quot;/&gt;&lt;property id=&quot;20307&quot; value=&quot;352&quot;/&gt;&lt;/object&gt;&lt;object type=&quot;3&quot; unique_id=&quot;10063&quot;&gt;&lt;property id=&quot;20148&quot; value=&quot;5&quot;/&gt;&lt;property id=&quot;20300&quot; value=&quot;Slide 61 - &amp;quot;Thank you.&amp;quot;&quot;/&gt;&lt;property id=&quot;20307&quot; value=&quot;555&quot;/&gt;&lt;/object&gt;&lt;/object&gt;&lt;object type=&quot;8&quot; unique_id=&quot;10126&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PAW xmlns="http://www.net-centric.com/PAWPP">
  <Shape xmlns="" ID="1cnDkPz6lsJRSgZMn20BbtU8KdE=" pdftag="H2" isBookmarkSet="no" bookmark="yes" Order="_x0031_"/>
  <Shape xmlns="" ID="C+burWii3DTXh7qFb7YpewYkgnE=" validate="no" artifact="_x0031_" formula="no" inline="no" Order="_x0031_" pdftag="H1" isBookmarkSet="no" bookmark="yes"/>
  <Shape xmlns="" ID="NS/MClBXmAR2PDKf3Wuvn1ntyH8=" artifact="_x0031_" pdftag="H2" isBookmarkSet="no" bookmark="yes" validate="no" Order="_x0031_"/>
  <Shape xmlns="" ID="zGC7kL0TaG/g7dv85zvvaGj04Aw=" validate="no" artifact="_x0031_" Order="_x0031_" pdftag="H2" isBookmarkSet="no" bookmark="yes"/>
  <Shape xmlns="" ID="C5nQGcdYMWtFHioPYP5tqqhHZeI=" validate="no" artifact="_x0031_" Order="_x0032_" pdftag="P" isBookmarkSet="no"/>
  <Shape xmlns="" ID="5y168p4SYhB7mAGRXZvWvKdqruw=" Order="_x0033_" pdftag="_x005B_Artifact_x005D_" isBookmarkSet="no"/>
  <Shape xmlns="" ID="MoJL2/ZljNgb30hBN2ZgdSNxDRE=" validate="no" artifact="_x0031_" Order="_x0031_" pdftag="H2" isBookmarkSet="no" bookmark="yes"/>
  <Shape xmlns="" ID="+cIN1n+pFimoEnkpRZDPMVgMypg=" validate="no" artifact="_x0031_" Order="_x0032_" pdftag="P" isBookmarkSet="no"/>
  <Shape xmlns="" ID="VpsOQxTtu0OSNpNGv3Ke/rJwTfY=" Order="_x0033_" pdftag="_x005B_Artifact_x005D_" isBookmarkSet="no"/>
  <Shape xmlns="" ID="ey857AC/cLaYwG0qVipCrBHUJLk=" Order="_x0031_" artifact="_x0031_" pdftag="_x005B_Artifact_x005D_" formula="no" inline="no" validate="no" isBookmarkSet="no"/>
  <Shape xmlns="" ID="u8oc/159f1TRcwXKgETS+bfdEwo=" validate="no" artifact="_x0031_" pdftag="P" isBookmarkSet="no" Order="_x0032_"/>
  <Shape xmlns="" ID="Hq6SmvevTGdCnXBdcLlWPSTOT7M=" Order="_x0032_" pdftag="_x005B_Artifact_x005D_" isBookmarkSet="no"/>
  <Shape xmlns="" ID="KwEGUCoT1ki6yVJzkZdkm35jsIU=" Order="_x0032_" formula="no" inline="no" artifact="_x0031_" pdftag="_x005B_Artifact_x005D_" validate="no" isBookmarkSet="no"/>
  <Shape xmlns="" ID="EhY28c/OkNZEEEYi9dJhaRt6F64=" artifact="_x0031_" validate="no" Order="_x0031_" pdftag="H2" isBookmarkSet="no" bookmark="yes"/>
  <Shape xmlns="" ID="2nkKy+Bit+8J8md1HVSBVTRQsGE=" validate="no" artifact="_x0031_" pdftag="P" isBookmarkSet="no" Order="_x0032_"/>
  <Shape xmlns="" ID="p+KU7jH6LeThDdqhbzyi7JtKY0o=" Order="_x0036_" pdftag="_x005B_Artifact_x005D_" isBookmarkSet="no"/>
  <Shape xmlns="" ID="4oAPlKGYrmB+qpD5N/UcTnaHOgc=" artifact="_x0031_" Order="_x0033_" formula="no" inline="no" validate="no" pdftag="Figure" isBookmarkSet="no"/>
  <Shape xmlns="" ID="MpcwiLalR1kXAYnEPXFmcnvDo8s=" validate="no" artifact="_x0031_" pdftag="P" isBookmarkSet="no" Order="_x0034_"/>
  <Shape xmlns="" ID="eMONUUgFcoAoES+9zu51dInfCek=" artifact="_x0031_" Order="_x0035_" validate="no" pdftag="Figure" isBookmarkSet="no"/>
  <Shape xmlns="" ID="s5rdzgpfvS6Eg0LsRT/DxBIubV0=" pdftag="" validate="no" artifact="_x0031_" Order="_x0031_"/>
  <Shape xmlns="" ID="89u8j6rtKvOVkl5ugqM+B+e5WFk=" validate="no" artifact="_x0031_" Order="_x0032_" pdftag="P" isBookmarkSet="no"/>
  <Shape xmlns="" ID="wRHbGvpW7EYqxfCN7cFYV5Q6oN8=" Order="_x0038_" pdftag="_x005B_Artifact_x005D_" isBookmarkSet="no"/>
  <Shape xmlns="" ID="gALGMpcSzRJ7ecfTjOG47dXZ0yQ=" pdftag="" validate="no" artifact="_x0031_" Order="_x0033_"/>
  <Shape xmlns="" ID="S1YUSiQRlk+Ee8ToBA0u9g8KsjQ=" validate="no" artifact="_x0031_" Order="_x0034_" pdftag="P" isBookmarkSet="no"/>
  <Shape xmlns="" ID="EyKGogrwaI7avit5zedHOKyXsTY=" pdftag="" validate="no" artifact="_x0031_" Order="_x0035_"/>
  <Shape xmlns="" ID="8hK4admP1rr2IWDnomYtUR6jr4M=" validate="no" artifact="_x0031_" Order="_x0036_" pdftag="P" isBookmarkSet="no"/>
  <Shape xmlns="" ID="8JzhUECJ/b07ONag8FWqxjtDuK4=" pdftag="" validate="no" artifact="_x0031_" Order="_x0037_"/>
  <Shape xmlns="" ID="M8PAuWplZWYVxYacB7ZS4sTZcMo=" validate="no" artifact="_x0031_" Order="_x0031_" pdftag="H2" isBookmarkSet="no" bookmark="yes"/>
  <Shape xmlns="" ID="/RMQlZa3iHGyGEUd8rR6JnhuI4w=" artifact="_x0031_" pdftag="Figure" isBookmarkSet="no" validate="no" Order="_x0032_"/>
  <Shape xmlns="" ID="XunwP5AFmXkc8Xej0NXl1fmuoFs=" Order="_x0033_" pdftag="_x005B_Artifact_x005D_" isBookmarkSet="no"/>
  <Shape xmlns="" ID="h1/NS0EaGjTxhZG7uFu7GOX/b1w=" validate="no" artifact="_x0031_" Order="_x0031_" pdftag="H2" isBookmarkSet="no" bookmark="yes"/>
  <Shape xmlns="" ID="DjXLRiamIj8Gw5QnnJJ9UMusg80=" artifact="_x0031_" Order="_x0032_" validate="no" pdftag="Figure" isBookmarkSet="no"/>
  <Shape xmlns="" ID="yCGYA8zS5eiD0QsREFrfPl6H6C4=" Order="_x0033_" pdftag="_x005B_Artifact_x005D_" isBookmarkSet="no"/>
  <Shape xmlns="" ID="d015twqWnoiO2AQSiP/RA0f2icc=" artifact="_x0031_" Order="_x0031_" validate="no" pdftag="Figure" isBookmarkSet="no"/>
  <Shape xmlns="" ID="7S8TPCdRYaTBl6IhV7DI/mCpGTM=" Order="_x0033_" pdftag="_x005B_Artifact_x005D_" isBookmarkSet="no"/>
  <Shape xmlns="" ID="9VItRzC7H58onruunVbxzMG3RIg=" artifact="_x0031_" Order="_x0032_" validate="no" pdftag="Figure" isBookmarkSet="no"/>
  <Shape xmlns="" ID="IriSKS1jsuPeZ4Fp492vpHqFlJ4=" validate="no" artifact="_x0031_" Order="_x0031_" pdftag="H2" isBookmarkSet="no" bookmark="yes"/>
  <Shape xmlns="" ID="+tntUbu0HEUEonOlTGysSWAYjbc=" Order="_x0032_" pdftag="_x005B_Artifact_x005D_" isBookmarkSet="no"/>
  <Shape xmlns="" ID="UWV8DElotpqV/sG4saLQBpH007A=" validate="no" artifact="_x0031_" Order="_x0031_" pdftag="H2" isBookmarkSet="no" bookmark="yes"/>
  <Shape xmlns="" ID="Rcd9DyjYVx5EzUxlIQM/0eNpnHM=" artifact="_x0031_" Order="_x0032_" validate="no" pdftag="Figure" isBookmarkSet="no"/>
  <Shape xmlns="" ID="Xls5ygY4VUJKuH5/bmKRlbsDTbU=" artifact="_x0031_" Order="_x0033_" validate="no" pdftag="Figure" isBookmarkSet="no"/>
  <Shape xmlns="" ID="l0osZpJrTNVp802CkJvXY7i4zvw=" Order="_x0034_" pdftag="_x005B_Artifact_x005D_" isBookmarkSet="no"/>
  <Shape xmlns="" ID="FrSZdJvHOcwRrXOZvJOXL2kYkyg=" pdftag="" validate="no" artifact="_x0031_" Order="_x0031_"/>
  <Shape xmlns="" ID="ao97WqeZ9vaRE3PQXhqWNAWWtHg=" validate="no" artifact="_x0031_" pdftag="P" isBookmarkSet="no" Order="_x0032_"/>
  <Shape xmlns="" ID="ohubhJYqNudrOrKgdO6BM6kBDlM=" Order="_x0033_" pdftag="_x005B_Artifact_x005D_" isBookmarkSet="no"/>
  <Shape xmlns="" ID="zh1Ocju/hbOC57Blce+IS+pwwm8=" validate="no" artifact="_x0031_" Order="_x0031_" pdftag="H2" isBookmarkSet="no" bookmark="yes"/>
  <Shape xmlns="" ID="HN74Vk5WaRK4xhxGyCYSE28r2vc=" Order="_x0032_" pdftag="_x005B_Artifact_x005D_" isBookmarkSet="no"/>
  <Shape xmlns="" ID="dMkSOxeGrhLO87FFxLmETs8HChU=" artifact="_x0031_" Order="_x0031_" validate="no" pdftag="Figure" isBookmarkSet="no"/>
  <Shape xmlns="" ID="KW/qxz8lqyBSVNLkBH0CPZcRLeQ=" artifact="_x0031_" pdftag="Figure" isBookmarkSet="no" validate="no" Order="_x0032_"/>
  <Shape xmlns="" ID="UUS/GzhHdyQobhVnQzvOdd55o7E=" artifact="_x0031_" pdftag="Figure" isBookmarkSet="no" validate="no" Order="_x0033_"/>
  <Shape xmlns="" ID="WxZ1ZOPvgGGfp8Hiz+MPplhE2kE=" Order="_x0034_" pdftag="_x005B_Artifact_x005D_" isBookmarkSet="no"/>
  <Shape xmlns="" ID="UyxSEXeriCgM7692krDRHhrtFiY=" artifact="_x0031_" Order="_x0031_" validate="no" pdftag="Figure" isBookmarkSet="no"/>
  <Shape xmlns="" ID="oQ+XbIgZVAwUuJvB9IaR2uH6//0=" artifact="_x0031_" pdftag="Figure" isBookmarkSet="no" validate="no" Order="_x0032_"/>
  <Shape xmlns="" ID="/LOc1VhiAl7bAlNAEzYRo2WnZnQ=" artifact="_x0031_" pdftag="Figure" isBookmarkSet="no" validate="no" Order="_x0033_"/>
  <Shape xmlns="" ID="IGeB/3EYyl4vCwRd2PK3JsIpI7o=" artifact="_x0031_" pdftag="Figure" isBookmarkSet="no" validate="no" Order="_x0034_"/>
  <Shape xmlns="" ID="MM5/dNfR9HnDd8ayA/V4Hql0A/E=" artifact="_x0031_" pdftag="Figure" isBookmarkSet="no" validate="no" Order="_x0035_"/>
  <Shape xmlns="" ID="C6XXnlLbK7dM2VMXKmY9KmEcssk=" Order="_x0036_" pdftag="_x005B_Artifact_x005D_" isBookmarkSet="no"/>
  <Shape xmlns="" ID="7+ymZUQmzKW5fWVgLWs3cwp3WJ0=" artifact="_x0031_" Order="_x0031_" validate="no" pdftag="Figure" isBookmarkSet="no"/>
  <Shape xmlns="" ID="XIXXZVB8N2F4iG13sX7IwmDfXnA=" Order="_x0032_" pdftag="_x005B_Artifact_x005D_" isBookmarkSet="no"/>
  <Shape xmlns="" ID="21QfrCvjfFOua6v3CrDllekGVQ0=" Order="_x0031_" pdftag="_x005B_Artifact_x005D_" isBookmarkSet="no"/>
  <Shape xmlns="" ID="zlADW5J3C1VsiFGUyFOGBqbG3fM=" artifact="_x0031_" pdftag="Figure" isBookmarkSet="no" validate="no" Order="_x0030_"/>
  <Shape xmlns="" ID="1ydcf0AcchLmg205KdaOE9nrXiA=" artifact="_x0031_" pdftag="Figure" isBookmarkSet="no" validate="no" Order="_x0032_"/>
  <Shape xmlns="" ID="rN0C4BcpOF5L6jVq6e26aHkvH4E=" artifact="_x0031_" pdftag="Figure" isBookmarkSet="no" validate="no" Order="_x0031_"/>
  <Shape xmlns="" ID="OMrK5fZjCIYLvUHhL9fTPW5J11I=" Order="_x0034_" pdftag="_x005B_Artifact_x005D_" isBookmarkSet="no"/>
  <Shape xmlns="" ID="EO4jrZPxs6F/YbEkvYAbDvLa2DY=" artifact="_x0031_" pdftag="Figure" isBookmarkSet="no" validate="no" Order="_x0030_"/>
  <Shape xmlns="" ID="rhBZ/STQ6id3PMt8jePzPIo3hTo=" artifact="_x0031_" pdftag="Figure" isBookmarkSet="no" validate="no" Order="_x0032_"/>
  <Shape xmlns="" ID="NCIqTMH/ZI7e4uEvgRL3KqKHgco=" artifact="_x0031_" pdftag="Figure" isBookmarkSet="no" validate="no" Order="_x0031_"/>
  <Shape xmlns="" ID="AZVS3MqRu/ozJamf46ViqMwOo0o=" Order="_x0034_" pdftag="_x005B_Artifact_x005D_" isBookmarkSet="no"/>
  <HyperLink xmlns="" ID="1cnDkPz6lsJRSgZMn20BbtU8KdE=-594818332296.2_251.1479" plainAltText="Information_x0020_Session:_x0020_508_x0020_Compliance_x0020_Overview"/>
  <HyperLink xmlns="" ID="1cnDkPz6lsJRSgZMn20BbtU8KdE=-868314608327.7_322.658" plainAltText="Job_x0020_Aid_x0020__x0023_1:_x0020_508_x0020_Compliance_x0020_in_x0020_Microsoft_x0020_Word_x0020__x0028_Intro_x0029_"/>
  <HyperLink xmlns="" ID="1cnDkPz6lsJRSgZMn20BbtU8KdE=-1613605486327.7_338.068" plainAltText="Job_x0020_Aid_x0020__x0023_2:_x0020_How_x0020_to_x0020_Make_x0020_Compliant_x0020_Tables"/>
  <HyperLink xmlns="" ID="1cnDkPz6lsJRSgZMn20BbtU8KdE=-636218306327.7_353.478" plainAltText="Job_x0020_Aid_x0020__x0023_3:_x0020_508_x0020_Compliance_x0020_in_x0020_PowerPoint"/>
  <HyperLink xmlns="" ID="1cnDkPz6lsJRSgZMn20BbtU8KdE=857900221467.165_403.288" plainAltText="rchen_x0040_mahernet.com"/>
  <HyperLink xmlns="" ID="1cnDkPz6lsJRSgZMn20BbtU8KdE=801029938320.325_417.688" plainAltText="crobbins_x0040_mahernet.com"/>
  <HyperLink xmlns="" ID="1cnDkPz6lsJRSgZMn20BbtU8KdE=-252300033273.2_487.288" plainAltText="pkosowsky_x0040_mahernet.com"/>
  <Shape xmlns="" ID="0UV0TCRBtvH0Dj7Ma1Vf/Eapx78=" artifact="_x0031_" validate="no" Order="_x0031_" pdftag="H2" isBookmarkSet="no" bookmark="yes"/>
  <Shape xmlns="" ID="BhSydtSyGlW/sBhb2jLt1H93JuQ=" artifact="_x0031_" Order="_x0033_" validate="no" pdftag="Figure" isBookmarkSet="no"/>
  <Shape xmlns="" ID="eW9F5oXy7DCATzZq6kgH6y4L4ek=" artifact="_x0031_" Order="_x0035_" validate="no" pdftag="Figure" isBookmarkSet="no"/>
  <Shape xmlns="" ID="aCqurJXyDemoTkMclzOUUZZiNAw=" artifact="_x0031_" Order="_x0037_" validate="no" pdftag="Figure" isBookmarkSet="no"/>
  <Shape xmlns="" ID="wcwinCfrnivzGVSD8mwS97Gwp0o=" Order="_x0031_" pdftag="H2" isBookmarkSet="no" bookmark="yes"/>
  <SubText xmlns="" ID="ey857AC/cLaYwG0qVipCrBHUJLk=" ActualText=""/>
  <SubText xmlns="" ID="KwEGUCoT1ki6yVJzkZdkm35jsIU=" ActualText=""/>
  <Shape xmlns="" ID="y0JGOMTS8eRTsThErwAJAjm1PpU=" Order="_x0031_" artifact="_x0031_" pdftag="_x005B_Artifact_x005D_" formula="no" inline="no" validate="no"/>
  <Shape xmlns="" ID="rumCQo5k+nW8yw+V2Jjfud0tKTw=" pdftag="" artifact="_x0031_" validate="no" Order="_x0031_"/>
  <Shape xmlns="" ID="Qka0y/uaZGcxiFJYGK6zHDQJM84=" pdftag="" Order="_x0032_"/>
  <Shape xmlns="" ID="TNyDv9CfQa7GUfN4m4zmNEZRfFE=" pdftag="" artifact="_x0031_" validate="no" Order="_x0031_"/>
  <Shape xmlns="" ID="bHsZB34xd7uqW2hLcR3XnB+EjuA=" pdftag="" artifact="_x0031_" validate="no" Order="_x0032_"/>
  <Shape xmlns="" ID="Re0pSfjwOX03+DCpOqx32oDCQr0=" pdftag="" Order="_x0030_"/>
  <Shape xmlns="" ID="pKydD4Zzax0PBxyIHDhwP5F2Hig=" pdftag="" artifact="_x0031_" validate="no" Order="_x0031_"/>
  <Shape xmlns="" ID="d70alNYmpSnazoF0Yb+K1zuCLyc=" pdftag="" Order="_x0030_"/>
  <Shape xmlns="" ID="h4qgQA9pIuNBKOZPadIEkio9ZOc=" pdftag="" artifact="_x0031_" validate="no" Order="_x0031_"/>
  <Shape xmlns="" ID="qLbthcbQSOsl69IwHX+W5dF6Xfo=" pdftag="" artifact="_x0031_" validate="no" Order="_x0033_"/>
  <Shape xmlns="" ID="nIzrCdvcaCADT3kZCL30kNPTHEo=" pdftag="" Order="_x0030_"/>
  <Shape xmlns="" ID="NrsUxEYqTnFVAIBWNWER/s24ErQ=" pdftag="" Order="_x0032_"/>
  <Shape xmlns="" ID="oHtIJAQVc5PqQ+VX5fam/2g+1q0=" pdftag="" artifact="_x0031_" validate="no" Order="_x0031_"/>
  <Shape xmlns="" ID="hjrVCK2ZmUBuL0R+CAZVmL5wsLg=" pdftag="" Order="_x0034_"/>
  <Shape xmlns="" ID="wbz3/3vDSfNv/kZ5wZQDAZ4asFY=" pdftag="" artifact="_x0031_" validate="no" Order="_x0033_"/>
  <Shape xmlns="" ID="/OHPCmDkQcsfaHnEQDSG9OkmmTw=" pdftag="" Order="_x0036_"/>
  <Shape xmlns="" ID="jpmwqWFByfT+MiVxfKMDbFPalJs=" pdftag="" artifact="_x0031_" validate="no" Order="_x0035_"/>
  <Shape xmlns="" ID="wD/1rV1ag8K9zi/HFyf/lezMHxo=" pdftag="" Order="_x0031_"/>
  <Shape xmlns="" ID="VjnmAPdQ0Ugts79C3hFsBHsMbCM=" pdftag="" Order="_x0031_"/>
  <Shape xmlns="" ID="0UEKqHxzqR8WELoKPIzzOB7dCE4=" pdftag="" artifact="_x0031_" validate="no" Order="_x0032_"/>
  <Shape xmlns="" ID="LTA9FV1HGz8UrUehSfZEtyhAzeE=" pdftag="" artifact="_x0031_" validate="no" Order="_x0031_"/>
  <Shape xmlns="" ID="sbiNVeLwU3X3GWF0kNsaHCj/2aY=" pdftag="" Order="_x0032_"/>
  <Shape xmlns="" ID="ci5qDX0HUSaM+IGdjl7xMsqCoaM=" pdftag="" Order="_x0031_"/>
  <Shape xmlns="" ID="Nnxpvk5MmjC7G3eGp4FkQT31E08=" pdftag="" Order="_x0031_"/>
  <Shape xmlns="" ID="hgkUk7fEXxHUwd3f5OHqxnt52xo=" pdftag="" Order="_x0032_"/>
  <Shape xmlns="" ID="0iDKbbvGZMNueQ+GGLQx7vX1Cgs=" pdftag="" Order="_x0033_"/>
  <Shape xmlns="" ID="Ht09h1pDnvRMojTRnldTmUKmZ9A=" pdftag="" Order="_x0031_"/>
  <Shape xmlns="" ID="ybJbtxeBNdM5LY6OBg3is+NiDCs=" pdftag="" Order="_x0031_"/>
  <Shape xmlns="" ID="uf+0TAQBiggXeU9eqk/BilOsKW0=" pdftag="" artifact="_x0031_" validate="no" Order="_x0031_"/>
  <Shape xmlns="" ID="HVqjOKUbHn+i9yY19d8M928Is/E=" pdftag="" artifact="_x0031_" validate="no" Order="_x0031_"/>
  <Shape xmlns="" ID="apZlFCN2aTHu0IxItIQkJf2WFS0=" pdftag="" artifact="_x0031_" validate="no" Order="_x0031_"/>
  <Shape xmlns="" ID="CYaqwLFBkdq1XZ8ej08J2Zc31+0=" pdftag="" Order="_x0030_"/>
  <Shape xmlns="" ID="if0l2j36/7TH3vCaevDXatoeKRA=" pdftag="" Order="_x0033_"/>
  <Shape xmlns="" ID="oSNo6UhABa4i0C9SDFDM689zets=" formula="no" pdftag="Figure" artifact="_x0030_" inline="no" validate="yes" Order="_x0031_"/>
  <Shape xmlns="" ID="O7Tiwf1ToE4qgsPCtw+aC9zYyv0=" pdftag="" formula="no" artifact="_x0030_" inline="no" validate="yes" Order="_x0032_"/>
  <SubText xmlns="" ID="y0JGOMTS8eRTsThErwAJAjm1PpU=" ActualText=""/>
  <SubText xmlns="" ID="oSNo6UhABa4i0C9SDFDM689zets=" ActualText=""/>
  <SubText xmlns="" ID="O7Tiwf1ToE4qgsPCtw+aC9zYyv0=" ActualText=""/>
  <Shape xmlns="" ID="Ypf9jyM/8d81zH1fYy9QvzJN6RE=" pdftag="H2" isBookmarkSet="no" bookmark="yes" Order="_x0031_"/>
  <Shape xmlns="" ID="INN0DpxrOeGdCF/yGMsnGN/Vdu8=" pdftag="H1" isBookmarkSet="no" bookmark="yes" Order="_x0031_"/>
  <Shape xmlns="" ID="duCDXmHY5KZdomUZyePs98iQvCs=" pdftag="H2" isBookmarkSet="no" bookmark="yes" Order="_x0032_"/>
  <Shape xmlns="" ID="sMjwmlo61SHHlcc49Sr6rdQkQ+E=" pdftag="H2" isBookmarkSet="no" bookmark="yes" Order="_x0031_"/>
  <Shape xmlns="" ID="GaLE9khssLrMXvWeq5l+JKQ73qw=" pdftag="P" isBookmarkSet="no" bookmark="no" Order="_x0032_"/>
  <Shape xmlns="" ID="frm9R6RkGLLdkyEtq/P3Oe4JS3Y=" Order="_x0033_" pdftag="_x005B_Artifact_x005D_" isBookmarkSet="no" bookmark="no"/>
  <Shape xmlns="" ID="h6Sw8ul8XjH7TYZ/etzdCVr1r3c=" pdftag="H2" isBookmarkSet="no" bookmark="yes" Order="_x0031_"/>
  <Shape xmlns="" ID="kvicGpV04cGz2IbWY4HCj+P9WO8=" pdftag="P" isBookmarkSet="no" bookmark="no" Order="_x0032_"/>
  <Shape xmlns="" ID="Mcv23vizkTz0zt6eNyRJa4aKwHM=" Order="_x0033_" pdftag="_x005B_Artifact_x005D_" isBookmarkSet="no" bookmark="no"/>
  <Shape xmlns="" ID="WYj+05rygP2LlzJDjZs92GsA/Mo=" pdftag="H2" isBookmarkSet="no" bookmark="yes" Order="_x0031_"/>
  <Shape xmlns="" ID="ggeKwCytWusicxcnnJ53QhgTYBM=" pdftag="P" isBookmarkSet="no" bookmark="no" Order="_x0032_"/>
  <Shape xmlns="" ID="fXXCptPyNw5B9Gu8iUzE6E2bZyI=" Order="_x0033_" pdftag="_x005B_Artifact_x005D_" isBookmarkSet="no" bookmark="no"/>
  <Shape xmlns="" ID="AbFS07+KpW9kssXLF1ocdoN70Zc=" Order="_x0033_" formula="no" inline="no" isBookmarkSet="no" bookmark="no" validate="no" artifact="_x0031_" pdftag="_x005B_Artifact_x005D_"/>
  <HyperLink xmlns="" ID="Ypf9jyM/8d81zH1fYy9QvzJN6RE=-594818332383.9142_251.1485" plainAltText="Information_x0020_Session:_x0020_508_x0020_Compliance_x0020_Overview" language=""/>
  <HyperLink xmlns="" ID="Ypf9jyM/8d81zH1fYy9QvzJN6RE=-868314608415.4142_322.6585" plainAltText="Job_x0020_Aid_x0020__x0023_1:_x0020_508_x0020_Compliance_x0020_in_x0020_Microsoft_x0020_Word_x0020__x0028_Intro_x0029_" language=""/>
  <HyperLink xmlns="" ID="Ypf9jyM/8d81zH1fYy9QvzJN6RE=-1613605486415.4142_338.0685" plainAltText="Job_x0020_Aid_x0020__x0023_2:_x0020_How_x0020_to_x0020_Make_x0020_Compliant_x0020_Tables" language=""/>
  <HyperLink xmlns="" ID="Ypf9jyM/8d81zH1fYy9QvzJN6RE=-636218306415.4142_353.4785" plainAltText="Job_x0020_Aid_x0020__x0023_3:_x0020_508_x0020_Compliance_x0020_in_x0020_PowerPoint" language=""/>
  <HyperLink xmlns="" ID="Ypf9jyM/8d81zH1fYy9QvzJN6RE=611510716429.2893_403.2885" plainAltText="mcolella_x0040_mahernet.com" language=""/>
  <HyperLink xmlns="" ID="Ypf9jyM/8d81zH1fYy9QvzJN6RE=801029938681.2893_403.2885" plainAltText="crobbins_x0040_mahernet.com" language=""/>
  <HyperLink xmlns="" ID="Ypf9jyM/8d81zH1fYy9QvzJN6RE=-252300033633.8342_472.8885" plainAltText="pkosowsky_x0040_mahernet.com" language=""/>
  <Shape xmlns="" ID="vxwPc6KvF0FmIt3xwUvwBO0aN5c=" pdftag="H2" isBookmarkSet="no" bookmark="yes" Order="_x0031_"/>
  <Shape xmlns="" ID="UosMIZpWajsF4XiZtgX1XMWgRF0=" pdftag="P" isBookmarkSet="no" bookmark="no" Order="_x0033_"/>
  <Shape xmlns="" ID="j0PeGyM9xB1Uc0aHrDqckRkMOtM=" Order="_x0036_" pdftag="_x005B_Artifact_x005D_" isBookmarkSet="no" bookmark="no"/>
  <Shape xmlns="" ID="xtQMw6N4zzwsv5V3W+Bm+INXTpU=" artifact="_x0031_" formula="no" inline="no" pdftag="Figure" isBookmarkSet="no" bookmark="no" validate="no" Order="_x0032_"/>
  <Shape xmlns="" ID="7OOrthLMXQE03HJOgQMvTXWEx6s=" pdftag="P" isBookmarkSet="no" bookmark="no" Order="_x0035_"/>
  <Shape xmlns="" ID="eoSvls8Lu+K8h1iWaCiqJls2Do0=" artifact="_x0031_" formula="no" inline="no" pdftag="Figure" isBookmarkSet="no" bookmark="no" validate="no" Order="_x0034_"/>
  <Shape xmlns="" ID="qGmL/XIUPR6PMN8YKmpaiPaTw8k=" pdftag="H2" isBookmarkSet="no" bookmark="yes" Order="_x0031_"/>
  <Shape xmlns="" ID="/NCOEh4MNY+n6rgbDzhuK+2x2J0=" pdftag="P" isBookmarkSet="no" bookmark="no" Order="_x0033_"/>
  <Shape xmlns="" ID="AHyU+3VTPJdfd4DbwPk5FfJJhaQ=" Order="_x0038_" pdftag="_x005B_Artifact_x005D_" isBookmarkSet="no" bookmark="no"/>
  <Shape xmlns="" ID="ARddzLctE+nEy+vcQuskMeFzpCM=" artifact="_x0031_" formula="no" inline="no" pdftag="Figure" isBookmarkSet="no" bookmark="no" validate="no" Order="_x0032_"/>
  <Shape xmlns="" ID="XJTmJJeiHB40Dq8al+bG6LsW61k=" pdftag="P" isBookmarkSet="no" bookmark="no" Order="_x0035_"/>
  <Shape xmlns="" ID="mA+V9SAdSJYcPdy/Q5HFfM5BdOQ=" artifact="_x0031_" formula="no" inline="no" pdftag="Figure" isBookmarkSet="no" bookmark="no" validate="no" Order="_x0034_"/>
  <Shape xmlns="" ID="hBL6zaqUUEe7OkprCMj9BGbSRIM=" pdftag="P" isBookmarkSet="no" bookmark="no" Order="_x0037_"/>
  <Shape xmlns="" ID="fCxUO974+KSYh7P+Cp4zPdIPT2A=" artifact="_x0031_" formula="no" inline="no" pdftag="Figure" isBookmarkSet="no" bookmark="no" validate="no" Order="_x0036_"/>
  <Shape xmlns="" ID="B9KeFNYrsXzHZzHe0ROwbhuvnxk=" pdftag="H2" isBookmarkSet="no" bookmark="yes" Order="_x0031_"/>
  <Shape xmlns="" ID="N000e4gSxaHrWPUWxKJdXUqs3ls=" pdftag="P" isBookmarkSet="no" bookmark="no" Order="_x0032_"/>
  <Shape xmlns="" ID="F6FCRfh36YX7ZqvsWR8199/7gwg=" Order="_x0033_" pdftag="_x005B_Artifact_x005D_" isBookmarkSet="no" bookmark="no"/>
  <Shape xmlns="" ID="ZxBhgxN9PF6iV4cOcGTDJY5f7XA=" pdftag="H2" isBookmarkSet="no" bookmark="yes" Order="_x0031_"/>
  <Shape xmlns="" ID="MEI9xWGYnVqvu3WCj43YA9tl5E0=" pdftag="P" isBookmarkSet="no" bookmark="no" Order="_x0032_"/>
  <Shape xmlns="" ID="DskAhs12hWRmS4gPeEFyDd5zd9A=" Order="_x0033_" pdftag="_x005B_Artifact_x005D_" isBookmarkSet="no" bookmark="no"/>
  <Shape xmlns="" ID="gCdGDU5PmjJjv8ye72UksYFCby0=" pdftag="P" isBookmarkSet="no" bookmark="no" Order="_x0031_"/>
  <Shape xmlns="" ID="RYQ0HBVo11QTz0eah56K7tO1bAo=" Order="_x0033_" pdftag="_x005B_Artifact_x005D_" isBookmarkSet="no" bookmark="no"/>
  <Shape xmlns="" ID="DpZRdrasWjfNFrKDNUsUqzS6cuo=" pdftag="P" isBookmarkSet="no" bookmark="no" Order="_x0032_"/>
  <Shape xmlns="" ID="dwPyGRoEEjK39UnhwnXYRx0g+vk=" pdftag="H2" isBookmarkSet="no" bookmark="yes" Order="_x0031_"/>
  <Shape xmlns="" ID="Iiht/abjPLTj0LB/QioY2ZGopVw=" Order="_x0032_" pdftag="_x005B_Artifact_x005D_" isBookmarkSet="no" bookmark="no"/>
  <Shape xmlns="" ID="fn79TT0DsIWG+ndfz2wc/CZ9LaA=" pdftag="H2" isBookmarkSet="no" bookmark="yes" Order="_x0031_"/>
  <Shape xmlns="" ID="u0DyhgWp4fOVZ1aJ7G2Bj0F5IPY=" pdftag="P" isBookmarkSet="no" bookmark="no" Order="_x0032_"/>
  <Shape xmlns="" ID="Nw/8+JDvlBIVQSFPYZWXBMqyeew=" pdftag="P" isBookmarkSet="no" bookmark="no" Order="_x0033_"/>
  <Shape xmlns="" ID="bhUdn1NuOh1QIXDTzU1lcy5uWzE=" Order="_x0034_" pdftag="_x005B_Artifact_x005D_" isBookmarkSet="no" bookmark="no"/>
  <Shape xmlns="" ID="EjE2L5TaciydmrulQFSMd52xIYQ=" pdftag="H2" isBookmarkSet="no" bookmark="yes" Order="_x0031_"/>
  <Shape xmlns="" ID="32eNe5yIzMQ7z6OmIElBlWXRWKI=" pdftag="P" isBookmarkSet="no" bookmark="no" Order="_x0032_"/>
  <Shape xmlns="" ID="SYnKt/020fZeU6daZbr8oxLkbPo=" Order="_x0033_" pdftag="_x005B_Artifact_x005D_" isBookmarkSet="no" bookmark="no"/>
  <Shape xmlns="" ID="OAHZQ4QrNAzMHz394JORnl3t6MA=" pdftag="H2" isBookmarkSet="no" bookmark="yes" Order="_x0031_"/>
  <Shape xmlns="" ID="ei7OYDTOvnqTPrQPTl+csWNUNCY=" Order="_x0032_" pdftag="_x005B_Artifact_x005D_" isBookmarkSet="no" bookmark="no"/>
  <Shape xmlns="" ID="ie9uR08t3aGH+MiEectFu3dIJ5w=" pdftag="H2" isBookmarkSet="no" bookmark="yes" Order="_x0031_"/>
  <Shape xmlns="" ID="Q5yQF2lowgeQCuddoPi9EO4vloQ=" pdftag="P" isBookmarkSet="no" bookmark="no" Order="_x0032_"/>
  <Shape xmlns="" ID="CuyGwl2h2woLlRW/44JT/pIw78I=" pdftag="P" isBookmarkSet="no" bookmark="no" Order="_x0033_"/>
  <Shape xmlns="" ID="sFnLxI24hlJJ8J+UtVL2Cp2tfxE=" Order="_x0034_" pdftag="_x005B_Artifact_x005D_" isBookmarkSet="no" bookmark="no"/>
  <Shape xmlns="" ID="KiFb0T0bf/xZh7T14Rx3NMYC2Sg=" pdftag="H2" isBookmarkSet="no" bookmark="yes" Order="_x0031_"/>
  <Shape xmlns="" ID="hwCIkRUvTiCEwq4jk5zP6M4MWnw=" pdftag="P" isBookmarkSet="no" bookmark="no" Order="_x0032_"/>
  <Shape xmlns="" ID="QSYLPjdPi51Jcsy//JTnjXz1t6Y=" pdftag="P" isBookmarkSet="no" bookmark="no" Order="_x0033_"/>
  <Shape xmlns="" ID="7d72cgIEecdK9q2ZiE9oGOTYlOs=" pdftag="P" isBookmarkSet="no" bookmark="no" Order="_x0034_"/>
  <Shape xmlns="" ID="nzHKsiQigGlZmOFPXYU0vyELJtk=" pdftag="P" isBookmarkSet="no" bookmark="no" Order="_x0035_"/>
  <Shape xmlns="" ID="T+wAZDr2tDrcy2HCdwqh6EcZqEw=" Order="_x0036_" pdftag="_x005B_Artifact_x005D_" isBookmarkSet="no" bookmark="no"/>
  <Shape xmlns="" ID="qDsgCEHpIjf950FBsquZ+hEQRes=" pdftag="H2" isBookmarkSet="no" bookmark="yes" Order="_x0031_"/>
  <Shape xmlns="" ID="w0TF/bldNTNRLVYRdQ4nChUvcj0=" Order="_x0032_" pdftag="_x005B_Artifact_x005D_" isBookmarkSet="no" bookmark="no"/>
  <Shape xmlns="" ID="TPjlRkIit9jUCp2AfbAtHYyRWMI=" Order="_x0031_" pdftag="_x005B_Artifact_x005D_" isBookmarkSet="no" bookmark="no"/>
  <Shape xmlns="" ID="B1pNmAbYg+tzTBprIqN/y2bOkAE=" pdftag="H2" isBookmarkSet="no" bookmark="yes" Order="_x0031_"/>
  <Shape xmlns="" ID="e4xA7QuAjbwyKEqq0g0v9x4yQJU=" pdftag="P" isBookmarkSet="no" bookmark="no" Order="_x0033_"/>
  <Shape xmlns="" ID="Ga7eoXMGdpVXEwG/Bp8nUhoQZVc=" pdftag="P" isBookmarkSet="no" bookmark="no" Order="_x0032_"/>
  <Shape xmlns="" ID="1OypsMwT+8VYMcb+tUL/pyb3pcA=" Order="_x0034_" pdftag="_x005B_Artifact_x005D_" isBookmarkSet="no" bookmark="no"/>
  <Shape xmlns="" ID="M2jyqvz6EL/U10FdZJUEE4+2Sc0=" pdftag="H2" isBookmarkSet="no" bookmark="yes" Order="_x0031_"/>
  <Shape xmlns="" ID="qYtTXL1qUYCNPRNOKu8biEEFDRo=" artifact="_x0031_" formula="no" inline="no" pdftag="Figure" isBookmarkSet="no" bookmark="no" validate="no" Order="_x0033_"/>
  <Shape xmlns="" ID="/D9JI+1RQef0fxR24xpMOa+LtOI=" pdftag="P" isBookmarkSet="no" bookmark="no" Order="_x0032_"/>
  <Shape xmlns="" ID="VDZ3JayS9iO+k42D8oLbelcjxoM=" Order="_x0034_" pdftag="_x005B_Artifact_x005D_" isBookmarkSet="no" bookmark="no"/>
  <Shape xmlns="" ID="JW9o+LTb2Mlc4yPPSXdCY7MnBBA=" pdftag="H2" isBookmarkSet="no" bookmark="yes" Order="_x0031_"/>
  <Shape xmlns="" ID="LJkTBlenHg5CTt5UagS8dwEqyfk=" Order="_x0034_" pdftag="_x005B_Artifact_x005D_" isBookmarkSet="no" bookmark="no"/>
  <Shape xmlns="" ID="FhI4OXrmkYWICjxrMUy78ZRptEY=" formula="no" inline="no" isBookmarkSet="no" bookmark="no" pdftag="Figure" artifact="_x0030_" validate="yes" Order="_x0032_"/>
  <Shape xmlns="" ID="ByoS0eD6PV9gMsZp2UD1IQaKU5U=" formula="no" inline="no" pdftag="Figure" isBookmarkSet="no" bookmark="no" artifact="_x0030_" validate="yes" Order="_x0033_"/>
  <SubText xmlns="" ID="AbFS07+KpW9kssXLF1ocdoN70Zc=" ActualText=""/>
  <SubText xmlns="" ID="FhI4OXrmkYWICjxrMUy78ZRptEY=" ActualText=""/>
  <SubText xmlns="" ID="ByoS0eD6PV9gMsZp2UD1IQaKU5U=" ActualText=""/>
  <Shape xmlns="" ID="j18c5aoqRcG4SwbhE1sGLRe1c7A=" Order="_x0034_" pdftag="_x005B_Artifact_x005D_" isBookmarkSet="no" bookmark="no"/>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inline="no" pdftag="Figure" isBookmarkSet="no" validate="no" artifact="_x0030_" Order="_x0032_" Lang="" bookmark="no"/>
  <HyperLink xmlns="" ID="KwgY7WzX2DrhlKcXyaFR+ENvtUs=737177384447.3527_149.9671" plainAltText="SMART_x0020_Training_x0020_"/>
  <HyperLink xmlns="" ID="KwgY7WzX2DrhlKcXyaFR+ENvtUs=363306643376.3127_213.9671" plainAltText="Core_x0020_Monitoring_x0020_Guide"/>
  <HyperLink xmlns="" ID="KwgY7WzX2DrhlKcXyaFR+ENvtUs=1642182828331.1627_277.9671" plainAltText="Technical_x0020_Assistance_x0020_Guides"/>
  <HyperLink xmlns="" ID="KwgY7WzX2DrhlKcXyaFR+ENvtUs=413956042374.3627_341.9671" plainAltText="ETA_x0020_Grantee_x0020_Handbook"/>
  <HyperLink xmlns="" ID="KwgY7WzX2DrhlKcXyaFR+ENvtUs=-175829293355.2727_405.9671" plainAltText="WorkforceGPS_x0020_Resources"/>
  <HyperLink xmlns="" ID="F2orVOCLkWoVPjsxQOhs+OfMuTc=14207414248_428.9124" plainAltText="Grant_x0020_and_x0020_Financial_x0020_Management_x0020_TAG_x0020_Chapter_x0020_4.3_x0020_Purpose" language="" Lang=""/>
  <HyperLink xmlns="" ID="z/iPjsI+WZsWOiNu9cj4O4yYEys=-209006994373.32512_137.2742" plainAltText="_x0032__x0020_CFR_x0020_200.302_x0028_b_x0029__x0028_5_x0029_" Lang=""/>
  <HyperLink xmlns="" ID="OZdouPZkoy5aLUTaCVTiI0VHtyQ=-1141176064493.2002_137.2742" plainAltText="_x0032__x0020_CFR_x0020_200.308_x0028_b_x0029_" Lang=""/>
  <HyperLink xmlns="" ID="xOo1y4cXRBzzn47rd9eJRYR+ZaI=138712524048_395.1924" plainAltText="Grant_x0020_and_x0020_Financial_x0020_Management_x0020_TAG_x0020_Chapter_x0020_4.6_x0020__x2013__x0020_Grant_x0020_Modifications" Lang=""/>
  <HyperLink xmlns="" ID="gYRvMazOQrqEGghdS7U6i+2oO/M=-63114751981.6726_206.1494" plainAltText="_x0032__x0020_CFR_x0020_200.302_x0028_b_x0029__x0028_5_x0029__x0020__x0020_" Lang=""/>
  <HyperLink xmlns="" ID="2i1khRyjTZfJZm7Ruavvb+dRfxc=-1843327101210.9_116.2724" plainAltText="_x0032__x0020_CFR_x0020_200.328_x0028_b_x0029__x0028_2_x0029_" Lang=""/>
  <HyperLink xmlns="" ID="ZG02Dy3dvr7NZt98QQp0fSjO400=-130549403948_115.4724" plainAltText="_x0032__x0020_CFR_x0020_200.308_x0028_c_x0029__x0020_" Lang=""/>
  <HyperLink xmlns="" ID="9TZNuZSPSP3k8fY2iV6KaSniUq4=36786349248_115.4724" plainAltText="_x0032__x0020_CFR_x0020_200_x0020_Subpart_x0020_E_x0020__x2013__x0020_Cost_x0020_Principles" Lang=""/>
  <HyperLink xmlns="" ID="wpQEz4hxgGqVjQV5kBmPEGX+1m0=1794507010325.625_111.9168" plainAltText="_x0032__x0020_CFR_x0020_2900.9-12" Lang=""/>
  <HyperLink xmlns="" ID="wpQEz4hxgGqVjQV5kBmPEGX+1m0=-122830466388.0851_448.3568" plainAltText="See_x0020_" Lang=""/>
  <HyperLink xmlns="" ID="wpQEz4hxgGqVjQV5kBmPEGX+1m0=154254282431.71_448.3568" plainAltText="_x0032_00.308_x0028_d_x0029_" Lang=""/>
  <HyperLink xmlns="" ID="bsPzskectujMZ88GRtZj2E+r7eE=-1900690951192.36_308.7924" plainAltText="_x0032__x0020_CFR_x0020_200.308_x0028_e_x0029_" Lang=""/>
  <HyperLink xmlns="" ID="dV02leowBzr+uD5dgBoAbkvNGYg=58407916448_115.4724" plainAltText="_x0032__x0020_CFR_x0020_200.308_x0020_" Lang=""/>
  <HyperLink xmlns="" ID="6ji+TlSKcPjMsOcnPrfvr/mPJY0=1896679501534.8779_427.0836" plainAltText="Grant_x0020_and_x0020_Financial_x0020_Management_x0020_TAG_x0020_" Lang=""/>
  <HyperLink xmlns="" ID="6ji+TlSKcPjMsOcnPrfvr/mPJY0=-1442701237572.2429_448.6836" plainAltText="Chapter_x0020_4.6:_x0020_Grant_x0020_Modifications"/>
  <HyperLink xmlns="" ID="5gabyCv+nKjbG8Tpgg/9/B7B3oM=39448018148_179.3124" plainAltText="_x0032__x0020_CFR_x0020_200.313_x0028_b_x0029_." Lang=""/>
  <HyperLink xmlns="" ID="HntGfJWxOezb/EM62JMmg0pSTiA=1896679501574.1555_425.8806" plainAltText="Grant_x0020_and_x0020_Financial_x0020_Management_x0020_TAG_x0020_" Lang=""/>
  <HyperLink xmlns="" ID="HntGfJWxOezb/EM62JMmg0pSTiA=500644237552.6405_447.4806" plainAltText="Chapter_x0020_4:_x0020_Budget_x0020__x0026__x0020_Grant_x0020_Modifications"/>
  <HyperLink xmlns="" ID="B8yJ6FYsuyNcKdzNCfiTCKorYDo=277739373764.8_178.4724" plainAltText="_x0032__x0020_CFR_x0020_" Lang=""/>
  <HyperLink xmlns="" ID="B8yJ6FYsuyNcKdzNCfiTCKorYDo=-1278601386106.9_200.9124" plainAltText="_x0032_00.302_x0028_b_x0029__x0028_5" language="" Lang=""/>
  <HyperLink xmlns="" ID="B8yJ6FYsuyNcKdzNCfiTCKorYDo=-842352761221.65_200.9124" plainAltText="_x0029_" language="" Lang=""/>
  <HyperLink xmlns="" ID="B8yJ6FYsuyNcKdzNCfiTCKorYDo=586176322306.15_280.2324" plainAltText="_x0032__x0020_CFR_x0020_200.302" Lang=""/>
  <HyperLink xmlns="" ID="B8yJ6FYsuyNcKdzNCfiTCKorYDo=-1970242984595.845_393.9924" plainAltText="_x0032__x0020_CFR_x0020_2900.9_x0020_to_x0020_2900.12" Lang=""/>
  <HyperLink xmlns="" ID="B8yJ6FYsuyNcKdzNCfiTCKorYDo=586176323586.135_450.8724" plainAltText="_x0032__x0020_CFR_x0020_200.301" Lang=""/>
  <HyperLink xmlns="" ID="x1wY3I1Alz7km+DV/1m4HhkM7+Q=36330664364.19992_114.4572" plainAltText="Core_x0020_Monitoring_x0020_Guide" Lang=""/>
  <HyperLink xmlns="" ID="x1wY3I1Alz7km+DV/1m4HhkM7+Q=27714819164.19992_186.5372" plainAltText="Grant_x0020__x0026__x0020_Financial_x0020_Management_x0020_Technical_x0020_" Lang=""/>
  <HyperLink xmlns="" ID="x1wY3I1Alz7km+DV/1m4HhkM7+Q=135620575864.19992_228.2972" plainAltText="Assistance_x0020_Guide_x0020_"/>
  <HyperLink xmlns="" ID="x1wY3I1Alz7km+DV/1m4HhkM7+Q=1025553860279.925_320.4772" plainAltText="_x0032__x0020_CFR_x0020_Part_x0020_2900" Lang=""/>
  <HyperLink xmlns="" ID="iGRy+ET2KG0Chr05EtlxiIIAD5g=1883269349634.4756_180.5943" plainAltText="_x0032__x0020_CFR_x0020_Part_x0020_200" Lang=""/>
  <HyperLink xmlns="" ID="QB9WhgaOhtInEFoFK0MwsEb79Mo=-383150670169.4299_161.9772" plainAltText="Service_x0020_Locator" Lang=""/>
  <HyperLink xmlns="" ID="QB9WhgaOhtInEFoFK0MwsEb79Mo=-11371072696.09992_229.2572" plainAltText="DOLETA.gov_x002F_Grants" Lang=""/>
  <HyperLink xmlns="" ID="D39ie3v9kol5+YBdrxYPKELADkQ=-626400241686.8851_138.2172" plainAltText="Grants_x0020_Application_x0020_" Lang=""/>
  <HyperLink xmlns="" ID="D39ie3v9kol5+YBdrxYPKELADkQ=693388557564.1001_163.7372" plainAltText="and_x0020_Management_x0020_Community_x0020_of_x0020_"/>
  <HyperLink xmlns="" ID="D39ie3v9kol5+YBdrxYPKELADkQ=-218514444564.1001_184.2572" plainAltText="Practice" language=""/>
  <HyperLink xmlns="" ID="D39ie3v9kol5+YBdrxYPKELADkQ=-538624618564.1001_390.2972" plainAltText="WorkforceGPS" language="" Lang=""/>
  <Shape xmlns="" ID="RU9ojsXnLHuZHuVgDHYL4ozIfxA=" Order="_x0033_" pdftag="_x005B_Artifact_x005D_" isBookmarkSet="no" bookmark="no"/>
  <Shape xmlns="" ID="IvmGoyQcpETC/kxsHPwhmmYUNv0=" pdftag="H2" isBookmarkSet="no" bookmark="yes" Order="_x0031_"/>
  <Shape xmlns="" ID="KwgY7WzX2DrhlKcXyaFR+ENvtUs=" pdftag="" Order="_x0033_"/>
  <Shape xmlns="" ID="7HnsCBiKJfEbSS/7SDGIg/v8ZBk=" pdftag="Figure" Order="_x0032_" formula="no" artifact="_x0030_" inline="no" validate="yes"/>
  <Shape xmlns="" ID="/Uh/qt+jJcVHqfBbEImfWRdmtts=" Order="_x0033_" pdftag="_x005B_Artifact_x005D_" isBookmarkSet="no" bookmark="no"/>
  <Shape xmlns="" ID="FlaLxzPjUAD3ks4l9qIWMPiHOtg=" pdftag="H2" isBookmarkSet="no" bookmark="yes" Order="_x0031_"/>
  <Shape xmlns="" ID="R2Y86R3aSEZNlsXQ8N9m6RNnh94=" pdftag="P" isBookmarkSet="no" Order="_x0032_" bookmark="no"/>
  <Shape xmlns="" ID="fAF26BUSc7NKWjjyXSWHvofa+3w=" Order="_x0033_" pdftag="_x005B_Artifact_x005D_" isBookmarkSet="no" bookmark="no"/>
  <Shape xmlns="" ID="dA9oZ0mhmjbEpTXfqtjlijk5c8U=" pdftag="H2" isBookmarkSet="no" bookmark="yes" Order="_x0031_"/>
  <Shape xmlns="" ID="wlQ/qUwLylJTezzM9C25Hh9u95U=" pdftag="P" isBookmarkSet="no" Order="_x0032_" bookmark="no"/>
  <Shape xmlns="" ID="Y+g6lzdzq3L+/XnVR78P2GNdMCk=" Order="_x0033_" pdftag="_x005B_Artifact_x005D_" isBookmarkSet="no" bookmark="no"/>
  <Shape xmlns="" ID="IUypvvfNCKYn6R8xrn0sqjw0KCI=" pdftag="H2" isBookmarkSet="no" bookmark="yes" Order="_x0031_"/>
  <Shape xmlns="" ID="F2orVOCLkWoVPjsxQOhs+OfMuTc=" pdftag="P" isBookmarkSet="no" Order="_x0032_" bookmark="no"/>
  <Shape xmlns="" ID="1uKqBFVxGP+PKBQZb3KRXcEnn0o=" pdftag="Figure" artifact="_x0030_" isBookmarkSet="no" validate="no" Order="_x0033_" Lang=""/>
  <Shape xmlns="" ID="2km7DPF5zkRuZJd9agdFJMLqDPk=" Order="_x0034_" pdftag="_x005B_Artifact_x005D_" isBookmarkSet="no" bookmark="no"/>
  <Shape xmlns="" ID="h6b1IOGnIvc0/JNrOQlai146I8I=" pdftag="H2" isBookmarkSet="no" bookmark="yes" Order="_x0031_"/>
  <Shape xmlns="" ID="EXyEaoiwg1L7SHCK4OmRyQs7ZdA=" pdftag="P" isBookmarkSet="no" Order="_x0032_" bookmark="no"/>
  <Shape xmlns="" ID="PN3b12Uoa/dhiNKFF57xLZxx5Co=" artifact="_x0030_" pdftag="Figure" isBookmarkSet="no" validate="no" Order="_x0033_" formula="no" Lang="" bookmark="no"/>
  <Shape xmlns="" ID="6PCYglJNKNsLiPBon0oNDFel3kI=" Order="_x0034_" pdftag="_x005B_Artifact_x005D_" isBookmarkSet="no" bookmark="no"/>
  <Shape xmlns="" ID="MO28pXPjWA8M6AiPs9Jz9qCZzzE=" pdftag="H2" isBookmarkSet="no" bookmark="yes" Order="_x0031_"/>
  <Shape xmlns="" ID="z/iPjsI+WZsWOiNu9cj4O4yYEys=" pdftag="P" isBookmarkSet="no" Order="_x0032_" bookmark="no"/>
  <Shape xmlns="" ID="lPpJDONLhUVXk4pZPdTdKCBAUPM=" pdftag="P" isBookmarkSet="no" Order="_x0034_" bookmark="no"/>
  <Shape xmlns="" ID="OZdouPZkoy5aLUTaCVTiI0VHtyQ=" pdftag="P" isBookmarkSet="no" Order="_x0033_" bookmark="no"/>
  <Shape xmlns="" ID="cNbvKYuwz24KRyv9E1g/HZYNlDQ=" pdftag="P" isBookmarkSet="no" Order="_x0035_" bookmark="no"/>
  <Shape xmlns="" ID="eUoc4ypsNMMArBGTShcg7v/BoK0=" Order="_x0036_" pdftag="_x005B_Artifact_x005D_" isBookmarkSet="no" bookmark="no"/>
  <Shape xmlns="" ID="MB/JVXpo6iw0PiXNfT0E9jk6rX4=" pdftag="H2" isBookmarkSet="no" bookmark="yes" Order="_x0031_"/>
  <Shape xmlns="" ID="DTcwYZZzz/If5Dx4rZdVbt22iCw=" pdftag="P" isBookmarkSet="no" Order="_x0032_" bookmark="no"/>
  <Shape xmlns="" ID="8KUbnvO6fVW3KAkJdSGOa2mOMOo=" Order="_x0033_" pdftag="_x005B_Artifact_x005D_" isBookmarkSet="no" bookmark="no"/>
  <Shape xmlns="" ID="tgunTE3EZ35UZppIWmC3VOk8mhI=" pdftag="H2" isBookmarkSet="no" bookmark="yes" Order="_x0031_"/>
  <Shape xmlns="" ID="VdIROmRdY2IgQH6+Kbs5yy3HpjI=" pdftag="P" isBookmarkSet="no" Order="_x0032_" bookmark="no"/>
  <Shape xmlns="" ID="Ark/BAChKU/Kmsx00R9kT5nEj2g=" Order="_x0033_" pdftag="_x005B_Artifact_x005D_" isBookmarkSet="no" bookmark="no"/>
  <Shape xmlns="" ID="UnFaBnfNstRuH3xxQCprDR6ldwQ=" pdftag="H2" isBookmarkSet="no" bookmark="yes" Order="_x0031_"/>
  <Shape xmlns="" ID="SioE5veCp6f2pmqAhg51N8Alw0Q=" pdftag="P" isBookmarkSet="no" Order="_x0032_" bookmark="no"/>
  <Shape xmlns="" ID="RBcxmqCAqRwmLDbkE8S0tj+5PUA=" Order="_x0033_" pdftag="_x005B_Artifact_x005D_" isBookmarkSet="no" bookmark="no"/>
  <Shape xmlns="" ID="B7VgcbdlHX69QaIBK1PdtGSCc/4=" pdftag="H2" isBookmarkSet="no" bookmark="yes" Order="_x0031_"/>
  <Shape xmlns="" ID="xOo1y4cXRBzzn47rd9eJRYR+ZaI=" pdftag="P" isBookmarkSet="no" Order="_x0032_" bookmark="no"/>
  <Shape xmlns="" ID="5H5jnXUz22Yq/doDStnb54Smuvs=" pdftag="Figure" artifact="_x0030_" isBookmarkSet="no" validate="no" Order="_x0033_" Lang=""/>
  <Shape xmlns="" ID="S3+LvFv6YqIVRjJ0ZiCeeIFpbaI=" Order="_x0034_" pdftag="_x005B_Artifact_x005D_" isBookmarkSet="no" bookmark="no"/>
  <Shape xmlns="" ID="aPg3RvmPj0W52ue0eULlF7q5L0A=" pdftag="H2" isBookmarkSet="no" bookmark="yes" Order="_x0031_"/>
  <Shape xmlns="" ID="2Lp7LGOVfJoOAa1F9E9poM19A1I=" pdftag="P" isBookmarkSet="no" Order="_x0032_" bookmark="no"/>
  <Shape xmlns="" ID="W9uC9WyyKjW2SWMM1qYt66/fJv8=" artifact="_x0030_" pdftag="Figure" isBookmarkSet="no" validate="no" Order="_x0033_" formula="no" Lang="" bookmark="no"/>
  <Shape xmlns="" ID="myMgkNWahKgbGC+Gb8xq4vLvNLw=" Order="_x0034_" pdftag="_x005B_Artifact_x005D_" isBookmarkSet="no" bookmark="no"/>
  <Shape xmlns="" ID="iPodl00TOSwsOfDluzR6YzvY6hU=" artifact="_x0030_" pdftag="Figure" isBookmarkSet="no" validate="no" Order="_x0032_" formula="no" Lang="" bookmark="no"/>
  <Shape xmlns="" ID="JIGPwr3k0IaZDQ6x7YI4IJMJJIw=" pdftag="H2" isBookmarkSet="no" bookmark="yes" Order="_x0031_"/>
  <Shape xmlns="" ID="UuaVbMn2ULPsb4bpXo7XsEKqzjw=" pdftag="P" isBookmarkSet="no" Order="_x0032_" bookmark="no"/>
  <Shape xmlns="" ID="Jabi54JRJ0fFGDK7KEd6ZddqCJs=" Order="_x0033_" pdftag="_x005B_Artifact_x005D_" isBookmarkSet="no" bookmark="no"/>
  <Shape xmlns="" ID="6KTE3g4BRUODPgUQU2fvol45RBM=" pdftag="H2" isBookmarkSet="no" bookmark="yes" Order="_x0031_"/>
  <Shape xmlns="" ID="zTWmvA8ed1ziFM22Dxz9YK6k/0o=" pdftag="P" isBookmarkSet="no" Order="_x0032_" bookmark="no"/>
  <Shape xmlns="" ID="+ktqbwqRotHiIujD0dkVnz6wF0o=" Order="_x0033_" pdftag="_x005B_Artifact_x005D_" isBookmarkSet="no" bookmark="no"/>
  <Shape xmlns="" ID="btkaVTEi1ZbDy7u7euROiNpMElI=" pdftag="H2" isBookmarkSet="no" bookmark="yes" Order="_x0031_"/>
  <Shape xmlns="" ID="bFovJGwkfo4e/Ojp5UOKRPmzFFw=" pdftag="P" isBookmarkSet="no" Order="_x0032_" bookmark="no"/>
  <Shape xmlns="" ID="gYRvMazOQrqEGghdS7U6i+2oO/M=" pdftag="P" isBookmarkSet="no" Order="_x0034_" bookmark="no"/>
  <Shape xmlns="" ID="BRsfKHYb7oBls/Q/BLa8tqwBBz0=" artifact="_x0030_" pdftag="Figure" isBookmarkSet="no" validate="no" Order="_x0033_" formula="no" Lang="" bookmark="no"/>
  <Shape xmlns="" ID="PebFTK5XARgDtwJ3tfTkBPJs6Gs=" pdftag="H2" isBookmarkSet="no" bookmark="yes" Order="_x0031_"/>
  <Shape xmlns="" ID="WssSn2d2A0pNvcO8rKA3UOo2OaY=" artifact="_x0030_" pdftag="Figure" isBookmarkSet="no" validate="no" Order="_x0032_" formula="no" Lang="" bookmark="no"/>
  <Shape xmlns="" ID="JCL9GEC+F8bIpIeenOE8x9B0kaE=" Order="_x0033_" pdftag="_x005B_Artifact_x005D_" isBookmarkSet="no" bookmark="no"/>
  <Shape xmlns="" ID="yBuxUeoQnnV/bVIxSioj/f8JrDc=" pdftag="H2" isBookmarkSet="no" bookmark="yes" Order="_x0031_"/>
  <Shape xmlns="" ID="20RaaADItUZdz412hdqPtJuEJGk=" artifact="_x0030_" pdftag="Figure" isBookmarkSet="no" validate="no" Order="_x0032_" formula="no" Lang="" bookmark="no"/>
  <Shape xmlns="" ID="ULdKpUXszTzkNvyMlH5MXlTNFXA=" Order="_x0033_" pdftag="_x005B_Artifact_x005D_" isBookmarkSet="no" bookmark="no"/>
  <Shape xmlns="" ID="KNFRlQFz5CkMA2VYkexwG4yAAc0=" pdftag="H2" isBookmarkSet="no" bookmark="yes" Order="_x0031_"/>
  <Shape xmlns="" ID="WDRbSkouQ4c7vlfAOEUgds2hXx4=" pdftag="P" isBookmarkSet="no" Order="_x0032_" bookmark="no"/>
  <Shape xmlns="" ID="q05kgSIhbLVvT5kJ/oADCSgRA+Q=" pdftag="P" isBookmarkSet="no" Order="_x0034_" bookmark="no"/>
  <Shape xmlns="" ID="l29PEYl3umJgZyogoxHF84O2prg=" pdftag="P" isBookmarkSet="no" Order="_x0033_" bookmark="no"/>
  <Shape xmlns="" ID="oQ3JrwcQsZMJHA9OFNNcz/GO7es=" pdftag="P" isBookmarkSet="no" Order="_x0035_" bookmark="no"/>
  <Shape xmlns="" ID="t3IZlyyIHortUTKhtc2Ey8JO1tQ=" pdftag="H2" isBookmarkSet="no" bookmark="yes" Order="_x0031_"/>
  <Shape xmlns="" ID="arfCaXrsDttTe6UmA0sVjYty9V0=" artifact="_x0030_" pdftag="Figure" isBookmarkSet="no" validate="no" Order="_x0032_" formula="no" Lang="" bookmark="no"/>
  <Shape xmlns="" ID="A8gpKNBsmDdSQoMtCtLaQ1BPiCk=" Order="_x0033_" pdftag="_x005B_Artifact_x005D_" isBookmarkSet="no" bookmark="no"/>
  <Shape xmlns="" ID="bcEtMKVA8yO5u41lgeI5BS5RbsQ=" pdftag="H2" isBookmarkSet="no" bookmark="yes" Order="_x0031_"/>
  <Shape xmlns="" ID="JAapUd5t13QhdhL/e81Iy7Osg7Y=" pdftag="P" isBookmarkSet="no" Order="_x0032_" bookmark="no"/>
  <Shape xmlns="" ID="UtQQJEP1Yttz1WBZQs23Dqobpm0=" pdftag="P" isBookmarkSet="no" Order="_x0034_" bookmark="no"/>
  <Shape xmlns="" ID="+efLWIWxulTXWSWDj6M8xalKpXU=" pdftag="P" isBookmarkSet="no" Order="_x0033_" bookmark="no"/>
  <Shape xmlns="" ID="jZtxpy9NDoJ2tkmmdS77Nf2bSyg=" pdftag="P" isBookmarkSet="no" Order="_x0035_" bookmark="no"/>
  <Shape xmlns="" ID="zZlXK6qnT5AArvPC6V/kmtA5YR0=" Order="_x0036_" pdftag="_x005B_Artifact_x005D_" isBookmarkSet="no" bookmark="no"/>
  <Shape xmlns="" ID="V2PKHXW8g+RlTyMKqshLPaKgLhY=" pdftag="H2" isBookmarkSet="no" bookmark="yes" Order="_x0031_"/>
  <Shape xmlns="" ID="L91QkCNZMxyZvG0BHQt6r/jWTqY=" artifact="_x0030_" pdftag="Figure" isBookmarkSet="no" validate="no" Order="_x0032_" formula="no" Lang="" bookmark="no"/>
  <Shape xmlns="" ID="0xDQljD+0dvnC0iiiau7wKGpR9E=" Order="_x0033_" pdftag="_x005B_Artifact_x005D_" isBookmarkSet="no" bookmark="no"/>
  <Shape xmlns="" ID="jfY3SQ1emEpGaDC1QwL2pKBUM5Y=" pdftag="P" isBookmarkSet="no" Order="_x0032_" bookmark="no"/>
  <Shape xmlns="" ID="3784wl4ZbUX0GeNnScDZp3dvjQ0=" pdftag="P" isBookmarkSet="no" Order="_x0033_" bookmark="no"/>
  <Shape xmlns="" ID="f4WPmDwurNN723XcubNNk2BMKeA=" pdftag="H2" isBookmarkSet="no" bookmark="yes" Order="_x0031_"/>
  <Shape xmlns="" ID="mXQ8uSHII7l4agvVJbNGlis++6E=" pdftag="P" isBookmarkSet="no" Order="_x0032_" bookmark="no"/>
  <Shape xmlns="" ID="2ueCv79m10r3fm3KdKXlE/xrpK8=" pdftag="Figure" formula="no" artifact="_x0030_" inline="no" isBookmarkSet="no" validate="no" Order="_x0033_" Lang=""/>
  <Shape xmlns="" ID="cBxxxJipibnxzN0UdO6MamfIZa0=" Order="_x0034_" pdftag="_x005B_Artifact_x005D_" isBookmarkSet="no" bookmark="no"/>
  <Shape xmlns="" ID="Mo15Y1j8a5Mw+pmrLJtyPalT258=" pdftag="H2" isBookmarkSet="no" bookmark="yes" Order="_x0031_"/>
  <Shape xmlns="" ID="Jb16D++OMMnDCC2PwxpYop8ujcw=" artifact="_x0030_" pdftag="Figure" isBookmarkSet="no" validate="no" Order="_x0032_" formula="no" Lang="" bookmark="no"/>
  <Shape xmlns="" ID="iGZg8VVGkZpw8B0KESnHcwW7rkg=" Order="_x0033_" pdftag="_x005B_Artifact_x005D_" isBookmarkSet="no" bookmark="no"/>
  <Shape xmlns="" ID="zHJLKB5ovnMDmF8oZWsN6mHPnjQ=" pdftag="H2" isBookmarkSet="no" bookmark="yes" Order="_x0031_"/>
  <Shape xmlns="" ID="2i1khRyjTZfJZm7Ruavvb+dRfxc=" pdftag="P" isBookmarkSet="no" Order="_x0032_" bookmark="no"/>
  <Shape xmlns="" ID="D8UbEHIU3p4O9Dbpf0wNf5jaqoQ=" Order="_x0033_" pdftag="_x005B_Artifact_x005D_" isBookmarkSet="no" bookmark="no"/>
  <Shape xmlns="" ID="PrnghxXycBDpdTpl4PfnMiP+7/E=" pdftag="H2" isBookmarkSet="no" bookmark="yes" Order="_x0031_"/>
  <Shape xmlns="" ID="vMTHqY7002uXbCmeLgjDcKipjYc=" pdftag="P" isBookmarkSet="no" Order="_x0032_" bookmark="no"/>
  <Shape xmlns="" ID="xfAWulPwfrTb1udjjqg40WGkTw8=" Order="_x0033_" pdftag="_x005B_Artifact_x005D_" isBookmarkSet="no" bookmark="no"/>
  <Shape xmlns="" ID="l6fvIKkf4gZT2qK/GjWiraTEm/A=" pdftag="H2" isBookmarkSet="no" bookmark="yes" Order="_x0031_"/>
  <Shape xmlns="" ID="fTuxnpPKOfZ7LOIluzDyuWGx04o=" pdftag="P" isBookmarkSet="no" Order="_x0032_" bookmark="no"/>
  <Shape xmlns="" ID="DFAYxllKzWSVtmAH2I1NkN1sgNs=" Order="_x0033_" pdftag="_x005B_Artifact_x005D_" isBookmarkSet="no" bookmark="no"/>
  <Shape xmlns="" ID="7w0JjeFllg94Ku7HxbxQ3exaRa4=" pdftag="H2" isBookmarkSet="no" bookmark="yes" Order="_x0031_"/>
  <Shape xmlns="" ID="zHmMgR1gI5cTVcyieHpjYGfxTkI=" pdftag="P" isBookmarkSet="no" Order="_x0032_" bookmark="no"/>
  <Shape xmlns="" ID="iFwps3g66YnbTLfriAjhqK2lvPA=" Order="_x0033_" pdftag="_x005B_Artifact_x005D_" isBookmarkSet="no" bookmark="no"/>
  <Shape xmlns="" ID="YqCAu0iGGhQofQQfuoqk9pMPQ3E=" pdftag="H2" isBookmarkSet="no" bookmark="yes" Order="_x0031_"/>
  <Shape xmlns="" ID="3K7uKPnz7zUEC8Q8fXnF4edQ8mI=" pdftag="P" isBookmarkSet="no" Order="_x0032_" bookmark="no"/>
  <Shape xmlns="" ID="bMlucYSMyw9z4zEh/OQPvxNSFEk=" Order="_x0033_" pdftag="_x005B_Artifact_x005D_" isBookmarkSet="no" bookmark="no"/>
  <Shape xmlns="" ID="GVlYV4Y+O75xmW9PjQstn89Ivn4=" pdftag="H2" isBookmarkSet="no" bookmark="yes" Order="_x0031_"/>
  <Shape xmlns="" ID="ZG02Dy3dvr7NZt98QQp0fSjO400=" pdftag="P" isBookmarkSet="no" Order="_x0032_" bookmark="no"/>
  <Shape xmlns="" ID="Kesst++br0nXi7Lynqr0hXuBuDw=" Order="_x0033_" pdftag="_x005B_Artifact_x005D_" isBookmarkSet="no" bookmark="no"/>
  <Shape xmlns="" ID="Umw2EWm+mJXKGjkP44TUQVzCUoQ=" pdftag="H2" isBookmarkSet="no" bookmark="yes" Order="_x0031_"/>
  <Shape xmlns="" ID="9TZNuZSPSP3k8fY2iV6KaSniUq4=" pdftag="P" isBookmarkSet="no" Order="_x0032_" bookmark="no"/>
  <Shape xmlns="" ID="iwwuylbyy0MxqWCM/ACYZzPLSWU=" Order="_x0033_" pdftag="_x005B_Artifact_x005D_" isBookmarkSet="no" bookmark="no"/>
  <Shape xmlns="" ID="ExoApXdzcR3iEtDsJx2dBXjX9oU=" pdftag="H2" isBookmarkSet="no" bookmark="yes" Order="_x0031_"/>
  <Shape xmlns="" ID="wpQEz4hxgGqVjQV5kBmPEGX+1m0=" pdftag="P" isBookmarkSet="no" Order="_x0032_" bookmark="no"/>
  <Shape xmlns="" ID="DOA2TPLe5JAklH/15QXQbSdNOY0=" Order="_x0033_" pdftag="_x005B_Artifact_x005D_" isBookmarkSet="no" bookmark="no"/>
  <Shape xmlns="" ID="CL0fWcVev5rKohZBify06Tk+EpY=" pdftag="H2" isBookmarkSet="no" bookmark="yes" Order="_x0031_"/>
  <Shape xmlns="" ID="JrzkCCDjHA+DBySy1q+xn2XFlws=" pdftag="P" isBookmarkSet="no" Order="_x0032_" bookmark="no"/>
  <Shape xmlns="" ID="NkGKE3s+u3z3KEpoXf1QTJ7UP3o=" Order="_x0033_" pdftag="_x005B_Artifact_x005D_" isBookmarkSet="no" bookmark="no"/>
  <Shape xmlns="" ID="fMd1KSBpY80ajzHgVCi0O9ns4tg=" pdftag="H2" isBookmarkSet="no" bookmark="yes" Order="_x0031_"/>
  <Shape xmlns="" ID="XF7Y9uP2CiHBFzAixrAdV5UIMtc=" pdftag="P" isBookmarkSet="no" Order="_x0032_" bookmark="no"/>
  <Shape xmlns="" ID="EwrF40/6AAasuggjAvqAbl/krsA=" Order="_x0033_" pdftag="_x005B_Artifact_x005D_" isBookmarkSet="no" bookmark="no"/>
  <Shape xmlns="" ID="jRxEf0+5hXA24AQhRwqLB3sfIEk=" pdftag="H2" isBookmarkSet="no" bookmark="yes" Order="_x0031_"/>
  <Shape xmlns="" ID="lHlBb4oYghxk/jxNVb38j8lUdmU=" pdftag="P" isBookmarkSet="no" Order="_x0032_" bookmark="no"/>
  <Shape xmlns="" ID="Kagrt/tAKj2yp4qchejtAqJQP+o=" Order="_x0033_" pdftag="_x005B_Artifact_x005D_" isBookmarkSet="no" bookmark="no"/>
  <Shape xmlns="" ID="9cqmMN5z8pK4AfylFOyrqEfZWNs=" pdftag="H2" isBookmarkSet="no" bookmark="yes" Order="_x0031_"/>
  <Shape xmlns="" ID="OOgQEo3GahKnOL6wdiPVnnbfNDA=" pdftag="P" isBookmarkSet="no" Order="_x0032_" bookmark="no"/>
  <Shape xmlns="" ID="fsJM8G4ig0dwB1tNNCt8gbyFPqY=" Order="_x0033_" pdftag="_x005B_Artifact_x005D_" isBookmarkSet="no" bookmark="no"/>
  <Shape xmlns="" ID="Jk9j/Jr4/5D70gVnOyVoZ0Yv8Gg=" pdftag="H2" isBookmarkSet="no" bookmark="yes" Order="_x0031_"/>
  <Shape xmlns="" ID="bsPzskectujMZ88GRtZj2E+r7eE=" pdftag="P" isBookmarkSet="no" Order="_x0032_" bookmark="no"/>
  <Shape xmlns="" ID="IFL2PX6K2q3zCh2unyaFSeKKpZs=" Order="_x0033_" pdftag="_x005B_Artifact_x005D_" isBookmarkSet="no" bookmark="no"/>
  <Shape xmlns="" ID="HZPnYJ98QojHvKrxKGxeOayBD+s=" pdftag="H2" isBookmarkSet="no" bookmark="yes" Order="_x0031_"/>
  <Shape xmlns="" ID="FdgQrt5g/9Cdla76rYdiwP3W7WA=" pdftag="P" isBookmarkSet="no" Order="_x0032_" bookmark="no"/>
  <Shape xmlns="" ID="EvHL4WQxTxanMDeXW/L2kgQzQA4=" artifact="_x0030_" pdftag="Figure" isBookmarkSet="no" validate="no" Order="_x0033_" formula="no" Lang="" bookmark="no"/>
  <Shape xmlns="" ID="9+9iEzmF11blFlVxIJn3L+8EQTk=" Order="_x0034_" pdftag="_x005B_Artifact_x005D_" isBookmarkSet="no" bookmark="no"/>
  <Shape xmlns="" ID="gFURiaLGgFQK7K0pSFa0wrwVwPc=" pdftag="H2" isBookmarkSet="no" bookmark="yes" Order="_x0031_"/>
  <Shape xmlns="" ID="7gMMoM5TvQwBdP0LZtsjKMi6ZP8=" pdftag="P" isBookmarkSet="no" Order="_x0032_" bookmark="no"/>
  <Shape xmlns="" ID="khOJinU00elL6mK87nk9KyPU84A=" Order="_x0033_" pdftag="_x005B_Artifact_x005D_" isBookmarkSet="no" bookmark="no"/>
  <Shape xmlns="" ID="sVPwj3lNQFyJvymxfmcJpFD6GH8=" pdftag="H2" isBookmarkSet="no" bookmark="yes" Order="_x0031_"/>
  <Shape xmlns="" ID="dV02leowBzr+uD5dgBoAbkvNGYg=" pdftag="P" isBookmarkSet="no" Order="_x0032_" bookmark="no"/>
  <Shape xmlns="" ID="Lmhh7TxxZPrm8V+kUb3j7Jp68HA=" pdftag="Figure" artifact="_x0030_" isBookmarkSet="no" validate="no" Order="_x0033_" Lang=""/>
  <Shape xmlns="" ID="6ji+TlSKcPjMsOcnPrfvr/mPJY0=" pdftag="P" isBookmarkSet="no" Order="_x0034_" bookmark="no"/>
  <Shape xmlns="" ID="jzFmSkGrFChrjtGWqz/8XTKZjT4=" Order="_x0035_" pdftag="_x005B_Artifact_x005D_" isBookmarkSet="no" bookmark="no"/>
  <Shape xmlns="" ID="pQ2LkRAj+NlGhZAU2uu61n1S0ms=" pdftag="H2" isBookmarkSet="no" bookmark="yes" Order="_x0031_"/>
  <Shape xmlns="" ID="oEJV02vTR57esa51ezZ9QfV+Y0Y=" pdftag="P" isBookmarkSet="no" Order="_x0032_" bookmark="no"/>
  <Shape xmlns="" ID="IxY4p/kQdHBMlD+4yjrL5HUIR08=" Order="_x0033_" pdftag="_x005B_Artifact_x005D_" isBookmarkSet="no" bookmark="no"/>
  <Shape xmlns="" ID="D0Jgjfm2WMbfHUDKVoE/WaWtAM0=" pdftag="H2" isBookmarkSet="no" bookmark="yes" Order="_x0031_"/>
  <Shape xmlns="" ID="fqCqDlRKev8vXjXwuyE0DGVhpcA=" pdftag="P" isBookmarkSet="no" Order="_x0032_" bookmark="no"/>
  <Shape xmlns="" ID="LXXUIsg43A65mRVRA6YrgP1sV18=" Order="_x0033_" pdftag="_x005B_Artifact_x005D_" isBookmarkSet="no" bookmark="no"/>
  <Shape xmlns="" ID="88X1Ga/NaZkshrRf/6LhsFjHdq4=" pdftag="H2" isBookmarkSet="no" bookmark="yes" Order="_x0031_"/>
  <Shape xmlns="" ID="nFn1lry/6T4ZOqVGrMkr8+cDVAM=" pdftag="P" isBookmarkSet="no" Order="_x0032_" bookmark="no"/>
  <Shape xmlns="" ID="/A+6t84T643FADYHVAJFH5XWVYU=" Order="_x0033_" pdftag="_x005B_Artifact_x005D_" isBookmarkSet="no" bookmark="no"/>
  <Shape xmlns="" ID="q3Xm7eblNQsF1OzzXy2do9Gwp6Y=" pdftag="H2" isBookmarkSet="no" bookmark="yes" Order="_x0031_"/>
  <Shape xmlns="" ID="5gabyCv+nKjbG8Tpgg/9/B7B3oM=" pdftag="P" isBookmarkSet="no" Order="_x0032_" bookmark="no"/>
  <Shape xmlns="" ID="Ec/sn3Z5YoD0r5onZi2DDTtdMbk=" Order="_x0033_" pdftag="_x005B_Artifact_x005D_" isBookmarkSet="no" bookmark="no"/>
  <Shape xmlns="" ID="UflaSA9VzOsS2svehx6NDPQoGl4=" pdftag="H2" isBookmarkSet="no" bookmark="yes" Order="_x0031_"/>
  <Shape xmlns="" ID="jDtswhst04NaGlDoXTBFi7r2GPo=" pdftag="P" isBookmarkSet="no" Order="_x0032_" bookmark="no"/>
  <Shape xmlns="" ID="vKJkmZVXsrOeT6TBctBiwEvrP4o=" Order="_x0033_" pdftag="_x005B_Artifact_x005D_" isBookmarkSet="no" bookmark="no"/>
  <Shape xmlns="" ID="Kg7tHW1vWjIRYBTdFNmo7WXqIVg=" pdftag="H2" isBookmarkSet="no" bookmark="yes" Order="_x0031_"/>
  <Shape xmlns="" ID="ngkSjPIHsHvEuhDwqxq21ReBYEI=" pdftag="P" isBookmarkSet="no" Order="_x0032_" bookmark="no"/>
  <Shape xmlns="" ID="6XcPHY7va5XoPPGxqNdudjEWDZs=" artifact="_x0030_" pdftag="Figure" isBookmarkSet="no" validate="no" Order="_x0033_" formula="no" Lang="" bookmark="no"/>
  <Shape xmlns="" ID="kPW2gpdkXGqTmPCWt3EKxfJRN4M=" Order="_x0034_" pdftag="_x005B_Artifact_x005D_" isBookmarkSet="no" bookmark="no"/>
  <Shape xmlns="" ID="i3jmf47ZRCJPnI5h5sY/Ecruigg=" pdftag="H2" isBookmarkSet="no" bookmark="yes" Order="_x0031_"/>
  <Shape xmlns="" ID="JbvT32lbBisNDq8SVvWWO+PPETk=" pdftag="P" isBookmarkSet="no" Order="_x0032_" bookmark="no"/>
  <Shape xmlns="" ID="DqTXFfb1e+XHQJ41iFX+fh/95wU=" Order="_x0033_" pdftag="_x005B_Artifact_x005D_" isBookmarkSet="no" bookmark="no"/>
  <Shape xmlns="" ID="6xBz1Jl3hSl9b3EFXb80HWDSI6M=" pdftag="H2" isBookmarkSet="no" bookmark="yes" Order="_x0031_"/>
  <Shape xmlns="" ID="pWzfJrDC77pGpSp69JUeibkC23E=" pdftag="P" isBookmarkSet="no" Order="_x0032_" bookmark="no"/>
  <Shape xmlns="" ID="NSCUqMGe1VqNucr7kpOiSSUZq78=" pdftag="Figure" artifact="_x0030_" isBookmarkSet="no" validate="no" Order="_x0033_" Lang=""/>
  <Shape xmlns="" ID="HntGfJWxOezb/EM62JMmg0pSTiA=" pdftag="P" isBookmarkSet="no" Order="_x0034_" bookmark="no"/>
  <Shape xmlns="" ID="BSZ4CwdpXEk9FIC32w1aF4LBe8A=" Order="_x0035_" pdftag="_x005B_Artifact_x005D_" isBookmarkSet="no" bookmark="no"/>
  <Shape xmlns="" ID="nxL7O6fl1Hb3pSVp9F2eXzzq4Fk=" pdftag="H2" isBookmarkSet="no" bookmark="yes" Order="_x0031_"/>
  <Shape xmlns="" ID="2+dgD2UNRkzOl+mvqLzSg6b24RM=" pdftag="P" isBookmarkSet="no" Order="_x0032_" bookmark="no"/>
  <Shape xmlns="" ID="YmK8aCOVU/u9UFLQBiSOQUJMRGo=" Order="_x0033_" pdftag="_x005B_Artifact_x005D_" isBookmarkSet="no" bookmark="no"/>
  <Shape xmlns="" ID="Vcr1D9euQHK0kto4TmUMP5KNXnQ=" pdftag="H2" isBookmarkSet="no" bookmark="yes" Order="_x0031_"/>
  <Shape xmlns="" ID="H1Q7yG5vztQkgepb0zS+qXUdqJc=" pdftag="P" isBookmarkSet="no" Order="_x0032_" bookmark="no"/>
  <Shape xmlns="" ID="4Zoye2lFSTlfSY0oR3fxooXPdqU=" Order="_x0033_" pdftag="_x005B_Artifact_x005D_" isBookmarkSet="no" bookmark="no"/>
  <Shape xmlns="" ID="PkQ55MVOx2eiuaocWaieQxUPXeU=" pdftag="H2" isBookmarkSet="no" bookmark="yes" Order="_x0031_"/>
  <Shape xmlns="" ID="wwCp0rWD2wCaL8DR/K1XZ3wBooY=" pdftag="P" isBookmarkSet="no" Order="_x0032_" bookmark="no"/>
  <Shape xmlns="" ID="68IAUOsj/jmKsqa3Le6Xqfz6YkI=" pdftag="Figure" artifact="_x0030_" isBookmarkSet="no" validate="no" Order="_x0033_" Lang=""/>
  <Shape xmlns="" ID="zIV+RLX1TjHumIM8U/+JZpLBIts=" Order="_x0034_" pdftag="_x005B_Artifact_x005D_" isBookmarkSet="no" bookmark="no"/>
  <Shape xmlns="" ID="KaW/Vzm9oXPeZ5H3kiCL5CVbOG8=" pdftag="H2" isBookmarkSet="no" bookmark="yes" Order="_x0031_"/>
  <Shape xmlns="" ID="B8yJ6FYsuyNcKdzNCfiTCKorYDo=" pdftag="P" isBookmarkSet="no" Order="_x0032_" bookmark="no"/>
  <Shape xmlns="" ID="O+vjpqGvWd8v+KQy7Fp5nyRgb78=" pdftag="Figure" artifact="_x0030_" isBookmarkSet="no" validate="no" Order="_x0033_" Lang=""/>
  <Shape xmlns="" ID="Bt6NUsFtYkQ+VP/56bxrfCBPFXA=" Order="_x0034_" pdftag="_x005B_Artifact_x005D_" isBookmarkSet="no" bookmark="no"/>
  <Shape xmlns="" ID="lm+7mFECzDnE70DOvgTjgaUnSso=" pdftag="H2" isBookmarkSet="no" bookmark="yes" Order="_x0031_"/>
  <Shape xmlns="" ID="3ZaECjN8q1PDYq1xxkGJEV1jnQY=" pdftag="P" isBookmarkSet="no" Order="_x0032_" bookmark="no"/>
  <Shape xmlns="" ID="iKzXdOAkRZRMlt+rHVQ+zdLKzrE=" artifact="_x0030_" pdftag="Figure" isBookmarkSet="no" validate="no" Order="_x0033_" formula="no" Lang="" bookmark="no"/>
  <Shape xmlns="" ID="jx1CScxL2Muun0K0ZPAEI4vakRQ=" Order="_x0034_" pdftag="_x005B_Artifact_x005D_" isBookmarkSet="no" bookmark="no"/>
  <Shape xmlns="" ID="E9+5GlNCQAV29QxqSrwKWGvSPbA=" pdftag="H2" isBookmarkSet="no" bookmark="yes" Order="_x0031_"/>
  <Shape xmlns="" ID="x1wY3I1Alz7km+DV/1m4HhkM7+Q=" pdftag="P" isBookmarkSet="no" Order="_x0033_" bookmark="no"/>
  <Shape xmlns="" ID="iGRy+ET2KG0Chr05EtlxiIIAD5g=" pdftag="P" isBookmarkSet="no" Order="_x0032_" bookmark="no"/>
  <Shape xmlns="" ID="89P6WsQUy6z0Cpl+OA8ADlo/z3w=" pdftag="Figure" artifact="_x0030_" isBookmarkSet="no" validate="no" Order="_x0034_" Lang=""/>
  <Shape xmlns="" ID="Issqx7elPQh8oQu/jGk1VxP3AOc=" Order="_x0035_" pdftag="_x005B_Artifact_x005D_" isBookmarkSet="no" bookmark="no"/>
  <Shape xmlns="" ID="CZvICRkTpsY48zJLDsEIlofFqf4=" pdftag="H2" isBookmarkSet="no" bookmark="yes" Order="_x0031_"/>
  <Shape xmlns="" ID="QB9WhgaOhtInEFoFK0MwsEb79Mo=" pdftag="P" isBookmarkSet="no" Order="_x0032_" bookmark="no"/>
  <Shape xmlns="" ID="D39ie3v9kol5+YBdrxYPKELADkQ=" pdftag="P" isBookmarkSet="no" Order="_x0033_" bookmark="no"/>
  <Shape xmlns="" ID="osm/h/Phd/EdKm5Emr1wblrM3B8=" pdftag="Figure" isBookmarkSet="no" formula="no" validate="no" artifact="_x0030_" inline="no" Order="_x0034_" Lang=""/>
  <Shape xmlns="" ID="JZ0MMfHntddZxdc6QlD6UGKu9Vw=" Order="_x0035_" pdftag="_x005B_Artifact_x005D_" isBookmarkSet="no" bookmark="no"/>
  <Shape xmlns="" ID="F+oeskoi3cymdiGk+Q/4sPNfCAA=" pdftag="H2" isBookmarkSet="no" bookmark="yes" Order="_x0031_"/>
  <Shape xmlns="" ID="O9UkJk3R9VHo7dtGJ7ii+01iOr8=" formula="no" inline="no" pdftag="Figure" isBookmarkSet="no" artifact="_x0030_" validate="yes" Order="_x0032_" Lang="" bookmark="no"/>
  <Shape xmlns="" ID="vfI4S48hFre4i4nHop7yXKaYcHo=" Order="_x0033_" pdftag="_x005B_Artifact_x005D_" isBookmarkSet="no" bookmark="no"/>
  <Shape xmlns="" ID="gC/D/1a0aqYxze5QAdo+8xTNgwU=" pdftag="H2" isBookmarkSet="no" bookmark="yes" Order="_x0031_"/>
  <Shape xmlns="" ID="0A3hgBqcFMIfv26k5032CAjPj1w=" Order="_x0032_" pdftag="_x005B_Artifact_x005D_" isBookmarkSet="no" bookmark="no"/>
  <Shape xmlns="" ID="O+Fc2JAYdvhb2kENA7POgMX/wZg=" pdftag="H2" isBookmarkSet="no" bookmark="yes" Order="_x0031_"/>
  <Shape xmlns="" ID="MJ+26BDf2wOH2NtZ2Ds+nT+vCQ4=" Order="_x0032_" pdftag="_x005B_Artifact_x005D_" isBookmarkSet="no" bookmark="no"/>
  <SubText xmlns="" ID="aG5uk7o5/RdByszr6dQQU0yKQq0=" ActualText=""/>
  <SubText xmlns="" ID="7HnsCBiKJfEbSS/7SDGIg/v8ZBk=" ActualText=""/>
  <SubText xmlns="" ID="2ueCv79m10r3fm3KdKXlE/xrpK8=" ActualText=""/>
  <SubText xmlns="" ID="O9UkJk3R9VHo7dtGJ7ii+01iOr8=" ActualText=""/>
  <SubText xmlns="" ID="1uKqBFVxGP+PKBQZb3KRXcEnn0o=" ActualText=""/>
  <SubText xmlns="" ID="PN3b12Uoa/dhiNKFF57xLZxx5Co=" ActualText=""/>
  <SubText xmlns="" ID="5H5jnXUz22Yq/doDStnb54Smuvs=" ActualText=""/>
  <SubText xmlns="" ID="W9uC9WyyKjW2SWMM1qYt66/fJv8=" ActualText=""/>
  <SubText xmlns="" ID="iPodl00TOSwsOfDluzR6YzvY6hU=" ActualText=""/>
  <SubText xmlns="" ID="BRsfKHYb7oBls/Q/BLa8tqwBBz0=" ActualText=""/>
  <SubText xmlns="" ID="WssSn2d2A0pNvcO8rKA3UOo2OaY=" ActualText=""/>
  <SubText xmlns="" ID="20RaaADItUZdz412hdqPtJuEJGk=" ActualText=""/>
  <SubText xmlns="" ID="arfCaXrsDttTe6UmA0sVjYty9V0=" ActualText=""/>
  <SubText xmlns="" ID="L91QkCNZMxyZvG0BHQt6r/jWTqY=" ActualText=""/>
  <SubText xmlns="" ID="Jb16D++OMMnDCC2PwxpYop8ujcw=" ActualText=""/>
  <SubText xmlns="" ID="EvHL4WQxTxanMDeXW/L2kgQzQA4=" ActualText=""/>
  <SubText xmlns="" ID="Lmhh7TxxZPrm8V+kUb3j7Jp68HA=" ActualText=""/>
  <SubText xmlns="" ID="6XcPHY7va5XoPPGxqNdudjEWDZs=" ActualText=""/>
  <SubText xmlns="" ID="NSCUqMGe1VqNucr7kpOiSSUZq78=" ActualText=""/>
  <SubText xmlns="" ID="68IAUOsj/jmKsqa3Le6Xqfz6YkI=" ActualText=""/>
  <SubText xmlns="" ID="O+vjpqGvWd8v+KQy7Fp5nyRgb78=" ActualText=""/>
  <SubText xmlns="" ID="iKzXdOAkRZRMlt+rHVQ+zdLKzrE=" ActualText=""/>
  <SubText xmlns="" ID="89P6WsQUy6z0Cpl+OA8ADlo/z3w=" ActualText=""/>
  <SubText xmlns="" ID="osm/h/Phd/EdKm5Emr1wblrM3B8=" ActualText=""/>
  <Shape xmlns="" ID="AfsSL+ArwlBs1vpnr1EW9Jr22Gs=" pdftag="Figure" isBookmarkSet="no" validate="no" artifact="_x0031_" Order="_x0032_" Lang=""/>
</PAW>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E4542E-FD69-43D2-B283-DA04DF8DC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9DE84C-FFF0-4AEC-9A83-E3710069D43B}">
  <ds:schemaRefs>
    <ds:schemaRef ds:uri="http://schemas.microsoft.com/office/2006/metadata/properties"/>
    <ds:schemaRef ds:uri="http://purl.org/dc/terms/"/>
    <ds:schemaRef ds:uri="e9383cf3-6c95-48c0-84cb-ffd9d14604cc"/>
    <ds:schemaRef ds:uri="http://schemas.microsoft.com/office/2006/documentManagement/types"/>
    <ds:schemaRef ds:uri="http://schemas.openxmlformats.org/package/2006/metadata/core-properties"/>
    <ds:schemaRef ds:uri="bdfd28cc-f485-46e8-bcf6-b555ff9859c5"/>
    <ds:schemaRef ds:uri="http://www.w3.org/XML/1998/namespace"/>
    <ds:schemaRef ds:uri="http://purl.org/dc/elements/1.1/"/>
    <ds:schemaRef ds:uri="http://schemas.microsoft.com/office/infopath/2007/PartnerControls"/>
    <ds:schemaRef ds:uri="57105560-6850-41e4-bf8f-92819038b991"/>
    <ds:schemaRef ds:uri="http://purl.org/dc/dcmitype/"/>
  </ds:schemaRefs>
</ds:datastoreItem>
</file>

<file path=customXml/itemProps3.xml><?xml version="1.0" encoding="utf-8"?>
<ds:datastoreItem xmlns:ds="http://schemas.openxmlformats.org/officeDocument/2006/customXml" ds:itemID="{51D1C4AF-76E4-46BB-AA95-FFEA460AE648}">
  <ds:schemaRefs>
    <ds:schemaRef ds:uri="http://www.net-centric.com/PAWPP"/>
    <ds:schemaRef ds:uri=""/>
  </ds:schemaRefs>
</ds:datastoreItem>
</file>

<file path=customXml/itemProps4.xml><?xml version="1.0" encoding="utf-8"?>
<ds:datastoreItem xmlns:ds="http://schemas.openxmlformats.org/officeDocument/2006/customXml" ds:itemID="{A7C1B246-B92C-4E9B-95E2-503C6F9293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6407</TotalTime>
  <Words>2914</Words>
  <Application>Microsoft Office PowerPoint</Application>
  <PresentationFormat>Widescreen</PresentationFormat>
  <Paragraphs>489</Paragraphs>
  <Slides>61</Slides>
  <Notes>61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Arial</vt:lpstr>
      <vt:lpstr>Calibri</vt:lpstr>
      <vt:lpstr>Courier New</vt:lpstr>
      <vt:lpstr>Wingdings</vt:lpstr>
      <vt:lpstr>Base Layout for Compliance</vt:lpstr>
      <vt:lpstr>Template Instructions</vt:lpstr>
      <vt:lpstr>Budget Management  &amp; Grant Modifications</vt:lpstr>
      <vt:lpstr>Today’s Speakers</vt:lpstr>
      <vt:lpstr>SMART 3.0 Training Strategies</vt:lpstr>
      <vt:lpstr>Grant Management Toolbox</vt:lpstr>
      <vt:lpstr>Module Overview</vt:lpstr>
      <vt:lpstr>Key Concepts – Budget Management</vt:lpstr>
      <vt:lpstr>The Budget’s Purpose</vt:lpstr>
      <vt:lpstr>What are Budget Controls?</vt:lpstr>
      <vt:lpstr>Budget Controls &amp; Analysis – Basic Standards</vt:lpstr>
      <vt:lpstr>Budget Controls</vt:lpstr>
      <vt:lpstr>Budget Controls (cont.)</vt:lpstr>
      <vt:lpstr>Discussion – How would you answer these questions? </vt:lpstr>
      <vt:lpstr>Other Factors to consider in applying controls</vt:lpstr>
      <vt:lpstr> Standard Form 424A (SF-424A)</vt:lpstr>
      <vt:lpstr>SF-424A Object Class Categories</vt:lpstr>
      <vt:lpstr> Budget Narrative</vt:lpstr>
      <vt:lpstr> Components of Budget Analysis</vt:lpstr>
      <vt:lpstr>Budget comparison tools</vt:lpstr>
      <vt:lpstr>Budget Analysis Worksheet compared with SF-424</vt:lpstr>
      <vt:lpstr>Total Expenditure Analysis</vt:lpstr>
      <vt:lpstr>Tracking Overall Expenditures</vt:lpstr>
      <vt:lpstr>Administrative Cost Analysis</vt:lpstr>
      <vt:lpstr> Tracking Administrative Expenditures</vt:lpstr>
      <vt:lpstr>Match Expenditures </vt:lpstr>
      <vt:lpstr>Tracking Match Expenditures</vt:lpstr>
      <vt:lpstr> Combined Analysis </vt:lpstr>
      <vt:lpstr>Time Lapse Comparison  </vt:lpstr>
      <vt:lpstr>Linking Budget and Performance Analysis</vt:lpstr>
      <vt:lpstr>Consequences of Lack of Budget Controls</vt:lpstr>
      <vt:lpstr>Knowledge Check 1 – Questions </vt:lpstr>
      <vt:lpstr>Knowledge Check 1 – Answers </vt:lpstr>
      <vt:lpstr>Key Concepts – Grant Modifications</vt:lpstr>
      <vt:lpstr>Grant Modifications – Prior Approval</vt:lpstr>
      <vt:lpstr>Grant Modifications – Prior Approval (cont.)</vt:lpstr>
      <vt:lpstr>Uniform Guidance—DOL Exception</vt:lpstr>
      <vt:lpstr>Grant Modification – What is it?</vt:lpstr>
      <vt:lpstr>Modification Requirements </vt:lpstr>
      <vt:lpstr>Types of Modifications</vt:lpstr>
      <vt:lpstr>Budget Modifications – Formula/State Grantees</vt:lpstr>
      <vt:lpstr>Budget Modifications - Discretionary Grant Recipients</vt:lpstr>
      <vt:lpstr>Identifying Modification Need</vt:lpstr>
      <vt:lpstr>Administrative Modification</vt:lpstr>
      <vt:lpstr>Statement of Work Modifications</vt:lpstr>
      <vt:lpstr>Period of Performance Modification</vt:lpstr>
      <vt:lpstr>Equipment Modification - Definition</vt:lpstr>
      <vt:lpstr>Equipment Modification – Discretionary Grants</vt:lpstr>
      <vt:lpstr>Equipment Modification – Formula Grants</vt:lpstr>
      <vt:lpstr>Equipment Modification Requirements</vt:lpstr>
      <vt:lpstr>Equipment Modification - Conditions</vt:lpstr>
      <vt:lpstr>Modification Request</vt:lpstr>
      <vt:lpstr>Budget &amp; Grant Modification Common Mistakes </vt:lpstr>
      <vt:lpstr>Knowledge Check 2 – Questions  </vt:lpstr>
      <vt:lpstr>Knowledge Check 2 - Answers</vt:lpstr>
      <vt:lpstr>Core Monitoring Guide</vt:lpstr>
      <vt:lpstr>SMART Checklist</vt:lpstr>
      <vt:lpstr>Module Review</vt:lpstr>
      <vt:lpstr>ETA and Uniform Guidance Resources</vt:lpstr>
      <vt:lpstr>Web Resources</vt:lpstr>
      <vt:lpstr>Remember the Grant Management Toolbox!</vt:lpstr>
      <vt:lpstr>Questions?</vt:lpstr>
      <vt:lpstr>Thank you.</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Management and Grant Modifications</dc:title>
  <dc:subject>This PowerPoint discusses budget management and grant modifications.</dc:subject>
  <dc:creator>Maher &amp; Maher</dc:creator>
  <cp:keywords>budget, management, grant, modifications</cp:keywords>
  <cp:lastModifiedBy>Grace McCall</cp:lastModifiedBy>
  <cp:revision>160</cp:revision>
  <dcterms:created xsi:type="dcterms:W3CDTF">2018-12-05T14:10:42Z</dcterms:created>
  <dcterms:modified xsi:type="dcterms:W3CDTF">2019-10-07T19:44:41Z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