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0" r:id="rId6"/>
  </p:sldMasterIdLst>
  <p:notesMasterIdLst>
    <p:notesMasterId r:id="rId55"/>
  </p:notesMasterIdLst>
  <p:handoutMasterIdLst>
    <p:handoutMasterId r:id="rId56"/>
  </p:handoutMasterIdLst>
  <p:sldIdLst>
    <p:sldId id="283" r:id="rId7"/>
    <p:sldId id="526" r:id="rId8"/>
    <p:sldId id="616" r:id="rId9"/>
    <p:sldId id="357" r:id="rId10"/>
    <p:sldId id="285" r:id="rId11"/>
    <p:sldId id="288" r:id="rId12"/>
    <p:sldId id="289" r:id="rId13"/>
    <p:sldId id="290" r:id="rId14"/>
    <p:sldId id="328" r:id="rId15"/>
    <p:sldId id="329" r:id="rId16"/>
    <p:sldId id="291" r:id="rId17"/>
    <p:sldId id="292" r:id="rId18"/>
    <p:sldId id="330" r:id="rId19"/>
    <p:sldId id="331" r:id="rId20"/>
    <p:sldId id="295" r:id="rId21"/>
    <p:sldId id="296" r:id="rId22"/>
    <p:sldId id="521" r:id="rId23"/>
    <p:sldId id="325" r:id="rId24"/>
    <p:sldId id="326" r:id="rId25"/>
    <p:sldId id="327" r:id="rId26"/>
    <p:sldId id="297" r:id="rId27"/>
    <p:sldId id="298" r:id="rId28"/>
    <p:sldId id="299" r:id="rId29"/>
    <p:sldId id="300" r:id="rId30"/>
    <p:sldId id="301" r:id="rId31"/>
    <p:sldId id="307" r:id="rId32"/>
    <p:sldId id="308" r:id="rId33"/>
    <p:sldId id="309" r:id="rId34"/>
    <p:sldId id="310" r:id="rId35"/>
    <p:sldId id="311" r:id="rId36"/>
    <p:sldId id="312" r:id="rId37"/>
    <p:sldId id="522" r:id="rId38"/>
    <p:sldId id="281" r:id="rId39"/>
    <p:sldId id="313" r:id="rId40"/>
    <p:sldId id="315" r:id="rId41"/>
    <p:sldId id="316" r:id="rId42"/>
    <p:sldId id="317" r:id="rId43"/>
    <p:sldId id="318" r:id="rId44"/>
    <p:sldId id="523" r:id="rId45"/>
    <p:sldId id="367" r:id="rId46"/>
    <p:sldId id="350" r:id="rId47"/>
    <p:sldId id="370" r:id="rId48"/>
    <p:sldId id="319" r:id="rId49"/>
    <p:sldId id="518" r:id="rId50"/>
    <p:sldId id="361" r:id="rId51"/>
    <p:sldId id="520" r:id="rId52"/>
    <p:sldId id="519" r:id="rId53"/>
    <p:sldId id="617" r:id="rId54"/>
  </p:sldIdLst>
  <p:sldSz cx="12192000" cy="6858000"/>
  <p:notesSz cx="6858000" cy="9144000"/>
  <p:custDataLst>
    <p:tags r:id="rId5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D"/>
    <a:srgbClr val="1C4489"/>
    <a:srgbClr val="153266"/>
    <a:srgbClr val="0074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34" autoAdjust="0"/>
    <p:restoredTop sz="94660"/>
  </p:normalViewPr>
  <p:slideViewPr>
    <p:cSldViewPr snapToGrid="0">
      <p:cViewPr varScale="1">
        <p:scale>
          <a:sx n="85" d="100"/>
          <a:sy n="85" d="100"/>
        </p:scale>
        <p:origin x="480" y="72"/>
      </p:cViewPr>
      <p:guideLst/>
    </p:cSldViewPr>
  </p:slideViewPr>
  <p:notesTextViewPr>
    <p:cViewPr>
      <p:scale>
        <a:sx n="1" d="1"/>
        <a:sy n="1" d="1"/>
      </p:scale>
      <p:origin x="0" y="0"/>
    </p:cViewPr>
  </p:notesTextViewPr>
  <p:sorterViewPr>
    <p:cViewPr>
      <p:scale>
        <a:sx n="100" d="100"/>
        <a:sy n="100" d="100"/>
      </p:scale>
      <p:origin x="0" y="-15764"/>
    </p:cViewPr>
  </p:sorter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ACA06-A90D-4D51-94B2-C56DDEC42AF3}"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E6A768C2-441A-4A7B-8D63-1A512E23177D}">
      <dgm:prSet phldrT="[Text]" custT="1"/>
      <dgm:spPr/>
      <dgm:t>
        <a:bodyPr/>
        <a:lstStyle/>
        <a:p>
          <a:r>
            <a:rPr lang="en-US" sz="2000" b="1" dirty="0"/>
            <a:t>Written policies and procedures</a:t>
          </a:r>
        </a:p>
      </dgm:t>
    </dgm:pt>
    <dgm:pt modelId="{511B32B0-80AC-4C62-A4C1-2D0CC5D863CD}" type="parTrans" cxnId="{17E47C5A-7EED-4A4C-B545-04184E21C70E}">
      <dgm:prSet/>
      <dgm:spPr/>
      <dgm:t>
        <a:bodyPr/>
        <a:lstStyle/>
        <a:p>
          <a:endParaRPr lang="en-US"/>
        </a:p>
      </dgm:t>
    </dgm:pt>
    <dgm:pt modelId="{5FDE6C2F-FE0B-4CDC-8794-6445F71CDDDF}" type="sibTrans" cxnId="{17E47C5A-7EED-4A4C-B545-04184E21C70E}">
      <dgm:prSet/>
      <dgm:spPr/>
      <dgm:t>
        <a:bodyPr/>
        <a:lstStyle/>
        <a:p>
          <a:endParaRPr lang="en-US"/>
        </a:p>
      </dgm:t>
    </dgm:pt>
    <dgm:pt modelId="{F2919C48-3A9F-47A9-BF41-834734C665E9}">
      <dgm:prSet custT="1"/>
      <dgm:spPr/>
      <dgm:t>
        <a:bodyPr/>
        <a:lstStyle/>
        <a:p>
          <a:r>
            <a:rPr lang="en-US" sz="2000" b="1" dirty="0"/>
            <a:t>Segregation of Duties</a:t>
          </a:r>
        </a:p>
      </dgm:t>
    </dgm:pt>
    <dgm:pt modelId="{08F7D92C-7FBD-4B03-9717-92C46969390B}" type="parTrans" cxnId="{683CCEBB-0B3A-4E45-B229-98D75E82AE96}">
      <dgm:prSet/>
      <dgm:spPr/>
      <dgm:t>
        <a:bodyPr/>
        <a:lstStyle/>
        <a:p>
          <a:endParaRPr lang="en-US"/>
        </a:p>
      </dgm:t>
    </dgm:pt>
    <dgm:pt modelId="{6037E816-2E6B-4FBA-A981-3532A1551A72}" type="sibTrans" cxnId="{683CCEBB-0B3A-4E45-B229-98D75E82AE96}">
      <dgm:prSet/>
      <dgm:spPr/>
      <dgm:t>
        <a:bodyPr/>
        <a:lstStyle/>
        <a:p>
          <a:endParaRPr lang="en-US"/>
        </a:p>
      </dgm:t>
    </dgm:pt>
    <dgm:pt modelId="{FD7EA0E5-0E7B-4B59-AFEC-9BA1DA47E13C}">
      <dgm:prSet/>
      <dgm:spPr/>
      <dgm:t>
        <a:bodyPr/>
        <a:lstStyle/>
        <a:p>
          <a:r>
            <a:rPr lang="en-US" dirty="0"/>
            <a:t>Authorization of a transaction</a:t>
          </a:r>
        </a:p>
      </dgm:t>
    </dgm:pt>
    <dgm:pt modelId="{AE5C4CFC-0267-40A7-A308-8BBCAD45654D}" type="parTrans" cxnId="{78D2A3D0-8941-4E76-9C28-F9161A9417C7}">
      <dgm:prSet/>
      <dgm:spPr/>
      <dgm:t>
        <a:bodyPr/>
        <a:lstStyle/>
        <a:p>
          <a:endParaRPr lang="en-US"/>
        </a:p>
      </dgm:t>
    </dgm:pt>
    <dgm:pt modelId="{A6AAD090-D1C1-4369-89EF-D7E70BABFF1B}" type="sibTrans" cxnId="{78D2A3D0-8941-4E76-9C28-F9161A9417C7}">
      <dgm:prSet/>
      <dgm:spPr/>
      <dgm:t>
        <a:bodyPr/>
        <a:lstStyle/>
        <a:p>
          <a:endParaRPr lang="en-US"/>
        </a:p>
      </dgm:t>
    </dgm:pt>
    <dgm:pt modelId="{2FE58C45-C696-45B9-A378-44A6B338F6DD}">
      <dgm:prSet/>
      <dgm:spPr/>
      <dgm:t>
        <a:bodyPr/>
        <a:lstStyle/>
        <a:p>
          <a:r>
            <a:rPr lang="en-US" dirty="0"/>
            <a:t>Receipt and custody of the asset</a:t>
          </a:r>
        </a:p>
      </dgm:t>
    </dgm:pt>
    <dgm:pt modelId="{EE01EA30-4AC7-4007-838E-3617462EF6A2}" type="parTrans" cxnId="{53FEE4C4-6B71-4C6F-AE26-C03FBACF6D7F}">
      <dgm:prSet/>
      <dgm:spPr/>
      <dgm:t>
        <a:bodyPr/>
        <a:lstStyle/>
        <a:p>
          <a:endParaRPr lang="en-US"/>
        </a:p>
      </dgm:t>
    </dgm:pt>
    <dgm:pt modelId="{E1C89A1B-1A07-413E-96D2-1A3747E6BA35}" type="sibTrans" cxnId="{53FEE4C4-6B71-4C6F-AE26-C03FBACF6D7F}">
      <dgm:prSet/>
      <dgm:spPr/>
      <dgm:t>
        <a:bodyPr/>
        <a:lstStyle/>
        <a:p>
          <a:endParaRPr lang="en-US"/>
        </a:p>
      </dgm:t>
    </dgm:pt>
    <dgm:pt modelId="{C656EF06-EC4B-4D43-8A17-D0B2A23B1D57}">
      <dgm:prSet/>
      <dgm:spPr/>
      <dgm:t>
        <a:bodyPr/>
        <a:lstStyle/>
        <a:p>
          <a:r>
            <a:rPr lang="en-US" dirty="0"/>
            <a:t>Recording and reporting activity related to that asset</a:t>
          </a:r>
        </a:p>
      </dgm:t>
    </dgm:pt>
    <dgm:pt modelId="{56AF45C3-F00F-42DA-BDB1-C1479CC12923}" type="parTrans" cxnId="{D9755F35-EB7E-4BC2-B6AE-DC820D2351AA}">
      <dgm:prSet/>
      <dgm:spPr/>
      <dgm:t>
        <a:bodyPr/>
        <a:lstStyle/>
        <a:p>
          <a:endParaRPr lang="en-US"/>
        </a:p>
      </dgm:t>
    </dgm:pt>
    <dgm:pt modelId="{4A354760-BBB9-405E-8CA5-FC716641D368}" type="sibTrans" cxnId="{D9755F35-EB7E-4BC2-B6AE-DC820D2351AA}">
      <dgm:prSet/>
      <dgm:spPr/>
      <dgm:t>
        <a:bodyPr/>
        <a:lstStyle/>
        <a:p>
          <a:endParaRPr lang="en-US"/>
        </a:p>
      </dgm:t>
    </dgm:pt>
    <dgm:pt modelId="{35A783AF-801A-4F35-99D8-05236C05D1C9}">
      <dgm:prSet/>
      <dgm:spPr/>
      <dgm:t>
        <a:bodyPr/>
        <a:lstStyle/>
        <a:p>
          <a:r>
            <a:rPr lang="en-US" dirty="0"/>
            <a:t>Taking periodic inventory and reconciling balances</a:t>
          </a:r>
        </a:p>
      </dgm:t>
    </dgm:pt>
    <dgm:pt modelId="{C065A81A-EC66-48DB-B20F-79321CE39838}" type="parTrans" cxnId="{93C6C37A-0AD8-46C4-AAD9-FCC78E4CC69A}">
      <dgm:prSet/>
      <dgm:spPr/>
      <dgm:t>
        <a:bodyPr/>
        <a:lstStyle/>
        <a:p>
          <a:endParaRPr lang="en-US"/>
        </a:p>
      </dgm:t>
    </dgm:pt>
    <dgm:pt modelId="{27E65692-9F10-4E88-BF91-8BD270E87FD9}" type="sibTrans" cxnId="{93C6C37A-0AD8-46C4-AAD9-FCC78E4CC69A}">
      <dgm:prSet/>
      <dgm:spPr/>
      <dgm:t>
        <a:bodyPr/>
        <a:lstStyle/>
        <a:p>
          <a:endParaRPr lang="en-US"/>
        </a:p>
      </dgm:t>
    </dgm:pt>
    <dgm:pt modelId="{76712707-D555-4C0D-9DD2-CD4D1375F9CE}">
      <dgm:prSet custT="1"/>
      <dgm:spPr/>
      <dgm:t>
        <a:bodyPr/>
        <a:lstStyle/>
        <a:p>
          <a:r>
            <a:rPr lang="en-US" altLang="en-US" sz="2000" b="1" dirty="0"/>
            <a:t>Access limited to all cash-related assets</a:t>
          </a:r>
        </a:p>
      </dgm:t>
    </dgm:pt>
    <dgm:pt modelId="{E0012F79-AADE-4A94-B982-72A7564DF01E}" type="parTrans" cxnId="{B5BCDCF9-4FB5-45FE-845C-49ED285EDAB2}">
      <dgm:prSet/>
      <dgm:spPr/>
      <dgm:t>
        <a:bodyPr/>
        <a:lstStyle/>
        <a:p>
          <a:endParaRPr lang="en-US"/>
        </a:p>
      </dgm:t>
    </dgm:pt>
    <dgm:pt modelId="{71D05DAB-F327-466C-983E-6BDB7959EAD8}" type="sibTrans" cxnId="{B5BCDCF9-4FB5-45FE-845C-49ED285EDAB2}">
      <dgm:prSet/>
      <dgm:spPr/>
      <dgm:t>
        <a:bodyPr/>
        <a:lstStyle/>
        <a:p>
          <a:endParaRPr lang="en-US"/>
        </a:p>
      </dgm:t>
    </dgm:pt>
    <dgm:pt modelId="{3E69578D-665D-4CA8-AF22-B880B5BB4C40}">
      <dgm:prSet/>
      <dgm:spPr/>
      <dgm:t>
        <a:bodyPr/>
        <a:lstStyle/>
        <a:p>
          <a:r>
            <a:rPr lang="en-US" dirty="0">
              <a:effectLst>
                <a:glow>
                  <a:srgbClr val="000000"/>
                </a:glow>
                <a:outerShdw sx="0" sy="0">
                  <a:srgbClr val="000000"/>
                </a:outerShdw>
                <a:reflection stA="0" endPos="0" fadeDir="0" sx="0" sy="0"/>
              </a:effectLst>
            </a:rPr>
            <a:t>Passwords and PINs to bank deposit accounts </a:t>
          </a:r>
        </a:p>
      </dgm:t>
    </dgm:pt>
    <dgm:pt modelId="{0D68E38A-15D4-4DBB-BEB9-D520F38E2E91}" type="parTrans" cxnId="{8E806D08-45D5-46E5-9B8A-7DDFE50C4F28}">
      <dgm:prSet/>
      <dgm:spPr/>
      <dgm:t>
        <a:bodyPr/>
        <a:lstStyle/>
        <a:p>
          <a:endParaRPr lang="en-US"/>
        </a:p>
      </dgm:t>
    </dgm:pt>
    <dgm:pt modelId="{32593958-496F-4A0F-8119-244D407A69B0}" type="sibTrans" cxnId="{8E806D08-45D5-46E5-9B8A-7DDFE50C4F28}">
      <dgm:prSet/>
      <dgm:spPr/>
      <dgm:t>
        <a:bodyPr/>
        <a:lstStyle/>
        <a:p>
          <a:endParaRPr lang="en-US"/>
        </a:p>
      </dgm:t>
    </dgm:pt>
    <dgm:pt modelId="{10B31251-C035-4E5D-AA7D-CD33EA4EFFAE}">
      <dgm:prSet/>
      <dgm:spPr/>
      <dgm:t>
        <a:bodyPr/>
        <a:lstStyle/>
        <a:p>
          <a:r>
            <a:rPr lang="en-US" dirty="0">
              <a:effectLst>
                <a:glow>
                  <a:srgbClr val="000000"/>
                </a:glow>
                <a:outerShdw sx="0" sy="0">
                  <a:srgbClr val="000000"/>
                </a:outerShdw>
                <a:reflection stA="0" endPos="0" fadeDir="0" sx="0" sy="0"/>
              </a:effectLst>
            </a:rPr>
            <a:t>Agency credit cards, debit cards, gas cards</a:t>
          </a:r>
        </a:p>
      </dgm:t>
    </dgm:pt>
    <dgm:pt modelId="{6875364F-5CE1-496B-81AB-A3832E1CBD24}" type="parTrans" cxnId="{D815B161-40A3-4875-BD49-69EB19AC34F0}">
      <dgm:prSet/>
      <dgm:spPr/>
      <dgm:t>
        <a:bodyPr/>
        <a:lstStyle/>
        <a:p>
          <a:endParaRPr lang="en-US"/>
        </a:p>
      </dgm:t>
    </dgm:pt>
    <dgm:pt modelId="{39CFF9F3-33F2-41E5-9A4B-F97397AF166F}" type="sibTrans" cxnId="{D815B161-40A3-4875-BD49-69EB19AC34F0}">
      <dgm:prSet/>
      <dgm:spPr/>
      <dgm:t>
        <a:bodyPr/>
        <a:lstStyle/>
        <a:p>
          <a:endParaRPr lang="en-US"/>
        </a:p>
      </dgm:t>
    </dgm:pt>
    <dgm:pt modelId="{0CB4DDBF-925F-4DB6-A6E1-F2A09D9F2F94}">
      <dgm:prSet/>
      <dgm:spPr/>
      <dgm:t>
        <a:bodyPr/>
        <a:lstStyle/>
        <a:p>
          <a:r>
            <a:rPr lang="en-US" dirty="0">
              <a:effectLst>
                <a:glow>
                  <a:srgbClr val="000000"/>
                </a:glow>
                <a:outerShdw sx="0" sy="0">
                  <a:srgbClr val="000000"/>
                </a:outerShdw>
                <a:reflection stA="0" endPos="0" fadeDir="0" sx="0" sy="0"/>
              </a:effectLst>
            </a:rPr>
            <a:t>Transit cards or bus passes</a:t>
          </a:r>
        </a:p>
      </dgm:t>
    </dgm:pt>
    <dgm:pt modelId="{94CE76C7-FA67-4789-AB7A-477E3329DB41}" type="parTrans" cxnId="{B7F1AF8D-C4AF-4592-9A9D-46E2D633D049}">
      <dgm:prSet/>
      <dgm:spPr/>
      <dgm:t>
        <a:bodyPr/>
        <a:lstStyle/>
        <a:p>
          <a:endParaRPr lang="en-US"/>
        </a:p>
      </dgm:t>
    </dgm:pt>
    <dgm:pt modelId="{570380D3-489C-4C5F-9A52-C74F68712B44}" type="sibTrans" cxnId="{B7F1AF8D-C4AF-4592-9A9D-46E2D633D049}">
      <dgm:prSet/>
      <dgm:spPr/>
      <dgm:t>
        <a:bodyPr/>
        <a:lstStyle/>
        <a:p>
          <a:endParaRPr lang="en-US"/>
        </a:p>
      </dgm:t>
    </dgm:pt>
    <dgm:pt modelId="{325FD5E2-CA68-49FC-B49E-C5CFB2389289}">
      <dgm:prSet/>
      <dgm:spPr/>
      <dgm:t>
        <a:bodyPr/>
        <a:lstStyle/>
        <a:p>
          <a:r>
            <a:rPr lang="en-US" dirty="0">
              <a:effectLst>
                <a:glow>
                  <a:srgbClr val="000000"/>
                </a:glow>
                <a:outerShdw sx="0" sy="0">
                  <a:srgbClr val="000000"/>
                </a:outerShdw>
                <a:reflection stA="0" endPos="0" fadeDir="0" sx="0" sy="0"/>
              </a:effectLst>
            </a:rPr>
            <a:t>Gift cards</a:t>
          </a:r>
        </a:p>
      </dgm:t>
    </dgm:pt>
    <dgm:pt modelId="{12601E55-E53B-4C4C-82B4-226E1A9263A7}" type="parTrans" cxnId="{7C8464E7-AE58-4088-AC9E-E6396AEA84AA}">
      <dgm:prSet/>
      <dgm:spPr/>
      <dgm:t>
        <a:bodyPr/>
        <a:lstStyle/>
        <a:p>
          <a:endParaRPr lang="en-US"/>
        </a:p>
      </dgm:t>
    </dgm:pt>
    <dgm:pt modelId="{F9B52567-AB89-4C59-9B04-D2A7027288F5}" type="sibTrans" cxnId="{7C8464E7-AE58-4088-AC9E-E6396AEA84AA}">
      <dgm:prSet/>
      <dgm:spPr/>
      <dgm:t>
        <a:bodyPr/>
        <a:lstStyle/>
        <a:p>
          <a:endParaRPr lang="en-US"/>
        </a:p>
      </dgm:t>
    </dgm:pt>
    <dgm:pt modelId="{659F28A4-B457-4BA2-9F62-0E1993B05ADA}" type="pres">
      <dgm:prSet presAssocID="{465ACA06-A90D-4D51-94B2-C56DDEC42AF3}" presName="linear" presStyleCnt="0">
        <dgm:presLayoutVars>
          <dgm:dir/>
          <dgm:animLvl val="lvl"/>
          <dgm:resizeHandles val="exact"/>
        </dgm:presLayoutVars>
      </dgm:prSet>
      <dgm:spPr/>
    </dgm:pt>
    <dgm:pt modelId="{BE44C15E-C66B-42C6-8F47-711C09C08343}" type="pres">
      <dgm:prSet presAssocID="{E6A768C2-441A-4A7B-8D63-1A512E23177D}" presName="parentLin" presStyleCnt="0"/>
      <dgm:spPr/>
    </dgm:pt>
    <dgm:pt modelId="{2EAFEC83-9C28-4A29-9052-FEFDF3FD15EE}" type="pres">
      <dgm:prSet presAssocID="{E6A768C2-441A-4A7B-8D63-1A512E23177D}" presName="parentLeftMargin" presStyleLbl="node1" presStyleIdx="0" presStyleCnt="3"/>
      <dgm:spPr/>
    </dgm:pt>
    <dgm:pt modelId="{56E99737-721B-4DCE-8929-B267A80E6BC3}" type="pres">
      <dgm:prSet presAssocID="{E6A768C2-441A-4A7B-8D63-1A512E23177D}" presName="parentText" presStyleLbl="node1" presStyleIdx="0" presStyleCnt="3">
        <dgm:presLayoutVars>
          <dgm:chMax val="0"/>
          <dgm:bulletEnabled val="1"/>
        </dgm:presLayoutVars>
      </dgm:prSet>
      <dgm:spPr/>
    </dgm:pt>
    <dgm:pt modelId="{7DA60278-B056-45E6-9C14-16B9B19D7480}" type="pres">
      <dgm:prSet presAssocID="{E6A768C2-441A-4A7B-8D63-1A512E23177D}" presName="negativeSpace" presStyleCnt="0"/>
      <dgm:spPr/>
    </dgm:pt>
    <dgm:pt modelId="{CFA9A227-EFBE-4E0A-9C59-517376FDC71F}" type="pres">
      <dgm:prSet presAssocID="{E6A768C2-441A-4A7B-8D63-1A512E23177D}" presName="childText" presStyleLbl="conFgAcc1" presStyleIdx="0" presStyleCnt="3">
        <dgm:presLayoutVars>
          <dgm:bulletEnabled val="1"/>
        </dgm:presLayoutVars>
      </dgm:prSet>
      <dgm:spPr/>
    </dgm:pt>
    <dgm:pt modelId="{6F01D82F-3BAF-40DB-9F50-9D4AFC4CABC3}" type="pres">
      <dgm:prSet presAssocID="{5FDE6C2F-FE0B-4CDC-8794-6445F71CDDDF}" presName="spaceBetweenRectangles" presStyleCnt="0"/>
      <dgm:spPr/>
    </dgm:pt>
    <dgm:pt modelId="{D64AB5F7-9393-44AA-961F-719ED4CBB7BD}" type="pres">
      <dgm:prSet presAssocID="{F2919C48-3A9F-47A9-BF41-834734C665E9}" presName="parentLin" presStyleCnt="0"/>
      <dgm:spPr/>
    </dgm:pt>
    <dgm:pt modelId="{CC65A07A-7F46-431F-A4EB-35D818510BBA}" type="pres">
      <dgm:prSet presAssocID="{F2919C48-3A9F-47A9-BF41-834734C665E9}" presName="parentLeftMargin" presStyleLbl="node1" presStyleIdx="0" presStyleCnt="3"/>
      <dgm:spPr/>
    </dgm:pt>
    <dgm:pt modelId="{BC24A27F-ABB9-4B35-BCC7-FDCC31D18A52}" type="pres">
      <dgm:prSet presAssocID="{F2919C48-3A9F-47A9-BF41-834734C665E9}" presName="parentText" presStyleLbl="node1" presStyleIdx="1" presStyleCnt="3">
        <dgm:presLayoutVars>
          <dgm:chMax val="0"/>
          <dgm:bulletEnabled val="1"/>
        </dgm:presLayoutVars>
      </dgm:prSet>
      <dgm:spPr/>
    </dgm:pt>
    <dgm:pt modelId="{CAF8E69E-0B83-4227-A564-0C56E6702C4C}" type="pres">
      <dgm:prSet presAssocID="{F2919C48-3A9F-47A9-BF41-834734C665E9}" presName="negativeSpace" presStyleCnt="0"/>
      <dgm:spPr/>
    </dgm:pt>
    <dgm:pt modelId="{9BB49F9B-299A-488C-8169-2365761ACAC2}" type="pres">
      <dgm:prSet presAssocID="{F2919C48-3A9F-47A9-BF41-834734C665E9}" presName="childText" presStyleLbl="conFgAcc1" presStyleIdx="1" presStyleCnt="3">
        <dgm:presLayoutVars>
          <dgm:bulletEnabled val="1"/>
        </dgm:presLayoutVars>
      </dgm:prSet>
      <dgm:spPr/>
    </dgm:pt>
    <dgm:pt modelId="{23B59DAF-8D95-4891-8938-6E4E50C84119}" type="pres">
      <dgm:prSet presAssocID="{6037E816-2E6B-4FBA-A981-3532A1551A72}" presName="spaceBetweenRectangles" presStyleCnt="0"/>
      <dgm:spPr/>
    </dgm:pt>
    <dgm:pt modelId="{71AE7358-6F87-468D-9FE1-EF6015FCC383}" type="pres">
      <dgm:prSet presAssocID="{76712707-D555-4C0D-9DD2-CD4D1375F9CE}" presName="parentLin" presStyleCnt="0"/>
      <dgm:spPr/>
    </dgm:pt>
    <dgm:pt modelId="{8B5DC4F1-C848-4378-932F-247791FDF0FB}" type="pres">
      <dgm:prSet presAssocID="{76712707-D555-4C0D-9DD2-CD4D1375F9CE}" presName="parentLeftMargin" presStyleLbl="node1" presStyleIdx="1" presStyleCnt="3"/>
      <dgm:spPr/>
    </dgm:pt>
    <dgm:pt modelId="{886D36DC-3546-470B-ADEC-78A4BEFFA961}" type="pres">
      <dgm:prSet presAssocID="{76712707-D555-4C0D-9DD2-CD4D1375F9CE}" presName="parentText" presStyleLbl="node1" presStyleIdx="2" presStyleCnt="3">
        <dgm:presLayoutVars>
          <dgm:chMax val="0"/>
          <dgm:bulletEnabled val="1"/>
        </dgm:presLayoutVars>
      </dgm:prSet>
      <dgm:spPr/>
    </dgm:pt>
    <dgm:pt modelId="{A8F437D7-ABB8-4328-AEA0-6398CFB49A1E}" type="pres">
      <dgm:prSet presAssocID="{76712707-D555-4C0D-9DD2-CD4D1375F9CE}" presName="negativeSpace" presStyleCnt="0"/>
      <dgm:spPr/>
    </dgm:pt>
    <dgm:pt modelId="{8BF54961-14DF-4EC2-8AC4-EE481C17C83A}" type="pres">
      <dgm:prSet presAssocID="{76712707-D555-4C0D-9DD2-CD4D1375F9CE}" presName="childText" presStyleLbl="conFgAcc1" presStyleIdx="2" presStyleCnt="3">
        <dgm:presLayoutVars>
          <dgm:bulletEnabled val="1"/>
        </dgm:presLayoutVars>
      </dgm:prSet>
      <dgm:spPr/>
    </dgm:pt>
  </dgm:ptLst>
  <dgm:cxnLst>
    <dgm:cxn modelId="{8E806D08-45D5-46E5-9B8A-7DDFE50C4F28}" srcId="{76712707-D555-4C0D-9DD2-CD4D1375F9CE}" destId="{3E69578D-665D-4CA8-AF22-B880B5BB4C40}" srcOrd="0" destOrd="0" parTransId="{0D68E38A-15D4-4DBB-BEB9-D520F38E2E91}" sibTransId="{32593958-496F-4A0F-8119-244D407A69B0}"/>
    <dgm:cxn modelId="{9A5E5818-C8ED-4A17-87E1-D20C5FB806F3}" type="presOf" srcId="{76712707-D555-4C0D-9DD2-CD4D1375F9CE}" destId="{886D36DC-3546-470B-ADEC-78A4BEFFA961}" srcOrd="1" destOrd="0" presId="urn:microsoft.com/office/officeart/2005/8/layout/list1"/>
    <dgm:cxn modelId="{EDB95D19-F2C2-4D5C-A5E9-EF2260AE0991}" type="presOf" srcId="{C656EF06-EC4B-4D43-8A17-D0B2A23B1D57}" destId="{9BB49F9B-299A-488C-8169-2365761ACAC2}" srcOrd="0" destOrd="2" presId="urn:microsoft.com/office/officeart/2005/8/layout/list1"/>
    <dgm:cxn modelId="{893A9E1F-25E5-43FA-929B-0519FF34682C}" type="presOf" srcId="{76712707-D555-4C0D-9DD2-CD4D1375F9CE}" destId="{8B5DC4F1-C848-4378-932F-247791FDF0FB}" srcOrd="0" destOrd="0" presId="urn:microsoft.com/office/officeart/2005/8/layout/list1"/>
    <dgm:cxn modelId="{6C918C24-C661-45D8-99A4-D379E3EBEC21}" type="presOf" srcId="{3E69578D-665D-4CA8-AF22-B880B5BB4C40}" destId="{8BF54961-14DF-4EC2-8AC4-EE481C17C83A}" srcOrd="0" destOrd="0" presId="urn:microsoft.com/office/officeart/2005/8/layout/list1"/>
    <dgm:cxn modelId="{D9755F35-EB7E-4BC2-B6AE-DC820D2351AA}" srcId="{F2919C48-3A9F-47A9-BF41-834734C665E9}" destId="{C656EF06-EC4B-4D43-8A17-D0B2A23B1D57}" srcOrd="2" destOrd="0" parTransId="{56AF45C3-F00F-42DA-BDB1-C1479CC12923}" sibTransId="{4A354760-BBB9-405E-8CA5-FC716641D368}"/>
    <dgm:cxn modelId="{BE41A73B-E75E-4403-AABB-8F3680E188D2}" type="presOf" srcId="{35A783AF-801A-4F35-99D8-05236C05D1C9}" destId="{9BB49F9B-299A-488C-8169-2365761ACAC2}" srcOrd="0" destOrd="3" presId="urn:microsoft.com/office/officeart/2005/8/layout/list1"/>
    <dgm:cxn modelId="{2F1B4E5D-2F31-42CD-86FE-AED2DBC79156}" type="presOf" srcId="{10B31251-C035-4E5D-AA7D-CD33EA4EFFAE}" destId="{8BF54961-14DF-4EC2-8AC4-EE481C17C83A}" srcOrd="0" destOrd="1" presId="urn:microsoft.com/office/officeart/2005/8/layout/list1"/>
    <dgm:cxn modelId="{D815B161-40A3-4875-BD49-69EB19AC34F0}" srcId="{76712707-D555-4C0D-9DD2-CD4D1375F9CE}" destId="{10B31251-C035-4E5D-AA7D-CD33EA4EFFAE}" srcOrd="1" destOrd="0" parTransId="{6875364F-5CE1-496B-81AB-A3832E1CBD24}" sibTransId="{39CFF9F3-33F2-41E5-9A4B-F97397AF166F}"/>
    <dgm:cxn modelId="{17E47C5A-7EED-4A4C-B545-04184E21C70E}" srcId="{465ACA06-A90D-4D51-94B2-C56DDEC42AF3}" destId="{E6A768C2-441A-4A7B-8D63-1A512E23177D}" srcOrd="0" destOrd="0" parTransId="{511B32B0-80AC-4C62-A4C1-2D0CC5D863CD}" sibTransId="{5FDE6C2F-FE0B-4CDC-8794-6445F71CDDDF}"/>
    <dgm:cxn modelId="{93C6C37A-0AD8-46C4-AAD9-FCC78E4CC69A}" srcId="{F2919C48-3A9F-47A9-BF41-834734C665E9}" destId="{35A783AF-801A-4F35-99D8-05236C05D1C9}" srcOrd="3" destOrd="0" parTransId="{C065A81A-EC66-48DB-B20F-79321CE39838}" sibTransId="{27E65692-9F10-4E88-BF91-8BD270E87FD9}"/>
    <dgm:cxn modelId="{B7F1AF8D-C4AF-4592-9A9D-46E2D633D049}" srcId="{76712707-D555-4C0D-9DD2-CD4D1375F9CE}" destId="{0CB4DDBF-925F-4DB6-A6E1-F2A09D9F2F94}" srcOrd="2" destOrd="0" parTransId="{94CE76C7-FA67-4789-AB7A-477E3329DB41}" sibTransId="{570380D3-489C-4C5F-9A52-C74F68712B44}"/>
    <dgm:cxn modelId="{BE6C219B-F3A4-48DF-BA22-5BB8CA5156FE}" type="presOf" srcId="{465ACA06-A90D-4D51-94B2-C56DDEC42AF3}" destId="{659F28A4-B457-4BA2-9F62-0E1993B05ADA}" srcOrd="0" destOrd="0" presId="urn:microsoft.com/office/officeart/2005/8/layout/list1"/>
    <dgm:cxn modelId="{A8CBDB9B-399C-4BEB-AAEB-53E5A04F7115}" type="presOf" srcId="{325FD5E2-CA68-49FC-B49E-C5CFB2389289}" destId="{8BF54961-14DF-4EC2-8AC4-EE481C17C83A}" srcOrd="0" destOrd="3" presId="urn:microsoft.com/office/officeart/2005/8/layout/list1"/>
    <dgm:cxn modelId="{E262E1A1-6C3F-4BCE-9503-F27CE3E5FD0D}" type="presOf" srcId="{E6A768C2-441A-4A7B-8D63-1A512E23177D}" destId="{2EAFEC83-9C28-4A29-9052-FEFDF3FD15EE}" srcOrd="0" destOrd="0" presId="urn:microsoft.com/office/officeart/2005/8/layout/list1"/>
    <dgm:cxn modelId="{B4FC52A2-8397-4768-8265-37577665F0AB}" type="presOf" srcId="{2FE58C45-C696-45B9-A378-44A6B338F6DD}" destId="{9BB49F9B-299A-488C-8169-2365761ACAC2}" srcOrd="0" destOrd="1" presId="urn:microsoft.com/office/officeart/2005/8/layout/list1"/>
    <dgm:cxn modelId="{17AA2CA5-BFEA-4E21-AB08-30C4C4F323D0}" type="presOf" srcId="{F2919C48-3A9F-47A9-BF41-834734C665E9}" destId="{BC24A27F-ABB9-4B35-BCC7-FDCC31D18A52}" srcOrd="1" destOrd="0" presId="urn:microsoft.com/office/officeart/2005/8/layout/list1"/>
    <dgm:cxn modelId="{683CCEBB-0B3A-4E45-B229-98D75E82AE96}" srcId="{465ACA06-A90D-4D51-94B2-C56DDEC42AF3}" destId="{F2919C48-3A9F-47A9-BF41-834734C665E9}" srcOrd="1" destOrd="0" parTransId="{08F7D92C-7FBD-4B03-9717-92C46969390B}" sibTransId="{6037E816-2E6B-4FBA-A981-3532A1551A72}"/>
    <dgm:cxn modelId="{8E6BD4BC-9445-4B14-9D2F-CE3D461C1EDC}" type="presOf" srcId="{FD7EA0E5-0E7B-4B59-AFEC-9BA1DA47E13C}" destId="{9BB49F9B-299A-488C-8169-2365761ACAC2}" srcOrd="0" destOrd="0" presId="urn:microsoft.com/office/officeart/2005/8/layout/list1"/>
    <dgm:cxn modelId="{53FEE4C4-6B71-4C6F-AE26-C03FBACF6D7F}" srcId="{F2919C48-3A9F-47A9-BF41-834734C665E9}" destId="{2FE58C45-C696-45B9-A378-44A6B338F6DD}" srcOrd="1" destOrd="0" parTransId="{EE01EA30-4AC7-4007-838E-3617462EF6A2}" sibTransId="{E1C89A1B-1A07-413E-96D2-1A3747E6BA35}"/>
    <dgm:cxn modelId="{78D2A3D0-8941-4E76-9C28-F9161A9417C7}" srcId="{F2919C48-3A9F-47A9-BF41-834734C665E9}" destId="{FD7EA0E5-0E7B-4B59-AFEC-9BA1DA47E13C}" srcOrd="0" destOrd="0" parTransId="{AE5C4CFC-0267-40A7-A308-8BBCAD45654D}" sibTransId="{A6AAD090-D1C1-4369-89EF-D7E70BABFF1B}"/>
    <dgm:cxn modelId="{B8BB56D3-34D2-49F5-B486-0134EDB60316}" type="presOf" srcId="{0CB4DDBF-925F-4DB6-A6E1-F2A09D9F2F94}" destId="{8BF54961-14DF-4EC2-8AC4-EE481C17C83A}" srcOrd="0" destOrd="2" presId="urn:microsoft.com/office/officeart/2005/8/layout/list1"/>
    <dgm:cxn modelId="{A12004E2-2495-46CC-8CEB-626C6051B5CE}" type="presOf" srcId="{F2919C48-3A9F-47A9-BF41-834734C665E9}" destId="{CC65A07A-7F46-431F-A4EB-35D818510BBA}" srcOrd="0" destOrd="0" presId="urn:microsoft.com/office/officeart/2005/8/layout/list1"/>
    <dgm:cxn modelId="{7C8464E7-AE58-4088-AC9E-E6396AEA84AA}" srcId="{76712707-D555-4C0D-9DD2-CD4D1375F9CE}" destId="{325FD5E2-CA68-49FC-B49E-C5CFB2389289}" srcOrd="3" destOrd="0" parTransId="{12601E55-E53B-4C4C-82B4-226E1A9263A7}" sibTransId="{F9B52567-AB89-4C59-9B04-D2A7027288F5}"/>
    <dgm:cxn modelId="{B5BCDCF9-4FB5-45FE-845C-49ED285EDAB2}" srcId="{465ACA06-A90D-4D51-94B2-C56DDEC42AF3}" destId="{76712707-D555-4C0D-9DD2-CD4D1375F9CE}" srcOrd="2" destOrd="0" parTransId="{E0012F79-AADE-4A94-B982-72A7564DF01E}" sibTransId="{71D05DAB-F327-466C-983E-6BDB7959EAD8}"/>
    <dgm:cxn modelId="{3AE5C3FD-7D77-4028-BC9A-AE6DDD446D62}" type="presOf" srcId="{E6A768C2-441A-4A7B-8D63-1A512E23177D}" destId="{56E99737-721B-4DCE-8929-B267A80E6BC3}" srcOrd="1" destOrd="0" presId="urn:microsoft.com/office/officeart/2005/8/layout/list1"/>
    <dgm:cxn modelId="{DB22AE19-628B-48EE-A151-6C2CC30F8F0B}" type="presParOf" srcId="{659F28A4-B457-4BA2-9F62-0E1993B05ADA}" destId="{BE44C15E-C66B-42C6-8F47-711C09C08343}" srcOrd="0" destOrd="0" presId="urn:microsoft.com/office/officeart/2005/8/layout/list1"/>
    <dgm:cxn modelId="{4FFB6DDF-E92D-453D-AE5D-943BA63150B3}" type="presParOf" srcId="{BE44C15E-C66B-42C6-8F47-711C09C08343}" destId="{2EAFEC83-9C28-4A29-9052-FEFDF3FD15EE}" srcOrd="0" destOrd="0" presId="urn:microsoft.com/office/officeart/2005/8/layout/list1"/>
    <dgm:cxn modelId="{35BC61B8-30FC-4C40-9CBE-C12D1357115B}" type="presParOf" srcId="{BE44C15E-C66B-42C6-8F47-711C09C08343}" destId="{56E99737-721B-4DCE-8929-B267A80E6BC3}" srcOrd="1" destOrd="0" presId="urn:microsoft.com/office/officeart/2005/8/layout/list1"/>
    <dgm:cxn modelId="{5ED08009-2147-4BEB-99B5-022FFAF0894A}" type="presParOf" srcId="{659F28A4-B457-4BA2-9F62-0E1993B05ADA}" destId="{7DA60278-B056-45E6-9C14-16B9B19D7480}" srcOrd="1" destOrd="0" presId="urn:microsoft.com/office/officeart/2005/8/layout/list1"/>
    <dgm:cxn modelId="{5A42C004-042E-4EF6-B754-08095F94F901}" type="presParOf" srcId="{659F28A4-B457-4BA2-9F62-0E1993B05ADA}" destId="{CFA9A227-EFBE-4E0A-9C59-517376FDC71F}" srcOrd="2" destOrd="0" presId="urn:microsoft.com/office/officeart/2005/8/layout/list1"/>
    <dgm:cxn modelId="{F0CF5A17-3E63-4A29-B9A5-78ADCE6E3B04}" type="presParOf" srcId="{659F28A4-B457-4BA2-9F62-0E1993B05ADA}" destId="{6F01D82F-3BAF-40DB-9F50-9D4AFC4CABC3}" srcOrd="3" destOrd="0" presId="urn:microsoft.com/office/officeart/2005/8/layout/list1"/>
    <dgm:cxn modelId="{1E1C2555-E0AB-45FB-B52D-EF2BE37DFBD2}" type="presParOf" srcId="{659F28A4-B457-4BA2-9F62-0E1993B05ADA}" destId="{D64AB5F7-9393-44AA-961F-719ED4CBB7BD}" srcOrd="4" destOrd="0" presId="urn:microsoft.com/office/officeart/2005/8/layout/list1"/>
    <dgm:cxn modelId="{54BAB7FA-EB5D-4F6C-8F8F-A15EEAD66B0E}" type="presParOf" srcId="{D64AB5F7-9393-44AA-961F-719ED4CBB7BD}" destId="{CC65A07A-7F46-431F-A4EB-35D818510BBA}" srcOrd="0" destOrd="0" presId="urn:microsoft.com/office/officeart/2005/8/layout/list1"/>
    <dgm:cxn modelId="{3827D49F-766D-4999-8F81-DB558F96ABC9}" type="presParOf" srcId="{D64AB5F7-9393-44AA-961F-719ED4CBB7BD}" destId="{BC24A27F-ABB9-4B35-BCC7-FDCC31D18A52}" srcOrd="1" destOrd="0" presId="urn:microsoft.com/office/officeart/2005/8/layout/list1"/>
    <dgm:cxn modelId="{2A1706C9-3A2B-43E5-81BB-8F4648C8073E}" type="presParOf" srcId="{659F28A4-B457-4BA2-9F62-0E1993B05ADA}" destId="{CAF8E69E-0B83-4227-A564-0C56E6702C4C}" srcOrd="5" destOrd="0" presId="urn:microsoft.com/office/officeart/2005/8/layout/list1"/>
    <dgm:cxn modelId="{4036C573-94FC-427B-A98B-314F219DB207}" type="presParOf" srcId="{659F28A4-B457-4BA2-9F62-0E1993B05ADA}" destId="{9BB49F9B-299A-488C-8169-2365761ACAC2}" srcOrd="6" destOrd="0" presId="urn:microsoft.com/office/officeart/2005/8/layout/list1"/>
    <dgm:cxn modelId="{8CB37501-0BD6-4748-861D-F4C2508C8022}" type="presParOf" srcId="{659F28A4-B457-4BA2-9F62-0E1993B05ADA}" destId="{23B59DAF-8D95-4891-8938-6E4E50C84119}" srcOrd="7" destOrd="0" presId="urn:microsoft.com/office/officeart/2005/8/layout/list1"/>
    <dgm:cxn modelId="{5F584D1D-1557-4772-BD11-DEE18159E402}" type="presParOf" srcId="{659F28A4-B457-4BA2-9F62-0E1993B05ADA}" destId="{71AE7358-6F87-468D-9FE1-EF6015FCC383}" srcOrd="8" destOrd="0" presId="urn:microsoft.com/office/officeart/2005/8/layout/list1"/>
    <dgm:cxn modelId="{1D102470-55D0-4AB2-A81B-5019175E626D}" type="presParOf" srcId="{71AE7358-6F87-468D-9FE1-EF6015FCC383}" destId="{8B5DC4F1-C848-4378-932F-247791FDF0FB}" srcOrd="0" destOrd="0" presId="urn:microsoft.com/office/officeart/2005/8/layout/list1"/>
    <dgm:cxn modelId="{2D41CCF8-1506-413A-B298-1CE73FB9AEA8}" type="presParOf" srcId="{71AE7358-6F87-468D-9FE1-EF6015FCC383}" destId="{886D36DC-3546-470B-ADEC-78A4BEFFA961}" srcOrd="1" destOrd="0" presId="urn:microsoft.com/office/officeart/2005/8/layout/list1"/>
    <dgm:cxn modelId="{7A15FD01-7A69-4B4D-BC73-E15B046BEE50}" type="presParOf" srcId="{659F28A4-B457-4BA2-9F62-0E1993B05ADA}" destId="{A8F437D7-ABB8-4328-AEA0-6398CFB49A1E}" srcOrd="9" destOrd="0" presId="urn:microsoft.com/office/officeart/2005/8/layout/list1"/>
    <dgm:cxn modelId="{1E5E9C1A-484F-4AF7-AE34-80516FA5D08E}" type="presParOf" srcId="{659F28A4-B457-4BA2-9F62-0E1993B05ADA}" destId="{8BF54961-14DF-4EC2-8AC4-EE481C17C83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65CC0E-C1C6-449F-B694-D298748ACE35}" type="doc">
      <dgm:prSet loTypeId="urn:diagrams.loki3.com/BracketList" loCatId="list" qsTypeId="urn:microsoft.com/office/officeart/2005/8/quickstyle/3d2" qsCatId="3D" csTypeId="urn:microsoft.com/office/officeart/2005/8/colors/accent1_3" csCatId="accent1" phldr="1"/>
      <dgm:spPr/>
      <dgm:t>
        <a:bodyPr/>
        <a:lstStyle/>
        <a:p>
          <a:endParaRPr lang="en-US"/>
        </a:p>
      </dgm:t>
    </dgm:pt>
    <dgm:pt modelId="{F53DE2CA-357A-4F7C-9CE2-0CE2871B113E}">
      <dgm:prSet phldrT="[Text]"/>
      <dgm:spPr/>
      <dgm:t>
        <a:bodyPr/>
        <a:lstStyle/>
        <a:p>
          <a:r>
            <a:rPr lang="en-US" dirty="0"/>
            <a:t>Program income must be:</a:t>
          </a:r>
        </a:p>
      </dgm:t>
    </dgm:pt>
    <dgm:pt modelId="{7610391A-2F15-462B-9874-F975AF315815}" type="parTrans" cxnId="{91DE93A0-2715-4872-AE2B-0BEE7AC360D1}">
      <dgm:prSet/>
      <dgm:spPr/>
      <dgm:t>
        <a:bodyPr/>
        <a:lstStyle/>
        <a:p>
          <a:endParaRPr lang="en-US"/>
        </a:p>
      </dgm:t>
    </dgm:pt>
    <dgm:pt modelId="{C910C171-284A-4D50-89EE-FA0ACEFAB353}" type="sibTrans" cxnId="{91DE93A0-2715-4872-AE2B-0BEE7AC360D1}">
      <dgm:prSet/>
      <dgm:spPr/>
      <dgm:t>
        <a:bodyPr/>
        <a:lstStyle/>
        <a:p>
          <a:endParaRPr lang="en-US"/>
        </a:p>
      </dgm:t>
    </dgm:pt>
    <dgm:pt modelId="{26D50BAD-BBC1-445A-B567-7FDB420342E9}">
      <dgm:prSet/>
      <dgm:spPr/>
      <dgm:t>
        <a:bodyPr/>
        <a:lstStyle/>
        <a:p>
          <a:r>
            <a:rPr lang="en-US" dirty="0"/>
            <a:t>Expended during the financial reporting period in which it was earned </a:t>
          </a:r>
        </a:p>
      </dgm:t>
    </dgm:pt>
    <dgm:pt modelId="{1CD5F51B-0EF9-4213-B13A-75113AE58B70}" type="parTrans" cxnId="{9DB1078D-2A06-4DF2-9D40-7B08B3AB8710}">
      <dgm:prSet/>
      <dgm:spPr/>
      <dgm:t>
        <a:bodyPr/>
        <a:lstStyle/>
        <a:p>
          <a:endParaRPr lang="en-US"/>
        </a:p>
      </dgm:t>
    </dgm:pt>
    <dgm:pt modelId="{3495E902-5CF7-4B4A-AEA7-7B6116FB8729}" type="sibTrans" cxnId="{9DB1078D-2A06-4DF2-9D40-7B08B3AB8710}">
      <dgm:prSet/>
      <dgm:spPr/>
      <dgm:t>
        <a:bodyPr/>
        <a:lstStyle/>
        <a:p>
          <a:endParaRPr lang="en-US"/>
        </a:p>
      </dgm:t>
    </dgm:pt>
    <dgm:pt modelId="{CDD86379-A4E0-4846-802E-5C6EB6059EDA}">
      <dgm:prSet/>
      <dgm:spPr/>
      <dgm:t>
        <a:bodyPr/>
        <a:lstStyle/>
        <a:p>
          <a:r>
            <a:rPr lang="en-US" dirty="0"/>
            <a:t>Disbursed before requesting cash drawdowns of grant funds</a:t>
          </a:r>
        </a:p>
      </dgm:t>
    </dgm:pt>
    <dgm:pt modelId="{8A8A7669-CF23-4F37-B65F-030B9D1A3056}" type="parTrans" cxnId="{53E32377-C3B6-4C8D-A91D-B913BBE0C66B}">
      <dgm:prSet/>
      <dgm:spPr/>
      <dgm:t>
        <a:bodyPr/>
        <a:lstStyle/>
        <a:p>
          <a:endParaRPr lang="en-US"/>
        </a:p>
      </dgm:t>
    </dgm:pt>
    <dgm:pt modelId="{F151C8DB-A575-4A65-96AA-4B66F2C1273C}" type="sibTrans" cxnId="{53E32377-C3B6-4C8D-A91D-B913BBE0C66B}">
      <dgm:prSet/>
      <dgm:spPr/>
      <dgm:t>
        <a:bodyPr/>
        <a:lstStyle/>
        <a:p>
          <a:endParaRPr lang="en-US"/>
        </a:p>
      </dgm:t>
    </dgm:pt>
    <dgm:pt modelId="{81E53516-B4D3-4A79-9626-3D40338277B8}">
      <dgm:prSet/>
      <dgm:spPr/>
      <dgm:t>
        <a:bodyPr/>
        <a:lstStyle/>
        <a:p>
          <a:r>
            <a:rPr lang="en-US" dirty="0"/>
            <a:t>Which means the non-Federal entity must:</a:t>
          </a:r>
        </a:p>
      </dgm:t>
    </dgm:pt>
    <dgm:pt modelId="{5282DEB1-7316-4E59-B34B-C61B7733EB0D}" type="parTrans" cxnId="{0F1674B1-C6EF-4446-9F73-A645A95C1E5A}">
      <dgm:prSet/>
      <dgm:spPr/>
      <dgm:t>
        <a:bodyPr/>
        <a:lstStyle/>
        <a:p>
          <a:endParaRPr lang="en-US"/>
        </a:p>
      </dgm:t>
    </dgm:pt>
    <dgm:pt modelId="{EE8BBF08-5657-4557-9A8A-4303B3F4ED7C}" type="sibTrans" cxnId="{0F1674B1-C6EF-4446-9F73-A645A95C1E5A}">
      <dgm:prSet/>
      <dgm:spPr/>
      <dgm:t>
        <a:bodyPr/>
        <a:lstStyle/>
        <a:p>
          <a:endParaRPr lang="en-US"/>
        </a:p>
      </dgm:t>
    </dgm:pt>
    <dgm:pt modelId="{BCF6ADCD-35D6-48DF-A0EC-7E511D1965F5}">
      <dgm:prSet/>
      <dgm:spPr>
        <a:solidFill>
          <a:schemeClr val="bg2">
            <a:lumMod val="50000"/>
          </a:schemeClr>
        </a:solidFill>
      </dgm:spPr>
      <dgm:t>
        <a:bodyPr/>
        <a:lstStyle/>
        <a:p>
          <a:r>
            <a:rPr lang="en-US" dirty="0"/>
            <a:t>Record and report program income at the time it is earned</a:t>
          </a:r>
        </a:p>
      </dgm:t>
    </dgm:pt>
    <dgm:pt modelId="{A57FD43D-ACEB-49C4-941F-C7245F928E9E}" type="parTrans" cxnId="{2B42F387-FBE5-4A2F-A696-5F3696D29679}">
      <dgm:prSet/>
      <dgm:spPr/>
      <dgm:t>
        <a:bodyPr/>
        <a:lstStyle/>
        <a:p>
          <a:endParaRPr lang="en-US"/>
        </a:p>
      </dgm:t>
    </dgm:pt>
    <dgm:pt modelId="{B04D3052-E55F-47CA-ABEC-B988BB6FE193}" type="sibTrans" cxnId="{2B42F387-FBE5-4A2F-A696-5F3696D29679}">
      <dgm:prSet/>
      <dgm:spPr/>
      <dgm:t>
        <a:bodyPr/>
        <a:lstStyle/>
        <a:p>
          <a:endParaRPr lang="en-US"/>
        </a:p>
      </dgm:t>
    </dgm:pt>
    <dgm:pt modelId="{09FD504E-2259-439F-9E21-1B6120779DD1}">
      <dgm:prSet/>
      <dgm:spPr>
        <a:solidFill>
          <a:schemeClr val="bg2">
            <a:lumMod val="50000"/>
          </a:schemeClr>
        </a:solidFill>
      </dgm:spPr>
      <dgm:t>
        <a:bodyPr/>
        <a:lstStyle/>
        <a:p>
          <a:r>
            <a:rPr lang="en-US" dirty="0"/>
            <a:t>Record and report the expenditure of that program income as soon as it is expended </a:t>
          </a:r>
        </a:p>
      </dgm:t>
    </dgm:pt>
    <dgm:pt modelId="{F9E85206-1006-4FC3-8ED1-F64427366DE8}" type="parTrans" cxnId="{605E1CCD-E046-4CD9-9CDF-EE0B10F98618}">
      <dgm:prSet/>
      <dgm:spPr/>
      <dgm:t>
        <a:bodyPr/>
        <a:lstStyle/>
        <a:p>
          <a:endParaRPr lang="en-US"/>
        </a:p>
      </dgm:t>
    </dgm:pt>
    <dgm:pt modelId="{32949CBB-D046-4B9A-8BD1-9A4D7DFE6E10}" type="sibTrans" cxnId="{605E1CCD-E046-4CD9-9CDF-EE0B10F98618}">
      <dgm:prSet/>
      <dgm:spPr/>
      <dgm:t>
        <a:bodyPr/>
        <a:lstStyle/>
        <a:p>
          <a:endParaRPr lang="en-US"/>
        </a:p>
      </dgm:t>
    </dgm:pt>
    <dgm:pt modelId="{AFC7D9DC-E391-49B2-9B50-CABA7CC264A0}">
      <dgm:prSet/>
      <dgm:spPr>
        <a:solidFill>
          <a:schemeClr val="bg2">
            <a:lumMod val="50000"/>
          </a:schemeClr>
        </a:solidFill>
      </dgm:spPr>
      <dgm:t>
        <a:bodyPr/>
        <a:lstStyle/>
        <a:p>
          <a:r>
            <a:rPr lang="en-US" dirty="0"/>
            <a:t>Use the cash proceeds generated from program income to pay for grant-related costs before drawing down additional grant cash</a:t>
          </a:r>
        </a:p>
      </dgm:t>
    </dgm:pt>
    <dgm:pt modelId="{EB28C771-8CC4-41C7-ADAE-329F01506C8E}" type="parTrans" cxnId="{6531D0F8-4B7F-4B38-8A76-05AD7DBC7172}">
      <dgm:prSet/>
      <dgm:spPr/>
      <dgm:t>
        <a:bodyPr/>
        <a:lstStyle/>
        <a:p>
          <a:endParaRPr lang="en-US"/>
        </a:p>
      </dgm:t>
    </dgm:pt>
    <dgm:pt modelId="{6552EEE8-05D5-469E-89C4-9FBBF5D7734B}" type="sibTrans" cxnId="{6531D0F8-4B7F-4B38-8A76-05AD7DBC7172}">
      <dgm:prSet/>
      <dgm:spPr/>
      <dgm:t>
        <a:bodyPr/>
        <a:lstStyle/>
        <a:p>
          <a:endParaRPr lang="en-US"/>
        </a:p>
      </dgm:t>
    </dgm:pt>
    <dgm:pt modelId="{DE82B5B7-518D-4C76-8614-D88A3CBA6A2D}" type="pres">
      <dgm:prSet presAssocID="{6465CC0E-C1C6-449F-B694-D298748ACE35}" presName="Name0" presStyleCnt="0">
        <dgm:presLayoutVars>
          <dgm:dir/>
          <dgm:animLvl val="lvl"/>
          <dgm:resizeHandles val="exact"/>
        </dgm:presLayoutVars>
      </dgm:prSet>
      <dgm:spPr/>
    </dgm:pt>
    <dgm:pt modelId="{BD860667-2A1D-47B6-A515-38C58ACA9575}" type="pres">
      <dgm:prSet presAssocID="{F53DE2CA-357A-4F7C-9CE2-0CE2871B113E}" presName="linNode" presStyleCnt="0"/>
      <dgm:spPr/>
    </dgm:pt>
    <dgm:pt modelId="{81586B3D-7C0E-4C22-899E-2E15C335DF54}" type="pres">
      <dgm:prSet presAssocID="{F53DE2CA-357A-4F7C-9CE2-0CE2871B113E}" presName="parTx" presStyleLbl="revTx" presStyleIdx="0" presStyleCnt="2">
        <dgm:presLayoutVars>
          <dgm:chMax val="1"/>
          <dgm:bulletEnabled val="1"/>
        </dgm:presLayoutVars>
      </dgm:prSet>
      <dgm:spPr/>
    </dgm:pt>
    <dgm:pt modelId="{9C915DC8-9587-46CC-9742-1F56E52F64EF}" type="pres">
      <dgm:prSet presAssocID="{F53DE2CA-357A-4F7C-9CE2-0CE2871B113E}" presName="bracket" presStyleLbl="parChTrans1D1" presStyleIdx="0" presStyleCnt="2"/>
      <dgm:spPr/>
    </dgm:pt>
    <dgm:pt modelId="{8FB2CAA3-58B8-4106-8E52-CCB5D62F3F49}" type="pres">
      <dgm:prSet presAssocID="{F53DE2CA-357A-4F7C-9CE2-0CE2871B113E}" presName="spH" presStyleCnt="0"/>
      <dgm:spPr/>
    </dgm:pt>
    <dgm:pt modelId="{547E90A7-633D-483E-83B3-333CA32DD039}" type="pres">
      <dgm:prSet presAssocID="{F53DE2CA-357A-4F7C-9CE2-0CE2871B113E}" presName="desTx" presStyleLbl="node1" presStyleIdx="0" presStyleCnt="2">
        <dgm:presLayoutVars>
          <dgm:bulletEnabled val="1"/>
        </dgm:presLayoutVars>
      </dgm:prSet>
      <dgm:spPr/>
    </dgm:pt>
    <dgm:pt modelId="{222D3D23-862E-4ADD-A58D-7CC6FCA818C3}" type="pres">
      <dgm:prSet presAssocID="{C910C171-284A-4D50-89EE-FA0ACEFAB353}" presName="spV" presStyleCnt="0"/>
      <dgm:spPr/>
    </dgm:pt>
    <dgm:pt modelId="{8426DC7F-5D95-40FD-97F0-A6B775C4416D}" type="pres">
      <dgm:prSet presAssocID="{81E53516-B4D3-4A79-9626-3D40338277B8}" presName="linNode" presStyleCnt="0"/>
      <dgm:spPr/>
    </dgm:pt>
    <dgm:pt modelId="{3596AD89-C70B-4BB3-B27D-D98F9948F3C6}" type="pres">
      <dgm:prSet presAssocID="{81E53516-B4D3-4A79-9626-3D40338277B8}" presName="parTx" presStyleLbl="revTx" presStyleIdx="1" presStyleCnt="2">
        <dgm:presLayoutVars>
          <dgm:chMax val="1"/>
          <dgm:bulletEnabled val="1"/>
        </dgm:presLayoutVars>
      </dgm:prSet>
      <dgm:spPr/>
    </dgm:pt>
    <dgm:pt modelId="{FA2B8034-425A-4068-9884-F0733F1DFD87}" type="pres">
      <dgm:prSet presAssocID="{81E53516-B4D3-4A79-9626-3D40338277B8}" presName="bracket" presStyleLbl="parChTrans1D1" presStyleIdx="1" presStyleCnt="2"/>
      <dgm:spPr/>
    </dgm:pt>
    <dgm:pt modelId="{9643A9F4-A060-4632-B21A-762258C71080}" type="pres">
      <dgm:prSet presAssocID="{81E53516-B4D3-4A79-9626-3D40338277B8}" presName="spH" presStyleCnt="0"/>
      <dgm:spPr/>
    </dgm:pt>
    <dgm:pt modelId="{C8458050-90CE-4031-8BD0-D9ECE78E58A5}" type="pres">
      <dgm:prSet presAssocID="{81E53516-B4D3-4A79-9626-3D40338277B8}" presName="desTx" presStyleLbl="node1" presStyleIdx="1" presStyleCnt="2">
        <dgm:presLayoutVars>
          <dgm:bulletEnabled val="1"/>
        </dgm:presLayoutVars>
      </dgm:prSet>
      <dgm:spPr/>
    </dgm:pt>
  </dgm:ptLst>
  <dgm:cxnLst>
    <dgm:cxn modelId="{0522DE1C-340A-4BD3-91DB-3F3255BE7D0C}" type="presOf" srcId="{81E53516-B4D3-4A79-9626-3D40338277B8}" destId="{3596AD89-C70B-4BB3-B27D-D98F9948F3C6}" srcOrd="0" destOrd="0" presId="urn:diagrams.loki3.com/BracketList"/>
    <dgm:cxn modelId="{1C9F682B-8A20-4E13-A908-83CA7D1FA151}" type="presOf" srcId="{AFC7D9DC-E391-49B2-9B50-CABA7CC264A0}" destId="{C8458050-90CE-4031-8BD0-D9ECE78E58A5}" srcOrd="0" destOrd="2" presId="urn:diagrams.loki3.com/BracketList"/>
    <dgm:cxn modelId="{6952E360-AA1B-4CE8-8C0C-9868DA746D94}" type="presOf" srcId="{F53DE2CA-357A-4F7C-9CE2-0CE2871B113E}" destId="{81586B3D-7C0E-4C22-899E-2E15C335DF54}" srcOrd="0" destOrd="0" presId="urn:diagrams.loki3.com/BracketList"/>
    <dgm:cxn modelId="{56417347-C3B0-45DB-A4F1-A890AE292048}" type="presOf" srcId="{CDD86379-A4E0-4846-802E-5C6EB6059EDA}" destId="{547E90A7-633D-483E-83B3-333CA32DD039}" srcOrd="0" destOrd="1" presId="urn:diagrams.loki3.com/BracketList"/>
    <dgm:cxn modelId="{9B441974-B7DF-4E7A-A1B3-E000221C946B}" type="presOf" srcId="{09FD504E-2259-439F-9E21-1B6120779DD1}" destId="{C8458050-90CE-4031-8BD0-D9ECE78E58A5}" srcOrd="0" destOrd="1" presId="urn:diagrams.loki3.com/BracketList"/>
    <dgm:cxn modelId="{53E32377-C3B6-4C8D-A91D-B913BBE0C66B}" srcId="{F53DE2CA-357A-4F7C-9CE2-0CE2871B113E}" destId="{CDD86379-A4E0-4846-802E-5C6EB6059EDA}" srcOrd="1" destOrd="0" parTransId="{8A8A7669-CF23-4F37-B65F-030B9D1A3056}" sibTransId="{F151C8DB-A575-4A65-96AA-4B66F2C1273C}"/>
    <dgm:cxn modelId="{2B42F387-FBE5-4A2F-A696-5F3696D29679}" srcId="{81E53516-B4D3-4A79-9626-3D40338277B8}" destId="{BCF6ADCD-35D6-48DF-A0EC-7E511D1965F5}" srcOrd="0" destOrd="0" parTransId="{A57FD43D-ACEB-49C4-941F-C7245F928E9E}" sibTransId="{B04D3052-E55F-47CA-ABEC-B988BB6FE193}"/>
    <dgm:cxn modelId="{D632A088-D569-401B-B70C-F0FB74D15BC2}" type="presOf" srcId="{6465CC0E-C1C6-449F-B694-D298748ACE35}" destId="{DE82B5B7-518D-4C76-8614-D88A3CBA6A2D}" srcOrd="0" destOrd="0" presId="urn:diagrams.loki3.com/BracketList"/>
    <dgm:cxn modelId="{9DB1078D-2A06-4DF2-9D40-7B08B3AB8710}" srcId="{F53DE2CA-357A-4F7C-9CE2-0CE2871B113E}" destId="{26D50BAD-BBC1-445A-B567-7FDB420342E9}" srcOrd="0" destOrd="0" parTransId="{1CD5F51B-0EF9-4213-B13A-75113AE58B70}" sibTransId="{3495E902-5CF7-4B4A-AEA7-7B6116FB8729}"/>
    <dgm:cxn modelId="{91DE93A0-2715-4872-AE2B-0BEE7AC360D1}" srcId="{6465CC0E-C1C6-449F-B694-D298748ACE35}" destId="{F53DE2CA-357A-4F7C-9CE2-0CE2871B113E}" srcOrd="0" destOrd="0" parTransId="{7610391A-2F15-462B-9874-F975AF315815}" sibTransId="{C910C171-284A-4D50-89EE-FA0ACEFAB353}"/>
    <dgm:cxn modelId="{032910A9-A86D-4329-822B-F26138F53DBB}" type="presOf" srcId="{BCF6ADCD-35D6-48DF-A0EC-7E511D1965F5}" destId="{C8458050-90CE-4031-8BD0-D9ECE78E58A5}" srcOrd="0" destOrd="0" presId="urn:diagrams.loki3.com/BracketList"/>
    <dgm:cxn modelId="{0F1674B1-C6EF-4446-9F73-A645A95C1E5A}" srcId="{6465CC0E-C1C6-449F-B694-D298748ACE35}" destId="{81E53516-B4D3-4A79-9626-3D40338277B8}" srcOrd="1" destOrd="0" parTransId="{5282DEB1-7316-4E59-B34B-C61B7733EB0D}" sibTransId="{EE8BBF08-5657-4557-9A8A-4303B3F4ED7C}"/>
    <dgm:cxn modelId="{605E1CCD-E046-4CD9-9CDF-EE0B10F98618}" srcId="{81E53516-B4D3-4A79-9626-3D40338277B8}" destId="{09FD504E-2259-439F-9E21-1B6120779DD1}" srcOrd="1" destOrd="0" parTransId="{F9E85206-1006-4FC3-8ED1-F64427366DE8}" sibTransId="{32949CBB-D046-4B9A-8BD1-9A4D7DFE6E10}"/>
    <dgm:cxn modelId="{33A327EF-8941-407D-B192-E173DF53C8BC}" type="presOf" srcId="{26D50BAD-BBC1-445A-B567-7FDB420342E9}" destId="{547E90A7-633D-483E-83B3-333CA32DD039}" srcOrd="0" destOrd="0" presId="urn:diagrams.loki3.com/BracketList"/>
    <dgm:cxn modelId="{6531D0F8-4B7F-4B38-8A76-05AD7DBC7172}" srcId="{81E53516-B4D3-4A79-9626-3D40338277B8}" destId="{AFC7D9DC-E391-49B2-9B50-CABA7CC264A0}" srcOrd="2" destOrd="0" parTransId="{EB28C771-8CC4-41C7-ADAE-329F01506C8E}" sibTransId="{6552EEE8-05D5-469E-89C4-9FBBF5D7734B}"/>
    <dgm:cxn modelId="{F7F54834-17B4-46C2-951B-CEDA12E543C9}" type="presParOf" srcId="{DE82B5B7-518D-4C76-8614-D88A3CBA6A2D}" destId="{BD860667-2A1D-47B6-A515-38C58ACA9575}" srcOrd="0" destOrd="0" presId="urn:diagrams.loki3.com/BracketList"/>
    <dgm:cxn modelId="{403F4117-FACA-48F0-8FAB-6CB655364D4D}" type="presParOf" srcId="{BD860667-2A1D-47B6-A515-38C58ACA9575}" destId="{81586B3D-7C0E-4C22-899E-2E15C335DF54}" srcOrd="0" destOrd="0" presId="urn:diagrams.loki3.com/BracketList"/>
    <dgm:cxn modelId="{C150067B-0D03-4A04-A75D-882D8D099874}" type="presParOf" srcId="{BD860667-2A1D-47B6-A515-38C58ACA9575}" destId="{9C915DC8-9587-46CC-9742-1F56E52F64EF}" srcOrd="1" destOrd="0" presId="urn:diagrams.loki3.com/BracketList"/>
    <dgm:cxn modelId="{266282B4-945B-470C-9367-9EB1B51DDAF0}" type="presParOf" srcId="{BD860667-2A1D-47B6-A515-38C58ACA9575}" destId="{8FB2CAA3-58B8-4106-8E52-CCB5D62F3F49}" srcOrd="2" destOrd="0" presId="urn:diagrams.loki3.com/BracketList"/>
    <dgm:cxn modelId="{4FB64D94-4211-4A03-BC1E-218A35D7ECAD}" type="presParOf" srcId="{BD860667-2A1D-47B6-A515-38C58ACA9575}" destId="{547E90A7-633D-483E-83B3-333CA32DD039}" srcOrd="3" destOrd="0" presId="urn:diagrams.loki3.com/BracketList"/>
    <dgm:cxn modelId="{B766728A-F2A3-4793-AA2B-FA09557ADD35}" type="presParOf" srcId="{DE82B5B7-518D-4C76-8614-D88A3CBA6A2D}" destId="{222D3D23-862E-4ADD-A58D-7CC6FCA818C3}" srcOrd="1" destOrd="0" presId="urn:diagrams.loki3.com/BracketList"/>
    <dgm:cxn modelId="{2220D79E-880A-4710-B4BF-B62A7167C391}" type="presParOf" srcId="{DE82B5B7-518D-4C76-8614-D88A3CBA6A2D}" destId="{8426DC7F-5D95-40FD-97F0-A6B775C4416D}" srcOrd="2" destOrd="0" presId="urn:diagrams.loki3.com/BracketList"/>
    <dgm:cxn modelId="{30F7FA04-38A3-43AB-A69E-278C518A9C9C}" type="presParOf" srcId="{8426DC7F-5D95-40FD-97F0-A6B775C4416D}" destId="{3596AD89-C70B-4BB3-B27D-D98F9948F3C6}" srcOrd="0" destOrd="0" presId="urn:diagrams.loki3.com/BracketList"/>
    <dgm:cxn modelId="{C8E34BD6-9BF6-4728-931E-ABBE2EF6F127}" type="presParOf" srcId="{8426DC7F-5D95-40FD-97F0-A6B775C4416D}" destId="{FA2B8034-425A-4068-9884-F0733F1DFD87}" srcOrd="1" destOrd="0" presId="urn:diagrams.loki3.com/BracketList"/>
    <dgm:cxn modelId="{97BD1015-EA15-43DE-95B4-6FA507ADA080}" type="presParOf" srcId="{8426DC7F-5D95-40FD-97F0-A6B775C4416D}" destId="{9643A9F4-A060-4632-B21A-762258C71080}" srcOrd="2" destOrd="0" presId="urn:diagrams.loki3.com/BracketList"/>
    <dgm:cxn modelId="{BBB699A9-8A29-436B-B00E-BD6760501AE3}" type="presParOf" srcId="{8426DC7F-5D95-40FD-97F0-A6B775C4416D}" destId="{C8458050-90CE-4031-8BD0-D9ECE78E58A5}"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29B97D-F777-459C-A02E-4828DCBFFD71}"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A6193CBF-3177-4389-AA56-729E483E7993}">
      <dgm:prSet phldrT="[Text]"/>
      <dgm:spPr/>
      <dgm:t>
        <a:bodyPr/>
        <a:lstStyle/>
        <a:p>
          <a:r>
            <a:rPr lang="en-US" dirty="0"/>
            <a:t>Develop disbursement schedule</a:t>
          </a:r>
        </a:p>
      </dgm:t>
    </dgm:pt>
    <dgm:pt modelId="{376D6A23-9892-45A4-A89C-21295B1C8A25}" type="parTrans" cxnId="{697356D1-A1E0-4AE5-8EE0-06B81D2802CD}">
      <dgm:prSet/>
      <dgm:spPr/>
      <dgm:t>
        <a:bodyPr/>
        <a:lstStyle/>
        <a:p>
          <a:endParaRPr lang="en-US"/>
        </a:p>
      </dgm:t>
    </dgm:pt>
    <dgm:pt modelId="{672DAA36-6F2E-4F2A-B72F-5E24154F52A7}" type="sibTrans" cxnId="{697356D1-A1E0-4AE5-8EE0-06B81D2802CD}">
      <dgm:prSet/>
      <dgm:spPr/>
      <dgm:t>
        <a:bodyPr/>
        <a:lstStyle/>
        <a:p>
          <a:endParaRPr lang="en-US"/>
        </a:p>
      </dgm:t>
    </dgm:pt>
    <dgm:pt modelId="{9316948F-2CE8-49D9-8E65-CAFDE066CE4C}">
      <dgm:prSet/>
      <dgm:spPr/>
      <dgm:t>
        <a:bodyPr/>
        <a:lstStyle/>
        <a:p>
          <a:r>
            <a:rPr lang="en-US"/>
            <a:t>Forecast cash needs by fund source</a:t>
          </a:r>
          <a:endParaRPr lang="en-US" dirty="0"/>
        </a:p>
      </dgm:t>
    </dgm:pt>
    <dgm:pt modelId="{870BDF32-3D9F-4401-B0EE-0870B38545BC}" type="parTrans" cxnId="{398D2BF6-DD33-410A-8C04-89EEE255F9DC}">
      <dgm:prSet/>
      <dgm:spPr/>
      <dgm:t>
        <a:bodyPr/>
        <a:lstStyle/>
        <a:p>
          <a:endParaRPr lang="en-US"/>
        </a:p>
      </dgm:t>
    </dgm:pt>
    <dgm:pt modelId="{BA15DAE1-A374-49E6-9922-2D701B98DE49}" type="sibTrans" cxnId="{398D2BF6-DD33-410A-8C04-89EEE255F9DC}">
      <dgm:prSet/>
      <dgm:spPr/>
      <dgm:t>
        <a:bodyPr/>
        <a:lstStyle/>
        <a:p>
          <a:endParaRPr lang="en-US"/>
        </a:p>
      </dgm:t>
    </dgm:pt>
    <dgm:pt modelId="{09A67262-5E84-4FDC-A973-AF5818A319D1}">
      <dgm:prSet/>
      <dgm:spPr/>
      <dgm:t>
        <a:bodyPr/>
        <a:lstStyle/>
        <a:p>
          <a:r>
            <a:rPr lang="en-US"/>
            <a:t>Track daily cash balances by fund source</a:t>
          </a:r>
          <a:endParaRPr lang="en-US" dirty="0"/>
        </a:p>
      </dgm:t>
    </dgm:pt>
    <dgm:pt modelId="{2ABEB50B-197F-4945-8ACE-AB415EE57556}" type="parTrans" cxnId="{ECB58A5E-6076-43B6-A427-A22E0D61CC84}">
      <dgm:prSet/>
      <dgm:spPr/>
      <dgm:t>
        <a:bodyPr/>
        <a:lstStyle/>
        <a:p>
          <a:endParaRPr lang="en-US"/>
        </a:p>
      </dgm:t>
    </dgm:pt>
    <dgm:pt modelId="{554B105B-9A7F-4D61-831D-D7CA1A4F3BA1}" type="sibTrans" cxnId="{ECB58A5E-6076-43B6-A427-A22E0D61CC84}">
      <dgm:prSet/>
      <dgm:spPr/>
      <dgm:t>
        <a:bodyPr/>
        <a:lstStyle/>
        <a:p>
          <a:endParaRPr lang="en-US"/>
        </a:p>
      </dgm:t>
    </dgm:pt>
    <dgm:pt modelId="{70EA4E22-4EE5-4FBD-B08E-73CCBB39061F}">
      <dgm:prSet/>
      <dgm:spPr/>
      <dgm:t>
        <a:bodyPr/>
        <a:lstStyle/>
        <a:p>
          <a:r>
            <a:rPr lang="en-US"/>
            <a:t>Cash on hand MUST be used prior to requesting additional cash</a:t>
          </a:r>
          <a:endParaRPr lang="en-US" dirty="0"/>
        </a:p>
      </dgm:t>
    </dgm:pt>
    <dgm:pt modelId="{7D78B87B-F3F3-4484-BD3B-80CB11F5A897}" type="parTrans" cxnId="{2BB23E8B-3BD5-408F-996B-A947E7FA3DF9}">
      <dgm:prSet/>
      <dgm:spPr/>
      <dgm:t>
        <a:bodyPr/>
        <a:lstStyle/>
        <a:p>
          <a:endParaRPr lang="en-US"/>
        </a:p>
      </dgm:t>
    </dgm:pt>
    <dgm:pt modelId="{0BD961E4-0FAA-434C-89BF-B7EE383DD0CD}" type="sibTrans" cxnId="{2BB23E8B-3BD5-408F-996B-A947E7FA3DF9}">
      <dgm:prSet/>
      <dgm:spPr/>
      <dgm:t>
        <a:bodyPr/>
        <a:lstStyle/>
        <a:p>
          <a:endParaRPr lang="en-US"/>
        </a:p>
      </dgm:t>
    </dgm:pt>
    <dgm:pt modelId="{ABFC9E1E-832A-4248-BB18-78773914E9A7}">
      <dgm:prSet/>
      <dgm:spPr/>
      <dgm:t>
        <a:bodyPr/>
        <a:lstStyle/>
        <a:p>
          <a:r>
            <a:rPr lang="en-US"/>
            <a:t>Include transaction cycle time in the timing of cash request</a:t>
          </a:r>
          <a:endParaRPr lang="en-US" dirty="0"/>
        </a:p>
      </dgm:t>
    </dgm:pt>
    <dgm:pt modelId="{F08BF8AA-0FD8-47F3-8A69-F49C669F21F1}" type="parTrans" cxnId="{DC392A1F-CEAB-4BF9-AF60-47C80A4DC365}">
      <dgm:prSet/>
      <dgm:spPr/>
      <dgm:t>
        <a:bodyPr/>
        <a:lstStyle/>
        <a:p>
          <a:endParaRPr lang="en-US"/>
        </a:p>
      </dgm:t>
    </dgm:pt>
    <dgm:pt modelId="{13BC99BF-242E-4B72-97F1-2B14ACB5939E}" type="sibTrans" cxnId="{DC392A1F-CEAB-4BF9-AF60-47C80A4DC365}">
      <dgm:prSet/>
      <dgm:spPr/>
      <dgm:t>
        <a:bodyPr/>
        <a:lstStyle/>
        <a:p>
          <a:endParaRPr lang="en-US"/>
        </a:p>
      </dgm:t>
    </dgm:pt>
    <dgm:pt modelId="{279D09F1-CF8A-44D9-8A9D-228DFE816F11}">
      <dgm:prSet/>
      <dgm:spPr/>
      <dgm:t>
        <a:bodyPr/>
        <a:lstStyle/>
        <a:p>
          <a:r>
            <a:rPr lang="en-US"/>
            <a:t>These systems must be internally and externally monitored and adjusted as necessary</a:t>
          </a:r>
          <a:endParaRPr lang="en-US" dirty="0"/>
        </a:p>
      </dgm:t>
    </dgm:pt>
    <dgm:pt modelId="{6D592DE6-FBA0-422F-B1E3-7A50FFC4556C}" type="parTrans" cxnId="{97B96167-9430-4539-A767-0570426F7CFE}">
      <dgm:prSet/>
      <dgm:spPr/>
      <dgm:t>
        <a:bodyPr/>
        <a:lstStyle/>
        <a:p>
          <a:endParaRPr lang="en-US"/>
        </a:p>
      </dgm:t>
    </dgm:pt>
    <dgm:pt modelId="{9AD16391-085C-4281-A94B-C5C0C0FB4956}" type="sibTrans" cxnId="{97B96167-9430-4539-A767-0570426F7CFE}">
      <dgm:prSet/>
      <dgm:spPr/>
      <dgm:t>
        <a:bodyPr/>
        <a:lstStyle/>
        <a:p>
          <a:endParaRPr lang="en-US"/>
        </a:p>
      </dgm:t>
    </dgm:pt>
    <dgm:pt modelId="{2FFC39D9-48DA-4668-84EC-AF8A04421BE7}" type="pres">
      <dgm:prSet presAssocID="{D929B97D-F777-459C-A02E-4828DCBFFD71}" presName="diagram" presStyleCnt="0">
        <dgm:presLayoutVars>
          <dgm:dir/>
          <dgm:resizeHandles val="exact"/>
        </dgm:presLayoutVars>
      </dgm:prSet>
      <dgm:spPr/>
    </dgm:pt>
    <dgm:pt modelId="{537C2656-B640-4CF5-9415-DE1D5BEF2421}" type="pres">
      <dgm:prSet presAssocID="{A6193CBF-3177-4389-AA56-729E483E7993}" presName="node" presStyleLbl="node1" presStyleIdx="0" presStyleCnt="6">
        <dgm:presLayoutVars>
          <dgm:bulletEnabled val="1"/>
        </dgm:presLayoutVars>
      </dgm:prSet>
      <dgm:spPr/>
    </dgm:pt>
    <dgm:pt modelId="{279C1A4E-D503-468A-998E-351B5C0E3502}" type="pres">
      <dgm:prSet presAssocID="{672DAA36-6F2E-4F2A-B72F-5E24154F52A7}" presName="sibTrans" presStyleCnt="0"/>
      <dgm:spPr/>
    </dgm:pt>
    <dgm:pt modelId="{00224A17-B6AB-4723-8ABC-E475BE4F7E94}" type="pres">
      <dgm:prSet presAssocID="{9316948F-2CE8-49D9-8E65-CAFDE066CE4C}" presName="node" presStyleLbl="node1" presStyleIdx="1" presStyleCnt="6">
        <dgm:presLayoutVars>
          <dgm:bulletEnabled val="1"/>
        </dgm:presLayoutVars>
      </dgm:prSet>
      <dgm:spPr/>
    </dgm:pt>
    <dgm:pt modelId="{7E0F505F-ED94-4488-B051-8FA473BBBF19}" type="pres">
      <dgm:prSet presAssocID="{BA15DAE1-A374-49E6-9922-2D701B98DE49}" presName="sibTrans" presStyleCnt="0"/>
      <dgm:spPr/>
    </dgm:pt>
    <dgm:pt modelId="{41497AD0-2855-4352-B0E8-5703B3B85B35}" type="pres">
      <dgm:prSet presAssocID="{09A67262-5E84-4FDC-A973-AF5818A319D1}" presName="node" presStyleLbl="node1" presStyleIdx="2" presStyleCnt="6">
        <dgm:presLayoutVars>
          <dgm:bulletEnabled val="1"/>
        </dgm:presLayoutVars>
      </dgm:prSet>
      <dgm:spPr/>
    </dgm:pt>
    <dgm:pt modelId="{341C49C9-0810-4D1C-83EF-067F769A0F41}" type="pres">
      <dgm:prSet presAssocID="{554B105B-9A7F-4D61-831D-D7CA1A4F3BA1}" presName="sibTrans" presStyleCnt="0"/>
      <dgm:spPr/>
    </dgm:pt>
    <dgm:pt modelId="{D0EC6A51-7BB6-40D4-805E-0D6719EE0C2C}" type="pres">
      <dgm:prSet presAssocID="{70EA4E22-4EE5-4FBD-B08E-73CCBB39061F}" presName="node" presStyleLbl="node1" presStyleIdx="3" presStyleCnt="6">
        <dgm:presLayoutVars>
          <dgm:bulletEnabled val="1"/>
        </dgm:presLayoutVars>
      </dgm:prSet>
      <dgm:spPr/>
    </dgm:pt>
    <dgm:pt modelId="{A94A2A62-CEF2-41B0-8DD7-E0A51C0D7DC2}" type="pres">
      <dgm:prSet presAssocID="{0BD961E4-0FAA-434C-89BF-B7EE383DD0CD}" presName="sibTrans" presStyleCnt="0"/>
      <dgm:spPr/>
    </dgm:pt>
    <dgm:pt modelId="{49DBFB29-E1CB-4177-8844-E00C5241CAAD}" type="pres">
      <dgm:prSet presAssocID="{ABFC9E1E-832A-4248-BB18-78773914E9A7}" presName="node" presStyleLbl="node1" presStyleIdx="4" presStyleCnt="6">
        <dgm:presLayoutVars>
          <dgm:bulletEnabled val="1"/>
        </dgm:presLayoutVars>
      </dgm:prSet>
      <dgm:spPr/>
    </dgm:pt>
    <dgm:pt modelId="{E2F4B30A-3E45-4A60-BC09-3F61EA06F9D3}" type="pres">
      <dgm:prSet presAssocID="{13BC99BF-242E-4B72-97F1-2B14ACB5939E}" presName="sibTrans" presStyleCnt="0"/>
      <dgm:spPr/>
    </dgm:pt>
    <dgm:pt modelId="{860D6134-719F-4C31-83A7-F2B4F2319AA0}" type="pres">
      <dgm:prSet presAssocID="{279D09F1-CF8A-44D9-8A9D-228DFE816F11}" presName="node" presStyleLbl="node1" presStyleIdx="5" presStyleCnt="6">
        <dgm:presLayoutVars>
          <dgm:bulletEnabled val="1"/>
        </dgm:presLayoutVars>
      </dgm:prSet>
      <dgm:spPr/>
    </dgm:pt>
  </dgm:ptLst>
  <dgm:cxnLst>
    <dgm:cxn modelId="{DC392A1F-CEAB-4BF9-AF60-47C80A4DC365}" srcId="{D929B97D-F777-459C-A02E-4828DCBFFD71}" destId="{ABFC9E1E-832A-4248-BB18-78773914E9A7}" srcOrd="4" destOrd="0" parTransId="{F08BF8AA-0FD8-47F3-8A69-F49C669F21F1}" sibTransId="{13BC99BF-242E-4B72-97F1-2B14ACB5939E}"/>
    <dgm:cxn modelId="{315F5221-DDD4-4127-905A-1EA592373185}" type="presOf" srcId="{09A67262-5E84-4FDC-A973-AF5818A319D1}" destId="{41497AD0-2855-4352-B0E8-5703B3B85B35}" srcOrd="0" destOrd="0" presId="urn:microsoft.com/office/officeart/2005/8/layout/default"/>
    <dgm:cxn modelId="{ECB58A5E-6076-43B6-A427-A22E0D61CC84}" srcId="{D929B97D-F777-459C-A02E-4828DCBFFD71}" destId="{09A67262-5E84-4FDC-A973-AF5818A319D1}" srcOrd="2" destOrd="0" parTransId="{2ABEB50B-197F-4945-8ACE-AB415EE57556}" sibTransId="{554B105B-9A7F-4D61-831D-D7CA1A4F3BA1}"/>
    <dgm:cxn modelId="{D6113144-39E2-46CF-8789-34276FBC8EBF}" type="presOf" srcId="{A6193CBF-3177-4389-AA56-729E483E7993}" destId="{537C2656-B640-4CF5-9415-DE1D5BEF2421}" srcOrd="0" destOrd="0" presId="urn:microsoft.com/office/officeart/2005/8/layout/default"/>
    <dgm:cxn modelId="{97B96167-9430-4539-A767-0570426F7CFE}" srcId="{D929B97D-F777-459C-A02E-4828DCBFFD71}" destId="{279D09F1-CF8A-44D9-8A9D-228DFE816F11}" srcOrd="5" destOrd="0" parTransId="{6D592DE6-FBA0-422F-B1E3-7A50FFC4556C}" sibTransId="{9AD16391-085C-4281-A94B-C5C0C0FB4956}"/>
    <dgm:cxn modelId="{503D1155-BC1B-42A0-B5F4-795A12FF33F4}" type="presOf" srcId="{D929B97D-F777-459C-A02E-4828DCBFFD71}" destId="{2FFC39D9-48DA-4668-84EC-AF8A04421BE7}" srcOrd="0" destOrd="0" presId="urn:microsoft.com/office/officeart/2005/8/layout/default"/>
    <dgm:cxn modelId="{74E14159-1C81-433D-9496-B5E1957A190D}" type="presOf" srcId="{70EA4E22-4EE5-4FBD-B08E-73CCBB39061F}" destId="{D0EC6A51-7BB6-40D4-805E-0D6719EE0C2C}" srcOrd="0" destOrd="0" presId="urn:microsoft.com/office/officeart/2005/8/layout/default"/>
    <dgm:cxn modelId="{23978987-AC84-4AB8-8049-0BA2A4D3B6A8}" type="presOf" srcId="{ABFC9E1E-832A-4248-BB18-78773914E9A7}" destId="{49DBFB29-E1CB-4177-8844-E00C5241CAAD}" srcOrd="0" destOrd="0" presId="urn:microsoft.com/office/officeart/2005/8/layout/default"/>
    <dgm:cxn modelId="{86B3A888-C43F-48C4-BB52-5493B772A2BB}" type="presOf" srcId="{9316948F-2CE8-49D9-8E65-CAFDE066CE4C}" destId="{00224A17-B6AB-4723-8ABC-E475BE4F7E94}" srcOrd="0" destOrd="0" presId="urn:microsoft.com/office/officeart/2005/8/layout/default"/>
    <dgm:cxn modelId="{2BB23E8B-3BD5-408F-996B-A947E7FA3DF9}" srcId="{D929B97D-F777-459C-A02E-4828DCBFFD71}" destId="{70EA4E22-4EE5-4FBD-B08E-73CCBB39061F}" srcOrd="3" destOrd="0" parTransId="{7D78B87B-F3F3-4484-BD3B-80CB11F5A897}" sibTransId="{0BD961E4-0FAA-434C-89BF-B7EE383DD0CD}"/>
    <dgm:cxn modelId="{697356D1-A1E0-4AE5-8EE0-06B81D2802CD}" srcId="{D929B97D-F777-459C-A02E-4828DCBFFD71}" destId="{A6193CBF-3177-4389-AA56-729E483E7993}" srcOrd="0" destOrd="0" parTransId="{376D6A23-9892-45A4-A89C-21295B1C8A25}" sibTransId="{672DAA36-6F2E-4F2A-B72F-5E24154F52A7}"/>
    <dgm:cxn modelId="{7206B8D5-1438-4E02-86F4-AB3890486DB6}" type="presOf" srcId="{279D09F1-CF8A-44D9-8A9D-228DFE816F11}" destId="{860D6134-719F-4C31-83A7-F2B4F2319AA0}" srcOrd="0" destOrd="0" presId="urn:microsoft.com/office/officeart/2005/8/layout/default"/>
    <dgm:cxn modelId="{398D2BF6-DD33-410A-8C04-89EEE255F9DC}" srcId="{D929B97D-F777-459C-A02E-4828DCBFFD71}" destId="{9316948F-2CE8-49D9-8E65-CAFDE066CE4C}" srcOrd="1" destOrd="0" parTransId="{870BDF32-3D9F-4401-B0EE-0870B38545BC}" sibTransId="{BA15DAE1-A374-49E6-9922-2D701B98DE49}"/>
    <dgm:cxn modelId="{D178CB7E-C5D8-4AFF-BCDB-0247299010AC}" type="presParOf" srcId="{2FFC39D9-48DA-4668-84EC-AF8A04421BE7}" destId="{537C2656-B640-4CF5-9415-DE1D5BEF2421}" srcOrd="0" destOrd="0" presId="urn:microsoft.com/office/officeart/2005/8/layout/default"/>
    <dgm:cxn modelId="{3CBBDB31-90EF-4E54-A5D8-1C5D1CD13481}" type="presParOf" srcId="{2FFC39D9-48DA-4668-84EC-AF8A04421BE7}" destId="{279C1A4E-D503-468A-998E-351B5C0E3502}" srcOrd="1" destOrd="0" presId="urn:microsoft.com/office/officeart/2005/8/layout/default"/>
    <dgm:cxn modelId="{BAEC007A-D63D-4575-B425-3D3011611D8B}" type="presParOf" srcId="{2FFC39D9-48DA-4668-84EC-AF8A04421BE7}" destId="{00224A17-B6AB-4723-8ABC-E475BE4F7E94}" srcOrd="2" destOrd="0" presId="urn:microsoft.com/office/officeart/2005/8/layout/default"/>
    <dgm:cxn modelId="{2801928E-4458-45EF-AD4B-21CB48E5B3E9}" type="presParOf" srcId="{2FFC39D9-48DA-4668-84EC-AF8A04421BE7}" destId="{7E0F505F-ED94-4488-B051-8FA473BBBF19}" srcOrd="3" destOrd="0" presId="urn:microsoft.com/office/officeart/2005/8/layout/default"/>
    <dgm:cxn modelId="{A1855A08-C5AA-4F15-810C-23D6CC510563}" type="presParOf" srcId="{2FFC39D9-48DA-4668-84EC-AF8A04421BE7}" destId="{41497AD0-2855-4352-B0E8-5703B3B85B35}" srcOrd="4" destOrd="0" presId="urn:microsoft.com/office/officeart/2005/8/layout/default"/>
    <dgm:cxn modelId="{45380397-F4F3-4385-A98F-A26C0A6D3E7A}" type="presParOf" srcId="{2FFC39D9-48DA-4668-84EC-AF8A04421BE7}" destId="{341C49C9-0810-4D1C-83EF-067F769A0F41}" srcOrd="5" destOrd="0" presId="urn:microsoft.com/office/officeart/2005/8/layout/default"/>
    <dgm:cxn modelId="{786EEF2F-619A-43D2-A663-91379AC385FE}" type="presParOf" srcId="{2FFC39D9-48DA-4668-84EC-AF8A04421BE7}" destId="{D0EC6A51-7BB6-40D4-805E-0D6719EE0C2C}" srcOrd="6" destOrd="0" presId="urn:microsoft.com/office/officeart/2005/8/layout/default"/>
    <dgm:cxn modelId="{6A2BDB00-DECF-41BE-9044-F969AA0A825D}" type="presParOf" srcId="{2FFC39D9-48DA-4668-84EC-AF8A04421BE7}" destId="{A94A2A62-CEF2-41B0-8DD7-E0A51C0D7DC2}" srcOrd="7" destOrd="0" presId="urn:microsoft.com/office/officeart/2005/8/layout/default"/>
    <dgm:cxn modelId="{B2456F74-9883-43E9-BB38-C11AA1F4729E}" type="presParOf" srcId="{2FFC39D9-48DA-4668-84EC-AF8A04421BE7}" destId="{49DBFB29-E1CB-4177-8844-E00C5241CAAD}" srcOrd="8" destOrd="0" presId="urn:microsoft.com/office/officeart/2005/8/layout/default"/>
    <dgm:cxn modelId="{D04A4624-10EF-4933-A548-61162AD863E0}" type="presParOf" srcId="{2FFC39D9-48DA-4668-84EC-AF8A04421BE7}" destId="{E2F4B30A-3E45-4A60-BC09-3F61EA06F9D3}" srcOrd="9" destOrd="0" presId="urn:microsoft.com/office/officeart/2005/8/layout/default"/>
    <dgm:cxn modelId="{62AC79BA-D636-4D36-A7D7-09A70DD92F1D}" type="presParOf" srcId="{2FFC39D9-48DA-4668-84EC-AF8A04421BE7}" destId="{860D6134-719F-4C31-83A7-F2B4F2319AA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06A73E-EA2D-4623-BE27-8B95B33C11F0}"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185179E6-0866-4818-BB54-0A97B9291483}">
      <dgm:prSet phldrT="[Text]"/>
      <dgm:spPr/>
      <dgm:t>
        <a:bodyPr/>
        <a:lstStyle/>
        <a:p>
          <a:r>
            <a:rPr lang="en-US" dirty="0"/>
            <a:t>ATM PINs and PINs to checking accounts</a:t>
          </a:r>
        </a:p>
      </dgm:t>
    </dgm:pt>
    <dgm:pt modelId="{F0CD9BAA-583C-4DE5-B020-E19826EAE2A0}" type="parTrans" cxnId="{9BD8FE56-3CC2-48FC-B2C7-E566587CB874}">
      <dgm:prSet/>
      <dgm:spPr/>
      <dgm:t>
        <a:bodyPr/>
        <a:lstStyle/>
        <a:p>
          <a:endParaRPr lang="en-US"/>
        </a:p>
      </dgm:t>
    </dgm:pt>
    <dgm:pt modelId="{619C260B-3A00-4011-822D-FC460503BA5D}" type="sibTrans" cxnId="{9BD8FE56-3CC2-48FC-B2C7-E566587CB874}">
      <dgm:prSet/>
      <dgm:spPr/>
      <dgm:t>
        <a:bodyPr/>
        <a:lstStyle/>
        <a:p>
          <a:endParaRPr lang="en-US"/>
        </a:p>
      </dgm:t>
    </dgm:pt>
    <dgm:pt modelId="{3751F2DF-57BA-4D9F-9210-C880B37C3659}">
      <dgm:prSet/>
      <dgm:spPr/>
      <dgm:t>
        <a:bodyPr/>
        <a:lstStyle/>
        <a:p>
          <a:r>
            <a:rPr lang="en-US" dirty="0"/>
            <a:t>Passwords to sensitive accounts</a:t>
          </a:r>
        </a:p>
      </dgm:t>
    </dgm:pt>
    <dgm:pt modelId="{DB8B0FF3-84F2-4908-89FD-1E5B2B4846ED}" type="parTrans" cxnId="{8605F43D-A886-4145-871E-4F514AC77098}">
      <dgm:prSet/>
      <dgm:spPr/>
      <dgm:t>
        <a:bodyPr/>
        <a:lstStyle/>
        <a:p>
          <a:endParaRPr lang="en-US"/>
        </a:p>
      </dgm:t>
    </dgm:pt>
    <dgm:pt modelId="{E5F5B2E9-82C3-4055-A88D-B6DBE2D33EC3}" type="sibTrans" cxnId="{8605F43D-A886-4145-871E-4F514AC77098}">
      <dgm:prSet/>
      <dgm:spPr/>
      <dgm:t>
        <a:bodyPr/>
        <a:lstStyle/>
        <a:p>
          <a:endParaRPr lang="en-US"/>
        </a:p>
      </dgm:t>
    </dgm:pt>
    <dgm:pt modelId="{80AF2E8B-21F0-4C05-AC88-6B83C271E5E1}">
      <dgm:prSet/>
      <dgm:spPr/>
      <dgm:t>
        <a:bodyPr/>
        <a:lstStyle/>
        <a:p>
          <a:r>
            <a:rPr lang="en-US" dirty="0"/>
            <a:t>Credit cards and/or gas cards</a:t>
          </a:r>
        </a:p>
      </dgm:t>
    </dgm:pt>
    <dgm:pt modelId="{7BEA1A12-356C-4A24-AB01-6133F53671FA}" type="parTrans" cxnId="{3553A918-E644-437A-BBD5-38935C1C88A1}">
      <dgm:prSet/>
      <dgm:spPr/>
      <dgm:t>
        <a:bodyPr/>
        <a:lstStyle/>
        <a:p>
          <a:endParaRPr lang="en-US"/>
        </a:p>
      </dgm:t>
    </dgm:pt>
    <dgm:pt modelId="{3E365B45-7AFA-4285-84AD-374510D2F377}" type="sibTrans" cxnId="{3553A918-E644-437A-BBD5-38935C1C88A1}">
      <dgm:prSet/>
      <dgm:spPr/>
      <dgm:t>
        <a:bodyPr/>
        <a:lstStyle/>
        <a:p>
          <a:endParaRPr lang="en-US"/>
        </a:p>
      </dgm:t>
    </dgm:pt>
    <dgm:pt modelId="{84D074BE-2ED4-4CEA-BA0C-97517DDAD3C5}">
      <dgm:prSet/>
      <dgm:spPr/>
      <dgm:t>
        <a:bodyPr/>
        <a:lstStyle/>
        <a:p>
          <a:r>
            <a:rPr lang="en-US" dirty="0"/>
            <a:t>Debit cards</a:t>
          </a:r>
        </a:p>
      </dgm:t>
    </dgm:pt>
    <dgm:pt modelId="{9ED9D09E-F7F8-4D9A-9192-5DFDBDC18A5F}" type="parTrans" cxnId="{810F69AA-192B-4297-87D9-AEF56EA07B36}">
      <dgm:prSet/>
      <dgm:spPr/>
      <dgm:t>
        <a:bodyPr/>
        <a:lstStyle/>
        <a:p>
          <a:endParaRPr lang="en-US"/>
        </a:p>
      </dgm:t>
    </dgm:pt>
    <dgm:pt modelId="{27870C03-39B2-4702-AE8F-A35AEB7DDB23}" type="sibTrans" cxnId="{810F69AA-192B-4297-87D9-AEF56EA07B36}">
      <dgm:prSet/>
      <dgm:spPr/>
      <dgm:t>
        <a:bodyPr/>
        <a:lstStyle/>
        <a:p>
          <a:endParaRPr lang="en-US"/>
        </a:p>
      </dgm:t>
    </dgm:pt>
    <dgm:pt modelId="{DA8677D6-73DE-4832-89CB-7D6CEA459BF9}">
      <dgm:prSet/>
      <dgm:spPr/>
      <dgm:t>
        <a:bodyPr/>
        <a:lstStyle/>
        <a:p>
          <a:r>
            <a:rPr lang="en-US" dirty="0"/>
            <a:t>Purchase cards</a:t>
          </a:r>
        </a:p>
      </dgm:t>
    </dgm:pt>
    <dgm:pt modelId="{EDDA7FE5-1DE9-463C-8FA0-382F1F7C2B7E}" type="parTrans" cxnId="{A3A69428-18FB-474F-A527-B721F5DF0966}">
      <dgm:prSet/>
      <dgm:spPr/>
      <dgm:t>
        <a:bodyPr/>
        <a:lstStyle/>
        <a:p>
          <a:endParaRPr lang="en-US"/>
        </a:p>
      </dgm:t>
    </dgm:pt>
    <dgm:pt modelId="{633AA8E7-AF89-401C-BAC9-637C42979F19}" type="sibTrans" cxnId="{A3A69428-18FB-474F-A527-B721F5DF0966}">
      <dgm:prSet/>
      <dgm:spPr/>
      <dgm:t>
        <a:bodyPr/>
        <a:lstStyle/>
        <a:p>
          <a:endParaRPr lang="en-US"/>
        </a:p>
      </dgm:t>
    </dgm:pt>
    <dgm:pt modelId="{9DA68414-6162-4EA7-89DE-1C5977CF14F4}">
      <dgm:prSet/>
      <dgm:spPr/>
      <dgm:t>
        <a:bodyPr/>
        <a:lstStyle/>
        <a:p>
          <a:r>
            <a:rPr lang="en-US" dirty="0"/>
            <a:t>Blank check stock</a:t>
          </a:r>
        </a:p>
      </dgm:t>
    </dgm:pt>
    <dgm:pt modelId="{EBA9B2B8-9A31-46AD-A2BA-DD0E72922EBC}" type="parTrans" cxnId="{E960262B-39A1-4F95-9710-CEE6AB29AA1B}">
      <dgm:prSet/>
      <dgm:spPr/>
      <dgm:t>
        <a:bodyPr/>
        <a:lstStyle/>
        <a:p>
          <a:endParaRPr lang="en-US"/>
        </a:p>
      </dgm:t>
    </dgm:pt>
    <dgm:pt modelId="{E60B06D8-B2D4-40F6-97CB-9970895E4C0B}" type="sibTrans" cxnId="{E960262B-39A1-4F95-9710-CEE6AB29AA1B}">
      <dgm:prSet/>
      <dgm:spPr/>
      <dgm:t>
        <a:bodyPr/>
        <a:lstStyle/>
        <a:p>
          <a:endParaRPr lang="en-US"/>
        </a:p>
      </dgm:t>
    </dgm:pt>
    <dgm:pt modelId="{322F1205-AD3D-43C5-A8D2-C7FABCBEDC1F}">
      <dgm:prSet/>
      <dgm:spPr/>
      <dgm:t>
        <a:bodyPr/>
        <a:lstStyle/>
        <a:p>
          <a:r>
            <a:rPr lang="en-US" dirty="0"/>
            <a:t>Check-signing machines</a:t>
          </a:r>
        </a:p>
      </dgm:t>
    </dgm:pt>
    <dgm:pt modelId="{C8EA924C-70BB-4DCF-B2F4-E2AC7D970187}" type="parTrans" cxnId="{60F94798-E7D8-464F-87AE-0F7CA813840A}">
      <dgm:prSet/>
      <dgm:spPr/>
      <dgm:t>
        <a:bodyPr/>
        <a:lstStyle/>
        <a:p>
          <a:endParaRPr lang="en-US"/>
        </a:p>
      </dgm:t>
    </dgm:pt>
    <dgm:pt modelId="{892AC5DB-7092-4A89-A513-71EEBB88635E}" type="sibTrans" cxnId="{60F94798-E7D8-464F-87AE-0F7CA813840A}">
      <dgm:prSet/>
      <dgm:spPr/>
      <dgm:t>
        <a:bodyPr/>
        <a:lstStyle/>
        <a:p>
          <a:endParaRPr lang="en-US"/>
        </a:p>
      </dgm:t>
    </dgm:pt>
    <dgm:pt modelId="{F50567F1-439E-4C82-A647-889D9E473822}">
      <dgm:prSet/>
      <dgm:spPr/>
      <dgm:t>
        <a:bodyPr/>
        <a:lstStyle/>
        <a:p>
          <a:r>
            <a:rPr lang="en-US" dirty="0"/>
            <a:t>Bus tokens and passes</a:t>
          </a:r>
        </a:p>
      </dgm:t>
    </dgm:pt>
    <dgm:pt modelId="{A3F9DDA8-CD29-457A-B34F-DECB2FA8DE6C}" type="parTrans" cxnId="{7787E57B-2272-4FD6-A3DB-2513DAA6739B}">
      <dgm:prSet/>
      <dgm:spPr/>
      <dgm:t>
        <a:bodyPr/>
        <a:lstStyle/>
        <a:p>
          <a:endParaRPr lang="en-US"/>
        </a:p>
      </dgm:t>
    </dgm:pt>
    <dgm:pt modelId="{F772910A-DF98-4D43-AEEC-92217C5B51D6}" type="sibTrans" cxnId="{7787E57B-2272-4FD6-A3DB-2513DAA6739B}">
      <dgm:prSet/>
      <dgm:spPr/>
      <dgm:t>
        <a:bodyPr/>
        <a:lstStyle/>
        <a:p>
          <a:endParaRPr lang="en-US"/>
        </a:p>
      </dgm:t>
    </dgm:pt>
    <dgm:pt modelId="{A31B69AD-ECD0-4F3C-A410-80155311E135}">
      <dgm:prSet/>
      <dgm:spPr/>
      <dgm:t>
        <a:bodyPr/>
        <a:lstStyle/>
        <a:p>
          <a:r>
            <a:rPr lang="en-US" dirty="0"/>
            <a:t>Gift cards</a:t>
          </a:r>
        </a:p>
      </dgm:t>
    </dgm:pt>
    <dgm:pt modelId="{DDAC008A-8C97-412B-BD85-632A1C514FA4}" type="parTrans" cxnId="{C3793820-A9D1-418D-961F-5147E5416B88}">
      <dgm:prSet/>
      <dgm:spPr/>
      <dgm:t>
        <a:bodyPr/>
        <a:lstStyle/>
        <a:p>
          <a:endParaRPr lang="en-US"/>
        </a:p>
      </dgm:t>
    </dgm:pt>
    <dgm:pt modelId="{C5A0EDF7-71E0-47EC-BDC8-944C34DACB24}" type="sibTrans" cxnId="{C3793820-A9D1-418D-961F-5147E5416B88}">
      <dgm:prSet/>
      <dgm:spPr/>
      <dgm:t>
        <a:bodyPr/>
        <a:lstStyle/>
        <a:p>
          <a:endParaRPr lang="en-US"/>
        </a:p>
      </dgm:t>
    </dgm:pt>
    <dgm:pt modelId="{8B9908A9-998B-446A-BAF5-79394279566B}" type="pres">
      <dgm:prSet presAssocID="{FD06A73E-EA2D-4623-BE27-8B95B33C11F0}" presName="diagram" presStyleCnt="0">
        <dgm:presLayoutVars>
          <dgm:dir/>
          <dgm:resizeHandles val="exact"/>
        </dgm:presLayoutVars>
      </dgm:prSet>
      <dgm:spPr/>
    </dgm:pt>
    <dgm:pt modelId="{06CC9D21-0B0F-4B60-88B7-941DE5F2B876}" type="pres">
      <dgm:prSet presAssocID="{185179E6-0866-4818-BB54-0A97B9291483}" presName="node" presStyleLbl="node1" presStyleIdx="0" presStyleCnt="9">
        <dgm:presLayoutVars>
          <dgm:bulletEnabled val="1"/>
        </dgm:presLayoutVars>
      </dgm:prSet>
      <dgm:spPr/>
    </dgm:pt>
    <dgm:pt modelId="{3E0C6B65-00AA-4965-8D95-2334096F4F99}" type="pres">
      <dgm:prSet presAssocID="{619C260B-3A00-4011-822D-FC460503BA5D}" presName="sibTrans" presStyleCnt="0"/>
      <dgm:spPr/>
    </dgm:pt>
    <dgm:pt modelId="{5BBB59BA-14D6-438E-94C3-E607643BF95D}" type="pres">
      <dgm:prSet presAssocID="{3751F2DF-57BA-4D9F-9210-C880B37C3659}" presName="node" presStyleLbl="node1" presStyleIdx="1" presStyleCnt="9">
        <dgm:presLayoutVars>
          <dgm:bulletEnabled val="1"/>
        </dgm:presLayoutVars>
      </dgm:prSet>
      <dgm:spPr/>
    </dgm:pt>
    <dgm:pt modelId="{16ED093F-16C0-4FAB-B210-3ED9B9C9F1C0}" type="pres">
      <dgm:prSet presAssocID="{E5F5B2E9-82C3-4055-A88D-B6DBE2D33EC3}" presName="sibTrans" presStyleCnt="0"/>
      <dgm:spPr/>
    </dgm:pt>
    <dgm:pt modelId="{B84195E3-D4B8-4D05-8F60-6EC166BB9A5D}" type="pres">
      <dgm:prSet presAssocID="{80AF2E8B-21F0-4C05-AC88-6B83C271E5E1}" presName="node" presStyleLbl="node1" presStyleIdx="2" presStyleCnt="9">
        <dgm:presLayoutVars>
          <dgm:bulletEnabled val="1"/>
        </dgm:presLayoutVars>
      </dgm:prSet>
      <dgm:spPr/>
    </dgm:pt>
    <dgm:pt modelId="{C61906E3-FB69-441C-9496-1A2877579501}" type="pres">
      <dgm:prSet presAssocID="{3E365B45-7AFA-4285-84AD-374510D2F377}" presName="sibTrans" presStyleCnt="0"/>
      <dgm:spPr/>
    </dgm:pt>
    <dgm:pt modelId="{1D35D9B1-CD53-4AC6-BFDC-92075897F640}" type="pres">
      <dgm:prSet presAssocID="{84D074BE-2ED4-4CEA-BA0C-97517DDAD3C5}" presName="node" presStyleLbl="node1" presStyleIdx="3" presStyleCnt="9">
        <dgm:presLayoutVars>
          <dgm:bulletEnabled val="1"/>
        </dgm:presLayoutVars>
      </dgm:prSet>
      <dgm:spPr/>
    </dgm:pt>
    <dgm:pt modelId="{A35CE724-F4B7-40D6-A00D-1B7EC351AF9E}" type="pres">
      <dgm:prSet presAssocID="{27870C03-39B2-4702-AE8F-A35AEB7DDB23}" presName="sibTrans" presStyleCnt="0"/>
      <dgm:spPr/>
    </dgm:pt>
    <dgm:pt modelId="{C6F0D676-9A51-4412-BFC4-48624966A3ED}" type="pres">
      <dgm:prSet presAssocID="{DA8677D6-73DE-4832-89CB-7D6CEA459BF9}" presName="node" presStyleLbl="node1" presStyleIdx="4" presStyleCnt="9">
        <dgm:presLayoutVars>
          <dgm:bulletEnabled val="1"/>
        </dgm:presLayoutVars>
      </dgm:prSet>
      <dgm:spPr/>
    </dgm:pt>
    <dgm:pt modelId="{088629FD-6794-4714-A9B4-86F72A931FD6}" type="pres">
      <dgm:prSet presAssocID="{633AA8E7-AF89-401C-BAC9-637C42979F19}" presName="sibTrans" presStyleCnt="0"/>
      <dgm:spPr/>
    </dgm:pt>
    <dgm:pt modelId="{EAD279AD-AAD9-4FE4-ABFA-9FC8BE5C79B5}" type="pres">
      <dgm:prSet presAssocID="{9DA68414-6162-4EA7-89DE-1C5977CF14F4}" presName="node" presStyleLbl="node1" presStyleIdx="5" presStyleCnt="9">
        <dgm:presLayoutVars>
          <dgm:bulletEnabled val="1"/>
        </dgm:presLayoutVars>
      </dgm:prSet>
      <dgm:spPr/>
    </dgm:pt>
    <dgm:pt modelId="{12F1F5E6-BBB5-4A10-96CA-CE3E17A0F319}" type="pres">
      <dgm:prSet presAssocID="{E60B06D8-B2D4-40F6-97CB-9970895E4C0B}" presName="sibTrans" presStyleCnt="0"/>
      <dgm:spPr/>
    </dgm:pt>
    <dgm:pt modelId="{3BDB8CA8-4B4F-4FA6-BEEB-893206939A7E}" type="pres">
      <dgm:prSet presAssocID="{322F1205-AD3D-43C5-A8D2-C7FABCBEDC1F}" presName="node" presStyleLbl="node1" presStyleIdx="6" presStyleCnt="9">
        <dgm:presLayoutVars>
          <dgm:bulletEnabled val="1"/>
        </dgm:presLayoutVars>
      </dgm:prSet>
      <dgm:spPr/>
    </dgm:pt>
    <dgm:pt modelId="{C8598A84-9829-467B-8814-A5D287614126}" type="pres">
      <dgm:prSet presAssocID="{892AC5DB-7092-4A89-A513-71EEBB88635E}" presName="sibTrans" presStyleCnt="0"/>
      <dgm:spPr/>
    </dgm:pt>
    <dgm:pt modelId="{03EF5E2C-F283-4588-8F25-7E159B4E573A}" type="pres">
      <dgm:prSet presAssocID="{F50567F1-439E-4C82-A647-889D9E473822}" presName="node" presStyleLbl="node1" presStyleIdx="7" presStyleCnt="9">
        <dgm:presLayoutVars>
          <dgm:bulletEnabled val="1"/>
        </dgm:presLayoutVars>
      </dgm:prSet>
      <dgm:spPr/>
    </dgm:pt>
    <dgm:pt modelId="{64A1F1EE-4BF5-4270-A272-6C0509679B71}" type="pres">
      <dgm:prSet presAssocID="{F772910A-DF98-4D43-AEEC-92217C5B51D6}" presName="sibTrans" presStyleCnt="0"/>
      <dgm:spPr/>
    </dgm:pt>
    <dgm:pt modelId="{9BEC7216-6464-47F0-A734-E72C16CB3282}" type="pres">
      <dgm:prSet presAssocID="{A31B69AD-ECD0-4F3C-A410-80155311E135}" presName="node" presStyleLbl="node1" presStyleIdx="8" presStyleCnt="9">
        <dgm:presLayoutVars>
          <dgm:bulletEnabled val="1"/>
        </dgm:presLayoutVars>
      </dgm:prSet>
      <dgm:spPr/>
    </dgm:pt>
  </dgm:ptLst>
  <dgm:cxnLst>
    <dgm:cxn modelId="{8FD79B0C-41D1-45ED-BB2B-F266BE3FA7DB}" type="presOf" srcId="{A31B69AD-ECD0-4F3C-A410-80155311E135}" destId="{9BEC7216-6464-47F0-A734-E72C16CB3282}" srcOrd="0" destOrd="0" presId="urn:microsoft.com/office/officeart/2005/8/layout/default"/>
    <dgm:cxn modelId="{3553A918-E644-437A-BBD5-38935C1C88A1}" srcId="{FD06A73E-EA2D-4623-BE27-8B95B33C11F0}" destId="{80AF2E8B-21F0-4C05-AC88-6B83C271E5E1}" srcOrd="2" destOrd="0" parTransId="{7BEA1A12-356C-4A24-AB01-6133F53671FA}" sibTransId="{3E365B45-7AFA-4285-84AD-374510D2F377}"/>
    <dgm:cxn modelId="{C3793820-A9D1-418D-961F-5147E5416B88}" srcId="{FD06A73E-EA2D-4623-BE27-8B95B33C11F0}" destId="{A31B69AD-ECD0-4F3C-A410-80155311E135}" srcOrd="8" destOrd="0" parTransId="{DDAC008A-8C97-412B-BD85-632A1C514FA4}" sibTransId="{C5A0EDF7-71E0-47EC-BDC8-944C34DACB24}"/>
    <dgm:cxn modelId="{A3A69428-18FB-474F-A527-B721F5DF0966}" srcId="{FD06A73E-EA2D-4623-BE27-8B95B33C11F0}" destId="{DA8677D6-73DE-4832-89CB-7D6CEA459BF9}" srcOrd="4" destOrd="0" parTransId="{EDDA7FE5-1DE9-463C-8FA0-382F1F7C2B7E}" sibTransId="{633AA8E7-AF89-401C-BAC9-637C42979F19}"/>
    <dgm:cxn modelId="{E960262B-39A1-4F95-9710-CEE6AB29AA1B}" srcId="{FD06A73E-EA2D-4623-BE27-8B95B33C11F0}" destId="{9DA68414-6162-4EA7-89DE-1C5977CF14F4}" srcOrd="5" destOrd="0" parTransId="{EBA9B2B8-9A31-46AD-A2BA-DD0E72922EBC}" sibTransId="{E60B06D8-B2D4-40F6-97CB-9970895E4C0B}"/>
    <dgm:cxn modelId="{E870722C-3CAE-4677-A7E4-F521EBCC62B2}" type="presOf" srcId="{80AF2E8B-21F0-4C05-AC88-6B83C271E5E1}" destId="{B84195E3-D4B8-4D05-8F60-6EC166BB9A5D}" srcOrd="0" destOrd="0" presId="urn:microsoft.com/office/officeart/2005/8/layout/default"/>
    <dgm:cxn modelId="{D2B9282E-9F2D-4616-BA7F-8A86C89DDA83}" type="presOf" srcId="{FD06A73E-EA2D-4623-BE27-8B95B33C11F0}" destId="{8B9908A9-998B-446A-BAF5-79394279566B}" srcOrd="0" destOrd="0" presId="urn:microsoft.com/office/officeart/2005/8/layout/default"/>
    <dgm:cxn modelId="{8605F43D-A886-4145-871E-4F514AC77098}" srcId="{FD06A73E-EA2D-4623-BE27-8B95B33C11F0}" destId="{3751F2DF-57BA-4D9F-9210-C880B37C3659}" srcOrd="1" destOrd="0" parTransId="{DB8B0FF3-84F2-4908-89FD-1E5B2B4846ED}" sibTransId="{E5F5B2E9-82C3-4055-A88D-B6DBE2D33EC3}"/>
    <dgm:cxn modelId="{11FDFB3D-9345-4A7E-AA30-87BB763E061A}" type="presOf" srcId="{3751F2DF-57BA-4D9F-9210-C880B37C3659}" destId="{5BBB59BA-14D6-438E-94C3-E607643BF95D}" srcOrd="0" destOrd="0" presId="urn:microsoft.com/office/officeart/2005/8/layout/default"/>
    <dgm:cxn modelId="{D1A86141-1150-4708-A1E7-05E10E56A588}" type="presOf" srcId="{DA8677D6-73DE-4832-89CB-7D6CEA459BF9}" destId="{C6F0D676-9A51-4412-BFC4-48624966A3ED}" srcOrd="0" destOrd="0" presId="urn:microsoft.com/office/officeart/2005/8/layout/default"/>
    <dgm:cxn modelId="{B2C5CF44-1C20-4CF9-8AB8-18C939466616}" type="presOf" srcId="{84D074BE-2ED4-4CEA-BA0C-97517DDAD3C5}" destId="{1D35D9B1-CD53-4AC6-BFDC-92075897F640}" srcOrd="0" destOrd="0" presId="urn:microsoft.com/office/officeart/2005/8/layout/default"/>
    <dgm:cxn modelId="{9BD8FE56-3CC2-48FC-B2C7-E566587CB874}" srcId="{FD06A73E-EA2D-4623-BE27-8B95B33C11F0}" destId="{185179E6-0866-4818-BB54-0A97B9291483}" srcOrd="0" destOrd="0" parTransId="{F0CD9BAA-583C-4DE5-B020-E19826EAE2A0}" sibTransId="{619C260B-3A00-4011-822D-FC460503BA5D}"/>
    <dgm:cxn modelId="{7787E57B-2272-4FD6-A3DB-2513DAA6739B}" srcId="{FD06A73E-EA2D-4623-BE27-8B95B33C11F0}" destId="{F50567F1-439E-4C82-A647-889D9E473822}" srcOrd="7" destOrd="0" parTransId="{A3F9DDA8-CD29-457A-B34F-DECB2FA8DE6C}" sibTransId="{F772910A-DF98-4D43-AEEC-92217C5B51D6}"/>
    <dgm:cxn modelId="{60F94798-E7D8-464F-87AE-0F7CA813840A}" srcId="{FD06A73E-EA2D-4623-BE27-8B95B33C11F0}" destId="{322F1205-AD3D-43C5-A8D2-C7FABCBEDC1F}" srcOrd="6" destOrd="0" parTransId="{C8EA924C-70BB-4DCF-B2F4-E2AC7D970187}" sibTransId="{892AC5DB-7092-4A89-A513-71EEBB88635E}"/>
    <dgm:cxn modelId="{03B92DA7-DD3B-4D6B-A06E-5C2726E965A1}" type="presOf" srcId="{F50567F1-439E-4C82-A647-889D9E473822}" destId="{03EF5E2C-F283-4588-8F25-7E159B4E573A}" srcOrd="0" destOrd="0" presId="urn:microsoft.com/office/officeart/2005/8/layout/default"/>
    <dgm:cxn modelId="{810F69AA-192B-4297-87D9-AEF56EA07B36}" srcId="{FD06A73E-EA2D-4623-BE27-8B95B33C11F0}" destId="{84D074BE-2ED4-4CEA-BA0C-97517DDAD3C5}" srcOrd="3" destOrd="0" parTransId="{9ED9D09E-F7F8-4D9A-9192-5DFDBDC18A5F}" sibTransId="{27870C03-39B2-4702-AE8F-A35AEB7DDB23}"/>
    <dgm:cxn modelId="{459683DC-C7E6-4332-A1D3-8677D02390D9}" type="presOf" srcId="{9DA68414-6162-4EA7-89DE-1C5977CF14F4}" destId="{EAD279AD-AAD9-4FE4-ABFA-9FC8BE5C79B5}" srcOrd="0" destOrd="0" presId="urn:microsoft.com/office/officeart/2005/8/layout/default"/>
    <dgm:cxn modelId="{1D2981E8-BAFA-4585-A35F-774635D6D391}" type="presOf" srcId="{185179E6-0866-4818-BB54-0A97B9291483}" destId="{06CC9D21-0B0F-4B60-88B7-941DE5F2B876}" srcOrd="0" destOrd="0" presId="urn:microsoft.com/office/officeart/2005/8/layout/default"/>
    <dgm:cxn modelId="{9B2658EE-9741-4FB4-845F-CFD9528AD2A0}" type="presOf" srcId="{322F1205-AD3D-43C5-A8D2-C7FABCBEDC1F}" destId="{3BDB8CA8-4B4F-4FA6-BEEB-893206939A7E}" srcOrd="0" destOrd="0" presId="urn:microsoft.com/office/officeart/2005/8/layout/default"/>
    <dgm:cxn modelId="{D74589D2-6C33-4CB7-BA49-4CCF2667138A}" type="presParOf" srcId="{8B9908A9-998B-446A-BAF5-79394279566B}" destId="{06CC9D21-0B0F-4B60-88B7-941DE5F2B876}" srcOrd="0" destOrd="0" presId="urn:microsoft.com/office/officeart/2005/8/layout/default"/>
    <dgm:cxn modelId="{0FC0A43D-7A82-4DC1-83F6-9011D82F88C3}" type="presParOf" srcId="{8B9908A9-998B-446A-BAF5-79394279566B}" destId="{3E0C6B65-00AA-4965-8D95-2334096F4F99}" srcOrd="1" destOrd="0" presId="urn:microsoft.com/office/officeart/2005/8/layout/default"/>
    <dgm:cxn modelId="{BEE5FFE0-9534-4F59-9ABA-7238F7779248}" type="presParOf" srcId="{8B9908A9-998B-446A-BAF5-79394279566B}" destId="{5BBB59BA-14D6-438E-94C3-E607643BF95D}" srcOrd="2" destOrd="0" presId="urn:microsoft.com/office/officeart/2005/8/layout/default"/>
    <dgm:cxn modelId="{E43D774D-3D7E-4354-B2AC-A92BF879437F}" type="presParOf" srcId="{8B9908A9-998B-446A-BAF5-79394279566B}" destId="{16ED093F-16C0-4FAB-B210-3ED9B9C9F1C0}" srcOrd="3" destOrd="0" presId="urn:microsoft.com/office/officeart/2005/8/layout/default"/>
    <dgm:cxn modelId="{5446930D-3E8F-4E8A-A6AE-048D41A09BDA}" type="presParOf" srcId="{8B9908A9-998B-446A-BAF5-79394279566B}" destId="{B84195E3-D4B8-4D05-8F60-6EC166BB9A5D}" srcOrd="4" destOrd="0" presId="urn:microsoft.com/office/officeart/2005/8/layout/default"/>
    <dgm:cxn modelId="{343DD1F8-5840-46B5-BEA7-7CDF5E73CF6D}" type="presParOf" srcId="{8B9908A9-998B-446A-BAF5-79394279566B}" destId="{C61906E3-FB69-441C-9496-1A2877579501}" srcOrd="5" destOrd="0" presId="urn:microsoft.com/office/officeart/2005/8/layout/default"/>
    <dgm:cxn modelId="{14963565-D66D-4FB6-AD97-155600F60AE9}" type="presParOf" srcId="{8B9908A9-998B-446A-BAF5-79394279566B}" destId="{1D35D9B1-CD53-4AC6-BFDC-92075897F640}" srcOrd="6" destOrd="0" presId="urn:microsoft.com/office/officeart/2005/8/layout/default"/>
    <dgm:cxn modelId="{76BCE686-00C4-4EBA-8679-8E7F5E62749F}" type="presParOf" srcId="{8B9908A9-998B-446A-BAF5-79394279566B}" destId="{A35CE724-F4B7-40D6-A00D-1B7EC351AF9E}" srcOrd="7" destOrd="0" presId="urn:microsoft.com/office/officeart/2005/8/layout/default"/>
    <dgm:cxn modelId="{8E02616F-8AF1-4792-8C89-414083A5A7E8}" type="presParOf" srcId="{8B9908A9-998B-446A-BAF5-79394279566B}" destId="{C6F0D676-9A51-4412-BFC4-48624966A3ED}" srcOrd="8" destOrd="0" presId="urn:microsoft.com/office/officeart/2005/8/layout/default"/>
    <dgm:cxn modelId="{B9BD04D6-7C68-485F-8ADA-371A17591590}" type="presParOf" srcId="{8B9908A9-998B-446A-BAF5-79394279566B}" destId="{088629FD-6794-4714-A9B4-86F72A931FD6}" srcOrd="9" destOrd="0" presId="urn:microsoft.com/office/officeart/2005/8/layout/default"/>
    <dgm:cxn modelId="{926BE549-54A3-4393-88F4-C12F6B4E9064}" type="presParOf" srcId="{8B9908A9-998B-446A-BAF5-79394279566B}" destId="{EAD279AD-AAD9-4FE4-ABFA-9FC8BE5C79B5}" srcOrd="10" destOrd="0" presId="urn:microsoft.com/office/officeart/2005/8/layout/default"/>
    <dgm:cxn modelId="{1C38FEAA-CB87-4C77-94D4-99B4C51BCE65}" type="presParOf" srcId="{8B9908A9-998B-446A-BAF5-79394279566B}" destId="{12F1F5E6-BBB5-4A10-96CA-CE3E17A0F319}" srcOrd="11" destOrd="0" presId="urn:microsoft.com/office/officeart/2005/8/layout/default"/>
    <dgm:cxn modelId="{FC7F5E34-1674-4878-A646-2EC79F898B62}" type="presParOf" srcId="{8B9908A9-998B-446A-BAF5-79394279566B}" destId="{3BDB8CA8-4B4F-4FA6-BEEB-893206939A7E}" srcOrd="12" destOrd="0" presId="urn:microsoft.com/office/officeart/2005/8/layout/default"/>
    <dgm:cxn modelId="{E63327D8-5ECD-4AFC-A416-8E8C30A24767}" type="presParOf" srcId="{8B9908A9-998B-446A-BAF5-79394279566B}" destId="{C8598A84-9829-467B-8814-A5D287614126}" srcOrd="13" destOrd="0" presId="urn:microsoft.com/office/officeart/2005/8/layout/default"/>
    <dgm:cxn modelId="{7C025393-F594-4589-A790-70E59FCD2FBE}" type="presParOf" srcId="{8B9908A9-998B-446A-BAF5-79394279566B}" destId="{03EF5E2C-F283-4588-8F25-7E159B4E573A}" srcOrd="14" destOrd="0" presId="urn:microsoft.com/office/officeart/2005/8/layout/default"/>
    <dgm:cxn modelId="{5CFD3762-000E-4E45-B36A-568459365480}" type="presParOf" srcId="{8B9908A9-998B-446A-BAF5-79394279566B}" destId="{64A1F1EE-4BF5-4270-A272-6C0509679B71}" srcOrd="15" destOrd="0" presId="urn:microsoft.com/office/officeart/2005/8/layout/default"/>
    <dgm:cxn modelId="{6FED9376-50B3-412B-AC91-E23DDA7B9FEA}" type="presParOf" srcId="{8B9908A9-998B-446A-BAF5-79394279566B}" destId="{9BEC7216-6464-47F0-A734-E72C16CB328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9A227-EFBE-4E0A-9C59-517376FDC71F}">
      <dsp:nvSpPr>
        <dsp:cNvPr id="0" name=""/>
        <dsp:cNvSpPr/>
      </dsp:nvSpPr>
      <dsp:spPr>
        <a:xfrm>
          <a:off x="0" y="367365"/>
          <a:ext cx="7865659" cy="428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6E99737-721B-4DCE-8929-B267A80E6BC3}">
      <dsp:nvSpPr>
        <dsp:cNvPr id="0" name=""/>
        <dsp:cNvSpPr/>
      </dsp:nvSpPr>
      <dsp:spPr>
        <a:xfrm>
          <a:off x="393282" y="116445"/>
          <a:ext cx="5505961"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112" tIns="0" rIns="208112" bIns="0" numCol="1" spcCol="1270" anchor="ctr" anchorCtr="0">
          <a:noAutofit/>
        </a:bodyPr>
        <a:lstStyle/>
        <a:p>
          <a:pPr marL="0" lvl="0" indent="0" algn="l" defTabSz="889000">
            <a:lnSpc>
              <a:spcPct val="90000"/>
            </a:lnSpc>
            <a:spcBef>
              <a:spcPct val="0"/>
            </a:spcBef>
            <a:spcAft>
              <a:spcPct val="35000"/>
            </a:spcAft>
            <a:buNone/>
          </a:pPr>
          <a:r>
            <a:rPr lang="en-US" sz="2000" b="1" kern="1200" dirty="0"/>
            <a:t>Written policies and procedures</a:t>
          </a:r>
        </a:p>
      </dsp:txBody>
      <dsp:txXfrm>
        <a:off x="417780" y="140943"/>
        <a:ext cx="5456965" cy="452844"/>
      </dsp:txXfrm>
    </dsp:sp>
    <dsp:sp modelId="{9BB49F9B-299A-488C-8169-2365761ACAC2}">
      <dsp:nvSpPr>
        <dsp:cNvPr id="0" name=""/>
        <dsp:cNvSpPr/>
      </dsp:nvSpPr>
      <dsp:spPr>
        <a:xfrm>
          <a:off x="0" y="1138485"/>
          <a:ext cx="7865659" cy="15529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10463" tIns="354076" rIns="61046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Authorization of a transaction</a:t>
          </a:r>
        </a:p>
        <a:p>
          <a:pPr marL="171450" lvl="1" indent="-171450" algn="l" defTabSz="755650">
            <a:lnSpc>
              <a:spcPct val="90000"/>
            </a:lnSpc>
            <a:spcBef>
              <a:spcPct val="0"/>
            </a:spcBef>
            <a:spcAft>
              <a:spcPct val="15000"/>
            </a:spcAft>
            <a:buChar char="•"/>
          </a:pPr>
          <a:r>
            <a:rPr lang="en-US" sz="1700" kern="1200" dirty="0"/>
            <a:t>Receipt and custody of the asset</a:t>
          </a:r>
        </a:p>
        <a:p>
          <a:pPr marL="171450" lvl="1" indent="-171450" algn="l" defTabSz="755650">
            <a:lnSpc>
              <a:spcPct val="90000"/>
            </a:lnSpc>
            <a:spcBef>
              <a:spcPct val="0"/>
            </a:spcBef>
            <a:spcAft>
              <a:spcPct val="15000"/>
            </a:spcAft>
            <a:buChar char="•"/>
          </a:pPr>
          <a:r>
            <a:rPr lang="en-US" sz="1700" kern="1200" dirty="0"/>
            <a:t>Recording and reporting activity related to that asset</a:t>
          </a:r>
        </a:p>
        <a:p>
          <a:pPr marL="171450" lvl="1" indent="-171450" algn="l" defTabSz="755650">
            <a:lnSpc>
              <a:spcPct val="90000"/>
            </a:lnSpc>
            <a:spcBef>
              <a:spcPct val="0"/>
            </a:spcBef>
            <a:spcAft>
              <a:spcPct val="15000"/>
            </a:spcAft>
            <a:buChar char="•"/>
          </a:pPr>
          <a:r>
            <a:rPr lang="en-US" sz="1700" kern="1200" dirty="0"/>
            <a:t>Taking periodic inventory and reconciling balances</a:t>
          </a:r>
        </a:p>
      </dsp:txBody>
      <dsp:txXfrm>
        <a:off x="0" y="1138485"/>
        <a:ext cx="7865659" cy="1552950"/>
      </dsp:txXfrm>
    </dsp:sp>
    <dsp:sp modelId="{BC24A27F-ABB9-4B35-BCC7-FDCC31D18A52}">
      <dsp:nvSpPr>
        <dsp:cNvPr id="0" name=""/>
        <dsp:cNvSpPr/>
      </dsp:nvSpPr>
      <dsp:spPr>
        <a:xfrm>
          <a:off x="393282" y="887565"/>
          <a:ext cx="5505961"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112" tIns="0" rIns="208112" bIns="0" numCol="1" spcCol="1270" anchor="ctr" anchorCtr="0">
          <a:noAutofit/>
        </a:bodyPr>
        <a:lstStyle/>
        <a:p>
          <a:pPr marL="0" lvl="0" indent="0" algn="l" defTabSz="889000">
            <a:lnSpc>
              <a:spcPct val="90000"/>
            </a:lnSpc>
            <a:spcBef>
              <a:spcPct val="0"/>
            </a:spcBef>
            <a:spcAft>
              <a:spcPct val="35000"/>
            </a:spcAft>
            <a:buNone/>
          </a:pPr>
          <a:r>
            <a:rPr lang="en-US" sz="2000" b="1" kern="1200" dirty="0"/>
            <a:t>Segregation of Duties</a:t>
          </a:r>
        </a:p>
      </dsp:txBody>
      <dsp:txXfrm>
        <a:off x="417780" y="912063"/>
        <a:ext cx="5456965" cy="452844"/>
      </dsp:txXfrm>
    </dsp:sp>
    <dsp:sp modelId="{8BF54961-14DF-4EC2-8AC4-EE481C17C83A}">
      <dsp:nvSpPr>
        <dsp:cNvPr id="0" name=""/>
        <dsp:cNvSpPr/>
      </dsp:nvSpPr>
      <dsp:spPr>
        <a:xfrm>
          <a:off x="0" y="3034155"/>
          <a:ext cx="7865659" cy="15529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10463" tIns="354076" rIns="61046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effectLst>
                <a:glow>
                  <a:srgbClr val="000000"/>
                </a:glow>
                <a:outerShdw sx="0" sy="0">
                  <a:srgbClr val="000000"/>
                </a:outerShdw>
                <a:reflection stA="0" endPos="0" fadeDir="0" sx="0" sy="0"/>
              </a:effectLst>
            </a:rPr>
            <a:t>Passwords and PINs to bank deposit accounts </a:t>
          </a:r>
        </a:p>
        <a:p>
          <a:pPr marL="171450" lvl="1" indent="-171450" algn="l" defTabSz="755650">
            <a:lnSpc>
              <a:spcPct val="90000"/>
            </a:lnSpc>
            <a:spcBef>
              <a:spcPct val="0"/>
            </a:spcBef>
            <a:spcAft>
              <a:spcPct val="15000"/>
            </a:spcAft>
            <a:buChar char="•"/>
          </a:pPr>
          <a:r>
            <a:rPr lang="en-US" sz="1700" kern="1200" dirty="0">
              <a:effectLst>
                <a:glow>
                  <a:srgbClr val="000000"/>
                </a:glow>
                <a:outerShdw sx="0" sy="0">
                  <a:srgbClr val="000000"/>
                </a:outerShdw>
                <a:reflection stA="0" endPos="0" fadeDir="0" sx="0" sy="0"/>
              </a:effectLst>
            </a:rPr>
            <a:t>Agency credit cards, debit cards, gas cards</a:t>
          </a:r>
        </a:p>
        <a:p>
          <a:pPr marL="171450" lvl="1" indent="-171450" algn="l" defTabSz="755650">
            <a:lnSpc>
              <a:spcPct val="90000"/>
            </a:lnSpc>
            <a:spcBef>
              <a:spcPct val="0"/>
            </a:spcBef>
            <a:spcAft>
              <a:spcPct val="15000"/>
            </a:spcAft>
            <a:buChar char="•"/>
          </a:pPr>
          <a:r>
            <a:rPr lang="en-US" sz="1700" kern="1200" dirty="0">
              <a:effectLst>
                <a:glow>
                  <a:srgbClr val="000000"/>
                </a:glow>
                <a:outerShdw sx="0" sy="0">
                  <a:srgbClr val="000000"/>
                </a:outerShdw>
                <a:reflection stA="0" endPos="0" fadeDir="0" sx="0" sy="0"/>
              </a:effectLst>
            </a:rPr>
            <a:t>Transit cards or bus passes</a:t>
          </a:r>
        </a:p>
        <a:p>
          <a:pPr marL="171450" lvl="1" indent="-171450" algn="l" defTabSz="755650">
            <a:lnSpc>
              <a:spcPct val="90000"/>
            </a:lnSpc>
            <a:spcBef>
              <a:spcPct val="0"/>
            </a:spcBef>
            <a:spcAft>
              <a:spcPct val="15000"/>
            </a:spcAft>
            <a:buChar char="•"/>
          </a:pPr>
          <a:r>
            <a:rPr lang="en-US" sz="1700" kern="1200" dirty="0">
              <a:effectLst>
                <a:glow>
                  <a:srgbClr val="000000"/>
                </a:glow>
                <a:outerShdw sx="0" sy="0">
                  <a:srgbClr val="000000"/>
                </a:outerShdw>
                <a:reflection stA="0" endPos="0" fadeDir="0" sx="0" sy="0"/>
              </a:effectLst>
            </a:rPr>
            <a:t>Gift cards</a:t>
          </a:r>
        </a:p>
      </dsp:txBody>
      <dsp:txXfrm>
        <a:off x="0" y="3034155"/>
        <a:ext cx="7865659" cy="1552950"/>
      </dsp:txXfrm>
    </dsp:sp>
    <dsp:sp modelId="{886D36DC-3546-470B-ADEC-78A4BEFFA961}">
      <dsp:nvSpPr>
        <dsp:cNvPr id="0" name=""/>
        <dsp:cNvSpPr/>
      </dsp:nvSpPr>
      <dsp:spPr>
        <a:xfrm>
          <a:off x="393282" y="2783235"/>
          <a:ext cx="5505961"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8112" tIns="0" rIns="208112" bIns="0" numCol="1" spcCol="1270" anchor="ctr" anchorCtr="0">
          <a:noAutofit/>
        </a:bodyPr>
        <a:lstStyle/>
        <a:p>
          <a:pPr marL="0" lvl="0" indent="0" algn="l" defTabSz="889000">
            <a:lnSpc>
              <a:spcPct val="90000"/>
            </a:lnSpc>
            <a:spcBef>
              <a:spcPct val="0"/>
            </a:spcBef>
            <a:spcAft>
              <a:spcPct val="35000"/>
            </a:spcAft>
            <a:buNone/>
          </a:pPr>
          <a:r>
            <a:rPr lang="en-US" altLang="en-US" sz="2000" b="1" kern="1200" dirty="0"/>
            <a:t>Access limited to all cash-related assets</a:t>
          </a:r>
        </a:p>
      </dsp:txBody>
      <dsp:txXfrm>
        <a:off x="417780" y="2807733"/>
        <a:ext cx="5456965"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86B3D-7C0E-4C22-899E-2E15C335DF54}">
      <dsp:nvSpPr>
        <dsp:cNvPr id="0" name=""/>
        <dsp:cNvSpPr/>
      </dsp:nvSpPr>
      <dsp:spPr>
        <a:xfrm>
          <a:off x="4224" y="224801"/>
          <a:ext cx="2160951" cy="108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Program income must be:</a:t>
          </a:r>
        </a:p>
      </dsp:txBody>
      <dsp:txXfrm>
        <a:off x="4224" y="224801"/>
        <a:ext cx="2160951" cy="1081575"/>
      </dsp:txXfrm>
    </dsp:sp>
    <dsp:sp modelId="{9C915DC8-9587-46CC-9742-1F56E52F64EF}">
      <dsp:nvSpPr>
        <dsp:cNvPr id="0" name=""/>
        <dsp:cNvSpPr/>
      </dsp:nvSpPr>
      <dsp:spPr>
        <a:xfrm>
          <a:off x="2165176" y="5106"/>
          <a:ext cx="432190" cy="1520964"/>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7E90A7-633D-483E-83B3-333CA32DD039}">
      <dsp:nvSpPr>
        <dsp:cNvPr id="0" name=""/>
        <dsp:cNvSpPr/>
      </dsp:nvSpPr>
      <dsp:spPr>
        <a:xfrm>
          <a:off x="2770242" y="5106"/>
          <a:ext cx="5877787" cy="1520964"/>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Expended during the financial reporting period in which it was earned </a:t>
          </a:r>
        </a:p>
        <a:p>
          <a:pPr marL="228600" lvl="1" indent="-228600" algn="l" defTabSz="1022350">
            <a:lnSpc>
              <a:spcPct val="90000"/>
            </a:lnSpc>
            <a:spcBef>
              <a:spcPct val="0"/>
            </a:spcBef>
            <a:spcAft>
              <a:spcPct val="15000"/>
            </a:spcAft>
            <a:buChar char="•"/>
          </a:pPr>
          <a:r>
            <a:rPr lang="en-US" sz="2300" kern="1200" dirty="0"/>
            <a:t>Disbursed before requesting cash drawdowns of grant funds</a:t>
          </a:r>
        </a:p>
      </dsp:txBody>
      <dsp:txXfrm>
        <a:off x="2770242" y="5106"/>
        <a:ext cx="5877787" cy="1520964"/>
      </dsp:txXfrm>
    </dsp:sp>
    <dsp:sp modelId="{3596AD89-C70B-4BB3-B27D-D98F9948F3C6}">
      <dsp:nvSpPr>
        <dsp:cNvPr id="0" name=""/>
        <dsp:cNvSpPr/>
      </dsp:nvSpPr>
      <dsp:spPr>
        <a:xfrm>
          <a:off x="4224" y="2164779"/>
          <a:ext cx="2160951" cy="142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58420" rIns="163576" bIns="58420" numCol="1" spcCol="1270" anchor="ctr" anchorCtr="0">
          <a:noAutofit/>
        </a:bodyPr>
        <a:lstStyle/>
        <a:p>
          <a:pPr marL="0" lvl="0" indent="0" algn="r" defTabSz="1022350">
            <a:lnSpc>
              <a:spcPct val="90000"/>
            </a:lnSpc>
            <a:spcBef>
              <a:spcPct val="0"/>
            </a:spcBef>
            <a:spcAft>
              <a:spcPct val="35000"/>
            </a:spcAft>
            <a:buNone/>
          </a:pPr>
          <a:r>
            <a:rPr lang="en-US" sz="2300" kern="1200" dirty="0"/>
            <a:t>Which means the non-Federal entity must:</a:t>
          </a:r>
        </a:p>
      </dsp:txBody>
      <dsp:txXfrm>
        <a:off x="4224" y="2164779"/>
        <a:ext cx="2160951" cy="1423125"/>
      </dsp:txXfrm>
    </dsp:sp>
    <dsp:sp modelId="{FA2B8034-425A-4068-9884-F0733F1DFD87}">
      <dsp:nvSpPr>
        <dsp:cNvPr id="0" name=""/>
        <dsp:cNvSpPr/>
      </dsp:nvSpPr>
      <dsp:spPr>
        <a:xfrm>
          <a:off x="2165176" y="1608871"/>
          <a:ext cx="432190" cy="2534941"/>
        </a:xfrm>
        <a:prstGeom prst="leftBrace">
          <a:avLst>
            <a:gd name="adj1" fmla="val 35000"/>
            <a:gd name="adj2" fmla="val 50000"/>
          </a:avLst>
        </a:pr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8458050-90CE-4031-8BD0-D9ECE78E58A5}">
      <dsp:nvSpPr>
        <dsp:cNvPr id="0" name=""/>
        <dsp:cNvSpPr/>
      </dsp:nvSpPr>
      <dsp:spPr>
        <a:xfrm>
          <a:off x="2770242" y="1608871"/>
          <a:ext cx="5877787" cy="2534941"/>
        </a:xfrm>
        <a:prstGeom prst="rect">
          <a:avLst/>
        </a:prstGeom>
        <a:solidFill>
          <a:schemeClr val="bg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Record and report program income at the time it is earned</a:t>
          </a:r>
        </a:p>
        <a:p>
          <a:pPr marL="228600" lvl="1" indent="-228600" algn="l" defTabSz="1022350">
            <a:lnSpc>
              <a:spcPct val="90000"/>
            </a:lnSpc>
            <a:spcBef>
              <a:spcPct val="0"/>
            </a:spcBef>
            <a:spcAft>
              <a:spcPct val="15000"/>
            </a:spcAft>
            <a:buChar char="•"/>
          </a:pPr>
          <a:r>
            <a:rPr lang="en-US" sz="2300" kern="1200" dirty="0"/>
            <a:t>Record and report the expenditure of that program income as soon as it is expended </a:t>
          </a:r>
        </a:p>
        <a:p>
          <a:pPr marL="228600" lvl="1" indent="-228600" algn="l" defTabSz="1022350">
            <a:lnSpc>
              <a:spcPct val="90000"/>
            </a:lnSpc>
            <a:spcBef>
              <a:spcPct val="0"/>
            </a:spcBef>
            <a:spcAft>
              <a:spcPct val="15000"/>
            </a:spcAft>
            <a:buChar char="•"/>
          </a:pPr>
          <a:r>
            <a:rPr lang="en-US" sz="2300" kern="1200" dirty="0"/>
            <a:t>Use the cash proceeds generated from program income to pay for grant-related costs before drawing down additional grant cash</a:t>
          </a:r>
        </a:p>
      </dsp:txBody>
      <dsp:txXfrm>
        <a:off x="2770242" y="1608871"/>
        <a:ext cx="5877787" cy="2534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C2656-B640-4CF5-9415-DE1D5BEF2421}">
      <dsp:nvSpPr>
        <dsp:cNvPr id="0" name=""/>
        <dsp:cNvSpPr/>
      </dsp:nvSpPr>
      <dsp:spPr>
        <a:xfrm>
          <a:off x="255347" y="1715"/>
          <a:ext cx="3488232" cy="20929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Develop disbursement schedule</a:t>
          </a:r>
        </a:p>
      </dsp:txBody>
      <dsp:txXfrm>
        <a:off x="255347" y="1715"/>
        <a:ext cx="3488232" cy="2092939"/>
      </dsp:txXfrm>
    </dsp:sp>
    <dsp:sp modelId="{00224A17-B6AB-4723-8ABC-E475BE4F7E94}">
      <dsp:nvSpPr>
        <dsp:cNvPr id="0" name=""/>
        <dsp:cNvSpPr/>
      </dsp:nvSpPr>
      <dsp:spPr>
        <a:xfrm>
          <a:off x="4092402" y="1715"/>
          <a:ext cx="3488232" cy="20929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Forecast cash needs by fund source</a:t>
          </a:r>
          <a:endParaRPr lang="en-US" sz="2700" kern="1200" dirty="0"/>
        </a:p>
      </dsp:txBody>
      <dsp:txXfrm>
        <a:off x="4092402" y="1715"/>
        <a:ext cx="3488232" cy="2092939"/>
      </dsp:txXfrm>
    </dsp:sp>
    <dsp:sp modelId="{41497AD0-2855-4352-B0E8-5703B3B85B35}">
      <dsp:nvSpPr>
        <dsp:cNvPr id="0" name=""/>
        <dsp:cNvSpPr/>
      </dsp:nvSpPr>
      <dsp:spPr>
        <a:xfrm>
          <a:off x="7929458" y="1715"/>
          <a:ext cx="3488232" cy="20929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Track daily cash balances by fund source</a:t>
          </a:r>
          <a:endParaRPr lang="en-US" sz="2700" kern="1200" dirty="0"/>
        </a:p>
      </dsp:txBody>
      <dsp:txXfrm>
        <a:off x="7929458" y="1715"/>
        <a:ext cx="3488232" cy="2092939"/>
      </dsp:txXfrm>
    </dsp:sp>
    <dsp:sp modelId="{D0EC6A51-7BB6-40D4-805E-0D6719EE0C2C}">
      <dsp:nvSpPr>
        <dsp:cNvPr id="0" name=""/>
        <dsp:cNvSpPr/>
      </dsp:nvSpPr>
      <dsp:spPr>
        <a:xfrm>
          <a:off x="255347" y="2443478"/>
          <a:ext cx="3488232" cy="20929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Cash on hand MUST be used prior to requesting additional cash</a:t>
          </a:r>
          <a:endParaRPr lang="en-US" sz="2700" kern="1200" dirty="0"/>
        </a:p>
      </dsp:txBody>
      <dsp:txXfrm>
        <a:off x="255347" y="2443478"/>
        <a:ext cx="3488232" cy="2092939"/>
      </dsp:txXfrm>
    </dsp:sp>
    <dsp:sp modelId="{49DBFB29-E1CB-4177-8844-E00C5241CAAD}">
      <dsp:nvSpPr>
        <dsp:cNvPr id="0" name=""/>
        <dsp:cNvSpPr/>
      </dsp:nvSpPr>
      <dsp:spPr>
        <a:xfrm>
          <a:off x="4092402" y="2443478"/>
          <a:ext cx="3488232" cy="20929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Include transaction cycle time in the timing of cash request</a:t>
          </a:r>
          <a:endParaRPr lang="en-US" sz="2700" kern="1200" dirty="0"/>
        </a:p>
      </dsp:txBody>
      <dsp:txXfrm>
        <a:off x="4092402" y="2443478"/>
        <a:ext cx="3488232" cy="2092939"/>
      </dsp:txXfrm>
    </dsp:sp>
    <dsp:sp modelId="{860D6134-719F-4C31-83A7-F2B4F2319AA0}">
      <dsp:nvSpPr>
        <dsp:cNvPr id="0" name=""/>
        <dsp:cNvSpPr/>
      </dsp:nvSpPr>
      <dsp:spPr>
        <a:xfrm>
          <a:off x="7929458" y="2443478"/>
          <a:ext cx="3488232" cy="20929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These systems must be internally and externally monitored and adjusted as necessary</a:t>
          </a:r>
          <a:endParaRPr lang="en-US" sz="2700" kern="1200" dirty="0"/>
        </a:p>
      </dsp:txBody>
      <dsp:txXfrm>
        <a:off x="7929458" y="2443478"/>
        <a:ext cx="3488232" cy="2092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C9D21-0B0F-4B60-88B7-941DE5F2B876}">
      <dsp:nvSpPr>
        <dsp:cNvPr id="0" name=""/>
        <dsp:cNvSpPr/>
      </dsp:nvSpPr>
      <dsp:spPr>
        <a:xfrm>
          <a:off x="0" y="95913"/>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ATM PINs and PINs to checking accounts</a:t>
          </a:r>
        </a:p>
      </dsp:txBody>
      <dsp:txXfrm>
        <a:off x="0" y="95913"/>
        <a:ext cx="2283156" cy="1369893"/>
      </dsp:txXfrm>
    </dsp:sp>
    <dsp:sp modelId="{5BBB59BA-14D6-438E-94C3-E607643BF95D}">
      <dsp:nvSpPr>
        <dsp:cNvPr id="0" name=""/>
        <dsp:cNvSpPr/>
      </dsp:nvSpPr>
      <dsp:spPr>
        <a:xfrm>
          <a:off x="2511472" y="95913"/>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Passwords to sensitive accounts</a:t>
          </a:r>
        </a:p>
      </dsp:txBody>
      <dsp:txXfrm>
        <a:off x="2511472" y="95913"/>
        <a:ext cx="2283156" cy="1369893"/>
      </dsp:txXfrm>
    </dsp:sp>
    <dsp:sp modelId="{B84195E3-D4B8-4D05-8F60-6EC166BB9A5D}">
      <dsp:nvSpPr>
        <dsp:cNvPr id="0" name=""/>
        <dsp:cNvSpPr/>
      </dsp:nvSpPr>
      <dsp:spPr>
        <a:xfrm>
          <a:off x="5022944" y="95913"/>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Credit cards and/or gas cards</a:t>
          </a:r>
        </a:p>
      </dsp:txBody>
      <dsp:txXfrm>
        <a:off x="5022944" y="95913"/>
        <a:ext cx="2283156" cy="1369893"/>
      </dsp:txXfrm>
    </dsp:sp>
    <dsp:sp modelId="{1D35D9B1-CD53-4AC6-BFDC-92075897F640}">
      <dsp:nvSpPr>
        <dsp:cNvPr id="0" name=""/>
        <dsp:cNvSpPr/>
      </dsp:nvSpPr>
      <dsp:spPr>
        <a:xfrm>
          <a:off x="0" y="1694123"/>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Debit cards</a:t>
          </a:r>
        </a:p>
      </dsp:txBody>
      <dsp:txXfrm>
        <a:off x="0" y="1694123"/>
        <a:ext cx="2283156" cy="1369893"/>
      </dsp:txXfrm>
    </dsp:sp>
    <dsp:sp modelId="{C6F0D676-9A51-4412-BFC4-48624966A3ED}">
      <dsp:nvSpPr>
        <dsp:cNvPr id="0" name=""/>
        <dsp:cNvSpPr/>
      </dsp:nvSpPr>
      <dsp:spPr>
        <a:xfrm>
          <a:off x="2511472" y="1694123"/>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Purchase cards</a:t>
          </a:r>
        </a:p>
      </dsp:txBody>
      <dsp:txXfrm>
        <a:off x="2511472" y="1694123"/>
        <a:ext cx="2283156" cy="1369893"/>
      </dsp:txXfrm>
    </dsp:sp>
    <dsp:sp modelId="{EAD279AD-AAD9-4FE4-ABFA-9FC8BE5C79B5}">
      <dsp:nvSpPr>
        <dsp:cNvPr id="0" name=""/>
        <dsp:cNvSpPr/>
      </dsp:nvSpPr>
      <dsp:spPr>
        <a:xfrm>
          <a:off x="5022944" y="1694123"/>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Blank check stock</a:t>
          </a:r>
        </a:p>
      </dsp:txBody>
      <dsp:txXfrm>
        <a:off x="5022944" y="1694123"/>
        <a:ext cx="2283156" cy="1369893"/>
      </dsp:txXfrm>
    </dsp:sp>
    <dsp:sp modelId="{3BDB8CA8-4B4F-4FA6-BEEB-893206939A7E}">
      <dsp:nvSpPr>
        <dsp:cNvPr id="0" name=""/>
        <dsp:cNvSpPr/>
      </dsp:nvSpPr>
      <dsp:spPr>
        <a:xfrm>
          <a:off x="0" y="3292332"/>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Check-signing machines</a:t>
          </a:r>
        </a:p>
      </dsp:txBody>
      <dsp:txXfrm>
        <a:off x="0" y="3292332"/>
        <a:ext cx="2283156" cy="1369893"/>
      </dsp:txXfrm>
    </dsp:sp>
    <dsp:sp modelId="{03EF5E2C-F283-4588-8F25-7E159B4E573A}">
      <dsp:nvSpPr>
        <dsp:cNvPr id="0" name=""/>
        <dsp:cNvSpPr/>
      </dsp:nvSpPr>
      <dsp:spPr>
        <a:xfrm>
          <a:off x="2511472" y="3292332"/>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Bus tokens and passes</a:t>
          </a:r>
        </a:p>
      </dsp:txBody>
      <dsp:txXfrm>
        <a:off x="2511472" y="3292332"/>
        <a:ext cx="2283156" cy="1369893"/>
      </dsp:txXfrm>
    </dsp:sp>
    <dsp:sp modelId="{9BEC7216-6464-47F0-A734-E72C16CB3282}">
      <dsp:nvSpPr>
        <dsp:cNvPr id="0" name=""/>
        <dsp:cNvSpPr/>
      </dsp:nvSpPr>
      <dsp:spPr>
        <a:xfrm>
          <a:off x="5022944" y="3292332"/>
          <a:ext cx="2283156" cy="1369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Gift cards</a:t>
          </a:r>
        </a:p>
      </dsp:txBody>
      <dsp:txXfrm>
        <a:off x="5022944" y="3292332"/>
        <a:ext cx="2283156" cy="136989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FD70B1-B663-494D-B3B6-53FB01EC4F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2577F3-96DB-4188-8951-C0D0B6CFF0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22764-5FF1-438D-A44D-754C4408D310}" type="datetimeFigureOut">
              <a:rPr lang="en-US" smtClean="0"/>
              <a:t>10/17/2019</a:t>
            </a:fld>
            <a:endParaRPr lang="en-US"/>
          </a:p>
        </p:txBody>
      </p:sp>
      <p:sp>
        <p:nvSpPr>
          <p:cNvPr id="4" name="Footer Placeholder 3">
            <a:extLst>
              <a:ext uri="{FF2B5EF4-FFF2-40B4-BE49-F238E27FC236}">
                <a16:creationId xmlns:a16="http://schemas.microsoft.com/office/drawing/2014/main" id="{0E4A3761-2E89-41C2-9C86-003C80973B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56D141-D37E-41B8-8365-94D883CB87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9382B-670F-41B6-BB81-F9960ABD8213}" type="slidenum">
              <a:rPr lang="en-US" smtClean="0"/>
              <a:t>‹#›</a:t>
            </a:fld>
            <a:endParaRPr lang="en-US"/>
          </a:p>
        </p:txBody>
      </p:sp>
    </p:spTree>
    <p:extLst>
      <p:ext uri="{BB962C8B-B14F-4D97-AF65-F5344CB8AC3E}">
        <p14:creationId xmlns:p14="http://schemas.microsoft.com/office/powerpoint/2010/main" val="1574464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0FBBD-19B8-4F14-815D-2F5DA3F5DEC6}" type="datetimeFigureOut">
              <a:rPr lang="en-US" smtClean="0"/>
              <a:t>10/17/2019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4BB80-9B9C-4921-857A-03CE707AA442}" type="slidenum">
              <a:rPr lang="en-US" smtClean="0"/>
              <a:t>‹#›</a:t>
            </a:fld>
            <a:endParaRPr lang="en-US"/>
          </a:p>
        </p:txBody>
      </p:sp>
    </p:spTree>
    <p:extLst>
      <p:ext uri="{BB962C8B-B14F-4D97-AF65-F5344CB8AC3E}">
        <p14:creationId xmlns:p14="http://schemas.microsoft.com/office/powerpoint/2010/main" val="364300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1</a:t>
            </a:fld>
            <a:endParaRPr lang="en-US" dirty="0"/>
          </a:p>
        </p:txBody>
      </p:sp>
      <p:sp>
        <p:nvSpPr>
          <p:cNvPr id="6" name="Notes Placeholder 5">
            <a:extLst>
              <a:ext uri="{FF2B5EF4-FFF2-40B4-BE49-F238E27FC236}">
                <a16:creationId xmlns:a16="http://schemas.microsoft.com/office/drawing/2014/main" id="{1487B717-64C5-4AF8-B8E5-761C11ADD25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342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14BB80-9B9C-4921-857A-03CE707AA442}" type="slidenum">
              <a:rPr lang="en-US" smtClean="0"/>
              <a:t>10</a:t>
            </a:fld>
            <a:endParaRPr lang="en-US" dirty="0"/>
          </a:p>
        </p:txBody>
      </p:sp>
      <p:sp>
        <p:nvSpPr>
          <p:cNvPr id="6" name="Notes Placeholder 5">
            <a:extLst>
              <a:ext uri="{FF2B5EF4-FFF2-40B4-BE49-F238E27FC236}">
                <a16:creationId xmlns:a16="http://schemas.microsoft.com/office/drawing/2014/main" id="{830F6A10-D867-4785-B5A3-34F5622E58F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927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11</a:t>
            </a:fld>
            <a:endParaRPr lang="en-US" dirty="0"/>
          </a:p>
        </p:txBody>
      </p:sp>
      <p:sp>
        <p:nvSpPr>
          <p:cNvPr id="6" name="Notes Placeholder 5">
            <a:extLst>
              <a:ext uri="{FF2B5EF4-FFF2-40B4-BE49-F238E27FC236}">
                <a16:creationId xmlns:a16="http://schemas.microsoft.com/office/drawing/2014/main" id="{523A2FE0-B5CF-4582-8B36-E23EDFAB117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66482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12</a:t>
            </a:fld>
            <a:endParaRPr lang="en-US" dirty="0"/>
          </a:p>
        </p:txBody>
      </p:sp>
      <p:sp>
        <p:nvSpPr>
          <p:cNvPr id="6" name="Notes Placeholder 5">
            <a:extLst>
              <a:ext uri="{FF2B5EF4-FFF2-40B4-BE49-F238E27FC236}">
                <a16:creationId xmlns:a16="http://schemas.microsoft.com/office/drawing/2014/main" id="{3ADD9D4C-D9EA-4A46-ADFB-F379F008971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78376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solidFill>
                  <a:prstClr val="black"/>
                </a:solidFill>
              </a:rPr>
              <a:pPr/>
              <a:t>13</a:t>
            </a:fld>
            <a:endParaRPr lang="en-US" dirty="0">
              <a:solidFill>
                <a:prstClr val="black"/>
              </a:solidFill>
            </a:endParaRPr>
          </a:p>
        </p:txBody>
      </p:sp>
      <p:sp>
        <p:nvSpPr>
          <p:cNvPr id="6" name="Notes Placeholder 5">
            <a:extLst>
              <a:ext uri="{FF2B5EF4-FFF2-40B4-BE49-F238E27FC236}">
                <a16:creationId xmlns:a16="http://schemas.microsoft.com/office/drawing/2014/main" id="{15914BDF-AC7C-40E6-82C5-C58FBF45858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6099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14</a:t>
            </a:fld>
            <a:endParaRPr lang="en-US" dirty="0"/>
          </a:p>
        </p:txBody>
      </p:sp>
      <p:sp>
        <p:nvSpPr>
          <p:cNvPr id="6" name="Notes Placeholder 5">
            <a:extLst>
              <a:ext uri="{FF2B5EF4-FFF2-40B4-BE49-F238E27FC236}">
                <a16:creationId xmlns:a16="http://schemas.microsoft.com/office/drawing/2014/main" id="{646A4565-C3D4-4050-80CB-337C5A73D02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09928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15</a:t>
            </a:fld>
            <a:endParaRPr lang="en-US" dirty="0"/>
          </a:p>
        </p:txBody>
      </p:sp>
      <p:sp>
        <p:nvSpPr>
          <p:cNvPr id="6" name="Notes Placeholder 5">
            <a:extLst>
              <a:ext uri="{FF2B5EF4-FFF2-40B4-BE49-F238E27FC236}">
                <a16:creationId xmlns:a16="http://schemas.microsoft.com/office/drawing/2014/main" id="{ABC3949E-BC4F-47D5-BE9F-34228E8F0A7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0744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16</a:t>
            </a:fld>
            <a:endParaRPr lang="en-US" dirty="0"/>
          </a:p>
        </p:txBody>
      </p:sp>
      <p:sp>
        <p:nvSpPr>
          <p:cNvPr id="6" name="Notes Placeholder 5">
            <a:extLst>
              <a:ext uri="{FF2B5EF4-FFF2-40B4-BE49-F238E27FC236}">
                <a16:creationId xmlns:a16="http://schemas.microsoft.com/office/drawing/2014/main" id="{C9AE9C3C-276B-4A3C-971F-109A46B8573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3519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17</a:t>
            </a:fld>
            <a:endParaRPr lang="en-US" dirty="0"/>
          </a:p>
        </p:txBody>
      </p:sp>
      <p:sp>
        <p:nvSpPr>
          <p:cNvPr id="5" name="Notes Placeholder 4">
            <a:extLst>
              <a:ext uri="{FF2B5EF4-FFF2-40B4-BE49-F238E27FC236}">
                <a16:creationId xmlns:a16="http://schemas.microsoft.com/office/drawing/2014/main" id="{BA5D1365-94DF-422E-9F94-D6777E0FE9F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33084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18</a:t>
            </a:fld>
            <a:endParaRPr lang="en-US" dirty="0"/>
          </a:p>
        </p:txBody>
      </p:sp>
      <p:sp>
        <p:nvSpPr>
          <p:cNvPr id="6" name="Notes Placeholder 5">
            <a:extLst>
              <a:ext uri="{FF2B5EF4-FFF2-40B4-BE49-F238E27FC236}">
                <a16:creationId xmlns:a16="http://schemas.microsoft.com/office/drawing/2014/main" id="{222E84C5-93F5-4097-BD30-2C1F16E6B7B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12791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19</a:t>
            </a:fld>
            <a:endParaRPr lang="en-US" dirty="0"/>
          </a:p>
        </p:txBody>
      </p:sp>
      <p:sp>
        <p:nvSpPr>
          <p:cNvPr id="6" name="Notes Placeholder 5">
            <a:extLst>
              <a:ext uri="{FF2B5EF4-FFF2-40B4-BE49-F238E27FC236}">
                <a16:creationId xmlns:a16="http://schemas.microsoft.com/office/drawing/2014/main" id="{DE7253D1-6913-4D16-8F22-92D6840162C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3266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14BB80-9B9C-4921-857A-03CE707AA442}" type="slidenum">
              <a:rPr lang="en-US" smtClean="0"/>
              <a:t>2</a:t>
            </a:fld>
            <a:endParaRPr lang="en-US"/>
          </a:p>
        </p:txBody>
      </p:sp>
    </p:spTree>
    <p:extLst>
      <p:ext uri="{BB962C8B-B14F-4D97-AF65-F5344CB8AC3E}">
        <p14:creationId xmlns:p14="http://schemas.microsoft.com/office/powerpoint/2010/main" val="4281060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20</a:t>
            </a:fld>
            <a:endParaRPr lang="en-US" dirty="0"/>
          </a:p>
        </p:txBody>
      </p:sp>
      <p:sp>
        <p:nvSpPr>
          <p:cNvPr id="6" name="Notes Placeholder 5">
            <a:extLst>
              <a:ext uri="{FF2B5EF4-FFF2-40B4-BE49-F238E27FC236}">
                <a16:creationId xmlns:a16="http://schemas.microsoft.com/office/drawing/2014/main" id="{2EB1AC06-A1D8-4D60-B36A-B139B0161A8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98917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21</a:t>
            </a:fld>
            <a:endParaRPr lang="en-US" dirty="0"/>
          </a:p>
        </p:txBody>
      </p:sp>
      <p:sp>
        <p:nvSpPr>
          <p:cNvPr id="6" name="Notes Placeholder 5">
            <a:extLst>
              <a:ext uri="{FF2B5EF4-FFF2-40B4-BE49-F238E27FC236}">
                <a16:creationId xmlns:a16="http://schemas.microsoft.com/office/drawing/2014/main" id="{0755DD93-3D9B-4561-A8D5-5E6A73F5473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9485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22</a:t>
            </a:fld>
            <a:endParaRPr lang="en-US" dirty="0"/>
          </a:p>
        </p:txBody>
      </p:sp>
      <p:sp>
        <p:nvSpPr>
          <p:cNvPr id="6" name="Notes Placeholder 5">
            <a:extLst>
              <a:ext uri="{FF2B5EF4-FFF2-40B4-BE49-F238E27FC236}">
                <a16:creationId xmlns:a16="http://schemas.microsoft.com/office/drawing/2014/main" id="{3578E86D-481D-4F13-A74F-35327EB5480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51898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23</a:t>
            </a:fld>
            <a:endParaRPr lang="en-US" dirty="0"/>
          </a:p>
        </p:txBody>
      </p:sp>
      <p:sp>
        <p:nvSpPr>
          <p:cNvPr id="6" name="Notes Placeholder 5">
            <a:extLst>
              <a:ext uri="{FF2B5EF4-FFF2-40B4-BE49-F238E27FC236}">
                <a16:creationId xmlns:a16="http://schemas.microsoft.com/office/drawing/2014/main" id="{2EAB5AB5-6CBC-4BC6-814C-30BD894C991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36534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24</a:t>
            </a:fld>
            <a:endParaRPr lang="en-US" dirty="0"/>
          </a:p>
        </p:txBody>
      </p:sp>
      <p:sp>
        <p:nvSpPr>
          <p:cNvPr id="6" name="Notes Placeholder 5">
            <a:extLst>
              <a:ext uri="{FF2B5EF4-FFF2-40B4-BE49-F238E27FC236}">
                <a16:creationId xmlns:a16="http://schemas.microsoft.com/office/drawing/2014/main" id="{6C168A07-C81D-4328-B92C-FF469043E88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22565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25</a:t>
            </a:fld>
            <a:endParaRPr lang="en-US" dirty="0"/>
          </a:p>
        </p:txBody>
      </p:sp>
      <p:sp>
        <p:nvSpPr>
          <p:cNvPr id="6" name="Notes Placeholder 5">
            <a:extLst>
              <a:ext uri="{FF2B5EF4-FFF2-40B4-BE49-F238E27FC236}">
                <a16:creationId xmlns:a16="http://schemas.microsoft.com/office/drawing/2014/main" id="{A19630DE-6160-43B7-A77F-0FE0D02D8D5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57424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26</a:t>
            </a:fld>
            <a:endParaRPr lang="en-US" dirty="0"/>
          </a:p>
        </p:txBody>
      </p:sp>
      <p:sp>
        <p:nvSpPr>
          <p:cNvPr id="6" name="Notes Placeholder 5">
            <a:extLst>
              <a:ext uri="{FF2B5EF4-FFF2-40B4-BE49-F238E27FC236}">
                <a16:creationId xmlns:a16="http://schemas.microsoft.com/office/drawing/2014/main" id="{68CE1021-C5AD-4051-B03A-BB1F33CE589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64138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27</a:t>
            </a:fld>
            <a:endParaRPr lang="en-US" dirty="0"/>
          </a:p>
        </p:txBody>
      </p:sp>
      <p:sp>
        <p:nvSpPr>
          <p:cNvPr id="6" name="Notes Placeholder 5">
            <a:extLst>
              <a:ext uri="{FF2B5EF4-FFF2-40B4-BE49-F238E27FC236}">
                <a16:creationId xmlns:a16="http://schemas.microsoft.com/office/drawing/2014/main" id="{4694E867-A513-4A69-B4F8-5251414C045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68051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28</a:t>
            </a:fld>
            <a:endParaRPr lang="en-US" dirty="0"/>
          </a:p>
        </p:txBody>
      </p:sp>
      <p:sp>
        <p:nvSpPr>
          <p:cNvPr id="6" name="Notes Placeholder 5">
            <a:extLst>
              <a:ext uri="{FF2B5EF4-FFF2-40B4-BE49-F238E27FC236}">
                <a16:creationId xmlns:a16="http://schemas.microsoft.com/office/drawing/2014/main" id="{7D0A0BC4-FDD5-4FC1-AC29-5B741A0AFE7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80917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29</a:t>
            </a:fld>
            <a:endParaRPr lang="en-US" dirty="0"/>
          </a:p>
        </p:txBody>
      </p:sp>
      <p:sp>
        <p:nvSpPr>
          <p:cNvPr id="6" name="Notes Placeholder 5">
            <a:extLst>
              <a:ext uri="{FF2B5EF4-FFF2-40B4-BE49-F238E27FC236}">
                <a16:creationId xmlns:a16="http://schemas.microsoft.com/office/drawing/2014/main" id="{1D700998-6566-44F5-844E-71D8EAACF2B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9511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14BB80-9B9C-4921-857A-03CE707AA4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877A0BB8-0CE6-4AFE-84A3-EEDC32C0EF3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74321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30</a:t>
            </a:fld>
            <a:endParaRPr lang="en-US" dirty="0"/>
          </a:p>
        </p:txBody>
      </p:sp>
      <p:sp>
        <p:nvSpPr>
          <p:cNvPr id="6" name="Notes Placeholder 5">
            <a:extLst>
              <a:ext uri="{FF2B5EF4-FFF2-40B4-BE49-F238E27FC236}">
                <a16:creationId xmlns:a16="http://schemas.microsoft.com/office/drawing/2014/main" id="{B1578CB3-3EDD-42D4-98D7-59997B0B327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08299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31</a:t>
            </a:fld>
            <a:endParaRPr lang="en-US" dirty="0"/>
          </a:p>
        </p:txBody>
      </p:sp>
      <p:sp>
        <p:nvSpPr>
          <p:cNvPr id="6" name="Notes Placeholder 5">
            <a:extLst>
              <a:ext uri="{FF2B5EF4-FFF2-40B4-BE49-F238E27FC236}">
                <a16:creationId xmlns:a16="http://schemas.microsoft.com/office/drawing/2014/main" id="{FE780F62-9BD8-42E3-B614-1F510D202A4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7639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32</a:t>
            </a:fld>
            <a:endParaRPr lang="en-US" dirty="0"/>
          </a:p>
        </p:txBody>
      </p:sp>
      <p:sp>
        <p:nvSpPr>
          <p:cNvPr id="6" name="Notes Placeholder 5">
            <a:extLst>
              <a:ext uri="{FF2B5EF4-FFF2-40B4-BE49-F238E27FC236}">
                <a16:creationId xmlns:a16="http://schemas.microsoft.com/office/drawing/2014/main" id="{86587AA7-D0C1-4265-8024-6EAB3250C7D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30006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33</a:t>
            </a:fld>
            <a:endParaRPr lang="en-US" dirty="0"/>
          </a:p>
        </p:txBody>
      </p:sp>
      <p:sp>
        <p:nvSpPr>
          <p:cNvPr id="6" name="Notes Placeholder 5">
            <a:extLst>
              <a:ext uri="{FF2B5EF4-FFF2-40B4-BE49-F238E27FC236}">
                <a16:creationId xmlns:a16="http://schemas.microsoft.com/office/drawing/2014/main" id="{F4EB0B38-C7C8-439B-9E3B-DE660EEF8FA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78633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34</a:t>
            </a:fld>
            <a:endParaRPr lang="en-US" dirty="0"/>
          </a:p>
        </p:txBody>
      </p:sp>
      <p:sp>
        <p:nvSpPr>
          <p:cNvPr id="6" name="Notes Placeholder 5">
            <a:extLst>
              <a:ext uri="{FF2B5EF4-FFF2-40B4-BE49-F238E27FC236}">
                <a16:creationId xmlns:a16="http://schemas.microsoft.com/office/drawing/2014/main" id="{2E123FCA-1327-4C14-A156-97AA18B33F8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44577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35</a:t>
            </a:fld>
            <a:endParaRPr lang="en-US" dirty="0"/>
          </a:p>
        </p:txBody>
      </p:sp>
      <p:sp>
        <p:nvSpPr>
          <p:cNvPr id="6" name="Notes Placeholder 5">
            <a:extLst>
              <a:ext uri="{FF2B5EF4-FFF2-40B4-BE49-F238E27FC236}">
                <a16:creationId xmlns:a16="http://schemas.microsoft.com/office/drawing/2014/main" id="{9AF86CEF-4D89-43B4-A2FF-86A8F8088E6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86986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36</a:t>
            </a:fld>
            <a:endParaRPr lang="en-US" dirty="0"/>
          </a:p>
        </p:txBody>
      </p:sp>
      <p:sp>
        <p:nvSpPr>
          <p:cNvPr id="6" name="Notes Placeholder 5">
            <a:extLst>
              <a:ext uri="{FF2B5EF4-FFF2-40B4-BE49-F238E27FC236}">
                <a16:creationId xmlns:a16="http://schemas.microsoft.com/office/drawing/2014/main" id="{54A949AC-1F33-4AA9-A4DE-4FF7E5439EE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57467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37</a:t>
            </a:fld>
            <a:endParaRPr lang="en-US" dirty="0"/>
          </a:p>
        </p:txBody>
      </p:sp>
      <p:sp>
        <p:nvSpPr>
          <p:cNvPr id="6" name="Notes Placeholder 5">
            <a:extLst>
              <a:ext uri="{FF2B5EF4-FFF2-40B4-BE49-F238E27FC236}">
                <a16:creationId xmlns:a16="http://schemas.microsoft.com/office/drawing/2014/main" id="{75B71639-51B6-4525-9F64-E37CDE6CB22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09520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38</a:t>
            </a:fld>
            <a:endParaRPr lang="en-US" dirty="0"/>
          </a:p>
        </p:txBody>
      </p:sp>
      <p:sp>
        <p:nvSpPr>
          <p:cNvPr id="6" name="Notes Placeholder 5">
            <a:extLst>
              <a:ext uri="{FF2B5EF4-FFF2-40B4-BE49-F238E27FC236}">
                <a16:creationId xmlns:a16="http://schemas.microsoft.com/office/drawing/2014/main" id="{980C9AD8-E9BB-4C0E-B6FB-71D9FD501B6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45742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39</a:t>
            </a:fld>
            <a:endParaRPr lang="en-US" dirty="0"/>
          </a:p>
        </p:txBody>
      </p:sp>
      <p:sp>
        <p:nvSpPr>
          <p:cNvPr id="6" name="Notes Placeholder 5">
            <a:extLst>
              <a:ext uri="{FF2B5EF4-FFF2-40B4-BE49-F238E27FC236}">
                <a16:creationId xmlns:a16="http://schemas.microsoft.com/office/drawing/2014/main" id="{B5D17671-3C79-4B37-B3CC-419CF01DF5E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6783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a:t>
            </a:fld>
            <a:endParaRPr lang="en-US" dirty="0"/>
          </a:p>
        </p:txBody>
      </p:sp>
      <p:sp>
        <p:nvSpPr>
          <p:cNvPr id="6" name="Notes Placeholder 5">
            <a:extLst>
              <a:ext uri="{FF2B5EF4-FFF2-40B4-BE49-F238E27FC236}">
                <a16:creationId xmlns:a16="http://schemas.microsoft.com/office/drawing/2014/main" id="{61B3C633-C06F-44AF-B426-915A88DA29D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30867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40</a:t>
            </a:fld>
            <a:endParaRPr lang="en-US" dirty="0"/>
          </a:p>
        </p:txBody>
      </p:sp>
      <p:sp>
        <p:nvSpPr>
          <p:cNvPr id="6" name="Notes Placeholder 5">
            <a:extLst>
              <a:ext uri="{FF2B5EF4-FFF2-40B4-BE49-F238E27FC236}">
                <a16:creationId xmlns:a16="http://schemas.microsoft.com/office/drawing/2014/main" id="{4D593C02-DFC1-45A4-9AE6-3378EC42FB7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33152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41</a:t>
            </a:fld>
            <a:endParaRPr lang="en-US" dirty="0"/>
          </a:p>
        </p:txBody>
      </p:sp>
      <p:sp>
        <p:nvSpPr>
          <p:cNvPr id="6" name="Notes Placeholder 5">
            <a:extLst>
              <a:ext uri="{FF2B5EF4-FFF2-40B4-BE49-F238E27FC236}">
                <a16:creationId xmlns:a16="http://schemas.microsoft.com/office/drawing/2014/main" id="{9B620DA3-7DAC-4E42-901E-D63831376EC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56558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42</a:t>
            </a:fld>
            <a:endParaRPr lang="en-US" dirty="0"/>
          </a:p>
        </p:txBody>
      </p:sp>
      <p:sp>
        <p:nvSpPr>
          <p:cNvPr id="6" name="Notes Placeholder 5">
            <a:extLst>
              <a:ext uri="{FF2B5EF4-FFF2-40B4-BE49-F238E27FC236}">
                <a16:creationId xmlns:a16="http://schemas.microsoft.com/office/drawing/2014/main" id="{3E1F11F7-EBEA-4807-B67B-08968874281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761380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43</a:t>
            </a:fld>
            <a:endParaRPr lang="en-US" dirty="0"/>
          </a:p>
        </p:txBody>
      </p:sp>
      <p:sp>
        <p:nvSpPr>
          <p:cNvPr id="6" name="Notes Placeholder 5">
            <a:extLst>
              <a:ext uri="{FF2B5EF4-FFF2-40B4-BE49-F238E27FC236}">
                <a16:creationId xmlns:a16="http://schemas.microsoft.com/office/drawing/2014/main" id="{EE5A74A5-F737-4462-8187-0C412BB6381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101898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44</a:t>
            </a:fld>
            <a:endParaRPr lang="en-US" dirty="0"/>
          </a:p>
        </p:txBody>
      </p:sp>
      <p:sp>
        <p:nvSpPr>
          <p:cNvPr id="6" name="Notes Placeholder 5">
            <a:extLst>
              <a:ext uri="{FF2B5EF4-FFF2-40B4-BE49-F238E27FC236}">
                <a16:creationId xmlns:a16="http://schemas.microsoft.com/office/drawing/2014/main" id="{A3F84A7B-4602-4B35-B384-2289917EB4A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75542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45</a:t>
            </a:fld>
            <a:endParaRPr lang="en-US" dirty="0"/>
          </a:p>
        </p:txBody>
      </p:sp>
      <p:sp>
        <p:nvSpPr>
          <p:cNvPr id="6" name="Notes Placeholder 5">
            <a:extLst>
              <a:ext uri="{FF2B5EF4-FFF2-40B4-BE49-F238E27FC236}">
                <a16:creationId xmlns:a16="http://schemas.microsoft.com/office/drawing/2014/main" id="{85904E72-E447-49B2-A9B3-3C9E8ADDA17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58851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46</a:t>
            </a:fld>
            <a:endParaRPr lang="en-US" dirty="0"/>
          </a:p>
        </p:txBody>
      </p:sp>
      <p:sp>
        <p:nvSpPr>
          <p:cNvPr id="6" name="Notes Placeholder 5">
            <a:extLst>
              <a:ext uri="{FF2B5EF4-FFF2-40B4-BE49-F238E27FC236}">
                <a16:creationId xmlns:a16="http://schemas.microsoft.com/office/drawing/2014/main" id="{117A5BC5-4DAA-40D4-B829-2B8D04AFAEB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88216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47</a:t>
            </a:fld>
            <a:endParaRPr lang="en-US" dirty="0"/>
          </a:p>
        </p:txBody>
      </p:sp>
      <p:sp>
        <p:nvSpPr>
          <p:cNvPr id="6" name="Notes Placeholder 5">
            <a:extLst>
              <a:ext uri="{FF2B5EF4-FFF2-40B4-BE49-F238E27FC236}">
                <a16:creationId xmlns:a16="http://schemas.microsoft.com/office/drawing/2014/main" id="{145E1363-C5E8-4CC8-97B7-3BCC29EC40E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16496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14BB80-9B9C-4921-857A-03CE707AA442}" type="slidenum">
              <a:rPr lang="en-US" smtClean="0"/>
              <a:t>48</a:t>
            </a:fld>
            <a:endParaRPr lang="en-US"/>
          </a:p>
        </p:txBody>
      </p:sp>
    </p:spTree>
    <p:extLst>
      <p:ext uri="{BB962C8B-B14F-4D97-AF65-F5344CB8AC3E}">
        <p14:creationId xmlns:p14="http://schemas.microsoft.com/office/powerpoint/2010/main" val="265424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5</a:t>
            </a:fld>
            <a:endParaRPr lang="en-US" dirty="0"/>
          </a:p>
        </p:txBody>
      </p:sp>
      <p:sp>
        <p:nvSpPr>
          <p:cNvPr id="6" name="Notes Placeholder 5">
            <a:extLst>
              <a:ext uri="{FF2B5EF4-FFF2-40B4-BE49-F238E27FC236}">
                <a16:creationId xmlns:a16="http://schemas.microsoft.com/office/drawing/2014/main" id="{8C75F4DE-D098-4B17-9CD1-B6289990FE8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19997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6</a:t>
            </a:fld>
            <a:endParaRPr lang="en-US" dirty="0"/>
          </a:p>
        </p:txBody>
      </p:sp>
      <p:sp>
        <p:nvSpPr>
          <p:cNvPr id="6" name="Notes Placeholder 5">
            <a:extLst>
              <a:ext uri="{FF2B5EF4-FFF2-40B4-BE49-F238E27FC236}">
                <a16:creationId xmlns:a16="http://schemas.microsoft.com/office/drawing/2014/main" id="{01372D0A-4222-4DB6-B5EE-CA60B953F54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2437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7</a:t>
            </a:fld>
            <a:endParaRPr lang="en-US" dirty="0"/>
          </a:p>
        </p:txBody>
      </p:sp>
      <p:sp>
        <p:nvSpPr>
          <p:cNvPr id="6" name="Notes Placeholder 5">
            <a:extLst>
              <a:ext uri="{FF2B5EF4-FFF2-40B4-BE49-F238E27FC236}">
                <a16:creationId xmlns:a16="http://schemas.microsoft.com/office/drawing/2014/main" id="{A8F79AA2-09BA-4099-B9C1-9D39DF4607B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05242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38CB41-06C6-498D-8CB8-A2D87935CE26}" type="slidenum">
              <a:rPr lang="en-US" smtClean="0"/>
              <a:t>8</a:t>
            </a:fld>
            <a:endParaRPr lang="en-US" dirty="0"/>
          </a:p>
        </p:txBody>
      </p:sp>
      <p:sp>
        <p:nvSpPr>
          <p:cNvPr id="6" name="Notes Placeholder 5">
            <a:extLst>
              <a:ext uri="{FF2B5EF4-FFF2-40B4-BE49-F238E27FC236}">
                <a16:creationId xmlns:a16="http://schemas.microsoft.com/office/drawing/2014/main" id="{B7FABC35-1B54-4503-B2D2-1DFAB88BC7E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3730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14BB80-9B9C-4921-857A-03CE707AA442}" type="slidenum">
              <a:rPr lang="en-US" smtClean="0"/>
              <a:t>9</a:t>
            </a:fld>
            <a:endParaRPr lang="en-US" dirty="0"/>
          </a:p>
        </p:txBody>
      </p:sp>
      <p:sp>
        <p:nvSpPr>
          <p:cNvPr id="6" name="Notes Placeholder 5">
            <a:extLst>
              <a:ext uri="{FF2B5EF4-FFF2-40B4-BE49-F238E27FC236}">
                <a16:creationId xmlns:a16="http://schemas.microsoft.com/office/drawing/2014/main" id="{1376F881-429B-4634-BB21-E3EFB45BDCB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84924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2.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4.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mailto:mcolella@mahernet.com" TargetMode="External"/><Relationship Id="rId3" Type="http://schemas.openxmlformats.org/officeDocument/2006/relationships/image" Target="../media/image14.png"/><Relationship Id="rId7" Type="http://schemas.openxmlformats.org/officeDocument/2006/relationships/hyperlink" Target="https://appriver3651000470.sharepoint.com/Shared%20Documents/09.Templates/508%20Compliant%20Templates/1.%20Job%20Aids%20and%20508%20Guidance/JobAid-508-Compliance3-PPT.pdf" TargetMode="External"/><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hyperlink" Target="https://appriver3651000470.sharepoint.com/Shared%20Documents/09.Templates/508%20Compliant%20Templates/1.%20Job%20Aids%20and%20508%20Guidance/JobAid-508-Compliance2-Tables.pdf" TargetMode="External"/><Relationship Id="rId5" Type="http://schemas.openxmlformats.org/officeDocument/2006/relationships/hyperlink" Target="https://appriver3651000470.sharepoint.com/Shared%20Documents/09.Templates/508%20Compliant%20Templates/1.%20Job%20Aids%20and%20508%20Guidance/JobAid-508-Compliance1.pdf" TargetMode="External"/><Relationship Id="rId10" Type="http://schemas.openxmlformats.org/officeDocument/2006/relationships/hyperlink" Target="mailto:pkosowsky@mahernet.com" TargetMode="External"/><Relationship Id="rId4" Type="http://schemas.openxmlformats.org/officeDocument/2006/relationships/hyperlink" Target="https://appriver3651000470.sharepoint.com/:v:/r/LunchLearn/Lunch%20&amp;%20Learn%20508%20Compliance%2011-16-18/Recording/Recording.mp4?csf=1&amp;e=0MEbWi" TargetMode="External"/><Relationship Id="rId9" Type="http://schemas.openxmlformats.org/officeDocument/2006/relationships/hyperlink" Target="mailto:crobbins@mahernet.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CF19BF-F4F2-4236-856B-4BED9ACCF56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66515"/>
            <a:ext cx="12192000" cy="2188463"/>
          </a:xfrm>
          <a:prstGeom prst="rect">
            <a:avLst/>
          </a:prstGeom>
        </p:spPr>
      </p:pic>
      <p:sp>
        <p:nvSpPr>
          <p:cNvPr id="2" name="Title 1"/>
          <p:cNvSpPr>
            <a:spLocks noGrp="1"/>
          </p:cNvSpPr>
          <p:nvPr>
            <p:ph type="ctrTitle" hasCustomPrompt="1"/>
          </p:nvPr>
        </p:nvSpPr>
        <p:spPr>
          <a:xfrm>
            <a:off x="1524000" y="1327782"/>
            <a:ext cx="9753600" cy="2051919"/>
          </a:xfrm>
        </p:spPr>
        <p:txBody>
          <a:bodyPr anchor="ctr">
            <a:normAutofit/>
          </a:bodyPr>
          <a:lstStyle>
            <a:lvl1pPr algn="l">
              <a:defRPr sz="4400"/>
            </a:lvl1pPr>
          </a:lstStyle>
          <a:p>
            <a:r>
              <a:rPr lang="en-US" dirty="0"/>
              <a:t>Click to edit Title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rgbClr val="1532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pic>
        <p:nvPicPr>
          <p:cNvPr id="7" name="Picture 6">
            <a:extLst>
              <a:ext uri="{FF2B5EF4-FFF2-40B4-BE49-F238E27FC236}">
                <a16:creationId xmlns:a16="http://schemas.microsoft.com/office/drawing/2014/main" id="{F77A7DC1-6C2C-4036-942F-77B54ED3B5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24850" y="5427897"/>
            <a:ext cx="2952750" cy="997405"/>
          </a:xfrm>
          <a:prstGeom prst="rect">
            <a:avLst/>
          </a:prstGeom>
        </p:spPr>
      </p:pic>
    </p:spTree>
    <p:custDataLst>
      <p:tags r:id="rId1"/>
    </p:custDataLst>
    <p:extLst>
      <p:ext uri="{BB962C8B-B14F-4D97-AF65-F5344CB8AC3E}">
        <p14:creationId xmlns:p14="http://schemas.microsoft.com/office/powerpoint/2010/main" val="295656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Question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7" name="Picture 6">
            <a:extLst>
              <a:ext uri="{FF2B5EF4-FFF2-40B4-BE49-F238E27FC236}">
                <a16:creationId xmlns:a16="http://schemas.microsoft.com/office/drawing/2014/main" id="{ABE711A4-D827-41FB-9FEE-8B61DC815C81}"/>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4653562" y="1747615"/>
            <a:ext cx="2884877" cy="3863675"/>
          </a:xfrm>
          <a:prstGeom prst="rect">
            <a:avLst/>
          </a:prstGeom>
        </p:spPr>
      </p:pic>
    </p:spTree>
    <p:custDataLst>
      <p:tags r:id="rId1"/>
    </p:custDataLst>
    <p:extLst>
      <p:ext uri="{BB962C8B-B14F-4D97-AF65-F5344CB8AC3E}">
        <p14:creationId xmlns:p14="http://schemas.microsoft.com/office/powerpoint/2010/main" val="17470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Resources slide title</a:t>
            </a:r>
          </a:p>
        </p:txBody>
      </p:sp>
      <p:sp>
        <p:nvSpPr>
          <p:cNvPr id="3" name="Content Placeholder 2"/>
          <p:cNvSpPr>
            <a:spLocks noGrp="1"/>
          </p:cNvSpPr>
          <p:nvPr>
            <p:ph sz="half" idx="1" hasCustomPrompt="1"/>
          </p:nvPr>
        </p:nvSpPr>
        <p:spPr>
          <a:xfrm>
            <a:off x="380999" y="1407886"/>
            <a:ext cx="5486400" cy="4672878"/>
          </a:xfrm>
        </p:spPr>
        <p:txBody>
          <a:bodyPr>
            <a:noAutofit/>
          </a:bodyPr>
          <a:lstStyle>
            <a:lvl1pPr marL="342900" indent="-280988">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24601" y="1407886"/>
            <a:ext cx="5486400" cy="4672878"/>
          </a:xfrm>
        </p:spPr>
        <p:txBody>
          <a:bodyPr>
            <a:noAutofit/>
          </a:bodyPr>
          <a:lstStyle>
            <a:lvl1pPr>
              <a:lnSpc>
                <a:spcPct val="90000"/>
              </a:lnSpc>
              <a:defRPr sz="2200"/>
            </a:lvl1pPr>
            <a:lvl2pPr marL="365760" indent="0">
              <a:lnSpc>
                <a:spcPct val="90000"/>
              </a:lnSpc>
              <a:spcBef>
                <a:spcPts val="0"/>
              </a:spcBef>
              <a:buNone/>
              <a:defRPr sz="1800" i="1">
                <a:solidFill>
                  <a:schemeClr val="tx1">
                    <a:lumMod val="75000"/>
                    <a:lumOff val="25000"/>
                  </a:schemeClr>
                </a:solidFill>
              </a:defRPr>
            </a:lvl2pPr>
            <a:lvl3pPr marL="571500" indent="-280988">
              <a:lnSpc>
                <a:spcPct val="90000"/>
              </a:lnSpc>
              <a:buClr>
                <a:schemeClr val="tx1">
                  <a:lumMod val="75000"/>
                  <a:lumOff val="25000"/>
                </a:schemeClr>
              </a:buClr>
              <a:buFont typeface="Wingdings" panose="05000000000000000000" pitchFamily="2" charset="2"/>
              <a:buChar char="ð"/>
              <a:defRPr sz="1800" u="sng">
                <a:solidFill>
                  <a:schemeClr val="accent5"/>
                </a:solidFill>
              </a:defRPr>
            </a:lvl3pPr>
            <a:lvl4pPr>
              <a:lnSpc>
                <a:spcPct val="90000"/>
              </a:lnSpc>
              <a:defRPr/>
            </a:lvl4pPr>
            <a:lvl5pPr>
              <a:lnSpc>
                <a:spcPct val="90000"/>
              </a:lnSpc>
              <a:defRPr/>
            </a:lvl5pPr>
          </a:lstStyle>
          <a:p>
            <a:pPr lvl="0"/>
            <a:r>
              <a:rPr lang="en-US" dirty="0"/>
              <a:t>Insert Name of Resource</a:t>
            </a:r>
          </a:p>
          <a:p>
            <a:pPr lvl="1"/>
            <a:r>
              <a:rPr lang="en-US" dirty="0"/>
              <a:t>Include details about resource here</a:t>
            </a:r>
          </a:p>
          <a:p>
            <a:pPr lvl="2"/>
            <a:r>
              <a:rPr lang="en-US" dirty="0"/>
              <a:t>Web Address here</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44310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16892" y="1291771"/>
            <a:ext cx="7091440" cy="4845260"/>
          </a:xfrm>
        </p:spPr>
        <p:txBody>
          <a:bodyPr anchor="ctr">
            <a:noAutofit/>
          </a:bodyPr>
          <a:lstStyle>
            <a:lvl1pPr marL="0" indent="0">
              <a:buNone/>
              <a:defRPr sz="2400" b="1"/>
            </a:lvl1pPr>
            <a:lvl2pPr marL="457200" indent="0">
              <a:lnSpc>
                <a:spcPct val="90000"/>
              </a:lnSpc>
              <a:spcBef>
                <a:spcPts val="600"/>
              </a:spcBef>
              <a:buNone/>
              <a:defRPr sz="2000" i="1">
                <a:solidFill>
                  <a:schemeClr val="accent1"/>
                </a:solidFill>
              </a:defRPr>
            </a:lvl2pPr>
            <a:lvl3pPr marL="457200" indent="0">
              <a:lnSpc>
                <a:spcPct val="90000"/>
              </a:lnSpc>
              <a:spcBef>
                <a:spcPts val="0"/>
              </a:spcBef>
              <a:buNone/>
              <a:defRPr sz="2000">
                <a:solidFill>
                  <a:schemeClr val="tx1">
                    <a:lumMod val="75000"/>
                    <a:lumOff val="25000"/>
                  </a:schemeClr>
                </a:solidFill>
              </a:defRPr>
            </a:lvl3pPr>
            <a:lvl4pPr marL="777240" indent="-320040">
              <a:lnSpc>
                <a:spcPct val="90000"/>
              </a:lnSpc>
              <a:spcBef>
                <a:spcPts val="800"/>
              </a:spcBef>
              <a:buClr>
                <a:schemeClr val="accent5"/>
              </a:buClr>
              <a:buFont typeface="Wingdings" panose="05000000000000000000" pitchFamily="2" charset="2"/>
              <a:buChar char=""/>
              <a:defRPr lang="en-US" sz="1800" kern="1200" dirty="0">
                <a:solidFill>
                  <a:srgbClr val="1C4489"/>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937C6E-C4E1-4098-AAA7-12A05E027DDA}"/>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92498" y="2471299"/>
            <a:ext cx="2250838" cy="2207248"/>
          </a:xfrm>
          <a:prstGeom prst="rect">
            <a:avLst/>
          </a:prstGeom>
        </p:spPr>
      </p:pic>
    </p:spTree>
    <p:custDataLst>
      <p:tags r:id="rId1"/>
    </p:custDataLst>
    <p:extLst>
      <p:ext uri="{BB962C8B-B14F-4D97-AF65-F5344CB8AC3E}">
        <p14:creationId xmlns:p14="http://schemas.microsoft.com/office/powerpoint/2010/main" val="3307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Insert Title of Gratitude Slide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pic>
        <p:nvPicPr>
          <p:cNvPr id="6" name="Picture 5">
            <a:extLst>
              <a:ext uri="{FF2B5EF4-FFF2-40B4-BE49-F238E27FC236}">
                <a16:creationId xmlns:a16="http://schemas.microsoft.com/office/drawing/2014/main" id="{5E27705F-8551-43B5-958F-AC08272762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3576" y="1550738"/>
            <a:ext cx="6564849" cy="4279038"/>
          </a:xfrm>
          <a:prstGeom prst="rect">
            <a:avLst/>
          </a:prstGeom>
        </p:spPr>
      </p:pic>
    </p:spTree>
    <p:custDataLst>
      <p:tags r:id="rId1"/>
    </p:custDataLst>
    <p:extLst>
      <p:ext uri="{BB962C8B-B14F-4D97-AF65-F5344CB8AC3E}">
        <p14:creationId xmlns:p14="http://schemas.microsoft.com/office/powerpoint/2010/main" val="176276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1628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65943"/>
            <a:ext cx="5303520" cy="4711020"/>
          </a:xfrm>
        </p:spPr>
        <p:txBody>
          <a:bodyPr>
            <a:noAutofit/>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4912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626" y="67831"/>
            <a:ext cx="11356848" cy="1106424"/>
          </a:xfrm>
        </p:spPr>
        <p:txBody>
          <a:bodyPr/>
          <a:lstStyle/>
          <a:p>
            <a:r>
              <a:rPr lang="en-US" dirty="0"/>
              <a:t>Click to edit Master title style</a:t>
            </a:r>
          </a:p>
        </p:txBody>
      </p:sp>
      <p:sp>
        <p:nvSpPr>
          <p:cNvPr id="3" name="Text Placeholder 2"/>
          <p:cNvSpPr>
            <a:spLocks noGrp="1"/>
          </p:cNvSpPr>
          <p:nvPr>
            <p:ph type="body" idx="1"/>
          </p:nvPr>
        </p:nvSpPr>
        <p:spPr>
          <a:xfrm>
            <a:off x="839789" y="1342571"/>
            <a:ext cx="5157787"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242457"/>
            <a:ext cx="5157787"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3" y="1342571"/>
            <a:ext cx="5183188" cy="822960"/>
          </a:xfr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242457"/>
            <a:ext cx="5183188" cy="3947206"/>
          </a:xfrm>
        </p:spPr>
        <p:txBody>
          <a:bodyPr/>
          <a:lstStyle>
            <a:lvl1pPr>
              <a:defRPr sz="2400"/>
            </a:lvl1pPr>
            <a:lvl2pPr>
              <a:defRPr sz="2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337822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160770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0572E-8CD7-474C-8E2C-4992A8831E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1280C-1E94-430E-A516-D051ECA45720}" type="slidenum">
              <a:rPr lang="en-US" smtClean="0"/>
              <a:t>‹#›</a:t>
            </a:fld>
            <a:endParaRPr lang="en-US"/>
          </a:p>
        </p:txBody>
      </p:sp>
      <p:pic>
        <p:nvPicPr>
          <p:cNvPr id="8" name="Picture 7">
            <a:extLst>
              <a:ext uri="{FF2B5EF4-FFF2-40B4-BE49-F238E27FC236}">
                <a16:creationId xmlns:a16="http://schemas.microsoft.com/office/drawing/2014/main" id="{792C1B5B-A779-4783-9B6E-F71CC1C1DE21}"/>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0723"/>
          <a:stretch/>
        </p:blipFill>
        <p:spPr>
          <a:xfrm rot="10800000">
            <a:off x="0" y="0"/>
            <a:ext cx="12190992" cy="476946"/>
          </a:xfrm>
          <a:prstGeom prst="rect">
            <a:avLst/>
          </a:prstGeom>
        </p:spPr>
      </p:pic>
    </p:spTree>
    <p:custDataLst>
      <p:tags r:id="rId1"/>
    </p:custDataLst>
    <p:extLst>
      <p:ext uri="{BB962C8B-B14F-4D97-AF65-F5344CB8AC3E}">
        <p14:creationId xmlns:p14="http://schemas.microsoft.com/office/powerpoint/2010/main" val="222353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8D104E-42F0-40AE-9CDD-8F904482EFB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457207"/>
            <a:ext cx="6172200" cy="5403851"/>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11447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62CF06-6557-4C5C-81C4-370A2853EC2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028784" cy="217609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457207"/>
            <a:ext cx="6172200" cy="5403851"/>
          </a:xfrm>
          <a:ln w="25400">
            <a:solidFill>
              <a:schemeClr val="accent1"/>
            </a:solidFill>
            <a:miter lim="800000"/>
          </a:ln>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203451"/>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a:p>
        </p:txBody>
      </p:sp>
    </p:spTree>
    <p:custDataLst>
      <p:tags r:id="rId1"/>
    </p:custDataLst>
    <p:extLst>
      <p:ext uri="{BB962C8B-B14F-4D97-AF65-F5344CB8AC3E}">
        <p14:creationId xmlns:p14="http://schemas.microsoft.com/office/powerpoint/2010/main" val="12602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276593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8 Guidance page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21" name="Group 20">
            <a:extLst>
              <a:ext uri="{FF2B5EF4-FFF2-40B4-BE49-F238E27FC236}">
                <a16:creationId xmlns:a16="http://schemas.microsoft.com/office/drawing/2014/main" id="{E8B1FEA6-596C-495B-9950-853C74DA9BE5}"/>
              </a:ext>
              <a:ext uri="{C183D7F6-B498-43B3-948B-1728B52AA6E4}">
                <adec:decorative xmlns:adec="http://schemas.microsoft.com/office/drawing/2017/decorative" val="1"/>
              </a:ext>
            </a:extLst>
          </p:cNvPr>
          <p:cNvGrpSpPr/>
          <p:nvPr userDrawn="1"/>
        </p:nvGrpSpPr>
        <p:grpSpPr>
          <a:xfrm>
            <a:off x="3" y="361262"/>
            <a:ext cx="12071724" cy="6198206"/>
            <a:chOff x="0" y="361262"/>
            <a:chExt cx="9053793" cy="6198206"/>
          </a:xfrm>
        </p:grpSpPr>
        <p:sp>
          <p:nvSpPr>
            <p:cNvPr id="19" name="Title 1">
              <a:extLst>
                <a:ext uri="{FF2B5EF4-FFF2-40B4-BE49-F238E27FC236}">
                  <a16:creationId xmlns:a16="http://schemas.microsoft.com/office/drawing/2014/main" id="{76BFDB08-06E9-409A-8AB3-58C2390C3B55}"/>
                </a:ext>
                <a:ext uri="{C183D7F6-B498-43B3-948B-1728B52AA6E4}">
                  <adec:decorative xmlns:adec="http://schemas.microsoft.com/office/drawing/2017/decorative" val="1"/>
                </a:ext>
              </a:extLst>
            </p:cNvPr>
            <p:cNvSpPr txBox="1">
              <a:spLocks/>
            </p:cNvSpPr>
            <p:nvPr userDrawn="1"/>
          </p:nvSpPr>
          <p:spPr>
            <a:xfrm>
              <a:off x="0" y="4200525"/>
              <a:ext cx="3105145" cy="235597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a screen reader?</a:t>
              </a:r>
            </a:p>
            <a:p>
              <a:pPr>
                <a:lnSpc>
                  <a:spcPct val="100000"/>
                </a:lnSpc>
                <a:spcAft>
                  <a:spcPts val="800"/>
                </a:spcAft>
              </a:pPr>
              <a:r>
                <a:rPr lang="en-US" sz="1050" b="0" dirty="0">
                  <a:solidFill>
                    <a:schemeClr val="bg1"/>
                  </a:solidFill>
                </a:rPr>
                <a:t>Screen readers are technologies designed to allow visually-impaired audiences to experience your presentation by providing visual information in an alternative text-based format that is read aloud by the software.</a:t>
              </a:r>
            </a:p>
            <a:p>
              <a:pPr>
                <a:lnSpc>
                  <a:spcPct val="100000"/>
                </a:lnSpc>
                <a:spcAft>
                  <a:spcPts val="800"/>
                </a:spcAft>
              </a:pPr>
              <a:r>
                <a:rPr lang="en-US" sz="1050" b="0" dirty="0">
                  <a:solidFill>
                    <a:schemeClr val="bg1"/>
                  </a:solidFill>
                </a:rPr>
                <a:t>This necessitates additional steps to ensure that your presentation is read properly, in the right order, and that your message will be properly delivered to all members of your audience.</a:t>
              </a:r>
            </a:p>
          </p:txBody>
        </p:sp>
        <p:pic>
          <p:nvPicPr>
            <p:cNvPr id="7" name="Picture 6">
              <a:extLst>
                <a:ext uri="{FF2B5EF4-FFF2-40B4-BE49-F238E27FC236}">
                  <a16:creationId xmlns:a16="http://schemas.microsoft.com/office/drawing/2014/main" id="{2AFDCBD2-03DB-4D92-BFBE-D385A510EF4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14" y="412062"/>
              <a:ext cx="1348628" cy="1792076"/>
            </a:xfrm>
            <a:prstGeom prst="rect">
              <a:avLst/>
            </a:prstGeom>
          </p:spPr>
        </p:pic>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1616222" y="361262"/>
              <a:ext cx="7222673" cy="11303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t>Read this guide before using this template.</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78814" y="2470150"/>
              <a:ext cx="3134286"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Contents:</a:t>
              </a:r>
            </a:p>
          </p:txBody>
        </p:sp>
        <p:sp>
          <p:nvSpPr>
            <p:cNvPr id="10" name="Title 1">
              <a:extLst>
                <a:ext uri="{FF2B5EF4-FFF2-40B4-BE49-F238E27FC236}">
                  <a16:creationId xmlns:a16="http://schemas.microsoft.com/office/drawing/2014/main" id="{813CDF7D-EB82-460B-89A7-89687CF63A71}"/>
                </a:ext>
                <a:ext uri="{C183D7F6-B498-43B3-948B-1728B52AA6E4}">
                  <adec:decorative xmlns:adec="http://schemas.microsoft.com/office/drawing/2017/decorative" val="1"/>
                </a:ext>
              </a:extLst>
            </p:cNvPr>
            <p:cNvSpPr txBox="1">
              <a:spLocks/>
            </p:cNvSpPr>
            <p:nvPr userDrawn="1"/>
          </p:nvSpPr>
          <p:spPr>
            <a:xfrm>
              <a:off x="1616222" y="1409011"/>
              <a:ext cx="7426178" cy="95885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500" b="0" dirty="0">
                  <a:solidFill>
                    <a:schemeClr val="accent1">
                      <a:lumMod val="75000"/>
                    </a:schemeClr>
                  </a:solidFill>
                </a:rPr>
                <a:t>There are 4 slides at the beginning of this template designed to provide best practices for 508 compliance in PowerPoint.  They are hidden from your presentation. </a:t>
              </a:r>
              <a:r>
                <a:rPr lang="en-US" sz="1500" b="1" dirty="0">
                  <a:solidFill>
                    <a:schemeClr val="tx1"/>
                  </a:solidFill>
                </a:rPr>
                <a:t>Keep these slides in your presentation </a:t>
              </a:r>
              <a:r>
                <a:rPr lang="en-US" sz="1500" b="0" dirty="0">
                  <a:solidFill>
                    <a:schemeClr val="accent1">
                      <a:lumMod val="75000"/>
                    </a:schemeClr>
                  </a:solidFill>
                </a:rPr>
                <a:t>until your slide deck is final, and remove them as your last step.  </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23876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82692D0-6267-4F88-B7FA-98EA0B1E7026}"/>
                </a:ext>
                <a:ext uri="{C183D7F6-B498-43B3-948B-1728B52AA6E4}">
                  <adec:decorative xmlns:adec="http://schemas.microsoft.com/office/drawing/2017/decorative" val="1"/>
                </a:ext>
              </a:extLst>
            </p:cNvPr>
            <p:cNvSpPr txBox="1">
              <a:spLocks/>
            </p:cNvSpPr>
            <p:nvPr userDrawn="1"/>
          </p:nvSpPr>
          <p:spPr>
            <a:xfrm>
              <a:off x="3327400" y="2931896"/>
              <a:ext cx="5549900" cy="3535579"/>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342900" marR="0" lvl="0" indent="-342900">
                <a:lnSpc>
                  <a:spcPct val="107000"/>
                </a:lnSpc>
                <a:spcBef>
                  <a:spcPts val="0"/>
                </a:spcBef>
                <a:spcAft>
                  <a:spcPts val="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Lunch-N-Learn Video</a:t>
              </a:r>
              <a:r>
                <a:rPr lang="en-US" sz="1300" dirty="0">
                  <a:effectLst/>
                  <a:latin typeface="+mj-lt"/>
                  <a:ea typeface="Calibri" panose="020F0502020204030204" pitchFamily="34" charset="0"/>
                  <a:cs typeface="Times New Roman" panose="02020603050405020304" pitchFamily="18" charset="0"/>
                </a:rPr>
                <a:t> (MP4 file):</a:t>
              </a:r>
              <a:br>
                <a:rPr lang="en-US" sz="1300" dirty="0">
                  <a:effectLst/>
                  <a:latin typeface="+mj-lt"/>
                  <a:ea typeface="Calibri" panose="020F0502020204030204" pitchFamily="34" charset="0"/>
                  <a:cs typeface="Times New Roman" panose="02020603050405020304" pitchFamily="18" charset="0"/>
                </a:rPr>
              </a:br>
              <a:r>
                <a:rPr lang="en-US" sz="1200" b="0" u="sng" dirty="0">
                  <a:solidFill>
                    <a:srgbClr val="0563C1"/>
                  </a:solidFill>
                  <a:effectLst/>
                  <a:latin typeface="+mj-lt"/>
                  <a:ea typeface="Calibri" panose="020F0502020204030204" pitchFamily="34" charset="0"/>
                  <a:cs typeface="Times New Roman" panose="02020603050405020304" pitchFamily="18" charset="0"/>
                  <a:hlinkClick r:id="rId4" tooltip="A link to the 508 training webinar video">
                    <a:extLst>
                      <a:ext uri="{A12FA001-AC4F-418D-AE19-62706E023703}">
                        <ahyp:hlinkClr xmlns:ahyp="http://schemas.microsoft.com/office/drawing/2018/hyperlinkcolor" val="tx"/>
                      </a:ext>
                    </a:extLst>
                  </a:hlinkClick>
                </a:rPr>
                <a:t>Information Session: 508 Compliance Overview</a:t>
              </a:r>
              <a:br>
                <a:rPr lang="en-US" sz="1200" b="0" dirty="0">
                  <a:effectLst/>
                  <a:latin typeface="+mj-lt"/>
                  <a:ea typeface="Calibri" panose="020F0502020204030204" pitchFamily="34" charset="0"/>
                  <a:cs typeface="Times New Roman" panose="02020603050405020304" pitchFamily="18" charset="0"/>
                </a:rPr>
              </a:br>
              <a:r>
                <a:rPr lang="en-US" sz="1200" b="0" dirty="0">
                  <a:effectLst/>
                  <a:latin typeface="+mj-lt"/>
                  <a:ea typeface="Calibri" panose="020F0502020204030204" pitchFamily="34" charset="0"/>
                  <a:cs typeface="Times New Roman" panose="02020603050405020304" pitchFamily="18" charset="0"/>
                </a:rPr>
                <a:t>November 16</a:t>
              </a:r>
              <a:r>
                <a:rPr lang="en-US" sz="1200" b="0" baseline="30000" dirty="0">
                  <a:effectLst/>
                  <a:latin typeface="+mj-lt"/>
                  <a:ea typeface="Calibri" panose="020F0502020204030204" pitchFamily="34" charset="0"/>
                  <a:cs typeface="Times New Roman" panose="02020603050405020304" pitchFamily="18" charset="0"/>
                </a:rPr>
                <a:t>th</a:t>
              </a:r>
              <a:r>
                <a:rPr lang="en-US" sz="1200" b="0" dirty="0">
                  <a:effectLst/>
                  <a:latin typeface="+mj-lt"/>
                  <a:ea typeface="Calibri" panose="020F0502020204030204" pitchFamily="34" charset="0"/>
                  <a:cs typeface="Times New Roman" panose="02020603050405020304" pitchFamily="18" charset="0"/>
                </a:rPr>
                <a:t>, 2018 • Duration: 1 hour</a:t>
              </a:r>
            </a:p>
            <a:p>
              <a:pPr marL="342900" marR="0" lvl="0" indent="-342900">
                <a:lnSpc>
                  <a:spcPct val="107000"/>
                </a:lnSpc>
                <a:spcBef>
                  <a:spcPts val="1800"/>
                </a:spcBef>
                <a:spcAft>
                  <a:spcPts val="600"/>
                </a:spcAft>
                <a:buFont typeface="+mj-lt"/>
                <a:buAutoNum type="arabicPeriod"/>
              </a:pPr>
              <a:r>
                <a:rPr lang="en-US" sz="1300" b="1" dirty="0">
                  <a:effectLst/>
                  <a:latin typeface="+mj-lt"/>
                  <a:ea typeface="Calibri" panose="020F0502020204030204" pitchFamily="34" charset="0"/>
                  <a:cs typeface="Times New Roman" panose="02020603050405020304" pitchFamily="18" charset="0"/>
                </a:rPr>
                <a:t>Accessibility Job Aids</a:t>
              </a:r>
              <a:r>
                <a:rPr lang="en-US" sz="1300" dirty="0">
                  <a:effectLst/>
                  <a:latin typeface="+mj-lt"/>
                  <a:ea typeface="Calibri" panose="020F0502020204030204" pitchFamily="34" charset="0"/>
                  <a:cs typeface="Times New Roman" panose="02020603050405020304" pitchFamily="18" charset="0"/>
                </a:rPr>
                <a:t> (PDF documents):</a:t>
              </a:r>
            </a:p>
            <a:p>
              <a:pPr marL="742950" marR="0" lvl="1" indent="-285750">
                <a:lnSpc>
                  <a:spcPct val="107000"/>
                </a:lnSpc>
                <a:spcBef>
                  <a:spcPts val="0"/>
                </a:spcBef>
                <a:spcAft>
                  <a:spcPts val="0"/>
                </a:spcAft>
                <a:buFont typeface="+mj-lt"/>
                <a:buAutoNum type="alphaLcPeriod"/>
              </a:pPr>
              <a:r>
                <a:rPr lang="en-US" sz="1200" dirty="0">
                  <a:effectLst/>
                  <a:latin typeface="+mj-lt"/>
                  <a:ea typeface="Calibri" panose="020F0502020204030204" pitchFamily="34" charset="0"/>
                  <a:cs typeface="Times New Roman" panose="02020603050405020304" pitchFamily="18" charset="0"/>
                  <a:hlinkClick r:id="rId5" tooltip="Job Aid 1 - 508 Compliance in Microsoft Word - Introduction"/>
                </a:rPr>
                <a:t>Job Aid #1: 508 Compliance in Microsoft Word (Intro)</a:t>
              </a:r>
              <a:endParaRPr lang="en-US" sz="12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6" tooltip="Job Aid 2 - How to Make Compliant Tables"/>
                </a:rPr>
                <a:t>Job Aid #2: How to Make Compliant Tables</a:t>
              </a:r>
              <a:endParaRPr lang="en-US" sz="1200" kern="1200" dirty="0">
                <a:solidFill>
                  <a:schemeClr val="tx1"/>
                </a:solidFill>
                <a:effectLst/>
                <a:latin typeface="+mn-lt"/>
                <a:ea typeface="Calibri" panose="020F0502020204030204" pitchFamily="34" charset="0"/>
                <a:cs typeface="Times New Roman" panose="02020603050405020304" pitchFamily="18" charset="0"/>
              </a:endParaRPr>
            </a:p>
            <a:p>
              <a:pPr marL="742950" marR="0" lvl="1" indent="-285750" algn="l" defTabSz="457200" rtl="0" eaLnBrk="1" fontAlgn="auto" latinLnBrk="0" hangingPunct="1">
                <a:lnSpc>
                  <a:spcPct val="107000"/>
                </a:lnSpc>
                <a:spcBef>
                  <a:spcPts val="0"/>
                </a:spcBef>
                <a:spcAft>
                  <a:spcPts val="800"/>
                </a:spcAft>
                <a:buClrTx/>
                <a:buSzTx/>
                <a:buFont typeface="+mj-lt"/>
                <a:buAutoNum type="alphaLcPeriod"/>
                <a:tabLst/>
                <a:defRPr/>
              </a:pPr>
              <a:r>
                <a:rPr lang="en-US" sz="1200" kern="1200" dirty="0">
                  <a:solidFill>
                    <a:schemeClr val="tx1"/>
                  </a:solidFill>
                  <a:effectLst/>
                  <a:latin typeface="+mn-lt"/>
                  <a:ea typeface="Calibri" panose="020F0502020204030204" pitchFamily="34" charset="0"/>
                  <a:cs typeface="Times New Roman" panose="02020603050405020304" pitchFamily="18" charset="0"/>
                  <a:hlinkClick r:id="rId7" tooltip="Job Aid 3 - 508 Compliance in PowerPoint"/>
                </a:rPr>
                <a:t>Job Aid #3: 508 Compliance in PowerPoint</a:t>
              </a:r>
              <a:endParaRPr lang="en-US" sz="1200" dirty="0">
                <a:effectLst/>
                <a:latin typeface="+mj-lt"/>
                <a:ea typeface="Calibri" panose="020F0502020204030204" pitchFamily="34" charset="0"/>
                <a:cs typeface="Times New Roman" panose="02020603050405020304" pitchFamily="18" charset="0"/>
              </a:endParaRPr>
            </a:p>
            <a:p>
              <a:pPr>
                <a:lnSpc>
                  <a:spcPct val="100000"/>
                </a:lnSpc>
                <a:spcBef>
                  <a:spcPts val="1200"/>
                </a:spcBef>
              </a:pPr>
              <a:r>
                <a:rPr lang="en-US" sz="1200" dirty="0"/>
                <a:t>If you are unable to access the materials above</a:t>
              </a:r>
              <a:r>
                <a:rPr lang="en-US" sz="1200" b="0" dirty="0"/>
                <a:t>, please email your Project Manager, and include Mike Colella (</a:t>
              </a:r>
              <a:r>
                <a:rPr lang="en-US" sz="1200" b="0" u="sng" dirty="0">
                  <a:hlinkClick r:id="rId8" tooltip="send an email to Richard Chen"/>
                </a:rPr>
                <a:t>mcolella@mahernet.com</a:t>
              </a:r>
              <a:r>
                <a:rPr lang="en-US" sz="1200" b="0" dirty="0"/>
                <a:t>) and Cheryl Robbins (</a:t>
              </a:r>
              <a:r>
                <a:rPr lang="en-US" sz="1200" b="0" u="sng" dirty="0">
                  <a:hlinkClick r:id="rId9" tooltip="send an email to Cheryl Robbins"/>
                </a:rPr>
                <a:t>crobbins@mahernet.com</a:t>
              </a:r>
              <a:r>
                <a:rPr lang="en-US" sz="1200" b="0" dirty="0"/>
                <a:t>) on that correspondence to either be added to our SharePoint portal, or provided an alternative method of content delivery.</a:t>
              </a:r>
            </a:p>
            <a:p>
              <a:pPr>
                <a:lnSpc>
                  <a:spcPct val="100000"/>
                </a:lnSpc>
                <a:spcBef>
                  <a:spcPts val="1200"/>
                </a:spcBef>
              </a:pPr>
              <a:r>
                <a:rPr lang="en-US" sz="1200" b="0" kern="1200" dirty="0">
                  <a:solidFill>
                    <a:schemeClr val="tx1"/>
                  </a:solidFill>
                  <a:effectLst/>
                  <a:latin typeface="+mj-lt"/>
                  <a:ea typeface="+mj-ea"/>
                  <a:cs typeface="+mj-cs"/>
                </a:rPr>
                <a:t>Should you have additional questions after reviewing the training resources, please reach out to Design Team members Cheryl Robbins or Patty Kosowsky (</a:t>
              </a:r>
              <a:r>
                <a:rPr lang="en-US" sz="1200" b="0" u="sng" kern="1200" dirty="0">
                  <a:solidFill>
                    <a:schemeClr val="tx1"/>
                  </a:solidFill>
                  <a:effectLst/>
                  <a:latin typeface="+mj-lt"/>
                  <a:ea typeface="+mj-ea"/>
                  <a:cs typeface="+mj-cs"/>
                  <a:hlinkClick r:id="rId10" tooltip="send an email to Patty Kosowsky"/>
                </a:rPr>
                <a:t>pkosowsky@mahernet.com</a:t>
              </a:r>
              <a:r>
                <a:rPr lang="en-US" sz="1200" b="0" kern="1200" dirty="0">
                  <a:solidFill>
                    <a:schemeClr val="tx1"/>
                  </a:solidFill>
                  <a:effectLst/>
                  <a:latin typeface="+mj-lt"/>
                  <a:ea typeface="+mj-ea"/>
                  <a:cs typeface="+mj-cs"/>
                </a:rPr>
                <a:t>) for support.</a:t>
              </a:r>
            </a:p>
            <a:p>
              <a:pPr marL="0" marR="0" lvl="0" indent="0">
                <a:lnSpc>
                  <a:spcPct val="107000"/>
                </a:lnSpc>
                <a:spcBef>
                  <a:spcPts val="0"/>
                </a:spcBef>
                <a:spcAft>
                  <a:spcPts val="800"/>
                </a:spcAft>
                <a:buFont typeface="+mj-lt"/>
                <a:buNone/>
              </a:pPr>
              <a:endParaRPr lang="en-US" sz="1200" dirty="0">
                <a:effectLst/>
                <a:latin typeface="+mj-lt"/>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7DBB0EFB-48B5-4A88-8DB7-54A8F66E82BB}"/>
                </a:ext>
                <a:ext uri="{C183D7F6-B498-43B3-948B-1728B52AA6E4}">
                  <adec:decorative xmlns:adec="http://schemas.microsoft.com/office/drawing/2017/decorative" val="1"/>
                </a:ext>
              </a:extLst>
            </p:cNvPr>
            <p:cNvSpPr txBox="1">
              <a:spLocks/>
            </p:cNvSpPr>
            <p:nvPr userDrawn="1"/>
          </p:nvSpPr>
          <p:spPr>
            <a:xfrm>
              <a:off x="3327400" y="2470150"/>
              <a:ext cx="554990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Reference Materials:</a:t>
              </a:r>
            </a:p>
          </p:txBody>
        </p:sp>
        <p:cxnSp>
          <p:nvCxnSpPr>
            <p:cNvPr id="16" name="Straight Connector 15">
              <a:extLst>
                <a:ext uri="{FF2B5EF4-FFF2-40B4-BE49-F238E27FC236}">
                  <a16:creationId xmlns:a16="http://schemas.microsoft.com/office/drawing/2014/main" id="{130331A8-F4FB-44DC-A1FE-2A6665C4217E}"/>
                </a:ext>
                <a:ext uri="{C183D7F6-B498-43B3-948B-1728B52AA6E4}">
                  <adec:decorative xmlns:adec="http://schemas.microsoft.com/office/drawing/2017/decorative" val="1"/>
                </a:ext>
              </a:extLst>
            </p:cNvPr>
            <p:cNvCxnSpPr>
              <a:cxnSpLocks/>
            </p:cNvCxnSpPr>
            <p:nvPr userDrawn="1"/>
          </p:nvCxnSpPr>
          <p:spPr>
            <a:xfrm>
              <a:off x="3105150" y="2389804"/>
              <a:ext cx="0" cy="41696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4D27494-662A-4682-9641-8BD5134FC728}"/>
                </a:ext>
                <a:ext uri="{C183D7F6-B498-43B3-948B-1728B52AA6E4}">
                  <adec:decorative xmlns:adec="http://schemas.microsoft.com/office/drawing/2017/decorative" val="1"/>
                </a:ext>
              </a:extLst>
            </p:cNvPr>
            <p:cNvSpPr txBox="1">
              <a:spLocks/>
            </p:cNvSpPr>
            <p:nvPr userDrawn="1"/>
          </p:nvSpPr>
          <p:spPr>
            <a:xfrm>
              <a:off x="146049" y="2884701"/>
              <a:ext cx="2736845" cy="1165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100000"/>
                </a:lnSpc>
                <a:spcBef>
                  <a:spcPts val="600"/>
                </a:spcBef>
              </a:pPr>
              <a:r>
                <a:rPr lang="en-US" sz="1400" b="0" kern="1200" dirty="0">
                  <a:solidFill>
                    <a:schemeClr val="tx1"/>
                  </a:solidFill>
                  <a:effectLst/>
                  <a:latin typeface="+mj-lt"/>
                  <a:ea typeface="+mj-ea"/>
                  <a:cs typeface="+mj-cs"/>
                </a:rPr>
                <a:t>Slide 2: Metadata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3: Images &amp; Hyperlinks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kern="1200" dirty="0">
                  <a:solidFill>
                    <a:schemeClr val="tx1"/>
                  </a:solidFill>
                  <a:effectLst/>
                  <a:latin typeface="+mj-lt"/>
                  <a:ea typeface="+mj-ea"/>
                  <a:cs typeface="+mj-cs"/>
                </a:rPr>
                <a:t>Slide 4: Text Content </a:t>
              </a:r>
            </a:p>
          </p:txBody>
        </p:sp>
      </p:grpSp>
    </p:spTree>
    <p:custDataLst>
      <p:tags r:id="rId1"/>
    </p:custDataLst>
    <p:extLst>
      <p:ext uri="{BB962C8B-B14F-4D97-AF65-F5344CB8AC3E}">
        <p14:creationId xmlns:p14="http://schemas.microsoft.com/office/powerpoint/2010/main" val="3956159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8 Guidance pag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32" name="Group 31">
            <a:extLst>
              <a:ext uri="{FF2B5EF4-FFF2-40B4-BE49-F238E27FC236}">
                <a16:creationId xmlns:a16="http://schemas.microsoft.com/office/drawing/2014/main" id="{169F9429-D8E3-426D-807B-2CB1A277B107}"/>
              </a:ext>
              <a:ext uri="{C183D7F6-B498-43B3-948B-1728B52AA6E4}">
                <adec:decorative xmlns:adec="http://schemas.microsoft.com/office/drawing/2017/decorative" val="1"/>
              </a:ext>
            </a:extLst>
          </p:cNvPr>
          <p:cNvGrpSpPr/>
          <p:nvPr userDrawn="1"/>
        </p:nvGrpSpPr>
        <p:grpSpPr>
          <a:xfrm>
            <a:off x="89893" y="361267"/>
            <a:ext cx="12102107" cy="6195237"/>
            <a:chOff x="67420" y="361261"/>
            <a:chExt cx="9076580" cy="6195237"/>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Metadata</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2667001" y="361261"/>
              <a:ext cx="6045196"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Setting up your file’s descriptive information</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F641357-665B-4E9E-8FC7-7052804E329B}"/>
                </a:ext>
                <a:ext uri="{C183D7F6-B498-43B3-948B-1728B52AA6E4}">
                  <adec:decorative xmlns:adec="http://schemas.microsoft.com/office/drawing/2017/decorative" val="1"/>
                </a:ext>
              </a:extLst>
            </p:cNvPr>
            <p:cNvSpPr txBox="1">
              <a:spLocks/>
            </p:cNvSpPr>
            <p:nvPr userDrawn="1"/>
          </p:nvSpPr>
          <p:spPr>
            <a:xfrm>
              <a:off x="4133850" y="4015745"/>
              <a:ext cx="5010150" cy="2540753"/>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457200" rtl="0" eaLnBrk="1" fontAlgn="auto" latinLnBrk="0" hangingPunct="1">
                <a:lnSpc>
                  <a:spcPct val="95000"/>
                </a:lnSpc>
                <a:spcBef>
                  <a:spcPts val="0"/>
                </a:spcBef>
                <a:spcAft>
                  <a:spcPts val="6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mj-lt"/>
                  <a:ea typeface="+mn-ea"/>
                  <a:cs typeface="+mn-cs"/>
                </a:rPr>
                <a:t>What is metadata, and why is it important?</a:t>
              </a:r>
            </a:p>
            <a:p>
              <a:pPr>
                <a:lnSpc>
                  <a:spcPct val="100000"/>
                </a:lnSpc>
                <a:spcAft>
                  <a:spcPts val="800"/>
                </a:spcAft>
              </a:pPr>
              <a:r>
                <a:rPr lang="en-US" sz="1050" b="0" dirty="0">
                  <a:solidFill>
                    <a:schemeClr val="bg1"/>
                  </a:solidFill>
                </a:rPr>
                <a:t>With a glance at a document’s first page, a fully-sighted person can discern a lot of important visual information very quickly.  Logos, colors, or branding styles may indicate a particular office or client, and the general topic or subject matter can usually be gleaned by looking at footers, titles, and embedded imagery within seconds.</a:t>
              </a:r>
            </a:p>
            <a:p>
              <a:pPr>
                <a:lnSpc>
                  <a:spcPct val="100000"/>
                </a:lnSpc>
                <a:spcAft>
                  <a:spcPts val="800"/>
                </a:spcAft>
              </a:pPr>
              <a:r>
                <a:rPr lang="en-US" sz="1050" b="0" dirty="0">
                  <a:solidFill>
                    <a:schemeClr val="bg1"/>
                  </a:solidFill>
                </a:rPr>
                <a:t>For those that rely on a screen reader, this at-a-glance information is not directly available.  Without metadata, an audience member using a screen reader would have to wait much longer to get far enough into reading the document to determine if they’ve even opened the right file or link.</a:t>
              </a:r>
            </a:p>
            <a:p>
              <a:pPr>
                <a:lnSpc>
                  <a:spcPct val="100000"/>
                </a:lnSpc>
                <a:spcAft>
                  <a:spcPts val="800"/>
                </a:spcAft>
              </a:pPr>
              <a:r>
                <a:rPr lang="en-US" sz="1050" b="0" dirty="0">
                  <a:solidFill>
                    <a:schemeClr val="bg1"/>
                  </a:solidFill>
                </a:rPr>
                <a:t>Metadata provides that information upfront and center in a quickly-accessible format that is compatible with screen reader technology.</a:t>
              </a:r>
            </a:p>
          </p:txBody>
        </p:sp>
        <p:sp>
          <p:nvSpPr>
            <p:cNvPr id="15" name="Title 1">
              <a:extLst>
                <a:ext uri="{FF2B5EF4-FFF2-40B4-BE49-F238E27FC236}">
                  <a16:creationId xmlns:a16="http://schemas.microsoft.com/office/drawing/2014/main" id="{9AF31763-830C-472F-A74A-6ADB9E934EA8}"/>
                </a:ext>
                <a:ext uri="{C183D7F6-B498-43B3-948B-1728B52AA6E4}">
                  <adec:decorative xmlns:adec="http://schemas.microsoft.com/office/drawing/2017/decorative" val="1"/>
                </a:ext>
              </a:extLst>
            </p:cNvPr>
            <p:cNvSpPr txBox="1">
              <a:spLocks/>
            </p:cNvSpPr>
            <p:nvPr userDrawn="1"/>
          </p:nvSpPr>
          <p:spPr>
            <a:xfrm>
              <a:off x="78814" y="1083537"/>
              <a:ext cx="5010150"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metadata </a:t>
              </a:r>
              <a:r>
                <a:rPr lang="en-US" sz="1800" b="1" dirty="0"/>
                <a:t>to your presentation:</a:t>
              </a:r>
            </a:p>
          </p:txBody>
        </p:sp>
        <p:sp>
          <p:nvSpPr>
            <p:cNvPr id="16" name="Title 1">
              <a:extLst>
                <a:ext uri="{FF2B5EF4-FFF2-40B4-BE49-F238E27FC236}">
                  <a16:creationId xmlns:a16="http://schemas.microsoft.com/office/drawing/2014/main" id="{741FF86B-BD72-477C-91A2-8CD43BAD3AF1}"/>
                </a:ext>
                <a:ext uri="{C183D7F6-B498-43B3-948B-1728B52AA6E4}">
                  <adec:decorative xmlns:adec="http://schemas.microsoft.com/office/drawing/2017/decorative" val="1"/>
                </a:ext>
              </a:extLst>
            </p:cNvPr>
            <p:cNvSpPr txBox="1">
              <a:spLocks/>
            </p:cNvSpPr>
            <p:nvPr userDrawn="1"/>
          </p:nvSpPr>
          <p:spPr>
            <a:xfrm>
              <a:off x="67420" y="1420772"/>
              <a:ext cx="4580780" cy="507596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In PowerPoint, click the “File” tab in the top-right corner of your interface (metadata is a property of the file itself).</a:t>
              </a:r>
            </a:p>
            <a:p>
              <a:pPr marL="228600" indent="-228600">
                <a:lnSpc>
                  <a:spcPct val="95000"/>
                </a:lnSpc>
                <a:spcBef>
                  <a:spcPts val="1200"/>
                </a:spcBef>
                <a:buFont typeface="+mj-lt"/>
                <a:buAutoNum type="arabicPeriod"/>
              </a:pPr>
              <a:r>
                <a:rPr lang="en-US" sz="1300" b="0" dirty="0"/>
                <a:t>In the navigation panel on the left [Fig. 1], ensure that the active view is “Info”, which is the default for an existing file.  If “Info” is not active automatically, click it in the menu.</a:t>
              </a:r>
            </a:p>
            <a:p>
              <a:pPr marL="228600" indent="-228600">
                <a:lnSpc>
                  <a:spcPct val="95000"/>
                </a:lnSpc>
                <a:spcBef>
                  <a:spcPts val="1200"/>
                </a:spcBef>
                <a:buFont typeface="+mj-lt"/>
                <a:buAutoNum type="arabicPeriod"/>
              </a:pPr>
              <a:r>
                <a:rPr lang="en-US" sz="1300" b="0" dirty="0"/>
                <a:t>Once on the info page, you will see a “Properties” panel [Fig. 2] on the right side of the interface.  This is where you populate your metadata.  However, not all of the fields you need to populate are immediately visible, so you need to click the “Show All Properties” option </a:t>
              </a:r>
              <a:br>
                <a:rPr lang="en-US" sz="1300" b="0" dirty="0"/>
              </a:br>
              <a:r>
                <a:rPr lang="en-US" sz="1300" b="0" dirty="0"/>
                <a:t>at the bottom of that panel [Also Fig. 2].  This </a:t>
              </a:r>
              <a:br>
                <a:rPr lang="en-US" sz="1300" b="0" dirty="0"/>
              </a:br>
              <a:r>
                <a:rPr lang="en-US" sz="1300" b="0" dirty="0"/>
                <a:t>will display all the main fields that can be</a:t>
              </a:r>
              <a:br>
                <a:rPr lang="en-US" sz="1300" b="0" dirty="0"/>
              </a:br>
              <a:r>
                <a:rPr lang="en-US" sz="1300" b="0" dirty="0"/>
                <a:t>populated for metadata.</a:t>
              </a:r>
            </a:p>
            <a:p>
              <a:pPr marL="228600" indent="-228600" algn="l" defTabSz="914400" rtl="0" eaLnBrk="1" latinLnBrk="0" hangingPunct="1">
                <a:lnSpc>
                  <a:spcPct val="95000"/>
                </a:lnSpc>
                <a:spcBef>
                  <a:spcPts val="1200"/>
                </a:spcBef>
                <a:buFont typeface="+mj-lt"/>
                <a:buAutoNum type="arabicPeriod" startAt="4"/>
              </a:pPr>
              <a:r>
                <a:rPr lang="en-US" sz="1300" b="0" kern="1200" dirty="0">
                  <a:solidFill>
                    <a:schemeClr val="tx1"/>
                  </a:solidFill>
                  <a:latin typeface="+mj-lt"/>
                  <a:ea typeface="+mj-ea"/>
                  <a:cs typeface="+mj-cs"/>
                </a:rPr>
                <a:t>The list below outlines the four fields that must </a:t>
              </a:r>
              <a:br>
                <a:rPr lang="en-US" sz="1300" b="0" kern="1200" dirty="0">
                  <a:solidFill>
                    <a:schemeClr val="tx1"/>
                  </a:solidFill>
                  <a:latin typeface="+mj-lt"/>
                  <a:ea typeface="+mj-ea"/>
                  <a:cs typeface="+mj-cs"/>
                </a:rPr>
              </a:br>
              <a:r>
                <a:rPr lang="en-US" sz="1300" b="0" kern="1200" dirty="0">
                  <a:solidFill>
                    <a:schemeClr val="tx1"/>
                  </a:solidFill>
                  <a:latin typeface="+mj-lt"/>
                  <a:ea typeface="+mj-ea"/>
                  <a:cs typeface="+mj-cs"/>
                </a:rPr>
                <a:t>be accurately filled in for compliance:</a:t>
              </a:r>
            </a:p>
            <a:p>
              <a:pPr marL="365760" lvl="1" indent="-137160">
                <a:lnSpc>
                  <a:spcPct val="95000"/>
                </a:lnSpc>
                <a:spcBef>
                  <a:spcPts val="600"/>
                </a:spcBef>
                <a:buFont typeface="Arial" panose="020B0604020202020204" pitchFamily="34" charset="0"/>
                <a:buChar char="•"/>
              </a:pPr>
              <a:r>
                <a:rPr lang="en-US" sz="1200" b="1" dirty="0"/>
                <a:t>Title</a:t>
              </a:r>
            </a:p>
            <a:p>
              <a:pPr marL="365760" lvl="1" indent="-137160">
                <a:lnSpc>
                  <a:spcPct val="95000"/>
                </a:lnSpc>
                <a:spcBef>
                  <a:spcPts val="600"/>
                </a:spcBef>
                <a:buFont typeface="Arial" panose="020B0604020202020204" pitchFamily="34" charset="0"/>
                <a:buChar char="•"/>
              </a:pPr>
              <a:r>
                <a:rPr lang="en-US" sz="1200" b="1" dirty="0"/>
                <a:t>Tags</a:t>
              </a:r>
              <a:r>
                <a:rPr lang="en-US" sz="1200" b="0" dirty="0"/>
                <a:t> (</a:t>
              </a:r>
              <a:r>
                <a:rPr lang="en-US" sz="1200" b="0" i="1" dirty="0"/>
                <a:t>keywords for search</a:t>
              </a:r>
              <a:r>
                <a:rPr lang="en-US" sz="1200" b="0" dirty="0"/>
                <a:t>)</a:t>
              </a:r>
            </a:p>
            <a:p>
              <a:pPr marL="365760" lvl="1" indent="-137160">
                <a:lnSpc>
                  <a:spcPct val="95000"/>
                </a:lnSpc>
                <a:spcBef>
                  <a:spcPts val="600"/>
                </a:spcBef>
                <a:buFont typeface="Arial" panose="020B0604020202020204" pitchFamily="34" charset="0"/>
                <a:buChar char="•"/>
              </a:pPr>
              <a:r>
                <a:rPr lang="en-US" sz="1200" b="1" dirty="0"/>
                <a:t>Subject</a:t>
              </a:r>
            </a:p>
            <a:p>
              <a:pPr marL="365760" lvl="1" indent="-137160">
                <a:lnSpc>
                  <a:spcPct val="95000"/>
                </a:lnSpc>
                <a:spcBef>
                  <a:spcPts val="600"/>
                </a:spcBef>
                <a:buFont typeface="Arial" panose="020B0604020202020204" pitchFamily="34" charset="0"/>
                <a:buChar char="•"/>
              </a:pPr>
              <a:r>
                <a:rPr lang="en-US" sz="1200" b="1" dirty="0"/>
                <a:t>Author</a:t>
              </a:r>
              <a:r>
                <a:rPr lang="en-US" sz="1200" b="0" dirty="0"/>
                <a:t> (</a:t>
              </a:r>
              <a:r>
                <a:rPr lang="en-US" sz="1200" b="0" i="1" dirty="0"/>
                <a:t>remove all personal names, </a:t>
              </a:r>
              <a:br>
                <a:rPr lang="en-US" sz="1200" b="0" i="1" dirty="0"/>
              </a:br>
              <a:r>
                <a:rPr lang="en-US" sz="1200" b="0" i="1" dirty="0"/>
                <a:t>and replace with the publishing </a:t>
              </a:r>
              <a:br>
                <a:rPr lang="en-US" sz="1200" b="0" i="1" dirty="0"/>
              </a:br>
              <a:r>
                <a:rPr lang="en-US" sz="1200" b="0" i="1" dirty="0"/>
                <a:t>organization/client name</a:t>
              </a:r>
              <a:r>
                <a:rPr lang="en-US" sz="1200" b="0" dirty="0"/>
                <a:t>)</a:t>
              </a:r>
            </a:p>
          </p:txBody>
        </p:sp>
        <p:grpSp>
          <p:nvGrpSpPr>
            <p:cNvPr id="21" name="Group 20">
              <a:extLst>
                <a:ext uri="{FF2B5EF4-FFF2-40B4-BE49-F238E27FC236}">
                  <a16:creationId xmlns:a16="http://schemas.microsoft.com/office/drawing/2014/main" id="{3E20999C-403F-445A-B18A-53892638D27E}"/>
                </a:ext>
              </a:extLst>
            </p:cNvPr>
            <p:cNvGrpSpPr/>
            <p:nvPr userDrawn="1"/>
          </p:nvGrpSpPr>
          <p:grpSpPr>
            <a:xfrm>
              <a:off x="5095877" y="1142324"/>
              <a:ext cx="1488678" cy="2452446"/>
              <a:chOff x="6386062" y="1335674"/>
              <a:chExt cx="1488678" cy="2452446"/>
            </a:xfrm>
          </p:grpSpPr>
          <p:grpSp>
            <p:nvGrpSpPr>
              <p:cNvPr id="20" name="Group 19">
                <a:extLst>
                  <a:ext uri="{FF2B5EF4-FFF2-40B4-BE49-F238E27FC236}">
                    <a16:creationId xmlns:a16="http://schemas.microsoft.com/office/drawing/2014/main" id="{3B7D172B-4A91-4CE4-BBCF-88813F59E933}"/>
                  </a:ext>
                </a:extLst>
              </p:cNvPr>
              <p:cNvGrpSpPr/>
              <p:nvPr userDrawn="1"/>
            </p:nvGrpSpPr>
            <p:grpSpPr>
              <a:xfrm>
                <a:off x="6607819" y="1723440"/>
                <a:ext cx="957562" cy="2064680"/>
                <a:chOff x="7905450" y="1343026"/>
                <a:chExt cx="957562" cy="2064680"/>
              </a:xfrm>
            </p:grpSpPr>
            <p:pic>
              <p:nvPicPr>
                <p:cNvPr id="13" name="Picture 12">
                  <a:extLst>
                    <a:ext uri="{FF2B5EF4-FFF2-40B4-BE49-F238E27FC236}">
                      <a16:creationId xmlns:a16="http://schemas.microsoft.com/office/drawing/2014/main" id="{74734E71-624E-41A8-AC6A-B8E52483DA3D}"/>
                    </a:ext>
                  </a:extLst>
                </p:cNvPr>
                <p:cNvPicPr>
                  <a:picLocks noChangeAspect="1"/>
                </p:cNvPicPr>
                <p:nvPr userDrawn="1"/>
              </p:nvPicPr>
              <p:blipFill rotWithShape="1">
                <a:blip r:embed="rId2"/>
                <a:srcRect t="10159"/>
                <a:stretch/>
              </p:blipFill>
              <p:spPr>
                <a:xfrm>
                  <a:off x="7905450" y="1343026"/>
                  <a:ext cx="957562" cy="2064680"/>
                </a:xfrm>
                <a:prstGeom prst="rect">
                  <a:avLst/>
                </a:prstGeom>
                <a:effectLst>
                  <a:outerShdw blurRad="25400" dist="12700" dir="8100000" algn="tr" rotWithShape="0">
                    <a:prstClr val="black">
                      <a:alpha val="40000"/>
                    </a:prstClr>
                  </a:outerShdw>
                </a:effectLst>
              </p:spPr>
            </p:pic>
            <p:sp>
              <p:nvSpPr>
                <p:cNvPr id="19" name="Arrow: Left 18">
                  <a:extLst>
                    <a:ext uri="{FF2B5EF4-FFF2-40B4-BE49-F238E27FC236}">
                      <a16:creationId xmlns:a16="http://schemas.microsoft.com/office/drawing/2014/main" id="{069398D4-FC46-4C88-8B0B-80E11944B659}"/>
                    </a:ext>
                  </a:extLst>
                </p:cNvPr>
                <p:cNvSpPr/>
                <p:nvPr userDrawn="1"/>
              </p:nvSpPr>
              <p:spPr>
                <a:xfrm>
                  <a:off x="8428032" y="2588417"/>
                  <a:ext cx="309562" cy="247648"/>
                </a:xfrm>
                <a:prstGeom prst="leftArrow">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Title 1">
                <a:extLst>
                  <a:ext uri="{FF2B5EF4-FFF2-40B4-BE49-F238E27FC236}">
                    <a16:creationId xmlns:a16="http://schemas.microsoft.com/office/drawing/2014/main" id="{51048612-FCF1-42F3-AB70-D212FBB89416}"/>
                  </a:ext>
                  <a:ext uri="{C183D7F6-B498-43B3-948B-1728B52AA6E4}">
                    <adec:decorative xmlns:adec="http://schemas.microsoft.com/office/drawing/2017/decorative" val="1"/>
                  </a:ext>
                </a:extLst>
              </p:cNvPr>
              <p:cNvSpPr txBox="1">
                <a:spLocks/>
              </p:cNvSpPr>
              <p:nvPr userDrawn="1"/>
            </p:nvSpPr>
            <p:spPr>
              <a:xfrm>
                <a:off x="6386062" y="1335674"/>
                <a:ext cx="1488678" cy="33723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1</a:t>
                </a:r>
                <a:r>
                  <a:rPr lang="en-US" sz="1050" b="0" i="1" dirty="0">
                    <a:solidFill>
                      <a:schemeClr val="accent4">
                        <a:lumMod val="75000"/>
                      </a:schemeClr>
                    </a:solidFill>
                  </a:rPr>
                  <a:t>: </a:t>
                </a:r>
                <a:r>
                  <a:rPr lang="en-US" sz="1050" b="0" i="1" dirty="0">
                    <a:solidFill>
                      <a:schemeClr val="accent3">
                        <a:lumMod val="50000"/>
                      </a:schemeClr>
                    </a:solidFill>
                  </a:rPr>
                  <a:t>File metadata lives in the “Info” view. </a:t>
                </a:r>
              </a:p>
            </p:txBody>
          </p:sp>
        </p:grpSp>
        <p:grpSp>
          <p:nvGrpSpPr>
            <p:cNvPr id="29" name="Group 28">
              <a:extLst>
                <a:ext uri="{FF2B5EF4-FFF2-40B4-BE49-F238E27FC236}">
                  <a16:creationId xmlns:a16="http://schemas.microsoft.com/office/drawing/2014/main" id="{29CDA2AF-AB38-4FD2-8A0A-137CECD995FA}"/>
                </a:ext>
              </a:extLst>
            </p:cNvPr>
            <p:cNvGrpSpPr/>
            <p:nvPr userDrawn="1"/>
          </p:nvGrpSpPr>
          <p:grpSpPr>
            <a:xfrm>
              <a:off x="6854825" y="1115340"/>
              <a:ext cx="1933120" cy="2767097"/>
              <a:chOff x="6854825" y="1115340"/>
              <a:chExt cx="1933120" cy="2767097"/>
            </a:xfrm>
          </p:grpSpPr>
          <p:pic>
            <p:nvPicPr>
              <p:cNvPr id="23" name="Picture 22">
                <a:extLst>
                  <a:ext uri="{FF2B5EF4-FFF2-40B4-BE49-F238E27FC236}">
                    <a16:creationId xmlns:a16="http://schemas.microsoft.com/office/drawing/2014/main" id="{75EFE886-858F-4D34-AD9B-8D98C3B3A838}"/>
                  </a:ext>
                </a:extLst>
              </p:cNvPr>
              <p:cNvPicPr>
                <a:picLocks noChangeAspect="1"/>
              </p:cNvPicPr>
              <p:nvPr userDrawn="1"/>
            </p:nvPicPr>
            <p:blipFill>
              <a:blip r:embed="rId3"/>
              <a:stretch>
                <a:fillRect/>
              </a:stretch>
            </p:blipFill>
            <p:spPr>
              <a:xfrm>
                <a:off x="7107137" y="1496159"/>
                <a:ext cx="1271710" cy="2361142"/>
              </a:xfrm>
              <a:prstGeom prst="rect">
                <a:avLst/>
              </a:prstGeom>
              <a:ln>
                <a:solidFill>
                  <a:schemeClr val="bg1">
                    <a:lumMod val="85000"/>
                  </a:schemeClr>
                </a:solidFill>
              </a:ln>
              <a:effectLst>
                <a:outerShdw blurRad="25400" dist="12700" dir="8100000" algn="tr" rotWithShape="0">
                  <a:prstClr val="black">
                    <a:alpha val="40000"/>
                  </a:prstClr>
                </a:outerShdw>
              </a:effectLst>
            </p:spPr>
          </p:pic>
          <p:sp>
            <p:nvSpPr>
              <p:cNvPr id="26" name="Title 1">
                <a:extLst>
                  <a:ext uri="{FF2B5EF4-FFF2-40B4-BE49-F238E27FC236}">
                    <a16:creationId xmlns:a16="http://schemas.microsoft.com/office/drawing/2014/main" id="{6192F15E-FB9A-4CE2-8C77-394834244717}"/>
                  </a:ext>
                  <a:ext uri="{C183D7F6-B498-43B3-948B-1728B52AA6E4}">
                    <adec:decorative xmlns:adec="http://schemas.microsoft.com/office/drawing/2017/decorative" val="1"/>
                  </a:ext>
                </a:extLst>
              </p:cNvPr>
              <p:cNvSpPr txBox="1">
                <a:spLocks/>
              </p:cNvSpPr>
              <p:nvPr userDrawn="1"/>
            </p:nvSpPr>
            <p:spPr>
              <a:xfrm>
                <a:off x="6854825" y="1115340"/>
                <a:ext cx="1933120" cy="3372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2</a:t>
                </a:r>
                <a:r>
                  <a:rPr lang="en-US" sz="1050" b="0" i="1" dirty="0">
                    <a:solidFill>
                      <a:schemeClr val="accent4">
                        <a:lumMod val="75000"/>
                      </a:schemeClr>
                    </a:solidFill>
                  </a:rPr>
                  <a:t>: </a:t>
                </a:r>
                <a:r>
                  <a:rPr lang="en-US" sz="1050" b="0" i="1" dirty="0">
                    <a:solidFill>
                      <a:schemeClr val="accent3">
                        <a:lumMod val="50000"/>
                      </a:schemeClr>
                    </a:solidFill>
                  </a:rPr>
                  <a:t>Properties Panel and the “Show All Properties” option</a:t>
                </a:r>
              </a:p>
            </p:txBody>
          </p:sp>
          <p:sp>
            <p:nvSpPr>
              <p:cNvPr id="31" name="Arrow: Left 30">
                <a:extLst>
                  <a:ext uri="{FF2B5EF4-FFF2-40B4-BE49-F238E27FC236}">
                    <a16:creationId xmlns:a16="http://schemas.microsoft.com/office/drawing/2014/main" id="{5F8A1F60-FE00-4761-9503-41F3DC5AE388}"/>
                  </a:ext>
                </a:extLst>
              </p:cNvPr>
              <p:cNvSpPr/>
              <p:nvPr userDrawn="1"/>
            </p:nvSpPr>
            <p:spPr>
              <a:xfrm>
                <a:off x="7697272" y="3634789"/>
                <a:ext cx="309562" cy="247648"/>
              </a:xfrm>
              <a:prstGeom prst="lef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grpSp>
    </p:spTree>
    <p:extLst>
      <p:ext uri="{BB962C8B-B14F-4D97-AF65-F5344CB8AC3E}">
        <p14:creationId xmlns:p14="http://schemas.microsoft.com/office/powerpoint/2010/main" val="1366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8 Guidance p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51" name="Group 50">
            <a:extLst>
              <a:ext uri="{FF2B5EF4-FFF2-40B4-BE49-F238E27FC236}">
                <a16:creationId xmlns:a16="http://schemas.microsoft.com/office/drawing/2014/main" id="{CF861153-3F9E-4295-83EF-55F7C16292D2}"/>
              </a:ext>
              <a:ext uri="{C183D7F6-B498-43B3-948B-1728B52AA6E4}">
                <adec:decorative xmlns:adec="http://schemas.microsoft.com/office/drawing/2017/decorative" val="1"/>
              </a:ext>
            </a:extLst>
          </p:cNvPr>
          <p:cNvGrpSpPr/>
          <p:nvPr userDrawn="1"/>
        </p:nvGrpSpPr>
        <p:grpSpPr>
          <a:xfrm>
            <a:off x="1" y="361268"/>
            <a:ext cx="12071723" cy="6196003"/>
            <a:chOff x="1" y="361261"/>
            <a:chExt cx="9053792" cy="6196003"/>
          </a:xfrm>
        </p:grpSpPr>
        <p:sp>
          <p:nvSpPr>
            <p:cNvPr id="30" name="Title 1">
              <a:extLst>
                <a:ext uri="{FF2B5EF4-FFF2-40B4-BE49-F238E27FC236}">
                  <a16:creationId xmlns:a16="http://schemas.microsoft.com/office/drawing/2014/main" id="{26BAA9BA-57E3-4493-95C8-BDF828BCCD73}"/>
                </a:ext>
                <a:ext uri="{C183D7F6-B498-43B3-948B-1728B52AA6E4}">
                  <adec:decorative xmlns:adec="http://schemas.microsoft.com/office/drawing/2017/decorative" val="1"/>
                </a:ext>
              </a:extLst>
            </p:cNvPr>
            <p:cNvSpPr txBox="1">
              <a:spLocks/>
            </p:cNvSpPr>
            <p:nvPr userDrawn="1"/>
          </p:nvSpPr>
          <p:spPr>
            <a:xfrm>
              <a:off x="1" y="5453797"/>
              <a:ext cx="2506294" cy="1102701"/>
            </a:xfrm>
            <a:prstGeom prst="rect">
              <a:avLst/>
            </a:prstGeom>
            <a:solidFill>
              <a:schemeClr val="accent1">
                <a:lumMod val="75000"/>
              </a:schemeClr>
            </a:solidFill>
          </p:spPr>
          <p:txBody>
            <a:bodyPr vert="horz" lIns="182880" tIns="45720" rIns="18288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050" b="1" spc="40" baseline="0" dirty="0">
                  <a:solidFill>
                    <a:schemeClr val="bg1"/>
                  </a:solidFill>
                </a:rPr>
                <a:t>Helpful tip: </a:t>
              </a:r>
              <a:r>
                <a:rPr lang="en-US" sz="1050" b="0" dirty="0">
                  <a:solidFill>
                    <a:schemeClr val="bg1"/>
                  </a:solidFill>
                </a:rPr>
                <a:t>if you keep your “Alt Text” dialogue box open, it will refence whatever image or object you select.  This saves time when tagging multiple graphics.</a:t>
              </a:r>
            </a:p>
          </p:txBody>
        </p:sp>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42672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200" dirty="0"/>
                <a:t>Images &amp; Hyperlinks</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4572000" y="361261"/>
              <a:ext cx="4470400"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All Images must have alt text, and all hyperlinks must have screen tips.</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D63E86C3-7B38-459E-A423-05D15AF803FB}"/>
                </a:ext>
                <a:ext uri="{C183D7F6-B498-43B3-948B-1728B52AA6E4}">
                  <adec:decorative xmlns:adec="http://schemas.microsoft.com/office/drawing/2017/decorative" val="1"/>
                </a:ext>
              </a:extLst>
            </p:cNvPr>
            <p:cNvSpPr txBox="1">
              <a:spLocks/>
            </p:cNvSpPr>
            <p:nvPr userDrawn="1"/>
          </p:nvSpPr>
          <p:spPr>
            <a:xfrm>
              <a:off x="78814"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alt text </a:t>
              </a:r>
              <a:r>
                <a:rPr lang="en-US" sz="1800" b="1" dirty="0"/>
                <a:t>to images</a:t>
              </a:r>
            </a:p>
          </p:txBody>
        </p:sp>
        <p:sp>
          <p:nvSpPr>
            <p:cNvPr id="17" name="Title 1">
              <a:extLst>
                <a:ext uri="{FF2B5EF4-FFF2-40B4-BE49-F238E27FC236}">
                  <a16:creationId xmlns:a16="http://schemas.microsoft.com/office/drawing/2014/main" id="{60C59DF7-9888-4AA1-A4B1-9F8379B43416}"/>
                </a:ext>
                <a:ext uri="{C183D7F6-B498-43B3-948B-1728B52AA6E4}">
                  <adec:decorative xmlns:adec="http://schemas.microsoft.com/office/drawing/2017/decorative" val="1"/>
                </a:ext>
              </a:extLst>
            </p:cNvPr>
            <p:cNvSpPr txBox="1">
              <a:spLocks/>
            </p:cNvSpPr>
            <p:nvPr userDrawn="1"/>
          </p:nvSpPr>
          <p:spPr>
            <a:xfrm>
              <a:off x="4161127" y="1083537"/>
              <a:ext cx="4356453" cy="3372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1800" b="1" dirty="0"/>
                <a:t>How to add </a:t>
              </a:r>
              <a:r>
                <a:rPr lang="en-US" sz="1800" b="1" dirty="0">
                  <a:solidFill>
                    <a:schemeClr val="accent1">
                      <a:lumMod val="75000"/>
                    </a:schemeClr>
                  </a:solidFill>
                </a:rPr>
                <a:t>screen tips </a:t>
              </a:r>
              <a:r>
                <a:rPr lang="en-US" sz="1800" b="1" dirty="0"/>
                <a:t>to hyperlinks</a:t>
              </a:r>
            </a:p>
          </p:txBody>
        </p:sp>
        <p:cxnSp>
          <p:nvCxnSpPr>
            <p:cNvPr id="3" name="Straight Connector 2">
              <a:extLst>
                <a:ext uri="{FF2B5EF4-FFF2-40B4-BE49-F238E27FC236}">
                  <a16:creationId xmlns:a16="http://schemas.microsoft.com/office/drawing/2014/main" id="{92FEAD71-7B26-4296-904B-0D19E780074A}"/>
                </a:ext>
                <a:ext uri="{C183D7F6-B498-43B3-948B-1728B52AA6E4}">
                  <adec:decorative xmlns:adec="http://schemas.microsoft.com/office/drawing/2017/decorative" val="1"/>
                </a:ext>
              </a:extLst>
            </p:cNvPr>
            <p:cNvCxnSpPr>
              <a:cxnSpLocks/>
            </p:cNvCxnSpPr>
            <p:nvPr userDrawn="1"/>
          </p:nvCxnSpPr>
          <p:spPr>
            <a:xfrm>
              <a:off x="4082790" y="1016000"/>
              <a:ext cx="0" cy="554126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420773"/>
              <a:ext cx="2506297"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300" b="0" dirty="0"/>
                <a:t>Right-click the image with your mouse, and select “</a:t>
              </a:r>
              <a:r>
                <a:rPr lang="en-US" sz="1300" b="1" dirty="0"/>
                <a:t>Edit Alt Text</a:t>
              </a:r>
              <a:r>
                <a:rPr lang="en-US" sz="1300" b="0" dirty="0"/>
                <a:t>” from the pop-up menu (Fig. 3).  This will cause the “</a:t>
              </a:r>
              <a:r>
                <a:rPr lang="en-US" sz="1300" b="1" dirty="0"/>
                <a:t>Alt Text</a:t>
              </a:r>
              <a:r>
                <a:rPr lang="en-US" sz="1300" b="0" dirty="0"/>
                <a:t>” dialogue box (Fig. 4) to appear.</a:t>
              </a:r>
            </a:p>
            <a:p>
              <a:pPr marL="228600" indent="-228600">
                <a:lnSpc>
                  <a:spcPct val="95000"/>
                </a:lnSpc>
                <a:spcBef>
                  <a:spcPts val="1200"/>
                </a:spcBef>
                <a:buFont typeface="+mj-lt"/>
                <a:buAutoNum type="arabicPeriod"/>
              </a:pPr>
              <a:r>
                <a:rPr lang="en-US" sz="1300" b="0" dirty="0"/>
                <a:t>In this Alt Text window, you will do one of two things:</a:t>
              </a:r>
            </a:p>
            <a:p>
              <a:pPr marL="365760" lvl="1" indent="-137160">
                <a:lnSpc>
                  <a:spcPct val="95000"/>
                </a:lnSpc>
                <a:spcBef>
                  <a:spcPts val="600"/>
                </a:spcBef>
                <a:buFont typeface="Arial" panose="020B0604020202020204" pitchFamily="34" charset="0"/>
                <a:buChar char="•"/>
              </a:pPr>
              <a:r>
                <a:rPr lang="en-US" sz="1200" b="0" dirty="0"/>
                <a:t>If your image is included for purely decorative purposes, all you have to do is click the “</a:t>
              </a:r>
              <a:r>
                <a:rPr lang="en-US" sz="1200" b="1" dirty="0"/>
                <a:t>Mark as decorative</a:t>
              </a:r>
              <a:r>
                <a:rPr lang="en-US" sz="1200" b="0" dirty="0"/>
                <a:t>” box.</a:t>
              </a:r>
            </a:p>
            <a:p>
              <a:pPr marL="365760" lvl="1" indent="-137160">
                <a:lnSpc>
                  <a:spcPct val="95000"/>
                </a:lnSpc>
                <a:spcBef>
                  <a:spcPts val="600"/>
                </a:spcBef>
                <a:buFont typeface="Arial" panose="020B0604020202020204" pitchFamily="34" charset="0"/>
                <a:buChar char="•"/>
              </a:pPr>
              <a:r>
                <a:rPr lang="en-US" sz="1200" b="0" dirty="0"/>
                <a:t>If your image is important to the content of your presentation, provide a written version of the information that is depicted in your image, as directed.</a:t>
              </a:r>
            </a:p>
          </p:txBody>
        </p:sp>
        <p:grpSp>
          <p:nvGrpSpPr>
            <p:cNvPr id="25" name="Group 24">
              <a:extLst>
                <a:ext uri="{FF2B5EF4-FFF2-40B4-BE49-F238E27FC236}">
                  <a16:creationId xmlns:a16="http://schemas.microsoft.com/office/drawing/2014/main" id="{5B609312-2F94-4E9C-9142-1BEFDFD550A6}"/>
                </a:ext>
              </a:extLst>
            </p:cNvPr>
            <p:cNvGrpSpPr/>
            <p:nvPr userDrawn="1"/>
          </p:nvGrpSpPr>
          <p:grpSpPr>
            <a:xfrm>
              <a:off x="2765333" y="1734469"/>
              <a:ext cx="1035331" cy="2464956"/>
              <a:chOff x="3506759" y="2541754"/>
              <a:chExt cx="1035331" cy="2464956"/>
            </a:xfrm>
          </p:grpSpPr>
          <p:pic>
            <p:nvPicPr>
              <p:cNvPr id="20" name="Picture 19">
                <a:extLst>
                  <a:ext uri="{FF2B5EF4-FFF2-40B4-BE49-F238E27FC236}">
                    <a16:creationId xmlns:a16="http://schemas.microsoft.com/office/drawing/2014/main" id="{3370D5D1-0E71-490A-8553-BA91101C24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6760" y="2836713"/>
                <a:ext cx="956993" cy="2169997"/>
              </a:xfrm>
              <a:prstGeom prst="rect">
                <a:avLst/>
              </a:prstGeom>
              <a:effectLst>
                <a:outerShdw blurRad="25400" dist="12700" dir="8100000" algn="tr" rotWithShape="0">
                  <a:prstClr val="black">
                    <a:alpha val="40000"/>
                  </a:prstClr>
                </a:outerShdw>
              </a:effectLst>
            </p:spPr>
          </p:pic>
          <p:sp>
            <p:nvSpPr>
              <p:cNvPr id="24" name="Title 1">
                <a:extLst>
                  <a:ext uri="{FF2B5EF4-FFF2-40B4-BE49-F238E27FC236}">
                    <a16:creationId xmlns:a16="http://schemas.microsoft.com/office/drawing/2014/main" id="{DB145736-058F-4D45-8913-2030142B3B50}"/>
                  </a:ext>
                  <a:ext uri="{C183D7F6-B498-43B3-948B-1728B52AA6E4}">
                    <adec:decorative xmlns:adec="http://schemas.microsoft.com/office/drawing/2017/decorative" val="1"/>
                  </a:ext>
                </a:extLst>
              </p:cNvPr>
              <p:cNvSpPr txBox="1">
                <a:spLocks/>
              </p:cNvSpPr>
              <p:nvPr userDrawn="1"/>
            </p:nvSpPr>
            <p:spPr>
              <a:xfrm>
                <a:off x="3506759" y="2541754"/>
                <a:ext cx="1035331"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3</a:t>
                </a:r>
                <a:r>
                  <a:rPr lang="en-US" sz="1050" b="0" i="1" dirty="0">
                    <a:solidFill>
                      <a:schemeClr val="accent4">
                        <a:lumMod val="75000"/>
                      </a:schemeClr>
                    </a:solidFill>
                  </a:rPr>
                  <a:t>: </a:t>
                </a:r>
                <a:r>
                  <a:rPr lang="en-US" sz="1050" b="0" i="1" dirty="0">
                    <a:solidFill>
                      <a:schemeClr val="accent3">
                        <a:lumMod val="50000"/>
                      </a:schemeClr>
                    </a:solidFill>
                  </a:rPr>
                  <a:t>Image right-click menu</a:t>
                </a:r>
              </a:p>
            </p:txBody>
          </p:sp>
        </p:grpSp>
        <p:grpSp>
          <p:nvGrpSpPr>
            <p:cNvPr id="29" name="Group 28">
              <a:extLst>
                <a:ext uri="{FF2B5EF4-FFF2-40B4-BE49-F238E27FC236}">
                  <a16:creationId xmlns:a16="http://schemas.microsoft.com/office/drawing/2014/main" id="{8176DAA8-AEE5-4B18-80A0-B81FD796920F}"/>
                </a:ext>
              </a:extLst>
            </p:cNvPr>
            <p:cNvGrpSpPr/>
            <p:nvPr userDrawn="1"/>
          </p:nvGrpSpPr>
          <p:grpSpPr>
            <a:xfrm>
              <a:off x="2480672" y="4602187"/>
              <a:ext cx="1600955" cy="1941197"/>
              <a:chOff x="546332" y="4602187"/>
              <a:chExt cx="1600955" cy="1941197"/>
            </a:xfrm>
          </p:grpSpPr>
          <p:pic>
            <p:nvPicPr>
              <p:cNvPr id="27" name="Picture 26">
                <a:extLst>
                  <a:ext uri="{FF2B5EF4-FFF2-40B4-BE49-F238E27FC236}">
                    <a16:creationId xmlns:a16="http://schemas.microsoft.com/office/drawing/2014/main" id="{938194B1-0B92-489F-BEF4-3D669D6171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332" y="4946364"/>
                <a:ext cx="1548256" cy="159702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28" name="Title 1">
                <a:extLst>
                  <a:ext uri="{FF2B5EF4-FFF2-40B4-BE49-F238E27FC236}">
                    <a16:creationId xmlns:a16="http://schemas.microsoft.com/office/drawing/2014/main" id="{6C9554EC-042C-4A19-B84F-57C966211278}"/>
                  </a:ext>
                  <a:ext uri="{C183D7F6-B498-43B3-948B-1728B52AA6E4}">
                    <adec:decorative xmlns:adec="http://schemas.microsoft.com/office/drawing/2017/decorative" val="1"/>
                  </a:ext>
                </a:extLst>
              </p:cNvPr>
              <p:cNvSpPr txBox="1">
                <a:spLocks/>
              </p:cNvSpPr>
              <p:nvPr userDrawn="1"/>
            </p:nvSpPr>
            <p:spPr>
              <a:xfrm>
                <a:off x="1069761" y="4602187"/>
                <a:ext cx="1077526" cy="3372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4</a:t>
                </a:r>
                <a:r>
                  <a:rPr lang="en-US" sz="1050" b="0" i="1" dirty="0">
                    <a:solidFill>
                      <a:schemeClr val="accent4">
                        <a:lumMod val="75000"/>
                      </a:schemeClr>
                    </a:solidFill>
                  </a:rPr>
                  <a:t>: </a:t>
                </a:r>
                <a:r>
                  <a:rPr lang="en-US" sz="1050" b="0" i="1" dirty="0">
                    <a:solidFill>
                      <a:schemeClr val="accent3">
                        <a:lumMod val="50000"/>
                      </a:schemeClr>
                    </a:solidFill>
                  </a:rPr>
                  <a:t>Alt Text dialogue box</a:t>
                </a:r>
              </a:p>
            </p:txBody>
          </p:sp>
        </p:grpSp>
        <p:sp>
          <p:nvSpPr>
            <p:cNvPr id="31" name="Title 1">
              <a:extLst>
                <a:ext uri="{FF2B5EF4-FFF2-40B4-BE49-F238E27FC236}">
                  <a16:creationId xmlns:a16="http://schemas.microsoft.com/office/drawing/2014/main" id="{286744A7-4DBF-4DBA-AF85-77A3F338D03F}"/>
                </a:ext>
                <a:ext uri="{C183D7F6-B498-43B3-948B-1728B52AA6E4}">
                  <adec:decorative xmlns:adec="http://schemas.microsoft.com/office/drawing/2017/decorative" val="1"/>
                </a:ext>
              </a:extLst>
            </p:cNvPr>
            <p:cNvSpPr txBox="1">
              <a:spLocks/>
            </p:cNvSpPr>
            <p:nvPr userDrawn="1"/>
          </p:nvSpPr>
          <p:spPr>
            <a:xfrm>
              <a:off x="4186762" y="1420773"/>
              <a:ext cx="3763912" cy="384491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228600" indent="-228600">
                <a:lnSpc>
                  <a:spcPct val="95000"/>
                </a:lnSpc>
                <a:spcBef>
                  <a:spcPts val="1200"/>
                </a:spcBef>
                <a:buFont typeface="+mj-lt"/>
                <a:buAutoNum type="arabicPeriod"/>
              </a:pPr>
              <a:r>
                <a:rPr lang="en-US" sz="1200" b="0" dirty="0"/>
                <a:t>Right-click the link with your mouse, and select “</a:t>
              </a:r>
              <a:r>
                <a:rPr lang="en-US" sz="1200" b="1" dirty="0"/>
                <a:t>Edit Link</a:t>
              </a:r>
              <a:r>
                <a:rPr lang="en-US" sz="1200" b="0" dirty="0"/>
                <a:t>” from the pop-up menu (Fig. 5).  This will cause the “</a:t>
              </a:r>
              <a:r>
                <a:rPr lang="en-US" sz="1200" b="1" dirty="0"/>
                <a:t>Edit Hyperlink</a:t>
              </a:r>
              <a:r>
                <a:rPr lang="en-US" sz="1200" b="0" dirty="0"/>
                <a:t>” dialogue box </a:t>
              </a:r>
              <a:br>
                <a:rPr lang="en-US" sz="1200" b="0" dirty="0"/>
              </a:br>
              <a:r>
                <a:rPr lang="en-US" sz="1200" b="0" dirty="0"/>
                <a:t>(Fig. 6) to appear.</a:t>
              </a:r>
            </a:p>
            <a:p>
              <a:pPr marL="228600" indent="-228600">
                <a:lnSpc>
                  <a:spcPct val="95000"/>
                </a:lnSpc>
                <a:spcBef>
                  <a:spcPts val="1200"/>
                </a:spcBef>
                <a:buFont typeface="+mj-lt"/>
                <a:buAutoNum type="arabicPeriod"/>
              </a:pPr>
              <a:r>
                <a:rPr lang="en-US" sz="1200" b="0" dirty="0"/>
                <a:t>In this Edit Hyperlink window, click the “ScreenTip…” button in the top-right corner.</a:t>
              </a:r>
            </a:p>
            <a:p>
              <a:pPr marL="228600" indent="-228600">
                <a:lnSpc>
                  <a:spcPct val="95000"/>
                </a:lnSpc>
                <a:spcBef>
                  <a:spcPts val="1200"/>
                </a:spcBef>
                <a:buFont typeface="+mj-lt"/>
                <a:buAutoNum type="arabicPeriod"/>
              </a:pPr>
              <a:r>
                <a:rPr lang="en-US" sz="1200" b="0" dirty="0"/>
                <a:t>The “</a:t>
              </a:r>
              <a:r>
                <a:rPr lang="en-US" sz="1200" b="1" dirty="0"/>
                <a:t>Set Hyperlink ScreenTip</a:t>
              </a:r>
              <a:r>
                <a:rPr lang="en-US" sz="1200" b="0" dirty="0"/>
                <a:t>” menu (Fig. 7) will pop up.  In the box provided, write a phrase that describes where this link goes, and what type of media is linked.  </a:t>
              </a:r>
              <a:r>
                <a:rPr lang="en-US" sz="1200" b="0" i="1" dirty="0"/>
                <a:t>For example, a hyperlinked email address on a “Contact” slide might read, “Send an email to [contact’s name]”</a:t>
              </a:r>
              <a:r>
                <a:rPr lang="en-US" sz="1200" b="0" i="0" dirty="0"/>
                <a:t>.</a:t>
              </a:r>
            </a:p>
            <a:p>
              <a:pPr marL="228600" indent="-228600">
                <a:lnSpc>
                  <a:spcPct val="95000"/>
                </a:lnSpc>
                <a:spcBef>
                  <a:spcPts val="1200"/>
                </a:spcBef>
                <a:buFont typeface="+mj-lt"/>
                <a:buAutoNum type="arabicPeriod"/>
              </a:pPr>
              <a:r>
                <a:rPr lang="en-US" sz="1200" b="0" i="0" dirty="0"/>
                <a:t>Click “OK” in the above menus until you are back in your regular view.</a:t>
              </a:r>
            </a:p>
          </p:txBody>
        </p:sp>
        <p:grpSp>
          <p:nvGrpSpPr>
            <p:cNvPr id="42" name="Group 41">
              <a:extLst>
                <a:ext uri="{FF2B5EF4-FFF2-40B4-BE49-F238E27FC236}">
                  <a16:creationId xmlns:a16="http://schemas.microsoft.com/office/drawing/2014/main" id="{58FBFC64-F9A2-497E-AA9A-60C77257ECF2}"/>
                </a:ext>
              </a:extLst>
            </p:cNvPr>
            <p:cNvGrpSpPr/>
            <p:nvPr userDrawn="1"/>
          </p:nvGrpSpPr>
          <p:grpSpPr>
            <a:xfrm>
              <a:off x="7985693" y="1741787"/>
              <a:ext cx="1048983" cy="2411972"/>
              <a:chOff x="7985693" y="1420773"/>
              <a:chExt cx="1048983" cy="2411972"/>
            </a:xfrm>
          </p:grpSpPr>
          <p:sp>
            <p:nvSpPr>
              <p:cNvPr id="34" name="Title 1">
                <a:extLst>
                  <a:ext uri="{FF2B5EF4-FFF2-40B4-BE49-F238E27FC236}">
                    <a16:creationId xmlns:a16="http://schemas.microsoft.com/office/drawing/2014/main" id="{6BB7D690-FC65-4283-89DE-8C46F4A90B46}"/>
                  </a:ext>
                  <a:ext uri="{C183D7F6-B498-43B3-948B-1728B52AA6E4}">
                    <adec:decorative xmlns:adec="http://schemas.microsoft.com/office/drawing/2017/decorative" val="1"/>
                  </a:ext>
                </a:extLst>
              </p:cNvPr>
              <p:cNvSpPr txBox="1">
                <a:spLocks/>
              </p:cNvSpPr>
              <p:nvPr userDrawn="1"/>
            </p:nvSpPr>
            <p:spPr>
              <a:xfrm>
                <a:off x="7985693" y="1420773"/>
                <a:ext cx="1030139"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5</a:t>
                </a:r>
                <a:r>
                  <a:rPr lang="en-US" sz="1050" b="0" i="1" dirty="0">
                    <a:solidFill>
                      <a:schemeClr val="accent4">
                        <a:lumMod val="75000"/>
                      </a:schemeClr>
                    </a:solidFill>
                  </a:rPr>
                  <a:t>: </a:t>
                </a:r>
                <a:r>
                  <a:rPr lang="en-US" sz="1050" b="0" i="1" dirty="0">
                    <a:solidFill>
                      <a:schemeClr val="accent3">
                        <a:lumMod val="50000"/>
                      </a:schemeClr>
                    </a:solidFill>
                  </a:rPr>
                  <a:t>Hyperlink right-click menu</a:t>
                </a:r>
              </a:p>
            </p:txBody>
          </p:sp>
          <p:pic>
            <p:nvPicPr>
              <p:cNvPr id="41" name="Picture 40">
                <a:extLst>
                  <a:ext uri="{FF2B5EF4-FFF2-40B4-BE49-F238E27FC236}">
                    <a16:creationId xmlns:a16="http://schemas.microsoft.com/office/drawing/2014/main" id="{1FE4FDEC-17CE-4F12-A734-B677DBD845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4537" y="1741990"/>
                <a:ext cx="1030139" cy="2090755"/>
              </a:xfrm>
              <a:prstGeom prst="rect">
                <a:avLst/>
              </a:prstGeom>
              <a:effectLst>
                <a:outerShdw blurRad="25400" dist="12700" dir="8100000" algn="tr" rotWithShape="0">
                  <a:prstClr val="black">
                    <a:alpha val="40000"/>
                  </a:prstClr>
                </a:outerShdw>
              </a:effectLst>
            </p:spPr>
          </p:pic>
        </p:grpSp>
        <p:grpSp>
          <p:nvGrpSpPr>
            <p:cNvPr id="48" name="Group 47">
              <a:extLst>
                <a:ext uri="{FF2B5EF4-FFF2-40B4-BE49-F238E27FC236}">
                  <a16:creationId xmlns:a16="http://schemas.microsoft.com/office/drawing/2014/main" id="{4CBF3933-EA75-4F72-A34E-0D26EBC3E227}"/>
                </a:ext>
              </a:extLst>
            </p:cNvPr>
            <p:cNvGrpSpPr/>
            <p:nvPr userDrawn="1"/>
          </p:nvGrpSpPr>
          <p:grpSpPr>
            <a:xfrm>
              <a:off x="4185598" y="4269049"/>
              <a:ext cx="3413543" cy="1697990"/>
              <a:chOff x="4321889" y="4942522"/>
              <a:chExt cx="3413543" cy="1697990"/>
            </a:xfrm>
          </p:grpSpPr>
          <p:grpSp>
            <p:nvGrpSpPr>
              <p:cNvPr id="46" name="Group 45">
                <a:extLst>
                  <a:ext uri="{FF2B5EF4-FFF2-40B4-BE49-F238E27FC236}">
                    <a16:creationId xmlns:a16="http://schemas.microsoft.com/office/drawing/2014/main" id="{12D65B03-9E41-4ED2-B1AC-5D9892F7DF6A}"/>
                  </a:ext>
                </a:extLst>
              </p:cNvPr>
              <p:cNvGrpSpPr/>
              <p:nvPr userDrawn="1"/>
            </p:nvGrpSpPr>
            <p:grpSpPr>
              <a:xfrm>
                <a:off x="4321889" y="4942522"/>
                <a:ext cx="3413543" cy="1346853"/>
                <a:chOff x="4321889" y="4942522"/>
                <a:chExt cx="3413543" cy="1346853"/>
              </a:xfrm>
            </p:grpSpPr>
            <p:pic>
              <p:nvPicPr>
                <p:cNvPr id="37" name="Picture 36">
                  <a:extLst>
                    <a:ext uri="{FF2B5EF4-FFF2-40B4-BE49-F238E27FC236}">
                      <a16:creationId xmlns:a16="http://schemas.microsoft.com/office/drawing/2014/main" id="{E9F0AFC3-370B-4A71-ACD2-81CF1B49B3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21889" y="5191125"/>
                  <a:ext cx="2350582" cy="1098250"/>
                </a:xfrm>
                <a:prstGeom prst="rect">
                  <a:avLst/>
                </a:prstGeom>
                <a:effectLst>
                  <a:outerShdw blurRad="25400" dist="12700" dir="8100000" algn="tr" rotWithShape="0">
                    <a:prstClr val="black">
                      <a:alpha val="40000"/>
                    </a:prstClr>
                  </a:outerShdw>
                </a:effectLst>
              </p:spPr>
            </p:pic>
            <p:pic>
              <p:nvPicPr>
                <p:cNvPr id="43" name="Picture 42">
                  <a:extLst>
                    <a:ext uri="{FF2B5EF4-FFF2-40B4-BE49-F238E27FC236}">
                      <a16:creationId xmlns:a16="http://schemas.microsoft.com/office/drawing/2014/main" id="{CA95AC37-F8D3-40A8-8C71-8E9AC05FD2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80650" b="52754"/>
                <a:stretch/>
              </p:blipFill>
              <p:spPr>
                <a:xfrm>
                  <a:off x="6889752" y="4942522"/>
                  <a:ext cx="845680" cy="964767"/>
                </a:xfrm>
                <a:prstGeom prst="rect">
                  <a:avLst/>
                </a:prstGeom>
                <a:ln>
                  <a:solidFill>
                    <a:schemeClr val="accent1">
                      <a:lumMod val="60000"/>
                      <a:lumOff val="40000"/>
                    </a:schemeClr>
                  </a:solidFill>
                </a:ln>
                <a:effectLst>
                  <a:outerShdw blurRad="25400" dist="12700" dir="8100000" algn="tr" rotWithShape="0">
                    <a:prstClr val="black">
                      <a:alpha val="40000"/>
                    </a:prstClr>
                  </a:outerShdw>
                </a:effectLst>
              </p:spPr>
            </p:pic>
            <p:sp>
              <p:nvSpPr>
                <p:cNvPr id="44" name="Trapezoid 43">
                  <a:extLst>
                    <a:ext uri="{FF2B5EF4-FFF2-40B4-BE49-F238E27FC236}">
                      <a16:creationId xmlns:a16="http://schemas.microsoft.com/office/drawing/2014/main" id="{FB866BEB-C5A6-431E-B074-191E95D5E7AF}"/>
                    </a:ext>
                  </a:extLst>
                </p:cNvPr>
                <p:cNvSpPr/>
                <p:nvPr userDrawn="1"/>
              </p:nvSpPr>
              <p:spPr>
                <a:xfrm rot="16200000">
                  <a:off x="6298730" y="5316266"/>
                  <a:ext cx="964766" cy="217279"/>
                </a:xfrm>
                <a:prstGeom prst="trapezoid">
                  <a:avLst>
                    <a:gd name="adj" fmla="val 115499"/>
                  </a:avLst>
                </a:prstGeom>
                <a:gradFill flip="none" rotWithShape="1">
                  <a:gsLst>
                    <a:gs pos="98230">
                      <a:schemeClr val="accent1">
                        <a:lumMod val="60000"/>
                        <a:lumOff val="40000"/>
                      </a:schemeClr>
                    </a:gs>
                    <a:gs pos="2655">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a:extLst>
                    <a:ext uri="{FF2B5EF4-FFF2-40B4-BE49-F238E27FC236}">
                      <a16:creationId xmlns:a16="http://schemas.microsoft.com/office/drawing/2014/main" id="{3A51F561-3054-4B38-AE88-1F7B64B0934F}"/>
                    </a:ext>
                  </a:extLst>
                </p:cNvPr>
                <p:cNvSpPr/>
                <p:nvPr userDrawn="1"/>
              </p:nvSpPr>
              <p:spPr>
                <a:xfrm>
                  <a:off x="6229349" y="5191231"/>
                  <a:ext cx="458603" cy="4642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7" name="Title 1">
                <a:extLst>
                  <a:ext uri="{FF2B5EF4-FFF2-40B4-BE49-F238E27FC236}">
                    <a16:creationId xmlns:a16="http://schemas.microsoft.com/office/drawing/2014/main" id="{01013A0D-F01C-480C-B90C-D27F4232995D}"/>
                  </a:ext>
                  <a:ext uri="{C183D7F6-B498-43B3-948B-1728B52AA6E4}">
                    <adec:decorative xmlns:adec="http://schemas.microsoft.com/office/drawing/2017/decorative" val="1"/>
                  </a:ext>
                </a:extLst>
              </p:cNvPr>
              <p:cNvSpPr txBox="1">
                <a:spLocks/>
              </p:cNvSpPr>
              <p:nvPr userDrawn="1"/>
            </p:nvSpPr>
            <p:spPr>
              <a:xfrm>
                <a:off x="4399478" y="6402542"/>
                <a:ext cx="2288474"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6</a:t>
                </a:r>
                <a:r>
                  <a:rPr lang="en-US" sz="1050" b="0" i="1" dirty="0">
                    <a:solidFill>
                      <a:schemeClr val="accent4">
                        <a:lumMod val="75000"/>
                      </a:schemeClr>
                    </a:solidFill>
                  </a:rPr>
                  <a:t>: </a:t>
                </a:r>
                <a:r>
                  <a:rPr lang="en-US" sz="1050" b="0" i="1" dirty="0">
                    <a:solidFill>
                      <a:schemeClr val="accent3">
                        <a:lumMod val="50000"/>
                      </a:schemeClr>
                    </a:solidFill>
                  </a:rPr>
                  <a:t>Edit Hyperlink dialogue box, zoomed on the “ScreenTip…” button</a:t>
                </a:r>
                <a:r>
                  <a:rPr lang="en-US" sz="1050" b="0" i="1" dirty="0">
                    <a:solidFill>
                      <a:schemeClr val="accent4">
                        <a:lumMod val="75000"/>
                      </a:schemeClr>
                    </a:solidFill>
                  </a:rPr>
                  <a:t>.</a:t>
                </a:r>
              </a:p>
            </p:txBody>
          </p:sp>
        </p:grpSp>
        <p:grpSp>
          <p:nvGrpSpPr>
            <p:cNvPr id="50" name="Group 49">
              <a:extLst>
                <a:ext uri="{FF2B5EF4-FFF2-40B4-BE49-F238E27FC236}">
                  <a16:creationId xmlns:a16="http://schemas.microsoft.com/office/drawing/2014/main" id="{161E11EC-0609-400D-BCBA-9B40241FEE48}"/>
                </a:ext>
              </a:extLst>
            </p:cNvPr>
            <p:cNvGrpSpPr/>
            <p:nvPr userDrawn="1"/>
          </p:nvGrpSpPr>
          <p:grpSpPr>
            <a:xfrm>
              <a:off x="7048611" y="5428398"/>
              <a:ext cx="1987132" cy="1022374"/>
              <a:chOff x="7048611" y="5428398"/>
              <a:chExt cx="1987132" cy="1022374"/>
            </a:xfrm>
          </p:grpSpPr>
          <p:pic>
            <p:nvPicPr>
              <p:cNvPr id="39" name="Picture 38">
                <a:extLst>
                  <a:ext uri="{FF2B5EF4-FFF2-40B4-BE49-F238E27FC236}">
                    <a16:creationId xmlns:a16="http://schemas.microsoft.com/office/drawing/2014/main" id="{5A0C3C89-8760-499B-891E-1B7EAC14AAE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48611" y="5743694"/>
                <a:ext cx="1987132" cy="707078"/>
              </a:xfrm>
              <a:prstGeom prst="rect">
                <a:avLst/>
              </a:prstGeom>
              <a:effectLst>
                <a:outerShdw blurRad="25400" dist="12700" dir="8100000" algn="tr" rotWithShape="0">
                  <a:prstClr val="black">
                    <a:alpha val="40000"/>
                  </a:prstClr>
                </a:outerShdw>
              </a:effectLst>
            </p:spPr>
          </p:pic>
          <p:sp>
            <p:nvSpPr>
              <p:cNvPr id="49" name="Title 1">
                <a:extLst>
                  <a:ext uri="{FF2B5EF4-FFF2-40B4-BE49-F238E27FC236}">
                    <a16:creationId xmlns:a16="http://schemas.microsoft.com/office/drawing/2014/main" id="{1E23E501-A5FD-485E-95A8-FF245EDCE2CA}"/>
                  </a:ext>
                  <a:ext uri="{C183D7F6-B498-43B3-948B-1728B52AA6E4}">
                    <adec:decorative xmlns:adec="http://schemas.microsoft.com/office/drawing/2017/decorative" val="1"/>
                  </a:ext>
                </a:extLst>
              </p:cNvPr>
              <p:cNvSpPr txBox="1">
                <a:spLocks/>
              </p:cNvSpPr>
              <p:nvPr userDrawn="1"/>
            </p:nvSpPr>
            <p:spPr>
              <a:xfrm>
                <a:off x="7048611" y="5428398"/>
                <a:ext cx="1967218" cy="23797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7</a:t>
                </a:r>
                <a:r>
                  <a:rPr lang="en-US" sz="1050" b="0" i="1" dirty="0">
                    <a:solidFill>
                      <a:schemeClr val="accent4">
                        <a:lumMod val="75000"/>
                      </a:schemeClr>
                    </a:solidFill>
                  </a:rPr>
                  <a:t>: </a:t>
                </a:r>
                <a:r>
                  <a:rPr lang="en-US" sz="1050" b="0" i="1" dirty="0">
                    <a:solidFill>
                      <a:schemeClr val="accent3">
                        <a:lumMod val="50000"/>
                      </a:schemeClr>
                    </a:solidFill>
                  </a:rPr>
                  <a:t>Set Hyperlink ScreenTip dialogue box</a:t>
                </a:r>
              </a:p>
            </p:txBody>
          </p:sp>
        </p:grpSp>
      </p:grpSp>
    </p:spTree>
    <p:extLst>
      <p:ext uri="{BB962C8B-B14F-4D97-AF65-F5344CB8AC3E}">
        <p14:creationId xmlns:p14="http://schemas.microsoft.com/office/powerpoint/2010/main" val="156512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8 Guidance page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6D5160-5BEF-4166-8549-9472F2C30D93}"/>
              </a:ext>
            </a:extLst>
          </p:cNvPr>
          <p:cNvSpPr>
            <a:spLocks noGrp="1"/>
          </p:cNvSpPr>
          <p:nvPr>
            <p:ph type="sldNum" sz="quarter" idx="12"/>
          </p:nvPr>
        </p:nvSpPr>
        <p:spPr>
          <a:xfrm>
            <a:off x="9448800" y="6554624"/>
            <a:ext cx="2743200" cy="303376"/>
          </a:xfrm>
          <a:prstGeom prst="rect">
            <a:avLst/>
          </a:prstGeom>
        </p:spPr>
        <p:txBody>
          <a:bodyPr anchor="ctr"/>
          <a:lstStyle>
            <a:lvl1pPr algn="r">
              <a:defRPr sz="1600" b="1">
                <a:solidFill>
                  <a:schemeClr val="accent1">
                    <a:lumMod val="75000"/>
                  </a:schemeClr>
                </a:solidFill>
              </a:defRPr>
            </a:lvl1pPr>
          </a:lstStyle>
          <a:p>
            <a:fld id="{04302A8C-9437-46FB-BA48-0801065FAE26}" type="slidenum">
              <a:rPr lang="en-US" smtClean="0"/>
              <a:pPr/>
              <a:t>‹#›</a:t>
            </a:fld>
            <a:endParaRPr lang="en-US"/>
          </a:p>
        </p:txBody>
      </p:sp>
      <p:grpSp>
        <p:nvGrpSpPr>
          <p:cNvPr id="11" name="Group 10">
            <a:extLst>
              <a:ext uri="{FF2B5EF4-FFF2-40B4-BE49-F238E27FC236}">
                <a16:creationId xmlns:a16="http://schemas.microsoft.com/office/drawing/2014/main" id="{4F1CF21C-8A2E-4AFD-BAB2-FE2BB4728104}"/>
              </a:ext>
              <a:ext uri="{C183D7F6-B498-43B3-948B-1728B52AA6E4}">
                <adec:decorative xmlns:adec="http://schemas.microsoft.com/office/drawing/2017/decorative" val="1"/>
              </a:ext>
            </a:extLst>
          </p:cNvPr>
          <p:cNvGrpSpPr/>
          <p:nvPr userDrawn="1"/>
        </p:nvGrpSpPr>
        <p:grpSpPr>
          <a:xfrm>
            <a:off x="89896" y="361268"/>
            <a:ext cx="11981829" cy="5844405"/>
            <a:chOff x="67421" y="361261"/>
            <a:chExt cx="8986372" cy="5844405"/>
          </a:xfrm>
        </p:grpSpPr>
        <p:sp>
          <p:nvSpPr>
            <p:cNvPr id="8" name="Title 1">
              <a:extLst>
                <a:ext uri="{FF2B5EF4-FFF2-40B4-BE49-F238E27FC236}">
                  <a16:creationId xmlns:a16="http://schemas.microsoft.com/office/drawing/2014/main" id="{B4EE3019-71FE-428B-95F7-09496060B998}"/>
                </a:ext>
                <a:ext uri="{C183D7F6-B498-43B3-948B-1728B52AA6E4}">
                  <adec:decorative xmlns:adec="http://schemas.microsoft.com/office/drawing/2017/decorative" val="1"/>
                </a:ext>
              </a:extLst>
            </p:cNvPr>
            <p:cNvSpPr txBox="1">
              <a:spLocks/>
            </p:cNvSpPr>
            <p:nvPr userDrawn="1"/>
          </p:nvSpPr>
          <p:spPr>
            <a:xfrm>
              <a:off x="304800" y="361262"/>
              <a:ext cx="2971800" cy="57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l"/>
              <a:r>
                <a:rPr lang="en-US" sz="3200" dirty="0"/>
                <a:t>Text Content</a:t>
              </a:r>
            </a:p>
          </p:txBody>
        </p:sp>
        <p:sp>
          <p:nvSpPr>
            <p:cNvPr id="9" name="Title 1">
              <a:extLst>
                <a:ext uri="{FF2B5EF4-FFF2-40B4-BE49-F238E27FC236}">
                  <a16:creationId xmlns:a16="http://schemas.microsoft.com/office/drawing/2014/main" id="{25DF39B4-0A22-4906-B00E-EF0BD56413CE}"/>
                </a:ext>
                <a:ext uri="{C183D7F6-B498-43B3-948B-1728B52AA6E4}">
                  <adec:decorative xmlns:adec="http://schemas.microsoft.com/office/drawing/2017/decorative" val="1"/>
                </a:ext>
              </a:extLst>
            </p:cNvPr>
            <p:cNvSpPr txBox="1">
              <a:spLocks/>
            </p:cNvSpPr>
            <p:nvPr userDrawn="1"/>
          </p:nvSpPr>
          <p:spPr>
            <a:xfrm>
              <a:off x="3400425" y="361261"/>
              <a:ext cx="5057775" cy="571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nSpc>
                  <a:spcPct val="95000"/>
                </a:lnSpc>
              </a:pPr>
              <a:r>
                <a:rPr lang="en-US" sz="2000" b="0" dirty="0">
                  <a:solidFill>
                    <a:schemeClr val="accent4">
                      <a:lumMod val="75000"/>
                    </a:schemeClr>
                  </a:solidFill>
                </a:rPr>
                <a:t>How to keep your presentation content accessible and readable on the back-end</a:t>
              </a:r>
            </a:p>
          </p:txBody>
        </p:sp>
        <p:cxnSp>
          <p:nvCxnSpPr>
            <p:cNvPr id="12" name="Straight Connector 11">
              <a:extLst>
                <a:ext uri="{FF2B5EF4-FFF2-40B4-BE49-F238E27FC236}">
                  <a16:creationId xmlns:a16="http://schemas.microsoft.com/office/drawing/2014/main" id="{95F03FF4-7FDB-424E-8F88-B8F3DEA68869}"/>
                </a:ext>
                <a:ext uri="{C183D7F6-B498-43B3-948B-1728B52AA6E4}">
                  <adec:decorative xmlns:adec="http://schemas.microsoft.com/office/drawing/2017/decorative" val="1"/>
                </a:ext>
              </a:extLst>
            </p:cNvPr>
            <p:cNvCxnSpPr/>
            <p:nvPr userDrawn="1"/>
          </p:nvCxnSpPr>
          <p:spPr>
            <a:xfrm>
              <a:off x="90207" y="1016000"/>
              <a:ext cx="8963586"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F4A24764-94DA-4295-B3FC-A4E71FADC61B}"/>
                </a:ext>
                <a:ext uri="{C183D7F6-B498-43B3-948B-1728B52AA6E4}">
                  <adec:decorative xmlns:adec="http://schemas.microsoft.com/office/drawing/2017/decorative" val="1"/>
                </a:ext>
              </a:extLst>
            </p:cNvPr>
            <p:cNvSpPr txBox="1">
              <a:spLocks/>
            </p:cNvSpPr>
            <p:nvPr userDrawn="1"/>
          </p:nvSpPr>
          <p:spPr>
            <a:xfrm>
              <a:off x="67421" y="1056511"/>
              <a:ext cx="8644776" cy="51491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137160" indent="-137160">
                <a:lnSpc>
                  <a:spcPct val="100000"/>
                </a:lnSpc>
                <a:spcBef>
                  <a:spcPts val="1200"/>
                </a:spcBef>
                <a:spcAft>
                  <a:spcPts val="600"/>
                </a:spcAft>
                <a:buFont typeface="Arial" panose="020B0604020202020204" pitchFamily="34" charset="0"/>
                <a:buChar char="•"/>
              </a:pPr>
              <a:r>
                <a:rPr lang="en-US" sz="1600" b="1" dirty="0"/>
                <a:t>Universal Guidance </a:t>
              </a:r>
              <a:r>
                <a:rPr lang="en-US" sz="1600" b="0" dirty="0"/>
                <a:t>–</a:t>
              </a:r>
              <a:br>
                <a:rPr lang="en-US" sz="1400" b="0" dirty="0"/>
              </a:br>
              <a:r>
                <a:rPr lang="en-US" sz="1400" b="0" dirty="0"/>
                <a:t>Before you build, familiarize with the slide layouts that are available in your template and always start with the correct slide layout.  With 508, simple is usually better.  </a:t>
              </a:r>
              <a:r>
                <a:rPr lang="en-US" sz="1400" b="1" dirty="0"/>
                <a:t>Do not</a:t>
              </a:r>
              <a:r>
                <a:rPr lang="en-US" sz="1400" b="0" dirty="0"/>
                <a: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Paste text boxes from a different presentation on top of existing containers in this template.</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(Instead, paste your entire slide into the deck, click on the “Paste Options” box that appears in the bottom-right corner of your slide, and choose “Use Destination Theme” from the options provided, regardless of the outcome. If the source slide did not use its template properly, you may have to select, cut, and paste your text into the right boxes.)</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empty paragraphs to space out your content in any way.</a:t>
              </a:r>
              <a:br>
                <a:rPr kumimoji="0" lang="en-US" sz="1300" b="0" i="0" u="none" strike="noStrike" kern="1200" cap="none" spc="0" normalizeH="0" baseline="0" noProof="0" dirty="0">
                  <a:ln>
                    <a:noFill/>
                  </a:ln>
                  <a:solidFill>
                    <a:srgbClr val="414143"/>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(Space out your content with the “Paragraph” panel [Fig. 8], by adjusting </a:t>
              </a:r>
              <a:b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1200" b="0" i="1" u="none" strike="noStrike" kern="1200" cap="none" spc="0" normalizeH="0" baseline="0" noProof="0" dirty="0">
                  <a:ln>
                    <a:noFill/>
                  </a:ln>
                  <a:solidFill>
                    <a:schemeClr val="accent1">
                      <a:lumMod val="75000"/>
                    </a:schemeClr>
                  </a:solidFill>
                  <a:effectLst/>
                  <a:uLnTx/>
                  <a:uFillTx/>
                  <a:latin typeface="+mn-lt"/>
                  <a:ea typeface="+mn-ea"/>
                  <a:cs typeface="+mn-cs"/>
                </a:rPr>
                <a:t>the spacing before and after your content.)</a:t>
              </a:r>
            </a:p>
            <a:p>
              <a:pPr marL="365760" marR="0" lvl="1" indent="-137160" algn="l" defTabSz="457200" rtl="0" eaLnBrk="1" fontAlgn="auto" latinLnBrk="0" hangingPunct="1">
                <a:lnSpc>
                  <a:spcPct val="100000"/>
                </a:lnSpc>
                <a:spcBef>
                  <a:spcPts val="2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Use the space bar or the tab key to bring part of your content to the next line. </a:t>
              </a:r>
              <a:br>
                <a:rPr lang="en-US" sz="1300" b="0" kern="1200" dirty="0">
                  <a:solidFill>
                    <a:schemeClr val="tx1"/>
                  </a:solidFill>
                  <a:latin typeface="+mn-lt"/>
                  <a:ea typeface="+mn-ea"/>
                  <a:cs typeface="+mn-cs"/>
                </a:rPr>
              </a:br>
              <a:r>
                <a:rPr lang="en-US" sz="1200" b="0" i="1" kern="1200" dirty="0">
                  <a:solidFill>
                    <a:schemeClr val="accent1">
                      <a:lumMod val="75000"/>
                    </a:schemeClr>
                  </a:solidFill>
                  <a:latin typeface="+mn-lt"/>
                  <a:ea typeface="+mn-ea"/>
                  <a:cs typeface="+mn-cs"/>
                </a:rPr>
                <a:t>(Use [Shift] + [Enter] to insert a soft return, instead.)</a:t>
              </a:r>
            </a:p>
            <a:p>
              <a:pPr marL="365760" marR="0" lvl="1" indent="-13716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300" b="0" kern="1200" dirty="0">
                  <a:solidFill>
                    <a:schemeClr val="tx1"/>
                  </a:solidFill>
                  <a:latin typeface="+mn-lt"/>
                  <a:ea typeface="+mn-ea"/>
                  <a:cs typeface="+mn-cs"/>
                </a:rPr>
                <a:t>Apply any fonts that are not a part of this template already.</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Allow your text to shrink smaller than 12pt for a Webinar, or 18pt for a live presentation.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lang="en-US" sz="1300" b="0" kern="1200" dirty="0">
                  <a:solidFill>
                    <a:schemeClr val="tx1"/>
                  </a:solidFill>
                  <a:latin typeface="+mn-lt"/>
                  <a:ea typeface="+mn-ea"/>
                  <a:cs typeface="+mn-cs"/>
                </a:rPr>
                <a:t>Insert more content into a single slide than the template is designed to accommodate.</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Insert a table unless the content cannot be delivered as lists.</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“Smart Art” or any of PowerPoint’s suggestions for design.</a:t>
              </a:r>
            </a:p>
            <a:p>
              <a:pPr marL="365760" marR="0" lvl="1" indent="-137160" algn="l" defTabSz="457200" rtl="0" eaLnBrk="1" fontAlgn="auto" latinLnBrk="0" hangingPunct="1">
                <a:lnSpc>
                  <a:spcPct val="100000"/>
                </a:lnSpc>
                <a:spcBef>
                  <a:spcPts val="200"/>
                </a:spcBef>
                <a:spcAft>
                  <a:spcPts val="1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414143"/>
                  </a:solidFill>
                  <a:effectLst/>
                  <a:uLnTx/>
                  <a:uFillTx/>
                  <a:latin typeface="+mn-lt"/>
                  <a:ea typeface="+mn-ea"/>
                  <a:cs typeface="+mn-cs"/>
                </a:rPr>
                <a:t>Use slide transitions, and only use animations sparingly.</a:t>
              </a:r>
              <a:endParaRPr lang="en-US" sz="1300" b="0" dirty="0"/>
            </a:p>
            <a:p>
              <a:pPr marL="137160" indent="-137160">
                <a:lnSpc>
                  <a:spcPct val="100000"/>
                </a:lnSpc>
                <a:spcBef>
                  <a:spcPts val="800"/>
                </a:spcBef>
                <a:spcAft>
                  <a:spcPts val="600"/>
                </a:spcAft>
                <a:buFont typeface="Arial" panose="020B0604020202020204" pitchFamily="34" charset="0"/>
                <a:buChar char="•"/>
              </a:pPr>
              <a:r>
                <a:rPr lang="en-US" sz="1600" b="1" dirty="0"/>
                <a:t>Slide Titles </a:t>
              </a:r>
              <a:r>
                <a:rPr lang="en-US" sz="1600" b="0" dirty="0"/>
                <a:t>– </a:t>
              </a:r>
              <a:br>
                <a:rPr lang="en-US" sz="1400" b="0" dirty="0"/>
              </a:br>
              <a:r>
                <a:rPr lang="en-US" sz="1400" b="0" dirty="0"/>
                <a:t>Enter your slide title content into the “Title” boxes that are provided in your template.  Do not:</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Insert or create your own text boxes to serve as titles (they will not be properly read).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Change the alignment of title boxes; they must stay left-aligned.</a:t>
              </a:r>
            </a:p>
            <a:p>
              <a:pPr marL="365760" lvl="1" indent="-137160" algn="l" defTabSz="457200" rtl="0" eaLnBrk="1" latinLnBrk="0" hangingPunct="1">
                <a:lnSpc>
                  <a:spcPct val="100000"/>
                </a:lnSpc>
                <a:spcBef>
                  <a:spcPts val="100"/>
                </a:spcBef>
                <a:spcAft>
                  <a:spcPts val="200"/>
                </a:spcAft>
                <a:buFont typeface="Arial" panose="020B0604020202020204" pitchFamily="34" charset="0"/>
                <a:buChar char="•"/>
              </a:pPr>
              <a:r>
                <a:rPr lang="en-US" sz="1300" b="0" kern="1200" dirty="0">
                  <a:solidFill>
                    <a:schemeClr val="tx1"/>
                  </a:solidFill>
                  <a:latin typeface="+mn-lt"/>
                  <a:ea typeface="+mn-ea"/>
                  <a:cs typeface="+mn-cs"/>
                </a:rPr>
                <a:t>Hit “Enter” after typing your title, as empty paragraphs break screen readers no matter where they are.</a:t>
              </a:r>
              <a:endParaRPr lang="en-US" sz="1300" b="0" dirty="0"/>
            </a:p>
          </p:txBody>
        </p:sp>
        <p:grpSp>
          <p:nvGrpSpPr>
            <p:cNvPr id="10" name="Group 9">
              <a:extLst>
                <a:ext uri="{FF2B5EF4-FFF2-40B4-BE49-F238E27FC236}">
                  <a16:creationId xmlns:a16="http://schemas.microsoft.com/office/drawing/2014/main" id="{9A12AF34-C1C6-4B4B-83D0-EB26F28FB9C6}"/>
                </a:ext>
                <a:ext uri="{C183D7F6-B498-43B3-948B-1728B52AA6E4}">
                  <adec:decorative xmlns:adec="http://schemas.microsoft.com/office/drawing/2017/decorative" val="1"/>
                </a:ext>
              </a:extLst>
            </p:cNvPr>
            <p:cNvGrpSpPr/>
            <p:nvPr userDrawn="1"/>
          </p:nvGrpSpPr>
          <p:grpSpPr>
            <a:xfrm>
              <a:off x="6438074" y="2973171"/>
              <a:ext cx="2615719" cy="1457788"/>
              <a:chOff x="6393655" y="4210052"/>
              <a:chExt cx="2615719" cy="1457788"/>
            </a:xfrm>
          </p:grpSpPr>
          <p:grpSp>
            <p:nvGrpSpPr>
              <p:cNvPr id="7" name="Group 6">
                <a:extLst>
                  <a:ext uri="{FF2B5EF4-FFF2-40B4-BE49-F238E27FC236}">
                    <a16:creationId xmlns:a16="http://schemas.microsoft.com/office/drawing/2014/main" id="{D2FA8579-CDE5-4C2C-BA0C-93F778AA3B32}"/>
                  </a:ext>
                </a:extLst>
              </p:cNvPr>
              <p:cNvGrpSpPr/>
              <p:nvPr userDrawn="1"/>
            </p:nvGrpSpPr>
            <p:grpSpPr>
              <a:xfrm>
                <a:off x="6393655" y="4210052"/>
                <a:ext cx="2615719" cy="1131568"/>
                <a:chOff x="6393655" y="4210052"/>
                <a:chExt cx="2615719" cy="1131568"/>
              </a:xfrm>
            </p:grpSpPr>
            <p:pic>
              <p:nvPicPr>
                <p:cNvPr id="2" name="Picture 1">
                  <a:extLst>
                    <a:ext uri="{FF2B5EF4-FFF2-40B4-BE49-F238E27FC236}">
                      <a16:creationId xmlns:a16="http://schemas.microsoft.com/office/drawing/2014/main" id="{20012C02-EF36-420C-A18C-C13EA7371154}"/>
                    </a:ext>
                  </a:extLst>
                </p:cNvPr>
                <p:cNvPicPr>
                  <a:picLocks noChangeAspect="1"/>
                </p:cNvPicPr>
                <p:nvPr userDrawn="1"/>
              </p:nvPicPr>
              <p:blipFill rotWithShape="1">
                <a:blip r:embed="rId2"/>
                <a:srcRect l="953" r="739" b="3234"/>
                <a:stretch/>
              </p:blipFill>
              <p:spPr>
                <a:xfrm>
                  <a:off x="6393655" y="4210052"/>
                  <a:ext cx="2536033" cy="783430"/>
                </a:xfrm>
                <a:prstGeom prst="rect">
                  <a:avLst/>
                </a:prstGeom>
                <a:ln>
                  <a:solidFill>
                    <a:schemeClr val="bg1">
                      <a:lumMod val="75000"/>
                    </a:schemeClr>
                  </a:solidFill>
                </a:ln>
                <a:effectLst>
                  <a:outerShdw blurRad="25400" dist="12700" dir="8100000" algn="tr" rotWithShape="0">
                    <a:prstClr val="black">
                      <a:alpha val="40000"/>
                    </a:prstClr>
                  </a:outerShdw>
                </a:effectLst>
              </p:spPr>
            </p:pic>
            <p:sp>
              <p:nvSpPr>
                <p:cNvPr id="4" name="Rectangle 3">
                  <a:extLst>
                    <a:ext uri="{FF2B5EF4-FFF2-40B4-BE49-F238E27FC236}">
                      <a16:creationId xmlns:a16="http://schemas.microsoft.com/office/drawing/2014/main" id="{061125D5-FBD4-4B5D-942A-BA1AE7EC68DE}"/>
                    </a:ext>
                  </a:extLst>
                </p:cNvPr>
                <p:cNvSpPr/>
                <p:nvPr userDrawn="1"/>
              </p:nvSpPr>
              <p:spPr>
                <a:xfrm>
                  <a:off x="8831580" y="4884420"/>
                  <a:ext cx="109053" cy="109053"/>
                </a:xfrm>
                <a:prstGeom prst="rect">
                  <a:avLst/>
                </a:prstGeom>
                <a:solidFill>
                  <a:srgbClr val="FFC000">
                    <a:alpha val="2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Arrow: Up 4">
                  <a:extLst>
                    <a:ext uri="{FF2B5EF4-FFF2-40B4-BE49-F238E27FC236}">
                      <a16:creationId xmlns:a16="http://schemas.microsoft.com/office/drawing/2014/main" id="{B73DCE2C-B7F5-4C1A-95E8-55494451823B}"/>
                    </a:ext>
                  </a:extLst>
                </p:cNvPr>
                <p:cNvSpPr/>
                <p:nvPr userDrawn="1"/>
              </p:nvSpPr>
              <p:spPr>
                <a:xfrm>
                  <a:off x="8757920" y="5018930"/>
                  <a:ext cx="251454" cy="32269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grpSp>
          <p:sp>
            <p:nvSpPr>
              <p:cNvPr id="38" name="Title 1">
                <a:extLst>
                  <a:ext uri="{FF2B5EF4-FFF2-40B4-BE49-F238E27FC236}">
                    <a16:creationId xmlns:a16="http://schemas.microsoft.com/office/drawing/2014/main" id="{55D95449-E7CF-48D8-874A-692945D9A34F}"/>
                  </a:ext>
                  <a:ext uri="{C183D7F6-B498-43B3-948B-1728B52AA6E4}">
                    <adec:decorative xmlns:adec="http://schemas.microsoft.com/office/drawing/2017/decorative" val="1"/>
                  </a:ext>
                </a:extLst>
              </p:cNvPr>
              <p:cNvSpPr txBox="1">
                <a:spLocks/>
              </p:cNvSpPr>
              <p:nvPr userDrawn="1"/>
            </p:nvSpPr>
            <p:spPr>
              <a:xfrm>
                <a:off x="7245381" y="5103649"/>
                <a:ext cx="1638266" cy="56419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indent="0">
                  <a:lnSpc>
                    <a:spcPct val="95000"/>
                  </a:lnSpc>
                  <a:buFont typeface="+mj-lt"/>
                  <a:buNone/>
                </a:pPr>
                <a:r>
                  <a:rPr lang="en-US" sz="1050" b="1" i="1" dirty="0">
                    <a:solidFill>
                      <a:schemeClr val="accent4">
                        <a:lumMod val="75000"/>
                      </a:schemeClr>
                    </a:solidFill>
                  </a:rPr>
                  <a:t>Fig. 8</a:t>
                </a:r>
                <a:r>
                  <a:rPr lang="en-US" sz="1050" b="0" i="1" dirty="0">
                    <a:solidFill>
                      <a:schemeClr val="accent4">
                        <a:lumMod val="75000"/>
                      </a:schemeClr>
                    </a:solidFill>
                  </a:rPr>
                  <a:t>: </a:t>
                </a:r>
                <a:r>
                  <a:rPr lang="en-US" sz="1050" b="0" i="1" dirty="0">
                    <a:solidFill>
                      <a:schemeClr val="accent3">
                        <a:lumMod val="50000"/>
                      </a:schemeClr>
                    </a:solidFill>
                  </a:rPr>
                  <a:t>Where to click to adjust line spacing with your “Paragraph” panel</a:t>
                </a:r>
              </a:p>
            </p:txBody>
          </p:sp>
        </p:grpSp>
      </p:grpSp>
    </p:spTree>
    <p:extLst>
      <p:ext uri="{BB962C8B-B14F-4D97-AF65-F5344CB8AC3E}">
        <p14:creationId xmlns:p14="http://schemas.microsoft.com/office/powerpoint/2010/main" val="3942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56630B-DC67-40E5-A102-A4616E8C68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63319"/>
            <a:ext cx="12192000" cy="2188463"/>
          </a:xfrm>
          <a:prstGeom prst="rect">
            <a:avLst/>
          </a:prstGeom>
        </p:spPr>
      </p:pic>
      <p:sp>
        <p:nvSpPr>
          <p:cNvPr id="2" name="Title 1"/>
          <p:cNvSpPr>
            <a:spLocks noGrp="1"/>
          </p:cNvSpPr>
          <p:nvPr>
            <p:ph type="title" hasCustomPrompt="1"/>
          </p:nvPr>
        </p:nvSpPr>
        <p:spPr>
          <a:xfrm>
            <a:off x="1548384" y="875169"/>
            <a:ext cx="10070592" cy="2144938"/>
          </a:xfrm>
        </p:spPr>
        <p:txBody>
          <a:bodyPr anchor="ctr">
            <a:normAutofit/>
          </a:bodyPr>
          <a:lstStyle>
            <a:lvl1pPr>
              <a:defRPr sz="4400"/>
            </a:lvl1pPr>
          </a:lstStyle>
          <a:p>
            <a:r>
              <a:rPr lang="en-US" dirty="0"/>
              <a:t>Click to edit Section title</a:t>
            </a:r>
          </a:p>
        </p:txBody>
      </p:sp>
      <p:sp>
        <p:nvSpPr>
          <p:cNvPr id="3" name="Text Placeholder 2"/>
          <p:cNvSpPr>
            <a:spLocks noGrp="1"/>
          </p:cNvSpPr>
          <p:nvPr>
            <p:ph type="body" idx="1"/>
          </p:nvPr>
        </p:nvSpPr>
        <p:spPr>
          <a:xfrm>
            <a:off x="1548384" y="3545577"/>
            <a:ext cx="9805416"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1C4489"/>
                </a:solidFill>
              </a:defRPr>
            </a:lvl1pPr>
          </a:lstStyle>
          <a:p>
            <a:fld id="{AEF1280C-1E94-430E-A516-D051ECA45720}" type="slidenum">
              <a:rPr lang="en-US" smtClean="0"/>
              <a:pPr/>
              <a:t>‹#›</a:t>
            </a:fld>
            <a:endParaRPr lang="en-US" dirty="0"/>
          </a:p>
        </p:txBody>
      </p:sp>
    </p:spTree>
    <p:custDataLst>
      <p:tags r:id="rId1"/>
    </p:custDataLst>
    <p:extLst>
      <p:ext uri="{BB962C8B-B14F-4D97-AF65-F5344CB8AC3E}">
        <p14:creationId xmlns:p14="http://schemas.microsoft.com/office/powerpoint/2010/main" val="292082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4541760" y="2481668"/>
            <a:ext cx="6812040" cy="2381476"/>
          </a:xfrm>
        </p:spPr>
        <p:txBody>
          <a:bodyPr anchor="ctr">
            <a:noAutofit/>
          </a:bodyPr>
          <a:lstStyle>
            <a:lvl1pPr marL="0" indent="0">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rgbClr val="1C4489"/>
              </a:buClr>
              <a:buFont typeface="Wingdings" panose="05000000000000000000" pitchFamily="2" charset="2"/>
              <a:buChar char=""/>
              <a:defRPr>
                <a:solidFill>
                  <a:schemeClr val="accent5"/>
                </a:solidFill>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lvl="3"/>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362528" y="2483686"/>
            <a:ext cx="2377440" cy="237744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92498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94882"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2077962"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8" name="Content Placeholder 2">
            <a:extLst>
              <a:ext uri="{FF2B5EF4-FFF2-40B4-BE49-F238E27FC236}">
                <a16:creationId xmlns:a16="http://schemas.microsoft.com/office/drawing/2014/main" id="{EAC87CBE-6F5B-4FDC-9999-676B9F667948}"/>
              </a:ext>
            </a:extLst>
          </p:cNvPr>
          <p:cNvSpPr>
            <a:spLocks noGrp="1"/>
          </p:cNvSpPr>
          <p:nvPr>
            <p:ph idx="14" hasCustomPrompt="1"/>
          </p:nvPr>
        </p:nvSpPr>
        <p:spPr>
          <a:xfrm>
            <a:off x="6532396" y="3911828"/>
            <a:ext cx="5394960" cy="2059314"/>
          </a:xfrm>
        </p:spPr>
        <p:txBody>
          <a:bodyPr anchor="t">
            <a:noAutofit/>
          </a:bodyPr>
          <a:lstStyle>
            <a:lvl1pPr marL="0" indent="0" algn="ctr">
              <a:buNone/>
              <a:defRPr b="1"/>
            </a:lvl1pPr>
            <a:lvl2pPr marL="457200" indent="0">
              <a:spcBef>
                <a:spcPts val="1000"/>
              </a:spcBef>
              <a:buNone/>
              <a:defRPr sz="2200" i="1">
                <a:solidFill>
                  <a:schemeClr val="accent1"/>
                </a:solidFill>
              </a:defRPr>
            </a:lvl2pPr>
            <a:lvl3pPr marL="457200" indent="0">
              <a:spcBef>
                <a:spcPts val="0"/>
              </a:spcBef>
              <a:buNone/>
              <a:defRPr sz="2200">
                <a:solidFill>
                  <a:schemeClr val="tx1">
                    <a:lumMod val="75000"/>
                    <a:lumOff val="25000"/>
                  </a:schemeClr>
                </a:solidFill>
              </a:defRPr>
            </a:lvl3pPr>
            <a:lvl4pPr marL="777240" indent="-320040">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9" name="Picture Placeholder 6">
            <a:extLst>
              <a:ext uri="{FF2B5EF4-FFF2-40B4-BE49-F238E27FC236}">
                <a16:creationId xmlns:a16="http://schemas.microsoft.com/office/drawing/2014/main" id="{BD641F4D-5F35-4F7D-9487-696C26F0CA2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8315476" y="1875159"/>
            <a:ext cx="1828800" cy="18288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09859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64285"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Picture Placeholder 6">
            <a:extLst>
              <a:ext uri="{FF2B5EF4-FFF2-40B4-BE49-F238E27FC236}">
                <a16:creationId xmlns:a16="http://schemas.microsoft.com/office/drawing/2014/main" id="{2286461A-3B45-43A7-9FE8-51E93F27571F}"/>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1407285"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3" name="Content Placeholder 2">
            <a:extLst>
              <a:ext uri="{FF2B5EF4-FFF2-40B4-BE49-F238E27FC236}">
                <a16:creationId xmlns:a16="http://schemas.microsoft.com/office/drawing/2014/main" id="{E3379908-6ECB-4772-B71A-34E3F132F84B}"/>
              </a:ext>
            </a:extLst>
          </p:cNvPr>
          <p:cNvSpPr>
            <a:spLocks noGrp="1"/>
          </p:cNvSpPr>
          <p:nvPr>
            <p:ph idx="14" hasCustomPrompt="1"/>
          </p:nvPr>
        </p:nvSpPr>
        <p:spPr>
          <a:xfrm>
            <a:off x="426720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4" name="Picture Placeholder 6">
            <a:extLst>
              <a:ext uri="{FF2B5EF4-FFF2-40B4-BE49-F238E27FC236}">
                <a16:creationId xmlns:a16="http://schemas.microsoft.com/office/drawing/2014/main" id="{E6A44FAA-6F4D-4D84-AB6F-9086CFF938CC}"/>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41020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
        <p:nvSpPr>
          <p:cNvPr id="15" name="Content Placeholder 2">
            <a:extLst>
              <a:ext uri="{FF2B5EF4-FFF2-40B4-BE49-F238E27FC236}">
                <a16:creationId xmlns:a16="http://schemas.microsoft.com/office/drawing/2014/main" id="{0FFB5D02-87CE-4A9A-A437-6D61B264F923}"/>
              </a:ext>
            </a:extLst>
          </p:cNvPr>
          <p:cNvSpPr>
            <a:spLocks noGrp="1"/>
          </p:cNvSpPr>
          <p:nvPr>
            <p:ph idx="16" hasCustomPrompt="1"/>
          </p:nvPr>
        </p:nvSpPr>
        <p:spPr>
          <a:xfrm>
            <a:off x="8274350" y="3663738"/>
            <a:ext cx="3657600" cy="1614486"/>
          </a:xfrm>
        </p:spPr>
        <p:txBody>
          <a:bodyPr anchor="t">
            <a:noAutofit/>
          </a:bodyPr>
          <a:lstStyle>
            <a:lvl1pPr marL="0" indent="0" algn="ctr">
              <a:buNone/>
              <a:defRPr sz="2200" b="1"/>
            </a:lvl1pPr>
            <a:lvl2pPr marL="457200" indent="0">
              <a:lnSpc>
                <a:spcPct val="90000"/>
              </a:lnSpc>
              <a:spcBef>
                <a:spcPts val="600"/>
              </a:spcBef>
              <a:buNone/>
              <a:defRPr sz="1900" i="1">
                <a:solidFill>
                  <a:schemeClr val="accent1"/>
                </a:solidFill>
              </a:defRPr>
            </a:lvl2pPr>
            <a:lvl3pPr marL="457200" indent="0">
              <a:lnSpc>
                <a:spcPct val="90000"/>
              </a:lnSpc>
              <a:spcBef>
                <a:spcPts val="0"/>
              </a:spcBef>
              <a:buNone/>
              <a:defRPr sz="1900">
                <a:solidFill>
                  <a:schemeClr val="tx1">
                    <a:lumMod val="75000"/>
                    <a:lumOff val="25000"/>
                  </a:schemeClr>
                </a:solidFill>
              </a:defRPr>
            </a:lvl3pPr>
            <a:lvl4pPr marL="777240" indent="-320040">
              <a:lnSpc>
                <a:spcPct val="90000"/>
              </a:lnSpc>
              <a:spcBef>
                <a:spcPts val="600"/>
              </a:spcBef>
              <a:buClr>
                <a:schemeClr val="accent5"/>
              </a:buClr>
              <a:buFont typeface="Wingdings" panose="05000000000000000000" pitchFamily="2" charset="2"/>
              <a:buChar char=""/>
              <a:defRPr lang="en-US" sz="1800" kern="1200" dirty="0">
                <a:solidFill>
                  <a:schemeClr val="accent5"/>
                </a:solidFill>
                <a:latin typeface="+mn-lt"/>
                <a:ea typeface="+mn-ea"/>
                <a:cs typeface="+mn-cs"/>
              </a:defRPr>
            </a:lvl4pPr>
            <a:lvl5pPr marL="777240" indent="-292608">
              <a:lnSpc>
                <a:spcPct val="90000"/>
              </a:lnSpc>
              <a:spcBef>
                <a:spcPts val="0"/>
              </a:spcBef>
              <a:buClr>
                <a:schemeClr val="tx1">
                  <a:lumMod val="90000"/>
                  <a:lumOff val="10000"/>
                </a:schemeClr>
              </a:buClr>
              <a:buFont typeface="Wingdings" panose="05000000000000000000" pitchFamily="2" charset="2"/>
              <a:buChar char=""/>
              <a:defRPr>
                <a:solidFill>
                  <a:schemeClr val="tx1">
                    <a:lumMod val="75000"/>
                    <a:lumOff val="25000"/>
                  </a:schemeClr>
                </a:solidFill>
              </a:defRPr>
            </a:lvl5pPr>
          </a:lstStyle>
          <a:p>
            <a:pPr lvl="0"/>
            <a:r>
              <a:rPr lang="en-US" dirty="0"/>
              <a:t>FirstName </a:t>
            </a:r>
            <a:r>
              <a:rPr lang="en-US" dirty="0" err="1"/>
              <a:t>LastName</a:t>
            </a:r>
            <a:endParaRPr lang="en-US" dirty="0"/>
          </a:p>
          <a:p>
            <a:pPr lvl="1"/>
            <a:r>
              <a:rPr lang="en-US" dirty="0"/>
              <a:t>Occupation/Title</a:t>
            </a:r>
          </a:p>
          <a:p>
            <a:pPr lvl="2"/>
            <a:r>
              <a:rPr lang="en-US" dirty="0"/>
              <a:t>Company Name</a:t>
            </a:r>
          </a:p>
          <a:p>
            <a:pPr marL="777240" lvl="3" indent="-320040" algn="l" defTabSz="914400" rtl="0" eaLnBrk="1" latinLnBrk="0" hangingPunct="1">
              <a:lnSpc>
                <a:spcPct val="95000"/>
              </a:lnSpc>
              <a:spcBef>
                <a:spcPts val="500"/>
              </a:spcBef>
              <a:buClr>
                <a:srgbClr val="1C4489"/>
              </a:buClr>
              <a:buFont typeface="Wingdings" panose="05000000000000000000" pitchFamily="2" charset="2"/>
              <a:buChar char=""/>
            </a:pPr>
            <a:r>
              <a:rPr lang="en-US" dirty="0"/>
              <a:t>Email</a:t>
            </a:r>
          </a:p>
          <a:p>
            <a:pPr lvl="4"/>
            <a:r>
              <a:rPr lang="en-US" dirty="0"/>
              <a:t>Phone</a:t>
            </a:r>
          </a:p>
        </p:txBody>
      </p:sp>
      <p:sp>
        <p:nvSpPr>
          <p:cNvPr id="16" name="Picture Placeholder 6">
            <a:extLst>
              <a:ext uri="{FF2B5EF4-FFF2-40B4-BE49-F238E27FC236}">
                <a16:creationId xmlns:a16="http://schemas.microsoft.com/office/drawing/2014/main" id="{0A6DECEC-A0A9-4D13-8B70-6A8A34377746}"/>
              </a:ext>
              <a:ext uri="{C183D7F6-B498-43B3-948B-1728B52AA6E4}">
                <adec:decorative xmlns:adec="http://schemas.microsoft.com/office/drawing/2017/decorative" val="1"/>
              </a:ext>
            </a:extLst>
          </p:cNvPr>
          <p:cNvSpPr>
            <a:spLocks noGrp="1" noChangeAspect="1"/>
          </p:cNvSpPr>
          <p:nvPr>
            <p:ph type="pic" sz="quarter" idx="17" hasCustomPrompt="1"/>
          </p:nvPr>
        </p:nvSpPr>
        <p:spPr>
          <a:xfrm>
            <a:off x="9417350" y="1802996"/>
            <a:ext cx="1371600" cy="1371600"/>
          </a:xfrm>
          <a:solidFill>
            <a:schemeClr val="bg2"/>
          </a:solidFill>
          <a:ln w="25400">
            <a:solidFill>
              <a:schemeClr val="accent1"/>
            </a:solidFill>
            <a:miter lim="800000"/>
          </a:ln>
        </p:spPr>
        <p:txBody>
          <a:bodyPr anchor="ctr">
            <a:normAutofit/>
          </a:bodyPr>
          <a:lstStyle>
            <a:lvl1pPr marL="0" indent="0" algn="ctr">
              <a:buNone/>
              <a:defRPr sz="2000" i="1"/>
            </a:lvl1pPr>
          </a:lstStyle>
          <a:p>
            <a:r>
              <a:rPr lang="en-US" dirty="0"/>
              <a:t>Click to add Photo here</a:t>
            </a:r>
          </a:p>
        </p:txBody>
      </p:sp>
    </p:spTree>
    <p:custDataLst>
      <p:tags r:id="rId1"/>
    </p:custDataLst>
    <p:extLst>
      <p:ext uri="{BB962C8B-B14F-4D97-AF65-F5344CB8AC3E}">
        <p14:creationId xmlns:p14="http://schemas.microsoft.com/office/powerpoint/2010/main" val="142473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Agenda slide title</a:t>
            </a:r>
          </a:p>
        </p:txBody>
      </p:sp>
      <p:sp>
        <p:nvSpPr>
          <p:cNvPr id="3" name="Content Placeholder 2"/>
          <p:cNvSpPr>
            <a:spLocks noGrp="1"/>
          </p:cNvSpPr>
          <p:nvPr>
            <p:ph idx="1"/>
          </p:nvPr>
        </p:nvSpPr>
        <p:spPr>
          <a:xfrm>
            <a:off x="518160" y="1419224"/>
            <a:ext cx="11155680" cy="4767263"/>
          </a:xfrm>
        </p:spPr>
        <p:txBody>
          <a:bodyPr/>
          <a:lstStyle>
            <a:lvl1pPr marL="365760" indent="-365760">
              <a:buClr>
                <a:schemeClr val="accent2"/>
              </a:buClr>
              <a:buFont typeface="+mj-lt"/>
              <a:buAutoNum type="arabicPeriod"/>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
        <p:nvSpPr>
          <p:cNvPr id="7" name="Oval 6" descr="SMART icon">
            <a:extLst>
              <a:ext uri="{FF2B5EF4-FFF2-40B4-BE49-F238E27FC236}">
                <a16:creationId xmlns:a16="http://schemas.microsoft.com/office/drawing/2014/main" id="{82D5D7F0-7145-4827-83A2-5CF434C5CFBA}"/>
              </a:ext>
            </a:extLst>
          </p:cNvPr>
          <p:cNvSpPr/>
          <p:nvPr userDrawn="1"/>
        </p:nvSpPr>
        <p:spPr>
          <a:xfrm>
            <a:off x="10144369" y="461419"/>
            <a:ext cx="1556595" cy="1556595"/>
          </a:xfrm>
          <a:prstGeom prst="ellipse">
            <a:avLst/>
          </a:prstGeom>
          <a:blipFill dpi="0" rotWithShape="1">
            <a:blip r:embed="rId3" cstate="hq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3320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2858B7-2840-4B86-82BC-C15B58B6316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10221" y="3570748"/>
            <a:ext cx="2585710" cy="1898747"/>
          </a:xfrm>
          <a:prstGeom prst="rect">
            <a:avLst/>
          </a:prstGeom>
        </p:spPr>
      </p:pic>
      <p:sp>
        <p:nvSpPr>
          <p:cNvPr id="2" name="Title 1"/>
          <p:cNvSpPr>
            <a:spLocks noGrp="1"/>
          </p:cNvSpPr>
          <p:nvPr>
            <p:ph type="title" hasCustomPrompt="1"/>
          </p:nvPr>
        </p:nvSpPr>
        <p:spPr/>
        <p:txBody>
          <a:bodyPr/>
          <a:lstStyle>
            <a:lvl1pPr>
              <a:defRPr/>
            </a:lvl1pPr>
          </a:lstStyle>
          <a:p>
            <a:r>
              <a:rPr lang="en-US" dirty="0"/>
              <a:t>Click to edit Objectives slide title</a:t>
            </a:r>
          </a:p>
        </p:txBody>
      </p:sp>
      <p:sp>
        <p:nvSpPr>
          <p:cNvPr id="3" name="Content Placeholder 2"/>
          <p:cNvSpPr>
            <a:spLocks noGrp="1"/>
          </p:cNvSpPr>
          <p:nvPr>
            <p:ph idx="1"/>
          </p:nvPr>
        </p:nvSpPr>
        <p:spPr>
          <a:xfrm>
            <a:off x="518160" y="1431471"/>
            <a:ext cx="11155680" cy="4754880"/>
          </a:xfrm>
        </p:spPr>
        <p:txBody>
          <a:bodyPr/>
          <a:lstStyle>
            <a:lvl1pPr marL="365760" indent="-365760">
              <a:buClr>
                <a:schemeClr val="accent2"/>
              </a:buClr>
              <a:buFont typeface="Wingdings" panose="05000000000000000000" pitchFamily="2" charset="2"/>
              <a:buChar char="ü"/>
              <a:defRPr sz="2600"/>
            </a:lvl1pPr>
            <a:lvl2pPr>
              <a:spcBef>
                <a:spcPts val="200"/>
              </a:spcBef>
              <a:defRPr sz="2200"/>
            </a:lvl2pPr>
            <a:lvl3pPr>
              <a:spcBef>
                <a:spcPts val="200"/>
              </a:spcBef>
              <a:defRPr/>
            </a:lvl3pPr>
            <a:lvl4pPr>
              <a:spcBef>
                <a:spcPts val="200"/>
              </a:spcBef>
              <a:defRPr/>
            </a:lvl4pPr>
            <a:lvl5pPr>
              <a:spcBef>
                <a:spcPts val="2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1280C-1E94-430E-A516-D051ECA45720}" type="slidenum">
              <a:rPr lang="en-US" smtClean="0"/>
              <a:t>‹#›</a:t>
            </a:fld>
            <a:endParaRPr lang="en-US"/>
          </a:p>
        </p:txBody>
      </p:sp>
    </p:spTree>
    <p:custDataLst>
      <p:tags r:id="rId1"/>
    </p:custDataLst>
    <p:extLst>
      <p:ext uri="{BB962C8B-B14F-4D97-AF65-F5344CB8AC3E}">
        <p14:creationId xmlns:p14="http://schemas.microsoft.com/office/powerpoint/2010/main" val="206532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5FB0512-0D03-43C2-9663-06FDBDB95EB9}"/>
              </a:ext>
              <a:ext uri="{C183D7F6-B498-43B3-948B-1728B52AA6E4}">
                <adec:decorative xmlns:adec="http://schemas.microsoft.com/office/drawing/2017/decorative" val="1"/>
              </a:ext>
            </a:extLst>
          </p:cNvPr>
          <p:cNvGrpSpPr/>
          <p:nvPr userDrawn="1"/>
        </p:nvGrpSpPr>
        <p:grpSpPr>
          <a:xfrm>
            <a:off x="0" y="4787668"/>
            <a:ext cx="12190992" cy="1545565"/>
            <a:chOff x="0" y="4787661"/>
            <a:chExt cx="9143244" cy="1545565"/>
          </a:xfrm>
        </p:grpSpPr>
        <p:pic>
          <p:nvPicPr>
            <p:cNvPr id="12" name="Picture 11">
              <a:extLst>
                <a:ext uri="{FF2B5EF4-FFF2-40B4-BE49-F238E27FC236}">
                  <a16:creationId xmlns:a16="http://schemas.microsoft.com/office/drawing/2014/main" id="{E1656AEE-D6EA-459B-9879-FB6489B321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28621"/>
              <a:ext cx="9143244" cy="804605"/>
            </a:xfrm>
            <a:prstGeom prst="rect">
              <a:avLst/>
            </a:prstGeom>
          </p:spPr>
        </p:pic>
        <p:pic>
          <p:nvPicPr>
            <p:cNvPr id="13" name="Picture 12">
              <a:extLst>
                <a:ext uri="{FF2B5EF4-FFF2-40B4-BE49-F238E27FC236}">
                  <a16:creationId xmlns:a16="http://schemas.microsoft.com/office/drawing/2014/main" id="{B23EC7A2-7A9D-4065-9C18-8DAAC4C66AE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87661"/>
              <a:ext cx="9143244" cy="804605"/>
            </a:xfrm>
            <a:prstGeom prst="rect">
              <a:avLst/>
            </a:prstGeom>
          </p:spPr>
        </p:pic>
      </p:grpSp>
      <p:pic>
        <p:nvPicPr>
          <p:cNvPr id="10" name="Picture 9">
            <a:extLst>
              <a:ext uri="{FF2B5EF4-FFF2-40B4-BE49-F238E27FC236}">
                <a16:creationId xmlns:a16="http://schemas.microsoft.com/office/drawing/2014/main" id="{A461F356-3A60-4677-A90A-C2EA3A663BB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504" y="7"/>
            <a:ext cx="12190992" cy="804605"/>
          </a:xfrm>
          <a:prstGeom prst="rect">
            <a:avLst/>
          </a:prstGeom>
        </p:spPr>
      </p:pic>
      <p:sp>
        <p:nvSpPr>
          <p:cNvPr id="3" name="Content Placeholder 2"/>
          <p:cNvSpPr>
            <a:spLocks noGrp="1"/>
          </p:cNvSpPr>
          <p:nvPr>
            <p:ph idx="1" hasCustomPrompt="1"/>
          </p:nvPr>
        </p:nvSpPr>
        <p:spPr>
          <a:xfrm>
            <a:off x="1002709" y="667944"/>
            <a:ext cx="10186587" cy="4084009"/>
          </a:xfrm>
        </p:spPr>
        <p:txBody>
          <a:bodyPr anchor="ctr"/>
          <a:lstStyle>
            <a:lvl1pPr marL="0" indent="0">
              <a:buNone/>
              <a:defRPr sz="3200"/>
            </a:lvl1pPr>
          </a:lstStyle>
          <a:p>
            <a:pPr lvl="0"/>
            <a:r>
              <a:rPr lang="en-US" dirty="0"/>
              <a:t>Type quote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7D48EDC6-D49E-4B52-B448-420C09B981FF}"/>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16653" y="118262"/>
            <a:ext cx="609550" cy="475449"/>
          </a:xfrm>
          <a:prstGeom prst="rect">
            <a:avLst/>
          </a:prstGeom>
        </p:spPr>
      </p:pic>
      <p:pic>
        <p:nvPicPr>
          <p:cNvPr id="9" name="Picture 8">
            <a:extLst>
              <a:ext uri="{FF2B5EF4-FFF2-40B4-BE49-F238E27FC236}">
                <a16:creationId xmlns:a16="http://schemas.microsoft.com/office/drawing/2014/main" id="{2C5D1391-4ECB-425D-8329-DA5705FD2A44}"/>
              </a:ext>
              <a:ext uri="{C183D7F6-B498-43B3-948B-1728B52AA6E4}">
                <adec:decorative xmlns:adec="http://schemas.microsoft.com/office/drawing/2017/decorative" val="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rot="10800000">
            <a:off x="11365797" y="4992003"/>
            <a:ext cx="609550" cy="475449"/>
          </a:xfrm>
          <a:prstGeom prst="rect">
            <a:avLst/>
          </a:prstGeom>
        </p:spPr>
      </p:pic>
      <p:sp>
        <p:nvSpPr>
          <p:cNvPr id="11" name="Text Placeholder 10">
            <a:extLst>
              <a:ext uri="{FF2B5EF4-FFF2-40B4-BE49-F238E27FC236}">
                <a16:creationId xmlns:a16="http://schemas.microsoft.com/office/drawing/2014/main" id="{C7FA847A-2E10-460B-9C1D-C7735616A565}"/>
              </a:ext>
            </a:extLst>
          </p:cNvPr>
          <p:cNvSpPr>
            <a:spLocks noGrp="1"/>
          </p:cNvSpPr>
          <p:nvPr userDrawn="1">
            <p:ph type="body" sz="quarter" idx="13" hasCustomPrompt="1"/>
          </p:nvPr>
        </p:nvSpPr>
        <p:spPr>
          <a:xfrm>
            <a:off x="1002712" y="5032861"/>
            <a:ext cx="10185993" cy="991520"/>
          </a:xfrm>
        </p:spPr>
        <p:txBody>
          <a:bodyPr anchor="ctr">
            <a:normAutofit/>
          </a:bodyPr>
          <a:lstStyle>
            <a:lvl1pPr marL="228600" indent="-228600">
              <a:buFont typeface="Arial" panose="020B0604020202020204" pitchFamily="34" charset="0"/>
              <a:buChar char="~"/>
              <a:defRPr sz="2800" b="1">
                <a:solidFill>
                  <a:schemeClr val="bg1"/>
                </a:solidFill>
              </a:defRPr>
            </a:lvl1pPr>
            <a:lvl2pPr marL="228600" indent="0">
              <a:buNone/>
              <a:defRPr sz="2000" i="1">
                <a:solidFill>
                  <a:schemeClr val="accent4">
                    <a:lumMod val="20000"/>
                    <a:lumOff val="80000"/>
                  </a:schemeClr>
                </a:solidFill>
              </a:defRPr>
            </a:lvl2pPr>
          </a:lstStyle>
          <a:p>
            <a:pPr lvl="0"/>
            <a:r>
              <a:rPr lang="en-US" dirty="0"/>
              <a:t>FirstName </a:t>
            </a:r>
            <a:r>
              <a:rPr lang="en-US" dirty="0" err="1"/>
              <a:t>LastName</a:t>
            </a:r>
            <a:endParaRPr lang="en-US" dirty="0"/>
          </a:p>
          <a:p>
            <a:pPr lvl="1"/>
            <a:r>
              <a:rPr lang="en-US" dirty="0"/>
              <a:t>Additional info if applicable</a:t>
            </a:r>
          </a:p>
        </p:txBody>
      </p:sp>
    </p:spTree>
    <p:custDataLst>
      <p:tags r:id="rId1"/>
    </p:custDataLst>
    <p:extLst>
      <p:ext uri="{BB962C8B-B14F-4D97-AF65-F5344CB8AC3E}">
        <p14:creationId xmlns:p14="http://schemas.microsoft.com/office/powerpoint/2010/main" val="331488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ags" Target="../tags/tag22.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FFAE19-A8F9-4243-9882-1FA70D6AF6EA}"/>
              </a:ext>
              <a:ext uri="{C183D7F6-B498-43B3-948B-1728B52AA6E4}">
                <adec:decorative xmlns:adec="http://schemas.microsoft.com/office/drawing/2017/decorative" val="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04" y="6053402"/>
            <a:ext cx="12190992" cy="804605"/>
          </a:xfrm>
          <a:prstGeom prst="rect">
            <a:avLst/>
          </a:prstGeom>
        </p:spPr>
      </p:pic>
      <p:pic>
        <p:nvPicPr>
          <p:cNvPr id="10" name="Picture 9">
            <a:extLst>
              <a:ext uri="{FF2B5EF4-FFF2-40B4-BE49-F238E27FC236}">
                <a16:creationId xmlns:a16="http://schemas.microsoft.com/office/drawing/2014/main" id="{749EC62E-065B-4290-8FBC-F8DC4E4F2A77}"/>
              </a:ext>
              <a:ext uri="{C183D7F6-B498-43B3-948B-1728B52AA6E4}">
                <adec:decorative xmlns:adec="http://schemas.microsoft.com/office/drawing/2017/decorative" val="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0992" cy="1353200"/>
          </a:xfrm>
          <a:prstGeom prst="rect">
            <a:avLst/>
          </a:prstGeom>
        </p:spPr>
      </p:pic>
      <p:sp>
        <p:nvSpPr>
          <p:cNvPr id="2" name="Title Placeholder 1"/>
          <p:cNvSpPr>
            <a:spLocks noGrp="1"/>
          </p:cNvSpPr>
          <p:nvPr>
            <p:ph type="title"/>
          </p:nvPr>
        </p:nvSpPr>
        <p:spPr>
          <a:xfrm>
            <a:off x="749300" y="67579"/>
            <a:ext cx="11359032" cy="110807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18160" y="1420779"/>
            <a:ext cx="11155680" cy="47561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7411" y="6425302"/>
            <a:ext cx="7979228" cy="365125"/>
          </a:xfrm>
          <a:prstGeom prst="rect">
            <a:avLst/>
          </a:prstGeom>
        </p:spPr>
        <p:txBody>
          <a:bodyPr vert="horz" lIns="91440" tIns="45720" rIns="91440" bIns="45720" rtlCol="0" anchor="ctr"/>
          <a:lstStyle>
            <a:lvl1pPr algn="l">
              <a:defRPr sz="1200" i="1">
                <a:solidFill>
                  <a:schemeClr val="bg1"/>
                </a:solidFill>
              </a:defRPr>
            </a:lvl1pPr>
          </a:lstStyle>
          <a:p>
            <a:endParaRPr lang="en-US" dirty="0"/>
          </a:p>
        </p:txBody>
      </p:sp>
      <p:sp>
        <p:nvSpPr>
          <p:cNvPr id="6" name="Slide Number Placeholder 5"/>
          <p:cNvSpPr>
            <a:spLocks noGrp="1"/>
          </p:cNvSpPr>
          <p:nvPr>
            <p:ph type="sldNum" sz="quarter" idx="4"/>
          </p:nvPr>
        </p:nvSpPr>
        <p:spPr>
          <a:xfrm>
            <a:off x="9229876" y="6404664"/>
            <a:ext cx="2743200" cy="365125"/>
          </a:xfrm>
          <a:prstGeom prst="rect">
            <a:avLst/>
          </a:prstGeom>
        </p:spPr>
        <p:txBody>
          <a:bodyPr vert="horz" lIns="91440" tIns="45720" rIns="91440" bIns="45720" rtlCol="0" anchor="ctr"/>
          <a:lstStyle>
            <a:lvl1pPr algn="r">
              <a:defRPr sz="1200">
                <a:solidFill>
                  <a:schemeClr val="bg1"/>
                </a:solidFill>
              </a:defRPr>
            </a:lvl1pPr>
          </a:lstStyle>
          <a:p>
            <a:fld id="{AEF1280C-1E94-430E-A516-D051ECA45720}" type="slidenum">
              <a:rPr lang="en-US" smtClean="0"/>
              <a:pPr/>
              <a:t>‹#›</a:t>
            </a:fld>
            <a:endParaRPr lang="en-US"/>
          </a:p>
        </p:txBody>
      </p:sp>
      <p:pic>
        <p:nvPicPr>
          <p:cNvPr id="8" name="Picture 7">
            <a:extLst>
              <a:ext uri="{FF2B5EF4-FFF2-40B4-BE49-F238E27FC236}">
                <a16:creationId xmlns:a16="http://schemas.microsoft.com/office/drawing/2014/main" id="{CD56BB5E-A44B-430E-A0C5-DB2AD1087E69}"/>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483199" y="5651218"/>
            <a:ext cx="1190641" cy="402184"/>
          </a:xfrm>
          <a:prstGeom prst="rect">
            <a:avLst/>
          </a:prstGeom>
        </p:spPr>
      </p:pic>
    </p:spTree>
    <p:custDataLst>
      <p:tags r:id="rId21"/>
    </p:custDataLst>
    <p:extLst>
      <p:ext uri="{BB962C8B-B14F-4D97-AF65-F5344CB8AC3E}">
        <p14:creationId xmlns:p14="http://schemas.microsoft.com/office/powerpoint/2010/main" val="31393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 id="2147483685" r:id="rId7"/>
    <p:sldLayoutId id="2147483684" r:id="rId8"/>
    <p:sldLayoutId id="2147483687" r:id="rId9"/>
    <p:sldLayoutId id="2147483666" r:id="rId10"/>
    <p:sldLayoutId id="2147483686" r:id="rId11"/>
    <p:sldLayoutId id="2147483681" r:id="rId12"/>
    <p:sldLayoutId id="2147483683" r:id="rId13"/>
    <p:sldLayoutId id="2147483664" r:id="rId14"/>
    <p:sldLayoutId id="2147483665" r:id="rId15"/>
    <p:sldLayoutId id="2147483682" r:id="rId16"/>
    <p:sldLayoutId id="2147483667"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3200" b="0" i="0" u="none" kern="1200">
          <a:solidFill>
            <a:schemeClr val="bg1"/>
          </a:solidFill>
          <a:effectLst>
            <a:outerShdw blurRad="50800" dist="254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lnSpc>
          <a:spcPct val="95000"/>
        </a:lnSpc>
        <a:spcBef>
          <a:spcPts val="1800"/>
        </a:spcBef>
        <a:buClr>
          <a:schemeClr val="accent2"/>
        </a:buClr>
        <a:buFont typeface="Wingdings" panose="05000000000000000000" pitchFamily="2" charset="2"/>
        <a:buChar char="ü"/>
        <a:defRPr sz="2800" kern="1200">
          <a:solidFill>
            <a:schemeClr val="tx1"/>
          </a:solidFill>
          <a:latin typeface="+mn-lt"/>
          <a:ea typeface="+mn-ea"/>
          <a:cs typeface="+mn-cs"/>
        </a:defRPr>
      </a:lvl1pPr>
      <a:lvl2pPr marL="747713" indent="-290513" algn="l" defTabSz="914400" rtl="0" eaLnBrk="1" latinLnBrk="0" hangingPunct="1">
        <a:lnSpc>
          <a:spcPct val="95000"/>
        </a:lnSpc>
        <a:spcBef>
          <a:spcPts val="500"/>
        </a:spcBef>
        <a:buClr>
          <a:schemeClr val="accent1">
            <a:lumMod val="75000"/>
          </a:schemeClr>
        </a:buClr>
        <a:buSzPct val="80000"/>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5000"/>
        </a:lnSpc>
        <a:spcBef>
          <a:spcPts val="500"/>
        </a:spcBef>
        <a:buClr>
          <a:schemeClr val="accent2"/>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5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1FBE7-0F06-4247-B3D0-A98A85064CDB}"/>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E68997-15F3-416C-B5DA-25EC8BA7E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0ECBC541-1505-4BF2-A613-0605817C1945}"/>
              </a:ext>
              <a:ext uri="{C183D7F6-B498-43B3-948B-1728B52AA6E4}">
                <adec:decorative xmlns:adec="http://schemas.microsoft.com/office/drawing/2017/decorative" val="1"/>
              </a:ext>
            </a:extLst>
          </p:cNvPr>
          <p:cNvGrpSpPr/>
          <p:nvPr userDrawn="1"/>
        </p:nvGrpSpPr>
        <p:grpSpPr>
          <a:xfrm>
            <a:off x="0" y="0"/>
            <a:ext cx="12192000" cy="6859488"/>
            <a:chOff x="0" y="0"/>
            <a:chExt cx="9144000" cy="6859488"/>
          </a:xfrm>
        </p:grpSpPr>
        <p:sp>
          <p:nvSpPr>
            <p:cNvPr id="7" name="TextBox 6">
              <a:extLst>
                <a:ext uri="{FF2B5EF4-FFF2-40B4-BE49-F238E27FC236}">
                  <a16:creationId xmlns:a16="http://schemas.microsoft.com/office/drawing/2014/main" id="{FA1FDE87-514F-46FA-A32A-90C0FDECD634}"/>
                </a:ext>
                <a:ext uri="{C183D7F6-B498-43B3-948B-1728B52AA6E4}">
                  <adec:decorative xmlns:adec="http://schemas.microsoft.com/office/drawing/2017/decorative" val="1"/>
                </a:ext>
              </a:extLst>
            </p:cNvPr>
            <p:cNvSpPr txBox="1"/>
            <p:nvPr userDrawn="1"/>
          </p:nvSpPr>
          <p:spPr>
            <a:xfrm>
              <a:off x="0" y="0"/>
              <a:ext cx="9144000" cy="307777"/>
            </a:xfrm>
            <a:prstGeom prst="rect">
              <a:avLst/>
            </a:prstGeom>
            <a:solidFill>
              <a:schemeClr val="accent1">
                <a:lumMod val="75000"/>
              </a:schemeClr>
            </a:solidFill>
          </p:spPr>
          <p:txBody>
            <a:bodyPr wrap="square" rtlCol="0">
              <a:spAutoFit/>
            </a:bodyPr>
            <a:lstStyle/>
            <a:p>
              <a:r>
                <a:rPr lang="en-US" sz="1400" dirty="0">
                  <a:solidFill>
                    <a:schemeClr val="bg1"/>
                  </a:solidFill>
                </a:rPr>
                <a:t>How to use this template for 508-compliant presentations: Reference material for maintaining accessibility</a:t>
              </a:r>
            </a:p>
          </p:txBody>
        </p:sp>
        <p:sp>
          <p:nvSpPr>
            <p:cNvPr id="8" name="TextBox 7">
              <a:extLst>
                <a:ext uri="{FF2B5EF4-FFF2-40B4-BE49-F238E27FC236}">
                  <a16:creationId xmlns:a16="http://schemas.microsoft.com/office/drawing/2014/main" id="{B2BFE0FF-A454-43E2-81B3-63CA3486007C}"/>
                </a:ext>
                <a:ext uri="{C183D7F6-B498-43B3-948B-1728B52AA6E4}">
                  <adec:decorative xmlns:adec="http://schemas.microsoft.com/office/drawing/2017/decorative" val="1"/>
                </a:ext>
              </a:extLst>
            </p:cNvPr>
            <p:cNvSpPr txBox="1"/>
            <p:nvPr userDrawn="1"/>
          </p:nvSpPr>
          <p:spPr>
            <a:xfrm>
              <a:off x="0" y="6551711"/>
              <a:ext cx="9144000" cy="307777"/>
            </a:xfrm>
            <a:prstGeom prst="rect">
              <a:avLst/>
            </a:prstGeom>
            <a:solidFill>
              <a:schemeClr val="accent3">
                <a:lumMod val="20000"/>
                <a:lumOff val="80000"/>
              </a:schemeClr>
            </a:solidFill>
          </p:spPr>
          <p:txBody>
            <a:bodyPr wrap="square" rtlCol="0">
              <a:spAutoFit/>
            </a:bodyPr>
            <a:lstStyle/>
            <a:p>
              <a:r>
                <a:rPr lang="en-US" sz="1400" i="1" dirty="0">
                  <a:solidFill>
                    <a:schemeClr val="accent1">
                      <a:lumMod val="75000"/>
                    </a:schemeClr>
                  </a:solidFill>
                </a:rPr>
                <a:t>Should additional guidance be needed, please reach out to the Design Team </a:t>
              </a:r>
              <a:r>
                <a:rPr lang="en-US" sz="1400" b="1" i="1" dirty="0">
                  <a:solidFill>
                    <a:schemeClr val="accent1">
                      <a:lumMod val="50000"/>
                    </a:schemeClr>
                  </a:solidFill>
                </a:rPr>
                <a:t>before</a:t>
              </a:r>
              <a:r>
                <a:rPr lang="en-US" sz="1400" i="1" dirty="0">
                  <a:solidFill>
                    <a:schemeClr val="accent1">
                      <a:lumMod val="75000"/>
                    </a:schemeClr>
                  </a:solidFill>
                </a:rPr>
                <a:t> populating content.</a:t>
              </a:r>
            </a:p>
          </p:txBody>
        </p:sp>
        <p:cxnSp>
          <p:nvCxnSpPr>
            <p:cNvPr id="10" name="Straight Connector 9">
              <a:extLst>
                <a:ext uri="{FF2B5EF4-FFF2-40B4-BE49-F238E27FC236}">
                  <a16:creationId xmlns:a16="http://schemas.microsoft.com/office/drawing/2014/main" id="{77EE08A2-AACC-4EC3-80F8-0B61F85777B0}"/>
                </a:ext>
                <a:ext uri="{C183D7F6-B498-43B3-948B-1728B52AA6E4}">
                  <adec:decorative xmlns:adec="http://schemas.microsoft.com/office/drawing/2017/decorative" val="1"/>
                </a:ext>
              </a:extLst>
            </p:cNvPr>
            <p:cNvCxnSpPr/>
            <p:nvPr userDrawn="1"/>
          </p:nvCxnSpPr>
          <p:spPr>
            <a:xfrm>
              <a:off x="0" y="6560257"/>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grpSp>
    </p:spTree>
    <p:custDataLst>
      <p:tags r:id="rId6"/>
    </p:custDataLst>
    <p:extLst>
      <p:ext uri="{BB962C8B-B14F-4D97-AF65-F5344CB8AC3E}">
        <p14:creationId xmlns:p14="http://schemas.microsoft.com/office/powerpoint/2010/main" val="7850167"/>
      </p:ext>
    </p:extLst>
  </p:cSld>
  <p:clrMap bg1="lt1" tx1="dk1" bg2="lt2" tx2="dk2" accent1="accent1" accent2="accent2" accent3="accent3" accent4="accent4" accent5="accent5" accent6="accent6" hlink="hlink" folHlink="folHlink"/>
  <p:sldLayoutIdLst>
    <p:sldLayoutId id="2147483676" r:id="rId1"/>
    <p:sldLayoutId id="2147483690"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0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0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iscal.treasury.gov/fsservices/gov/rvnColl/cmias/rvnColl_cmia.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ecfr.gov/cgi-bin/text-idx?SID=7213cd6921bba6c35679895be9f50742&amp;mc=true&amp;node=pt20.4.683&amp;rgn=div5#se20.4.683_1200" TargetMode="External"/><Relationship Id="rId4" Type="http://schemas.openxmlformats.org/officeDocument/2006/relationships/hyperlink" Target="https://www.ecfr.gov/cgi-bin/retrieveECFR?gp=&amp;SID=0e0b539de2b5322f125880f59988823a&amp;mc=true&amp;n=sp2.1.200.d&amp;r=SUBPART&amp;ty=HTML#se2.1.200_1305"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0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pms.psc.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ecfr.gov/cgi-bin/retrieveECFR?gp=&amp;SID=0e0b539de2b5322f125880f59988823a&amp;mc=true&amp;n=sp2.1.200.d&amp;r=SUBPART&amp;ty=HTML#se2.1.200_1305"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ilisio.Thomas@dol.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hyperlink" Target="mailto:Castaneda.Chanel@dol.gov" TargetMode="External"/><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0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0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0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ecfr.io/Title-02/se2.1.2900_16" TargetMode="External"/><Relationship Id="rId4" Type="http://schemas.openxmlformats.org/officeDocument/2006/relationships/hyperlink" Target="https://www.ecfr.gov/cgi-bin/retrieveECFR?gp=&amp;SID=0e0b539de2b5322f125880f59988823a&amp;mc=true&amp;n=pt2.1.200&amp;r=PART&amp;ty=HTML#se2.1.200_1207"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cfr.io/Title-02/se2.1.2900_17"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pt2.1.200&amp;r=PART&amp;ty=HTML#se2.1.200_130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ecfr.gov/cgi-bin/retrieveECFR?gp=&amp;SID=0e0b539de2b5322f125880f59988823a&amp;mc=true&amp;n=pt2.1.200&amp;r=PART&amp;ty=HTML#se2.1.200_1331"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pt2.1.200&amp;r=PART&amp;ty=HTML#se2.1.200_1305"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pt2.1.200&amp;r=PART&amp;ty=HTML#se2.1.200_134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fr.gov/cgi-bin/text-idx?node=2:1.1.2.2.1&amp;rgn=div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cfr.gov/cgi-bin/retrieveECFR?gp=1&amp;SID=d3543c46605a7e1e5b104885b1a67e7c&amp;ty=HTML&amp;h=L&amp;mc=true&amp;r=PART&amp;n=pt2.1.290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ecfr.gov/cgi-bin/text-idx?node=2:1.1.2.2.1&amp;rgn=div5#se2.1.200_1305"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doleta.gov/grants/pdf/2018_Core_Monitoring_Guide.pdf" TargetMode="External"/><Relationship Id="rId7" Type="http://schemas.openxmlformats.org/officeDocument/2006/relationships/hyperlink" Target="https://www.ecfr.gov/cgi-bin/text-idx?SID=7213cd6921bba6c35679895be9f50742&amp;mc=true&amp;node=pt20.4.683&amp;rgn=div5" TargetMode="External"/><Relationship Id="rId2" Type="http://schemas.openxmlformats.org/officeDocument/2006/relationships/notesSlide" Target="../notesSlides/notesSlide44.xml"/><Relationship Id="rId1" Type="http://schemas.openxmlformats.org/officeDocument/2006/relationships/slideLayout" Target="../slideLayouts/slideLayout11.xml"/><Relationship Id="rId6" Type="http://schemas.openxmlformats.org/officeDocument/2006/relationships/hyperlink" Target="https://www.ecfr.gov/cgi-bin/retrieveECFR?gp=&amp;SID=b0a4ed4205a054730d41d2de6f8ad7ad&amp;mc=true&amp;n=pt2.1.200&amp;r=PART&amp;ty=HTML" TargetMode="External"/><Relationship Id="rId5" Type="http://schemas.openxmlformats.org/officeDocument/2006/relationships/hyperlink" Target="https://ecfr.io/Title-02/cfr2900_main" TargetMode="External"/><Relationship Id="rId4" Type="http://schemas.openxmlformats.org/officeDocument/2006/relationships/hyperlink" Target="https://doleta.gov/grants/resources.cf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areeronestop.org/LocalHelp/service-locator.aspx"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 Id="rId6" Type="http://schemas.openxmlformats.org/officeDocument/2006/relationships/hyperlink" Target="http://workforcegps.org/" TargetMode="External"/><Relationship Id="rId5" Type="http://schemas.openxmlformats.org/officeDocument/2006/relationships/hyperlink" Target="https://grantsapplicationandmanagement.workforcegps.org/" TargetMode="External"/><Relationship Id="rId4" Type="http://schemas.openxmlformats.org/officeDocument/2006/relationships/hyperlink" Target="https://doleta.gov/grant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gi-bin/retrieveECFR?gp=&amp;SID=0e0b539de2b5322f125880f59988823a&amp;mc=true&amp;n=sp2.1.200.d&amp;r=SUBPART&amp;ty=HTML#se2.1.200_130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ecfr.gov/cgi-bin/retrieveECFR?gp=&amp;SID=0e0b539de2b5322f125880f59988823a&amp;mc=true&amp;n=sp2.1.200.d&amp;r=SUBPART&amp;ty=HTML#se2.1.200_1305" TargetMode="External"/><Relationship Id="rId4" Type="http://schemas.openxmlformats.org/officeDocument/2006/relationships/hyperlink" Target="https://www.ecfr.gov/cgi-bin/retrieveECFR?gp=&amp;SID=0e0b539de2b5322f125880f59988823a&amp;mc=true&amp;n=sp2.1.200.d&amp;r=SUBPART&amp;ty=HTML#se2.1.200_130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Payments and Cash Management </a:t>
            </a:r>
          </a:p>
        </p:txBody>
      </p:sp>
      <p:sp>
        <p:nvSpPr>
          <p:cNvPr id="4" name="Subtitle 2">
            <a:extLst>
              <a:ext uri="{FF2B5EF4-FFF2-40B4-BE49-F238E27FC236}">
                <a16:creationId xmlns:a16="http://schemas.microsoft.com/office/drawing/2014/main" id="{AD8DCF6C-6288-434F-8331-EFF0ECF8DD58}"/>
              </a:ext>
            </a:extLst>
          </p:cNvPr>
          <p:cNvSpPr>
            <a:spLocks noGrp="1"/>
          </p:cNvSpPr>
          <p:nvPr>
            <p:ph type="subTitle" idx="1"/>
          </p:nvPr>
        </p:nvSpPr>
        <p:spPr/>
        <p:txBody>
          <a:bodyPr>
            <a:normAutofit/>
          </a:bodyPr>
          <a:lstStyle/>
          <a:p>
            <a:pPr>
              <a:spcBef>
                <a:spcPts val="600"/>
              </a:spcBef>
            </a:pPr>
            <a:r>
              <a:rPr lang="en-US" sz="4000" b="1" dirty="0"/>
              <a:t>SMART 3.0 Training</a:t>
            </a:r>
          </a:p>
          <a:p>
            <a:pPr>
              <a:spcBef>
                <a:spcPts val="600"/>
              </a:spcBef>
            </a:pPr>
            <a:r>
              <a:rPr lang="en-US" sz="3200" dirty="0"/>
              <a:t>October 17, 2019</a:t>
            </a:r>
          </a:p>
        </p:txBody>
      </p:sp>
    </p:spTree>
    <p:extLst>
      <p:ext uri="{BB962C8B-B14F-4D97-AF65-F5344CB8AC3E}">
        <p14:creationId xmlns:p14="http://schemas.microsoft.com/office/powerpoint/2010/main" val="355271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Compensating Controls</a:t>
            </a:r>
          </a:p>
        </p:txBody>
      </p:sp>
      <p:sp>
        <p:nvSpPr>
          <p:cNvPr id="3" name="Content Placeholder 2"/>
          <p:cNvSpPr>
            <a:spLocks noGrp="1"/>
          </p:cNvSpPr>
          <p:nvPr>
            <p:ph idx="1"/>
          </p:nvPr>
        </p:nvSpPr>
        <p:spPr/>
        <p:txBody>
          <a:bodyPr>
            <a:normAutofit/>
          </a:bodyPr>
          <a:lstStyle/>
          <a:p>
            <a:pPr lvl="0" fontAlgn="base"/>
            <a:r>
              <a:rPr lang="en-US" dirty="0">
                <a:effectLst>
                  <a:glow>
                    <a:srgbClr val="000000"/>
                  </a:glow>
                  <a:outerShdw sx="0" sy="0">
                    <a:srgbClr val="000000"/>
                  </a:outerShdw>
                  <a:reflection stA="0" endPos="0" fadeDir="0" sx="0" sy="0"/>
                </a:effectLst>
              </a:rPr>
              <a:t>Having managers or staff from the program offices perform specific cash-related functions.</a:t>
            </a:r>
          </a:p>
          <a:p>
            <a:pPr lvl="0" fontAlgn="base"/>
            <a:r>
              <a:rPr lang="en-US" dirty="0">
                <a:effectLst>
                  <a:glow>
                    <a:srgbClr val="000000"/>
                  </a:glow>
                  <a:outerShdw sx="0" sy="0">
                    <a:srgbClr val="000000"/>
                  </a:outerShdw>
                  <a:reflection stA="0" endPos="0" fadeDir="0" sx="0" sy="0"/>
                </a:effectLst>
              </a:rPr>
              <a:t>Requiring two authorizing signatures on checks issued.</a:t>
            </a:r>
          </a:p>
          <a:p>
            <a:pPr lvl="0" fontAlgn="base"/>
            <a:r>
              <a:rPr lang="en-US" dirty="0">
                <a:effectLst>
                  <a:glow>
                    <a:srgbClr val="000000"/>
                  </a:glow>
                  <a:outerShdw sx="0" sy="0">
                    <a:srgbClr val="000000"/>
                  </a:outerShdw>
                  <a:reflection stA="0" endPos="0" fadeDir="0" sx="0" sy="0"/>
                </a:effectLst>
              </a:rPr>
              <a:t>Requiring supervisory approval of each use of cash and cash equivalent assets.</a:t>
            </a:r>
          </a:p>
          <a:p>
            <a:pPr lvl="0" fontAlgn="base"/>
            <a:r>
              <a:rPr lang="en-US" dirty="0">
                <a:effectLst>
                  <a:glow>
                    <a:srgbClr val="000000"/>
                  </a:glow>
                  <a:outerShdw sx="0" sy="0">
                    <a:srgbClr val="000000"/>
                  </a:outerShdw>
                  <a:reflection stA="0" endPos="0" fadeDir="0" sx="0" sy="0"/>
                </a:effectLst>
              </a:rPr>
              <a:t>Verifying usage and balances of logs through management information system reports.</a:t>
            </a:r>
          </a:p>
          <a:p>
            <a:pPr lvl="0" fontAlgn="base"/>
            <a:r>
              <a:rPr lang="en-US" dirty="0">
                <a:effectLst>
                  <a:glow>
                    <a:srgbClr val="000000"/>
                  </a:glow>
                  <a:outerShdw sx="0" sy="0">
                    <a:srgbClr val="000000"/>
                  </a:outerShdw>
                  <a:reflection stA="0" endPos="0" fadeDir="0" sx="0" sy="0"/>
                </a:effectLst>
              </a:rPr>
              <a:t>Sharing fiscal responsibilities with neighboring local workforce areas or other grant recipients.</a:t>
            </a:r>
          </a:p>
          <a:p>
            <a:endParaRPr lang="en-US" dirty="0"/>
          </a:p>
        </p:txBody>
      </p:sp>
      <p:sp>
        <p:nvSpPr>
          <p:cNvPr id="4" name="Slide Number Placeholder 3"/>
          <p:cNvSpPr>
            <a:spLocks noGrp="1"/>
          </p:cNvSpPr>
          <p:nvPr>
            <p:ph type="sldNum" sz="quarter" idx="12"/>
          </p:nvPr>
        </p:nvSpPr>
        <p:spPr/>
        <p:txBody>
          <a:bodyPr/>
          <a:lstStyle/>
          <a:p>
            <a:fld id="{AEF1280C-1E94-430E-A516-D051ECA45720}" type="slidenum">
              <a:rPr lang="en-US" smtClean="0"/>
              <a:t>10</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2066612B-4991-4BFD-98CD-50B85E094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949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for Cash Depositories</a:t>
            </a:r>
          </a:p>
        </p:txBody>
      </p:sp>
      <p:sp>
        <p:nvSpPr>
          <p:cNvPr id="3" name="Content Placeholder 2"/>
          <p:cNvSpPr>
            <a:spLocks noGrp="1"/>
          </p:cNvSpPr>
          <p:nvPr>
            <p:ph idx="1"/>
          </p:nvPr>
        </p:nvSpPr>
        <p:spPr/>
        <p:txBody>
          <a:bodyPr/>
          <a:lstStyle/>
          <a:p>
            <a:pPr marL="0" indent="0">
              <a:buNone/>
            </a:pPr>
            <a:r>
              <a:rPr lang="en-US" b="1" dirty="0">
                <a:hlinkClick r:id="rId3"/>
              </a:rPr>
              <a:t>2 CFR 200.305(b)(7)</a:t>
            </a:r>
            <a:endParaRPr lang="en-US" b="1" dirty="0"/>
          </a:p>
          <a:p>
            <a:r>
              <a:rPr lang="en-US" sz="2600" dirty="0"/>
              <a:t>Cannot require separate depositories or establish any eligibility requirements for depositories</a:t>
            </a:r>
          </a:p>
          <a:p>
            <a:r>
              <a:rPr lang="en-US" sz="2600" dirty="0"/>
              <a:t>Separately account for receipt, obligation, and expenditure of funds by award or fund source</a:t>
            </a:r>
          </a:p>
          <a:p>
            <a:r>
              <a:rPr lang="en-US" sz="2600" dirty="0"/>
              <a:t>Maintained in insured accounts whenever possible</a:t>
            </a:r>
            <a:endParaRPr lang="en-US" dirty="0"/>
          </a:p>
        </p:txBody>
      </p:sp>
      <p:sp>
        <p:nvSpPr>
          <p:cNvPr id="4" name="Slide Number Placeholder 3">
            <a:extLst>
              <a:ext uri="{FF2B5EF4-FFF2-40B4-BE49-F238E27FC236}">
                <a16:creationId xmlns:a16="http://schemas.microsoft.com/office/drawing/2014/main" id="{115C5B9B-54F8-43AB-8994-0FFC506708B7}"/>
              </a:ext>
            </a:extLst>
          </p:cNvPr>
          <p:cNvSpPr>
            <a:spLocks noGrp="1"/>
          </p:cNvSpPr>
          <p:nvPr>
            <p:ph type="sldNum" sz="quarter" idx="12"/>
          </p:nvPr>
        </p:nvSpPr>
        <p:spPr/>
        <p:txBody>
          <a:bodyPr/>
          <a:lstStyle/>
          <a:p>
            <a:fld id="{AEF1280C-1E94-430E-A516-D051ECA45720}" type="slidenum">
              <a:rPr lang="en-US" smtClean="0"/>
              <a:t>11</a:t>
            </a:fld>
            <a:endParaRPr lang="en-US" dirty="0"/>
          </a:p>
        </p:txBody>
      </p:sp>
    </p:spTree>
    <p:extLst>
      <p:ext uri="{BB962C8B-B14F-4D97-AF65-F5344CB8AC3E}">
        <p14:creationId xmlns:p14="http://schemas.microsoft.com/office/powerpoint/2010/main" val="405851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Interest-Bearing Accounts</a:t>
            </a:r>
          </a:p>
        </p:txBody>
      </p:sp>
      <p:sp>
        <p:nvSpPr>
          <p:cNvPr id="3" name="Content Placeholder 2"/>
          <p:cNvSpPr>
            <a:spLocks noGrp="1"/>
          </p:cNvSpPr>
          <p:nvPr>
            <p:ph idx="1"/>
          </p:nvPr>
        </p:nvSpPr>
        <p:spPr/>
        <p:txBody>
          <a:bodyPr>
            <a:normAutofit/>
          </a:bodyPr>
          <a:lstStyle/>
          <a:p>
            <a:pPr marL="0" indent="0">
              <a:buNone/>
            </a:pPr>
            <a:r>
              <a:rPr lang="en-US" b="1" dirty="0">
                <a:hlinkClick r:id="rId3"/>
              </a:rPr>
              <a:t>2 CFR 200.305(b)(8) </a:t>
            </a:r>
            <a:endParaRPr lang="en-US" b="1" dirty="0"/>
          </a:p>
          <a:p>
            <a:pPr marL="0" indent="0">
              <a:buNone/>
            </a:pPr>
            <a:r>
              <a:rPr lang="en-US" b="1" dirty="0"/>
              <a:t>Advances must be placed in an interest-bearing account except when: </a:t>
            </a:r>
          </a:p>
          <a:p>
            <a:r>
              <a:rPr lang="en-US" sz="2400" dirty="0"/>
              <a:t>Less than $120,000 in Federal awards per year </a:t>
            </a:r>
          </a:p>
          <a:p>
            <a:r>
              <a:rPr lang="en-US" sz="2400" dirty="0"/>
              <a:t>Best available account would earn less than $500 per year</a:t>
            </a:r>
          </a:p>
          <a:p>
            <a:r>
              <a:rPr lang="en-US" sz="2400" dirty="0"/>
              <a:t>Requirement for an average or minimum balance so high that it would be infeasible</a:t>
            </a:r>
          </a:p>
          <a:p>
            <a:r>
              <a:rPr lang="en-US" sz="2400" dirty="0"/>
              <a:t>Prohibited by a foreign government</a:t>
            </a:r>
            <a:endParaRPr lang="en-US" dirty="0"/>
          </a:p>
        </p:txBody>
      </p:sp>
      <p:sp>
        <p:nvSpPr>
          <p:cNvPr id="4" name="Slide Number Placeholder 3">
            <a:extLst>
              <a:ext uri="{FF2B5EF4-FFF2-40B4-BE49-F238E27FC236}">
                <a16:creationId xmlns:a16="http://schemas.microsoft.com/office/drawing/2014/main" id="{6FBE0F82-0370-4534-911E-3DE0F0DA3DB0}"/>
              </a:ext>
            </a:extLst>
          </p:cNvPr>
          <p:cNvSpPr>
            <a:spLocks noGrp="1"/>
          </p:cNvSpPr>
          <p:nvPr>
            <p:ph type="sldNum" sz="quarter" idx="12"/>
          </p:nvPr>
        </p:nvSpPr>
        <p:spPr/>
        <p:txBody>
          <a:bodyPr/>
          <a:lstStyle/>
          <a:p>
            <a:fld id="{AEF1280C-1E94-430E-A516-D051ECA45720}" type="slidenum">
              <a:rPr lang="en-US" smtClean="0"/>
              <a:t>12</a:t>
            </a:fld>
            <a:endParaRPr lang="en-US" dirty="0"/>
          </a:p>
        </p:txBody>
      </p:sp>
    </p:spTree>
    <p:extLst>
      <p:ext uri="{BB962C8B-B14F-4D97-AF65-F5344CB8AC3E}">
        <p14:creationId xmlns:p14="http://schemas.microsoft.com/office/powerpoint/2010/main" val="165531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Income</a:t>
            </a:r>
          </a:p>
        </p:txBody>
      </p:sp>
      <p:sp>
        <p:nvSpPr>
          <p:cNvPr id="3" name="Content Placeholder 2"/>
          <p:cNvSpPr>
            <a:spLocks noGrp="1"/>
          </p:cNvSpPr>
          <p:nvPr>
            <p:ph idx="1"/>
          </p:nvPr>
        </p:nvSpPr>
        <p:spPr/>
        <p:txBody>
          <a:bodyPr>
            <a:normAutofit/>
          </a:bodyPr>
          <a:lstStyle/>
          <a:p>
            <a:r>
              <a:rPr lang="en-US" sz="2600" dirty="0"/>
              <a:t>States: </a:t>
            </a:r>
            <a:r>
              <a:rPr lang="en-US" sz="2600" dirty="0">
                <a:hlinkClick r:id="rId3"/>
              </a:rPr>
              <a:t>Cash Management Improvement Act</a:t>
            </a:r>
            <a:r>
              <a:rPr lang="en-US" sz="2600" dirty="0"/>
              <a:t> </a:t>
            </a:r>
          </a:p>
          <a:p>
            <a:r>
              <a:rPr lang="en-US" sz="2600" dirty="0"/>
              <a:t>Recipients and Subrecipients</a:t>
            </a:r>
          </a:p>
          <a:p>
            <a:pPr lvl="1"/>
            <a:r>
              <a:rPr lang="en-US" dirty="0"/>
              <a:t>Recipients and Subrecipients </a:t>
            </a:r>
            <a:r>
              <a:rPr lang="en-US" altLang="en-US" dirty="0"/>
              <a:t>Remit annually through the appropriate method specified in </a:t>
            </a:r>
            <a:r>
              <a:rPr lang="en-US" altLang="en-US" dirty="0">
                <a:hlinkClick r:id="rId4"/>
              </a:rPr>
              <a:t>2 CFR 200.305(b)(9)</a:t>
            </a:r>
            <a:endParaRPr lang="en-US" altLang="en-US" dirty="0"/>
          </a:p>
          <a:p>
            <a:pPr lvl="1"/>
            <a:r>
              <a:rPr lang="en-US" altLang="en-US" dirty="0"/>
              <a:t>Interest amounts up to $500 per year may be retained for administrative expenses</a:t>
            </a:r>
          </a:p>
          <a:p>
            <a:r>
              <a:rPr lang="en-US" sz="2600" dirty="0"/>
              <a:t>WIOA </a:t>
            </a:r>
            <a:r>
              <a:rPr lang="en-US" sz="2600" dirty="0">
                <a:hlinkClick r:id="rId5"/>
              </a:rPr>
              <a:t>20 CFR 683.200(b)(8)</a:t>
            </a:r>
            <a:r>
              <a:rPr lang="en-US" sz="2600" dirty="0"/>
              <a:t> - interest income earned on WIOA and Wagner-Peyser funds must be included as program income</a:t>
            </a:r>
          </a:p>
        </p:txBody>
      </p:sp>
      <p:sp>
        <p:nvSpPr>
          <p:cNvPr id="4" name="Slide Number Placeholder 3">
            <a:extLst>
              <a:ext uri="{FF2B5EF4-FFF2-40B4-BE49-F238E27FC236}">
                <a16:creationId xmlns:a16="http://schemas.microsoft.com/office/drawing/2014/main" id="{6DC11A0F-8D75-443A-B70F-BF2C0F950922}"/>
              </a:ext>
            </a:extLst>
          </p:cNvPr>
          <p:cNvSpPr>
            <a:spLocks noGrp="1"/>
          </p:cNvSpPr>
          <p:nvPr>
            <p:ph type="sldNum" sz="quarter" idx="12"/>
          </p:nvPr>
        </p:nvSpPr>
        <p:spPr/>
        <p:txBody>
          <a:bodyPr/>
          <a:lstStyle/>
          <a:p>
            <a:fld id="{AEF1280C-1E94-430E-A516-D051ECA45720}" type="slidenum">
              <a:rPr lang="en-US" smtClean="0"/>
              <a:t>13</a:t>
            </a:fld>
            <a:endParaRPr lang="en-US" dirty="0"/>
          </a:p>
        </p:txBody>
      </p:sp>
    </p:spTree>
    <p:extLst>
      <p:ext uri="{BB962C8B-B14F-4D97-AF65-F5344CB8AC3E}">
        <p14:creationId xmlns:p14="http://schemas.microsoft.com/office/powerpoint/2010/main" val="387289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Income</a:t>
            </a:r>
          </a:p>
        </p:txBody>
      </p:sp>
      <p:sp>
        <p:nvSpPr>
          <p:cNvPr id="3" name="Content Placeholder 2"/>
          <p:cNvSpPr>
            <a:spLocks noGrp="1"/>
          </p:cNvSpPr>
          <p:nvPr>
            <p:ph idx="1"/>
          </p:nvPr>
        </p:nvSpPr>
        <p:spPr>
          <a:xfrm>
            <a:off x="1920212" y="1296538"/>
            <a:ext cx="8652255" cy="4934855"/>
          </a:xfrm>
        </p:spPr>
        <p:txBody>
          <a:bodyPr>
            <a:normAutofit/>
          </a:bodyPr>
          <a:lstStyle/>
          <a:p>
            <a:pPr marL="0" indent="0">
              <a:buNone/>
            </a:pPr>
            <a:r>
              <a:rPr lang="en-US" b="1" dirty="0"/>
              <a:t>Income generated as a result of allowable grant activities</a:t>
            </a:r>
          </a:p>
          <a:p>
            <a:endParaRPr lang="en-US" dirty="0"/>
          </a:p>
        </p:txBody>
      </p:sp>
      <p:graphicFrame>
        <p:nvGraphicFramePr>
          <p:cNvPr id="4" name="Diagram 3" descr="SmartArt listing what Program income must be and what it mean the Federal entitle must do">
            <a:extLst>
              <a:ext uri="{FF2B5EF4-FFF2-40B4-BE49-F238E27FC236}">
                <a16:creationId xmlns:a16="http://schemas.microsoft.com/office/drawing/2014/main" id="{D3B07A1C-EA9A-4ED2-91FA-7C24CD54AF7A}"/>
              </a:ext>
            </a:extLst>
          </p:cNvPr>
          <p:cNvGraphicFramePr/>
          <p:nvPr/>
        </p:nvGraphicFramePr>
        <p:xfrm>
          <a:off x="1619535" y="1842449"/>
          <a:ext cx="8652255" cy="4148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1CB4770D-BDD2-4D9B-BD69-6507EADF228E}"/>
              </a:ext>
            </a:extLst>
          </p:cNvPr>
          <p:cNvSpPr>
            <a:spLocks noGrp="1"/>
          </p:cNvSpPr>
          <p:nvPr>
            <p:ph type="sldNum" sz="quarter" idx="12"/>
          </p:nvPr>
        </p:nvSpPr>
        <p:spPr/>
        <p:txBody>
          <a:bodyPr/>
          <a:lstStyle/>
          <a:p>
            <a:fld id="{AEF1280C-1E94-430E-A516-D051ECA45720}" type="slidenum">
              <a:rPr lang="en-US" smtClean="0"/>
              <a:t>14</a:t>
            </a:fld>
            <a:endParaRPr lang="en-US" dirty="0"/>
          </a:p>
        </p:txBody>
      </p:sp>
    </p:spTree>
    <p:extLst>
      <p:ext uri="{BB962C8B-B14F-4D97-AF65-F5344CB8AC3E}">
        <p14:creationId xmlns:p14="http://schemas.microsoft.com/office/powerpoint/2010/main" val="1669941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Payments to Contractors</a:t>
            </a:r>
          </a:p>
        </p:txBody>
      </p:sp>
      <p:sp>
        <p:nvSpPr>
          <p:cNvPr id="3" name="Content Placeholder 2"/>
          <p:cNvSpPr>
            <a:spLocks noGrp="1"/>
          </p:cNvSpPr>
          <p:nvPr>
            <p:ph idx="1"/>
          </p:nvPr>
        </p:nvSpPr>
        <p:spPr>
          <a:xfrm>
            <a:off x="518160" y="1420779"/>
            <a:ext cx="11155680" cy="1108078"/>
          </a:xfrm>
        </p:spPr>
        <p:txBody>
          <a:bodyPr anchor="t"/>
          <a:lstStyle/>
          <a:p>
            <a:pPr marL="0" indent="0">
              <a:buNone/>
            </a:pPr>
            <a:r>
              <a:rPr lang="en-US" dirty="0">
                <a:hlinkClick r:id="rId3"/>
              </a:rPr>
              <a:t>2 CFR 200.305(b)(1)</a:t>
            </a:r>
            <a:r>
              <a:rPr lang="en-US" dirty="0"/>
              <a:t> The non-Federal entity must make timely payments to contractors in accordance with contract terms</a:t>
            </a:r>
          </a:p>
        </p:txBody>
      </p:sp>
      <p:pic>
        <p:nvPicPr>
          <p:cNvPr id="2050" name="Picture 2" descr="file tabs marked Contractors, Company, Clients">
            <a:extLst>
              <a:ext uri="{FF2B5EF4-FFF2-40B4-BE49-F238E27FC236}">
                <a16:creationId xmlns:a16="http://schemas.microsoft.com/office/drawing/2014/main" id="{919793CD-E351-4F84-8FA4-9947FB4239E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17615" y="2820725"/>
            <a:ext cx="5014221" cy="28932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51A0338-CBDB-405C-8B7D-2323EE4FF4D9}"/>
              </a:ext>
            </a:extLst>
          </p:cNvPr>
          <p:cNvSpPr>
            <a:spLocks noGrp="1"/>
          </p:cNvSpPr>
          <p:nvPr>
            <p:ph type="sldNum" sz="quarter" idx="12"/>
          </p:nvPr>
        </p:nvSpPr>
        <p:spPr/>
        <p:txBody>
          <a:bodyPr/>
          <a:lstStyle/>
          <a:p>
            <a:fld id="{AEF1280C-1E94-430E-A516-D051ECA45720}" type="slidenum">
              <a:rPr lang="en-US" smtClean="0"/>
              <a:t>15</a:t>
            </a:fld>
            <a:endParaRPr lang="en-US" dirty="0"/>
          </a:p>
        </p:txBody>
      </p:sp>
    </p:spTree>
    <p:extLst>
      <p:ext uri="{BB962C8B-B14F-4D97-AF65-F5344CB8AC3E}">
        <p14:creationId xmlns:p14="http://schemas.microsoft.com/office/powerpoint/2010/main" val="4117221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 Questions </a:t>
            </a:r>
          </a:p>
        </p:txBody>
      </p:sp>
      <p:sp>
        <p:nvSpPr>
          <p:cNvPr id="3" name="Content Placeholder 2"/>
          <p:cNvSpPr>
            <a:spLocks noGrp="1"/>
          </p:cNvSpPr>
          <p:nvPr>
            <p:ph idx="1"/>
          </p:nvPr>
        </p:nvSpPr>
        <p:spPr/>
        <p:txBody>
          <a:bodyPr>
            <a:normAutofit/>
          </a:bodyPr>
          <a:lstStyle/>
          <a:p>
            <a:pPr marL="0" indent="0">
              <a:buNone/>
            </a:pPr>
            <a:r>
              <a:rPr lang="en-US" sz="2600" b="1" dirty="0">
                <a:solidFill>
                  <a:srgbClr val="D93E0D"/>
                </a:solidFill>
              </a:rPr>
              <a:t>True or False?</a:t>
            </a:r>
          </a:p>
          <a:p>
            <a:pPr marL="457200" indent="-457200">
              <a:spcBef>
                <a:spcPts val="1200"/>
              </a:spcBef>
              <a:buClr>
                <a:srgbClr val="D93E0D"/>
              </a:buClr>
              <a:buFont typeface="+mj-lt"/>
              <a:buAutoNum type="arabicPeriod"/>
            </a:pPr>
            <a:r>
              <a:rPr lang="en-US" sz="2400" dirty="0"/>
              <a:t>Non-Federal entities must maintain separate depositories for their Federal cash.</a:t>
            </a:r>
          </a:p>
          <a:p>
            <a:pPr marL="457200" indent="-457200">
              <a:spcBef>
                <a:spcPts val="1200"/>
              </a:spcBef>
              <a:buClr>
                <a:srgbClr val="D93E0D"/>
              </a:buClr>
              <a:buFont typeface="+mj-lt"/>
              <a:buAutoNum type="arabicPeriod"/>
            </a:pPr>
            <a:r>
              <a:rPr lang="en-US" sz="2400" dirty="0">
                <a:solidFill>
                  <a:srgbClr val="323332"/>
                </a:solidFill>
              </a:rPr>
              <a:t>WIOA recipients and subrecipients must remit interest income to the Federal Treasury?</a:t>
            </a:r>
          </a:p>
          <a:p>
            <a:pPr marL="0" indent="0">
              <a:buNone/>
            </a:pPr>
            <a:endParaRPr lang="en-US" dirty="0"/>
          </a:p>
        </p:txBody>
      </p:sp>
      <p:sp>
        <p:nvSpPr>
          <p:cNvPr id="4" name="Slide Number Placeholder 3">
            <a:extLst>
              <a:ext uri="{FF2B5EF4-FFF2-40B4-BE49-F238E27FC236}">
                <a16:creationId xmlns:a16="http://schemas.microsoft.com/office/drawing/2014/main" id="{6A2FAADD-C6FB-46FB-BC2D-EC47D32E85B2}"/>
              </a:ext>
            </a:extLst>
          </p:cNvPr>
          <p:cNvSpPr>
            <a:spLocks noGrp="1"/>
          </p:cNvSpPr>
          <p:nvPr>
            <p:ph type="sldNum" sz="quarter" idx="12"/>
          </p:nvPr>
        </p:nvSpPr>
        <p:spPr/>
        <p:txBody>
          <a:bodyPr/>
          <a:lstStyle/>
          <a:p>
            <a:fld id="{AEF1280C-1E94-430E-A516-D051ECA45720}" type="slidenum">
              <a:rPr lang="en-US" smtClean="0"/>
              <a:t>16</a:t>
            </a:fld>
            <a:endParaRPr lang="en-US" dirty="0"/>
          </a:p>
        </p:txBody>
      </p:sp>
    </p:spTree>
    <p:extLst>
      <p:ext uri="{BB962C8B-B14F-4D97-AF65-F5344CB8AC3E}">
        <p14:creationId xmlns:p14="http://schemas.microsoft.com/office/powerpoint/2010/main" val="1606248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 Answers </a:t>
            </a:r>
          </a:p>
        </p:txBody>
      </p:sp>
      <p:sp>
        <p:nvSpPr>
          <p:cNvPr id="3" name="Content Placeholder 2"/>
          <p:cNvSpPr>
            <a:spLocks noGrp="1"/>
          </p:cNvSpPr>
          <p:nvPr>
            <p:ph idx="1"/>
          </p:nvPr>
        </p:nvSpPr>
        <p:spPr>
          <a:xfrm>
            <a:off x="550528" y="1412068"/>
            <a:ext cx="11155680" cy="4756184"/>
          </a:xfrm>
        </p:spPr>
        <p:txBody>
          <a:bodyPr>
            <a:normAutofit/>
          </a:bodyPr>
          <a:lstStyle/>
          <a:p>
            <a:pPr marL="457200" indent="-457200">
              <a:spcBef>
                <a:spcPts val="1200"/>
              </a:spcBef>
              <a:buClr>
                <a:srgbClr val="D93E0D"/>
              </a:buClr>
              <a:buFont typeface="+mj-lt"/>
              <a:buAutoNum type="arabicPeriod"/>
            </a:pPr>
            <a:r>
              <a:rPr lang="en-US" sz="2400" dirty="0"/>
              <a:t>Non-Federal entities must maintain separate depositories for their Federal cash.  </a:t>
            </a:r>
            <a:r>
              <a:rPr lang="en-US" sz="2400" b="1" dirty="0">
                <a:solidFill>
                  <a:srgbClr val="D93E0D"/>
                </a:solidFill>
              </a:rPr>
              <a:t>False</a:t>
            </a:r>
          </a:p>
          <a:p>
            <a:pPr marL="457200" indent="-457200">
              <a:spcBef>
                <a:spcPts val="1200"/>
              </a:spcBef>
              <a:buClr>
                <a:srgbClr val="D93E0D"/>
              </a:buClr>
              <a:buFont typeface="+mj-lt"/>
              <a:buAutoNum type="arabicPeriod"/>
            </a:pPr>
            <a:r>
              <a:rPr lang="en-US" sz="2400" dirty="0">
                <a:solidFill>
                  <a:srgbClr val="323332"/>
                </a:solidFill>
              </a:rPr>
              <a:t>WIOA recipients and subrecipients must remit interest income to the Federal Treasury?  </a:t>
            </a:r>
            <a:r>
              <a:rPr lang="en-US" sz="2400" b="1" dirty="0">
                <a:solidFill>
                  <a:srgbClr val="D93E0D"/>
                </a:solidFill>
              </a:rPr>
              <a:t>False</a:t>
            </a:r>
          </a:p>
          <a:p>
            <a:pPr marL="0" indent="0">
              <a:buNone/>
            </a:pPr>
            <a:endParaRPr lang="en-US" dirty="0"/>
          </a:p>
        </p:txBody>
      </p:sp>
      <p:sp>
        <p:nvSpPr>
          <p:cNvPr id="4" name="Slide Number Placeholder 3">
            <a:extLst>
              <a:ext uri="{FF2B5EF4-FFF2-40B4-BE49-F238E27FC236}">
                <a16:creationId xmlns:a16="http://schemas.microsoft.com/office/drawing/2014/main" id="{6A2FAADD-C6FB-46FB-BC2D-EC47D32E85B2}"/>
              </a:ext>
            </a:extLst>
          </p:cNvPr>
          <p:cNvSpPr>
            <a:spLocks noGrp="1"/>
          </p:cNvSpPr>
          <p:nvPr>
            <p:ph type="sldNum" sz="quarter" idx="12"/>
          </p:nvPr>
        </p:nvSpPr>
        <p:spPr/>
        <p:txBody>
          <a:bodyPr/>
          <a:lstStyle/>
          <a:p>
            <a:fld id="{AEF1280C-1E94-430E-A516-D051ECA45720}" type="slidenum">
              <a:rPr lang="en-US" smtClean="0"/>
              <a:t>17</a:t>
            </a:fld>
            <a:endParaRPr lang="en-US" dirty="0"/>
          </a:p>
        </p:txBody>
      </p:sp>
    </p:spTree>
    <p:extLst>
      <p:ext uri="{BB962C8B-B14F-4D97-AF65-F5344CB8AC3E}">
        <p14:creationId xmlns:p14="http://schemas.microsoft.com/office/powerpoint/2010/main" val="291064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Management System</a:t>
            </a:r>
          </a:p>
        </p:txBody>
      </p:sp>
      <p:sp>
        <p:nvSpPr>
          <p:cNvPr id="3" name="Content Placeholder 2"/>
          <p:cNvSpPr>
            <a:spLocks noGrp="1"/>
          </p:cNvSpPr>
          <p:nvPr>
            <p:ph idx="1"/>
          </p:nvPr>
        </p:nvSpPr>
        <p:spPr/>
        <p:txBody>
          <a:bodyPr>
            <a:normAutofit/>
          </a:bodyPr>
          <a:lstStyle/>
          <a:p>
            <a:pPr marL="0" indent="0">
              <a:buNone/>
            </a:pPr>
            <a:r>
              <a:rPr lang="en-US" b="1" dirty="0">
                <a:hlinkClick r:id="rId3"/>
              </a:rPr>
              <a:t>HHS Payment Management System (PMS) </a:t>
            </a:r>
            <a:endParaRPr lang="en-US" b="1" dirty="0"/>
          </a:p>
          <a:p>
            <a:r>
              <a:rPr lang="en-US" altLang="en-US" dirty="0"/>
              <a:t>Funds available by grant number</a:t>
            </a:r>
          </a:p>
          <a:p>
            <a:pPr lvl="1"/>
            <a:r>
              <a:rPr lang="en-US" altLang="en-US" dirty="0"/>
              <a:t>If requested by 2 P.M., funds are deposited the next day</a:t>
            </a:r>
          </a:p>
          <a:p>
            <a:pPr lvl="1"/>
            <a:r>
              <a:rPr lang="en-US" altLang="en-US" dirty="0"/>
              <a:t>Before grants can be closed out, cash receipts, disbursements and expenditures must equal</a:t>
            </a:r>
          </a:p>
          <a:p>
            <a:r>
              <a:rPr lang="en-US" altLang="en-US" dirty="0"/>
              <a:t>Meets the requirement that non-Federal entities must be paid in advance of disbursement </a:t>
            </a:r>
            <a:r>
              <a:rPr lang="en-US" altLang="en-US" dirty="0">
                <a:hlinkClick r:id="rId4"/>
              </a:rPr>
              <a:t>2 CFR 200.305(b)(1)</a:t>
            </a:r>
            <a:endParaRPr lang="en-US" altLang="en-US" dirty="0"/>
          </a:p>
        </p:txBody>
      </p:sp>
      <p:sp>
        <p:nvSpPr>
          <p:cNvPr id="4" name="Slide Number Placeholder 3">
            <a:extLst>
              <a:ext uri="{FF2B5EF4-FFF2-40B4-BE49-F238E27FC236}">
                <a16:creationId xmlns:a16="http://schemas.microsoft.com/office/drawing/2014/main" id="{D1E9B64F-63CB-4990-B508-8F0ABC9BCF52}"/>
              </a:ext>
            </a:extLst>
          </p:cNvPr>
          <p:cNvSpPr>
            <a:spLocks noGrp="1"/>
          </p:cNvSpPr>
          <p:nvPr>
            <p:ph type="sldNum" sz="quarter" idx="12"/>
          </p:nvPr>
        </p:nvSpPr>
        <p:spPr/>
        <p:txBody>
          <a:bodyPr/>
          <a:lstStyle/>
          <a:p>
            <a:fld id="{AEF1280C-1E94-430E-A516-D051ECA45720}" type="slidenum">
              <a:rPr lang="en-US" smtClean="0"/>
              <a:t>18</a:t>
            </a:fld>
            <a:endParaRPr lang="en-US" dirty="0"/>
          </a:p>
        </p:txBody>
      </p:sp>
    </p:spTree>
    <p:extLst>
      <p:ext uri="{BB962C8B-B14F-4D97-AF65-F5344CB8AC3E}">
        <p14:creationId xmlns:p14="http://schemas.microsoft.com/office/powerpoint/2010/main" val="370106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 CMIA Requirements</a:t>
            </a:r>
          </a:p>
        </p:txBody>
      </p:sp>
      <p:sp>
        <p:nvSpPr>
          <p:cNvPr id="3" name="Content Placeholder 2"/>
          <p:cNvSpPr>
            <a:spLocks noGrp="1"/>
          </p:cNvSpPr>
          <p:nvPr>
            <p:ph idx="1"/>
          </p:nvPr>
        </p:nvSpPr>
        <p:spPr/>
        <p:txBody>
          <a:bodyPr/>
          <a:lstStyle/>
          <a:p>
            <a:r>
              <a:rPr lang="en-US" dirty="0"/>
              <a:t>Major programs—meeting a certain dollar threshold (varies State to State)</a:t>
            </a:r>
          </a:p>
          <a:p>
            <a:r>
              <a:rPr lang="en-US" dirty="0"/>
              <a:t>Governs transfer of funds between US Treasury and States</a:t>
            </a:r>
          </a:p>
          <a:p>
            <a:r>
              <a:rPr lang="en-US" dirty="0"/>
              <a:t>Provides techniques to manage funds</a:t>
            </a:r>
          </a:p>
          <a:p>
            <a:r>
              <a:rPr lang="en-US" dirty="0"/>
              <a:t>Interest earned by States</a:t>
            </a:r>
          </a:p>
        </p:txBody>
      </p:sp>
      <p:sp>
        <p:nvSpPr>
          <p:cNvPr id="4" name="Slide Number Placeholder 3">
            <a:extLst>
              <a:ext uri="{FF2B5EF4-FFF2-40B4-BE49-F238E27FC236}">
                <a16:creationId xmlns:a16="http://schemas.microsoft.com/office/drawing/2014/main" id="{F8495887-E5EA-4274-ABC3-E17976B784F2}"/>
              </a:ext>
            </a:extLst>
          </p:cNvPr>
          <p:cNvSpPr>
            <a:spLocks noGrp="1"/>
          </p:cNvSpPr>
          <p:nvPr>
            <p:ph type="sldNum" sz="quarter" idx="12"/>
          </p:nvPr>
        </p:nvSpPr>
        <p:spPr/>
        <p:txBody>
          <a:bodyPr/>
          <a:lstStyle/>
          <a:p>
            <a:fld id="{AEF1280C-1E94-430E-A516-D051ECA45720}" type="slidenum">
              <a:rPr lang="en-US" smtClean="0"/>
              <a:t>19</a:t>
            </a:fld>
            <a:endParaRPr lang="en-US" dirty="0"/>
          </a:p>
        </p:txBody>
      </p:sp>
    </p:spTree>
    <p:extLst>
      <p:ext uri="{BB962C8B-B14F-4D97-AF65-F5344CB8AC3E}">
        <p14:creationId xmlns:p14="http://schemas.microsoft.com/office/powerpoint/2010/main" val="4081991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D7B8-1AA5-4DD6-B4E5-D3E2D374F98D}"/>
              </a:ext>
            </a:extLst>
          </p:cNvPr>
          <p:cNvSpPr>
            <a:spLocks noGrp="1"/>
          </p:cNvSpPr>
          <p:nvPr>
            <p:ph type="title"/>
          </p:nvPr>
        </p:nvSpPr>
        <p:spPr/>
        <p:txBody>
          <a:bodyPr/>
          <a:lstStyle/>
          <a:p>
            <a:r>
              <a:rPr lang="en-US" dirty="0"/>
              <a:t>Today’s Speakers</a:t>
            </a:r>
          </a:p>
        </p:txBody>
      </p:sp>
      <p:sp>
        <p:nvSpPr>
          <p:cNvPr id="3" name="Content Placeholder 2">
            <a:extLst>
              <a:ext uri="{FF2B5EF4-FFF2-40B4-BE49-F238E27FC236}">
                <a16:creationId xmlns:a16="http://schemas.microsoft.com/office/drawing/2014/main" id="{5CFC1ADB-D2E4-4C26-A5E2-059AEC71D6E8}"/>
              </a:ext>
            </a:extLst>
          </p:cNvPr>
          <p:cNvSpPr>
            <a:spLocks noGrp="1"/>
          </p:cNvSpPr>
          <p:nvPr>
            <p:ph idx="1"/>
          </p:nvPr>
        </p:nvSpPr>
        <p:spPr>
          <a:xfrm>
            <a:off x="587490" y="3911828"/>
            <a:ext cx="5394960" cy="2059314"/>
          </a:xfrm>
        </p:spPr>
        <p:txBody>
          <a:bodyPr/>
          <a:lstStyle/>
          <a:p>
            <a:pPr>
              <a:lnSpc>
                <a:spcPct val="100000"/>
              </a:lnSpc>
              <a:spcBef>
                <a:spcPts val="0"/>
              </a:spcBef>
            </a:pPr>
            <a:r>
              <a:rPr lang="en-US" dirty="0"/>
              <a:t>Tom </a:t>
            </a:r>
            <a:r>
              <a:rPr lang="en-US" dirty="0" err="1"/>
              <a:t>DiLisio</a:t>
            </a:r>
            <a:endParaRPr lang="en-US" dirty="0"/>
          </a:p>
          <a:p>
            <a:pPr>
              <a:lnSpc>
                <a:spcPct val="100000"/>
              </a:lnSpc>
              <a:spcBef>
                <a:spcPts val="0"/>
              </a:spcBef>
            </a:pPr>
            <a:r>
              <a:rPr lang="en-US" sz="2400" b="0" dirty="0"/>
              <a:t>Senior Accountant, DFMAS</a:t>
            </a:r>
          </a:p>
          <a:p>
            <a:pPr>
              <a:lnSpc>
                <a:spcPct val="100000"/>
              </a:lnSpc>
              <a:spcBef>
                <a:spcPts val="0"/>
              </a:spcBef>
            </a:pPr>
            <a:r>
              <a:rPr lang="en-US" sz="2400" b="0" dirty="0"/>
              <a:t>U.S. Department of Labor – Region 6</a:t>
            </a:r>
          </a:p>
          <a:p>
            <a:pPr>
              <a:lnSpc>
                <a:spcPct val="100000"/>
              </a:lnSpc>
              <a:spcBef>
                <a:spcPts val="0"/>
              </a:spcBef>
            </a:pPr>
            <a:r>
              <a:rPr lang="en-US" sz="2400" b="0" dirty="0"/>
              <a:t>San Francisco, CA</a:t>
            </a:r>
          </a:p>
          <a:p>
            <a:pPr>
              <a:lnSpc>
                <a:spcPct val="100000"/>
              </a:lnSpc>
              <a:spcBef>
                <a:spcPts val="0"/>
              </a:spcBef>
            </a:pPr>
            <a:r>
              <a:rPr lang="en-US" sz="2400" b="0" dirty="0">
                <a:hlinkClick r:id="rId3"/>
              </a:rPr>
              <a:t>Dilisio.Thomas@dol.gov</a:t>
            </a:r>
            <a:r>
              <a:rPr lang="en-US" sz="2400" b="0" dirty="0"/>
              <a:t> </a:t>
            </a:r>
          </a:p>
        </p:txBody>
      </p:sp>
      <p:pic>
        <p:nvPicPr>
          <p:cNvPr id="9" name="Picture Placeholder 8" descr="photo of Tom DiLisio">
            <a:extLst>
              <a:ext uri="{FF2B5EF4-FFF2-40B4-BE49-F238E27FC236}">
                <a16:creationId xmlns:a16="http://schemas.microsoft.com/office/drawing/2014/main" id="{D10FF4C1-7A3B-4B3A-AD52-CA57B9C8F7AA}"/>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2370570" y="1875159"/>
            <a:ext cx="1828800" cy="1828800"/>
          </a:xfrm>
        </p:spPr>
      </p:pic>
      <p:sp>
        <p:nvSpPr>
          <p:cNvPr id="6" name="Content Placeholder 5">
            <a:extLst>
              <a:ext uri="{FF2B5EF4-FFF2-40B4-BE49-F238E27FC236}">
                <a16:creationId xmlns:a16="http://schemas.microsoft.com/office/drawing/2014/main" id="{2C7DCEF9-E458-431E-ACAE-7126F80C0C04}"/>
              </a:ext>
            </a:extLst>
          </p:cNvPr>
          <p:cNvSpPr>
            <a:spLocks noGrp="1"/>
          </p:cNvSpPr>
          <p:nvPr>
            <p:ph idx="14"/>
          </p:nvPr>
        </p:nvSpPr>
        <p:spPr>
          <a:xfrm>
            <a:off x="5983756" y="3911828"/>
            <a:ext cx="5394960" cy="2059314"/>
          </a:xfrm>
        </p:spPr>
        <p:txBody>
          <a:bodyPr/>
          <a:lstStyle/>
          <a:p>
            <a:pPr>
              <a:lnSpc>
                <a:spcPct val="100000"/>
              </a:lnSpc>
              <a:spcBef>
                <a:spcPts val="0"/>
              </a:spcBef>
            </a:pPr>
            <a:r>
              <a:rPr lang="en-US" dirty="0"/>
              <a:t>Chanel Castaneda</a:t>
            </a:r>
          </a:p>
          <a:p>
            <a:pPr>
              <a:lnSpc>
                <a:spcPct val="100000"/>
              </a:lnSpc>
              <a:spcBef>
                <a:spcPts val="0"/>
              </a:spcBef>
            </a:pPr>
            <a:r>
              <a:rPr lang="en-US" sz="2400" b="0" dirty="0"/>
              <a:t>Grants Management Specialist</a:t>
            </a:r>
          </a:p>
          <a:p>
            <a:pPr>
              <a:lnSpc>
                <a:spcPct val="100000"/>
              </a:lnSpc>
              <a:spcBef>
                <a:spcPts val="0"/>
              </a:spcBef>
            </a:pPr>
            <a:r>
              <a:rPr lang="en-US" sz="2400" b="0" dirty="0"/>
              <a:t>U.S. Department of Labor – OGM/DPRR</a:t>
            </a:r>
          </a:p>
          <a:p>
            <a:pPr>
              <a:lnSpc>
                <a:spcPct val="100000"/>
              </a:lnSpc>
              <a:spcBef>
                <a:spcPts val="0"/>
              </a:spcBef>
            </a:pPr>
            <a:r>
              <a:rPr lang="en-US" sz="2400" b="0" dirty="0"/>
              <a:t>Chicago, IL</a:t>
            </a:r>
          </a:p>
          <a:p>
            <a:pPr>
              <a:lnSpc>
                <a:spcPct val="100000"/>
              </a:lnSpc>
              <a:spcBef>
                <a:spcPts val="0"/>
              </a:spcBef>
            </a:pPr>
            <a:r>
              <a:rPr lang="en-US" sz="2400" b="0" dirty="0">
                <a:hlinkClick r:id="rId5"/>
              </a:rPr>
              <a:t>Castaneda.Chanel@dol.gov</a:t>
            </a:r>
            <a:r>
              <a:rPr lang="en-US" sz="2400" b="0" dirty="0"/>
              <a:t> </a:t>
            </a:r>
          </a:p>
        </p:txBody>
      </p:sp>
      <p:pic>
        <p:nvPicPr>
          <p:cNvPr id="11" name="Picture Placeholder 10" descr="photo of Chanel Castaneda">
            <a:extLst>
              <a:ext uri="{FF2B5EF4-FFF2-40B4-BE49-F238E27FC236}">
                <a16:creationId xmlns:a16="http://schemas.microsoft.com/office/drawing/2014/main" id="{25616CBC-B35A-4204-A4AD-D10D68B12E37}"/>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a:stretch>
            <a:fillRect/>
          </a:stretch>
        </p:blipFill>
        <p:spPr>
          <a:xfrm>
            <a:off x="7540511" y="1898605"/>
            <a:ext cx="1828800" cy="1828800"/>
          </a:xfrm>
        </p:spPr>
      </p:pic>
      <p:sp>
        <p:nvSpPr>
          <p:cNvPr id="4" name="Slide Number Placeholder 3">
            <a:extLst>
              <a:ext uri="{FF2B5EF4-FFF2-40B4-BE49-F238E27FC236}">
                <a16:creationId xmlns:a16="http://schemas.microsoft.com/office/drawing/2014/main" id="{887975B5-3882-4A84-A800-E3C937D8E9F2}"/>
              </a:ext>
            </a:extLst>
          </p:cNvPr>
          <p:cNvSpPr>
            <a:spLocks noGrp="1"/>
          </p:cNvSpPr>
          <p:nvPr>
            <p:ph type="sldNum" sz="quarter" idx="12"/>
          </p:nvPr>
        </p:nvSpPr>
        <p:spPr/>
        <p:txBody>
          <a:bodyPr/>
          <a:lstStyle/>
          <a:p>
            <a:fld id="{AEF1280C-1E94-430E-A516-D051ECA45720}" type="slidenum">
              <a:rPr lang="en-US" smtClean="0"/>
              <a:t>2</a:t>
            </a:fld>
            <a:endParaRPr lang="en-US"/>
          </a:p>
        </p:txBody>
      </p:sp>
    </p:spTree>
    <p:extLst>
      <p:ext uri="{BB962C8B-B14F-4D97-AF65-F5344CB8AC3E}">
        <p14:creationId xmlns:p14="http://schemas.microsoft.com/office/powerpoint/2010/main" val="4147701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Consolidating Cash for Federal Programs</a:t>
            </a:r>
          </a:p>
        </p:txBody>
      </p:sp>
      <p:sp>
        <p:nvSpPr>
          <p:cNvPr id="3" name="Content Placeholder 2"/>
          <p:cNvSpPr>
            <a:spLocks noGrp="1"/>
          </p:cNvSpPr>
          <p:nvPr>
            <p:ph idx="1"/>
          </p:nvPr>
        </p:nvSpPr>
        <p:spPr>
          <a:xfrm>
            <a:off x="518160" y="1538867"/>
            <a:ext cx="11155680" cy="4638095"/>
          </a:xfrm>
        </p:spPr>
        <p:txBody>
          <a:bodyPr anchor="t"/>
          <a:lstStyle/>
          <a:p>
            <a:pPr marL="0" indent="0">
              <a:buNone/>
            </a:pPr>
            <a:r>
              <a:rPr lang="en-US" dirty="0">
                <a:hlinkClick r:id="rId3"/>
              </a:rPr>
              <a:t>2 CFR 200.305(b)(2)</a:t>
            </a:r>
            <a:r>
              <a:rPr lang="en-US" dirty="0"/>
              <a:t> Whenever possible, advance payments must be consolidated to cover anticipated cash needs for all Federal awards made by the Federal awarding agency to the recipient.</a:t>
            </a:r>
          </a:p>
        </p:txBody>
      </p:sp>
      <p:sp>
        <p:nvSpPr>
          <p:cNvPr id="4" name="Slide Number Placeholder 3">
            <a:extLst>
              <a:ext uri="{FF2B5EF4-FFF2-40B4-BE49-F238E27FC236}">
                <a16:creationId xmlns:a16="http://schemas.microsoft.com/office/drawing/2014/main" id="{285B22F8-233C-406E-8AEB-DFB2F3F1EE8A}"/>
              </a:ext>
            </a:extLst>
          </p:cNvPr>
          <p:cNvSpPr>
            <a:spLocks noGrp="1"/>
          </p:cNvSpPr>
          <p:nvPr>
            <p:ph type="sldNum" sz="quarter" idx="12"/>
          </p:nvPr>
        </p:nvSpPr>
        <p:spPr/>
        <p:txBody>
          <a:bodyPr/>
          <a:lstStyle/>
          <a:p>
            <a:fld id="{AEF1280C-1E94-430E-A516-D051ECA45720}" type="slidenum">
              <a:rPr lang="en-US" smtClean="0"/>
              <a:t>20</a:t>
            </a:fld>
            <a:endParaRPr lang="en-US" dirty="0"/>
          </a:p>
        </p:txBody>
      </p:sp>
    </p:spTree>
    <p:extLst>
      <p:ext uri="{BB962C8B-B14F-4D97-AF65-F5344CB8AC3E}">
        <p14:creationId xmlns:p14="http://schemas.microsoft.com/office/powerpoint/2010/main" val="3474058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Payments</a:t>
            </a:r>
          </a:p>
        </p:txBody>
      </p:sp>
      <p:sp>
        <p:nvSpPr>
          <p:cNvPr id="3" name="Content Placeholder 2"/>
          <p:cNvSpPr>
            <a:spLocks noGrp="1"/>
          </p:cNvSpPr>
          <p:nvPr>
            <p:ph idx="1"/>
          </p:nvPr>
        </p:nvSpPr>
        <p:spPr/>
        <p:txBody>
          <a:bodyPr anchor="t"/>
          <a:lstStyle/>
          <a:p>
            <a:pPr marL="0" indent="0">
              <a:buNone/>
            </a:pPr>
            <a:r>
              <a:rPr lang="en-US" dirty="0">
                <a:hlinkClick r:id="rId3"/>
              </a:rPr>
              <a:t>2 CFR 200.305(b)(1)</a:t>
            </a:r>
            <a:r>
              <a:rPr lang="en-US" dirty="0"/>
              <a:t> Non-Federal entity must be paid in advance provided it maintains written procedures minimizing time elapsing between receipt and disbursement, as well as financial management standards for fund control and accountability</a:t>
            </a:r>
          </a:p>
          <a:p>
            <a:endParaRPr lang="en-US" dirty="0"/>
          </a:p>
        </p:txBody>
      </p:sp>
      <p:sp>
        <p:nvSpPr>
          <p:cNvPr id="4" name="Slide Number Placeholder 3">
            <a:extLst>
              <a:ext uri="{FF2B5EF4-FFF2-40B4-BE49-F238E27FC236}">
                <a16:creationId xmlns:a16="http://schemas.microsoft.com/office/drawing/2014/main" id="{013DA007-7DAD-4A91-BA03-11AF8FE321F3}"/>
              </a:ext>
            </a:extLst>
          </p:cNvPr>
          <p:cNvSpPr>
            <a:spLocks noGrp="1"/>
          </p:cNvSpPr>
          <p:nvPr>
            <p:ph type="sldNum" sz="quarter" idx="12"/>
          </p:nvPr>
        </p:nvSpPr>
        <p:spPr/>
        <p:txBody>
          <a:bodyPr/>
          <a:lstStyle/>
          <a:p>
            <a:fld id="{AEF1280C-1E94-430E-A516-D051ECA45720}" type="slidenum">
              <a:rPr lang="en-US" smtClean="0"/>
              <a:t>21</a:t>
            </a:fld>
            <a:endParaRPr lang="en-US" dirty="0"/>
          </a:p>
        </p:txBody>
      </p:sp>
    </p:spTree>
    <p:extLst>
      <p:ext uri="{BB962C8B-B14F-4D97-AF65-F5344CB8AC3E}">
        <p14:creationId xmlns:p14="http://schemas.microsoft.com/office/powerpoint/2010/main" val="1637870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Reimbursement Basis</a:t>
            </a:r>
          </a:p>
        </p:txBody>
      </p:sp>
      <p:sp>
        <p:nvSpPr>
          <p:cNvPr id="3" name="Content Placeholder 2"/>
          <p:cNvSpPr>
            <a:spLocks noGrp="1"/>
          </p:cNvSpPr>
          <p:nvPr>
            <p:ph idx="1"/>
          </p:nvPr>
        </p:nvSpPr>
        <p:spPr/>
        <p:txBody>
          <a:bodyPr>
            <a:normAutofit/>
          </a:bodyPr>
          <a:lstStyle/>
          <a:p>
            <a:r>
              <a:rPr lang="en-US" dirty="0">
                <a:hlinkClick r:id="rId3"/>
              </a:rPr>
              <a:t>2 CFR 200.305(b)(3)</a:t>
            </a:r>
            <a:r>
              <a:rPr lang="en-US" dirty="0"/>
              <a:t> Reimbursement:</a:t>
            </a:r>
          </a:p>
          <a:p>
            <a:pPr lvl="1"/>
            <a:r>
              <a:rPr lang="en-US" dirty="0"/>
              <a:t>Possible consequence for failure to comply with cash advance requirements</a:t>
            </a:r>
          </a:p>
          <a:p>
            <a:pPr lvl="1"/>
            <a:r>
              <a:rPr lang="en-US" dirty="0"/>
              <a:t>Payments must be made within 30 calendar days after receipt of billing</a:t>
            </a:r>
          </a:p>
          <a:p>
            <a:pPr lvl="2">
              <a:buClr>
                <a:srgbClr val="D93E0D"/>
              </a:buClr>
            </a:pPr>
            <a:r>
              <a:rPr lang="en-US" dirty="0"/>
              <a:t>Unless request is improper</a:t>
            </a:r>
          </a:p>
          <a:p>
            <a:r>
              <a:rPr lang="en-US" dirty="0"/>
              <a:t>Specific conditions authorized at </a:t>
            </a:r>
            <a:r>
              <a:rPr lang="en-US" dirty="0">
                <a:hlinkClick r:id="rId4"/>
              </a:rPr>
              <a:t>2CFR 200.207</a:t>
            </a:r>
            <a:r>
              <a:rPr lang="en-US" dirty="0"/>
              <a:t> for reimbursement payments</a:t>
            </a:r>
          </a:p>
          <a:p>
            <a:r>
              <a:rPr lang="en-US" dirty="0"/>
              <a:t>DOL exception </a:t>
            </a:r>
            <a:r>
              <a:rPr lang="en-US" dirty="0">
                <a:hlinkClick r:id="rId5"/>
              </a:rPr>
              <a:t>2 CFR 2900.6</a:t>
            </a:r>
            <a:r>
              <a:rPr lang="en-US" dirty="0"/>
              <a:t> on advance payments:</a:t>
            </a:r>
          </a:p>
          <a:p>
            <a:pPr lvl="1"/>
            <a:r>
              <a:rPr lang="en-US" dirty="0"/>
              <a:t>Due to risk assessment</a:t>
            </a:r>
          </a:p>
          <a:p>
            <a:pPr lvl="1"/>
            <a:r>
              <a:rPr lang="en-US" dirty="0"/>
              <a:t>Becomes a special condition of the grant</a:t>
            </a:r>
          </a:p>
          <a:p>
            <a:pPr lvl="1"/>
            <a:endParaRPr lang="en-US" dirty="0"/>
          </a:p>
        </p:txBody>
      </p:sp>
      <p:sp>
        <p:nvSpPr>
          <p:cNvPr id="4" name="Slide Number Placeholder 3">
            <a:extLst>
              <a:ext uri="{FF2B5EF4-FFF2-40B4-BE49-F238E27FC236}">
                <a16:creationId xmlns:a16="http://schemas.microsoft.com/office/drawing/2014/main" id="{99B533A8-FC7C-47FF-A235-305C0B796BF7}"/>
              </a:ext>
            </a:extLst>
          </p:cNvPr>
          <p:cNvSpPr>
            <a:spLocks noGrp="1"/>
          </p:cNvSpPr>
          <p:nvPr>
            <p:ph type="sldNum" sz="quarter" idx="12"/>
          </p:nvPr>
        </p:nvSpPr>
        <p:spPr/>
        <p:txBody>
          <a:bodyPr/>
          <a:lstStyle/>
          <a:p>
            <a:fld id="{AEF1280C-1E94-430E-A516-D051ECA45720}" type="slidenum">
              <a:rPr lang="en-US" smtClean="0"/>
              <a:t>22</a:t>
            </a:fld>
            <a:endParaRPr lang="en-US" dirty="0"/>
          </a:p>
        </p:txBody>
      </p:sp>
    </p:spTree>
    <p:extLst>
      <p:ext uri="{BB962C8B-B14F-4D97-AF65-F5344CB8AC3E}">
        <p14:creationId xmlns:p14="http://schemas.microsoft.com/office/powerpoint/2010/main" val="2787325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Capital Advance</a:t>
            </a:r>
          </a:p>
        </p:txBody>
      </p:sp>
      <p:sp>
        <p:nvSpPr>
          <p:cNvPr id="3" name="Content Placeholder 2"/>
          <p:cNvSpPr>
            <a:spLocks noGrp="1"/>
          </p:cNvSpPr>
          <p:nvPr>
            <p:ph idx="1"/>
          </p:nvPr>
        </p:nvSpPr>
        <p:spPr/>
        <p:txBody>
          <a:bodyPr>
            <a:normAutofit/>
          </a:bodyPr>
          <a:lstStyle/>
          <a:p>
            <a:r>
              <a:rPr lang="en-US" dirty="0"/>
              <a:t>When to use working capital advance:</a:t>
            </a:r>
          </a:p>
          <a:p>
            <a:pPr lvl="1">
              <a:buFont typeface="Wingdings" panose="05000000000000000000" pitchFamily="2" charset="2"/>
              <a:buChar char="Ø"/>
            </a:pPr>
            <a:r>
              <a:rPr lang="en-US" dirty="0"/>
              <a:t>Entity cannot meet the criteria for advance payments</a:t>
            </a:r>
          </a:p>
          <a:p>
            <a:pPr lvl="1">
              <a:buFont typeface="Wingdings" panose="05000000000000000000" pitchFamily="2" charset="2"/>
              <a:buChar char="Ø"/>
            </a:pPr>
            <a:r>
              <a:rPr lang="en-US" dirty="0"/>
              <a:t>Reimbursement not feasible because entity lacks sufficient capital</a:t>
            </a:r>
          </a:p>
          <a:p>
            <a:r>
              <a:rPr lang="en-US" dirty="0"/>
              <a:t>Advance process:</a:t>
            </a:r>
          </a:p>
          <a:p>
            <a:pPr lvl="1">
              <a:buFont typeface="Wingdings" panose="05000000000000000000" pitchFamily="2" charset="2"/>
              <a:buChar char="Ø"/>
            </a:pPr>
            <a:r>
              <a:rPr lang="en-US" dirty="0"/>
              <a:t>Disbursement needs for an initial disbursement cycle</a:t>
            </a:r>
          </a:p>
          <a:p>
            <a:pPr lvl="1">
              <a:buFont typeface="Wingdings" panose="05000000000000000000" pitchFamily="2" charset="2"/>
              <a:buChar char="Ø"/>
            </a:pPr>
            <a:r>
              <a:rPr lang="en-US" dirty="0"/>
              <a:t>Advance is liquidated with actual disbursements</a:t>
            </a:r>
          </a:p>
          <a:p>
            <a:pPr lvl="1">
              <a:buFont typeface="Wingdings" panose="05000000000000000000" pitchFamily="2" charset="2"/>
              <a:buChar char="Ø"/>
            </a:pPr>
            <a:r>
              <a:rPr lang="en-US" dirty="0"/>
              <a:t>Subsequent reimbursements only for actual cash disbursements of the advance payment</a:t>
            </a:r>
          </a:p>
          <a:p>
            <a:r>
              <a:rPr lang="en-US" dirty="0"/>
              <a:t>Must not use working capital advances because of unwillingness or inability to provide timely advance</a:t>
            </a:r>
          </a:p>
          <a:p>
            <a:endParaRPr lang="en-US" dirty="0"/>
          </a:p>
        </p:txBody>
      </p:sp>
      <p:sp>
        <p:nvSpPr>
          <p:cNvPr id="4" name="Slide Number Placeholder 3">
            <a:extLst>
              <a:ext uri="{FF2B5EF4-FFF2-40B4-BE49-F238E27FC236}">
                <a16:creationId xmlns:a16="http://schemas.microsoft.com/office/drawing/2014/main" id="{DF875B24-E429-4B5B-8C7E-EB66FD895558}"/>
              </a:ext>
            </a:extLst>
          </p:cNvPr>
          <p:cNvSpPr>
            <a:spLocks noGrp="1"/>
          </p:cNvSpPr>
          <p:nvPr>
            <p:ph type="sldNum" sz="quarter" idx="12"/>
          </p:nvPr>
        </p:nvSpPr>
        <p:spPr/>
        <p:txBody>
          <a:bodyPr/>
          <a:lstStyle/>
          <a:p>
            <a:fld id="{AEF1280C-1E94-430E-A516-D051ECA45720}" type="slidenum">
              <a:rPr lang="en-US" smtClean="0"/>
              <a:t>23</a:t>
            </a:fld>
            <a:endParaRPr lang="en-US" dirty="0"/>
          </a:p>
        </p:txBody>
      </p:sp>
    </p:spTree>
    <p:extLst>
      <p:ext uri="{BB962C8B-B14F-4D97-AF65-F5344CB8AC3E}">
        <p14:creationId xmlns:p14="http://schemas.microsoft.com/office/powerpoint/2010/main" val="496995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Liquidation of Advances</a:t>
            </a:r>
          </a:p>
        </p:txBody>
      </p:sp>
      <p:sp>
        <p:nvSpPr>
          <p:cNvPr id="3" name="Content Placeholder 2"/>
          <p:cNvSpPr>
            <a:spLocks noGrp="1"/>
          </p:cNvSpPr>
          <p:nvPr>
            <p:ph idx="1"/>
          </p:nvPr>
        </p:nvSpPr>
        <p:spPr>
          <a:xfrm>
            <a:off x="518160" y="1387326"/>
            <a:ext cx="11155680" cy="2008221"/>
          </a:xfrm>
        </p:spPr>
        <p:txBody>
          <a:bodyPr anchor="t"/>
          <a:lstStyle/>
          <a:p>
            <a:pPr marL="0" indent="0">
              <a:buNone/>
            </a:pPr>
            <a:r>
              <a:rPr lang="en-US" b="1" dirty="0"/>
              <a:t>DOL exception at </a:t>
            </a:r>
            <a:r>
              <a:rPr lang="en-US" b="1" dirty="0">
                <a:hlinkClick r:id="rId3"/>
              </a:rPr>
              <a:t>2 CFR 2900.7</a:t>
            </a:r>
            <a:endParaRPr lang="en-US" b="1" dirty="0"/>
          </a:p>
          <a:p>
            <a:pPr marL="0" indent="0">
              <a:buNone/>
            </a:pPr>
            <a:r>
              <a:rPr lang="en-US" dirty="0"/>
              <a:t>Non-Federal entity should liquidate existing advances before it requests additional advances and disburse available cash balance of program income prior to drawing down additional grant funds</a:t>
            </a:r>
          </a:p>
        </p:txBody>
      </p:sp>
      <p:pic>
        <p:nvPicPr>
          <p:cNvPr id="3074" name="Picture 2" descr="Exception button on keyboard">
            <a:extLst>
              <a:ext uri="{FF2B5EF4-FFF2-40B4-BE49-F238E27FC236}">
                <a16:creationId xmlns:a16="http://schemas.microsoft.com/office/drawing/2014/main" id="{114AD7C1-8B32-4050-A4B4-2365820200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98904" y="3479409"/>
            <a:ext cx="3802314" cy="25361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C178F9D-4E1A-4429-8783-12A37AD603EE}"/>
              </a:ext>
            </a:extLst>
          </p:cNvPr>
          <p:cNvSpPr>
            <a:spLocks noGrp="1"/>
          </p:cNvSpPr>
          <p:nvPr>
            <p:ph type="sldNum" sz="quarter" idx="12"/>
          </p:nvPr>
        </p:nvSpPr>
        <p:spPr/>
        <p:txBody>
          <a:bodyPr/>
          <a:lstStyle/>
          <a:p>
            <a:fld id="{AEF1280C-1E94-430E-A516-D051ECA45720}" type="slidenum">
              <a:rPr lang="en-US" smtClean="0"/>
              <a:t>24</a:t>
            </a:fld>
            <a:endParaRPr lang="en-US" dirty="0"/>
          </a:p>
        </p:txBody>
      </p:sp>
    </p:spTree>
    <p:extLst>
      <p:ext uri="{BB962C8B-B14F-4D97-AF65-F5344CB8AC3E}">
        <p14:creationId xmlns:p14="http://schemas.microsoft.com/office/powerpoint/2010/main" val="4105345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Forecasting System</a:t>
            </a:r>
          </a:p>
        </p:txBody>
      </p:sp>
      <p:sp>
        <p:nvSpPr>
          <p:cNvPr id="3" name="Content Placeholder 2" descr="elements of a cash forecasting system&#10;"/>
          <p:cNvSpPr>
            <a:spLocks noGrp="1"/>
          </p:cNvSpPr>
          <p:nvPr>
            <p:ph idx="1"/>
          </p:nvPr>
        </p:nvSpPr>
        <p:spPr/>
        <p:txBody>
          <a:bodyPr>
            <a:normAutofit/>
          </a:bodyPr>
          <a:lstStyle/>
          <a:p>
            <a:endParaRPr lang="en-US" dirty="0"/>
          </a:p>
          <a:p>
            <a:endParaRPr lang="en-US" dirty="0"/>
          </a:p>
        </p:txBody>
      </p:sp>
      <p:graphicFrame>
        <p:nvGraphicFramePr>
          <p:cNvPr id="5" name="Diagram 4" descr="Cash forecasting steps.">
            <a:extLst>
              <a:ext uri="{FF2B5EF4-FFF2-40B4-BE49-F238E27FC236}">
                <a16:creationId xmlns:a16="http://schemas.microsoft.com/office/drawing/2014/main" id="{782A8E63-935A-43B3-BBDC-8DCB10968276}"/>
              </a:ext>
            </a:extLst>
          </p:cNvPr>
          <p:cNvGraphicFramePr/>
          <p:nvPr>
            <p:extLst>
              <p:ext uri="{D42A27DB-BD31-4B8C-83A1-F6EECF244321}">
                <p14:modId xmlns:p14="http://schemas.microsoft.com/office/powerpoint/2010/main" val="276395065"/>
              </p:ext>
            </p:extLst>
          </p:nvPr>
        </p:nvGraphicFramePr>
        <p:xfrm>
          <a:off x="259481" y="1403358"/>
          <a:ext cx="11673038" cy="4538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1B6E5FE-0082-465A-81CC-97A79C1C8ADC}"/>
              </a:ext>
            </a:extLst>
          </p:cNvPr>
          <p:cNvSpPr>
            <a:spLocks noGrp="1"/>
          </p:cNvSpPr>
          <p:nvPr>
            <p:ph type="sldNum" sz="quarter" idx="12"/>
          </p:nvPr>
        </p:nvSpPr>
        <p:spPr/>
        <p:txBody>
          <a:bodyPr/>
          <a:lstStyle/>
          <a:p>
            <a:fld id="{AEF1280C-1E94-430E-A516-D051ECA45720}" type="slidenum">
              <a:rPr lang="en-US" smtClean="0"/>
              <a:t>25</a:t>
            </a:fld>
            <a:endParaRPr lang="en-US" dirty="0"/>
          </a:p>
        </p:txBody>
      </p:sp>
    </p:spTree>
    <p:extLst>
      <p:ext uri="{BB962C8B-B14F-4D97-AF65-F5344CB8AC3E}">
        <p14:creationId xmlns:p14="http://schemas.microsoft.com/office/powerpoint/2010/main" val="3410993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Pass-Through Entity Cash Systems</a:t>
            </a:r>
          </a:p>
        </p:txBody>
      </p:sp>
      <p:sp>
        <p:nvSpPr>
          <p:cNvPr id="3" name="Content Placeholder 2"/>
          <p:cNvSpPr>
            <a:spLocks noGrp="1"/>
          </p:cNvSpPr>
          <p:nvPr>
            <p:ph idx="1"/>
          </p:nvPr>
        </p:nvSpPr>
        <p:spPr/>
        <p:txBody>
          <a:bodyPr>
            <a:normAutofit fontScale="85000" lnSpcReduction="20000"/>
          </a:bodyPr>
          <a:lstStyle/>
          <a:p>
            <a:r>
              <a:rPr lang="en-US" dirty="0"/>
              <a:t>Should be centralized and secure</a:t>
            </a:r>
          </a:p>
          <a:p>
            <a:r>
              <a:rPr lang="en-US" dirty="0"/>
              <a:t>Subrecipients must be paid in advance of disbursement if they maintain effective cash management system [</a:t>
            </a:r>
            <a:r>
              <a:rPr lang="en-US" dirty="0">
                <a:hlinkClick r:id="rId3"/>
              </a:rPr>
              <a:t>2 CFR 200.305(b)(1)</a:t>
            </a:r>
            <a:r>
              <a:rPr lang="en-US" dirty="0"/>
              <a:t>]</a:t>
            </a:r>
          </a:p>
          <a:p>
            <a:r>
              <a:rPr lang="en-US" dirty="0"/>
              <a:t>Frequency of payments must coincide with timely disbursement</a:t>
            </a:r>
          </a:p>
          <a:p>
            <a:pPr lvl="1"/>
            <a:r>
              <a:rPr lang="en-US" dirty="0"/>
              <a:t>No electronic fund transfer system: at least monthly</a:t>
            </a:r>
          </a:p>
          <a:p>
            <a:pPr lvl="1"/>
            <a:r>
              <a:rPr lang="en-US" dirty="0"/>
              <a:t>Electronic fund transfer system: no limit</a:t>
            </a:r>
          </a:p>
          <a:p>
            <a:r>
              <a:rPr lang="en-US" dirty="0"/>
              <a:t>Reimbursement basis possible if failure to comply</a:t>
            </a:r>
          </a:p>
          <a:p>
            <a:r>
              <a:rPr lang="en-US" dirty="0"/>
              <a:t>Pass-through entities and subrecipients must separately account for receipt, obligation, and expenditure of funds by award or fund source</a:t>
            </a:r>
          </a:p>
          <a:p>
            <a:r>
              <a:rPr lang="en-US" dirty="0"/>
              <a:t>For subawards, the pass-through entity must identify the dollar amount made available under each award and the CFDA number at time of disbursement [</a:t>
            </a:r>
            <a:r>
              <a:rPr lang="en-US" dirty="0">
                <a:hlinkClick r:id="rId4"/>
              </a:rPr>
              <a:t>2 CFR 200.331(a)(1)(xi)</a:t>
            </a:r>
            <a:r>
              <a:rPr lang="en-US" dirty="0"/>
              <a:t>]</a:t>
            </a:r>
          </a:p>
          <a:p>
            <a:endParaRPr lang="en-US" dirty="0"/>
          </a:p>
        </p:txBody>
      </p:sp>
      <p:sp>
        <p:nvSpPr>
          <p:cNvPr id="4" name="Slide Number Placeholder 3">
            <a:extLst>
              <a:ext uri="{FF2B5EF4-FFF2-40B4-BE49-F238E27FC236}">
                <a16:creationId xmlns:a16="http://schemas.microsoft.com/office/drawing/2014/main" id="{CA848461-CB98-4CCF-8D62-7E81B4B15FAE}"/>
              </a:ext>
            </a:extLst>
          </p:cNvPr>
          <p:cNvSpPr>
            <a:spLocks noGrp="1"/>
          </p:cNvSpPr>
          <p:nvPr>
            <p:ph type="sldNum" sz="quarter" idx="12"/>
          </p:nvPr>
        </p:nvSpPr>
        <p:spPr/>
        <p:txBody>
          <a:bodyPr/>
          <a:lstStyle/>
          <a:p>
            <a:fld id="{AEF1280C-1E94-430E-A516-D051ECA45720}" type="slidenum">
              <a:rPr lang="en-US" smtClean="0"/>
              <a:t>26</a:t>
            </a:fld>
            <a:endParaRPr lang="en-US" dirty="0"/>
          </a:p>
        </p:txBody>
      </p:sp>
    </p:spTree>
    <p:extLst>
      <p:ext uri="{BB962C8B-B14F-4D97-AF65-F5344CB8AC3E}">
        <p14:creationId xmlns:p14="http://schemas.microsoft.com/office/powerpoint/2010/main" val="1421572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Withholding of Payments</a:t>
            </a:r>
          </a:p>
        </p:txBody>
      </p:sp>
      <p:sp>
        <p:nvSpPr>
          <p:cNvPr id="3" name="Content Placeholder 2"/>
          <p:cNvSpPr>
            <a:spLocks noGrp="1"/>
          </p:cNvSpPr>
          <p:nvPr>
            <p:ph idx="1"/>
          </p:nvPr>
        </p:nvSpPr>
        <p:spPr/>
        <p:txBody>
          <a:bodyPr/>
          <a:lstStyle/>
          <a:p>
            <a:pPr marL="0" indent="0">
              <a:buNone/>
            </a:pPr>
            <a:r>
              <a:rPr lang="en-US" b="1" dirty="0">
                <a:hlinkClick r:id="rId3"/>
              </a:rPr>
              <a:t>2 CFR 200.305(b)(6)(iv)</a:t>
            </a:r>
            <a:endParaRPr lang="en-US" b="1" dirty="0"/>
          </a:p>
          <a:p>
            <a:r>
              <a:rPr lang="en-US" dirty="0"/>
              <a:t>Payments must not be made to a non-Federal entity for amounts withheld by the non-Federal entity from payments to contractors until satisfactory completion of work</a:t>
            </a:r>
          </a:p>
          <a:p>
            <a:r>
              <a:rPr lang="en-US" dirty="0"/>
              <a:t>Payments must be made when the non-Federal entity actually disburses the withheld funds to the contractor or to an escrow account established to assure satisfactory completion of the work</a:t>
            </a:r>
          </a:p>
          <a:p>
            <a:endParaRPr lang="en-US" dirty="0"/>
          </a:p>
        </p:txBody>
      </p:sp>
      <p:sp>
        <p:nvSpPr>
          <p:cNvPr id="4" name="Slide Number Placeholder 3">
            <a:extLst>
              <a:ext uri="{FF2B5EF4-FFF2-40B4-BE49-F238E27FC236}">
                <a16:creationId xmlns:a16="http://schemas.microsoft.com/office/drawing/2014/main" id="{43B46203-3A1F-44F0-8E98-0007E205FCFA}"/>
              </a:ext>
            </a:extLst>
          </p:cNvPr>
          <p:cNvSpPr>
            <a:spLocks noGrp="1"/>
          </p:cNvSpPr>
          <p:nvPr>
            <p:ph type="sldNum" sz="quarter" idx="12"/>
          </p:nvPr>
        </p:nvSpPr>
        <p:spPr/>
        <p:txBody>
          <a:bodyPr/>
          <a:lstStyle/>
          <a:p>
            <a:fld id="{AEF1280C-1E94-430E-A516-D051ECA45720}" type="slidenum">
              <a:rPr lang="en-US" smtClean="0"/>
              <a:t>27</a:t>
            </a:fld>
            <a:endParaRPr lang="en-US" dirty="0"/>
          </a:p>
        </p:txBody>
      </p:sp>
    </p:spTree>
    <p:extLst>
      <p:ext uri="{BB962C8B-B14F-4D97-AF65-F5344CB8AC3E}">
        <p14:creationId xmlns:p14="http://schemas.microsoft.com/office/powerpoint/2010/main" val="3879552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Withholding of Payments (cont.)</a:t>
            </a:r>
          </a:p>
        </p:txBody>
      </p:sp>
      <p:sp>
        <p:nvSpPr>
          <p:cNvPr id="3" name="Content Placeholder 2"/>
          <p:cNvSpPr>
            <a:spLocks noGrp="1"/>
          </p:cNvSpPr>
          <p:nvPr>
            <p:ph idx="1"/>
          </p:nvPr>
        </p:nvSpPr>
        <p:spPr/>
        <p:txBody>
          <a:bodyPr/>
          <a:lstStyle/>
          <a:p>
            <a:r>
              <a:rPr lang="en-US" dirty="0"/>
              <a:t>Payments must not be withheld at any time during the period of performance unless:</a:t>
            </a:r>
          </a:p>
          <a:p>
            <a:pPr lvl="1"/>
            <a:r>
              <a:rPr lang="en-US" dirty="0"/>
              <a:t>The entity failed to comply</a:t>
            </a:r>
          </a:p>
          <a:p>
            <a:pPr lvl="1"/>
            <a:r>
              <a:rPr lang="en-US" dirty="0"/>
              <a:t>The entity is delinquent in a debt to the United States</a:t>
            </a:r>
          </a:p>
          <a:p>
            <a:pPr lvl="1"/>
            <a:r>
              <a:rPr lang="en-US" dirty="0"/>
              <a:t>Reasonable notice</a:t>
            </a:r>
          </a:p>
          <a:p>
            <a:r>
              <a:rPr lang="en-US" dirty="0"/>
              <a:t>Payments withheld must be released upon subsequent compliance</a:t>
            </a:r>
          </a:p>
          <a:p>
            <a:r>
              <a:rPr lang="en-US" dirty="0"/>
              <a:t>Suspended awards:</a:t>
            </a:r>
          </a:p>
          <a:p>
            <a:pPr lvl="1"/>
            <a:r>
              <a:rPr lang="en-US" dirty="0"/>
              <a:t>Adjustments per  </a:t>
            </a:r>
            <a:r>
              <a:rPr lang="en-US" dirty="0">
                <a:hlinkClick r:id="rId3"/>
              </a:rPr>
              <a:t>2 CFR 200.342</a:t>
            </a:r>
            <a:endParaRPr lang="en-US" dirty="0"/>
          </a:p>
        </p:txBody>
      </p:sp>
      <p:sp>
        <p:nvSpPr>
          <p:cNvPr id="4" name="Slide Number Placeholder 3">
            <a:extLst>
              <a:ext uri="{FF2B5EF4-FFF2-40B4-BE49-F238E27FC236}">
                <a16:creationId xmlns:a16="http://schemas.microsoft.com/office/drawing/2014/main" id="{30265B8C-4EE8-41AE-8825-DFF42E38F09B}"/>
              </a:ext>
            </a:extLst>
          </p:cNvPr>
          <p:cNvSpPr>
            <a:spLocks noGrp="1"/>
          </p:cNvSpPr>
          <p:nvPr>
            <p:ph type="sldNum" sz="quarter" idx="12"/>
          </p:nvPr>
        </p:nvSpPr>
        <p:spPr/>
        <p:txBody>
          <a:bodyPr/>
          <a:lstStyle/>
          <a:p>
            <a:fld id="{AEF1280C-1E94-430E-A516-D051ECA45720}" type="slidenum">
              <a:rPr lang="en-US" smtClean="0"/>
              <a:t>28</a:t>
            </a:fld>
            <a:endParaRPr lang="en-US" dirty="0"/>
          </a:p>
        </p:txBody>
      </p:sp>
    </p:spTree>
    <p:extLst>
      <p:ext uri="{BB962C8B-B14F-4D97-AF65-F5344CB8AC3E}">
        <p14:creationId xmlns:p14="http://schemas.microsoft.com/office/powerpoint/2010/main" val="866374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Payments</a:t>
            </a:r>
          </a:p>
        </p:txBody>
      </p:sp>
      <p:sp>
        <p:nvSpPr>
          <p:cNvPr id="3" name="Content Placeholder 2"/>
          <p:cNvSpPr>
            <a:spLocks noGrp="1"/>
          </p:cNvSpPr>
          <p:nvPr>
            <p:ph idx="1"/>
          </p:nvPr>
        </p:nvSpPr>
        <p:spPr/>
        <p:txBody>
          <a:bodyPr/>
          <a:lstStyle/>
          <a:p>
            <a:r>
              <a:rPr lang="en-US" dirty="0"/>
              <a:t>Public Law 107-300</a:t>
            </a:r>
          </a:p>
          <a:p>
            <a:r>
              <a:rPr lang="en-US" dirty="0"/>
              <a:t>Requires program agencies with over $500 million annual expenses to recover </a:t>
            </a:r>
          </a:p>
          <a:p>
            <a:r>
              <a:rPr lang="en-US" dirty="0"/>
              <a:t>Provides agencies to recover any associated expense from amounts recovered </a:t>
            </a:r>
          </a:p>
          <a:p>
            <a:r>
              <a:rPr lang="en-US" dirty="0"/>
              <a:t>Requires Agency reporting </a:t>
            </a:r>
          </a:p>
          <a:p>
            <a:r>
              <a:rPr lang="en-US" dirty="0"/>
              <a:t>Every organization must have an improper payments recovery policy and procedures</a:t>
            </a:r>
          </a:p>
        </p:txBody>
      </p:sp>
      <p:sp>
        <p:nvSpPr>
          <p:cNvPr id="4" name="Slide Number Placeholder 3">
            <a:extLst>
              <a:ext uri="{FF2B5EF4-FFF2-40B4-BE49-F238E27FC236}">
                <a16:creationId xmlns:a16="http://schemas.microsoft.com/office/drawing/2014/main" id="{37EBA5E2-3F33-4123-A8D1-5199438CA67E}"/>
              </a:ext>
            </a:extLst>
          </p:cNvPr>
          <p:cNvSpPr>
            <a:spLocks noGrp="1"/>
          </p:cNvSpPr>
          <p:nvPr>
            <p:ph type="sldNum" sz="quarter" idx="12"/>
          </p:nvPr>
        </p:nvSpPr>
        <p:spPr/>
        <p:txBody>
          <a:bodyPr/>
          <a:lstStyle/>
          <a:p>
            <a:fld id="{AEF1280C-1E94-430E-A516-D051ECA45720}" type="slidenum">
              <a:rPr lang="en-US" smtClean="0"/>
              <a:t>29</a:t>
            </a:fld>
            <a:endParaRPr lang="en-US" dirty="0"/>
          </a:p>
        </p:txBody>
      </p:sp>
    </p:spTree>
    <p:extLst>
      <p:ext uri="{BB962C8B-B14F-4D97-AF65-F5344CB8AC3E}">
        <p14:creationId xmlns:p14="http://schemas.microsoft.com/office/powerpoint/2010/main" val="2815043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5ACA2F9-BB47-4A9D-8C17-6552CC3E3ABA}"/>
              </a:ext>
            </a:extLst>
          </p:cNvPr>
          <p:cNvSpPr>
            <a:spLocks noGrp="1"/>
          </p:cNvSpPr>
          <p:nvPr>
            <p:ph type="title"/>
          </p:nvPr>
        </p:nvSpPr>
        <p:spPr/>
        <p:txBody>
          <a:bodyPr/>
          <a:lstStyle/>
          <a:p>
            <a:r>
              <a:rPr lang="en-US" dirty="0"/>
              <a:t>SMART 3.0 Training Strategies</a:t>
            </a:r>
          </a:p>
        </p:txBody>
      </p:sp>
      <p:sp>
        <p:nvSpPr>
          <p:cNvPr id="4" name="Slide Number Placeholder 3">
            <a:extLst>
              <a:ext uri="{FF2B5EF4-FFF2-40B4-BE49-F238E27FC236}">
                <a16:creationId xmlns:a16="http://schemas.microsoft.com/office/drawing/2014/main" id="{30AC0BE3-1E06-40BB-AC34-A6A228CE96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1280C-1E94-430E-A516-D051ECA45720}"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901474" y="1297255"/>
            <a:ext cx="4015915" cy="4794682"/>
            <a:chOff x="3873909" y="1293826"/>
            <a:chExt cx="4015915" cy="4794682"/>
          </a:xfrm>
        </p:grpSpPr>
        <p:grpSp>
          <p:nvGrpSpPr>
            <p:cNvPr id="5" name="Group 4" descr="word Strategies">
              <a:extLst>
                <a:ext uri="{FF2B5EF4-FFF2-40B4-BE49-F238E27FC236}">
                  <a16:creationId xmlns:a16="http://schemas.microsoft.com/office/drawing/2014/main" id="{D5EA97C3-4E6E-4F23-A296-F3573F8D66B7}"/>
                </a:ext>
              </a:extLst>
            </p:cNvPr>
            <p:cNvGrpSpPr/>
            <p:nvPr/>
          </p:nvGrpSpPr>
          <p:grpSpPr>
            <a:xfrm>
              <a:off x="4302176" y="1339977"/>
              <a:ext cx="3587648" cy="764224"/>
              <a:chOff x="1094711" y="1481"/>
              <a:chExt cx="3587648" cy="764224"/>
            </a:xfrm>
            <a:scene3d>
              <a:camera prst="orthographicFront"/>
              <a:lightRig rig="threePt" dir="t">
                <a:rot lat="0" lon="0" rev="7500000"/>
              </a:lightRig>
            </a:scene3d>
          </p:grpSpPr>
          <p:sp>
            <p:nvSpPr>
              <p:cNvPr id="19" name="Rectangle: Rounded Corners 18">
                <a:extLst>
                  <a:ext uri="{FF2B5EF4-FFF2-40B4-BE49-F238E27FC236}">
                    <a16:creationId xmlns:a16="http://schemas.microsoft.com/office/drawing/2014/main" id="{CEBFFDDB-A516-4462-A39C-07B4D5E48F00}"/>
                  </a:ext>
                </a:extLst>
              </p:cNvPr>
              <p:cNvSpPr/>
              <p:nvPr/>
            </p:nvSpPr>
            <p:spPr>
              <a:xfrm rot="10800000">
                <a:off x="1094711" y="1481"/>
                <a:ext cx="3587648" cy="764224"/>
              </a:xfrm>
              <a:prstGeom prst="roundRect">
                <a:avLst/>
              </a:prstGeom>
              <a:solidFill>
                <a:srgbClr val="CF760F"/>
              </a:solidFill>
              <a:sp3d prstMaterial="plastic">
                <a:bevelT w="127000" h="25400" prst="relaxedInset"/>
              </a:sp3d>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B5B90B56-59AC-4C2B-B0FC-7E35B5C1BCB3}"/>
                  </a:ext>
                </a:extLst>
              </p:cNvPr>
              <p:cNvSpPr txBox="1"/>
              <p:nvPr/>
            </p:nvSpPr>
            <p:spPr>
              <a:xfrm>
                <a:off x="1132017" y="158833"/>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Strategies</a:t>
                </a:r>
              </a:p>
            </p:txBody>
          </p:sp>
        </p:grpSp>
        <p:sp>
          <p:nvSpPr>
            <p:cNvPr id="3" name="Oval 2" descr="&quot;S&quot; in circle">
              <a:extLst>
                <a:ext uri="{FF2B5EF4-FFF2-40B4-BE49-F238E27FC236}">
                  <a16:creationId xmlns:a16="http://schemas.microsoft.com/office/drawing/2014/main" id="{A6BFEE18-63C9-4389-BF35-F9C140BEDCCC}"/>
                </a:ext>
              </a:extLst>
            </p:cNvPr>
            <p:cNvSpPr/>
            <p:nvPr/>
          </p:nvSpPr>
          <p:spPr>
            <a:xfrm>
              <a:off x="3885236" y="1293826"/>
              <a:ext cx="856527" cy="856527"/>
            </a:xfrm>
            <a:prstGeom prst="ellipse">
              <a:avLst/>
            </a:prstGeom>
            <a:solidFill>
              <a:schemeClr val="accent5">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S</a:t>
              </a:r>
            </a:p>
          </p:txBody>
        </p:sp>
        <p:grpSp>
          <p:nvGrpSpPr>
            <p:cNvPr id="6" name="Group 5" descr="word Monitoring">
              <a:extLst>
                <a:ext uri="{FF2B5EF4-FFF2-40B4-BE49-F238E27FC236}">
                  <a16:creationId xmlns:a16="http://schemas.microsoft.com/office/drawing/2014/main" id="{810F794C-BE3A-4350-9421-CBCEA7F32CD3}"/>
                </a:ext>
              </a:extLst>
            </p:cNvPr>
            <p:cNvGrpSpPr/>
            <p:nvPr/>
          </p:nvGrpSpPr>
          <p:grpSpPr>
            <a:xfrm>
              <a:off x="4302176" y="2332328"/>
              <a:ext cx="3587648" cy="764224"/>
              <a:chOff x="1094711" y="993832"/>
              <a:chExt cx="3587648" cy="764224"/>
            </a:xfrm>
            <a:scene3d>
              <a:camera prst="orthographicFront"/>
              <a:lightRig rig="threePt" dir="t">
                <a:rot lat="0" lon="0" rev="7500000"/>
              </a:lightRig>
            </a:scene3d>
          </p:grpSpPr>
          <p:sp>
            <p:nvSpPr>
              <p:cNvPr id="17" name="Rectangle: Rounded Corners 16">
                <a:extLst>
                  <a:ext uri="{FF2B5EF4-FFF2-40B4-BE49-F238E27FC236}">
                    <a16:creationId xmlns:a16="http://schemas.microsoft.com/office/drawing/2014/main" id="{FA923480-13A4-43C8-8A6A-B699B1044433}"/>
                  </a:ext>
                </a:extLst>
              </p:cNvPr>
              <p:cNvSpPr/>
              <p:nvPr/>
            </p:nvSpPr>
            <p:spPr>
              <a:xfrm rot="10800000">
                <a:off x="1094711" y="993832"/>
                <a:ext cx="3587648" cy="764224"/>
              </a:xfrm>
              <a:prstGeom prst="roundRect">
                <a:avLst/>
              </a:prstGeom>
              <a:solidFill>
                <a:srgbClr val="E9821E"/>
              </a:solidFill>
              <a:sp3d prstMaterial="plastic">
                <a:bevelT w="127000" h="25400" prst="relaxedInset"/>
              </a:sp3d>
            </p:spPr>
            <p:style>
              <a:lnRef idx="0">
                <a:schemeClr val="lt1">
                  <a:hueOff val="0"/>
                  <a:satOff val="0"/>
                  <a:lumOff val="0"/>
                  <a:alphaOff val="0"/>
                </a:schemeClr>
              </a:lnRef>
              <a:fillRef idx="3">
                <a:schemeClr val="accent1">
                  <a:shade val="80000"/>
                  <a:hueOff val="112617"/>
                  <a:satOff val="-9131"/>
                  <a:lumOff val="8759"/>
                  <a:alphaOff val="0"/>
                </a:schemeClr>
              </a:fillRef>
              <a:effectRef idx="2">
                <a:schemeClr val="accent1">
                  <a:shade val="80000"/>
                  <a:hueOff val="112617"/>
                  <a:satOff val="-9131"/>
                  <a:lumOff val="8759"/>
                  <a:alphaOff val="0"/>
                </a:schemeClr>
              </a:effectRef>
              <a:fontRef idx="minor">
                <a:schemeClr val="lt1"/>
              </a:fontRef>
            </p:style>
          </p:sp>
          <p:sp>
            <p:nvSpPr>
              <p:cNvPr id="18" name="Rectangle: Rounded Corners 6">
                <a:extLst>
                  <a:ext uri="{FF2B5EF4-FFF2-40B4-BE49-F238E27FC236}">
                    <a16:creationId xmlns:a16="http://schemas.microsoft.com/office/drawing/2014/main" id="{75558B7E-A94B-40C3-A951-21DFEB8820D9}"/>
                  </a:ext>
                </a:extLst>
              </p:cNvPr>
              <p:cNvSpPr txBox="1"/>
              <p:nvPr/>
            </p:nvSpPr>
            <p:spPr>
              <a:xfrm>
                <a:off x="1132017" y="1149434"/>
                <a:ext cx="3513036" cy="4476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Monitoring</a:t>
                </a:r>
              </a:p>
            </p:txBody>
          </p:sp>
        </p:grpSp>
        <p:sp>
          <p:nvSpPr>
            <p:cNvPr id="21" name="Oval 20" descr="&quot;M&quot; in circle">
              <a:extLst>
                <a:ext uri="{FF2B5EF4-FFF2-40B4-BE49-F238E27FC236}">
                  <a16:creationId xmlns:a16="http://schemas.microsoft.com/office/drawing/2014/main" id="{569632C3-20A6-49C0-B94F-09094C510092}"/>
                </a:ext>
              </a:extLst>
            </p:cNvPr>
            <p:cNvSpPr/>
            <p:nvPr/>
          </p:nvSpPr>
          <p:spPr>
            <a:xfrm>
              <a:off x="3873912" y="2268521"/>
              <a:ext cx="856527" cy="856527"/>
            </a:xfrm>
            <a:prstGeom prst="ellipse">
              <a:avLst/>
            </a:prstGeom>
            <a:solidFill>
              <a:schemeClr val="accent5">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M</a:t>
              </a:r>
            </a:p>
          </p:txBody>
        </p:sp>
        <p:grpSp>
          <p:nvGrpSpPr>
            <p:cNvPr id="8" name="Group 7" descr="word Accountability">
              <a:extLst>
                <a:ext uri="{FF2B5EF4-FFF2-40B4-BE49-F238E27FC236}">
                  <a16:creationId xmlns:a16="http://schemas.microsoft.com/office/drawing/2014/main" id="{AE826FC5-86C2-4C56-8E3C-0BC3FF39888C}"/>
                </a:ext>
              </a:extLst>
            </p:cNvPr>
            <p:cNvGrpSpPr/>
            <p:nvPr/>
          </p:nvGrpSpPr>
          <p:grpSpPr>
            <a:xfrm>
              <a:off x="4302176" y="3324679"/>
              <a:ext cx="3587648" cy="764224"/>
              <a:chOff x="1094711" y="1986183"/>
              <a:chExt cx="3587648" cy="764224"/>
            </a:xfrm>
            <a:scene3d>
              <a:camera prst="orthographicFront"/>
              <a:lightRig rig="threePt" dir="t">
                <a:rot lat="0" lon="0" rev="7500000"/>
              </a:lightRig>
            </a:scene3d>
          </p:grpSpPr>
          <p:sp>
            <p:nvSpPr>
              <p:cNvPr id="15" name="Rectangle: Rounded Corners 14">
                <a:extLst>
                  <a:ext uri="{FF2B5EF4-FFF2-40B4-BE49-F238E27FC236}">
                    <a16:creationId xmlns:a16="http://schemas.microsoft.com/office/drawing/2014/main" id="{09DB6015-3FA5-4166-887F-1945B34B190B}"/>
                  </a:ext>
                </a:extLst>
              </p:cNvPr>
              <p:cNvSpPr/>
              <p:nvPr/>
            </p:nvSpPr>
            <p:spPr>
              <a:xfrm rot="10800000">
                <a:off x="1094711" y="1986183"/>
                <a:ext cx="3587648" cy="764224"/>
              </a:xfrm>
              <a:prstGeom prst="roundRect">
                <a:avLst/>
              </a:prstGeom>
              <a:solidFill>
                <a:srgbClr val="E98F47"/>
              </a:solidFill>
              <a:sp3d prstMaterial="plastic">
                <a:bevelT w="127000" h="25400" prst="relaxedInset"/>
              </a:sp3d>
            </p:spPr>
            <p:style>
              <a:lnRef idx="0">
                <a:schemeClr val="lt1">
                  <a:hueOff val="0"/>
                  <a:satOff val="0"/>
                  <a:lumOff val="0"/>
                  <a:alphaOff val="0"/>
                </a:schemeClr>
              </a:lnRef>
              <a:fillRef idx="3">
                <a:schemeClr val="accent1">
                  <a:shade val="80000"/>
                  <a:hueOff val="225233"/>
                  <a:satOff val="-18262"/>
                  <a:lumOff val="17517"/>
                  <a:alphaOff val="0"/>
                </a:schemeClr>
              </a:fillRef>
              <a:effectRef idx="2">
                <a:schemeClr val="accent1">
                  <a:shade val="80000"/>
                  <a:hueOff val="225233"/>
                  <a:satOff val="-18262"/>
                  <a:lumOff val="17517"/>
                  <a:alphaOff val="0"/>
                </a:schemeClr>
              </a:effectRef>
              <a:fontRef idx="minor">
                <a:schemeClr val="lt1"/>
              </a:fontRef>
            </p:style>
          </p:sp>
          <p:sp>
            <p:nvSpPr>
              <p:cNvPr id="16" name="Rectangle: Rounded Corners 8">
                <a:extLst>
                  <a:ext uri="{FF2B5EF4-FFF2-40B4-BE49-F238E27FC236}">
                    <a16:creationId xmlns:a16="http://schemas.microsoft.com/office/drawing/2014/main" id="{90CFE760-022C-4B61-94B0-8604C12909A8}"/>
                  </a:ext>
                </a:extLst>
              </p:cNvPr>
              <p:cNvSpPr txBox="1"/>
              <p:nvPr/>
            </p:nvSpPr>
            <p:spPr>
              <a:xfrm>
                <a:off x="1132017" y="2168609"/>
                <a:ext cx="3513036" cy="409575"/>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Accountability</a:t>
                </a:r>
              </a:p>
            </p:txBody>
          </p:sp>
        </p:grpSp>
        <p:sp>
          <p:nvSpPr>
            <p:cNvPr id="22" name="Oval 21" descr="&quot;A&quot; in circle">
              <a:extLst>
                <a:ext uri="{FF2B5EF4-FFF2-40B4-BE49-F238E27FC236}">
                  <a16:creationId xmlns:a16="http://schemas.microsoft.com/office/drawing/2014/main" id="{D2B983C8-9A3C-4CD4-8025-4EEBC1237073}"/>
                </a:ext>
              </a:extLst>
            </p:cNvPr>
            <p:cNvSpPr/>
            <p:nvPr/>
          </p:nvSpPr>
          <p:spPr>
            <a:xfrm>
              <a:off x="3873911" y="3287373"/>
              <a:ext cx="856527" cy="856527"/>
            </a:xfrm>
            <a:prstGeom prst="ellipse">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A</a:t>
              </a:r>
            </a:p>
          </p:txBody>
        </p:sp>
        <p:grpSp>
          <p:nvGrpSpPr>
            <p:cNvPr id="9" name="Group 8" descr="words Risk Mitigation">
              <a:extLst>
                <a:ext uri="{FF2B5EF4-FFF2-40B4-BE49-F238E27FC236}">
                  <a16:creationId xmlns:a16="http://schemas.microsoft.com/office/drawing/2014/main" id="{046B795B-1453-4595-AAF2-FCD16F486AE1}"/>
                </a:ext>
              </a:extLst>
            </p:cNvPr>
            <p:cNvGrpSpPr/>
            <p:nvPr/>
          </p:nvGrpSpPr>
          <p:grpSpPr>
            <a:xfrm>
              <a:off x="4302176" y="4317030"/>
              <a:ext cx="3587648" cy="764224"/>
              <a:chOff x="1094711" y="2978534"/>
              <a:chExt cx="3587648" cy="764224"/>
            </a:xfrm>
            <a:scene3d>
              <a:camera prst="orthographicFront"/>
              <a:lightRig rig="threePt" dir="t">
                <a:rot lat="0" lon="0" rev="7500000"/>
              </a:lightRig>
            </a:scene3d>
          </p:grpSpPr>
          <p:sp>
            <p:nvSpPr>
              <p:cNvPr id="13" name="Rectangle: Rounded Corners 12">
                <a:extLst>
                  <a:ext uri="{FF2B5EF4-FFF2-40B4-BE49-F238E27FC236}">
                    <a16:creationId xmlns:a16="http://schemas.microsoft.com/office/drawing/2014/main" id="{5AF3DC3F-451A-44C1-A711-E7092C41B21A}"/>
                  </a:ext>
                </a:extLst>
              </p:cNvPr>
              <p:cNvSpPr/>
              <p:nvPr/>
            </p:nvSpPr>
            <p:spPr>
              <a:xfrm rot="10800000">
                <a:off x="1094711" y="2978534"/>
                <a:ext cx="3587648" cy="764224"/>
              </a:xfrm>
              <a:prstGeom prst="roundRect">
                <a:avLst/>
              </a:prstGeom>
              <a:solidFill>
                <a:srgbClr val="EEAA47"/>
              </a:solidFill>
              <a:sp3d prstMaterial="plastic">
                <a:bevelT w="127000" h="25400" prst="relaxedInset"/>
              </a:sp3d>
            </p:spPr>
            <p:style>
              <a:lnRef idx="0">
                <a:schemeClr val="lt1">
                  <a:hueOff val="0"/>
                  <a:satOff val="0"/>
                  <a:lumOff val="0"/>
                  <a:alphaOff val="0"/>
                </a:schemeClr>
              </a:lnRef>
              <a:fillRef idx="3">
                <a:schemeClr val="accent1">
                  <a:shade val="80000"/>
                  <a:hueOff val="337850"/>
                  <a:satOff val="-27393"/>
                  <a:lumOff val="26276"/>
                  <a:alphaOff val="0"/>
                </a:schemeClr>
              </a:fillRef>
              <a:effectRef idx="2">
                <a:schemeClr val="accent1">
                  <a:shade val="80000"/>
                  <a:hueOff val="337850"/>
                  <a:satOff val="-27393"/>
                  <a:lumOff val="26276"/>
                  <a:alphaOff val="0"/>
                </a:schemeClr>
              </a:effectRef>
              <a:fontRef idx="minor">
                <a:schemeClr val="lt1"/>
              </a:fontRef>
            </p:style>
          </p:sp>
          <p:sp>
            <p:nvSpPr>
              <p:cNvPr id="14" name="Rectangle: Rounded Corners 10">
                <a:extLst>
                  <a:ext uri="{FF2B5EF4-FFF2-40B4-BE49-F238E27FC236}">
                    <a16:creationId xmlns:a16="http://schemas.microsoft.com/office/drawing/2014/main" id="{AA8B36D4-AF2B-4750-B835-BE92466D49AB}"/>
                  </a:ext>
                </a:extLst>
              </p:cNvPr>
              <p:cNvSpPr txBox="1"/>
              <p:nvPr/>
            </p:nvSpPr>
            <p:spPr>
              <a:xfrm>
                <a:off x="1132017" y="3111584"/>
                <a:ext cx="3513036" cy="476250"/>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Risk Mitigation</a:t>
                </a:r>
              </a:p>
            </p:txBody>
          </p:sp>
        </p:grpSp>
        <p:sp>
          <p:nvSpPr>
            <p:cNvPr id="23" name="Oval 22" descr="&quot;R&quot; in circle">
              <a:extLst>
                <a:ext uri="{FF2B5EF4-FFF2-40B4-BE49-F238E27FC236}">
                  <a16:creationId xmlns:a16="http://schemas.microsoft.com/office/drawing/2014/main" id="{4C061CE4-834F-4DD6-9446-5447FA0C038E}"/>
                </a:ext>
              </a:extLst>
            </p:cNvPr>
            <p:cNvSpPr/>
            <p:nvPr/>
          </p:nvSpPr>
          <p:spPr>
            <a:xfrm>
              <a:off x="3873910" y="4259677"/>
              <a:ext cx="856527" cy="856527"/>
            </a:xfrm>
            <a:prstGeom prst="ellipse">
              <a:avLst/>
            </a:prstGeom>
            <a:solidFill>
              <a:schemeClr val="accent1">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R</a:t>
              </a:r>
            </a:p>
          </p:txBody>
        </p:sp>
        <p:grpSp>
          <p:nvGrpSpPr>
            <p:cNvPr id="10" name="Group 9" descr="word Transparency">
              <a:extLst>
                <a:ext uri="{FF2B5EF4-FFF2-40B4-BE49-F238E27FC236}">
                  <a16:creationId xmlns:a16="http://schemas.microsoft.com/office/drawing/2014/main" id="{AC8315D3-53AC-487C-96D8-64A8621CD5D0}"/>
                </a:ext>
              </a:extLst>
            </p:cNvPr>
            <p:cNvGrpSpPr/>
            <p:nvPr/>
          </p:nvGrpSpPr>
          <p:grpSpPr>
            <a:xfrm>
              <a:off x="4302176" y="5309382"/>
              <a:ext cx="3587648" cy="764224"/>
              <a:chOff x="1094711" y="3970886"/>
              <a:chExt cx="3587648" cy="764224"/>
            </a:xfrm>
            <a:scene3d>
              <a:camera prst="orthographicFront"/>
              <a:lightRig rig="threePt" dir="t">
                <a:rot lat="0" lon="0" rev="7500000"/>
              </a:lightRig>
            </a:scene3d>
          </p:grpSpPr>
          <p:sp>
            <p:nvSpPr>
              <p:cNvPr id="11" name="Rectangle: Rounded Corners 10">
                <a:extLst>
                  <a:ext uri="{FF2B5EF4-FFF2-40B4-BE49-F238E27FC236}">
                    <a16:creationId xmlns:a16="http://schemas.microsoft.com/office/drawing/2014/main" id="{AA6ADF0C-CE1B-4B7C-B22F-A348168C040F}"/>
                  </a:ext>
                </a:extLst>
              </p:cNvPr>
              <p:cNvSpPr/>
              <p:nvPr/>
            </p:nvSpPr>
            <p:spPr>
              <a:xfrm rot="10800000">
                <a:off x="1094711" y="3970886"/>
                <a:ext cx="3587648" cy="764224"/>
              </a:xfrm>
              <a:prstGeom prst="roundRect">
                <a:avLst/>
              </a:prstGeom>
              <a:solidFill>
                <a:srgbClr val="E8BE76"/>
              </a:solidFill>
              <a:sp3d prstMaterial="plastic">
                <a:bevelT w="127000" h="25400" prst="relaxedInset"/>
              </a:sp3d>
            </p:spPr>
            <p:style>
              <a:lnRef idx="0">
                <a:schemeClr val="lt1">
                  <a:hueOff val="0"/>
                  <a:satOff val="0"/>
                  <a:lumOff val="0"/>
                  <a:alphaOff val="0"/>
                </a:schemeClr>
              </a:lnRef>
              <a:fillRef idx="3">
                <a:schemeClr val="accent1">
                  <a:shade val="80000"/>
                  <a:hueOff val="450467"/>
                  <a:satOff val="-36524"/>
                  <a:lumOff val="35034"/>
                  <a:alphaOff val="0"/>
                </a:schemeClr>
              </a:fillRef>
              <a:effectRef idx="2">
                <a:schemeClr val="accent1">
                  <a:shade val="80000"/>
                  <a:hueOff val="450467"/>
                  <a:satOff val="-36524"/>
                  <a:lumOff val="35034"/>
                  <a:alphaOff val="0"/>
                </a:schemeClr>
              </a:effectRef>
              <a:fontRef idx="minor">
                <a:schemeClr val="lt1"/>
              </a:fontRef>
            </p:style>
          </p:sp>
          <p:sp>
            <p:nvSpPr>
              <p:cNvPr id="12" name="Rectangle: Rounded Corners 12">
                <a:extLst>
                  <a:ext uri="{FF2B5EF4-FFF2-40B4-BE49-F238E27FC236}">
                    <a16:creationId xmlns:a16="http://schemas.microsoft.com/office/drawing/2014/main" id="{D613EEB9-468F-441F-8186-15A4138EF374}"/>
                  </a:ext>
                </a:extLst>
              </p:cNvPr>
              <p:cNvSpPr txBox="1"/>
              <p:nvPr/>
            </p:nvSpPr>
            <p:spPr>
              <a:xfrm>
                <a:off x="1132017" y="4092658"/>
                <a:ext cx="3513036" cy="504825"/>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337002" tIns="118110" rIns="220472" bIns="118110" numCol="1" spcCol="1270" anchor="ctr" anchorCtr="0">
                <a:noAutofit/>
              </a:bodyPr>
              <a:lstStyle/>
              <a:p>
                <a:pPr marL="0" marR="0" lvl="0" indent="0" algn="ctr"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Calibri" panose="020F0502020204030204"/>
                    <a:ea typeface="+mn-ea"/>
                    <a:cs typeface="+mn-cs"/>
                  </a:rPr>
                  <a:t>Transparency</a:t>
                </a:r>
              </a:p>
            </p:txBody>
          </p:sp>
        </p:grpSp>
        <p:sp>
          <p:nvSpPr>
            <p:cNvPr id="24" name="Oval 23" descr="&quot;T&quot; in circle">
              <a:extLst>
                <a:ext uri="{FF2B5EF4-FFF2-40B4-BE49-F238E27FC236}">
                  <a16:creationId xmlns:a16="http://schemas.microsoft.com/office/drawing/2014/main" id="{2C50CF42-5829-4B54-9D71-34217811534E}"/>
                </a:ext>
              </a:extLst>
            </p:cNvPr>
            <p:cNvSpPr/>
            <p:nvPr/>
          </p:nvSpPr>
          <p:spPr>
            <a:xfrm>
              <a:off x="3873909" y="5231981"/>
              <a:ext cx="856527" cy="856527"/>
            </a:xfrm>
            <a:prstGeom prst="ellipse">
              <a:avLst/>
            </a:prstGeom>
            <a:solidFill>
              <a:schemeClr val="accent1">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T</a:t>
              </a:r>
            </a:p>
          </p:txBody>
        </p:sp>
      </p:grpSp>
      <p:sp>
        <p:nvSpPr>
          <p:cNvPr id="7" name="TextBox 6"/>
          <p:cNvSpPr txBox="1"/>
          <p:nvPr/>
        </p:nvSpPr>
        <p:spPr>
          <a:xfrm>
            <a:off x="5317702" y="1213453"/>
            <a:ext cx="5732568" cy="4900252"/>
          </a:xfrm>
          <a:prstGeom prst="rect">
            <a:avLst/>
          </a:prstGeom>
          <a:noFill/>
        </p:spPr>
        <p:txBody>
          <a:bodyPr wrap="square" rtlCol="0">
            <a:spAutoFit/>
          </a:bodyPr>
          <a:lstStyle/>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800" b="1"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SMART 3.0 Training Series</a:t>
            </a:r>
            <a:r>
              <a:rPr kumimoji="0" lang="en-US" sz="2800" b="0" i="0" u="none" strike="noStrike" kern="1200" cap="none" spc="0" normalizeH="0" baseline="0" noProof="0" dirty="0">
                <a:ln>
                  <a:noFill/>
                </a:ln>
                <a:solidFill>
                  <a:srgbClr val="BD4503"/>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 training modules are focused on: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S</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trategies for sound grant management that includes: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M</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onitoring,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A</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ccountability,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R</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isk mitigation and </a:t>
            </a:r>
            <a:r>
              <a:rPr kumimoji="0" lang="en-US" sz="2400" b="1" i="0" u="none" strike="noStrike" kern="1200" cap="none" spc="0" normalizeH="0" baseline="0" noProof="0" dirty="0">
                <a:ln>
                  <a:noFill/>
                </a:ln>
                <a:solidFill>
                  <a:srgbClr val="EF7F18"/>
                </a:solidFill>
                <a:effectLst/>
                <a:uLnTx/>
                <a:uFillTx/>
                <a:latin typeface="Calibri" panose="020F0502020204030204" pitchFamily="34" charset="0"/>
                <a:ea typeface="Calibri" panose="020F0502020204030204" pitchFamily="34" charset="0"/>
                <a:cs typeface="Times New Roman" panose="02020603050405020304" pitchFamily="18" charset="0"/>
              </a:rPr>
              <a:t>T</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ransparency</a:t>
            </a: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endPar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These four themes are weaved throughout the OMB Uniform Administrative Requirements, Cost Principles, and Audit Requirements for Federal Awards also known as the Uniform Guidance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2 CFR Part 200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2 CFR Part 2900</a:t>
            </a:r>
            <a:r>
              <a:rPr kumimoji="0" lang="en-US" sz="2400" b="0" i="0" u="none" strike="noStrike" kern="1200" cap="none" spc="0" normalizeH="0" baseline="0" noProof="0" dirty="0">
                <a:ln>
                  <a:noFill/>
                </a:ln>
                <a:solidFill>
                  <a:srgbClr val="323332"/>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37007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Payment Examples</a:t>
            </a:r>
          </a:p>
        </p:txBody>
      </p:sp>
      <p:sp>
        <p:nvSpPr>
          <p:cNvPr id="3" name="Content Placeholder 2"/>
          <p:cNvSpPr>
            <a:spLocks noGrp="1"/>
          </p:cNvSpPr>
          <p:nvPr>
            <p:ph idx="1"/>
          </p:nvPr>
        </p:nvSpPr>
        <p:spPr/>
        <p:txBody>
          <a:bodyPr vert="horz" lIns="91440" tIns="45720" rIns="91440" bIns="45720" rtlCol="0" anchor="t">
            <a:normAutofit/>
          </a:bodyPr>
          <a:lstStyle/>
          <a:p>
            <a:pPr>
              <a:spcBef>
                <a:spcPts val="600"/>
              </a:spcBef>
            </a:pPr>
            <a:r>
              <a:rPr lang="en-US" dirty="0"/>
              <a:t>Over-payments to subawards and contractors</a:t>
            </a:r>
          </a:p>
          <a:p>
            <a:pPr>
              <a:spcBef>
                <a:spcPts val="600"/>
              </a:spcBef>
            </a:pPr>
            <a:r>
              <a:rPr lang="en-US" dirty="0"/>
              <a:t>Disallowed costs</a:t>
            </a:r>
          </a:p>
          <a:p>
            <a:pPr>
              <a:spcBef>
                <a:spcPts val="600"/>
              </a:spcBef>
            </a:pPr>
            <a:r>
              <a:rPr lang="en-US" dirty="0"/>
              <a:t>Participant payments erroneously awarded</a:t>
            </a:r>
          </a:p>
          <a:p>
            <a:pPr>
              <a:spcBef>
                <a:spcPts val="600"/>
              </a:spcBef>
            </a:pPr>
            <a:r>
              <a:rPr lang="en-US" dirty="0"/>
              <a:t>Uncollected tuition refunds</a:t>
            </a:r>
          </a:p>
          <a:p>
            <a:pPr>
              <a:spcBef>
                <a:spcPts val="600"/>
              </a:spcBef>
            </a:pPr>
            <a:r>
              <a:rPr lang="en-US" dirty="0"/>
              <a:t>Double payments </a:t>
            </a:r>
          </a:p>
          <a:p>
            <a:pPr>
              <a:spcBef>
                <a:spcPts val="600"/>
              </a:spcBef>
            </a:pPr>
            <a:r>
              <a:rPr lang="en-US" dirty="0"/>
              <a:t>Payments paid at the wrong rate</a:t>
            </a:r>
          </a:p>
          <a:p>
            <a:pPr>
              <a:spcBef>
                <a:spcPts val="600"/>
              </a:spcBef>
            </a:pPr>
            <a:r>
              <a:rPr lang="en-US" dirty="0"/>
              <a:t>Unauthorized charges on fees and penalties paid in error</a:t>
            </a:r>
          </a:p>
          <a:p>
            <a:pPr>
              <a:spcBef>
                <a:spcPts val="600"/>
              </a:spcBef>
            </a:pPr>
            <a:r>
              <a:rPr lang="en-US" dirty="0"/>
              <a:t>Overpayments on blanket P.O.s</a:t>
            </a:r>
          </a:p>
          <a:p>
            <a:pPr>
              <a:spcBef>
                <a:spcPts val="600"/>
              </a:spcBef>
            </a:pPr>
            <a:r>
              <a:rPr lang="en-US" dirty="0"/>
              <a:t>…more</a:t>
            </a:r>
          </a:p>
        </p:txBody>
      </p:sp>
      <p:sp>
        <p:nvSpPr>
          <p:cNvPr id="4" name="Slide Number Placeholder 3">
            <a:extLst>
              <a:ext uri="{FF2B5EF4-FFF2-40B4-BE49-F238E27FC236}">
                <a16:creationId xmlns:a16="http://schemas.microsoft.com/office/drawing/2014/main" id="{399DB233-578B-47BC-93E9-B2E7570B3922}"/>
              </a:ext>
            </a:extLst>
          </p:cNvPr>
          <p:cNvSpPr>
            <a:spLocks noGrp="1"/>
          </p:cNvSpPr>
          <p:nvPr>
            <p:ph type="sldNum" sz="quarter" idx="12"/>
          </p:nvPr>
        </p:nvSpPr>
        <p:spPr/>
        <p:txBody>
          <a:bodyPr/>
          <a:lstStyle/>
          <a:p>
            <a:fld id="{AEF1280C-1E94-430E-A516-D051ECA45720}" type="slidenum">
              <a:rPr lang="en-US" smtClean="0"/>
              <a:t>30</a:t>
            </a:fld>
            <a:endParaRPr lang="en-US" dirty="0"/>
          </a:p>
        </p:txBody>
      </p:sp>
    </p:spTree>
    <p:extLst>
      <p:ext uri="{BB962C8B-B14F-4D97-AF65-F5344CB8AC3E}">
        <p14:creationId xmlns:p14="http://schemas.microsoft.com/office/powerpoint/2010/main" val="3190579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(2) – Questions </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solidFill>
                  <a:srgbClr val="D93E0D"/>
                </a:solidFill>
              </a:rPr>
              <a:t>True or False?</a:t>
            </a:r>
          </a:p>
          <a:p>
            <a:pPr marL="514350" indent="-514350">
              <a:buClr>
                <a:srgbClr val="D93E0D"/>
              </a:buClr>
              <a:buFont typeface="+mj-lt"/>
              <a:buAutoNum type="arabicPeriod"/>
            </a:pPr>
            <a:r>
              <a:rPr lang="en-US" dirty="0"/>
              <a:t>Pass-through entities are generally required to advance cash to their subrecipients to meet their immediate disbursement needs?</a:t>
            </a:r>
          </a:p>
          <a:p>
            <a:pPr marL="514350" indent="-514350">
              <a:buClr>
                <a:srgbClr val="D93E0D"/>
              </a:buClr>
              <a:buFont typeface="+mj-lt"/>
              <a:buAutoNum type="arabicPeriod"/>
            </a:pPr>
            <a:r>
              <a:rPr lang="en-US" dirty="0"/>
              <a:t>As a result, pass-through entities may never put their subrecipients on a cash reimbursement basis?</a:t>
            </a:r>
          </a:p>
          <a:p>
            <a:pPr marL="0" indent="0">
              <a:buNone/>
            </a:pPr>
            <a:endParaRPr lang="en-US" dirty="0"/>
          </a:p>
        </p:txBody>
      </p:sp>
      <p:sp>
        <p:nvSpPr>
          <p:cNvPr id="4" name="Slide Number Placeholder 3">
            <a:extLst>
              <a:ext uri="{FF2B5EF4-FFF2-40B4-BE49-F238E27FC236}">
                <a16:creationId xmlns:a16="http://schemas.microsoft.com/office/drawing/2014/main" id="{C903FB7A-98EA-48EB-A106-877706C23EDC}"/>
              </a:ext>
            </a:extLst>
          </p:cNvPr>
          <p:cNvSpPr>
            <a:spLocks noGrp="1"/>
          </p:cNvSpPr>
          <p:nvPr>
            <p:ph type="sldNum" sz="quarter" idx="12"/>
          </p:nvPr>
        </p:nvSpPr>
        <p:spPr/>
        <p:txBody>
          <a:bodyPr/>
          <a:lstStyle/>
          <a:p>
            <a:fld id="{AEF1280C-1E94-430E-A516-D051ECA45720}" type="slidenum">
              <a:rPr lang="en-US" smtClean="0"/>
              <a:t>31</a:t>
            </a:fld>
            <a:endParaRPr lang="en-US" dirty="0"/>
          </a:p>
        </p:txBody>
      </p:sp>
    </p:spTree>
    <p:extLst>
      <p:ext uri="{BB962C8B-B14F-4D97-AF65-F5344CB8AC3E}">
        <p14:creationId xmlns:p14="http://schemas.microsoft.com/office/powerpoint/2010/main" val="1715646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(2) – Answers </a:t>
            </a: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Clr>
                <a:srgbClr val="D93E0D"/>
              </a:buClr>
              <a:buFont typeface="+mj-lt"/>
              <a:buAutoNum type="arabicPeriod"/>
            </a:pPr>
            <a:r>
              <a:rPr lang="en-US" dirty="0"/>
              <a:t>Pass-through entities are generally required to advance cash to their subrecipients to meet their immediate disbursement needs?  </a:t>
            </a:r>
            <a:r>
              <a:rPr lang="en-US" b="1" dirty="0">
                <a:solidFill>
                  <a:srgbClr val="D93E0D"/>
                </a:solidFill>
              </a:rPr>
              <a:t>True</a:t>
            </a:r>
          </a:p>
          <a:p>
            <a:pPr marL="514350" indent="-514350">
              <a:buClr>
                <a:srgbClr val="D93E0D"/>
              </a:buClr>
              <a:buFont typeface="+mj-lt"/>
              <a:buAutoNum type="arabicPeriod"/>
            </a:pPr>
            <a:r>
              <a:rPr lang="en-US" dirty="0"/>
              <a:t>As a result, pass-through entities may never put their subrecipients on a cash reimbursement basis?  </a:t>
            </a:r>
            <a:r>
              <a:rPr lang="en-US" b="1" dirty="0">
                <a:solidFill>
                  <a:srgbClr val="D93E0D"/>
                </a:solidFill>
              </a:rPr>
              <a:t>False</a:t>
            </a:r>
          </a:p>
          <a:p>
            <a:pPr marL="0" indent="0">
              <a:buNone/>
            </a:pPr>
            <a:endParaRPr lang="en-US" dirty="0"/>
          </a:p>
        </p:txBody>
      </p:sp>
      <p:sp>
        <p:nvSpPr>
          <p:cNvPr id="4" name="Slide Number Placeholder 3">
            <a:extLst>
              <a:ext uri="{FF2B5EF4-FFF2-40B4-BE49-F238E27FC236}">
                <a16:creationId xmlns:a16="http://schemas.microsoft.com/office/drawing/2014/main" id="{C903FB7A-98EA-48EB-A106-877706C23EDC}"/>
              </a:ext>
            </a:extLst>
          </p:cNvPr>
          <p:cNvSpPr>
            <a:spLocks noGrp="1"/>
          </p:cNvSpPr>
          <p:nvPr>
            <p:ph type="sldNum" sz="quarter" idx="12"/>
          </p:nvPr>
        </p:nvSpPr>
        <p:spPr/>
        <p:txBody>
          <a:bodyPr/>
          <a:lstStyle/>
          <a:p>
            <a:fld id="{AEF1280C-1E94-430E-A516-D051ECA45720}" type="slidenum">
              <a:rPr lang="en-US" smtClean="0"/>
              <a:t>32</a:t>
            </a:fld>
            <a:endParaRPr lang="en-US" dirty="0"/>
          </a:p>
        </p:txBody>
      </p:sp>
    </p:spTree>
    <p:extLst>
      <p:ext uri="{BB962C8B-B14F-4D97-AF65-F5344CB8AC3E}">
        <p14:creationId xmlns:p14="http://schemas.microsoft.com/office/powerpoint/2010/main" val="33983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Equivalent Items</a:t>
            </a:r>
          </a:p>
        </p:txBody>
      </p:sp>
      <p:graphicFrame>
        <p:nvGraphicFramePr>
          <p:cNvPr id="4" name="Diagram 3" descr="list of cash-like items">
            <a:extLst>
              <a:ext uri="{FF2B5EF4-FFF2-40B4-BE49-F238E27FC236}">
                <a16:creationId xmlns:a16="http://schemas.microsoft.com/office/drawing/2014/main" id="{72813557-0078-4C37-ADEC-3745D44E6FB2}"/>
              </a:ext>
            </a:extLst>
          </p:cNvPr>
          <p:cNvGraphicFramePr/>
          <p:nvPr>
            <p:extLst>
              <p:ext uri="{D42A27DB-BD31-4B8C-83A1-F6EECF244321}">
                <p14:modId xmlns:p14="http://schemas.microsoft.com/office/powerpoint/2010/main" val="287670568"/>
              </p:ext>
            </p:extLst>
          </p:nvPr>
        </p:nvGraphicFramePr>
        <p:xfrm>
          <a:off x="2442950" y="1274170"/>
          <a:ext cx="7306101" cy="4758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FA4216D-3A0E-4459-A118-23625EFF3B0E}"/>
              </a:ext>
            </a:extLst>
          </p:cNvPr>
          <p:cNvSpPr>
            <a:spLocks noGrp="1"/>
          </p:cNvSpPr>
          <p:nvPr>
            <p:ph type="sldNum" sz="quarter" idx="12"/>
          </p:nvPr>
        </p:nvSpPr>
        <p:spPr/>
        <p:txBody>
          <a:bodyPr/>
          <a:lstStyle/>
          <a:p>
            <a:fld id="{AEF1280C-1E94-430E-A516-D051ECA45720}" type="slidenum">
              <a:rPr lang="en-US" smtClean="0"/>
              <a:t>33</a:t>
            </a:fld>
            <a:endParaRPr lang="en-US" dirty="0"/>
          </a:p>
        </p:txBody>
      </p:sp>
    </p:spTree>
    <p:extLst>
      <p:ext uri="{BB962C8B-B14F-4D97-AF65-F5344CB8AC3E}">
        <p14:creationId xmlns:p14="http://schemas.microsoft.com/office/powerpoint/2010/main" val="1932035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Over These Assets</a:t>
            </a:r>
          </a:p>
        </p:txBody>
      </p:sp>
      <p:sp>
        <p:nvSpPr>
          <p:cNvPr id="3" name="Content Placeholder 2"/>
          <p:cNvSpPr>
            <a:spLocks noGrp="1"/>
          </p:cNvSpPr>
          <p:nvPr>
            <p:ph idx="1"/>
          </p:nvPr>
        </p:nvSpPr>
        <p:spPr/>
        <p:txBody>
          <a:bodyPr>
            <a:normAutofit/>
          </a:bodyPr>
          <a:lstStyle/>
          <a:p>
            <a:r>
              <a:rPr lang="en-US" dirty="0"/>
              <a:t>Written internal control procedures:</a:t>
            </a:r>
          </a:p>
          <a:p>
            <a:pPr lvl="1"/>
            <a:r>
              <a:rPr lang="en-US" dirty="0"/>
              <a:t>Petty cash</a:t>
            </a:r>
          </a:p>
          <a:p>
            <a:pPr lvl="1"/>
            <a:r>
              <a:rPr lang="en-US" dirty="0"/>
              <a:t>Inventory of tokens, passes, cards, etc.</a:t>
            </a:r>
          </a:p>
          <a:p>
            <a:pPr lvl="1"/>
            <a:r>
              <a:rPr lang="en-US" dirty="0"/>
              <a:t>Monitoring of subrecipients’ cash equivalent assets</a:t>
            </a:r>
          </a:p>
          <a:p>
            <a:r>
              <a:rPr lang="en-US" dirty="0"/>
              <a:t>Access limited to authorized individuals:</a:t>
            </a:r>
          </a:p>
          <a:p>
            <a:pPr lvl="1"/>
            <a:r>
              <a:rPr lang="en-US" dirty="0"/>
              <a:t>Secure storage</a:t>
            </a:r>
          </a:p>
          <a:p>
            <a:pPr lvl="1"/>
            <a:r>
              <a:rPr lang="en-US" dirty="0"/>
              <a:t>Passwords secured and changed regularly</a:t>
            </a:r>
          </a:p>
          <a:p>
            <a:pPr lvl="1"/>
            <a:r>
              <a:rPr lang="en-US" dirty="0"/>
              <a:t>Separation of duties</a:t>
            </a:r>
          </a:p>
          <a:p>
            <a:r>
              <a:rPr lang="en-US" dirty="0"/>
              <a:t>Logs for issuing bus tokens, passes, gift cards</a:t>
            </a:r>
          </a:p>
        </p:txBody>
      </p:sp>
      <p:sp>
        <p:nvSpPr>
          <p:cNvPr id="4" name="Slide Number Placeholder 3">
            <a:extLst>
              <a:ext uri="{FF2B5EF4-FFF2-40B4-BE49-F238E27FC236}">
                <a16:creationId xmlns:a16="http://schemas.microsoft.com/office/drawing/2014/main" id="{46B35726-64FB-463D-AAD0-A43D81ADD65D}"/>
              </a:ext>
            </a:extLst>
          </p:cNvPr>
          <p:cNvSpPr>
            <a:spLocks noGrp="1"/>
          </p:cNvSpPr>
          <p:nvPr>
            <p:ph type="sldNum" sz="quarter" idx="12"/>
          </p:nvPr>
        </p:nvSpPr>
        <p:spPr/>
        <p:txBody>
          <a:bodyPr/>
          <a:lstStyle/>
          <a:p>
            <a:fld id="{AEF1280C-1E94-430E-A516-D051ECA45720}" type="slidenum">
              <a:rPr lang="en-US" smtClean="0"/>
              <a:t>34</a:t>
            </a:fld>
            <a:endParaRPr lang="en-US" dirty="0"/>
          </a:p>
        </p:txBody>
      </p:sp>
    </p:spTree>
    <p:extLst>
      <p:ext uri="{BB962C8B-B14F-4D97-AF65-F5344CB8AC3E}">
        <p14:creationId xmlns:p14="http://schemas.microsoft.com/office/powerpoint/2010/main" val="2022011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Mistakes</a:t>
            </a:r>
          </a:p>
        </p:txBody>
      </p:sp>
      <p:sp>
        <p:nvSpPr>
          <p:cNvPr id="3" name="Content Placeholder 2"/>
          <p:cNvSpPr>
            <a:spLocks noGrp="1"/>
          </p:cNvSpPr>
          <p:nvPr>
            <p:ph idx="1"/>
          </p:nvPr>
        </p:nvSpPr>
        <p:spPr/>
        <p:txBody>
          <a:bodyPr/>
          <a:lstStyle/>
          <a:p>
            <a:r>
              <a:rPr lang="en-US" dirty="0"/>
              <a:t>Inadequate separation of duties</a:t>
            </a:r>
          </a:p>
          <a:p>
            <a:r>
              <a:rPr lang="en-US" dirty="0"/>
              <a:t>Cash receipts/deposits recorded in the wrong revenue account or for the wrong amount</a:t>
            </a:r>
          </a:p>
          <a:p>
            <a:r>
              <a:rPr lang="en-US" dirty="0"/>
              <a:t>Unreconciled cash balances—cash on hand not identified with particular funding sources and reconciled to bank statements</a:t>
            </a:r>
          </a:p>
          <a:p>
            <a:r>
              <a:rPr lang="en-US" dirty="0"/>
              <a:t>Excessive cash on hand and poor forecasting of cash needs</a:t>
            </a:r>
          </a:p>
        </p:txBody>
      </p:sp>
      <p:sp>
        <p:nvSpPr>
          <p:cNvPr id="4" name="Slide Number Placeholder 3">
            <a:extLst>
              <a:ext uri="{FF2B5EF4-FFF2-40B4-BE49-F238E27FC236}">
                <a16:creationId xmlns:a16="http://schemas.microsoft.com/office/drawing/2014/main" id="{12EF47BA-EC3C-4844-BBB3-F5DD06B481BB}"/>
              </a:ext>
            </a:extLst>
          </p:cNvPr>
          <p:cNvSpPr>
            <a:spLocks noGrp="1"/>
          </p:cNvSpPr>
          <p:nvPr>
            <p:ph type="sldNum" sz="quarter" idx="12"/>
          </p:nvPr>
        </p:nvSpPr>
        <p:spPr/>
        <p:txBody>
          <a:bodyPr/>
          <a:lstStyle/>
          <a:p>
            <a:fld id="{AEF1280C-1E94-430E-A516-D051ECA45720}" type="slidenum">
              <a:rPr lang="en-US" smtClean="0"/>
              <a:t>35</a:t>
            </a:fld>
            <a:endParaRPr lang="en-US" dirty="0"/>
          </a:p>
        </p:txBody>
      </p:sp>
    </p:spTree>
    <p:extLst>
      <p:ext uri="{BB962C8B-B14F-4D97-AF65-F5344CB8AC3E}">
        <p14:creationId xmlns:p14="http://schemas.microsoft.com/office/powerpoint/2010/main" val="2490482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Mistakes (2)</a:t>
            </a:r>
          </a:p>
        </p:txBody>
      </p:sp>
      <p:sp>
        <p:nvSpPr>
          <p:cNvPr id="3" name="Content Placeholder 2"/>
          <p:cNvSpPr>
            <a:spLocks noGrp="1"/>
          </p:cNvSpPr>
          <p:nvPr>
            <p:ph idx="1"/>
          </p:nvPr>
        </p:nvSpPr>
        <p:spPr/>
        <p:txBody>
          <a:bodyPr>
            <a:normAutofit/>
          </a:bodyPr>
          <a:lstStyle/>
          <a:p>
            <a:r>
              <a:rPr lang="en-US" dirty="0"/>
              <a:t>Advances of Federal funds used for non-Federal purposes</a:t>
            </a:r>
          </a:p>
          <a:p>
            <a:r>
              <a:rPr lang="en-US" dirty="0"/>
              <a:t>Use of temporary checks that are out of the current check number sequence and not reflected in the revenue account or check register</a:t>
            </a:r>
          </a:p>
          <a:p>
            <a:r>
              <a:rPr lang="en-US" dirty="0"/>
              <a:t>Delayed deposit or receipts</a:t>
            </a:r>
          </a:p>
          <a:p>
            <a:r>
              <a:rPr lang="en-US" dirty="0"/>
              <a:t>Miscellaneous receipts not deposited in a timely manner or accounted for</a:t>
            </a:r>
          </a:p>
          <a:p>
            <a:r>
              <a:rPr lang="en-US" dirty="0"/>
              <a:t>No action or closing of long outstanding checks</a:t>
            </a:r>
          </a:p>
          <a:p>
            <a:r>
              <a:rPr lang="en-US" dirty="0"/>
              <a:t>Use of Federal funds to pay overdraft fees or other penalties</a:t>
            </a:r>
          </a:p>
          <a:p>
            <a:endParaRPr lang="en-US" dirty="0"/>
          </a:p>
        </p:txBody>
      </p:sp>
      <p:sp>
        <p:nvSpPr>
          <p:cNvPr id="4" name="Slide Number Placeholder 3">
            <a:extLst>
              <a:ext uri="{FF2B5EF4-FFF2-40B4-BE49-F238E27FC236}">
                <a16:creationId xmlns:a16="http://schemas.microsoft.com/office/drawing/2014/main" id="{073E676C-0857-4FF4-802D-FF54190B8FF6}"/>
              </a:ext>
            </a:extLst>
          </p:cNvPr>
          <p:cNvSpPr>
            <a:spLocks noGrp="1"/>
          </p:cNvSpPr>
          <p:nvPr>
            <p:ph type="sldNum" sz="quarter" idx="12"/>
          </p:nvPr>
        </p:nvSpPr>
        <p:spPr/>
        <p:txBody>
          <a:bodyPr/>
          <a:lstStyle/>
          <a:p>
            <a:fld id="{AEF1280C-1E94-430E-A516-D051ECA45720}" type="slidenum">
              <a:rPr lang="en-US" smtClean="0"/>
              <a:t>36</a:t>
            </a:fld>
            <a:endParaRPr lang="en-US" dirty="0"/>
          </a:p>
        </p:txBody>
      </p:sp>
    </p:spTree>
    <p:extLst>
      <p:ext uri="{BB962C8B-B14F-4D97-AF65-F5344CB8AC3E}">
        <p14:creationId xmlns:p14="http://schemas.microsoft.com/office/powerpoint/2010/main" val="3704912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Mistakes (3)</a:t>
            </a:r>
          </a:p>
        </p:txBody>
      </p:sp>
      <p:sp>
        <p:nvSpPr>
          <p:cNvPr id="3" name="Content Placeholder 2"/>
          <p:cNvSpPr>
            <a:spLocks noGrp="1"/>
          </p:cNvSpPr>
          <p:nvPr>
            <p:ph idx="1"/>
          </p:nvPr>
        </p:nvSpPr>
        <p:spPr/>
        <p:txBody>
          <a:bodyPr/>
          <a:lstStyle/>
          <a:p>
            <a:r>
              <a:rPr lang="en-US" dirty="0"/>
              <a:t>Excess inventory of bus passes, etc.</a:t>
            </a:r>
          </a:p>
          <a:p>
            <a:r>
              <a:rPr lang="en-US" dirty="0"/>
              <a:t>No logs documenting the issuance of bus tokens and passes, petty cash, etc.</a:t>
            </a:r>
          </a:p>
          <a:p>
            <a:r>
              <a:rPr lang="en-US" dirty="0"/>
              <a:t>Petty cash, blank checks, check-signing equipment, credit and debit cards, passwords, tokens and passes not securely stored</a:t>
            </a:r>
          </a:p>
          <a:p>
            <a:r>
              <a:rPr lang="en-US" dirty="0"/>
              <a:t>Checks issued but never mailed or released</a:t>
            </a:r>
          </a:p>
          <a:p>
            <a:r>
              <a:rPr lang="en-US" dirty="0"/>
              <a:t>Failure to recognize the grant’s share of interest earned in joint accounts</a:t>
            </a:r>
          </a:p>
        </p:txBody>
      </p:sp>
      <p:sp>
        <p:nvSpPr>
          <p:cNvPr id="4" name="Slide Number Placeholder 3">
            <a:extLst>
              <a:ext uri="{FF2B5EF4-FFF2-40B4-BE49-F238E27FC236}">
                <a16:creationId xmlns:a16="http://schemas.microsoft.com/office/drawing/2014/main" id="{79E0217D-AD3C-46AF-B23A-3BE5F82A4564}"/>
              </a:ext>
            </a:extLst>
          </p:cNvPr>
          <p:cNvSpPr>
            <a:spLocks noGrp="1"/>
          </p:cNvSpPr>
          <p:nvPr>
            <p:ph type="sldNum" sz="quarter" idx="12"/>
          </p:nvPr>
        </p:nvSpPr>
        <p:spPr/>
        <p:txBody>
          <a:bodyPr/>
          <a:lstStyle/>
          <a:p>
            <a:fld id="{AEF1280C-1E94-430E-A516-D051ECA45720}" type="slidenum">
              <a:rPr lang="en-US" smtClean="0"/>
              <a:t>37</a:t>
            </a:fld>
            <a:endParaRPr lang="en-US" dirty="0"/>
          </a:p>
        </p:txBody>
      </p:sp>
    </p:spTree>
    <p:extLst>
      <p:ext uri="{BB962C8B-B14F-4D97-AF65-F5344CB8AC3E}">
        <p14:creationId xmlns:p14="http://schemas.microsoft.com/office/powerpoint/2010/main" val="3413296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(3) – Questions </a:t>
            </a:r>
          </a:p>
        </p:txBody>
      </p:sp>
      <p:sp>
        <p:nvSpPr>
          <p:cNvPr id="3" name="Content Placeholder 2"/>
          <p:cNvSpPr>
            <a:spLocks noGrp="1"/>
          </p:cNvSpPr>
          <p:nvPr>
            <p:ph idx="1"/>
          </p:nvPr>
        </p:nvSpPr>
        <p:spPr/>
        <p:txBody>
          <a:bodyPr>
            <a:normAutofit/>
          </a:bodyPr>
          <a:lstStyle/>
          <a:p>
            <a:pPr marL="0" indent="0">
              <a:buNone/>
            </a:pPr>
            <a:r>
              <a:rPr lang="en-US" b="1" dirty="0">
                <a:solidFill>
                  <a:srgbClr val="D93E0D"/>
                </a:solidFill>
              </a:rPr>
              <a:t>True or False?</a:t>
            </a:r>
          </a:p>
          <a:p>
            <a:pPr marL="457200" indent="-457200">
              <a:buClr>
                <a:srgbClr val="D93E0D"/>
              </a:buClr>
              <a:buFont typeface="+mj-lt"/>
              <a:buAutoNum type="arabicPeriod"/>
            </a:pPr>
            <a:r>
              <a:rPr lang="en-US" dirty="0"/>
              <a:t>The WIOA-funded grant’s share of interest earned on Federal funds deposited with other non-Federal funds in the same bank or treasury account must be treated as program income to the grant.</a:t>
            </a:r>
          </a:p>
          <a:p>
            <a:pPr marL="457200" indent="-457200">
              <a:buClr>
                <a:srgbClr val="D93E0D"/>
              </a:buClr>
              <a:buFont typeface="+mj-lt"/>
              <a:buAutoNum type="arabicPeriod"/>
            </a:pPr>
            <a:r>
              <a:rPr lang="en-US" dirty="0"/>
              <a:t>Since cash is fungible, Federal cash receipts may be used for non-Federal purposes as long as the Federal funds are eventually reimbursed.</a:t>
            </a:r>
          </a:p>
          <a:p>
            <a:endParaRPr lang="en-US" dirty="0"/>
          </a:p>
        </p:txBody>
      </p:sp>
      <p:sp>
        <p:nvSpPr>
          <p:cNvPr id="4" name="Slide Number Placeholder 3">
            <a:extLst>
              <a:ext uri="{FF2B5EF4-FFF2-40B4-BE49-F238E27FC236}">
                <a16:creationId xmlns:a16="http://schemas.microsoft.com/office/drawing/2014/main" id="{42F57E49-F495-44DE-974F-D90AE52FB2CC}"/>
              </a:ext>
            </a:extLst>
          </p:cNvPr>
          <p:cNvSpPr>
            <a:spLocks noGrp="1"/>
          </p:cNvSpPr>
          <p:nvPr>
            <p:ph type="sldNum" sz="quarter" idx="12"/>
          </p:nvPr>
        </p:nvSpPr>
        <p:spPr/>
        <p:txBody>
          <a:bodyPr/>
          <a:lstStyle/>
          <a:p>
            <a:fld id="{AEF1280C-1E94-430E-A516-D051ECA45720}" type="slidenum">
              <a:rPr lang="en-US" smtClean="0"/>
              <a:t>38</a:t>
            </a:fld>
            <a:endParaRPr lang="en-US" dirty="0"/>
          </a:p>
        </p:txBody>
      </p:sp>
    </p:spTree>
    <p:extLst>
      <p:ext uri="{BB962C8B-B14F-4D97-AF65-F5344CB8AC3E}">
        <p14:creationId xmlns:p14="http://schemas.microsoft.com/office/powerpoint/2010/main" val="3505864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(3) – Answers</a:t>
            </a:r>
          </a:p>
        </p:txBody>
      </p:sp>
      <p:sp>
        <p:nvSpPr>
          <p:cNvPr id="3" name="Content Placeholder 2"/>
          <p:cNvSpPr>
            <a:spLocks noGrp="1"/>
          </p:cNvSpPr>
          <p:nvPr>
            <p:ph idx="1"/>
          </p:nvPr>
        </p:nvSpPr>
        <p:spPr/>
        <p:txBody>
          <a:bodyPr>
            <a:normAutofit/>
          </a:bodyPr>
          <a:lstStyle/>
          <a:p>
            <a:pPr marL="457200" indent="-457200">
              <a:buClr>
                <a:srgbClr val="D93E0D"/>
              </a:buClr>
              <a:buFont typeface="+mj-lt"/>
              <a:buAutoNum type="arabicPeriod"/>
            </a:pPr>
            <a:r>
              <a:rPr lang="en-US" dirty="0"/>
              <a:t>The WIOA-funded grant’s share of interest earned on Federal funds deposited with other non-Federal funds in the same bank or treasury account must be treated as program income to the grant.  </a:t>
            </a:r>
            <a:r>
              <a:rPr lang="en-US" b="1" dirty="0">
                <a:solidFill>
                  <a:srgbClr val="D93E0D"/>
                </a:solidFill>
              </a:rPr>
              <a:t>True</a:t>
            </a:r>
          </a:p>
          <a:p>
            <a:pPr marL="457200" indent="-457200">
              <a:buClr>
                <a:srgbClr val="D93E0D"/>
              </a:buClr>
              <a:buFont typeface="+mj-lt"/>
              <a:buAutoNum type="arabicPeriod"/>
            </a:pPr>
            <a:r>
              <a:rPr lang="en-US" dirty="0"/>
              <a:t>Since cash is fungible, Federal cash receipts may be used for non-Federal purposes as long as the Federal funds are eventually reimbursed.  </a:t>
            </a:r>
            <a:r>
              <a:rPr lang="en-US" b="1" dirty="0">
                <a:solidFill>
                  <a:srgbClr val="D93E0D"/>
                </a:solidFill>
              </a:rPr>
              <a:t>False</a:t>
            </a:r>
          </a:p>
          <a:p>
            <a:endParaRPr lang="en-US" dirty="0"/>
          </a:p>
        </p:txBody>
      </p:sp>
      <p:sp>
        <p:nvSpPr>
          <p:cNvPr id="4" name="Slide Number Placeholder 3">
            <a:extLst>
              <a:ext uri="{FF2B5EF4-FFF2-40B4-BE49-F238E27FC236}">
                <a16:creationId xmlns:a16="http://schemas.microsoft.com/office/drawing/2014/main" id="{42F57E49-F495-44DE-974F-D90AE52FB2CC}"/>
              </a:ext>
            </a:extLst>
          </p:cNvPr>
          <p:cNvSpPr>
            <a:spLocks noGrp="1"/>
          </p:cNvSpPr>
          <p:nvPr>
            <p:ph type="sldNum" sz="quarter" idx="12"/>
          </p:nvPr>
        </p:nvSpPr>
        <p:spPr/>
        <p:txBody>
          <a:bodyPr/>
          <a:lstStyle/>
          <a:p>
            <a:fld id="{AEF1280C-1E94-430E-A516-D051ECA45720}" type="slidenum">
              <a:rPr lang="en-US" smtClean="0"/>
              <a:t>39</a:t>
            </a:fld>
            <a:endParaRPr lang="en-US" dirty="0"/>
          </a:p>
        </p:txBody>
      </p:sp>
    </p:spTree>
    <p:extLst>
      <p:ext uri="{BB962C8B-B14F-4D97-AF65-F5344CB8AC3E}">
        <p14:creationId xmlns:p14="http://schemas.microsoft.com/office/powerpoint/2010/main" val="242163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175657"/>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4</a:t>
            </a:fld>
            <a:endParaRPr lang="en-US" dirty="0"/>
          </a:p>
        </p:txBody>
      </p:sp>
    </p:spTree>
    <p:extLst>
      <p:ext uri="{BB962C8B-B14F-4D97-AF65-F5344CB8AC3E}">
        <p14:creationId xmlns:p14="http://schemas.microsoft.com/office/powerpoint/2010/main" val="820726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338DB8A-6582-4603-BDF2-5AE6F9AE2A05}"/>
              </a:ext>
            </a:extLst>
          </p:cNvPr>
          <p:cNvSpPr/>
          <p:nvPr/>
        </p:nvSpPr>
        <p:spPr>
          <a:xfrm>
            <a:off x="10292361" y="5521487"/>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CD9883A-08A0-4365-A6E1-64699A042A62}"/>
              </a:ext>
            </a:extLst>
          </p:cNvPr>
          <p:cNvSpPr>
            <a:spLocks noGrp="1"/>
          </p:cNvSpPr>
          <p:nvPr>
            <p:ph type="title"/>
          </p:nvPr>
        </p:nvSpPr>
        <p:spPr/>
        <p:txBody>
          <a:bodyPr/>
          <a:lstStyle/>
          <a:p>
            <a:r>
              <a:rPr lang="en-US" dirty="0"/>
              <a:t>Core Monitoring Guide – Objective 3.c. Payment and Cash Management</a:t>
            </a:r>
          </a:p>
        </p:txBody>
      </p:sp>
      <p:sp>
        <p:nvSpPr>
          <p:cNvPr id="3" name="Content Placeholder 2">
            <a:extLst>
              <a:ext uri="{FF2B5EF4-FFF2-40B4-BE49-F238E27FC236}">
                <a16:creationId xmlns:a16="http://schemas.microsoft.com/office/drawing/2014/main" id="{F94C6A7B-D755-47A4-B034-AE1303303399}"/>
              </a:ext>
            </a:extLst>
          </p:cNvPr>
          <p:cNvSpPr>
            <a:spLocks noGrp="1"/>
          </p:cNvSpPr>
          <p:nvPr>
            <p:ph idx="1"/>
          </p:nvPr>
        </p:nvSpPr>
        <p:spPr>
          <a:xfrm>
            <a:off x="518160" y="1420779"/>
            <a:ext cx="10740390" cy="4756184"/>
          </a:xfrm>
        </p:spPr>
        <p:txBody>
          <a:bodyPr>
            <a:normAutofit/>
          </a:bodyPr>
          <a:lstStyle/>
          <a:p>
            <a:r>
              <a:rPr lang="en-US" dirty="0"/>
              <a:t>Indicator 3.c.1: Cash Disbursements</a:t>
            </a:r>
          </a:p>
          <a:p>
            <a:pPr lvl="1"/>
            <a:r>
              <a:rPr lang="en-US" dirty="0"/>
              <a:t>What is the mechanism or tool used by the grant recipient to determine the amount of cash to draw down? How often is it performed and reviewed?</a:t>
            </a:r>
          </a:p>
          <a:p>
            <a:r>
              <a:rPr lang="en-US" dirty="0"/>
              <a:t>Indicator 3.c.2: Payment and Cash Management</a:t>
            </a:r>
          </a:p>
          <a:p>
            <a:pPr lvl="1"/>
            <a:r>
              <a:rPr lang="en-US" dirty="0"/>
              <a:t>Does the grant recipient have policies and procedures in place to identify and recapture improper payments?</a:t>
            </a:r>
          </a:p>
          <a:p>
            <a:r>
              <a:rPr lang="en-US" dirty="0"/>
              <a:t>Indicator 3.c.3: Deposit Insurance</a:t>
            </a:r>
          </a:p>
          <a:p>
            <a:pPr lvl="1"/>
            <a:r>
              <a:rPr lang="en-US" dirty="0"/>
              <a:t>Are DOL’s Federal dollars deposited in a deposit account and not in an investment account?</a:t>
            </a:r>
          </a:p>
        </p:txBody>
      </p:sp>
      <p:sp>
        <p:nvSpPr>
          <p:cNvPr id="4" name="Slide Number Placeholder 3">
            <a:extLst>
              <a:ext uri="{FF2B5EF4-FFF2-40B4-BE49-F238E27FC236}">
                <a16:creationId xmlns:a16="http://schemas.microsoft.com/office/drawing/2014/main" id="{2D822B02-0AD4-420B-AC67-4952A8D7AF35}"/>
              </a:ext>
            </a:extLst>
          </p:cNvPr>
          <p:cNvSpPr>
            <a:spLocks noGrp="1"/>
          </p:cNvSpPr>
          <p:nvPr>
            <p:ph type="sldNum" sz="quarter" idx="12"/>
          </p:nvPr>
        </p:nvSpPr>
        <p:spPr/>
        <p:txBody>
          <a:bodyPr/>
          <a:lstStyle/>
          <a:p>
            <a:fld id="{AEF1280C-1E94-430E-A516-D051ECA45720}" type="slidenum">
              <a:rPr lang="en-US" smtClean="0"/>
              <a:t>40</a:t>
            </a:fld>
            <a:endParaRPr lang="en-US" dirty="0"/>
          </a:p>
        </p:txBody>
      </p:sp>
    </p:spTree>
    <p:extLst>
      <p:ext uri="{BB962C8B-B14F-4D97-AF65-F5344CB8AC3E}">
        <p14:creationId xmlns:p14="http://schemas.microsoft.com/office/powerpoint/2010/main" val="2009103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F9609F-9B67-42EB-A2D5-557B88E8DA39}"/>
              </a:ext>
            </a:extLst>
          </p:cNvPr>
          <p:cNvSpPr/>
          <p:nvPr/>
        </p:nvSpPr>
        <p:spPr>
          <a:xfrm>
            <a:off x="10292361" y="5521487"/>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467E96D-08E7-4374-889D-7E9614DE3944}"/>
              </a:ext>
            </a:extLst>
          </p:cNvPr>
          <p:cNvSpPr>
            <a:spLocks noGrp="1"/>
          </p:cNvSpPr>
          <p:nvPr>
            <p:ph type="title"/>
          </p:nvPr>
        </p:nvSpPr>
        <p:spPr/>
        <p:txBody>
          <a:bodyPr/>
          <a:lstStyle/>
          <a:p>
            <a:r>
              <a:rPr lang="en-US" dirty="0"/>
              <a:t>SMART Checklist</a:t>
            </a:r>
            <a:endParaRPr lang="en-US" i="1" dirty="0"/>
          </a:p>
        </p:txBody>
      </p:sp>
      <p:sp>
        <p:nvSpPr>
          <p:cNvPr id="3" name="Content Placeholder 2">
            <a:extLst>
              <a:ext uri="{FF2B5EF4-FFF2-40B4-BE49-F238E27FC236}">
                <a16:creationId xmlns:a16="http://schemas.microsoft.com/office/drawing/2014/main" id="{2833021B-1F8A-4124-BF7B-572729D9F2C8}"/>
              </a:ext>
            </a:extLst>
          </p:cNvPr>
          <p:cNvSpPr>
            <a:spLocks noGrp="1"/>
          </p:cNvSpPr>
          <p:nvPr>
            <p:ph idx="1"/>
          </p:nvPr>
        </p:nvSpPr>
        <p:spPr/>
        <p:txBody>
          <a:bodyPr>
            <a:normAutofit fontScale="92500"/>
          </a:bodyPr>
          <a:lstStyle/>
          <a:p>
            <a:r>
              <a:rPr lang="en-US" sz="3200" dirty="0"/>
              <a:t>Cash Management and Payments</a:t>
            </a:r>
          </a:p>
          <a:p>
            <a:pPr lvl="1">
              <a:buClr>
                <a:srgbClr val="D93E0D"/>
              </a:buClr>
              <a:buFont typeface="Wingdings" panose="05000000000000000000" pitchFamily="2" charset="2"/>
              <a:buChar char="q"/>
            </a:pPr>
            <a:r>
              <a:rPr lang="en-US" dirty="0"/>
              <a:t>Install or update the control system to limit access and reasonably safeguard Federal funds, program income, revenues and cash equivalent assess such as credit cards, bus tokens, transit cards, debit cards, and gift cards from theft, loss, or damage. </a:t>
            </a:r>
          </a:p>
          <a:p>
            <a:pPr lvl="1">
              <a:buClr>
                <a:srgbClr val="D93E0D"/>
              </a:buClr>
              <a:buFont typeface="Wingdings" panose="05000000000000000000" pitchFamily="2" charset="2"/>
              <a:buChar char="q"/>
            </a:pPr>
            <a:r>
              <a:rPr lang="en-US" dirty="0"/>
              <a:t>Install a process or procedure to monitor cash and payments of a subrecipient or contractor deemed at ’risk’ or at high risk.</a:t>
            </a:r>
          </a:p>
          <a:p>
            <a:pPr lvl="1">
              <a:buClr>
                <a:srgbClr val="D93E0D"/>
              </a:buClr>
              <a:buFont typeface="Wingdings" panose="05000000000000000000" pitchFamily="2" charset="2"/>
              <a:buChar char="q"/>
            </a:pPr>
            <a:r>
              <a:rPr lang="en-US" dirty="0"/>
              <a:t>Conduct periodic reconciliations of all Federal funds, cash-equivalent assets, and items with a tangible monetary value (e.g., bus cards, gift cards, gas cards).</a:t>
            </a:r>
          </a:p>
          <a:p>
            <a:pPr lvl="1">
              <a:buClr>
                <a:srgbClr val="D93E0D"/>
              </a:buClr>
              <a:buFont typeface="Wingdings" panose="05000000000000000000" pitchFamily="2" charset="2"/>
              <a:buChar char="q"/>
            </a:pPr>
            <a:r>
              <a:rPr lang="en-US" dirty="0"/>
              <a:t>Install compensating controls or reasonable separation of duties in key functions or processes that pose a risk for misuse, mishandling, or theft in this area.</a:t>
            </a:r>
          </a:p>
          <a:p>
            <a:pPr lvl="1">
              <a:buClr>
                <a:srgbClr val="D93E0D"/>
              </a:buClr>
              <a:buFont typeface="Wingdings" panose="05000000000000000000" pitchFamily="2" charset="2"/>
              <a:buChar char="q"/>
            </a:pPr>
            <a:r>
              <a:rPr lang="en-US" dirty="0"/>
              <a:t>Develop or update procedures to ensure that grant funds or cash drawdown requests and disbursements are conducted timely in order to minimize cash on hand.  Such procedures would liquidate any existing program income before requesting additional Federal funds.</a:t>
            </a:r>
          </a:p>
          <a:p>
            <a:pPr lvl="1">
              <a:buClr>
                <a:schemeClr val="accent2"/>
              </a:buClr>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41F36DC7-6204-4C97-972F-064830A1A110}"/>
              </a:ext>
            </a:extLst>
          </p:cNvPr>
          <p:cNvSpPr>
            <a:spLocks noGrp="1"/>
          </p:cNvSpPr>
          <p:nvPr>
            <p:ph type="sldNum" sz="quarter" idx="12"/>
          </p:nvPr>
        </p:nvSpPr>
        <p:spPr/>
        <p:txBody>
          <a:bodyPr/>
          <a:lstStyle/>
          <a:p>
            <a:fld id="{AEF1280C-1E94-430E-A516-D051ECA45720}" type="slidenum">
              <a:rPr lang="en-US" smtClean="0"/>
              <a:t>41</a:t>
            </a:fld>
            <a:endParaRPr lang="en-US" dirty="0"/>
          </a:p>
        </p:txBody>
      </p:sp>
    </p:spTree>
    <p:extLst>
      <p:ext uri="{BB962C8B-B14F-4D97-AF65-F5344CB8AC3E}">
        <p14:creationId xmlns:p14="http://schemas.microsoft.com/office/powerpoint/2010/main" val="1932586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9525C-9F50-4874-BF62-2B64E359CF8D}"/>
              </a:ext>
            </a:extLst>
          </p:cNvPr>
          <p:cNvSpPr/>
          <p:nvPr/>
        </p:nvSpPr>
        <p:spPr>
          <a:xfrm>
            <a:off x="10292361" y="5521487"/>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11E1575-2271-4A7B-968F-1B48A5E49ADA}"/>
              </a:ext>
            </a:extLst>
          </p:cNvPr>
          <p:cNvSpPr>
            <a:spLocks noGrp="1"/>
          </p:cNvSpPr>
          <p:nvPr>
            <p:ph type="title"/>
          </p:nvPr>
        </p:nvSpPr>
        <p:spPr/>
        <p:txBody>
          <a:bodyPr/>
          <a:lstStyle/>
          <a:p>
            <a:r>
              <a:rPr lang="en-US" dirty="0"/>
              <a:t>SMART Checklist (cont.)</a:t>
            </a:r>
          </a:p>
        </p:txBody>
      </p:sp>
      <p:sp>
        <p:nvSpPr>
          <p:cNvPr id="3" name="Content Placeholder 2">
            <a:extLst>
              <a:ext uri="{FF2B5EF4-FFF2-40B4-BE49-F238E27FC236}">
                <a16:creationId xmlns:a16="http://schemas.microsoft.com/office/drawing/2014/main" id="{5C98D13A-DFEA-4355-BCD3-754BF127ABEF}"/>
              </a:ext>
            </a:extLst>
          </p:cNvPr>
          <p:cNvSpPr>
            <a:spLocks noGrp="1"/>
          </p:cNvSpPr>
          <p:nvPr>
            <p:ph idx="1"/>
          </p:nvPr>
        </p:nvSpPr>
        <p:spPr>
          <a:xfrm>
            <a:off x="518160" y="1420779"/>
            <a:ext cx="10322886" cy="4756184"/>
          </a:xfrm>
        </p:spPr>
        <p:txBody>
          <a:bodyPr>
            <a:normAutofit/>
          </a:bodyPr>
          <a:lstStyle/>
          <a:p>
            <a:pPr lvl="1">
              <a:buClr>
                <a:srgbClr val="D93E0D"/>
              </a:buClr>
              <a:buFont typeface="Wingdings" panose="05000000000000000000" pitchFamily="2" charset="2"/>
              <a:buChar char="q"/>
            </a:pPr>
            <a:r>
              <a:rPr lang="en-US" dirty="0"/>
              <a:t>Develop or update instructions that provide cash advances and/or working capital to subrecipients.</a:t>
            </a:r>
          </a:p>
          <a:p>
            <a:pPr lvl="1">
              <a:buClr>
                <a:srgbClr val="D93E0D"/>
              </a:buClr>
              <a:buFont typeface="Wingdings" panose="05000000000000000000" pitchFamily="2" charset="2"/>
              <a:buChar char="q"/>
            </a:pPr>
            <a:r>
              <a:rPr lang="en-US" dirty="0"/>
              <a:t>Develop or update procedures to monitor the cash requests and expenses reported by subrecipients to ensure that cash on hand is minimal.</a:t>
            </a:r>
          </a:p>
          <a:p>
            <a:pPr lvl="1">
              <a:buClr>
                <a:srgbClr val="D93E0D"/>
              </a:buClr>
              <a:buFont typeface="Wingdings" panose="05000000000000000000" pitchFamily="2" charset="2"/>
              <a:buChar char="q"/>
            </a:pPr>
            <a:r>
              <a:rPr lang="en-US" dirty="0"/>
              <a:t>Develop or update policies to ensure the daily cash balances of the organization’s bank accounts are within the FDIC insured limits.  In instances where daily balances exceed the insured limits, policies would address how additional collateral or s steps have been taken with the bank to minimize risk of loss.</a:t>
            </a:r>
          </a:p>
          <a:p>
            <a:pPr lvl="1">
              <a:buClr>
                <a:srgbClr val="D93E0D"/>
              </a:buClr>
              <a:buFont typeface="Wingdings" panose="05000000000000000000" pitchFamily="2" charset="2"/>
              <a:buChar char="q"/>
            </a:pPr>
            <a:r>
              <a:rPr lang="en-US" dirty="0"/>
              <a:t>Install a process or procedure to track, report, and collect improper payments. [</a:t>
            </a:r>
            <a:r>
              <a:rPr lang="en-US" dirty="0">
                <a:hlinkClick r:id="rId3"/>
              </a:rPr>
              <a:t>2 CFR 200.305</a:t>
            </a:r>
            <a:r>
              <a:rPr lang="en-US" dirty="0"/>
              <a:t>]</a:t>
            </a:r>
          </a:p>
        </p:txBody>
      </p:sp>
      <p:sp>
        <p:nvSpPr>
          <p:cNvPr id="4" name="Slide Number Placeholder 3">
            <a:extLst>
              <a:ext uri="{FF2B5EF4-FFF2-40B4-BE49-F238E27FC236}">
                <a16:creationId xmlns:a16="http://schemas.microsoft.com/office/drawing/2014/main" id="{AD7A960E-089A-46F5-88E6-4AAECF1E83F7}"/>
              </a:ext>
            </a:extLst>
          </p:cNvPr>
          <p:cNvSpPr>
            <a:spLocks noGrp="1"/>
          </p:cNvSpPr>
          <p:nvPr>
            <p:ph type="sldNum" sz="quarter" idx="12"/>
          </p:nvPr>
        </p:nvSpPr>
        <p:spPr/>
        <p:txBody>
          <a:bodyPr/>
          <a:lstStyle/>
          <a:p>
            <a:fld id="{AEF1280C-1E94-430E-A516-D051ECA45720}" type="slidenum">
              <a:rPr lang="en-US" smtClean="0"/>
              <a:t>42</a:t>
            </a:fld>
            <a:endParaRPr lang="en-US" dirty="0"/>
          </a:p>
        </p:txBody>
      </p:sp>
    </p:spTree>
    <p:extLst>
      <p:ext uri="{BB962C8B-B14F-4D97-AF65-F5344CB8AC3E}">
        <p14:creationId xmlns:p14="http://schemas.microsoft.com/office/powerpoint/2010/main" val="1433334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Review</a:t>
            </a:r>
          </a:p>
        </p:txBody>
      </p:sp>
      <p:sp>
        <p:nvSpPr>
          <p:cNvPr id="3" name="Content Placeholder 2"/>
          <p:cNvSpPr>
            <a:spLocks noGrp="1"/>
          </p:cNvSpPr>
          <p:nvPr>
            <p:ph idx="1"/>
          </p:nvPr>
        </p:nvSpPr>
        <p:spPr/>
        <p:txBody>
          <a:bodyPr>
            <a:normAutofit/>
          </a:bodyPr>
          <a:lstStyle/>
          <a:p>
            <a:r>
              <a:rPr lang="en-US" dirty="0"/>
              <a:t>Cash on hand must be limited to the amount needed for immediate disbursement</a:t>
            </a:r>
          </a:p>
          <a:p>
            <a:r>
              <a:rPr lang="en-US" dirty="0"/>
              <a:t>Subrecipient cash balances should be monitored for compliance with the Federal requirements</a:t>
            </a:r>
          </a:p>
          <a:p>
            <a:r>
              <a:rPr lang="en-US" dirty="0"/>
              <a:t>All non-Federal entities must have written cash management policies and adequate internal controls over cash and cash equivalent assets including improper payments</a:t>
            </a:r>
          </a:p>
          <a:p>
            <a:r>
              <a:rPr lang="en-US" dirty="0"/>
              <a:t>Identify the situations when payments may be withheld or when advances are not possible</a:t>
            </a:r>
          </a:p>
          <a:p>
            <a:endParaRPr lang="en-US" dirty="0"/>
          </a:p>
        </p:txBody>
      </p:sp>
      <p:sp>
        <p:nvSpPr>
          <p:cNvPr id="4" name="Slide Number Placeholder 3">
            <a:extLst>
              <a:ext uri="{FF2B5EF4-FFF2-40B4-BE49-F238E27FC236}">
                <a16:creationId xmlns:a16="http://schemas.microsoft.com/office/drawing/2014/main" id="{EB21598A-34BC-4339-ADBD-E91633507994}"/>
              </a:ext>
            </a:extLst>
          </p:cNvPr>
          <p:cNvSpPr>
            <a:spLocks noGrp="1"/>
          </p:cNvSpPr>
          <p:nvPr>
            <p:ph type="sldNum" sz="quarter" idx="12"/>
          </p:nvPr>
        </p:nvSpPr>
        <p:spPr/>
        <p:txBody>
          <a:bodyPr/>
          <a:lstStyle/>
          <a:p>
            <a:fld id="{AEF1280C-1E94-430E-A516-D051ECA45720}" type="slidenum">
              <a:rPr lang="en-US" smtClean="0"/>
              <a:t>43</a:t>
            </a:fld>
            <a:endParaRPr lang="en-US" dirty="0"/>
          </a:p>
        </p:txBody>
      </p:sp>
    </p:spTree>
    <p:extLst>
      <p:ext uri="{BB962C8B-B14F-4D97-AF65-F5344CB8AC3E}">
        <p14:creationId xmlns:p14="http://schemas.microsoft.com/office/powerpoint/2010/main" val="1025735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B7149FC-5B25-457F-AED8-28A7891783DB}"/>
              </a:ext>
            </a:extLst>
          </p:cNvPr>
          <p:cNvSpPr/>
          <p:nvPr/>
        </p:nvSpPr>
        <p:spPr>
          <a:xfrm>
            <a:off x="10292361" y="5521487"/>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064A7CC-C136-4C18-8202-EE8B70A24F46}"/>
              </a:ext>
            </a:extLst>
          </p:cNvPr>
          <p:cNvSpPr>
            <a:spLocks noGrp="1"/>
          </p:cNvSpPr>
          <p:nvPr>
            <p:ph type="title"/>
          </p:nvPr>
        </p:nvSpPr>
        <p:spPr/>
        <p:txBody>
          <a:bodyPr/>
          <a:lstStyle/>
          <a:p>
            <a:r>
              <a:rPr lang="en-US" dirty="0"/>
              <a:t>ETA and Uniform Guidance Resources</a:t>
            </a:r>
          </a:p>
        </p:txBody>
      </p:sp>
      <p:sp>
        <p:nvSpPr>
          <p:cNvPr id="3" name="Content Placeholder 2">
            <a:extLst>
              <a:ext uri="{FF2B5EF4-FFF2-40B4-BE49-F238E27FC236}">
                <a16:creationId xmlns:a16="http://schemas.microsoft.com/office/drawing/2014/main" id="{8EADFD82-A110-4E3C-872B-8AC37F3256A1}"/>
              </a:ext>
            </a:extLst>
          </p:cNvPr>
          <p:cNvSpPr>
            <a:spLocks noGrp="1"/>
          </p:cNvSpPr>
          <p:nvPr>
            <p:ph sz="half" idx="1"/>
          </p:nvPr>
        </p:nvSpPr>
        <p:spPr>
          <a:xfrm>
            <a:off x="380999" y="1401707"/>
            <a:ext cx="5486400" cy="4679057"/>
          </a:xfrm>
        </p:spPr>
        <p:txBody>
          <a:bodyPr/>
          <a:lstStyle/>
          <a:p>
            <a:r>
              <a:rPr lang="en-US" sz="2400" dirty="0">
                <a:hlinkClick r:id="rId3"/>
              </a:rPr>
              <a:t>Core Monitoring Guide</a:t>
            </a:r>
            <a:endParaRPr lang="en-US" sz="2400" dirty="0"/>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Objective 3.c Payment and Cash Management</a:t>
            </a:r>
          </a:p>
          <a:p>
            <a:r>
              <a:rPr lang="en-US" sz="2400" dirty="0">
                <a:hlinkClick r:id="rId4"/>
              </a:rPr>
              <a:t>Grant &amp; Financial Management Technical Assistance Guide </a:t>
            </a:r>
            <a:endParaRPr lang="en-US" sz="2400" dirty="0"/>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Chapter 3: Cash Management and Payments</a:t>
            </a:r>
          </a:p>
          <a:p>
            <a:r>
              <a:rPr lang="en-US" sz="2400" dirty="0"/>
              <a:t>Department of Labor Uniform Guidance Exceptions </a:t>
            </a:r>
            <a:r>
              <a:rPr lang="en-US" sz="2400" dirty="0">
                <a:hlinkClick r:id="rId5"/>
              </a:rPr>
              <a:t>2 CFR Part 2900</a:t>
            </a:r>
            <a:endParaRPr lang="en-US" sz="2400" dirty="0"/>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2900.6</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2900.7</a:t>
            </a:r>
          </a:p>
        </p:txBody>
      </p:sp>
      <p:sp>
        <p:nvSpPr>
          <p:cNvPr id="4" name="Content Placeholder 3">
            <a:extLst>
              <a:ext uri="{FF2B5EF4-FFF2-40B4-BE49-F238E27FC236}">
                <a16:creationId xmlns:a16="http://schemas.microsoft.com/office/drawing/2014/main" id="{442C815C-DA92-436C-B2C4-E14C88AAD515}"/>
              </a:ext>
            </a:extLst>
          </p:cNvPr>
          <p:cNvSpPr>
            <a:spLocks noGrp="1"/>
          </p:cNvSpPr>
          <p:nvPr>
            <p:ph sz="half" idx="2"/>
          </p:nvPr>
        </p:nvSpPr>
        <p:spPr>
          <a:xfrm>
            <a:off x="6029619" y="1401707"/>
            <a:ext cx="4608643" cy="4679054"/>
          </a:xfrm>
        </p:spPr>
        <p:txBody>
          <a:bodyPr/>
          <a:lstStyle/>
          <a:p>
            <a:r>
              <a:rPr lang="en-US" sz="2400" dirty="0"/>
              <a:t>Uniform Administrative Requirements, Cost Principles, and Audit Requirements for Federal Awards </a:t>
            </a:r>
            <a:r>
              <a:rPr lang="en-US" sz="2400" dirty="0">
                <a:hlinkClick r:id="rId6"/>
              </a:rPr>
              <a:t>2 CFR Part 200</a:t>
            </a:r>
            <a:endParaRPr lang="en-US" sz="2400" dirty="0"/>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200.207</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200.302</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200.303</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200.305</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200.331</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 CFR 200.342</a:t>
            </a:r>
          </a:p>
          <a:p>
            <a:r>
              <a:rPr lang="en-US" sz="2400" dirty="0"/>
              <a:t>WIOA Provisions </a:t>
            </a:r>
            <a:r>
              <a:rPr lang="en-US" sz="2400" dirty="0">
                <a:hlinkClick r:id="rId7"/>
              </a:rPr>
              <a:t>20 CFR Part 683</a:t>
            </a:r>
            <a:endParaRPr lang="en-US" sz="2400" dirty="0"/>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20 CFR 683.200</a:t>
            </a:r>
          </a:p>
        </p:txBody>
      </p:sp>
      <p:sp>
        <p:nvSpPr>
          <p:cNvPr id="5" name="Slide Number Placeholder 4">
            <a:extLst>
              <a:ext uri="{FF2B5EF4-FFF2-40B4-BE49-F238E27FC236}">
                <a16:creationId xmlns:a16="http://schemas.microsoft.com/office/drawing/2014/main" id="{151F0EAB-677E-4973-905C-0B9A79D2B4AE}"/>
              </a:ext>
            </a:extLst>
          </p:cNvPr>
          <p:cNvSpPr>
            <a:spLocks noGrp="1"/>
          </p:cNvSpPr>
          <p:nvPr>
            <p:ph type="sldNum" sz="quarter" idx="12"/>
          </p:nvPr>
        </p:nvSpPr>
        <p:spPr>
          <a:xfrm>
            <a:off x="9229876" y="6360527"/>
            <a:ext cx="2743200" cy="365125"/>
          </a:xfrm>
        </p:spPr>
        <p:txBody>
          <a:bodyPr/>
          <a:lstStyle/>
          <a:p>
            <a:fld id="{AEF1280C-1E94-430E-A516-D051ECA45720}" type="slidenum">
              <a:rPr lang="en-US" smtClean="0"/>
              <a:t>44</a:t>
            </a:fld>
            <a:endParaRPr lang="en-US" dirty="0"/>
          </a:p>
        </p:txBody>
      </p:sp>
    </p:spTree>
    <p:extLst>
      <p:ext uri="{BB962C8B-B14F-4D97-AF65-F5344CB8AC3E}">
        <p14:creationId xmlns:p14="http://schemas.microsoft.com/office/powerpoint/2010/main" val="251426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FCF58BA-AB5D-48D7-A171-56D5E50C6226}"/>
              </a:ext>
            </a:extLst>
          </p:cNvPr>
          <p:cNvSpPr/>
          <p:nvPr/>
        </p:nvSpPr>
        <p:spPr>
          <a:xfrm>
            <a:off x="10292361" y="5521487"/>
            <a:ext cx="1548246" cy="550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3967B77-03CB-42D5-9BCC-FB40172F6AC8}"/>
              </a:ext>
            </a:extLst>
          </p:cNvPr>
          <p:cNvSpPr>
            <a:spLocks noGrp="1"/>
          </p:cNvSpPr>
          <p:nvPr>
            <p:ph type="title"/>
          </p:nvPr>
        </p:nvSpPr>
        <p:spPr/>
        <p:txBody>
          <a:bodyPr/>
          <a:lstStyle/>
          <a:p>
            <a:r>
              <a:rPr lang="en-US" dirty="0"/>
              <a:t>Web Resources</a:t>
            </a:r>
          </a:p>
        </p:txBody>
      </p:sp>
      <p:sp>
        <p:nvSpPr>
          <p:cNvPr id="3" name="Content Placeholder 2">
            <a:extLst>
              <a:ext uri="{FF2B5EF4-FFF2-40B4-BE49-F238E27FC236}">
                <a16:creationId xmlns:a16="http://schemas.microsoft.com/office/drawing/2014/main" id="{FE13FB05-0003-4BBB-AF1A-602CD8183340}"/>
              </a:ext>
            </a:extLst>
          </p:cNvPr>
          <p:cNvSpPr>
            <a:spLocks noGrp="1"/>
          </p:cNvSpPr>
          <p:nvPr>
            <p:ph sz="half" idx="1"/>
          </p:nvPr>
        </p:nvSpPr>
        <p:spPr/>
        <p:txBody>
          <a:bodyPr/>
          <a:lstStyle/>
          <a:p>
            <a:r>
              <a:rPr lang="en-US" dirty="0"/>
              <a:t>What is the best way to find your local American Job Center (AJC)?</a:t>
            </a:r>
          </a:p>
          <a:p>
            <a:pPr marL="708025" lvl="1" indent="-342900">
              <a:buFont typeface="Wingdings 3" panose="05040102010807070707" pitchFamily="18" charset="2"/>
              <a:buChar char=""/>
            </a:pPr>
            <a:r>
              <a:rPr lang="en-US" sz="2400" dirty="0">
                <a:solidFill>
                  <a:schemeClr val="accent1">
                    <a:lumMod val="75000"/>
                  </a:schemeClr>
                </a:solidFill>
              </a:rPr>
              <a:t>See DOL’s </a:t>
            </a:r>
            <a:r>
              <a:rPr lang="en-US" sz="2400" dirty="0">
                <a:solidFill>
                  <a:srgbClr val="0074BF"/>
                </a:solidFill>
                <a:hlinkClick r:id="rId3">
                  <a:extLst>
                    <a:ext uri="{A12FA001-AC4F-418D-AE19-62706E023703}">
                      <ahyp:hlinkClr xmlns:ahyp="http://schemas.microsoft.com/office/drawing/2018/hyperlinkcolor" val="tx"/>
                    </a:ext>
                  </a:extLst>
                </a:hlinkClick>
              </a:rPr>
              <a:t>Service Locator</a:t>
            </a:r>
            <a:endParaRPr lang="en-US" sz="2400" dirty="0">
              <a:solidFill>
                <a:srgbClr val="0074BF"/>
              </a:solidFill>
            </a:endParaRPr>
          </a:p>
          <a:p>
            <a:r>
              <a:rPr lang="en-US" dirty="0"/>
              <a:t>Want More Information?</a:t>
            </a:r>
          </a:p>
          <a:p>
            <a:pPr marL="708025" lvl="1" indent="-342900">
              <a:buFont typeface="Wingdings 3" panose="05040102010807070707" pitchFamily="18" charset="2"/>
              <a:buChar char=""/>
            </a:pPr>
            <a:r>
              <a:rPr lang="en-US" sz="2200" dirty="0">
                <a:solidFill>
                  <a:srgbClr val="0074BF"/>
                </a:solidFill>
                <a:hlinkClick r:id="rId4">
                  <a:extLst>
                    <a:ext uri="{A12FA001-AC4F-418D-AE19-62706E023703}">
                      <ahyp:hlinkClr xmlns:ahyp="http://schemas.microsoft.com/office/drawing/2018/hyperlinkcolor" val="tx"/>
                    </a:ext>
                  </a:extLst>
                </a:hlinkClick>
              </a:rPr>
              <a:t>DOLETA.gov/Grants</a:t>
            </a:r>
            <a:endParaRPr lang="en-US" sz="2200" dirty="0">
              <a:solidFill>
                <a:srgbClr val="0074BF"/>
              </a:solidFill>
            </a:endParaRPr>
          </a:p>
          <a:p>
            <a:pPr marL="1143000" lvl="2" indent="-228600">
              <a:lnSpc>
                <a:spcPct val="95000"/>
              </a:lnSpc>
              <a:buClr>
                <a:srgbClr val="D93E0D"/>
              </a:buClr>
              <a:buFont typeface="Arial" panose="020B0604020202020204" pitchFamily="34" charset="0"/>
              <a:buChar char="›"/>
            </a:pPr>
            <a:r>
              <a:rPr lang="en-US" sz="2000" dirty="0">
                <a:solidFill>
                  <a:schemeClr val="accent1"/>
                </a:solidFill>
              </a:rPr>
              <a:t>Funding Opportunities</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How to Apply</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Manage Your Awarded Grant</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Resources and Information</a:t>
            </a:r>
          </a:p>
          <a:p>
            <a:pPr marL="1316038" lvl="3" indent="-168275">
              <a:spcBef>
                <a:spcPts val="0"/>
              </a:spcBef>
            </a:pPr>
            <a:r>
              <a:rPr lang="en-US" i="1" dirty="0">
                <a:solidFill>
                  <a:schemeClr val="tx1">
                    <a:lumMod val="75000"/>
                    <a:lumOff val="25000"/>
                  </a:schemeClr>
                </a:solidFill>
              </a:rPr>
              <a:t>ETA Grantee Handbook</a:t>
            </a:r>
          </a:p>
          <a:p>
            <a:pPr marL="1316038" lvl="3" indent="-168275">
              <a:spcBef>
                <a:spcPts val="0"/>
              </a:spcBef>
            </a:pPr>
            <a:r>
              <a:rPr lang="en-US" i="1" dirty="0">
                <a:solidFill>
                  <a:schemeClr val="tx1">
                    <a:lumMod val="75000"/>
                    <a:lumOff val="25000"/>
                  </a:schemeClr>
                </a:solidFill>
              </a:rPr>
              <a:t>Annual Grant Terms Template</a:t>
            </a:r>
          </a:p>
          <a:p>
            <a:pPr marL="1316038" lvl="3" indent="-168275">
              <a:spcBef>
                <a:spcPts val="0"/>
              </a:spcBef>
            </a:pPr>
            <a:r>
              <a:rPr lang="en-US" i="1" dirty="0">
                <a:solidFill>
                  <a:schemeClr val="tx1">
                    <a:lumMod val="75000"/>
                    <a:lumOff val="25000"/>
                  </a:schemeClr>
                </a:solidFill>
              </a:rPr>
              <a:t>Core Monitoring Guide</a:t>
            </a:r>
          </a:p>
          <a:p>
            <a:pPr marL="1316038" lvl="3" indent="-168275">
              <a:spcBef>
                <a:spcPts val="0"/>
              </a:spcBef>
            </a:pPr>
            <a:r>
              <a:rPr lang="en-US" i="1" dirty="0">
                <a:solidFill>
                  <a:schemeClr val="tx1">
                    <a:lumMod val="75000"/>
                    <a:lumOff val="25000"/>
                  </a:schemeClr>
                </a:solidFill>
              </a:rPr>
              <a:t>Technical Assistance Guides</a:t>
            </a:r>
          </a:p>
          <a:p>
            <a:pPr marL="1316038" lvl="3" indent="-168275">
              <a:spcBef>
                <a:spcPts val="0"/>
              </a:spcBef>
            </a:pPr>
            <a:r>
              <a:rPr lang="en-US" i="1" dirty="0">
                <a:solidFill>
                  <a:schemeClr val="tx1">
                    <a:lumMod val="75000"/>
                    <a:lumOff val="25000"/>
                  </a:schemeClr>
                </a:solidFill>
              </a:rPr>
              <a:t>Uniform Guidance Quick Reference Sheet</a:t>
            </a:r>
            <a:endParaRPr lang="en-US" dirty="0"/>
          </a:p>
        </p:txBody>
      </p:sp>
      <p:sp>
        <p:nvSpPr>
          <p:cNvPr id="4" name="Content Placeholder 3">
            <a:extLst>
              <a:ext uri="{FF2B5EF4-FFF2-40B4-BE49-F238E27FC236}">
                <a16:creationId xmlns:a16="http://schemas.microsoft.com/office/drawing/2014/main" id="{381682E9-0C9A-4DD6-81FF-93F918A0A212}"/>
              </a:ext>
            </a:extLst>
          </p:cNvPr>
          <p:cNvSpPr>
            <a:spLocks noGrp="1"/>
          </p:cNvSpPr>
          <p:nvPr>
            <p:ph sz="half" idx="2"/>
          </p:nvPr>
        </p:nvSpPr>
        <p:spPr>
          <a:xfrm>
            <a:off x="5889706" y="1407886"/>
            <a:ext cx="4848918" cy="4672878"/>
          </a:xfrm>
        </p:spPr>
        <p:txBody>
          <a:bodyPr/>
          <a:lstStyle/>
          <a:p>
            <a:r>
              <a:rPr lang="en-US" dirty="0"/>
              <a:t>Want More Training?</a:t>
            </a:r>
          </a:p>
          <a:p>
            <a:pPr marL="747713" lvl="1" indent="-290513">
              <a:lnSpc>
                <a:spcPct val="95000"/>
              </a:lnSpc>
              <a:spcBef>
                <a:spcPts val="500"/>
              </a:spcBef>
              <a:buFont typeface="Arial" panose="020B0604020202020204" pitchFamily="34" charset="0"/>
              <a:buChar char="►"/>
            </a:pPr>
            <a:r>
              <a:rPr lang="en-US" sz="2200" dirty="0">
                <a:solidFill>
                  <a:schemeClr val="accent1">
                    <a:lumMod val="75000"/>
                  </a:schemeClr>
                </a:solidFill>
              </a:rPr>
              <a:t>Workforce GPS’s </a:t>
            </a:r>
            <a:r>
              <a:rPr lang="en-US" sz="2200" dirty="0">
                <a:solidFill>
                  <a:srgbClr val="0074BF"/>
                </a:solidFill>
                <a:hlinkClick r:id="rId5">
                  <a:extLst>
                    <a:ext uri="{A12FA001-AC4F-418D-AE19-62706E023703}">
                      <ahyp:hlinkClr xmlns:ahyp="http://schemas.microsoft.com/office/drawing/2018/hyperlinkcolor" val="tx"/>
                    </a:ext>
                  </a:extLst>
                </a:hlinkClick>
              </a:rPr>
              <a:t>Grants Application and Management Community of Practice</a:t>
            </a:r>
            <a:r>
              <a:rPr lang="en-US" sz="2200" dirty="0">
                <a:solidFill>
                  <a:srgbClr val="0074BF"/>
                </a:solidFill>
              </a:rPr>
              <a:t> </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Financial Reporting</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Subrecipient Management and Oversight</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Indirect Cost Rates</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Policies and Procedures</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Procurement and Performance-Based Contracts</a:t>
            </a:r>
          </a:p>
          <a:p>
            <a:pPr marL="1143000" lvl="2" indent="-228600">
              <a:lnSpc>
                <a:spcPct val="95000"/>
              </a:lnSpc>
              <a:buClr>
                <a:srgbClr val="D93E0D"/>
              </a:buClr>
              <a:buFont typeface="Arial" panose="020B0604020202020204" pitchFamily="34" charset="0"/>
              <a:buChar char="›"/>
            </a:pPr>
            <a:r>
              <a:rPr lang="en-US" sz="2000" dirty="0">
                <a:solidFill>
                  <a:schemeClr val="accent1"/>
                </a:solidFill>
              </a:rPr>
              <a:t>Capital Assets and More</a:t>
            </a:r>
          </a:p>
          <a:p>
            <a:pPr marL="747713" lvl="1" indent="-290513">
              <a:lnSpc>
                <a:spcPct val="95000"/>
              </a:lnSpc>
              <a:spcBef>
                <a:spcPts val="500"/>
              </a:spcBef>
              <a:buFont typeface="Arial" panose="020B0604020202020204" pitchFamily="34" charset="0"/>
              <a:buChar char="►"/>
            </a:pPr>
            <a:r>
              <a:rPr lang="en-US" sz="2200" dirty="0">
                <a:solidFill>
                  <a:srgbClr val="0074BF"/>
                </a:solidFill>
                <a:hlinkClick r:id="rId6">
                  <a:extLst>
                    <a:ext uri="{A12FA001-AC4F-418D-AE19-62706E023703}">
                      <ahyp:hlinkClr xmlns:ahyp="http://schemas.microsoft.com/office/drawing/2018/hyperlinkcolor" val="tx"/>
                    </a:ext>
                  </a:extLst>
                </a:hlinkClick>
              </a:rPr>
              <a:t>WorkforceGPS</a:t>
            </a:r>
            <a:endParaRPr lang="en-US" sz="2200" dirty="0">
              <a:solidFill>
                <a:srgbClr val="0074BF"/>
              </a:solidFill>
            </a:endParaRPr>
          </a:p>
          <a:p>
            <a:endParaRPr lang="en-US" dirty="0"/>
          </a:p>
        </p:txBody>
      </p:sp>
      <p:sp>
        <p:nvSpPr>
          <p:cNvPr id="5" name="Slide Number Placeholder 4">
            <a:extLst>
              <a:ext uri="{FF2B5EF4-FFF2-40B4-BE49-F238E27FC236}">
                <a16:creationId xmlns:a16="http://schemas.microsoft.com/office/drawing/2014/main" id="{A28F40F4-D86A-4D7B-99F2-EF055827913F}"/>
              </a:ext>
            </a:extLst>
          </p:cNvPr>
          <p:cNvSpPr>
            <a:spLocks noGrp="1"/>
          </p:cNvSpPr>
          <p:nvPr>
            <p:ph type="sldNum" sz="quarter" idx="12"/>
          </p:nvPr>
        </p:nvSpPr>
        <p:spPr/>
        <p:txBody>
          <a:bodyPr/>
          <a:lstStyle/>
          <a:p>
            <a:fld id="{AEF1280C-1E94-430E-A516-D051ECA45720}" type="slidenum">
              <a:rPr lang="en-US" smtClean="0"/>
              <a:t>45</a:t>
            </a:fld>
            <a:endParaRPr lang="en-US" dirty="0"/>
          </a:p>
        </p:txBody>
      </p:sp>
    </p:spTree>
    <p:extLst>
      <p:ext uri="{BB962C8B-B14F-4D97-AF65-F5344CB8AC3E}">
        <p14:creationId xmlns:p14="http://schemas.microsoft.com/office/powerpoint/2010/main" val="3711077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041C-D2E9-41B8-AF9B-6462BDA98C7B}"/>
              </a:ext>
            </a:extLst>
          </p:cNvPr>
          <p:cNvSpPr>
            <a:spLocks noGrp="1"/>
          </p:cNvSpPr>
          <p:nvPr>
            <p:ph type="title"/>
          </p:nvPr>
        </p:nvSpPr>
        <p:spPr/>
        <p:txBody>
          <a:bodyPr/>
          <a:lstStyle/>
          <a:p>
            <a:r>
              <a:rPr lang="en-US" dirty="0"/>
              <a:t>Remember the Grant Management Toolbox!</a:t>
            </a:r>
          </a:p>
        </p:txBody>
      </p:sp>
      <p:pic>
        <p:nvPicPr>
          <p:cNvPr id="31" name="Picture 30" descr="Grant Management Toolbox contents">
            <a:extLst>
              <a:ext uri="{FF2B5EF4-FFF2-40B4-BE49-F238E27FC236}">
                <a16:creationId xmlns:a16="http://schemas.microsoft.com/office/drawing/2014/main" id="{1145F288-A02F-4AD5-A2E2-0DB21585AEFF}"/>
              </a:ext>
            </a:extLst>
          </p:cNvPr>
          <p:cNvPicPr>
            <a:picLocks noChangeAspect="1"/>
          </p:cNvPicPr>
          <p:nvPr/>
        </p:nvPicPr>
        <p:blipFill>
          <a:blip r:embed="rId3"/>
          <a:stretch>
            <a:fillRect/>
          </a:stretch>
        </p:blipFill>
        <p:spPr>
          <a:xfrm>
            <a:off x="3633003" y="1209110"/>
            <a:ext cx="4925995" cy="4919898"/>
          </a:xfrm>
          <a:prstGeom prst="rect">
            <a:avLst/>
          </a:prstGeom>
          <a:effectLst>
            <a:outerShdw blurRad="63500" sx="102000" sy="102000" algn="ctr" rotWithShape="0">
              <a:prstClr val="black">
                <a:alpha val="40000"/>
              </a:prstClr>
            </a:outerShdw>
          </a:effectLst>
        </p:spPr>
      </p:pic>
      <p:sp>
        <p:nvSpPr>
          <p:cNvPr id="5" name="Slide Number Placeholder 4">
            <a:extLst>
              <a:ext uri="{FF2B5EF4-FFF2-40B4-BE49-F238E27FC236}">
                <a16:creationId xmlns:a16="http://schemas.microsoft.com/office/drawing/2014/main" id="{763BA088-776D-4A4D-BD1D-CC3A9D691D5C}"/>
              </a:ext>
            </a:extLst>
          </p:cNvPr>
          <p:cNvSpPr>
            <a:spLocks noGrp="1"/>
          </p:cNvSpPr>
          <p:nvPr>
            <p:ph type="sldNum" sz="quarter" idx="12"/>
          </p:nvPr>
        </p:nvSpPr>
        <p:spPr/>
        <p:txBody>
          <a:bodyPr/>
          <a:lstStyle/>
          <a:p>
            <a:fld id="{AEF1280C-1E94-430E-A516-D051ECA45720}" type="slidenum">
              <a:rPr lang="en-US" smtClean="0"/>
              <a:t>46</a:t>
            </a:fld>
            <a:endParaRPr lang="en-US" dirty="0"/>
          </a:p>
        </p:txBody>
      </p:sp>
    </p:spTree>
    <p:extLst>
      <p:ext uri="{BB962C8B-B14F-4D97-AF65-F5344CB8AC3E}">
        <p14:creationId xmlns:p14="http://schemas.microsoft.com/office/powerpoint/2010/main" val="3644912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A1FF-18AB-4FE6-938A-1D1BCFC85905}"/>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6EE32F17-175A-4C2B-9BAC-839DC626D322}"/>
              </a:ext>
            </a:extLst>
          </p:cNvPr>
          <p:cNvSpPr>
            <a:spLocks noGrp="1"/>
          </p:cNvSpPr>
          <p:nvPr>
            <p:ph type="sldNum" sz="quarter" idx="12"/>
          </p:nvPr>
        </p:nvSpPr>
        <p:spPr/>
        <p:txBody>
          <a:bodyPr/>
          <a:lstStyle/>
          <a:p>
            <a:fld id="{AEF1280C-1E94-430E-A516-D051ECA45720}" type="slidenum">
              <a:rPr lang="en-US" smtClean="0"/>
              <a:t>47</a:t>
            </a:fld>
            <a:endParaRPr lang="en-US" dirty="0"/>
          </a:p>
        </p:txBody>
      </p:sp>
    </p:spTree>
    <p:extLst>
      <p:ext uri="{BB962C8B-B14F-4D97-AF65-F5344CB8AC3E}">
        <p14:creationId xmlns:p14="http://schemas.microsoft.com/office/powerpoint/2010/main" val="3534154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06AEE-BCBB-453E-8C42-4423A7F31E7E}"/>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F5C4B6C1-4A8F-4D98-9A6D-7AC06FC4E5B2}"/>
              </a:ext>
            </a:extLst>
          </p:cNvPr>
          <p:cNvSpPr>
            <a:spLocks noGrp="1"/>
          </p:cNvSpPr>
          <p:nvPr>
            <p:ph type="sldNum" sz="quarter" idx="12"/>
          </p:nvPr>
        </p:nvSpPr>
        <p:spPr/>
        <p:txBody>
          <a:bodyPr/>
          <a:lstStyle/>
          <a:p>
            <a:fld id="{AEF1280C-1E94-430E-A516-D051ECA45720}" type="slidenum">
              <a:rPr lang="en-US" smtClean="0"/>
              <a:t>48</a:t>
            </a:fld>
            <a:endParaRPr lang="en-US"/>
          </a:p>
        </p:txBody>
      </p:sp>
      <p:sp>
        <p:nvSpPr>
          <p:cNvPr id="4" name="TextBox 3">
            <a:extLst>
              <a:ext uri="{FF2B5EF4-FFF2-40B4-BE49-F238E27FC236}">
                <a16:creationId xmlns:a16="http://schemas.microsoft.com/office/drawing/2014/main" id="{B54F08E0-5891-485F-A150-B8B08221A51A}"/>
              </a:ext>
            </a:extLst>
          </p:cNvPr>
          <p:cNvSpPr txBox="1"/>
          <p:nvPr/>
        </p:nvSpPr>
        <p:spPr>
          <a:xfrm>
            <a:off x="209549" y="4943475"/>
            <a:ext cx="3200401" cy="1077218"/>
          </a:xfrm>
          <a:prstGeom prst="rect">
            <a:avLst/>
          </a:prstGeom>
          <a:noFill/>
        </p:spPr>
        <p:txBody>
          <a:bodyPr wrap="square" rtlCol="0">
            <a:spAutoFit/>
          </a:bodyPr>
          <a:lstStyle/>
          <a:p>
            <a:r>
              <a:rPr lang="en-US" sz="1600" i="1" dirty="0">
                <a:solidFill>
                  <a:schemeClr val="accent1"/>
                </a:solidFill>
              </a:rPr>
              <a:t>This presentation was developed using Federal funds for training purposes and cannot be used by third parties to earn money or fees.</a:t>
            </a:r>
          </a:p>
        </p:txBody>
      </p:sp>
    </p:spTree>
    <p:extLst>
      <p:ext uri="{BB962C8B-B14F-4D97-AF65-F5344CB8AC3E}">
        <p14:creationId xmlns:p14="http://schemas.microsoft.com/office/powerpoint/2010/main" val="384212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Overview</a:t>
            </a:r>
          </a:p>
        </p:txBody>
      </p:sp>
      <p:sp>
        <p:nvSpPr>
          <p:cNvPr id="3" name="Content Placeholder 2"/>
          <p:cNvSpPr>
            <a:spLocks noGrp="1"/>
          </p:cNvSpPr>
          <p:nvPr>
            <p:ph idx="1"/>
          </p:nvPr>
        </p:nvSpPr>
        <p:spPr/>
        <p:txBody>
          <a:bodyPr>
            <a:normAutofit/>
          </a:bodyPr>
          <a:lstStyle/>
          <a:p>
            <a:r>
              <a:rPr lang="en-US" dirty="0"/>
              <a:t>Uniform Guidance standards and DOL exceptions related to managing cash and other assets</a:t>
            </a:r>
          </a:p>
          <a:p>
            <a:r>
              <a:rPr lang="en-US" dirty="0"/>
              <a:t>Interest income and program income</a:t>
            </a:r>
          </a:p>
          <a:p>
            <a:r>
              <a:rPr lang="en-US" dirty="0"/>
              <a:t>DOL payments process to recipients</a:t>
            </a:r>
          </a:p>
          <a:p>
            <a:r>
              <a:rPr lang="en-US" dirty="0"/>
              <a:t>Payment options for the pass-through entity’s payment system</a:t>
            </a:r>
          </a:p>
          <a:p>
            <a:r>
              <a:rPr lang="en-US" dirty="0"/>
              <a:t>Manage other cash equivalent items</a:t>
            </a:r>
          </a:p>
          <a:p>
            <a:r>
              <a:rPr lang="en-US" dirty="0"/>
              <a:t>Common mistakes and how to avoid them</a:t>
            </a:r>
          </a:p>
        </p:txBody>
      </p:sp>
      <p:sp>
        <p:nvSpPr>
          <p:cNvPr id="4" name="Slide Number Placeholder 3">
            <a:extLst>
              <a:ext uri="{FF2B5EF4-FFF2-40B4-BE49-F238E27FC236}">
                <a16:creationId xmlns:a16="http://schemas.microsoft.com/office/drawing/2014/main" id="{72D9EA0B-3AE2-4B65-9034-1C39841C6163}"/>
              </a:ext>
            </a:extLst>
          </p:cNvPr>
          <p:cNvSpPr>
            <a:spLocks noGrp="1"/>
          </p:cNvSpPr>
          <p:nvPr>
            <p:ph type="sldNum" sz="quarter" idx="12"/>
          </p:nvPr>
        </p:nvSpPr>
        <p:spPr/>
        <p:txBody>
          <a:bodyPr/>
          <a:lstStyle/>
          <a:p>
            <a:fld id="{AEF1280C-1E94-430E-A516-D051ECA45720}" type="slidenum">
              <a:rPr lang="en-US" smtClean="0"/>
              <a:t>5</a:t>
            </a:fld>
            <a:endParaRPr lang="en-US" dirty="0"/>
          </a:p>
        </p:txBody>
      </p:sp>
    </p:spTree>
    <p:extLst>
      <p:ext uri="{BB962C8B-B14F-4D97-AF65-F5344CB8AC3E}">
        <p14:creationId xmlns:p14="http://schemas.microsoft.com/office/powerpoint/2010/main" val="14058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Management System Standards</a:t>
            </a:r>
          </a:p>
        </p:txBody>
      </p:sp>
      <p:sp>
        <p:nvSpPr>
          <p:cNvPr id="3" name="Content Placeholder 2"/>
          <p:cNvSpPr>
            <a:spLocks noGrp="1"/>
          </p:cNvSpPr>
          <p:nvPr>
            <p:ph idx="1"/>
          </p:nvPr>
        </p:nvSpPr>
        <p:spPr/>
        <p:txBody>
          <a:bodyPr/>
          <a:lstStyle/>
          <a:p>
            <a:pPr marL="0" indent="0">
              <a:buNone/>
            </a:pPr>
            <a:r>
              <a:rPr lang="en-US" b="1" dirty="0">
                <a:hlinkClick r:id="rId3"/>
              </a:rPr>
              <a:t>2 CFR 200.302 </a:t>
            </a:r>
            <a:r>
              <a:rPr lang="en-US" b="1" dirty="0"/>
              <a:t>Financial management system must provide for:</a:t>
            </a:r>
          </a:p>
          <a:p>
            <a:r>
              <a:rPr lang="en-US" sz="2600" dirty="0"/>
              <a:t>(b)(4) Effective </a:t>
            </a:r>
            <a:r>
              <a:rPr lang="en-US" sz="2600" u="sng" dirty="0"/>
              <a:t>control</a:t>
            </a:r>
            <a:r>
              <a:rPr lang="en-US" sz="2600" dirty="0"/>
              <a:t> over, and </a:t>
            </a:r>
            <a:r>
              <a:rPr lang="en-US" sz="2600" u="sng" dirty="0"/>
              <a:t>accountability</a:t>
            </a:r>
            <a:r>
              <a:rPr lang="en-US" sz="2600" dirty="0"/>
              <a:t> for, all funds, property, and other assets. The non-Federal entity must adequately safeguard all assets and assure that they are used solely for authorized purposes. See </a:t>
            </a:r>
            <a:r>
              <a:rPr lang="en-US" sz="2600" dirty="0">
                <a:hlinkClick r:id="rId4"/>
              </a:rPr>
              <a:t>2 CFR 200.303 </a:t>
            </a:r>
            <a:r>
              <a:rPr lang="en-US" sz="2600" dirty="0"/>
              <a:t>Internal Controls.</a:t>
            </a:r>
          </a:p>
          <a:p>
            <a:r>
              <a:rPr lang="en-US" sz="2600" dirty="0"/>
              <a:t>(b)(6) Written procedures  to implement the requirements of </a:t>
            </a:r>
            <a:r>
              <a:rPr lang="en-US" sz="2600" dirty="0">
                <a:hlinkClick r:id="rId5"/>
              </a:rPr>
              <a:t>2 CFR 200.305 </a:t>
            </a:r>
            <a:r>
              <a:rPr lang="en-US" sz="2600" dirty="0"/>
              <a:t>Payment.</a:t>
            </a:r>
            <a:endParaRPr lang="en-US" dirty="0"/>
          </a:p>
        </p:txBody>
      </p:sp>
      <p:sp>
        <p:nvSpPr>
          <p:cNvPr id="4" name="Slide Number Placeholder 3">
            <a:extLst>
              <a:ext uri="{FF2B5EF4-FFF2-40B4-BE49-F238E27FC236}">
                <a16:creationId xmlns:a16="http://schemas.microsoft.com/office/drawing/2014/main" id="{42387107-3D3D-4EE4-88A2-26EC05F3FE46}"/>
              </a:ext>
            </a:extLst>
          </p:cNvPr>
          <p:cNvSpPr>
            <a:spLocks noGrp="1"/>
          </p:cNvSpPr>
          <p:nvPr>
            <p:ph type="sldNum" sz="quarter" idx="12"/>
          </p:nvPr>
        </p:nvSpPr>
        <p:spPr/>
        <p:txBody>
          <a:bodyPr/>
          <a:lstStyle/>
          <a:p>
            <a:fld id="{AEF1280C-1E94-430E-A516-D051ECA45720}" type="slidenum">
              <a:rPr lang="en-US" smtClean="0"/>
              <a:t>6</a:t>
            </a:fld>
            <a:endParaRPr lang="en-US" dirty="0"/>
          </a:p>
        </p:txBody>
      </p:sp>
    </p:spTree>
    <p:extLst>
      <p:ext uri="{BB962C8B-B14F-4D97-AF65-F5344CB8AC3E}">
        <p14:creationId xmlns:p14="http://schemas.microsoft.com/office/powerpoint/2010/main" val="111981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Procedures</a:t>
            </a:r>
          </a:p>
        </p:txBody>
      </p:sp>
      <p:sp>
        <p:nvSpPr>
          <p:cNvPr id="3" name="Content Placeholder 2"/>
          <p:cNvSpPr>
            <a:spLocks noGrp="1"/>
          </p:cNvSpPr>
          <p:nvPr>
            <p:ph idx="1"/>
          </p:nvPr>
        </p:nvSpPr>
        <p:spPr/>
        <p:txBody>
          <a:bodyPr/>
          <a:lstStyle/>
          <a:p>
            <a:r>
              <a:rPr lang="en-US" dirty="0"/>
              <a:t>Cash management procedures must be written</a:t>
            </a:r>
          </a:p>
          <a:p>
            <a:r>
              <a:rPr lang="en-US" dirty="0"/>
              <a:t>Should address the method for payments issued and received: </a:t>
            </a:r>
          </a:p>
          <a:p>
            <a:pPr lvl="1"/>
            <a:r>
              <a:rPr lang="en-US" dirty="0"/>
              <a:t>Authorized individuals and separation of duties</a:t>
            </a:r>
          </a:p>
          <a:p>
            <a:pPr lvl="1"/>
            <a:r>
              <a:rPr lang="en-US" dirty="0"/>
              <a:t>Miscellaneous receipts and petty cash</a:t>
            </a:r>
          </a:p>
          <a:p>
            <a:pPr lvl="1"/>
            <a:r>
              <a:rPr lang="en-US" dirty="0"/>
              <a:t>Control over cash and other cash equivalent assets</a:t>
            </a:r>
          </a:p>
          <a:p>
            <a:pPr lvl="1"/>
            <a:r>
              <a:rPr lang="en-US" dirty="0"/>
              <a:t>Reconciliations</a:t>
            </a:r>
          </a:p>
          <a:p>
            <a:pPr lvl="1"/>
            <a:r>
              <a:rPr lang="en-US" dirty="0"/>
              <a:t>Forecasting and daily cash balances</a:t>
            </a:r>
          </a:p>
          <a:p>
            <a:pPr lvl="1"/>
            <a:r>
              <a:rPr lang="en-US" dirty="0"/>
              <a:t>Payment transfers and advances (internal and external)</a:t>
            </a:r>
          </a:p>
        </p:txBody>
      </p:sp>
      <p:sp>
        <p:nvSpPr>
          <p:cNvPr id="4" name="Slide Number Placeholder 3">
            <a:extLst>
              <a:ext uri="{FF2B5EF4-FFF2-40B4-BE49-F238E27FC236}">
                <a16:creationId xmlns:a16="http://schemas.microsoft.com/office/drawing/2014/main" id="{0D3DAE43-A7CE-4DE0-90F4-996F1A07625B}"/>
              </a:ext>
            </a:extLst>
          </p:cNvPr>
          <p:cNvSpPr>
            <a:spLocks noGrp="1"/>
          </p:cNvSpPr>
          <p:nvPr>
            <p:ph type="sldNum" sz="quarter" idx="12"/>
          </p:nvPr>
        </p:nvSpPr>
        <p:spPr/>
        <p:txBody>
          <a:bodyPr/>
          <a:lstStyle/>
          <a:p>
            <a:fld id="{AEF1280C-1E94-430E-A516-D051ECA45720}" type="slidenum">
              <a:rPr lang="en-US" smtClean="0"/>
              <a:t>7</a:t>
            </a:fld>
            <a:endParaRPr lang="en-US" dirty="0"/>
          </a:p>
        </p:txBody>
      </p:sp>
    </p:spTree>
    <p:extLst>
      <p:ext uri="{BB962C8B-B14F-4D97-AF65-F5344CB8AC3E}">
        <p14:creationId xmlns:p14="http://schemas.microsoft.com/office/powerpoint/2010/main" val="171218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 Purpose</a:t>
            </a:r>
          </a:p>
        </p:txBody>
      </p:sp>
      <p:sp>
        <p:nvSpPr>
          <p:cNvPr id="3" name="Content Placeholder 2"/>
          <p:cNvSpPr>
            <a:spLocks noGrp="1"/>
          </p:cNvSpPr>
          <p:nvPr>
            <p:ph idx="1"/>
          </p:nvPr>
        </p:nvSpPr>
        <p:spPr/>
        <p:txBody>
          <a:bodyPr>
            <a:normAutofit/>
          </a:bodyPr>
          <a:lstStyle/>
          <a:p>
            <a:r>
              <a:rPr lang="en-US" sz="2600" dirty="0"/>
              <a:t>Cash requested only for immediate disbursement needs</a:t>
            </a:r>
          </a:p>
          <a:p>
            <a:r>
              <a:rPr lang="en-US" sz="2600" dirty="0"/>
              <a:t>Supporting documentation and justification</a:t>
            </a:r>
          </a:p>
          <a:p>
            <a:r>
              <a:rPr lang="en-US" sz="2600" dirty="0"/>
              <a:t>Improper payments avoided</a:t>
            </a:r>
          </a:p>
          <a:p>
            <a:r>
              <a:rPr lang="en-US" altLang="en-US" sz="2600" dirty="0"/>
              <a:t>Access limited to all cash-related assets</a:t>
            </a:r>
            <a:endParaRPr lang="en-US" sz="2600" dirty="0"/>
          </a:p>
          <a:p>
            <a:r>
              <a:rPr lang="en-US" altLang="en-US" sz="2600" dirty="0"/>
              <a:t>Interest income and program income are accounted for</a:t>
            </a:r>
          </a:p>
          <a:p>
            <a:r>
              <a:rPr lang="en-US" altLang="en-US" sz="2600" dirty="0"/>
              <a:t>Other cash equivalent assets are accounted for</a:t>
            </a:r>
            <a:endParaRPr lang="en-US" sz="2600" dirty="0"/>
          </a:p>
        </p:txBody>
      </p:sp>
      <p:sp>
        <p:nvSpPr>
          <p:cNvPr id="4" name="Slide Number Placeholder 3">
            <a:extLst>
              <a:ext uri="{FF2B5EF4-FFF2-40B4-BE49-F238E27FC236}">
                <a16:creationId xmlns:a16="http://schemas.microsoft.com/office/drawing/2014/main" id="{D6058DC3-A7E9-438B-8393-F8258F5DC03C}"/>
              </a:ext>
            </a:extLst>
          </p:cNvPr>
          <p:cNvSpPr>
            <a:spLocks noGrp="1"/>
          </p:cNvSpPr>
          <p:nvPr>
            <p:ph type="sldNum" sz="quarter" idx="12"/>
          </p:nvPr>
        </p:nvSpPr>
        <p:spPr/>
        <p:txBody>
          <a:bodyPr/>
          <a:lstStyle/>
          <a:p>
            <a:fld id="{AEF1280C-1E94-430E-A516-D051ECA45720}" type="slidenum">
              <a:rPr lang="en-US" smtClean="0"/>
              <a:t>8</a:t>
            </a:fld>
            <a:endParaRPr lang="en-US" dirty="0"/>
          </a:p>
        </p:txBody>
      </p:sp>
    </p:spTree>
    <p:extLst>
      <p:ext uri="{BB962C8B-B14F-4D97-AF65-F5344CB8AC3E}">
        <p14:creationId xmlns:p14="http://schemas.microsoft.com/office/powerpoint/2010/main" val="1731808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 Cash &amp; Cash Equivalent Items </a:t>
            </a:r>
          </a:p>
        </p:txBody>
      </p:sp>
      <p:graphicFrame>
        <p:nvGraphicFramePr>
          <p:cNvPr id="5" name="Diagram 4" descr="SmartArt listing Written Policies and Procedures, Segregation of Duties, Access limited to all cash-related assets">
            <a:extLst>
              <a:ext uri="{FF2B5EF4-FFF2-40B4-BE49-F238E27FC236}">
                <a16:creationId xmlns:a16="http://schemas.microsoft.com/office/drawing/2014/main" id="{C0888D08-C049-4A83-9070-267C7ED3072A}"/>
              </a:ext>
            </a:extLst>
          </p:cNvPr>
          <p:cNvGraphicFramePr/>
          <p:nvPr>
            <p:extLst>
              <p:ext uri="{D42A27DB-BD31-4B8C-83A1-F6EECF244321}">
                <p14:modId xmlns:p14="http://schemas.microsoft.com/office/powerpoint/2010/main" val="4246512795"/>
              </p:ext>
            </p:extLst>
          </p:nvPr>
        </p:nvGraphicFramePr>
        <p:xfrm>
          <a:off x="2038067" y="1396999"/>
          <a:ext cx="7865659" cy="470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EF1280C-1E94-430E-A516-D051ECA45720}" type="slidenum">
              <a:rPr lang="en-US" smtClean="0"/>
              <a:t>9</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4C21EAA5-A2E2-4784-8CE4-FDAF255034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32753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ayments and Cash Management &amp;quot;&quot;/&gt;&lt;property id=&quot;20307&quot; value=&quot;283&quot;/&gt;&lt;/object&gt;&lt;object type=&quot;3&quot; unique_id=&quot;10004&quot;&gt;&lt;property id=&quot;20148&quot; value=&quot;5&quot;/&gt;&lt;property id=&quot;20300&quot; value=&quot;Slide 2 - &amp;quot;Today’s Speakers&amp;quot;&quot;/&gt;&lt;property id=&quot;20307&quot; value=&quot;526&quot;/&gt;&lt;/object&gt;&lt;object type=&quot;3&quot; unique_id=&quot;10005&quot;&gt;&lt;property id=&quot;20148&quot; value=&quot;5&quot;/&gt;&lt;property id=&quot;20300&quot; value=&quot;Slide 3 - &amp;quot;SMART 3.0 Training Strategies&amp;quot;&quot;/&gt;&lt;property id=&quot;20307&quot; value=&quot;616&quot;/&gt;&lt;/object&gt;&lt;object type=&quot;3&quot; unique_id=&quot;10006&quot;&gt;&lt;property id=&quot;20148&quot; value=&quot;5&quot;/&gt;&lt;property id=&quot;20300&quot; value=&quot;Slide 4 - &amp;quot;Grant Management Toolbox&amp;quot;&quot;/&gt;&lt;property id=&quot;20307&quot; value=&quot;357&quot;/&gt;&lt;/object&gt;&lt;object type=&quot;3&quot; unique_id=&quot;10007&quot;&gt;&lt;property id=&quot;20148&quot; value=&quot;5&quot;/&gt;&lt;property id=&quot;20300&quot; value=&quot;Slide 5 - &amp;quot;Module Overview&amp;quot;&quot;/&gt;&lt;property id=&quot;20307&quot; value=&quot;285&quot;/&gt;&lt;/object&gt;&lt;object type=&quot;3&quot; unique_id=&quot;10008&quot;&gt;&lt;property id=&quot;20148&quot; value=&quot;5&quot;/&gt;&lt;property id=&quot;20300&quot; value=&quot;Slide 6 - &amp;quot;Financial Management System Standards&amp;quot;&quot;/&gt;&lt;property id=&quot;20307&quot; value=&quot;288&quot;/&gt;&lt;/object&gt;&lt;object type=&quot;3&quot; unique_id=&quot;10009&quot;&gt;&lt;property id=&quot;20148&quot; value=&quot;5&quot;/&gt;&lt;property id=&quot;20300&quot; value=&quot;Slide 7 - &amp;quot;Written Procedures&amp;quot;&quot;/&gt;&lt;property id=&quot;20307&quot; value=&quot;289&quot;/&gt;&lt;/object&gt;&lt;object type=&quot;3&quot; unique_id=&quot;10010&quot;&gt;&lt;property id=&quot;20148&quot; value=&quot;5&quot;/&gt;&lt;property id=&quot;20300&quot; value=&quot;Slide 8 - &amp;quot;Internal Control Purpose&amp;quot;&quot;/&gt;&lt;property id=&quot;20307&quot; value=&quot;290&quot;/&gt;&lt;/object&gt;&lt;object type=&quot;3&quot; unique_id=&quot;10011&quot;&gt;&lt;property id=&quot;20148&quot; value=&quot;5&quot;/&gt;&lt;property id=&quot;20300&quot; value=&quot;Slide 9 - &amp;quot;Internal Controls – Cash &amp;amp; Cash Equivalent Items &amp;quot;&quot;/&gt;&lt;property id=&quot;20307&quot; value=&quot;328&quot;/&gt;&lt;/object&gt;&lt;object type=&quot;3&quot; unique_id=&quot;10012&quot;&gt;&lt;property id=&quot;20148&quot; value=&quot;5&quot;/&gt;&lt;property id=&quot;20300&quot; value=&quot;Slide 10 - &amp;quot;Compensating Controls&amp;quot;&quot;/&gt;&lt;property id=&quot;20307&quot; value=&quot;329&quot;/&gt;&lt;/object&gt;&lt;object type=&quot;3&quot; unique_id=&quot;10013&quot;&gt;&lt;property id=&quot;20148&quot; value=&quot;5&quot;/&gt;&lt;property id=&quot;20300&quot; value=&quot;Slide 11 - &amp;quot;Standards for Cash Depositories&amp;quot;&quot;/&gt;&lt;property id=&quot;20307&quot; value=&quot;291&quot;/&gt;&lt;/object&gt;&lt;object type=&quot;3&quot; unique_id=&quot;10014&quot;&gt;&lt;property id=&quot;20148&quot; value=&quot;5&quot;/&gt;&lt;property id=&quot;20300&quot; value=&quot;Slide 12 - &amp;quot;Interest-Bearing Accounts&amp;quot;&quot;/&gt;&lt;property id=&quot;20307&quot; value=&quot;292&quot;/&gt;&lt;/object&gt;&lt;object type=&quot;3&quot; unique_id=&quot;10015&quot;&gt;&lt;property id=&quot;20148&quot; value=&quot;5&quot;/&gt;&lt;property id=&quot;20300&quot; value=&quot;Slide 13 - &amp;quot;Interest Income&amp;quot;&quot;/&gt;&lt;property id=&quot;20307&quot; value=&quot;330&quot;/&gt;&lt;/object&gt;&lt;object type=&quot;3&quot; unique_id=&quot;10016&quot;&gt;&lt;property id=&quot;20148&quot; value=&quot;5&quot;/&gt;&lt;property id=&quot;20300&quot; value=&quot;Slide 14 - &amp;quot;Program Income&amp;quot;&quot;/&gt;&lt;property id=&quot;20307&quot; value=&quot;331&quot;/&gt;&lt;/object&gt;&lt;object type=&quot;3&quot; unique_id=&quot;10017&quot;&gt;&lt;property id=&quot;20148&quot; value=&quot;5&quot;/&gt;&lt;property id=&quot;20300&quot; value=&quot;Slide 15 - &amp;quot;Payments to Contractors&amp;quot;&quot;/&gt;&lt;property id=&quot;20307&quot; value=&quot;295&quot;/&gt;&lt;/object&gt;&lt;object type=&quot;3&quot; unique_id=&quot;10018&quot;&gt;&lt;property id=&quot;20148&quot; value=&quot;5&quot;/&gt;&lt;property id=&quot;20300&quot; value=&quot;Slide 16 - &amp;quot;Knowledge Check – Questions &amp;quot;&quot;/&gt;&lt;property id=&quot;20307&quot; value=&quot;296&quot;/&gt;&lt;/object&gt;&lt;object type=&quot;3&quot; unique_id=&quot;10019&quot;&gt;&lt;property id=&quot;20148&quot; value=&quot;5&quot;/&gt;&lt;property id=&quot;20300&quot; value=&quot;Slide 17 - &amp;quot;Knowledge Check – Answers &amp;quot;&quot;/&gt;&lt;property id=&quot;20307&quot; value=&quot;521&quot;/&gt;&lt;/object&gt;&lt;object type=&quot;3&quot; unique_id=&quot;10020&quot;&gt;&lt;property id=&quot;20148&quot; value=&quot;5&quot;/&gt;&lt;property id=&quot;20300&quot; value=&quot;Slide 18 - &amp;quot;Payment Management System&amp;quot;&quot;/&gt;&lt;property id=&quot;20307&quot; value=&quot;325&quot;/&gt;&lt;/object&gt;&lt;object type=&quot;3&quot; unique_id=&quot;10021&quot;&gt;&lt;property id=&quot;20148&quot; value=&quot;5&quot;/&gt;&lt;property id=&quot;20300&quot; value=&quot;Slide 19 - &amp;quot;States’ CMIA Requirements&amp;quot;&quot;/&gt;&lt;property id=&quot;20307&quot; value=&quot;326&quot;/&gt;&lt;/object&gt;&lt;object type=&quot;3&quot; unique_id=&quot;10022&quot;&gt;&lt;property id=&quot;20148&quot; value=&quot;5&quot;/&gt;&lt;property id=&quot;20300&quot; value=&quot;Slide 20 - &amp;quot;Consolidating Cash for Federal Programs&amp;quot;&quot;/&gt;&lt;property id=&quot;20307&quot; value=&quot;327&quot;/&gt;&lt;/object&gt;&lt;object type=&quot;3&quot; unique_id=&quot;10023&quot;&gt;&lt;property id=&quot;20148&quot; value=&quot;5&quot;/&gt;&lt;property id=&quot;20300&quot; value=&quot;Slide 21 - &amp;quot;Advance Payments&amp;quot;&quot;/&gt;&lt;property id=&quot;20307&quot; value=&quot;297&quot;/&gt;&lt;/object&gt;&lt;object type=&quot;3&quot; unique_id=&quot;10024&quot;&gt;&lt;property id=&quot;20148&quot; value=&quot;5&quot;/&gt;&lt;property id=&quot;20300&quot; value=&quot;Slide 22 - &amp;quot;Reimbursement Basis&amp;quot;&quot;/&gt;&lt;property id=&quot;20307&quot; value=&quot;298&quot;/&gt;&lt;/object&gt;&lt;object type=&quot;3&quot; unique_id=&quot;10025&quot;&gt;&lt;property id=&quot;20148&quot; value=&quot;5&quot;/&gt;&lt;property id=&quot;20300&quot; value=&quot;Slide 23 - &amp;quot;Working Capital Advance&amp;quot;&quot;/&gt;&lt;property id=&quot;20307&quot; value=&quot;299&quot;/&gt;&lt;/object&gt;&lt;object type=&quot;3&quot; unique_id=&quot;10026&quot;&gt;&lt;property id=&quot;20148&quot; value=&quot;5&quot;/&gt;&lt;property id=&quot;20300&quot; value=&quot;Slide 24 - &amp;quot;Liquidation of Advances&amp;quot;&quot;/&gt;&lt;property id=&quot;20307&quot; value=&quot;300&quot;/&gt;&lt;/object&gt;&lt;object type=&quot;3&quot; unique_id=&quot;10027&quot;&gt;&lt;property id=&quot;20148&quot; value=&quot;5&quot;/&gt;&lt;property id=&quot;20300&quot; value=&quot;Slide 25 - &amp;quot;Cash Forecasting System&amp;quot;&quot;/&gt;&lt;property id=&quot;20307&quot; value=&quot;301&quot;/&gt;&lt;/object&gt;&lt;object type=&quot;3&quot; unique_id=&quot;10028&quot;&gt;&lt;property id=&quot;20148&quot; value=&quot;5&quot;/&gt;&lt;property id=&quot;20300&quot; value=&quot;Slide 26 - &amp;quot;Pass-Through Entity Cash Systems&amp;quot;&quot;/&gt;&lt;property id=&quot;20307&quot; value=&quot;307&quot;/&gt;&lt;/object&gt;&lt;object type=&quot;3&quot; unique_id=&quot;10029&quot;&gt;&lt;property id=&quot;20148&quot; value=&quot;5&quot;/&gt;&lt;property id=&quot;20300&quot; value=&quot;Slide 27 - &amp;quot;Withholding of Payments&amp;quot;&quot;/&gt;&lt;property id=&quot;20307&quot; value=&quot;308&quot;/&gt;&lt;/object&gt;&lt;object type=&quot;3&quot; unique_id=&quot;10030&quot;&gt;&lt;property id=&quot;20148&quot; value=&quot;5&quot;/&gt;&lt;property id=&quot;20300&quot; value=&quot;Slide 28 - &amp;quot;Withholding of Payments (cont.)&amp;quot;&quot;/&gt;&lt;property id=&quot;20307&quot; value=&quot;309&quot;/&gt;&lt;/object&gt;&lt;object type=&quot;3&quot; unique_id=&quot;10031&quot;&gt;&lt;property id=&quot;20148&quot; value=&quot;5&quot;/&gt;&lt;property id=&quot;20300&quot; value=&quot;Slide 29 - &amp;quot;Improper Payments&amp;quot;&quot;/&gt;&lt;property id=&quot;20307&quot; value=&quot;310&quot;/&gt;&lt;/object&gt;&lt;object type=&quot;3&quot; unique_id=&quot;10032&quot;&gt;&lt;property id=&quot;20148&quot; value=&quot;5&quot;/&gt;&lt;property id=&quot;20300&quot; value=&quot;Slide 30 - &amp;quot;Improper Payment Examples&amp;quot;&quot;/&gt;&lt;property id=&quot;20307&quot; value=&quot;311&quot;/&gt;&lt;/object&gt;&lt;object type=&quot;3&quot; unique_id=&quot;10033&quot;&gt;&lt;property id=&quot;20148&quot; value=&quot;5&quot;/&gt;&lt;property id=&quot;20300&quot; value=&quot;Slide 31 - &amp;quot;Knowledge Check (2) – Questions &amp;quot;&quot;/&gt;&lt;property id=&quot;20307&quot; value=&quot;312&quot;/&gt;&lt;/object&gt;&lt;object type=&quot;3&quot; unique_id=&quot;10034&quot;&gt;&lt;property id=&quot;20148&quot; value=&quot;5&quot;/&gt;&lt;property id=&quot;20300&quot; value=&quot;Slide 32 - &amp;quot;Knowledge Check (2) – Answers &amp;quot;&quot;/&gt;&lt;property id=&quot;20307&quot; value=&quot;522&quot;/&gt;&lt;/object&gt;&lt;object type=&quot;3&quot; unique_id=&quot;10035&quot;&gt;&lt;property id=&quot;20148&quot; value=&quot;5&quot;/&gt;&lt;property id=&quot;20300&quot; value=&quot;Slide 33 - &amp;quot;Cash Equivalent Items&amp;quot;&quot;/&gt;&lt;property id=&quot;20307&quot; value=&quot;281&quot;/&gt;&lt;/object&gt;&lt;object type=&quot;3&quot; unique_id=&quot;10036&quot;&gt;&lt;property id=&quot;20148&quot; value=&quot;5&quot;/&gt;&lt;property id=&quot;20300&quot; value=&quot;Slide 34 - &amp;quot;Control Over These Assets&amp;quot;&quot;/&gt;&lt;property id=&quot;20307&quot; value=&quot;313&quot;/&gt;&lt;/object&gt;&lt;object type=&quot;3&quot; unique_id=&quot;10037&quot;&gt;&lt;property id=&quot;20148&quot; value=&quot;5&quot;/&gt;&lt;property id=&quot;20300&quot; value=&quot;Slide 35 - &amp;quot;Common Mistakes&amp;quot;&quot;/&gt;&lt;property id=&quot;20307&quot; value=&quot;315&quot;/&gt;&lt;/object&gt;&lt;object type=&quot;3&quot; unique_id=&quot;10038&quot;&gt;&lt;property id=&quot;20148&quot; value=&quot;5&quot;/&gt;&lt;property id=&quot;20300&quot; value=&quot;Slide 36 - &amp;quot;Common Mistakes (2)&amp;quot;&quot;/&gt;&lt;property id=&quot;20307&quot; value=&quot;316&quot;/&gt;&lt;/object&gt;&lt;object type=&quot;3&quot; unique_id=&quot;10039&quot;&gt;&lt;property id=&quot;20148&quot; value=&quot;5&quot;/&gt;&lt;property id=&quot;20300&quot; value=&quot;Slide 37 - &amp;quot;Common Mistakes (3)&amp;quot;&quot;/&gt;&lt;property id=&quot;20307&quot; value=&quot;317&quot;/&gt;&lt;/object&gt;&lt;object type=&quot;3&quot; unique_id=&quot;10040&quot;&gt;&lt;property id=&quot;20148&quot; value=&quot;5&quot;/&gt;&lt;property id=&quot;20300&quot; value=&quot;Slide 38 - &amp;quot;Knowledge Check (3) – Questions &amp;quot;&quot;/&gt;&lt;property id=&quot;20307&quot; value=&quot;318&quot;/&gt;&lt;/object&gt;&lt;object type=&quot;3&quot; unique_id=&quot;10041&quot;&gt;&lt;property id=&quot;20148&quot; value=&quot;5&quot;/&gt;&lt;property id=&quot;20300&quot; value=&quot;Slide 39 - &amp;quot;Knowledge Check (3) – Answers&amp;quot;&quot;/&gt;&lt;property id=&quot;20307&quot; value=&quot;523&quot;/&gt;&lt;/object&gt;&lt;object type=&quot;3&quot; unique_id=&quot;10042&quot;&gt;&lt;property id=&quot;20148&quot; value=&quot;5&quot;/&gt;&lt;property id=&quot;20300&quot; value=&quot;Slide 40 - &amp;quot;Core Monitoring Guide – Objective 3.c. Payment and Cash Management&amp;quot;&quot;/&gt;&lt;property id=&quot;20307&quot; value=&quot;367&quot;/&gt;&lt;/object&gt;&lt;object type=&quot;3&quot; unique_id=&quot;10043&quot;&gt;&lt;property id=&quot;20148&quot; value=&quot;5&quot;/&gt;&lt;property id=&quot;20300&quot; value=&quot;Slide 41 - &amp;quot;SMART Checklist&amp;quot;&quot;/&gt;&lt;property id=&quot;20307&quot; value=&quot;350&quot;/&gt;&lt;/object&gt;&lt;object type=&quot;3&quot; unique_id=&quot;10044&quot;&gt;&lt;property id=&quot;20148&quot; value=&quot;5&quot;/&gt;&lt;property id=&quot;20300&quot; value=&quot;Slide 42 - &amp;quot;SMART Checklist (cont.)&amp;quot;&quot;/&gt;&lt;property id=&quot;20307&quot; value=&quot;370&quot;/&gt;&lt;/object&gt;&lt;object type=&quot;3&quot; unique_id=&quot;10045&quot;&gt;&lt;property id=&quot;20148&quot; value=&quot;5&quot;/&gt;&lt;property id=&quot;20300&quot; value=&quot;Slide 43 - &amp;quot;Module Review&amp;quot;&quot;/&gt;&lt;property id=&quot;20307&quot; value=&quot;319&quot;/&gt;&lt;/object&gt;&lt;object type=&quot;3&quot; unique_id=&quot;10046&quot;&gt;&lt;property id=&quot;20148&quot; value=&quot;5&quot;/&gt;&lt;property id=&quot;20300&quot; value=&quot;Slide 44 - &amp;quot;ETA and Uniform Guidance Resources&amp;quot;&quot;/&gt;&lt;property id=&quot;20307&quot; value=&quot;518&quot;/&gt;&lt;/object&gt;&lt;object type=&quot;3&quot; unique_id=&quot;10047&quot;&gt;&lt;property id=&quot;20148&quot; value=&quot;5&quot;/&gt;&lt;property id=&quot;20300&quot; value=&quot;Slide 45 - &amp;quot;Web Resources&amp;quot;&quot;/&gt;&lt;property id=&quot;20307&quot; value=&quot;361&quot;/&gt;&lt;/object&gt;&lt;object type=&quot;3&quot; unique_id=&quot;10048&quot;&gt;&lt;property id=&quot;20148&quot; value=&quot;5&quot;/&gt;&lt;property id=&quot;20300&quot; value=&quot;Slide 46 - &amp;quot;Remember the Grant Management Toolbox!&amp;quot;&quot;/&gt;&lt;property id=&quot;20307&quot; value=&quot;520&quot;/&gt;&lt;/object&gt;&lt;object type=&quot;3&quot; unique_id=&quot;10049&quot;&gt;&lt;property id=&quot;20148&quot; value=&quot;5&quot;/&gt;&lt;property id=&quot;20300&quot; value=&quot;Slide 47 - &amp;quot;Questions?&amp;quot;&quot;/&gt;&lt;property id=&quot;20307&quot; value=&quot;519&quot;/&gt;&lt;/object&gt;&lt;object type=&quot;3&quot; unique_id=&quot;10050&quot;&gt;&lt;property id=&quot;20148&quot; value=&quot;5&quot;/&gt;&lt;property id=&quot;20300&quot; value=&quot;Slide 48 - &amp;quot;Thank you.&amp;quot;&quot;/&gt;&lt;property id=&quot;20307&quot; value=&quot;617&quot;/&gt;&lt;/object&gt;&lt;/object&gt;&lt;object type=&quot;8&quot; unique_id=&quot;10100&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Layout for Compliance">
  <a:themeElements>
    <a:clrScheme name="DOL - 508 adjusted">
      <a:dk1>
        <a:srgbClr val="323332"/>
      </a:dk1>
      <a:lt1>
        <a:sysClr val="window" lastClr="FFFFFF"/>
      </a:lt1>
      <a:dk2>
        <a:srgbClr val="44546A"/>
      </a:dk2>
      <a:lt2>
        <a:srgbClr val="E7E6E6"/>
      </a:lt2>
      <a:accent1>
        <a:srgbClr val="2A5681"/>
      </a:accent1>
      <a:accent2>
        <a:srgbClr val="F35B2D"/>
      </a:accent2>
      <a:accent3>
        <a:srgbClr val="A5A5A5"/>
      </a:accent3>
      <a:accent4>
        <a:srgbClr val="F5AE6C"/>
      </a:accent4>
      <a:accent5>
        <a:srgbClr val="0058A7"/>
      </a:accent5>
      <a:accent6>
        <a:srgbClr val="44546A"/>
      </a:accent6>
      <a:hlink>
        <a:srgbClr val="0058A7"/>
      </a:hlink>
      <a:folHlink>
        <a:srgbClr val="2A568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804929A0-A73D-4154-B0EF-0EF8B31C4BAC}"/>
    </a:ext>
  </a:extLst>
</a:theme>
</file>

<file path=ppt/theme/theme2.xml><?xml version="1.0" encoding="utf-8"?>
<a:theme xmlns:a="http://schemas.openxmlformats.org/drawingml/2006/main" name="Template Instructions">
  <a:themeElements>
    <a:clrScheme name="Maher Color Scheme">
      <a:dk1>
        <a:srgbClr val="414143"/>
      </a:dk1>
      <a:lt1>
        <a:sysClr val="window" lastClr="FFFFFF"/>
      </a:lt1>
      <a:dk2>
        <a:srgbClr val="414143"/>
      </a:dk2>
      <a:lt2>
        <a:srgbClr val="E7E6E6"/>
      </a:lt2>
      <a:accent1>
        <a:srgbClr val="3687B9"/>
      </a:accent1>
      <a:accent2>
        <a:srgbClr val="F47B20"/>
      </a:accent2>
      <a:accent3>
        <a:srgbClr val="A5A5A5"/>
      </a:accent3>
      <a:accent4>
        <a:srgbClr val="CC1543"/>
      </a:accent4>
      <a:accent5>
        <a:srgbClr val="E7E6E6"/>
      </a:accent5>
      <a:accent6>
        <a:srgbClr val="67BD49"/>
      </a:accent6>
      <a:hlink>
        <a:srgbClr val="0563C1"/>
      </a:hlink>
      <a:folHlink>
        <a:srgbClr val="6227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8_OGM-Template-WIDE_20190410_CR.pptx" id="{C6F3A7CB-5994-4BEF-82AE-12FA07389D73}" vid="{68B30301-64D3-4BA4-8E66-E62887BA72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655ACDA5C0A1439E34951241C24B25" ma:contentTypeVersion="" ma:contentTypeDescription="Create a new document." ma:contentTypeScope="" ma:versionID="7d54c56605564abf0b8b6536caaa0edf">
  <xsd:schema xmlns:xsd="http://www.w3.org/2001/XMLSchema" xmlns:xs="http://www.w3.org/2001/XMLSchema" xmlns:p="http://schemas.microsoft.com/office/2006/metadata/properties" xmlns:ns2="e9383cf3-6c95-48c0-84cb-ffd9d14604cc" xmlns:ns3="bdfd28cc-f485-46e8-bcf6-b555ff9859c5" xmlns:ns4="57105560-6850-41e4-bf8f-92819038b991" targetNamespace="http://schemas.microsoft.com/office/2006/metadata/properties" ma:root="true" ma:fieldsID="1ce005e12ce170f49581a08716fc74f4" ns2:_="" ns3:_="" ns4:_="">
    <xsd:import namespace="e9383cf3-6c95-48c0-84cb-ffd9d14604cc"/>
    <xsd:import namespace="bdfd28cc-f485-46e8-bcf6-b555ff9859c5"/>
    <xsd:import namespace="57105560-6850-41e4-bf8f-92819038b991"/>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105560-6850-41e4-bf8f-92819038b99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PAW xmlns="http://www.net-centric.com/PAWPP">
  <Shape xmlns="" ID="1cnDkPz6lsJRSgZMn20BbtU8KdE=" pdftag="H2" isBookmarkSet="no" bookmark="yes" Order="_x0031_"/>
  <Shape xmlns="" ID="C+burWii3DTXh7qFb7YpewYkgnE=" validate="no" artifact="_x0031_" formula="no" inline="no" Order="_x0031_" pdftag="H1" isBookmarkSet="no" bookmark="yes"/>
  <Shape xmlns="" ID="NS/MClBXmAR2PDKf3Wuvn1ntyH8=" artifact="_x0031_" pdftag="H2" isBookmarkSet="no" bookmark="yes" validate="no" Order="_x0031_"/>
  <Shape xmlns="" ID="zGC7kL0TaG/g7dv85zvvaGj04Aw=" validate="no" artifact="_x0031_" Order="_x0031_" pdftag="H2" isBookmarkSet="no" bookmark="yes"/>
  <Shape xmlns="" ID="C5nQGcdYMWtFHioPYP5tqqhHZeI=" validate="no" artifact="_x0031_" Order="_x0032_" pdftag="P" isBookmarkSet="no"/>
  <Shape xmlns="" ID="5y168p4SYhB7mAGRXZvWvKdqruw=" Order="_x0033_" pdftag="_x005B_Artifact_x005D_" isBookmarkSet="no"/>
  <Shape xmlns="" ID="MoJL2/ZljNgb30hBN2ZgdSNxDRE=" validate="no" artifact="_x0031_" Order="_x0031_" pdftag="H2" isBookmarkSet="no" bookmark="yes"/>
  <Shape xmlns="" ID="+cIN1n+pFimoEnkpRZDPMVgMypg=" validate="no" artifact="_x0031_" Order="_x0032_" pdftag="P" isBookmarkSet="no"/>
  <Shape xmlns="" ID="VpsOQxTtu0OSNpNGv3Ke/rJwTfY=" Order="_x0033_" pdftag="_x005B_Artifact_x005D_" isBookmarkSet="no"/>
  <Shape xmlns="" ID="ey857AC/cLaYwG0qVipCrBHUJLk=" Order="_x0031_" artifact="_x0031_" pdftag="_x005B_Artifact_x005D_" formula="no" inline="no" validate="no" isBookmarkSet="no"/>
  <Shape xmlns="" ID="u8oc/159f1TRcwXKgETS+bfdEwo=" validate="no" artifact="_x0031_" pdftag="P" isBookmarkSet="no" Order="_x0032_"/>
  <Shape xmlns="" ID="Hq6SmvevTGdCnXBdcLlWPSTOT7M=" Order="_x0032_" pdftag="_x005B_Artifact_x005D_" isBookmarkSet="no"/>
  <Shape xmlns="" ID="KwEGUCoT1ki6yVJzkZdkm35jsIU=" Order="_x0032_" formula="no" inline="no" artifact="_x0031_" pdftag="_x005B_Artifact_x005D_" validate="no" isBookmarkSet="no"/>
  <Shape xmlns="" ID="EhY28c/OkNZEEEYi9dJhaRt6F64=" artifact="_x0031_" validate="no" Order="_x0031_" pdftag="H2" isBookmarkSet="no" bookmark="yes"/>
  <Shape xmlns="" ID="2nkKy+Bit+8J8md1HVSBVTRQsGE=" validate="no" artifact="_x0031_" pdftag="P" isBookmarkSet="no" Order="_x0032_"/>
  <Shape xmlns="" ID="p+KU7jH6LeThDdqhbzyi7JtKY0o=" Order="_x0036_" pdftag="_x005B_Artifact_x005D_" isBookmarkSet="no"/>
  <Shape xmlns="" ID="4oAPlKGYrmB+qpD5N/UcTnaHOgc=" artifact="_x0031_" Order="_x0033_" formula="no" inline="no" validate="no" pdftag="Figure" isBookmarkSet="no"/>
  <Shape xmlns="" ID="MpcwiLalR1kXAYnEPXFmcnvDo8s=" validate="no" artifact="_x0031_" pdftag="P" isBookmarkSet="no" Order="_x0034_"/>
  <Shape xmlns="" ID="eMONUUgFcoAoES+9zu51dInfCek=" artifact="_x0031_" Order="_x0035_" validate="no" pdftag="Figure" isBookmarkSet="no"/>
  <Shape xmlns="" ID="s5rdzgpfvS6Eg0LsRT/DxBIubV0=" pdftag="" validate="no" artifact="_x0031_" Order="_x0031_"/>
  <Shape xmlns="" ID="89u8j6rtKvOVkl5ugqM+B+e5WFk=" validate="no" artifact="_x0031_" Order="_x0032_" pdftag="P" isBookmarkSet="no"/>
  <Shape xmlns="" ID="wRHbGvpW7EYqxfCN7cFYV5Q6oN8=" Order="_x0038_" pdftag="_x005B_Artifact_x005D_" isBookmarkSet="no"/>
  <Shape xmlns="" ID="gALGMpcSzRJ7ecfTjOG47dXZ0yQ=" pdftag="" validate="no" artifact="_x0031_" Order="_x0033_"/>
  <Shape xmlns="" ID="S1YUSiQRlk+Ee8ToBA0u9g8KsjQ=" validate="no" artifact="_x0031_" Order="_x0034_" pdftag="P" isBookmarkSet="no"/>
  <Shape xmlns="" ID="EyKGogrwaI7avit5zedHOKyXsTY=" pdftag="" validate="no" artifact="_x0031_" Order="_x0035_"/>
  <Shape xmlns="" ID="8hK4admP1rr2IWDnomYtUR6jr4M=" validate="no" artifact="_x0031_" Order="_x0036_" pdftag="P" isBookmarkSet="no"/>
  <Shape xmlns="" ID="8JzhUECJ/b07ONag8FWqxjtDuK4=" pdftag="" validate="no" artifact="_x0031_" Order="_x0037_"/>
  <Shape xmlns="" ID="M8PAuWplZWYVxYacB7ZS4sTZcMo=" validate="no" artifact="_x0031_" Order="_x0031_" pdftag="H2" isBookmarkSet="no" bookmark="yes"/>
  <Shape xmlns="" ID="/RMQlZa3iHGyGEUd8rR6JnhuI4w=" artifact="_x0031_" pdftag="Figure" isBookmarkSet="no" validate="no" Order="_x0032_"/>
  <Shape xmlns="" ID="XunwP5AFmXkc8Xej0NXl1fmuoFs=" Order="_x0033_" pdftag="_x005B_Artifact_x005D_" isBookmarkSet="no"/>
  <Shape xmlns="" ID="h1/NS0EaGjTxhZG7uFu7GOX/b1w=" validate="no" artifact="_x0031_" Order="_x0031_" pdftag="H2" isBookmarkSet="no" bookmark="yes"/>
  <Shape xmlns="" ID="DjXLRiamIj8Gw5QnnJJ9UMusg80=" artifact="_x0031_" Order="_x0032_" validate="no" pdftag="Figure" isBookmarkSet="no"/>
  <Shape xmlns="" ID="yCGYA8zS5eiD0QsREFrfPl6H6C4=" Order="_x0033_" pdftag="_x005B_Artifact_x005D_" isBookmarkSet="no"/>
  <Shape xmlns="" ID="d015twqWnoiO2AQSiP/RA0f2icc=" artifact="_x0031_" Order="_x0031_" validate="no" pdftag="Figure" isBookmarkSet="no"/>
  <Shape xmlns="" ID="7S8TPCdRYaTBl6IhV7DI/mCpGTM=" Order="_x0033_" pdftag="_x005B_Artifact_x005D_" isBookmarkSet="no"/>
  <Shape xmlns="" ID="9VItRzC7H58onruunVbxzMG3RIg=" artifact="_x0031_" Order="_x0032_" validate="no" pdftag="Figure" isBookmarkSet="no"/>
  <Shape xmlns="" ID="IriSKS1jsuPeZ4Fp492vpHqFlJ4=" validate="no" artifact="_x0031_" Order="_x0031_" pdftag="H2" isBookmarkSet="no" bookmark="yes"/>
  <Shape xmlns="" ID="+tntUbu0HEUEonOlTGysSWAYjbc=" Order="_x0032_" pdftag="_x005B_Artifact_x005D_" isBookmarkSet="no"/>
  <Shape xmlns="" ID="UWV8DElotpqV/sG4saLQBpH007A=" validate="no" artifact="_x0031_" Order="_x0031_" pdftag="H2" isBookmarkSet="no" bookmark="yes"/>
  <Shape xmlns="" ID="Rcd9DyjYVx5EzUxlIQM/0eNpnHM=" artifact="_x0031_" Order="_x0032_" validate="no" pdftag="Figure" isBookmarkSet="no"/>
  <Shape xmlns="" ID="Xls5ygY4VUJKuH5/bmKRlbsDTbU=" artifact="_x0031_" Order="_x0033_" validate="no" pdftag="Figure" isBookmarkSet="no"/>
  <Shape xmlns="" ID="l0osZpJrTNVp802CkJvXY7i4zvw=" Order="_x0034_" pdftag="_x005B_Artifact_x005D_" isBookmarkSet="no"/>
  <Shape xmlns="" ID="FrSZdJvHOcwRrXOZvJOXL2kYkyg=" pdftag="" validate="no" artifact="_x0031_" Order="_x0031_"/>
  <Shape xmlns="" ID="ao97WqeZ9vaRE3PQXhqWNAWWtHg=" validate="no" artifact="_x0031_" pdftag="P" isBookmarkSet="no" Order="_x0032_"/>
  <Shape xmlns="" ID="ohubhJYqNudrOrKgdO6BM6kBDlM=" Order="_x0033_" pdftag="_x005B_Artifact_x005D_" isBookmarkSet="no"/>
  <Shape xmlns="" ID="zh1Ocju/hbOC57Blce+IS+pwwm8=" validate="no" artifact="_x0031_" Order="_x0031_" pdftag="H2" isBookmarkSet="no" bookmark="yes"/>
  <Shape xmlns="" ID="HN74Vk5WaRK4xhxGyCYSE28r2vc=" Order="_x0032_" pdftag="_x005B_Artifact_x005D_" isBookmarkSet="no"/>
  <Shape xmlns="" ID="dMkSOxeGrhLO87FFxLmETs8HChU=" artifact="_x0031_" Order="_x0031_" validate="no" pdftag="Figure" isBookmarkSet="no"/>
  <Shape xmlns="" ID="KW/qxz8lqyBSVNLkBH0CPZcRLeQ=" artifact="_x0031_" pdftag="Figure" isBookmarkSet="no" validate="no" Order="_x0032_"/>
  <Shape xmlns="" ID="UUS/GzhHdyQobhVnQzvOdd55o7E=" artifact="_x0031_" pdftag="Figure" isBookmarkSet="no" validate="no" Order="_x0033_"/>
  <Shape xmlns="" ID="WxZ1ZOPvgGGfp8Hiz+MPplhE2kE=" Order="_x0034_" pdftag="_x005B_Artifact_x005D_" isBookmarkSet="no"/>
  <Shape xmlns="" ID="UyxSEXeriCgM7692krDRHhrtFiY=" artifact="_x0031_" Order="_x0031_" validate="no" pdftag="Figure" isBookmarkSet="no"/>
  <Shape xmlns="" ID="oQ+XbIgZVAwUuJvB9IaR2uH6//0=" artifact="_x0031_" pdftag="Figure" isBookmarkSet="no" validate="no" Order="_x0032_"/>
  <Shape xmlns="" ID="/LOc1VhiAl7bAlNAEzYRo2WnZnQ=" artifact="_x0031_" pdftag="Figure" isBookmarkSet="no" validate="no" Order="_x0033_"/>
  <Shape xmlns="" ID="IGeB/3EYyl4vCwRd2PK3JsIpI7o=" artifact="_x0031_" pdftag="Figure" isBookmarkSet="no" validate="no" Order="_x0034_"/>
  <Shape xmlns="" ID="MM5/dNfR9HnDd8ayA/V4Hql0A/E=" artifact="_x0031_" pdftag="Figure" isBookmarkSet="no" validate="no" Order="_x0035_"/>
  <Shape xmlns="" ID="C6XXnlLbK7dM2VMXKmY9KmEcssk=" Order="_x0036_" pdftag="_x005B_Artifact_x005D_" isBookmarkSet="no"/>
  <Shape xmlns="" ID="7+ymZUQmzKW5fWVgLWs3cwp3WJ0=" artifact="_x0031_" Order="_x0031_" validate="no" pdftag="Figure" isBookmarkSet="no"/>
  <Shape xmlns="" ID="XIXXZVB8N2F4iG13sX7IwmDfXnA=" Order="_x0032_" pdftag="_x005B_Artifact_x005D_" isBookmarkSet="no"/>
  <Shape xmlns="" ID="21QfrCvjfFOua6v3CrDllekGVQ0=" Order="_x0031_" pdftag="_x005B_Artifact_x005D_" isBookmarkSet="no"/>
  <Shape xmlns="" ID="zlADW5J3C1VsiFGUyFOGBqbG3fM=" artifact="_x0031_" pdftag="Figure" isBookmarkSet="no" validate="no" Order="_x0030_"/>
  <Shape xmlns="" ID="1ydcf0AcchLmg205KdaOE9nrXiA=" artifact="_x0031_" pdftag="Figure" isBookmarkSet="no" validate="no" Order="_x0032_"/>
  <Shape xmlns="" ID="rN0C4BcpOF5L6jVq6e26aHkvH4E=" artifact="_x0031_" pdftag="Figure" isBookmarkSet="no" validate="no" Order="_x0031_"/>
  <Shape xmlns="" ID="OMrK5fZjCIYLvUHhL9fTPW5J11I=" Order="_x0034_" pdftag="_x005B_Artifact_x005D_" isBookmarkSet="no"/>
  <Shape xmlns="" ID="EO4jrZPxs6F/YbEkvYAbDvLa2DY=" artifact="_x0031_" pdftag="Figure" isBookmarkSet="no" validate="no" Order="_x0030_"/>
  <Shape xmlns="" ID="rhBZ/STQ6id3PMt8jePzPIo3hTo=" artifact="_x0031_" pdftag="Figure" isBookmarkSet="no" validate="no" Order="_x0032_"/>
  <Shape xmlns="" ID="NCIqTMH/ZI7e4uEvgRL3KqKHgco=" artifact="_x0031_" pdftag="Figure" isBookmarkSet="no" validate="no" Order="_x0031_"/>
  <Shape xmlns="" ID="AZVS3MqRu/ozJamf46ViqMwOo0o=" Order="_x0034_" pdftag="_x005B_Artifact_x005D_" isBookmarkSet="no"/>
  <HyperLink xmlns="" ID="1cnDkPz6lsJRSgZMn20BbtU8KdE=-594818332296.2_251.1479" plainAltText="Information_x0020_Session:_x0020_508_x0020_Compliance_x0020_Overview"/>
  <HyperLink xmlns="" ID="1cnDkPz6lsJRSgZMn20BbtU8KdE=-868314608327.7_322.658" plainAltText="Job_x0020_Aid_x0020__x0023_1:_x0020_508_x0020_Compliance_x0020_in_x0020_Microsoft_x0020_Word_x0020__x0028_Intro_x0029_"/>
  <HyperLink xmlns="" ID="1cnDkPz6lsJRSgZMn20BbtU8KdE=-1613605486327.7_338.068" plainAltText="Job_x0020_Aid_x0020__x0023_2:_x0020_How_x0020_to_x0020_Make_x0020_Compliant_x0020_Tables"/>
  <HyperLink xmlns="" ID="1cnDkPz6lsJRSgZMn20BbtU8KdE=-636218306327.7_353.478" plainAltText="Job_x0020_Aid_x0020__x0023_3:_x0020_508_x0020_Compliance_x0020_in_x0020_PowerPoint"/>
  <HyperLink xmlns="" ID="1cnDkPz6lsJRSgZMn20BbtU8KdE=857900221467.165_403.288" plainAltText="rchen_x0040_mahernet.com"/>
  <HyperLink xmlns="" ID="1cnDkPz6lsJRSgZMn20BbtU8KdE=801029938320.325_417.688" plainAltText="crobbins_x0040_mahernet.com"/>
  <HyperLink xmlns="" ID="1cnDkPz6lsJRSgZMn20BbtU8KdE=-252300033273.2_487.288" plainAltText="pkosowsky_x0040_mahernet.com"/>
  <Shape xmlns="" ID="0UV0TCRBtvH0Dj7Ma1Vf/Eapx78=" artifact="_x0031_" validate="no" Order="_x0031_" pdftag="H2" isBookmarkSet="no" bookmark="yes"/>
  <Shape xmlns="" ID="BhSydtSyGlW/sBhb2jLt1H93JuQ=" artifact="_x0031_" Order="_x0033_" validate="no" pdftag="Figure" isBookmarkSet="no"/>
  <Shape xmlns="" ID="eW9F5oXy7DCATzZq6kgH6y4L4ek=" artifact="_x0031_" Order="_x0035_" validate="no" pdftag="Figure" isBookmarkSet="no"/>
  <Shape xmlns="" ID="aCqurJXyDemoTkMclzOUUZZiNAw=" artifact="_x0031_" Order="_x0037_" validate="no" pdftag="Figure" isBookmarkSet="no"/>
  <Shape xmlns="" ID="wcwinCfrnivzGVSD8mwS97Gwp0o=" Order="_x0031_" pdftag="H2" isBookmarkSet="no" bookmark="yes"/>
  <SubText xmlns="" ID="ey857AC/cLaYwG0qVipCrBHUJLk=" ActualText=""/>
  <SubText xmlns="" ID="KwEGUCoT1ki6yVJzkZdkm35jsIU=" ActualText=""/>
  <Shape xmlns="" ID="y0JGOMTS8eRTsThErwAJAjm1PpU=" Order="_x0031_" artifact="_x0031_" pdftag="_x005B_Artifact_x005D_" formula="no" inline="no" validate="no"/>
  <Shape xmlns="" ID="rumCQo5k+nW8yw+V2Jjfud0tKTw=" pdftag="" artifact="_x0031_" validate="no" Order="_x0031_"/>
  <Shape xmlns="" ID="Qka0y/uaZGcxiFJYGK6zHDQJM84=" pdftag="" Order="_x0032_"/>
  <Shape xmlns="" ID="TNyDv9CfQa7GUfN4m4zmNEZRfFE=" pdftag="" artifact="_x0031_" validate="no" Order="_x0031_"/>
  <Shape xmlns="" ID="bHsZB34xd7uqW2hLcR3XnB+EjuA=" pdftag="" artifact="_x0031_" validate="no" Order="_x0032_"/>
  <Shape xmlns="" ID="Re0pSfjwOX03+DCpOqx32oDCQr0=" pdftag="" Order="_x0030_"/>
  <Shape xmlns="" ID="pKydD4Zzax0PBxyIHDhwP5F2Hig=" pdftag="" artifact="_x0031_" validate="no" Order="_x0031_"/>
  <Shape xmlns="" ID="d70alNYmpSnazoF0Yb+K1zuCLyc=" pdftag="" Order="_x0030_"/>
  <Shape xmlns="" ID="h4qgQA9pIuNBKOZPadIEkio9ZOc=" pdftag="" artifact="_x0031_" validate="no" Order="_x0031_"/>
  <Shape xmlns="" ID="qLbthcbQSOsl69IwHX+W5dF6Xfo=" pdftag="" artifact="_x0031_" validate="no" Order="_x0033_"/>
  <Shape xmlns="" ID="nIzrCdvcaCADT3kZCL30kNPTHEo=" pdftag="" Order="_x0030_"/>
  <Shape xmlns="" ID="NrsUxEYqTnFVAIBWNWER/s24ErQ=" pdftag="" Order="_x0032_"/>
  <Shape xmlns="" ID="oHtIJAQVc5PqQ+VX5fam/2g+1q0=" pdftag="" artifact="_x0031_" validate="no" Order="_x0031_"/>
  <Shape xmlns="" ID="hjrVCK2ZmUBuL0R+CAZVmL5wsLg=" pdftag="" Order="_x0034_"/>
  <Shape xmlns="" ID="wbz3/3vDSfNv/kZ5wZQDAZ4asFY=" pdftag="" artifact="_x0031_" validate="no" Order="_x0033_"/>
  <Shape xmlns="" ID="/OHPCmDkQcsfaHnEQDSG9OkmmTw=" pdftag="" Order="_x0036_"/>
  <Shape xmlns="" ID="jpmwqWFByfT+MiVxfKMDbFPalJs=" pdftag="" artifact="_x0031_" validate="no" Order="_x0035_"/>
  <Shape xmlns="" ID="wD/1rV1ag8K9zi/HFyf/lezMHxo=" pdftag="" Order="_x0031_"/>
  <Shape xmlns="" ID="VjnmAPdQ0Ugts79C3hFsBHsMbCM=" pdftag="" Order="_x0031_"/>
  <Shape xmlns="" ID="0UEKqHxzqR8WELoKPIzzOB7dCE4=" pdftag="" artifact="_x0031_" validate="no" Order="_x0032_"/>
  <Shape xmlns="" ID="LTA9FV1HGz8UrUehSfZEtyhAzeE=" pdftag="" artifact="_x0031_" validate="no" Order="_x0031_"/>
  <Shape xmlns="" ID="sbiNVeLwU3X3GWF0kNsaHCj/2aY=" pdftag="" Order="_x0032_"/>
  <Shape xmlns="" ID="ci5qDX0HUSaM+IGdjl7xMsqCoaM=" pdftag="" Order="_x0031_"/>
  <Shape xmlns="" ID="Nnxpvk5MmjC7G3eGp4FkQT31E08=" pdftag="" Order="_x0031_"/>
  <Shape xmlns="" ID="hgkUk7fEXxHUwd3f5OHqxnt52xo=" pdftag="" Order="_x0032_"/>
  <Shape xmlns="" ID="0iDKbbvGZMNueQ+GGLQx7vX1Cgs=" pdftag="" Order="_x0033_"/>
  <Shape xmlns="" ID="Ht09h1pDnvRMojTRnldTmUKmZ9A=" pdftag="" Order="_x0031_"/>
  <Shape xmlns="" ID="ybJbtxeBNdM5LY6OBg3is+NiDCs=" pdftag="" Order="_x0031_"/>
  <Shape xmlns="" ID="uf+0TAQBiggXeU9eqk/BilOsKW0=" pdftag="" artifact="_x0031_" validate="no" Order="_x0031_"/>
  <Shape xmlns="" ID="HVqjOKUbHn+i9yY19d8M928Is/E=" pdftag="" artifact="_x0031_" validate="no" Order="_x0031_"/>
  <Shape xmlns="" ID="apZlFCN2aTHu0IxItIQkJf2WFS0=" pdftag="" artifact="_x0031_" validate="no" Order="_x0031_"/>
  <Shape xmlns="" ID="CYaqwLFBkdq1XZ8ej08J2Zc31+0=" pdftag="" Order="_x0030_"/>
  <Shape xmlns="" ID="if0l2j36/7TH3vCaevDXatoeKRA=" pdftag="" Order="_x0033_"/>
  <Shape xmlns="" ID="oSNo6UhABa4i0C9SDFDM689zets=" formula="no" pdftag="Figure" artifact="_x0030_" inline="no" validate="yes" Order="_x0031_"/>
  <Shape xmlns="" ID="O7Tiwf1ToE4qgsPCtw+aC9zYyv0=" pdftag="" formula="no" artifact="_x0030_" inline="no" validate="yes" Order="_x0032_"/>
  <SubText xmlns="" ID="y0JGOMTS8eRTsThErwAJAjm1PpU=" ActualText=""/>
  <SubText xmlns="" ID="oSNo6UhABa4i0C9SDFDM689zets=" ActualText=""/>
  <SubText xmlns="" ID="O7Tiwf1ToE4qgsPCtw+aC9zYyv0=" ActualText=""/>
  <Shape xmlns="" ID="Ypf9jyM/8d81zH1fYy9QvzJN6RE=" pdftag="H2" isBookmarkSet="no" bookmark="yes" Order="_x0031_"/>
  <Shape xmlns="" ID="INN0DpxrOeGdCF/yGMsnGN/Vdu8=" pdftag="H1" isBookmarkSet="no" bookmark="yes" Order="_x0031_"/>
  <Shape xmlns="" ID="duCDXmHY5KZdomUZyePs98iQvCs=" pdftag="H2" isBookmarkSet="no" bookmark="yes" Order="_x0032_"/>
  <Shape xmlns="" ID="sMjwmlo61SHHlcc49Sr6rdQkQ+E=" pdftag="H2" isBookmarkSet="no" bookmark="yes" Order="_x0031_"/>
  <Shape xmlns="" ID="GaLE9khssLrMXvWeq5l+JKQ73qw=" pdftag="P" isBookmarkSet="no" bookmark="no" Order="_x0032_"/>
  <Shape xmlns="" ID="frm9R6RkGLLdkyEtq/P3Oe4JS3Y=" Order="_x0033_" pdftag="_x005B_Artifact_x005D_" isBookmarkSet="no" bookmark="no"/>
  <Shape xmlns="" ID="h6Sw8ul8XjH7TYZ/etzdCVr1r3c=" pdftag="H2" isBookmarkSet="no" bookmark="yes" Order="_x0031_"/>
  <Shape xmlns="" ID="kvicGpV04cGz2IbWY4HCj+P9WO8=" pdftag="P" isBookmarkSet="no" bookmark="no" Order="_x0032_"/>
  <Shape xmlns="" ID="Mcv23vizkTz0zt6eNyRJa4aKwHM=" Order="_x0033_" pdftag="_x005B_Artifact_x005D_" isBookmarkSet="no" bookmark="no"/>
  <Shape xmlns="" ID="WYj+05rygP2LlzJDjZs92GsA/Mo=" pdftag="H2" isBookmarkSet="no" bookmark="yes" Order="_x0031_"/>
  <Shape xmlns="" ID="ggeKwCytWusicxcnnJ53QhgTYBM=" pdftag="P" isBookmarkSet="no" bookmark="no" Order="_x0032_"/>
  <Shape xmlns="" ID="fXXCptPyNw5B9Gu8iUzE6E2bZyI=" Order="_x0033_" pdftag="_x005B_Artifact_x005D_" isBookmarkSet="no" bookmark="no"/>
  <Shape xmlns="" ID="AbFS07+KpW9kssXLF1ocdoN70Zc=" Order="_x0033_" formula="no" inline="no" isBookmarkSet="no" bookmark="no" validate="no" artifact="_x0031_" pdftag="_x005B_Artifact_x005D_"/>
  <HyperLink xmlns="" ID="Ypf9jyM/8d81zH1fYy9QvzJN6RE=-594818332383.9142_251.1485" plainAltText="Information_x0020_Session:_x0020_508_x0020_Compliance_x0020_Overview" language=""/>
  <HyperLink xmlns="" ID="Ypf9jyM/8d81zH1fYy9QvzJN6RE=-868314608415.4142_322.6585" plainAltText="Job_x0020_Aid_x0020__x0023_1:_x0020_508_x0020_Compliance_x0020_in_x0020_Microsoft_x0020_Word_x0020__x0028_Intro_x0029_" language=""/>
  <HyperLink xmlns="" ID="Ypf9jyM/8d81zH1fYy9QvzJN6RE=-1613605486415.4142_338.0685" plainAltText="Job_x0020_Aid_x0020__x0023_2:_x0020_How_x0020_to_x0020_Make_x0020_Compliant_x0020_Tables" language=""/>
  <HyperLink xmlns="" ID="Ypf9jyM/8d81zH1fYy9QvzJN6RE=-636218306415.4142_353.4785" plainAltText="Job_x0020_Aid_x0020__x0023_3:_x0020_508_x0020_Compliance_x0020_in_x0020_PowerPoint" language=""/>
  <HyperLink xmlns="" ID="Ypf9jyM/8d81zH1fYy9QvzJN6RE=611510716429.2893_403.2885" plainAltText="mcolella_x0040_mahernet.com" language=""/>
  <HyperLink xmlns="" ID="Ypf9jyM/8d81zH1fYy9QvzJN6RE=801029938681.2893_403.2885" plainAltText="crobbins_x0040_mahernet.com" language=""/>
  <HyperLink xmlns="" ID="Ypf9jyM/8d81zH1fYy9QvzJN6RE=-252300033633.8342_472.8885" plainAltText="pkosowsky_x0040_mahernet.com" language=""/>
  <Shape xmlns="" ID="vxwPc6KvF0FmIt3xwUvwBO0aN5c=" pdftag="H2" isBookmarkSet="no" bookmark="yes" Order="_x0031_"/>
  <Shape xmlns="" ID="UosMIZpWajsF4XiZtgX1XMWgRF0=" pdftag="P" isBookmarkSet="no" bookmark="no" Order="_x0033_"/>
  <Shape xmlns="" ID="j0PeGyM9xB1Uc0aHrDqckRkMOtM=" Order="_x0036_" pdftag="_x005B_Artifact_x005D_" isBookmarkSet="no" bookmark="no"/>
  <Shape xmlns="" ID="xtQMw6N4zzwsv5V3W+Bm+INXTpU=" artifact="_x0031_" formula="no" inline="no" pdftag="Figure" isBookmarkSet="no" bookmark="no" validate="no" Order="_x0032_"/>
  <Shape xmlns="" ID="7OOrthLMXQE03HJOgQMvTXWEx6s=" pdftag="P" isBookmarkSet="no" bookmark="no" Order="_x0035_"/>
  <Shape xmlns="" ID="eoSvls8Lu+K8h1iWaCiqJls2Do0=" artifact="_x0031_" formula="no" inline="no" pdftag="Figure" isBookmarkSet="no" bookmark="no" validate="no" Order="_x0034_"/>
  <Shape xmlns="" ID="qGmL/XIUPR6PMN8YKmpaiPaTw8k=" pdftag="H2" isBookmarkSet="no" bookmark="yes" Order="_x0031_"/>
  <Shape xmlns="" ID="/NCOEh4MNY+n6rgbDzhuK+2x2J0=" pdftag="P" isBookmarkSet="no" bookmark="no" Order="_x0033_"/>
  <Shape xmlns="" ID="AHyU+3VTPJdfd4DbwPk5FfJJhaQ=" Order="_x0038_" pdftag="_x005B_Artifact_x005D_" isBookmarkSet="no" bookmark="no"/>
  <Shape xmlns="" ID="ARddzLctE+nEy+vcQuskMeFzpCM=" artifact="_x0031_" formula="no" inline="no" pdftag="Figure" isBookmarkSet="no" bookmark="no" validate="no" Order="_x0032_"/>
  <Shape xmlns="" ID="XJTmJJeiHB40Dq8al+bG6LsW61k=" pdftag="P" isBookmarkSet="no" bookmark="no" Order="_x0035_"/>
  <Shape xmlns="" ID="mA+V9SAdSJYcPdy/Q5HFfM5BdOQ=" artifact="_x0031_" formula="no" inline="no" pdftag="Figure" isBookmarkSet="no" bookmark="no" validate="no" Order="_x0034_"/>
  <Shape xmlns="" ID="hBL6zaqUUEe7OkprCMj9BGbSRIM=" pdftag="P" isBookmarkSet="no" bookmark="no" Order="_x0037_"/>
  <Shape xmlns="" ID="fCxUO974+KSYh7P+Cp4zPdIPT2A=" artifact="_x0031_" formula="no" inline="no" pdftag="Figure" isBookmarkSet="no" bookmark="no" validate="no" Order="_x0036_"/>
  <Shape xmlns="" ID="B9KeFNYrsXzHZzHe0ROwbhuvnxk=" pdftag="H2" isBookmarkSet="no" bookmark="yes" Order="_x0031_"/>
  <Shape xmlns="" ID="N000e4gSxaHrWPUWxKJdXUqs3ls=" pdftag="P" isBookmarkSet="no" bookmark="no" Order="_x0032_"/>
  <Shape xmlns="" ID="F6FCRfh36YX7ZqvsWR8199/7gwg=" Order="_x0033_" pdftag="_x005B_Artifact_x005D_" isBookmarkSet="no" bookmark="no"/>
  <Shape xmlns="" ID="ZxBhgxN9PF6iV4cOcGTDJY5f7XA=" pdftag="H2" isBookmarkSet="no" bookmark="yes" Order="_x0031_"/>
  <Shape xmlns="" ID="MEI9xWGYnVqvu3WCj43YA9tl5E0=" pdftag="P" isBookmarkSet="no" bookmark="no" Order="_x0032_"/>
  <Shape xmlns="" ID="DskAhs12hWRmS4gPeEFyDd5zd9A=" Order="_x0033_" pdftag="_x005B_Artifact_x005D_" isBookmarkSet="no" bookmark="no"/>
  <Shape xmlns="" ID="gCdGDU5PmjJjv8ye72UksYFCby0=" pdftag="P" isBookmarkSet="no" bookmark="no" Order="_x0031_"/>
  <Shape xmlns="" ID="RYQ0HBVo11QTz0eah56K7tO1bAo=" Order="_x0033_" pdftag="_x005B_Artifact_x005D_" isBookmarkSet="no" bookmark="no"/>
  <Shape xmlns="" ID="DpZRdrasWjfNFrKDNUsUqzS6cuo=" pdftag="P" isBookmarkSet="no" bookmark="no" Order="_x0032_"/>
  <Shape xmlns="" ID="dwPyGRoEEjK39UnhwnXYRx0g+vk=" pdftag="H2" isBookmarkSet="no" bookmark="yes" Order="_x0031_"/>
  <Shape xmlns="" ID="Iiht/abjPLTj0LB/QioY2ZGopVw=" Order="_x0032_" pdftag="_x005B_Artifact_x005D_" isBookmarkSet="no" bookmark="no"/>
  <Shape xmlns="" ID="fn79TT0DsIWG+ndfz2wc/CZ9LaA=" pdftag="H2" isBookmarkSet="no" bookmark="yes" Order="_x0031_"/>
  <Shape xmlns="" ID="u0DyhgWp4fOVZ1aJ7G2Bj0F5IPY=" pdftag="P" isBookmarkSet="no" bookmark="no" Order="_x0032_"/>
  <Shape xmlns="" ID="Nw/8+JDvlBIVQSFPYZWXBMqyeew=" pdftag="P" isBookmarkSet="no" bookmark="no" Order="_x0033_"/>
  <Shape xmlns="" ID="bhUdn1NuOh1QIXDTzU1lcy5uWzE=" Order="_x0034_" pdftag="_x005B_Artifact_x005D_" isBookmarkSet="no" bookmark="no"/>
  <Shape xmlns="" ID="EjE2L5TaciydmrulQFSMd52xIYQ=" pdftag="H2" isBookmarkSet="no" bookmark="yes" Order="_x0031_"/>
  <Shape xmlns="" ID="32eNe5yIzMQ7z6OmIElBlWXRWKI=" pdftag="P" isBookmarkSet="no" bookmark="no" Order="_x0032_"/>
  <Shape xmlns="" ID="SYnKt/020fZeU6daZbr8oxLkbPo=" Order="_x0033_" pdftag="_x005B_Artifact_x005D_" isBookmarkSet="no" bookmark="no"/>
  <Shape xmlns="" ID="OAHZQ4QrNAzMHz394JORnl3t6MA=" pdftag="H2" isBookmarkSet="no" bookmark="yes" Order="_x0031_"/>
  <Shape xmlns="" ID="ei7OYDTOvnqTPrQPTl+csWNUNCY=" Order="_x0032_" pdftag="_x005B_Artifact_x005D_" isBookmarkSet="no" bookmark="no"/>
  <Shape xmlns="" ID="ie9uR08t3aGH+MiEectFu3dIJ5w=" pdftag="H2" isBookmarkSet="no" bookmark="yes" Order="_x0031_"/>
  <Shape xmlns="" ID="Q5yQF2lowgeQCuddoPi9EO4vloQ=" pdftag="P" isBookmarkSet="no" bookmark="no" Order="_x0032_"/>
  <Shape xmlns="" ID="CuyGwl2h2woLlRW/44JT/pIw78I=" pdftag="P" isBookmarkSet="no" bookmark="no" Order="_x0033_"/>
  <Shape xmlns="" ID="sFnLxI24hlJJ8J+UtVL2Cp2tfxE=" Order="_x0034_" pdftag="_x005B_Artifact_x005D_" isBookmarkSet="no" bookmark="no"/>
  <Shape xmlns="" ID="KiFb0T0bf/xZh7T14Rx3NMYC2Sg=" pdftag="H2" isBookmarkSet="no" bookmark="yes" Order="_x0031_"/>
  <Shape xmlns="" ID="hwCIkRUvTiCEwq4jk5zP6M4MWnw=" pdftag="P" isBookmarkSet="no" bookmark="no" Order="_x0032_"/>
  <Shape xmlns="" ID="QSYLPjdPi51Jcsy//JTnjXz1t6Y=" pdftag="P" isBookmarkSet="no" bookmark="no" Order="_x0033_"/>
  <Shape xmlns="" ID="7d72cgIEecdK9q2ZiE9oGOTYlOs=" pdftag="P" isBookmarkSet="no" bookmark="no" Order="_x0034_"/>
  <Shape xmlns="" ID="nzHKsiQigGlZmOFPXYU0vyELJtk=" pdftag="P" isBookmarkSet="no" bookmark="no" Order="_x0035_"/>
  <Shape xmlns="" ID="T+wAZDr2tDrcy2HCdwqh6EcZqEw=" Order="_x0036_" pdftag="_x005B_Artifact_x005D_" isBookmarkSet="no" bookmark="no"/>
  <Shape xmlns="" ID="qDsgCEHpIjf950FBsquZ+hEQRes=" pdftag="H2" isBookmarkSet="no" bookmark="yes" Order="_x0031_"/>
  <Shape xmlns="" ID="w0TF/bldNTNRLVYRdQ4nChUvcj0=" Order="_x0032_" pdftag="_x005B_Artifact_x005D_" isBookmarkSet="no" bookmark="no"/>
  <Shape xmlns="" ID="TPjlRkIit9jUCp2AfbAtHYyRWMI=" Order="_x0031_" pdftag="_x005B_Artifact_x005D_" isBookmarkSet="no" bookmark="no"/>
  <Shape xmlns="" ID="B1pNmAbYg+tzTBprIqN/y2bOkAE=" pdftag="H2" isBookmarkSet="no" bookmark="yes" Order="_x0031_"/>
  <Shape xmlns="" ID="e4xA7QuAjbwyKEqq0g0v9x4yQJU=" pdftag="P" isBookmarkSet="no" bookmark="no" Order="_x0033_"/>
  <Shape xmlns="" ID="Ga7eoXMGdpVXEwG/Bp8nUhoQZVc=" pdftag="P" isBookmarkSet="no" bookmark="no" Order="_x0032_"/>
  <Shape xmlns="" ID="1OypsMwT+8VYMcb+tUL/pyb3pcA=" Order="_x0034_" pdftag="_x005B_Artifact_x005D_" isBookmarkSet="no" bookmark="no"/>
  <Shape xmlns="" ID="M2jyqvz6EL/U10FdZJUEE4+2Sc0=" pdftag="H2" isBookmarkSet="no" bookmark="yes" Order="_x0031_"/>
  <Shape xmlns="" ID="qYtTXL1qUYCNPRNOKu8biEEFDRo=" artifact="_x0031_" formula="no" inline="no" pdftag="Figure" isBookmarkSet="no" bookmark="no" validate="no" Order="_x0033_"/>
  <Shape xmlns="" ID="/D9JI+1RQef0fxR24xpMOa+LtOI=" pdftag="P" isBookmarkSet="no" bookmark="no" Order="_x0032_"/>
  <Shape xmlns="" ID="VDZ3JayS9iO+k42D8oLbelcjxoM=" Order="_x0034_" pdftag="_x005B_Artifact_x005D_" isBookmarkSet="no" bookmark="no"/>
  <Shape xmlns="" ID="JW9o+LTb2Mlc4yPPSXdCY7MnBBA=" pdftag="H2" isBookmarkSet="no" bookmark="yes" Order="_x0031_"/>
  <Shape xmlns="" ID="LJkTBlenHg5CTt5UagS8dwEqyfk=" Order="_x0034_" pdftag="_x005B_Artifact_x005D_" isBookmarkSet="no" bookmark="no"/>
  <Shape xmlns="" ID="FhI4OXrmkYWICjxrMUy78ZRptEY=" formula="no" inline="no" isBookmarkSet="no" bookmark="no" pdftag="Figure" artifact="_x0030_" validate="yes" Order="_x0032_"/>
  <Shape xmlns="" ID="ByoS0eD6PV9gMsZp2UD1IQaKU5U=" formula="no" inline="no" pdftag="Figure" isBookmarkSet="no" bookmark="no" artifact="_x0030_" validate="yes" Order="_x0033_"/>
  <SubText xmlns="" ID="AbFS07+KpW9kssXLF1ocdoN70Zc=" ActualText=""/>
  <SubText xmlns="" ID="FhI4OXrmkYWICjxrMUy78ZRptEY=" ActualText=""/>
  <SubText xmlns="" ID="ByoS0eD6PV9gMsZp2UD1IQaKU5U=" ActualText=""/>
  <Shape xmlns="" ID="j18c5aoqRcG4SwbhE1sGLRe1c7A=" Order="_x0034_" pdftag="_x005B_Artifact_x005D_" isBookmarkSet="no"/>
  <Shape xmlns="" ID="Ju0V79/5jdDq7/OT8R4RF7Ze9xY=" pdftag="H1" isBookmarkSet="no" bookmark="yes" Order="_x0031_"/>
  <Shape xmlns="" ID="hX8EZLnBdhTMy06xoO75IBan1QQ=" pdftag="H2" isBookmarkSet="no" bookmark="yes" Order="_x0032_"/>
  <Shape xmlns="" ID="v62pcboeoqB89tZ7ernQoNL+930=" pdftag="H2" isBookmarkSet="no" bookmark="yes" Order="_x0031_"/>
  <Shape xmlns="" ID="aG5uk7o5/RdByszr6dQQU0yKQq0=" formula="no" artifact="_x0030_" inline="no" pdftag="Figure" isBookmarkSet="no" validate="no" Order="_x0032_" Lang="" bookmark="no"/>
  <HyperLink xmlns="" ID="+5AledMB1yV/YAiIJ/ZEJruHVrc=58407917048_115.4724" plainAltText="_x0032__x0020_CFR_x0020_200.302_x0020_" language="" Lang=""/>
  <HyperLink xmlns="" ID="+5AledMB1yV/YAiIJ/ZEJruHVrc=584079169721.9_224.6724" plainAltText="_x0032__x0020_CFR_x0020_200.303_x0020_" Lang=""/>
  <HyperLink xmlns="" ID="+5AledMB1yV/YAiIJ/ZEJruHVrc=584079175722.525_283.9524" plainAltText="_x0032__x0020_CFR_x0020_200.305_x0020_" Lang=""/>
  <HyperLink xmlns="" ID="gTkk5HKWwdXpzsGts9mjwBo4lzM=-208993865848_115.4724" plainAltText="_x0032__x0020_CFR_x0020_200.305_x0028_b_x0029__x0028_7_x0029_" Lang=""/>
  <HyperLink xmlns="" ID="B/xl6ihWzVsVzbgESDFmUjG7jrY=38175158248_115.4724" plainAltText="_x0032__x0020_CFR_x0020_200.305_x0028_b_x0029__x0028_8_x0029__x0020_" Lang=""/>
  <HyperLink xmlns="" ID="xIInU//ZPAq60IA9FdCsUD6yXMs=1014689621152.04_115.4724" plainAltText="Cash_x0020_Management_x0020_Improvement_x0020_Act" Lang=""/>
  <HyperLink xmlns="" ID="xIInU//ZPAq60IA9FdCsUD6yXMs=-2090856162222.9_225.1124" plainAltText="_x0032__x0020_CFR_x0020_200.305_x0028_b_x0029__x0028_9_x0029_" Lang=""/>
  <HyperLink xmlns="" ID="xIInU//ZPAq60IA9FdCsUD6yXMs=-1276936620142.46_284.8324" plainAltText="_x0032_0_x0020_CFR_x0020_683.200_x0028_b_x0029__x0028_8_x0029_" Lang=""/>
  <HyperLink xmlns="" ID="LnWG9ClHuNcwr+Qtkpt1CfmC6sY=-209033187448_115.4724" plainAltText="_x0032__x0020_CFR_x0020_200.305_x0028_b_x0029__x0028_1_x0029_" Lang=""/>
  <HyperLink xmlns="" ID="Zyx5se/y7M//Ll+AWn2P63N4fis=183771865848_115.4724" plainAltText="HHS_x0020_Payment_x0020_Management_x0020_System_x0020__x0028_PMS_x0029__x0020_" Lang=""/>
  <HyperLink xmlns="" ID="Zyx5se/y7M//Ll+AWn2P63N4fis=-2090331874266.885_339.3123" plainAltText="_x0032__x0020_CFR_x0020_200.305_x0028_b_x0029__x0028_1_x0029_" Lang=""/>
  <HyperLink xmlns="" ID="A1WBIP765Oq/fHRuFjvSLok5YgU=-209013526648_124.7706" plainAltText="_x0032__x0020_CFR_x0020_200.305_x0028_b_x0029__x0028_2_x0029_" Lang=""/>
  <HyperLink xmlns="" ID="R32Rb8A7Yh6qHLY7oLbXkiGh+7E=-209033187448_115.4724" plainAltText="_x0032__x0020_CFR_x0020_200.305_x0028_b_x0029__x0028_1_x0029_" Lang=""/>
  <HyperLink xmlns="" ID="k4cl4O7/cVD2ODdyN25oz/yB55M=-209020080275_115.4724" plainAltText="_x0032__x0020_CFR_x0020_200.305_x0028_b_x0029__x0028_3_x0029_" Lang=""/>
  <HyperLink xmlns="" ID="k4cl4O7/cVD2ODdyN25oz/yB55M=-112793904450.13_239.9124" plainAltText="_x0032_CFR_x0020_200.207" Lang=""/>
  <HyperLink xmlns="" ID="k4cl4O7/cVD2ODdyN25oz/yB55M=155761997245.82_321.7523" plainAltText="_x0032__x0020_CFR_x0020_2900.6" Lang=""/>
  <HyperLink xmlns="" ID="2GtEsOIcgfKRIi89lSJtG8pOUIg=2112077133252.17_112.8383" plainAltText="_x0032__x0020_CFR_x0020_2900.7" Lang=""/>
  <HyperLink xmlns="" ID="xMemmt4+wWhoYfIEIdcJHbJ0Gqk=-2090331874290.01_176.6724" plainAltText="_x0032__x0020_CFR_x0020_200.305_x0028_b_x0029__x0028_1_x0029_" Lang=""/>
  <HyperLink xmlns="" ID="xMemmt4+wWhoYfIEIdcJHbJ0Gqk=277739373813.775_424.2724" plainAltText="_x0032__x0020_CFR_x0020_" Lang=""/>
  <HyperLink xmlns="" ID="xMemmt4+wWhoYfIEIdcJHbJ0Gqk=155712395975_445.8724" plainAltText="_x0032_00.331_x0028_a_x0029__x0028_1_x0029__x0028_xi_x0029_" Lang=""/>
  <HyperLink xmlns="" ID="mX66OLWh8Ht373m1eLh5KPJOjKo=15400347848_115.4724" plainAltText="_x0032__x0020_CFR_x0020_200.305_x0028_b_x0029__x0028_6_x0029__x0028_iv_x0029_" Lang=""/>
  <HyperLink xmlns="" ID="AMYH1/Te7MhzvVZGKrNVHjVkdaI=-178497726278.905_376.2324" plainAltText="_x0032__x0020_CFR_x0020_200.342" Lang=""/>
  <HyperLink xmlns="" ID="OKFMDzWJ/DrSq1mJI41G8X+MHqU=586176327221.105_404.0724" plainAltText="_x0032__x0020_CFR_x0020_200.305" Lang=""/>
  <HyperLink xmlns="" ID="hUd1CX5aSJRQlGNjsxdRJhWRblA=36330664364.19992_113.9706" plainAltText="Core_x0020_Monitoring_x0020_Guide" Lang=""/>
  <HyperLink xmlns="" ID="hUd1CX5aSJRQlGNjsxdRJhWRblA=59968263264.19992_195.0506" plainAltText="Grant_x0020__x0026__x0020_Financial_x0020_Management_x0020_" Lang=""/>
  <HyperLink xmlns="" ID="hUd1CX5aSJRQlGNjsxdRJhWRblA=197156199764.19992_238.9706" plainAltText="Technical_x0020_Assistance_x0020_Guide_x0020_"/>
  <HyperLink xmlns="" ID="hUd1CX5aSJRQlGNjsxdRJhWRblA=1025553860173.9299_363.9706" plainAltText="_x0032__x0020_CFR_x0020_Part_x0020_2900" Lang=""/>
  <HyperLink xmlns="" ID="MM2xclkwaufD3fTsS2s07D7Tgxw=1883269349664.1582_191.7306" plainAltText="_x0032__x0020_CFR_x0020_Part_x0020_200" Lang=""/>
  <HyperLink xmlns="" ID="MM2xclkwaufD3fTsS2s07D7Tgxw=-1892199333675.3382_398.1306" plainAltText="_x0032_0_x0020_CFR_x0020_Part_x0020_683" Lang=""/>
  <HyperLink xmlns="" ID="Wy7dabqWEPFpEmu0PNDWQ6lKmLc=-383150670190.515_161.9772" plainAltText="Service_x0020_Locator" Lang=""/>
  <HyperLink xmlns="" ID="Wy7dabqWEPFpEmu0PNDWQ6lKmLc=-11371072692.94992_229.6572" plainAltText="DOLETA.gov_x002F_Grants" Lang=""/>
  <HyperLink xmlns="" ID="J0KyzZTY5M84l/KzoAP+QhWwxjQ=-742985746679.8964_138.2172" plainAltText="Grants_x0020_" Lang=""/>
  <HyperLink xmlns="" ID="J0KyzZTY5M84l/KzoAP+QhWwxjQ=2114940366529.8564_168.2972" plainAltText="Application_x0020_and_x0020_Management_x0020_"/>
  <HyperLink xmlns="" ID="J0KyzZTY5M84l/KzoAP+QhWwxjQ=-2028803413529.8564_193.3772" plainAltText="Community_x0020_of_x0020_Practice"/>
  <HyperLink xmlns="" ID="J0KyzZTY5M84l/KzoAP+QhWwxjQ=-538624618529.8564_430.8572" plainAltText="WorkforceGPS" language="" Lang=""/>
  <Shape xmlns="" ID="RU9ojsXnLHuZHuVgDHYL4ozIfxA=" Order="_x0033_" pdftag="_x005B_Artifact_x005D_" isBookmarkSet="no" bookmark="no"/>
  <Shape xmlns="" ID="IvmGoyQcpETC/kxsHPwhmmYUNv0=" pdftag="H2" isBookmarkSet="no" bookmark="yes" Order="_x0031_"/>
  <Shape xmlns="" ID="0xdKKrWwI0rx2Uow0B8rYIfEugY=" pdftag="Figure" formula="no" artifact="_x0030_" inline="no" isBookmarkSet="no" validate="no" Order="_x0032_" Lang=""/>
  <Shape xmlns="" ID="/Uh/qt+jJcVHqfBbEImfWRdmtts=" Order="_x0033_" pdftag="_x005B_Artifact_x005D_" isBookmarkSet="no" bookmark="no"/>
  <Shape xmlns="" ID="FlaLxzPjUAD3ks4l9qIWMPiHOtg=" pdftag="H2" isBookmarkSet="no" bookmark="yes" Order="_x0031_"/>
  <Shape xmlns="" ID="gP2azHOkLIFOzE9r+b3ACc90Ilw=" pdftag="P" isBookmarkSet="no" Order="_x0032_" bookmark="no"/>
  <Shape xmlns="" ID="hqNwemuWX1S9Nf/aN9DcQBOVZHA=" Order="_x0033_" pdftag="_x005B_Artifact_x005D_" isBookmarkSet="no" bookmark="no"/>
  <Shape xmlns="" ID="CZV6lBaFoQufoLkrKOHhenJkx50=" pdftag="H2" isBookmarkSet="no" bookmark="yes" Order="_x0031_"/>
  <Shape xmlns="" ID="+5AledMB1yV/YAiIJ/ZEJruHVrc=" pdftag="P" isBookmarkSet="no" Order="_x0032_" bookmark="no"/>
  <Shape xmlns="" ID="3dl23tevJhlkBLu0VijsTn+igoA=" Order="_x0033_" pdftag="_x005B_Artifact_x005D_" isBookmarkSet="no" bookmark="no"/>
  <Shape xmlns="" ID="4bGG4XDajIPuWEMytAXDNN2fym0=" pdftag="H2" isBookmarkSet="no" bookmark="yes" Order="_x0031_"/>
  <Shape xmlns="" ID="h6b1IOGnIvc0/JNrOQlai146I8I=" pdftag="H2" isBookmarkSet="no" bookmark="yes" Order="_x0031_"/>
  <Shape xmlns="" ID="221jgffG9vD4OAYseB/5SabdG7g=" pdftag="P" isBookmarkSet="no" Order="_x0032_" bookmark="no"/>
  <Shape xmlns="" ID="qc0q9/gVLYb4HK6M5geygHiVuVA=" formula="no" artifact="_x0030_" inline="no" pdftag="Figure" isBookmarkSet="no" validate="no" Order="_x0032_" Lang="" bookmark="no"/>
  <Shape xmlns="" ID="hbpS6iLPopL6+blvstW+BshnYQQ=" pdftag="P" isBookmarkSet="no" Order="_x0032_" bookmark="no"/>
  <Shape xmlns="" ID="Pkjngv4Fxwh7yV3aP2JmNRGInTc=" pdftag="H2" isBookmarkSet="no" bookmark="yes" Order="_x0031_"/>
  <Shape xmlns="" ID="gTkk5HKWwdXpzsGts9mjwBo4lzM=" pdftag="P" isBookmarkSet="no" Order="_x0032_" bookmark="no"/>
  <Shape xmlns="" ID="B/xl6ihWzVsVzbgESDFmUjG7jrY=" pdftag="P" isBookmarkSet="no" Order="_x0032_" bookmark="no"/>
  <Shape xmlns="" ID="xIInU//ZPAq60IA9FdCsUD6yXMs=" pdftag="P" isBookmarkSet="no" Order="_x0032_" bookmark="no"/>
  <Shape xmlns="" ID="Ds+9JEp41wBy7W5d7KIweboSKAM=" pdftag="H2" isBookmarkSet="no" bookmark="yes" Order="_x0031_"/>
  <Shape xmlns="" ID="yZO8W1IXkLomKNjK1G0MVkIsks4=" pdftag="P" isBookmarkSet="no" Order="_x0032_" bookmark="no"/>
  <Shape xmlns="" ID="S4Km4k1N1feYduf6O35C4g8laU4=" formula="no" artifact="_x0030_" inline="no" pdftag="Figure" isBookmarkSet="no" validate="no" Order="_x0033_" Lang="" bookmark="no"/>
  <Shape xmlns="" ID="Tsvy9RZnFTJr+q050besUZ3T2dA=" Order="_x0034_" pdftag="_x005B_Artifact_x005D_" isBookmarkSet="no" bookmark="no"/>
  <Shape xmlns="" ID="LnWG9ClHuNcwr+Qtkpt1CfmC6sY=" pdftag="P" isBookmarkSet="no" Order="_x0032_" bookmark="no"/>
  <Shape xmlns="" ID="KnGNyOYTkZ/KvI2bFLal1slyBls=" formula="no" artifact="_x0030_" inline="no" pdftag="Figure" isBookmarkSet="no" validate="no" Order="_x0033_" Lang="" bookmark="no"/>
  <Shape xmlns="" ID="nUXgn55aqN6ksa9jZpIDStfT9p8=" Order="_x0034_" pdftag="_x005B_Artifact_x005D_" isBookmarkSet="no" bookmark="no"/>
  <Shape xmlns="" ID="FTjaDyQ3LcRQtiupgOKaPMxMmPw=" pdftag="P" isBookmarkSet="no" Order="_x0032_" bookmark="no"/>
  <Shape xmlns="" ID="gIY2xEhHhOYIon5lONpreNG5Q6o=" Order="_x0033_" pdftag="_x005B_Artifact_x005D_" isBookmarkSet="no" bookmark="no"/>
  <Shape xmlns="" ID="H39deeNkDD5GUQSBzYzE6ugsNJA=" pdftag="H2" isBookmarkSet="no" bookmark="yes" Order="_x0031_"/>
  <Shape xmlns="" ID="yUFrqFjhLtaH+g5ehdIUNmRkNhI=" pdftag="P" isBookmarkSet="no" Order="_x0032_" bookmark="no"/>
  <Shape xmlns="" ID="Zyx5se/y7M//Ll+AWn2P63N4fis=" pdftag="P" isBookmarkSet="no" Order="_x0032_" bookmark="no"/>
  <Shape xmlns="" ID="DQzBLgclfRb8R6VslD6uHzOQNq4=" Order="_x0033_" pdftag="_x005B_Artifact_x005D_" isBookmarkSet="no" bookmark="no"/>
  <Shape xmlns="" ID="PebFTK5XARgDtwJ3tfTkBPJs6Gs=" pdftag="H2" isBookmarkSet="no" bookmark="yes" Order="_x0031_"/>
  <Shape xmlns="" ID="xfNW6fy1Alm8C1A5IyqYsfvHSZ0=" pdftag="P" isBookmarkSet="no" bookmark="no" Order="_x0032_"/>
  <Shape xmlns="" ID="kJXxsulFyyvKKwYnSWp0pWEJkC8=" Order="_x0033_" pdftag="_x005B_Artifact_x005D_" isBookmarkSet="no" bookmark="no"/>
  <Shape xmlns="" ID="Tf17GstV63F6uHVkNQt7ImhpTZo=" pdftag="H2" isBookmarkSet="no" bookmark="yes" Order="_x0031_"/>
  <Shape xmlns="" ID="A1WBIP765Oq/fHRuFjvSLok5YgU=" pdftag="P" isBookmarkSet="no" bookmark="no" Order="_x0032_"/>
  <Shape xmlns="" ID="Dv9zojHFNv3/zq1NMIy7XcGHKHU=" Order="_x0033_" pdftag="_x005B_Artifact_x005D_" isBookmarkSet="no" bookmark="no"/>
  <Shape xmlns="" ID="O2TOUEdo9wh6ENc8Kv+tdt8EebQ=" pdftag="H2" isBookmarkSet="no" bookmark="yes" Order="_x0031_"/>
  <Shape xmlns="" ID="R32Rb8A7Yh6qHLY7oLbXkiGh+7E=" pdftag="P" isBookmarkSet="no" Order="_x0032_" bookmark="no"/>
  <Shape xmlns="" ID="lgJW2MstJgDU+lKfgFQhHM5mvM4=" Order="_x0033_" pdftag="_x005B_Artifact_x005D_" isBookmarkSet="no" bookmark="no"/>
  <Shape xmlns="" ID="t3IZlyyIHortUTKhtc2Ey8JO1tQ=" pdftag="H2" isBookmarkSet="no" bookmark="yes" Order="_x0031_"/>
  <Shape xmlns="" ID="k4cl4O7/cVD2ODdyN25oz/yB55M=" pdftag="P" isBookmarkSet="no" Order="_x0032_" bookmark="no"/>
  <Shape xmlns="" ID="A8gpKNBsmDdSQoMtCtLaQ1BPiCk=" Order="_x0033_" pdftag="_x005B_Artifact_x005D_" isBookmarkSet="no" bookmark="no"/>
  <Shape xmlns="" ID="FgbPoTrhwNBNkQCJRWJ1CWyZKNY=" pdftag="H2" isBookmarkSet="no" bookmark="yes" Order="_x0031_"/>
  <Shape xmlns="" ID="1Sjqai96LiPb41MC5WTKtx9YB1k=" pdftag="P" isBookmarkSet="no" Order="_x0032_" bookmark="no"/>
  <Shape xmlns="" ID="BcewDUfUm44kus9FSPCjd1G2ap0=" Order="_x0033_" pdftag="_x005B_Artifact_x005D_" isBookmarkSet="no" bookmark="no"/>
  <Shape xmlns="" ID="ifqqMT08DrHQWwO9mA1BIzidddQ=" pdftag="H2" isBookmarkSet="no" bookmark="yes" Order="_x0031_"/>
  <Shape xmlns="" ID="2GtEsOIcgfKRIi89lSJtG8pOUIg=" pdftag="P" isBookmarkSet="no" Order="_x0032_" bookmark="no"/>
  <Shape xmlns="" ID="2iBF12ZRjjDplg2gLXeMSNVMoaw=" formula="no" artifact="_x0030_" inline="no" pdftag="Figure" isBookmarkSet="no" validate="no" Order="_x0033_" Lang="" bookmark="no"/>
  <Shape xmlns="" ID="0xDQljD+0dvnC0iiiau7wKGpR9E=" Order="_x0034_" pdftag="_x005B_Artifact_x005D_" isBookmarkSet="no" bookmark="no"/>
  <Shape xmlns="" ID="jWa0T9A+DjQhnV1jKdiHy9pMeB8=" pdftag="P" isBookmarkSet="no" Order="_x0033_"/>
  <Shape xmlns="" ID="ZaZQ+ff86cIPYIe8xETyow/tbIU=" formula="no" artifact="_x0030_" inline="no" pdftag="Figure" isBookmarkSet="no" validate="no" Order="_x0032_" Lang="" bookmark="no"/>
  <Shape xmlns="" ID="zx/2IHBFbmokyKwJl8i0FnsAaAk=" Order="_x0034_" pdftag="_x005B_Artifact_x005D_" isBookmarkSet="no" bookmark="no"/>
  <Shape xmlns="" ID="f4WPmDwurNN723XcubNNk2BMKeA=" pdftag="H2" isBookmarkSet="no" bookmark="yes" Order="_x0031_"/>
  <Shape xmlns="" ID="xMemmt4+wWhoYfIEIdcJHbJ0Gqk=" pdftag="P" isBookmarkSet="no" Order="_x0032_" bookmark="no"/>
  <Shape xmlns="" ID="+bnNbAP/V4L9cNyUGnVmeRbYdW0=" Order="_x0033_" pdftag="_x005B_Artifact_x005D_" isBookmarkSet="no" bookmark="no"/>
  <Shape xmlns="" ID="Mo15Y1j8a5Mw+pmrLJtyPalT258=" pdftag="H2" isBookmarkSet="no" bookmark="yes" Order="_x0031_"/>
  <Shape xmlns="" ID="mX66OLWh8Ht373m1eLh5KPJOjKo=" pdftag="P" isBookmarkSet="no" Order="_x0032_" bookmark="no"/>
  <Shape xmlns="" ID="iuyhyHEVhv/M1UFwEZc2T0kwUw0=" Order="_x0033_" pdftag="_x005B_Artifact_x005D_" isBookmarkSet="no" bookmark="no"/>
  <Shape xmlns="" ID="TpPR6A+LWWALf3I8FKp6KK/nmCk=" pdftag="H2" isBookmarkSet="no" bookmark="yes" Order="_x0031_"/>
  <Shape xmlns="" ID="AMYH1/Te7MhzvVZGKrNVHjVkdaI=" pdftag="P" isBookmarkSet="no" Order="_x0032_" bookmark="no"/>
  <Shape xmlns="" ID="2a4e6sU+kvHbJ5V+mtg11w7QIs0=" Order="_x0033_" pdftag="_x005B_Artifact_x005D_" isBookmarkSet="no" bookmark="no"/>
  <Shape xmlns="" ID="Ao2Zi68CMfaaGHc6WYPnc2YdIk4=" pdftag="H2" isBookmarkSet="no" bookmark="yes" Order="_x0031_"/>
  <Shape xmlns="" ID="rTJPba7u4rXKVrxmt/f6abotdjA=" pdftag="P" isBookmarkSet="no" Order="_x0032_" bookmark="no"/>
  <Shape xmlns="" ID="A1au77wjV/OygIIVO6mHre6koUM=" Order="_x0033_" pdftag="_x005B_Artifact_x005D_" isBookmarkSet="no" bookmark="no"/>
  <Shape xmlns="" ID="KA1AFfsBYr8BQFEI9lqMfNlT7Co=" pdftag="H2" isBookmarkSet="no" bookmark="yes" Order="_x0031_"/>
  <Shape xmlns="" ID="ovoNA8Usg7F97De7EMMlO3LfFzc=" pdftag="P" isBookmarkSet="no" Order="_x0032_" bookmark="no"/>
  <Shape xmlns="" ID="EZLBm6LCFtPK1rCByf+3fvDmtYw=" Order="_x0033_" pdftag="_x005B_Artifact_x005D_" isBookmarkSet="no" bookmark="no"/>
  <Shape xmlns="" ID="7w0JjeFllg94Ku7HxbxQ3exaRa4=" pdftag="H2" isBookmarkSet="no" bookmark="yes" Order="_x0031_"/>
  <Shape xmlns="" ID="zHmMgR1gI5cTVcyieHpjYGfxTkI=" pdftag="P" isBookmarkSet="no" Order="_x0032_" bookmark="no"/>
  <Shape xmlns="" ID="iFwps3g66YnbTLfriAjhqK2lvPA=" Order="_x0033_" pdftag="_x005B_Artifact_x005D_" isBookmarkSet="no" bookmark="no"/>
  <Shape xmlns="" ID="UYTZ9mCR/3vL8KLnhO8Fh7sXspU=" pdftag="H2" isBookmarkSet="no" bookmark="yes" Order="_x0031_"/>
  <Shape xmlns="" ID="mVrUk1Q90U61npqxUrcYGlu5HNU=" pdftag="P" isBookmarkSet="no" Order="_x0032_" bookmark="no"/>
  <Shape xmlns="" ID="IvJE8Hiba+NeEdqZybBhp77V13M=" Order="_x0033_" pdftag="_x005B_Artifact_x005D_" isBookmarkSet="no" bookmark="no"/>
  <Shape xmlns="" ID="GVlYV4Y+O75xmW9PjQstn89Ivn4=" pdftag="H2" isBookmarkSet="no" bookmark="yes" Order="_x0031_"/>
  <Shape xmlns="" ID="XcacYClGPEuJ6L1quAfpASfR7Ww=" formula="no" artifact="_x0030_" inline="no" pdftag="Figure" isBookmarkSet="no" validate="no" Order="_x0032_" Lang="" bookmark="no"/>
  <Shape xmlns="" ID="Kesst++br0nXi7Lynqr0hXuBuDw=" Order="_x0033_" pdftag="_x005B_Artifact_x005D_" isBookmarkSet="no" bookmark="no"/>
  <Shape xmlns="" ID="Umw2EWm+mJXKGjkP44TUQVzCUoQ=" pdftag="H2" isBookmarkSet="no" bookmark="yes" Order="_x0031_"/>
  <Shape xmlns="" ID="dDy30Rj0jIjVrx8dGy65LwRcv94=" pdftag="P" isBookmarkSet="no" Order="_x0032_" bookmark="no"/>
  <Shape xmlns="" ID="n9H+1oE9yd0jEamG3X8KEdfihe0=" Order="_x0033_" pdftag="_x005B_Artifact_x005D_" isBookmarkSet="no" bookmark="no"/>
  <Shape xmlns="" ID="ExoApXdzcR3iEtDsJx2dBXjX9oU=" pdftag="H2" isBookmarkSet="no" bookmark="yes" Order="_x0031_"/>
  <Shape xmlns="" ID="2/kdt15ncKHkKkXxGtv+r+b15gs=" pdftag="P" isBookmarkSet="no" Order="_x0032_" bookmark="no"/>
  <Shape xmlns="" ID="MNsJeJzGY/8np3B6SjUiZ0bNyzE=" Order="_x0033_" pdftag="_x005B_Artifact_x005D_" isBookmarkSet="no" bookmark="no"/>
  <Shape xmlns="" ID="CL0fWcVev5rKohZBify06Tk+EpY=" pdftag="H2" isBookmarkSet="no" bookmark="yes" Order="_x0031_"/>
  <Shape xmlns="" ID="yNlqkTkzR8Ityl81qNb6qWtM4es=" pdftag="P" isBookmarkSet="no" Order="_x0032_" bookmark="no"/>
  <Shape xmlns="" ID="Fis1j4sAy104Nz3zbrocny2cjK8=" Order="_x0033_" pdftag="_x005B_Artifact_x005D_" isBookmarkSet="no" bookmark="no"/>
  <Shape xmlns="" ID="WTRxd89zX5QvpKlrsid9ADj/d7s=" pdftag="H2" isBookmarkSet="no" bookmark="yes" Order="_x0031_"/>
  <Shape xmlns="" ID="6G1kU/GCZkZ6xh4YvbZBHWzwBSE=" pdftag="P" isBookmarkSet="no" Order="_x0032_" bookmark="no"/>
  <Shape xmlns="" ID="84///KLZ7DTfcyXbZT41CjHgSnw=" Order="_x0033_" pdftag="_x005B_Artifact_x005D_" isBookmarkSet="no" bookmark="no"/>
  <Shape xmlns="" ID="FbEkVIK+UrySeBGwNR6pNUs5uI0=" pdftag="H2" isBookmarkSet="no" bookmark="yes" Order="_x0031_"/>
  <Shape xmlns="" ID="67hfhY7ptWHFG9+eyALWmss89DQ=" pdftag="P" isBookmarkSet="no" Order="_x0032_" bookmark="no"/>
  <Shape xmlns="" ID="Kagrt/tAKj2yp4qchejtAqJQP+o=" Order="_x0033_" pdftag="_x005B_Artifact_x005D_" isBookmarkSet="no" bookmark="no"/>
  <Shape xmlns="" ID="9cqmMN5z8pK4AfylFOyrqEfZWNs=" pdftag="H2" isBookmarkSet="no" bookmark="yes" Order="_x0031_"/>
  <Shape xmlns="" ID="dte4bqdC7BXxFgLBhHZ24wy6m4A=" pdftag="P" isBookmarkSet="no" Order="_x0032_" bookmark="no"/>
  <Shape xmlns="" ID="NLeAEh3Gyo53kbikxI7rh0hfAB0=" Order="_x0033_" pdftag="_x005B_Artifact_x005D_" isBookmarkSet="no" bookmark="no"/>
  <Shape xmlns="" ID="Jk9j/Jr4/5D70gVnOyVoZ0Yv8Gg=" pdftag="H2" isBookmarkSet="no" bookmark="yes" Order="_x0031_"/>
  <Shape xmlns="" ID="I9Tawf8gTK/n3vGiNxcFqfesNEQ=" pdftag="Figure" formula="no" artifact="_x0030_" inline="no" isBookmarkSet="no" validate="no" Order="_x0033_" Lang=""/>
  <Shape xmlns="" ID="jN2bpmKIDBYLhPn3hC/e/9RuZCg=" pdftag="P" isBookmarkSet="no" Order="_x0032_" bookmark="no"/>
  <Shape xmlns="" ID="fX6972lTc0I3cjriABiHqHq4msY=" Order="_x0034_" pdftag="_x005B_Artifact_x005D_" isBookmarkSet="no" bookmark="no"/>
  <Shape xmlns="" ID="HZPnYJ98QojHvKrxKGxeOayBD+s=" pdftag="H2" isBookmarkSet="no" bookmark="yes" Order="_x0031_"/>
  <Shape xmlns="" ID="b8pMBsDjAWfBrg6e6bfVbe5B3y4=" pdftag="P" isBookmarkSet="no" Order="_x0032_" bookmark="no"/>
  <Shape xmlns="" ID="ucqMbeA70T88SerrYjIdI+pQuzU=" Order="_x0033_" pdftag="_x005B_Artifact_x005D_" isBookmarkSet="no" bookmark="no"/>
  <Shape xmlns="" ID="gFURiaLGgFQK7K0pSFa0wrwVwPc=" pdftag="H2" isBookmarkSet="no" bookmark="yes" Order="_x0031_"/>
  <Shape xmlns="" ID="UVxybylBOkyaAAXgURYYSkglEXM=" pdftag="Figure" formula="no" artifact="_x0030_" inline="no" isBookmarkSet="no" validate="no" Order="_x0033_" Lang=""/>
  <Shape xmlns="" ID="OKFMDzWJ/DrSq1mJI41G8X+MHqU=" pdftag="P" isBookmarkSet="no" Order="_x0032_" bookmark="no"/>
  <Shape xmlns="" ID="pum0APsrUlP6aaIf/gwcbwaet9w=" Order="_x0034_" pdftag="_x005B_Artifact_x005D_" isBookmarkSet="no" bookmark="no"/>
  <Shape xmlns="" ID="sVPwj3lNQFyJvymxfmcJpFD6GH8=" pdftag="H2" isBookmarkSet="no" bookmark="yes" Order="_x0031_"/>
  <Shape xmlns="" ID="pVWzmVorjOWayP+09fVM1TW8PME=" pdftag="P" isBookmarkSet="no" Order="_x0032_" bookmark="no"/>
  <Shape xmlns="" ID="8ecgFYwRiUsZEoeku063B9HlWuM=" Order="_x0033_" pdftag="_x005B_Artifact_x005D_" isBookmarkSet="no" bookmark="no"/>
  <Shape xmlns="" ID="pQ2LkRAj+NlGhZAU2uu61n1S0ms=" pdftag="H2" isBookmarkSet="no" bookmark="yes" Order="_x0031_"/>
  <Shape xmlns="" ID="hUd1CX5aSJRQlGNjsxdRJhWRblA=" pdftag="P" isBookmarkSet="no" Order="_x0032_" bookmark="no"/>
  <Shape xmlns="" ID="MM2xclkwaufD3fTsS2s07D7Tgxw=" pdftag="P" isBookmarkSet="no" Order="_x0033_" bookmark="no"/>
  <Shape xmlns="" ID="mk7PLIOCKVWVM4851oqfNYnrtBc=" pdftag="Figure" formula="no" artifact="_x0030_" inline="no" isBookmarkSet="no" validate="no" Order="_x0034_" Lang=""/>
  <Shape xmlns="" ID="C0sjLQMJO/Y/NdK4L6ro/xEy5zs=" Order="_x0035_" pdftag="_x005B_Artifact_x005D_" isBookmarkSet="no" bookmark="no"/>
  <Shape xmlns="" ID="D0Jgjfm2WMbfHUDKVoE/WaWtAM0=" pdftag="H2" isBookmarkSet="no" bookmark="yes" Order="_x0031_"/>
  <Shape xmlns="" ID="Wy7dabqWEPFpEmu0PNDWQ6lKmLc=" pdftag="P" isBookmarkSet="no" Order="_x0032_" bookmark="no"/>
  <Shape xmlns="" ID="J0KyzZTY5M84l/KzoAP+QhWwxjQ=" pdftag="P" isBookmarkSet="no" Order="_x0033_" bookmark="no"/>
  <Shape xmlns="" ID="NvIdFRTxA9wb3pF8VNg86zjr9ug=" pdftag="Figure" artifact="_x0030_" formula="no" inline="no" isBookmarkSet="no" validate="no" Order="_x0034_" Lang=""/>
  <Shape xmlns="" ID="aB83A3zG32DhvZI9JvdDTuKF4AM=" Order="_x0035_" pdftag="_x005B_Artifact_x005D_" isBookmarkSet="no" bookmark="no"/>
  <Shape xmlns="" ID="88X1Ga/NaZkshrRf/6LhsFjHdq4=" pdftag="H2" isBookmarkSet="no" bookmark="yes" Order="_x0031_"/>
  <Shape xmlns="" ID="rZmfM+mu3ZK0B3V1figkR6zrtG8=" formula="no" artifact="_x0030_" inline="no" pdftag="Figure" isBookmarkSet="no" validate="yes" Order="_x0032_" Lang="" bookmark="no"/>
  <Shape xmlns="" ID="DEAZ466KRSz1/+jcErg2wDMt+sI=" Order="_x0033_" pdftag="_x005B_Artifact_x005D_" isBookmarkSet="no" bookmark="no"/>
  <Shape xmlns="" ID="q3Xm7eblNQsF1OzzXy2do9Gwp6Y=" pdftag="H2" isBookmarkSet="no" bookmark="yes" Order="_x0031_"/>
  <Shape xmlns="" ID="Ec/sn3Z5YoD0r5onZi2DDTtdMbk=" Order="_x0032_" pdftag="_x005B_Artifact_x005D_" isBookmarkSet="no" bookmark="no"/>
  <Shape xmlns="" ID="UflaSA9VzOsS2svehx6NDPQoGl4=" pdftag="H2" isBookmarkSet="no" bookmark="yes" Order="_x0031_"/>
  <Shape xmlns="" ID="vKJkmZVXsrOeT6TBctBiwEvrP4o=" Order="_x0032_" pdftag="_x005B_Artifact_x005D_" isBookmarkSet="no" bookmark="no"/>
  <SubText xmlns="" ID="aG5uk7o5/RdByszr6dQQU0yKQq0=" ActualText=""/>
  <SubText xmlns="" ID="0xdKKrWwI0rx2Uow0B8rYIfEugY=" ActualText=""/>
  <SubText xmlns="" ID="qc0q9/gVLYb4HK6M5geygHiVuVA=" ActualText=""/>
  <SubText xmlns="" ID="S4Km4k1N1feYduf6O35C4g8laU4=" ActualText=""/>
  <SubText xmlns="" ID="KnGNyOYTkZ/KvI2bFLal1slyBls=" ActualText=""/>
  <SubText xmlns="" ID="2iBF12ZRjjDplg2gLXeMSNVMoaw=" ActualText=""/>
  <SubText xmlns="" ID="ZaZQ+ff86cIPYIe8xETyow/tbIU=" ActualText=""/>
  <SubText xmlns="" ID="XcacYClGPEuJ6L1quAfpASfR7Ww=" ActualText=""/>
  <SubText xmlns="" ID="I9Tawf8gTK/n3vGiNxcFqfesNEQ=" ActualText=""/>
  <SubText xmlns="" ID="UVxybylBOkyaAAXgURYYSkglEXM=" ActualText=""/>
  <SubText xmlns="" ID="mk7PLIOCKVWVM4851oqfNYnrtBc=" ActualText=""/>
  <SubText xmlns="" ID="NvIdFRTxA9wb3pF8VNg86zjr9ug=" ActualText=""/>
  <SubText xmlns="" ID="rZmfM+mu3ZK0B3V1figkR6zrtG8=" ActualText=""/>
</PAW>
</file>

<file path=customXml/itemProps1.xml><?xml version="1.0" encoding="utf-8"?>
<ds:datastoreItem xmlns:ds="http://schemas.openxmlformats.org/officeDocument/2006/customXml" ds:itemID="{A5B0DC8E-E386-4A3A-9CDF-317642E24C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57105560-6850-41e4-bf8f-92819038b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4110F5-7311-457F-9467-1AFE12F158F2}">
  <ds:schemaRefs>
    <ds:schemaRef ds:uri="http://schemas.microsoft.com/sharepoint/v3/contenttype/forms"/>
  </ds:schemaRefs>
</ds:datastoreItem>
</file>

<file path=customXml/itemProps3.xml><?xml version="1.0" encoding="utf-8"?>
<ds:datastoreItem xmlns:ds="http://schemas.openxmlformats.org/officeDocument/2006/customXml" ds:itemID="{67AFDAAB-26AB-45FC-81A2-123AB7C986AC}">
  <ds:schemaRefs>
    <ds:schemaRef ds:uri="http://schemas.microsoft.com/office/infopath/2007/PartnerControls"/>
    <ds:schemaRef ds:uri="http://purl.org/dc/elements/1.1/"/>
    <ds:schemaRef ds:uri="http://schemas.microsoft.com/office/2006/metadata/properties"/>
    <ds:schemaRef ds:uri="e9383cf3-6c95-48c0-84cb-ffd9d14604cc"/>
    <ds:schemaRef ds:uri="http://purl.org/dc/terms/"/>
    <ds:schemaRef ds:uri="http://schemas.openxmlformats.org/package/2006/metadata/core-properties"/>
    <ds:schemaRef ds:uri="bdfd28cc-f485-46e8-bcf6-b555ff9859c5"/>
    <ds:schemaRef ds:uri="http://schemas.microsoft.com/office/2006/documentManagement/types"/>
    <ds:schemaRef ds:uri="57105560-6850-41e4-bf8f-92819038b991"/>
    <ds:schemaRef ds:uri="http://www.w3.org/XML/1998/namespace"/>
    <ds:schemaRef ds:uri="http://purl.org/dc/dcmitype/"/>
  </ds:schemaRefs>
</ds:datastoreItem>
</file>

<file path=customXml/itemProps4.xml><?xml version="1.0" encoding="utf-8"?>
<ds:datastoreItem xmlns:ds="http://schemas.openxmlformats.org/officeDocument/2006/customXml" ds:itemID="{51D1C4AF-76E4-46BB-AA95-FFEA460AE648}">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6525</TotalTime>
  <Words>2847</Words>
  <Application>Microsoft Office PowerPoint</Application>
  <PresentationFormat>Widescreen</PresentationFormat>
  <Paragraphs>406</Paragraphs>
  <Slides>48</Slides>
  <Notes>48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Calibri</vt:lpstr>
      <vt:lpstr>Courier New</vt:lpstr>
      <vt:lpstr>Wingdings</vt:lpstr>
      <vt:lpstr>Wingdings 3</vt:lpstr>
      <vt:lpstr>Base Layout for Compliance</vt:lpstr>
      <vt:lpstr>Template Instructions</vt:lpstr>
      <vt:lpstr>Payments and Cash Management </vt:lpstr>
      <vt:lpstr>Today’s Speakers</vt:lpstr>
      <vt:lpstr>SMART 3.0 Training Strategies</vt:lpstr>
      <vt:lpstr>Grant Management Toolbox</vt:lpstr>
      <vt:lpstr>Module Overview</vt:lpstr>
      <vt:lpstr>Financial Management System Standards</vt:lpstr>
      <vt:lpstr>Written Procedures</vt:lpstr>
      <vt:lpstr>Internal Control Purpose</vt:lpstr>
      <vt:lpstr>Internal Controls – Cash &amp; Cash Equivalent Items </vt:lpstr>
      <vt:lpstr>Compensating Controls</vt:lpstr>
      <vt:lpstr>Standards for Cash Depositories</vt:lpstr>
      <vt:lpstr>Interest-Bearing Accounts</vt:lpstr>
      <vt:lpstr>Interest Income</vt:lpstr>
      <vt:lpstr>Program Income</vt:lpstr>
      <vt:lpstr>Payments to Contractors</vt:lpstr>
      <vt:lpstr>Knowledge Check – Questions </vt:lpstr>
      <vt:lpstr>Knowledge Check – Answers </vt:lpstr>
      <vt:lpstr>Payment Management System</vt:lpstr>
      <vt:lpstr>States’ CMIA Requirements</vt:lpstr>
      <vt:lpstr>Consolidating Cash for Federal Programs</vt:lpstr>
      <vt:lpstr>Advance Payments</vt:lpstr>
      <vt:lpstr>Reimbursement Basis</vt:lpstr>
      <vt:lpstr>Working Capital Advance</vt:lpstr>
      <vt:lpstr>Liquidation of Advances</vt:lpstr>
      <vt:lpstr>Cash Forecasting System</vt:lpstr>
      <vt:lpstr>Pass-Through Entity Cash Systems</vt:lpstr>
      <vt:lpstr>Withholding of Payments</vt:lpstr>
      <vt:lpstr>Withholding of Payments (cont.)</vt:lpstr>
      <vt:lpstr>Improper Payments</vt:lpstr>
      <vt:lpstr>Improper Payment Examples</vt:lpstr>
      <vt:lpstr>Knowledge Check (2) – Questions </vt:lpstr>
      <vt:lpstr>Knowledge Check (2) – Answers </vt:lpstr>
      <vt:lpstr>Cash Equivalent Items</vt:lpstr>
      <vt:lpstr>Control Over These Assets</vt:lpstr>
      <vt:lpstr>Common Mistakes</vt:lpstr>
      <vt:lpstr>Common Mistakes (2)</vt:lpstr>
      <vt:lpstr>Common Mistakes (3)</vt:lpstr>
      <vt:lpstr>Knowledge Check (3) – Questions </vt:lpstr>
      <vt:lpstr>Knowledge Check (3) – Answers</vt:lpstr>
      <vt:lpstr>Core Monitoring Guide – Objective 3.c. Payment and Cash Management</vt:lpstr>
      <vt:lpstr>SMART Checklist</vt:lpstr>
      <vt:lpstr>SMART Checklist (cont.)</vt:lpstr>
      <vt:lpstr>Module Review</vt:lpstr>
      <vt:lpstr>ETA and Uniform Guidance Resources</vt:lpstr>
      <vt:lpstr>Web Resources</vt:lpstr>
      <vt:lpstr>Remember the Grant Management Toolbox!</vt:lpstr>
      <vt:lpstr>Questions?</vt:lpstr>
      <vt:lpstr>Thank you.</vt:lpstr>
    </vt:vector>
  </TitlesOfParts>
  <Company>Maher &amp; Maher, an IMPAQ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Payments and Cash Management</dc:title>
  <dc:subject>This PowerPoint discusses payments and cash management.</dc:subject>
  <dc:creator>Maher &amp; Maehr</dc:creator>
  <cp:keywords>payments, cash, management</cp:keywords>
  <cp:lastModifiedBy>Grace McCall</cp:lastModifiedBy>
  <cp:revision>169</cp:revision>
  <dcterms:created xsi:type="dcterms:W3CDTF">2018-12-05T14:10:42Z</dcterms:created>
  <dcterms:modified xsi:type="dcterms:W3CDTF">2019-10-17T14:31:16Z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36C37928-C3A9-48F9-8637-DAF550F6B505</vt:lpwstr>
  </property>
  <property fmtid="{D5CDD505-2E9C-101B-9397-08002B2CF9AE}" pid="3" name="ArticulatePath">
    <vt:lpwstr>508_OGM-Template_20181217_CR</vt:lpwstr>
  </property>
  <property fmtid="{D5CDD505-2E9C-101B-9397-08002B2CF9AE}" pid="4" name="ContentTypeId">
    <vt:lpwstr>0x010100E2655ACDA5C0A1439E34951241C24B25</vt:lpwstr>
  </property>
</Properties>
</file>