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70"/>
  </p:notesMasterIdLst>
  <p:handoutMasterIdLst>
    <p:handoutMasterId r:id="rId71"/>
  </p:handoutMasterIdLst>
  <p:sldIdLst>
    <p:sldId id="283" r:id="rId7"/>
    <p:sldId id="356" r:id="rId8"/>
    <p:sldId id="674" r:id="rId9"/>
    <p:sldId id="357" r:id="rId10"/>
    <p:sldId id="645" r:id="rId11"/>
    <p:sldId id="665" r:id="rId12"/>
    <p:sldId id="604" r:id="rId13"/>
    <p:sldId id="641" r:id="rId14"/>
    <p:sldId id="615" r:id="rId15"/>
    <p:sldId id="642" r:id="rId16"/>
    <p:sldId id="643" r:id="rId17"/>
    <p:sldId id="609" r:id="rId18"/>
    <p:sldId id="666" r:id="rId19"/>
    <p:sldId id="608" r:id="rId20"/>
    <p:sldId id="605" r:id="rId21"/>
    <p:sldId id="634" r:id="rId22"/>
    <p:sldId id="635" r:id="rId23"/>
    <p:sldId id="638" r:id="rId24"/>
    <p:sldId id="639" r:id="rId25"/>
    <p:sldId id="637" r:id="rId26"/>
    <p:sldId id="675" r:id="rId27"/>
    <p:sldId id="676" r:id="rId28"/>
    <p:sldId id="617" r:id="rId29"/>
    <p:sldId id="618" r:id="rId30"/>
    <p:sldId id="622" r:id="rId31"/>
    <p:sldId id="619" r:id="rId32"/>
    <p:sldId id="667" r:id="rId33"/>
    <p:sldId id="624" r:id="rId34"/>
    <p:sldId id="625" r:id="rId35"/>
    <p:sldId id="626" r:id="rId36"/>
    <p:sldId id="627" r:id="rId37"/>
    <p:sldId id="628" r:id="rId38"/>
    <p:sldId id="629" r:id="rId39"/>
    <p:sldId id="630" r:id="rId40"/>
    <p:sldId id="631" r:id="rId41"/>
    <p:sldId id="632" r:id="rId42"/>
    <p:sldId id="677" r:id="rId43"/>
    <p:sldId id="678" r:id="rId44"/>
    <p:sldId id="668" r:id="rId45"/>
    <p:sldId id="650" r:id="rId46"/>
    <p:sldId id="651" r:id="rId47"/>
    <p:sldId id="659" r:id="rId48"/>
    <p:sldId id="658" r:id="rId49"/>
    <p:sldId id="655" r:id="rId50"/>
    <p:sldId id="603" r:id="rId51"/>
    <p:sldId id="660" r:id="rId52"/>
    <p:sldId id="541" r:id="rId53"/>
    <p:sldId id="542" r:id="rId54"/>
    <p:sldId id="546" r:id="rId55"/>
    <p:sldId id="649" r:id="rId56"/>
    <p:sldId id="670" r:id="rId57"/>
    <p:sldId id="679" r:id="rId58"/>
    <p:sldId id="680" r:id="rId59"/>
    <p:sldId id="669" r:id="rId60"/>
    <p:sldId id="577" r:id="rId61"/>
    <p:sldId id="367" r:id="rId62"/>
    <p:sldId id="350" r:id="rId63"/>
    <p:sldId id="369" r:id="rId64"/>
    <p:sldId id="518" r:id="rId65"/>
    <p:sldId id="361" r:id="rId66"/>
    <p:sldId id="268" r:id="rId67"/>
    <p:sldId id="352" r:id="rId68"/>
    <p:sldId id="600" r:id="rId69"/>
  </p:sldIdLst>
  <p:sldSz cx="12192000" cy="6858000"/>
  <p:notesSz cx="6858000" cy="9144000"/>
  <p:custDataLst>
    <p:tags r:id="rId7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ma, Deborah - ETA" initials="SD-E" lastIdx="3" clrIdx="0">
    <p:extLst>
      <p:ext uri="{19B8F6BF-5375-455C-9EA6-DF929625EA0E}">
        <p15:presenceInfo xmlns:p15="http://schemas.microsoft.com/office/powerpoint/2012/main" userId="Strama, Deborah - ETA" providerId="None"/>
      </p:ext>
    </p:extLst>
  </p:cmAuthor>
  <p:cmAuthor id="2" name="John Riggs" initials="JR" lastIdx="3" clrIdx="1">
    <p:extLst>
      <p:ext uri="{19B8F6BF-5375-455C-9EA6-DF929625EA0E}">
        <p15:presenceInfo xmlns:p15="http://schemas.microsoft.com/office/powerpoint/2012/main" userId="881da6351cec8d20" providerId="Windows Live"/>
      </p:ext>
    </p:extLst>
  </p:cmAuthor>
  <p:cmAuthor id="3" name="Jen Pirtle" initials="JP" lastIdx="2" clrIdx="2">
    <p:extLst>
      <p:ext uri="{19B8F6BF-5375-455C-9EA6-DF929625EA0E}">
        <p15:presenceInfo xmlns:p15="http://schemas.microsoft.com/office/powerpoint/2012/main" userId="S::jpirtle@mahernet.com::37ab5e5e-e9c4-47fc-aea8-b53879e86a88" providerId="AD"/>
      </p:ext>
    </p:extLst>
  </p:cmAuthor>
  <p:cmAuthor id="4" name="Castaneda, Chanel - ETA" initials="CC-E" lastIdx="7" clrIdx="3">
    <p:extLst>
      <p:ext uri="{19B8F6BF-5375-455C-9EA6-DF929625EA0E}">
        <p15:presenceInfo xmlns:p15="http://schemas.microsoft.com/office/powerpoint/2012/main" userId="S-1-5-21-2522062978-2635407418-847139880-19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04" autoAdjust="0"/>
    <p:restoredTop sz="91263" autoAdjust="0"/>
  </p:normalViewPr>
  <p:slideViewPr>
    <p:cSldViewPr snapToGrid="0">
      <p:cViewPr varScale="1">
        <p:scale>
          <a:sx n="78" d="100"/>
          <a:sy n="78" d="100"/>
        </p:scale>
        <p:origin x="619" y="67"/>
      </p:cViewPr>
      <p:guideLst/>
    </p:cSldViewPr>
  </p:slid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10/22/2019</a:t>
            </a:fld>
            <a:endParaRPr lang="en-US" dirty="0"/>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dirty="0"/>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10/22/2019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dirty="0"/>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1</a:t>
            </a:fld>
            <a:endParaRPr lang="en-US" dirty="0"/>
          </a:p>
        </p:txBody>
      </p:sp>
      <p:sp>
        <p:nvSpPr>
          <p:cNvPr id="6" name="Notes Placeholder 5">
            <a:extLst>
              <a:ext uri="{FF2B5EF4-FFF2-40B4-BE49-F238E27FC236}">
                <a16:creationId xmlns:a16="http://schemas.microsoft.com/office/drawing/2014/main" id="{E9A2F9DB-CB6F-42D3-9D6D-7B3A2AC9B4D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342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40ACE369-E66B-4A11-A1F1-C44351CDB51E}" type="slidenum">
              <a:rPr lang="en-US" altLang="en-US" smtClean="0">
                <a:solidFill>
                  <a:schemeClr val="tx1"/>
                </a:solidFill>
                <a:latin typeface="Calibri" panose="020F0502020204030204" pitchFamily="34" charset="0"/>
              </a:rPr>
              <a:pPr/>
              <a:t>10</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CD0ABC01-E3BE-4A1A-B61D-375081E4ABC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85794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40ACE369-E66B-4A11-A1F1-C44351CDB51E}" type="slidenum">
              <a:rPr lang="en-US" altLang="en-US" smtClean="0">
                <a:solidFill>
                  <a:schemeClr val="tx1"/>
                </a:solidFill>
                <a:latin typeface="Calibri" panose="020F0502020204030204" pitchFamily="34" charset="0"/>
              </a:rPr>
              <a:pPr/>
              <a:t>11</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75297D7A-2305-4EFC-802C-19ABEC87323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3402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40ACE369-E66B-4A11-A1F1-C44351CDB51E}" type="slidenum">
              <a:rPr lang="en-US" altLang="en-US" smtClean="0">
                <a:solidFill>
                  <a:schemeClr val="tx1"/>
                </a:solidFill>
                <a:latin typeface="Calibri" panose="020F0502020204030204" pitchFamily="34" charset="0"/>
              </a:rPr>
              <a:pPr/>
              <a:t>12</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9E087A0B-91C4-4B78-8D4A-8FC0D003DC6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4683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13</a:t>
            </a:fld>
            <a:endParaRPr lang="en-US" dirty="0"/>
          </a:p>
        </p:txBody>
      </p:sp>
      <p:sp>
        <p:nvSpPr>
          <p:cNvPr id="6" name="Notes Placeholder 5">
            <a:extLst>
              <a:ext uri="{FF2B5EF4-FFF2-40B4-BE49-F238E27FC236}">
                <a16:creationId xmlns:a16="http://schemas.microsoft.com/office/drawing/2014/main" id="{FD7C93A4-CF0D-45FE-A256-DCEEA990F31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46499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40ACE369-E66B-4A11-A1F1-C44351CDB51E}" type="slidenum">
              <a:rPr lang="en-US" altLang="en-US" smtClean="0">
                <a:solidFill>
                  <a:schemeClr val="tx1"/>
                </a:solidFill>
                <a:latin typeface="Calibri" panose="020F0502020204030204" pitchFamily="34" charset="0"/>
              </a:rPr>
              <a:pPr/>
              <a:t>14</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7DD779DA-9751-45A9-8B63-3AE858D2262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33441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40ACE369-E66B-4A11-A1F1-C44351CDB51E}" type="slidenum">
              <a:rPr lang="en-US" altLang="en-US" smtClean="0">
                <a:solidFill>
                  <a:schemeClr val="tx1"/>
                </a:solidFill>
                <a:latin typeface="Calibri" panose="020F0502020204030204" pitchFamily="34" charset="0"/>
              </a:rPr>
              <a:pPr/>
              <a:t>15</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5E92F50B-C927-46E5-A306-381983AA932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8536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D84A674A-FD22-4717-ACC9-B689D1E75392}" type="slidenum">
              <a:rPr lang="en-US" altLang="en-US" smtClean="0">
                <a:solidFill>
                  <a:schemeClr val="tx1"/>
                </a:solidFill>
                <a:latin typeface="Calibri" panose="020F0502020204030204" pitchFamily="34" charset="0"/>
              </a:rPr>
              <a:pPr/>
              <a:t>16</a:t>
            </a:fld>
            <a:endParaRPr lang="en-US" altLang="en-US" dirty="0">
              <a:solidFill>
                <a:schemeClr val="tx1"/>
              </a:solidFill>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xfrm>
            <a:off x="304800" y="711200"/>
            <a:ext cx="6297613"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03536EE3-4051-4560-931C-3F662E2258F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6699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F7758569-0A4D-45CE-834F-8D0CDB335E8E}" type="slidenum">
              <a:rPr lang="en-US" altLang="en-US" smtClean="0">
                <a:solidFill>
                  <a:srgbClr val="000000"/>
                </a:solidFill>
                <a:latin typeface="Calibri" panose="020F0502020204030204" pitchFamily="34" charset="0"/>
              </a:rPr>
              <a:pPr/>
              <a:t>17</a:t>
            </a:fld>
            <a:endParaRPr lang="en-US" altLang="en-US" dirty="0">
              <a:solidFill>
                <a:srgbClr val="000000"/>
              </a:solidFill>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xfrm>
            <a:off x="304800" y="711200"/>
            <a:ext cx="6297613"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F2C989D3-B89A-4F2E-AA7A-01B1E5912F8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60255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40ACE369-E66B-4A11-A1F1-C44351CDB51E}" type="slidenum">
              <a:rPr lang="en-US" altLang="en-US" smtClean="0">
                <a:solidFill>
                  <a:schemeClr val="tx1"/>
                </a:solidFill>
                <a:latin typeface="Calibri" panose="020F0502020204030204" pitchFamily="34" charset="0"/>
              </a:rPr>
              <a:pPr/>
              <a:t>18</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0916087F-1733-4C25-9738-F7B87577415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02244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40ACE369-E66B-4A11-A1F1-C44351CDB51E}" type="slidenum">
              <a:rPr lang="en-US" altLang="en-US" smtClean="0">
                <a:solidFill>
                  <a:schemeClr val="tx1"/>
                </a:solidFill>
                <a:latin typeface="Calibri" panose="020F0502020204030204" pitchFamily="34" charset="0"/>
              </a:rPr>
              <a:pPr/>
              <a:t>19</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BEF1A91F-32BF-49DF-A46C-52814AA48BE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4373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Tree>
    <p:extLst>
      <p:ext uri="{BB962C8B-B14F-4D97-AF65-F5344CB8AC3E}">
        <p14:creationId xmlns:p14="http://schemas.microsoft.com/office/powerpoint/2010/main" val="2789960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FC20E7B3-B245-48A3-B96C-939CC009DC0A}" type="slidenum">
              <a:rPr lang="en-US" altLang="en-US" smtClean="0">
                <a:solidFill>
                  <a:schemeClr val="tx1"/>
                </a:solidFill>
                <a:latin typeface="Calibri" panose="020F0502020204030204" pitchFamily="34" charset="0"/>
              </a:rPr>
              <a:pPr/>
              <a:t>20</a:t>
            </a:fld>
            <a:endParaRPr lang="en-US" altLang="en-US" dirty="0">
              <a:solidFill>
                <a:schemeClr val="tx1"/>
              </a:solidFill>
              <a:latin typeface="Calibri" panose="020F0502020204030204" pitchFamily="34" charset="0"/>
            </a:endParaRPr>
          </a:p>
        </p:txBody>
      </p:sp>
      <p:sp>
        <p:nvSpPr>
          <p:cNvPr id="56323" name="Rectangle 2"/>
          <p:cNvSpPr>
            <a:spLocks noGrp="1" noRot="1" noChangeAspect="1" noChangeArrowheads="1" noTextEdit="1"/>
          </p:cNvSpPr>
          <p:nvPr>
            <p:ph type="sldImg"/>
          </p:nvPr>
        </p:nvSpPr>
        <p:spPr bwMode="auto">
          <a:xfrm>
            <a:off x="304800" y="711200"/>
            <a:ext cx="6297613"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9E407C8-67C2-4E38-A8BE-9910260228A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56867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58102B84-07C0-4619-B95D-5C9DFD20F7E5}" type="slidenum">
              <a:rPr lang="en-US" altLang="en-US" smtClean="0">
                <a:solidFill>
                  <a:srgbClr val="000000"/>
                </a:solidFill>
                <a:latin typeface="Calibri" panose="020F0502020204030204" pitchFamily="34" charset="0"/>
              </a:rPr>
              <a:pPr/>
              <a:t>21</a:t>
            </a:fld>
            <a:endParaRPr lang="en-US" altLang="en-US" dirty="0">
              <a:solidFill>
                <a:srgbClr val="000000"/>
              </a:solidFill>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xfrm>
            <a:off x="304800" y="719138"/>
            <a:ext cx="6299200"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285409E7-D82A-459D-80E4-78554E194CE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44529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58102B84-07C0-4619-B95D-5C9DFD20F7E5}" type="slidenum">
              <a:rPr lang="en-US" altLang="en-US" smtClean="0">
                <a:solidFill>
                  <a:srgbClr val="000000"/>
                </a:solidFill>
                <a:latin typeface="Calibri" panose="020F0502020204030204" pitchFamily="34" charset="0"/>
              </a:rPr>
              <a:pPr/>
              <a:t>22</a:t>
            </a:fld>
            <a:endParaRPr lang="en-US" altLang="en-US" dirty="0">
              <a:solidFill>
                <a:srgbClr val="000000"/>
              </a:solidFill>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xfrm>
            <a:off x="304800" y="719138"/>
            <a:ext cx="6299200"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7E7C46CB-C72B-4410-BA9F-B86B707E947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7071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0FAF323-C489-415C-B36C-4A8E7E567A07}" type="slidenum">
              <a:rPr lang="en-US" altLang="en-US" smtClean="0"/>
              <a:pPr>
                <a:defRPr/>
              </a:pPr>
              <a:t>23</a:t>
            </a:fld>
            <a:endParaRPr lang="en-US" altLang="en-US" dirty="0"/>
          </a:p>
        </p:txBody>
      </p:sp>
      <p:sp>
        <p:nvSpPr>
          <p:cNvPr id="6" name="Notes Placeholder 5">
            <a:extLst>
              <a:ext uri="{FF2B5EF4-FFF2-40B4-BE49-F238E27FC236}">
                <a16:creationId xmlns:a16="http://schemas.microsoft.com/office/drawing/2014/main" id="{1417EDB2-C5D7-4B33-997A-9887CFBAE27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03017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0FAF323-C489-415C-B36C-4A8E7E567A07}" type="slidenum">
              <a:rPr lang="en-US" altLang="en-US" smtClean="0"/>
              <a:pPr>
                <a:defRPr/>
              </a:pPr>
              <a:t>24</a:t>
            </a:fld>
            <a:endParaRPr lang="en-US" altLang="en-US" dirty="0"/>
          </a:p>
        </p:txBody>
      </p:sp>
      <p:sp>
        <p:nvSpPr>
          <p:cNvPr id="6" name="Notes Placeholder 5">
            <a:extLst>
              <a:ext uri="{FF2B5EF4-FFF2-40B4-BE49-F238E27FC236}">
                <a16:creationId xmlns:a16="http://schemas.microsoft.com/office/drawing/2014/main" id="{42F74A6B-74B8-4E22-AAE9-9C7E723A529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58820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0FAF323-C489-415C-B36C-4A8E7E567A07}" type="slidenum">
              <a:rPr lang="en-US" altLang="en-US" smtClean="0"/>
              <a:pPr>
                <a:defRPr/>
              </a:pPr>
              <a:t>25</a:t>
            </a:fld>
            <a:endParaRPr lang="en-US" altLang="en-US" dirty="0"/>
          </a:p>
        </p:txBody>
      </p:sp>
      <p:sp>
        <p:nvSpPr>
          <p:cNvPr id="6" name="Notes Placeholder 5">
            <a:extLst>
              <a:ext uri="{FF2B5EF4-FFF2-40B4-BE49-F238E27FC236}">
                <a16:creationId xmlns:a16="http://schemas.microsoft.com/office/drawing/2014/main" id="{FE2F6C7A-892E-40E3-A2EB-090252BB0C7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44912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0FAF323-C489-415C-B36C-4A8E7E567A07}" type="slidenum">
              <a:rPr lang="en-US" altLang="en-US" smtClean="0"/>
              <a:pPr>
                <a:defRPr/>
              </a:pPr>
              <a:t>26</a:t>
            </a:fld>
            <a:endParaRPr lang="en-US" altLang="en-US" dirty="0"/>
          </a:p>
        </p:txBody>
      </p:sp>
      <p:sp>
        <p:nvSpPr>
          <p:cNvPr id="6" name="Notes Placeholder 5">
            <a:extLst>
              <a:ext uri="{FF2B5EF4-FFF2-40B4-BE49-F238E27FC236}">
                <a16:creationId xmlns:a16="http://schemas.microsoft.com/office/drawing/2014/main" id="{33481D5B-0E26-452A-9562-176F3A3C7F0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84788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27</a:t>
            </a:fld>
            <a:endParaRPr lang="en-US" dirty="0"/>
          </a:p>
        </p:txBody>
      </p:sp>
      <p:sp>
        <p:nvSpPr>
          <p:cNvPr id="6" name="Notes Placeholder 5">
            <a:extLst>
              <a:ext uri="{FF2B5EF4-FFF2-40B4-BE49-F238E27FC236}">
                <a16:creationId xmlns:a16="http://schemas.microsoft.com/office/drawing/2014/main" id="{2FFE6BAC-EAFA-4CAD-B4B4-BB74329975C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86039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68D2FC1B-2B8A-4B7C-B67D-EB1A79765E21}" type="slidenum">
              <a:rPr lang="en-US" altLang="en-US" smtClean="0">
                <a:solidFill>
                  <a:schemeClr val="tx1"/>
                </a:solidFill>
                <a:latin typeface="Calibri" panose="020F0502020204030204" pitchFamily="34" charset="0"/>
              </a:rPr>
              <a:pPr/>
              <a:t>28</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25CB25D0-3383-4AE5-BA4D-648FDC62D7C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10983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68D2FC1B-2B8A-4B7C-B67D-EB1A79765E21}" type="slidenum">
              <a:rPr lang="en-US" altLang="en-US" smtClean="0">
                <a:solidFill>
                  <a:schemeClr val="tx1"/>
                </a:solidFill>
                <a:latin typeface="Calibri" panose="020F0502020204030204" pitchFamily="34" charset="0"/>
              </a:rPr>
              <a:pPr/>
              <a:t>29</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1D22B6E8-6A8E-4B8A-87AC-2823431CFEA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081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4BB80-9B9C-4921-857A-03CE707AA4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D5D0245-35C7-4B36-A89B-85B35B59DA8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15229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68D2FC1B-2B8A-4B7C-B67D-EB1A79765E21}" type="slidenum">
              <a:rPr lang="en-US" altLang="en-US" smtClean="0">
                <a:solidFill>
                  <a:schemeClr val="tx1"/>
                </a:solidFill>
                <a:latin typeface="Calibri" panose="020F0502020204030204" pitchFamily="34" charset="0"/>
              </a:rPr>
              <a:pPr/>
              <a:t>30</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836D81EE-94B5-41D1-A01D-AB41668093A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09923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68D2FC1B-2B8A-4B7C-B67D-EB1A79765E21}" type="slidenum">
              <a:rPr lang="en-US" altLang="en-US" smtClean="0">
                <a:solidFill>
                  <a:schemeClr val="tx1"/>
                </a:solidFill>
                <a:latin typeface="Calibri" panose="020F0502020204030204" pitchFamily="34" charset="0"/>
              </a:rPr>
              <a:pPr/>
              <a:t>31</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A6F663D2-ED7C-441D-8158-F40F01CF2E1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40011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0C690559-CCAF-4368-A06D-4EB16363C818}" type="slidenum">
              <a:rPr lang="en-US" altLang="en-US" smtClean="0">
                <a:solidFill>
                  <a:schemeClr val="tx1"/>
                </a:solidFill>
                <a:latin typeface="Calibri" panose="020F0502020204030204" pitchFamily="34" charset="0"/>
              </a:rPr>
              <a:pPr/>
              <a:t>32</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9BA80A8B-83EE-41B5-A2B0-7FBCBCFE44F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33588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0C690559-CCAF-4368-A06D-4EB16363C818}" type="slidenum">
              <a:rPr lang="en-US" altLang="en-US" smtClean="0">
                <a:solidFill>
                  <a:schemeClr val="tx1"/>
                </a:solidFill>
                <a:latin typeface="Calibri" panose="020F0502020204030204" pitchFamily="34" charset="0"/>
              </a:rPr>
              <a:pPr/>
              <a:t>33</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FE4FA0AD-21F0-48F7-8667-14B14D3B66E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46889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8E2F4601-229A-4269-AD7B-51AA87A81D74}" type="slidenum">
              <a:rPr lang="en-US" altLang="en-US" smtClean="0">
                <a:solidFill>
                  <a:schemeClr val="tx1"/>
                </a:solidFill>
                <a:latin typeface="Calibri" panose="020F0502020204030204" pitchFamily="34" charset="0"/>
              </a:rPr>
              <a:pPr/>
              <a:t>34</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F6D75510-8D7E-44D8-B168-86A2435ECC1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18999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E9299251-FD2D-40DC-AF1D-DFC59C1424CB}" type="slidenum">
              <a:rPr lang="en-US" altLang="en-US" smtClean="0">
                <a:solidFill>
                  <a:schemeClr val="tx1"/>
                </a:solidFill>
                <a:latin typeface="Calibri" panose="020F0502020204030204" pitchFamily="34" charset="0"/>
              </a:rPr>
              <a:pPr/>
              <a:t>35</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D1F5BB52-835A-4691-AF97-30EF82DB8AE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93232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0F4110A4-C997-4250-B222-2AA4D751FBC4}" type="slidenum">
              <a:rPr lang="en-US" altLang="en-US" smtClean="0">
                <a:solidFill>
                  <a:schemeClr val="tx1"/>
                </a:solidFill>
                <a:latin typeface="Calibri" panose="020F0502020204030204" pitchFamily="34" charset="0"/>
              </a:rPr>
              <a:pPr/>
              <a:t>36</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F32E3A95-FA83-460D-9F06-BF22423F7BE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96775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56E1BADE-6C7D-4EC0-AF16-094B801562B4}" type="slidenum">
              <a:rPr lang="en-US" altLang="en-US" smtClean="0">
                <a:solidFill>
                  <a:srgbClr val="000000"/>
                </a:solidFill>
                <a:latin typeface="Calibri" panose="020F0502020204030204" pitchFamily="34" charset="0"/>
              </a:rPr>
              <a:pPr/>
              <a:t>37</a:t>
            </a:fld>
            <a:endParaRPr lang="en-US" altLang="en-US" dirty="0">
              <a:solidFill>
                <a:srgbClr val="000000"/>
              </a:solidFill>
              <a:latin typeface="Calibri" panose="020F0502020204030204" pitchFamily="34" charset="0"/>
            </a:endParaRPr>
          </a:p>
        </p:txBody>
      </p:sp>
      <p:sp>
        <p:nvSpPr>
          <p:cNvPr id="119811" name="Rectangle 2"/>
          <p:cNvSpPr>
            <a:spLocks noGrp="1" noRot="1" noChangeAspect="1" noChangeArrowheads="1" noTextEdit="1"/>
          </p:cNvSpPr>
          <p:nvPr>
            <p:ph type="sldImg"/>
          </p:nvPr>
        </p:nvSpPr>
        <p:spPr bwMode="auto">
          <a:xfrm>
            <a:off x="304800" y="719138"/>
            <a:ext cx="6299200"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45D46D32-A6E5-41C7-B6CB-BA8C0B1223D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93784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56E1BADE-6C7D-4EC0-AF16-094B801562B4}" type="slidenum">
              <a:rPr lang="en-US" altLang="en-US" smtClean="0">
                <a:solidFill>
                  <a:srgbClr val="000000"/>
                </a:solidFill>
                <a:latin typeface="Calibri" panose="020F0502020204030204" pitchFamily="34" charset="0"/>
              </a:rPr>
              <a:pPr/>
              <a:t>38</a:t>
            </a:fld>
            <a:endParaRPr lang="en-US" altLang="en-US" dirty="0">
              <a:solidFill>
                <a:srgbClr val="000000"/>
              </a:solidFill>
              <a:latin typeface="Calibri" panose="020F0502020204030204" pitchFamily="34" charset="0"/>
            </a:endParaRPr>
          </a:p>
        </p:txBody>
      </p:sp>
      <p:sp>
        <p:nvSpPr>
          <p:cNvPr id="119811" name="Rectangle 2"/>
          <p:cNvSpPr>
            <a:spLocks noGrp="1" noRot="1" noChangeAspect="1" noChangeArrowheads="1" noTextEdit="1"/>
          </p:cNvSpPr>
          <p:nvPr>
            <p:ph type="sldImg"/>
          </p:nvPr>
        </p:nvSpPr>
        <p:spPr bwMode="auto">
          <a:xfrm>
            <a:off x="304800" y="719138"/>
            <a:ext cx="6299200"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36D72AC0-C990-4687-ACDC-E62707049F1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77755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39</a:t>
            </a:fld>
            <a:endParaRPr lang="en-US" dirty="0"/>
          </a:p>
        </p:txBody>
      </p:sp>
      <p:sp>
        <p:nvSpPr>
          <p:cNvPr id="6" name="Notes Placeholder 5">
            <a:extLst>
              <a:ext uri="{FF2B5EF4-FFF2-40B4-BE49-F238E27FC236}">
                <a16:creationId xmlns:a16="http://schemas.microsoft.com/office/drawing/2014/main" id="{14B9EB83-4AB1-47EE-BAD0-3FEE2003C0D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12412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a:t>
            </a:fld>
            <a:endParaRPr lang="en-US" dirty="0"/>
          </a:p>
        </p:txBody>
      </p:sp>
      <p:sp>
        <p:nvSpPr>
          <p:cNvPr id="6" name="Notes Placeholder 5">
            <a:extLst>
              <a:ext uri="{FF2B5EF4-FFF2-40B4-BE49-F238E27FC236}">
                <a16:creationId xmlns:a16="http://schemas.microsoft.com/office/drawing/2014/main" id="{0BD75E0B-3B84-494F-A050-1E6590C9DF2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30867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A2DA9B28-25AB-408F-8513-B0D820D68C43}" type="slidenum">
              <a:rPr lang="en-US" altLang="en-US" smtClean="0">
                <a:solidFill>
                  <a:schemeClr val="tx1"/>
                </a:solidFill>
                <a:latin typeface="Calibri" panose="020F0502020204030204" pitchFamily="34" charset="0"/>
              </a:rPr>
              <a:pPr/>
              <a:t>40</a:t>
            </a:fld>
            <a:endParaRPr lang="en-US" altLang="en-US" dirty="0">
              <a:solidFill>
                <a:schemeClr val="tx1"/>
              </a:solidFill>
              <a:latin typeface="Calibri" panose="020F0502020204030204" pitchFamily="34" charset="0"/>
            </a:endParaRPr>
          </a:p>
        </p:txBody>
      </p:sp>
      <p:sp>
        <p:nvSpPr>
          <p:cNvPr id="72707" name="Rectangle 2"/>
          <p:cNvSpPr>
            <a:spLocks noGrp="1" noRot="1" noChangeAspect="1" noChangeArrowheads="1" noTextEdit="1"/>
          </p:cNvSpPr>
          <p:nvPr>
            <p:ph type="sldImg"/>
          </p:nvPr>
        </p:nvSpPr>
        <p:spPr bwMode="auto">
          <a:xfrm>
            <a:off x="304800" y="711200"/>
            <a:ext cx="6297613"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97BC9FEF-29C4-4DA8-9F60-38F6B01A4DC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33739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78036CBD-F260-4B0C-A084-3F29108ED9EA}" type="slidenum">
              <a:rPr lang="en-US" altLang="en-US" smtClean="0">
                <a:solidFill>
                  <a:schemeClr val="tx1"/>
                </a:solidFill>
                <a:latin typeface="Calibri" panose="020F0502020204030204" pitchFamily="34" charset="0"/>
              </a:rPr>
              <a:pPr/>
              <a:t>41</a:t>
            </a:fld>
            <a:endParaRPr lang="en-US" altLang="en-US" dirty="0">
              <a:solidFill>
                <a:schemeClr val="tx1"/>
              </a:solidFill>
              <a:latin typeface="Calibri" panose="020F0502020204030204" pitchFamily="34" charset="0"/>
            </a:endParaRPr>
          </a:p>
        </p:txBody>
      </p:sp>
      <p:sp>
        <p:nvSpPr>
          <p:cNvPr id="74755" name="Rectangle 2"/>
          <p:cNvSpPr>
            <a:spLocks noGrp="1" noRot="1" noChangeAspect="1" noChangeArrowheads="1" noTextEdit="1"/>
          </p:cNvSpPr>
          <p:nvPr>
            <p:ph type="sldImg"/>
          </p:nvPr>
        </p:nvSpPr>
        <p:spPr bwMode="auto">
          <a:xfrm>
            <a:off x="304800" y="711200"/>
            <a:ext cx="6297613"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AEA64B0-1123-4526-A721-E0E9D4B4F47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21185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2FDEF29F-53D1-41C6-9F87-E1F6D2F6014E}" type="slidenum">
              <a:rPr lang="en-US" altLang="en-US" smtClean="0">
                <a:solidFill>
                  <a:schemeClr val="tx1"/>
                </a:solidFill>
                <a:latin typeface="Calibri" panose="020F0502020204030204" pitchFamily="34" charset="0"/>
              </a:rPr>
              <a:pPr/>
              <a:t>42</a:t>
            </a:fld>
            <a:endParaRPr lang="en-US" altLang="en-US" dirty="0">
              <a:solidFill>
                <a:schemeClr val="tx1"/>
              </a:solidFill>
              <a:latin typeface="Calibri" panose="020F0502020204030204" pitchFamily="34" charset="0"/>
            </a:endParaRPr>
          </a:p>
        </p:txBody>
      </p:sp>
      <p:sp>
        <p:nvSpPr>
          <p:cNvPr id="78851" name="Rectangle 2"/>
          <p:cNvSpPr>
            <a:spLocks noGrp="1" noRot="1" noChangeAspect="1" noChangeArrowheads="1" noTextEdit="1"/>
          </p:cNvSpPr>
          <p:nvPr>
            <p:ph type="sldImg"/>
          </p:nvPr>
        </p:nvSpPr>
        <p:spPr bwMode="auto">
          <a:xfrm>
            <a:off x="493713" y="698500"/>
            <a:ext cx="5232400" cy="2943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BCED7A5A-1FA7-4F95-B951-C7E14E91AE1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27865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78036CBD-F260-4B0C-A084-3F29108ED9EA}" type="slidenum">
              <a:rPr lang="en-US" altLang="en-US" smtClean="0">
                <a:solidFill>
                  <a:schemeClr val="tx1"/>
                </a:solidFill>
                <a:latin typeface="Calibri" panose="020F0502020204030204" pitchFamily="34" charset="0"/>
              </a:rPr>
              <a:pPr/>
              <a:t>43</a:t>
            </a:fld>
            <a:endParaRPr lang="en-US" altLang="en-US" dirty="0">
              <a:solidFill>
                <a:schemeClr val="tx1"/>
              </a:solidFill>
              <a:latin typeface="Calibri" panose="020F0502020204030204" pitchFamily="34" charset="0"/>
            </a:endParaRPr>
          </a:p>
        </p:txBody>
      </p:sp>
      <p:sp>
        <p:nvSpPr>
          <p:cNvPr id="74755" name="Rectangle 2"/>
          <p:cNvSpPr>
            <a:spLocks noGrp="1" noRot="1" noChangeAspect="1" noChangeArrowheads="1" noTextEdit="1"/>
          </p:cNvSpPr>
          <p:nvPr>
            <p:ph type="sldImg"/>
          </p:nvPr>
        </p:nvSpPr>
        <p:spPr bwMode="auto">
          <a:xfrm>
            <a:off x="609600" y="803275"/>
            <a:ext cx="5638800" cy="3171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D67B9A-20BC-4894-9EA2-2B959F045CB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75718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BF5AA725-8050-4E86-9874-A3AEA42DAC1D}" type="slidenum">
              <a:rPr lang="en-US" altLang="en-US" smtClean="0">
                <a:solidFill>
                  <a:schemeClr val="tx1"/>
                </a:solidFill>
                <a:latin typeface="Calibri" panose="020F0502020204030204" pitchFamily="34" charset="0"/>
              </a:rPr>
              <a:pPr/>
              <a:t>44</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C60C0FD4-F615-439C-9CE4-64B74D10479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27127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FC20E7B3-B245-48A3-B96C-939CC009DC0A}" type="slidenum">
              <a:rPr lang="en-US" altLang="en-US" smtClean="0">
                <a:solidFill>
                  <a:schemeClr val="tx1"/>
                </a:solidFill>
                <a:latin typeface="Calibri" panose="020F0502020204030204" pitchFamily="34" charset="0"/>
              </a:rPr>
              <a:pPr/>
              <a:t>45</a:t>
            </a:fld>
            <a:endParaRPr lang="en-US" altLang="en-US" dirty="0">
              <a:solidFill>
                <a:schemeClr val="tx1"/>
              </a:solidFill>
              <a:latin typeface="Calibri" panose="020F0502020204030204" pitchFamily="34" charset="0"/>
            </a:endParaRPr>
          </a:p>
        </p:txBody>
      </p:sp>
      <p:sp>
        <p:nvSpPr>
          <p:cNvPr id="56323" name="Rectangle 2"/>
          <p:cNvSpPr>
            <a:spLocks noGrp="1" noRot="1" noChangeAspect="1" noChangeArrowheads="1" noTextEdit="1"/>
          </p:cNvSpPr>
          <p:nvPr>
            <p:ph type="sldImg"/>
          </p:nvPr>
        </p:nvSpPr>
        <p:spPr bwMode="auto">
          <a:xfrm>
            <a:off x="304800" y="711200"/>
            <a:ext cx="6297613"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6343B44-CB24-4E7D-92FE-81FC4EBC075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96381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64EE4709-BA64-47D1-B765-D1BB590B52AB}" type="slidenum">
              <a:rPr lang="en-US" altLang="en-US" smtClean="0">
                <a:solidFill>
                  <a:schemeClr val="tx1"/>
                </a:solidFill>
                <a:latin typeface="Calibri" panose="020F0502020204030204" pitchFamily="34" charset="0"/>
              </a:rPr>
              <a:pPr/>
              <a:t>46</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C97570BC-2115-4A1C-AD2B-D526952F442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86132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64EE4709-BA64-47D1-B765-D1BB590B52AB}" type="slidenum">
              <a:rPr lang="en-US" altLang="en-US" smtClean="0">
                <a:solidFill>
                  <a:schemeClr val="tx1"/>
                </a:solidFill>
                <a:latin typeface="Calibri" panose="020F0502020204030204" pitchFamily="34" charset="0"/>
              </a:rPr>
              <a:pPr/>
              <a:t>47</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11C2D6BA-2DEA-4C33-A88D-029D3A4B41F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535129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E1D24DCB-E097-468F-A210-17E18E9741ED}" type="slidenum">
              <a:rPr lang="en-US" altLang="en-US" smtClean="0">
                <a:solidFill>
                  <a:schemeClr val="tx1"/>
                </a:solidFill>
                <a:latin typeface="Calibri" panose="020F0502020204030204" pitchFamily="34" charset="0"/>
              </a:rPr>
              <a:pPr/>
              <a:t>48</a:t>
            </a:fld>
            <a:endParaRPr lang="en-US" altLang="en-US" dirty="0">
              <a:solidFill>
                <a:schemeClr val="tx1"/>
              </a:solidFill>
              <a:latin typeface="Calibri" panose="020F0502020204030204" pitchFamily="34" charset="0"/>
            </a:endParaRPr>
          </a:p>
        </p:txBody>
      </p:sp>
      <p:sp>
        <p:nvSpPr>
          <p:cNvPr id="4" name="Notes Placeholder 3">
            <a:extLst>
              <a:ext uri="{FF2B5EF4-FFF2-40B4-BE49-F238E27FC236}">
                <a16:creationId xmlns:a16="http://schemas.microsoft.com/office/drawing/2014/main" id="{29C95DB0-FDBC-42B7-BAB2-49D7B49D45B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741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BEDB4BA4-F1C1-48EE-8CB4-884D6016DC37}" type="slidenum">
              <a:rPr lang="en-US" altLang="en-US" smtClean="0">
                <a:solidFill>
                  <a:schemeClr val="tx1"/>
                </a:solidFill>
                <a:latin typeface="Calibri" panose="020F0502020204030204" pitchFamily="34" charset="0"/>
              </a:rPr>
              <a:pPr/>
              <a:t>49</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CEA6FA28-FA1D-4B90-A314-F20A022E5E3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76147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0A0B18E8-68F1-45FA-9359-E5603B1F7859}" type="slidenum">
              <a:rPr lang="en-US" altLang="en-US" smtClean="0">
                <a:solidFill>
                  <a:schemeClr val="tx1"/>
                </a:solidFill>
                <a:latin typeface="Calibri" panose="020F0502020204030204" pitchFamily="34" charset="0"/>
              </a:rPr>
              <a:pPr/>
              <a:t>5</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EB3D27BE-A6CB-40F8-AACF-B8F12D5271D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18861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49BFE86D-540A-4C82-A9C4-DE4AD1984394}" type="slidenum">
              <a:rPr lang="en-US" altLang="en-US" smtClean="0">
                <a:solidFill>
                  <a:schemeClr val="tx1"/>
                </a:solidFill>
                <a:latin typeface="Calibri" panose="020F0502020204030204" pitchFamily="34" charset="0"/>
              </a:rPr>
              <a:pPr/>
              <a:t>50</a:t>
            </a:fld>
            <a:endParaRPr lang="en-US" altLang="en-US" dirty="0">
              <a:solidFill>
                <a:schemeClr val="tx1"/>
              </a:solidFill>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xfrm>
            <a:off x="304800" y="711200"/>
            <a:ext cx="6297613"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9E335016-5347-4BEB-879A-0230C9104C0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443384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49BFE86D-540A-4C82-A9C4-DE4AD1984394}" type="slidenum">
              <a:rPr lang="en-US" altLang="en-US" smtClean="0">
                <a:solidFill>
                  <a:schemeClr val="tx1"/>
                </a:solidFill>
                <a:latin typeface="Calibri" panose="020F0502020204030204" pitchFamily="34" charset="0"/>
              </a:rPr>
              <a:pPr/>
              <a:t>51</a:t>
            </a:fld>
            <a:endParaRPr lang="en-US" altLang="en-US" dirty="0">
              <a:solidFill>
                <a:schemeClr val="tx1"/>
              </a:solidFill>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xfrm>
            <a:off x="304800" y="711200"/>
            <a:ext cx="6297613"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3CB9C8E0-9E17-4CF0-A694-00E1C1C988F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04637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58102B84-07C0-4619-B95D-5C9DFD20F7E5}" type="slidenum">
              <a:rPr lang="en-US" altLang="en-US" smtClean="0">
                <a:solidFill>
                  <a:srgbClr val="000000"/>
                </a:solidFill>
                <a:latin typeface="Calibri" panose="020F0502020204030204" pitchFamily="34" charset="0"/>
              </a:rPr>
              <a:pPr/>
              <a:t>52</a:t>
            </a:fld>
            <a:endParaRPr lang="en-US" altLang="en-US" dirty="0">
              <a:solidFill>
                <a:srgbClr val="000000"/>
              </a:solidFill>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xfrm>
            <a:off x="304800" y="719138"/>
            <a:ext cx="6299200"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A730E649-03B8-4316-B162-21BFE217623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782632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58102B84-07C0-4619-B95D-5C9DFD20F7E5}" type="slidenum">
              <a:rPr lang="en-US" altLang="en-US" smtClean="0">
                <a:solidFill>
                  <a:srgbClr val="000000"/>
                </a:solidFill>
                <a:latin typeface="Calibri" panose="020F0502020204030204" pitchFamily="34" charset="0"/>
              </a:rPr>
              <a:pPr/>
              <a:t>53</a:t>
            </a:fld>
            <a:endParaRPr lang="en-US" altLang="en-US" dirty="0">
              <a:solidFill>
                <a:srgbClr val="000000"/>
              </a:solidFill>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xfrm>
            <a:off x="304800" y="719138"/>
            <a:ext cx="6299200"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58EF9E1A-281D-431B-B999-DCCABA1BE3A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36228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54</a:t>
            </a:fld>
            <a:endParaRPr lang="en-US" dirty="0"/>
          </a:p>
        </p:txBody>
      </p:sp>
    </p:spTree>
    <p:extLst>
      <p:ext uri="{BB962C8B-B14F-4D97-AF65-F5344CB8AC3E}">
        <p14:creationId xmlns:p14="http://schemas.microsoft.com/office/powerpoint/2010/main" val="986262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880AFFB4-3673-4B59-9DE2-86806DE0868A}" type="slidenum">
              <a:rPr lang="en-US" altLang="en-US" smtClean="0">
                <a:solidFill>
                  <a:schemeClr val="tx1"/>
                </a:solidFill>
                <a:latin typeface="Calibri" panose="020F0502020204030204" pitchFamily="34" charset="0"/>
              </a:rPr>
              <a:pPr/>
              <a:t>55</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C7294479-C1C1-4D79-8D5B-0D142487954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867968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DA23887-816C-4415-A11B-A3B3046E8586}"/>
              </a:ext>
            </a:extLst>
          </p:cNvPr>
          <p:cNvSpPr>
            <a:spLocks noGrp="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880AFFB4-3673-4B59-9DE2-86806DE0868A}" type="slidenum">
              <a:rPr lang="en-US" altLang="en-US" smtClean="0">
                <a:solidFill>
                  <a:schemeClr val="tx1"/>
                </a:solidFill>
                <a:latin typeface="Calibri" panose="020F0502020204030204" pitchFamily="34" charset="0"/>
              </a:rPr>
              <a:pPr/>
              <a:t>56</a:t>
            </a:fld>
            <a:endParaRPr lang="en-US" altLang="en-US" dirty="0">
              <a:solidFill>
                <a:schemeClr val="tx1"/>
              </a:solidFill>
              <a:latin typeface="Calibri" panose="020F050202020403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962905EF-9003-4498-867A-D975729BE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72" y="837247"/>
            <a:ext cx="5494528" cy="3090672"/>
          </a:xfrm>
          <a:prstGeom prst="rect">
            <a:avLst/>
          </a:prstGeom>
          <a:ln>
            <a:solidFill>
              <a:schemeClr val="tx1"/>
            </a:solidFill>
          </a:ln>
        </p:spPr>
      </p:pic>
      <p:sp>
        <p:nvSpPr>
          <p:cNvPr id="6" name="Notes Placeholder 5">
            <a:extLst>
              <a:ext uri="{FF2B5EF4-FFF2-40B4-BE49-F238E27FC236}">
                <a16:creationId xmlns:a16="http://schemas.microsoft.com/office/drawing/2014/main" id="{7CD04A5A-D12B-4FBB-936F-08E81165202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345909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6CAC4D3-FCBF-4A4D-98BC-D1CB3318287A}"/>
              </a:ext>
            </a:extLst>
          </p:cNvPr>
          <p:cNvSpPr>
            <a:spLocks noGrp="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880AFFB4-3673-4B59-9DE2-86806DE0868A}" type="slidenum">
              <a:rPr lang="en-US" altLang="en-US" smtClean="0">
                <a:solidFill>
                  <a:schemeClr val="tx1"/>
                </a:solidFill>
                <a:latin typeface="Calibri" panose="020F0502020204030204" pitchFamily="34" charset="0"/>
              </a:rPr>
              <a:pPr/>
              <a:t>57</a:t>
            </a:fld>
            <a:endParaRPr lang="en-US" altLang="en-US" dirty="0">
              <a:solidFill>
                <a:schemeClr val="tx1"/>
              </a:solidFill>
              <a:latin typeface="Calibri" panose="020F050202020403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4B4B7FE8-5AD6-4214-890C-86D68E0EE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72" y="967772"/>
            <a:ext cx="5494528" cy="3090672"/>
          </a:xfrm>
          <a:prstGeom prst="rect">
            <a:avLst/>
          </a:prstGeom>
          <a:ln>
            <a:solidFill>
              <a:schemeClr val="tx1"/>
            </a:solidFill>
          </a:ln>
        </p:spPr>
      </p:pic>
      <p:sp>
        <p:nvSpPr>
          <p:cNvPr id="6" name="Notes Placeholder 5">
            <a:extLst>
              <a:ext uri="{FF2B5EF4-FFF2-40B4-BE49-F238E27FC236}">
                <a16:creationId xmlns:a16="http://schemas.microsoft.com/office/drawing/2014/main" id="{EA4F2887-3912-45EB-BD2F-EA9751E40DE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363864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CB5BED5-B4D2-4035-BE95-54C7ECC3B7F5}"/>
              </a:ext>
            </a:extLst>
          </p:cNvPr>
          <p:cNvSpPr>
            <a:spLocks noGrp="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880AFFB4-3673-4B59-9DE2-86806DE0868A}" type="slidenum">
              <a:rPr lang="en-US" altLang="en-US" smtClean="0">
                <a:solidFill>
                  <a:schemeClr val="tx1"/>
                </a:solidFill>
                <a:latin typeface="Calibri" panose="020F0502020204030204" pitchFamily="34" charset="0"/>
              </a:rPr>
              <a:pPr/>
              <a:t>58</a:t>
            </a:fld>
            <a:endParaRPr lang="en-US" altLang="en-US" dirty="0">
              <a:solidFill>
                <a:schemeClr val="tx1"/>
              </a:solidFill>
              <a:latin typeface="Calibri" panose="020F050202020403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9E40997A-745D-4FDC-9FB1-B6807FEA9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 y="967772"/>
            <a:ext cx="5494528" cy="3090672"/>
          </a:xfrm>
          <a:prstGeom prst="rect">
            <a:avLst/>
          </a:prstGeom>
          <a:ln>
            <a:solidFill>
              <a:schemeClr val="tx1"/>
            </a:solidFill>
          </a:ln>
        </p:spPr>
      </p:pic>
      <p:sp>
        <p:nvSpPr>
          <p:cNvPr id="6" name="Notes Placeholder 5">
            <a:extLst>
              <a:ext uri="{FF2B5EF4-FFF2-40B4-BE49-F238E27FC236}">
                <a16:creationId xmlns:a16="http://schemas.microsoft.com/office/drawing/2014/main" id="{D1E0CE05-73F0-4D49-8D5F-3C1B2B81255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54528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67E5EC6-E80E-4AD9-A05D-09056FB81671}"/>
              </a:ext>
            </a:extLst>
          </p:cNvPr>
          <p:cNvSpPr>
            <a:spLocks noGrp="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880AFFB4-3673-4B59-9DE2-86806DE0868A}" type="slidenum">
              <a:rPr lang="en-US" altLang="en-US" smtClean="0">
                <a:solidFill>
                  <a:schemeClr val="tx1"/>
                </a:solidFill>
                <a:latin typeface="Calibri" panose="020F0502020204030204" pitchFamily="34" charset="0"/>
              </a:rPr>
              <a:pPr/>
              <a:t>59</a:t>
            </a:fld>
            <a:endParaRPr lang="en-US" altLang="en-US" dirty="0">
              <a:solidFill>
                <a:schemeClr val="tx1"/>
              </a:solidFill>
              <a:latin typeface="Calibri" panose="020F050202020403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D1B577F5-EB4D-4B4D-B0E4-8B4B05B70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36" y="848677"/>
            <a:ext cx="5494528" cy="3090672"/>
          </a:xfrm>
          <a:prstGeom prst="rect">
            <a:avLst/>
          </a:prstGeom>
          <a:ln>
            <a:solidFill>
              <a:schemeClr val="tx1"/>
            </a:solidFill>
          </a:ln>
        </p:spPr>
      </p:pic>
    </p:spTree>
    <p:extLst>
      <p:ext uri="{BB962C8B-B14F-4D97-AF65-F5344CB8AC3E}">
        <p14:creationId xmlns:p14="http://schemas.microsoft.com/office/powerpoint/2010/main" val="3415624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a:t>
            </a:fld>
            <a:endParaRPr lang="en-US" dirty="0"/>
          </a:p>
        </p:txBody>
      </p:sp>
      <p:sp>
        <p:nvSpPr>
          <p:cNvPr id="6" name="Notes Placeholder 5">
            <a:extLst>
              <a:ext uri="{FF2B5EF4-FFF2-40B4-BE49-F238E27FC236}">
                <a16:creationId xmlns:a16="http://schemas.microsoft.com/office/drawing/2014/main" id="{657508D5-CE1E-4C10-8C39-A81F953B43E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047142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A1719F1-C7EF-43ED-BC52-786AEADAF31E}"/>
              </a:ext>
            </a:extLst>
          </p:cNvPr>
          <p:cNvSpPr>
            <a:spLocks noGrp="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880AFFB4-3673-4B59-9DE2-86806DE0868A}" type="slidenum">
              <a:rPr lang="en-US" altLang="en-US" smtClean="0">
                <a:solidFill>
                  <a:schemeClr val="tx1"/>
                </a:solidFill>
                <a:latin typeface="Calibri" panose="020F0502020204030204" pitchFamily="34" charset="0"/>
              </a:rPr>
              <a:pPr/>
              <a:t>60</a:t>
            </a:fld>
            <a:endParaRPr lang="en-US" altLang="en-US" dirty="0">
              <a:solidFill>
                <a:schemeClr val="tx1"/>
              </a:solidFill>
              <a:latin typeface="Calibri" panose="020F050202020403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90DA7832-D03B-4650-A690-DC90CD0DC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36" y="1031557"/>
            <a:ext cx="5494528" cy="3090672"/>
          </a:xfrm>
          <a:prstGeom prst="rect">
            <a:avLst/>
          </a:prstGeom>
          <a:ln>
            <a:solidFill>
              <a:schemeClr val="tx1"/>
            </a:solidFill>
          </a:ln>
        </p:spPr>
      </p:pic>
    </p:spTree>
    <p:extLst>
      <p:ext uri="{BB962C8B-B14F-4D97-AF65-F5344CB8AC3E}">
        <p14:creationId xmlns:p14="http://schemas.microsoft.com/office/powerpoint/2010/main" val="34809408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61</a:t>
            </a:fld>
            <a:endParaRPr lang="en-US" dirty="0"/>
          </a:p>
        </p:txBody>
      </p:sp>
      <p:sp>
        <p:nvSpPr>
          <p:cNvPr id="6" name="Notes Placeholder 5">
            <a:extLst>
              <a:ext uri="{FF2B5EF4-FFF2-40B4-BE49-F238E27FC236}">
                <a16:creationId xmlns:a16="http://schemas.microsoft.com/office/drawing/2014/main" id="{DDCBFCF2-1E0F-4528-838E-0F060F4A25C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8216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62</a:t>
            </a:fld>
            <a:endParaRPr lang="en-US" dirty="0"/>
          </a:p>
        </p:txBody>
      </p:sp>
    </p:spTree>
    <p:extLst>
      <p:ext uri="{BB962C8B-B14F-4D97-AF65-F5344CB8AC3E}">
        <p14:creationId xmlns:p14="http://schemas.microsoft.com/office/powerpoint/2010/main" val="42872715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65E80535-7E90-41B2-8E10-52DB49E3C909}" type="slidenum">
              <a:rPr lang="en-US" altLang="en-US" smtClean="0">
                <a:solidFill>
                  <a:schemeClr val="tx1"/>
                </a:solidFill>
                <a:latin typeface="Calibri" panose="020F0502020204030204" pitchFamily="34" charset="0"/>
              </a:rPr>
              <a:pPr/>
              <a:t>63</a:t>
            </a:fld>
            <a:endParaRPr lang="en-US" altLang="en-US" dirty="0">
              <a:solidFill>
                <a:schemeClr val="tx1"/>
              </a:solidFill>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r>
              <a:rPr lang="en-US" dirty="0"/>
              <a:t>1/25/15</a:t>
            </a:r>
          </a:p>
        </p:txBody>
      </p:sp>
      <p:sp>
        <p:nvSpPr>
          <p:cNvPr id="2" name="Notes Placeholder 1">
            <a:extLst>
              <a:ext uri="{FF2B5EF4-FFF2-40B4-BE49-F238E27FC236}">
                <a16:creationId xmlns:a16="http://schemas.microsoft.com/office/drawing/2014/main" id="{6CBB2642-BA65-4FDC-8F8E-365F5B03440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5952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40ACE369-E66B-4A11-A1F1-C44351CDB51E}" type="slidenum">
              <a:rPr lang="en-US" altLang="en-US" smtClean="0">
                <a:solidFill>
                  <a:schemeClr val="tx1"/>
                </a:solidFill>
                <a:latin typeface="Calibri" panose="020F0502020204030204" pitchFamily="34" charset="0"/>
              </a:rPr>
              <a:pPr/>
              <a:t>7</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863E2E18-26BF-4229-9AA8-DC17298A8D3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67955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F441A9EC-2CF3-4131-8A7C-5E9982E447F1}" type="slidenum">
              <a:rPr lang="en-US" altLang="en-US" smtClean="0">
                <a:solidFill>
                  <a:schemeClr val="tx1"/>
                </a:solidFill>
                <a:latin typeface="Calibri" panose="020F0502020204030204" pitchFamily="34" charset="0"/>
              </a:rPr>
              <a:pPr/>
              <a:t>8</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B4B5C1EA-2647-4E5A-95AB-8A4FB421E77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6087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65251" indent="-294327">
              <a:defRPr sz="1200">
                <a:solidFill>
                  <a:schemeClr val="tx2"/>
                </a:solidFill>
                <a:latin typeface="Arial" panose="020B0604020202020204" pitchFamily="34" charset="0"/>
                <a:cs typeface="Arial" panose="020B0604020202020204" pitchFamily="34" charset="0"/>
              </a:defRPr>
            </a:lvl2pPr>
            <a:lvl3pPr marL="1177308" indent="-235461">
              <a:defRPr sz="1200">
                <a:solidFill>
                  <a:schemeClr val="tx2"/>
                </a:solidFill>
                <a:latin typeface="Arial" panose="020B0604020202020204" pitchFamily="34" charset="0"/>
                <a:cs typeface="Arial" panose="020B0604020202020204" pitchFamily="34" charset="0"/>
              </a:defRPr>
            </a:lvl3pPr>
            <a:lvl4pPr marL="1648232" indent="-235461">
              <a:defRPr sz="1200">
                <a:solidFill>
                  <a:schemeClr val="tx2"/>
                </a:solidFill>
                <a:latin typeface="Arial" panose="020B0604020202020204" pitchFamily="34" charset="0"/>
                <a:cs typeface="Arial" panose="020B0604020202020204" pitchFamily="34" charset="0"/>
              </a:defRPr>
            </a:lvl4pPr>
            <a:lvl5pPr marL="2119155" indent="-235461">
              <a:defRPr sz="1200">
                <a:solidFill>
                  <a:schemeClr val="tx2"/>
                </a:solidFill>
                <a:latin typeface="Arial" panose="020B0604020202020204" pitchFamily="34" charset="0"/>
                <a:cs typeface="Arial" panose="020B0604020202020204" pitchFamily="34" charset="0"/>
              </a:defRPr>
            </a:lvl5pPr>
            <a:lvl6pPr marL="2590077"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061002"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531925"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002848" indent="-235461"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40ACE369-E66B-4A11-A1F1-C44351CDB51E}" type="slidenum">
              <a:rPr lang="en-US" altLang="en-US" smtClean="0">
                <a:solidFill>
                  <a:schemeClr val="tx1"/>
                </a:solidFill>
                <a:latin typeface="Calibri" panose="020F0502020204030204" pitchFamily="34" charset="0"/>
              </a:rPr>
              <a:pPr/>
              <a:t>9</a:t>
            </a:fld>
            <a:endParaRPr lang="en-US" altLang="en-US" dirty="0">
              <a:solidFill>
                <a:schemeClr val="tx1"/>
              </a:solidFill>
              <a:latin typeface="Calibri" panose="020F0502020204030204" pitchFamily="34" charset="0"/>
            </a:endParaRPr>
          </a:p>
        </p:txBody>
      </p:sp>
      <p:sp>
        <p:nvSpPr>
          <p:cNvPr id="3" name="Notes Placeholder 2">
            <a:extLst>
              <a:ext uri="{FF2B5EF4-FFF2-40B4-BE49-F238E27FC236}">
                <a16:creationId xmlns:a16="http://schemas.microsoft.com/office/drawing/2014/main" id="{08DC73BA-E208-4713-9359-74655FD2C32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07624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4.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pic>
        <p:nvPicPr>
          <p:cNvPr id="7" name="Picture 6">
            <a:extLst>
              <a:ext uri="{FF2B5EF4-FFF2-40B4-BE49-F238E27FC236}">
                <a16:creationId xmlns:a16="http://schemas.microsoft.com/office/drawing/2014/main" id="{31D57277-5A78-42CB-A0E5-C997A6C7BF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4850" y="5257800"/>
            <a:ext cx="2952750" cy="997405"/>
          </a:xfrm>
          <a:prstGeom prst="rect">
            <a:avLst/>
          </a:prstGeom>
        </p:spPr>
      </p:pic>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Insert Title of Question Slide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a:t>Insert Name of Resource</a:t>
            </a:r>
          </a:p>
          <a:p>
            <a:pPr lvl="1"/>
            <a:r>
              <a:rPr lang="en-US"/>
              <a:t>Include details about resource here</a:t>
            </a:r>
          </a:p>
          <a:p>
            <a:pPr lvl="2"/>
            <a:r>
              <a:rPr lang="en-US"/>
              <a:t>Web Address here</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a:t>Insert Name of Resource</a:t>
            </a:r>
          </a:p>
          <a:p>
            <a:pPr lvl="1"/>
            <a:r>
              <a:rPr lang="en-US"/>
              <a:t>Include details about resource here</a:t>
            </a:r>
          </a:p>
          <a:p>
            <a:pPr lvl="2"/>
            <a:r>
              <a:rPr lang="en-US"/>
              <a:t>Web Address here</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Insert Title of Gratitude Slide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dirty="0"/>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val="tx"/>
                      </a:ext>
                    </a:extLst>
                  </a:hlinkClick>
                </a:rPr>
                <a:t>Information Session: 508 Compliance Overview</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lvl="3"/>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3099965"/>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a:t>Type quote here.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dirty="0"/>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a:t>FirstName </a:t>
            </a:r>
            <a:r>
              <a:rPr lang="en-US" err="1"/>
              <a:t>LastName</a:t>
            </a:r>
            <a:endParaRPr lang="en-US"/>
          </a:p>
          <a:p>
            <a:pPr lvl="1"/>
            <a:r>
              <a:rPr lang="en-US"/>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dirty="0"/>
          </a:p>
        </p:txBody>
      </p:sp>
      <p:pic>
        <p:nvPicPr>
          <p:cNvPr id="8" name="Picture 7">
            <a:extLst>
              <a:ext uri="{FF2B5EF4-FFF2-40B4-BE49-F238E27FC236}">
                <a16:creationId xmlns:a16="http://schemas.microsoft.com/office/drawing/2014/main" id="{01D4E66A-7462-478D-82E2-1DF8A52EDDC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483199" y="5651218"/>
            <a:ext cx="1190641" cy="402184"/>
          </a:xfrm>
          <a:prstGeom prst="rect">
            <a:avLst/>
          </a:prstGeom>
        </p:spPr>
      </p:pic>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i="0" u="none"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8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3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3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3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elo.Ramona.D@dol.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hyperlink" Target="mailto:Jamison.Lorraine@dol.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36"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cfr.io/Title-20/se20.4.683_12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cfr.io/Title-20/se20.4.683_124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cfr.io/Title-20/se20.4.683_12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cfr.io/Title-20/se20.4.683_124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65"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gi-bin/text-idx?node=2:1.1.2.2.1&amp;rgn=div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cfr.gov/cgi-bin/retrieveECFR?gp=1&amp;SID=d3543c46605a7e1e5b104885b1a67e7c&amp;ty=HTML&amp;h=L&amp;mc=true&amp;r=PART&amp;n=pt2.1.290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65"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52"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31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62"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46"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46"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46"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49"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doleta.gov/grants/pdf/2018_Core_Monitoring_Guide.pdf" TargetMode="External"/><Relationship Id="rId2" Type="http://schemas.openxmlformats.org/officeDocument/2006/relationships/notesSlide" Target="../notesSlides/notesSlide59.xml"/><Relationship Id="rId1" Type="http://schemas.openxmlformats.org/officeDocument/2006/relationships/slideLayout" Target="../slideLayouts/slideLayout11.xml"/><Relationship Id="rId6" Type="http://schemas.openxmlformats.org/officeDocument/2006/relationships/hyperlink" Target="https://www.ecfr.gov/cgi-bin/retrieveECFR?gp=&amp;SID=b0a4ed4205a054730d41d2de6f8ad7ad&amp;mc=true&amp;n=pt2.1.200&amp;r=PART&amp;ty=HTML" TargetMode="External"/><Relationship Id="rId5" Type="http://schemas.openxmlformats.org/officeDocument/2006/relationships/hyperlink" Target="https://ecfr.io/Title-20/se20.4.683_1240" TargetMode="External"/><Relationship Id="rId4" Type="http://schemas.openxmlformats.org/officeDocument/2006/relationships/hyperlink" Target="https://doleta.gov/grants/resources.cf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careeronestop.org/LocalHelp/service-locator.aspx" TargetMode="External"/><Relationship Id="rId2" Type="http://schemas.openxmlformats.org/officeDocument/2006/relationships/notesSlide" Target="../notesSlides/notesSlide60.xml"/><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5" Type="http://schemas.openxmlformats.org/officeDocument/2006/relationships/hyperlink" Target="https://grantsapplicationandmanagement.workforcegps.org/" TargetMode="External"/><Relationship Id="rId4" Type="http://schemas.openxmlformats.org/officeDocument/2006/relationships/hyperlink" Target="https://doleta.gov/grants/"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1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1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gi-bin/retrieveECFR?gp=&amp;SID=a834f7c1c6606e4a9544754cdb2f2394&amp;mc=true&amp;n=pt2.1.200&amp;r=PART&amp;ty=HTML#se2.1.200_144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dirty="0">
                <a:ea typeface="ＭＳ Ｐゴシック" panose="020B0600070205080204" pitchFamily="34" charset="-128"/>
              </a:rPr>
              <a:t>Real Property and Leases</a:t>
            </a:r>
          </a:p>
        </p:txBody>
      </p:sp>
      <p:sp>
        <p:nvSpPr>
          <p:cNvPr id="6" name="Subtitle 2">
            <a:extLst>
              <a:ext uri="{FF2B5EF4-FFF2-40B4-BE49-F238E27FC236}">
                <a16:creationId xmlns:a16="http://schemas.microsoft.com/office/drawing/2014/main" id="{8E953CD2-2B85-43EE-92AF-92E533E40E4E}"/>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October 22, 2019</a:t>
            </a:r>
          </a:p>
        </p:txBody>
      </p:sp>
    </p:spTree>
    <p:extLst>
      <p:ext uri="{BB962C8B-B14F-4D97-AF65-F5344CB8AC3E}">
        <p14:creationId xmlns:p14="http://schemas.microsoft.com/office/powerpoint/2010/main" val="355271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3EAA-5713-417E-996E-3F30B8B4DD31}"/>
              </a:ext>
            </a:extLst>
          </p:cNvPr>
          <p:cNvSpPr>
            <a:spLocks noGrp="1"/>
          </p:cNvSpPr>
          <p:nvPr>
            <p:ph type="title"/>
          </p:nvPr>
        </p:nvSpPr>
        <p:spPr/>
        <p:txBody>
          <a:bodyPr/>
          <a:lstStyle/>
          <a:p>
            <a:r>
              <a:rPr lang="en-US" dirty="0"/>
              <a:t>Real Property</a:t>
            </a:r>
          </a:p>
        </p:txBody>
      </p:sp>
      <p:sp>
        <p:nvSpPr>
          <p:cNvPr id="3" name="Content Placeholder 2">
            <a:extLst>
              <a:ext uri="{FF2B5EF4-FFF2-40B4-BE49-F238E27FC236}">
                <a16:creationId xmlns:a16="http://schemas.microsoft.com/office/drawing/2014/main" id="{BB30A11E-CC90-499A-BC14-D2F36318DC73}"/>
              </a:ext>
            </a:extLst>
          </p:cNvPr>
          <p:cNvSpPr>
            <a:spLocks noGrp="1"/>
          </p:cNvSpPr>
          <p:nvPr>
            <p:ph idx="1"/>
          </p:nvPr>
        </p:nvSpPr>
        <p:spPr/>
        <p:txBody>
          <a:bodyPr>
            <a:normAutofit/>
          </a:bodyPr>
          <a:lstStyle/>
          <a:p>
            <a:pPr marL="0" indent="0">
              <a:buNone/>
            </a:pPr>
            <a:r>
              <a:rPr lang="pt-BR" dirty="0">
                <a:hlinkClick r:id="rId3"/>
              </a:rPr>
              <a:t>2 CFR 200.85</a:t>
            </a:r>
            <a:endParaRPr lang="pt-BR" dirty="0"/>
          </a:p>
          <a:p>
            <a:r>
              <a:rPr lang="pt-BR" b="1" dirty="0"/>
              <a:t>Real Property </a:t>
            </a:r>
            <a:r>
              <a:rPr lang="pt-BR" dirty="0"/>
              <a:t>means land, including land improvements, structures (buildings) and appurtenances thereto</a:t>
            </a:r>
            <a:endParaRPr lang="en-US" altLang="en-US" dirty="0"/>
          </a:p>
        </p:txBody>
      </p:sp>
      <p:pic>
        <p:nvPicPr>
          <p:cNvPr id="2050" name="Picture 2" descr="gears with words &quot;property management&quot;">
            <a:extLst>
              <a:ext uri="{FF2B5EF4-FFF2-40B4-BE49-F238E27FC236}">
                <a16:creationId xmlns:a16="http://schemas.microsoft.com/office/drawing/2014/main" id="{8F820C7F-A040-4C57-8F1E-E99CEAF165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64704" y="3250699"/>
            <a:ext cx="4494350" cy="269661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B285B5F-8AC5-4CCE-951C-72EF9380915D}"/>
              </a:ext>
            </a:extLst>
          </p:cNvPr>
          <p:cNvSpPr>
            <a:spLocks noGrp="1"/>
          </p:cNvSpPr>
          <p:nvPr>
            <p:ph type="sldNum" sz="quarter" idx="12"/>
          </p:nvPr>
        </p:nvSpPr>
        <p:spPr/>
        <p:txBody>
          <a:bodyPr/>
          <a:lstStyle/>
          <a:p>
            <a:fld id="{AEF1280C-1E94-430E-A516-D051ECA45720}" type="slidenum">
              <a:rPr lang="en-US" smtClean="0"/>
              <a:pPr/>
              <a:t>10</a:t>
            </a:fld>
            <a:endParaRPr lang="en-US" dirty="0"/>
          </a:p>
        </p:txBody>
      </p:sp>
    </p:spTree>
    <p:extLst>
      <p:ext uri="{BB962C8B-B14F-4D97-AF65-F5344CB8AC3E}">
        <p14:creationId xmlns:p14="http://schemas.microsoft.com/office/powerpoint/2010/main" val="366317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3EAA-5713-417E-996E-3F30B8B4DD31}"/>
              </a:ext>
            </a:extLst>
          </p:cNvPr>
          <p:cNvSpPr>
            <a:spLocks noGrp="1"/>
          </p:cNvSpPr>
          <p:nvPr>
            <p:ph type="title"/>
          </p:nvPr>
        </p:nvSpPr>
        <p:spPr/>
        <p:txBody>
          <a:bodyPr/>
          <a:lstStyle/>
          <a:p>
            <a:r>
              <a:rPr lang="en-US" dirty="0"/>
              <a:t>Capital Improvements – definition </a:t>
            </a:r>
          </a:p>
        </p:txBody>
      </p:sp>
      <p:sp>
        <p:nvSpPr>
          <p:cNvPr id="3" name="Content Placeholder 2">
            <a:extLst>
              <a:ext uri="{FF2B5EF4-FFF2-40B4-BE49-F238E27FC236}">
                <a16:creationId xmlns:a16="http://schemas.microsoft.com/office/drawing/2014/main" id="{BB30A11E-CC90-499A-BC14-D2F36318DC73}"/>
              </a:ext>
            </a:extLst>
          </p:cNvPr>
          <p:cNvSpPr>
            <a:spLocks noGrp="1"/>
          </p:cNvSpPr>
          <p:nvPr>
            <p:ph idx="1"/>
          </p:nvPr>
        </p:nvSpPr>
        <p:spPr>
          <a:xfrm>
            <a:off x="518160" y="1509311"/>
            <a:ext cx="5893657" cy="4667652"/>
          </a:xfrm>
        </p:spPr>
        <p:txBody>
          <a:bodyPr>
            <a:normAutofit/>
          </a:bodyPr>
          <a:lstStyle/>
          <a:p>
            <a:pPr marL="0" indent="0">
              <a:buNone/>
            </a:pPr>
            <a:r>
              <a:rPr lang="en-US" altLang="en-US" dirty="0">
                <a:hlinkClick r:id="rId3"/>
              </a:rPr>
              <a:t>2 CFR 200.439(a)(3)</a:t>
            </a:r>
            <a:endParaRPr lang="en-US" altLang="en-US" dirty="0"/>
          </a:p>
          <a:p>
            <a:r>
              <a:rPr lang="en-US" altLang="en-US" b="1" dirty="0"/>
              <a:t>Capital improvements </a:t>
            </a:r>
            <a:r>
              <a:rPr lang="en-US" altLang="en-US" dirty="0"/>
              <a:t>are</a:t>
            </a:r>
            <a:r>
              <a:rPr lang="en-US" altLang="en-US" dirty="0">
                <a:ea typeface="ＭＳ Ｐゴシック" panose="020B0600070205080204" pitchFamily="34" charset="-128"/>
              </a:rPr>
              <a:t> improvements that materially increase value or useful life </a:t>
            </a:r>
            <a:r>
              <a:rPr lang="en-US" altLang="en-US" dirty="0"/>
              <a:t>to real property</a:t>
            </a:r>
          </a:p>
        </p:txBody>
      </p:sp>
      <p:pic>
        <p:nvPicPr>
          <p:cNvPr id="3074" name="Picture 2" descr="Construction of a ramp for disabled people">
            <a:extLst>
              <a:ext uri="{FF2B5EF4-FFF2-40B4-BE49-F238E27FC236}">
                <a16:creationId xmlns:a16="http://schemas.microsoft.com/office/drawing/2014/main" id="{E4F616F8-DE9D-41C5-8847-268A380D86D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73678" y="2177327"/>
            <a:ext cx="3901532" cy="2961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B285B5F-8AC5-4CCE-951C-72EF9380915D}"/>
              </a:ext>
            </a:extLst>
          </p:cNvPr>
          <p:cNvSpPr>
            <a:spLocks noGrp="1"/>
          </p:cNvSpPr>
          <p:nvPr>
            <p:ph type="sldNum" sz="quarter" idx="12"/>
          </p:nvPr>
        </p:nvSpPr>
        <p:spPr/>
        <p:txBody>
          <a:bodyPr/>
          <a:lstStyle/>
          <a:p>
            <a:fld id="{AEF1280C-1E94-430E-A516-D051ECA45720}" type="slidenum">
              <a:rPr lang="en-US" smtClean="0"/>
              <a:pPr/>
              <a:t>11</a:t>
            </a:fld>
            <a:endParaRPr lang="en-US" dirty="0"/>
          </a:p>
        </p:txBody>
      </p:sp>
    </p:spTree>
    <p:extLst>
      <p:ext uri="{BB962C8B-B14F-4D97-AF65-F5344CB8AC3E}">
        <p14:creationId xmlns:p14="http://schemas.microsoft.com/office/powerpoint/2010/main" val="359247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3EAA-5713-417E-996E-3F30B8B4DD31}"/>
              </a:ext>
            </a:extLst>
          </p:cNvPr>
          <p:cNvSpPr>
            <a:spLocks noGrp="1"/>
          </p:cNvSpPr>
          <p:nvPr>
            <p:ph type="title"/>
          </p:nvPr>
        </p:nvSpPr>
        <p:spPr/>
        <p:txBody>
          <a:bodyPr/>
          <a:lstStyle/>
          <a:p>
            <a:r>
              <a:rPr lang="en-US" dirty="0"/>
              <a:t>Real Property – Prior Approval</a:t>
            </a:r>
          </a:p>
        </p:txBody>
      </p:sp>
      <p:sp>
        <p:nvSpPr>
          <p:cNvPr id="3" name="Content Placeholder 2">
            <a:extLst>
              <a:ext uri="{FF2B5EF4-FFF2-40B4-BE49-F238E27FC236}">
                <a16:creationId xmlns:a16="http://schemas.microsoft.com/office/drawing/2014/main" id="{BB30A11E-CC90-499A-BC14-D2F36318DC73}"/>
              </a:ext>
            </a:extLst>
          </p:cNvPr>
          <p:cNvSpPr>
            <a:spLocks noGrp="1"/>
          </p:cNvSpPr>
          <p:nvPr>
            <p:ph idx="1"/>
          </p:nvPr>
        </p:nvSpPr>
        <p:spPr/>
        <p:txBody>
          <a:bodyPr>
            <a:normAutofit/>
          </a:bodyPr>
          <a:lstStyle/>
          <a:p>
            <a:r>
              <a:rPr lang="en-US" altLang="en-US" sz="3200" dirty="0"/>
              <a:t>Real property</a:t>
            </a:r>
          </a:p>
          <a:p>
            <a:pPr lvl="1"/>
            <a:r>
              <a:rPr lang="en-US" altLang="en-US" sz="2800" dirty="0"/>
              <a:t>Construction, major renovations, and acquisitions are not allowable costs to most ETA grants.</a:t>
            </a:r>
          </a:p>
          <a:p>
            <a:pPr lvl="1"/>
            <a:r>
              <a:rPr lang="en-US" altLang="en-US" sz="2800" dirty="0"/>
              <a:t>Exceptions </a:t>
            </a:r>
          </a:p>
          <a:p>
            <a:pPr lvl="2">
              <a:buClr>
                <a:srgbClr val="D93E0D"/>
              </a:buClr>
            </a:pPr>
            <a:r>
              <a:rPr lang="en-US" altLang="en-US" sz="2400" dirty="0"/>
              <a:t>When explicitly authorized by program statutes and regulations such as</a:t>
            </a:r>
          </a:p>
          <a:p>
            <a:pPr lvl="3"/>
            <a:r>
              <a:rPr lang="en-US" altLang="en-US" sz="2000" dirty="0" err="1"/>
              <a:t>YouthBuild</a:t>
            </a:r>
            <a:endParaRPr lang="en-US" altLang="en-US" sz="2000" dirty="0"/>
          </a:p>
          <a:p>
            <a:pPr lvl="3"/>
            <a:r>
              <a:rPr lang="en-US" altLang="en-US" sz="2000" dirty="0"/>
              <a:t>Migrant Seasonal and Farmworkers Program</a:t>
            </a:r>
          </a:p>
          <a:p>
            <a:pPr lvl="3"/>
            <a:r>
              <a:rPr lang="en-US" altLang="en-US" sz="2000" dirty="0"/>
              <a:t>National Dislocated Worker Grants for disaster relief</a:t>
            </a:r>
          </a:p>
          <a:p>
            <a:pPr lvl="1"/>
            <a:r>
              <a:rPr lang="en-US" altLang="en-US" sz="2800" dirty="0"/>
              <a:t>Follow ETA’s prior approval process.</a:t>
            </a:r>
          </a:p>
        </p:txBody>
      </p:sp>
      <p:sp>
        <p:nvSpPr>
          <p:cNvPr id="4" name="Slide Number Placeholder 3">
            <a:extLst>
              <a:ext uri="{FF2B5EF4-FFF2-40B4-BE49-F238E27FC236}">
                <a16:creationId xmlns:a16="http://schemas.microsoft.com/office/drawing/2014/main" id="{1B285B5F-8AC5-4CCE-951C-72EF9380915D}"/>
              </a:ext>
            </a:extLst>
          </p:cNvPr>
          <p:cNvSpPr>
            <a:spLocks noGrp="1"/>
          </p:cNvSpPr>
          <p:nvPr>
            <p:ph type="sldNum" sz="quarter" idx="12"/>
          </p:nvPr>
        </p:nvSpPr>
        <p:spPr/>
        <p:txBody>
          <a:bodyPr/>
          <a:lstStyle/>
          <a:p>
            <a:fld id="{AEF1280C-1E94-430E-A516-D051ECA45720}" type="slidenum">
              <a:rPr lang="en-US" smtClean="0"/>
              <a:pPr/>
              <a:t>12</a:t>
            </a:fld>
            <a:endParaRPr lang="en-US" dirty="0"/>
          </a:p>
        </p:txBody>
      </p:sp>
    </p:spTree>
    <p:extLst>
      <p:ext uri="{BB962C8B-B14F-4D97-AF65-F5344CB8AC3E}">
        <p14:creationId xmlns:p14="http://schemas.microsoft.com/office/powerpoint/2010/main" val="270625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951F-F47D-456C-8DA8-EA0B7068D654}"/>
              </a:ext>
            </a:extLst>
          </p:cNvPr>
          <p:cNvSpPr>
            <a:spLocks noGrp="1"/>
          </p:cNvSpPr>
          <p:nvPr>
            <p:ph type="title"/>
          </p:nvPr>
        </p:nvSpPr>
        <p:spPr/>
        <p:txBody>
          <a:bodyPr/>
          <a:lstStyle/>
          <a:p>
            <a:r>
              <a:rPr lang="en-US" dirty="0"/>
              <a:t>Types of Real Property</a:t>
            </a:r>
          </a:p>
        </p:txBody>
      </p:sp>
      <p:sp>
        <p:nvSpPr>
          <p:cNvPr id="3" name="Text Placeholder 2">
            <a:extLst>
              <a:ext uri="{FF2B5EF4-FFF2-40B4-BE49-F238E27FC236}">
                <a16:creationId xmlns:a16="http://schemas.microsoft.com/office/drawing/2014/main" id="{A672A979-F666-4572-8FA5-D8E62644D91A}"/>
              </a:ext>
            </a:extLst>
          </p:cNvPr>
          <p:cNvSpPr>
            <a:spLocks noGrp="1"/>
          </p:cNvSpPr>
          <p:nvPr>
            <p:ph type="body" idx="1"/>
          </p:nvPr>
        </p:nvSpPr>
        <p:spPr>
          <a:xfrm>
            <a:off x="1548384" y="3281173"/>
            <a:ext cx="9805416" cy="2535734"/>
          </a:xfrm>
        </p:spPr>
        <p:txBody>
          <a:bodyPr>
            <a:normAutofit fontScale="62500" lnSpcReduction="20000"/>
          </a:bodyPr>
          <a:lstStyle/>
          <a:p>
            <a:pPr marL="365760" indent="-365760">
              <a:lnSpc>
                <a:spcPct val="125000"/>
              </a:lnSpc>
              <a:buFont typeface="Wingdings" panose="05000000000000000000" pitchFamily="2" charset="2"/>
              <a:buChar char="ü"/>
            </a:pPr>
            <a:r>
              <a:rPr lang="en-US" sz="4000" dirty="0">
                <a:solidFill>
                  <a:schemeClr val="tx1"/>
                </a:solidFill>
              </a:rPr>
              <a:t>Describe allowable costs for non-Federal entity-owned properties</a:t>
            </a:r>
          </a:p>
          <a:p>
            <a:pPr marL="365760" indent="-365760">
              <a:lnSpc>
                <a:spcPct val="125000"/>
              </a:lnSpc>
              <a:buFont typeface="Wingdings" panose="05000000000000000000" pitchFamily="2" charset="2"/>
              <a:buChar char="ü"/>
            </a:pPr>
            <a:r>
              <a:rPr lang="en-US" altLang="en-US" sz="4000" dirty="0">
                <a:solidFill>
                  <a:schemeClr val="tx1"/>
                </a:solidFill>
              </a:rPr>
              <a:t>Discuss special conditions and provisions related to property with Federal or Reed Act equity</a:t>
            </a:r>
          </a:p>
          <a:p>
            <a:pPr marL="365760" indent="-365760">
              <a:lnSpc>
                <a:spcPct val="125000"/>
              </a:lnSpc>
              <a:buFont typeface="Wingdings" panose="05000000000000000000" pitchFamily="2" charset="2"/>
              <a:buChar char="ü"/>
            </a:pPr>
            <a:r>
              <a:rPr lang="en-US" altLang="en-US" sz="4000" dirty="0">
                <a:solidFill>
                  <a:schemeClr val="tx1"/>
                </a:solidFill>
              </a:rPr>
              <a:t>Discuss various lease types and allowable costs for rented properties</a:t>
            </a:r>
          </a:p>
          <a:p>
            <a:pPr marL="342900" indent="-342900">
              <a:buFont typeface="Wingdings" panose="05000000000000000000" pitchFamily="2" charset="2"/>
              <a:buChar char="ü"/>
            </a:pPr>
            <a:endParaRPr lang="en-US" sz="2800" dirty="0"/>
          </a:p>
        </p:txBody>
      </p:sp>
      <p:sp>
        <p:nvSpPr>
          <p:cNvPr id="4" name="Slide Number Placeholder 3">
            <a:extLst>
              <a:ext uri="{FF2B5EF4-FFF2-40B4-BE49-F238E27FC236}">
                <a16:creationId xmlns:a16="http://schemas.microsoft.com/office/drawing/2014/main" id="{2717050F-9B00-4286-BCD9-BBD2C339A02C}"/>
              </a:ext>
            </a:extLst>
          </p:cNvPr>
          <p:cNvSpPr>
            <a:spLocks noGrp="1"/>
          </p:cNvSpPr>
          <p:nvPr>
            <p:ph type="sldNum" sz="quarter" idx="12"/>
          </p:nvPr>
        </p:nvSpPr>
        <p:spPr/>
        <p:txBody>
          <a:bodyPr/>
          <a:lstStyle/>
          <a:p>
            <a:fld id="{AEF1280C-1E94-430E-A516-D051ECA45720}" type="slidenum">
              <a:rPr lang="en-US" smtClean="0"/>
              <a:pPr/>
              <a:t>13</a:t>
            </a:fld>
            <a:endParaRPr lang="en-US" dirty="0"/>
          </a:p>
        </p:txBody>
      </p:sp>
    </p:spTree>
    <p:extLst>
      <p:ext uri="{BB962C8B-B14F-4D97-AF65-F5344CB8AC3E}">
        <p14:creationId xmlns:p14="http://schemas.microsoft.com/office/powerpoint/2010/main" val="105787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3EAA-5713-417E-996E-3F30B8B4DD31}"/>
              </a:ext>
            </a:extLst>
          </p:cNvPr>
          <p:cNvSpPr>
            <a:spLocks noGrp="1"/>
          </p:cNvSpPr>
          <p:nvPr>
            <p:ph type="title"/>
          </p:nvPr>
        </p:nvSpPr>
        <p:spPr/>
        <p:txBody>
          <a:bodyPr/>
          <a:lstStyle/>
          <a:p>
            <a:r>
              <a:rPr lang="en-US" dirty="0"/>
              <a:t>Types of Real Property – categories </a:t>
            </a:r>
          </a:p>
        </p:txBody>
      </p:sp>
      <p:sp>
        <p:nvSpPr>
          <p:cNvPr id="3" name="Content Placeholder 2">
            <a:extLst>
              <a:ext uri="{FF2B5EF4-FFF2-40B4-BE49-F238E27FC236}">
                <a16:creationId xmlns:a16="http://schemas.microsoft.com/office/drawing/2014/main" id="{BB30A11E-CC90-499A-BC14-D2F36318DC73}"/>
              </a:ext>
            </a:extLst>
          </p:cNvPr>
          <p:cNvSpPr>
            <a:spLocks noGrp="1"/>
          </p:cNvSpPr>
          <p:nvPr>
            <p:ph idx="1"/>
          </p:nvPr>
        </p:nvSpPr>
        <p:spPr>
          <a:xfrm>
            <a:off x="518160" y="1828800"/>
            <a:ext cx="6301281" cy="3767769"/>
          </a:xfrm>
        </p:spPr>
        <p:txBody>
          <a:bodyPr>
            <a:normAutofit/>
          </a:bodyPr>
          <a:lstStyle/>
          <a:p>
            <a:r>
              <a:rPr lang="en-US" altLang="en-US" dirty="0"/>
              <a:t>Non-Federal entity-owned</a:t>
            </a:r>
          </a:p>
          <a:p>
            <a:r>
              <a:rPr lang="en-US" altLang="en-US" dirty="0"/>
              <a:t>State-owned with Federal equity</a:t>
            </a:r>
          </a:p>
          <a:p>
            <a:r>
              <a:rPr lang="en-US" altLang="en-US" dirty="0"/>
              <a:t>Reed Act properties</a:t>
            </a:r>
          </a:p>
          <a:p>
            <a:r>
              <a:rPr lang="en-US" altLang="en-US" dirty="0"/>
              <a:t>Leased properties</a:t>
            </a:r>
          </a:p>
        </p:txBody>
      </p:sp>
      <p:pic>
        <p:nvPicPr>
          <p:cNvPr id="1026" name="Picture 2" descr="drawing of house and words &quot;property type&quot;">
            <a:extLst>
              <a:ext uri="{FF2B5EF4-FFF2-40B4-BE49-F238E27FC236}">
                <a16:creationId xmlns:a16="http://schemas.microsoft.com/office/drawing/2014/main" id="{8E02A870-C127-47B8-BF16-CF3E6C60E7F7}"/>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0183" t="26394" r="21667" b="13066"/>
          <a:stretch/>
        </p:blipFill>
        <p:spPr bwMode="auto">
          <a:xfrm>
            <a:off x="7227063" y="1708558"/>
            <a:ext cx="3305061" cy="344088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B285B5F-8AC5-4CCE-951C-72EF9380915D}"/>
              </a:ext>
            </a:extLst>
          </p:cNvPr>
          <p:cNvSpPr>
            <a:spLocks noGrp="1"/>
          </p:cNvSpPr>
          <p:nvPr>
            <p:ph type="sldNum" sz="quarter" idx="12"/>
          </p:nvPr>
        </p:nvSpPr>
        <p:spPr/>
        <p:txBody>
          <a:bodyPr/>
          <a:lstStyle/>
          <a:p>
            <a:fld id="{AEF1280C-1E94-430E-A516-D051ECA45720}" type="slidenum">
              <a:rPr lang="en-US" smtClean="0"/>
              <a:pPr/>
              <a:t>14</a:t>
            </a:fld>
            <a:endParaRPr lang="en-US" dirty="0"/>
          </a:p>
        </p:txBody>
      </p:sp>
    </p:spTree>
    <p:extLst>
      <p:ext uri="{BB962C8B-B14F-4D97-AF65-F5344CB8AC3E}">
        <p14:creationId xmlns:p14="http://schemas.microsoft.com/office/powerpoint/2010/main" val="1097464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3EAA-5713-417E-996E-3F30B8B4DD31}"/>
              </a:ext>
            </a:extLst>
          </p:cNvPr>
          <p:cNvSpPr>
            <a:spLocks noGrp="1"/>
          </p:cNvSpPr>
          <p:nvPr>
            <p:ph type="title"/>
          </p:nvPr>
        </p:nvSpPr>
        <p:spPr/>
        <p:txBody>
          <a:bodyPr/>
          <a:lstStyle/>
          <a:p>
            <a:r>
              <a:rPr lang="en-US" dirty="0"/>
              <a:t>Non-Federal Entity Owned</a:t>
            </a:r>
          </a:p>
        </p:txBody>
      </p:sp>
      <p:sp>
        <p:nvSpPr>
          <p:cNvPr id="3" name="Content Placeholder 2">
            <a:extLst>
              <a:ext uri="{FF2B5EF4-FFF2-40B4-BE49-F238E27FC236}">
                <a16:creationId xmlns:a16="http://schemas.microsoft.com/office/drawing/2014/main" id="{BB30A11E-CC90-499A-BC14-D2F36318DC73}"/>
              </a:ext>
            </a:extLst>
          </p:cNvPr>
          <p:cNvSpPr>
            <a:spLocks noGrp="1"/>
          </p:cNvSpPr>
          <p:nvPr>
            <p:ph idx="1"/>
          </p:nvPr>
        </p:nvSpPr>
        <p:spPr>
          <a:xfrm>
            <a:off x="518160" y="1531345"/>
            <a:ext cx="11155680" cy="4645618"/>
          </a:xfrm>
        </p:spPr>
        <p:txBody>
          <a:bodyPr>
            <a:normAutofit/>
          </a:bodyPr>
          <a:lstStyle/>
          <a:p>
            <a:r>
              <a:rPr lang="en-US" altLang="en-US" dirty="0"/>
              <a:t>Recovery of property costs is through </a:t>
            </a:r>
            <a:r>
              <a:rPr lang="en-US" altLang="en-US" b="1" dirty="0"/>
              <a:t>depreciation</a:t>
            </a:r>
          </a:p>
          <a:p>
            <a:r>
              <a:rPr lang="en-US" dirty="0"/>
              <a:t>The amount of compensation for the use of the property is determined by computing depreciation for the accounting period based upon the pattern of use</a:t>
            </a:r>
          </a:p>
          <a:p>
            <a:pPr lvl="0"/>
            <a:r>
              <a:rPr lang="en-US" dirty="0"/>
              <a:t>Allocation for depreciation must be made in accordance with 2 CFR part 200 Appendices IV through VIII</a:t>
            </a:r>
            <a:endParaRPr lang="en-US" altLang="en-US" dirty="0"/>
          </a:p>
        </p:txBody>
      </p:sp>
      <p:sp>
        <p:nvSpPr>
          <p:cNvPr id="4" name="Slide Number Placeholder 3">
            <a:extLst>
              <a:ext uri="{FF2B5EF4-FFF2-40B4-BE49-F238E27FC236}">
                <a16:creationId xmlns:a16="http://schemas.microsoft.com/office/drawing/2014/main" id="{1B285B5F-8AC5-4CCE-951C-72EF9380915D}"/>
              </a:ext>
            </a:extLst>
          </p:cNvPr>
          <p:cNvSpPr>
            <a:spLocks noGrp="1"/>
          </p:cNvSpPr>
          <p:nvPr>
            <p:ph type="sldNum" sz="quarter" idx="12"/>
          </p:nvPr>
        </p:nvSpPr>
        <p:spPr/>
        <p:txBody>
          <a:bodyPr/>
          <a:lstStyle/>
          <a:p>
            <a:fld id="{AEF1280C-1E94-430E-A516-D051ECA45720}" type="slidenum">
              <a:rPr lang="en-US" smtClean="0"/>
              <a:pPr/>
              <a:t>15</a:t>
            </a:fld>
            <a:endParaRPr lang="en-US" dirty="0"/>
          </a:p>
        </p:txBody>
      </p:sp>
    </p:spTree>
    <p:extLst>
      <p:ext uri="{BB962C8B-B14F-4D97-AF65-F5344CB8AC3E}">
        <p14:creationId xmlns:p14="http://schemas.microsoft.com/office/powerpoint/2010/main" val="3334289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BFBE-9D89-4161-AD05-DB50577B6F78}"/>
              </a:ext>
            </a:extLst>
          </p:cNvPr>
          <p:cNvSpPr>
            <a:spLocks noGrp="1"/>
          </p:cNvSpPr>
          <p:nvPr>
            <p:ph type="title"/>
          </p:nvPr>
        </p:nvSpPr>
        <p:spPr/>
        <p:txBody>
          <a:bodyPr/>
          <a:lstStyle/>
          <a:p>
            <a:r>
              <a:rPr lang="en-US" altLang="en-US" dirty="0"/>
              <a:t>Depreciation - Definition</a:t>
            </a:r>
            <a:endParaRPr lang="en-US" dirty="0"/>
          </a:p>
        </p:txBody>
      </p:sp>
      <p:sp>
        <p:nvSpPr>
          <p:cNvPr id="4" name="Content Placeholder 3">
            <a:extLst>
              <a:ext uri="{FF2B5EF4-FFF2-40B4-BE49-F238E27FC236}">
                <a16:creationId xmlns:a16="http://schemas.microsoft.com/office/drawing/2014/main" id="{1E44A4FF-B10F-44B0-B28A-D3210B407E1C}"/>
              </a:ext>
            </a:extLst>
          </p:cNvPr>
          <p:cNvSpPr>
            <a:spLocks noGrp="1"/>
          </p:cNvSpPr>
          <p:nvPr>
            <p:ph idx="1"/>
          </p:nvPr>
        </p:nvSpPr>
        <p:spPr/>
        <p:txBody>
          <a:bodyPr>
            <a:normAutofit/>
          </a:bodyPr>
          <a:lstStyle/>
          <a:p>
            <a:pPr marL="0" indent="0">
              <a:buNone/>
            </a:pPr>
            <a:r>
              <a:rPr lang="en-US" dirty="0">
                <a:hlinkClick r:id="rId3"/>
              </a:rPr>
              <a:t>2 CFR 200.436(a) </a:t>
            </a:r>
            <a:endParaRPr lang="en-US" dirty="0"/>
          </a:p>
          <a:p>
            <a:pPr marL="0" indent="0">
              <a:buNone/>
            </a:pPr>
            <a:r>
              <a:rPr lang="en-US" altLang="en-US" i="1" dirty="0"/>
              <a:t>Depreciation is the method for allocating the cost of fixed assets to periods benefitting from asset use. </a:t>
            </a:r>
          </a:p>
          <a:p>
            <a:pPr>
              <a:lnSpc>
                <a:spcPct val="115000"/>
              </a:lnSpc>
            </a:pPr>
            <a:r>
              <a:rPr lang="en-US" altLang="en-US" dirty="0"/>
              <a:t>The non-Federal entity may be compensated for the use of its buildings and capital improvements provided that they are used and needed in the non-Federal entity's activities, and properly allocated to Federal awards. </a:t>
            </a:r>
          </a:p>
          <a:p>
            <a:pPr>
              <a:lnSpc>
                <a:spcPct val="115000"/>
              </a:lnSpc>
            </a:pPr>
            <a:r>
              <a:rPr lang="en-US" altLang="en-US" dirty="0"/>
              <a:t>Such compensation must be made by computing </a:t>
            </a:r>
            <a:r>
              <a:rPr lang="en-US" altLang="en-US" b="1" dirty="0"/>
              <a:t>depreciation</a:t>
            </a:r>
            <a:r>
              <a:rPr lang="en-US" altLang="en-US" dirty="0"/>
              <a:t>.</a:t>
            </a:r>
          </a:p>
        </p:txBody>
      </p:sp>
      <p:sp>
        <p:nvSpPr>
          <p:cNvPr id="3" name="Slide Number Placeholder 2">
            <a:extLst>
              <a:ext uri="{FF2B5EF4-FFF2-40B4-BE49-F238E27FC236}">
                <a16:creationId xmlns:a16="http://schemas.microsoft.com/office/drawing/2014/main" id="{750CDFE4-F12C-49E7-81EA-B664275DBA48}"/>
              </a:ext>
            </a:extLst>
          </p:cNvPr>
          <p:cNvSpPr>
            <a:spLocks noGrp="1"/>
          </p:cNvSpPr>
          <p:nvPr>
            <p:ph type="sldNum" sz="quarter" idx="12"/>
          </p:nvPr>
        </p:nvSpPr>
        <p:spPr/>
        <p:txBody>
          <a:bodyPr/>
          <a:lstStyle/>
          <a:p>
            <a:fld id="{AEF1280C-1E94-430E-A516-D051ECA45720}" type="slidenum">
              <a:rPr lang="en-US" smtClean="0"/>
              <a:pPr/>
              <a:t>16</a:t>
            </a:fld>
            <a:endParaRPr lang="en-US" dirty="0"/>
          </a:p>
        </p:txBody>
      </p:sp>
    </p:spTree>
    <p:extLst>
      <p:ext uri="{BB962C8B-B14F-4D97-AF65-F5344CB8AC3E}">
        <p14:creationId xmlns:p14="http://schemas.microsoft.com/office/powerpoint/2010/main" val="297595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9058DC-CF5C-460B-A48B-31BEB9276782}"/>
              </a:ext>
            </a:extLst>
          </p:cNvPr>
          <p:cNvSpPr>
            <a:spLocks noGrp="1"/>
          </p:cNvSpPr>
          <p:nvPr>
            <p:ph type="title"/>
          </p:nvPr>
        </p:nvSpPr>
        <p:spPr/>
        <p:txBody>
          <a:bodyPr/>
          <a:lstStyle/>
          <a:p>
            <a:r>
              <a:rPr lang="en-US" dirty="0"/>
              <a:t>Depreciation – No Use Allowance</a:t>
            </a:r>
          </a:p>
        </p:txBody>
      </p:sp>
      <p:sp>
        <p:nvSpPr>
          <p:cNvPr id="12" name="Content Placeholder 11">
            <a:extLst>
              <a:ext uri="{FF2B5EF4-FFF2-40B4-BE49-F238E27FC236}">
                <a16:creationId xmlns:a16="http://schemas.microsoft.com/office/drawing/2014/main" id="{5A59A6C7-FE9E-4151-B135-53B1950BCCC7}"/>
              </a:ext>
            </a:extLst>
          </p:cNvPr>
          <p:cNvSpPr>
            <a:spLocks noGrp="1"/>
          </p:cNvSpPr>
          <p:nvPr>
            <p:ph idx="1"/>
          </p:nvPr>
        </p:nvSpPr>
        <p:spPr/>
        <p:txBody>
          <a:bodyPr/>
          <a:lstStyle/>
          <a:p>
            <a:pPr marL="0" indent="0">
              <a:lnSpc>
                <a:spcPct val="105000"/>
              </a:lnSpc>
              <a:buNone/>
            </a:pPr>
            <a:r>
              <a:rPr lang="en-US" altLang="en-US" dirty="0">
                <a:hlinkClick r:id="rId3"/>
              </a:rPr>
              <a:t>2 CFR 200.436(d)(4)</a:t>
            </a:r>
            <a:endParaRPr lang="en-US" dirty="0"/>
          </a:p>
          <a:p>
            <a:pPr>
              <a:lnSpc>
                <a:spcPct val="105000"/>
              </a:lnSpc>
            </a:pPr>
            <a:r>
              <a:rPr lang="en-US" altLang="en-US" dirty="0"/>
              <a:t>No depreciation may be allowed on any assets  that have outlived their useful lives.</a:t>
            </a:r>
          </a:p>
          <a:p>
            <a:pPr lvl="1"/>
            <a:r>
              <a:rPr lang="en-US" altLang="en-US" dirty="0"/>
              <a:t>Use allowance is no longer allowed </a:t>
            </a:r>
          </a:p>
          <a:p>
            <a:pPr lvl="1"/>
            <a:r>
              <a:rPr lang="en-US" altLang="en-US" dirty="0"/>
              <a:t>May charge repair and maintenance cost </a:t>
            </a:r>
          </a:p>
          <a:p>
            <a:pPr>
              <a:lnSpc>
                <a:spcPct val="105000"/>
              </a:lnSpc>
            </a:pPr>
            <a:r>
              <a:rPr lang="en-US" altLang="en-US" dirty="0"/>
              <a:t>May charge depreciation on capital improvements if not fully depreciated</a:t>
            </a:r>
          </a:p>
          <a:p>
            <a:endParaRPr lang="en-US" dirty="0"/>
          </a:p>
        </p:txBody>
      </p:sp>
      <p:sp>
        <p:nvSpPr>
          <p:cNvPr id="2" name="Slide Number Placeholder 1">
            <a:extLst>
              <a:ext uri="{FF2B5EF4-FFF2-40B4-BE49-F238E27FC236}">
                <a16:creationId xmlns:a16="http://schemas.microsoft.com/office/drawing/2014/main" id="{CF6DDF40-90E8-47CF-A4BC-D2B4864A122E}"/>
              </a:ext>
            </a:extLst>
          </p:cNvPr>
          <p:cNvSpPr>
            <a:spLocks noGrp="1"/>
          </p:cNvSpPr>
          <p:nvPr>
            <p:ph type="sldNum" sz="quarter" idx="12"/>
          </p:nvPr>
        </p:nvSpPr>
        <p:spPr/>
        <p:txBody>
          <a:bodyPr/>
          <a:lstStyle/>
          <a:p>
            <a:fld id="{AEF1280C-1E94-430E-A516-D051ECA45720}" type="slidenum">
              <a:rPr lang="en-US" smtClean="0"/>
              <a:pPr/>
              <a:t>17</a:t>
            </a:fld>
            <a:endParaRPr lang="en-US" dirty="0"/>
          </a:p>
        </p:txBody>
      </p:sp>
    </p:spTree>
    <p:extLst>
      <p:ext uri="{BB962C8B-B14F-4D97-AF65-F5344CB8AC3E}">
        <p14:creationId xmlns:p14="http://schemas.microsoft.com/office/powerpoint/2010/main" val="309996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3EAA-5713-417E-996E-3F30B8B4DD31}"/>
              </a:ext>
            </a:extLst>
          </p:cNvPr>
          <p:cNvSpPr>
            <a:spLocks noGrp="1"/>
          </p:cNvSpPr>
          <p:nvPr>
            <p:ph type="title"/>
          </p:nvPr>
        </p:nvSpPr>
        <p:spPr/>
        <p:txBody>
          <a:bodyPr/>
          <a:lstStyle/>
          <a:p>
            <a:r>
              <a:rPr lang="en-US" dirty="0"/>
              <a:t>Depreciation Costs </a:t>
            </a:r>
          </a:p>
        </p:txBody>
      </p:sp>
      <p:sp>
        <p:nvSpPr>
          <p:cNvPr id="3" name="Content Placeholder 2">
            <a:extLst>
              <a:ext uri="{FF2B5EF4-FFF2-40B4-BE49-F238E27FC236}">
                <a16:creationId xmlns:a16="http://schemas.microsoft.com/office/drawing/2014/main" id="{BB30A11E-CC90-499A-BC14-D2F36318DC73}"/>
              </a:ext>
            </a:extLst>
          </p:cNvPr>
          <p:cNvSpPr>
            <a:spLocks noGrp="1"/>
          </p:cNvSpPr>
          <p:nvPr>
            <p:ph idx="1"/>
          </p:nvPr>
        </p:nvSpPr>
        <p:spPr/>
        <p:txBody>
          <a:bodyPr>
            <a:normAutofit/>
          </a:bodyPr>
          <a:lstStyle/>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altLang="en-US" sz="2800" dirty="0">
                <a:solidFill>
                  <a:schemeClr val="tx1"/>
                </a:solidFill>
              </a:rPr>
              <a:t>Depreciation is computed based on acquisition costs and useful life of the property</a:t>
            </a:r>
          </a:p>
          <a:p>
            <a:pPr marL="365760" lvl="1" indent="-365760" fontAlgn="base">
              <a:lnSpc>
                <a:spcPct val="100000"/>
              </a:lnSpc>
              <a:spcBef>
                <a:spcPts val="1200"/>
              </a:spcBef>
              <a:spcAft>
                <a:spcPct val="0"/>
              </a:spcAft>
              <a:buClr>
                <a:schemeClr val="accent2"/>
              </a:buClr>
              <a:buFont typeface="Wingdings" panose="05000000000000000000" pitchFamily="2" charset="2"/>
              <a:buChar char="ü"/>
              <a:defRPr/>
            </a:pPr>
            <a:r>
              <a:rPr lang="en-US" altLang="en-US" sz="2800" dirty="0">
                <a:solidFill>
                  <a:schemeClr val="tx1"/>
                </a:solidFill>
              </a:rPr>
              <a:t>Acquisition costs excludes:</a:t>
            </a:r>
          </a:p>
          <a:p>
            <a:pPr lvl="1" fontAlgn="base">
              <a:spcAft>
                <a:spcPct val="0"/>
              </a:spcAft>
              <a:defRPr/>
            </a:pPr>
            <a:r>
              <a:rPr lang="en-US" altLang="en-US" sz="2800" dirty="0"/>
              <a:t>Land cost</a:t>
            </a:r>
          </a:p>
          <a:p>
            <a:pPr lvl="0"/>
            <a:r>
              <a:rPr lang="en-US" dirty="0"/>
              <a:t>Useful life period must take into consideration</a:t>
            </a:r>
          </a:p>
          <a:p>
            <a:pPr lvl="1" fontAlgn="base">
              <a:lnSpc>
                <a:spcPct val="115000"/>
              </a:lnSpc>
              <a:spcAft>
                <a:spcPct val="0"/>
              </a:spcAft>
              <a:defRPr/>
            </a:pPr>
            <a:r>
              <a:rPr lang="en-US" sz="2800" dirty="0"/>
              <a:t>Type of construction</a:t>
            </a:r>
          </a:p>
          <a:p>
            <a:pPr lvl="1" fontAlgn="base">
              <a:lnSpc>
                <a:spcPct val="115000"/>
              </a:lnSpc>
              <a:spcAft>
                <a:spcPct val="0"/>
              </a:spcAft>
              <a:defRPr/>
            </a:pPr>
            <a:r>
              <a:rPr lang="en-US" sz="2800" dirty="0"/>
              <a:t>Historical data</a:t>
            </a:r>
          </a:p>
          <a:p>
            <a:pPr lvl="1" fontAlgn="base">
              <a:lnSpc>
                <a:spcPct val="115000"/>
              </a:lnSpc>
              <a:spcAft>
                <a:spcPct val="0"/>
              </a:spcAft>
              <a:defRPr/>
            </a:pPr>
            <a:r>
              <a:rPr lang="en-US" sz="2800" dirty="0"/>
              <a:t>Entities' property renewal and replacement policies</a:t>
            </a:r>
            <a:endParaRPr lang="en-US" altLang="en-US" sz="3200" dirty="0"/>
          </a:p>
        </p:txBody>
      </p:sp>
      <p:sp>
        <p:nvSpPr>
          <p:cNvPr id="4" name="Slide Number Placeholder 3">
            <a:extLst>
              <a:ext uri="{FF2B5EF4-FFF2-40B4-BE49-F238E27FC236}">
                <a16:creationId xmlns:a16="http://schemas.microsoft.com/office/drawing/2014/main" id="{1B285B5F-8AC5-4CCE-951C-72EF9380915D}"/>
              </a:ext>
            </a:extLst>
          </p:cNvPr>
          <p:cNvSpPr>
            <a:spLocks noGrp="1"/>
          </p:cNvSpPr>
          <p:nvPr>
            <p:ph type="sldNum" sz="quarter" idx="12"/>
          </p:nvPr>
        </p:nvSpPr>
        <p:spPr/>
        <p:txBody>
          <a:bodyPr/>
          <a:lstStyle/>
          <a:p>
            <a:fld id="{AEF1280C-1E94-430E-A516-D051ECA45720}" type="slidenum">
              <a:rPr lang="en-US" smtClean="0"/>
              <a:pPr/>
              <a:t>18</a:t>
            </a:fld>
            <a:endParaRPr lang="en-US" dirty="0"/>
          </a:p>
        </p:txBody>
      </p:sp>
    </p:spTree>
    <p:extLst>
      <p:ext uri="{BB962C8B-B14F-4D97-AF65-F5344CB8AC3E}">
        <p14:creationId xmlns:p14="http://schemas.microsoft.com/office/powerpoint/2010/main" val="247731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3EAA-5713-417E-996E-3F30B8B4DD31}"/>
              </a:ext>
            </a:extLst>
          </p:cNvPr>
          <p:cNvSpPr>
            <a:spLocks noGrp="1"/>
          </p:cNvSpPr>
          <p:nvPr>
            <p:ph type="title"/>
          </p:nvPr>
        </p:nvSpPr>
        <p:spPr/>
        <p:txBody>
          <a:bodyPr/>
          <a:lstStyle/>
          <a:p>
            <a:r>
              <a:rPr lang="en-US" dirty="0"/>
              <a:t>Depreciation – Calculation </a:t>
            </a:r>
          </a:p>
        </p:txBody>
      </p:sp>
      <p:sp>
        <p:nvSpPr>
          <p:cNvPr id="3" name="Content Placeholder 2">
            <a:extLst>
              <a:ext uri="{FF2B5EF4-FFF2-40B4-BE49-F238E27FC236}">
                <a16:creationId xmlns:a16="http://schemas.microsoft.com/office/drawing/2014/main" id="{BB30A11E-CC90-499A-BC14-D2F36318DC73}"/>
              </a:ext>
            </a:extLst>
          </p:cNvPr>
          <p:cNvSpPr>
            <a:spLocks noGrp="1"/>
          </p:cNvSpPr>
          <p:nvPr>
            <p:ph idx="1"/>
          </p:nvPr>
        </p:nvSpPr>
        <p:spPr/>
        <p:txBody>
          <a:bodyPr>
            <a:normAutofit/>
          </a:bodyPr>
          <a:lstStyle/>
          <a:p>
            <a:pPr lvl="0"/>
            <a:r>
              <a:rPr lang="en-US" dirty="0"/>
              <a:t>Must use straight line depreciation </a:t>
            </a:r>
          </a:p>
          <a:p>
            <a:pPr lvl="1" fontAlgn="base">
              <a:lnSpc>
                <a:spcPct val="115000"/>
              </a:lnSpc>
              <a:spcAft>
                <a:spcPct val="0"/>
              </a:spcAft>
              <a:defRPr/>
            </a:pPr>
            <a:r>
              <a:rPr lang="en-US" sz="2800" dirty="0"/>
              <a:t>Absent clear evidence indicating property’s consumption is greater earlier than later in its useful life</a:t>
            </a:r>
          </a:p>
          <a:p>
            <a:pPr lvl="1" fontAlgn="base">
              <a:lnSpc>
                <a:spcPct val="115000"/>
              </a:lnSpc>
              <a:spcAft>
                <a:spcPct val="0"/>
              </a:spcAft>
              <a:defRPr/>
            </a:pPr>
            <a:r>
              <a:rPr lang="en-US" altLang="en-US" sz="2800" dirty="0"/>
              <a:t>Changes in depreciation methods requires prior approval</a:t>
            </a:r>
            <a:endParaRPr lang="en-US" altLang="en-US" sz="3200" dirty="0"/>
          </a:p>
        </p:txBody>
      </p:sp>
      <p:pic>
        <p:nvPicPr>
          <p:cNvPr id="4098" name="Picture 2" descr="depreciation depicted by stacks of quarters">
            <a:extLst>
              <a:ext uri="{FF2B5EF4-FFF2-40B4-BE49-F238E27FC236}">
                <a16:creationId xmlns:a16="http://schemas.microsoft.com/office/drawing/2014/main" id="{73803C64-E07E-4D65-9A91-772F3E3DFF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83616" y="3644819"/>
            <a:ext cx="3503976" cy="2337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B285B5F-8AC5-4CCE-951C-72EF9380915D}"/>
              </a:ext>
            </a:extLst>
          </p:cNvPr>
          <p:cNvSpPr>
            <a:spLocks noGrp="1"/>
          </p:cNvSpPr>
          <p:nvPr>
            <p:ph type="sldNum" sz="quarter" idx="12"/>
          </p:nvPr>
        </p:nvSpPr>
        <p:spPr/>
        <p:txBody>
          <a:bodyPr/>
          <a:lstStyle/>
          <a:p>
            <a:fld id="{AEF1280C-1E94-430E-A516-D051ECA45720}" type="slidenum">
              <a:rPr lang="en-US" smtClean="0"/>
              <a:pPr/>
              <a:t>19</a:t>
            </a:fld>
            <a:endParaRPr lang="en-US" dirty="0"/>
          </a:p>
        </p:txBody>
      </p:sp>
    </p:spTree>
    <p:extLst>
      <p:ext uri="{BB962C8B-B14F-4D97-AF65-F5344CB8AC3E}">
        <p14:creationId xmlns:p14="http://schemas.microsoft.com/office/powerpoint/2010/main" val="167469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D7B8-1AA5-4DD6-B4E5-D3E2D374F98D}"/>
              </a:ext>
            </a:extLst>
          </p:cNvPr>
          <p:cNvSpPr>
            <a:spLocks noGrp="1"/>
          </p:cNvSpPr>
          <p:nvPr>
            <p:ph type="title"/>
          </p:nvPr>
        </p:nvSpPr>
        <p:spPr/>
        <p:txBody>
          <a:bodyPr/>
          <a:lstStyle/>
          <a:p>
            <a:r>
              <a:rPr lang="en-US" dirty="0"/>
              <a:t>Today’s Speakers</a:t>
            </a:r>
          </a:p>
        </p:txBody>
      </p:sp>
      <p:sp>
        <p:nvSpPr>
          <p:cNvPr id="3" name="Content Placeholder 2">
            <a:extLst>
              <a:ext uri="{FF2B5EF4-FFF2-40B4-BE49-F238E27FC236}">
                <a16:creationId xmlns:a16="http://schemas.microsoft.com/office/drawing/2014/main" id="{5CFC1ADB-D2E4-4C26-A5E2-059AEC71D6E8}"/>
              </a:ext>
            </a:extLst>
          </p:cNvPr>
          <p:cNvSpPr>
            <a:spLocks noGrp="1"/>
          </p:cNvSpPr>
          <p:nvPr>
            <p:ph idx="1"/>
          </p:nvPr>
        </p:nvSpPr>
        <p:spPr>
          <a:xfrm>
            <a:off x="702381" y="3911828"/>
            <a:ext cx="5394960" cy="2059314"/>
          </a:xfrm>
        </p:spPr>
        <p:txBody>
          <a:bodyPr/>
          <a:lstStyle/>
          <a:p>
            <a:pPr>
              <a:lnSpc>
                <a:spcPct val="100000"/>
              </a:lnSpc>
              <a:spcBef>
                <a:spcPts val="0"/>
              </a:spcBef>
            </a:pPr>
            <a:r>
              <a:rPr lang="en-US" dirty="0"/>
              <a:t>Ramona Melo</a:t>
            </a:r>
          </a:p>
          <a:p>
            <a:pPr>
              <a:lnSpc>
                <a:spcPct val="100000"/>
              </a:lnSpc>
              <a:spcBef>
                <a:spcPts val="0"/>
              </a:spcBef>
            </a:pPr>
            <a:r>
              <a:rPr lang="en-US" sz="2400" b="0" dirty="0"/>
              <a:t>Systems Accountant</a:t>
            </a:r>
          </a:p>
          <a:p>
            <a:pPr>
              <a:lnSpc>
                <a:spcPct val="100000"/>
              </a:lnSpc>
              <a:spcBef>
                <a:spcPts val="0"/>
              </a:spcBef>
            </a:pPr>
            <a:r>
              <a:rPr lang="en-US" sz="2400" b="0" dirty="0"/>
              <a:t>U.S. Department of Labor – Region 1</a:t>
            </a:r>
          </a:p>
          <a:p>
            <a:pPr>
              <a:lnSpc>
                <a:spcPct val="100000"/>
              </a:lnSpc>
              <a:spcBef>
                <a:spcPts val="0"/>
              </a:spcBef>
            </a:pPr>
            <a:r>
              <a:rPr lang="en-US" sz="2400" b="0" dirty="0"/>
              <a:t>Boston, MA</a:t>
            </a:r>
          </a:p>
          <a:p>
            <a:pPr>
              <a:lnSpc>
                <a:spcPct val="100000"/>
              </a:lnSpc>
              <a:spcBef>
                <a:spcPts val="0"/>
              </a:spcBef>
            </a:pPr>
            <a:r>
              <a:rPr lang="en-US" sz="2400" b="0" dirty="0">
                <a:hlinkClick r:id="rId3"/>
              </a:rPr>
              <a:t>Melo.Ramona.D@dol.gov</a:t>
            </a:r>
            <a:endParaRPr lang="en-US" sz="2400" b="0" dirty="0"/>
          </a:p>
        </p:txBody>
      </p:sp>
      <p:sp>
        <p:nvSpPr>
          <p:cNvPr id="6" name="Content Placeholder 5">
            <a:extLst>
              <a:ext uri="{FF2B5EF4-FFF2-40B4-BE49-F238E27FC236}">
                <a16:creationId xmlns:a16="http://schemas.microsoft.com/office/drawing/2014/main" id="{2C7DCEF9-E458-431E-ACAE-7126F80C0C04}"/>
              </a:ext>
            </a:extLst>
          </p:cNvPr>
          <p:cNvSpPr>
            <a:spLocks noGrp="1"/>
          </p:cNvSpPr>
          <p:nvPr>
            <p:ph idx="14"/>
          </p:nvPr>
        </p:nvSpPr>
        <p:spPr>
          <a:xfrm>
            <a:off x="5886361" y="3911828"/>
            <a:ext cx="5394960" cy="2059314"/>
          </a:xfrm>
        </p:spPr>
        <p:txBody>
          <a:bodyPr/>
          <a:lstStyle/>
          <a:p>
            <a:pPr>
              <a:lnSpc>
                <a:spcPct val="100000"/>
              </a:lnSpc>
              <a:spcBef>
                <a:spcPts val="0"/>
              </a:spcBef>
            </a:pPr>
            <a:r>
              <a:rPr lang="en-US" dirty="0"/>
              <a:t>Lorraine Jamison </a:t>
            </a:r>
          </a:p>
          <a:p>
            <a:pPr>
              <a:lnSpc>
                <a:spcPct val="100000"/>
              </a:lnSpc>
              <a:spcBef>
                <a:spcPts val="0"/>
              </a:spcBef>
            </a:pPr>
            <a:r>
              <a:rPr lang="en-US" sz="2400" b="0" dirty="0"/>
              <a:t>Accountant</a:t>
            </a:r>
          </a:p>
          <a:p>
            <a:pPr>
              <a:lnSpc>
                <a:spcPct val="100000"/>
              </a:lnSpc>
              <a:spcBef>
                <a:spcPts val="0"/>
              </a:spcBef>
            </a:pPr>
            <a:r>
              <a:rPr lang="en-US" sz="2400" b="0" dirty="0"/>
              <a:t>U.S. Department of Labor – Region 5</a:t>
            </a:r>
          </a:p>
          <a:p>
            <a:pPr>
              <a:lnSpc>
                <a:spcPct val="100000"/>
              </a:lnSpc>
              <a:spcBef>
                <a:spcPts val="0"/>
              </a:spcBef>
            </a:pPr>
            <a:r>
              <a:rPr lang="en-US" sz="2400" b="0" dirty="0"/>
              <a:t>Chicago, IL</a:t>
            </a:r>
          </a:p>
          <a:p>
            <a:pPr>
              <a:lnSpc>
                <a:spcPct val="100000"/>
              </a:lnSpc>
              <a:spcBef>
                <a:spcPts val="0"/>
              </a:spcBef>
            </a:pPr>
            <a:r>
              <a:rPr lang="en-US" sz="2400" b="0" dirty="0">
                <a:hlinkClick r:id="rId4"/>
              </a:rPr>
              <a:t>Jamison.Lorraine@dol.gov</a:t>
            </a:r>
            <a:r>
              <a:rPr lang="en-US" sz="2400" b="0" dirty="0"/>
              <a:t> </a:t>
            </a:r>
          </a:p>
        </p:txBody>
      </p:sp>
      <p:pic>
        <p:nvPicPr>
          <p:cNvPr id="11" name="Picture Placeholder 10">
            <a:extLst>
              <a:ext uri="{FF2B5EF4-FFF2-40B4-BE49-F238E27FC236}">
                <a16:creationId xmlns:a16="http://schemas.microsoft.com/office/drawing/2014/main" id="{C17F54FB-058C-4D50-83AB-8FF0E65E1DD7}"/>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l="7838" r="8396"/>
          <a:stretch/>
        </p:blipFill>
        <p:spPr>
          <a:xfrm>
            <a:off x="7709197" y="1875160"/>
            <a:ext cx="1749287" cy="1828799"/>
          </a:xfrm>
        </p:spPr>
      </p:pic>
      <p:sp>
        <p:nvSpPr>
          <p:cNvPr id="4" name="Slide Number Placeholder 3">
            <a:extLst>
              <a:ext uri="{FF2B5EF4-FFF2-40B4-BE49-F238E27FC236}">
                <a16:creationId xmlns:a16="http://schemas.microsoft.com/office/drawing/2014/main" id="{887975B5-3882-4A84-A800-E3C937D8E9F2}"/>
              </a:ext>
            </a:extLst>
          </p:cNvPr>
          <p:cNvSpPr>
            <a:spLocks noGrp="1"/>
          </p:cNvSpPr>
          <p:nvPr>
            <p:ph type="sldNum" sz="quarter" idx="12"/>
          </p:nvPr>
        </p:nvSpPr>
        <p:spPr/>
        <p:txBody>
          <a:bodyPr/>
          <a:lstStyle/>
          <a:p>
            <a:fld id="{AEF1280C-1E94-430E-A516-D051ECA45720}" type="slidenum">
              <a:rPr lang="en-US" smtClean="0"/>
              <a:t>2</a:t>
            </a:fld>
            <a:endParaRPr lang="en-US" dirty="0"/>
          </a:p>
        </p:txBody>
      </p:sp>
      <p:pic>
        <p:nvPicPr>
          <p:cNvPr id="13" name="Picture Placeholder 12" descr="A person wearing a red shirt and smiling at the camera&#10;&#10;Description automatically generated">
            <a:extLst>
              <a:ext uri="{FF2B5EF4-FFF2-40B4-BE49-F238E27FC236}">
                <a16:creationId xmlns:a16="http://schemas.microsoft.com/office/drawing/2014/main" id="{39C04A4E-66C7-4021-BE33-53FAE38F4495}"/>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a:stretch>
            <a:fillRect/>
          </a:stretch>
        </p:blipFill>
        <p:spPr>
          <a:xfrm>
            <a:off x="2507168" y="1875159"/>
            <a:ext cx="1828800" cy="1828800"/>
          </a:xfrm>
        </p:spPr>
      </p:pic>
    </p:spTree>
    <p:extLst>
      <p:ext uri="{BB962C8B-B14F-4D97-AF65-F5344CB8AC3E}">
        <p14:creationId xmlns:p14="http://schemas.microsoft.com/office/powerpoint/2010/main" val="76659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1D82-CD10-4CDC-BC12-D5B7FA9DC94E}"/>
              </a:ext>
            </a:extLst>
          </p:cNvPr>
          <p:cNvSpPr>
            <a:spLocks noGrp="1"/>
          </p:cNvSpPr>
          <p:nvPr>
            <p:ph type="title"/>
          </p:nvPr>
        </p:nvSpPr>
        <p:spPr/>
        <p:txBody>
          <a:bodyPr/>
          <a:lstStyle/>
          <a:p>
            <a:r>
              <a:rPr lang="en-US" dirty="0"/>
              <a:t>Depreciation – Two Methods</a:t>
            </a:r>
          </a:p>
        </p:txBody>
      </p:sp>
      <p:sp>
        <p:nvSpPr>
          <p:cNvPr id="15" name="Content Placeholder 3">
            <a:extLst>
              <a:ext uri="{FF2B5EF4-FFF2-40B4-BE49-F238E27FC236}">
                <a16:creationId xmlns:a16="http://schemas.microsoft.com/office/drawing/2014/main" id="{1FB8C7BC-2981-4A83-A78F-AC19C47288CF}"/>
              </a:ext>
            </a:extLst>
          </p:cNvPr>
          <p:cNvSpPr txBox="1">
            <a:spLocks/>
          </p:cNvSpPr>
          <p:nvPr/>
        </p:nvSpPr>
        <p:spPr>
          <a:xfrm>
            <a:off x="716280" y="1608464"/>
            <a:ext cx="11256796" cy="716096"/>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4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2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800" dirty="0"/>
              <a:t>Two options for building depreciation described at 2 CFR </a:t>
            </a:r>
            <a:r>
              <a:rPr lang="en-US" altLang="en-US" sz="2800" dirty="0">
                <a:hlinkClick r:id="rId3"/>
              </a:rPr>
              <a:t>200.436(d)(3)</a:t>
            </a:r>
            <a:r>
              <a:rPr lang="en-US" altLang="en-US" sz="2800" dirty="0"/>
              <a:t>: </a:t>
            </a:r>
          </a:p>
        </p:txBody>
      </p:sp>
      <p:sp>
        <p:nvSpPr>
          <p:cNvPr id="4" name="Content Placeholder 3">
            <a:extLst>
              <a:ext uri="{FF2B5EF4-FFF2-40B4-BE49-F238E27FC236}">
                <a16:creationId xmlns:a16="http://schemas.microsoft.com/office/drawing/2014/main" id="{079CE4AA-92B4-4914-83CA-07D92148173B}"/>
              </a:ext>
            </a:extLst>
          </p:cNvPr>
          <p:cNvSpPr>
            <a:spLocks noGrp="1"/>
          </p:cNvSpPr>
          <p:nvPr>
            <p:ph sz="half" idx="1"/>
          </p:nvPr>
        </p:nvSpPr>
        <p:spPr>
          <a:xfrm>
            <a:off x="716280" y="2456761"/>
            <a:ext cx="5303520" cy="3720202"/>
          </a:xfrm>
        </p:spPr>
        <p:txBody>
          <a:bodyPr>
            <a:normAutofit/>
          </a:bodyPr>
          <a:lstStyle/>
          <a:p>
            <a:r>
              <a:rPr lang="en-US" altLang="en-US" sz="2800" dirty="0"/>
              <a:t>Treated as a single asset; depreciated over single useful life</a:t>
            </a:r>
            <a:endParaRPr lang="en-US" sz="2800" dirty="0"/>
          </a:p>
        </p:txBody>
      </p:sp>
      <p:pic>
        <p:nvPicPr>
          <p:cNvPr id="9" name="Picture 8" descr="pie chart showing single asset">
            <a:extLst>
              <a:ext uri="{FF2B5EF4-FFF2-40B4-BE49-F238E27FC236}">
                <a16:creationId xmlns:a16="http://schemas.microsoft.com/office/drawing/2014/main" id="{0EA09F14-F7F0-409A-B698-B4C80E0FC34A}"/>
              </a:ext>
            </a:extLst>
          </p:cNvPr>
          <p:cNvPicPr>
            <a:picLocks noChangeAspect="1"/>
          </p:cNvPicPr>
          <p:nvPr/>
        </p:nvPicPr>
        <p:blipFill>
          <a:blip r:embed="rId4"/>
          <a:stretch>
            <a:fillRect/>
          </a:stretch>
        </p:blipFill>
        <p:spPr>
          <a:xfrm>
            <a:off x="2151459" y="4076850"/>
            <a:ext cx="2591025" cy="1828959"/>
          </a:xfrm>
          <a:prstGeom prst="rect">
            <a:avLst/>
          </a:prstGeom>
        </p:spPr>
      </p:pic>
      <p:sp>
        <p:nvSpPr>
          <p:cNvPr id="8" name="Content Placeholder 7">
            <a:extLst>
              <a:ext uri="{FF2B5EF4-FFF2-40B4-BE49-F238E27FC236}">
                <a16:creationId xmlns:a16="http://schemas.microsoft.com/office/drawing/2014/main" id="{06D83579-7C93-4EE3-8334-81AF6E95F7E2}"/>
              </a:ext>
            </a:extLst>
          </p:cNvPr>
          <p:cNvSpPr>
            <a:spLocks noGrp="1"/>
          </p:cNvSpPr>
          <p:nvPr>
            <p:ph sz="half" idx="2"/>
          </p:nvPr>
        </p:nvSpPr>
        <p:spPr>
          <a:xfrm>
            <a:off x="6172200" y="2456761"/>
            <a:ext cx="5303520" cy="3720202"/>
          </a:xfrm>
        </p:spPr>
        <p:txBody>
          <a:bodyPr>
            <a:normAutofit/>
          </a:bodyPr>
          <a:lstStyle/>
          <a:p>
            <a:r>
              <a:rPr lang="en-US" altLang="en-US" sz="2800" dirty="0"/>
              <a:t>Divided into multiple components; each component depreciated over its estimated useful life</a:t>
            </a:r>
            <a:endParaRPr lang="en-US" sz="2800" dirty="0"/>
          </a:p>
        </p:txBody>
      </p:sp>
      <p:pic>
        <p:nvPicPr>
          <p:cNvPr id="10" name="Picture 9" descr="pie chart showing multiple components">
            <a:extLst>
              <a:ext uri="{FF2B5EF4-FFF2-40B4-BE49-F238E27FC236}">
                <a16:creationId xmlns:a16="http://schemas.microsoft.com/office/drawing/2014/main" id="{ED949DFE-97F4-48DD-8E38-33CF99E70609}"/>
              </a:ext>
            </a:extLst>
          </p:cNvPr>
          <p:cNvPicPr>
            <a:picLocks noChangeAspect="1"/>
          </p:cNvPicPr>
          <p:nvPr/>
        </p:nvPicPr>
        <p:blipFill>
          <a:blip r:embed="rId5"/>
          <a:stretch>
            <a:fillRect/>
          </a:stretch>
        </p:blipFill>
        <p:spPr>
          <a:xfrm>
            <a:off x="7499006" y="4090003"/>
            <a:ext cx="2591025" cy="1828959"/>
          </a:xfrm>
          <a:prstGeom prst="rect">
            <a:avLst/>
          </a:prstGeom>
        </p:spPr>
      </p:pic>
      <p:sp>
        <p:nvSpPr>
          <p:cNvPr id="3" name="Slide Number Placeholder 2">
            <a:extLst>
              <a:ext uri="{FF2B5EF4-FFF2-40B4-BE49-F238E27FC236}">
                <a16:creationId xmlns:a16="http://schemas.microsoft.com/office/drawing/2014/main" id="{AD220931-8435-4068-BEAC-A173B5EFABA6}"/>
              </a:ext>
            </a:extLst>
          </p:cNvPr>
          <p:cNvSpPr>
            <a:spLocks noGrp="1"/>
          </p:cNvSpPr>
          <p:nvPr>
            <p:ph type="sldNum" sz="quarter" idx="12"/>
          </p:nvPr>
        </p:nvSpPr>
        <p:spPr/>
        <p:txBody>
          <a:bodyPr/>
          <a:lstStyle/>
          <a:p>
            <a:fld id="{AEF1280C-1E94-430E-A516-D051ECA45720}" type="slidenum">
              <a:rPr lang="en-US" smtClean="0"/>
              <a:t>20</a:t>
            </a:fld>
            <a:endParaRPr lang="en-US" dirty="0"/>
          </a:p>
        </p:txBody>
      </p:sp>
    </p:spTree>
    <p:extLst>
      <p:ext uri="{BB962C8B-B14F-4D97-AF65-F5344CB8AC3E}">
        <p14:creationId xmlns:p14="http://schemas.microsoft.com/office/powerpoint/2010/main" val="2454764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7A593-F9F3-48C7-90B0-E20674F6DA73}"/>
              </a:ext>
            </a:extLst>
          </p:cNvPr>
          <p:cNvSpPr>
            <a:spLocks noGrp="1"/>
          </p:cNvSpPr>
          <p:nvPr>
            <p:ph type="title"/>
          </p:nvPr>
        </p:nvSpPr>
        <p:spPr/>
        <p:txBody>
          <a:bodyPr/>
          <a:lstStyle/>
          <a:p>
            <a:r>
              <a:rPr lang="en-US" dirty="0"/>
              <a:t>Knowledge Check 1 – Questions </a:t>
            </a:r>
          </a:p>
        </p:txBody>
      </p:sp>
      <p:sp>
        <p:nvSpPr>
          <p:cNvPr id="5" name="Content Placeholder 4">
            <a:extLst>
              <a:ext uri="{FF2B5EF4-FFF2-40B4-BE49-F238E27FC236}">
                <a16:creationId xmlns:a16="http://schemas.microsoft.com/office/drawing/2014/main" id="{669D198F-4DF9-4EF3-9BCE-D856B0C66916}"/>
              </a:ext>
            </a:extLst>
          </p:cNvPr>
          <p:cNvSpPr>
            <a:spLocks noGrp="1"/>
          </p:cNvSpPr>
          <p:nvPr>
            <p:ph idx="1"/>
          </p:nvPr>
        </p:nvSpPr>
        <p:spPr/>
        <p:txBody>
          <a:bodyPr vert="horz" lIns="91440" tIns="45720" rIns="91440" bIns="45720" rtlCol="0" anchor="t">
            <a:normAutofit/>
          </a:bodyPr>
          <a:lstStyle/>
          <a:p>
            <a:pPr marL="0" indent="0">
              <a:buNone/>
            </a:pPr>
            <a:r>
              <a:rPr lang="en-US" b="1" dirty="0">
                <a:solidFill>
                  <a:srgbClr val="D93E0D"/>
                </a:solidFill>
              </a:rPr>
              <a:t>True or False?</a:t>
            </a:r>
          </a:p>
          <a:p>
            <a:pPr marL="0" indent="0">
              <a:lnSpc>
                <a:spcPct val="105000"/>
              </a:lnSpc>
              <a:spcAft>
                <a:spcPts val="600"/>
              </a:spcAft>
              <a:buClr>
                <a:srgbClr val="D93E0D"/>
              </a:buClr>
              <a:buNone/>
            </a:pPr>
            <a:r>
              <a:rPr lang="en-US" altLang="en-US" dirty="0"/>
              <a:t>After a building has been fully depreciated, a grantee may begin charging a 2% use allowance for the property. </a:t>
            </a:r>
          </a:p>
        </p:txBody>
      </p:sp>
      <p:sp>
        <p:nvSpPr>
          <p:cNvPr id="3" name="Slide Number Placeholder 2">
            <a:extLst>
              <a:ext uri="{FF2B5EF4-FFF2-40B4-BE49-F238E27FC236}">
                <a16:creationId xmlns:a16="http://schemas.microsoft.com/office/drawing/2014/main" id="{EF24A76D-617A-406B-8C28-D5D9BC3F64D6}"/>
              </a:ext>
            </a:extLst>
          </p:cNvPr>
          <p:cNvSpPr>
            <a:spLocks noGrp="1"/>
          </p:cNvSpPr>
          <p:nvPr>
            <p:ph type="sldNum" sz="quarter" idx="12"/>
          </p:nvPr>
        </p:nvSpPr>
        <p:spPr/>
        <p:txBody>
          <a:bodyPr/>
          <a:lstStyle/>
          <a:p>
            <a:fld id="{AEF1280C-1E94-430E-A516-D051ECA45720}" type="slidenum">
              <a:rPr lang="en-US" smtClean="0"/>
              <a:t>21</a:t>
            </a:fld>
            <a:endParaRPr lang="en-US" dirty="0"/>
          </a:p>
        </p:txBody>
      </p:sp>
    </p:spTree>
    <p:extLst>
      <p:ext uri="{BB962C8B-B14F-4D97-AF65-F5344CB8AC3E}">
        <p14:creationId xmlns:p14="http://schemas.microsoft.com/office/powerpoint/2010/main" val="39906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7A593-F9F3-48C7-90B0-E20674F6DA73}"/>
              </a:ext>
            </a:extLst>
          </p:cNvPr>
          <p:cNvSpPr>
            <a:spLocks noGrp="1"/>
          </p:cNvSpPr>
          <p:nvPr>
            <p:ph type="title"/>
          </p:nvPr>
        </p:nvSpPr>
        <p:spPr/>
        <p:txBody>
          <a:bodyPr/>
          <a:lstStyle/>
          <a:p>
            <a:r>
              <a:rPr lang="en-US" dirty="0"/>
              <a:t>Knowledge Check 1 – Answers</a:t>
            </a:r>
          </a:p>
        </p:txBody>
      </p:sp>
      <p:sp>
        <p:nvSpPr>
          <p:cNvPr id="5" name="Content Placeholder 4">
            <a:extLst>
              <a:ext uri="{FF2B5EF4-FFF2-40B4-BE49-F238E27FC236}">
                <a16:creationId xmlns:a16="http://schemas.microsoft.com/office/drawing/2014/main" id="{669D198F-4DF9-4EF3-9BCE-D856B0C66916}"/>
              </a:ext>
            </a:extLst>
          </p:cNvPr>
          <p:cNvSpPr>
            <a:spLocks noGrp="1"/>
          </p:cNvSpPr>
          <p:nvPr>
            <p:ph idx="1"/>
          </p:nvPr>
        </p:nvSpPr>
        <p:spPr/>
        <p:txBody>
          <a:bodyPr vert="horz" lIns="91440" tIns="45720" rIns="91440" bIns="45720" rtlCol="0" anchor="t">
            <a:normAutofit/>
          </a:bodyPr>
          <a:lstStyle/>
          <a:p>
            <a:pPr marL="0" indent="0">
              <a:lnSpc>
                <a:spcPct val="105000"/>
              </a:lnSpc>
              <a:spcAft>
                <a:spcPts val="600"/>
              </a:spcAft>
              <a:buClr>
                <a:srgbClr val="D93E0D"/>
              </a:buClr>
              <a:buNone/>
            </a:pPr>
            <a:r>
              <a:rPr lang="en-US" altLang="en-US" dirty="0"/>
              <a:t>After a building has been fully depreciated, a grantee may begin charging a 2% use allowance for the property.  </a:t>
            </a:r>
            <a:r>
              <a:rPr lang="en-US" altLang="en-US" b="1" dirty="0">
                <a:solidFill>
                  <a:srgbClr val="D93E0D"/>
                </a:solidFill>
              </a:rPr>
              <a:t>False </a:t>
            </a:r>
            <a:endParaRPr lang="en-US" altLang="en-US" b="1" dirty="0">
              <a:solidFill>
                <a:srgbClr val="D93E0D"/>
              </a:solidFill>
              <a:cs typeface="Calibri"/>
            </a:endParaRPr>
          </a:p>
        </p:txBody>
      </p:sp>
      <p:sp>
        <p:nvSpPr>
          <p:cNvPr id="3" name="Slide Number Placeholder 2">
            <a:extLst>
              <a:ext uri="{FF2B5EF4-FFF2-40B4-BE49-F238E27FC236}">
                <a16:creationId xmlns:a16="http://schemas.microsoft.com/office/drawing/2014/main" id="{EF24A76D-617A-406B-8C28-D5D9BC3F64D6}"/>
              </a:ext>
            </a:extLst>
          </p:cNvPr>
          <p:cNvSpPr>
            <a:spLocks noGrp="1"/>
          </p:cNvSpPr>
          <p:nvPr>
            <p:ph type="sldNum" sz="quarter" idx="12"/>
          </p:nvPr>
        </p:nvSpPr>
        <p:spPr/>
        <p:txBody>
          <a:bodyPr/>
          <a:lstStyle/>
          <a:p>
            <a:fld id="{AEF1280C-1E94-430E-A516-D051ECA45720}" type="slidenum">
              <a:rPr lang="en-US" smtClean="0"/>
              <a:t>22</a:t>
            </a:fld>
            <a:endParaRPr lang="en-US" dirty="0"/>
          </a:p>
        </p:txBody>
      </p:sp>
    </p:spTree>
    <p:extLst>
      <p:ext uri="{BB962C8B-B14F-4D97-AF65-F5344CB8AC3E}">
        <p14:creationId xmlns:p14="http://schemas.microsoft.com/office/powerpoint/2010/main" val="2411207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BFFC3A-08BB-4728-8A0B-4B17837B0BE3}"/>
              </a:ext>
            </a:extLst>
          </p:cNvPr>
          <p:cNvSpPr>
            <a:spLocks noGrp="1"/>
          </p:cNvSpPr>
          <p:nvPr>
            <p:ph type="title"/>
          </p:nvPr>
        </p:nvSpPr>
        <p:spPr/>
        <p:txBody>
          <a:bodyPr>
            <a:normAutofit/>
          </a:bodyPr>
          <a:lstStyle/>
          <a:p>
            <a:r>
              <a:rPr lang="en-US" dirty="0"/>
              <a:t>Property With Federal/Reed Act Equity</a:t>
            </a:r>
          </a:p>
        </p:txBody>
      </p:sp>
      <p:sp>
        <p:nvSpPr>
          <p:cNvPr id="9" name="Content Placeholder 8">
            <a:extLst>
              <a:ext uri="{FF2B5EF4-FFF2-40B4-BE49-F238E27FC236}">
                <a16:creationId xmlns:a16="http://schemas.microsoft.com/office/drawing/2014/main" id="{32E7EA03-2CBF-4762-9F4B-5E2FADF49A8D}"/>
              </a:ext>
            </a:extLst>
          </p:cNvPr>
          <p:cNvSpPr>
            <a:spLocks noGrp="1"/>
          </p:cNvSpPr>
          <p:nvPr>
            <p:ph idx="1"/>
          </p:nvPr>
        </p:nvSpPr>
        <p:spPr/>
        <p:txBody>
          <a:bodyPr/>
          <a:lstStyle/>
          <a:p>
            <a:pPr marL="0" indent="0">
              <a:buNone/>
            </a:pPr>
            <a:r>
              <a:rPr lang="en-US" dirty="0">
                <a:hlinkClick r:id="rId3"/>
              </a:rPr>
              <a:t>20 CFR 683.240</a:t>
            </a:r>
            <a:endParaRPr lang="en-US" dirty="0"/>
          </a:p>
          <a:p>
            <a:pPr marL="0" indent="0">
              <a:buNone/>
            </a:pPr>
            <a:r>
              <a:rPr lang="en-US" b="1" dirty="0"/>
              <a:t>Instructions for using real property with Federal/ Reed Act equity</a:t>
            </a:r>
          </a:p>
          <a:p>
            <a:r>
              <a:rPr lang="en-US" dirty="0"/>
              <a:t>Unemployment Insurance/Wagner-Peyser funded real property</a:t>
            </a:r>
          </a:p>
          <a:p>
            <a:r>
              <a:rPr lang="en-US" dirty="0"/>
              <a:t>Workforce Investment Act/Job Training Partnership Act property</a:t>
            </a:r>
          </a:p>
          <a:p>
            <a:r>
              <a:rPr lang="en-US" dirty="0"/>
              <a:t>State Reed Act property</a:t>
            </a:r>
          </a:p>
          <a:p>
            <a:endParaRPr lang="en-US" dirty="0"/>
          </a:p>
        </p:txBody>
      </p:sp>
      <p:sp>
        <p:nvSpPr>
          <p:cNvPr id="2" name="Slide Number Placeholder 1">
            <a:extLst>
              <a:ext uri="{FF2B5EF4-FFF2-40B4-BE49-F238E27FC236}">
                <a16:creationId xmlns:a16="http://schemas.microsoft.com/office/drawing/2014/main" id="{FE6AF608-7C54-4219-AF04-FC77F98FC9AD}"/>
              </a:ext>
            </a:extLst>
          </p:cNvPr>
          <p:cNvSpPr>
            <a:spLocks noGrp="1"/>
          </p:cNvSpPr>
          <p:nvPr>
            <p:ph type="sldNum" sz="quarter" idx="12"/>
          </p:nvPr>
        </p:nvSpPr>
        <p:spPr/>
        <p:txBody>
          <a:bodyPr/>
          <a:lstStyle/>
          <a:p>
            <a:fld id="{AEF1280C-1E94-430E-A516-D051ECA45720}" type="slidenum">
              <a:rPr lang="en-US" smtClean="0"/>
              <a:pPr/>
              <a:t>23</a:t>
            </a:fld>
            <a:endParaRPr lang="en-US" dirty="0"/>
          </a:p>
        </p:txBody>
      </p:sp>
    </p:spTree>
    <p:extLst>
      <p:ext uri="{BB962C8B-B14F-4D97-AF65-F5344CB8AC3E}">
        <p14:creationId xmlns:p14="http://schemas.microsoft.com/office/powerpoint/2010/main" val="314398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BA90DD-C641-4561-A5DA-9D9FDE4F5386}"/>
              </a:ext>
            </a:extLst>
          </p:cNvPr>
          <p:cNvSpPr>
            <a:spLocks noGrp="1"/>
          </p:cNvSpPr>
          <p:nvPr>
            <p:ph type="title"/>
          </p:nvPr>
        </p:nvSpPr>
        <p:spPr/>
        <p:txBody>
          <a:bodyPr/>
          <a:lstStyle/>
          <a:p>
            <a:r>
              <a:rPr lang="en-US" dirty="0"/>
              <a:t>Unemployment Insurance / Wagner-Peyser Equity</a:t>
            </a:r>
          </a:p>
        </p:txBody>
      </p:sp>
      <p:sp>
        <p:nvSpPr>
          <p:cNvPr id="5" name="Content Placeholder 4">
            <a:extLst>
              <a:ext uri="{FF2B5EF4-FFF2-40B4-BE49-F238E27FC236}">
                <a16:creationId xmlns:a16="http://schemas.microsoft.com/office/drawing/2014/main" id="{2F20B93A-C436-43B8-B18F-6E8A8BC77C07}"/>
              </a:ext>
            </a:extLst>
          </p:cNvPr>
          <p:cNvSpPr>
            <a:spLocks noGrp="1"/>
          </p:cNvSpPr>
          <p:nvPr>
            <p:ph idx="1"/>
          </p:nvPr>
        </p:nvSpPr>
        <p:spPr/>
        <p:txBody>
          <a:bodyPr>
            <a:normAutofit lnSpcReduction="10000"/>
          </a:bodyPr>
          <a:lstStyle/>
          <a:p>
            <a:pPr marL="0" indent="0">
              <a:buNone/>
            </a:pPr>
            <a:r>
              <a:rPr lang="en-US" dirty="0">
                <a:hlinkClick r:id="rId3"/>
              </a:rPr>
              <a:t>20 CFR 683.240(a)</a:t>
            </a:r>
            <a:endParaRPr lang="en-US" dirty="0"/>
          </a:p>
          <a:p>
            <a:r>
              <a:rPr lang="en-US" dirty="0"/>
              <a:t>Transfer of equity</a:t>
            </a:r>
          </a:p>
          <a:p>
            <a:pPr lvl="1"/>
            <a:r>
              <a:rPr lang="en-US" dirty="0"/>
              <a:t>Equity transferred to the States that used the grants to acquire the equity</a:t>
            </a:r>
          </a:p>
          <a:p>
            <a:r>
              <a:rPr lang="en-US" dirty="0"/>
              <a:t>Use</a:t>
            </a:r>
          </a:p>
          <a:p>
            <a:pPr lvl="1"/>
            <a:r>
              <a:rPr lang="en-US" dirty="0"/>
              <a:t>Carry out activities authorized under WIOA, title III of the Social Security Act (Unemployment Compensation program), or the Wagner-Peyser Act.</a:t>
            </a:r>
          </a:p>
          <a:p>
            <a:r>
              <a:rPr lang="en-US" dirty="0"/>
              <a:t>Disposition</a:t>
            </a:r>
          </a:p>
          <a:p>
            <a:pPr lvl="1"/>
            <a:r>
              <a:rPr lang="en-US" dirty="0"/>
              <a:t>Requires disposition instructions from the Grant Officer </a:t>
            </a:r>
          </a:p>
          <a:p>
            <a:pPr lvl="1"/>
            <a:r>
              <a:rPr lang="en-US" dirty="0"/>
              <a:t>Portion of proceeds attributable to transferred Federal equity </a:t>
            </a:r>
            <a:r>
              <a:rPr lang="en-US" b="1" dirty="0"/>
              <a:t>must</a:t>
            </a:r>
            <a:r>
              <a:rPr lang="en-US" dirty="0"/>
              <a:t> be used to carry out activities authorized under WIOA, title III of the Social Security Act, or Wagner-Peyser Act</a:t>
            </a:r>
          </a:p>
          <a:p>
            <a:pPr lvl="1"/>
            <a:endParaRPr lang="en-US" dirty="0"/>
          </a:p>
        </p:txBody>
      </p:sp>
      <p:sp>
        <p:nvSpPr>
          <p:cNvPr id="2" name="Slide Number Placeholder 1">
            <a:extLst>
              <a:ext uri="{FF2B5EF4-FFF2-40B4-BE49-F238E27FC236}">
                <a16:creationId xmlns:a16="http://schemas.microsoft.com/office/drawing/2014/main" id="{9EE26DC7-FD53-4A2B-9339-3DC2F0BF26EE}"/>
              </a:ext>
            </a:extLst>
          </p:cNvPr>
          <p:cNvSpPr>
            <a:spLocks noGrp="1"/>
          </p:cNvSpPr>
          <p:nvPr>
            <p:ph type="sldNum" sz="quarter" idx="12"/>
          </p:nvPr>
        </p:nvSpPr>
        <p:spPr/>
        <p:txBody>
          <a:bodyPr/>
          <a:lstStyle/>
          <a:p>
            <a:fld id="{AEF1280C-1E94-430E-A516-D051ECA45720}" type="slidenum">
              <a:rPr lang="en-US" smtClean="0"/>
              <a:t>24</a:t>
            </a:fld>
            <a:endParaRPr lang="en-US" dirty="0"/>
          </a:p>
        </p:txBody>
      </p:sp>
    </p:spTree>
    <p:extLst>
      <p:ext uri="{BB962C8B-B14F-4D97-AF65-F5344CB8AC3E}">
        <p14:creationId xmlns:p14="http://schemas.microsoft.com/office/powerpoint/2010/main" val="503640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BA90DD-C641-4561-A5DA-9D9FDE4F5386}"/>
              </a:ext>
            </a:extLst>
          </p:cNvPr>
          <p:cNvSpPr>
            <a:spLocks noGrp="1"/>
          </p:cNvSpPr>
          <p:nvPr>
            <p:ph type="title"/>
          </p:nvPr>
        </p:nvSpPr>
        <p:spPr/>
        <p:txBody>
          <a:bodyPr/>
          <a:lstStyle/>
          <a:p>
            <a:r>
              <a:rPr lang="en-US" dirty="0"/>
              <a:t>WIOA / Job Training Partnership Act Equity </a:t>
            </a:r>
          </a:p>
        </p:txBody>
      </p:sp>
      <p:sp>
        <p:nvSpPr>
          <p:cNvPr id="5" name="Content Placeholder 4">
            <a:extLst>
              <a:ext uri="{FF2B5EF4-FFF2-40B4-BE49-F238E27FC236}">
                <a16:creationId xmlns:a16="http://schemas.microsoft.com/office/drawing/2014/main" id="{2F20B93A-C436-43B8-B18F-6E8A8BC77C07}"/>
              </a:ext>
            </a:extLst>
          </p:cNvPr>
          <p:cNvSpPr>
            <a:spLocks noGrp="1"/>
          </p:cNvSpPr>
          <p:nvPr>
            <p:ph idx="1"/>
          </p:nvPr>
        </p:nvSpPr>
        <p:spPr/>
        <p:txBody>
          <a:bodyPr vert="horz" lIns="91440" tIns="45720" rIns="91440" bIns="45720" rtlCol="0" anchor="t">
            <a:normAutofit/>
          </a:bodyPr>
          <a:lstStyle/>
          <a:p>
            <a:pPr marL="0" indent="0">
              <a:buNone/>
            </a:pPr>
            <a:r>
              <a:rPr lang="en-US" dirty="0">
                <a:hlinkClick r:id="rId3"/>
              </a:rPr>
              <a:t>20 CFR 683.240(c)</a:t>
            </a:r>
            <a:endParaRPr lang="en-US" dirty="0"/>
          </a:p>
          <a:p>
            <a:r>
              <a:rPr lang="en-US" dirty="0"/>
              <a:t>Transfer of equity</a:t>
            </a:r>
          </a:p>
          <a:p>
            <a:pPr marL="747395" lvl="1" indent="-290195"/>
            <a:r>
              <a:rPr lang="en-US" dirty="0">
                <a:solidFill>
                  <a:schemeClr val="tx1"/>
                </a:solidFill>
              </a:rPr>
              <a:t>Real property purchased with WIA funds or was transferred from JTPA to WIA is transferred to the WIOA title I programs.</a:t>
            </a:r>
            <a:endParaRPr lang="en-US" dirty="0">
              <a:solidFill>
                <a:schemeClr val="tx1"/>
              </a:solidFill>
              <a:cs typeface="Calibri"/>
            </a:endParaRPr>
          </a:p>
          <a:p>
            <a:pPr lvl="1"/>
            <a:r>
              <a:rPr lang="en-US" dirty="0">
                <a:solidFill>
                  <a:schemeClr val="tx1"/>
                </a:solidFill>
              </a:rPr>
              <a:t>Property must be used for WIOA purposes.</a:t>
            </a:r>
          </a:p>
          <a:p>
            <a:r>
              <a:rPr lang="en-US" dirty="0"/>
              <a:t>Disposition</a:t>
            </a:r>
          </a:p>
          <a:p>
            <a:pPr lvl="1"/>
            <a:r>
              <a:rPr lang="en-US" dirty="0">
                <a:solidFill>
                  <a:schemeClr val="tx1"/>
                </a:solidFill>
              </a:rPr>
              <a:t>Non-Federal entity must seek instructions from the Grant Officer or State (in the case of a subrecipient) prior to disposition or sale.</a:t>
            </a:r>
            <a:endParaRPr lang="en-US" dirty="0"/>
          </a:p>
        </p:txBody>
      </p:sp>
      <p:sp>
        <p:nvSpPr>
          <p:cNvPr id="2" name="Slide Number Placeholder 1">
            <a:extLst>
              <a:ext uri="{FF2B5EF4-FFF2-40B4-BE49-F238E27FC236}">
                <a16:creationId xmlns:a16="http://schemas.microsoft.com/office/drawing/2014/main" id="{9EE26DC7-FD53-4A2B-9339-3DC2F0BF26EE}"/>
              </a:ext>
            </a:extLst>
          </p:cNvPr>
          <p:cNvSpPr>
            <a:spLocks noGrp="1"/>
          </p:cNvSpPr>
          <p:nvPr>
            <p:ph type="sldNum" sz="quarter" idx="12"/>
          </p:nvPr>
        </p:nvSpPr>
        <p:spPr/>
        <p:txBody>
          <a:bodyPr/>
          <a:lstStyle/>
          <a:p>
            <a:fld id="{AEF1280C-1E94-430E-A516-D051ECA45720}" type="slidenum">
              <a:rPr lang="en-US" smtClean="0"/>
              <a:t>25</a:t>
            </a:fld>
            <a:endParaRPr lang="en-US" dirty="0"/>
          </a:p>
        </p:txBody>
      </p:sp>
    </p:spTree>
    <p:extLst>
      <p:ext uri="{BB962C8B-B14F-4D97-AF65-F5344CB8AC3E}">
        <p14:creationId xmlns:p14="http://schemas.microsoft.com/office/powerpoint/2010/main" val="3841832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2726DC-4317-4BE4-A686-5AF9220A46B8}"/>
              </a:ext>
            </a:extLst>
          </p:cNvPr>
          <p:cNvSpPr>
            <a:spLocks noGrp="1"/>
          </p:cNvSpPr>
          <p:nvPr>
            <p:ph type="title"/>
          </p:nvPr>
        </p:nvSpPr>
        <p:spPr/>
        <p:txBody>
          <a:bodyPr/>
          <a:lstStyle/>
          <a:p>
            <a:r>
              <a:rPr lang="en-US" dirty="0"/>
              <a:t>State Reed Act Property</a:t>
            </a:r>
          </a:p>
        </p:txBody>
      </p:sp>
      <p:sp>
        <p:nvSpPr>
          <p:cNvPr id="6" name="Content Placeholder 5">
            <a:extLst>
              <a:ext uri="{FF2B5EF4-FFF2-40B4-BE49-F238E27FC236}">
                <a16:creationId xmlns:a16="http://schemas.microsoft.com/office/drawing/2014/main" id="{71C9629A-38D0-47CD-9BD2-418BE295662F}"/>
              </a:ext>
            </a:extLst>
          </p:cNvPr>
          <p:cNvSpPr>
            <a:spLocks noGrp="1"/>
          </p:cNvSpPr>
          <p:nvPr>
            <p:ph idx="1"/>
          </p:nvPr>
        </p:nvSpPr>
        <p:spPr/>
        <p:txBody>
          <a:bodyPr>
            <a:normAutofit lnSpcReduction="10000"/>
          </a:bodyPr>
          <a:lstStyle/>
          <a:p>
            <a:pPr marL="0" indent="0">
              <a:lnSpc>
                <a:spcPct val="105000"/>
              </a:lnSpc>
              <a:buNone/>
            </a:pPr>
            <a:r>
              <a:rPr lang="en-US" dirty="0">
                <a:hlinkClick r:id="rId3"/>
              </a:rPr>
              <a:t>20 CFR 683.240(b)</a:t>
            </a:r>
            <a:endParaRPr lang="en-US" dirty="0"/>
          </a:p>
          <a:p>
            <a:pPr>
              <a:lnSpc>
                <a:spcPct val="105000"/>
              </a:lnSpc>
            </a:pPr>
            <a:r>
              <a:rPr lang="en-US" dirty="0"/>
              <a:t>Use </a:t>
            </a:r>
          </a:p>
          <a:p>
            <a:pPr lvl="1">
              <a:lnSpc>
                <a:spcPct val="105000"/>
              </a:lnSpc>
            </a:pPr>
            <a:r>
              <a:rPr lang="en-US" dirty="0"/>
              <a:t>May be used for the one-stop service delivery system to the extent that the proportionate share of Reed Act equity is less than or equal to the proportionate share of occupancy by the Unemployment Compensation and Wagner-Peyser Act programs in such properties</a:t>
            </a:r>
          </a:p>
          <a:p>
            <a:pPr>
              <a:lnSpc>
                <a:spcPct val="105000"/>
              </a:lnSpc>
            </a:pPr>
            <a:r>
              <a:rPr lang="en-US" dirty="0"/>
              <a:t>Disposition</a:t>
            </a:r>
          </a:p>
          <a:p>
            <a:pPr lvl="1">
              <a:lnSpc>
                <a:spcPct val="105000"/>
              </a:lnSpc>
            </a:pPr>
            <a:r>
              <a:rPr lang="en-US" dirty="0"/>
              <a:t>State must request disposition instructions from the Grant Officer</a:t>
            </a:r>
          </a:p>
          <a:p>
            <a:pPr lvl="1">
              <a:lnSpc>
                <a:spcPct val="105000"/>
              </a:lnSpc>
            </a:pPr>
            <a:r>
              <a:rPr lang="en-US" dirty="0"/>
              <a:t>The portion of the proceeds attributable to the Reed Act equity must be returned to the State’s account in the Unemployment Trust Fund and used in accordance with DOL-issued guidance</a:t>
            </a:r>
          </a:p>
        </p:txBody>
      </p:sp>
      <p:sp>
        <p:nvSpPr>
          <p:cNvPr id="2" name="Slide Number Placeholder 1">
            <a:extLst>
              <a:ext uri="{FF2B5EF4-FFF2-40B4-BE49-F238E27FC236}">
                <a16:creationId xmlns:a16="http://schemas.microsoft.com/office/drawing/2014/main" id="{281549F0-BBBA-4B97-B685-552124492DEA}"/>
              </a:ext>
            </a:extLst>
          </p:cNvPr>
          <p:cNvSpPr>
            <a:spLocks noGrp="1"/>
          </p:cNvSpPr>
          <p:nvPr>
            <p:ph type="sldNum" sz="quarter" idx="12"/>
          </p:nvPr>
        </p:nvSpPr>
        <p:spPr/>
        <p:txBody>
          <a:bodyPr/>
          <a:lstStyle/>
          <a:p>
            <a:fld id="{AEF1280C-1E94-430E-A516-D051ECA45720}" type="slidenum">
              <a:rPr lang="en-US" smtClean="0"/>
              <a:pPr/>
              <a:t>26</a:t>
            </a:fld>
            <a:endParaRPr lang="en-US" dirty="0"/>
          </a:p>
        </p:txBody>
      </p:sp>
    </p:spTree>
    <p:extLst>
      <p:ext uri="{BB962C8B-B14F-4D97-AF65-F5344CB8AC3E}">
        <p14:creationId xmlns:p14="http://schemas.microsoft.com/office/powerpoint/2010/main" val="97631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1A6D-5E42-4DBD-848C-E660BC164629}"/>
              </a:ext>
            </a:extLst>
          </p:cNvPr>
          <p:cNvSpPr>
            <a:spLocks noGrp="1"/>
          </p:cNvSpPr>
          <p:nvPr>
            <p:ph type="title"/>
          </p:nvPr>
        </p:nvSpPr>
        <p:spPr/>
        <p:txBody>
          <a:bodyPr/>
          <a:lstStyle/>
          <a:p>
            <a:r>
              <a:rPr lang="en-US" dirty="0"/>
              <a:t>Leases</a:t>
            </a:r>
          </a:p>
        </p:txBody>
      </p:sp>
      <p:sp>
        <p:nvSpPr>
          <p:cNvPr id="3" name="Text Placeholder 2">
            <a:extLst>
              <a:ext uri="{FF2B5EF4-FFF2-40B4-BE49-F238E27FC236}">
                <a16:creationId xmlns:a16="http://schemas.microsoft.com/office/drawing/2014/main" id="{055274F3-26B4-4CEA-B3E8-BD93463F76DF}"/>
              </a:ext>
            </a:extLst>
          </p:cNvPr>
          <p:cNvSpPr>
            <a:spLocks noGrp="1"/>
          </p:cNvSpPr>
          <p:nvPr>
            <p:ph type="body" idx="1"/>
          </p:nvPr>
        </p:nvSpPr>
        <p:spPr>
          <a:xfrm>
            <a:off x="1548383" y="3263705"/>
            <a:ext cx="9126961" cy="3506084"/>
          </a:xfrm>
        </p:spPr>
        <p:txBody>
          <a:bodyPr>
            <a:normAutofit/>
          </a:bodyPr>
          <a:lstStyle/>
          <a:p>
            <a:pPr marL="365760" indent="-365760">
              <a:lnSpc>
                <a:spcPct val="105000"/>
              </a:lnSpc>
              <a:spcAft>
                <a:spcPts val="600"/>
              </a:spcAft>
              <a:buFont typeface="Wingdings" panose="05000000000000000000" pitchFamily="2" charset="2"/>
              <a:buChar char="ü"/>
            </a:pPr>
            <a:r>
              <a:rPr lang="en-US" altLang="en-US" sz="2500" dirty="0">
                <a:solidFill>
                  <a:schemeClr val="tx1"/>
                </a:solidFill>
              </a:rPr>
              <a:t>Describe difference between capital and operating leases</a:t>
            </a:r>
          </a:p>
          <a:p>
            <a:pPr marL="365760" indent="-365760">
              <a:lnSpc>
                <a:spcPct val="105000"/>
              </a:lnSpc>
              <a:spcAft>
                <a:spcPts val="600"/>
              </a:spcAft>
              <a:buFont typeface="Wingdings" panose="05000000000000000000" pitchFamily="2" charset="2"/>
              <a:buChar char="ü"/>
            </a:pPr>
            <a:r>
              <a:rPr lang="en-US" sz="2500" dirty="0">
                <a:solidFill>
                  <a:schemeClr val="tx1"/>
                </a:solidFill>
              </a:rPr>
              <a:t>Describe limitations on “sale and lease back” and “less-than-arms-length” agreements</a:t>
            </a:r>
          </a:p>
          <a:p>
            <a:pPr marL="365760" indent="-365760">
              <a:lnSpc>
                <a:spcPct val="105000"/>
              </a:lnSpc>
              <a:spcAft>
                <a:spcPts val="600"/>
              </a:spcAft>
              <a:buFont typeface="Wingdings" panose="05000000000000000000" pitchFamily="2" charset="2"/>
              <a:buChar char="ü"/>
            </a:pPr>
            <a:r>
              <a:rPr lang="en-US" sz="2500" dirty="0">
                <a:solidFill>
                  <a:schemeClr val="tx1"/>
                </a:solidFill>
              </a:rPr>
              <a:t>Discuss the unallowability of home offices</a:t>
            </a:r>
            <a:endParaRPr lang="en-US" altLang="en-US" sz="2500" dirty="0">
              <a:solidFill>
                <a:schemeClr val="tx1"/>
              </a:solidFill>
            </a:endParaRPr>
          </a:p>
          <a:p>
            <a:pPr marL="342900" indent="-342900">
              <a:buFont typeface="Wingdings" panose="05000000000000000000" pitchFamily="2" charset="2"/>
              <a:buChar char="ü"/>
            </a:pPr>
            <a:endParaRPr lang="en-US" sz="2800" dirty="0"/>
          </a:p>
        </p:txBody>
      </p:sp>
      <p:sp>
        <p:nvSpPr>
          <p:cNvPr id="4" name="Slide Number Placeholder 3">
            <a:extLst>
              <a:ext uri="{FF2B5EF4-FFF2-40B4-BE49-F238E27FC236}">
                <a16:creationId xmlns:a16="http://schemas.microsoft.com/office/drawing/2014/main" id="{CB077648-384B-419E-942F-FEBBE81AA970}"/>
              </a:ext>
            </a:extLst>
          </p:cNvPr>
          <p:cNvSpPr>
            <a:spLocks noGrp="1"/>
          </p:cNvSpPr>
          <p:nvPr>
            <p:ph type="sldNum" sz="quarter" idx="12"/>
          </p:nvPr>
        </p:nvSpPr>
        <p:spPr/>
        <p:txBody>
          <a:bodyPr/>
          <a:lstStyle/>
          <a:p>
            <a:fld id="{AEF1280C-1E94-430E-A516-D051ECA45720}" type="slidenum">
              <a:rPr lang="en-US" smtClean="0"/>
              <a:pPr/>
              <a:t>27</a:t>
            </a:fld>
            <a:endParaRPr lang="en-US" dirty="0"/>
          </a:p>
        </p:txBody>
      </p:sp>
    </p:spTree>
    <p:extLst>
      <p:ext uri="{BB962C8B-B14F-4D97-AF65-F5344CB8AC3E}">
        <p14:creationId xmlns:p14="http://schemas.microsoft.com/office/powerpoint/2010/main" val="2181793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7623-6C69-446F-A8F9-CBD7D271E33F}"/>
              </a:ext>
            </a:extLst>
          </p:cNvPr>
          <p:cNvSpPr>
            <a:spLocks noGrp="1"/>
          </p:cNvSpPr>
          <p:nvPr>
            <p:ph type="title"/>
          </p:nvPr>
        </p:nvSpPr>
        <p:spPr/>
        <p:txBody>
          <a:bodyPr/>
          <a:lstStyle/>
          <a:p>
            <a:r>
              <a:rPr lang="en-US" altLang="en-US" dirty="0"/>
              <a:t>General Parameters for Leases</a:t>
            </a:r>
            <a:endParaRPr lang="en-US" dirty="0"/>
          </a:p>
        </p:txBody>
      </p:sp>
      <p:sp>
        <p:nvSpPr>
          <p:cNvPr id="3" name="Content Placeholder 2">
            <a:extLst>
              <a:ext uri="{FF2B5EF4-FFF2-40B4-BE49-F238E27FC236}">
                <a16:creationId xmlns:a16="http://schemas.microsoft.com/office/drawing/2014/main" id="{93F32203-443A-487E-9049-A61551859C21}"/>
              </a:ext>
            </a:extLst>
          </p:cNvPr>
          <p:cNvSpPr>
            <a:spLocks noGrp="1"/>
          </p:cNvSpPr>
          <p:nvPr>
            <p:ph idx="1"/>
          </p:nvPr>
        </p:nvSpPr>
        <p:spPr>
          <a:xfrm>
            <a:off x="518161" y="1420779"/>
            <a:ext cx="6391926" cy="4756184"/>
          </a:xfrm>
        </p:spPr>
        <p:txBody>
          <a:bodyPr>
            <a:normAutofit/>
          </a:bodyPr>
          <a:lstStyle/>
          <a:p>
            <a:pPr marL="0" indent="0">
              <a:spcAft>
                <a:spcPts val="600"/>
              </a:spcAft>
              <a:buNone/>
              <a:defRPr/>
            </a:pPr>
            <a:r>
              <a:rPr lang="en-US" altLang="en-US" dirty="0">
                <a:hlinkClick r:id="rId3"/>
              </a:rPr>
              <a:t>2 CFR 200.465 </a:t>
            </a:r>
            <a:endParaRPr lang="en-US" altLang="en-US" dirty="0"/>
          </a:p>
          <a:p>
            <a:pPr marL="365760" indent="-365760">
              <a:spcAft>
                <a:spcPts val="600"/>
              </a:spcAft>
              <a:defRPr/>
            </a:pPr>
            <a:r>
              <a:rPr lang="en-US" altLang="en-US" dirty="0"/>
              <a:t>Rental costs under leases are allowable </a:t>
            </a:r>
          </a:p>
          <a:p>
            <a:pPr marL="770573" lvl="1" indent="-365760">
              <a:spcAft>
                <a:spcPts val="600"/>
              </a:spcAft>
              <a:defRPr/>
            </a:pPr>
            <a:r>
              <a:rPr lang="en-US" altLang="en-US" dirty="0"/>
              <a:t>To the extent reasonable</a:t>
            </a:r>
          </a:p>
          <a:p>
            <a:pPr marL="770573" lvl="1" indent="-365760">
              <a:spcAft>
                <a:spcPts val="600"/>
              </a:spcAft>
              <a:defRPr/>
            </a:pPr>
            <a:r>
              <a:rPr lang="en-US" altLang="en-US" dirty="0"/>
              <a:t>With certain limitations</a:t>
            </a:r>
          </a:p>
          <a:p>
            <a:pPr marL="365760" indent="-365760">
              <a:spcAft>
                <a:spcPts val="600"/>
              </a:spcAft>
              <a:defRPr/>
            </a:pPr>
            <a:r>
              <a:rPr lang="en-US" altLang="en-US" dirty="0"/>
              <a:t>Rental arrangements should be reviewed periodically</a:t>
            </a:r>
            <a:endParaRPr lang="en-US" dirty="0"/>
          </a:p>
          <a:p>
            <a:pPr marL="365760" indent="-365760">
              <a:spcAft>
                <a:spcPts val="600"/>
              </a:spcAft>
              <a:defRPr/>
            </a:pPr>
            <a:endParaRPr lang="en-US" altLang="en-US" dirty="0"/>
          </a:p>
        </p:txBody>
      </p:sp>
      <p:pic>
        <p:nvPicPr>
          <p:cNvPr id="2052" name="Picture 4" descr="Lease Contract on the Mechanism of Golden Metallic Cogwheels">
            <a:extLst>
              <a:ext uri="{FF2B5EF4-FFF2-40B4-BE49-F238E27FC236}">
                <a16:creationId xmlns:a16="http://schemas.microsoft.com/office/drawing/2014/main" id="{CF33C1D6-6009-4B4F-8E87-429C7127AF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92953" y="2312703"/>
            <a:ext cx="4480886" cy="2688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B14E9DC-1664-4ABF-9FAE-5A20C17D1631}"/>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extLst>
      <p:ext uri="{BB962C8B-B14F-4D97-AF65-F5344CB8AC3E}">
        <p14:creationId xmlns:p14="http://schemas.microsoft.com/office/powerpoint/2010/main" val="3406826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7623-6C69-446F-A8F9-CBD7D271E33F}"/>
              </a:ext>
            </a:extLst>
          </p:cNvPr>
          <p:cNvSpPr>
            <a:spLocks noGrp="1"/>
          </p:cNvSpPr>
          <p:nvPr>
            <p:ph type="title"/>
          </p:nvPr>
        </p:nvSpPr>
        <p:spPr/>
        <p:txBody>
          <a:bodyPr/>
          <a:lstStyle/>
          <a:p>
            <a:r>
              <a:rPr lang="en-US" altLang="en-US" dirty="0"/>
              <a:t>Reasonableness Factors</a:t>
            </a:r>
            <a:endParaRPr lang="en-US" dirty="0"/>
          </a:p>
        </p:txBody>
      </p:sp>
      <p:sp>
        <p:nvSpPr>
          <p:cNvPr id="3" name="Content Placeholder 2">
            <a:extLst>
              <a:ext uri="{FF2B5EF4-FFF2-40B4-BE49-F238E27FC236}">
                <a16:creationId xmlns:a16="http://schemas.microsoft.com/office/drawing/2014/main" id="{93F32203-443A-487E-9049-A61551859C21}"/>
              </a:ext>
            </a:extLst>
          </p:cNvPr>
          <p:cNvSpPr>
            <a:spLocks noGrp="1"/>
          </p:cNvSpPr>
          <p:nvPr>
            <p:ph idx="1"/>
          </p:nvPr>
        </p:nvSpPr>
        <p:spPr>
          <a:xfrm>
            <a:off x="518160" y="1575411"/>
            <a:ext cx="11155680" cy="4601551"/>
          </a:xfrm>
        </p:spPr>
        <p:txBody>
          <a:bodyPr>
            <a:normAutofit/>
          </a:bodyPr>
          <a:lstStyle/>
          <a:p>
            <a:pPr marL="365760" indent="-365760">
              <a:spcAft>
                <a:spcPts val="600"/>
              </a:spcAft>
              <a:defRPr/>
            </a:pPr>
            <a:r>
              <a:rPr lang="en-US" dirty="0"/>
              <a:t>Rental costs of comparable property, if any</a:t>
            </a:r>
          </a:p>
          <a:p>
            <a:pPr marL="365760" indent="-365760">
              <a:spcAft>
                <a:spcPts val="600"/>
              </a:spcAft>
              <a:defRPr/>
            </a:pPr>
            <a:r>
              <a:rPr lang="en-US" dirty="0"/>
              <a:t>Market conditions in the area</a:t>
            </a:r>
          </a:p>
          <a:p>
            <a:pPr marL="365760" indent="-365760">
              <a:spcAft>
                <a:spcPts val="600"/>
              </a:spcAft>
              <a:defRPr/>
            </a:pPr>
            <a:r>
              <a:rPr lang="en-US" dirty="0"/>
              <a:t>Alternatives available</a:t>
            </a:r>
          </a:p>
          <a:p>
            <a:pPr marL="365760" indent="-365760">
              <a:spcAft>
                <a:spcPts val="600"/>
              </a:spcAft>
              <a:defRPr/>
            </a:pPr>
            <a:r>
              <a:rPr lang="en-US" dirty="0"/>
              <a:t>Type, life expectancy, condition, and value of the property leased</a:t>
            </a:r>
          </a:p>
        </p:txBody>
      </p:sp>
      <p:sp>
        <p:nvSpPr>
          <p:cNvPr id="4" name="Slide Number Placeholder 3">
            <a:extLst>
              <a:ext uri="{FF2B5EF4-FFF2-40B4-BE49-F238E27FC236}">
                <a16:creationId xmlns:a16="http://schemas.microsoft.com/office/drawing/2014/main" id="{8B14E9DC-1664-4ABF-9FAE-5A20C17D1631}"/>
              </a:ext>
            </a:extLst>
          </p:cNvPr>
          <p:cNvSpPr>
            <a:spLocks noGrp="1"/>
          </p:cNvSpPr>
          <p:nvPr>
            <p:ph type="sldNum" sz="quarter" idx="12"/>
          </p:nvPr>
        </p:nvSpPr>
        <p:spPr/>
        <p:txBody>
          <a:bodyPr/>
          <a:lstStyle/>
          <a:p>
            <a:fld id="{AEF1280C-1E94-430E-A516-D051ECA45720}" type="slidenum">
              <a:rPr lang="en-US" smtClean="0"/>
              <a:t>29</a:t>
            </a:fld>
            <a:endParaRPr lang="en-US" dirty="0"/>
          </a:p>
        </p:txBody>
      </p:sp>
    </p:spTree>
    <p:extLst>
      <p:ext uri="{BB962C8B-B14F-4D97-AF65-F5344CB8AC3E}">
        <p14:creationId xmlns:p14="http://schemas.microsoft.com/office/powerpoint/2010/main" val="414797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5ACA2F9-BB47-4A9D-8C17-6552CC3E3ABA}"/>
              </a:ext>
            </a:extLst>
          </p:cNvPr>
          <p:cNvSpPr>
            <a:spLocks noGrp="1"/>
          </p:cNvSpPr>
          <p:nvPr>
            <p:ph type="title"/>
          </p:nvPr>
        </p:nvSpPr>
        <p:spPr/>
        <p:txBody>
          <a:bodyPr/>
          <a:lstStyle/>
          <a:p>
            <a:r>
              <a:rPr lang="en-US" dirty="0"/>
              <a:t>SMART 3.0 Training Strategies</a:t>
            </a:r>
          </a:p>
        </p:txBody>
      </p:sp>
      <p:sp>
        <p:nvSpPr>
          <p:cNvPr id="4" name="Slide Number Placeholder 3">
            <a:extLst>
              <a:ext uri="{FF2B5EF4-FFF2-40B4-BE49-F238E27FC236}">
                <a16:creationId xmlns:a16="http://schemas.microsoft.com/office/drawing/2014/main" id="{30AC0BE3-1E06-40BB-AC34-A6A228CE96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901474" y="1297255"/>
            <a:ext cx="4015915" cy="4794682"/>
            <a:chOff x="3873909" y="1293826"/>
            <a:chExt cx="4015915" cy="4794682"/>
          </a:xfrm>
        </p:grpSpPr>
        <p:grpSp>
          <p:nvGrpSpPr>
            <p:cNvPr id="5" name="Group 4" descr="word Strategies">
              <a:extLst>
                <a:ext uri="{FF2B5EF4-FFF2-40B4-BE49-F238E27FC236}">
                  <a16:creationId xmlns:a16="http://schemas.microsoft.com/office/drawing/2014/main" id="{D5EA97C3-4E6E-4F23-A296-F3573F8D66B7}"/>
                </a:ext>
              </a:extLst>
            </p:cNvPr>
            <p:cNvGrpSpPr/>
            <p:nvPr/>
          </p:nvGrpSpPr>
          <p:grpSpPr>
            <a:xfrm>
              <a:off x="4302176" y="1339977"/>
              <a:ext cx="3587648" cy="764224"/>
              <a:chOff x="1094711" y="1481"/>
              <a:chExt cx="3587648" cy="764224"/>
            </a:xfrm>
            <a:scene3d>
              <a:camera prst="orthographicFront"/>
              <a:lightRig rig="threePt" dir="t">
                <a:rot lat="0" lon="0" rev="7500000"/>
              </a:lightRig>
            </a:scene3d>
          </p:grpSpPr>
          <p:sp>
            <p:nvSpPr>
              <p:cNvPr id="19" name="Rectangle: Rounded Corners 18">
                <a:extLst>
                  <a:ext uri="{FF2B5EF4-FFF2-40B4-BE49-F238E27FC236}">
                    <a16:creationId xmlns:a16="http://schemas.microsoft.com/office/drawing/2014/main" id="{CEBFFDDB-A516-4462-A39C-07B4D5E48F00}"/>
                  </a:ext>
                </a:extLst>
              </p:cNvPr>
              <p:cNvSpPr/>
              <p:nvPr/>
            </p:nvSpPr>
            <p:spPr>
              <a:xfrm rot="10800000">
                <a:off x="1094711" y="1481"/>
                <a:ext cx="3587648" cy="764224"/>
              </a:xfrm>
              <a:prstGeom prst="roundRect">
                <a:avLst/>
              </a:prstGeom>
              <a:solidFill>
                <a:srgbClr val="CF760F"/>
              </a:solidFill>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B5B90B56-59AC-4C2B-B0FC-7E35B5C1BCB3}"/>
                  </a:ext>
                </a:extLst>
              </p:cNvPr>
              <p:cNvSpPr txBox="1"/>
              <p:nvPr/>
            </p:nvSpPr>
            <p:spPr>
              <a:xfrm>
                <a:off x="1132017" y="158833"/>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Strategies</a:t>
                </a:r>
              </a:p>
            </p:txBody>
          </p:sp>
        </p:grpSp>
        <p:sp>
          <p:nvSpPr>
            <p:cNvPr id="3" name="Oval 2" descr="&quot;S&quot; in circle">
              <a:extLst>
                <a:ext uri="{FF2B5EF4-FFF2-40B4-BE49-F238E27FC236}">
                  <a16:creationId xmlns:a16="http://schemas.microsoft.com/office/drawing/2014/main" id="{A6BFEE18-63C9-4389-BF35-F9C140BEDCCC}"/>
                </a:ext>
              </a:extLst>
            </p:cNvPr>
            <p:cNvSpPr/>
            <p:nvPr/>
          </p:nvSpPr>
          <p:spPr>
            <a:xfrm>
              <a:off x="3885236" y="1293826"/>
              <a:ext cx="856527" cy="856527"/>
            </a:xfrm>
            <a:prstGeom prst="ellipse">
              <a:avLst/>
            </a:prstGeom>
            <a:solidFill>
              <a:schemeClr val="accent5">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S</a:t>
              </a:r>
            </a:p>
          </p:txBody>
        </p:sp>
        <p:grpSp>
          <p:nvGrpSpPr>
            <p:cNvPr id="6" name="Group 5" descr="word Monitoring">
              <a:extLst>
                <a:ext uri="{FF2B5EF4-FFF2-40B4-BE49-F238E27FC236}">
                  <a16:creationId xmlns:a16="http://schemas.microsoft.com/office/drawing/2014/main" id="{810F794C-BE3A-4350-9421-CBCEA7F32CD3}"/>
                </a:ext>
              </a:extLst>
            </p:cNvPr>
            <p:cNvGrpSpPr/>
            <p:nvPr/>
          </p:nvGrpSpPr>
          <p:grpSpPr>
            <a:xfrm>
              <a:off x="4302176" y="2332328"/>
              <a:ext cx="3587648" cy="764224"/>
              <a:chOff x="1094711" y="993832"/>
              <a:chExt cx="3587648" cy="764224"/>
            </a:xfrm>
            <a:scene3d>
              <a:camera prst="orthographicFront"/>
              <a:lightRig rig="threePt" dir="t">
                <a:rot lat="0" lon="0" rev="7500000"/>
              </a:lightRig>
            </a:scene3d>
          </p:grpSpPr>
          <p:sp>
            <p:nvSpPr>
              <p:cNvPr id="17" name="Rectangle: Rounded Corners 16">
                <a:extLst>
                  <a:ext uri="{FF2B5EF4-FFF2-40B4-BE49-F238E27FC236}">
                    <a16:creationId xmlns:a16="http://schemas.microsoft.com/office/drawing/2014/main" id="{FA923480-13A4-43C8-8A6A-B699B1044433}"/>
                  </a:ext>
                </a:extLst>
              </p:cNvPr>
              <p:cNvSpPr/>
              <p:nvPr/>
            </p:nvSpPr>
            <p:spPr>
              <a:xfrm rot="10800000">
                <a:off x="1094711" y="993832"/>
                <a:ext cx="3587648" cy="764224"/>
              </a:xfrm>
              <a:prstGeom prst="roundRect">
                <a:avLst/>
              </a:prstGeom>
              <a:solidFill>
                <a:srgbClr val="E9821E"/>
              </a:solidFill>
              <a:sp3d prstMaterial="plastic">
                <a:bevelT w="127000" h="25400" prst="relaxedInset"/>
              </a:sp3d>
            </p:spPr>
            <p:style>
              <a:lnRef idx="0">
                <a:schemeClr val="lt1">
                  <a:hueOff val="0"/>
                  <a:satOff val="0"/>
                  <a:lumOff val="0"/>
                  <a:alphaOff val="0"/>
                </a:schemeClr>
              </a:lnRef>
              <a:fillRef idx="3">
                <a:schemeClr val="accent1">
                  <a:shade val="80000"/>
                  <a:hueOff val="112617"/>
                  <a:satOff val="-9131"/>
                  <a:lumOff val="8759"/>
                  <a:alphaOff val="0"/>
                </a:schemeClr>
              </a:fillRef>
              <a:effectRef idx="2">
                <a:schemeClr val="accent1">
                  <a:shade val="80000"/>
                  <a:hueOff val="112617"/>
                  <a:satOff val="-9131"/>
                  <a:lumOff val="8759"/>
                  <a:alphaOff val="0"/>
                </a:schemeClr>
              </a:effectRef>
              <a:fontRef idx="minor">
                <a:schemeClr val="lt1"/>
              </a:fontRef>
            </p:style>
          </p:sp>
          <p:sp>
            <p:nvSpPr>
              <p:cNvPr id="18" name="Rectangle: Rounded Corners 6">
                <a:extLst>
                  <a:ext uri="{FF2B5EF4-FFF2-40B4-BE49-F238E27FC236}">
                    <a16:creationId xmlns:a16="http://schemas.microsoft.com/office/drawing/2014/main" id="{75558B7E-A94B-40C3-A951-21DFEB8820D9}"/>
                  </a:ext>
                </a:extLst>
              </p:cNvPr>
              <p:cNvSpPr txBox="1"/>
              <p:nvPr/>
            </p:nvSpPr>
            <p:spPr>
              <a:xfrm>
                <a:off x="1132017" y="1149434"/>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Monitoring</a:t>
                </a:r>
              </a:p>
            </p:txBody>
          </p:sp>
        </p:grpSp>
        <p:sp>
          <p:nvSpPr>
            <p:cNvPr id="21" name="Oval 20" descr="&quot;M&quot; in circle">
              <a:extLst>
                <a:ext uri="{FF2B5EF4-FFF2-40B4-BE49-F238E27FC236}">
                  <a16:creationId xmlns:a16="http://schemas.microsoft.com/office/drawing/2014/main" id="{569632C3-20A6-49C0-B94F-09094C510092}"/>
                </a:ext>
              </a:extLst>
            </p:cNvPr>
            <p:cNvSpPr/>
            <p:nvPr/>
          </p:nvSpPr>
          <p:spPr>
            <a:xfrm>
              <a:off x="3873912" y="2268521"/>
              <a:ext cx="856527" cy="856527"/>
            </a:xfrm>
            <a:prstGeom prst="ellipse">
              <a:avLst/>
            </a:prstGeom>
            <a:solidFill>
              <a:schemeClr val="accent5">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M</a:t>
              </a:r>
            </a:p>
          </p:txBody>
        </p:sp>
        <p:grpSp>
          <p:nvGrpSpPr>
            <p:cNvPr id="8" name="Group 7" descr="word Accountability">
              <a:extLst>
                <a:ext uri="{FF2B5EF4-FFF2-40B4-BE49-F238E27FC236}">
                  <a16:creationId xmlns:a16="http://schemas.microsoft.com/office/drawing/2014/main" id="{AE826FC5-86C2-4C56-8E3C-0BC3FF39888C}"/>
                </a:ext>
              </a:extLst>
            </p:cNvPr>
            <p:cNvGrpSpPr/>
            <p:nvPr/>
          </p:nvGrpSpPr>
          <p:grpSpPr>
            <a:xfrm>
              <a:off x="4302176" y="3324679"/>
              <a:ext cx="3587648" cy="764224"/>
              <a:chOff x="1094711" y="1986183"/>
              <a:chExt cx="3587648" cy="764224"/>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09DB6015-3FA5-4166-887F-1945B34B190B}"/>
                  </a:ext>
                </a:extLst>
              </p:cNvPr>
              <p:cNvSpPr/>
              <p:nvPr/>
            </p:nvSpPr>
            <p:spPr>
              <a:xfrm rot="10800000">
                <a:off x="1094711" y="1986183"/>
                <a:ext cx="3587648" cy="764224"/>
              </a:xfrm>
              <a:prstGeom prst="roundRect">
                <a:avLst/>
              </a:prstGeom>
              <a:solidFill>
                <a:srgbClr val="E98F47"/>
              </a:solidFill>
              <a:sp3d prstMaterial="plastic">
                <a:bevelT w="127000" h="25400" prst="relaxedInset"/>
              </a:sp3d>
            </p:spPr>
            <p:style>
              <a:lnRef idx="0">
                <a:schemeClr val="lt1">
                  <a:hueOff val="0"/>
                  <a:satOff val="0"/>
                  <a:lumOff val="0"/>
                  <a:alphaOff val="0"/>
                </a:schemeClr>
              </a:lnRef>
              <a:fillRef idx="3">
                <a:schemeClr val="accent1">
                  <a:shade val="80000"/>
                  <a:hueOff val="225233"/>
                  <a:satOff val="-18262"/>
                  <a:lumOff val="17517"/>
                  <a:alphaOff val="0"/>
                </a:schemeClr>
              </a:fillRef>
              <a:effectRef idx="2">
                <a:schemeClr val="accent1">
                  <a:shade val="80000"/>
                  <a:hueOff val="225233"/>
                  <a:satOff val="-18262"/>
                  <a:lumOff val="17517"/>
                  <a:alphaOff val="0"/>
                </a:schemeClr>
              </a:effectRef>
              <a:fontRef idx="minor">
                <a:schemeClr val="lt1"/>
              </a:fontRef>
            </p:style>
          </p:sp>
          <p:sp>
            <p:nvSpPr>
              <p:cNvPr id="16" name="Rectangle: Rounded Corners 8">
                <a:extLst>
                  <a:ext uri="{FF2B5EF4-FFF2-40B4-BE49-F238E27FC236}">
                    <a16:creationId xmlns:a16="http://schemas.microsoft.com/office/drawing/2014/main" id="{90CFE760-022C-4B61-94B0-8604C12909A8}"/>
                  </a:ext>
                </a:extLst>
              </p:cNvPr>
              <p:cNvSpPr txBox="1"/>
              <p:nvPr/>
            </p:nvSpPr>
            <p:spPr>
              <a:xfrm>
                <a:off x="1132017" y="2168609"/>
                <a:ext cx="3513036" cy="4095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grpSp>
        <p:sp>
          <p:nvSpPr>
            <p:cNvPr id="22" name="Oval 21" descr="&quot;A&quot; in circle">
              <a:extLst>
                <a:ext uri="{FF2B5EF4-FFF2-40B4-BE49-F238E27FC236}">
                  <a16:creationId xmlns:a16="http://schemas.microsoft.com/office/drawing/2014/main" id="{D2B983C8-9A3C-4CD4-8025-4EEBC1237073}"/>
                </a:ext>
              </a:extLst>
            </p:cNvPr>
            <p:cNvSpPr/>
            <p:nvPr/>
          </p:nvSpPr>
          <p:spPr>
            <a:xfrm>
              <a:off x="3873911" y="3287373"/>
              <a:ext cx="856527" cy="856527"/>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A</a:t>
              </a:r>
            </a:p>
          </p:txBody>
        </p:sp>
        <p:grpSp>
          <p:nvGrpSpPr>
            <p:cNvPr id="9" name="Group 8" descr="words Risk Mitigation">
              <a:extLst>
                <a:ext uri="{FF2B5EF4-FFF2-40B4-BE49-F238E27FC236}">
                  <a16:creationId xmlns:a16="http://schemas.microsoft.com/office/drawing/2014/main" id="{046B795B-1453-4595-AAF2-FCD16F486AE1}"/>
                </a:ext>
              </a:extLst>
            </p:cNvPr>
            <p:cNvGrpSpPr/>
            <p:nvPr/>
          </p:nvGrpSpPr>
          <p:grpSpPr>
            <a:xfrm>
              <a:off x="4302176" y="4317030"/>
              <a:ext cx="3587648" cy="764224"/>
              <a:chOff x="1094711" y="2978534"/>
              <a:chExt cx="3587648" cy="764224"/>
            </a:xfrm>
            <a:scene3d>
              <a:camera prst="orthographicFront"/>
              <a:lightRig rig="threePt" dir="t">
                <a:rot lat="0" lon="0" rev="7500000"/>
              </a:lightRig>
            </a:scene3d>
          </p:grpSpPr>
          <p:sp>
            <p:nvSpPr>
              <p:cNvPr id="13" name="Rectangle: Rounded Corners 12">
                <a:extLst>
                  <a:ext uri="{FF2B5EF4-FFF2-40B4-BE49-F238E27FC236}">
                    <a16:creationId xmlns:a16="http://schemas.microsoft.com/office/drawing/2014/main" id="{5AF3DC3F-451A-44C1-A711-E7092C41B21A}"/>
                  </a:ext>
                </a:extLst>
              </p:cNvPr>
              <p:cNvSpPr/>
              <p:nvPr/>
            </p:nvSpPr>
            <p:spPr>
              <a:xfrm rot="10800000">
                <a:off x="1094711" y="2978534"/>
                <a:ext cx="3587648" cy="764224"/>
              </a:xfrm>
              <a:prstGeom prst="roundRect">
                <a:avLst/>
              </a:prstGeom>
              <a:solidFill>
                <a:srgbClr val="EEAA47"/>
              </a:solidFill>
              <a:sp3d prstMaterial="plastic">
                <a:bevelT w="127000" h="25400" prst="relaxedInset"/>
              </a:sp3d>
            </p:spPr>
            <p:style>
              <a:lnRef idx="0">
                <a:schemeClr val="lt1">
                  <a:hueOff val="0"/>
                  <a:satOff val="0"/>
                  <a:lumOff val="0"/>
                  <a:alphaOff val="0"/>
                </a:schemeClr>
              </a:lnRef>
              <a:fillRef idx="3">
                <a:schemeClr val="accent1">
                  <a:shade val="80000"/>
                  <a:hueOff val="337850"/>
                  <a:satOff val="-27393"/>
                  <a:lumOff val="26276"/>
                  <a:alphaOff val="0"/>
                </a:schemeClr>
              </a:fillRef>
              <a:effectRef idx="2">
                <a:schemeClr val="accent1">
                  <a:shade val="80000"/>
                  <a:hueOff val="337850"/>
                  <a:satOff val="-27393"/>
                  <a:lumOff val="26276"/>
                  <a:alphaOff val="0"/>
                </a:schemeClr>
              </a:effectRef>
              <a:fontRef idx="minor">
                <a:schemeClr val="lt1"/>
              </a:fontRef>
            </p:style>
          </p:sp>
          <p:sp>
            <p:nvSpPr>
              <p:cNvPr id="14" name="Rectangle: Rounded Corners 10">
                <a:extLst>
                  <a:ext uri="{FF2B5EF4-FFF2-40B4-BE49-F238E27FC236}">
                    <a16:creationId xmlns:a16="http://schemas.microsoft.com/office/drawing/2014/main" id="{AA8B36D4-AF2B-4750-B835-BE92466D49AB}"/>
                  </a:ext>
                </a:extLst>
              </p:cNvPr>
              <p:cNvSpPr txBox="1"/>
              <p:nvPr/>
            </p:nvSpPr>
            <p:spPr>
              <a:xfrm>
                <a:off x="1132017" y="3111584"/>
                <a:ext cx="3513036" cy="47625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Risk Mitigation</a:t>
                </a:r>
              </a:p>
            </p:txBody>
          </p:sp>
        </p:grpSp>
        <p:sp>
          <p:nvSpPr>
            <p:cNvPr id="23" name="Oval 22" descr="&quot;R&quot; in circle">
              <a:extLst>
                <a:ext uri="{FF2B5EF4-FFF2-40B4-BE49-F238E27FC236}">
                  <a16:creationId xmlns:a16="http://schemas.microsoft.com/office/drawing/2014/main" id="{4C061CE4-834F-4DD6-9446-5447FA0C038E}"/>
                </a:ext>
              </a:extLst>
            </p:cNvPr>
            <p:cNvSpPr/>
            <p:nvPr/>
          </p:nvSpPr>
          <p:spPr>
            <a:xfrm>
              <a:off x="3873910" y="4259677"/>
              <a:ext cx="856527" cy="856527"/>
            </a:xfrm>
            <a:prstGeom prst="ellipse">
              <a:avLst/>
            </a:prstGeom>
            <a:solidFill>
              <a:schemeClr val="accent1">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R</a:t>
              </a:r>
            </a:p>
          </p:txBody>
        </p:sp>
        <p:grpSp>
          <p:nvGrpSpPr>
            <p:cNvPr id="10" name="Group 9" descr="word Transparency">
              <a:extLst>
                <a:ext uri="{FF2B5EF4-FFF2-40B4-BE49-F238E27FC236}">
                  <a16:creationId xmlns:a16="http://schemas.microsoft.com/office/drawing/2014/main" id="{AC8315D3-53AC-487C-96D8-64A8621CD5D0}"/>
                </a:ext>
              </a:extLst>
            </p:cNvPr>
            <p:cNvGrpSpPr/>
            <p:nvPr/>
          </p:nvGrpSpPr>
          <p:grpSpPr>
            <a:xfrm>
              <a:off x="4302176" y="5309382"/>
              <a:ext cx="3587648" cy="764224"/>
              <a:chOff x="1094711" y="3970886"/>
              <a:chExt cx="3587648" cy="764224"/>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id="{AA6ADF0C-CE1B-4B7C-B22F-A348168C040F}"/>
                  </a:ext>
                </a:extLst>
              </p:cNvPr>
              <p:cNvSpPr/>
              <p:nvPr/>
            </p:nvSpPr>
            <p:spPr>
              <a:xfrm rot="10800000">
                <a:off x="1094711" y="3970886"/>
                <a:ext cx="3587648" cy="764224"/>
              </a:xfrm>
              <a:prstGeom prst="roundRect">
                <a:avLst/>
              </a:prstGeom>
              <a:solidFill>
                <a:srgbClr val="E8BE76"/>
              </a:solidFill>
              <a:sp3d prstMaterial="plastic">
                <a:bevelT w="127000" h="25400" prst="relaxedInset"/>
              </a:sp3d>
            </p:spPr>
            <p:style>
              <a:lnRef idx="0">
                <a:schemeClr val="lt1">
                  <a:hueOff val="0"/>
                  <a:satOff val="0"/>
                  <a:lumOff val="0"/>
                  <a:alphaOff val="0"/>
                </a:schemeClr>
              </a:lnRef>
              <a:fillRef idx="3">
                <a:schemeClr val="accent1">
                  <a:shade val="80000"/>
                  <a:hueOff val="450467"/>
                  <a:satOff val="-36524"/>
                  <a:lumOff val="35034"/>
                  <a:alphaOff val="0"/>
                </a:schemeClr>
              </a:fillRef>
              <a:effectRef idx="2">
                <a:schemeClr val="accent1">
                  <a:shade val="80000"/>
                  <a:hueOff val="450467"/>
                  <a:satOff val="-36524"/>
                  <a:lumOff val="35034"/>
                  <a:alphaOff val="0"/>
                </a:schemeClr>
              </a:effectRef>
              <a:fontRef idx="minor">
                <a:schemeClr val="lt1"/>
              </a:fontRef>
            </p:style>
          </p:sp>
          <p:sp>
            <p:nvSpPr>
              <p:cNvPr id="12" name="Rectangle: Rounded Corners 12">
                <a:extLst>
                  <a:ext uri="{FF2B5EF4-FFF2-40B4-BE49-F238E27FC236}">
                    <a16:creationId xmlns:a16="http://schemas.microsoft.com/office/drawing/2014/main" id="{D613EEB9-468F-441F-8186-15A4138EF374}"/>
                  </a:ext>
                </a:extLst>
              </p:cNvPr>
              <p:cNvSpPr txBox="1"/>
              <p:nvPr/>
            </p:nvSpPr>
            <p:spPr>
              <a:xfrm>
                <a:off x="1132017" y="4092658"/>
                <a:ext cx="3513036" cy="5048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Transparency</a:t>
                </a:r>
              </a:p>
            </p:txBody>
          </p:sp>
        </p:grpSp>
        <p:sp>
          <p:nvSpPr>
            <p:cNvPr id="24" name="Oval 23" descr="&quot;T&quot; in circle">
              <a:extLst>
                <a:ext uri="{FF2B5EF4-FFF2-40B4-BE49-F238E27FC236}">
                  <a16:creationId xmlns:a16="http://schemas.microsoft.com/office/drawing/2014/main" id="{2C50CF42-5829-4B54-9D71-34217811534E}"/>
                </a:ext>
              </a:extLst>
            </p:cNvPr>
            <p:cNvSpPr/>
            <p:nvPr/>
          </p:nvSpPr>
          <p:spPr>
            <a:xfrm>
              <a:off x="3873909" y="5231981"/>
              <a:ext cx="856527" cy="856527"/>
            </a:xfrm>
            <a:prstGeom prst="ellipse">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T</a:t>
              </a:r>
            </a:p>
          </p:txBody>
        </p:sp>
      </p:grpSp>
      <p:sp>
        <p:nvSpPr>
          <p:cNvPr id="7" name="TextBox 6"/>
          <p:cNvSpPr txBox="1"/>
          <p:nvPr/>
        </p:nvSpPr>
        <p:spPr>
          <a:xfrm>
            <a:off x="5317702" y="1213453"/>
            <a:ext cx="5732568" cy="4900252"/>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800" b="1"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SMART 3.0 Training Series</a:t>
            </a:r>
            <a:r>
              <a:rPr kumimoji="0" lang="en-US" sz="2800" b="0"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 training modules are focused on: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S</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trategies for sound grant management that includes: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M</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onitoring,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ccountability,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R</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isk mitigation and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T</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ransparency</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endPar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These four themes are weaved throughout the OMB Uniform Administrative Requirements, Cost Principles, and Audit Requirements for Federal Awards also known as the Uniform Guidance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2 CFR Part 200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2 CFR Part 2900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16006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7623-6C69-446F-A8F9-CBD7D271E33F}"/>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93F32203-443A-487E-9049-A61551859C21}"/>
              </a:ext>
            </a:extLst>
          </p:cNvPr>
          <p:cNvSpPr>
            <a:spLocks noGrp="1"/>
          </p:cNvSpPr>
          <p:nvPr>
            <p:ph idx="1"/>
          </p:nvPr>
        </p:nvSpPr>
        <p:spPr/>
        <p:txBody>
          <a:bodyPr>
            <a:normAutofit/>
          </a:bodyPr>
          <a:lstStyle/>
          <a:p>
            <a:pPr>
              <a:spcBef>
                <a:spcPts val="1200"/>
              </a:spcBef>
              <a:spcAft>
                <a:spcPts val="600"/>
              </a:spcAft>
              <a:defRPr/>
            </a:pPr>
            <a:r>
              <a:rPr lang="en-US" altLang="en-US" dirty="0"/>
              <a:t>Sale and lease-back</a:t>
            </a:r>
          </a:p>
          <a:p>
            <a:pPr lvl="1">
              <a:spcBef>
                <a:spcPts val="1200"/>
              </a:spcBef>
              <a:spcAft>
                <a:spcPts val="600"/>
              </a:spcAft>
              <a:defRPr/>
            </a:pPr>
            <a:r>
              <a:rPr lang="en-US" altLang="en-US" dirty="0"/>
              <a:t>A non-Federal entity sells a property it owns and enters into a lease agreement to rent the property back from the new owner.</a:t>
            </a:r>
          </a:p>
          <a:p>
            <a:pPr>
              <a:spcBef>
                <a:spcPts val="1200"/>
              </a:spcBef>
              <a:spcAft>
                <a:spcPts val="600"/>
              </a:spcAft>
              <a:defRPr/>
            </a:pPr>
            <a:r>
              <a:rPr lang="en-US" altLang="en-US" dirty="0"/>
              <a:t>Less-than-arms-length</a:t>
            </a:r>
          </a:p>
          <a:p>
            <a:pPr lvl="1">
              <a:spcBef>
                <a:spcPts val="1200"/>
              </a:spcBef>
              <a:spcAft>
                <a:spcPts val="600"/>
              </a:spcAft>
              <a:defRPr/>
            </a:pPr>
            <a:r>
              <a:rPr lang="en-US" altLang="en-US" dirty="0"/>
              <a:t>One party is able to control or substantially influence the actions of the other</a:t>
            </a:r>
          </a:p>
          <a:p>
            <a:pPr lvl="1">
              <a:spcBef>
                <a:spcPts val="1200"/>
              </a:spcBef>
              <a:spcAft>
                <a:spcPts val="600"/>
              </a:spcAft>
              <a:defRPr/>
            </a:pPr>
            <a:r>
              <a:rPr lang="en-US" altLang="en-US" dirty="0"/>
              <a:t>Examples include:</a:t>
            </a:r>
          </a:p>
          <a:p>
            <a:pPr lvl="2">
              <a:spcBef>
                <a:spcPts val="1200"/>
              </a:spcBef>
              <a:spcAft>
                <a:spcPts val="600"/>
              </a:spcAft>
              <a:buClr>
                <a:srgbClr val="D93E0D"/>
              </a:buClr>
              <a:defRPr/>
            </a:pPr>
            <a:r>
              <a:rPr lang="en-US" altLang="en-US" dirty="0"/>
              <a:t>Divisions of the non-Federal entity</a:t>
            </a:r>
          </a:p>
          <a:p>
            <a:pPr lvl="2">
              <a:spcBef>
                <a:spcPts val="1200"/>
              </a:spcBef>
              <a:spcAft>
                <a:spcPts val="600"/>
              </a:spcAft>
              <a:buClr>
                <a:srgbClr val="D93E0D"/>
              </a:buClr>
              <a:defRPr/>
            </a:pPr>
            <a:r>
              <a:rPr lang="en-US" altLang="en-US" dirty="0"/>
              <a:t>The non-Federal entity under common control through common officers, directors, or members</a:t>
            </a:r>
          </a:p>
        </p:txBody>
      </p:sp>
      <p:sp>
        <p:nvSpPr>
          <p:cNvPr id="4" name="Slide Number Placeholder 3">
            <a:extLst>
              <a:ext uri="{FF2B5EF4-FFF2-40B4-BE49-F238E27FC236}">
                <a16:creationId xmlns:a16="http://schemas.microsoft.com/office/drawing/2014/main" id="{8B14E9DC-1664-4ABF-9FAE-5A20C17D1631}"/>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700188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7623-6C69-446F-A8F9-CBD7D271E33F}"/>
              </a:ext>
            </a:extLst>
          </p:cNvPr>
          <p:cNvSpPr>
            <a:spLocks noGrp="1"/>
          </p:cNvSpPr>
          <p:nvPr>
            <p:ph type="title"/>
          </p:nvPr>
        </p:nvSpPr>
        <p:spPr/>
        <p:txBody>
          <a:bodyPr/>
          <a:lstStyle/>
          <a:p>
            <a:r>
              <a:rPr lang="en-US" dirty="0"/>
              <a:t>Limitations on Allowable Costs</a:t>
            </a:r>
          </a:p>
        </p:txBody>
      </p:sp>
      <p:sp>
        <p:nvSpPr>
          <p:cNvPr id="3" name="Content Placeholder 2">
            <a:extLst>
              <a:ext uri="{FF2B5EF4-FFF2-40B4-BE49-F238E27FC236}">
                <a16:creationId xmlns:a16="http://schemas.microsoft.com/office/drawing/2014/main" id="{93F32203-443A-487E-9049-A61551859C21}"/>
              </a:ext>
            </a:extLst>
          </p:cNvPr>
          <p:cNvSpPr>
            <a:spLocks noGrp="1"/>
          </p:cNvSpPr>
          <p:nvPr>
            <p:ph idx="1"/>
          </p:nvPr>
        </p:nvSpPr>
        <p:spPr>
          <a:xfrm>
            <a:off x="518160" y="1542361"/>
            <a:ext cx="11155680" cy="4634602"/>
          </a:xfrm>
        </p:spPr>
        <p:txBody>
          <a:bodyPr>
            <a:normAutofit/>
          </a:bodyPr>
          <a:lstStyle/>
          <a:p>
            <a:pPr>
              <a:spcAft>
                <a:spcPts val="600"/>
              </a:spcAft>
              <a:defRPr/>
            </a:pPr>
            <a:r>
              <a:rPr lang="en-US" dirty="0">
                <a:solidFill>
                  <a:schemeClr val="tx1"/>
                </a:solidFill>
              </a:rPr>
              <a:t>Under both “sale and lease back” arrangements and “less than arm’s length” leases allowable amount would not exceed the amount for </a:t>
            </a:r>
          </a:p>
          <a:p>
            <a:pPr lvl="1">
              <a:spcAft>
                <a:spcPts val="600"/>
              </a:spcAft>
              <a:defRPr/>
            </a:pPr>
            <a:r>
              <a:rPr lang="en-US" dirty="0">
                <a:solidFill>
                  <a:schemeClr val="tx1"/>
                </a:solidFill>
              </a:rPr>
              <a:t>Depreciation</a:t>
            </a:r>
          </a:p>
          <a:p>
            <a:pPr lvl="1">
              <a:spcAft>
                <a:spcPts val="600"/>
              </a:spcAft>
              <a:defRPr/>
            </a:pPr>
            <a:r>
              <a:rPr lang="en-US" dirty="0">
                <a:solidFill>
                  <a:schemeClr val="tx1"/>
                </a:solidFill>
              </a:rPr>
              <a:t>Maintenance</a:t>
            </a:r>
          </a:p>
          <a:p>
            <a:pPr lvl="1">
              <a:spcAft>
                <a:spcPts val="600"/>
              </a:spcAft>
              <a:defRPr/>
            </a:pPr>
            <a:r>
              <a:rPr lang="en-US" dirty="0">
                <a:solidFill>
                  <a:schemeClr val="tx1"/>
                </a:solidFill>
              </a:rPr>
              <a:t>Taxes</a:t>
            </a:r>
          </a:p>
          <a:p>
            <a:pPr lvl="1">
              <a:spcAft>
                <a:spcPts val="600"/>
              </a:spcAft>
              <a:defRPr/>
            </a:pPr>
            <a:r>
              <a:rPr lang="en-US" dirty="0">
                <a:solidFill>
                  <a:schemeClr val="tx1"/>
                </a:solidFill>
              </a:rPr>
              <a:t>Insurance</a:t>
            </a:r>
            <a:endParaRPr lang="en-US" altLang="en-US" dirty="0"/>
          </a:p>
        </p:txBody>
      </p:sp>
      <p:sp>
        <p:nvSpPr>
          <p:cNvPr id="4" name="Slide Number Placeholder 3">
            <a:extLst>
              <a:ext uri="{FF2B5EF4-FFF2-40B4-BE49-F238E27FC236}">
                <a16:creationId xmlns:a16="http://schemas.microsoft.com/office/drawing/2014/main" id="{8B14E9DC-1664-4ABF-9FAE-5A20C17D1631}"/>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3461461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BB5A30-134C-4F88-90E6-DB07C854C274}"/>
              </a:ext>
            </a:extLst>
          </p:cNvPr>
          <p:cNvSpPr>
            <a:spLocks noGrp="1"/>
          </p:cNvSpPr>
          <p:nvPr>
            <p:ph type="title"/>
          </p:nvPr>
        </p:nvSpPr>
        <p:spPr/>
        <p:txBody>
          <a:bodyPr/>
          <a:lstStyle/>
          <a:p>
            <a:r>
              <a:rPr lang="en-US" altLang="en-US" dirty="0"/>
              <a:t>What is a Capital Lease?</a:t>
            </a:r>
            <a:endParaRPr lang="en-US" dirty="0"/>
          </a:p>
        </p:txBody>
      </p:sp>
      <p:sp>
        <p:nvSpPr>
          <p:cNvPr id="84" name="Content Placeholder 4"/>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indent="-365760">
              <a:spcBef>
                <a:spcPts val="1200"/>
              </a:spcBef>
              <a:spcAft>
                <a:spcPts val="600"/>
              </a:spcAft>
              <a:defRPr/>
            </a:pPr>
            <a:r>
              <a:rPr lang="en-US" altLang="en-US" dirty="0"/>
              <a:t>Usually a non-cancellable lease for a fixed term with an option to buy</a:t>
            </a:r>
          </a:p>
          <a:p>
            <a:pPr marL="365760" indent="-365760">
              <a:spcBef>
                <a:spcPts val="1200"/>
              </a:spcBef>
              <a:spcAft>
                <a:spcPts val="600"/>
              </a:spcAft>
              <a:defRPr/>
            </a:pPr>
            <a:r>
              <a:rPr lang="en-US" altLang="en-US" dirty="0"/>
              <a:t>Lessors’ services are limited to financing the asset</a:t>
            </a:r>
          </a:p>
          <a:p>
            <a:pPr marL="365760" indent="-365760">
              <a:spcBef>
                <a:spcPts val="1200"/>
              </a:spcBef>
              <a:spcAft>
                <a:spcPts val="600"/>
              </a:spcAft>
              <a:defRPr/>
            </a:pPr>
            <a:r>
              <a:rPr lang="en-US" altLang="en-US" dirty="0"/>
              <a:t>Lessee pays all other costs—title remains with the lessor</a:t>
            </a:r>
          </a:p>
          <a:p>
            <a:pPr marL="365760" indent="-365760">
              <a:spcBef>
                <a:spcPts val="1200"/>
              </a:spcBef>
              <a:spcAft>
                <a:spcPts val="600"/>
              </a:spcAft>
              <a:defRPr/>
            </a:pPr>
            <a:r>
              <a:rPr lang="en-US" altLang="en-US" dirty="0"/>
              <a:t>Lessee </a:t>
            </a:r>
          </a:p>
          <a:p>
            <a:pPr lvl="1">
              <a:lnSpc>
                <a:spcPct val="105000"/>
              </a:lnSpc>
              <a:spcAft>
                <a:spcPts val="600"/>
              </a:spcAft>
              <a:defRPr/>
            </a:pPr>
            <a:r>
              <a:rPr lang="en-US" altLang="en-US" dirty="0"/>
              <a:t>Cost to ETA programs is limited to depreciation and third- party financing costs or limit interest to least expensive alternative</a:t>
            </a:r>
            <a:endParaRPr lang="en-US" altLang="en-US" sz="2800" dirty="0">
              <a:solidFill>
                <a:schemeClr val="tx1"/>
              </a:solidFill>
            </a:endParaRPr>
          </a:p>
        </p:txBody>
      </p:sp>
      <p:sp>
        <p:nvSpPr>
          <p:cNvPr id="6" name="Slide Number Placeholder 5">
            <a:extLst>
              <a:ext uri="{FF2B5EF4-FFF2-40B4-BE49-F238E27FC236}">
                <a16:creationId xmlns:a16="http://schemas.microsoft.com/office/drawing/2014/main" id="{2F9EF48E-D152-416F-A5A1-B2448BD2678A}"/>
              </a:ext>
            </a:extLst>
          </p:cNvPr>
          <p:cNvSpPr>
            <a:spLocks noGrp="1"/>
          </p:cNvSpPr>
          <p:nvPr>
            <p:ph type="sldNum" sz="quarter" idx="12"/>
          </p:nvPr>
        </p:nvSpPr>
        <p:spPr/>
        <p:txBody>
          <a:bodyPr/>
          <a:lstStyle/>
          <a:p>
            <a:fld id="{AEF1280C-1E94-430E-A516-D051ECA45720}" type="slidenum">
              <a:rPr lang="en-US" smtClean="0"/>
              <a:t>32</a:t>
            </a:fld>
            <a:endParaRPr lang="en-US" dirty="0"/>
          </a:p>
        </p:txBody>
      </p:sp>
    </p:spTree>
    <p:extLst>
      <p:ext uri="{BB962C8B-B14F-4D97-AF65-F5344CB8AC3E}">
        <p14:creationId xmlns:p14="http://schemas.microsoft.com/office/powerpoint/2010/main" val="4287875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F80360-714B-42E2-8C73-DEA4EF71E7C1}"/>
              </a:ext>
            </a:extLst>
          </p:cNvPr>
          <p:cNvSpPr>
            <a:spLocks noGrp="1"/>
          </p:cNvSpPr>
          <p:nvPr>
            <p:ph type="title"/>
          </p:nvPr>
        </p:nvSpPr>
        <p:spPr/>
        <p:txBody>
          <a:bodyPr/>
          <a:lstStyle/>
          <a:p>
            <a:r>
              <a:rPr lang="en-US" altLang="en-US" dirty="0"/>
              <a:t>What is an Operating Lease?</a:t>
            </a:r>
            <a:endParaRPr lang="en-US" dirty="0"/>
          </a:p>
        </p:txBody>
      </p:sp>
      <p:sp>
        <p:nvSpPr>
          <p:cNvPr id="84" name="Content Placeholder 4"/>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indent="-365760">
              <a:lnSpc>
                <a:spcPct val="100000"/>
              </a:lnSpc>
              <a:spcBef>
                <a:spcPts val="1200"/>
              </a:spcBef>
              <a:spcAft>
                <a:spcPts val="600"/>
              </a:spcAft>
              <a:defRPr/>
            </a:pPr>
            <a:r>
              <a:rPr lang="en-US" sz="3000" dirty="0"/>
              <a:t>Lessor (or owner) transfers only the right to use the property to the lessee</a:t>
            </a:r>
            <a:endParaRPr lang="en-US" altLang="en-US" sz="3000" dirty="0"/>
          </a:p>
          <a:p>
            <a:pPr marL="365760" indent="-365760">
              <a:lnSpc>
                <a:spcPct val="100000"/>
              </a:lnSpc>
              <a:spcBef>
                <a:spcPts val="1200"/>
              </a:spcBef>
              <a:spcAft>
                <a:spcPts val="600"/>
              </a:spcAft>
              <a:defRPr/>
            </a:pPr>
            <a:r>
              <a:rPr lang="en-US" sz="3000" dirty="0"/>
              <a:t>Lessee returns the property to the lessor at the end of the lease period</a:t>
            </a:r>
          </a:p>
          <a:p>
            <a:pPr marL="365760" indent="-365760">
              <a:lnSpc>
                <a:spcPct val="100000"/>
              </a:lnSpc>
              <a:spcBef>
                <a:spcPts val="1200"/>
              </a:spcBef>
              <a:spcAft>
                <a:spcPts val="600"/>
              </a:spcAft>
              <a:defRPr/>
            </a:pPr>
            <a:r>
              <a:rPr lang="en-US" sz="3000" dirty="0"/>
              <a:t>Lease does not have ownership over the property</a:t>
            </a:r>
          </a:p>
          <a:p>
            <a:pPr marL="365760" indent="-365760">
              <a:lnSpc>
                <a:spcPct val="100000"/>
              </a:lnSpc>
              <a:spcBef>
                <a:spcPts val="1200"/>
              </a:spcBef>
              <a:spcAft>
                <a:spcPts val="600"/>
              </a:spcAft>
              <a:defRPr/>
            </a:pPr>
            <a:r>
              <a:rPr lang="en-US" altLang="en-US" sz="3000" dirty="0"/>
              <a:t>Lease generally provides for early termination fees</a:t>
            </a:r>
          </a:p>
          <a:p>
            <a:pPr marL="365760" indent="-365760">
              <a:lnSpc>
                <a:spcPct val="100000"/>
              </a:lnSpc>
              <a:spcBef>
                <a:spcPts val="1200"/>
              </a:spcBef>
              <a:spcAft>
                <a:spcPts val="600"/>
              </a:spcAft>
              <a:defRPr/>
            </a:pPr>
            <a:r>
              <a:rPr lang="en-US" altLang="en-US" sz="3000" dirty="0"/>
              <a:t>Lessee treats the lease expense as an expense to the grant</a:t>
            </a:r>
          </a:p>
        </p:txBody>
      </p:sp>
      <p:sp>
        <p:nvSpPr>
          <p:cNvPr id="4" name="Slide Number Placeholder 3">
            <a:extLst>
              <a:ext uri="{FF2B5EF4-FFF2-40B4-BE49-F238E27FC236}">
                <a16:creationId xmlns:a16="http://schemas.microsoft.com/office/drawing/2014/main" id="{D55640EB-E216-441D-982C-4A12C22BB786}"/>
              </a:ext>
            </a:extLst>
          </p:cNvPr>
          <p:cNvSpPr>
            <a:spLocks noGrp="1"/>
          </p:cNvSpPr>
          <p:nvPr>
            <p:ph type="sldNum" sz="quarter" idx="12"/>
          </p:nvPr>
        </p:nvSpPr>
        <p:spPr/>
        <p:txBody>
          <a:bodyPr/>
          <a:lstStyle/>
          <a:p>
            <a:fld id="{AEF1280C-1E94-430E-A516-D051ECA45720}" type="slidenum">
              <a:rPr lang="en-US" smtClean="0"/>
              <a:t>33</a:t>
            </a:fld>
            <a:endParaRPr lang="en-US" dirty="0"/>
          </a:p>
        </p:txBody>
      </p:sp>
    </p:spTree>
    <p:extLst>
      <p:ext uri="{BB962C8B-B14F-4D97-AF65-F5344CB8AC3E}">
        <p14:creationId xmlns:p14="http://schemas.microsoft.com/office/powerpoint/2010/main" val="3053989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11F9-15B2-4952-AB69-5CD83B65F69C}"/>
              </a:ext>
            </a:extLst>
          </p:cNvPr>
          <p:cNvSpPr>
            <a:spLocks noGrp="1"/>
          </p:cNvSpPr>
          <p:nvPr>
            <p:ph type="title"/>
          </p:nvPr>
        </p:nvSpPr>
        <p:spPr/>
        <p:txBody>
          <a:bodyPr/>
          <a:lstStyle/>
          <a:p>
            <a:r>
              <a:rPr lang="en-US" altLang="en-US" dirty="0"/>
              <a:t>Termination Clauses</a:t>
            </a:r>
            <a:endParaRPr lang="en-US" dirty="0"/>
          </a:p>
        </p:txBody>
      </p:sp>
      <p:sp>
        <p:nvSpPr>
          <p:cNvPr id="54274" name="Content Placeholder 1"/>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indent="-365760">
              <a:spcAft>
                <a:spcPts val="600"/>
              </a:spcAft>
              <a:defRPr/>
            </a:pPr>
            <a:r>
              <a:rPr lang="en-US" altLang="en-US" dirty="0"/>
              <a:t>Leases should have termination clause</a:t>
            </a:r>
          </a:p>
          <a:p>
            <a:pPr marL="365760" indent="-365760">
              <a:spcAft>
                <a:spcPts val="600"/>
              </a:spcAft>
              <a:defRPr/>
            </a:pPr>
            <a:r>
              <a:rPr lang="en-US" altLang="en-US" dirty="0"/>
              <a:t>Unexpired lease costs are generally allowable where reasonably necessary for award performance, less residual value, if:</a:t>
            </a:r>
          </a:p>
          <a:p>
            <a:pPr lvl="1">
              <a:spcBef>
                <a:spcPts val="600"/>
              </a:spcBef>
              <a:defRPr/>
            </a:pPr>
            <a:r>
              <a:rPr lang="en-US" altLang="en-US" dirty="0"/>
              <a:t>Amount claimed does not exceed reasonable use value for the award and further reasonable period</a:t>
            </a:r>
          </a:p>
          <a:p>
            <a:pPr lvl="1">
              <a:spcBef>
                <a:spcPts val="600"/>
              </a:spcBef>
              <a:defRPr/>
            </a:pPr>
            <a:r>
              <a:rPr lang="en-US" altLang="en-US" dirty="0"/>
              <a:t>All efforts were made to terminate, assign, settle, or otherwise reduce the lease costs</a:t>
            </a:r>
          </a:p>
          <a:p>
            <a:pPr marL="0" indent="0">
              <a:spcBef>
                <a:spcPts val="600"/>
              </a:spcBef>
              <a:buNone/>
              <a:defRPr/>
            </a:pPr>
            <a:endParaRPr lang="en-US" altLang="en-US" sz="2000" dirty="0"/>
          </a:p>
        </p:txBody>
      </p:sp>
      <p:sp>
        <p:nvSpPr>
          <p:cNvPr id="3" name="Slide Number Placeholder 2">
            <a:extLst>
              <a:ext uri="{FF2B5EF4-FFF2-40B4-BE49-F238E27FC236}">
                <a16:creationId xmlns:a16="http://schemas.microsoft.com/office/drawing/2014/main" id="{DDA938FE-F4F5-40B3-82BD-A80828B5B7AD}"/>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extLst>
      <p:ext uri="{BB962C8B-B14F-4D97-AF65-F5344CB8AC3E}">
        <p14:creationId xmlns:p14="http://schemas.microsoft.com/office/powerpoint/2010/main" val="1200790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B6CB56-EE8A-4D18-A04C-856FB3A52E07}"/>
              </a:ext>
            </a:extLst>
          </p:cNvPr>
          <p:cNvSpPr>
            <a:spLocks noGrp="1"/>
          </p:cNvSpPr>
          <p:nvPr>
            <p:ph type="title"/>
          </p:nvPr>
        </p:nvSpPr>
        <p:spPr/>
        <p:txBody>
          <a:bodyPr/>
          <a:lstStyle/>
          <a:p>
            <a:r>
              <a:rPr lang="en-US" altLang="en-US" dirty="0"/>
              <a:t>Restriction on Home Office</a:t>
            </a:r>
            <a:endParaRPr lang="en-US" dirty="0"/>
          </a:p>
        </p:txBody>
      </p:sp>
      <p:sp>
        <p:nvSpPr>
          <p:cNvPr id="5" name="Content Placeholder 4">
            <a:extLst>
              <a:ext uri="{FF2B5EF4-FFF2-40B4-BE49-F238E27FC236}">
                <a16:creationId xmlns:a16="http://schemas.microsoft.com/office/drawing/2014/main" id="{D40725D2-E5C2-4DF0-842A-6CA21F8FDA5F}"/>
              </a:ext>
            </a:extLst>
          </p:cNvPr>
          <p:cNvSpPr>
            <a:spLocks noGrp="1"/>
          </p:cNvSpPr>
          <p:nvPr>
            <p:ph idx="1"/>
          </p:nvPr>
        </p:nvSpPr>
        <p:spPr/>
        <p:txBody>
          <a:bodyPr>
            <a:normAutofit/>
          </a:bodyPr>
          <a:lstStyle/>
          <a:p>
            <a:pPr marL="0" indent="0">
              <a:buNone/>
            </a:pPr>
            <a:r>
              <a:rPr lang="en-US" altLang="en-US" dirty="0">
                <a:hlinkClick r:id="rId3"/>
              </a:rPr>
              <a:t>2 CFR 200.465(c)(6) </a:t>
            </a:r>
            <a:endParaRPr lang="en-US" altLang="en-US" dirty="0"/>
          </a:p>
          <a:p>
            <a:pPr marL="0" indent="0">
              <a:buNone/>
            </a:pPr>
            <a:r>
              <a:rPr lang="en-US" altLang="en-US" dirty="0"/>
              <a:t>Home office workspace  </a:t>
            </a:r>
          </a:p>
          <a:p>
            <a:pPr marL="365760" indent="-365760"/>
            <a:r>
              <a:rPr lang="en-US" altLang="en-US" dirty="0"/>
              <a:t>The rental of any property owned by any individuals or entities affiliated with the non-Federal entity for purposes such as home office workspace, is UNALLOWABLE.</a:t>
            </a:r>
          </a:p>
        </p:txBody>
      </p:sp>
      <p:sp>
        <p:nvSpPr>
          <p:cNvPr id="114691" name="Slide Number Placeholder 2"/>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42950" indent="-285750">
              <a:defRPr sz="1200">
                <a:solidFill>
                  <a:schemeClr val="tx2"/>
                </a:solidFill>
                <a:latin typeface="Arial" panose="020B0604020202020204" pitchFamily="34" charset="0"/>
                <a:cs typeface="Arial" panose="020B0604020202020204" pitchFamily="34" charset="0"/>
              </a:defRPr>
            </a:lvl2pPr>
            <a:lvl3pPr marL="1143000" indent="-228600">
              <a:defRPr sz="1200">
                <a:solidFill>
                  <a:schemeClr val="tx2"/>
                </a:solidFill>
                <a:latin typeface="Arial" panose="020B0604020202020204" pitchFamily="34" charset="0"/>
                <a:cs typeface="Arial" panose="020B0604020202020204" pitchFamily="34" charset="0"/>
              </a:defRPr>
            </a:lvl3pPr>
            <a:lvl4pPr marL="1600200" indent="-228600">
              <a:defRPr sz="1200">
                <a:solidFill>
                  <a:schemeClr val="tx2"/>
                </a:solidFill>
                <a:latin typeface="Arial" panose="020B0604020202020204" pitchFamily="34" charset="0"/>
                <a:cs typeface="Arial" panose="020B0604020202020204" pitchFamily="34" charset="0"/>
              </a:defRPr>
            </a:lvl4pPr>
            <a:lvl5pPr marL="2057400" indent="-228600">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r" eaLnBrk="1" hangingPunct="1"/>
            <a:fld id="{C082075C-D842-434C-84A1-84F75A69AA5F}" type="slidenum">
              <a:rPr lang="en-US" altLang="en-US" sz="1100">
                <a:solidFill>
                  <a:schemeClr val="bg1"/>
                </a:solidFill>
              </a:rPr>
              <a:pPr algn="r" eaLnBrk="1" hangingPunct="1"/>
              <a:t>35</a:t>
            </a:fld>
            <a:endParaRPr lang="en-US" altLang="en-US" sz="1100" dirty="0">
              <a:solidFill>
                <a:schemeClr val="bg1"/>
              </a:solidFill>
            </a:endParaRPr>
          </a:p>
        </p:txBody>
      </p:sp>
    </p:spTree>
    <p:extLst>
      <p:ext uri="{BB962C8B-B14F-4D97-AF65-F5344CB8AC3E}">
        <p14:creationId xmlns:p14="http://schemas.microsoft.com/office/powerpoint/2010/main" val="2043225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EC158-98E3-45A3-9E0E-CAF2CA7C9E22}"/>
              </a:ext>
            </a:extLst>
          </p:cNvPr>
          <p:cNvSpPr>
            <a:spLocks noGrp="1"/>
          </p:cNvSpPr>
          <p:nvPr>
            <p:ph type="title"/>
          </p:nvPr>
        </p:nvSpPr>
        <p:spPr/>
        <p:txBody>
          <a:bodyPr/>
          <a:lstStyle/>
          <a:p>
            <a:r>
              <a:rPr lang="en-US" altLang="en-US" dirty="0"/>
              <a:t>Documentation</a:t>
            </a:r>
            <a:endParaRPr lang="en-US" dirty="0"/>
          </a:p>
        </p:txBody>
      </p:sp>
      <p:sp>
        <p:nvSpPr>
          <p:cNvPr id="5" name="Content Placeholder 4">
            <a:extLst>
              <a:ext uri="{FF2B5EF4-FFF2-40B4-BE49-F238E27FC236}">
                <a16:creationId xmlns:a16="http://schemas.microsoft.com/office/drawing/2014/main" id="{BBCF15A2-5249-452A-ACA3-531C2E539342}"/>
              </a:ext>
            </a:extLst>
          </p:cNvPr>
          <p:cNvSpPr>
            <a:spLocks noGrp="1"/>
          </p:cNvSpPr>
          <p:nvPr>
            <p:ph idx="1"/>
          </p:nvPr>
        </p:nvSpPr>
        <p:spPr/>
        <p:txBody>
          <a:bodyPr/>
          <a:lstStyle/>
          <a:p>
            <a:pPr lvl="0"/>
            <a:r>
              <a:rPr lang="en-US" altLang="en-US" dirty="0"/>
              <a:t>Lease or rental agreements for space used for Federal programs</a:t>
            </a:r>
            <a:endParaRPr lang="en-US" dirty="0"/>
          </a:p>
          <a:p>
            <a:pPr lvl="0"/>
            <a:r>
              <a:rPr lang="en-US" altLang="en-US" dirty="0"/>
              <a:t>Procurement process followed to ensure that rental or lease rates are fair and reasonable for the space</a:t>
            </a:r>
            <a:endParaRPr lang="en-US" dirty="0"/>
          </a:p>
          <a:p>
            <a:pPr lvl="0"/>
            <a:r>
              <a:rPr lang="en-US" altLang="en-US" dirty="0"/>
              <a:t>Floor plan or other allocation method used to determine amount of costs charged to Federal programs and the cost by program</a:t>
            </a:r>
            <a:endParaRPr lang="en-US" dirty="0"/>
          </a:p>
        </p:txBody>
      </p:sp>
      <p:sp>
        <p:nvSpPr>
          <p:cNvPr id="6" name="Slide Number Placeholder 5">
            <a:extLst>
              <a:ext uri="{FF2B5EF4-FFF2-40B4-BE49-F238E27FC236}">
                <a16:creationId xmlns:a16="http://schemas.microsoft.com/office/drawing/2014/main" id="{F8BDF861-9AF8-4793-A3F9-7688C86C2598}"/>
              </a:ext>
            </a:extLst>
          </p:cNvPr>
          <p:cNvSpPr>
            <a:spLocks noGrp="1"/>
          </p:cNvSpPr>
          <p:nvPr>
            <p:ph type="sldNum" sz="quarter" idx="12"/>
          </p:nvPr>
        </p:nvSpPr>
        <p:spPr/>
        <p:txBody>
          <a:bodyPr/>
          <a:lstStyle/>
          <a:p>
            <a:fld id="{AEF1280C-1E94-430E-A516-D051ECA45720}" type="slidenum">
              <a:rPr lang="en-US" smtClean="0"/>
              <a:t>36</a:t>
            </a:fld>
            <a:endParaRPr lang="en-US" dirty="0"/>
          </a:p>
        </p:txBody>
      </p:sp>
    </p:spTree>
    <p:extLst>
      <p:ext uri="{BB962C8B-B14F-4D97-AF65-F5344CB8AC3E}">
        <p14:creationId xmlns:p14="http://schemas.microsoft.com/office/powerpoint/2010/main" val="411379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4F8D93-764B-4E56-8DDB-2C7A829979D6}"/>
              </a:ext>
            </a:extLst>
          </p:cNvPr>
          <p:cNvSpPr>
            <a:spLocks noGrp="1"/>
          </p:cNvSpPr>
          <p:nvPr>
            <p:ph type="title"/>
          </p:nvPr>
        </p:nvSpPr>
        <p:spPr/>
        <p:txBody>
          <a:bodyPr/>
          <a:lstStyle/>
          <a:p>
            <a:r>
              <a:rPr lang="en-US" dirty="0"/>
              <a:t>Knowledge Check 2 – Questions  </a:t>
            </a:r>
          </a:p>
        </p:txBody>
      </p:sp>
      <p:sp>
        <p:nvSpPr>
          <p:cNvPr id="12" name="Content Placeholder 11">
            <a:extLst>
              <a:ext uri="{FF2B5EF4-FFF2-40B4-BE49-F238E27FC236}">
                <a16:creationId xmlns:a16="http://schemas.microsoft.com/office/drawing/2014/main" id="{C8EA022A-504E-4815-A88A-96E7CD9AD016}"/>
              </a:ext>
            </a:extLst>
          </p:cNvPr>
          <p:cNvSpPr>
            <a:spLocks noGrp="1"/>
          </p:cNvSpPr>
          <p:nvPr>
            <p:ph idx="1"/>
          </p:nvPr>
        </p:nvSpPr>
        <p:spPr/>
        <p:txBody>
          <a:bodyPr vert="horz" lIns="91440" tIns="45720" rIns="91440" bIns="45720" rtlCol="0" anchor="t">
            <a:normAutofit/>
          </a:bodyPr>
          <a:lstStyle/>
          <a:p>
            <a:pPr marL="0" indent="0">
              <a:buNone/>
            </a:pPr>
            <a:r>
              <a:rPr lang="en-US" altLang="en-US" b="1" dirty="0">
                <a:solidFill>
                  <a:srgbClr val="D93E0D"/>
                </a:solidFill>
              </a:rPr>
              <a:t>True or False?</a:t>
            </a:r>
          </a:p>
          <a:p>
            <a:pPr marL="0" indent="0">
              <a:buClr>
                <a:srgbClr val="D93E0D"/>
              </a:buClr>
              <a:buNone/>
            </a:pPr>
            <a:r>
              <a:rPr lang="en-US" altLang="en-US" dirty="0"/>
              <a:t>A capital lease is the most common form of lease and is used by most organizations to rent space. </a:t>
            </a:r>
          </a:p>
          <a:p>
            <a:pPr marL="0" indent="0">
              <a:buNone/>
            </a:pPr>
            <a:endParaRPr lang="en-US" altLang="en-US" dirty="0"/>
          </a:p>
        </p:txBody>
      </p:sp>
      <p:sp>
        <p:nvSpPr>
          <p:cNvPr id="4" name="Slide Number Placeholder 3">
            <a:extLst>
              <a:ext uri="{FF2B5EF4-FFF2-40B4-BE49-F238E27FC236}">
                <a16:creationId xmlns:a16="http://schemas.microsoft.com/office/drawing/2014/main" id="{036CF442-7CB7-402C-8DD0-0D5E3AFC4A77}"/>
              </a:ext>
            </a:extLst>
          </p:cNvPr>
          <p:cNvSpPr>
            <a:spLocks noGrp="1"/>
          </p:cNvSpPr>
          <p:nvPr>
            <p:ph type="sldNum" sz="quarter" idx="12"/>
          </p:nvPr>
        </p:nvSpPr>
        <p:spPr/>
        <p:txBody>
          <a:bodyPr/>
          <a:lstStyle/>
          <a:p>
            <a:fld id="{AEF1280C-1E94-430E-A516-D051ECA45720}" type="slidenum">
              <a:rPr lang="en-US" smtClean="0"/>
              <a:t>37</a:t>
            </a:fld>
            <a:endParaRPr lang="en-US" dirty="0"/>
          </a:p>
        </p:txBody>
      </p:sp>
    </p:spTree>
    <p:extLst>
      <p:ext uri="{BB962C8B-B14F-4D97-AF65-F5344CB8AC3E}">
        <p14:creationId xmlns:p14="http://schemas.microsoft.com/office/powerpoint/2010/main" val="3861300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4F8D93-764B-4E56-8DDB-2C7A829979D6}"/>
              </a:ext>
            </a:extLst>
          </p:cNvPr>
          <p:cNvSpPr>
            <a:spLocks noGrp="1"/>
          </p:cNvSpPr>
          <p:nvPr>
            <p:ph type="title"/>
          </p:nvPr>
        </p:nvSpPr>
        <p:spPr/>
        <p:txBody>
          <a:bodyPr/>
          <a:lstStyle/>
          <a:p>
            <a:r>
              <a:rPr lang="en-US" dirty="0"/>
              <a:t>Knowledge Check 2 – Answers</a:t>
            </a:r>
          </a:p>
        </p:txBody>
      </p:sp>
      <p:sp>
        <p:nvSpPr>
          <p:cNvPr id="12" name="Content Placeholder 11">
            <a:extLst>
              <a:ext uri="{FF2B5EF4-FFF2-40B4-BE49-F238E27FC236}">
                <a16:creationId xmlns:a16="http://schemas.microsoft.com/office/drawing/2014/main" id="{C8EA022A-504E-4815-A88A-96E7CD9AD016}"/>
              </a:ext>
            </a:extLst>
          </p:cNvPr>
          <p:cNvSpPr>
            <a:spLocks noGrp="1"/>
          </p:cNvSpPr>
          <p:nvPr>
            <p:ph idx="1"/>
          </p:nvPr>
        </p:nvSpPr>
        <p:spPr/>
        <p:txBody>
          <a:bodyPr vert="horz" lIns="91440" tIns="45720" rIns="91440" bIns="45720" rtlCol="0" anchor="t">
            <a:normAutofit/>
          </a:bodyPr>
          <a:lstStyle/>
          <a:p>
            <a:pPr marL="0" indent="0">
              <a:buClr>
                <a:srgbClr val="D93E0D"/>
              </a:buClr>
              <a:buNone/>
            </a:pPr>
            <a:r>
              <a:rPr lang="en-US" altLang="en-US" dirty="0"/>
              <a:t>A capital lease is the most common form of lease and is used by most organizations to rent space.  </a:t>
            </a:r>
            <a:r>
              <a:rPr lang="en-US" altLang="en-US" b="1" dirty="0">
                <a:solidFill>
                  <a:srgbClr val="D93E0D"/>
                </a:solidFill>
              </a:rPr>
              <a:t>False</a:t>
            </a:r>
          </a:p>
          <a:p>
            <a:pPr marL="0" indent="0">
              <a:buNone/>
            </a:pPr>
            <a:endParaRPr lang="en-US" altLang="en-US" dirty="0"/>
          </a:p>
        </p:txBody>
      </p:sp>
      <p:sp>
        <p:nvSpPr>
          <p:cNvPr id="4" name="Slide Number Placeholder 3">
            <a:extLst>
              <a:ext uri="{FF2B5EF4-FFF2-40B4-BE49-F238E27FC236}">
                <a16:creationId xmlns:a16="http://schemas.microsoft.com/office/drawing/2014/main" id="{036CF442-7CB7-402C-8DD0-0D5E3AFC4A77}"/>
              </a:ext>
            </a:extLst>
          </p:cNvPr>
          <p:cNvSpPr>
            <a:spLocks noGrp="1"/>
          </p:cNvSpPr>
          <p:nvPr>
            <p:ph type="sldNum" sz="quarter" idx="12"/>
          </p:nvPr>
        </p:nvSpPr>
        <p:spPr/>
        <p:txBody>
          <a:bodyPr/>
          <a:lstStyle/>
          <a:p>
            <a:fld id="{AEF1280C-1E94-430E-A516-D051ECA45720}" type="slidenum">
              <a:rPr lang="en-US" smtClean="0"/>
              <a:t>38</a:t>
            </a:fld>
            <a:endParaRPr lang="en-US" dirty="0"/>
          </a:p>
        </p:txBody>
      </p:sp>
    </p:spTree>
    <p:extLst>
      <p:ext uri="{BB962C8B-B14F-4D97-AF65-F5344CB8AC3E}">
        <p14:creationId xmlns:p14="http://schemas.microsoft.com/office/powerpoint/2010/main" val="982419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B2C0-C9A3-48D7-9018-870F61C6AFEE}"/>
              </a:ext>
            </a:extLst>
          </p:cNvPr>
          <p:cNvSpPr>
            <a:spLocks noGrp="1"/>
          </p:cNvSpPr>
          <p:nvPr>
            <p:ph type="title"/>
          </p:nvPr>
        </p:nvSpPr>
        <p:spPr/>
        <p:txBody>
          <a:bodyPr/>
          <a:lstStyle/>
          <a:p>
            <a:r>
              <a:rPr lang="en-US" dirty="0"/>
              <a:t>Property Management</a:t>
            </a:r>
          </a:p>
        </p:txBody>
      </p:sp>
      <p:sp>
        <p:nvSpPr>
          <p:cNvPr id="3" name="Text Placeholder 2">
            <a:extLst>
              <a:ext uri="{FF2B5EF4-FFF2-40B4-BE49-F238E27FC236}">
                <a16:creationId xmlns:a16="http://schemas.microsoft.com/office/drawing/2014/main" id="{77CC5BEB-69D5-41EA-9FD9-4A42B224DA7E}"/>
              </a:ext>
            </a:extLst>
          </p:cNvPr>
          <p:cNvSpPr>
            <a:spLocks noGrp="1"/>
          </p:cNvSpPr>
          <p:nvPr>
            <p:ph type="body" idx="1"/>
          </p:nvPr>
        </p:nvSpPr>
        <p:spPr>
          <a:xfrm>
            <a:off x="1548384" y="3020107"/>
            <a:ext cx="9805416" cy="3749682"/>
          </a:xfrm>
        </p:spPr>
        <p:txBody>
          <a:bodyPr>
            <a:normAutofit fontScale="85000" lnSpcReduction="20000"/>
          </a:bodyPr>
          <a:lstStyle/>
          <a:p>
            <a:pPr marL="365760" indent="-365760">
              <a:lnSpc>
                <a:spcPct val="115000"/>
              </a:lnSpc>
              <a:spcBef>
                <a:spcPts val="1200"/>
              </a:spcBef>
              <a:buFont typeface="Wingdings" panose="05000000000000000000" pitchFamily="2" charset="2"/>
              <a:buChar char="ü"/>
            </a:pPr>
            <a:r>
              <a:rPr lang="en-US" sz="2900" dirty="0">
                <a:solidFill>
                  <a:schemeClr val="tx1"/>
                </a:solidFill>
              </a:rPr>
              <a:t>Maintenance or repair costs vs. capital improvements</a:t>
            </a:r>
          </a:p>
          <a:p>
            <a:pPr marL="365760" indent="-365760">
              <a:lnSpc>
                <a:spcPct val="115000"/>
              </a:lnSpc>
              <a:spcBef>
                <a:spcPts val="1200"/>
              </a:spcBef>
              <a:buFont typeface="Wingdings" panose="05000000000000000000" pitchFamily="2" charset="2"/>
              <a:buChar char="ü"/>
            </a:pPr>
            <a:r>
              <a:rPr lang="en-US" sz="2900" dirty="0">
                <a:solidFill>
                  <a:schemeClr val="tx1"/>
                </a:solidFill>
              </a:rPr>
              <a:t>Insurance coverage</a:t>
            </a:r>
          </a:p>
          <a:p>
            <a:pPr marL="365760" indent="-365760">
              <a:lnSpc>
                <a:spcPct val="115000"/>
              </a:lnSpc>
              <a:spcBef>
                <a:spcPts val="1200"/>
              </a:spcBef>
              <a:buFont typeface="Wingdings" panose="05000000000000000000" pitchFamily="2" charset="2"/>
              <a:buChar char="ü"/>
            </a:pPr>
            <a:r>
              <a:rPr lang="en-US" sz="2900" dirty="0">
                <a:solidFill>
                  <a:schemeClr val="tx1"/>
                </a:solidFill>
              </a:rPr>
              <a:t>Idle facilities/capacity costs</a:t>
            </a:r>
          </a:p>
          <a:p>
            <a:pPr marL="365760" indent="-365760">
              <a:lnSpc>
                <a:spcPct val="115000"/>
              </a:lnSpc>
              <a:spcBef>
                <a:spcPts val="1200"/>
              </a:spcBef>
              <a:buFont typeface="Wingdings" panose="05000000000000000000" pitchFamily="2" charset="2"/>
              <a:buChar char="ü"/>
            </a:pPr>
            <a:r>
              <a:rPr lang="en-US" sz="2900" dirty="0">
                <a:solidFill>
                  <a:schemeClr val="tx1"/>
                </a:solidFill>
              </a:rPr>
              <a:t>Interest costs</a:t>
            </a:r>
          </a:p>
          <a:p>
            <a:pPr marL="365760" indent="-365760">
              <a:lnSpc>
                <a:spcPct val="115000"/>
              </a:lnSpc>
              <a:spcBef>
                <a:spcPts val="1200"/>
              </a:spcBef>
              <a:buFont typeface="Wingdings" panose="05000000000000000000" pitchFamily="2" charset="2"/>
              <a:buChar char="ü"/>
            </a:pPr>
            <a:r>
              <a:rPr lang="en-US" sz="2900" dirty="0">
                <a:solidFill>
                  <a:schemeClr val="tx1"/>
                </a:solidFill>
              </a:rPr>
              <a:t>Donated property</a:t>
            </a:r>
          </a:p>
          <a:p>
            <a:pPr marL="365760" indent="-365760">
              <a:lnSpc>
                <a:spcPct val="115000"/>
              </a:lnSpc>
              <a:spcBef>
                <a:spcPts val="1200"/>
              </a:spcBef>
              <a:buFont typeface="Wingdings" panose="05000000000000000000" pitchFamily="2" charset="2"/>
              <a:buChar char="ü"/>
            </a:pPr>
            <a:r>
              <a:rPr lang="en-US" sz="2900" dirty="0">
                <a:solidFill>
                  <a:schemeClr val="tx1"/>
                </a:solidFill>
              </a:rPr>
              <a:t>Documentation issues</a:t>
            </a:r>
          </a:p>
          <a:p>
            <a:pPr marL="365760" indent="-365760">
              <a:lnSpc>
                <a:spcPct val="115000"/>
              </a:lnSpc>
              <a:spcBef>
                <a:spcPts val="1200"/>
              </a:spcBef>
              <a:buFont typeface="Wingdings" panose="05000000000000000000" pitchFamily="2" charset="2"/>
              <a:buChar char="ü"/>
            </a:pPr>
            <a:r>
              <a:rPr lang="en-US" sz="2900" dirty="0">
                <a:solidFill>
                  <a:schemeClr val="tx1"/>
                </a:solidFill>
              </a:rPr>
              <a:t>Common mistakes</a:t>
            </a:r>
            <a:endParaRPr lang="en-US" sz="2500" dirty="0">
              <a:solidFill>
                <a:schemeClr val="tx1"/>
              </a:solidFill>
            </a:endParaRPr>
          </a:p>
        </p:txBody>
      </p:sp>
      <p:sp>
        <p:nvSpPr>
          <p:cNvPr id="4" name="Slide Number Placeholder 3">
            <a:extLst>
              <a:ext uri="{FF2B5EF4-FFF2-40B4-BE49-F238E27FC236}">
                <a16:creationId xmlns:a16="http://schemas.microsoft.com/office/drawing/2014/main" id="{E5CA2808-4859-481F-A2C7-2A63E277AFA3}"/>
              </a:ext>
            </a:extLst>
          </p:cNvPr>
          <p:cNvSpPr>
            <a:spLocks noGrp="1"/>
          </p:cNvSpPr>
          <p:nvPr>
            <p:ph type="sldNum" sz="quarter" idx="12"/>
          </p:nvPr>
        </p:nvSpPr>
        <p:spPr/>
        <p:txBody>
          <a:bodyPr/>
          <a:lstStyle/>
          <a:p>
            <a:fld id="{AEF1280C-1E94-430E-A516-D051ECA45720}" type="slidenum">
              <a:rPr lang="en-US" smtClean="0"/>
              <a:pPr/>
              <a:t>39</a:t>
            </a:fld>
            <a:endParaRPr lang="en-US" dirty="0"/>
          </a:p>
        </p:txBody>
      </p:sp>
    </p:spTree>
    <p:extLst>
      <p:ext uri="{BB962C8B-B14F-4D97-AF65-F5344CB8AC3E}">
        <p14:creationId xmlns:p14="http://schemas.microsoft.com/office/powerpoint/2010/main" val="165977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4F4CA-CFCF-4F33-8DA8-9E5241D96335}"/>
              </a:ext>
            </a:extLst>
          </p:cNvPr>
          <p:cNvSpPr>
            <a:spLocks noGrp="1"/>
          </p:cNvSpPr>
          <p:nvPr>
            <p:ph type="title"/>
          </p:nvPr>
        </p:nvSpPr>
        <p:spPr/>
        <p:txBody>
          <a:bodyPr>
            <a:normAutofit/>
          </a:bodyPr>
          <a:lstStyle/>
          <a:p>
            <a:r>
              <a:rPr lang="en-US" dirty="0"/>
              <a:t>Maintenance and Repair Costs – Definition </a:t>
            </a:r>
          </a:p>
        </p:txBody>
      </p:sp>
      <p:sp>
        <p:nvSpPr>
          <p:cNvPr id="4" name="Content Placeholder 3">
            <a:extLst>
              <a:ext uri="{FF2B5EF4-FFF2-40B4-BE49-F238E27FC236}">
                <a16:creationId xmlns:a16="http://schemas.microsoft.com/office/drawing/2014/main" id="{5220FCD9-2670-4808-BC9D-20BE76CFC0F7}"/>
              </a:ext>
            </a:extLst>
          </p:cNvPr>
          <p:cNvSpPr>
            <a:spLocks noGrp="1"/>
          </p:cNvSpPr>
          <p:nvPr>
            <p:ph idx="1"/>
          </p:nvPr>
        </p:nvSpPr>
        <p:spPr/>
        <p:txBody>
          <a:bodyPr>
            <a:normAutofit fontScale="92500" lnSpcReduction="10000"/>
          </a:bodyPr>
          <a:lstStyle/>
          <a:p>
            <a:pPr marL="0" indent="0">
              <a:buNone/>
            </a:pPr>
            <a:r>
              <a:rPr lang="en-US" altLang="en-US" sz="3200" dirty="0">
                <a:ea typeface="ＭＳ Ｐゴシック" panose="020B0600070205080204" pitchFamily="34" charset="-128"/>
                <a:hlinkClick r:id="rId3"/>
              </a:rPr>
              <a:t>2 CFR 200.452 </a:t>
            </a:r>
            <a:endParaRPr lang="en-US" altLang="en-US" sz="3200" dirty="0">
              <a:ea typeface="ＭＳ Ｐゴシック" panose="020B0600070205080204" pitchFamily="34" charset="-128"/>
            </a:endParaRPr>
          </a:p>
          <a:p>
            <a:pPr marL="365760" indent="-365760"/>
            <a:r>
              <a:rPr lang="en-US" altLang="en-US" sz="3200" dirty="0">
                <a:ea typeface="ＭＳ Ｐゴシック" panose="020B0600070205080204" pitchFamily="34" charset="-128"/>
              </a:rPr>
              <a:t>Costs incurred for, </a:t>
            </a:r>
          </a:p>
          <a:p>
            <a:pPr marL="769938" lvl="1" indent="-365125">
              <a:spcBef>
                <a:spcPts val="0"/>
              </a:spcBef>
            </a:pPr>
            <a:r>
              <a:rPr lang="en-US" altLang="en-US" dirty="0"/>
              <a:t>Utilities</a:t>
            </a:r>
          </a:p>
          <a:p>
            <a:pPr marL="769938" lvl="1" indent="-365125">
              <a:spcBef>
                <a:spcPts val="0"/>
              </a:spcBef>
            </a:pPr>
            <a:r>
              <a:rPr lang="en-US" altLang="en-US" dirty="0"/>
              <a:t>Insurance</a:t>
            </a:r>
          </a:p>
          <a:p>
            <a:pPr marL="769938" lvl="1" indent="-365125">
              <a:spcBef>
                <a:spcPts val="0"/>
              </a:spcBef>
            </a:pPr>
            <a:r>
              <a:rPr lang="en-US" altLang="en-US" dirty="0"/>
              <a:t>Security</a:t>
            </a:r>
          </a:p>
          <a:p>
            <a:pPr marL="769938" lvl="1" indent="-365125">
              <a:spcBef>
                <a:spcPts val="0"/>
              </a:spcBef>
            </a:pPr>
            <a:r>
              <a:rPr lang="en-US" altLang="en-US" dirty="0"/>
              <a:t>Necessary maintenance</a:t>
            </a:r>
          </a:p>
          <a:p>
            <a:pPr marL="769938" lvl="1" indent="-365125">
              <a:spcBef>
                <a:spcPts val="0"/>
              </a:spcBef>
            </a:pPr>
            <a:r>
              <a:rPr lang="en-US" altLang="en-US" dirty="0"/>
              <a:t>Janitorial services</a:t>
            </a:r>
          </a:p>
          <a:p>
            <a:pPr marL="769938" lvl="1" indent="-365125">
              <a:spcBef>
                <a:spcPts val="0"/>
              </a:spcBef>
            </a:pPr>
            <a:r>
              <a:rPr lang="en-US" altLang="en-US" dirty="0"/>
              <a:t>Repair, </a:t>
            </a:r>
            <a:r>
              <a:rPr lang="en-US" altLang="en-US" i="1" dirty="0"/>
              <a:t>or</a:t>
            </a:r>
          </a:p>
          <a:p>
            <a:pPr marL="769938" lvl="1" indent="-365125">
              <a:spcBef>
                <a:spcPts val="0"/>
              </a:spcBef>
            </a:pPr>
            <a:r>
              <a:rPr lang="en-US" altLang="en-US" dirty="0"/>
              <a:t>Upkeep of buildings</a:t>
            </a:r>
            <a:endParaRPr lang="en-US" dirty="0"/>
          </a:p>
          <a:p>
            <a:pPr marL="365760" indent="-365760"/>
            <a:r>
              <a:rPr lang="en-US" sz="3200" dirty="0"/>
              <a:t>Neither add to the permanent value of the property nor appreciably prolong its intended life</a:t>
            </a:r>
          </a:p>
          <a:p>
            <a:pPr marL="770573" lvl="1" indent="-365760"/>
            <a:r>
              <a:rPr lang="en-US" dirty="0"/>
              <a:t>No prior approval necessary </a:t>
            </a:r>
            <a:endParaRPr lang="en-US" altLang="en-US" dirty="0">
              <a:ea typeface="ＭＳ Ｐゴシック" panose="020B0600070205080204" pitchFamily="34" charset="-128"/>
            </a:endParaRPr>
          </a:p>
          <a:p>
            <a:pPr marL="365760" indent="-365760"/>
            <a:endParaRPr lang="en-US" sz="3200" dirty="0">
              <a:ea typeface="ＭＳ Ｐゴシック" panose="020B0600070205080204" pitchFamily="34" charset="-128"/>
            </a:endParaRPr>
          </a:p>
        </p:txBody>
      </p:sp>
      <p:sp>
        <p:nvSpPr>
          <p:cNvPr id="5" name="Slide Number Placeholder 4">
            <a:extLst>
              <a:ext uri="{FF2B5EF4-FFF2-40B4-BE49-F238E27FC236}">
                <a16:creationId xmlns:a16="http://schemas.microsoft.com/office/drawing/2014/main" id="{8BBB7E34-151E-4DA2-BD13-C97F0ADF54F4}"/>
              </a:ext>
            </a:extLst>
          </p:cNvPr>
          <p:cNvSpPr>
            <a:spLocks noGrp="1"/>
          </p:cNvSpPr>
          <p:nvPr>
            <p:ph type="sldNum" sz="quarter" idx="12"/>
          </p:nvPr>
        </p:nvSpPr>
        <p:spPr/>
        <p:txBody>
          <a:bodyPr/>
          <a:lstStyle/>
          <a:p>
            <a:fld id="{AEF1280C-1E94-430E-A516-D051ECA45720}" type="slidenum">
              <a:rPr lang="en-US" smtClean="0"/>
              <a:t>40</a:t>
            </a:fld>
            <a:endParaRPr lang="en-US" dirty="0"/>
          </a:p>
        </p:txBody>
      </p:sp>
    </p:spTree>
    <p:extLst>
      <p:ext uri="{BB962C8B-B14F-4D97-AF65-F5344CB8AC3E}">
        <p14:creationId xmlns:p14="http://schemas.microsoft.com/office/powerpoint/2010/main" val="1033326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4EDC-A987-4285-B987-F94EF9CAF090}"/>
              </a:ext>
            </a:extLst>
          </p:cNvPr>
          <p:cNvSpPr>
            <a:spLocks noGrp="1"/>
          </p:cNvSpPr>
          <p:nvPr>
            <p:ph type="title"/>
          </p:nvPr>
        </p:nvSpPr>
        <p:spPr/>
        <p:txBody>
          <a:bodyPr>
            <a:normAutofit/>
          </a:bodyPr>
          <a:lstStyle/>
          <a:p>
            <a:r>
              <a:rPr lang="en-US" dirty="0"/>
              <a:t>Maintenance and Repair Costs – Allowable </a:t>
            </a:r>
          </a:p>
        </p:txBody>
      </p:sp>
      <p:sp>
        <p:nvSpPr>
          <p:cNvPr id="6" name="Content Placeholder 2"/>
          <p:cNvSpPr>
            <a:spLocks noGrp="1"/>
          </p:cNvSpPr>
          <p:nvPr>
            <p:ph idx="1"/>
          </p:nvPr>
        </p:nvSpPr>
        <p:spPr>
          <a:xfrm>
            <a:off x="518160" y="1420779"/>
            <a:ext cx="6510601" cy="4756184"/>
          </a:xfrm>
        </p:spPr>
        <p:txBody>
          <a:bodyPr>
            <a:normAutofit/>
          </a:bodyPr>
          <a:lstStyle/>
          <a:p>
            <a:pPr marL="0" lvl="2" indent="0">
              <a:spcBef>
                <a:spcPts val="1800"/>
              </a:spcBef>
              <a:buNone/>
              <a:defRPr/>
            </a:pPr>
            <a:r>
              <a:rPr lang="en-US" altLang="en-US" sz="3200" b="1" dirty="0">
                <a:solidFill>
                  <a:schemeClr val="tx1"/>
                </a:solidFill>
                <a:ea typeface="ＭＳ Ｐゴシック" panose="020B0600070205080204" pitchFamily="34" charset="-128"/>
              </a:rPr>
              <a:t>Allowable</a:t>
            </a:r>
          </a:p>
          <a:p>
            <a:pPr marL="365760" indent="-365760">
              <a:defRPr/>
            </a:pPr>
            <a:r>
              <a:rPr lang="en-US" altLang="en-US" sz="3200" dirty="0">
                <a:ea typeface="ＭＳ Ｐゴシック" panose="020B0600070205080204" pitchFamily="34" charset="-128"/>
              </a:rPr>
              <a:t>Only allowable to the extent not paid through rental or other agreements</a:t>
            </a:r>
          </a:p>
          <a:p>
            <a:pPr marL="365760" indent="-365760">
              <a:defRPr/>
            </a:pPr>
            <a:r>
              <a:rPr lang="en-US" altLang="en-US" sz="3200" dirty="0">
                <a:ea typeface="ＭＳ Ｐゴシック" panose="020B0600070205080204" pitchFamily="34" charset="-128"/>
              </a:rPr>
              <a:t>Allocate based on cost allocation plan</a:t>
            </a:r>
          </a:p>
          <a:p>
            <a:pPr marL="0" indent="0">
              <a:buNone/>
              <a:defRPr/>
            </a:pPr>
            <a:endParaRPr lang="en-US" altLang="en-US" sz="2400" dirty="0"/>
          </a:p>
        </p:txBody>
      </p:sp>
      <p:pic>
        <p:nvPicPr>
          <p:cNvPr id="5122" name="Picture 2" descr="Leather tool belt with construction tooling on wooden board maintenance concept">
            <a:extLst>
              <a:ext uri="{FF2B5EF4-FFF2-40B4-BE49-F238E27FC236}">
                <a16:creationId xmlns:a16="http://schemas.microsoft.com/office/drawing/2014/main" id="{E5FD016C-E5ED-4DA9-A6BF-560EFB765E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69188" y="2040879"/>
            <a:ext cx="4162281" cy="2776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F4EE546-E9DE-47AB-9B76-FE9CBE8392C3}"/>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extLst>
      <p:ext uri="{BB962C8B-B14F-4D97-AF65-F5344CB8AC3E}">
        <p14:creationId xmlns:p14="http://schemas.microsoft.com/office/powerpoint/2010/main" val="7079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4687-007C-4A4F-9211-EDB0631E9B2A}"/>
              </a:ext>
            </a:extLst>
          </p:cNvPr>
          <p:cNvSpPr>
            <a:spLocks noGrp="1"/>
          </p:cNvSpPr>
          <p:nvPr>
            <p:ph type="title"/>
          </p:nvPr>
        </p:nvSpPr>
        <p:spPr/>
        <p:txBody>
          <a:bodyPr/>
          <a:lstStyle/>
          <a:p>
            <a:r>
              <a:rPr lang="en-US" altLang="en-US" dirty="0"/>
              <a:t>Insurance Coverage</a:t>
            </a:r>
            <a:endParaRPr lang="en-US" dirty="0"/>
          </a:p>
        </p:txBody>
      </p:sp>
      <p:sp>
        <p:nvSpPr>
          <p:cNvPr id="77829" name="Conten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defRPr/>
            </a:pPr>
            <a:r>
              <a:rPr lang="en-US" altLang="en-US" dirty="0">
                <a:hlinkClick r:id="rId3"/>
              </a:rPr>
              <a:t>2 CFR 200.310</a:t>
            </a:r>
            <a:endParaRPr lang="en-US" altLang="en-US" dirty="0"/>
          </a:p>
          <a:p>
            <a:pPr marL="0" indent="0">
              <a:buNone/>
              <a:defRPr/>
            </a:pPr>
            <a:r>
              <a:rPr lang="en-US" altLang="en-US" b="1" dirty="0"/>
              <a:t>Insurance coverage </a:t>
            </a:r>
          </a:p>
          <a:p>
            <a:pPr>
              <a:defRPr/>
            </a:pPr>
            <a:r>
              <a:rPr lang="en-US" dirty="0"/>
              <a:t>The non-Federal entity must provide insurance for property acquired or improved with Federal funds equivalent to insurance coverage it provides for its own property.</a:t>
            </a:r>
          </a:p>
        </p:txBody>
      </p:sp>
      <p:sp>
        <p:nvSpPr>
          <p:cNvPr id="3" name="Slide Number Placeholder 2">
            <a:extLst>
              <a:ext uri="{FF2B5EF4-FFF2-40B4-BE49-F238E27FC236}">
                <a16:creationId xmlns:a16="http://schemas.microsoft.com/office/drawing/2014/main" id="{F768ABEE-BAD3-4F2E-B3F8-6B4A123C7901}"/>
              </a:ext>
            </a:extLst>
          </p:cNvPr>
          <p:cNvSpPr>
            <a:spLocks noGrp="1"/>
          </p:cNvSpPr>
          <p:nvPr>
            <p:ph type="sldNum" sz="quarter" idx="12"/>
          </p:nvPr>
        </p:nvSpPr>
        <p:spPr/>
        <p:txBody>
          <a:bodyPr/>
          <a:lstStyle/>
          <a:p>
            <a:fld id="{AEF1280C-1E94-430E-A516-D051ECA45720}" type="slidenum">
              <a:rPr lang="en-US" smtClean="0"/>
              <a:t>42</a:t>
            </a:fld>
            <a:endParaRPr lang="en-US" dirty="0"/>
          </a:p>
        </p:txBody>
      </p:sp>
    </p:spTree>
    <p:extLst>
      <p:ext uri="{BB962C8B-B14F-4D97-AF65-F5344CB8AC3E}">
        <p14:creationId xmlns:p14="http://schemas.microsoft.com/office/powerpoint/2010/main" val="3441866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4EDC-A987-4285-B987-F94EF9CAF090}"/>
              </a:ext>
            </a:extLst>
          </p:cNvPr>
          <p:cNvSpPr>
            <a:spLocks noGrp="1"/>
          </p:cNvSpPr>
          <p:nvPr>
            <p:ph type="title"/>
          </p:nvPr>
        </p:nvSpPr>
        <p:spPr/>
        <p:txBody>
          <a:bodyPr>
            <a:normAutofit/>
          </a:bodyPr>
          <a:lstStyle/>
          <a:p>
            <a:r>
              <a:rPr lang="en-US" dirty="0"/>
              <a:t>Capital Improvements</a:t>
            </a:r>
          </a:p>
        </p:txBody>
      </p:sp>
      <p:sp>
        <p:nvSpPr>
          <p:cNvPr id="6" name="Content Placeholder 2"/>
          <p:cNvSpPr>
            <a:spLocks noGrp="1"/>
          </p:cNvSpPr>
          <p:nvPr>
            <p:ph idx="1"/>
          </p:nvPr>
        </p:nvSpPr>
        <p:spPr/>
        <p:txBody>
          <a:bodyPr>
            <a:normAutofit/>
          </a:bodyPr>
          <a:lstStyle/>
          <a:p>
            <a:pPr marL="365760" indent="-365760">
              <a:defRPr/>
            </a:pPr>
            <a:r>
              <a:rPr lang="en-US" altLang="en-US" sz="3200" dirty="0">
                <a:ea typeface="ＭＳ Ｐゴシック" panose="020B0600070205080204" pitchFamily="34" charset="-128"/>
              </a:rPr>
              <a:t>Add to the permanent value of the buildings or appreciably prolong their intended life. </a:t>
            </a:r>
          </a:p>
          <a:p>
            <a:pPr marL="365760" indent="-365760">
              <a:defRPr/>
            </a:pPr>
            <a:r>
              <a:rPr lang="en-US" altLang="en-US" sz="3200" dirty="0">
                <a:ea typeface="ＭＳ Ｐゴシック" panose="020B0600070205080204" pitchFamily="34" charset="-128"/>
              </a:rPr>
              <a:t>Must be treated as capital expenditures.</a:t>
            </a:r>
          </a:p>
          <a:p>
            <a:pPr marL="365760" indent="-365760">
              <a:defRPr/>
            </a:pPr>
            <a:r>
              <a:rPr lang="en-US" altLang="en-US" sz="3200" dirty="0">
                <a:ea typeface="ＭＳ Ｐゴシック" panose="020B0600070205080204" pitchFamily="34" charset="-128"/>
              </a:rPr>
              <a:t>Costs are recovered </a:t>
            </a:r>
          </a:p>
          <a:p>
            <a:pPr marL="770573" lvl="1" indent="-365760">
              <a:defRPr/>
            </a:pPr>
            <a:r>
              <a:rPr lang="en-US" altLang="en-US" dirty="0">
                <a:ea typeface="ＭＳ Ｐゴシック" panose="020B0600070205080204" pitchFamily="34" charset="-128"/>
              </a:rPr>
              <a:t>Through depreciation charges, or </a:t>
            </a:r>
          </a:p>
          <a:p>
            <a:pPr marL="770573" lvl="1" indent="-365760">
              <a:defRPr/>
            </a:pPr>
            <a:r>
              <a:rPr lang="en-US" altLang="en-US" dirty="0">
                <a:ea typeface="ＭＳ Ｐゴシック" panose="020B0600070205080204" pitchFamily="34" charset="-128"/>
              </a:rPr>
              <a:t>As direct charge to period incurred where prior approved by DOL</a:t>
            </a:r>
          </a:p>
          <a:p>
            <a:pPr marL="0" indent="0">
              <a:buNone/>
              <a:defRPr/>
            </a:pPr>
            <a:endParaRPr lang="en-US" altLang="en-US" sz="2400" dirty="0"/>
          </a:p>
        </p:txBody>
      </p:sp>
      <p:sp>
        <p:nvSpPr>
          <p:cNvPr id="3" name="Slide Number Placeholder 2">
            <a:extLst>
              <a:ext uri="{FF2B5EF4-FFF2-40B4-BE49-F238E27FC236}">
                <a16:creationId xmlns:a16="http://schemas.microsoft.com/office/drawing/2014/main" id="{2F4EE546-E9DE-47AB-9B76-FE9CBE8392C3}"/>
              </a:ext>
            </a:extLst>
          </p:cNvPr>
          <p:cNvSpPr>
            <a:spLocks noGrp="1"/>
          </p:cNvSpPr>
          <p:nvPr>
            <p:ph type="sldNum" sz="quarter" idx="12"/>
          </p:nvPr>
        </p:nvSpPr>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2231654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29EB6-DE10-4A59-924B-50FCF47E6F44}"/>
              </a:ext>
            </a:extLst>
          </p:cNvPr>
          <p:cNvSpPr>
            <a:spLocks noGrp="1"/>
          </p:cNvSpPr>
          <p:nvPr>
            <p:ph type="title"/>
          </p:nvPr>
        </p:nvSpPr>
        <p:spPr/>
        <p:txBody>
          <a:bodyPr>
            <a:normAutofit/>
          </a:bodyPr>
          <a:lstStyle/>
          <a:p>
            <a:r>
              <a:rPr lang="en-US" altLang="en-US" dirty="0"/>
              <a:t>Rearrangements/Reconversion Costs</a:t>
            </a:r>
            <a:endParaRPr lang="en-US" dirty="0"/>
          </a:p>
        </p:txBody>
      </p:sp>
      <p:sp>
        <p:nvSpPr>
          <p:cNvPr id="79874"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defRPr/>
            </a:pPr>
            <a:r>
              <a:rPr lang="en-US" altLang="en-US" dirty="0">
                <a:hlinkClick r:id="rId3"/>
              </a:rPr>
              <a:t>2 CFR 200.462(a) </a:t>
            </a:r>
            <a:endParaRPr lang="en-US" altLang="en-US" dirty="0"/>
          </a:p>
          <a:p>
            <a:pPr>
              <a:defRPr/>
            </a:pPr>
            <a:r>
              <a:rPr lang="en-US" altLang="en-US" dirty="0"/>
              <a:t>Ordinary and normal rearrangement and alteration costs are allowable as indirect costs. </a:t>
            </a:r>
            <a:endParaRPr lang="en-US" dirty="0"/>
          </a:p>
          <a:p>
            <a:pPr lvl="0">
              <a:defRPr/>
            </a:pPr>
            <a:r>
              <a:rPr lang="en-US" dirty="0"/>
              <a:t>Special arrangements/alterations incurred specifically for a Federal award are allowable as direct cost with PRIOR WRITTEN APPROVAL. </a:t>
            </a:r>
          </a:p>
          <a:p>
            <a:pPr marL="0" indent="0">
              <a:buNone/>
              <a:defRPr/>
            </a:pPr>
            <a:r>
              <a:rPr lang="en-US" altLang="en-US" dirty="0">
                <a:hlinkClick r:id="rId3"/>
              </a:rPr>
              <a:t>2 CFR 200.462(b) </a:t>
            </a:r>
            <a:endParaRPr lang="en-US" altLang="en-US" dirty="0"/>
          </a:p>
          <a:p>
            <a:pPr>
              <a:defRPr/>
            </a:pPr>
            <a:r>
              <a:rPr lang="en-US" altLang="en-US" dirty="0"/>
              <a:t>Costs for restoration or rehabilitation of facilities after use by ETA programs, less normal wear and tear, are allowable</a:t>
            </a:r>
            <a:endParaRPr lang="en-US" dirty="0"/>
          </a:p>
        </p:txBody>
      </p:sp>
      <p:sp>
        <p:nvSpPr>
          <p:cNvPr id="4" name="Slide Number Placeholder 3">
            <a:extLst>
              <a:ext uri="{FF2B5EF4-FFF2-40B4-BE49-F238E27FC236}">
                <a16:creationId xmlns:a16="http://schemas.microsoft.com/office/drawing/2014/main" id="{8E5B1F37-0406-4B68-A942-CD616C8F0328}"/>
              </a:ext>
            </a:extLst>
          </p:cNvPr>
          <p:cNvSpPr>
            <a:spLocks noGrp="1"/>
          </p:cNvSpPr>
          <p:nvPr>
            <p:ph type="sldNum" sz="quarter" idx="12"/>
          </p:nvPr>
        </p:nvSpPr>
        <p:spPr/>
        <p:txBody>
          <a:bodyPr/>
          <a:lstStyle/>
          <a:p>
            <a:fld id="{AEF1280C-1E94-430E-A516-D051ECA45720}" type="slidenum">
              <a:rPr lang="en-US" smtClean="0"/>
              <a:t>44</a:t>
            </a:fld>
            <a:endParaRPr lang="en-US" dirty="0"/>
          </a:p>
        </p:txBody>
      </p:sp>
    </p:spTree>
    <p:extLst>
      <p:ext uri="{BB962C8B-B14F-4D97-AF65-F5344CB8AC3E}">
        <p14:creationId xmlns:p14="http://schemas.microsoft.com/office/powerpoint/2010/main" val="20586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1D82-CD10-4CDC-BC12-D5B7FA9DC94E}"/>
              </a:ext>
            </a:extLst>
          </p:cNvPr>
          <p:cNvSpPr>
            <a:spLocks noGrp="1"/>
          </p:cNvSpPr>
          <p:nvPr>
            <p:ph type="title"/>
          </p:nvPr>
        </p:nvSpPr>
        <p:spPr/>
        <p:txBody>
          <a:bodyPr/>
          <a:lstStyle/>
          <a:p>
            <a:r>
              <a:rPr lang="en-US" dirty="0"/>
              <a:t>Idle Facilities and Idle Capacity</a:t>
            </a:r>
          </a:p>
        </p:txBody>
      </p:sp>
      <p:sp>
        <p:nvSpPr>
          <p:cNvPr id="4" name="Content Placeholder 3">
            <a:extLst>
              <a:ext uri="{FF2B5EF4-FFF2-40B4-BE49-F238E27FC236}">
                <a16:creationId xmlns:a16="http://schemas.microsoft.com/office/drawing/2014/main" id="{079CE4AA-92B4-4914-83CA-07D92148173B}"/>
              </a:ext>
            </a:extLst>
          </p:cNvPr>
          <p:cNvSpPr>
            <a:spLocks noGrp="1"/>
          </p:cNvSpPr>
          <p:nvPr>
            <p:ph sz="half" idx="1"/>
          </p:nvPr>
        </p:nvSpPr>
        <p:spPr>
          <a:xfrm>
            <a:off x="716279" y="1553377"/>
            <a:ext cx="9738727" cy="826265"/>
          </a:xfrm>
        </p:spPr>
        <p:txBody>
          <a:bodyPr>
            <a:normAutofit/>
          </a:bodyPr>
          <a:lstStyle/>
          <a:p>
            <a:pPr marL="0" indent="0">
              <a:buNone/>
            </a:pPr>
            <a:r>
              <a:rPr lang="en-US" altLang="en-US" sz="2800" dirty="0">
                <a:solidFill>
                  <a:srgbClr val="000000"/>
                </a:solidFill>
                <a:ea typeface="MS PGothic" panose="020B0600070205080204" pitchFamily="34" charset="-128"/>
                <a:hlinkClick r:id="rId3"/>
              </a:rPr>
              <a:t>2 CFR 200.446</a:t>
            </a:r>
            <a:r>
              <a:rPr lang="en-US" altLang="en-US" sz="2800" dirty="0">
                <a:solidFill>
                  <a:srgbClr val="000000"/>
                </a:solidFill>
                <a:ea typeface="MS PGothic" panose="020B0600070205080204" pitchFamily="34" charset="-128"/>
              </a:rPr>
              <a:t> Idle Facilities and Idle Capacity</a:t>
            </a:r>
          </a:p>
          <a:p>
            <a:endParaRPr lang="en-US" sz="2800" dirty="0"/>
          </a:p>
        </p:txBody>
      </p:sp>
      <p:sp>
        <p:nvSpPr>
          <p:cNvPr id="19" name="Content Placeholder 3">
            <a:extLst>
              <a:ext uri="{FF2B5EF4-FFF2-40B4-BE49-F238E27FC236}">
                <a16:creationId xmlns:a16="http://schemas.microsoft.com/office/drawing/2014/main" id="{99E47FB4-5B0E-4604-8F7B-AC97555B3FEE}"/>
              </a:ext>
            </a:extLst>
          </p:cNvPr>
          <p:cNvSpPr txBox="1">
            <a:spLocks/>
          </p:cNvSpPr>
          <p:nvPr/>
        </p:nvSpPr>
        <p:spPr>
          <a:xfrm>
            <a:off x="712050" y="2248728"/>
            <a:ext cx="5005703" cy="2411408"/>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4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2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800" dirty="0">
                <a:solidFill>
                  <a:srgbClr val="000000"/>
                </a:solidFill>
                <a:ea typeface="MS PGothic" panose="020B0600070205080204" pitchFamily="34" charset="-128"/>
              </a:rPr>
              <a:t>Idle Facilities – completely unused facilities </a:t>
            </a:r>
            <a:endParaRPr lang="en-US" sz="2800" dirty="0">
              <a:solidFill>
                <a:sysClr val="windowText" lastClr="000000">
                  <a:hueOff val="0"/>
                  <a:satOff val="0"/>
                  <a:lumOff val="0"/>
                  <a:alphaOff val="0"/>
                </a:sysClr>
              </a:solidFill>
            </a:endParaRPr>
          </a:p>
          <a:p>
            <a:pPr lvl="1"/>
            <a:r>
              <a:rPr lang="en-US" altLang="en-US" sz="2400" dirty="0"/>
              <a:t>Excess to current needs</a:t>
            </a:r>
          </a:p>
          <a:p>
            <a:pPr lvl="1"/>
            <a:r>
              <a:rPr lang="en-US" altLang="en-US" sz="2400" dirty="0"/>
              <a:t>Unallowable with exceptions</a:t>
            </a:r>
            <a:endParaRPr lang="en-US" sz="2800" dirty="0"/>
          </a:p>
        </p:txBody>
      </p:sp>
      <p:sp>
        <p:nvSpPr>
          <p:cNvPr id="14" name="Content Placeholder 13">
            <a:extLst>
              <a:ext uri="{FF2B5EF4-FFF2-40B4-BE49-F238E27FC236}">
                <a16:creationId xmlns:a16="http://schemas.microsoft.com/office/drawing/2014/main" id="{A29562A9-32CA-4133-8CDC-FA6FEE7B3EE2}"/>
              </a:ext>
            </a:extLst>
          </p:cNvPr>
          <p:cNvSpPr>
            <a:spLocks noGrp="1"/>
          </p:cNvSpPr>
          <p:nvPr>
            <p:ph sz="half" idx="2"/>
          </p:nvPr>
        </p:nvSpPr>
        <p:spPr>
          <a:xfrm>
            <a:off x="6172200" y="2248727"/>
            <a:ext cx="5303520" cy="2229632"/>
          </a:xfrm>
        </p:spPr>
        <p:txBody>
          <a:bodyPr/>
          <a:lstStyle/>
          <a:p>
            <a:r>
              <a:rPr lang="en-US" altLang="en-US" sz="2800" dirty="0">
                <a:solidFill>
                  <a:srgbClr val="000000"/>
                </a:solidFill>
                <a:ea typeface="MS PGothic" panose="020B0600070205080204" pitchFamily="34" charset="-128"/>
              </a:rPr>
              <a:t>Idle Capacity – unused capacity of partially used facilities</a:t>
            </a:r>
            <a:endParaRPr lang="en-US" sz="2800" dirty="0">
              <a:solidFill>
                <a:sysClr val="windowText" lastClr="000000">
                  <a:hueOff val="0"/>
                  <a:satOff val="0"/>
                  <a:lumOff val="0"/>
                  <a:alphaOff val="0"/>
                </a:sysClr>
              </a:solidFill>
            </a:endParaRPr>
          </a:p>
          <a:p>
            <a:pPr lvl="1"/>
            <a:r>
              <a:rPr lang="en-US" altLang="en-US" sz="2400" dirty="0"/>
              <a:t>Difference between 100 percent usage and actual usage</a:t>
            </a:r>
            <a:endParaRPr lang="en-US" sz="2800" dirty="0"/>
          </a:p>
        </p:txBody>
      </p:sp>
      <p:sp>
        <p:nvSpPr>
          <p:cNvPr id="3" name="Slide Number Placeholder 2">
            <a:extLst>
              <a:ext uri="{FF2B5EF4-FFF2-40B4-BE49-F238E27FC236}">
                <a16:creationId xmlns:a16="http://schemas.microsoft.com/office/drawing/2014/main" id="{AD220931-8435-4068-BEAC-A173B5EFABA6}"/>
              </a:ext>
            </a:extLst>
          </p:cNvPr>
          <p:cNvSpPr>
            <a:spLocks noGrp="1"/>
          </p:cNvSpPr>
          <p:nvPr>
            <p:ph type="sldNum" sz="quarter" idx="12"/>
          </p:nvPr>
        </p:nvSpPr>
        <p:spPr/>
        <p:txBody>
          <a:bodyPr/>
          <a:lstStyle/>
          <a:p>
            <a:fld id="{AEF1280C-1E94-430E-A516-D051ECA45720}" type="slidenum">
              <a:rPr lang="en-US" smtClean="0"/>
              <a:t>45</a:t>
            </a:fld>
            <a:endParaRPr lang="en-US" dirty="0"/>
          </a:p>
        </p:txBody>
      </p:sp>
    </p:spTree>
    <p:extLst>
      <p:ext uri="{BB962C8B-B14F-4D97-AF65-F5344CB8AC3E}">
        <p14:creationId xmlns:p14="http://schemas.microsoft.com/office/powerpoint/2010/main" val="4046292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FACA95-9F97-4834-BDCE-ED0D7094A6BE}"/>
              </a:ext>
            </a:extLst>
          </p:cNvPr>
          <p:cNvSpPr>
            <a:spLocks noGrp="1"/>
          </p:cNvSpPr>
          <p:nvPr>
            <p:ph type="title"/>
          </p:nvPr>
        </p:nvSpPr>
        <p:spPr/>
        <p:txBody>
          <a:bodyPr/>
          <a:lstStyle/>
          <a:p>
            <a:r>
              <a:rPr lang="en-US" dirty="0"/>
              <a:t>Cost of Idle Facilities</a:t>
            </a:r>
          </a:p>
        </p:txBody>
      </p:sp>
      <p:sp>
        <p:nvSpPr>
          <p:cNvPr id="5" name="Content Placeholder 4">
            <a:extLst>
              <a:ext uri="{FF2B5EF4-FFF2-40B4-BE49-F238E27FC236}">
                <a16:creationId xmlns:a16="http://schemas.microsoft.com/office/drawing/2014/main" id="{2F16CF87-5BA3-470F-9E68-3A7571BFAB74}"/>
              </a:ext>
            </a:extLst>
          </p:cNvPr>
          <p:cNvSpPr>
            <a:spLocks noGrp="1"/>
          </p:cNvSpPr>
          <p:nvPr>
            <p:ph idx="1"/>
          </p:nvPr>
        </p:nvSpPr>
        <p:spPr/>
        <p:txBody>
          <a:bodyPr>
            <a:normAutofit/>
          </a:bodyPr>
          <a:lstStyle/>
          <a:p>
            <a:pPr lvl="0" fontAlgn="base">
              <a:spcAft>
                <a:spcPct val="0"/>
              </a:spcAft>
            </a:pPr>
            <a:r>
              <a:rPr lang="en-US" altLang="en-US" sz="3200" dirty="0"/>
              <a:t>Costs of idle facilities and idle capacity</a:t>
            </a:r>
          </a:p>
          <a:p>
            <a:pPr lvl="1" fontAlgn="base">
              <a:lnSpc>
                <a:spcPct val="100000"/>
              </a:lnSpc>
              <a:spcBef>
                <a:spcPts val="0"/>
              </a:spcBef>
              <a:spcAft>
                <a:spcPct val="0"/>
              </a:spcAft>
            </a:pPr>
            <a:r>
              <a:rPr lang="en-US" sz="2800" dirty="0">
                <a:solidFill>
                  <a:schemeClr val="tx1"/>
                </a:solidFill>
              </a:rPr>
              <a:t>Maintenance, </a:t>
            </a:r>
          </a:p>
          <a:p>
            <a:pPr lvl="1" fontAlgn="base">
              <a:lnSpc>
                <a:spcPct val="100000"/>
              </a:lnSpc>
              <a:spcBef>
                <a:spcPts val="0"/>
              </a:spcBef>
              <a:spcAft>
                <a:spcPct val="0"/>
              </a:spcAft>
            </a:pPr>
            <a:r>
              <a:rPr lang="en-US" sz="2800" dirty="0">
                <a:solidFill>
                  <a:schemeClr val="tx1"/>
                </a:solidFill>
              </a:rPr>
              <a:t>Repair, </a:t>
            </a:r>
          </a:p>
          <a:p>
            <a:pPr lvl="1" fontAlgn="base">
              <a:lnSpc>
                <a:spcPct val="100000"/>
              </a:lnSpc>
              <a:spcBef>
                <a:spcPts val="0"/>
              </a:spcBef>
              <a:spcAft>
                <a:spcPct val="0"/>
              </a:spcAft>
            </a:pPr>
            <a:r>
              <a:rPr lang="en-US" sz="2800" dirty="0">
                <a:solidFill>
                  <a:schemeClr val="tx1"/>
                </a:solidFill>
              </a:rPr>
              <a:t>Housing, </a:t>
            </a:r>
          </a:p>
          <a:p>
            <a:pPr lvl="1" fontAlgn="base">
              <a:lnSpc>
                <a:spcPct val="100000"/>
              </a:lnSpc>
              <a:spcBef>
                <a:spcPts val="0"/>
              </a:spcBef>
              <a:spcAft>
                <a:spcPct val="0"/>
              </a:spcAft>
            </a:pPr>
            <a:r>
              <a:rPr lang="en-US" sz="2800" dirty="0">
                <a:solidFill>
                  <a:schemeClr val="tx1"/>
                </a:solidFill>
              </a:rPr>
              <a:t>Rent, and </a:t>
            </a:r>
          </a:p>
          <a:p>
            <a:pPr lvl="1" fontAlgn="base">
              <a:lnSpc>
                <a:spcPct val="100000"/>
              </a:lnSpc>
              <a:spcBef>
                <a:spcPts val="0"/>
              </a:spcBef>
              <a:spcAft>
                <a:spcPct val="0"/>
              </a:spcAft>
            </a:pPr>
            <a:r>
              <a:rPr lang="en-US" sz="2800" dirty="0">
                <a:solidFill>
                  <a:schemeClr val="tx1"/>
                </a:solidFill>
              </a:rPr>
              <a:t>Other related costs, e.g., </a:t>
            </a:r>
          </a:p>
          <a:p>
            <a:pPr lvl="2" fontAlgn="base">
              <a:lnSpc>
                <a:spcPct val="100000"/>
              </a:lnSpc>
              <a:spcBef>
                <a:spcPts val="0"/>
              </a:spcBef>
              <a:spcAft>
                <a:spcPct val="0"/>
              </a:spcAft>
              <a:buClr>
                <a:srgbClr val="D93E0D"/>
              </a:buClr>
            </a:pPr>
            <a:r>
              <a:rPr lang="en-US" sz="2400" dirty="0">
                <a:solidFill>
                  <a:schemeClr val="tx1"/>
                </a:solidFill>
              </a:rPr>
              <a:t>Insurance,</a:t>
            </a:r>
          </a:p>
          <a:p>
            <a:pPr lvl="2" fontAlgn="base">
              <a:lnSpc>
                <a:spcPct val="100000"/>
              </a:lnSpc>
              <a:spcBef>
                <a:spcPts val="0"/>
              </a:spcBef>
              <a:spcAft>
                <a:spcPct val="0"/>
              </a:spcAft>
              <a:buClr>
                <a:srgbClr val="D93E0D"/>
              </a:buClr>
            </a:pPr>
            <a:r>
              <a:rPr lang="en-US" sz="2400" dirty="0">
                <a:solidFill>
                  <a:schemeClr val="tx1"/>
                </a:solidFill>
              </a:rPr>
              <a:t>Interest, and </a:t>
            </a:r>
          </a:p>
          <a:p>
            <a:pPr lvl="2" fontAlgn="base">
              <a:lnSpc>
                <a:spcPct val="100000"/>
              </a:lnSpc>
              <a:spcBef>
                <a:spcPts val="0"/>
              </a:spcBef>
              <a:spcAft>
                <a:spcPct val="0"/>
              </a:spcAft>
              <a:buClr>
                <a:srgbClr val="D93E0D"/>
              </a:buClr>
            </a:pPr>
            <a:r>
              <a:rPr lang="en-US" sz="2400" dirty="0">
                <a:solidFill>
                  <a:schemeClr val="tx1"/>
                </a:solidFill>
              </a:rPr>
              <a:t>Depreciation</a:t>
            </a:r>
            <a:endParaRPr lang="en-US" altLang="en-US" sz="2400" dirty="0"/>
          </a:p>
        </p:txBody>
      </p:sp>
      <p:pic>
        <p:nvPicPr>
          <p:cNvPr id="3074" name="Picture 2" descr="COSTS word made with building blocks">
            <a:extLst>
              <a:ext uri="{FF2B5EF4-FFF2-40B4-BE49-F238E27FC236}">
                <a16:creationId xmlns:a16="http://schemas.microsoft.com/office/drawing/2014/main" id="{8330C14C-FE79-4470-A447-CBF87E252B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60102" y="2336248"/>
            <a:ext cx="5019369" cy="3347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43B4DF5-CE75-4AD4-A197-0F6247D0F372}"/>
              </a:ext>
            </a:extLst>
          </p:cNvPr>
          <p:cNvSpPr>
            <a:spLocks noGrp="1"/>
          </p:cNvSpPr>
          <p:nvPr>
            <p:ph type="sldNum" sz="quarter" idx="12"/>
          </p:nvPr>
        </p:nvSpPr>
        <p:spPr/>
        <p:txBody>
          <a:bodyPr/>
          <a:lstStyle/>
          <a:p>
            <a:fld id="{AEF1280C-1E94-430E-A516-D051ECA45720}" type="slidenum">
              <a:rPr lang="en-US" smtClean="0"/>
              <a:t>46</a:t>
            </a:fld>
            <a:endParaRPr lang="en-US" dirty="0"/>
          </a:p>
        </p:txBody>
      </p:sp>
    </p:spTree>
    <p:extLst>
      <p:ext uri="{BB962C8B-B14F-4D97-AF65-F5344CB8AC3E}">
        <p14:creationId xmlns:p14="http://schemas.microsoft.com/office/powerpoint/2010/main" val="689352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FACA95-9F97-4834-BDCE-ED0D7094A6BE}"/>
              </a:ext>
            </a:extLst>
          </p:cNvPr>
          <p:cNvSpPr>
            <a:spLocks noGrp="1"/>
          </p:cNvSpPr>
          <p:nvPr>
            <p:ph type="title"/>
          </p:nvPr>
        </p:nvSpPr>
        <p:spPr/>
        <p:txBody>
          <a:bodyPr/>
          <a:lstStyle/>
          <a:p>
            <a:r>
              <a:rPr lang="en-US" dirty="0"/>
              <a:t>Cost of Idle Facilities (cont.)</a:t>
            </a:r>
          </a:p>
        </p:txBody>
      </p:sp>
      <p:sp>
        <p:nvSpPr>
          <p:cNvPr id="5" name="Content Placeholder 4">
            <a:extLst>
              <a:ext uri="{FF2B5EF4-FFF2-40B4-BE49-F238E27FC236}">
                <a16:creationId xmlns:a16="http://schemas.microsoft.com/office/drawing/2014/main" id="{2F16CF87-5BA3-470F-9E68-3A7571BFAB74}"/>
              </a:ext>
            </a:extLst>
          </p:cNvPr>
          <p:cNvSpPr>
            <a:spLocks noGrp="1"/>
          </p:cNvSpPr>
          <p:nvPr>
            <p:ph idx="1"/>
          </p:nvPr>
        </p:nvSpPr>
        <p:spPr/>
        <p:txBody>
          <a:bodyPr>
            <a:normAutofit/>
          </a:bodyPr>
          <a:lstStyle/>
          <a:p>
            <a:pPr marL="0" indent="0" fontAlgn="base">
              <a:spcAft>
                <a:spcPct val="0"/>
              </a:spcAft>
              <a:buNone/>
            </a:pPr>
            <a:r>
              <a:rPr lang="en-US" altLang="en-US" dirty="0">
                <a:hlinkClick r:id="rId3"/>
              </a:rPr>
              <a:t>2 CFR 200.446(b)</a:t>
            </a:r>
            <a:endParaRPr lang="en-US" altLang="en-US" dirty="0"/>
          </a:p>
          <a:p>
            <a:pPr lvl="0" fontAlgn="base">
              <a:spcAft>
                <a:spcPct val="0"/>
              </a:spcAft>
            </a:pPr>
            <a:r>
              <a:rPr lang="en-US" altLang="en-US" sz="3200" dirty="0"/>
              <a:t>Costs are unallowable except when</a:t>
            </a:r>
          </a:p>
          <a:p>
            <a:pPr lvl="1"/>
            <a:r>
              <a:rPr lang="en-US" altLang="en-US" sz="2800" dirty="0"/>
              <a:t>They are necessary to meet fluctuations in workload</a:t>
            </a:r>
            <a:endParaRPr lang="en-US" sz="2800" dirty="0"/>
          </a:p>
          <a:p>
            <a:pPr lvl="1"/>
            <a:r>
              <a:rPr lang="en-US" altLang="en-US" sz="2800" dirty="0"/>
              <a:t>Although not necessary to meet fluctuations in workload, they were necessary when acquired</a:t>
            </a:r>
            <a:endParaRPr lang="en-US" sz="2800" dirty="0"/>
          </a:p>
          <a:p>
            <a:pPr lvl="2">
              <a:buClr>
                <a:srgbClr val="D93E0D"/>
              </a:buClr>
            </a:pPr>
            <a:r>
              <a:rPr lang="en-US" altLang="en-US" sz="2400" dirty="0"/>
              <a:t>Idle because of changes in program requirements and other reasons</a:t>
            </a:r>
            <a:endParaRPr lang="en-US" sz="2400" dirty="0"/>
          </a:p>
          <a:p>
            <a:pPr lvl="2">
              <a:buClr>
                <a:srgbClr val="D93E0D"/>
              </a:buClr>
            </a:pPr>
            <a:r>
              <a:rPr lang="en-US" altLang="en-US" sz="2400" dirty="0"/>
              <a:t>Under reasonable exceptions stated in this requirement, costs are allowable for a reasonable period</a:t>
            </a:r>
            <a:endParaRPr lang="en-US" sz="2400" dirty="0"/>
          </a:p>
          <a:p>
            <a:pPr lvl="3"/>
            <a:r>
              <a:rPr lang="en-US" altLang="en-US" sz="2000" dirty="0"/>
              <a:t>Up to one year depending on initiative to use, lease, or dispose of such facilities</a:t>
            </a:r>
            <a:endParaRPr lang="en-US" sz="2000" dirty="0"/>
          </a:p>
        </p:txBody>
      </p:sp>
      <p:sp>
        <p:nvSpPr>
          <p:cNvPr id="2" name="Slide Number Placeholder 1">
            <a:extLst>
              <a:ext uri="{FF2B5EF4-FFF2-40B4-BE49-F238E27FC236}">
                <a16:creationId xmlns:a16="http://schemas.microsoft.com/office/drawing/2014/main" id="{043B4DF5-CE75-4AD4-A197-0F6247D0F372}"/>
              </a:ext>
            </a:extLst>
          </p:cNvPr>
          <p:cNvSpPr>
            <a:spLocks noGrp="1"/>
          </p:cNvSpPr>
          <p:nvPr>
            <p:ph type="sldNum" sz="quarter" idx="12"/>
          </p:nvPr>
        </p:nvSpPr>
        <p:spPr/>
        <p:txBody>
          <a:bodyPr/>
          <a:lstStyle/>
          <a:p>
            <a:fld id="{AEF1280C-1E94-430E-A516-D051ECA45720}" type="slidenum">
              <a:rPr lang="en-US" smtClean="0"/>
              <a:t>47</a:t>
            </a:fld>
            <a:endParaRPr lang="en-US" dirty="0"/>
          </a:p>
        </p:txBody>
      </p:sp>
    </p:spTree>
    <p:extLst>
      <p:ext uri="{BB962C8B-B14F-4D97-AF65-F5344CB8AC3E}">
        <p14:creationId xmlns:p14="http://schemas.microsoft.com/office/powerpoint/2010/main" val="2994081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FF09-A99A-4230-A438-C8BE2C492AB5}"/>
              </a:ext>
            </a:extLst>
          </p:cNvPr>
          <p:cNvSpPr>
            <a:spLocks noGrp="1"/>
          </p:cNvSpPr>
          <p:nvPr>
            <p:ph type="title"/>
          </p:nvPr>
        </p:nvSpPr>
        <p:spPr/>
        <p:txBody>
          <a:bodyPr/>
          <a:lstStyle/>
          <a:p>
            <a:r>
              <a:rPr lang="en-US" altLang="en-US" dirty="0"/>
              <a:t>Cost of </a:t>
            </a:r>
            <a:r>
              <a:rPr lang="en-US" altLang="en-US" dirty="0">
                <a:solidFill>
                  <a:srgbClr val="FFFFFF"/>
                </a:solidFill>
              </a:rPr>
              <a:t>Idle Capacity</a:t>
            </a:r>
            <a:endParaRPr lang="en-US" dirty="0"/>
          </a:p>
        </p:txBody>
      </p:sp>
      <p:sp>
        <p:nvSpPr>
          <p:cNvPr id="67587" name="Content Placeholder 1"/>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fontAlgn="base">
              <a:spcAft>
                <a:spcPct val="0"/>
              </a:spcAft>
              <a:buNone/>
            </a:pPr>
            <a:r>
              <a:rPr lang="en-US" altLang="en-US" dirty="0">
                <a:hlinkClick r:id="rId3"/>
              </a:rPr>
              <a:t>2 CFR 200.446(c) </a:t>
            </a:r>
            <a:endParaRPr lang="en-US" altLang="en-US" dirty="0"/>
          </a:p>
          <a:p>
            <a:pPr marL="342900" lvl="1" indent="-342900" fontAlgn="base">
              <a:spcBef>
                <a:spcPts val="1800"/>
              </a:spcBef>
              <a:spcAft>
                <a:spcPct val="0"/>
              </a:spcAft>
              <a:buClr>
                <a:schemeClr val="accent2"/>
              </a:buClr>
              <a:buFont typeface="Wingdings" panose="05000000000000000000" pitchFamily="2" charset="2"/>
              <a:buChar char="ü"/>
            </a:pPr>
            <a:r>
              <a:rPr lang="en-US" altLang="en-US" sz="3200" dirty="0">
                <a:solidFill>
                  <a:schemeClr val="tx1"/>
                </a:solidFill>
              </a:rPr>
              <a:t>Normal cost of doing business</a:t>
            </a:r>
          </a:p>
          <a:p>
            <a:pPr lvl="1" fontAlgn="base">
              <a:spcAft>
                <a:spcPct val="0"/>
              </a:spcAft>
            </a:pPr>
            <a:r>
              <a:rPr lang="en-US" altLang="en-US" sz="2800" dirty="0"/>
              <a:t>Allowable with provisions</a:t>
            </a:r>
          </a:p>
          <a:p>
            <a:pPr lvl="2" fontAlgn="base">
              <a:spcAft>
                <a:spcPct val="0"/>
              </a:spcAft>
              <a:buClr>
                <a:srgbClr val="D93E0D"/>
              </a:buClr>
            </a:pPr>
            <a:r>
              <a:rPr lang="en-US" altLang="en-US" sz="2400" dirty="0"/>
              <a:t>Capacity is reasonably anticipated to be necessary to carry out the purpose of the Federal award or</a:t>
            </a:r>
          </a:p>
          <a:p>
            <a:pPr lvl="2" fontAlgn="base">
              <a:spcAft>
                <a:spcPct val="0"/>
              </a:spcAft>
              <a:buClr>
                <a:srgbClr val="D93E0D"/>
              </a:buClr>
            </a:pPr>
            <a:r>
              <a:rPr lang="en-US" altLang="en-US" sz="2400" dirty="0"/>
              <a:t>Capacity was originally reasonable </a:t>
            </a:r>
          </a:p>
          <a:p>
            <a:pPr lvl="3" fontAlgn="base">
              <a:spcAft>
                <a:spcPct val="0"/>
              </a:spcAft>
            </a:pPr>
            <a:r>
              <a:rPr lang="en-US" altLang="en-US" sz="2000" dirty="0"/>
              <a:t>Not subject to other reduction or elimination of other Federal awards, subletting, renting, or sale, in accordance with sound business, economic, or security practices</a:t>
            </a:r>
          </a:p>
          <a:p>
            <a:pPr lvl="3" fontAlgn="base">
              <a:spcAft>
                <a:spcPct val="0"/>
              </a:spcAft>
            </a:pPr>
            <a:r>
              <a:rPr lang="en-US" altLang="en-US" sz="2000" dirty="0"/>
              <a:t>Widespread idle capacity (may be idle facility)</a:t>
            </a:r>
            <a:endParaRPr lang="en-US" altLang="en-US" dirty="0">
              <a:solidFill>
                <a:srgbClr val="000000"/>
              </a:solidFill>
              <a:ea typeface="MS PGothic" panose="020B0600070205080204" pitchFamily="34" charset="-128"/>
            </a:endParaRPr>
          </a:p>
        </p:txBody>
      </p:sp>
      <p:sp>
        <p:nvSpPr>
          <p:cNvPr id="3" name="Slide Number Placeholder 2">
            <a:extLst>
              <a:ext uri="{FF2B5EF4-FFF2-40B4-BE49-F238E27FC236}">
                <a16:creationId xmlns:a16="http://schemas.microsoft.com/office/drawing/2014/main" id="{E0635EFF-310C-4CD9-8D29-9BF3166166F8}"/>
              </a:ext>
            </a:extLst>
          </p:cNvPr>
          <p:cNvSpPr>
            <a:spLocks noGrp="1"/>
          </p:cNvSpPr>
          <p:nvPr>
            <p:ph type="sldNum" sz="quarter" idx="12"/>
          </p:nvPr>
        </p:nvSpPr>
        <p:spPr/>
        <p:txBody>
          <a:bodyPr/>
          <a:lstStyle/>
          <a:p>
            <a:fld id="{AEF1280C-1E94-430E-A516-D051ECA45720}" type="slidenum">
              <a:rPr lang="en-US" smtClean="0"/>
              <a:t>48</a:t>
            </a:fld>
            <a:endParaRPr lang="en-US" dirty="0"/>
          </a:p>
        </p:txBody>
      </p:sp>
    </p:spTree>
    <p:extLst>
      <p:ext uri="{BB962C8B-B14F-4D97-AF65-F5344CB8AC3E}">
        <p14:creationId xmlns:p14="http://schemas.microsoft.com/office/powerpoint/2010/main" val="1937451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EC62-9A90-473D-B5BD-26D93FCFC408}"/>
              </a:ext>
            </a:extLst>
          </p:cNvPr>
          <p:cNvSpPr>
            <a:spLocks noGrp="1"/>
          </p:cNvSpPr>
          <p:nvPr>
            <p:ph type="title"/>
          </p:nvPr>
        </p:nvSpPr>
        <p:spPr/>
        <p:txBody>
          <a:bodyPr/>
          <a:lstStyle/>
          <a:p>
            <a:r>
              <a:rPr lang="en-US" dirty="0"/>
              <a:t>Interest Expense</a:t>
            </a:r>
          </a:p>
        </p:txBody>
      </p:sp>
      <p:sp>
        <p:nvSpPr>
          <p:cNvPr id="86018"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nSpc>
                <a:spcPct val="105000"/>
              </a:lnSpc>
              <a:buNone/>
              <a:defRPr/>
            </a:pPr>
            <a:r>
              <a:rPr lang="en-US" altLang="en-US" dirty="0">
                <a:hlinkClick r:id="rId3"/>
              </a:rPr>
              <a:t>2 CFR 200.449(a) </a:t>
            </a:r>
            <a:endParaRPr lang="en-US" altLang="en-US" dirty="0"/>
          </a:p>
          <a:p>
            <a:pPr lvl="0">
              <a:lnSpc>
                <a:spcPct val="105000"/>
              </a:lnSpc>
              <a:defRPr/>
            </a:pPr>
            <a:r>
              <a:rPr lang="en-US" altLang="en-US" dirty="0"/>
              <a:t>Costs incurred for interest on borrowed capital, temporary use of endowment funds, or the use of the non-Federal entity</a:t>
            </a:r>
            <a:r>
              <a:rPr lang="en-US" altLang="ja-JP" dirty="0"/>
              <a:t>’s own funds, however represented, are UNALLOWABLE. </a:t>
            </a:r>
            <a:endParaRPr lang="en-US" dirty="0"/>
          </a:p>
          <a:p>
            <a:pPr lvl="0">
              <a:lnSpc>
                <a:spcPct val="105000"/>
              </a:lnSpc>
              <a:defRPr/>
            </a:pPr>
            <a:r>
              <a:rPr lang="en-US" altLang="ja-JP" dirty="0"/>
              <a:t>Financing costs (including interest) to acquire, construct, or replace assets are allowable, under very limited circumstances; except ETA does not allow acquisition or construction of buildings</a:t>
            </a:r>
            <a:r>
              <a:rPr lang="en-US" altLang="en-US" dirty="0"/>
              <a:t> </a:t>
            </a:r>
          </a:p>
        </p:txBody>
      </p:sp>
      <p:sp>
        <p:nvSpPr>
          <p:cNvPr id="4" name="Slide Number Placeholder 3">
            <a:extLst>
              <a:ext uri="{FF2B5EF4-FFF2-40B4-BE49-F238E27FC236}">
                <a16:creationId xmlns:a16="http://schemas.microsoft.com/office/drawing/2014/main" id="{AC5DCD09-5E16-4B46-8D7C-A25E06AB04DE}"/>
              </a:ext>
            </a:extLst>
          </p:cNvPr>
          <p:cNvSpPr>
            <a:spLocks noGrp="1"/>
          </p:cNvSpPr>
          <p:nvPr>
            <p:ph type="sldNum" sz="quarter" idx="12"/>
          </p:nvPr>
        </p:nvSpPr>
        <p:spPr/>
        <p:txBody>
          <a:bodyPr/>
          <a:lstStyle/>
          <a:p>
            <a:fld id="{AEF1280C-1E94-430E-A516-D051ECA45720}" type="slidenum">
              <a:rPr lang="en-US" smtClean="0"/>
              <a:t>49</a:t>
            </a:fld>
            <a:endParaRPr lang="en-US" dirty="0"/>
          </a:p>
        </p:txBody>
      </p:sp>
    </p:spTree>
    <p:extLst>
      <p:ext uri="{BB962C8B-B14F-4D97-AF65-F5344CB8AC3E}">
        <p14:creationId xmlns:p14="http://schemas.microsoft.com/office/powerpoint/2010/main" val="35539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810C4D-8E59-4CD7-B559-3AC376573652}"/>
              </a:ext>
            </a:extLst>
          </p:cNvPr>
          <p:cNvSpPr>
            <a:spLocks noGrp="1"/>
          </p:cNvSpPr>
          <p:nvPr>
            <p:ph type="title"/>
          </p:nvPr>
        </p:nvSpPr>
        <p:spPr/>
        <p:txBody>
          <a:bodyPr/>
          <a:lstStyle/>
          <a:p>
            <a:r>
              <a:rPr lang="en-US" dirty="0"/>
              <a:t>Module Overview</a:t>
            </a:r>
          </a:p>
        </p:txBody>
      </p:sp>
      <p:sp>
        <p:nvSpPr>
          <p:cNvPr id="5" name="Content Placeholder 4">
            <a:extLst>
              <a:ext uri="{FF2B5EF4-FFF2-40B4-BE49-F238E27FC236}">
                <a16:creationId xmlns:a16="http://schemas.microsoft.com/office/drawing/2014/main" id="{B594D91A-4A4E-4D54-BCFB-A72DBE03BBBC}"/>
              </a:ext>
            </a:extLst>
          </p:cNvPr>
          <p:cNvSpPr>
            <a:spLocks noGrp="1"/>
          </p:cNvSpPr>
          <p:nvPr>
            <p:ph idx="1"/>
          </p:nvPr>
        </p:nvSpPr>
        <p:spPr/>
        <p:txBody>
          <a:bodyPr>
            <a:normAutofit/>
          </a:bodyPr>
          <a:lstStyle/>
          <a:p>
            <a:r>
              <a:rPr lang="en-US" sz="2800" dirty="0"/>
              <a:t>Key Terms and Definitions</a:t>
            </a:r>
          </a:p>
          <a:p>
            <a:r>
              <a:rPr lang="en-US" sz="2800" dirty="0"/>
              <a:t>Types of Real Properties</a:t>
            </a:r>
            <a:endParaRPr lang="en-US" sz="2400" dirty="0"/>
          </a:p>
          <a:p>
            <a:r>
              <a:rPr lang="en-US" altLang="en-US" sz="2800" dirty="0"/>
              <a:t>Leases</a:t>
            </a:r>
          </a:p>
          <a:p>
            <a:r>
              <a:rPr lang="en-US" altLang="en-US" sz="2800" dirty="0"/>
              <a:t>Property Management</a:t>
            </a:r>
          </a:p>
          <a:p>
            <a:pPr marL="0" indent="0">
              <a:buNone/>
            </a:pPr>
            <a:endParaRPr lang="en-US" sz="2800" dirty="0"/>
          </a:p>
        </p:txBody>
      </p:sp>
      <p:sp>
        <p:nvSpPr>
          <p:cNvPr id="2" name="Slide Number Placeholder 1">
            <a:extLst>
              <a:ext uri="{FF2B5EF4-FFF2-40B4-BE49-F238E27FC236}">
                <a16:creationId xmlns:a16="http://schemas.microsoft.com/office/drawing/2014/main" id="{8111BA7F-7A7E-4CD3-8D46-42609BFF10E2}"/>
              </a:ext>
            </a:extLst>
          </p:cNvPr>
          <p:cNvSpPr>
            <a:spLocks noGrp="1"/>
          </p:cNvSpPr>
          <p:nvPr>
            <p:ph type="sldNum" sz="quarter" idx="12"/>
          </p:nvPr>
        </p:nvSpPr>
        <p:spPr/>
        <p:txBody>
          <a:bodyPr/>
          <a:lstStyle/>
          <a:p>
            <a:fld id="{AEF1280C-1E94-430E-A516-D051ECA45720}" type="slidenum">
              <a:rPr lang="en-US" smtClean="0"/>
              <a:t>5</a:t>
            </a:fld>
            <a:endParaRPr lang="en-US" dirty="0"/>
          </a:p>
        </p:txBody>
      </p:sp>
    </p:spTree>
    <p:extLst>
      <p:ext uri="{BB962C8B-B14F-4D97-AF65-F5344CB8AC3E}">
        <p14:creationId xmlns:p14="http://schemas.microsoft.com/office/powerpoint/2010/main" val="2186679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47285E-F850-4336-B094-DFF18FECFFC3}"/>
              </a:ext>
            </a:extLst>
          </p:cNvPr>
          <p:cNvSpPr>
            <a:spLocks noGrp="1"/>
          </p:cNvSpPr>
          <p:nvPr>
            <p:ph type="title"/>
          </p:nvPr>
        </p:nvSpPr>
        <p:spPr/>
        <p:txBody>
          <a:bodyPr>
            <a:normAutofit/>
          </a:bodyPr>
          <a:lstStyle/>
          <a:p>
            <a:r>
              <a:rPr lang="en-US" altLang="en-US" dirty="0">
                <a:ea typeface="MS PGothic" panose="020B0600070205080204" pitchFamily="34" charset="-128"/>
              </a:rPr>
              <a:t>Donated Real Property</a:t>
            </a:r>
            <a:endParaRPr lang="en-US" dirty="0"/>
          </a:p>
        </p:txBody>
      </p:sp>
      <p:sp>
        <p:nvSpPr>
          <p:cNvPr id="2" name="Content Placeholder 1">
            <a:extLst>
              <a:ext uri="{FF2B5EF4-FFF2-40B4-BE49-F238E27FC236}">
                <a16:creationId xmlns:a16="http://schemas.microsoft.com/office/drawing/2014/main" id="{79307EB6-5C29-46B5-A8E8-37432312A697}"/>
              </a:ext>
            </a:extLst>
          </p:cNvPr>
          <p:cNvSpPr>
            <a:spLocks noGrp="1"/>
          </p:cNvSpPr>
          <p:nvPr>
            <p:ph idx="1"/>
          </p:nvPr>
        </p:nvSpPr>
        <p:spPr/>
        <p:txBody>
          <a:bodyPr/>
          <a:lstStyle/>
          <a:p>
            <a:r>
              <a:rPr lang="en-US" altLang="en-US" dirty="0"/>
              <a:t>Donated real property must be valued</a:t>
            </a:r>
          </a:p>
          <a:p>
            <a:pPr lvl="1"/>
            <a:r>
              <a:rPr lang="en-US" altLang="en-US" dirty="0"/>
              <a:t>Value</a:t>
            </a:r>
          </a:p>
          <a:p>
            <a:pPr marL="1147763" lvl="2" indent="-290513">
              <a:buClr>
                <a:schemeClr val="accent1">
                  <a:lumMod val="75000"/>
                </a:schemeClr>
              </a:buClr>
              <a:buSzPct val="80000"/>
              <a:buFont typeface="Arial" panose="020B0604020202020204" pitchFamily="34" charset="0"/>
              <a:buChar char="►"/>
            </a:pPr>
            <a:r>
              <a:rPr lang="en-US" altLang="en-US" dirty="0">
                <a:solidFill>
                  <a:schemeClr val="accent1">
                    <a:lumMod val="75000"/>
                  </a:schemeClr>
                </a:solidFill>
              </a:rPr>
              <a:t>Determined by independent appraiser;</a:t>
            </a:r>
          </a:p>
          <a:p>
            <a:pPr marL="1147763" lvl="2" indent="-290513">
              <a:buClr>
                <a:schemeClr val="accent1">
                  <a:lumMod val="75000"/>
                </a:schemeClr>
              </a:buClr>
              <a:buSzPct val="80000"/>
              <a:buFont typeface="Arial" panose="020B0604020202020204" pitchFamily="34" charset="0"/>
              <a:buChar char="►"/>
            </a:pPr>
            <a:r>
              <a:rPr lang="en-US" altLang="en-US" dirty="0">
                <a:solidFill>
                  <a:schemeClr val="accent1">
                    <a:lumMod val="75000"/>
                  </a:schemeClr>
                </a:solidFill>
              </a:rPr>
              <a:t>Certified by DOL official</a:t>
            </a:r>
          </a:p>
          <a:p>
            <a:pPr lvl="1"/>
            <a:r>
              <a:rPr lang="en-US" altLang="en-US" dirty="0"/>
              <a:t>Value established based on the fair market value at the time of the donation</a:t>
            </a:r>
          </a:p>
          <a:p>
            <a:pPr lvl="1"/>
            <a:r>
              <a:rPr lang="en-US" altLang="en-US" dirty="0"/>
              <a:t>Basis excludes land value</a:t>
            </a:r>
          </a:p>
          <a:p>
            <a:r>
              <a:rPr lang="en-US" altLang="en-US" dirty="0"/>
              <a:t>Value recovered through depreciation</a:t>
            </a:r>
          </a:p>
          <a:p>
            <a:pPr marL="795337" lvl="1"/>
            <a:r>
              <a:rPr lang="en-US" altLang="en-US" dirty="0"/>
              <a:t>May be charged as cost to Federal award, or</a:t>
            </a:r>
          </a:p>
          <a:p>
            <a:pPr marL="795337" lvl="1"/>
            <a:r>
              <a:rPr lang="en-US" altLang="en-US" dirty="0"/>
              <a:t>Claimed as matching, </a:t>
            </a:r>
          </a:p>
          <a:p>
            <a:pPr marL="795337" lvl="1"/>
            <a:r>
              <a:rPr lang="en-US" altLang="en-US" dirty="0"/>
              <a:t>But not both</a:t>
            </a:r>
          </a:p>
          <a:p>
            <a:endParaRPr lang="en-US" dirty="0"/>
          </a:p>
        </p:txBody>
      </p:sp>
      <p:sp>
        <p:nvSpPr>
          <p:cNvPr id="3" name="Slide Number Placeholder 2">
            <a:extLst>
              <a:ext uri="{FF2B5EF4-FFF2-40B4-BE49-F238E27FC236}">
                <a16:creationId xmlns:a16="http://schemas.microsoft.com/office/drawing/2014/main" id="{1764BA8D-332A-44D7-BAB8-007F66C88808}"/>
              </a:ext>
            </a:extLst>
          </p:cNvPr>
          <p:cNvSpPr>
            <a:spLocks noGrp="1"/>
          </p:cNvSpPr>
          <p:nvPr>
            <p:ph type="sldNum" sz="quarter" idx="12"/>
          </p:nvPr>
        </p:nvSpPr>
        <p:spPr/>
        <p:txBody>
          <a:bodyPr/>
          <a:lstStyle/>
          <a:p>
            <a:fld id="{AEF1280C-1E94-430E-A516-D051ECA45720}" type="slidenum">
              <a:rPr lang="en-US" smtClean="0"/>
              <a:t>50</a:t>
            </a:fld>
            <a:endParaRPr lang="en-US" dirty="0"/>
          </a:p>
        </p:txBody>
      </p:sp>
    </p:spTree>
    <p:extLst>
      <p:ext uri="{BB962C8B-B14F-4D97-AF65-F5344CB8AC3E}">
        <p14:creationId xmlns:p14="http://schemas.microsoft.com/office/powerpoint/2010/main" val="619239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47285E-F850-4336-B094-DFF18FECFFC3}"/>
              </a:ext>
            </a:extLst>
          </p:cNvPr>
          <p:cNvSpPr>
            <a:spLocks noGrp="1"/>
          </p:cNvSpPr>
          <p:nvPr>
            <p:ph type="title"/>
          </p:nvPr>
        </p:nvSpPr>
        <p:spPr/>
        <p:txBody>
          <a:bodyPr>
            <a:normAutofit/>
          </a:bodyPr>
          <a:lstStyle/>
          <a:p>
            <a:r>
              <a:rPr lang="en-US" altLang="en-US" dirty="0">
                <a:ea typeface="MS PGothic" panose="020B0600070205080204" pitchFamily="34" charset="-128"/>
              </a:rPr>
              <a:t>Donated Space</a:t>
            </a:r>
            <a:endParaRPr lang="en-US" dirty="0"/>
          </a:p>
        </p:txBody>
      </p:sp>
      <p:sp>
        <p:nvSpPr>
          <p:cNvPr id="2" name="Content Placeholder 1">
            <a:extLst>
              <a:ext uri="{FF2B5EF4-FFF2-40B4-BE49-F238E27FC236}">
                <a16:creationId xmlns:a16="http://schemas.microsoft.com/office/drawing/2014/main" id="{72DF98C8-D4FB-4D8F-8ED0-4E86720A7688}"/>
              </a:ext>
            </a:extLst>
          </p:cNvPr>
          <p:cNvSpPr>
            <a:spLocks noGrp="1"/>
          </p:cNvSpPr>
          <p:nvPr>
            <p:ph idx="1"/>
          </p:nvPr>
        </p:nvSpPr>
        <p:spPr/>
        <p:txBody>
          <a:bodyPr/>
          <a:lstStyle/>
          <a:p>
            <a:r>
              <a:rPr lang="en-US" dirty="0"/>
              <a:t>Value must not exceed fair rental value of </a:t>
            </a:r>
          </a:p>
          <a:p>
            <a:pPr lvl="1">
              <a:buClr>
                <a:srgbClr val="2A5681">
                  <a:lumMod val="75000"/>
                </a:srgbClr>
              </a:buClr>
            </a:pPr>
            <a:r>
              <a:rPr lang="en-US" dirty="0"/>
              <a:t>Comparable space and facilities</a:t>
            </a:r>
          </a:p>
          <a:p>
            <a:pPr lvl="1">
              <a:buClr>
                <a:srgbClr val="2A5681">
                  <a:lumMod val="75000"/>
                </a:srgbClr>
              </a:buClr>
            </a:pPr>
            <a:r>
              <a:rPr lang="en-US" dirty="0"/>
              <a:t>In a privately-owned building </a:t>
            </a:r>
          </a:p>
          <a:p>
            <a:pPr lvl="1">
              <a:buClr>
                <a:srgbClr val="2A5681">
                  <a:lumMod val="75000"/>
                </a:srgbClr>
              </a:buClr>
            </a:pPr>
            <a:r>
              <a:rPr lang="en-US" dirty="0"/>
              <a:t>In the same locality</a:t>
            </a:r>
          </a:p>
          <a:p>
            <a:pPr>
              <a:buClr>
                <a:srgbClr val="F35B2D"/>
              </a:buClr>
            </a:pPr>
            <a:r>
              <a:rPr lang="en-US" dirty="0">
                <a:solidFill>
                  <a:srgbClr val="323332"/>
                </a:solidFill>
              </a:rPr>
              <a:t>Value established by independent appraiser.</a:t>
            </a:r>
          </a:p>
          <a:p>
            <a:pPr>
              <a:buClr>
                <a:srgbClr val="F35B2D"/>
              </a:buClr>
            </a:pPr>
            <a:r>
              <a:rPr lang="en-US" dirty="0"/>
              <a:t>The valuation of the donated space must be assessed again each subsequent year. </a:t>
            </a:r>
            <a:endParaRPr lang="en-US" altLang="en-US" sz="2400" dirty="0">
              <a:solidFill>
                <a:schemeClr val="accent1">
                  <a:lumMod val="75000"/>
                </a:schemeClr>
              </a:solidFill>
            </a:endParaRPr>
          </a:p>
          <a:p>
            <a:endParaRPr lang="en-US" dirty="0"/>
          </a:p>
        </p:txBody>
      </p:sp>
      <p:sp>
        <p:nvSpPr>
          <p:cNvPr id="3" name="Slide Number Placeholder 2">
            <a:extLst>
              <a:ext uri="{FF2B5EF4-FFF2-40B4-BE49-F238E27FC236}">
                <a16:creationId xmlns:a16="http://schemas.microsoft.com/office/drawing/2014/main" id="{1764BA8D-332A-44D7-BAB8-007F66C88808}"/>
              </a:ext>
            </a:extLst>
          </p:cNvPr>
          <p:cNvSpPr>
            <a:spLocks noGrp="1"/>
          </p:cNvSpPr>
          <p:nvPr>
            <p:ph type="sldNum" sz="quarter" idx="12"/>
          </p:nvPr>
        </p:nvSpPr>
        <p:spPr/>
        <p:txBody>
          <a:bodyPr/>
          <a:lstStyle/>
          <a:p>
            <a:fld id="{AEF1280C-1E94-430E-A516-D051ECA45720}" type="slidenum">
              <a:rPr lang="en-US" smtClean="0"/>
              <a:t>51</a:t>
            </a:fld>
            <a:endParaRPr lang="en-US" dirty="0"/>
          </a:p>
        </p:txBody>
      </p:sp>
    </p:spTree>
    <p:extLst>
      <p:ext uri="{BB962C8B-B14F-4D97-AF65-F5344CB8AC3E}">
        <p14:creationId xmlns:p14="http://schemas.microsoft.com/office/powerpoint/2010/main" val="2499725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862CB1-3B05-4F03-ADA2-EAB18B10B9E4}"/>
              </a:ext>
            </a:extLst>
          </p:cNvPr>
          <p:cNvSpPr>
            <a:spLocks noGrp="1"/>
          </p:cNvSpPr>
          <p:nvPr>
            <p:ph type="title"/>
          </p:nvPr>
        </p:nvSpPr>
        <p:spPr/>
        <p:txBody>
          <a:bodyPr/>
          <a:lstStyle/>
          <a:p>
            <a:r>
              <a:rPr lang="en-US" altLang="en-US" dirty="0"/>
              <a:t>Knowledge Check 3 – Questions </a:t>
            </a:r>
            <a:endParaRPr lang="en-US" dirty="0"/>
          </a:p>
        </p:txBody>
      </p:sp>
      <p:sp>
        <p:nvSpPr>
          <p:cNvPr id="7" name="Content Placeholder 6">
            <a:extLst>
              <a:ext uri="{FF2B5EF4-FFF2-40B4-BE49-F238E27FC236}">
                <a16:creationId xmlns:a16="http://schemas.microsoft.com/office/drawing/2014/main" id="{0C6AFBB1-E855-410E-B2F5-279E05696B06}"/>
              </a:ext>
            </a:extLst>
          </p:cNvPr>
          <p:cNvSpPr>
            <a:spLocks noGrp="1"/>
          </p:cNvSpPr>
          <p:nvPr>
            <p:ph idx="1"/>
          </p:nvPr>
        </p:nvSpPr>
        <p:spPr>
          <a:xfrm>
            <a:off x="518160" y="1420779"/>
            <a:ext cx="11155680" cy="4756184"/>
          </a:xfrm>
        </p:spPr>
        <p:txBody>
          <a:bodyPr vert="horz" lIns="91440" tIns="45720" rIns="91440" bIns="45720" rtlCol="0" anchor="t">
            <a:normAutofit/>
          </a:bodyPr>
          <a:lstStyle/>
          <a:p>
            <a:pPr marL="0" indent="0">
              <a:lnSpc>
                <a:spcPct val="105000"/>
              </a:lnSpc>
              <a:spcAft>
                <a:spcPts val="600"/>
              </a:spcAft>
              <a:buNone/>
            </a:pPr>
            <a:r>
              <a:rPr lang="en-US" b="1" dirty="0">
                <a:solidFill>
                  <a:srgbClr val="D93E0D"/>
                </a:solidFill>
              </a:rPr>
              <a:t>True or False?</a:t>
            </a:r>
          </a:p>
          <a:p>
            <a:pPr marL="0" indent="0">
              <a:lnSpc>
                <a:spcPct val="105000"/>
              </a:lnSpc>
              <a:spcAft>
                <a:spcPts val="600"/>
              </a:spcAft>
              <a:buClr>
                <a:srgbClr val="D93E0D"/>
              </a:buClr>
              <a:buNone/>
            </a:pPr>
            <a:r>
              <a:rPr lang="en-US" altLang="en-US" dirty="0"/>
              <a:t>The cost of idle facilities is an unallowable cost to Federal awards except under limited circumstances. </a:t>
            </a:r>
            <a:endParaRPr lang="en-US" altLang="en-US" dirty="0">
              <a:cs typeface="Calibri"/>
            </a:endParaRPr>
          </a:p>
        </p:txBody>
      </p:sp>
      <p:sp>
        <p:nvSpPr>
          <p:cNvPr id="3" name="Slide Number Placeholder 2">
            <a:extLst>
              <a:ext uri="{FF2B5EF4-FFF2-40B4-BE49-F238E27FC236}">
                <a16:creationId xmlns:a16="http://schemas.microsoft.com/office/drawing/2014/main" id="{273432C0-4A47-4044-802A-8D3AA36617A6}"/>
              </a:ext>
            </a:extLst>
          </p:cNvPr>
          <p:cNvSpPr>
            <a:spLocks noGrp="1"/>
          </p:cNvSpPr>
          <p:nvPr>
            <p:ph type="sldNum" sz="quarter" idx="12"/>
          </p:nvPr>
        </p:nvSpPr>
        <p:spPr>
          <a:xfrm>
            <a:off x="9933684" y="6425296"/>
            <a:ext cx="2057400" cy="365125"/>
          </a:xfrm>
        </p:spPr>
        <p:txBody>
          <a:bodyPr/>
          <a:lstStyle/>
          <a:p>
            <a:fld id="{AEF1280C-1E94-430E-A516-D051ECA45720}" type="slidenum">
              <a:rPr lang="en-US" smtClean="0"/>
              <a:t>52</a:t>
            </a:fld>
            <a:endParaRPr lang="en-US" dirty="0"/>
          </a:p>
        </p:txBody>
      </p:sp>
    </p:spTree>
    <p:extLst>
      <p:ext uri="{BB962C8B-B14F-4D97-AF65-F5344CB8AC3E}">
        <p14:creationId xmlns:p14="http://schemas.microsoft.com/office/powerpoint/2010/main" val="3929252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862CB1-3B05-4F03-ADA2-EAB18B10B9E4}"/>
              </a:ext>
            </a:extLst>
          </p:cNvPr>
          <p:cNvSpPr>
            <a:spLocks noGrp="1"/>
          </p:cNvSpPr>
          <p:nvPr>
            <p:ph type="title"/>
          </p:nvPr>
        </p:nvSpPr>
        <p:spPr/>
        <p:txBody>
          <a:bodyPr/>
          <a:lstStyle/>
          <a:p>
            <a:r>
              <a:rPr lang="en-US" altLang="en-US" dirty="0"/>
              <a:t>Knowledge Check 3 – Answers</a:t>
            </a:r>
            <a:endParaRPr lang="en-US" dirty="0"/>
          </a:p>
        </p:txBody>
      </p:sp>
      <p:sp>
        <p:nvSpPr>
          <p:cNvPr id="7" name="Content Placeholder 6">
            <a:extLst>
              <a:ext uri="{FF2B5EF4-FFF2-40B4-BE49-F238E27FC236}">
                <a16:creationId xmlns:a16="http://schemas.microsoft.com/office/drawing/2014/main" id="{0C6AFBB1-E855-410E-B2F5-279E05696B06}"/>
              </a:ext>
            </a:extLst>
          </p:cNvPr>
          <p:cNvSpPr>
            <a:spLocks noGrp="1"/>
          </p:cNvSpPr>
          <p:nvPr>
            <p:ph idx="1"/>
          </p:nvPr>
        </p:nvSpPr>
        <p:spPr/>
        <p:txBody>
          <a:bodyPr vert="horz" lIns="91440" tIns="45720" rIns="91440" bIns="45720" rtlCol="0" anchor="t">
            <a:normAutofit/>
          </a:bodyPr>
          <a:lstStyle/>
          <a:p>
            <a:pPr marL="0" indent="0">
              <a:lnSpc>
                <a:spcPct val="105000"/>
              </a:lnSpc>
              <a:spcAft>
                <a:spcPts val="600"/>
              </a:spcAft>
              <a:buClr>
                <a:srgbClr val="D93E0D"/>
              </a:buClr>
              <a:buNone/>
            </a:pPr>
            <a:r>
              <a:rPr lang="en-US" altLang="en-US" dirty="0"/>
              <a:t>The cost of idle facilities is an unallowable cost to Federal awards except under limited circumstances.  </a:t>
            </a:r>
            <a:r>
              <a:rPr lang="en-US" altLang="en-US" b="1" dirty="0">
                <a:solidFill>
                  <a:srgbClr val="D93E0D"/>
                </a:solidFill>
              </a:rPr>
              <a:t>True</a:t>
            </a:r>
          </a:p>
        </p:txBody>
      </p:sp>
      <p:sp>
        <p:nvSpPr>
          <p:cNvPr id="3" name="Slide Number Placeholder 2">
            <a:extLst>
              <a:ext uri="{FF2B5EF4-FFF2-40B4-BE49-F238E27FC236}">
                <a16:creationId xmlns:a16="http://schemas.microsoft.com/office/drawing/2014/main" id="{273432C0-4A47-4044-802A-8D3AA36617A6}"/>
              </a:ext>
            </a:extLst>
          </p:cNvPr>
          <p:cNvSpPr>
            <a:spLocks noGrp="1"/>
          </p:cNvSpPr>
          <p:nvPr>
            <p:ph type="sldNum" sz="quarter" idx="12"/>
          </p:nvPr>
        </p:nvSpPr>
        <p:spPr>
          <a:xfrm>
            <a:off x="9947740" y="6422085"/>
            <a:ext cx="2057400" cy="365125"/>
          </a:xfrm>
        </p:spPr>
        <p:txBody>
          <a:bodyPr/>
          <a:lstStyle/>
          <a:p>
            <a:fld id="{AEF1280C-1E94-430E-A516-D051ECA45720}" type="slidenum">
              <a:rPr lang="en-US" smtClean="0"/>
              <a:t>53</a:t>
            </a:fld>
            <a:endParaRPr lang="en-US" dirty="0"/>
          </a:p>
        </p:txBody>
      </p:sp>
    </p:spTree>
    <p:extLst>
      <p:ext uri="{BB962C8B-B14F-4D97-AF65-F5344CB8AC3E}">
        <p14:creationId xmlns:p14="http://schemas.microsoft.com/office/powerpoint/2010/main" val="2065704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5DA1F5-663D-4648-B527-57AD049931E2}"/>
              </a:ext>
            </a:extLst>
          </p:cNvPr>
          <p:cNvSpPr>
            <a:spLocks noGrp="1"/>
          </p:cNvSpPr>
          <p:nvPr>
            <p:ph type="title"/>
          </p:nvPr>
        </p:nvSpPr>
        <p:spPr/>
        <p:txBody>
          <a:bodyPr/>
          <a:lstStyle/>
          <a:p>
            <a:r>
              <a:rPr lang="en-US" dirty="0"/>
              <a:t>Common Mistakes</a:t>
            </a:r>
          </a:p>
        </p:txBody>
      </p:sp>
      <p:sp>
        <p:nvSpPr>
          <p:cNvPr id="4" name="Slide Number Placeholder 3">
            <a:extLst>
              <a:ext uri="{FF2B5EF4-FFF2-40B4-BE49-F238E27FC236}">
                <a16:creationId xmlns:a16="http://schemas.microsoft.com/office/drawing/2014/main" id="{5A41FD82-0175-42F7-9612-F6F24528CCC3}"/>
              </a:ext>
            </a:extLst>
          </p:cNvPr>
          <p:cNvSpPr>
            <a:spLocks noGrp="1"/>
          </p:cNvSpPr>
          <p:nvPr>
            <p:ph type="sldNum" sz="quarter" idx="12"/>
          </p:nvPr>
        </p:nvSpPr>
        <p:spPr/>
        <p:txBody>
          <a:bodyPr/>
          <a:lstStyle/>
          <a:p>
            <a:fld id="{AEF1280C-1E94-430E-A516-D051ECA45720}" type="slidenum">
              <a:rPr lang="en-US" smtClean="0"/>
              <a:t>54</a:t>
            </a:fld>
            <a:endParaRPr lang="en-US" dirty="0"/>
          </a:p>
        </p:txBody>
      </p:sp>
    </p:spTree>
    <p:extLst>
      <p:ext uri="{BB962C8B-B14F-4D97-AF65-F5344CB8AC3E}">
        <p14:creationId xmlns:p14="http://schemas.microsoft.com/office/powerpoint/2010/main" val="108163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1802E7-278F-44B1-9163-F8F79EACE60D}"/>
              </a:ext>
            </a:extLst>
          </p:cNvPr>
          <p:cNvSpPr>
            <a:spLocks noGrp="1"/>
          </p:cNvSpPr>
          <p:nvPr>
            <p:ph type="title"/>
          </p:nvPr>
        </p:nvSpPr>
        <p:spPr/>
        <p:txBody>
          <a:bodyPr/>
          <a:lstStyle/>
          <a:p>
            <a:r>
              <a:rPr lang="en-US" altLang="en-US" dirty="0"/>
              <a:t>Common Mistakes Related to Facilities</a:t>
            </a:r>
            <a:endParaRPr lang="en-US" dirty="0"/>
          </a:p>
        </p:txBody>
      </p:sp>
      <p:sp>
        <p:nvSpPr>
          <p:cNvPr id="5" name="Content Placeholder 4">
            <a:extLst>
              <a:ext uri="{FF2B5EF4-FFF2-40B4-BE49-F238E27FC236}">
                <a16:creationId xmlns:a16="http://schemas.microsoft.com/office/drawing/2014/main" id="{9D371EC1-3B2F-400F-A527-2A6368AB1BA4}"/>
              </a:ext>
            </a:extLst>
          </p:cNvPr>
          <p:cNvSpPr>
            <a:spLocks noGrp="1"/>
          </p:cNvSpPr>
          <p:nvPr>
            <p:ph idx="1"/>
          </p:nvPr>
        </p:nvSpPr>
        <p:spPr/>
        <p:txBody>
          <a:bodyPr>
            <a:normAutofit lnSpcReduction="10000"/>
          </a:bodyPr>
          <a:lstStyle/>
          <a:p>
            <a:pPr>
              <a:spcBef>
                <a:spcPts val="1200"/>
              </a:spcBef>
            </a:pPr>
            <a:r>
              <a:rPr lang="en-US" altLang="en-US" dirty="0"/>
              <a:t>Missing or unreasonable termination clauses</a:t>
            </a:r>
          </a:p>
          <a:p>
            <a:pPr>
              <a:spcBef>
                <a:spcPts val="1200"/>
              </a:spcBef>
            </a:pPr>
            <a:r>
              <a:rPr lang="en-US" altLang="en-US" dirty="0"/>
              <a:t>Inadequate documentation to support ETA program’s fair share of facilities cost</a:t>
            </a:r>
          </a:p>
          <a:p>
            <a:pPr>
              <a:spcBef>
                <a:spcPts val="1200"/>
              </a:spcBef>
            </a:pPr>
            <a:r>
              <a:rPr lang="en-US" altLang="en-US" dirty="0"/>
              <a:t>Depreciation charged on fully depreciated building</a:t>
            </a:r>
          </a:p>
          <a:p>
            <a:pPr>
              <a:spcBef>
                <a:spcPts val="1200"/>
              </a:spcBef>
            </a:pPr>
            <a:r>
              <a:rPr lang="en-US" altLang="en-US" dirty="0"/>
              <a:t>Accelerated depreciation charged without justification</a:t>
            </a:r>
          </a:p>
          <a:p>
            <a:pPr>
              <a:spcBef>
                <a:spcPts val="1200"/>
              </a:spcBef>
            </a:pPr>
            <a:r>
              <a:rPr lang="en-US" altLang="en-US" dirty="0"/>
              <a:t>Mortgage payments charged to awards</a:t>
            </a:r>
            <a:endParaRPr lang="en-US" dirty="0"/>
          </a:p>
          <a:p>
            <a:pPr>
              <a:spcBef>
                <a:spcPts val="1200"/>
              </a:spcBef>
            </a:pPr>
            <a:r>
              <a:rPr lang="en-US" altLang="en-US" dirty="0"/>
              <a:t>Failure to obtain prior written approval for questionable capital improvement projects</a:t>
            </a:r>
            <a:endParaRPr lang="en-US" dirty="0"/>
          </a:p>
          <a:p>
            <a:pPr>
              <a:spcBef>
                <a:spcPts val="1200"/>
              </a:spcBef>
            </a:pPr>
            <a:r>
              <a:rPr lang="en-US" altLang="en-US" dirty="0"/>
              <a:t>Interagency transfers for capital projects reflected as expenditures in the books of account</a:t>
            </a:r>
            <a:endParaRPr lang="en-US" dirty="0"/>
          </a:p>
        </p:txBody>
      </p:sp>
      <p:sp>
        <p:nvSpPr>
          <p:cNvPr id="2" name="Slide Number Placeholder 1">
            <a:extLst>
              <a:ext uri="{FF2B5EF4-FFF2-40B4-BE49-F238E27FC236}">
                <a16:creationId xmlns:a16="http://schemas.microsoft.com/office/drawing/2014/main" id="{1CE2A1FE-0188-4364-84AE-6ED7C24F9ED6}"/>
              </a:ext>
            </a:extLst>
          </p:cNvPr>
          <p:cNvSpPr>
            <a:spLocks noGrp="1"/>
          </p:cNvSpPr>
          <p:nvPr>
            <p:ph type="sldNum" sz="quarter" idx="12"/>
          </p:nvPr>
        </p:nvSpPr>
        <p:spPr/>
        <p:txBody>
          <a:bodyPr/>
          <a:lstStyle/>
          <a:p>
            <a:fld id="{AEF1280C-1E94-430E-A516-D051ECA45720}" type="slidenum">
              <a:rPr lang="en-US" smtClean="0"/>
              <a:t>55</a:t>
            </a:fld>
            <a:endParaRPr lang="en-US" dirty="0"/>
          </a:p>
        </p:txBody>
      </p:sp>
    </p:spTree>
    <p:extLst>
      <p:ext uri="{BB962C8B-B14F-4D97-AF65-F5344CB8AC3E}">
        <p14:creationId xmlns:p14="http://schemas.microsoft.com/office/powerpoint/2010/main" val="2605506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592E595-77AC-466D-9F17-814A25E86C0E}"/>
              </a:ext>
            </a:extLst>
          </p:cNvPr>
          <p:cNvSpPr/>
          <p:nvPr/>
        </p:nvSpPr>
        <p:spPr>
          <a:xfrm>
            <a:off x="10436087" y="5596990"/>
            <a:ext cx="1371600" cy="46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lstStyle/>
          <a:p>
            <a:r>
              <a:rPr lang="en-US" dirty="0"/>
              <a:t>Core Monitoring Guide – Objective 2.c: Property Management</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a:xfrm>
            <a:off x="518160" y="1420779"/>
            <a:ext cx="10890347" cy="4756184"/>
          </a:xfrm>
        </p:spPr>
        <p:txBody>
          <a:bodyPr>
            <a:normAutofit/>
          </a:bodyPr>
          <a:lstStyle/>
          <a:p>
            <a:r>
              <a:rPr lang="en-US" dirty="0"/>
              <a:t>Indicator 2.c.1: Insurance Coverage</a:t>
            </a:r>
          </a:p>
          <a:p>
            <a:pPr lvl="1"/>
            <a:r>
              <a:rPr lang="en-US" sz="2200" dirty="0"/>
              <a:t>Does the grant recipient have minimum insurance coverage for real property and equipment acquired with grant funds?</a:t>
            </a:r>
          </a:p>
          <a:p>
            <a:r>
              <a:rPr lang="en-US" dirty="0"/>
              <a:t>Indicator 2.c.2: Real Property</a:t>
            </a:r>
          </a:p>
          <a:p>
            <a:pPr lvl="1"/>
            <a:r>
              <a:rPr lang="en-US" sz="2200" dirty="0"/>
              <a:t>Does the grant recipient have policies and procedures in place when acquiring, managing, and disposing of real property purchased with grant funds?</a:t>
            </a:r>
          </a:p>
          <a:p>
            <a:r>
              <a:rPr lang="en-US" dirty="0"/>
              <a:t>Indicator 2.c.4: Rental or Leasing Costs for Property</a:t>
            </a:r>
          </a:p>
          <a:p>
            <a:pPr lvl="1"/>
            <a:r>
              <a:rPr lang="en-US" sz="2200" dirty="0"/>
              <a:t>Do the agreements have a schedule of payments and it is signed by a grant signatory that is authorized to sign on behalf of the organization?</a:t>
            </a:r>
          </a:p>
          <a:p>
            <a:pPr lvl="1"/>
            <a:r>
              <a:rPr lang="en-US" sz="2200" dirty="0"/>
              <a:t>Are rental agreements reviewed periodically to determine if circumstances have changed and other options are available?</a:t>
            </a:r>
          </a:p>
        </p:txBody>
      </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56</a:t>
            </a:fld>
            <a:endParaRPr lang="en-US" dirty="0"/>
          </a:p>
        </p:txBody>
      </p:sp>
    </p:spTree>
    <p:extLst>
      <p:ext uri="{BB962C8B-B14F-4D97-AF65-F5344CB8AC3E}">
        <p14:creationId xmlns:p14="http://schemas.microsoft.com/office/powerpoint/2010/main" val="2009103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BBB8D66-4FED-43C6-88C6-9527516377A6}"/>
              </a:ext>
            </a:extLst>
          </p:cNvPr>
          <p:cNvSpPr/>
          <p:nvPr/>
        </p:nvSpPr>
        <p:spPr>
          <a:xfrm>
            <a:off x="10436087" y="5596990"/>
            <a:ext cx="1371600" cy="46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a:xfrm>
            <a:off x="518160" y="1420779"/>
            <a:ext cx="10868350" cy="4756184"/>
          </a:xfrm>
        </p:spPr>
        <p:txBody>
          <a:bodyPr>
            <a:normAutofit/>
          </a:bodyPr>
          <a:lstStyle/>
          <a:p>
            <a:r>
              <a:rPr lang="en-US" sz="3200" dirty="0"/>
              <a:t>Property Management (Facilities &amp; Leases)</a:t>
            </a:r>
          </a:p>
          <a:p>
            <a:pPr lvl="1">
              <a:buClr>
                <a:srgbClr val="D93E0D"/>
              </a:buClr>
              <a:buFont typeface="Wingdings" panose="05000000000000000000" pitchFamily="2" charset="2"/>
              <a:buChar char="q"/>
            </a:pPr>
            <a:r>
              <a:rPr lang="en-US" dirty="0"/>
              <a:t>Develop or update policies to ensure that distinguish allowable costs of a operating and capital lease which may require prior approval. </a:t>
            </a:r>
          </a:p>
          <a:p>
            <a:pPr lvl="1">
              <a:buClr>
                <a:srgbClr val="D93E0D"/>
              </a:buClr>
              <a:buFont typeface="Wingdings" panose="05000000000000000000" pitchFamily="2" charset="2"/>
              <a:buChar char="q"/>
            </a:pPr>
            <a:r>
              <a:rPr lang="en-US" dirty="0"/>
              <a:t>Update policies to incorporate the new requirements for use of idle or vacant space. </a:t>
            </a:r>
          </a:p>
          <a:p>
            <a:pPr lvl="1">
              <a:buClr>
                <a:srgbClr val="D93E0D"/>
              </a:buClr>
              <a:buFont typeface="Wingdings" panose="05000000000000000000" pitchFamily="2" charset="2"/>
              <a:buChar char="q"/>
            </a:pPr>
            <a:r>
              <a:rPr lang="en-US" dirty="0"/>
              <a:t>Develop policies and procedures to determine whether or not rental costs for real property and equipment are reasonable. </a:t>
            </a:r>
          </a:p>
          <a:p>
            <a:pPr lvl="1">
              <a:buClr>
                <a:srgbClr val="D93E0D"/>
              </a:buClr>
              <a:buFont typeface="Wingdings" panose="05000000000000000000" pitchFamily="2" charset="2"/>
              <a:buChar char="q"/>
            </a:pPr>
            <a:r>
              <a:rPr lang="en-US" dirty="0"/>
              <a:t>Where applicable, develop or update procedures to incorporate the requirements for disposition of any facility or property containing Federal equity. </a:t>
            </a:r>
          </a:p>
          <a:p>
            <a:pPr lvl="1">
              <a:buClr>
                <a:srgbClr val="D93E0D"/>
              </a:buClr>
              <a:buFont typeface="Wingdings" panose="05000000000000000000" pitchFamily="2" charset="2"/>
              <a:buChar char="q"/>
            </a:pPr>
            <a:r>
              <a:rPr lang="en-US" dirty="0"/>
              <a:t>Communicate and train staff on all changes and new requirements governing property management found in the Uniform Guidance. </a:t>
            </a:r>
          </a:p>
        </p:txBody>
      </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57</a:t>
            </a:fld>
            <a:endParaRPr lang="en-US" dirty="0"/>
          </a:p>
        </p:txBody>
      </p:sp>
    </p:spTree>
    <p:extLst>
      <p:ext uri="{BB962C8B-B14F-4D97-AF65-F5344CB8AC3E}">
        <p14:creationId xmlns:p14="http://schemas.microsoft.com/office/powerpoint/2010/main" val="1932586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F662-2098-4018-BADD-43914C8D4C9A}"/>
              </a:ext>
            </a:extLst>
          </p:cNvPr>
          <p:cNvSpPr>
            <a:spLocks noGrp="1"/>
          </p:cNvSpPr>
          <p:nvPr>
            <p:ph type="title"/>
          </p:nvPr>
        </p:nvSpPr>
        <p:spPr/>
        <p:txBody>
          <a:bodyPr/>
          <a:lstStyle/>
          <a:p>
            <a:r>
              <a:rPr lang="en-US" dirty="0"/>
              <a:t>Module Review</a:t>
            </a:r>
          </a:p>
        </p:txBody>
      </p:sp>
      <p:sp>
        <p:nvSpPr>
          <p:cNvPr id="5" name="Content Placeholder 2">
            <a:extLst>
              <a:ext uri="{FF2B5EF4-FFF2-40B4-BE49-F238E27FC236}">
                <a16:creationId xmlns:a16="http://schemas.microsoft.com/office/drawing/2014/main" id="{A3F025FB-FD8A-4D65-846C-775753D3076B}"/>
              </a:ext>
            </a:extLst>
          </p:cNvPr>
          <p:cNvSpPr>
            <a:spLocks noGrp="1"/>
          </p:cNvSpPr>
          <p:nvPr>
            <p:ph idx="1"/>
          </p:nvPr>
        </p:nvSpPr>
        <p:spPr>
          <a:prstGeom prst="rect">
            <a:avLst/>
          </a:prstGeom>
        </p:spPr>
        <p:txBody>
          <a:bodyPr>
            <a:normAutofit fontScale="92500"/>
          </a:bodyPr>
          <a:lstStyle/>
          <a:p>
            <a:pPr>
              <a:spcBef>
                <a:spcPts val="1200"/>
              </a:spcBef>
            </a:pPr>
            <a:r>
              <a:rPr lang="en-US" altLang="en-US" dirty="0"/>
              <a:t>Capital improvements, directly charged, require prior approvals.</a:t>
            </a:r>
          </a:p>
          <a:p>
            <a:pPr>
              <a:spcBef>
                <a:spcPts val="1200"/>
              </a:spcBef>
            </a:pPr>
            <a:r>
              <a:rPr lang="en-US" altLang="en-US" dirty="0"/>
              <a:t>Capital improvements may be depreciated</a:t>
            </a:r>
          </a:p>
          <a:p>
            <a:pPr>
              <a:spcBef>
                <a:spcPts val="1200"/>
              </a:spcBef>
            </a:pPr>
            <a:r>
              <a:rPr lang="en-US" altLang="en-US" dirty="0"/>
              <a:t>Unallowable costs include: land, amortizations, and construction of facilities.</a:t>
            </a:r>
            <a:endParaRPr lang="en-US" dirty="0"/>
          </a:p>
          <a:p>
            <a:pPr>
              <a:spcBef>
                <a:spcPts val="1200"/>
              </a:spcBef>
            </a:pPr>
            <a:r>
              <a:rPr lang="en-US" altLang="en-US" dirty="0"/>
              <a:t>Costs for non-Federal entity-owned facilities are based on depreciation.</a:t>
            </a:r>
          </a:p>
          <a:p>
            <a:pPr>
              <a:spcBef>
                <a:spcPts val="1200"/>
              </a:spcBef>
            </a:pPr>
            <a:r>
              <a:rPr lang="en-US" altLang="en-US" dirty="0"/>
              <a:t>Space costs are relative to occupancy. </a:t>
            </a:r>
          </a:p>
          <a:p>
            <a:pPr>
              <a:spcBef>
                <a:spcPts val="1200"/>
              </a:spcBef>
            </a:pPr>
            <a:r>
              <a:rPr lang="en-US" altLang="en-US" dirty="0"/>
              <a:t>Costs are charged in accordance with cost allocation plan.</a:t>
            </a:r>
          </a:p>
          <a:p>
            <a:pPr>
              <a:spcBef>
                <a:spcPts val="1200"/>
              </a:spcBef>
            </a:pPr>
            <a:r>
              <a:rPr lang="en-US" altLang="en-US" dirty="0"/>
              <a:t>ADA requirements must be followed.</a:t>
            </a:r>
          </a:p>
          <a:p>
            <a:pPr>
              <a:spcBef>
                <a:spcPts val="1200"/>
              </a:spcBef>
            </a:pPr>
            <a:r>
              <a:rPr lang="en-US" dirty="0"/>
              <a:t>Donated real property may be charged through depreciation as grant charges or match, but not both.</a:t>
            </a:r>
            <a:endParaRPr lang="en-US" altLang="en-US" dirty="0"/>
          </a:p>
        </p:txBody>
      </p:sp>
      <p:sp>
        <p:nvSpPr>
          <p:cNvPr id="4" name="Slide Number Placeholder 3">
            <a:extLst>
              <a:ext uri="{FF2B5EF4-FFF2-40B4-BE49-F238E27FC236}">
                <a16:creationId xmlns:a16="http://schemas.microsoft.com/office/drawing/2014/main" id="{225ECC6E-EFB3-43A1-A855-4CC0AF5E83AA}"/>
              </a:ext>
            </a:extLst>
          </p:cNvPr>
          <p:cNvSpPr>
            <a:spLocks noGrp="1"/>
          </p:cNvSpPr>
          <p:nvPr>
            <p:ph type="sldNum" sz="quarter" idx="12"/>
          </p:nvPr>
        </p:nvSpPr>
        <p:spPr/>
        <p:txBody>
          <a:bodyPr/>
          <a:lstStyle/>
          <a:p>
            <a:fld id="{AEF1280C-1E94-430E-A516-D051ECA45720}" type="slidenum">
              <a:rPr lang="en-US" smtClean="0"/>
              <a:t>58</a:t>
            </a:fld>
            <a:endParaRPr lang="en-US" dirty="0"/>
          </a:p>
        </p:txBody>
      </p:sp>
    </p:spTree>
    <p:extLst>
      <p:ext uri="{BB962C8B-B14F-4D97-AF65-F5344CB8AC3E}">
        <p14:creationId xmlns:p14="http://schemas.microsoft.com/office/powerpoint/2010/main" val="1143222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66E2F0BB-2E3C-43E1-AC73-DD87B736368B}"/>
              </a:ext>
            </a:extLst>
          </p:cNvPr>
          <p:cNvSpPr/>
          <p:nvPr/>
        </p:nvSpPr>
        <p:spPr>
          <a:xfrm>
            <a:off x="10436087" y="5596990"/>
            <a:ext cx="1371600" cy="46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a:xfrm>
            <a:off x="380999" y="1462971"/>
            <a:ext cx="5486400" cy="4593487"/>
          </a:xfrm>
        </p:spPr>
        <p:txBody>
          <a:bodyPr/>
          <a:lstStyle/>
          <a:p>
            <a:r>
              <a:rPr lang="en-US" dirty="0">
                <a:hlinkClick r:id="rId3"/>
              </a:rPr>
              <a:t>Core Monitoring Guide</a:t>
            </a:r>
            <a:endParaRPr lang="en-US" dirty="0"/>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Objective 2.c Property Management</a:t>
            </a:r>
          </a:p>
          <a:p>
            <a:r>
              <a:rPr lang="en-US" dirty="0">
                <a:hlinkClick r:id="rId4"/>
              </a:rPr>
              <a:t>Grant &amp; Financial Management Technical Assistance Guide </a:t>
            </a:r>
            <a:endParaRPr lang="en-US" dirty="0"/>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Chapter 5: Property Management</a:t>
            </a:r>
          </a:p>
          <a:p>
            <a:r>
              <a:rPr lang="en-US" dirty="0"/>
              <a:t>WIOA Administrative Provisions </a:t>
            </a:r>
          </a:p>
          <a:p>
            <a:pPr marL="747713" lvl="1" indent="-290513">
              <a:lnSpc>
                <a:spcPct val="95000"/>
              </a:lnSpc>
              <a:spcBef>
                <a:spcPts val="500"/>
              </a:spcBef>
              <a:buFont typeface="Arial" panose="020B0604020202020204" pitchFamily="34" charset="0"/>
              <a:buChar char="►"/>
            </a:pPr>
            <a:r>
              <a:rPr lang="en-US" sz="1900" dirty="0">
                <a:solidFill>
                  <a:schemeClr val="accent5"/>
                </a:solidFill>
                <a:hlinkClick r:id="rId5">
                  <a:extLst>
                    <a:ext uri="{A12FA001-AC4F-418D-AE19-62706E023703}">
                      <ahyp:hlinkClr xmlns:ahyp="http://schemas.microsoft.com/office/drawing/2018/hyperlinkcolor" val="tx"/>
                    </a:ext>
                  </a:extLst>
                </a:hlinkClick>
              </a:rPr>
              <a:t>20 CFR 683.240</a:t>
            </a:r>
            <a:endParaRPr lang="en-US" sz="1900" dirty="0">
              <a:solidFill>
                <a:schemeClr val="accent5"/>
              </a:solidFill>
            </a:endParaRPr>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6148329" y="1462971"/>
            <a:ext cx="5324431" cy="4756588"/>
          </a:xfrm>
        </p:spPr>
        <p:txBody>
          <a:bodyPr/>
          <a:lstStyle/>
          <a:p>
            <a:r>
              <a:rPr lang="en-US" dirty="0"/>
              <a:t>Uniform Administrative Requirements, Cost Principles, and Audit Requirements for Federal Awards </a:t>
            </a:r>
            <a:r>
              <a:rPr lang="en-US" dirty="0">
                <a:hlinkClick r:id="rId6"/>
              </a:rPr>
              <a:t>2 CFR Part 200</a:t>
            </a:r>
            <a:endParaRPr lang="en-US" dirty="0"/>
          </a:p>
          <a:p>
            <a:pPr marL="747713" lvl="1" indent="-290513">
              <a:lnSpc>
                <a:spcPct val="95000"/>
              </a:lnSpc>
              <a:spcBef>
                <a:spcPts val="400"/>
              </a:spcBef>
              <a:buFont typeface="Arial" panose="020B0604020202020204" pitchFamily="34" charset="0"/>
              <a:buChar char="►"/>
            </a:pPr>
            <a:r>
              <a:rPr lang="en-US" sz="1900" dirty="0">
                <a:solidFill>
                  <a:schemeClr val="accent1">
                    <a:lumMod val="75000"/>
                  </a:schemeClr>
                </a:solidFill>
              </a:rPr>
              <a:t>2 CFR 200.12</a:t>
            </a:r>
          </a:p>
          <a:p>
            <a:pPr marL="747713" lvl="1" indent="-290513">
              <a:lnSpc>
                <a:spcPct val="95000"/>
              </a:lnSpc>
              <a:spcBef>
                <a:spcPts val="400"/>
              </a:spcBef>
              <a:buFont typeface="Arial" panose="020B0604020202020204" pitchFamily="34" charset="0"/>
              <a:buChar char="►"/>
            </a:pPr>
            <a:r>
              <a:rPr lang="en-US" sz="1900" dirty="0">
                <a:solidFill>
                  <a:schemeClr val="accent1">
                    <a:lumMod val="75000"/>
                  </a:schemeClr>
                </a:solidFill>
              </a:rPr>
              <a:t>2 CFR 200.13</a:t>
            </a:r>
          </a:p>
          <a:p>
            <a:pPr marL="747713" lvl="1" indent="-290513">
              <a:lnSpc>
                <a:spcPct val="95000"/>
              </a:lnSpc>
              <a:spcBef>
                <a:spcPts val="400"/>
              </a:spcBef>
              <a:buFont typeface="Arial" panose="020B0604020202020204" pitchFamily="34" charset="0"/>
              <a:buChar char="►"/>
            </a:pPr>
            <a:r>
              <a:rPr lang="en-US" sz="1900" dirty="0">
                <a:solidFill>
                  <a:schemeClr val="accent1">
                    <a:lumMod val="75000"/>
                  </a:schemeClr>
                </a:solidFill>
              </a:rPr>
              <a:t>2 CFR 200.85 </a:t>
            </a:r>
          </a:p>
          <a:p>
            <a:pPr marL="747713" lvl="1" indent="-290513">
              <a:lnSpc>
                <a:spcPct val="95000"/>
              </a:lnSpc>
              <a:spcBef>
                <a:spcPts val="400"/>
              </a:spcBef>
              <a:buFont typeface="Arial" panose="020B0604020202020204" pitchFamily="34" charset="0"/>
              <a:buChar char="►"/>
            </a:pPr>
            <a:r>
              <a:rPr lang="en-US" sz="1900" dirty="0">
                <a:solidFill>
                  <a:schemeClr val="accent1">
                    <a:lumMod val="75000"/>
                  </a:schemeClr>
                </a:solidFill>
              </a:rPr>
              <a:t>2 CFR 200.310 </a:t>
            </a:r>
          </a:p>
          <a:p>
            <a:pPr marL="747713" lvl="1" indent="-290513">
              <a:lnSpc>
                <a:spcPct val="95000"/>
              </a:lnSpc>
              <a:spcBef>
                <a:spcPts val="400"/>
              </a:spcBef>
              <a:buFont typeface="Arial" panose="020B0604020202020204" pitchFamily="34" charset="0"/>
              <a:buChar char="►"/>
            </a:pPr>
            <a:r>
              <a:rPr lang="en-US" sz="1900" dirty="0">
                <a:solidFill>
                  <a:schemeClr val="accent1">
                    <a:lumMod val="75000"/>
                  </a:schemeClr>
                </a:solidFill>
              </a:rPr>
              <a:t>2 CFR 200.436</a:t>
            </a:r>
          </a:p>
          <a:p>
            <a:pPr marL="747713" lvl="1" indent="-290513">
              <a:lnSpc>
                <a:spcPct val="95000"/>
              </a:lnSpc>
              <a:spcBef>
                <a:spcPts val="400"/>
              </a:spcBef>
              <a:buFont typeface="Arial" panose="020B0604020202020204" pitchFamily="34" charset="0"/>
              <a:buChar char="►"/>
            </a:pPr>
            <a:r>
              <a:rPr lang="en-US" sz="1900" dirty="0">
                <a:solidFill>
                  <a:schemeClr val="accent1">
                    <a:lumMod val="75000"/>
                  </a:schemeClr>
                </a:solidFill>
              </a:rPr>
              <a:t>2 CFR 200.439</a:t>
            </a:r>
          </a:p>
          <a:p>
            <a:pPr marL="747713" lvl="1" indent="-290513">
              <a:lnSpc>
                <a:spcPct val="95000"/>
              </a:lnSpc>
              <a:spcBef>
                <a:spcPts val="400"/>
              </a:spcBef>
              <a:buFont typeface="Arial" panose="020B0604020202020204" pitchFamily="34" charset="0"/>
              <a:buChar char="►"/>
            </a:pPr>
            <a:r>
              <a:rPr lang="en-US" sz="1900" dirty="0">
                <a:solidFill>
                  <a:schemeClr val="accent1">
                    <a:lumMod val="75000"/>
                  </a:schemeClr>
                </a:solidFill>
              </a:rPr>
              <a:t>2 CFR 200.446</a:t>
            </a:r>
          </a:p>
          <a:p>
            <a:pPr marL="747713" lvl="1" indent="-290513">
              <a:lnSpc>
                <a:spcPct val="95000"/>
              </a:lnSpc>
              <a:spcBef>
                <a:spcPts val="400"/>
              </a:spcBef>
              <a:buFont typeface="Arial" panose="020B0604020202020204" pitchFamily="34" charset="0"/>
              <a:buChar char="►"/>
            </a:pPr>
            <a:r>
              <a:rPr lang="en-US" sz="1900" dirty="0">
                <a:solidFill>
                  <a:schemeClr val="accent1">
                    <a:lumMod val="75000"/>
                  </a:schemeClr>
                </a:solidFill>
              </a:rPr>
              <a:t>2 CFR 200.449</a:t>
            </a:r>
          </a:p>
          <a:p>
            <a:pPr marL="747713" lvl="1" indent="-290513">
              <a:lnSpc>
                <a:spcPct val="95000"/>
              </a:lnSpc>
              <a:spcBef>
                <a:spcPts val="400"/>
              </a:spcBef>
              <a:buFont typeface="Arial" panose="020B0604020202020204" pitchFamily="34" charset="0"/>
              <a:buChar char="►"/>
            </a:pPr>
            <a:r>
              <a:rPr lang="en-US" sz="1900" dirty="0">
                <a:solidFill>
                  <a:schemeClr val="accent1">
                    <a:lumMod val="75000"/>
                  </a:schemeClr>
                </a:solidFill>
              </a:rPr>
              <a:t>2 CFR 200.452 </a:t>
            </a:r>
          </a:p>
          <a:p>
            <a:pPr marL="747713" lvl="1" indent="-290513">
              <a:lnSpc>
                <a:spcPct val="95000"/>
              </a:lnSpc>
              <a:spcBef>
                <a:spcPts val="400"/>
              </a:spcBef>
              <a:buFont typeface="Arial" panose="020B0604020202020204" pitchFamily="34" charset="0"/>
              <a:buChar char="►"/>
            </a:pPr>
            <a:r>
              <a:rPr lang="en-US" sz="1900" dirty="0">
                <a:solidFill>
                  <a:schemeClr val="accent1">
                    <a:lumMod val="75000"/>
                  </a:schemeClr>
                </a:solidFill>
              </a:rPr>
              <a:t>2 CFR 200.465 </a:t>
            </a:r>
          </a:p>
          <a:p>
            <a:pPr marL="747713" lvl="1" indent="-290513">
              <a:lnSpc>
                <a:spcPct val="95000"/>
              </a:lnSpc>
              <a:spcBef>
                <a:spcPts val="400"/>
              </a:spcBef>
              <a:buFont typeface="Arial" panose="020B0604020202020204" pitchFamily="34" charset="0"/>
              <a:buChar char="►"/>
            </a:pPr>
            <a:r>
              <a:rPr lang="en-US" sz="1900" dirty="0">
                <a:solidFill>
                  <a:schemeClr val="accent1">
                    <a:lumMod val="75000"/>
                  </a:schemeClr>
                </a:solidFill>
              </a:rPr>
              <a:t>2 CFR 200.469 </a:t>
            </a:r>
          </a:p>
        </p:txBody>
      </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59</a:t>
            </a:fld>
            <a:endParaRPr lang="en-US" dirty="0"/>
          </a:p>
        </p:txBody>
      </p:sp>
    </p:spTree>
    <p:extLst>
      <p:ext uri="{BB962C8B-B14F-4D97-AF65-F5344CB8AC3E}">
        <p14:creationId xmlns:p14="http://schemas.microsoft.com/office/powerpoint/2010/main" val="25142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D077-F110-4867-B4A5-6520C221678A}"/>
              </a:ext>
            </a:extLst>
          </p:cNvPr>
          <p:cNvSpPr>
            <a:spLocks noGrp="1"/>
          </p:cNvSpPr>
          <p:nvPr>
            <p:ph type="title"/>
          </p:nvPr>
        </p:nvSpPr>
        <p:spPr/>
        <p:txBody>
          <a:bodyPr/>
          <a:lstStyle/>
          <a:p>
            <a:r>
              <a:rPr lang="en-US" dirty="0"/>
              <a:t>Key Terms and Definitions</a:t>
            </a:r>
          </a:p>
        </p:txBody>
      </p:sp>
      <p:sp>
        <p:nvSpPr>
          <p:cNvPr id="3" name="Text Placeholder 2">
            <a:extLst>
              <a:ext uri="{FF2B5EF4-FFF2-40B4-BE49-F238E27FC236}">
                <a16:creationId xmlns:a16="http://schemas.microsoft.com/office/drawing/2014/main" id="{19C611B0-778B-4905-A044-52161BD15438}"/>
              </a:ext>
            </a:extLst>
          </p:cNvPr>
          <p:cNvSpPr>
            <a:spLocks noGrp="1"/>
          </p:cNvSpPr>
          <p:nvPr>
            <p:ph type="body" idx="1"/>
          </p:nvPr>
        </p:nvSpPr>
        <p:spPr>
          <a:xfrm>
            <a:off x="1548384" y="3305061"/>
            <a:ext cx="9805416" cy="1740704"/>
          </a:xfrm>
        </p:spPr>
        <p:txBody>
          <a:bodyPr>
            <a:normAutofit/>
          </a:bodyPr>
          <a:lstStyle/>
          <a:p>
            <a:pPr marL="365760" indent="-365760">
              <a:lnSpc>
                <a:spcPct val="105000"/>
              </a:lnSpc>
              <a:buFont typeface="Wingdings" panose="05000000000000000000" pitchFamily="2" charset="2"/>
              <a:buChar char="ü"/>
            </a:pPr>
            <a:r>
              <a:rPr lang="en-US" altLang="en-US" sz="2800" dirty="0">
                <a:solidFill>
                  <a:schemeClr val="tx1"/>
                </a:solidFill>
              </a:rPr>
              <a:t>Identify key terms and definitions related to real property</a:t>
            </a:r>
          </a:p>
          <a:p>
            <a:pPr marL="365760" indent="-365760">
              <a:lnSpc>
                <a:spcPct val="105000"/>
              </a:lnSpc>
              <a:buFont typeface="Wingdings" panose="05000000000000000000" pitchFamily="2" charset="2"/>
              <a:buChar char="ü"/>
            </a:pPr>
            <a:r>
              <a:rPr lang="en-US" altLang="en-US" sz="2800" dirty="0">
                <a:solidFill>
                  <a:schemeClr val="tx1"/>
                </a:solidFill>
              </a:rPr>
              <a:t>Discuss allowability of costs for real property and capital improvements to such property</a:t>
            </a:r>
          </a:p>
          <a:p>
            <a:pPr marL="457200" indent="-457200">
              <a:buFont typeface="Wingdings" panose="05000000000000000000" pitchFamily="2" charset="2"/>
              <a:buChar char="ü"/>
            </a:pPr>
            <a:endParaRPr lang="en-US" sz="2800" dirty="0"/>
          </a:p>
        </p:txBody>
      </p:sp>
      <p:sp>
        <p:nvSpPr>
          <p:cNvPr id="4" name="Slide Number Placeholder 3">
            <a:extLst>
              <a:ext uri="{FF2B5EF4-FFF2-40B4-BE49-F238E27FC236}">
                <a16:creationId xmlns:a16="http://schemas.microsoft.com/office/drawing/2014/main" id="{2644E45E-6987-4EFC-AD9C-DC1656CFE8E3}"/>
              </a:ext>
            </a:extLst>
          </p:cNvPr>
          <p:cNvSpPr>
            <a:spLocks noGrp="1"/>
          </p:cNvSpPr>
          <p:nvPr>
            <p:ph type="sldNum" sz="quarter" idx="12"/>
          </p:nvPr>
        </p:nvSpPr>
        <p:spPr/>
        <p:txBody>
          <a:bodyPr/>
          <a:lstStyle/>
          <a:p>
            <a:fld id="{AEF1280C-1E94-430E-A516-D051ECA45720}" type="slidenum">
              <a:rPr lang="en-US" smtClean="0"/>
              <a:pPr/>
              <a:t>6</a:t>
            </a:fld>
            <a:endParaRPr lang="en-US" dirty="0"/>
          </a:p>
        </p:txBody>
      </p:sp>
    </p:spTree>
    <p:extLst>
      <p:ext uri="{BB962C8B-B14F-4D97-AF65-F5344CB8AC3E}">
        <p14:creationId xmlns:p14="http://schemas.microsoft.com/office/powerpoint/2010/main" val="858237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FC8C35B-8416-4E9C-AE74-2D4E6A10F0D7}"/>
              </a:ext>
            </a:extLst>
          </p:cNvPr>
          <p:cNvSpPr/>
          <p:nvPr/>
        </p:nvSpPr>
        <p:spPr>
          <a:xfrm>
            <a:off x="10436087" y="5596990"/>
            <a:ext cx="1371600" cy="46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a:xfrm>
            <a:off x="491169" y="1407886"/>
            <a:ext cx="5486400" cy="4672878"/>
          </a:xfrm>
        </p:spPr>
        <p:txBody>
          <a:bodyPr/>
          <a:lstStyle/>
          <a:p>
            <a:r>
              <a:rPr lang="en-US" dirty="0"/>
              <a:t>What is the best way to find your local American Job Center (AJC)?</a:t>
            </a:r>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See DOL’s </a:t>
            </a:r>
            <a:r>
              <a:rPr lang="en-US" sz="1900" dirty="0">
                <a:solidFill>
                  <a:schemeClr val="accent5"/>
                </a:solidFill>
                <a:hlinkClick r:id="rId3">
                  <a:extLst>
                    <a:ext uri="{A12FA001-AC4F-418D-AE19-62706E023703}">
                      <ahyp:hlinkClr xmlns:ahyp="http://schemas.microsoft.com/office/drawing/2018/hyperlinkcolor" val="tx"/>
                    </a:ext>
                  </a:extLst>
                </a:hlinkClick>
              </a:rPr>
              <a:t>Service Locator</a:t>
            </a:r>
            <a:endParaRPr lang="en-US" sz="1900" dirty="0">
              <a:solidFill>
                <a:schemeClr val="accent5"/>
              </a:solidFill>
            </a:endParaRPr>
          </a:p>
          <a:p>
            <a:r>
              <a:rPr lang="en-US" dirty="0"/>
              <a:t>Want More Information?</a:t>
            </a:r>
          </a:p>
          <a:p>
            <a:pPr marL="747713" lvl="1" indent="-290513">
              <a:lnSpc>
                <a:spcPct val="95000"/>
              </a:lnSpc>
              <a:spcBef>
                <a:spcPts val="500"/>
              </a:spcBef>
              <a:buFont typeface="Arial" panose="020B0604020202020204" pitchFamily="34" charset="0"/>
              <a:buChar char="►"/>
            </a:pPr>
            <a:r>
              <a:rPr lang="en-US" sz="1900" dirty="0">
                <a:solidFill>
                  <a:schemeClr val="accent5"/>
                </a:solidFill>
                <a:hlinkClick r:id="rId4">
                  <a:extLst>
                    <a:ext uri="{A12FA001-AC4F-418D-AE19-62706E023703}">
                      <ahyp:hlinkClr xmlns:ahyp="http://schemas.microsoft.com/office/drawing/2018/hyperlinkcolor" val="tx"/>
                    </a:ext>
                  </a:extLst>
                </a:hlinkClick>
              </a:rPr>
              <a:t>DOLETA.gov/Grants</a:t>
            </a:r>
            <a:endParaRPr lang="en-US" sz="1900" dirty="0">
              <a:solidFill>
                <a:schemeClr val="accent5"/>
              </a:solidFill>
            </a:endParaRP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Funding Opportunities</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How to Apply</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Manage Your Awarded Grant</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5983077" y="1407886"/>
            <a:ext cx="5083906" cy="4672878"/>
          </a:xfrm>
        </p:spPr>
        <p:txBody>
          <a:bodyPr/>
          <a:lstStyle/>
          <a:p>
            <a:r>
              <a:rPr lang="en-US" dirty="0"/>
              <a:t>Want More Training?</a:t>
            </a:r>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Workforce GPS’s </a:t>
            </a:r>
            <a:r>
              <a:rPr lang="en-US" sz="1900" dirty="0">
                <a:solidFill>
                  <a:schemeClr val="accent5"/>
                </a:solidFill>
                <a:hlinkClick r:id="rId5">
                  <a:extLst>
                    <a:ext uri="{A12FA001-AC4F-418D-AE19-62706E023703}">
                      <ahyp:hlinkClr xmlns:ahyp="http://schemas.microsoft.com/office/drawing/2018/hyperlinkcolor" val="tx"/>
                    </a:ext>
                  </a:extLst>
                </a:hlinkClick>
              </a:rPr>
              <a:t>Grants Application and Management Community of Practice</a:t>
            </a:r>
            <a:r>
              <a:rPr lang="en-US" sz="1900" dirty="0">
                <a:solidFill>
                  <a:schemeClr val="accent5"/>
                </a:solidFill>
              </a:rPr>
              <a:t> </a:t>
            </a:r>
          </a:p>
          <a:p>
            <a:pPr marL="744538" lvl="2" indent="-174625">
              <a:buFont typeface="Arial" panose="020B0604020202020204" pitchFamily="34" charset="0"/>
              <a:buChar char="•"/>
            </a:pPr>
            <a:r>
              <a:rPr lang="en-US" i="1" u="none" dirty="0">
                <a:solidFill>
                  <a:schemeClr val="tx1">
                    <a:lumMod val="75000"/>
                    <a:lumOff val="25000"/>
                  </a:schemeClr>
                </a:solidFill>
              </a:rPr>
              <a:t>Financial Reporting</a:t>
            </a:r>
          </a:p>
          <a:p>
            <a:pPr marL="744538" lvl="2" indent="-174625">
              <a:buFont typeface="Arial" panose="020B0604020202020204" pitchFamily="34" charset="0"/>
              <a:buChar char="•"/>
            </a:pPr>
            <a:r>
              <a:rPr lang="en-US" i="1" u="none" dirty="0">
                <a:solidFill>
                  <a:schemeClr val="tx1">
                    <a:lumMod val="75000"/>
                    <a:lumOff val="25000"/>
                  </a:schemeClr>
                </a:solidFill>
              </a:rPr>
              <a:t>Subrecipient Management and Oversight</a:t>
            </a:r>
          </a:p>
          <a:p>
            <a:pPr marL="744538" lvl="2" indent="-174625">
              <a:buFont typeface="Arial" panose="020B0604020202020204" pitchFamily="34" charset="0"/>
              <a:buChar char="•"/>
            </a:pPr>
            <a:r>
              <a:rPr lang="en-US" i="1" u="none" dirty="0">
                <a:solidFill>
                  <a:schemeClr val="tx1">
                    <a:lumMod val="75000"/>
                    <a:lumOff val="25000"/>
                  </a:schemeClr>
                </a:solidFill>
              </a:rPr>
              <a:t>Indirect Cost Rates</a:t>
            </a:r>
          </a:p>
          <a:p>
            <a:pPr marL="744538" lvl="2" indent="-174625">
              <a:buFont typeface="Arial" panose="020B0604020202020204" pitchFamily="34" charset="0"/>
              <a:buChar char="•"/>
            </a:pPr>
            <a:r>
              <a:rPr lang="en-US" i="1" u="none" dirty="0">
                <a:solidFill>
                  <a:schemeClr val="tx1">
                    <a:lumMod val="75000"/>
                    <a:lumOff val="25000"/>
                  </a:schemeClr>
                </a:solidFill>
              </a:rPr>
              <a:t>Policies and Procedures</a:t>
            </a:r>
          </a:p>
          <a:p>
            <a:pPr marL="744538" lvl="2" indent="-174625">
              <a:buFont typeface="Arial" panose="020B0604020202020204" pitchFamily="34" charset="0"/>
              <a:buChar char="•"/>
            </a:pPr>
            <a:r>
              <a:rPr lang="en-US" i="1" u="none" dirty="0">
                <a:solidFill>
                  <a:schemeClr val="tx1">
                    <a:lumMod val="75000"/>
                    <a:lumOff val="25000"/>
                  </a:schemeClr>
                </a:solidFill>
              </a:rPr>
              <a:t>Procurement and Performance-Based Contracts</a:t>
            </a:r>
          </a:p>
          <a:p>
            <a:pPr marL="744538" lvl="2" indent="-174625">
              <a:buFont typeface="Arial" panose="020B0604020202020204" pitchFamily="34" charset="0"/>
              <a:buChar char="•"/>
            </a:pPr>
            <a:r>
              <a:rPr lang="en-US" i="1" u="none" dirty="0">
                <a:solidFill>
                  <a:schemeClr val="tx1">
                    <a:lumMod val="75000"/>
                    <a:lumOff val="25000"/>
                  </a:schemeClr>
                </a:solidFill>
              </a:rPr>
              <a:t>Capital Assets and More</a:t>
            </a:r>
          </a:p>
          <a:p>
            <a:pPr marL="747713" lvl="1" indent="-290513">
              <a:lnSpc>
                <a:spcPct val="95000"/>
              </a:lnSpc>
              <a:spcBef>
                <a:spcPts val="500"/>
              </a:spcBef>
              <a:buFont typeface="Arial" panose="020B0604020202020204" pitchFamily="34" charset="0"/>
              <a:buChar char="►"/>
            </a:pPr>
            <a:r>
              <a:rPr lang="en-US" sz="1900" dirty="0">
                <a:solidFill>
                  <a:schemeClr val="accent5"/>
                </a:solidFill>
                <a:hlinkClick r:id="rId6">
                  <a:extLst>
                    <a:ext uri="{A12FA001-AC4F-418D-AE19-62706E023703}">
                      <ahyp:hlinkClr xmlns:ahyp="http://schemas.microsoft.com/office/drawing/2018/hyperlinkcolor" val="tx"/>
                    </a:ext>
                  </a:extLst>
                </a:hlinkClick>
              </a:rPr>
              <a:t>WorkforceGPS</a:t>
            </a:r>
            <a:endParaRPr lang="en-US" sz="1900" dirty="0">
              <a:solidFill>
                <a:schemeClr val="accent5"/>
              </a:solidFill>
            </a:endParaRPr>
          </a:p>
          <a:p>
            <a:endParaRPr lang="en-US" dirty="0"/>
          </a:p>
        </p:txBody>
      </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60</a:t>
            </a:fld>
            <a:endParaRPr lang="en-US" dirty="0"/>
          </a:p>
        </p:txBody>
      </p:sp>
    </p:spTree>
    <p:extLst>
      <p:ext uri="{BB962C8B-B14F-4D97-AF65-F5344CB8AC3E}">
        <p14:creationId xmlns:p14="http://schemas.microsoft.com/office/powerpoint/2010/main" val="3711077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6" name="Picture 5" descr="Grant Management Toolbox and contents">
            <a:extLst>
              <a:ext uri="{FF2B5EF4-FFF2-40B4-BE49-F238E27FC236}">
                <a16:creationId xmlns:a16="http://schemas.microsoft.com/office/drawing/2014/main" id="{1F0AEB94-BAF5-4CCE-8961-4D3B5332217E}"/>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61</a:t>
            </a:fld>
            <a:endParaRPr lang="en-US" dirty="0"/>
          </a:p>
        </p:txBody>
      </p:sp>
    </p:spTree>
    <p:extLst>
      <p:ext uri="{BB962C8B-B14F-4D97-AF65-F5344CB8AC3E}">
        <p14:creationId xmlns:p14="http://schemas.microsoft.com/office/powerpoint/2010/main" val="3644912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3429-0BC4-4C2A-9AC8-B4C20766B7A5}"/>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0F53657E-2986-4D5D-8B6E-225FFE8795D1}"/>
              </a:ext>
            </a:extLst>
          </p:cNvPr>
          <p:cNvSpPr>
            <a:spLocks noGrp="1"/>
          </p:cNvSpPr>
          <p:nvPr>
            <p:ph type="sldNum" sz="quarter" idx="12"/>
          </p:nvPr>
        </p:nvSpPr>
        <p:spPr/>
        <p:txBody>
          <a:bodyPr/>
          <a:lstStyle/>
          <a:p>
            <a:fld id="{AEF1280C-1E94-430E-A516-D051ECA45720}" type="slidenum">
              <a:rPr lang="en-US" smtClean="0"/>
              <a:t>62</a:t>
            </a:fld>
            <a:endParaRPr lang="en-US" dirty="0"/>
          </a:p>
        </p:txBody>
      </p:sp>
    </p:spTree>
    <p:extLst>
      <p:ext uri="{BB962C8B-B14F-4D97-AF65-F5344CB8AC3E}">
        <p14:creationId xmlns:p14="http://schemas.microsoft.com/office/powerpoint/2010/main" val="1796822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4AE7-76F4-4C2D-8C95-E1AD609D2270}"/>
              </a:ext>
            </a:extLst>
          </p:cNvPr>
          <p:cNvSpPr>
            <a:spLocks noGrp="1"/>
          </p:cNvSpPr>
          <p:nvPr>
            <p:ph type="title"/>
          </p:nvPr>
        </p:nvSpPr>
        <p:spPr/>
        <p:txBody>
          <a:bodyPr/>
          <a:lstStyle/>
          <a:p>
            <a:r>
              <a:rPr lang="en-US" dirty="0"/>
              <a:t>Thank you. </a:t>
            </a:r>
          </a:p>
        </p:txBody>
      </p:sp>
      <p:sp>
        <p:nvSpPr>
          <p:cNvPr id="3" name="Slide Number Placeholder 2">
            <a:extLst>
              <a:ext uri="{FF2B5EF4-FFF2-40B4-BE49-F238E27FC236}">
                <a16:creationId xmlns:a16="http://schemas.microsoft.com/office/drawing/2014/main" id="{3800E151-D82C-4105-A030-2AF632164C29}"/>
              </a:ext>
            </a:extLst>
          </p:cNvPr>
          <p:cNvSpPr>
            <a:spLocks noGrp="1"/>
          </p:cNvSpPr>
          <p:nvPr>
            <p:ph type="sldNum" sz="quarter" idx="12"/>
          </p:nvPr>
        </p:nvSpPr>
        <p:spPr/>
        <p:txBody>
          <a:bodyPr/>
          <a:lstStyle/>
          <a:p>
            <a:fld id="{AEF1280C-1E94-430E-A516-D051ECA45720}" type="slidenum">
              <a:rPr lang="en-US" smtClean="0"/>
              <a:t>63</a:t>
            </a:fld>
            <a:endParaRPr lang="en-US" dirty="0"/>
          </a:p>
        </p:txBody>
      </p:sp>
      <p:sp>
        <p:nvSpPr>
          <p:cNvPr id="4" name="TextBox 3">
            <a:extLst>
              <a:ext uri="{FF2B5EF4-FFF2-40B4-BE49-F238E27FC236}">
                <a16:creationId xmlns:a16="http://schemas.microsoft.com/office/drawing/2014/main" id="{8F119B9D-676C-4014-B5B0-74F714B8B542}"/>
              </a:ext>
            </a:extLst>
          </p:cNvPr>
          <p:cNvSpPr txBox="1"/>
          <p:nvPr/>
        </p:nvSpPr>
        <p:spPr>
          <a:xfrm>
            <a:off x="209549" y="4943475"/>
            <a:ext cx="3200401" cy="1077218"/>
          </a:xfrm>
          <a:prstGeom prst="rect">
            <a:avLst/>
          </a:prstGeom>
          <a:noFill/>
        </p:spPr>
        <p:txBody>
          <a:bodyPr wrap="square" rtlCol="0">
            <a:spAutoFit/>
          </a:bodyPr>
          <a:lstStyle/>
          <a:p>
            <a:r>
              <a:rPr lang="en-US" sz="1600" i="1" dirty="0">
                <a:solidFill>
                  <a:schemeClr val="accent1"/>
                </a:solidFill>
              </a:rPr>
              <a:t>This presentation was developed using Federal funds for training purposes and cannot be used by third parties to earn money or fees.</a:t>
            </a:r>
          </a:p>
        </p:txBody>
      </p:sp>
    </p:spTree>
    <p:extLst>
      <p:ext uri="{BB962C8B-B14F-4D97-AF65-F5344CB8AC3E}">
        <p14:creationId xmlns:p14="http://schemas.microsoft.com/office/powerpoint/2010/main" val="136873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3EAA-5713-417E-996E-3F30B8B4DD31}"/>
              </a:ext>
            </a:extLst>
          </p:cNvPr>
          <p:cNvSpPr>
            <a:spLocks noGrp="1"/>
          </p:cNvSpPr>
          <p:nvPr>
            <p:ph type="title"/>
          </p:nvPr>
        </p:nvSpPr>
        <p:spPr/>
        <p:txBody>
          <a:bodyPr/>
          <a:lstStyle/>
          <a:p>
            <a:r>
              <a:rPr lang="en-US" dirty="0"/>
              <a:t>Capital Assets</a:t>
            </a:r>
          </a:p>
        </p:txBody>
      </p:sp>
      <p:sp>
        <p:nvSpPr>
          <p:cNvPr id="3" name="Content Placeholder 2">
            <a:extLst>
              <a:ext uri="{FF2B5EF4-FFF2-40B4-BE49-F238E27FC236}">
                <a16:creationId xmlns:a16="http://schemas.microsoft.com/office/drawing/2014/main" id="{BB30A11E-CC90-499A-BC14-D2F36318DC73}"/>
              </a:ext>
            </a:extLst>
          </p:cNvPr>
          <p:cNvSpPr>
            <a:spLocks noGrp="1"/>
          </p:cNvSpPr>
          <p:nvPr>
            <p:ph idx="1"/>
          </p:nvPr>
        </p:nvSpPr>
        <p:spPr/>
        <p:txBody>
          <a:bodyPr>
            <a:normAutofit/>
          </a:bodyPr>
          <a:lstStyle/>
          <a:p>
            <a:pPr marL="0" indent="0">
              <a:buNone/>
            </a:pPr>
            <a:r>
              <a:rPr lang="en-US" altLang="en-US" dirty="0">
                <a:hlinkClick r:id="rId3"/>
              </a:rPr>
              <a:t>2 CFR 200.12</a:t>
            </a:r>
            <a:endParaRPr lang="en-US" altLang="en-US" dirty="0"/>
          </a:p>
          <a:p>
            <a:r>
              <a:rPr lang="en-US" altLang="en-US" b="1" dirty="0"/>
              <a:t>Capital assets means </a:t>
            </a:r>
            <a:r>
              <a:rPr lang="en-US" dirty="0"/>
              <a:t>tangible or intangible assets used in operations having a useful life of more than one year which are capitalized in accordance with GAAP. </a:t>
            </a:r>
          </a:p>
          <a:p>
            <a:pPr lvl="1"/>
            <a:r>
              <a:rPr lang="en-US" dirty="0"/>
              <a:t>Land, buildings (facilities), and</a:t>
            </a:r>
          </a:p>
          <a:p>
            <a:pPr lvl="1"/>
            <a:r>
              <a:rPr lang="en-US" dirty="0"/>
              <a:t>Additions, improvements, modifications, replacements, rearrangements, reinstallations, renovations or alterations to capital assets that materially increase their value or useful life </a:t>
            </a:r>
          </a:p>
          <a:p>
            <a:pPr marL="457200" lvl="1" indent="0">
              <a:buNone/>
            </a:pPr>
            <a:endParaRPr lang="en-US" altLang="en-US" dirty="0"/>
          </a:p>
        </p:txBody>
      </p:sp>
      <p:sp>
        <p:nvSpPr>
          <p:cNvPr id="4" name="Slide Number Placeholder 3">
            <a:extLst>
              <a:ext uri="{FF2B5EF4-FFF2-40B4-BE49-F238E27FC236}">
                <a16:creationId xmlns:a16="http://schemas.microsoft.com/office/drawing/2014/main" id="{1B285B5F-8AC5-4CCE-951C-72EF9380915D}"/>
              </a:ext>
            </a:extLst>
          </p:cNvPr>
          <p:cNvSpPr>
            <a:spLocks noGrp="1"/>
          </p:cNvSpPr>
          <p:nvPr>
            <p:ph type="sldNum" sz="quarter" idx="12"/>
          </p:nvPr>
        </p:nvSpPr>
        <p:spPr/>
        <p:txBody>
          <a:bodyPr/>
          <a:lstStyle/>
          <a:p>
            <a:fld id="{AEF1280C-1E94-430E-A516-D051ECA45720}" type="slidenum">
              <a:rPr lang="en-US" smtClean="0"/>
              <a:pPr/>
              <a:t>7</a:t>
            </a:fld>
            <a:endParaRPr lang="en-US" dirty="0"/>
          </a:p>
        </p:txBody>
      </p:sp>
    </p:spTree>
    <p:extLst>
      <p:ext uri="{BB962C8B-B14F-4D97-AF65-F5344CB8AC3E}">
        <p14:creationId xmlns:p14="http://schemas.microsoft.com/office/powerpoint/2010/main" val="175014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FD8359-9DB5-4564-8889-F68BCB131E96}"/>
              </a:ext>
            </a:extLst>
          </p:cNvPr>
          <p:cNvSpPr>
            <a:spLocks noGrp="1"/>
          </p:cNvSpPr>
          <p:nvPr>
            <p:ph type="title"/>
          </p:nvPr>
        </p:nvSpPr>
        <p:spPr/>
        <p:txBody>
          <a:bodyPr/>
          <a:lstStyle/>
          <a:p>
            <a:r>
              <a:rPr lang="en-US" altLang="en-US" dirty="0"/>
              <a:t>Capital Expenditures</a:t>
            </a:r>
            <a:endParaRPr lang="en-US" dirty="0"/>
          </a:p>
        </p:txBody>
      </p:sp>
      <p:sp>
        <p:nvSpPr>
          <p:cNvPr id="8" name="Content Placeholder 7">
            <a:extLst>
              <a:ext uri="{FF2B5EF4-FFF2-40B4-BE49-F238E27FC236}">
                <a16:creationId xmlns:a16="http://schemas.microsoft.com/office/drawing/2014/main" id="{5A4030D7-1616-474C-AE29-12AFE47B05E4}"/>
              </a:ext>
            </a:extLst>
          </p:cNvPr>
          <p:cNvSpPr>
            <a:spLocks noGrp="1"/>
          </p:cNvSpPr>
          <p:nvPr>
            <p:ph idx="1"/>
          </p:nvPr>
        </p:nvSpPr>
        <p:spPr>
          <a:xfrm>
            <a:off x="518160" y="1420779"/>
            <a:ext cx="11454916" cy="4756184"/>
          </a:xfrm>
        </p:spPr>
        <p:txBody>
          <a:bodyPr anchor="t">
            <a:normAutofit fontScale="92500" lnSpcReduction="10000"/>
          </a:bodyPr>
          <a:lstStyle/>
          <a:p>
            <a:pPr marL="0" indent="0">
              <a:spcBef>
                <a:spcPts val="600"/>
              </a:spcBef>
              <a:buNone/>
            </a:pPr>
            <a:r>
              <a:rPr lang="en-US" altLang="en-US" b="1" dirty="0"/>
              <a:t>Requires Prior Approval from Grant Officer </a:t>
            </a:r>
            <a:r>
              <a:rPr lang="en-US" dirty="0">
                <a:hlinkClick r:id="" action="ppaction://noaction"/>
              </a:rPr>
              <a:t>2 </a:t>
            </a:r>
            <a:r>
              <a:rPr lang="en-US" dirty="0">
                <a:hlinkClick r:id="rId3"/>
              </a:rPr>
              <a:t>CFR 200.13</a:t>
            </a:r>
            <a:endParaRPr lang="en-US" dirty="0"/>
          </a:p>
          <a:p>
            <a:pPr>
              <a:spcBef>
                <a:spcPts val="600"/>
              </a:spcBef>
            </a:pPr>
            <a:r>
              <a:rPr lang="en-US" altLang="en-US" dirty="0"/>
              <a:t>Expenditures to acquire capital assets or to make additions, improvements or modifications, replacements, rearrangements, reinstallations, renovations, or alterations to capital assets (materially increase their value or useful life) </a:t>
            </a:r>
          </a:p>
          <a:p>
            <a:pPr>
              <a:spcBef>
                <a:spcPts val="600"/>
              </a:spcBef>
            </a:pPr>
            <a:r>
              <a:rPr lang="en-US" altLang="en-US" dirty="0"/>
              <a:t>When approved as a direct charge:</a:t>
            </a:r>
          </a:p>
          <a:p>
            <a:pPr lvl="1">
              <a:spcBef>
                <a:spcPts val="600"/>
              </a:spcBef>
            </a:pPr>
            <a:r>
              <a:rPr lang="en-US" altLang="en-US" dirty="0"/>
              <a:t>Capital expenditures will be charged in the period in which the expenditure is incurred</a:t>
            </a:r>
          </a:p>
          <a:p>
            <a:pPr>
              <a:spcBef>
                <a:spcPts val="600"/>
              </a:spcBef>
            </a:pPr>
            <a:r>
              <a:rPr lang="en-US" altLang="en-US" dirty="0"/>
              <a:t>For buildings and land </a:t>
            </a:r>
          </a:p>
          <a:p>
            <a:pPr>
              <a:spcBef>
                <a:spcPts val="600"/>
              </a:spcBef>
            </a:pPr>
            <a:r>
              <a:rPr lang="en-US" altLang="en-US" dirty="0"/>
              <a:t>For improvements to land or buildings that materially increase their value or useful life</a:t>
            </a:r>
          </a:p>
          <a:p>
            <a:pPr>
              <a:spcBef>
                <a:spcPts val="600"/>
              </a:spcBef>
            </a:pPr>
            <a:r>
              <a:rPr lang="en-US" altLang="en-US" sz="2600" dirty="0"/>
              <a:t>Normally not allowed</a:t>
            </a:r>
          </a:p>
          <a:p>
            <a:pPr lvl="2">
              <a:spcBef>
                <a:spcPts val="600"/>
              </a:spcBef>
              <a:buClr>
                <a:srgbClr val="D93E0D"/>
              </a:buClr>
            </a:pPr>
            <a:r>
              <a:rPr lang="en-US" altLang="en-US" sz="2400" dirty="0"/>
              <a:t>Seek out advice from FPO or PTE</a:t>
            </a:r>
          </a:p>
          <a:p>
            <a:pPr lvl="2">
              <a:spcBef>
                <a:spcPts val="600"/>
              </a:spcBef>
              <a:buClr>
                <a:srgbClr val="D93E0D"/>
              </a:buClr>
            </a:pPr>
            <a:r>
              <a:rPr lang="en-US" altLang="en-US" sz="2400" dirty="0"/>
              <a:t>If allowed, obtain prior approval from Grant Officer</a:t>
            </a:r>
            <a:endParaRPr lang="en-US" altLang="en-US" dirty="0"/>
          </a:p>
        </p:txBody>
      </p:sp>
      <p:sp>
        <p:nvSpPr>
          <p:cNvPr id="2" name="Slide Number Placeholder 1">
            <a:extLst>
              <a:ext uri="{FF2B5EF4-FFF2-40B4-BE49-F238E27FC236}">
                <a16:creationId xmlns:a16="http://schemas.microsoft.com/office/drawing/2014/main" id="{F8C71712-72B8-404D-952F-DA830A64145C}"/>
              </a:ext>
            </a:extLst>
          </p:cNvPr>
          <p:cNvSpPr>
            <a:spLocks noGrp="1"/>
          </p:cNvSpPr>
          <p:nvPr>
            <p:ph type="sldNum" sz="quarter" idx="12"/>
          </p:nvPr>
        </p:nvSpPr>
        <p:spPr/>
        <p:txBody>
          <a:bodyPr/>
          <a:lstStyle/>
          <a:p>
            <a:fld id="{AEF1280C-1E94-430E-A516-D051ECA45720}" type="slidenum">
              <a:rPr lang="en-US" smtClean="0"/>
              <a:pPr/>
              <a:t>8</a:t>
            </a:fld>
            <a:endParaRPr lang="en-US" dirty="0"/>
          </a:p>
        </p:txBody>
      </p:sp>
    </p:spTree>
    <p:extLst>
      <p:ext uri="{BB962C8B-B14F-4D97-AF65-F5344CB8AC3E}">
        <p14:creationId xmlns:p14="http://schemas.microsoft.com/office/powerpoint/2010/main" val="137006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3EAA-5713-417E-996E-3F30B8B4DD31}"/>
              </a:ext>
            </a:extLst>
          </p:cNvPr>
          <p:cNvSpPr>
            <a:spLocks noGrp="1"/>
          </p:cNvSpPr>
          <p:nvPr>
            <p:ph type="title"/>
          </p:nvPr>
        </p:nvSpPr>
        <p:spPr/>
        <p:txBody>
          <a:bodyPr/>
          <a:lstStyle/>
          <a:p>
            <a:r>
              <a:rPr lang="en-US" altLang="en-US" dirty="0"/>
              <a:t>Facilities</a:t>
            </a:r>
            <a:endParaRPr lang="en-US" dirty="0"/>
          </a:p>
        </p:txBody>
      </p:sp>
      <p:sp>
        <p:nvSpPr>
          <p:cNvPr id="3" name="Content Placeholder 2">
            <a:extLst>
              <a:ext uri="{FF2B5EF4-FFF2-40B4-BE49-F238E27FC236}">
                <a16:creationId xmlns:a16="http://schemas.microsoft.com/office/drawing/2014/main" id="{BB30A11E-CC90-499A-BC14-D2F36318DC73}"/>
              </a:ext>
            </a:extLst>
          </p:cNvPr>
          <p:cNvSpPr>
            <a:spLocks noGrp="1"/>
          </p:cNvSpPr>
          <p:nvPr>
            <p:ph idx="1"/>
          </p:nvPr>
        </p:nvSpPr>
        <p:spPr>
          <a:xfrm>
            <a:off x="518160" y="1420779"/>
            <a:ext cx="6433483" cy="4756184"/>
          </a:xfrm>
        </p:spPr>
        <p:txBody>
          <a:bodyPr>
            <a:normAutofit/>
          </a:bodyPr>
          <a:lstStyle/>
          <a:p>
            <a:pPr marL="0" indent="0">
              <a:buNone/>
            </a:pPr>
            <a:r>
              <a:rPr lang="pt-BR" dirty="0">
                <a:hlinkClick r:id="rId3"/>
              </a:rPr>
              <a:t>2 CFR 200.446(a)(1)</a:t>
            </a:r>
            <a:endParaRPr lang="pt-BR" dirty="0"/>
          </a:p>
          <a:p>
            <a:r>
              <a:rPr lang="en-US" altLang="en-US" b="1" dirty="0"/>
              <a:t>Facilities</a:t>
            </a:r>
            <a:r>
              <a:rPr lang="en-US" altLang="en-US" dirty="0"/>
              <a:t> means land and buildings or any portion thereof, equipment individually or collectively, or any other tangible capital asset, wherever located, and whether </a:t>
            </a:r>
            <a:r>
              <a:rPr lang="en-US" altLang="en-US" b="1" dirty="0"/>
              <a:t>owned or leased </a:t>
            </a:r>
            <a:r>
              <a:rPr lang="en-US" altLang="en-US" dirty="0"/>
              <a:t>by the non-Federal entity</a:t>
            </a:r>
          </a:p>
        </p:txBody>
      </p:sp>
      <p:pic>
        <p:nvPicPr>
          <p:cNvPr id="1026" name="Picture 2" descr="man on phone with Facility images on computer screen">
            <a:extLst>
              <a:ext uri="{FF2B5EF4-FFF2-40B4-BE49-F238E27FC236}">
                <a16:creationId xmlns:a16="http://schemas.microsoft.com/office/drawing/2014/main" id="{FAF753EE-7AC0-42D7-B4FA-206F4E3F48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18861" y="2628481"/>
            <a:ext cx="4022029" cy="2730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B285B5F-8AC5-4CCE-951C-72EF9380915D}"/>
              </a:ext>
            </a:extLst>
          </p:cNvPr>
          <p:cNvSpPr>
            <a:spLocks noGrp="1"/>
          </p:cNvSpPr>
          <p:nvPr>
            <p:ph type="sldNum" sz="quarter" idx="12"/>
          </p:nvPr>
        </p:nvSpPr>
        <p:spPr/>
        <p:txBody>
          <a:bodyPr/>
          <a:lstStyle/>
          <a:p>
            <a:fld id="{AEF1280C-1E94-430E-A516-D051ECA45720}" type="slidenum">
              <a:rPr lang="en-US" smtClean="0"/>
              <a:pPr/>
              <a:t>9</a:t>
            </a:fld>
            <a:endParaRPr lang="en-US" dirty="0"/>
          </a:p>
        </p:txBody>
      </p:sp>
    </p:spTree>
    <p:extLst>
      <p:ext uri="{BB962C8B-B14F-4D97-AF65-F5344CB8AC3E}">
        <p14:creationId xmlns:p14="http://schemas.microsoft.com/office/powerpoint/2010/main" val="10016995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al Property and Leases&amp;quot;&quot;/&gt;&lt;property id=&quot;20307&quot; value=&quot;283&quot;/&gt;&lt;/object&gt;&lt;object type=&quot;3&quot; unique_id=&quot;10004&quot;&gt;&lt;property id=&quot;20148&quot; value=&quot;5&quot;/&gt;&lt;property id=&quot;20300&quot; value=&quot;Slide 2 - &amp;quot;Today’s Speakers&amp;quot;&quot;/&gt;&lt;property id=&quot;20307&quot; value=&quot;356&quot;/&gt;&lt;/object&gt;&lt;object type=&quot;3&quot; unique_id=&quot;10005&quot;&gt;&lt;property id=&quot;20148&quot; value=&quot;5&quot;/&gt;&lt;property id=&quot;20300&quot; value=&quot;Slide 3 - &amp;quot;SMART 3.0 Training Strategies&amp;quot;&quot;/&gt;&lt;property id=&quot;20307&quot; value=&quot;674&quot;/&gt;&lt;/object&gt;&lt;object type=&quot;3&quot; unique_id=&quot;10006&quot;&gt;&lt;property id=&quot;20148&quot; value=&quot;5&quot;/&gt;&lt;property id=&quot;20300&quot; value=&quot;Slide 4 - &amp;quot;Grant Management Toolbox&amp;quot;&quot;/&gt;&lt;property id=&quot;20307&quot; value=&quot;357&quot;/&gt;&lt;/object&gt;&lt;object type=&quot;3&quot; unique_id=&quot;10007&quot;&gt;&lt;property id=&quot;20148&quot; value=&quot;5&quot;/&gt;&lt;property id=&quot;20300&quot; value=&quot;Slide 5 - &amp;quot;Module Overview&amp;quot;&quot;/&gt;&lt;property id=&quot;20307&quot; value=&quot;645&quot;/&gt;&lt;/object&gt;&lt;object type=&quot;3&quot; unique_id=&quot;10008&quot;&gt;&lt;property id=&quot;20148&quot; value=&quot;5&quot;/&gt;&lt;property id=&quot;20300&quot; value=&quot;Slide 6 - &amp;quot;Key Terms and Definitions&amp;quot;&quot;/&gt;&lt;property id=&quot;20307&quot; value=&quot;665&quot;/&gt;&lt;/object&gt;&lt;object type=&quot;3&quot; unique_id=&quot;10009&quot;&gt;&lt;property id=&quot;20148&quot; value=&quot;5&quot;/&gt;&lt;property id=&quot;20300&quot; value=&quot;Slide 7 - &amp;quot;Capital Assets&amp;quot;&quot;/&gt;&lt;property id=&quot;20307&quot; value=&quot;604&quot;/&gt;&lt;/object&gt;&lt;object type=&quot;3&quot; unique_id=&quot;10010&quot;&gt;&lt;property id=&quot;20148&quot; value=&quot;5&quot;/&gt;&lt;property id=&quot;20300&quot; value=&quot;Slide 8 - &amp;quot;Capital Expenditures&amp;quot;&quot;/&gt;&lt;property id=&quot;20307&quot; value=&quot;641&quot;/&gt;&lt;/object&gt;&lt;object type=&quot;3&quot; unique_id=&quot;10011&quot;&gt;&lt;property id=&quot;20148&quot; value=&quot;5&quot;/&gt;&lt;property id=&quot;20300&quot; value=&quot;Slide 9 - &amp;quot;Facilities&amp;quot;&quot;/&gt;&lt;property id=&quot;20307&quot; value=&quot;615&quot;/&gt;&lt;/object&gt;&lt;object type=&quot;3&quot; unique_id=&quot;10012&quot;&gt;&lt;property id=&quot;20148&quot; value=&quot;5&quot;/&gt;&lt;property id=&quot;20300&quot; value=&quot;Slide 10 - &amp;quot;Real Property&amp;quot;&quot;/&gt;&lt;property id=&quot;20307&quot; value=&quot;642&quot;/&gt;&lt;/object&gt;&lt;object type=&quot;3&quot; unique_id=&quot;10013&quot;&gt;&lt;property id=&quot;20148&quot; value=&quot;5&quot;/&gt;&lt;property id=&quot;20300&quot; value=&quot;Slide 11 - &amp;quot;Capital Improvements – definition &amp;quot;&quot;/&gt;&lt;property id=&quot;20307&quot; value=&quot;643&quot;/&gt;&lt;/object&gt;&lt;object type=&quot;3&quot; unique_id=&quot;10014&quot;&gt;&lt;property id=&quot;20148&quot; value=&quot;5&quot;/&gt;&lt;property id=&quot;20300&quot; value=&quot;Slide 12 - &amp;quot;Real Property – Prior Approval&amp;quot;&quot;/&gt;&lt;property id=&quot;20307&quot; value=&quot;609&quot;/&gt;&lt;/object&gt;&lt;object type=&quot;3&quot; unique_id=&quot;10015&quot;&gt;&lt;property id=&quot;20148&quot; value=&quot;5&quot;/&gt;&lt;property id=&quot;20300&quot; value=&quot;Slide 13 - &amp;quot;Types of Real Property&amp;quot;&quot;/&gt;&lt;property id=&quot;20307&quot; value=&quot;666&quot;/&gt;&lt;/object&gt;&lt;object type=&quot;3&quot; unique_id=&quot;10016&quot;&gt;&lt;property id=&quot;20148&quot; value=&quot;5&quot;/&gt;&lt;property id=&quot;20300&quot; value=&quot;Slide 14 - &amp;quot;Types of Real Property – categories &amp;quot;&quot;/&gt;&lt;property id=&quot;20307&quot; value=&quot;608&quot;/&gt;&lt;/object&gt;&lt;object type=&quot;3&quot; unique_id=&quot;10017&quot;&gt;&lt;property id=&quot;20148&quot; value=&quot;5&quot;/&gt;&lt;property id=&quot;20300&quot; value=&quot;Slide 15 - &amp;quot;Non-Federal Entity Owned&amp;quot;&quot;/&gt;&lt;property id=&quot;20307&quot; value=&quot;605&quot;/&gt;&lt;/object&gt;&lt;object type=&quot;3&quot; unique_id=&quot;10018&quot;&gt;&lt;property id=&quot;20148&quot; value=&quot;5&quot;/&gt;&lt;property id=&quot;20300&quot; value=&quot;Slide 16 - &amp;quot;Depreciation - Definition&amp;quot;&quot;/&gt;&lt;property id=&quot;20307&quot; value=&quot;634&quot;/&gt;&lt;/object&gt;&lt;object type=&quot;3&quot; unique_id=&quot;10019&quot;&gt;&lt;property id=&quot;20148&quot; value=&quot;5&quot;/&gt;&lt;property id=&quot;20300&quot; value=&quot;Slide 17 - &amp;quot;Depreciation – No Use Allowance&amp;quot;&quot;/&gt;&lt;property id=&quot;20307&quot; value=&quot;635&quot;/&gt;&lt;/object&gt;&lt;object type=&quot;3&quot; unique_id=&quot;10020&quot;&gt;&lt;property id=&quot;20148&quot; value=&quot;5&quot;/&gt;&lt;property id=&quot;20300&quot; value=&quot;Slide 18 - &amp;quot;Depreciation Costs &amp;quot;&quot;/&gt;&lt;property id=&quot;20307&quot; value=&quot;638&quot;/&gt;&lt;/object&gt;&lt;object type=&quot;3&quot; unique_id=&quot;10021&quot;&gt;&lt;property id=&quot;20148&quot; value=&quot;5&quot;/&gt;&lt;property id=&quot;20300&quot; value=&quot;Slide 19 - &amp;quot;Depreciation – Calculation &amp;quot;&quot;/&gt;&lt;property id=&quot;20307&quot; value=&quot;639&quot;/&gt;&lt;/object&gt;&lt;object type=&quot;3&quot; unique_id=&quot;10022&quot;&gt;&lt;property id=&quot;20148&quot; value=&quot;5&quot;/&gt;&lt;property id=&quot;20300&quot; value=&quot;Slide 20 - &amp;quot;Depreciation – Two Methods&amp;quot;&quot;/&gt;&lt;property id=&quot;20307&quot; value=&quot;637&quot;/&gt;&lt;/object&gt;&lt;object type=&quot;3&quot; unique_id=&quot;10023&quot;&gt;&lt;property id=&quot;20148&quot; value=&quot;5&quot;/&gt;&lt;property id=&quot;20300&quot; value=&quot;Slide 21 - &amp;quot;Knowledge Check 1 – Questions &amp;quot;&quot;/&gt;&lt;property id=&quot;20307&quot; value=&quot;675&quot;/&gt;&lt;/object&gt;&lt;object type=&quot;3&quot; unique_id=&quot;10024&quot;&gt;&lt;property id=&quot;20148&quot; value=&quot;5&quot;/&gt;&lt;property id=&quot;20300&quot; value=&quot;Slide 22 - &amp;quot;Knowledge Check 1 – Answers&amp;quot;&quot;/&gt;&lt;property id=&quot;20307&quot; value=&quot;676&quot;/&gt;&lt;/object&gt;&lt;object type=&quot;3&quot; unique_id=&quot;10025&quot;&gt;&lt;property id=&quot;20148&quot; value=&quot;5&quot;/&gt;&lt;property id=&quot;20300&quot; value=&quot;Slide 23 - &amp;quot;Property With Federal/Reed Act Equity&amp;quot;&quot;/&gt;&lt;property id=&quot;20307&quot; value=&quot;617&quot;/&gt;&lt;/object&gt;&lt;object type=&quot;3&quot; unique_id=&quot;10026&quot;&gt;&lt;property id=&quot;20148&quot; value=&quot;5&quot;/&gt;&lt;property id=&quot;20300&quot; value=&quot;Slide 24 - &amp;quot;Unemployment Insurance / Wagner-Peyser Equity&amp;quot;&quot;/&gt;&lt;property id=&quot;20307&quot; value=&quot;618&quot;/&gt;&lt;/object&gt;&lt;object type=&quot;3&quot; unique_id=&quot;10027&quot;&gt;&lt;property id=&quot;20148&quot; value=&quot;5&quot;/&gt;&lt;property id=&quot;20300&quot; value=&quot;Slide 25 - &amp;quot;WIOA / Job Training Partnership Act Equity &amp;quot;&quot;/&gt;&lt;property id=&quot;20307&quot; value=&quot;622&quot;/&gt;&lt;/object&gt;&lt;object type=&quot;3&quot; unique_id=&quot;10028&quot;&gt;&lt;property id=&quot;20148&quot; value=&quot;5&quot;/&gt;&lt;property id=&quot;20300&quot; value=&quot;Slide 26 - &amp;quot;State Reed Act Property&amp;quot;&quot;/&gt;&lt;property id=&quot;20307&quot; value=&quot;619&quot;/&gt;&lt;/object&gt;&lt;object type=&quot;3&quot; unique_id=&quot;10029&quot;&gt;&lt;property id=&quot;20148&quot; value=&quot;5&quot;/&gt;&lt;property id=&quot;20300&quot; value=&quot;Slide 27 - &amp;quot;Leases&amp;quot;&quot;/&gt;&lt;property id=&quot;20307&quot; value=&quot;667&quot;/&gt;&lt;/object&gt;&lt;object type=&quot;3&quot; unique_id=&quot;10030&quot;&gt;&lt;property id=&quot;20148&quot; value=&quot;5&quot;/&gt;&lt;property id=&quot;20300&quot; value=&quot;Slide 28 - &amp;quot;General Parameters for Leases&amp;quot;&quot;/&gt;&lt;property id=&quot;20307&quot; value=&quot;624&quot;/&gt;&lt;/object&gt;&lt;object type=&quot;3&quot; unique_id=&quot;10031&quot;&gt;&lt;property id=&quot;20148&quot; value=&quot;5&quot;/&gt;&lt;property id=&quot;20300&quot; value=&quot;Slide 29 - &amp;quot;Reasonableness Factors&amp;quot;&quot;/&gt;&lt;property id=&quot;20307&quot; value=&quot;625&quot;/&gt;&lt;/object&gt;&lt;object type=&quot;3&quot; unique_id=&quot;10032&quot;&gt;&lt;property id=&quot;20148&quot; value=&quot;5&quot;/&gt;&lt;property id=&quot;20300&quot; value=&quot;Slide 30 - &amp;quot;Limitations&amp;quot;&quot;/&gt;&lt;property id=&quot;20307&quot; value=&quot;626&quot;/&gt;&lt;/object&gt;&lt;object type=&quot;3&quot; unique_id=&quot;10033&quot;&gt;&lt;property id=&quot;20148&quot; value=&quot;5&quot;/&gt;&lt;property id=&quot;20300&quot; value=&quot;Slide 31 - &amp;quot;Limitations on Allowable Costs&amp;quot;&quot;/&gt;&lt;property id=&quot;20307&quot; value=&quot;627&quot;/&gt;&lt;/object&gt;&lt;object type=&quot;3&quot; unique_id=&quot;10034&quot;&gt;&lt;property id=&quot;20148&quot; value=&quot;5&quot;/&gt;&lt;property id=&quot;20300&quot; value=&quot;Slide 32 - &amp;quot;What is a Capital Lease?&amp;quot;&quot;/&gt;&lt;property id=&quot;20307&quot; value=&quot;628&quot;/&gt;&lt;/object&gt;&lt;object type=&quot;3&quot; unique_id=&quot;10035&quot;&gt;&lt;property id=&quot;20148&quot; value=&quot;5&quot;/&gt;&lt;property id=&quot;20300&quot; value=&quot;Slide 33 - &amp;quot;What is an Operating Lease?&amp;quot;&quot;/&gt;&lt;property id=&quot;20307&quot; value=&quot;629&quot;/&gt;&lt;/object&gt;&lt;object type=&quot;3&quot; unique_id=&quot;10036&quot;&gt;&lt;property id=&quot;20148&quot; value=&quot;5&quot;/&gt;&lt;property id=&quot;20300&quot; value=&quot;Slide 34 - &amp;quot;Termination Clauses&amp;quot;&quot;/&gt;&lt;property id=&quot;20307&quot; value=&quot;630&quot;/&gt;&lt;/object&gt;&lt;object type=&quot;3&quot; unique_id=&quot;10037&quot;&gt;&lt;property id=&quot;20148&quot; value=&quot;5&quot;/&gt;&lt;property id=&quot;20300&quot; value=&quot;Slide 35 - &amp;quot;Restriction on Home Office&amp;quot;&quot;/&gt;&lt;property id=&quot;20307&quot; value=&quot;631&quot;/&gt;&lt;/object&gt;&lt;object type=&quot;3&quot; unique_id=&quot;10038&quot;&gt;&lt;property id=&quot;20148&quot; value=&quot;5&quot;/&gt;&lt;property id=&quot;20300&quot; value=&quot;Slide 36 - &amp;quot;Documentation&amp;quot;&quot;/&gt;&lt;property id=&quot;20307&quot; value=&quot;632&quot;/&gt;&lt;/object&gt;&lt;object type=&quot;3&quot; unique_id=&quot;10039&quot;&gt;&lt;property id=&quot;20148&quot; value=&quot;5&quot;/&gt;&lt;property id=&quot;20300&quot; value=&quot;Slide 37 - &amp;quot;Knowledge Check 2 – Questions  &amp;quot;&quot;/&gt;&lt;property id=&quot;20307&quot; value=&quot;677&quot;/&gt;&lt;/object&gt;&lt;object type=&quot;3&quot; unique_id=&quot;10040&quot;&gt;&lt;property id=&quot;20148&quot; value=&quot;5&quot;/&gt;&lt;property id=&quot;20300&quot; value=&quot;Slide 38 - &amp;quot;Knowledge Check 2 – Answers&amp;quot;&quot;/&gt;&lt;property id=&quot;20307&quot; value=&quot;678&quot;/&gt;&lt;/object&gt;&lt;object type=&quot;3&quot; unique_id=&quot;10041&quot;&gt;&lt;property id=&quot;20148&quot; value=&quot;5&quot;/&gt;&lt;property id=&quot;20300&quot; value=&quot;Slide 39 - &amp;quot;Property Management&amp;quot;&quot;/&gt;&lt;property id=&quot;20307&quot; value=&quot;668&quot;/&gt;&lt;/object&gt;&lt;object type=&quot;3&quot; unique_id=&quot;10042&quot;&gt;&lt;property id=&quot;20148&quot; value=&quot;5&quot;/&gt;&lt;property id=&quot;20300&quot; value=&quot;Slide 40 - &amp;quot;Maintenance and Repair Costs – Definition &amp;quot;&quot;/&gt;&lt;property id=&quot;20307&quot; value=&quot;650&quot;/&gt;&lt;/object&gt;&lt;object type=&quot;3&quot; unique_id=&quot;10043&quot;&gt;&lt;property id=&quot;20148&quot; value=&quot;5&quot;/&gt;&lt;property id=&quot;20300&quot; value=&quot;Slide 41 - &amp;quot;Maintenance and Repair Costs – Allowable &amp;quot;&quot;/&gt;&lt;property id=&quot;20307&quot; value=&quot;651&quot;/&gt;&lt;/object&gt;&lt;object type=&quot;3&quot; unique_id=&quot;10044&quot;&gt;&lt;property id=&quot;20148&quot; value=&quot;5&quot;/&gt;&lt;property id=&quot;20300&quot; value=&quot;Slide 42 - &amp;quot;Insurance Coverage&amp;quot;&quot;/&gt;&lt;property id=&quot;20307&quot; value=&quot;659&quot;/&gt;&lt;/object&gt;&lt;object type=&quot;3&quot; unique_id=&quot;10045&quot;&gt;&lt;property id=&quot;20148&quot; value=&quot;5&quot;/&gt;&lt;property id=&quot;20300&quot; value=&quot;Slide 43 - &amp;quot;Capital Improvements&amp;quot;&quot;/&gt;&lt;property id=&quot;20307&quot; value=&quot;658&quot;/&gt;&lt;/object&gt;&lt;object type=&quot;3&quot; unique_id=&quot;10046&quot;&gt;&lt;property id=&quot;20148&quot; value=&quot;5&quot;/&gt;&lt;property id=&quot;20300&quot; value=&quot;Slide 44 - &amp;quot;Rearrangements/Reconversion Costs&amp;quot;&quot;/&gt;&lt;property id=&quot;20307&quot; value=&quot;655&quot;/&gt;&lt;/object&gt;&lt;object type=&quot;3&quot; unique_id=&quot;10047&quot;&gt;&lt;property id=&quot;20148&quot; value=&quot;5&quot;/&gt;&lt;property id=&quot;20300&quot; value=&quot;Slide 45 - &amp;quot;Idle Facilities and Idle Capacity&amp;quot;&quot;/&gt;&lt;property id=&quot;20307&quot; value=&quot;603&quot;/&gt;&lt;/object&gt;&lt;object type=&quot;3&quot; unique_id=&quot;10048&quot;&gt;&lt;property id=&quot;20148&quot; value=&quot;5&quot;/&gt;&lt;property id=&quot;20300&quot; value=&quot;Slide 46 - &amp;quot;Cost of Idle Facilities&amp;quot;&quot;/&gt;&lt;property id=&quot;20307&quot; value=&quot;660&quot;/&gt;&lt;/object&gt;&lt;object type=&quot;3&quot; unique_id=&quot;10049&quot;&gt;&lt;property id=&quot;20148&quot; value=&quot;5&quot;/&gt;&lt;property id=&quot;20300&quot; value=&quot;Slide 47 - &amp;quot;Cost of Idle Facilities (cont.)&amp;quot;&quot;/&gt;&lt;property id=&quot;20307&quot; value=&quot;541&quot;/&gt;&lt;/object&gt;&lt;object type=&quot;3&quot; unique_id=&quot;10050&quot;&gt;&lt;property id=&quot;20148&quot; value=&quot;5&quot;/&gt;&lt;property id=&quot;20300&quot; value=&quot;Slide 48 - &amp;quot;Cost of Idle Capacity&amp;quot;&quot;/&gt;&lt;property id=&quot;20307&quot; value=&quot;542&quot;/&gt;&lt;/object&gt;&lt;object type=&quot;3&quot; unique_id=&quot;10051&quot;&gt;&lt;property id=&quot;20148&quot; value=&quot;5&quot;/&gt;&lt;property id=&quot;20300&quot; value=&quot;Slide 49 - &amp;quot;Interest Expense&amp;quot;&quot;/&gt;&lt;property id=&quot;20307&quot; value=&quot;546&quot;/&gt;&lt;/object&gt;&lt;object type=&quot;3&quot; unique_id=&quot;10052&quot;&gt;&lt;property id=&quot;20148&quot; value=&quot;5&quot;/&gt;&lt;property id=&quot;20300&quot; value=&quot;Slide 50 - &amp;quot;Donated Real Property&amp;quot;&quot;/&gt;&lt;property id=&quot;20307&quot; value=&quot;649&quot;/&gt;&lt;/object&gt;&lt;object type=&quot;3&quot; unique_id=&quot;10053&quot;&gt;&lt;property id=&quot;20148&quot; value=&quot;5&quot;/&gt;&lt;property id=&quot;20300&quot; value=&quot;Slide 51 - &amp;quot;Donated Space&amp;quot;&quot;/&gt;&lt;property id=&quot;20307&quot; value=&quot;670&quot;/&gt;&lt;/object&gt;&lt;object type=&quot;3&quot; unique_id=&quot;10054&quot;&gt;&lt;property id=&quot;20148&quot; value=&quot;5&quot;/&gt;&lt;property id=&quot;20300&quot; value=&quot;Slide 52 - &amp;quot;Knowledge Check 3 – Questions &amp;quot;&quot;/&gt;&lt;property id=&quot;20307&quot; value=&quot;679&quot;/&gt;&lt;/object&gt;&lt;object type=&quot;3&quot; unique_id=&quot;10055&quot;&gt;&lt;property id=&quot;20148&quot; value=&quot;5&quot;/&gt;&lt;property id=&quot;20300&quot; value=&quot;Slide 53 - &amp;quot;Knowledge Check 3 – Answers&amp;quot;&quot;/&gt;&lt;property id=&quot;20307&quot; value=&quot;680&quot;/&gt;&lt;/object&gt;&lt;object type=&quot;3&quot; unique_id=&quot;10056&quot;&gt;&lt;property id=&quot;20148&quot; value=&quot;5&quot;/&gt;&lt;property id=&quot;20300&quot; value=&quot;Slide 54 - &amp;quot;Common Mistakes&amp;quot;&quot;/&gt;&lt;property id=&quot;20307&quot; value=&quot;669&quot;/&gt;&lt;/object&gt;&lt;object type=&quot;3&quot; unique_id=&quot;10057&quot;&gt;&lt;property id=&quot;20148&quot; value=&quot;5&quot;/&gt;&lt;property id=&quot;20300&quot; value=&quot;Slide 55 - &amp;quot;Common Mistakes Related to Facilities&amp;quot;&quot;/&gt;&lt;property id=&quot;20307&quot; value=&quot;577&quot;/&gt;&lt;/object&gt;&lt;object type=&quot;3&quot; unique_id=&quot;10058&quot;&gt;&lt;property id=&quot;20148&quot; value=&quot;5&quot;/&gt;&lt;property id=&quot;20300&quot; value=&quot;Slide 56 - &amp;quot;Core Monitoring Guide – Objective 2.c: Property Management&amp;quot;&quot;/&gt;&lt;property id=&quot;20307&quot; value=&quot;367&quot;/&gt;&lt;/object&gt;&lt;object type=&quot;3&quot; unique_id=&quot;10059&quot;&gt;&lt;property id=&quot;20148&quot; value=&quot;5&quot;/&gt;&lt;property id=&quot;20300&quot; value=&quot;Slide 57 - &amp;quot;SMART Checklist&amp;quot;&quot;/&gt;&lt;property id=&quot;20307&quot; value=&quot;350&quot;/&gt;&lt;/object&gt;&lt;object type=&quot;3&quot; unique_id=&quot;10060&quot;&gt;&lt;property id=&quot;20148&quot; value=&quot;5&quot;/&gt;&lt;property id=&quot;20300&quot; value=&quot;Slide 58 - &amp;quot;Module Review&amp;quot;&quot;/&gt;&lt;property id=&quot;20307&quot; value=&quot;369&quot;/&gt;&lt;/object&gt;&lt;object type=&quot;3&quot; unique_id=&quot;10061&quot;&gt;&lt;property id=&quot;20148&quot; value=&quot;5&quot;/&gt;&lt;property id=&quot;20300&quot; value=&quot;Slide 59 - &amp;quot;ETA and Uniform Guidance Resources&amp;quot;&quot;/&gt;&lt;property id=&quot;20307&quot; value=&quot;518&quot;/&gt;&lt;/object&gt;&lt;object type=&quot;3&quot; unique_id=&quot;10062&quot;&gt;&lt;property id=&quot;20148&quot; value=&quot;5&quot;/&gt;&lt;property id=&quot;20300&quot; value=&quot;Slide 60 - &amp;quot;Web Resources&amp;quot;&quot;/&gt;&lt;property id=&quot;20307&quot; value=&quot;361&quot;/&gt;&lt;/object&gt;&lt;object type=&quot;3&quot; unique_id=&quot;10063&quot;&gt;&lt;property id=&quot;20148&quot; value=&quot;5&quot;/&gt;&lt;property id=&quot;20300&quot; value=&quot;Slide 61 - &amp;quot;Remember the Grant Management Toolbox!&amp;quot;&quot;/&gt;&lt;property id=&quot;20307&quot; value=&quot;268&quot;/&gt;&lt;/object&gt;&lt;object type=&quot;3&quot; unique_id=&quot;10064&quot;&gt;&lt;property id=&quot;20148&quot; value=&quot;5&quot;/&gt;&lt;property id=&quot;20300&quot; value=&quot;Slide 62 - &amp;quot;Questions?&amp;quot;&quot;/&gt;&lt;property id=&quot;20307&quot; value=&quot;352&quot;/&gt;&lt;/object&gt;&lt;object type=&quot;3&quot; unique_id=&quot;10065&quot;&gt;&lt;property id=&quot;20148&quot; value=&quot;5&quot;/&gt;&lt;property id=&quot;20300&quot; value=&quot;Slide 63 - &amp;quot;Thank you. &amp;quot;&quot;/&gt;&lt;property id=&quot;20307&quot; value=&quot;600&quot;/&gt;&lt;/object&gt;&lt;/object&gt;&lt;object type=&quot;8&quot; unique_id=&quot;10130&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inline="no" pdftag="Figure" isBookmarkSet="no" validate="no" artifact="_x0030_" Order="_x0032_" Lang="" bookmark="no"/>
  <HyperLink xmlns="" ID="mrlOJ+zvv/h0oqmp9QtQPXCCAUI=737177384394.7136_147.0158" plainAltText="SMART_x0020_Training_x0020_"/>
  <HyperLink xmlns="" ID="mrlOJ+zvv/h0oqmp9QtQPXCCAUI=363306643323.6736_211.0158" plainAltText="Core_x0020_Monitoring_x0020_Guide"/>
  <HyperLink xmlns="" ID="mrlOJ+zvv/h0oqmp9QtQPXCCAUI=-410019780278.5236_275.0158" plainAltText="Technical_x0020_Assistance_x0020_Guide"/>
  <HyperLink xmlns="" ID="mrlOJ+zvv/h0oqmp9QtQPXCCAUI=413956042321.7236_339.0158" plainAltText="ETA_x0020_Grantee_x0020_Handbook"/>
  <HyperLink xmlns="" ID="mrlOJ+zvv/h0oqmp9QtQPXCCAUI=-175829293302.6336_403.0158" plainAltText="WorkforceGPS_x0020_Resources"/>
  <HyperLink xmlns="" ID="GaLE9khssLrMXvWeq5l+JKQ73qw=-204416727248_115.4724" plainAltText="_x0032__x0020_CFR_x0020_200.12" language="" Lang=""/>
  <HyperLink xmlns="" ID="5crhPVYJDJgRBjk4N1BPgSSHoKw=-747809266533.9351_115.4724" plainAltText="CFR_x0020_200.13" Lang=""/>
  <HyperLink xmlns="" ID="Aj5vxUOUQVEfx7Bem/AX0vOU/nw=14196438148_115.4724" plainAltText="_x0032__x0020_CFR_x0020_200.446_x0028_a_x0029__x0028_1_x0029_" Lang=""/>
  <HyperLink xmlns="" ID="hbpS6iLPopL6+blvstW+BshnYQQ=-201016643748_115.4724" plainAltText="_x0032__x0020_CFR_x0020_200.85" Lang=""/>
  <HyperLink xmlns="" ID="JT80eV+rqFrXb3zJ/3NZSdMAZXU=1869088248_122.4434" plainAltText="_x0032__x0020_CFR_x0020_200.439_x0028_a_x0029__x0028_3_x0029_" Lang=""/>
  <HyperLink xmlns="" ID="UuaVbMn2ULPsb4bpXo7XsEKqzjw=-80306701648_115.4724" plainAltText="_x0032__x0020_CFR_x0020_200.436_x0028_a_x0029__x0020_" Lang=""/>
  <HyperLink xmlns="" ID="ihxntP9x8izX6POx5V1bmMwBZfg=72470027848_115.4724" plainAltText="_x0032__x0020_CFR_x0020_200.436_x0028_d_x0029__x0028_4_x0029_" Lang=""/>
  <HyperLink xmlns="" ID="fHHUbZxmYxbPezEgKFDEhirlEDA=-1273529412711.1851_130.2507" plainAltText="_x0032_00.436_x0028_d_x0029__x0028_3_x0029_" Lang=""/>
  <HyperLink xmlns="" ID="GxHWp0ZDol1epE86YHabDb7A/KM=103410927948_115.4724" plainAltText="_x0032_0_x0020_CFR_x0020_683.240" Lang=""/>
  <HyperLink xmlns="" ID="R6IyGPBVHeqIC+KVFoLi5aHohys=-199644977448_115.4724" plainAltText="_x0032_0_x0020_CFR_x0020_683.240_x0028_a_x0029_" Lang=""/>
  <HyperLink xmlns="" ID="//66dtnr1812Tp7m5+zjjtvxE6M=191618049848_115.4724" plainAltText="_x0032_0_x0020_CFR_x0020_683.240_x0028_c_x0029_" Lang=""/>
  <HyperLink xmlns="" ID="05A4ovR0m1Djxv68tfDbENZeB0g=-42247166248_115.4724" plainAltText="_x0032_0_x0020_CFR_x0020_683.240_x0028_b_x0029_" Lang=""/>
  <HyperLink xmlns="" ID="QeHBiblC0kLutj0tehzUqwP90rU=-96621642448.00008_115.4724" plainAltText="_x0032__x0020_CFR_x0020_200.465_x0020_" Lang=""/>
  <HyperLink xmlns="" ID="W4/rMsCBn6yyDNYxz+rWZSps00k=-115086828048_115.4724" plainAltText="_x0032__x0020_CFR_x0020_200.465_x0028_c_x0029__x0028_6_x0029__x0020_" Lang=""/>
  <HyperLink xmlns="" ID="miCqPmZGtwLkRCOL9J/aHJdlfy4=175477275548_115.4724" plainAltText="_x0032__x0020_CFR_x0020_200.452_x0020_" Lang=""/>
  <HyperLink xmlns="" ID="zrPpwfAY1jtp2x0SrqDq+cpCBzA=-137013881248_115.4724" plainAltText="_x0032__x0020_CFR_x0020_200.310" Lang=""/>
  <HyperLink xmlns="" ID="I+6mNxf/ptAJiiffDOKEbyuziLg=-40139700448_115.4724" plainAltText="_x0032__x0020_CFR_x0020_200.462_x0028_a_x0029__x0020_" Lang=""/>
  <HyperLink xmlns="" ID="I+6mNxf/ptAJiiffDOKEbyuziLg=116468693748_311.0724" plainAltText="_x0032__x0020_CFR_x0020_200.462_x0028_b_x0029__x0020_" Lang=""/>
  <HyperLink xmlns="" ID="xSGvyFX0T9q5X2xbmd+83s/jsU0=-58178224963.59992_125.9131" plainAltText="_x0032__x0020_CFR_x0020_200.446" Lang=""/>
  <HyperLink xmlns="" ID="iAj4DhDxW847oIjLCGZlx31fZNM=-50485931348_115.4724" plainAltText="_x0032__x0020_CFR_x0020_200.446_x0028_b_x0029_" Lang=""/>
  <HyperLink xmlns="" ID="EAXauQYld3s9uGQJmCtLVWoloSs=-183197638248_115.4724" plainAltText="_x0032__x0020_CFR_x0020_200.446_x0028_c_x0029__x0020_" Lang=""/>
  <HyperLink xmlns="" ID="p9IJWonCyxLUDGh8LkEWgdljXds=-66917726748_115.4724" plainAltText="_x0032__x0020_CFR_x0020_200.449_x0028_a_x0029__x0020_" Lang=""/>
  <HyperLink xmlns="" ID="HxnbuZ3L8kZuQKBo03OPoHB6j7Y=36330664364.19992_118.7946" plainAltText="Core_x0020_Monitoring_x0020_Guide" Lang=""/>
  <HyperLink xmlns="" ID="HxnbuZ3L8kZuQKBo03OPoHB6j7Y=27714819164.19992_169.2146" plainAltText="Grant_x0020__x0026__x0020_Financial_x0020_Management_x0020_Technical_x0020_" Lang=""/>
  <HyperLink xmlns="" ID="HxnbuZ3L8kZuQKBo03OPoHB6j7Y=135620575864.19992_210.9746" plainAltText="Assistance_x0020_Guide_x0020_"/>
  <HyperLink xmlns="" ID="HxnbuZ3L8kZuQKBo03OPoHB6j7Y=103410927996.09992_303.1546" plainAltText="_x0032_0_x0020_CFR_x0020_683.240" Lang=""/>
  <HyperLink xmlns="" ID="ZRjCtQJAqTwSHN3PXXNoueYjPys=1883269349691.0454_166.3146" plainAltText="_x0032__x0020_CFR_x0020_Part_x0020_200" Lang=""/>
  <HyperLink xmlns="" ID="K4XRM8zSstDo8A54q43WYxJZypc=-383150670181.9798_161.9772" plainAltText="Service_x0020_Locator" Lang=""/>
  <HyperLink xmlns="" ID="K4XRM8zSstDo8A54q43WYxJZypc=-113710726104.7747_230.3972" plainAltText="DOLETA.gov_x002F_Grants" Lang=""/>
  <HyperLink xmlns="" ID="QyksISjzh0OS3OLdvCIsC+wStvY=-1242461217666.7484_138.2172" plainAltText="Grants_x0020_Application_x0020_and_x0020_" Lang=""/>
  <HyperLink xmlns="" ID="QyksISjzh0OS3OLdvCIsC+wStvY=1465423831537.2084_164.8772" plainAltText="Management_x0020_Community_x0020_of_x0020_Practice"/>
  <HyperLink xmlns="" ID="QyksISjzh0OS3OLdvCIsC+wStvY=-538624618537.2084_352.6172" plainAltText="WorkforceGPS" language="" Lang=""/>
  <Shape xmlns="" ID="RU9ojsXnLHuZHuVgDHYL4ozIfxA=" Order="_x0033_" pdftag="_x005B_Artifact_x005D_" isBookmarkSet="no" bookmark="no"/>
  <Shape xmlns="" ID="IvmGoyQcpETC/kxsHPwhmmYUNv0=" pdftag="H2" isBookmarkSet="no" bookmark="yes" Order="_x0031_"/>
  <Shape xmlns="" ID="bxC3MBuUvWce2t1cTk/Cnhobu5w=" pdftag="Figure" Order="_x0032_" formula="no" artifact="_x0030_" inline="no" validate="yes"/>
  <Shape xmlns="" ID="mrlOJ+zvv/h0oqmp9QtQPXCCAUI=" pdftag="" Order="_x0033_"/>
  <Shape xmlns="" ID="/Uh/qt+jJcVHqfBbEImfWRdmtts=" Order="_x0033_" pdftag="_x005B_Artifact_x005D_" isBookmarkSet="no" bookmark="no"/>
  <Shape xmlns="" ID="/YTrs9UxqY5yWThe3jMzsgcmcbc=" pdftag="H2" isBookmarkSet="no" bookmark="yes" Order="_x0031_"/>
  <Shape xmlns="" ID="SyUvHq6EoPDzekw7qWhD//1jzHs=" pdftag="P" isBookmarkSet="no" Order="_x0032_" bookmark="no"/>
  <Shape xmlns="" ID="89uyZNG+QBkryDlDzV1pvioO0FM=" Order="_x0033_" pdftag="_x005B_Artifact_x005D_" isBookmarkSet="no" bookmark="no"/>
  <Shape xmlns="" ID="1BHC8fVahKB24Yn9Ox2WoqJ7eFU=" pdftag="H2" isBookmarkSet="no" bookmark="yes" Order="_x0031_"/>
  <Shape xmlns="" ID="YMNew2y9M8zd4UThqPQyYPvOgoM=" pdftag="P" isBookmarkSet="no" Order="_x0032_" bookmark="no"/>
  <Shape xmlns="" ID="3dl23tevJhlkBLu0VijsTn+igoA=" Order="_x0033_" pdftag="_x005B_Artifact_x005D_" isBookmarkSet="no" bookmark="no"/>
  <Shape xmlns="" ID="4bGG4XDajIPuWEMytAXDNN2fym0=" pdftag="H2" isBookmarkSet="no" bookmark="yes" Order="_x0031_"/>
  <Shape xmlns="" ID="GaLE9khssLrMXvWeq5l+JKQ73qw=" pdftag="P" isBookmarkSet="no" Order="_x0032_" bookmark="no"/>
  <Shape xmlns="" ID="frm9R6RkGLLdkyEtq/P3Oe4JS3Y=" Order="_x0033_" pdftag="_x005B_Artifact_x005D_" isBookmarkSet="no" bookmark="no"/>
  <Shape xmlns="" ID="cC/EvqlIRkBtKFfFaEzpa7jdh2w=" pdftag="H2" isBookmarkSet="no" bookmark="yes" Order="_x0031_"/>
  <Shape xmlns="" ID="5crhPVYJDJgRBjk4N1BPgSSHoKw=" pdftag="P" isBookmarkSet="no" Order="_x0032_" bookmark="no"/>
  <Shape xmlns="" ID="3je2eTRp1ozbTpNyAxjBKpY7NKE=" Order="_x0033_" pdftag="_x005B_Artifact_x005D_" isBookmarkSet="no" bookmark="no"/>
  <Shape xmlns="" ID="WYj+05rygP2LlzJDjZs92GsA/Mo=" pdftag="H2" isBookmarkSet="no" bookmark="yes" Order="_x0031_"/>
  <Shape xmlns="" ID="Aj5vxUOUQVEfx7Bem/AX0vOU/nw=" pdftag="P" isBookmarkSet="no" Order="_x0032_" bookmark="no"/>
  <Shape xmlns="" ID="XeaUeN/+Vev/laG7glPtGzn4EhU=" artifact="_x0030_" pdftag="Figure" isBookmarkSet="no" validate="no" Order="_x0033_" formula="no" Lang="" bookmark="no"/>
  <Shape xmlns="" ID="fXXCptPyNw5B9Gu8iUzE6E2bZyI=" Order="_x0034_" pdftag="_x005B_Artifact_x005D_" isBookmarkSet="no" bookmark="no"/>
  <Shape xmlns="" ID="vxwPc6KvF0FmIt3xwUvwBO0aN5c=" pdftag="H2" isBookmarkSet="no" bookmark="yes" Order="_x0031_"/>
  <Shape xmlns="" ID="hbpS6iLPopL6+blvstW+BshnYQQ=" pdftag="P" isBookmarkSet="no" Order="_x0032_" bookmark="no"/>
  <Shape xmlns="" ID="CBfaaq9tAGzOaXikXmR9SXQ1Ekw=" artifact="_x0030_" pdftag="Figure" isBookmarkSet="no" validate="no" Order="_x0033_" formula="no" Lang="" bookmark="no"/>
  <Shape xmlns="" ID="j0PeGyM9xB1Uc0aHrDqckRkMOtM=" Order="_x0034_" pdftag="_x005B_Artifact_x005D_" isBookmarkSet="no" bookmark="no"/>
  <Shape xmlns="" ID="Pkjngv4Fxwh7yV3aP2JmNRGInTc=" pdftag="H2" isBookmarkSet="no" bookmark="yes" Order="_x0031_"/>
  <Shape xmlns="" ID="JT80eV+rqFrXb3zJ/3NZSdMAZXU=" pdftag="P" isBookmarkSet="no" Order="_x0032_" bookmark="no"/>
  <Shape xmlns="" ID="LsAh43Fav6w9+p38iBq3kCEv2dk=" artifact="_x0030_" pdftag="Figure" isBookmarkSet="no" validate="no" Order="_x0033_" formula="no" Lang="" bookmark="no"/>
  <Shape xmlns="" ID="AHyU+3VTPJdfd4DbwPk5FfJJhaQ=" Order="_x0034_" pdftag="_x005B_Artifact_x005D_" isBookmarkSet="no" bookmark="no"/>
  <Shape xmlns="" ID="B9KeFNYrsXzHZzHe0ROwbhuvnxk=" pdftag="H2" isBookmarkSet="no" bookmark="yes" Order="_x0031_"/>
  <Shape xmlns="" ID="B/xl6ihWzVsVzbgESDFmUjG7jrY=" pdftag="P" isBookmarkSet="no" Order="_x0032_" bookmark="no"/>
  <Shape xmlns="" ID="F6FCRfh36YX7ZqvsWR8199/7gwg=" Order="_x0033_" pdftag="_x005B_Artifact_x005D_" isBookmarkSet="no" bookmark="no"/>
  <Shape xmlns="" ID="CvQw3vtFk1Izdno3HeoJGQ54frU=" pdftag="H2" isBookmarkSet="no" bookmark="yes" Order="_x0031_"/>
  <Shape xmlns="" ID="5hWvlw5AmMpOZG/mQPwZh6pL4Xk=" pdftag="P" isBookmarkSet="no" Order="_x0032_" bookmark="no"/>
  <Shape xmlns="" ID="DskAhs12hWRmS4gPeEFyDd5zd9A=" Order="_x0033_" pdftag="_x005B_Artifact_x005D_" isBookmarkSet="no" bookmark="no"/>
  <Shape xmlns="" ID="Ds+9JEp41wBy7W5d7KIweboSKAM=" pdftag="H2" isBookmarkSet="no" bookmark="yes" Order="_x0031_"/>
  <Shape xmlns="" ID="+zhFOHEArMeSQNpR9ckdxzDgCok=" pdftag="P" isBookmarkSet="no" Order="_x0033_" bookmark="no"/>
  <Shape xmlns="" ID="x45q7EclCv/z73XkDflU12Luv6I=" artifact="_x0030_" pdftag="Figure" isBookmarkSet="no" validate="no" Order="_x0032_" formula="no" Lang="" bookmark="no"/>
  <Shape xmlns="" ID="SUhLKaXDLuSDMhdwQm462MxRPZs=" Order="_x0034_" pdftag="_x005B_Artifact_x005D_" isBookmarkSet="no" bookmark="no"/>
  <Shape xmlns="" ID="dwPyGRoEEjK39UnhwnXYRx0g+vk=" pdftag="H2" isBookmarkSet="no" bookmark="yes" Order="_x0031_"/>
  <Shape xmlns="" ID="fauYDaUa338/SvV16V5OGR39nWI=" pdftag="P" isBookmarkSet="no" Order="_x0032_" bookmark="no"/>
  <Shape xmlns="" ID="nUXgn55aqN6ksa9jZpIDStfT9p8=" Order="_x0033_" pdftag="_x005B_Artifact_x005D_" isBookmarkSet="no" bookmark="no"/>
  <Shape xmlns="" ID="fn79TT0DsIWG+ndfz2wc/CZ9LaA=" pdftag="H2" isBookmarkSet="no" bookmark="yes" Order="_x0031_"/>
  <Shape xmlns="" ID="UuaVbMn2ULPsb4bpXo7XsEKqzjw=" pdftag="P" isBookmarkSet="no" Order="_x0032_" bookmark="no"/>
  <Shape xmlns="" ID="0nOnt1Dw5TQzxfJUP9MJqDpBboE=" Order="_x0033_" pdftag="_x005B_Artifact_x005D_" isBookmarkSet="no" bookmark="no"/>
  <Shape xmlns="" ID="qQ4Pq9o3Z4dXbbRFYzFQQWylNs8=" pdftag="H2" isBookmarkSet="no" bookmark="yes" Order="_x0031_"/>
  <Shape xmlns="" ID="ihxntP9x8izX6POx5V1bmMwBZfg=" pdftag="P" isBookmarkSet="no" Order="_x0032_" bookmark="no"/>
  <Shape xmlns="" ID="+ktqbwqRotHiIujD0dkVnz6wF0o=" Order="_x0033_" pdftag="_x005B_Artifact_x005D_" isBookmarkSet="no" bookmark="no"/>
  <Shape xmlns="" ID="OAHZQ4QrNAzMHz394JORnl3t6MA=" pdftag="H2" isBookmarkSet="no" bookmark="yes" Order="_x0031_"/>
  <Shape xmlns="" ID="Zyx5se/y7M//Ll+AWn2P63N4fis=" pdftag="P" isBookmarkSet="no" Order="_x0032_" bookmark="no"/>
  <Shape xmlns="" ID="DQzBLgclfRb8R6VslD6uHzOQNq4=" Order="_x0033_" pdftag="_x005B_Artifact_x005D_" isBookmarkSet="no" bookmark="no"/>
  <Shape xmlns="" ID="PebFTK5XARgDtwJ3tfTkBPJs6Gs=" pdftag="H2" isBookmarkSet="no" bookmark="yes" Order="_x0031_"/>
  <Shape xmlns="" ID="xfNW6fy1Alm8C1A5IyqYsfvHSZ0=" pdftag="P" isBookmarkSet="no" Order="_x0032_" bookmark="no"/>
  <Shape xmlns="" ID="83JZBIZgbBSfT3x6ack5jHIBWIA=" artifact="_x0030_" pdftag="Figure" isBookmarkSet="no" validate="no" Order="_x0033_" formula="no" Lang="" bookmark="no"/>
  <Shape xmlns="" ID="kJXxsulFyyvKKwYnSWp0pWEJkC8=" Order="_x0034_" pdftag="_x005B_Artifact_x005D_" isBookmarkSet="no" bookmark="no"/>
  <Shape xmlns="" ID="Tf17GstV63F6uHVkNQt7ImhpTZo=" pdftag="H2" isBookmarkSet="no" bookmark="yes" Order="_x0031_"/>
  <Shape xmlns="" ID="fHHUbZxmYxbPezEgKFDEhirlEDA=" pdftag="P" isBookmarkSet="no" Order="_x0032_" bookmark="no"/>
  <Shape xmlns="" ID="ViqokIdN2qaFh9eqZV78Xp+PNQU=" pdftag="P" isBookmarkSet="no" Order="_x0033_" bookmark="no"/>
  <Shape xmlns="" ID="yDKvD19WMUFurQMhEq37OTpru+s=" artifact="_x0030_" pdftag="Figure" isBookmarkSet="no" validate="no" Order="_x0035_" formula="no" Lang="" bookmark="no"/>
  <Shape xmlns="" ID="tL834gsLa505xQvaBJPLrG1fRik=" pdftag="P" isBookmarkSet="no" Order="_x0034_" bookmark="no"/>
  <Shape xmlns="" ID="nSgoHZMg3GRIf7UTVycHjn1d6Xk=" artifact="_x0030_" pdftag="Figure" isBookmarkSet="no" validate="no" Order="_x0036_" formula="no" Lang="" bookmark="no"/>
  <Shape xmlns="" ID="HMUYHenbzh6JLrFiZJIU76URb8s=" Order="_x0037_" pdftag="_x005B_Artifact_x005D_" isBookmarkSet="no" bookmark="no"/>
  <Shape xmlns="" ID="0q3JXOVN+T6cFsvgcDkMQB5C1ZI=" pdftag="H2" isBookmarkSet="no" bookmark="yes" Order="_x0031_"/>
  <Shape xmlns="" ID="CrOcxVe8Ve7KqgYFAK3Fjjm078s=" pdftag="P" isBookmarkSet="no" Order="_x0032_" bookmark="no"/>
  <Shape xmlns="" ID="w0TF/bldNTNRLVYRdQ4nChUvcj0=" Order="_x0033_" pdftag="_x005B_Artifact_x005D_" isBookmarkSet="no" bookmark="no"/>
  <Shape xmlns="" ID="o+13ojv3XBiX3Q1RTX35l1Awsq8=" pdftag="H2" isBookmarkSet="no" bookmark="yes" Order="_x0031_"/>
  <Shape xmlns="" ID="1C69taxD05brkD32xac0Pz4Dl3k=" pdftag="P" isBookmarkSet="no" Order="_x0032_" bookmark="no"/>
  <Shape xmlns="" ID="yFy5XpcqxLi9qI1j6qGIv7SggU4=" Order="_x0033_" pdftag="_x005B_Artifact_x005D_" isBookmarkSet="no" bookmark="no"/>
  <Shape xmlns="" ID="QrDS9cNhKU2G/4WVJWqoIYFXpqg=" pdftag="H2" isBookmarkSet="no" bookmark="yes" Order="_x0031_"/>
  <Shape xmlns="" ID="GxHWp0ZDol1epE86YHabDb7A/KM=" pdftag="P" isBookmarkSet="no" Order="_x0032_" bookmark="no"/>
  <Shape xmlns="" ID="zZlXK6qnT5AArvPC6V/kmtA5YR0=" Order="_x0033_" pdftag="_x005B_Artifact_x005D_" isBookmarkSet="no" bookmark="no"/>
  <Shape xmlns="" ID="aRKCi9LaqL9Myagk51XpF3kRbVI=" pdftag="H2" isBookmarkSet="no" bookmark="yes" Order="_x0031_"/>
  <Shape xmlns="" ID="R6IyGPBVHeqIC+KVFoLi5aHohys=" pdftag="P" isBookmarkSet="no" Order="_x0032_" bookmark="no"/>
  <Shape xmlns="" ID="IlwjalV5UC6vlonVKbt/fUPLtDY=" Order="_x0033_" pdftag="_x005B_Artifact_x005D_" isBookmarkSet="no" bookmark="no"/>
  <Shape xmlns="" ID="ELhuZDw9aFl+RLE1R0z6yqaNZ6E=" pdftag="H2" isBookmarkSet="no" bookmark="yes" Order="_x0031_"/>
  <Shape xmlns="" ID="//66dtnr1812Tp7m5+zjjtvxE6M=" pdftag="P" isBookmarkSet="no" Order="_x0032_" bookmark="no"/>
  <Shape xmlns="" ID="1CLr5R17MrcgHNY+yRDtlr47uJU=" Order="_x0033_" pdftag="_x005B_Artifact_x005D_" isBookmarkSet="no" bookmark="no"/>
  <Shape xmlns="" ID="DW60JKy4J/EMSLVBDGQP5npbg9U=" pdftag="H2" isBookmarkSet="no" bookmark="yes" Order="_x0031_"/>
  <Shape xmlns="" ID="05A4ovR0m1Djxv68tfDbENZeB0g=" pdftag="P" isBookmarkSet="no" Order="_x0032_" bookmark="no"/>
  <Shape xmlns="" ID="Ja72KQQjClHUNeO5UsA92zGQDcw=" Order="_x0033_" pdftag="_x005B_Artifact_x005D_" isBookmarkSet="no" bookmark="no"/>
  <Shape xmlns="" ID="SbXl9hvknckRYiMQ/E9wgz5plHo=" pdftag="H2" isBookmarkSet="no" bookmark="yes" Order="_x0031_"/>
  <Shape xmlns="" ID="ws9RAob9ck6GgpQ7xPZpRObtaCo=" pdftag="P" isBookmarkSet="no" Order="_x0032_" bookmark="no"/>
  <Shape xmlns="" ID="iuyhyHEVhv/M1UFwEZc2T0kwUw0=" Order="_x0033_" pdftag="_x005B_Artifact_x005D_" isBookmarkSet="no" bookmark="no"/>
  <Shape xmlns="" ID="TpPR6A+LWWALf3I8FKp6KK/nmCk=" pdftag="H2" isBookmarkSet="no" bookmark="yes" Order="_x0031_"/>
  <Shape xmlns="" ID="QeHBiblC0kLutj0tehzUqwP90rU=" pdftag="P" isBookmarkSet="no" Order="_x0032_" bookmark="no"/>
  <Shape xmlns="" ID="JOYq7HlBAt20s6y/17aJERzhfdI=" artifact="_x0030_" pdftag="Figure" isBookmarkSet="no" validate="no" Order="_x0033_" formula="no" Lang="" bookmark="no"/>
  <Shape xmlns="" ID="2a4e6sU+kvHbJ5V+mtg11w7QIs0=" Order="_x0034_" pdftag="_x005B_Artifact_x005D_" isBookmarkSet="no" bookmark="no"/>
  <Shape xmlns="" ID="Ao2Zi68CMfaaGHc6WYPnc2YdIk4=" pdftag="H2" isBookmarkSet="no" bookmark="yes" Order="_x0031_"/>
  <Shape xmlns="" ID="pxMjWOAt9NKss5IPXlssVBtCSgA=" pdftag="P" isBookmarkSet="no" Order="_x0032_" bookmark="no"/>
  <Shape xmlns="" ID="A1au77wjV/OygIIVO6mHre6koUM=" Order="_x0033_" pdftag="_x005B_Artifact_x005D_" isBookmarkSet="no" bookmark="no"/>
  <Shape xmlns="" ID="KA1AFfsBYr8BQFEI9lqMfNlT7Co=" pdftag="H2" isBookmarkSet="no" bookmark="yes" Order="_x0031_"/>
  <Shape xmlns="" ID="ovoNA8Usg7F97De7EMMlO3LfFzc=" pdftag="P" isBookmarkSet="no" Order="_x0032_" bookmark="no"/>
  <Shape xmlns="" ID="EZLBm6LCFtPK1rCByf+3fvDmtYw=" Order="_x0033_" pdftag="_x005B_Artifact_x005D_" isBookmarkSet="no" bookmark="no"/>
  <Shape xmlns="" ID="7w0JjeFllg94Ku7HxbxQ3exaRa4=" pdftag="H2" isBookmarkSet="no" bookmark="yes" Order="_x0031_"/>
  <Shape xmlns="" ID="z36GJBxsSf/2ZVHfUVsVXq/ATNA=" pdftag="P" isBookmarkSet="no" Order="_x0032_" bookmark="no"/>
  <Shape xmlns="" ID="iFwps3g66YnbTLfriAjhqK2lvPA=" Order="_x0033_" pdftag="_x005B_Artifact_x005D_" isBookmarkSet="no" bookmark="no"/>
  <Shape xmlns="" ID="lcQyguwpoy4zfKiYX2k4ipzs2G4=" pdftag="H2" isBookmarkSet="no" bookmark="yes" Order="_x0031_"/>
  <Shape xmlns="" ID="FY8XhduYRcvKTxBHU0FiFXd1fJA=" pdftag="P" isBookmarkSet="no" Order="_x0032_" bookmark="no"/>
  <Shape xmlns="" ID="aCi+cxZDdywjLB0pXiybCef3Ygg=" Order="_x0033_" pdftag="_x005B_Artifact_x005D_" isBookmarkSet="no" bookmark="no"/>
  <Shape xmlns="" ID="f+FHp9UAIa1b6AP9FJZ4ZOCU/FY=" pdftag="H2" isBookmarkSet="no" bookmark="yes" Order="_x0031_"/>
  <Shape xmlns="" ID="7y9hfSddlC1mrhTQsRktVhafDDE=" pdftag="P" isBookmarkSet="no" Order="_x0032_" bookmark="no"/>
  <Shape xmlns="" ID="u0L/0beZKIUJwdYeXvvDcB9+eSQ=" Order="_x0033_" pdftag="_x005B_Artifact_x005D_" isBookmarkSet="no" bookmark="no"/>
  <Shape xmlns="" ID="Umw2EWm+mJXKGjkP44TUQVzCUoQ=" pdftag="H2" isBookmarkSet="no" bookmark="yes" Order="_x0031_"/>
  <Shape xmlns="" ID="jGmLk0UqKecw/3z3a4ZnLufuxiA=" pdftag="P" isBookmarkSet="no" Order="_x0032_" bookmark="no"/>
  <Shape xmlns="" ID="iwwuylbyy0MxqWCM/ACYZzPLSWU=" Order="_x0033_" pdftag="_x005B_Artifact_x005D_" isBookmarkSet="no" bookmark="no"/>
  <Shape xmlns="" ID="DL2BrmK7VWfrFK991mMQKwMjPQM=" pdftag="H2" isBookmarkSet="no" bookmark="yes" Order="_x0031_"/>
  <Shape xmlns="" ID="W4/rMsCBn6yyDNYxz+rWZSps00k=" pdftag="P" isBookmarkSet="no" Order="_x0032_" bookmark="no"/>
  <Shape xmlns="" ID="DOA2TPLe5JAklH/15QXQbSdNOY0=" Order="_x0033_" pdftag="_x005B_Artifact_x005D_" isBookmarkSet="no" bookmark="no"/>
  <Shape xmlns="" ID="uIjSNHcPUvqwgo4CrLVOD/rldp8=" pdftag="H2" isBookmarkSet="no" bookmark="yes" Order="_x0031_"/>
  <Shape xmlns="" ID="APnv3S9jqwQqzXlns+qUBY7RusE=" pdftag="P" isBookmarkSet="no" Order="_x0032_" bookmark="no"/>
  <Shape xmlns="" ID="WzLWXoVxXsyYoosq3J5av+Ez7+Y=" Order="_x0033_" pdftag="_x005B_Artifact_x005D_" isBookmarkSet="no" bookmark="no"/>
  <Shape xmlns="" ID="lMLrq2uqUMIdyYZ2j+ZgmovqHUk=" pdftag="H2" isBookmarkSet="no" bookmark="yes" Order="_x0031_"/>
  <Shape xmlns="" ID="fnuQq5LG46sjm802tGr4Ba+B3YQ=" pdftag="P" isBookmarkSet="no" Order="_x0032_" bookmark="no"/>
  <Shape xmlns="" ID="84///KLZ7DTfcyXbZT41CjHgSnw=" Order="_x0033_" pdftag="_x005B_Artifact_x005D_" isBookmarkSet="no" bookmark="no"/>
  <Shape xmlns="" ID="I1gjHcOOq+wlmce2WdK+M7oH8sE=" pdftag="H2" isBookmarkSet="no" bookmark="yes" Order="_x0031_"/>
  <Shape xmlns="" ID="v1fBwgCZ4wY78xAVLkjyfBydwUo=" pdftag="P" isBookmarkSet="no" Order="_x0032_" bookmark="no"/>
  <Shape xmlns="" ID="Kagrt/tAKj2yp4qchejtAqJQP+o=" Order="_x0033_" pdftag="_x005B_Artifact_x005D_" isBookmarkSet="no" bookmark="no"/>
  <Shape xmlns="" ID="/B3PeoRgztRTtumlLSnHMcYOZfA=" pdftag="H2" isBookmarkSet="no" bookmark="yes" Order="_x0031_"/>
  <Shape xmlns="" ID="Ifh/1uwx2S+p7m1oVQ98z7/KQs8=" pdftag="P" isBookmarkSet="no" Order="_x0032_" bookmark="no"/>
  <Shape xmlns="" ID="NLeAEh3Gyo53kbikxI7rh0hfAB0=" Order="_x0033_" pdftag="_x005B_Artifact_x005D_" isBookmarkSet="no" bookmark="no"/>
  <Shape xmlns="" ID="r62i8zfLBwWj0VuBe9kRBn4QYa8=" pdftag="H2" isBookmarkSet="no" bookmark="yes" Order="_x0031_"/>
  <Shape xmlns="" ID="miCqPmZGtwLkRCOL9J/aHJdlfy4=" pdftag="P" isBookmarkSet="no" Order="_x0032_" bookmark="no"/>
  <Shape xmlns="" ID="xZAhWZraBReS3mQR4MdNfGWkS2M=" Order="_x0033_" pdftag="_x005B_Artifact_x005D_" isBookmarkSet="no" bookmark="no"/>
  <Shape xmlns="" ID="HZPnYJ98QojHvKrxKGxeOayBD+s=" pdftag="H2" isBookmarkSet="no" bookmark="yes" Order="_x0031_"/>
  <Shape xmlns="" ID="b8pMBsDjAWfBrg6e6bfVbe5B3y4=" pdftag="P" isBookmarkSet="no" Order="_x0032_" bookmark="no"/>
  <Shape xmlns="" ID="xqnbEjdWBmlR5JvHr8C4p/otMX0=" artifact="_x0030_" pdftag="Figure" isBookmarkSet="no" validate="no" Order="_x0033_" formula="no" Lang="" bookmark="no"/>
  <Shape xmlns="" ID="9+9iEzmF11blFlVxIJn3L+8EQTk=" Order="_x0034_" pdftag="_x005B_Artifact_x005D_" isBookmarkSet="no" bookmark="no"/>
  <Shape xmlns="" ID="gFURiaLGgFQK7K0pSFa0wrwVwPc=" pdftag="H2" isBookmarkSet="no" bookmark="yes" Order="_x0031_"/>
  <Shape xmlns="" ID="zrPpwfAY1jtp2x0SrqDq+cpCBzA=" pdftag="P" isBookmarkSet="no" Order="_x0032_" bookmark="no"/>
  <Shape xmlns="" ID="khOJinU00elL6mK87nk9KyPU84A=" Order="_x0033_" pdftag="_x005B_Artifact_x005D_" isBookmarkSet="no" bookmark="no"/>
  <Shape xmlns="" ID="sVPwj3lNQFyJvymxfmcJpFD6GH8=" pdftag="H2" isBookmarkSet="no" bookmark="yes" Order="_x0031_"/>
  <Shape xmlns="" ID="pVWzmVorjOWayP+09fVM1TW8PME=" pdftag="P" isBookmarkSet="no" Order="_x0032_" bookmark="no"/>
  <Shape xmlns="" ID="jzFmSkGrFChrjtGWqz/8XTKZjT4=" Order="_x0033_" pdftag="_x005B_Artifact_x005D_" isBookmarkSet="no" bookmark="no"/>
  <Shape xmlns="" ID="XTkjfuNSKvENu8q1u7Z94kEeVL4=" pdftag="H2" isBookmarkSet="no" bookmark="yes" Order="_x0031_"/>
  <Shape xmlns="" ID="I+6mNxf/ptAJiiffDOKEbyuziLg=" pdftag="P" isBookmarkSet="no" Order="_x0032_" bookmark="no"/>
  <Shape xmlns="" ID="DVcDlkNWkFRWVrbtYeJ4dwCHlgU=" Order="_x0033_" pdftag="_x005B_Artifact_x005D_" isBookmarkSet="no" bookmark="no"/>
  <Shape xmlns="" ID="D0Jgjfm2WMbfHUDKVoE/WaWtAM0=" pdftag="H2" isBookmarkSet="no" bookmark="yes" Order="_x0031_"/>
  <Shape xmlns="" ID="xSGvyFX0T9q5X2xbmd+83s/jsU0=" pdftag="P" isBookmarkSet="no" Order="_x0032_" bookmark="no"/>
  <Shape xmlns="" ID="5RPHWP4Zyj4guSXug8MLG+4kv9E=" pdftag="P" isBookmarkSet="no" Order="_x0034_" bookmark="no"/>
  <Shape xmlns="" ID="jdjrLODkLX/z0T/eNUqP+taW5eU=" pdftag="P" isBookmarkSet="no" Order="_x0033_" bookmark="no"/>
  <Shape xmlns="" ID="LXXUIsg43A65mRVRA6YrgP1sV18=" Order="_x0035_" pdftag="_x005B_Artifact_x005D_" isBookmarkSet="no" bookmark="no"/>
  <Shape xmlns="" ID="/43noXk84AhYGVWj91MDn5YhP3U=" pdftag="H2" isBookmarkSet="no" bookmark="yes" Order="_x0031_"/>
  <Shape xmlns="" ID="CoI42LojMCTbct7lIxmI+UVdE68=" pdftag="P" isBookmarkSet="no" Order="_x0032_" bookmark="no"/>
  <Shape xmlns="" ID="JhCVRe3ZHjt2aDex7D1f3Bgx6ns=" artifact="_x0030_" pdftag="Figure" isBookmarkSet="no" validate="no" Order="_x0033_" formula="no" Lang="" bookmark="no"/>
  <Shape xmlns="" ID="UkjlfRW5jBPlo7bT1D7uc3NQomU=" Order="_x0034_" pdftag="_x005B_Artifact_x005D_" isBookmarkSet="no" bookmark="no"/>
  <Shape xmlns="" ID="A/ZdaH0OiZK5gDh8H5MfyKEHVGw=" pdftag="H2" isBookmarkSet="no" bookmark="yes" Order="_x0031_"/>
  <Shape xmlns="" ID="iAj4DhDxW847oIjLCGZlx31fZNM=" pdftag="P" isBookmarkSet="no" Order="_x0032_" bookmark="no"/>
  <Shape xmlns="" ID="d+szivkUR2YFknEUpZzUep1w2tw=" Order="_x0033_" pdftag="_x005B_Artifact_x005D_" isBookmarkSet="no" bookmark="no"/>
  <Shape xmlns="" ID="UflaSA9VzOsS2svehx6NDPQoGl4=" pdftag="H2" isBookmarkSet="no" bookmark="yes" Order="_x0031_"/>
  <Shape xmlns="" ID="EAXauQYld3s9uGQJmCtLVWoloSs=" pdftag="P" isBookmarkSet="no" Order="_x0032_" bookmark="no"/>
  <Shape xmlns="" ID="vKJkmZVXsrOeT6TBctBiwEvrP4o=" Order="_x0033_" pdftag="_x005B_Artifact_x005D_" isBookmarkSet="no" bookmark="no"/>
  <Shape xmlns="" ID="Kg7tHW1vWjIRYBTdFNmo7WXqIVg=" pdftag="H2" isBookmarkSet="no" bookmark="yes" Order="_x0031_"/>
  <Shape xmlns="" ID="p9IJWonCyxLUDGh8LkEWgdljXds=" pdftag="P" isBookmarkSet="no" Order="_x0032_" bookmark="no"/>
  <Shape xmlns="" ID="r026WbuO1dLD9wHHMTi5OutTmow=" Order="_x0033_" pdftag="_x005B_Artifact_x005D_" isBookmarkSet="no" bookmark="no"/>
  <Shape xmlns="" ID="r4AKEtwyW/dyFnvHShjweAtjH0s=" pdftag="H2" isBookmarkSet="no" bookmark="yes" Order="_x0031_"/>
  <Shape xmlns="" ID="hSPG18WgRyDBBHrBlyJR9F9QvQc=" pdftag="P" isBookmarkSet="no" Order="_x0032_" bookmark="no"/>
  <Shape xmlns="" ID="DqTXFfb1e+XHQJ41iFX+fh/95wU=" Order="_x0033_" pdftag="_x005B_Artifact_x005D_" isBookmarkSet="no" bookmark="no"/>
  <Shape xmlns="" ID="668ddOxqpC3JAPfmQ8qQeoKTdqk=" pdftag="H2" isBookmarkSet="no" bookmark="yes" Order="_x0031_"/>
  <Shape xmlns="" ID="SEPsYZDnZt9FeBT9762xvfO2ueU=" pdftag="P" isBookmarkSet="no" Order="_x0032_" bookmark="no"/>
  <Shape xmlns="" ID="BSZ4CwdpXEk9FIC32w1aF4LBe8A=" Order="_x0033_" pdftag="_x005B_Artifact_x005D_" isBookmarkSet="no" bookmark="no"/>
  <Shape xmlns="" ID="lR3z5XFn0cB8JviacOrAhDoEfK0=" pdftag="H2" isBookmarkSet="no" bookmark="yes" Order="_x0031_"/>
  <Shape xmlns="" ID="vrNjskgt/uun9EzYW+qP6wjZulQ=" pdftag="P" isBookmarkSet="no" Order="_x0032_" bookmark="no"/>
  <Shape xmlns="" ID="MgDxFtkcTzsYli3lLG1EuaipGH8=" Order="_x0033_" pdftag="_x005B_Artifact_x005D_" isBookmarkSet="no" bookmark="no"/>
  <Shape xmlns="" ID="RNnDRPFNGT+TRqBMW5mvEz5L4q4=" pdftag="H2" isBookmarkSet="no" bookmark="yes" Order="_x0031_"/>
  <Shape xmlns="" ID="9LlwfLYA+2CmCrbmvYCaerL0CMI=" pdftag="P" isBookmarkSet="no" Order="_x0032_" bookmark="no"/>
  <Shape xmlns="" ID="T0KuwKCHWL5UpLwZqF/tHQA0/54=" Order="_x0033_" pdftag="_x005B_Artifact_x005D_" isBookmarkSet="no" bookmark="no"/>
  <Shape xmlns="" ID="2UAoQkZzdW3qpMbYG3LgOaWwz8k=" pdftag="H2" isBookmarkSet="no" bookmark="yes" Order="_x0031_"/>
  <Shape xmlns="" ID="zIV+RLX1TjHumIM8U/+JZpLBIts=" Order="_x0032_" pdftag="_x005B_Artifact_x005D_" isBookmarkSet="no" bookmark="no"/>
  <Shape xmlns="" ID="O8Fx2mqOUo7pD723Thj56x1Mq88=" pdftag="H2" isBookmarkSet="no" bookmark="yes" Order="_x0031_"/>
  <Shape xmlns="" ID="3qNx+ilG5B36GI95CLVj85TkUD8=" pdftag="P" isBookmarkSet="no" Order="_x0032_" bookmark="no"/>
  <Shape xmlns="" ID="tozmZzqXVp9/Yqs6yigM9g7L03E=" Order="_x0033_" pdftag="_x005B_Artifact_x005D_" isBookmarkSet="no" bookmark="no"/>
  <Shape xmlns="" ID="lm+7mFECzDnE70DOvgTjgaUnSso=" pdftag="H2" isBookmarkSet="no" bookmark="yes" Order="_x0031_"/>
  <Shape xmlns="" ID="3ZaECjN8q1PDYq1xxkGJEV1jnQY=" pdftag="P" isBookmarkSet="no" Order="_x0032_" bookmark="no"/>
  <Shape xmlns="" ID="7bpKdZYhXPPgzYQsmnZiH94nZuc=" pdftag="Figure" artifact="_x0030_" isBookmarkSet="no" validate="no" Order="_x0033_" Lang=""/>
  <Shape xmlns="" ID="jx1CScxL2Muun0K0ZPAEI4vakRQ=" Order="_x0034_" pdftag="_x005B_Artifact_x005D_" isBookmarkSet="no" bookmark="no"/>
  <Shape xmlns="" ID="E9+5GlNCQAV29QxqSrwKWGvSPbA=" pdftag="H2" isBookmarkSet="no" bookmark="yes" Order="_x0031_"/>
  <Shape xmlns="" ID="A3lA/wL8YUhvtXzVtN6WFfnRdTs=" pdftag="P" isBookmarkSet="no" Order="_x0032_" bookmark="no"/>
  <Shape xmlns="" ID="vqpnIHmf5MsAKJ/P20wEtzNorJ8=" pdftag="Figure" artifact="_x0030_" isBookmarkSet="no" validate="no" Order="_x0033_" Lang=""/>
  <Shape xmlns="" ID="cX8QRuC4OT/uUutCrC0vQ4JUbbg=" Order="_x0034_" pdftag="_x005B_Artifact_x005D_" isBookmarkSet="no" bookmark="no"/>
  <Shape xmlns="" ID="CZvICRkTpsY48zJLDsEIlofFqf4=" pdftag="H2" isBookmarkSet="no" bookmark="yes" Order="_x0031_"/>
  <Shape xmlns="" ID="vQUx9T+0m9rzmAhwRo0XpVu14BA=" pdftag="P" isBookmarkSet="no" Order="_x0032_" bookmark="no"/>
  <Shape xmlns="" ID="VEP4VYHYeu/4ifvW55+bZqoepJk=" Order="_x0033_" pdftag="_x005B_Artifact_x005D_" isBookmarkSet="no" bookmark="no"/>
  <Shape xmlns="" ID="F+oeskoi3cymdiGk+Q/4sPNfCAA=" pdftag="H2" isBookmarkSet="no" bookmark="yes" Order="_x0031_"/>
  <Shape xmlns="" ID="HxnbuZ3L8kZuQKBo03OPoHB6j7Y=" pdftag="P" isBookmarkSet="no" Order="_x0032_" bookmark="no"/>
  <Shape xmlns="" ID="ZRjCtQJAqTwSHN3PXXNoueYjPys=" pdftag="P" isBookmarkSet="no" Order="_x0033_" bookmark="no"/>
  <Shape xmlns="" ID="32dceTDdoVjJeaxytNXWcLPpRYE=" pdftag="Figure" artifact="_x0030_" isBookmarkSet="no" validate="no" Order="_x0034_" Lang=""/>
  <Shape xmlns="" ID="vfI4S48hFre4i4nHop7yXKaYcHo=" Order="_x0035_" pdftag="_x005B_Artifact_x005D_" isBookmarkSet="no" bookmark="no"/>
  <Shape xmlns="" ID="gC/D/1a0aqYxze5QAdo+8xTNgwU=" pdftag="H2" isBookmarkSet="no" bookmark="yes" Order="_x0031_"/>
  <Shape xmlns="" ID="K4XRM8zSstDo8A54q43WYxJZypc=" pdftag="P" isBookmarkSet="no" Order="_x0032_" bookmark="no"/>
  <Shape xmlns="" ID="QyksISjzh0OS3OLdvCIsC+wStvY=" pdftag="P" isBookmarkSet="no" Order="_x0033_" bookmark="no"/>
  <Shape xmlns="" ID="r2sMXxHaFXLMkGLLouLKNWZr9r8=" pdftag="Figure" artifact="_x0030_" isBookmarkSet="no" validate="no" Order="_x0034_" Lang=""/>
  <Shape xmlns="" ID="cZC0P/9pcL7qbKGkdZgYvitwo5M=" Order="_x0035_" pdftag="_x005B_Artifact_x005D_" isBookmarkSet="no" bookmark="no"/>
  <Shape xmlns="" ID="O+Fc2JAYdvhb2kENA7POgMX/wZg=" pdftag="H2" isBookmarkSet="no" bookmark="yes" Order="_x0031_"/>
  <Shape xmlns="" ID="EfnAWvhwX7CwDY2Xq1rARXuGiNI=" formula="no" inline="no" pdftag="Figure" isBookmarkSet="no" artifact="_x0030_" validate="yes" Order="_x0032_" Lang="" bookmark="no"/>
  <Shape xmlns="" ID="VIL7JKL6UOR8bVLKhPspRXXxQGA=" Order="_x0033_" pdftag="_x005B_Artifact_x005D_" isBookmarkSet="no" bookmark="no"/>
  <Shape xmlns="" ID="t1WHslrUgz44qN4ZRyqYizlyiCI=" pdftag="H2" isBookmarkSet="no" bookmark="yes" Order="_x0031_"/>
  <Shape xmlns="" ID="LDq4VdyCWhE1sbJJkDilTns1Hc4=" Order="_x0032_" pdftag="_x005B_Artifact_x005D_" isBookmarkSet="no" bookmark="no"/>
  <Shape xmlns="" ID="3CeYMslm8ZL6SK/chsxalu8x5lc=" pdftag="H2" isBookmarkSet="no" bookmark="yes" Order="_x0031_"/>
  <Shape xmlns="" ID="CeErGxNkf/WVdwfYfh81HlbgBnU=" Order="_x0032_" pdftag="_x005B_Artifact_x005D_" isBookmarkSet="no" bookmark="no"/>
  <SubText xmlns="" ID="aG5uk7o5/RdByszr6dQQU0yKQq0=" ActualText=""/>
  <SubText xmlns="" ID="bxC3MBuUvWce2t1cTk/Cnhobu5w=" ActualText=""/>
  <SubText xmlns="" ID="EfnAWvhwX7CwDY2Xq1rARXuGiNI=" ActualText=""/>
  <SubText xmlns="" ID="XeaUeN/+Vev/laG7glPtGzn4EhU=" ActualText=""/>
  <SubText xmlns="" ID="CBfaaq9tAGzOaXikXmR9SXQ1Ekw=" ActualText=""/>
  <SubText xmlns="" ID="LsAh43Fav6w9+p38iBq3kCEv2dk=" ActualText=""/>
  <SubText xmlns="" ID="x45q7EclCv/z73XkDflU12Luv6I=" ActualText=""/>
  <SubText xmlns="" ID="83JZBIZgbBSfT3x6ack5jHIBWIA=" ActualText=""/>
  <SubText xmlns="" ID="yDKvD19WMUFurQMhEq37OTpru+s=" ActualText=""/>
  <SubText xmlns="" ID="nSgoHZMg3GRIf7UTVycHjn1d6Xk=" ActualText=""/>
  <SubText xmlns="" ID="JOYq7HlBAt20s6y/17aJERzhfdI=" ActualText=""/>
  <SubText xmlns="" ID="xqnbEjdWBmlR5JvHr8C4p/otMX0=" ActualText=""/>
  <SubText xmlns="" ID="JhCVRe3ZHjt2aDex7D1f3Bgx6ns=" ActualText=""/>
  <SubText xmlns="" ID="7bpKdZYhXPPgzYQsmnZiH94nZuc=" ActualText=""/>
  <SubText xmlns="" ID="vqpnIHmf5MsAKJ/P20wEtzNorJ8=" ActualText=""/>
  <SubText xmlns="" ID="32dceTDdoVjJeaxytNXWcLPpRYE=" ActualText=""/>
  <SubText xmlns="" ID="r2sMXxHaFXLMkGLLouLKNWZr9r8=" ActualText=""/>
  <Shape xmlns="" ID="0L1xY3WLWIie/f3pSMKzlRhL8q4=" pdftag="Figure" isBookmarkSet="no" validate="no" artifact="_x0031_" Order="_x0032_" Lang=""/>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5C636C-2D80-42A6-AAB1-D6EBEEA2EBAB}">
  <ds:schemaRefs>
    <ds:schemaRef ds:uri="http://www.net-centric.com/PAWPP"/>
    <ds:schemaRef ds:uri=""/>
  </ds:schemaRefs>
</ds:datastoreItem>
</file>

<file path=customXml/itemProps2.xml><?xml version="1.0" encoding="utf-8"?>
<ds:datastoreItem xmlns:ds="http://schemas.openxmlformats.org/officeDocument/2006/customXml" ds:itemID="{5E72E8B3-8F60-4208-8C6F-7A3B2121D888}">
  <ds:schemaRefs>
    <ds:schemaRef ds:uri="http://schemas.openxmlformats.org/package/2006/metadata/core-properties"/>
    <ds:schemaRef ds:uri="bdfd28cc-f485-46e8-bcf6-b555ff9859c5"/>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e9383cf3-6c95-48c0-84cb-ffd9d14604cc"/>
    <ds:schemaRef ds:uri="http://purl.org/dc/terms/"/>
    <ds:schemaRef ds:uri="57105560-6850-41e4-bf8f-92819038b991"/>
    <ds:schemaRef ds:uri="http://www.w3.org/XML/1998/namespace"/>
  </ds:schemaRefs>
</ds:datastoreItem>
</file>

<file path=customXml/itemProps3.xml><?xml version="1.0" encoding="utf-8"?>
<ds:datastoreItem xmlns:ds="http://schemas.openxmlformats.org/officeDocument/2006/customXml" ds:itemID="{4CF6FB05-4FA7-4977-AC0C-B747ADD84F02}">
  <ds:schemaRefs>
    <ds:schemaRef ds:uri="http://schemas.microsoft.com/sharepoint/v3/contenttype/forms"/>
  </ds:schemaRefs>
</ds:datastoreItem>
</file>

<file path=customXml/itemProps4.xml><?xml version="1.0" encoding="utf-8"?>
<ds:datastoreItem xmlns:ds="http://schemas.openxmlformats.org/officeDocument/2006/customXml" ds:itemID="{CD195E89-5D72-4C60-BC84-82467719B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3055</TotalTime>
  <Words>3085</Words>
  <Application>Microsoft Office PowerPoint</Application>
  <PresentationFormat>Widescreen</PresentationFormat>
  <Paragraphs>509</Paragraphs>
  <Slides>63</Slides>
  <Notes>63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63</vt:i4>
      </vt:variant>
    </vt:vector>
  </HeadingPairs>
  <TitlesOfParts>
    <vt:vector size="69" baseType="lpstr">
      <vt:lpstr>Arial</vt:lpstr>
      <vt:lpstr>Calibri</vt:lpstr>
      <vt:lpstr>Courier New</vt:lpstr>
      <vt:lpstr>Wingdings</vt:lpstr>
      <vt:lpstr>Base Layout for Compliance</vt:lpstr>
      <vt:lpstr>Template Instructions</vt:lpstr>
      <vt:lpstr>Real Property and Leases</vt:lpstr>
      <vt:lpstr>Today’s Speakers</vt:lpstr>
      <vt:lpstr>SMART 3.0 Training Strategies</vt:lpstr>
      <vt:lpstr>Grant Management Toolbox</vt:lpstr>
      <vt:lpstr>Module Overview</vt:lpstr>
      <vt:lpstr>Key Terms and Definitions</vt:lpstr>
      <vt:lpstr>Capital Assets</vt:lpstr>
      <vt:lpstr>Capital Expenditures</vt:lpstr>
      <vt:lpstr>Facilities</vt:lpstr>
      <vt:lpstr>Real Property</vt:lpstr>
      <vt:lpstr>Capital Improvements – definition </vt:lpstr>
      <vt:lpstr>Real Property – Prior Approval</vt:lpstr>
      <vt:lpstr>Types of Real Property</vt:lpstr>
      <vt:lpstr>Types of Real Property – categories </vt:lpstr>
      <vt:lpstr>Non-Federal Entity Owned</vt:lpstr>
      <vt:lpstr>Depreciation - Definition</vt:lpstr>
      <vt:lpstr>Depreciation – No Use Allowance</vt:lpstr>
      <vt:lpstr>Depreciation Costs </vt:lpstr>
      <vt:lpstr>Depreciation – Calculation </vt:lpstr>
      <vt:lpstr>Depreciation – Two Methods</vt:lpstr>
      <vt:lpstr>Knowledge Check 1 – Questions </vt:lpstr>
      <vt:lpstr>Knowledge Check 1 – Answers</vt:lpstr>
      <vt:lpstr>Property With Federal/Reed Act Equity</vt:lpstr>
      <vt:lpstr>Unemployment Insurance / Wagner-Peyser Equity</vt:lpstr>
      <vt:lpstr>WIOA / Job Training Partnership Act Equity </vt:lpstr>
      <vt:lpstr>State Reed Act Property</vt:lpstr>
      <vt:lpstr>Leases</vt:lpstr>
      <vt:lpstr>General Parameters for Leases</vt:lpstr>
      <vt:lpstr>Reasonableness Factors</vt:lpstr>
      <vt:lpstr>Limitations</vt:lpstr>
      <vt:lpstr>Limitations on Allowable Costs</vt:lpstr>
      <vt:lpstr>What is a Capital Lease?</vt:lpstr>
      <vt:lpstr>What is an Operating Lease?</vt:lpstr>
      <vt:lpstr>Termination Clauses</vt:lpstr>
      <vt:lpstr>Restriction on Home Office</vt:lpstr>
      <vt:lpstr>Documentation</vt:lpstr>
      <vt:lpstr>Knowledge Check 2 – Questions  </vt:lpstr>
      <vt:lpstr>Knowledge Check 2 – Answers</vt:lpstr>
      <vt:lpstr>Property Management</vt:lpstr>
      <vt:lpstr>Maintenance and Repair Costs – Definition </vt:lpstr>
      <vt:lpstr>Maintenance and Repair Costs – Allowable </vt:lpstr>
      <vt:lpstr>Insurance Coverage</vt:lpstr>
      <vt:lpstr>Capital Improvements</vt:lpstr>
      <vt:lpstr>Rearrangements/Reconversion Costs</vt:lpstr>
      <vt:lpstr>Idle Facilities and Idle Capacity</vt:lpstr>
      <vt:lpstr>Cost of Idle Facilities</vt:lpstr>
      <vt:lpstr>Cost of Idle Facilities (cont.)</vt:lpstr>
      <vt:lpstr>Cost of Idle Capacity</vt:lpstr>
      <vt:lpstr>Interest Expense</vt:lpstr>
      <vt:lpstr>Donated Real Property</vt:lpstr>
      <vt:lpstr>Donated Space</vt:lpstr>
      <vt:lpstr>Knowledge Check 3 – Questions </vt:lpstr>
      <vt:lpstr>Knowledge Check 3 – Answers</vt:lpstr>
      <vt:lpstr>Common Mistakes</vt:lpstr>
      <vt:lpstr>Common Mistakes Related to Facilities</vt:lpstr>
      <vt:lpstr>Core Monitoring Guide – Objective 2.c: Property Management</vt:lpstr>
      <vt:lpstr>SMART Checklist</vt:lpstr>
      <vt:lpstr>Module Review</vt:lpstr>
      <vt:lpstr>ETA and Uniform Guidance Resources</vt:lpstr>
      <vt:lpstr>Web Resources</vt:lpstr>
      <vt:lpstr>Remember the Grant Management Toolbox!</vt:lpstr>
      <vt:lpstr>Questions?</vt:lpstr>
      <vt:lpstr>Thank you. </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Property and Leases</dc:title>
  <dc:subject>This presentation is about real property and leases.</dc:subject>
  <dc:creator>Maher &amp; Maher</dc:creator>
  <cp:keywords>real, property, leases</cp:keywords>
  <cp:lastModifiedBy>Grace McCall</cp:lastModifiedBy>
  <cp:revision>85</cp:revision>
  <dcterms:created xsi:type="dcterms:W3CDTF">2018-12-05T14:10:42Z</dcterms:created>
  <dcterms:modified xsi:type="dcterms:W3CDTF">2019-10-22T14:09:16Z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