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0"/>
  </p:notesMasterIdLst>
  <p:handoutMasterIdLst>
    <p:handoutMasterId r:id="rId61"/>
  </p:handoutMasterIdLst>
  <p:sldIdLst>
    <p:sldId id="461" r:id="rId7"/>
    <p:sldId id="356" r:id="rId8"/>
    <p:sldId id="674" r:id="rId9"/>
    <p:sldId id="357" r:id="rId10"/>
    <p:sldId id="563" r:id="rId11"/>
    <p:sldId id="531" r:id="rId12"/>
    <p:sldId id="697" r:id="rId13"/>
    <p:sldId id="510" r:id="rId14"/>
    <p:sldId id="695" r:id="rId15"/>
    <p:sldId id="696" r:id="rId16"/>
    <p:sldId id="691" r:id="rId17"/>
    <p:sldId id="532" r:id="rId18"/>
    <p:sldId id="538" r:id="rId19"/>
    <p:sldId id="549" r:id="rId20"/>
    <p:sldId id="559" r:id="rId21"/>
    <p:sldId id="550" r:id="rId22"/>
    <p:sldId id="698" r:id="rId23"/>
    <p:sldId id="565" r:id="rId24"/>
    <p:sldId id="692" r:id="rId25"/>
    <p:sldId id="693" r:id="rId26"/>
    <p:sldId id="694" r:id="rId27"/>
    <p:sldId id="519" r:id="rId28"/>
    <p:sldId id="540" r:id="rId29"/>
    <p:sldId id="432" r:id="rId30"/>
    <p:sldId id="521" r:id="rId31"/>
    <p:sldId id="522" r:id="rId32"/>
    <p:sldId id="523" r:id="rId33"/>
    <p:sldId id="524" r:id="rId34"/>
    <p:sldId id="526" r:id="rId35"/>
    <p:sldId id="536" r:id="rId36"/>
    <p:sldId id="551" r:id="rId37"/>
    <p:sldId id="699" r:id="rId38"/>
    <p:sldId id="566" r:id="rId39"/>
    <p:sldId id="561" r:id="rId40"/>
    <p:sldId id="468" r:id="rId41"/>
    <p:sldId id="553" r:id="rId42"/>
    <p:sldId id="441" r:id="rId43"/>
    <p:sldId id="488" r:id="rId44"/>
    <p:sldId id="543" r:id="rId45"/>
    <p:sldId id="528" r:id="rId46"/>
    <p:sldId id="529" r:id="rId47"/>
    <p:sldId id="443" r:id="rId48"/>
    <p:sldId id="444" r:id="rId49"/>
    <p:sldId id="445" r:id="rId50"/>
    <p:sldId id="554" r:id="rId51"/>
    <p:sldId id="700" r:id="rId52"/>
    <p:sldId id="367" r:id="rId53"/>
    <p:sldId id="507" r:id="rId54"/>
    <p:sldId id="552" r:id="rId55"/>
    <p:sldId id="567" r:id="rId56"/>
    <p:sldId id="268" r:id="rId57"/>
    <p:sldId id="701" r:id="rId58"/>
    <p:sldId id="688" r:id="rId59"/>
  </p:sldIdLst>
  <p:sldSz cx="12192000" cy="6858000"/>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ma, Deborah - ETA" initials="SD-E" lastIdx="3" clrIdx="0">
    <p:extLst>
      <p:ext uri="{19B8F6BF-5375-455C-9EA6-DF929625EA0E}">
        <p15:presenceInfo xmlns:p15="http://schemas.microsoft.com/office/powerpoint/2012/main" userId="Strama, Deborah - ETA" providerId="None"/>
      </p:ext>
    </p:extLst>
  </p:cmAuthor>
  <p:cmAuthor id="2" name="John Riggs" initials="JR" lastIdx="3" clrIdx="1">
    <p:extLst>
      <p:ext uri="{19B8F6BF-5375-455C-9EA6-DF929625EA0E}">
        <p15:presenceInfo xmlns:p15="http://schemas.microsoft.com/office/powerpoint/2012/main" userId="881da6351cec8d20" providerId="Windows Live"/>
      </p:ext>
    </p:extLst>
  </p:cmAuthor>
  <p:cmAuthor id="3" name="DeMille, Robert - ETA" initials="DR-E" lastIdx="2" clrIdx="2">
    <p:extLst>
      <p:ext uri="{19B8F6BF-5375-455C-9EA6-DF929625EA0E}">
        <p15:presenceInfo xmlns:p15="http://schemas.microsoft.com/office/powerpoint/2012/main" userId="S-1-5-21-2522062978-2635407418-847139880-38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86305" autoAdjust="0"/>
  </p:normalViewPr>
  <p:slideViewPr>
    <p:cSldViewPr snapToGrid="0">
      <p:cViewPr varScale="1">
        <p:scale>
          <a:sx n="74" d="100"/>
          <a:sy n="74" d="100"/>
        </p:scale>
        <p:origin x="902" y="62"/>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s>
</file>

<file path=ppt/diagrams/_rels/data2.xml.rels><?xml version="1.0" encoding="UTF-8" standalone="yes"?>
<Relationships xmlns="http://schemas.openxmlformats.org/package/2006/relationships"><Relationship Id="rId1" Type="http://schemas.openxmlformats.org/officeDocument/2006/relationships/hyperlink" Target="https://www.ecfr.gov/cgi-bin/retrieveECFR?gp=&amp;SID=f93578defc0df53d553a30c5b65b1edd&amp;mc=true&amp;r=PART&amp;n=pt29.1.38"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www.ecfr.gov/cgi-bin/text-idx?tpl=/ecfrbrowse/Title02/2cfr180_main_02.tpl" TargetMode="External"/><Relationship Id="rId1" Type="http://schemas.openxmlformats.org/officeDocument/2006/relationships/hyperlink" Target="https://www.ecfr.gov/cgi-bin/retrieveECFR?gp=&amp;SID=5c2969b6e50c4d9f170b788809c7639b&amp;mc=true&amp;n=pt2.1.200&amp;r=PART&amp;ty=HTML#se2.1.200_1338"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cfr.gov/cgi-bin/retrieveECFR?gp=&amp;SID=f93578defc0df53d553a30c5b65b1edd&amp;mc=true&amp;r=PART&amp;n=pt29.1.38"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ecfr.gov/cgi-bin/text-idx?tpl=/ecfrbrowse/Title02/2cfr180_main_02.tpl" TargetMode="External"/><Relationship Id="rId1" Type="http://schemas.openxmlformats.org/officeDocument/2006/relationships/hyperlink" Target="https://www.ecfr.gov/cgi-bin/retrieveECFR?gp=&amp;SID=5c2969b6e50c4d9f170b788809c7639b&amp;mc=true&amp;n=pt2.1.200&amp;r=PART&amp;ty=HTML#se2.1.200_133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E3FFC-BC34-4CDB-95FB-59117A1E7405}"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3E1EFAB5-0B91-4AD2-8A17-A1BC52D8F86D}">
      <dgm:prSet phldrT="[Text]"/>
      <dgm:spPr/>
      <dgm:t>
        <a:bodyPr/>
        <a:lstStyle/>
        <a:p>
          <a:pPr>
            <a:buClr>
              <a:schemeClr val="accent2"/>
            </a:buClr>
            <a:buFont typeface="Wingdings" panose="05000000000000000000" pitchFamily="2" charset="2"/>
            <a:buChar char="ü"/>
          </a:pPr>
          <a:r>
            <a:rPr lang="en-US" altLang="en-US" dirty="0"/>
            <a:t>State does not issue a decision within 60 days on an original complaint or on an appeal/hearing</a:t>
          </a:r>
          <a:endParaRPr lang="en-US" dirty="0"/>
        </a:p>
      </dgm:t>
    </dgm:pt>
    <dgm:pt modelId="{45E9894F-D8AC-4C8A-8704-6C5F7F7B4895}" type="parTrans" cxnId="{7CAEC5ED-64B8-4AFA-B1F4-D0527A3FC45B}">
      <dgm:prSet/>
      <dgm:spPr/>
      <dgm:t>
        <a:bodyPr/>
        <a:lstStyle/>
        <a:p>
          <a:endParaRPr lang="en-US">
            <a:solidFill>
              <a:schemeClr val="bg1"/>
            </a:solidFill>
          </a:endParaRPr>
        </a:p>
      </dgm:t>
    </dgm:pt>
    <dgm:pt modelId="{720ED100-5A7A-4219-B175-A007AB2C43EE}" type="sibTrans" cxnId="{7CAEC5ED-64B8-4AFA-B1F4-D0527A3FC45B}">
      <dgm:prSet/>
      <dgm:spPr/>
      <dgm:t>
        <a:bodyPr/>
        <a:lstStyle/>
        <a:p>
          <a:endParaRPr lang="en-US">
            <a:solidFill>
              <a:schemeClr val="bg1"/>
            </a:solidFill>
          </a:endParaRPr>
        </a:p>
      </dgm:t>
    </dgm:pt>
    <dgm:pt modelId="{16888C3B-4E66-4402-91E2-9BB3E4EE2F3F}">
      <dgm:prSet/>
      <dgm:spPr/>
      <dgm:t>
        <a:bodyPr/>
        <a:lstStyle/>
        <a:p>
          <a:r>
            <a:rPr lang="en-US" altLang="en-US" dirty="0"/>
            <a:t>Either party may file appeal to Secretary within 120 days of date of original complaint or appeal</a:t>
          </a:r>
        </a:p>
      </dgm:t>
    </dgm:pt>
    <dgm:pt modelId="{7AA3F333-8005-4C85-A6FB-D39D1BEBF355}" type="parTrans" cxnId="{A3BA4F1B-A11C-4F51-985F-44E87D9767EB}">
      <dgm:prSet/>
      <dgm:spPr/>
      <dgm:t>
        <a:bodyPr/>
        <a:lstStyle/>
        <a:p>
          <a:endParaRPr lang="en-US">
            <a:solidFill>
              <a:schemeClr val="bg1"/>
            </a:solidFill>
          </a:endParaRPr>
        </a:p>
      </dgm:t>
    </dgm:pt>
    <dgm:pt modelId="{A00C3968-BB37-4C4C-B9EA-6E2AD370C07F}" type="sibTrans" cxnId="{A3BA4F1B-A11C-4F51-985F-44E87D9767EB}">
      <dgm:prSet/>
      <dgm:spPr/>
      <dgm:t>
        <a:bodyPr/>
        <a:lstStyle/>
        <a:p>
          <a:endParaRPr lang="en-US">
            <a:solidFill>
              <a:schemeClr val="bg1"/>
            </a:solidFill>
          </a:endParaRPr>
        </a:p>
      </dgm:t>
    </dgm:pt>
    <dgm:pt modelId="{276FA8E3-FC80-496E-B7BE-6750AD7D08FC}">
      <dgm:prSet/>
      <dgm:spPr/>
      <dgm:t>
        <a:bodyPr/>
        <a:lstStyle/>
        <a:p>
          <a:r>
            <a:rPr lang="en-US" altLang="en-US" dirty="0"/>
            <a:t>Party to which state decision is adverse may appeal to Secretary within 60 days of decision</a:t>
          </a:r>
        </a:p>
      </dgm:t>
    </dgm:pt>
    <dgm:pt modelId="{14E916CB-C9CF-41CE-A54E-453F314AE490}" type="parTrans" cxnId="{5805DF8B-AE1F-4B6B-B9CD-0DFA2CCB5416}">
      <dgm:prSet/>
      <dgm:spPr/>
      <dgm:t>
        <a:bodyPr/>
        <a:lstStyle/>
        <a:p>
          <a:endParaRPr lang="en-US">
            <a:solidFill>
              <a:schemeClr val="bg1"/>
            </a:solidFill>
          </a:endParaRPr>
        </a:p>
      </dgm:t>
    </dgm:pt>
    <dgm:pt modelId="{D9A8DF14-D1B4-49EB-B107-72AD1617FFAA}" type="sibTrans" cxnId="{5805DF8B-AE1F-4B6B-B9CD-0DFA2CCB5416}">
      <dgm:prSet/>
      <dgm:spPr/>
      <dgm:t>
        <a:bodyPr/>
        <a:lstStyle/>
        <a:p>
          <a:endParaRPr lang="en-US">
            <a:solidFill>
              <a:schemeClr val="bg1"/>
            </a:solidFill>
          </a:endParaRPr>
        </a:p>
      </dgm:t>
    </dgm:pt>
    <dgm:pt modelId="{DB51EBB7-9460-405B-9CB2-3D6FC8F8ED2B}">
      <dgm:prSet/>
      <dgm:spPr/>
      <dgm:t>
        <a:bodyPr/>
        <a:lstStyle/>
        <a:p>
          <a:r>
            <a:rPr lang="en-US" altLang="en-US" dirty="0"/>
            <a:t>Appeal of non-designation of local areas if filed within 30 days of denial of designation</a:t>
          </a:r>
        </a:p>
      </dgm:t>
    </dgm:pt>
    <dgm:pt modelId="{B5DEBA2E-5422-49E6-9637-FE8DF10FB9AD}" type="parTrans" cxnId="{9ACBAD15-7422-4667-BAB6-4944F552A5A3}">
      <dgm:prSet/>
      <dgm:spPr/>
      <dgm:t>
        <a:bodyPr/>
        <a:lstStyle/>
        <a:p>
          <a:endParaRPr lang="en-US">
            <a:solidFill>
              <a:schemeClr val="bg1"/>
            </a:solidFill>
          </a:endParaRPr>
        </a:p>
      </dgm:t>
    </dgm:pt>
    <dgm:pt modelId="{33D54126-F7C6-45E5-A4AA-2FBEF4A8290B}" type="sibTrans" cxnId="{9ACBAD15-7422-4667-BAB6-4944F552A5A3}">
      <dgm:prSet/>
      <dgm:spPr/>
      <dgm:t>
        <a:bodyPr/>
        <a:lstStyle/>
        <a:p>
          <a:endParaRPr lang="en-US">
            <a:solidFill>
              <a:schemeClr val="bg1"/>
            </a:solidFill>
          </a:endParaRPr>
        </a:p>
      </dgm:t>
    </dgm:pt>
    <dgm:pt modelId="{96AC9578-866F-4373-BA48-6E2F12F62176}">
      <dgm:prSet/>
      <dgm:spPr/>
      <dgm:t>
        <a:bodyPr/>
        <a:lstStyle/>
        <a:p>
          <a:r>
            <a:rPr lang="en-US" altLang="en-US" dirty="0"/>
            <a:t>Appeal by local area within 30 days if state revokes local plan or imposes reorganization plan</a:t>
          </a:r>
        </a:p>
      </dgm:t>
    </dgm:pt>
    <dgm:pt modelId="{3B3C6C44-1982-4D89-90BA-BB5E5F4A7EBA}" type="parTrans" cxnId="{05473B0E-B3D1-4C46-873C-2CD8DC5A1490}">
      <dgm:prSet/>
      <dgm:spPr/>
      <dgm:t>
        <a:bodyPr/>
        <a:lstStyle/>
        <a:p>
          <a:endParaRPr lang="en-US">
            <a:solidFill>
              <a:schemeClr val="bg1"/>
            </a:solidFill>
          </a:endParaRPr>
        </a:p>
      </dgm:t>
    </dgm:pt>
    <dgm:pt modelId="{B2981621-0702-4B13-8F1E-B36F8653342E}" type="sibTrans" cxnId="{05473B0E-B3D1-4C46-873C-2CD8DC5A1490}">
      <dgm:prSet/>
      <dgm:spPr/>
      <dgm:t>
        <a:bodyPr/>
        <a:lstStyle/>
        <a:p>
          <a:endParaRPr lang="en-US">
            <a:solidFill>
              <a:schemeClr val="bg1"/>
            </a:solidFill>
          </a:endParaRPr>
        </a:p>
      </dgm:t>
    </dgm:pt>
    <dgm:pt modelId="{F0626405-7F90-45DE-83E5-07B226EC4167}" type="pres">
      <dgm:prSet presAssocID="{E89E3FFC-BC34-4CDB-95FB-59117A1E7405}" presName="diagram" presStyleCnt="0">
        <dgm:presLayoutVars>
          <dgm:dir/>
          <dgm:resizeHandles val="exact"/>
        </dgm:presLayoutVars>
      </dgm:prSet>
      <dgm:spPr/>
    </dgm:pt>
    <dgm:pt modelId="{C2981F8A-5824-46E2-BDD0-93F4EAB25734}" type="pres">
      <dgm:prSet presAssocID="{3E1EFAB5-0B91-4AD2-8A17-A1BC52D8F86D}" presName="node" presStyleLbl="node1" presStyleIdx="0" presStyleCnt="5">
        <dgm:presLayoutVars>
          <dgm:bulletEnabled val="1"/>
        </dgm:presLayoutVars>
      </dgm:prSet>
      <dgm:spPr/>
    </dgm:pt>
    <dgm:pt modelId="{787258CE-2CCB-41A5-BA78-E84362F329A5}" type="pres">
      <dgm:prSet presAssocID="{720ED100-5A7A-4219-B175-A007AB2C43EE}" presName="sibTrans" presStyleCnt="0"/>
      <dgm:spPr/>
    </dgm:pt>
    <dgm:pt modelId="{FA0E7CA7-560F-4FD9-83C7-DB6927876454}" type="pres">
      <dgm:prSet presAssocID="{16888C3B-4E66-4402-91E2-9BB3E4EE2F3F}" presName="node" presStyleLbl="node1" presStyleIdx="1" presStyleCnt="5">
        <dgm:presLayoutVars>
          <dgm:bulletEnabled val="1"/>
        </dgm:presLayoutVars>
      </dgm:prSet>
      <dgm:spPr/>
    </dgm:pt>
    <dgm:pt modelId="{A1350FF4-6402-42B5-9657-90D11DF75CC8}" type="pres">
      <dgm:prSet presAssocID="{A00C3968-BB37-4C4C-B9EA-6E2AD370C07F}" presName="sibTrans" presStyleCnt="0"/>
      <dgm:spPr/>
    </dgm:pt>
    <dgm:pt modelId="{EFAADFDD-42EE-4743-A285-4B4A254F1A61}" type="pres">
      <dgm:prSet presAssocID="{276FA8E3-FC80-496E-B7BE-6750AD7D08FC}" presName="node" presStyleLbl="node1" presStyleIdx="2" presStyleCnt="5">
        <dgm:presLayoutVars>
          <dgm:bulletEnabled val="1"/>
        </dgm:presLayoutVars>
      </dgm:prSet>
      <dgm:spPr/>
    </dgm:pt>
    <dgm:pt modelId="{7B0FE855-3EC2-454F-951D-11E94D79A95B}" type="pres">
      <dgm:prSet presAssocID="{D9A8DF14-D1B4-49EB-B107-72AD1617FFAA}" presName="sibTrans" presStyleCnt="0"/>
      <dgm:spPr/>
    </dgm:pt>
    <dgm:pt modelId="{B310F4BD-4E26-4EA6-A710-465E9D87E5CF}" type="pres">
      <dgm:prSet presAssocID="{DB51EBB7-9460-405B-9CB2-3D6FC8F8ED2B}" presName="node" presStyleLbl="node1" presStyleIdx="3" presStyleCnt="5">
        <dgm:presLayoutVars>
          <dgm:bulletEnabled val="1"/>
        </dgm:presLayoutVars>
      </dgm:prSet>
      <dgm:spPr/>
    </dgm:pt>
    <dgm:pt modelId="{6AEA4FBA-BBD4-4A90-B016-02380D654FF8}" type="pres">
      <dgm:prSet presAssocID="{33D54126-F7C6-45E5-A4AA-2FBEF4A8290B}" presName="sibTrans" presStyleCnt="0"/>
      <dgm:spPr/>
    </dgm:pt>
    <dgm:pt modelId="{8B380C02-F2B8-46CE-8F52-E47C605A0EE1}" type="pres">
      <dgm:prSet presAssocID="{96AC9578-866F-4373-BA48-6E2F12F62176}" presName="node" presStyleLbl="node1" presStyleIdx="4" presStyleCnt="5">
        <dgm:presLayoutVars>
          <dgm:bulletEnabled val="1"/>
        </dgm:presLayoutVars>
      </dgm:prSet>
      <dgm:spPr/>
    </dgm:pt>
  </dgm:ptLst>
  <dgm:cxnLst>
    <dgm:cxn modelId="{05473B0E-B3D1-4C46-873C-2CD8DC5A1490}" srcId="{E89E3FFC-BC34-4CDB-95FB-59117A1E7405}" destId="{96AC9578-866F-4373-BA48-6E2F12F62176}" srcOrd="4" destOrd="0" parTransId="{3B3C6C44-1982-4D89-90BA-BB5E5F4A7EBA}" sibTransId="{B2981621-0702-4B13-8F1E-B36F8653342E}"/>
    <dgm:cxn modelId="{9ACBAD15-7422-4667-BAB6-4944F552A5A3}" srcId="{E89E3FFC-BC34-4CDB-95FB-59117A1E7405}" destId="{DB51EBB7-9460-405B-9CB2-3D6FC8F8ED2B}" srcOrd="3" destOrd="0" parTransId="{B5DEBA2E-5422-49E6-9637-FE8DF10FB9AD}" sibTransId="{33D54126-F7C6-45E5-A4AA-2FBEF4A8290B}"/>
    <dgm:cxn modelId="{A3BA4F1B-A11C-4F51-985F-44E87D9767EB}" srcId="{E89E3FFC-BC34-4CDB-95FB-59117A1E7405}" destId="{16888C3B-4E66-4402-91E2-9BB3E4EE2F3F}" srcOrd="1" destOrd="0" parTransId="{7AA3F333-8005-4C85-A6FB-D39D1BEBF355}" sibTransId="{A00C3968-BB37-4C4C-B9EA-6E2AD370C07F}"/>
    <dgm:cxn modelId="{68319235-1A21-486F-BFF8-12628AEC1599}" type="presOf" srcId="{3E1EFAB5-0B91-4AD2-8A17-A1BC52D8F86D}" destId="{C2981F8A-5824-46E2-BDD0-93F4EAB25734}" srcOrd="0" destOrd="0" presId="urn:microsoft.com/office/officeart/2005/8/layout/default"/>
    <dgm:cxn modelId="{B6F3FC44-E526-4936-8B8F-C1124E193EB4}" type="presOf" srcId="{E89E3FFC-BC34-4CDB-95FB-59117A1E7405}" destId="{F0626405-7F90-45DE-83E5-07B226EC4167}" srcOrd="0" destOrd="0" presId="urn:microsoft.com/office/officeart/2005/8/layout/default"/>
    <dgm:cxn modelId="{CA20AB50-363A-49C0-814C-AF60D8D86A84}" type="presOf" srcId="{16888C3B-4E66-4402-91E2-9BB3E4EE2F3F}" destId="{FA0E7CA7-560F-4FD9-83C7-DB6927876454}" srcOrd="0" destOrd="0" presId="urn:microsoft.com/office/officeart/2005/8/layout/default"/>
    <dgm:cxn modelId="{5805DF8B-AE1F-4B6B-B9CD-0DFA2CCB5416}" srcId="{E89E3FFC-BC34-4CDB-95FB-59117A1E7405}" destId="{276FA8E3-FC80-496E-B7BE-6750AD7D08FC}" srcOrd="2" destOrd="0" parTransId="{14E916CB-C9CF-41CE-A54E-453F314AE490}" sibTransId="{D9A8DF14-D1B4-49EB-B107-72AD1617FFAA}"/>
    <dgm:cxn modelId="{0ADE7694-16C5-4938-940E-91D85A8BE8F0}" type="presOf" srcId="{276FA8E3-FC80-496E-B7BE-6750AD7D08FC}" destId="{EFAADFDD-42EE-4743-A285-4B4A254F1A61}" srcOrd="0" destOrd="0" presId="urn:microsoft.com/office/officeart/2005/8/layout/default"/>
    <dgm:cxn modelId="{1CACD7C0-934D-458F-986F-3C87286513D3}" type="presOf" srcId="{DB51EBB7-9460-405B-9CB2-3D6FC8F8ED2B}" destId="{B310F4BD-4E26-4EA6-A710-465E9D87E5CF}" srcOrd="0" destOrd="0" presId="urn:microsoft.com/office/officeart/2005/8/layout/default"/>
    <dgm:cxn modelId="{A3B3DADD-0350-4F61-9E09-6830927B3AD2}" type="presOf" srcId="{96AC9578-866F-4373-BA48-6E2F12F62176}" destId="{8B380C02-F2B8-46CE-8F52-E47C605A0EE1}" srcOrd="0" destOrd="0" presId="urn:microsoft.com/office/officeart/2005/8/layout/default"/>
    <dgm:cxn modelId="{7CAEC5ED-64B8-4AFA-B1F4-D0527A3FC45B}" srcId="{E89E3FFC-BC34-4CDB-95FB-59117A1E7405}" destId="{3E1EFAB5-0B91-4AD2-8A17-A1BC52D8F86D}" srcOrd="0" destOrd="0" parTransId="{45E9894F-D8AC-4C8A-8704-6C5F7F7B4895}" sibTransId="{720ED100-5A7A-4219-B175-A007AB2C43EE}"/>
    <dgm:cxn modelId="{1D827475-F1B7-44D9-ABF1-1906D8475583}" type="presParOf" srcId="{F0626405-7F90-45DE-83E5-07B226EC4167}" destId="{C2981F8A-5824-46E2-BDD0-93F4EAB25734}" srcOrd="0" destOrd="0" presId="urn:microsoft.com/office/officeart/2005/8/layout/default"/>
    <dgm:cxn modelId="{6D075865-7376-4472-8D19-DB7C1837C6B8}" type="presParOf" srcId="{F0626405-7F90-45DE-83E5-07B226EC4167}" destId="{787258CE-2CCB-41A5-BA78-E84362F329A5}" srcOrd="1" destOrd="0" presId="urn:microsoft.com/office/officeart/2005/8/layout/default"/>
    <dgm:cxn modelId="{320A6CCE-E613-474E-A439-BE678044D60C}" type="presParOf" srcId="{F0626405-7F90-45DE-83E5-07B226EC4167}" destId="{FA0E7CA7-560F-4FD9-83C7-DB6927876454}" srcOrd="2" destOrd="0" presId="urn:microsoft.com/office/officeart/2005/8/layout/default"/>
    <dgm:cxn modelId="{C571E7D2-B07F-4FE7-B433-777B3CED5D79}" type="presParOf" srcId="{F0626405-7F90-45DE-83E5-07B226EC4167}" destId="{A1350FF4-6402-42B5-9657-90D11DF75CC8}" srcOrd="3" destOrd="0" presId="urn:microsoft.com/office/officeart/2005/8/layout/default"/>
    <dgm:cxn modelId="{0848FCD1-4E7B-4335-B012-3F2EDB18E595}" type="presParOf" srcId="{F0626405-7F90-45DE-83E5-07B226EC4167}" destId="{EFAADFDD-42EE-4743-A285-4B4A254F1A61}" srcOrd="4" destOrd="0" presId="urn:microsoft.com/office/officeart/2005/8/layout/default"/>
    <dgm:cxn modelId="{29FD8EAD-EB86-45A8-8D51-6B114091B0AF}" type="presParOf" srcId="{F0626405-7F90-45DE-83E5-07B226EC4167}" destId="{7B0FE855-3EC2-454F-951D-11E94D79A95B}" srcOrd="5" destOrd="0" presId="urn:microsoft.com/office/officeart/2005/8/layout/default"/>
    <dgm:cxn modelId="{0C9A09ED-A781-437A-91BC-83A5DC7C3726}" type="presParOf" srcId="{F0626405-7F90-45DE-83E5-07B226EC4167}" destId="{B310F4BD-4E26-4EA6-A710-465E9D87E5CF}" srcOrd="6" destOrd="0" presId="urn:microsoft.com/office/officeart/2005/8/layout/default"/>
    <dgm:cxn modelId="{33ADBDB2-8CCE-4D3E-8299-18B169CE0FC7}" type="presParOf" srcId="{F0626405-7F90-45DE-83E5-07B226EC4167}" destId="{6AEA4FBA-BBD4-4A90-B016-02380D654FF8}" srcOrd="7" destOrd="0" presId="urn:microsoft.com/office/officeart/2005/8/layout/default"/>
    <dgm:cxn modelId="{B7D6396C-2FC1-47D7-8F41-4BE7A6E58836}" type="presParOf" srcId="{F0626405-7F90-45DE-83E5-07B226EC4167}" destId="{8B380C02-F2B8-46CE-8F52-E47C605A0EE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EC5B8-DCE1-4ACC-8FE5-09D0ED7AA835}"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n-US"/>
        </a:p>
      </dgm:t>
    </dgm:pt>
    <dgm:pt modelId="{5127D9B5-A060-4E85-BF45-5DE25EAA3DF7}">
      <dgm:prSet phldrT="[Text]"/>
      <dgm:spPr/>
      <dgm:t>
        <a:bodyPr/>
        <a:lstStyle/>
        <a:p>
          <a:pPr>
            <a:buClr>
              <a:schemeClr val="accent2"/>
            </a:buClr>
            <a:buFont typeface="Wingdings" panose="05000000000000000000" pitchFamily="2" charset="2"/>
            <a:buChar char="ü"/>
          </a:pPr>
          <a:r>
            <a:rPr lang="en-US" altLang="en-US" dirty="0"/>
            <a:t>DOL Civil Rights Center (CRC) </a:t>
          </a:r>
          <a:endParaRPr lang="en-US" dirty="0"/>
        </a:p>
      </dgm:t>
    </dgm:pt>
    <dgm:pt modelId="{3A98A73B-B4AB-4B15-B957-DC4F09D03037}" type="parTrans" cxnId="{20CC6535-2E23-442C-BA09-4D98B7B7E2EA}">
      <dgm:prSet/>
      <dgm:spPr/>
      <dgm:t>
        <a:bodyPr/>
        <a:lstStyle/>
        <a:p>
          <a:endParaRPr lang="en-US"/>
        </a:p>
      </dgm:t>
    </dgm:pt>
    <dgm:pt modelId="{A967A1D8-F169-47EE-A47A-43C5713AA013}" type="sibTrans" cxnId="{20CC6535-2E23-442C-BA09-4D98B7B7E2EA}">
      <dgm:prSet/>
      <dgm:spPr/>
      <dgm:t>
        <a:bodyPr/>
        <a:lstStyle/>
        <a:p>
          <a:endParaRPr lang="en-US"/>
        </a:p>
      </dgm:t>
    </dgm:pt>
    <dgm:pt modelId="{F3F9C501-E0A6-4787-8F10-2D7AA3524097}">
      <dgm:prSet/>
      <dgm:spPr/>
      <dgm:t>
        <a:bodyPr/>
        <a:lstStyle/>
        <a:p>
          <a:r>
            <a:rPr lang="en-US" altLang="en-US" dirty="0"/>
            <a:t>Implements non-discrimination and equal opportunity provisions in WIOA</a:t>
          </a:r>
          <a:endParaRPr lang="en-US" dirty="0"/>
        </a:p>
      </dgm:t>
    </dgm:pt>
    <dgm:pt modelId="{0FBAE68B-10F4-4EB6-BF0D-DA8E412814D8}" type="parTrans" cxnId="{FD15EDEA-32A6-47E9-9E3A-30F364F6A9DC}">
      <dgm:prSet/>
      <dgm:spPr/>
      <dgm:t>
        <a:bodyPr/>
        <a:lstStyle/>
        <a:p>
          <a:endParaRPr lang="en-US"/>
        </a:p>
      </dgm:t>
    </dgm:pt>
    <dgm:pt modelId="{9604AF97-5401-4335-BEBE-5EF19B90707D}" type="sibTrans" cxnId="{FD15EDEA-32A6-47E9-9E3A-30F364F6A9DC}">
      <dgm:prSet/>
      <dgm:spPr/>
      <dgm:t>
        <a:bodyPr/>
        <a:lstStyle/>
        <a:p>
          <a:endParaRPr lang="en-US"/>
        </a:p>
      </dgm:t>
    </dgm:pt>
    <dgm:pt modelId="{782B0B76-66F2-4B27-BE1A-DD790E243923}">
      <dgm:prSet/>
      <dgm:spPr/>
      <dgm:t>
        <a:bodyPr/>
        <a:lstStyle/>
        <a:p>
          <a:r>
            <a:rPr lang="en-US" altLang="en-US" dirty="0"/>
            <a:t>Regulation is in the process of being updated for WIOA and will be issued through the NPRM process</a:t>
          </a:r>
        </a:p>
      </dgm:t>
    </dgm:pt>
    <dgm:pt modelId="{D74F483B-358A-4DF7-84D7-F789288E9EF1}" type="parTrans" cxnId="{8340FBBD-2304-4637-91A2-1ED071ED1924}">
      <dgm:prSet/>
      <dgm:spPr/>
      <dgm:t>
        <a:bodyPr/>
        <a:lstStyle/>
        <a:p>
          <a:endParaRPr lang="en-US"/>
        </a:p>
      </dgm:t>
    </dgm:pt>
    <dgm:pt modelId="{9EE3FCAD-1ABA-4853-9CF1-EA99131C20AA}" type="sibTrans" cxnId="{8340FBBD-2304-4637-91A2-1ED071ED1924}">
      <dgm:prSet/>
      <dgm:spPr/>
      <dgm:t>
        <a:bodyPr/>
        <a:lstStyle/>
        <a:p>
          <a:endParaRPr lang="en-US"/>
        </a:p>
      </dgm:t>
    </dgm:pt>
    <dgm:pt modelId="{A2A58F6A-99BD-42AF-BED1-B3999500E530}">
      <dgm:prSet/>
      <dgm:spPr/>
      <dgm:t>
        <a:bodyPr/>
        <a:lstStyle/>
        <a:p>
          <a:r>
            <a:rPr lang="en-US" altLang="en-US"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29 CFR Part 38</a:t>
          </a:r>
          <a:r>
            <a:rPr lang="en-US" altLang="en-US" dirty="0">
              <a:solidFill>
                <a:schemeClr val="accent1">
                  <a:lumMod val="20000"/>
                  <a:lumOff val="80000"/>
                </a:schemeClr>
              </a:solidFill>
            </a:rPr>
            <a:t> </a:t>
          </a:r>
          <a:r>
            <a:rPr lang="en-US" altLang="en-US" dirty="0"/>
            <a:t>Provisions apply to:</a:t>
          </a:r>
          <a:endParaRPr lang="en-US" dirty="0"/>
        </a:p>
      </dgm:t>
    </dgm:pt>
    <dgm:pt modelId="{C820468F-938E-49C2-BF24-80ED5158A443}" type="parTrans" cxnId="{AB793048-D23A-4B54-B4BD-4647FFBCF166}">
      <dgm:prSet/>
      <dgm:spPr/>
      <dgm:t>
        <a:bodyPr/>
        <a:lstStyle/>
        <a:p>
          <a:endParaRPr lang="en-US"/>
        </a:p>
      </dgm:t>
    </dgm:pt>
    <dgm:pt modelId="{D94A03F0-D7CB-4976-B4EA-7CE82C8534DB}" type="sibTrans" cxnId="{AB793048-D23A-4B54-B4BD-4647FFBCF166}">
      <dgm:prSet/>
      <dgm:spPr/>
      <dgm:t>
        <a:bodyPr/>
        <a:lstStyle/>
        <a:p>
          <a:endParaRPr lang="en-US"/>
        </a:p>
      </dgm:t>
    </dgm:pt>
    <dgm:pt modelId="{541C1B16-07B0-499F-A5BC-2C606F9CD9FB}">
      <dgm:prSet/>
      <dgm:spPr/>
      <dgm:t>
        <a:bodyPr/>
        <a:lstStyle/>
        <a:p>
          <a:r>
            <a:rPr lang="en-US" altLang="en-US" dirty="0"/>
            <a:t>Any recipient of WIOA financial assistance</a:t>
          </a:r>
          <a:endParaRPr lang="en-US" dirty="0"/>
        </a:p>
      </dgm:t>
    </dgm:pt>
    <dgm:pt modelId="{53B9314B-003E-402D-B07A-9A6DF2B9B9F2}" type="parTrans" cxnId="{7545F2AE-74B7-46AE-AFC6-597A4100DFB7}">
      <dgm:prSet/>
      <dgm:spPr/>
      <dgm:t>
        <a:bodyPr/>
        <a:lstStyle/>
        <a:p>
          <a:endParaRPr lang="en-US"/>
        </a:p>
      </dgm:t>
    </dgm:pt>
    <dgm:pt modelId="{A8B26DCD-9DB5-4885-934B-71759B28870D}" type="sibTrans" cxnId="{7545F2AE-74B7-46AE-AFC6-597A4100DFB7}">
      <dgm:prSet/>
      <dgm:spPr/>
      <dgm:t>
        <a:bodyPr/>
        <a:lstStyle/>
        <a:p>
          <a:endParaRPr lang="en-US"/>
        </a:p>
      </dgm:t>
    </dgm:pt>
    <dgm:pt modelId="{F7E45348-C2C4-44A3-8DBA-A8DBF16C73C2}">
      <dgm:prSet/>
      <dgm:spPr/>
      <dgm:t>
        <a:bodyPr/>
        <a:lstStyle/>
        <a:p>
          <a:r>
            <a:rPr lang="en-US" altLang="en-US" dirty="0"/>
            <a:t>Programs and activities that are part of the one-stop system and operated by one-stop partners</a:t>
          </a:r>
        </a:p>
      </dgm:t>
    </dgm:pt>
    <dgm:pt modelId="{1716CAAA-93A1-4345-95C2-B35D110586D7}" type="parTrans" cxnId="{65B05664-08C4-43DE-ADB2-5CB620CF3B3B}">
      <dgm:prSet/>
      <dgm:spPr/>
      <dgm:t>
        <a:bodyPr/>
        <a:lstStyle/>
        <a:p>
          <a:endParaRPr lang="en-US"/>
        </a:p>
      </dgm:t>
    </dgm:pt>
    <dgm:pt modelId="{41210578-4DDA-43C8-B567-2A5A587AA59C}" type="sibTrans" cxnId="{65B05664-08C4-43DE-ADB2-5CB620CF3B3B}">
      <dgm:prSet/>
      <dgm:spPr/>
      <dgm:t>
        <a:bodyPr/>
        <a:lstStyle/>
        <a:p>
          <a:endParaRPr lang="en-US"/>
        </a:p>
      </dgm:t>
    </dgm:pt>
    <dgm:pt modelId="{09525EE5-9D88-4D14-AF8D-13D850A1ED8E}">
      <dgm:prSet/>
      <dgm:spPr/>
      <dgm:t>
        <a:bodyPr/>
        <a:lstStyle/>
        <a:p>
          <a:r>
            <a:rPr lang="en-US" altLang="en-US" dirty="0"/>
            <a:t>Employment practices of a recipient or one-stop partner</a:t>
          </a:r>
        </a:p>
      </dgm:t>
    </dgm:pt>
    <dgm:pt modelId="{9088EE6D-2695-466D-A504-851B1EB5DC3D}" type="parTrans" cxnId="{801D1AA9-ECB8-4FD6-8AEA-2DB6824C7AB5}">
      <dgm:prSet/>
      <dgm:spPr/>
      <dgm:t>
        <a:bodyPr/>
        <a:lstStyle/>
        <a:p>
          <a:endParaRPr lang="en-US"/>
        </a:p>
      </dgm:t>
    </dgm:pt>
    <dgm:pt modelId="{0115BFF7-3218-40C4-B2EE-1908DFF24B72}" type="sibTrans" cxnId="{801D1AA9-ECB8-4FD6-8AEA-2DB6824C7AB5}">
      <dgm:prSet/>
      <dgm:spPr/>
      <dgm:t>
        <a:bodyPr/>
        <a:lstStyle/>
        <a:p>
          <a:endParaRPr lang="en-US"/>
        </a:p>
      </dgm:t>
    </dgm:pt>
    <dgm:pt modelId="{2C9FC760-FD2A-4999-A9F4-2A1446FFEBF7}" type="pres">
      <dgm:prSet presAssocID="{612EC5B8-DCE1-4ACC-8FE5-09D0ED7AA835}" presName="Name0" presStyleCnt="0">
        <dgm:presLayoutVars>
          <dgm:dir/>
          <dgm:animLvl val="lvl"/>
          <dgm:resizeHandles/>
        </dgm:presLayoutVars>
      </dgm:prSet>
      <dgm:spPr/>
    </dgm:pt>
    <dgm:pt modelId="{FFB41A9A-8CAB-497F-828F-EF7557297599}" type="pres">
      <dgm:prSet presAssocID="{5127D9B5-A060-4E85-BF45-5DE25EAA3DF7}" presName="linNode" presStyleCnt="0"/>
      <dgm:spPr/>
    </dgm:pt>
    <dgm:pt modelId="{24D88AA8-A229-4F42-AFD4-0AA8CB8C1B61}" type="pres">
      <dgm:prSet presAssocID="{5127D9B5-A060-4E85-BF45-5DE25EAA3DF7}" presName="parentShp" presStyleLbl="node1" presStyleIdx="0" presStyleCnt="2">
        <dgm:presLayoutVars>
          <dgm:bulletEnabled val="1"/>
        </dgm:presLayoutVars>
      </dgm:prSet>
      <dgm:spPr/>
    </dgm:pt>
    <dgm:pt modelId="{E279ED6C-67A8-447B-997B-65CBBF11C18D}" type="pres">
      <dgm:prSet presAssocID="{5127D9B5-A060-4E85-BF45-5DE25EAA3DF7}" presName="childShp" presStyleLbl="bgAccFollowNode1" presStyleIdx="0" presStyleCnt="2">
        <dgm:presLayoutVars>
          <dgm:bulletEnabled val="1"/>
        </dgm:presLayoutVars>
      </dgm:prSet>
      <dgm:spPr/>
    </dgm:pt>
    <dgm:pt modelId="{503C24E3-B31D-437D-8B5E-D88064BCD6C6}" type="pres">
      <dgm:prSet presAssocID="{A967A1D8-F169-47EE-A47A-43C5713AA013}" presName="spacing" presStyleCnt="0"/>
      <dgm:spPr/>
    </dgm:pt>
    <dgm:pt modelId="{0219D9FF-2827-4DAA-94E0-6A0F555FA5E1}" type="pres">
      <dgm:prSet presAssocID="{A2A58F6A-99BD-42AF-BED1-B3999500E530}" presName="linNode" presStyleCnt="0"/>
      <dgm:spPr/>
    </dgm:pt>
    <dgm:pt modelId="{89DFABBE-840C-4BAF-9E9D-0CCCAEA62DAE}" type="pres">
      <dgm:prSet presAssocID="{A2A58F6A-99BD-42AF-BED1-B3999500E530}" presName="parentShp" presStyleLbl="node1" presStyleIdx="1" presStyleCnt="2">
        <dgm:presLayoutVars>
          <dgm:bulletEnabled val="1"/>
        </dgm:presLayoutVars>
      </dgm:prSet>
      <dgm:spPr/>
    </dgm:pt>
    <dgm:pt modelId="{15F74906-FFAA-49AA-A023-0ACA776219AF}" type="pres">
      <dgm:prSet presAssocID="{A2A58F6A-99BD-42AF-BED1-B3999500E530}" presName="childShp" presStyleLbl="bgAccFollowNode1" presStyleIdx="1" presStyleCnt="2">
        <dgm:presLayoutVars>
          <dgm:bulletEnabled val="1"/>
        </dgm:presLayoutVars>
      </dgm:prSet>
      <dgm:spPr/>
    </dgm:pt>
  </dgm:ptLst>
  <dgm:cxnLst>
    <dgm:cxn modelId="{20CC6535-2E23-442C-BA09-4D98B7B7E2EA}" srcId="{612EC5B8-DCE1-4ACC-8FE5-09D0ED7AA835}" destId="{5127D9B5-A060-4E85-BF45-5DE25EAA3DF7}" srcOrd="0" destOrd="0" parTransId="{3A98A73B-B4AB-4B15-B957-DC4F09D03037}" sibTransId="{A967A1D8-F169-47EE-A47A-43C5713AA013}"/>
    <dgm:cxn modelId="{65B05664-08C4-43DE-ADB2-5CB620CF3B3B}" srcId="{A2A58F6A-99BD-42AF-BED1-B3999500E530}" destId="{F7E45348-C2C4-44A3-8DBA-A8DBF16C73C2}" srcOrd="1" destOrd="0" parTransId="{1716CAAA-93A1-4345-95C2-B35D110586D7}" sibTransId="{41210578-4DDA-43C8-B567-2A5A587AA59C}"/>
    <dgm:cxn modelId="{4D71F945-5941-4154-BAB7-F9905E83B39F}" type="presOf" srcId="{612EC5B8-DCE1-4ACC-8FE5-09D0ED7AA835}" destId="{2C9FC760-FD2A-4999-A9F4-2A1446FFEBF7}" srcOrd="0" destOrd="0" presId="urn:microsoft.com/office/officeart/2005/8/layout/vList6"/>
    <dgm:cxn modelId="{AB793048-D23A-4B54-B4BD-4647FFBCF166}" srcId="{612EC5B8-DCE1-4ACC-8FE5-09D0ED7AA835}" destId="{A2A58F6A-99BD-42AF-BED1-B3999500E530}" srcOrd="1" destOrd="0" parTransId="{C820468F-938E-49C2-BF24-80ED5158A443}" sibTransId="{D94A03F0-D7CB-4976-B4EA-7CE82C8534DB}"/>
    <dgm:cxn modelId="{D307786C-A62A-48A3-865F-D6005358D3F2}" type="presOf" srcId="{5127D9B5-A060-4E85-BF45-5DE25EAA3DF7}" destId="{24D88AA8-A229-4F42-AFD4-0AA8CB8C1B61}" srcOrd="0" destOrd="0" presId="urn:microsoft.com/office/officeart/2005/8/layout/vList6"/>
    <dgm:cxn modelId="{E674394D-7DCC-4B22-8020-AE28A0B02C2D}" type="presOf" srcId="{F3F9C501-E0A6-4787-8F10-2D7AA3524097}" destId="{E279ED6C-67A8-447B-997B-65CBBF11C18D}" srcOrd="0" destOrd="0" presId="urn:microsoft.com/office/officeart/2005/8/layout/vList6"/>
    <dgm:cxn modelId="{0DE51756-9202-4424-BFD2-64B5A9144DBE}" type="presOf" srcId="{A2A58F6A-99BD-42AF-BED1-B3999500E530}" destId="{89DFABBE-840C-4BAF-9E9D-0CCCAEA62DAE}" srcOrd="0" destOrd="0" presId="urn:microsoft.com/office/officeart/2005/8/layout/vList6"/>
    <dgm:cxn modelId="{EA11BF82-982A-4BB0-9899-2AEC7E174C2F}" type="presOf" srcId="{541C1B16-07B0-499F-A5BC-2C606F9CD9FB}" destId="{15F74906-FFAA-49AA-A023-0ACA776219AF}" srcOrd="0" destOrd="0" presId="urn:microsoft.com/office/officeart/2005/8/layout/vList6"/>
    <dgm:cxn modelId="{99B6E38F-5F3D-4B19-93AB-F8C06E16F534}" type="presOf" srcId="{09525EE5-9D88-4D14-AF8D-13D850A1ED8E}" destId="{15F74906-FFAA-49AA-A023-0ACA776219AF}" srcOrd="0" destOrd="2" presId="urn:microsoft.com/office/officeart/2005/8/layout/vList6"/>
    <dgm:cxn modelId="{801D1AA9-ECB8-4FD6-8AEA-2DB6824C7AB5}" srcId="{A2A58F6A-99BD-42AF-BED1-B3999500E530}" destId="{09525EE5-9D88-4D14-AF8D-13D850A1ED8E}" srcOrd="2" destOrd="0" parTransId="{9088EE6D-2695-466D-A504-851B1EB5DC3D}" sibTransId="{0115BFF7-3218-40C4-B2EE-1908DFF24B72}"/>
    <dgm:cxn modelId="{7545F2AE-74B7-46AE-AFC6-597A4100DFB7}" srcId="{A2A58F6A-99BD-42AF-BED1-B3999500E530}" destId="{541C1B16-07B0-499F-A5BC-2C606F9CD9FB}" srcOrd="0" destOrd="0" parTransId="{53B9314B-003E-402D-B07A-9A6DF2B9B9F2}" sibTransId="{A8B26DCD-9DB5-4885-934B-71759B28870D}"/>
    <dgm:cxn modelId="{8340FBBD-2304-4637-91A2-1ED071ED1924}" srcId="{5127D9B5-A060-4E85-BF45-5DE25EAA3DF7}" destId="{782B0B76-66F2-4B27-BE1A-DD790E243923}" srcOrd="1" destOrd="0" parTransId="{D74F483B-358A-4DF7-84D7-F789288E9EF1}" sibTransId="{9EE3FCAD-1ABA-4853-9CF1-EA99131C20AA}"/>
    <dgm:cxn modelId="{6B39BAC9-C91D-4750-832C-88E9ACC244B9}" type="presOf" srcId="{F7E45348-C2C4-44A3-8DBA-A8DBF16C73C2}" destId="{15F74906-FFAA-49AA-A023-0ACA776219AF}" srcOrd="0" destOrd="1" presId="urn:microsoft.com/office/officeart/2005/8/layout/vList6"/>
    <dgm:cxn modelId="{5E0D80E3-0DF4-41E6-950D-3D98E7A9025A}" type="presOf" srcId="{782B0B76-66F2-4B27-BE1A-DD790E243923}" destId="{E279ED6C-67A8-447B-997B-65CBBF11C18D}" srcOrd="0" destOrd="1" presId="urn:microsoft.com/office/officeart/2005/8/layout/vList6"/>
    <dgm:cxn modelId="{FD15EDEA-32A6-47E9-9E3A-30F364F6A9DC}" srcId="{5127D9B5-A060-4E85-BF45-5DE25EAA3DF7}" destId="{F3F9C501-E0A6-4787-8F10-2D7AA3524097}" srcOrd="0" destOrd="0" parTransId="{0FBAE68B-10F4-4EB6-BF0D-DA8E412814D8}" sibTransId="{9604AF97-5401-4335-BEBE-5EF19B90707D}"/>
    <dgm:cxn modelId="{0030000A-4A3D-4A64-B64A-E12677CAE9D1}" type="presParOf" srcId="{2C9FC760-FD2A-4999-A9F4-2A1446FFEBF7}" destId="{FFB41A9A-8CAB-497F-828F-EF7557297599}" srcOrd="0" destOrd="0" presId="urn:microsoft.com/office/officeart/2005/8/layout/vList6"/>
    <dgm:cxn modelId="{CF980223-E50C-48A6-B4C5-D5E8525366C3}" type="presParOf" srcId="{FFB41A9A-8CAB-497F-828F-EF7557297599}" destId="{24D88AA8-A229-4F42-AFD4-0AA8CB8C1B61}" srcOrd="0" destOrd="0" presId="urn:microsoft.com/office/officeart/2005/8/layout/vList6"/>
    <dgm:cxn modelId="{07DEFC0A-EC56-4BF5-810E-3267F5999071}" type="presParOf" srcId="{FFB41A9A-8CAB-497F-828F-EF7557297599}" destId="{E279ED6C-67A8-447B-997B-65CBBF11C18D}" srcOrd="1" destOrd="0" presId="urn:microsoft.com/office/officeart/2005/8/layout/vList6"/>
    <dgm:cxn modelId="{AB7832A3-10E0-47E2-A932-5875E79B0731}" type="presParOf" srcId="{2C9FC760-FD2A-4999-A9F4-2A1446FFEBF7}" destId="{503C24E3-B31D-437D-8B5E-D88064BCD6C6}" srcOrd="1" destOrd="0" presId="urn:microsoft.com/office/officeart/2005/8/layout/vList6"/>
    <dgm:cxn modelId="{AFF1C58A-0ED7-4F94-B4A3-7A6B75AD88E6}" type="presParOf" srcId="{2C9FC760-FD2A-4999-A9F4-2A1446FFEBF7}" destId="{0219D9FF-2827-4DAA-94E0-6A0F555FA5E1}" srcOrd="2" destOrd="0" presId="urn:microsoft.com/office/officeart/2005/8/layout/vList6"/>
    <dgm:cxn modelId="{F59816D3-F43B-4FF7-854C-6A97D63407B1}" type="presParOf" srcId="{0219D9FF-2827-4DAA-94E0-6A0F555FA5E1}" destId="{89DFABBE-840C-4BAF-9E9D-0CCCAEA62DAE}" srcOrd="0" destOrd="0" presId="urn:microsoft.com/office/officeart/2005/8/layout/vList6"/>
    <dgm:cxn modelId="{170EAEC1-9067-4E7C-9361-A31F7E904A1B}" type="presParOf" srcId="{0219D9FF-2827-4DAA-94E0-6A0F555FA5E1}" destId="{15F74906-FFAA-49AA-A023-0ACA776219A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4DE18-A494-44F4-8EB3-4380547E415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5FBC75E-73D4-4A91-AC60-840A22D73345}">
      <dgm:prSet phldrT="[Text]"/>
      <dgm:spPr/>
      <dgm:t>
        <a:bodyPr/>
        <a:lstStyle/>
        <a:p>
          <a:r>
            <a:rPr lang="en-US" altLang="en-US" dirty="0"/>
            <a:t>If reasonable cause is determined by recipient</a:t>
          </a:r>
          <a:endParaRPr lang="en-US" dirty="0"/>
        </a:p>
      </dgm:t>
    </dgm:pt>
    <dgm:pt modelId="{9D5BA1C7-F82C-4FA1-9429-4F42461AB113}" type="parTrans" cxnId="{A76819C7-C8ED-4656-BE68-75B3F3D104BD}">
      <dgm:prSet/>
      <dgm:spPr/>
      <dgm:t>
        <a:bodyPr/>
        <a:lstStyle/>
        <a:p>
          <a:endParaRPr lang="en-US"/>
        </a:p>
      </dgm:t>
    </dgm:pt>
    <dgm:pt modelId="{D5C1139E-5A50-4BC2-8BE4-34A75F06629A}" type="sibTrans" cxnId="{A76819C7-C8ED-4656-BE68-75B3F3D104BD}">
      <dgm:prSet/>
      <dgm:spPr/>
      <dgm:t>
        <a:bodyPr/>
        <a:lstStyle/>
        <a:p>
          <a:endParaRPr lang="en-US"/>
        </a:p>
      </dgm:t>
    </dgm:pt>
    <dgm:pt modelId="{B8ED3CC4-5A7A-402D-8402-1DD991E9077D}">
      <dgm:prSet/>
      <dgm:spPr/>
      <dgm:t>
        <a:bodyPr/>
        <a:lstStyle/>
        <a:p>
          <a:r>
            <a:rPr lang="en-US" altLang="en-US" dirty="0"/>
            <a:t>Issue Initial Determination of specific findings</a:t>
          </a:r>
          <a:endParaRPr lang="en-US" dirty="0"/>
        </a:p>
      </dgm:t>
    </dgm:pt>
    <dgm:pt modelId="{938EB1E7-53CC-4091-93BE-FFC912951A24}" type="parTrans" cxnId="{9A4289FF-0A9B-42F7-8D11-6EA0E1C76676}">
      <dgm:prSet/>
      <dgm:spPr/>
      <dgm:t>
        <a:bodyPr/>
        <a:lstStyle/>
        <a:p>
          <a:endParaRPr lang="en-US"/>
        </a:p>
      </dgm:t>
    </dgm:pt>
    <dgm:pt modelId="{6B758C2F-1501-49A4-97EF-97006498520E}" type="sibTrans" cxnId="{9A4289FF-0A9B-42F7-8D11-6EA0E1C76676}">
      <dgm:prSet/>
      <dgm:spPr/>
      <dgm:t>
        <a:bodyPr/>
        <a:lstStyle/>
        <a:p>
          <a:endParaRPr lang="en-US"/>
        </a:p>
      </dgm:t>
    </dgm:pt>
    <dgm:pt modelId="{41E39739-D4C0-495D-A026-A02526A324CE}">
      <dgm:prSet/>
      <dgm:spPr/>
      <dgm:t>
        <a:bodyPr/>
        <a:lstStyle/>
        <a:p>
          <a:r>
            <a:rPr lang="en-US" altLang="en-US" dirty="0"/>
            <a:t>List proposed remedial actions and timeline for completion</a:t>
          </a:r>
          <a:endParaRPr lang="en-US" dirty="0"/>
        </a:p>
      </dgm:t>
    </dgm:pt>
    <dgm:pt modelId="{A3AE037D-5D53-453D-9078-C1B1601297E8}" type="parTrans" cxnId="{8F04A414-2724-4BE6-BBCC-D2F8315477EA}">
      <dgm:prSet/>
      <dgm:spPr/>
      <dgm:t>
        <a:bodyPr/>
        <a:lstStyle/>
        <a:p>
          <a:endParaRPr lang="en-US"/>
        </a:p>
      </dgm:t>
    </dgm:pt>
    <dgm:pt modelId="{BD13DD4C-B3BB-4972-A041-EFFDB89900B5}" type="sibTrans" cxnId="{8F04A414-2724-4BE6-BBCC-D2F8315477EA}">
      <dgm:prSet/>
      <dgm:spPr/>
      <dgm:t>
        <a:bodyPr/>
        <a:lstStyle/>
        <a:p>
          <a:endParaRPr lang="en-US"/>
        </a:p>
      </dgm:t>
    </dgm:pt>
    <dgm:pt modelId="{96B31900-1377-42E3-81F2-35574035238F}">
      <dgm:prSet/>
      <dgm:spPr/>
      <dgm:t>
        <a:bodyPr/>
        <a:lstStyle/>
        <a:p>
          <a:r>
            <a:rPr lang="en-US" altLang="en-US" dirty="0"/>
            <a:t>Specify if a written agreement is necessary</a:t>
          </a:r>
        </a:p>
      </dgm:t>
    </dgm:pt>
    <dgm:pt modelId="{5F45212D-53F9-422B-85D3-71E234F3608E}" type="parTrans" cxnId="{9E4D1A68-74A1-46DC-B267-1F0FF4E8D74C}">
      <dgm:prSet/>
      <dgm:spPr/>
      <dgm:t>
        <a:bodyPr/>
        <a:lstStyle/>
        <a:p>
          <a:endParaRPr lang="en-US"/>
        </a:p>
      </dgm:t>
    </dgm:pt>
    <dgm:pt modelId="{5FEC06F5-3875-4BCD-8909-DBBA875DF6C9}" type="sibTrans" cxnId="{9E4D1A68-74A1-46DC-B267-1F0FF4E8D74C}">
      <dgm:prSet/>
      <dgm:spPr/>
      <dgm:t>
        <a:bodyPr/>
        <a:lstStyle/>
        <a:p>
          <a:endParaRPr lang="en-US"/>
        </a:p>
      </dgm:t>
    </dgm:pt>
    <dgm:pt modelId="{0739A6DB-084E-4F4F-9A1F-738E998A1F68}">
      <dgm:prSet/>
      <dgm:spPr/>
      <dgm:t>
        <a:bodyPr/>
        <a:lstStyle/>
        <a:p>
          <a:r>
            <a:rPr lang="en-US" altLang="en-US" dirty="0"/>
            <a:t>Provide the opportunity for negotiations</a:t>
          </a:r>
        </a:p>
      </dgm:t>
    </dgm:pt>
    <dgm:pt modelId="{BBE5A7EF-C407-4AF4-8A56-EB05567D602B}" type="parTrans" cxnId="{435537AB-F7B6-4284-9233-9755E04BC2B2}">
      <dgm:prSet/>
      <dgm:spPr/>
      <dgm:t>
        <a:bodyPr/>
        <a:lstStyle/>
        <a:p>
          <a:endParaRPr lang="en-US"/>
        </a:p>
      </dgm:t>
    </dgm:pt>
    <dgm:pt modelId="{B39B8906-9CFE-4719-82A6-98CADB14E92C}" type="sibTrans" cxnId="{435537AB-F7B6-4284-9233-9755E04BC2B2}">
      <dgm:prSet/>
      <dgm:spPr/>
      <dgm:t>
        <a:bodyPr/>
        <a:lstStyle/>
        <a:p>
          <a:endParaRPr lang="en-US"/>
        </a:p>
      </dgm:t>
    </dgm:pt>
    <dgm:pt modelId="{51C7BC2E-B044-4172-8067-354252E56E45}">
      <dgm:prSet/>
      <dgm:spPr/>
      <dgm:t>
        <a:bodyPr/>
        <a:lstStyle/>
        <a:p>
          <a:r>
            <a:rPr lang="en-US" altLang="en-US" dirty="0"/>
            <a:t>Notice of Final Action</a:t>
          </a:r>
        </a:p>
      </dgm:t>
    </dgm:pt>
    <dgm:pt modelId="{13DF466A-28F6-4A1C-8D8C-85B015F11594}" type="parTrans" cxnId="{45C2A8E4-8890-4C2E-8B43-476B0C31FDAF}">
      <dgm:prSet/>
      <dgm:spPr/>
      <dgm:t>
        <a:bodyPr/>
        <a:lstStyle/>
        <a:p>
          <a:endParaRPr lang="en-US"/>
        </a:p>
      </dgm:t>
    </dgm:pt>
    <dgm:pt modelId="{FED2A7EF-B292-403D-B382-3BBAACEBB6DD}" type="sibTrans" cxnId="{45C2A8E4-8890-4C2E-8B43-476B0C31FDAF}">
      <dgm:prSet/>
      <dgm:spPr/>
      <dgm:t>
        <a:bodyPr/>
        <a:lstStyle/>
        <a:p>
          <a:endParaRPr lang="en-US"/>
        </a:p>
      </dgm:t>
    </dgm:pt>
    <dgm:pt modelId="{C9F8E226-0913-418C-8B33-B5B603C34459}">
      <dgm:prSet/>
      <dgm:spPr/>
      <dgm:t>
        <a:bodyPr/>
        <a:lstStyle/>
        <a:p>
          <a:r>
            <a:rPr lang="en-US" altLang="en-US" dirty="0"/>
            <a:t>Decision on the issue(s) and the reasons for decision</a:t>
          </a:r>
        </a:p>
      </dgm:t>
    </dgm:pt>
    <dgm:pt modelId="{04FBA320-134D-49C6-AFF3-FCAFC7881C59}" type="parTrans" cxnId="{424BA18E-53E7-49FB-B0C2-B4EA4E151AB2}">
      <dgm:prSet/>
      <dgm:spPr/>
      <dgm:t>
        <a:bodyPr/>
        <a:lstStyle/>
        <a:p>
          <a:endParaRPr lang="en-US"/>
        </a:p>
      </dgm:t>
    </dgm:pt>
    <dgm:pt modelId="{3A318336-8F86-4B44-96F1-E1F8E775BCB0}" type="sibTrans" cxnId="{424BA18E-53E7-49FB-B0C2-B4EA4E151AB2}">
      <dgm:prSet/>
      <dgm:spPr/>
      <dgm:t>
        <a:bodyPr/>
        <a:lstStyle/>
        <a:p>
          <a:endParaRPr lang="en-US"/>
        </a:p>
      </dgm:t>
    </dgm:pt>
    <dgm:pt modelId="{DB847EBC-A346-4882-8A39-AD8FF6D136DB}">
      <dgm:prSet/>
      <dgm:spPr/>
      <dgm:t>
        <a:bodyPr/>
        <a:lstStyle/>
        <a:p>
          <a:r>
            <a:rPr lang="en-US" altLang="en-US" dirty="0"/>
            <a:t>Description of the way the parties resolved the issue</a:t>
          </a:r>
        </a:p>
      </dgm:t>
    </dgm:pt>
    <dgm:pt modelId="{6401D47E-76F1-4941-A000-4318D719DC7F}" type="parTrans" cxnId="{F4055A81-2068-4872-B76F-28F628BDD43A}">
      <dgm:prSet/>
      <dgm:spPr/>
      <dgm:t>
        <a:bodyPr/>
        <a:lstStyle/>
        <a:p>
          <a:endParaRPr lang="en-US"/>
        </a:p>
      </dgm:t>
    </dgm:pt>
    <dgm:pt modelId="{9EAC955F-70FF-4631-9CCB-0C2AF4BDCE81}" type="sibTrans" cxnId="{F4055A81-2068-4872-B76F-28F628BDD43A}">
      <dgm:prSet/>
      <dgm:spPr/>
      <dgm:t>
        <a:bodyPr/>
        <a:lstStyle/>
        <a:p>
          <a:endParaRPr lang="en-US"/>
        </a:p>
      </dgm:t>
    </dgm:pt>
    <dgm:pt modelId="{E09665D9-ED2C-49F0-9A0B-DF9F43BBCEAE}">
      <dgm:prSet/>
      <dgm:spPr/>
      <dgm:t>
        <a:bodyPr/>
        <a:lstStyle/>
        <a:p>
          <a:r>
            <a:rPr lang="en-US" altLang="en-US" dirty="0"/>
            <a:t>Notice that the complainant may file with CRC if dissatisfied with the decision</a:t>
          </a:r>
          <a:endParaRPr lang="en-US" dirty="0"/>
        </a:p>
      </dgm:t>
    </dgm:pt>
    <dgm:pt modelId="{6B170765-E8C3-46E5-AFC8-EA28C47524D8}" type="parTrans" cxnId="{B0722A56-9D95-4255-8443-AAA04ABCD0B9}">
      <dgm:prSet/>
      <dgm:spPr/>
      <dgm:t>
        <a:bodyPr/>
        <a:lstStyle/>
        <a:p>
          <a:endParaRPr lang="en-US"/>
        </a:p>
      </dgm:t>
    </dgm:pt>
    <dgm:pt modelId="{9B1CEFB9-233F-4D55-B3E0-76F99DA62931}" type="sibTrans" cxnId="{B0722A56-9D95-4255-8443-AAA04ABCD0B9}">
      <dgm:prSet/>
      <dgm:spPr/>
      <dgm:t>
        <a:bodyPr/>
        <a:lstStyle/>
        <a:p>
          <a:endParaRPr lang="en-US"/>
        </a:p>
      </dgm:t>
    </dgm:pt>
    <dgm:pt modelId="{A51E1B98-2DE1-4200-810B-832C916DF115}" type="pres">
      <dgm:prSet presAssocID="{DB74DE18-A494-44F4-8EB3-4380547E415B}" presName="linear" presStyleCnt="0">
        <dgm:presLayoutVars>
          <dgm:dir/>
          <dgm:animLvl val="lvl"/>
          <dgm:resizeHandles val="exact"/>
        </dgm:presLayoutVars>
      </dgm:prSet>
      <dgm:spPr/>
    </dgm:pt>
    <dgm:pt modelId="{3E1CB68A-E3BE-4A05-9DED-42C50C7D22B5}" type="pres">
      <dgm:prSet presAssocID="{75FBC75E-73D4-4A91-AC60-840A22D73345}" presName="parentLin" presStyleCnt="0"/>
      <dgm:spPr/>
    </dgm:pt>
    <dgm:pt modelId="{E26799E0-A435-4C91-B147-1C2B074EE622}" type="pres">
      <dgm:prSet presAssocID="{75FBC75E-73D4-4A91-AC60-840A22D73345}" presName="parentLeftMargin" presStyleLbl="node1" presStyleIdx="0" presStyleCnt="2"/>
      <dgm:spPr/>
    </dgm:pt>
    <dgm:pt modelId="{BF1D9EAB-D584-4F0E-AA49-F2F59BB4F239}" type="pres">
      <dgm:prSet presAssocID="{75FBC75E-73D4-4A91-AC60-840A22D73345}" presName="parentText" presStyleLbl="node1" presStyleIdx="0" presStyleCnt="2">
        <dgm:presLayoutVars>
          <dgm:chMax val="0"/>
          <dgm:bulletEnabled val="1"/>
        </dgm:presLayoutVars>
      </dgm:prSet>
      <dgm:spPr/>
    </dgm:pt>
    <dgm:pt modelId="{F11E549B-4776-4738-9988-BA0907698856}" type="pres">
      <dgm:prSet presAssocID="{75FBC75E-73D4-4A91-AC60-840A22D73345}" presName="negativeSpace" presStyleCnt="0"/>
      <dgm:spPr/>
    </dgm:pt>
    <dgm:pt modelId="{90A3DF91-5200-431B-99C6-AC8DF65A6DC4}" type="pres">
      <dgm:prSet presAssocID="{75FBC75E-73D4-4A91-AC60-840A22D73345}" presName="childText" presStyleLbl="conFgAcc1" presStyleIdx="0" presStyleCnt="2">
        <dgm:presLayoutVars>
          <dgm:bulletEnabled val="1"/>
        </dgm:presLayoutVars>
      </dgm:prSet>
      <dgm:spPr/>
    </dgm:pt>
    <dgm:pt modelId="{2896C993-79DF-495E-814F-EF1A8F1E32F7}" type="pres">
      <dgm:prSet presAssocID="{D5C1139E-5A50-4BC2-8BE4-34A75F06629A}" presName="spaceBetweenRectangles" presStyleCnt="0"/>
      <dgm:spPr/>
    </dgm:pt>
    <dgm:pt modelId="{07A2BA25-5A67-4684-ADC2-CFE043A65BFA}" type="pres">
      <dgm:prSet presAssocID="{51C7BC2E-B044-4172-8067-354252E56E45}" presName="parentLin" presStyleCnt="0"/>
      <dgm:spPr/>
    </dgm:pt>
    <dgm:pt modelId="{08A1030C-55F8-4CDC-BF3A-2AC7D6637FDD}" type="pres">
      <dgm:prSet presAssocID="{51C7BC2E-B044-4172-8067-354252E56E45}" presName="parentLeftMargin" presStyleLbl="node1" presStyleIdx="0" presStyleCnt="2"/>
      <dgm:spPr/>
    </dgm:pt>
    <dgm:pt modelId="{94DA49BC-F16E-4B3B-8987-021E67851FF2}" type="pres">
      <dgm:prSet presAssocID="{51C7BC2E-B044-4172-8067-354252E56E45}" presName="parentText" presStyleLbl="node1" presStyleIdx="1" presStyleCnt="2">
        <dgm:presLayoutVars>
          <dgm:chMax val="0"/>
          <dgm:bulletEnabled val="1"/>
        </dgm:presLayoutVars>
      </dgm:prSet>
      <dgm:spPr/>
    </dgm:pt>
    <dgm:pt modelId="{8F53867F-41DC-4416-92FA-0A4D444CFDCB}" type="pres">
      <dgm:prSet presAssocID="{51C7BC2E-B044-4172-8067-354252E56E45}" presName="negativeSpace" presStyleCnt="0"/>
      <dgm:spPr/>
    </dgm:pt>
    <dgm:pt modelId="{4C8CEEED-5FE2-4F60-AADF-4FD2E277E4B2}" type="pres">
      <dgm:prSet presAssocID="{51C7BC2E-B044-4172-8067-354252E56E45}" presName="childText" presStyleLbl="conFgAcc1" presStyleIdx="1" presStyleCnt="2">
        <dgm:presLayoutVars>
          <dgm:bulletEnabled val="1"/>
        </dgm:presLayoutVars>
      </dgm:prSet>
      <dgm:spPr/>
    </dgm:pt>
  </dgm:ptLst>
  <dgm:cxnLst>
    <dgm:cxn modelId="{46C65E04-24E5-426B-83D5-48B3EB177B48}" type="presOf" srcId="{75FBC75E-73D4-4A91-AC60-840A22D73345}" destId="{BF1D9EAB-D584-4F0E-AA49-F2F59BB4F239}" srcOrd="1" destOrd="0" presId="urn:microsoft.com/office/officeart/2005/8/layout/list1"/>
    <dgm:cxn modelId="{8F04A414-2724-4BE6-BBCC-D2F8315477EA}" srcId="{75FBC75E-73D4-4A91-AC60-840A22D73345}" destId="{41E39739-D4C0-495D-A026-A02526A324CE}" srcOrd="1" destOrd="0" parTransId="{A3AE037D-5D53-453D-9078-C1B1601297E8}" sibTransId="{BD13DD4C-B3BB-4972-A041-EFFDB89900B5}"/>
    <dgm:cxn modelId="{8337271A-BE1A-4B15-BFBF-F252D71EB1FC}" type="presOf" srcId="{0739A6DB-084E-4F4F-9A1F-738E998A1F68}" destId="{90A3DF91-5200-431B-99C6-AC8DF65A6DC4}" srcOrd="0" destOrd="3" presId="urn:microsoft.com/office/officeart/2005/8/layout/list1"/>
    <dgm:cxn modelId="{DEF3431B-504E-4ECA-A0BF-07A767FE01BD}" type="presOf" srcId="{51C7BC2E-B044-4172-8067-354252E56E45}" destId="{94DA49BC-F16E-4B3B-8987-021E67851FF2}" srcOrd="1" destOrd="0" presId="urn:microsoft.com/office/officeart/2005/8/layout/list1"/>
    <dgm:cxn modelId="{F0B95324-01E2-4B11-80F6-ECE3BFE9CB2F}" type="presOf" srcId="{C9F8E226-0913-418C-8B33-B5B603C34459}" destId="{4C8CEEED-5FE2-4F60-AADF-4FD2E277E4B2}" srcOrd="0" destOrd="0" presId="urn:microsoft.com/office/officeart/2005/8/layout/list1"/>
    <dgm:cxn modelId="{9E4D1A68-74A1-46DC-B267-1F0FF4E8D74C}" srcId="{75FBC75E-73D4-4A91-AC60-840A22D73345}" destId="{96B31900-1377-42E3-81F2-35574035238F}" srcOrd="2" destOrd="0" parTransId="{5F45212D-53F9-422B-85D3-71E234F3608E}" sibTransId="{5FEC06F5-3875-4BCD-8909-DBBA875DF6C9}"/>
    <dgm:cxn modelId="{58528F4B-E9B5-47E8-ADD3-24D2D7EDA175}" type="presOf" srcId="{B8ED3CC4-5A7A-402D-8402-1DD991E9077D}" destId="{90A3DF91-5200-431B-99C6-AC8DF65A6DC4}" srcOrd="0" destOrd="0" presId="urn:microsoft.com/office/officeart/2005/8/layout/list1"/>
    <dgm:cxn modelId="{6DCC4F51-CD30-42EE-8887-2926D7FCF3CC}" type="presOf" srcId="{DB74DE18-A494-44F4-8EB3-4380547E415B}" destId="{A51E1B98-2DE1-4200-810B-832C916DF115}" srcOrd="0" destOrd="0" presId="urn:microsoft.com/office/officeart/2005/8/layout/list1"/>
    <dgm:cxn modelId="{B0722A56-9D95-4255-8443-AAA04ABCD0B9}" srcId="{51C7BC2E-B044-4172-8067-354252E56E45}" destId="{E09665D9-ED2C-49F0-9A0B-DF9F43BBCEAE}" srcOrd="2" destOrd="0" parTransId="{6B170765-E8C3-46E5-AFC8-EA28C47524D8}" sibTransId="{9B1CEFB9-233F-4D55-B3E0-76F99DA62931}"/>
    <dgm:cxn modelId="{0DA3487C-3122-4102-A865-E549820B470E}" type="presOf" srcId="{51C7BC2E-B044-4172-8067-354252E56E45}" destId="{08A1030C-55F8-4CDC-BF3A-2AC7D6637FDD}" srcOrd="0" destOrd="0" presId="urn:microsoft.com/office/officeart/2005/8/layout/list1"/>
    <dgm:cxn modelId="{F4055A81-2068-4872-B76F-28F628BDD43A}" srcId="{51C7BC2E-B044-4172-8067-354252E56E45}" destId="{DB847EBC-A346-4882-8A39-AD8FF6D136DB}" srcOrd="1" destOrd="0" parTransId="{6401D47E-76F1-4941-A000-4318D719DC7F}" sibTransId="{9EAC955F-70FF-4631-9CCB-0C2AF4BDCE81}"/>
    <dgm:cxn modelId="{B4BD4987-D4E5-40BD-A9AA-47F4F6E1B53E}" type="presOf" srcId="{75FBC75E-73D4-4A91-AC60-840A22D73345}" destId="{E26799E0-A435-4C91-B147-1C2B074EE622}" srcOrd="0" destOrd="0" presId="urn:microsoft.com/office/officeart/2005/8/layout/list1"/>
    <dgm:cxn modelId="{424BA18E-53E7-49FB-B0C2-B4EA4E151AB2}" srcId="{51C7BC2E-B044-4172-8067-354252E56E45}" destId="{C9F8E226-0913-418C-8B33-B5B603C34459}" srcOrd="0" destOrd="0" parTransId="{04FBA320-134D-49C6-AFF3-FCAFC7881C59}" sibTransId="{3A318336-8F86-4B44-96F1-E1F8E775BCB0}"/>
    <dgm:cxn modelId="{218F0F95-0C69-4702-A3E2-242366151C37}" type="presOf" srcId="{DB847EBC-A346-4882-8A39-AD8FF6D136DB}" destId="{4C8CEEED-5FE2-4F60-AADF-4FD2E277E4B2}" srcOrd="0" destOrd="1" presId="urn:microsoft.com/office/officeart/2005/8/layout/list1"/>
    <dgm:cxn modelId="{DDE44EA6-DC18-46B4-85C6-B98121466B4A}" type="presOf" srcId="{E09665D9-ED2C-49F0-9A0B-DF9F43BBCEAE}" destId="{4C8CEEED-5FE2-4F60-AADF-4FD2E277E4B2}" srcOrd="0" destOrd="2" presId="urn:microsoft.com/office/officeart/2005/8/layout/list1"/>
    <dgm:cxn modelId="{435537AB-F7B6-4284-9233-9755E04BC2B2}" srcId="{75FBC75E-73D4-4A91-AC60-840A22D73345}" destId="{0739A6DB-084E-4F4F-9A1F-738E998A1F68}" srcOrd="3" destOrd="0" parTransId="{BBE5A7EF-C407-4AF4-8A56-EB05567D602B}" sibTransId="{B39B8906-9CFE-4719-82A6-98CADB14E92C}"/>
    <dgm:cxn modelId="{A76819C7-C8ED-4656-BE68-75B3F3D104BD}" srcId="{DB74DE18-A494-44F4-8EB3-4380547E415B}" destId="{75FBC75E-73D4-4A91-AC60-840A22D73345}" srcOrd="0" destOrd="0" parTransId="{9D5BA1C7-F82C-4FA1-9429-4F42461AB113}" sibTransId="{D5C1139E-5A50-4BC2-8BE4-34A75F06629A}"/>
    <dgm:cxn modelId="{77DD41D5-7828-4F6F-80C3-9A86C87D9DDB}" type="presOf" srcId="{96B31900-1377-42E3-81F2-35574035238F}" destId="{90A3DF91-5200-431B-99C6-AC8DF65A6DC4}" srcOrd="0" destOrd="2" presId="urn:microsoft.com/office/officeart/2005/8/layout/list1"/>
    <dgm:cxn modelId="{45C2A8E4-8890-4C2E-8B43-476B0C31FDAF}" srcId="{DB74DE18-A494-44F4-8EB3-4380547E415B}" destId="{51C7BC2E-B044-4172-8067-354252E56E45}" srcOrd="1" destOrd="0" parTransId="{13DF466A-28F6-4A1C-8D8C-85B015F11594}" sibTransId="{FED2A7EF-B292-403D-B382-3BBAACEBB6DD}"/>
    <dgm:cxn modelId="{EE0BB2F5-EB18-4B57-8969-26F8F8C92968}" type="presOf" srcId="{41E39739-D4C0-495D-A026-A02526A324CE}" destId="{90A3DF91-5200-431B-99C6-AC8DF65A6DC4}" srcOrd="0" destOrd="1" presId="urn:microsoft.com/office/officeart/2005/8/layout/list1"/>
    <dgm:cxn modelId="{9A4289FF-0A9B-42F7-8D11-6EA0E1C76676}" srcId="{75FBC75E-73D4-4A91-AC60-840A22D73345}" destId="{B8ED3CC4-5A7A-402D-8402-1DD991E9077D}" srcOrd="0" destOrd="0" parTransId="{938EB1E7-53CC-4091-93BE-FFC912951A24}" sibTransId="{6B758C2F-1501-49A4-97EF-97006498520E}"/>
    <dgm:cxn modelId="{4AFB4C3F-FC9F-4EE9-862E-ED842BD8DB8E}" type="presParOf" srcId="{A51E1B98-2DE1-4200-810B-832C916DF115}" destId="{3E1CB68A-E3BE-4A05-9DED-42C50C7D22B5}" srcOrd="0" destOrd="0" presId="urn:microsoft.com/office/officeart/2005/8/layout/list1"/>
    <dgm:cxn modelId="{4D6E4D9D-1ADC-4A42-8315-AE26C32DEEE8}" type="presParOf" srcId="{3E1CB68A-E3BE-4A05-9DED-42C50C7D22B5}" destId="{E26799E0-A435-4C91-B147-1C2B074EE622}" srcOrd="0" destOrd="0" presId="urn:microsoft.com/office/officeart/2005/8/layout/list1"/>
    <dgm:cxn modelId="{36F050B8-A68F-4E1A-81A1-74CDCAE3C6DD}" type="presParOf" srcId="{3E1CB68A-E3BE-4A05-9DED-42C50C7D22B5}" destId="{BF1D9EAB-D584-4F0E-AA49-F2F59BB4F239}" srcOrd="1" destOrd="0" presId="urn:microsoft.com/office/officeart/2005/8/layout/list1"/>
    <dgm:cxn modelId="{69739AB6-884B-4369-B351-DC73EFCA1353}" type="presParOf" srcId="{A51E1B98-2DE1-4200-810B-832C916DF115}" destId="{F11E549B-4776-4738-9988-BA0907698856}" srcOrd="1" destOrd="0" presId="urn:microsoft.com/office/officeart/2005/8/layout/list1"/>
    <dgm:cxn modelId="{5B001E40-A9FA-4612-9BC0-261683CECBC8}" type="presParOf" srcId="{A51E1B98-2DE1-4200-810B-832C916DF115}" destId="{90A3DF91-5200-431B-99C6-AC8DF65A6DC4}" srcOrd="2" destOrd="0" presId="urn:microsoft.com/office/officeart/2005/8/layout/list1"/>
    <dgm:cxn modelId="{8568F324-D9A9-4DCD-944B-76513CCA1C4B}" type="presParOf" srcId="{A51E1B98-2DE1-4200-810B-832C916DF115}" destId="{2896C993-79DF-495E-814F-EF1A8F1E32F7}" srcOrd="3" destOrd="0" presId="urn:microsoft.com/office/officeart/2005/8/layout/list1"/>
    <dgm:cxn modelId="{BC6D604F-B38F-479D-9B6F-853F5087A6D0}" type="presParOf" srcId="{A51E1B98-2DE1-4200-810B-832C916DF115}" destId="{07A2BA25-5A67-4684-ADC2-CFE043A65BFA}" srcOrd="4" destOrd="0" presId="urn:microsoft.com/office/officeart/2005/8/layout/list1"/>
    <dgm:cxn modelId="{55D187E4-A01C-4A0C-95F9-34A8E6C325E2}" type="presParOf" srcId="{07A2BA25-5A67-4684-ADC2-CFE043A65BFA}" destId="{08A1030C-55F8-4CDC-BF3A-2AC7D6637FDD}" srcOrd="0" destOrd="0" presId="urn:microsoft.com/office/officeart/2005/8/layout/list1"/>
    <dgm:cxn modelId="{C1E6DD1F-2EB5-4E0E-9583-79F3318C67D3}" type="presParOf" srcId="{07A2BA25-5A67-4684-ADC2-CFE043A65BFA}" destId="{94DA49BC-F16E-4B3B-8987-021E67851FF2}" srcOrd="1" destOrd="0" presId="urn:microsoft.com/office/officeart/2005/8/layout/list1"/>
    <dgm:cxn modelId="{16E93D61-D955-4C58-A63B-E9661E2AA3CC}" type="presParOf" srcId="{A51E1B98-2DE1-4200-810B-832C916DF115}" destId="{8F53867F-41DC-4416-92FA-0A4D444CFDCB}" srcOrd="5" destOrd="0" presId="urn:microsoft.com/office/officeart/2005/8/layout/list1"/>
    <dgm:cxn modelId="{13E31DF2-1D68-4BFD-87DC-1B43643FB698}" type="presParOf" srcId="{A51E1B98-2DE1-4200-810B-832C916DF115}" destId="{4C8CEEED-5FE2-4F60-AADF-4FD2E277E4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03920-CD22-4813-BB69-588C0AC505A6}"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771F3849-6E45-4A34-94AC-D04E9DD16796}">
      <dgm:prSet phldrT="[Text]"/>
      <dgm:spPr/>
      <dgm:t>
        <a:bodyPr/>
        <a:lstStyle/>
        <a:p>
          <a:pPr>
            <a:buClr>
              <a:schemeClr val="accent2"/>
            </a:buClr>
            <a:buFont typeface="Wingdings" panose="05000000000000000000" pitchFamily="2" charset="2"/>
            <a:buChar char="ü"/>
          </a:pPr>
          <a:r>
            <a:rPr lang="en-US" altLang="en-US" dirty="0"/>
            <a:t>The non-Federal entity or applicant for a Federal award must disclose, in a timely manner, in writing to the Federal awarding agency or pass-through entity all violations of Federal criminal law involving fraud, bribery, or gratuity violations potentially affecting the Federal award. </a:t>
          </a:r>
          <a:endParaRPr lang="en-US" dirty="0"/>
        </a:p>
      </dgm:t>
    </dgm:pt>
    <dgm:pt modelId="{D6DF2EBD-289F-46DE-A8BF-DEF7DB0971D1}" type="parTrans" cxnId="{8E280435-E5E4-4755-B568-F8072401FBE0}">
      <dgm:prSet/>
      <dgm:spPr/>
      <dgm:t>
        <a:bodyPr/>
        <a:lstStyle/>
        <a:p>
          <a:endParaRPr lang="en-US"/>
        </a:p>
      </dgm:t>
    </dgm:pt>
    <dgm:pt modelId="{07A6F39C-ECD8-45BD-89AD-9083CAE94A1A}" type="sibTrans" cxnId="{8E280435-E5E4-4755-B568-F8072401FBE0}">
      <dgm:prSet/>
      <dgm:spPr/>
      <dgm:t>
        <a:bodyPr/>
        <a:lstStyle/>
        <a:p>
          <a:endParaRPr lang="en-US"/>
        </a:p>
      </dgm:t>
    </dgm:pt>
    <dgm:pt modelId="{2AC51D50-3E82-494E-AE13-B3E5725D69FD}">
      <dgm:prSet/>
      <dgm:spPr/>
      <dgm:t>
        <a:bodyPr/>
        <a:lstStyle/>
        <a:p>
          <a:r>
            <a:rPr lang="en-US" altLang="en-US" dirty="0"/>
            <a:t>Failure to make required disclosures can result in any of the remedies described in </a:t>
          </a:r>
          <a:r>
            <a:rPr lang="en-US" altLang="en-US"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2 CFR 200.338</a:t>
          </a:r>
          <a:r>
            <a:rPr lang="en-US" altLang="en-US" dirty="0">
              <a:solidFill>
                <a:schemeClr val="accent1">
                  <a:lumMod val="20000"/>
                  <a:lumOff val="80000"/>
                </a:schemeClr>
              </a:solidFill>
            </a:rPr>
            <a:t> </a:t>
          </a:r>
          <a:r>
            <a:rPr lang="en-US" altLang="en-US" dirty="0"/>
            <a:t>Remedies for noncompliance, including suspension or debarment. (See also </a:t>
          </a:r>
          <a:r>
            <a:rPr lang="en-US" altLang="en-US" dirty="0">
              <a:hlinkClick xmlns:r="http://schemas.openxmlformats.org/officeDocument/2006/relationships" r:id="rId2">
                <a:extLst>
                  <a:ext uri="{A12FA001-AC4F-418D-AE19-62706E023703}">
                    <ahyp:hlinkClr xmlns:ahyp="http://schemas.microsoft.com/office/drawing/2018/hyperlinkcolor" val="tx"/>
                  </a:ext>
                </a:extLst>
              </a:hlinkClick>
            </a:rPr>
            <a:t>2 </a:t>
          </a:r>
          <a:r>
            <a:rPr lang="en-US" altLang="en-US" dirty="0">
              <a:solidFill>
                <a:schemeClr val="accent1">
                  <a:lumMod val="20000"/>
                  <a:lumOff val="80000"/>
                </a:schemeClr>
              </a:solidFill>
              <a:hlinkClick xmlns:r="http://schemas.openxmlformats.org/officeDocument/2006/relationships" r:id="rId2">
                <a:extLst>
                  <a:ext uri="{A12FA001-AC4F-418D-AE19-62706E023703}">
                    <ahyp:hlinkClr xmlns:ahyp="http://schemas.microsoft.com/office/drawing/2018/hyperlinkcolor" val="tx"/>
                  </a:ext>
                </a:extLst>
              </a:hlinkClick>
            </a:rPr>
            <a:t>CFR Part 180</a:t>
          </a:r>
          <a:r>
            <a:rPr lang="en-US" altLang="en-US" dirty="0">
              <a:solidFill>
                <a:schemeClr val="accent1">
                  <a:lumMod val="20000"/>
                  <a:lumOff val="80000"/>
                </a:schemeClr>
              </a:solidFill>
            </a:rPr>
            <a:t> </a:t>
          </a:r>
          <a:r>
            <a:rPr lang="en-US" altLang="en-US" dirty="0"/>
            <a:t>and 31 U.S.C. 3321).</a:t>
          </a:r>
          <a:endParaRPr lang="en-US" dirty="0"/>
        </a:p>
      </dgm:t>
    </dgm:pt>
    <dgm:pt modelId="{065DB3AB-0F66-4A42-BB83-A6BD1DF5EA24}" type="parTrans" cxnId="{0F038B0E-6EFB-472F-8585-B495E94E6EAC}">
      <dgm:prSet/>
      <dgm:spPr/>
      <dgm:t>
        <a:bodyPr/>
        <a:lstStyle/>
        <a:p>
          <a:endParaRPr lang="en-US"/>
        </a:p>
      </dgm:t>
    </dgm:pt>
    <dgm:pt modelId="{103BEACD-9ADE-425F-9ED5-EF1BF0788BC4}" type="sibTrans" cxnId="{0F038B0E-6EFB-472F-8585-B495E94E6EAC}">
      <dgm:prSet/>
      <dgm:spPr/>
      <dgm:t>
        <a:bodyPr/>
        <a:lstStyle/>
        <a:p>
          <a:endParaRPr lang="en-US"/>
        </a:p>
      </dgm:t>
    </dgm:pt>
    <dgm:pt modelId="{C63A878D-3967-46F9-8F6B-2F7AB2BD7F20}" type="pres">
      <dgm:prSet presAssocID="{36C03920-CD22-4813-BB69-588C0AC505A6}" presName="diagram" presStyleCnt="0">
        <dgm:presLayoutVars>
          <dgm:dir/>
          <dgm:resizeHandles val="exact"/>
        </dgm:presLayoutVars>
      </dgm:prSet>
      <dgm:spPr/>
    </dgm:pt>
    <dgm:pt modelId="{F4252B99-34BE-49D5-9B69-AC7BC4820916}" type="pres">
      <dgm:prSet presAssocID="{771F3849-6E45-4A34-94AC-D04E9DD16796}" presName="node" presStyleLbl="node1" presStyleIdx="0" presStyleCnt="2">
        <dgm:presLayoutVars>
          <dgm:bulletEnabled val="1"/>
        </dgm:presLayoutVars>
      </dgm:prSet>
      <dgm:spPr/>
    </dgm:pt>
    <dgm:pt modelId="{0D3945D3-9586-417C-85E9-C07700CF6AE4}" type="pres">
      <dgm:prSet presAssocID="{07A6F39C-ECD8-45BD-89AD-9083CAE94A1A}" presName="sibTrans" presStyleCnt="0"/>
      <dgm:spPr/>
    </dgm:pt>
    <dgm:pt modelId="{3E86100D-91AB-4293-A064-965E7576BC69}" type="pres">
      <dgm:prSet presAssocID="{2AC51D50-3E82-494E-AE13-B3E5725D69FD}" presName="node" presStyleLbl="node1" presStyleIdx="1" presStyleCnt="2">
        <dgm:presLayoutVars>
          <dgm:bulletEnabled val="1"/>
        </dgm:presLayoutVars>
      </dgm:prSet>
      <dgm:spPr/>
    </dgm:pt>
  </dgm:ptLst>
  <dgm:cxnLst>
    <dgm:cxn modelId="{9FD8C504-2B5F-4E68-96C2-FC0297E9EF50}" type="presOf" srcId="{771F3849-6E45-4A34-94AC-D04E9DD16796}" destId="{F4252B99-34BE-49D5-9B69-AC7BC4820916}" srcOrd="0" destOrd="0" presId="urn:microsoft.com/office/officeart/2005/8/layout/default"/>
    <dgm:cxn modelId="{0F038B0E-6EFB-472F-8585-B495E94E6EAC}" srcId="{36C03920-CD22-4813-BB69-588C0AC505A6}" destId="{2AC51D50-3E82-494E-AE13-B3E5725D69FD}" srcOrd="1" destOrd="0" parTransId="{065DB3AB-0F66-4A42-BB83-A6BD1DF5EA24}" sibTransId="{103BEACD-9ADE-425F-9ED5-EF1BF0788BC4}"/>
    <dgm:cxn modelId="{8E280435-E5E4-4755-B568-F8072401FBE0}" srcId="{36C03920-CD22-4813-BB69-588C0AC505A6}" destId="{771F3849-6E45-4A34-94AC-D04E9DD16796}" srcOrd="0" destOrd="0" parTransId="{D6DF2EBD-289F-46DE-A8BF-DEF7DB0971D1}" sibTransId="{07A6F39C-ECD8-45BD-89AD-9083CAE94A1A}"/>
    <dgm:cxn modelId="{B05AE74F-46C4-4E3F-94CC-E81C6048DF39}" type="presOf" srcId="{36C03920-CD22-4813-BB69-588C0AC505A6}" destId="{C63A878D-3967-46F9-8F6B-2F7AB2BD7F20}" srcOrd="0" destOrd="0" presId="urn:microsoft.com/office/officeart/2005/8/layout/default"/>
    <dgm:cxn modelId="{B5AFFF79-8D17-4638-A8ED-293D2E354DA3}" type="presOf" srcId="{2AC51D50-3E82-494E-AE13-B3E5725D69FD}" destId="{3E86100D-91AB-4293-A064-965E7576BC69}" srcOrd="0" destOrd="0" presId="urn:microsoft.com/office/officeart/2005/8/layout/default"/>
    <dgm:cxn modelId="{0B41F50B-E16F-4D68-A3BF-9F6638763F7E}" type="presParOf" srcId="{C63A878D-3967-46F9-8F6B-2F7AB2BD7F20}" destId="{F4252B99-34BE-49D5-9B69-AC7BC4820916}" srcOrd="0" destOrd="0" presId="urn:microsoft.com/office/officeart/2005/8/layout/default"/>
    <dgm:cxn modelId="{6B5B6DCF-C2F6-444C-98BF-34822A731329}" type="presParOf" srcId="{C63A878D-3967-46F9-8F6B-2F7AB2BD7F20}" destId="{0D3945D3-9586-417C-85E9-C07700CF6AE4}" srcOrd="1" destOrd="0" presId="urn:microsoft.com/office/officeart/2005/8/layout/default"/>
    <dgm:cxn modelId="{5C450EDE-F421-4CD4-B524-35D4D59A4CB1}" type="presParOf" srcId="{C63A878D-3967-46F9-8F6B-2F7AB2BD7F20}" destId="{3E86100D-91AB-4293-A064-965E7576BC69}"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2B9ED5-54E8-4A7D-9CBE-C38E454EFD3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392AB3E5-0050-4B95-A530-B778200DE75C}">
      <dgm:prSet phldrT="[Text]"/>
      <dgm:spPr/>
      <dgm:t>
        <a:bodyPr/>
        <a:lstStyle/>
        <a:p>
          <a:r>
            <a:rPr lang="en-US" altLang="en-US" dirty="0"/>
            <a:t>False claims</a:t>
          </a:r>
          <a:endParaRPr lang="en-US" dirty="0"/>
        </a:p>
      </dgm:t>
    </dgm:pt>
    <dgm:pt modelId="{779F825F-30C9-4E0A-9F42-C54C8E078F96}" type="parTrans" cxnId="{410F2CD1-0CEF-4B6C-B71C-BBF378C9BF67}">
      <dgm:prSet/>
      <dgm:spPr/>
      <dgm:t>
        <a:bodyPr/>
        <a:lstStyle/>
        <a:p>
          <a:endParaRPr lang="en-US"/>
        </a:p>
      </dgm:t>
    </dgm:pt>
    <dgm:pt modelId="{02E9F540-6212-4681-89BD-8A7AF9AD3AFB}" type="sibTrans" cxnId="{410F2CD1-0CEF-4B6C-B71C-BBF378C9BF67}">
      <dgm:prSet/>
      <dgm:spPr/>
      <dgm:t>
        <a:bodyPr/>
        <a:lstStyle/>
        <a:p>
          <a:endParaRPr lang="en-US"/>
        </a:p>
      </dgm:t>
    </dgm:pt>
    <dgm:pt modelId="{35ADB995-7275-46A3-9110-8C4B208059A7}">
      <dgm:prSet/>
      <dgm:spPr/>
      <dgm:t>
        <a:bodyPr/>
        <a:lstStyle/>
        <a:p>
          <a:r>
            <a:rPr lang="en-US" altLang="en-US" dirty="0"/>
            <a:t>Time &amp; attendance</a:t>
          </a:r>
        </a:p>
      </dgm:t>
    </dgm:pt>
    <dgm:pt modelId="{87A8577B-50FA-444D-ABAF-C91F245895A2}" type="parTrans" cxnId="{164F9C57-3B6C-4952-B821-77D13CF2E2AE}">
      <dgm:prSet/>
      <dgm:spPr/>
      <dgm:t>
        <a:bodyPr/>
        <a:lstStyle/>
        <a:p>
          <a:endParaRPr lang="en-US"/>
        </a:p>
      </dgm:t>
    </dgm:pt>
    <dgm:pt modelId="{D7309311-F2E9-4996-976B-979285F65DE1}" type="sibTrans" cxnId="{164F9C57-3B6C-4952-B821-77D13CF2E2AE}">
      <dgm:prSet/>
      <dgm:spPr/>
      <dgm:t>
        <a:bodyPr/>
        <a:lstStyle/>
        <a:p>
          <a:endParaRPr lang="en-US"/>
        </a:p>
      </dgm:t>
    </dgm:pt>
    <dgm:pt modelId="{81437225-4C61-4CBC-AB81-036D8EBCA723}">
      <dgm:prSet/>
      <dgm:spPr/>
      <dgm:t>
        <a:bodyPr/>
        <a:lstStyle/>
        <a:p>
          <a:r>
            <a:rPr lang="en-US" altLang="en-US" dirty="0"/>
            <a:t>Improper travel payments</a:t>
          </a:r>
        </a:p>
      </dgm:t>
    </dgm:pt>
    <dgm:pt modelId="{C79FA97B-74FF-4F56-AF87-E2DC3976A0E0}" type="parTrans" cxnId="{EFE155C8-4824-4D90-90DB-B29095E57B84}">
      <dgm:prSet/>
      <dgm:spPr/>
      <dgm:t>
        <a:bodyPr/>
        <a:lstStyle/>
        <a:p>
          <a:endParaRPr lang="en-US"/>
        </a:p>
      </dgm:t>
    </dgm:pt>
    <dgm:pt modelId="{AAAFCD41-E0DA-44DC-A852-9081B39619BD}" type="sibTrans" cxnId="{EFE155C8-4824-4D90-90DB-B29095E57B84}">
      <dgm:prSet/>
      <dgm:spPr/>
      <dgm:t>
        <a:bodyPr/>
        <a:lstStyle/>
        <a:p>
          <a:endParaRPr lang="en-US"/>
        </a:p>
      </dgm:t>
    </dgm:pt>
    <dgm:pt modelId="{5653DCC7-1F97-4AD8-8934-E236D46F216D}">
      <dgm:prSet/>
      <dgm:spPr/>
      <dgm:t>
        <a:bodyPr/>
        <a:lstStyle/>
        <a:p>
          <a:r>
            <a:rPr lang="en-US" altLang="en-US" dirty="0"/>
            <a:t>Procurement (including bid rigging, sole sourcing)</a:t>
          </a:r>
        </a:p>
      </dgm:t>
    </dgm:pt>
    <dgm:pt modelId="{A6E54CE1-84E9-4DA9-8033-0904880EA807}" type="parTrans" cxnId="{CE52BF39-136D-48CA-BFCF-A1108780D1F9}">
      <dgm:prSet/>
      <dgm:spPr/>
      <dgm:t>
        <a:bodyPr/>
        <a:lstStyle/>
        <a:p>
          <a:endParaRPr lang="en-US"/>
        </a:p>
      </dgm:t>
    </dgm:pt>
    <dgm:pt modelId="{EAAA49D4-319D-4DE3-98B9-B7AF010F02EA}" type="sibTrans" cxnId="{CE52BF39-136D-48CA-BFCF-A1108780D1F9}">
      <dgm:prSet/>
      <dgm:spPr/>
      <dgm:t>
        <a:bodyPr/>
        <a:lstStyle/>
        <a:p>
          <a:endParaRPr lang="en-US"/>
        </a:p>
      </dgm:t>
    </dgm:pt>
    <dgm:pt modelId="{6BBB65BA-A024-4ABC-B7D8-621372F3939B}">
      <dgm:prSet/>
      <dgm:spPr/>
      <dgm:t>
        <a:bodyPr/>
        <a:lstStyle/>
        <a:p>
          <a:r>
            <a:rPr lang="en-US" altLang="en-US" dirty="0"/>
            <a:t>Contract compliance violations</a:t>
          </a:r>
        </a:p>
      </dgm:t>
    </dgm:pt>
    <dgm:pt modelId="{A2B0B442-D835-4419-841B-FD9952437269}" type="parTrans" cxnId="{504764AA-B552-4323-82C1-6FA0BE55A986}">
      <dgm:prSet/>
      <dgm:spPr/>
      <dgm:t>
        <a:bodyPr/>
        <a:lstStyle/>
        <a:p>
          <a:endParaRPr lang="en-US"/>
        </a:p>
      </dgm:t>
    </dgm:pt>
    <dgm:pt modelId="{DC27FF51-FAD1-445B-9FCA-7E4D11695B0B}" type="sibTrans" cxnId="{504764AA-B552-4323-82C1-6FA0BE55A986}">
      <dgm:prSet/>
      <dgm:spPr/>
      <dgm:t>
        <a:bodyPr/>
        <a:lstStyle/>
        <a:p>
          <a:endParaRPr lang="en-US"/>
        </a:p>
      </dgm:t>
    </dgm:pt>
    <dgm:pt modelId="{08089FE2-8A27-4B26-974E-7EE197223B25}">
      <dgm:prSet/>
      <dgm:spPr/>
      <dgm:t>
        <a:bodyPr/>
        <a:lstStyle/>
        <a:p>
          <a:r>
            <a:rPr lang="en-US" altLang="en-US" dirty="0"/>
            <a:t>Double billing</a:t>
          </a:r>
        </a:p>
      </dgm:t>
    </dgm:pt>
    <dgm:pt modelId="{29ED64B5-BA09-4172-A292-71D9FC474A71}" type="parTrans" cxnId="{6D79903D-56CD-4AEB-9755-D551565E7423}">
      <dgm:prSet/>
      <dgm:spPr/>
      <dgm:t>
        <a:bodyPr/>
        <a:lstStyle/>
        <a:p>
          <a:endParaRPr lang="en-US"/>
        </a:p>
      </dgm:t>
    </dgm:pt>
    <dgm:pt modelId="{6367EC22-339B-4979-BD6F-9B1D10365DEE}" type="sibTrans" cxnId="{6D79903D-56CD-4AEB-9755-D551565E7423}">
      <dgm:prSet/>
      <dgm:spPr/>
      <dgm:t>
        <a:bodyPr/>
        <a:lstStyle/>
        <a:p>
          <a:endParaRPr lang="en-US"/>
        </a:p>
      </dgm:t>
    </dgm:pt>
    <dgm:pt modelId="{77B9FF2A-7EFC-43AA-B166-D6798BA85724}">
      <dgm:prSet/>
      <dgm:spPr/>
      <dgm:t>
        <a:bodyPr/>
        <a:lstStyle/>
        <a:p>
          <a:r>
            <a:rPr lang="en-US" altLang="en-US" dirty="0"/>
            <a:t>Duplicate charging</a:t>
          </a:r>
        </a:p>
      </dgm:t>
    </dgm:pt>
    <dgm:pt modelId="{26B34F86-8518-4D4B-B289-933E1A4C1A97}" type="parTrans" cxnId="{37E090F6-4C7D-466F-826D-A10213A6C15D}">
      <dgm:prSet/>
      <dgm:spPr/>
      <dgm:t>
        <a:bodyPr/>
        <a:lstStyle/>
        <a:p>
          <a:endParaRPr lang="en-US"/>
        </a:p>
      </dgm:t>
    </dgm:pt>
    <dgm:pt modelId="{F325AC1D-83F8-4A8C-992E-80BE3B70BB46}" type="sibTrans" cxnId="{37E090F6-4C7D-466F-826D-A10213A6C15D}">
      <dgm:prSet/>
      <dgm:spPr/>
      <dgm:t>
        <a:bodyPr/>
        <a:lstStyle/>
        <a:p>
          <a:endParaRPr lang="en-US"/>
        </a:p>
      </dgm:t>
    </dgm:pt>
    <dgm:pt modelId="{3507C0D5-2178-4634-8BEB-803270CE5523}">
      <dgm:prSet/>
      <dgm:spPr/>
      <dgm:t>
        <a:bodyPr/>
        <a:lstStyle/>
        <a:p>
          <a:r>
            <a:rPr lang="en-US" altLang="en-US" dirty="0"/>
            <a:t>Simple theft</a:t>
          </a:r>
        </a:p>
      </dgm:t>
    </dgm:pt>
    <dgm:pt modelId="{0C9FDE8B-849F-4CCA-8885-1DEF271255FB}" type="parTrans" cxnId="{397F1083-C225-4861-9F25-9E3C2CBA0670}">
      <dgm:prSet/>
      <dgm:spPr/>
      <dgm:t>
        <a:bodyPr/>
        <a:lstStyle/>
        <a:p>
          <a:endParaRPr lang="en-US"/>
        </a:p>
      </dgm:t>
    </dgm:pt>
    <dgm:pt modelId="{A81A4ACE-7E3A-4297-BA4F-5D3B588205FD}" type="sibTrans" cxnId="{397F1083-C225-4861-9F25-9E3C2CBA0670}">
      <dgm:prSet/>
      <dgm:spPr/>
      <dgm:t>
        <a:bodyPr/>
        <a:lstStyle/>
        <a:p>
          <a:endParaRPr lang="en-US"/>
        </a:p>
      </dgm:t>
    </dgm:pt>
    <dgm:pt modelId="{A1E21A4D-F0BA-471B-9CBD-4306420D339C}">
      <dgm:prSet/>
      <dgm:spPr/>
      <dgm:t>
        <a:bodyPr/>
        <a:lstStyle/>
        <a:p>
          <a:r>
            <a:rPr lang="en-US" altLang="en-US" dirty="0"/>
            <a:t>Waste</a:t>
          </a:r>
        </a:p>
      </dgm:t>
    </dgm:pt>
    <dgm:pt modelId="{6E58634E-5810-4CEA-8CB0-0CDB7F78BE41}" type="parTrans" cxnId="{923A47F9-7F9F-4B81-B787-3DCD285DEAF4}">
      <dgm:prSet/>
      <dgm:spPr/>
      <dgm:t>
        <a:bodyPr/>
        <a:lstStyle/>
        <a:p>
          <a:endParaRPr lang="en-US"/>
        </a:p>
      </dgm:t>
    </dgm:pt>
    <dgm:pt modelId="{13B8AFC5-4419-4E8A-8D95-8E61C08CD502}" type="sibTrans" cxnId="{923A47F9-7F9F-4B81-B787-3DCD285DEAF4}">
      <dgm:prSet/>
      <dgm:spPr/>
      <dgm:t>
        <a:bodyPr/>
        <a:lstStyle/>
        <a:p>
          <a:endParaRPr lang="en-US"/>
        </a:p>
      </dgm:t>
    </dgm:pt>
    <dgm:pt modelId="{24F1C11C-6826-4859-8DA5-50A9B08A6ABE}">
      <dgm:prSet/>
      <dgm:spPr/>
      <dgm:t>
        <a:bodyPr/>
        <a:lstStyle/>
        <a:p>
          <a:r>
            <a:rPr lang="en-US" altLang="en-US" dirty="0"/>
            <a:t>Abuse of program funds</a:t>
          </a:r>
        </a:p>
      </dgm:t>
    </dgm:pt>
    <dgm:pt modelId="{E21768FF-76D0-4E52-9319-BBBBB8896330}" type="parTrans" cxnId="{B6D51FCC-61DB-4A61-93E9-D72E4D3F81EC}">
      <dgm:prSet/>
      <dgm:spPr/>
      <dgm:t>
        <a:bodyPr/>
        <a:lstStyle/>
        <a:p>
          <a:endParaRPr lang="en-US"/>
        </a:p>
      </dgm:t>
    </dgm:pt>
    <dgm:pt modelId="{AA18BA1F-9413-4D2E-8E8B-B6D6E09816FB}" type="sibTrans" cxnId="{B6D51FCC-61DB-4A61-93E9-D72E4D3F81EC}">
      <dgm:prSet/>
      <dgm:spPr/>
      <dgm:t>
        <a:bodyPr/>
        <a:lstStyle/>
        <a:p>
          <a:endParaRPr lang="en-US"/>
        </a:p>
      </dgm:t>
    </dgm:pt>
    <dgm:pt modelId="{2DE934DE-3276-4429-9A47-705E9F3D0855}">
      <dgm:prSet/>
      <dgm:spPr/>
      <dgm:t>
        <a:bodyPr/>
        <a:lstStyle/>
        <a:p>
          <a:r>
            <a:rPr lang="en-US" altLang="en-US" dirty="0"/>
            <a:t>Employee misconduct</a:t>
          </a:r>
          <a:endParaRPr lang="en-US" dirty="0"/>
        </a:p>
      </dgm:t>
    </dgm:pt>
    <dgm:pt modelId="{AB891465-3CBC-48D1-9794-A52331843E11}" type="parTrans" cxnId="{1306470B-6B3B-4DB4-A2BD-A8AAD76AA498}">
      <dgm:prSet/>
      <dgm:spPr/>
      <dgm:t>
        <a:bodyPr/>
        <a:lstStyle/>
        <a:p>
          <a:endParaRPr lang="en-US"/>
        </a:p>
      </dgm:t>
    </dgm:pt>
    <dgm:pt modelId="{AA26F8A6-66FF-489C-A58E-677772D01511}" type="sibTrans" cxnId="{1306470B-6B3B-4DB4-A2BD-A8AAD76AA498}">
      <dgm:prSet/>
      <dgm:spPr/>
      <dgm:t>
        <a:bodyPr/>
        <a:lstStyle/>
        <a:p>
          <a:endParaRPr lang="en-US"/>
        </a:p>
      </dgm:t>
    </dgm:pt>
    <dgm:pt modelId="{DCC0E56B-D796-478A-ADFF-E7D9CEFC03BB}" type="pres">
      <dgm:prSet presAssocID="{852B9ED5-54E8-4A7D-9CBE-C38E454EFD34}" presName="diagram" presStyleCnt="0">
        <dgm:presLayoutVars>
          <dgm:dir/>
          <dgm:resizeHandles val="exact"/>
        </dgm:presLayoutVars>
      </dgm:prSet>
      <dgm:spPr/>
    </dgm:pt>
    <dgm:pt modelId="{EBFFB728-FB7D-4A50-85A5-73A0CF6EBC3D}" type="pres">
      <dgm:prSet presAssocID="{392AB3E5-0050-4B95-A530-B778200DE75C}" presName="node" presStyleLbl="node1" presStyleIdx="0" presStyleCnt="11">
        <dgm:presLayoutVars>
          <dgm:bulletEnabled val="1"/>
        </dgm:presLayoutVars>
      </dgm:prSet>
      <dgm:spPr/>
    </dgm:pt>
    <dgm:pt modelId="{F3854618-C34C-4936-85EF-9417079EB871}" type="pres">
      <dgm:prSet presAssocID="{02E9F540-6212-4681-89BD-8A7AF9AD3AFB}" presName="sibTrans" presStyleCnt="0"/>
      <dgm:spPr/>
    </dgm:pt>
    <dgm:pt modelId="{2C49DC2F-AFFE-44E3-8372-1C31E7463CA0}" type="pres">
      <dgm:prSet presAssocID="{35ADB995-7275-46A3-9110-8C4B208059A7}" presName="node" presStyleLbl="node1" presStyleIdx="1" presStyleCnt="11">
        <dgm:presLayoutVars>
          <dgm:bulletEnabled val="1"/>
        </dgm:presLayoutVars>
      </dgm:prSet>
      <dgm:spPr/>
    </dgm:pt>
    <dgm:pt modelId="{46D25AAC-50EE-4D51-9D17-01F2BA7C7AEE}" type="pres">
      <dgm:prSet presAssocID="{D7309311-F2E9-4996-976B-979285F65DE1}" presName="sibTrans" presStyleCnt="0"/>
      <dgm:spPr/>
    </dgm:pt>
    <dgm:pt modelId="{7ABF13F8-72FC-4182-8D63-89FEBA2441A5}" type="pres">
      <dgm:prSet presAssocID="{81437225-4C61-4CBC-AB81-036D8EBCA723}" presName="node" presStyleLbl="node1" presStyleIdx="2" presStyleCnt="11">
        <dgm:presLayoutVars>
          <dgm:bulletEnabled val="1"/>
        </dgm:presLayoutVars>
      </dgm:prSet>
      <dgm:spPr/>
    </dgm:pt>
    <dgm:pt modelId="{B355D090-E1E0-47EE-B7A5-521CE8F17620}" type="pres">
      <dgm:prSet presAssocID="{AAAFCD41-E0DA-44DC-A852-9081B39619BD}" presName="sibTrans" presStyleCnt="0"/>
      <dgm:spPr/>
    </dgm:pt>
    <dgm:pt modelId="{617B68CA-26F3-411A-A4DE-1CAF4827B4AA}" type="pres">
      <dgm:prSet presAssocID="{5653DCC7-1F97-4AD8-8934-E236D46F216D}" presName="node" presStyleLbl="node1" presStyleIdx="3" presStyleCnt="11">
        <dgm:presLayoutVars>
          <dgm:bulletEnabled val="1"/>
        </dgm:presLayoutVars>
      </dgm:prSet>
      <dgm:spPr/>
    </dgm:pt>
    <dgm:pt modelId="{972DEC8B-57A4-44E4-A2E9-F3277513AB48}" type="pres">
      <dgm:prSet presAssocID="{EAAA49D4-319D-4DE3-98B9-B7AF010F02EA}" presName="sibTrans" presStyleCnt="0"/>
      <dgm:spPr/>
    </dgm:pt>
    <dgm:pt modelId="{3EFF4061-D03C-49FF-ABB2-DCBA110CAB20}" type="pres">
      <dgm:prSet presAssocID="{6BBB65BA-A024-4ABC-B7D8-621372F3939B}" presName="node" presStyleLbl="node1" presStyleIdx="4" presStyleCnt="11">
        <dgm:presLayoutVars>
          <dgm:bulletEnabled val="1"/>
        </dgm:presLayoutVars>
      </dgm:prSet>
      <dgm:spPr/>
    </dgm:pt>
    <dgm:pt modelId="{B06EF2EE-8FD3-4315-BA83-210BEDA3D22F}" type="pres">
      <dgm:prSet presAssocID="{DC27FF51-FAD1-445B-9FCA-7E4D11695B0B}" presName="sibTrans" presStyleCnt="0"/>
      <dgm:spPr/>
    </dgm:pt>
    <dgm:pt modelId="{7E427249-EBD0-4DDD-8033-F6E488E0617E}" type="pres">
      <dgm:prSet presAssocID="{08089FE2-8A27-4B26-974E-7EE197223B25}" presName="node" presStyleLbl="node1" presStyleIdx="5" presStyleCnt="11">
        <dgm:presLayoutVars>
          <dgm:bulletEnabled val="1"/>
        </dgm:presLayoutVars>
      </dgm:prSet>
      <dgm:spPr/>
    </dgm:pt>
    <dgm:pt modelId="{0DBF10FC-3FC7-40F7-AA7B-40D7DE22ECD6}" type="pres">
      <dgm:prSet presAssocID="{6367EC22-339B-4979-BD6F-9B1D10365DEE}" presName="sibTrans" presStyleCnt="0"/>
      <dgm:spPr/>
    </dgm:pt>
    <dgm:pt modelId="{6DD039A7-6CC2-4668-97C0-4B4F2D6B6F79}" type="pres">
      <dgm:prSet presAssocID="{77B9FF2A-7EFC-43AA-B166-D6798BA85724}" presName="node" presStyleLbl="node1" presStyleIdx="6" presStyleCnt="11">
        <dgm:presLayoutVars>
          <dgm:bulletEnabled val="1"/>
        </dgm:presLayoutVars>
      </dgm:prSet>
      <dgm:spPr/>
    </dgm:pt>
    <dgm:pt modelId="{3BEEE88D-8BA7-4562-B25D-14E67A43CD46}" type="pres">
      <dgm:prSet presAssocID="{F325AC1D-83F8-4A8C-992E-80BE3B70BB46}" presName="sibTrans" presStyleCnt="0"/>
      <dgm:spPr/>
    </dgm:pt>
    <dgm:pt modelId="{DF884011-C856-4440-AD5E-A489109D84A3}" type="pres">
      <dgm:prSet presAssocID="{3507C0D5-2178-4634-8BEB-803270CE5523}" presName="node" presStyleLbl="node1" presStyleIdx="7" presStyleCnt="11">
        <dgm:presLayoutVars>
          <dgm:bulletEnabled val="1"/>
        </dgm:presLayoutVars>
      </dgm:prSet>
      <dgm:spPr/>
    </dgm:pt>
    <dgm:pt modelId="{906355E3-85EA-46BB-8DEA-ABE38653417E}" type="pres">
      <dgm:prSet presAssocID="{A81A4ACE-7E3A-4297-BA4F-5D3B588205FD}" presName="sibTrans" presStyleCnt="0"/>
      <dgm:spPr/>
    </dgm:pt>
    <dgm:pt modelId="{C9CB77C1-FD01-4F83-A0E2-A3102D572622}" type="pres">
      <dgm:prSet presAssocID="{A1E21A4D-F0BA-471B-9CBD-4306420D339C}" presName="node" presStyleLbl="node1" presStyleIdx="8" presStyleCnt="11">
        <dgm:presLayoutVars>
          <dgm:bulletEnabled val="1"/>
        </dgm:presLayoutVars>
      </dgm:prSet>
      <dgm:spPr/>
    </dgm:pt>
    <dgm:pt modelId="{D847663D-ACD4-4329-AF17-E335E6288FFF}" type="pres">
      <dgm:prSet presAssocID="{13B8AFC5-4419-4E8A-8D95-8E61C08CD502}" presName="sibTrans" presStyleCnt="0"/>
      <dgm:spPr/>
    </dgm:pt>
    <dgm:pt modelId="{03469300-9C03-449D-BEA5-D6B030DC418D}" type="pres">
      <dgm:prSet presAssocID="{24F1C11C-6826-4859-8DA5-50A9B08A6ABE}" presName="node" presStyleLbl="node1" presStyleIdx="9" presStyleCnt="11">
        <dgm:presLayoutVars>
          <dgm:bulletEnabled val="1"/>
        </dgm:presLayoutVars>
      </dgm:prSet>
      <dgm:spPr/>
    </dgm:pt>
    <dgm:pt modelId="{A83EA650-D564-45FF-AB45-45F9A9716BCD}" type="pres">
      <dgm:prSet presAssocID="{AA18BA1F-9413-4D2E-8E8B-B6D6E09816FB}" presName="sibTrans" presStyleCnt="0"/>
      <dgm:spPr/>
    </dgm:pt>
    <dgm:pt modelId="{6C5DD673-FA3B-4DD4-B4A8-8E1CA48F8A8F}" type="pres">
      <dgm:prSet presAssocID="{2DE934DE-3276-4429-9A47-705E9F3D0855}" presName="node" presStyleLbl="node1" presStyleIdx="10" presStyleCnt="11">
        <dgm:presLayoutVars>
          <dgm:bulletEnabled val="1"/>
        </dgm:presLayoutVars>
      </dgm:prSet>
      <dgm:spPr/>
    </dgm:pt>
  </dgm:ptLst>
  <dgm:cxnLst>
    <dgm:cxn modelId="{1306470B-6B3B-4DB4-A2BD-A8AAD76AA498}" srcId="{852B9ED5-54E8-4A7D-9CBE-C38E454EFD34}" destId="{2DE934DE-3276-4429-9A47-705E9F3D0855}" srcOrd="10" destOrd="0" parTransId="{AB891465-3CBC-48D1-9794-A52331843E11}" sibTransId="{AA26F8A6-66FF-489C-A58E-677772D01511}"/>
    <dgm:cxn modelId="{CE52BF39-136D-48CA-BFCF-A1108780D1F9}" srcId="{852B9ED5-54E8-4A7D-9CBE-C38E454EFD34}" destId="{5653DCC7-1F97-4AD8-8934-E236D46F216D}" srcOrd="3" destOrd="0" parTransId="{A6E54CE1-84E9-4DA9-8033-0904880EA807}" sibTransId="{EAAA49D4-319D-4DE3-98B9-B7AF010F02EA}"/>
    <dgm:cxn modelId="{C38DEA3A-5874-4D0B-9C7F-D660BBD77687}" type="presOf" srcId="{5653DCC7-1F97-4AD8-8934-E236D46F216D}" destId="{617B68CA-26F3-411A-A4DE-1CAF4827B4AA}" srcOrd="0" destOrd="0" presId="urn:microsoft.com/office/officeart/2005/8/layout/default"/>
    <dgm:cxn modelId="{6D79903D-56CD-4AEB-9755-D551565E7423}" srcId="{852B9ED5-54E8-4A7D-9CBE-C38E454EFD34}" destId="{08089FE2-8A27-4B26-974E-7EE197223B25}" srcOrd="5" destOrd="0" parTransId="{29ED64B5-BA09-4172-A292-71D9FC474A71}" sibTransId="{6367EC22-339B-4979-BD6F-9B1D10365DEE}"/>
    <dgm:cxn modelId="{5B460F60-2459-47B0-B60E-F0B609963E26}" type="presOf" srcId="{392AB3E5-0050-4B95-A530-B778200DE75C}" destId="{EBFFB728-FB7D-4A50-85A5-73A0CF6EBC3D}" srcOrd="0" destOrd="0" presId="urn:microsoft.com/office/officeart/2005/8/layout/default"/>
    <dgm:cxn modelId="{81909344-2DEB-492A-96E9-55B5C043E6B7}" type="presOf" srcId="{24F1C11C-6826-4859-8DA5-50A9B08A6ABE}" destId="{03469300-9C03-449D-BEA5-D6B030DC418D}" srcOrd="0" destOrd="0" presId="urn:microsoft.com/office/officeart/2005/8/layout/default"/>
    <dgm:cxn modelId="{2CEAF170-F21A-4676-A195-21DB51429881}" type="presOf" srcId="{3507C0D5-2178-4634-8BEB-803270CE5523}" destId="{DF884011-C856-4440-AD5E-A489109D84A3}" srcOrd="0" destOrd="0" presId="urn:microsoft.com/office/officeart/2005/8/layout/default"/>
    <dgm:cxn modelId="{0EE63C76-1300-4A55-95E7-47F7A09B8506}" type="presOf" srcId="{81437225-4C61-4CBC-AB81-036D8EBCA723}" destId="{7ABF13F8-72FC-4182-8D63-89FEBA2441A5}" srcOrd="0" destOrd="0" presId="urn:microsoft.com/office/officeart/2005/8/layout/default"/>
    <dgm:cxn modelId="{164F9C57-3B6C-4952-B821-77D13CF2E2AE}" srcId="{852B9ED5-54E8-4A7D-9CBE-C38E454EFD34}" destId="{35ADB995-7275-46A3-9110-8C4B208059A7}" srcOrd="1" destOrd="0" parTransId="{87A8577B-50FA-444D-ABAF-C91F245895A2}" sibTransId="{D7309311-F2E9-4996-976B-979285F65DE1}"/>
    <dgm:cxn modelId="{2EDC1B5A-BC5E-4A49-AC47-1825774A83D9}" type="presOf" srcId="{2DE934DE-3276-4429-9A47-705E9F3D0855}" destId="{6C5DD673-FA3B-4DD4-B4A8-8E1CA48F8A8F}" srcOrd="0" destOrd="0" presId="urn:microsoft.com/office/officeart/2005/8/layout/default"/>
    <dgm:cxn modelId="{AC406E81-86F9-4E2C-BCCF-27751AF93331}" type="presOf" srcId="{A1E21A4D-F0BA-471B-9CBD-4306420D339C}" destId="{C9CB77C1-FD01-4F83-A0E2-A3102D572622}" srcOrd="0" destOrd="0" presId="urn:microsoft.com/office/officeart/2005/8/layout/default"/>
    <dgm:cxn modelId="{397F1083-C225-4861-9F25-9E3C2CBA0670}" srcId="{852B9ED5-54E8-4A7D-9CBE-C38E454EFD34}" destId="{3507C0D5-2178-4634-8BEB-803270CE5523}" srcOrd="7" destOrd="0" parTransId="{0C9FDE8B-849F-4CCA-8885-1DEF271255FB}" sibTransId="{A81A4ACE-7E3A-4297-BA4F-5D3B588205FD}"/>
    <dgm:cxn modelId="{9342868E-2BFA-4B08-9849-95397A064DAF}" type="presOf" srcId="{35ADB995-7275-46A3-9110-8C4B208059A7}" destId="{2C49DC2F-AFFE-44E3-8372-1C31E7463CA0}" srcOrd="0" destOrd="0" presId="urn:microsoft.com/office/officeart/2005/8/layout/default"/>
    <dgm:cxn modelId="{AAEEC5A3-B331-46DB-BBD3-8B9CB613A4B7}" type="presOf" srcId="{08089FE2-8A27-4B26-974E-7EE197223B25}" destId="{7E427249-EBD0-4DDD-8033-F6E488E0617E}" srcOrd="0" destOrd="0" presId="urn:microsoft.com/office/officeart/2005/8/layout/default"/>
    <dgm:cxn modelId="{504764AA-B552-4323-82C1-6FA0BE55A986}" srcId="{852B9ED5-54E8-4A7D-9CBE-C38E454EFD34}" destId="{6BBB65BA-A024-4ABC-B7D8-621372F3939B}" srcOrd="4" destOrd="0" parTransId="{A2B0B442-D835-4419-841B-FD9952437269}" sibTransId="{DC27FF51-FAD1-445B-9FCA-7E4D11695B0B}"/>
    <dgm:cxn modelId="{CE4C65BA-246F-48B9-A8F8-5CE484B3450A}" type="presOf" srcId="{77B9FF2A-7EFC-43AA-B166-D6798BA85724}" destId="{6DD039A7-6CC2-4668-97C0-4B4F2D6B6F79}" srcOrd="0" destOrd="0" presId="urn:microsoft.com/office/officeart/2005/8/layout/default"/>
    <dgm:cxn modelId="{EFE155C8-4824-4D90-90DB-B29095E57B84}" srcId="{852B9ED5-54E8-4A7D-9CBE-C38E454EFD34}" destId="{81437225-4C61-4CBC-AB81-036D8EBCA723}" srcOrd="2" destOrd="0" parTransId="{C79FA97B-74FF-4F56-AF87-E2DC3976A0E0}" sibTransId="{AAAFCD41-E0DA-44DC-A852-9081B39619BD}"/>
    <dgm:cxn modelId="{B6D51FCC-61DB-4A61-93E9-D72E4D3F81EC}" srcId="{852B9ED5-54E8-4A7D-9CBE-C38E454EFD34}" destId="{24F1C11C-6826-4859-8DA5-50A9B08A6ABE}" srcOrd="9" destOrd="0" parTransId="{E21768FF-76D0-4E52-9319-BBBBB8896330}" sibTransId="{AA18BA1F-9413-4D2E-8E8B-B6D6E09816FB}"/>
    <dgm:cxn modelId="{410F2CD1-0CEF-4B6C-B71C-BBF378C9BF67}" srcId="{852B9ED5-54E8-4A7D-9CBE-C38E454EFD34}" destId="{392AB3E5-0050-4B95-A530-B778200DE75C}" srcOrd="0" destOrd="0" parTransId="{779F825F-30C9-4E0A-9F42-C54C8E078F96}" sibTransId="{02E9F540-6212-4681-89BD-8A7AF9AD3AFB}"/>
    <dgm:cxn modelId="{C28ADDD1-9AAC-4334-AB4D-69A50C4DA691}" type="presOf" srcId="{6BBB65BA-A024-4ABC-B7D8-621372F3939B}" destId="{3EFF4061-D03C-49FF-ABB2-DCBA110CAB20}" srcOrd="0" destOrd="0" presId="urn:microsoft.com/office/officeart/2005/8/layout/default"/>
    <dgm:cxn modelId="{33C204DD-7045-465D-A373-0526699F7151}" type="presOf" srcId="{852B9ED5-54E8-4A7D-9CBE-C38E454EFD34}" destId="{DCC0E56B-D796-478A-ADFF-E7D9CEFC03BB}" srcOrd="0" destOrd="0" presId="urn:microsoft.com/office/officeart/2005/8/layout/default"/>
    <dgm:cxn modelId="{37E090F6-4C7D-466F-826D-A10213A6C15D}" srcId="{852B9ED5-54E8-4A7D-9CBE-C38E454EFD34}" destId="{77B9FF2A-7EFC-43AA-B166-D6798BA85724}" srcOrd="6" destOrd="0" parTransId="{26B34F86-8518-4D4B-B289-933E1A4C1A97}" sibTransId="{F325AC1D-83F8-4A8C-992E-80BE3B70BB46}"/>
    <dgm:cxn modelId="{923A47F9-7F9F-4B81-B787-3DCD285DEAF4}" srcId="{852B9ED5-54E8-4A7D-9CBE-C38E454EFD34}" destId="{A1E21A4D-F0BA-471B-9CBD-4306420D339C}" srcOrd="8" destOrd="0" parTransId="{6E58634E-5810-4CEA-8CB0-0CDB7F78BE41}" sibTransId="{13B8AFC5-4419-4E8A-8D95-8E61C08CD502}"/>
    <dgm:cxn modelId="{385E713D-908E-4506-BB81-AD4903A97FD2}" type="presParOf" srcId="{DCC0E56B-D796-478A-ADFF-E7D9CEFC03BB}" destId="{EBFFB728-FB7D-4A50-85A5-73A0CF6EBC3D}" srcOrd="0" destOrd="0" presId="urn:microsoft.com/office/officeart/2005/8/layout/default"/>
    <dgm:cxn modelId="{E8467B9E-ACD8-4903-B930-A82618B27FF7}" type="presParOf" srcId="{DCC0E56B-D796-478A-ADFF-E7D9CEFC03BB}" destId="{F3854618-C34C-4936-85EF-9417079EB871}" srcOrd="1" destOrd="0" presId="urn:microsoft.com/office/officeart/2005/8/layout/default"/>
    <dgm:cxn modelId="{3EB59986-740A-4625-8BAB-C458D301A040}" type="presParOf" srcId="{DCC0E56B-D796-478A-ADFF-E7D9CEFC03BB}" destId="{2C49DC2F-AFFE-44E3-8372-1C31E7463CA0}" srcOrd="2" destOrd="0" presId="urn:microsoft.com/office/officeart/2005/8/layout/default"/>
    <dgm:cxn modelId="{FC01B142-DD3E-42BE-91A2-310C6F63E61C}" type="presParOf" srcId="{DCC0E56B-D796-478A-ADFF-E7D9CEFC03BB}" destId="{46D25AAC-50EE-4D51-9D17-01F2BA7C7AEE}" srcOrd="3" destOrd="0" presId="urn:microsoft.com/office/officeart/2005/8/layout/default"/>
    <dgm:cxn modelId="{DB5C8D90-83B3-4C94-AA90-3AAC131F6219}" type="presParOf" srcId="{DCC0E56B-D796-478A-ADFF-E7D9CEFC03BB}" destId="{7ABF13F8-72FC-4182-8D63-89FEBA2441A5}" srcOrd="4" destOrd="0" presId="urn:microsoft.com/office/officeart/2005/8/layout/default"/>
    <dgm:cxn modelId="{3604DF20-E888-483B-89A5-B83616772EB8}" type="presParOf" srcId="{DCC0E56B-D796-478A-ADFF-E7D9CEFC03BB}" destId="{B355D090-E1E0-47EE-B7A5-521CE8F17620}" srcOrd="5" destOrd="0" presId="urn:microsoft.com/office/officeart/2005/8/layout/default"/>
    <dgm:cxn modelId="{B8E8E149-3017-4C60-98CF-732AB8F0D5BE}" type="presParOf" srcId="{DCC0E56B-D796-478A-ADFF-E7D9CEFC03BB}" destId="{617B68CA-26F3-411A-A4DE-1CAF4827B4AA}" srcOrd="6" destOrd="0" presId="urn:microsoft.com/office/officeart/2005/8/layout/default"/>
    <dgm:cxn modelId="{B7AB4994-ABD1-4B58-99B4-544B02D700D4}" type="presParOf" srcId="{DCC0E56B-D796-478A-ADFF-E7D9CEFC03BB}" destId="{972DEC8B-57A4-44E4-A2E9-F3277513AB48}" srcOrd="7" destOrd="0" presId="urn:microsoft.com/office/officeart/2005/8/layout/default"/>
    <dgm:cxn modelId="{6A887BF4-7EA5-4BAD-845C-4E1812E1DA4D}" type="presParOf" srcId="{DCC0E56B-D796-478A-ADFF-E7D9CEFC03BB}" destId="{3EFF4061-D03C-49FF-ABB2-DCBA110CAB20}" srcOrd="8" destOrd="0" presId="urn:microsoft.com/office/officeart/2005/8/layout/default"/>
    <dgm:cxn modelId="{02728015-EF0A-411A-8A20-9E1CBCAFC977}" type="presParOf" srcId="{DCC0E56B-D796-478A-ADFF-E7D9CEFC03BB}" destId="{B06EF2EE-8FD3-4315-BA83-210BEDA3D22F}" srcOrd="9" destOrd="0" presId="urn:microsoft.com/office/officeart/2005/8/layout/default"/>
    <dgm:cxn modelId="{AC615BA0-644A-48EF-B705-D9883B141FAA}" type="presParOf" srcId="{DCC0E56B-D796-478A-ADFF-E7D9CEFC03BB}" destId="{7E427249-EBD0-4DDD-8033-F6E488E0617E}" srcOrd="10" destOrd="0" presId="urn:microsoft.com/office/officeart/2005/8/layout/default"/>
    <dgm:cxn modelId="{02ACC269-3788-4231-AC2D-84128768430F}" type="presParOf" srcId="{DCC0E56B-D796-478A-ADFF-E7D9CEFC03BB}" destId="{0DBF10FC-3FC7-40F7-AA7B-40D7DE22ECD6}" srcOrd="11" destOrd="0" presId="urn:microsoft.com/office/officeart/2005/8/layout/default"/>
    <dgm:cxn modelId="{F6E62553-87F8-41CE-BDE4-75A31CE32B11}" type="presParOf" srcId="{DCC0E56B-D796-478A-ADFF-E7D9CEFC03BB}" destId="{6DD039A7-6CC2-4668-97C0-4B4F2D6B6F79}" srcOrd="12" destOrd="0" presId="urn:microsoft.com/office/officeart/2005/8/layout/default"/>
    <dgm:cxn modelId="{A1694B3B-1CB7-4CF0-A20F-3A538886BCA6}" type="presParOf" srcId="{DCC0E56B-D796-478A-ADFF-E7D9CEFC03BB}" destId="{3BEEE88D-8BA7-4562-B25D-14E67A43CD46}" srcOrd="13" destOrd="0" presId="urn:microsoft.com/office/officeart/2005/8/layout/default"/>
    <dgm:cxn modelId="{54CF9523-5E9E-4FA8-BF97-7D0867641FA6}" type="presParOf" srcId="{DCC0E56B-D796-478A-ADFF-E7D9CEFC03BB}" destId="{DF884011-C856-4440-AD5E-A489109D84A3}" srcOrd="14" destOrd="0" presId="urn:microsoft.com/office/officeart/2005/8/layout/default"/>
    <dgm:cxn modelId="{1D91C3FB-2122-44C1-96C5-1B344F7BF8BF}" type="presParOf" srcId="{DCC0E56B-D796-478A-ADFF-E7D9CEFC03BB}" destId="{906355E3-85EA-46BB-8DEA-ABE38653417E}" srcOrd="15" destOrd="0" presId="urn:microsoft.com/office/officeart/2005/8/layout/default"/>
    <dgm:cxn modelId="{6DE72D39-0669-4705-8630-D734A83DA28D}" type="presParOf" srcId="{DCC0E56B-D796-478A-ADFF-E7D9CEFC03BB}" destId="{C9CB77C1-FD01-4F83-A0E2-A3102D572622}" srcOrd="16" destOrd="0" presId="urn:microsoft.com/office/officeart/2005/8/layout/default"/>
    <dgm:cxn modelId="{51035540-5DA9-4C71-92B1-46D2F2D2AB72}" type="presParOf" srcId="{DCC0E56B-D796-478A-ADFF-E7D9CEFC03BB}" destId="{D847663D-ACD4-4329-AF17-E335E6288FFF}" srcOrd="17" destOrd="0" presId="urn:microsoft.com/office/officeart/2005/8/layout/default"/>
    <dgm:cxn modelId="{3536F3BA-B92C-445F-AB6F-A4BE03253672}" type="presParOf" srcId="{DCC0E56B-D796-478A-ADFF-E7D9CEFC03BB}" destId="{03469300-9C03-449D-BEA5-D6B030DC418D}" srcOrd="18" destOrd="0" presId="urn:microsoft.com/office/officeart/2005/8/layout/default"/>
    <dgm:cxn modelId="{B856DB98-BDA4-46D4-92DD-A6C910174B98}" type="presParOf" srcId="{DCC0E56B-D796-478A-ADFF-E7D9CEFC03BB}" destId="{A83EA650-D564-45FF-AB45-45F9A9716BCD}" srcOrd="19" destOrd="0" presId="urn:microsoft.com/office/officeart/2005/8/layout/default"/>
    <dgm:cxn modelId="{C19E804D-4979-4887-B7CD-43DCE97269C0}" type="presParOf" srcId="{DCC0E56B-D796-478A-ADFF-E7D9CEFC03BB}" destId="{6C5DD673-FA3B-4DD4-B4A8-8E1CA48F8A8F}"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89DBD-D357-4BB3-8478-C3D09DB1EF3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EEFEAD14-1B0F-414C-AA0C-F0B2909FA2E4}">
      <dgm:prSet phldrT="[Text]" custT="1"/>
      <dgm:spPr>
        <a:solidFill>
          <a:srgbClr val="D93E0D"/>
        </a:solidFill>
      </dgm:spPr>
      <dgm:t>
        <a:bodyPr/>
        <a:lstStyle/>
        <a:p>
          <a:endParaRPr lang="en-US" sz="2000" dirty="0"/>
        </a:p>
      </dgm:t>
    </dgm:pt>
    <dgm:pt modelId="{0BEFBF2E-5A36-4827-8AD2-41EE8F7ACCFC}" type="parTrans" cxnId="{611D287B-8CA2-4A54-9DE5-5C4D0A73352A}">
      <dgm:prSet/>
      <dgm:spPr/>
      <dgm:t>
        <a:bodyPr/>
        <a:lstStyle/>
        <a:p>
          <a:endParaRPr lang="en-US" sz="2000"/>
        </a:p>
      </dgm:t>
    </dgm:pt>
    <dgm:pt modelId="{774A2DF6-E84A-4143-AA19-490F8FE25C36}" type="sibTrans" cxnId="{611D287B-8CA2-4A54-9DE5-5C4D0A73352A}">
      <dgm:prSet/>
      <dgm:spPr/>
      <dgm:t>
        <a:bodyPr/>
        <a:lstStyle/>
        <a:p>
          <a:endParaRPr lang="en-US" sz="2000"/>
        </a:p>
      </dgm:t>
    </dgm:pt>
    <dgm:pt modelId="{5EC84933-F759-461E-A965-0F61C9949CF3}">
      <dgm:prSet phldrT="[Text]" custT="1"/>
      <dgm:spPr>
        <a:solidFill>
          <a:srgbClr val="D93E0D"/>
        </a:solidFill>
      </dgm:spPr>
      <dgm:t>
        <a:bodyPr/>
        <a:lstStyle/>
        <a:p>
          <a:endParaRPr lang="en-US" sz="2000" dirty="0"/>
        </a:p>
      </dgm:t>
    </dgm:pt>
    <dgm:pt modelId="{B0F9E446-A048-4949-8EEB-215755025B70}" type="parTrans" cxnId="{97A7F0EF-BF2F-42C2-BEE9-0A29BDD19EEC}">
      <dgm:prSet/>
      <dgm:spPr/>
      <dgm:t>
        <a:bodyPr/>
        <a:lstStyle/>
        <a:p>
          <a:endParaRPr lang="en-US" sz="2000"/>
        </a:p>
      </dgm:t>
    </dgm:pt>
    <dgm:pt modelId="{D3B9772F-69A3-4500-B430-0B08E6287F21}" type="sibTrans" cxnId="{97A7F0EF-BF2F-42C2-BEE9-0A29BDD19EEC}">
      <dgm:prSet/>
      <dgm:spPr/>
      <dgm:t>
        <a:bodyPr/>
        <a:lstStyle/>
        <a:p>
          <a:endParaRPr lang="en-US" sz="2000"/>
        </a:p>
      </dgm:t>
    </dgm:pt>
    <dgm:pt modelId="{43B37A6A-C7D2-436F-9A0D-34BB9FF34937}">
      <dgm:prSet phldrT="[Text]" custT="1"/>
      <dgm:spPr>
        <a:solidFill>
          <a:schemeClr val="accent1"/>
        </a:solidFill>
      </dgm:spPr>
      <dgm:t>
        <a:bodyPr/>
        <a:lstStyle/>
        <a:p>
          <a:pPr marL="0" indent="0"/>
          <a:r>
            <a:rPr lang="en-US" sz="1800" dirty="0">
              <a:solidFill>
                <a:schemeClr val="bg1"/>
              </a:solidFill>
            </a:rPr>
            <a:t>Fraud Triangle</a:t>
          </a:r>
        </a:p>
      </dgm:t>
    </dgm:pt>
    <dgm:pt modelId="{1DEDA39D-FC4D-4B1D-B11D-2765D6CE993E}" type="parTrans" cxnId="{95713010-9CB4-40F9-9894-8FB28F480E6D}">
      <dgm:prSet/>
      <dgm:spPr/>
      <dgm:t>
        <a:bodyPr/>
        <a:lstStyle/>
        <a:p>
          <a:endParaRPr lang="en-US" sz="2000"/>
        </a:p>
      </dgm:t>
    </dgm:pt>
    <dgm:pt modelId="{896C4E3F-9F0D-4F30-B819-3F6A053CAF68}" type="sibTrans" cxnId="{95713010-9CB4-40F9-9894-8FB28F480E6D}">
      <dgm:prSet/>
      <dgm:spPr/>
      <dgm:t>
        <a:bodyPr/>
        <a:lstStyle/>
        <a:p>
          <a:endParaRPr lang="en-US" sz="2000"/>
        </a:p>
      </dgm:t>
    </dgm:pt>
    <dgm:pt modelId="{CBE51EAF-DA02-4B06-95E3-CA1893A340AB}">
      <dgm:prSet phldrT="[Text]" custT="1"/>
      <dgm:spPr>
        <a:solidFill>
          <a:srgbClr val="D93E0D"/>
        </a:solidFill>
      </dgm:spPr>
      <dgm:t>
        <a:bodyPr/>
        <a:lstStyle/>
        <a:p>
          <a:endParaRPr lang="en-US" sz="2000" dirty="0"/>
        </a:p>
      </dgm:t>
      <dgm:extLst>
        <a:ext uri="{E40237B7-FDA0-4F09-8148-C483321AD2D9}">
          <dgm14:cNvPr xmlns:dgm14="http://schemas.microsoft.com/office/drawing/2010/diagram" id="0" name=""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a:ext>
      </dgm:extLst>
    </dgm:pt>
    <dgm:pt modelId="{7C8C5234-5EFD-4857-8AEA-E91F32A5DFDF}" type="parTrans" cxnId="{AC701B6D-942C-4394-8BED-76A27020F55A}">
      <dgm:prSet/>
      <dgm:spPr/>
      <dgm:t>
        <a:bodyPr/>
        <a:lstStyle/>
        <a:p>
          <a:endParaRPr lang="en-US" sz="2000"/>
        </a:p>
      </dgm:t>
    </dgm:pt>
    <dgm:pt modelId="{88FD7520-DB25-456A-B239-61C402B37E77}" type="sibTrans" cxnId="{AC701B6D-942C-4394-8BED-76A27020F55A}">
      <dgm:prSet/>
      <dgm:spPr/>
      <dgm:t>
        <a:bodyPr/>
        <a:lstStyle/>
        <a:p>
          <a:endParaRPr lang="en-US" sz="2000"/>
        </a:p>
      </dgm:t>
    </dgm:pt>
    <dgm:pt modelId="{2EA5FD19-FB5D-49D4-8FAE-1A21C976837B}" type="pres">
      <dgm:prSet presAssocID="{61689DBD-D357-4BB3-8478-C3D09DB1EF32}" presName="compositeShape" presStyleCnt="0">
        <dgm:presLayoutVars>
          <dgm:chMax val="9"/>
          <dgm:dir/>
          <dgm:resizeHandles val="exact"/>
        </dgm:presLayoutVars>
      </dgm:prSet>
      <dgm:spPr/>
    </dgm:pt>
    <dgm:pt modelId="{EDBFF921-2739-4DF2-9F2B-4F99A9A7A9EA}" type="pres">
      <dgm:prSet presAssocID="{61689DBD-D357-4BB3-8478-C3D09DB1EF32}" presName="triangle1" presStyleLbl="node1" presStyleIdx="0" presStyleCnt="4">
        <dgm:presLayoutVars>
          <dgm:bulletEnabled val="1"/>
        </dgm:presLayoutVars>
      </dgm:prSet>
      <dgm:spPr/>
    </dgm:pt>
    <dgm:pt modelId="{3F604691-C34C-4951-A60B-38A0CD7D4C82}" type="pres">
      <dgm:prSet presAssocID="{61689DBD-D357-4BB3-8478-C3D09DB1EF32}" presName="triangle2" presStyleLbl="node1" presStyleIdx="1" presStyleCnt="4">
        <dgm:presLayoutVars>
          <dgm:bulletEnabled val="1"/>
        </dgm:presLayoutVars>
      </dgm:prSet>
      <dgm:spPr/>
    </dgm:pt>
    <dgm:pt modelId="{2AE89131-8914-401B-99FE-A548F5517029}" type="pres">
      <dgm:prSet presAssocID="{61689DBD-D357-4BB3-8478-C3D09DB1EF32}" presName="triangle3" presStyleLbl="node1" presStyleIdx="2" presStyleCnt="4" custScaleX="106108" custScaleY="101164">
        <dgm:presLayoutVars>
          <dgm:bulletEnabled val="1"/>
        </dgm:presLayoutVars>
      </dgm:prSet>
      <dgm:spPr/>
    </dgm:pt>
    <dgm:pt modelId="{8B04F900-8AD8-41DB-B516-D228BCBF3091}" type="pres">
      <dgm:prSet presAssocID="{61689DBD-D357-4BB3-8478-C3D09DB1EF32}" presName="triangle4" presStyleLbl="node1" presStyleIdx="3" presStyleCnt="4" custLinFactNeighborY="1250">
        <dgm:presLayoutVars>
          <dgm:bulletEnabled val="1"/>
        </dgm:presLayoutVars>
      </dgm:prSet>
      <dgm:spPr/>
    </dgm:pt>
  </dgm:ptLst>
  <dgm:cxnLst>
    <dgm:cxn modelId="{95713010-9CB4-40F9-9894-8FB28F480E6D}" srcId="{61689DBD-D357-4BB3-8478-C3D09DB1EF32}" destId="{43B37A6A-C7D2-436F-9A0D-34BB9FF34937}" srcOrd="2" destOrd="0" parTransId="{1DEDA39D-FC4D-4B1D-B11D-2765D6CE993E}" sibTransId="{896C4E3F-9F0D-4F30-B819-3F6A053CAF68}"/>
    <dgm:cxn modelId="{722F7020-1F80-404A-A82A-776D80FF2B30}" type="presOf" srcId="{EEFEAD14-1B0F-414C-AA0C-F0B2909FA2E4}" destId="{EDBFF921-2739-4DF2-9F2B-4F99A9A7A9EA}" srcOrd="0" destOrd="0" presId="urn:microsoft.com/office/officeart/2005/8/layout/pyramid4"/>
    <dgm:cxn modelId="{AC701B6D-942C-4394-8BED-76A27020F55A}" srcId="{61689DBD-D357-4BB3-8478-C3D09DB1EF32}" destId="{CBE51EAF-DA02-4B06-95E3-CA1893A340AB}" srcOrd="3" destOrd="0" parTransId="{7C8C5234-5EFD-4857-8AEA-E91F32A5DFDF}" sibTransId="{88FD7520-DB25-456A-B239-61C402B37E77}"/>
    <dgm:cxn modelId="{611D287B-8CA2-4A54-9DE5-5C4D0A73352A}" srcId="{61689DBD-D357-4BB3-8478-C3D09DB1EF32}" destId="{EEFEAD14-1B0F-414C-AA0C-F0B2909FA2E4}" srcOrd="0" destOrd="0" parTransId="{0BEFBF2E-5A36-4827-8AD2-41EE8F7ACCFC}" sibTransId="{774A2DF6-E84A-4143-AA19-490F8FE25C36}"/>
    <dgm:cxn modelId="{449B82AE-10A4-451A-AD31-E6DA6C73135F}" type="presOf" srcId="{61689DBD-D357-4BB3-8478-C3D09DB1EF32}" destId="{2EA5FD19-FB5D-49D4-8FAE-1A21C976837B}" srcOrd="0" destOrd="0" presId="urn:microsoft.com/office/officeart/2005/8/layout/pyramid4"/>
    <dgm:cxn modelId="{8A15ADCB-55E2-4F38-968B-FA9D185C0E29}" type="presOf" srcId="{CBE51EAF-DA02-4B06-95E3-CA1893A340AB}" destId="{8B04F900-8AD8-41DB-B516-D228BCBF3091}" srcOrd="0" destOrd="0" presId="urn:microsoft.com/office/officeart/2005/8/layout/pyramid4"/>
    <dgm:cxn modelId="{426BB1D1-D599-44AB-8ED2-5D35652D3735}" type="presOf" srcId="{43B37A6A-C7D2-436F-9A0D-34BB9FF34937}" destId="{2AE89131-8914-401B-99FE-A548F5517029}" srcOrd="0" destOrd="0" presId="urn:microsoft.com/office/officeart/2005/8/layout/pyramid4"/>
    <dgm:cxn modelId="{8A50CAD1-0FA5-4355-BD29-75341BFB44C7}" type="presOf" srcId="{5EC84933-F759-461E-A965-0F61C9949CF3}" destId="{3F604691-C34C-4951-A60B-38A0CD7D4C82}" srcOrd="0" destOrd="0" presId="urn:microsoft.com/office/officeart/2005/8/layout/pyramid4"/>
    <dgm:cxn modelId="{97A7F0EF-BF2F-42C2-BEE9-0A29BDD19EEC}" srcId="{61689DBD-D357-4BB3-8478-C3D09DB1EF32}" destId="{5EC84933-F759-461E-A965-0F61C9949CF3}" srcOrd="1" destOrd="0" parTransId="{B0F9E446-A048-4949-8EEB-215755025B70}" sibTransId="{D3B9772F-69A3-4500-B430-0B08E6287F21}"/>
    <dgm:cxn modelId="{AC9F0740-A17C-4C9F-81AE-5CAFFA4C9271}" type="presParOf" srcId="{2EA5FD19-FB5D-49D4-8FAE-1A21C976837B}" destId="{EDBFF921-2739-4DF2-9F2B-4F99A9A7A9EA}" srcOrd="0" destOrd="0" presId="urn:microsoft.com/office/officeart/2005/8/layout/pyramid4"/>
    <dgm:cxn modelId="{A04E5E13-85FD-4E09-99C0-6BF855625E6D}" type="presParOf" srcId="{2EA5FD19-FB5D-49D4-8FAE-1A21C976837B}" destId="{3F604691-C34C-4951-A60B-38A0CD7D4C82}" srcOrd="1" destOrd="0" presId="urn:microsoft.com/office/officeart/2005/8/layout/pyramid4"/>
    <dgm:cxn modelId="{69CCABE2-8667-4451-A604-D120FE7F28CF}" type="presParOf" srcId="{2EA5FD19-FB5D-49D4-8FAE-1A21C976837B}" destId="{2AE89131-8914-401B-99FE-A548F5517029}" srcOrd="2" destOrd="0" presId="urn:microsoft.com/office/officeart/2005/8/layout/pyramid4"/>
    <dgm:cxn modelId="{6AFA352C-6C8C-4E43-9C23-57F00ADDCFD6}" type="presParOf" srcId="{2EA5FD19-FB5D-49D4-8FAE-1A21C976837B}" destId="{8B04F900-8AD8-41DB-B516-D228BCBF309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81F8A-5824-46E2-BDD0-93F4EAB25734}">
      <dsp:nvSpPr>
        <dsp:cNvPr id="0" name=""/>
        <dsp:cNvSpPr/>
      </dsp:nvSpPr>
      <dsp:spPr>
        <a:xfrm>
          <a:off x="738663" y="2545"/>
          <a:ext cx="3231653" cy="19389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Clr>
              <a:schemeClr val="accent2"/>
            </a:buClr>
            <a:buFont typeface="Wingdings" panose="05000000000000000000" pitchFamily="2" charset="2"/>
            <a:buNone/>
          </a:pPr>
          <a:r>
            <a:rPr lang="en-US" altLang="en-US" sz="2500" kern="1200" dirty="0"/>
            <a:t>State does not issue a decision within 60 days on an original complaint or on an appeal/hearing</a:t>
          </a:r>
          <a:endParaRPr lang="en-US" sz="2500" kern="1200" dirty="0"/>
        </a:p>
      </dsp:txBody>
      <dsp:txXfrm>
        <a:off x="738663" y="2545"/>
        <a:ext cx="3231653" cy="1938992"/>
      </dsp:txXfrm>
    </dsp:sp>
    <dsp:sp modelId="{FA0E7CA7-560F-4FD9-83C7-DB6927876454}">
      <dsp:nvSpPr>
        <dsp:cNvPr id="0" name=""/>
        <dsp:cNvSpPr/>
      </dsp:nvSpPr>
      <dsp:spPr>
        <a:xfrm>
          <a:off x="4293483" y="2545"/>
          <a:ext cx="3231653" cy="19389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Either party may file appeal to Secretary within 120 days of date of original complaint or appeal</a:t>
          </a:r>
        </a:p>
      </dsp:txBody>
      <dsp:txXfrm>
        <a:off x="4293483" y="2545"/>
        <a:ext cx="3231653" cy="1938992"/>
      </dsp:txXfrm>
    </dsp:sp>
    <dsp:sp modelId="{EFAADFDD-42EE-4743-A285-4B4A254F1A61}">
      <dsp:nvSpPr>
        <dsp:cNvPr id="0" name=""/>
        <dsp:cNvSpPr/>
      </dsp:nvSpPr>
      <dsp:spPr>
        <a:xfrm>
          <a:off x="7848302" y="2545"/>
          <a:ext cx="3231653" cy="19389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Party to which state decision is adverse may appeal to Secretary within 60 days of decision</a:t>
          </a:r>
        </a:p>
      </dsp:txBody>
      <dsp:txXfrm>
        <a:off x="7848302" y="2545"/>
        <a:ext cx="3231653" cy="1938992"/>
      </dsp:txXfrm>
    </dsp:sp>
    <dsp:sp modelId="{B310F4BD-4E26-4EA6-A710-465E9D87E5CF}">
      <dsp:nvSpPr>
        <dsp:cNvPr id="0" name=""/>
        <dsp:cNvSpPr/>
      </dsp:nvSpPr>
      <dsp:spPr>
        <a:xfrm>
          <a:off x="2516073" y="2264703"/>
          <a:ext cx="3231653" cy="19389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Appeal of non-designation of local areas if filed within 30 days of denial of designation</a:t>
          </a:r>
        </a:p>
      </dsp:txBody>
      <dsp:txXfrm>
        <a:off x="2516073" y="2264703"/>
        <a:ext cx="3231653" cy="1938992"/>
      </dsp:txXfrm>
    </dsp:sp>
    <dsp:sp modelId="{8B380C02-F2B8-46CE-8F52-E47C605A0EE1}">
      <dsp:nvSpPr>
        <dsp:cNvPr id="0" name=""/>
        <dsp:cNvSpPr/>
      </dsp:nvSpPr>
      <dsp:spPr>
        <a:xfrm>
          <a:off x="6070892" y="2264703"/>
          <a:ext cx="3231653" cy="19389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Appeal by local area within 30 days if state revokes local plan or imposes reorganization plan</a:t>
          </a:r>
        </a:p>
      </dsp:txBody>
      <dsp:txXfrm>
        <a:off x="6070892" y="2264703"/>
        <a:ext cx="3231653" cy="1938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9ED6C-67A8-447B-997B-65CBBF11C18D}">
      <dsp:nvSpPr>
        <dsp:cNvPr id="0" name=""/>
        <dsp:cNvSpPr/>
      </dsp:nvSpPr>
      <dsp:spPr>
        <a:xfrm>
          <a:off x="4470145" y="560"/>
          <a:ext cx="6705219" cy="2185831"/>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altLang="en-US" sz="2100" kern="1200" dirty="0"/>
            <a:t>Implements non-discrimination and equal opportunity provisions in WIOA</a:t>
          </a:r>
          <a:endParaRPr lang="en-US" sz="2100" kern="1200" dirty="0"/>
        </a:p>
        <a:p>
          <a:pPr marL="228600" lvl="1" indent="-228600" algn="l" defTabSz="933450">
            <a:lnSpc>
              <a:spcPct val="90000"/>
            </a:lnSpc>
            <a:spcBef>
              <a:spcPct val="0"/>
            </a:spcBef>
            <a:spcAft>
              <a:spcPct val="15000"/>
            </a:spcAft>
            <a:buChar char="•"/>
          </a:pPr>
          <a:r>
            <a:rPr lang="en-US" altLang="en-US" sz="2100" kern="1200" dirty="0"/>
            <a:t>Regulation is in the process of being updated for WIOA and will be issued through the NPRM process</a:t>
          </a:r>
        </a:p>
      </dsp:txBody>
      <dsp:txXfrm>
        <a:off x="4470145" y="273789"/>
        <a:ext cx="5885532" cy="1639373"/>
      </dsp:txXfrm>
    </dsp:sp>
    <dsp:sp modelId="{24D88AA8-A229-4F42-AFD4-0AA8CB8C1B61}">
      <dsp:nvSpPr>
        <dsp:cNvPr id="0" name=""/>
        <dsp:cNvSpPr/>
      </dsp:nvSpPr>
      <dsp:spPr>
        <a:xfrm>
          <a:off x="0" y="560"/>
          <a:ext cx="4470146" cy="218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Clr>
              <a:schemeClr val="accent2"/>
            </a:buClr>
            <a:buFont typeface="Wingdings" panose="05000000000000000000" pitchFamily="2" charset="2"/>
            <a:buNone/>
          </a:pPr>
          <a:r>
            <a:rPr lang="en-US" altLang="en-US" sz="4300" kern="1200" dirty="0"/>
            <a:t>DOL Civil Rights Center (CRC) </a:t>
          </a:r>
          <a:endParaRPr lang="en-US" sz="4300" kern="1200" dirty="0"/>
        </a:p>
      </dsp:txBody>
      <dsp:txXfrm>
        <a:off x="106703" y="107263"/>
        <a:ext cx="4256740" cy="1972425"/>
      </dsp:txXfrm>
    </dsp:sp>
    <dsp:sp modelId="{15F74906-FFAA-49AA-A023-0ACA776219AF}">
      <dsp:nvSpPr>
        <dsp:cNvPr id="0" name=""/>
        <dsp:cNvSpPr/>
      </dsp:nvSpPr>
      <dsp:spPr>
        <a:xfrm>
          <a:off x="4470145" y="2404975"/>
          <a:ext cx="6705219" cy="2185831"/>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altLang="en-US" sz="2100" kern="1200" dirty="0"/>
            <a:t>Any recipient of WIOA financial assistance</a:t>
          </a:r>
          <a:endParaRPr lang="en-US" sz="2100" kern="1200" dirty="0"/>
        </a:p>
        <a:p>
          <a:pPr marL="228600" lvl="1" indent="-228600" algn="l" defTabSz="933450">
            <a:lnSpc>
              <a:spcPct val="90000"/>
            </a:lnSpc>
            <a:spcBef>
              <a:spcPct val="0"/>
            </a:spcBef>
            <a:spcAft>
              <a:spcPct val="15000"/>
            </a:spcAft>
            <a:buChar char="•"/>
          </a:pPr>
          <a:r>
            <a:rPr lang="en-US" altLang="en-US" sz="2100" kern="1200" dirty="0"/>
            <a:t>Programs and activities that are part of the one-stop system and operated by one-stop partners</a:t>
          </a:r>
        </a:p>
        <a:p>
          <a:pPr marL="228600" lvl="1" indent="-228600" algn="l" defTabSz="933450">
            <a:lnSpc>
              <a:spcPct val="90000"/>
            </a:lnSpc>
            <a:spcBef>
              <a:spcPct val="0"/>
            </a:spcBef>
            <a:spcAft>
              <a:spcPct val="15000"/>
            </a:spcAft>
            <a:buChar char="•"/>
          </a:pPr>
          <a:r>
            <a:rPr lang="en-US" altLang="en-US" sz="2100" kern="1200" dirty="0"/>
            <a:t>Employment practices of a recipient or one-stop partner</a:t>
          </a:r>
        </a:p>
      </dsp:txBody>
      <dsp:txXfrm>
        <a:off x="4470145" y="2678204"/>
        <a:ext cx="5885532" cy="1639373"/>
      </dsp:txXfrm>
    </dsp:sp>
    <dsp:sp modelId="{89DFABBE-840C-4BAF-9E9D-0CCCAEA62DAE}">
      <dsp:nvSpPr>
        <dsp:cNvPr id="0" name=""/>
        <dsp:cNvSpPr/>
      </dsp:nvSpPr>
      <dsp:spPr>
        <a:xfrm>
          <a:off x="0" y="2404975"/>
          <a:ext cx="4470146" cy="218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altLang="en-US" sz="4300" kern="1200"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29 CFR Part 38</a:t>
          </a:r>
          <a:r>
            <a:rPr lang="en-US" altLang="en-US" sz="4300" kern="1200" dirty="0">
              <a:solidFill>
                <a:schemeClr val="accent1">
                  <a:lumMod val="20000"/>
                  <a:lumOff val="80000"/>
                </a:schemeClr>
              </a:solidFill>
            </a:rPr>
            <a:t> </a:t>
          </a:r>
          <a:r>
            <a:rPr lang="en-US" altLang="en-US" sz="4300" kern="1200" dirty="0"/>
            <a:t>Provisions apply to:</a:t>
          </a:r>
          <a:endParaRPr lang="en-US" sz="4300" kern="1200" dirty="0"/>
        </a:p>
      </dsp:txBody>
      <dsp:txXfrm>
        <a:off x="106703" y="2511678"/>
        <a:ext cx="4256740" cy="1972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3DF91-5200-431B-99C6-AC8DF65A6DC4}">
      <dsp:nvSpPr>
        <dsp:cNvPr id="0" name=""/>
        <dsp:cNvSpPr/>
      </dsp:nvSpPr>
      <dsp:spPr>
        <a:xfrm>
          <a:off x="0" y="396050"/>
          <a:ext cx="11156950" cy="21010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5903" tIns="479044" rIns="865903" bIns="163576"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dirty="0"/>
            <a:t>Issue Initial Determination of specific findings</a:t>
          </a:r>
          <a:endParaRPr lang="en-US" sz="2300" kern="1200" dirty="0"/>
        </a:p>
        <a:p>
          <a:pPr marL="228600" lvl="1" indent="-228600" algn="l" defTabSz="1022350">
            <a:lnSpc>
              <a:spcPct val="90000"/>
            </a:lnSpc>
            <a:spcBef>
              <a:spcPct val="0"/>
            </a:spcBef>
            <a:spcAft>
              <a:spcPct val="15000"/>
            </a:spcAft>
            <a:buChar char="•"/>
          </a:pPr>
          <a:r>
            <a:rPr lang="en-US" altLang="en-US" sz="2300" kern="1200" dirty="0"/>
            <a:t>List proposed remedial actions and timeline for completion</a:t>
          </a:r>
          <a:endParaRPr lang="en-US" sz="2300" kern="1200" dirty="0"/>
        </a:p>
        <a:p>
          <a:pPr marL="228600" lvl="1" indent="-228600" algn="l" defTabSz="1022350">
            <a:lnSpc>
              <a:spcPct val="90000"/>
            </a:lnSpc>
            <a:spcBef>
              <a:spcPct val="0"/>
            </a:spcBef>
            <a:spcAft>
              <a:spcPct val="15000"/>
            </a:spcAft>
            <a:buChar char="•"/>
          </a:pPr>
          <a:r>
            <a:rPr lang="en-US" altLang="en-US" sz="2300" kern="1200" dirty="0"/>
            <a:t>Specify if a written agreement is necessary</a:t>
          </a:r>
        </a:p>
        <a:p>
          <a:pPr marL="228600" lvl="1" indent="-228600" algn="l" defTabSz="1022350">
            <a:lnSpc>
              <a:spcPct val="90000"/>
            </a:lnSpc>
            <a:spcBef>
              <a:spcPct val="0"/>
            </a:spcBef>
            <a:spcAft>
              <a:spcPct val="15000"/>
            </a:spcAft>
            <a:buChar char="•"/>
          </a:pPr>
          <a:r>
            <a:rPr lang="en-US" altLang="en-US" sz="2300" kern="1200" dirty="0"/>
            <a:t>Provide the opportunity for negotiations</a:t>
          </a:r>
        </a:p>
      </dsp:txBody>
      <dsp:txXfrm>
        <a:off x="0" y="396050"/>
        <a:ext cx="11156950" cy="2101050"/>
      </dsp:txXfrm>
    </dsp:sp>
    <dsp:sp modelId="{BF1D9EAB-D584-4F0E-AA49-F2F59BB4F239}">
      <dsp:nvSpPr>
        <dsp:cNvPr id="0" name=""/>
        <dsp:cNvSpPr/>
      </dsp:nvSpPr>
      <dsp:spPr>
        <a:xfrm>
          <a:off x="557847" y="56570"/>
          <a:ext cx="7809865"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1022350">
            <a:lnSpc>
              <a:spcPct val="90000"/>
            </a:lnSpc>
            <a:spcBef>
              <a:spcPct val="0"/>
            </a:spcBef>
            <a:spcAft>
              <a:spcPct val="35000"/>
            </a:spcAft>
            <a:buNone/>
          </a:pPr>
          <a:r>
            <a:rPr lang="en-US" altLang="en-US" sz="2300" kern="1200" dirty="0"/>
            <a:t>If reasonable cause is determined by recipient</a:t>
          </a:r>
          <a:endParaRPr lang="en-US" sz="2300" kern="1200" dirty="0"/>
        </a:p>
      </dsp:txBody>
      <dsp:txXfrm>
        <a:off x="590991" y="89714"/>
        <a:ext cx="7743577" cy="612672"/>
      </dsp:txXfrm>
    </dsp:sp>
    <dsp:sp modelId="{4C8CEEED-5FE2-4F60-AADF-4FD2E277E4B2}">
      <dsp:nvSpPr>
        <dsp:cNvPr id="0" name=""/>
        <dsp:cNvSpPr/>
      </dsp:nvSpPr>
      <dsp:spPr>
        <a:xfrm>
          <a:off x="0" y="2960780"/>
          <a:ext cx="11156950" cy="173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5903" tIns="479044" rIns="865903" bIns="163576"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dirty="0"/>
            <a:t>Decision on the issue(s) and the reasons for decision</a:t>
          </a:r>
        </a:p>
        <a:p>
          <a:pPr marL="228600" lvl="1" indent="-228600" algn="l" defTabSz="1022350">
            <a:lnSpc>
              <a:spcPct val="90000"/>
            </a:lnSpc>
            <a:spcBef>
              <a:spcPct val="0"/>
            </a:spcBef>
            <a:spcAft>
              <a:spcPct val="15000"/>
            </a:spcAft>
            <a:buChar char="•"/>
          </a:pPr>
          <a:r>
            <a:rPr lang="en-US" altLang="en-US" sz="2300" kern="1200" dirty="0"/>
            <a:t>Description of the way the parties resolved the issue</a:t>
          </a:r>
        </a:p>
        <a:p>
          <a:pPr marL="228600" lvl="1" indent="-228600" algn="l" defTabSz="1022350">
            <a:lnSpc>
              <a:spcPct val="90000"/>
            </a:lnSpc>
            <a:spcBef>
              <a:spcPct val="0"/>
            </a:spcBef>
            <a:spcAft>
              <a:spcPct val="15000"/>
            </a:spcAft>
            <a:buChar char="•"/>
          </a:pPr>
          <a:r>
            <a:rPr lang="en-US" altLang="en-US" sz="2300" kern="1200" dirty="0"/>
            <a:t>Notice that the complainant may file with CRC if dissatisfied with the decision</a:t>
          </a:r>
          <a:endParaRPr lang="en-US" sz="2300" kern="1200" dirty="0"/>
        </a:p>
      </dsp:txBody>
      <dsp:txXfrm>
        <a:off x="0" y="2960780"/>
        <a:ext cx="11156950" cy="1738800"/>
      </dsp:txXfrm>
    </dsp:sp>
    <dsp:sp modelId="{94DA49BC-F16E-4B3B-8987-021E67851FF2}">
      <dsp:nvSpPr>
        <dsp:cNvPr id="0" name=""/>
        <dsp:cNvSpPr/>
      </dsp:nvSpPr>
      <dsp:spPr>
        <a:xfrm>
          <a:off x="557847" y="2621300"/>
          <a:ext cx="7809865"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1022350">
            <a:lnSpc>
              <a:spcPct val="90000"/>
            </a:lnSpc>
            <a:spcBef>
              <a:spcPct val="0"/>
            </a:spcBef>
            <a:spcAft>
              <a:spcPct val="35000"/>
            </a:spcAft>
            <a:buNone/>
          </a:pPr>
          <a:r>
            <a:rPr lang="en-US" altLang="en-US" sz="2300" kern="1200" dirty="0"/>
            <a:t>Notice of Final Action</a:t>
          </a:r>
        </a:p>
      </dsp:txBody>
      <dsp:txXfrm>
        <a:off x="590991" y="2654444"/>
        <a:ext cx="7743577"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52B99-34BE-49D5-9B69-AC7BC4820916}">
      <dsp:nvSpPr>
        <dsp:cNvPr id="0" name=""/>
        <dsp:cNvSpPr/>
      </dsp:nvSpPr>
      <dsp:spPr>
        <a:xfrm>
          <a:off x="1380" y="399537"/>
          <a:ext cx="5385097" cy="32310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
              <a:schemeClr val="accent2"/>
            </a:buClr>
            <a:buFont typeface="Wingdings" panose="05000000000000000000" pitchFamily="2" charset="2"/>
            <a:buNone/>
          </a:pPr>
          <a:r>
            <a:rPr lang="en-US" altLang="en-US" sz="2600" kern="1200" dirty="0"/>
            <a:t>The non-Federal entity or applicant for a Federal award must disclose, in a timely manner, in writing to the Federal awarding agency or pass-through entity all violations of Federal criminal law involving fraud, bribery, or gratuity violations potentially affecting the Federal award. </a:t>
          </a:r>
          <a:endParaRPr lang="en-US" sz="2600" kern="1200" dirty="0"/>
        </a:p>
      </dsp:txBody>
      <dsp:txXfrm>
        <a:off x="1380" y="399537"/>
        <a:ext cx="5385097" cy="3231058"/>
      </dsp:txXfrm>
    </dsp:sp>
    <dsp:sp modelId="{3E86100D-91AB-4293-A064-965E7576BC69}">
      <dsp:nvSpPr>
        <dsp:cNvPr id="0" name=""/>
        <dsp:cNvSpPr/>
      </dsp:nvSpPr>
      <dsp:spPr>
        <a:xfrm>
          <a:off x="5924988" y="399537"/>
          <a:ext cx="5385097" cy="32310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en-US" sz="2600" kern="1200" dirty="0"/>
            <a:t>Failure to make required disclosures can result in any of the remedies described in </a:t>
          </a:r>
          <a:r>
            <a:rPr lang="en-US" altLang="en-US" sz="2600" kern="1200"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2 CFR 200.338</a:t>
          </a:r>
          <a:r>
            <a:rPr lang="en-US" altLang="en-US" sz="2600" kern="1200" dirty="0">
              <a:solidFill>
                <a:schemeClr val="accent1">
                  <a:lumMod val="20000"/>
                  <a:lumOff val="80000"/>
                </a:schemeClr>
              </a:solidFill>
            </a:rPr>
            <a:t> </a:t>
          </a:r>
          <a:r>
            <a:rPr lang="en-US" altLang="en-US" sz="2600" kern="1200" dirty="0"/>
            <a:t>Remedies for noncompliance, including suspension or debarment. (See also </a:t>
          </a:r>
          <a:r>
            <a:rPr lang="en-US" altLang="en-US" sz="2600" kern="1200" dirty="0">
              <a:hlinkClick xmlns:r="http://schemas.openxmlformats.org/officeDocument/2006/relationships" r:id="rId2">
                <a:extLst>
                  <a:ext uri="{A12FA001-AC4F-418D-AE19-62706E023703}">
                    <ahyp:hlinkClr xmlns:ahyp="http://schemas.microsoft.com/office/drawing/2018/hyperlinkcolor" val="tx"/>
                  </a:ext>
                </a:extLst>
              </a:hlinkClick>
            </a:rPr>
            <a:t>2 </a:t>
          </a:r>
          <a:r>
            <a:rPr lang="en-US" altLang="en-US" sz="2600" kern="1200" dirty="0">
              <a:solidFill>
                <a:schemeClr val="accent1">
                  <a:lumMod val="20000"/>
                  <a:lumOff val="80000"/>
                </a:schemeClr>
              </a:solidFill>
              <a:hlinkClick xmlns:r="http://schemas.openxmlformats.org/officeDocument/2006/relationships" r:id="rId2">
                <a:extLst>
                  <a:ext uri="{A12FA001-AC4F-418D-AE19-62706E023703}">
                    <ahyp:hlinkClr xmlns:ahyp="http://schemas.microsoft.com/office/drawing/2018/hyperlinkcolor" val="tx"/>
                  </a:ext>
                </a:extLst>
              </a:hlinkClick>
            </a:rPr>
            <a:t>CFR Part 180</a:t>
          </a:r>
          <a:r>
            <a:rPr lang="en-US" altLang="en-US" sz="2600" kern="1200" dirty="0">
              <a:solidFill>
                <a:schemeClr val="accent1">
                  <a:lumMod val="20000"/>
                  <a:lumOff val="80000"/>
                </a:schemeClr>
              </a:solidFill>
            </a:rPr>
            <a:t> </a:t>
          </a:r>
          <a:r>
            <a:rPr lang="en-US" altLang="en-US" sz="2600" kern="1200" dirty="0"/>
            <a:t>and 31 U.S.C. 3321).</a:t>
          </a:r>
          <a:endParaRPr lang="en-US" sz="2600" kern="1200" dirty="0"/>
        </a:p>
      </dsp:txBody>
      <dsp:txXfrm>
        <a:off x="5924988" y="399537"/>
        <a:ext cx="5385097" cy="3231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FB728-FB7D-4A50-85A5-73A0CF6EBC3D}">
      <dsp:nvSpPr>
        <dsp:cNvPr id="0" name=""/>
        <dsp:cNvSpPr/>
      </dsp:nvSpPr>
      <dsp:spPr>
        <a:xfrm>
          <a:off x="833563" y="4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False claims</a:t>
          </a:r>
          <a:endParaRPr lang="en-US" sz="2200" kern="1200" dirty="0"/>
        </a:p>
      </dsp:txBody>
      <dsp:txXfrm>
        <a:off x="833563" y="47"/>
        <a:ext cx="2356913" cy="1414148"/>
      </dsp:txXfrm>
    </dsp:sp>
    <dsp:sp modelId="{2C49DC2F-AFFE-44E3-8372-1C31E7463CA0}">
      <dsp:nvSpPr>
        <dsp:cNvPr id="0" name=""/>
        <dsp:cNvSpPr/>
      </dsp:nvSpPr>
      <dsp:spPr>
        <a:xfrm>
          <a:off x="3426168" y="4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Time &amp; attendance</a:t>
          </a:r>
        </a:p>
      </dsp:txBody>
      <dsp:txXfrm>
        <a:off x="3426168" y="47"/>
        <a:ext cx="2356913" cy="1414148"/>
      </dsp:txXfrm>
    </dsp:sp>
    <dsp:sp modelId="{7ABF13F8-72FC-4182-8D63-89FEBA2441A5}">
      <dsp:nvSpPr>
        <dsp:cNvPr id="0" name=""/>
        <dsp:cNvSpPr/>
      </dsp:nvSpPr>
      <dsp:spPr>
        <a:xfrm>
          <a:off x="6018773" y="4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Improper travel payments</a:t>
          </a:r>
        </a:p>
      </dsp:txBody>
      <dsp:txXfrm>
        <a:off x="6018773" y="47"/>
        <a:ext cx="2356913" cy="1414148"/>
      </dsp:txXfrm>
    </dsp:sp>
    <dsp:sp modelId="{617B68CA-26F3-411A-A4DE-1CAF4827B4AA}">
      <dsp:nvSpPr>
        <dsp:cNvPr id="0" name=""/>
        <dsp:cNvSpPr/>
      </dsp:nvSpPr>
      <dsp:spPr>
        <a:xfrm>
          <a:off x="8611378" y="4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Procurement (including bid rigging, sole sourcing)</a:t>
          </a:r>
        </a:p>
      </dsp:txBody>
      <dsp:txXfrm>
        <a:off x="8611378" y="47"/>
        <a:ext cx="2356913" cy="1414148"/>
      </dsp:txXfrm>
    </dsp:sp>
    <dsp:sp modelId="{3EFF4061-D03C-49FF-ABB2-DCBA110CAB20}">
      <dsp:nvSpPr>
        <dsp:cNvPr id="0" name=""/>
        <dsp:cNvSpPr/>
      </dsp:nvSpPr>
      <dsp:spPr>
        <a:xfrm>
          <a:off x="833563" y="164988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Contract compliance violations</a:t>
          </a:r>
        </a:p>
      </dsp:txBody>
      <dsp:txXfrm>
        <a:off x="833563" y="1649887"/>
        <a:ext cx="2356913" cy="1414148"/>
      </dsp:txXfrm>
    </dsp:sp>
    <dsp:sp modelId="{7E427249-EBD0-4DDD-8033-F6E488E0617E}">
      <dsp:nvSpPr>
        <dsp:cNvPr id="0" name=""/>
        <dsp:cNvSpPr/>
      </dsp:nvSpPr>
      <dsp:spPr>
        <a:xfrm>
          <a:off x="3426168" y="164988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Double billing</a:t>
          </a:r>
        </a:p>
      </dsp:txBody>
      <dsp:txXfrm>
        <a:off x="3426168" y="1649887"/>
        <a:ext cx="2356913" cy="1414148"/>
      </dsp:txXfrm>
    </dsp:sp>
    <dsp:sp modelId="{6DD039A7-6CC2-4668-97C0-4B4F2D6B6F79}">
      <dsp:nvSpPr>
        <dsp:cNvPr id="0" name=""/>
        <dsp:cNvSpPr/>
      </dsp:nvSpPr>
      <dsp:spPr>
        <a:xfrm>
          <a:off x="6018773" y="164988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Duplicate charging</a:t>
          </a:r>
        </a:p>
      </dsp:txBody>
      <dsp:txXfrm>
        <a:off x="6018773" y="1649887"/>
        <a:ext cx="2356913" cy="1414148"/>
      </dsp:txXfrm>
    </dsp:sp>
    <dsp:sp modelId="{DF884011-C856-4440-AD5E-A489109D84A3}">
      <dsp:nvSpPr>
        <dsp:cNvPr id="0" name=""/>
        <dsp:cNvSpPr/>
      </dsp:nvSpPr>
      <dsp:spPr>
        <a:xfrm>
          <a:off x="8611378" y="1649887"/>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Simple theft</a:t>
          </a:r>
        </a:p>
      </dsp:txBody>
      <dsp:txXfrm>
        <a:off x="8611378" y="1649887"/>
        <a:ext cx="2356913" cy="1414148"/>
      </dsp:txXfrm>
    </dsp:sp>
    <dsp:sp modelId="{C9CB77C1-FD01-4F83-A0E2-A3102D572622}">
      <dsp:nvSpPr>
        <dsp:cNvPr id="0" name=""/>
        <dsp:cNvSpPr/>
      </dsp:nvSpPr>
      <dsp:spPr>
        <a:xfrm>
          <a:off x="2129866" y="3299726"/>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Waste</a:t>
          </a:r>
        </a:p>
      </dsp:txBody>
      <dsp:txXfrm>
        <a:off x="2129866" y="3299726"/>
        <a:ext cx="2356913" cy="1414148"/>
      </dsp:txXfrm>
    </dsp:sp>
    <dsp:sp modelId="{03469300-9C03-449D-BEA5-D6B030DC418D}">
      <dsp:nvSpPr>
        <dsp:cNvPr id="0" name=""/>
        <dsp:cNvSpPr/>
      </dsp:nvSpPr>
      <dsp:spPr>
        <a:xfrm>
          <a:off x="4722471" y="3299726"/>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Abuse of program funds</a:t>
          </a:r>
        </a:p>
      </dsp:txBody>
      <dsp:txXfrm>
        <a:off x="4722471" y="3299726"/>
        <a:ext cx="2356913" cy="1414148"/>
      </dsp:txXfrm>
    </dsp:sp>
    <dsp:sp modelId="{6C5DD673-FA3B-4DD4-B4A8-8E1CA48F8A8F}">
      <dsp:nvSpPr>
        <dsp:cNvPr id="0" name=""/>
        <dsp:cNvSpPr/>
      </dsp:nvSpPr>
      <dsp:spPr>
        <a:xfrm>
          <a:off x="7315076" y="3299726"/>
          <a:ext cx="2356913" cy="14141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Employee misconduct</a:t>
          </a:r>
          <a:endParaRPr lang="en-US" sz="2200" kern="1200" dirty="0"/>
        </a:p>
      </dsp:txBody>
      <dsp:txXfrm>
        <a:off x="7315076" y="3299726"/>
        <a:ext cx="2356913" cy="1414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F921-2739-4DF2-9F2B-4F99A9A7A9EA}">
      <dsp:nvSpPr>
        <dsp:cNvPr id="0" name=""/>
        <dsp:cNvSpPr/>
      </dsp:nvSpPr>
      <dsp:spPr>
        <a:xfrm>
          <a:off x="2100262" y="-4906"/>
          <a:ext cx="1685925" cy="1685925"/>
        </a:xfrm>
        <a:prstGeom prst="triangle">
          <a:avLst/>
        </a:prstGeom>
        <a:solidFill>
          <a:srgbClr val="D93E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521743" y="838057"/>
        <a:ext cx="842963" cy="842962"/>
      </dsp:txXfrm>
    </dsp:sp>
    <dsp:sp modelId="{3F604691-C34C-4951-A60B-38A0CD7D4C82}">
      <dsp:nvSpPr>
        <dsp:cNvPr id="0" name=""/>
        <dsp:cNvSpPr/>
      </dsp:nvSpPr>
      <dsp:spPr>
        <a:xfrm>
          <a:off x="1257299" y="1681018"/>
          <a:ext cx="1685925" cy="1685925"/>
        </a:xfrm>
        <a:prstGeom prst="triangle">
          <a:avLst/>
        </a:prstGeom>
        <a:solidFill>
          <a:srgbClr val="D93E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678780" y="2523981"/>
        <a:ext cx="842963" cy="842962"/>
      </dsp:txXfrm>
    </dsp:sp>
    <dsp:sp modelId="{2AE89131-8914-401B-99FE-A548F5517029}">
      <dsp:nvSpPr>
        <dsp:cNvPr id="0" name=""/>
        <dsp:cNvSpPr/>
      </dsp:nvSpPr>
      <dsp:spPr>
        <a:xfrm rot="10800000">
          <a:off x="2048774" y="1671206"/>
          <a:ext cx="1788901" cy="1705549"/>
        </a:xfrm>
        <a:prstGeom prst="triangl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Fraud Triangle</a:t>
          </a:r>
        </a:p>
      </dsp:txBody>
      <dsp:txXfrm rot="10800000">
        <a:off x="2495999" y="1671206"/>
        <a:ext cx="894451" cy="852774"/>
      </dsp:txXfrm>
    </dsp:sp>
    <dsp:sp modelId="{8B04F900-8AD8-41DB-B516-D228BCBF3091}">
      <dsp:nvSpPr>
        <dsp:cNvPr id="0" name=""/>
        <dsp:cNvSpPr/>
      </dsp:nvSpPr>
      <dsp:spPr>
        <a:xfrm>
          <a:off x="2943224" y="1685925"/>
          <a:ext cx="1685925" cy="1685925"/>
        </a:xfrm>
        <a:prstGeom prst="triangle">
          <a:avLst/>
        </a:prstGeom>
        <a:solidFill>
          <a:srgbClr val="D93E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364705" y="2528888"/>
        <a:ext cx="842963" cy="842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10/25/2019</a:t>
            </a:fld>
            <a:endParaRPr lang="en-US" dirty="0"/>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dirty="0"/>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10/25/2019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dirty="0"/>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E51875E7-C939-412E-B9B3-354B58B543F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723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C2B7335C-0652-4910-A279-04AB323B1E7C}" type="slidenum">
              <a:rPr lang="en-US" altLang="en-US">
                <a:solidFill>
                  <a:srgbClr val="000000"/>
                </a:solidFill>
                <a:latin typeface="Calibri" panose="020F0502020204030204" pitchFamily="34" charset="0"/>
              </a:rPr>
              <a:pPr/>
              <a:t>10</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D6C2B709-46BF-4E6F-B7A3-EAB29889672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794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87D7AC1-73B4-4E40-A36D-B45659DE5729}" type="slidenum">
              <a:rPr lang="en-US" altLang="en-US">
                <a:solidFill>
                  <a:srgbClr val="000000"/>
                </a:solidFill>
                <a:latin typeface="Calibri" panose="020F0502020204030204" pitchFamily="34" charset="0"/>
              </a:rPr>
              <a:pPr/>
              <a:t>11</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961AEE18-D508-4636-8994-9B271A635B8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3786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0BB7E24D-336E-40ED-A5BD-4E659619D25E}" type="slidenum">
              <a:rPr lang="en-US" altLang="en-US">
                <a:solidFill>
                  <a:srgbClr val="000000"/>
                </a:solidFill>
                <a:latin typeface="Calibri" panose="020F0502020204030204" pitchFamily="34" charset="0"/>
              </a:rPr>
              <a:pPr/>
              <a:t>12</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CF1AB5EF-E71E-4754-88A0-36E73CBF79F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108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0BB7E24D-336E-40ED-A5BD-4E659619D25E}"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C70AFFAE-8068-4540-A615-9582DD9E9F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6535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0280" indent="-295247">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4D60F11-161F-4FDD-9F15-6CBD99947538}" type="slidenum">
              <a:rPr lang="en-US" altLang="en-US">
                <a:solidFill>
                  <a:srgbClr val="000000"/>
                </a:solidFill>
                <a:latin typeface="Calibri" panose="020F0502020204030204" pitchFamily="34" charset="0"/>
              </a:rPr>
              <a:pPr/>
              <a:t>14</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1D2C7206-8B7A-476F-A8AB-2BEF31B10B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9111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7DC44D-E8F6-4670-A9CB-58A3F3811E24}" type="slidenum">
              <a:rPr lang="en-US" altLang="en-US" smtClean="0"/>
              <a:pPr/>
              <a:t>15</a:t>
            </a:fld>
            <a:endParaRPr lang="en-US" altLang="en-US" dirty="0"/>
          </a:p>
        </p:txBody>
      </p:sp>
      <p:sp>
        <p:nvSpPr>
          <p:cNvPr id="6" name="Notes Placeholder 5">
            <a:extLst>
              <a:ext uri="{FF2B5EF4-FFF2-40B4-BE49-F238E27FC236}">
                <a16:creationId xmlns:a16="http://schemas.microsoft.com/office/drawing/2014/main" id="{3C4DC0C0-D815-4F4A-BCBF-735B53AE38B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8569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2CAC656-6140-48E9-B27F-CF1AABC0E38B}" type="slidenum">
              <a:rPr lang="en-US" altLang="en-US">
                <a:solidFill>
                  <a:srgbClr val="000000"/>
                </a:solidFill>
                <a:latin typeface="Calibri" panose="020F0502020204030204" pitchFamily="34" charset="0"/>
              </a:rPr>
              <a:pPr/>
              <a:t>16</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360209D3-7EA3-4EE2-8A9C-5C4E1CDD6F1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39037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2CAC656-6140-48E9-B27F-CF1AABC0E38B}" type="slidenum">
              <a:rPr lang="en-US" altLang="en-US">
                <a:solidFill>
                  <a:srgbClr val="000000"/>
                </a:solidFill>
                <a:latin typeface="Calibri" panose="020F0502020204030204" pitchFamily="34" charset="0"/>
              </a:rPr>
              <a:pPr/>
              <a:t>17</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F7D65BDC-D9CE-4CD0-8D37-F9E708BBEC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3906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18</a:t>
            </a:fld>
            <a:endParaRPr lang="en-US" dirty="0"/>
          </a:p>
        </p:txBody>
      </p:sp>
      <p:sp>
        <p:nvSpPr>
          <p:cNvPr id="6" name="Notes Placeholder 5">
            <a:extLst>
              <a:ext uri="{FF2B5EF4-FFF2-40B4-BE49-F238E27FC236}">
                <a16:creationId xmlns:a16="http://schemas.microsoft.com/office/drawing/2014/main" id="{84AD9471-AFDB-4A72-96F7-DF0E761686A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8044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19</a:t>
            </a:fld>
            <a:endParaRPr lang="en-US" dirty="0"/>
          </a:p>
        </p:txBody>
      </p:sp>
      <p:sp>
        <p:nvSpPr>
          <p:cNvPr id="6" name="Notes Placeholder 5">
            <a:extLst>
              <a:ext uri="{FF2B5EF4-FFF2-40B4-BE49-F238E27FC236}">
                <a16:creationId xmlns:a16="http://schemas.microsoft.com/office/drawing/2014/main" id="{1CBD0C31-6080-485E-98BB-5FF308A0B04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2323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
        <p:nvSpPr>
          <p:cNvPr id="6" name="Notes Placeholder 5">
            <a:extLst>
              <a:ext uri="{FF2B5EF4-FFF2-40B4-BE49-F238E27FC236}">
                <a16:creationId xmlns:a16="http://schemas.microsoft.com/office/drawing/2014/main" id="{4043EB34-5CC5-4E68-83D2-8830DB00C8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2811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20</a:t>
            </a:fld>
            <a:endParaRPr lang="en-US" dirty="0"/>
          </a:p>
        </p:txBody>
      </p:sp>
      <p:sp>
        <p:nvSpPr>
          <p:cNvPr id="6" name="Notes Placeholder 5">
            <a:extLst>
              <a:ext uri="{FF2B5EF4-FFF2-40B4-BE49-F238E27FC236}">
                <a16:creationId xmlns:a16="http://schemas.microsoft.com/office/drawing/2014/main" id="{CE85DDDE-C257-4575-85C8-B0864B9E43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7878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21</a:t>
            </a:fld>
            <a:endParaRPr lang="en-US" dirty="0"/>
          </a:p>
        </p:txBody>
      </p:sp>
      <p:sp>
        <p:nvSpPr>
          <p:cNvPr id="6" name="Notes Placeholder 5">
            <a:extLst>
              <a:ext uri="{FF2B5EF4-FFF2-40B4-BE49-F238E27FC236}">
                <a16:creationId xmlns:a16="http://schemas.microsoft.com/office/drawing/2014/main" id="{59FC335B-00FD-485C-A2BB-5AC8D1719B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0528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45D68B5-5012-45F2-A581-BCB35AA684CA}" type="slidenum">
              <a:rPr lang="en-US" altLang="en-US">
                <a:solidFill>
                  <a:srgbClr val="000000"/>
                </a:solidFill>
                <a:latin typeface="Calibri" panose="020F0502020204030204" pitchFamily="34" charset="0"/>
              </a:rPr>
              <a:pPr/>
              <a:t>22</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CECDCEDB-5145-45E7-8126-8036920AE2B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00639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45D68B5-5012-45F2-A581-BCB35AA684CA}" type="slidenum">
              <a:rPr lang="en-US" altLang="en-US">
                <a:solidFill>
                  <a:srgbClr val="000000"/>
                </a:solidFill>
                <a:latin typeface="Calibri" panose="020F0502020204030204" pitchFamily="34" charset="0"/>
              </a:rPr>
              <a:pPr/>
              <a:t>23</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406AD7A6-7927-4D95-BC92-F115241439F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55210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28AC8CF4-280C-4395-B99B-809E52590E1B}" type="slidenum">
              <a:rPr lang="en-US" altLang="en-US">
                <a:solidFill>
                  <a:schemeClr val="tx1"/>
                </a:solidFill>
                <a:latin typeface="Calibri" panose="020F0502020204030204" pitchFamily="34" charset="0"/>
              </a:rPr>
              <a:pPr/>
              <a:t>24</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837E16A6-F5C9-4423-92DC-EFC5CECA02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3079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0280" indent="-295247">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00839A2-3FEB-411C-B623-829DADC9B2E2}" type="slidenum">
              <a:rPr lang="en-US" altLang="en-US">
                <a:solidFill>
                  <a:srgbClr val="000000"/>
                </a:solidFill>
                <a:latin typeface="Calibri" panose="020F0502020204030204" pitchFamily="34" charset="0"/>
              </a:rPr>
              <a:pPr/>
              <a:t>25</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4FF74738-1F8B-4066-A719-E9A2311A64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8102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CE99C60-B95C-4B91-90DE-EFDB2E244B4D}" type="slidenum">
              <a:rPr lang="en-US" altLang="en-US">
                <a:solidFill>
                  <a:srgbClr val="000000"/>
                </a:solidFill>
                <a:latin typeface="Calibri" panose="020F0502020204030204" pitchFamily="34" charset="0"/>
              </a:rPr>
              <a:pPr/>
              <a:t>26</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2D4E6813-B81D-4925-B0C3-FE5D0D2F30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84209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69051DE-E9BE-4F43-87E0-7ABB107758BA}" type="slidenum">
              <a:rPr lang="en-US" altLang="en-US">
                <a:solidFill>
                  <a:srgbClr val="000000"/>
                </a:solidFill>
                <a:latin typeface="Calibri" panose="020F0502020204030204" pitchFamily="34" charset="0"/>
              </a:rPr>
              <a:pPr/>
              <a:t>27</a:t>
            </a:fld>
            <a:endParaRPr lang="en-US" altLang="en-US" dirty="0">
              <a:solidFill>
                <a:srgbClr val="000000"/>
              </a:solidFill>
              <a:latin typeface="Calibri" panose="020F0502020204030204" pitchFamily="34" charset="0"/>
            </a:endParaRPr>
          </a:p>
        </p:txBody>
      </p:sp>
      <p:sp>
        <p:nvSpPr>
          <p:cNvPr id="3" name="Notes Placeholder 2">
            <a:extLst>
              <a:ext uri="{FF2B5EF4-FFF2-40B4-BE49-F238E27FC236}">
                <a16:creationId xmlns:a16="http://schemas.microsoft.com/office/drawing/2014/main" id="{4DBA144D-6500-4492-9615-59CE6C4594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3393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73FB252-F71C-404B-BD29-7485D0FAB251}" type="slidenum">
              <a:rPr lang="en-US" altLang="en-US">
                <a:solidFill>
                  <a:srgbClr val="000000"/>
                </a:solidFill>
                <a:latin typeface="Calibri" panose="020F0502020204030204" pitchFamily="34" charset="0"/>
              </a:rPr>
              <a:pPr/>
              <a:t>28</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4B1A908A-2E07-4F41-9B3B-6F8394969D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2291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C8AEE842-161D-4825-B7ED-C6DBBD871A08}" type="slidenum">
              <a:rPr lang="en-US" altLang="en-US">
                <a:solidFill>
                  <a:srgbClr val="000000"/>
                </a:solidFill>
                <a:latin typeface="Calibri" panose="020F0502020204030204" pitchFamily="34" charset="0"/>
              </a:rPr>
              <a:pPr/>
              <a:t>29</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1FD5078A-E176-47B0-89AE-2979886497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7852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2517F7D7-5966-42E8-96FD-C74DFEF59A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1522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964AEB4-505F-4A07-87F8-AF8716AA6934}" type="slidenum">
              <a:rPr lang="en-US" altLang="en-US">
                <a:solidFill>
                  <a:schemeClr val="tx1"/>
                </a:solidFill>
                <a:latin typeface="Calibri" panose="020F0502020204030204" pitchFamily="34" charset="0"/>
              </a:rPr>
              <a:pPr/>
              <a:t>30</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606FCB8E-7A91-4A69-9D3E-11C7393A22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19507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0EF5031-6F5E-4E9D-A71D-BA79EFDEDE55}" type="slidenum">
              <a:rPr lang="en-US" altLang="en-US">
                <a:solidFill>
                  <a:srgbClr val="000000"/>
                </a:solidFill>
                <a:latin typeface="Calibri" panose="020F0502020204030204" pitchFamily="34" charset="0"/>
              </a:rPr>
              <a:pPr/>
              <a:t>31</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A1345516-6175-4B0F-A059-8610C2F3AA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8684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0EF5031-6F5E-4E9D-A71D-BA79EFDEDE55}" type="slidenum">
              <a:rPr lang="en-US" altLang="en-US">
                <a:solidFill>
                  <a:srgbClr val="000000"/>
                </a:solidFill>
                <a:latin typeface="Calibri" panose="020F0502020204030204" pitchFamily="34" charset="0"/>
              </a:rPr>
              <a:pPr/>
              <a:t>32</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F38F1C5D-3BD8-48D7-BAC7-DBAC61BE215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51380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33</a:t>
            </a:fld>
            <a:endParaRPr lang="en-US" dirty="0"/>
          </a:p>
        </p:txBody>
      </p:sp>
      <p:sp>
        <p:nvSpPr>
          <p:cNvPr id="6" name="Notes Placeholder 5">
            <a:extLst>
              <a:ext uri="{FF2B5EF4-FFF2-40B4-BE49-F238E27FC236}">
                <a16:creationId xmlns:a16="http://schemas.microsoft.com/office/drawing/2014/main" id="{4B08E3E2-F989-471D-946F-BF75A7F4502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37976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0560C65-3707-4826-98BC-CBA7960F40BD}" type="slidenum">
              <a:rPr lang="en-US" altLang="en-US">
                <a:solidFill>
                  <a:schemeClr val="tx1"/>
                </a:solidFill>
                <a:latin typeface="Calibri" panose="020F0502020204030204" pitchFamily="34" charset="0"/>
              </a:rPr>
              <a:pPr/>
              <a:t>34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90B92703-D784-4DD4-B529-918AED975DD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3255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EC086213-53FF-47B8-B092-20201E63C3C6}" type="slidenum">
              <a:rPr lang="en-US" altLang="en-US">
                <a:solidFill>
                  <a:schemeClr val="tx1"/>
                </a:solidFill>
                <a:latin typeface="Calibri" panose="020F0502020204030204" pitchFamily="34" charset="0"/>
              </a:rPr>
              <a:pPr/>
              <a:t>35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D496BBF0-A143-4D3B-A767-89F91E2AD96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25244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E96DD7D-C761-4CD6-B9A1-B163521DF1FF}" type="slidenum">
              <a:rPr lang="en-US" altLang="en-US">
                <a:solidFill>
                  <a:schemeClr val="tx1"/>
                </a:solidFill>
                <a:latin typeface="Calibri" panose="020F0502020204030204" pitchFamily="34" charset="0"/>
              </a:rPr>
              <a:pPr/>
              <a:t>36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5F7CDAE9-7269-4246-AEF8-42C1FF6DE61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93820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B76140E7-3074-4220-AB66-2FD0C48E2E40}" type="slidenum">
              <a:rPr lang="en-US" altLang="en-US">
                <a:solidFill>
                  <a:schemeClr val="tx1"/>
                </a:solidFill>
                <a:latin typeface="Calibri" panose="020F0502020204030204" pitchFamily="34" charset="0"/>
              </a:rPr>
              <a:pPr/>
              <a:t>37</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93B38D6-76B4-46F7-A9F0-D2A900DA22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0979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4863C7F-086B-4BF2-807D-3E19AB3CA6FD}" type="slidenum">
              <a:rPr lang="en-US" altLang="en-US">
                <a:solidFill>
                  <a:schemeClr val="tx1"/>
                </a:solidFill>
                <a:latin typeface="Calibri" panose="020F0502020204030204" pitchFamily="34" charset="0"/>
              </a:rPr>
              <a:pPr/>
              <a:t>38</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D3B7FD73-D77A-488F-9A7D-7E4475ACDA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79618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pitchFamily="34" charset="-128"/>
              </a:defRPr>
            </a:lvl1pPr>
            <a:lvl2pPr marL="771928" indent="-296895">
              <a:defRPr sz="1200">
                <a:solidFill>
                  <a:schemeClr val="tx2"/>
                </a:solidFill>
                <a:latin typeface="Arial" charset="0"/>
                <a:ea typeface="MS PGothic" pitchFamily="34" charset="-128"/>
              </a:defRPr>
            </a:lvl2pPr>
            <a:lvl3pPr marL="1187582" indent="-237517">
              <a:defRPr sz="1200">
                <a:solidFill>
                  <a:schemeClr val="tx2"/>
                </a:solidFill>
                <a:latin typeface="Arial" charset="0"/>
                <a:ea typeface="MS PGothic" pitchFamily="34" charset="-128"/>
              </a:defRPr>
            </a:lvl3pPr>
            <a:lvl4pPr marL="1662615" indent="-237517">
              <a:defRPr sz="1200">
                <a:solidFill>
                  <a:schemeClr val="tx2"/>
                </a:solidFill>
                <a:latin typeface="Arial" charset="0"/>
                <a:ea typeface="MS PGothic" pitchFamily="34" charset="-128"/>
              </a:defRPr>
            </a:lvl4pPr>
            <a:lvl5pPr marL="2137648" indent="-237517">
              <a:defRPr sz="1200">
                <a:solidFill>
                  <a:schemeClr val="tx2"/>
                </a:solidFill>
                <a:latin typeface="Arial" charset="0"/>
                <a:ea typeface="MS PGothic" pitchFamily="34" charset="-128"/>
              </a:defRPr>
            </a:lvl5pPr>
            <a:lvl6pPr marL="2612682" indent="-237517" eaLnBrk="0" fontAlgn="base" hangingPunct="0">
              <a:spcBef>
                <a:spcPct val="0"/>
              </a:spcBef>
              <a:spcAft>
                <a:spcPct val="0"/>
              </a:spcAft>
              <a:defRPr sz="1200">
                <a:solidFill>
                  <a:schemeClr val="tx2"/>
                </a:solidFill>
                <a:latin typeface="Arial" charset="0"/>
                <a:ea typeface="MS PGothic" pitchFamily="34" charset="-128"/>
              </a:defRPr>
            </a:lvl6pPr>
            <a:lvl7pPr marL="3087714" indent="-237517" eaLnBrk="0" fontAlgn="base" hangingPunct="0">
              <a:spcBef>
                <a:spcPct val="0"/>
              </a:spcBef>
              <a:spcAft>
                <a:spcPct val="0"/>
              </a:spcAft>
              <a:defRPr sz="1200">
                <a:solidFill>
                  <a:schemeClr val="tx2"/>
                </a:solidFill>
                <a:latin typeface="Arial" charset="0"/>
                <a:ea typeface="MS PGothic" pitchFamily="34" charset="-128"/>
              </a:defRPr>
            </a:lvl7pPr>
            <a:lvl8pPr marL="3562747" indent="-237517" eaLnBrk="0" fontAlgn="base" hangingPunct="0">
              <a:spcBef>
                <a:spcPct val="0"/>
              </a:spcBef>
              <a:spcAft>
                <a:spcPct val="0"/>
              </a:spcAft>
              <a:defRPr sz="1200">
                <a:solidFill>
                  <a:schemeClr val="tx2"/>
                </a:solidFill>
                <a:latin typeface="Arial" charset="0"/>
                <a:ea typeface="MS PGothic" pitchFamily="34" charset="-128"/>
              </a:defRPr>
            </a:lvl8pPr>
            <a:lvl9pPr marL="4037780" indent="-237517" eaLnBrk="0" fontAlgn="base" hangingPunct="0">
              <a:spcBef>
                <a:spcPct val="0"/>
              </a:spcBef>
              <a:spcAft>
                <a:spcPct val="0"/>
              </a:spcAft>
              <a:defRPr sz="1200">
                <a:solidFill>
                  <a:schemeClr val="tx2"/>
                </a:solidFill>
                <a:latin typeface="Arial" charset="0"/>
                <a:ea typeface="MS PGothic" pitchFamily="34" charset="-128"/>
              </a:defRPr>
            </a:lvl9pPr>
          </a:lstStyle>
          <a:p>
            <a:fld id="{46ED704B-A240-4E16-BB49-5B9CBD2B7696}" type="slidenum">
              <a:rPr lang="en-US" altLang="en-US">
                <a:solidFill>
                  <a:prstClr val="black"/>
                </a:solidFill>
                <a:latin typeface="Calibri" pitchFamily="34" charset="0"/>
              </a:rPr>
              <a:pPr/>
              <a:t>39</a:t>
            </a:fld>
            <a:endParaRPr lang="en-US" altLang="en-US" dirty="0">
              <a:solidFill>
                <a:prstClr val="black"/>
              </a:solidFill>
              <a:latin typeface="Calibri" pitchFamily="34" charset="0"/>
            </a:endParaRPr>
          </a:p>
        </p:txBody>
      </p:sp>
      <p:sp>
        <p:nvSpPr>
          <p:cNvPr id="3" name="Notes Placeholder 2">
            <a:extLst>
              <a:ext uri="{FF2B5EF4-FFF2-40B4-BE49-F238E27FC236}">
                <a16:creationId xmlns:a16="http://schemas.microsoft.com/office/drawing/2014/main" id="{E4ADF29C-A070-4467-BA31-32A7B82498E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554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0AAC290D-30D1-449E-A05A-1C5786E1BDC8}" type="slidenum">
              <a:rPr lang="en-US" altLang="en-US">
                <a:solidFill>
                  <a:srgbClr val="000000"/>
                </a:solidFill>
                <a:latin typeface="Calibri" panose="020F0502020204030204" pitchFamily="34" charset="0"/>
              </a:rPr>
              <a:pPr/>
              <a:t>40</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4DE44DBC-12E5-4548-81AA-7968BBB8CF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27753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82649830-5488-4C20-A79B-DE24F499372D}" type="slidenum">
              <a:rPr lang="en-US" altLang="en-US">
                <a:solidFill>
                  <a:srgbClr val="000000"/>
                </a:solidFill>
                <a:latin typeface="Calibri" panose="020F0502020204030204" pitchFamily="34" charset="0"/>
              </a:rPr>
              <a:pPr/>
              <a:t>41</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061CEAA9-B1A5-4E1E-BE1D-8DE2BA4F04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2765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655AD063-C6BA-40E1-BD21-89AD6AA4FC01}" type="slidenum">
              <a:rPr lang="en-US" altLang="en-US">
                <a:solidFill>
                  <a:schemeClr val="tx1"/>
                </a:solidFill>
                <a:latin typeface="Calibri" panose="020F0502020204030204" pitchFamily="34" charset="0"/>
              </a:rPr>
              <a:pPr/>
              <a:t>42</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A6FEACFA-F5F1-460E-A20A-F3A3EEE106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97458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2734AC29-AE87-4ED9-9D5E-1AE1D6972BC3}" type="slidenum">
              <a:rPr lang="en-US" altLang="en-US">
                <a:solidFill>
                  <a:schemeClr val="tx1"/>
                </a:solidFill>
                <a:latin typeface="Calibri" panose="020F0502020204030204" pitchFamily="34" charset="0"/>
              </a:rPr>
              <a:pPr/>
              <a:t>43</a:t>
            </a:fld>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4490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480E180-FE3B-4D8C-AB04-9B0F71A75638}" type="slidenum">
              <a:rPr lang="en-US" altLang="en-US">
                <a:solidFill>
                  <a:schemeClr val="tx1"/>
                </a:solidFill>
                <a:latin typeface="Calibri" panose="020F0502020204030204" pitchFamily="34" charset="0"/>
              </a:rPr>
              <a:pPr/>
              <a:t>44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1A235E7F-16B6-4446-9D19-DFD985AB66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67091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EF28235-D339-4C9E-ADFE-C96C91900195}" type="slidenum">
              <a:rPr lang="en-US" altLang="en-US">
                <a:solidFill>
                  <a:srgbClr val="000000"/>
                </a:solidFill>
                <a:latin typeface="Calibri" panose="020F0502020204030204" pitchFamily="34" charset="0"/>
              </a:rPr>
              <a:pPr/>
              <a:t>45</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328CAF96-8E16-4970-B27F-91380688AE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243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EF28235-D339-4C9E-ADFE-C96C91900195}" type="slidenum">
              <a:rPr lang="en-US" altLang="en-US">
                <a:solidFill>
                  <a:srgbClr val="000000"/>
                </a:solidFill>
                <a:latin typeface="Calibri" panose="020F0502020204030204" pitchFamily="34" charset="0"/>
              </a:rPr>
              <a:pPr/>
              <a:t>46</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3D338891-FF5B-47F6-B986-CFC99D04A7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3561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E423D2F-9E5D-41EC-98EC-BC0E35395606}"/>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47</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C383822F-E41C-4C53-873C-2788013F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2908"/>
            <a:ext cx="5592064" cy="3145536"/>
          </a:xfrm>
          <a:prstGeom prst="rect">
            <a:avLst/>
          </a:prstGeom>
          <a:ln>
            <a:solidFill>
              <a:schemeClr val="tx1"/>
            </a:solidFill>
          </a:ln>
        </p:spPr>
      </p:pic>
    </p:spTree>
    <p:extLst>
      <p:ext uri="{BB962C8B-B14F-4D97-AF65-F5344CB8AC3E}">
        <p14:creationId xmlns:p14="http://schemas.microsoft.com/office/powerpoint/2010/main" val="2262043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1928" indent="-296895">
              <a:defRPr sz="1200">
                <a:solidFill>
                  <a:schemeClr val="tx2"/>
                </a:solidFill>
                <a:latin typeface="Arial" panose="020B0604020202020204" pitchFamily="34" charset="0"/>
                <a:ea typeface="MS PGothic" panose="020B0600070205080204" pitchFamily="34" charset="-128"/>
              </a:defRPr>
            </a:lvl2pPr>
            <a:lvl3pPr marL="1187582" indent="-237517">
              <a:defRPr sz="1200">
                <a:solidFill>
                  <a:schemeClr val="tx2"/>
                </a:solidFill>
                <a:latin typeface="Arial" panose="020B0604020202020204" pitchFamily="34" charset="0"/>
                <a:ea typeface="MS PGothic" panose="020B0600070205080204" pitchFamily="34" charset="-128"/>
              </a:defRPr>
            </a:lvl3pPr>
            <a:lvl4pPr marL="1662615" indent="-237517">
              <a:defRPr sz="1200">
                <a:solidFill>
                  <a:schemeClr val="tx2"/>
                </a:solidFill>
                <a:latin typeface="Arial" panose="020B0604020202020204" pitchFamily="34" charset="0"/>
                <a:ea typeface="MS PGothic" panose="020B0600070205080204" pitchFamily="34" charset="-128"/>
              </a:defRPr>
            </a:lvl4pPr>
            <a:lvl5pPr marL="2137648" indent="-237517">
              <a:defRPr sz="1200">
                <a:solidFill>
                  <a:schemeClr val="tx2"/>
                </a:solidFill>
                <a:latin typeface="Arial" panose="020B0604020202020204" pitchFamily="34" charset="0"/>
                <a:ea typeface="MS PGothic" panose="020B0600070205080204" pitchFamily="34" charset="-128"/>
              </a:defRPr>
            </a:lvl5pPr>
            <a:lvl6pPr marL="2612682"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7714"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2747"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7780" indent="-23751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DBEC454F-B5CF-439D-8580-609E17F16653}" type="slidenum">
              <a:rPr lang="en-US" altLang="en-US">
                <a:solidFill>
                  <a:srgbClr val="000000"/>
                </a:solidFill>
                <a:latin typeface="Calibri" panose="020F0502020204030204" pitchFamily="34" charset="0"/>
              </a:rPr>
              <a:pPr/>
              <a:t>48</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671F20C2-9BB8-47FF-918B-7EF8333FD7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23547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FE68889-B9A8-4A11-8895-6F5CAD4F71DE}"/>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49</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021E730B-4CBB-4667-8638-347F09FB9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68" y="1011157"/>
            <a:ext cx="5592064" cy="3145536"/>
          </a:xfrm>
          <a:prstGeom prst="rect">
            <a:avLst/>
          </a:prstGeom>
          <a:ln>
            <a:solidFill>
              <a:schemeClr val="tx1"/>
            </a:solidFill>
          </a:ln>
        </p:spPr>
      </p:pic>
    </p:spTree>
    <p:extLst>
      <p:ext uri="{BB962C8B-B14F-4D97-AF65-F5344CB8AC3E}">
        <p14:creationId xmlns:p14="http://schemas.microsoft.com/office/powerpoint/2010/main" val="24492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8097DCA-B2A7-4E39-AEB4-6BF9D52B25F3}"/>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5E9B5F05-4469-48BE-8666-895134BEB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721790"/>
            <a:ext cx="5592064" cy="3145536"/>
          </a:xfrm>
          <a:prstGeom prst="rect">
            <a:avLst/>
          </a:prstGeom>
          <a:ln>
            <a:solidFill>
              <a:schemeClr val="tx1"/>
            </a:solidFill>
          </a:ln>
        </p:spPr>
      </p:pic>
      <p:sp>
        <p:nvSpPr>
          <p:cNvPr id="6" name="Notes Placeholder 5">
            <a:extLst>
              <a:ext uri="{FF2B5EF4-FFF2-40B4-BE49-F238E27FC236}">
                <a16:creationId xmlns:a16="http://schemas.microsoft.com/office/drawing/2014/main" id="{367D7FBF-07F0-4BAF-B41E-50E3F48C3B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10890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A44A196-6960-4B66-8A89-280E9DAD68A0}"/>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50</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6ED8D157-E8F3-4630-9B34-5F64819DB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68" y="906984"/>
            <a:ext cx="5592064" cy="3145536"/>
          </a:xfrm>
          <a:prstGeom prst="rect">
            <a:avLst/>
          </a:prstGeom>
          <a:ln>
            <a:solidFill>
              <a:schemeClr val="tx1"/>
            </a:solidFill>
          </a:ln>
        </p:spPr>
      </p:pic>
    </p:spTree>
    <p:extLst>
      <p:ext uri="{BB962C8B-B14F-4D97-AF65-F5344CB8AC3E}">
        <p14:creationId xmlns:p14="http://schemas.microsoft.com/office/powerpoint/2010/main" val="1156777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51</a:t>
            </a:fld>
            <a:endParaRPr lang="en-US" dirty="0"/>
          </a:p>
        </p:txBody>
      </p:sp>
      <p:sp>
        <p:nvSpPr>
          <p:cNvPr id="6" name="Notes Placeholder 5">
            <a:extLst>
              <a:ext uri="{FF2B5EF4-FFF2-40B4-BE49-F238E27FC236}">
                <a16:creationId xmlns:a16="http://schemas.microsoft.com/office/drawing/2014/main" id="{BB7F9FC2-9038-4B0A-A336-55389F3C57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52</a:t>
            </a:fld>
            <a:endParaRPr lang="en-US" dirty="0"/>
          </a:p>
        </p:txBody>
      </p:sp>
    </p:spTree>
    <p:extLst>
      <p:ext uri="{BB962C8B-B14F-4D97-AF65-F5344CB8AC3E}">
        <p14:creationId xmlns:p14="http://schemas.microsoft.com/office/powerpoint/2010/main" val="530981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p:txBody>
          <a:bodyPr/>
          <a:lstStyle/>
          <a:p>
            <a:pPr eaLnBrk="1" hangingPunct="1">
              <a:defRPr/>
            </a:pPr>
            <a:endParaRPr lang="en-US" altLang="en-US" i="1" dirty="0">
              <a:solidFill>
                <a:srgbClr val="000000"/>
              </a:solidFill>
              <a:ea typeface="+mn-ea"/>
              <a:cs typeface="+mn-cs"/>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84680" indent="-301800">
              <a:defRPr sz="1200">
                <a:solidFill>
                  <a:schemeClr val="tx2"/>
                </a:solidFill>
                <a:latin typeface="Arial" charset="0"/>
                <a:ea typeface="MS PGothic" charset="-128"/>
              </a:defRPr>
            </a:lvl2pPr>
            <a:lvl3pPr marL="1207199" indent="-241440">
              <a:defRPr sz="1200">
                <a:solidFill>
                  <a:schemeClr val="tx2"/>
                </a:solidFill>
                <a:latin typeface="Arial" charset="0"/>
                <a:ea typeface="MS PGothic" charset="-128"/>
              </a:defRPr>
            </a:lvl3pPr>
            <a:lvl4pPr marL="1690079" indent="-241440">
              <a:defRPr sz="1200">
                <a:solidFill>
                  <a:schemeClr val="tx2"/>
                </a:solidFill>
                <a:latin typeface="Arial" charset="0"/>
                <a:ea typeface="MS PGothic" charset="-128"/>
              </a:defRPr>
            </a:lvl4pPr>
            <a:lvl5pPr marL="2172959" indent="-241440">
              <a:defRPr sz="1200">
                <a:solidFill>
                  <a:schemeClr val="tx2"/>
                </a:solidFill>
                <a:latin typeface="Arial" charset="0"/>
                <a:ea typeface="MS PGothic" charset="-128"/>
              </a:defRPr>
            </a:lvl5pPr>
            <a:lvl6pPr marL="2655838" indent="-241440" eaLnBrk="0" fontAlgn="base" hangingPunct="0">
              <a:spcBef>
                <a:spcPct val="0"/>
              </a:spcBef>
              <a:spcAft>
                <a:spcPct val="0"/>
              </a:spcAft>
              <a:defRPr sz="1200">
                <a:solidFill>
                  <a:schemeClr val="tx2"/>
                </a:solidFill>
                <a:latin typeface="Arial" charset="0"/>
                <a:ea typeface="MS PGothic" charset="-128"/>
              </a:defRPr>
            </a:lvl6pPr>
            <a:lvl7pPr marL="3138718" indent="-241440" eaLnBrk="0" fontAlgn="base" hangingPunct="0">
              <a:spcBef>
                <a:spcPct val="0"/>
              </a:spcBef>
              <a:spcAft>
                <a:spcPct val="0"/>
              </a:spcAft>
              <a:defRPr sz="1200">
                <a:solidFill>
                  <a:schemeClr val="tx2"/>
                </a:solidFill>
                <a:latin typeface="Arial" charset="0"/>
                <a:ea typeface="MS PGothic" charset="-128"/>
              </a:defRPr>
            </a:lvl7pPr>
            <a:lvl8pPr marL="3621597" indent="-241440" eaLnBrk="0" fontAlgn="base" hangingPunct="0">
              <a:spcBef>
                <a:spcPct val="0"/>
              </a:spcBef>
              <a:spcAft>
                <a:spcPct val="0"/>
              </a:spcAft>
              <a:defRPr sz="1200">
                <a:solidFill>
                  <a:schemeClr val="tx2"/>
                </a:solidFill>
                <a:latin typeface="Arial" charset="0"/>
                <a:ea typeface="MS PGothic" charset="-128"/>
              </a:defRPr>
            </a:lvl8pPr>
            <a:lvl9pPr marL="4104478" indent="-241440" eaLnBrk="0" fontAlgn="base" hangingPunct="0">
              <a:spcBef>
                <a:spcPct val="0"/>
              </a:spcBef>
              <a:spcAft>
                <a:spcPct val="0"/>
              </a:spcAft>
              <a:defRPr sz="1200">
                <a:solidFill>
                  <a:schemeClr val="tx2"/>
                </a:solidFill>
                <a:latin typeface="Arial" charset="0"/>
                <a:ea typeface="MS PGothic" charset="-128"/>
              </a:defRPr>
            </a:lvl9pPr>
          </a:lstStyle>
          <a:p>
            <a:fld id="{157DCAA6-C2D1-514B-A306-E0F509168BB4}" type="slidenum">
              <a:rPr lang="en-US" altLang="en-US">
                <a:solidFill>
                  <a:schemeClr val="tx1"/>
                </a:solidFill>
                <a:latin typeface="Calibri" charset="0"/>
              </a:rPr>
              <a:pPr/>
              <a:t>53</a:t>
            </a:fld>
            <a:endParaRPr lang="en-US" altLang="en-US" dirty="0">
              <a:solidFill>
                <a:schemeClr val="tx1"/>
              </a:solidFill>
              <a:latin typeface="Calibri" charset="0"/>
            </a:endParaRPr>
          </a:p>
        </p:txBody>
      </p:sp>
      <p:sp>
        <p:nvSpPr>
          <p:cNvPr id="1187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84680" indent="-301800">
              <a:defRPr sz="1200">
                <a:solidFill>
                  <a:schemeClr val="tx2"/>
                </a:solidFill>
                <a:latin typeface="Arial" charset="0"/>
                <a:ea typeface="MS PGothic" charset="-128"/>
              </a:defRPr>
            </a:lvl2pPr>
            <a:lvl3pPr marL="1207199" indent="-241440">
              <a:defRPr sz="1200">
                <a:solidFill>
                  <a:schemeClr val="tx2"/>
                </a:solidFill>
                <a:latin typeface="Arial" charset="0"/>
                <a:ea typeface="MS PGothic" charset="-128"/>
              </a:defRPr>
            </a:lvl3pPr>
            <a:lvl4pPr marL="1690079" indent="-241440">
              <a:defRPr sz="1200">
                <a:solidFill>
                  <a:schemeClr val="tx2"/>
                </a:solidFill>
                <a:latin typeface="Arial" charset="0"/>
                <a:ea typeface="MS PGothic" charset="-128"/>
              </a:defRPr>
            </a:lvl4pPr>
            <a:lvl5pPr marL="2172959" indent="-241440">
              <a:defRPr sz="1200">
                <a:solidFill>
                  <a:schemeClr val="tx2"/>
                </a:solidFill>
                <a:latin typeface="Arial" charset="0"/>
                <a:ea typeface="MS PGothic" charset="-128"/>
              </a:defRPr>
            </a:lvl5pPr>
            <a:lvl6pPr marL="2655838" indent="-241440" eaLnBrk="0" fontAlgn="base" hangingPunct="0">
              <a:spcBef>
                <a:spcPct val="0"/>
              </a:spcBef>
              <a:spcAft>
                <a:spcPct val="0"/>
              </a:spcAft>
              <a:defRPr sz="1200">
                <a:solidFill>
                  <a:schemeClr val="tx2"/>
                </a:solidFill>
                <a:latin typeface="Arial" charset="0"/>
                <a:ea typeface="MS PGothic" charset="-128"/>
              </a:defRPr>
            </a:lvl6pPr>
            <a:lvl7pPr marL="3138718" indent="-241440" eaLnBrk="0" fontAlgn="base" hangingPunct="0">
              <a:spcBef>
                <a:spcPct val="0"/>
              </a:spcBef>
              <a:spcAft>
                <a:spcPct val="0"/>
              </a:spcAft>
              <a:defRPr sz="1200">
                <a:solidFill>
                  <a:schemeClr val="tx2"/>
                </a:solidFill>
                <a:latin typeface="Arial" charset="0"/>
                <a:ea typeface="MS PGothic" charset="-128"/>
              </a:defRPr>
            </a:lvl7pPr>
            <a:lvl8pPr marL="3621597" indent="-241440" eaLnBrk="0" fontAlgn="base" hangingPunct="0">
              <a:spcBef>
                <a:spcPct val="0"/>
              </a:spcBef>
              <a:spcAft>
                <a:spcPct val="0"/>
              </a:spcAft>
              <a:defRPr sz="1200">
                <a:solidFill>
                  <a:schemeClr val="tx2"/>
                </a:solidFill>
                <a:latin typeface="Arial" charset="0"/>
                <a:ea typeface="MS PGothic" charset="-128"/>
              </a:defRPr>
            </a:lvl8pPr>
            <a:lvl9pPr marL="4104478" indent="-241440" eaLnBrk="0" fontAlgn="base" hangingPunct="0">
              <a:spcBef>
                <a:spcPct val="0"/>
              </a:spcBef>
              <a:spcAft>
                <a:spcPct val="0"/>
              </a:spcAft>
              <a:defRPr sz="1200">
                <a:solidFill>
                  <a:schemeClr val="tx2"/>
                </a:solidFill>
                <a:latin typeface="Arial" charset="0"/>
                <a:ea typeface="MS PGothic" charset="-128"/>
              </a:defRPr>
            </a:lvl9pPr>
          </a:lstStyle>
          <a:p>
            <a:r>
              <a:rPr lang="en-US" altLang="en-US" dirty="0">
                <a:solidFill>
                  <a:schemeClr val="tx1"/>
                </a:solidFill>
                <a:latin typeface="Calibri" charset="0"/>
              </a:rPr>
              <a:t>1/25/15</a:t>
            </a:r>
          </a:p>
        </p:txBody>
      </p:sp>
    </p:spTree>
    <p:extLst>
      <p:ext uri="{BB962C8B-B14F-4D97-AF65-F5344CB8AC3E}">
        <p14:creationId xmlns:p14="http://schemas.microsoft.com/office/powerpoint/2010/main" val="188393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0280" indent="-295247">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D840CC5-EB17-41A3-991F-8FD43BE8BCBD}" type="slidenum">
              <a:rPr lang="en-US" altLang="en-US">
                <a:solidFill>
                  <a:srgbClr val="000000"/>
                </a:solidFill>
                <a:latin typeface="Calibri" panose="020F0502020204030204" pitchFamily="34" charset="0"/>
              </a:rPr>
              <a:pPr/>
              <a:t>6</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BDA68E92-A115-485B-875C-C92C9F5900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716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7</a:t>
            </a:fld>
            <a:endParaRPr lang="en-US" dirty="0"/>
          </a:p>
        </p:txBody>
      </p:sp>
    </p:spTree>
    <p:extLst>
      <p:ext uri="{BB962C8B-B14F-4D97-AF65-F5344CB8AC3E}">
        <p14:creationId xmlns:p14="http://schemas.microsoft.com/office/powerpoint/2010/main" val="343983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70280" indent="-295247">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748AE1B-3A46-493F-9B1C-2E7AC8FDAFC9}" type="slidenum">
              <a:rPr lang="en-US" altLang="en-US">
                <a:solidFill>
                  <a:srgbClr val="000000"/>
                </a:solidFill>
                <a:latin typeface="Calibri" panose="020F0502020204030204" pitchFamily="34" charset="0"/>
              </a:rPr>
              <a:pPr/>
              <a:t>8</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CE92F980-16C3-4008-AB33-2DBEF54CF7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0268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39406293" indent="-38929610">
              <a:defRPr sz="1200">
                <a:solidFill>
                  <a:schemeClr val="tx2"/>
                </a:solidFill>
                <a:latin typeface="Arial" panose="020B0604020202020204" pitchFamily="34" charset="0"/>
                <a:ea typeface="MS PGothic" panose="020B0600070205080204" pitchFamily="34" charset="-128"/>
              </a:defRPr>
            </a:lvl2pPr>
            <a:lvl3pPr marL="1185934" indent="-235867">
              <a:defRPr sz="1200">
                <a:solidFill>
                  <a:schemeClr val="tx2"/>
                </a:solidFill>
                <a:latin typeface="Arial" panose="020B0604020202020204" pitchFamily="34" charset="0"/>
                <a:ea typeface="MS PGothic" panose="020B0600070205080204" pitchFamily="34" charset="-128"/>
              </a:defRPr>
            </a:lvl3pPr>
            <a:lvl4pPr marL="1660967" indent="-235867">
              <a:defRPr sz="1200">
                <a:solidFill>
                  <a:schemeClr val="tx2"/>
                </a:solidFill>
                <a:latin typeface="Arial" panose="020B0604020202020204" pitchFamily="34" charset="0"/>
                <a:ea typeface="MS PGothic" panose="020B0600070205080204" pitchFamily="34" charset="-128"/>
              </a:defRPr>
            </a:lvl4pPr>
            <a:lvl5pPr marL="2135999" indent="-235867">
              <a:defRPr sz="1200">
                <a:solidFill>
                  <a:schemeClr val="tx2"/>
                </a:solidFill>
                <a:latin typeface="Arial" panose="020B0604020202020204" pitchFamily="34" charset="0"/>
                <a:ea typeface="MS PGothic" panose="020B0600070205080204" pitchFamily="34" charset="-128"/>
              </a:defRPr>
            </a:lvl5pPr>
            <a:lvl6pPr marL="2611032"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86065"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61099"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036131" indent="-235867"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90C8842-F8CE-4743-A88C-04A1064984DC}" type="slidenum">
              <a:rPr lang="en-US" altLang="en-US">
                <a:solidFill>
                  <a:srgbClr val="000000"/>
                </a:solidFill>
                <a:latin typeface="Calibri" panose="020F0502020204030204" pitchFamily="34" charset="0"/>
              </a:rPr>
              <a:pPr/>
              <a:t>9</a:t>
            </a:fld>
            <a:endParaRPr lang="en-US" altLang="en-US" dirty="0">
              <a:solidFill>
                <a:srgbClr val="000000"/>
              </a:solidFill>
              <a:latin typeface="Calibri" panose="020F0502020204030204" pitchFamily="34" charset="0"/>
            </a:endParaRPr>
          </a:p>
        </p:txBody>
      </p:sp>
      <p:sp>
        <p:nvSpPr>
          <p:cNvPr id="2" name="Notes Placeholder 1">
            <a:extLst>
              <a:ext uri="{FF2B5EF4-FFF2-40B4-BE49-F238E27FC236}">
                <a16:creationId xmlns:a16="http://schemas.microsoft.com/office/drawing/2014/main" id="{E63996B0-79B0-4CA7-B8E2-D97FC9CB16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41990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8E9DE6C6-55E3-4958-AA26-8D53ADC20B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Question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Gratitude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21207"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304287"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306071"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089151"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a:t>Type quote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a:t>FirstName </a:t>
            </a:r>
            <a:r>
              <a:rPr lang="en-US" err="1"/>
              <a:t>LastName</a:t>
            </a:r>
            <a:endParaRPr lang="en-US"/>
          </a:p>
          <a:p>
            <a:pPr lvl="1"/>
            <a:r>
              <a:rPr lang="en-US"/>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030987A5-2A4D-4E69-9DA0-BD880175D9A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fr.io/Title-20/sp20.4.683.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fr.io/Title-20/sp20.4.683.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cfr.io/Title-20/sp20.4.683.f#se20.4.683_161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tpl=/ecfrbrowse/Title29/29cfr37_main_02.tp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cfr.gov/cgi-bin/text-idx?SID=26b059f5f108064b820c356a92366f64&amp;mc=true&amp;node=pt29.1.38&amp;rgn=div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Taylor.Nancy@dol.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l.gov/cr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hyperlink" Target="https://www.dol.gov/oasam/programs/crc/external-statutes-regs.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gi-bin/retrieveECFR?gp=&amp;SID=f93578defc0df53d553a30c5b65b1edd&amp;mc=true&amp;r=PART&amp;n=pt29.1.3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retrieveECFR?gp=&amp;SID=f93578defc0df53d553a30c5b65b1edd&amp;mc=true&amp;r=PART&amp;n=pt29.1.3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gi-bin/retrieveECFR?gp=&amp;SID=f93578defc0df53d553a30c5b65b1edd&amp;mc=true&amp;r=PART&amp;n=pt29.1.38#se29.1.38_15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ecfr.gov/cgi-bin/retrieveECFR?gp=&amp;SID=5c2969b6e50c4d9f170b788809c7639b&amp;mc=true&amp;n=pt2.1.200&amp;r=PART&amp;ty=HTML#se2.1.200_1113" TargetMode="External"/><Relationship Id="rId7" Type="http://schemas.openxmlformats.org/officeDocument/2006/relationships/diagramColors" Target="../diagrams/colors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hyperlink" Target="https://wdr.doleta.gov/directives/corr_doc.cfm?DOCN=922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dr.doleta.gov/directives/corr_doc.cfm?DOCN=922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dr.doleta.gov/directives/corr_doc.cfm?DOCN=922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s://wdr.doleta.gov/directives/corr_doc.cfm?DOCN=9222" TargetMode="External"/><Relationship Id="rId4" Type="http://schemas.openxmlformats.org/officeDocument/2006/relationships/hyperlink" Target="https://ecfr.io/Title-20/sp20.4.683.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cfr.io/Title-20/sp20.4.683.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fr.io/Title-20/sp20.4.683.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A5BB-F973-4DB1-9DA5-7A909A04DA23}"/>
              </a:ext>
            </a:extLst>
          </p:cNvPr>
          <p:cNvSpPr>
            <a:spLocks noGrp="1"/>
          </p:cNvSpPr>
          <p:nvPr>
            <p:ph type="ctrTitle"/>
          </p:nvPr>
        </p:nvSpPr>
        <p:spPr/>
        <p:txBody>
          <a:bodyPr/>
          <a:lstStyle/>
          <a:p>
            <a:r>
              <a:rPr lang="en-US" altLang="en-US" dirty="0">
                <a:solidFill>
                  <a:schemeClr val="bg1"/>
                </a:solidFill>
                <a:effectLst>
                  <a:outerShdw blurRad="50800" dist="25400" dir="8100000" algn="tr" rotWithShape="0">
                    <a:prstClr val="black">
                      <a:alpha val="40000"/>
                    </a:prstClr>
                  </a:outerShdw>
                </a:effectLst>
              </a:rPr>
              <a:t>Complaints, Grievances, and Incident Reports</a:t>
            </a:r>
            <a:endParaRPr lang="en-US" dirty="0">
              <a:solidFill>
                <a:schemeClr val="bg1"/>
              </a:solidFill>
              <a:effectLst>
                <a:outerShdw blurRad="50800" dist="25400" dir="8100000" algn="tr" rotWithShape="0">
                  <a:prstClr val="black">
                    <a:alpha val="40000"/>
                  </a:prstClr>
                </a:outerShdw>
              </a:effectLst>
            </a:endParaRPr>
          </a:p>
        </p:txBody>
      </p:sp>
      <p:sp>
        <p:nvSpPr>
          <p:cNvPr id="3" name="Subtitle 2">
            <a:extLst>
              <a:ext uri="{FF2B5EF4-FFF2-40B4-BE49-F238E27FC236}">
                <a16:creationId xmlns:a16="http://schemas.microsoft.com/office/drawing/2014/main" id="{2D419DFC-1794-4139-AC3F-5E1D1667F164}"/>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24, 2019</a:t>
            </a:r>
          </a:p>
        </p:txBody>
      </p:sp>
    </p:spTree>
    <p:extLst>
      <p:ext uri="{BB962C8B-B14F-4D97-AF65-F5344CB8AC3E}">
        <p14:creationId xmlns:p14="http://schemas.microsoft.com/office/powerpoint/2010/main" val="243827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013D-7593-475E-AB81-E5C845B0EE6D}"/>
              </a:ext>
            </a:extLst>
          </p:cNvPr>
          <p:cNvSpPr>
            <a:spLocks noGrp="1"/>
          </p:cNvSpPr>
          <p:nvPr>
            <p:ph type="title"/>
          </p:nvPr>
        </p:nvSpPr>
        <p:spPr/>
        <p:txBody>
          <a:bodyPr>
            <a:normAutofit/>
          </a:bodyPr>
          <a:lstStyle/>
          <a:p>
            <a:r>
              <a:rPr lang="en-US" altLang="en-US" dirty="0"/>
              <a:t>WIOA Complaints and Grievance Procedures: State</a:t>
            </a:r>
            <a:endParaRPr lang="en-US" dirty="0"/>
          </a:p>
        </p:txBody>
      </p:sp>
      <p:sp>
        <p:nvSpPr>
          <p:cNvPr id="3" name="Content Placeholder 2">
            <a:extLst>
              <a:ext uri="{FF2B5EF4-FFF2-40B4-BE49-F238E27FC236}">
                <a16:creationId xmlns:a16="http://schemas.microsoft.com/office/drawing/2014/main" id="{57EAE01B-E2C8-405F-BBE7-6C916A8EE3BA}"/>
              </a:ext>
            </a:extLst>
          </p:cNvPr>
          <p:cNvSpPr>
            <a:spLocks noGrp="1"/>
          </p:cNvSpPr>
          <p:nvPr>
            <p:ph idx="1"/>
          </p:nvPr>
        </p:nvSpPr>
        <p:spPr/>
        <p:txBody>
          <a:bodyPr>
            <a:normAutofit/>
          </a:bodyPr>
          <a:lstStyle/>
          <a:p>
            <a:pPr marL="0" indent="0">
              <a:buNone/>
            </a:pPr>
            <a:r>
              <a:rPr lang="en-US" altLang="en-US" dirty="0">
                <a:hlinkClick r:id="rId3"/>
              </a:rPr>
              <a:t>20 CFR 683.600(d)</a:t>
            </a:r>
            <a:r>
              <a:rPr lang="en-US" altLang="en-US" dirty="0"/>
              <a:t> Procedures must include:</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Resolving grievances and complaints in 60 days</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Hearing appeals from local areas in 60 days</a:t>
            </a:r>
            <a:endParaRPr lang="en-US" sz="2800" dirty="0">
              <a:solidFill>
                <a:schemeClr val="tx1"/>
              </a:solidFill>
            </a:endParaRP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Remanding local WIOA-related complaints</a:t>
            </a:r>
            <a:endParaRPr lang="en-US" sz="2800" dirty="0">
              <a:solidFill>
                <a:schemeClr val="tx1"/>
              </a:solidFill>
            </a:endParaRP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Opportunity for informal resolution and hearing </a:t>
            </a:r>
            <a:endParaRPr lang="en-US" sz="2800" dirty="0">
              <a:solidFill>
                <a:schemeClr val="tx1"/>
              </a:solidFill>
            </a:endParaRP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Additional state appeal procedures for:</a:t>
            </a:r>
          </a:p>
          <a:p>
            <a:pPr lvl="1">
              <a:spcBef>
                <a:spcPts val="0"/>
              </a:spcBef>
            </a:pPr>
            <a:r>
              <a:rPr lang="en-US" altLang="en-US" dirty="0"/>
              <a:t>Non-designation of local areas</a:t>
            </a:r>
            <a:endParaRPr lang="en-US" dirty="0"/>
          </a:p>
          <a:p>
            <a:pPr lvl="1">
              <a:spcBef>
                <a:spcPts val="0"/>
              </a:spcBef>
            </a:pPr>
            <a:r>
              <a:rPr lang="en-US" altLang="en-US" dirty="0"/>
              <a:t>Denial or termination of training providers, providers of OJT and customized training, one-stop operators</a:t>
            </a:r>
          </a:p>
          <a:p>
            <a:pPr lvl="1">
              <a:spcBef>
                <a:spcPts val="0"/>
              </a:spcBef>
            </a:pPr>
            <a:r>
              <a:rPr lang="en-US" altLang="en-US" dirty="0"/>
              <a:t>Testing and sanctioning for controlled substances</a:t>
            </a:r>
            <a:endParaRPr lang="en-US" dirty="0"/>
          </a:p>
        </p:txBody>
      </p:sp>
      <p:sp>
        <p:nvSpPr>
          <p:cNvPr id="4" name="Slide Number Placeholder 3">
            <a:extLst>
              <a:ext uri="{FF2B5EF4-FFF2-40B4-BE49-F238E27FC236}">
                <a16:creationId xmlns:a16="http://schemas.microsoft.com/office/drawing/2014/main" id="{F97B74C3-E448-4155-996F-7B54329BE1B3}"/>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151931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B18B-2C72-456A-ACA4-B495DC62CE91}"/>
              </a:ext>
            </a:extLst>
          </p:cNvPr>
          <p:cNvSpPr>
            <a:spLocks noGrp="1"/>
          </p:cNvSpPr>
          <p:nvPr>
            <p:ph type="title"/>
          </p:nvPr>
        </p:nvSpPr>
        <p:spPr/>
        <p:txBody>
          <a:bodyPr>
            <a:normAutofit/>
          </a:bodyPr>
          <a:lstStyle/>
          <a:p>
            <a:r>
              <a:rPr lang="en-US" altLang="en-US" dirty="0"/>
              <a:t>WIOA Complaints and Grievance Procedures: Direct Recipient</a:t>
            </a:r>
            <a:endParaRPr lang="en-US" dirty="0"/>
          </a:p>
        </p:txBody>
      </p:sp>
      <p:sp>
        <p:nvSpPr>
          <p:cNvPr id="3" name="Content Placeholder 2">
            <a:extLst>
              <a:ext uri="{FF2B5EF4-FFF2-40B4-BE49-F238E27FC236}">
                <a16:creationId xmlns:a16="http://schemas.microsoft.com/office/drawing/2014/main" id="{FABC22D0-307F-4A35-9EA4-EDA03AF0420E}"/>
              </a:ext>
            </a:extLst>
          </p:cNvPr>
          <p:cNvSpPr>
            <a:spLocks noGrp="1"/>
          </p:cNvSpPr>
          <p:nvPr>
            <p:ph idx="1"/>
          </p:nvPr>
        </p:nvSpPr>
        <p:spPr/>
        <p:txBody>
          <a:bodyPr/>
          <a:lstStyle/>
          <a:p>
            <a:pPr marL="0" indent="0">
              <a:spcBef>
                <a:spcPts val="1200"/>
              </a:spcBef>
              <a:buNone/>
            </a:pPr>
            <a:r>
              <a:rPr lang="en-US" altLang="en-US" dirty="0">
                <a:hlinkClick r:id="rId3"/>
              </a:rPr>
              <a:t>20 CFR 683.600(e)</a:t>
            </a:r>
            <a:r>
              <a:rPr lang="en-US" altLang="en-US" dirty="0"/>
              <a:t> Procedures must include:</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Process for dealing with grievances and complaints from participants and other interested parties, including complaints against subrecipients and other service providers</a:t>
            </a:r>
            <a:endParaRPr lang="en-US" sz="2800" dirty="0">
              <a:solidFill>
                <a:schemeClr val="tx1"/>
              </a:solidFill>
            </a:endParaRP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Opportunity for informal resolution and hearing to be completed within 60 days of date of filing</a:t>
            </a:r>
            <a:endParaRPr lang="en-US" sz="2800" dirty="0">
              <a:solidFill>
                <a:schemeClr val="tx1"/>
              </a:solidFill>
            </a:endParaRPr>
          </a:p>
        </p:txBody>
      </p:sp>
      <p:sp>
        <p:nvSpPr>
          <p:cNvPr id="4" name="Slide Number Placeholder 3">
            <a:extLst>
              <a:ext uri="{FF2B5EF4-FFF2-40B4-BE49-F238E27FC236}">
                <a16:creationId xmlns:a16="http://schemas.microsoft.com/office/drawing/2014/main" id="{9D67CD83-FA8E-46D7-B543-EB8FF0B50F90}"/>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69485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782A5-0193-4054-A23C-9887B7C165A4}"/>
              </a:ext>
            </a:extLst>
          </p:cNvPr>
          <p:cNvSpPr>
            <a:spLocks noGrp="1"/>
          </p:cNvSpPr>
          <p:nvPr>
            <p:ph type="title"/>
          </p:nvPr>
        </p:nvSpPr>
        <p:spPr/>
        <p:txBody>
          <a:bodyPr>
            <a:normAutofit/>
          </a:bodyPr>
          <a:lstStyle/>
          <a:p>
            <a:r>
              <a:rPr lang="en-US" altLang="en-US" dirty="0"/>
              <a:t>WIOA Resolution System Components</a:t>
            </a:r>
            <a:endParaRPr lang="en-US" dirty="0"/>
          </a:p>
        </p:txBody>
      </p:sp>
      <p:sp>
        <p:nvSpPr>
          <p:cNvPr id="4" name="Content Placeholder 3">
            <a:extLst>
              <a:ext uri="{FF2B5EF4-FFF2-40B4-BE49-F238E27FC236}">
                <a16:creationId xmlns:a16="http://schemas.microsoft.com/office/drawing/2014/main" id="{4B71D2DA-12EE-4F76-B27E-145A278B4DFA}"/>
              </a:ext>
            </a:extLst>
          </p:cNvPr>
          <p:cNvSpPr>
            <a:spLocks noGrp="1"/>
          </p:cNvSpPr>
          <p:nvPr>
            <p:ph idx="1"/>
          </p:nvPr>
        </p:nvSpPr>
        <p:spPr/>
        <p:txBody>
          <a:bodyPr>
            <a:normAutofit/>
          </a:bodyPr>
          <a:lstStyle/>
          <a:p>
            <a:pPr marL="106362" indent="0">
              <a:buNone/>
            </a:pPr>
            <a:r>
              <a:rPr lang="en-US" altLang="en-US" b="1" dirty="0">
                <a:solidFill>
                  <a:schemeClr val="bg2">
                    <a:lumMod val="10000"/>
                  </a:schemeClr>
                </a:solidFill>
              </a:rPr>
              <a:t>Notifications:</a:t>
            </a:r>
          </a:p>
          <a:p>
            <a:pPr>
              <a:buFont typeface="Wingdings" panose="05000000000000000000" pitchFamily="2" charset="2"/>
              <a:buChar char="ü"/>
            </a:pPr>
            <a:r>
              <a:rPr lang="en-US" altLang="en-US" dirty="0"/>
              <a:t>Inform participants and other interested parties of the process and their acknowledgement of receipt of procedures</a:t>
            </a:r>
          </a:p>
          <a:p>
            <a:pPr>
              <a:buFont typeface="Wingdings" panose="05000000000000000000" pitchFamily="2" charset="2"/>
              <a:buChar char="ü"/>
            </a:pPr>
            <a:r>
              <a:rPr lang="en-US" altLang="en-US" dirty="0"/>
              <a:t>Written notice of final resolution, including: </a:t>
            </a:r>
          </a:p>
          <a:p>
            <a:pPr lvl="1">
              <a:spcAft>
                <a:spcPts val="600"/>
              </a:spcAft>
            </a:pPr>
            <a:r>
              <a:rPr lang="en-US" altLang="en-US" dirty="0"/>
              <a:t>Statement of facts, decisions and rationale, and corrective actions or remedies, if any</a:t>
            </a:r>
          </a:p>
          <a:p>
            <a:pPr>
              <a:buFont typeface="Wingdings" panose="05000000000000000000" pitchFamily="2" charset="2"/>
              <a:buChar char="ü"/>
            </a:pPr>
            <a:r>
              <a:rPr lang="en-US" altLang="en-US" dirty="0"/>
              <a:t>Appeal rights and procedures</a:t>
            </a:r>
          </a:p>
          <a:p>
            <a:pPr marL="106362" indent="0">
              <a:buNone/>
            </a:pPr>
            <a:r>
              <a:rPr lang="en-US" altLang="en-US" b="1" dirty="0"/>
              <a:t>Policies and procedures for WIOA complaints</a:t>
            </a:r>
            <a:endParaRPr lang="en-US" altLang="en-US" dirty="0"/>
          </a:p>
        </p:txBody>
      </p:sp>
      <p:sp>
        <p:nvSpPr>
          <p:cNvPr id="2" name="Slide Number Placeholder 1">
            <a:extLst>
              <a:ext uri="{FF2B5EF4-FFF2-40B4-BE49-F238E27FC236}">
                <a16:creationId xmlns:a16="http://schemas.microsoft.com/office/drawing/2014/main" id="{1ACA78B7-2F97-4435-B78F-B23E39CD4C01}"/>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4541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2D18-D2A8-4D1F-9FC7-E054BD79CFF3}"/>
              </a:ext>
            </a:extLst>
          </p:cNvPr>
          <p:cNvSpPr>
            <a:spLocks noGrp="1"/>
          </p:cNvSpPr>
          <p:nvPr>
            <p:ph type="title"/>
          </p:nvPr>
        </p:nvSpPr>
        <p:spPr/>
        <p:txBody>
          <a:bodyPr>
            <a:normAutofit/>
          </a:bodyPr>
          <a:lstStyle/>
          <a:p>
            <a:r>
              <a:rPr lang="en-US" altLang="en-US" dirty="0"/>
              <a:t>WIOA Resolution System Components (cont.)</a:t>
            </a:r>
            <a:endParaRPr lang="en-US" dirty="0"/>
          </a:p>
        </p:txBody>
      </p:sp>
      <p:sp>
        <p:nvSpPr>
          <p:cNvPr id="4" name="Content Placeholder 3">
            <a:extLst>
              <a:ext uri="{FF2B5EF4-FFF2-40B4-BE49-F238E27FC236}">
                <a16:creationId xmlns:a16="http://schemas.microsoft.com/office/drawing/2014/main" id="{8EB04858-0AC3-4BAF-8A78-D740798F9D11}"/>
              </a:ext>
            </a:extLst>
          </p:cNvPr>
          <p:cNvSpPr>
            <a:spLocks noGrp="1"/>
          </p:cNvSpPr>
          <p:nvPr>
            <p:ph idx="1"/>
          </p:nvPr>
        </p:nvSpPr>
        <p:spPr/>
        <p:txBody>
          <a:bodyPr>
            <a:normAutofit/>
          </a:bodyPr>
          <a:lstStyle/>
          <a:p>
            <a:pPr marL="342900" lvl="1">
              <a:spcBef>
                <a:spcPts val="0"/>
              </a:spcBef>
              <a:buClr>
                <a:schemeClr val="accent2"/>
              </a:buClr>
              <a:buFont typeface="Wingdings" panose="05000000000000000000" pitchFamily="2" charset="2"/>
              <a:buChar char="ü"/>
            </a:pPr>
            <a:r>
              <a:rPr lang="en-US" altLang="en-US" sz="2800" dirty="0">
                <a:solidFill>
                  <a:schemeClr val="tx1"/>
                </a:solidFill>
              </a:rPr>
              <a:t>Staff assigned to manage the process:</a:t>
            </a:r>
          </a:p>
          <a:p>
            <a:pPr lvl="1"/>
            <a:r>
              <a:rPr lang="en-US" altLang="en-US" dirty="0"/>
              <a:t>Equal Opportunity officer or </a:t>
            </a:r>
          </a:p>
          <a:p>
            <a:pPr lvl="1"/>
            <a:r>
              <a:rPr lang="en-US" altLang="en-US" dirty="0"/>
              <a:t>Complaints officer, or </a:t>
            </a:r>
          </a:p>
          <a:p>
            <a:pPr lvl="1"/>
            <a:r>
              <a:rPr lang="en-US" altLang="en-US" dirty="0"/>
              <a:t>Authorized </a:t>
            </a:r>
            <a:r>
              <a:rPr lang="en-US" altLang="en-US" sz="2800" dirty="0"/>
              <a:t>decision maker</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Timelines</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Prescribed method of investigating the complaint</a:t>
            </a:r>
          </a:p>
          <a:p>
            <a:pPr marL="342900" lvl="1">
              <a:spcBef>
                <a:spcPts val="1200"/>
              </a:spcBef>
              <a:buClr>
                <a:schemeClr val="accent2"/>
              </a:buClr>
              <a:buFont typeface="Wingdings" panose="05000000000000000000" pitchFamily="2" charset="2"/>
              <a:buChar char="ü"/>
            </a:pPr>
            <a:r>
              <a:rPr lang="en-US" altLang="en-US" sz="2800" dirty="0">
                <a:solidFill>
                  <a:schemeClr val="tx1"/>
                </a:solidFill>
              </a:rPr>
              <a:t>Final resolution and appeal rights</a:t>
            </a:r>
            <a:endParaRPr lang="en-US" sz="2800" dirty="0"/>
          </a:p>
        </p:txBody>
      </p:sp>
      <p:sp>
        <p:nvSpPr>
          <p:cNvPr id="3" name="Slide Number Placeholder 2">
            <a:extLst>
              <a:ext uri="{FF2B5EF4-FFF2-40B4-BE49-F238E27FC236}">
                <a16:creationId xmlns:a16="http://schemas.microsoft.com/office/drawing/2014/main" id="{7190BDDB-AAE0-4215-A7F1-F64D338BB232}"/>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16383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40D0-FCBA-4D67-9673-84ED5C249148}"/>
              </a:ext>
            </a:extLst>
          </p:cNvPr>
          <p:cNvSpPr>
            <a:spLocks noGrp="1"/>
          </p:cNvSpPr>
          <p:nvPr>
            <p:ph type="title"/>
          </p:nvPr>
        </p:nvSpPr>
        <p:spPr/>
        <p:txBody>
          <a:bodyPr>
            <a:normAutofit/>
          </a:bodyPr>
          <a:lstStyle/>
          <a:p>
            <a:pPr algn="l"/>
            <a:r>
              <a:rPr lang="en-US" altLang="en-US" dirty="0"/>
              <a:t>DOL’s Role</a:t>
            </a:r>
            <a:endParaRPr lang="en-US" dirty="0"/>
          </a:p>
        </p:txBody>
      </p:sp>
      <p:sp>
        <p:nvSpPr>
          <p:cNvPr id="3" name="Content Placeholder 2">
            <a:extLst>
              <a:ext uri="{FF2B5EF4-FFF2-40B4-BE49-F238E27FC236}">
                <a16:creationId xmlns:a16="http://schemas.microsoft.com/office/drawing/2014/main" id="{199ACD4B-1A55-46C4-B19F-A01DC4520836}"/>
              </a:ext>
            </a:extLst>
          </p:cNvPr>
          <p:cNvSpPr>
            <a:spLocks noGrp="1"/>
          </p:cNvSpPr>
          <p:nvPr>
            <p:ph idx="1"/>
          </p:nvPr>
        </p:nvSpPr>
        <p:spPr>
          <a:xfrm>
            <a:off x="518160" y="1324576"/>
            <a:ext cx="11155680" cy="4756184"/>
          </a:xfrm>
        </p:spPr>
        <p:txBody>
          <a:bodyPr>
            <a:normAutofit/>
          </a:bodyPr>
          <a:lstStyle/>
          <a:p>
            <a:pPr marL="0" indent="0">
              <a:spcBef>
                <a:spcPts val="1200"/>
              </a:spcBef>
              <a:buNone/>
            </a:pPr>
            <a:r>
              <a:rPr lang="en-US" altLang="en-US" b="1" dirty="0"/>
              <a:t>Appeals to Secretary of Labor limited to when:</a:t>
            </a:r>
          </a:p>
        </p:txBody>
      </p:sp>
      <p:graphicFrame>
        <p:nvGraphicFramePr>
          <p:cNvPr id="4" name="Diagram 3" descr="SmartArt listing circumstances Appeals to Secretary of Labor can be heard and resolved">
            <a:extLst>
              <a:ext uri="{FF2B5EF4-FFF2-40B4-BE49-F238E27FC236}">
                <a16:creationId xmlns:a16="http://schemas.microsoft.com/office/drawing/2014/main" id="{A90E7286-7F17-4CDC-AD05-BF3A13D6A3E5}"/>
              </a:ext>
            </a:extLst>
          </p:cNvPr>
          <p:cNvGraphicFramePr/>
          <p:nvPr>
            <p:extLst>
              <p:ext uri="{D42A27DB-BD31-4B8C-83A1-F6EECF244321}">
                <p14:modId xmlns:p14="http://schemas.microsoft.com/office/powerpoint/2010/main" val="2928122298"/>
              </p:ext>
            </p:extLst>
          </p:nvPr>
        </p:nvGraphicFramePr>
        <p:xfrm>
          <a:off x="171450" y="1874519"/>
          <a:ext cx="11818620" cy="420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889257B-AD71-4430-BF37-001DD7EC0CC0}"/>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343634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52625-199C-4A6B-B973-27D330987834}"/>
              </a:ext>
            </a:extLst>
          </p:cNvPr>
          <p:cNvSpPr>
            <a:spLocks noGrp="1"/>
          </p:cNvSpPr>
          <p:nvPr>
            <p:ph type="title"/>
          </p:nvPr>
        </p:nvSpPr>
        <p:spPr/>
        <p:txBody>
          <a:bodyPr/>
          <a:lstStyle/>
          <a:p>
            <a:pPr rtl="0" eaLnBrk="1" latinLnBrk="0" hangingPunct="1"/>
            <a:r>
              <a:rPr lang="en-US" dirty="0">
                <a:solidFill>
                  <a:srgbClr val="FFFFFF"/>
                </a:solidFill>
                <a:effectLst>
                  <a:outerShdw blurRad="50800" dist="25400" dir="8100000" algn="tr" rotWithShape="0">
                    <a:srgbClr val="000000">
                      <a:alpha val="40000"/>
                    </a:srgbClr>
                  </a:outerShdw>
                </a:effectLst>
                <a:latin typeface="Calibri" panose="020F0502020204030204" pitchFamily="34" charset="0"/>
                <a:ea typeface="+mn-ea"/>
                <a:cs typeface="+mn-cs"/>
              </a:rPr>
              <a:t>DOL’s Role (2)</a:t>
            </a:r>
            <a:endParaRPr lang="en-US" dirty="0"/>
          </a:p>
        </p:txBody>
      </p:sp>
      <p:sp>
        <p:nvSpPr>
          <p:cNvPr id="5" name="Content Placeholder 4"/>
          <p:cNvSpPr>
            <a:spLocks noGrp="1"/>
          </p:cNvSpPr>
          <p:nvPr>
            <p:ph idx="1"/>
          </p:nvPr>
        </p:nvSpPr>
        <p:spPr/>
        <p:txBody>
          <a:bodyPr>
            <a:normAutofit/>
          </a:bodyPr>
          <a:lstStyle/>
          <a:p>
            <a:pPr marL="0" indent="0" algn="just">
              <a:lnSpc>
                <a:spcPct val="100000"/>
              </a:lnSpc>
              <a:spcBef>
                <a:spcPts val="1200"/>
              </a:spcBef>
              <a:buNone/>
            </a:pPr>
            <a:r>
              <a:rPr lang="en-US" dirty="0">
                <a:hlinkClick r:id="rId3"/>
              </a:rPr>
              <a:t>20 CFR 683.610</a:t>
            </a:r>
            <a:endParaRPr lang="en-US" dirty="0"/>
          </a:p>
          <a:p>
            <a:pPr marL="52387" lvl="1" indent="0" fontAlgn="base">
              <a:lnSpc>
                <a:spcPct val="100000"/>
              </a:lnSpc>
              <a:spcBef>
                <a:spcPts val="1200"/>
              </a:spcBef>
              <a:buClr>
                <a:schemeClr val="accent2"/>
              </a:buClr>
              <a:buNone/>
              <a:defRPr/>
            </a:pPr>
            <a:r>
              <a:rPr lang="en-US" sz="2800" b="1" dirty="0">
                <a:solidFill>
                  <a:schemeClr val="tx1"/>
                </a:solidFill>
              </a:rPr>
              <a:t>Scope of USDOL Review Limited to:</a:t>
            </a:r>
          </a:p>
          <a:p>
            <a:pPr marL="342900" lvl="1" fontAlgn="base">
              <a:lnSpc>
                <a:spcPct val="100000"/>
              </a:lnSpc>
              <a:spcBef>
                <a:spcPts val="1200"/>
              </a:spcBef>
              <a:buClr>
                <a:schemeClr val="accent2"/>
              </a:buClr>
              <a:buFont typeface="Wingdings" panose="05000000000000000000" pitchFamily="2" charset="2"/>
              <a:buChar char="ü"/>
              <a:defRPr/>
            </a:pPr>
            <a:r>
              <a:rPr lang="en-US" sz="2800" dirty="0">
                <a:solidFill>
                  <a:schemeClr val="tx1"/>
                </a:solidFill>
              </a:rPr>
              <a:t>Investigations &amp; impositions of remedies</a:t>
            </a:r>
          </a:p>
          <a:p>
            <a:pPr marL="342900" lvl="1" fontAlgn="base">
              <a:lnSpc>
                <a:spcPct val="100000"/>
              </a:lnSpc>
              <a:spcBef>
                <a:spcPts val="1200"/>
              </a:spcBef>
              <a:buClr>
                <a:schemeClr val="accent2"/>
              </a:buClr>
              <a:buFont typeface="Wingdings" panose="05000000000000000000" pitchFamily="2" charset="2"/>
              <a:buChar char="ü"/>
              <a:defRPr/>
            </a:pPr>
            <a:r>
              <a:rPr lang="en-US" sz="2800" dirty="0">
                <a:solidFill>
                  <a:schemeClr val="tx1"/>
                </a:solidFill>
              </a:rPr>
              <a:t>Focused on determination</a:t>
            </a:r>
          </a:p>
          <a:p>
            <a:pPr marL="342900" lvl="1" fontAlgn="base">
              <a:lnSpc>
                <a:spcPct val="100000"/>
              </a:lnSpc>
              <a:spcBef>
                <a:spcPts val="1200"/>
              </a:spcBef>
              <a:buClr>
                <a:schemeClr val="accent2"/>
              </a:buClr>
              <a:buFont typeface="Wingdings" panose="05000000000000000000" pitchFamily="2" charset="2"/>
              <a:buChar char="ü"/>
              <a:defRPr/>
            </a:pPr>
            <a:r>
              <a:rPr lang="en-US" sz="2800" dirty="0">
                <a:solidFill>
                  <a:schemeClr val="tx1"/>
                </a:solidFill>
              </a:rPr>
              <a:t>Violations of requirements</a:t>
            </a:r>
          </a:p>
          <a:p>
            <a:pPr lvl="1" fontAlgn="base">
              <a:lnSpc>
                <a:spcPct val="100000"/>
              </a:lnSpc>
              <a:spcBef>
                <a:spcPts val="1200"/>
              </a:spcBef>
            </a:pPr>
            <a:r>
              <a:rPr lang="en-US" dirty="0"/>
              <a:t>Were proper procedures followed?</a:t>
            </a:r>
          </a:p>
          <a:p>
            <a:pPr marL="52387" lvl="1" indent="0" fontAlgn="base">
              <a:lnSpc>
                <a:spcPct val="100000"/>
              </a:lnSpc>
              <a:spcBef>
                <a:spcPts val="1200"/>
              </a:spcBef>
              <a:buClr>
                <a:schemeClr val="accent2"/>
              </a:buClr>
              <a:buNone/>
              <a:defRPr/>
            </a:pPr>
            <a:r>
              <a:rPr lang="en-US" sz="2800" dirty="0">
                <a:solidFill>
                  <a:schemeClr val="tx1"/>
                </a:solidFill>
              </a:rPr>
              <a:t>Must follow the internal appeals process before appealing to the USDOL</a:t>
            </a:r>
          </a:p>
        </p:txBody>
      </p:sp>
      <p:sp>
        <p:nvSpPr>
          <p:cNvPr id="2" name="Slide Number Placeholder 1">
            <a:extLst>
              <a:ext uri="{FF2B5EF4-FFF2-40B4-BE49-F238E27FC236}">
                <a16:creationId xmlns:a16="http://schemas.microsoft.com/office/drawing/2014/main" id="{4487E60D-7193-4737-A733-04A926C0C573}"/>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11473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AF21-6462-4DC8-A987-AC5458723BC2}"/>
              </a:ext>
            </a:extLst>
          </p:cNvPr>
          <p:cNvSpPr>
            <a:spLocks noGrp="1"/>
          </p:cNvSpPr>
          <p:nvPr>
            <p:ph type="title"/>
          </p:nvPr>
        </p:nvSpPr>
        <p:spPr/>
        <p:txBody>
          <a:bodyPr/>
          <a:lstStyle/>
          <a:p>
            <a:r>
              <a:rPr lang="en-US" altLang="en-US" dirty="0"/>
              <a:t>Knowledge Check 1 – Questions </a:t>
            </a:r>
            <a:endParaRPr lang="en-US" dirty="0"/>
          </a:p>
        </p:txBody>
      </p:sp>
      <p:sp>
        <p:nvSpPr>
          <p:cNvPr id="3" name="Content Placeholder 2">
            <a:extLst>
              <a:ext uri="{FF2B5EF4-FFF2-40B4-BE49-F238E27FC236}">
                <a16:creationId xmlns:a16="http://schemas.microsoft.com/office/drawing/2014/main" id="{5E9ABB90-3D08-4F66-B530-F3CDC8EF24F4}"/>
              </a:ext>
            </a:extLst>
          </p:cNvPr>
          <p:cNvSpPr>
            <a:spLocks noGrp="1"/>
          </p:cNvSpPr>
          <p:nvPr>
            <p:ph idx="1"/>
          </p:nvPr>
        </p:nvSpPr>
        <p:spPr/>
        <p:txBody>
          <a:bodyPr>
            <a:normAutofit/>
          </a:bodyPr>
          <a:lstStyle/>
          <a:p>
            <a:pPr marL="52387" indent="0" fontAlgn="base">
              <a:spcAft>
                <a:spcPts val="600"/>
              </a:spcAft>
              <a:buNone/>
              <a:defRPr/>
            </a:pPr>
            <a:r>
              <a:rPr lang="en-US" altLang="en-US" b="1" dirty="0">
                <a:solidFill>
                  <a:srgbClr val="D93E0D"/>
                </a:solidFill>
              </a:rPr>
              <a:t>True or False?</a:t>
            </a:r>
          </a:p>
          <a:p>
            <a:pPr marL="514350" indent="-514350" fontAlgn="base">
              <a:spcBef>
                <a:spcPts val="1200"/>
              </a:spcBef>
              <a:buClr>
                <a:srgbClr val="D93E0D"/>
              </a:buClr>
              <a:buFont typeface="+mj-lt"/>
              <a:buAutoNum type="arabicPeriod"/>
              <a:defRPr/>
            </a:pPr>
            <a:r>
              <a:rPr lang="en-US" altLang="en-US" dirty="0"/>
              <a:t>Every WIOA-funded recipient must have a procedure for resolving complaints and grievances.</a:t>
            </a:r>
          </a:p>
          <a:p>
            <a:pPr marL="514350" indent="-514350" fontAlgn="base">
              <a:spcBef>
                <a:spcPts val="1200"/>
              </a:spcBef>
              <a:buClr>
                <a:srgbClr val="D93E0D"/>
              </a:buClr>
              <a:buFont typeface="+mj-lt"/>
              <a:buAutoNum type="arabicPeriod"/>
              <a:defRPr/>
            </a:pPr>
            <a:r>
              <a:rPr lang="en-US" altLang="en-US" dirty="0"/>
              <a:t>Subrecipients are not required to provide access to a process for hearing complaints and grievances.</a:t>
            </a:r>
          </a:p>
          <a:p>
            <a:pPr marL="514350" indent="-514350" fontAlgn="base">
              <a:spcBef>
                <a:spcPts val="1200"/>
              </a:spcBef>
              <a:buClr>
                <a:srgbClr val="D93E0D"/>
              </a:buClr>
              <a:buFont typeface="+mj-lt"/>
              <a:buAutoNum type="arabicPeriod"/>
              <a:defRPr/>
            </a:pPr>
            <a:r>
              <a:rPr lang="en-US" altLang="en-US" dirty="0"/>
              <a:t>Every WIOA-funded recipient must provide an opportunity for informal resolution and hearing to be completed within 60 days from date of filing.</a:t>
            </a:r>
          </a:p>
          <a:p>
            <a:pPr marL="514350" indent="-514350" fontAlgn="base">
              <a:spcBef>
                <a:spcPts val="1200"/>
              </a:spcBef>
              <a:buClr>
                <a:srgbClr val="D93E0D"/>
              </a:buClr>
              <a:buFont typeface="+mj-lt"/>
              <a:buAutoNum type="arabicPeriod"/>
              <a:defRPr/>
            </a:pPr>
            <a:r>
              <a:rPr lang="en-US" altLang="en-US" dirty="0"/>
              <a:t>All adverse decisions may be appealed to DOL.</a:t>
            </a:r>
          </a:p>
        </p:txBody>
      </p:sp>
      <p:sp>
        <p:nvSpPr>
          <p:cNvPr id="4" name="Slide Number Placeholder 3">
            <a:extLst>
              <a:ext uri="{FF2B5EF4-FFF2-40B4-BE49-F238E27FC236}">
                <a16:creationId xmlns:a16="http://schemas.microsoft.com/office/drawing/2014/main" id="{2DBA3A16-21E7-42D7-BFA1-AEDFAA860131}"/>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177776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AF21-6462-4DC8-A987-AC5458723BC2}"/>
              </a:ext>
            </a:extLst>
          </p:cNvPr>
          <p:cNvSpPr>
            <a:spLocks noGrp="1"/>
          </p:cNvSpPr>
          <p:nvPr>
            <p:ph type="title"/>
          </p:nvPr>
        </p:nvSpPr>
        <p:spPr/>
        <p:txBody>
          <a:bodyPr/>
          <a:lstStyle/>
          <a:p>
            <a:r>
              <a:rPr lang="en-US" altLang="en-US" dirty="0"/>
              <a:t>Knowledge Check 1 – Answers</a:t>
            </a:r>
            <a:endParaRPr lang="en-US" dirty="0"/>
          </a:p>
        </p:txBody>
      </p:sp>
      <p:sp>
        <p:nvSpPr>
          <p:cNvPr id="3" name="Content Placeholder 2">
            <a:extLst>
              <a:ext uri="{FF2B5EF4-FFF2-40B4-BE49-F238E27FC236}">
                <a16:creationId xmlns:a16="http://schemas.microsoft.com/office/drawing/2014/main" id="{5E9ABB90-3D08-4F66-B530-F3CDC8EF24F4}"/>
              </a:ext>
            </a:extLst>
          </p:cNvPr>
          <p:cNvSpPr>
            <a:spLocks noGrp="1"/>
          </p:cNvSpPr>
          <p:nvPr>
            <p:ph idx="1"/>
          </p:nvPr>
        </p:nvSpPr>
        <p:spPr/>
        <p:txBody>
          <a:bodyPr>
            <a:normAutofit/>
          </a:bodyPr>
          <a:lstStyle/>
          <a:p>
            <a:pPr marL="514350" indent="-514350" fontAlgn="base">
              <a:spcBef>
                <a:spcPts val="1200"/>
              </a:spcBef>
              <a:buClr>
                <a:srgbClr val="D93E0D"/>
              </a:buClr>
              <a:buFont typeface="+mj-lt"/>
              <a:buAutoNum type="arabicPeriod"/>
              <a:defRPr/>
            </a:pPr>
            <a:r>
              <a:rPr lang="en-US" altLang="en-US" dirty="0"/>
              <a:t>Every WIOA-funded recipient must have a procedure for resolving complaints and grievances.  </a:t>
            </a:r>
            <a:r>
              <a:rPr lang="en-US" altLang="en-US" b="1" dirty="0">
                <a:solidFill>
                  <a:srgbClr val="D93E0D"/>
                </a:solidFill>
              </a:rPr>
              <a:t>True</a:t>
            </a:r>
          </a:p>
          <a:p>
            <a:pPr marL="514350" indent="-514350" fontAlgn="base">
              <a:spcBef>
                <a:spcPts val="1200"/>
              </a:spcBef>
              <a:buClr>
                <a:srgbClr val="D93E0D"/>
              </a:buClr>
              <a:buFont typeface="+mj-lt"/>
              <a:buAutoNum type="arabicPeriod"/>
              <a:defRPr/>
            </a:pPr>
            <a:r>
              <a:rPr lang="en-US" altLang="en-US" dirty="0"/>
              <a:t>Subrecipients are not required to provide access to a process for hearing complaints and grievances.  </a:t>
            </a:r>
            <a:r>
              <a:rPr lang="en-US" altLang="en-US" b="1" dirty="0">
                <a:solidFill>
                  <a:srgbClr val="D93E0D"/>
                </a:solidFill>
              </a:rPr>
              <a:t>False</a:t>
            </a:r>
          </a:p>
          <a:p>
            <a:pPr marL="514350" indent="-514350" fontAlgn="base">
              <a:spcBef>
                <a:spcPts val="1200"/>
              </a:spcBef>
              <a:buClr>
                <a:srgbClr val="D93E0D"/>
              </a:buClr>
              <a:buFont typeface="+mj-lt"/>
              <a:buAutoNum type="arabicPeriod"/>
              <a:defRPr/>
            </a:pPr>
            <a:r>
              <a:rPr lang="en-US" altLang="en-US" dirty="0"/>
              <a:t>Every WIOA-funded recipient must provide an opportunity for informal resolution and hearing to be completed within 60 days from date of filing.  </a:t>
            </a:r>
            <a:r>
              <a:rPr lang="en-US" altLang="en-US" b="1" dirty="0">
                <a:solidFill>
                  <a:srgbClr val="D93E0D"/>
                </a:solidFill>
              </a:rPr>
              <a:t>True</a:t>
            </a:r>
          </a:p>
          <a:p>
            <a:pPr marL="514350" indent="-514350" fontAlgn="base">
              <a:spcBef>
                <a:spcPts val="1200"/>
              </a:spcBef>
              <a:buClr>
                <a:srgbClr val="D93E0D"/>
              </a:buClr>
              <a:buFont typeface="+mj-lt"/>
              <a:buAutoNum type="arabicPeriod"/>
              <a:defRPr/>
            </a:pPr>
            <a:r>
              <a:rPr lang="en-US" altLang="en-US" dirty="0"/>
              <a:t>All adverse decisions may be appealed to DOL.  </a:t>
            </a:r>
            <a:r>
              <a:rPr lang="en-US" altLang="en-US" b="1" dirty="0">
                <a:solidFill>
                  <a:srgbClr val="D93E0D"/>
                </a:solidFill>
              </a:rPr>
              <a:t>False</a:t>
            </a:r>
          </a:p>
        </p:txBody>
      </p:sp>
      <p:sp>
        <p:nvSpPr>
          <p:cNvPr id="4" name="Slide Number Placeholder 3">
            <a:extLst>
              <a:ext uri="{FF2B5EF4-FFF2-40B4-BE49-F238E27FC236}">
                <a16:creationId xmlns:a16="http://schemas.microsoft.com/office/drawing/2014/main" id="{C49ECEAA-2AC1-4CC2-8D1C-06510CEB7D09}"/>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98124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7CD1-003F-4816-BFA6-5496FECD7E28}"/>
              </a:ext>
            </a:extLst>
          </p:cNvPr>
          <p:cNvSpPr>
            <a:spLocks noGrp="1"/>
          </p:cNvSpPr>
          <p:nvPr>
            <p:ph type="title"/>
          </p:nvPr>
        </p:nvSpPr>
        <p:spPr/>
        <p:txBody>
          <a:bodyPr/>
          <a:lstStyle/>
          <a:p>
            <a:r>
              <a:rPr lang="en-US" dirty="0"/>
              <a:t>Discrimination Complaints</a:t>
            </a:r>
          </a:p>
        </p:txBody>
      </p:sp>
      <p:sp>
        <p:nvSpPr>
          <p:cNvPr id="3" name="Text Placeholder 2">
            <a:extLst>
              <a:ext uri="{FF2B5EF4-FFF2-40B4-BE49-F238E27FC236}">
                <a16:creationId xmlns:a16="http://schemas.microsoft.com/office/drawing/2014/main" id="{C4B8B8A8-0F9A-4276-A4AB-A23EB9247F56}"/>
              </a:ext>
            </a:extLst>
          </p:cNvPr>
          <p:cNvSpPr>
            <a:spLocks noGrp="1"/>
          </p:cNvSpPr>
          <p:nvPr>
            <p:ph type="body" idx="1"/>
          </p:nvPr>
        </p:nvSpPr>
        <p:spPr>
          <a:xfrm>
            <a:off x="1548384" y="3272011"/>
            <a:ext cx="9805416" cy="1773754"/>
          </a:xfrm>
        </p:spPr>
        <p:txBody>
          <a:bodyPr/>
          <a:lstStyle/>
          <a:p>
            <a:pPr marL="342900" lvl="1" indent="-290513" fontAlgn="base">
              <a:lnSpc>
                <a:spcPct val="100000"/>
              </a:lnSpc>
              <a:spcBef>
                <a:spcPts val="1200"/>
              </a:spcBef>
              <a:buClr>
                <a:schemeClr val="accent2"/>
              </a:buClr>
              <a:buFont typeface="Wingdings" panose="05000000000000000000" pitchFamily="2" charset="2"/>
              <a:buChar char="ü"/>
              <a:defRPr/>
            </a:pPr>
            <a:r>
              <a:rPr lang="en-US" altLang="en-US" sz="2800" dirty="0">
                <a:solidFill>
                  <a:schemeClr val="tx1"/>
                </a:solidFill>
              </a:rPr>
              <a:t>Describe the requirements for handling complaints of discrimination </a:t>
            </a:r>
          </a:p>
          <a:p>
            <a:endParaRPr lang="en-US" dirty="0"/>
          </a:p>
        </p:txBody>
      </p:sp>
      <p:sp>
        <p:nvSpPr>
          <p:cNvPr id="4" name="Slide Number Placeholder 3">
            <a:extLst>
              <a:ext uri="{FF2B5EF4-FFF2-40B4-BE49-F238E27FC236}">
                <a16:creationId xmlns:a16="http://schemas.microsoft.com/office/drawing/2014/main" id="{98812C72-1F01-46DE-B9F6-B79B8EC3CEF6}"/>
              </a:ext>
            </a:extLst>
          </p:cNvPr>
          <p:cNvSpPr>
            <a:spLocks noGrp="1"/>
          </p:cNvSpPr>
          <p:nvPr>
            <p:ph type="sldNum" sz="quarter" idx="12"/>
          </p:nvPr>
        </p:nvSpPr>
        <p:spPr/>
        <p:txBody>
          <a:bodyPr/>
          <a:lstStyle/>
          <a:p>
            <a:fld id="{AEF1280C-1E94-430E-A516-D051ECA45720}" type="slidenum">
              <a:rPr lang="en-US" smtClean="0"/>
              <a:pPr/>
              <a:t>18</a:t>
            </a:fld>
            <a:endParaRPr lang="en-US" dirty="0"/>
          </a:p>
        </p:txBody>
      </p:sp>
    </p:spTree>
    <p:extLst>
      <p:ext uri="{BB962C8B-B14F-4D97-AF65-F5344CB8AC3E}">
        <p14:creationId xmlns:p14="http://schemas.microsoft.com/office/powerpoint/2010/main" val="293341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Updates – WIOA Final Rule</a:t>
            </a:r>
          </a:p>
        </p:txBody>
      </p:sp>
      <p:sp>
        <p:nvSpPr>
          <p:cNvPr id="3" name="Content Placeholder 2"/>
          <p:cNvSpPr>
            <a:spLocks noGrp="1"/>
          </p:cNvSpPr>
          <p:nvPr>
            <p:ph idx="1"/>
          </p:nvPr>
        </p:nvSpPr>
        <p:spPr/>
        <p:txBody>
          <a:bodyPr>
            <a:normAutofit/>
          </a:bodyPr>
          <a:lstStyle/>
          <a:p>
            <a:pPr marL="0" indent="0">
              <a:buNone/>
            </a:pPr>
            <a:r>
              <a:rPr lang="en-US" dirty="0">
                <a:hlinkClick r:id="rId3"/>
              </a:rPr>
              <a:t>29 CFR Part 37</a:t>
            </a:r>
            <a:r>
              <a:rPr lang="en-US" u="sng" dirty="0"/>
              <a:t> </a:t>
            </a:r>
            <a:r>
              <a:rPr lang="en-US" dirty="0"/>
              <a:t>to </a:t>
            </a:r>
            <a:r>
              <a:rPr lang="en-US" dirty="0">
                <a:hlinkClick r:id="rId4"/>
              </a:rPr>
              <a:t>29 CFR Part 38</a:t>
            </a:r>
            <a:endParaRPr lang="en-US" dirty="0"/>
          </a:p>
          <a:p>
            <a:r>
              <a:rPr lang="en-US" dirty="0"/>
              <a:t>The Final Rule provides important updates to the existing regulations, which have not been substantively updated since 1999.  </a:t>
            </a:r>
          </a:p>
          <a:p>
            <a:r>
              <a:rPr lang="en-US" dirty="0"/>
              <a:t>The old rule did not reflect the many developments in civil rights law since that time, changes in the CRC’s enforcement procedures and processes, or new practices of recipients of WIOA Title I financial assistance and beneficiaries (for example, the routine use of computer and internet-based systems).  </a:t>
            </a:r>
          </a:p>
          <a:p>
            <a:endParaRPr lang="en-US" dirty="0"/>
          </a:p>
        </p:txBody>
      </p:sp>
      <p:sp>
        <p:nvSpPr>
          <p:cNvPr id="4" name="Slide Number Placeholder 3">
            <a:extLst>
              <a:ext uri="{FF2B5EF4-FFF2-40B4-BE49-F238E27FC236}">
                <a16:creationId xmlns:a16="http://schemas.microsoft.com/office/drawing/2014/main" id="{511C061D-C5C4-4E62-BA04-69F32D0B3FBB}"/>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315348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p:txBody>
          <a:bodyPr/>
          <a:lstStyle/>
          <a:p>
            <a:pPr>
              <a:lnSpc>
                <a:spcPct val="100000"/>
              </a:lnSpc>
              <a:spcBef>
                <a:spcPts val="0"/>
              </a:spcBef>
            </a:pPr>
            <a:r>
              <a:rPr lang="en-US" dirty="0"/>
              <a:t>Nancy Taylor</a:t>
            </a:r>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5</a:t>
            </a:r>
          </a:p>
          <a:p>
            <a:pPr>
              <a:lnSpc>
                <a:spcPct val="100000"/>
              </a:lnSpc>
              <a:spcBef>
                <a:spcPts val="0"/>
              </a:spcBef>
            </a:pPr>
            <a:r>
              <a:rPr lang="en-US" sz="2400" b="0" dirty="0"/>
              <a:t>Chicago, IL</a:t>
            </a:r>
          </a:p>
          <a:p>
            <a:pPr>
              <a:lnSpc>
                <a:spcPct val="100000"/>
              </a:lnSpc>
              <a:spcBef>
                <a:spcPts val="0"/>
              </a:spcBef>
            </a:pPr>
            <a:r>
              <a:rPr lang="en-US" sz="2400" b="0" dirty="0">
                <a:hlinkClick r:id="rId3"/>
              </a:rPr>
              <a:t>Taylor.Nancy@dol.gov</a:t>
            </a:r>
            <a:r>
              <a:rPr lang="en-US" sz="2400" b="0" dirty="0"/>
              <a:t> </a:t>
            </a:r>
          </a:p>
        </p:txBody>
      </p:sp>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dirty="0"/>
          </a:p>
        </p:txBody>
      </p:sp>
      <p:pic>
        <p:nvPicPr>
          <p:cNvPr id="9" name="Picture Placeholder 8" descr="photo of Nancy Taylor">
            <a:extLst>
              <a:ext uri="{FF2B5EF4-FFF2-40B4-BE49-F238E27FC236}">
                <a16:creationId xmlns:a16="http://schemas.microsoft.com/office/drawing/2014/main" id="{1AEB9B0C-B2C2-4609-83A3-7796192202C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3" b="33"/>
          <a:stretch>
            <a:fillRect/>
          </a:stretch>
        </p:blipFill>
        <p:spPr/>
      </p:pic>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Final Rule …</a:t>
            </a:r>
          </a:p>
        </p:txBody>
      </p:sp>
      <p:sp>
        <p:nvSpPr>
          <p:cNvPr id="3" name="Content Placeholder 2"/>
          <p:cNvSpPr>
            <a:spLocks noGrp="1"/>
          </p:cNvSpPr>
          <p:nvPr>
            <p:ph idx="1"/>
          </p:nvPr>
        </p:nvSpPr>
        <p:spPr/>
        <p:txBody>
          <a:bodyPr>
            <a:normAutofit/>
          </a:bodyPr>
          <a:lstStyle/>
          <a:p>
            <a:pPr lvl="0"/>
            <a:r>
              <a:rPr lang="en-US" b="1" dirty="0"/>
              <a:t>Updates the nondiscrimination and equal opportunity provisions to align them with current law and legal principles</a:t>
            </a:r>
            <a:r>
              <a:rPr lang="en-US" dirty="0"/>
              <a:t>.  </a:t>
            </a:r>
          </a:p>
          <a:p>
            <a:pPr lvl="0"/>
            <a:r>
              <a:rPr lang="en-US" dirty="0"/>
              <a:t>The rule captures developments since 1999 under the following laws, reflected in case law and in regulations issued by other Federal agencies, including the Departments of Justice and Education and the Equal Employment Opportunity Commission: </a:t>
            </a:r>
          </a:p>
          <a:p>
            <a:pPr lvl="1"/>
            <a:r>
              <a:rPr lang="en-US" dirty="0"/>
              <a:t>Title VI and Title VII of the Civil Rights Act of 1964; </a:t>
            </a:r>
          </a:p>
          <a:p>
            <a:pPr lvl="1"/>
            <a:r>
              <a:rPr lang="en-US" dirty="0"/>
              <a:t>Title IX of the Education Amendments of 1972;</a:t>
            </a:r>
          </a:p>
          <a:p>
            <a:pPr lvl="1"/>
            <a:r>
              <a:rPr lang="en-US" dirty="0"/>
              <a:t>The Americans with Disabilities Act of 1990 and the ADA Amendments Act of 2008; and</a:t>
            </a:r>
          </a:p>
          <a:p>
            <a:pPr lvl="1"/>
            <a:r>
              <a:rPr lang="en-US" dirty="0"/>
              <a:t>Section 504 of the Rehabilitation Act of 1973.</a:t>
            </a:r>
          </a:p>
          <a:p>
            <a:endParaRPr lang="en-US" dirty="0"/>
          </a:p>
        </p:txBody>
      </p:sp>
      <p:sp>
        <p:nvSpPr>
          <p:cNvPr id="4" name="Slide Number Placeholder 3">
            <a:extLst>
              <a:ext uri="{FF2B5EF4-FFF2-40B4-BE49-F238E27FC236}">
                <a16:creationId xmlns:a16="http://schemas.microsoft.com/office/drawing/2014/main" id="{E2F78D20-0749-4683-A59A-F764539DE7B1}"/>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131401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a:t>
            </a:r>
          </a:p>
        </p:txBody>
      </p:sp>
      <p:sp>
        <p:nvSpPr>
          <p:cNvPr id="3" name="Content Placeholder 2"/>
          <p:cNvSpPr>
            <a:spLocks noGrp="1"/>
          </p:cNvSpPr>
          <p:nvPr>
            <p:ph idx="1"/>
          </p:nvPr>
        </p:nvSpPr>
        <p:spPr/>
        <p:txBody>
          <a:bodyPr/>
          <a:lstStyle/>
          <a:p>
            <a:r>
              <a:rPr lang="en-US" dirty="0"/>
              <a:t>The new WIOA Section 188 regulations were published in the Federal Register on December 2, 2016 and become effective on January 3, 2017.</a:t>
            </a:r>
          </a:p>
          <a:p>
            <a:r>
              <a:rPr lang="en-US" dirty="0"/>
              <a:t>They can be found through the links on our website:  </a:t>
            </a:r>
            <a:r>
              <a:rPr lang="en-US" dirty="0">
                <a:hlinkClick r:id="rId3"/>
              </a:rPr>
              <a:t>www.dol.gov/crc</a:t>
            </a:r>
            <a:r>
              <a:rPr lang="en-US" dirty="0"/>
              <a:t>. </a:t>
            </a:r>
          </a:p>
        </p:txBody>
      </p:sp>
      <p:pic>
        <p:nvPicPr>
          <p:cNvPr id="5" name="Picture 4" descr="calendar page">
            <a:extLst>
              <a:ext uri="{FF2B5EF4-FFF2-40B4-BE49-F238E27FC236}">
                <a16:creationId xmlns:a16="http://schemas.microsoft.com/office/drawing/2014/main" id="{813B1E94-804F-4201-A71B-1EF483193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031453"/>
            <a:ext cx="4419600" cy="295229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95A54985-B21E-451B-8069-E63F9E2C0165}"/>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80712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6399-5D39-485A-808D-1FDD9DFEED69}"/>
              </a:ext>
            </a:extLst>
          </p:cNvPr>
          <p:cNvSpPr>
            <a:spLocks noGrp="1"/>
          </p:cNvSpPr>
          <p:nvPr>
            <p:ph type="title"/>
          </p:nvPr>
        </p:nvSpPr>
        <p:spPr/>
        <p:txBody>
          <a:bodyPr>
            <a:normAutofit/>
          </a:bodyPr>
          <a:lstStyle/>
          <a:p>
            <a:pPr>
              <a:spcBef>
                <a:spcPts val="0"/>
              </a:spcBef>
            </a:pPr>
            <a:r>
              <a:rPr lang="en-US" altLang="en-US" dirty="0"/>
              <a:t>Statutes Prohibit Discrimination</a:t>
            </a:r>
            <a:endParaRPr lang="en-US" dirty="0"/>
          </a:p>
        </p:txBody>
      </p:sp>
      <p:sp>
        <p:nvSpPr>
          <p:cNvPr id="178179" name="Content Placeholder 1"/>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52387" lvl="1" indent="0" fontAlgn="base">
              <a:lnSpc>
                <a:spcPct val="105000"/>
              </a:lnSpc>
              <a:spcBef>
                <a:spcPts val="0"/>
              </a:spcBef>
              <a:spcAft>
                <a:spcPct val="0"/>
              </a:spcAft>
              <a:buClr>
                <a:schemeClr val="accent2"/>
              </a:buClr>
              <a:buNone/>
              <a:defRPr/>
            </a:pPr>
            <a:r>
              <a:rPr lang="en-US" altLang="en-US" sz="3300" dirty="0">
                <a:solidFill>
                  <a:schemeClr val="tx1"/>
                </a:solidFill>
                <a:hlinkClick r:id="rId3"/>
              </a:rPr>
              <a:t>Among the many relevant statutes </a:t>
            </a:r>
            <a:r>
              <a:rPr lang="en-US" altLang="en-US" sz="3300" dirty="0">
                <a:solidFill>
                  <a:schemeClr val="tx1"/>
                </a:solidFill>
              </a:rPr>
              <a:t>are:</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WIOA Section 188</a:t>
            </a:r>
            <a:endParaRPr lang="en-US" sz="3000" dirty="0">
              <a:solidFill>
                <a:schemeClr val="tx1"/>
              </a:solidFill>
            </a:endParaRP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Title VII Civil Rights Act of 1964 as amended</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Civil Rights Act of 1991</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Equal Pay Act 1963</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Lilly Ledbetter Fair Pay Act 2009</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Section 504, Rehabilitation Act of 1973</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Americans With Disabilities Amendments Act 1990</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Age Discrimination in Employment Act 1967</a:t>
            </a:r>
          </a:p>
          <a:p>
            <a:pPr marL="342900" lvl="1" fontAlgn="base">
              <a:lnSpc>
                <a:spcPct val="115000"/>
              </a:lnSpc>
              <a:spcBef>
                <a:spcPts val="0"/>
              </a:spcBef>
              <a:spcAft>
                <a:spcPct val="0"/>
              </a:spcAft>
              <a:buClr>
                <a:schemeClr val="accent2"/>
              </a:buClr>
              <a:buFont typeface="Wingdings" panose="05000000000000000000" pitchFamily="2" charset="2"/>
              <a:buChar char="ü"/>
              <a:defRPr/>
            </a:pPr>
            <a:r>
              <a:rPr lang="en-US" altLang="en-US" sz="3000" dirty="0">
                <a:solidFill>
                  <a:schemeClr val="tx1"/>
                </a:solidFill>
              </a:rPr>
              <a:t>State statutes</a:t>
            </a:r>
          </a:p>
        </p:txBody>
      </p:sp>
      <p:sp>
        <p:nvSpPr>
          <p:cNvPr id="3" name="Slide Number Placeholder 2">
            <a:extLst>
              <a:ext uri="{FF2B5EF4-FFF2-40B4-BE49-F238E27FC236}">
                <a16:creationId xmlns:a16="http://schemas.microsoft.com/office/drawing/2014/main" id="{0878F658-19E2-4CD8-86AE-35E548782B8E}"/>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166794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41BFD-3544-46D7-A026-882F55574A0B}"/>
              </a:ext>
            </a:extLst>
          </p:cNvPr>
          <p:cNvSpPr>
            <a:spLocks noGrp="1"/>
          </p:cNvSpPr>
          <p:nvPr>
            <p:ph type="title"/>
          </p:nvPr>
        </p:nvSpPr>
        <p:spPr/>
        <p:txBody>
          <a:bodyPr>
            <a:normAutofit/>
          </a:bodyPr>
          <a:lstStyle/>
          <a:p>
            <a:pPr>
              <a:spcBef>
                <a:spcPts val="0"/>
              </a:spcBef>
            </a:pPr>
            <a:r>
              <a:rPr lang="en-US" altLang="en-US" dirty="0"/>
              <a:t>Other Prohibitions on Discrimination</a:t>
            </a:r>
            <a:endParaRPr lang="en-US" dirty="0"/>
          </a:p>
        </p:txBody>
      </p:sp>
      <p:sp>
        <p:nvSpPr>
          <p:cNvPr id="2" name="Content Placeholder 1">
            <a:extLst>
              <a:ext uri="{FF2B5EF4-FFF2-40B4-BE49-F238E27FC236}">
                <a16:creationId xmlns:a16="http://schemas.microsoft.com/office/drawing/2014/main" id="{90B0ADEB-BA3F-48AC-A491-2197B86BB7FD}"/>
              </a:ext>
            </a:extLst>
          </p:cNvPr>
          <p:cNvSpPr>
            <a:spLocks noGrp="1"/>
          </p:cNvSpPr>
          <p:nvPr>
            <p:ph idx="1"/>
          </p:nvPr>
        </p:nvSpPr>
        <p:spPr/>
        <p:txBody>
          <a:bodyPr>
            <a:normAutofit/>
          </a:bodyPr>
          <a:lstStyle/>
          <a:p>
            <a:pPr marL="342900" lvl="1">
              <a:spcBef>
                <a:spcPts val="0"/>
              </a:spcBef>
              <a:buClr>
                <a:schemeClr val="accent2"/>
              </a:buClr>
              <a:buFont typeface="Wingdings" panose="05000000000000000000" pitchFamily="2" charset="2"/>
              <a:buChar char="ü"/>
              <a:defRPr/>
            </a:pPr>
            <a:r>
              <a:rPr lang="en-US" altLang="en-US" dirty="0">
                <a:solidFill>
                  <a:schemeClr val="tx1"/>
                </a:solidFill>
              </a:rPr>
              <a:t>Executive Order 13160  </a:t>
            </a:r>
          </a:p>
          <a:p>
            <a:pPr lvl="1">
              <a:spcAft>
                <a:spcPts val="600"/>
              </a:spcAft>
              <a:defRPr/>
            </a:pPr>
            <a:r>
              <a:rPr lang="en-US" altLang="en-US" sz="2000" dirty="0"/>
              <a:t>Nondiscrimination on the Basis of Race, Sex, Color, National Origin, Disability, Religion, Age, Sexual Orientation, and Status as a Parent in Federally Conducted Education and Training Programs </a:t>
            </a:r>
          </a:p>
          <a:p>
            <a:pPr marL="342900" lvl="1">
              <a:spcBef>
                <a:spcPts val="0"/>
              </a:spcBef>
              <a:buClr>
                <a:schemeClr val="accent2"/>
              </a:buClr>
              <a:buFont typeface="Wingdings" panose="05000000000000000000" pitchFamily="2" charset="2"/>
              <a:buChar char="ü"/>
              <a:defRPr/>
            </a:pPr>
            <a:r>
              <a:rPr lang="en-US" altLang="en-US" dirty="0">
                <a:solidFill>
                  <a:schemeClr val="tx1"/>
                </a:solidFill>
              </a:rPr>
              <a:t>Executive Order 13145 </a:t>
            </a:r>
          </a:p>
          <a:p>
            <a:pPr lvl="1">
              <a:spcAft>
                <a:spcPts val="600"/>
              </a:spcAft>
              <a:defRPr/>
            </a:pPr>
            <a:r>
              <a:rPr lang="en-US" altLang="en-US" sz="2000" dirty="0"/>
              <a:t>To Prohibit Discrimination in Federal Employment Based on Genetic Information </a:t>
            </a:r>
          </a:p>
          <a:p>
            <a:pPr marL="342900" lvl="1">
              <a:spcBef>
                <a:spcPts val="0"/>
              </a:spcBef>
              <a:buClr>
                <a:schemeClr val="accent2"/>
              </a:buClr>
              <a:buFont typeface="Wingdings" panose="05000000000000000000" pitchFamily="2" charset="2"/>
              <a:buChar char="ü"/>
              <a:defRPr/>
            </a:pPr>
            <a:r>
              <a:rPr lang="en-US" altLang="en-US" dirty="0">
                <a:solidFill>
                  <a:schemeClr val="tx1"/>
                </a:solidFill>
              </a:rPr>
              <a:t>Executive Order 13166  </a:t>
            </a:r>
          </a:p>
          <a:p>
            <a:pPr lvl="1">
              <a:spcAft>
                <a:spcPts val="600"/>
              </a:spcAft>
              <a:defRPr/>
            </a:pPr>
            <a:r>
              <a:rPr lang="en-US" altLang="en-US" sz="2000" dirty="0"/>
              <a:t>Improving Access to Services for Persons With Limited English Proficiency. </a:t>
            </a:r>
          </a:p>
          <a:p>
            <a:pPr marL="342900" lvl="1">
              <a:spcBef>
                <a:spcPts val="0"/>
              </a:spcBef>
              <a:buClr>
                <a:schemeClr val="accent2"/>
              </a:buClr>
              <a:buFont typeface="Wingdings" panose="05000000000000000000" pitchFamily="2" charset="2"/>
              <a:buChar char="ü"/>
              <a:defRPr/>
            </a:pPr>
            <a:r>
              <a:rPr lang="en-US" altLang="en-US" dirty="0">
                <a:solidFill>
                  <a:schemeClr val="tx1"/>
                </a:solidFill>
              </a:rPr>
              <a:t>Regulations and Policies:</a:t>
            </a:r>
          </a:p>
          <a:p>
            <a:pPr lvl="1">
              <a:defRPr/>
            </a:pPr>
            <a:r>
              <a:rPr lang="fr-FR" altLang="en-US" sz="2000" dirty="0"/>
              <a:t>EEOC’s Management Directive 110 Complaint Processing</a:t>
            </a:r>
          </a:p>
          <a:p>
            <a:pPr lvl="1">
              <a:defRPr/>
            </a:pPr>
            <a:r>
              <a:rPr lang="fr-FR" altLang="en-US" sz="2000" dirty="0"/>
              <a:t>EEOC’s Management Directive 715 Affirmative Action Programs</a:t>
            </a:r>
          </a:p>
          <a:p>
            <a:pPr lvl="1">
              <a:defRPr/>
            </a:pPr>
            <a:r>
              <a:rPr lang="en-US" altLang="en-US" sz="2000" dirty="0"/>
              <a:t>Harassing Conduct Policy Statement 2013</a:t>
            </a:r>
          </a:p>
          <a:p>
            <a:pPr lvl="1">
              <a:defRPr/>
            </a:pPr>
            <a:r>
              <a:rPr lang="en-US" altLang="en-US" sz="2000" dirty="0"/>
              <a:t>DOL’s Policy on EEO 2013</a:t>
            </a:r>
            <a:endParaRPr lang="en-US" dirty="0"/>
          </a:p>
        </p:txBody>
      </p:sp>
      <p:sp>
        <p:nvSpPr>
          <p:cNvPr id="4" name="Slide Number Placeholder 3">
            <a:extLst>
              <a:ext uri="{FF2B5EF4-FFF2-40B4-BE49-F238E27FC236}">
                <a16:creationId xmlns:a16="http://schemas.microsoft.com/office/drawing/2014/main" id="{44052C31-6C34-46EC-8C1F-6DCE92756B70}"/>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6696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E605-B6CF-4DB9-9FC4-9B91AB4A72DE}"/>
              </a:ext>
            </a:extLst>
          </p:cNvPr>
          <p:cNvSpPr>
            <a:spLocks noGrp="1"/>
          </p:cNvSpPr>
          <p:nvPr>
            <p:ph type="title"/>
          </p:nvPr>
        </p:nvSpPr>
        <p:spPr/>
        <p:txBody>
          <a:bodyPr>
            <a:normAutofit/>
          </a:bodyPr>
          <a:lstStyle/>
          <a:p>
            <a:pPr algn="l" eaLnBrk="1" hangingPunct="1"/>
            <a:r>
              <a:rPr lang="en-US" altLang="en-US" dirty="0"/>
              <a:t>Types of Prohibited Discrimination</a:t>
            </a:r>
            <a:endParaRPr lang="en-US" dirty="0"/>
          </a:p>
        </p:txBody>
      </p:sp>
      <p:sp>
        <p:nvSpPr>
          <p:cNvPr id="3" name="Content Placeholder 2">
            <a:extLst>
              <a:ext uri="{FF2B5EF4-FFF2-40B4-BE49-F238E27FC236}">
                <a16:creationId xmlns:a16="http://schemas.microsoft.com/office/drawing/2014/main" id="{CD1BDE18-4230-4ACF-BB10-D91FA9C67031}"/>
              </a:ext>
            </a:extLst>
          </p:cNvPr>
          <p:cNvSpPr>
            <a:spLocks noGrp="1"/>
          </p:cNvSpPr>
          <p:nvPr>
            <p:ph idx="1"/>
          </p:nvPr>
        </p:nvSpPr>
        <p:spPr/>
        <p:txBody>
          <a:bodyPr>
            <a:normAutofit/>
          </a:bodyPr>
          <a:lstStyle/>
          <a:p>
            <a:pPr marL="0" indent="0">
              <a:spcBef>
                <a:spcPts val="300"/>
              </a:spcBef>
              <a:buNone/>
            </a:pPr>
            <a:r>
              <a:rPr lang="en-US" altLang="en-US" dirty="0"/>
              <a:t>WIOA Sec. 188 (</a:t>
            </a:r>
            <a:r>
              <a:rPr lang="en-US" altLang="en-US" dirty="0">
                <a:hlinkClick r:id="rId3"/>
              </a:rPr>
              <a:t>29 CFR Part 38</a:t>
            </a:r>
            <a:r>
              <a:rPr lang="en-US" altLang="en-US" dirty="0"/>
              <a:t>)</a:t>
            </a:r>
          </a:p>
          <a:p>
            <a:pPr marL="342900" lvl="1">
              <a:spcBef>
                <a:spcPts val="0"/>
              </a:spcBef>
              <a:buClr>
                <a:schemeClr val="accent2"/>
              </a:buClr>
              <a:buFont typeface="Wingdings" panose="05000000000000000000" pitchFamily="2" charset="2"/>
              <a:buChar char="ü"/>
              <a:defRPr/>
            </a:pPr>
            <a:r>
              <a:rPr lang="en-US" altLang="en-US" sz="2800" dirty="0">
                <a:solidFill>
                  <a:schemeClr val="tx1"/>
                </a:solidFill>
              </a:rPr>
              <a:t>It is unlawful to discriminate on the grounds of:</a:t>
            </a:r>
          </a:p>
          <a:p>
            <a:pPr lvl="1">
              <a:spcBef>
                <a:spcPts val="0"/>
              </a:spcBef>
              <a:defRPr/>
            </a:pPr>
            <a:r>
              <a:rPr lang="en-US" altLang="en-US" dirty="0"/>
              <a:t>Race</a:t>
            </a:r>
          </a:p>
          <a:p>
            <a:pPr lvl="1">
              <a:spcBef>
                <a:spcPts val="0"/>
              </a:spcBef>
              <a:defRPr/>
            </a:pPr>
            <a:r>
              <a:rPr lang="en-US" altLang="en-US" dirty="0"/>
              <a:t>Color</a:t>
            </a:r>
          </a:p>
          <a:p>
            <a:pPr lvl="1">
              <a:spcBef>
                <a:spcPts val="0"/>
              </a:spcBef>
              <a:defRPr/>
            </a:pPr>
            <a:r>
              <a:rPr lang="en-US" altLang="en-US" dirty="0"/>
              <a:t>Religion</a:t>
            </a:r>
          </a:p>
          <a:p>
            <a:pPr lvl="1">
              <a:spcBef>
                <a:spcPts val="0"/>
              </a:spcBef>
              <a:defRPr/>
            </a:pPr>
            <a:r>
              <a:rPr lang="en-US" altLang="en-US" dirty="0"/>
              <a:t>Sex</a:t>
            </a:r>
          </a:p>
          <a:p>
            <a:pPr lvl="1">
              <a:spcBef>
                <a:spcPts val="0"/>
              </a:spcBef>
              <a:defRPr/>
            </a:pPr>
            <a:r>
              <a:rPr lang="en-US" altLang="en-US" dirty="0"/>
              <a:t>National Origin</a:t>
            </a:r>
          </a:p>
          <a:p>
            <a:pPr lvl="1">
              <a:spcBef>
                <a:spcPts val="0"/>
              </a:spcBef>
              <a:defRPr/>
            </a:pPr>
            <a:r>
              <a:rPr lang="en-US" altLang="en-US" dirty="0"/>
              <a:t>Age (except when criterion for program eligibility)</a:t>
            </a:r>
          </a:p>
          <a:p>
            <a:pPr lvl="1">
              <a:spcBef>
                <a:spcPts val="0"/>
              </a:spcBef>
              <a:defRPr/>
            </a:pPr>
            <a:r>
              <a:rPr lang="en-US" altLang="en-US" dirty="0"/>
              <a:t>Disability</a:t>
            </a:r>
          </a:p>
          <a:p>
            <a:pPr lvl="1">
              <a:spcBef>
                <a:spcPts val="0"/>
              </a:spcBef>
              <a:defRPr/>
            </a:pPr>
            <a:r>
              <a:rPr lang="en-US" altLang="en-US" dirty="0"/>
              <a:t>Political Affiliation or Belief</a:t>
            </a:r>
          </a:p>
          <a:p>
            <a:pPr lvl="1">
              <a:spcBef>
                <a:spcPts val="0"/>
              </a:spcBef>
              <a:defRPr/>
            </a:pPr>
            <a:r>
              <a:rPr lang="en-US" altLang="en-US" dirty="0"/>
              <a:t>Citizenship </a:t>
            </a:r>
          </a:p>
          <a:p>
            <a:pPr lvl="1">
              <a:spcBef>
                <a:spcPts val="0"/>
              </a:spcBef>
              <a:defRPr/>
            </a:pPr>
            <a:r>
              <a:rPr lang="en-US" altLang="en-US" dirty="0"/>
              <a:t>Other bases (not an exhaustive list)</a:t>
            </a:r>
          </a:p>
        </p:txBody>
      </p:sp>
      <p:pic>
        <p:nvPicPr>
          <p:cNvPr id="5" name="Picture 4" descr="word &quot;discrimination&quot; on torn piece of paper">
            <a:extLst>
              <a:ext uri="{FF2B5EF4-FFF2-40B4-BE49-F238E27FC236}">
                <a16:creationId xmlns:a16="http://schemas.microsoft.com/office/drawing/2014/main" id="{6BEBA69E-5223-4902-B706-64DB36199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858" y="2687367"/>
            <a:ext cx="4109012" cy="274071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105DC93B-5610-42C6-BBAB-20D04DF3D412}"/>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97776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CFAA-F2DC-4BA7-8F3E-DB717B327D87}"/>
              </a:ext>
            </a:extLst>
          </p:cNvPr>
          <p:cNvSpPr>
            <a:spLocks noGrp="1"/>
          </p:cNvSpPr>
          <p:nvPr>
            <p:ph type="title"/>
          </p:nvPr>
        </p:nvSpPr>
        <p:spPr/>
        <p:txBody>
          <a:bodyPr/>
          <a:lstStyle/>
          <a:p>
            <a:pPr algn="l" eaLnBrk="1" hangingPunct="1"/>
            <a:r>
              <a:rPr lang="en-US" altLang="en-US" dirty="0"/>
              <a:t>DOL Civil Rights Center</a:t>
            </a:r>
            <a:endParaRPr lang="en-US" dirty="0"/>
          </a:p>
        </p:txBody>
      </p:sp>
      <p:graphicFrame>
        <p:nvGraphicFramePr>
          <p:cNvPr id="5" name="Content Placeholder 4" descr="SmartArt with DOL Civil Rights Center and provisions where it applies">
            <a:extLst>
              <a:ext uri="{FF2B5EF4-FFF2-40B4-BE49-F238E27FC236}">
                <a16:creationId xmlns:a16="http://schemas.microsoft.com/office/drawing/2014/main" id="{1F4DEB77-5E31-4555-8B1F-B693F9D55C18}"/>
              </a:ext>
            </a:extLst>
          </p:cNvPr>
          <p:cNvGraphicFramePr>
            <a:graphicFrameLocks noGrp="1"/>
          </p:cNvGraphicFramePr>
          <p:nvPr>
            <p:ph idx="1"/>
            <p:extLst>
              <p:ext uri="{D42A27DB-BD31-4B8C-83A1-F6EECF244321}">
                <p14:modId xmlns:p14="http://schemas.microsoft.com/office/powerpoint/2010/main" val="2921292528"/>
              </p:ext>
            </p:extLst>
          </p:nvPr>
        </p:nvGraphicFramePr>
        <p:xfrm>
          <a:off x="508317" y="1396300"/>
          <a:ext cx="11175365" cy="459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A053966-3ACC-49F5-812A-0C5E9E8B2692}"/>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2154471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A9FD-9FDA-4845-B4D7-160125A31748}"/>
              </a:ext>
            </a:extLst>
          </p:cNvPr>
          <p:cNvSpPr>
            <a:spLocks noGrp="1"/>
          </p:cNvSpPr>
          <p:nvPr>
            <p:ph type="title"/>
          </p:nvPr>
        </p:nvSpPr>
        <p:spPr/>
        <p:txBody>
          <a:bodyPr>
            <a:normAutofit/>
          </a:bodyPr>
          <a:lstStyle/>
          <a:p>
            <a:pPr>
              <a:spcBef>
                <a:spcPts val="600"/>
              </a:spcBef>
            </a:pPr>
            <a:r>
              <a:rPr lang="en-US" altLang="en-US" dirty="0"/>
              <a:t>State Nondiscrimination Plans (NDP)</a:t>
            </a:r>
            <a:endParaRPr lang="en-US" dirty="0"/>
          </a:p>
        </p:txBody>
      </p:sp>
      <p:sp>
        <p:nvSpPr>
          <p:cNvPr id="3" name="Content Placeholder 2">
            <a:extLst>
              <a:ext uri="{FF2B5EF4-FFF2-40B4-BE49-F238E27FC236}">
                <a16:creationId xmlns:a16="http://schemas.microsoft.com/office/drawing/2014/main" id="{398C7988-FF4C-4C47-A7CA-1932944FC3E6}"/>
              </a:ext>
            </a:extLst>
          </p:cNvPr>
          <p:cNvSpPr>
            <a:spLocks noGrp="1"/>
          </p:cNvSpPr>
          <p:nvPr>
            <p:ph idx="1"/>
          </p:nvPr>
        </p:nvSpPr>
        <p:spPr/>
        <p:txBody>
          <a:bodyPr>
            <a:normAutofit/>
          </a:bodyPr>
          <a:lstStyle/>
          <a:p>
            <a:pPr marL="0" indent="0">
              <a:spcBef>
                <a:spcPts val="1200"/>
              </a:spcBef>
              <a:buNone/>
            </a:pPr>
            <a:r>
              <a:rPr lang="en-US" altLang="en-US" dirty="0"/>
              <a:t>NDP (</a:t>
            </a:r>
            <a:r>
              <a:rPr lang="en-US" altLang="en-US" dirty="0">
                <a:hlinkClick r:id="rId3"/>
              </a:rPr>
              <a:t>29 CFR Part 38</a:t>
            </a:r>
            <a:r>
              <a:rPr lang="en-US" altLang="en-US" dirty="0"/>
              <a:t>)</a:t>
            </a:r>
          </a:p>
          <a:p>
            <a:pPr>
              <a:spcBef>
                <a:spcPts val="1200"/>
              </a:spcBef>
            </a:pPr>
            <a:r>
              <a:rPr lang="en-US" altLang="en-US" dirty="0"/>
              <a:t>NDP contains policies, procedures, and systems to provide reasonable guarantee of compliance with the nondiscrimination and equal opportunity requirements of WIOA and implementing regulations</a:t>
            </a:r>
          </a:p>
          <a:p>
            <a:pPr>
              <a:spcBef>
                <a:spcPts val="1200"/>
              </a:spcBef>
            </a:pPr>
            <a:r>
              <a:rPr lang="en-US" altLang="en-US" dirty="0"/>
              <a:t>Local workforce areas must adhere to state NDP</a:t>
            </a:r>
          </a:p>
          <a:p>
            <a:pPr>
              <a:spcBef>
                <a:spcPts val="1200"/>
              </a:spcBef>
            </a:pPr>
            <a:r>
              <a:rPr lang="en-US" altLang="en-US" dirty="0"/>
              <a:t>NDP includes procedures for obtaining prompt corrective action and imposing sanctions where necessary, including retroactive and prospective relief</a:t>
            </a:r>
          </a:p>
        </p:txBody>
      </p:sp>
      <p:sp>
        <p:nvSpPr>
          <p:cNvPr id="4" name="Slide Number Placeholder 3">
            <a:extLst>
              <a:ext uri="{FF2B5EF4-FFF2-40B4-BE49-F238E27FC236}">
                <a16:creationId xmlns:a16="http://schemas.microsoft.com/office/drawing/2014/main" id="{7CF61C32-18D4-40FB-8CCA-76E30DD3B86A}"/>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318034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AC601-8632-44D6-9B20-390E1B9DB96A}"/>
              </a:ext>
            </a:extLst>
          </p:cNvPr>
          <p:cNvSpPr>
            <a:spLocks noGrp="1"/>
          </p:cNvSpPr>
          <p:nvPr>
            <p:ph type="title"/>
          </p:nvPr>
        </p:nvSpPr>
        <p:spPr/>
        <p:txBody>
          <a:bodyPr>
            <a:normAutofit/>
          </a:bodyPr>
          <a:lstStyle/>
          <a:p>
            <a:pPr>
              <a:spcBef>
                <a:spcPts val="600"/>
              </a:spcBef>
            </a:pPr>
            <a:r>
              <a:rPr lang="en-US" altLang="en-US" dirty="0"/>
              <a:t>Non-Federal Entity Responsibilities </a:t>
            </a:r>
            <a:endParaRPr lang="en-US" dirty="0"/>
          </a:p>
        </p:txBody>
      </p:sp>
      <p:sp>
        <p:nvSpPr>
          <p:cNvPr id="2" name="Content Placeholder 1">
            <a:extLst>
              <a:ext uri="{FF2B5EF4-FFF2-40B4-BE49-F238E27FC236}">
                <a16:creationId xmlns:a16="http://schemas.microsoft.com/office/drawing/2014/main" id="{2025D541-0572-45FF-AFD5-7AC1EE0ACAB6}"/>
              </a:ext>
            </a:extLst>
          </p:cNvPr>
          <p:cNvSpPr>
            <a:spLocks noGrp="1"/>
          </p:cNvSpPr>
          <p:nvPr>
            <p:ph idx="1"/>
          </p:nvPr>
        </p:nvSpPr>
        <p:spPr/>
        <p:txBody>
          <a:bodyPr numCol="2">
            <a:normAutofit/>
          </a:bodyPr>
          <a:lstStyle/>
          <a:p>
            <a:pPr>
              <a:spcBef>
                <a:spcPts val="600"/>
              </a:spcBef>
            </a:pPr>
            <a:r>
              <a:rPr lang="en-US" altLang="en-US" dirty="0"/>
              <a:t>Comply with:</a:t>
            </a:r>
          </a:p>
          <a:p>
            <a:pPr lvl="1">
              <a:spcBef>
                <a:spcPts val="600"/>
              </a:spcBef>
              <a:tabLst>
                <a:tab pos="457200" algn="l"/>
              </a:tabLst>
              <a:defRPr/>
            </a:pPr>
            <a:r>
              <a:rPr lang="en-US" altLang="en-US" dirty="0"/>
              <a:t>WIOA Section 188</a:t>
            </a:r>
          </a:p>
          <a:p>
            <a:pPr lvl="1">
              <a:spcBef>
                <a:spcPts val="600"/>
              </a:spcBef>
              <a:tabLst>
                <a:tab pos="457200" algn="l"/>
              </a:tabLst>
              <a:defRPr/>
            </a:pPr>
            <a:r>
              <a:rPr lang="en-US" altLang="en-US" dirty="0"/>
              <a:t>29 CFR 38</a:t>
            </a:r>
          </a:p>
          <a:p>
            <a:pPr lvl="1">
              <a:spcBef>
                <a:spcPts val="600"/>
              </a:spcBef>
              <a:tabLst>
                <a:tab pos="457200" algn="l"/>
              </a:tabLst>
              <a:defRPr/>
            </a:pPr>
            <a:r>
              <a:rPr lang="en-US" altLang="en-US" dirty="0"/>
              <a:t>Section 504 of Rehabilitation Act of 1973</a:t>
            </a:r>
          </a:p>
          <a:p>
            <a:pPr lvl="1">
              <a:spcBef>
                <a:spcPts val="600"/>
              </a:spcBef>
              <a:tabLst>
                <a:tab pos="457200" algn="l"/>
              </a:tabLst>
              <a:defRPr/>
            </a:pPr>
            <a:r>
              <a:rPr lang="en-US" altLang="en-US" dirty="0"/>
              <a:t>NDP</a:t>
            </a:r>
          </a:p>
          <a:p>
            <a:pPr>
              <a:spcBef>
                <a:spcPts val="600"/>
              </a:spcBef>
            </a:pPr>
            <a:r>
              <a:rPr lang="en-US" altLang="en-US" dirty="0"/>
              <a:t>Establish procedure for processing complaints</a:t>
            </a:r>
          </a:p>
          <a:p>
            <a:pPr>
              <a:spcBef>
                <a:spcPts val="600"/>
              </a:spcBef>
            </a:pPr>
            <a:r>
              <a:rPr lang="en-US" altLang="en-US" dirty="0"/>
              <a:t>Monitor subrecipient/ service provider compliance</a:t>
            </a:r>
          </a:p>
          <a:p>
            <a:pPr>
              <a:spcBef>
                <a:spcPts val="600"/>
              </a:spcBef>
            </a:pPr>
            <a:r>
              <a:rPr lang="en-US" altLang="en-US" dirty="0"/>
              <a:t>Appoint Equal Opportunity Officer, except for:</a:t>
            </a:r>
          </a:p>
          <a:p>
            <a:pPr lvl="1">
              <a:lnSpc>
                <a:spcPct val="105000"/>
              </a:lnSpc>
              <a:spcBef>
                <a:spcPts val="600"/>
              </a:spcBef>
            </a:pPr>
            <a:r>
              <a:rPr lang="en-US" altLang="en-US" dirty="0"/>
              <a:t>Service providers</a:t>
            </a:r>
          </a:p>
          <a:p>
            <a:pPr lvl="2">
              <a:spcBef>
                <a:spcPts val="600"/>
              </a:spcBef>
              <a:buClr>
                <a:srgbClr val="D93E0D"/>
              </a:buClr>
            </a:pPr>
            <a:r>
              <a:rPr lang="en-US" altLang="en-US" sz="2200" dirty="0"/>
              <a:t>Compliance rests with state or LWDA</a:t>
            </a:r>
          </a:p>
          <a:p>
            <a:pPr lvl="1">
              <a:spcBef>
                <a:spcPts val="600"/>
              </a:spcBef>
            </a:pPr>
            <a:r>
              <a:rPr lang="en-US" altLang="en-US" dirty="0"/>
              <a:t>Small grant recipients </a:t>
            </a:r>
          </a:p>
          <a:p>
            <a:pPr lvl="2">
              <a:lnSpc>
                <a:spcPct val="105000"/>
              </a:lnSpc>
              <a:spcBef>
                <a:spcPts val="600"/>
              </a:spcBef>
              <a:buClr>
                <a:srgbClr val="D93E0D"/>
              </a:buClr>
            </a:pPr>
            <a:r>
              <a:rPr lang="en-US" altLang="en-US" sz="2200" dirty="0"/>
              <a:t>Fewer than 15 participants and 15 employees</a:t>
            </a:r>
          </a:p>
          <a:p>
            <a:pPr lvl="2">
              <a:lnSpc>
                <a:spcPct val="105000"/>
              </a:lnSpc>
              <a:spcBef>
                <a:spcPts val="600"/>
              </a:spcBef>
              <a:buClr>
                <a:srgbClr val="D93E0D"/>
              </a:buClr>
            </a:pPr>
            <a:r>
              <a:rPr lang="en-US" altLang="en-US" sz="2200" dirty="0"/>
              <a:t>But still must designate person to process complaints</a:t>
            </a:r>
            <a:endParaRPr lang="en-US" altLang="en-US" dirty="0"/>
          </a:p>
        </p:txBody>
      </p:sp>
      <p:sp>
        <p:nvSpPr>
          <p:cNvPr id="4" name="Slide Number Placeholder 3">
            <a:extLst>
              <a:ext uri="{FF2B5EF4-FFF2-40B4-BE49-F238E27FC236}">
                <a16:creationId xmlns:a16="http://schemas.microsoft.com/office/drawing/2014/main" id="{84F1DD44-B2B7-42FC-A0ED-E79760694033}"/>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299901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A4CA9-B953-4FC1-9F24-3D5250FFA751}"/>
              </a:ext>
            </a:extLst>
          </p:cNvPr>
          <p:cNvSpPr>
            <a:spLocks noGrp="1"/>
          </p:cNvSpPr>
          <p:nvPr>
            <p:ph type="title"/>
          </p:nvPr>
        </p:nvSpPr>
        <p:spPr/>
        <p:txBody>
          <a:bodyPr>
            <a:normAutofit/>
          </a:bodyPr>
          <a:lstStyle/>
          <a:p>
            <a:pPr>
              <a:spcBef>
                <a:spcPts val="0"/>
              </a:spcBef>
            </a:pPr>
            <a:r>
              <a:rPr lang="en-US" altLang="en-US" dirty="0"/>
              <a:t>Discrimination Complaint Procedures</a:t>
            </a:r>
            <a:endParaRPr lang="en-US" dirty="0"/>
          </a:p>
        </p:txBody>
      </p:sp>
      <p:sp>
        <p:nvSpPr>
          <p:cNvPr id="2" name="Content Placeholder 1">
            <a:extLst>
              <a:ext uri="{FF2B5EF4-FFF2-40B4-BE49-F238E27FC236}">
                <a16:creationId xmlns:a16="http://schemas.microsoft.com/office/drawing/2014/main" id="{24FB5F8B-1930-49D9-A223-6239D362C81D}"/>
              </a:ext>
            </a:extLst>
          </p:cNvPr>
          <p:cNvSpPr>
            <a:spLocks noGrp="1"/>
          </p:cNvSpPr>
          <p:nvPr>
            <p:ph idx="1"/>
          </p:nvPr>
        </p:nvSpPr>
        <p:spPr/>
        <p:txBody>
          <a:bodyPr/>
          <a:lstStyle/>
          <a:p>
            <a:pPr marL="0" lvl="1" indent="0">
              <a:spcBef>
                <a:spcPts val="1200"/>
              </a:spcBef>
              <a:buClr>
                <a:schemeClr val="accent2"/>
              </a:buClr>
              <a:buNone/>
              <a:defRPr/>
            </a:pPr>
            <a:r>
              <a:rPr lang="en-US" altLang="en-US" dirty="0">
                <a:solidFill>
                  <a:schemeClr val="tx1"/>
                </a:solidFill>
                <a:hlinkClick r:id="rId3"/>
              </a:rPr>
              <a:t>29 CFR 38.54 </a:t>
            </a:r>
            <a:endParaRPr lang="en-US" altLang="en-US" dirty="0">
              <a:solidFill>
                <a:schemeClr val="tx1"/>
              </a:solidFill>
            </a:endParaRP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Recipient Complaint Procedures</a:t>
            </a:r>
          </a:p>
          <a:p>
            <a:pPr marL="342900" lvl="1" indent="-342900">
              <a:spcBef>
                <a:spcPts val="1200"/>
              </a:spcBef>
              <a:buClr>
                <a:schemeClr val="accent2"/>
              </a:buClr>
              <a:buFont typeface="Wingdings" panose="05000000000000000000" pitchFamily="2" charset="2"/>
              <a:buChar char="ü"/>
              <a:defRPr/>
            </a:pPr>
            <a:r>
              <a:rPr lang="en-US" dirty="0">
                <a:solidFill>
                  <a:schemeClr val="tx1"/>
                </a:solidFill>
              </a:rPr>
              <a:t>Written notice to complainant acknowledging receipt of complaint and right to representation</a:t>
            </a:r>
          </a:p>
          <a:p>
            <a:pPr marL="342900" lvl="1" indent="-342900">
              <a:spcBef>
                <a:spcPts val="1200"/>
              </a:spcBef>
              <a:buClr>
                <a:schemeClr val="accent2"/>
              </a:buClr>
              <a:buFont typeface="Wingdings" panose="05000000000000000000" pitchFamily="2" charset="2"/>
              <a:buChar char="ü"/>
              <a:defRPr/>
            </a:pPr>
            <a:r>
              <a:rPr lang="en-US" dirty="0">
                <a:solidFill>
                  <a:schemeClr val="tx1"/>
                </a:solidFill>
              </a:rPr>
              <a:t>Written statement summarizing issues raised</a:t>
            </a:r>
          </a:p>
          <a:p>
            <a:pPr marL="800100" lvl="1" indent="-342900">
              <a:spcBef>
                <a:spcPts val="0"/>
              </a:spcBef>
              <a:buClr>
                <a:schemeClr val="accent1"/>
              </a:buClr>
            </a:pPr>
            <a:r>
              <a:rPr lang="en-US" sz="2000" dirty="0"/>
              <a:t>Issue(s) accepted? If rejected, reasons for rejection:</a:t>
            </a:r>
          </a:p>
          <a:p>
            <a:pPr marL="800100" lvl="1" indent="-342900">
              <a:spcBef>
                <a:spcPts val="0"/>
              </a:spcBef>
              <a:buClr>
                <a:schemeClr val="accent1"/>
              </a:buClr>
            </a:pPr>
            <a:r>
              <a:rPr lang="en-US" sz="2000" dirty="0"/>
              <a:t>Period for fact finding, investigation, resolution</a:t>
            </a:r>
          </a:p>
          <a:p>
            <a:pPr marL="800100" lvl="1" indent="-342900">
              <a:spcBef>
                <a:spcPts val="0"/>
              </a:spcBef>
              <a:buClr>
                <a:schemeClr val="accent1"/>
              </a:buClr>
            </a:pPr>
            <a:r>
              <a:rPr lang="en-US" sz="2000" dirty="0"/>
              <a:t>Include offer of Alternative Dispute Resolution</a:t>
            </a:r>
            <a:endParaRPr lang="en-US" sz="2000" dirty="0">
              <a:solidFill>
                <a:schemeClr val="bg2">
                  <a:lumMod val="10000"/>
                </a:schemeClr>
              </a:solidFill>
            </a:endParaRPr>
          </a:p>
          <a:p>
            <a:pPr marL="342900" lvl="1" indent="-342900">
              <a:spcBef>
                <a:spcPts val="1200"/>
              </a:spcBef>
              <a:buClr>
                <a:schemeClr val="accent2"/>
              </a:buClr>
              <a:buFont typeface="Wingdings" panose="05000000000000000000" pitchFamily="2" charset="2"/>
              <a:buChar char="ü"/>
              <a:defRPr/>
            </a:pPr>
            <a:r>
              <a:rPr lang="en-US" dirty="0">
                <a:solidFill>
                  <a:schemeClr val="tx1"/>
                </a:solidFill>
              </a:rPr>
              <a:t>Issue Notice of Final Action within 90 days from date of filing</a:t>
            </a:r>
          </a:p>
          <a:p>
            <a:pPr marL="342900" lvl="1" indent="-342900">
              <a:spcBef>
                <a:spcPts val="1200"/>
              </a:spcBef>
              <a:buClr>
                <a:schemeClr val="accent2"/>
              </a:buClr>
              <a:buFont typeface="Wingdings" panose="05000000000000000000" pitchFamily="2" charset="2"/>
              <a:buChar char="ü"/>
              <a:defRPr/>
            </a:pPr>
            <a:r>
              <a:rPr lang="en-US" dirty="0">
                <a:solidFill>
                  <a:schemeClr val="tx1"/>
                </a:solidFill>
              </a:rPr>
              <a:t>If lacking jurisdiction, refer to appropriate agency</a:t>
            </a:r>
            <a:endParaRPr lang="en-US" dirty="0"/>
          </a:p>
        </p:txBody>
      </p:sp>
      <p:sp>
        <p:nvSpPr>
          <p:cNvPr id="3" name="Slide Number Placeholder 2">
            <a:extLst>
              <a:ext uri="{FF2B5EF4-FFF2-40B4-BE49-F238E27FC236}">
                <a16:creationId xmlns:a16="http://schemas.microsoft.com/office/drawing/2014/main" id="{8BB26E90-2D02-4DF2-BC8D-CDE75F767167}"/>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157808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C6D3-754B-42AA-BB4B-820F44AAEBF8}"/>
              </a:ext>
            </a:extLst>
          </p:cNvPr>
          <p:cNvSpPr>
            <a:spLocks noGrp="1"/>
          </p:cNvSpPr>
          <p:nvPr>
            <p:ph type="title"/>
          </p:nvPr>
        </p:nvSpPr>
        <p:spPr/>
        <p:txBody>
          <a:bodyPr/>
          <a:lstStyle/>
          <a:p>
            <a:r>
              <a:rPr lang="en-US" altLang="en-US" dirty="0"/>
              <a:t>Complainant Responsibilities</a:t>
            </a:r>
            <a:endParaRPr lang="en-US" dirty="0"/>
          </a:p>
        </p:txBody>
      </p:sp>
      <p:sp>
        <p:nvSpPr>
          <p:cNvPr id="3" name="Content Placeholder 2">
            <a:extLst>
              <a:ext uri="{FF2B5EF4-FFF2-40B4-BE49-F238E27FC236}">
                <a16:creationId xmlns:a16="http://schemas.microsoft.com/office/drawing/2014/main" id="{19766882-5494-4B53-85C6-43CDDFAE53AA}"/>
              </a:ext>
            </a:extLst>
          </p:cNvPr>
          <p:cNvSpPr>
            <a:spLocks noGrp="1"/>
          </p:cNvSpPr>
          <p:nvPr>
            <p:ph idx="1"/>
          </p:nvPr>
        </p:nvSpPr>
        <p:spPr/>
        <p:txBody>
          <a:bodyPr>
            <a:normAutofit/>
          </a:bodyPr>
          <a:lstStyle/>
          <a:p>
            <a:pPr marL="0" lvl="1" indent="0">
              <a:spcBef>
                <a:spcPts val="1200"/>
              </a:spcBef>
              <a:buClr>
                <a:schemeClr val="accent2"/>
              </a:buClr>
              <a:buNone/>
              <a:defRPr/>
            </a:pPr>
            <a:r>
              <a:rPr lang="en-US" sz="2800" b="1" dirty="0">
                <a:solidFill>
                  <a:schemeClr val="tx1"/>
                </a:solidFill>
              </a:rPr>
              <a:t>Complainant responsibilities:</a:t>
            </a:r>
          </a:p>
          <a:p>
            <a:pPr marL="342900" lvl="1" indent="-342900">
              <a:spcBef>
                <a:spcPts val="1200"/>
              </a:spcBef>
              <a:buClr>
                <a:schemeClr val="accent2"/>
              </a:buClr>
              <a:buFont typeface="Wingdings" panose="05000000000000000000" pitchFamily="2" charset="2"/>
              <a:buChar char="ü"/>
              <a:defRPr/>
            </a:pPr>
            <a:r>
              <a:rPr lang="en-US" sz="2800" dirty="0">
                <a:solidFill>
                  <a:schemeClr val="tx1"/>
                </a:solidFill>
              </a:rPr>
              <a:t>May file at state/local level or directly with CRC </a:t>
            </a:r>
          </a:p>
          <a:p>
            <a:pPr marL="342900" lvl="1" indent="-342900">
              <a:spcBef>
                <a:spcPts val="1200"/>
              </a:spcBef>
              <a:buClr>
                <a:schemeClr val="accent2"/>
              </a:buClr>
              <a:buFont typeface="Wingdings" panose="05000000000000000000" pitchFamily="2" charset="2"/>
              <a:buChar char="ü"/>
              <a:defRPr/>
            </a:pPr>
            <a:r>
              <a:rPr lang="en-US" sz="2800" dirty="0">
                <a:solidFill>
                  <a:schemeClr val="tx1"/>
                </a:solidFill>
              </a:rPr>
              <a:t>File within 180 days of incident (only CRC may extend)</a:t>
            </a:r>
          </a:p>
          <a:p>
            <a:pPr marL="342900" lvl="1" indent="-342900">
              <a:spcBef>
                <a:spcPts val="1200"/>
              </a:spcBef>
              <a:buClr>
                <a:schemeClr val="accent2"/>
              </a:buClr>
              <a:buFont typeface="Wingdings" panose="05000000000000000000" pitchFamily="2" charset="2"/>
              <a:buChar char="ü"/>
              <a:defRPr/>
            </a:pPr>
            <a:r>
              <a:rPr lang="en-US" sz="2800" dirty="0">
                <a:solidFill>
                  <a:schemeClr val="tx1"/>
                </a:solidFill>
              </a:rPr>
              <a:t>If no action within 90 days or if not satisfied with decision, may file a new complaint (not an appeal) with CRC within 30 days</a:t>
            </a:r>
          </a:p>
          <a:p>
            <a:pPr marL="342900" lvl="1" indent="-342900">
              <a:spcBef>
                <a:spcPts val="1200"/>
              </a:spcBef>
              <a:buClr>
                <a:schemeClr val="accent2"/>
              </a:buClr>
              <a:buFont typeface="Wingdings" panose="05000000000000000000" pitchFamily="2" charset="2"/>
              <a:buChar char="ü"/>
              <a:defRPr/>
            </a:pPr>
            <a:r>
              <a:rPr lang="en-US" sz="2800" dirty="0">
                <a:solidFill>
                  <a:schemeClr val="tx1"/>
                </a:solidFill>
              </a:rPr>
              <a:t>Employment discrimination and civil rights cases are referred to EEOC</a:t>
            </a:r>
          </a:p>
          <a:p>
            <a:pPr marL="342900" lvl="1" indent="-342900">
              <a:spcBef>
                <a:spcPts val="1200"/>
              </a:spcBef>
              <a:buClr>
                <a:schemeClr val="accent2"/>
              </a:buClr>
              <a:buFont typeface="Wingdings" panose="05000000000000000000" pitchFamily="2" charset="2"/>
              <a:buChar char="ü"/>
              <a:defRPr/>
            </a:pPr>
            <a:r>
              <a:rPr lang="en-US" sz="2800" dirty="0">
                <a:solidFill>
                  <a:schemeClr val="tx1"/>
                </a:solidFill>
              </a:rPr>
              <a:t>Age discrimination complaints are referred to Federal Mediation and Conciliation Service</a:t>
            </a:r>
          </a:p>
          <a:p>
            <a:pPr marL="800100" lvl="1" indent="-342900">
              <a:buClr>
                <a:schemeClr val="accent1"/>
              </a:buClr>
              <a:defRPr/>
            </a:pPr>
            <a:r>
              <a:rPr lang="en-US" dirty="0"/>
              <a:t>If not mediated within 60 days, goes to CRC</a:t>
            </a:r>
            <a:endParaRPr lang="en-US" sz="2800" dirty="0"/>
          </a:p>
        </p:txBody>
      </p:sp>
      <p:sp>
        <p:nvSpPr>
          <p:cNvPr id="4" name="Slide Number Placeholder 3">
            <a:extLst>
              <a:ext uri="{FF2B5EF4-FFF2-40B4-BE49-F238E27FC236}">
                <a16:creationId xmlns:a16="http://schemas.microsoft.com/office/drawing/2014/main" id="{5017BD36-07B2-46F5-A1D3-2FF8AD58855D}"/>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357721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1600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59DEC-29DD-41D6-9981-75A9C86E8A1C}"/>
              </a:ext>
            </a:extLst>
          </p:cNvPr>
          <p:cNvSpPr>
            <a:spLocks noGrp="1"/>
          </p:cNvSpPr>
          <p:nvPr>
            <p:ph type="title"/>
          </p:nvPr>
        </p:nvSpPr>
        <p:spPr/>
        <p:txBody>
          <a:bodyPr/>
          <a:lstStyle/>
          <a:p>
            <a:pPr algn="l"/>
            <a:r>
              <a:rPr lang="en-US" altLang="en-US" dirty="0"/>
              <a:t>Resolution of Complaint</a:t>
            </a:r>
            <a:endParaRPr lang="en-US" dirty="0"/>
          </a:p>
        </p:txBody>
      </p:sp>
      <p:graphicFrame>
        <p:nvGraphicFramePr>
          <p:cNvPr id="4" name="Content Placeholder 3" descr="SmartArt listing Resolutions of Complaint: If reasonable cause is determined by recipient, and Notice of Final Action">
            <a:extLst>
              <a:ext uri="{FF2B5EF4-FFF2-40B4-BE49-F238E27FC236}">
                <a16:creationId xmlns:a16="http://schemas.microsoft.com/office/drawing/2014/main" id="{ABA15E9B-90F8-48E3-94EC-EF5BF37B0E69}"/>
              </a:ext>
            </a:extLst>
          </p:cNvPr>
          <p:cNvGraphicFramePr>
            <a:graphicFrameLocks noGrp="1"/>
          </p:cNvGraphicFramePr>
          <p:nvPr>
            <p:ph idx="1"/>
            <p:extLst>
              <p:ext uri="{D42A27DB-BD31-4B8C-83A1-F6EECF244321}">
                <p14:modId xmlns:p14="http://schemas.microsoft.com/office/powerpoint/2010/main" val="899251330"/>
              </p:ext>
            </p:extLst>
          </p:nvPr>
        </p:nvGraphicFramePr>
        <p:xfrm>
          <a:off x="517525" y="1332677"/>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90BB549-ADED-4085-B529-B54A6342A4E8}"/>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2205045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5C8E-9551-40AF-93C3-8915BFDD38AB}"/>
              </a:ext>
            </a:extLst>
          </p:cNvPr>
          <p:cNvSpPr>
            <a:spLocks noGrp="1"/>
          </p:cNvSpPr>
          <p:nvPr>
            <p:ph type="title"/>
          </p:nvPr>
        </p:nvSpPr>
        <p:spPr/>
        <p:txBody>
          <a:bodyPr/>
          <a:lstStyle/>
          <a:p>
            <a:pPr algn="l" eaLnBrk="1" hangingPunct="1"/>
            <a:r>
              <a:rPr lang="en-US" altLang="en-US" dirty="0"/>
              <a:t>Knowledge Check 2 – Questions </a:t>
            </a:r>
            <a:endParaRPr lang="en-US" dirty="0"/>
          </a:p>
        </p:txBody>
      </p:sp>
      <p:sp>
        <p:nvSpPr>
          <p:cNvPr id="3" name="Content Placeholder 2">
            <a:extLst>
              <a:ext uri="{FF2B5EF4-FFF2-40B4-BE49-F238E27FC236}">
                <a16:creationId xmlns:a16="http://schemas.microsoft.com/office/drawing/2014/main" id="{9F644F20-DD19-433C-AE7B-370909AB3B83}"/>
              </a:ext>
            </a:extLst>
          </p:cNvPr>
          <p:cNvSpPr>
            <a:spLocks noGrp="1"/>
          </p:cNvSpPr>
          <p:nvPr>
            <p:ph idx="1"/>
          </p:nvPr>
        </p:nvSpPr>
        <p:spPr/>
        <p:txBody>
          <a:bodyPr>
            <a:normAutofit fontScale="92500" lnSpcReduction="20000"/>
          </a:bodyPr>
          <a:lstStyle/>
          <a:p>
            <a:pPr marL="0" lvl="1" indent="0">
              <a:lnSpc>
                <a:spcPct val="105000"/>
              </a:lnSpc>
              <a:spcBef>
                <a:spcPts val="1200"/>
              </a:spcBef>
              <a:buClr>
                <a:schemeClr val="accent2"/>
              </a:buClr>
              <a:buNone/>
              <a:defRPr/>
            </a:pPr>
            <a:r>
              <a:rPr lang="en-US" sz="3100" b="1" dirty="0">
                <a:solidFill>
                  <a:srgbClr val="D93E0D"/>
                </a:solidFill>
              </a:rPr>
              <a:t>True or False?</a:t>
            </a:r>
          </a:p>
          <a:p>
            <a:pPr marL="401638" indent="-350838">
              <a:lnSpc>
                <a:spcPct val="105000"/>
              </a:lnSpc>
              <a:spcBef>
                <a:spcPts val="1200"/>
              </a:spcBef>
              <a:buClr>
                <a:srgbClr val="D93E0D"/>
              </a:buClr>
              <a:buSzPct val="80000"/>
              <a:buFont typeface="+mj-lt"/>
              <a:buAutoNum type="arabicPeriod"/>
              <a:defRPr/>
            </a:pPr>
            <a:r>
              <a:rPr lang="en-US" altLang="en-US" dirty="0"/>
              <a:t>A discrimination complaint may be filed at the state/local level or with the DOL Civil Rights Center.</a:t>
            </a:r>
          </a:p>
          <a:p>
            <a:pPr marL="401638" indent="-350838">
              <a:lnSpc>
                <a:spcPct val="105000"/>
              </a:lnSpc>
              <a:spcBef>
                <a:spcPts val="1200"/>
              </a:spcBef>
              <a:buClr>
                <a:srgbClr val="D93E0D"/>
              </a:buClr>
              <a:buSzPct val="80000"/>
              <a:buFont typeface="+mj-lt"/>
              <a:buAutoNum type="arabicPeriod"/>
              <a:defRPr/>
            </a:pPr>
            <a:r>
              <a:rPr lang="en-US" altLang="en-US" dirty="0"/>
              <a:t>The process and time frame for handling a discrimination complaint are the same as for non-discrimination complaints or grievances.</a:t>
            </a:r>
          </a:p>
          <a:p>
            <a:pPr marL="401638" indent="-350838">
              <a:lnSpc>
                <a:spcPct val="105000"/>
              </a:lnSpc>
              <a:spcBef>
                <a:spcPts val="1200"/>
              </a:spcBef>
              <a:buClr>
                <a:srgbClr val="D93E0D"/>
              </a:buClr>
              <a:buSzPct val="80000"/>
              <a:buFont typeface="+mj-lt"/>
              <a:buAutoNum type="arabicPeriod"/>
              <a:defRPr/>
            </a:pPr>
            <a:r>
              <a:rPr lang="en-US" altLang="en-US" dirty="0"/>
              <a:t>The DOL regulations governing discrimination complaints are found at 29 CFR Part 38.</a:t>
            </a:r>
          </a:p>
          <a:p>
            <a:pPr marL="401638" indent="-350838">
              <a:lnSpc>
                <a:spcPct val="105000"/>
              </a:lnSpc>
              <a:spcBef>
                <a:spcPts val="1200"/>
              </a:spcBef>
              <a:buClr>
                <a:srgbClr val="D93E0D"/>
              </a:buClr>
              <a:buSzPct val="80000"/>
              <a:buFont typeface="+mj-lt"/>
              <a:buAutoNum type="arabicPeriod"/>
              <a:defRPr/>
            </a:pPr>
            <a:r>
              <a:rPr lang="en-US" altLang="en-US" dirty="0"/>
              <a:t>Alternative dispute resolution must be offered as an option for resolving discrimination complaints.</a:t>
            </a:r>
          </a:p>
          <a:p>
            <a:pPr marL="401638" indent="-350838">
              <a:lnSpc>
                <a:spcPct val="105000"/>
              </a:lnSpc>
              <a:spcBef>
                <a:spcPts val="1200"/>
              </a:spcBef>
              <a:buClr>
                <a:srgbClr val="D93E0D"/>
              </a:buClr>
              <a:buSzPct val="80000"/>
              <a:buFont typeface="+mj-lt"/>
              <a:buAutoNum type="arabicPeriod"/>
              <a:defRPr/>
            </a:pPr>
            <a:r>
              <a:rPr lang="en-US" altLang="en-US" dirty="0"/>
              <a:t>Notice of Final Action on a complaint of discrimination must be issued within 90 days.</a:t>
            </a:r>
            <a:endParaRPr lang="en-US" dirty="0"/>
          </a:p>
        </p:txBody>
      </p:sp>
      <p:sp>
        <p:nvSpPr>
          <p:cNvPr id="4" name="Slide Number Placeholder 3">
            <a:extLst>
              <a:ext uri="{FF2B5EF4-FFF2-40B4-BE49-F238E27FC236}">
                <a16:creationId xmlns:a16="http://schemas.microsoft.com/office/drawing/2014/main" id="{D683D42B-FE70-4A97-BAB6-AF919DB6635A}"/>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86201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5C8E-9551-40AF-93C3-8915BFDD38AB}"/>
              </a:ext>
            </a:extLst>
          </p:cNvPr>
          <p:cNvSpPr>
            <a:spLocks noGrp="1"/>
          </p:cNvSpPr>
          <p:nvPr>
            <p:ph type="title"/>
          </p:nvPr>
        </p:nvSpPr>
        <p:spPr/>
        <p:txBody>
          <a:bodyPr/>
          <a:lstStyle/>
          <a:p>
            <a:pPr algn="l" eaLnBrk="1" hangingPunct="1"/>
            <a:r>
              <a:rPr lang="en-US" altLang="en-US" dirty="0"/>
              <a:t>Knowledge Check 2 – Answers</a:t>
            </a:r>
            <a:endParaRPr lang="en-US" dirty="0"/>
          </a:p>
        </p:txBody>
      </p:sp>
      <p:sp>
        <p:nvSpPr>
          <p:cNvPr id="3" name="Content Placeholder 2">
            <a:extLst>
              <a:ext uri="{FF2B5EF4-FFF2-40B4-BE49-F238E27FC236}">
                <a16:creationId xmlns:a16="http://schemas.microsoft.com/office/drawing/2014/main" id="{9F644F20-DD19-433C-AE7B-370909AB3B83}"/>
              </a:ext>
            </a:extLst>
          </p:cNvPr>
          <p:cNvSpPr>
            <a:spLocks noGrp="1"/>
          </p:cNvSpPr>
          <p:nvPr>
            <p:ph idx="1"/>
          </p:nvPr>
        </p:nvSpPr>
        <p:spPr/>
        <p:txBody>
          <a:bodyPr>
            <a:normAutofit fontScale="92500" lnSpcReduction="10000"/>
          </a:bodyPr>
          <a:lstStyle/>
          <a:p>
            <a:pPr marL="401638" indent="-350838">
              <a:lnSpc>
                <a:spcPct val="105000"/>
              </a:lnSpc>
              <a:spcBef>
                <a:spcPts val="1200"/>
              </a:spcBef>
              <a:buClr>
                <a:srgbClr val="D93E0D"/>
              </a:buClr>
              <a:buSzPct val="80000"/>
              <a:buFont typeface="+mj-lt"/>
              <a:buAutoNum type="arabicPeriod"/>
              <a:defRPr/>
            </a:pPr>
            <a:r>
              <a:rPr lang="en-US" altLang="en-US" dirty="0"/>
              <a:t>A discrimination complaint may be filed at the state/local level or with the DOL Civil Rights Center.  </a:t>
            </a:r>
            <a:r>
              <a:rPr lang="en-US" altLang="en-US" b="1" dirty="0">
                <a:solidFill>
                  <a:srgbClr val="D93E0D"/>
                </a:solidFill>
              </a:rPr>
              <a:t>True</a:t>
            </a:r>
          </a:p>
          <a:p>
            <a:pPr marL="401638" indent="-350838">
              <a:lnSpc>
                <a:spcPct val="105000"/>
              </a:lnSpc>
              <a:spcBef>
                <a:spcPts val="1200"/>
              </a:spcBef>
              <a:buClr>
                <a:srgbClr val="D93E0D"/>
              </a:buClr>
              <a:buSzPct val="80000"/>
              <a:buFont typeface="+mj-lt"/>
              <a:buAutoNum type="arabicPeriod"/>
              <a:defRPr/>
            </a:pPr>
            <a:r>
              <a:rPr lang="en-US" altLang="en-US" dirty="0"/>
              <a:t>The process and time frame for handling a discrimination complaint are the same as for non-discrimination complaints or grievances.  </a:t>
            </a:r>
            <a:r>
              <a:rPr lang="en-US" altLang="en-US" b="1" dirty="0">
                <a:solidFill>
                  <a:srgbClr val="D93E0D"/>
                </a:solidFill>
              </a:rPr>
              <a:t>False</a:t>
            </a:r>
          </a:p>
          <a:p>
            <a:pPr marL="401638" indent="-350838">
              <a:lnSpc>
                <a:spcPct val="105000"/>
              </a:lnSpc>
              <a:spcBef>
                <a:spcPts val="1200"/>
              </a:spcBef>
              <a:buClr>
                <a:srgbClr val="D93E0D"/>
              </a:buClr>
              <a:buSzPct val="80000"/>
              <a:buFont typeface="+mj-lt"/>
              <a:buAutoNum type="arabicPeriod"/>
              <a:defRPr/>
            </a:pPr>
            <a:r>
              <a:rPr lang="en-US" altLang="en-US" dirty="0"/>
              <a:t>The DOL regulations governing discrimination complaints are found at 29 CFR Part 38.  </a:t>
            </a:r>
            <a:r>
              <a:rPr lang="en-US" altLang="en-US" b="1" dirty="0">
                <a:solidFill>
                  <a:srgbClr val="D93E0D"/>
                </a:solidFill>
              </a:rPr>
              <a:t>True</a:t>
            </a:r>
          </a:p>
          <a:p>
            <a:pPr marL="401638" indent="-350838">
              <a:lnSpc>
                <a:spcPct val="105000"/>
              </a:lnSpc>
              <a:spcBef>
                <a:spcPts val="1200"/>
              </a:spcBef>
              <a:buClr>
                <a:srgbClr val="D93E0D"/>
              </a:buClr>
              <a:buSzPct val="80000"/>
              <a:buFont typeface="+mj-lt"/>
              <a:buAutoNum type="arabicPeriod"/>
              <a:defRPr/>
            </a:pPr>
            <a:r>
              <a:rPr lang="en-US" altLang="en-US" dirty="0"/>
              <a:t>Alternative dispute resolution must be offered as an option for resolving discrimination complaints.  </a:t>
            </a:r>
            <a:r>
              <a:rPr lang="en-US" altLang="en-US" b="1" dirty="0">
                <a:solidFill>
                  <a:srgbClr val="D93E0D"/>
                </a:solidFill>
              </a:rPr>
              <a:t>True</a:t>
            </a:r>
          </a:p>
          <a:p>
            <a:pPr marL="401638" indent="-350838">
              <a:lnSpc>
                <a:spcPct val="105000"/>
              </a:lnSpc>
              <a:spcBef>
                <a:spcPts val="1200"/>
              </a:spcBef>
              <a:buClr>
                <a:srgbClr val="D93E0D"/>
              </a:buClr>
              <a:buSzPct val="80000"/>
              <a:buFont typeface="+mj-lt"/>
              <a:buAutoNum type="arabicPeriod"/>
              <a:defRPr/>
            </a:pPr>
            <a:r>
              <a:rPr lang="en-US" altLang="en-US" dirty="0"/>
              <a:t>Notice of Final Action on a complaint of discrimination must be issued within 90 days.  </a:t>
            </a:r>
            <a:r>
              <a:rPr lang="en-US" altLang="en-US" b="1" dirty="0">
                <a:solidFill>
                  <a:srgbClr val="D93E0D"/>
                </a:solidFill>
              </a:rPr>
              <a:t>True</a:t>
            </a:r>
            <a:endParaRPr lang="en-US" b="1" dirty="0">
              <a:solidFill>
                <a:srgbClr val="D93E0D"/>
              </a:solidFill>
            </a:endParaRPr>
          </a:p>
        </p:txBody>
      </p:sp>
      <p:sp>
        <p:nvSpPr>
          <p:cNvPr id="4" name="Slide Number Placeholder 3">
            <a:extLst>
              <a:ext uri="{FF2B5EF4-FFF2-40B4-BE49-F238E27FC236}">
                <a16:creationId xmlns:a16="http://schemas.microsoft.com/office/drawing/2014/main" id="{1085931E-CA18-4B89-98EE-0F5375A3ECD5}"/>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235063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A572-2B93-4506-82F8-62FC0AA47D4E}"/>
              </a:ext>
            </a:extLst>
          </p:cNvPr>
          <p:cNvSpPr>
            <a:spLocks noGrp="1"/>
          </p:cNvSpPr>
          <p:nvPr>
            <p:ph type="title"/>
          </p:nvPr>
        </p:nvSpPr>
        <p:spPr/>
        <p:txBody>
          <a:bodyPr/>
          <a:lstStyle/>
          <a:p>
            <a:r>
              <a:rPr lang="en-US" dirty="0"/>
              <a:t>Allegations of Fraud, Misconduct, and Abuse</a:t>
            </a:r>
          </a:p>
        </p:txBody>
      </p:sp>
      <p:sp>
        <p:nvSpPr>
          <p:cNvPr id="3" name="Text Placeholder 2">
            <a:extLst>
              <a:ext uri="{FF2B5EF4-FFF2-40B4-BE49-F238E27FC236}">
                <a16:creationId xmlns:a16="http://schemas.microsoft.com/office/drawing/2014/main" id="{741ABBFD-73DD-4B92-AD88-553F5E561441}"/>
              </a:ext>
            </a:extLst>
          </p:cNvPr>
          <p:cNvSpPr>
            <a:spLocks noGrp="1"/>
          </p:cNvSpPr>
          <p:nvPr>
            <p:ph type="body" idx="1"/>
          </p:nvPr>
        </p:nvSpPr>
        <p:spPr>
          <a:xfrm>
            <a:off x="1548384" y="3194893"/>
            <a:ext cx="9805416" cy="1850872"/>
          </a:xfrm>
        </p:spPr>
        <p:txBody>
          <a:bodyPr>
            <a:noAutofit/>
          </a:bodyPr>
          <a:lstStyle/>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Describe the requirements for identifying and reporting incidents of fraud, waste, and abuse</a:t>
            </a:r>
          </a:p>
          <a:p>
            <a:pPr marL="342900" lvl="1" indent="-342900">
              <a:spcBef>
                <a:spcPts val="1200"/>
              </a:spcBef>
              <a:buClr>
                <a:schemeClr val="accent2"/>
              </a:buClr>
              <a:buFont typeface="Wingdings" panose="05000000000000000000" pitchFamily="2" charset="2"/>
              <a:buChar char="ü"/>
              <a:defRPr/>
            </a:pPr>
            <a:r>
              <a:rPr lang="en-US" altLang="en-US" sz="2800" dirty="0">
                <a:solidFill>
                  <a:schemeClr val="tx1"/>
                </a:solidFill>
              </a:rPr>
              <a:t>Describe the processes that recipients must establish to handle and resolve all these issues</a:t>
            </a:r>
            <a:endParaRPr lang="en-US" sz="28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23671613-99B4-48CF-98C5-8D3FDA279D39}"/>
              </a:ext>
            </a:extLst>
          </p:cNvPr>
          <p:cNvSpPr>
            <a:spLocks noGrp="1"/>
          </p:cNvSpPr>
          <p:nvPr>
            <p:ph type="sldNum" sz="quarter" idx="12"/>
          </p:nvPr>
        </p:nvSpPr>
        <p:spPr/>
        <p:txBody>
          <a:bodyPr/>
          <a:lstStyle/>
          <a:p>
            <a:fld id="{AEF1280C-1E94-430E-A516-D051ECA45720}" type="slidenum">
              <a:rPr lang="en-US" smtClean="0"/>
              <a:pPr/>
              <a:t>33</a:t>
            </a:fld>
            <a:endParaRPr lang="en-US" dirty="0"/>
          </a:p>
        </p:txBody>
      </p:sp>
    </p:spTree>
    <p:extLst>
      <p:ext uri="{BB962C8B-B14F-4D97-AF65-F5344CB8AC3E}">
        <p14:creationId xmlns:p14="http://schemas.microsoft.com/office/powerpoint/2010/main" val="411926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87A3E-D49E-48BE-BA61-7431674A310F}"/>
              </a:ext>
            </a:extLst>
          </p:cNvPr>
          <p:cNvSpPr>
            <a:spLocks noGrp="1"/>
          </p:cNvSpPr>
          <p:nvPr>
            <p:ph type="title"/>
          </p:nvPr>
        </p:nvSpPr>
        <p:spPr/>
        <p:txBody>
          <a:bodyPr/>
          <a:lstStyle/>
          <a:p>
            <a:r>
              <a:rPr lang="en-US" altLang="en-US" dirty="0"/>
              <a:t>Disclosure Requirement</a:t>
            </a:r>
            <a:endParaRPr lang="en-US" dirty="0"/>
          </a:p>
        </p:txBody>
      </p:sp>
      <p:sp>
        <p:nvSpPr>
          <p:cNvPr id="2" name="Content Placeholder 1">
            <a:extLst>
              <a:ext uri="{FF2B5EF4-FFF2-40B4-BE49-F238E27FC236}">
                <a16:creationId xmlns:a16="http://schemas.microsoft.com/office/drawing/2014/main" id="{6B12C5E9-0EE9-41B8-84C6-87ED48FC3B59}"/>
              </a:ext>
            </a:extLst>
          </p:cNvPr>
          <p:cNvSpPr>
            <a:spLocks noGrp="1"/>
          </p:cNvSpPr>
          <p:nvPr>
            <p:ph idx="1"/>
          </p:nvPr>
        </p:nvSpPr>
        <p:spPr/>
        <p:txBody>
          <a:bodyPr/>
          <a:lstStyle/>
          <a:p>
            <a:pPr marL="0" lvl="1" indent="0">
              <a:spcBef>
                <a:spcPts val="600"/>
              </a:spcBef>
              <a:spcAft>
                <a:spcPts val="600"/>
              </a:spcAft>
              <a:buClr>
                <a:schemeClr val="accent2"/>
              </a:buClr>
              <a:buNone/>
              <a:defRPr/>
            </a:pPr>
            <a:r>
              <a:rPr lang="en-US" altLang="en-US" sz="2600" dirty="0">
                <a:solidFill>
                  <a:schemeClr val="tx1"/>
                </a:solidFill>
              </a:rPr>
              <a:t>Mandatory disclosures </a:t>
            </a:r>
            <a:r>
              <a:rPr lang="en-US" altLang="en-US" sz="2600" dirty="0">
                <a:solidFill>
                  <a:schemeClr val="tx1"/>
                </a:solidFill>
                <a:hlinkClick r:id="rId3"/>
              </a:rPr>
              <a:t>2 CFR 200.113</a:t>
            </a:r>
            <a:endParaRPr lang="en-US" altLang="en-US" sz="2600" dirty="0">
              <a:solidFill>
                <a:schemeClr val="tx1"/>
              </a:solidFill>
            </a:endParaRPr>
          </a:p>
        </p:txBody>
      </p:sp>
      <p:graphicFrame>
        <p:nvGraphicFramePr>
          <p:cNvPr id="4" name="Diagram 3" descr="SmartArt containing mandatory disclosures">
            <a:extLst>
              <a:ext uri="{FF2B5EF4-FFF2-40B4-BE49-F238E27FC236}">
                <a16:creationId xmlns:a16="http://schemas.microsoft.com/office/drawing/2014/main" id="{B36CBA8C-0EF8-4B5E-A7B4-69451D14BF33}"/>
              </a:ext>
            </a:extLst>
          </p:cNvPr>
          <p:cNvGraphicFramePr/>
          <p:nvPr>
            <p:extLst>
              <p:ext uri="{D42A27DB-BD31-4B8C-83A1-F6EECF244321}">
                <p14:modId xmlns:p14="http://schemas.microsoft.com/office/powerpoint/2010/main" val="2708744632"/>
              </p:ext>
            </p:extLst>
          </p:nvPr>
        </p:nvGraphicFramePr>
        <p:xfrm>
          <a:off x="440266" y="1783804"/>
          <a:ext cx="11311467" cy="4030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07FABC3B-C118-4BAC-9733-BBD149ED34C4}"/>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33551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005CF9-E271-4C63-912A-B06EE27E38A6}"/>
              </a:ext>
            </a:extLst>
          </p:cNvPr>
          <p:cNvSpPr/>
          <p:nvPr/>
        </p:nvSpPr>
        <p:spPr>
          <a:xfrm>
            <a:off x="10228521" y="550766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5947A-B49E-4C5B-A8D7-E41BBC31D0B1}"/>
              </a:ext>
            </a:extLst>
          </p:cNvPr>
          <p:cNvSpPr>
            <a:spLocks noGrp="1"/>
          </p:cNvSpPr>
          <p:nvPr>
            <p:ph type="title"/>
          </p:nvPr>
        </p:nvSpPr>
        <p:spPr/>
        <p:txBody>
          <a:bodyPr/>
          <a:lstStyle/>
          <a:p>
            <a:r>
              <a:rPr lang="en-US" altLang="en-US" dirty="0"/>
              <a:t>Incidents</a:t>
            </a:r>
            <a:endParaRPr lang="en-US" dirty="0"/>
          </a:p>
        </p:txBody>
      </p:sp>
      <p:sp>
        <p:nvSpPr>
          <p:cNvPr id="192515" name="Content Placeholder 4"/>
          <p:cNvSpPr>
            <a:spLocks noGrp="1"/>
          </p:cNvSpPr>
          <p:nvPr>
            <p:ph idx="1"/>
          </p:nvPr>
        </p:nvSpPr>
        <p:spPr bwMode="auto">
          <a:xfrm>
            <a:off x="518160" y="1420779"/>
            <a:ext cx="6541008" cy="4756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1" indent="0" fontAlgn="base">
              <a:spcBef>
                <a:spcPct val="0"/>
              </a:spcBef>
              <a:spcAft>
                <a:spcPts val="1400"/>
              </a:spcAft>
              <a:buClr>
                <a:schemeClr val="accent2"/>
              </a:buClr>
              <a:buNone/>
              <a:defRPr/>
            </a:pPr>
            <a:r>
              <a:rPr lang="en-US" altLang="en-US" sz="2800" b="1" dirty="0">
                <a:solidFill>
                  <a:schemeClr val="tx1"/>
                </a:solidFill>
              </a:rPr>
              <a:t>Incidents are events involving:</a:t>
            </a:r>
          </a:p>
          <a:p>
            <a:pPr>
              <a:spcBef>
                <a:spcPct val="0"/>
              </a:spcBef>
              <a:spcAft>
                <a:spcPts val="1400"/>
              </a:spcAft>
            </a:pPr>
            <a:r>
              <a:rPr lang="en-US" altLang="en-US" dirty="0"/>
              <a:t>Fraud, misfeasance, nonfeasance, or malfeasance</a:t>
            </a:r>
          </a:p>
          <a:p>
            <a:pPr>
              <a:spcBef>
                <a:spcPct val="0"/>
              </a:spcBef>
              <a:spcAft>
                <a:spcPts val="1400"/>
              </a:spcAft>
            </a:pPr>
            <a:r>
              <a:rPr lang="en-US" altLang="en-US" dirty="0"/>
              <a:t>Misapplication of funds</a:t>
            </a:r>
          </a:p>
          <a:p>
            <a:pPr>
              <a:spcBef>
                <a:spcPct val="0"/>
              </a:spcBef>
              <a:spcAft>
                <a:spcPts val="1400"/>
              </a:spcAft>
            </a:pPr>
            <a:r>
              <a:rPr lang="en-US" altLang="en-US" dirty="0"/>
              <a:t>Gross mismanagement</a:t>
            </a:r>
          </a:p>
          <a:p>
            <a:pPr>
              <a:spcBef>
                <a:spcPct val="0"/>
              </a:spcBef>
              <a:spcAft>
                <a:spcPts val="1400"/>
              </a:spcAft>
            </a:pPr>
            <a:r>
              <a:rPr lang="en-US" altLang="en-US" dirty="0"/>
              <a:t>Employee or participant misconduct</a:t>
            </a:r>
          </a:p>
          <a:p>
            <a:pPr>
              <a:spcBef>
                <a:spcPct val="0"/>
              </a:spcBef>
              <a:spcAft>
                <a:spcPts val="1400"/>
              </a:spcAft>
            </a:pPr>
            <a:r>
              <a:rPr lang="en-US" altLang="en-US" dirty="0"/>
              <a:t>Waste and program abuse</a:t>
            </a:r>
          </a:p>
          <a:p>
            <a:pPr marL="0" indent="0">
              <a:spcBef>
                <a:spcPts val="2400"/>
              </a:spcBef>
              <a:spcAft>
                <a:spcPts val="1400"/>
              </a:spcAft>
              <a:buNone/>
            </a:pPr>
            <a:r>
              <a:rPr lang="en-US" altLang="en-US" sz="2000" dirty="0">
                <a:hlinkClick r:id="rId3"/>
              </a:rPr>
              <a:t>Training and Employment Guidance Letter (TEGL) 2-12</a:t>
            </a:r>
            <a:endParaRPr lang="en-US" altLang="en-US" sz="2000" dirty="0"/>
          </a:p>
        </p:txBody>
      </p:sp>
      <p:pic>
        <p:nvPicPr>
          <p:cNvPr id="3" name="Picture 2" descr="TEGL 2-12">
            <a:extLst>
              <a:ext uri="{FF2B5EF4-FFF2-40B4-BE49-F238E27FC236}">
                <a16:creationId xmlns:a16="http://schemas.microsoft.com/office/drawing/2014/main" id="{732FAD7C-4B49-4E26-BB7E-1A8CD4423533}"/>
              </a:ext>
            </a:extLst>
          </p:cNvPr>
          <p:cNvPicPr>
            <a:picLocks noChangeAspect="1"/>
          </p:cNvPicPr>
          <p:nvPr/>
        </p:nvPicPr>
        <p:blipFill rotWithShape="1">
          <a:blip r:embed="rId4"/>
          <a:srcRect b="23853"/>
          <a:stretch/>
        </p:blipFill>
        <p:spPr>
          <a:xfrm>
            <a:off x="6569215" y="1420779"/>
            <a:ext cx="5033634" cy="4449443"/>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240541B-8284-4E41-8921-8F121DB668E9}"/>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173941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5814-BFE2-43F3-A40F-BC0F7DD9D7EE}"/>
              </a:ext>
            </a:extLst>
          </p:cNvPr>
          <p:cNvSpPr>
            <a:spLocks noGrp="1"/>
          </p:cNvSpPr>
          <p:nvPr>
            <p:ph type="title"/>
          </p:nvPr>
        </p:nvSpPr>
        <p:spPr/>
        <p:txBody>
          <a:bodyPr/>
          <a:lstStyle/>
          <a:p>
            <a:r>
              <a:rPr lang="en-US" altLang="en-US" dirty="0"/>
              <a:t>What Recipients Must Report</a:t>
            </a:r>
            <a:endParaRPr lang="en-US" dirty="0"/>
          </a:p>
        </p:txBody>
      </p:sp>
      <p:sp>
        <p:nvSpPr>
          <p:cNvPr id="4" name="Content Placeholder 3">
            <a:extLst>
              <a:ext uri="{FF2B5EF4-FFF2-40B4-BE49-F238E27FC236}">
                <a16:creationId xmlns:a16="http://schemas.microsoft.com/office/drawing/2014/main" id="{EA37B171-4A84-4247-A69C-C4999E7931D8}"/>
              </a:ext>
            </a:extLst>
          </p:cNvPr>
          <p:cNvSpPr>
            <a:spLocks noGrp="1"/>
          </p:cNvSpPr>
          <p:nvPr>
            <p:ph idx="1"/>
          </p:nvPr>
        </p:nvSpPr>
        <p:spPr/>
        <p:txBody>
          <a:bodyPr>
            <a:normAutofit fontScale="92500" lnSpcReduction="10000"/>
          </a:bodyPr>
          <a:lstStyle/>
          <a:p>
            <a:r>
              <a:rPr lang="en-US" dirty="0"/>
              <a:t>Recipients are required to immediately document and report allegations, suspicions, and complaints of:</a:t>
            </a:r>
          </a:p>
          <a:p>
            <a:pPr lvl="1"/>
            <a:r>
              <a:rPr lang="en-US" dirty="0"/>
              <a:t>Fraud, misfeasance, nonfeasance, or malfeasance</a:t>
            </a:r>
          </a:p>
          <a:p>
            <a:pPr lvl="1"/>
            <a:r>
              <a:rPr lang="en-US" dirty="0"/>
              <a:t>Misapplication of funds</a:t>
            </a:r>
          </a:p>
          <a:p>
            <a:pPr lvl="1"/>
            <a:r>
              <a:rPr lang="en-US" dirty="0"/>
              <a:t>Gross mismanagement and misconduct</a:t>
            </a:r>
          </a:p>
          <a:p>
            <a:pPr lvl="1"/>
            <a:r>
              <a:rPr lang="en-US" dirty="0"/>
              <a:t>Criminal activity</a:t>
            </a:r>
          </a:p>
          <a:p>
            <a:pPr lvl="1"/>
            <a:r>
              <a:rPr lang="en-US" dirty="0"/>
              <a:t>Waste and program abuse</a:t>
            </a:r>
          </a:p>
          <a:p>
            <a:r>
              <a:rPr lang="en-US" dirty="0"/>
              <a:t>If imminent health or safety concerns or imminent loss of funds exceeding $50,000:</a:t>
            </a:r>
          </a:p>
          <a:p>
            <a:pPr lvl="1"/>
            <a:r>
              <a:rPr lang="en-US" dirty="0"/>
              <a:t>Report to the OIG and ETA immediately by telephone followed by a written Incident Report (IR) no later than one working day</a:t>
            </a:r>
          </a:p>
          <a:p>
            <a:pPr lvl="1"/>
            <a:r>
              <a:rPr lang="en-US" dirty="0"/>
              <a:t>Mandatory reporting of fraud and other criminal acts 2 CFR 200.113</a:t>
            </a:r>
          </a:p>
          <a:p>
            <a:endParaRPr lang="en-US" dirty="0"/>
          </a:p>
        </p:txBody>
      </p:sp>
      <p:sp>
        <p:nvSpPr>
          <p:cNvPr id="3" name="Slide Number Placeholder 2">
            <a:extLst>
              <a:ext uri="{FF2B5EF4-FFF2-40B4-BE49-F238E27FC236}">
                <a16:creationId xmlns:a16="http://schemas.microsoft.com/office/drawing/2014/main" id="{F5E0F6BB-EBC8-417A-9E0C-C5C6477CE502}"/>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722258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A4CA-E176-4AF3-A2DB-67AE2FCC6408}"/>
              </a:ext>
            </a:extLst>
          </p:cNvPr>
          <p:cNvSpPr>
            <a:spLocks noGrp="1"/>
          </p:cNvSpPr>
          <p:nvPr>
            <p:ph type="title"/>
          </p:nvPr>
        </p:nvSpPr>
        <p:spPr/>
        <p:txBody>
          <a:bodyPr>
            <a:normAutofit/>
          </a:bodyPr>
          <a:lstStyle/>
          <a:p>
            <a:pPr rtl="0" eaLnBrk="0" fontAlgn="base" hangingPunct="0"/>
            <a:r>
              <a:rPr lang="en-US" dirty="0"/>
              <a:t>DL 1-156 Incident Reporting Form</a:t>
            </a:r>
          </a:p>
        </p:txBody>
      </p:sp>
      <p:pic>
        <p:nvPicPr>
          <p:cNvPr id="7" name="Content Placeholder 4" descr="U.S. Department of Labor Incident Report For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334" y="1413513"/>
            <a:ext cx="6095332" cy="4553712"/>
          </a:xfrm>
          <a:prstGeom prst="rect">
            <a:avLst/>
          </a:prstGeom>
          <a:noFill/>
          <a:ln w="317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F1FF26B-93EA-4D2A-9E6B-650E3562B65D}"/>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107885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E36B-6A6F-4EFD-9597-3C21094B06AC}"/>
              </a:ext>
            </a:extLst>
          </p:cNvPr>
          <p:cNvSpPr>
            <a:spLocks noGrp="1"/>
          </p:cNvSpPr>
          <p:nvPr>
            <p:ph type="title"/>
          </p:nvPr>
        </p:nvSpPr>
        <p:spPr/>
        <p:txBody>
          <a:bodyPr/>
          <a:lstStyle/>
          <a:p>
            <a:r>
              <a:rPr lang="en-US" altLang="en-US" dirty="0"/>
              <a:t>Reporting Mechanisms</a:t>
            </a:r>
            <a:endParaRPr lang="en-US" dirty="0"/>
          </a:p>
        </p:txBody>
      </p:sp>
      <p:sp>
        <p:nvSpPr>
          <p:cNvPr id="3" name="Content Placeholder 2">
            <a:extLst>
              <a:ext uri="{FF2B5EF4-FFF2-40B4-BE49-F238E27FC236}">
                <a16:creationId xmlns:a16="http://schemas.microsoft.com/office/drawing/2014/main" id="{A5AAC30B-133E-4F04-B925-E6518213C9D8}"/>
              </a:ext>
            </a:extLst>
          </p:cNvPr>
          <p:cNvSpPr>
            <a:spLocks noGrp="1"/>
          </p:cNvSpPr>
          <p:nvPr>
            <p:ph idx="1"/>
          </p:nvPr>
        </p:nvSpPr>
        <p:spPr>
          <a:xfrm>
            <a:off x="518160" y="1420779"/>
            <a:ext cx="10174224" cy="4756184"/>
          </a:xfrm>
        </p:spPr>
        <p:txBody>
          <a:bodyPr/>
          <a:lstStyle/>
          <a:p>
            <a:r>
              <a:rPr lang="en-US" altLang="en-US" dirty="0"/>
              <a:t>DOL Hotline - Office of Inspector General</a:t>
            </a:r>
            <a:endParaRPr lang="en-US" dirty="0"/>
          </a:p>
          <a:p>
            <a:pPr lvl="1"/>
            <a:r>
              <a:rPr lang="en-US" altLang="en-US" dirty="0"/>
              <a:t>1-800-347-3756 or (202) 693-6999</a:t>
            </a:r>
            <a:endParaRPr lang="en-US" dirty="0"/>
          </a:p>
          <a:p>
            <a:r>
              <a:rPr lang="en-US" altLang="en-US" dirty="0"/>
              <a:t>DOL's Incident Reporting System (</a:t>
            </a:r>
            <a:r>
              <a:rPr lang="en-US" altLang="en-US" dirty="0">
                <a:hlinkClick r:id="rId3"/>
              </a:rPr>
              <a:t>TEGL 2-12</a:t>
            </a:r>
            <a:r>
              <a:rPr lang="en-US" altLang="en-US" dirty="0"/>
              <a:t>)</a:t>
            </a:r>
            <a:endParaRPr lang="en-US" dirty="0"/>
          </a:p>
          <a:p>
            <a:pPr lvl="1"/>
            <a:r>
              <a:rPr lang="en-US" altLang="en-US" dirty="0"/>
              <a:t>Incident Report Form DL 1-156 </a:t>
            </a:r>
            <a:endParaRPr lang="en-US" dirty="0"/>
          </a:p>
          <a:p>
            <a:pPr lvl="1"/>
            <a:r>
              <a:rPr lang="en-US" altLang="en-US" dirty="0"/>
              <a:t>File with DOL Office of Inspector General in D.C. or to Regional Inspector General for Investigations </a:t>
            </a:r>
            <a:endParaRPr lang="en-US" dirty="0"/>
          </a:p>
          <a:p>
            <a:pPr lvl="2">
              <a:buClr>
                <a:srgbClr val="D93E0D"/>
              </a:buClr>
            </a:pPr>
            <a:r>
              <a:rPr lang="en-US" altLang="en-US" dirty="0"/>
              <a:t>Copy simultaneously provided to ETA </a:t>
            </a:r>
            <a:endParaRPr lang="en-US" dirty="0"/>
          </a:p>
          <a:p>
            <a:r>
              <a:rPr lang="en-US" altLang="en-US" dirty="0"/>
              <a:t>Incidents may be channeled through a state or local system</a:t>
            </a:r>
            <a:endParaRPr lang="en-US" dirty="0"/>
          </a:p>
          <a:p>
            <a:pPr lvl="1"/>
            <a:r>
              <a:rPr lang="en-US" altLang="en-US" dirty="0"/>
              <a:t>But in all cases DOL must be notified</a:t>
            </a:r>
            <a:endParaRPr lang="en-US" dirty="0"/>
          </a:p>
          <a:p>
            <a:pPr lvl="1"/>
            <a:r>
              <a:rPr lang="en-US" altLang="en-US" dirty="0"/>
              <a:t>Cannot prevent anyone from reporting incident directly to OIG</a:t>
            </a:r>
          </a:p>
        </p:txBody>
      </p:sp>
      <p:sp>
        <p:nvSpPr>
          <p:cNvPr id="196612" name="TextBox 2"/>
          <p:cNvSpPr txBox="1">
            <a:spLocks noChangeArrowheads="1"/>
          </p:cNvSpPr>
          <p:nvPr/>
        </p:nvSpPr>
        <p:spPr bwMode="auto">
          <a:xfrm rot="1170437">
            <a:off x="6319347" y="2323097"/>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2"/>
                </a:solidFill>
                <a:latin typeface="Arial" panose="020B0604020202020204" pitchFamily="34" charset="0"/>
                <a:ea typeface="MS PGothic" panose="020B0600070205080204" pitchFamily="34" charset="-128"/>
              </a:defRPr>
            </a:lvl1pPr>
            <a:lvl2pPr>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lvl="1" algn="ctr"/>
            <a:r>
              <a:rPr lang="en-US" altLang="en-US" sz="2800" b="1" dirty="0">
                <a:solidFill>
                  <a:srgbClr val="D93E0D"/>
                </a:solidFill>
                <a:latin typeface="+mn-lt"/>
              </a:rPr>
              <a:t>WHEN IN DOUBT, FILE A REPORT!</a:t>
            </a:r>
          </a:p>
        </p:txBody>
      </p:sp>
      <p:sp>
        <p:nvSpPr>
          <p:cNvPr id="4" name="Slide Number Placeholder 3">
            <a:extLst>
              <a:ext uri="{FF2B5EF4-FFF2-40B4-BE49-F238E27FC236}">
                <a16:creationId xmlns:a16="http://schemas.microsoft.com/office/drawing/2014/main" id="{F0D0A8DC-C8B4-48C5-B64D-DA94D9B31B80}"/>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2495647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3DA3-00C3-46D4-B183-B6098903F57E}"/>
              </a:ext>
            </a:extLst>
          </p:cNvPr>
          <p:cNvSpPr>
            <a:spLocks noGrp="1"/>
          </p:cNvSpPr>
          <p:nvPr>
            <p:ph type="title"/>
          </p:nvPr>
        </p:nvSpPr>
        <p:spPr/>
        <p:txBody>
          <a:bodyPr/>
          <a:lstStyle/>
          <a:p>
            <a:r>
              <a:rPr lang="en-US" altLang="en-US" dirty="0"/>
              <a:t>The Investigative Process</a:t>
            </a:r>
            <a:endParaRPr lang="en-US" dirty="0"/>
          </a:p>
        </p:txBody>
      </p:sp>
      <p:sp>
        <p:nvSpPr>
          <p:cNvPr id="4" name="Content Placeholder 3">
            <a:extLst>
              <a:ext uri="{FF2B5EF4-FFF2-40B4-BE49-F238E27FC236}">
                <a16:creationId xmlns:a16="http://schemas.microsoft.com/office/drawing/2014/main" id="{C4605786-6AD2-4228-8E57-5D75533C2E26}"/>
              </a:ext>
            </a:extLst>
          </p:cNvPr>
          <p:cNvSpPr>
            <a:spLocks noGrp="1"/>
          </p:cNvSpPr>
          <p:nvPr>
            <p:ph idx="1"/>
          </p:nvPr>
        </p:nvSpPr>
        <p:spPr/>
        <p:txBody>
          <a:bodyPr>
            <a:normAutofit fontScale="92500" lnSpcReduction="10000"/>
          </a:bodyPr>
          <a:lstStyle/>
          <a:p>
            <a:pPr>
              <a:lnSpc>
                <a:spcPct val="110000"/>
              </a:lnSpc>
              <a:spcBef>
                <a:spcPts val="600"/>
              </a:spcBef>
              <a:defRPr/>
            </a:pPr>
            <a:r>
              <a:rPr lang="en-US" sz="2600" dirty="0"/>
              <a:t>Submit Incident Report to OIG with copy to ETA</a:t>
            </a:r>
          </a:p>
          <a:p>
            <a:pPr>
              <a:lnSpc>
                <a:spcPct val="110000"/>
              </a:lnSpc>
              <a:spcBef>
                <a:spcPts val="600"/>
              </a:spcBef>
              <a:defRPr/>
            </a:pPr>
            <a:r>
              <a:rPr lang="en-US" sz="2600" dirty="0"/>
              <a:t>OIG assigns investigative responsibility</a:t>
            </a:r>
          </a:p>
          <a:p>
            <a:pPr lvl="1">
              <a:lnSpc>
                <a:spcPct val="110000"/>
              </a:lnSpc>
              <a:spcBef>
                <a:spcPts val="600"/>
              </a:spcBef>
              <a:defRPr/>
            </a:pPr>
            <a:r>
              <a:rPr lang="en-US" sz="2200" dirty="0"/>
              <a:t>OIG determines whether the allegation has merit and may conduct or arrange for an investigation or audit</a:t>
            </a:r>
          </a:p>
          <a:p>
            <a:pPr>
              <a:lnSpc>
                <a:spcPct val="110000"/>
              </a:lnSpc>
              <a:spcBef>
                <a:spcPts val="600"/>
              </a:spcBef>
              <a:defRPr/>
            </a:pPr>
            <a:r>
              <a:rPr lang="en-US" sz="2600" dirty="0"/>
              <a:t>OIG may refer the case back to ETA for resolution</a:t>
            </a:r>
          </a:p>
          <a:p>
            <a:pPr lvl="1">
              <a:lnSpc>
                <a:spcPct val="110000"/>
              </a:lnSpc>
              <a:spcBef>
                <a:spcPts val="600"/>
              </a:spcBef>
              <a:defRPr/>
            </a:pPr>
            <a:r>
              <a:rPr lang="en-US" sz="2200" dirty="0"/>
              <a:t>ETA may conduct its own review of the allegation</a:t>
            </a:r>
          </a:p>
          <a:p>
            <a:pPr lvl="1">
              <a:lnSpc>
                <a:spcPct val="110000"/>
              </a:lnSpc>
              <a:spcBef>
                <a:spcPts val="600"/>
              </a:spcBef>
              <a:defRPr/>
            </a:pPr>
            <a:r>
              <a:rPr lang="en-US" sz="2200" dirty="0"/>
              <a:t>ETA may refer the case for state review</a:t>
            </a:r>
          </a:p>
          <a:p>
            <a:pPr lvl="1">
              <a:lnSpc>
                <a:spcPct val="110000"/>
              </a:lnSpc>
              <a:spcBef>
                <a:spcPts val="600"/>
              </a:spcBef>
              <a:defRPr/>
            </a:pPr>
            <a:r>
              <a:rPr lang="en-US" sz="2200" dirty="0"/>
              <a:t>Reviewing agency prepares report on findings and conclusions </a:t>
            </a:r>
          </a:p>
          <a:p>
            <a:pPr lvl="1">
              <a:lnSpc>
                <a:spcPct val="110000"/>
              </a:lnSpc>
              <a:spcBef>
                <a:spcPts val="600"/>
              </a:spcBef>
              <a:defRPr/>
            </a:pPr>
            <a:r>
              <a:rPr lang="en-US" sz="2200" dirty="0"/>
              <a:t>Report submitted to OIG with ETA recommendations</a:t>
            </a:r>
          </a:p>
          <a:p>
            <a:pPr>
              <a:lnSpc>
                <a:spcPct val="110000"/>
              </a:lnSpc>
              <a:spcBef>
                <a:spcPts val="600"/>
              </a:spcBef>
              <a:defRPr/>
            </a:pPr>
            <a:r>
              <a:rPr lang="en-US" sz="2600" dirty="0"/>
              <a:t>Follow-up or corrective actions completed</a:t>
            </a:r>
          </a:p>
          <a:p>
            <a:pPr>
              <a:lnSpc>
                <a:spcPct val="110000"/>
              </a:lnSpc>
              <a:spcBef>
                <a:spcPts val="600"/>
              </a:spcBef>
              <a:defRPr/>
            </a:pPr>
            <a:r>
              <a:rPr lang="en-US" sz="2600" dirty="0"/>
              <a:t>When OIG accepts final resolution, the incident is closed</a:t>
            </a:r>
          </a:p>
          <a:p>
            <a:pPr>
              <a:lnSpc>
                <a:spcPct val="110000"/>
              </a:lnSpc>
              <a:spcBef>
                <a:spcPts val="600"/>
              </a:spcBef>
              <a:defRPr/>
            </a:pPr>
            <a:endParaRPr lang="en-US" sz="2600" dirty="0"/>
          </a:p>
        </p:txBody>
      </p:sp>
      <p:sp>
        <p:nvSpPr>
          <p:cNvPr id="3" name="Slide Number Placeholder 2">
            <a:extLst>
              <a:ext uri="{FF2B5EF4-FFF2-40B4-BE49-F238E27FC236}">
                <a16:creationId xmlns:a16="http://schemas.microsoft.com/office/drawing/2014/main" id="{BABA86A4-E175-4AB2-90B7-A238222A7AA0}"/>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349639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16EA7-03B5-400A-BA60-147F2AB82F52}"/>
              </a:ext>
            </a:extLst>
          </p:cNvPr>
          <p:cNvSpPr>
            <a:spLocks noGrp="1"/>
          </p:cNvSpPr>
          <p:nvPr>
            <p:ph type="title"/>
          </p:nvPr>
        </p:nvSpPr>
        <p:spPr/>
        <p:txBody>
          <a:bodyPr/>
          <a:lstStyle/>
          <a:p>
            <a:r>
              <a:rPr lang="en-US" altLang="en-US" dirty="0"/>
              <a:t>Common Types of Incidents</a:t>
            </a:r>
            <a:endParaRPr lang="en-US" dirty="0"/>
          </a:p>
        </p:txBody>
      </p:sp>
      <p:graphicFrame>
        <p:nvGraphicFramePr>
          <p:cNvPr id="4" name="Content Placeholder 3" descr="SmartArt listing common types of incidents">
            <a:extLst>
              <a:ext uri="{FF2B5EF4-FFF2-40B4-BE49-F238E27FC236}">
                <a16:creationId xmlns:a16="http://schemas.microsoft.com/office/drawing/2014/main" id="{3B74BA01-F983-48A4-80BA-3A168F5B2A6A}"/>
              </a:ext>
            </a:extLst>
          </p:cNvPr>
          <p:cNvGraphicFramePr>
            <a:graphicFrameLocks noGrp="1"/>
          </p:cNvGraphicFramePr>
          <p:nvPr>
            <p:ph idx="1"/>
            <p:extLst>
              <p:ext uri="{D42A27DB-BD31-4B8C-83A1-F6EECF244321}">
                <p14:modId xmlns:p14="http://schemas.microsoft.com/office/powerpoint/2010/main" val="3263028724"/>
              </p:ext>
            </p:extLst>
          </p:nvPr>
        </p:nvGraphicFramePr>
        <p:xfrm>
          <a:off x="182880" y="1341120"/>
          <a:ext cx="11801856" cy="471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B159330-3257-4C3B-9F1C-B21A9156C408}"/>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4074649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4604-86DF-4BB9-82FA-B3F02DBC0F8F}"/>
              </a:ext>
            </a:extLst>
          </p:cNvPr>
          <p:cNvSpPr>
            <a:spLocks noGrp="1"/>
          </p:cNvSpPr>
          <p:nvPr>
            <p:ph type="title"/>
          </p:nvPr>
        </p:nvSpPr>
        <p:spPr/>
        <p:txBody>
          <a:bodyPr/>
          <a:lstStyle/>
          <a:p>
            <a:r>
              <a:rPr lang="en-US" altLang="en-US" dirty="0"/>
              <a:t>Sources of Detection</a:t>
            </a:r>
            <a:endParaRPr lang="en-US" dirty="0"/>
          </a:p>
        </p:txBody>
      </p:sp>
      <p:sp>
        <p:nvSpPr>
          <p:cNvPr id="4" name="Content Placeholder 3">
            <a:extLst>
              <a:ext uri="{FF2B5EF4-FFF2-40B4-BE49-F238E27FC236}">
                <a16:creationId xmlns:a16="http://schemas.microsoft.com/office/drawing/2014/main" id="{906066C4-7347-41D4-97A6-757A157BF693}"/>
              </a:ext>
            </a:extLst>
          </p:cNvPr>
          <p:cNvSpPr>
            <a:spLocks noGrp="1"/>
          </p:cNvSpPr>
          <p:nvPr>
            <p:ph idx="1"/>
          </p:nvPr>
        </p:nvSpPr>
        <p:spPr>
          <a:xfrm>
            <a:off x="518160" y="1553377"/>
            <a:ext cx="11155680" cy="4623585"/>
          </a:xfrm>
        </p:spPr>
        <p:txBody>
          <a:bodyPr/>
          <a:lstStyle/>
          <a:p>
            <a:pPr>
              <a:spcBef>
                <a:spcPts val="1200"/>
              </a:spcBef>
              <a:defRPr/>
            </a:pPr>
            <a:r>
              <a:rPr lang="en-US" altLang="en-US" dirty="0"/>
              <a:t>Tips</a:t>
            </a:r>
          </a:p>
          <a:p>
            <a:pPr>
              <a:spcBef>
                <a:spcPts val="1200"/>
              </a:spcBef>
              <a:defRPr/>
            </a:pPr>
            <a:r>
              <a:rPr lang="en-US" altLang="en-US" dirty="0"/>
              <a:t>Internal audit </a:t>
            </a:r>
          </a:p>
          <a:p>
            <a:pPr>
              <a:spcBef>
                <a:spcPts val="1200"/>
              </a:spcBef>
              <a:defRPr/>
            </a:pPr>
            <a:r>
              <a:rPr lang="en-US" altLang="en-US" dirty="0"/>
              <a:t>By accident </a:t>
            </a:r>
          </a:p>
          <a:p>
            <a:pPr>
              <a:spcBef>
                <a:spcPts val="1200"/>
              </a:spcBef>
              <a:defRPr/>
            </a:pPr>
            <a:r>
              <a:rPr lang="en-US" altLang="en-US" dirty="0"/>
              <a:t>Internal controls</a:t>
            </a:r>
          </a:p>
          <a:p>
            <a:pPr>
              <a:spcBef>
                <a:spcPts val="1200"/>
              </a:spcBef>
              <a:defRPr/>
            </a:pPr>
            <a:r>
              <a:rPr lang="en-US" altLang="en-US" dirty="0"/>
              <a:t>External audit </a:t>
            </a:r>
          </a:p>
          <a:p>
            <a:pPr>
              <a:spcBef>
                <a:spcPts val="1200"/>
              </a:spcBef>
              <a:defRPr/>
            </a:pPr>
            <a:r>
              <a:rPr lang="en-US" altLang="en-US" dirty="0"/>
              <a:t>Notified by police </a:t>
            </a:r>
          </a:p>
        </p:txBody>
      </p:sp>
      <p:pic>
        <p:nvPicPr>
          <p:cNvPr id="5" name="Picture 4" descr="person holding magnifying glass in front of bulletin board">
            <a:extLst>
              <a:ext uri="{FF2B5EF4-FFF2-40B4-BE49-F238E27FC236}">
                <a16:creationId xmlns:a16="http://schemas.microsoft.com/office/drawing/2014/main" id="{6DFA78B2-ECA1-42B6-9B53-1E72BFA36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61094"/>
            <a:ext cx="4687544" cy="3126591"/>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EFA2DDC-3903-41C7-BFA8-491B7C00C2B3}"/>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3440973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3B76-858D-45B5-825F-BCAB449DE3CF}"/>
              </a:ext>
            </a:extLst>
          </p:cNvPr>
          <p:cNvSpPr>
            <a:spLocks noGrp="1"/>
          </p:cNvSpPr>
          <p:nvPr>
            <p:ph type="title"/>
          </p:nvPr>
        </p:nvSpPr>
        <p:spPr/>
        <p:txBody>
          <a:bodyPr/>
          <a:lstStyle/>
          <a:p>
            <a:r>
              <a:rPr lang="en-US" altLang="en-US" dirty="0"/>
              <a:t>Fraud Triangle</a:t>
            </a:r>
            <a:endParaRPr lang="en-US" dirty="0"/>
          </a:p>
        </p:txBody>
      </p:sp>
      <p:sp>
        <p:nvSpPr>
          <p:cNvPr id="94210" name="Content Placeholder 4"/>
          <p:cNvSpPr>
            <a:spLocks noGrp="1"/>
          </p:cNvSpPr>
          <p:nvPr>
            <p:ph idx="1"/>
          </p:nvPr>
        </p:nvSpPr>
        <p:spPr bwMode="auto">
          <a:xfrm>
            <a:off x="518160" y="1531345"/>
            <a:ext cx="11155680" cy="4645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nSpc>
                <a:spcPct val="90000"/>
              </a:lnSpc>
              <a:buNone/>
              <a:defRPr/>
            </a:pPr>
            <a:r>
              <a:rPr lang="en-US" altLang="en-US" b="1" dirty="0"/>
              <a:t>Some incidents can be prevented: </a:t>
            </a:r>
          </a:p>
          <a:p>
            <a:pPr eaLnBrk="1" hangingPunct="1">
              <a:lnSpc>
                <a:spcPct val="90000"/>
              </a:lnSpc>
              <a:defRPr/>
            </a:pPr>
            <a:r>
              <a:rPr lang="en-US" altLang="en-US" dirty="0"/>
              <a:t>Robust system of internal controls</a:t>
            </a:r>
          </a:p>
          <a:p>
            <a:pPr eaLnBrk="1" hangingPunct="1">
              <a:lnSpc>
                <a:spcPct val="90000"/>
              </a:lnSpc>
              <a:defRPr/>
            </a:pPr>
            <a:r>
              <a:rPr lang="en-US" altLang="en-US" dirty="0"/>
              <a:t>Trained and competent staff</a:t>
            </a:r>
          </a:p>
          <a:p>
            <a:pPr eaLnBrk="1" hangingPunct="1">
              <a:lnSpc>
                <a:spcPct val="90000"/>
              </a:lnSpc>
              <a:defRPr/>
            </a:pPr>
            <a:r>
              <a:rPr lang="en-US" altLang="en-US" dirty="0"/>
              <a:t>Consistent application of policies</a:t>
            </a:r>
          </a:p>
        </p:txBody>
      </p:sp>
      <p:grpSp>
        <p:nvGrpSpPr>
          <p:cNvPr id="6" name="Group 5"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a:extLst>
              <a:ext uri="{FF2B5EF4-FFF2-40B4-BE49-F238E27FC236}">
                <a16:creationId xmlns:a16="http://schemas.microsoft.com/office/drawing/2014/main" id="{C1066AF3-8677-4DA1-9764-D0DEE766516F}"/>
              </a:ext>
            </a:extLst>
          </p:cNvPr>
          <p:cNvGrpSpPr/>
          <p:nvPr/>
        </p:nvGrpSpPr>
        <p:grpSpPr>
          <a:xfrm>
            <a:off x="5877245" y="1694162"/>
            <a:ext cx="5886450" cy="3469675"/>
            <a:chOff x="2857500" y="1751231"/>
            <a:chExt cx="7848600" cy="4626233"/>
          </a:xfrm>
        </p:grpSpPr>
        <p:graphicFrame>
          <p:nvGraphicFramePr>
            <p:cNvPr id="7" name="Diagram 6">
              <a:extLst>
                <a:ext uri="{FF2B5EF4-FFF2-40B4-BE49-F238E27FC236}">
                  <a16:creationId xmlns:a16="http://schemas.microsoft.com/office/drawing/2014/main" id="{1452795C-6794-48E6-AF91-A70EFFEAE170}"/>
                </a:ext>
              </a:extLst>
            </p:cNvPr>
            <p:cNvGraphicFramePr/>
            <p:nvPr>
              <p:extLst>
                <p:ext uri="{D42A27DB-BD31-4B8C-83A1-F6EECF244321}">
                  <p14:modId xmlns:p14="http://schemas.microsoft.com/office/powerpoint/2010/main" val="3358585418"/>
                </p:ext>
              </p:extLst>
            </p:nvPr>
          </p:nvGraphicFramePr>
          <p:xfrm>
            <a:off x="2857500" y="1751231"/>
            <a:ext cx="784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5F23C32-4442-4159-BDFC-FF51BC3084A2}"/>
                </a:ext>
              </a:extLst>
            </p:cNvPr>
            <p:cNvSpPr txBox="1"/>
            <p:nvPr/>
          </p:nvSpPr>
          <p:spPr>
            <a:xfrm>
              <a:off x="5984444" y="3352800"/>
              <a:ext cx="1559356"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Opportunity</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9" name="TextBox 8">
              <a:extLst>
                <a:ext uri="{FF2B5EF4-FFF2-40B4-BE49-F238E27FC236}">
                  <a16:creationId xmlns:a16="http://schemas.microsoft.com/office/drawing/2014/main" id="{AD39C23A-04B9-4C5E-B6F8-9B31D2F7AD67}"/>
                </a:ext>
              </a:extLst>
            </p:cNvPr>
            <p:cNvSpPr txBox="1"/>
            <p:nvPr/>
          </p:nvSpPr>
          <p:spPr>
            <a:xfrm>
              <a:off x="6976533" y="5638800"/>
              <a:ext cx="2201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Rationalization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10" name="TextBox 9">
              <a:extLst>
                <a:ext uri="{FF2B5EF4-FFF2-40B4-BE49-F238E27FC236}">
                  <a16:creationId xmlns:a16="http://schemas.microsoft.com/office/drawing/2014/main" id="{05F06F8D-C45F-4C9F-A2DF-9021B0C70196}"/>
                </a:ext>
              </a:extLst>
            </p:cNvPr>
            <p:cNvSpPr txBox="1"/>
            <p:nvPr/>
          </p:nvSpPr>
          <p:spPr>
            <a:xfrm>
              <a:off x="4957233" y="5638800"/>
              <a:ext cx="1439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Motivation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grpSp>
      <p:sp>
        <p:nvSpPr>
          <p:cNvPr id="3" name="Slide Number Placeholder 2">
            <a:extLst>
              <a:ext uri="{FF2B5EF4-FFF2-40B4-BE49-F238E27FC236}">
                <a16:creationId xmlns:a16="http://schemas.microsoft.com/office/drawing/2014/main" id="{59F7C19A-41FE-4ABF-865A-F60EC76204F9}"/>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4215087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84DB0-1588-458E-A209-823F110373A8}"/>
              </a:ext>
            </a:extLst>
          </p:cNvPr>
          <p:cNvSpPr>
            <a:spLocks noGrp="1"/>
          </p:cNvSpPr>
          <p:nvPr>
            <p:ph type="title"/>
          </p:nvPr>
        </p:nvSpPr>
        <p:spPr/>
        <p:txBody>
          <a:bodyPr>
            <a:normAutofit/>
          </a:bodyPr>
          <a:lstStyle/>
          <a:p>
            <a:r>
              <a:rPr lang="en-US" altLang="en-US" dirty="0"/>
              <a:t>Actions to Avoid Fraud</a:t>
            </a:r>
            <a:endParaRPr lang="en-US" dirty="0"/>
          </a:p>
        </p:txBody>
      </p:sp>
      <p:sp>
        <p:nvSpPr>
          <p:cNvPr id="4" name="Content Placeholder 3">
            <a:extLst>
              <a:ext uri="{FF2B5EF4-FFF2-40B4-BE49-F238E27FC236}">
                <a16:creationId xmlns:a16="http://schemas.microsoft.com/office/drawing/2014/main" id="{5DC56A99-3E55-499C-831A-F00D5B03A174}"/>
              </a:ext>
            </a:extLst>
          </p:cNvPr>
          <p:cNvSpPr>
            <a:spLocks noGrp="1"/>
          </p:cNvSpPr>
          <p:nvPr>
            <p:ph idx="1"/>
          </p:nvPr>
        </p:nvSpPr>
        <p:spPr>
          <a:xfrm>
            <a:off x="518160" y="1396395"/>
            <a:ext cx="11155680" cy="4756184"/>
          </a:xfrm>
        </p:spPr>
        <p:txBody>
          <a:bodyPr>
            <a:normAutofit/>
          </a:bodyPr>
          <a:lstStyle/>
          <a:p>
            <a:pPr>
              <a:spcBef>
                <a:spcPts val="600"/>
              </a:spcBef>
              <a:defRPr/>
            </a:pPr>
            <a:r>
              <a:rPr lang="en-US" altLang="en-US" dirty="0">
                <a:solidFill>
                  <a:schemeClr val="bg2">
                    <a:lumMod val="25000"/>
                  </a:schemeClr>
                </a:solidFill>
              </a:rPr>
              <a:t>Robust system of internal controls</a:t>
            </a:r>
          </a:p>
          <a:p>
            <a:pPr>
              <a:spcBef>
                <a:spcPts val="600"/>
              </a:spcBef>
              <a:defRPr/>
            </a:pPr>
            <a:r>
              <a:rPr lang="en-US" altLang="en-US" dirty="0">
                <a:solidFill>
                  <a:schemeClr val="bg2">
                    <a:lumMod val="25000"/>
                  </a:schemeClr>
                </a:solidFill>
              </a:rPr>
              <a:t>Policies, procedures, administrative standards</a:t>
            </a:r>
          </a:p>
          <a:p>
            <a:pPr lvl="1">
              <a:spcBef>
                <a:spcPts val="600"/>
              </a:spcBef>
              <a:defRPr/>
            </a:pPr>
            <a:r>
              <a:rPr lang="en-US" altLang="en-US" dirty="0"/>
              <a:t>Written standards required for procurement </a:t>
            </a:r>
            <a:br>
              <a:rPr lang="en-US" altLang="en-US" dirty="0"/>
            </a:br>
            <a:r>
              <a:rPr lang="en-US" altLang="en-US" dirty="0"/>
              <a:t>staff and activities</a:t>
            </a:r>
          </a:p>
          <a:p>
            <a:pPr lvl="1">
              <a:spcBef>
                <a:spcPts val="600"/>
              </a:spcBef>
              <a:defRPr/>
            </a:pPr>
            <a:r>
              <a:rPr lang="en-US" altLang="en-US" dirty="0"/>
              <a:t>Financial standards and controls</a:t>
            </a:r>
          </a:p>
          <a:p>
            <a:pPr lvl="1">
              <a:spcBef>
                <a:spcPts val="600"/>
              </a:spcBef>
              <a:defRPr/>
            </a:pPr>
            <a:r>
              <a:rPr lang="en-US" altLang="en-US" dirty="0"/>
              <a:t>Procurement policies and procedures</a:t>
            </a:r>
          </a:p>
          <a:p>
            <a:pPr>
              <a:spcBef>
                <a:spcPts val="600"/>
              </a:spcBef>
              <a:buSzPct val="80000"/>
              <a:defRPr/>
            </a:pPr>
            <a:r>
              <a:rPr lang="en-US" altLang="en-US" dirty="0">
                <a:solidFill>
                  <a:schemeClr val="bg2">
                    <a:lumMod val="25000"/>
                  </a:schemeClr>
                </a:solidFill>
              </a:rPr>
              <a:t>Ensure service providers do same</a:t>
            </a:r>
          </a:p>
          <a:p>
            <a:pPr>
              <a:spcBef>
                <a:spcPts val="600"/>
              </a:spcBef>
              <a:defRPr/>
            </a:pPr>
            <a:r>
              <a:rPr lang="en-US" altLang="en-US" dirty="0">
                <a:solidFill>
                  <a:schemeClr val="bg2">
                    <a:lumMod val="25000"/>
                  </a:schemeClr>
                </a:solidFill>
              </a:rPr>
              <a:t>Monitor internal and external operations</a:t>
            </a:r>
          </a:p>
          <a:p>
            <a:pPr>
              <a:spcBef>
                <a:spcPts val="600"/>
              </a:spcBef>
              <a:defRPr/>
            </a:pPr>
            <a:r>
              <a:rPr lang="en-US" altLang="en-US" dirty="0">
                <a:solidFill>
                  <a:schemeClr val="bg2">
                    <a:lumMod val="25000"/>
                  </a:schemeClr>
                </a:solidFill>
              </a:rPr>
              <a:t>Train staff on ethics, incident report policies and procedures</a:t>
            </a:r>
          </a:p>
          <a:p>
            <a:pPr>
              <a:spcBef>
                <a:spcPts val="600"/>
              </a:spcBef>
              <a:defRPr/>
            </a:pPr>
            <a:r>
              <a:rPr lang="en-US" altLang="en-US" dirty="0">
                <a:solidFill>
                  <a:schemeClr val="bg2">
                    <a:lumMod val="25000"/>
                  </a:schemeClr>
                </a:solidFill>
              </a:rPr>
              <a:t>Report promptly any incidents or suspicions</a:t>
            </a:r>
            <a:endParaRPr lang="en-US" dirty="0"/>
          </a:p>
        </p:txBody>
      </p:sp>
      <p:pic>
        <p:nvPicPr>
          <p:cNvPr id="5" name="Picture 4" descr="blocks spelling out word &quot;avoid&quot;">
            <a:extLst>
              <a:ext uri="{FF2B5EF4-FFF2-40B4-BE49-F238E27FC236}">
                <a16:creationId xmlns:a16="http://schemas.microsoft.com/office/drawing/2014/main" id="{6A10A3F4-2F4A-41DC-940D-32C26F5EF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95" y="1606948"/>
            <a:ext cx="4004703" cy="2671137"/>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356069C4-A4E2-417D-8BF6-A0639FD5AD12}"/>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4150738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BD71-8532-4811-A9E6-7F37A17368A9}"/>
              </a:ext>
            </a:extLst>
          </p:cNvPr>
          <p:cNvSpPr>
            <a:spLocks noGrp="1"/>
          </p:cNvSpPr>
          <p:nvPr>
            <p:ph type="title"/>
          </p:nvPr>
        </p:nvSpPr>
        <p:spPr/>
        <p:txBody>
          <a:bodyPr>
            <a:normAutofit/>
          </a:bodyPr>
          <a:lstStyle/>
          <a:p>
            <a:r>
              <a:rPr lang="en-US" altLang="en-US" dirty="0"/>
              <a:t>Implement an Incident Reporting (IR) System</a:t>
            </a:r>
            <a:endParaRPr lang="en-US" dirty="0"/>
          </a:p>
        </p:txBody>
      </p:sp>
      <p:sp>
        <p:nvSpPr>
          <p:cNvPr id="202755" name="Content Placeholder 4"/>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fontAlgn="base">
              <a:lnSpc>
                <a:spcPct val="105000"/>
              </a:lnSpc>
              <a:spcBef>
                <a:spcPts val="600"/>
              </a:spcBef>
              <a:spcAft>
                <a:spcPts val="600"/>
              </a:spcAft>
              <a:defRPr/>
            </a:pPr>
            <a:r>
              <a:rPr lang="en-US" altLang="en-US" dirty="0">
                <a:solidFill>
                  <a:schemeClr val="bg2">
                    <a:lumMod val="25000"/>
                  </a:schemeClr>
                </a:solidFill>
                <a:ea typeface="MS PGothic" panose="020B0600070205080204" pitchFamily="34" charset="-128"/>
              </a:rPr>
              <a:t>Follow </a:t>
            </a:r>
            <a:r>
              <a:rPr lang="en-US" altLang="en-US" dirty="0">
                <a:solidFill>
                  <a:schemeClr val="bg2">
                    <a:lumMod val="25000"/>
                  </a:schemeClr>
                </a:solidFill>
                <a:ea typeface="MS PGothic" panose="020B0600070205080204" pitchFamily="34" charset="-128"/>
                <a:hlinkClick r:id="rId3"/>
              </a:rPr>
              <a:t>TEGL 2-12 </a:t>
            </a:r>
            <a:r>
              <a:rPr lang="en-US" altLang="en-US" dirty="0">
                <a:solidFill>
                  <a:schemeClr val="bg2">
                    <a:lumMod val="25000"/>
                  </a:schemeClr>
                </a:solidFill>
                <a:ea typeface="MS PGothic" panose="020B0600070205080204" pitchFamily="34" charset="-128"/>
              </a:rPr>
              <a:t>instructions</a:t>
            </a:r>
          </a:p>
          <a:p>
            <a:pPr fontAlgn="base">
              <a:lnSpc>
                <a:spcPct val="105000"/>
              </a:lnSpc>
              <a:spcBef>
                <a:spcPts val="600"/>
              </a:spcBef>
              <a:defRPr/>
            </a:pPr>
            <a:r>
              <a:rPr lang="en-US" altLang="en-US" dirty="0">
                <a:solidFill>
                  <a:schemeClr val="bg2">
                    <a:lumMod val="25000"/>
                  </a:schemeClr>
                </a:solidFill>
                <a:ea typeface="MS PGothic" panose="020B0600070205080204" pitchFamily="34" charset="-128"/>
              </a:rPr>
              <a:t>Establish procedures for incident 					      reporting</a:t>
            </a:r>
          </a:p>
          <a:p>
            <a:pPr lvl="1">
              <a:spcBef>
                <a:spcPts val="300"/>
              </a:spcBef>
            </a:pPr>
            <a:r>
              <a:rPr lang="en-US" altLang="en-US" dirty="0">
                <a:ea typeface="MS PGothic" panose="020B0600070205080204" pitchFamily="34" charset="-128"/>
              </a:rPr>
              <a:t>Identify types of incidents to be reported</a:t>
            </a:r>
          </a:p>
          <a:p>
            <a:pPr lvl="1">
              <a:spcBef>
                <a:spcPct val="0"/>
              </a:spcBef>
              <a:spcAft>
                <a:spcPts val="600"/>
              </a:spcAft>
            </a:pPr>
            <a:r>
              <a:rPr lang="en-US" altLang="en-US" dirty="0">
                <a:ea typeface="MS PGothic" panose="020B0600070205080204" pitchFamily="34" charset="-128"/>
              </a:rPr>
              <a:t>Train staff on TEGL and your procedures</a:t>
            </a:r>
          </a:p>
          <a:p>
            <a:pPr fontAlgn="base">
              <a:lnSpc>
                <a:spcPct val="105000"/>
              </a:lnSpc>
              <a:spcBef>
                <a:spcPts val="600"/>
              </a:spcBef>
              <a:defRPr/>
            </a:pPr>
            <a:r>
              <a:rPr lang="en-US" altLang="en-US" dirty="0">
                <a:solidFill>
                  <a:schemeClr val="bg2">
                    <a:lumMod val="25000"/>
                  </a:schemeClr>
                </a:solidFill>
                <a:ea typeface="MS PGothic" panose="020B0600070205080204" pitchFamily="34" charset="-128"/>
              </a:rPr>
              <a:t>Report even suspicions of misconduct</a:t>
            </a:r>
          </a:p>
          <a:p>
            <a:pPr lvl="1">
              <a:spcBef>
                <a:spcPct val="0"/>
              </a:spcBef>
              <a:spcAft>
                <a:spcPts val="600"/>
              </a:spcAft>
            </a:pPr>
            <a:r>
              <a:rPr lang="en-US" altLang="en-US" dirty="0">
                <a:ea typeface="MS PGothic" panose="020B0600070205080204" pitchFamily="34" charset="-128"/>
              </a:rPr>
              <a:t>Gather information to report, do not “investigate”</a:t>
            </a:r>
          </a:p>
          <a:p>
            <a:pPr fontAlgn="base">
              <a:lnSpc>
                <a:spcPct val="105000"/>
              </a:lnSpc>
              <a:spcBef>
                <a:spcPts val="600"/>
              </a:spcBef>
              <a:defRPr/>
            </a:pPr>
            <a:r>
              <a:rPr lang="en-US" altLang="en-US" dirty="0">
                <a:solidFill>
                  <a:schemeClr val="bg2">
                    <a:lumMod val="25000"/>
                  </a:schemeClr>
                </a:solidFill>
                <a:ea typeface="MS PGothic" panose="020B0600070205080204" pitchFamily="34" charset="-128"/>
              </a:rPr>
              <a:t>Cases of imminent health or safety concerns and/or imminent loss &gt;$50,000</a:t>
            </a:r>
          </a:p>
          <a:p>
            <a:pPr lvl="1">
              <a:spcBef>
                <a:spcPct val="0"/>
              </a:spcBef>
              <a:spcAft>
                <a:spcPts val="600"/>
              </a:spcAft>
            </a:pPr>
            <a:r>
              <a:rPr lang="en-US" altLang="en-US" dirty="0">
                <a:ea typeface="MS PGothic" panose="020B0600070205080204" pitchFamily="34" charset="-128"/>
              </a:rPr>
              <a:t>Report to the OIG and ETA immediately by telephone and written IR within one working day</a:t>
            </a:r>
          </a:p>
        </p:txBody>
      </p:sp>
      <p:sp>
        <p:nvSpPr>
          <p:cNvPr id="202759" name="Rectangle 2"/>
          <p:cNvSpPr>
            <a:spLocks noChangeArrowheads="1"/>
          </p:cNvSpPr>
          <p:nvPr/>
        </p:nvSpPr>
        <p:spPr bwMode="auto">
          <a:xfrm rot="1149361">
            <a:off x="6280744" y="2429368"/>
            <a:ext cx="5683119" cy="1166277"/>
          </a:xfrm>
          <a:prstGeom prst="roundRect">
            <a:avLst/>
          </a:prstGeom>
          <a:solidFill>
            <a:schemeClr val="accent4">
              <a:lumMod val="60000"/>
              <a:lumOff val="40000"/>
            </a:schemeClr>
          </a:solidFill>
          <a:ln w="9525">
            <a:solidFill>
              <a:schemeClr val="accent4">
                <a:lumMod val="75000"/>
              </a:schemeClr>
            </a:solidFill>
            <a:miter lim="800000"/>
            <a:headEnd/>
            <a:tailEnd/>
          </a:ln>
        </p:spPr>
        <p:style>
          <a:lnRef idx="0">
            <a:scrgbClr r="0" g="0" b="0"/>
          </a:lnRef>
          <a:fillRef idx="0">
            <a:scrgbClr r="0" g="0" b="0"/>
          </a:fillRef>
          <a:effectRef idx="0">
            <a:scrgbClr r="0" g="0" b="0"/>
          </a:effectRef>
          <a:fontRef idx="minor">
            <a:schemeClr val="accent2"/>
          </a:fontRef>
        </p:style>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2000" b="1" dirty="0">
                <a:solidFill>
                  <a:schemeClr val="tx1"/>
                </a:solidFill>
              </a:rPr>
              <a:t>DOL Hotline—Office of Inspector General </a:t>
            </a:r>
          </a:p>
          <a:p>
            <a:pPr algn="ctr" eaLnBrk="1" hangingPunct="1"/>
            <a:r>
              <a:rPr lang="en-US" altLang="en-US" sz="2000" dirty="0">
                <a:solidFill>
                  <a:schemeClr val="tx1"/>
                </a:solidFill>
              </a:rPr>
              <a:t>1-800-347-3756 or (202) 693-6999</a:t>
            </a:r>
          </a:p>
          <a:p>
            <a:pPr algn="ctr">
              <a:spcBef>
                <a:spcPts val="300"/>
              </a:spcBef>
            </a:pPr>
            <a:r>
              <a:rPr lang="en-US" altLang="en-US" sz="2000" b="1" dirty="0">
                <a:solidFill>
                  <a:schemeClr val="tx1"/>
                </a:solidFill>
              </a:rPr>
              <a:t>Contact ETA Regional Office for assistance</a:t>
            </a:r>
          </a:p>
        </p:txBody>
      </p:sp>
      <p:sp>
        <p:nvSpPr>
          <p:cNvPr id="3" name="Slide Number Placeholder 2">
            <a:extLst>
              <a:ext uri="{FF2B5EF4-FFF2-40B4-BE49-F238E27FC236}">
                <a16:creationId xmlns:a16="http://schemas.microsoft.com/office/drawing/2014/main" id="{C6384411-56D9-428D-AAA0-915AEAA7F07F}"/>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1672133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A804-75B6-4AAC-9215-8693E0DF2569}"/>
              </a:ext>
            </a:extLst>
          </p:cNvPr>
          <p:cNvSpPr>
            <a:spLocks noGrp="1"/>
          </p:cNvSpPr>
          <p:nvPr>
            <p:ph type="title"/>
          </p:nvPr>
        </p:nvSpPr>
        <p:spPr/>
        <p:txBody>
          <a:bodyPr/>
          <a:lstStyle/>
          <a:p>
            <a:r>
              <a:rPr lang="en-US" altLang="en-US" dirty="0"/>
              <a:t>Knowledge Check 3 – Questions </a:t>
            </a:r>
            <a:endParaRPr lang="en-US" dirty="0"/>
          </a:p>
        </p:txBody>
      </p:sp>
      <p:sp>
        <p:nvSpPr>
          <p:cNvPr id="3" name="Content Placeholder 2">
            <a:extLst>
              <a:ext uri="{FF2B5EF4-FFF2-40B4-BE49-F238E27FC236}">
                <a16:creationId xmlns:a16="http://schemas.microsoft.com/office/drawing/2014/main" id="{A8881163-9F95-45E3-AFA6-D55D17080C06}"/>
              </a:ext>
            </a:extLst>
          </p:cNvPr>
          <p:cNvSpPr>
            <a:spLocks noGrp="1"/>
          </p:cNvSpPr>
          <p:nvPr>
            <p:ph idx="1"/>
          </p:nvPr>
        </p:nvSpPr>
        <p:spPr/>
        <p:txBody>
          <a:bodyPr>
            <a:normAutofit fontScale="77500" lnSpcReduction="20000"/>
          </a:bodyPr>
          <a:lstStyle/>
          <a:p>
            <a:pPr marL="0" indent="0">
              <a:lnSpc>
                <a:spcPct val="115000"/>
              </a:lnSpc>
              <a:spcBef>
                <a:spcPts val="600"/>
              </a:spcBef>
              <a:spcAft>
                <a:spcPts val="600"/>
              </a:spcAft>
              <a:buNone/>
              <a:defRPr/>
            </a:pPr>
            <a:r>
              <a:rPr lang="en-US" altLang="en-US" sz="3300" b="1" dirty="0">
                <a:solidFill>
                  <a:srgbClr val="D93E0D"/>
                </a:solidFill>
                <a:ea typeface="MS PGothic" panose="020B0600070205080204" pitchFamily="34" charset="-128"/>
              </a:rPr>
              <a:t>True or False?</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An Incident Report is filed for possible criminal activities while a complaint usually relates to a possible program violation.</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The recipient must file an Incident Report only for known criminal activities.</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Imminent loss of funds exceeding $50,000 must be reported immediately to OIG by phone followed by a written incident report within one working day.</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Incidents can be reported and channeled through a state or local system if that process is able to resolve the matter.</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A robust internal control system will help to prevent or detect potential criminal activity.</a:t>
            </a:r>
            <a:endParaRPr lang="en-US" sz="3300" dirty="0">
              <a:ea typeface="MS PGothic" panose="020B0600070205080204" pitchFamily="34" charset="-128"/>
            </a:endParaRPr>
          </a:p>
        </p:txBody>
      </p:sp>
      <p:sp>
        <p:nvSpPr>
          <p:cNvPr id="4" name="Slide Number Placeholder 3">
            <a:extLst>
              <a:ext uri="{FF2B5EF4-FFF2-40B4-BE49-F238E27FC236}">
                <a16:creationId xmlns:a16="http://schemas.microsoft.com/office/drawing/2014/main" id="{CC9AE709-AF99-4338-A5D5-B2C92ED0E3E8}"/>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2752949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A804-75B6-4AAC-9215-8693E0DF2569}"/>
              </a:ext>
            </a:extLst>
          </p:cNvPr>
          <p:cNvSpPr>
            <a:spLocks noGrp="1"/>
          </p:cNvSpPr>
          <p:nvPr>
            <p:ph type="title"/>
          </p:nvPr>
        </p:nvSpPr>
        <p:spPr/>
        <p:txBody>
          <a:bodyPr/>
          <a:lstStyle/>
          <a:p>
            <a:r>
              <a:rPr lang="en-US" altLang="en-US" dirty="0"/>
              <a:t>Knowledge Check 3 – Answers</a:t>
            </a:r>
            <a:endParaRPr lang="en-US" dirty="0"/>
          </a:p>
        </p:txBody>
      </p:sp>
      <p:sp>
        <p:nvSpPr>
          <p:cNvPr id="3" name="Content Placeholder 2">
            <a:extLst>
              <a:ext uri="{FF2B5EF4-FFF2-40B4-BE49-F238E27FC236}">
                <a16:creationId xmlns:a16="http://schemas.microsoft.com/office/drawing/2014/main" id="{A8881163-9F95-45E3-AFA6-D55D17080C06}"/>
              </a:ext>
            </a:extLst>
          </p:cNvPr>
          <p:cNvSpPr>
            <a:spLocks noGrp="1"/>
          </p:cNvSpPr>
          <p:nvPr>
            <p:ph idx="1"/>
          </p:nvPr>
        </p:nvSpPr>
        <p:spPr>
          <a:xfrm>
            <a:off x="518160" y="1420779"/>
            <a:ext cx="11490960" cy="4756184"/>
          </a:xfrm>
        </p:spPr>
        <p:txBody>
          <a:bodyPr>
            <a:normAutofit fontScale="77500" lnSpcReduction="20000"/>
          </a:bodyPr>
          <a:lstStyle/>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An Incident Report is filed for possible criminal activities while a complaint usually relates to a possible program violation.  </a:t>
            </a:r>
            <a:r>
              <a:rPr lang="en-US" altLang="en-US" sz="3300" b="1" dirty="0">
                <a:solidFill>
                  <a:srgbClr val="D93E0D"/>
                </a:solidFill>
                <a:ea typeface="MS PGothic" panose="020B0600070205080204" pitchFamily="34" charset="-128"/>
              </a:rPr>
              <a:t>True</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The recipient must file an Incident Report only for known criminal activities.  </a:t>
            </a:r>
            <a:r>
              <a:rPr lang="en-US" altLang="en-US" sz="3400" b="1" dirty="0">
                <a:solidFill>
                  <a:srgbClr val="D93E0D"/>
                </a:solidFill>
                <a:ea typeface="MS PGothic" panose="020B0600070205080204" pitchFamily="34" charset="-128"/>
              </a:rPr>
              <a:t>False</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Imminent loss of funds exceeding $50,000 must be reported immediately to OIG by phone followed by a written incident report within one working day.  </a:t>
            </a:r>
            <a:r>
              <a:rPr lang="en-US" altLang="en-US" sz="3400" b="1" dirty="0">
                <a:solidFill>
                  <a:srgbClr val="D93E0D"/>
                </a:solidFill>
                <a:ea typeface="MS PGothic" panose="020B0600070205080204" pitchFamily="34" charset="-128"/>
              </a:rPr>
              <a:t>True </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Incidents can be reported and channeled through a state or local system if that process is able to resolve the matter.  </a:t>
            </a:r>
            <a:r>
              <a:rPr lang="en-US" altLang="en-US" sz="3400" b="1" dirty="0">
                <a:solidFill>
                  <a:srgbClr val="D93E0D"/>
                </a:solidFill>
                <a:ea typeface="MS PGothic" panose="020B0600070205080204" pitchFamily="34" charset="-128"/>
              </a:rPr>
              <a:t>False</a:t>
            </a:r>
          </a:p>
          <a:p>
            <a:pPr marL="514350" indent="-514350">
              <a:lnSpc>
                <a:spcPct val="115000"/>
              </a:lnSpc>
              <a:spcBef>
                <a:spcPts val="600"/>
              </a:spcBef>
              <a:spcAft>
                <a:spcPts val="600"/>
              </a:spcAft>
              <a:buClr>
                <a:srgbClr val="D93E0D"/>
              </a:buClr>
              <a:buFont typeface="+mj-lt"/>
              <a:buAutoNum type="arabicPeriod"/>
              <a:defRPr/>
            </a:pPr>
            <a:r>
              <a:rPr lang="en-US" altLang="en-US" sz="3300" dirty="0">
                <a:ea typeface="MS PGothic" panose="020B0600070205080204" pitchFamily="34" charset="-128"/>
              </a:rPr>
              <a:t>A robust internal control system will help to prevent or detect potential criminal activity.  </a:t>
            </a:r>
            <a:r>
              <a:rPr lang="en-US" altLang="en-US" sz="3400" b="1" dirty="0">
                <a:solidFill>
                  <a:srgbClr val="D93E0D"/>
                </a:solidFill>
                <a:ea typeface="MS PGothic" panose="020B0600070205080204" pitchFamily="34" charset="-128"/>
              </a:rPr>
              <a:t>True</a:t>
            </a:r>
            <a:endParaRPr lang="en-US" sz="3400" b="1" dirty="0">
              <a:solidFill>
                <a:srgbClr val="D93E0D"/>
              </a:solidFill>
              <a:ea typeface="MS PGothic" panose="020B0600070205080204" pitchFamily="34" charset="-128"/>
            </a:endParaRPr>
          </a:p>
        </p:txBody>
      </p:sp>
      <p:sp>
        <p:nvSpPr>
          <p:cNvPr id="4" name="Slide Number Placeholder 3">
            <a:extLst>
              <a:ext uri="{FF2B5EF4-FFF2-40B4-BE49-F238E27FC236}">
                <a16:creationId xmlns:a16="http://schemas.microsoft.com/office/drawing/2014/main" id="{73D33580-0C9C-40BA-AC66-29571FC221A3}"/>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2803792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5B176E-E18E-4A62-8424-41E867056993}"/>
              </a:ext>
            </a:extLst>
          </p:cNvPr>
          <p:cNvSpPr/>
          <p:nvPr/>
        </p:nvSpPr>
        <p:spPr>
          <a:xfrm>
            <a:off x="10228521" y="550766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normAutofit/>
          </a:bodyPr>
          <a:lstStyle/>
          <a:p>
            <a:r>
              <a:rPr lang="en-US" dirty="0"/>
              <a:t>Core Monitoring Guide – Objective 2.i Civil Rights, Complaints, Grievances, &amp; Incident Reporting</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876589" cy="4756184"/>
          </a:xfrm>
        </p:spPr>
        <p:txBody>
          <a:bodyPr>
            <a:normAutofit/>
          </a:bodyPr>
          <a:lstStyle/>
          <a:p>
            <a:r>
              <a:rPr lang="en-US" dirty="0"/>
              <a:t>Indicator 2.i.4: Grievance and Complaint System</a:t>
            </a:r>
          </a:p>
          <a:p>
            <a:pPr lvl="1"/>
            <a:r>
              <a:rPr lang="en-US" dirty="0"/>
              <a:t>Does the grant recipient have a written procedure for grievances or complaints alleging violations of WIOA? </a:t>
            </a:r>
          </a:p>
          <a:p>
            <a:pPr lvl="1"/>
            <a:r>
              <a:rPr lang="en-US" dirty="0"/>
              <a:t>Does the grant recipient have a process to provide information on these procedures to participants and other interested or affected parties, including One-Stop partners and service providers?</a:t>
            </a:r>
          </a:p>
          <a:p>
            <a:r>
              <a:rPr lang="en-US" dirty="0"/>
              <a:t>Indicator 2.i.5: Incident Reporting</a:t>
            </a:r>
          </a:p>
          <a:p>
            <a:pPr lvl="1"/>
            <a:r>
              <a:rPr lang="en-US" dirty="0"/>
              <a:t>Is the grant recipient aware of any incident described above and were these allegations immediately reported through the DOL incident reporting system?</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5284A8-1873-4AC8-9F8A-B20B772CC50A}"/>
              </a:ext>
            </a:extLst>
          </p:cNvPr>
          <p:cNvSpPr>
            <a:spLocks noGrp="1"/>
          </p:cNvSpPr>
          <p:nvPr>
            <p:ph type="title"/>
          </p:nvPr>
        </p:nvSpPr>
        <p:spPr/>
        <p:txBody>
          <a:bodyPr/>
          <a:lstStyle/>
          <a:p>
            <a:r>
              <a:rPr lang="en-US" altLang="en-US" dirty="0"/>
              <a:t>Module Review</a:t>
            </a:r>
            <a:endParaRPr lang="en-US" dirty="0"/>
          </a:p>
        </p:txBody>
      </p:sp>
      <p:sp>
        <p:nvSpPr>
          <p:cNvPr id="2" name="Content Placeholder 1">
            <a:extLst>
              <a:ext uri="{FF2B5EF4-FFF2-40B4-BE49-F238E27FC236}">
                <a16:creationId xmlns:a16="http://schemas.microsoft.com/office/drawing/2014/main" id="{341BC5B5-FC36-41D0-BBC9-0A76908FFEB8}"/>
              </a:ext>
            </a:extLst>
          </p:cNvPr>
          <p:cNvSpPr>
            <a:spLocks noGrp="1"/>
          </p:cNvSpPr>
          <p:nvPr>
            <p:ph idx="1"/>
          </p:nvPr>
        </p:nvSpPr>
        <p:spPr/>
        <p:txBody>
          <a:bodyPr/>
          <a:lstStyle/>
          <a:p>
            <a:pPr>
              <a:lnSpc>
                <a:spcPct val="85000"/>
              </a:lnSpc>
              <a:spcBef>
                <a:spcPts val="1200"/>
              </a:spcBef>
              <a:spcAft>
                <a:spcPts val="600"/>
              </a:spcAft>
              <a:defRPr/>
            </a:pPr>
            <a:r>
              <a:rPr lang="en-US" altLang="en-US" dirty="0">
                <a:solidFill>
                  <a:schemeClr val="bg2">
                    <a:lumMod val="25000"/>
                  </a:schemeClr>
                </a:solidFill>
              </a:rPr>
              <a:t>Distinguish the different types of allegations</a:t>
            </a:r>
          </a:p>
          <a:p>
            <a:pPr>
              <a:lnSpc>
                <a:spcPct val="85000"/>
              </a:lnSpc>
              <a:spcBef>
                <a:spcPts val="1200"/>
              </a:spcBef>
              <a:spcAft>
                <a:spcPts val="600"/>
              </a:spcAft>
              <a:defRPr/>
            </a:pPr>
            <a:r>
              <a:rPr lang="en-US" altLang="en-US" dirty="0">
                <a:solidFill>
                  <a:schemeClr val="bg2">
                    <a:lumMod val="25000"/>
                  </a:schemeClr>
                </a:solidFill>
              </a:rPr>
              <a:t>Establish systems and procedures to handle complaints and grievances for each type of allegation</a:t>
            </a:r>
          </a:p>
          <a:p>
            <a:pPr>
              <a:lnSpc>
                <a:spcPct val="85000"/>
              </a:lnSpc>
              <a:spcBef>
                <a:spcPts val="1200"/>
              </a:spcBef>
              <a:spcAft>
                <a:spcPts val="600"/>
              </a:spcAft>
              <a:defRPr/>
            </a:pPr>
            <a:r>
              <a:rPr lang="en-US" altLang="en-US" dirty="0">
                <a:solidFill>
                  <a:schemeClr val="bg2">
                    <a:lumMod val="25000"/>
                  </a:schemeClr>
                </a:solidFill>
              </a:rPr>
              <a:t>Follow the additional requirements for handling complaints of discrimination</a:t>
            </a:r>
          </a:p>
          <a:p>
            <a:pPr>
              <a:lnSpc>
                <a:spcPct val="85000"/>
              </a:lnSpc>
              <a:spcBef>
                <a:spcPts val="1200"/>
              </a:spcBef>
              <a:spcAft>
                <a:spcPts val="600"/>
              </a:spcAft>
              <a:defRPr/>
            </a:pPr>
            <a:r>
              <a:rPr lang="en-US" altLang="en-US" dirty="0">
                <a:solidFill>
                  <a:schemeClr val="bg2">
                    <a:lumMod val="25000"/>
                  </a:schemeClr>
                </a:solidFill>
              </a:rPr>
              <a:t>Identify and report incidents following guidelines in TEGL 2-12 and Uniform Guidance</a:t>
            </a:r>
          </a:p>
          <a:p>
            <a:pPr>
              <a:lnSpc>
                <a:spcPct val="85000"/>
              </a:lnSpc>
              <a:spcBef>
                <a:spcPts val="1200"/>
              </a:spcBef>
              <a:spcAft>
                <a:spcPts val="600"/>
              </a:spcAft>
              <a:defRPr/>
            </a:pPr>
            <a:r>
              <a:rPr lang="en-US" altLang="en-US" dirty="0">
                <a:solidFill>
                  <a:schemeClr val="bg2">
                    <a:lumMod val="25000"/>
                  </a:schemeClr>
                </a:solidFill>
              </a:rPr>
              <a:t>Establish robust internal control system to prevent and detect fraud, waste, and abuse</a:t>
            </a:r>
          </a:p>
        </p:txBody>
      </p:sp>
      <p:sp>
        <p:nvSpPr>
          <p:cNvPr id="3" name="Slide Number Placeholder 2">
            <a:extLst>
              <a:ext uri="{FF2B5EF4-FFF2-40B4-BE49-F238E27FC236}">
                <a16:creationId xmlns:a16="http://schemas.microsoft.com/office/drawing/2014/main" id="{0EB1C153-B060-4204-969D-EC363670C768}"/>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2807046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ABE3057-4F3A-4C63-9D7D-40FFC4556058}"/>
              </a:ext>
            </a:extLst>
          </p:cNvPr>
          <p:cNvSpPr/>
          <p:nvPr/>
        </p:nvSpPr>
        <p:spPr>
          <a:xfrm>
            <a:off x="10228521" y="550766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a:rPr>
              <a:t>Core Monitoring Guide</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Objective 2.i Civil Rights, Complaints, Grievances, &amp; Incident Reporting</a:t>
            </a:r>
          </a:p>
          <a:p>
            <a:pPr marL="401638" indent="-342900"/>
            <a:r>
              <a:rPr lang="en-US" dirty="0"/>
              <a:t>WIOA Administrative Provisions </a:t>
            </a:r>
            <a:r>
              <a:rPr lang="en-US" dirty="0">
                <a:hlinkClick r:id="rId4"/>
              </a:rPr>
              <a:t>20 CFR 683 – Subpart F</a:t>
            </a:r>
            <a:endParaRPr lang="en-US" dirty="0"/>
          </a:p>
          <a:p>
            <a:pPr marL="401638" indent="-342900"/>
            <a:r>
              <a:rPr lang="en-US" dirty="0">
                <a:hlinkClick r:id="rId5"/>
              </a:rPr>
              <a:t>TEGL 2-12</a:t>
            </a:r>
            <a:r>
              <a:rPr lang="en-US" dirty="0"/>
              <a:t>: Employment and Training Administration (ETA) Grant Recipient Responsibilities for Reporting Instances of Suspected Fraud, Program Abuse and Criminal Conduct</a:t>
            </a:r>
          </a:p>
          <a:p>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p:txBody>
          <a:bodyPr/>
          <a:lstStyle/>
          <a:p>
            <a:r>
              <a:rPr lang="en-US" dirty="0"/>
              <a:t>Uniform Administrative Requirements, Cost Principles, and Audit Requirements for Federal Awards </a:t>
            </a:r>
            <a:r>
              <a:rPr lang="en-US" dirty="0">
                <a:hlinkClick r:id="rId6"/>
              </a:rPr>
              <a:t>2 CFR Part 200</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200.113</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200.338</a:t>
            </a:r>
            <a:endParaRPr lang="en-US" dirty="0"/>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a:xfrm>
            <a:off x="518160" y="1431471"/>
            <a:ext cx="7160597" cy="4754880"/>
          </a:xfrm>
        </p:spPr>
        <p:txBody>
          <a:bodyPr>
            <a:normAutofit/>
          </a:bodyPr>
          <a:lstStyle/>
          <a:p>
            <a:pPr marL="342900" indent="-342900">
              <a:lnSpc>
                <a:spcPct val="100000"/>
              </a:lnSpc>
              <a:spcBef>
                <a:spcPts val="1200"/>
              </a:spcBef>
            </a:pPr>
            <a:r>
              <a:rPr lang="en-US" dirty="0"/>
              <a:t>Different types of allegations </a:t>
            </a:r>
          </a:p>
          <a:p>
            <a:pPr marL="342900" indent="-342900">
              <a:lnSpc>
                <a:spcPct val="100000"/>
              </a:lnSpc>
              <a:spcBef>
                <a:spcPts val="1200"/>
              </a:spcBef>
            </a:pPr>
            <a:r>
              <a:rPr lang="en-US" dirty="0"/>
              <a:t>WIOA complaints and grievances </a:t>
            </a:r>
          </a:p>
          <a:p>
            <a:pPr marL="342900" indent="-342900">
              <a:lnSpc>
                <a:spcPct val="100000"/>
              </a:lnSpc>
              <a:spcBef>
                <a:spcPts val="1200"/>
              </a:spcBef>
              <a:defRPr/>
            </a:pPr>
            <a:r>
              <a:rPr lang="en-US" dirty="0"/>
              <a:t>Discrimination complaints</a:t>
            </a:r>
          </a:p>
          <a:p>
            <a:pPr marL="342900" indent="-342900">
              <a:lnSpc>
                <a:spcPct val="100000"/>
              </a:lnSpc>
              <a:spcBef>
                <a:spcPts val="1200"/>
              </a:spcBef>
              <a:defRPr/>
            </a:pPr>
            <a:r>
              <a:rPr lang="en-US" dirty="0"/>
              <a:t>Allegations of Fraud, Misconduct and Abuse</a:t>
            </a:r>
          </a:p>
          <a:p>
            <a:pPr lvl="1">
              <a:lnSpc>
                <a:spcPct val="100000"/>
              </a:lnSpc>
              <a:spcBef>
                <a:spcPts val="1200"/>
              </a:spcBef>
              <a:defRPr/>
            </a:pPr>
            <a:r>
              <a:rPr lang="en-US" altLang="en-US" dirty="0"/>
              <a:t>Describe the processes that recipients must establish to handle and resolve all these issues</a:t>
            </a:r>
            <a:endParaRPr lang="en-US" dirty="0"/>
          </a:p>
        </p:txBody>
      </p:sp>
      <p:sp>
        <p:nvSpPr>
          <p:cNvPr id="3" name="Slide Number Placeholder 2">
            <a:extLst>
              <a:ext uri="{FF2B5EF4-FFF2-40B4-BE49-F238E27FC236}">
                <a16:creationId xmlns:a16="http://schemas.microsoft.com/office/drawing/2014/main" id="{CF97B9A3-6093-4AC9-B963-8F230FC7CCEC}"/>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3763275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FBE5F9E-F6CA-4577-B3A1-35A56FED9D2B}"/>
              </a:ext>
            </a:extLst>
          </p:cNvPr>
          <p:cNvSpPr/>
          <p:nvPr/>
        </p:nvSpPr>
        <p:spPr>
          <a:xfrm>
            <a:off x="10228521" y="5507662"/>
            <a:ext cx="1573619" cy="54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See DOL’s </a:t>
            </a:r>
            <a:r>
              <a:rPr lang="en-US" dirty="0">
                <a:solidFill>
                  <a:schemeClr val="accent5"/>
                </a:solidFill>
                <a:hlinkClick r:id="rId3">
                  <a:extLst>
                    <a:ext uri="{A12FA001-AC4F-418D-AE19-62706E023703}">
                      <ahyp:hlinkClr xmlns:ahyp="http://schemas.microsoft.com/office/drawing/2018/hyperlinkcolor" val="tx"/>
                    </a:ext>
                  </a:extLst>
                </a:hlinkClick>
              </a:rPr>
              <a:t>Service Locator</a:t>
            </a:r>
            <a:endParaRPr lang="en-US" dirty="0">
              <a:solidFill>
                <a:schemeClr val="accent5"/>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dirty="0">
                <a:solidFill>
                  <a:schemeClr val="accent5"/>
                </a:solidFill>
                <a:hlinkClick r:id="rId4">
                  <a:extLst>
                    <a:ext uri="{A12FA001-AC4F-418D-AE19-62706E023703}">
                      <ahyp:hlinkClr xmlns:ahyp="http://schemas.microsoft.com/office/drawing/2018/hyperlinkcolor" val="tx"/>
                    </a:ext>
                  </a:extLst>
                </a:hlinkClick>
              </a:rPr>
              <a:t>DOLETA.gov/Grants</a:t>
            </a:r>
            <a:endParaRPr lang="en-US" dirty="0">
              <a:solidFill>
                <a:schemeClr val="accent5"/>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4781687"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Workforce GPS’s </a:t>
            </a:r>
            <a:r>
              <a:rPr lang="en-US"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dirty="0">
                <a:solidFill>
                  <a:schemeClr val="accent5"/>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dirty="0">
                <a:solidFill>
                  <a:schemeClr val="accent5"/>
                </a:solidFill>
                <a:hlinkClick r:id="rId6">
                  <a:extLst>
                    <a:ext uri="{A12FA001-AC4F-418D-AE19-62706E023703}">
                      <ahyp:hlinkClr xmlns:ahyp="http://schemas.microsoft.com/office/drawing/2018/hyperlinkcolor" val="tx"/>
                    </a:ext>
                  </a:extLst>
                </a:hlinkClick>
              </a:rPr>
              <a:t>WorkforceGPS</a:t>
            </a:r>
            <a:endParaRPr lang="en-US" dirty="0">
              <a:solidFill>
                <a:schemeClr val="accent5"/>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FA70-2C33-446E-ADE4-2B73D5CE8033}"/>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1D0FE723-0EBD-4939-BDDF-5535B1286F8B}"/>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1199130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D2F7-A3EF-4B4C-B2BA-3AB34C4271C4}"/>
              </a:ext>
            </a:extLst>
          </p:cNvPr>
          <p:cNvSpPr>
            <a:spLocks noGrp="1"/>
          </p:cNvSpPr>
          <p:nvPr>
            <p:ph type="title"/>
          </p:nvPr>
        </p:nvSpPr>
        <p:spPr/>
        <p:txBody>
          <a:bodyPr/>
          <a:lstStyle/>
          <a:p>
            <a:r>
              <a:rPr lang="en-US"/>
              <a:t>Thank you.</a:t>
            </a:r>
            <a:endParaRPr lang="en-US" dirty="0"/>
          </a:p>
        </p:txBody>
      </p:sp>
      <p:sp>
        <p:nvSpPr>
          <p:cNvPr id="3" name="Slide Number Placeholder 2">
            <a:extLst>
              <a:ext uri="{FF2B5EF4-FFF2-40B4-BE49-F238E27FC236}">
                <a16:creationId xmlns:a16="http://schemas.microsoft.com/office/drawing/2014/main" id="{68C3DC6B-01E8-4C95-9061-DDF21C0D6002}"/>
              </a:ext>
            </a:extLst>
          </p:cNvPr>
          <p:cNvSpPr>
            <a:spLocks noGrp="1"/>
          </p:cNvSpPr>
          <p:nvPr>
            <p:ph type="sldNum" sz="quarter" idx="12"/>
          </p:nvPr>
        </p:nvSpPr>
        <p:spPr/>
        <p:txBody>
          <a:bodyPr/>
          <a:lstStyle/>
          <a:p>
            <a:fld id="{AEF1280C-1E94-430E-A516-D051ECA45720}" type="slidenum">
              <a:rPr lang="en-US" smtClean="0"/>
              <a:t>53</a:t>
            </a:fld>
            <a:endParaRPr lang="en-US" dirty="0"/>
          </a:p>
        </p:txBody>
      </p:sp>
      <p:sp>
        <p:nvSpPr>
          <p:cNvPr id="4" name="TextBox 3">
            <a:extLst>
              <a:ext uri="{FF2B5EF4-FFF2-40B4-BE49-F238E27FC236}">
                <a16:creationId xmlns:a16="http://schemas.microsoft.com/office/drawing/2014/main" id="{57576F0C-382D-4CCA-B98D-727597D48EFD}"/>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386219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5A32-D55D-4592-AEE2-59FB6B5AE79A}"/>
              </a:ext>
            </a:extLst>
          </p:cNvPr>
          <p:cNvSpPr>
            <a:spLocks noGrp="1"/>
          </p:cNvSpPr>
          <p:nvPr>
            <p:ph type="title"/>
          </p:nvPr>
        </p:nvSpPr>
        <p:spPr/>
        <p:txBody>
          <a:bodyPr>
            <a:noAutofit/>
          </a:bodyPr>
          <a:lstStyle/>
          <a:p>
            <a:pPr marL="182563">
              <a:spcBef>
                <a:spcPts val="0"/>
              </a:spcBef>
            </a:pPr>
            <a:r>
              <a:rPr lang="en-US" altLang="en-US" dirty="0"/>
              <a:t>Three Types of Allegations</a:t>
            </a:r>
          </a:p>
        </p:txBody>
      </p:sp>
      <p:sp>
        <p:nvSpPr>
          <p:cNvPr id="3" name="Content Placeholder 2">
            <a:extLst>
              <a:ext uri="{FF2B5EF4-FFF2-40B4-BE49-F238E27FC236}">
                <a16:creationId xmlns:a16="http://schemas.microsoft.com/office/drawing/2014/main" id="{7BCF9670-33EA-42AD-974D-E3903CD19E1F}"/>
              </a:ext>
            </a:extLst>
          </p:cNvPr>
          <p:cNvSpPr>
            <a:spLocks noGrp="1"/>
          </p:cNvSpPr>
          <p:nvPr>
            <p:ph idx="1"/>
          </p:nvPr>
        </p:nvSpPr>
        <p:spPr/>
        <p:txBody>
          <a:bodyPr>
            <a:normAutofit/>
          </a:bodyPr>
          <a:lstStyle/>
          <a:p>
            <a:pPr>
              <a:lnSpc>
                <a:spcPct val="85000"/>
              </a:lnSpc>
              <a:defRPr/>
            </a:pPr>
            <a:r>
              <a:rPr lang="en-US" altLang="en-US" dirty="0"/>
              <a:t>Program related Complaints and Grievances</a:t>
            </a:r>
          </a:p>
          <a:p>
            <a:pPr lvl="1">
              <a:lnSpc>
                <a:spcPct val="85000"/>
              </a:lnSpc>
            </a:pPr>
            <a:r>
              <a:rPr lang="en-US" altLang="en-US" dirty="0"/>
              <a:t>Participants</a:t>
            </a:r>
          </a:p>
          <a:p>
            <a:pPr lvl="1">
              <a:lnSpc>
                <a:spcPct val="85000"/>
              </a:lnSpc>
            </a:pPr>
            <a:r>
              <a:rPr lang="en-US" altLang="en-US" dirty="0"/>
              <a:t>Service providers</a:t>
            </a:r>
          </a:p>
          <a:p>
            <a:pPr lvl="1">
              <a:lnSpc>
                <a:spcPct val="85000"/>
              </a:lnSpc>
            </a:pPr>
            <a:r>
              <a:rPr lang="en-US" altLang="en-US" dirty="0"/>
              <a:t>Procurement related parties – bidders or respondents</a:t>
            </a:r>
          </a:p>
          <a:p>
            <a:pPr lvl="1">
              <a:lnSpc>
                <a:spcPct val="85000"/>
              </a:lnSpc>
            </a:pPr>
            <a:r>
              <a:rPr lang="en-US" altLang="en-US" dirty="0"/>
              <a:t>Employees</a:t>
            </a:r>
          </a:p>
          <a:p>
            <a:pPr lvl="1">
              <a:lnSpc>
                <a:spcPct val="85000"/>
              </a:lnSpc>
            </a:pPr>
            <a:r>
              <a:rPr lang="en-US" altLang="en-US" dirty="0"/>
              <a:t>Other interested or affected parties</a:t>
            </a:r>
          </a:p>
          <a:p>
            <a:pPr>
              <a:lnSpc>
                <a:spcPct val="85000"/>
              </a:lnSpc>
              <a:defRPr/>
            </a:pPr>
            <a:r>
              <a:rPr lang="en-US" altLang="en-US" dirty="0"/>
              <a:t>Discrimination</a:t>
            </a:r>
          </a:p>
          <a:p>
            <a:pPr>
              <a:lnSpc>
                <a:spcPct val="85000"/>
              </a:lnSpc>
              <a:defRPr/>
            </a:pPr>
            <a:r>
              <a:rPr lang="en-US" altLang="en-US" dirty="0"/>
              <a:t>Allegations of fraud or other forms of misconduct</a:t>
            </a:r>
            <a:endParaRPr lang="en-US" dirty="0"/>
          </a:p>
        </p:txBody>
      </p:sp>
      <p:sp>
        <p:nvSpPr>
          <p:cNvPr id="4" name="Slide Number Placeholder 3">
            <a:extLst>
              <a:ext uri="{FF2B5EF4-FFF2-40B4-BE49-F238E27FC236}">
                <a16:creationId xmlns:a16="http://schemas.microsoft.com/office/drawing/2014/main" id="{ED4723FC-EA1B-495E-9E4F-4BACE7A356B9}"/>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192581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9537-CFA0-461C-99A5-40648BDC22C2}"/>
              </a:ext>
            </a:extLst>
          </p:cNvPr>
          <p:cNvSpPr>
            <a:spLocks noGrp="1"/>
          </p:cNvSpPr>
          <p:nvPr>
            <p:ph type="title"/>
          </p:nvPr>
        </p:nvSpPr>
        <p:spPr/>
        <p:txBody>
          <a:bodyPr/>
          <a:lstStyle/>
          <a:p>
            <a:r>
              <a:rPr lang="en-US" dirty="0"/>
              <a:t>WIOA Complaints and Grievances</a:t>
            </a:r>
          </a:p>
        </p:txBody>
      </p:sp>
      <p:sp>
        <p:nvSpPr>
          <p:cNvPr id="3" name="Text Placeholder 2">
            <a:extLst>
              <a:ext uri="{FF2B5EF4-FFF2-40B4-BE49-F238E27FC236}">
                <a16:creationId xmlns:a16="http://schemas.microsoft.com/office/drawing/2014/main" id="{13B15E4F-82B5-40A9-AF80-D5CEB997BD8E}"/>
              </a:ext>
            </a:extLst>
          </p:cNvPr>
          <p:cNvSpPr>
            <a:spLocks noGrp="1"/>
          </p:cNvSpPr>
          <p:nvPr>
            <p:ph type="body" idx="1"/>
          </p:nvPr>
        </p:nvSpPr>
        <p:spPr>
          <a:xfrm>
            <a:off x="1548384" y="3128791"/>
            <a:ext cx="9805416" cy="3415228"/>
          </a:xfrm>
        </p:spPr>
        <p:txBody>
          <a:bodyPr>
            <a:noAutofit/>
          </a:bodyPr>
          <a:lstStyle/>
          <a:p>
            <a:pPr marL="342900" indent="-342900">
              <a:lnSpc>
                <a:spcPct val="85000"/>
              </a:lnSpc>
              <a:buFont typeface="Wingdings" panose="05000000000000000000" pitchFamily="2" charset="2"/>
              <a:buChar char="ü"/>
              <a:defRPr/>
            </a:pPr>
            <a:r>
              <a:rPr lang="en-US" sz="2800" dirty="0">
                <a:solidFill>
                  <a:schemeClr val="tx1"/>
                </a:solidFill>
              </a:rPr>
              <a:t>General Requirements</a:t>
            </a:r>
          </a:p>
          <a:p>
            <a:pPr marL="342900" indent="-342900">
              <a:lnSpc>
                <a:spcPct val="85000"/>
              </a:lnSpc>
              <a:buFont typeface="Wingdings" panose="05000000000000000000" pitchFamily="2" charset="2"/>
              <a:buChar char="ü"/>
              <a:defRPr/>
            </a:pPr>
            <a:r>
              <a:rPr lang="en-US" sz="2800">
                <a:solidFill>
                  <a:schemeClr val="tx1"/>
                </a:solidFill>
              </a:rPr>
              <a:t>LWDA </a:t>
            </a:r>
            <a:r>
              <a:rPr lang="en-US" sz="2800" dirty="0">
                <a:solidFill>
                  <a:schemeClr val="tx1"/>
                </a:solidFill>
              </a:rPr>
              <a:t>Procedures</a:t>
            </a:r>
          </a:p>
          <a:p>
            <a:pPr marL="342900" indent="-342900">
              <a:lnSpc>
                <a:spcPct val="85000"/>
              </a:lnSpc>
              <a:buFont typeface="Wingdings" panose="05000000000000000000" pitchFamily="2" charset="2"/>
              <a:buChar char="ü"/>
              <a:defRPr/>
            </a:pPr>
            <a:r>
              <a:rPr lang="en-US" sz="2800" dirty="0">
                <a:solidFill>
                  <a:schemeClr val="tx1"/>
                </a:solidFill>
              </a:rPr>
              <a:t>State Procedures</a:t>
            </a:r>
          </a:p>
          <a:p>
            <a:pPr marL="342900" indent="-342900">
              <a:lnSpc>
                <a:spcPct val="85000"/>
              </a:lnSpc>
              <a:buFont typeface="Wingdings" panose="05000000000000000000" pitchFamily="2" charset="2"/>
              <a:buChar char="ü"/>
              <a:defRPr/>
            </a:pPr>
            <a:r>
              <a:rPr lang="en-US" sz="2800" dirty="0">
                <a:solidFill>
                  <a:schemeClr val="tx1"/>
                </a:solidFill>
              </a:rPr>
              <a:t>Direct Recipient Procedures</a:t>
            </a:r>
          </a:p>
          <a:p>
            <a:pPr marL="342900" indent="-342900">
              <a:lnSpc>
                <a:spcPct val="85000"/>
              </a:lnSpc>
              <a:buFont typeface="Wingdings" panose="05000000000000000000" pitchFamily="2" charset="2"/>
              <a:buChar char="ü"/>
              <a:defRPr/>
            </a:pPr>
            <a:r>
              <a:rPr lang="en-US" sz="2800" dirty="0">
                <a:solidFill>
                  <a:schemeClr val="tx1"/>
                </a:solidFill>
              </a:rPr>
              <a:t>Resolution System Components</a:t>
            </a:r>
          </a:p>
          <a:p>
            <a:pPr marL="342900" indent="-342900">
              <a:lnSpc>
                <a:spcPct val="85000"/>
              </a:lnSpc>
              <a:buFont typeface="Wingdings" panose="05000000000000000000" pitchFamily="2" charset="2"/>
              <a:buChar char="ü"/>
              <a:defRPr/>
            </a:pPr>
            <a:r>
              <a:rPr lang="en-US" sz="2800" dirty="0">
                <a:solidFill>
                  <a:schemeClr val="tx1"/>
                </a:solidFill>
              </a:rPr>
              <a:t>DOL’s Role</a:t>
            </a:r>
          </a:p>
          <a:p>
            <a:pPr marL="342900" indent="-342900">
              <a:spcBef>
                <a:spcPts val="1200"/>
              </a:spcBef>
              <a:buFont typeface="Wingdings" panose="05000000000000000000" pitchFamily="2" charset="2"/>
              <a:buChar char="ü"/>
            </a:pPr>
            <a:endParaRPr lang="en-US" dirty="0"/>
          </a:p>
        </p:txBody>
      </p:sp>
      <p:sp>
        <p:nvSpPr>
          <p:cNvPr id="4" name="Slide Number Placeholder 3">
            <a:extLst>
              <a:ext uri="{FF2B5EF4-FFF2-40B4-BE49-F238E27FC236}">
                <a16:creationId xmlns:a16="http://schemas.microsoft.com/office/drawing/2014/main" id="{9206F9A0-E4A3-4D8F-BE6F-3439029DDA7F}"/>
              </a:ext>
            </a:extLst>
          </p:cNvPr>
          <p:cNvSpPr>
            <a:spLocks noGrp="1"/>
          </p:cNvSpPr>
          <p:nvPr>
            <p:ph type="sldNum" sz="quarter" idx="12"/>
          </p:nvPr>
        </p:nvSpPr>
        <p:spPr/>
        <p:txBody>
          <a:bodyPr/>
          <a:lstStyle/>
          <a:p>
            <a:fld id="{AEF1280C-1E94-430E-A516-D051ECA45720}" type="slidenum">
              <a:rPr lang="en-US" smtClean="0"/>
              <a:pPr/>
              <a:t>7</a:t>
            </a:fld>
            <a:endParaRPr lang="en-US" dirty="0"/>
          </a:p>
        </p:txBody>
      </p:sp>
    </p:spTree>
    <p:extLst>
      <p:ext uri="{BB962C8B-B14F-4D97-AF65-F5344CB8AC3E}">
        <p14:creationId xmlns:p14="http://schemas.microsoft.com/office/powerpoint/2010/main" val="167277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7860-401B-417B-93FD-619F0190FD2D}"/>
              </a:ext>
            </a:extLst>
          </p:cNvPr>
          <p:cNvSpPr>
            <a:spLocks noGrp="1"/>
          </p:cNvSpPr>
          <p:nvPr>
            <p:ph type="title"/>
          </p:nvPr>
        </p:nvSpPr>
        <p:spPr/>
        <p:txBody>
          <a:bodyPr>
            <a:normAutofit/>
          </a:bodyPr>
          <a:lstStyle/>
          <a:p>
            <a:pPr eaLnBrk="0" fontAlgn="base" hangingPunct="0"/>
            <a:r>
              <a:rPr lang="en-US" dirty="0"/>
              <a:t>WIOA Complaints and Grievance Procedures</a:t>
            </a:r>
          </a:p>
        </p:txBody>
      </p:sp>
      <p:sp>
        <p:nvSpPr>
          <p:cNvPr id="3" name="Content Placeholder 2">
            <a:extLst>
              <a:ext uri="{FF2B5EF4-FFF2-40B4-BE49-F238E27FC236}">
                <a16:creationId xmlns:a16="http://schemas.microsoft.com/office/drawing/2014/main" id="{E73FFDFF-665D-4986-8C10-58232971993F}"/>
              </a:ext>
            </a:extLst>
          </p:cNvPr>
          <p:cNvSpPr>
            <a:spLocks noGrp="1"/>
          </p:cNvSpPr>
          <p:nvPr>
            <p:ph idx="1"/>
          </p:nvPr>
        </p:nvSpPr>
        <p:spPr/>
        <p:txBody>
          <a:bodyPr>
            <a:normAutofit/>
          </a:bodyPr>
          <a:lstStyle/>
          <a:p>
            <a:pPr marL="0" indent="0">
              <a:lnSpc>
                <a:spcPct val="85000"/>
              </a:lnSpc>
              <a:buNone/>
              <a:defRPr/>
            </a:pPr>
            <a:r>
              <a:rPr lang="en-US" altLang="en-US" dirty="0">
                <a:hlinkClick r:id="rId3"/>
              </a:rPr>
              <a:t>20 CFR 683.600(a)&amp;(b)</a:t>
            </a:r>
            <a:endParaRPr lang="en-US" altLang="en-US" dirty="0"/>
          </a:p>
          <a:p>
            <a:pPr>
              <a:lnSpc>
                <a:spcPct val="85000"/>
              </a:lnSpc>
              <a:defRPr/>
            </a:pPr>
            <a:r>
              <a:rPr lang="en-US" altLang="en-US" dirty="0"/>
              <a:t>Each state, local area and direct grant recipient must:</a:t>
            </a:r>
          </a:p>
          <a:p>
            <a:pPr lvl="1"/>
            <a:r>
              <a:rPr lang="en-US" altLang="en-US" dirty="0">
                <a:ea typeface="MS PGothic" panose="020B0600070205080204" pitchFamily="34" charset="-128"/>
              </a:rPr>
              <a:t>Establish and maintain a procedure for grievances or complaints alleging violations of the Act.</a:t>
            </a:r>
          </a:p>
          <a:p>
            <a:pPr lvl="1"/>
            <a:r>
              <a:rPr lang="en-US" altLang="en-US" dirty="0">
                <a:ea typeface="MS PGothic" panose="020B0600070205080204" pitchFamily="34" charset="-128"/>
              </a:rPr>
              <a:t>Provide information on these procedures to participants and other interested or affected parties, including one-stop partners and service providers.</a:t>
            </a:r>
            <a:endParaRPr lang="en-US" dirty="0"/>
          </a:p>
          <a:p>
            <a:pPr lvl="1"/>
            <a:r>
              <a:rPr lang="en-US" altLang="en-US" dirty="0">
                <a:ea typeface="MS PGothic" panose="020B0600070205080204" pitchFamily="34" charset="-128"/>
              </a:rPr>
              <a:t>Require every entity receiving Title I funds to provide this information to their participants.</a:t>
            </a:r>
            <a:endParaRPr lang="en-US" dirty="0"/>
          </a:p>
          <a:p>
            <a:pPr lvl="1"/>
            <a:r>
              <a:rPr lang="en-US" altLang="en-US" dirty="0">
                <a:ea typeface="MS PGothic" panose="020B0600070205080204" pitchFamily="34" charset="-128"/>
              </a:rPr>
              <a:t>Assure that the information is understood by affected individuals, including youth and limited-English speaking individuals.</a:t>
            </a:r>
            <a:endParaRPr lang="en-US" dirty="0"/>
          </a:p>
        </p:txBody>
      </p:sp>
      <p:sp>
        <p:nvSpPr>
          <p:cNvPr id="4" name="Slide Number Placeholder 3">
            <a:extLst>
              <a:ext uri="{FF2B5EF4-FFF2-40B4-BE49-F238E27FC236}">
                <a16:creationId xmlns:a16="http://schemas.microsoft.com/office/drawing/2014/main" id="{7C15DF09-3455-4896-B798-EAD7AF2FB2DC}"/>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111279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23B4F-7AFD-4741-B9EB-FD9A2FC0EA10}"/>
              </a:ext>
            </a:extLst>
          </p:cNvPr>
          <p:cNvSpPr>
            <a:spLocks noGrp="1"/>
          </p:cNvSpPr>
          <p:nvPr>
            <p:ph type="title"/>
          </p:nvPr>
        </p:nvSpPr>
        <p:spPr/>
        <p:txBody>
          <a:bodyPr>
            <a:normAutofit/>
          </a:bodyPr>
          <a:lstStyle/>
          <a:p>
            <a:r>
              <a:rPr lang="en-US" altLang="en-US" dirty="0"/>
              <a:t>WIOA Complaints and Grievance Procedures: LWDA</a:t>
            </a:r>
            <a:endParaRPr lang="en-US" dirty="0"/>
          </a:p>
        </p:txBody>
      </p:sp>
      <p:sp>
        <p:nvSpPr>
          <p:cNvPr id="6" name="Content Placeholder 5">
            <a:extLst>
              <a:ext uri="{FF2B5EF4-FFF2-40B4-BE49-F238E27FC236}">
                <a16:creationId xmlns:a16="http://schemas.microsoft.com/office/drawing/2014/main" id="{FBA70000-BC6A-4EF1-B8D8-628E44999B94}"/>
              </a:ext>
            </a:extLst>
          </p:cNvPr>
          <p:cNvSpPr>
            <a:spLocks noGrp="1"/>
          </p:cNvSpPr>
          <p:nvPr>
            <p:ph idx="1"/>
          </p:nvPr>
        </p:nvSpPr>
        <p:spPr/>
        <p:txBody>
          <a:bodyPr>
            <a:normAutofit fontScale="77500" lnSpcReduction="20000"/>
          </a:bodyPr>
          <a:lstStyle/>
          <a:p>
            <a:pPr marL="52387" lvl="1" indent="0">
              <a:lnSpc>
                <a:spcPct val="115000"/>
              </a:lnSpc>
              <a:spcBef>
                <a:spcPts val="0"/>
              </a:spcBef>
              <a:buClr>
                <a:schemeClr val="accent2"/>
              </a:buClr>
              <a:buNone/>
            </a:pPr>
            <a:r>
              <a:rPr lang="en-US" altLang="en-US" sz="3400" dirty="0">
                <a:solidFill>
                  <a:schemeClr val="tx1"/>
                </a:solidFill>
                <a:hlinkClick r:id="rId3"/>
              </a:rPr>
              <a:t>20 CFR 683.600(c)</a:t>
            </a:r>
            <a:r>
              <a:rPr lang="en-US" altLang="en-US" sz="3400" dirty="0">
                <a:solidFill>
                  <a:schemeClr val="tx1"/>
                </a:solidFill>
              </a:rPr>
              <a:t> Procedures must include:</a:t>
            </a:r>
          </a:p>
          <a:p>
            <a:pPr marL="342900" lvl="1">
              <a:lnSpc>
                <a:spcPct val="115000"/>
              </a:lnSpc>
              <a:spcBef>
                <a:spcPts val="1200"/>
              </a:spcBef>
              <a:buClr>
                <a:schemeClr val="accent2"/>
              </a:buClr>
              <a:buFont typeface="Wingdings" panose="05000000000000000000" pitchFamily="2" charset="2"/>
              <a:buChar char="ü"/>
            </a:pPr>
            <a:r>
              <a:rPr lang="en-US" sz="3600" dirty="0">
                <a:solidFill>
                  <a:schemeClr val="tx1"/>
                </a:solidFill>
              </a:rPr>
              <a:t>Process for dealing with grievances and complaints from participants and other interested parties</a:t>
            </a:r>
          </a:p>
          <a:p>
            <a:pPr marL="342900" lvl="1">
              <a:lnSpc>
                <a:spcPct val="115000"/>
              </a:lnSpc>
              <a:spcBef>
                <a:spcPts val="1200"/>
              </a:spcBef>
              <a:buClr>
                <a:schemeClr val="accent2"/>
              </a:buClr>
              <a:buFont typeface="Wingdings" panose="05000000000000000000" pitchFamily="2" charset="2"/>
              <a:buChar char="ü"/>
            </a:pPr>
            <a:r>
              <a:rPr lang="en-US" altLang="en-US" sz="3600" dirty="0">
                <a:solidFill>
                  <a:schemeClr val="tx1"/>
                </a:solidFill>
              </a:rPr>
              <a:t>Opportunity for informal resolution and hearing to be completed within 60 days from date of filing</a:t>
            </a:r>
            <a:endParaRPr lang="en-US" sz="3600" dirty="0">
              <a:solidFill>
                <a:schemeClr val="tx1"/>
              </a:solidFill>
            </a:endParaRPr>
          </a:p>
          <a:p>
            <a:pPr marL="342900" lvl="1">
              <a:lnSpc>
                <a:spcPct val="115000"/>
              </a:lnSpc>
              <a:spcBef>
                <a:spcPts val="1200"/>
              </a:spcBef>
              <a:buClr>
                <a:schemeClr val="accent2"/>
              </a:buClr>
              <a:buFont typeface="Wingdings" panose="05000000000000000000" pitchFamily="2" charset="2"/>
              <a:buChar char="ü"/>
            </a:pPr>
            <a:r>
              <a:rPr lang="en-US" altLang="en-US" sz="3600" dirty="0">
                <a:solidFill>
                  <a:schemeClr val="tx1"/>
                </a:solidFill>
              </a:rPr>
              <a:t>Binding arbitration procedure, if required by collective bargaining agreement, for alleged labor standards violation</a:t>
            </a:r>
            <a:endParaRPr lang="en-US" sz="3600" dirty="0">
              <a:solidFill>
                <a:schemeClr val="tx1"/>
              </a:solidFill>
            </a:endParaRPr>
          </a:p>
          <a:p>
            <a:pPr marL="342900" lvl="1">
              <a:lnSpc>
                <a:spcPct val="115000"/>
              </a:lnSpc>
              <a:spcBef>
                <a:spcPts val="1200"/>
              </a:spcBef>
              <a:buClr>
                <a:schemeClr val="accent2"/>
              </a:buClr>
              <a:buFont typeface="Wingdings" panose="05000000000000000000" pitchFamily="2" charset="2"/>
              <a:buChar char="ü"/>
            </a:pPr>
            <a:r>
              <a:rPr lang="en-US" altLang="en-US" sz="3600" dirty="0">
                <a:solidFill>
                  <a:schemeClr val="tx1"/>
                </a:solidFill>
              </a:rPr>
              <a:t>Opportunity for appeal to the state if:</a:t>
            </a:r>
          </a:p>
          <a:p>
            <a:pPr lvl="1">
              <a:lnSpc>
                <a:spcPct val="115000"/>
              </a:lnSpc>
              <a:spcBef>
                <a:spcPts val="0"/>
              </a:spcBef>
            </a:pPr>
            <a:r>
              <a:rPr lang="en-US" altLang="en-US" sz="3100" dirty="0"/>
              <a:t>No decision within 60 days</a:t>
            </a:r>
          </a:p>
          <a:p>
            <a:pPr lvl="1">
              <a:lnSpc>
                <a:spcPct val="115000"/>
              </a:lnSpc>
              <a:spcBef>
                <a:spcPts val="0"/>
              </a:spcBef>
            </a:pPr>
            <a:r>
              <a:rPr lang="en-US" altLang="en-US" sz="3100" dirty="0"/>
              <a:t>Either party is dissatisfied with the local hearing decision</a:t>
            </a:r>
            <a:endParaRPr lang="en-US" sz="3100" dirty="0"/>
          </a:p>
        </p:txBody>
      </p:sp>
      <p:sp>
        <p:nvSpPr>
          <p:cNvPr id="2" name="Slide Number Placeholder 1">
            <a:extLst>
              <a:ext uri="{FF2B5EF4-FFF2-40B4-BE49-F238E27FC236}">
                <a16:creationId xmlns:a16="http://schemas.microsoft.com/office/drawing/2014/main" id="{96D1BDFB-3C29-4066-A987-6E352A60325A}"/>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178358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mplaints, Grievances, and Incident Reports&amp;quot;&quot;/&gt;&lt;property id=&quot;20307&quot; value=&quot;461&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SMART 3.0 Training Strategies&amp;quot;&quot;/&gt;&lt;property id=&quot;20307&quot; value=&quot;674&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563&quot;/&gt;&lt;/object&gt;&lt;object type=&quot;3&quot; unique_id=&quot;10008&quot;&gt;&lt;property id=&quot;20148&quot; value=&quot;5&quot;/&gt;&lt;property id=&quot;20300&quot; value=&quot;Slide 6 - &amp;quot;Three Types of Allegations&amp;quot;&quot;/&gt;&lt;property id=&quot;20307&quot; value=&quot;531&quot;/&gt;&lt;/object&gt;&lt;object type=&quot;3&quot; unique_id=&quot;10009&quot;&gt;&lt;property id=&quot;20148&quot; value=&quot;5&quot;/&gt;&lt;property id=&quot;20300&quot; value=&quot;Slide 7 - &amp;quot;WIOA Complaints and Grievances&amp;quot;&quot;/&gt;&lt;property id=&quot;20307&quot; value=&quot;697&quot;/&gt;&lt;/object&gt;&lt;object type=&quot;3&quot; unique_id=&quot;10010&quot;&gt;&lt;property id=&quot;20148&quot; value=&quot;5&quot;/&gt;&lt;property id=&quot;20300&quot; value=&quot;Slide 8 - &amp;quot;WIOA Complaints and Grievance Procedures&amp;quot;&quot;/&gt;&lt;property id=&quot;20307&quot; value=&quot;510&quot;/&gt;&lt;/object&gt;&lt;object type=&quot;3&quot; unique_id=&quot;10011&quot;&gt;&lt;property id=&quot;20148&quot; value=&quot;5&quot;/&gt;&lt;property id=&quot;20300&quot; value=&quot;Slide 9 - &amp;quot;WIOA Complaints and Grievance Procedures: LWDA&amp;quot;&quot;/&gt;&lt;property id=&quot;20307&quot; value=&quot;695&quot;/&gt;&lt;/object&gt;&lt;object type=&quot;3&quot; unique_id=&quot;10012&quot;&gt;&lt;property id=&quot;20148&quot; value=&quot;5&quot;/&gt;&lt;property id=&quot;20300&quot; value=&quot;Slide 10 - &amp;quot;WIOA Complaints and Grievance Procedures: State&amp;quot;&quot;/&gt;&lt;property id=&quot;20307&quot; value=&quot;696&quot;/&gt;&lt;/object&gt;&lt;object type=&quot;3&quot; unique_id=&quot;10013&quot;&gt;&lt;property id=&quot;20148&quot; value=&quot;5&quot;/&gt;&lt;property id=&quot;20300&quot; value=&quot;Slide 11 - &amp;quot;WIOA Complaints and Grievance Procedures: Direct Recipient&amp;quot;&quot;/&gt;&lt;property id=&quot;20307&quot; value=&quot;691&quot;/&gt;&lt;/object&gt;&lt;object type=&quot;3&quot; unique_id=&quot;10014&quot;&gt;&lt;property id=&quot;20148&quot; value=&quot;5&quot;/&gt;&lt;property id=&quot;20300&quot; value=&quot;Slide 12 - &amp;quot;WIOA Resolution System Components&amp;quot;&quot;/&gt;&lt;property id=&quot;20307&quot; value=&quot;532&quot;/&gt;&lt;/object&gt;&lt;object type=&quot;3&quot; unique_id=&quot;10015&quot;&gt;&lt;property id=&quot;20148&quot; value=&quot;5&quot;/&gt;&lt;property id=&quot;20300&quot; value=&quot;Slide 13 - &amp;quot;WIOA Resolution System Components (cont.)&amp;quot;&quot;/&gt;&lt;property id=&quot;20307&quot; value=&quot;538&quot;/&gt;&lt;/object&gt;&lt;object type=&quot;3&quot; unique_id=&quot;10016&quot;&gt;&lt;property id=&quot;20148&quot; value=&quot;5&quot;/&gt;&lt;property id=&quot;20300&quot; value=&quot;Slide 14 - &amp;quot;DOL’s Role&amp;quot;&quot;/&gt;&lt;property id=&quot;20307&quot; value=&quot;549&quot;/&gt;&lt;/object&gt;&lt;object type=&quot;3&quot; unique_id=&quot;10017&quot;&gt;&lt;property id=&quot;20148&quot; value=&quot;5&quot;/&gt;&lt;property id=&quot;20300&quot; value=&quot;Slide 15 - &amp;quot;DOL’s Role (2)&amp;quot;&quot;/&gt;&lt;property id=&quot;20307&quot; value=&quot;559&quot;/&gt;&lt;/object&gt;&lt;object type=&quot;3&quot; unique_id=&quot;10018&quot;&gt;&lt;property id=&quot;20148&quot; value=&quot;5&quot;/&gt;&lt;property id=&quot;20300&quot; value=&quot;Slide 16 - &amp;quot;Knowledge Check 1 – Questions &amp;quot;&quot;/&gt;&lt;property id=&quot;20307&quot; value=&quot;550&quot;/&gt;&lt;/object&gt;&lt;object type=&quot;3&quot; unique_id=&quot;10019&quot;&gt;&lt;property id=&quot;20148&quot; value=&quot;5&quot;/&gt;&lt;property id=&quot;20300&quot; value=&quot;Slide 17 - &amp;quot;Knowledge Check 1 – Answers&amp;quot;&quot;/&gt;&lt;property id=&quot;20307&quot; value=&quot;698&quot;/&gt;&lt;/object&gt;&lt;object type=&quot;3&quot; unique_id=&quot;10020&quot;&gt;&lt;property id=&quot;20148&quot; value=&quot;5&quot;/&gt;&lt;property id=&quot;20300&quot; value=&quot;Slide 18 - &amp;quot;Discrimination Complaints&amp;quot;&quot;/&gt;&lt;property id=&quot;20307&quot; value=&quot;565&quot;/&gt;&lt;/object&gt;&lt;object type=&quot;3&quot; unique_id=&quot;10021&quot;&gt;&lt;property id=&quot;20148&quot; value=&quot;5&quot;/&gt;&lt;property id=&quot;20300&quot; value=&quot;Slide 19 - &amp;quot;Important Updates – WIOA Final Rule&amp;quot;&quot;/&gt;&lt;property id=&quot;20307&quot; value=&quot;692&quot;/&gt;&lt;/object&gt;&lt;object type=&quot;3&quot; unique_id=&quot;10022&quot;&gt;&lt;property id=&quot;20148&quot; value=&quot;5&quot;/&gt;&lt;property id=&quot;20300&quot; value=&quot;Slide 20 - &amp;quot;WIOA Final Rule …&amp;quot;&quot;/&gt;&lt;property id=&quot;20307&quot; value=&quot;693&quot;/&gt;&lt;/object&gt;&lt;object type=&quot;3&quot; unique_id=&quot;10023&quot;&gt;&lt;property id=&quot;20148&quot; value=&quot;5&quot;/&gt;&lt;property id=&quot;20300&quot; value=&quot;Slide 21 - &amp;quot;Effective Date&amp;quot;&quot;/&gt;&lt;property id=&quot;20307&quot; value=&quot;694&quot;/&gt;&lt;/object&gt;&lt;object type=&quot;3&quot; unique_id=&quot;10024&quot;&gt;&lt;property id=&quot;20148&quot; value=&quot;5&quot;/&gt;&lt;property id=&quot;20300&quot; value=&quot;Slide 22 - &amp;quot;Statutes Prohibit Discrimination&amp;quot;&quot;/&gt;&lt;property id=&quot;20307&quot; value=&quot;519&quot;/&gt;&lt;/object&gt;&lt;object type=&quot;3&quot; unique_id=&quot;10025&quot;&gt;&lt;property id=&quot;20148&quot; value=&quot;5&quot;/&gt;&lt;property id=&quot;20300&quot; value=&quot;Slide 23 - &amp;quot;Other Prohibitions on Discrimination&amp;quot;&quot;/&gt;&lt;property id=&quot;20307&quot; value=&quot;540&quot;/&gt;&lt;/object&gt;&lt;object type=&quot;3&quot; unique_id=&quot;10026&quot;&gt;&lt;property id=&quot;20148&quot; value=&quot;5&quot;/&gt;&lt;property id=&quot;20300&quot; value=&quot;Slide 24 - &amp;quot;Types of Prohibited Discrimination&amp;quot;&quot;/&gt;&lt;property id=&quot;20307&quot; value=&quot;432&quot;/&gt;&lt;/object&gt;&lt;object type=&quot;3&quot; unique_id=&quot;10027&quot;&gt;&lt;property id=&quot;20148&quot; value=&quot;5&quot;/&gt;&lt;property id=&quot;20300&quot; value=&quot;Slide 25 - &amp;quot;DOL Civil Rights Center&amp;quot;&quot;/&gt;&lt;property id=&quot;20307&quot; value=&quot;521&quot;/&gt;&lt;/object&gt;&lt;object type=&quot;3&quot; unique_id=&quot;10028&quot;&gt;&lt;property id=&quot;20148&quot; value=&quot;5&quot;/&gt;&lt;property id=&quot;20300&quot; value=&quot;Slide 26 - &amp;quot;State Nondiscrimination Plans (NDP)&amp;quot;&quot;/&gt;&lt;property id=&quot;20307&quot; value=&quot;522&quot;/&gt;&lt;/object&gt;&lt;object type=&quot;3&quot; unique_id=&quot;10029&quot;&gt;&lt;property id=&quot;20148&quot; value=&quot;5&quot;/&gt;&lt;property id=&quot;20300&quot; value=&quot;Slide 27 - &amp;quot;Non-Federal Entity Responsibilities &amp;quot;&quot;/&gt;&lt;property id=&quot;20307&quot; value=&quot;523&quot;/&gt;&lt;/object&gt;&lt;object type=&quot;3&quot; unique_id=&quot;10030&quot;&gt;&lt;property id=&quot;20148&quot; value=&quot;5&quot;/&gt;&lt;property id=&quot;20300&quot; value=&quot;Slide 28 - &amp;quot;Discrimination Complaint Procedures&amp;quot;&quot;/&gt;&lt;property id=&quot;20307&quot; value=&quot;524&quot;/&gt;&lt;/object&gt;&lt;object type=&quot;3&quot; unique_id=&quot;10031&quot;&gt;&lt;property id=&quot;20148&quot; value=&quot;5&quot;/&gt;&lt;property id=&quot;20300&quot; value=&quot;Slide 29 - &amp;quot;Complainant Responsibilities&amp;quot;&quot;/&gt;&lt;property id=&quot;20307&quot; value=&quot;526&quot;/&gt;&lt;/object&gt;&lt;object type=&quot;3&quot; unique_id=&quot;10032&quot;&gt;&lt;property id=&quot;20148&quot; value=&quot;5&quot;/&gt;&lt;property id=&quot;20300&quot; value=&quot;Slide 30 - &amp;quot;Resolution of Complaint&amp;quot;&quot;/&gt;&lt;property id=&quot;20307&quot; value=&quot;536&quot;/&gt;&lt;/object&gt;&lt;object type=&quot;3&quot; unique_id=&quot;10033&quot;&gt;&lt;property id=&quot;20148&quot; value=&quot;5&quot;/&gt;&lt;property id=&quot;20300&quot; value=&quot;Slide 31 - &amp;quot;Knowledge Check 2 – Questions &amp;quot;&quot;/&gt;&lt;property id=&quot;20307&quot; value=&quot;551&quot;/&gt;&lt;/object&gt;&lt;object type=&quot;3&quot; unique_id=&quot;10034&quot;&gt;&lt;property id=&quot;20148&quot; value=&quot;5&quot;/&gt;&lt;property id=&quot;20300&quot; value=&quot;Slide 32 - &amp;quot;Knowledge Check 2 – Answers&amp;quot;&quot;/&gt;&lt;property id=&quot;20307&quot; value=&quot;699&quot;/&gt;&lt;/object&gt;&lt;object type=&quot;3&quot; unique_id=&quot;10035&quot;&gt;&lt;property id=&quot;20148&quot; value=&quot;5&quot;/&gt;&lt;property id=&quot;20300&quot; value=&quot;Slide 33 - &amp;quot;Allegations of Fraud, Misconduct, and Abuse&amp;quot;&quot;/&gt;&lt;property id=&quot;20307&quot; value=&quot;566&quot;/&gt;&lt;/object&gt;&lt;object type=&quot;3&quot; unique_id=&quot;10036&quot;&gt;&lt;property id=&quot;20148&quot; value=&quot;5&quot;/&gt;&lt;property id=&quot;20300&quot; value=&quot;Slide 34 - &amp;quot;Disclosure Requirement&amp;quot;&quot;/&gt;&lt;property id=&quot;20307&quot; value=&quot;561&quot;/&gt;&lt;/object&gt;&lt;object type=&quot;3&quot; unique_id=&quot;10037&quot;&gt;&lt;property id=&quot;20148&quot; value=&quot;5&quot;/&gt;&lt;property id=&quot;20300&quot; value=&quot;Slide 35 - &amp;quot;Incidents&amp;quot;&quot;/&gt;&lt;property id=&quot;20307&quot; value=&quot;468&quot;/&gt;&lt;/object&gt;&lt;object type=&quot;3&quot; unique_id=&quot;10038&quot;&gt;&lt;property id=&quot;20148&quot; value=&quot;5&quot;/&gt;&lt;property id=&quot;20300&quot; value=&quot;Slide 36 - &amp;quot;What Recipients Must Report&amp;quot;&quot;/&gt;&lt;property id=&quot;20307&quot; value=&quot;553&quot;/&gt;&lt;/object&gt;&lt;object type=&quot;3&quot; unique_id=&quot;10039&quot;&gt;&lt;property id=&quot;20148&quot; value=&quot;5&quot;/&gt;&lt;property id=&quot;20300&quot; value=&quot;Slide 37 - &amp;quot;DL 1-156 Incident Reporting Form&amp;quot;&quot;/&gt;&lt;property id=&quot;20307&quot; value=&quot;441&quot;/&gt;&lt;/object&gt;&lt;object type=&quot;3&quot; unique_id=&quot;10040&quot;&gt;&lt;property id=&quot;20148&quot; value=&quot;5&quot;/&gt;&lt;property id=&quot;20300&quot; value=&quot;Slide 38 - &amp;quot;Reporting Mechanisms&amp;quot;&quot;/&gt;&lt;property id=&quot;20307&quot; value=&quot;488&quot;/&gt;&lt;/object&gt;&lt;object type=&quot;3&quot; unique_id=&quot;10041&quot;&gt;&lt;property id=&quot;20148&quot; value=&quot;5&quot;/&gt;&lt;property id=&quot;20300&quot; value=&quot;Slide 39 - &amp;quot;The Investigative Process&amp;quot;&quot;/&gt;&lt;property id=&quot;20307&quot; value=&quot;543&quot;/&gt;&lt;/object&gt;&lt;object type=&quot;3&quot; unique_id=&quot;10042&quot;&gt;&lt;property id=&quot;20148&quot; value=&quot;5&quot;/&gt;&lt;property id=&quot;20300&quot; value=&quot;Slide 40 - &amp;quot;Common Types of Incidents&amp;quot;&quot;/&gt;&lt;property id=&quot;20307&quot; value=&quot;528&quot;/&gt;&lt;/object&gt;&lt;object type=&quot;3&quot; unique_id=&quot;10043&quot;&gt;&lt;property id=&quot;20148&quot; value=&quot;5&quot;/&gt;&lt;property id=&quot;20300&quot; value=&quot;Slide 41 - &amp;quot;Sources of Detection&amp;quot;&quot;/&gt;&lt;property id=&quot;20307&quot; value=&quot;529&quot;/&gt;&lt;/object&gt;&lt;object type=&quot;3&quot; unique_id=&quot;10044&quot;&gt;&lt;property id=&quot;20148&quot; value=&quot;5&quot;/&gt;&lt;property id=&quot;20300&quot; value=&quot;Slide 42 - &amp;quot;Fraud Triangle&amp;quot;&quot;/&gt;&lt;property id=&quot;20307&quot; value=&quot;443&quot;/&gt;&lt;/object&gt;&lt;object type=&quot;3&quot; unique_id=&quot;10045&quot;&gt;&lt;property id=&quot;20148&quot; value=&quot;5&quot;/&gt;&lt;property id=&quot;20300&quot; value=&quot;Slide 43 - &amp;quot;Actions to Avoid Fraud&amp;quot;&quot;/&gt;&lt;property id=&quot;20307&quot; value=&quot;444&quot;/&gt;&lt;/object&gt;&lt;object type=&quot;3&quot; unique_id=&quot;10046&quot;&gt;&lt;property id=&quot;20148&quot; value=&quot;5&quot;/&gt;&lt;property id=&quot;20300&quot; value=&quot;Slide 44 - &amp;quot;Implement an Incident Reporting (IR) System&amp;quot;&quot;/&gt;&lt;property id=&quot;20307&quot; value=&quot;445&quot;/&gt;&lt;/object&gt;&lt;object type=&quot;3&quot; unique_id=&quot;10047&quot;&gt;&lt;property id=&quot;20148&quot; value=&quot;5&quot;/&gt;&lt;property id=&quot;20300&quot; value=&quot;Slide 45 - &amp;quot;Knowledge Check 3 – Questions &amp;quot;&quot;/&gt;&lt;property id=&quot;20307&quot; value=&quot;554&quot;/&gt;&lt;/object&gt;&lt;object type=&quot;3&quot; unique_id=&quot;10048&quot;&gt;&lt;property id=&quot;20148&quot; value=&quot;5&quot;/&gt;&lt;property id=&quot;20300&quot; value=&quot;Slide 46 - &amp;quot;Knowledge Check 3 – Answers&amp;quot;&quot;/&gt;&lt;property id=&quot;20307&quot; value=&quot;700&quot;/&gt;&lt;/object&gt;&lt;object type=&quot;3&quot; unique_id=&quot;10049&quot;&gt;&lt;property id=&quot;20148&quot; value=&quot;5&quot;/&gt;&lt;property id=&quot;20300&quot; value=&quot;Slide 47 - &amp;quot;Core Monitoring Guide – Objective 2.i Civil Rights, Complaints, Grievances, &amp;amp; Incident Reporting&amp;quot;&quot;/&gt;&lt;property id=&quot;20307&quot; value=&quot;367&quot;/&gt;&lt;/object&gt;&lt;object type=&quot;3&quot; unique_id=&quot;10050&quot;&gt;&lt;property id=&quot;20148&quot; value=&quot;5&quot;/&gt;&lt;property id=&quot;20300&quot; value=&quot;Slide 48 - &amp;quot;Module Review&amp;quot;&quot;/&gt;&lt;property id=&quot;20307&quot; value=&quot;507&quot;/&gt;&lt;/object&gt;&lt;object type=&quot;3&quot; unique_id=&quot;10051&quot;&gt;&lt;property id=&quot;20148&quot; value=&quot;5&quot;/&gt;&lt;property id=&quot;20300&quot; value=&quot;Slide 49 - &amp;quot;ETA and Uniform Guidance Resources&amp;quot;&quot;/&gt;&lt;property id=&quot;20307&quot; value=&quot;552&quot;/&gt;&lt;/object&gt;&lt;object type=&quot;3&quot; unique_id=&quot;10052&quot;&gt;&lt;property id=&quot;20148&quot; value=&quot;5&quot;/&gt;&lt;property id=&quot;20300&quot; value=&quot;Slide 50 - &amp;quot;Web Resources&amp;quot;&quot;/&gt;&lt;property id=&quot;20307&quot; value=&quot;567&quot;/&gt;&lt;/object&gt;&lt;object type=&quot;3&quot; unique_id=&quot;10053&quot;&gt;&lt;property id=&quot;20148&quot; value=&quot;5&quot;/&gt;&lt;property id=&quot;20300&quot; value=&quot;Slide 51 - &amp;quot;Remember the Grant Management Toolbox!&amp;quot;&quot;/&gt;&lt;property id=&quot;20307&quot; value=&quot;268&quot;/&gt;&lt;/object&gt;&lt;object type=&quot;3&quot; unique_id=&quot;10054&quot;&gt;&lt;property id=&quot;20148&quot; value=&quot;5&quot;/&gt;&lt;property id=&quot;20300&quot; value=&quot;Slide 52 - &amp;quot;Questions?&amp;quot;&quot;/&gt;&lt;property id=&quot;20307&quot; value=&quot;701&quot;/&gt;&lt;/object&gt;&lt;object type=&quot;3&quot; unique_id=&quot;10055&quot;&gt;&lt;property id=&quot;20148&quot; value=&quot;5&quot;/&gt;&lt;property id=&quot;20300&quot; value=&quot;Slide 53 - &amp;quot;Thank you.&amp;quot;&quot;/&gt;&lt;property id=&quot;20307&quot; value=&quot;688&quot;/&gt;&lt;/object&gt;&lt;/object&gt;&lt;object type=&quot;8&quot; unique_id=&quot;1011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bookmark="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ocaxjYM3JUWPuH46oASDwuL6xkw=737177384433.7497_148.6712" plainAltText="SMART_x0020_Training_x0020_"/>
  <HyperLink xmlns="" ID="ocaxjYM3JUWPuH46oASDwuL6xkw=363306643362.7097_212.6712" plainAltText="Core_x0020_Monitoring_x0020_Guide"/>
  <HyperLink xmlns="" ID="ocaxjYM3JUWPuH46oASDwuL6xkw=-410019780317.5597_276.6712" plainAltText="Technical_x0020_Assistance_x0020_Guide"/>
  <HyperLink xmlns="" ID="ocaxjYM3JUWPuH46oASDwuL6xkw=413956042360.7597_340.6712" plainAltText="ETA_x0020_Grantee_x0020_Handbook"/>
  <HyperLink xmlns="" ID="ocaxjYM3JUWPuH46oASDwuL6xkw=-175829293341.6697_404.6712" plainAltText="WorkforceGPS_x0020_Resources"/>
  <HyperLink xmlns="" ID="221jgffG9vD4OAYseB/5SabdG7g=-213693081948_115.4724" plainAltText="_x0032_0_x0020_CFR_x0020_683.600_x0028_a_x0029__x0026__x0028_b_x0029_" language="" Lang=""/>
  <HyperLink xmlns="" ID="/HaLINIaQcgEgNYRbYm70z1ZxIs=138062017452.1_115.4724" plainAltText="_x0032_0_x0020_CFR_x0020_683.600_x0028_c_x0029_" Lang=""/>
  <HyperLink xmlns="" ID="hbpS6iLPopL6+blvstW+BshnYQQ=18897908648_115.4724" plainAltText="_x0032_0_x0020_CFR_x0020_683.600_x0028_d_x0029_" Lang=""/>
  <HyperLink xmlns="" ID="gTkk5HKWwdXpzsGts9mjwBo4lzM=-176733605048_115.4724" plainAltText="_x0032_0_x0020_CFR_x0020_683.600_x0028_e_x0029_" Lang=""/>
  <HyperLink xmlns="" ID="1MdWDMR5A5zigVWm2aCVqqZCpAA=179878332448_115.4724" plainAltText="_x0032_0_x0020_CFR_x0020_683.610" Lang=""/>
  <HyperLink xmlns="" ID="xfNW6fy1Alm8C1A5IyqYsfvHSZ0=26616178648_115.4724" plainAltText="_x0032_9_x0020_CFR_x0020_Part_x0020_37" Lang=""/>
  <HyperLink xmlns="" ID="xfNW6fy1Alm8C1A5IyqYsfvHSZ0=266882682250.125_115.4724" plainAltText="_x0032_9_x0020_CFR_x0020_Part_x0020_38" Lang=""/>
  <HyperLink xmlns="" ID="R32Rb8A7Yh6qHLY7oLbXkiGh+7E=-585691474679.735_179.3124" plainAltText="www.dol.gov_x002F_crc" Lang=""/>
  <HyperLink xmlns="" ID="jt+eKZLmPiIqPStKjnVPWIB53Ig=49348472652.1_115.4724" plainAltText="Among_x0020_the_x0020_many_x0020_relevant_x0020_statutes_x0020_" Lang=""/>
  <HyperLink xmlns="" ID="2qJYU3liIqToFzTKTdztbMgq/aI=266882682230.435_115.4724" plainAltText="_x0032_9_x0020_CFR_x0020_Part_x0020_38" Lang=""/>
  <HyperLink xmlns="" ID="xMemmt4+wWhoYfIEIdcJHbJ0Gqk=266882682121.31_115.4724" plainAltText="_x0032_9_x0020_CFR_x0020_Part_x0020_38" Lang=""/>
  <HyperLink xmlns="" ID="F5OFvAQpvlHRvxcZR5nTRqBloak=-195311250348_115.4724" plainAltText="_x0032_9_x0020_CFR_x0020_38.54_x0020_" Lang=""/>
  <HyperLink xmlns="" ID="jGmLk0UqKecw/3z3a4ZnLufuxiA=1762029067293.285_115.4724" plainAltText="_x0032__x0020_CFR_x0020_200.113" Lang=""/>
  <HyperLink xmlns="" ID="W4/rMsCBn6yyDNYxz+rWZSps00k=63359731748_422.9124" plainAltText="Training_x0020_and_x0020_Employment_x0020_Guidance_x0020_Letter_x0020__x0028_TEGL_x0029__x0020_2-12" Lang=""/>
  <HyperLink xmlns="" ID="67hfhY7ptWHFG9+eyALWmss89DQ=-544128340458.535_179.7524" plainAltText="TEGL_x0020_2-12" Lang=""/>
  <HyperLink xmlns="" ID="vzyVZGvYo4iXDW2uXKUO+IzP0nM=-546225492156.005_115.4724" plainAltText="TEGL_x0020_2-12_x0020_" Lang=""/>
  <HyperLink xmlns="" ID="QvgKeZkVm3kn7dmdUcBkLn2ibR8=36330664364.19992_114.4572" plainAltText="Core_x0020_Monitoring_x0020_Guide" Lang=""/>
  <HyperLink xmlns="" ID="QvgKeZkVm3kn7dmdUcBkLn2ibR8=942257854356.1649_184.2572" plainAltText="_x0032_0_x0020_CFR_x0020_" Lang=""/>
  <HyperLink xmlns="" ID="QvgKeZkVm3kn7dmdUcBkLn2ibR8=209969104968.84992_226.0172" plainAltText="_x0036_83_x0020__x2013__x0020_Subpart_x0020_F"/>
  <HyperLink xmlns="" ID="QvgKeZkVm3kn7dmdUcBkLn2ibR8=-54412834068.84992_249.7772" plainAltText="TEGL_x0020_2-12" Lang=""/>
  <HyperLink xmlns="" ID="BDJOi6fCwlyozvJCWqA7+/ezGoY=1883269349674.3851_161.9772" plainAltText="_x0032__x0020_CFR_x0020_Part_x0020_200" Lang=""/>
  <HyperLink xmlns="" ID="+xMtyaJjkTyIt6cBdqaUvN0Sodc=-383150670169.4299_161.9772" plainAltText="Service_x0020_Locator" Lang=""/>
  <HyperLink xmlns="" ID="+xMtyaJjkTyIt6cBdqaUvN0Sodc=-11371072696.09992_229.2572" plainAltText="DOLETA.gov_x002F_Grants" Lang=""/>
  <HyperLink xmlns="" ID="4kZzPHyhgGugQVI1fguOTSR+eIk=-1242461217686.8851_138.2172" plainAltText="Grants_x0020_Application_x0020_and_x0020_" Lang=""/>
  <HyperLink xmlns="" ID="4kZzPHyhgGugQVI1fguOTSR+eIk=1465423831564.1001_163.7372" plainAltText="Management_x0020_Community_x0020_of_x0020_Practice"/>
  <HyperLink xmlns="" ID="4kZzPHyhgGugQVI1fguOTSR+eIk=-538624618564.1001_350.3372" plainAltText="WorkforceGPS" language="" Lang=""/>
  <Shape xmlns="" ID="RU9ojsXnLHuZHuVgDHYL4ozIfxA=" Order="_x0033_" pdftag="_x005B_Artifact_x005D_" isBookmarkSet="no" bookmark="no"/>
  <Shape xmlns="" ID="IvmGoyQcpETC/kxsHPwhmmYUNv0=" pdftag="H2" isBookmarkSet="no" bookmark="yes" Order="_x0031_"/>
  <Shape xmlns="" ID="ocaxjYM3JUWPuH46oASDwuL6xkw=" pdftag="" Order="_x0033_"/>
  <Shape xmlns="" ID="Tqw5ViMlJZXFuv5r3r0mgyRFp2Q=" pdftag="Figure" Order="_x0032_" formula="no" artifact="_x0030_" inline="no" validate="yes"/>
  <Shape xmlns="" ID="/Uh/qt+jJcVHqfBbEImfWRdmtts=" Order="_x0033_" pdftag="_x005B_Artifact_x005D_" isBookmarkSet="no" bookmark="no"/>
  <Shape xmlns="" ID="FlaLxzPjUAD3ks4l9qIWMPiHOtg=" pdftag="H2" isBookmarkSet="no" bookmark="yes" Order="_x0031_"/>
  <Shape xmlns="" ID="SyUvHq6EoPDzekw7qWhD//1jzHs=" pdftag="P" isBookmarkSet="no" Order="_x0032_" bookmark="no"/>
  <Shape xmlns="" ID="fAF26BUSc7NKWjjyXSWHvofa+3w=" Order="_x0033_" pdftag="_x005B_Artifact_x005D_" isBookmarkSet="no" bookmark="no"/>
  <Shape xmlns="" ID="CZV6lBaFoQufoLkrKOHhenJkx50=" pdftag="H2" isBookmarkSet="no" bookmark="yes" Order="_x0031_"/>
  <Shape xmlns="" ID="+5AledMB1yV/YAiIJ/ZEJruHVrc=" pdftag="P" isBookmarkSet="no" Order="_x0032_" bookmark="no"/>
  <Shape xmlns="" ID="3dl23tevJhlkBLu0VijsTn+igoA=" Order="_x0033_" pdftag="_x005B_Artifact_x005D_" isBookmarkSet="no" bookmark="no"/>
  <Shape xmlns="" ID="M3D2cnYhKopLotSIsEkZ1A/pwjk=" pdftag="H2" isBookmarkSet="no" bookmark="yes" Order="_x0031_"/>
  <Shape xmlns="" ID="4mnPKwUtjj2EW0MTRWffTbsMxPk=" pdftag="P" isBookmarkSet="no" Order="_x0032_" bookmark="no"/>
  <Shape xmlns="" ID="h6b1IOGnIvc0/JNrOQlai146I8I=" pdftag="H2" isBookmarkSet="no" bookmark="yes" Order="_x0031_"/>
  <Shape xmlns="" ID="221jgffG9vD4OAYseB/5SabdG7g=" pdftag="P" isBookmarkSet="no" Order="_x0032_" bookmark="no"/>
  <Shape xmlns="" ID="C0htOJs0zWiUoB6VhXRFL91Pvdo=" pdftag="H2" isBookmarkSet="no" bookmark="yes" Order="_x0031_"/>
  <Shape xmlns="" ID="/HaLINIaQcgEgNYRbYm70z1ZxIs=" pdftag="P" isBookmarkSet="no" Order="_x0032_" bookmark="no"/>
  <Shape xmlns="" ID="NZmjB0cRqyXkZim6+T/edZlyXP8=" Order="_x0033_" pdftag="_x005B_Artifact_x005D_" isBookmarkSet="no" bookmark="no"/>
  <Shape xmlns="" ID="hbpS6iLPopL6+blvstW+BshnYQQ=" pdftag="P" isBookmarkSet="no" Order="_x0032_" bookmark="no"/>
  <Shape xmlns="" ID="Pkjngv4Fxwh7yV3aP2JmNRGInTc=" pdftag="H2" isBookmarkSet="no" bookmark="yes" Order="_x0031_"/>
  <Shape xmlns="" ID="gTkk5HKWwdXpzsGts9mjwBo4lzM=" pdftag="P" isBookmarkSet="no" Order="_x0032_" bookmark="no"/>
  <Shape xmlns="" ID="ngsZzLLkXLUc+EjoZr17w0kuHH0=" pdftag="H2" isBookmarkSet="no" bookmark="yes" Order="_x0031_"/>
  <Shape xmlns="" ID="7fBGx+4rIsR0efi7F4rCEf0pWek=" pdftag="P" isBookmarkSet="no" Order="_x0032_" bookmark="no"/>
  <Shape xmlns="" ID="pxkDX0FbGHbiyi2KCv409956raE=" Order="_x0033_" pdftag="_x005B_Artifact_x005D_" isBookmarkSet="no" bookmark="no"/>
  <Shape xmlns="" ID="yH+DC78SmLK4+IpqZ3DmzE32Ev8=" pdftag="P" isBookmarkSet="no" Order="_x0032_" bookmark="no"/>
  <Shape xmlns="" ID="S3+LvFv6YqIVRjJ0ZiCeeIFpbaI=" Order="_x0033_" pdftag="_x005B_Artifact_x005D_" isBookmarkSet="no" bookmark="no"/>
  <Shape xmlns="" ID="Ds+9JEp41wBy7W5d7KIweboSKAM=" pdftag="H2" isBookmarkSet="no" bookmark="yes" Order="_x0031_"/>
  <Shape xmlns="" ID="H/TC+mz2+fU8JopUlKfqtj9lWgw=" pdftag="P" isBookmarkSet="no" Order="_x0032_" bookmark="no"/>
  <Shape xmlns="" ID="5r/OK3NaxWwYJq+rSSpNKNGYJEo=" artifact="_x0030_" pdftag="Figure" isBookmarkSet="no" validate="no" Order="_x0033_" formula="no" Lang="" bookmark="no"/>
  <Shape xmlns="" ID="Tsvy9RZnFTJr+q050besUZ3T2dA=" Order="_x0034_" pdftag="_x005B_Artifact_x005D_" isBookmarkSet="no" bookmark="no"/>
  <Shape xmlns="" ID="+VhrBWZV0sNDWYwTWflKVz9EDWs=" pdftag="H2" isBookmarkSet="no" bookmark="yes" Order="_x0031_"/>
  <Shape xmlns="" ID="1MdWDMR5A5zigVWm2aCVqqZCpAA=" pdftag="P" isBookmarkSet="no" Order="_x0032_" bookmark="no"/>
  <Shape xmlns="" ID="xUglZF0Cu6GqDTW73aWyVOSZnuE=" Order="_x0033_" pdftag="_x005B_Artifact_x005D_" isBookmarkSet="no" bookmark="no"/>
  <Shape xmlns="" ID="FTjaDyQ3LcRQtiupgOKaPMxMmPw=" pdftag="P" isBookmarkSet="no" Order="_x0032_" bookmark="no"/>
  <Shape xmlns="" ID="gIY2xEhHhOYIon5lONpreNG5Q6o=" Order="_x0033_" pdftag="_x005B_Artifact_x005D_" isBookmarkSet="no" bookmark="no"/>
  <Shape xmlns="" ID="H39deeNkDD5GUQSBzYzE6ugsNJA=" pdftag="H2" isBookmarkSet="no" bookmark="yes" Order="_x0031_"/>
  <Shape xmlns="" ID="yUFrqFjhLtaH+g5ehdIUNmRkNhI=" pdftag="P" isBookmarkSet="no" Order="_x0032_" bookmark="no"/>
  <Shape xmlns="" ID="BElSlMBhBRk0Ybb/dMiMDwACB0c=" pdftag="H2" isBookmarkSet="no" bookmark="yes" Order="_x0031_"/>
  <Shape xmlns="" ID="zpzqIkG0F8/nK9XfZ+/LhSjVx+E="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Order="_x0032_" bookmark="no"/>
  <Shape xmlns="" ID="kJXxsulFyyvKKwYnSWp0pWEJkC8=" Order="_x0033_" pdftag="_x005B_Artifact_x005D_" isBookmarkSet="no" bookmark="no"/>
  <Shape xmlns="" ID="Tf17GstV63F6uHVkNQt7ImhpTZo=" pdftag="H2" isBookmarkSet="no" bookmark="yes" Order="_x0031_"/>
  <Shape xmlns="" ID="ncSX8mtrpAmgu+1a2VPNgKUG6Go=" pdftag="P" isBookmarkSet="no" Order="_x0032_" bookmark="no"/>
  <Shape xmlns="" ID="Dv9zojHFNv3/zq1NMIy7XcGHKHU=" Order="_x0033_" pdftag="_x005B_Artifact_x005D_" isBookmarkSet="no" bookmark="no"/>
  <Shape xmlns="" ID="O2TOUEdo9wh6ENc8Kv+tdt8EebQ=" pdftag="H2" isBookmarkSet="no" bookmark="yes" Order="_x0031_"/>
  <Shape xmlns="" ID="R32Rb8A7Yh6qHLY7oLbXkiGh+7E=" pdftag="P" isBookmarkSet="no" Order="_x0032_" bookmark="no"/>
  <Shape xmlns="" ID="BRiJ8nDAZP08lA/+prBDCSTm+gI=" formula="no" artifact="_x0030_" inline="no" pdftag="Figure" isBookmarkSet="no" validate="no" Order="_x0033_" Lang="" bookmark="no"/>
  <Shape xmlns="" ID="lgJW2MstJgDU+lKfgFQhHM5mvM4=" Order="_x0034_" pdftag="_x005B_Artifact_x005D_" isBookmarkSet="no" bookmark="no"/>
  <Shape xmlns="" ID="t3IZlyyIHortUTKhtc2Ey8JO1tQ=" pdftag="H2" isBookmarkSet="no" bookmark="yes" Order="_x0031_"/>
  <Shape xmlns="" ID="jt+eKZLmPiIqPStKjnVPWIB53Ig=" pdftag="P" isBookmarkSet="no" Order="_x0032_" bookmark="no"/>
  <Shape xmlns="" ID="yFy5XpcqxLi9qI1j6qGIv7SggU4=" Order="_x0033_" pdftag="_x005B_Artifact_x005D_" isBookmarkSet="no" bookmark="no"/>
  <Shape xmlns="" ID="55sLbJEA/kMOWz57+PTu+7hM0Ew=" pdftag="H2" isBookmarkSet="no" bookmark="yes" Order="_x0031_"/>
  <Shape xmlns="" ID="0NLf6O2G03PR+kiERWGcWjPn8Zw=" pdftag="P" isBookmarkSet="no" Order="_x0032_" bookmark="no"/>
  <Shape xmlns="" ID="BcewDUfUm44kus9FSPCjd1G2ap0=" Order="_x0033_" pdftag="_x005B_Artifact_x005D_" isBookmarkSet="no" bookmark="no"/>
  <Shape xmlns="" ID="ifqqMT08DrHQWwO9mA1BIzidddQ=" pdftag="H2" isBookmarkSet="no" bookmark="yes" Order="_x0031_"/>
  <Shape xmlns="" ID="2qJYU3liIqToFzTKTdztbMgq/aI=" pdftag="P" isBookmarkSet="no" Order="_x0032_" bookmark="no"/>
  <Shape xmlns="" ID="Keq5Lq65CpgSNS+tWQgXrLGwfxU=" artifact="_x0030_" pdftag="Figure" isBookmarkSet="no" validate="no" Order="_x0033_" formula="no" Lang="" bookmark="no"/>
  <Shape xmlns="" ID="0xDQljD+0dvnC0iiiau7wKGpR9E=" Order="_x0034_" pdftag="_x005B_Artifact_x005D_" isBookmarkSet="no" bookmark="no"/>
  <Shape xmlns="" ID="JT+0Sa4TGk0/kovyayMN7BJH60o=" artifact="_x0030_" pdftag="Figure" isBookmarkSet="no" validate="no" Order="_x0032_" formula="no" Lang=""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9K378zVKuXTqHZDzexuzeJt9/qs=" pdftag="H2" isBookmarkSet="no" bookmark="yes" Order="_x0031_"/>
  <Shape xmlns="" ID="GNL9zwb4vEyzB3xL2FrkHVHQy2Y=" pdftag="P" isBookmarkSet="no" Order="_x0032_" bookmark="no"/>
  <Shape xmlns="" ID="iuyhyHEVhv/M1UFwEZc2T0kwUw0=" Order="_x0033_" pdftag="_x005B_Artifact_x005D_" isBookmarkSet="no" bookmark="no"/>
  <Shape xmlns="" ID="zHJLKB5ovnMDmF8oZWsN6mHPnjQ=" pdftag="H2" isBookmarkSet="no" bookmark="yes" Order="_x0031_"/>
  <Shape xmlns="" ID="F5OFvAQpvlHRvxcZR5nTRqBloak=" pdftag="P" isBookmarkSet="no" Order="_x0032_" bookmark="no"/>
  <Shape xmlns="" ID="D8UbEHIU3p4O9Dbpf0wNf5jaqoQ=" Order="_x0033_" pdftag="_x005B_Artifact_x005D_" isBookmarkSet="no" bookmark="no"/>
  <Shape xmlns="" ID="Ao2Zi68CMfaaGHc6WYPnc2YdIk4=" pdftag="H2" isBookmarkSet="no" bookmark="yes" Order="_x0031_"/>
  <Shape xmlns="" ID="rTJPba7u4rXKVrxmt/f6abotdjA=" pdftag="P" isBookmarkSet="no" Order="_x0032_" bookmark="no"/>
  <Shape xmlns="" ID="A1au77wjV/OygIIVO6mHre6koUM=" Order="_x0033_" pdftag="_x005B_Artifact_x005D_" isBookmarkSet="no" bookmark="no"/>
  <Shape xmlns="" ID="l6fvIKkf4gZT2qK/GjWiraTEm/A=" pdftag="H2" isBookmarkSet="no" bookmark="yes" Order="_x0031_"/>
  <Shape xmlns="" ID="J0aKkepHsVcYNzt7OF2yv4ozdyo=" artifact="_x0030_" pdftag="Figure" isBookmarkSet="no" validate="no" Order="_x0032_" formula="no" Lang="" bookmark="no"/>
  <Shape xmlns="" ID="DFAYxllKzWSVtmAH2I1NkN1sgNs="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LhGV/qahDFGuaWJI2AL7/zWQYLM=" pdftag="H2" isBookmarkSet="no" bookmark="yes" Order="_x0031_"/>
  <Shape xmlns="" ID="U44Ke7vv2YzZk3Yw/VnahRz41QQ=" pdftag="P" isBookmarkSet="no" Order="_x0032_" bookmark="no"/>
  <Shape xmlns="" ID="u0L/0beZKIUJwdYeXvvDcB9+eSQ=" Order="_x0033_" pdftag="_x005B_Artifact_x005D_" isBookmarkSet="no" bookmark="no"/>
  <Shape xmlns="" ID="NrdoT1Y2uSS8CWhSh90iWXK6De8=" pdftag="H2" isBookmarkSet="no" bookmark="yes" Order="_x0031_"/>
  <Shape xmlns="" ID="jGmLk0UqKecw/3z3a4ZnLufuxiA=" pdftag="P" isBookmarkSet="no" Order="_x0032_" bookmark="no"/>
  <Shape xmlns="" ID="L6YlDQLF5FeDL3XxiFnIq8uep3Q=" artifact="_x0030_" pdftag="Figure" isBookmarkSet="no" validate="no" Order="_x0033_" formula="no" Lang="" bookmark="no"/>
  <Shape xmlns="" ID="+1BWPmMEDVAftER+56U7rknBLM8=" Order="_x0034_" pdftag="_x005B_Artifact_x005D_" isBookmarkSet="no" bookmark="no"/>
  <Shape xmlns="" ID="ExoApXdzcR3iEtDsJx2dBXjX9oU=" pdftag="H2" isBookmarkSet="no" bookmark="yes" Order="_x0031_"/>
  <Shape xmlns="" ID="W4/rMsCBn6yyDNYxz+rWZSps00k=" pdftag="P" isBookmarkSet="no" Order="_x0032_" bookmark="no"/>
  <Shape xmlns="" ID="fQhl1vfTcr0J85Bxx3K6N+ZIutE=" formula="no" artifact="_x0030_" inline="no" pdftag="Figure" isBookmarkSet="no" validate="no" Order="_x0033_" Lang="" bookmark="no"/>
  <Shape xmlns="" ID="MNsJeJzGY/8np3B6SjUiZ0bNyzE=" Order="_x0034_" pdftag="_x005B_Artifact_x005D_" isBookmarkSet="no" bookmark="no"/>
  <Shape xmlns="" ID="CL0fWcVev5rKohZBify06Tk+EpY=" pdftag="H2" isBookmarkSet="no" bookmark="yes" Order="_x0031_"/>
  <Shape xmlns="" ID="JrzkCCDjHA+DBySy1q+xn2XFlws=" pdftag="P" isBookmarkSet="no" Order="_x0032_" bookmark="no"/>
  <Shape xmlns="" ID="NkGKE3s+u3z3KEpoXf1QTJ7UP3o=" Order="_x0033_" pdftag="_x005B_Artifact_x005D_" isBookmarkSet="no" bookmark="no"/>
  <Shape xmlns="" ID="WTRxd89zX5QvpKlrsid9ADj/d7s=" pdftag="H2" isBookmarkSet="no" bookmark="yes" Order="_x0031_"/>
  <Shape xmlns="" ID="PzUgPGazuXr5gaqnMf2RwVlQvVg=" artifact="_x0030_" pdftag="Figure" isBookmarkSet="no" validate="no" Order="_x0032_" formula="no" Lang="" bookmark="no"/>
  <Shape xmlns="" ID="vQBqnK5CgdGjVPLJ/8O3lcG8BLI=" Order="_x0033_" pdftag="_x005B_Artifact_x005D_" isBookmarkSet="no" bookmark="no"/>
  <Shape xmlns="" ID="FbEkVIK+UrySeBGwNR6pNUs5uI0=" pdftag="H2" isBookmarkSet="no" bookmark="yes" Order="_x0031_"/>
  <Shape xmlns="" ID="67hfhY7ptWHFG9+eyALWmss89DQ=" pdftag="P" isBookmarkSet="no" Order="_x0032_" bookmark="no"/>
  <Shape xmlns="" ID="VmKrRGlQaITIYsqO2gKOowNVE3s=" pdftag="P" isBookmarkSet="no" Order="_x0033_" bookmark="no"/>
  <Shape xmlns="" ID="Kagrt/tAKj2yp4qchejtAqJQP+o=" Order="_x0034_" pdftag="_x005B_Artifact_x005D_" isBookmarkSet="no" bookmark="no"/>
  <Shape xmlns="" ID="9cqmMN5z8pK4AfylFOyrqEfZWNs=" pdftag="H2" isBookmarkSet="no" bookmark="yes" Order="_x0031_"/>
  <Shape xmlns="" ID="OOgQEo3GahKnOL6wdiPVnnbfNDA=" pdftag="P" isBookmarkSet="no" Order="_x0032_" bookmark="no"/>
  <Shape xmlns="" ID="fsJM8G4ig0dwB1tNNCt8gbyFPqY=" Order="_x0033_" pdftag="_x005B_Artifact_x005D_" isBookmarkSet="no" bookmark="no"/>
  <Shape xmlns="" ID="r62i8zfLBwWj0VuBe9kRBn4QYa8=" pdftag="H2" isBookmarkSet="no" bookmark="yes" Order="_x0031_"/>
  <Shape xmlns="" ID="FUry7iT7Pj/2Wr1g6noIxchcNxE=" artifact="_x0030_" pdftag="Figure" isBookmarkSet="no" validate="no" Order="_x0032_" formula="no" Lang="" bookmark="no"/>
  <Shape xmlns="" ID="35307X1A0WxlMdEEdZQ9DoyDKSY=" Order="_x0033_" pdftag="_x005B_Artifact_x005D_" isBookmarkSet="no" bookmark="no"/>
  <Shape xmlns="" ID="HZPnYJ98QojHvKrxKGxeOayBD+s=" pdftag="H2" isBookmarkSet="no" bookmark="yes" Order="_x0031_"/>
  <Shape xmlns="" ID="HJnKfo6G6kt9fchCY4NPCHTetqk=" pdftag="P" isBookmarkSet="no" Order="_x0032_" bookmark="no"/>
  <Shape xmlns="" ID="m5MwCxnPgxILti/i1/M8C7RMso4=" artifact="_x0030_" pdftag="Figure" isBookmarkSet="no" validate="no" Order="_x0033_" formula="no" Lang="" bookmark="no"/>
  <Shape xmlns="" ID="9+9iEzmF11blFlVxIJn3L+8EQTk=" Order="_x0034_" pdftag="_x005B_Artifact_x005D_" isBookmarkSet="no" bookmark="no"/>
  <Shape xmlns="" ID="gFURiaLGgFQK7K0pSFa0wrwVwPc=" pdftag="H2" isBookmarkSet="no" bookmark="yes" Order="_x0031_"/>
  <Shape xmlns="" ID="Ua/XDmEcl8UQQI/EbQ9G18LlL9M=" pdftag="P" isBookmarkSet="no" Order="_x0032_" bookmark="no"/>
  <Shape xmlns="" ID="tbSVxd0OORlCKt0Vii4eXZVIrsU=" pdftag="Figure" artifact="_x0030_" isBookmarkSet="no" validate="no" Order="_x0033_" Lang=""/>
  <Shape xmlns="" ID="khOJinU00elL6mK87nk9KyPU84A=" Order="_x0034_" pdftag="_x005B_Artifact_x005D_" isBookmarkSet="no" bookmark="no"/>
  <Shape xmlns="" ID="6W2rGAqjE3NzYx49NOwndYu235s=" pdftag="H2" isBookmarkSet="no" bookmark="yes" Order="_x0031_"/>
  <Shape xmlns="" ID="nj0b7eFzBNjx/iWx892Ydh33hZk=" pdftag="P" isBookmarkSet="no" Order="_x0032_" bookmark="no"/>
  <Shape xmlns="" ID="dI/PKjylAb8ehTbFpTteDgr5QcU=" artifact="_x0030_" pdftag="Figure" isBookmarkSet="no" validate="no" Order="_x0033_" formula="no" Lang="" bookmark="no"/>
  <Shape xmlns="" ID="goINKXuMxZwNgo6W2AzN+OMbLaw=" Order="_x0034_" pdftag="_x005B_Artifact_x005D_" isBookmarkSet="no" bookmark="no"/>
  <Shape xmlns="" ID="pQ2LkRAj+NlGhZAU2uu61n1S0ms=" pdftag="H2" isBookmarkSet="no" bookmark="yes" Order="_x0031_"/>
  <Shape xmlns="" ID="vzyVZGvYo4iXDW2uXKUO+IzP0nM=" pdftag="P" isBookmarkSet="no" Order="_x0032_" bookmark="no"/>
  <Shape xmlns="" ID="A3seyY5C/TbryL2Iwd+wtqlmi0w=" pdftag="P" isBookmarkSet="no" Order="_x0033_" bookmark="no"/>
  <Shape xmlns="" ID="IxY4p/kQdHBMlD+4yjrL5HUIR08=" Order="_x0034_" pdftag="_x005B_Artifact_x005D_" isBookmarkSet="no" bookmark="no"/>
  <Shape xmlns="" ID="D0Jgjfm2WMbfHUDKVoE/WaWtAM0=" pdftag="H2" isBookmarkSet="no" bookmark="yes" Order="_x0031_"/>
  <Shape xmlns="" ID="jpDMJ9Kk5EbkMP1ZIlXYtp+UoD8=" pdftag="P" isBookmarkSet="no" Order="_x0032_" bookmark="no"/>
  <Shape xmlns="" ID="8SGtnySsJeco7ltiB9kRyhLUBFE=" Order="_x0033_" pdftag="_x005B_Artifact_x005D_" isBookmarkSet="no" bookmark="no"/>
  <Shape xmlns="" ID="88X1Ga/NaZkshrRf/6LhsFjHdq4=" pdftag="H2" isBookmarkSet="no" bookmark="yes" Order="_x0031_"/>
  <Shape xmlns="" ID="yuF0QcykXNyWz2etsJl1sETPdLs=" pdftag="P" isBookmarkSet="no" Order="_x0032_" bookmark="no"/>
  <Shape xmlns="" ID="aPZ+8vzb32kZjIWkI1kswENK7Ew=" Order="_x0033_" pdftag="_x005B_Artifact_x005D_" isBookmarkSet="no" bookmark="no"/>
  <Shape xmlns="" ID="q3Xm7eblNQsF1OzzXy2do9Gwp6Y=" pdftag="H2" isBookmarkSet="no" bookmark="yes" Order="_x0031_"/>
  <Shape xmlns="" ID="mOavwUE8n2/lI3FcHHIpjKeuajs=" pdftag="P" isBookmarkSet="no" Order="_x0032_" bookmark="no"/>
  <Shape xmlns="" ID="10TcAHBN7uhckJNv3ts7Kl9L4fE=" pdftag="Figure" artifact="_x0030_" isBookmarkSet="no" validate="no" Order="_x0033_" Lang=""/>
  <Shape xmlns="" ID="yIMBzbJR3cdQF8ARiOE/n5dy2wE=" Order="_x0034_" pdftag="_x005B_Artifact_x005D_" isBookmarkSet="no" bookmark="no"/>
  <Shape xmlns="" ID="4S5DgZzXVlIRdc+xDqGjiq7vdsA=" pdftag="H2" isBookmarkSet="no" bookmark="yes" Order="_x0031_"/>
  <Shape xmlns="" ID="EAXauQYld3s9uGQJmCtLVWoloSs=" pdftag="P" isBookmarkSet="no" Order="_x0032_" bookmark="no"/>
  <Shape xmlns="" ID="vKJkmZVXsrOeT6TBctBiwEvrP4o=" Order="_x0033_" pdftag="_x005B_Artifact_x005D_" isBookmarkSet="no" bookmark="no"/>
  <Shape xmlns="" ID="Kg7tHW1vWjIRYBTdFNmo7WXqIVg=" pdftag="H2" isBookmarkSet="no" bookmark="yes" Order="_x0031_"/>
  <Shape xmlns="" ID="QvgKeZkVm3kn7dmdUcBkLn2ibR8=" pdftag="P" isBookmarkSet="no" Order="_x0032_" bookmark="no"/>
  <Shape xmlns="" ID="BDJOi6fCwlyozvJCWqA7+/ezGoY=" pdftag="P" isBookmarkSet="no" Order="_x0033_" bookmark="no"/>
  <Shape xmlns="" ID="b8sJ2cc8PN7YYUmuIJHBIe6rEvE=" pdftag="Figure" artifact="_x0030_" isBookmarkSet="no" validate="no" Order="_x0034_" Lang=""/>
  <Shape xmlns="" ID="JkWhacIHD65y4J0I9iSuydGuI84=" Order="_x0035_" pdftag="_x005B_Artifact_x005D_" isBookmarkSet="no" bookmark="no"/>
  <Shape xmlns="" ID="i3jmf47ZRCJPnI5h5sY/Ecruigg=" pdftag="H2" isBookmarkSet="no" bookmark="yes" Order="_x0031_"/>
  <Shape xmlns="" ID="+xMtyaJjkTyIt6cBdqaUvN0Sodc=" pdftag="P" isBookmarkSet="no" Order="_x0032_" bookmark="no"/>
  <Shape xmlns="" ID="4kZzPHyhgGugQVI1fguOTSR+eIk=" pdftag="P" isBookmarkSet="no" Order="_x0033_" bookmark="no"/>
  <Shape xmlns="" ID="X25wOpHk/PypYOLchhMHD15F6fA=" pdftag="Figure" artifact="_x0030_" isBookmarkSet="no" validate="no" Order="_x0034_" Lang=""/>
  <Shape xmlns="" ID="9+Ize2MXGIeondPujvypFdIMqKc=" Order="_x0035_" pdftag="_x005B_Artifact_x005D_" isBookmarkSet="no" bookmark="no"/>
  <Shape xmlns="" ID="iFVBtmrPAbqUE9lZq/nN4H2bKFw=" pdftag="H2" isBookmarkSet="no" bookmark="yes" Order="_x0031_"/>
  <Shape xmlns="" ID="XkrdJBeA35U/1cp/ZBi2/Tge4Y0=" formula="no" artifact="_x0030_" inline="no" pdftag="Figure" isBookmarkSet="no" validate="yes" Order="_x0032_" Lang="" bookmark="no"/>
  <Shape xmlns="" ID="tOGQdMdEL1kwixZ6H9lYC4+rpfI=" Order="_x0033_" pdftag="_x005B_Artifact_x005D_" isBookmarkSet="no" bookmark="no"/>
  <Shape xmlns="" ID="khp1goIpJN/D5KQ0pb5cX69Jbqo=" pdftag="H2" isBookmarkSet="no" bookmark="yes" Order="_x0031_"/>
  <Shape xmlns="" ID="YoEcz1NOf/42liWbtw11mo//rpQ=" Order="_x0032_" pdftag="_x005B_Artifact_x005D_" isBookmarkSet="no" bookmark="no"/>
  <Shape xmlns="" ID="Vcr1D9euQHK0kto4TmUMP5KNXnQ=" pdftag="H2" isBookmarkSet="no" bookmark="yes" Order="_x0031_"/>
  <Shape xmlns="" ID="Zi/yRBuxxBGcv7tqPhymDXeyoeI=" Order="_x0032_" pdftag="_x005B_Artifact_x005D_" isBookmarkSet="no" bookmark="no"/>
  <SubText xmlns="" ID="aG5uk7o5/RdByszr6dQQU0yKQq0=" ActualText=""/>
  <SubText xmlns="" ID="Tqw5ViMlJZXFuv5r3r0mgyRFp2Q=" ActualText=""/>
  <SubText xmlns="" ID="fQhl1vfTcr0J85Bxx3K6N+ZIutE=" ActualText=""/>
  <SubText xmlns="" ID="XkrdJBeA35U/1cp/ZBi2/Tge4Y0=" ActualText=""/>
  <SubText xmlns="" ID="5r/OK3NaxWwYJq+rSSpNKNGYJEo=" ActualText=""/>
  <SubText xmlns="" ID="BRiJ8nDAZP08lA/+prBDCSTm+gI=" ActualText=""/>
  <SubText xmlns="" ID="Keq5Lq65CpgSNS+tWQgXrLGwfxU=" ActualText=""/>
  <SubText xmlns="" ID="JT+0Sa4TGk0/kovyayMN7BJH60o=" ActualText=""/>
  <SubText xmlns="" ID="J0aKkepHsVcYNzt7OF2yv4ozdyo=" ActualText=""/>
  <SubText xmlns="" ID="L6YlDQLF5FeDL3XxiFnIq8uep3Q=" ActualText=""/>
  <SubText xmlns="" ID="PzUgPGazuXr5gaqnMf2RwVlQvVg=" ActualText=""/>
  <SubText xmlns="" ID="FUry7iT7Pj/2Wr1g6noIxchcNxE=" ActualText=""/>
  <SubText xmlns="" ID="m5MwCxnPgxILti/i1/M8C7RMso4=" ActualText=""/>
  <SubText xmlns="" ID="tbSVxd0OORlCKt0Vii4eXZVIrsU=" ActualText=""/>
  <SubText xmlns="" ID="dI/PKjylAb8ehTbFpTteDgr5QcU=" ActualText=""/>
  <SubText xmlns="" ID="10TcAHBN7uhckJNv3ts7Kl9L4fE=" ActualText=""/>
  <SubText xmlns="" ID="b8sJ2cc8PN7YYUmuIJHBIe6rEvE=" ActualText=""/>
  <SubText xmlns="" ID="X25wOpHk/PypYOLchhMHD15F6fA=" ActualText=""/>
  <Shape xmlns="" ID="c07F2M7L50LyRpWoFmhYJFi6rdA=" pdftag="Figure" isBookmarkSet="no" validate="no" artifact="_x0031_" Order="_x0032_" Lang=""/>
  <SubText xmlns="" ID="VmKrRGlQaITIYsqO2gKOowNVE3s=-1" artifact="_x0030_" plainAltText=""/>
  <SubText xmlns="" ID="A3seyY5C/TbryL2Iwd+wtqlmi0w=-1" artifact="_x0030_" plainAltText=""/>
  <SubText xmlns="" ID="A3seyY5C/TbryL2Iwd+wtqlmi0w=-42" artifact="_x0030_" plainAltText=""/>
  <SubText xmlns="" ID="A3seyY5C/TbryL2Iwd+wtqlmi0w=-75" artifact="_x0030_" plainAltText=""/>
</PAW>
</file>

<file path=customXml/itemProps1.xml><?xml version="1.0" encoding="utf-8"?>
<ds:datastoreItem xmlns:ds="http://schemas.openxmlformats.org/officeDocument/2006/customXml" ds:itemID="{4CF6FB05-4FA7-4977-AC0C-B747ADD84F02}">
  <ds:schemaRefs>
    <ds:schemaRef ds:uri="http://schemas.microsoft.com/sharepoint/v3/contenttype/forms"/>
  </ds:schemaRefs>
</ds:datastoreItem>
</file>

<file path=customXml/itemProps2.xml><?xml version="1.0" encoding="utf-8"?>
<ds:datastoreItem xmlns:ds="http://schemas.openxmlformats.org/officeDocument/2006/customXml" ds:itemID="{AB402A94-68AB-4F24-94BD-942D04226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2E8B3-8F60-4208-8C6F-7A3B2121D888}">
  <ds:schemaRefs>
    <ds:schemaRef ds:uri="http://schemas.microsoft.com/office/2006/metadata/properties"/>
    <ds:schemaRef ds:uri="http://schemas.microsoft.com/office/2006/documentManagement/types"/>
    <ds:schemaRef ds:uri="e9383cf3-6c95-48c0-84cb-ffd9d14604cc"/>
    <ds:schemaRef ds:uri="http://purl.org/dc/terms/"/>
    <ds:schemaRef ds:uri="http://schemas.openxmlformats.org/package/2006/metadata/core-properties"/>
    <ds:schemaRef ds:uri="bdfd28cc-f485-46e8-bcf6-b555ff9859c5"/>
    <ds:schemaRef ds:uri="http://purl.org/dc/dcmitype/"/>
    <ds:schemaRef ds:uri="http://schemas.microsoft.com/office/infopath/2007/PartnerControls"/>
    <ds:schemaRef ds:uri="http://purl.org/dc/elements/1.1/"/>
    <ds:schemaRef ds:uri="57105560-6850-41e4-bf8f-92819038b991"/>
    <ds:schemaRef ds:uri="http://www.w3.org/XML/1998/namespace"/>
  </ds:schemaRefs>
</ds:datastoreItem>
</file>

<file path=customXml/itemProps4.xml><?xml version="1.0" encoding="utf-8"?>
<ds:datastoreItem xmlns:ds="http://schemas.openxmlformats.org/officeDocument/2006/customXml" ds:itemID="{51D1C4AF-76E4-46BB-AA95-FFEA460AE648}">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205</TotalTime>
  <Words>3233</Words>
  <Application>Microsoft Office PowerPoint</Application>
  <PresentationFormat>Widescreen</PresentationFormat>
  <Paragraphs>500</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Courier New</vt:lpstr>
      <vt:lpstr>Wingdings</vt:lpstr>
      <vt:lpstr>Base Layout for Compliance</vt:lpstr>
      <vt:lpstr>Template Instructions</vt:lpstr>
      <vt:lpstr>Complaints, Grievances, and Incident Reports</vt:lpstr>
      <vt:lpstr>Today’s Speakers</vt:lpstr>
      <vt:lpstr>SMART 3.0 Training Strategies</vt:lpstr>
      <vt:lpstr>Grant Management Toolbox</vt:lpstr>
      <vt:lpstr>Module Overview</vt:lpstr>
      <vt:lpstr>Three Types of Allegations</vt:lpstr>
      <vt:lpstr>WIOA Complaints and Grievances</vt:lpstr>
      <vt:lpstr>WIOA Complaints and Grievance Procedures</vt:lpstr>
      <vt:lpstr>WIOA Complaints and Grievance Procedures: LWDA</vt:lpstr>
      <vt:lpstr>WIOA Complaints and Grievance Procedures: State</vt:lpstr>
      <vt:lpstr>WIOA Complaints and Grievance Procedures: Direct Recipient</vt:lpstr>
      <vt:lpstr>WIOA Resolution System Components</vt:lpstr>
      <vt:lpstr>WIOA Resolution System Components (cont.)</vt:lpstr>
      <vt:lpstr>DOL’s Role</vt:lpstr>
      <vt:lpstr>DOL’s Role (2)</vt:lpstr>
      <vt:lpstr>Knowledge Check 1 – Questions </vt:lpstr>
      <vt:lpstr>Knowledge Check 1 – Answers</vt:lpstr>
      <vt:lpstr>Discrimination Complaints</vt:lpstr>
      <vt:lpstr>Important Updates – WIOA Final Rule</vt:lpstr>
      <vt:lpstr>WIOA Final Rule …</vt:lpstr>
      <vt:lpstr>Effective Date</vt:lpstr>
      <vt:lpstr>Statutes Prohibit Discrimination</vt:lpstr>
      <vt:lpstr>Other Prohibitions on Discrimination</vt:lpstr>
      <vt:lpstr>Types of Prohibited Discrimination</vt:lpstr>
      <vt:lpstr>DOL Civil Rights Center</vt:lpstr>
      <vt:lpstr>State Nondiscrimination Plans (NDP)</vt:lpstr>
      <vt:lpstr>Non-Federal Entity Responsibilities </vt:lpstr>
      <vt:lpstr>Discrimination Complaint Procedures</vt:lpstr>
      <vt:lpstr>Complainant Responsibilities</vt:lpstr>
      <vt:lpstr>Resolution of Complaint</vt:lpstr>
      <vt:lpstr>Knowledge Check 2 – Questions </vt:lpstr>
      <vt:lpstr>Knowledge Check 2 – Answers</vt:lpstr>
      <vt:lpstr>Allegations of Fraud, Misconduct, and Abuse</vt:lpstr>
      <vt:lpstr>Disclosure Requirement</vt:lpstr>
      <vt:lpstr>Incidents</vt:lpstr>
      <vt:lpstr>What Recipients Must Report</vt:lpstr>
      <vt:lpstr>DL 1-156 Incident Reporting Form</vt:lpstr>
      <vt:lpstr>Reporting Mechanisms</vt:lpstr>
      <vt:lpstr>The Investigative Process</vt:lpstr>
      <vt:lpstr>Common Types of Incidents</vt:lpstr>
      <vt:lpstr>Sources of Detection</vt:lpstr>
      <vt:lpstr>Fraud Triangle</vt:lpstr>
      <vt:lpstr>Actions to Avoid Fraud</vt:lpstr>
      <vt:lpstr>Implement an Incident Reporting (IR) System</vt:lpstr>
      <vt:lpstr>Knowledge Check 3 – Questions </vt:lpstr>
      <vt:lpstr>Knowledge Check 3 – Answers</vt:lpstr>
      <vt:lpstr>Core Monitoring Guide – Objective 2.i Civil Rights, Complaints, Grievances, &amp; Incident Reporting</vt:lpstr>
      <vt:lpstr>Module Review</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Complaints, Grievances, and Incident Reports</dc:title>
  <dc:subject>This presentation discusses complaints, grievances, and incident reports.</dc:subject>
  <dc:creator>Maher &amp; Maher</dc:creator>
  <cp:keywords>complaints, grievances, incident, reports</cp:keywords>
  <cp:lastModifiedBy>Grace McCall</cp:lastModifiedBy>
  <cp:revision>52</cp:revision>
  <dcterms:created xsi:type="dcterms:W3CDTF">2018-12-05T14:10:42Z</dcterms:created>
  <dcterms:modified xsi:type="dcterms:W3CDTF">2019-10-25T19:35:26Z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